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7" r:id="rId2"/>
    <p:sldId id="284" r:id="rId3"/>
    <p:sldId id="333" r:id="rId4"/>
    <p:sldId id="285" r:id="rId5"/>
    <p:sldId id="259" r:id="rId6"/>
    <p:sldId id="260" r:id="rId7"/>
    <p:sldId id="274" r:id="rId8"/>
    <p:sldId id="334" r:id="rId9"/>
    <p:sldId id="275" r:id="rId10"/>
    <p:sldId id="267" r:id="rId11"/>
    <p:sldId id="268" r:id="rId12"/>
    <p:sldId id="270" r:id="rId13"/>
    <p:sldId id="271" r:id="rId14"/>
    <p:sldId id="277" r:id="rId15"/>
    <p:sldId id="278" r:id="rId16"/>
    <p:sldId id="279" r:id="rId17"/>
    <p:sldId id="280" r:id="rId18"/>
    <p:sldId id="281" r:id="rId19"/>
    <p:sldId id="282" r:id="rId20"/>
    <p:sldId id="283" r:id="rId21"/>
    <p:sldId id="288" r:id="rId22"/>
    <p:sldId id="289" r:id="rId23"/>
    <p:sldId id="297" r:id="rId24"/>
    <p:sldId id="330" r:id="rId25"/>
    <p:sldId id="331" r:id="rId26"/>
    <p:sldId id="300" r:id="rId27"/>
    <p:sldId id="298" r:id="rId28"/>
    <p:sldId id="299" r:id="rId29"/>
    <p:sldId id="301" r:id="rId30"/>
    <p:sldId id="302" r:id="rId31"/>
    <p:sldId id="305" r:id="rId32"/>
    <p:sldId id="306" r:id="rId33"/>
    <p:sldId id="307" r:id="rId34"/>
    <p:sldId id="308" r:id="rId35"/>
    <p:sldId id="309" r:id="rId36"/>
    <p:sldId id="310" r:id="rId37"/>
    <p:sldId id="312" r:id="rId38"/>
    <p:sldId id="313" r:id="rId39"/>
    <p:sldId id="314" r:id="rId40"/>
    <p:sldId id="318" r:id="rId41"/>
    <p:sldId id="319" r:id="rId42"/>
    <p:sldId id="320" r:id="rId43"/>
    <p:sldId id="321" r:id="rId44"/>
    <p:sldId id="322" r:id="rId45"/>
    <p:sldId id="329" r:id="rId46"/>
    <p:sldId id="335" r:id="rId47"/>
    <p:sldId id="338" r:id="rId48"/>
    <p:sldId id="339" r:id="rId49"/>
    <p:sldId id="340" r:id="rId50"/>
    <p:sldId id="341" r:id="rId51"/>
    <p:sldId id="342" r:id="rId52"/>
    <p:sldId id="343" r:id="rId53"/>
    <p:sldId id="344"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FC3B3-A377-4F43-994C-384AC3CD1219}" type="datetimeFigureOut">
              <a:rPr lang="en-US" smtClean="0"/>
              <a:pPr/>
              <a:t>5/31/2020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CBEA6-ED1C-4F4C-80F7-6615DB484083}" type="slidenum">
              <a:rPr lang="en-US" smtClean="0"/>
              <a:pPr/>
              <a:t>‹#›</a:t>
            </a:fld>
            <a:endParaRPr lang="en-US"/>
          </a:p>
        </p:txBody>
      </p:sp>
    </p:spTree>
    <p:extLst>
      <p:ext uri="{BB962C8B-B14F-4D97-AF65-F5344CB8AC3E}">
        <p14:creationId xmlns:p14="http://schemas.microsoft.com/office/powerpoint/2010/main" val="3480113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solidFill>
            <a:srgbClr val="FFFFFF"/>
          </a:solidFill>
          <a:ln/>
        </p:spPr>
      </p:sp>
      <p:sp>
        <p:nvSpPr>
          <p:cNvPr id="56323" name="Rectangle 3"/>
          <p:cNvSpPr>
            <a:spLocks noGrp="1" noChangeArrowheads="1"/>
          </p:cNvSpPr>
          <p:nvPr>
            <p:ph type="body" idx="1"/>
          </p:nvPr>
        </p:nvSpPr>
        <p:spPr>
          <a:solidFill>
            <a:srgbClr val="FFFFFF"/>
          </a:solidFill>
          <a:ln>
            <a:solidFill>
              <a:srgbClr val="000000"/>
            </a:solidFill>
          </a:ln>
        </p:spPr>
        <p:txBody>
          <a:bodyPr/>
          <a:lstStyle/>
          <a:p>
            <a:endParaRPr lang="en-US" altLang="en-US"/>
          </a:p>
        </p:txBody>
      </p:sp>
    </p:spTree>
    <p:extLst>
      <p:ext uri="{BB962C8B-B14F-4D97-AF65-F5344CB8AC3E}">
        <p14:creationId xmlns:p14="http://schemas.microsoft.com/office/powerpoint/2010/main" val="344223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4A3B70-901C-4C59-AD38-F4BEBEF5727A}" type="slidenum">
              <a:rPr lang="he-IL" altLang="en-US">
                <a:latin typeface="Calibri" panose="020F0502020204030204" pitchFamily="34" charset="0"/>
              </a:rPr>
              <a:pPr eaLnBrk="1" hangingPunct="1"/>
              <a:t>34</a:t>
            </a:fld>
            <a:endParaRPr lang="en-US" altLang="en-US">
              <a:latin typeface="Calibri" panose="020F0502020204030204" pitchFamily="34" charset="0"/>
            </a:endParaRPr>
          </a:p>
        </p:txBody>
      </p:sp>
      <p:sp>
        <p:nvSpPr>
          <p:cNvPr id="59395" name="Rectangle 2"/>
          <p:cNvSpPr>
            <a:spLocks noGrp="1" noRot="1" noChangeAspect="1" noChangeArrowheads="1" noTextEdit="1"/>
          </p:cNvSpPr>
          <p:nvPr>
            <p:ph type="sldImg"/>
          </p:nvPr>
        </p:nvSpPr>
        <p:spPr bwMode="auto">
          <a:xfrm>
            <a:off x="381000" y="685800"/>
            <a:ext cx="6096000"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588116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B52080-622B-4308-A0C2-5A3B0F11B013}" type="slidenum">
              <a:rPr lang="he-IL" altLang="en-US">
                <a:latin typeface="Calibri" panose="020F0502020204030204" pitchFamily="34" charset="0"/>
              </a:rPr>
              <a:pPr eaLnBrk="1" hangingPunct="1"/>
              <a:t>35</a:t>
            </a:fld>
            <a:endParaRPr lang="en-US" altLang="en-US">
              <a:latin typeface="Calibri" panose="020F0502020204030204" pitchFamily="34" charset="0"/>
            </a:endParaRPr>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703481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2F8605-7681-43DB-AEC7-EA7B8224319A}" type="slidenum">
              <a:rPr lang="he-IL" altLang="en-US">
                <a:latin typeface="Calibri" panose="020F0502020204030204" pitchFamily="34" charset="0"/>
              </a:rPr>
              <a:pPr eaLnBrk="1" hangingPunct="1"/>
              <a:t>36</a:t>
            </a:fld>
            <a:endParaRPr lang="en-US" altLang="en-US">
              <a:latin typeface="Calibri" panose="020F0502020204030204" pitchFamily="34" charset="0"/>
            </a:endParaRP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709080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89D8901-C725-40EE-B05E-12FBC358FA9D}"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44509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61A936-E27B-4E1A-ABD1-E336A5AA088F}" type="slidenum">
              <a:rPr lang="en-US" altLang="en-US">
                <a:latin typeface="Calibri" panose="020F0502020204030204" pitchFamily="34" charset="0"/>
              </a:rPr>
              <a:pPr eaLnBrk="1" hangingPunct="1"/>
              <a:t>39</a:t>
            </a:fld>
            <a:endParaRPr lang="en-US" altLang="en-US">
              <a:latin typeface="Calibri" panose="020F0502020204030204" pitchFamily="34" charset="0"/>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195347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B9D5CF-8D83-4731-9981-BB086F62F67E}" type="slidenum">
              <a:rPr lang="he-IL" altLang="en-US">
                <a:latin typeface="Calibri" panose="020F0502020204030204" pitchFamily="34" charset="0"/>
              </a:rPr>
              <a:pPr eaLnBrk="1" hangingPunct="1"/>
              <a:t>40</a:t>
            </a:fld>
            <a:endParaRPr lang="en-US" altLang="en-US">
              <a:latin typeface="Calibri" panose="020F0502020204030204" pitchFamily="34" charset="0"/>
            </a:endParaRPr>
          </a:p>
        </p:txBody>
      </p:sp>
      <p:sp>
        <p:nvSpPr>
          <p:cNvPr id="68611" name="Rectangle 2"/>
          <p:cNvSpPr>
            <a:spLocks noGrp="1" noRot="1" noChangeAspect="1" noChangeArrowheads="1" noTextEdit="1"/>
          </p:cNvSpPr>
          <p:nvPr>
            <p:ph type="sldImg"/>
          </p:nvPr>
        </p:nvSpPr>
        <p:spPr bwMode="auto">
          <a:xfrm>
            <a:off x="382588" y="685800"/>
            <a:ext cx="6096000"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58" tIns="46479" rIns="92958" bIns="46479"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388346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756515-941B-4A2D-8F1A-D64EE0B51E10}"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855280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DD1812-69C1-4B8D-84F7-1B9DA817B08E}" type="slidenum">
              <a:rPr lang="en-US" altLang="en-US">
                <a:latin typeface="Calibri" panose="020F0502020204030204" pitchFamily="34" charset="0"/>
              </a:rPr>
              <a:pPr eaLnBrk="1" hangingPunct="1"/>
              <a:t>42</a:t>
            </a:fld>
            <a:endParaRPr lang="en-US" altLang="en-US">
              <a:latin typeface="Calibri" panose="020F0502020204030204" pitchFamily="34" charset="0"/>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923265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D7C163-ACD8-443A-9709-E00284E5BE8E}" type="slidenum">
              <a:rPr lang="en-US" altLang="en-US">
                <a:latin typeface="Calibri" panose="020F0502020204030204" pitchFamily="34" charset="0"/>
              </a:rPr>
              <a:pPr eaLnBrk="1" hangingPunct="1"/>
              <a:t>43</a:t>
            </a:fld>
            <a:endParaRPr lang="en-US" altLang="en-US">
              <a:latin typeface="Calibri" panose="020F0502020204030204" pitchFamily="34" charset="0"/>
            </a:endParaRPr>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478983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8D9958-7467-48BF-A076-59543D443D17}" type="slidenum">
              <a:rPr lang="en-US" altLang="en-US">
                <a:latin typeface="Calibri" panose="020F0502020204030204" pitchFamily="34" charset="0"/>
              </a:rPr>
              <a:pPr eaLnBrk="1" hangingPunct="1"/>
              <a:t>44</a:t>
            </a:fld>
            <a:endParaRPr lang="en-US" altLang="en-US">
              <a:latin typeface="Calibri" panose="020F0502020204030204" pitchFamily="34" charset="0"/>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400226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0DB454-8285-4442-9A10-AAF67AFEC90D}" type="slidenum">
              <a:rPr lang="he-IL" altLang="en-US">
                <a:latin typeface="Calibri" panose="020F0502020204030204" pitchFamily="34" charset="0"/>
              </a:rPr>
              <a:pPr eaLnBrk="1" hangingPunct="1"/>
              <a:t>26</a:t>
            </a:fld>
            <a:endParaRPr lang="en-US" altLang="en-US">
              <a:latin typeface="Calibri" panose="020F0502020204030204" pitchFamily="34"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4115665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45</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46</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47</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48</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49</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50</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52</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40D37A-2349-4966-8B62-AEAFE1E97859}" type="slidenum">
              <a:rPr lang="en-US" altLang="en-US">
                <a:latin typeface="Calibri" panose="020F0502020204030204" pitchFamily="34" charset="0"/>
              </a:rPr>
              <a:pPr eaLnBrk="1" hangingPunct="1"/>
              <a:t>53</a:t>
            </a:fld>
            <a:endParaRPr lang="en-US" altLang="en-US">
              <a:latin typeface="Calibri" panose="020F0502020204030204" pitchFamily="34" charset="0"/>
            </a:endParaRPr>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87473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DDBB8F2-9D78-46BB-9F7A-A008E5965BF6}" type="slidenum">
              <a:rPr lang="he-IL" altLang="en-US">
                <a:latin typeface="Calibri" panose="020F0502020204030204" pitchFamily="34" charset="0"/>
              </a:rPr>
              <a:pPr eaLnBrk="1" hangingPunct="1"/>
              <a:t>27</a:t>
            </a:fld>
            <a:endParaRPr lang="en-US" altLang="en-US">
              <a:latin typeface="Calibri" panose="020F0502020204030204" pitchFamily="34" charset="0"/>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987329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B357BC-66F1-4BB6-A729-F8B9445ABE51}" type="slidenum">
              <a:rPr lang="he-IL" altLang="en-US">
                <a:latin typeface="Calibri" panose="020F0502020204030204" pitchFamily="34" charset="0"/>
              </a:rPr>
              <a:pPr eaLnBrk="1" hangingPunct="1"/>
              <a:t>28</a:t>
            </a:fld>
            <a:endParaRPr lang="en-US" altLang="en-US">
              <a:latin typeface="Calibri" panose="020F0502020204030204" pitchFamily="34" charset="0"/>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064074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278F0D-096C-4344-9933-E6CDCBB9F4EB}" type="slidenum">
              <a:rPr lang="he-IL" altLang="en-US">
                <a:latin typeface="Calibri" panose="020F0502020204030204" pitchFamily="34" charset="0"/>
              </a:rPr>
              <a:pPr eaLnBrk="1" hangingPunct="1"/>
              <a:t>29</a:t>
            </a:fld>
            <a:endParaRPr lang="en-US" altLang="en-US">
              <a:latin typeface="Calibri" panose="020F0502020204030204" pitchFamily="34"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4065561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F094638-26A3-422A-B6B3-92DD90309A62}"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523480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3B5920-4D8B-4CAE-976D-4A9581C8371E}" type="slidenum">
              <a:rPr lang="he-IL" altLang="en-US">
                <a:latin typeface="Calibri" panose="020F0502020204030204" pitchFamily="34" charset="0"/>
              </a:rPr>
              <a:pPr eaLnBrk="1" hangingPunct="1"/>
              <a:t>31</a:t>
            </a:fld>
            <a:endParaRPr lang="en-US" altLang="en-US">
              <a:latin typeface="Calibri" panose="020F0502020204030204" pitchFamily="34" charset="0"/>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607381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99599A1-2D46-48A7-AC21-B09B3B527A56}" type="slidenum">
              <a:rPr lang="he-IL" altLang="en-US">
                <a:latin typeface="Calibri" panose="020F0502020204030204" pitchFamily="34" charset="0"/>
              </a:rPr>
              <a:pPr eaLnBrk="1" hangingPunct="1"/>
              <a:t>32</a:t>
            </a:fld>
            <a:endParaRPr lang="en-US" altLang="en-US">
              <a:latin typeface="Calibri" panose="020F0502020204030204" pitchFamily="34" charset="0"/>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43082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04F1AF-7F30-43AC-9454-171DB9B02253}" type="slidenum">
              <a:rPr lang="he-IL" altLang="en-US">
                <a:latin typeface="Calibri" panose="020F0502020204030204" pitchFamily="34" charset="0"/>
              </a:rPr>
              <a:pPr eaLnBrk="1" hangingPunct="1"/>
              <a:t>33</a:t>
            </a:fld>
            <a:endParaRPr lang="en-US" altLang="en-US">
              <a:latin typeface="Calibri" panose="020F0502020204030204" pitchFamily="34" charset="0"/>
            </a:endParaRPr>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772800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715EB3-611A-40E7-8E69-7F2273F51D6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535431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C1774-E9C3-4DA1-8BF4-64D52994040E}"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2688299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220838-EB64-499B-A535-42428D55A34E}"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1228738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762000"/>
            <a:ext cx="11176000" cy="609600"/>
          </a:xfrm>
        </p:spPr>
        <p:txBody>
          <a:bodyPr/>
          <a:lstStyle/>
          <a:p>
            <a:r>
              <a:rPr lang="en-US"/>
              <a:t>Click to edit Master title style</a:t>
            </a:r>
          </a:p>
        </p:txBody>
      </p:sp>
      <p:sp>
        <p:nvSpPr>
          <p:cNvPr id="3" name="Text Placeholder 2"/>
          <p:cNvSpPr>
            <a:spLocks noGrp="1"/>
          </p:cNvSpPr>
          <p:nvPr>
            <p:ph type="body" sz="half" idx="1"/>
          </p:nvPr>
        </p:nvSpPr>
        <p:spPr>
          <a:xfrm>
            <a:off x="1016000" y="1600200"/>
            <a:ext cx="5486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05600" y="1600200"/>
            <a:ext cx="5486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4165600" y="6400800"/>
            <a:ext cx="3860800" cy="457200"/>
          </a:xfrm>
        </p:spPr>
        <p:txBody>
          <a:bodyPr/>
          <a:lstStyle>
            <a:lvl1pPr>
              <a:defRPr/>
            </a:lvl1pPr>
          </a:lstStyle>
          <a:p>
            <a:pPr>
              <a:defRPr/>
            </a:pPr>
            <a:r>
              <a:rPr lang="en-US" altLang="en-US"/>
              <a:t>Ambo University || Woliso Campus</a:t>
            </a:r>
          </a:p>
        </p:txBody>
      </p:sp>
    </p:spTree>
    <p:extLst>
      <p:ext uri="{BB962C8B-B14F-4D97-AF65-F5344CB8AC3E}">
        <p14:creationId xmlns:p14="http://schemas.microsoft.com/office/powerpoint/2010/main" val="1129926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02009F-282A-4052-B148-685E1DF3CB4A}"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119097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299C44-0E5B-41A8-9095-D49AADB86F92}"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76748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323351-FCF1-4007-B036-0794CB37C23E}"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1472137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FD3072-6D9F-4D08-AFD1-144594D07165}"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126379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EE5824-9C25-454B-AEE9-2D2245E0C707}"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131658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BF87A-5019-4C58-A9A9-5EA7FF7A369D}"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556654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E30769-08F6-4F38-BAB9-234CD596BE10}"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3585889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F4BBC5-2726-4AF5-B7AD-70FE17D9DE0D}"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9E9B315-A84F-485F-865E-D35F978C03D4}" type="slidenum">
              <a:rPr lang="en-US" smtClean="0"/>
              <a:pPr/>
              <a:t>‹#›</a:t>
            </a:fld>
            <a:endParaRPr lang="en-US"/>
          </a:p>
        </p:txBody>
      </p:sp>
    </p:spTree>
    <p:extLst>
      <p:ext uri="{BB962C8B-B14F-4D97-AF65-F5344CB8AC3E}">
        <p14:creationId xmlns:p14="http://schemas.microsoft.com/office/powerpoint/2010/main" val="354195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2B55B-60EC-48EB-B4A8-A322A8AA6728}" type="datetime1">
              <a:rPr lang="en-US" smtClean="0"/>
              <a:t>5/31/2020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9B315-A84F-485F-865E-D35F978C03D4}" type="slidenum">
              <a:rPr lang="en-US" smtClean="0"/>
              <a:pPr/>
              <a:t>‹#›</a:t>
            </a:fld>
            <a:endParaRPr lang="en-US"/>
          </a:p>
        </p:txBody>
      </p:sp>
    </p:spTree>
    <p:extLst>
      <p:ext uri="{BB962C8B-B14F-4D97-AF65-F5344CB8AC3E}">
        <p14:creationId xmlns:p14="http://schemas.microsoft.com/office/powerpoint/2010/main" val="38164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7.jpeg"/><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8.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24336"/>
            <a:ext cx="10515600" cy="1924334"/>
          </a:xfrm>
        </p:spPr>
        <p:txBody>
          <a:bodyPr>
            <a:normAutofit fontScale="62500" lnSpcReduction="20000"/>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7100" b="1" dirty="0">
                <a:effectLst>
                  <a:outerShdw blurRad="38100" dist="38100" dir="2700000" algn="tl">
                    <a:srgbClr val="000000">
                      <a:alpha val="43137"/>
                    </a:srgbClr>
                  </a:outerShdw>
                </a:effectLst>
                <a:latin typeface="Albertus Medium"/>
              </a:rPr>
              <a:t>2.3 Inter process communication</a:t>
            </a:r>
          </a:p>
          <a:p>
            <a:pPr marL="0" indent="0" algn="ctr">
              <a:buNone/>
            </a:pPr>
            <a:endParaRPr lang="en-US" dirty="0"/>
          </a:p>
          <a:p>
            <a:pPr marL="0" indent="0" algn="ctr">
              <a:buNone/>
            </a:pPr>
            <a:endParaRPr lang="en-US" dirty="0"/>
          </a:p>
        </p:txBody>
      </p:sp>
      <p:sp>
        <p:nvSpPr>
          <p:cNvPr id="4" name="Date Placeholder 3"/>
          <p:cNvSpPr>
            <a:spLocks noGrp="1"/>
          </p:cNvSpPr>
          <p:nvPr>
            <p:ph type="dt" sz="half" idx="10"/>
          </p:nvPr>
        </p:nvSpPr>
        <p:spPr/>
        <p:txBody>
          <a:bodyPr/>
          <a:lstStyle/>
          <a:p>
            <a:fld id="{EC1C1C2F-5248-4E03-AF78-8FD090315B59}"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3102207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695575" y="0"/>
            <a:ext cx="7772400" cy="609600"/>
          </a:xfrm>
        </p:spPr>
        <p:txBody>
          <a:bodyPr>
            <a:normAutofit/>
          </a:bodyPr>
          <a:lstStyle/>
          <a:p>
            <a:pPr algn="ctr"/>
            <a:r>
              <a:rPr lang="en-US" altLang="en-US" sz="3200" b="1" dirty="0">
                <a:solidFill>
                  <a:srgbClr val="FF0000"/>
                </a:solidFill>
                <a:effectLst>
                  <a:outerShdw blurRad="38100" dist="38100" dir="2700000" algn="tl">
                    <a:srgbClr val="000000">
                      <a:alpha val="43137"/>
                    </a:srgbClr>
                  </a:outerShdw>
                </a:effectLst>
              </a:rPr>
              <a:t>Indirect Communication</a:t>
            </a:r>
          </a:p>
        </p:txBody>
      </p:sp>
      <p:sp>
        <p:nvSpPr>
          <p:cNvPr id="40963" name="Rectangle 3"/>
          <p:cNvSpPr>
            <a:spLocks noGrp="1" noChangeArrowheads="1"/>
          </p:cNvSpPr>
          <p:nvPr>
            <p:ph type="body" idx="1"/>
          </p:nvPr>
        </p:nvSpPr>
        <p:spPr>
          <a:xfrm>
            <a:off x="1747838" y="673101"/>
            <a:ext cx="8729662" cy="5795963"/>
          </a:xfrm>
        </p:spPr>
        <p:txBody>
          <a:bodyPr>
            <a:normAutofit/>
          </a:bodyPr>
          <a:lstStyle/>
          <a:p>
            <a:pPr>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The messages are sent and received from mailboxes (also referred to as ports).</a:t>
            </a:r>
          </a:p>
          <a:p>
            <a:pPr>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A mailbox is an object </a:t>
            </a:r>
          </a:p>
          <a:p>
            <a:pPr lvl="1">
              <a:buFont typeface="Wingdings" pitchFamily="2" charset="2"/>
              <a:buChar char="v"/>
            </a:pPr>
            <a:r>
              <a:rPr lang="en-US" altLang="en-US" dirty="0">
                <a:solidFill>
                  <a:srgbClr val="7030A0"/>
                </a:solidFill>
                <a:effectLst>
                  <a:outerShdw blurRad="38100" dist="38100" dir="2700000" algn="tl">
                    <a:srgbClr val="000000">
                      <a:alpha val="43137"/>
                    </a:srgbClr>
                  </a:outerShdw>
                </a:effectLst>
              </a:rPr>
              <a:t>Process can place messages</a:t>
            </a:r>
          </a:p>
          <a:p>
            <a:pPr lvl="1">
              <a:buFont typeface="Wingdings" pitchFamily="2" charset="2"/>
              <a:buChar char="v"/>
            </a:pPr>
            <a:r>
              <a:rPr lang="en-US" altLang="en-US" dirty="0">
                <a:solidFill>
                  <a:srgbClr val="7030A0"/>
                </a:solidFill>
                <a:effectLst>
                  <a:outerShdw blurRad="38100" dist="38100" dir="2700000" algn="tl">
                    <a:srgbClr val="000000">
                      <a:alpha val="43137"/>
                    </a:srgbClr>
                  </a:outerShdw>
                </a:effectLst>
              </a:rPr>
              <a:t>Process can remove messages</a:t>
            </a:r>
            <a:r>
              <a:rPr lang="en-US" altLang="en-US" dirty="0">
                <a:solidFill>
                  <a:srgbClr val="0000CC"/>
                </a:solidFill>
                <a:effectLst>
                  <a:outerShdw blurRad="38100" dist="38100" dir="2700000" algn="tl">
                    <a:srgbClr val="000000">
                      <a:alpha val="43137"/>
                    </a:srgbClr>
                  </a:outerShdw>
                </a:effectLst>
              </a:rPr>
              <a:t>.</a:t>
            </a:r>
          </a:p>
          <a:p>
            <a:pPr>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Two processes can communicate only if they have a shared mailbox.</a:t>
            </a:r>
          </a:p>
          <a:p>
            <a:pPr>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Operations</a:t>
            </a:r>
          </a:p>
          <a:p>
            <a:pPr lvl="1">
              <a:buFont typeface="Wingdings" pitchFamily="2" charset="2"/>
              <a:buChar char="v"/>
            </a:pPr>
            <a:r>
              <a:rPr lang="en-US" altLang="en-US" dirty="0">
                <a:solidFill>
                  <a:srgbClr val="7030A0"/>
                </a:solidFill>
                <a:effectLst>
                  <a:outerShdw blurRad="38100" dist="38100" dir="2700000" algn="tl">
                    <a:srgbClr val="000000">
                      <a:alpha val="43137"/>
                    </a:srgbClr>
                  </a:outerShdw>
                </a:effectLst>
              </a:rPr>
              <a:t>create a new mailbox</a:t>
            </a:r>
          </a:p>
          <a:p>
            <a:pPr lvl="1">
              <a:buFont typeface="Wingdings" pitchFamily="2" charset="2"/>
              <a:buChar char="v"/>
            </a:pPr>
            <a:r>
              <a:rPr lang="en-US" altLang="en-US" dirty="0">
                <a:solidFill>
                  <a:srgbClr val="7030A0"/>
                </a:solidFill>
                <a:effectLst>
                  <a:outerShdw blurRad="38100" dist="38100" dir="2700000" algn="tl">
                    <a:srgbClr val="000000">
                      <a:alpha val="43137"/>
                    </a:srgbClr>
                  </a:outerShdw>
                </a:effectLst>
              </a:rPr>
              <a:t>send and receive messages through mailbox</a:t>
            </a:r>
          </a:p>
          <a:p>
            <a:pPr lvl="1">
              <a:buFont typeface="Wingdings" pitchFamily="2" charset="2"/>
              <a:buChar char="v"/>
            </a:pPr>
            <a:r>
              <a:rPr lang="en-US" altLang="en-US" dirty="0">
                <a:solidFill>
                  <a:srgbClr val="7030A0"/>
                </a:solidFill>
                <a:effectLst>
                  <a:outerShdw blurRad="38100" dist="38100" dir="2700000" algn="tl">
                    <a:srgbClr val="000000">
                      <a:alpha val="43137"/>
                    </a:srgbClr>
                  </a:outerShdw>
                </a:effectLst>
              </a:rPr>
              <a:t>destroy a mailbox</a:t>
            </a:r>
          </a:p>
          <a:p>
            <a:pPr>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Primitives are defined as:</a:t>
            </a:r>
          </a:p>
          <a:p>
            <a:pPr lvl="1">
              <a:buFont typeface="Wingdings" pitchFamily="2" charset="2"/>
              <a:buChar char="v"/>
            </a:pPr>
            <a:r>
              <a:rPr lang="en-US" altLang="en-US" sz="2000" dirty="0">
                <a:solidFill>
                  <a:srgbClr val="0000CC"/>
                </a:solidFill>
                <a:effectLst>
                  <a:outerShdw blurRad="38100" dist="38100" dir="2700000" algn="tl">
                    <a:srgbClr val="000000">
                      <a:alpha val="43137"/>
                    </a:srgbClr>
                  </a:outerShdw>
                </a:effectLst>
              </a:rPr>
              <a:t>	</a:t>
            </a:r>
            <a:r>
              <a:rPr lang="en-US" altLang="en-US" sz="2000" dirty="0">
                <a:solidFill>
                  <a:srgbClr val="7030A0"/>
                </a:solidFill>
                <a:effectLst>
                  <a:outerShdw blurRad="38100" dist="38100" dir="2700000" algn="tl">
                    <a:srgbClr val="000000">
                      <a:alpha val="43137"/>
                    </a:srgbClr>
                  </a:outerShdw>
                </a:effectLst>
              </a:rPr>
              <a:t>send(</a:t>
            </a:r>
            <a:r>
              <a:rPr lang="en-US" altLang="en-US" sz="2000" i="1" dirty="0">
                <a:solidFill>
                  <a:srgbClr val="7030A0"/>
                </a:solidFill>
                <a:effectLst>
                  <a:outerShdw blurRad="38100" dist="38100" dir="2700000" algn="tl">
                    <a:srgbClr val="000000">
                      <a:alpha val="43137"/>
                    </a:srgbClr>
                  </a:outerShdw>
                </a:effectLst>
              </a:rPr>
              <a:t>A, message</a:t>
            </a:r>
            <a:r>
              <a:rPr lang="en-US" altLang="en-US" sz="2000" dirty="0">
                <a:solidFill>
                  <a:srgbClr val="7030A0"/>
                </a:solidFill>
                <a:effectLst>
                  <a:outerShdw blurRad="38100" dist="38100" dir="2700000" algn="tl">
                    <a:srgbClr val="000000">
                      <a:alpha val="43137"/>
                    </a:srgbClr>
                  </a:outerShdw>
                </a:effectLst>
              </a:rPr>
              <a:t>) – send a message to mailbox A</a:t>
            </a:r>
          </a:p>
          <a:p>
            <a:pPr lvl="1">
              <a:buFont typeface="Wingdings" pitchFamily="2" charset="2"/>
              <a:buChar char="v"/>
            </a:pPr>
            <a:r>
              <a:rPr lang="en-US" altLang="en-US" sz="2000" dirty="0">
                <a:solidFill>
                  <a:srgbClr val="7030A0"/>
                </a:solidFill>
                <a:effectLst>
                  <a:outerShdw blurRad="38100" dist="38100" dir="2700000" algn="tl">
                    <a:srgbClr val="000000">
                      <a:alpha val="43137"/>
                    </a:srgbClr>
                  </a:outerShdw>
                </a:effectLst>
              </a:rPr>
              <a:t>	receive(</a:t>
            </a:r>
            <a:r>
              <a:rPr lang="en-US" altLang="en-US" sz="2000" i="1" dirty="0">
                <a:solidFill>
                  <a:srgbClr val="7030A0"/>
                </a:solidFill>
                <a:effectLst>
                  <a:outerShdw blurRad="38100" dist="38100" dir="2700000" algn="tl">
                    <a:srgbClr val="000000">
                      <a:alpha val="43137"/>
                    </a:srgbClr>
                  </a:outerShdw>
                </a:effectLst>
              </a:rPr>
              <a:t>A, message</a:t>
            </a:r>
            <a:r>
              <a:rPr lang="en-US" altLang="en-US" sz="2000" dirty="0">
                <a:solidFill>
                  <a:srgbClr val="7030A0"/>
                </a:solidFill>
                <a:effectLst>
                  <a:outerShdw blurRad="38100" dist="38100" dir="2700000" algn="tl">
                    <a:srgbClr val="000000">
                      <a:alpha val="43137"/>
                    </a:srgbClr>
                  </a:outerShdw>
                </a:effectLst>
              </a:rPr>
              <a:t>) – receive a message from mailbox A</a:t>
            </a:r>
          </a:p>
        </p:txBody>
      </p:sp>
      <p:sp>
        <p:nvSpPr>
          <p:cNvPr id="4" name="Date Placeholder 3"/>
          <p:cNvSpPr>
            <a:spLocks noGrp="1"/>
          </p:cNvSpPr>
          <p:nvPr>
            <p:ph type="dt" sz="half" idx="10"/>
          </p:nvPr>
        </p:nvSpPr>
        <p:spPr/>
        <p:txBody>
          <a:bodyPr/>
          <a:lstStyle/>
          <a:p>
            <a:fld id="{EC31EB96-8FAF-40CE-BC42-7DAE788D16F6}"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184553081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006221" y="1"/>
            <a:ext cx="8461754" cy="523875"/>
          </a:xfrm>
        </p:spPr>
        <p:txBody>
          <a:bodyPr/>
          <a:lstStyle/>
          <a:p>
            <a:pPr algn="ctr"/>
            <a:r>
              <a:rPr lang="en-US" altLang="en-US" sz="2800" b="1" dirty="0">
                <a:solidFill>
                  <a:srgbClr val="FF0000"/>
                </a:solidFill>
                <a:effectLst>
                  <a:outerShdw blurRad="38100" dist="38100" dir="2700000" algn="tl">
                    <a:srgbClr val="000000">
                      <a:alpha val="43137"/>
                    </a:srgbClr>
                  </a:outerShdw>
                </a:effectLst>
              </a:rPr>
              <a:t>Indirect Communication(</a:t>
            </a:r>
            <a:r>
              <a:rPr lang="en-US" altLang="en-US" sz="2800" b="1" dirty="0" err="1">
                <a:solidFill>
                  <a:srgbClr val="FF0000"/>
                </a:solidFill>
                <a:effectLst>
                  <a:outerShdw blurRad="38100" dist="38100" dir="2700000" algn="tl">
                    <a:srgbClr val="000000">
                      <a:alpha val="43137"/>
                    </a:srgbClr>
                  </a:outerShdw>
                </a:effectLst>
              </a:rPr>
              <a:t>con’t</a:t>
            </a:r>
            <a:r>
              <a:rPr lang="en-US" altLang="en-US" sz="2800" b="1" dirty="0">
                <a:solidFill>
                  <a:srgbClr val="FF0000"/>
                </a:solidFill>
                <a:effectLst>
                  <a:outerShdw blurRad="38100" dist="38100" dir="2700000" algn="tl">
                    <a:srgbClr val="000000">
                      <a:alpha val="43137"/>
                    </a:srgbClr>
                  </a:outerShdw>
                </a:effectLst>
              </a:rPr>
              <a:t>…)</a:t>
            </a:r>
          </a:p>
        </p:txBody>
      </p:sp>
      <p:sp>
        <p:nvSpPr>
          <p:cNvPr id="41987" name="Rectangle 3"/>
          <p:cNvSpPr>
            <a:spLocks noGrp="1" noChangeArrowheads="1"/>
          </p:cNvSpPr>
          <p:nvPr>
            <p:ph type="body" idx="1"/>
          </p:nvPr>
        </p:nvSpPr>
        <p:spPr>
          <a:xfrm>
            <a:off x="1820864" y="500064"/>
            <a:ext cx="8493125" cy="6733249"/>
          </a:xfrm>
        </p:spPr>
        <p:txBody>
          <a:bodyPr>
            <a:noAutofit/>
          </a:bodyPr>
          <a:lstStyle/>
          <a:p>
            <a:pPr>
              <a:lnSpc>
                <a:spcPct val="90000"/>
              </a:lnSpc>
            </a:pPr>
            <a:r>
              <a:rPr lang="en-US" altLang="en-US" sz="2000" dirty="0">
                <a:solidFill>
                  <a:srgbClr val="0000CC"/>
                </a:solidFill>
                <a:effectLst>
                  <a:outerShdw blurRad="38100" dist="38100" dir="2700000" algn="tl">
                    <a:srgbClr val="000000">
                      <a:alpha val="43137"/>
                    </a:srgbClr>
                  </a:outerShdw>
                </a:effectLst>
              </a:rPr>
              <a:t>Mailbox sharing</a:t>
            </a:r>
          </a:p>
          <a:p>
            <a:pPr lvl="1">
              <a:lnSpc>
                <a:spcPct val="90000"/>
              </a:lnSpc>
            </a:pPr>
            <a:r>
              <a:rPr lang="en-US" altLang="en-US" sz="2000" i="1" dirty="0">
                <a:solidFill>
                  <a:srgbClr val="0000CC"/>
                </a:solidFill>
                <a:effectLst>
                  <a:outerShdw blurRad="38100" dist="38100" dir="2700000" algn="tl">
                    <a:srgbClr val="000000">
                      <a:alpha val="43137"/>
                    </a:srgbClr>
                  </a:outerShdw>
                </a:effectLst>
              </a:rPr>
              <a:t>P</a:t>
            </a:r>
            <a:r>
              <a:rPr lang="en-US" altLang="en-US" sz="2000" i="1" baseline="-25000" dirty="0">
                <a:solidFill>
                  <a:srgbClr val="0000CC"/>
                </a:solidFill>
                <a:effectLst>
                  <a:outerShdw blurRad="38100" dist="38100" dir="2700000" algn="tl">
                    <a:srgbClr val="000000">
                      <a:alpha val="43137"/>
                    </a:srgbClr>
                  </a:outerShdw>
                </a:effectLst>
              </a:rPr>
              <a:t>1</a:t>
            </a:r>
            <a:r>
              <a:rPr lang="en-US" altLang="en-US" sz="2000" i="1" dirty="0">
                <a:solidFill>
                  <a:srgbClr val="0000CC"/>
                </a:solidFill>
                <a:effectLst>
                  <a:outerShdw blurRad="38100" dist="38100" dir="2700000" algn="tl">
                    <a:srgbClr val="000000">
                      <a:alpha val="43137"/>
                    </a:srgbClr>
                  </a:outerShdw>
                </a:effectLst>
              </a:rPr>
              <a:t>, P</a:t>
            </a:r>
            <a:r>
              <a:rPr lang="en-US" altLang="en-US" sz="2000" i="1" baseline="-25000" dirty="0">
                <a:solidFill>
                  <a:srgbClr val="0000CC"/>
                </a:solidFill>
                <a:effectLst>
                  <a:outerShdw blurRad="38100" dist="38100" dir="2700000" algn="tl">
                    <a:srgbClr val="000000">
                      <a:alpha val="43137"/>
                    </a:srgbClr>
                  </a:outerShdw>
                </a:effectLst>
              </a:rPr>
              <a:t>2</a:t>
            </a:r>
            <a:r>
              <a:rPr lang="en-US" altLang="en-US" sz="2000" i="1" dirty="0">
                <a:solidFill>
                  <a:srgbClr val="0000CC"/>
                </a:solidFill>
                <a:effectLst>
                  <a:outerShdw blurRad="38100" dist="38100" dir="2700000" algn="tl">
                    <a:srgbClr val="000000">
                      <a:alpha val="43137"/>
                    </a:srgbClr>
                  </a:outerShdw>
                </a:effectLst>
              </a:rPr>
              <a:t>,</a:t>
            </a:r>
            <a:r>
              <a:rPr lang="en-US" altLang="en-US" sz="2000" dirty="0">
                <a:solidFill>
                  <a:srgbClr val="0000CC"/>
                </a:solidFill>
                <a:effectLst>
                  <a:outerShdw blurRad="38100" dist="38100" dir="2700000" algn="tl">
                    <a:srgbClr val="000000">
                      <a:alpha val="43137"/>
                    </a:srgbClr>
                  </a:outerShdw>
                </a:effectLst>
              </a:rPr>
              <a:t> and</a:t>
            </a:r>
            <a:r>
              <a:rPr lang="en-US" altLang="en-US" sz="2000" i="1" dirty="0">
                <a:solidFill>
                  <a:srgbClr val="0000CC"/>
                </a:solidFill>
                <a:effectLst>
                  <a:outerShdw blurRad="38100" dist="38100" dir="2700000" algn="tl">
                    <a:srgbClr val="000000">
                      <a:alpha val="43137"/>
                    </a:srgbClr>
                  </a:outerShdw>
                </a:effectLst>
              </a:rPr>
              <a:t> P</a:t>
            </a:r>
            <a:r>
              <a:rPr lang="en-US" altLang="en-US" sz="2000" i="1" baseline="-25000" dirty="0">
                <a:solidFill>
                  <a:srgbClr val="0000CC"/>
                </a:solidFill>
                <a:effectLst>
                  <a:outerShdw blurRad="38100" dist="38100" dir="2700000" algn="tl">
                    <a:srgbClr val="000000">
                      <a:alpha val="43137"/>
                    </a:srgbClr>
                  </a:outerShdw>
                </a:effectLst>
              </a:rPr>
              <a:t>3</a:t>
            </a:r>
            <a:r>
              <a:rPr lang="en-US" altLang="en-US" sz="2000" dirty="0">
                <a:solidFill>
                  <a:srgbClr val="0000CC"/>
                </a:solidFill>
                <a:effectLst>
                  <a:outerShdw blurRad="38100" dist="38100" dir="2700000" algn="tl">
                    <a:srgbClr val="000000">
                      <a:alpha val="43137"/>
                    </a:srgbClr>
                  </a:outerShdw>
                </a:effectLst>
              </a:rPr>
              <a:t> share mailbox A.</a:t>
            </a:r>
          </a:p>
          <a:p>
            <a:pPr lvl="1">
              <a:lnSpc>
                <a:spcPct val="90000"/>
              </a:lnSpc>
            </a:pPr>
            <a:r>
              <a:rPr lang="en-US" altLang="en-US" sz="2000" i="1" dirty="0">
                <a:solidFill>
                  <a:srgbClr val="0000CC"/>
                </a:solidFill>
                <a:effectLst>
                  <a:outerShdw blurRad="38100" dist="38100" dir="2700000" algn="tl">
                    <a:srgbClr val="000000">
                      <a:alpha val="43137"/>
                    </a:srgbClr>
                  </a:outerShdw>
                </a:effectLst>
              </a:rPr>
              <a:t>P</a:t>
            </a:r>
            <a:r>
              <a:rPr lang="en-US" altLang="en-US" sz="2000" i="1" baseline="-25000" dirty="0">
                <a:solidFill>
                  <a:srgbClr val="0000CC"/>
                </a:solidFill>
                <a:effectLst>
                  <a:outerShdw blurRad="38100" dist="38100" dir="2700000" algn="tl">
                    <a:srgbClr val="000000">
                      <a:alpha val="43137"/>
                    </a:srgbClr>
                  </a:outerShdw>
                </a:effectLst>
              </a:rPr>
              <a:t>1</a:t>
            </a:r>
            <a:r>
              <a:rPr lang="en-US" altLang="en-US" sz="2000" dirty="0">
                <a:solidFill>
                  <a:srgbClr val="0000CC"/>
                </a:solidFill>
                <a:effectLst>
                  <a:outerShdw blurRad="38100" dist="38100" dir="2700000" algn="tl">
                    <a:srgbClr val="000000">
                      <a:alpha val="43137"/>
                    </a:srgbClr>
                  </a:outerShdw>
                </a:effectLst>
              </a:rPr>
              <a:t>, sends; </a:t>
            </a:r>
            <a:r>
              <a:rPr lang="en-US" altLang="en-US" sz="2000" i="1" dirty="0">
                <a:solidFill>
                  <a:srgbClr val="0000CC"/>
                </a:solidFill>
                <a:effectLst>
                  <a:outerShdw blurRad="38100" dist="38100" dir="2700000" algn="tl">
                    <a:srgbClr val="000000">
                      <a:alpha val="43137"/>
                    </a:srgbClr>
                  </a:outerShdw>
                </a:effectLst>
              </a:rPr>
              <a:t>P</a:t>
            </a:r>
            <a:r>
              <a:rPr lang="en-US" altLang="en-US" sz="2000" i="1" baseline="-25000" dirty="0">
                <a:solidFill>
                  <a:srgbClr val="0000CC"/>
                </a:solidFill>
                <a:effectLst>
                  <a:outerShdw blurRad="38100" dist="38100" dir="2700000" algn="tl">
                    <a:srgbClr val="000000">
                      <a:alpha val="43137"/>
                    </a:srgbClr>
                  </a:outerShdw>
                </a:effectLst>
              </a:rPr>
              <a:t>2</a:t>
            </a:r>
            <a:r>
              <a:rPr lang="en-US" altLang="en-US" sz="2000" i="1" dirty="0">
                <a:solidFill>
                  <a:srgbClr val="0000CC"/>
                </a:solidFill>
                <a:effectLst>
                  <a:outerShdw blurRad="38100" dist="38100" dir="2700000" algn="tl">
                    <a:srgbClr val="000000">
                      <a:alpha val="43137"/>
                    </a:srgbClr>
                  </a:outerShdw>
                </a:effectLst>
              </a:rPr>
              <a:t> </a:t>
            </a:r>
            <a:r>
              <a:rPr lang="en-US" altLang="en-US" sz="2000" dirty="0">
                <a:solidFill>
                  <a:srgbClr val="0000CC"/>
                </a:solidFill>
                <a:effectLst>
                  <a:outerShdw blurRad="38100" dist="38100" dir="2700000" algn="tl">
                    <a:srgbClr val="000000">
                      <a:alpha val="43137"/>
                    </a:srgbClr>
                  </a:outerShdw>
                </a:effectLst>
              </a:rPr>
              <a:t>and</a:t>
            </a:r>
            <a:r>
              <a:rPr lang="en-US" altLang="en-US" sz="2000" i="1" dirty="0">
                <a:solidFill>
                  <a:srgbClr val="0000CC"/>
                </a:solidFill>
                <a:effectLst>
                  <a:outerShdw blurRad="38100" dist="38100" dir="2700000" algn="tl">
                    <a:srgbClr val="000000">
                      <a:alpha val="43137"/>
                    </a:srgbClr>
                  </a:outerShdw>
                </a:effectLst>
              </a:rPr>
              <a:t> P</a:t>
            </a:r>
            <a:r>
              <a:rPr lang="en-US" altLang="en-US" sz="2000" i="1" baseline="-25000" dirty="0">
                <a:solidFill>
                  <a:srgbClr val="0000CC"/>
                </a:solidFill>
                <a:effectLst>
                  <a:outerShdw blurRad="38100" dist="38100" dir="2700000" algn="tl">
                    <a:srgbClr val="000000">
                      <a:alpha val="43137"/>
                    </a:srgbClr>
                  </a:outerShdw>
                </a:effectLst>
              </a:rPr>
              <a:t>3</a:t>
            </a:r>
            <a:r>
              <a:rPr lang="en-US" altLang="en-US" sz="2000" dirty="0">
                <a:solidFill>
                  <a:srgbClr val="0000CC"/>
                </a:solidFill>
                <a:effectLst>
                  <a:outerShdw blurRad="38100" dist="38100" dir="2700000" algn="tl">
                    <a:srgbClr val="000000">
                      <a:alpha val="43137"/>
                    </a:srgbClr>
                  </a:outerShdw>
                </a:effectLst>
              </a:rPr>
              <a:t> receive.</a:t>
            </a:r>
          </a:p>
          <a:p>
            <a:pPr lvl="1">
              <a:lnSpc>
                <a:spcPct val="90000"/>
              </a:lnSpc>
            </a:pPr>
            <a:r>
              <a:rPr lang="en-US" altLang="en-US" sz="2000" dirty="0">
                <a:solidFill>
                  <a:srgbClr val="0000CC"/>
                </a:solidFill>
                <a:effectLst>
                  <a:outerShdw blurRad="38100" dist="38100" dir="2700000" algn="tl">
                    <a:srgbClr val="000000">
                      <a:alpha val="43137"/>
                    </a:srgbClr>
                  </a:outerShdw>
                </a:effectLst>
              </a:rPr>
              <a:t>Who gets a message ?</a:t>
            </a:r>
          </a:p>
          <a:p>
            <a:pPr>
              <a:lnSpc>
                <a:spcPct val="90000"/>
              </a:lnSpc>
            </a:pPr>
            <a:r>
              <a:rPr lang="en-US" altLang="en-US" sz="2000" dirty="0">
                <a:solidFill>
                  <a:srgbClr val="0000CC"/>
                </a:solidFill>
                <a:effectLst>
                  <a:outerShdw blurRad="38100" dist="38100" dir="2700000" algn="tl">
                    <a:srgbClr val="000000">
                      <a:alpha val="43137"/>
                    </a:srgbClr>
                  </a:outerShdw>
                </a:effectLst>
              </a:rPr>
              <a:t>Properties of a link:</a:t>
            </a:r>
          </a:p>
          <a:p>
            <a:pPr lvl="1">
              <a:lnSpc>
                <a:spcPct val="90000"/>
              </a:lnSpc>
            </a:pPr>
            <a:r>
              <a:rPr lang="en-US" altLang="en-US" sz="2000" dirty="0">
                <a:solidFill>
                  <a:srgbClr val="0000CC"/>
                </a:solidFill>
                <a:effectLst>
                  <a:outerShdw blurRad="38100" dist="38100" dir="2700000" algn="tl">
                    <a:srgbClr val="000000">
                      <a:alpha val="43137"/>
                    </a:srgbClr>
                  </a:outerShdw>
                </a:effectLst>
              </a:rPr>
              <a:t>A link is established if they have a shared mailbox</a:t>
            </a:r>
          </a:p>
          <a:p>
            <a:pPr lvl="1">
              <a:lnSpc>
                <a:spcPct val="90000"/>
              </a:lnSpc>
            </a:pPr>
            <a:r>
              <a:rPr lang="en-US" altLang="en-US" sz="2000" dirty="0">
                <a:solidFill>
                  <a:srgbClr val="0000CC"/>
                </a:solidFill>
                <a:effectLst>
                  <a:outerShdw blurRad="38100" dist="38100" dir="2700000" algn="tl">
                    <a:srgbClr val="000000">
                      <a:alpha val="43137"/>
                    </a:srgbClr>
                  </a:outerShdw>
                </a:effectLst>
              </a:rPr>
              <a:t>A link may be associated with more than two boxes.</a:t>
            </a:r>
          </a:p>
          <a:p>
            <a:pPr lvl="1">
              <a:lnSpc>
                <a:spcPct val="90000"/>
              </a:lnSpc>
            </a:pPr>
            <a:r>
              <a:rPr lang="en-US" altLang="en-US" sz="2000" dirty="0">
                <a:solidFill>
                  <a:srgbClr val="0000CC"/>
                </a:solidFill>
                <a:effectLst>
                  <a:outerShdw blurRad="38100" dist="38100" dir="2700000" algn="tl">
                    <a:srgbClr val="000000">
                      <a:alpha val="43137"/>
                    </a:srgbClr>
                  </a:outerShdw>
                </a:effectLst>
              </a:rPr>
              <a:t>Between a pair of processes they may be number of links</a:t>
            </a:r>
          </a:p>
          <a:p>
            <a:pPr lvl="1">
              <a:lnSpc>
                <a:spcPct val="90000"/>
              </a:lnSpc>
            </a:pPr>
            <a:r>
              <a:rPr lang="en-US" altLang="en-US" sz="2000" dirty="0">
                <a:solidFill>
                  <a:srgbClr val="0000CC"/>
                </a:solidFill>
                <a:effectLst>
                  <a:outerShdw blurRad="38100" dist="38100" dir="2700000" algn="tl">
                    <a:srgbClr val="000000">
                      <a:alpha val="43137"/>
                    </a:srgbClr>
                  </a:outerShdw>
                </a:effectLst>
              </a:rPr>
              <a:t>A link may be either unidirectional or bi-directional.</a:t>
            </a:r>
          </a:p>
          <a:p>
            <a:pPr>
              <a:lnSpc>
                <a:spcPct val="90000"/>
              </a:lnSpc>
            </a:pPr>
            <a:r>
              <a:rPr lang="en-US" altLang="en-US" sz="2000" dirty="0">
                <a:solidFill>
                  <a:srgbClr val="0000CC"/>
                </a:solidFill>
                <a:effectLst>
                  <a:outerShdw blurRad="38100" dist="38100" dir="2700000" algn="tl">
                    <a:srgbClr val="000000">
                      <a:alpha val="43137"/>
                    </a:srgbClr>
                  </a:outerShdw>
                </a:effectLst>
              </a:rPr>
              <a:t>OS provides a facility</a:t>
            </a:r>
          </a:p>
          <a:p>
            <a:pPr lvl="1">
              <a:lnSpc>
                <a:spcPct val="90000"/>
              </a:lnSpc>
            </a:pPr>
            <a:r>
              <a:rPr lang="en-US" altLang="en-US" sz="2000" dirty="0">
                <a:solidFill>
                  <a:srgbClr val="0000CC"/>
                </a:solidFill>
                <a:effectLst>
                  <a:outerShdw blurRad="38100" dist="38100" dir="2700000" algn="tl">
                    <a:srgbClr val="000000">
                      <a:alpha val="43137"/>
                    </a:srgbClr>
                  </a:outerShdw>
                </a:effectLst>
              </a:rPr>
              <a:t>To create a mailbox</a:t>
            </a:r>
          </a:p>
          <a:p>
            <a:pPr lvl="1">
              <a:lnSpc>
                <a:spcPct val="90000"/>
              </a:lnSpc>
            </a:pPr>
            <a:r>
              <a:rPr lang="en-US" altLang="en-US" sz="2000" dirty="0">
                <a:solidFill>
                  <a:srgbClr val="0000CC"/>
                </a:solidFill>
                <a:effectLst>
                  <a:outerShdw blurRad="38100" dist="38100" dir="2700000" algn="tl">
                    <a:srgbClr val="000000">
                      <a:alpha val="43137"/>
                    </a:srgbClr>
                  </a:outerShdw>
                </a:effectLst>
              </a:rPr>
              <a:t>Send and receive messages  through mailbox</a:t>
            </a:r>
          </a:p>
          <a:p>
            <a:pPr lvl="1">
              <a:lnSpc>
                <a:spcPct val="90000"/>
              </a:lnSpc>
            </a:pPr>
            <a:r>
              <a:rPr lang="en-US" altLang="en-US" sz="2000" dirty="0">
                <a:solidFill>
                  <a:srgbClr val="0000CC"/>
                </a:solidFill>
                <a:effectLst>
                  <a:outerShdw blurRad="38100" dist="38100" dir="2700000" algn="tl">
                    <a:srgbClr val="000000">
                      <a:alpha val="43137"/>
                    </a:srgbClr>
                  </a:outerShdw>
                </a:effectLst>
              </a:rPr>
              <a:t>To destroy a mail box.</a:t>
            </a:r>
          </a:p>
          <a:p>
            <a:pPr>
              <a:lnSpc>
                <a:spcPct val="90000"/>
              </a:lnSpc>
            </a:pPr>
            <a:r>
              <a:rPr lang="en-US" altLang="en-US" sz="2000" dirty="0">
                <a:solidFill>
                  <a:srgbClr val="0000CC"/>
                </a:solidFill>
                <a:effectLst>
                  <a:outerShdw blurRad="38100" dist="38100" dir="2700000" algn="tl">
                    <a:srgbClr val="000000">
                      <a:alpha val="43137"/>
                    </a:srgbClr>
                  </a:outerShdw>
                </a:effectLst>
              </a:rPr>
              <a:t>The process that creates mailbox is a owner of that mailbox</a:t>
            </a:r>
          </a:p>
          <a:p>
            <a:pPr>
              <a:lnSpc>
                <a:spcPct val="90000"/>
              </a:lnSpc>
            </a:pPr>
            <a:r>
              <a:rPr lang="en-US" altLang="en-US" sz="2000" dirty="0">
                <a:solidFill>
                  <a:srgbClr val="0000CC"/>
                </a:solidFill>
                <a:effectLst>
                  <a:outerShdw blurRad="38100" dist="38100" dir="2700000" algn="tl">
                    <a:srgbClr val="000000">
                      <a:alpha val="43137"/>
                    </a:srgbClr>
                  </a:outerShdw>
                </a:effectLst>
              </a:rPr>
              <a:t>The ownership and send and receive privileges can be passed to other processes through system calls.</a:t>
            </a:r>
          </a:p>
          <a:p>
            <a:pPr lvl="1">
              <a:lnSpc>
                <a:spcPct val="90000"/>
              </a:lnSpc>
            </a:pPr>
            <a:endParaRPr lang="en-US" altLang="en-US" sz="1800"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2798BF75-C964-4E22-B1AF-4653C8A25F96}"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11</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1955720872"/>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38200" y="365125"/>
            <a:ext cx="10515600" cy="403225"/>
          </a:xfrm>
        </p:spPr>
        <p:txBody>
          <a:bodyPr>
            <a:noAutofit/>
          </a:bodyPr>
          <a:lstStyle/>
          <a:p>
            <a:pPr algn="ctr"/>
            <a:r>
              <a:rPr lang="en-US" altLang="en-US" sz="3200" b="1" dirty="0">
                <a:solidFill>
                  <a:srgbClr val="FF0000"/>
                </a:solidFill>
                <a:effectLst>
                  <a:outerShdw blurRad="38100" dist="38100" dir="2700000" algn="tl">
                    <a:srgbClr val="000000">
                      <a:alpha val="43137"/>
                    </a:srgbClr>
                  </a:outerShdw>
                </a:effectLst>
              </a:rPr>
              <a:t>Synchronous or asynchronous </a:t>
            </a:r>
          </a:p>
        </p:txBody>
      </p:sp>
      <p:sp>
        <p:nvSpPr>
          <p:cNvPr id="44035" name="Rectangle 3"/>
          <p:cNvSpPr>
            <a:spLocks noGrp="1" noChangeArrowheads="1"/>
          </p:cNvSpPr>
          <p:nvPr>
            <p:ph type="body" idx="1"/>
          </p:nvPr>
        </p:nvSpPr>
        <p:spPr>
          <a:xfrm>
            <a:off x="1951038" y="768350"/>
            <a:ext cx="8521700" cy="5645150"/>
          </a:xfrm>
        </p:spPr>
        <p:txBody>
          <a:bodyPr>
            <a:normAutofit/>
          </a:bodyPr>
          <a:lstStyle/>
          <a:p>
            <a:pPr>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Message passing may be either blocking or non-blocking.</a:t>
            </a:r>
          </a:p>
          <a:p>
            <a:pPr>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Blocking is considered </a:t>
            </a:r>
            <a:r>
              <a:rPr lang="en-US" altLang="en-US" sz="2400" dirty="0">
                <a:solidFill>
                  <a:srgbClr val="FF0000"/>
                </a:solidFill>
                <a:effectLst>
                  <a:outerShdw blurRad="38100" dist="38100" dir="2700000" algn="tl">
                    <a:srgbClr val="000000">
                      <a:alpha val="43137"/>
                    </a:srgbClr>
                  </a:outerShdw>
                </a:effectLst>
              </a:rPr>
              <a:t>synchronous</a:t>
            </a:r>
          </a:p>
          <a:p>
            <a:pPr>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Non-blocking is considered </a:t>
            </a:r>
            <a:r>
              <a:rPr lang="en-US" altLang="en-US" sz="2400" dirty="0">
                <a:solidFill>
                  <a:srgbClr val="FF0000"/>
                </a:solidFill>
                <a:effectLst>
                  <a:outerShdw blurRad="38100" dist="38100" dir="2700000" algn="tl">
                    <a:srgbClr val="000000">
                      <a:alpha val="43137"/>
                    </a:srgbClr>
                  </a:outerShdw>
                </a:effectLst>
              </a:rPr>
              <a:t>asynchronous</a:t>
            </a:r>
          </a:p>
          <a:p>
            <a:pPr>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send and receive primitives may be either blocking or non-blocking.</a:t>
            </a:r>
          </a:p>
          <a:p>
            <a:pPr lvl="1">
              <a:lnSpc>
                <a:spcPct val="90000"/>
              </a:lnSpc>
              <a:buFont typeface="Wingdings" pitchFamily="2" charset="2"/>
              <a:buChar char="§"/>
            </a:pPr>
            <a:r>
              <a:rPr lang="en-US" altLang="en-US" dirty="0">
                <a:solidFill>
                  <a:srgbClr val="00B050"/>
                </a:solidFill>
                <a:effectLst>
                  <a:outerShdw blurRad="38100" dist="38100" dir="2700000" algn="tl">
                    <a:srgbClr val="000000">
                      <a:alpha val="43137"/>
                    </a:srgbClr>
                  </a:outerShdw>
                </a:effectLst>
              </a:rPr>
              <a:t>Blocking send: </a:t>
            </a:r>
            <a:r>
              <a:rPr lang="en-US" altLang="en-US" dirty="0">
                <a:solidFill>
                  <a:srgbClr val="0000CC"/>
                </a:solidFill>
                <a:effectLst>
                  <a:outerShdw blurRad="38100" dist="38100" dir="2700000" algn="tl">
                    <a:srgbClr val="000000">
                      <a:alpha val="43137"/>
                    </a:srgbClr>
                  </a:outerShdw>
                </a:effectLst>
              </a:rPr>
              <a:t>The sending process is blocked  until the message is received by the receiving process or by the mailbox.</a:t>
            </a:r>
          </a:p>
          <a:p>
            <a:pPr lvl="1">
              <a:lnSpc>
                <a:spcPct val="90000"/>
              </a:lnSpc>
              <a:buFont typeface="Wingdings" pitchFamily="2" charset="2"/>
              <a:buChar char="§"/>
            </a:pPr>
            <a:r>
              <a:rPr lang="en-US" altLang="en-US" dirty="0">
                <a:solidFill>
                  <a:srgbClr val="00B050"/>
                </a:solidFill>
                <a:effectLst>
                  <a:outerShdw blurRad="38100" dist="38100" dir="2700000" algn="tl">
                    <a:srgbClr val="000000">
                      <a:alpha val="43137"/>
                    </a:srgbClr>
                  </a:outerShdw>
                </a:effectLst>
              </a:rPr>
              <a:t>Non-blocking send: </a:t>
            </a:r>
            <a:r>
              <a:rPr lang="en-US" altLang="en-US" dirty="0">
                <a:solidFill>
                  <a:srgbClr val="0000CC"/>
                </a:solidFill>
                <a:effectLst>
                  <a:outerShdw blurRad="38100" dist="38100" dir="2700000" algn="tl">
                    <a:srgbClr val="000000">
                      <a:alpha val="43137"/>
                    </a:srgbClr>
                  </a:outerShdw>
                </a:effectLst>
              </a:rPr>
              <a:t>The sending process sends the message and resumes operation.</a:t>
            </a:r>
          </a:p>
          <a:p>
            <a:pPr lvl="1">
              <a:lnSpc>
                <a:spcPct val="90000"/>
              </a:lnSpc>
              <a:buFont typeface="Wingdings" pitchFamily="2" charset="2"/>
              <a:buChar char="§"/>
            </a:pPr>
            <a:r>
              <a:rPr lang="en-US" altLang="en-US" dirty="0">
                <a:solidFill>
                  <a:srgbClr val="00B050"/>
                </a:solidFill>
                <a:effectLst>
                  <a:outerShdw blurRad="38100" dist="38100" dir="2700000" algn="tl">
                    <a:srgbClr val="000000">
                      <a:alpha val="43137"/>
                    </a:srgbClr>
                  </a:outerShdw>
                </a:effectLst>
              </a:rPr>
              <a:t>Blocking receive: </a:t>
            </a:r>
            <a:r>
              <a:rPr lang="en-US" altLang="en-US" dirty="0">
                <a:solidFill>
                  <a:srgbClr val="0000CC"/>
                </a:solidFill>
                <a:effectLst>
                  <a:outerShdw blurRad="38100" dist="38100" dir="2700000" algn="tl">
                    <a:srgbClr val="000000">
                      <a:alpha val="43137"/>
                    </a:srgbClr>
                  </a:outerShdw>
                </a:effectLst>
              </a:rPr>
              <a:t>The receiver blocks until a message is available.</a:t>
            </a:r>
          </a:p>
          <a:p>
            <a:pPr lvl="1">
              <a:lnSpc>
                <a:spcPct val="90000"/>
              </a:lnSpc>
              <a:buFont typeface="Wingdings" pitchFamily="2" charset="2"/>
              <a:buChar char="§"/>
            </a:pPr>
            <a:r>
              <a:rPr lang="en-US" altLang="en-US" dirty="0">
                <a:solidFill>
                  <a:srgbClr val="00B050"/>
                </a:solidFill>
                <a:effectLst>
                  <a:outerShdw blurRad="38100" dist="38100" dir="2700000" algn="tl">
                    <a:srgbClr val="000000">
                      <a:alpha val="43137"/>
                    </a:srgbClr>
                  </a:outerShdw>
                </a:effectLst>
              </a:rPr>
              <a:t>Non-blocking receive: </a:t>
            </a:r>
            <a:r>
              <a:rPr lang="en-US" altLang="en-US" dirty="0">
                <a:solidFill>
                  <a:srgbClr val="0000CC"/>
                </a:solidFill>
                <a:effectLst>
                  <a:outerShdw blurRad="38100" dist="38100" dir="2700000" algn="tl">
                    <a:srgbClr val="000000">
                      <a:alpha val="43137"/>
                    </a:srgbClr>
                  </a:outerShdw>
                </a:effectLst>
              </a:rPr>
              <a:t>The receiver receives either a valid message or a null.</a:t>
            </a:r>
          </a:p>
        </p:txBody>
      </p:sp>
      <p:sp>
        <p:nvSpPr>
          <p:cNvPr id="4" name="Date Placeholder 3"/>
          <p:cNvSpPr>
            <a:spLocks noGrp="1"/>
          </p:cNvSpPr>
          <p:nvPr>
            <p:ph type="dt" sz="half" idx="10"/>
          </p:nvPr>
        </p:nvSpPr>
        <p:spPr/>
        <p:txBody>
          <a:bodyPr/>
          <a:lstStyle/>
          <a:p>
            <a:fld id="{E203B891-367C-4AFA-B5B8-3ECCCC53ECA9}"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4102533528"/>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838200" y="365125"/>
            <a:ext cx="10515600" cy="306389"/>
          </a:xfrm>
        </p:spPr>
        <p:txBody>
          <a:bodyPr>
            <a:noAutofit/>
          </a:bodyPr>
          <a:lstStyle/>
          <a:p>
            <a:pPr algn="ctr"/>
            <a:r>
              <a:rPr lang="en-US" altLang="en-US" sz="3200" b="1" dirty="0">
                <a:solidFill>
                  <a:srgbClr val="FF0000"/>
                </a:solidFill>
                <a:effectLst>
                  <a:outerShdw blurRad="38100" dist="38100" dir="2700000" algn="tl">
                    <a:srgbClr val="000000">
                      <a:alpha val="43137"/>
                    </a:srgbClr>
                  </a:outerShdw>
                </a:effectLst>
              </a:rPr>
              <a:t>Automatic and explicit buffering</a:t>
            </a:r>
          </a:p>
        </p:txBody>
      </p:sp>
      <p:sp>
        <p:nvSpPr>
          <p:cNvPr id="45059" name="Rectangle 3"/>
          <p:cNvSpPr>
            <a:spLocks noGrp="1" noChangeArrowheads="1"/>
          </p:cNvSpPr>
          <p:nvPr>
            <p:ph type="body" idx="1"/>
          </p:nvPr>
        </p:nvSpPr>
        <p:spPr>
          <a:xfrm>
            <a:off x="1698626" y="671514"/>
            <a:ext cx="8774113" cy="5699125"/>
          </a:xfrm>
        </p:spPr>
        <p:txBody>
          <a:bodyPr>
            <a:normAutofit/>
          </a:bodyPr>
          <a:lstStyle/>
          <a:p>
            <a:pPr marL="381000" indent="-381000">
              <a:lnSpc>
                <a:spcPct val="80000"/>
              </a:lnSpc>
              <a:buFont typeface="Wingdings" pitchFamily="2" charset="2"/>
              <a:buChar char="§"/>
            </a:pPr>
            <a:r>
              <a:rPr lang="en-US" altLang="en-US" sz="1800" dirty="0">
                <a:solidFill>
                  <a:srgbClr val="0000CC"/>
                </a:solidFill>
                <a:effectLst>
                  <a:outerShdw blurRad="38100" dist="38100" dir="2700000" algn="tl">
                    <a:srgbClr val="000000">
                      <a:alpha val="43137"/>
                    </a:srgbClr>
                  </a:outerShdw>
                </a:effectLst>
              </a:rPr>
              <a:t>A link has some capacity that determines the number of messages that can reside in it temporarily.</a:t>
            </a:r>
          </a:p>
          <a:p>
            <a:pPr marL="381000" indent="-381000">
              <a:lnSpc>
                <a:spcPct val="80000"/>
              </a:lnSpc>
              <a:buFont typeface="Wingdings" pitchFamily="2" charset="2"/>
              <a:buChar char="§"/>
            </a:pPr>
            <a:r>
              <a:rPr lang="en-US" altLang="en-US" sz="1800" dirty="0">
                <a:solidFill>
                  <a:srgbClr val="0000CC"/>
                </a:solidFill>
                <a:effectLst>
                  <a:outerShdw blurRad="38100" dist="38100" dir="2700000" algn="tl">
                    <a:srgbClr val="000000">
                      <a:alpha val="43137"/>
                    </a:srgbClr>
                  </a:outerShdw>
                </a:effectLst>
              </a:rPr>
              <a:t>Queue of messages is attached to the link; implemented in one of three ways.</a:t>
            </a:r>
          </a:p>
          <a:p>
            <a:pPr marL="800100" lvl="1" indent="-342900">
              <a:lnSpc>
                <a:spcPct val="80000"/>
              </a:lnSpc>
              <a:buNone/>
            </a:pPr>
            <a:r>
              <a:rPr lang="en-US" altLang="en-US" sz="1800" dirty="0">
                <a:solidFill>
                  <a:srgbClr val="0000CC"/>
                </a:solidFill>
                <a:effectLst>
                  <a:outerShdw blurRad="38100" dist="38100" dir="2700000" algn="tl">
                    <a:srgbClr val="000000">
                      <a:alpha val="43137"/>
                    </a:srgbClr>
                  </a:outerShdw>
                </a:effectLst>
              </a:rPr>
              <a:t>1.	</a:t>
            </a:r>
            <a:r>
              <a:rPr lang="en-US" altLang="en-US" sz="1800" dirty="0">
                <a:solidFill>
                  <a:srgbClr val="00B050"/>
                </a:solidFill>
                <a:effectLst>
                  <a:outerShdw blurRad="38100" dist="38100" dir="2700000" algn="tl">
                    <a:srgbClr val="000000">
                      <a:alpha val="43137"/>
                    </a:srgbClr>
                  </a:outerShdw>
                </a:effectLst>
              </a:rPr>
              <a:t>Zero capacity </a:t>
            </a:r>
            <a:r>
              <a:rPr lang="en-US" altLang="en-US" sz="1800" dirty="0">
                <a:solidFill>
                  <a:srgbClr val="0000CC"/>
                </a:solidFill>
                <a:effectLst>
                  <a:outerShdw blurRad="38100" dist="38100" dir="2700000" algn="tl">
                    <a:srgbClr val="000000">
                      <a:alpha val="43137"/>
                    </a:srgbClr>
                  </a:outerShdw>
                </a:effectLst>
              </a:rPr>
              <a:t>– 0 messages, Sender must wait for receiver (rendezvous).</a:t>
            </a:r>
          </a:p>
          <a:p>
            <a:pPr marL="800100" lvl="1" indent="-342900">
              <a:lnSpc>
                <a:spcPct val="80000"/>
              </a:lnSpc>
              <a:buFont typeface="Monotype Sorts" pitchFamily="2" charset="2"/>
              <a:buAutoNum type="arabicPeriod" startAt="2"/>
            </a:pPr>
            <a:r>
              <a:rPr lang="en-US" altLang="en-US" sz="1800" dirty="0">
                <a:solidFill>
                  <a:srgbClr val="00B050"/>
                </a:solidFill>
                <a:effectLst>
                  <a:outerShdw blurRad="38100" dist="38100" dir="2700000" algn="tl">
                    <a:srgbClr val="000000">
                      <a:alpha val="43137"/>
                    </a:srgbClr>
                  </a:outerShdw>
                </a:effectLst>
              </a:rPr>
              <a:t>Bounded capacity </a:t>
            </a:r>
            <a:r>
              <a:rPr lang="en-US" altLang="en-US" sz="1800" dirty="0">
                <a:solidFill>
                  <a:srgbClr val="0000CC"/>
                </a:solidFill>
                <a:effectLst>
                  <a:outerShdw blurRad="38100" dist="38100" dir="2700000" algn="tl">
                    <a:srgbClr val="000000">
                      <a:alpha val="43137"/>
                    </a:srgbClr>
                  </a:outerShdw>
                </a:effectLst>
              </a:rPr>
              <a:t>– finite length of </a:t>
            </a:r>
            <a:r>
              <a:rPr lang="en-US" altLang="en-US" sz="1800" i="1" dirty="0">
                <a:solidFill>
                  <a:srgbClr val="0000CC"/>
                </a:solidFill>
                <a:effectLst>
                  <a:outerShdw blurRad="38100" dist="38100" dir="2700000" algn="tl">
                    <a:srgbClr val="000000">
                      <a:alpha val="43137"/>
                    </a:srgbClr>
                  </a:outerShdw>
                </a:effectLst>
              </a:rPr>
              <a:t>n</a:t>
            </a:r>
            <a:r>
              <a:rPr lang="en-US" altLang="en-US" sz="1800" dirty="0">
                <a:solidFill>
                  <a:srgbClr val="0000CC"/>
                </a:solidFill>
                <a:effectLst>
                  <a:outerShdw blurRad="38100" dist="38100" dir="2700000" algn="tl">
                    <a:srgbClr val="000000">
                      <a:alpha val="43137"/>
                    </a:srgbClr>
                  </a:outerShdw>
                </a:effectLst>
              </a:rPr>
              <a:t> messages , Sender must wait if link full.</a:t>
            </a:r>
          </a:p>
          <a:p>
            <a:pPr marL="800100" lvl="1" indent="-342900">
              <a:lnSpc>
                <a:spcPct val="80000"/>
              </a:lnSpc>
              <a:buFont typeface="Monotype Sorts" pitchFamily="2" charset="2"/>
              <a:buAutoNum type="arabicPeriod" startAt="3"/>
            </a:pPr>
            <a:r>
              <a:rPr lang="en-US" altLang="en-US" sz="1800" dirty="0">
                <a:solidFill>
                  <a:srgbClr val="00B050"/>
                </a:solidFill>
                <a:effectLst>
                  <a:outerShdw blurRad="38100" dist="38100" dir="2700000" algn="tl">
                    <a:srgbClr val="000000">
                      <a:alpha val="43137"/>
                    </a:srgbClr>
                  </a:outerShdw>
                </a:effectLst>
              </a:rPr>
              <a:t>Unbounded capacity </a:t>
            </a:r>
            <a:r>
              <a:rPr lang="en-US" altLang="en-US" sz="1800" dirty="0">
                <a:solidFill>
                  <a:srgbClr val="0000CC"/>
                </a:solidFill>
                <a:effectLst>
                  <a:outerShdw blurRad="38100" dist="38100" dir="2700000" algn="tl">
                    <a:srgbClr val="000000">
                      <a:alpha val="43137"/>
                    </a:srgbClr>
                  </a:outerShdw>
                </a:effectLst>
              </a:rPr>
              <a:t>– infinite length, Sender never waits.</a:t>
            </a:r>
          </a:p>
          <a:p>
            <a:pPr marL="381000" indent="-381000">
              <a:lnSpc>
                <a:spcPct val="80000"/>
              </a:lnSpc>
              <a:buFont typeface="Wingdings" panose="05000000000000000000" pitchFamily="2" charset="2"/>
              <a:buChar char="§"/>
            </a:pPr>
            <a:r>
              <a:rPr lang="en-US" altLang="en-US" sz="1800" dirty="0">
                <a:solidFill>
                  <a:srgbClr val="0000CC"/>
                </a:solidFill>
                <a:effectLst>
                  <a:outerShdw blurRad="38100" dist="38100" dir="2700000" algn="tl">
                    <a:srgbClr val="000000">
                      <a:alpha val="43137"/>
                    </a:srgbClr>
                  </a:outerShdw>
                </a:effectLst>
              </a:rPr>
              <a:t>In </a:t>
            </a:r>
            <a:r>
              <a:rPr lang="en-US" altLang="en-US" sz="1800" dirty="0">
                <a:solidFill>
                  <a:srgbClr val="FF0000"/>
                </a:solidFill>
                <a:effectLst>
                  <a:outerShdw blurRad="38100" dist="38100" dir="2700000" algn="tl">
                    <a:srgbClr val="000000">
                      <a:alpha val="43137"/>
                    </a:srgbClr>
                  </a:outerShdw>
                </a:effectLst>
              </a:rPr>
              <a:t>non-zero capacity </a:t>
            </a:r>
            <a:r>
              <a:rPr lang="en-US" altLang="en-US" sz="1800" dirty="0">
                <a:solidFill>
                  <a:srgbClr val="0000CC"/>
                </a:solidFill>
                <a:effectLst>
                  <a:outerShdw blurRad="38100" dist="38100" dir="2700000" algn="tl">
                    <a:srgbClr val="000000">
                      <a:alpha val="43137"/>
                    </a:srgbClr>
                  </a:outerShdw>
                </a:effectLst>
              </a:rPr>
              <a:t>cases a process does not know whether a message has arrived after the send operation.</a:t>
            </a:r>
          </a:p>
          <a:p>
            <a:pPr marL="381000" indent="-381000">
              <a:lnSpc>
                <a:spcPct val="80000"/>
              </a:lnSpc>
              <a:buFont typeface="Wingdings" panose="05000000000000000000" pitchFamily="2" charset="2"/>
              <a:buChar char="§"/>
            </a:pPr>
            <a:r>
              <a:rPr lang="en-US" altLang="en-US" sz="1800" dirty="0">
                <a:solidFill>
                  <a:srgbClr val="0000CC"/>
                </a:solidFill>
                <a:effectLst>
                  <a:outerShdw blurRad="38100" dist="38100" dir="2700000" algn="tl">
                    <a:srgbClr val="000000">
                      <a:alpha val="43137"/>
                    </a:srgbClr>
                  </a:outerShdw>
                </a:effectLst>
              </a:rPr>
              <a:t>The sender must communicate explicitly with receiver to find out whether the later received the message.</a:t>
            </a:r>
          </a:p>
          <a:p>
            <a:pPr marL="381000" indent="-381000">
              <a:lnSpc>
                <a:spcPct val="80000"/>
              </a:lnSpc>
              <a:buFont typeface="Wingdings" panose="05000000000000000000" pitchFamily="2" charset="2"/>
              <a:buChar char="§"/>
            </a:pPr>
            <a:r>
              <a:rPr lang="en-US" altLang="en-US" sz="1800" b="1" dirty="0">
                <a:solidFill>
                  <a:srgbClr val="FF0000"/>
                </a:solidFill>
                <a:effectLst>
                  <a:outerShdw blurRad="38100" dist="38100" dir="2700000" algn="tl">
                    <a:srgbClr val="000000">
                      <a:alpha val="43137"/>
                    </a:srgbClr>
                  </a:outerShdw>
                </a:effectLst>
              </a:rPr>
              <a:t>Example</a:t>
            </a:r>
            <a:r>
              <a:rPr lang="en-US" altLang="en-US" sz="1800" b="1" dirty="0">
                <a:solidFill>
                  <a:srgbClr val="0000CC"/>
                </a:solidFill>
                <a:effectLst>
                  <a:outerShdw blurRad="38100" dist="38100" dir="2700000" algn="tl">
                    <a:srgbClr val="000000">
                      <a:alpha val="43137"/>
                    </a:srgbClr>
                  </a:outerShdw>
                </a:effectLst>
              </a:rPr>
              <a:t>: </a:t>
            </a:r>
            <a:r>
              <a:rPr lang="en-US" altLang="en-US" sz="1800" dirty="0">
                <a:solidFill>
                  <a:srgbClr val="0000CC"/>
                </a:solidFill>
                <a:effectLst>
                  <a:outerShdw blurRad="38100" dist="38100" dir="2700000" algn="tl">
                    <a:srgbClr val="000000">
                      <a:alpha val="43137"/>
                    </a:srgbClr>
                  </a:outerShdw>
                </a:effectLst>
              </a:rPr>
              <a:t>Suppose P sends a message to Q and executes only after the message has arrived.</a:t>
            </a:r>
          </a:p>
          <a:p>
            <a:pPr marL="381000" indent="-381000">
              <a:lnSpc>
                <a:spcPct val="80000"/>
              </a:lnSpc>
              <a:buFont typeface="Wingdings" panose="05000000000000000000" pitchFamily="2" charset="2"/>
              <a:buChar char="§"/>
            </a:pPr>
            <a:r>
              <a:rPr lang="en-US" altLang="en-US" sz="1800" dirty="0">
                <a:solidFill>
                  <a:srgbClr val="0000CC"/>
                </a:solidFill>
                <a:effectLst>
                  <a:outerShdw blurRad="38100" dist="38100" dir="2700000" algn="tl">
                    <a:srgbClr val="000000">
                      <a:alpha val="43137"/>
                    </a:srgbClr>
                  </a:outerShdw>
                </a:effectLst>
              </a:rPr>
              <a:t>Process P: </a:t>
            </a:r>
          </a:p>
          <a:p>
            <a:pPr marL="800100" lvl="1" indent="-342900">
              <a:lnSpc>
                <a:spcPct val="80000"/>
              </a:lnSpc>
              <a:buFont typeface="Wingdings" panose="05000000000000000000" pitchFamily="2" charset="2"/>
              <a:buChar char="§"/>
            </a:pPr>
            <a:r>
              <a:rPr lang="en-US" altLang="en-US" sz="1800" b="1" dirty="0">
                <a:solidFill>
                  <a:srgbClr val="7030A0"/>
                </a:solidFill>
                <a:effectLst>
                  <a:outerShdw blurRad="38100" dist="38100" dir="2700000" algn="tl">
                    <a:srgbClr val="000000">
                      <a:alpha val="43137"/>
                    </a:srgbClr>
                  </a:outerShdw>
                </a:effectLst>
              </a:rPr>
              <a:t>send (Q. message)  </a:t>
            </a:r>
            <a:r>
              <a:rPr lang="en-US" altLang="en-US" sz="1800" dirty="0">
                <a:solidFill>
                  <a:srgbClr val="7030A0"/>
                </a:solidFill>
                <a:effectLst>
                  <a:outerShdw blurRad="38100" dist="38100" dir="2700000" algn="tl">
                    <a:srgbClr val="000000">
                      <a:alpha val="43137"/>
                    </a:srgbClr>
                  </a:outerShdw>
                </a:effectLst>
              </a:rPr>
              <a:t>: </a:t>
            </a:r>
            <a:r>
              <a:rPr lang="en-US" altLang="en-US" sz="1800" dirty="0">
                <a:solidFill>
                  <a:srgbClr val="0000CC"/>
                </a:solidFill>
                <a:effectLst>
                  <a:outerShdw blurRad="38100" dist="38100" dir="2700000" algn="tl">
                    <a:srgbClr val="000000">
                      <a:alpha val="43137"/>
                    </a:srgbClr>
                  </a:outerShdw>
                </a:effectLst>
              </a:rPr>
              <a:t>send message to process Q</a:t>
            </a:r>
          </a:p>
          <a:p>
            <a:pPr marL="800100" lvl="1" indent="-342900">
              <a:lnSpc>
                <a:spcPct val="80000"/>
              </a:lnSpc>
              <a:buFont typeface="Wingdings" panose="05000000000000000000" pitchFamily="2" charset="2"/>
              <a:buChar char="§"/>
            </a:pPr>
            <a:r>
              <a:rPr lang="en-US" altLang="en-US" sz="1800" b="1" dirty="0">
                <a:solidFill>
                  <a:srgbClr val="7030A0"/>
                </a:solidFill>
                <a:effectLst>
                  <a:outerShdw blurRad="38100" dist="38100" dir="2700000" algn="tl">
                    <a:srgbClr val="000000">
                      <a:alpha val="43137"/>
                    </a:srgbClr>
                  </a:outerShdw>
                </a:effectLst>
              </a:rPr>
              <a:t>receive(</a:t>
            </a:r>
            <a:r>
              <a:rPr lang="en-US" altLang="en-US" sz="1800" b="1" dirty="0" err="1">
                <a:solidFill>
                  <a:srgbClr val="7030A0"/>
                </a:solidFill>
                <a:effectLst>
                  <a:outerShdw blurRad="38100" dist="38100" dir="2700000" algn="tl">
                    <a:srgbClr val="000000">
                      <a:alpha val="43137"/>
                    </a:srgbClr>
                  </a:outerShdw>
                </a:effectLst>
              </a:rPr>
              <a:t>Q,message</a:t>
            </a:r>
            <a:r>
              <a:rPr lang="en-US" altLang="en-US" sz="1800" b="1" dirty="0">
                <a:solidFill>
                  <a:srgbClr val="7030A0"/>
                </a:solidFill>
                <a:effectLst>
                  <a:outerShdw blurRad="38100" dist="38100" dir="2700000" algn="tl">
                    <a:srgbClr val="000000">
                      <a:alpha val="43137"/>
                    </a:srgbClr>
                  </a:outerShdw>
                </a:effectLst>
              </a:rPr>
              <a:t>) :</a:t>
            </a:r>
            <a:r>
              <a:rPr lang="en-US" altLang="en-US" sz="1800" b="1" dirty="0">
                <a:solidFill>
                  <a:srgbClr val="0000CC"/>
                </a:solidFill>
                <a:effectLst>
                  <a:outerShdw blurRad="38100" dist="38100" dir="2700000" algn="tl">
                    <a:srgbClr val="000000">
                      <a:alpha val="43137"/>
                    </a:srgbClr>
                  </a:outerShdw>
                </a:effectLst>
              </a:rPr>
              <a:t> </a:t>
            </a:r>
            <a:r>
              <a:rPr lang="en-US" altLang="en-US" sz="1800" dirty="0">
                <a:solidFill>
                  <a:srgbClr val="0000CC"/>
                </a:solidFill>
                <a:effectLst>
                  <a:outerShdw blurRad="38100" dist="38100" dir="2700000" algn="tl">
                    <a:srgbClr val="000000">
                      <a:alpha val="43137"/>
                    </a:srgbClr>
                  </a:outerShdw>
                </a:effectLst>
              </a:rPr>
              <a:t>Receive message from process Q</a:t>
            </a:r>
          </a:p>
          <a:p>
            <a:pPr marL="381000" indent="-381000">
              <a:lnSpc>
                <a:spcPct val="80000"/>
              </a:lnSpc>
              <a:buFont typeface="Wingdings" panose="05000000000000000000" pitchFamily="2" charset="2"/>
              <a:buChar char="§"/>
            </a:pPr>
            <a:r>
              <a:rPr lang="en-US" altLang="en-US" sz="1800" dirty="0">
                <a:solidFill>
                  <a:srgbClr val="0000CC"/>
                </a:solidFill>
                <a:effectLst>
                  <a:outerShdw blurRad="38100" dist="38100" dir="2700000" algn="tl">
                    <a:srgbClr val="000000">
                      <a:alpha val="43137"/>
                    </a:srgbClr>
                  </a:outerShdw>
                </a:effectLst>
              </a:rPr>
              <a:t>Process Q</a:t>
            </a:r>
          </a:p>
          <a:p>
            <a:pPr marL="800100" lvl="1" indent="-342900">
              <a:lnSpc>
                <a:spcPct val="80000"/>
              </a:lnSpc>
              <a:buFont typeface="Wingdings" panose="05000000000000000000" pitchFamily="2" charset="2"/>
              <a:buChar char="§"/>
            </a:pPr>
            <a:r>
              <a:rPr lang="en-US" altLang="en-US" sz="1800" dirty="0">
                <a:solidFill>
                  <a:srgbClr val="7030A0"/>
                </a:solidFill>
                <a:effectLst>
                  <a:outerShdw blurRad="38100" dist="38100" dir="2700000" algn="tl">
                    <a:srgbClr val="000000">
                      <a:alpha val="43137"/>
                    </a:srgbClr>
                  </a:outerShdw>
                </a:effectLst>
              </a:rPr>
              <a:t>Receive(</a:t>
            </a:r>
            <a:r>
              <a:rPr lang="en-US" altLang="en-US" sz="1800" dirty="0" err="1">
                <a:solidFill>
                  <a:srgbClr val="7030A0"/>
                </a:solidFill>
                <a:effectLst>
                  <a:outerShdw blurRad="38100" dist="38100" dir="2700000" algn="tl">
                    <a:srgbClr val="000000">
                      <a:alpha val="43137"/>
                    </a:srgbClr>
                  </a:outerShdw>
                </a:effectLst>
              </a:rPr>
              <a:t>P,message</a:t>
            </a:r>
            <a:r>
              <a:rPr lang="en-US" altLang="en-US" sz="1800" dirty="0">
                <a:solidFill>
                  <a:srgbClr val="7030A0"/>
                </a:solidFill>
                <a:effectLst>
                  <a:outerShdw blurRad="38100" dist="38100" dir="2700000" algn="tl">
                    <a:srgbClr val="000000">
                      <a:alpha val="43137"/>
                    </a:srgbClr>
                  </a:outerShdw>
                </a:effectLst>
              </a:rPr>
              <a:t>)</a:t>
            </a:r>
          </a:p>
          <a:p>
            <a:pPr marL="800100" lvl="1" indent="-342900">
              <a:lnSpc>
                <a:spcPct val="80000"/>
              </a:lnSpc>
              <a:buFont typeface="Wingdings" panose="05000000000000000000" pitchFamily="2" charset="2"/>
              <a:buChar char="§"/>
            </a:pPr>
            <a:r>
              <a:rPr lang="en-US" altLang="en-US" sz="1800" dirty="0">
                <a:solidFill>
                  <a:srgbClr val="7030A0"/>
                </a:solidFill>
                <a:effectLst>
                  <a:outerShdw blurRad="38100" dist="38100" dir="2700000" algn="tl">
                    <a:srgbClr val="000000">
                      <a:alpha val="43137"/>
                    </a:srgbClr>
                  </a:outerShdw>
                </a:effectLst>
              </a:rPr>
              <a:t>Send(P,”</a:t>
            </a:r>
            <a:r>
              <a:rPr lang="en-US" altLang="en-US" sz="1800" dirty="0" err="1">
                <a:solidFill>
                  <a:srgbClr val="7030A0"/>
                </a:solidFill>
                <a:effectLst>
                  <a:outerShdw blurRad="38100" dist="38100" dir="2700000" algn="tl">
                    <a:srgbClr val="000000">
                      <a:alpha val="43137"/>
                    </a:srgbClr>
                  </a:outerShdw>
                </a:effectLst>
              </a:rPr>
              <a:t>ack</a:t>
            </a:r>
            <a:r>
              <a:rPr lang="en-US" altLang="en-US" sz="1800" dirty="0">
                <a:solidFill>
                  <a:srgbClr val="7030A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E3F25468-3F95-4BF5-B6F9-654026EFF645}"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13</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480291994"/>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38200" y="365125"/>
            <a:ext cx="10515600" cy="354013"/>
          </a:xfrm>
        </p:spPr>
        <p:txBody>
          <a:bodyPr>
            <a:noAutofit/>
          </a:bodyPr>
          <a:lstStyle/>
          <a:p>
            <a:pPr algn="ctr"/>
            <a:r>
              <a:rPr lang="en-US" altLang="en-US" sz="3200" b="1" dirty="0">
                <a:solidFill>
                  <a:srgbClr val="FF0000"/>
                </a:solidFill>
                <a:effectLst>
                  <a:outerShdw blurRad="38100" dist="38100" dir="2700000" algn="tl">
                    <a:srgbClr val="000000">
                      <a:alpha val="43137"/>
                    </a:srgbClr>
                  </a:outerShdw>
                </a:effectLst>
              </a:rPr>
              <a:t>Client-Server Communication</a:t>
            </a:r>
          </a:p>
        </p:txBody>
      </p:sp>
      <p:sp>
        <p:nvSpPr>
          <p:cNvPr id="47107" name="Rectangle 3"/>
          <p:cNvSpPr>
            <a:spLocks noGrp="1" noChangeArrowheads="1"/>
          </p:cNvSpPr>
          <p:nvPr>
            <p:ph type="body" idx="1"/>
          </p:nvPr>
        </p:nvSpPr>
        <p:spPr>
          <a:xfrm>
            <a:off x="2589213" y="719138"/>
            <a:ext cx="7029450" cy="5389562"/>
          </a:xfrm>
        </p:spPr>
        <p:txBody>
          <a:bodyPr/>
          <a:lstStyle/>
          <a:p>
            <a:r>
              <a:rPr lang="en-US" altLang="en-US" dirty="0">
                <a:solidFill>
                  <a:srgbClr val="0000CC"/>
                </a:solidFill>
                <a:effectLst>
                  <a:outerShdw blurRad="38100" dist="38100" dir="2700000" algn="tl">
                    <a:srgbClr val="000000">
                      <a:alpha val="43137"/>
                    </a:srgbClr>
                  </a:outerShdw>
                </a:effectLst>
              </a:rPr>
              <a:t>Sockets</a:t>
            </a:r>
          </a:p>
          <a:p>
            <a:r>
              <a:rPr lang="en-US" altLang="en-US" dirty="0">
                <a:solidFill>
                  <a:srgbClr val="0000CC"/>
                </a:solidFill>
                <a:effectLst>
                  <a:outerShdw blurRad="38100" dist="38100" dir="2700000" algn="tl">
                    <a:srgbClr val="000000">
                      <a:alpha val="43137"/>
                    </a:srgbClr>
                  </a:outerShdw>
                </a:effectLst>
              </a:rPr>
              <a:t>Remote Procedure Calls</a:t>
            </a:r>
          </a:p>
          <a:p>
            <a:r>
              <a:rPr lang="en-US" altLang="en-US" dirty="0">
                <a:solidFill>
                  <a:srgbClr val="0000CC"/>
                </a:solidFill>
                <a:effectLst>
                  <a:outerShdw blurRad="38100" dist="38100" dir="2700000" algn="tl">
                    <a:srgbClr val="000000">
                      <a:alpha val="43137"/>
                    </a:srgbClr>
                  </a:outerShdw>
                </a:effectLst>
              </a:rPr>
              <a:t>Remote Method Invocation (Java)</a:t>
            </a:r>
          </a:p>
        </p:txBody>
      </p:sp>
      <p:sp>
        <p:nvSpPr>
          <p:cNvPr id="4" name="Date Placeholder 3"/>
          <p:cNvSpPr>
            <a:spLocks noGrp="1"/>
          </p:cNvSpPr>
          <p:nvPr>
            <p:ph type="dt" sz="half" idx="10"/>
          </p:nvPr>
        </p:nvSpPr>
        <p:spPr/>
        <p:txBody>
          <a:bodyPr/>
          <a:lstStyle/>
          <a:p>
            <a:fld id="{6AC94B85-5FA3-445A-9ACD-64A955EA9C50}"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14</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4075010039"/>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695575" y="0"/>
            <a:ext cx="7772400" cy="560388"/>
          </a:xfrm>
        </p:spPr>
        <p:txBody>
          <a:bodyPr>
            <a:normAutofit fontScale="90000"/>
          </a:bodyPr>
          <a:lstStyle/>
          <a:p>
            <a:pPr algn="ctr"/>
            <a:r>
              <a:rPr lang="en-US" altLang="en-US" b="1" dirty="0">
                <a:solidFill>
                  <a:srgbClr val="FF0000"/>
                </a:solidFill>
                <a:effectLst>
                  <a:outerShdw blurRad="38100" dist="38100" dir="2700000" algn="tl">
                    <a:srgbClr val="000000">
                      <a:alpha val="43137"/>
                    </a:srgbClr>
                  </a:outerShdw>
                </a:effectLst>
              </a:rPr>
              <a:t>Sockets</a:t>
            </a:r>
          </a:p>
        </p:txBody>
      </p:sp>
      <p:sp>
        <p:nvSpPr>
          <p:cNvPr id="48131" name="Rectangle 3"/>
          <p:cNvSpPr>
            <a:spLocks noGrp="1" noChangeArrowheads="1"/>
          </p:cNvSpPr>
          <p:nvPr>
            <p:ph type="body" idx="1"/>
          </p:nvPr>
        </p:nvSpPr>
        <p:spPr>
          <a:xfrm>
            <a:off x="2162176" y="573088"/>
            <a:ext cx="8050213" cy="5840412"/>
          </a:xfrm>
        </p:spPr>
        <p:txBody>
          <a:bodyPr>
            <a:normAutofit/>
          </a:bodyPr>
          <a:lstStyle/>
          <a:p>
            <a:r>
              <a:rPr lang="en-US" altLang="en-US" sz="2400" dirty="0">
                <a:solidFill>
                  <a:srgbClr val="0000CC"/>
                </a:solidFill>
                <a:effectLst>
                  <a:outerShdw blurRad="38100" dist="38100" dir="2700000" algn="tl">
                    <a:srgbClr val="000000">
                      <a:alpha val="43137"/>
                    </a:srgbClr>
                  </a:outerShdw>
                </a:effectLst>
              </a:rPr>
              <a:t>A socket is defined as an </a:t>
            </a:r>
            <a:r>
              <a:rPr lang="en-US" altLang="en-US" sz="2400" i="1" dirty="0">
                <a:solidFill>
                  <a:srgbClr val="0000CC"/>
                </a:solidFill>
                <a:effectLst>
                  <a:outerShdw blurRad="38100" dist="38100" dir="2700000" algn="tl">
                    <a:srgbClr val="000000">
                      <a:alpha val="43137"/>
                    </a:srgbClr>
                  </a:outerShdw>
                </a:effectLst>
              </a:rPr>
              <a:t>endpoint for communication</a:t>
            </a:r>
            <a:r>
              <a:rPr lang="en-US" altLang="en-US" sz="2400" dirty="0">
                <a:solidFill>
                  <a:srgbClr val="0000CC"/>
                </a:solidFill>
                <a:effectLst>
                  <a:outerShdw blurRad="38100" dist="38100" dir="2700000" algn="tl">
                    <a:srgbClr val="000000">
                      <a:alpha val="43137"/>
                    </a:srgbClr>
                  </a:outerShdw>
                </a:effectLst>
              </a:rPr>
              <a:t>.</a:t>
            </a:r>
          </a:p>
          <a:p>
            <a:r>
              <a:rPr lang="en-US" altLang="en-US" sz="2400" dirty="0">
                <a:solidFill>
                  <a:srgbClr val="0000CC"/>
                </a:solidFill>
                <a:effectLst>
                  <a:outerShdw blurRad="38100" dist="38100" dir="2700000" algn="tl">
                    <a:srgbClr val="000000">
                      <a:alpha val="43137"/>
                    </a:srgbClr>
                  </a:outerShdw>
                </a:effectLst>
              </a:rPr>
              <a:t>A pair of processes communicating over a network employees a pair of sockets– one for each process.</a:t>
            </a:r>
          </a:p>
          <a:p>
            <a:r>
              <a:rPr lang="en-US" altLang="en-US" sz="2400" dirty="0">
                <a:solidFill>
                  <a:srgbClr val="0000CC"/>
                </a:solidFill>
                <a:effectLst>
                  <a:outerShdw blurRad="38100" dist="38100" dir="2700000" algn="tl">
                    <a:srgbClr val="000000">
                      <a:alpha val="43137"/>
                    </a:srgbClr>
                  </a:outerShdw>
                </a:effectLst>
              </a:rPr>
              <a:t>Socket: Concatenation of IP address and port</a:t>
            </a:r>
          </a:p>
          <a:p>
            <a:r>
              <a:rPr lang="en-US" altLang="en-US" sz="2400" dirty="0">
                <a:solidFill>
                  <a:srgbClr val="0000CC"/>
                </a:solidFill>
                <a:effectLst>
                  <a:outerShdw blurRad="38100" dist="38100" dir="2700000" algn="tl">
                    <a:srgbClr val="000000">
                      <a:alpha val="43137"/>
                    </a:srgbClr>
                  </a:outerShdw>
                </a:effectLst>
              </a:rPr>
              <a:t>The socket 161.25.19.8:1625 refers to port 1625 on host 161.25.19.8</a:t>
            </a:r>
          </a:p>
          <a:p>
            <a:r>
              <a:rPr lang="en-US" altLang="en-US" sz="2400" dirty="0">
                <a:solidFill>
                  <a:srgbClr val="0000CC"/>
                </a:solidFill>
                <a:effectLst>
                  <a:outerShdw blurRad="38100" dist="38100" dir="2700000" algn="tl">
                    <a:srgbClr val="000000">
                      <a:alpha val="43137"/>
                    </a:srgbClr>
                  </a:outerShdw>
                </a:effectLst>
              </a:rPr>
              <a:t>Servers implementing specific services listen to well-known ports</a:t>
            </a:r>
          </a:p>
          <a:p>
            <a:pPr lvl="1"/>
            <a:r>
              <a:rPr lang="en-US" altLang="en-US" dirty="0">
                <a:solidFill>
                  <a:srgbClr val="7030A0"/>
                </a:solidFill>
                <a:effectLst>
                  <a:outerShdw blurRad="38100" dist="38100" dir="2700000" algn="tl">
                    <a:srgbClr val="000000">
                      <a:alpha val="43137"/>
                    </a:srgbClr>
                  </a:outerShdw>
                </a:effectLst>
              </a:rPr>
              <a:t>telnet server listens to port 80</a:t>
            </a:r>
          </a:p>
          <a:p>
            <a:pPr lvl="1"/>
            <a:r>
              <a:rPr lang="en-US" altLang="en-US" dirty="0">
                <a:solidFill>
                  <a:srgbClr val="7030A0"/>
                </a:solidFill>
                <a:effectLst>
                  <a:outerShdw blurRad="38100" dist="38100" dir="2700000" algn="tl">
                    <a:srgbClr val="000000">
                      <a:alpha val="43137"/>
                    </a:srgbClr>
                  </a:outerShdw>
                </a:effectLst>
              </a:rPr>
              <a:t>ftp server listens to port 21</a:t>
            </a:r>
          </a:p>
          <a:p>
            <a:pPr lvl="1"/>
            <a:r>
              <a:rPr lang="en-US" altLang="en-US" dirty="0">
                <a:solidFill>
                  <a:srgbClr val="7030A0"/>
                </a:solidFill>
                <a:effectLst>
                  <a:outerShdw blurRad="38100" dist="38100" dir="2700000" algn="tl">
                    <a:srgbClr val="000000">
                      <a:alpha val="43137"/>
                    </a:srgbClr>
                  </a:outerShdw>
                </a:effectLst>
              </a:rPr>
              <a:t>http server listens to port 80.</a:t>
            </a:r>
          </a:p>
          <a:p>
            <a:r>
              <a:rPr lang="en-US" altLang="en-US" sz="2400" dirty="0">
                <a:solidFill>
                  <a:srgbClr val="0000CC"/>
                </a:solidFill>
                <a:effectLst>
                  <a:outerShdw blurRad="38100" dist="38100" dir="2700000" algn="tl">
                    <a:srgbClr val="000000">
                      <a:alpha val="43137"/>
                    </a:srgbClr>
                  </a:outerShdw>
                </a:effectLst>
              </a:rPr>
              <a:t>The ports less than 1024 are used for standard services.</a:t>
            </a:r>
          </a:p>
          <a:p>
            <a:r>
              <a:rPr lang="en-US" altLang="en-US" sz="2400" dirty="0">
                <a:solidFill>
                  <a:srgbClr val="0000CC"/>
                </a:solidFill>
                <a:effectLst>
                  <a:outerShdw blurRad="38100" dist="38100" dir="2700000" algn="tl">
                    <a:srgbClr val="000000">
                      <a:alpha val="43137"/>
                    </a:srgbClr>
                  </a:outerShdw>
                </a:effectLst>
              </a:rPr>
              <a:t>The port for socket is an arbitrary number greater than1024. </a:t>
            </a:r>
          </a:p>
          <a:p>
            <a:r>
              <a:rPr lang="en-US" altLang="en-US" sz="2400" dirty="0">
                <a:solidFill>
                  <a:srgbClr val="0000CC"/>
                </a:solidFill>
                <a:effectLst>
                  <a:outerShdw blurRad="38100" dist="38100" dir="2700000" algn="tl">
                    <a:srgbClr val="000000">
                      <a:alpha val="43137"/>
                    </a:srgbClr>
                  </a:outerShdw>
                </a:effectLst>
              </a:rPr>
              <a:t>Communication consists between a pair of sockets.</a:t>
            </a:r>
          </a:p>
        </p:txBody>
      </p:sp>
      <p:sp>
        <p:nvSpPr>
          <p:cNvPr id="4" name="Date Placeholder 3"/>
          <p:cNvSpPr>
            <a:spLocks noGrp="1"/>
          </p:cNvSpPr>
          <p:nvPr>
            <p:ph type="dt" sz="half" idx="10"/>
          </p:nvPr>
        </p:nvSpPr>
        <p:spPr/>
        <p:txBody>
          <a:bodyPr/>
          <a:lstStyle/>
          <a:p>
            <a:fld id="{1A7C8022-B877-4665-8DE7-64A4EEA90746}"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15</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3155411976"/>
      </p:ext>
    </p:extLst>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695575" y="0"/>
            <a:ext cx="7772400" cy="596900"/>
          </a:xfrm>
        </p:spPr>
        <p:txBody>
          <a:bodyPr>
            <a:noAutofit/>
          </a:bodyPr>
          <a:lstStyle/>
          <a:p>
            <a:pPr algn="ctr"/>
            <a:r>
              <a:rPr lang="en-US" altLang="en-US" sz="4000" b="1" dirty="0">
                <a:solidFill>
                  <a:srgbClr val="FF0000"/>
                </a:solidFill>
                <a:effectLst>
                  <a:outerShdw blurRad="38100" dist="38100" dir="2700000" algn="tl">
                    <a:srgbClr val="000000">
                      <a:alpha val="43137"/>
                    </a:srgbClr>
                  </a:outerShdw>
                </a:effectLst>
              </a:rPr>
              <a:t>Socket Communication</a:t>
            </a:r>
          </a:p>
        </p:txBody>
      </p:sp>
      <p:pic>
        <p:nvPicPr>
          <p:cNvPr id="49155" name="Picture 3"/>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l="768" t="2084" r="398" b="2879"/>
          <a:stretch>
            <a:fillRect/>
          </a:stretch>
        </p:blipFill>
        <p:spPr bwMode="auto">
          <a:xfrm>
            <a:off x="2166939" y="828676"/>
            <a:ext cx="8029575" cy="5591175"/>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154C7328-EABC-43D3-8399-68850759F984}"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16</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54361267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040482" y="163774"/>
            <a:ext cx="7772400" cy="695325"/>
          </a:xfrm>
        </p:spPr>
        <p:txBody>
          <a:bodyPr>
            <a:normAutofit/>
          </a:bodyPr>
          <a:lstStyle/>
          <a:p>
            <a:r>
              <a:rPr lang="en-US" altLang="en-US" sz="4000" b="1" dirty="0">
                <a:solidFill>
                  <a:srgbClr val="FF0000"/>
                </a:solidFill>
                <a:effectLst>
                  <a:outerShdw blurRad="38100" dist="38100" dir="2700000" algn="tl">
                    <a:srgbClr val="000000">
                      <a:alpha val="43137"/>
                    </a:srgbClr>
                  </a:outerShdw>
                </a:effectLst>
              </a:rPr>
              <a:t>Remote Procedure Calls</a:t>
            </a:r>
          </a:p>
        </p:txBody>
      </p:sp>
      <p:sp>
        <p:nvSpPr>
          <p:cNvPr id="50179" name="Rectangle 3"/>
          <p:cNvSpPr>
            <a:spLocks noGrp="1" noChangeArrowheads="1"/>
          </p:cNvSpPr>
          <p:nvPr>
            <p:ph type="body" idx="1"/>
          </p:nvPr>
        </p:nvSpPr>
        <p:spPr>
          <a:xfrm>
            <a:off x="1828800" y="742951"/>
            <a:ext cx="8643938" cy="5840413"/>
          </a:xfrm>
        </p:spPr>
        <p:txBody>
          <a:bodyPr>
            <a:noAutofit/>
          </a:bodyPr>
          <a:lstStyle/>
          <a:p>
            <a:r>
              <a:rPr lang="en-US" altLang="en-US" dirty="0">
                <a:solidFill>
                  <a:srgbClr val="0000CC"/>
                </a:solidFill>
                <a:effectLst>
                  <a:outerShdw blurRad="38100" dist="38100" dir="2700000" algn="tl">
                    <a:srgbClr val="000000">
                      <a:alpha val="43137"/>
                    </a:srgbClr>
                  </a:outerShdw>
                </a:effectLst>
              </a:rPr>
              <a:t>Remote procedure call (RPC) abstracts procedure calls between processes on networked systems.</a:t>
            </a:r>
          </a:p>
          <a:p>
            <a:r>
              <a:rPr lang="en-US" altLang="en-US" b="1" dirty="0">
                <a:solidFill>
                  <a:srgbClr val="FF0000"/>
                </a:solidFill>
                <a:effectLst>
                  <a:outerShdw blurRad="38100" dist="38100" dir="2700000" algn="tl">
                    <a:srgbClr val="000000">
                      <a:alpha val="43137"/>
                    </a:srgbClr>
                  </a:outerShdw>
                </a:effectLst>
              </a:rPr>
              <a:t>Stubs</a:t>
            </a:r>
            <a:r>
              <a:rPr lang="en-US" altLang="en-US" dirty="0">
                <a:solidFill>
                  <a:srgbClr val="0000CC"/>
                </a:solidFill>
                <a:effectLst>
                  <a:outerShdw blurRad="38100" dist="38100" dir="2700000" algn="tl">
                    <a:srgbClr val="000000">
                      <a:alpha val="43137"/>
                    </a:srgbClr>
                  </a:outerShdw>
                </a:effectLst>
              </a:rPr>
              <a:t> – client-side proxy for the actual procedure on the server.</a:t>
            </a:r>
          </a:p>
          <a:p>
            <a:r>
              <a:rPr lang="en-US" altLang="en-US" dirty="0">
                <a:solidFill>
                  <a:srgbClr val="0000CC"/>
                </a:solidFill>
                <a:effectLst>
                  <a:outerShdw blurRad="38100" dist="38100" dir="2700000" algn="tl">
                    <a:srgbClr val="000000">
                      <a:alpha val="43137"/>
                    </a:srgbClr>
                  </a:outerShdw>
                </a:effectLst>
              </a:rPr>
              <a:t>The client-side stub locates the server and </a:t>
            </a:r>
            <a:r>
              <a:rPr lang="en-US" altLang="en-US" i="1" dirty="0">
                <a:solidFill>
                  <a:srgbClr val="0000CC"/>
                </a:solidFill>
                <a:effectLst>
                  <a:outerShdw blurRad="38100" dist="38100" dir="2700000" algn="tl">
                    <a:srgbClr val="000000">
                      <a:alpha val="43137"/>
                    </a:srgbClr>
                  </a:outerShdw>
                </a:effectLst>
              </a:rPr>
              <a:t>marshals</a:t>
            </a:r>
            <a:r>
              <a:rPr lang="en-US" altLang="en-US" dirty="0">
                <a:solidFill>
                  <a:srgbClr val="0000CC"/>
                </a:solidFill>
                <a:effectLst>
                  <a:outerShdw blurRad="38100" dist="38100" dir="2700000" algn="tl">
                    <a:srgbClr val="000000">
                      <a:alpha val="43137"/>
                    </a:srgbClr>
                  </a:outerShdw>
                </a:effectLst>
              </a:rPr>
              <a:t> the parameters.</a:t>
            </a:r>
          </a:p>
          <a:p>
            <a:pPr lvl="1"/>
            <a:r>
              <a:rPr lang="en-US" altLang="en-US" sz="2800" dirty="0">
                <a:solidFill>
                  <a:srgbClr val="0000CC"/>
                </a:solidFill>
                <a:effectLst>
                  <a:outerShdw blurRad="38100" dist="38100" dir="2700000" algn="tl">
                    <a:srgbClr val="000000">
                      <a:alpha val="43137"/>
                    </a:srgbClr>
                  </a:outerShdw>
                </a:effectLst>
              </a:rPr>
              <a:t>Marshalling: Parameters must be marshaled into a standard representation.</a:t>
            </a:r>
          </a:p>
          <a:p>
            <a:r>
              <a:rPr lang="en-US" altLang="en-US" dirty="0">
                <a:solidFill>
                  <a:srgbClr val="0000CC"/>
                </a:solidFill>
                <a:effectLst>
                  <a:outerShdw blurRad="38100" dist="38100" dir="2700000" algn="tl">
                    <a:srgbClr val="000000">
                      <a:alpha val="43137"/>
                    </a:srgbClr>
                  </a:outerShdw>
                </a:effectLst>
              </a:rPr>
              <a:t>The server-side stub receives this message, unpacks the marshaled parameters, and performs the procedure on the server.</a:t>
            </a:r>
          </a:p>
        </p:txBody>
      </p:sp>
      <p:sp>
        <p:nvSpPr>
          <p:cNvPr id="4" name="Date Placeholder 3"/>
          <p:cNvSpPr>
            <a:spLocks noGrp="1"/>
          </p:cNvSpPr>
          <p:nvPr>
            <p:ph type="dt" sz="half" idx="10"/>
          </p:nvPr>
        </p:nvSpPr>
        <p:spPr/>
        <p:txBody>
          <a:bodyPr/>
          <a:lstStyle/>
          <a:p>
            <a:fld id="{B48F6BB6-141D-489C-8898-A96CACA38D84}"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17</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1800167852"/>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sz="2800" dirty="0">
                <a:solidFill>
                  <a:srgbClr val="FF0000"/>
                </a:solidFill>
              </a:rPr>
              <a:t>Execution of RPC</a:t>
            </a:r>
          </a:p>
        </p:txBody>
      </p:sp>
      <p:pic>
        <p:nvPicPr>
          <p:cNvPr id="51203" name="Picture 3"/>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l="18590" t="874" r="19363" b="2155"/>
          <a:stretch>
            <a:fillRect/>
          </a:stretch>
        </p:blipFill>
        <p:spPr bwMode="auto">
          <a:xfrm>
            <a:off x="2315878" y="1323976"/>
            <a:ext cx="7161212" cy="4585506"/>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A9A8C88F-E48D-43AC-96D1-61EC961B0FAC}"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18</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2331124404"/>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838200" y="232013"/>
            <a:ext cx="10515600" cy="559558"/>
          </a:xfrm>
        </p:spPr>
        <p:txBody>
          <a:bodyPr>
            <a:normAutofit/>
          </a:bodyPr>
          <a:lstStyle/>
          <a:p>
            <a:pPr algn="ctr"/>
            <a:r>
              <a:rPr lang="en-US" altLang="en-US" sz="3200" b="1" dirty="0">
                <a:solidFill>
                  <a:srgbClr val="FF0000"/>
                </a:solidFill>
                <a:effectLst>
                  <a:outerShdw blurRad="38100" dist="38100" dir="2700000" algn="tl">
                    <a:srgbClr val="000000">
                      <a:alpha val="43137"/>
                    </a:srgbClr>
                  </a:outerShdw>
                </a:effectLst>
              </a:rPr>
              <a:t>Remote Method Invocation</a:t>
            </a:r>
          </a:p>
        </p:txBody>
      </p:sp>
      <p:sp>
        <p:nvSpPr>
          <p:cNvPr id="52227" name="Rectangle 3"/>
          <p:cNvSpPr>
            <a:spLocks noGrp="1" noChangeArrowheads="1"/>
          </p:cNvSpPr>
          <p:nvPr>
            <p:ph type="body" idx="1"/>
          </p:nvPr>
        </p:nvSpPr>
        <p:spPr>
          <a:xfrm>
            <a:off x="2625726" y="1214651"/>
            <a:ext cx="7834313" cy="5430624"/>
          </a:xfrm>
        </p:spPr>
        <p:txBody>
          <a:bodyPr>
            <a:normAutofit/>
          </a:bodyPr>
          <a:lstStyle/>
          <a:p>
            <a:r>
              <a:rPr lang="en-US" altLang="en-US" sz="2400" dirty="0">
                <a:solidFill>
                  <a:srgbClr val="0000CC"/>
                </a:solidFill>
                <a:effectLst>
                  <a:outerShdw blurRad="38100" dist="38100" dir="2700000" algn="tl">
                    <a:srgbClr val="000000">
                      <a:alpha val="43137"/>
                    </a:srgbClr>
                  </a:outerShdw>
                </a:effectLst>
              </a:rPr>
              <a:t>Remote Method Invocation (RMI) is a Java mechanism similar to RPCs.</a:t>
            </a:r>
          </a:p>
          <a:p>
            <a:r>
              <a:rPr lang="en-US" altLang="en-US" sz="2400" dirty="0">
                <a:solidFill>
                  <a:srgbClr val="0000CC"/>
                </a:solidFill>
                <a:effectLst>
                  <a:outerShdw blurRad="38100" dist="38100" dir="2700000" algn="tl">
                    <a:srgbClr val="000000">
                      <a:alpha val="43137"/>
                    </a:srgbClr>
                  </a:outerShdw>
                </a:effectLst>
              </a:rPr>
              <a:t>RMI allows a Java program on one machine to invoke a method on a remote object.</a:t>
            </a:r>
          </a:p>
        </p:txBody>
      </p:sp>
      <p:pic>
        <p:nvPicPr>
          <p:cNvPr id="52228" name="Picture 4"/>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l="481" t="24295" r="481" b="24744"/>
          <a:stretch>
            <a:fillRect/>
          </a:stretch>
        </p:blipFill>
        <p:spPr bwMode="auto">
          <a:xfrm>
            <a:off x="3440137" y="3034045"/>
            <a:ext cx="6908800" cy="2667000"/>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025A2CA4-0514-43C0-8064-9C0DE9F6A849}" type="datetime1">
              <a:rPr lang="en-US" smtClean="0"/>
              <a:t>5/31/2020</a:t>
            </a:fld>
            <a:endParaRPr lang="en-US"/>
          </a:p>
        </p:txBody>
      </p:sp>
      <p:sp>
        <p:nvSpPr>
          <p:cNvPr id="6" name="Slide Number Placeholder 5"/>
          <p:cNvSpPr>
            <a:spLocks noGrp="1"/>
          </p:cNvSpPr>
          <p:nvPr>
            <p:ph type="sldNum" sz="quarter" idx="12"/>
          </p:nvPr>
        </p:nvSpPr>
        <p:spPr/>
        <p:txBody>
          <a:bodyPr/>
          <a:lstStyle/>
          <a:p>
            <a:fld id="{69E9B315-A84F-485F-865E-D35F978C03D4}" type="slidenum">
              <a:rPr lang="en-US" smtClean="0"/>
              <a:pPr/>
              <a:t>19</a:t>
            </a:fld>
            <a:endParaRPr lang="en-US"/>
          </a:p>
        </p:txBody>
      </p:sp>
      <p:sp>
        <p:nvSpPr>
          <p:cNvPr id="7" name="Footer Placeholder 6"/>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486954487"/>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effectLst>
                  <a:outerShdw blurRad="38100" dist="38100" dir="2700000" algn="tl">
                    <a:srgbClr val="000000">
                      <a:alpha val="43137"/>
                    </a:srgbClr>
                  </a:outerShdw>
                </a:effectLst>
                <a:latin typeface="+mn-lt"/>
              </a:rPr>
              <a:t>contents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3600" dirty="0">
                <a:solidFill>
                  <a:srgbClr val="0000CC"/>
                </a:solidFill>
              </a:rPr>
              <a:t>Inter process communication</a:t>
            </a:r>
          </a:p>
          <a:p>
            <a:pPr lvl="2"/>
            <a:r>
              <a:rPr lang="en-US" sz="3600" dirty="0">
                <a:solidFill>
                  <a:srgbClr val="0000CC"/>
                </a:solidFill>
              </a:rPr>
              <a:t>Processes communication</a:t>
            </a:r>
          </a:p>
          <a:p>
            <a:pPr lvl="2"/>
            <a:r>
              <a:rPr lang="en-US" sz="3600" dirty="0">
                <a:solidFill>
                  <a:srgbClr val="0000CC"/>
                </a:solidFill>
              </a:rPr>
              <a:t>Process synchronization</a:t>
            </a:r>
          </a:p>
        </p:txBody>
      </p:sp>
      <p:sp>
        <p:nvSpPr>
          <p:cNvPr id="4" name="Date Placeholder 3"/>
          <p:cNvSpPr>
            <a:spLocks noGrp="1"/>
          </p:cNvSpPr>
          <p:nvPr>
            <p:ph type="dt" sz="half" idx="10"/>
          </p:nvPr>
        </p:nvSpPr>
        <p:spPr/>
        <p:txBody>
          <a:bodyPr/>
          <a:lstStyle/>
          <a:p>
            <a:fld id="{B029425D-E925-476B-95FD-BDB3E4831C9E}"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1029537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695575" y="0"/>
            <a:ext cx="7772400" cy="768350"/>
          </a:xfrm>
        </p:spPr>
        <p:txBody>
          <a:bodyPr>
            <a:normAutofit/>
          </a:bodyPr>
          <a:lstStyle/>
          <a:p>
            <a:pPr algn="ctr"/>
            <a:r>
              <a:rPr lang="en-US" altLang="en-US" sz="3200" b="1" dirty="0">
                <a:solidFill>
                  <a:srgbClr val="FF0000"/>
                </a:solidFill>
                <a:effectLst>
                  <a:outerShdw blurRad="38100" dist="38100" dir="2700000" algn="tl">
                    <a:srgbClr val="000000">
                      <a:alpha val="43137"/>
                    </a:srgbClr>
                  </a:outerShdw>
                </a:effectLst>
              </a:rPr>
              <a:t>Marshalling Parameters</a:t>
            </a:r>
          </a:p>
        </p:txBody>
      </p:sp>
      <p:pic>
        <p:nvPicPr>
          <p:cNvPr id="53251" name="Picture 3"/>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l="906" t="14528" r="1242" b="14769"/>
          <a:stretch>
            <a:fillRect/>
          </a:stretch>
        </p:blipFill>
        <p:spPr bwMode="auto">
          <a:xfrm>
            <a:off x="2568576" y="1487488"/>
            <a:ext cx="7134225" cy="3865562"/>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40545BC3-0084-4BDF-9946-75D8F6D8B562}"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2179001007"/>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115403"/>
            <a:ext cx="8229600" cy="1310186"/>
          </a:xfrm>
        </p:spPr>
        <p:txBody>
          <a:bodyPr>
            <a:normAutofit/>
          </a:bodyPr>
          <a:lstStyle/>
          <a:p>
            <a:pPr algn="ctr">
              <a:defRPr/>
            </a:pPr>
            <a:r>
              <a:rPr lang="en-US" sz="3600" b="1" dirty="0">
                <a:solidFill>
                  <a:srgbClr val="FF0000"/>
                </a:solidFill>
                <a:effectLst>
                  <a:outerShdw blurRad="38100" dist="38100" dir="2700000" algn="tl">
                    <a:srgbClr val="000000">
                      <a:alpha val="43137"/>
                    </a:srgbClr>
                  </a:outerShdw>
                </a:effectLst>
                <a:latin typeface="Albertus Medium"/>
              </a:rPr>
              <a:t>Process Synchronization</a:t>
            </a:r>
          </a:p>
        </p:txBody>
      </p:sp>
      <p:sp>
        <p:nvSpPr>
          <p:cNvPr id="8" name="Footer Placeholder 7"/>
          <p:cNvSpPr>
            <a:spLocks noGrp="1"/>
          </p:cNvSpPr>
          <p:nvPr>
            <p:ph type="ftr" sz="quarter" idx="11"/>
          </p:nvPr>
        </p:nvSpPr>
        <p:spPr/>
        <p:txBody>
          <a:bodyPr/>
          <a:lstStyle/>
          <a:p>
            <a:pPr>
              <a:defRPr/>
            </a:pPr>
            <a:r>
              <a:rPr lang="en-US"/>
              <a:t>Ambo University || Woliso Campus</a:t>
            </a:r>
            <a:endParaRPr lang="en-US" dirty="0"/>
          </a:p>
        </p:txBody>
      </p:sp>
      <p:sp>
        <p:nvSpPr>
          <p:cNvPr id="9" name="Slide Number Placeholder 8"/>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C9D826-5EE9-40FD-9BD5-64C976A1A96A}" type="slidenum">
              <a:rPr lang="en-US" altLang="en-US">
                <a:solidFill>
                  <a:srgbClr val="045C75"/>
                </a:solidFill>
                <a:latin typeface="Constantia" panose="02030602050306030303" pitchFamily="18" charset="0"/>
              </a:rPr>
              <a:pPr eaLnBrk="1" hangingPunct="1"/>
              <a:t>21</a:t>
            </a:fld>
            <a:endParaRPr lang="en-US" altLang="en-US">
              <a:solidFill>
                <a:srgbClr val="045C75"/>
              </a:solidFill>
              <a:latin typeface="Constantia" panose="02030602050306030303" pitchFamily="18" charset="0"/>
            </a:endParaRPr>
          </a:p>
        </p:txBody>
      </p:sp>
      <p:sp>
        <p:nvSpPr>
          <p:cNvPr id="5" name="Date Placeholder 4"/>
          <p:cNvSpPr>
            <a:spLocks noGrp="1"/>
          </p:cNvSpPr>
          <p:nvPr>
            <p:ph type="dt" sz="half" idx="10"/>
          </p:nvPr>
        </p:nvSpPr>
        <p:spPr/>
        <p:txBody>
          <a:bodyPr/>
          <a:lstStyle/>
          <a:p>
            <a:fld id="{81BCD9FE-811A-40D7-A3C5-86C46BB9C27F}" type="datetime1">
              <a:rPr lang="en-US" smtClean="0"/>
              <a:t>5/31/2020</a:t>
            </a:fld>
            <a:endParaRPr lang="en-US"/>
          </a:p>
        </p:txBody>
      </p:sp>
    </p:spTree>
    <p:extLst>
      <p:ext uri="{BB962C8B-B14F-4D97-AF65-F5344CB8AC3E}">
        <p14:creationId xmlns:p14="http://schemas.microsoft.com/office/powerpoint/2010/main" val="4181722603"/>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438400" y="0"/>
            <a:ext cx="8229600" cy="514350"/>
          </a:xfrm>
        </p:spPr>
        <p:txBody>
          <a:bodyPr>
            <a:noAutofit/>
          </a:bodyPr>
          <a:lstStyle/>
          <a:p>
            <a:pPr algn="ctr" eaLnBrk="1" hangingPunct="1"/>
            <a:r>
              <a:rPr lang="en-US" altLang="en-US" sz="3600" b="1" dirty="0">
                <a:solidFill>
                  <a:srgbClr val="FF0000"/>
                </a:solidFill>
                <a:effectLst>
                  <a:outerShdw blurRad="38100" dist="38100" dir="2700000" algn="tl">
                    <a:srgbClr val="000000">
                      <a:alpha val="43137"/>
                    </a:srgbClr>
                  </a:outerShdw>
                </a:effectLst>
              </a:rPr>
              <a:t>Background</a:t>
            </a:r>
          </a:p>
        </p:txBody>
      </p:sp>
      <p:sp>
        <p:nvSpPr>
          <p:cNvPr id="491523" name="Rectangle 3"/>
          <p:cNvSpPr>
            <a:spLocks noGrp="1" noChangeArrowheads="1"/>
          </p:cNvSpPr>
          <p:nvPr>
            <p:ph type="body" idx="1"/>
          </p:nvPr>
        </p:nvSpPr>
        <p:spPr>
          <a:xfrm>
            <a:off x="1981200" y="533400"/>
            <a:ext cx="8382000" cy="6096000"/>
          </a:xfrm>
        </p:spPr>
        <p:txBody>
          <a:bodyPr>
            <a:normAutofit fontScale="92500" lnSpcReduction="10000"/>
          </a:bodyPr>
          <a:lstStyle/>
          <a:p>
            <a:pPr>
              <a:buFont typeface="Wingdings" pitchFamily="2" charset="2"/>
              <a:buChar char="Ø"/>
              <a:defRPr/>
            </a:pPr>
            <a:r>
              <a:rPr lang="en-US" sz="2600" dirty="0">
                <a:solidFill>
                  <a:srgbClr val="0000CC"/>
                </a:solidFill>
              </a:rPr>
              <a:t>Concurrent processes may have access to shared data  and resources.</a:t>
            </a:r>
          </a:p>
          <a:p>
            <a:pPr>
              <a:buFont typeface="Wingdings" pitchFamily="2" charset="2"/>
              <a:buChar char="Ø"/>
              <a:defRPr/>
            </a:pPr>
            <a:r>
              <a:rPr lang="en-US" sz="2600" dirty="0">
                <a:solidFill>
                  <a:srgbClr val="0000CC"/>
                </a:solidFill>
              </a:rPr>
              <a:t>If there is no controlled access to shared data, some processes will obtain an inconsistent view of the shared data.</a:t>
            </a:r>
          </a:p>
          <a:p>
            <a:pPr marL="640080" lvl="1" indent="-246888" algn="just">
              <a:buFont typeface="Wingdings" pitchFamily="2" charset="2"/>
              <a:buChar char="v"/>
              <a:defRPr/>
            </a:pPr>
            <a:r>
              <a:rPr lang="en-US" sz="2600" dirty="0">
                <a:solidFill>
                  <a:srgbClr val="00B050"/>
                </a:solidFill>
              </a:rPr>
              <a:t>Consider two processes P1 and P2, accessing shared data. while P1 is updating data, it is preempted (because of timeout, for example) so that P2 can run. Then P2 try to read the data, which are partly modified.</a:t>
            </a:r>
          </a:p>
          <a:p>
            <a:pPr marL="640080" lvl="1" indent="-246888" algn="just">
              <a:buFont typeface="Wingdings" pitchFamily="2" charset="2"/>
              <a:buChar char="v"/>
              <a:defRPr/>
            </a:pPr>
            <a:r>
              <a:rPr lang="en-US" sz="2600" dirty="0">
                <a:solidFill>
                  <a:srgbClr val="0000CC"/>
                </a:solidFill>
              </a:rPr>
              <a:t>Results in </a:t>
            </a:r>
            <a:r>
              <a:rPr lang="en-US" sz="2600" b="1" i="1" dirty="0">
                <a:solidFill>
                  <a:srgbClr val="0000CC"/>
                </a:solidFill>
              </a:rPr>
              <a:t>data inconsistency</a:t>
            </a:r>
          </a:p>
          <a:p>
            <a:pPr marL="182880" indent="-246888" algn="just">
              <a:buFont typeface="Wingdings" pitchFamily="2" charset="2"/>
              <a:buChar char="Ø"/>
              <a:defRPr/>
            </a:pPr>
            <a:r>
              <a:rPr lang="en-US" sz="2600" dirty="0">
                <a:solidFill>
                  <a:srgbClr val="0000CC"/>
                </a:solidFill>
              </a:rPr>
              <a:t>In such cases, the outcome of the action performed by concurrent processes will then depend on the order in which their execution is interleaved.</a:t>
            </a:r>
          </a:p>
          <a:p>
            <a:pPr marL="182880" indent="-246888" algn="just">
              <a:buFont typeface="Wingdings" pitchFamily="2" charset="2"/>
              <a:buChar char="Ø"/>
              <a:defRPr/>
            </a:pPr>
            <a:r>
              <a:rPr lang="en-US" sz="2600" dirty="0">
                <a:solidFill>
                  <a:srgbClr val="0000CC"/>
                </a:solidFill>
              </a:rPr>
              <a:t>Maintaining data consistency requires mechanisms to ensure the orderly execution of cooperating processes</a:t>
            </a:r>
          </a:p>
          <a:p>
            <a:pPr>
              <a:buFont typeface="Wingdings" pitchFamily="2" charset="2"/>
              <a:buChar char="Ø"/>
              <a:defRPr/>
            </a:pPr>
            <a:r>
              <a:rPr lang="en-US" sz="2600" b="1" dirty="0">
                <a:solidFill>
                  <a:srgbClr val="0000CC"/>
                </a:solidFill>
              </a:rPr>
              <a:t>Process Synchronization</a:t>
            </a:r>
          </a:p>
          <a:p>
            <a:pPr lvl="1">
              <a:buFont typeface="Courier New" pitchFamily="49" charset="0"/>
              <a:buChar char="o"/>
              <a:defRPr/>
            </a:pPr>
            <a:r>
              <a:rPr lang="en-US" sz="2600" dirty="0">
                <a:solidFill>
                  <a:srgbClr val="7030A0"/>
                </a:solidFill>
              </a:rPr>
              <a:t>mechanisms to ensure the orderly execution of cooperating processes that share a logical address space, so that data consistency is maintained</a:t>
            </a:r>
            <a:endParaRPr lang="en-US" sz="2600" dirty="0">
              <a:solidFill>
                <a:srgbClr val="0000CC"/>
              </a:solidFill>
            </a:endParaRPr>
          </a:p>
          <a:p>
            <a:pPr lvl="1">
              <a:defRPr/>
            </a:pPr>
            <a:endParaRPr lang="en-US" sz="2500" dirty="0">
              <a:solidFill>
                <a:srgbClr val="0000CC"/>
              </a:solidFill>
            </a:endParaRPr>
          </a:p>
          <a:p>
            <a:pPr marL="1463040" lvl="4" indent="-210312">
              <a:buClr>
                <a:schemeClr val="accent4"/>
              </a:buClr>
              <a:buFont typeface="Wingdings 2"/>
              <a:buChar char=""/>
              <a:defRPr/>
            </a:pPr>
            <a:endParaRPr lang="en-US" sz="2400" dirty="0">
              <a:solidFill>
                <a:srgbClr val="0000CC"/>
              </a:solidFill>
            </a:endParaRPr>
          </a:p>
          <a:p>
            <a:pPr marL="274320" indent="-274320">
              <a:buClr>
                <a:schemeClr val="accent3"/>
              </a:buClr>
              <a:buFont typeface="Wingdings 2"/>
              <a:buChar char=""/>
              <a:defRPr/>
            </a:pPr>
            <a:endParaRPr lang="en-US" dirty="0">
              <a:solidFill>
                <a:srgbClr val="0000CC"/>
              </a:solidFill>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6C7DBA-F0FC-42C7-9D46-0D811515A5BA}" type="slidenum">
              <a:rPr lang="en-US" altLang="en-US">
                <a:solidFill>
                  <a:srgbClr val="045C75"/>
                </a:solidFill>
                <a:latin typeface="Constantia" panose="02030602050306030303" pitchFamily="18" charset="0"/>
              </a:rPr>
              <a:pPr eaLnBrk="1" hangingPunct="1"/>
              <a:t>22</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endParaRPr lang="en-US" dirty="0"/>
          </a:p>
        </p:txBody>
      </p:sp>
      <p:sp>
        <p:nvSpPr>
          <p:cNvPr id="6" name="Date Placeholder 5"/>
          <p:cNvSpPr>
            <a:spLocks noGrp="1"/>
          </p:cNvSpPr>
          <p:nvPr>
            <p:ph type="dt" sz="half" idx="10"/>
          </p:nvPr>
        </p:nvSpPr>
        <p:spPr/>
        <p:txBody>
          <a:bodyPr/>
          <a:lstStyle/>
          <a:p>
            <a:fld id="{6F6AF945-B0D9-4804-9A68-1A21607A3339}" type="datetime1">
              <a:rPr lang="en-US" smtClean="0"/>
              <a:t>5/31/2020</a:t>
            </a:fld>
            <a:endParaRPr lang="en-US"/>
          </a:p>
        </p:txBody>
      </p:sp>
    </p:spTree>
    <p:extLst>
      <p:ext uri="{BB962C8B-B14F-4D97-AF65-F5344CB8AC3E}">
        <p14:creationId xmlns:p14="http://schemas.microsoft.com/office/powerpoint/2010/main" val="2867696989"/>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382000" cy="5791200"/>
          </a:xfrm>
        </p:spPr>
        <p:txBody>
          <a:bodyPr>
            <a:normAutofit/>
          </a:bodyPr>
          <a:lstStyle/>
          <a:p>
            <a:pPr marL="274320" indent="-274320">
              <a:lnSpc>
                <a:spcPct val="120000"/>
              </a:lnSpc>
              <a:buClr>
                <a:srgbClr val="C00000"/>
              </a:buClr>
              <a:buFont typeface="Wingdings" pitchFamily="2" charset="2"/>
              <a:buChar char="§"/>
              <a:defRPr/>
            </a:pPr>
            <a:r>
              <a:rPr lang="en-US" sz="2400" dirty="0">
                <a:solidFill>
                  <a:srgbClr val="FF0000"/>
                </a:solidFill>
                <a:effectLst>
                  <a:outerShdw blurRad="38100" dist="38100" dir="2700000" algn="tl">
                    <a:srgbClr val="000000">
                      <a:alpha val="43137"/>
                    </a:srgbClr>
                  </a:outerShdw>
                </a:effectLst>
              </a:rPr>
              <a:t>Race condition: </a:t>
            </a:r>
            <a:r>
              <a:rPr lang="en-US" sz="2400" dirty="0">
                <a:solidFill>
                  <a:srgbClr val="0000CC"/>
                </a:solidFill>
                <a:effectLst>
                  <a:outerShdw blurRad="38100" dist="38100" dir="2700000" algn="tl">
                    <a:srgbClr val="000000">
                      <a:alpha val="43137"/>
                    </a:srgbClr>
                  </a:outerShdw>
                </a:effectLst>
              </a:rPr>
              <a:t>The situation where several processes access and manipulate shared data concurrently and the final value of the shared data depends upon which process finishes last.</a:t>
            </a:r>
          </a:p>
          <a:p>
            <a:pPr marL="274320" indent="-274320">
              <a:lnSpc>
                <a:spcPct val="12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The key to preventing trouble here and in many other situations involving shared memory, shared files, and shared everything else is to find some way to prohibit more than one process from reading and writing the shared data at the same time .</a:t>
            </a:r>
          </a:p>
          <a:p>
            <a:pPr marL="274320" indent="-274320">
              <a:lnSpc>
                <a:spcPct val="12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To prevent race conditions, concurrent processes must coordinate or be synchronized.</a:t>
            </a:r>
          </a:p>
          <a:p>
            <a:pPr marL="274320" indent="-274320">
              <a:buClr>
                <a:schemeClr val="accent3"/>
              </a:buClr>
              <a:buFont typeface="Wingdings 2"/>
              <a:buChar char=""/>
              <a:defRPr/>
            </a:pPr>
            <a:endParaRPr lang="en-US" dirty="0"/>
          </a:p>
        </p:txBody>
      </p:sp>
      <p:sp>
        <p:nvSpPr>
          <p:cNvPr id="6" name="Footer Placeholder 5"/>
          <p:cNvSpPr>
            <a:spLocks noGrp="1"/>
          </p:cNvSpPr>
          <p:nvPr>
            <p:ph type="ftr" sz="quarter" idx="11"/>
          </p:nvPr>
        </p:nvSpPr>
        <p:spPr/>
        <p:txBody>
          <a:bodyPr/>
          <a:lstStyle/>
          <a:p>
            <a:pPr>
              <a:defRPr/>
            </a:pPr>
            <a:r>
              <a:rPr lang="en-US"/>
              <a:t>Ambo University || Woliso Campus</a:t>
            </a:r>
          </a:p>
        </p:txBody>
      </p:sp>
      <p:sp>
        <p:nvSpPr>
          <p:cNvPr id="7" name="Slide Number Placeholder 6"/>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033CE9-BA51-4951-A016-C5B7539CB989}" type="slidenum">
              <a:rPr lang="en-US" altLang="en-US">
                <a:solidFill>
                  <a:srgbClr val="045C75"/>
                </a:solidFill>
                <a:latin typeface="Constantia" panose="02030602050306030303" pitchFamily="18" charset="0"/>
              </a:rPr>
              <a:pPr eaLnBrk="1" hangingPunct="1"/>
              <a:t>23</a:t>
            </a:fld>
            <a:endParaRPr lang="en-US" altLang="en-US">
              <a:solidFill>
                <a:srgbClr val="045C75"/>
              </a:solidFill>
              <a:latin typeface="Constantia" panose="02030602050306030303" pitchFamily="18" charset="0"/>
            </a:endParaRPr>
          </a:p>
        </p:txBody>
      </p:sp>
      <p:sp>
        <p:nvSpPr>
          <p:cNvPr id="15365" name="Title 7"/>
          <p:cNvSpPr>
            <a:spLocks noGrp="1"/>
          </p:cNvSpPr>
          <p:nvPr>
            <p:ph type="title"/>
          </p:nvPr>
        </p:nvSpPr>
        <p:spPr>
          <a:xfrm>
            <a:off x="1981200" y="0"/>
            <a:ext cx="8229600" cy="533400"/>
          </a:xfrm>
        </p:spPr>
        <p:txBody>
          <a:bodyPr/>
          <a:lstStyle/>
          <a:p>
            <a:pPr algn="ctr" eaLnBrk="1" hangingPunct="1"/>
            <a:r>
              <a:rPr lang="en-US" altLang="en-US" sz="3200" b="1" dirty="0"/>
              <a:t> </a:t>
            </a:r>
            <a:r>
              <a:rPr lang="en-US" altLang="en-US" sz="3200" dirty="0">
                <a:solidFill>
                  <a:srgbClr val="FF0000"/>
                </a:solidFill>
                <a:effectLst>
                  <a:outerShdw blurRad="38100" dist="38100" dir="2700000" algn="tl">
                    <a:srgbClr val="000000">
                      <a:alpha val="43137"/>
                    </a:srgbClr>
                  </a:outerShdw>
                </a:effectLst>
              </a:rPr>
              <a:t>Race condition</a:t>
            </a:r>
          </a:p>
        </p:txBody>
      </p:sp>
      <p:sp>
        <p:nvSpPr>
          <p:cNvPr id="8" name="Date Placeholder 7"/>
          <p:cNvSpPr>
            <a:spLocks noGrp="1"/>
          </p:cNvSpPr>
          <p:nvPr>
            <p:ph type="dt" sz="half" idx="10"/>
          </p:nvPr>
        </p:nvSpPr>
        <p:spPr/>
        <p:txBody>
          <a:bodyPr/>
          <a:lstStyle/>
          <a:p>
            <a:fld id="{84C5B92D-7D1A-48DE-A2A7-FA54D728FC74}" type="datetime1">
              <a:rPr lang="en-US" smtClean="0"/>
              <a:t>5/31/2020</a:t>
            </a:fld>
            <a:endParaRPr lang="en-US"/>
          </a:p>
        </p:txBody>
      </p:sp>
    </p:spTree>
    <p:extLst>
      <p:ext uri="{BB962C8B-B14F-4D97-AF65-F5344CB8AC3E}">
        <p14:creationId xmlns:p14="http://schemas.microsoft.com/office/powerpoint/2010/main" val="684746267"/>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1412"/>
          </a:xfrm>
        </p:spPr>
        <p:txBody>
          <a:bodyPr>
            <a:normAutofit/>
          </a:bodyPr>
          <a:lstStyle/>
          <a:p>
            <a:pPr algn="ctr"/>
            <a:r>
              <a:rPr lang="en-US" altLang="en-US" sz="3600" b="1" dirty="0">
                <a:solidFill>
                  <a:srgbClr val="FF0000"/>
                </a:solidFill>
                <a:effectLst>
                  <a:outerShdw blurRad="38100" dist="38100" dir="2700000" algn="tl">
                    <a:srgbClr val="000000">
                      <a:alpha val="43137"/>
                    </a:srgbClr>
                  </a:outerShdw>
                </a:effectLst>
              </a:rPr>
              <a:t>Race condition(</a:t>
            </a:r>
            <a:r>
              <a:rPr lang="en-US" altLang="en-US" sz="3600" b="1" dirty="0" err="1">
                <a:solidFill>
                  <a:srgbClr val="FF0000"/>
                </a:solidFill>
                <a:effectLst>
                  <a:outerShdw blurRad="38100" dist="38100" dir="2700000" algn="tl">
                    <a:srgbClr val="000000">
                      <a:alpha val="43137"/>
                    </a:srgbClr>
                  </a:outerShdw>
                </a:effectLst>
              </a:rPr>
              <a:t>cont</a:t>
            </a:r>
            <a:r>
              <a:rPr lang="en-US" altLang="en-US" sz="3600" b="1" dirty="0">
                <a:solidFill>
                  <a:srgbClr val="FF0000"/>
                </a:solidFill>
                <a:effectLst>
                  <a:outerShdw blurRad="38100" dist="38100" dir="2700000" algn="tl">
                    <a:srgbClr val="000000">
                      <a:alpha val="43137"/>
                    </a:srgbClr>
                  </a:outerShdw>
                </a:effectLst>
              </a:rPr>
              <a:t>…)</a:t>
            </a:r>
            <a:endParaRPr lang="en-US" sz="36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337481"/>
            <a:ext cx="10515600" cy="5213444"/>
          </a:xfrm>
        </p:spPr>
        <p:txBody>
          <a:bodyPr>
            <a:normAutofit/>
          </a:bodyPr>
          <a:lstStyle/>
          <a:p>
            <a:pPr>
              <a:buNone/>
            </a:pPr>
            <a:r>
              <a:rPr lang="en-US" sz="2400" dirty="0">
                <a:solidFill>
                  <a:srgbClr val="FF0000"/>
                </a:solidFill>
                <a:effectLst>
                  <a:outerShdw blurRad="38100" dist="38100" dir="2700000" algn="tl">
                    <a:srgbClr val="000000">
                      <a:alpha val="43137"/>
                    </a:srgbClr>
                  </a:outerShdw>
                </a:effectLst>
              </a:rPr>
              <a:t>Example:</a:t>
            </a:r>
            <a:r>
              <a:rPr lang="en-US" sz="2400" dirty="0">
                <a:solidFill>
                  <a:srgbClr val="0000CC"/>
                </a:solidFill>
                <a:effectLst>
                  <a:outerShdw blurRad="38100" dist="38100" dir="2700000" algn="tl">
                    <a:srgbClr val="000000">
                      <a:alpha val="43137"/>
                    </a:srgbClr>
                  </a:outerShdw>
                </a:effectLst>
              </a:rPr>
              <a:t> </a:t>
            </a:r>
            <a:r>
              <a:rPr lang="en-US" sz="2400" dirty="0">
                <a:solidFill>
                  <a:srgbClr val="00B050"/>
                </a:solidFill>
                <a:effectLst>
                  <a:outerShdw blurRad="38100" dist="38100" dir="2700000" algn="tl">
                    <a:srgbClr val="000000">
                      <a:alpha val="43137"/>
                    </a:srgbClr>
                  </a:outerShdw>
                </a:effectLst>
              </a:rPr>
              <a:t>print spooler</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When a process wants to print a file, it enters the fie name in a special spooler directory.</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spooler directory has a very large number of slots, numbered 0, 1, 2, ..., each one capable of holding a file name.</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The printer daemon, periodically checks to se if there are any files to be printed, and if there are, it prints them and then removes their names from the directory.</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There are also two shared variables, out, which points to the next file to be printed, and in, which points to the next free slot in the directory. </a:t>
            </a:r>
          </a:p>
          <a:p>
            <a:pPr>
              <a:buFont typeface="Wingdings" pitchFamily="2" charset="2"/>
              <a:buChar char="§"/>
            </a:pPr>
            <a:r>
              <a:rPr lang="en-US" sz="2400" dirty="0">
                <a:solidFill>
                  <a:srgbClr val="0000CC"/>
                </a:solidFill>
              </a:rPr>
              <a:t>A</a:t>
            </a:r>
            <a:r>
              <a:rPr lang="en-US" sz="2400" dirty="0">
                <a:solidFill>
                  <a:srgbClr val="0000CC"/>
                </a:solidFill>
                <a:effectLst>
                  <a:outerShdw blurRad="38100" dist="38100" dir="2700000" algn="tl">
                    <a:srgbClr val="000000">
                      <a:alpha val="43137"/>
                    </a:srgbClr>
                  </a:outerShdw>
                </a:effectLst>
              </a:rPr>
              <a:t>t a certain instant, slots 0 to 3 are empty (the files have already been printed) and slots 4 to 6 are full (with the names of files queued for printing</a:t>
            </a:r>
            <a:r>
              <a:rPr lang="en-US" sz="2400" dirty="0">
                <a:solidFill>
                  <a:srgbClr val="0000CC"/>
                </a:solidFill>
              </a:rPr>
              <a:t>).</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More or less simultaneously, processes A and B decide they want to queue a fie for printing. </a:t>
            </a:r>
          </a:p>
          <a:p>
            <a:pPr>
              <a:buFont typeface="Wingdings" pitchFamily="2" charset="2"/>
              <a:buChar char="§"/>
            </a:pPr>
            <a:endParaRPr lang="en-US" sz="2400" dirty="0">
              <a:solidFill>
                <a:srgbClr val="0000CC"/>
              </a:solidFill>
            </a:endParaRPr>
          </a:p>
          <a:p>
            <a:pPr>
              <a:buFont typeface="Wingdings" pitchFamily="2" charset="2"/>
              <a:buChar char="§"/>
            </a:pPr>
            <a:endParaRPr lang="en-US" sz="2400"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0C86895F-DB2A-4312-87D8-6A0F107C3B4D}"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24</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2856173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normAutofit/>
          </a:bodyPr>
          <a:lstStyle/>
          <a:p>
            <a:pPr algn="ctr"/>
            <a:r>
              <a:rPr lang="en-US" altLang="en-US" sz="3600" b="1" dirty="0">
                <a:solidFill>
                  <a:srgbClr val="FF0000"/>
                </a:solidFill>
                <a:effectLst>
                  <a:outerShdw blurRad="38100" dist="38100" dir="2700000" algn="tl">
                    <a:srgbClr val="000000">
                      <a:alpha val="43137"/>
                    </a:srgbClr>
                  </a:outerShdw>
                </a:effectLst>
              </a:rPr>
              <a:t>Race condition(</a:t>
            </a:r>
            <a:r>
              <a:rPr lang="en-US" altLang="en-US" sz="3600" b="1" dirty="0" err="1">
                <a:solidFill>
                  <a:srgbClr val="FF0000"/>
                </a:solidFill>
                <a:effectLst>
                  <a:outerShdw blurRad="38100" dist="38100" dir="2700000" algn="tl">
                    <a:srgbClr val="000000">
                      <a:alpha val="43137"/>
                    </a:srgbClr>
                  </a:outerShdw>
                </a:effectLst>
              </a:rPr>
              <a:t>cont</a:t>
            </a:r>
            <a:r>
              <a:rPr lang="en-US" altLang="en-US" sz="3600" b="1" dirty="0">
                <a:solidFill>
                  <a:srgbClr val="FF0000"/>
                </a:solidFill>
                <a:effectLst>
                  <a:outerShdw blurRad="38100" dist="38100" dir="2700000" algn="tl">
                    <a:srgbClr val="000000">
                      <a:alpha val="43137"/>
                    </a:srgbClr>
                  </a:outerShdw>
                </a:effectLst>
              </a:rPr>
              <a:t>…)</a:t>
            </a:r>
            <a:endParaRPr lang="en-US" sz="36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119116"/>
            <a:ext cx="10515600" cy="5377218"/>
          </a:xfrm>
        </p:spPr>
        <p:txBody>
          <a:bodyPr>
            <a:noAutofit/>
          </a:bodyPr>
          <a:lstStyle/>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Process A reads in and stores the value, 7, in a local variable called </a:t>
            </a:r>
            <a:r>
              <a:rPr lang="en-US" sz="2400" dirty="0" err="1">
                <a:solidFill>
                  <a:srgbClr val="0000CC"/>
                </a:solidFill>
                <a:effectLst>
                  <a:outerShdw blurRad="38100" dist="38100" dir="2700000" algn="tl">
                    <a:srgbClr val="000000">
                      <a:alpha val="43137"/>
                    </a:srgbClr>
                  </a:outerShdw>
                </a:effectLst>
              </a:rPr>
              <a:t>next_fre_slot</a:t>
            </a:r>
            <a:r>
              <a:rPr lang="en-US" sz="2400" dirty="0">
                <a:solidFill>
                  <a:srgbClr val="0000CC"/>
                </a:solidFill>
                <a:effectLst>
                  <a:outerShdw blurRad="38100" dist="38100" dir="2700000" algn="tl">
                    <a:srgbClr val="000000">
                      <a:alpha val="43137"/>
                    </a:srgbClr>
                  </a:outerShdw>
                </a:effectLst>
              </a:rPr>
              <a:t>.</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The  CPU decides that process A has run long enough, so it switches to process B.</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Process B also reads in, and also gets a 7. It too stores it in its local variable </a:t>
            </a:r>
            <a:r>
              <a:rPr lang="en-US" sz="2400" dirty="0" err="1">
                <a:solidFill>
                  <a:srgbClr val="0000CC"/>
                </a:solidFill>
                <a:effectLst>
                  <a:outerShdw blurRad="38100" dist="38100" dir="2700000" algn="tl">
                    <a:srgbClr val="000000">
                      <a:alpha val="43137"/>
                    </a:srgbClr>
                  </a:outerShdw>
                </a:effectLst>
              </a:rPr>
              <a:t>next_fre_slot</a:t>
            </a:r>
            <a:r>
              <a:rPr lang="en-US" sz="2400" dirty="0">
                <a:solidFill>
                  <a:srgbClr val="0000CC"/>
                </a:solidFill>
                <a:effectLst>
                  <a:outerShdw blurRad="38100" dist="38100" dir="2700000" algn="tl">
                    <a:srgbClr val="000000">
                      <a:alpha val="43137"/>
                    </a:srgbClr>
                  </a:outerShdw>
                </a:effectLst>
              </a:rPr>
              <a:t>.</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Process B now continues to run. It stores the name of its file in slot 7 and</a:t>
            </a:r>
            <a:br>
              <a:rPr lang="en-US" sz="2400" dirty="0">
                <a:solidFill>
                  <a:srgbClr val="0000CC"/>
                </a:solidFill>
                <a:effectLst>
                  <a:outerShdw blurRad="38100" dist="38100" dir="2700000" algn="tl">
                    <a:srgbClr val="000000">
                      <a:alpha val="43137"/>
                    </a:srgbClr>
                  </a:outerShdw>
                </a:effectLst>
              </a:rPr>
            </a:br>
            <a:r>
              <a:rPr lang="en-US" sz="2400" dirty="0">
                <a:solidFill>
                  <a:srgbClr val="0000CC"/>
                </a:solidFill>
                <a:effectLst>
                  <a:outerShdw blurRad="38100" dist="38100" dir="2700000" algn="tl">
                    <a:srgbClr val="000000">
                      <a:alpha val="43137"/>
                    </a:srgbClr>
                  </a:outerShdw>
                </a:effectLst>
              </a:rPr>
              <a:t>updates in to be an 8. Then it goes off and does other things.</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Eventually, process A runs again, starting from the place it left off. It looks at </a:t>
            </a:r>
            <a:r>
              <a:rPr lang="en-US" sz="2400" dirty="0" err="1">
                <a:solidFill>
                  <a:srgbClr val="0000CC"/>
                </a:solidFill>
                <a:effectLst>
                  <a:outerShdw blurRad="38100" dist="38100" dir="2700000" algn="tl">
                    <a:srgbClr val="000000">
                      <a:alpha val="43137"/>
                    </a:srgbClr>
                  </a:outerShdw>
                </a:effectLst>
              </a:rPr>
              <a:t>next_free_slot</a:t>
            </a:r>
            <a:r>
              <a:rPr lang="en-US" sz="2400" dirty="0">
                <a:solidFill>
                  <a:srgbClr val="0000CC"/>
                </a:solidFill>
                <a:effectLst>
                  <a:outerShdw blurRad="38100" dist="38100" dir="2700000" algn="tl">
                    <a:srgbClr val="000000">
                      <a:alpha val="43137"/>
                    </a:srgbClr>
                  </a:outerShdw>
                </a:effectLst>
              </a:rPr>
              <a:t>, finds a 7 there, and writes its file name in slot 7, erasing the name that process B just put there. </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Then it computes </a:t>
            </a:r>
            <a:r>
              <a:rPr lang="en-US" sz="2400" dirty="0" err="1">
                <a:solidFill>
                  <a:srgbClr val="0000CC"/>
                </a:solidFill>
                <a:effectLst>
                  <a:outerShdw blurRad="38100" dist="38100" dir="2700000" algn="tl">
                    <a:srgbClr val="000000">
                      <a:alpha val="43137"/>
                    </a:srgbClr>
                  </a:outerShdw>
                </a:effectLst>
              </a:rPr>
              <a:t>next_free_slot</a:t>
            </a:r>
            <a:r>
              <a:rPr lang="en-US" sz="2400" dirty="0">
                <a:solidFill>
                  <a:srgbClr val="0000CC"/>
                </a:solidFill>
                <a:effectLst>
                  <a:outerShdw blurRad="38100" dist="38100" dir="2700000" algn="tl">
                    <a:srgbClr val="000000">
                      <a:alpha val="43137"/>
                    </a:srgbClr>
                  </a:outerShdw>
                </a:effectLst>
              </a:rPr>
              <a:t> + 1, which is 8, and sets in to 8. The spooler directory is now internally consistent, so the printer daemon will not notice anything wrong, but process B will never receive any output.</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Process B will hang around the printer room for years, wistfully hoping for output that never comes. </a:t>
            </a:r>
          </a:p>
        </p:txBody>
      </p:sp>
      <p:sp>
        <p:nvSpPr>
          <p:cNvPr id="4" name="Date Placeholder 3"/>
          <p:cNvSpPr>
            <a:spLocks noGrp="1"/>
          </p:cNvSpPr>
          <p:nvPr>
            <p:ph type="dt" sz="half" idx="10"/>
          </p:nvPr>
        </p:nvSpPr>
        <p:spPr/>
        <p:txBody>
          <a:bodyPr/>
          <a:lstStyle/>
          <a:p>
            <a:fld id="{3822E869-4906-4300-993F-77409F047A6E}"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25</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529291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0" y="0"/>
            <a:ext cx="8382000" cy="609600"/>
          </a:xfrm>
        </p:spPr>
        <p:txBody>
          <a:bodyPr>
            <a:normAutofit/>
          </a:bodyPr>
          <a:lstStyle/>
          <a:p>
            <a:pPr eaLnBrk="1" hangingPunct="1"/>
            <a:r>
              <a:rPr lang="en-US" altLang="en-US" sz="3200" b="1" dirty="0">
                <a:solidFill>
                  <a:srgbClr val="FF0000"/>
                </a:solidFill>
                <a:effectLst>
                  <a:outerShdw blurRad="38100" dist="38100" dir="2700000" algn="tl">
                    <a:srgbClr val="000000">
                      <a:alpha val="43137"/>
                    </a:srgbClr>
                  </a:outerShdw>
                </a:effectLst>
              </a:rPr>
              <a:t>Critical-Section </a:t>
            </a:r>
          </a:p>
        </p:txBody>
      </p:sp>
      <p:sp>
        <p:nvSpPr>
          <p:cNvPr id="38915" name="Rectangle 3"/>
          <p:cNvSpPr>
            <a:spLocks noGrp="1" noChangeArrowheads="1"/>
          </p:cNvSpPr>
          <p:nvPr>
            <p:ph type="body" sz="half" idx="1"/>
          </p:nvPr>
        </p:nvSpPr>
        <p:spPr>
          <a:xfrm>
            <a:off x="1981200" y="609600"/>
            <a:ext cx="8686800" cy="5943600"/>
          </a:xfrm>
        </p:spPr>
        <p:txBody>
          <a:bodyPr>
            <a:normAutofit/>
          </a:bodyPr>
          <a:lstStyle/>
          <a:p>
            <a:pPr marL="274320" indent="-274320" algn="just">
              <a:lnSpc>
                <a:spcPct val="11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A </a:t>
            </a:r>
            <a:r>
              <a:rPr lang="en-US" sz="2400" b="1" dirty="0">
                <a:solidFill>
                  <a:srgbClr val="0000CC"/>
                </a:solidFill>
                <a:effectLst>
                  <a:outerShdw blurRad="38100" dist="38100" dir="2700000" algn="tl">
                    <a:srgbClr val="000000">
                      <a:alpha val="43137"/>
                    </a:srgbClr>
                  </a:outerShdw>
                </a:effectLst>
              </a:rPr>
              <a:t>critical section </a:t>
            </a:r>
            <a:r>
              <a:rPr lang="en-US" sz="2400" dirty="0">
                <a:solidFill>
                  <a:srgbClr val="0000CC"/>
                </a:solidFill>
                <a:effectLst>
                  <a:outerShdw blurRad="38100" dist="38100" dir="2700000" algn="tl">
                    <a:srgbClr val="000000">
                      <a:alpha val="43137"/>
                    </a:srgbClr>
                  </a:outerShdw>
                </a:effectLst>
              </a:rPr>
              <a:t>is a piece of code in which a process or thread accesses a common  shared resource.</a:t>
            </a:r>
          </a:p>
          <a:p>
            <a:pPr marL="640080" lvl="1" indent="-246888" algn="just">
              <a:lnSpc>
                <a:spcPct val="110000"/>
              </a:lnSpc>
              <a:buClr>
                <a:srgbClr val="C00000"/>
              </a:buClr>
              <a:buFont typeface="Wingdings" pitchFamily="2" charset="2"/>
              <a:buChar char="v"/>
              <a:defRPr/>
            </a:pPr>
            <a:r>
              <a:rPr lang="en-US" b="1" dirty="0">
                <a:solidFill>
                  <a:srgbClr val="00B050"/>
                </a:solidFill>
                <a:effectLst>
                  <a:outerShdw blurRad="38100" dist="38100" dir="2700000" algn="tl">
                    <a:srgbClr val="000000">
                      <a:alpha val="43137"/>
                    </a:srgbClr>
                  </a:outerShdw>
                </a:effectLst>
              </a:rPr>
              <a:t>The important features of the system is that </a:t>
            </a:r>
            <a:r>
              <a:rPr lang="en-US" dirty="0">
                <a:solidFill>
                  <a:srgbClr val="00B050"/>
                </a:solidFill>
                <a:effectLst>
                  <a:outerShdw blurRad="38100" dist="38100" dir="2700000" algn="tl">
                    <a:srgbClr val="000000">
                      <a:alpha val="43137"/>
                    </a:srgbClr>
                  </a:outerShdw>
                </a:effectLst>
              </a:rPr>
              <a:t> </a:t>
            </a:r>
            <a:r>
              <a:rPr lang="en-US" dirty="0">
                <a:solidFill>
                  <a:srgbClr val="0000CC"/>
                </a:solidFill>
                <a:effectLst>
                  <a:outerShdw blurRad="38100" dist="38100" dir="2700000" algn="tl">
                    <a:srgbClr val="000000">
                      <a:alpha val="43137"/>
                    </a:srgbClr>
                  </a:outerShdw>
                </a:effectLst>
              </a:rPr>
              <a:t>– ensure that when one process is executing in its CS, no other process  is allowed to execute in its CS. </a:t>
            </a:r>
            <a:r>
              <a:rPr lang="en-US" dirty="0" err="1">
                <a:solidFill>
                  <a:srgbClr val="0000CC"/>
                </a:solidFill>
                <a:effectLst>
                  <a:outerShdw blurRad="38100" dist="38100" dir="2700000" algn="tl">
                    <a:srgbClr val="000000">
                      <a:alpha val="43137"/>
                    </a:srgbClr>
                  </a:outerShdw>
                </a:effectLst>
              </a:rPr>
              <a:t>i.e</a:t>
            </a:r>
            <a:r>
              <a:rPr lang="en-US" dirty="0">
                <a:solidFill>
                  <a:srgbClr val="0000CC"/>
                </a:solidFill>
                <a:effectLst>
                  <a:outerShdw blurRad="38100" dist="38100" dir="2700000" algn="tl">
                    <a:srgbClr val="000000">
                      <a:alpha val="43137"/>
                    </a:srgbClr>
                  </a:outerShdw>
                </a:effectLst>
              </a:rPr>
              <a:t>  no two processes are executed in their  critical sections at the same time.</a:t>
            </a:r>
          </a:p>
          <a:p>
            <a:pPr marL="274320" indent="-274320" algn="just">
              <a:lnSpc>
                <a:spcPct val="11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When a process executes code that manipulates shared data (or resource), we say that the process is in it’s Critical Section (for that shared data).</a:t>
            </a:r>
          </a:p>
          <a:p>
            <a:pPr marL="274320" indent="-274320" algn="just">
              <a:lnSpc>
                <a:spcPct val="11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The execution of critical sections must be mutually exclusive: at any time, only one process is allowed to execute in its critical section (even with multiple processors).</a:t>
            </a:r>
          </a:p>
          <a:p>
            <a:pPr marL="274320" indent="-274320" algn="just">
              <a:lnSpc>
                <a:spcPct val="110000"/>
              </a:lnSpc>
              <a:buClr>
                <a:srgbClr val="C00000"/>
              </a:buClr>
              <a:buNone/>
              <a:defRPr/>
            </a:pPr>
            <a:endParaRPr lang="en-US" sz="2400" dirty="0"/>
          </a:p>
          <a:p>
            <a:pPr marL="274320" indent="-274320" algn="just">
              <a:lnSpc>
                <a:spcPct val="110000"/>
              </a:lnSpc>
              <a:buClr>
                <a:srgbClr val="C00000"/>
              </a:buClr>
              <a:buNone/>
              <a:defRPr/>
            </a:pPr>
            <a:endParaRPr lang="en-US" sz="2400" dirty="0"/>
          </a:p>
        </p:txBody>
      </p:sp>
      <p:sp>
        <p:nvSpPr>
          <p:cNvPr id="4" name="Footer Placeholder 3"/>
          <p:cNvSpPr>
            <a:spLocks noGrp="1"/>
          </p:cNvSpPr>
          <p:nvPr>
            <p:ph type="ftr" sz="quarter" idx="10"/>
          </p:nvPr>
        </p:nvSpPr>
        <p:spPr>
          <a:xfrm>
            <a:off x="3124200" y="6400800"/>
            <a:ext cx="4419600" cy="228600"/>
          </a:xfrm>
        </p:spPr>
        <p:txBody>
          <a:bodyPr/>
          <a:lstStyle/>
          <a:p>
            <a:pPr>
              <a:defRPr/>
            </a:pPr>
            <a:r>
              <a:rPr lang="en-US" altLang="en-US"/>
              <a:t>Ambo University || Woliso Campus</a:t>
            </a:r>
            <a:endParaRPr lang="en-US" altLang="en-US" dirty="0"/>
          </a:p>
        </p:txBody>
      </p:sp>
    </p:spTree>
    <p:custDataLst>
      <p:tags r:id="rId1"/>
    </p:custDataLst>
    <p:extLst>
      <p:ext uri="{BB962C8B-B14F-4D97-AF65-F5344CB8AC3E}">
        <p14:creationId xmlns:p14="http://schemas.microsoft.com/office/powerpoint/2010/main" val="1790063479"/>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828800" y="0"/>
            <a:ext cx="7124700" cy="818866"/>
          </a:xfrm>
        </p:spPr>
        <p:txBody>
          <a:bodyPr/>
          <a:lstStyle/>
          <a:p>
            <a:pPr eaLnBrk="1" hangingPunct="1"/>
            <a:r>
              <a:rPr lang="en-US" altLang="en-US" sz="3200" b="1" dirty="0">
                <a:solidFill>
                  <a:srgbClr val="FF0000"/>
                </a:solidFill>
                <a:effectLst>
                  <a:outerShdw blurRad="38100" dist="38100" dir="2700000" algn="tl">
                    <a:srgbClr val="000000">
                      <a:alpha val="43137"/>
                    </a:srgbClr>
                  </a:outerShdw>
                </a:effectLst>
              </a:rPr>
              <a:t>Critical section (</a:t>
            </a:r>
            <a:r>
              <a:rPr lang="en-US" altLang="en-US" sz="3200" b="1" dirty="0" err="1">
                <a:solidFill>
                  <a:srgbClr val="FF0000"/>
                </a:solidFill>
                <a:effectLst>
                  <a:outerShdw blurRad="38100" dist="38100" dir="2700000" algn="tl">
                    <a:srgbClr val="000000">
                      <a:alpha val="43137"/>
                    </a:srgbClr>
                  </a:outerShdw>
                </a:effectLst>
              </a:rPr>
              <a:t>con’t</a:t>
            </a:r>
            <a:r>
              <a:rPr lang="en-US" altLang="en-US" sz="3200" b="1" dirty="0">
                <a:solidFill>
                  <a:srgbClr val="FF0000"/>
                </a:solidFill>
                <a:effectLst>
                  <a:outerShdw blurRad="38100" dist="38100" dir="2700000" algn="tl">
                    <a:srgbClr val="000000">
                      <a:alpha val="43137"/>
                    </a:srgbClr>
                  </a:outerShdw>
                </a:effectLst>
              </a:rPr>
              <a:t>…)</a:t>
            </a:r>
          </a:p>
        </p:txBody>
      </p:sp>
      <p:pic>
        <p:nvPicPr>
          <p:cNvPr id="16387" name="Picture 3" descr="7_0003"/>
          <p:cNvPicPr>
            <a:picLocks noChangeAspect="1" noChangeArrowheads="1"/>
          </p:cNvPicPr>
          <p:nvPr/>
        </p:nvPicPr>
        <p:blipFill>
          <a:blip r:embed="rId4">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1905000" y="1371600"/>
            <a:ext cx="8085161" cy="2280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descr="7_0004"/>
          <p:cNvPicPr>
            <a:picLocks noChangeAspect="1" noChangeArrowheads="1"/>
          </p:cNvPicPr>
          <p:nvPr/>
        </p:nvPicPr>
        <p:blipFill>
          <a:blip r:embed="rId5">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1905000" y="3886200"/>
            <a:ext cx="6229066"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6"/>
          <p:cNvSpPr>
            <a:spLocks noGrp="1"/>
          </p:cNvSpPr>
          <p:nvPr>
            <p:ph type="ftr" sz="quarter" idx="11"/>
          </p:nvPr>
        </p:nvSpPr>
        <p:spPr/>
        <p:txBody>
          <a:bodyPr/>
          <a:lstStyle/>
          <a:p>
            <a:pPr>
              <a:defRPr/>
            </a:pPr>
            <a:r>
              <a:rPr lang="en-US"/>
              <a:t>Ambo University || Woliso Campus</a:t>
            </a:r>
            <a:endParaRPr lang="en-US" dirty="0"/>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F90FFEF-DC9F-4282-A3AD-DAC6C50C5BCB}" type="slidenum">
              <a:rPr lang="en-US" altLang="en-US">
                <a:solidFill>
                  <a:srgbClr val="045C75"/>
                </a:solidFill>
                <a:latin typeface="Constantia" panose="02030602050306030303" pitchFamily="18" charset="0"/>
              </a:rPr>
              <a:pPr eaLnBrk="1" hangingPunct="1"/>
              <a:t>27</a:t>
            </a:fld>
            <a:endParaRPr lang="en-US" altLang="en-US">
              <a:solidFill>
                <a:srgbClr val="045C75"/>
              </a:solidFill>
              <a:latin typeface="Constantia" panose="02030602050306030303" pitchFamily="18" charset="0"/>
            </a:endParaRPr>
          </a:p>
        </p:txBody>
      </p:sp>
      <p:sp>
        <p:nvSpPr>
          <p:cNvPr id="9" name="TextBox 8"/>
          <p:cNvSpPr txBox="1"/>
          <p:nvPr/>
        </p:nvSpPr>
        <p:spPr>
          <a:xfrm rot="19165552">
            <a:off x="8372963" y="2866874"/>
            <a:ext cx="3793298" cy="707886"/>
          </a:xfrm>
          <a:prstGeom prst="rect">
            <a:avLst/>
          </a:prstGeom>
          <a:noFill/>
        </p:spPr>
        <p:txBody>
          <a:bodyPr wrap="square" rtlCol="0">
            <a:spAutoFit/>
          </a:bodyPr>
          <a:lstStyle/>
          <a:p>
            <a:r>
              <a:rPr lang="en-US" sz="2000" dirty="0">
                <a:solidFill>
                  <a:srgbClr val="FF0000"/>
                </a:solidFill>
                <a:effectLst>
                  <a:outerShdw blurRad="38100" dist="38100" dir="2700000" algn="tl">
                    <a:srgbClr val="000000">
                      <a:alpha val="43137"/>
                    </a:srgbClr>
                  </a:outerShdw>
                </a:effectLst>
              </a:rPr>
              <a:t>Execution of critical section which leads to race condition</a:t>
            </a:r>
            <a:r>
              <a:rPr lang="en-US" dirty="0">
                <a:solidFill>
                  <a:srgbClr val="FF0000"/>
                </a:solidFill>
                <a:effectLst>
                  <a:outerShdw blurRad="38100" dist="38100" dir="2700000" algn="tl">
                    <a:srgbClr val="000000">
                      <a:alpha val="43137"/>
                    </a:srgbClr>
                  </a:outerShdw>
                </a:effectLst>
              </a:rPr>
              <a:t> </a:t>
            </a:r>
          </a:p>
        </p:txBody>
      </p:sp>
      <p:cxnSp>
        <p:nvCxnSpPr>
          <p:cNvPr id="11" name="Straight Arrow Connector 10"/>
          <p:cNvCxnSpPr>
            <a:stCxn id="9" idx="1"/>
            <a:endCxn id="16388" idx="3"/>
          </p:cNvCxnSpPr>
          <p:nvPr/>
        </p:nvCxnSpPr>
        <p:spPr>
          <a:xfrm rot="10800000" flipV="1">
            <a:off x="8134066" y="4454456"/>
            <a:ext cx="694918" cy="460443"/>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C5AE8116-77FD-4BA8-9891-E956F2E38085}" type="datetime1">
              <a:rPr lang="en-US" smtClean="0"/>
              <a:t>5/31/2020</a:t>
            </a:fld>
            <a:endParaRPr lang="en-US"/>
          </a:p>
        </p:txBody>
      </p:sp>
    </p:spTree>
    <p:custDataLst>
      <p:tags r:id="rId1"/>
    </p:custDataLst>
    <p:extLst>
      <p:ext uri="{BB962C8B-B14F-4D97-AF65-F5344CB8AC3E}">
        <p14:creationId xmlns:p14="http://schemas.microsoft.com/office/powerpoint/2010/main" val="1203047087"/>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04030" y="971267"/>
            <a:ext cx="7577138" cy="581025"/>
          </a:xfrm>
        </p:spPr>
        <p:txBody>
          <a:bodyPr>
            <a:normAutofit/>
          </a:bodyPr>
          <a:lstStyle/>
          <a:p>
            <a:pPr eaLnBrk="1" hangingPunct="1"/>
            <a:r>
              <a:rPr lang="en-US" altLang="en-US" sz="3200" b="1" dirty="0">
                <a:solidFill>
                  <a:srgbClr val="00B050"/>
                </a:solidFill>
              </a:rPr>
              <a:t>Critical section to prevent a race </a:t>
            </a:r>
            <a:r>
              <a:rPr lang="en-US" altLang="en-US" sz="3200" b="1" dirty="0"/>
              <a:t>condition</a:t>
            </a:r>
          </a:p>
        </p:txBody>
      </p:sp>
      <p:pic>
        <p:nvPicPr>
          <p:cNvPr id="17411" name="Picture 3" descr="7_0005"/>
          <p:cNvPicPr>
            <a:picLocks noChangeAspect="1" noChangeArrowheads="1"/>
          </p:cNvPicPr>
          <p:nvPr/>
        </p:nvPicPr>
        <p:blipFill>
          <a:blip r:embed="rId4">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006600" y="1236663"/>
            <a:ext cx="8229600"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4"/>
          <p:cNvSpPr>
            <a:spLocks noChangeArrowheads="1"/>
          </p:cNvSpPr>
          <p:nvPr/>
        </p:nvSpPr>
        <p:spPr bwMode="auto">
          <a:xfrm>
            <a:off x="2209800" y="4630739"/>
            <a:ext cx="8001000" cy="1621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7663" indent="-34766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20000"/>
              </a:lnSpc>
              <a:spcBef>
                <a:spcPts val="575"/>
              </a:spcBef>
              <a:buClr>
                <a:srgbClr val="C00000"/>
              </a:buClr>
              <a:buSzPct val="85000"/>
              <a:buFont typeface="Wingdings" panose="05000000000000000000" pitchFamily="2" charset="2"/>
              <a:buChar char="§"/>
            </a:pPr>
            <a:r>
              <a:rPr lang="en-US" altLang="en-US" sz="2000" dirty="0">
                <a:solidFill>
                  <a:srgbClr val="0000CC"/>
                </a:solidFill>
                <a:effectLst>
                  <a:outerShdw blurRad="38100" dist="38100" dir="2700000" algn="tl">
                    <a:srgbClr val="000000">
                      <a:alpha val="43137"/>
                    </a:srgbClr>
                  </a:outerShdw>
                </a:effectLst>
                <a:latin typeface="Constantia" panose="02030602050306030303" pitchFamily="18" charset="0"/>
              </a:rPr>
              <a:t>Multiprogramming allows logical parallelism, uses devices</a:t>
            </a:r>
            <a:r>
              <a:rPr lang="he-IL" altLang="en-US" sz="2000" dirty="0">
                <a:solidFill>
                  <a:srgbClr val="0000CC"/>
                </a:solidFill>
                <a:effectLst>
                  <a:outerShdw blurRad="38100" dist="38100" dir="2700000" algn="tl">
                    <a:srgbClr val="000000">
                      <a:alpha val="43137"/>
                    </a:srgbClr>
                  </a:outerShdw>
                </a:effectLst>
                <a:latin typeface="Constantia" panose="02030602050306030303" pitchFamily="18" charset="0"/>
                <a:cs typeface="David" pitchFamily="34" charset="-79"/>
              </a:rPr>
              <a:t> </a:t>
            </a:r>
            <a:r>
              <a:rPr lang="en-US" altLang="en-US" sz="2000" dirty="0">
                <a:solidFill>
                  <a:srgbClr val="0000CC"/>
                </a:solidFill>
                <a:effectLst>
                  <a:outerShdw blurRad="38100" dist="38100" dir="2700000" algn="tl">
                    <a:srgbClr val="000000">
                      <a:alpha val="43137"/>
                    </a:srgbClr>
                  </a:outerShdw>
                </a:effectLst>
                <a:latin typeface="Constantia" panose="02030602050306030303" pitchFamily="18" charset="0"/>
              </a:rPr>
              <a:t>efficiently but we lose correctness when there is a race condition.</a:t>
            </a:r>
          </a:p>
          <a:p>
            <a:pPr algn="just">
              <a:lnSpc>
                <a:spcPct val="120000"/>
              </a:lnSpc>
              <a:spcBef>
                <a:spcPts val="575"/>
              </a:spcBef>
              <a:buClr>
                <a:srgbClr val="C00000"/>
              </a:buClr>
              <a:buSzPct val="85000"/>
              <a:buFont typeface="Wingdings" panose="05000000000000000000" pitchFamily="2" charset="2"/>
              <a:buChar char="§"/>
            </a:pPr>
            <a:r>
              <a:rPr lang="en-US" altLang="en-US" sz="2000" dirty="0">
                <a:solidFill>
                  <a:srgbClr val="0000CC"/>
                </a:solidFill>
                <a:effectLst>
                  <a:outerShdw blurRad="38100" dist="38100" dir="2700000" algn="tl">
                    <a:srgbClr val="000000">
                      <a:alpha val="43137"/>
                    </a:srgbClr>
                  </a:outerShdw>
                </a:effectLst>
                <a:latin typeface="Constantia" panose="02030602050306030303" pitchFamily="18" charset="0"/>
              </a:rPr>
              <a:t>So we forbid logical parallelism inside critical section so we lose some parallelism but we regain correctness.</a:t>
            </a:r>
          </a:p>
        </p:txBody>
      </p:sp>
      <p:sp>
        <p:nvSpPr>
          <p:cNvPr id="7" name="Footer Placeholder 6"/>
          <p:cNvSpPr>
            <a:spLocks noGrp="1"/>
          </p:cNvSpPr>
          <p:nvPr>
            <p:ph type="ftr" sz="quarter" idx="11"/>
          </p:nvPr>
        </p:nvSpPr>
        <p:spPr/>
        <p:txBody>
          <a:bodyPr/>
          <a:lstStyle/>
          <a:p>
            <a:pPr>
              <a:defRPr/>
            </a:pPr>
            <a:r>
              <a:rPr lang="en-US"/>
              <a:t>Ambo University || Woliso Campus</a:t>
            </a:r>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10BDDE-6581-432D-B008-19DE27BB818A}" type="slidenum">
              <a:rPr lang="en-US" altLang="en-US">
                <a:solidFill>
                  <a:srgbClr val="045C75"/>
                </a:solidFill>
                <a:latin typeface="Constantia" panose="02030602050306030303" pitchFamily="18" charset="0"/>
              </a:rPr>
              <a:pPr eaLnBrk="1" hangingPunct="1"/>
              <a:t>28</a:t>
            </a:fld>
            <a:endParaRPr lang="en-US" altLang="en-US">
              <a:solidFill>
                <a:srgbClr val="045C75"/>
              </a:solidFill>
              <a:latin typeface="Constantia" panose="02030602050306030303" pitchFamily="18" charset="0"/>
            </a:endParaRPr>
          </a:p>
        </p:txBody>
      </p:sp>
      <p:sp>
        <p:nvSpPr>
          <p:cNvPr id="9" name="Rectangle 2"/>
          <p:cNvSpPr txBox="1">
            <a:spLocks noChangeArrowheads="1"/>
          </p:cNvSpPr>
          <p:nvPr/>
        </p:nvSpPr>
        <p:spPr>
          <a:xfrm>
            <a:off x="1828800" y="0"/>
            <a:ext cx="7124700" cy="81886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Critical section (</a:t>
            </a:r>
            <a:r>
              <a:rPr kumimoji="0" lang="en-US" altLang="en-US" sz="32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mj-lt"/>
                <a:ea typeface="+mj-ea"/>
                <a:cs typeface="+mj-cs"/>
              </a:rPr>
              <a:t>con’t</a:t>
            </a:r>
            <a:r>
              <a:rPr kumimoji="0" lang="en-US" alt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a:t>
            </a:r>
          </a:p>
        </p:txBody>
      </p:sp>
      <p:sp>
        <p:nvSpPr>
          <p:cNvPr id="10" name="Date Placeholder 9"/>
          <p:cNvSpPr>
            <a:spLocks noGrp="1"/>
          </p:cNvSpPr>
          <p:nvPr>
            <p:ph type="dt" sz="half" idx="10"/>
          </p:nvPr>
        </p:nvSpPr>
        <p:spPr/>
        <p:txBody>
          <a:bodyPr/>
          <a:lstStyle/>
          <a:p>
            <a:fld id="{16B87D00-6913-4DD5-AD85-D5E90AF7F617}" type="datetime1">
              <a:rPr lang="en-US" smtClean="0"/>
              <a:t>5/31/2020</a:t>
            </a:fld>
            <a:endParaRPr lang="en-US"/>
          </a:p>
        </p:txBody>
      </p:sp>
    </p:spTree>
    <p:custDataLst>
      <p:tags r:id="rId1"/>
    </p:custDataLst>
    <p:extLst>
      <p:ext uri="{BB962C8B-B14F-4D97-AF65-F5344CB8AC3E}">
        <p14:creationId xmlns:p14="http://schemas.microsoft.com/office/powerpoint/2010/main" val="2373111267"/>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sz="half" idx="1"/>
          </p:nvPr>
        </p:nvSpPr>
        <p:spPr>
          <a:xfrm>
            <a:off x="1828800" y="609600"/>
            <a:ext cx="8686800" cy="6096000"/>
          </a:xfrm>
        </p:spPr>
        <p:txBody>
          <a:bodyPr>
            <a:noAutofit/>
          </a:bodyPr>
          <a:lstStyle/>
          <a:p>
            <a:pPr marL="274320" indent="-274320" algn="just">
              <a:lnSpc>
                <a:spcPct val="105000"/>
              </a:lnSpc>
              <a:buClr>
                <a:srgbClr val="C0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process must first request permission  to enter its critical section.</a:t>
            </a:r>
          </a:p>
          <a:p>
            <a:pPr marL="274320" indent="-274320" algn="just">
              <a:lnSpc>
                <a:spcPct val="105000"/>
              </a:lnSpc>
              <a:buClr>
                <a:srgbClr val="C0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The section of code implementing this request is called the Entry Section (ES).</a:t>
            </a:r>
          </a:p>
          <a:p>
            <a:pPr marL="274320" indent="-274320" algn="just">
              <a:lnSpc>
                <a:spcPct val="105000"/>
              </a:lnSpc>
              <a:buClr>
                <a:srgbClr val="C0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The critical section (CS) might be followed by a Leave/Exit Section (LS). </a:t>
            </a:r>
          </a:p>
          <a:p>
            <a:pPr marL="274320" indent="-274320" algn="just">
              <a:lnSpc>
                <a:spcPct val="105000"/>
              </a:lnSpc>
              <a:buClr>
                <a:srgbClr val="C0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The remaining code is the Remainder Section (RS).</a:t>
            </a:r>
          </a:p>
          <a:p>
            <a:pPr marL="274320" indent="-274320" algn="just">
              <a:lnSpc>
                <a:spcPct val="105000"/>
              </a:lnSpc>
              <a:buClr>
                <a:srgbClr val="C00000"/>
              </a:buClr>
              <a:buFont typeface="Wingdings" pitchFamily="2" charset="2"/>
              <a:buChar char="v"/>
              <a:defRPr/>
            </a:pPr>
            <a:r>
              <a:rPr lang="en-US" sz="2000" dirty="0">
                <a:solidFill>
                  <a:srgbClr val="0000CC"/>
                </a:solidFill>
                <a:effectLst>
                  <a:outerShdw blurRad="38100" dist="38100" dir="2700000" algn="tl">
                    <a:srgbClr val="000000">
                      <a:alpha val="43137"/>
                    </a:srgbClr>
                  </a:outerShdw>
                </a:effectLst>
              </a:rPr>
              <a:t>The critical section problem is to design a protocol that the processes can use so that their action will not depend on the order in which their execution is interleaved (possibly on many processors).</a:t>
            </a:r>
          </a:p>
          <a:p>
            <a:pPr>
              <a:buNone/>
              <a:tabLst>
                <a:tab pos="2286000" algn="l"/>
                <a:tab pos="2630488" algn="l"/>
                <a:tab pos="2911475" algn="l"/>
              </a:tabLst>
              <a:defRPr/>
            </a:pPr>
            <a:r>
              <a:rPr lang="en-US" sz="2000" dirty="0">
                <a:solidFill>
                  <a:srgbClr val="00B050"/>
                </a:solidFill>
                <a:effectLst>
                  <a:outerShdw blurRad="38100" dist="38100" dir="2700000" algn="tl">
                    <a:srgbClr val="000000">
                      <a:alpha val="43137"/>
                    </a:srgbClr>
                  </a:outerShdw>
                </a:effectLst>
              </a:rPr>
              <a:t>General structure of process </a:t>
            </a:r>
            <a:r>
              <a:rPr lang="en-US" sz="2000" i="1" dirty="0">
                <a:solidFill>
                  <a:srgbClr val="00B050"/>
                </a:solidFill>
                <a:effectLst>
                  <a:outerShdw blurRad="38100" dist="38100" dir="2700000" algn="tl">
                    <a:srgbClr val="000000">
                      <a:alpha val="43137"/>
                    </a:srgbClr>
                  </a:outerShdw>
                </a:effectLst>
              </a:rPr>
              <a:t>P</a:t>
            </a:r>
            <a:r>
              <a:rPr lang="en-US" sz="2000" i="1" baseline="-25000" dirty="0">
                <a:solidFill>
                  <a:srgbClr val="00B050"/>
                </a:solidFill>
                <a:effectLst>
                  <a:outerShdw blurRad="38100" dist="38100" dir="2700000" algn="tl">
                    <a:srgbClr val="000000">
                      <a:alpha val="43137"/>
                    </a:srgbClr>
                  </a:outerShdw>
                </a:effectLst>
              </a:rPr>
              <a:t>i</a:t>
            </a:r>
            <a:r>
              <a:rPr lang="en-US" sz="2000" i="1" dirty="0">
                <a:solidFill>
                  <a:srgbClr val="00B050"/>
                </a:solidFill>
                <a:effectLst>
                  <a:outerShdw blurRad="38100" dist="38100" dir="2700000" algn="tl">
                    <a:srgbClr val="000000">
                      <a:alpha val="43137"/>
                    </a:srgbClr>
                  </a:outerShdw>
                </a:effectLst>
              </a:rPr>
              <a:t> </a:t>
            </a:r>
            <a:r>
              <a:rPr lang="en-US" sz="2000" dirty="0">
                <a:solidFill>
                  <a:srgbClr val="00B050"/>
                </a:solidFill>
                <a:effectLst>
                  <a:outerShdw blurRad="38100" dist="38100" dir="2700000" algn="tl">
                    <a:srgbClr val="000000">
                      <a:alpha val="43137"/>
                    </a:srgbClr>
                  </a:outerShdw>
                </a:effectLst>
              </a:rPr>
              <a:t>(other process </a:t>
            </a:r>
            <a:r>
              <a:rPr lang="en-US" sz="2000" i="1" dirty="0" err="1">
                <a:solidFill>
                  <a:srgbClr val="00B050"/>
                </a:solidFill>
                <a:effectLst>
                  <a:outerShdw blurRad="38100" dist="38100" dir="2700000" algn="tl">
                    <a:srgbClr val="000000">
                      <a:alpha val="43137"/>
                    </a:srgbClr>
                  </a:outerShdw>
                </a:effectLst>
              </a:rPr>
              <a:t>P</a:t>
            </a:r>
            <a:r>
              <a:rPr lang="en-US" sz="2000" i="1" baseline="-25000" dirty="0" err="1">
                <a:solidFill>
                  <a:srgbClr val="00B050"/>
                </a:solidFill>
                <a:effectLst>
                  <a:outerShdw blurRad="38100" dist="38100" dir="2700000" algn="tl">
                    <a:srgbClr val="000000">
                      <a:alpha val="43137"/>
                    </a:srgbClr>
                  </a:outerShdw>
                </a:effectLst>
              </a:rPr>
              <a:t>j</a:t>
            </a:r>
            <a:r>
              <a:rPr lang="en-US" sz="2000" dirty="0">
                <a:solidFill>
                  <a:srgbClr val="00B050"/>
                </a:solidFill>
                <a:effectLst>
                  <a:outerShdw blurRad="38100" dist="38100" dir="2700000" algn="tl">
                    <a:srgbClr val="000000">
                      <a:alpha val="43137"/>
                    </a:srgbClr>
                  </a:outerShdw>
                </a:effectLst>
              </a:rPr>
              <a:t>)</a:t>
            </a:r>
          </a:p>
          <a:p>
            <a:pPr>
              <a:buNone/>
              <a:tabLst>
                <a:tab pos="2286000" algn="l"/>
                <a:tab pos="2630488" algn="l"/>
                <a:tab pos="2911475" algn="l"/>
              </a:tabLst>
              <a:defRPr/>
            </a:pPr>
            <a:r>
              <a:rPr lang="en-US" sz="2000" dirty="0">
                <a:solidFill>
                  <a:srgbClr val="0000CC"/>
                </a:solidFill>
                <a:effectLst>
                  <a:outerShdw blurRad="38100" dist="38100" dir="2700000" algn="tl">
                    <a:srgbClr val="000000">
                      <a:alpha val="43137"/>
                    </a:srgbClr>
                  </a:outerShdw>
                </a:effectLst>
              </a:rPr>
              <a:t>		</a:t>
            </a:r>
            <a:r>
              <a:rPr lang="en-US" sz="2000" dirty="0">
                <a:solidFill>
                  <a:srgbClr val="FF0000"/>
                </a:solidFill>
                <a:effectLst>
                  <a:outerShdw blurRad="38100" dist="38100" dir="2700000" algn="tl">
                    <a:srgbClr val="000000">
                      <a:alpha val="43137"/>
                    </a:srgbClr>
                  </a:outerShdw>
                </a:effectLst>
              </a:rPr>
              <a:t>do {</a:t>
            </a:r>
          </a:p>
          <a:p>
            <a:pPr>
              <a:buNone/>
              <a:tabLst>
                <a:tab pos="2286000" algn="l"/>
                <a:tab pos="2630488" algn="l"/>
                <a:tab pos="2911475" algn="l"/>
              </a:tabLst>
              <a:defRPr/>
            </a:pPr>
            <a:r>
              <a:rPr lang="en-US" sz="2000" dirty="0">
                <a:solidFill>
                  <a:srgbClr val="FF0000"/>
                </a:solidFill>
                <a:effectLst>
                  <a:outerShdw blurRad="38100" dist="38100" dir="2700000" algn="tl">
                    <a:srgbClr val="000000">
                      <a:alpha val="43137"/>
                    </a:srgbClr>
                  </a:outerShdw>
                </a:effectLst>
              </a:rPr>
              <a:t>			</a:t>
            </a:r>
            <a:r>
              <a:rPr lang="en-US" sz="2000" i="1" dirty="0">
                <a:solidFill>
                  <a:srgbClr val="FF0000"/>
                </a:solidFill>
                <a:effectLst>
                  <a:outerShdw blurRad="38100" dist="38100" dir="2700000" algn="tl">
                    <a:srgbClr val="000000">
                      <a:alpha val="43137"/>
                    </a:srgbClr>
                  </a:outerShdw>
                </a:effectLst>
              </a:rPr>
              <a:t>entry section</a:t>
            </a:r>
          </a:p>
          <a:p>
            <a:pPr>
              <a:buNone/>
              <a:tabLst>
                <a:tab pos="2286000" algn="l"/>
                <a:tab pos="2630488" algn="l"/>
                <a:tab pos="2911475" algn="l"/>
              </a:tabLst>
              <a:defRPr/>
            </a:pPr>
            <a:r>
              <a:rPr lang="en-US" sz="2000" dirty="0">
                <a:solidFill>
                  <a:srgbClr val="FF0000"/>
                </a:solidFill>
                <a:effectLst>
                  <a:outerShdw blurRad="38100" dist="38100" dir="2700000" algn="tl">
                    <a:srgbClr val="000000">
                      <a:alpha val="43137"/>
                    </a:srgbClr>
                  </a:outerShdw>
                </a:effectLst>
              </a:rPr>
              <a:t>				critical section</a:t>
            </a:r>
          </a:p>
          <a:p>
            <a:pPr>
              <a:buNone/>
              <a:tabLst>
                <a:tab pos="2286000" algn="l"/>
                <a:tab pos="2630488" algn="l"/>
                <a:tab pos="2911475" algn="l"/>
              </a:tabLst>
              <a:defRPr/>
            </a:pPr>
            <a:r>
              <a:rPr lang="en-US" sz="2000" dirty="0">
                <a:solidFill>
                  <a:srgbClr val="FF0000"/>
                </a:solidFill>
                <a:effectLst>
                  <a:outerShdw blurRad="38100" dist="38100" dir="2700000" algn="tl">
                    <a:srgbClr val="000000">
                      <a:alpha val="43137"/>
                    </a:srgbClr>
                  </a:outerShdw>
                </a:effectLst>
              </a:rPr>
              <a:t>			leave/</a:t>
            </a:r>
            <a:r>
              <a:rPr lang="en-US" sz="2000" i="1" dirty="0">
                <a:solidFill>
                  <a:srgbClr val="FF0000"/>
                </a:solidFill>
                <a:effectLst>
                  <a:outerShdw blurRad="38100" dist="38100" dir="2700000" algn="tl">
                    <a:srgbClr val="000000">
                      <a:alpha val="43137"/>
                    </a:srgbClr>
                  </a:outerShdw>
                </a:effectLst>
              </a:rPr>
              <a:t>exit section</a:t>
            </a:r>
            <a:endParaRPr lang="en-US" sz="2000" dirty="0">
              <a:solidFill>
                <a:srgbClr val="FF0000"/>
              </a:solidFill>
              <a:effectLst>
                <a:outerShdw blurRad="38100" dist="38100" dir="2700000" algn="tl">
                  <a:srgbClr val="000000">
                    <a:alpha val="43137"/>
                  </a:srgbClr>
                </a:outerShdw>
              </a:effectLst>
            </a:endParaRPr>
          </a:p>
          <a:p>
            <a:pPr>
              <a:buNone/>
              <a:tabLst>
                <a:tab pos="2286000" algn="l"/>
                <a:tab pos="2630488" algn="l"/>
                <a:tab pos="2911475" algn="l"/>
              </a:tabLst>
              <a:defRPr/>
            </a:pPr>
            <a:r>
              <a:rPr lang="en-US" sz="2000" dirty="0">
                <a:solidFill>
                  <a:srgbClr val="FF0000"/>
                </a:solidFill>
                <a:effectLst>
                  <a:outerShdw blurRad="38100" dist="38100" dir="2700000" algn="tl">
                    <a:srgbClr val="000000">
                      <a:alpha val="43137"/>
                    </a:srgbClr>
                  </a:outerShdw>
                </a:effectLst>
              </a:rPr>
              <a:t>				reminder section</a:t>
            </a:r>
          </a:p>
          <a:p>
            <a:pPr>
              <a:buNone/>
              <a:tabLst>
                <a:tab pos="2286000" algn="l"/>
                <a:tab pos="2630488" algn="l"/>
                <a:tab pos="2911475" algn="l"/>
              </a:tabLst>
              <a:defRPr/>
            </a:pPr>
            <a:r>
              <a:rPr lang="en-US" sz="2000" dirty="0">
                <a:solidFill>
                  <a:srgbClr val="FF0000"/>
                </a:solidFill>
                <a:effectLst>
                  <a:outerShdw blurRad="38100" dist="38100" dir="2700000" algn="tl">
                    <a:srgbClr val="000000">
                      <a:alpha val="43137"/>
                    </a:srgbClr>
                  </a:outerShdw>
                </a:effectLst>
              </a:rPr>
              <a:t>		} while (1);</a:t>
            </a:r>
          </a:p>
          <a:p>
            <a:pPr marL="274320" indent="-274320" algn="just">
              <a:lnSpc>
                <a:spcPct val="105000"/>
              </a:lnSpc>
              <a:buClr>
                <a:srgbClr val="C00000"/>
              </a:buClr>
              <a:buFont typeface="Wingdings" pitchFamily="2" charset="2"/>
              <a:buChar char="§"/>
              <a:defRPr/>
            </a:pPr>
            <a:endParaRPr lang="en-US" sz="2000" dirty="0">
              <a:solidFill>
                <a:srgbClr val="0000CC"/>
              </a:solidFill>
              <a:effectLst>
                <a:outerShdw blurRad="38100" dist="38100" dir="2700000" algn="tl">
                  <a:srgbClr val="000000">
                    <a:alpha val="43137"/>
                  </a:srgbClr>
                </a:outerShdw>
              </a:effectLst>
            </a:endParaRPr>
          </a:p>
          <a:p>
            <a:pPr marL="274320" indent="-274320" algn="just">
              <a:lnSpc>
                <a:spcPct val="105000"/>
              </a:lnSpc>
              <a:buClr>
                <a:srgbClr val="C00000"/>
              </a:buClr>
              <a:buFont typeface="Wingdings" pitchFamily="2" charset="2"/>
              <a:buChar char="§"/>
              <a:defRPr/>
            </a:pPr>
            <a:endParaRPr lang="en-US" sz="2000" dirty="0">
              <a:solidFill>
                <a:srgbClr val="0000CC"/>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0"/>
          </p:nvPr>
        </p:nvSpPr>
        <p:spPr>
          <a:xfrm>
            <a:off x="3657600" y="6172200"/>
            <a:ext cx="4876800" cy="457200"/>
          </a:xfrm>
        </p:spPr>
        <p:txBody>
          <a:bodyPr/>
          <a:lstStyle/>
          <a:p>
            <a:pPr>
              <a:defRPr/>
            </a:pPr>
            <a:r>
              <a:rPr lang="en-US" altLang="en-US"/>
              <a:t>Ambo University || Woliso Campus</a:t>
            </a:r>
            <a:endParaRPr lang="en-US" altLang="en-US" dirty="0"/>
          </a:p>
        </p:txBody>
      </p:sp>
      <p:sp>
        <p:nvSpPr>
          <p:cNvPr id="6" name="Rectangle 2"/>
          <p:cNvSpPr txBox="1">
            <a:spLocks noChangeArrowheads="1"/>
          </p:cNvSpPr>
          <p:nvPr/>
        </p:nvSpPr>
        <p:spPr>
          <a:xfrm>
            <a:off x="1419367" y="0"/>
            <a:ext cx="8867633" cy="609600"/>
          </a:xfrm>
          <a:prstGeom prst="rect">
            <a:avLst/>
          </a:prstGeom>
        </p:spPr>
        <p:txBody>
          <a:bodyPr lIns="0" rIns="0" bIns="0" anchor="b">
            <a:normAutofit/>
          </a:bodyPr>
          <a:lstStyle/>
          <a:p>
            <a:pPr algn="ctr">
              <a:defRPr/>
            </a:pPr>
            <a:r>
              <a:rPr lang="en-US" sz="3200" b="1" i="1" dirty="0">
                <a:solidFill>
                  <a:srgbClr val="FF0000"/>
                </a:solidFill>
                <a:effectLst>
                  <a:outerShdw blurRad="38100" dist="38100" dir="2700000" algn="tl">
                    <a:srgbClr val="000000">
                      <a:alpha val="43137"/>
                    </a:srgbClr>
                  </a:outerShdw>
                </a:effectLst>
                <a:latin typeface="+mj-lt"/>
                <a:ea typeface="+mj-ea"/>
                <a:cs typeface="+mj-cs"/>
              </a:rPr>
              <a:t>The Critical-Section Problem</a:t>
            </a:r>
          </a:p>
        </p:txBody>
      </p:sp>
    </p:spTree>
    <p:custDataLst>
      <p:tags r:id="rId1"/>
    </p:custDataLst>
    <p:extLst>
      <p:ext uri="{BB962C8B-B14F-4D97-AF65-F5344CB8AC3E}">
        <p14:creationId xmlns:p14="http://schemas.microsoft.com/office/powerpoint/2010/main" val="314710494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74961"/>
            <a:ext cx="10515600" cy="1364776"/>
          </a:xfrm>
        </p:spPr>
        <p:txBody>
          <a:bodyPr>
            <a:normAutofit fontScale="55000" lnSpcReduction="20000"/>
          </a:bodyPr>
          <a:lstStyle/>
          <a:p>
            <a:pPr algn="ctr">
              <a:buNone/>
            </a:pPr>
            <a:endParaRPr lang="en-US" dirty="0">
              <a:solidFill>
                <a:srgbClr val="0000CC"/>
              </a:solidFill>
            </a:endParaRPr>
          </a:p>
          <a:p>
            <a:pPr algn="ctr">
              <a:buNone/>
            </a:pPr>
            <a:endParaRPr lang="en-US" dirty="0">
              <a:solidFill>
                <a:srgbClr val="0000CC"/>
              </a:solidFill>
            </a:endParaRPr>
          </a:p>
          <a:p>
            <a:pPr algn="ctr">
              <a:buNone/>
            </a:pPr>
            <a:endParaRPr lang="en-US" dirty="0">
              <a:solidFill>
                <a:srgbClr val="0000CC"/>
              </a:solidFill>
            </a:endParaRPr>
          </a:p>
          <a:p>
            <a:pPr algn="ctr">
              <a:buNone/>
            </a:pPr>
            <a:r>
              <a:rPr lang="en-US" sz="6500" b="1" dirty="0">
                <a:solidFill>
                  <a:srgbClr val="FF0000"/>
                </a:solidFill>
                <a:effectLst>
                  <a:outerShdw blurRad="38100" dist="38100" dir="2700000" algn="tl">
                    <a:srgbClr val="000000">
                      <a:alpha val="43137"/>
                    </a:srgbClr>
                  </a:outerShdw>
                </a:effectLst>
              </a:rPr>
              <a:t>Process communication</a:t>
            </a:r>
          </a:p>
        </p:txBody>
      </p:sp>
      <p:sp>
        <p:nvSpPr>
          <p:cNvPr id="4" name="Date Placeholder 3"/>
          <p:cNvSpPr>
            <a:spLocks noGrp="1"/>
          </p:cNvSpPr>
          <p:nvPr>
            <p:ph type="dt" sz="half" idx="10"/>
          </p:nvPr>
        </p:nvSpPr>
        <p:spPr/>
        <p:txBody>
          <a:bodyPr/>
          <a:lstStyle/>
          <a:p>
            <a:fld id="{D4539BC7-69D9-4B03-B7D9-0606B9A7EC72}"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3</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1029537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0" y="0"/>
            <a:ext cx="8229600" cy="590550"/>
          </a:xfrm>
        </p:spPr>
        <p:txBody>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Solution to Critical-Section Problem</a:t>
            </a:r>
          </a:p>
        </p:txBody>
      </p:sp>
      <p:sp>
        <p:nvSpPr>
          <p:cNvPr id="35843" name="Rectangle 3"/>
          <p:cNvSpPr>
            <a:spLocks noGrp="1" noChangeArrowheads="1"/>
          </p:cNvSpPr>
          <p:nvPr>
            <p:ph type="body" idx="1"/>
          </p:nvPr>
        </p:nvSpPr>
        <p:spPr>
          <a:xfrm>
            <a:off x="1905000" y="533400"/>
            <a:ext cx="8011732" cy="5822950"/>
          </a:xfrm>
        </p:spPr>
        <p:txBody>
          <a:bodyPr>
            <a:normAutofit/>
          </a:bodyPr>
          <a:lstStyle/>
          <a:p>
            <a:pPr marL="738188" indent="192088" defTabSz="231775">
              <a:buClr>
                <a:schemeClr val="accent3"/>
              </a:buClr>
              <a:buNone/>
              <a:tabLst>
                <a:tab pos="682625" algn="l"/>
              </a:tabLst>
              <a:defRPr/>
            </a:pPr>
            <a:r>
              <a:rPr lang="en-US" sz="2400" b="1" i="1" dirty="0">
                <a:solidFill>
                  <a:srgbClr val="00B050"/>
                </a:solidFill>
                <a:effectLst>
                  <a:outerShdw blurRad="38100" dist="38100" dir="2700000" algn="tl">
                    <a:srgbClr val="000000">
                      <a:alpha val="43137"/>
                    </a:srgbClr>
                  </a:outerShdw>
                </a:effectLst>
              </a:rPr>
              <a:t>A solution to  a critical –section problem must satisfy the following four requirements.</a:t>
            </a:r>
          </a:p>
          <a:p>
            <a:pPr marL="514350" indent="-514350">
              <a:buClr>
                <a:srgbClr val="FF0000"/>
              </a:buClr>
              <a:buFont typeface="+mj-lt"/>
              <a:buAutoNum type="arabicPeriod"/>
              <a:defRPr/>
            </a:pPr>
            <a:r>
              <a:rPr lang="en-US" sz="2400" dirty="0">
                <a:solidFill>
                  <a:srgbClr val="0000CC"/>
                </a:solidFill>
                <a:effectLst>
                  <a:outerShdw blurRad="38100" dist="38100" dir="2700000" algn="tl">
                    <a:srgbClr val="000000">
                      <a:alpha val="43137"/>
                    </a:srgbClr>
                  </a:outerShdw>
                </a:effectLst>
              </a:rPr>
              <a:t>No two processes may be simultaneously inside their critical regions.</a:t>
            </a:r>
          </a:p>
          <a:p>
            <a:pPr marL="514350" indent="-514350">
              <a:buClr>
                <a:srgbClr val="FF0000"/>
              </a:buClr>
              <a:buFont typeface="+mj-lt"/>
              <a:buAutoNum type="arabicPeriod"/>
              <a:defRPr/>
            </a:pPr>
            <a:r>
              <a:rPr lang="en-US" sz="2400" dirty="0">
                <a:solidFill>
                  <a:srgbClr val="0000CC"/>
                </a:solidFill>
                <a:effectLst>
                  <a:outerShdw blurRad="38100" dist="38100" dir="2700000" algn="tl">
                    <a:srgbClr val="000000">
                      <a:alpha val="43137"/>
                    </a:srgbClr>
                  </a:outerShdw>
                </a:effectLst>
              </a:rPr>
              <a:t> No assumptions may be made about speed or the number of CPUs.</a:t>
            </a:r>
          </a:p>
          <a:p>
            <a:pPr marL="514350" indent="-514350">
              <a:buClr>
                <a:srgbClr val="FF0000"/>
              </a:buClr>
              <a:buFont typeface="+mj-lt"/>
              <a:buAutoNum type="arabicPeriod"/>
              <a:defRPr/>
            </a:pPr>
            <a:r>
              <a:rPr lang="en-US" sz="2400" dirty="0">
                <a:solidFill>
                  <a:srgbClr val="0000CC"/>
                </a:solidFill>
                <a:effectLst>
                  <a:outerShdw blurRad="38100" dist="38100" dir="2700000" algn="tl">
                    <a:srgbClr val="000000">
                      <a:alpha val="43137"/>
                    </a:srgbClr>
                  </a:outerShdw>
                </a:effectLst>
              </a:rPr>
              <a:t>No process running outside its critical region may block other processes.</a:t>
            </a:r>
          </a:p>
          <a:p>
            <a:pPr marL="514350" indent="-514350">
              <a:buClr>
                <a:srgbClr val="FF0000"/>
              </a:buClr>
              <a:buFont typeface="+mj-lt"/>
              <a:buAutoNum type="arabicPeriod"/>
              <a:defRPr/>
            </a:pPr>
            <a:r>
              <a:rPr lang="en-US" sz="2400" dirty="0">
                <a:solidFill>
                  <a:srgbClr val="0000CC"/>
                </a:solidFill>
                <a:effectLst>
                  <a:outerShdw blurRad="38100" dist="38100" dir="2700000" algn="tl">
                    <a:srgbClr val="000000">
                      <a:alpha val="43137"/>
                    </a:srgbClr>
                  </a:outerShdw>
                </a:effectLst>
              </a:rPr>
              <a:t> No process should have to wait forever to enter its critical region</a:t>
            </a:r>
            <a:r>
              <a:rPr lang="en-US" sz="2400" dirty="0">
                <a:effectLst>
                  <a:outerShdw blurRad="38100" dist="38100" dir="2700000" algn="tl">
                    <a:srgbClr val="000000">
                      <a:alpha val="43137"/>
                    </a:srgbClr>
                  </a:outerShdw>
                </a:effectLst>
              </a:rPr>
              <a:t>.</a:t>
            </a: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2A71D8-229B-4190-9583-7572DE862C59}" type="slidenum">
              <a:rPr lang="en-US" altLang="en-US">
                <a:solidFill>
                  <a:srgbClr val="045C75"/>
                </a:solidFill>
                <a:latin typeface="Constantia" panose="02030602050306030303" pitchFamily="18" charset="0"/>
              </a:rPr>
              <a:pPr eaLnBrk="1" hangingPunct="1"/>
              <a:t>30</a:t>
            </a:fld>
            <a:endParaRPr lang="en-US" altLang="en-US">
              <a:solidFill>
                <a:srgbClr val="045C75"/>
              </a:solidFill>
              <a:latin typeface="Constantia" panose="02030602050306030303" pitchFamily="18" charset="0"/>
            </a:endParaRPr>
          </a:p>
        </p:txBody>
      </p:sp>
      <p:sp>
        <p:nvSpPr>
          <p:cNvPr id="7" name="Date Placeholder 6"/>
          <p:cNvSpPr>
            <a:spLocks noGrp="1"/>
          </p:cNvSpPr>
          <p:nvPr>
            <p:ph type="dt" sz="half" idx="10"/>
          </p:nvPr>
        </p:nvSpPr>
        <p:spPr/>
        <p:txBody>
          <a:bodyPr/>
          <a:lstStyle/>
          <a:p>
            <a:fld id="{EF32090D-2FEE-4A15-B3A2-DB9927966283}" type="datetime1">
              <a:rPr lang="en-US" smtClean="0"/>
              <a:t>5/31/2020</a:t>
            </a:fld>
            <a:endParaRPr lang="en-US"/>
          </a:p>
        </p:txBody>
      </p:sp>
    </p:spTree>
    <p:extLst>
      <p:ext uri="{BB962C8B-B14F-4D97-AF65-F5344CB8AC3E}">
        <p14:creationId xmlns:p14="http://schemas.microsoft.com/office/powerpoint/2010/main" val="3773373205"/>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28600"/>
            <a:ext cx="7772400" cy="381000"/>
          </a:xfrm>
        </p:spPr>
        <p:txBody>
          <a:bodyPr>
            <a:normAutofit fontScale="90000"/>
          </a:bodyPr>
          <a:lstStyle/>
          <a:p>
            <a:pPr algn="ctr" eaLnBrk="1" hangingPunct="1"/>
            <a:r>
              <a:rPr lang="en-US" altLang="en-US" sz="3200" b="1" i="1" dirty="0">
                <a:solidFill>
                  <a:srgbClr val="FF0000"/>
                </a:solidFill>
              </a:rPr>
              <a:t>Mutual Exclusion with busy waiting</a:t>
            </a:r>
          </a:p>
        </p:txBody>
      </p:sp>
      <p:sp>
        <p:nvSpPr>
          <p:cNvPr id="43011" name="Rectangle 3"/>
          <p:cNvSpPr>
            <a:spLocks noGrp="1" noChangeArrowheads="1"/>
          </p:cNvSpPr>
          <p:nvPr>
            <p:ph sz="quarter" idx="1"/>
          </p:nvPr>
        </p:nvSpPr>
        <p:spPr>
          <a:xfrm>
            <a:off x="1981200" y="533400"/>
            <a:ext cx="8534400" cy="6096000"/>
          </a:xfrm>
        </p:spPr>
        <p:txBody>
          <a:bodyPr>
            <a:normAutofit/>
          </a:bodyPr>
          <a:lstStyle/>
          <a:p>
            <a:pPr marL="347663" indent="-347663" algn="just">
              <a:lnSpc>
                <a:spcPct val="110000"/>
              </a:lnSpc>
              <a:buClr>
                <a:srgbClr val="FF0000"/>
              </a:buClr>
              <a:buFontTx/>
              <a:buAutoNum type="arabicPeriod"/>
              <a:defRPr/>
            </a:pPr>
            <a:r>
              <a:rPr lang="en-US" sz="2100" b="1" dirty="0">
                <a:solidFill>
                  <a:srgbClr val="00B050"/>
                </a:solidFill>
              </a:rPr>
              <a:t>Disabling</a:t>
            </a:r>
            <a:r>
              <a:rPr lang="en-US" sz="2100" b="1" dirty="0"/>
              <a:t> </a:t>
            </a:r>
            <a:r>
              <a:rPr lang="en-US" sz="2100" b="1" dirty="0">
                <a:solidFill>
                  <a:srgbClr val="00B050"/>
                </a:solidFill>
              </a:rPr>
              <a:t>interrupts</a:t>
            </a:r>
            <a:r>
              <a:rPr lang="en-US" sz="2100" b="1" dirty="0"/>
              <a:t>:- </a:t>
            </a:r>
            <a:r>
              <a:rPr lang="en-US" sz="2000" dirty="0">
                <a:solidFill>
                  <a:srgbClr val="0000CC"/>
                </a:solidFill>
                <a:effectLst>
                  <a:outerShdw blurRad="38100" dist="38100" dir="2700000" algn="tl">
                    <a:srgbClr val="000000">
                      <a:alpha val="43137"/>
                    </a:srgbClr>
                  </a:outerShdw>
                </a:effectLst>
              </a:rPr>
              <a:t>here each process will </a:t>
            </a:r>
            <a:r>
              <a:rPr lang="en-US" sz="2000" b="1" dirty="0">
                <a:solidFill>
                  <a:srgbClr val="0000CC"/>
                </a:solidFill>
                <a:effectLst>
                  <a:outerShdw blurRad="38100" dist="38100" dir="2700000" algn="tl">
                    <a:srgbClr val="000000">
                      <a:alpha val="43137"/>
                    </a:srgbClr>
                  </a:outerShdw>
                </a:effectLst>
              </a:rPr>
              <a:t>disable</a:t>
            </a:r>
            <a:r>
              <a:rPr lang="en-US" sz="2000" dirty="0">
                <a:solidFill>
                  <a:srgbClr val="0000CC"/>
                </a:solidFill>
                <a:effectLst>
                  <a:outerShdw blurRad="38100" dist="38100" dir="2700000" algn="tl">
                    <a:srgbClr val="000000">
                      <a:alpha val="43137"/>
                    </a:srgbClr>
                  </a:outerShdw>
                </a:effectLst>
              </a:rPr>
              <a:t> all interrupts just after entering its critical region and </a:t>
            </a:r>
            <a:r>
              <a:rPr lang="en-US" sz="2000" b="1" dirty="0">
                <a:solidFill>
                  <a:srgbClr val="0000CC"/>
                </a:solidFill>
                <a:effectLst>
                  <a:outerShdw blurRad="38100" dist="38100" dir="2700000" algn="tl">
                    <a:srgbClr val="000000">
                      <a:alpha val="43137"/>
                    </a:srgbClr>
                  </a:outerShdw>
                </a:effectLst>
              </a:rPr>
              <a:t>re-enable</a:t>
            </a:r>
            <a:r>
              <a:rPr lang="en-US" sz="2000" dirty="0">
                <a:solidFill>
                  <a:srgbClr val="0000CC"/>
                </a:solidFill>
                <a:effectLst>
                  <a:outerShdw blurRad="38100" dist="38100" dir="2700000" algn="tl">
                    <a:srgbClr val="000000">
                      <a:alpha val="43137"/>
                    </a:srgbClr>
                  </a:outerShdw>
                </a:effectLst>
              </a:rPr>
              <a:t> them just before leaving it. </a:t>
            </a:r>
          </a:p>
          <a:p>
            <a:pPr marL="798513" lvl="2" indent="-231775" algn="just">
              <a:lnSpc>
                <a:spcPct val="110000"/>
              </a:lnSpc>
              <a:buClr>
                <a:srgbClr val="C00000"/>
              </a:buClr>
              <a:buFont typeface="Wingdings" pitchFamily="2" charset="2"/>
              <a:buChar char="§"/>
              <a:defRPr/>
            </a:pPr>
            <a:r>
              <a:rPr lang="en-US" dirty="0">
                <a:solidFill>
                  <a:srgbClr val="0000CC"/>
                </a:solidFill>
                <a:effectLst>
                  <a:outerShdw blurRad="38100" dist="38100" dir="2700000" algn="tl">
                    <a:srgbClr val="000000">
                      <a:alpha val="43137"/>
                    </a:srgbClr>
                  </a:outerShdw>
                </a:effectLst>
              </a:rPr>
              <a:t>With interrupts disabled, no clock interrupts can occur. </a:t>
            </a:r>
          </a:p>
          <a:p>
            <a:pPr marL="798513" lvl="2" indent="-231775" algn="just">
              <a:lnSpc>
                <a:spcPct val="110000"/>
              </a:lnSpc>
              <a:buClr>
                <a:srgbClr val="C00000"/>
              </a:buClr>
              <a:buFont typeface="Wingdings" pitchFamily="2" charset="2"/>
              <a:buChar char="§"/>
              <a:defRPr/>
            </a:pPr>
            <a:r>
              <a:rPr lang="en-US" dirty="0">
                <a:solidFill>
                  <a:srgbClr val="0000CC"/>
                </a:solidFill>
                <a:effectLst>
                  <a:outerShdw blurRad="38100" dist="38100" dir="2700000" algn="tl">
                    <a:srgbClr val="000000">
                      <a:alpha val="43137"/>
                    </a:srgbClr>
                  </a:outerShdw>
                </a:effectLst>
              </a:rPr>
              <a:t>The CPU is only switched from process to process as a result of clock or other interrupts, after all, and with interrupts turned off the CPU will not be switched to another process. </a:t>
            </a:r>
          </a:p>
          <a:p>
            <a:pPr marL="798513" lvl="2" indent="-231775" algn="just">
              <a:lnSpc>
                <a:spcPct val="110000"/>
              </a:lnSpc>
              <a:buClr>
                <a:srgbClr val="C00000"/>
              </a:buClr>
              <a:buFont typeface="Wingdings" pitchFamily="2" charset="2"/>
              <a:buChar char="§"/>
              <a:defRPr/>
            </a:pPr>
            <a:r>
              <a:rPr lang="en-US" dirty="0">
                <a:solidFill>
                  <a:srgbClr val="0000CC"/>
                </a:solidFill>
                <a:effectLst>
                  <a:outerShdw blurRad="38100" dist="38100" dir="2700000" algn="tl">
                    <a:srgbClr val="000000">
                      <a:alpha val="43137"/>
                    </a:srgbClr>
                  </a:outerShdw>
                </a:effectLst>
              </a:rPr>
              <a:t>Thus, once a process has disabled interrupts, it can examine and update the shared memory without fear that any other process will intervene</a:t>
            </a:r>
            <a:r>
              <a:rPr lang="en-US" dirty="0"/>
              <a:t>.</a:t>
            </a:r>
          </a:p>
          <a:p>
            <a:pPr marL="547687" lvl="2" indent="-273050" algn="just">
              <a:lnSpc>
                <a:spcPct val="110000"/>
              </a:lnSpc>
              <a:spcBef>
                <a:spcPts val="575"/>
              </a:spcBef>
              <a:buClr>
                <a:srgbClr val="C00000"/>
              </a:buClr>
              <a:buNone/>
              <a:defRPr/>
            </a:pPr>
            <a:endParaRPr lang="en-US" dirty="0"/>
          </a:p>
        </p:txBody>
      </p:sp>
      <p:sp>
        <p:nvSpPr>
          <p:cNvPr id="23556" name="Rectangle 5"/>
          <p:cNvSpPr>
            <a:spLocks noChangeArrowheads="1"/>
          </p:cNvSpPr>
          <p:nvPr/>
        </p:nvSpPr>
        <p:spPr bwMode="auto">
          <a:xfrm>
            <a:off x="4861139" y="3873689"/>
            <a:ext cx="3668712" cy="2032000"/>
          </a:xfrm>
          <a:prstGeom prst="rect">
            <a:avLst/>
          </a:prstGeom>
          <a:blipFill dpi="0" rotWithShape="1">
            <a:blip r:embed="rId4"/>
            <a:srcRect/>
            <a:tile tx="0" ty="0" sx="100000" sy="100000" flip="none" algn="tl"/>
          </a:blip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b="1" dirty="0">
                <a:latin typeface="Courier New" panose="02070309020205020404" pitchFamily="49" charset="0"/>
              </a:rPr>
              <a:t>Process Pi:</a:t>
            </a:r>
          </a:p>
          <a:p>
            <a:r>
              <a:rPr lang="en-US" altLang="en-US" b="1" dirty="0">
                <a:latin typeface="Courier New" panose="02070309020205020404" pitchFamily="49" charset="0"/>
              </a:rPr>
              <a:t>repeat</a:t>
            </a:r>
          </a:p>
          <a:p>
            <a:r>
              <a:rPr lang="en-US" altLang="en-US" b="1" dirty="0">
                <a:solidFill>
                  <a:srgbClr val="0000FF"/>
                </a:solidFill>
                <a:latin typeface="Courier New" panose="02070309020205020404" pitchFamily="49" charset="0"/>
              </a:rPr>
              <a:t>  disable interrupts</a:t>
            </a:r>
          </a:p>
          <a:p>
            <a:r>
              <a:rPr lang="en-US" altLang="en-US" b="1" dirty="0">
                <a:latin typeface="Courier New" panose="02070309020205020404" pitchFamily="49" charset="0"/>
              </a:rPr>
              <a:t>    critical section</a:t>
            </a:r>
          </a:p>
          <a:p>
            <a:r>
              <a:rPr lang="en-US" altLang="en-US" b="1" dirty="0">
                <a:latin typeface="Courier New" panose="02070309020205020404" pitchFamily="49" charset="0"/>
              </a:rPr>
              <a:t>  </a:t>
            </a:r>
            <a:r>
              <a:rPr lang="en-US" altLang="en-US" b="1" dirty="0">
                <a:solidFill>
                  <a:srgbClr val="0000FF"/>
                </a:solidFill>
                <a:latin typeface="Courier New" panose="02070309020205020404" pitchFamily="49" charset="0"/>
              </a:rPr>
              <a:t>enable interrupts</a:t>
            </a:r>
          </a:p>
          <a:p>
            <a:r>
              <a:rPr lang="en-US" altLang="en-US" b="1" dirty="0">
                <a:latin typeface="Courier New" panose="02070309020205020404" pitchFamily="49" charset="0"/>
              </a:rPr>
              <a:t>    remainder section</a:t>
            </a:r>
          </a:p>
          <a:p>
            <a:r>
              <a:rPr lang="en-US" altLang="en-US" b="1" dirty="0">
                <a:latin typeface="Courier New" panose="02070309020205020404" pitchFamily="49" charset="0"/>
              </a:rPr>
              <a:t>forever</a:t>
            </a:r>
          </a:p>
        </p:txBody>
      </p:sp>
      <p:sp>
        <p:nvSpPr>
          <p:cNvPr id="7" name="Footer Placeholder 6"/>
          <p:cNvSpPr>
            <a:spLocks noGrp="1"/>
          </p:cNvSpPr>
          <p:nvPr>
            <p:ph type="ftr" sz="quarter" idx="11"/>
          </p:nvPr>
        </p:nvSpPr>
        <p:spPr/>
        <p:txBody>
          <a:bodyPr/>
          <a:lstStyle/>
          <a:p>
            <a:pPr>
              <a:defRPr/>
            </a:pPr>
            <a:r>
              <a:rPr lang="en-US"/>
              <a:t>Ambo University || Woliso Campus</a:t>
            </a:r>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28769E-5A20-4BF9-9B5A-AF9D9C28578B}" type="slidenum">
              <a:rPr lang="en-US" altLang="en-US">
                <a:solidFill>
                  <a:srgbClr val="045C75"/>
                </a:solidFill>
                <a:latin typeface="Constantia" panose="02030602050306030303" pitchFamily="18" charset="0"/>
              </a:rPr>
              <a:pPr eaLnBrk="1" hangingPunct="1"/>
              <a:t>31</a:t>
            </a:fld>
            <a:endParaRPr lang="en-US" altLang="en-US">
              <a:solidFill>
                <a:srgbClr val="045C75"/>
              </a:solidFill>
              <a:latin typeface="Constantia" panose="02030602050306030303" pitchFamily="18" charset="0"/>
            </a:endParaRPr>
          </a:p>
        </p:txBody>
      </p:sp>
      <p:sp>
        <p:nvSpPr>
          <p:cNvPr id="9" name="Date Placeholder 8"/>
          <p:cNvSpPr>
            <a:spLocks noGrp="1"/>
          </p:cNvSpPr>
          <p:nvPr>
            <p:ph type="dt" sz="half" idx="10"/>
          </p:nvPr>
        </p:nvSpPr>
        <p:spPr/>
        <p:txBody>
          <a:bodyPr/>
          <a:lstStyle/>
          <a:p>
            <a:fld id="{F38E93EA-BAAF-4D49-81B6-A5A3F8A7BA18}" type="datetime1">
              <a:rPr lang="en-US" smtClean="0"/>
              <a:t>5/31/2020</a:t>
            </a:fld>
            <a:endParaRPr lang="en-US"/>
          </a:p>
        </p:txBody>
      </p:sp>
    </p:spTree>
    <p:custDataLst>
      <p:tags r:id="rId1"/>
    </p:custDataLst>
    <p:extLst>
      <p:ext uri="{BB962C8B-B14F-4D97-AF65-F5344CB8AC3E}">
        <p14:creationId xmlns:p14="http://schemas.microsoft.com/office/powerpoint/2010/main" val="317989428"/>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sz="quarter" idx="1"/>
          </p:nvPr>
        </p:nvSpPr>
        <p:spPr>
          <a:xfrm>
            <a:off x="1981200" y="609601"/>
            <a:ext cx="8153400" cy="5915025"/>
          </a:xfrm>
        </p:spPr>
        <p:txBody>
          <a:bodyPr>
            <a:normAutofit/>
          </a:bodyPr>
          <a:lstStyle/>
          <a:p>
            <a:pPr marL="347663" indent="-347663" algn="just">
              <a:lnSpc>
                <a:spcPct val="110000"/>
              </a:lnSpc>
              <a:buClr>
                <a:srgbClr val="C00000"/>
              </a:buClr>
              <a:buFont typeface="Wingdings" pitchFamily="2" charset="2"/>
              <a:buChar char="§"/>
              <a:defRPr/>
            </a:pPr>
            <a:r>
              <a:rPr lang="en-US" b="1" dirty="0">
                <a:solidFill>
                  <a:srgbClr val="00B050"/>
                </a:solidFill>
                <a:effectLst>
                  <a:outerShdw blurRad="38100" dist="38100" dir="2700000" algn="tl">
                    <a:srgbClr val="000000">
                      <a:alpha val="43137"/>
                    </a:srgbClr>
                  </a:outerShdw>
                </a:effectLst>
              </a:rPr>
              <a:t>Drawbacks of Disabling Interrupts:</a:t>
            </a:r>
          </a:p>
          <a:p>
            <a:pPr marL="731838" lvl="1" indent="-457200" algn="just">
              <a:lnSpc>
                <a:spcPct val="110000"/>
              </a:lnSpc>
              <a:buClr>
                <a:srgbClr val="C00000"/>
              </a:buClr>
              <a:buFont typeface="+mj-lt"/>
              <a:buAutoNum type="arabicPeriod"/>
              <a:defRPr/>
            </a:pPr>
            <a:r>
              <a:rPr lang="en-US" dirty="0">
                <a:solidFill>
                  <a:srgbClr val="0000CC"/>
                </a:solidFill>
                <a:effectLst>
                  <a:outerShdw blurRad="38100" dist="38100" dir="2700000" algn="tl">
                    <a:srgbClr val="000000">
                      <a:alpha val="43137"/>
                    </a:srgbClr>
                  </a:outerShdw>
                </a:effectLst>
              </a:rPr>
              <a:t>If the user process did not turned off the interrupts, this could be the end of the system. </a:t>
            </a:r>
          </a:p>
          <a:p>
            <a:pPr marL="731838" lvl="1" indent="-457200" algn="just">
              <a:lnSpc>
                <a:spcPct val="110000"/>
              </a:lnSpc>
              <a:buClr>
                <a:srgbClr val="C00000"/>
              </a:buClr>
              <a:buFont typeface="+mj-lt"/>
              <a:buAutoNum type="arabicPeriod"/>
              <a:defRPr/>
            </a:pPr>
            <a:r>
              <a:rPr lang="en-US" dirty="0">
                <a:solidFill>
                  <a:srgbClr val="0000CC"/>
                </a:solidFill>
                <a:effectLst>
                  <a:outerShdw blurRad="38100" dist="38100" dir="2700000" algn="tl">
                    <a:srgbClr val="000000">
                      <a:alpha val="43137"/>
                    </a:srgbClr>
                  </a:outerShdw>
                </a:effectLst>
              </a:rPr>
              <a:t>If the system is a multiprocessor, with two or more CPUs, disabling interrupts affects only the CPU that executed the disable instruction. </a:t>
            </a:r>
          </a:p>
          <a:p>
            <a:pPr marL="896938" lvl="2" indent="-347663" algn="just">
              <a:lnSpc>
                <a:spcPct val="110000"/>
              </a:lnSpc>
              <a:buClr>
                <a:srgbClr val="C00000"/>
              </a:buClr>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The other ones will continue running and can access the shared memory. That is, critical section is now atomic but not mutually exclusive (interrupts are not disabled on other processors).</a:t>
            </a:r>
          </a:p>
          <a:p>
            <a:pPr marL="347663" indent="-347663" algn="just">
              <a:lnSpc>
                <a:spcPct val="110000"/>
              </a:lnSpc>
              <a:buClr>
                <a:srgbClr val="C00000"/>
              </a:buClr>
              <a:buFont typeface="Wingdings" pitchFamily="2" charset="2"/>
              <a:buChar char="§"/>
              <a:defRPr/>
            </a:pPr>
            <a:r>
              <a:rPr lang="en-US" sz="2400" dirty="0">
                <a:solidFill>
                  <a:srgbClr val="7030A0"/>
                </a:solidFill>
                <a:effectLst>
                  <a:outerShdw blurRad="38100" dist="38100" dir="2700000" algn="tl">
                    <a:srgbClr val="000000">
                      <a:alpha val="43137"/>
                    </a:srgbClr>
                  </a:outerShdw>
                </a:effectLst>
                <a:latin typeface="Monotype Corsiva" pitchFamily="66" charset="0"/>
              </a:rPr>
              <a:t>In general, disabling interrupts is often a useful technique within the operating system itself but is not appropriate as a general mutual exclusion mechanism for </a:t>
            </a:r>
            <a:r>
              <a:rPr lang="en-US" sz="2400" b="1" dirty="0">
                <a:solidFill>
                  <a:srgbClr val="7030A0"/>
                </a:solidFill>
                <a:effectLst>
                  <a:outerShdw blurRad="38100" dist="38100" dir="2700000" algn="tl">
                    <a:srgbClr val="000000">
                      <a:alpha val="43137"/>
                    </a:srgbClr>
                  </a:outerShdw>
                </a:effectLst>
                <a:latin typeface="Monotype Corsiva" pitchFamily="66" charset="0"/>
              </a:rPr>
              <a:t>user processes</a:t>
            </a:r>
          </a:p>
          <a:p>
            <a:pPr marL="547687" lvl="2" indent="-273050" algn="just">
              <a:lnSpc>
                <a:spcPct val="110000"/>
              </a:lnSpc>
              <a:spcBef>
                <a:spcPts val="575"/>
              </a:spcBef>
              <a:buClr>
                <a:srgbClr val="C00000"/>
              </a:buClr>
              <a:buNone/>
              <a:defRPr/>
            </a:pPr>
            <a:endParaRPr lang="en-US" sz="2600" dirty="0"/>
          </a:p>
          <a:p>
            <a:pPr marL="990600" lvl="1" indent="-533400">
              <a:buNone/>
              <a:defRPr/>
            </a:pPr>
            <a:endParaRPr lang="en-US" sz="2600" dirty="0"/>
          </a:p>
        </p:txBody>
      </p:sp>
      <p:sp>
        <p:nvSpPr>
          <p:cNvPr id="6" name="Footer Placeholder 5"/>
          <p:cNvSpPr>
            <a:spLocks noGrp="1"/>
          </p:cNvSpPr>
          <p:nvPr>
            <p:ph type="ftr" sz="quarter" idx="11"/>
          </p:nvPr>
        </p:nvSpPr>
        <p:spPr/>
        <p:txBody>
          <a:bodyPr/>
          <a:lstStyle/>
          <a:p>
            <a:pPr>
              <a:defRPr/>
            </a:pPr>
            <a:r>
              <a:rPr lang="en-US"/>
              <a:t>Ambo University || Woliso Campus</a:t>
            </a:r>
            <a:endParaRPr lang="en-US" dirty="0"/>
          </a:p>
        </p:txBody>
      </p:sp>
      <p:sp>
        <p:nvSpPr>
          <p:cNvPr id="7" name="Slide Number Placeholder 6"/>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A6DC2C9-102F-4484-AA3A-2C81A4CEC2B3}" type="slidenum">
              <a:rPr lang="en-US" altLang="en-US">
                <a:solidFill>
                  <a:srgbClr val="045C75"/>
                </a:solidFill>
                <a:latin typeface="Constantia" panose="02030602050306030303" pitchFamily="18" charset="0"/>
              </a:rPr>
              <a:pPr eaLnBrk="1" hangingPunct="1"/>
              <a:t>32</a:t>
            </a:fld>
            <a:endParaRPr lang="en-US" altLang="en-US">
              <a:solidFill>
                <a:srgbClr val="045C75"/>
              </a:solidFill>
              <a:latin typeface="Constantia" panose="02030602050306030303" pitchFamily="18" charset="0"/>
            </a:endParaRPr>
          </a:p>
        </p:txBody>
      </p:sp>
      <p:sp>
        <p:nvSpPr>
          <p:cNvPr id="24581" name="Rectangle 2"/>
          <p:cNvSpPr>
            <a:spLocks noGrp="1" noChangeArrowheads="1"/>
          </p:cNvSpPr>
          <p:nvPr>
            <p:ph type="title"/>
          </p:nvPr>
        </p:nvSpPr>
        <p:spPr>
          <a:xfrm>
            <a:off x="1981200" y="0"/>
            <a:ext cx="7772400" cy="609600"/>
          </a:xfrm>
        </p:spPr>
        <p:txBody>
          <a:bodyPr>
            <a:normAutofit/>
          </a:bodyPr>
          <a:lstStyle/>
          <a:p>
            <a:pPr algn="ctr" eaLnBrk="1" hangingPunct="1"/>
            <a:r>
              <a:rPr lang="en-US" altLang="en-US" sz="3200" b="1" i="1" dirty="0">
                <a:solidFill>
                  <a:srgbClr val="FF0000"/>
                </a:solidFill>
                <a:effectLst>
                  <a:outerShdw blurRad="38100" dist="38100" dir="2700000" algn="tl">
                    <a:srgbClr val="000000">
                      <a:alpha val="43137"/>
                    </a:srgbClr>
                  </a:outerShdw>
                </a:effectLst>
              </a:rPr>
              <a:t>Mutual Exclusion with busy waiting(cont…)</a:t>
            </a:r>
          </a:p>
        </p:txBody>
      </p:sp>
      <p:sp>
        <p:nvSpPr>
          <p:cNvPr id="8" name="Date Placeholder 7"/>
          <p:cNvSpPr>
            <a:spLocks noGrp="1"/>
          </p:cNvSpPr>
          <p:nvPr>
            <p:ph type="dt" sz="half" idx="10"/>
          </p:nvPr>
        </p:nvSpPr>
        <p:spPr/>
        <p:txBody>
          <a:bodyPr/>
          <a:lstStyle/>
          <a:p>
            <a:fld id="{790D867A-F501-40B0-AD0A-00E4247B76F2}" type="datetime1">
              <a:rPr lang="en-US" smtClean="0"/>
              <a:t>5/31/2020</a:t>
            </a:fld>
            <a:endParaRPr lang="en-US"/>
          </a:p>
        </p:txBody>
      </p:sp>
    </p:spTree>
    <p:custDataLst>
      <p:tags r:id="rId1"/>
    </p:custDataLst>
    <p:extLst>
      <p:ext uri="{BB962C8B-B14F-4D97-AF65-F5344CB8AC3E}">
        <p14:creationId xmlns:p14="http://schemas.microsoft.com/office/powerpoint/2010/main" val="1575429934"/>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sz="quarter" idx="1"/>
          </p:nvPr>
        </p:nvSpPr>
        <p:spPr>
          <a:xfrm>
            <a:off x="1981200" y="609601"/>
            <a:ext cx="8153400" cy="5915025"/>
          </a:xfrm>
        </p:spPr>
        <p:txBody>
          <a:bodyPr>
            <a:normAutofit fontScale="92500"/>
          </a:bodyPr>
          <a:lstStyle/>
          <a:p>
            <a:pPr marL="457200" indent="-457200">
              <a:lnSpc>
                <a:spcPct val="110000"/>
              </a:lnSpc>
              <a:buClr>
                <a:srgbClr val="FF0000"/>
              </a:buClr>
              <a:buFont typeface="+mj-lt"/>
              <a:buAutoNum type="arabicPeriod" startAt="2"/>
              <a:defRPr/>
            </a:pPr>
            <a:r>
              <a:rPr lang="en-US" dirty="0">
                <a:solidFill>
                  <a:srgbClr val="00B050"/>
                </a:solidFill>
                <a:effectLst>
                  <a:outerShdw blurRad="38100" dist="38100" dir="2700000" algn="tl">
                    <a:srgbClr val="000000">
                      <a:alpha val="43137"/>
                    </a:srgbClr>
                  </a:outerShdw>
                </a:effectLst>
              </a:rPr>
              <a:t>Lock Variables:- </a:t>
            </a:r>
            <a:r>
              <a:rPr lang="en-US" sz="2200" dirty="0">
                <a:solidFill>
                  <a:srgbClr val="0000CC"/>
                </a:solidFill>
                <a:effectLst>
                  <a:outerShdw blurRad="38100" dist="38100" dir="2700000" algn="tl">
                    <a:srgbClr val="000000">
                      <a:alpha val="43137"/>
                    </a:srgbClr>
                  </a:outerShdw>
                </a:effectLst>
              </a:rPr>
              <a:t>is a software solution which uses a single, shared  (lock)variable, initially 0.</a:t>
            </a:r>
          </a:p>
          <a:p>
            <a:pPr marL="798513" lvl="2" indent="-231775">
              <a:lnSpc>
                <a:spcPct val="110000"/>
              </a:lnSpc>
              <a:buClr>
                <a:srgbClr val="C00000"/>
              </a:buClr>
              <a:buFont typeface="Wingdings" pitchFamily="2" charset="2"/>
              <a:buChar char="§"/>
              <a:defRPr/>
            </a:pPr>
            <a:r>
              <a:rPr lang="en-US" sz="2300" dirty="0">
                <a:solidFill>
                  <a:srgbClr val="0000CC"/>
                </a:solidFill>
                <a:effectLst>
                  <a:outerShdw blurRad="38100" dist="38100" dir="2700000" algn="tl">
                    <a:srgbClr val="000000">
                      <a:alpha val="43137"/>
                    </a:srgbClr>
                  </a:outerShdw>
                </a:effectLst>
              </a:rPr>
              <a:t>When a process wants to enter its critical region, it first tests the lock. </a:t>
            </a:r>
          </a:p>
          <a:p>
            <a:pPr marL="798513" lvl="2" indent="-231775" algn="just">
              <a:lnSpc>
                <a:spcPct val="110000"/>
              </a:lnSpc>
              <a:buClr>
                <a:srgbClr val="C00000"/>
              </a:buClr>
              <a:buFont typeface="Wingdings" pitchFamily="2" charset="2"/>
              <a:buChar char="§"/>
              <a:defRPr/>
            </a:pPr>
            <a:r>
              <a:rPr lang="en-US" sz="2300" dirty="0">
                <a:solidFill>
                  <a:srgbClr val="0000CC"/>
                </a:solidFill>
                <a:effectLst>
                  <a:outerShdw blurRad="38100" dist="38100" dir="2700000" algn="tl">
                    <a:srgbClr val="000000">
                      <a:alpha val="43137"/>
                    </a:srgbClr>
                  </a:outerShdw>
                </a:effectLst>
              </a:rPr>
              <a:t>If the lock is 0, the process sets it to 1 and enters the critical region. </a:t>
            </a:r>
          </a:p>
          <a:p>
            <a:pPr marL="798513" lvl="2" indent="-231775" algn="just">
              <a:lnSpc>
                <a:spcPct val="110000"/>
              </a:lnSpc>
              <a:buClr>
                <a:srgbClr val="C00000"/>
              </a:buClr>
              <a:buFont typeface="Wingdings" pitchFamily="2" charset="2"/>
              <a:buChar char="§"/>
              <a:defRPr/>
            </a:pPr>
            <a:r>
              <a:rPr lang="en-US" sz="2300" dirty="0">
                <a:solidFill>
                  <a:srgbClr val="0000CC"/>
                </a:solidFill>
                <a:effectLst>
                  <a:outerShdw blurRad="38100" dist="38100" dir="2700000" algn="tl">
                    <a:srgbClr val="000000">
                      <a:alpha val="43137"/>
                    </a:srgbClr>
                  </a:outerShdw>
                </a:effectLst>
              </a:rPr>
              <a:t>If the lock is already 1, the process just waits until it becomes 0. Thus, a 0 means that no process is in its critical region, and a 1 means that some process is in its critical region.</a:t>
            </a:r>
          </a:p>
          <a:p>
            <a:pPr marL="798513" lvl="2" indent="-231775" algn="just">
              <a:lnSpc>
                <a:spcPct val="110000"/>
              </a:lnSpc>
              <a:buClr>
                <a:srgbClr val="C00000"/>
              </a:buClr>
              <a:buFont typeface="Wingdings" pitchFamily="2" charset="2"/>
              <a:buChar char="§"/>
              <a:defRPr/>
            </a:pPr>
            <a:r>
              <a:rPr lang="en-US" sz="2300" dirty="0">
                <a:solidFill>
                  <a:srgbClr val="0000CC"/>
                </a:solidFill>
                <a:effectLst>
                  <a:outerShdw blurRad="38100" dist="38100" dir="2700000" algn="tl">
                    <a:srgbClr val="000000">
                      <a:alpha val="43137"/>
                    </a:srgbClr>
                  </a:outerShdw>
                </a:effectLst>
              </a:rPr>
              <a:t>Unfortunately, this idea contains exactly the same fatal flaw that we saw in the spooler directory. Suppose that one process reads the lock and sees that it is 0. Before it can set the lock to 1, another process is scheduled, runs, and sets the lock to 1. When the first process runs again, it will also set the lock to 1, and two processes will be in their critical regions at the same time.</a:t>
            </a:r>
          </a:p>
          <a:p>
            <a:pPr marL="547687" lvl="2" indent="-273050" algn="just">
              <a:lnSpc>
                <a:spcPct val="110000"/>
              </a:lnSpc>
              <a:spcBef>
                <a:spcPts val="575"/>
              </a:spcBef>
              <a:buClr>
                <a:srgbClr val="C00000"/>
              </a:buClr>
              <a:buNone/>
              <a:defRPr/>
            </a:pPr>
            <a:endParaRPr lang="en-US" sz="2600" dirty="0">
              <a:solidFill>
                <a:srgbClr val="0000CC"/>
              </a:solidFill>
              <a:effectLst>
                <a:outerShdw blurRad="38100" dist="38100" dir="2700000" algn="tl">
                  <a:srgbClr val="000000">
                    <a:alpha val="43137"/>
                  </a:srgbClr>
                </a:outerShdw>
              </a:effectLst>
            </a:endParaRPr>
          </a:p>
          <a:p>
            <a:pPr marL="990600" lvl="1" indent="-533400">
              <a:buNone/>
              <a:defRPr/>
            </a:pPr>
            <a:endParaRPr lang="en-US" dirty="0">
              <a:solidFill>
                <a:srgbClr val="0000CC"/>
              </a:solidFill>
              <a:effectLst>
                <a:outerShdw blurRad="38100" dist="38100" dir="2700000" algn="tl">
                  <a:srgbClr val="000000">
                    <a:alpha val="43137"/>
                  </a:srgbClr>
                </a:outerShdw>
              </a:effectLst>
            </a:endParaRPr>
          </a:p>
        </p:txBody>
      </p:sp>
      <p:sp>
        <p:nvSpPr>
          <p:cNvPr id="6" name="Footer Placeholder 5"/>
          <p:cNvSpPr>
            <a:spLocks noGrp="1"/>
          </p:cNvSpPr>
          <p:nvPr>
            <p:ph type="ftr" sz="quarter" idx="11"/>
          </p:nvPr>
        </p:nvSpPr>
        <p:spPr/>
        <p:txBody>
          <a:bodyPr/>
          <a:lstStyle/>
          <a:p>
            <a:pPr>
              <a:defRPr/>
            </a:pPr>
            <a:r>
              <a:rPr lang="en-US"/>
              <a:t>Ambo University || Woliso Campus</a:t>
            </a:r>
          </a:p>
        </p:txBody>
      </p:sp>
      <p:sp>
        <p:nvSpPr>
          <p:cNvPr id="7" name="Slide Number Placeholder 6"/>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4317056-3EAC-4908-8316-8C6A6F2E2CB6}" type="slidenum">
              <a:rPr lang="en-US" altLang="en-US">
                <a:solidFill>
                  <a:srgbClr val="045C75"/>
                </a:solidFill>
                <a:latin typeface="Constantia" panose="02030602050306030303" pitchFamily="18" charset="0"/>
              </a:rPr>
              <a:pPr eaLnBrk="1" hangingPunct="1"/>
              <a:t>33</a:t>
            </a:fld>
            <a:endParaRPr lang="en-US" altLang="en-US">
              <a:solidFill>
                <a:srgbClr val="045C75"/>
              </a:solidFill>
              <a:latin typeface="Constantia" panose="02030602050306030303" pitchFamily="18" charset="0"/>
            </a:endParaRPr>
          </a:p>
        </p:txBody>
      </p:sp>
      <p:sp>
        <p:nvSpPr>
          <p:cNvPr id="25605" name="Rectangle 2"/>
          <p:cNvSpPr>
            <a:spLocks noGrp="1" noChangeArrowheads="1"/>
          </p:cNvSpPr>
          <p:nvPr>
            <p:ph type="title"/>
          </p:nvPr>
        </p:nvSpPr>
        <p:spPr>
          <a:xfrm>
            <a:off x="1828800" y="0"/>
            <a:ext cx="7772400" cy="533400"/>
          </a:xfrm>
        </p:spPr>
        <p:txBody>
          <a:bodyPr>
            <a:normAutofit/>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Mutual Exclusion with busy waiting(cont…)</a:t>
            </a:r>
          </a:p>
        </p:txBody>
      </p:sp>
      <p:sp>
        <p:nvSpPr>
          <p:cNvPr id="8" name="Date Placeholder 7"/>
          <p:cNvSpPr>
            <a:spLocks noGrp="1"/>
          </p:cNvSpPr>
          <p:nvPr>
            <p:ph type="dt" sz="half" idx="10"/>
          </p:nvPr>
        </p:nvSpPr>
        <p:spPr/>
        <p:txBody>
          <a:bodyPr/>
          <a:lstStyle/>
          <a:p>
            <a:fld id="{216BCE4F-99C1-4105-B37F-FCCB13C80D0B}" type="datetime1">
              <a:rPr lang="en-US" smtClean="0"/>
              <a:t>5/31/2020</a:t>
            </a:fld>
            <a:endParaRPr lang="en-US"/>
          </a:p>
        </p:txBody>
      </p:sp>
    </p:spTree>
    <p:custDataLst>
      <p:tags r:id="rId1"/>
    </p:custDataLst>
    <p:extLst>
      <p:ext uri="{BB962C8B-B14F-4D97-AF65-F5344CB8AC3E}">
        <p14:creationId xmlns:p14="http://schemas.microsoft.com/office/powerpoint/2010/main" val="1955648432"/>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4294967295"/>
          </p:nvPr>
        </p:nvSpPr>
        <p:spPr>
          <a:xfrm>
            <a:off x="1981199" y="1143001"/>
            <a:ext cx="4924567" cy="4443413"/>
          </a:xfrm>
        </p:spPr>
        <p:txBody>
          <a:bodyPr/>
          <a:lstStyle/>
          <a:p>
            <a:pPr eaLnBrk="1" hangingPunct="1">
              <a:buFont typeface="Wingdings 2" panose="05020102010507070707" pitchFamily="18" charset="2"/>
              <a:buNone/>
            </a:pPr>
            <a:r>
              <a:rPr lang="en-US" altLang="en-US" b="1" dirty="0">
                <a:solidFill>
                  <a:srgbClr val="00B050"/>
                </a:solidFill>
                <a:effectLst>
                  <a:outerShdw blurRad="38100" dist="38100" dir="2700000" algn="tl">
                    <a:srgbClr val="000000">
                      <a:alpha val="43137"/>
                    </a:srgbClr>
                  </a:outerShdw>
                </a:effectLst>
              </a:rPr>
              <a:t>do {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acquire lock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critical section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release lock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remainder section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 </a:t>
            </a:r>
          </a:p>
          <a:p>
            <a:pPr eaLnBrk="1" hangingPunct="1">
              <a:buFontTx/>
              <a:buNone/>
            </a:pPr>
            <a:r>
              <a:rPr lang="en-US" altLang="en-US" b="1" dirty="0">
                <a:solidFill>
                  <a:srgbClr val="00B050"/>
                </a:solidFill>
                <a:effectLst>
                  <a:outerShdw blurRad="38100" dist="38100" dir="2700000" algn="tl">
                    <a:srgbClr val="000000">
                      <a:alpha val="43137"/>
                    </a:srgbClr>
                  </a:outerShdw>
                </a:effectLst>
              </a:rPr>
              <a:t> while (TRUE); </a:t>
            </a:r>
          </a:p>
        </p:txBody>
      </p:sp>
      <p:sp>
        <p:nvSpPr>
          <p:cNvPr id="7" name="Footer Placeholder 6"/>
          <p:cNvSpPr>
            <a:spLocks noGrp="1"/>
          </p:cNvSpPr>
          <p:nvPr>
            <p:ph type="ftr" sz="quarter" idx="11"/>
          </p:nvPr>
        </p:nvSpPr>
        <p:spPr/>
        <p:txBody>
          <a:bodyPr/>
          <a:lstStyle/>
          <a:p>
            <a:pPr>
              <a:defRPr/>
            </a:pPr>
            <a:r>
              <a:rPr lang="en-US"/>
              <a:t>Ambo University || Woliso Campus</a:t>
            </a:r>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3B7E34-D144-48DA-9982-78913C3C5829}" type="slidenum">
              <a:rPr lang="en-US" altLang="en-US">
                <a:solidFill>
                  <a:srgbClr val="045C75"/>
                </a:solidFill>
                <a:latin typeface="Constantia" panose="02030602050306030303" pitchFamily="18" charset="0"/>
              </a:rPr>
              <a:pPr eaLnBrk="1" hangingPunct="1"/>
              <a:t>34</a:t>
            </a:fld>
            <a:endParaRPr lang="en-US" altLang="en-US">
              <a:solidFill>
                <a:srgbClr val="045C75"/>
              </a:solidFill>
              <a:latin typeface="Constantia" panose="02030602050306030303" pitchFamily="18" charset="0"/>
            </a:endParaRPr>
          </a:p>
        </p:txBody>
      </p:sp>
      <p:sp>
        <p:nvSpPr>
          <p:cNvPr id="9" name="Rectangle 2"/>
          <p:cNvSpPr txBox="1">
            <a:spLocks noChangeArrowheads="1"/>
          </p:cNvSpPr>
          <p:nvPr/>
        </p:nvSpPr>
        <p:spPr>
          <a:xfrm>
            <a:off x="1897039" y="0"/>
            <a:ext cx="7772400" cy="709684"/>
          </a:xfrm>
          <a:prstGeom prst="rect">
            <a:avLst/>
          </a:prstGeom>
        </p:spPr>
        <p:txBody>
          <a:bodyPr>
            <a:normAutofit fontScale="975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Mutual Exclusion with busy waiting(cont…)</a:t>
            </a:r>
          </a:p>
        </p:txBody>
      </p:sp>
      <p:sp>
        <p:nvSpPr>
          <p:cNvPr id="10" name="TextBox 9"/>
          <p:cNvSpPr txBox="1"/>
          <p:nvPr/>
        </p:nvSpPr>
        <p:spPr>
          <a:xfrm>
            <a:off x="1869743" y="586854"/>
            <a:ext cx="6127845" cy="523220"/>
          </a:xfrm>
          <a:prstGeom prst="rect">
            <a:avLst/>
          </a:prstGeom>
          <a:noFill/>
        </p:spPr>
        <p:txBody>
          <a:bodyPr wrap="square" rtlCol="0">
            <a:spAutoFit/>
          </a:bodyPr>
          <a:lstStyle/>
          <a:p>
            <a:r>
              <a:rPr lang="en-US" sz="2800" dirty="0">
                <a:solidFill>
                  <a:srgbClr val="7030A0"/>
                </a:solidFill>
                <a:effectLst>
                  <a:outerShdw blurRad="38100" dist="38100" dir="2700000" algn="tl">
                    <a:srgbClr val="000000">
                      <a:alpha val="43137"/>
                    </a:srgbClr>
                  </a:outerShdw>
                </a:effectLst>
              </a:rPr>
              <a:t>Lock variable</a:t>
            </a:r>
          </a:p>
        </p:txBody>
      </p:sp>
      <p:sp>
        <p:nvSpPr>
          <p:cNvPr id="11" name="Date Placeholder 10"/>
          <p:cNvSpPr>
            <a:spLocks noGrp="1"/>
          </p:cNvSpPr>
          <p:nvPr>
            <p:ph type="dt" sz="half" idx="10"/>
          </p:nvPr>
        </p:nvSpPr>
        <p:spPr/>
        <p:txBody>
          <a:bodyPr/>
          <a:lstStyle/>
          <a:p>
            <a:fld id="{4EA5ABCF-56AC-4FB1-88E5-A4CDBDFF96AB}" type="datetime1">
              <a:rPr lang="en-US" smtClean="0"/>
              <a:t>5/31/2020</a:t>
            </a:fld>
            <a:endParaRPr lang="en-US"/>
          </a:p>
        </p:txBody>
      </p:sp>
    </p:spTree>
    <p:extLst>
      <p:ext uri="{BB962C8B-B14F-4D97-AF65-F5344CB8AC3E}">
        <p14:creationId xmlns:p14="http://schemas.microsoft.com/office/powerpoint/2010/main" val="278608200"/>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64776" y="0"/>
            <a:ext cx="8388824" cy="617538"/>
          </a:xfrm>
        </p:spPr>
        <p:txBody>
          <a:bodyPr>
            <a:normAutofit/>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Mutual Exclusion with busy waiting(cont… )</a:t>
            </a:r>
          </a:p>
        </p:txBody>
      </p:sp>
      <p:sp>
        <p:nvSpPr>
          <p:cNvPr id="27651" name="Rectangle 3"/>
          <p:cNvSpPr>
            <a:spLocks noGrp="1" noChangeArrowheads="1"/>
          </p:cNvSpPr>
          <p:nvPr>
            <p:ph sz="quarter" idx="1"/>
          </p:nvPr>
        </p:nvSpPr>
        <p:spPr>
          <a:xfrm>
            <a:off x="1676400" y="685801"/>
            <a:ext cx="8458200" cy="5838825"/>
          </a:xfrm>
        </p:spPr>
        <p:txBody>
          <a:bodyPr/>
          <a:lstStyle/>
          <a:p>
            <a:pPr marL="731838" lvl="1" indent="-457200" algn="just">
              <a:lnSpc>
                <a:spcPct val="110000"/>
              </a:lnSpc>
              <a:buClr>
                <a:srgbClr val="FF0000"/>
              </a:buClr>
              <a:buFont typeface="Calibri" panose="020F0502020204030204" pitchFamily="34" charset="0"/>
              <a:buAutoNum type="arabicPeriod" startAt="3"/>
            </a:pPr>
            <a:r>
              <a:rPr lang="en-US" altLang="en-US" sz="2300" b="1" dirty="0">
                <a:solidFill>
                  <a:srgbClr val="00B050"/>
                </a:solidFill>
              </a:rPr>
              <a:t>Strict Alternation:-</a:t>
            </a:r>
            <a:r>
              <a:rPr lang="en-US" altLang="en-US" dirty="0">
                <a:solidFill>
                  <a:srgbClr val="0000CC"/>
                </a:solidFill>
                <a:effectLst>
                  <a:outerShdw blurRad="38100" dist="38100" dir="2700000" algn="tl">
                    <a:srgbClr val="000000">
                      <a:alpha val="43137"/>
                    </a:srgbClr>
                  </a:outerShdw>
                </a:effectLst>
              </a:rPr>
              <a:t>the integer variable turn, initially 0, keeps track of whose turn it is to enter the critical region and examine or update the shared memory. </a:t>
            </a:r>
          </a:p>
          <a:p>
            <a:pPr marL="1006475" lvl="2" indent="-457200" algn="just">
              <a:lnSpc>
                <a:spcPct val="110000"/>
              </a:lnSpc>
              <a:buClr>
                <a:srgbClr val="C00000"/>
              </a:buClr>
              <a:buFont typeface="Wingdings" panose="05000000000000000000" pitchFamily="2" charset="2"/>
              <a:buChar char="§"/>
            </a:pPr>
            <a:r>
              <a:rPr lang="en-US" altLang="en-US" sz="2400" dirty="0">
                <a:solidFill>
                  <a:srgbClr val="0000CC"/>
                </a:solidFill>
                <a:effectLst>
                  <a:outerShdw blurRad="38100" dist="38100" dir="2700000" algn="tl">
                    <a:srgbClr val="000000">
                      <a:alpha val="43137"/>
                    </a:srgbClr>
                  </a:outerShdw>
                </a:effectLst>
              </a:rPr>
              <a:t>Initially, process 0 inspects turn, finds it to be 0, and enters its critical region. </a:t>
            </a:r>
          </a:p>
          <a:p>
            <a:pPr marL="1006475" lvl="2" indent="-457200" algn="just">
              <a:lnSpc>
                <a:spcPct val="110000"/>
              </a:lnSpc>
              <a:buClr>
                <a:srgbClr val="C00000"/>
              </a:buClr>
              <a:buFont typeface="Wingdings" panose="05000000000000000000" pitchFamily="2" charset="2"/>
              <a:buChar char="§"/>
            </a:pPr>
            <a:r>
              <a:rPr lang="en-US" altLang="en-US" sz="2400" dirty="0">
                <a:solidFill>
                  <a:srgbClr val="0000CC"/>
                </a:solidFill>
                <a:effectLst>
                  <a:outerShdw blurRad="38100" dist="38100" dir="2700000" algn="tl">
                    <a:srgbClr val="000000">
                      <a:alpha val="43137"/>
                    </a:srgbClr>
                  </a:outerShdw>
                </a:effectLst>
              </a:rPr>
              <a:t>Process 1 also finds it to be 0 and therefore sits in a tight loop continually testing turn to see when it becomes 1. </a:t>
            </a:r>
          </a:p>
          <a:p>
            <a:pPr marL="1006475" lvl="2" indent="-457200" algn="just">
              <a:lnSpc>
                <a:spcPct val="110000"/>
              </a:lnSpc>
              <a:buClr>
                <a:srgbClr val="C00000"/>
              </a:buClr>
              <a:buFont typeface="Wingdings" panose="05000000000000000000" pitchFamily="2" charset="2"/>
              <a:buChar char="§"/>
            </a:pPr>
            <a:r>
              <a:rPr lang="en-US" altLang="en-US" sz="2400" dirty="0">
                <a:solidFill>
                  <a:srgbClr val="0000CC"/>
                </a:solidFill>
                <a:effectLst>
                  <a:outerShdw blurRad="38100" dist="38100" dir="2700000" algn="tl">
                    <a:srgbClr val="000000">
                      <a:alpha val="43137"/>
                    </a:srgbClr>
                  </a:outerShdw>
                </a:effectLst>
              </a:rPr>
              <a:t>Continuously testing a variable until some value appears is called busy waiting.</a:t>
            </a:r>
          </a:p>
          <a:p>
            <a:pPr marL="1006475" lvl="2" indent="-457200" algn="just">
              <a:lnSpc>
                <a:spcPct val="110000"/>
              </a:lnSpc>
              <a:buClr>
                <a:srgbClr val="C00000"/>
              </a:buClr>
              <a:buFont typeface="Wingdings" panose="05000000000000000000" pitchFamily="2" charset="2"/>
              <a:buChar char="§"/>
            </a:pPr>
            <a:r>
              <a:rPr lang="en-US" altLang="en-US" sz="2400" dirty="0">
                <a:solidFill>
                  <a:srgbClr val="0000CC"/>
                </a:solidFill>
                <a:effectLst>
                  <a:outerShdw blurRad="38100" dist="38100" dir="2700000" algn="tl">
                    <a:srgbClr val="000000">
                      <a:alpha val="43137"/>
                    </a:srgbClr>
                  </a:outerShdw>
                </a:effectLst>
              </a:rPr>
              <a:t>It should usually be avoided, since it wastes CPU time. Only when there is a reasonable expectation that the wait will be short is busy waiting used. </a:t>
            </a:r>
          </a:p>
          <a:p>
            <a:pPr marL="1006475" lvl="2" indent="-457200" algn="just">
              <a:lnSpc>
                <a:spcPct val="110000"/>
              </a:lnSpc>
              <a:buClr>
                <a:srgbClr val="C00000"/>
              </a:buClr>
              <a:buFont typeface="Wingdings" panose="05000000000000000000" pitchFamily="2" charset="2"/>
              <a:buChar char="§"/>
            </a:pPr>
            <a:r>
              <a:rPr lang="en-US" altLang="en-US" sz="2400" dirty="0">
                <a:solidFill>
                  <a:srgbClr val="0000CC"/>
                </a:solidFill>
                <a:effectLst>
                  <a:outerShdw blurRad="38100" dist="38100" dir="2700000" algn="tl">
                    <a:srgbClr val="000000">
                      <a:alpha val="43137"/>
                    </a:srgbClr>
                  </a:outerShdw>
                </a:effectLst>
              </a:rPr>
              <a:t>A lock that uses busy waiting is called a spin lock.</a:t>
            </a:r>
          </a:p>
        </p:txBody>
      </p:sp>
      <p:sp>
        <p:nvSpPr>
          <p:cNvPr id="6" name="Footer Placeholder 5"/>
          <p:cNvSpPr>
            <a:spLocks noGrp="1"/>
          </p:cNvSpPr>
          <p:nvPr>
            <p:ph type="ftr" sz="quarter" idx="11"/>
          </p:nvPr>
        </p:nvSpPr>
        <p:spPr/>
        <p:txBody>
          <a:bodyPr/>
          <a:lstStyle/>
          <a:p>
            <a:pPr>
              <a:defRPr/>
            </a:pPr>
            <a:r>
              <a:rPr lang="en-US"/>
              <a:t>Ambo University || Woliso Campus</a:t>
            </a:r>
          </a:p>
        </p:txBody>
      </p:sp>
      <p:sp>
        <p:nvSpPr>
          <p:cNvPr id="7" name="Slide Number Placeholder 6"/>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744731-49DE-4AC4-B61E-30ADFF20F5A8}" type="slidenum">
              <a:rPr lang="en-US" altLang="en-US">
                <a:solidFill>
                  <a:srgbClr val="045C75"/>
                </a:solidFill>
                <a:latin typeface="Constantia" panose="02030602050306030303" pitchFamily="18" charset="0"/>
              </a:rPr>
              <a:pPr eaLnBrk="1" hangingPunct="1"/>
              <a:t>35</a:t>
            </a:fld>
            <a:endParaRPr lang="en-US" altLang="en-US">
              <a:solidFill>
                <a:srgbClr val="045C75"/>
              </a:solidFill>
              <a:latin typeface="Constantia" panose="02030602050306030303" pitchFamily="18" charset="0"/>
            </a:endParaRPr>
          </a:p>
        </p:txBody>
      </p:sp>
      <p:sp>
        <p:nvSpPr>
          <p:cNvPr id="8" name="Date Placeholder 7"/>
          <p:cNvSpPr>
            <a:spLocks noGrp="1"/>
          </p:cNvSpPr>
          <p:nvPr>
            <p:ph type="dt" sz="half" idx="10"/>
          </p:nvPr>
        </p:nvSpPr>
        <p:spPr/>
        <p:txBody>
          <a:bodyPr/>
          <a:lstStyle/>
          <a:p>
            <a:fld id="{71FBE2B7-1D2F-41AB-80BF-F3F0B0D0100E}" type="datetime1">
              <a:rPr lang="en-US" smtClean="0"/>
              <a:t>5/31/2020</a:t>
            </a:fld>
            <a:endParaRPr lang="en-US"/>
          </a:p>
        </p:txBody>
      </p:sp>
    </p:spTree>
    <p:custDataLst>
      <p:tags r:id="rId1"/>
    </p:custDataLst>
    <p:extLst>
      <p:ext uri="{BB962C8B-B14F-4D97-AF65-F5344CB8AC3E}">
        <p14:creationId xmlns:p14="http://schemas.microsoft.com/office/powerpoint/2010/main" val="138644987"/>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sz="quarter" idx="1"/>
          </p:nvPr>
        </p:nvSpPr>
        <p:spPr>
          <a:xfrm>
            <a:off x="627797" y="942977"/>
            <a:ext cx="10972799" cy="3301478"/>
          </a:xfrm>
        </p:spPr>
        <p:txBody>
          <a:bodyPr>
            <a:normAutofit fontScale="92500" lnSpcReduction="10000"/>
          </a:bodyPr>
          <a:lstStyle/>
          <a:p>
            <a:pPr marL="274320" indent="-274320" algn="just">
              <a:buClr>
                <a:srgbClr val="FF0000"/>
              </a:buClr>
              <a:buFont typeface="Wingdings" pitchFamily="2" charset="2"/>
              <a:buChar char="§"/>
              <a:defRPr/>
            </a:pPr>
            <a:r>
              <a:rPr lang="en-US" sz="2200" dirty="0">
                <a:solidFill>
                  <a:srgbClr val="0000CC"/>
                </a:solidFill>
              </a:rPr>
              <a:t>When process 0 leaves the critical region, it sets turn to 1, to allow process 1 to enter its critical region. </a:t>
            </a:r>
          </a:p>
          <a:p>
            <a:pPr marL="274320" indent="-274320" algn="just">
              <a:buClr>
                <a:srgbClr val="FF0000"/>
              </a:buClr>
              <a:buFont typeface="Wingdings" pitchFamily="2" charset="2"/>
              <a:buChar char="§"/>
              <a:defRPr/>
            </a:pPr>
            <a:r>
              <a:rPr lang="en-US" sz="2200" dirty="0">
                <a:solidFill>
                  <a:srgbClr val="0000CC"/>
                </a:solidFill>
              </a:rPr>
              <a:t>Suppose that process 1 finishes its critical region quickly, so both processes are in their noncritical regions, with turn set to 0. Now process 0 executes its whole loop quickly, exiting its critical region and setting turn to 1. At this point turn is 1 and both processes are executing in their noncritical regions.</a:t>
            </a:r>
          </a:p>
          <a:p>
            <a:pPr marL="274320" indent="-274320" algn="just">
              <a:buClr>
                <a:srgbClr val="FF0000"/>
              </a:buClr>
              <a:buFont typeface="Wingdings" pitchFamily="2" charset="2"/>
              <a:buChar char="§"/>
              <a:defRPr/>
            </a:pPr>
            <a:r>
              <a:rPr lang="en-US" sz="2200" dirty="0">
                <a:solidFill>
                  <a:srgbClr val="0000CC"/>
                </a:solidFill>
              </a:rPr>
              <a:t>Suddenly, process 0 finishes its noncritical region and goes back to the top of its loop. Unfortunately, it is not permitted to enter its critical region now, because turn is 1 and process 1 is busy with its noncritical region. It hangs in its while loop until process 1 sets turn to 0.</a:t>
            </a:r>
          </a:p>
          <a:p>
            <a:pPr marL="274320" indent="-274320" algn="just">
              <a:buClr>
                <a:srgbClr val="FF0000"/>
              </a:buClr>
              <a:buFont typeface="Wingdings" pitchFamily="2" charset="2"/>
              <a:buChar char="Ø"/>
              <a:defRPr/>
            </a:pPr>
            <a:r>
              <a:rPr lang="en-US" sz="2400" dirty="0">
                <a:solidFill>
                  <a:srgbClr val="7030A0"/>
                </a:solidFill>
                <a:latin typeface="Monotype Corsiva" pitchFamily="66" charset="0"/>
              </a:rPr>
              <a:t>So while this algorithm does avoid all races, it is not really a serious candidate as a solution because it violates condition 3.</a:t>
            </a:r>
          </a:p>
          <a:p>
            <a:pPr marL="274320" indent="-274320" algn="just">
              <a:buClr>
                <a:srgbClr val="FF0000"/>
              </a:buClr>
              <a:buFont typeface="Wingdings" pitchFamily="2" charset="2"/>
              <a:buChar char="§"/>
              <a:defRPr/>
            </a:pPr>
            <a:endParaRPr lang="en-US" sz="2200" dirty="0">
              <a:solidFill>
                <a:srgbClr val="0000CC"/>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pPr>
              <a:defRPr/>
            </a:pPr>
            <a:r>
              <a:rPr lang="en-US"/>
              <a:t>Ambo University || Woliso Campus</a:t>
            </a: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E4EFB9C-FED2-42F2-84F4-392235A7C1E8}" type="slidenum">
              <a:rPr lang="en-US" altLang="en-US">
                <a:solidFill>
                  <a:srgbClr val="045C75"/>
                </a:solidFill>
                <a:latin typeface="Constantia" panose="02030602050306030303" pitchFamily="18" charset="0"/>
              </a:rPr>
              <a:pPr eaLnBrk="1" hangingPunct="1"/>
              <a:t>36</a:t>
            </a:fld>
            <a:endParaRPr lang="en-US" altLang="en-US">
              <a:solidFill>
                <a:srgbClr val="045C75"/>
              </a:solidFill>
              <a:latin typeface="Constantia" panose="02030602050306030303" pitchFamily="18" charset="0"/>
            </a:endParaRPr>
          </a:p>
        </p:txBody>
      </p:sp>
      <p:sp>
        <p:nvSpPr>
          <p:cNvPr id="28677" name="Rectangle 2"/>
          <p:cNvSpPr>
            <a:spLocks noGrp="1" noChangeArrowheads="1"/>
          </p:cNvSpPr>
          <p:nvPr>
            <p:ph type="title"/>
          </p:nvPr>
        </p:nvSpPr>
        <p:spPr>
          <a:xfrm>
            <a:off x="1905000" y="0"/>
            <a:ext cx="7772400" cy="533400"/>
          </a:xfrm>
        </p:spPr>
        <p:txBody>
          <a:bodyPr>
            <a:normAutofit/>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Mutual Exclusion with busy waiting(cont…)</a:t>
            </a:r>
          </a:p>
        </p:txBody>
      </p:sp>
      <p:sp>
        <p:nvSpPr>
          <p:cNvPr id="9" name="TextBox 8"/>
          <p:cNvSpPr txBox="1"/>
          <p:nvPr/>
        </p:nvSpPr>
        <p:spPr>
          <a:xfrm>
            <a:off x="1992574" y="4278519"/>
            <a:ext cx="3411940" cy="1785104"/>
          </a:xfrm>
          <a:prstGeom prst="rect">
            <a:avLst/>
          </a:prstGeom>
          <a:noFill/>
        </p:spPr>
        <p:txBody>
          <a:bodyPr wrap="square" rtlCol="0">
            <a:spAutoFit/>
          </a:bodyPr>
          <a:lstStyle/>
          <a:p>
            <a:pPr marL="274320" indent="409575">
              <a:buClr>
                <a:schemeClr val="accent3"/>
              </a:buClr>
              <a:buNone/>
              <a:defRPr/>
            </a:pPr>
            <a:r>
              <a:rPr lang="en-US" sz="2000" dirty="0">
                <a:solidFill>
                  <a:srgbClr val="00B050"/>
                </a:solidFill>
              </a:rPr>
              <a:t>while (TRUE){                                      while(turn != 0) </a:t>
            </a:r>
            <a:r>
              <a:rPr lang="en-US" sz="2000" dirty="0" err="1">
                <a:solidFill>
                  <a:srgbClr val="00B050"/>
                </a:solidFill>
              </a:rPr>
              <a:t>critical_region</a:t>
            </a:r>
            <a:r>
              <a:rPr lang="en-US" sz="2000" dirty="0">
                <a:solidFill>
                  <a:srgbClr val="00B050"/>
                </a:solidFill>
              </a:rPr>
              <a:t>(); turn  = 1;                                                 </a:t>
            </a:r>
            <a:r>
              <a:rPr lang="en-US" sz="2000" dirty="0" err="1">
                <a:solidFill>
                  <a:srgbClr val="00B050"/>
                </a:solidFill>
              </a:rPr>
              <a:t>noncritical_region</a:t>
            </a:r>
            <a:r>
              <a:rPr lang="en-US" sz="2000" dirty="0">
                <a:solidFill>
                  <a:srgbClr val="00B050"/>
                </a:solidFill>
              </a:rPr>
              <a:t>();                                                                                           }                    </a:t>
            </a:r>
            <a:r>
              <a:rPr lang="en-US" sz="2000" dirty="0">
                <a:solidFill>
                  <a:srgbClr val="0000CC"/>
                </a:solidFill>
              </a:rPr>
              <a:t>                </a:t>
            </a:r>
            <a:r>
              <a:rPr lang="en-US" sz="1000" dirty="0">
                <a:solidFill>
                  <a:srgbClr val="0000CC"/>
                </a:solidFill>
              </a:rPr>
              <a:t>		</a:t>
            </a:r>
            <a:endParaRPr lang="en-US" sz="1000" dirty="0"/>
          </a:p>
        </p:txBody>
      </p:sp>
      <p:sp>
        <p:nvSpPr>
          <p:cNvPr id="10" name="TextBox 9"/>
          <p:cNvSpPr txBox="1"/>
          <p:nvPr/>
        </p:nvSpPr>
        <p:spPr>
          <a:xfrm>
            <a:off x="6703323" y="4148919"/>
            <a:ext cx="4310419" cy="2031325"/>
          </a:xfrm>
          <a:prstGeom prst="rect">
            <a:avLst/>
          </a:prstGeom>
          <a:noFill/>
        </p:spPr>
        <p:txBody>
          <a:bodyPr wrap="square" rtlCol="0">
            <a:spAutoFit/>
          </a:bodyPr>
          <a:lstStyle/>
          <a:p>
            <a:r>
              <a:rPr lang="en-US" dirty="0">
                <a:solidFill>
                  <a:srgbClr val="00B050"/>
                </a:solidFill>
              </a:rPr>
              <a:t>while (TRUE) {</a:t>
            </a:r>
          </a:p>
          <a:p>
            <a:r>
              <a:rPr lang="en-US" dirty="0">
                <a:solidFill>
                  <a:srgbClr val="00B050"/>
                </a:solidFill>
              </a:rPr>
              <a:t>while(turn != 1)</a:t>
            </a:r>
          </a:p>
          <a:p>
            <a:r>
              <a:rPr lang="en-US" dirty="0" err="1">
                <a:solidFill>
                  <a:srgbClr val="00B050"/>
                </a:solidFill>
              </a:rPr>
              <a:t>critical_region</a:t>
            </a:r>
            <a:r>
              <a:rPr lang="en-US" dirty="0">
                <a:solidFill>
                  <a:srgbClr val="00B050"/>
                </a:solidFill>
              </a:rPr>
              <a:t>();</a:t>
            </a:r>
          </a:p>
          <a:p>
            <a:r>
              <a:rPr lang="en-US" dirty="0">
                <a:solidFill>
                  <a:srgbClr val="00B050"/>
                </a:solidFill>
              </a:rPr>
              <a:t>turn  = 0;</a:t>
            </a:r>
          </a:p>
          <a:p>
            <a:r>
              <a:rPr lang="en-US" dirty="0" err="1">
                <a:solidFill>
                  <a:srgbClr val="00B050"/>
                </a:solidFill>
              </a:rPr>
              <a:t>noncritical_region</a:t>
            </a:r>
            <a:r>
              <a:rPr lang="en-US" dirty="0">
                <a:solidFill>
                  <a:srgbClr val="00B050"/>
                </a:solidFill>
              </a:rPr>
              <a:t>();</a:t>
            </a:r>
          </a:p>
          <a:p>
            <a:r>
              <a:rPr lang="en-US" dirty="0">
                <a:solidFill>
                  <a:srgbClr val="00B050"/>
                </a:solidFill>
              </a:rPr>
              <a:t>}</a:t>
            </a:r>
          </a:p>
          <a:p>
            <a:endParaRPr lang="en-US" dirty="0"/>
          </a:p>
        </p:txBody>
      </p:sp>
      <p:sp>
        <p:nvSpPr>
          <p:cNvPr id="8" name="Date Placeholder 7"/>
          <p:cNvSpPr>
            <a:spLocks noGrp="1"/>
          </p:cNvSpPr>
          <p:nvPr>
            <p:ph type="dt" sz="half" idx="10"/>
          </p:nvPr>
        </p:nvSpPr>
        <p:spPr/>
        <p:txBody>
          <a:bodyPr/>
          <a:lstStyle/>
          <a:p>
            <a:fld id="{86D454C0-F2CD-4CF8-A739-229026A3A180}" type="datetime1">
              <a:rPr lang="en-US" smtClean="0"/>
              <a:t>5/31/2020</a:t>
            </a:fld>
            <a:endParaRPr lang="en-US"/>
          </a:p>
        </p:txBody>
      </p:sp>
    </p:spTree>
    <p:custDataLst>
      <p:tags r:id="rId1"/>
    </p:custDataLst>
    <p:extLst>
      <p:ext uri="{BB962C8B-B14F-4D97-AF65-F5344CB8AC3E}">
        <p14:creationId xmlns:p14="http://schemas.microsoft.com/office/powerpoint/2010/main" val="3409694852"/>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152400"/>
            <a:ext cx="8229600" cy="609600"/>
          </a:xfrm>
        </p:spPr>
        <p:txBody>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Peterson’s Solution</a:t>
            </a:r>
          </a:p>
        </p:txBody>
      </p:sp>
      <p:sp>
        <p:nvSpPr>
          <p:cNvPr id="30723" name="Rectangle 3"/>
          <p:cNvSpPr>
            <a:spLocks noGrp="1" noChangeArrowheads="1"/>
          </p:cNvSpPr>
          <p:nvPr>
            <p:ph type="body" idx="1"/>
          </p:nvPr>
        </p:nvSpPr>
        <p:spPr>
          <a:xfrm>
            <a:off x="1752600" y="914400"/>
            <a:ext cx="4191000" cy="5638800"/>
          </a:xfrm>
        </p:spPr>
        <p:txBody>
          <a:bodyPr>
            <a:noAutofit/>
          </a:bodyPr>
          <a:lstStyle/>
          <a:p>
            <a:pPr>
              <a:tabLst>
                <a:tab pos="744538" algn="l"/>
                <a:tab pos="1025525" algn="l"/>
                <a:tab pos="1260475" algn="l"/>
              </a:tabLst>
            </a:pPr>
            <a:r>
              <a:rPr lang="en-US" altLang="en-US" sz="1800" dirty="0">
                <a:solidFill>
                  <a:srgbClr val="0000CC"/>
                </a:solidFill>
                <a:effectLst>
                  <a:outerShdw blurRad="38100" dist="38100" dir="2700000" algn="tl">
                    <a:srgbClr val="000000">
                      <a:alpha val="43137"/>
                    </a:srgbClr>
                  </a:outerShdw>
                </a:effectLst>
              </a:rPr>
              <a:t>It is two process solution</a:t>
            </a:r>
          </a:p>
          <a:p>
            <a:pPr>
              <a:tabLst>
                <a:tab pos="744538" algn="l"/>
                <a:tab pos="1025525" algn="l"/>
                <a:tab pos="1260475" algn="l"/>
              </a:tabLst>
            </a:pPr>
            <a:r>
              <a:rPr lang="en-US" sz="1800" dirty="0">
                <a:solidFill>
                  <a:srgbClr val="0000CC"/>
                </a:solidFill>
                <a:effectLst>
                  <a:outerShdw blurRad="38100" dist="38100" dir="2700000" algn="tl">
                    <a:srgbClr val="000000">
                      <a:alpha val="43137"/>
                    </a:srgbClr>
                  </a:outerShdw>
                </a:effectLst>
              </a:rPr>
              <a:t>it consists of two procedures written in ANSI C.</a:t>
            </a:r>
          </a:p>
          <a:p>
            <a:pPr>
              <a:tabLst>
                <a:tab pos="744538" algn="l"/>
                <a:tab pos="1025525" algn="l"/>
                <a:tab pos="1260475" algn="l"/>
              </a:tabLst>
            </a:pPr>
            <a:r>
              <a:rPr lang="en-US" sz="1800" dirty="0">
                <a:solidFill>
                  <a:srgbClr val="0000CC"/>
                </a:solidFill>
                <a:effectLst>
                  <a:outerShdw blurRad="38100" dist="38100" dir="2700000" algn="tl">
                    <a:srgbClr val="000000">
                      <a:alpha val="43137"/>
                    </a:srgbClr>
                  </a:outerShdw>
                </a:effectLst>
              </a:rPr>
              <a:t>Each process calls </a:t>
            </a:r>
            <a:r>
              <a:rPr lang="en-US" sz="1800" dirty="0" err="1">
                <a:solidFill>
                  <a:srgbClr val="0000CC"/>
                </a:solidFill>
                <a:effectLst>
                  <a:outerShdw blurRad="38100" dist="38100" dir="2700000" algn="tl">
                    <a:srgbClr val="000000">
                      <a:alpha val="43137"/>
                    </a:srgbClr>
                  </a:outerShdw>
                </a:effectLst>
              </a:rPr>
              <a:t>enter_region</a:t>
            </a:r>
            <a:r>
              <a:rPr lang="en-US" sz="1800" dirty="0">
                <a:solidFill>
                  <a:srgbClr val="0000CC"/>
                </a:solidFill>
                <a:effectLst>
                  <a:outerShdw blurRad="38100" dist="38100" dir="2700000" algn="tl">
                    <a:srgbClr val="000000">
                      <a:alpha val="43137"/>
                    </a:srgbClr>
                  </a:outerShdw>
                </a:effectLst>
              </a:rPr>
              <a:t> with its own process number, 0 or 1, as parameter to access shared data. </a:t>
            </a:r>
          </a:p>
          <a:p>
            <a:pPr>
              <a:tabLst>
                <a:tab pos="744538" algn="l"/>
                <a:tab pos="1025525" algn="l"/>
                <a:tab pos="1260475" algn="l"/>
              </a:tabLst>
            </a:pPr>
            <a:r>
              <a:rPr lang="en-US" sz="1800" dirty="0">
                <a:solidFill>
                  <a:srgbClr val="0000CC"/>
                </a:solidFill>
                <a:effectLst>
                  <a:outerShdw blurRad="38100" dist="38100" dir="2700000" algn="tl">
                    <a:srgbClr val="000000">
                      <a:alpha val="43137"/>
                    </a:srgbClr>
                  </a:outerShdw>
                </a:effectLst>
              </a:rPr>
              <a:t>the process calls </a:t>
            </a:r>
            <a:r>
              <a:rPr lang="en-US" sz="1800" dirty="0" err="1">
                <a:solidFill>
                  <a:srgbClr val="0000CC"/>
                </a:solidFill>
                <a:effectLst>
                  <a:outerShdw blurRad="38100" dist="38100" dir="2700000" algn="tl">
                    <a:srgbClr val="000000">
                      <a:alpha val="43137"/>
                    </a:srgbClr>
                  </a:outerShdw>
                </a:effectLst>
              </a:rPr>
              <a:t>leave_region</a:t>
            </a:r>
            <a:r>
              <a:rPr lang="en-US" sz="1800" dirty="0">
                <a:solidFill>
                  <a:srgbClr val="0000CC"/>
                </a:solidFill>
                <a:effectLst>
                  <a:outerShdw blurRad="38100" dist="38100" dir="2700000" algn="tl">
                    <a:srgbClr val="000000">
                      <a:alpha val="43137"/>
                    </a:srgbClr>
                  </a:outerShdw>
                </a:effectLst>
              </a:rPr>
              <a:t> to indicate that it is completed accessing shared data and to allow the other process to enter, if it so desires.</a:t>
            </a:r>
            <a:endParaRPr lang="en-US" altLang="en-US" sz="1800" dirty="0">
              <a:solidFill>
                <a:srgbClr val="0000CC"/>
              </a:solidFill>
              <a:effectLst>
                <a:outerShdw blurRad="38100" dist="38100" dir="2700000" algn="tl">
                  <a:srgbClr val="000000">
                    <a:alpha val="43137"/>
                  </a:srgbClr>
                </a:outerShdw>
              </a:effectLst>
            </a:endParaRPr>
          </a:p>
          <a:p>
            <a:pPr>
              <a:tabLst>
                <a:tab pos="744538" algn="l"/>
                <a:tab pos="1025525" algn="l"/>
                <a:tab pos="1260475" algn="l"/>
              </a:tabLst>
            </a:pPr>
            <a:r>
              <a:rPr lang="en-US" altLang="en-US" sz="1800" dirty="0">
                <a:solidFill>
                  <a:srgbClr val="0000CC"/>
                </a:solidFill>
                <a:effectLst>
                  <a:outerShdw blurRad="38100" dist="38100" dir="2700000" algn="tl">
                    <a:srgbClr val="000000">
                      <a:alpha val="43137"/>
                    </a:srgbClr>
                  </a:outerShdw>
                </a:effectLst>
              </a:rPr>
              <a:t>The two processes share two variables:</a:t>
            </a:r>
          </a:p>
          <a:p>
            <a:pPr lvl="1">
              <a:tabLst>
                <a:tab pos="744538" algn="l"/>
                <a:tab pos="1025525" algn="l"/>
                <a:tab pos="1260475" algn="l"/>
              </a:tabLst>
            </a:pPr>
            <a:r>
              <a:rPr lang="en-US" altLang="en-US" sz="1800" dirty="0" err="1">
                <a:solidFill>
                  <a:srgbClr val="00B050"/>
                </a:solidFill>
                <a:effectLst>
                  <a:outerShdw blurRad="38100" dist="38100" dir="2700000" algn="tl">
                    <a:srgbClr val="000000">
                      <a:alpha val="43137"/>
                    </a:srgbClr>
                  </a:outerShdw>
                </a:effectLst>
              </a:rPr>
              <a:t>int</a:t>
            </a:r>
            <a:r>
              <a:rPr lang="en-US" altLang="en-US" sz="1800" dirty="0">
                <a:solidFill>
                  <a:srgbClr val="00B050"/>
                </a:solidFill>
                <a:effectLst>
                  <a:outerShdw blurRad="38100" dist="38100" dir="2700000" algn="tl">
                    <a:srgbClr val="000000">
                      <a:alpha val="43137"/>
                    </a:srgbClr>
                  </a:outerShdw>
                </a:effectLst>
              </a:rPr>
              <a:t> turn; </a:t>
            </a:r>
          </a:p>
          <a:p>
            <a:pPr lvl="1">
              <a:tabLst>
                <a:tab pos="744538" algn="l"/>
                <a:tab pos="1025525" algn="l"/>
                <a:tab pos="1260475" algn="l"/>
              </a:tabLst>
            </a:pPr>
            <a:r>
              <a:rPr lang="en-US" altLang="en-US" sz="1800" dirty="0">
                <a:solidFill>
                  <a:srgbClr val="00B050"/>
                </a:solidFill>
                <a:effectLst>
                  <a:outerShdw blurRad="38100" dist="38100" dir="2700000" algn="tl">
                    <a:srgbClr val="000000">
                      <a:alpha val="43137"/>
                    </a:srgbClr>
                  </a:outerShdw>
                </a:effectLst>
              </a:rPr>
              <a:t>Boolean flag[2]</a:t>
            </a:r>
          </a:p>
          <a:p>
            <a:pPr>
              <a:tabLst>
                <a:tab pos="744538" algn="l"/>
                <a:tab pos="1025525" algn="l"/>
                <a:tab pos="1260475" algn="l"/>
              </a:tabLst>
            </a:pPr>
            <a:r>
              <a:rPr lang="en-US" altLang="en-US" sz="1800" dirty="0">
                <a:solidFill>
                  <a:srgbClr val="0000CC"/>
                </a:solidFill>
                <a:effectLst>
                  <a:outerShdw blurRad="38100" dist="38100" dir="2700000" algn="tl">
                    <a:srgbClr val="000000">
                      <a:alpha val="43137"/>
                    </a:srgbClr>
                  </a:outerShdw>
                </a:effectLst>
              </a:rPr>
              <a:t>The variable </a:t>
            </a:r>
            <a:r>
              <a:rPr lang="en-US" altLang="en-US" sz="1800" dirty="0">
                <a:solidFill>
                  <a:srgbClr val="FF0000"/>
                </a:solidFill>
                <a:effectLst>
                  <a:outerShdw blurRad="38100" dist="38100" dir="2700000" algn="tl">
                    <a:srgbClr val="000000">
                      <a:alpha val="43137"/>
                    </a:srgbClr>
                  </a:outerShdw>
                </a:effectLst>
              </a:rPr>
              <a:t>turn</a:t>
            </a:r>
            <a:r>
              <a:rPr lang="en-US" altLang="en-US" sz="1800" dirty="0">
                <a:solidFill>
                  <a:srgbClr val="0000CC"/>
                </a:solidFill>
                <a:effectLst>
                  <a:outerShdw blurRad="38100" dist="38100" dir="2700000" algn="tl">
                    <a:srgbClr val="000000">
                      <a:alpha val="43137"/>
                    </a:srgbClr>
                  </a:outerShdw>
                </a:effectLst>
              </a:rPr>
              <a:t> indicates whose turn it is to enter the critical section.  </a:t>
            </a:r>
          </a:p>
          <a:p>
            <a:pPr>
              <a:tabLst>
                <a:tab pos="744538" algn="l"/>
                <a:tab pos="1025525" algn="l"/>
                <a:tab pos="1260475" algn="l"/>
              </a:tabLst>
            </a:pPr>
            <a:r>
              <a:rPr lang="en-US" altLang="en-US" sz="1800" dirty="0">
                <a:solidFill>
                  <a:srgbClr val="0000CC"/>
                </a:solidFill>
                <a:effectLst>
                  <a:outerShdw blurRad="38100" dist="38100" dir="2700000" algn="tl">
                    <a:srgbClr val="000000">
                      <a:alpha val="43137"/>
                    </a:srgbClr>
                  </a:outerShdw>
                </a:effectLst>
              </a:rPr>
              <a:t>The flag array is used to indicate if a process is ready to enter the critical section. flag[</a:t>
            </a:r>
            <a:r>
              <a:rPr lang="en-US" altLang="en-US" sz="1800" dirty="0" err="1">
                <a:solidFill>
                  <a:srgbClr val="0000CC"/>
                </a:solidFill>
                <a:effectLst>
                  <a:outerShdw blurRad="38100" dist="38100" dir="2700000" algn="tl">
                    <a:srgbClr val="000000">
                      <a:alpha val="43137"/>
                    </a:srgbClr>
                  </a:outerShdw>
                </a:effectLst>
              </a:rPr>
              <a:t>i</a:t>
            </a:r>
            <a:r>
              <a:rPr lang="en-US" altLang="en-US" sz="1800" dirty="0">
                <a:solidFill>
                  <a:srgbClr val="0000CC"/>
                </a:solidFill>
                <a:effectLst>
                  <a:outerShdw blurRad="38100" dist="38100" dir="2700000" algn="tl">
                    <a:srgbClr val="000000">
                      <a:alpha val="43137"/>
                    </a:srgbClr>
                  </a:outerShdw>
                </a:effectLst>
              </a:rPr>
              <a:t>] = true implies that process P</a:t>
            </a:r>
            <a:r>
              <a:rPr lang="en-US" altLang="en-US" sz="1800" baseline="-25000" dirty="0">
                <a:solidFill>
                  <a:srgbClr val="0000CC"/>
                </a:solidFill>
                <a:effectLst>
                  <a:outerShdw blurRad="38100" dist="38100" dir="2700000" algn="tl">
                    <a:srgbClr val="000000">
                      <a:alpha val="43137"/>
                    </a:srgbClr>
                  </a:outerShdw>
                </a:effectLst>
              </a:rPr>
              <a:t>i</a:t>
            </a:r>
            <a:r>
              <a:rPr lang="en-US" altLang="en-US" sz="1800" dirty="0">
                <a:solidFill>
                  <a:srgbClr val="0000CC"/>
                </a:solidFill>
                <a:effectLst>
                  <a:outerShdw blurRad="38100" dist="38100" dir="2700000" algn="tl">
                    <a:srgbClr val="000000">
                      <a:alpha val="43137"/>
                    </a:srgbClr>
                  </a:outerShdw>
                </a:effectLst>
              </a:rPr>
              <a:t> is ready!</a:t>
            </a:r>
          </a:p>
        </p:txBody>
      </p:sp>
      <p:sp>
        <p:nvSpPr>
          <p:cNvPr id="5" name="Footer Placeholder 4"/>
          <p:cNvSpPr>
            <a:spLocks noGrp="1"/>
          </p:cNvSpPr>
          <p:nvPr>
            <p:ph type="ftr" sz="quarter" idx="11"/>
          </p:nvPr>
        </p:nvSpPr>
        <p:spPr/>
        <p:txBody>
          <a:bodyPr/>
          <a:lstStyle/>
          <a:p>
            <a:pPr>
              <a:defRPr/>
            </a:pPr>
            <a:r>
              <a:rPr lang="en-US"/>
              <a:t>Ambo University || Woliso Campus</a:t>
            </a:r>
            <a:endParaRPr lang="en-US" dirty="0"/>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5D749F-D09F-44DC-B8A4-C569F03C7FEE}" type="slidenum">
              <a:rPr lang="en-US" altLang="en-US">
                <a:solidFill>
                  <a:srgbClr val="045C75"/>
                </a:solidFill>
                <a:latin typeface="Constantia" panose="02030602050306030303" pitchFamily="18" charset="0"/>
              </a:rPr>
              <a:pPr eaLnBrk="1" hangingPunct="1"/>
              <a:t>37</a:t>
            </a:fld>
            <a:endParaRPr lang="en-US" altLang="en-US">
              <a:solidFill>
                <a:srgbClr val="045C75"/>
              </a:solidFill>
              <a:latin typeface="Constantia" panose="02030602050306030303" pitchFamily="18" charset="0"/>
            </a:endParaRPr>
          </a:p>
        </p:txBody>
      </p:sp>
      <p:sp>
        <p:nvSpPr>
          <p:cNvPr id="7" name="Rectangle 3"/>
          <p:cNvSpPr txBox="1">
            <a:spLocks noChangeArrowheads="1"/>
          </p:cNvSpPr>
          <p:nvPr/>
        </p:nvSpPr>
        <p:spPr>
          <a:xfrm>
            <a:off x="6133514" y="914400"/>
            <a:ext cx="5190978" cy="5205046"/>
          </a:xfrm>
          <a:prstGeom prst="rect">
            <a:avLst/>
          </a:prstGeom>
          <a:noFill/>
          <a:ln>
            <a:solidFill>
              <a:schemeClr val="accent1"/>
            </a:solidFill>
          </a:ln>
        </p:spPr>
        <p:txBody>
          <a:bodyPr>
            <a:noAutofit/>
          </a:bodyPr>
          <a:lstStyle/>
          <a:p>
            <a:r>
              <a:rPr lang="en-US" sz="2000" dirty="0">
                <a:solidFill>
                  <a:srgbClr val="00B050"/>
                </a:solidFill>
                <a:effectLst>
                  <a:outerShdw blurRad="38100" dist="38100" dir="2700000" algn="tl">
                    <a:srgbClr val="000000">
                      <a:alpha val="43137"/>
                    </a:srgbClr>
                  </a:outerShdw>
                </a:effectLst>
              </a:rPr>
              <a:t>#define FALSE 0</a:t>
            </a:r>
          </a:p>
          <a:p>
            <a:r>
              <a:rPr lang="en-US" sz="2000" dirty="0">
                <a:solidFill>
                  <a:srgbClr val="00B050"/>
                </a:solidFill>
                <a:effectLst>
                  <a:outerShdw blurRad="38100" dist="38100" dir="2700000" algn="tl">
                    <a:srgbClr val="000000">
                      <a:alpha val="43137"/>
                    </a:srgbClr>
                  </a:outerShdw>
                </a:effectLst>
              </a:rPr>
              <a:t>#define TRUE 1</a:t>
            </a:r>
          </a:p>
          <a:p>
            <a:r>
              <a:rPr lang="en-US" sz="2000" dirty="0">
                <a:solidFill>
                  <a:srgbClr val="00B050"/>
                </a:solidFill>
                <a:effectLst>
                  <a:outerShdw blurRad="38100" dist="38100" dir="2700000" algn="tl">
                    <a:srgbClr val="000000">
                      <a:alpha val="43137"/>
                    </a:srgbClr>
                  </a:outerShdw>
                </a:effectLst>
              </a:rPr>
              <a:t>#define N 2                                                                              </a:t>
            </a:r>
          </a:p>
          <a:p>
            <a:r>
              <a:rPr lang="en-US" sz="2000" dirty="0" err="1">
                <a:solidFill>
                  <a:srgbClr val="00B050"/>
                </a:solidFill>
                <a:effectLst>
                  <a:outerShdw blurRad="38100" dist="38100" dir="2700000" algn="tl">
                    <a:srgbClr val="000000">
                      <a:alpha val="43137"/>
                    </a:srgbClr>
                  </a:outerShdw>
                </a:effectLst>
              </a:rPr>
              <a:t>int</a:t>
            </a:r>
            <a:r>
              <a:rPr lang="en-US" sz="2000" dirty="0">
                <a:solidFill>
                  <a:srgbClr val="00B050"/>
                </a:solidFill>
                <a:effectLst>
                  <a:outerShdw blurRad="38100" dist="38100" dir="2700000" algn="tl">
                    <a:srgbClr val="000000">
                      <a:alpha val="43137"/>
                    </a:srgbClr>
                  </a:outerShdw>
                </a:effectLst>
              </a:rPr>
              <a:t> turn;                                                                                       </a:t>
            </a:r>
          </a:p>
          <a:p>
            <a:r>
              <a:rPr lang="en-US" sz="2000" dirty="0" err="1">
                <a:solidFill>
                  <a:srgbClr val="00B050"/>
                </a:solidFill>
                <a:effectLst>
                  <a:outerShdw blurRad="38100" dist="38100" dir="2700000" algn="tl">
                    <a:srgbClr val="000000">
                      <a:alpha val="43137"/>
                    </a:srgbClr>
                  </a:outerShdw>
                </a:effectLst>
              </a:rPr>
              <a:t>int</a:t>
            </a:r>
            <a:r>
              <a:rPr lang="en-US" sz="2000" dirty="0">
                <a:solidFill>
                  <a:srgbClr val="00B050"/>
                </a:solidFill>
                <a:effectLst>
                  <a:outerShdw blurRad="38100" dist="38100" dir="2700000" algn="tl">
                    <a:srgbClr val="000000">
                      <a:alpha val="43137"/>
                    </a:srgbClr>
                  </a:outerShdw>
                </a:effectLst>
              </a:rPr>
              <a:t> interested[N</a:t>
            </a:r>
          </a:p>
          <a:p>
            <a:r>
              <a:rPr lang="en-US" sz="2000" dirty="0">
                <a:solidFill>
                  <a:srgbClr val="00B050"/>
                </a:solidFill>
                <a:effectLst>
                  <a:outerShdw blurRad="38100" dist="38100" dir="2700000" algn="tl">
                    <a:srgbClr val="000000">
                      <a:alpha val="43137"/>
                    </a:srgbClr>
                  </a:outerShdw>
                </a:effectLst>
              </a:rPr>
              <a:t>void enter_ region(</a:t>
            </a:r>
            <a:r>
              <a:rPr lang="en-US" sz="2000" dirty="0" err="1">
                <a:solidFill>
                  <a:srgbClr val="00B050"/>
                </a:solidFill>
                <a:effectLst>
                  <a:outerShdw blurRad="38100" dist="38100" dir="2700000" algn="tl">
                    <a:srgbClr val="000000">
                      <a:alpha val="43137"/>
                    </a:srgbClr>
                  </a:outerShdw>
                </a:effectLst>
              </a:rPr>
              <a:t>int</a:t>
            </a:r>
            <a:r>
              <a:rPr lang="en-US" sz="2000" dirty="0">
                <a:solidFill>
                  <a:srgbClr val="00B050"/>
                </a:solidFill>
                <a:effectLst>
                  <a:outerShdw blurRad="38100" dist="38100" dir="2700000" algn="tl">
                    <a:srgbClr val="000000">
                      <a:alpha val="43137"/>
                    </a:srgbClr>
                  </a:outerShdw>
                </a:effectLst>
              </a:rPr>
              <a:t> process); </a:t>
            </a:r>
          </a:p>
          <a:p>
            <a:r>
              <a:rPr lang="en-US" sz="2000" dirty="0">
                <a:solidFill>
                  <a:srgbClr val="00B050"/>
                </a:solidFill>
                <a:effectLst>
                  <a:outerShdw blurRad="38100" dist="38100" dir="2700000" algn="tl">
                    <a:srgbClr val="000000">
                      <a:alpha val="43137"/>
                    </a:srgbClr>
                  </a:outerShdw>
                </a:effectLst>
              </a:rPr>
              <a:t>{</a:t>
            </a:r>
          </a:p>
          <a:p>
            <a:r>
              <a:rPr lang="en-US" sz="2000" dirty="0" err="1">
                <a:solidFill>
                  <a:srgbClr val="00B050"/>
                </a:solidFill>
                <a:effectLst>
                  <a:outerShdw blurRad="38100" dist="38100" dir="2700000" algn="tl">
                    <a:srgbClr val="000000">
                      <a:alpha val="43137"/>
                    </a:srgbClr>
                  </a:outerShdw>
                </a:effectLst>
              </a:rPr>
              <a:t>int</a:t>
            </a:r>
            <a:r>
              <a:rPr lang="en-US" sz="2000" dirty="0">
                <a:solidFill>
                  <a:srgbClr val="00B050"/>
                </a:solidFill>
                <a:effectLst>
                  <a:outerShdw blurRad="38100" dist="38100" dir="2700000" algn="tl">
                    <a:srgbClr val="000000">
                      <a:alpha val="43137"/>
                    </a:srgbClr>
                  </a:outerShdw>
                </a:effectLst>
              </a:rPr>
              <a:t> other</a:t>
            </a:r>
          </a:p>
          <a:p>
            <a:r>
              <a:rPr lang="en-US" sz="2000" dirty="0">
                <a:solidFill>
                  <a:srgbClr val="00B050"/>
                </a:solidFill>
                <a:effectLst>
                  <a:outerShdw blurRad="38100" dist="38100" dir="2700000" algn="tl">
                    <a:srgbClr val="000000">
                      <a:alpha val="43137"/>
                    </a:srgbClr>
                  </a:outerShdw>
                </a:effectLst>
              </a:rPr>
              <a:t>other = 1 - process;                                                                      </a:t>
            </a:r>
          </a:p>
          <a:p>
            <a:r>
              <a:rPr lang="en-US" sz="2000" dirty="0">
                <a:solidFill>
                  <a:srgbClr val="00B050"/>
                </a:solidFill>
                <a:effectLst>
                  <a:outerShdw blurRad="38100" dist="38100" dir="2700000" algn="tl">
                    <a:srgbClr val="000000">
                      <a:alpha val="43137"/>
                    </a:srgbClr>
                  </a:outerShdw>
                </a:effectLst>
              </a:rPr>
              <a:t>interested[process] = TRUE;</a:t>
            </a:r>
          </a:p>
          <a:p>
            <a:r>
              <a:rPr lang="en-US" sz="2000" dirty="0">
                <a:solidFill>
                  <a:srgbClr val="00B050"/>
                </a:solidFill>
                <a:effectLst>
                  <a:outerShdw blurRad="38100" dist="38100" dir="2700000" algn="tl">
                    <a:srgbClr val="000000">
                      <a:alpha val="43137"/>
                    </a:srgbClr>
                  </a:outerShdw>
                </a:effectLst>
              </a:rPr>
              <a:t>turn = other;                                                                </a:t>
            </a:r>
          </a:p>
          <a:p>
            <a:r>
              <a:rPr lang="en-US" sz="2000" dirty="0">
                <a:solidFill>
                  <a:srgbClr val="00B050"/>
                </a:solidFill>
                <a:effectLst>
                  <a:outerShdw blurRad="38100" dist="38100" dir="2700000" algn="tl">
                    <a:srgbClr val="000000">
                      <a:alpha val="43137"/>
                    </a:srgbClr>
                  </a:outerShdw>
                </a:effectLst>
              </a:rPr>
              <a:t>while (turn==process &amp;&amp; interested[other]==TRUE;</a:t>
            </a:r>
          </a:p>
          <a:p>
            <a:r>
              <a:rPr lang="en-US" sz="2000" dirty="0">
                <a:solidFill>
                  <a:srgbClr val="00B050"/>
                </a:solidFill>
                <a:effectLst>
                  <a:outerShdw blurRad="38100" dist="38100" dir="2700000" algn="tl">
                    <a:srgbClr val="000000">
                      <a:alpha val="43137"/>
                    </a:srgbClr>
                  </a:outerShdw>
                </a:effectLst>
              </a:rPr>
              <a:t>}</a:t>
            </a:r>
          </a:p>
          <a:p>
            <a:r>
              <a:rPr lang="en-US" sz="2000" dirty="0">
                <a:solidFill>
                  <a:srgbClr val="00B050"/>
                </a:solidFill>
                <a:effectLst>
                  <a:outerShdw blurRad="38100" dist="38100" dir="2700000" algn="tl">
                    <a:srgbClr val="000000">
                      <a:alpha val="43137"/>
                    </a:srgbClr>
                  </a:outerShdw>
                </a:effectLst>
              </a:rPr>
              <a:t>Void </a:t>
            </a:r>
            <a:r>
              <a:rPr lang="en-US" sz="2000" dirty="0" err="1">
                <a:solidFill>
                  <a:srgbClr val="00B050"/>
                </a:solidFill>
                <a:effectLst>
                  <a:outerShdw blurRad="38100" dist="38100" dir="2700000" algn="tl">
                    <a:srgbClr val="000000">
                      <a:alpha val="43137"/>
                    </a:srgbClr>
                  </a:outerShdw>
                </a:effectLst>
              </a:rPr>
              <a:t>leave_region</a:t>
            </a:r>
            <a:r>
              <a:rPr lang="en-US" sz="2000" dirty="0">
                <a:solidFill>
                  <a:srgbClr val="00B050"/>
                </a:solidFill>
                <a:effectLst>
                  <a:outerShdw blurRad="38100" dist="38100" dir="2700000" algn="tl">
                    <a:srgbClr val="000000">
                      <a:alpha val="43137"/>
                    </a:srgbClr>
                  </a:outerShdw>
                </a:effectLst>
              </a:rPr>
              <a:t>(</a:t>
            </a:r>
            <a:r>
              <a:rPr lang="en-US" sz="2000" dirty="0" err="1">
                <a:solidFill>
                  <a:srgbClr val="00B050"/>
                </a:solidFill>
                <a:effectLst>
                  <a:outerShdw blurRad="38100" dist="38100" dir="2700000" algn="tl">
                    <a:srgbClr val="000000">
                      <a:alpha val="43137"/>
                    </a:srgbClr>
                  </a:outerShdw>
                </a:effectLst>
              </a:rPr>
              <a:t>int</a:t>
            </a:r>
            <a:r>
              <a:rPr lang="en-US" sz="2000" dirty="0">
                <a:solidFill>
                  <a:srgbClr val="00B050"/>
                </a:solidFill>
                <a:effectLst>
                  <a:outerShdw blurRad="38100" dist="38100" dir="2700000" algn="tl">
                    <a:srgbClr val="000000">
                      <a:alpha val="43137"/>
                    </a:srgbClr>
                  </a:outerShdw>
                </a:effectLst>
              </a:rPr>
              <a:t> process</a:t>
            </a:r>
          </a:p>
          <a:p>
            <a:r>
              <a:rPr lang="en-US" sz="2000" dirty="0">
                <a:solidFill>
                  <a:srgbClr val="00B050"/>
                </a:solidFill>
                <a:effectLst>
                  <a:outerShdw blurRad="38100" dist="38100" dir="2700000" algn="tl">
                    <a:srgbClr val="000000">
                      <a:alpha val="43137"/>
                    </a:srgbClr>
                  </a:outerShdw>
                </a:effectLst>
              </a:rPr>
              <a:t>{</a:t>
            </a:r>
          </a:p>
          <a:p>
            <a:r>
              <a:rPr lang="en-US" sz="2000" dirty="0">
                <a:solidFill>
                  <a:srgbClr val="00B050"/>
                </a:solidFill>
                <a:effectLst>
                  <a:outerShdw blurRad="38100" dist="38100" dir="2700000" algn="tl">
                    <a:srgbClr val="000000">
                      <a:alpha val="43137"/>
                    </a:srgbClr>
                  </a:outerShdw>
                </a:effectLst>
              </a:rPr>
              <a:t>interested[process]= FALSE;      </a:t>
            </a:r>
          </a:p>
          <a:p>
            <a:pPr marL="274320" indent="-274320">
              <a:spcBef>
                <a:spcPct val="20000"/>
              </a:spcBef>
              <a:buClr>
                <a:schemeClr val="accent3"/>
              </a:buClr>
              <a:buSzPct val="95000"/>
              <a:defRPr/>
            </a:pPr>
            <a:r>
              <a:rPr lang="en-US" sz="2000" dirty="0">
                <a:solidFill>
                  <a:srgbClr val="00B050"/>
                </a:solidFill>
                <a:effectLst>
                  <a:outerShdw blurRad="38100" dist="38100" dir="2700000" algn="tl">
                    <a:srgbClr val="000000">
                      <a:alpha val="43137"/>
                    </a:srgbClr>
                  </a:outerShdw>
                </a:effectLst>
              </a:rPr>
              <a:t>	</a:t>
            </a:r>
          </a:p>
        </p:txBody>
      </p:sp>
      <p:sp>
        <p:nvSpPr>
          <p:cNvPr id="8" name="Date Placeholder 7"/>
          <p:cNvSpPr>
            <a:spLocks noGrp="1"/>
          </p:cNvSpPr>
          <p:nvPr>
            <p:ph type="dt" sz="half" idx="10"/>
          </p:nvPr>
        </p:nvSpPr>
        <p:spPr/>
        <p:txBody>
          <a:bodyPr/>
          <a:lstStyle/>
          <a:p>
            <a:fld id="{F0DE925C-BEBD-48CD-B9F3-8158933B35C6}" type="datetime1">
              <a:rPr lang="en-US" smtClean="0"/>
              <a:t>5/31/2020</a:t>
            </a:fld>
            <a:endParaRPr lang="en-US"/>
          </a:p>
        </p:txBody>
      </p:sp>
    </p:spTree>
    <p:extLst>
      <p:ext uri="{BB962C8B-B14F-4D97-AF65-F5344CB8AC3E}">
        <p14:creationId xmlns:p14="http://schemas.microsoft.com/office/powerpoint/2010/main" val="651683898"/>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09800" y="0"/>
            <a:ext cx="8229600" cy="457200"/>
          </a:xfrm>
        </p:spPr>
        <p:txBody>
          <a:bodyPr>
            <a:noAutofit/>
          </a:bodyPr>
          <a:lstStyle/>
          <a:p>
            <a:pPr algn="ctr" eaLnBrk="1" hangingPunct="1"/>
            <a:r>
              <a:rPr lang="en-US" altLang="en-US" sz="3600" b="1" dirty="0">
                <a:solidFill>
                  <a:srgbClr val="FF0000"/>
                </a:solidFill>
                <a:effectLst>
                  <a:outerShdw blurRad="38100" dist="38100" dir="2700000" algn="tl">
                    <a:srgbClr val="000000">
                      <a:alpha val="43137"/>
                    </a:srgbClr>
                  </a:outerShdw>
                </a:effectLst>
              </a:rPr>
              <a:t>Semaphore</a:t>
            </a:r>
          </a:p>
        </p:txBody>
      </p:sp>
      <p:sp>
        <p:nvSpPr>
          <p:cNvPr id="3" name="Content Placeholder 2"/>
          <p:cNvSpPr>
            <a:spLocks noGrp="1"/>
          </p:cNvSpPr>
          <p:nvPr>
            <p:ph idx="1"/>
          </p:nvPr>
        </p:nvSpPr>
        <p:spPr>
          <a:xfrm>
            <a:off x="1201003" y="533400"/>
            <a:ext cx="10126639" cy="5638800"/>
          </a:xfrm>
        </p:spPr>
        <p:txBody>
          <a:bodyPr>
            <a:normAutofit lnSpcReduction="10000"/>
          </a:bodyPr>
          <a:lstStyle/>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Semaphore is special variable which is used for signaling.</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Two and more processes can cooperate by means of simple signals, such that a process is forced to stop at a specified place until it has received a specific signal.</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If a process is waiting for a signal, it is suspended until that signal is sent</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Semaphore has an integer value that may be initialized to a nonnegative number</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Two standard operations are used on semaphore: </a:t>
            </a:r>
            <a:r>
              <a:rPr lang="en-US" sz="2200" b="1" dirty="0">
                <a:solidFill>
                  <a:srgbClr val="FF0000"/>
                </a:solidFill>
                <a:effectLst>
                  <a:outerShdw blurRad="38100" dist="38100" dir="2700000" algn="tl">
                    <a:srgbClr val="000000">
                      <a:alpha val="43137"/>
                    </a:srgbClr>
                  </a:outerShdw>
                </a:effectLst>
              </a:rPr>
              <a:t>wait() and signal()</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The </a:t>
            </a:r>
            <a:r>
              <a:rPr lang="en-US" sz="2200" dirty="0">
                <a:solidFill>
                  <a:srgbClr val="FF0000"/>
                </a:solidFill>
                <a:effectLst>
                  <a:outerShdw blurRad="38100" dist="38100" dir="2700000" algn="tl">
                    <a:srgbClr val="000000">
                      <a:alpha val="43137"/>
                    </a:srgbClr>
                  </a:outerShdw>
                </a:effectLst>
              </a:rPr>
              <a:t>wait</a:t>
            </a:r>
            <a:r>
              <a:rPr lang="en-US" sz="2200" b="1" dirty="0">
                <a:solidFill>
                  <a:srgbClr val="0000CC"/>
                </a:solidFill>
                <a:effectLst>
                  <a:outerShdw blurRad="38100" dist="38100" dir="2700000" algn="tl">
                    <a:srgbClr val="000000">
                      <a:alpha val="43137"/>
                    </a:srgbClr>
                  </a:outerShdw>
                </a:effectLst>
              </a:rPr>
              <a:t> </a:t>
            </a:r>
            <a:r>
              <a:rPr lang="en-US" sz="2200" dirty="0">
                <a:solidFill>
                  <a:srgbClr val="0000CC"/>
                </a:solidFill>
                <a:effectLst>
                  <a:outerShdw blurRad="38100" dist="38100" dir="2700000" algn="tl">
                    <a:srgbClr val="000000">
                      <a:alpha val="43137"/>
                    </a:srgbClr>
                  </a:outerShdw>
                </a:effectLst>
              </a:rPr>
              <a:t>operation on a semaphore checks to see if the value is greater than 0. If so, it decrements the value and just continues. If the value is 0, the process is block without completing the wait operation for the moment.</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The </a:t>
            </a:r>
            <a:r>
              <a:rPr lang="en-US" sz="2200" b="1" dirty="0">
                <a:solidFill>
                  <a:srgbClr val="FF0000"/>
                </a:solidFill>
                <a:effectLst>
                  <a:outerShdw blurRad="38100" dist="38100" dir="2700000" algn="tl">
                    <a:srgbClr val="000000">
                      <a:alpha val="43137"/>
                    </a:srgbClr>
                  </a:outerShdw>
                </a:effectLst>
              </a:rPr>
              <a:t>signal</a:t>
            </a:r>
            <a:r>
              <a:rPr lang="en-US" sz="2200" b="1" dirty="0">
                <a:solidFill>
                  <a:srgbClr val="0000CC"/>
                </a:solidFill>
                <a:effectLst>
                  <a:outerShdw blurRad="38100" dist="38100" dir="2700000" algn="tl">
                    <a:srgbClr val="000000">
                      <a:alpha val="43137"/>
                    </a:srgbClr>
                  </a:outerShdw>
                </a:effectLst>
              </a:rPr>
              <a:t> </a:t>
            </a:r>
            <a:r>
              <a:rPr lang="en-US" sz="2200" dirty="0">
                <a:solidFill>
                  <a:srgbClr val="0000CC"/>
                </a:solidFill>
                <a:effectLst>
                  <a:outerShdw blurRad="38100" dist="38100" dir="2700000" algn="tl">
                    <a:srgbClr val="000000">
                      <a:alpha val="43137"/>
                    </a:srgbClr>
                  </a:outerShdw>
                </a:effectLst>
              </a:rPr>
              <a:t>operation increments the value of the semaphore addressed. If one or more processes were sleeping on that semaphore, unable to complete an earlier wait operation, one of them is chosen by the system (e.g., at random) and is allowed to complete its wait.</a:t>
            </a:r>
            <a:endParaRPr lang="en-US" sz="2200" b="1" dirty="0">
              <a:solidFill>
                <a:srgbClr val="0000CC"/>
              </a:solidFill>
              <a:effectLst>
                <a:outerShdw blurRad="38100" dist="38100" dir="2700000" algn="tl">
                  <a:srgbClr val="000000">
                    <a:alpha val="43137"/>
                  </a:srgbClr>
                </a:outerShdw>
              </a:effectLst>
            </a:endParaRP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Wait and signal operations indivisible atomic action which means the operation cannot be interrupted</a:t>
            </a:r>
          </a:p>
          <a:p>
            <a:pPr marL="274320" indent="-274320">
              <a:buClr>
                <a:srgbClr val="00B050"/>
              </a:buClr>
              <a:buFont typeface="Courier New" pitchFamily="49" charset="0"/>
              <a:buChar char="o"/>
              <a:defRPr/>
            </a:pPr>
            <a:r>
              <a:rPr lang="en-US" sz="2200" dirty="0">
                <a:solidFill>
                  <a:srgbClr val="0000CC"/>
                </a:solidFill>
                <a:effectLst>
                  <a:outerShdw blurRad="38100" dist="38100" dir="2700000" algn="tl">
                    <a:srgbClr val="000000">
                      <a:alpha val="43137"/>
                    </a:srgbClr>
                  </a:outerShdw>
                </a:effectLst>
              </a:rPr>
              <a:t>Queue is used to hold processes waiting on the semaphore</a:t>
            </a:r>
          </a:p>
          <a:p>
            <a:pPr marL="274320" indent="-274320">
              <a:buClr>
                <a:schemeClr val="accent3"/>
              </a:buClr>
              <a:buFont typeface="Wingdings 2"/>
              <a:buChar char=""/>
              <a:defRPr/>
            </a:pPr>
            <a:endParaRPr lang="en-US" sz="2400" dirty="0"/>
          </a:p>
          <a:p>
            <a:pPr marL="274320" indent="-274320">
              <a:buClr>
                <a:schemeClr val="accent3"/>
              </a:buClr>
              <a:buNone/>
              <a:defRPr/>
            </a:pPr>
            <a:endParaRPr lang="en-US" sz="2400" dirty="0"/>
          </a:p>
          <a:p>
            <a:pPr marL="274320" indent="-274320">
              <a:buClr>
                <a:schemeClr val="accent3"/>
              </a:buClr>
              <a:buFont typeface="Wingdings 2"/>
              <a:buChar char=""/>
              <a:defRPr/>
            </a:pPr>
            <a:endParaRPr lang="en-US" sz="2400" dirty="0"/>
          </a:p>
        </p:txBody>
      </p:sp>
      <p:sp>
        <p:nvSpPr>
          <p:cNvPr id="4" name="Footer Placeholder 3"/>
          <p:cNvSpPr>
            <a:spLocks noGrp="1"/>
          </p:cNvSpPr>
          <p:nvPr>
            <p:ph type="ftr" sz="quarter" idx="11"/>
          </p:nvPr>
        </p:nvSpPr>
        <p:spPr/>
        <p:txBody>
          <a:bodyPr/>
          <a:lstStyle/>
          <a:p>
            <a:pPr>
              <a:defRPr/>
            </a:pPr>
            <a:r>
              <a:rPr lang="en-US"/>
              <a:t>Ambo University || Woliso Campus</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D3BB68-DBB7-4B86-B23C-194BCC680EF1}" type="slidenum">
              <a:rPr lang="en-US" altLang="en-US">
                <a:solidFill>
                  <a:srgbClr val="045C75"/>
                </a:solidFill>
                <a:latin typeface="Constantia" panose="02030602050306030303" pitchFamily="18" charset="0"/>
              </a:rPr>
              <a:pPr eaLnBrk="1" hangingPunct="1"/>
              <a:t>38</a:t>
            </a:fld>
            <a:endParaRPr lang="en-US" altLang="en-US">
              <a:solidFill>
                <a:srgbClr val="045C75"/>
              </a:solidFill>
              <a:latin typeface="Constantia" panose="02030602050306030303" pitchFamily="18" charset="0"/>
            </a:endParaRPr>
          </a:p>
        </p:txBody>
      </p:sp>
      <p:sp>
        <p:nvSpPr>
          <p:cNvPr id="6" name="Date Placeholder 5"/>
          <p:cNvSpPr>
            <a:spLocks noGrp="1"/>
          </p:cNvSpPr>
          <p:nvPr>
            <p:ph type="dt" sz="half" idx="10"/>
          </p:nvPr>
        </p:nvSpPr>
        <p:spPr/>
        <p:txBody>
          <a:bodyPr/>
          <a:lstStyle/>
          <a:p>
            <a:fld id="{A8B266AD-A3D2-4AAE-98C5-91E6EB7B1066}" type="datetime1">
              <a:rPr lang="en-US" smtClean="0"/>
              <a:t>5/31/2020</a:t>
            </a:fld>
            <a:endParaRPr lang="en-US"/>
          </a:p>
        </p:txBody>
      </p:sp>
    </p:spTree>
    <p:extLst>
      <p:ext uri="{BB962C8B-B14F-4D97-AF65-F5344CB8AC3E}">
        <p14:creationId xmlns:p14="http://schemas.microsoft.com/office/powerpoint/2010/main" val="1989100080"/>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81200" y="152400"/>
            <a:ext cx="8534400" cy="457200"/>
          </a:xfrm>
        </p:spPr>
        <p:txBody>
          <a:bodyPr>
            <a:noAutofit/>
          </a:bodyPr>
          <a:lstStyle/>
          <a:p>
            <a:pPr algn="ctr" eaLnBrk="1" hangingPunct="1"/>
            <a:r>
              <a:rPr lang="en-US" altLang="en-US" sz="3600" b="1" dirty="0">
                <a:solidFill>
                  <a:srgbClr val="FF0000"/>
                </a:solidFill>
                <a:effectLst>
                  <a:outerShdw blurRad="38100" dist="38100" dir="2700000" algn="tl">
                    <a:srgbClr val="000000">
                      <a:alpha val="43137"/>
                    </a:srgbClr>
                  </a:outerShdw>
                </a:effectLst>
              </a:rPr>
              <a:t>Semaphore(</a:t>
            </a:r>
            <a:r>
              <a:rPr lang="en-US" altLang="en-US" sz="3600" b="1" dirty="0" err="1">
                <a:solidFill>
                  <a:srgbClr val="FF0000"/>
                </a:solidFill>
                <a:effectLst>
                  <a:outerShdw blurRad="38100" dist="38100" dir="2700000" algn="tl">
                    <a:srgbClr val="000000">
                      <a:alpha val="43137"/>
                    </a:srgbClr>
                  </a:outerShdw>
                </a:effectLst>
              </a:rPr>
              <a:t>con’t</a:t>
            </a:r>
            <a:r>
              <a:rPr lang="en-US" altLang="en-US" sz="3600" b="1" dirty="0">
                <a:solidFill>
                  <a:srgbClr val="FF0000"/>
                </a:solidFill>
                <a:effectLst>
                  <a:outerShdw blurRad="38100" dist="38100" dir="2700000" algn="tl">
                    <a:srgbClr val="000000">
                      <a:alpha val="43137"/>
                    </a:srgbClr>
                  </a:outerShdw>
                </a:effectLst>
              </a:rPr>
              <a:t>…)</a:t>
            </a:r>
          </a:p>
        </p:txBody>
      </p:sp>
      <p:sp>
        <p:nvSpPr>
          <p:cNvPr id="32771" name="Rectangle 3"/>
          <p:cNvSpPr>
            <a:spLocks noGrp="1" noChangeArrowheads="1"/>
          </p:cNvSpPr>
          <p:nvPr>
            <p:ph type="body" idx="1"/>
          </p:nvPr>
        </p:nvSpPr>
        <p:spPr>
          <a:xfrm>
            <a:off x="1828799" y="761999"/>
            <a:ext cx="9526137" cy="5324901"/>
          </a:xfrm>
        </p:spPr>
        <p:txBody>
          <a:bodyPr>
            <a:normAutofit/>
          </a:bodyPr>
          <a:lstStyle/>
          <a:p>
            <a:pPr>
              <a:buFont typeface="Courier New" pitchFamily="49" charset="0"/>
              <a:buChar char="o"/>
              <a:tabLst>
                <a:tab pos="2005013" algn="ctr"/>
                <a:tab pos="4518025" algn="ctr"/>
              </a:tabLst>
            </a:pPr>
            <a:r>
              <a:rPr lang="en-US" altLang="en-US" sz="2400" dirty="0">
                <a:solidFill>
                  <a:srgbClr val="0000CC"/>
                </a:solidFill>
                <a:effectLst>
                  <a:outerShdw blurRad="38100" dist="38100" dir="2700000" algn="tl">
                    <a:srgbClr val="000000">
                      <a:alpha val="43137"/>
                    </a:srgbClr>
                  </a:outerShdw>
                </a:effectLst>
              </a:rPr>
              <a:t>Semaphore can be :</a:t>
            </a:r>
          </a:p>
          <a:p>
            <a:pPr lvl="1">
              <a:buFont typeface="Wingdings" pitchFamily="2" charset="2"/>
              <a:buChar char="v"/>
              <a:tabLst>
                <a:tab pos="2005013" algn="ctr"/>
                <a:tab pos="4518025" algn="ctr"/>
              </a:tabLst>
            </a:pPr>
            <a:r>
              <a:rPr lang="en-US" altLang="en-US" dirty="0">
                <a:solidFill>
                  <a:srgbClr val="7030A0"/>
                </a:solidFill>
                <a:effectLst>
                  <a:outerShdw blurRad="38100" dist="38100" dir="2700000" algn="tl">
                    <a:srgbClr val="000000">
                      <a:alpha val="43137"/>
                    </a:srgbClr>
                  </a:outerShdw>
                </a:effectLst>
              </a:rPr>
              <a:t>Counting semaphore </a:t>
            </a:r>
            <a:r>
              <a:rPr lang="en-US" altLang="en-US" dirty="0">
                <a:solidFill>
                  <a:srgbClr val="0000CC"/>
                </a:solidFill>
                <a:effectLst>
                  <a:outerShdw blurRad="38100" dist="38100" dir="2700000" algn="tl">
                    <a:srgbClr val="000000">
                      <a:alpha val="43137"/>
                    </a:srgbClr>
                  </a:outerShdw>
                </a:effectLst>
              </a:rPr>
              <a:t>– integer  value can range over an unrestricted domain</a:t>
            </a:r>
          </a:p>
          <a:p>
            <a:pPr lvl="1">
              <a:buFont typeface="Wingdings" pitchFamily="2" charset="2"/>
              <a:buChar char="v"/>
              <a:tabLst>
                <a:tab pos="2005013" algn="ctr"/>
                <a:tab pos="4518025" algn="ctr"/>
              </a:tabLst>
            </a:pPr>
            <a:r>
              <a:rPr lang="en-US" altLang="en-US" dirty="0">
                <a:solidFill>
                  <a:srgbClr val="7030A0"/>
                </a:solidFill>
                <a:effectLst>
                  <a:outerShdw blurRad="38100" dist="38100" dir="2700000" algn="tl">
                    <a:srgbClr val="000000">
                      <a:alpha val="43137"/>
                    </a:srgbClr>
                  </a:outerShdw>
                </a:effectLst>
              </a:rPr>
              <a:t>Binary semaphore </a:t>
            </a:r>
            <a:r>
              <a:rPr lang="en-US" altLang="en-US" dirty="0">
                <a:solidFill>
                  <a:srgbClr val="0000CC"/>
                </a:solidFill>
                <a:effectLst>
                  <a:outerShdw blurRad="38100" dist="38100" dir="2700000" algn="tl">
                    <a:srgbClr val="000000">
                      <a:alpha val="43137"/>
                    </a:srgbClr>
                  </a:outerShdw>
                </a:effectLst>
              </a:rPr>
              <a:t>– integer  value can range only between 0  and 1;  can be simpler to implement. </a:t>
            </a:r>
            <a:r>
              <a:rPr lang="en-US" altLang="en-US" dirty="0">
                <a:solidFill>
                  <a:srgbClr val="0000CC"/>
                </a:solidFill>
                <a:effectLst>
                  <a:outerShdw blurRad="38100" dist="38100" dir="2700000" algn="tl">
                    <a:srgbClr val="000000">
                      <a:alpha val="43137"/>
                    </a:srgbClr>
                  </a:outerShdw>
                </a:effectLst>
                <a:sym typeface="MT Extra" panose="05050102010205020202" pitchFamily="18" charset="2"/>
              </a:rPr>
              <a:t>Also known as </a:t>
            </a:r>
            <a:r>
              <a:rPr lang="en-US" altLang="en-US" b="1" i="1" dirty="0" err="1">
                <a:solidFill>
                  <a:srgbClr val="FF0000"/>
                </a:solidFill>
                <a:effectLst>
                  <a:outerShdw blurRad="38100" dist="38100" dir="2700000" algn="tl">
                    <a:srgbClr val="000000">
                      <a:alpha val="43137"/>
                    </a:srgbClr>
                  </a:outerShdw>
                </a:effectLst>
                <a:sym typeface="MT Extra" panose="05050102010205020202" pitchFamily="18" charset="2"/>
              </a:rPr>
              <a:t>mutex</a:t>
            </a:r>
            <a:r>
              <a:rPr lang="en-US" altLang="en-US" dirty="0">
                <a:solidFill>
                  <a:srgbClr val="FF0000"/>
                </a:solidFill>
                <a:effectLst>
                  <a:outerShdw blurRad="38100" dist="38100" dir="2700000" algn="tl">
                    <a:srgbClr val="000000">
                      <a:alpha val="43137"/>
                    </a:srgbClr>
                  </a:outerShdw>
                </a:effectLst>
                <a:sym typeface="MT Extra" panose="05050102010205020202" pitchFamily="18" charset="2"/>
              </a:rPr>
              <a:t> locks</a:t>
            </a:r>
            <a:endParaRPr lang="en-US" altLang="en-US" dirty="0">
              <a:solidFill>
                <a:srgbClr val="FF0000"/>
              </a:solidFill>
              <a:effectLst>
                <a:outerShdw blurRad="38100" dist="38100" dir="2700000" algn="tl">
                  <a:srgbClr val="000000">
                    <a:alpha val="43137"/>
                  </a:srgbClr>
                </a:outerShdw>
              </a:effectLst>
            </a:endParaRPr>
          </a:p>
          <a:p>
            <a:pPr lvl="3">
              <a:buFont typeface="Wingdings" pitchFamily="2" charset="2"/>
              <a:buChar char="§"/>
              <a:tabLst>
                <a:tab pos="2005013" algn="ctr"/>
                <a:tab pos="4518025" algn="ctr"/>
              </a:tabLst>
            </a:pPr>
            <a:r>
              <a:rPr lang="en-US" altLang="en-US" sz="2400" dirty="0">
                <a:solidFill>
                  <a:srgbClr val="0000CC"/>
                </a:solidFill>
                <a:effectLst>
                  <a:outerShdw blurRad="38100" dist="38100" dir="2700000" algn="tl">
                    <a:srgbClr val="000000">
                      <a:alpha val="43137"/>
                    </a:srgbClr>
                  </a:outerShdw>
                </a:effectLst>
              </a:rPr>
              <a:t>Binary semaphore used to p</a:t>
            </a:r>
            <a:r>
              <a:rPr lang="en-US" altLang="en-US" sz="2400" dirty="0">
                <a:solidFill>
                  <a:srgbClr val="0000CC"/>
                </a:solidFill>
                <a:effectLst>
                  <a:outerShdw blurRad="38100" dist="38100" dir="2700000" algn="tl">
                    <a:srgbClr val="000000">
                      <a:alpha val="43137"/>
                    </a:srgbClr>
                  </a:outerShdw>
                </a:effectLst>
                <a:sym typeface="MT Extra" panose="05050102010205020202" pitchFamily="18" charset="2"/>
              </a:rPr>
              <a:t>rovides mutual exclusion</a:t>
            </a:r>
          </a:p>
          <a:p>
            <a:pPr>
              <a:buFont typeface="Courier New" pitchFamily="49" charset="0"/>
              <a:buChar char="o"/>
              <a:tabLst>
                <a:tab pos="2005013" algn="ctr"/>
                <a:tab pos="4518025" algn="ctr"/>
              </a:tabLst>
            </a:pPr>
            <a:r>
              <a:rPr lang="en-US" sz="2400" dirty="0">
                <a:solidFill>
                  <a:srgbClr val="0000CC"/>
                </a:solidFill>
                <a:effectLst>
                  <a:outerShdw blurRad="38100" dist="38100" dir="2700000" algn="tl">
                    <a:srgbClr val="000000">
                      <a:alpha val="43137"/>
                    </a:srgbClr>
                  </a:outerShdw>
                </a:effectLst>
              </a:rPr>
              <a:t>Must guarantee that no two processes can execute wait () and signal () on the same semaphore at the same time.</a:t>
            </a:r>
          </a:p>
          <a:p>
            <a:pPr>
              <a:buFont typeface="Courier New" pitchFamily="49" charset="0"/>
              <a:buChar char="o"/>
              <a:tabLst>
                <a:tab pos="2005013" algn="ctr"/>
                <a:tab pos="4518025" algn="ctr"/>
              </a:tabLst>
            </a:pPr>
            <a:r>
              <a:rPr lang="en-US" sz="2400" dirty="0">
                <a:solidFill>
                  <a:srgbClr val="0000CC"/>
                </a:solidFill>
                <a:effectLst>
                  <a:outerShdw blurRad="38100" dist="38100" dir="2700000" algn="tl">
                    <a:srgbClr val="000000">
                      <a:alpha val="43137"/>
                    </a:srgbClr>
                  </a:outerShdw>
                </a:effectLst>
              </a:rPr>
              <a:t>Thus, implementation becomes the critical section problem where the wait and signal code are placed in the critical section.</a:t>
            </a:r>
          </a:p>
          <a:p>
            <a:pPr>
              <a:tabLst>
                <a:tab pos="2005013" algn="ctr"/>
                <a:tab pos="4518025" algn="ctr"/>
              </a:tabLst>
            </a:pPr>
            <a:endParaRPr lang="en-US" altLang="en-US" sz="2300" dirty="0">
              <a:solidFill>
                <a:srgbClr val="0000FF"/>
              </a:solidFill>
              <a:sym typeface="MT Extra" panose="05050102010205020202" pitchFamily="18" charset="2"/>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10623E-D584-4D97-B255-F576F89794AC}" type="slidenum">
              <a:rPr lang="en-US" altLang="en-US">
                <a:solidFill>
                  <a:srgbClr val="045C75"/>
                </a:solidFill>
                <a:latin typeface="Constantia" panose="02030602050306030303" pitchFamily="18" charset="0"/>
              </a:rPr>
              <a:pPr eaLnBrk="1" hangingPunct="1"/>
              <a:t>39</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39684E5A-227C-4BB4-87E9-42BFB8D98653}" type="datetime1">
              <a:rPr lang="en-US" smtClean="0"/>
              <a:t>5/31/2020</a:t>
            </a:fld>
            <a:endParaRPr lang="en-US"/>
          </a:p>
        </p:txBody>
      </p:sp>
    </p:spTree>
    <p:extLst>
      <p:ext uri="{BB962C8B-B14F-4D97-AF65-F5344CB8AC3E}">
        <p14:creationId xmlns:p14="http://schemas.microsoft.com/office/powerpoint/2010/main" val="324968333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rgbClr val="FF0000"/>
                </a:solidFill>
                <a:effectLst>
                  <a:outerShdw blurRad="38100" dist="38100" dir="2700000" algn="tl">
                    <a:srgbClr val="000000">
                      <a:alpha val="43137"/>
                    </a:srgbClr>
                  </a:outerShdw>
                </a:effectLst>
              </a:rPr>
              <a:t>process communication</a:t>
            </a:r>
          </a:p>
        </p:txBody>
      </p:sp>
      <p:sp>
        <p:nvSpPr>
          <p:cNvPr id="3" name="Content Placeholder 2"/>
          <p:cNvSpPr>
            <a:spLocks noGrp="1"/>
          </p:cNvSpPr>
          <p:nvPr>
            <p:ph idx="1"/>
          </p:nvPr>
        </p:nvSpPr>
        <p:spPr>
          <a:xfrm>
            <a:off x="838200" y="1825625"/>
            <a:ext cx="10515600" cy="4520584"/>
          </a:xfrm>
        </p:spPr>
        <p:txBody>
          <a:bodyPr>
            <a:normAutofit fontScale="85000" lnSpcReduction="10000"/>
          </a:bodyPr>
          <a:lstStyle/>
          <a:p>
            <a:pP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The processes executing on multiprogramming can be independent or cooperating processes.</a:t>
            </a:r>
          </a:p>
          <a:p>
            <a:pPr lvl="2">
              <a:buFont typeface="Courier New" pitchFamily="49" charset="0"/>
              <a:buChar char="o"/>
              <a:defRPr/>
            </a:pPr>
            <a:r>
              <a:rPr lang="en-US" sz="2400" i="1" dirty="0">
                <a:solidFill>
                  <a:srgbClr val="FF0000"/>
                </a:solidFill>
                <a:effectLst>
                  <a:outerShdw blurRad="38100" dist="38100" dir="2700000" algn="tl">
                    <a:srgbClr val="000000">
                      <a:alpha val="43137"/>
                    </a:srgbClr>
                  </a:outerShdw>
                </a:effectLst>
              </a:rPr>
              <a:t>Independent</a:t>
            </a:r>
            <a:r>
              <a:rPr lang="en-US" sz="2400" dirty="0">
                <a:solidFill>
                  <a:srgbClr val="FF0000"/>
                </a:solidFill>
                <a:effectLst>
                  <a:outerShdw blurRad="38100" dist="38100" dir="2700000" algn="tl">
                    <a:srgbClr val="000000">
                      <a:alpha val="43137"/>
                    </a:srgbClr>
                  </a:outerShdw>
                </a:effectLst>
              </a:rPr>
              <a:t> process </a:t>
            </a:r>
            <a:r>
              <a:rPr lang="en-US" sz="2400" b="1" dirty="0">
                <a:solidFill>
                  <a:srgbClr val="0000CC"/>
                </a:solidFill>
                <a:effectLst>
                  <a:outerShdw blurRad="38100" dist="38100" dir="2700000" algn="tl">
                    <a:srgbClr val="000000">
                      <a:alpha val="43137"/>
                    </a:srgbClr>
                  </a:outerShdw>
                </a:effectLst>
              </a:rPr>
              <a:t>cannot </a:t>
            </a:r>
            <a:r>
              <a:rPr lang="en-US" sz="2400" dirty="0">
                <a:solidFill>
                  <a:srgbClr val="0000CC"/>
                </a:solidFill>
                <a:effectLst>
                  <a:outerShdw blurRad="38100" dist="38100" dir="2700000" algn="tl">
                    <a:srgbClr val="000000">
                      <a:alpha val="43137"/>
                    </a:srgbClr>
                  </a:outerShdw>
                </a:effectLst>
              </a:rPr>
              <a:t>affect or be affected by the execution of another process.</a:t>
            </a:r>
          </a:p>
          <a:p>
            <a:pPr lvl="2">
              <a:buFont typeface="Courier New" pitchFamily="49" charset="0"/>
              <a:buChar char="o"/>
              <a:defRPr/>
            </a:pPr>
            <a:r>
              <a:rPr lang="en-US" sz="2400" i="1" dirty="0">
                <a:solidFill>
                  <a:srgbClr val="FF0000"/>
                </a:solidFill>
                <a:effectLst>
                  <a:outerShdw blurRad="38100" dist="38100" dir="2700000" algn="tl">
                    <a:srgbClr val="000000">
                      <a:alpha val="43137"/>
                    </a:srgbClr>
                  </a:outerShdw>
                </a:effectLst>
              </a:rPr>
              <a:t>Cooperating</a:t>
            </a:r>
            <a:r>
              <a:rPr lang="en-US" sz="2400" dirty="0">
                <a:solidFill>
                  <a:srgbClr val="FF0000"/>
                </a:solidFill>
                <a:effectLst>
                  <a:outerShdw blurRad="38100" dist="38100" dir="2700000" algn="tl">
                    <a:srgbClr val="000000">
                      <a:alpha val="43137"/>
                    </a:srgbClr>
                  </a:outerShdw>
                </a:effectLst>
              </a:rPr>
              <a:t> process</a:t>
            </a:r>
            <a:r>
              <a:rPr lang="en-US" sz="2400" dirty="0">
                <a:solidFill>
                  <a:srgbClr val="0000CC"/>
                </a:solidFill>
                <a:effectLst>
                  <a:outerShdw blurRad="38100" dist="38100" dir="2700000" algn="tl">
                    <a:srgbClr val="000000">
                      <a:alpha val="43137"/>
                    </a:srgbClr>
                  </a:outerShdw>
                </a:effectLst>
              </a:rPr>
              <a:t> </a:t>
            </a:r>
            <a:r>
              <a:rPr lang="en-US" sz="2400" b="1" dirty="0">
                <a:solidFill>
                  <a:srgbClr val="0000CC"/>
                </a:solidFill>
                <a:effectLst>
                  <a:outerShdw blurRad="38100" dist="38100" dir="2700000" algn="tl">
                    <a:srgbClr val="000000">
                      <a:alpha val="43137"/>
                    </a:srgbClr>
                  </a:outerShdw>
                </a:effectLst>
              </a:rPr>
              <a:t>can </a:t>
            </a:r>
            <a:r>
              <a:rPr lang="en-US" sz="2400" dirty="0">
                <a:solidFill>
                  <a:srgbClr val="0000CC"/>
                </a:solidFill>
                <a:effectLst>
                  <a:outerShdw blurRad="38100" dist="38100" dir="2700000" algn="tl">
                    <a:srgbClr val="000000">
                      <a:alpha val="43137"/>
                    </a:srgbClr>
                  </a:outerShdw>
                </a:effectLst>
              </a:rPr>
              <a:t>affect or be affected by the execution of another process</a:t>
            </a:r>
          </a:p>
          <a:p>
            <a:pP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A process need to cooperate should have a facility in which the are communicate and synchronize their action.</a:t>
            </a:r>
          </a:p>
          <a:p>
            <a:pP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Advantages of process cooperation</a:t>
            </a:r>
          </a:p>
          <a:p>
            <a:pPr lvl="1">
              <a:buFont typeface="Wingdings" pitchFamily="2" charset="2"/>
              <a:buChar char="v"/>
              <a:defRPr/>
            </a:pPr>
            <a:r>
              <a:rPr lang="en-US" b="1" dirty="0">
                <a:solidFill>
                  <a:srgbClr val="00B050"/>
                </a:solidFill>
                <a:effectLst>
                  <a:outerShdw blurRad="38100" dist="38100" dir="2700000" algn="tl">
                    <a:srgbClr val="000000">
                      <a:alpha val="43137"/>
                    </a:srgbClr>
                  </a:outerShdw>
                </a:effectLst>
              </a:rPr>
              <a:t>Information sharing </a:t>
            </a:r>
          </a:p>
          <a:p>
            <a:pPr lvl="1">
              <a:buFont typeface="Wingdings" pitchFamily="2" charset="2"/>
              <a:buChar char="v"/>
              <a:defRPr/>
            </a:pPr>
            <a:r>
              <a:rPr lang="en-US" b="1" dirty="0">
                <a:solidFill>
                  <a:srgbClr val="00B050"/>
                </a:solidFill>
                <a:effectLst>
                  <a:outerShdw blurRad="38100" dist="38100" dir="2700000" algn="tl">
                    <a:srgbClr val="000000">
                      <a:alpha val="43137"/>
                    </a:srgbClr>
                  </a:outerShdw>
                </a:effectLst>
              </a:rPr>
              <a:t>Computation speed-up</a:t>
            </a:r>
          </a:p>
          <a:p>
            <a:pPr lvl="2">
              <a:buFont typeface="Wingdings" pitchFamily="2" charset="2"/>
              <a:buChar char="ü"/>
              <a:defRPr/>
            </a:pPr>
            <a:r>
              <a:rPr lang="en-US" sz="2400" dirty="0">
                <a:solidFill>
                  <a:srgbClr val="0000CC"/>
                </a:solidFill>
                <a:effectLst>
                  <a:outerShdw blurRad="38100" dist="38100" dir="2700000" algn="tl">
                    <a:srgbClr val="000000">
                      <a:alpha val="43137"/>
                    </a:srgbClr>
                  </a:outerShdw>
                </a:effectLst>
              </a:rPr>
              <a:t>Break into several subtasks and run in parallel</a:t>
            </a:r>
          </a:p>
          <a:p>
            <a:pPr lvl="1">
              <a:buFont typeface="Wingdings" pitchFamily="2" charset="2"/>
              <a:buChar char="v"/>
              <a:defRPr/>
            </a:pPr>
            <a:r>
              <a:rPr lang="en-US" b="1" dirty="0">
                <a:solidFill>
                  <a:srgbClr val="00B050"/>
                </a:solidFill>
                <a:effectLst>
                  <a:outerShdw blurRad="38100" dist="38100" dir="2700000" algn="tl">
                    <a:srgbClr val="000000">
                      <a:alpha val="43137"/>
                    </a:srgbClr>
                  </a:outerShdw>
                </a:effectLst>
              </a:rPr>
              <a:t>Modularity</a:t>
            </a:r>
          </a:p>
          <a:p>
            <a:pPr lvl="2">
              <a:buFont typeface="Wingdings" pitchFamily="2" charset="2"/>
              <a:buChar char="ü"/>
              <a:defRPr/>
            </a:pPr>
            <a:r>
              <a:rPr lang="en-US" sz="2400" dirty="0">
                <a:solidFill>
                  <a:srgbClr val="0000CC"/>
                </a:solidFill>
                <a:effectLst>
                  <a:outerShdw blurRad="38100" dist="38100" dir="2700000" algn="tl">
                    <a:srgbClr val="000000">
                      <a:alpha val="43137"/>
                    </a:srgbClr>
                  </a:outerShdw>
                </a:effectLst>
              </a:rPr>
              <a:t>Constructing the system in modular fashion.</a:t>
            </a:r>
          </a:p>
          <a:p>
            <a:pPr lvl="1">
              <a:buFont typeface="Wingdings" pitchFamily="2" charset="2"/>
              <a:buChar char="v"/>
              <a:defRPr/>
            </a:pPr>
            <a:r>
              <a:rPr lang="en-US" b="1" dirty="0">
                <a:solidFill>
                  <a:srgbClr val="00B050"/>
                </a:solidFill>
                <a:effectLst>
                  <a:outerShdw blurRad="38100" dist="38100" dir="2700000" algn="tl">
                    <a:srgbClr val="000000">
                      <a:alpha val="43137"/>
                    </a:srgbClr>
                  </a:outerShdw>
                </a:effectLst>
              </a:rPr>
              <a:t>Convenience</a:t>
            </a:r>
          </a:p>
          <a:p>
            <a:pPr lvl="2">
              <a:buFont typeface="Wingdings" pitchFamily="2" charset="2"/>
              <a:buChar char="ü"/>
              <a:defRPr/>
            </a:pPr>
            <a:r>
              <a:rPr lang="en-US" sz="2400" dirty="0">
                <a:solidFill>
                  <a:srgbClr val="0000CC"/>
                </a:solidFill>
                <a:effectLst>
                  <a:outerShdw blurRad="38100" dist="38100" dir="2700000" algn="tl">
                    <a:srgbClr val="000000">
                      <a:alpha val="43137"/>
                    </a:srgbClr>
                  </a:outerShdw>
                </a:effectLst>
              </a:rPr>
              <a:t>User will have many tasks to work in parallel (Editing, compiling, printing)</a:t>
            </a:r>
          </a:p>
        </p:txBody>
      </p:sp>
      <p:sp>
        <p:nvSpPr>
          <p:cNvPr id="4" name="Date Placeholder 3"/>
          <p:cNvSpPr>
            <a:spLocks noGrp="1"/>
          </p:cNvSpPr>
          <p:nvPr>
            <p:ph type="dt" sz="half" idx="10"/>
          </p:nvPr>
        </p:nvSpPr>
        <p:spPr/>
        <p:txBody>
          <a:bodyPr/>
          <a:lstStyle/>
          <a:p>
            <a:fld id="{6B378622-39E5-4B5F-9F79-D0BD29A2712A}"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4</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27720040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752600" y="152400"/>
            <a:ext cx="8382000" cy="609600"/>
          </a:xfrm>
        </p:spPr>
        <p:txBody>
          <a:bodyPr>
            <a:normAutofit/>
          </a:bodyPr>
          <a:lstStyle/>
          <a:p>
            <a:pPr algn="ctr" eaLnBrk="1" hangingPunct="1"/>
            <a:r>
              <a:rPr lang="en-US" altLang="en-US" sz="3600" b="1" dirty="0">
                <a:solidFill>
                  <a:srgbClr val="FF0000"/>
                </a:solidFill>
                <a:effectLst>
                  <a:outerShdw blurRad="38100" dist="38100" dir="2700000" algn="tl">
                    <a:srgbClr val="000000">
                      <a:alpha val="43137"/>
                    </a:srgbClr>
                  </a:outerShdw>
                </a:effectLst>
              </a:rPr>
              <a:t>Problems with Semaphores</a:t>
            </a:r>
          </a:p>
        </p:txBody>
      </p:sp>
      <p:sp>
        <p:nvSpPr>
          <p:cNvPr id="36867" name="Rectangle 3"/>
          <p:cNvSpPr>
            <a:spLocks noGrp="1" noChangeArrowheads="1"/>
          </p:cNvSpPr>
          <p:nvPr>
            <p:ph sz="quarter" idx="1"/>
          </p:nvPr>
        </p:nvSpPr>
        <p:spPr>
          <a:xfrm>
            <a:off x="1752600" y="762000"/>
            <a:ext cx="8686800" cy="4342263"/>
          </a:xfrm>
        </p:spPr>
        <p:txBody>
          <a:bodyPr>
            <a:normAutofit lnSpcReduction="10000"/>
          </a:bodyPr>
          <a:lstStyle/>
          <a:p>
            <a:pPr eaLnBrk="1" hangingPunct="1">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Semaphores provide a powerful tool for enforcing mutual exclusion and coordinate processes.</a:t>
            </a:r>
          </a:p>
          <a:p>
            <a:pPr eaLnBrk="1" hangingPunct="1">
              <a:lnSpc>
                <a:spcPct val="90000"/>
              </a:lnSpc>
            </a:pPr>
            <a:endParaRPr lang="en-US" altLang="en-US" sz="2400" dirty="0">
              <a:solidFill>
                <a:srgbClr val="0000CC"/>
              </a:solidFill>
              <a:effectLst>
                <a:outerShdw blurRad="38100" dist="38100" dir="2700000" algn="tl">
                  <a:srgbClr val="000000">
                    <a:alpha val="43137"/>
                  </a:srgbClr>
                </a:outerShdw>
              </a:effectLst>
            </a:endParaRPr>
          </a:p>
          <a:p>
            <a:pPr eaLnBrk="1" hangingPunct="1">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But wait(S) and signal(S) are scattered among several processes. Hence, difficult to understand their effects.</a:t>
            </a:r>
          </a:p>
          <a:p>
            <a:pPr eaLnBrk="1" hangingPunct="1">
              <a:lnSpc>
                <a:spcPct val="90000"/>
              </a:lnSpc>
            </a:pPr>
            <a:endParaRPr lang="en-US" altLang="en-US" sz="2400" dirty="0">
              <a:solidFill>
                <a:srgbClr val="0000CC"/>
              </a:solidFill>
              <a:effectLst>
                <a:outerShdw blurRad="38100" dist="38100" dir="2700000" algn="tl">
                  <a:srgbClr val="000000">
                    <a:alpha val="43137"/>
                  </a:srgbClr>
                </a:outerShdw>
              </a:effectLst>
            </a:endParaRPr>
          </a:p>
          <a:p>
            <a:pPr eaLnBrk="1" hangingPunct="1">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Usage must be correct in all the processes (correct order, correct variables, no omissions).</a:t>
            </a:r>
          </a:p>
          <a:p>
            <a:pPr eaLnBrk="1" hangingPunct="1">
              <a:lnSpc>
                <a:spcPct val="90000"/>
              </a:lnSpc>
            </a:pPr>
            <a:endParaRPr lang="en-US" altLang="en-US" sz="2400" dirty="0">
              <a:solidFill>
                <a:srgbClr val="0000CC"/>
              </a:solidFill>
              <a:effectLst>
                <a:outerShdw blurRad="38100" dist="38100" dir="2700000" algn="tl">
                  <a:srgbClr val="000000">
                    <a:alpha val="43137"/>
                  </a:srgbClr>
                </a:outerShdw>
              </a:effectLst>
            </a:endParaRPr>
          </a:p>
          <a:p>
            <a:pPr eaLnBrk="1" hangingPunct="1">
              <a:lnSpc>
                <a:spcPct val="90000"/>
              </a:lnSpc>
              <a:buFont typeface="Courier New" pitchFamily="49" charset="0"/>
              <a:buChar char="o"/>
            </a:pPr>
            <a:r>
              <a:rPr lang="en-US" altLang="en-US" sz="2400" dirty="0">
                <a:solidFill>
                  <a:srgbClr val="0000CC"/>
                </a:solidFill>
                <a:effectLst>
                  <a:outerShdw blurRad="38100" dist="38100" dir="2700000" algn="tl">
                    <a:srgbClr val="000000">
                      <a:alpha val="43137"/>
                    </a:srgbClr>
                  </a:outerShdw>
                </a:effectLst>
              </a:rPr>
              <a:t>One bad (or malicious) process can fail the entire collection of processes.</a:t>
            </a:r>
          </a:p>
          <a:p>
            <a:pPr eaLnBrk="1" hangingPunct="1">
              <a:lnSpc>
                <a:spcPct val="90000"/>
              </a:lnSpc>
              <a:buNone/>
            </a:pPr>
            <a:endParaRPr lang="en-US" altLang="en-US" sz="2200"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F349A7-4F6D-4F34-BEDE-2702DA29257B}" type="slidenum">
              <a:rPr lang="en-US" altLang="en-US">
                <a:solidFill>
                  <a:srgbClr val="045C75"/>
                </a:solidFill>
                <a:latin typeface="Constantia" panose="02030602050306030303" pitchFamily="18" charset="0"/>
              </a:rPr>
              <a:pPr eaLnBrk="1" hangingPunct="1"/>
              <a:t>40</a:t>
            </a:fld>
            <a:endParaRPr lang="en-US" altLang="en-US">
              <a:solidFill>
                <a:srgbClr val="045C75"/>
              </a:solidFill>
              <a:latin typeface="Constantia" panose="02030602050306030303" pitchFamily="18" charset="0"/>
            </a:endParaRPr>
          </a:p>
        </p:txBody>
      </p:sp>
      <p:sp>
        <p:nvSpPr>
          <p:cNvPr id="6" name="Footer Placeholder 5"/>
          <p:cNvSpPr>
            <a:spLocks noGrp="1"/>
          </p:cNvSpPr>
          <p:nvPr>
            <p:ph type="ftr" sz="quarter" idx="11"/>
          </p:nvPr>
        </p:nvSpPr>
        <p:spPr/>
        <p:txBody>
          <a:bodyPr/>
          <a:lstStyle/>
          <a:p>
            <a:pPr>
              <a:defRPr/>
            </a:pPr>
            <a:r>
              <a:rPr lang="en-US"/>
              <a:t>Ambo University || Woliso Campus</a:t>
            </a:r>
          </a:p>
        </p:txBody>
      </p:sp>
      <p:sp>
        <p:nvSpPr>
          <p:cNvPr id="7" name="Date Placeholder 6"/>
          <p:cNvSpPr>
            <a:spLocks noGrp="1"/>
          </p:cNvSpPr>
          <p:nvPr>
            <p:ph type="dt" sz="half" idx="10"/>
          </p:nvPr>
        </p:nvSpPr>
        <p:spPr/>
        <p:txBody>
          <a:bodyPr/>
          <a:lstStyle/>
          <a:p>
            <a:fld id="{E21C2DF4-D305-4197-AEE6-8C8393862DBE}" type="datetime1">
              <a:rPr lang="en-US" smtClean="0"/>
              <a:t>5/31/2020</a:t>
            </a:fld>
            <a:endParaRPr lang="en-US"/>
          </a:p>
        </p:txBody>
      </p:sp>
    </p:spTree>
    <p:custDataLst>
      <p:tags r:id="rId1"/>
    </p:custDataLst>
    <p:extLst>
      <p:ext uri="{BB962C8B-B14F-4D97-AF65-F5344CB8AC3E}">
        <p14:creationId xmlns:p14="http://schemas.microsoft.com/office/powerpoint/2010/main" val="795616718"/>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828800" y="152400"/>
            <a:ext cx="8229600" cy="529988"/>
          </a:xfrm>
        </p:spPr>
        <p:txBody>
          <a:bodyPr>
            <a:noAutofit/>
          </a:bodyPr>
          <a:lstStyle/>
          <a:p>
            <a:pPr algn="ctr" eaLnBrk="1" hangingPunct="1"/>
            <a:r>
              <a:rPr lang="en-US" altLang="en-US" sz="3600" b="1" dirty="0">
                <a:solidFill>
                  <a:srgbClr val="FF0000"/>
                </a:solidFill>
                <a:effectLst>
                  <a:outerShdw blurRad="38100" dist="38100" dir="2700000" algn="tl">
                    <a:srgbClr val="000000">
                      <a:alpha val="43137"/>
                    </a:srgbClr>
                  </a:outerShdw>
                </a:effectLst>
              </a:rPr>
              <a:t>Monitors</a:t>
            </a:r>
          </a:p>
        </p:txBody>
      </p:sp>
      <p:sp>
        <p:nvSpPr>
          <p:cNvPr id="37891" name="Rectangle 3"/>
          <p:cNvSpPr>
            <a:spLocks noGrp="1" noChangeArrowheads="1"/>
          </p:cNvSpPr>
          <p:nvPr>
            <p:ph type="body" idx="1"/>
          </p:nvPr>
        </p:nvSpPr>
        <p:spPr>
          <a:xfrm>
            <a:off x="1447800" y="846161"/>
            <a:ext cx="10234684" cy="5513696"/>
          </a:xfrm>
        </p:spPr>
        <p:txBody>
          <a:bodyPr>
            <a:noAutofit/>
          </a:bodyPr>
          <a:lstStyle/>
          <a:p>
            <a:r>
              <a:rPr lang="en-US" sz="2000" dirty="0">
                <a:solidFill>
                  <a:srgbClr val="0000CC"/>
                </a:solidFill>
                <a:effectLst>
                  <a:outerShdw blurRad="38100" dist="38100" dir="2700000" algn="tl">
                    <a:srgbClr val="000000">
                      <a:alpha val="43137"/>
                    </a:srgbClr>
                  </a:outerShdw>
                </a:effectLst>
              </a:rPr>
              <a:t>Monitors are a programming language construct, </a:t>
            </a:r>
            <a:r>
              <a:rPr lang="en-US" altLang="en-US" sz="2000" dirty="0">
                <a:solidFill>
                  <a:srgbClr val="0000CC"/>
                </a:solidFill>
                <a:effectLst>
                  <a:outerShdw blurRad="38100" dist="38100" dir="2700000" algn="tl">
                    <a:srgbClr val="000000">
                      <a:alpha val="43137"/>
                    </a:srgbClr>
                  </a:outerShdw>
                </a:effectLst>
              </a:rPr>
              <a:t>that provides a convenient and effective mechanism for process synchronization</a:t>
            </a:r>
          </a:p>
          <a:p>
            <a:r>
              <a:rPr lang="en-US" sz="2000" dirty="0">
                <a:solidFill>
                  <a:srgbClr val="0000CC"/>
                </a:solidFill>
                <a:effectLst>
                  <a:outerShdw blurRad="38100" dist="38100" dir="2700000" algn="tl">
                    <a:srgbClr val="000000">
                      <a:alpha val="43137"/>
                    </a:srgbClr>
                  </a:outerShdw>
                </a:effectLst>
              </a:rPr>
              <a:t>A monitor is a collection of procedures, variables, and data structures that are all grouped together in a special kind of module or package.</a:t>
            </a:r>
          </a:p>
          <a:p>
            <a:r>
              <a:rPr lang="en-US" sz="2000" dirty="0">
                <a:solidFill>
                  <a:srgbClr val="0000CC"/>
                </a:solidFill>
                <a:effectLst>
                  <a:outerShdw blurRad="38100" dist="38100" dir="2700000" algn="tl">
                    <a:srgbClr val="000000">
                      <a:alpha val="43137"/>
                    </a:srgbClr>
                  </a:outerShdw>
                </a:effectLst>
              </a:rPr>
              <a:t>Processes may call the procedures in a monitor whenever they want to, but they cannot directly access the monitor's internal data structures from procedures declared outside the monitor. </a:t>
            </a:r>
          </a:p>
          <a:p>
            <a:r>
              <a:rPr lang="en-US" sz="2000" dirty="0">
                <a:solidFill>
                  <a:srgbClr val="0000CC"/>
                </a:solidFill>
                <a:effectLst>
                  <a:outerShdw blurRad="38100" dist="38100" dir="2700000" algn="tl">
                    <a:srgbClr val="000000">
                      <a:alpha val="43137"/>
                    </a:srgbClr>
                  </a:outerShdw>
                </a:effectLst>
              </a:rPr>
              <a:t>A procedures inside a monitor should be a critical section part of a processes.</a:t>
            </a:r>
          </a:p>
          <a:p>
            <a:r>
              <a:rPr lang="en-US" altLang="en-US" sz="2000" dirty="0">
                <a:solidFill>
                  <a:srgbClr val="0000CC"/>
                </a:solidFill>
                <a:effectLst>
                  <a:outerShdw blurRad="38100" dist="38100" dir="2700000" algn="tl">
                    <a:srgbClr val="000000">
                      <a:alpha val="43137"/>
                    </a:srgbClr>
                  </a:outerShdw>
                </a:effectLst>
              </a:rPr>
              <a:t>Only one process may be active within  the monitor at a time</a:t>
            </a:r>
          </a:p>
          <a:p>
            <a:pPr lvl="2" eaLnBrk="1" hangingPunct="1">
              <a:lnSpc>
                <a:spcPct val="90000"/>
              </a:lnSpc>
              <a:buFont typeface="Webdings" panose="05030102010509060703" pitchFamily="18" charset="2"/>
              <a:buNone/>
            </a:pPr>
            <a:r>
              <a:rPr lang="en-US" altLang="en-US" sz="1600" b="1" dirty="0">
                <a:solidFill>
                  <a:srgbClr val="FF0000"/>
                </a:solidFill>
              </a:rPr>
              <a:t>monitor </a:t>
            </a:r>
            <a:r>
              <a:rPr lang="en-US" altLang="en-US" sz="1600" b="1" dirty="0" err="1">
                <a:solidFill>
                  <a:srgbClr val="FF0000"/>
                </a:solidFill>
              </a:rPr>
              <a:t>monitor</a:t>
            </a:r>
            <a:r>
              <a:rPr lang="en-US" altLang="en-US" sz="1600" b="1" dirty="0">
                <a:solidFill>
                  <a:srgbClr val="FF0000"/>
                </a:solidFill>
              </a:rPr>
              <a:t>-name</a:t>
            </a:r>
          </a:p>
          <a:p>
            <a:pPr lvl="2" eaLnBrk="1" hangingPunct="1">
              <a:lnSpc>
                <a:spcPct val="90000"/>
              </a:lnSpc>
              <a:buFont typeface="Webdings" panose="05030102010509060703" pitchFamily="18" charset="2"/>
              <a:buNone/>
            </a:pPr>
            <a:r>
              <a:rPr lang="en-US" altLang="en-US" sz="1600" b="1" dirty="0">
                <a:solidFill>
                  <a:srgbClr val="FF0000"/>
                </a:solidFill>
              </a:rPr>
              <a:t>{// shared variable declarations</a:t>
            </a:r>
          </a:p>
          <a:p>
            <a:pPr lvl="2" eaLnBrk="1" hangingPunct="1">
              <a:lnSpc>
                <a:spcPct val="90000"/>
              </a:lnSpc>
              <a:buFont typeface="Webdings" panose="05030102010509060703" pitchFamily="18" charset="2"/>
              <a:buNone/>
            </a:pPr>
            <a:r>
              <a:rPr lang="en-US" altLang="en-US" sz="1600" b="1" dirty="0">
                <a:solidFill>
                  <a:srgbClr val="FF0000"/>
                </a:solidFill>
              </a:rPr>
              <a:t>	procedure P1 (…) { …. }</a:t>
            </a:r>
          </a:p>
          <a:p>
            <a:pPr lvl="2" eaLnBrk="1" hangingPunct="1">
              <a:lnSpc>
                <a:spcPct val="90000"/>
              </a:lnSpc>
              <a:buFont typeface="Webdings" panose="05030102010509060703" pitchFamily="18" charset="2"/>
              <a:buNone/>
            </a:pPr>
            <a:r>
              <a:rPr lang="en-US" altLang="en-US" sz="1600" b="1" dirty="0">
                <a:solidFill>
                  <a:srgbClr val="FF0000"/>
                </a:solidFill>
              </a:rPr>
              <a:t>		…</a:t>
            </a:r>
          </a:p>
          <a:p>
            <a:pPr lvl="2" eaLnBrk="1" hangingPunct="1">
              <a:lnSpc>
                <a:spcPct val="90000"/>
              </a:lnSpc>
              <a:buFont typeface="Webdings" panose="05030102010509060703" pitchFamily="18" charset="2"/>
              <a:buNone/>
            </a:pPr>
            <a:r>
              <a:rPr lang="en-US" altLang="en-US" sz="1600" b="1" dirty="0">
                <a:solidFill>
                  <a:srgbClr val="FF0000"/>
                </a:solidFill>
              </a:rPr>
              <a:t>	procedure </a:t>
            </a:r>
            <a:r>
              <a:rPr lang="en-US" altLang="en-US" sz="1600" b="1" dirty="0" err="1">
                <a:solidFill>
                  <a:srgbClr val="FF0000"/>
                </a:solidFill>
              </a:rPr>
              <a:t>Pn</a:t>
            </a:r>
            <a:r>
              <a:rPr lang="en-US" altLang="en-US" sz="1600" b="1" dirty="0">
                <a:solidFill>
                  <a:srgbClr val="FF0000"/>
                </a:solidFill>
              </a:rPr>
              <a:t> (…) {……}</a:t>
            </a:r>
          </a:p>
          <a:p>
            <a:pPr lvl="2" eaLnBrk="1" hangingPunct="1">
              <a:lnSpc>
                <a:spcPct val="90000"/>
              </a:lnSpc>
              <a:buFont typeface="Webdings" panose="05030102010509060703" pitchFamily="18" charset="2"/>
              <a:buNone/>
            </a:pPr>
            <a:endParaRPr lang="en-US" altLang="en-US" sz="1600" b="1" dirty="0">
              <a:solidFill>
                <a:srgbClr val="FF0000"/>
              </a:solidFill>
            </a:endParaRPr>
          </a:p>
          <a:p>
            <a:pPr lvl="2" eaLnBrk="1" hangingPunct="1">
              <a:lnSpc>
                <a:spcPct val="90000"/>
              </a:lnSpc>
              <a:buFont typeface="Webdings" panose="05030102010509060703" pitchFamily="18" charset="2"/>
              <a:buNone/>
            </a:pPr>
            <a:r>
              <a:rPr lang="en-US" altLang="en-US" sz="1600" b="1" dirty="0">
                <a:solidFill>
                  <a:srgbClr val="FF0000"/>
                </a:solidFill>
              </a:rPr>
              <a:t>     Initialization code ( ….) { … }</a:t>
            </a:r>
          </a:p>
          <a:p>
            <a:pPr lvl="2" eaLnBrk="1" hangingPunct="1">
              <a:lnSpc>
                <a:spcPct val="90000"/>
              </a:lnSpc>
              <a:buFont typeface="Webdings" panose="05030102010509060703" pitchFamily="18" charset="2"/>
              <a:buNone/>
            </a:pPr>
            <a:r>
              <a:rPr lang="en-US" altLang="en-US" sz="1600" b="1" dirty="0">
                <a:solidFill>
                  <a:srgbClr val="FF0000"/>
                </a:solidFill>
              </a:rPr>
              <a:t>	}</a:t>
            </a:r>
          </a:p>
          <a:p>
            <a:pPr lvl="2" eaLnBrk="1" hangingPunct="1">
              <a:lnSpc>
                <a:spcPct val="90000"/>
              </a:lnSpc>
              <a:buFont typeface="Webdings" panose="05030102010509060703" pitchFamily="18" charset="2"/>
              <a:buNone/>
            </a:pPr>
            <a:r>
              <a:rPr lang="en-US" altLang="en-US" sz="1600" b="1" dirty="0">
                <a:solidFill>
                  <a:srgbClr val="FF0000"/>
                </a:solidFill>
              </a:rPr>
              <a:t>}</a:t>
            </a: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4CF132-8940-43C9-B97B-32A758043130}" type="slidenum">
              <a:rPr lang="en-US" altLang="en-US">
                <a:solidFill>
                  <a:srgbClr val="045C75"/>
                </a:solidFill>
                <a:latin typeface="Constantia" panose="02030602050306030303" pitchFamily="18" charset="0"/>
              </a:rPr>
              <a:pPr eaLnBrk="1" hangingPunct="1"/>
              <a:t>41</a:t>
            </a:fld>
            <a:endParaRPr lang="en-US" altLang="en-US" dirty="0">
              <a:solidFill>
                <a:srgbClr val="045C75"/>
              </a:solidFill>
              <a:latin typeface="Constantia" panose="02030602050306030303" pitchFamily="18" charset="0"/>
            </a:endParaRPr>
          </a:p>
        </p:txBody>
      </p:sp>
      <p:sp>
        <p:nvSpPr>
          <p:cNvPr id="7" name="Footer Placeholder 6"/>
          <p:cNvSpPr>
            <a:spLocks noGrp="1"/>
          </p:cNvSpPr>
          <p:nvPr>
            <p:ph type="ftr" sz="quarter" idx="11"/>
          </p:nvPr>
        </p:nvSpPr>
        <p:spPr/>
        <p:txBody>
          <a:bodyPr/>
          <a:lstStyle/>
          <a:p>
            <a:pPr>
              <a:defRPr/>
            </a:pPr>
            <a:r>
              <a:rPr lang="en-US"/>
              <a:t>Ambo University || Woliso Campus</a:t>
            </a:r>
          </a:p>
        </p:txBody>
      </p:sp>
      <p:sp>
        <p:nvSpPr>
          <p:cNvPr id="8" name="Date Placeholder 7"/>
          <p:cNvSpPr>
            <a:spLocks noGrp="1"/>
          </p:cNvSpPr>
          <p:nvPr>
            <p:ph type="dt" sz="half" idx="10"/>
          </p:nvPr>
        </p:nvSpPr>
        <p:spPr/>
        <p:txBody>
          <a:bodyPr/>
          <a:lstStyle/>
          <a:p>
            <a:fld id="{72F9B9A5-A1C3-4CED-9659-3CA7CBE7F1E3}" type="datetime1">
              <a:rPr lang="en-US" smtClean="0"/>
              <a:t>5/31/2020</a:t>
            </a:fld>
            <a:endParaRPr lang="en-US"/>
          </a:p>
        </p:txBody>
      </p:sp>
    </p:spTree>
    <p:extLst>
      <p:ext uri="{BB962C8B-B14F-4D97-AF65-F5344CB8AC3E}">
        <p14:creationId xmlns:p14="http://schemas.microsoft.com/office/powerpoint/2010/main" val="589694544"/>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1752600" y="152400"/>
            <a:ext cx="8305800" cy="515112"/>
          </a:xfrm>
          <a:ln>
            <a:miter lim="800000"/>
            <a:headEnd/>
            <a:tailEnd/>
          </a:ln>
        </p:spPr>
        <p:txBody>
          <a:bodyPr>
            <a:noAutofit/>
          </a:bodyPr>
          <a:lstStyle/>
          <a:p>
            <a:pPr algn="ctr">
              <a:defRPr/>
            </a:pPr>
            <a:r>
              <a:rPr lang="en-US" sz="3200" b="1" dirty="0">
                <a:solidFill>
                  <a:srgbClr val="FF0000"/>
                </a:solidFill>
                <a:effectLst>
                  <a:outerShdw blurRad="38100" dist="38100" dir="2700000" algn="tl">
                    <a:srgbClr val="000000">
                      <a:alpha val="43137"/>
                    </a:srgbClr>
                  </a:outerShdw>
                </a:effectLst>
              </a:rPr>
              <a:t>Schematic view of a Monitor</a:t>
            </a:r>
          </a:p>
        </p:txBody>
      </p:sp>
      <p:pic>
        <p:nvPicPr>
          <p:cNvPr id="38915" name="Picture 3"/>
          <p:cNvPicPr>
            <a:picLocks noChangeAspect="1" noChangeArrowheads="1"/>
          </p:cNvPicPr>
          <p:nvPr/>
        </p:nvPicPr>
        <p:blipFill>
          <a:blip r:embed="rId3">
            <a:extLst>
              <a:ext uri="{28A0092B-C50C-407E-A947-70E740481C1C}">
                <a14:useLocalDpi xmlns:a14="http://schemas.microsoft.com/office/drawing/2010/main" val="0"/>
              </a:ext>
            </a:extLst>
          </a:blip>
          <a:srcRect l="10979" t="533" r="11377" b="533"/>
          <a:stretch>
            <a:fillRect/>
          </a:stretch>
        </p:blipFill>
        <p:spPr bwMode="auto">
          <a:xfrm>
            <a:off x="3763963" y="1706564"/>
            <a:ext cx="4373562" cy="4179887"/>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68B726-3FA5-497F-8563-16F0428883D7}" type="slidenum">
              <a:rPr lang="en-US" altLang="en-US">
                <a:solidFill>
                  <a:srgbClr val="045C75"/>
                </a:solidFill>
                <a:latin typeface="Constantia" panose="02030602050306030303" pitchFamily="18" charset="0"/>
              </a:rPr>
              <a:pPr eaLnBrk="1" hangingPunct="1"/>
              <a:t>42</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33CDABDA-A952-415B-8D2E-013A024FA57D}" type="datetime1">
              <a:rPr lang="en-US" smtClean="0"/>
              <a:t>5/31/2020</a:t>
            </a:fld>
            <a:endParaRPr lang="en-US"/>
          </a:p>
        </p:txBody>
      </p:sp>
    </p:spTree>
    <p:extLst>
      <p:ext uri="{BB962C8B-B14F-4D97-AF65-F5344CB8AC3E}">
        <p14:creationId xmlns:p14="http://schemas.microsoft.com/office/powerpoint/2010/main" val="699510990"/>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a:xfrm>
            <a:off x="1981200" y="304800"/>
            <a:ext cx="8229600" cy="590550"/>
          </a:xfrm>
        </p:spPr>
        <p:txBody>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Condition Variables</a:t>
            </a:r>
          </a:p>
        </p:txBody>
      </p:sp>
      <p:sp>
        <p:nvSpPr>
          <p:cNvPr id="150533" name="Rectangle 5"/>
          <p:cNvSpPr>
            <a:spLocks noGrp="1" noChangeArrowheads="1"/>
          </p:cNvSpPr>
          <p:nvPr>
            <p:ph type="body" idx="1"/>
          </p:nvPr>
        </p:nvSpPr>
        <p:spPr>
          <a:xfrm>
            <a:off x="1009935" y="1295401"/>
            <a:ext cx="10918208" cy="4709614"/>
          </a:xfrm>
        </p:spPr>
        <p:txBody>
          <a:bodyPr>
            <a:normAutofit/>
          </a:bodyPr>
          <a:lstStyle/>
          <a:p>
            <a:pPr marL="274320" indent="-274320">
              <a:buClr>
                <a:srgbClr val="FF0000"/>
              </a:buCl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Monitor defined so far not sufficiently powerful for modeling some synchronization scheme.</a:t>
            </a:r>
          </a:p>
          <a:p>
            <a:pPr marL="274320" indent="-274320">
              <a:buClr>
                <a:srgbClr val="FF0000"/>
              </a:buCl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Conditional constructs mechanism is used to provide such synchronization.</a:t>
            </a:r>
          </a:p>
          <a:p>
            <a:pPr marL="274320" indent="-274320">
              <a:buClr>
                <a:srgbClr val="FF0000"/>
              </a:buCl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Conditional variable is defined </a:t>
            </a:r>
            <a:r>
              <a:rPr lang="en-US" sz="2400" dirty="0" err="1">
                <a:solidFill>
                  <a:srgbClr val="0000CC"/>
                </a:solidFill>
                <a:effectLst>
                  <a:outerShdw blurRad="38100" dist="38100" dir="2700000" algn="tl">
                    <a:srgbClr val="000000">
                      <a:alpha val="43137"/>
                    </a:srgbClr>
                  </a:outerShdw>
                </a:effectLst>
              </a:rPr>
              <a:t>like:condition</a:t>
            </a:r>
            <a:r>
              <a:rPr lang="en-US" sz="2400" dirty="0">
                <a:solidFill>
                  <a:srgbClr val="0000CC"/>
                </a:solidFill>
                <a:effectLst>
                  <a:outerShdw blurRad="38100" dist="38100" dir="2700000" algn="tl">
                    <a:srgbClr val="000000">
                      <a:alpha val="43137"/>
                    </a:srgbClr>
                  </a:outerShdw>
                </a:effectLst>
              </a:rPr>
              <a:t> x, y;</a:t>
            </a:r>
          </a:p>
          <a:p>
            <a:pPr marL="274320" indent="-274320">
              <a:buClr>
                <a:srgbClr val="FF0000"/>
              </a:buClr>
              <a:buFont typeface="Courier New" pitchFamily="49" charset="0"/>
              <a:buChar char="o"/>
              <a:defRPr/>
            </a:pPr>
            <a:r>
              <a:rPr lang="en-US" sz="2400" dirty="0">
                <a:solidFill>
                  <a:srgbClr val="0000CC"/>
                </a:solidFill>
                <a:effectLst>
                  <a:outerShdw blurRad="38100" dist="38100" dir="2700000" algn="tl">
                    <a:srgbClr val="000000">
                      <a:alpha val="43137"/>
                    </a:srgbClr>
                  </a:outerShdw>
                </a:effectLst>
              </a:rPr>
              <a:t>The operations that invoked on condition variable are:</a:t>
            </a:r>
          </a:p>
          <a:p>
            <a:pPr marL="640080" lvl="1" indent="-246888">
              <a:buClr>
                <a:srgbClr val="FF0000"/>
              </a:buClr>
              <a:buFont typeface="Courier New" pitchFamily="49" charset="0"/>
              <a:buChar char="o"/>
              <a:defRPr/>
            </a:pPr>
            <a:r>
              <a:rPr lang="en-US" dirty="0" err="1">
                <a:solidFill>
                  <a:srgbClr val="0000CC"/>
                </a:solidFill>
                <a:effectLst>
                  <a:outerShdw blurRad="38100" dist="38100" dir="2700000" algn="tl">
                    <a:srgbClr val="000000">
                      <a:alpha val="43137"/>
                    </a:srgbClr>
                  </a:outerShdw>
                </a:effectLst>
              </a:rPr>
              <a:t>x.wait</a:t>
            </a:r>
            <a:r>
              <a:rPr lang="en-US" dirty="0">
                <a:solidFill>
                  <a:srgbClr val="0000CC"/>
                </a:solidFill>
                <a:effectLst>
                  <a:outerShdw blurRad="38100" dist="38100" dir="2700000" algn="tl">
                    <a:srgbClr val="000000">
                      <a:alpha val="43137"/>
                    </a:srgbClr>
                  </a:outerShdw>
                </a:effectLst>
              </a:rPr>
              <a:t> ()  – a process that invokes the operation is suspended.</a:t>
            </a:r>
          </a:p>
          <a:p>
            <a:pPr marL="640080" lvl="1" indent="-246888">
              <a:buClr>
                <a:srgbClr val="FF0000"/>
              </a:buClr>
              <a:buFont typeface="Courier New" pitchFamily="49" charset="0"/>
              <a:buChar char="o"/>
              <a:defRPr/>
            </a:pPr>
            <a:r>
              <a:rPr lang="en-US" dirty="0" err="1">
                <a:solidFill>
                  <a:srgbClr val="0000CC"/>
                </a:solidFill>
                <a:effectLst>
                  <a:outerShdw blurRad="38100" dist="38100" dir="2700000" algn="tl">
                    <a:srgbClr val="000000">
                      <a:alpha val="43137"/>
                    </a:srgbClr>
                  </a:outerShdw>
                </a:effectLst>
              </a:rPr>
              <a:t>x.signal</a:t>
            </a:r>
            <a:r>
              <a:rPr lang="en-US" dirty="0">
                <a:solidFill>
                  <a:srgbClr val="0000CC"/>
                </a:solidFill>
                <a:effectLst>
                  <a:outerShdw blurRad="38100" dist="38100" dir="2700000" algn="tl">
                    <a:srgbClr val="000000">
                      <a:alpha val="43137"/>
                    </a:srgbClr>
                  </a:outerShdw>
                </a:effectLst>
              </a:rPr>
              <a:t> () – resumes one of processes (if any) that invoked </a:t>
            </a:r>
            <a:r>
              <a:rPr lang="en-US" dirty="0" err="1">
                <a:solidFill>
                  <a:srgbClr val="0000CC"/>
                </a:solidFill>
                <a:effectLst>
                  <a:outerShdw blurRad="38100" dist="38100" dir="2700000" algn="tl">
                    <a:srgbClr val="000000">
                      <a:alpha val="43137"/>
                    </a:srgbClr>
                  </a:outerShdw>
                </a:effectLst>
              </a:rPr>
              <a:t>x.wait</a:t>
            </a:r>
            <a:r>
              <a:rPr lang="en-US" dirty="0">
                <a:solidFill>
                  <a:srgbClr val="0000CC"/>
                </a:solidFill>
                <a:effectLst>
                  <a:outerShdw blurRad="38100" dist="38100" dir="2700000" algn="tl">
                    <a:srgbClr val="000000">
                      <a:alpha val="43137"/>
                    </a:srgbClr>
                  </a:outerShdw>
                </a:effectLst>
              </a:rPr>
              <a:t>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2A145A-56D2-40CA-A164-A2FB51F28D20}" type="slidenum">
              <a:rPr lang="en-US" altLang="en-US">
                <a:solidFill>
                  <a:srgbClr val="045C75"/>
                </a:solidFill>
                <a:latin typeface="Constantia" panose="02030602050306030303" pitchFamily="18" charset="0"/>
              </a:rPr>
              <a:pPr eaLnBrk="1" hangingPunct="1"/>
              <a:t>43</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64C69880-9A9B-4C96-951F-68DE0586A7D4}" type="datetime1">
              <a:rPr lang="en-US" smtClean="0"/>
              <a:t>5/31/2020</a:t>
            </a:fld>
            <a:endParaRPr lang="en-US"/>
          </a:p>
        </p:txBody>
      </p:sp>
    </p:spTree>
    <p:extLst>
      <p:ext uri="{BB962C8B-B14F-4D97-AF65-F5344CB8AC3E}">
        <p14:creationId xmlns:p14="http://schemas.microsoft.com/office/powerpoint/2010/main" val="3218813952"/>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1828800" y="228600"/>
            <a:ext cx="8305800" cy="838200"/>
          </a:xfrm>
          <a:ln>
            <a:miter lim="800000"/>
            <a:headEnd/>
            <a:tailEnd/>
          </a:ln>
        </p:spPr>
        <p:txBody>
          <a:bodyPr/>
          <a:lstStyle/>
          <a:p>
            <a:pPr algn="ctr">
              <a:defRPr/>
            </a:pPr>
            <a:r>
              <a:rPr lang="en-US" dirty="0"/>
              <a:t> </a:t>
            </a:r>
            <a:r>
              <a:rPr lang="en-US" sz="3200" b="1" dirty="0">
                <a:solidFill>
                  <a:srgbClr val="FF0000"/>
                </a:solidFill>
                <a:effectLst>
                  <a:outerShdw blurRad="38100" dist="38100" dir="2700000" algn="tl">
                    <a:srgbClr val="000000">
                      <a:alpha val="43137"/>
                    </a:srgbClr>
                  </a:outerShdw>
                </a:effectLst>
              </a:rPr>
              <a:t>Monitor with Condition Variables</a:t>
            </a:r>
          </a:p>
        </p:txBody>
      </p:sp>
      <p:pic>
        <p:nvPicPr>
          <p:cNvPr id="40963" name="Picture 3"/>
          <p:cNvPicPr>
            <a:picLocks noChangeAspect="1" noChangeArrowheads="1"/>
          </p:cNvPicPr>
          <p:nvPr/>
        </p:nvPicPr>
        <p:blipFill>
          <a:blip r:embed="rId3">
            <a:extLst>
              <a:ext uri="{28A0092B-C50C-407E-A947-70E740481C1C}">
                <a14:useLocalDpi xmlns:a14="http://schemas.microsoft.com/office/drawing/2010/main" val="0"/>
              </a:ext>
            </a:extLst>
          </a:blip>
          <a:srcRect l="424" t="4802" r="1059" b="4802"/>
          <a:stretch>
            <a:fillRect/>
          </a:stretch>
        </p:blipFill>
        <p:spPr bwMode="auto">
          <a:xfrm>
            <a:off x="3354388" y="1776413"/>
            <a:ext cx="5397500" cy="3714750"/>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5FBBD0-BE52-4AB8-9739-E48A61463138}" type="slidenum">
              <a:rPr lang="en-US" altLang="en-US">
                <a:solidFill>
                  <a:srgbClr val="045C75"/>
                </a:solidFill>
                <a:latin typeface="Constantia" panose="02030602050306030303" pitchFamily="18" charset="0"/>
              </a:rPr>
              <a:pPr eaLnBrk="1" hangingPunct="1"/>
              <a:t>44</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31CE6D66-776B-49D6-8F55-1F96A8EB5B07}" type="datetime1">
              <a:rPr lang="en-US" smtClean="0"/>
              <a:t>5/31/2020</a:t>
            </a:fld>
            <a:endParaRPr lang="en-US"/>
          </a:p>
        </p:txBody>
      </p:sp>
    </p:spTree>
    <p:extLst>
      <p:ext uri="{BB962C8B-B14F-4D97-AF65-F5344CB8AC3E}">
        <p14:creationId xmlns:p14="http://schemas.microsoft.com/office/powerpoint/2010/main" val="476986142"/>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pPr algn="ctr" eaLnBrk="1" hangingPunct="1"/>
            <a:r>
              <a:rPr lang="en-US" altLang="en-US" sz="3200" b="1" dirty="0">
                <a:solidFill>
                  <a:srgbClr val="FF0000"/>
                </a:solidFill>
                <a:effectLst>
                  <a:outerShdw blurRad="38100" dist="38100" dir="2700000" algn="tl">
                    <a:srgbClr val="000000">
                      <a:alpha val="43137"/>
                    </a:srgbClr>
                  </a:outerShdw>
                </a:effectLst>
              </a:rPr>
              <a:t>Classical Problems of Synchronization</a:t>
            </a:r>
          </a:p>
        </p:txBody>
      </p:sp>
      <p:sp>
        <p:nvSpPr>
          <p:cNvPr id="48131" name="Rectangle 3"/>
          <p:cNvSpPr>
            <a:spLocks noGrp="1" noChangeArrowheads="1"/>
          </p:cNvSpPr>
          <p:nvPr>
            <p:ph type="body" idx="1"/>
          </p:nvPr>
        </p:nvSpPr>
        <p:spPr>
          <a:xfrm>
            <a:off x="2133600" y="990600"/>
            <a:ext cx="8229600" cy="4846638"/>
          </a:xfrm>
        </p:spPr>
        <p:txBody>
          <a:bodyPr/>
          <a:lstStyle/>
          <a:p>
            <a:pPr eaLnBrk="1" hangingPunct="1"/>
            <a:r>
              <a:rPr lang="en-US" altLang="en-US" b="1" dirty="0">
                <a:solidFill>
                  <a:srgbClr val="0000CC"/>
                </a:solidFill>
                <a:effectLst>
                  <a:outerShdw blurRad="38100" dist="38100" dir="2700000" algn="tl">
                    <a:srgbClr val="000000">
                      <a:alpha val="43137"/>
                    </a:srgbClr>
                  </a:outerShdw>
                </a:effectLst>
              </a:rPr>
              <a:t>Producer and consumer problem</a:t>
            </a:r>
          </a:p>
          <a:p>
            <a:pPr eaLnBrk="1" hangingPunct="1"/>
            <a:r>
              <a:rPr lang="en-US" altLang="en-US" b="1" dirty="0">
                <a:solidFill>
                  <a:srgbClr val="0000CC"/>
                </a:solidFill>
                <a:effectLst>
                  <a:outerShdw blurRad="38100" dist="38100" dir="2700000" algn="tl">
                    <a:srgbClr val="000000">
                      <a:alpha val="43137"/>
                    </a:srgbClr>
                  </a:outerShdw>
                </a:effectLst>
              </a:rPr>
              <a:t>Readers and Writers Problem</a:t>
            </a:r>
          </a:p>
          <a:p>
            <a:pPr eaLnBrk="1" hangingPunct="1"/>
            <a:r>
              <a:rPr lang="en-US" altLang="en-US" b="1" dirty="0">
                <a:solidFill>
                  <a:srgbClr val="0000CC"/>
                </a:solidFill>
                <a:effectLst>
                  <a:outerShdw blurRad="38100" dist="38100" dir="2700000" algn="tl">
                    <a:srgbClr val="000000">
                      <a:alpha val="43137"/>
                    </a:srgbClr>
                  </a:outerShdw>
                </a:effectLst>
              </a:rPr>
              <a:t>Dining-Philosophers Problem</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45</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F810B8E6-F26B-4A4B-9318-A58A472AFEBD}"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Producer and consumer problem</a:t>
            </a:r>
          </a:p>
        </p:txBody>
      </p:sp>
      <p:sp>
        <p:nvSpPr>
          <p:cNvPr id="48131" name="Rectangle 3"/>
          <p:cNvSpPr>
            <a:spLocks noGrp="1" noChangeArrowheads="1"/>
          </p:cNvSpPr>
          <p:nvPr>
            <p:ph type="body" idx="1"/>
          </p:nvPr>
        </p:nvSpPr>
        <p:spPr>
          <a:xfrm>
            <a:off x="2133600" y="990600"/>
            <a:ext cx="8229600" cy="5301018"/>
          </a:xfrm>
        </p:spPr>
        <p:txBody>
          <a:bodyPr>
            <a:noAutofit/>
          </a:bodyPr>
          <a:lstStyle/>
          <a:p>
            <a:pPr algn="just">
              <a:buClr>
                <a:srgbClr val="FF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Two processes share a common, fixed-size buffer. One of them, the producer, puts information into the buffer, and the other one, the consumer, takes it out.</a:t>
            </a:r>
          </a:p>
          <a:p>
            <a:pPr algn="just">
              <a:buClr>
                <a:srgbClr val="FF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We need a buffer to hold items that are produced and later consumed:</a:t>
            </a:r>
            <a:endParaRPr lang="en-US" sz="2000" i="1" dirty="0">
              <a:solidFill>
                <a:srgbClr val="0000CC"/>
              </a:solidFill>
              <a:effectLst>
                <a:outerShdw blurRad="38100" dist="38100" dir="2700000" algn="tl">
                  <a:srgbClr val="000000">
                    <a:alpha val="43137"/>
                  </a:srgbClr>
                </a:outerShdw>
              </a:effectLst>
            </a:endParaRPr>
          </a:p>
          <a:p>
            <a:pPr lvl="1" algn="just">
              <a:buClr>
                <a:srgbClr val="002060"/>
              </a:buClr>
              <a:buFont typeface="Wingdings" pitchFamily="2" charset="2"/>
              <a:buChar char="§"/>
              <a:defRPr/>
            </a:pPr>
            <a:r>
              <a:rPr lang="en-US" sz="2000" i="1" dirty="0">
                <a:solidFill>
                  <a:srgbClr val="00B050"/>
                </a:solidFill>
                <a:effectLst>
                  <a:outerShdw blurRad="38100" dist="38100" dir="2700000" algn="tl">
                    <a:srgbClr val="000000">
                      <a:alpha val="43137"/>
                    </a:srgbClr>
                  </a:outerShdw>
                </a:effectLst>
              </a:rPr>
              <a:t>unbounded-buffer</a:t>
            </a:r>
            <a:r>
              <a:rPr lang="en-US" sz="2000" i="1" dirty="0">
                <a:solidFill>
                  <a:srgbClr val="0000CC"/>
                </a:solidFill>
                <a:effectLst>
                  <a:outerShdw blurRad="38100" dist="38100" dir="2700000" algn="tl">
                    <a:srgbClr val="000000">
                      <a:alpha val="43137"/>
                    </a:srgbClr>
                  </a:outerShdw>
                </a:effectLst>
              </a:rPr>
              <a:t>:-</a:t>
            </a:r>
            <a:r>
              <a:rPr lang="en-US" sz="2000" dirty="0">
                <a:solidFill>
                  <a:srgbClr val="0000CC"/>
                </a:solidFill>
                <a:effectLst>
                  <a:outerShdw blurRad="38100" dist="38100" dir="2700000" algn="tl">
                    <a:srgbClr val="000000">
                      <a:alpha val="43137"/>
                    </a:srgbClr>
                  </a:outerShdw>
                </a:effectLst>
              </a:rPr>
              <a:t> places no practical limit on the size of  the buffer.</a:t>
            </a:r>
          </a:p>
          <a:p>
            <a:pPr lvl="2"/>
            <a:r>
              <a:rPr lang="en-US" dirty="0">
                <a:solidFill>
                  <a:srgbClr val="0000CC"/>
                </a:solidFill>
                <a:effectLst>
                  <a:outerShdw blurRad="38100" dist="38100" dir="2700000" algn="tl">
                    <a:srgbClr val="000000">
                      <a:alpha val="43137"/>
                    </a:srgbClr>
                  </a:outerShdw>
                </a:effectLst>
              </a:rPr>
              <a:t>Producer can produce any number of items.</a:t>
            </a:r>
          </a:p>
          <a:p>
            <a:pPr lvl="2"/>
            <a:r>
              <a:rPr lang="en-US" dirty="0">
                <a:solidFill>
                  <a:srgbClr val="0000CC"/>
                </a:solidFill>
                <a:effectLst>
                  <a:outerShdw blurRad="38100" dist="38100" dir="2700000" algn="tl">
                    <a:srgbClr val="000000">
                      <a:alpha val="43137"/>
                    </a:srgbClr>
                  </a:outerShdw>
                </a:effectLst>
              </a:rPr>
              <a:t>Consumer may have to  wait</a:t>
            </a:r>
          </a:p>
          <a:p>
            <a:pPr lvl="1" algn="just">
              <a:buClr>
                <a:srgbClr val="002060"/>
              </a:buClr>
              <a:buFont typeface="Wingdings" pitchFamily="2" charset="2"/>
              <a:buChar char="§"/>
              <a:defRPr/>
            </a:pPr>
            <a:r>
              <a:rPr lang="en-US" sz="2000" i="1" dirty="0">
                <a:solidFill>
                  <a:srgbClr val="0000CC"/>
                </a:solidFill>
                <a:effectLst>
                  <a:outerShdw blurRad="38100" dist="38100" dir="2700000" algn="tl">
                    <a:srgbClr val="000000">
                      <a:alpha val="43137"/>
                    </a:srgbClr>
                  </a:outerShdw>
                </a:effectLst>
              </a:rPr>
              <a:t>bounded-buffer:- </a:t>
            </a:r>
            <a:r>
              <a:rPr lang="en-US" sz="2000" dirty="0">
                <a:solidFill>
                  <a:srgbClr val="0000CC"/>
                </a:solidFill>
                <a:effectLst>
                  <a:outerShdw blurRad="38100" dist="38100" dir="2700000" algn="tl">
                    <a:srgbClr val="000000">
                      <a:alpha val="43137"/>
                    </a:srgbClr>
                  </a:outerShdw>
                </a:effectLst>
              </a:rPr>
              <a:t> assumes that there is  a fixed buffer size.</a:t>
            </a:r>
          </a:p>
          <a:p>
            <a:pPr algn="just">
              <a:buClr>
                <a:srgbClr val="FF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Trouble arises when the producer wants to put a new item in the buffer, but it is already full. </a:t>
            </a:r>
          </a:p>
          <a:p>
            <a:pPr marL="685800" lvl="2" algn="just">
              <a:spcBef>
                <a:spcPts val="1000"/>
              </a:spcBef>
              <a:buClr>
                <a:srgbClr val="FF0000"/>
              </a:buClr>
              <a:buFont typeface="Wingdings" pitchFamily="2" charset="2"/>
              <a:buChar char="§"/>
              <a:defRPr/>
            </a:pPr>
            <a:r>
              <a:rPr lang="en-US" sz="1600" dirty="0">
                <a:solidFill>
                  <a:srgbClr val="0000CC"/>
                </a:solidFill>
                <a:effectLst>
                  <a:outerShdw blurRad="38100" dist="38100" dir="2700000" algn="tl">
                    <a:srgbClr val="000000">
                      <a:alpha val="43137"/>
                    </a:srgbClr>
                  </a:outerShdw>
                </a:effectLst>
              </a:rPr>
              <a:t>The solution is for the producer to go to sleep, to be awakened when the consumer has removed one or more items. </a:t>
            </a:r>
          </a:p>
          <a:p>
            <a:pPr algn="just">
              <a:buClr>
                <a:srgbClr val="FF0000"/>
              </a:buClr>
              <a:buFont typeface="Wingdings" pitchFamily="2" charset="2"/>
              <a:buChar char="§"/>
              <a:defRPr/>
            </a:pPr>
            <a:r>
              <a:rPr lang="en-US" sz="2000" dirty="0">
                <a:solidFill>
                  <a:srgbClr val="0000CC"/>
                </a:solidFill>
                <a:effectLst>
                  <a:outerShdw blurRad="38100" dist="38100" dir="2700000" algn="tl">
                    <a:srgbClr val="000000">
                      <a:alpha val="43137"/>
                    </a:srgbClr>
                  </a:outerShdw>
                </a:effectLst>
              </a:rPr>
              <a:t>Similarly, if the consumer wants to remove an item from the buffer but, the buffer is empty, </a:t>
            </a:r>
          </a:p>
          <a:p>
            <a:pPr lvl="1" algn="just">
              <a:buClr>
                <a:srgbClr val="FF0000"/>
              </a:buClr>
              <a:buFont typeface="Wingdings" pitchFamily="2" charset="2"/>
              <a:buChar char="§"/>
              <a:defRPr/>
            </a:pPr>
            <a:r>
              <a:rPr lang="en-US" sz="1600" dirty="0">
                <a:solidFill>
                  <a:srgbClr val="0000CC"/>
                </a:solidFill>
                <a:effectLst>
                  <a:outerShdw blurRad="38100" dist="38100" dir="2700000" algn="tl">
                    <a:srgbClr val="000000">
                      <a:alpha val="43137"/>
                    </a:srgbClr>
                  </a:outerShdw>
                </a:effectLst>
              </a:rPr>
              <a:t>The solution is the consumer goes to sleep until the producer puts something in the buffer and wakes it up.</a:t>
            </a:r>
            <a:endParaRPr lang="en-US" altLang="en-US" sz="1600" dirty="0">
              <a:solidFill>
                <a:srgbClr val="0000CC"/>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46</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Date Placeholder 5"/>
          <p:cNvSpPr>
            <a:spLocks noGrp="1"/>
          </p:cNvSpPr>
          <p:nvPr>
            <p:ph type="dt" sz="half" idx="10"/>
          </p:nvPr>
        </p:nvSpPr>
        <p:spPr/>
        <p:txBody>
          <a:bodyPr/>
          <a:lstStyle/>
          <a:p>
            <a:fld id="{FB22A723-F612-416C-9DCE-1017FE9FFC3F}"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Producer and consumer problem(</a:t>
            </a:r>
            <a:r>
              <a:rPr lang="en-US" altLang="en-US" sz="3200" b="1" dirty="0" err="1">
                <a:solidFill>
                  <a:srgbClr val="FF0000"/>
                </a:solidFill>
                <a:effectLst>
                  <a:outerShdw blurRad="38100" dist="38100" dir="2700000" algn="tl">
                    <a:srgbClr val="000000">
                      <a:alpha val="43137"/>
                    </a:srgbClr>
                  </a:outerShdw>
                </a:effectLst>
              </a:rPr>
              <a:t>con’t</a:t>
            </a:r>
            <a:r>
              <a:rPr lang="en-US" altLang="en-US" sz="3200" b="1" dirty="0">
                <a:solidFill>
                  <a:srgbClr val="FF0000"/>
                </a:solidFill>
                <a:effectLst>
                  <a:outerShdw blurRad="38100" dist="38100" dir="2700000" algn="tl">
                    <a:srgbClr val="000000">
                      <a:alpha val="43137"/>
                    </a:srgbClr>
                  </a:outerShdw>
                </a:effectLst>
              </a:rPr>
              <a:t>…)</a:t>
            </a:r>
          </a:p>
        </p:txBody>
      </p:sp>
      <p:sp>
        <p:nvSpPr>
          <p:cNvPr id="48131" name="Rectangle 3"/>
          <p:cNvSpPr>
            <a:spLocks noGrp="1" noChangeArrowheads="1"/>
          </p:cNvSpPr>
          <p:nvPr>
            <p:ph type="body" idx="1"/>
          </p:nvPr>
        </p:nvSpPr>
        <p:spPr>
          <a:xfrm>
            <a:off x="2133600" y="1310185"/>
            <a:ext cx="5918579" cy="5349923"/>
          </a:xfrm>
        </p:spPr>
        <p:txBody>
          <a:bodyPr>
            <a:noAutofit/>
          </a:bodyPr>
          <a:lstStyle/>
          <a:p>
            <a:pPr>
              <a:buNone/>
            </a:pPr>
            <a:r>
              <a:rPr lang="en-US" sz="1600" dirty="0">
                <a:solidFill>
                  <a:srgbClr val="0000CC"/>
                </a:solidFill>
                <a:effectLst>
                  <a:outerShdw blurRad="38100" dist="38100" dir="2700000" algn="tl">
                    <a:srgbClr val="000000">
                      <a:alpha val="43137"/>
                    </a:srgbClr>
                  </a:outerShdw>
                </a:effectLst>
              </a:rPr>
              <a:t>#define N 100                /* number of slots in the buffer /</a:t>
            </a:r>
          </a:p>
          <a:p>
            <a:pPr>
              <a:buNone/>
            </a:pPr>
            <a:r>
              <a:rPr lang="en-US" sz="1600" dirty="0" err="1">
                <a:solidFill>
                  <a:srgbClr val="0000CC"/>
                </a:solidFill>
                <a:effectLst>
                  <a:outerShdw blurRad="38100" dist="38100" dir="2700000" algn="tl">
                    <a:srgbClr val="000000">
                      <a:alpha val="43137"/>
                    </a:srgbClr>
                  </a:outerShdw>
                </a:effectLst>
              </a:rPr>
              <a:t>typedefint</a:t>
            </a:r>
            <a:r>
              <a:rPr lang="en-US" sz="1600" dirty="0">
                <a:solidFill>
                  <a:srgbClr val="0000CC"/>
                </a:solidFill>
                <a:effectLst>
                  <a:outerShdw blurRad="38100" dist="38100" dir="2700000" algn="tl">
                    <a:srgbClr val="000000">
                      <a:alpha val="43137"/>
                    </a:srgbClr>
                  </a:outerShdw>
                </a:effectLst>
              </a:rPr>
              <a:t> semaphore;         /* semaphores are a special kind of </a:t>
            </a:r>
            <a:r>
              <a:rPr lang="en-US" sz="1600" dirty="0" err="1">
                <a:solidFill>
                  <a:srgbClr val="0000CC"/>
                </a:solidFill>
                <a:effectLst>
                  <a:outerShdw blurRad="38100" dist="38100" dir="2700000" algn="tl">
                    <a:srgbClr val="000000">
                      <a:alpha val="43137"/>
                    </a:srgbClr>
                  </a:outerShdw>
                </a:effectLst>
              </a:rPr>
              <a:t>int</a:t>
            </a:r>
            <a:r>
              <a:rPr lang="en-US" sz="1600" dirty="0">
                <a:solidFill>
                  <a:srgbClr val="0000CC"/>
                </a:solidFill>
                <a:effectLst>
                  <a:outerShdw blurRad="38100" dist="38100" dir="2700000" algn="tl">
                    <a:srgbClr val="000000">
                      <a:alpha val="43137"/>
                    </a:srgbClr>
                  </a:outerShdw>
                </a:effectLst>
              </a:rPr>
              <a:t>*/</a:t>
            </a:r>
          </a:p>
          <a:p>
            <a:pPr>
              <a:buNone/>
            </a:pPr>
            <a:r>
              <a:rPr lang="en-US" sz="1600" dirty="0" err="1">
                <a:solidFill>
                  <a:srgbClr val="0000CC"/>
                </a:solidFill>
                <a:effectLst>
                  <a:outerShdw blurRad="38100" dist="38100" dir="2700000" algn="tl">
                    <a:srgbClr val="000000">
                      <a:alpha val="43137"/>
                    </a:srgbClr>
                  </a:outerShdw>
                </a:effectLst>
              </a:rPr>
              <a:t>semaphoremutex</a:t>
            </a:r>
            <a:r>
              <a:rPr lang="en-US" sz="1600" dirty="0">
                <a:solidFill>
                  <a:srgbClr val="0000CC"/>
                </a:solidFill>
                <a:effectLst>
                  <a:outerShdw blurRad="38100" dist="38100" dir="2700000" algn="tl">
                    <a:srgbClr val="000000">
                      <a:alpha val="43137"/>
                    </a:srgbClr>
                  </a:outerShdw>
                </a:effectLst>
              </a:rPr>
              <a:t> = 1 ;           /* controls access to critical region */</a:t>
            </a:r>
          </a:p>
          <a:p>
            <a:pPr>
              <a:buNone/>
            </a:pPr>
            <a:r>
              <a:rPr lang="en-US" sz="1600" dirty="0">
                <a:solidFill>
                  <a:srgbClr val="0000CC"/>
                </a:solidFill>
                <a:effectLst>
                  <a:outerShdw blurRad="38100" dist="38100" dir="2700000" algn="tl">
                    <a:srgbClr val="000000">
                      <a:alpha val="43137"/>
                    </a:srgbClr>
                  </a:outerShdw>
                </a:effectLst>
              </a:rPr>
              <a:t>semaphore empty = N;           /* counts empty buffer slots */</a:t>
            </a:r>
          </a:p>
          <a:p>
            <a:pPr>
              <a:buNone/>
            </a:pPr>
            <a:r>
              <a:rPr lang="en-US" sz="1600" dirty="0">
                <a:solidFill>
                  <a:srgbClr val="0000CC"/>
                </a:solidFill>
                <a:effectLst>
                  <a:outerShdw blurRad="38100" dist="38100" dir="2700000" algn="tl">
                    <a:srgbClr val="000000">
                      <a:alpha val="43137"/>
                    </a:srgbClr>
                  </a:outerShdw>
                </a:effectLst>
              </a:rPr>
              <a:t>semaphore full = 0;            /* counts full buffer slots */</a:t>
            </a:r>
          </a:p>
          <a:p>
            <a:pPr>
              <a:buNone/>
            </a:pPr>
            <a:r>
              <a:rPr lang="en-US" sz="1600" dirty="0">
                <a:solidFill>
                  <a:srgbClr val="0000CC"/>
                </a:solidFill>
                <a:effectLst>
                  <a:outerShdw blurRad="38100" dist="38100" dir="2700000" algn="tl">
                    <a:srgbClr val="000000">
                      <a:alpha val="43137"/>
                    </a:srgbClr>
                  </a:outerShdw>
                </a:effectLst>
              </a:rPr>
              <a:t>void producer(void)</a:t>
            </a:r>
          </a:p>
          <a:p>
            <a:pPr>
              <a:buNone/>
            </a:pPr>
            <a:r>
              <a:rPr lang="en-US" sz="1600" dirty="0">
                <a:solidFill>
                  <a:srgbClr val="0000CC"/>
                </a:solidFill>
                <a:effectLst>
                  <a:outerShdw blurRad="38100" dist="38100" dir="2700000" algn="tl">
                    <a:srgbClr val="000000">
                      <a:alpha val="43137"/>
                    </a:srgbClr>
                  </a:outerShdw>
                </a:effectLst>
              </a:rPr>
              <a:t>{</a:t>
            </a:r>
            <a:r>
              <a:rPr lang="en-US" sz="1600" dirty="0" err="1">
                <a:solidFill>
                  <a:srgbClr val="0000CC"/>
                </a:solidFill>
                <a:effectLst>
                  <a:outerShdw blurRad="38100" dist="38100" dir="2700000" algn="tl">
                    <a:srgbClr val="000000">
                      <a:alpha val="43137"/>
                    </a:srgbClr>
                  </a:outerShdw>
                </a:effectLst>
              </a:rPr>
              <a:t>int</a:t>
            </a:r>
            <a:r>
              <a:rPr lang="en-US" sz="1600" dirty="0">
                <a:solidFill>
                  <a:srgbClr val="0000CC"/>
                </a:solidFill>
                <a:effectLst>
                  <a:outerShdw blurRad="38100" dist="38100" dir="2700000" algn="tl">
                    <a:srgbClr val="000000">
                      <a:alpha val="43137"/>
                    </a:srgbClr>
                  </a:outerShdw>
                </a:effectLst>
              </a:rPr>
              <a:t> item;</a:t>
            </a:r>
          </a:p>
          <a:p>
            <a:pPr>
              <a:buNone/>
            </a:pPr>
            <a:r>
              <a:rPr lang="en-US" sz="1600" dirty="0">
                <a:solidFill>
                  <a:srgbClr val="0000CC"/>
                </a:solidFill>
                <a:effectLst>
                  <a:outerShdw blurRad="38100" dist="38100" dir="2700000" algn="tl">
                    <a:srgbClr val="000000">
                      <a:alpha val="43137"/>
                    </a:srgbClr>
                  </a:outerShdw>
                </a:effectLst>
              </a:rPr>
              <a:t>while (TRUE) {               /* TRUE is the constant 1 */</a:t>
            </a:r>
          </a:p>
          <a:p>
            <a:pPr>
              <a:buNone/>
            </a:pPr>
            <a:r>
              <a:rPr lang="en-US" sz="1600" dirty="0">
                <a:solidFill>
                  <a:srgbClr val="0000CC"/>
                </a:solidFill>
                <a:effectLst>
                  <a:outerShdw blurRad="38100" dist="38100" dir="2700000" algn="tl">
                    <a:srgbClr val="000000">
                      <a:alpha val="43137"/>
                    </a:srgbClr>
                  </a:outerShdw>
                </a:effectLst>
              </a:rPr>
              <a:t>item = </a:t>
            </a:r>
            <a:r>
              <a:rPr lang="en-US" sz="1600" dirty="0" err="1">
                <a:solidFill>
                  <a:srgbClr val="0000CC"/>
                </a:solidFill>
                <a:effectLst>
                  <a:outerShdw blurRad="38100" dist="38100" dir="2700000" algn="tl">
                    <a:srgbClr val="000000">
                      <a:alpha val="43137"/>
                    </a:srgbClr>
                  </a:outerShdw>
                </a:effectLst>
              </a:rPr>
              <a:t>produce_item</a:t>
            </a:r>
            <a:r>
              <a:rPr lang="en-US" sz="1600" dirty="0">
                <a:solidFill>
                  <a:srgbClr val="0000CC"/>
                </a:solidFill>
                <a:effectLst>
                  <a:outerShdw blurRad="38100" dist="38100" dir="2700000" algn="tl">
                    <a:srgbClr val="000000">
                      <a:alpha val="43137"/>
                    </a:srgbClr>
                  </a:outerShdw>
                </a:effectLst>
              </a:rPr>
              <a:t>( );       /* generate something to put in buffer */</a:t>
            </a:r>
          </a:p>
          <a:p>
            <a:pPr>
              <a:buNone/>
            </a:pPr>
            <a:r>
              <a:rPr lang="en-US" sz="1600" dirty="0">
                <a:solidFill>
                  <a:srgbClr val="0000CC"/>
                </a:solidFill>
                <a:effectLst>
                  <a:outerShdw blurRad="38100" dist="38100" dir="2700000" algn="tl">
                    <a:srgbClr val="000000">
                      <a:alpha val="43137"/>
                    </a:srgbClr>
                  </a:outerShdw>
                </a:effectLst>
              </a:rPr>
              <a:t>down(&amp;empty);                    /* decrement empty count */</a:t>
            </a:r>
          </a:p>
          <a:p>
            <a:pPr>
              <a:buNone/>
            </a:pPr>
            <a:r>
              <a:rPr lang="en-US" sz="1600" dirty="0">
                <a:solidFill>
                  <a:srgbClr val="0000CC"/>
                </a:solidFill>
                <a:effectLst>
                  <a:outerShdw blurRad="38100" dist="38100" dir="2700000" algn="tl">
                    <a:srgbClr val="000000">
                      <a:alpha val="43137"/>
                    </a:srgbClr>
                  </a:outerShdw>
                </a:effectLst>
              </a:rPr>
              <a:t>down(&amp;</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                     /* enter critical region */</a:t>
            </a:r>
          </a:p>
          <a:p>
            <a:pPr>
              <a:buNone/>
            </a:pPr>
            <a:r>
              <a:rPr lang="en-US" sz="1600" dirty="0" err="1">
                <a:solidFill>
                  <a:srgbClr val="0000CC"/>
                </a:solidFill>
                <a:effectLst>
                  <a:outerShdw blurRad="38100" dist="38100" dir="2700000" algn="tl">
                    <a:srgbClr val="000000">
                      <a:alpha val="43137"/>
                    </a:srgbClr>
                  </a:outerShdw>
                </a:effectLst>
              </a:rPr>
              <a:t>inserUtem</a:t>
            </a:r>
            <a:r>
              <a:rPr lang="en-US" sz="1600" dirty="0">
                <a:solidFill>
                  <a:srgbClr val="0000CC"/>
                </a:solidFill>
                <a:effectLst>
                  <a:outerShdw blurRad="38100" dist="38100" dir="2700000" algn="tl">
                    <a:srgbClr val="000000">
                      <a:alpha val="43137"/>
                    </a:srgbClr>
                  </a:outerShdw>
                </a:effectLst>
              </a:rPr>
              <a:t>(item);                 /* put new item in buffer */</a:t>
            </a:r>
          </a:p>
          <a:p>
            <a:pPr>
              <a:buNone/>
            </a:pPr>
            <a:r>
              <a:rPr lang="en-US" sz="1600" dirty="0">
                <a:solidFill>
                  <a:srgbClr val="0000CC"/>
                </a:solidFill>
                <a:effectLst>
                  <a:outerShdw blurRad="38100" dist="38100" dir="2700000" algn="tl">
                    <a:srgbClr val="000000">
                      <a:alpha val="43137"/>
                    </a:srgbClr>
                  </a:outerShdw>
                </a:effectLst>
              </a:rPr>
              <a:t>up(&amp;</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              /* leave critical region */</a:t>
            </a:r>
          </a:p>
          <a:p>
            <a:pPr>
              <a:buNone/>
            </a:pPr>
            <a:r>
              <a:rPr lang="en-US" sz="1600" dirty="0">
                <a:solidFill>
                  <a:srgbClr val="0000CC"/>
                </a:solidFill>
                <a:effectLst>
                  <a:outerShdw blurRad="38100" dist="38100" dir="2700000" algn="tl">
                    <a:srgbClr val="000000">
                      <a:alpha val="43137"/>
                    </a:srgbClr>
                  </a:outerShdw>
                </a:effectLst>
              </a:rPr>
              <a:t>up(&amp;full);                        /* increment count of full slots */</a:t>
            </a:r>
          </a:p>
          <a:p>
            <a:pPr>
              <a:buNone/>
            </a:pPr>
            <a:r>
              <a:rPr lang="en-US" sz="1600" dirty="0">
                <a:solidFill>
                  <a:srgbClr val="0000CC"/>
                </a:solidFill>
                <a:effectLst>
                  <a:outerShdw blurRad="38100" dist="38100" dir="2700000" algn="tl">
                    <a:srgbClr val="000000">
                      <a:alpha val="43137"/>
                    </a:srgbClr>
                  </a:outerShdw>
                </a:effectLst>
              </a:rPr>
              <a:t>        }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47</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TextBox 5"/>
          <p:cNvSpPr txBox="1"/>
          <p:nvPr/>
        </p:nvSpPr>
        <p:spPr>
          <a:xfrm>
            <a:off x="2538483" y="832513"/>
            <a:ext cx="5049672" cy="369332"/>
          </a:xfrm>
          <a:prstGeom prst="rect">
            <a:avLst/>
          </a:prstGeom>
          <a:noFill/>
        </p:spPr>
        <p:txBody>
          <a:bodyPr wrap="square" rtlCol="0">
            <a:spAutoFit/>
          </a:bodyPr>
          <a:lstStyle/>
          <a:p>
            <a:r>
              <a:rPr lang="en-US" dirty="0">
                <a:solidFill>
                  <a:srgbClr val="00B050"/>
                </a:solidFill>
              </a:rPr>
              <a:t>Producer and consumer problem using semaphore</a:t>
            </a:r>
          </a:p>
        </p:txBody>
      </p:sp>
      <p:sp>
        <p:nvSpPr>
          <p:cNvPr id="7" name="TextBox 6"/>
          <p:cNvSpPr txBox="1"/>
          <p:nvPr/>
        </p:nvSpPr>
        <p:spPr>
          <a:xfrm rot="18905764">
            <a:off x="9567079" y="3070746"/>
            <a:ext cx="2552132" cy="369332"/>
          </a:xfrm>
          <a:prstGeom prst="rect">
            <a:avLst/>
          </a:prstGeom>
          <a:noFill/>
        </p:spPr>
        <p:txBody>
          <a:bodyPr wrap="square" rtlCol="0">
            <a:spAutoFit/>
          </a:bodyPr>
          <a:lstStyle/>
          <a:p>
            <a:r>
              <a:rPr lang="en-US" dirty="0">
                <a:solidFill>
                  <a:srgbClr val="FF0000"/>
                </a:solidFill>
              </a:rPr>
              <a:t>Producer code</a:t>
            </a:r>
          </a:p>
        </p:txBody>
      </p:sp>
      <p:sp>
        <p:nvSpPr>
          <p:cNvPr id="8" name="Right Brace 7"/>
          <p:cNvSpPr/>
          <p:nvPr/>
        </p:nvSpPr>
        <p:spPr>
          <a:xfrm>
            <a:off x="8243249" y="3302758"/>
            <a:ext cx="346516" cy="3002508"/>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a:stCxn id="7" idx="1"/>
            <a:endCxn id="8" idx="1"/>
          </p:cNvCxnSpPr>
          <p:nvPr/>
        </p:nvCxnSpPr>
        <p:spPr>
          <a:xfrm rot="10800000" flipV="1">
            <a:off x="8589766" y="4156212"/>
            <a:ext cx="1349553" cy="647799"/>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fld id="{6794283C-E15F-4290-A58D-B33600D6D717}"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Producer and consumer problem(</a:t>
            </a:r>
            <a:r>
              <a:rPr lang="en-US" altLang="en-US" sz="3200" b="1" dirty="0" err="1">
                <a:solidFill>
                  <a:srgbClr val="FF0000"/>
                </a:solidFill>
                <a:effectLst>
                  <a:outerShdw blurRad="38100" dist="38100" dir="2700000" algn="tl">
                    <a:srgbClr val="000000">
                      <a:alpha val="43137"/>
                    </a:srgbClr>
                  </a:outerShdw>
                </a:effectLst>
              </a:rPr>
              <a:t>con’t</a:t>
            </a:r>
            <a:r>
              <a:rPr lang="en-US" altLang="en-US" sz="3200" b="1" dirty="0">
                <a:solidFill>
                  <a:srgbClr val="FF0000"/>
                </a:solidFill>
                <a:effectLst>
                  <a:outerShdw blurRad="38100" dist="38100" dir="2700000" algn="tl">
                    <a:srgbClr val="000000">
                      <a:alpha val="43137"/>
                    </a:srgbClr>
                  </a:outerShdw>
                </a:effectLst>
              </a:rPr>
              <a:t>…)</a:t>
            </a:r>
          </a:p>
        </p:txBody>
      </p:sp>
      <p:sp>
        <p:nvSpPr>
          <p:cNvPr id="48131" name="Rectangle 3"/>
          <p:cNvSpPr>
            <a:spLocks noGrp="1" noChangeArrowheads="1"/>
          </p:cNvSpPr>
          <p:nvPr>
            <p:ph type="body" idx="1"/>
          </p:nvPr>
        </p:nvSpPr>
        <p:spPr>
          <a:xfrm>
            <a:off x="2133600" y="1692322"/>
            <a:ext cx="5918579" cy="4503762"/>
          </a:xfrm>
        </p:spPr>
        <p:txBody>
          <a:bodyPr>
            <a:noAutofit/>
          </a:bodyPr>
          <a:lstStyle/>
          <a:p>
            <a:pPr>
              <a:buNone/>
            </a:pPr>
            <a:r>
              <a:rPr lang="en-US" sz="1600" dirty="0">
                <a:solidFill>
                  <a:srgbClr val="0000CC"/>
                </a:solidFill>
                <a:effectLst>
                  <a:outerShdw blurRad="38100" dist="38100" dir="2700000" algn="tl">
                    <a:srgbClr val="000000">
                      <a:alpha val="43137"/>
                    </a:srgbClr>
                  </a:outerShdw>
                </a:effectLst>
              </a:rPr>
              <a:t>void consumer(void)</a:t>
            </a:r>
          </a:p>
          <a:p>
            <a:pPr>
              <a:buNone/>
            </a:pPr>
            <a:r>
              <a:rPr lang="en-US" sz="1600" dirty="0">
                <a:solidFill>
                  <a:srgbClr val="0000CC"/>
                </a:solidFill>
                <a:effectLst>
                  <a:outerShdw blurRad="38100" dist="38100" dir="2700000" algn="tl">
                    <a:srgbClr val="000000">
                      <a:alpha val="43137"/>
                    </a:srgbClr>
                  </a:outerShdw>
                </a:effectLst>
              </a:rPr>
              <a:t>{</a:t>
            </a:r>
          </a:p>
          <a:p>
            <a:pPr>
              <a:buNone/>
            </a:pPr>
            <a:r>
              <a:rPr lang="en-US" sz="1600" dirty="0" err="1">
                <a:solidFill>
                  <a:srgbClr val="0000CC"/>
                </a:solidFill>
                <a:effectLst>
                  <a:outerShdw blurRad="38100" dist="38100" dir="2700000" algn="tl">
                    <a:srgbClr val="000000">
                      <a:alpha val="43137"/>
                    </a:srgbClr>
                  </a:outerShdw>
                </a:effectLst>
              </a:rPr>
              <a:t>int</a:t>
            </a:r>
            <a:r>
              <a:rPr lang="en-US" sz="1600" dirty="0">
                <a:solidFill>
                  <a:srgbClr val="0000CC"/>
                </a:solidFill>
                <a:effectLst>
                  <a:outerShdw blurRad="38100" dist="38100" dir="2700000" algn="tl">
                    <a:srgbClr val="000000">
                      <a:alpha val="43137"/>
                    </a:srgbClr>
                  </a:outerShdw>
                </a:effectLst>
              </a:rPr>
              <a:t> item;</a:t>
            </a:r>
          </a:p>
          <a:p>
            <a:pPr>
              <a:buNone/>
            </a:pPr>
            <a:r>
              <a:rPr lang="en-US" sz="1600" dirty="0">
                <a:solidFill>
                  <a:srgbClr val="0000CC"/>
                </a:solidFill>
                <a:effectLst>
                  <a:outerShdw blurRad="38100" dist="38100" dir="2700000" algn="tl">
                    <a:srgbClr val="000000">
                      <a:alpha val="43137"/>
                    </a:srgbClr>
                  </a:outerShdw>
                </a:effectLst>
              </a:rPr>
              <a:t>while (TRUE) {                                                  /* infinite loop */</a:t>
            </a:r>
          </a:p>
          <a:p>
            <a:pPr>
              <a:buNone/>
            </a:pPr>
            <a:r>
              <a:rPr lang="en-US" sz="1600" dirty="0">
                <a:solidFill>
                  <a:srgbClr val="0000CC"/>
                </a:solidFill>
                <a:effectLst>
                  <a:outerShdw blurRad="38100" dist="38100" dir="2700000" algn="tl">
                    <a:srgbClr val="000000">
                      <a:alpha val="43137"/>
                    </a:srgbClr>
                  </a:outerShdw>
                </a:effectLst>
              </a:rPr>
              <a:t>down(&amp;full);                                                 /* decrement full count */</a:t>
            </a:r>
          </a:p>
          <a:p>
            <a:pPr>
              <a:buNone/>
            </a:pPr>
            <a:r>
              <a:rPr lang="en-US" sz="1600" dirty="0">
                <a:solidFill>
                  <a:srgbClr val="0000CC"/>
                </a:solidFill>
                <a:effectLst>
                  <a:outerShdw blurRad="38100" dist="38100" dir="2700000" algn="tl">
                    <a:srgbClr val="000000">
                      <a:alpha val="43137"/>
                    </a:srgbClr>
                  </a:outerShdw>
                </a:effectLst>
              </a:rPr>
              <a:t>down(&amp;</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                                            /* enter critical region */</a:t>
            </a:r>
          </a:p>
          <a:p>
            <a:pPr>
              <a:buNone/>
            </a:pPr>
            <a:r>
              <a:rPr lang="en-US" sz="1600" dirty="0">
                <a:solidFill>
                  <a:srgbClr val="0000CC"/>
                </a:solidFill>
                <a:effectLst>
                  <a:outerShdw blurRad="38100" dist="38100" dir="2700000" algn="tl">
                    <a:srgbClr val="000000">
                      <a:alpha val="43137"/>
                    </a:srgbClr>
                  </a:outerShdw>
                </a:effectLst>
              </a:rPr>
              <a:t>item = remove_ item( );                                  /* take item from buffer */</a:t>
            </a:r>
          </a:p>
          <a:p>
            <a:pPr>
              <a:buNone/>
            </a:pPr>
            <a:r>
              <a:rPr lang="en-US" sz="1600" dirty="0">
                <a:solidFill>
                  <a:srgbClr val="0000CC"/>
                </a:solidFill>
                <a:effectLst>
                  <a:outerShdw blurRad="38100" dist="38100" dir="2700000" algn="tl">
                    <a:srgbClr val="000000">
                      <a:alpha val="43137"/>
                    </a:srgbClr>
                  </a:outerShdw>
                </a:effectLst>
              </a:rPr>
              <a:t>up(&amp;</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                                                    /* leave critical region */</a:t>
            </a:r>
          </a:p>
          <a:p>
            <a:pPr>
              <a:buNone/>
            </a:pPr>
            <a:r>
              <a:rPr lang="en-US" sz="1600" dirty="0">
                <a:solidFill>
                  <a:srgbClr val="0000CC"/>
                </a:solidFill>
                <a:effectLst>
                  <a:outerShdw blurRad="38100" dist="38100" dir="2700000" algn="tl">
                    <a:srgbClr val="000000">
                      <a:alpha val="43137"/>
                    </a:srgbClr>
                  </a:outerShdw>
                </a:effectLst>
              </a:rPr>
              <a:t>up(&amp;empty);                                   /* increment count of empty slots */</a:t>
            </a:r>
          </a:p>
          <a:p>
            <a:pPr>
              <a:buNone/>
            </a:pPr>
            <a:r>
              <a:rPr lang="en-US" sz="1600" dirty="0" err="1">
                <a:solidFill>
                  <a:srgbClr val="0000CC"/>
                </a:solidFill>
                <a:effectLst>
                  <a:outerShdw blurRad="38100" dist="38100" dir="2700000" algn="tl">
                    <a:srgbClr val="000000">
                      <a:alpha val="43137"/>
                    </a:srgbClr>
                  </a:outerShdw>
                </a:effectLst>
              </a:rPr>
              <a:t>consume_item</a:t>
            </a:r>
            <a:r>
              <a:rPr lang="en-US" sz="1600" dirty="0">
                <a:solidFill>
                  <a:srgbClr val="0000CC"/>
                </a:solidFill>
                <a:effectLst>
                  <a:outerShdw blurRad="38100" dist="38100" dir="2700000" algn="tl">
                    <a:srgbClr val="000000">
                      <a:alpha val="43137"/>
                    </a:srgbClr>
                  </a:outerShdw>
                </a:effectLst>
              </a:rPr>
              <a:t>(item);                        /* do something with the item */</a:t>
            </a:r>
          </a:p>
          <a:p>
            <a:pPr>
              <a:buNone/>
            </a:pPr>
            <a:r>
              <a:rPr lang="en-US" sz="1600" dirty="0">
                <a:solidFill>
                  <a:srgbClr val="0000CC"/>
                </a:solidFill>
                <a:effectLst>
                  <a:outerShdw blurRad="38100" dist="38100" dir="2700000" algn="tl">
                    <a:srgbClr val="000000">
                      <a:alpha val="43137"/>
                    </a:srgbClr>
                  </a:outerShdw>
                </a:effectLst>
              </a:rPr>
              <a:t>                 }</a:t>
            </a:r>
          </a:p>
          <a:p>
            <a:pPr>
              <a:buNone/>
            </a:pPr>
            <a:r>
              <a:rPr lang="en-US" sz="1600" dirty="0">
                <a:solidFill>
                  <a:srgbClr val="0000CC"/>
                </a:solidFill>
                <a:effectLst>
                  <a:outerShdw blurRad="38100" dist="38100" dir="2700000" algn="tl">
                    <a:srgbClr val="000000">
                      <a:alpha val="43137"/>
                    </a:srgbClr>
                  </a:outerShdw>
                </a:effectLst>
              </a:rPr>
              <a:t>}</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48</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TextBox 5"/>
          <p:cNvSpPr txBox="1"/>
          <p:nvPr/>
        </p:nvSpPr>
        <p:spPr>
          <a:xfrm>
            <a:off x="2674961" y="1119116"/>
            <a:ext cx="5049672" cy="369332"/>
          </a:xfrm>
          <a:prstGeom prst="rect">
            <a:avLst/>
          </a:prstGeom>
          <a:noFill/>
        </p:spPr>
        <p:txBody>
          <a:bodyPr wrap="square" rtlCol="0">
            <a:spAutoFit/>
          </a:bodyPr>
          <a:lstStyle/>
          <a:p>
            <a:r>
              <a:rPr lang="en-US" dirty="0">
                <a:solidFill>
                  <a:srgbClr val="00B050"/>
                </a:solidFill>
              </a:rPr>
              <a:t>Producer and consumer problem using semaphore</a:t>
            </a:r>
          </a:p>
        </p:txBody>
      </p:sp>
      <p:sp>
        <p:nvSpPr>
          <p:cNvPr id="7" name="Right Brace 6"/>
          <p:cNvSpPr/>
          <p:nvPr/>
        </p:nvSpPr>
        <p:spPr>
          <a:xfrm>
            <a:off x="8243249" y="3302758"/>
            <a:ext cx="346516" cy="3002508"/>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Arrow Connector 7"/>
          <p:cNvCxnSpPr/>
          <p:nvPr/>
        </p:nvCxnSpPr>
        <p:spPr>
          <a:xfrm rot="10800000" flipV="1">
            <a:off x="8589766" y="4156212"/>
            <a:ext cx="1349553" cy="647799"/>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8905764">
            <a:off x="9567079" y="3070746"/>
            <a:ext cx="2552132" cy="369332"/>
          </a:xfrm>
          <a:prstGeom prst="rect">
            <a:avLst/>
          </a:prstGeom>
          <a:noFill/>
        </p:spPr>
        <p:txBody>
          <a:bodyPr wrap="square" rtlCol="0">
            <a:spAutoFit/>
          </a:bodyPr>
          <a:lstStyle/>
          <a:p>
            <a:r>
              <a:rPr lang="en-US" dirty="0">
                <a:solidFill>
                  <a:srgbClr val="FF0000"/>
                </a:solidFill>
              </a:rPr>
              <a:t>consumer code</a:t>
            </a:r>
          </a:p>
        </p:txBody>
      </p:sp>
      <p:sp>
        <p:nvSpPr>
          <p:cNvPr id="11" name="Date Placeholder 10"/>
          <p:cNvSpPr>
            <a:spLocks noGrp="1"/>
          </p:cNvSpPr>
          <p:nvPr>
            <p:ph type="dt" sz="half" idx="10"/>
          </p:nvPr>
        </p:nvSpPr>
        <p:spPr/>
        <p:txBody>
          <a:bodyPr/>
          <a:lstStyle/>
          <a:p>
            <a:fld id="{4F04C1C9-EF9B-47F3-BF7B-97931BF0513E}"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Producer and consumer problem(</a:t>
            </a:r>
            <a:r>
              <a:rPr lang="en-US" altLang="en-US" sz="3200" b="1" dirty="0" err="1">
                <a:solidFill>
                  <a:srgbClr val="FF0000"/>
                </a:solidFill>
                <a:effectLst>
                  <a:outerShdw blurRad="38100" dist="38100" dir="2700000" algn="tl">
                    <a:srgbClr val="000000">
                      <a:alpha val="43137"/>
                    </a:srgbClr>
                  </a:outerShdw>
                </a:effectLst>
              </a:rPr>
              <a:t>con’t</a:t>
            </a:r>
            <a:r>
              <a:rPr lang="en-US" altLang="en-US" sz="3200" b="1" dirty="0">
                <a:solidFill>
                  <a:srgbClr val="FF0000"/>
                </a:solidFill>
                <a:effectLst>
                  <a:outerShdw blurRad="38100" dist="38100" dir="2700000" algn="tl">
                    <a:srgbClr val="000000">
                      <a:alpha val="43137"/>
                    </a:srgbClr>
                  </a:outerShdw>
                </a:effectLst>
              </a:rPr>
              <a:t>…)</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49</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TextBox 5"/>
          <p:cNvSpPr txBox="1"/>
          <p:nvPr/>
        </p:nvSpPr>
        <p:spPr>
          <a:xfrm>
            <a:off x="2674961" y="1119116"/>
            <a:ext cx="5049672" cy="369332"/>
          </a:xfrm>
          <a:prstGeom prst="rect">
            <a:avLst/>
          </a:prstGeom>
          <a:noFill/>
        </p:spPr>
        <p:txBody>
          <a:bodyPr wrap="square" rtlCol="0">
            <a:spAutoFit/>
          </a:bodyPr>
          <a:lstStyle/>
          <a:p>
            <a:r>
              <a:rPr lang="en-US" dirty="0">
                <a:solidFill>
                  <a:srgbClr val="00B050"/>
                </a:solidFill>
              </a:rPr>
              <a:t>Producer and consumer problem using monitor </a:t>
            </a:r>
          </a:p>
        </p:txBody>
      </p:sp>
      <p:pic>
        <p:nvPicPr>
          <p:cNvPr id="1026" name="Picture 2"/>
          <p:cNvPicPr>
            <a:picLocks noChangeAspect="1" noChangeArrowheads="1"/>
          </p:cNvPicPr>
          <p:nvPr/>
        </p:nvPicPr>
        <p:blipFill>
          <a:blip r:embed="rId3"/>
          <a:srcRect/>
          <a:stretch>
            <a:fillRect/>
          </a:stretch>
        </p:blipFill>
        <p:spPr bwMode="auto">
          <a:xfrm>
            <a:off x="1869744" y="1543049"/>
            <a:ext cx="5431170" cy="4584795"/>
          </a:xfrm>
          <a:prstGeom prst="rect">
            <a:avLst/>
          </a:prstGeom>
          <a:noFill/>
          <a:ln w="9525">
            <a:noFill/>
            <a:miter lim="800000"/>
            <a:headEnd/>
            <a:tailEnd/>
          </a:ln>
          <a:effectLst/>
        </p:spPr>
      </p:pic>
      <p:sp>
        <p:nvSpPr>
          <p:cNvPr id="7" name="Date Placeholder 6"/>
          <p:cNvSpPr>
            <a:spLocks noGrp="1"/>
          </p:cNvSpPr>
          <p:nvPr>
            <p:ph type="dt" sz="half" idx="10"/>
          </p:nvPr>
        </p:nvSpPr>
        <p:spPr/>
        <p:txBody>
          <a:bodyPr/>
          <a:lstStyle/>
          <a:p>
            <a:fld id="{631D873C-3512-4B85-B42D-DBE59AEC6366}"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FF0000"/>
                </a:solidFill>
                <a:effectLst>
                  <a:outerShdw blurRad="38100" dist="38100" dir="2700000" algn="tl">
                    <a:srgbClr val="000000">
                      <a:alpha val="43137"/>
                    </a:srgbClr>
                  </a:outerShdw>
                </a:effectLst>
              </a:rPr>
              <a:t>Process communication(</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p:txBody>
          <a:bodyPr>
            <a:normAutofit/>
          </a:bodyPr>
          <a:lstStyle/>
          <a:p>
            <a:pPr>
              <a:buFont typeface="Courier New" pitchFamily="49" charset="0"/>
              <a:buChar char="o"/>
            </a:pPr>
            <a:r>
              <a:rPr lang="en-US" altLang="en-US" sz="2400" dirty="0">
                <a:solidFill>
                  <a:srgbClr val="0000CC"/>
                </a:solidFill>
              </a:rPr>
              <a:t>IPC facility provides a mechanism to allow processes to communicate and synchronize their actions.</a:t>
            </a:r>
          </a:p>
          <a:p>
            <a:pPr>
              <a:buFont typeface="Courier New" pitchFamily="49" charset="0"/>
              <a:buChar char="o"/>
            </a:pPr>
            <a:r>
              <a:rPr lang="en-US" altLang="en-US" sz="2400" dirty="0">
                <a:solidFill>
                  <a:srgbClr val="0000CC"/>
                </a:solidFill>
              </a:rPr>
              <a:t>Processes can communicate through </a:t>
            </a:r>
            <a:r>
              <a:rPr lang="en-US" altLang="en-US" sz="2400" b="1" dirty="0">
                <a:solidFill>
                  <a:srgbClr val="0000CC"/>
                </a:solidFill>
              </a:rPr>
              <a:t>shared memory or message passing.</a:t>
            </a:r>
          </a:p>
          <a:p>
            <a:pPr lvl="1">
              <a:buFont typeface="Wingdings" pitchFamily="2" charset="2"/>
              <a:buChar char="v"/>
            </a:pPr>
            <a:r>
              <a:rPr lang="en-US" altLang="en-US" dirty="0">
                <a:solidFill>
                  <a:srgbClr val="0000CC"/>
                </a:solidFill>
              </a:rPr>
              <a:t>Both schemes may exist in OS.</a:t>
            </a:r>
          </a:p>
          <a:p>
            <a:pPr>
              <a:buFont typeface="Courier New" pitchFamily="49" charset="0"/>
              <a:buChar char="o"/>
            </a:pPr>
            <a:r>
              <a:rPr lang="en-US" altLang="en-US" sz="2400" dirty="0">
                <a:solidFill>
                  <a:srgbClr val="0000CC"/>
                </a:solidFill>
              </a:rPr>
              <a:t>The Shared-memory method requires communication processes to share some variables. </a:t>
            </a:r>
          </a:p>
          <a:p>
            <a:pPr>
              <a:buFont typeface="Courier New" pitchFamily="49" charset="0"/>
              <a:buChar char="o"/>
            </a:pPr>
            <a:r>
              <a:rPr lang="en-US" altLang="en-US" sz="2400" dirty="0">
                <a:solidFill>
                  <a:srgbClr val="0000CC"/>
                </a:solidFill>
              </a:rPr>
              <a:t>The responsibility for providing communication rests with the programmer.</a:t>
            </a:r>
          </a:p>
          <a:p>
            <a:pPr lvl="1">
              <a:buFont typeface="Wingdings" pitchFamily="2" charset="2"/>
              <a:buChar char="v"/>
            </a:pPr>
            <a:r>
              <a:rPr lang="en-US" altLang="en-US" dirty="0">
                <a:solidFill>
                  <a:srgbClr val="0000CC"/>
                </a:solidFill>
              </a:rPr>
              <a:t>The OS only provides shared memory.</a:t>
            </a:r>
          </a:p>
          <a:p>
            <a:pPr>
              <a:buNone/>
            </a:pPr>
            <a:r>
              <a:rPr lang="en-US" altLang="en-US" sz="2400" b="1" dirty="0">
                <a:solidFill>
                  <a:srgbClr val="0000CC"/>
                </a:solidFill>
              </a:rPr>
              <a:t>Example:  </a:t>
            </a:r>
            <a:r>
              <a:rPr lang="en-US" altLang="en-US" sz="2400" dirty="0">
                <a:solidFill>
                  <a:srgbClr val="0000CC"/>
                </a:solidFill>
              </a:rPr>
              <a:t>producer-consumer problem.</a:t>
            </a:r>
            <a:endParaRPr lang="en-US" sz="2400" dirty="0">
              <a:solidFill>
                <a:srgbClr val="0000CC"/>
              </a:solidFill>
            </a:endParaRPr>
          </a:p>
        </p:txBody>
      </p:sp>
      <p:sp>
        <p:nvSpPr>
          <p:cNvPr id="4" name="Date Placeholder 3"/>
          <p:cNvSpPr>
            <a:spLocks noGrp="1"/>
          </p:cNvSpPr>
          <p:nvPr>
            <p:ph type="dt" sz="half" idx="10"/>
          </p:nvPr>
        </p:nvSpPr>
        <p:spPr/>
        <p:txBody>
          <a:bodyPr/>
          <a:lstStyle/>
          <a:p>
            <a:fld id="{4B8B5255-1120-4B75-BB92-C243EDF837DA}"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5</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38870548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Producer and consumer problem(</a:t>
            </a:r>
            <a:r>
              <a:rPr lang="en-US" altLang="en-US" sz="3200" b="1" dirty="0" err="1">
                <a:solidFill>
                  <a:srgbClr val="FF0000"/>
                </a:solidFill>
                <a:effectLst>
                  <a:outerShdw blurRad="38100" dist="38100" dir="2700000" algn="tl">
                    <a:srgbClr val="000000">
                      <a:alpha val="43137"/>
                    </a:srgbClr>
                  </a:outerShdw>
                </a:effectLst>
              </a:rPr>
              <a:t>con’t</a:t>
            </a:r>
            <a:r>
              <a:rPr lang="en-US" altLang="en-US" sz="3200" b="1" dirty="0">
                <a:solidFill>
                  <a:srgbClr val="FF0000"/>
                </a:solidFill>
                <a:effectLst>
                  <a:outerShdw blurRad="38100" dist="38100" dir="2700000" algn="tl">
                    <a:srgbClr val="000000">
                      <a:alpha val="43137"/>
                    </a:srgbClr>
                  </a:outerShdw>
                </a:effectLst>
              </a:rPr>
              <a:t>…)</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50</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6" name="TextBox 5"/>
          <p:cNvSpPr txBox="1"/>
          <p:nvPr/>
        </p:nvSpPr>
        <p:spPr>
          <a:xfrm>
            <a:off x="2674961" y="1119116"/>
            <a:ext cx="5049672" cy="369332"/>
          </a:xfrm>
          <a:prstGeom prst="rect">
            <a:avLst/>
          </a:prstGeom>
          <a:noFill/>
        </p:spPr>
        <p:txBody>
          <a:bodyPr wrap="square" rtlCol="0">
            <a:spAutoFit/>
          </a:bodyPr>
          <a:lstStyle/>
          <a:p>
            <a:r>
              <a:rPr lang="en-US" dirty="0">
                <a:solidFill>
                  <a:srgbClr val="00B050"/>
                </a:solidFill>
              </a:rPr>
              <a:t>Producer and consumer problem using monitor </a:t>
            </a:r>
          </a:p>
        </p:txBody>
      </p:sp>
      <p:sp>
        <p:nvSpPr>
          <p:cNvPr id="7" name="TextBox 6"/>
          <p:cNvSpPr txBox="1"/>
          <p:nvPr/>
        </p:nvSpPr>
        <p:spPr>
          <a:xfrm>
            <a:off x="1569492" y="1514900"/>
            <a:ext cx="9403308" cy="5078313"/>
          </a:xfrm>
          <a:prstGeom prst="rect">
            <a:avLst/>
          </a:prstGeom>
          <a:noFill/>
        </p:spPr>
        <p:txBody>
          <a:bodyPr wrap="square" rtlCol="0">
            <a:spAutoFit/>
          </a:bodyPr>
          <a:lstStyle/>
          <a:p>
            <a:r>
              <a:rPr lang="en-US" dirty="0">
                <a:solidFill>
                  <a:srgbClr val="0000CC"/>
                </a:solidFill>
                <a:effectLst>
                  <a:outerShdw blurRad="38100" dist="38100" dir="2700000" algn="tl">
                    <a:srgbClr val="000000">
                      <a:alpha val="43137"/>
                    </a:srgbClr>
                  </a:outerShdw>
                </a:effectLst>
              </a:rPr>
              <a:t>procedure producer;</a:t>
            </a:r>
          </a:p>
          <a:p>
            <a:r>
              <a:rPr lang="en-US" dirty="0">
                <a:solidFill>
                  <a:srgbClr val="0000CC"/>
                </a:solidFill>
                <a:effectLst>
                  <a:outerShdw blurRad="38100" dist="38100" dir="2700000" algn="tl">
                    <a:srgbClr val="000000">
                      <a:alpha val="43137"/>
                    </a:srgbClr>
                  </a:outerShdw>
                </a:effectLst>
              </a:rPr>
              <a:t>Begin</a:t>
            </a:r>
          </a:p>
          <a:p>
            <a:r>
              <a:rPr lang="en-US" dirty="0">
                <a:solidFill>
                  <a:srgbClr val="0000CC"/>
                </a:solidFill>
                <a:effectLst>
                  <a:outerShdw blurRad="38100" dist="38100" dir="2700000" algn="tl">
                    <a:srgbClr val="000000">
                      <a:alpha val="43137"/>
                    </a:srgbClr>
                  </a:outerShdw>
                </a:effectLst>
              </a:rPr>
              <a:t>	while true do</a:t>
            </a:r>
          </a:p>
          <a:p>
            <a:r>
              <a:rPr lang="en-US" dirty="0">
                <a:solidFill>
                  <a:srgbClr val="0000CC"/>
                </a:solidFill>
                <a:effectLst>
                  <a:outerShdw blurRad="38100" dist="38100" dir="2700000" algn="tl">
                    <a:srgbClr val="000000">
                      <a:alpha val="43137"/>
                    </a:srgbClr>
                  </a:outerShdw>
                </a:effectLst>
              </a:rPr>
              <a:t>	Begin</a:t>
            </a:r>
          </a:p>
          <a:p>
            <a:r>
              <a:rPr lang="en-US" dirty="0">
                <a:solidFill>
                  <a:srgbClr val="0000CC"/>
                </a:solidFill>
                <a:effectLst>
                  <a:outerShdw blurRad="38100" dist="38100" dir="2700000" algn="tl">
                    <a:srgbClr val="000000">
                      <a:alpha val="43137"/>
                    </a:srgbClr>
                  </a:outerShdw>
                </a:effectLst>
              </a:rPr>
              <a:t>		item = </a:t>
            </a:r>
            <a:r>
              <a:rPr lang="en-US" dirty="0" err="1">
                <a:solidFill>
                  <a:srgbClr val="0000CC"/>
                </a:solidFill>
                <a:effectLst>
                  <a:outerShdw blurRad="38100" dist="38100" dir="2700000" algn="tl">
                    <a:srgbClr val="000000">
                      <a:alpha val="43137"/>
                    </a:srgbClr>
                  </a:outerShdw>
                </a:effectLst>
              </a:rPr>
              <a:t>produce_item</a:t>
            </a:r>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		</a:t>
            </a:r>
            <a:r>
              <a:rPr lang="en-US" dirty="0" err="1">
                <a:solidFill>
                  <a:srgbClr val="0000CC"/>
                </a:solidFill>
                <a:effectLst>
                  <a:outerShdw blurRad="38100" dist="38100" dir="2700000" algn="tl">
                    <a:srgbClr val="000000">
                      <a:alpha val="43137"/>
                    </a:srgbClr>
                  </a:outerShdw>
                </a:effectLst>
              </a:rPr>
              <a:t>ProducerConsumer</a:t>
            </a:r>
            <a:r>
              <a:rPr lang="en-US" dirty="0">
                <a:solidFill>
                  <a:srgbClr val="0000CC"/>
                </a:solidFill>
                <a:effectLst>
                  <a:outerShdw blurRad="38100" dist="38100" dir="2700000" algn="tl">
                    <a:srgbClr val="000000">
                      <a:alpha val="43137"/>
                    </a:srgbClr>
                  </a:outerShdw>
                </a:effectLst>
              </a:rPr>
              <a:t>. insert( item);</a:t>
            </a:r>
          </a:p>
          <a:p>
            <a:r>
              <a:rPr lang="en-US" dirty="0">
                <a:solidFill>
                  <a:srgbClr val="0000CC"/>
                </a:solidFill>
                <a:effectLst>
                  <a:outerShdw blurRad="38100" dist="38100" dir="2700000" algn="tl">
                    <a:srgbClr val="000000">
                      <a:alpha val="43137"/>
                    </a:srgbClr>
                  </a:outerShdw>
                </a:effectLst>
              </a:rPr>
              <a:t>	end;</a:t>
            </a:r>
          </a:p>
          <a:p>
            <a:r>
              <a:rPr lang="en-US" dirty="0">
                <a:solidFill>
                  <a:srgbClr val="0000CC"/>
                </a:solidFill>
                <a:effectLst>
                  <a:outerShdw blurRad="38100" dist="38100" dir="2700000" algn="tl">
                    <a:srgbClr val="000000">
                      <a:alpha val="43137"/>
                    </a:srgbClr>
                  </a:outerShdw>
                </a:effectLst>
              </a:rPr>
              <a:t>end;</a:t>
            </a:r>
            <a:r>
              <a:rPr lang="en-US" dirty="0"/>
              <a:t> item = </a:t>
            </a:r>
            <a:r>
              <a:rPr lang="en-US" dirty="0" err="1"/>
              <a:t>ProducerConsumer.remove</a:t>
            </a:r>
            <a:r>
              <a:rPr lang="en-US" dirty="0"/>
              <a:t>;</a:t>
            </a:r>
          </a:p>
          <a:p>
            <a:r>
              <a:rPr lang="en-US" dirty="0"/>
              <a:t>consume _item( item)</a:t>
            </a:r>
          </a:p>
          <a:p>
            <a:endParaRPr lang="en-US" dirty="0">
              <a:solidFill>
                <a:srgbClr val="0000CC"/>
              </a:solidFill>
              <a:effectLst>
                <a:outerShdw blurRad="38100" dist="38100" dir="2700000" algn="tl">
                  <a:srgbClr val="000000">
                    <a:alpha val="43137"/>
                  </a:srgbClr>
                </a:outerShdw>
              </a:effectLst>
            </a:endParaRPr>
          </a:p>
          <a:p>
            <a:r>
              <a:rPr lang="en-US" dirty="0">
                <a:solidFill>
                  <a:srgbClr val="0000CC"/>
                </a:solidFill>
                <a:effectLst>
                  <a:outerShdw blurRad="38100" dist="38100" dir="2700000" algn="tl">
                    <a:srgbClr val="000000">
                      <a:alpha val="43137"/>
                    </a:srgbClr>
                  </a:outerShdw>
                </a:effectLst>
              </a:rPr>
              <a:t>procedure consumer;</a:t>
            </a:r>
          </a:p>
          <a:p>
            <a:r>
              <a:rPr lang="en-US" dirty="0">
                <a:solidFill>
                  <a:srgbClr val="0000CC"/>
                </a:solidFill>
                <a:effectLst>
                  <a:outerShdw blurRad="38100" dist="38100" dir="2700000" algn="tl">
                    <a:srgbClr val="000000">
                      <a:alpha val="43137"/>
                    </a:srgbClr>
                  </a:outerShdw>
                </a:effectLst>
              </a:rPr>
              <a:t>Begin</a:t>
            </a:r>
          </a:p>
          <a:p>
            <a:r>
              <a:rPr lang="en-US" dirty="0">
                <a:solidFill>
                  <a:srgbClr val="0000CC"/>
                </a:solidFill>
                <a:effectLst>
                  <a:outerShdw blurRad="38100" dist="38100" dir="2700000" algn="tl">
                    <a:srgbClr val="000000">
                      <a:alpha val="43137"/>
                    </a:srgbClr>
                  </a:outerShdw>
                </a:effectLst>
              </a:rPr>
              <a:t>	while true do</a:t>
            </a:r>
          </a:p>
          <a:p>
            <a:r>
              <a:rPr lang="en-US" dirty="0">
                <a:solidFill>
                  <a:srgbClr val="0000CC"/>
                </a:solidFill>
                <a:effectLst>
                  <a:outerShdw blurRad="38100" dist="38100" dir="2700000" algn="tl">
                    <a:srgbClr val="000000">
                      <a:alpha val="43137"/>
                    </a:srgbClr>
                  </a:outerShdw>
                </a:effectLst>
              </a:rPr>
              <a:t>	Begin</a:t>
            </a:r>
          </a:p>
          <a:p>
            <a:r>
              <a:rPr lang="en-US" dirty="0">
                <a:solidFill>
                  <a:srgbClr val="0000CC"/>
                </a:solidFill>
                <a:effectLst>
                  <a:outerShdw blurRad="38100" dist="38100" dir="2700000" algn="tl">
                    <a:srgbClr val="000000">
                      <a:alpha val="43137"/>
                    </a:srgbClr>
                  </a:outerShdw>
                </a:effectLst>
              </a:rPr>
              <a:t>		item = </a:t>
            </a:r>
            <a:r>
              <a:rPr lang="en-US" dirty="0" err="1">
                <a:solidFill>
                  <a:srgbClr val="0000CC"/>
                </a:solidFill>
                <a:effectLst>
                  <a:outerShdw blurRad="38100" dist="38100" dir="2700000" algn="tl">
                    <a:srgbClr val="000000">
                      <a:alpha val="43137"/>
                    </a:srgbClr>
                  </a:outerShdw>
                </a:effectLst>
              </a:rPr>
              <a:t>ProducerConsumer.remove</a:t>
            </a:r>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		consume _item( item)</a:t>
            </a:r>
          </a:p>
          <a:p>
            <a:r>
              <a:rPr lang="en-US" dirty="0">
                <a:solidFill>
                  <a:srgbClr val="0000CC"/>
                </a:solidFill>
                <a:effectLst>
                  <a:outerShdw blurRad="38100" dist="38100" dir="2700000" algn="tl">
                    <a:srgbClr val="000000">
                      <a:alpha val="43137"/>
                    </a:srgbClr>
                  </a:outerShdw>
                </a:effectLst>
              </a:rPr>
              <a:t>	end;</a:t>
            </a:r>
          </a:p>
          <a:p>
            <a:r>
              <a:rPr lang="en-US" dirty="0">
                <a:solidFill>
                  <a:srgbClr val="0000CC"/>
                </a:solidFill>
                <a:effectLst>
                  <a:outerShdw blurRad="38100" dist="38100" dir="2700000" algn="tl">
                    <a:srgbClr val="000000">
                      <a:alpha val="43137"/>
                    </a:srgbClr>
                  </a:outerShdw>
                </a:effectLst>
              </a:rPr>
              <a:t>end;</a:t>
            </a:r>
          </a:p>
        </p:txBody>
      </p:sp>
      <p:sp>
        <p:nvSpPr>
          <p:cNvPr id="8" name="Date Placeholder 7"/>
          <p:cNvSpPr>
            <a:spLocks noGrp="1"/>
          </p:cNvSpPr>
          <p:nvPr>
            <p:ph type="dt" sz="half" idx="10"/>
          </p:nvPr>
        </p:nvSpPr>
        <p:spPr/>
        <p:txBody>
          <a:bodyPr/>
          <a:lstStyle/>
          <a:p>
            <a:fld id="{EE3716E1-F662-48C6-86B1-36237158F75B}"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Readers and writers problem</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51</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7" name="TextBox 6"/>
          <p:cNvSpPr txBox="1"/>
          <p:nvPr/>
        </p:nvSpPr>
        <p:spPr>
          <a:xfrm>
            <a:off x="1569492" y="859810"/>
            <a:ext cx="9403308" cy="6001643"/>
          </a:xfrm>
          <a:prstGeom prst="rect">
            <a:avLst/>
          </a:prstGeom>
          <a:noFill/>
        </p:spPr>
        <p:txBody>
          <a:bodyPr wrap="square" rtlCol="0">
            <a:sp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There is a data area shared among a number of processes.</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The data area could be a file, a block of main memory, or even a bank of processor registers.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There are a number of processes that only read the data area (readers) and a number that only write to the data area (writers).</a:t>
            </a:r>
          </a:p>
          <a:p>
            <a:pPr>
              <a:buFont typeface="Wingdings" pitchFamily="2" charset="2"/>
              <a:buChar char="Ø"/>
            </a:pPr>
            <a:r>
              <a:rPr lang="en-US" sz="2400" dirty="0">
                <a:solidFill>
                  <a:srgbClr val="0000CC"/>
                </a:solidFill>
                <a:effectLst>
                  <a:outerShdw blurRad="38100" dist="38100" dir="2700000" algn="tl">
                    <a:srgbClr val="000000">
                      <a:alpha val="43137"/>
                    </a:srgbClr>
                  </a:outerShdw>
                </a:effectLst>
              </a:rPr>
              <a:t>The conditions that must be satisfied are as follows:</a:t>
            </a:r>
          </a:p>
          <a:p>
            <a:pPr marL="914400" lvl="1" indent="-457200">
              <a:buFont typeface="+mj-lt"/>
              <a:buAutoNum type="arabicPeriod"/>
            </a:pPr>
            <a:r>
              <a:rPr lang="en-US" sz="2400" dirty="0">
                <a:solidFill>
                  <a:srgbClr val="0000CC"/>
                </a:solidFill>
                <a:effectLst>
                  <a:outerShdw blurRad="38100" dist="38100" dir="2700000" algn="tl">
                    <a:srgbClr val="000000">
                      <a:alpha val="43137"/>
                    </a:srgbClr>
                  </a:outerShdw>
                </a:effectLst>
              </a:rPr>
              <a:t> </a:t>
            </a:r>
            <a:r>
              <a:rPr lang="en-US" sz="2400" dirty="0">
                <a:solidFill>
                  <a:srgbClr val="7030A0"/>
                </a:solidFill>
                <a:effectLst>
                  <a:outerShdw blurRad="38100" dist="38100" dir="2700000" algn="tl">
                    <a:srgbClr val="000000">
                      <a:alpha val="43137"/>
                    </a:srgbClr>
                  </a:outerShdw>
                </a:effectLst>
              </a:rPr>
              <a:t>Any number of readers may simultaneously read the file.</a:t>
            </a:r>
          </a:p>
          <a:p>
            <a:pPr marL="914400" lvl="1" indent="-457200">
              <a:buFont typeface="+mj-lt"/>
              <a:buAutoNum type="arabicPeriod"/>
            </a:pPr>
            <a:r>
              <a:rPr lang="en-US" sz="2400" dirty="0">
                <a:solidFill>
                  <a:srgbClr val="7030A0"/>
                </a:solidFill>
                <a:effectLst>
                  <a:outerShdw blurRad="38100" dist="38100" dir="2700000" algn="tl">
                    <a:srgbClr val="000000">
                      <a:alpha val="43137"/>
                    </a:srgbClr>
                  </a:outerShdw>
                </a:effectLst>
              </a:rPr>
              <a:t>Only one writer at a time may write to the file.</a:t>
            </a:r>
          </a:p>
          <a:p>
            <a:pPr marL="914400" lvl="1" indent="-457200">
              <a:buFont typeface="+mj-lt"/>
              <a:buAutoNum type="arabicPeriod"/>
            </a:pPr>
            <a:r>
              <a:rPr lang="en-US" sz="2400" dirty="0">
                <a:solidFill>
                  <a:srgbClr val="7030A0"/>
                </a:solidFill>
                <a:effectLst>
                  <a:outerShdw blurRad="38100" dist="38100" dir="2700000" algn="tl">
                    <a:srgbClr val="000000">
                      <a:alpha val="43137"/>
                    </a:srgbClr>
                  </a:outerShdw>
                </a:effectLst>
              </a:rPr>
              <a:t> If a writer is writing to the file, no reader may read it.</a:t>
            </a:r>
          </a:p>
          <a:p>
            <a:pPr>
              <a:buFont typeface="Wingdings" pitchFamily="2" charset="2"/>
              <a:buChar char="Ø"/>
            </a:pPr>
            <a:r>
              <a:rPr lang="en-US" sz="2400" dirty="0">
                <a:solidFill>
                  <a:srgbClr val="0000CC"/>
                </a:solidFill>
                <a:effectLst>
                  <a:outerShdw blurRad="38100" dist="38100" dir="2700000" algn="tl">
                    <a:srgbClr val="000000">
                      <a:alpha val="43137"/>
                    </a:srgbClr>
                  </a:outerShdw>
                </a:effectLst>
              </a:rPr>
              <a:t>The readers and writers problem have several variation.</a:t>
            </a:r>
          </a:p>
          <a:p>
            <a:r>
              <a:rPr lang="en-US" sz="2400" dirty="0">
                <a:solidFill>
                  <a:srgbClr val="FF0000"/>
                </a:solidFill>
                <a:effectLst>
                  <a:outerShdw blurRad="38100" dist="38100" dir="2700000" algn="tl">
                    <a:srgbClr val="000000">
                      <a:alpha val="43137"/>
                    </a:srgbClr>
                  </a:outerShdw>
                </a:effectLst>
              </a:rPr>
              <a:t>First reader-writer problem: </a:t>
            </a:r>
            <a:r>
              <a:rPr lang="en-US" sz="2400" dirty="0">
                <a:solidFill>
                  <a:srgbClr val="0000CC"/>
                </a:solidFill>
                <a:effectLst>
                  <a:outerShdw blurRad="38100" dist="38100" dir="2700000" algn="tl">
                    <a:srgbClr val="000000">
                      <a:alpha val="43137"/>
                    </a:srgbClr>
                  </a:outerShdw>
                </a:effectLst>
              </a:rPr>
              <a:t>No reader will be kept  waiting unless writer has a permission to access the shared object.</a:t>
            </a:r>
          </a:p>
          <a:p>
            <a:r>
              <a:rPr lang="en-US" sz="2400" dirty="0">
                <a:solidFill>
                  <a:srgbClr val="FF0000"/>
                </a:solidFill>
                <a:effectLst>
                  <a:outerShdw blurRad="38100" dist="38100" dir="2700000" algn="tl">
                    <a:srgbClr val="000000">
                      <a:alpha val="43137"/>
                    </a:srgbClr>
                  </a:outerShdw>
                </a:effectLst>
              </a:rPr>
              <a:t>Second readers -writers problem</a:t>
            </a:r>
            <a:r>
              <a:rPr lang="en-US" sz="2400" dirty="0">
                <a:solidFill>
                  <a:srgbClr val="0000CC"/>
                </a:solidFill>
                <a:effectLst>
                  <a:outerShdw blurRad="38100" dist="38100" dir="2700000" algn="tl">
                    <a:srgbClr val="000000">
                      <a:alpha val="43137"/>
                    </a:srgbClr>
                  </a:outerShdw>
                </a:effectLst>
              </a:rPr>
              <a:t>: Once reader ready, that writer perform its write a soon as possible.</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in next slide the solution for the first readers –writers problem is presented.</a:t>
            </a:r>
          </a:p>
        </p:txBody>
      </p:sp>
      <p:sp>
        <p:nvSpPr>
          <p:cNvPr id="6" name="Date Placeholder 5"/>
          <p:cNvSpPr>
            <a:spLocks noGrp="1"/>
          </p:cNvSpPr>
          <p:nvPr>
            <p:ph type="dt" sz="half" idx="10"/>
          </p:nvPr>
        </p:nvSpPr>
        <p:spPr/>
        <p:txBody>
          <a:bodyPr/>
          <a:lstStyle/>
          <a:p>
            <a:fld id="{414836E9-2102-4CDB-9BBC-6F6AF3C797E2}"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Readers and writers problem</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52</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7" name="TextBox 6"/>
          <p:cNvSpPr txBox="1"/>
          <p:nvPr/>
        </p:nvSpPr>
        <p:spPr>
          <a:xfrm>
            <a:off x="1774208" y="1514901"/>
            <a:ext cx="5704765" cy="5016758"/>
          </a:xfrm>
          <a:prstGeom prst="rect">
            <a:avLst/>
          </a:prstGeom>
          <a:noFill/>
          <a:ln cmpd="sng">
            <a:solidFill>
              <a:schemeClr val="tx1"/>
            </a:solidFill>
          </a:ln>
        </p:spPr>
        <p:txBody>
          <a:bodyPr wrap="square" rtlCol="0">
            <a:spAutoFit/>
          </a:bodyPr>
          <a:lstStyle/>
          <a:p>
            <a:r>
              <a:rPr lang="en-US" sz="1600" dirty="0" err="1">
                <a:solidFill>
                  <a:srgbClr val="0000CC"/>
                </a:solidFill>
                <a:effectLst>
                  <a:outerShdw blurRad="38100" dist="38100" dir="2700000" algn="tl">
                    <a:srgbClr val="000000">
                      <a:alpha val="43137"/>
                    </a:srgbClr>
                  </a:outerShdw>
                </a:effectLst>
              </a:rPr>
              <a:t>int</a:t>
            </a:r>
            <a:r>
              <a:rPr lang="en-US" sz="1600" dirty="0">
                <a:solidFill>
                  <a:srgbClr val="0000CC"/>
                </a:solidFill>
                <a:effectLst>
                  <a:outerShdw blurRad="38100" dist="38100" dir="2700000" algn="tl">
                    <a:srgbClr val="000000">
                      <a:alpha val="43137"/>
                    </a:srgbClr>
                  </a:outerShdw>
                </a:effectLst>
              </a:rPr>
              <a:t> </a:t>
            </a:r>
            <a:r>
              <a:rPr lang="en-US" sz="1600" dirty="0" err="1">
                <a:solidFill>
                  <a:srgbClr val="0000CC"/>
                </a:solidFill>
                <a:effectLst>
                  <a:outerShdw blurRad="38100" dist="38100" dir="2700000" algn="tl">
                    <a:srgbClr val="000000">
                      <a:alpha val="43137"/>
                    </a:srgbClr>
                  </a:outerShdw>
                </a:effectLst>
              </a:rPr>
              <a:t>readcount</a:t>
            </a:r>
            <a:r>
              <a:rPr lang="en-US" sz="1600" dirty="0">
                <a:solidFill>
                  <a:srgbClr val="0000CC"/>
                </a:solidFill>
                <a:effectLst>
                  <a:outerShdw blurRad="38100" dist="38100" dir="2700000" algn="tl">
                    <a:srgbClr val="000000">
                      <a:alpha val="43137"/>
                    </a:srgbClr>
                  </a:outerShdw>
                </a:effectLst>
              </a:rPr>
              <a:t>=0; /* number of readers concurrently use shared object </a:t>
            </a:r>
          </a:p>
          <a:p>
            <a:r>
              <a:rPr lang="en-US" sz="1600" dirty="0">
                <a:solidFill>
                  <a:srgbClr val="0000CC"/>
                </a:solidFill>
                <a:effectLst>
                  <a:outerShdw blurRad="38100" dist="38100" dir="2700000" algn="tl">
                    <a:srgbClr val="000000">
                      <a:alpha val="43137"/>
                    </a:srgbClr>
                  </a:outerShdw>
                </a:effectLst>
              </a:rPr>
              <a:t>semaphore </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 1; /* provide mutual exclusion for </a:t>
            </a:r>
            <a:r>
              <a:rPr lang="en-US" sz="1600" dirty="0" err="1">
                <a:solidFill>
                  <a:srgbClr val="0000CC"/>
                </a:solidFill>
                <a:effectLst>
                  <a:outerShdw blurRad="38100" dist="38100" dir="2700000" algn="tl">
                    <a:srgbClr val="000000">
                      <a:alpha val="43137"/>
                    </a:srgbClr>
                  </a:outerShdw>
                </a:effectLst>
              </a:rPr>
              <a:t>readcount</a:t>
            </a:r>
            <a:endParaRPr lang="en-US" sz="1600" dirty="0">
              <a:solidFill>
                <a:srgbClr val="0000CC"/>
              </a:solidFill>
              <a:effectLst>
                <a:outerShdw blurRad="38100" dist="38100" dir="2700000" algn="tl">
                  <a:srgbClr val="000000">
                    <a:alpha val="43137"/>
                  </a:srgbClr>
                </a:outerShdw>
              </a:effectLst>
            </a:endParaRPr>
          </a:p>
          <a:p>
            <a:r>
              <a:rPr lang="en-US" sz="1600" dirty="0">
                <a:solidFill>
                  <a:srgbClr val="0000CC"/>
                </a:solidFill>
                <a:effectLst>
                  <a:outerShdw blurRad="38100" dist="38100" dir="2700000" algn="tl">
                    <a:srgbClr val="000000">
                      <a:alpha val="43137"/>
                    </a:srgbClr>
                  </a:outerShdw>
                </a:effectLst>
              </a:rPr>
              <a:t>Semaphore </a:t>
            </a:r>
            <a:r>
              <a:rPr lang="en-US" sz="1600" dirty="0" err="1">
                <a:solidFill>
                  <a:srgbClr val="0000CC"/>
                </a:solidFill>
                <a:effectLst>
                  <a:outerShdw blurRad="38100" dist="38100" dir="2700000" algn="tl">
                    <a:srgbClr val="000000">
                      <a:alpha val="43137"/>
                    </a:srgbClr>
                  </a:outerShdw>
                </a:effectLst>
              </a:rPr>
              <a:t>wrt</a:t>
            </a:r>
            <a:r>
              <a:rPr lang="en-US" sz="1600" dirty="0">
                <a:solidFill>
                  <a:srgbClr val="0000CC"/>
                </a:solidFill>
                <a:effectLst>
                  <a:outerShdw blurRad="38100" dist="38100" dir="2700000" algn="tl">
                    <a:srgbClr val="000000">
                      <a:alpha val="43137"/>
                    </a:srgbClr>
                  </a:outerShdw>
                </a:effectLst>
              </a:rPr>
              <a:t>= 1; /* provide mutual exclusion for readers</a:t>
            </a:r>
          </a:p>
          <a:p>
            <a:r>
              <a:rPr lang="en-US" sz="1600" dirty="0">
                <a:solidFill>
                  <a:srgbClr val="0000CC"/>
                </a:solidFill>
                <a:effectLst>
                  <a:outerShdw blurRad="38100" dist="38100" dir="2700000" algn="tl">
                    <a:srgbClr val="000000">
                      <a:alpha val="43137"/>
                    </a:srgbClr>
                  </a:outerShdw>
                </a:effectLst>
              </a:rPr>
              <a:t>void reader()</a:t>
            </a:r>
          </a:p>
          <a:p>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while (true){</a:t>
            </a:r>
          </a:p>
          <a:p>
            <a:r>
              <a:rPr lang="en-US" sz="1600" dirty="0">
                <a:solidFill>
                  <a:srgbClr val="0000CC"/>
                </a:solidFill>
                <a:effectLst>
                  <a:outerShdw blurRad="38100" dist="38100" dir="2700000" algn="tl">
                    <a:srgbClr val="000000">
                      <a:alpha val="43137"/>
                    </a:srgbClr>
                  </a:outerShdw>
                </a:effectLst>
              </a:rPr>
              <a:t>Wait(</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a:t>
            </a:r>
          </a:p>
          <a:p>
            <a:r>
              <a:rPr lang="en-US" sz="1600" dirty="0" err="1">
                <a:solidFill>
                  <a:srgbClr val="0000CC"/>
                </a:solidFill>
                <a:effectLst>
                  <a:outerShdw blurRad="38100" dist="38100" dir="2700000" algn="tl">
                    <a:srgbClr val="000000">
                      <a:alpha val="43137"/>
                    </a:srgbClr>
                  </a:outerShdw>
                </a:effectLst>
              </a:rPr>
              <a:t>readcount</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if(</a:t>
            </a:r>
            <a:r>
              <a:rPr lang="en-US" sz="1600" dirty="0" err="1">
                <a:solidFill>
                  <a:srgbClr val="0000CC"/>
                </a:solidFill>
                <a:effectLst>
                  <a:outerShdw blurRad="38100" dist="38100" dir="2700000" algn="tl">
                    <a:srgbClr val="000000">
                      <a:alpha val="43137"/>
                    </a:srgbClr>
                  </a:outerShdw>
                </a:effectLst>
              </a:rPr>
              <a:t>readcount</a:t>
            </a:r>
            <a:r>
              <a:rPr lang="en-US" sz="1600" dirty="0">
                <a:solidFill>
                  <a:srgbClr val="0000CC"/>
                </a:solidFill>
                <a:effectLst>
                  <a:outerShdw blurRad="38100" dist="38100" dir="2700000" algn="tl">
                    <a:srgbClr val="000000">
                      <a:alpha val="43137"/>
                    </a:srgbClr>
                  </a:outerShdw>
                </a:effectLst>
              </a:rPr>
              <a:t> == 1)</a:t>
            </a:r>
          </a:p>
          <a:p>
            <a:r>
              <a:rPr lang="en-US" sz="1600" dirty="0">
                <a:solidFill>
                  <a:srgbClr val="0000CC"/>
                </a:solidFill>
                <a:effectLst>
                  <a:outerShdw blurRad="38100" dist="38100" dir="2700000" algn="tl">
                    <a:srgbClr val="000000">
                      <a:alpha val="43137"/>
                    </a:srgbClr>
                  </a:outerShdw>
                </a:effectLst>
              </a:rPr>
              <a:t>wait(</a:t>
            </a:r>
            <a:r>
              <a:rPr lang="en-US" sz="1600" dirty="0" err="1">
                <a:solidFill>
                  <a:srgbClr val="0000CC"/>
                </a:solidFill>
                <a:effectLst>
                  <a:outerShdw blurRad="38100" dist="38100" dir="2700000" algn="tl">
                    <a:srgbClr val="000000">
                      <a:alpha val="43137"/>
                    </a:srgbClr>
                  </a:outerShdw>
                </a:effectLst>
              </a:rPr>
              <a:t>wrt</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signal (</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READUNIT();</a:t>
            </a:r>
          </a:p>
          <a:p>
            <a:r>
              <a:rPr lang="en-US" sz="1600" dirty="0">
                <a:solidFill>
                  <a:srgbClr val="0000CC"/>
                </a:solidFill>
                <a:effectLst>
                  <a:outerShdw blurRad="38100" dist="38100" dir="2700000" algn="tl">
                    <a:srgbClr val="000000">
                      <a:alpha val="43137"/>
                    </a:srgbClr>
                  </a:outerShdw>
                </a:effectLst>
              </a:rPr>
              <a:t>wait (</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a:t>
            </a:r>
          </a:p>
          <a:p>
            <a:r>
              <a:rPr lang="en-US" sz="1600" dirty="0" err="1">
                <a:solidFill>
                  <a:srgbClr val="0000CC"/>
                </a:solidFill>
                <a:effectLst>
                  <a:outerShdw blurRad="38100" dist="38100" dir="2700000" algn="tl">
                    <a:srgbClr val="000000">
                      <a:alpha val="43137"/>
                    </a:srgbClr>
                  </a:outerShdw>
                </a:effectLst>
              </a:rPr>
              <a:t>Readcount</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if(</a:t>
            </a:r>
            <a:r>
              <a:rPr lang="en-US" sz="1600" dirty="0" err="1">
                <a:solidFill>
                  <a:srgbClr val="0000CC"/>
                </a:solidFill>
                <a:effectLst>
                  <a:outerShdw blurRad="38100" dist="38100" dir="2700000" algn="tl">
                    <a:srgbClr val="000000">
                      <a:alpha val="43137"/>
                    </a:srgbClr>
                  </a:outerShdw>
                </a:effectLst>
              </a:rPr>
              <a:t>readcount</a:t>
            </a:r>
            <a:r>
              <a:rPr lang="en-US" sz="1600" dirty="0">
                <a:solidFill>
                  <a:srgbClr val="0000CC"/>
                </a:solidFill>
                <a:effectLst>
                  <a:outerShdw blurRad="38100" dist="38100" dir="2700000" algn="tl">
                    <a:srgbClr val="000000">
                      <a:alpha val="43137"/>
                    </a:srgbClr>
                  </a:outerShdw>
                </a:effectLst>
              </a:rPr>
              <a:t> == 0)</a:t>
            </a:r>
          </a:p>
          <a:p>
            <a:r>
              <a:rPr lang="en-US" sz="1600" dirty="0">
                <a:solidFill>
                  <a:srgbClr val="0000CC"/>
                </a:solidFill>
                <a:effectLst>
                  <a:outerShdw blurRad="38100" dist="38100" dir="2700000" algn="tl">
                    <a:srgbClr val="000000">
                      <a:alpha val="43137"/>
                    </a:srgbClr>
                  </a:outerShdw>
                </a:effectLst>
              </a:rPr>
              <a:t>signal (</a:t>
            </a:r>
            <a:r>
              <a:rPr lang="en-US" sz="1600" dirty="0" err="1">
                <a:solidFill>
                  <a:srgbClr val="0000CC"/>
                </a:solidFill>
                <a:effectLst>
                  <a:outerShdw blurRad="38100" dist="38100" dir="2700000" algn="tl">
                    <a:srgbClr val="000000">
                      <a:alpha val="43137"/>
                    </a:srgbClr>
                  </a:outerShdw>
                </a:effectLst>
              </a:rPr>
              <a:t>wrt</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signal (</a:t>
            </a:r>
            <a:r>
              <a:rPr lang="en-US" sz="1600" dirty="0" err="1">
                <a:solidFill>
                  <a:srgbClr val="0000CC"/>
                </a:solidFill>
                <a:effectLst>
                  <a:outerShdw blurRad="38100" dist="38100" dir="2700000" algn="tl">
                    <a:srgbClr val="000000">
                      <a:alpha val="43137"/>
                    </a:srgbClr>
                  </a:outerShdw>
                </a:effectLst>
              </a:rPr>
              <a:t>mutex</a:t>
            </a:r>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a:t>
            </a:r>
          </a:p>
          <a:p>
            <a:r>
              <a:rPr lang="en-US" sz="1600" dirty="0">
                <a:solidFill>
                  <a:srgbClr val="0000CC"/>
                </a:solidFill>
                <a:effectLst>
                  <a:outerShdw blurRad="38100" dist="38100" dir="2700000" algn="tl">
                    <a:srgbClr val="000000">
                      <a:alpha val="43137"/>
                    </a:srgbClr>
                  </a:outerShdw>
                </a:effectLst>
              </a:rPr>
              <a:t>}</a:t>
            </a:r>
          </a:p>
        </p:txBody>
      </p:sp>
      <p:sp>
        <p:nvSpPr>
          <p:cNvPr id="6" name="TextBox 5"/>
          <p:cNvSpPr txBox="1"/>
          <p:nvPr/>
        </p:nvSpPr>
        <p:spPr>
          <a:xfrm>
            <a:off x="2674961" y="1119116"/>
            <a:ext cx="5049672" cy="369332"/>
          </a:xfrm>
          <a:prstGeom prst="rect">
            <a:avLst/>
          </a:prstGeom>
          <a:noFill/>
        </p:spPr>
        <p:txBody>
          <a:bodyPr wrap="square" rtlCol="0">
            <a:spAutoFit/>
          </a:bodyPr>
          <a:lstStyle/>
          <a:p>
            <a:r>
              <a:rPr lang="en-US" dirty="0">
                <a:solidFill>
                  <a:srgbClr val="00B050"/>
                </a:solidFill>
              </a:rPr>
              <a:t>Readers and consumers problem using semaphore</a:t>
            </a:r>
          </a:p>
        </p:txBody>
      </p:sp>
      <p:sp>
        <p:nvSpPr>
          <p:cNvPr id="9" name="TextBox 8"/>
          <p:cNvSpPr txBox="1"/>
          <p:nvPr/>
        </p:nvSpPr>
        <p:spPr>
          <a:xfrm>
            <a:off x="8215951" y="1746912"/>
            <a:ext cx="2797792" cy="2308324"/>
          </a:xfrm>
          <a:prstGeom prst="rect">
            <a:avLst/>
          </a:prstGeom>
          <a:noFill/>
        </p:spPr>
        <p:txBody>
          <a:bodyPr wrap="square" rtlCol="0">
            <a:spAutoFit/>
          </a:bodyPr>
          <a:lstStyle/>
          <a:p>
            <a:r>
              <a:rPr lang="en-US" dirty="0">
                <a:solidFill>
                  <a:srgbClr val="0000CC"/>
                </a:solidFill>
                <a:effectLst>
                  <a:outerShdw blurRad="38100" dist="38100" dir="2700000" algn="tl">
                    <a:srgbClr val="000000">
                      <a:alpha val="43137"/>
                    </a:srgbClr>
                  </a:outerShdw>
                </a:effectLst>
              </a:rPr>
              <a:t>void writer()</a:t>
            </a:r>
          </a:p>
          <a:p>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while (true){</a:t>
            </a:r>
          </a:p>
          <a:p>
            <a:r>
              <a:rPr lang="en-US" dirty="0">
                <a:solidFill>
                  <a:srgbClr val="0000CC"/>
                </a:solidFill>
                <a:effectLst>
                  <a:outerShdw blurRad="38100" dist="38100" dir="2700000" algn="tl">
                    <a:srgbClr val="000000">
                      <a:alpha val="43137"/>
                    </a:srgbClr>
                  </a:outerShdw>
                </a:effectLst>
              </a:rPr>
              <a:t>Wait (</a:t>
            </a:r>
            <a:r>
              <a:rPr lang="en-US" dirty="0" err="1">
                <a:solidFill>
                  <a:srgbClr val="0000CC"/>
                </a:solidFill>
                <a:effectLst>
                  <a:outerShdw blurRad="38100" dist="38100" dir="2700000" algn="tl">
                    <a:srgbClr val="000000">
                      <a:alpha val="43137"/>
                    </a:srgbClr>
                  </a:outerShdw>
                </a:effectLst>
              </a:rPr>
              <a:t>wrt</a:t>
            </a:r>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WRITEUNIT();</a:t>
            </a:r>
          </a:p>
          <a:p>
            <a:r>
              <a:rPr lang="en-US" dirty="0">
                <a:solidFill>
                  <a:srgbClr val="0000CC"/>
                </a:solidFill>
                <a:effectLst>
                  <a:outerShdw blurRad="38100" dist="38100" dir="2700000" algn="tl">
                    <a:srgbClr val="000000">
                      <a:alpha val="43137"/>
                    </a:srgbClr>
                  </a:outerShdw>
                </a:effectLst>
              </a:rPr>
              <a:t>Signal (</a:t>
            </a:r>
            <a:r>
              <a:rPr lang="en-US" dirty="0" err="1">
                <a:solidFill>
                  <a:srgbClr val="0000CC"/>
                </a:solidFill>
                <a:effectLst>
                  <a:outerShdw blurRad="38100" dist="38100" dir="2700000" algn="tl">
                    <a:srgbClr val="000000">
                      <a:alpha val="43137"/>
                    </a:srgbClr>
                  </a:outerShdw>
                </a:effectLst>
              </a:rPr>
              <a:t>wrt</a:t>
            </a:r>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a:t>
            </a:r>
          </a:p>
          <a:p>
            <a:r>
              <a:rPr lang="en-US" dirty="0">
                <a:solidFill>
                  <a:srgbClr val="0000CC"/>
                </a:solidFill>
                <a:effectLst>
                  <a:outerShdw blurRad="38100" dist="38100" dir="2700000" algn="tl">
                    <a:srgbClr val="000000">
                      <a:alpha val="43137"/>
                    </a:srgbClr>
                  </a:outerShdw>
                </a:effectLst>
              </a:rPr>
              <a:t>}</a:t>
            </a:r>
          </a:p>
        </p:txBody>
      </p:sp>
      <p:sp>
        <p:nvSpPr>
          <p:cNvPr id="10" name="TextBox 9"/>
          <p:cNvSpPr txBox="1"/>
          <p:nvPr/>
        </p:nvSpPr>
        <p:spPr>
          <a:xfrm>
            <a:off x="5827593" y="5063319"/>
            <a:ext cx="3002508" cy="461665"/>
          </a:xfrm>
          <a:prstGeom prst="rect">
            <a:avLst/>
          </a:prstGeom>
          <a:noFill/>
        </p:spPr>
        <p:txBody>
          <a:bodyPr wrap="square" rtlCol="0">
            <a:spAutoFit/>
          </a:bodyPr>
          <a:lstStyle/>
          <a:p>
            <a:pPr algn="ctr"/>
            <a:r>
              <a:rPr lang="en-US" sz="2400" i="1" dirty="0">
                <a:solidFill>
                  <a:srgbClr val="FF0000"/>
                </a:solidFill>
                <a:effectLst>
                  <a:outerShdw blurRad="38100" dist="38100" dir="2700000" algn="tl">
                    <a:srgbClr val="000000">
                      <a:alpha val="43137"/>
                    </a:srgbClr>
                  </a:outerShdw>
                </a:effectLst>
              </a:rPr>
              <a:t>Readers code </a:t>
            </a:r>
          </a:p>
        </p:txBody>
      </p:sp>
      <p:sp>
        <p:nvSpPr>
          <p:cNvPr id="11" name="TextBox 10"/>
          <p:cNvSpPr txBox="1"/>
          <p:nvPr/>
        </p:nvSpPr>
        <p:spPr>
          <a:xfrm>
            <a:off x="8930185" y="1094096"/>
            <a:ext cx="3002508" cy="461665"/>
          </a:xfrm>
          <a:prstGeom prst="rect">
            <a:avLst/>
          </a:prstGeom>
          <a:noFill/>
        </p:spPr>
        <p:txBody>
          <a:bodyPr wrap="square" rtlCol="0">
            <a:spAutoFit/>
          </a:bodyPr>
          <a:lstStyle/>
          <a:p>
            <a:pPr algn="r"/>
            <a:r>
              <a:rPr lang="en-US" sz="2400" i="1" dirty="0">
                <a:solidFill>
                  <a:srgbClr val="FF0000"/>
                </a:solidFill>
                <a:effectLst>
                  <a:outerShdw blurRad="38100" dist="38100" dir="2700000" algn="tl">
                    <a:srgbClr val="000000">
                      <a:alpha val="43137"/>
                    </a:srgbClr>
                  </a:outerShdw>
                </a:effectLst>
              </a:rPr>
              <a:t>Writers  code </a:t>
            </a:r>
          </a:p>
        </p:txBody>
      </p:sp>
      <p:sp>
        <p:nvSpPr>
          <p:cNvPr id="12" name="Right Brace 11"/>
          <p:cNvSpPr/>
          <p:nvPr/>
        </p:nvSpPr>
        <p:spPr>
          <a:xfrm>
            <a:off x="4148919" y="2647664"/>
            <a:ext cx="204716" cy="3862317"/>
          </a:xfrm>
          <a:prstGeom prst="rightBrace">
            <a:avLst/>
          </a:prstGeom>
          <a:ln>
            <a:solidFill>
              <a:srgbClr val="FF0000"/>
            </a:solidFill>
          </a:ln>
          <a:scene3d>
            <a:camera prst="perspectiveBelow"/>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Right Brace 13"/>
          <p:cNvSpPr/>
          <p:nvPr/>
        </p:nvSpPr>
        <p:spPr>
          <a:xfrm>
            <a:off x="9976513" y="1885665"/>
            <a:ext cx="630071" cy="220866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6" name="Straight Arrow Connector 15"/>
          <p:cNvCxnSpPr>
            <a:endCxn id="12" idx="1"/>
          </p:cNvCxnSpPr>
          <p:nvPr/>
        </p:nvCxnSpPr>
        <p:spPr>
          <a:xfrm rot="10800000">
            <a:off x="4353635" y="4578823"/>
            <a:ext cx="2224586" cy="7574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0385945" y="2265527"/>
            <a:ext cx="1460312" cy="409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4" idx="1"/>
          </p:cNvCxnSpPr>
          <p:nvPr/>
        </p:nvCxnSpPr>
        <p:spPr>
          <a:xfrm rot="10800000" flipV="1">
            <a:off x="10606584" y="2988859"/>
            <a:ext cx="570932" cy="11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fld id="{8C6CB93D-07EB-47BE-BC9E-7FEE1B2A565C}"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152400"/>
            <a:ext cx="8077200" cy="609600"/>
          </a:xfrm>
        </p:spPr>
        <p:txBody>
          <a:bodyPr>
            <a:normAutofit/>
          </a:bodyPr>
          <a:lstStyle/>
          <a:p>
            <a:r>
              <a:rPr lang="en-US" altLang="en-US" sz="3200" b="1" dirty="0">
                <a:solidFill>
                  <a:srgbClr val="FF0000"/>
                </a:solidFill>
                <a:effectLst>
                  <a:outerShdw blurRad="38100" dist="38100" dir="2700000" algn="tl">
                    <a:srgbClr val="000000">
                      <a:alpha val="43137"/>
                    </a:srgbClr>
                  </a:outerShdw>
                </a:effectLst>
              </a:rPr>
              <a:t>End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2E306-7206-4354-8D0F-C84332CF5A0D}" type="slidenum">
              <a:rPr lang="en-US" altLang="en-US">
                <a:solidFill>
                  <a:srgbClr val="045C75"/>
                </a:solidFill>
                <a:latin typeface="Constantia" panose="02030602050306030303" pitchFamily="18" charset="0"/>
              </a:rPr>
              <a:pPr eaLnBrk="1" hangingPunct="1"/>
              <a:t>53</a:t>
            </a:fld>
            <a:endParaRPr lang="en-US" altLang="en-US">
              <a:solidFill>
                <a:srgbClr val="045C75"/>
              </a:solidFill>
              <a:latin typeface="Constantia" panose="02030602050306030303" pitchFamily="18" charset="0"/>
            </a:endParaRPr>
          </a:p>
        </p:txBody>
      </p:sp>
      <p:sp>
        <p:nvSpPr>
          <p:cNvPr id="5" name="Footer Placeholder 4"/>
          <p:cNvSpPr>
            <a:spLocks noGrp="1"/>
          </p:cNvSpPr>
          <p:nvPr>
            <p:ph type="ftr" sz="quarter" idx="11"/>
          </p:nvPr>
        </p:nvSpPr>
        <p:spPr/>
        <p:txBody>
          <a:bodyPr/>
          <a:lstStyle/>
          <a:p>
            <a:pPr>
              <a:defRPr/>
            </a:pPr>
            <a:r>
              <a:rPr lang="en-US"/>
              <a:t>Ambo University || Woliso Campus</a:t>
            </a:r>
          </a:p>
        </p:txBody>
      </p:sp>
      <p:sp>
        <p:nvSpPr>
          <p:cNvPr id="15" name="TextBox 14"/>
          <p:cNvSpPr txBox="1"/>
          <p:nvPr/>
        </p:nvSpPr>
        <p:spPr>
          <a:xfrm>
            <a:off x="709684" y="1214651"/>
            <a:ext cx="10536071" cy="3108543"/>
          </a:xfrm>
          <a:prstGeom prst="rect">
            <a:avLst/>
          </a:prstGeom>
          <a:noFill/>
        </p:spPr>
        <p:txBody>
          <a:bodyPr wrap="square" rtlCol="0">
            <a:spAutoFit/>
          </a:bodyPr>
          <a:lstStyle/>
          <a:p>
            <a:r>
              <a:rPr lang="en-US" sz="2800" b="1" dirty="0">
                <a:solidFill>
                  <a:srgbClr val="0000CC"/>
                </a:solidFill>
                <a:effectLst>
                  <a:outerShdw blurRad="38100" dist="38100" dir="2700000" algn="tl">
                    <a:srgbClr val="000000">
                      <a:alpha val="43137"/>
                    </a:srgbClr>
                  </a:outerShdw>
                </a:effectLst>
              </a:rPr>
              <a:t>Assignment:</a:t>
            </a:r>
          </a:p>
          <a:p>
            <a:pPr marL="514350" indent="-514350">
              <a:buAutoNum type="arabicPeriod"/>
            </a:pPr>
            <a:r>
              <a:rPr lang="en-US" sz="2800" b="1" dirty="0">
                <a:solidFill>
                  <a:srgbClr val="0000CC"/>
                </a:solidFill>
                <a:effectLst>
                  <a:outerShdw blurRad="38100" dist="38100" dir="2700000" algn="tl">
                    <a:srgbClr val="000000">
                      <a:alpha val="43137"/>
                    </a:srgbClr>
                  </a:outerShdw>
                </a:effectLst>
              </a:rPr>
              <a:t>Write semaphore and monitor based solution for second readers-writers problem(writer priority)</a:t>
            </a:r>
          </a:p>
          <a:p>
            <a:pPr marL="514350" indent="-514350">
              <a:buAutoNum type="arabicPeriod"/>
            </a:pPr>
            <a:r>
              <a:rPr lang="en-US" sz="2800" b="1" dirty="0">
                <a:solidFill>
                  <a:srgbClr val="0000CC"/>
                </a:solidFill>
                <a:effectLst>
                  <a:outerShdw blurRad="38100" dist="38100" dir="2700000" algn="tl">
                    <a:srgbClr val="000000">
                      <a:alpha val="43137"/>
                    </a:srgbClr>
                  </a:outerShdw>
                </a:effectLst>
              </a:rPr>
              <a:t>Write semaphore  and monitor based solution for Dining philosopher problem.</a:t>
            </a:r>
          </a:p>
          <a:p>
            <a:pPr marL="514350" indent="-514350">
              <a:buFont typeface="Wingdings" pitchFamily="2" charset="2"/>
              <a:buChar char="Ø"/>
            </a:pPr>
            <a:r>
              <a:rPr lang="en-US" sz="2800" b="1" dirty="0">
                <a:solidFill>
                  <a:srgbClr val="00B050"/>
                </a:solidFill>
                <a:effectLst>
                  <a:outerShdw blurRad="38100" dist="38100" dir="2700000" algn="tl">
                    <a:srgbClr val="000000">
                      <a:alpha val="43137"/>
                    </a:srgbClr>
                  </a:outerShdw>
                </a:effectLst>
              </a:rPr>
              <a:t>Deadline for assignment submission: 26/04/2016</a:t>
            </a:r>
          </a:p>
          <a:p>
            <a:pPr marL="514350" indent="-514350">
              <a:buFont typeface="Wingdings" pitchFamily="2" charset="2"/>
              <a:buChar char="Ø"/>
            </a:pPr>
            <a:r>
              <a:rPr lang="en-US" sz="2800" b="1" dirty="0">
                <a:solidFill>
                  <a:srgbClr val="00B050"/>
                </a:solidFill>
                <a:effectLst>
                  <a:outerShdw blurRad="38100" dist="38100" dir="2700000" algn="tl">
                    <a:srgbClr val="000000">
                      <a:alpha val="43137"/>
                    </a:srgbClr>
                  </a:outerShdw>
                </a:effectLst>
              </a:rPr>
              <a:t>Assignment is done with in three group.</a:t>
            </a:r>
          </a:p>
        </p:txBody>
      </p:sp>
      <p:sp>
        <p:nvSpPr>
          <p:cNvPr id="6" name="Date Placeholder 5"/>
          <p:cNvSpPr>
            <a:spLocks noGrp="1"/>
          </p:cNvSpPr>
          <p:nvPr>
            <p:ph type="dt" sz="half" idx="10"/>
          </p:nvPr>
        </p:nvSpPr>
        <p:spPr/>
        <p:txBody>
          <a:bodyPr/>
          <a:lstStyle/>
          <a:p>
            <a:fld id="{E0A196AB-D9C3-46AF-A77F-FF1365ABEB57}" type="datetime1">
              <a:rPr lang="en-US" smtClean="0"/>
              <a:t>5/31/2020</a:t>
            </a:fld>
            <a:endParaRPr lang="en-US"/>
          </a:p>
        </p:txBody>
      </p:sp>
    </p:spTree>
    <p:extLst>
      <p:ext uri="{BB962C8B-B14F-4D97-AF65-F5344CB8AC3E}">
        <p14:creationId xmlns:p14="http://schemas.microsoft.com/office/powerpoint/2010/main" val="403200235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rgbClr val="FF0000"/>
                </a:solidFill>
                <a:effectLst>
                  <a:outerShdw blurRad="38100" dist="38100" dir="2700000" algn="tl">
                    <a:srgbClr val="000000">
                      <a:alpha val="43137"/>
                    </a:srgbClr>
                  </a:outerShdw>
                </a:effectLst>
              </a:rPr>
              <a:t>Communication model</a:t>
            </a:r>
          </a:p>
        </p:txBody>
      </p:sp>
      <p:pic>
        <p:nvPicPr>
          <p:cNvPr id="4" name="Picture 6"/>
          <p:cNvPicPr>
            <a:picLocks noGrp="1" noChangeAspect="1" noChangeArrowheads="1"/>
          </p:cNvPicPr>
          <p:nvPr>
            <p:ph idx="1"/>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l="1248" t="7372" r="1248" b="13397"/>
          <a:stretch>
            <a:fillRect/>
          </a:stretch>
        </p:blipFill>
        <p:spPr bwMode="auto">
          <a:xfrm>
            <a:off x="2526077" y="1825625"/>
            <a:ext cx="7139846" cy="3841079"/>
          </a:xfrm>
          <a:prstGeom prst="rect">
            <a:avLst/>
          </a:prstGeom>
          <a:noFill/>
          <a:ln w="76200" cmpd="tri">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Text Box 3"/>
          <p:cNvSpPr txBox="1">
            <a:spLocks noChangeArrowheads="1"/>
          </p:cNvSpPr>
          <p:nvPr/>
        </p:nvSpPr>
        <p:spPr bwMode="auto">
          <a:xfrm>
            <a:off x="3339384" y="5945467"/>
            <a:ext cx="20056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Helvetica" panose="020B0604020202020204" pitchFamily="34" charset="0"/>
              </a:defRPr>
            </a:lvl1pPr>
            <a:lvl2pPr marL="742950" indent="-285750">
              <a:defRPr sz="2400">
                <a:solidFill>
                  <a:schemeClr val="tx1"/>
                </a:solidFill>
                <a:latin typeface="Helvetica" panose="020B0604020202020204" pitchFamily="34" charset="0"/>
              </a:defRPr>
            </a:lvl2pPr>
            <a:lvl3pPr marL="1143000" indent="-228600">
              <a:defRPr sz="2400">
                <a:solidFill>
                  <a:schemeClr val="tx1"/>
                </a:solidFill>
                <a:latin typeface="Helvetica" panose="020B0604020202020204" pitchFamily="34" charset="0"/>
              </a:defRPr>
            </a:lvl3pPr>
            <a:lvl4pPr marL="1600200" indent="-228600">
              <a:defRPr sz="2400">
                <a:solidFill>
                  <a:schemeClr val="tx1"/>
                </a:solidFill>
                <a:latin typeface="Helvetica" panose="020B0604020202020204" pitchFamily="34" charset="0"/>
              </a:defRPr>
            </a:lvl4pPr>
            <a:lvl5pPr marL="2057400" indent="-228600">
              <a:defRPr sz="2400">
                <a:solidFill>
                  <a:schemeClr val="tx1"/>
                </a:solidFill>
                <a:latin typeface="Helvetica" panose="020B0604020202020204" pitchFamily="34" charset="0"/>
              </a:defRPr>
            </a:lvl5pPr>
            <a:lvl6pPr marL="2514600" indent="-228600" algn="ctr" eaLnBrk="0" fontAlgn="base" hangingPunct="0">
              <a:spcBef>
                <a:spcPct val="0"/>
              </a:spcBef>
              <a:spcAft>
                <a:spcPct val="0"/>
              </a:spcAft>
              <a:defRPr sz="2400">
                <a:solidFill>
                  <a:schemeClr val="tx1"/>
                </a:solidFill>
                <a:latin typeface="Helvetica" panose="020B0604020202020204" pitchFamily="34" charset="0"/>
              </a:defRPr>
            </a:lvl6pPr>
            <a:lvl7pPr marL="2971800" indent="-228600" algn="ctr" eaLnBrk="0" fontAlgn="base" hangingPunct="0">
              <a:spcBef>
                <a:spcPct val="0"/>
              </a:spcBef>
              <a:spcAft>
                <a:spcPct val="0"/>
              </a:spcAft>
              <a:defRPr sz="2400">
                <a:solidFill>
                  <a:schemeClr val="tx1"/>
                </a:solidFill>
                <a:latin typeface="Helvetica" panose="020B0604020202020204" pitchFamily="34" charset="0"/>
              </a:defRPr>
            </a:lvl7pPr>
            <a:lvl8pPr marL="3429000" indent="-228600" algn="ctr" eaLnBrk="0" fontAlgn="base" hangingPunct="0">
              <a:spcBef>
                <a:spcPct val="0"/>
              </a:spcBef>
              <a:spcAft>
                <a:spcPct val="0"/>
              </a:spcAft>
              <a:defRPr sz="2400">
                <a:solidFill>
                  <a:schemeClr val="tx1"/>
                </a:solidFill>
                <a:latin typeface="Helvetica" panose="020B0604020202020204" pitchFamily="34" charset="0"/>
              </a:defRPr>
            </a:lvl8pPr>
            <a:lvl9pPr marL="3886200" indent="-228600" algn="ctr" eaLnBrk="0" fontAlgn="base" hangingPunct="0">
              <a:spcBef>
                <a:spcPct val="0"/>
              </a:spcBef>
              <a:spcAft>
                <a:spcPct val="0"/>
              </a:spcAft>
              <a:defRPr sz="2400">
                <a:solidFill>
                  <a:schemeClr val="tx1"/>
                </a:solidFill>
                <a:latin typeface="Helvetica" panose="020B0604020202020204" pitchFamily="34" charset="0"/>
              </a:defRPr>
            </a:lvl9pPr>
          </a:lstStyle>
          <a:p>
            <a:pPr>
              <a:spcBef>
                <a:spcPct val="50000"/>
              </a:spcBef>
            </a:pPr>
            <a:r>
              <a:rPr lang="en-US" altLang="en-US" sz="1800" dirty="0">
                <a:solidFill>
                  <a:srgbClr val="00B050"/>
                </a:solidFill>
              </a:rPr>
              <a:t>Message Passing</a:t>
            </a:r>
          </a:p>
        </p:txBody>
      </p:sp>
      <p:sp>
        <p:nvSpPr>
          <p:cNvPr id="6" name="Text Box 4"/>
          <p:cNvSpPr txBox="1">
            <a:spLocks noChangeArrowheads="1"/>
          </p:cNvSpPr>
          <p:nvPr/>
        </p:nvSpPr>
        <p:spPr bwMode="auto">
          <a:xfrm>
            <a:off x="7299146" y="5946776"/>
            <a:ext cx="18261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Helvetica" panose="020B0604020202020204" pitchFamily="34" charset="0"/>
              </a:defRPr>
            </a:lvl1pPr>
            <a:lvl2pPr marL="742950" indent="-285750">
              <a:defRPr sz="2400">
                <a:solidFill>
                  <a:schemeClr val="tx1"/>
                </a:solidFill>
                <a:latin typeface="Helvetica" panose="020B0604020202020204" pitchFamily="34" charset="0"/>
              </a:defRPr>
            </a:lvl2pPr>
            <a:lvl3pPr marL="1143000" indent="-228600">
              <a:defRPr sz="2400">
                <a:solidFill>
                  <a:schemeClr val="tx1"/>
                </a:solidFill>
                <a:latin typeface="Helvetica" panose="020B0604020202020204" pitchFamily="34" charset="0"/>
              </a:defRPr>
            </a:lvl3pPr>
            <a:lvl4pPr marL="1600200" indent="-228600">
              <a:defRPr sz="2400">
                <a:solidFill>
                  <a:schemeClr val="tx1"/>
                </a:solidFill>
                <a:latin typeface="Helvetica" panose="020B0604020202020204" pitchFamily="34" charset="0"/>
              </a:defRPr>
            </a:lvl4pPr>
            <a:lvl5pPr marL="2057400" indent="-228600">
              <a:defRPr sz="2400">
                <a:solidFill>
                  <a:schemeClr val="tx1"/>
                </a:solidFill>
                <a:latin typeface="Helvetica" panose="020B0604020202020204" pitchFamily="34" charset="0"/>
              </a:defRPr>
            </a:lvl5pPr>
            <a:lvl6pPr marL="2514600" indent="-228600" algn="ctr" eaLnBrk="0" fontAlgn="base" hangingPunct="0">
              <a:spcBef>
                <a:spcPct val="0"/>
              </a:spcBef>
              <a:spcAft>
                <a:spcPct val="0"/>
              </a:spcAft>
              <a:defRPr sz="2400">
                <a:solidFill>
                  <a:schemeClr val="tx1"/>
                </a:solidFill>
                <a:latin typeface="Helvetica" panose="020B0604020202020204" pitchFamily="34" charset="0"/>
              </a:defRPr>
            </a:lvl6pPr>
            <a:lvl7pPr marL="2971800" indent="-228600" algn="ctr" eaLnBrk="0" fontAlgn="base" hangingPunct="0">
              <a:spcBef>
                <a:spcPct val="0"/>
              </a:spcBef>
              <a:spcAft>
                <a:spcPct val="0"/>
              </a:spcAft>
              <a:defRPr sz="2400">
                <a:solidFill>
                  <a:schemeClr val="tx1"/>
                </a:solidFill>
                <a:latin typeface="Helvetica" panose="020B0604020202020204" pitchFamily="34" charset="0"/>
              </a:defRPr>
            </a:lvl7pPr>
            <a:lvl8pPr marL="3429000" indent="-228600" algn="ctr" eaLnBrk="0" fontAlgn="base" hangingPunct="0">
              <a:spcBef>
                <a:spcPct val="0"/>
              </a:spcBef>
              <a:spcAft>
                <a:spcPct val="0"/>
              </a:spcAft>
              <a:defRPr sz="2400">
                <a:solidFill>
                  <a:schemeClr val="tx1"/>
                </a:solidFill>
                <a:latin typeface="Helvetica" panose="020B0604020202020204" pitchFamily="34" charset="0"/>
              </a:defRPr>
            </a:lvl8pPr>
            <a:lvl9pPr marL="3886200" indent="-228600" algn="ctr" eaLnBrk="0" fontAlgn="base" hangingPunct="0">
              <a:spcBef>
                <a:spcPct val="0"/>
              </a:spcBef>
              <a:spcAft>
                <a:spcPct val="0"/>
              </a:spcAft>
              <a:defRPr sz="2400">
                <a:solidFill>
                  <a:schemeClr val="tx1"/>
                </a:solidFill>
                <a:latin typeface="Helvetica" panose="020B0604020202020204" pitchFamily="34" charset="0"/>
              </a:defRPr>
            </a:lvl9pPr>
          </a:lstStyle>
          <a:p>
            <a:pPr>
              <a:spcBef>
                <a:spcPct val="50000"/>
              </a:spcBef>
            </a:pPr>
            <a:r>
              <a:rPr lang="en-US" altLang="en-US" sz="1800" dirty="0">
                <a:solidFill>
                  <a:srgbClr val="00B050"/>
                </a:solidFill>
              </a:rPr>
              <a:t>Shared Memory</a:t>
            </a:r>
          </a:p>
        </p:txBody>
      </p:sp>
      <p:sp>
        <p:nvSpPr>
          <p:cNvPr id="7" name="Date Placeholder 6"/>
          <p:cNvSpPr>
            <a:spLocks noGrp="1"/>
          </p:cNvSpPr>
          <p:nvPr>
            <p:ph type="dt" sz="half" idx="10"/>
          </p:nvPr>
        </p:nvSpPr>
        <p:spPr/>
        <p:txBody>
          <a:bodyPr/>
          <a:lstStyle/>
          <a:p>
            <a:fld id="{5125B539-0729-4301-B4F0-5D791B3DC451}" type="datetime1">
              <a:rPr lang="en-US" smtClean="0"/>
              <a:t>5/31/2020</a:t>
            </a:fld>
            <a:endParaRPr lang="en-US"/>
          </a:p>
        </p:txBody>
      </p:sp>
      <p:sp>
        <p:nvSpPr>
          <p:cNvPr id="8" name="Slide Number Placeholder 7"/>
          <p:cNvSpPr>
            <a:spLocks noGrp="1"/>
          </p:cNvSpPr>
          <p:nvPr>
            <p:ph type="sldNum" sz="quarter" idx="12"/>
          </p:nvPr>
        </p:nvSpPr>
        <p:spPr/>
        <p:txBody>
          <a:bodyPr/>
          <a:lstStyle/>
          <a:p>
            <a:fld id="{69E9B315-A84F-485F-865E-D35F978C03D4}" type="slidenum">
              <a:rPr lang="en-US" smtClean="0"/>
              <a:pPr/>
              <a:t>6</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303663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normAutofit/>
          </a:bodyPr>
          <a:lstStyle/>
          <a:p>
            <a:pPr algn="ctr"/>
            <a:r>
              <a:rPr lang="en-US" altLang="en-US" sz="3600" b="1" dirty="0">
                <a:solidFill>
                  <a:srgbClr val="FF0000"/>
                </a:solidFill>
                <a:effectLst>
                  <a:outerShdw blurRad="38100" dist="38100" dir="2700000" algn="tl">
                    <a:srgbClr val="000000">
                      <a:alpha val="43137"/>
                    </a:srgbClr>
                  </a:outerShdw>
                </a:effectLst>
              </a:rPr>
              <a:t>Process communication(</a:t>
            </a:r>
            <a:r>
              <a:rPr lang="en-US" altLang="en-US" sz="3600" b="1" dirty="0" err="1">
                <a:solidFill>
                  <a:srgbClr val="FF0000"/>
                </a:solidFill>
                <a:effectLst>
                  <a:outerShdw blurRad="38100" dist="38100" dir="2700000" algn="tl">
                    <a:srgbClr val="000000">
                      <a:alpha val="43137"/>
                    </a:srgbClr>
                  </a:outerShdw>
                </a:effectLst>
              </a:rPr>
              <a:t>con’t</a:t>
            </a:r>
            <a:r>
              <a:rPr lang="en-US" altLang="en-US" sz="3600" b="1" dirty="0">
                <a:solidFill>
                  <a:srgbClr val="FF0000"/>
                </a:solidFill>
                <a:effectLst>
                  <a:outerShdw blurRad="38100" dist="38100" dir="2700000" algn="tl">
                    <a:srgbClr val="000000">
                      <a:alpha val="43137"/>
                    </a:srgbClr>
                  </a:outerShdw>
                </a:effectLst>
              </a:rPr>
              <a:t>…)</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83609" y="1214650"/>
            <a:ext cx="10515600" cy="5418161"/>
          </a:xfrm>
        </p:spPr>
        <p:txBody>
          <a:bodyPr>
            <a:noAutofit/>
          </a:bodyPr>
          <a:lstStyle/>
          <a:p>
            <a:pPr>
              <a:buFont typeface="Courier New" pitchFamily="49" charset="0"/>
              <a:buChar char="o"/>
            </a:pPr>
            <a:r>
              <a:rPr lang="en-US" altLang="en-US" sz="2400" b="1" dirty="0">
                <a:solidFill>
                  <a:srgbClr val="FF0000"/>
                </a:solidFill>
                <a:effectLst>
                  <a:outerShdw blurRad="38100" dist="38100" dir="2700000" algn="tl">
                    <a:srgbClr val="000000">
                      <a:alpha val="43137"/>
                    </a:srgbClr>
                  </a:outerShdw>
                </a:effectLst>
              </a:rPr>
              <a:t>Message system </a:t>
            </a:r>
            <a:r>
              <a:rPr lang="en-US" altLang="en-US" sz="2400" b="1" dirty="0">
                <a:solidFill>
                  <a:srgbClr val="0000CC"/>
                </a:solidFill>
                <a:effectLst>
                  <a:outerShdw blurRad="38100" dist="38100" dir="2700000" algn="tl">
                    <a:srgbClr val="000000">
                      <a:alpha val="43137"/>
                    </a:srgbClr>
                  </a:outerShdw>
                </a:effectLst>
              </a:rPr>
              <a:t>– processes communicate with each other without resorting to shared variables.</a:t>
            </a:r>
          </a:p>
          <a:p>
            <a:pPr>
              <a:buFont typeface="Courier New" pitchFamily="49" charset="0"/>
              <a:buChar char="o"/>
            </a:pPr>
            <a:r>
              <a:rPr lang="en-US" altLang="en-US" sz="2400" b="1" dirty="0">
                <a:solidFill>
                  <a:srgbClr val="0000CC"/>
                </a:solidFill>
                <a:effectLst>
                  <a:outerShdw blurRad="38100" dist="38100" dir="2700000" algn="tl">
                    <a:srgbClr val="000000">
                      <a:alpha val="43137"/>
                    </a:srgbClr>
                  </a:outerShdw>
                </a:effectLst>
              </a:rPr>
              <a:t>If P and Q want to communicate, a communication link exists between them.</a:t>
            </a:r>
          </a:p>
          <a:p>
            <a:pPr>
              <a:buFont typeface="Courier New" pitchFamily="49" charset="0"/>
              <a:buChar char="o"/>
            </a:pPr>
            <a:r>
              <a:rPr lang="en-US" altLang="en-US" sz="2400" b="1" dirty="0">
                <a:solidFill>
                  <a:srgbClr val="0000CC"/>
                </a:solidFill>
                <a:effectLst>
                  <a:outerShdw blurRad="38100" dist="38100" dir="2700000" algn="tl">
                    <a:srgbClr val="000000">
                      <a:alpha val="43137"/>
                    </a:srgbClr>
                  </a:outerShdw>
                </a:effectLst>
              </a:rPr>
              <a:t>OS provides this facility.</a:t>
            </a:r>
          </a:p>
          <a:p>
            <a:pPr>
              <a:buFont typeface="Courier New" pitchFamily="49" charset="0"/>
              <a:buChar char="o"/>
            </a:pPr>
            <a:r>
              <a:rPr lang="en-US" altLang="en-US" sz="2400" b="1" dirty="0">
                <a:solidFill>
                  <a:srgbClr val="0000CC"/>
                </a:solidFill>
                <a:effectLst>
                  <a:outerShdw blurRad="38100" dist="38100" dir="2700000" algn="tl">
                    <a:srgbClr val="000000">
                      <a:alpha val="43137"/>
                    </a:srgbClr>
                  </a:outerShdw>
                </a:effectLst>
              </a:rPr>
              <a:t>IPC facility provides two operations:</a:t>
            </a:r>
          </a:p>
          <a:p>
            <a:pPr lvl="1">
              <a:buFont typeface="Wingdings" pitchFamily="2" charset="2"/>
              <a:buChar char="v"/>
            </a:pPr>
            <a:r>
              <a:rPr lang="en-US" altLang="en-US" b="1" dirty="0">
                <a:solidFill>
                  <a:srgbClr val="FF0000"/>
                </a:solidFill>
                <a:effectLst>
                  <a:outerShdw blurRad="38100" dist="38100" dir="2700000" algn="tl">
                    <a:srgbClr val="000000">
                      <a:alpha val="43137"/>
                    </a:srgbClr>
                  </a:outerShdw>
                </a:effectLst>
              </a:rPr>
              <a:t>send(</a:t>
            </a:r>
            <a:r>
              <a:rPr lang="en-US" altLang="en-US" b="1" i="1" dirty="0">
                <a:solidFill>
                  <a:srgbClr val="FF0000"/>
                </a:solidFill>
                <a:effectLst>
                  <a:outerShdw blurRad="38100" dist="38100" dir="2700000" algn="tl">
                    <a:srgbClr val="000000">
                      <a:alpha val="43137"/>
                    </a:srgbClr>
                  </a:outerShdw>
                </a:effectLst>
              </a:rPr>
              <a:t>message</a:t>
            </a:r>
            <a:r>
              <a:rPr lang="en-US" altLang="en-US" b="1" dirty="0">
                <a:solidFill>
                  <a:srgbClr val="FF0000"/>
                </a:solidFill>
                <a:effectLst>
                  <a:outerShdw blurRad="38100" dist="38100" dir="2700000" algn="tl">
                    <a:srgbClr val="000000">
                      <a:alpha val="43137"/>
                    </a:srgbClr>
                  </a:outerShdw>
                </a:effectLst>
              </a:rPr>
              <a:t>) </a:t>
            </a:r>
            <a:r>
              <a:rPr lang="en-US" altLang="en-US" b="1" dirty="0">
                <a:solidFill>
                  <a:srgbClr val="0000CC"/>
                </a:solidFill>
                <a:effectLst>
                  <a:outerShdw blurRad="38100" dist="38100" dir="2700000" algn="tl">
                    <a:srgbClr val="000000">
                      <a:alpha val="43137"/>
                    </a:srgbClr>
                  </a:outerShdw>
                </a:effectLst>
              </a:rPr>
              <a:t>– message size fixed or variable </a:t>
            </a:r>
          </a:p>
          <a:p>
            <a:pPr lvl="1">
              <a:buFont typeface="Wingdings" pitchFamily="2" charset="2"/>
              <a:buChar char="v"/>
            </a:pPr>
            <a:r>
              <a:rPr lang="en-US" altLang="en-US" b="1" dirty="0">
                <a:solidFill>
                  <a:srgbClr val="FF0000"/>
                </a:solidFill>
                <a:effectLst>
                  <a:outerShdw blurRad="38100" dist="38100" dir="2700000" algn="tl">
                    <a:srgbClr val="000000">
                      <a:alpha val="43137"/>
                    </a:srgbClr>
                  </a:outerShdw>
                </a:effectLst>
              </a:rPr>
              <a:t>receive(</a:t>
            </a:r>
            <a:r>
              <a:rPr lang="en-US" altLang="en-US" b="1" i="1" dirty="0">
                <a:solidFill>
                  <a:srgbClr val="FF0000"/>
                </a:solidFill>
                <a:effectLst>
                  <a:outerShdw blurRad="38100" dist="38100" dir="2700000" algn="tl">
                    <a:srgbClr val="000000">
                      <a:alpha val="43137"/>
                    </a:srgbClr>
                  </a:outerShdw>
                </a:effectLst>
              </a:rPr>
              <a:t>message</a:t>
            </a:r>
            <a:r>
              <a:rPr lang="en-US" altLang="en-US" b="1" dirty="0">
                <a:solidFill>
                  <a:srgbClr val="FF0000"/>
                </a:solidFill>
                <a:effectLst>
                  <a:outerShdw blurRad="38100" dist="38100" dir="2700000" algn="tl">
                    <a:srgbClr val="000000">
                      <a:alpha val="43137"/>
                    </a:srgbClr>
                  </a:outerShdw>
                </a:effectLst>
              </a:rPr>
              <a:t>)</a:t>
            </a:r>
          </a:p>
          <a:p>
            <a:pPr>
              <a:buFont typeface="Courier New" pitchFamily="49" charset="0"/>
              <a:buChar char="o"/>
            </a:pPr>
            <a:r>
              <a:rPr lang="en-US" altLang="en-US" sz="2400" b="1" dirty="0">
                <a:solidFill>
                  <a:srgbClr val="0000CC"/>
                </a:solidFill>
                <a:effectLst>
                  <a:outerShdw blurRad="38100" dist="38100" dir="2700000" algn="tl">
                    <a:srgbClr val="000000">
                      <a:alpha val="43137"/>
                    </a:srgbClr>
                  </a:outerShdw>
                </a:effectLst>
              </a:rPr>
              <a:t>If </a:t>
            </a:r>
            <a:r>
              <a:rPr lang="en-US" altLang="en-US" sz="2400" b="1" i="1" dirty="0">
                <a:solidFill>
                  <a:srgbClr val="0000CC"/>
                </a:solidFill>
                <a:effectLst>
                  <a:outerShdw blurRad="38100" dist="38100" dir="2700000" algn="tl">
                    <a:srgbClr val="000000">
                      <a:alpha val="43137"/>
                    </a:srgbClr>
                  </a:outerShdw>
                </a:effectLst>
              </a:rPr>
              <a:t>P</a:t>
            </a:r>
            <a:r>
              <a:rPr lang="en-US" altLang="en-US" sz="2400" b="1" dirty="0">
                <a:solidFill>
                  <a:srgbClr val="0000CC"/>
                </a:solidFill>
                <a:effectLst>
                  <a:outerShdw blurRad="38100" dist="38100" dir="2700000" algn="tl">
                    <a:srgbClr val="000000">
                      <a:alpha val="43137"/>
                    </a:srgbClr>
                  </a:outerShdw>
                </a:effectLst>
              </a:rPr>
              <a:t> and </a:t>
            </a:r>
            <a:r>
              <a:rPr lang="en-US" altLang="en-US" sz="2400" b="1" i="1" dirty="0">
                <a:solidFill>
                  <a:srgbClr val="0000CC"/>
                </a:solidFill>
                <a:effectLst>
                  <a:outerShdw blurRad="38100" dist="38100" dir="2700000" algn="tl">
                    <a:srgbClr val="000000">
                      <a:alpha val="43137"/>
                    </a:srgbClr>
                  </a:outerShdw>
                </a:effectLst>
              </a:rPr>
              <a:t>Q</a:t>
            </a:r>
            <a:r>
              <a:rPr lang="en-US" altLang="en-US" sz="2400" b="1" dirty="0">
                <a:solidFill>
                  <a:srgbClr val="0000CC"/>
                </a:solidFill>
                <a:effectLst>
                  <a:outerShdw blurRad="38100" dist="38100" dir="2700000" algn="tl">
                    <a:srgbClr val="000000">
                      <a:alpha val="43137"/>
                    </a:srgbClr>
                  </a:outerShdw>
                </a:effectLst>
              </a:rPr>
              <a:t> wish to communicate, they need to:</a:t>
            </a:r>
          </a:p>
          <a:p>
            <a:pPr lvl="1">
              <a:buFont typeface="Wingdings" pitchFamily="2" charset="2"/>
              <a:buChar char="v"/>
            </a:pPr>
            <a:r>
              <a:rPr lang="en-US" altLang="en-US" b="1" dirty="0">
                <a:solidFill>
                  <a:srgbClr val="0000CC"/>
                </a:solidFill>
                <a:effectLst>
                  <a:outerShdw blurRad="38100" dist="38100" dir="2700000" algn="tl">
                    <a:srgbClr val="000000">
                      <a:alpha val="43137"/>
                    </a:srgbClr>
                  </a:outerShdw>
                </a:effectLst>
              </a:rPr>
              <a:t>establish a </a:t>
            </a:r>
            <a:r>
              <a:rPr lang="en-US" altLang="en-US" b="1" i="1" dirty="0">
                <a:solidFill>
                  <a:srgbClr val="0000CC"/>
                </a:solidFill>
                <a:effectLst>
                  <a:outerShdw blurRad="38100" dist="38100" dir="2700000" algn="tl">
                    <a:srgbClr val="000000">
                      <a:alpha val="43137"/>
                    </a:srgbClr>
                  </a:outerShdw>
                </a:effectLst>
              </a:rPr>
              <a:t>communication</a:t>
            </a:r>
            <a:r>
              <a:rPr lang="en-US" altLang="en-US" b="1" dirty="0">
                <a:solidFill>
                  <a:srgbClr val="0000CC"/>
                </a:solidFill>
                <a:effectLst>
                  <a:outerShdw blurRad="38100" dist="38100" dir="2700000" algn="tl">
                    <a:srgbClr val="000000">
                      <a:alpha val="43137"/>
                    </a:srgbClr>
                  </a:outerShdw>
                </a:effectLst>
              </a:rPr>
              <a:t> </a:t>
            </a:r>
            <a:r>
              <a:rPr lang="en-US" altLang="en-US" b="1" i="1" dirty="0">
                <a:solidFill>
                  <a:srgbClr val="0000CC"/>
                </a:solidFill>
                <a:effectLst>
                  <a:outerShdw blurRad="38100" dist="38100" dir="2700000" algn="tl">
                    <a:srgbClr val="000000">
                      <a:alpha val="43137"/>
                    </a:srgbClr>
                  </a:outerShdw>
                </a:effectLst>
              </a:rPr>
              <a:t>link</a:t>
            </a:r>
            <a:r>
              <a:rPr lang="en-US" altLang="en-US" b="1" dirty="0">
                <a:solidFill>
                  <a:srgbClr val="0000CC"/>
                </a:solidFill>
                <a:effectLst>
                  <a:outerShdw blurRad="38100" dist="38100" dir="2700000" algn="tl">
                    <a:srgbClr val="000000">
                      <a:alpha val="43137"/>
                    </a:srgbClr>
                  </a:outerShdw>
                </a:effectLst>
              </a:rPr>
              <a:t> between them</a:t>
            </a:r>
          </a:p>
          <a:p>
            <a:pPr lvl="1">
              <a:buFont typeface="Wingdings" pitchFamily="2" charset="2"/>
              <a:buChar char="v"/>
            </a:pPr>
            <a:r>
              <a:rPr lang="en-US" altLang="en-US" b="1" dirty="0">
                <a:solidFill>
                  <a:srgbClr val="0000CC"/>
                </a:solidFill>
                <a:effectLst>
                  <a:outerShdw blurRad="38100" dist="38100" dir="2700000" algn="tl">
                    <a:srgbClr val="000000">
                      <a:alpha val="43137"/>
                    </a:srgbClr>
                  </a:outerShdw>
                </a:effectLst>
              </a:rPr>
              <a:t>exchange messages via send/receive</a:t>
            </a:r>
          </a:p>
          <a:p>
            <a:pPr>
              <a:buFont typeface="Courier New" pitchFamily="49" charset="0"/>
              <a:buChar char="o"/>
            </a:pPr>
            <a:r>
              <a:rPr lang="en-US" altLang="en-US" sz="2400" b="1" dirty="0">
                <a:solidFill>
                  <a:srgbClr val="0000CC"/>
                </a:solidFill>
                <a:effectLst>
                  <a:outerShdw blurRad="38100" dist="38100" dir="2700000" algn="tl">
                    <a:srgbClr val="000000">
                      <a:alpha val="43137"/>
                    </a:srgbClr>
                  </a:outerShdw>
                </a:effectLst>
              </a:rPr>
              <a:t>Implementation of communication link</a:t>
            </a:r>
          </a:p>
          <a:p>
            <a:pPr lvl="1">
              <a:buFont typeface="Wingdings" pitchFamily="2" charset="2"/>
              <a:buChar char="v"/>
            </a:pPr>
            <a:r>
              <a:rPr lang="en-US" altLang="en-US" b="1" dirty="0">
                <a:solidFill>
                  <a:srgbClr val="0000CC"/>
                </a:solidFill>
                <a:effectLst>
                  <a:outerShdw blurRad="38100" dist="38100" dir="2700000" algn="tl">
                    <a:srgbClr val="000000">
                      <a:alpha val="43137"/>
                    </a:srgbClr>
                  </a:outerShdw>
                </a:effectLst>
              </a:rPr>
              <a:t>physical (e.g., shared memory, hardware bus)</a:t>
            </a:r>
          </a:p>
          <a:p>
            <a:pPr lvl="1">
              <a:buFont typeface="Wingdings" pitchFamily="2" charset="2"/>
              <a:buChar char="v"/>
            </a:pPr>
            <a:r>
              <a:rPr lang="en-US" altLang="en-US" b="1" dirty="0">
                <a:solidFill>
                  <a:srgbClr val="0000CC"/>
                </a:solidFill>
                <a:effectLst>
                  <a:outerShdw blurRad="38100" dist="38100" dir="2700000" algn="tl">
                    <a:srgbClr val="000000">
                      <a:alpha val="43137"/>
                    </a:srgbClr>
                  </a:outerShdw>
                </a:effectLst>
              </a:rPr>
              <a:t>logical (e.g., logical properties)</a:t>
            </a:r>
          </a:p>
          <a:p>
            <a:endParaRPr lang="en-US" sz="2400" dirty="0">
              <a:solidFill>
                <a:srgbClr val="0000CC"/>
              </a:solidFill>
            </a:endParaRPr>
          </a:p>
        </p:txBody>
      </p:sp>
      <p:sp>
        <p:nvSpPr>
          <p:cNvPr id="4" name="Date Placeholder 3"/>
          <p:cNvSpPr>
            <a:spLocks noGrp="1"/>
          </p:cNvSpPr>
          <p:nvPr>
            <p:ph type="dt" sz="half" idx="10"/>
          </p:nvPr>
        </p:nvSpPr>
        <p:spPr/>
        <p:txBody>
          <a:bodyPr/>
          <a:lstStyle/>
          <a:p>
            <a:fld id="{5F47A212-0F0B-45F2-A1B9-8F1B15C89190}"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7</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2366353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Message passing systems </a:t>
            </a:r>
          </a:p>
        </p:txBody>
      </p:sp>
      <p:sp>
        <p:nvSpPr>
          <p:cNvPr id="39939" name="Rectangle 3"/>
          <p:cNvSpPr>
            <a:spLocks noGrp="1" noChangeArrowheads="1"/>
          </p:cNvSpPr>
          <p:nvPr>
            <p:ph type="body" idx="1"/>
          </p:nvPr>
        </p:nvSpPr>
        <p:spPr/>
        <p:txBody>
          <a:bodyPr/>
          <a:lstStyle/>
          <a:p>
            <a:pPr>
              <a:buFont typeface="Courier New" pitchFamily="49" charset="0"/>
              <a:buChar char="o"/>
            </a:pPr>
            <a:r>
              <a:rPr lang="en-US" dirty="0">
                <a:solidFill>
                  <a:srgbClr val="0000CC"/>
                </a:solidFill>
                <a:effectLst>
                  <a:outerShdw blurRad="38100" dist="38100" dir="2700000" algn="tl">
                    <a:srgbClr val="000000">
                      <a:alpha val="43137"/>
                    </a:srgbClr>
                  </a:outerShdw>
                </a:effectLst>
              </a:rPr>
              <a:t>Direct  or Indirect communication</a:t>
            </a: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endParaRPr>
          </a:p>
          <a:p>
            <a:pPr>
              <a:buFont typeface="Courier New" pitchFamily="49" charset="0"/>
              <a:buChar char="o"/>
            </a:pPr>
            <a:r>
              <a:rPr lang="en-US" dirty="0">
                <a:solidFill>
                  <a:srgbClr val="0000CC"/>
                </a:solidFill>
                <a:effectLst>
                  <a:outerShdw blurRad="38100" dist="38100" dir="2700000" algn="tl">
                    <a:srgbClr val="000000">
                      <a:alpha val="43137"/>
                    </a:srgbClr>
                  </a:outerShdw>
                </a:effectLst>
              </a:rPr>
              <a:t>Synchronous or asynchronous  communication</a:t>
            </a: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endParaRPr>
          </a:p>
          <a:p>
            <a:pPr>
              <a:buFont typeface="Courier New" pitchFamily="49" charset="0"/>
              <a:buChar char="o"/>
            </a:pPr>
            <a:r>
              <a:rPr lang="en-US" dirty="0">
                <a:solidFill>
                  <a:srgbClr val="0000CC"/>
                </a:solidFill>
                <a:effectLst>
                  <a:outerShdw blurRad="38100" dist="38100" dir="2700000" algn="tl">
                    <a:srgbClr val="000000">
                      <a:alpha val="43137"/>
                    </a:srgbClr>
                  </a:outerShdw>
                </a:effectLst>
              </a:rPr>
              <a:t>Automatic or explicit buffering</a:t>
            </a:r>
          </a:p>
        </p:txBody>
      </p:sp>
      <p:sp>
        <p:nvSpPr>
          <p:cNvPr id="4" name="Slide Number Placeholder 3"/>
          <p:cNvSpPr>
            <a:spLocks noGrp="1"/>
          </p:cNvSpPr>
          <p:nvPr>
            <p:ph type="sldNum" sz="quarter" idx="12"/>
          </p:nvPr>
        </p:nvSpPr>
        <p:spPr/>
        <p:txBody>
          <a:bodyPr/>
          <a:lstStyle/>
          <a:p>
            <a:fld id="{ED06C1BA-061E-4A78-BA9B-D73D3BCA5813}" type="slidenum">
              <a:rPr lang="en-US" smtClean="0"/>
              <a:pPr/>
              <a:t>8</a:t>
            </a:fld>
            <a:endParaRPr lang="en-US"/>
          </a:p>
        </p:txBody>
      </p:sp>
      <p:sp>
        <p:nvSpPr>
          <p:cNvPr id="5" name="Date Placeholder 4"/>
          <p:cNvSpPr>
            <a:spLocks noGrp="1"/>
          </p:cNvSpPr>
          <p:nvPr>
            <p:ph type="dt" sz="half" idx="10"/>
          </p:nvPr>
        </p:nvSpPr>
        <p:spPr/>
        <p:txBody>
          <a:bodyPr/>
          <a:lstStyle/>
          <a:p>
            <a:fld id="{84D2D4BB-44D1-4A4A-9CC8-60D11B9CFD17}"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rmAutofit/>
          </a:bodyPr>
          <a:lstStyle/>
          <a:p>
            <a:pPr algn="ctr"/>
            <a:r>
              <a:rPr lang="en-US" altLang="en-US" sz="3600" b="1" dirty="0">
                <a:solidFill>
                  <a:srgbClr val="FF0000"/>
                </a:solidFill>
                <a:effectLst>
                  <a:outerShdw blurRad="38100" dist="38100" dir="2700000" algn="tl">
                    <a:srgbClr val="000000">
                      <a:alpha val="43137"/>
                    </a:srgbClr>
                  </a:outerShdw>
                </a:effectLst>
              </a:rPr>
              <a:t>Direct Communication</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91820"/>
            <a:ext cx="10515600" cy="5766179"/>
          </a:xfrm>
        </p:spPr>
        <p:txBody>
          <a:bodyPr>
            <a:noAutofit/>
          </a:bodyPr>
          <a:lstStyle/>
          <a:p>
            <a:pPr>
              <a:buFont typeface="Courier New" pitchFamily="49" charset="0"/>
              <a:buChar char="o"/>
            </a:pPr>
            <a:r>
              <a:rPr lang="en-US" altLang="en-US" sz="2000" dirty="0">
                <a:solidFill>
                  <a:srgbClr val="0000CC"/>
                </a:solidFill>
                <a:effectLst>
                  <a:outerShdw blurRad="38100" dist="38100" dir="2700000" algn="tl">
                    <a:srgbClr val="000000">
                      <a:alpha val="43137"/>
                    </a:srgbClr>
                  </a:outerShdw>
                </a:effectLst>
              </a:rPr>
              <a:t>Processes must name each other explicitly:</a:t>
            </a:r>
          </a:p>
          <a:p>
            <a:pPr lvl="1"/>
            <a:r>
              <a:rPr lang="en-US" altLang="en-US" sz="2000" b="1" dirty="0">
                <a:solidFill>
                  <a:srgbClr val="0000CC"/>
                </a:solidFill>
                <a:effectLst>
                  <a:outerShdw blurRad="38100" dist="38100" dir="2700000" algn="tl">
                    <a:srgbClr val="000000">
                      <a:alpha val="43137"/>
                    </a:srgbClr>
                  </a:outerShdw>
                </a:effectLst>
              </a:rPr>
              <a:t>send</a:t>
            </a:r>
            <a:r>
              <a:rPr lang="en-US" altLang="en-US" sz="2000" dirty="0">
                <a:solidFill>
                  <a:srgbClr val="0000CC"/>
                </a:solidFill>
                <a:effectLst>
                  <a:outerShdw blurRad="38100" dist="38100" dir="2700000" algn="tl">
                    <a:srgbClr val="000000">
                      <a:alpha val="43137"/>
                    </a:srgbClr>
                  </a:outerShdw>
                </a:effectLst>
              </a:rPr>
              <a:t> (</a:t>
            </a:r>
            <a:r>
              <a:rPr lang="en-US" altLang="en-US" sz="2000" i="1" dirty="0">
                <a:solidFill>
                  <a:srgbClr val="0000CC"/>
                </a:solidFill>
                <a:effectLst>
                  <a:outerShdw blurRad="38100" dist="38100" dir="2700000" algn="tl">
                    <a:srgbClr val="000000">
                      <a:alpha val="43137"/>
                    </a:srgbClr>
                  </a:outerShdw>
                </a:effectLst>
              </a:rPr>
              <a:t>P, message</a:t>
            </a:r>
            <a:r>
              <a:rPr lang="en-US" altLang="en-US" sz="2000" dirty="0">
                <a:solidFill>
                  <a:srgbClr val="0000CC"/>
                </a:solidFill>
                <a:effectLst>
                  <a:outerShdw blurRad="38100" dist="38100" dir="2700000" algn="tl">
                    <a:srgbClr val="000000">
                      <a:alpha val="43137"/>
                    </a:srgbClr>
                  </a:outerShdw>
                </a:effectLst>
              </a:rPr>
              <a:t>) – send a message to process P</a:t>
            </a:r>
          </a:p>
          <a:p>
            <a:pPr lvl="1"/>
            <a:r>
              <a:rPr lang="en-US" altLang="en-US" sz="2000" b="1" dirty="0">
                <a:solidFill>
                  <a:srgbClr val="0000CC"/>
                </a:solidFill>
                <a:effectLst>
                  <a:outerShdw blurRad="38100" dist="38100" dir="2700000" algn="tl">
                    <a:srgbClr val="000000">
                      <a:alpha val="43137"/>
                    </a:srgbClr>
                  </a:outerShdw>
                </a:effectLst>
              </a:rPr>
              <a:t>receive</a:t>
            </a:r>
            <a:r>
              <a:rPr lang="en-US" altLang="en-US" sz="2000" dirty="0">
                <a:solidFill>
                  <a:srgbClr val="0000CC"/>
                </a:solidFill>
                <a:effectLst>
                  <a:outerShdw blurRad="38100" dist="38100" dir="2700000" algn="tl">
                    <a:srgbClr val="000000">
                      <a:alpha val="43137"/>
                    </a:srgbClr>
                  </a:outerShdw>
                </a:effectLst>
              </a:rPr>
              <a:t>(</a:t>
            </a:r>
            <a:r>
              <a:rPr lang="en-US" altLang="en-US" sz="2000" i="1" dirty="0">
                <a:solidFill>
                  <a:srgbClr val="0000CC"/>
                </a:solidFill>
                <a:effectLst>
                  <a:outerShdw blurRad="38100" dist="38100" dir="2700000" algn="tl">
                    <a:srgbClr val="000000">
                      <a:alpha val="43137"/>
                    </a:srgbClr>
                  </a:outerShdw>
                </a:effectLst>
              </a:rPr>
              <a:t>Q, message</a:t>
            </a:r>
            <a:r>
              <a:rPr lang="en-US" altLang="en-US" sz="2000" dirty="0">
                <a:solidFill>
                  <a:srgbClr val="0000CC"/>
                </a:solidFill>
                <a:effectLst>
                  <a:outerShdw blurRad="38100" dist="38100" dir="2700000" algn="tl">
                    <a:srgbClr val="000000">
                      <a:alpha val="43137"/>
                    </a:srgbClr>
                  </a:outerShdw>
                </a:effectLst>
              </a:rPr>
              <a:t>) – receive a message from process Q</a:t>
            </a:r>
          </a:p>
          <a:p>
            <a:pPr>
              <a:buFont typeface="Courier New" pitchFamily="49" charset="0"/>
              <a:buChar char="o"/>
            </a:pPr>
            <a:r>
              <a:rPr lang="en-US" altLang="en-US" sz="2000" dirty="0">
                <a:solidFill>
                  <a:srgbClr val="0000CC"/>
                </a:solidFill>
                <a:effectLst>
                  <a:outerShdw blurRad="38100" dist="38100" dir="2700000" algn="tl">
                    <a:srgbClr val="000000">
                      <a:alpha val="43137"/>
                    </a:srgbClr>
                  </a:outerShdw>
                </a:effectLst>
              </a:rPr>
              <a:t>Properties of communication link</a:t>
            </a:r>
          </a:p>
          <a:p>
            <a:pPr lvl="1"/>
            <a:r>
              <a:rPr lang="en-US" altLang="en-US" sz="2000" dirty="0">
                <a:solidFill>
                  <a:srgbClr val="0000CC"/>
                </a:solidFill>
                <a:effectLst>
                  <a:outerShdw blurRad="38100" dist="38100" dir="2700000" algn="tl">
                    <a:srgbClr val="000000">
                      <a:alpha val="43137"/>
                    </a:srgbClr>
                  </a:outerShdw>
                </a:effectLst>
              </a:rPr>
              <a:t>Links are established automatically.</a:t>
            </a:r>
          </a:p>
          <a:p>
            <a:pPr lvl="1"/>
            <a:r>
              <a:rPr lang="en-US" altLang="en-US" sz="2000" dirty="0">
                <a:solidFill>
                  <a:srgbClr val="0000CC"/>
                </a:solidFill>
                <a:effectLst>
                  <a:outerShdw blurRad="38100" dist="38100" dir="2700000" algn="tl">
                    <a:srgbClr val="000000">
                      <a:alpha val="43137"/>
                    </a:srgbClr>
                  </a:outerShdw>
                </a:effectLst>
              </a:rPr>
              <a:t>A link is associated with exactly one pair of communicating processes.</a:t>
            </a:r>
          </a:p>
          <a:p>
            <a:pPr lvl="1"/>
            <a:r>
              <a:rPr lang="en-US" altLang="en-US" sz="2000" dirty="0">
                <a:solidFill>
                  <a:srgbClr val="0000CC"/>
                </a:solidFill>
                <a:effectLst>
                  <a:outerShdw blurRad="38100" dist="38100" dir="2700000" algn="tl">
                    <a:srgbClr val="000000">
                      <a:alpha val="43137"/>
                    </a:srgbClr>
                  </a:outerShdw>
                </a:effectLst>
              </a:rPr>
              <a:t>Between each pair there exists exactly one link.</a:t>
            </a:r>
          </a:p>
          <a:p>
            <a:pPr lvl="1"/>
            <a:r>
              <a:rPr lang="en-US" altLang="en-US" sz="2000" dirty="0">
                <a:solidFill>
                  <a:srgbClr val="0000CC"/>
                </a:solidFill>
                <a:effectLst>
                  <a:outerShdw blurRad="38100" dist="38100" dir="2700000" algn="tl">
                    <a:srgbClr val="000000">
                      <a:alpha val="43137"/>
                    </a:srgbClr>
                  </a:outerShdw>
                </a:effectLst>
              </a:rPr>
              <a:t>The link may be unidirectional, but is usually bi-directional.</a:t>
            </a:r>
          </a:p>
          <a:p>
            <a:pPr>
              <a:buFont typeface="Courier New" pitchFamily="49" charset="0"/>
              <a:buChar char="o"/>
            </a:pPr>
            <a:r>
              <a:rPr lang="en-US" altLang="en-US" sz="2000" dirty="0">
                <a:solidFill>
                  <a:srgbClr val="0000CC"/>
                </a:solidFill>
                <a:effectLst>
                  <a:outerShdw blurRad="38100" dist="38100" dir="2700000" algn="tl">
                    <a:srgbClr val="000000">
                      <a:alpha val="43137"/>
                    </a:srgbClr>
                  </a:outerShdw>
                </a:effectLst>
              </a:rPr>
              <a:t>This exhibits both symmetry and asymmetry in addressing</a:t>
            </a:r>
          </a:p>
          <a:p>
            <a:pPr lvl="1"/>
            <a:r>
              <a:rPr lang="en-US" altLang="en-US" sz="2000" dirty="0">
                <a:solidFill>
                  <a:srgbClr val="0000CC"/>
                </a:solidFill>
                <a:effectLst>
                  <a:outerShdw blurRad="38100" dist="38100" dir="2700000" algn="tl">
                    <a:srgbClr val="000000">
                      <a:alpha val="43137"/>
                    </a:srgbClr>
                  </a:outerShdw>
                </a:effectLst>
              </a:rPr>
              <a:t>Symmetry: Both the sender and the receiver processes must name the other to communicate.</a:t>
            </a:r>
          </a:p>
          <a:p>
            <a:pPr lvl="1"/>
            <a:r>
              <a:rPr lang="en-US" altLang="en-US" sz="2000" dirty="0">
                <a:solidFill>
                  <a:srgbClr val="0000CC"/>
                </a:solidFill>
                <a:effectLst>
                  <a:outerShdw blurRad="38100" dist="38100" dir="2700000" algn="tl">
                    <a:srgbClr val="000000">
                      <a:alpha val="43137"/>
                    </a:srgbClr>
                  </a:outerShdw>
                </a:effectLst>
              </a:rPr>
              <a:t>Asymmetry: Only sender names the recipient, the recipient is not required to name the sender.</a:t>
            </a:r>
          </a:p>
          <a:p>
            <a:pPr lvl="2">
              <a:buFont typeface="Wingdings" pitchFamily="2" charset="2"/>
              <a:buChar char="§"/>
            </a:pPr>
            <a:r>
              <a:rPr lang="en-US" altLang="en-US" dirty="0">
                <a:solidFill>
                  <a:srgbClr val="0000CC"/>
                </a:solidFill>
                <a:effectLst>
                  <a:outerShdw blurRad="38100" dist="38100" dir="2700000" algn="tl">
                    <a:srgbClr val="000000">
                      <a:alpha val="43137"/>
                    </a:srgbClr>
                  </a:outerShdw>
                </a:effectLst>
              </a:rPr>
              <a:t>The send and receive primitives are as follows.</a:t>
            </a:r>
          </a:p>
          <a:p>
            <a:pPr lvl="3">
              <a:buFont typeface="Wingdings" pitchFamily="2" charset="2"/>
              <a:buChar char="ü"/>
            </a:pPr>
            <a:r>
              <a:rPr lang="en-US" altLang="en-US" sz="2000" dirty="0">
                <a:solidFill>
                  <a:srgbClr val="0000CC"/>
                </a:solidFill>
                <a:effectLst>
                  <a:outerShdw blurRad="38100" dist="38100" dir="2700000" algn="tl">
                    <a:srgbClr val="000000">
                      <a:alpha val="43137"/>
                    </a:srgbClr>
                  </a:outerShdw>
                </a:effectLst>
              </a:rPr>
              <a:t>Send (P, message)– send a message to process P.</a:t>
            </a:r>
          </a:p>
          <a:p>
            <a:pPr lvl="3">
              <a:buFont typeface="Wingdings" pitchFamily="2" charset="2"/>
              <a:buChar char="ü"/>
            </a:pPr>
            <a:r>
              <a:rPr lang="en-US" altLang="en-US" sz="2000" dirty="0">
                <a:solidFill>
                  <a:srgbClr val="0000CC"/>
                </a:solidFill>
                <a:effectLst>
                  <a:outerShdw blurRad="38100" dist="38100" dir="2700000" algn="tl">
                    <a:srgbClr val="000000">
                      <a:alpha val="43137"/>
                    </a:srgbClr>
                  </a:outerShdw>
                </a:effectLst>
              </a:rPr>
              <a:t>Receive(id, message)– receive a message from any process.</a:t>
            </a:r>
          </a:p>
          <a:p>
            <a:pPr>
              <a:buNone/>
            </a:pPr>
            <a:r>
              <a:rPr lang="en-US" altLang="en-US" sz="2000" b="1" dirty="0">
                <a:solidFill>
                  <a:srgbClr val="00B050"/>
                </a:solidFill>
                <a:effectLst>
                  <a:outerShdw blurRad="38100" dist="38100" dir="2700000" algn="tl">
                    <a:srgbClr val="000000">
                      <a:alpha val="43137"/>
                    </a:srgbClr>
                  </a:outerShdw>
                </a:effectLst>
              </a:rPr>
              <a:t>Disadvantages: Changing a name of the process creates problems.</a:t>
            </a:r>
          </a:p>
          <a:p>
            <a:endParaRPr lang="en-US" sz="2000"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AD9E2A4D-C243-4B8D-9230-405A1BA845EF}" type="datetime1">
              <a:rPr lang="en-US" smtClean="0"/>
              <a:t>5/31/2020</a:t>
            </a:fld>
            <a:endParaRPr lang="en-US"/>
          </a:p>
        </p:txBody>
      </p:sp>
      <p:sp>
        <p:nvSpPr>
          <p:cNvPr id="5" name="Slide Number Placeholder 4"/>
          <p:cNvSpPr>
            <a:spLocks noGrp="1"/>
          </p:cNvSpPr>
          <p:nvPr>
            <p:ph type="sldNum" sz="quarter" idx="12"/>
          </p:nvPr>
        </p:nvSpPr>
        <p:spPr/>
        <p:txBody>
          <a:bodyPr/>
          <a:lstStyle/>
          <a:p>
            <a:fld id="{69E9B315-A84F-485F-865E-D35F978C03D4}" type="slidenum">
              <a:rPr lang="en-US" smtClean="0"/>
              <a:pPr/>
              <a:t>9</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extLst>
      <p:ext uri="{BB962C8B-B14F-4D97-AF65-F5344CB8AC3E}">
        <p14:creationId xmlns:p14="http://schemas.microsoft.com/office/powerpoint/2010/main" val="42266954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WI" val="15"/>
  <p:tag name="CVB" val="15"/>
  <p:tag name="BSN" val="15"/>
  <p:tag name="SPT" val="FALSE"/>
  <p:tag name="SVT" val="FALSE"/>
  <p:tag name="NBP" val="1"/>
  <p:tag name="CII" val="15"/>
</p:tagLst>
</file>

<file path=ppt/tags/tag10.xml><?xml version="1.0" encoding="utf-8"?>
<p:tagLst xmlns:a="http://schemas.openxmlformats.org/drawingml/2006/main" xmlns:r="http://schemas.openxmlformats.org/officeDocument/2006/relationships" xmlns:p="http://schemas.openxmlformats.org/presentationml/2006/main">
  <p:tag name="SWI" val="24"/>
  <p:tag name="CVB" val="24"/>
  <p:tag name="BSN" val="24"/>
  <p:tag name="SPT" val="FALSE"/>
  <p:tag name="SVT" val="FALSE"/>
  <p:tag name="NBP" val="1"/>
  <p:tag name="CII" val="24"/>
</p:tagLst>
</file>

<file path=ppt/tags/tag2.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3.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4.xml><?xml version="1.0" encoding="utf-8"?>
<p:tagLst xmlns:a="http://schemas.openxmlformats.org/drawingml/2006/main" xmlns:r="http://schemas.openxmlformats.org/officeDocument/2006/relationships" xmlns:p="http://schemas.openxmlformats.org/presentationml/2006/main">
  <p:tag name="SWI" val="15"/>
  <p:tag name="CVB" val="15"/>
  <p:tag name="BSN" val="15"/>
  <p:tag name="SPT" val="FALSE"/>
  <p:tag name="SVT" val="FALSE"/>
  <p:tag name="NBP" val="1"/>
  <p:tag name="CII" val="15"/>
</p:tagLst>
</file>

<file path=ppt/tags/tag5.xml><?xml version="1.0" encoding="utf-8"?>
<p:tagLst xmlns:a="http://schemas.openxmlformats.org/drawingml/2006/main" xmlns:r="http://schemas.openxmlformats.org/officeDocument/2006/relationships" xmlns:p="http://schemas.openxmlformats.org/presentationml/2006/main">
  <p:tag name="SWI" val="16"/>
  <p:tag name="CVB" val="16"/>
  <p:tag name="BSN" val="16"/>
  <p:tag name="SPT" val="FALSE"/>
  <p:tag name="SVT" val="FALSE"/>
  <p:tag name="NBP" val="1"/>
  <p:tag name="CII" val="16"/>
</p:tagLst>
</file>

<file path=ppt/tags/tag6.xml><?xml version="1.0" encoding="utf-8"?>
<p:tagLst xmlns:a="http://schemas.openxmlformats.org/drawingml/2006/main" xmlns:r="http://schemas.openxmlformats.org/officeDocument/2006/relationships" xmlns:p="http://schemas.openxmlformats.org/presentationml/2006/main">
  <p:tag name="SWI" val="16"/>
  <p:tag name="CVB" val="16"/>
  <p:tag name="BSN" val="16"/>
  <p:tag name="SPT" val="FALSE"/>
  <p:tag name="SVT" val="FALSE"/>
  <p:tag name="NBP" val="1"/>
  <p:tag name="CII" val="16"/>
</p:tagLst>
</file>

<file path=ppt/tags/tag7.xml><?xml version="1.0" encoding="utf-8"?>
<p:tagLst xmlns:a="http://schemas.openxmlformats.org/drawingml/2006/main" xmlns:r="http://schemas.openxmlformats.org/officeDocument/2006/relationships" xmlns:p="http://schemas.openxmlformats.org/presentationml/2006/main">
  <p:tag name="SWI" val="16"/>
  <p:tag name="CVB" val="16"/>
  <p:tag name="BSN" val="16"/>
  <p:tag name="SPT" val="FALSE"/>
  <p:tag name="SVT" val="FALSE"/>
  <p:tag name="NBP" val="1"/>
  <p:tag name="CII" val="16"/>
</p:tagLst>
</file>

<file path=ppt/tags/tag8.xml><?xml version="1.0" encoding="utf-8"?>
<p:tagLst xmlns:a="http://schemas.openxmlformats.org/drawingml/2006/main" xmlns:r="http://schemas.openxmlformats.org/officeDocument/2006/relationships" xmlns:p="http://schemas.openxmlformats.org/presentationml/2006/main">
  <p:tag name="SWI" val="16"/>
  <p:tag name="CVB" val="16"/>
  <p:tag name="BSN" val="16"/>
  <p:tag name="SPT" val="FALSE"/>
  <p:tag name="SVT" val="FALSE"/>
  <p:tag name="NBP" val="1"/>
  <p:tag name="CII" val="16"/>
</p:tagLst>
</file>

<file path=ppt/tags/tag9.xml><?xml version="1.0" encoding="utf-8"?>
<p:tagLst xmlns:a="http://schemas.openxmlformats.org/drawingml/2006/main" xmlns:r="http://schemas.openxmlformats.org/officeDocument/2006/relationships" xmlns:p="http://schemas.openxmlformats.org/presentationml/2006/main">
  <p:tag name="SWI" val="16"/>
  <p:tag name="CVB" val="16"/>
  <p:tag name="BSN" val="16"/>
  <p:tag name="SPT" val="FALSE"/>
  <p:tag name="SVT" val="FALSE"/>
  <p:tag name="NBP" val="1"/>
  <p:tag name="CII" val="1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TotalTime>
  <Words>5153</Words>
  <Application>Microsoft Office PowerPoint</Application>
  <PresentationFormat>Widescreen</PresentationFormat>
  <Paragraphs>644</Paragraphs>
  <Slides>53</Slides>
  <Notes>28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53</vt:i4>
      </vt:variant>
    </vt:vector>
  </HeadingPairs>
  <TitlesOfParts>
    <vt:vector size="66" baseType="lpstr">
      <vt:lpstr>Albertus Medium</vt:lpstr>
      <vt:lpstr>Arial</vt:lpstr>
      <vt:lpstr>Calibri</vt:lpstr>
      <vt:lpstr>Calibri Light</vt:lpstr>
      <vt:lpstr>Constantia</vt:lpstr>
      <vt:lpstr>Courier New</vt:lpstr>
      <vt:lpstr>Helvetica</vt:lpstr>
      <vt:lpstr>Monotype Corsiva</vt:lpstr>
      <vt:lpstr>Monotype Sorts</vt:lpstr>
      <vt:lpstr>Webdings</vt:lpstr>
      <vt:lpstr>Wingdings</vt:lpstr>
      <vt:lpstr>Wingdings 2</vt:lpstr>
      <vt:lpstr>Office Theme</vt:lpstr>
      <vt:lpstr>PowerPoint Presentation</vt:lpstr>
      <vt:lpstr>contents</vt:lpstr>
      <vt:lpstr>PowerPoint Presentation</vt:lpstr>
      <vt:lpstr>process communication</vt:lpstr>
      <vt:lpstr>Process communication(con’t….)</vt:lpstr>
      <vt:lpstr>Communication model</vt:lpstr>
      <vt:lpstr>Process communication(con’t…)</vt:lpstr>
      <vt:lpstr>Message passing systems </vt:lpstr>
      <vt:lpstr>Direct Communication</vt:lpstr>
      <vt:lpstr>Indirect Communication</vt:lpstr>
      <vt:lpstr>Indirect Communication(con’t…)</vt:lpstr>
      <vt:lpstr>Synchronous or asynchronous </vt:lpstr>
      <vt:lpstr>Automatic and explicit buffering</vt:lpstr>
      <vt:lpstr>Client-Server Communication</vt:lpstr>
      <vt:lpstr>Sockets</vt:lpstr>
      <vt:lpstr>Socket Communication</vt:lpstr>
      <vt:lpstr>Remote Procedure Calls</vt:lpstr>
      <vt:lpstr>Execution of RPC</vt:lpstr>
      <vt:lpstr>Remote Method Invocation</vt:lpstr>
      <vt:lpstr>Marshalling Parameters</vt:lpstr>
      <vt:lpstr>Process Synchronization</vt:lpstr>
      <vt:lpstr>Background</vt:lpstr>
      <vt:lpstr> Race condition</vt:lpstr>
      <vt:lpstr>Race condition(cont…)</vt:lpstr>
      <vt:lpstr>Race condition(cont…)</vt:lpstr>
      <vt:lpstr>Critical-Section </vt:lpstr>
      <vt:lpstr>Critical section (con’t…)</vt:lpstr>
      <vt:lpstr>Critical section to prevent a race condition</vt:lpstr>
      <vt:lpstr>PowerPoint Presentation</vt:lpstr>
      <vt:lpstr>Solution to Critical-Section Problem</vt:lpstr>
      <vt:lpstr>Mutual Exclusion with busy waiting</vt:lpstr>
      <vt:lpstr>Mutual Exclusion with busy waiting(cont…)</vt:lpstr>
      <vt:lpstr>Mutual Exclusion with busy waiting(cont…)</vt:lpstr>
      <vt:lpstr>PowerPoint Presentation</vt:lpstr>
      <vt:lpstr>Mutual Exclusion with busy waiting(cont… )</vt:lpstr>
      <vt:lpstr>Mutual Exclusion with busy waiting(cont…)</vt:lpstr>
      <vt:lpstr>Peterson’s Solution</vt:lpstr>
      <vt:lpstr>Semaphore</vt:lpstr>
      <vt:lpstr>Semaphore(con’t…)</vt:lpstr>
      <vt:lpstr>Problems with Semaphores</vt:lpstr>
      <vt:lpstr>Monitors</vt:lpstr>
      <vt:lpstr>Schematic view of a Monitor</vt:lpstr>
      <vt:lpstr>Condition Variables</vt:lpstr>
      <vt:lpstr> Monitor with Condition Variables</vt:lpstr>
      <vt:lpstr>Classical Problems of Synchronization</vt:lpstr>
      <vt:lpstr>Producer and consumer problem</vt:lpstr>
      <vt:lpstr>Producer and consumer problem(con’t…)</vt:lpstr>
      <vt:lpstr>Producer and consumer problem(con’t…)</vt:lpstr>
      <vt:lpstr>Producer and consumer problem(con’t…)</vt:lpstr>
      <vt:lpstr>Producer and consumer problem(con’t…)</vt:lpstr>
      <vt:lpstr>Readers and writers problem</vt:lpstr>
      <vt:lpstr>Readers and writers problem</vt:lpstr>
      <vt:lpstr>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Azmeraw</dc:creator>
  <cp:lastModifiedBy>Husen Adem</cp:lastModifiedBy>
  <cp:revision>64</cp:revision>
  <dcterms:created xsi:type="dcterms:W3CDTF">2016-03-31T09:04:34Z</dcterms:created>
  <dcterms:modified xsi:type="dcterms:W3CDTF">2020-05-31T13:32:22Z</dcterms:modified>
</cp:coreProperties>
</file>