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7" r:id="rId2"/>
    <p:sldId id="287" r:id="rId3"/>
    <p:sldId id="374" r:id="rId4"/>
    <p:sldId id="377" r:id="rId5"/>
    <p:sldId id="376" r:id="rId6"/>
    <p:sldId id="289" r:id="rId7"/>
    <p:sldId id="290" r:id="rId8"/>
    <p:sldId id="291" r:id="rId9"/>
    <p:sldId id="292" r:id="rId10"/>
    <p:sldId id="378" r:id="rId11"/>
    <p:sldId id="379" r:id="rId12"/>
    <p:sldId id="380" r:id="rId13"/>
    <p:sldId id="297" r:id="rId14"/>
    <p:sldId id="293" r:id="rId15"/>
    <p:sldId id="295" r:id="rId16"/>
    <p:sldId id="299" r:id="rId17"/>
    <p:sldId id="300" r:id="rId18"/>
    <p:sldId id="301" r:id="rId19"/>
    <p:sldId id="302" r:id="rId20"/>
    <p:sldId id="381" r:id="rId21"/>
    <p:sldId id="303" r:id="rId22"/>
    <p:sldId id="304" r:id="rId23"/>
    <p:sldId id="306" r:id="rId24"/>
    <p:sldId id="307" r:id="rId25"/>
    <p:sldId id="308" r:id="rId26"/>
    <p:sldId id="310" r:id="rId27"/>
    <p:sldId id="311" r:id="rId28"/>
    <p:sldId id="312" r:id="rId29"/>
    <p:sldId id="316" r:id="rId30"/>
    <p:sldId id="382" r:id="rId31"/>
    <p:sldId id="317" r:id="rId32"/>
    <p:sldId id="318" r:id="rId33"/>
    <p:sldId id="319" r:id="rId34"/>
    <p:sldId id="313" r:id="rId35"/>
    <p:sldId id="314" r:id="rId36"/>
    <p:sldId id="315" r:id="rId37"/>
    <p:sldId id="320" r:id="rId38"/>
    <p:sldId id="383" r:id="rId39"/>
    <p:sldId id="321" r:id="rId40"/>
    <p:sldId id="384" r:id="rId41"/>
    <p:sldId id="385" r:id="rId42"/>
    <p:sldId id="372"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0CD97-D171-45D2-909A-0264B9C9F52E}" type="datetimeFigureOut">
              <a:rPr lang="en-US" smtClean="0"/>
              <a:pPr/>
              <a:t>5/31/2020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8CF0BC-3DF2-4F82-9C26-C70D1F171BE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CF0BC-3DF2-4F82-9C26-C70D1F171BE0}"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FE43EC8-8B7A-4FAB-806A-F253D47D54F7}"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         by Husen A</a:t>
            </a:r>
          </a:p>
        </p:txBody>
      </p:sp>
      <p:sp>
        <p:nvSpPr>
          <p:cNvPr id="6" name="Slide Number Placeholder 5"/>
          <p:cNvSpPr>
            <a:spLocks noGrp="1"/>
          </p:cNvSpPr>
          <p:nvPr>
            <p:ph type="sldNum" sz="quarter" idx="12"/>
          </p:nvPr>
        </p:nvSpPr>
        <p:spPr/>
        <p:txBody>
          <a:bodyPr/>
          <a:lstStyle/>
          <a:p>
            <a:fld id="{CA6DF5AC-6CCA-4C99-B496-EDDB31E190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F46B9D-24E0-45D4-9D1E-95DE86557E60}"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         by Husen A</a:t>
            </a:r>
          </a:p>
        </p:txBody>
      </p:sp>
      <p:sp>
        <p:nvSpPr>
          <p:cNvPr id="6" name="Slide Number Placeholder 5"/>
          <p:cNvSpPr>
            <a:spLocks noGrp="1"/>
          </p:cNvSpPr>
          <p:nvPr>
            <p:ph type="sldNum" sz="quarter" idx="12"/>
          </p:nvPr>
        </p:nvSpPr>
        <p:spPr/>
        <p:txBody>
          <a:bodyPr/>
          <a:lstStyle/>
          <a:p>
            <a:fld id="{CA6DF5AC-6CCA-4C99-B496-EDDB31E190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0CB3C2-75A6-4A72-9417-7CF7AA027265}"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         by Husen A</a:t>
            </a:r>
          </a:p>
        </p:txBody>
      </p:sp>
      <p:sp>
        <p:nvSpPr>
          <p:cNvPr id="6" name="Slide Number Placeholder 5"/>
          <p:cNvSpPr>
            <a:spLocks noGrp="1"/>
          </p:cNvSpPr>
          <p:nvPr>
            <p:ph type="sldNum" sz="quarter" idx="12"/>
          </p:nvPr>
        </p:nvSpPr>
        <p:spPr/>
        <p:txBody>
          <a:bodyPr/>
          <a:lstStyle/>
          <a:p>
            <a:fld id="{CA6DF5AC-6CCA-4C99-B496-EDDB31E1902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AU"/>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a:xfrm>
            <a:off x="6553200" y="6245225"/>
            <a:ext cx="2133600" cy="476250"/>
          </a:xfrm>
        </p:spPr>
        <p:txBody>
          <a:bodyPr/>
          <a:lstStyle>
            <a:lvl1pPr>
              <a:defRPr/>
            </a:lvl1pPr>
          </a:lstStyle>
          <a:p>
            <a:pPr>
              <a:defRPr/>
            </a:pPr>
            <a:fld id="{360A3F3C-07A5-498A-B824-E4E61840CBEF}" type="datetime1">
              <a:rPr lang="en-US" smtClean="0"/>
              <a:t>5/31/2020</a:t>
            </a:fld>
            <a:endParaRPr lang="en-AU"/>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r>
              <a:rPr lang="en-US"/>
              <a:t>Ambo University || Woliso Campus         by Husen A</a:t>
            </a:r>
          </a:p>
        </p:txBody>
      </p:sp>
      <p:sp>
        <p:nvSpPr>
          <p:cNvPr id="7" name="Slide Number Placeholder 6"/>
          <p:cNvSpPr>
            <a:spLocks noGrp="1"/>
          </p:cNvSpPr>
          <p:nvPr>
            <p:ph type="sldNum" sz="quarter" idx="12"/>
          </p:nvPr>
        </p:nvSpPr>
        <p:spPr>
          <a:xfrm>
            <a:off x="457200" y="6245225"/>
            <a:ext cx="2133600" cy="476250"/>
          </a:xfrm>
        </p:spPr>
        <p:txBody>
          <a:bodyPr/>
          <a:lstStyle>
            <a:lvl1pPr>
              <a:defRPr/>
            </a:lvl1pPr>
          </a:lstStyle>
          <a:p>
            <a:pPr>
              <a:defRPr/>
            </a:pPr>
            <a:fld id="{D621EED7-17EA-4C8C-8217-BB04E551AB02}" type="slidenum">
              <a:rPr lang="ar-SA"/>
              <a:pPr>
                <a:defRPr/>
              </a:pPr>
              <a:t>‹#›</a:t>
            </a:fld>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AU"/>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Date Placeholder 5"/>
          <p:cNvSpPr>
            <a:spLocks noGrp="1"/>
          </p:cNvSpPr>
          <p:nvPr>
            <p:ph type="dt" sz="half" idx="10"/>
          </p:nvPr>
        </p:nvSpPr>
        <p:spPr>
          <a:xfrm>
            <a:off x="6553200" y="6245225"/>
            <a:ext cx="2133600" cy="476250"/>
          </a:xfrm>
        </p:spPr>
        <p:txBody>
          <a:bodyPr/>
          <a:lstStyle>
            <a:lvl1pPr>
              <a:defRPr/>
            </a:lvl1pPr>
          </a:lstStyle>
          <a:p>
            <a:pPr>
              <a:defRPr/>
            </a:pPr>
            <a:fld id="{117AAC93-188E-473E-BA1B-7D7D0F70F03F}" type="datetime1">
              <a:rPr lang="en-US" smtClean="0"/>
              <a:t>5/31/2020</a:t>
            </a:fld>
            <a:endParaRPr lang="en-AU"/>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pPr>
              <a:defRPr/>
            </a:pPr>
            <a:r>
              <a:rPr lang="en-US"/>
              <a:t>Ambo University || Woliso Campus         by Husen A</a:t>
            </a:r>
          </a:p>
        </p:txBody>
      </p:sp>
      <p:sp>
        <p:nvSpPr>
          <p:cNvPr id="8" name="Slide Number Placeholder 7"/>
          <p:cNvSpPr>
            <a:spLocks noGrp="1"/>
          </p:cNvSpPr>
          <p:nvPr>
            <p:ph type="sldNum" sz="quarter" idx="12"/>
          </p:nvPr>
        </p:nvSpPr>
        <p:spPr>
          <a:xfrm>
            <a:off x="457200" y="6245225"/>
            <a:ext cx="2133600" cy="476250"/>
          </a:xfrm>
        </p:spPr>
        <p:txBody>
          <a:bodyPr/>
          <a:lstStyle>
            <a:lvl1pPr>
              <a:defRPr/>
            </a:lvl1pPr>
          </a:lstStyle>
          <a:p>
            <a:pPr>
              <a:defRPr/>
            </a:pPr>
            <a:fld id="{F41C09F1-EFD8-46C7-A5E0-AE155CD11A6B}" type="slidenum">
              <a:rPr lang="ar-SA"/>
              <a:pPr>
                <a:defRPr/>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3BA792-5A93-4F7A-B86A-B4E4119603B7}"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         by Husen A</a:t>
            </a:r>
          </a:p>
        </p:txBody>
      </p:sp>
      <p:sp>
        <p:nvSpPr>
          <p:cNvPr id="6" name="Slide Number Placeholder 5"/>
          <p:cNvSpPr>
            <a:spLocks noGrp="1"/>
          </p:cNvSpPr>
          <p:nvPr>
            <p:ph type="sldNum" sz="quarter" idx="12"/>
          </p:nvPr>
        </p:nvSpPr>
        <p:spPr/>
        <p:txBody>
          <a:bodyPr/>
          <a:lstStyle/>
          <a:p>
            <a:fld id="{CA6DF5AC-6CCA-4C99-B496-EDDB31E190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6DAF29-2156-4A04-BB42-354AC087ECD6}"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         by Husen A</a:t>
            </a:r>
          </a:p>
        </p:txBody>
      </p:sp>
      <p:sp>
        <p:nvSpPr>
          <p:cNvPr id="6" name="Slide Number Placeholder 5"/>
          <p:cNvSpPr>
            <a:spLocks noGrp="1"/>
          </p:cNvSpPr>
          <p:nvPr>
            <p:ph type="sldNum" sz="quarter" idx="12"/>
          </p:nvPr>
        </p:nvSpPr>
        <p:spPr/>
        <p:txBody>
          <a:bodyPr/>
          <a:lstStyle/>
          <a:p>
            <a:fld id="{CA6DF5AC-6CCA-4C99-B496-EDDB31E190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6E895A5-A874-43D5-8FAA-32895FC1D8A3}"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
        <p:nvSpPr>
          <p:cNvPr id="7" name="Slide Number Placeholder 6"/>
          <p:cNvSpPr>
            <a:spLocks noGrp="1"/>
          </p:cNvSpPr>
          <p:nvPr>
            <p:ph type="sldNum" sz="quarter" idx="12"/>
          </p:nvPr>
        </p:nvSpPr>
        <p:spPr/>
        <p:txBody>
          <a:bodyPr/>
          <a:lstStyle/>
          <a:p>
            <a:fld id="{CA6DF5AC-6CCA-4C99-B496-EDDB31E190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DBD8B1-C864-4A43-A1B9-882176EF071D}" type="datetime1">
              <a:rPr lang="en-US" smtClean="0"/>
              <a:t>5/31/2020</a:t>
            </a:fld>
            <a:endParaRPr lang="en-US"/>
          </a:p>
        </p:txBody>
      </p:sp>
      <p:sp>
        <p:nvSpPr>
          <p:cNvPr id="8" name="Footer Placeholder 7"/>
          <p:cNvSpPr>
            <a:spLocks noGrp="1"/>
          </p:cNvSpPr>
          <p:nvPr>
            <p:ph type="ftr" sz="quarter" idx="11"/>
          </p:nvPr>
        </p:nvSpPr>
        <p:spPr/>
        <p:txBody>
          <a:bodyPr/>
          <a:lstStyle/>
          <a:p>
            <a:r>
              <a:rPr lang="en-US"/>
              <a:t>Ambo University || Woliso Campus         by Husen A</a:t>
            </a:r>
          </a:p>
        </p:txBody>
      </p:sp>
      <p:sp>
        <p:nvSpPr>
          <p:cNvPr id="9" name="Slide Number Placeholder 8"/>
          <p:cNvSpPr>
            <a:spLocks noGrp="1"/>
          </p:cNvSpPr>
          <p:nvPr>
            <p:ph type="sldNum" sz="quarter" idx="12"/>
          </p:nvPr>
        </p:nvSpPr>
        <p:spPr/>
        <p:txBody>
          <a:bodyPr/>
          <a:lstStyle/>
          <a:p>
            <a:fld id="{CA6DF5AC-6CCA-4C99-B496-EDDB31E190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FE1652-466B-4D3B-A837-01238A9C32D9}" type="datetime1">
              <a:rPr lang="en-US" smtClean="0"/>
              <a:t>5/31/2020</a:t>
            </a:fld>
            <a:endParaRPr lang="en-US"/>
          </a:p>
        </p:txBody>
      </p:sp>
      <p:sp>
        <p:nvSpPr>
          <p:cNvPr id="4" name="Footer Placeholder 3"/>
          <p:cNvSpPr>
            <a:spLocks noGrp="1"/>
          </p:cNvSpPr>
          <p:nvPr>
            <p:ph type="ftr" sz="quarter" idx="11"/>
          </p:nvPr>
        </p:nvSpPr>
        <p:spPr/>
        <p:txBody>
          <a:bodyPr/>
          <a:lstStyle/>
          <a:p>
            <a:r>
              <a:rPr lang="en-US"/>
              <a:t>Ambo University || Woliso Campus         by Husen A</a:t>
            </a:r>
          </a:p>
        </p:txBody>
      </p:sp>
      <p:sp>
        <p:nvSpPr>
          <p:cNvPr id="5" name="Slide Number Placeholder 4"/>
          <p:cNvSpPr>
            <a:spLocks noGrp="1"/>
          </p:cNvSpPr>
          <p:nvPr>
            <p:ph type="sldNum" sz="quarter" idx="12"/>
          </p:nvPr>
        </p:nvSpPr>
        <p:spPr/>
        <p:txBody>
          <a:bodyPr/>
          <a:lstStyle/>
          <a:p>
            <a:fld id="{CA6DF5AC-6CCA-4C99-B496-EDDB31E190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D0180-8713-45EA-B2A0-BDF54182707D}" type="datetime1">
              <a:rPr lang="en-US" smtClean="0"/>
              <a:t>5/31/2020</a:t>
            </a:fld>
            <a:endParaRPr lang="en-US"/>
          </a:p>
        </p:txBody>
      </p:sp>
      <p:sp>
        <p:nvSpPr>
          <p:cNvPr id="3" name="Footer Placeholder 2"/>
          <p:cNvSpPr>
            <a:spLocks noGrp="1"/>
          </p:cNvSpPr>
          <p:nvPr>
            <p:ph type="ftr" sz="quarter" idx="11"/>
          </p:nvPr>
        </p:nvSpPr>
        <p:spPr/>
        <p:txBody>
          <a:bodyPr/>
          <a:lstStyle/>
          <a:p>
            <a:r>
              <a:rPr lang="en-US"/>
              <a:t>Ambo University || Woliso Campus         by Husen A</a:t>
            </a:r>
          </a:p>
        </p:txBody>
      </p:sp>
      <p:sp>
        <p:nvSpPr>
          <p:cNvPr id="4" name="Slide Number Placeholder 3"/>
          <p:cNvSpPr>
            <a:spLocks noGrp="1"/>
          </p:cNvSpPr>
          <p:nvPr>
            <p:ph type="sldNum" sz="quarter" idx="12"/>
          </p:nvPr>
        </p:nvSpPr>
        <p:spPr/>
        <p:txBody>
          <a:bodyPr/>
          <a:lstStyle/>
          <a:p>
            <a:fld id="{CA6DF5AC-6CCA-4C99-B496-EDDB31E190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849C067-F659-4F04-91D4-ADCF92980E2C}"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
        <p:nvSpPr>
          <p:cNvPr id="7" name="Slide Number Placeholder 6"/>
          <p:cNvSpPr>
            <a:spLocks noGrp="1"/>
          </p:cNvSpPr>
          <p:nvPr>
            <p:ph type="sldNum" sz="quarter" idx="12"/>
          </p:nvPr>
        </p:nvSpPr>
        <p:spPr/>
        <p:txBody>
          <a:bodyPr/>
          <a:lstStyle/>
          <a:p>
            <a:fld id="{CA6DF5AC-6CCA-4C99-B496-EDDB31E190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98401D-DEDF-4260-A7BB-18CFE1278FDA}"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
        <p:nvSpPr>
          <p:cNvPr id="7" name="Slide Number Placeholder 6"/>
          <p:cNvSpPr>
            <a:spLocks noGrp="1"/>
          </p:cNvSpPr>
          <p:nvPr>
            <p:ph type="sldNum" sz="quarter" idx="12"/>
          </p:nvPr>
        </p:nvSpPr>
        <p:spPr/>
        <p:txBody>
          <a:bodyPr/>
          <a:lstStyle/>
          <a:p>
            <a:fld id="{CA6DF5AC-6CCA-4C99-B496-EDDB31E190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705786-FA15-4AE5-8806-EDF085E9B602}" type="datetime1">
              <a:rPr lang="en-US" smtClean="0"/>
              <a:t>5/31/2020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Ambo University || Woliso Campus         by Husen A</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DF5AC-6CCA-4C99-B496-EDDB31E190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1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971800"/>
            <a:ext cx="8229600" cy="1470025"/>
          </a:xfrm>
        </p:spPr>
        <p:txBody>
          <a:bodyPr>
            <a:normAutofit/>
          </a:bodyPr>
          <a:lstStyle/>
          <a:p>
            <a:pPr eaLnBrk="1" fontAlgn="auto" hangingPunct="1">
              <a:spcAft>
                <a:spcPts val="0"/>
              </a:spcAft>
              <a:defRPr/>
            </a:pPr>
            <a:r>
              <a:rPr lang="en-US" b="1" dirty="0">
                <a:solidFill>
                  <a:schemeClr val="tx1"/>
                </a:solidFill>
                <a:effectLst>
                  <a:outerShdw blurRad="38100" dist="38100" dir="2700000" algn="tl">
                    <a:srgbClr val="000000"/>
                  </a:outerShdw>
                </a:effectLst>
                <a:latin typeface="Albertus Medium" pitchFamily="34" charset="0"/>
              </a:rPr>
              <a:t>2.4 CPU scheduling</a:t>
            </a:r>
            <a:br>
              <a:rPr b="1">
                <a:solidFill>
                  <a:srgbClr val="FFFF00"/>
                </a:solidFill>
                <a:effectLst>
                  <a:outerShdw blurRad="38100" dist="38100" dir="2700000" algn="tl">
                    <a:srgbClr val="000000"/>
                  </a:outerShdw>
                </a:effectLst>
                <a:latin typeface="Times New Roman" pitchFamily="18" charset="0"/>
              </a:rPr>
            </a:br>
            <a:endParaRPr lang="en-AU" dirty="0"/>
          </a:p>
        </p:txBody>
      </p:sp>
      <p:sp>
        <p:nvSpPr>
          <p:cNvPr id="4" name="Date Placeholder 3"/>
          <p:cNvSpPr>
            <a:spLocks noGrp="1"/>
          </p:cNvSpPr>
          <p:nvPr>
            <p:ph type="dt" sz="half" idx="10"/>
          </p:nvPr>
        </p:nvSpPr>
        <p:spPr/>
        <p:txBody>
          <a:bodyPr/>
          <a:lstStyle/>
          <a:p>
            <a:fld id="{0B9C51C7-BFB0-41F8-B75B-2A63996E60FA}"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a:t>
            </a:fld>
            <a:endParaRPr lang="en-US"/>
          </a:p>
        </p:txBody>
      </p:sp>
      <p:sp>
        <p:nvSpPr>
          <p:cNvPr id="6" name="Footer Placeholder 5"/>
          <p:cNvSpPr>
            <a:spLocks noGrp="1"/>
          </p:cNvSpPr>
          <p:nvPr>
            <p:ph type="ftr" sz="quarter" idx="11"/>
          </p:nvPr>
        </p:nvSpPr>
        <p:spPr/>
        <p:txBody>
          <a:bodyPr/>
          <a:lstStyle/>
          <a:p>
            <a:r>
              <a:rPr lang="en-US"/>
              <a:t>Ambo University || Woliso Campus         by Husen 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228600" y="990600"/>
            <a:ext cx="8215313" cy="5262979"/>
          </a:xfrm>
          <a:prstGeom prst="rect">
            <a:avLst/>
          </a:prstGeom>
          <a:noFill/>
          <a:ln w="9525">
            <a:noFill/>
            <a:miter lim="800000"/>
            <a:headEnd/>
            <a:tailEnd/>
          </a:ln>
          <a:effectLst/>
        </p:spPr>
        <p:txBody>
          <a:bodyPr wrap="square" anchor="ctr">
            <a:spAutoFit/>
          </a:bodyPr>
          <a:lstStyle/>
          <a:p>
            <a:pPr algn="just">
              <a:buClr>
                <a:srgbClr val="FF0000"/>
              </a:buClr>
              <a:buFont typeface="Wingdings" pitchFamily="2" charset="2"/>
              <a:buChar char="§"/>
            </a:pPr>
            <a:r>
              <a:rPr lang="en-US" sz="2400" dirty="0">
                <a:solidFill>
                  <a:srgbClr val="0000FF"/>
                </a:solidFill>
                <a:effectLst>
                  <a:outerShdw blurRad="38100" dist="38100" dir="2700000" algn="tl">
                    <a:srgbClr val="000000">
                      <a:alpha val="43137"/>
                    </a:srgbClr>
                  </a:outerShdw>
                </a:effectLst>
              </a:rPr>
              <a:t>For different environments different scheduling algorithms are needed. </a:t>
            </a:r>
          </a:p>
          <a:p>
            <a:pPr algn="just">
              <a:buClr>
                <a:srgbClr val="FF0000"/>
              </a:buClr>
              <a:buFont typeface="Wingdings" pitchFamily="2" charset="2"/>
              <a:buChar char="§"/>
            </a:pPr>
            <a:r>
              <a:rPr lang="en-US" sz="2400" dirty="0">
                <a:solidFill>
                  <a:srgbClr val="0000FF"/>
                </a:solidFill>
                <a:effectLst>
                  <a:outerShdw blurRad="38100" dist="38100" dir="2700000" algn="tl">
                    <a:srgbClr val="000000">
                      <a:alpha val="43137"/>
                    </a:srgbClr>
                  </a:outerShdw>
                </a:effectLst>
              </a:rPr>
              <a:t>This situation arises because different application areas (and different kinds of operating systems) have different goals. </a:t>
            </a:r>
          </a:p>
          <a:p>
            <a:pPr algn="just">
              <a:buClr>
                <a:srgbClr val="FF0000"/>
              </a:buClr>
              <a:buFont typeface="Wingdings" pitchFamily="2" charset="2"/>
              <a:buChar char="§"/>
            </a:pPr>
            <a:r>
              <a:rPr lang="en-US" sz="2400" dirty="0">
                <a:solidFill>
                  <a:srgbClr val="0000FF"/>
                </a:solidFill>
                <a:effectLst>
                  <a:outerShdw blurRad="38100" dist="38100" dir="2700000" algn="tl">
                    <a:srgbClr val="000000">
                      <a:alpha val="43137"/>
                    </a:srgbClr>
                  </a:outerShdw>
                </a:effectLst>
              </a:rPr>
              <a:t>Three environments worth distinguishing are</a:t>
            </a:r>
          </a:p>
          <a:p>
            <a:pPr lvl="1" algn="just"/>
            <a:r>
              <a:rPr lang="en-US" sz="2400" dirty="0">
                <a:solidFill>
                  <a:srgbClr val="0000FF"/>
                </a:solidFill>
                <a:effectLst>
                  <a:outerShdw blurRad="38100" dist="38100" dir="2700000" algn="tl">
                    <a:srgbClr val="000000">
                      <a:alpha val="43137"/>
                    </a:srgbClr>
                  </a:outerShdw>
                </a:effectLst>
              </a:rPr>
              <a:t>Batch.</a:t>
            </a:r>
          </a:p>
          <a:p>
            <a:pPr lvl="1" algn="just"/>
            <a:r>
              <a:rPr lang="en-US" sz="2400" dirty="0">
                <a:solidFill>
                  <a:srgbClr val="0000FF"/>
                </a:solidFill>
                <a:effectLst>
                  <a:outerShdw blurRad="38100" dist="38100" dir="2700000" algn="tl">
                    <a:srgbClr val="000000">
                      <a:alpha val="43137"/>
                    </a:srgbClr>
                  </a:outerShdw>
                </a:effectLst>
              </a:rPr>
              <a:t>Interactive.</a:t>
            </a:r>
          </a:p>
          <a:p>
            <a:pPr lvl="1" algn="just"/>
            <a:r>
              <a:rPr lang="en-US" sz="2400" dirty="0">
                <a:solidFill>
                  <a:srgbClr val="0000FF"/>
                </a:solidFill>
                <a:effectLst>
                  <a:outerShdw blurRad="38100" dist="38100" dir="2700000" algn="tl">
                    <a:srgbClr val="000000">
                      <a:alpha val="43137"/>
                    </a:srgbClr>
                  </a:outerShdw>
                </a:effectLst>
              </a:rPr>
              <a:t>Real time.</a:t>
            </a:r>
          </a:p>
          <a:p>
            <a:pPr algn="just">
              <a:buClr>
                <a:srgbClr val="FF0000"/>
              </a:buClr>
              <a:buFont typeface="Wingdings" pitchFamily="2" charset="2"/>
              <a:buChar char="§"/>
            </a:pPr>
            <a:r>
              <a:rPr lang="en-US" sz="2400" dirty="0">
                <a:solidFill>
                  <a:srgbClr val="0000FF"/>
                </a:solidFill>
                <a:effectLst>
                  <a:outerShdw blurRad="38100" dist="38100" dir="2700000" algn="tl">
                    <a:srgbClr val="000000">
                      <a:alpha val="43137"/>
                    </a:srgbClr>
                  </a:outerShdw>
                </a:effectLst>
              </a:rPr>
              <a:t>In batch systems, there are no users impatiently waiting at their terminals for a quick response. </a:t>
            </a:r>
          </a:p>
          <a:p>
            <a:pPr algn="just">
              <a:buClr>
                <a:srgbClr val="FF0000"/>
              </a:buClr>
              <a:buFont typeface="Wingdings" pitchFamily="2" charset="2"/>
              <a:buChar char="§"/>
            </a:pPr>
            <a:r>
              <a:rPr lang="en-US" sz="2400" dirty="0">
                <a:solidFill>
                  <a:srgbClr val="0000FF"/>
                </a:solidFill>
                <a:effectLst>
                  <a:outerShdw blurRad="38100" dist="38100" dir="2700000" algn="tl">
                    <a:srgbClr val="000000">
                      <a:alpha val="43137"/>
                    </a:srgbClr>
                  </a:outerShdw>
                </a:effectLst>
              </a:rPr>
              <a:t>This approach reduces </a:t>
            </a:r>
            <a:r>
              <a:rPr lang="en-US" sz="2400" i="1" dirty="0">
                <a:solidFill>
                  <a:srgbClr val="0000FF"/>
                </a:solidFill>
                <a:effectLst>
                  <a:outerShdw blurRad="38100" dist="38100" dir="2700000" algn="tl">
                    <a:srgbClr val="000000">
                      <a:alpha val="43137"/>
                    </a:srgbClr>
                  </a:outerShdw>
                </a:effectLst>
              </a:rPr>
              <a:t>process switches </a:t>
            </a:r>
            <a:r>
              <a:rPr lang="en-US" sz="2400" dirty="0">
                <a:solidFill>
                  <a:srgbClr val="0000FF"/>
                </a:solidFill>
                <a:effectLst>
                  <a:outerShdw blurRad="38100" dist="38100" dir="2700000" algn="tl">
                    <a:srgbClr val="000000">
                      <a:alpha val="43137"/>
                    </a:srgbClr>
                  </a:outerShdw>
                </a:effectLst>
              </a:rPr>
              <a:t>and thus improves performance.</a:t>
            </a:r>
          </a:p>
          <a:p>
            <a:pPr algn="just"/>
            <a:endParaRPr lang="en-US" sz="2400" dirty="0">
              <a:solidFill>
                <a:srgbClr val="0000FF"/>
              </a:solidFill>
            </a:endParaRPr>
          </a:p>
          <a:p>
            <a:pPr lvl="1" algn="just">
              <a:buFont typeface="Wingdings 2" pitchFamily="18" charset="2"/>
              <a:buNone/>
            </a:pPr>
            <a:endParaRPr lang="en-US" sz="2400" dirty="0">
              <a:solidFill>
                <a:srgbClr val="0000FF"/>
              </a:solidFill>
            </a:endParaRPr>
          </a:p>
        </p:txBody>
      </p:sp>
      <p:sp>
        <p:nvSpPr>
          <p:cNvPr id="27" name="TextBox 26"/>
          <p:cNvSpPr txBox="1"/>
          <p:nvPr/>
        </p:nvSpPr>
        <p:spPr>
          <a:xfrm>
            <a:off x="990600" y="304800"/>
            <a:ext cx="7239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Categories of Scheduling Algorithms</a:t>
            </a:r>
            <a:endParaRPr lang="en-US" sz="3200" dirty="0">
              <a:solidFill>
                <a:srgbClr val="FF0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4F7FE266-8F66-4BA9-B56B-1A1B735E7929}"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10</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228600" y="990601"/>
            <a:ext cx="8215313" cy="6370975"/>
          </a:xfrm>
          <a:prstGeom prst="rect">
            <a:avLst/>
          </a:prstGeom>
          <a:noFill/>
          <a:ln w="9525">
            <a:noFill/>
            <a:miter lim="800000"/>
            <a:headEnd/>
            <a:tailEnd/>
          </a:ln>
          <a:effectLst/>
        </p:spPr>
        <p:txBody>
          <a:bodyPr wrap="square" anchor="ctr">
            <a:spAutoFit/>
          </a:bodyPr>
          <a:lstStyle/>
          <a:p>
            <a:pPr marL="514350" indent="-514350" algn="just">
              <a:buClr>
                <a:srgbClr val="FF0000"/>
              </a:buCl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In an environment with interactive users, preemption is essential to keep one process from hogging the CPU and denying service to the others. </a:t>
            </a:r>
          </a:p>
          <a:p>
            <a:pPr marL="514350" indent="-514350" algn="just">
              <a:buClr>
                <a:srgbClr val="FF0000"/>
              </a:buCl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Even if no process intentionally ran forever, due to a program bug, one process might shut out all the others indefinitely. </a:t>
            </a:r>
          </a:p>
          <a:p>
            <a:pPr marL="514350" indent="-514350" algn="just">
              <a:buClr>
                <a:srgbClr val="FF0000"/>
              </a:buCl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Preemption is needed to prevent this behavior.</a:t>
            </a:r>
          </a:p>
          <a:p>
            <a:pPr marL="514350" indent="-514350" algn="just">
              <a:buClr>
                <a:srgbClr val="FF0000"/>
              </a:buCl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In systems with real-time constraints, preemption is, oddly enough, sometimes not needed because the processes know that they may not run for long periods of time and usually do their work and block quickly. </a:t>
            </a:r>
          </a:p>
          <a:p>
            <a:pPr marL="514350" indent="-514350" algn="just">
              <a:buClr>
                <a:srgbClr val="FF0000"/>
              </a:buCl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The difference with interactive systems is that real-time systems run only programs that are intended to further the application at hand. Interactive systems are general purpose and may run arbitrary programs that are not cooperative or even malicious.</a:t>
            </a:r>
          </a:p>
          <a:p>
            <a:pPr marL="514350" indent="-514350" algn="just">
              <a:buClr>
                <a:srgbClr val="FF0000"/>
              </a:buClr>
              <a:buFont typeface="Courier New" pitchFamily="49" charset="0"/>
              <a:buChar char="o"/>
            </a:pPr>
            <a:endParaRPr lang="en-US" sz="2400" dirty="0">
              <a:solidFill>
                <a:srgbClr val="0000FF"/>
              </a:solidFill>
              <a:effectLst>
                <a:outerShdw blurRad="38100" dist="38100" dir="2700000" algn="tl">
                  <a:srgbClr val="000000">
                    <a:alpha val="43137"/>
                  </a:srgbClr>
                </a:outerShdw>
              </a:effectLst>
            </a:endParaRPr>
          </a:p>
        </p:txBody>
      </p:sp>
      <p:sp>
        <p:nvSpPr>
          <p:cNvPr id="27" name="TextBox 26"/>
          <p:cNvSpPr txBox="1"/>
          <p:nvPr/>
        </p:nvSpPr>
        <p:spPr>
          <a:xfrm>
            <a:off x="990600" y="304800"/>
            <a:ext cx="7620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Categories of Scheduling Algorithms(</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endParaRPr lang="en-US" sz="3200" dirty="0">
              <a:solidFill>
                <a:srgbClr val="FF0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2F6DCEF5-53AE-4BAE-A191-A7BFB7964FD6}"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11</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228600" y="990601"/>
            <a:ext cx="8215313" cy="4832092"/>
          </a:xfrm>
          <a:prstGeom prst="rect">
            <a:avLst/>
          </a:prstGeom>
          <a:noFill/>
          <a:ln w="9525">
            <a:noFill/>
            <a:miter lim="800000"/>
            <a:headEnd/>
            <a:tailEnd/>
          </a:ln>
          <a:effectLst/>
        </p:spPr>
        <p:txBody>
          <a:bodyPr wrap="square" anchor="ctr">
            <a:spAutoFit/>
          </a:bodyPr>
          <a:lstStyle/>
          <a:p>
            <a:pPr>
              <a:buFont typeface="Courier New" pitchFamily="49" charset="0"/>
              <a:buChar char="o"/>
            </a:pPr>
            <a:r>
              <a:rPr lang="en-US" sz="2400" dirty="0">
                <a:effectLst>
                  <a:outerShdw blurRad="38100" dist="38100" dir="2700000" algn="tl">
                    <a:srgbClr val="000000">
                      <a:alpha val="43137"/>
                    </a:srgbClr>
                  </a:outerShdw>
                </a:effectLst>
              </a:rPr>
              <a:t> </a:t>
            </a:r>
            <a:r>
              <a:rPr lang="en-US" sz="2400" dirty="0">
                <a:solidFill>
                  <a:srgbClr val="0000FF"/>
                </a:solidFill>
                <a:effectLst>
                  <a:outerShdw blurRad="38100" dist="38100" dir="2700000" algn="tl">
                    <a:srgbClr val="000000">
                      <a:alpha val="43137"/>
                    </a:srgbClr>
                  </a:outerShdw>
                </a:effectLst>
              </a:rPr>
              <a:t>Scheduling algorithms can be divided into two categories</a:t>
            </a:r>
          </a:p>
          <a:p>
            <a:r>
              <a:rPr lang="en-US" sz="2400" dirty="0">
                <a:solidFill>
                  <a:srgbClr val="0000FF"/>
                </a:solidFill>
                <a:effectLst>
                  <a:outerShdw blurRad="38100" dist="38100" dir="2700000" algn="tl">
                    <a:srgbClr val="000000">
                      <a:alpha val="43137"/>
                    </a:srgbClr>
                  </a:outerShdw>
                </a:effectLst>
              </a:rPr>
              <a:t>with respect to how they deal with clock interrupts.</a:t>
            </a:r>
          </a:p>
          <a:p>
            <a:pPr marL="274320" indent="-274320">
              <a:spcBef>
                <a:spcPts val="580"/>
              </a:spcBef>
              <a:buFont typeface="Wingdings 2"/>
              <a:buChar char=""/>
              <a:defRPr/>
            </a:pPr>
            <a:r>
              <a:rPr lang="en-US" sz="2400" b="1" dirty="0">
                <a:solidFill>
                  <a:srgbClr val="008000"/>
                </a:solidFill>
                <a:effectLst>
                  <a:outerShdw blurRad="38100" dist="38100" dir="2700000" algn="tl">
                    <a:srgbClr val="000000"/>
                  </a:outerShdw>
                </a:effectLst>
                <a:cs typeface="Times New Roman" pitchFamily="18" charset="0"/>
              </a:rPr>
              <a:t>Preemptive scheduling:</a:t>
            </a:r>
            <a:r>
              <a:rPr lang="en-US" sz="2400" b="1" dirty="0">
                <a:solidFill>
                  <a:srgbClr val="3333FF"/>
                </a:solidFill>
                <a:effectLst>
                  <a:outerShdw blurRad="38100" dist="38100" dir="2700000" algn="tl">
                    <a:srgbClr val="000000"/>
                  </a:outerShdw>
                </a:effectLst>
                <a:cs typeface="Times New Roman" pitchFamily="18" charset="0"/>
              </a:rPr>
              <a:t> allows releasing the current executing process from CPU when another process (</a:t>
            </a:r>
            <a:r>
              <a:rPr lang="en-US" sz="2400" b="1" dirty="0">
                <a:solidFill>
                  <a:srgbClr val="FF5050"/>
                </a:solidFill>
                <a:effectLst>
                  <a:outerShdw blurRad="38100" dist="38100" dir="2700000" algn="tl">
                    <a:srgbClr val="000000"/>
                  </a:outerShdw>
                </a:effectLst>
                <a:cs typeface="Times New Roman" pitchFamily="18" charset="0"/>
              </a:rPr>
              <a:t>which has a higher priority</a:t>
            </a:r>
            <a:r>
              <a:rPr lang="en-US" sz="2400" b="1" dirty="0">
                <a:solidFill>
                  <a:srgbClr val="3333FF"/>
                </a:solidFill>
                <a:effectLst>
                  <a:outerShdw blurRad="38100" dist="38100" dir="2700000" algn="tl">
                    <a:srgbClr val="000000"/>
                  </a:outerShdw>
                </a:effectLst>
                <a:cs typeface="Times New Roman" pitchFamily="18" charset="0"/>
              </a:rPr>
              <a:t>) comes and need execution.</a:t>
            </a:r>
          </a:p>
          <a:p>
            <a:pPr marL="274320" indent="-274320">
              <a:spcBef>
                <a:spcPts val="580"/>
              </a:spcBef>
              <a:buFont typeface="Wingdings 2"/>
              <a:buChar char=""/>
              <a:defRPr/>
            </a:pPr>
            <a:endParaRPr lang="en-US" sz="2400" b="1" dirty="0">
              <a:solidFill>
                <a:srgbClr val="3333FF"/>
              </a:solidFill>
              <a:effectLst>
                <a:outerShdw blurRad="38100" dist="38100" dir="2700000" algn="tl">
                  <a:srgbClr val="000000"/>
                </a:outerShdw>
              </a:effectLst>
              <a:cs typeface="Times New Roman" pitchFamily="18" charset="0"/>
            </a:endParaRPr>
          </a:p>
          <a:p>
            <a:pPr marL="274320" indent="-274320">
              <a:spcBef>
                <a:spcPts val="580"/>
              </a:spcBef>
              <a:buFont typeface="Wingdings 2"/>
              <a:buChar char=""/>
              <a:defRPr/>
            </a:pPr>
            <a:endParaRPr lang="en-US" sz="2400" b="1" dirty="0">
              <a:solidFill>
                <a:srgbClr val="3333FF"/>
              </a:solidFill>
              <a:effectLst>
                <a:outerShdw blurRad="38100" dist="38100" dir="2700000" algn="tl">
                  <a:srgbClr val="000000"/>
                </a:outerShdw>
              </a:effectLst>
              <a:cs typeface="Times New Roman" pitchFamily="18" charset="0"/>
            </a:endParaRPr>
          </a:p>
          <a:p>
            <a:pPr marL="274320" indent="-274320">
              <a:spcBef>
                <a:spcPts val="580"/>
              </a:spcBef>
              <a:buFont typeface="Wingdings 2"/>
              <a:buChar char=""/>
              <a:defRPr/>
            </a:pPr>
            <a:r>
              <a:rPr lang="en-US" sz="2400" b="1" dirty="0">
                <a:solidFill>
                  <a:srgbClr val="008000"/>
                </a:solidFill>
                <a:effectLst>
                  <a:outerShdw blurRad="38100" dist="38100" dir="2700000" algn="tl">
                    <a:srgbClr val="000000"/>
                  </a:outerShdw>
                </a:effectLst>
                <a:cs typeface="Times New Roman" pitchFamily="18" charset="0"/>
              </a:rPr>
              <a:t>Non-preemptive scheduling</a:t>
            </a:r>
            <a:r>
              <a:rPr lang="en-US" sz="2400" b="1" dirty="0">
                <a:solidFill>
                  <a:srgbClr val="3333FF"/>
                </a:solidFill>
                <a:effectLst>
                  <a:outerShdw blurRad="38100" dist="38100" dir="2700000" algn="tl">
                    <a:srgbClr val="000000"/>
                  </a:outerShdw>
                </a:effectLst>
                <a:cs typeface="Times New Roman" pitchFamily="18" charset="0"/>
              </a:rPr>
              <a:t>: once the CPU has been allocated to a process, the process keeps the CPU until it release the CPU . </a:t>
            </a:r>
          </a:p>
          <a:p>
            <a:endParaRPr lang="en-US" sz="2400" dirty="0">
              <a:effectLst>
                <a:outerShdw blurRad="38100" dist="38100" dir="2700000" algn="tl">
                  <a:srgbClr val="000000">
                    <a:alpha val="43137"/>
                  </a:srgbClr>
                </a:outerShdw>
              </a:effectLst>
            </a:endParaRPr>
          </a:p>
          <a:p>
            <a:endParaRPr lang="en-US" sz="2400" dirty="0">
              <a:effectLst>
                <a:outerShdw blurRad="38100" dist="38100" dir="2700000" algn="tl">
                  <a:srgbClr val="000000">
                    <a:alpha val="43137"/>
                  </a:srgbClr>
                </a:outerShdw>
              </a:effectLst>
            </a:endParaRPr>
          </a:p>
        </p:txBody>
      </p:sp>
      <p:sp>
        <p:nvSpPr>
          <p:cNvPr id="27" name="TextBox 26"/>
          <p:cNvSpPr txBox="1"/>
          <p:nvPr/>
        </p:nvSpPr>
        <p:spPr>
          <a:xfrm>
            <a:off x="990600" y="304800"/>
            <a:ext cx="7620000" cy="584775"/>
          </a:xfrm>
          <a:prstGeom prst="rect">
            <a:avLst/>
          </a:prstGeom>
          <a:noFill/>
        </p:spPr>
        <p:txBody>
          <a:bodyPr wrap="square" rtlCol="0">
            <a:spAutoFit/>
          </a:bodyPr>
          <a:lstStyle/>
          <a:p>
            <a:r>
              <a:rPr lang="en-US" sz="3200" b="1" dirty="0">
                <a:solidFill>
                  <a:srgbClr val="FF0000"/>
                </a:solidFill>
                <a:effectLst>
                  <a:outerShdw blurRad="38100" dist="38100" dir="2700000" algn="tl">
                    <a:srgbClr val="000000">
                      <a:alpha val="43137"/>
                    </a:srgbClr>
                  </a:outerShdw>
                </a:effectLst>
              </a:rPr>
              <a:t>Categories of Scheduling Algorithms(</a:t>
            </a:r>
            <a:r>
              <a:rPr lang="en-US" sz="3200" b="1" dirty="0" err="1">
                <a:solidFill>
                  <a:srgbClr val="FF0000"/>
                </a:solidFill>
                <a:effectLst>
                  <a:outerShdw blurRad="38100" dist="38100" dir="2700000" algn="tl">
                    <a:srgbClr val="000000">
                      <a:alpha val="43137"/>
                    </a:srgbClr>
                  </a:outerShdw>
                </a:effectLst>
              </a:rPr>
              <a:t>con’t</a:t>
            </a:r>
            <a:r>
              <a:rPr lang="en-US" sz="3200" b="1" dirty="0">
                <a:solidFill>
                  <a:srgbClr val="FF0000"/>
                </a:solidFill>
                <a:effectLst>
                  <a:outerShdw blurRad="38100" dist="38100" dir="2700000" algn="tl">
                    <a:srgbClr val="000000">
                      <a:alpha val="43137"/>
                    </a:srgbClr>
                  </a:outerShdw>
                </a:effectLst>
              </a:rPr>
              <a:t>..)</a:t>
            </a:r>
            <a:endParaRPr lang="en-US" sz="3200" dirty="0">
              <a:solidFill>
                <a:srgbClr val="FF0000"/>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C5735AB9-EADE-4593-AD11-0F19D7089C91}"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12</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ChangeArrowheads="1"/>
          </p:cNvSpPr>
          <p:nvPr/>
        </p:nvSpPr>
        <p:spPr bwMode="auto">
          <a:xfrm>
            <a:off x="6659563" y="692150"/>
            <a:ext cx="1728787" cy="2305050"/>
          </a:xfrm>
          <a:prstGeom prst="rect">
            <a:avLst/>
          </a:prstGeom>
          <a:solidFill>
            <a:srgbClr val="99CCFF"/>
          </a:solidFill>
          <a:ln w="9525">
            <a:solidFill>
              <a:schemeClr val="tx1"/>
            </a:solidFill>
            <a:miter lim="800000"/>
            <a:headEnd/>
            <a:tailEnd/>
          </a:ln>
        </p:spPr>
        <p:txBody>
          <a:bodyPr wrap="none" anchor="ctr"/>
          <a:lstStyle/>
          <a:p>
            <a:pPr eaLnBrk="0" hangingPunct="0"/>
            <a:endParaRPr lang="en-AU"/>
          </a:p>
        </p:txBody>
      </p:sp>
      <p:sp>
        <p:nvSpPr>
          <p:cNvPr id="149509" name="Text Box 5"/>
          <p:cNvSpPr txBox="1">
            <a:spLocks noChangeArrowheads="1"/>
          </p:cNvSpPr>
          <p:nvPr/>
        </p:nvSpPr>
        <p:spPr bwMode="auto">
          <a:xfrm>
            <a:off x="6731000" y="2347913"/>
            <a:ext cx="1511300" cy="45720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a:effectLst>
                  <a:outerShdw blurRad="38100" dist="38100" dir="2700000" algn="tl">
                    <a:srgbClr val="FFFFFF"/>
                  </a:outerShdw>
                </a:effectLst>
                <a:latin typeface="Arial" charset="0"/>
                <a:cs typeface="+mn-cs"/>
              </a:rPr>
              <a:t>CPU</a:t>
            </a:r>
          </a:p>
        </p:txBody>
      </p:sp>
      <p:sp>
        <p:nvSpPr>
          <p:cNvPr id="51204" name="AutoShape 6"/>
          <p:cNvSpPr>
            <a:spLocks noChangeArrowheads="1"/>
          </p:cNvSpPr>
          <p:nvPr/>
        </p:nvSpPr>
        <p:spPr bwMode="auto">
          <a:xfrm rot="5400000">
            <a:off x="3528219" y="-135731"/>
            <a:ext cx="647700" cy="3744912"/>
          </a:xfrm>
          <a:prstGeom prst="can">
            <a:avLst>
              <a:gd name="adj" fmla="val 47058"/>
            </a:avLst>
          </a:prstGeom>
          <a:solidFill>
            <a:schemeClr val="accent1"/>
          </a:solidFill>
          <a:ln w="9525">
            <a:solidFill>
              <a:schemeClr val="tx1"/>
            </a:solidFill>
            <a:round/>
            <a:headEnd/>
            <a:tailEnd/>
          </a:ln>
        </p:spPr>
        <p:txBody>
          <a:bodyPr wrap="none" anchor="ctr"/>
          <a:lstStyle/>
          <a:p>
            <a:pPr eaLnBrk="0" hangingPunct="0"/>
            <a:endParaRPr lang="en-AU"/>
          </a:p>
        </p:txBody>
      </p:sp>
      <p:sp>
        <p:nvSpPr>
          <p:cNvPr id="149511" name="Oval 7"/>
          <p:cNvSpPr>
            <a:spLocks noChangeArrowheads="1"/>
          </p:cNvSpPr>
          <p:nvPr/>
        </p:nvSpPr>
        <p:spPr bwMode="auto">
          <a:xfrm>
            <a:off x="682625" y="2205038"/>
            <a:ext cx="647700" cy="647700"/>
          </a:xfrm>
          <a:prstGeom prst="ellipse">
            <a:avLst/>
          </a:prstGeom>
          <a:solidFill>
            <a:srgbClr val="003399"/>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51206" name="Oval 8"/>
          <p:cNvSpPr>
            <a:spLocks noChangeArrowheads="1"/>
          </p:cNvSpPr>
          <p:nvPr/>
        </p:nvSpPr>
        <p:spPr bwMode="auto">
          <a:xfrm>
            <a:off x="3246438" y="1412875"/>
            <a:ext cx="647700" cy="647700"/>
          </a:xfrm>
          <a:prstGeom prst="ellipse">
            <a:avLst/>
          </a:prstGeom>
          <a:solidFill>
            <a:srgbClr val="99CCFF"/>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51207" name="Oval 9"/>
          <p:cNvSpPr>
            <a:spLocks noChangeArrowheads="1"/>
          </p:cNvSpPr>
          <p:nvPr/>
        </p:nvSpPr>
        <p:spPr bwMode="auto">
          <a:xfrm>
            <a:off x="3967163" y="1412875"/>
            <a:ext cx="647700" cy="647700"/>
          </a:xfrm>
          <a:prstGeom prst="ellipse">
            <a:avLst/>
          </a:prstGeom>
          <a:solidFill>
            <a:srgbClr val="6699FF"/>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149514" name="Oval 10"/>
          <p:cNvSpPr>
            <a:spLocks noChangeArrowheads="1"/>
          </p:cNvSpPr>
          <p:nvPr/>
        </p:nvSpPr>
        <p:spPr bwMode="auto">
          <a:xfrm>
            <a:off x="4643438" y="1412875"/>
            <a:ext cx="647700" cy="647700"/>
          </a:xfrm>
          <a:prstGeom prst="ellipse">
            <a:avLst/>
          </a:prstGeom>
          <a:solidFill>
            <a:srgbClr val="3366FF"/>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51209" name="Rectangle 11"/>
          <p:cNvSpPr>
            <a:spLocks noChangeArrowheads="1"/>
          </p:cNvSpPr>
          <p:nvPr/>
        </p:nvSpPr>
        <p:spPr bwMode="auto">
          <a:xfrm>
            <a:off x="6661150" y="4005263"/>
            <a:ext cx="1728788" cy="2305050"/>
          </a:xfrm>
          <a:prstGeom prst="rect">
            <a:avLst/>
          </a:prstGeom>
          <a:solidFill>
            <a:srgbClr val="FF9933"/>
          </a:solidFill>
          <a:ln w="9525">
            <a:solidFill>
              <a:schemeClr val="tx1"/>
            </a:solidFill>
            <a:miter lim="800000"/>
            <a:headEnd/>
            <a:tailEnd/>
          </a:ln>
        </p:spPr>
        <p:txBody>
          <a:bodyPr wrap="none" anchor="ctr"/>
          <a:lstStyle/>
          <a:p>
            <a:pPr eaLnBrk="0" hangingPunct="0"/>
            <a:endParaRPr lang="en-AU"/>
          </a:p>
        </p:txBody>
      </p:sp>
      <p:sp>
        <p:nvSpPr>
          <p:cNvPr id="149516" name="Text Box 12"/>
          <p:cNvSpPr txBox="1">
            <a:spLocks noChangeArrowheads="1"/>
          </p:cNvSpPr>
          <p:nvPr/>
        </p:nvSpPr>
        <p:spPr bwMode="auto">
          <a:xfrm>
            <a:off x="6732588" y="5661025"/>
            <a:ext cx="1511300" cy="45720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a:effectLst>
                  <a:outerShdw blurRad="38100" dist="38100" dir="2700000" algn="tl">
                    <a:srgbClr val="FFFFFF"/>
                  </a:outerShdw>
                </a:effectLst>
                <a:latin typeface="Arial" charset="0"/>
                <a:cs typeface="+mn-cs"/>
              </a:rPr>
              <a:t>CPU</a:t>
            </a:r>
          </a:p>
        </p:txBody>
      </p:sp>
      <p:sp>
        <p:nvSpPr>
          <p:cNvPr id="51211" name="AutoShape 13"/>
          <p:cNvSpPr>
            <a:spLocks noChangeArrowheads="1"/>
          </p:cNvSpPr>
          <p:nvPr/>
        </p:nvSpPr>
        <p:spPr bwMode="auto">
          <a:xfrm rot="5400000">
            <a:off x="3529807" y="3177381"/>
            <a:ext cx="647700" cy="3744913"/>
          </a:xfrm>
          <a:prstGeom prst="can">
            <a:avLst>
              <a:gd name="adj" fmla="val 47058"/>
            </a:avLst>
          </a:prstGeom>
          <a:solidFill>
            <a:schemeClr val="folHlink"/>
          </a:solidFill>
          <a:ln w="9525">
            <a:solidFill>
              <a:schemeClr val="tx1"/>
            </a:solidFill>
            <a:round/>
            <a:headEnd/>
            <a:tailEnd/>
          </a:ln>
        </p:spPr>
        <p:txBody>
          <a:bodyPr wrap="none" anchor="ctr"/>
          <a:lstStyle/>
          <a:p>
            <a:pPr eaLnBrk="0" hangingPunct="0"/>
            <a:endParaRPr lang="en-AU"/>
          </a:p>
        </p:txBody>
      </p:sp>
      <p:sp>
        <p:nvSpPr>
          <p:cNvPr id="149518" name="Oval 14"/>
          <p:cNvSpPr>
            <a:spLocks noChangeArrowheads="1"/>
          </p:cNvSpPr>
          <p:nvPr/>
        </p:nvSpPr>
        <p:spPr bwMode="auto">
          <a:xfrm>
            <a:off x="684213" y="5518150"/>
            <a:ext cx="647700" cy="647700"/>
          </a:xfrm>
          <a:prstGeom prst="ellipse">
            <a:avLst/>
          </a:prstGeom>
          <a:solidFill>
            <a:srgbClr val="003399"/>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51213" name="Oval 15"/>
          <p:cNvSpPr>
            <a:spLocks noChangeArrowheads="1"/>
          </p:cNvSpPr>
          <p:nvPr/>
        </p:nvSpPr>
        <p:spPr bwMode="auto">
          <a:xfrm>
            <a:off x="3248025" y="4725988"/>
            <a:ext cx="647700" cy="647700"/>
          </a:xfrm>
          <a:prstGeom prst="ellipse">
            <a:avLst/>
          </a:prstGeom>
          <a:solidFill>
            <a:srgbClr val="99CCFF"/>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51214" name="Oval 16"/>
          <p:cNvSpPr>
            <a:spLocks noChangeArrowheads="1"/>
          </p:cNvSpPr>
          <p:nvPr/>
        </p:nvSpPr>
        <p:spPr bwMode="auto">
          <a:xfrm>
            <a:off x="3968750" y="4725988"/>
            <a:ext cx="647700" cy="647700"/>
          </a:xfrm>
          <a:prstGeom prst="ellipse">
            <a:avLst/>
          </a:prstGeom>
          <a:solidFill>
            <a:srgbClr val="6699FF"/>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149521" name="Oval 17"/>
          <p:cNvSpPr>
            <a:spLocks noChangeArrowheads="1"/>
          </p:cNvSpPr>
          <p:nvPr/>
        </p:nvSpPr>
        <p:spPr bwMode="auto">
          <a:xfrm>
            <a:off x="4645025" y="4725988"/>
            <a:ext cx="647700" cy="647700"/>
          </a:xfrm>
          <a:prstGeom prst="ellipse">
            <a:avLst/>
          </a:prstGeom>
          <a:solidFill>
            <a:srgbClr val="3366FF"/>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149522" name="Text Box 18"/>
          <p:cNvSpPr txBox="1">
            <a:spLocks noChangeArrowheads="1"/>
          </p:cNvSpPr>
          <p:nvPr/>
        </p:nvSpPr>
        <p:spPr bwMode="auto">
          <a:xfrm>
            <a:off x="2411413" y="476250"/>
            <a:ext cx="3168650" cy="822325"/>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a:solidFill>
                  <a:srgbClr val="3333FF"/>
                </a:solidFill>
                <a:effectLst>
                  <a:outerShdw blurRad="38100" dist="38100" dir="2700000" algn="tl">
                    <a:srgbClr val="000000"/>
                  </a:outerShdw>
                </a:effectLst>
                <a:latin typeface="Arial" charset="0"/>
                <a:cs typeface="Times New Roman" pitchFamily="18" charset="0"/>
              </a:rPr>
              <a:t>Preemptive Scheduling</a:t>
            </a:r>
          </a:p>
        </p:txBody>
      </p:sp>
      <p:sp>
        <p:nvSpPr>
          <p:cNvPr id="149523" name="Text Box 19"/>
          <p:cNvSpPr txBox="1">
            <a:spLocks noChangeArrowheads="1"/>
          </p:cNvSpPr>
          <p:nvPr/>
        </p:nvSpPr>
        <p:spPr bwMode="auto">
          <a:xfrm>
            <a:off x="1922463" y="3730625"/>
            <a:ext cx="4105275" cy="822325"/>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a:solidFill>
                  <a:srgbClr val="FF5050"/>
                </a:solidFill>
                <a:effectLst>
                  <a:outerShdw blurRad="38100" dist="38100" dir="2700000" algn="tl">
                    <a:srgbClr val="000000"/>
                  </a:outerShdw>
                </a:effectLst>
                <a:latin typeface="Arial" charset="0"/>
                <a:cs typeface="Times New Roman" pitchFamily="18" charset="0"/>
              </a:rPr>
              <a:t>Non- Preemptive Scheduling</a:t>
            </a:r>
          </a:p>
        </p:txBody>
      </p:sp>
      <p:sp>
        <p:nvSpPr>
          <p:cNvPr id="51218" name="Line 20"/>
          <p:cNvSpPr>
            <a:spLocks noChangeShapeType="1"/>
          </p:cNvSpPr>
          <p:nvPr/>
        </p:nvSpPr>
        <p:spPr bwMode="auto">
          <a:xfrm flipH="1">
            <a:off x="0" y="3414713"/>
            <a:ext cx="9144000" cy="0"/>
          </a:xfrm>
          <a:prstGeom prst="line">
            <a:avLst/>
          </a:prstGeom>
          <a:noFill/>
          <a:ln w="57150">
            <a:solidFill>
              <a:srgbClr val="6699FF"/>
            </a:solidFill>
            <a:round/>
            <a:headEnd/>
            <a:tailEnd/>
          </a:ln>
        </p:spPr>
        <p:txBody>
          <a:bodyPr/>
          <a:lstStyle/>
          <a:p>
            <a:endParaRPr lang="en-US"/>
          </a:p>
        </p:txBody>
      </p:sp>
      <p:sp>
        <p:nvSpPr>
          <p:cNvPr id="19" name="Date Placeholder 18"/>
          <p:cNvSpPr>
            <a:spLocks noGrp="1"/>
          </p:cNvSpPr>
          <p:nvPr>
            <p:ph type="dt" sz="half" idx="10"/>
          </p:nvPr>
        </p:nvSpPr>
        <p:spPr/>
        <p:txBody>
          <a:bodyPr/>
          <a:lstStyle/>
          <a:p>
            <a:fld id="{31A891D2-C47C-495E-8F7A-F054BA8AF9FC}" type="datetime1">
              <a:rPr lang="en-US" smtClean="0"/>
              <a:t>5/31/2020</a:t>
            </a:fld>
            <a:endParaRPr lang="en-US"/>
          </a:p>
        </p:txBody>
      </p:sp>
      <p:sp>
        <p:nvSpPr>
          <p:cNvPr id="20" name="Slide Number Placeholder 19"/>
          <p:cNvSpPr>
            <a:spLocks noGrp="1"/>
          </p:cNvSpPr>
          <p:nvPr>
            <p:ph type="sldNum" sz="quarter" idx="12"/>
          </p:nvPr>
        </p:nvSpPr>
        <p:spPr/>
        <p:txBody>
          <a:bodyPr/>
          <a:lstStyle/>
          <a:p>
            <a:fld id="{CA6DF5AC-6CCA-4C99-B496-EDDB31E19025}" type="slidenum">
              <a:rPr lang="en-US" smtClean="0"/>
              <a:pPr/>
              <a:t>13</a:t>
            </a:fld>
            <a:endParaRPr lang="en-US"/>
          </a:p>
        </p:txBody>
      </p:sp>
      <p:sp>
        <p:nvSpPr>
          <p:cNvPr id="21" name="Footer Placeholder 20"/>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05556E-6 1.56069E-6 L 0.27968 -0.00532 " pathEditMode="relative" rAng="0" ptsTypes="AA">
                                      <p:cBhvr>
                                        <p:cTn id="6" dur="2000" fill="hold"/>
                                        <p:tgtEl>
                                          <p:spTgt spid="149514"/>
                                        </p:tgtEl>
                                        <p:attrNameLst>
                                          <p:attrName>ppt_x</p:attrName>
                                          <p:attrName>ppt_y</p:attrName>
                                        </p:attrNameLst>
                                      </p:cBhvr>
                                      <p:rCtr x="140" y="-3"/>
                                    </p:animMotion>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149511"/>
                                        </p:tgtEl>
                                        <p:attrNameLst>
                                          <p:attrName>style.visibility</p:attrName>
                                        </p:attrNameLst>
                                      </p:cBhvr>
                                      <p:to>
                                        <p:strVal val="visible"/>
                                      </p:to>
                                    </p:set>
                                    <p:animEffect transition="in" filter="blinds(horizontal)">
                                      <p:cBhvr>
                                        <p:cTn id="11" dur="500"/>
                                        <p:tgtEl>
                                          <p:spTgt spid="149511"/>
                                        </p:tgtEl>
                                      </p:cBhvr>
                                    </p:animEffect>
                                  </p:childTnLst>
                                </p:cTn>
                              </p:par>
                            </p:childTnLst>
                          </p:cTn>
                        </p:par>
                      </p:childTnLst>
                    </p:cTn>
                  </p:par>
                  <p:par>
                    <p:cTn id="12" fill="hold">
                      <p:stCondLst>
                        <p:cond delay="indefinite"/>
                      </p:stCondLst>
                      <p:childTnLst>
                        <p:par>
                          <p:cTn id="13" fill="hold">
                            <p:stCondLst>
                              <p:cond delay="0"/>
                            </p:stCondLst>
                            <p:childTnLst>
                              <p:par>
                                <p:cTn id="14" presetID="0" presetClass="path" presetSubtype="0" accel="50000" decel="50000" fill="hold" grpId="1" nodeType="clickEffect">
                                  <p:stCondLst>
                                    <p:cond delay="0"/>
                                  </p:stCondLst>
                                  <p:childTnLst>
                                    <p:animMotion origin="layout" path="M -2.77778E-6 -4.16185E-6 C -0.00538 -0.04115 -0.01076 -0.08208 0.02275 -0.1015 C 0.05625 -0.12092 0.12882 -0.11861 0.20157 -0.1163 " pathEditMode="relative" rAng="0" ptsTypes="aaA">
                                      <p:cBhvr>
                                        <p:cTn id="15" dur="2000" fill="hold"/>
                                        <p:tgtEl>
                                          <p:spTgt spid="149511"/>
                                        </p:tgtEl>
                                        <p:attrNameLst>
                                          <p:attrName>ppt_x</p:attrName>
                                          <p:attrName>ppt_y</p:attrName>
                                        </p:attrNameLst>
                                      </p:cBhvr>
                                      <p:rCtr x="95" y="-61"/>
                                    </p:animMotion>
                                  </p:childTnLst>
                                </p:cTn>
                              </p:par>
                            </p:childTnLst>
                          </p:cTn>
                        </p:par>
                      </p:childTnLst>
                    </p:cTn>
                  </p:par>
                  <p:par>
                    <p:cTn id="16" fill="hold">
                      <p:stCondLst>
                        <p:cond delay="indefinite"/>
                      </p:stCondLst>
                      <p:childTnLst>
                        <p:par>
                          <p:cTn id="17" fill="hold">
                            <p:stCondLst>
                              <p:cond delay="0"/>
                            </p:stCondLst>
                            <p:childTnLst>
                              <p:par>
                                <p:cTn id="18" presetID="35" presetClass="path" presetSubtype="0" accel="50000" decel="50000" fill="hold" grpId="1" nodeType="clickEffect">
                                  <p:stCondLst>
                                    <p:cond delay="0"/>
                                  </p:stCondLst>
                                  <p:childTnLst>
                                    <p:animMotion origin="layout" path="M 0.2618 0.00092 L 0.0118 0.00092 " pathEditMode="relative" rAng="0" ptsTypes="AA">
                                      <p:cBhvr>
                                        <p:cTn id="19" dur="2000" fill="hold"/>
                                        <p:tgtEl>
                                          <p:spTgt spid="149514"/>
                                        </p:tgtEl>
                                        <p:attrNameLst>
                                          <p:attrName>ppt_x</p:attrName>
                                          <p:attrName>ppt_y</p:attrName>
                                        </p:attrNameLst>
                                      </p:cBhvr>
                                      <p:rCtr x="-125" y="0"/>
                                    </p:animMotion>
                                  </p:childTnLst>
                                </p:cTn>
                              </p:par>
                            </p:childTnLst>
                          </p:cTn>
                        </p:par>
                      </p:childTnLst>
                    </p:cTn>
                  </p:par>
                  <p:par>
                    <p:cTn id="20" fill="hold">
                      <p:stCondLst>
                        <p:cond delay="indefinite"/>
                      </p:stCondLst>
                      <p:childTnLst>
                        <p:par>
                          <p:cTn id="21" fill="hold">
                            <p:stCondLst>
                              <p:cond delay="0"/>
                            </p:stCondLst>
                            <p:childTnLst>
                              <p:par>
                                <p:cTn id="22" presetID="63" presetClass="path" presetSubtype="0" accel="50000" decel="50000" fill="hold" grpId="2" nodeType="clickEffect">
                                  <p:stCondLst>
                                    <p:cond delay="0"/>
                                  </p:stCondLst>
                                  <p:childTnLst>
                                    <p:animMotion origin="layout" path="M 0.20156 -0.1163 L 0.72066 -0.12069 " pathEditMode="relative" rAng="0" ptsTypes="AA">
                                      <p:cBhvr>
                                        <p:cTn id="23" dur="2000" fill="hold"/>
                                        <p:tgtEl>
                                          <p:spTgt spid="149511"/>
                                        </p:tgtEl>
                                        <p:attrNameLst>
                                          <p:attrName>ppt_x</p:attrName>
                                          <p:attrName>ppt_y</p:attrName>
                                        </p:attrNameLst>
                                      </p:cBhvr>
                                      <p:rCtr x="260" y="-2"/>
                                    </p:animMotion>
                                  </p:childTnLst>
                                </p:cTn>
                              </p:par>
                            </p:childTnLst>
                          </p:cTn>
                        </p:par>
                      </p:childTnLst>
                    </p:cTn>
                  </p:par>
                  <p:par>
                    <p:cTn id="24" fill="hold">
                      <p:stCondLst>
                        <p:cond delay="indefinite"/>
                      </p:stCondLst>
                      <p:childTnLst>
                        <p:par>
                          <p:cTn id="25" fill="hold">
                            <p:stCondLst>
                              <p:cond delay="0"/>
                            </p:stCondLst>
                            <p:childTnLst>
                              <p:par>
                                <p:cTn id="26" presetID="3" presetClass="exit" presetSubtype="10" fill="hold" grpId="3" nodeType="clickEffect">
                                  <p:stCondLst>
                                    <p:cond delay="0"/>
                                  </p:stCondLst>
                                  <p:childTnLst>
                                    <p:animEffect transition="out" filter="blinds(horizontal)">
                                      <p:cBhvr>
                                        <p:cTn id="27" dur="500"/>
                                        <p:tgtEl>
                                          <p:spTgt spid="149511"/>
                                        </p:tgtEl>
                                      </p:cBhvr>
                                    </p:animEffect>
                                    <p:set>
                                      <p:cBhvr>
                                        <p:cTn id="28" dur="1" fill="hold">
                                          <p:stCondLst>
                                            <p:cond delay="499"/>
                                          </p:stCondLst>
                                        </p:cTn>
                                        <p:tgtEl>
                                          <p:spTgt spid="149511"/>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63" presetClass="path" presetSubtype="0" accel="50000" decel="50000" fill="hold" grpId="2" nodeType="clickEffect">
                                  <p:stCondLst>
                                    <p:cond delay="0"/>
                                  </p:stCondLst>
                                  <p:childTnLst>
                                    <p:animMotion origin="layout" path="M 0.01181 0.00093 L 0.28351 -0.00439 " pathEditMode="relative" rAng="0" ptsTypes="AA">
                                      <p:cBhvr>
                                        <p:cTn id="32" dur="2000" fill="hold"/>
                                        <p:tgtEl>
                                          <p:spTgt spid="149514"/>
                                        </p:tgtEl>
                                        <p:attrNameLst>
                                          <p:attrName>ppt_x</p:attrName>
                                          <p:attrName>ppt_y</p:attrName>
                                        </p:attrNameLst>
                                      </p:cBhvr>
                                      <p:rCtr x="136" y="-3"/>
                                    </p:animMotion>
                                  </p:childTnLst>
                                </p:cTn>
                              </p:par>
                            </p:childTnLst>
                          </p:cTn>
                        </p:par>
                      </p:childTnLst>
                    </p:cTn>
                  </p:par>
                  <p:par>
                    <p:cTn id="33" fill="hold">
                      <p:stCondLst>
                        <p:cond delay="indefinite"/>
                      </p:stCondLst>
                      <p:childTnLst>
                        <p:par>
                          <p:cTn id="34" fill="hold">
                            <p:stCondLst>
                              <p:cond delay="0"/>
                            </p:stCondLst>
                            <p:childTnLst>
                              <p:par>
                                <p:cTn id="35" presetID="0" presetClass="path" presetSubtype="0" accel="50000" decel="50000" fill="hold" grpId="0" nodeType="clickEffect">
                                  <p:stCondLst>
                                    <p:cond delay="0"/>
                                  </p:stCondLst>
                                  <p:childTnLst>
                                    <p:animMotion origin="layout" path="M 3.05556E-6 1.56069E-6 L 0.27968 -0.00532 " pathEditMode="relative" rAng="0" ptsTypes="AA">
                                      <p:cBhvr>
                                        <p:cTn id="36" dur="2000" fill="hold"/>
                                        <p:tgtEl>
                                          <p:spTgt spid="149521"/>
                                        </p:tgtEl>
                                        <p:attrNameLst>
                                          <p:attrName>ppt_x</p:attrName>
                                          <p:attrName>ppt_y</p:attrName>
                                        </p:attrNameLst>
                                      </p:cBhvr>
                                      <p:rCtr x="140" y="-3"/>
                                    </p:animMotion>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49518"/>
                                        </p:tgtEl>
                                        <p:attrNameLst>
                                          <p:attrName>style.visibility</p:attrName>
                                        </p:attrNameLst>
                                      </p:cBhvr>
                                      <p:to>
                                        <p:strVal val="visible"/>
                                      </p:to>
                                    </p:set>
                                    <p:animEffect transition="in" filter="blinds(horizontal)">
                                      <p:cBhvr>
                                        <p:cTn id="41" dur="500"/>
                                        <p:tgtEl>
                                          <p:spTgt spid="149518"/>
                                        </p:tgtEl>
                                      </p:cBhvr>
                                    </p:animEffect>
                                  </p:childTnLst>
                                </p:cTn>
                              </p:par>
                            </p:childTnLst>
                          </p:cTn>
                        </p:par>
                      </p:childTnLst>
                    </p:cTn>
                  </p:par>
                  <p:par>
                    <p:cTn id="42" fill="hold">
                      <p:stCondLst>
                        <p:cond delay="indefinite"/>
                      </p:stCondLst>
                      <p:childTnLst>
                        <p:par>
                          <p:cTn id="43" fill="hold">
                            <p:stCondLst>
                              <p:cond delay="0"/>
                            </p:stCondLst>
                            <p:childTnLst>
                              <p:par>
                                <p:cTn id="44" presetID="0" presetClass="path" presetSubtype="0" accel="50000" decel="50000" fill="hold" grpId="1" nodeType="clickEffect">
                                  <p:stCondLst>
                                    <p:cond delay="0"/>
                                  </p:stCondLst>
                                  <p:childTnLst>
                                    <p:animMotion origin="layout" path="M -2.77778E-6 -4.16185E-6 C -0.00538 -0.04115 -0.01076 -0.08208 0.02275 -0.1015 C 0.05625 -0.12092 0.12882 -0.11861 0.20157 -0.1163 " pathEditMode="relative" rAng="0" ptsTypes="aaA">
                                      <p:cBhvr>
                                        <p:cTn id="45" dur="2000" fill="hold"/>
                                        <p:tgtEl>
                                          <p:spTgt spid="149518"/>
                                        </p:tgtEl>
                                        <p:attrNameLst>
                                          <p:attrName>ppt_x</p:attrName>
                                          <p:attrName>ppt_y</p:attrName>
                                        </p:attrNameLst>
                                      </p:cBhvr>
                                      <p:rCtr x="95" y="-61"/>
                                    </p:animMotion>
                                  </p:childTnLst>
                                </p:cTn>
                              </p:par>
                            </p:childTnLst>
                          </p:cTn>
                        </p:par>
                      </p:childTnLst>
                    </p:cTn>
                  </p:par>
                  <p:par>
                    <p:cTn id="46" fill="hold">
                      <p:stCondLst>
                        <p:cond delay="indefinite"/>
                      </p:stCondLst>
                      <p:childTnLst>
                        <p:par>
                          <p:cTn id="47" fill="hold">
                            <p:stCondLst>
                              <p:cond delay="0"/>
                            </p:stCondLst>
                            <p:childTnLst>
                              <p:par>
                                <p:cTn id="48" presetID="3" presetClass="exit" presetSubtype="10" fill="hold" grpId="1" nodeType="clickEffect">
                                  <p:stCondLst>
                                    <p:cond delay="0"/>
                                  </p:stCondLst>
                                  <p:childTnLst>
                                    <p:animEffect transition="out" filter="blinds(horizontal)">
                                      <p:cBhvr>
                                        <p:cTn id="49" dur="500"/>
                                        <p:tgtEl>
                                          <p:spTgt spid="149521"/>
                                        </p:tgtEl>
                                      </p:cBhvr>
                                    </p:animEffect>
                                    <p:set>
                                      <p:cBhvr>
                                        <p:cTn id="50" dur="1" fill="hold">
                                          <p:stCondLst>
                                            <p:cond delay="499"/>
                                          </p:stCondLst>
                                        </p:cTn>
                                        <p:tgtEl>
                                          <p:spTgt spid="149521"/>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63" presetClass="path" presetSubtype="0" accel="50000" decel="50000" fill="hold" grpId="2" nodeType="clickEffect">
                                  <p:stCondLst>
                                    <p:cond delay="0"/>
                                  </p:stCondLst>
                                  <p:childTnLst>
                                    <p:animMotion origin="layout" path="M 0.20156 -0.1163 L 0.72066 -0.12069 " pathEditMode="relative" rAng="0" ptsTypes="AA">
                                      <p:cBhvr>
                                        <p:cTn id="54" dur="2000" fill="hold"/>
                                        <p:tgtEl>
                                          <p:spTgt spid="149518"/>
                                        </p:tgtEl>
                                        <p:attrNameLst>
                                          <p:attrName>ppt_x</p:attrName>
                                          <p:attrName>ppt_y</p:attrName>
                                        </p:attrNameLst>
                                      </p:cBhvr>
                                      <p:rCtr x="260" y="-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11" grpId="0" animBg="1"/>
      <p:bldP spid="149511" grpId="1" animBg="1"/>
      <p:bldP spid="149511" grpId="2" animBg="1"/>
      <p:bldP spid="149511" grpId="3" animBg="1"/>
      <p:bldP spid="149514" grpId="0" animBg="1"/>
      <p:bldP spid="149514" grpId="1" animBg="1"/>
      <p:bldP spid="149514" grpId="2" animBg="1"/>
      <p:bldP spid="149518" grpId="0" animBg="1"/>
      <p:bldP spid="149518" grpId="1" animBg="1"/>
      <p:bldP spid="149518" grpId="2" animBg="1"/>
      <p:bldP spid="149521" grpId="0" animBg="1"/>
      <p:bldP spid="149521"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p:cNvGrpSpPr>
            <a:grpSpLocks/>
          </p:cNvGrpSpPr>
          <p:nvPr/>
        </p:nvGrpSpPr>
        <p:grpSpPr bwMode="auto">
          <a:xfrm>
            <a:off x="1219200" y="2590800"/>
            <a:ext cx="6913562" cy="1582737"/>
            <a:chOff x="6708" y="8568"/>
            <a:chExt cx="900" cy="476"/>
          </a:xfrm>
        </p:grpSpPr>
        <p:sp>
          <p:nvSpPr>
            <p:cNvPr id="2059" name="Freeform 11"/>
            <p:cNvSpPr>
              <a:spLocks/>
            </p:cNvSpPr>
            <p:nvPr/>
          </p:nvSpPr>
          <p:spPr bwMode="auto">
            <a:xfrm>
              <a:off x="6708" y="8568"/>
              <a:ext cx="900" cy="476"/>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chemeClr val="accent2"/>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2060" name="Text Box 12"/>
            <p:cNvSpPr txBox="1">
              <a:spLocks noChangeArrowheads="1"/>
            </p:cNvSpPr>
            <p:nvPr/>
          </p:nvSpPr>
          <p:spPr bwMode="auto">
            <a:xfrm>
              <a:off x="6804" y="8616"/>
              <a:ext cx="720" cy="360"/>
            </a:xfrm>
            <a:prstGeom prst="rect">
              <a:avLst/>
            </a:prstGeom>
            <a:noFill/>
            <a:ln w="9525">
              <a:noFill/>
              <a:miter lim="800000"/>
              <a:headEnd/>
              <a:tailEnd/>
            </a:ln>
          </p:spPr>
          <p:txBody>
            <a:bodyPr lIns="0" tIns="0" rIns="0" bIns="0"/>
            <a:lstStyle/>
            <a:p>
              <a:pPr algn="ctr" eaLnBrk="0" hangingPunct="0">
                <a:defRPr/>
              </a:pPr>
              <a:endParaRPr lang="en-US" sz="300" dirty="0">
                <a:latin typeface="MS Reference Sans Serif" pitchFamily="34" charset="0"/>
                <a:cs typeface="+mn-cs"/>
              </a:endParaRPr>
            </a:p>
            <a:p>
              <a:pPr algn="ctr" eaLnBrk="0" hangingPunct="0">
                <a:defRPr/>
              </a:pPr>
              <a:endParaRPr lang="ar-EG" sz="1000" b="1" dirty="0">
                <a:solidFill>
                  <a:srgbClr val="FFFF00"/>
                </a:solidFill>
                <a:effectLst>
                  <a:outerShdw blurRad="38100" dist="38100" dir="2700000" algn="tl">
                    <a:srgbClr val="000000"/>
                  </a:outerShdw>
                </a:effectLst>
                <a:latin typeface="Albertus Medium" pitchFamily="34" charset="0"/>
                <a:cs typeface="+mn-cs"/>
              </a:endParaRPr>
            </a:p>
            <a:p>
              <a:pPr algn="ctr" eaLnBrk="0" hangingPunct="0">
                <a:defRPr/>
              </a:pPr>
              <a:r>
                <a:rPr lang="en-US" sz="4800" b="1" dirty="0">
                  <a:solidFill>
                    <a:srgbClr val="FFFF00"/>
                  </a:solidFill>
                  <a:effectLst>
                    <a:outerShdw blurRad="38100" dist="38100" dir="2700000" algn="tl">
                      <a:srgbClr val="000000"/>
                    </a:outerShdw>
                  </a:effectLst>
                  <a:latin typeface="Albertus Medium" pitchFamily="34" charset="0"/>
                  <a:cs typeface="+mn-cs"/>
                </a:rPr>
                <a:t>CPU  Scheduling</a:t>
              </a:r>
              <a:endParaRPr lang="en-US" sz="4800" b="1" dirty="0">
                <a:solidFill>
                  <a:srgbClr val="FFFF00"/>
                </a:solidFill>
                <a:effectLst>
                  <a:outerShdw blurRad="38100" dist="38100" dir="2700000" algn="tl">
                    <a:srgbClr val="000000"/>
                  </a:outerShdw>
                </a:effectLst>
                <a:latin typeface="Times New Roman" pitchFamily="18" charset="0"/>
                <a:cs typeface="+mn-cs"/>
              </a:endParaRPr>
            </a:p>
            <a:p>
              <a:pPr eaLnBrk="0" hangingPunct="0">
                <a:defRPr/>
              </a:pPr>
              <a:endParaRPr lang="en-US" sz="4800" b="1" dirty="0">
                <a:solidFill>
                  <a:srgbClr val="FFFF00"/>
                </a:solidFill>
                <a:effectLst>
                  <a:outerShdw blurRad="38100" dist="38100" dir="2700000" algn="tl">
                    <a:srgbClr val="000000"/>
                  </a:outerShdw>
                </a:effectLst>
                <a:latin typeface="Arial" charset="0"/>
                <a:cs typeface="+mn-cs"/>
              </a:endParaRPr>
            </a:p>
          </p:txBody>
        </p:sp>
      </p:grpSp>
      <p:sp>
        <p:nvSpPr>
          <p:cNvPr id="5" name="Date Placeholder 4"/>
          <p:cNvSpPr>
            <a:spLocks noGrp="1"/>
          </p:cNvSpPr>
          <p:nvPr>
            <p:ph type="dt" sz="half" idx="10"/>
          </p:nvPr>
        </p:nvSpPr>
        <p:spPr/>
        <p:txBody>
          <a:bodyPr/>
          <a:lstStyle/>
          <a:p>
            <a:fld id="{B054ADB5-4A21-427B-B781-C5E32C41EA88}" type="datetime1">
              <a:rPr lang="en-US" smtClean="0"/>
              <a:t>5/31/2020</a:t>
            </a:fld>
            <a:endParaRPr lang="en-US"/>
          </a:p>
        </p:txBody>
      </p:sp>
      <p:sp>
        <p:nvSpPr>
          <p:cNvPr id="6" name="Slide Number Placeholder 5"/>
          <p:cNvSpPr>
            <a:spLocks noGrp="1"/>
          </p:cNvSpPr>
          <p:nvPr>
            <p:ph type="sldNum" sz="quarter" idx="12"/>
          </p:nvPr>
        </p:nvSpPr>
        <p:spPr/>
        <p:txBody>
          <a:bodyPr/>
          <a:lstStyle/>
          <a:p>
            <a:fld id="{CA6DF5AC-6CCA-4C99-B496-EDDB31E19025}" type="slidenum">
              <a:rPr lang="en-US" smtClean="0"/>
              <a:pPr/>
              <a:t>14</a:t>
            </a:fld>
            <a:endParaRPr lang="en-US"/>
          </a:p>
        </p:txBody>
      </p:sp>
      <p:sp>
        <p:nvSpPr>
          <p:cNvPr id="7" name="Footer Placeholder 6"/>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ChangeArrowheads="1"/>
          </p:cNvSpPr>
          <p:nvPr>
            <p:ph type="body" sz="half" idx="1"/>
          </p:nvPr>
        </p:nvSpPr>
        <p:spPr>
          <a:xfrm>
            <a:off x="250825" y="1219199"/>
            <a:ext cx="8893175" cy="4114801"/>
          </a:xfrm>
        </p:spPr>
        <p:txBody>
          <a:bodyPr>
            <a:normAutofit/>
          </a:bodyPr>
          <a:lstStyle/>
          <a:p>
            <a:pPr marL="274320" indent="-274320" eaLnBrk="1" fontAlgn="auto" hangingPunct="1">
              <a:lnSpc>
                <a:spcPct val="80000"/>
              </a:lnSpc>
              <a:spcBef>
                <a:spcPts val="580"/>
              </a:spcBef>
              <a:spcAft>
                <a:spcPts val="0"/>
              </a:spcAft>
              <a:buFont typeface="Wingdings 2"/>
              <a:buChar char=""/>
              <a:defRPr/>
            </a:pPr>
            <a:r>
              <a:rPr lang="en-US" sz="2400" b="1" dirty="0">
                <a:solidFill>
                  <a:srgbClr val="3333FF"/>
                </a:solidFill>
                <a:effectLst>
                  <a:outerShdw blurRad="38100" dist="38100" dir="2700000" algn="tl">
                    <a:srgbClr val="000000"/>
                  </a:outerShdw>
                </a:effectLst>
                <a:cs typeface="Times New Roman" pitchFamily="18" charset="0"/>
              </a:rPr>
              <a:t>CPU Scheduling is the method to </a:t>
            </a:r>
            <a:r>
              <a:rPr lang="en-US" sz="2400" b="1" dirty="0">
                <a:solidFill>
                  <a:srgbClr val="FF0000"/>
                </a:solidFill>
                <a:effectLst>
                  <a:outerShdw blurRad="38100" dist="38100" dir="2700000" algn="tl">
                    <a:srgbClr val="000000"/>
                  </a:outerShdw>
                </a:effectLst>
                <a:cs typeface="Times New Roman" pitchFamily="18" charset="0"/>
              </a:rPr>
              <a:t>select</a:t>
            </a:r>
            <a:r>
              <a:rPr lang="en-US" sz="2400" b="1" dirty="0">
                <a:solidFill>
                  <a:srgbClr val="3333FF"/>
                </a:solidFill>
                <a:effectLst>
                  <a:outerShdw blurRad="38100" dist="38100" dir="2700000" algn="tl">
                    <a:srgbClr val="000000"/>
                  </a:outerShdw>
                </a:effectLst>
                <a:cs typeface="Times New Roman" pitchFamily="18" charset="0"/>
              </a:rPr>
              <a:t> a process from the ready queue to be executed by CPU when ever the CPU becomes </a:t>
            </a:r>
            <a:r>
              <a:rPr lang="en-US" sz="2400" b="1" dirty="0">
                <a:solidFill>
                  <a:srgbClr val="FF0000"/>
                </a:solidFill>
                <a:effectLst>
                  <a:outerShdw blurRad="38100" dist="38100" dir="2700000" algn="tl">
                    <a:srgbClr val="000000"/>
                  </a:outerShdw>
                </a:effectLst>
                <a:cs typeface="Times New Roman" pitchFamily="18" charset="0"/>
              </a:rPr>
              <a:t>idle</a:t>
            </a:r>
            <a:r>
              <a:rPr lang="en-US" sz="2400" b="1" dirty="0">
                <a:solidFill>
                  <a:srgbClr val="3333FF"/>
                </a:solidFill>
                <a:effectLst>
                  <a:outerShdw blurRad="38100" dist="38100" dir="2700000" algn="tl">
                    <a:srgbClr val="000000"/>
                  </a:outerShdw>
                </a:effectLst>
                <a:cs typeface="Times New Roman" pitchFamily="18" charset="0"/>
              </a:rPr>
              <a:t>. </a:t>
            </a:r>
          </a:p>
          <a:p>
            <a:pPr>
              <a:buFont typeface="Courier New" pitchFamily="49" charset="0"/>
              <a:buChar char="o"/>
            </a:pPr>
            <a:r>
              <a:rPr lang="en-US" sz="2400" dirty="0">
                <a:effectLst>
                  <a:outerShdw blurRad="38100" dist="38100" dir="2700000" algn="tl">
                    <a:srgbClr val="000000">
                      <a:alpha val="43137"/>
                    </a:srgbClr>
                  </a:outerShdw>
                </a:effectLst>
              </a:rPr>
              <a:t>CPU scheduling decisions may take place when a process:</a:t>
            </a:r>
          </a:p>
          <a:p>
            <a:pPr lvl="1">
              <a:buFont typeface="Monotype Sorts" pitchFamily="2" charset="2"/>
              <a:buNone/>
            </a:pPr>
            <a:r>
              <a:rPr lang="en-US" sz="2400" dirty="0">
                <a:solidFill>
                  <a:srgbClr val="CC6600"/>
                </a:solidFill>
                <a:effectLst>
                  <a:outerShdw blurRad="38100" dist="38100" dir="2700000" algn="tl">
                    <a:srgbClr val="000000">
                      <a:alpha val="43137"/>
                    </a:srgbClr>
                  </a:outerShdw>
                </a:effectLst>
              </a:rPr>
              <a:t>1.	</a:t>
            </a:r>
            <a:r>
              <a:rPr lang="en-US" sz="2400" dirty="0">
                <a:effectLst>
                  <a:outerShdw blurRad="38100" dist="38100" dir="2700000" algn="tl">
                    <a:srgbClr val="000000">
                      <a:alpha val="43137"/>
                    </a:srgbClr>
                  </a:outerShdw>
                </a:effectLst>
              </a:rPr>
              <a:t>Switches from running to waiting state</a:t>
            </a:r>
          </a:p>
          <a:p>
            <a:pPr lvl="1">
              <a:buFont typeface="Monotype Sorts" pitchFamily="2" charset="2"/>
              <a:buNone/>
            </a:pPr>
            <a:r>
              <a:rPr lang="en-US" sz="2400" dirty="0">
                <a:solidFill>
                  <a:srgbClr val="CC6600"/>
                </a:solidFill>
                <a:effectLst>
                  <a:outerShdw blurRad="38100" dist="38100" dir="2700000" algn="tl">
                    <a:srgbClr val="000000">
                      <a:alpha val="43137"/>
                    </a:srgbClr>
                  </a:outerShdw>
                </a:effectLst>
              </a:rPr>
              <a:t>2.</a:t>
            </a:r>
            <a:r>
              <a:rPr lang="en-US" sz="2400" dirty="0">
                <a:effectLst>
                  <a:outerShdw blurRad="38100" dist="38100" dir="2700000" algn="tl">
                    <a:srgbClr val="000000">
                      <a:alpha val="43137"/>
                    </a:srgbClr>
                  </a:outerShdw>
                </a:effectLst>
              </a:rPr>
              <a:t>	Switches from running to ready state</a:t>
            </a:r>
          </a:p>
          <a:p>
            <a:pPr lvl="1">
              <a:buFont typeface="Monotype Sorts" pitchFamily="2" charset="2"/>
              <a:buNone/>
            </a:pPr>
            <a:r>
              <a:rPr lang="en-US" sz="2400" dirty="0">
                <a:solidFill>
                  <a:srgbClr val="CC6600"/>
                </a:solidFill>
                <a:effectLst>
                  <a:outerShdw blurRad="38100" dist="38100" dir="2700000" algn="tl">
                    <a:srgbClr val="000000">
                      <a:alpha val="43137"/>
                    </a:srgbClr>
                  </a:outerShdw>
                </a:effectLst>
              </a:rPr>
              <a:t>3.</a:t>
            </a:r>
            <a:r>
              <a:rPr lang="en-US" sz="2400" dirty="0">
                <a:effectLst>
                  <a:outerShdw blurRad="38100" dist="38100" dir="2700000" algn="tl">
                    <a:srgbClr val="000000">
                      <a:alpha val="43137"/>
                    </a:srgbClr>
                  </a:outerShdw>
                </a:effectLst>
              </a:rPr>
              <a:t>	Switches from waiting to ready</a:t>
            </a:r>
          </a:p>
          <a:p>
            <a:pPr lvl="1">
              <a:buFont typeface="Monotype Sorts" pitchFamily="2" charset="2"/>
              <a:buNone/>
            </a:pPr>
            <a:r>
              <a:rPr lang="en-US" sz="2400" dirty="0">
                <a:solidFill>
                  <a:srgbClr val="CC6600"/>
                </a:solidFill>
                <a:effectLst>
                  <a:outerShdw blurRad="38100" dist="38100" dir="2700000" algn="tl">
                    <a:srgbClr val="000000">
                      <a:alpha val="43137"/>
                    </a:srgbClr>
                  </a:outerShdw>
                </a:effectLst>
              </a:rPr>
              <a:t>4.</a:t>
            </a:r>
            <a:r>
              <a:rPr lang="en-US" sz="2400" dirty="0">
                <a:effectLst>
                  <a:outerShdw blurRad="38100" dist="38100" dir="2700000" algn="tl">
                    <a:srgbClr val="000000">
                      <a:alpha val="43137"/>
                    </a:srgbClr>
                  </a:outerShdw>
                </a:effectLst>
              </a:rPr>
              <a:t>	Terminates</a:t>
            </a:r>
          </a:p>
          <a:p>
            <a:pPr marL="274320" indent="-274320" eaLnBrk="1" fontAlgn="auto" hangingPunct="1">
              <a:lnSpc>
                <a:spcPct val="80000"/>
              </a:lnSpc>
              <a:spcBef>
                <a:spcPts val="580"/>
              </a:spcBef>
              <a:spcAft>
                <a:spcPts val="0"/>
              </a:spcAft>
              <a:buFont typeface="Wingdings 2"/>
              <a:buChar char=""/>
              <a:defRPr/>
            </a:pPr>
            <a:endParaRPr lang="en-US" sz="2400" b="1" dirty="0">
              <a:solidFill>
                <a:srgbClr val="3333FF"/>
              </a:solidFill>
              <a:effectLst>
                <a:outerShdw blurRad="38100" dist="38100" dir="2700000" algn="tl">
                  <a:srgbClr val="000000"/>
                </a:outerShdw>
              </a:effectLst>
              <a:cs typeface="Times New Roman" pitchFamily="18" charset="0"/>
            </a:endParaRPr>
          </a:p>
        </p:txBody>
      </p:sp>
      <p:sp>
        <p:nvSpPr>
          <p:cNvPr id="49157" name="Text Box 14"/>
          <p:cNvSpPr txBox="1">
            <a:spLocks noChangeArrowheads="1"/>
          </p:cNvSpPr>
          <p:nvPr/>
        </p:nvSpPr>
        <p:spPr bwMode="auto">
          <a:xfrm>
            <a:off x="2038350" y="4868863"/>
            <a:ext cx="1296988" cy="366712"/>
          </a:xfrm>
          <a:prstGeom prst="rect">
            <a:avLst/>
          </a:prstGeom>
          <a:noFill/>
          <a:ln w="9525">
            <a:noFill/>
            <a:miter lim="800000"/>
            <a:headEnd/>
            <a:tailEnd/>
          </a:ln>
        </p:spPr>
        <p:txBody>
          <a:bodyPr>
            <a:spAutoFit/>
          </a:bodyPr>
          <a:lstStyle/>
          <a:p>
            <a:pPr eaLnBrk="0" hangingPunct="0">
              <a:spcBef>
                <a:spcPct val="50000"/>
              </a:spcBef>
            </a:pPr>
            <a:endParaRPr lang="en-US"/>
          </a:p>
        </p:txBody>
      </p:sp>
      <p:sp>
        <p:nvSpPr>
          <p:cNvPr id="35" name="TextBox 34"/>
          <p:cNvSpPr txBox="1"/>
          <p:nvPr/>
        </p:nvSpPr>
        <p:spPr>
          <a:xfrm>
            <a:off x="1752600" y="457200"/>
            <a:ext cx="5562600" cy="861774"/>
          </a:xfrm>
          <a:prstGeom prst="rect">
            <a:avLst/>
          </a:prstGeom>
          <a:noFill/>
        </p:spPr>
        <p:txBody>
          <a:bodyPr wrap="square" rtlCol="0">
            <a:spAutoFit/>
          </a:bodyPr>
          <a:lstStyle/>
          <a:p>
            <a:pPr algn="ctr"/>
            <a:r>
              <a:rPr lang="en-US" sz="3200" b="1" dirty="0">
                <a:solidFill>
                  <a:srgbClr val="CC3300"/>
                </a:solidFill>
                <a:effectLst>
                  <a:outerShdw blurRad="38100" dist="38100" dir="2700000" algn="tl">
                    <a:srgbClr val="000000"/>
                  </a:outerShdw>
                </a:effectLst>
                <a:cs typeface="Times New Roman" pitchFamily="18" charset="0"/>
              </a:rPr>
              <a:t>CPU scheduling</a:t>
            </a:r>
          </a:p>
          <a:p>
            <a:endParaRPr lang="en-US" dirty="0"/>
          </a:p>
        </p:txBody>
      </p:sp>
      <p:sp>
        <p:nvSpPr>
          <p:cNvPr id="5" name="Date Placeholder 4"/>
          <p:cNvSpPr>
            <a:spLocks noGrp="1"/>
          </p:cNvSpPr>
          <p:nvPr>
            <p:ph type="dt" sz="half" idx="10"/>
          </p:nvPr>
        </p:nvSpPr>
        <p:spPr/>
        <p:txBody>
          <a:bodyPr/>
          <a:lstStyle/>
          <a:p>
            <a:pPr>
              <a:defRPr/>
            </a:pPr>
            <a:fld id="{F53C87D1-210B-4CBE-A844-A00700256A81}" type="datetime1">
              <a:rPr lang="en-US" smtClean="0"/>
              <a:t>5/31/2020</a:t>
            </a:fld>
            <a:endParaRPr lang="en-AU"/>
          </a:p>
        </p:txBody>
      </p:sp>
      <p:sp>
        <p:nvSpPr>
          <p:cNvPr id="6" name="Slide Number Placeholder 5"/>
          <p:cNvSpPr>
            <a:spLocks noGrp="1"/>
          </p:cNvSpPr>
          <p:nvPr>
            <p:ph type="sldNum" sz="quarter" idx="12"/>
          </p:nvPr>
        </p:nvSpPr>
        <p:spPr/>
        <p:txBody>
          <a:bodyPr/>
          <a:lstStyle/>
          <a:p>
            <a:pPr>
              <a:defRPr/>
            </a:pPr>
            <a:fld id="{D621EED7-17EA-4C8C-8217-BB04E551AB02}" type="slidenum">
              <a:rPr lang="ar-SA" smtClean="0"/>
              <a:pPr>
                <a:defRPr/>
              </a:pPr>
              <a:t>15</a:t>
            </a:fld>
            <a:endParaRPr lang="en-AU"/>
          </a:p>
        </p:txBody>
      </p:sp>
      <p:sp>
        <p:nvSpPr>
          <p:cNvPr id="7" name="Footer Placeholder 6"/>
          <p:cNvSpPr>
            <a:spLocks noGrp="1"/>
          </p:cNvSpPr>
          <p:nvPr>
            <p:ph type="ftr" sz="quarter" idx="11"/>
          </p:nvPr>
        </p:nvSpPr>
        <p:spPr/>
        <p:txBody>
          <a:bodyPr/>
          <a:lstStyle/>
          <a:p>
            <a:pPr>
              <a:defRPr/>
            </a:pPr>
            <a:r>
              <a:rPr lang="en-US"/>
              <a:t>Ambo University || Woliso Campus         by Husen 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sz="half" idx="1"/>
          </p:nvPr>
        </p:nvSpPr>
        <p:spPr>
          <a:xfrm>
            <a:off x="457200" y="1219200"/>
            <a:ext cx="8291513" cy="4343400"/>
          </a:xfrm>
        </p:spPr>
        <p:txBody>
          <a:bodyPr>
            <a:normAutofit/>
          </a:bodyPr>
          <a:lstStyle/>
          <a:p>
            <a:pPr marL="274320" indent="-274320" eaLnBrk="1" fontAlgn="auto" hangingPunct="1">
              <a:lnSpc>
                <a:spcPct val="90000"/>
              </a:lnSpc>
              <a:spcBef>
                <a:spcPts val="580"/>
              </a:spcBef>
              <a:spcAft>
                <a:spcPts val="0"/>
              </a:spcAft>
              <a:buFontTx/>
              <a:buNone/>
              <a:defRPr/>
            </a:pPr>
            <a:r>
              <a:rPr lang="en-US" sz="2100" b="1" dirty="0">
                <a:solidFill>
                  <a:srgbClr val="FF9933"/>
                </a:solidFill>
                <a:effectLst>
                  <a:outerShdw blurRad="38100" dist="38100" dir="2700000" algn="tl">
                    <a:srgbClr val="000000"/>
                  </a:outerShdw>
                </a:effectLst>
                <a:cs typeface="Times New Roman" pitchFamily="18" charset="0"/>
              </a:rPr>
              <a:t>CPU Utilization:</a:t>
            </a:r>
          </a:p>
          <a:p>
            <a:pPr marL="274320" indent="-274320" eaLnBrk="1" fontAlgn="auto" hangingPunct="1">
              <a:lnSpc>
                <a:spcPct val="90000"/>
              </a:lnSpc>
              <a:spcBef>
                <a:spcPts val="580"/>
              </a:spcBef>
              <a:spcAft>
                <a:spcPts val="0"/>
              </a:spcAft>
              <a:buFont typeface="Wingdings 2"/>
              <a:buChar char=""/>
              <a:defRPr/>
            </a:pPr>
            <a:r>
              <a:rPr lang="en-US" sz="2100" b="1" dirty="0">
                <a:solidFill>
                  <a:srgbClr val="3333FF"/>
                </a:solidFill>
                <a:effectLst>
                  <a:outerShdw blurRad="38100" dist="38100" dir="2700000" algn="tl">
                    <a:srgbClr val="000000"/>
                  </a:outerShdw>
                </a:effectLst>
                <a:cs typeface="Times New Roman" pitchFamily="18" charset="0"/>
              </a:rPr>
              <a:t>The </a:t>
            </a:r>
            <a:r>
              <a:rPr lang="en-US" sz="2100" b="1" dirty="0">
                <a:solidFill>
                  <a:srgbClr val="CC3300"/>
                </a:solidFill>
                <a:effectLst>
                  <a:outerShdw blurRad="38100" dist="38100" dir="2700000" algn="tl">
                    <a:srgbClr val="000000"/>
                  </a:outerShdw>
                </a:effectLst>
                <a:cs typeface="Times New Roman" pitchFamily="18" charset="0"/>
              </a:rPr>
              <a:t>percentage</a:t>
            </a:r>
            <a:r>
              <a:rPr lang="en-US" sz="2100" b="1" dirty="0">
                <a:solidFill>
                  <a:srgbClr val="3333FF"/>
                </a:solidFill>
                <a:effectLst>
                  <a:outerShdw blurRad="38100" dist="38100" dir="2700000" algn="tl">
                    <a:srgbClr val="000000"/>
                  </a:outerShdw>
                </a:effectLst>
                <a:cs typeface="Times New Roman" pitchFamily="18" charset="0"/>
              </a:rPr>
              <a:t> of </a:t>
            </a:r>
            <a:r>
              <a:rPr lang="en-US" sz="2100" b="1" dirty="0">
                <a:solidFill>
                  <a:srgbClr val="CC3300"/>
                </a:solidFill>
                <a:effectLst>
                  <a:outerShdw blurRad="38100" dist="38100" dir="2700000" algn="tl">
                    <a:srgbClr val="000000"/>
                  </a:outerShdw>
                </a:effectLst>
                <a:cs typeface="Times New Roman" pitchFamily="18" charset="0"/>
              </a:rPr>
              <a:t>times while CPU is busy</a:t>
            </a:r>
            <a:r>
              <a:rPr lang="en-US" sz="2100" b="1" dirty="0">
                <a:solidFill>
                  <a:srgbClr val="3333FF"/>
                </a:solidFill>
                <a:effectLst>
                  <a:outerShdw blurRad="38100" dist="38100" dir="2700000" algn="tl">
                    <a:srgbClr val="000000"/>
                  </a:outerShdw>
                </a:effectLst>
                <a:cs typeface="Times New Roman" pitchFamily="18" charset="0"/>
              </a:rPr>
              <a:t> to the </a:t>
            </a:r>
            <a:r>
              <a:rPr lang="en-US" sz="2100" b="1" dirty="0">
                <a:solidFill>
                  <a:srgbClr val="CC3300"/>
                </a:solidFill>
                <a:effectLst>
                  <a:outerShdw blurRad="38100" dist="38100" dir="2700000" algn="tl">
                    <a:srgbClr val="000000"/>
                  </a:outerShdw>
                </a:effectLst>
                <a:cs typeface="Times New Roman" pitchFamily="18" charset="0"/>
              </a:rPr>
              <a:t>total time</a:t>
            </a:r>
            <a:r>
              <a:rPr lang="en-US" sz="2100" b="1" dirty="0">
                <a:solidFill>
                  <a:srgbClr val="3333FF"/>
                </a:solidFill>
                <a:effectLst>
                  <a:outerShdw blurRad="38100" dist="38100" dir="2700000" algn="tl">
                    <a:srgbClr val="000000"/>
                  </a:outerShdw>
                </a:effectLst>
                <a:cs typeface="Times New Roman" pitchFamily="18" charset="0"/>
              </a:rPr>
              <a:t> ( times CPU busy + times it is idle). Hence, it measures the benefits from CPU.</a:t>
            </a:r>
          </a:p>
          <a:p>
            <a:pPr marL="274320" indent="-274320" eaLnBrk="1" fontAlgn="auto" hangingPunct="1">
              <a:lnSpc>
                <a:spcPct val="90000"/>
              </a:lnSpc>
              <a:spcBef>
                <a:spcPts val="580"/>
              </a:spcBef>
              <a:spcAft>
                <a:spcPts val="0"/>
              </a:spcAft>
              <a:buNone/>
              <a:defRPr/>
            </a:pPr>
            <a:endParaRPr lang="en-US" sz="2100" b="1" dirty="0">
              <a:solidFill>
                <a:srgbClr val="3333FF"/>
              </a:solidFill>
              <a:effectLst>
                <a:outerShdw blurRad="38100" dist="38100" dir="2700000" algn="tl">
                  <a:srgbClr val="000000"/>
                </a:outerShdw>
              </a:effectLst>
              <a:cs typeface="Times New Roman" pitchFamily="18" charset="0"/>
            </a:endParaRPr>
          </a:p>
          <a:p>
            <a:pPr marL="274320" indent="-274320" eaLnBrk="1" fontAlgn="auto" hangingPunct="1">
              <a:lnSpc>
                <a:spcPct val="90000"/>
              </a:lnSpc>
              <a:spcBef>
                <a:spcPts val="580"/>
              </a:spcBef>
              <a:spcAft>
                <a:spcPts val="0"/>
              </a:spcAft>
              <a:buFont typeface="Wingdings 2"/>
              <a:buChar char=""/>
              <a:defRPr/>
            </a:pPr>
            <a:r>
              <a:rPr lang="en-US" sz="2100" b="1" dirty="0">
                <a:solidFill>
                  <a:srgbClr val="3333FF"/>
                </a:solidFill>
                <a:effectLst>
                  <a:outerShdw blurRad="38100" dist="38100" dir="2700000" algn="tl">
                    <a:srgbClr val="000000"/>
                  </a:outerShdw>
                </a:effectLst>
                <a:cs typeface="Times New Roman" pitchFamily="18" charset="0"/>
              </a:rPr>
              <a:t>To maximize utilization, </a:t>
            </a:r>
            <a:r>
              <a:rPr lang="en-US" sz="2100" b="1" dirty="0">
                <a:solidFill>
                  <a:srgbClr val="008000"/>
                </a:solidFill>
                <a:effectLst>
                  <a:outerShdw blurRad="38100" dist="38100" dir="2700000" algn="tl">
                    <a:srgbClr val="000000"/>
                  </a:outerShdw>
                </a:effectLst>
                <a:cs typeface="Times New Roman" pitchFamily="18" charset="0"/>
              </a:rPr>
              <a:t>keep CPU as busy as possible. </a:t>
            </a:r>
          </a:p>
          <a:p>
            <a:pPr marL="274320" indent="-274320" eaLnBrk="1" fontAlgn="auto" hangingPunct="1">
              <a:lnSpc>
                <a:spcPct val="90000"/>
              </a:lnSpc>
              <a:spcBef>
                <a:spcPts val="580"/>
              </a:spcBef>
              <a:spcAft>
                <a:spcPts val="0"/>
              </a:spcAft>
              <a:buFont typeface="Wingdings 2"/>
              <a:buChar char=""/>
              <a:defRPr/>
            </a:pPr>
            <a:endParaRPr lang="en-US" sz="2100" b="1" dirty="0">
              <a:solidFill>
                <a:srgbClr val="008000"/>
              </a:solidFill>
              <a:effectLst>
                <a:outerShdw blurRad="38100" dist="38100" dir="2700000" algn="tl">
                  <a:srgbClr val="000000"/>
                </a:outerShdw>
              </a:effectLst>
              <a:cs typeface="Times New Roman" pitchFamily="18" charset="0"/>
            </a:endParaRPr>
          </a:p>
          <a:p>
            <a:pPr marL="274320" indent="-274320" eaLnBrk="1" fontAlgn="auto" hangingPunct="1">
              <a:lnSpc>
                <a:spcPct val="90000"/>
              </a:lnSpc>
              <a:spcBef>
                <a:spcPts val="580"/>
              </a:spcBef>
              <a:spcAft>
                <a:spcPts val="0"/>
              </a:spcAft>
              <a:buFont typeface="Wingdings 2"/>
              <a:buChar char=""/>
              <a:defRPr/>
            </a:pPr>
            <a:r>
              <a:rPr lang="en-US" sz="2100" b="1" dirty="0">
                <a:solidFill>
                  <a:srgbClr val="3333FF"/>
                </a:solidFill>
                <a:effectLst>
                  <a:outerShdw blurRad="38100" dist="38100" dir="2700000" algn="tl">
                    <a:srgbClr val="000000"/>
                  </a:outerShdw>
                </a:effectLst>
                <a:cs typeface="Times New Roman" pitchFamily="18" charset="0"/>
              </a:rPr>
              <a:t>CPU utilization range from </a:t>
            </a:r>
            <a:r>
              <a:rPr lang="en-US" sz="2100" b="1" dirty="0">
                <a:solidFill>
                  <a:srgbClr val="CC3300"/>
                </a:solidFill>
                <a:effectLst>
                  <a:outerShdw blurRad="38100" dist="38100" dir="2700000" algn="tl">
                    <a:srgbClr val="000000"/>
                  </a:outerShdw>
                </a:effectLst>
                <a:cs typeface="Times New Roman" pitchFamily="18" charset="0"/>
              </a:rPr>
              <a:t>40%</a:t>
            </a:r>
            <a:r>
              <a:rPr lang="en-US" sz="2100" b="1" dirty="0">
                <a:solidFill>
                  <a:srgbClr val="3333FF"/>
                </a:solidFill>
                <a:effectLst>
                  <a:outerShdw blurRad="38100" dist="38100" dir="2700000" algn="tl">
                    <a:srgbClr val="000000"/>
                  </a:outerShdw>
                </a:effectLst>
                <a:cs typeface="Times New Roman" pitchFamily="18" charset="0"/>
              </a:rPr>
              <a:t> (for lightly loaded systems) to </a:t>
            </a:r>
            <a:r>
              <a:rPr lang="en-US" sz="2100" b="1" dirty="0">
                <a:solidFill>
                  <a:srgbClr val="CC3300"/>
                </a:solidFill>
                <a:effectLst>
                  <a:outerShdw blurRad="38100" dist="38100" dir="2700000" algn="tl">
                    <a:srgbClr val="000000"/>
                  </a:outerShdw>
                </a:effectLst>
                <a:cs typeface="Times New Roman" pitchFamily="18" charset="0"/>
              </a:rPr>
              <a:t>90%</a:t>
            </a:r>
            <a:r>
              <a:rPr lang="en-US" sz="2100" b="1" dirty="0">
                <a:solidFill>
                  <a:srgbClr val="3333FF"/>
                </a:solidFill>
                <a:effectLst>
                  <a:outerShdw blurRad="38100" dist="38100" dir="2700000" algn="tl">
                    <a:srgbClr val="000000"/>
                  </a:outerShdw>
                </a:effectLst>
                <a:cs typeface="Times New Roman" pitchFamily="18" charset="0"/>
              </a:rPr>
              <a:t> (for heavily loaded) (</a:t>
            </a:r>
            <a:r>
              <a:rPr lang="en-US" sz="2100" b="1" dirty="0">
                <a:solidFill>
                  <a:srgbClr val="CC3300"/>
                </a:solidFill>
                <a:effectLst>
                  <a:outerShdw blurRad="38100" dist="38100" dir="2700000" algn="tl">
                    <a:srgbClr val="000000"/>
                  </a:outerShdw>
                </a:effectLst>
                <a:cs typeface="Times New Roman" pitchFamily="18" charset="0"/>
              </a:rPr>
              <a:t>Explain why? CPU utilization can not reach 100%,</a:t>
            </a:r>
            <a:r>
              <a:rPr lang="en-US" sz="2100" b="1" dirty="0">
                <a:solidFill>
                  <a:srgbClr val="3333FF"/>
                </a:solidFill>
                <a:effectLst>
                  <a:outerShdw blurRad="38100" dist="38100" dir="2700000" algn="tl">
                    <a:srgbClr val="000000"/>
                  </a:outerShdw>
                </a:effectLst>
                <a:cs typeface="Times New Roman" pitchFamily="18" charset="0"/>
              </a:rPr>
              <a:t> because of the context switch between active processes). </a:t>
            </a:r>
          </a:p>
          <a:p>
            <a:pPr marL="274320" indent="-274320" eaLnBrk="1" fontAlgn="auto" hangingPunct="1">
              <a:lnSpc>
                <a:spcPct val="90000"/>
              </a:lnSpc>
              <a:spcBef>
                <a:spcPts val="580"/>
              </a:spcBef>
              <a:spcAft>
                <a:spcPts val="0"/>
              </a:spcAft>
              <a:buFont typeface="Wingdings 2"/>
              <a:buChar char=""/>
              <a:defRPr/>
            </a:pPr>
            <a:endParaRPr lang="en-US" sz="1800" dirty="0"/>
          </a:p>
        </p:txBody>
      </p:sp>
      <p:graphicFrame>
        <p:nvGraphicFramePr>
          <p:cNvPr id="2050" name="Object 2"/>
          <p:cNvGraphicFramePr>
            <a:graphicFrameLocks noGrp="1" noChangeAspect="1"/>
          </p:cNvGraphicFramePr>
          <p:nvPr>
            <p:ph sz="half" idx="2"/>
          </p:nvPr>
        </p:nvGraphicFramePr>
        <p:xfrm>
          <a:off x="1676400" y="4800600"/>
          <a:ext cx="5022850" cy="739775"/>
        </p:xfrm>
        <a:graphic>
          <a:graphicData uri="http://schemas.openxmlformats.org/presentationml/2006/ole">
            <mc:AlternateContent xmlns:mc="http://schemas.openxmlformats.org/markup-compatibility/2006">
              <mc:Choice xmlns:v="urn:schemas-microsoft-com:vml" Requires="v">
                <p:oleObj spid="_x0000_s2053" name="Equation" r:id="rId3" imgW="2933700" imgH="431800" progId="Equation.3">
                  <p:embed/>
                </p:oleObj>
              </mc:Choice>
              <mc:Fallback>
                <p:oleObj name="Equation" r:id="rId3" imgW="2933700" imgH="4318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4800600"/>
                        <a:ext cx="5022850" cy="739775"/>
                      </a:xfrm>
                      <a:prstGeom prst="rect">
                        <a:avLst/>
                      </a:prstGeom>
                      <a:solidFill>
                        <a:srgbClr val="FFFF00"/>
                      </a:solidFill>
                    </p:spPr>
                  </p:pic>
                </p:oleObj>
              </mc:Fallback>
            </mc:AlternateContent>
          </a:graphicData>
        </a:graphic>
      </p:graphicFrame>
      <p:sp>
        <p:nvSpPr>
          <p:cNvPr id="4" name="TextBox 3"/>
          <p:cNvSpPr txBox="1"/>
          <p:nvPr/>
        </p:nvSpPr>
        <p:spPr>
          <a:xfrm>
            <a:off x="1371600" y="533400"/>
            <a:ext cx="6553200" cy="584775"/>
          </a:xfrm>
          <a:prstGeom prst="rect">
            <a:avLst/>
          </a:prstGeom>
          <a:noFill/>
        </p:spPr>
        <p:txBody>
          <a:bodyPr wrap="square" rtlCol="0">
            <a:spAutoFit/>
          </a:bodyPr>
          <a:lstStyle/>
          <a:p>
            <a:pPr algn="ctr"/>
            <a:r>
              <a:rPr lang="en-US" sz="3200" dirty="0">
                <a:solidFill>
                  <a:srgbClr val="FF0000"/>
                </a:solidFill>
                <a:effectLst>
                  <a:outerShdw blurRad="38100" dist="38100" dir="2700000" algn="tl">
                    <a:srgbClr val="000000">
                      <a:alpha val="43137"/>
                    </a:srgbClr>
                  </a:outerShdw>
                </a:effectLst>
              </a:rPr>
              <a:t>Scheduling Criteria</a:t>
            </a:r>
          </a:p>
        </p:txBody>
      </p:sp>
      <p:sp>
        <p:nvSpPr>
          <p:cNvPr id="5" name="Date Placeholder 4"/>
          <p:cNvSpPr>
            <a:spLocks noGrp="1"/>
          </p:cNvSpPr>
          <p:nvPr>
            <p:ph type="dt" sz="half" idx="10"/>
          </p:nvPr>
        </p:nvSpPr>
        <p:spPr/>
        <p:txBody>
          <a:bodyPr/>
          <a:lstStyle/>
          <a:p>
            <a:pPr>
              <a:defRPr/>
            </a:pPr>
            <a:fld id="{70A9A974-E5FC-466D-87BF-AFDF86B68BEF}" type="datetime1">
              <a:rPr lang="en-US" smtClean="0"/>
              <a:t>5/31/2020</a:t>
            </a:fld>
            <a:endParaRPr lang="en-AU"/>
          </a:p>
        </p:txBody>
      </p:sp>
      <p:sp>
        <p:nvSpPr>
          <p:cNvPr id="6" name="Slide Number Placeholder 5"/>
          <p:cNvSpPr>
            <a:spLocks noGrp="1"/>
          </p:cNvSpPr>
          <p:nvPr>
            <p:ph type="sldNum" sz="quarter" idx="12"/>
          </p:nvPr>
        </p:nvSpPr>
        <p:spPr/>
        <p:txBody>
          <a:bodyPr/>
          <a:lstStyle/>
          <a:p>
            <a:pPr>
              <a:defRPr/>
            </a:pPr>
            <a:fld id="{D621EED7-17EA-4C8C-8217-BB04E551AB02}" type="slidenum">
              <a:rPr lang="ar-SA" smtClean="0"/>
              <a:pPr>
                <a:defRPr/>
              </a:pPr>
              <a:t>16</a:t>
            </a:fld>
            <a:endParaRPr lang="en-AU"/>
          </a:p>
        </p:txBody>
      </p:sp>
      <p:sp>
        <p:nvSpPr>
          <p:cNvPr id="7" name="Footer Placeholder 6"/>
          <p:cNvSpPr>
            <a:spLocks noGrp="1"/>
          </p:cNvSpPr>
          <p:nvPr>
            <p:ph type="ftr" sz="quarter" idx="11"/>
          </p:nvPr>
        </p:nvSpPr>
        <p:spPr/>
        <p:txBody>
          <a:bodyPr/>
          <a:lstStyle/>
          <a:p>
            <a:pPr>
              <a:defRPr/>
            </a:pPr>
            <a:r>
              <a:rPr lang="en-US"/>
              <a:t>Ambo University || Woliso Campus         by Husen 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type="body" idx="1"/>
          </p:nvPr>
        </p:nvSpPr>
        <p:spPr>
          <a:xfrm>
            <a:off x="328613" y="404813"/>
            <a:ext cx="8686800" cy="6192837"/>
          </a:xfrm>
        </p:spPr>
        <p:txBody>
          <a:bodyPr>
            <a:normAutofit/>
          </a:bodyPr>
          <a:lstStyle/>
          <a:p>
            <a:pPr marL="274320" indent="-274320" eaLnBrk="1" fontAlgn="auto" hangingPunct="1">
              <a:lnSpc>
                <a:spcPct val="80000"/>
              </a:lnSpc>
              <a:spcBef>
                <a:spcPts val="580"/>
              </a:spcBef>
              <a:spcAft>
                <a:spcPts val="0"/>
              </a:spcAft>
              <a:buFontTx/>
              <a:buNone/>
              <a:defRPr/>
            </a:pPr>
            <a:r>
              <a:rPr lang="en-US" sz="2400" b="1" dirty="0">
                <a:solidFill>
                  <a:srgbClr val="CC3300"/>
                </a:solidFill>
                <a:effectLst>
                  <a:outerShdw blurRad="38100" dist="38100" dir="2700000" algn="tl">
                    <a:srgbClr val="000000"/>
                  </a:outerShdw>
                </a:effectLst>
                <a:cs typeface="Times New Roman" pitchFamily="18" charset="0"/>
              </a:rPr>
              <a:t>System Throughput:</a:t>
            </a:r>
            <a:r>
              <a:rPr lang="en-US" sz="2200" b="1" dirty="0">
                <a:solidFill>
                  <a:srgbClr val="3333FF"/>
                </a:solidFill>
                <a:effectLst>
                  <a:outerShdw blurRad="38100" dist="38100" dir="2700000" algn="tl">
                    <a:srgbClr val="000000"/>
                  </a:outerShdw>
                </a:effectLst>
                <a:cs typeface="Times New Roman" pitchFamily="18" charset="0"/>
              </a:rPr>
              <a:t> </a:t>
            </a:r>
          </a:p>
          <a:p>
            <a:pPr marL="274320" indent="-274320" eaLnBrk="1" fontAlgn="auto" hangingPunct="1">
              <a:lnSpc>
                <a:spcPct val="80000"/>
              </a:lnSpc>
              <a:spcBef>
                <a:spcPts val="580"/>
              </a:spcBef>
              <a:spcAft>
                <a:spcPts val="0"/>
              </a:spcAft>
              <a:buFont typeface="Wingdings 2"/>
              <a:buChar char=""/>
              <a:defRPr/>
            </a:pPr>
            <a:r>
              <a:rPr lang="en-US" sz="2000" b="1" dirty="0">
                <a:solidFill>
                  <a:srgbClr val="3333FF"/>
                </a:solidFill>
                <a:effectLst>
                  <a:outerShdw blurRad="38100" dist="38100" dir="2700000" algn="tl">
                    <a:srgbClr val="000000"/>
                  </a:outerShdw>
                </a:effectLst>
                <a:cs typeface="Times New Roman" pitchFamily="18" charset="0"/>
              </a:rPr>
              <a:t>The number of process that are completed per time unit (</a:t>
            </a:r>
            <a:r>
              <a:rPr lang="en-US" sz="2000" b="1" dirty="0">
                <a:solidFill>
                  <a:srgbClr val="FF9933"/>
                </a:solidFill>
                <a:effectLst>
                  <a:outerShdw blurRad="38100" dist="38100" dir="2700000" algn="tl">
                    <a:srgbClr val="000000"/>
                  </a:outerShdw>
                </a:effectLst>
                <a:cs typeface="Times New Roman" pitchFamily="18" charset="0"/>
              </a:rPr>
              <a:t>hour</a:t>
            </a:r>
            <a:r>
              <a:rPr lang="en-US" sz="2000" b="1" dirty="0">
                <a:solidFill>
                  <a:srgbClr val="3333FF"/>
                </a:solidFill>
                <a:effectLst>
                  <a:outerShdw blurRad="38100" dist="38100" dir="2700000" algn="tl">
                    <a:srgbClr val="000000"/>
                  </a:outerShdw>
                </a:effectLst>
                <a:cs typeface="Times New Roman" pitchFamily="18" charset="0"/>
              </a:rPr>
              <a:t>)</a:t>
            </a:r>
            <a:endParaRPr lang="ar-EG" sz="2000" b="1" dirty="0">
              <a:solidFill>
                <a:srgbClr val="3333FF"/>
              </a:solidFill>
              <a:effectLst>
                <a:outerShdw blurRad="38100" dist="38100" dir="2700000" algn="tl">
                  <a:srgbClr val="000000"/>
                </a:outerShdw>
              </a:effectLst>
            </a:endParaRPr>
          </a:p>
          <a:p>
            <a:pPr marL="274320" indent="-274320" eaLnBrk="1" fontAlgn="auto" hangingPunct="1">
              <a:lnSpc>
                <a:spcPct val="80000"/>
              </a:lnSpc>
              <a:spcBef>
                <a:spcPts val="580"/>
              </a:spcBef>
              <a:spcAft>
                <a:spcPts val="0"/>
              </a:spcAft>
              <a:buFontTx/>
              <a:buNone/>
              <a:defRPr/>
            </a:pPr>
            <a:endParaRPr lang="en-US" sz="2200" b="1" dirty="0">
              <a:solidFill>
                <a:srgbClr val="CC3300"/>
              </a:solidFill>
              <a:effectLst>
                <a:outerShdw blurRad="38100" dist="38100" dir="2700000" algn="tl">
                  <a:srgbClr val="000000"/>
                </a:outerShdw>
              </a:effectLst>
              <a:cs typeface="Times New Roman" pitchFamily="18" charset="0"/>
            </a:endParaRPr>
          </a:p>
          <a:p>
            <a:pPr marL="274320" indent="-274320" eaLnBrk="1" fontAlgn="auto" hangingPunct="1">
              <a:lnSpc>
                <a:spcPct val="80000"/>
              </a:lnSpc>
              <a:spcBef>
                <a:spcPts val="580"/>
              </a:spcBef>
              <a:spcAft>
                <a:spcPts val="0"/>
              </a:spcAft>
              <a:buFontTx/>
              <a:buNone/>
              <a:defRPr/>
            </a:pPr>
            <a:r>
              <a:rPr lang="en-US" sz="2400" b="1" dirty="0">
                <a:solidFill>
                  <a:srgbClr val="CC3300"/>
                </a:solidFill>
                <a:effectLst>
                  <a:outerShdw blurRad="38100" dist="38100" dir="2700000" algn="tl">
                    <a:srgbClr val="000000"/>
                  </a:outerShdw>
                </a:effectLst>
                <a:cs typeface="Times New Roman" pitchFamily="18" charset="0"/>
              </a:rPr>
              <a:t>Turnaround time: </a:t>
            </a:r>
          </a:p>
          <a:p>
            <a:pPr marL="274320" indent="-274320" eaLnBrk="1" fontAlgn="auto" hangingPunct="1">
              <a:lnSpc>
                <a:spcPct val="80000"/>
              </a:lnSpc>
              <a:spcBef>
                <a:spcPts val="580"/>
              </a:spcBef>
              <a:spcAft>
                <a:spcPts val="0"/>
              </a:spcAft>
              <a:buFont typeface="Wingdings 2"/>
              <a:buChar char=""/>
              <a:defRPr/>
            </a:pPr>
            <a:r>
              <a:rPr lang="en-US" sz="2000" b="1" dirty="0">
                <a:solidFill>
                  <a:srgbClr val="3333FF"/>
                </a:solidFill>
                <a:effectLst>
                  <a:outerShdw blurRad="38100" dist="38100" dir="2700000" algn="tl">
                    <a:srgbClr val="000000"/>
                  </a:outerShdw>
                </a:effectLst>
                <a:cs typeface="Times New Roman" pitchFamily="18" charset="0"/>
              </a:rPr>
              <a:t>For a particular process, it is the total time needed for process execution (</a:t>
            </a:r>
            <a:r>
              <a:rPr lang="en-US" sz="2000" b="1" dirty="0">
                <a:solidFill>
                  <a:srgbClr val="FF5050"/>
                </a:solidFill>
                <a:effectLst>
                  <a:outerShdw blurRad="38100" dist="38100" dir="2700000" algn="tl">
                    <a:srgbClr val="000000"/>
                  </a:outerShdw>
                </a:effectLst>
                <a:cs typeface="Times New Roman" pitchFamily="18" charset="0"/>
              </a:rPr>
              <a:t>from the time of submission to the time of completion</a:t>
            </a:r>
            <a:r>
              <a:rPr lang="en-US" sz="2000" b="1" dirty="0">
                <a:solidFill>
                  <a:srgbClr val="3333FF"/>
                </a:solidFill>
                <a:effectLst>
                  <a:outerShdw blurRad="38100" dist="38100" dir="2700000" algn="tl">
                    <a:srgbClr val="000000"/>
                  </a:outerShdw>
                </a:effectLst>
                <a:cs typeface="Times New Roman" pitchFamily="18" charset="0"/>
              </a:rPr>
              <a:t>). </a:t>
            </a:r>
          </a:p>
          <a:p>
            <a:pPr marL="274320" indent="-274320" eaLnBrk="1" fontAlgn="auto" hangingPunct="1">
              <a:lnSpc>
                <a:spcPct val="80000"/>
              </a:lnSpc>
              <a:spcBef>
                <a:spcPts val="580"/>
              </a:spcBef>
              <a:spcAft>
                <a:spcPts val="0"/>
              </a:spcAft>
              <a:buFont typeface="Wingdings 2"/>
              <a:buChar char=""/>
              <a:defRPr/>
            </a:pPr>
            <a:r>
              <a:rPr lang="en-US" sz="2000" b="1" dirty="0">
                <a:solidFill>
                  <a:srgbClr val="3333FF"/>
                </a:solidFill>
                <a:effectLst>
                  <a:outerShdw blurRad="38100" dist="38100" dir="2700000" algn="tl">
                    <a:srgbClr val="000000"/>
                  </a:outerShdw>
                </a:effectLst>
                <a:cs typeface="Times New Roman" pitchFamily="18" charset="0"/>
              </a:rPr>
              <a:t>It is the sum of process </a:t>
            </a:r>
            <a:r>
              <a:rPr lang="en-US" sz="2000" b="1" dirty="0">
                <a:solidFill>
                  <a:srgbClr val="FF5050"/>
                </a:solidFill>
                <a:effectLst>
                  <a:outerShdw blurRad="38100" dist="38100" dir="2700000" algn="tl">
                    <a:srgbClr val="000000"/>
                  </a:outerShdw>
                </a:effectLst>
                <a:cs typeface="Times New Roman" pitchFamily="18" charset="0"/>
              </a:rPr>
              <a:t>execution</a:t>
            </a:r>
            <a:r>
              <a:rPr lang="en-US" sz="2000" b="1" dirty="0">
                <a:solidFill>
                  <a:srgbClr val="3333FF"/>
                </a:solidFill>
                <a:effectLst>
                  <a:outerShdw blurRad="38100" dist="38100" dir="2700000" algn="tl">
                    <a:srgbClr val="000000"/>
                  </a:outerShdw>
                </a:effectLst>
                <a:cs typeface="Times New Roman" pitchFamily="18" charset="0"/>
              </a:rPr>
              <a:t> time and its </a:t>
            </a:r>
            <a:r>
              <a:rPr lang="en-US" sz="2000" b="1" dirty="0">
                <a:solidFill>
                  <a:srgbClr val="FF5050"/>
                </a:solidFill>
                <a:effectLst>
                  <a:outerShdw blurRad="38100" dist="38100" dir="2700000" algn="tl">
                    <a:srgbClr val="000000"/>
                  </a:outerShdw>
                </a:effectLst>
                <a:cs typeface="Times New Roman" pitchFamily="18" charset="0"/>
              </a:rPr>
              <a:t>waiting times</a:t>
            </a:r>
            <a:r>
              <a:rPr lang="en-US" sz="2000" b="1" dirty="0">
                <a:solidFill>
                  <a:srgbClr val="3333FF"/>
                </a:solidFill>
                <a:effectLst>
                  <a:outerShdw blurRad="38100" dist="38100" dir="2700000" algn="tl">
                    <a:srgbClr val="000000"/>
                  </a:outerShdw>
                </a:effectLst>
                <a:cs typeface="Times New Roman" pitchFamily="18" charset="0"/>
              </a:rPr>
              <a:t> (to get memory, perform I/O, ….). </a:t>
            </a:r>
            <a:endParaRPr lang="ar-EG" sz="2000" b="1" dirty="0">
              <a:solidFill>
                <a:srgbClr val="3333FF"/>
              </a:solidFill>
              <a:effectLst>
                <a:outerShdw blurRad="38100" dist="38100" dir="2700000" algn="tl">
                  <a:srgbClr val="000000"/>
                </a:outerShdw>
              </a:effectLst>
            </a:endParaRPr>
          </a:p>
          <a:p>
            <a:pPr marL="274320" indent="-274320" eaLnBrk="1" fontAlgn="auto" hangingPunct="1">
              <a:lnSpc>
                <a:spcPct val="80000"/>
              </a:lnSpc>
              <a:spcBef>
                <a:spcPts val="580"/>
              </a:spcBef>
              <a:spcAft>
                <a:spcPts val="0"/>
              </a:spcAft>
              <a:buFontTx/>
              <a:buNone/>
              <a:defRPr/>
            </a:pPr>
            <a:endParaRPr lang="en-US" sz="2200" b="1" dirty="0">
              <a:solidFill>
                <a:srgbClr val="CC3300"/>
              </a:solidFill>
              <a:effectLst>
                <a:outerShdw blurRad="38100" dist="38100" dir="2700000" algn="tl">
                  <a:srgbClr val="000000"/>
                </a:outerShdw>
              </a:effectLst>
              <a:cs typeface="Times New Roman" pitchFamily="18" charset="0"/>
            </a:endParaRPr>
          </a:p>
          <a:p>
            <a:pPr marL="274320" indent="-274320" eaLnBrk="1" fontAlgn="auto" hangingPunct="1">
              <a:lnSpc>
                <a:spcPct val="80000"/>
              </a:lnSpc>
              <a:spcBef>
                <a:spcPts val="580"/>
              </a:spcBef>
              <a:spcAft>
                <a:spcPts val="0"/>
              </a:spcAft>
              <a:buFontTx/>
              <a:buNone/>
              <a:defRPr/>
            </a:pPr>
            <a:r>
              <a:rPr lang="en-US" sz="2400" b="1" dirty="0">
                <a:solidFill>
                  <a:srgbClr val="CC3300"/>
                </a:solidFill>
                <a:effectLst>
                  <a:outerShdw blurRad="38100" dist="38100" dir="2700000" algn="tl">
                    <a:srgbClr val="000000"/>
                  </a:outerShdw>
                </a:effectLst>
                <a:cs typeface="Times New Roman" pitchFamily="18" charset="0"/>
              </a:rPr>
              <a:t>Waiting time: </a:t>
            </a:r>
          </a:p>
          <a:p>
            <a:pPr marL="274320" indent="-274320" eaLnBrk="1" fontAlgn="auto" hangingPunct="1">
              <a:lnSpc>
                <a:spcPct val="80000"/>
              </a:lnSpc>
              <a:spcBef>
                <a:spcPts val="580"/>
              </a:spcBef>
              <a:spcAft>
                <a:spcPts val="0"/>
              </a:spcAft>
              <a:buFont typeface="Wingdings 2"/>
              <a:buChar char=""/>
              <a:defRPr/>
            </a:pPr>
            <a:r>
              <a:rPr lang="en-US" sz="2000" b="1" dirty="0">
                <a:solidFill>
                  <a:srgbClr val="3333FF"/>
                </a:solidFill>
                <a:effectLst>
                  <a:outerShdw blurRad="38100" dist="38100" dir="2700000" algn="tl">
                    <a:srgbClr val="000000"/>
                  </a:outerShdw>
                </a:effectLst>
                <a:cs typeface="Times New Roman" pitchFamily="18" charset="0"/>
              </a:rPr>
              <a:t>The waiting time for a specific process is the sum of all periods it spends waiting in the ready queue.</a:t>
            </a:r>
          </a:p>
          <a:p>
            <a:pPr marL="274320" indent="-274320" eaLnBrk="1" fontAlgn="auto" hangingPunct="1">
              <a:lnSpc>
                <a:spcPct val="80000"/>
              </a:lnSpc>
              <a:spcBef>
                <a:spcPts val="580"/>
              </a:spcBef>
              <a:spcAft>
                <a:spcPts val="0"/>
              </a:spcAft>
              <a:buFontTx/>
              <a:buNone/>
              <a:defRPr/>
            </a:pPr>
            <a:endParaRPr lang="en-US" sz="2200" b="1" dirty="0">
              <a:solidFill>
                <a:srgbClr val="CC3300"/>
              </a:solidFill>
              <a:effectLst>
                <a:outerShdw blurRad="38100" dist="38100" dir="2700000" algn="tl">
                  <a:srgbClr val="000000"/>
                </a:outerShdw>
              </a:effectLst>
              <a:cs typeface="Times New Roman" pitchFamily="18" charset="0"/>
            </a:endParaRPr>
          </a:p>
          <a:p>
            <a:pPr marL="274320" indent="-274320" eaLnBrk="1" fontAlgn="auto" hangingPunct="1">
              <a:lnSpc>
                <a:spcPct val="80000"/>
              </a:lnSpc>
              <a:spcBef>
                <a:spcPts val="580"/>
              </a:spcBef>
              <a:spcAft>
                <a:spcPts val="0"/>
              </a:spcAft>
              <a:buFontTx/>
              <a:buNone/>
              <a:defRPr/>
            </a:pPr>
            <a:r>
              <a:rPr lang="en-US" sz="2400" b="1" dirty="0">
                <a:solidFill>
                  <a:srgbClr val="CC3300"/>
                </a:solidFill>
                <a:effectLst>
                  <a:outerShdw blurRad="38100" dist="38100" dir="2700000" algn="tl">
                    <a:srgbClr val="000000"/>
                  </a:outerShdw>
                </a:effectLst>
                <a:cs typeface="Times New Roman" pitchFamily="18" charset="0"/>
              </a:rPr>
              <a:t>Response time.</a:t>
            </a:r>
            <a:r>
              <a:rPr lang="en-US" sz="2800" b="1" dirty="0">
                <a:solidFill>
                  <a:srgbClr val="CC3300"/>
                </a:solidFill>
                <a:effectLst>
                  <a:outerShdw blurRad="38100" dist="38100" dir="2700000" algn="tl">
                    <a:srgbClr val="000000"/>
                  </a:outerShdw>
                </a:effectLst>
              </a:rPr>
              <a:t> </a:t>
            </a:r>
          </a:p>
          <a:p>
            <a:pPr marL="274320" indent="-274320" eaLnBrk="1" fontAlgn="auto" hangingPunct="1">
              <a:lnSpc>
                <a:spcPct val="80000"/>
              </a:lnSpc>
              <a:spcBef>
                <a:spcPts val="580"/>
              </a:spcBef>
              <a:spcAft>
                <a:spcPts val="0"/>
              </a:spcAft>
              <a:buFont typeface="Wingdings 2"/>
              <a:buChar char=""/>
              <a:defRPr/>
            </a:pPr>
            <a:r>
              <a:rPr lang="en-US" sz="2000" b="1" dirty="0">
                <a:solidFill>
                  <a:srgbClr val="3333FF"/>
                </a:solidFill>
                <a:effectLst>
                  <a:outerShdw blurRad="38100" dist="38100" dir="2700000" algn="tl">
                    <a:srgbClr val="000000"/>
                  </a:outerShdw>
                </a:effectLst>
                <a:cs typeface="Times New Roman" pitchFamily="18" charset="0"/>
              </a:rPr>
              <a:t>It is the time from the </a:t>
            </a:r>
            <a:r>
              <a:rPr lang="en-US" sz="2000" b="1" dirty="0">
                <a:solidFill>
                  <a:srgbClr val="FF5050"/>
                </a:solidFill>
                <a:effectLst>
                  <a:outerShdw blurRad="38100" dist="38100" dir="2700000" algn="tl">
                    <a:srgbClr val="000000"/>
                  </a:outerShdw>
                </a:effectLst>
                <a:cs typeface="Times New Roman" pitchFamily="18" charset="0"/>
              </a:rPr>
              <a:t>submission</a:t>
            </a:r>
            <a:r>
              <a:rPr lang="en-US" sz="2000" b="1" dirty="0">
                <a:solidFill>
                  <a:srgbClr val="3333FF"/>
                </a:solidFill>
                <a:effectLst>
                  <a:outerShdw blurRad="38100" dist="38100" dir="2700000" algn="tl">
                    <a:srgbClr val="000000"/>
                  </a:outerShdw>
                </a:effectLst>
                <a:cs typeface="Times New Roman" pitchFamily="18" charset="0"/>
              </a:rPr>
              <a:t> of a process until the </a:t>
            </a:r>
            <a:r>
              <a:rPr lang="en-US" sz="2000" b="1" dirty="0">
                <a:solidFill>
                  <a:srgbClr val="FF5050"/>
                </a:solidFill>
                <a:effectLst>
                  <a:outerShdw blurRad="38100" dist="38100" dir="2700000" algn="tl">
                    <a:srgbClr val="000000"/>
                  </a:outerShdw>
                </a:effectLst>
                <a:cs typeface="Times New Roman" pitchFamily="18" charset="0"/>
              </a:rPr>
              <a:t>first response</a:t>
            </a:r>
            <a:r>
              <a:rPr lang="en-US" sz="2000" b="1" dirty="0">
                <a:solidFill>
                  <a:srgbClr val="3333FF"/>
                </a:solidFill>
                <a:effectLst>
                  <a:outerShdw blurRad="38100" dist="38100" dir="2700000" algn="tl">
                    <a:srgbClr val="000000"/>
                  </a:outerShdw>
                </a:effectLst>
                <a:cs typeface="Times New Roman" pitchFamily="18" charset="0"/>
              </a:rPr>
              <a:t> is produced (</a:t>
            </a:r>
            <a:r>
              <a:rPr lang="en-US" sz="2000" b="1" dirty="0">
                <a:solidFill>
                  <a:srgbClr val="FF5050"/>
                </a:solidFill>
                <a:effectLst>
                  <a:outerShdw blurRad="38100" dist="38100" dir="2700000" algn="tl">
                    <a:srgbClr val="000000"/>
                  </a:outerShdw>
                </a:effectLst>
                <a:cs typeface="Times New Roman" pitchFamily="18" charset="0"/>
              </a:rPr>
              <a:t>the time the process takes to start responding</a:t>
            </a:r>
            <a:r>
              <a:rPr lang="en-US" sz="2000" b="1" dirty="0">
                <a:solidFill>
                  <a:srgbClr val="3333FF"/>
                </a:solidFill>
                <a:effectLst>
                  <a:outerShdw blurRad="38100" dist="38100" dir="2700000" algn="tl">
                    <a:srgbClr val="000000"/>
                  </a:outerShdw>
                </a:effectLst>
                <a:cs typeface="Times New Roman" pitchFamily="18" charset="0"/>
              </a:rPr>
              <a:t>). </a:t>
            </a:r>
          </a:p>
        </p:txBody>
      </p:sp>
      <p:sp>
        <p:nvSpPr>
          <p:cNvPr id="153604" name="AutoShape 4"/>
          <p:cNvSpPr>
            <a:spLocks noChangeArrowheads="1"/>
          </p:cNvSpPr>
          <p:nvPr/>
        </p:nvSpPr>
        <p:spPr bwMode="auto">
          <a:xfrm rot="-5400000">
            <a:off x="107158" y="404018"/>
            <a:ext cx="215900" cy="360363"/>
          </a:xfrm>
          <a:prstGeom prst="downArrow">
            <a:avLst>
              <a:gd name="adj1" fmla="val 68278"/>
              <a:gd name="adj2" fmla="val 107357"/>
            </a:avLst>
          </a:prstGeom>
          <a:solidFill>
            <a:srgbClr val="FF9900"/>
          </a:solidFill>
          <a:ln w="9525">
            <a:solidFill>
              <a:schemeClr val="tx1"/>
            </a:solidFill>
            <a:miter lim="800000"/>
            <a:headEnd/>
            <a:tailEnd/>
          </a:ln>
        </p:spPr>
        <p:txBody>
          <a:bodyPr wrap="none" anchor="ctr"/>
          <a:lstStyle/>
          <a:p>
            <a:pPr eaLnBrk="0" hangingPunct="0"/>
            <a:endParaRPr lang="en-AU"/>
          </a:p>
        </p:txBody>
      </p:sp>
      <p:sp>
        <p:nvSpPr>
          <p:cNvPr id="153605" name="AutoShape 5"/>
          <p:cNvSpPr>
            <a:spLocks noChangeArrowheads="1"/>
          </p:cNvSpPr>
          <p:nvPr/>
        </p:nvSpPr>
        <p:spPr bwMode="auto">
          <a:xfrm rot="-5400000">
            <a:off x="100807" y="1412081"/>
            <a:ext cx="215900" cy="360363"/>
          </a:xfrm>
          <a:prstGeom prst="downArrow">
            <a:avLst>
              <a:gd name="adj1" fmla="val 68278"/>
              <a:gd name="adj2" fmla="val 107357"/>
            </a:avLst>
          </a:prstGeom>
          <a:solidFill>
            <a:srgbClr val="FF9900"/>
          </a:solidFill>
          <a:ln w="9525">
            <a:solidFill>
              <a:schemeClr val="tx1"/>
            </a:solidFill>
            <a:miter lim="800000"/>
            <a:headEnd/>
            <a:tailEnd/>
          </a:ln>
        </p:spPr>
        <p:txBody>
          <a:bodyPr wrap="none" anchor="ctr"/>
          <a:lstStyle/>
          <a:p>
            <a:pPr eaLnBrk="0" hangingPunct="0"/>
            <a:endParaRPr lang="en-AU"/>
          </a:p>
        </p:txBody>
      </p:sp>
      <p:sp>
        <p:nvSpPr>
          <p:cNvPr id="153606" name="AutoShape 6"/>
          <p:cNvSpPr>
            <a:spLocks noChangeArrowheads="1"/>
          </p:cNvSpPr>
          <p:nvPr/>
        </p:nvSpPr>
        <p:spPr bwMode="auto">
          <a:xfrm rot="-5400000">
            <a:off x="107157" y="3212306"/>
            <a:ext cx="215900" cy="360363"/>
          </a:xfrm>
          <a:prstGeom prst="downArrow">
            <a:avLst>
              <a:gd name="adj1" fmla="val 68278"/>
              <a:gd name="adj2" fmla="val 107357"/>
            </a:avLst>
          </a:prstGeom>
          <a:solidFill>
            <a:srgbClr val="FF9900"/>
          </a:solidFill>
          <a:ln w="9525">
            <a:solidFill>
              <a:schemeClr val="tx1"/>
            </a:solidFill>
            <a:miter lim="800000"/>
            <a:headEnd/>
            <a:tailEnd/>
          </a:ln>
        </p:spPr>
        <p:txBody>
          <a:bodyPr wrap="none" anchor="ctr"/>
          <a:lstStyle/>
          <a:p>
            <a:pPr eaLnBrk="0" hangingPunct="0"/>
            <a:endParaRPr lang="en-AU"/>
          </a:p>
        </p:txBody>
      </p:sp>
      <p:sp>
        <p:nvSpPr>
          <p:cNvPr id="153607" name="AutoShape 7"/>
          <p:cNvSpPr>
            <a:spLocks noChangeArrowheads="1"/>
          </p:cNvSpPr>
          <p:nvPr/>
        </p:nvSpPr>
        <p:spPr bwMode="auto">
          <a:xfrm rot="-5400000">
            <a:off x="100807" y="4509293"/>
            <a:ext cx="215900" cy="360363"/>
          </a:xfrm>
          <a:prstGeom prst="downArrow">
            <a:avLst>
              <a:gd name="adj1" fmla="val 68278"/>
              <a:gd name="adj2" fmla="val 107357"/>
            </a:avLst>
          </a:prstGeom>
          <a:solidFill>
            <a:srgbClr val="FF9900"/>
          </a:solidFill>
          <a:ln w="9525">
            <a:solidFill>
              <a:schemeClr val="tx1"/>
            </a:solidFill>
            <a:miter lim="800000"/>
            <a:headEnd/>
            <a:tailEnd/>
          </a:ln>
        </p:spPr>
        <p:txBody>
          <a:bodyPr wrap="none" anchor="ctr"/>
          <a:lstStyle/>
          <a:p>
            <a:pPr eaLnBrk="0" hangingPunct="0"/>
            <a:endParaRPr lang="en-AU"/>
          </a:p>
        </p:txBody>
      </p:sp>
      <p:sp>
        <p:nvSpPr>
          <p:cNvPr id="7" name="Date Placeholder 6"/>
          <p:cNvSpPr>
            <a:spLocks noGrp="1"/>
          </p:cNvSpPr>
          <p:nvPr>
            <p:ph type="dt" sz="half" idx="10"/>
          </p:nvPr>
        </p:nvSpPr>
        <p:spPr/>
        <p:txBody>
          <a:bodyPr/>
          <a:lstStyle/>
          <a:p>
            <a:fld id="{695390B9-13C2-4313-A680-C0B609D7ACC0}" type="datetime1">
              <a:rPr lang="en-US" smtClean="0"/>
              <a:t>5/31/2020</a:t>
            </a:fld>
            <a:endParaRPr lang="en-US"/>
          </a:p>
        </p:txBody>
      </p:sp>
      <p:sp>
        <p:nvSpPr>
          <p:cNvPr id="8" name="Slide Number Placeholder 7"/>
          <p:cNvSpPr>
            <a:spLocks noGrp="1"/>
          </p:cNvSpPr>
          <p:nvPr>
            <p:ph type="sldNum" sz="quarter" idx="12"/>
          </p:nvPr>
        </p:nvSpPr>
        <p:spPr/>
        <p:txBody>
          <a:bodyPr/>
          <a:lstStyle/>
          <a:p>
            <a:fld id="{CA6DF5AC-6CCA-4C99-B496-EDDB31E19025}" type="slidenum">
              <a:rPr lang="en-US" smtClean="0"/>
              <a:pPr/>
              <a:t>17</a:t>
            </a:fld>
            <a:endParaRPr lang="en-US"/>
          </a:p>
        </p:txBody>
      </p:sp>
      <p:sp>
        <p:nvSpPr>
          <p:cNvPr id="9" name="Footer Placeholder 8"/>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04"/>
                                        </p:tgtEl>
                                        <p:attrNameLst>
                                          <p:attrName>style.visibility</p:attrName>
                                        </p:attrNameLst>
                                      </p:cBhvr>
                                      <p:to>
                                        <p:strVal val="visible"/>
                                      </p:to>
                                    </p:set>
                                    <p:animEffect transition="in" filter="blinds(horizontal)">
                                      <p:cBhvr>
                                        <p:cTn id="7" dur="500"/>
                                        <p:tgtEl>
                                          <p:spTgt spid="15360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3605"/>
                                        </p:tgtEl>
                                        <p:attrNameLst>
                                          <p:attrName>style.visibility</p:attrName>
                                        </p:attrNameLst>
                                      </p:cBhvr>
                                      <p:to>
                                        <p:strVal val="visible"/>
                                      </p:to>
                                    </p:set>
                                    <p:animEffect transition="in" filter="blinds(horizontal)">
                                      <p:cBhvr>
                                        <p:cTn id="12" dur="500"/>
                                        <p:tgtEl>
                                          <p:spTgt spid="153605"/>
                                        </p:tgtEl>
                                      </p:cBhvr>
                                    </p:animEffect>
                                  </p:childTnLst>
                                </p:cTn>
                              </p:par>
                              <p:par>
                                <p:cTn id="13" presetID="1" presetClass="exit" presetSubtype="0" fill="hold" grpId="1" nodeType="withEffect">
                                  <p:stCondLst>
                                    <p:cond delay="0"/>
                                  </p:stCondLst>
                                  <p:childTnLst>
                                    <p:set>
                                      <p:cBhvr>
                                        <p:cTn id="14" dur="1" fill="hold">
                                          <p:stCondLst>
                                            <p:cond delay="0"/>
                                          </p:stCondLst>
                                        </p:cTn>
                                        <p:tgtEl>
                                          <p:spTgt spid="15360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53606"/>
                                        </p:tgtEl>
                                        <p:attrNameLst>
                                          <p:attrName>style.visibility</p:attrName>
                                        </p:attrNameLst>
                                      </p:cBhvr>
                                      <p:to>
                                        <p:strVal val="visible"/>
                                      </p:to>
                                    </p:set>
                                    <p:animEffect transition="in" filter="blinds(horizontal)">
                                      <p:cBhvr>
                                        <p:cTn id="19" dur="500"/>
                                        <p:tgtEl>
                                          <p:spTgt spid="153606"/>
                                        </p:tgtEl>
                                      </p:cBhvr>
                                    </p:animEffect>
                                  </p:childTnLst>
                                </p:cTn>
                              </p:par>
                              <p:par>
                                <p:cTn id="20" presetID="1" presetClass="exit" presetSubtype="0" fill="hold" grpId="1" nodeType="withEffect">
                                  <p:stCondLst>
                                    <p:cond delay="0"/>
                                  </p:stCondLst>
                                  <p:childTnLst>
                                    <p:set>
                                      <p:cBhvr>
                                        <p:cTn id="21" dur="1" fill="hold">
                                          <p:stCondLst>
                                            <p:cond delay="0"/>
                                          </p:stCondLst>
                                        </p:cTn>
                                        <p:tgtEl>
                                          <p:spTgt spid="153605"/>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53607"/>
                                        </p:tgtEl>
                                        <p:attrNameLst>
                                          <p:attrName>style.visibility</p:attrName>
                                        </p:attrNameLst>
                                      </p:cBhvr>
                                      <p:to>
                                        <p:strVal val="visible"/>
                                      </p:to>
                                    </p:set>
                                    <p:animEffect transition="in" filter="blinds(horizontal)">
                                      <p:cBhvr>
                                        <p:cTn id="26" dur="500"/>
                                        <p:tgtEl>
                                          <p:spTgt spid="153607"/>
                                        </p:tgtEl>
                                      </p:cBhvr>
                                    </p:animEffect>
                                  </p:childTnLst>
                                </p:cTn>
                              </p:par>
                              <p:par>
                                <p:cTn id="27" presetID="1" presetClass="exit" presetSubtype="0" fill="hold" grpId="1" nodeType="withEffect">
                                  <p:stCondLst>
                                    <p:cond delay="0"/>
                                  </p:stCondLst>
                                  <p:childTnLst>
                                    <p:set>
                                      <p:cBhvr>
                                        <p:cTn id="28" dur="1" fill="hold">
                                          <p:stCondLst>
                                            <p:cond delay="0"/>
                                          </p:stCondLst>
                                        </p:cTn>
                                        <p:tgtEl>
                                          <p:spTgt spid="15360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4" grpId="0" animBg="1"/>
      <p:bldP spid="153604" grpId="1" animBg="1"/>
      <p:bldP spid="153605" grpId="0" animBg="1"/>
      <p:bldP spid="153605" grpId="1" animBg="1"/>
      <p:bldP spid="153606" grpId="0" animBg="1"/>
      <p:bldP spid="153606" grpId="1" animBg="1"/>
      <p:bldP spid="15360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ChangeArrowheads="1"/>
          </p:cNvSpPr>
          <p:nvPr/>
        </p:nvSpPr>
        <p:spPr bwMode="auto">
          <a:xfrm>
            <a:off x="1331913" y="620713"/>
            <a:ext cx="5976937" cy="5616575"/>
          </a:xfrm>
          <a:prstGeom prst="rect">
            <a:avLst/>
          </a:prstGeom>
          <a:solidFill>
            <a:schemeClr val="folHlink"/>
          </a:solidFill>
          <a:ln w="9525">
            <a:solidFill>
              <a:schemeClr val="tx1"/>
            </a:solidFill>
            <a:miter lim="800000"/>
            <a:headEnd/>
            <a:tailEnd/>
          </a:ln>
        </p:spPr>
        <p:txBody>
          <a:bodyPr wrap="none" anchor="ctr"/>
          <a:lstStyle/>
          <a:p>
            <a:pPr eaLnBrk="0" hangingPunct="0"/>
            <a:endParaRPr lang="en-AU"/>
          </a:p>
        </p:txBody>
      </p:sp>
      <p:sp>
        <p:nvSpPr>
          <p:cNvPr id="154627" name="Rectangle 3"/>
          <p:cNvSpPr>
            <a:spLocks noGrp="1" noChangeArrowheads="1"/>
          </p:cNvSpPr>
          <p:nvPr>
            <p:ph type="body" idx="1"/>
          </p:nvPr>
        </p:nvSpPr>
        <p:spPr>
          <a:xfrm>
            <a:off x="1547813" y="765175"/>
            <a:ext cx="5554662" cy="5289550"/>
          </a:xfrm>
          <a:solidFill>
            <a:srgbClr val="FFFF00"/>
          </a:solidFill>
        </p:spPr>
        <p:txBody>
          <a:bodyPr>
            <a:normAutofit/>
          </a:bodyPr>
          <a:lstStyle/>
          <a:p>
            <a:pPr marL="274320" indent="-274320" eaLnBrk="1" fontAlgn="auto" hangingPunct="1">
              <a:spcBef>
                <a:spcPts val="580"/>
              </a:spcBef>
              <a:spcAft>
                <a:spcPts val="0"/>
              </a:spcAft>
              <a:buFontTx/>
              <a:buNone/>
              <a:defRPr/>
            </a:pPr>
            <a:r>
              <a:rPr lang="en-US" sz="2800" b="1" dirty="0">
                <a:solidFill>
                  <a:srgbClr val="3333FF"/>
                </a:solidFill>
                <a:effectLst>
                  <a:outerShdw blurRad="38100" dist="38100" dir="2700000" algn="tl">
                    <a:srgbClr val="000000"/>
                  </a:outerShdw>
                </a:effectLst>
                <a:cs typeface="Times New Roman" pitchFamily="18" charset="0"/>
              </a:rPr>
              <a:t>It is desirable to:</a:t>
            </a:r>
          </a:p>
          <a:p>
            <a:pPr marL="274320" indent="-274320" eaLnBrk="1" fontAlgn="auto" hangingPunct="1">
              <a:spcBef>
                <a:spcPts val="580"/>
              </a:spcBef>
              <a:spcAft>
                <a:spcPts val="0"/>
              </a:spcAft>
              <a:buFontTx/>
              <a:buNone/>
              <a:defRPr/>
            </a:pPr>
            <a:endParaRPr lang="en-US" sz="2800" b="1" dirty="0">
              <a:solidFill>
                <a:srgbClr val="3333FF"/>
              </a:solidFill>
              <a:effectLst>
                <a:outerShdw blurRad="38100" dist="38100" dir="2700000" algn="tl">
                  <a:srgbClr val="000000"/>
                </a:outerShdw>
              </a:effectLst>
              <a:cs typeface="Times New Roman" pitchFamily="18" charset="0"/>
            </a:endParaRPr>
          </a:p>
          <a:p>
            <a:pPr marL="274320" indent="-274320" eaLnBrk="1" fontAlgn="auto" hangingPunct="1">
              <a:spcBef>
                <a:spcPts val="580"/>
              </a:spcBef>
              <a:spcAft>
                <a:spcPts val="0"/>
              </a:spcAft>
              <a:buFont typeface="Wingdings 2"/>
              <a:buChar char=""/>
              <a:defRPr/>
            </a:pPr>
            <a:r>
              <a:rPr lang="en-US" sz="2800" b="1" dirty="0">
                <a:solidFill>
                  <a:srgbClr val="FF5050"/>
                </a:solidFill>
                <a:effectLst>
                  <a:outerShdw blurRad="38100" dist="38100" dir="2700000" algn="tl">
                    <a:srgbClr val="000000"/>
                  </a:outerShdw>
                </a:effectLst>
                <a:cs typeface="Times New Roman" pitchFamily="18" charset="0"/>
              </a:rPr>
              <a:t>Maximize: </a:t>
            </a:r>
          </a:p>
          <a:p>
            <a:pPr marL="548640" lvl="1" eaLnBrk="1" fontAlgn="auto" hangingPunct="1">
              <a:spcBef>
                <a:spcPts val="370"/>
              </a:spcBef>
              <a:spcAft>
                <a:spcPts val="0"/>
              </a:spcAft>
              <a:buFont typeface="Wingdings 2"/>
              <a:buChar char=""/>
              <a:defRPr/>
            </a:pPr>
            <a:r>
              <a:rPr lang="en-US" b="1" dirty="0">
                <a:solidFill>
                  <a:srgbClr val="3333FF"/>
                </a:solidFill>
                <a:effectLst>
                  <a:outerShdw blurRad="38100" dist="38100" dir="2700000" algn="tl">
                    <a:srgbClr val="000000"/>
                  </a:outerShdw>
                </a:effectLst>
                <a:cs typeface="Times New Roman" pitchFamily="18" charset="0"/>
              </a:rPr>
              <a:t>CPU utilization.</a:t>
            </a:r>
          </a:p>
          <a:p>
            <a:pPr marL="548640" lvl="1" eaLnBrk="1" fontAlgn="auto" hangingPunct="1">
              <a:spcBef>
                <a:spcPts val="370"/>
              </a:spcBef>
              <a:spcAft>
                <a:spcPts val="0"/>
              </a:spcAft>
              <a:buFont typeface="Wingdings 2"/>
              <a:buChar char=""/>
              <a:defRPr/>
            </a:pPr>
            <a:r>
              <a:rPr lang="en-US" b="1" dirty="0">
                <a:solidFill>
                  <a:srgbClr val="3333FF"/>
                </a:solidFill>
                <a:effectLst>
                  <a:outerShdw blurRad="38100" dist="38100" dir="2700000" algn="tl">
                    <a:srgbClr val="000000"/>
                  </a:outerShdw>
                </a:effectLst>
                <a:cs typeface="Times New Roman" pitchFamily="18" charset="0"/>
              </a:rPr>
              <a:t>System throughput.</a:t>
            </a:r>
          </a:p>
          <a:p>
            <a:pPr marL="548640" lvl="1" eaLnBrk="1" fontAlgn="auto" hangingPunct="1">
              <a:spcBef>
                <a:spcPts val="370"/>
              </a:spcBef>
              <a:spcAft>
                <a:spcPts val="0"/>
              </a:spcAft>
              <a:buFont typeface="Wingdings 2"/>
              <a:buChar char=""/>
              <a:defRPr/>
            </a:pPr>
            <a:endParaRPr lang="en-US" b="1" dirty="0">
              <a:solidFill>
                <a:srgbClr val="3333FF"/>
              </a:solidFill>
              <a:effectLst>
                <a:outerShdw blurRad="38100" dist="38100" dir="2700000" algn="tl">
                  <a:srgbClr val="000000"/>
                </a:outerShdw>
              </a:effectLst>
              <a:cs typeface="Times New Roman" pitchFamily="18" charset="0"/>
            </a:endParaRPr>
          </a:p>
          <a:p>
            <a:pPr marL="274320" indent="-274320" eaLnBrk="1" fontAlgn="auto" hangingPunct="1">
              <a:spcBef>
                <a:spcPts val="580"/>
              </a:spcBef>
              <a:spcAft>
                <a:spcPts val="0"/>
              </a:spcAft>
              <a:buFont typeface="Wingdings 2"/>
              <a:buChar char=""/>
              <a:defRPr/>
            </a:pPr>
            <a:r>
              <a:rPr lang="en-US" sz="2800" b="1" dirty="0">
                <a:solidFill>
                  <a:srgbClr val="FF5050"/>
                </a:solidFill>
                <a:effectLst>
                  <a:outerShdw blurRad="38100" dist="38100" dir="2700000" algn="tl">
                    <a:srgbClr val="000000"/>
                  </a:outerShdw>
                </a:effectLst>
                <a:cs typeface="Times New Roman" pitchFamily="18" charset="0"/>
              </a:rPr>
              <a:t>Minimize:</a:t>
            </a:r>
          </a:p>
          <a:p>
            <a:pPr marL="548640" lvl="1" eaLnBrk="1" fontAlgn="auto" hangingPunct="1">
              <a:spcBef>
                <a:spcPts val="370"/>
              </a:spcBef>
              <a:spcAft>
                <a:spcPts val="0"/>
              </a:spcAft>
              <a:buFont typeface="Wingdings 2"/>
              <a:buChar char=""/>
              <a:defRPr/>
            </a:pPr>
            <a:r>
              <a:rPr lang="en-US" b="1" dirty="0">
                <a:solidFill>
                  <a:srgbClr val="3333FF"/>
                </a:solidFill>
                <a:effectLst>
                  <a:outerShdw blurRad="38100" dist="38100" dir="2700000" algn="tl">
                    <a:srgbClr val="000000"/>
                  </a:outerShdw>
                </a:effectLst>
                <a:cs typeface="Times New Roman" pitchFamily="18" charset="0"/>
              </a:rPr>
              <a:t>Turnaround time.</a:t>
            </a:r>
          </a:p>
          <a:p>
            <a:pPr marL="548640" lvl="1" eaLnBrk="1" fontAlgn="auto" hangingPunct="1">
              <a:spcBef>
                <a:spcPts val="370"/>
              </a:spcBef>
              <a:spcAft>
                <a:spcPts val="0"/>
              </a:spcAft>
              <a:buFont typeface="Wingdings 2"/>
              <a:buChar char=""/>
              <a:defRPr/>
            </a:pPr>
            <a:r>
              <a:rPr lang="en-US" b="1" dirty="0">
                <a:solidFill>
                  <a:srgbClr val="3333FF"/>
                </a:solidFill>
                <a:effectLst>
                  <a:outerShdw blurRad="38100" dist="38100" dir="2700000" algn="tl">
                    <a:srgbClr val="000000"/>
                  </a:outerShdw>
                </a:effectLst>
                <a:cs typeface="Times New Roman" pitchFamily="18" charset="0"/>
              </a:rPr>
              <a:t>Waiting time.</a:t>
            </a:r>
          </a:p>
          <a:p>
            <a:pPr marL="548640" lvl="1" eaLnBrk="1" fontAlgn="auto" hangingPunct="1">
              <a:spcBef>
                <a:spcPts val="370"/>
              </a:spcBef>
              <a:spcAft>
                <a:spcPts val="0"/>
              </a:spcAft>
              <a:buFont typeface="Wingdings 2"/>
              <a:buChar char=""/>
              <a:defRPr/>
            </a:pPr>
            <a:r>
              <a:rPr lang="en-US" b="1" dirty="0">
                <a:solidFill>
                  <a:srgbClr val="3333FF"/>
                </a:solidFill>
                <a:effectLst>
                  <a:outerShdw blurRad="38100" dist="38100" dir="2700000" algn="tl">
                    <a:srgbClr val="000000"/>
                  </a:outerShdw>
                </a:effectLst>
                <a:cs typeface="Times New Roman" pitchFamily="18" charset="0"/>
              </a:rPr>
              <a:t>Response time.</a:t>
            </a:r>
          </a:p>
          <a:p>
            <a:pPr marL="274320" indent="-274320" eaLnBrk="1" fontAlgn="auto" hangingPunct="1">
              <a:spcBef>
                <a:spcPts val="580"/>
              </a:spcBef>
              <a:spcAft>
                <a:spcPts val="0"/>
              </a:spcAft>
              <a:buFont typeface="Wingdings 2"/>
              <a:buChar char=""/>
              <a:defRPr/>
            </a:pPr>
            <a:endParaRPr lang="en-US" sz="2800" b="1" dirty="0">
              <a:solidFill>
                <a:srgbClr val="3333FF"/>
              </a:solidFill>
              <a:effectLst>
                <a:outerShdw blurRad="38100" dist="38100" dir="2700000" algn="tl">
                  <a:srgbClr val="000000"/>
                </a:outerShdw>
              </a:effectLst>
              <a:cs typeface="Times New Roman" pitchFamily="18" charset="0"/>
            </a:endParaRPr>
          </a:p>
        </p:txBody>
      </p:sp>
      <p:sp>
        <p:nvSpPr>
          <p:cNvPr id="154629" name="AutoShape 5"/>
          <p:cNvSpPr>
            <a:spLocks noChangeArrowheads="1"/>
          </p:cNvSpPr>
          <p:nvPr/>
        </p:nvSpPr>
        <p:spPr bwMode="auto">
          <a:xfrm>
            <a:off x="6011863" y="2133600"/>
            <a:ext cx="720725" cy="1223963"/>
          </a:xfrm>
          <a:prstGeom prst="upArrow">
            <a:avLst>
              <a:gd name="adj1" fmla="val 53741"/>
              <a:gd name="adj2" fmla="val 74667"/>
            </a:avLst>
          </a:prstGeom>
          <a:solidFill>
            <a:srgbClr val="FF9933"/>
          </a:solidFill>
          <a:ln w="9525">
            <a:solidFill>
              <a:srgbClr val="FF5050"/>
            </a:solidFill>
            <a:miter lim="800000"/>
            <a:headEnd/>
            <a:tailEnd/>
          </a:ln>
          <a:effectLst>
            <a:outerShdw dist="107763" dir="2700000" algn="ctr" rotWithShape="0">
              <a:schemeClr val="bg2">
                <a:alpha val="50000"/>
              </a:schemeClr>
            </a:outerShdw>
          </a:effectLst>
        </p:spPr>
        <p:txBody>
          <a:bodyPr wrap="none" anchor="ctr"/>
          <a:lstStyle/>
          <a:p>
            <a:pPr eaLnBrk="0" hangingPunct="0">
              <a:defRPr/>
            </a:pPr>
            <a:endParaRPr lang="en-AU">
              <a:latin typeface="Arial" charset="0"/>
              <a:cs typeface="+mn-cs"/>
            </a:endParaRPr>
          </a:p>
        </p:txBody>
      </p:sp>
      <p:sp>
        <p:nvSpPr>
          <p:cNvPr id="154630" name="AutoShape 6"/>
          <p:cNvSpPr>
            <a:spLocks noChangeArrowheads="1"/>
          </p:cNvSpPr>
          <p:nvPr/>
        </p:nvSpPr>
        <p:spPr bwMode="auto">
          <a:xfrm rot="10800000">
            <a:off x="6011863" y="4508500"/>
            <a:ext cx="720725" cy="1223963"/>
          </a:xfrm>
          <a:prstGeom prst="upArrow">
            <a:avLst>
              <a:gd name="adj1" fmla="val 53741"/>
              <a:gd name="adj2" fmla="val 74667"/>
            </a:avLst>
          </a:prstGeom>
          <a:solidFill>
            <a:srgbClr val="6699FF"/>
          </a:solidFill>
          <a:ln w="9525">
            <a:solidFill>
              <a:srgbClr val="6699FF"/>
            </a:solidFill>
            <a:miter lim="800000"/>
            <a:headEnd/>
            <a:tailEnd/>
          </a:ln>
          <a:effectLst>
            <a:outerShdw dist="107763" dir="2700000" algn="ctr" rotWithShape="0">
              <a:schemeClr val="bg2">
                <a:alpha val="50000"/>
              </a:schemeClr>
            </a:outerShdw>
          </a:effectLst>
        </p:spPr>
        <p:txBody>
          <a:bodyPr wrap="none" anchor="ctr"/>
          <a:lstStyle/>
          <a:p>
            <a:pPr eaLnBrk="0" hangingPunct="0">
              <a:defRPr/>
            </a:pPr>
            <a:endParaRPr lang="en-AU">
              <a:latin typeface="Arial" charset="0"/>
              <a:cs typeface="+mn-cs"/>
            </a:endParaRPr>
          </a:p>
        </p:txBody>
      </p:sp>
      <p:sp>
        <p:nvSpPr>
          <p:cNvPr id="6" name="Date Placeholder 5"/>
          <p:cNvSpPr>
            <a:spLocks noGrp="1"/>
          </p:cNvSpPr>
          <p:nvPr>
            <p:ph type="dt" sz="half" idx="10"/>
          </p:nvPr>
        </p:nvSpPr>
        <p:spPr/>
        <p:txBody>
          <a:bodyPr/>
          <a:lstStyle/>
          <a:p>
            <a:fld id="{23D5F977-2AF6-47D1-B790-4D656512B280}" type="datetime1">
              <a:rPr lang="en-US" smtClean="0"/>
              <a:t>5/31/2020</a:t>
            </a:fld>
            <a:endParaRPr lang="en-US"/>
          </a:p>
        </p:txBody>
      </p:sp>
      <p:sp>
        <p:nvSpPr>
          <p:cNvPr id="7" name="Slide Number Placeholder 6"/>
          <p:cNvSpPr>
            <a:spLocks noGrp="1"/>
          </p:cNvSpPr>
          <p:nvPr>
            <p:ph type="sldNum" sz="quarter" idx="12"/>
          </p:nvPr>
        </p:nvSpPr>
        <p:spPr/>
        <p:txBody>
          <a:bodyPr/>
          <a:lstStyle/>
          <a:p>
            <a:fld id="{CA6DF5AC-6CCA-4C99-B496-EDDB31E19025}" type="slidenum">
              <a:rPr lang="en-US" smtClean="0"/>
              <a:pPr/>
              <a:t>18</a:t>
            </a:fld>
            <a:endParaRPr lang="en-US"/>
          </a:p>
        </p:txBody>
      </p:sp>
      <p:sp>
        <p:nvSpPr>
          <p:cNvPr id="8" name="Footer Placeholder 7"/>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4629"/>
                                        </p:tgtEl>
                                        <p:attrNameLst>
                                          <p:attrName>style.visibility</p:attrName>
                                        </p:attrNameLst>
                                      </p:cBhvr>
                                      <p:to>
                                        <p:strVal val="visible"/>
                                      </p:to>
                                    </p:set>
                                    <p:animEffect transition="in" filter="blinds(horizontal)">
                                      <p:cBhvr>
                                        <p:cTn id="7" dur="500"/>
                                        <p:tgtEl>
                                          <p:spTgt spid="15462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4630"/>
                                        </p:tgtEl>
                                        <p:attrNameLst>
                                          <p:attrName>style.visibility</p:attrName>
                                        </p:attrNameLst>
                                      </p:cBhvr>
                                      <p:to>
                                        <p:strVal val="visible"/>
                                      </p:to>
                                    </p:set>
                                    <p:animEffect transition="in" filter="blinds(horizontal)">
                                      <p:cBhvr>
                                        <p:cTn id="12" dur="500"/>
                                        <p:tgtEl>
                                          <p:spTgt spid="1546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9" grpId="0" animBg="1"/>
      <p:bldP spid="15463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Rectangle 3"/>
          <p:cNvSpPr>
            <a:spLocks noGrp="1" noChangeArrowheads="1"/>
          </p:cNvSpPr>
          <p:nvPr>
            <p:ph type="body" idx="1"/>
          </p:nvPr>
        </p:nvSpPr>
        <p:spPr>
          <a:xfrm>
            <a:off x="323850" y="990600"/>
            <a:ext cx="8640763" cy="5562600"/>
          </a:xfrm>
        </p:spPr>
        <p:txBody>
          <a:bodyPr>
            <a:normAutofit fontScale="92500" lnSpcReduction="20000"/>
          </a:bodyPr>
          <a:lstStyle/>
          <a:p>
            <a:pPr marL="609600" indent="-609600" eaLnBrk="1" fontAlgn="auto" hangingPunct="1">
              <a:spcBef>
                <a:spcPts val="580"/>
              </a:spcBef>
              <a:spcAft>
                <a:spcPts val="0"/>
              </a:spcAft>
              <a:buFontTx/>
              <a:buNone/>
              <a:defRPr/>
            </a:pPr>
            <a:r>
              <a:rPr lang="en-US" b="1" dirty="0">
                <a:solidFill>
                  <a:srgbClr val="CC3300"/>
                </a:solidFill>
                <a:effectLst>
                  <a:outerShdw blurRad="38100" dist="38100" dir="2700000" algn="tl">
                    <a:srgbClr val="000000"/>
                  </a:outerShdw>
                </a:effectLst>
                <a:cs typeface="Times New Roman" pitchFamily="18" charset="0"/>
              </a:rPr>
              <a:t>First Come First Serviced (FCFS) algorithm</a:t>
            </a:r>
          </a:p>
          <a:p>
            <a:pPr marL="990600" lvl="1" indent="-533400" eaLnBrk="1" fontAlgn="auto" hangingPunct="1">
              <a:spcBef>
                <a:spcPts val="370"/>
              </a:spcBef>
              <a:spcAft>
                <a:spcPts val="0"/>
              </a:spcAft>
              <a:buFont typeface="Wingdings 2"/>
              <a:buChar char=""/>
              <a:defRPr/>
            </a:pPr>
            <a:r>
              <a:rPr lang="en-US" b="1" dirty="0">
                <a:solidFill>
                  <a:srgbClr val="3333FF"/>
                </a:solidFill>
                <a:effectLst>
                  <a:outerShdw blurRad="38100" dist="38100" dir="2700000" algn="tl">
                    <a:srgbClr val="000000"/>
                  </a:outerShdw>
                </a:effectLst>
                <a:cs typeface="Times New Roman" pitchFamily="18" charset="0"/>
              </a:rPr>
              <a:t>The process that comes first will be executed first.</a:t>
            </a:r>
          </a:p>
          <a:p>
            <a:pPr marL="990600" lvl="1" indent="-533400">
              <a:spcBef>
                <a:spcPts val="370"/>
              </a:spcBef>
              <a:buFont typeface="Wingdings 2"/>
              <a:buChar char=""/>
              <a:defRPr/>
            </a:pPr>
            <a:r>
              <a:rPr lang="en-US" b="1" dirty="0">
                <a:solidFill>
                  <a:srgbClr val="3333FF"/>
                </a:solidFill>
                <a:effectLst>
                  <a:outerShdw blurRad="38100" dist="38100" dir="2700000" algn="tl">
                    <a:srgbClr val="000000"/>
                  </a:outerShdw>
                </a:effectLst>
                <a:cs typeface="Times New Roman" pitchFamily="18" charset="0"/>
              </a:rPr>
              <a:t>Not preemptive(</a:t>
            </a:r>
            <a:r>
              <a:rPr lang="en-US" dirty="0">
                <a:solidFill>
                  <a:srgbClr val="FF0000"/>
                </a:solidFill>
                <a:effectLst>
                  <a:outerShdw blurRad="38100" dist="38100" dir="2700000" algn="tl">
                    <a:srgbClr val="000000">
                      <a:alpha val="43137"/>
                    </a:srgbClr>
                  </a:outerShdw>
                </a:effectLst>
              </a:rPr>
              <a:t>The first job is allowed to run as long as it wants to be executed</a:t>
            </a:r>
            <a:r>
              <a:rPr lang="en-US" dirty="0"/>
              <a:t>.</a:t>
            </a:r>
            <a:r>
              <a:rPr lang="en-US" b="1" dirty="0">
                <a:solidFill>
                  <a:srgbClr val="3333FF"/>
                </a:solidFill>
                <a:effectLst>
                  <a:outerShdw blurRad="38100" dist="38100" dir="2700000" algn="tl">
                    <a:srgbClr val="000000"/>
                  </a:outerShdw>
                </a:effectLst>
                <a:cs typeface="Times New Roman" pitchFamily="18" charset="0"/>
              </a:rPr>
              <a:t>).</a:t>
            </a:r>
          </a:p>
          <a:p>
            <a:pPr marL="990600" lvl="1" indent="-533400">
              <a:spcBef>
                <a:spcPts val="370"/>
              </a:spcBef>
              <a:buFont typeface="Wingdings 2"/>
              <a:buChar char=""/>
              <a:defRPr/>
            </a:pPr>
            <a:r>
              <a:rPr lang="en-US" b="1" dirty="0">
                <a:solidFill>
                  <a:srgbClr val="0000FF"/>
                </a:solidFill>
                <a:effectLst>
                  <a:outerShdw blurRad="38100" dist="38100" dir="2700000" algn="tl">
                    <a:srgbClr val="000000">
                      <a:alpha val="43137"/>
                    </a:srgbClr>
                  </a:outerShdw>
                </a:effectLst>
              </a:rPr>
              <a:t>It is  easy to understand and equally easy to program. </a:t>
            </a:r>
          </a:p>
          <a:p>
            <a:pPr marL="990600" lvl="1" indent="-533400">
              <a:spcBef>
                <a:spcPts val="370"/>
              </a:spcBef>
              <a:buFont typeface="Wingdings 2"/>
              <a:buChar char=""/>
              <a:defRPr/>
            </a:pPr>
            <a:r>
              <a:rPr lang="en-US" b="1" dirty="0">
                <a:solidFill>
                  <a:srgbClr val="0000FF"/>
                </a:solidFill>
                <a:effectLst>
                  <a:outerShdw blurRad="38100" dist="38100" dir="2700000" algn="tl">
                    <a:srgbClr val="000000">
                      <a:alpha val="43137"/>
                    </a:srgbClr>
                  </a:outerShdw>
                </a:effectLst>
              </a:rPr>
              <a:t>With this algorithm, a </a:t>
            </a:r>
            <a:r>
              <a:rPr lang="en-US" b="1" i="1" dirty="0">
                <a:solidFill>
                  <a:srgbClr val="FF0000"/>
                </a:solidFill>
                <a:effectLst>
                  <a:outerShdw blurRad="38100" dist="38100" dir="2700000" algn="tl">
                    <a:srgbClr val="000000">
                      <a:alpha val="43137"/>
                    </a:srgbClr>
                  </a:outerShdw>
                </a:effectLst>
              </a:rPr>
              <a:t>single linked </a:t>
            </a:r>
            <a:r>
              <a:rPr lang="en-US" b="1" i="1" dirty="0">
                <a:solidFill>
                  <a:srgbClr val="0000FF"/>
                </a:solidFill>
                <a:effectLst>
                  <a:outerShdw blurRad="38100" dist="38100" dir="2700000" algn="tl">
                    <a:srgbClr val="000000">
                      <a:alpha val="43137"/>
                    </a:srgbClr>
                  </a:outerShdw>
                </a:effectLst>
              </a:rPr>
              <a:t>list</a:t>
            </a:r>
            <a:r>
              <a:rPr lang="en-US" b="1" dirty="0">
                <a:solidFill>
                  <a:srgbClr val="0000FF"/>
                </a:solidFill>
                <a:effectLst>
                  <a:outerShdw blurRad="38100" dist="38100" dir="2700000" algn="tl">
                    <a:srgbClr val="000000">
                      <a:alpha val="43137"/>
                    </a:srgbClr>
                  </a:outerShdw>
                </a:effectLst>
              </a:rPr>
              <a:t> keeps track of all ready processes.</a:t>
            </a:r>
          </a:p>
          <a:p>
            <a:pPr algn="just">
              <a:buClr>
                <a:srgbClr val="FF0000"/>
              </a:buClr>
              <a:buNone/>
              <a:defRPr/>
            </a:pPr>
            <a:r>
              <a:rPr lang="en-US" sz="3000" b="1" dirty="0">
                <a:solidFill>
                  <a:srgbClr val="FF0000"/>
                </a:solidFill>
                <a:effectLst>
                  <a:outerShdw blurRad="38100" dist="38100" dir="2700000" algn="tl">
                    <a:srgbClr val="000000">
                      <a:alpha val="43137"/>
                    </a:srgbClr>
                  </a:outerShdw>
                </a:effectLst>
              </a:rPr>
              <a:t>Weakness</a:t>
            </a:r>
          </a:p>
          <a:p>
            <a:pPr lvl="1" algn="just">
              <a:buClr>
                <a:srgbClr val="FF0000"/>
              </a:buClr>
              <a:buFont typeface="Wingdings" pitchFamily="2" charset="2"/>
              <a:buChar char="§"/>
              <a:defRPr/>
            </a:pPr>
            <a:r>
              <a:rPr lang="en-US" sz="3000" dirty="0">
                <a:solidFill>
                  <a:srgbClr val="0000FF"/>
                </a:solidFill>
                <a:effectLst>
                  <a:outerShdw blurRad="38100" dist="38100" dir="2700000" algn="tl">
                    <a:srgbClr val="000000">
                      <a:alpha val="43137"/>
                    </a:srgbClr>
                  </a:outerShdw>
                </a:effectLst>
              </a:rPr>
              <a:t>A single process may egoistically control the CPU time.</a:t>
            </a:r>
          </a:p>
          <a:p>
            <a:pPr lvl="1" algn="just">
              <a:buClr>
                <a:srgbClr val="FF0000"/>
              </a:buClr>
              <a:buFont typeface="Wingdings" pitchFamily="2" charset="2"/>
              <a:buChar char="§"/>
              <a:defRPr/>
            </a:pPr>
            <a:r>
              <a:rPr lang="en-US" sz="3000" dirty="0">
                <a:solidFill>
                  <a:srgbClr val="0000FF"/>
                </a:solidFill>
                <a:effectLst>
                  <a:outerShdw blurRad="38100" dist="38100" dir="2700000" algn="tl">
                    <a:srgbClr val="000000">
                      <a:alpha val="43137"/>
                    </a:srgbClr>
                  </a:outerShdw>
                </a:effectLst>
              </a:rPr>
              <a:t>It is not good for time sharing tasks.</a:t>
            </a:r>
          </a:p>
          <a:p>
            <a:pPr lvl="1" algn="just">
              <a:buClr>
                <a:srgbClr val="FF0000"/>
              </a:buClr>
              <a:buFont typeface="Wingdings" pitchFamily="2" charset="2"/>
              <a:buChar char="§"/>
              <a:defRPr/>
            </a:pPr>
            <a:r>
              <a:rPr lang="en-US" sz="3000" dirty="0">
                <a:solidFill>
                  <a:srgbClr val="0000FF"/>
                </a:solidFill>
                <a:effectLst>
                  <a:outerShdw blurRad="38100" dist="38100" dir="2700000" algn="tl">
                    <a:srgbClr val="000000">
                      <a:alpha val="43137"/>
                    </a:srgbClr>
                  </a:outerShdw>
                </a:effectLst>
              </a:rPr>
              <a:t>FCFS—discriminates against short jobs since any short jobs arriving after long jobs will have a longer waiting time.</a:t>
            </a:r>
          </a:p>
          <a:p>
            <a:pPr marL="990600" lvl="1" indent="-533400">
              <a:spcBef>
                <a:spcPts val="370"/>
              </a:spcBef>
              <a:buFont typeface="Wingdings 2"/>
              <a:buChar char=""/>
              <a:defRPr/>
            </a:pPr>
            <a:endParaRPr lang="en-US" b="1" dirty="0">
              <a:solidFill>
                <a:srgbClr val="0000FF"/>
              </a:solidFill>
              <a:effectLst>
                <a:outerShdw blurRad="38100" dist="38100" dir="2700000" algn="tl">
                  <a:srgbClr val="000000">
                    <a:alpha val="43137"/>
                  </a:srgbClr>
                </a:outerShdw>
              </a:effectLst>
            </a:endParaRPr>
          </a:p>
          <a:p>
            <a:pPr marL="990600" lvl="1" indent="-533400">
              <a:spcBef>
                <a:spcPts val="370"/>
              </a:spcBef>
              <a:buFont typeface="Wingdings 2"/>
              <a:buChar char=""/>
              <a:defRPr/>
            </a:pPr>
            <a:endParaRPr lang="en-US" b="1" dirty="0">
              <a:solidFill>
                <a:srgbClr val="3333FF"/>
              </a:solidFill>
              <a:effectLst>
                <a:outerShdw blurRad="38100" dist="38100" dir="2700000" algn="tl">
                  <a:srgbClr val="000000"/>
                </a:outerShdw>
              </a:effectLst>
              <a:cs typeface="Times New Roman" pitchFamily="18" charset="0"/>
            </a:endParaRPr>
          </a:p>
          <a:p>
            <a:pPr marL="609600" indent="-609600" eaLnBrk="1" fontAlgn="auto" hangingPunct="1">
              <a:spcBef>
                <a:spcPts val="580"/>
              </a:spcBef>
              <a:spcAft>
                <a:spcPts val="0"/>
              </a:spcAft>
              <a:buFont typeface="Wingdings 2"/>
              <a:buChar char=""/>
              <a:defRPr/>
            </a:pPr>
            <a:endParaRPr lang="en-US" sz="2400" b="1" dirty="0">
              <a:solidFill>
                <a:srgbClr val="3333FF"/>
              </a:solidFill>
              <a:effectLst>
                <a:outerShdw blurRad="38100" dist="38100" dir="2700000" algn="tl">
                  <a:srgbClr val="000000"/>
                </a:outerShdw>
              </a:effectLst>
              <a:cs typeface="Times New Roman" pitchFamily="18" charset="0"/>
            </a:endParaRPr>
          </a:p>
        </p:txBody>
      </p:sp>
      <p:sp>
        <p:nvSpPr>
          <p:cNvPr id="13" name="TextBox 12"/>
          <p:cNvSpPr txBox="1"/>
          <p:nvPr/>
        </p:nvSpPr>
        <p:spPr>
          <a:xfrm>
            <a:off x="1828800" y="304800"/>
            <a:ext cx="6781800" cy="584775"/>
          </a:xfrm>
          <a:prstGeom prst="rect">
            <a:avLst/>
          </a:prstGeom>
          <a:noFill/>
        </p:spPr>
        <p:txBody>
          <a:bodyPr wrap="square" rtlCol="0">
            <a:spAutoFit/>
          </a:bodyPr>
          <a:lstStyle/>
          <a:p>
            <a:pPr algn="ctr"/>
            <a:r>
              <a:rPr lang="en-US" sz="3200" dirty="0">
                <a:solidFill>
                  <a:srgbClr val="FF0000"/>
                </a:solidFill>
                <a:effectLst>
                  <a:outerShdw blurRad="38100" dist="38100" dir="2700000" algn="tl">
                    <a:srgbClr val="000000">
                      <a:alpha val="43137"/>
                    </a:srgbClr>
                  </a:outerShdw>
                </a:effectLst>
              </a:rPr>
              <a:t>Scheduling Algorithms</a:t>
            </a:r>
          </a:p>
        </p:txBody>
      </p:sp>
      <p:sp>
        <p:nvSpPr>
          <p:cNvPr id="4" name="Date Placeholder 3"/>
          <p:cNvSpPr>
            <a:spLocks noGrp="1"/>
          </p:cNvSpPr>
          <p:nvPr>
            <p:ph type="dt" sz="half" idx="10"/>
          </p:nvPr>
        </p:nvSpPr>
        <p:spPr/>
        <p:txBody>
          <a:bodyPr/>
          <a:lstStyle/>
          <a:p>
            <a:fld id="{11CFF1B8-393E-452E-ACD4-C4640A9AC13C}"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19</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371600"/>
            <a:ext cx="8435975" cy="4754562"/>
          </a:xfrm>
        </p:spPr>
        <p:txBody>
          <a:bodyPr>
            <a:normAutofit/>
          </a:bodyPr>
          <a:lstStyle/>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Introduction to scheduling</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Categories of scheduling algorithm</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CPU scheduling</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Scheduling criteria</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Scheduling algorithms</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Multiprocessor scheduling</a:t>
            </a:r>
          </a:p>
          <a:p>
            <a:pPr marL="274320" indent="-274320" eaLnBrk="1" fontAlgn="auto" hangingPunct="1">
              <a:lnSpc>
                <a:spcPct val="90000"/>
              </a:lnSpc>
              <a:spcBef>
                <a:spcPts val="580"/>
              </a:spcBef>
              <a:spcAft>
                <a:spcPts val="0"/>
              </a:spcAft>
              <a:buFont typeface="Wingdings 2"/>
              <a:buChar char=""/>
              <a:defRPr/>
            </a:pPr>
            <a:r>
              <a:rPr lang="en-US" sz="2400" b="1" dirty="0">
                <a:solidFill>
                  <a:srgbClr val="0000FF"/>
                </a:solidFill>
                <a:effectLst>
                  <a:outerShdw blurRad="38100" dist="38100" dir="2700000" algn="tl">
                    <a:srgbClr val="000000"/>
                  </a:outerShdw>
                </a:effectLst>
                <a:cs typeface="Times New Roman" pitchFamily="18" charset="0"/>
              </a:rPr>
              <a:t>Threads scheduling</a:t>
            </a:r>
          </a:p>
          <a:p>
            <a:pPr marL="274320" indent="-274320" eaLnBrk="1" fontAlgn="auto" hangingPunct="1">
              <a:lnSpc>
                <a:spcPct val="90000"/>
              </a:lnSpc>
              <a:spcBef>
                <a:spcPts val="580"/>
              </a:spcBef>
              <a:spcAft>
                <a:spcPts val="0"/>
              </a:spcAft>
              <a:buFont typeface="Wingdings 2"/>
              <a:buChar char=""/>
              <a:defRPr/>
            </a:pPr>
            <a:endParaRPr lang="en-US" sz="2400" b="1" dirty="0">
              <a:solidFill>
                <a:schemeClr val="bg1"/>
              </a:solidFill>
              <a:effectLst>
                <a:outerShdw blurRad="38100" dist="38100" dir="2700000" algn="tl">
                  <a:srgbClr val="000000"/>
                </a:outerShdw>
              </a:effectLst>
              <a:cs typeface="Times New Roman" pitchFamily="18" charset="0"/>
            </a:endParaRPr>
          </a:p>
        </p:txBody>
      </p:sp>
      <p:sp>
        <p:nvSpPr>
          <p:cNvPr id="3" name="TextBox 2"/>
          <p:cNvSpPr txBox="1"/>
          <p:nvPr/>
        </p:nvSpPr>
        <p:spPr>
          <a:xfrm>
            <a:off x="1219200" y="457200"/>
            <a:ext cx="5181600" cy="535531"/>
          </a:xfrm>
          <a:prstGeom prst="rect">
            <a:avLst/>
          </a:prstGeom>
          <a:noFill/>
        </p:spPr>
        <p:txBody>
          <a:bodyPr wrap="square" rtlCol="0">
            <a:spAutoFit/>
          </a:bodyPr>
          <a:lstStyle/>
          <a:p>
            <a:pPr marL="274320" indent="-274320" algn="ctr">
              <a:lnSpc>
                <a:spcPct val="90000"/>
              </a:lnSpc>
              <a:spcBef>
                <a:spcPts val="580"/>
              </a:spcBef>
              <a:defRPr/>
            </a:pPr>
            <a:r>
              <a:rPr lang="en-US" sz="3200" b="1" dirty="0">
                <a:solidFill>
                  <a:srgbClr val="FF0000"/>
                </a:solidFill>
                <a:effectLst>
                  <a:outerShdw blurRad="38100" dist="38100" dir="2700000" algn="tl">
                    <a:srgbClr val="000000"/>
                  </a:outerShdw>
                </a:effectLst>
                <a:cs typeface="Times New Roman" pitchFamily="18" charset="0"/>
              </a:rPr>
              <a:t>Contents:</a:t>
            </a:r>
          </a:p>
        </p:txBody>
      </p:sp>
      <p:sp>
        <p:nvSpPr>
          <p:cNvPr id="4" name="Date Placeholder 3"/>
          <p:cNvSpPr>
            <a:spLocks noGrp="1"/>
          </p:cNvSpPr>
          <p:nvPr>
            <p:ph type="dt" sz="half" idx="10"/>
          </p:nvPr>
        </p:nvSpPr>
        <p:spPr/>
        <p:txBody>
          <a:bodyPr/>
          <a:lstStyle/>
          <a:p>
            <a:fld id="{822DD3CB-1DCB-4129-8769-0E46B72DCDA6}"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2</a:t>
            </a:fld>
            <a:endParaRPr lang="en-US"/>
          </a:p>
        </p:txBody>
      </p:sp>
      <p:sp>
        <p:nvSpPr>
          <p:cNvPr id="6" name="Footer Placeholder 5"/>
          <p:cNvSpPr>
            <a:spLocks noGrp="1"/>
          </p:cNvSpPr>
          <p:nvPr>
            <p:ph type="ftr" sz="quarter" idx="11"/>
          </p:nvPr>
        </p:nvSpPr>
        <p:spPr/>
        <p:txBody>
          <a:bodyPr/>
          <a:lstStyle/>
          <a:p>
            <a:r>
              <a:rPr lang="en-US"/>
              <a:t>Ambo University || Woliso Campus         by Husen A</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Rectangle 3"/>
          <p:cNvSpPr>
            <a:spLocks noGrp="1" noChangeArrowheads="1"/>
          </p:cNvSpPr>
          <p:nvPr>
            <p:ph type="body" idx="1"/>
          </p:nvPr>
        </p:nvSpPr>
        <p:spPr>
          <a:xfrm>
            <a:off x="323850" y="1295400"/>
            <a:ext cx="8640763" cy="3779838"/>
          </a:xfrm>
        </p:spPr>
        <p:txBody>
          <a:bodyPr>
            <a:normAutofit/>
          </a:bodyPr>
          <a:lstStyle/>
          <a:p>
            <a:pPr marL="990600" lvl="1" indent="-533400">
              <a:spcBef>
                <a:spcPts val="370"/>
              </a:spcBef>
              <a:buFont typeface="Wingdings 2"/>
              <a:buChar char=""/>
              <a:defRPr/>
            </a:pPr>
            <a:endParaRPr lang="en-US" b="1" dirty="0">
              <a:solidFill>
                <a:srgbClr val="3333FF"/>
              </a:solidFill>
              <a:effectLst>
                <a:outerShdw blurRad="38100" dist="38100" dir="2700000" algn="tl">
                  <a:srgbClr val="000000"/>
                </a:outerShdw>
              </a:effectLst>
              <a:cs typeface="Times New Roman" pitchFamily="18" charset="0"/>
            </a:endParaRPr>
          </a:p>
          <a:p>
            <a:pPr marL="609600" indent="-609600" eaLnBrk="1" fontAlgn="auto" hangingPunct="1">
              <a:spcBef>
                <a:spcPts val="580"/>
              </a:spcBef>
              <a:spcAft>
                <a:spcPts val="0"/>
              </a:spcAft>
              <a:buFont typeface="Wingdings 2"/>
              <a:buChar char=""/>
              <a:defRPr/>
            </a:pPr>
            <a:endParaRPr lang="en-US" sz="2400" b="1" dirty="0">
              <a:solidFill>
                <a:srgbClr val="3333FF"/>
              </a:solidFill>
              <a:effectLst>
                <a:outerShdw blurRad="38100" dist="38100" dir="2700000" algn="tl">
                  <a:srgbClr val="000000"/>
                </a:outerShdw>
              </a:effectLst>
              <a:cs typeface="Times New Roman" pitchFamily="18" charset="0"/>
            </a:endParaRPr>
          </a:p>
        </p:txBody>
      </p:sp>
      <p:sp>
        <p:nvSpPr>
          <p:cNvPr id="55299" name="Rectangle 5" descr="نسيج أزرق"/>
          <p:cNvSpPr>
            <a:spLocks noChangeArrowheads="1"/>
          </p:cNvSpPr>
          <p:nvPr/>
        </p:nvSpPr>
        <p:spPr bwMode="auto">
          <a:xfrm>
            <a:off x="6781800" y="2743200"/>
            <a:ext cx="1728787" cy="2305050"/>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p>
            <a:pPr eaLnBrk="0" hangingPunct="0"/>
            <a:endParaRPr lang="en-AU"/>
          </a:p>
        </p:txBody>
      </p:sp>
      <p:sp>
        <p:nvSpPr>
          <p:cNvPr id="155654" name="Text Box 6"/>
          <p:cNvSpPr txBox="1">
            <a:spLocks noChangeArrowheads="1"/>
          </p:cNvSpPr>
          <p:nvPr/>
        </p:nvSpPr>
        <p:spPr bwMode="auto">
          <a:xfrm>
            <a:off x="6858000" y="4267200"/>
            <a:ext cx="1511300" cy="45720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dirty="0">
                <a:effectLst>
                  <a:outerShdw blurRad="38100" dist="38100" dir="2700000" algn="tl">
                    <a:srgbClr val="FFFFFF"/>
                  </a:outerShdw>
                </a:effectLst>
                <a:latin typeface="Arial" charset="0"/>
                <a:cs typeface="+mn-cs"/>
              </a:rPr>
              <a:t>CPU</a:t>
            </a:r>
          </a:p>
        </p:txBody>
      </p:sp>
      <p:sp>
        <p:nvSpPr>
          <p:cNvPr id="55301" name="AutoShape 7" descr="بردي"/>
          <p:cNvSpPr>
            <a:spLocks noChangeArrowheads="1"/>
          </p:cNvSpPr>
          <p:nvPr/>
        </p:nvSpPr>
        <p:spPr bwMode="auto">
          <a:xfrm rot="5400000">
            <a:off x="3026568" y="2231232"/>
            <a:ext cx="733425" cy="3890962"/>
          </a:xfrm>
          <a:prstGeom prst="can">
            <a:avLst>
              <a:gd name="adj" fmla="val 43178"/>
            </a:avLst>
          </a:prstGeom>
          <a:blipFill dpi="0" rotWithShape="1">
            <a:blip r:embed="rId3"/>
            <a:srcRect/>
            <a:tile tx="0" ty="0" sx="100000" sy="100000" flip="none" algn="tl"/>
          </a:blipFill>
          <a:ln w="9525">
            <a:solidFill>
              <a:schemeClr val="tx1"/>
            </a:solidFill>
            <a:round/>
            <a:headEnd/>
            <a:tailEnd/>
          </a:ln>
        </p:spPr>
        <p:txBody>
          <a:bodyPr wrap="none" anchor="ctr"/>
          <a:lstStyle/>
          <a:p>
            <a:pPr eaLnBrk="0" hangingPunct="0"/>
            <a:endParaRPr lang="en-AU"/>
          </a:p>
        </p:txBody>
      </p:sp>
      <p:sp>
        <p:nvSpPr>
          <p:cNvPr id="155656" name="Oval 8"/>
          <p:cNvSpPr>
            <a:spLocks noChangeArrowheads="1"/>
          </p:cNvSpPr>
          <p:nvPr/>
        </p:nvSpPr>
        <p:spPr bwMode="auto">
          <a:xfrm>
            <a:off x="533400" y="3886200"/>
            <a:ext cx="647700" cy="647700"/>
          </a:xfrm>
          <a:prstGeom prst="ellipse">
            <a:avLst/>
          </a:prstGeom>
          <a:solidFill>
            <a:srgbClr val="003399"/>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155660" name="Text Box 12"/>
          <p:cNvSpPr txBox="1">
            <a:spLocks noChangeArrowheads="1"/>
          </p:cNvSpPr>
          <p:nvPr/>
        </p:nvSpPr>
        <p:spPr bwMode="auto">
          <a:xfrm>
            <a:off x="1219200" y="3429000"/>
            <a:ext cx="3743325" cy="45720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dirty="0">
                <a:solidFill>
                  <a:srgbClr val="CC3300"/>
                </a:solidFill>
                <a:effectLst>
                  <a:outerShdw blurRad="38100" dist="38100" dir="2700000" algn="tl">
                    <a:srgbClr val="000000"/>
                  </a:outerShdw>
                </a:effectLst>
                <a:latin typeface="Arial" charset="0"/>
                <a:cs typeface="Times New Roman" pitchFamily="18" charset="0"/>
              </a:rPr>
              <a:t>FCFS Scheduling</a:t>
            </a:r>
          </a:p>
        </p:txBody>
      </p:sp>
      <p:sp>
        <p:nvSpPr>
          <p:cNvPr id="155661" name="Oval 13"/>
          <p:cNvSpPr>
            <a:spLocks noChangeArrowheads="1"/>
          </p:cNvSpPr>
          <p:nvPr/>
        </p:nvSpPr>
        <p:spPr bwMode="auto">
          <a:xfrm>
            <a:off x="533400" y="3886200"/>
            <a:ext cx="647700" cy="647700"/>
          </a:xfrm>
          <a:prstGeom prst="ellipse">
            <a:avLst/>
          </a:prstGeom>
          <a:solidFill>
            <a:schemeClr val="folHlink"/>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155662" name="Oval 14"/>
          <p:cNvSpPr>
            <a:spLocks noChangeArrowheads="1"/>
          </p:cNvSpPr>
          <p:nvPr/>
        </p:nvSpPr>
        <p:spPr bwMode="auto">
          <a:xfrm>
            <a:off x="533400" y="3886200"/>
            <a:ext cx="647700" cy="647700"/>
          </a:xfrm>
          <a:prstGeom prst="ellipse">
            <a:avLst/>
          </a:prstGeom>
          <a:solidFill>
            <a:srgbClr val="FF9933"/>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155663" name="Oval 15"/>
          <p:cNvSpPr>
            <a:spLocks noChangeArrowheads="1"/>
          </p:cNvSpPr>
          <p:nvPr/>
        </p:nvSpPr>
        <p:spPr bwMode="auto">
          <a:xfrm>
            <a:off x="533400" y="3886200"/>
            <a:ext cx="647700" cy="647700"/>
          </a:xfrm>
          <a:prstGeom prst="ellipse">
            <a:avLst/>
          </a:prstGeom>
          <a:solidFill>
            <a:srgbClr val="99CCFF"/>
          </a:solidFill>
          <a:ln w="9525">
            <a:solidFill>
              <a:schemeClr val="tx1"/>
            </a:solidFill>
            <a:round/>
            <a:headEnd/>
            <a:tailEnd/>
          </a:ln>
        </p:spPr>
        <p:txBody>
          <a:bodyPr wrap="none" anchor="ctr"/>
          <a:lstStyle/>
          <a:p>
            <a:pPr algn="ctr" eaLnBrk="0" hangingPunct="0"/>
            <a:endParaRPr lang="en-US">
              <a:solidFill>
                <a:srgbClr val="0000FF"/>
              </a:solidFill>
            </a:endParaRPr>
          </a:p>
        </p:txBody>
      </p:sp>
      <p:sp>
        <p:nvSpPr>
          <p:cNvPr id="155664" name="Text Box 16"/>
          <p:cNvSpPr txBox="1">
            <a:spLocks noChangeArrowheads="1"/>
          </p:cNvSpPr>
          <p:nvPr/>
        </p:nvSpPr>
        <p:spPr bwMode="auto">
          <a:xfrm>
            <a:off x="914400" y="1905000"/>
            <a:ext cx="1871662" cy="336550"/>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dirty="0">
                <a:solidFill>
                  <a:srgbClr val="CC3300"/>
                </a:solidFill>
                <a:effectLst>
                  <a:outerShdw blurRad="38100" dist="38100" dir="2700000" algn="tl">
                    <a:srgbClr val="000000"/>
                  </a:outerShdw>
                </a:effectLst>
                <a:latin typeface="Arial" charset="0"/>
                <a:cs typeface="Times New Roman" pitchFamily="18" charset="0"/>
              </a:rPr>
              <a:t>Ready queue</a:t>
            </a:r>
          </a:p>
        </p:txBody>
      </p:sp>
      <p:sp>
        <p:nvSpPr>
          <p:cNvPr id="55308" name="Freeform 17"/>
          <p:cNvSpPr>
            <a:spLocks/>
          </p:cNvSpPr>
          <p:nvPr/>
        </p:nvSpPr>
        <p:spPr bwMode="auto">
          <a:xfrm>
            <a:off x="1828800" y="2286000"/>
            <a:ext cx="287337" cy="1079500"/>
          </a:xfrm>
          <a:custGeom>
            <a:avLst/>
            <a:gdLst>
              <a:gd name="T0" fmla="*/ 0 w 181"/>
              <a:gd name="T1" fmla="*/ 0 h 680"/>
              <a:gd name="T2" fmla="*/ 0 w 181"/>
              <a:gd name="T3" fmla="*/ 914815993 h 680"/>
              <a:gd name="T4" fmla="*/ 456146738 w 181"/>
              <a:gd name="T5" fmla="*/ 1713706428 h 680"/>
              <a:gd name="T6" fmla="*/ 0 60000 65536"/>
              <a:gd name="T7" fmla="*/ 0 60000 65536"/>
              <a:gd name="T8" fmla="*/ 0 60000 65536"/>
              <a:gd name="T9" fmla="*/ 0 w 181"/>
              <a:gd name="T10" fmla="*/ 0 h 680"/>
              <a:gd name="T11" fmla="*/ 181 w 181"/>
              <a:gd name="T12" fmla="*/ 680 h 680"/>
            </a:gdLst>
            <a:ahLst/>
            <a:cxnLst>
              <a:cxn ang="T6">
                <a:pos x="T0" y="T1"/>
              </a:cxn>
              <a:cxn ang="T7">
                <a:pos x="T2" y="T3"/>
              </a:cxn>
              <a:cxn ang="T8">
                <a:pos x="T4" y="T5"/>
              </a:cxn>
            </a:cxnLst>
            <a:rect l="T9" t="T10" r="T11" b="T12"/>
            <a:pathLst>
              <a:path w="181" h="680">
                <a:moveTo>
                  <a:pt x="0" y="0"/>
                </a:moveTo>
                <a:lnTo>
                  <a:pt x="0" y="363"/>
                </a:lnTo>
                <a:lnTo>
                  <a:pt x="181" y="680"/>
                </a:lnTo>
              </a:path>
            </a:pathLst>
          </a:custGeom>
          <a:noFill/>
          <a:ln w="9525">
            <a:solidFill>
              <a:schemeClr val="tx1"/>
            </a:solidFill>
            <a:round/>
            <a:headEnd/>
            <a:tailEnd type="triangle" w="sm" len="lg"/>
          </a:ln>
        </p:spPr>
        <p:txBody>
          <a:bodyPr/>
          <a:lstStyle/>
          <a:p>
            <a:pPr eaLnBrk="0" hangingPunct="0"/>
            <a:endParaRPr lang="en-AU"/>
          </a:p>
        </p:txBody>
      </p:sp>
      <p:sp>
        <p:nvSpPr>
          <p:cNvPr id="13" name="TextBox 12"/>
          <p:cNvSpPr txBox="1"/>
          <p:nvPr/>
        </p:nvSpPr>
        <p:spPr>
          <a:xfrm>
            <a:off x="457200" y="533400"/>
            <a:ext cx="8458200" cy="523220"/>
          </a:xfrm>
          <a:prstGeom prst="rect">
            <a:avLst/>
          </a:prstGeom>
          <a:noFill/>
        </p:spPr>
        <p:txBody>
          <a:bodyPr wrap="square" rtlCol="0">
            <a:spAutoFit/>
          </a:bodyPr>
          <a:lstStyle/>
          <a:p>
            <a:pPr marL="609600" indent="-609600" algn="ctr">
              <a:spcBef>
                <a:spcPts val="580"/>
              </a:spcBef>
              <a:defRPr/>
            </a:pPr>
            <a:r>
              <a:rPr lang="en-US" sz="2800" b="1" dirty="0">
                <a:solidFill>
                  <a:srgbClr val="CC3300"/>
                </a:solidFill>
                <a:effectLst>
                  <a:outerShdw blurRad="38100" dist="38100" dir="2700000" algn="tl">
                    <a:srgbClr val="000000"/>
                  </a:outerShdw>
                </a:effectLst>
                <a:cs typeface="Times New Roman" pitchFamily="18" charset="0"/>
              </a:rPr>
              <a:t>First Come First Serviced (FCFS) algorithm(</a:t>
            </a:r>
            <a:r>
              <a:rPr lang="en-US" sz="2800" b="1" dirty="0" err="1">
                <a:solidFill>
                  <a:srgbClr val="CC3300"/>
                </a:solidFill>
                <a:effectLst>
                  <a:outerShdw blurRad="38100" dist="38100" dir="2700000" algn="tl">
                    <a:srgbClr val="000000"/>
                  </a:outerShdw>
                </a:effectLst>
                <a:cs typeface="Times New Roman" pitchFamily="18" charset="0"/>
              </a:rPr>
              <a:t>con’t</a:t>
            </a:r>
            <a:r>
              <a:rPr lang="en-US" sz="2800" b="1" dirty="0">
                <a:solidFill>
                  <a:srgbClr val="CC3300"/>
                </a:solidFill>
                <a:effectLst>
                  <a:outerShdw blurRad="38100" dist="38100" dir="2700000" algn="tl">
                    <a:srgbClr val="000000"/>
                  </a:outerShdw>
                </a:effectLst>
                <a:cs typeface="Times New Roman" pitchFamily="18" charset="0"/>
              </a:rPr>
              <a:t>..)</a:t>
            </a:r>
          </a:p>
        </p:txBody>
      </p:sp>
      <p:sp>
        <p:nvSpPr>
          <p:cNvPr id="14" name="Date Placeholder 13"/>
          <p:cNvSpPr>
            <a:spLocks noGrp="1"/>
          </p:cNvSpPr>
          <p:nvPr>
            <p:ph type="dt" sz="half" idx="10"/>
          </p:nvPr>
        </p:nvSpPr>
        <p:spPr/>
        <p:txBody>
          <a:bodyPr/>
          <a:lstStyle/>
          <a:p>
            <a:fld id="{AA9EC078-5B2F-4440-985D-28BD732545D8}" type="datetime1">
              <a:rPr lang="en-US" smtClean="0"/>
              <a:t>5/31/2020</a:t>
            </a:fld>
            <a:endParaRPr lang="en-US"/>
          </a:p>
        </p:txBody>
      </p:sp>
      <p:sp>
        <p:nvSpPr>
          <p:cNvPr id="15" name="Slide Number Placeholder 14"/>
          <p:cNvSpPr>
            <a:spLocks noGrp="1"/>
          </p:cNvSpPr>
          <p:nvPr>
            <p:ph type="sldNum" sz="quarter" idx="12"/>
          </p:nvPr>
        </p:nvSpPr>
        <p:spPr/>
        <p:txBody>
          <a:bodyPr/>
          <a:lstStyle/>
          <a:p>
            <a:fld id="{CA6DF5AC-6CCA-4C99-B496-EDDB31E19025}" type="slidenum">
              <a:rPr lang="en-US" smtClean="0"/>
              <a:pPr/>
              <a:t>20</a:t>
            </a:fld>
            <a:endParaRPr lang="en-US"/>
          </a:p>
        </p:txBody>
      </p:sp>
      <p:sp>
        <p:nvSpPr>
          <p:cNvPr id="16" name="Footer Placeholder 15"/>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5656"/>
                                        </p:tgtEl>
                                        <p:attrNameLst>
                                          <p:attrName>style.visibility</p:attrName>
                                        </p:attrNameLst>
                                      </p:cBhvr>
                                      <p:to>
                                        <p:strVal val="visible"/>
                                      </p:to>
                                    </p:set>
                                    <p:animEffect transition="in" filter="blinds(horizontal)">
                                      <p:cBhvr>
                                        <p:cTn id="7" dur="500"/>
                                        <p:tgtEl>
                                          <p:spTgt spid="155656"/>
                                        </p:tgtEl>
                                      </p:cBhvr>
                                    </p:animEffect>
                                  </p:childTnLst>
                                </p:cTn>
                              </p:par>
                            </p:childTnLst>
                          </p:cTn>
                        </p:par>
                        <p:par>
                          <p:cTn id="8" fill="hold">
                            <p:stCondLst>
                              <p:cond delay="500"/>
                            </p:stCondLst>
                            <p:childTnLst>
                              <p:par>
                                <p:cTn id="9" presetID="63" presetClass="path" presetSubtype="0" accel="50000" decel="50000" fill="hold" grpId="1" nodeType="afterEffect">
                                  <p:stCondLst>
                                    <p:cond delay="0"/>
                                  </p:stCondLst>
                                  <p:childTnLst>
                                    <p:animMotion origin="layout" path="M -1.66667E-6 4.50867E-6 L 0.45278 0.00531 " pathEditMode="relative" rAng="0" ptsTypes="AA">
                                      <p:cBhvr>
                                        <p:cTn id="10" dur="2000" fill="hold"/>
                                        <p:tgtEl>
                                          <p:spTgt spid="155656"/>
                                        </p:tgtEl>
                                        <p:attrNameLst>
                                          <p:attrName>ppt_x</p:attrName>
                                          <p:attrName>ppt_y</p:attrName>
                                        </p:attrNameLst>
                                      </p:cBhvr>
                                      <p:rCtr x="226" y="3"/>
                                    </p:animMotion>
                                  </p:childTnLst>
                                </p:cTn>
                              </p:par>
                            </p:childTnLst>
                          </p:cTn>
                        </p:par>
                        <p:par>
                          <p:cTn id="11" fill="hold">
                            <p:stCondLst>
                              <p:cond delay="2500"/>
                            </p:stCondLst>
                            <p:childTnLst>
                              <p:par>
                                <p:cTn id="12" presetID="3" presetClass="entr" presetSubtype="10" fill="hold" grpId="0" nodeType="afterEffect">
                                  <p:stCondLst>
                                    <p:cond delay="0"/>
                                  </p:stCondLst>
                                  <p:childTnLst>
                                    <p:set>
                                      <p:cBhvr>
                                        <p:cTn id="13" dur="1" fill="hold">
                                          <p:stCondLst>
                                            <p:cond delay="0"/>
                                          </p:stCondLst>
                                        </p:cTn>
                                        <p:tgtEl>
                                          <p:spTgt spid="155661"/>
                                        </p:tgtEl>
                                        <p:attrNameLst>
                                          <p:attrName>style.visibility</p:attrName>
                                        </p:attrNameLst>
                                      </p:cBhvr>
                                      <p:to>
                                        <p:strVal val="visible"/>
                                      </p:to>
                                    </p:set>
                                    <p:animEffect transition="in" filter="blinds(horizontal)">
                                      <p:cBhvr>
                                        <p:cTn id="14" dur="500"/>
                                        <p:tgtEl>
                                          <p:spTgt spid="155661"/>
                                        </p:tgtEl>
                                      </p:cBhvr>
                                    </p:animEffect>
                                  </p:childTnLst>
                                </p:cTn>
                              </p:par>
                            </p:childTnLst>
                          </p:cTn>
                        </p:par>
                        <p:par>
                          <p:cTn id="15" fill="hold">
                            <p:stCondLst>
                              <p:cond delay="3000"/>
                            </p:stCondLst>
                            <p:childTnLst>
                              <p:par>
                                <p:cTn id="16" presetID="63" presetClass="path" presetSubtype="0" accel="50000" decel="50000" fill="hold" grpId="1" nodeType="afterEffect">
                                  <p:stCondLst>
                                    <p:cond delay="0"/>
                                  </p:stCondLst>
                                  <p:childTnLst>
                                    <p:animMotion origin="layout" path="M 3.33333E-6 -2.31214E-7 L 0.35833 0.00532 " pathEditMode="relative" rAng="0" ptsTypes="AA">
                                      <p:cBhvr>
                                        <p:cTn id="17" dur="2000" fill="hold"/>
                                        <p:tgtEl>
                                          <p:spTgt spid="155661"/>
                                        </p:tgtEl>
                                        <p:attrNameLst>
                                          <p:attrName>ppt_x</p:attrName>
                                          <p:attrName>ppt_y</p:attrName>
                                        </p:attrNameLst>
                                      </p:cBhvr>
                                      <p:rCtr x="179" y="3"/>
                                    </p:animMotion>
                                  </p:childTnLst>
                                </p:cTn>
                              </p:par>
                            </p:childTnLst>
                          </p:cTn>
                        </p:par>
                        <p:par>
                          <p:cTn id="18" fill="hold">
                            <p:stCondLst>
                              <p:cond delay="5000"/>
                            </p:stCondLst>
                            <p:childTnLst>
                              <p:par>
                                <p:cTn id="19" presetID="3" presetClass="entr" presetSubtype="10" fill="hold" grpId="0" nodeType="afterEffect">
                                  <p:stCondLst>
                                    <p:cond delay="0"/>
                                  </p:stCondLst>
                                  <p:childTnLst>
                                    <p:set>
                                      <p:cBhvr>
                                        <p:cTn id="20" dur="1" fill="hold">
                                          <p:stCondLst>
                                            <p:cond delay="0"/>
                                          </p:stCondLst>
                                        </p:cTn>
                                        <p:tgtEl>
                                          <p:spTgt spid="155662"/>
                                        </p:tgtEl>
                                        <p:attrNameLst>
                                          <p:attrName>style.visibility</p:attrName>
                                        </p:attrNameLst>
                                      </p:cBhvr>
                                      <p:to>
                                        <p:strVal val="visible"/>
                                      </p:to>
                                    </p:set>
                                    <p:animEffect transition="in" filter="blinds(horizontal)">
                                      <p:cBhvr>
                                        <p:cTn id="21" dur="500"/>
                                        <p:tgtEl>
                                          <p:spTgt spid="155662"/>
                                        </p:tgtEl>
                                      </p:cBhvr>
                                    </p:animEffect>
                                  </p:childTnLst>
                                </p:cTn>
                              </p:par>
                            </p:childTnLst>
                          </p:cTn>
                        </p:par>
                        <p:par>
                          <p:cTn id="22" fill="hold">
                            <p:stCondLst>
                              <p:cond delay="5500"/>
                            </p:stCondLst>
                            <p:childTnLst>
                              <p:par>
                                <p:cTn id="23" presetID="63" presetClass="path" presetSubtype="0" accel="50000" decel="50000" fill="hold" grpId="1" nodeType="afterEffect">
                                  <p:stCondLst>
                                    <p:cond delay="0"/>
                                  </p:stCondLst>
                                  <p:childTnLst>
                                    <p:animMotion origin="layout" path="M 4.72222E-6 -4.04624E-6 L 0.26371 0.00532 " pathEditMode="relative" rAng="0" ptsTypes="AA">
                                      <p:cBhvr>
                                        <p:cTn id="24" dur="2000" fill="hold"/>
                                        <p:tgtEl>
                                          <p:spTgt spid="155662"/>
                                        </p:tgtEl>
                                        <p:attrNameLst>
                                          <p:attrName>ppt_x</p:attrName>
                                          <p:attrName>ppt_y</p:attrName>
                                        </p:attrNameLst>
                                      </p:cBhvr>
                                      <p:rCtr x="132" y="3"/>
                                    </p:animMotion>
                                  </p:childTnLst>
                                </p:cTn>
                              </p:par>
                            </p:childTnLst>
                          </p:cTn>
                        </p:par>
                        <p:par>
                          <p:cTn id="25" fill="hold">
                            <p:stCondLst>
                              <p:cond delay="7500"/>
                            </p:stCondLst>
                            <p:childTnLst>
                              <p:par>
                                <p:cTn id="26" presetID="3" presetClass="entr" presetSubtype="10" fill="hold" grpId="0" nodeType="afterEffect">
                                  <p:stCondLst>
                                    <p:cond delay="0"/>
                                  </p:stCondLst>
                                  <p:childTnLst>
                                    <p:set>
                                      <p:cBhvr>
                                        <p:cTn id="27" dur="1" fill="hold">
                                          <p:stCondLst>
                                            <p:cond delay="0"/>
                                          </p:stCondLst>
                                        </p:cTn>
                                        <p:tgtEl>
                                          <p:spTgt spid="155663"/>
                                        </p:tgtEl>
                                        <p:attrNameLst>
                                          <p:attrName>style.visibility</p:attrName>
                                        </p:attrNameLst>
                                      </p:cBhvr>
                                      <p:to>
                                        <p:strVal val="visible"/>
                                      </p:to>
                                    </p:set>
                                    <p:animEffect transition="in" filter="blinds(horizontal)">
                                      <p:cBhvr>
                                        <p:cTn id="28" dur="500"/>
                                        <p:tgtEl>
                                          <p:spTgt spid="155663"/>
                                        </p:tgtEl>
                                      </p:cBhvr>
                                    </p:animEffect>
                                  </p:childTnLst>
                                </p:cTn>
                              </p:par>
                            </p:childTnLst>
                          </p:cTn>
                        </p:par>
                        <p:par>
                          <p:cTn id="29" fill="hold">
                            <p:stCondLst>
                              <p:cond delay="8000"/>
                            </p:stCondLst>
                            <p:childTnLst>
                              <p:par>
                                <p:cTn id="30" presetID="63" presetClass="path" presetSubtype="0" accel="50000" decel="50000" fill="hold" grpId="1" nodeType="afterEffect">
                                  <p:stCondLst>
                                    <p:cond delay="0"/>
                                  </p:stCondLst>
                                  <p:childTnLst>
                                    <p:animMotion origin="layout" path="M 0.0158 4.50867E-6 L 0.18507 0.00531 " pathEditMode="relative" rAng="0" ptsTypes="AA">
                                      <p:cBhvr>
                                        <p:cTn id="31" dur="2000" fill="hold"/>
                                        <p:tgtEl>
                                          <p:spTgt spid="155663"/>
                                        </p:tgtEl>
                                        <p:attrNameLst>
                                          <p:attrName>ppt_x</p:attrName>
                                          <p:attrName>ppt_y</p:attrName>
                                        </p:attrNameLst>
                                      </p:cBhvr>
                                      <p:rCtr x="85" y="3"/>
                                    </p:animMotion>
                                  </p:childTnLst>
                                </p:cTn>
                              </p:par>
                            </p:childTnLst>
                          </p:cTn>
                        </p:par>
                      </p:childTnLst>
                    </p:cTn>
                  </p:par>
                  <p:par>
                    <p:cTn id="32" fill="hold">
                      <p:stCondLst>
                        <p:cond delay="indefinite"/>
                      </p:stCondLst>
                      <p:childTnLst>
                        <p:par>
                          <p:cTn id="33" fill="hold">
                            <p:stCondLst>
                              <p:cond delay="0"/>
                            </p:stCondLst>
                            <p:childTnLst>
                              <p:par>
                                <p:cTn id="34" presetID="63" presetClass="path" presetSubtype="0" accel="50000" decel="50000" fill="hold" grpId="2" nodeType="clickEffect">
                                  <p:stCondLst>
                                    <p:cond delay="0"/>
                                  </p:stCondLst>
                                  <p:childTnLst>
                                    <p:animMotion origin="layout" path="M 0.45278 0.00531 L 0.70278 0.00531 " pathEditMode="relative" rAng="0" ptsTypes="AA">
                                      <p:cBhvr>
                                        <p:cTn id="35" dur="2000" fill="hold"/>
                                        <p:tgtEl>
                                          <p:spTgt spid="155656"/>
                                        </p:tgtEl>
                                        <p:attrNameLst>
                                          <p:attrName>ppt_x</p:attrName>
                                          <p:attrName>ppt_y</p:attrName>
                                        </p:attrNameLst>
                                      </p:cBhvr>
                                      <p:rCtr x="125" y="0"/>
                                    </p:animMotion>
                                  </p:childTnLst>
                                </p:cTn>
                              </p:par>
                            </p:childTnLst>
                          </p:cTn>
                        </p:par>
                        <p:par>
                          <p:cTn id="36" fill="hold">
                            <p:stCondLst>
                              <p:cond delay="2000"/>
                            </p:stCondLst>
                            <p:childTnLst>
                              <p:par>
                                <p:cTn id="37" presetID="63" presetClass="path" presetSubtype="0" accel="50000" decel="50000" fill="hold" grpId="2" nodeType="afterEffect">
                                  <p:stCondLst>
                                    <p:cond delay="0"/>
                                  </p:stCondLst>
                                  <p:childTnLst>
                                    <p:animMotion origin="layout" path="M 0.35833 0.00532 L 0.70278 0.00532 " pathEditMode="relative" rAng="0" ptsTypes="AA">
                                      <p:cBhvr>
                                        <p:cTn id="38" dur="2000" fill="hold"/>
                                        <p:tgtEl>
                                          <p:spTgt spid="155661"/>
                                        </p:tgtEl>
                                        <p:attrNameLst>
                                          <p:attrName>ppt_x</p:attrName>
                                          <p:attrName>ppt_y</p:attrName>
                                        </p:attrNameLst>
                                      </p:cBhvr>
                                      <p:rCtr x="172" y="0"/>
                                    </p:animMotion>
                                  </p:childTnLst>
                                </p:cTn>
                              </p:par>
                            </p:childTnLst>
                          </p:cTn>
                        </p:par>
                        <p:par>
                          <p:cTn id="39" fill="hold">
                            <p:stCondLst>
                              <p:cond delay="4000"/>
                            </p:stCondLst>
                            <p:childTnLst>
                              <p:par>
                                <p:cTn id="40" presetID="63" presetClass="path" presetSubtype="0" accel="50000" decel="50000" fill="hold" grpId="2" nodeType="afterEffect">
                                  <p:stCondLst>
                                    <p:cond delay="0"/>
                                  </p:stCondLst>
                                  <p:childTnLst>
                                    <p:animMotion origin="layout" path="M 0.26372 0.00532 L 0.71059 0.00532 " pathEditMode="relative" rAng="0" ptsTypes="AA">
                                      <p:cBhvr>
                                        <p:cTn id="41" dur="2000" fill="hold"/>
                                        <p:tgtEl>
                                          <p:spTgt spid="155662"/>
                                        </p:tgtEl>
                                        <p:attrNameLst>
                                          <p:attrName>ppt_x</p:attrName>
                                          <p:attrName>ppt_y</p:attrName>
                                        </p:attrNameLst>
                                      </p:cBhvr>
                                      <p:rCtr x="223" y="0"/>
                                    </p:animMotion>
                                  </p:childTnLst>
                                </p:cTn>
                              </p:par>
                            </p:childTnLst>
                          </p:cTn>
                        </p:par>
                        <p:par>
                          <p:cTn id="42" fill="hold">
                            <p:stCondLst>
                              <p:cond delay="6000"/>
                            </p:stCondLst>
                            <p:childTnLst>
                              <p:par>
                                <p:cTn id="43" presetID="63" presetClass="path" presetSubtype="0" accel="50000" decel="50000" fill="hold" grpId="2" nodeType="afterEffect">
                                  <p:stCondLst>
                                    <p:cond delay="0"/>
                                  </p:stCondLst>
                                  <p:childTnLst>
                                    <p:animMotion origin="layout" path="M 0.18506 0.00532 L 0.71059 0.00532 " pathEditMode="relative" rAng="0" ptsTypes="AA">
                                      <p:cBhvr>
                                        <p:cTn id="44" dur="2000" fill="hold"/>
                                        <p:tgtEl>
                                          <p:spTgt spid="155663"/>
                                        </p:tgtEl>
                                        <p:attrNameLst>
                                          <p:attrName>ppt_x</p:attrName>
                                          <p:attrName>ppt_y</p:attrName>
                                        </p:attrNameLst>
                                      </p:cBhvr>
                                      <p:rCtr x="26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6" grpId="0" animBg="1"/>
      <p:bldP spid="155656" grpId="1" animBg="1"/>
      <p:bldP spid="155656" grpId="2" animBg="1"/>
      <p:bldP spid="155661" grpId="0" animBg="1"/>
      <p:bldP spid="155661" grpId="1" animBg="1"/>
      <p:bldP spid="155661" grpId="2" animBg="1"/>
      <p:bldP spid="155662" grpId="0" animBg="1"/>
      <p:bldP spid="155662" grpId="1" animBg="1"/>
      <p:bldP spid="155662" grpId="2" animBg="1"/>
      <p:bldP spid="155663" grpId="0" animBg="1"/>
      <p:bldP spid="155663" grpId="1" animBg="1"/>
      <p:bldP spid="155663" grpId="2"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p:cNvSpPr>
            <a:spLocks noGrp="1" noChangeArrowheads="1"/>
          </p:cNvSpPr>
          <p:nvPr>
            <p:ph type="body" sz="half" idx="1"/>
          </p:nvPr>
        </p:nvSpPr>
        <p:spPr>
          <a:xfrm>
            <a:off x="107950" y="215900"/>
            <a:ext cx="8686800" cy="6453188"/>
          </a:xfrm>
        </p:spPr>
        <p:txBody>
          <a:bodyPr>
            <a:normAutofit lnSpcReduction="10000"/>
          </a:bodyPr>
          <a:lstStyle/>
          <a:p>
            <a:pPr marL="533400" indent="-533400" eaLnBrk="1" fontAlgn="auto" hangingPunct="1">
              <a:lnSpc>
                <a:spcPct val="90000"/>
              </a:lnSpc>
              <a:spcBef>
                <a:spcPts val="580"/>
              </a:spcBef>
              <a:spcAft>
                <a:spcPts val="0"/>
              </a:spcAft>
              <a:buFontTx/>
              <a:buNone/>
              <a:defRPr/>
            </a:pPr>
            <a:r>
              <a:rPr lang="en-US" sz="2000" b="1">
                <a:solidFill>
                  <a:srgbClr val="3333FF"/>
                </a:solidFill>
                <a:effectLst>
                  <a:outerShdw blurRad="38100" dist="38100" dir="2700000" algn="tl">
                    <a:srgbClr val="000000"/>
                  </a:outerShdw>
                </a:effectLst>
                <a:cs typeface="Times New Roman" pitchFamily="18" charset="0"/>
              </a:rPr>
              <a:t>Consider the following set of processes, with the length of the CPU burst (</a:t>
            </a:r>
            <a:r>
              <a:rPr lang="en-US" sz="2000" b="1">
                <a:solidFill>
                  <a:srgbClr val="FF9933"/>
                </a:solidFill>
                <a:effectLst>
                  <a:outerShdw blurRad="38100" dist="38100" dir="2700000" algn="tl">
                    <a:srgbClr val="000000"/>
                  </a:outerShdw>
                </a:effectLst>
                <a:cs typeface="Times New Roman" pitchFamily="18" charset="0"/>
              </a:rPr>
              <a:t>Execution</a:t>
            </a:r>
            <a:r>
              <a:rPr lang="en-US" sz="2000" b="1">
                <a:solidFill>
                  <a:srgbClr val="3333FF"/>
                </a:solidFill>
                <a:effectLst>
                  <a:outerShdw blurRad="38100" dist="38100" dir="2700000" algn="tl">
                    <a:srgbClr val="000000"/>
                  </a:outerShdw>
                </a:effectLst>
                <a:cs typeface="Times New Roman" pitchFamily="18" charset="0"/>
              </a:rPr>
              <a:t>) time given in </a:t>
            </a:r>
            <a:r>
              <a:rPr lang="en-US" sz="2000" b="1">
                <a:solidFill>
                  <a:srgbClr val="FF5050"/>
                </a:solidFill>
                <a:effectLst>
                  <a:outerShdw blurRad="38100" dist="38100" dir="2700000" algn="tl">
                    <a:srgbClr val="000000"/>
                  </a:outerShdw>
                </a:effectLst>
                <a:cs typeface="Times New Roman" pitchFamily="18" charset="0"/>
              </a:rPr>
              <a:t>milliseconds</a:t>
            </a:r>
            <a:r>
              <a:rPr lang="en-US" sz="2000" b="1">
                <a:solidFill>
                  <a:srgbClr val="3333FF"/>
                </a:solidFill>
                <a:effectLst>
                  <a:outerShdw blurRad="38100" dist="38100" dir="2700000" algn="tl">
                    <a:srgbClr val="000000"/>
                  </a:outerShdw>
                </a:effectLst>
                <a:cs typeface="Times New Roman" pitchFamily="18" charset="0"/>
              </a:rPr>
              <a:t>:</a:t>
            </a: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r>
              <a:rPr lang="en-US" sz="2000" b="1">
                <a:solidFill>
                  <a:srgbClr val="FF5050"/>
                </a:solidFill>
                <a:effectLst>
                  <a:outerShdw blurRad="38100" dist="38100" dir="2700000" algn="tl">
                    <a:srgbClr val="000000"/>
                  </a:outerShdw>
                </a:effectLst>
                <a:cs typeface="Times New Roman" pitchFamily="18" charset="0"/>
              </a:rPr>
              <a:t>The processes arrive in the order </a:t>
            </a:r>
          </a:p>
          <a:p>
            <a:pPr marL="533400" indent="-533400" eaLnBrk="1" fontAlgn="auto" hangingPunct="1">
              <a:lnSpc>
                <a:spcPct val="90000"/>
              </a:lnSpc>
              <a:spcBef>
                <a:spcPts val="580"/>
              </a:spcBef>
              <a:spcAft>
                <a:spcPts val="0"/>
              </a:spcAft>
              <a:buFontTx/>
              <a:buNone/>
              <a:defRPr/>
            </a:pPr>
            <a:r>
              <a:rPr lang="en-US" sz="2000" b="1">
                <a:solidFill>
                  <a:srgbClr val="FF5050"/>
                </a:solidFill>
                <a:effectLst>
                  <a:outerShdw blurRad="38100" dist="38100" dir="2700000" algn="tl">
                    <a:srgbClr val="000000"/>
                  </a:outerShdw>
                </a:effectLst>
                <a:cs typeface="Times New Roman" pitchFamily="18" charset="0"/>
              </a:rPr>
              <a:t>P1, P2, P3. All at time 0.</a:t>
            </a:r>
            <a:r>
              <a:rPr lang="en-US" sz="2000" b="1">
                <a:solidFill>
                  <a:srgbClr val="3333FF"/>
                </a:solidFill>
                <a:effectLst>
                  <a:outerShdw blurRad="38100" dist="38100" dir="2700000" algn="tl">
                    <a:srgbClr val="000000"/>
                  </a:outerShdw>
                </a:effectLst>
                <a:cs typeface="Times New Roman" pitchFamily="18" charset="0"/>
              </a:rPr>
              <a:t> </a:t>
            </a: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Gant chart:</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waiting times and turnaround times for each process are:</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Hence, average waiting time= </a:t>
            </a:r>
            <a:r>
              <a:rPr lang="en-US" sz="2000" b="1">
                <a:solidFill>
                  <a:srgbClr val="CC3300"/>
                </a:solidFill>
                <a:effectLst>
                  <a:outerShdw blurRad="38100" dist="38100" dir="2700000" algn="tl">
                    <a:srgbClr val="000000"/>
                  </a:outerShdw>
                </a:effectLst>
                <a:cs typeface="Times New Roman" pitchFamily="18" charset="0"/>
              </a:rPr>
              <a:t>(0+24+27)/3=17</a:t>
            </a:r>
            <a:r>
              <a:rPr lang="en-US" sz="2000" b="1">
                <a:solidFill>
                  <a:srgbClr val="3333FF"/>
                </a:solidFill>
                <a:effectLst>
                  <a:outerShdw blurRad="38100" dist="38100" dir="2700000" algn="tl">
                    <a:srgbClr val="000000"/>
                  </a:outerShdw>
                </a:effectLst>
                <a:cs typeface="Times New Roman" pitchFamily="18" charset="0"/>
              </a:rPr>
              <a:t> milliseconds </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p:txBody>
      </p:sp>
      <p:graphicFrame>
        <p:nvGraphicFramePr>
          <p:cNvPr id="156831" name="Group 159"/>
          <p:cNvGraphicFramePr>
            <a:graphicFrameLocks noGrp="1"/>
          </p:cNvGraphicFramePr>
          <p:nvPr>
            <p:ph sz="quarter" idx="2"/>
          </p:nvPr>
        </p:nvGraphicFramePr>
        <p:xfrm>
          <a:off x="4932363" y="908050"/>
          <a:ext cx="3600450" cy="1341120"/>
        </p:xfrm>
        <a:graphic>
          <a:graphicData uri="http://schemas.openxmlformats.org/drawingml/2006/table">
            <a:tbl>
              <a:tblPr rtl="1"/>
              <a:tblGrid>
                <a:gridCol w="1897063">
                  <a:extLst>
                    <a:ext uri="{9D8B030D-6E8A-4147-A177-3AD203B41FA5}">
                      <a16:colId xmlns:a16="http://schemas.microsoft.com/office/drawing/2014/main" val="20000"/>
                    </a:ext>
                  </a:extLst>
                </a:gridCol>
                <a:gridCol w="1703387">
                  <a:extLst>
                    <a:ext uri="{9D8B030D-6E8A-4147-A177-3AD203B41FA5}">
                      <a16:colId xmlns:a16="http://schemas.microsoft.com/office/drawing/2014/main" val="20001"/>
                    </a:ext>
                  </a:extLst>
                </a:gridCol>
              </a:tblGrid>
              <a:tr h="142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Burst Time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1444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24</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142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142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bl>
          </a:graphicData>
        </a:graphic>
      </p:graphicFrame>
      <p:pic>
        <p:nvPicPr>
          <p:cNvPr id="156734" name="Picture 62"/>
          <p:cNvPicPr>
            <a:picLocks noChangeAspect="1" noChangeArrowheads="1"/>
          </p:cNvPicPr>
          <p:nvPr/>
        </p:nvPicPr>
        <p:blipFill>
          <a:blip r:embed="rId2">
            <a:grayscl/>
          </a:blip>
          <a:srcRect/>
          <a:stretch>
            <a:fillRect/>
          </a:stretch>
        </p:blipFill>
        <p:spPr bwMode="auto">
          <a:xfrm>
            <a:off x="1619250" y="3068638"/>
            <a:ext cx="5616575" cy="962025"/>
          </a:xfrm>
          <a:prstGeom prst="rect">
            <a:avLst/>
          </a:prstGeom>
          <a:noFill/>
          <a:ln w="9525">
            <a:noFill/>
            <a:miter lim="800000"/>
            <a:headEnd/>
            <a:tailEnd/>
          </a:ln>
        </p:spPr>
      </p:pic>
      <p:graphicFrame>
        <p:nvGraphicFramePr>
          <p:cNvPr id="156834" name="Group 162"/>
          <p:cNvGraphicFramePr>
            <a:graphicFrameLocks noGrp="1"/>
          </p:cNvGraphicFramePr>
          <p:nvPr>
            <p:ph sz="quarter" idx="3"/>
          </p:nvPr>
        </p:nvGraphicFramePr>
        <p:xfrm>
          <a:off x="684213" y="4724400"/>
          <a:ext cx="7489825" cy="1075056"/>
        </p:xfrm>
        <a:graphic>
          <a:graphicData uri="http://schemas.openxmlformats.org/drawingml/2006/table">
            <a:tbl>
              <a:tblPr rtl="1"/>
              <a:tblGrid>
                <a:gridCol w="1081088">
                  <a:extLst>
                    <a:ext uri="{9D8B030D-6E8A-4147-A177-3AD203B41FA5}">
                      <a16:colId xmlns:a16="http://schemas.microsoft.com/office/drawing/2014/main" val="20000"/>
                    </a:ext>
                  </a:extLst>
                </a:gridCol>
                <a:gridCol w="1655762">
                  <a:extLst>
                    <a:ext uri="{9D8B030D-6E8A-4147-A177-3AD203B41FA5}">
                      <a16:colId xmlns:a16="http://schemas.microsoft.com/office/drawing/2014/main" val="20001"/>
                    </a:ext>
                  </a:extLst>
                </a:gridCol>
                <a:gridCol w="1800225">
                  <a:extLst>
                    <a:ext uri="{9D8B030D-6E8A-4147-A177-3AD203B41FA5}">
                      <a16:colId xmlns:a16="http://schemas.microsoft.com/office/drawing/2014/main" val="20002"/>
                    </a:ext>
                  </a:extLst>
                </a:gridCol>
                <a:gridCol w="2952750">
                  <a:extLst>
                    <a:ext uri="{9D8B030D-6E8A-4147-A177-3AD203B41FA5}">
                      <a16:colId xmlns:a16="http://schemas.microsoft.com/office/drawing/2014/main" val="20003"/>
                    </a:ext>
                  </a:extLst>
                </a:gridCol>
              </a:tblGrid>
              <a:tr h="2889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3698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Waiting Time (WT)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1"/>
                  </a:ext>
                </a:extLst>
              </a:tr>
              <a:tr h="3698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Turnaround Time (TAT)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2"/>
                  </a:ext>
                </a:extLst>
              </a:tr>
            </a:tbl>
          </a:graphicData>
        </a:graphic>
      </p:graphicFrame>
      <p:grpSp>
        <p:nvGrpSpPr>
          <p:cNvPr id="2" name="Group 165"/>
          <p:cNvGrpSpPr>
            <a:grpSpLocks/>
          </p:cNvGrpSpPr>
          <p:nvPr/>
        </p:nvGrpSpPr>
        <p:grpSpPr bwMode="auto">
          <a:xfrm>
            <a:off x="7812088" y="5157788"/>
            <a:ext cx="1512887" cy="1465262"/>
            <a:chOff x="4921" y="3249"/>
            <a:chExt cx="953" cy="923"/>
          </a:xfrm>
        </p:grpSpPr>
        <p:sp>
          <p:nvSpPr>
            <p:cNvPr id="56367" name="Arc 163"/>
            <p:cNvSpPr>
              <a:spLocks/>
            </p:cNvSpPr>
            <p:nvPr/>
          </p:nvSpPr>
          <p:spPr bwMode="auto">
            <a:xfrm>
              <a:off x="5175" y="3249"/>
              <a:ext cx="154" cy="291"/>
            </a:xfrm>
            <a:custGeom>
              <a:avLst/>
              <a:gdLst>
                <a:gd name="T0" fmla="*/ 0 w 25474"/>
                <a:gd name="T1" fmla="*/ 0 h 43200"/>
                <a:gd name="T2" fmla="*/ 0 w 25474"/>
                <a:gd name="T3" fmla="*/ 0 h 43200"/>
                <a:gd name="T4" fmla="*/ 0 w 25474"/>
                <a:gd name="T5" fmla="*/ 0 h 43200"/>
                <a:gd name="T6" fmla="*/ 0 60000 65536"/>
                <a:gd name="T7" fmla="*/ 0 60000 65536"/>
                <a:gd name="T8" fmla="*/ 0 60000 65536"/>
                <a:gd name="T9" fmla="*/ 0 w 25474"/>
                <a:gd name="T10" fmla="*/ 0 h 43200"/>
                <a:gd name="T11" fmla="*/ 25474 w 25474"/>
                <a:gd name="T12" fmla="*/ 43200 h 43200"/>
              </a:gdLst>
              <a:ahLst/>
              <a:cxnLst>
                <a:cxn ang="T6">
                  <a:pos x="T0" y="T1"/>
                </a:cxn>
                <a:cxn ang="T7">
                  <a:pos x="T2" y="T3"/>
                </a:cxn>
                <a:cxn ang="T8">
                  <a:pos x="T4" y="T5"/>
                </a:cxn>
              </a:cxnLst>
              <a:rect l="T9" t="T10" r="T11" b="T12"/>
              <a:pathLst>
                <a:path w="25474" h="43200" fill="none" extrusionOk="0">
                  <a:moveTo>
                    <a:pt x="3873" y="0"/>
                  </a:moveTo>
                  <a:cubicBezTo>
                    <a:pt x="15803" y="0"/>
                    <a:pt x="25474" y="9670"/>
                    <a:pt x="25474" y="21600"/>
                  </a:cubicBezTo>
                  <a:cubicBezTo>
                    <a:pt x="25474" y="33529"/>
                    <a:pt x="15803" y="43200"/>
                    <a:pt x="3874" y="43200"/>
                  </a:cubicBezTo>
                  <a:cubicBezTo>
                    <a:pt x="2574" y="43200"/>
                    <a:pt x="1278" y="43082"/>
                    <a:pt x="0" y="42849"/>
                  </a:cubicBezTo>
                </a:path>
                <a:path w="25474" h="43200" stroke="0" extrusionOk="0">
                  <a:moveTo>
                    <a:pt x="3873" y="0"/>
                  </a:moveTo>
                  <a:cubicBezTo>
                    <a:pt x="15803" y="0"/>
                    <a:pt x="25474" y="9670"/>
                    <a:pt x="25474" y="21600"/>
                  </a:cubicBezTo>
                  <a:cubicBezTo>
                    <a:pt x="25474" y="33529"/>
                    <a:pt x="15803" y="43200"/>
                    <a:pt x="3874" y="43200"/>
                  </a:cubicBezTo>
                  <a:cubicBezTo>
                    <a:pt x="2574" y="43200"/>
                    <a:pt x="1278" y="43082"/>
                    <a:pt x="0" y="42849"/>
                  </a:cubicBezTo>
                  <a:lnTo>
                    <a:pt x="3874" y="21600"/>
                  </a:lnTo>
                  <a:close/>
                </a:path>
              </a:pathLst>
            </a:custGeom>
            <a:noFill/>
            <a:ln w="28575">
              <a:solidFill>
                <a:srgbClr val="CC3300"/>
              </a:solidFill>
              <a:round/>
              <a:headEnd/>
              <a:tailEnd type="triangle" w="med" len="med"/>
            </a:ln>
          </p:spPr>
          <p:txBody>
            <a:bodyPr wrap="none" anchor="ctr"/>
            <a:lstStyle/>
            <a:p>
              <a:pPr algn="ctr" eaLnBrk="0" hangingPunct="0"/>
              <a:endParaRPr lang="en-US">
                <a:solidFill>
                  <a:srgbClr val="CC3300"/>
                </a:solidFill>
              </a:endParaRPr>
            </a:p>
          </p:txBody>
        </p:sp>
        <p:sp>
          <p:nvSpPr>
            <p:cNvPr id="156836" name="Text Box 164"/>
            <p:cNvSpPr txBox="1">
              <a:spLocks noChangeArrowheads="1"/>
            </p:cNvSpPr>
            <p:nvPr/>
          </p:nvSpPr>
          <p:spPr bwMode="auto">
            <a:xfrm>
              <a:off x="4921" y="3249"/>
              <a:ext cx="953" cy="923"/>
            </a:xfrm>
            <a:prstGeom prst="rect">
              <a:avLst/>
            </a:prstGeom>
            <a:noFill/>
            <a:ln w="9525">
              <a:noFill/>
              <a:miter lim="800000"/>
              <a:headEnd/>
              <a:tailEnd/>
            </a:ln>
            <a:effectLst/>
          </p:spPr>
          <p:txBody>
            <a:bodyPr>
              <a:spAutoFit/>
            </a:bodyPr>
            <a:lstStyle/>
            <a:p>
              <a:pPr algn="ctr" eaLnBrk="0" hangingPunct="0">
                <a:spcBef>
                  <a:spcPct val="50000"/>
                </a:spcBef>
                <a:defRPr/>
              </a:pPr>
              <a:endParaRPr lang="en-US" sz="2000" b="1">
                <a:solidFill>
                  <a:srgbClr val="FF5050"/>
                </a:solidFill>
                <a:effectLst>
                  <a:outerShdw blurRad="38100" dist="38100" dir="2700000" algn="tl">
                    <a:srgbClr val="000000"/>
                  </a:outerShdw>
                </a:effectLst>
                <a:latin typeface="Arial" charset="0"/>
                <a:cs typeface="Times New Roman" pitchFamily="18" charset="0"/>
              </a:endParaRPr>
            </a:p>
            <a:p>
              <a:pPr algn="ct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Times New Roman" pitchFamily="18" charset="0"/>
                </a:rPr>
                <a:t>+</a:t>
              </a:r>
            </a:p>
            <a:p>
              <a:pPr algn="ctr" eaLnBrk="0" hangingPunct="0">
                <a:spcBef>
                  <a:spcPct val="50000"/>
                </a:spcBef>
                <a:defRPr/>
              </a:pPr>
              <a:r>
                <a:rPr lang="en-US" sz="1600" b="1">
                  <a:solidFill>
                    <a:srgbClr val="FF5050"/>
                  </a:solidFill>
                  <a:effectLst>
                    <a:outerShdw blurRad="38100" dist="38100" dir="2700000" algn="tl">
                      <a:srgbClr val="000000"/>
                    </a:outerShdw>
                  </a:effectLst>
                  <a:latin typeface="Arial" charset="0"/>
                  <a:cs typeface="Times New Roman" pitchFamily="18" charset="0"/>
                </a:rPr>
                <a:t>Execution Time</a:t>
              </a:r>
            </a:p>
          </p:txBody>
        </p:sp>
      </p:grpSp>
      <p:sp>
        <p:nvSpPr>
          <p:cNvPr id="156838" name="Oval 166"/>
          <p:cNvSpPr>
            <a:spLocks noChangeAspect="1" noChangeArrowheads="1"/>
          </p:cNvSpPr>
          <p:nvPr/>
        </p:nvSpPr>
        <p:spPr bwMode="auto">
          <a:xfrm>
            <a:off x="4486275" y="1196975"/>
            <a:ext cx="323850" cy="323850"/>
          </a:xfrm>
          <a:prstGeom prst="ellipse">
            <a:avLst/>
          </a:prstGeom>
          <a:solidFill>
            <a:srgbClr val="66FF33"/>
          </a:solidFill>
          <a:ln w="9525">
            <a:solidFill>
              <a:schemeClr val="tx1"/>
            </a:solidFill>
            <a:round/>
            <a:headEnd/>
            <a:tailEnd/>
          </a:ln>
          <a:effectLst>
            <a:outerShdw dist="71842" dir="2700000" algn="ctr" rotWithShape="0">
              <a:srgbClr val="0000FF"/>
            </a:outerShdw>
          </a:effectLst>
        </p:spPr>
        <p:txBody>
          <a:bodyPr wrap="none" anchor="ctr"/>
          <a:lstStyle/>
          <a:p>
            <a:pPr algn="ctr" eaLnBrk="0" hangingPunct="0">
              <a:defRPr/>
            </a:pPr>
            <a:r>
              <a:rPr lang="en-US" b="1">
                <a:solidFill>
                  <a:srgbClr val="3333FF"/>
                </a:solidFill>
                <a:effectLst>
                  <a:outerShdw blurRad="38100" dist="38100" dir="2700000" algn="tl">
                    <a:srgbClr val="000000"/>
                  </a:outerShdw>
                </a:effectLst>
                <a:latin typeface="Arial" charset="0"/>
                <a:cs typeface="+mn-cs"/>
              </a:rPr>
              <a:t>1</a:t>
            </a:r>
          </a:p>
        </p:txBody>
      </p:sp>
      <p:sp>
        <p:nvSpPr>
          <p:cNvPr id="156842" name="Oval 170"/>
          <p:cNvSpPr>
            <a:spLocks noChangeArrowheads="1"/>
          </p:cNvSpPr>
          <p:nvPr/>
        </p:nvSpPr>
        <p:spPr bwMode="auto">
          <a:xfrm>
            <a:off x="4529138" y="1946275"/>
            <a:ext cx="323850" cy="323850"/>
          </a:xfrm>
          <a:prstGeom prst="ellipse">
            <a:avLst/>
          </a:prstGeom>
          <a:solidFill>
            <a:srgbClr val="66FF33"/>
          </a:solidFill>
          <a:ln w="9525">
            <a:solidFill>
              <a:schemeClr val="tx1"/>
            </a:solidFill>
            <a:round/>
            <a:headEnd/>
            <a:tailEnd/>
          </a:ln>
          <a:effectLst>
            <a:outerShdw dist="71842" dir="2700000" algn="ctr" rotWithShape="0">
              <a:srgbClr val="0000FF"/>
            </a:outerShdw>
          </a:effectLst>
        </p:spPr>
        <p:txBody>
          <a:bodyPr wrap="none" anchor="ctr"/>
          <a:lstStyle/>
          <a:p>
            <a:pPr algn="ctr" eaLnBrk="0" hangingPunct="0">
              <a:defRPr/>
            </a:pPr>
            <a:r>
              <a:rPr lang="en-US" b="1">
                <a:solidFill>
                  <a:srgbClr val="3333FF"/>
                </a:solidFill>
                <a:effectLst>
                  <a:outerShdw blurRad="38100" dist="38100" dir="2700000" algn="tl">
                    <a:srgbClr val="000000"/>
                  </a:outerShdw>
                </a:effectLst>
                <a:latin typeface="Arial" charset="0"/>
                <a:cs typeface="+mn-cs"/>
              </a:rPr>
              <a:t>3</a:t>
            </a:r>
          </a:p>
        </p:txBody>
      </p:sp>
      <p:sp>
        <p:nvSpPr>
          <p:cNvPr id="156840" name="Oval 168"/>
          <p:cNvSpPr>
            <a:spLocks noChangeArrowheads="1"/>
          </p:cNvSpPr>
          <p:nvPr/>
        </p:nvSpPr>
        <p:spPr bwMode="auto">
          <a:xfrm>
            <a:off x="4500563" y="1571625"/>
            <a:ext cx="323850" cy="323850"/>
          </a:xfrm>
          <a:prstGeom prst="ellipse">
            <a:avLst/>
          </a:prstGeom>
          <a:solidFill>
            <a:srgbClr val="66FF33"/>
          </a:solidFill>
          <a:ln w="9525">
            <a:solidFill>
              <a:schemeClr val="tx1"/>
            </a:solidFill>
            <a:round/>
            <a:headEnd/>
            <a:tailEnd/>
          </a:ln>
          <a:effectLst>
            <a:outerShdw dist="71842" dir="2700000" algn="ctr" rotWithShape="0">
              <a:srgbClr val="0000FF"/>
            </a:outerShdw>
          </a:effectLst>
        </p:spPr>
        <p:txBody>
          <a:bodyPr wrap="none" anchor="ctr"/>
          <a:lstStyle/>
          <a:p>
            <a:pPr algn="ctr" eaLnBrk="0" hangingPunct="0">
              <a:defRPr/>
            </a:pPr>
            <a:r>
              <a:rPr lang="en-US" b="1" dirty="0">
                <a:solidFill>
                  <a:srgbClr val="3333FF"/>
                </a:solidFill>
                <a:effectLst>
                  <a:outerShdw blurRad="38100" dist="38100" dir="2700000" algn="tl">
                    <a:srgbClr val="000000"/>
                  </a:outerShdw>
                </a:effectLst>
                <a:latin typeface="Arial" charset="0"/>
                <a:cs typeface="+mn-cs"/>
              </a:rPr>
              <a:t>2</a:t>
            </a:r>
          </a:p>
        </p:txBody>
      </p:sp>
      <p:sp>
        <p:nvSpPr>
          <p:cNvPr id="12" name="Date Placeholder 11"/>
          <p:cNvSpPr>
            <a:spLocks noGrp="1"/>
          </p:cNvSpPr>
          <p:nvPr>
            <p:ph type="dt" sz="half" idx="10"/>
          </p:nvPr>
        </p:nvSpPr>
        <p:spPr/>
        <p:txBody>
          <a:bodyPr/>
          <a:lstStyle/>
          <a:p>
            <a:pPr>
              <a:defRPr/>
            </a:pPr>
            <a:fld id="{94C73EFD-AFB5-4DC8-8560-6573D81EADF2}" type="datetime1">
              <a:rPr lang="en-US" smtClean="0"/>
              <a:t>5/31/2020</a:t>
            </a:fld>
            <a:endParaRPr lang="en-AU"/>
          </a:p>
        </p:txBody>
      </p:sp>
      <p:sp>
        <p:nvSpPr>
          <p:cNvPr id="13" name="Slide Number Placeholder 12"/>
          <p:cNvSpPr>
            <a:spLocks noGrp="1"/>
          </p:cNvSpPr>
          <p:nvPr>
            <p:ph type="sldNum" sz="quarter" idx="12"/>
          </p:nvPr>
        </p:nvSpPr>
        <p:spPr/>
        <p:txBody>
          <a:bodyPr/>
          <a:lstStyle/>
          <a:p>
            <a:pPr>
              <a:defRPr/>
            </a:pPr>
            <a:fld id="{F41C09F1-EFD8-46C7-A5E0-AE155CD11A6B}" type="slidenum">
              <a:rPr lang="ar-SA" smtClean="0"/>
              <a:pPr>
                <a:defRPr/>
              </a:pPr>
              <a:t>21</a:t>
            </a:fld>
            <a:endParaRPr lang="en-AU"/>
          </a:p>
        </p:txBody>
      </p:sp>
      <p:sp>
        <p:nvSpPr>
          <p:cNvPr id="14" name="Footer Placeholder 13"/>
          <p:cNvSpPr>
            <a:spLocks noGrp="1"/>
          </p:cNvSpPr>
          <p:nvPr>
            <p:ph type="ftr" sz="quarter" idx="11"/>
          </p:nvPr>
        </p:nvSpPr>
        <p:spPr/>
        <p:txBody>
          <a:bodyPr/>
          <a:lstStyle/>
          <a:p>
            <a:pPr>
              <a:defRPr/>
            </a:pPr>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6838"/>
                                        </p:tgtEl>
                                        <p:attrNameLst>
                                          <p:attrName>style.visibility</p:attrName>
                                        </p:attrNameLst>
                                      </p:cBhvr>
                                      <p:to>
                                        <p:strVal val="visible"/>
                                      </p:to>
                                    </p:set>
                                    <p:animEffect transition="in" filter="blinds(horizontal)">
                                      <p:cBhvr>
                                        <p:cTn id="7" dur="500"/>
                                        <p:tgtEl>
                                          <p:spTgt spid="156838"/>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56840"/>
                                        </p:tgtEl>
                                        <p:attrNameLst>
                                          <p:attrName>style.visibility</p:attrName>
                                        </p:attrNameLst>
                                      </p:cBhvr>
                                      <p:to>
                                        <p:strVal val="visible"/>
                                      </p:to>
                                    </p:set>
                                    <p:animEffect transition="in" filter="blinds(horizontal)">
                                      <p:cBhvr>
                                        <p:cTn id="11" dur="500"/>
                                        <p:tgtEl>
                                          <p:spTgt spid="156840"/>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56842"/>
                                        </p:tgtEl>
                                        <p:attrNameLst>
                                          <p:attrName>style.visibility</p:attrName>
                                        </p:attrNameLst>
                                      </p:cBhvr>
                                      <p:to>
                                        <p:strVal val="visible"/>
                                      </p:to>
                                    </p:set>
                                    <p:animEffect transition="in" filter="blinds(horizontal)">
                                      <p:cBhvr>
                                        <p:cTn id="15" dur="500"/>
                                        <p:tgtEl>
                                          <p:spTgt spid="156842"/>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156734"/>
                                        </p:tgtEl>
                                        <p:attrNameLst>
                                          <p:attrName>style.visibility</p:attrName>
                                        </p:attrNameLst>
                                      </p:cBhvr>
                                      <p:to>
                                        <p:strVal val="visible"/>
                                      </p:to>
                                    </p:set>
                                    <p:animEffect transition="in" filter="randombar(horizontal)">
                                      <p:cBhvr>
                                        <p:cTn id="20" dur="500"/>
                                        <p:tgtEl>
                                          <p:spTgt spid="156734"/>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156834"/>
                                        </p:tgtEl>
                                        <p:attrNameLst>
                                          <p:attrName>style.visibility</p:attrName>
                                        </p:attrNameLst>
                                      </p:cBhvr>
                                      <p:to>
                                        <p:strVal val="visible"/>
                                      </p:to>
                                    </p:set>
                                    <p:animEffect transition="in" filter="randombar(horizontal)">
                                      <p:cBhvr>
                                        <p:cTn id="25" dur="500"/>
                                        <p:tgtEl>
                                          <p:spTgt spid="156834"/>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randombar(horizontal)">
                                      <p:cBhvr>
                                        <p:cTn id="3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838" grpId="0" animBg="1"/>
      <p:bldP spid="156842" grpId="0" animBg="1"/>
      <p:bldP spid="15684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body" sz="half" idx="1"/>
          </p:nvPr>
        </p:nvSpPr>
        <p:spPr>
          <a:xfrm>
            <a:off x="349250" y="215900"/>
            <a:ext cx="8686800" cy="6453188"/>
          </a:xfrm>
        </p:spPr>
        <p:txBody>
          <a:bodyPr>
            <a:normAutofit lnSpcReduction="10000"/>
          </a:bodyPr>
          <a:lstStyle/>
          <a:p>
            <a:pPr marL="533400" indent="-533400" algn="justLow" eaLnBrk="1" fontAlgn="auto" hangingPunct="1">
              <a:lnSpc>
                <a:spcPct val="90000"/>
              </a:lnSpc>
              <a:spcBef>
                <a:spcPts val="580"/>
              </a:spcBef>
              <a:spcAft>
                <a:spcPts val="0"/>
              </a:spcAft>
              <a:buFontTx/>
              <a:buNone/>
              <a:defRPr/>
            </a:pPr>
            <a:r>
              <a:rPr lang="en-US" sz="2000" b="1">
                <a:solidFill>
                  <a:srgbClr val="CC3300"/>
                </a:solidFill>
                <a:effectLst>
                  <a:outerShdw blurRad="38100" dist="38100" dir="2700000" algn="tl">
                    <a:srgbClr val="000000"/>
                  </a:outerShdw>
                </a:effectLst>
                <a:cs typeface="Times New Roman" pitchFamily="18" charset="0"/>
              </a:rPr>
              <a:t>Repeat the previous example, assuming that  the processes arrive in the order </a:t>
            </a:r>
            <a:r>
              <a:rPr lang="en-US" sz="2000" b="1">
                <a:solidFill>
                  <a:srgbClr val="3366FF"/>
                </a:solidFill>
                <a:effectLst>
                  <a:outerShdw blurRad="38100" dist="38100" dir="2700000" algn="tl">
                    <a:srgbClr val="000000"/>
                  </a:outerShdw>
                </a:effectLst>
                <a:cs typeface="Times New Roman" pitchFamily="18" charset="0"/>
              </a:rPr>
              <a:t>P2, P3, P1</a:t>
            </a:r>
            <a:r>
              <a:rPr lang="en-US" sz="2000" b="1">
                <a:solidFill>
                  <a:srgbClr val="CC3300"/>
                </a:solidFill>
                <a:effectLst>
                  <a:outerShdw blurRad="38100" dist="38100" dir="2700000" algn="tl">
                    <a:srgbClr val="000000"/>
                  </a:outerShdw>
                </a:effectLst>
                <a:cs typeface="Times New Roman" pitchFamily="18" charset="0"/>
              </a:rPr>
              <a:t>. All at time 0. </a:t>
            </a:r>
          </a:p>
          <a:p>
            <a:pPr marL="533400" indent="-533400" eaLnBrk="1" fontAlgn="auto" hangingPunct="1">
              <a:lnSpc>
                <a:spcPct val="90000"/>
              </a:lnSpc>
              <a:spcBef>
                <a:spcPts val="580"/>
              </a:spcBef>
              <a:spcAft>
                <a:spcPts val="0"/>
              </a:spcAft>
              <a:buFontTx/>
              <a:buNone/>
              <a:defRPr/>
            </a:pPr>
            <a:endParaRPr lang="en-US" sz="2000" b="1">
              <a:solidFill>
                <a:srgbClr val="CC3300"/>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Gant chart:</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waiting times and turnaround times for each process are:</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Hence, average waiting time= </a:t>
            </a:r>
            <a:r>
              <a:rPr lang="en-US" sz="2000" b="1">
                <a:solidFill>
                  <a:srgbClr val="CC3300"/>
                </a:solidFill>
                <a:effectLst>
                  <a:outerShdw blurRad="38100" dist="38100" dir="2700000" algn="tl">
                    <a:srgbClr val="000000"/>
                  </a:outerShdw>
                </a:effectLst>
                <a:cs typeface="Times New Roman" pitchFamily="18" charset="0"/>
              </a:rPr>
              <a:t>(6+0+3)/3=3</a:t>
            </a:r>
            <a:r>
              <a:rPr lang="en-US" sz="2000" b="1">
                <a:solidFill>
                  <a:srgbClr val="3333FF"/>
                </a:solidFill>
                <a:effectLst>
                  <a:outerShdw blurRad="38100" dist="38100" dir="2700000" algn="tl">
                    <a:srgbClr val="000000"/>
                  </a:outerShdw>
                </a:effectLst>
                <a:cs typeface="Times New Roman" pitchFamily="18" charset="0"/>
              </a:rPr>
              <a:t> milliseconds </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p:txBody>
      </p:sp>
      <p:graphicFrame>
        <p:nvGraphicFramePr>
          <p:cNvPr id="160771" name="Group 3"/>
          <p:cNvGraphicFramePr>
            <a:graphicFrameLocks noGrp="1"/>
          </p:cNvGraphicFramePr>
          <p:nvPr>
            <p:ph sz="quarter" idx="2"/>
          </p:nvPr>
        </p:nvGraphicFramePr>
        <p:xfrm>
          <a:off x="4356100" y="1125538"/>
          <a:ext cx="3600450" cy="1341120"/>
        </p:xfrm>
        <a:graphic>
          <a:graphicData uri="http://schemas.openxmlformats.org/drawingml/2006/table">
            <a:tbl>
              <a:tblPr rtl="1"/>
              <a:tblGrid>
                <a:gridCol w="1897062">
                  <a:extLst>
                    <a:ext uri="{9D8B030D-6E8A-4147-A177-3AD203B41FA5}">
                      <a16:colId xmlns:a16="http://schemas.microsoft.com/office/drawing/2014/main" val="20000"/>
                    </a:ext>
                  </a:extLst>
                </a:gridCol>
                <a:gridCol w="1703388">
                  <a:extLst>
                    <a:ext uri="{9D8B030D-6E8A-4147-A177-3AD203B41FA5}">
                      <a16:colId xmlns:a16="http://schemas.microsoft.com/office/drawing/2014/main" val="20001"/>
                    </a:ext>
                  </a:extLst>
                </a:gridCol>
              </a:tblGrid>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Burst Time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144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24</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bl>
          </a:graphicData>
        </a:graphic>
      </p:graphicFrame>
      <p:graphicFrame>
        <p:nvGraphicFramePr>
          <p:cNvPr id="160789" name="Group 21"/>
          <p:cNvGraphicFramePr>
            <a:graphicFrameLocks noGrp="1"/>
          </p:cNvGraphicFramePr>
          <p:nvPr>
            <p:ph sz="quarter" idx="3"/>
          </p:nvPr>
        </p:nvGraphicFramePr>
        <p:xfrm>
          <a:off x="1042988" y="4868863"/>
          <a:ext cx="7489825" cy="1075056"/>
        </p:xfrm>
        <a:graphic>
          <a:graphicData uri="http://schemas.openxmlformats.org/drawingml/2006/table">
            <a:tbl>
              <a:tblPr rtl="1"/>
              <a:tblGrid>
                <a:gridCol w="1081088">
                  <a:extLst>
                    <a:ext uri="{9D8B030D-6E8A-4147-A177-3AD203B41FA5}">
                      <a16:colId xmlns:a16="http://schemas.microsoft.com/office/drawing/2014/main" val="20000"/>
                    </a:ext>
                  </a:extLst>
                </a:gridCol>
                <a:gridCol w="1655762">
                  <a:extLst>
                    <a:ext uri="{9D8B030D-6E8A-4147-A177-3AD203B41FA5}">
                      <a16:colId xmlns:a16="http://schemas.microsoft.com/office/drawing/2014/main" val="20001"/>
                    </a:ext>
                  </a:extLst>
                </a:gridCol>
                <a:gridCol w="1800225">
                  <a:extLst>
                    <a:ext uri="{9D8B030D-6E8A-4147-A177-3AD203B41FA5}">
                      <a16:colId xmlns:a16="http://schemas.microsoft.com/office/drawing/2014/main" val="20002"/>
                    </a:ext>
                  </a:extLst>
                </a:gridCol>
                <a:gridCol w="2952750">
                  <a:extLst>
                    <a:ext uri="{9D8B030D-6E8A-4147-A177-3AD203B41FA5}">
                      <a16:colId xmlns:a16="http://schemas.microsoft.com/office/drawing/2014/main" val="20003"/>
                    </a:ext>
                  </a:extLst>
                </a:gridCol>
              </a:tblGrid>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369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Waiting Time (WT)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1"/>
                  </a:ext>
                </a:extLst>
              </a:tr>
              <a:tr h="369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Turnaround Time (TAT)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2"/>
                  </a:ext>
                </a:extLst>
              </a:tr>
            </a:tbl>
          </a:graphicData>
        </a:graphic>
      </p:graphicFrame>
      <p:pic>
        <p:nvPicPr>
          <p:cNvPr id="160811" name="Picture 43"/>
          <p:cNvPicPr>
            <a:picLocks noChangeAspect="1" noChangeArrowheads="1"/>
          </p:cNvPicPr>
          <p:nvPr/>
        </p:nvPicPr>
        <p:blipFill>
          <a:blip r:embed="rId2">
            <a:grayscl/>
          </a:blip>
          <a:srcRect/>
          <a:stretch>
            <a:fillRect/>
          </a:stretch>
        </p:blipFill>
        <p:spPr bwMode="auto">
          <a:xfrm>
            <a:off x="1476375" y="3068638"/>
            <a:ext cx="5689600" cy="936625"/>
          </a:xfrm>
          <a:prstGeom prst="rect">
            <a:avLst/>
          </a:prstGeom>
          <a:noFill/>
          <a:ln w="9525">
            <a:noFill/>
            <a:miter lim="800000"/>
            <a:headEnd/>
            <a:tailEnd/>
          </a:ln>
        </p:spPr>
      </p:pic>
      <p:sp>
        <p:nvSpPr>
          <p:cNvPr id="160812" name="Oval 44"/>
          <p:cNvSpPr>
            <a:spLocks noChangeArrowheads="1"/>
          </p:cNvSpPr>
          <p:nvPr/>
        </p:nvSpPr>
        <p:spPr bwMode="auto">
          <a:xfrm>
            <a:off x="3924300" y="1730375"/>
            <a:ext cx="360363" cy="360363"/>
          </a:xfrm>
          <a:prstGeom prst="ellipse">
            <a:avLst/>
          </a:prstGeom>
          <a:solidFill>
            <a:srgbClr val="FFFF00"/>
          </a:solidFill>
          <a:ln w="9525">
            <a:solidFill>
              <a:schemeClr val="tx1"/>
            </a:solidFill>
            <a:round/>
            <a:headEnd/>
            <a:tailEnd/>
          </a:ln>
          <a:effectLst>
            <a:outerShdw dist="71842" dir="2700000" algn="ctr" rotWithShape="0">
              <a:srgbClr val="0000FF"/>
            </a:outerShdw>
          </a:effectLst>
        </p:spPr>
        <p:txBody>
          <a:bodyPr wrap="none" anchor="ctr"/>
          <a:lstStyle/>
          <a:p>
            <a:pPr algn="ctr" eaLnBrk="0" hangingPunct="0">
              <a:defRPr/>
            </a:pPr>
            <a:r>
              <a:rPr lang="en-US" b="1">
                <a:solidFill>
                  <a:srgbClr val="3333FF"/>
                </a:solidFill>
                <a:effectLst>
                  <a:outerShdw blurRad="38100" dist="38100" dir="2700000" algn="tl">
                    <a:srgbClr val="000000"/>
                  </a:outerShdw>
                </a:effectLst>
                <a:latin typeface="Arial" charset="0"/>
                <a:cs typeface="+mn-cs"/>
              </a:rPr>
              <a:t>1</a:t>
            </a:r>
          </a:p>
        </p:txBody>
      </p:sp>
      <p:sp>
        <p:nvSpPr>
          <p:cNvPr id="160813" name="Oval 45"/>
          <p:cNvSpPr>
            <a:spLocks noChangeArrowheads="1"/>
          </p:cNvSpPr>
          <p:nvPr/>
        </p:nvSpPr>
        <p:spPr bwMode="auto">
          <a:xfrm>
            <a:off x="3938588" y="2133600"/>
            <a:ext cx="360362" cy="360363"/>
          </a:xfrm>
          <a:prstGeom prst="ellipse">
            <a:avLst/>
          </a:prstGeom>
          <a:solidFill>
            <a:srgbClr val="FFFF00"/>
          </a:solidFill>
          <a:ln w="9525">
            <a:solidFill>
              <a:schemeClr val="tx1"/>
            </a:solidFill>
            <a:round/>
            <a:headEnd/>
            <a:tailEnd/>
          </a:ln>
          <a:effectLst>
            <a:outerShdw dist="71842" dir="2700000" algn="ctr" rotWithShape="0">
              <a:srgbClr val="0000FF"/>
            </a:outerShdw>
          </a:effectLst>
        </p:spPr>
        <p:txBody>
          <a:bodyPr wrap="none" anchor="ctr"/>
          <a:lstStyle/>
          <a:p>
            <a:pPr algn="ctr" eaLnBrk="0" hangingPunct="0">
              <a:defRPr/>
            </a:pPr>
            <a:r>
              <a:rPr lang="en-US" b="1">
                <a:solidFill>
                  <a:srgbClr val="3333FF"/>
                </a:solidFill>
                <a:effectLst>
                  <a:outerShdw blurRad="38100" dist="38100" dir="2700000" algn="tl">
                    <a:srgbClr val="000000"/>
                  </a:outerShdw>
                </a:effectLst>
                <a:latin typeface="Arial" charset="0"/>
                <a:cs typeface="+mn-cs"/>
              </a:rPr>
              <a:t>2</a:t>
            </a:r>
          </a:p>
        </p:txBody>
      </p:sp>
      <p:sp>
        <p:nvSpPr>
          <p:cNvPr id="160814" name="Oval 46"/>
          <p:cNvSpPr>
            <a:spLocks noChangeArrowheads="1"/>
          </p:cNvSpPr>
          <p:nvPr/>
        </p:nvSpPr>
        <p:spPr bwMode="auto">
          <a:xfrm>
            <a:off x="3924300" y="1341438"/>
            <a:ext cx="360363" cy="360362"/>
          </a:xfrm>
          <a:prstGeom prst="ellipse">
            <a:avLst/>
          </a:prstGeom>
          <a:solidFill>
            <a:srgbClr val="FFFF00"/>
          </a:solidFill>
          <a:ln w="9525">
            <a:solidFill>
              <a:schemeClr val="tx1"/>
            </a:solidFill>
            <a:round/>
            <a:headEnd/>
            <a:tailEnd/>
          </a:ln>
          <a:effectLst>
            <a:outerShdw dist="71842" dir="2700000" algn="ctr" rotWithShape="0">
              <a:srgbClr val="0000FF"/>
            </a:outerShdw>
          </a:effectLst>
        </p:spPr>
        <p:txBody>
          <a:bodyPr wrap="none" anchor="ctr"/>
          <a:lstStyle/>
          <a:p>
            <a:pPr algn="ctr" eaLnBrk="0" hangingPunct="0">
              <a:defRPr/>
            </a:pPr>
            <a:r>
              <a:rPr lang="en-US" b="1">
                <a:solidFill>
                  <a:srgbClr val="3333FF"/>
                </a:solidFill>
                <a:effectLst>
                  <a:outerShdw blurRad="38100" dist="38100" dir="2700000" algn="tl">
                    <a:srgbClr val="000000"/>
                  </a:outerShdw>
                </a:effectLst>
                <a:latin typeface="Arial" charset="0"/>
                <a:cs typeface="+mn-cs"/>
              </a:rPr>
              <a:t>3</a:t>
            </a:r>
          </a:p>
        </p:txBody>
      </p:sp>
      <p:sp>
        <p:nvSpPr>
          <p:cNvPr id="9" name="Date Placeholder 8"/>
          <p:cNvSpPr>
            <a:spLocks noGrp="1"/>
          </p:cNvSpPr>
          <p:nvPr>
            <p:ph type="dt" sz="half" idx="10"/>
          </p:nvPr>
        </p:nvSpPr>
        <p:spPr/>
        <p:txBody>
          <a:bodyPr/>
          <a:lstStyle/>
          <a:p>
            <a:pPr>
              <a:defRPr/>
            </a:pPr>
            <a:fld id="{4A075E68-C97F-407B-92FE-EF01E901196B}" type="datetime1">
              <a:rPr lang="en-US" smtClean="0"/>
              <a:t>5/31/2020</a:t>
            </a:fld>
            <a:endParaRPr lang="en-AU"/>
          </a:p>
        </p:txBody>
      </p:sp>
      <p:sp>
        <p:nvSpPr>
          <p:cNvPr id="10" name="Slide Number Placeholder 9"/>
          <p:cNvSpPr>
            <a:spLocks noGrp="1"/>
          </p:cNvSpPr>
          <p:nvPr>
            <p:ph type="sldNum" sz="quarter" idx="12"/>
          </p:nvPr>
        </p:nvSpPr>
        <p:spPr/>
        <p:txBody>
          <a:bodyPr/>
          <a:lstStyle/>
          <a:p>
            <a:pPr>
              <a:defRPr/>
            </a:pPr>
            <a:fld id="{F41C09F1-EFD8-46C7-A5E0-AE155CD11A6B}" type="slidenum">
              <a:rPr lang="ar-SA" smtClean="0"/>
              <a:pPr>
                <a:defRPr/>
              </a:pPr>
              <a:t>22</a:t>
            </a:fld>
            <a:endParaRPr lang="en-AU"/>
          </a:p>
        </p:txBody>
      </p:sp>
      <p:sp>
        <p:nvSpPr>
          <p:cNvPr id="11" name="Footer Placeholder 10"/>
          <p:cNvSpPr>
            <a:spLocks noGrp="1"/>
          </p:cNvSpPr>
          <p:nvPr>
            <p:ph type="ftr" sz="quarter" idx="11"/>
          </p:nvPr>
        </p:nvSpPr>
        <p:spPr/>
        <p:txBody>
          <a:bodyPr/>
          <a:lstStyle/>
          <a:p>
            <a:pPr>
              <a:defRPr/>
            </a:pPr>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0812"/>
                                        </p:tgtEl>
                                        <p:attrNameLst>
                                          <p:attrName>style.visibility</p:attrName>
                                        </p:attrNameLst>
                                      </p:cBhvr>
                                      <p:to>
                                        <p:strVal val="visible"/>
                                      </p:to>
                                    </p:set>
                                    <p:animEffect transition="in" filter="blinds(horizontal)">
                                      <p:cBhvr>
                                        <p:cTn id="7" dur="500"/>
                                        <p:tgtEl>
                                          <p:spTgt spid="160812"/>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60813"/>
                                        </p:tgtEl>
                                        <p:attrNameLst>
                                          <p:attrName>style.visibility</p:attrName>
                                        </p:attrNameLst>
                                      </p:cBhvr>
                                      <p:to>
                                        <p:strVal val="visible"/>
                                      </p:to>
                                    </p:set>
                                    <p:animEffect transition="in" filter="blinds(horizontal)">
                                      <p:cBhvr>
                                        <p:cTn id="11" dur="500"/>
                                        <p:tgtEl>
                                          <p:spTgt spid="160813"/>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60814"/>
                                        </p:tgtEl>
                                        <p:attrNameLst>
                                          <p:attrName>style.visibility</p:attrName>
                                        </p:attrNameLst>
                                      </p:cBhvr>
                                      <p:to>
                                        <p:strVal val="visible"/>
                                      </p:to>
                                    </p:set>
                                    <p:animEffect transition="in" filter="blinds(horizontal)">
                                      <p:cBhvr>
                                        <p:cTn id="15" dur="500"/>
                                        <p:tgtEl>
                                          <p:spTgt spid="160814"/>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160811"/>
                                        </p:tgtEl>
                                        <p:attrNameLst>
                                          <p:attrName>style.visibility</p:attrName>
                                        </p:attrNameLst>
                                      </p:cBhvr>
                                      <p:to>
                                        <p:strVal val="visible"/>
                                      </p:to>
                                    </p:set>
                                    <p:animEffect transition="in" filter="randombar(horizontal)">
                                      <p:cBhvr>
                                        <p:cTn id="20" dur="500"/>
                                        <p:tgtEl>
                                          <p:spTgt spid="160811"/>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160789"/>
                                        </p:tgtEl>
                                        <p:attrNameLst>
                                          <p:attrName>style.visibility</p:attrName>
                                        </p:attrNameLst>
                                      </p:cBhvr>
                                      <p:to>
                                        <p:strVal val="visible"/>
                                      </p:to>
                                    </p:set>
                                    <p:animEffect transition="in" filter="randombar(horizontal)">
                                      <p:cBhvr>
                                        <p:cTn id="25" dur="500"/>
                                        <p:tgtEl>
                                          <p:spTgt spid="1607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812" grpId="0" animBg="1"/>
      <p:bldP spid="160813" grpId="0" animBg="1"/>
      <p:bldP spid="1608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idx="1"/>
          </p:nvPr>
        </p:nvSpPr>
        <p:spPr>
          <a:xfrm>
            <a:off x="323850" y="990600"/>
            <a:ext cx="8640763" cy="4084638"/>
          </a:xfrm>
        </p:spPr>
        <p:txBody>
          <a:bodyPr>
            <a:normAutofit/>
          </a:bodyPr>
          <a:lstStyle/>
          <a:p>
            <a:pPr marL="609600" indent="-609600" eaLnBrk="1" fontAlgn="auto" hangingPunct="1">
              <a:spcBef>
                <a:spcPts val="580"/>
              </a:spcBef>
              <a:spcAft>
                <a:spcPts val="0"/>
              </a:spcAft>
              <a:defRPr/>
            </a:pPr>
            <a:r>
              <a:rPr lang="en-US" sz="2400" b="1" dirty="0">
                <a:solidFill>
                  <a:srgbClr val="3333FF"/>
                </a:solidFill>
                <a:effectLst>
                  <a:outerShdw blurRad="38100" dist="38100" dir="2700000" algn="tl">
                    <a:srgbClr val="000000"/>
                  </a:outerShdw>
                </a:effectLst>
                <a:cs typeface="Times New Roman" pitchFamily="18" charset="0"/>
              </a:rPr>
              <a:t>When CPU is available, it will be assigned to the process with the smallest CPU burst (</a:t>
            </a:r>
            <a:r>
              <a:rPr lang="en-US" sz="2000" b="1" dirty="0">
                <a:solidFill>
                  <a:srgbClr val="FF5050"/>
                </a:solidFill>
                <a:effectLst>
                  <a:outerShdw blurRad="38100" dist="38100" dir="2700000" algn="tl">
                    <a:srgbClr val="000000"/>
                  </a:outerShdw>
                </a:effectLst>
                <a:cs typeface="Times New Roman" pitchFamily="18" charset="0"/>
              </a:rPr>
              <a:t>non preemptive</a:t>
            </a:r>
            <a:r>
              <a:rPr lang="en-US" sz="2400" b="1" dirty="0">
                <a:solidFill>
                  <a:srgbClr val="3333FF"/>
                </a:solidFill>
                <a:effectLst>
                  <a:outerShdw blurRad="38100" dist="38100" dir="2700000" algn="tl">
                    <a:srgbClr val="000000"/>
                  </a:outerShdw>
                </a:effectLst>
                <a:cs typeface="Times New Roman" pitchFamily="18" charset="0"/>
              </a:rPr>
              <a:t>). </a:t>
            </a:r>
          </a:p>
          <a:p>
            <a:pPr marL="609600" indent="-609600" eaLnBrk="1" fontAlgn="auto" hangingPunct="1">
              <a:spcBef>
                <a:spcPts val="580"/>
              </a:spcBef>
              <a:spcAft>
                <a:spcPts val="0"/>
              </a:spcAft>
              <a:buFont typeface="Wingdings 2"/>
              <a:buChar char=""/>
              <a:defRPr/>
            </a:pPr>
            <a:r>
              <a:rPr lang="en-US" sz="2400" b="1" dirty="0">
                <a:solidFill>
                  <a:srgbClr val="3333FF"/>
                </a:solidFill>
                <a:effectLst>
                  <a:outerShdw blurRad="38100" dist="38100" dir="2700000" algn="tl">
                    <a:srgbClr val="000000"/>
                  </a:outerShdw>
                </a:effectLst>
                <a:cs typeface="Times New Roman" pitchFamily="18" charset="0"/>
              </a:rPr>
              <a:t>If two processes have the same next CPU burst, </a:t>
            </a:r>
            <a:r>
              <a:rPr lang="en-US" sz="2400" b="1" dirty="0">
                <a:solidFill>
                  <a:srgbClr val="CC3300"/>
                </a:solidFill>
                <a:effectLst>
                  <a:outerShdw blurRad="38100" dist="38100" dir="2700000" algn="tl">
                    <a:srgbClr val="000000"/>
                  </a:outerShdw>
                </a:effectLst>
                <a:cs typeface="Times New Roman" pitchFamily="18" charset="0"/>
              </a:rPr>
              <a:t>FCFS</a:t>
            </a:r>
            <a:r>
              <a:rPr lang="en-US" sz="2400" b="1" dirty="0">
                <a:solidFill>
                  <a:srgbClr val="3333FF"/>
                </a:solidFill>
                <a:effectLst>
                  <a:outerShdw blurRad="38100" dist="38100" dir="2700000" algn="tl">
                    <a:srgbClr val="000000"/>
                  </a:outerShdw>
                </a:effectLst>
                <a:cs typeface="Times New Roman" pitchFamily="18" charset="0"/>
              </a:rPr>
              <a:t> is used. </a:t>
            </a:r>
          </a:p>
          <a:p>
            <a:pPr marL="609600" lvl="1" indent="-609600">
              <a:spcBef>
                <a:spcPts val="580"/>
              </a:spcBef>
              <a:buFont typeface="Wingdings 2"/>
              <a:buChar char=""/>
              <a:defRPr/>
            </a:pPr>
            <a:r>
              <a:rPr lang="en-US" sz="2400" b="1" dirty="0">
                <a:solidFill>
                  <a:srgbClr val="0000FF"/>
                </a:solidFill>
                <a:effectLst>
                  <a:outerShdw blurRad="38100" dist="38100" dir="2700000" algn="tl">
                    <a:srgbClr val="000000">
                      <a:alpha val="43137"/>
                    </a:srgbClr>
                  </a:outerShdw>
                </a:effectLst>
              </a:rPr>
              <a:t>Shortest job first is provably optimal when all the jobs are available simultaneously.</a:t>
            </a:r>
          </a:p>
          <a:p>
            <a:pPr marL="609600" lvl="1" indent="-609600">
              <a:spcBef>
                <a:spcPts val="580"/>
              </a:spcBef>
              <a:buFont typeface="Wingdings 2"/>
              <a:buChar char=""/>
              <a:defRPr/>
            </a:pPr>
            <a:r>
              <a:rPr lang="en-US" sz="2400" b="1" dirty="0">
                <a:solidFill>
                  <a:srgbClr val="0000FF"/>
                </a:solidFill>
                <a:effectLst>
                  <a:outerShdw blurRad="38100" dist="38100" dir="2700000" algn="tl">
                    <a:srgbClr val="000000">
                      <a:alpha val="43137"/>
                    </a:srgbClr>
                  </a:outerShdw>
                </a:effectLst>
              </a:rPr>
              <a:t>Mainly used in the long-term-scheduler.</a:t>
            </a:r>
          </a:p>
          <a:p>
            <a:pPr marL="609600" indent="-609600" eaLnBrk="1" fontAlgn="auto" hangingPunct="1">
              <a:spcBef>
                <a:spcPts val="580"/>
              </a:spcBef>
              <a:spcAft>
                <a:spcPts val="0"/>
              </a:spcAft>
              <a:buFont typeface="Wingdings 2"/>
              <a:buChar char=""/>
              <a:defRPr/>
            </a:pPr>
            <a:endParaRPr lang="en-US" sz="2400" b="1" dirty="0">
              <a:solidFill>
                <a:srgbClr val="3333FF"/>
              </a:solidFill>
              <a:effectLst>
                <a:outerShdw blurRad="38100" dist="38100" dir="2700000" algn="tl">
                  <a:srgbClr val="000000"/>
                </a:outerShdw>
              </a:effectLst>
              <a:cs typeface="Times New Roman" pitchFamily="18" charset="0"/>
            </a:endParaRPr>
          </a:p>
        </p:txBody>
      </p:sp>
      <p:sp>
        <p:nvSpPr>
          <p:cNvPr id="59395" name="Rectangle 3" descr="نسيج أزرق"/>
          <p:cNvSpPr>
            <a:spLocks noChangeArrowheads="1"/>
          </p:cNvSpPr>
          <p:nvPr/>
        </p:nvSpPr>
        <p:spPr bwMode="auto">
          <a:xfrm>
            <a:off x="6991350" y="4652963"/>
            <a:ext cx="1730375" cy="1944687"/>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p>
            <a:pPr eaLnBrk="0" hangingPunct="0"/>
            <a:endParaRPr lang="en-AU"/>
          </a:p>
        </p:txBody>
      </p:sp>
      <p:sp>
        <p:nvSpPr>
          <p:cNvPr id="161796" name="Text Box 4"/>
          <p:cNvSpPr txBox="1">
            <a:spLocks noChangeArrowheads="1"/>
          </p:cNvSpPr>
          <p:nvPr/>
        </p:nvSpPr>
        <p:spPr bwMode="auto">
          <a:xfrm>
            <a:off x="7064375" y="6021388"/>
            <a:ext cx="1511300" cy="45720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a:effectLst>
                  <a:outerShdw blurRad="38100" dist="38100" dir="2700000" algn="tl">
                    <a:srgbClr val="FFFFFF"/>
                  </a:outerShdw>
                </a:effectLst>
                <a:latin typeface="Arial" charset="0"/>
                <a:cs typeface="+mn-cs"/>
              </a:rPr>
              <a:t>CPU</a:t>
            </a:r>
          </a:p>
        </p:txBody>
      </p:sp>
      <p:sp>
        <p:nvSpPr>
          <p:cNvPr id="59397" name="AutoShape 5" descr="بردي"/>
          <p:cNvSpPr>
            <a:spLocks noChangeArrowheads="1"/>
          </p:cNvSpPr>
          <p:nvPr/>
        </p:nvSpPr>
        <p:spPr bwMode="auto">
          <a:xfrm rot="5400000">
            <a:off x="3513138" y="2386013"/>
            <a:ext cx="647700" cy="3600450"/>
          </a:xfrm>
          <a:prstGeom prst="can">
            <a:avLst>
              <a:gd name="adj" fmla="val 45243"/>
            </a:avLst>
          </a:prstGeom>
          <a:blipFill dpi="0" rotWithShape="1">
            <a:blip r:embed="rId3"/>
            <a:srcRect/>
            <a:tile tx="0" ty="0" sx="100000" sy="100000" flip="none" algn="tl"/>
          </a:blipFill>
          <a:ln w="9525">
            <a:solidFill>
              <a:schemeClr val="tx1"/>
            </a:solidFill>
            <a:round/>
            <a:headEnd/>
            <a:tailEnd/>
          </a:ln>
        </p:spPr>
        <p:txBody>
          <a:bodyPr wrap="none" anchor="ctr"/>
          <a:lstStyle/>
          <a:p>
            <a:pPr eaLnBrk="0" hangingPunct="0"/>
            <a:endParaRPr lang="en-AU"/>
          </a:p>
        </p:txBody>
      </p:sp>
      <p:sp>
        <p:nvSpPr>
          <p:cNvPr id="161798" name="Oval 6"/>
          <p:cNvSpPr>
            <a:spLocks noChangeArrowheads="1"/>
          </p:cNvSpPr>
          <p:nvPr/>
        </p:nvSpPr>
        <p:spPr bwMode="auto">
          <a:xfrm>
            <a:off x="2987675" y="3860800"/>
            <a:ext cx="647700" cy="647700"/>
          </a:xfrm>
          <a:prstGeom prst="ellipse">
            <a:avLst/>
          </a:prstGeom>
          <a:solidFill>
            <a:srgbClr val="003399"/>
          </a:solidFill>
          <a:ln w="9525">
            <a:solidFill>
              <a:schemeClr val="tx1"/>
            </a:solidFill>
            <a:round/>
            <a:headEnd/>
            <a:tailEnd/>
          </a:ln>
          <a:effectLst/>
        </p:spPr>
        <p:txBody>
          <a:bodyPr wrap="none" anchor="ctr"/>
          <a:lstStyle/>
          <a:p>
            <a:pPr algn="ctr" eaLnBrk="0" hangingPunct="0">
              <a:defRPr/>
            </a:pPr>
            <a:r>
              <a:rPr lang="en-US" b="1">
                <a:solidFill>
                  <a:srgbClr val="FFFF00"/>
                </a:solidFill>
                <a:effectLst>
                  <a:outerShdw blurRad="38100" dist="38100" dir="2700000" algn="tl">
                    <a:srgbClr val="000000"/>
                  </a:outerShdw>
                </a:effectLst>
                <a:latin typeface="Arial" charset="0"/>
                <a:cs typeface="+mn-cs"/>
              </a:rPr>
              <a:t>5</a:t>
            </a:r>
          </a:p>
        </p:txBody>
      </p:sp>
      <p:sp>
        <p:nvSpPr>
          <p:cNvPr id="161799" name="Text Box 7"/>
          <p:cNvSpPr txBox="1">
            <a:spLocks noChangeArrowheads="1"/>
          </p:cNvSpPr>
          <p:nvPr/>
        </p:nvSpPr>
        <p:spPr bwMode="auto">
          <a:xfrm>
            <a:off x="1447800" y="3352800"/>
            <a:ext cx="3743325" cy="427038"/>
          </a:xfrm>
          <a:prstGeom prst="rect">
            <a:avLst/>
          </a:prstGeom>
          <a:noFill/>
          <a:ln w="9525">
            <a:noFill/>
            <a:miter lim="800000"/>
            <a:headEnd/>
            <a:tailEnd/>
          </a:ln>
          <a:effectLst/>
        </p:spPr>
        <p:txBody>
          <a:bodyPr>
            <a:spAutoFit/>
          </a:bodyPr>
          <a:lstStyle/>
          <a:p>
            <a:pPr algn="ctr" eaLnBrk="0" hangingPunct="0">
              <a:spcBef>
                <a:spcPct val="50000"/>
              </a:spcBef>
              <a:defRPr/>
            </a:pPr>
            <a:r>
              <a:rPr lang="en-US" sz="2200" b="1" dirty="0">
                <a:solidFill>
                  <a:srgbClr val="FF5050"/>
                </a:solidFill>
                <a:effectLst>
                  <a:outerShdw blurRad="38100" dist="38100" dir="2700000" algn="tl">
                    <a:srgbClr val="000000"/>
                  </a:outerShdw>
                </a:effectLst>
                <a:latin typeface="Arial" charset="0"/>
                <a:cs typeface="Times New Roman" pitchFamily="18" charset="0"/>
              </a:rPr>
              <a:t>SJF Scheduling</a:t>
            </a:r>
          </a:p>
        </p:txBody>
      </p:sp>
      <p:sp>
        <p:nvSpPr>
          <p:cNvPr id="161800" name="Oval 8"/>
          <p:cNvSpPr>
            <a:spLocks noChangeArrowheads="1"/>
          </p:cNvSpPr>
          <p:nvPr/>
        </p:nvSpPr>
        <p:spPr bwMode="auto">
          <a:xfrm>
            <a:off x="3751263" y="3860800"/>
            <a:ext cx="720725" cy="647700"/>
          </a:xfrm>
          <a:prstGeom prst="ellipse">
            <a:avLst/>
          </a:prstGeom>
          <a:solidFill>
            <a:schemeClr val="folHlink"/>
          </a:solidFill>
          <a:ln w="9525">
            <a:solidFill>
              <a:schemeClr val="tx1"/>
            </a:solidFill>
            <a:round/>
            <a:headEnd/>
            <a:tailEnd/>
          </a:ln>
          <a:effectLst/>
        </p:spPr>
        <p:txBody>
          <a:bodyPr wrap="none" lIns="0" rIns="0" anchor="ctr"/>
          <a:lstStyle/>
          <a:p>
            <a:pPr algn="ctr" eaLnBrk="0" hangingPunct="0">
              <a:defRPr/>
            </a:pPr>
            <a:r>
              <a:rPr lang="en-US" b="1">
                <a:solidFill>
                  <a:srgbClr val="003399"/>
                </a:solidFill>
                <a:effectLst>
                  <a:outerShdw blurRad="38100" dist="38100" dir="2700000" algn="tl">
                    <a:srgbClr val="000000"/>
                  </a:outerShdw>
                </a:effectLst>
                <a:latin typeface="Arial" charset="0"/>
                <a:cs typeface="+mn-cs"/>
              </a:rPr>
              <a:t>18</a:t>
            </a:r>
          </a:p>
        </p:txBody>
      </p:sp>
      <p:sp>
        <p:nvSpPr>
          <p:cNvPr id="161801" name="Oval 9"/>
          <p:cNvSpPr>
            <a:spLocks noChangeArrowheads="1"/>
          </p:cNvSpPr>
          <p:nvPr/>
        </p:nvSpPr>
        <p:spPr bwMode="auto">
          <a:xfrm>
            <a:off x="4572000" y="3875088"/>
            <a:ext cx="647700" cy="647700"/>
          </a:xfrm>
          <a:prstGeom prst="ellipse">
            <a:avLst/>
          </a:prstGeom>
          <a:solidFill>
            <a:srgbClr val="FF9933"/>
          </a:solidFill>
          <a:ln w="9525">
            <a:solidFill>
              <a:schemeClr val="tx1"/>
            </a:solidFill>
            <a:round/>
            <a:headEnd/>
            <a:tailEnd/>
          </a:ln>
          <a:effectLst/>
        </p:spPr>
        <p:txBody>
          <a:bodyPr wrap="none"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7</a:t>
            </a:r>
          </a:p>
        </p:txBody>
      </p:sp>
      <p:sp>
        <p:nvSpPr>
          <p:cNvPr id="161802" name="Oval 10"/>
          <p:cNvSpPr>
            <a:spLocks noChangeArrowheads="1"/>
          </p:cNvSpPr>
          <p:nvPr/>
        </p:nvSpPr>
        <p:spPr bwMode="auto">
          <a:xfrm>
            <a:off x="2195513" y="3860800"/>
            <a:ext cx="647700" cy="647700"/>
          </a:xfrm>
          <a:prstGeom prst="ellipse">
            <a:avLst/>
          </a:prstGeom>
          <a:solidFill>
            <a:srgbClr val="99CCFF"/>
          </a:solidFill>
          <a:ln w="9525">
            <a:solidFill>
              <a:schemeClr val="tx1"/>
            </a:solidFill>
            <a:round/>
            <a:headEnd/>
            <a:tailEnd/>
          </a:ln>
          <a:effectLst/>
        </p:spPr>
        <p:txBody>
          <a:bodyPr wrap="none" lIns="0" rIns="0"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10</a:t>
            </a:r>
          </a:p>
        </p:txBody>
      </p:sp>
      <p:sp>
        <p:nvSpPr>
          <p:cNvPr id="161803" name="AutoShape 11" descr="بردي"/>
          <p:cNvSpPr>
            <a:spLocks noChangeArrowheads="1"/>
          </p:cNvSpPr>
          <p:nvPr/>
        </p:nvSpPr>
        <p:spPr bwMode="auto">
          <a:xfrm rot="5400000">
            <a:off x="3455988" y="3609975"/>
            <a:ext cx="647700" cy="3600450"/>
          </a:xfrm>
          <a:prstGeom prst="can">
            <a:avLst>
              <a:gd name="adj" fmla="val 45243"/>
            </a:avLst>
          </a:prstGeom>
          <a:blipFill dpi="0" rotWithShape="1">
            <a:blip r:embed="rId3"/>
            <a:srcRect/>
            <a:tile tx="0" ty="0" sx="100000" sy="100000" flip="none" algn="tl"/>
          </a:blipFill>
          <a:ln w="9525">
            <a:solidFill>
              <a:schemeClr val="tx1"/>
            </a:solidFill>
            <a:round/>
            <a:headEnd/>
            <a:tailEnd/>
          </a:ln>
        </p:spPr>
        <p:txBody>
          <a:bodyPr wrap="none" anchor="ctr"/>
          <a:lstStyle/>
          <a:p>
            <a:pPr eaLnBrk="0" hangingPunct="0"/>
            <a:endParaRPr lang="en-AU"/>
          </a:p>
        </p:txBody>
      </p:sp>
      <p:sp>
        <p:nvSpPr>
          <p:cNvPr id="161804" name="Oval 12"/>
          <p:cNvSpPr>
            <a:spLocks noChangeArrowheads="1"/>
          </p:cNvSpPr>
          <p:nvPr/>
        </p:nvSpPr>
        <p:spPr bwMode="auto">
          <a:xfrm>
            <a:off x="4500563" y="5084763"/>
            <a:ext cx="647700" cy="647700"/>
          </a:xfrm>
          <a:prstGeom prst="ellipse">
            <a:avLst/>
          </a:prstGeom>
          <a:solidFill>
            <a:srgbClr val="003399"/>
          </a:solidFill>
          <a:ln w="9525">
            <a:solidFill>
              <a:schemeClr val="tx1"/>
            </a:solidFill>
            <a:round/>
            <a:headEnd/>
            <a:tailEnd/>
          </a:ln>
          <a:effectLst/>
        </p:spPr>
        <p:txBody>
          <a:bodyPr wrap="none" anchor="ctr"/>
          <a:lstStyle/>
          <a:p>
            <a:pPr algn="ctr" eaLnBrk="0" hangingPunct="0">
              <a:defRPr/>
            </a:pPr>
            <a:r>
              <a:rPr lang="en-US" b="1">
                <a:solidFill>
                  <a:srgbClr val="FFFF00"/>
                </a:solidFill>
                <a:effectLst>
                  <a:outerShdw blurRad="38100" dist="38100" dir="2700000" algn="tl">
                    <a:srgbClr val="000000"/>
                  </a:outerShdw>
                </a:effectLst>
                <a:latin typeface="Arial" charset="0"/>
                <a:cs typeface="+mn-cs"/>
              </a:rPr>
              <a:t>5</a:t>
            </a:r>
          </a:p>
        </p:txBody>
      </p:sp>
      <p:sp>
        <p:nvSpPr>
          <p:cNvPr id="161806" name="Oval 14"/>
          <p:cNvSpPr>
            <a:spLocks noChangeArrowheads="1"/>
          </p:cNvSpPr>
          <p:nvPr/>
        </p:nvSpPr>
        <p:spPr bwMode="auto">
          <a:xfrm>
            <a:off x="3708400" y="5084763"/>
            <a:ext cx="647700" cy="647700"/>
          </a:xfrm>
          <a:prstGeom prst="ellipse">
            <a:avLst/>
          </a:prstGeom>
          <a:solidFill>
            <a:srgbClr val="FF9933"/>
          </a:solidFill>
          <a:ln w="9525">
            <a:solidFill>
              <a:schemeClr val="tx1"/>
            </a:solidFill>
            <a:round/>
            <a:headEnd/>
            <a:tailEnd/>
          </a:ln>
          <a:effectLst/>
        </p:spPr>
        <p:txBody>
          <a:bodyPr wrap="none"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7</a:t>
            </a:r>
          </a:p>
        </p:txBody>
      </p:sp>
      <p:sp>
        <p:nvSpPr>
          <p:cNvPr id="161807" name="Oval 15"/>
          <p:cNvSpPr>
            <a:spLocks noChangeArrowheads="1"/>
          </p:cNvSpPr>
          <p:nvPr/>
        </p:nvSpPr>
        <p:spPr bwMode="auto">
          <a:xfrm>
            <a:off x="2916238" y="5084763"/>
            <a:ext cx="647700" cy="647700"/>
          </a:xfrm>
          <a:prstGeom prst="ellipse">
            <a:avLst/>
          </a:prstGeom>
          <a:solidFill>
            <a:srgbClr val="99CCFF"/>
          </a:solidFill>
          <a:ln w="9525">
            <a:solidFill>
              <a:schemeClr val="tx1"/>
            </a:solidFill>
            <a:round/>
            <a:headEnd/>
            <a:tailEnd/>
          </a:ln>
          <a:effectLst/>
        </p:spPr>
        <p:txBody>
          <a:bodyPr wrap="none" lIns="0" rIns="0"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10</a:t>
            </a:r>
          </a:p>
        </p:txBody>
      </p:sp>
      <p:sp>
        <p:nvSpPr>
          <p:cNvPr id="161808" name="Text Box 16"/>
          <p:cNvSpPr txBox="1">
            <a:spLocks noChangeArrowheads="1"/>
          </p:cNvSpPr>
          <p:nvPr/>
        </p:nvSpPr>
        <p:spPr bwMode="auto">
          <a:xfrm>
            <a:off x="5724525" y="3478213"/>
            <a:ext cx="863600" cy="1433512"/>
          </a:xfrm>
          <a:prstGeom prst="rect">
            <a:avLst/>
          </a:prstGeom>
          <a:noFill/>
          <a:ln w="9525">
            <a:noFill/>
            <a:miter lim="800000"/>
            <a:headEnd/>
            <a:tailEnd/>
          </a:ln>
        </p:spPr>
        <p:txBody>
          <a:bodyPr>
            <a:spAutoFit/>
          </a:bodyPr>
          <a:lstStyle/>
          <a:p>
            <a:pPr algn="ctr" eaLnBrk="0" hangingPunct="0">
              <a:spcBef>
                <a:spcPct val="50000"/>
              </a:spcBef>
            </a:pPr>
            <a:r>
              <a:rPr lang="en-US" sz="8800">
                <a:solidFill>
                  <a:srgbClr val="FF9933"/>
                </a:solidFill>
              </a:rPr>
              <a:t>X</a:t>
            </a:r>
          </a:p>
        </p:txBody>
      </p:sp>
      <p:sp>
        <p:nvSpPr>
          <p:cNvPr id="161805" name="Oval 13"/>
          <p:cNvSpPr>
            <a:spLocks noChangeArrowheads="1"/>
          </p:cNvSpPr>
          <p:nvPr/>
        </p:nvSpPr>
        <p:spPr bwMode="auto">
          <a:xfrm>
            <a:off x="2152650" y="5084763"/>
            <a:ext cx="647700" cy="647700"/>
          </a:xfrm>
          <a:prstGeom prst="ellipse">
            <a:avLst/>
          </a:prstGeom>
          <a:solidFill>
            <a:schemeClr val="folHlink"/>
          </a:solidFill>
          <a:ln w="9525">
            <a:solidFill>
              <a:schemeClr val="tx1"/>
            </a:solidFill>
            <a:round/>
            <a:headEnd/>
            <a:tailEnd/>
          </a:ln>
          <a:effectLst/>
        </p:spPr>
        <p:txBody>
          <a:bodyPr wrap="none" lIns="0" rIns="0" anchor="ctr"/>
          <a:lstStyle/>
          <a:p>
            <a:pPr algn="ctr" eaLnBrk="0" hangingPunct="0">
              <a:defRPr/>
            </a:pPr>
            <a:r>
              <a:rPr lang="en-US" b="1">
                <a:solidFill>
                  <a:srgbClr val="003399"/>
                </a:solidFill>
                <a:effectLst>
                  <a:outerShdw blurRad="38100" dist="38100" dir="2700000" algn="tl">
                    <a:srgbClr val="000000"/>
                  </a:outerShdw>
                </a:effectLst>
                <a:latin typeface="Arial" charset="0"/>
                <a:cs typeface="+mn-cs"/>
              </a:rPr>
              <a:t>18</a:t>
            </a:r>
          </a:p>
        </p:txBody>
      </p:sp>
      <p:sp>
        <p:nvSpPr>
          <p:cNvPr id="161809" name="Text Box 17"/>
          <p:cNvSpPr txBox="1">
            <a:spLocks noChangeArrowheads="1"/>
          </p:cNvSpPr>
          <p:nvPr/>
        </p:nvSpPr>
        <p:spPr bwMode="auto">
          <a:xfrm>
            <a:off x="179388" y="6308725"/>
            <a:ext cx="6335712" cy="366713"/>
          </a:xfrm>
          <a:prstGeom prst="rect">
            <a:avLst/>
          </a:prstGeom>
          <a:noFill/>
          <a:ln w="9525">
            <a:noFill/>
            <a:miter lim="800000"/>
            <a:headEnd/>
            <a:tailEnd/>
          </a:ln>
          <a:effectLst/>
        </p:spPr>
        <p:txBody>
          <a:bodyPr>
            <a:spAutoFit/>
          </a:bodyPr>
          <a:lstStyle/>
          <a:p>
            <a:pPr algn="ctr" eaLnBrk="0" hangingPunct="0">
              <a:spcBef>
                <a:spcPct val="50000"/>
              </a:spcBef>
              <a:defRPr/>
            </a:pPr>
            <a:r>
              <a:rPr lang="en-US" b="1">
                <a:solidFill>
                  <a:srgbClr val="3333FF"/>
                </a:solidFill>
                <a:effectLst>
                  <a:outerShdw blurRad="38100" dist="38100" dir="2700000" algn="tl">
                    <a:srgbClr val="000000"/>
                  </a:outerShdw>
                </a:effectLst>
                <a:latin typeface="Arial" charset="0"/>
                <a:cs typeface="Times New Roman" pitchFamily="18" charset="0"/>
              </a:rPr>
              <a:t>Note: </a:t>
            </a:r>
            <a:r>
              <a:rPr lang="en-US" b="1">
                <a:solidFill>
                  <a:srgbClr val="CC3300"/>
                </a:solidFill>
                <a:effectLst>
                  <a:outerShdw blurRad="38100" dist="38100" dir="2700000" algn="tl">
                    <a:srgbClr val="000000"/>
                  </a:outerShdw>
                </a:effectLst>
                <a:latin typeface="Arial" charset="0"/>
                <a:cs typeface="Times New Roman" pitchFamily="18" charset="0"/>
              </a:rPr>
              <a:t>numbers indicates the process execution time</a:t>
            </a:r>
            <a:r>
              <a:rPr lang="en-US" b="1">
                <a:solidFill>
                  <a:srgbClr val="3333FF"/>
                </a:solidFill>
                <a:effectLst>
                  <a:outerShdw blurRad="38100" dist="38100" dir="2700000" algn="tl">
                    <a:srgbClr val="000000"/>
                  </a:outerShdw>
                </a:effectLst>
                <a:latin typeface="Arial" charset="0"/>
                <a:cs typeface="Times New Roman" pitchFamily="18" charset="0"/>
              </a:rPr>
              <a:t> </a:t>
            </a:r>
          </a:p>
        </p:txBody>
      </p:sp>
      <p:sp>
        <p:nvSpPr>
          <p:cNvPr id="18" name="TextBox 17"/>
          <p:cNvSpPr txBox="1"/>
          <p:nvPr/>
        </p:nvSpPr>
        <p:spPr>
          <a:xfrm>
            <a:off x="1295400" y="228600"/>
            <a:ext cx="6705600" cy="584775"/>
          </a:xfrm>
          <a:prstGeom prst="rect">
            <a:avLst/>
          </a:prstGeom>
          <a:noFill/>
        </p:spPr>
        <p:txBody>
          <a:bodyPr wrap="square" rtlCol="0">
            <a:spAutoFit/>
          </a:bodyPr>
          <a:lstStyle/>
          <a:p>
            <a:pPr marL="609600" indent="-609600" algn="ctr">
              <a:spcBef>
                <a:spcPts val="580"/>
              </a:spcBef>
              <a:defRPr/>
            </a:pPr>
            <a:r>
              <a:rPr lang="en-US" sz="3200" b="1" dirty="0">
                <a:solidFill>
                  <a:srgbClr val="FF5050"/>
                </a:solidFill>
                <a:effectLst>
                  <a:outerShdw blurRad="38100" dist="38100" dir="2700000" algn="tl">
                    <a:srgbClr val="000000"/>
                  </a:outerShdw>
                </a:effectLst>
                <a:cs typeface="Times New Roman" pitchFamily="18" charset="0"/>
              </a:rPr>
              <a:t>Shortest-Job-First (SJF) scheduling</a:t>
            </a:r>
          </a:p>
        </p:txBody>
      </p:sp>
      <p:sp>
        <p:nvSpPr>
          <p:cNvPr id="19" name="Date Placeholder 18"/>
          <p:cNvSpPr>
            <a:spLocks noGrp="1"/>
          </p:cNvSpPr>
          <p:nvPr>
            <p:ph type="dt" sz="half" idx="10"/>
          </p:nvPr>
        </p:nvSpPr>
        <p:spPr/>
        <p:txBody>
          <a:bodyPr/>
          <a:lstStyle/>
          <a:p>
            <a:fld id="{5FCEDC1A-E4A4-44EE-99AB-D04B4E37207D}" type="datetime1">
              <a:rPr lang="en-US" smtClean="0"/>
              <a:t>5/31/2020</a:t>
            </a:fld>
            <a:endParaRPr lang="en-US"/>
          </a:p>
        </p:txBody>
      </p:sp>
      <p:sp>
        <p:nvSpPr>
          <p:cNvPr id="20" name="Slide Number Placeholder 19"/>
          <p:cNvSpPr>
            <a:spLocks noGrp="1"/>
          </p:cNvSpPr>
          <p:nvPr>
            <p:ph type="sldNum" sz="quarter" idx="12"/>
          </p:nvPr>
        </p:nvSpPr>
        <p:spPr/>
        <p:txBody>
          <a:bodyPr/>
          <a:lstStyle/>
          <a:p>
            <a:fld id="{CA6DF5AC-6CCA-4C99-B496-EDDB31E19025}" type="slidenum">
              <a:rPr lang="en-US" smtClean="0"/>
              <a:pPr/>
              <a:t>23</a:t>
            </a:fld>
            <a:endParaRPr lang="en-US"/>
          </a:p>
        </p:txBody>
      </p:sp>
      <p:sp>
        <p:nvSpPr>
          <p:cNvPr id="21" name="Footer Placeholder 20"/>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1808"/>
                                        </p:tgtEl>
                                        <p:attrNameLst>
                                          <p:attrName>style.visibility</p:attrName>
                                        </p:attrNameLst>
                                      </p:cBhvr>
                                      <p:to>
                                        <p:strVal val="visible"/>
                                      </p:to>
                                    </p:set>
                                    <p:animEffect transition="in" filter="blinds(horizontal)">
                                      <p:cBhvr>
                                        <p:cTn id="7" dur="500"/>
                                        <p:tgtEl>
                                          <p:spTgt spid="16180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1803"/>
                                        </p:tgtEl>
                                        <p:attrNameLst>
                                          <p:attrName>style.visibility</p:attrName>
                                        </p:attrNameLst>
                                      </p:cBhvr>
                                      <p:to>
                                        <p:strVal val="visible"/>
                                      </p:to>
                                    </p:set>
                                    <p:animEffect transition="in" filter="blinds(horizontal)">
                                      <p:cBhvr>
                                        <p:cTn id="12" dur="500"/>
                                        <p:tgtEl>
                                          <p:spTgt spid="16180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61804"/>
                                        </p:tgtEl>
                                        <p:attrNameLst>
                                          <p:attrName>style.visibility</p:attrName>
                                        </p:attrNameLst>
                                      </p:cBhvr>
                                      <p:to>
                                        <p:strVal val="visible"/>
                                      </p:to>
                                    </p:set>
                                    <p:animEffect transition="in" filter="blinds(horizontal)">
                                      <p:cBhvr>
                                        <p:cTn id="15" dur="500"/>
                                        <p:tgtEl>
                                          <p:spTgt spid="161804"/>
                                        </p:tgtEl>
                                      </p:cBhvr>
                                    </p:animEffect>
                                  </p:childTnLst>
                                </p:cTn>
                              </p:par>
                            </p:childTnLst>
                          </p:cTn>
                        </p:par>
                        <p:par>
                          <p:cTn id="16" fill="hold">
                            <p:stCondLst>
                              <p:cond delay="500"/>
                            </p:stCondLst>
                            <p:childTnLst>
                              <p:par>
                                <p:cTn id="17" presetID="3" presetClass="entr" presetSubtype="10" fill="hold" grpId="0" nodeType="afterEffect">
                                  <p:stCondLst>
                                    <p:cond delay="0"/>
                                  </p:stCondLst>
                                  <p:childTnLst>
                                    <p:set>
                                      <p:cBhvr>
                                        <p:cTn id="18" dur="1" fill="hold">
                                          <p:stCondLst>
                                            <p:cond delay="0"/>
                                          </p:stCondLst>
                                        </p:cTn>
                                        <p:tgtEl>
                                          <p:spTgt spid="161805"/>
                                        </p:tgtEl>
                                        <p:attrNameLst>
                                          <p:attrName>style.visibility</p:attrName>
                                        </p:attrNameLst>
                                      </p:cBhvr>
                                      <p:to>
                                        <p:strVal val="visible"/>
                                      </p:to>
                                    </p:set>
                                    <p:animEffect transition="in" filter="blinds(horizontal)">
                                      <p:cBhvr>
                                        <p:cTn id="19" dur="500"/>
                                        <p:tgtEl>
                                          <p:spTgt spid="161805"/>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61806"/>
                                        </p:tgtEl>
                                        <p:attrNameLst>
                                          <p:attrName>style.visibility</p:attrName>
                                        </p:attrNameLst>
                                      </p:cBhvr>
                                      <p:to>
                                        <p:strVal val="visible"/>
                                      </p:to>
                                    </p:set>
                                    <p:animEffect transition="in" filter="blinds(horizontal)">
                                      <p:cBhvr>
                                        <p:cTn id="22" dur="500"/>
                                        <p:tgtEl>
                                          <p:spTgt spid="16180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61807"/>
                                        </p:tgtEl>
                                        <p:attrNameLst>
                                          <p:attrName>style.visibility</p:attrName>
                                        </p:attrNameLst>
                                      </p:cBhvr>
                                      <p:to>
                                        <p:strVal val="visible"/>
                                      </p:to>
                                    </p:set>
                                    <p:animEffect transition="in" filter="blinds(horizontal)">
                                      <p:cBhvr>
                                        <p:cTn id="25" dur="500"/>
                                        <p:tgtEl>
                                          <p:spTgt spid="161807"/>
                                        </p:tgtEl>
                                      </p:cBhvr>
                                    </p:animEffect>
                                  </p:childTnLst>
                                </p:cTn>
                              </p:par>
                            </p:childTnLst>
                          </p:cTn>
                        </p:par>
                      </p:childTnLst>
                    </p:cTn>
                  </p:par>
                  <p:par>
                    <p:cTn id="26" fill="hold">
                      <p:stCondLst>
                        <p:cond delay="indefinite"/>
                      </p:stCondLst>
                      <p:childTnLst>
                        <p:par>
                          <p:cTn id="27" fill="hold">
                            <p:stCondLst>
                              <p:cond delay="0"/>
                            </p:stCondLst>
                            <p:childTnLst>
                              <p:par>
                                <p:cTn id="28" presetID="63" presetClass="path" presetSubtype="0" accel="50000" decel="50000" fill="hold" grpId="1" nodeType="clickEffect">
                                  <p:stCondLst>
                                    <p:cond delay="0"/>
                                  </p:stCondLst>
                                  <p:childTnLst>
                                    <p:animMotion origin="layout" path="M -4.16667E-6 4.33526E-6 L 0.31893 -0.00509 " pathEditMode="relative" rAng="0" ptsTypes="AA">
                                      <p:cBhvr>
                                        <p:cTn id="29" dur="2000" fill="hold"/>
                                        <p:tgtEl>
                                          <p:spTgt spid="161804"/>
                                        </p:tgtEl>
                                        <p:attrNameLst>
                                          <p:attrName>ppt_x</p:attrName>
                                          <p:attrName>ppt_y</p:attrName>
                                        </p:attrNameLst>
                                      </p:cBhvr>
                                      <p:rCtr x="15900" y="-300"/>
                                    </p:animMotion>
                                  </p:childTnLst>
                                </p:cTn>
                              </p:par>
                            </p:childTnLst>
                          </p:cTn>
                        </p:par>
                        <p:par>
                          <p:cTn id="30" fill="hold">
                            <p:stCondLst>
                              <p:cond delay="2000"/>
                            </p:stCondLst>
                            <p:childTnLst>
                              <p:par>
                                <p:cTn id="31" presetID="63" presetClass="path" presetSubtype="0" accel="50000" decel="50000" fill="hold" grpId="1" nodeType="afterEffect">
                                  <p:stCondLst>
                                    <p:cond delay="0"/>
                                  </p:stCondLst>
                                  <p:childTnLst>
                                    <p:animMotion origin="layout" path="M -2.22222E-6 4.33526E-6 L 0.40556 -0.00509 " pathEditMode="relative" rAng="0" ptsTypes="AA">
                                      <p:cBhvr>
                                        <p:cTn id="32" dur="2000" fill="hold"/>
                                        <p:tgtEl>
                                          <p:spTgt spid="161806"/>
                                        </p:tgtEl>
                                        <p:attrNameLst>
                                          <p:attrName>ppt_x</p:attrName>
                                          <p:attrName>ppt_y</p:attrName>
                                        </p:attrNameLst>
                                      </p:cBhvr>
                                      <p:rCtr x="20300" y="-300"/>
                                    </p:animMotion>
                                  </p:childTnLst>
                                </p:cTn>
                              </p:par>
                            </p:childTnLst>
                          </p:cTn>
                        </p:par>
                        <p:par>
                          <p:cTn id="33" fill="hold">
                            <p:stCondLst>
                              <p:cond delay="4000"/>
                            </p:stCondLst>
                            <p:childTnLst>
                              <p:par>
                                <p:cTn id="34" presetID="63" presetClass="path" presetSubtype="0" accel="50000" decel="50000" fill="hold" grpId="1" nodeType="afterEffect">
                                  <p:stCondLst>
                                    <p:cond delay="0"/>
                                  </p:stCondLst>
                                  <p:childTnLst>
                                    <p:animMotion origin="layout" path="M -2.77778E-7 4.33526E-6 L 0.49219 -0.00509 " pathEditMode="relative" rAng="0" ptsTypes="AA">
                                      <p:cBhvr>
                                        <p:cTn id="35" dur="2000" fill="hold"/>
                                        <p:tgtEl>
                                          <p:spTgt spid="161807"/>
                                        </p:tgtEl>
                                        <p:attrNameLst>
                                          <p:attrName>ppt_x</p:attrName>
                                          <p:attrName>ppt_y</p:attrName>
                                        </p:attrNameLst>
                                      </p:cBhvr>
                                      <p:rCtr x="24600" y="-300"/>
                                    </p:animMotion>
                                  </p:childTnLst>
                                </p:cTn>
                              </p:par>
                            </p:childTnLst>
                          </p:cTn>
                        </p:par>
                        <p:par>
                          <p:cTn id="36" fill="hold">
                            <p:stCondLst>
                              <p:cond delay="6000"/>
                            </p:stCondLst>
                            <p:childTnLst>
                              <p:par>
                                <p:cTn id="37" presetID="63" presetClass="path" presetSubtype="0" accel="50000" decel="50000" fill="hold" grpId="1" nodeType="afterEffect">
                                  <p:stCondLst>
                                    <p:cond delay="0"/>
                                  </p:stCondLst>
                                  <p:childTnLst>
                                    <p:animMotion origin="layout" path="M -3.33333E-6 4.33526E-6 L 0.5757 -0.00509 " pathEditMode="relative" rAng="0" ptsTypes="AA">
                                      <p:cBhvr>
                                        <p:cTn id="38" dur="2000" fill="hold"/>
                                        <p:tgtEl>
                                          <p:spTgt spid="161805"/>
                                        </p:tgtEl>
                                        <p:attrNameLst>
                                          <p:attrName>ppt_x</p:attrName>
                                          <p:attrName>ppt_y</p:attrName>
                                        </p:attrNameLst>
                                      </p:cBhvr>
                                      <p:rCtr x="28800" y="-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803" grpId="0" animBg="1"/>
      <p:bldP spid="161804" grpId="0" animBg="1"/>
      <p:bldP spid="161804" grpId="1" animBg="1"/>
      <p:bldP spid="161806" grpId="0" animBg="1"/>
      <p:bldP spid="161806" grpId="1" animBg="1"/>
      <p:bldP spid="161807" grpId="0" animBg="1"/>
      <p:bldP spid="161807" grpId="1" animBg="1"/>
      <p:bldP spid="161808" grpId="0"/>
      <p:bldP spid="161805" grpId="0" animBg="1"/>
      <p:bldP spid="161805"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body" sz="half" idx="1"/>
          </p:nvPr>
        </p:nvSpPr>
        <p:spPr>
          <a:xfrm>
            <a:off x="349250" y="215900"/>
            <a:ext cx="8686800" cy="6453188"/>
          </a:xfrm>
        </p:spPr>
        <p:txBody>
          <a:bodyPr>
            <a:normAutofit lnSpcReduction="10000"/>
          </a:bodyPr>
          <a:lstStyle/>
          <a:p>
            <a:pPr marL="533400" indent="-533400" eaLnBrk="1" fontAlgn="auto" hangingPunct="1">
              <a:lnSpc>
                <a:spcPct val="90000"/>
              </a:lnSpc>
              <a:spcBef>
                <a:spcPts val="580"/>
              </a:spcBef>
              <a:spcAft>
                <a:spcPts val="0"/>
              </a:spcAft>
              <a:buFontTx/>
              <a:buNone/>
              <a:defRPr/>
            </a:pPr>
            <a:r>
              <a:rPr lang="en-US" sz="2000" b="1" dirty="0">
                <a:solidFill>
                  <a:srgbClr val="3333FF"/>
                </a:solidFill>
                <a:effectLst>
                  <a:outerShdw blurRad="38100" dist="38100" dir="2700000" algn="tl">
                    <a:srgbClr val="000000"/>
                  </a:outerShdw>
                </a:effectLst>
                <a:cs typeface="Times New Roman" pitchFamily="18" charset="0"/>
              </a:rPr>
              <a:t>Consider the following set of processes, with the length of the CPU burst time given in </a:t>
            </a:r>
            <a:r>
              <a:rPr lang="en-US" sz="2000" b="1" dirty="0">
                <a:solidFill>
                  <a:srgbClr val="CC3300"/>
                </a:solidFill>
                <a:effectLst>
                  <a:outerShdw blurRad="38100" dist="38100" dir="2700000" algn="tl">
                    <a:srgbClr val="000000"/>
                  </a:outerShdw>
                </a:effectLst>
                <a:cs typeface="Times New Roman" pitchFamily="18" charset="0"/>
              </a:rPr>
              <a:t>milliseconds</a:t>
            </a:r>
            <a:r>
              <a:rPr lang="en-US" sz="2000" b="1" dirty="0">
                <a:solidFill>
                  <a:srgbClr val="3333FF"/>
                </a:solidFill>
                <a:effectLst>
                  <a:outerShdw blurRad="38100" dist="38100" dir="2700000" algn="tl">
                    <a:srgbClr val="000000"/>
                  </a:outerShdw>
                </a:effectLst>
                <a:cs typeface="Times New Roman" pitchFamily="18" charset="0"/>
              </a:rPr>
              <a:t>:</a:t>
            </a:r>
          </a:p>
          <a:p>
            <a:pPr marL="533400" indent="-533400" eaLnBrk="1" fontAlgn="auto" hangingPunct="1">
              <a:lnSpc>
                <a:spcPct val="90000"/>
              </a:lnSpc>
              <a:spcBef>
                <a:spcPts val="580"/>
              </a:spcBef>
              <a:spcAft>
                <a:spcPts val="0"/>
              </a:spcAft>
              <a:buFontTx/>
              <a:buNone/>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r>
              <a:rPr lang="en-US" sz="2000" b="1" dirty="0">
                <a:solidFill>
                  <a:srgbClr val="3333FF"/>
                </a:solidFill>
                <a:effectLst>
                  <a:outerShdw blurRad="38100" dist="38100" dir="2700000" algn="tl">
                    <a:srgbClr val="000000"/>
                  </a:outerShdw>
                </a:effectLst>
                <a:cs typeface="Times New Roman" pitchFamily="18" charset="0"/>
              </a:rPr>
              <a:t>The processes arrive in the order </a:t>
            </a:r>
          </a:p>
          <a:p>
            <a:pPr marL="533400" indent="-533400" eaLnBrk="1" fontAlgn="auto" hangingPunct="1">
              <a:lnSpc>
                <a:spcPct val="90000"/>
              </a:lnSpc>
              <a:spcBef>
                <a:spcPts val="580"/>
              </a:spcBef>
              <a:spcAft>
                <a:spcPts val="0"/>
              </a:spcAft>
              <a:buFontTx/>
              <a:buNone/>
              <a:defRPr/>
            </a:pPr>
            <a:r>
              <a:rPr lang="en-US" sz="2000" b="1" dirty="0">
                <a:solidFill>
                  <a:srgbClr val="CC3300"/>
                </a:solidFill>
                <a:effectLst>
                  <a:outerShdw blurRad="38100" dist="38100" dir="2700000" algn="tl">
                    <a:srgbClr val="000000"/>
                  </a:outerShdw>
                </a:effectLst>
                <a:cs typeface="Times New Roman" pitchFamily="18" charset="0"/>
              </a:rPr>
              <a:t>P1, P2, P3, P4. All at time 0.</a:t>
            </a:r>
            <a:r>
              <a:rPr lang="en-US" sz="2000" b="1" dirty="0">
                <a:solidFill>
                  <a:srgbClr val="3333FF"/>
                </a:solidFill>
                <a:effectLst>
                  <a:outerShdw blurRad="38100" dist="38100" dir="2700000" algn="tl">
                    <a:srgbClr val="000000"/>
                  </a:outerShdw>
                </a:effectLst>
                <a:cs typeface="Times New Roman" pitchFamily="18" charset="0"/>
              </a:rPr>
              <a:t> </a:t>
            </a:r>
          </a:p>
          <a:p>
            <a:pPr marL="533400" indent="-533400" eaLnBrk="1" fontAlgn="auto" hangingPunct="1">
              <a:lnSpc>
                <a:spcPct val="90000"/>
              </a:lnSpc>
              <a:spcBef>
                <a:spcPts val="580"/>
              </a:spcBef>
              <a:spcAft>
                <a:spcPts val="0"/>
              </a:spcAft>
              <a:buFontTx/>
              <a:buNone/>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r>
              <a:rPr lang="en-US" sz="2000" b="1" dirty="0">
                <a:solidFill>
                  <a:srgbClr val="3333FF"/>
                </a:solidFill>
                <a:effectLst>
                  <a:outerShdw blurRad="38100" dist="38100" dir="2700000" algn="tl">
                    <a:srgbClr val="000000"/>
                  </a:outerShdw>
                </a:effectLst>
                <a:cs typeface="Times New Roman" pitchFamily="18" charset="0"/>
              </a:rPr>
              <a:t>1. </a:t>
            </a:r>
            <a:r>
              <a:rPr lang="en-US" sz="2000" b="1" dirty="0">
                <a:solidFill>
                  <a:srgbClr val="CC3300"/>
                </a:solidFill>
                <a:effectLst>
                  <a:outerShdw blurRad="38100" dist="38100" dir="2700000" algn="tl">
                    <a:srgbClr val="000000"/>
                  </a:outerShdw>
                </a:effectLst>
                <a:cs typeface="Times New Roman" pitchFamily="18" charset="0"/>
              </a:rPr>
              <a:t>Using FCFS</a:t>
            </a:r>
          </a:p>
          <a:p>
            <a:pPr marL="533400" indent="-533400" eaLnBrk="1" fontAlgn="auto" hangingPunct="1">
              <a:lnSpc>
                <a:spcPct val="90000"/>
              </a:lnSpc>
              <a:spcBef>
                <a:spcPts val="580"/>
              </a:spcBef>
              <a:spcAft>
                <a:spcPts val="0"/>
              </a:spcAft>
              <a:buFont typeface="Wingdings 2"/>
              <a:buChar char=""/>
              <a:defRPr/>
            </a:pPr>
            <a:r>
              <a:rPr lang="en-US" sz="2000" b="1" dirty="0">
                <a:solidFill>
                  <a:srgbClr val="FF5050"/>
                </a:solidFill>
                <a:effectLst>
                  <a:outerShdw blurRad="38100" dist="38100" dir="2700000" algn="tl">
                    <a:srgbClr val="000000"/>
                  </a:outerShdw>
                </a:effectLst>
                <a:cs typeface="Times New Roman" pitchFamily="18" charset="0"/>
              </a:rPr>
              <a:t>Gant chart:</a:t>
            </a:r>
          </a:p>
          <a:p>
            <a:pPr marL="533400" indent="-533400" eaLnBrk="1" fontAlgn="auto" hangingPunct="1">
              <a:lnSpc>
                <a:spcPct val="90000"/>
              </a:lnSpc>
              <a:spcBef>
                <a:spcPts val="580"/>
              </a:spcBef>
              <a:spcAft>
                <a:spcPts val="0"/>
              </a:spcAft>
              <a:buFont typeface="Wingdings 2"/>
              <a:buChar char=""/>
              <a:defRPr/>
            </a:pPr>
            <a:endParaRPr lang="en-US" sz="2000" b="1" dirty="0">
              <a:solidFill>
                <a:srgbClr val="FF5050"/>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dirty="0">
                <a:solidFill>
                  <a:srgbClr val="FF5050"/>
                </a:solidFill>
                <a:effectLst>
                  <a:outerShdw blurRad="38100" dist="38100" dir="2700000" algn="tl">
                    <a:srgbClr val="000000"/>
                  </a:outerShdw>
                </a:effectLst>
                <a:cs typeface="Times New Roman" pitchFamily="18" charset="0"/>
              </a:rPr>
              <a:t>waiting times and turnaround times for each process are:</a:t>
            </a:r>
          </a:p>
          <a:p>
            <a:pPr marL="533400" indent="-533400" eaLnBrk="1" fontAlgn="auto" hangingPunct="1">
              <a:lnSpc>
                <a:spcPct val="90000"/>
              </a:lnSpc>
              <a:spcBef>
                <a:spcPts val="580"/>
              </a:spcBef>
              <a:spcAft>
                <a:spcPts val="0"/>
              </a:spcAft>
              <a:buFont typeface="Wingdings 2"/>
              <a:buChar char=""/>
              <a:defRPr/>
            </a:pPr>
            <a:endParaRPr lang="en-US" sz="2000" b="1" dirty="0">
              <a:solidFill>
                <a:srgbClr val="FF5050"/>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dirty="0">
                <a:solidFill>
                  <a:srgbClr val="3333FF"/>
                </a:solidFill>
                <a:effectLst>
                  <a:outerShdw blurRad="38100" dist="38100" dir="2700000" algn="tl">
                    <a:srgbClr val="000000"/>
                  </a:outerShdw>
                </a:effectLst>
                <a:cs typeface="Times New Roman" pitchFamily="18" charset="0"/>
              </a:rPr>
              <a:t>Hence, </a:t>
            </a:r>
            <a:r>
              <a:rPr lang="en-US" sz="2000" b="1" dirty="0">
                <a:solidFill>
                  <a:srgbClr val="FF5050"/>
                </a:solidFill>
                <a:effectLst>
                  <a:outerShdw blurRad="38100" dist="38100" dir="2700000" algn="tl">
                    <a:srgbClr val="000000"/>
                  </a:outerShdw>
                </a:effectLst>
                <a:cs typeface="Times New Roman" pitchFamily="18" charset="0"/>
              </a:rPr>
              <a:t>average waiting time</a:t>
            </a:r>
            <a:r>
              <a:rPr lang="en-US" sz="2000" b="1" dirty="0">
                <a:solidFill>
                  <a:srgbClr val="3333FF"/>
                </a:solidFill>
                <a:effectLst>
                  <a:outerShdw blurRad="38100" dist="38100" dir="2700000" algn="tl">
                    <a:srgbClr val="000000"/>
                  </a:outerShdw>
                </a:effectLst>
                <a:cs typeface="Times New Roman" pitchFamily="18" charset="0"/>
              </a:rPr>
              <a:t>= (0+6+14+21)/4=</a:t>
            </a:r>
            <a:r>
              <a:rPr lang="en-US" sz="2000" b="1" dirty="0">
                <a:solidFill>
                  <a:srgbClr val="FF5050"/>
                </a:solidFill>
                <a:effectLst>
                  <a:outerShdw blurRad="38100" dist="38100" dir="2700000" algn="tl">
                    <a:srgbClr val="000000"/>
                  </a:outerShdw>
                </a:effectLst>
                <a:cs typeface="Times New Roman" pitchFamily="18" charset="0"/>
              </a:rPr>
              <a:t>10.25 </a:t>
            </a:r>
            <a:r>
              <a:rPr lang="en-US" sz="2000" b="1" dirty="0">
                <a:solidFill>
                  <a:srgbClr val="3333FF"/>
                </a:solidFill>
                <a:effectLst>
                  <a:outerShdw blurRad="38100" dist="38100" dir="2700000" algn="tl">
                    <a:srgbClr val="000000"/>
                  </a:outerShdw>
                </a:effectLst>
                <a:cs typeface="Times New Roman" pitchFamily="18" charset="0"/>
              </a:rPr>
              <a:t>milliseconds </a:t>
            </a: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p:txBody>
      </p:sp>
      <p:graphicFrame>
        <p:nvGraphicFramePr>
          <p:cNvPr id="162875" name="Group 59"/>
          <p:cNvGraphicFramePr>
            <a:graphicFrameLocks noGrp="1"/>
          </p:cNvGraphicFramePr>
          <p:nvPr>
            <p:ph sz="quarter" idx="2"/>
          </p:nvPr>
        </p:nvGraphicFramePr>
        <p:xfrm>
          <a:off x="4932363" y="908050"/>
          <a:ext cx="3600450" cy="1676400"/>
        </p:xfrm>
        <a:graphic>
          <a:graphicData uri="http://schemas.openxmlformats.org/drawingml/2006/table">
            <a:tbl>
              <a:tblPr rtl="1"/>
              <a:tblGrid>
                <a:gridCol w="1897063">
                  <a:extLst>
                    <a:ext uri="{9D8B030D-6E8A-4147-A177-3AD203B41FA5}">
                      <a16:colId xmlns:a16="http://schemas.microsoft.com/office/drawing/2014/main" val="20000"/>
                    </a:ext>
                  </a:extLst>
                </a:gridCol>
                <a:gridCol w="1703387">
                  <a:extLst>
                    <a:ext uri="{9D8B030D-6E8A-4147-A177-3AD203B41FA5}">
                      <a16:colId xmlns:a16="http://schemas.microsoft.com/office/drawing/2014/main" val="20001"/>
                    </a:ext>
                  </a:extLst>
                </a:gridCol>
              </a:tblGrid>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Burst Time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144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8</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292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7</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P4</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bl>
          </a:graphicData>
        </a:graphic>
      </p:graphicFrame>
      <p:graphicFrame>
        <p:nvGraphicFramePr>
          <p:cNvPr id="162879" name="Group 63"/>
          <p:cNvGraphicFramePr>
            <a:graphicFrameLocks noGrp="1"/>
          </p:cNvGraphicFramePr>
          <p:nvPr>
            <p:ph sz="quarter" idx="3"/>
          </p:nvPr>
        </p:nvGraphicFramePr>
        <p:xfrm>
          <a:off x="687388" y="4724400"/>
          <a:ext cx="7486650" cy="1106489"/>
        </p:xfrm>
        <a:graphic>
          <a:graphicData uri="http://schemas.openxmlformats.org/drawingml/2006/table">
            <a:tbl>
              <a:tblPr rtl="1"/>
              <a:tblGrid>
                <a:gridCol w="1133475">
                  <a:extLst>
                    <a:ext uri="{9D8B030D-6E8A-4147-A177-3AD203B41FA5}">
                      <a16:colId xmlns:a16="http://schemas.microsoft.com/office/drawing/2014/main" val="20000"/>
                    </a:ext>
                  </a:extLst>
                </a:gridCol>
                <a:gridCol w="1133475">
                  <a:extLst>
                    <a:ext uri="{9D8B030D-6E8A-4147-A177-3AD203B41FA5}">
                      <a16:colId xmlns:a16="http://schemas.microsoft.com/office/drawing/2014/main" val="20001"/>
                    </a:ext>
                  </a:extLst>
                </a:gridCol>
                <a:gridCol w="1133475">
                  <a:extLst>
                    <a:ext uri="{9D8B030D-6E8A-4147-A177-3AD203B41FA5}">
                      <a16:colId xmlns:a16="http://schemas.microsoft.com/office/drawing/2014/main" val="20002"/>
                    </a:ext>
                  </a:extLst>
                </a:gridCol>
                <a:gridCol w="1133475">
                  <a:extLst>
                    <a:ext uri="{9D8B030D-6E8A-4147-A177-3AD203B41FA5}">
                      <a16:colId xmlns:a16="http://schemas.microsoft.com/office/drawing/2014/main" val="20003"/>
                    </a:ext>
                  </a:extLst>
                </a:gridCol>
                <a:gridCol w="2952750">
                  <a:extLst>
                    <a:ext uri="{9D8B030D-6E8A-4147-A177-3AD203B41FA5}">
                      <a16:colId xmlns:a16="http://schemas.microsoft.com/office/drawing/2014/main" val="20004"/>
                    </a:ext>
                  </a:extLst>
                </a:gridCol>
              </a:tblGrid>
              <a:tr h="360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P4</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369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21</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14</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Waiting Time (WT)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1"/>
                  </a:ext>
                </a:extLst>
              </a:tr>
              <a:tr h="376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24</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21</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Turnaround Time (TAT)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2"/>
                  </a:ext>
                </a:extLst>
              </a:tr>
            </a:tbl>
          </a:graphicData>
        </a:graphic>
      </p:graphicFrame>
      <p:pic>
        <p:nvPicPr>
          <p:cNvPr id="162876" name="Picture 60"/>
          <p:cNvPicPr>
            <a:picLocks noChangeAspect="1" noChangeArrowheads="1"/>
          </p:cNvPicPr>
          <p:nvPr/>
        </p:nvPicPr>
        <p:blipFill>
          <a:blip r:embed="rId2">
            <a:grayscl/>
          </a:blip>
          <a:srcRect/>
          <a:stretch>
            <a:fillRect/>
          </a:stretch>
        </p:blipFill>
        <p:spPr bwMode="auto">
          <a:xfrm>
            <a:off x="2987675" y="2997200"/>
            <a:ext cx="5329238" cy="981075"/>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A8CB2748-9035-4E80-8DE6-7CBB3A3340C2}" type="datetime1">
              <a:rPr lang="en-US" smtClean="0"/>
              <a:t>5/31/2020</a:t>
            </a:fld>
            <a:endParaRPr lang="en-AU"/>
          </a:p>
        </p:txBody>
      </p:sp>
      <p:sp>
        <p:nvSpPr>
          <p:cNvPr id="7" name="Slide Number Placeholder 6"/>
          <p:cNvSpPr>
            <a:spLocks noGrp="1"/>
          </p:cNvSpPr>
          <p:nvPr>
            <p:ph type="sldNum" sz="quarter" idx="12"/>
          </p:nvPr>
        </p:nvSpPr>
        <p:spPr/>
        <p:txBody>
          <a:bodyPr/>
          <a:lstStyle/>
          <a:p>
            <a:pPr>
              <a:defRPr/>
            </a:pPr>
            <a:fld id="{F41C09F1-EFD8-46C7-A5E0-AE155CD11A6B}" type="slidenum">
              <a:rPr lang="ar-SA" smtClean="0"/>
              <a:pPr>
                <a:defRPr/>
              </a:pPr>
              <a:t>24</a:t>
            </a:fld>
            <a:endParaRPr lang="en-AU"/>
          </a:p>
        </p:txBody>
      </p:sp>
      <p:sp>
        <p:nvSpPr>
          <p:cNvPr id="8" name="Footer Placeholder 7"/>
          <p:cNvSpPr>
            <a:spLocks noGrp="1"/>
          </p:cNvSpPr>
          <p:nvPr>
            <p:ph type="ftr" sz="quarter" idx="11"/>
          </p:nvPr>
        </p:nvSpPr>
        <p:spPr/>
        <p:txBody>
          <a:bodyPr/>
          <a:lstStyle/>
          <a:p>
            <a:pPr>
              <a:defRPr/>
            </a:pPr>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62876"/>
                                        </p:tgtEl>
                                        <p:attrNameLst>
                                          <p:attrName>style.visibility</p:attrName>
                                        </p:attrNameLst>
                                      </p:cBhvr>
                                      <p:to>
                                        <p:strVal val="visible"/>
                                      </p:to>
                                    </p:set>
                                    <p:animEffect transition="in" filter="randombar(horizontal)">
                                      <p:cBhvr>
                                        <p:cTn id="7" dur="500"/>
                                        <p:tgtEl>
                                          <p:spTgt spid="16287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62879"/>
                                        </p:tgtEl>
                                        <p:attrNameLst>
                                          <p:attrName>style.visibility</p:attrName>
                                        </p:attrNameLst>
                                      </p:cBhvr>
                                      <p:to>
                                        <p:strVal val="visible"/>
                                      </p:to>
                                    </p:set>
                                    <p:animEffect transition="in" filter="randombar(horizontal)">
                                      <p:cBhvr>
                                        <p:cTn id="12" dur="500"/>
                                        <p:tgtEl>
                                          <p:spTgt spid="1628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body" sz="half" idx="1"/>
          </p:nvPr>
        </p:nvSpPr>
        <p:spPr>
          <a:xfrm>
            <a:off x="349250" y="215900"/>
            <a:ext cx="8686800" cy="6453188"/>
          </a:xfrm>
        </p:spPr>
        <p:txBody>
          <a:bodyPr>
            <a:normAutofit/>
          </a:bodyPr>
          <a:lstStyle/>
          <a:p>
            <a:pPr marL="533400" indent="-533400" eaLnBrk="1" fontAlgn="auto" hangingPunct="1">
              <a:lnSpc>
                <a:spcPct val="90000"/>
              </a:lnSpc>
              <a:spcBef>
                <a:spcPts val="580"/>
              </a:spcBef>
              <a:spcAft>
                <a:spcPts val="0"/>
              </a:spcAft>
              <a:buFontTx/>
              <a:buNone/>
              <a:defRPr/>
            </a:pPr>
            <a:r>
              <a:rPr lang="en-US" sz="2400" b="1" dirty="0">
                <a:solidFill>
                  <a:srgbClr val="FF5050"/>
                </a:solidFill>
                <a:effectLst>
                  <a:outerShdw blurRad="38100" dist="38100" dir="2700000" algn="tl">
                    <a:srgbClr val="000000"/>
                  </a:outerShdw>
                </a:effectLst>
                <a:cs typeface="Times New Roman" pitchFamily="18" charset="0"/>
              </a:rPr>
              <a:t>2. Using SJF</a:t>
            </a:r>
          </a:p>
          <a:p>
            <a:pPr marL="533400" indent="-533400" eaLnBrk="1" fontAlgn="auto" hangingPunct="1">
              <a:lnSpc>
                <a:spcPct val="90000"/>
              </a:lnSpc>
              <a:spcBef>
                <a:spcPts val="580"/>
              </a:spcBef>
              <a:spcAft>
                <a:spcPts val="0"/>
              </a:spcAft>
              <a:buFontTx/>
              <a:buAutoNum type="arabicPeriod"/>
              <a:defRPr/>
            </a:pPr>
            <a:endParaRPr lang="en-US" sz="2400" b="1" dirty="0">
              <a:solidFill>
                <a:srgbClr val="FF5050"/>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AutoNum type="arabicPeriod"/>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dirty="0">
                <a:solidFill>
                  <a:srgbClr val="3333FF"/>
                </a:solidFill>
                <a:effectLst>
                  <a:outerShdw blurRad="38100" dist="38100" dir="2700000" algn="tl">
                    <a:srgbClr val="000000"/>
                  </a:outerShdw>
                </a:effectLst>
                <a:cs typeface="Times New Roman" pitchFamily="18" charset="0"/>
              </a:rPr>
              <a:t>Gant chart:</a:t>
            </a: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dirty="0">
                <a:solidFill>
                  <a:srgbClr val="3333FF"/>
                </a:solidFill>
                <a:effectLst>
                  <a:outerShdw blurRad="38100" dist="38100" dir="2700000" algn="tl">
                    <a:srgbClr val="000000"/>
                  </a:outerShdw>
                </a:effectLst>
                <a:cs typeface="Times New Roman" pitchFamily="18" charset="0"/>
              </a:rPr>
              <a:t>waiting times and turnaround times for each process are:</a:t>
            </a: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dirty="0">
                <a:solidFill>
                  <a:srgbClr val="3333FF"/>
                </a:solidFill>
                <a:effectLst>
                  <a:outerShdw blurRad="38100" dist="38100" dir="2700000" algn="tl">
                    <a:srgbClr val="000000"/>
                  </a:outerShdw>
                </a:effectLst>
                <a:cs typeface="Times New Roman" pitchFamily="18" charset="0"/>
              </a:rPr>
              <a:t>Hence, average waiting time= (3+16+9+0)/4=7 milliseconds </a:t>
            </a: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p:txBody>
      </p:sp>
      <p:graphicFrame>
        <p:nvGraphicFramePr>
          <p:cNvPr id="165891" name="Group 3"/>
          <p:cNvGraphicFramePr>
            <a:graphicFrameLocks noGrp="1"/>
          </p:cNvGraphicFramePr>
          <p:nvPr>
            <p:ph sz="quarter" idx="2"/>
          </p:nvPr>
        </p:nvGraphicFramePr>
        <p:xfrm>
          <a:off x="5076825" y="333375"/>
          <a:ext cx="3600450" cy="1676400"/>
        </p:xfrm>
        <a:graphic>
          <a:graphicData uri="http://schemas.openxmlformats.org/drawingml/2006/table">
            <a:tbl>
              <a:tblPr rtl="1"/>
              <a:tblGrid>
                <a:gridCol w="1897062">
                  <a:extLst>
                    <a:ext uri="{9D8B030D-6E8A-4147-A177-3AD203B41FA5}">
                      <a16:colId xmlns:a16="http://schemas.microsoft.com/office/drawing/2014/main" val="20000"/>
                    </a:ext>
                  </a:extLst>
                </a:gridCol>
                <a:gridCol w="1703388">
                  <a:extLst>
                    <a:ext uri="{9D8B030D-6E8A-4147-A177-3AD203B41FA5}">
                      <a16:colId xmlns:a16="http://schemas.microsoft.com/office/drawing/2014/main" val="20001"/>
                    </a:ext>
                  </a:extLst>
                </a:gridCol>
              </a:tblGrid>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Burst Time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144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8</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292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7</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a:ln>
                            <a:noFill/>
                          </a:ln>
                          <a:solidFill>
                            <a:srgbClr val="3333FF"/>
                          </a:solidFill>
                          <a:effectLst>
                            <a:outerShdw blurRad="38100" dist="38100" dir="2700000" algn="tl">
                              <a:srgbClr val="000000"/>
                            </a:outerShdw>
                          </a:effectLst>
                          <a:latin typeface="Arial" charset="0"/>
                          <a:cs typeface="Times New Roman" pitchFamily="18" charset="0"/>
                        </a:rPr>
                        <a:t>P4</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bl>
          </a:graphicData>
        </a:graphic>
      </p:graphicFrame>
      <p:graphicFrame>
        <p:nvGraphicFramePr>
          <p:cNvPr id="165911" name="Group 23"/>
          <p:cNvGraphicFramePr>
            <a:graphicFrameLocks noGrp="1"/>
          </p:cNvGraphicFramePr>
          <p:nvPr>
            <p:ph sz="quarter" idx="3"/>
          </p:nvPr>
        </p:nvGraphicFramePr>
        <p:xfrm>
          <a:off x="827088" y="4508500"/>
          <a:ext cx="7486650" cy="1106489"/>
        </p:xfrm>
        <a:graphic>
          <a:graphicData uri="http://schemas.openxmlformats.org/drawingml/2006/table">
            <a:tbl>
              <a:tblPr rtl="1"/>
              <a:tblGrid>
                <a:gridCol w="1133475">
                  <a:extLst>
                    <a:ext uri="{9D8B030D-6E8A-4147-A177-3AD203B41FA5}">
                      <a16:colId xmlns:a16="http://schemas.microsoft.com/office/drawing/2014/main" val="20000"/>
                    </a:ext>
                  </a:extLst>
                </a:gridCol>
                <a:gridCol w="1133475">
                  <a:extLst>
                    <a:ext uri="{9D8B030D-6E8A-4147-A177-3AD203B41FA5}">
                      <a16:colId xmlns:a16="http://schemas.microsoft.com/office/drawing/2014/main" val="20001"/>
                    </a:ext>
                  </a:extLst>
                </a:gridCol>
                <a:gridCol w="1133475">
                  <a:extLst>
                    <a:ext uri="{9D8B030D-6E8A-4147-A177-3AD203B41FA5}">
                      <a16:colId xmlns:a16="http://schemas.microsoft.com/office/drawing/2014/main" val="20002"/>
                    </a:ext>
                  </a:extLst>
                </a:gridCol>
                <a:gridCol w="1133475">
                  <a:extLst>
                    <a:ext uri="{9D8B030D-6E8A-4147-A177-3AD203B41FA5}">
                      <a16:colId xmlns:a16="http://schemas.microsoft.com/office/drawing/2014/main" val="20003"/>
                    </a:ext>
                  </a:extLst>
                </a:gridCol>
                <a:gridCol w="2952750">
                  <a:extLst>
                    <a:ext uri="{9D8B030D-6E8A-4147-A177-3AD203B41FA5}">
                      <a16:colId xmlns:a16="http://schemas.microsoft.com/office/drawing/2014/main" val="20004"/>
                    </a:ext>
                  </a:extLst>
                </a:gridCol>
              </a:tblGrid>
              <a:tr h="360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P4</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369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0</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9</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Waiting Time (WT)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1"/>
                  </a:ext>
                </a:extLst>
              </a:tr>
              <a:tr h="376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16</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Turnaround Time (TAT)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2"/>
                  </a:ext>
                </a:extLst>
              </a:tr>
            </a:tbl>
          </a:graphicData>
        </a:graphic>
      </p:graphicFrame>
      <p:pic>
        <p:nvPicPr>
          <p:cNvPr id="165938" name="Picture 50"/>
          <p:cNvPicPr>
            <a:picLocks noChangeAspect="1" noChangeArrowheads="1"/>
          </p:cNvPicPr>
          <p:nvPr/>
        </p:nvPicPr>
        <p:blipFill>
          <a:blip r:embed="rId2">
            <a:grayscl/>
          </a:blip>
          <a:srcRect/>
          <a:stretch>
            <a:fillRect/>
          </a:stretch>
        </p:blipFill>
        <p:spPr bwMode="auto">
          <a:xfrm>
            <a:off x="1331913" y="2420938"/>
            <a:ext cx="6335712" cy="990600"/>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0105A557-603B-418E-8907-AD9A70D28BCA}" type="datetime1">
              <a:rPr lang="en-US" smtClean="0"/>
              <a:t>5/31/2020</a:t>
            </a:fld>
            <a:endParaRPr lang="en-AU"/>
          </a:p>
        </p:txBody>
      </p:sp>
      <p:sp>
        <p:nvSpPr>
          <p:cNvPr id="7" name="Slide Number Placeholder 6"/>
          <p:cNvSpPr>
            <a:spLocks noGrp="1"/>
          </p:cNvSpPr>
          <p:nvPr>
            <p:ph type="sldNum" sz="quarter" idx="12"/>
          </p:nvPr>
        </p:nvSpPr>
        <p:spPr/>
        <p:txBody>
          <a:bodyPr/>
          <a:lstStyle/>
          <a:p>
            <a:pPr>
              <a:defRPr/>
            </a:pPr>
            <a:fld id="{F41C09F1-EFD8-46C7-A5E0-AE155CD11A6B}" type="slidenum">
              <a:rPr lang="ar-SA" smtClean="0"/>
              <a:pPr>
                <a:defRPr/>
              </a:pPr>
              <a:t>25</a:t>
            </a:fld>
            <a:endParaRPr lang="en-AU"/>
          </a:p>
        </p:txBody>
      </p:sp>
      <p:sp>
        <p:nvSpPr>
          <p:cNvPr id="8" name="Footer Placeholder 7"/>
          <p:cNvSpPr>
            <a:spLocks noGrp="1"/>
          </p:cNvSpPr>
          <p:nvPr>
            <p:ph type="ftr" sz="quarter" idx="11"/>
          </p:nvPr>
        </p:nvSpPr>
        <p:spPr/>
        <p:txBody>
          <a:bodyPr/>
          <a:lstStyle/>
          <a:p>
            <a:pPr>
              <a:defRPr/>
            </a:pPr>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65938"/>
                                        </p:tgtEl>
                                        <p:attrNameLst>
                                          <p:attrName>style.visibility</p:attrName>
                                        </p:attrNameLst>
                                      </p:cBhvr>
                                      <p:to>
                                        <p:strVal val="visible"/>
                                      </p:to>
                                    </p:set>
                                    <p:animEffect transition="in" filter="randombar(horizontal)">
                                      <p:cBhvr>
                                        <p:cTn id="7" dur="500"/>
                                        <p:tgtEl>
                                          <p:spTgt spid="16593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65911"/>
                                        </p:tgtEl>
                                        <p:attrNameLst>
                                          <p:attrName>style.visibility</p:attrName>
                                        </p:attrNameLst>
                                      </p:cBhvr>
                                      <p:to>
                                        <p:strVal val="visible"/>
                                      </p:to>
                                    </p:set>
                                    <p:animEffect transition="in" filter="randombar(horizontal)">
                                      <p:cBhvr>
                                        <p:cTn id="12" dur="500"/>
                                        <p:tgtEl>
                                          <p:spTgt spid="1659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body" idx="1"/>
          </p:nvPr>
        </p:nvSpPr>
        <p:spPr>
          <a:xfrm>
            <a:off x="323850" y="762000"/>
            <a:ext cx="8640763" cy="3200400"/>
          </a:xfrm>
        </p:spPr>
        <p:txBody>
          <a:bodyPr>
            <a:normAutofit fontScale="70000" lnSpcReduction="20000"/>
          </a:bodyPr>
          <a:lstStyle/>
          <a:p>
            <a:pPr marL="609600" indent="-609600" algn="ctr" eaLnBrk="1" fontAlgn="auto" hangingPunct="1">
              <a:spcBef>
                <a:spcPts val="580"/>
              </a:spcBef>
              <a:spcAft>
                <a:spcPts val="0"/>
              </a:spcAft>
              <a:buFontTx/>
              <a:buNone/>
              <a:defRPr/>
            </a:pPr>
            <a:endParaRPr lang="en-US" sz="2400" b="1" dirty="0">
              <a:solidFill>
                <a:srgbClr val="0000FF"/>
              </a:solidFill>
              <a:effectLst>
                <a:outerShdw blurRad="38100" dist="38100" dir="2700000" algn="tl">
                  <a:srgbClr val="000000"/>
                </a:outerShdw>
              </a:effectLst>
              <a:cs typeface="Times New Roman" pitchFamily="18" charset="0"/>
            </a:endParaRPr>
          </a:p>
          <a:p>
            <a:pPr marL="990600" lvl="1" indent="-533400" eaLnBrk="1" fontAlgn="auto" hangingPunct="1">
              <a:spcBef>
                <a:spcPts val="370"/>
              </a:spcBef>
              <a:spcAft>
                <a:spcPts val="0"/>
              </a:spcAft>
              <a:buFont typeface="Wingdings 2"/>
              <a:buChar char=""/>
              <a:defRPr/>
            </a:pPr>
            <a:r>
              <a:rPr lang="en-US" sz="3400" b="1" dirty="0">
                <a:solidFill>
                  <a:srgbClr val="0000FF"/>
                </a:solidFill>
                <a:effectLst>
                  <a:outerShdw blurRad="38100" dist="38100" dir="2700000" algn="tl">
                    <a:srgbClr val="000000"/>
                  </a:outerShdw>
                </a:effectLst>
                <a:cs typeface="Times New Roman" pitchFamily="18" charset="0"/>
              </a:rPr>
              <a:t>It is a </a:t>
            </a:r>
            <a:r>
              <a:rPr lang="en-US" sz="3400" b="1" dirty="0">
                <a:solidFill>
                  <a:srgbClr val="FF0000"/>
                </a:solidFill>
                <a:effectLst>
                  <a:outerShdw blurRad="38100" dist="38100" dir="2700000" algn="tl">
                    <a:srgbClr val="000000"/>
                  </a:outerShdw>
                </a:effectLst>
                <a:cs typeface="Times New Roman" pitchFamily="18" charset="0"/>
              </a:rPr>
              <a:t>preemptive version </a:t>
            </a:r>
            <a:r>
              <a:rPr lang="en-US" sz="3400" b="1" dirty="0">
                <a:solidFill>
                  <a:srgbClr val="0000FF"/>
                </a:solidFill>
                <a:effectLst>
                  <a:outerShdw blurRad="38100" dist="38100" dir="2700000" algn="tl">
                    <a:srgbClr val="000000"/>
                  </a:outerShdw>
                </a:effectLst>
                <a:cs typeface="Times New Roman" pitchFamily="18" charset="0"/>
              </a:rPr>
              <a:t>of the Shortest Job First </a:t>
            </a:r>
          </a:p>
          <a:p>
            <a:pPr marL="990600" lvl="1" indent="-533400" eaLnBrk="1" fontAlgn="auto" hangingPunct="1">
              <a:spcBef>
                <a:spcPts val="370"/>
              </a:spcBef>
              <a:spcAft>
                <a:spcPts val="0"/>
              </a:spcAft>
              <a:buFont typeface="Wingdings 2"/>
              <a:buChar char=""/>
              <a:defRPr/>
            </a:pPr>
            <a:r>
              <a:rPr lang="en-US" sz="3400" b="1" dirty="0">
                <a:solidFill>
                  <a:srgbClr val="0000FF"/>
                </a:solidFill>
                <a:effectLst>
                  <a:outerShdw blurRad="38100" dist="38100" dir="2700000" algn="tl">
                    <a:srgbClr val="000000"/>
                  </a:outerShdw>
                </a:effectLst>
                <a:cs typeface="Times New Roman" pitchFamily="18" charset="0"/>
              </a:rPr>
              <a:t>It allows a new process to gain the processor if its execution time less than the remaining time of the currently processing one.</a:t>
            </a:r>
          </a:p>
          <a:p>
            <a:pPr marL="990600" lvl="1" indent="-533400" eaLnBrk="1" fontAlgn="auto" hangingPunct="1">
              <a:spcBef>
                <a:spcPts val="370"/>
              </a:spcBef>
              <a:spcAft>
                <a:spcPts val="0"/>
              </a:spcAft>
              <a:buFont typeface="Wingdings 2"/>
              <a:buChar char=""/>
              <a:defRPr/>
            </a:pPr>
            <a:r>
              <a:rPr lang="en-US" sz="3400" b="1" dirty="0">
                <a:solidFill>
                  <a:srgbClr val="0000FF"/>
                </a:solidFill>
                <a:effectLst>
                  <a:outerShdw blurRad="38100" dist="38100" dir="2700000" algn="tl">
                    <a:srgbClr val="000000">
                      <a:alpha val="43137"/>
                    </a:srgbClr>
                  </a:outerShdw>
                </a:effectLst>
              </a:rPr>
              <a:t>When a new job arrives, its total time is compared to the current process' remaining time. </a:t>
            </a:r>
          </a:p>
          <a:p>
            <a:pPr marL="990600" lvl="1" indent="-533400" eaLnBrk="1" fontAlgn="auto" hangingPunct="1">
              <a:spcBef>
                <a:spcPts val="370"/>
              </a:spcBef>
              <a:spcAft>
                <a:spcPts val="0"/>
              </a:spcAft>
              <a:buFont typeface="Wingdings 2"/>
              <a:buChar char=""/>
              <a:defRPr/>
            </a:pPr>
            <a:r>
              <a:rPr lang="en-US" sz="3400" b="1" dirty="0">
                <a:solidFill>
                  <a:srgbClr val="0000FF"/>
                </a:solidFill>
                <a:effectLst>
                  <a:outerShdw blurRad="38100" dist="38100" dir="2700000" algn="tl">
                    <a:srgbClr val="000000">
                      <a:alpha val="43137"/>
                    </a:srgbClr>
                  </a:outerShdw>
                </a:effectLst>
              </a:rPr>
              <a:t>If the new job needs less time to finish than the current process, the current process is suspended and the new job started</a:t>
            </a:r>
          </a:p>
          <a:p>
            <a:pPr marL="990600" lvl="1" indent="-533400" eaLnBrk="1" fontAlgn="auto" hangingPunct="1">
              <a:spcBef>
                <a:spcPts val="370"/>
              </a:spcBef>
              <a:spcAft>
                <a:spcPts val="0"/>
              </a:spcAft>
              <a:buFont typeface="Wingdings 2"/>
              <a:buChar char=""/>
              <a:defRPr/>
            </a:pPr>
            <a:endParaRPr lang="en-US" b="1" dirty="0">
              <a:solidFill>
                <a:srgbClr val="0000FF"/>
              </a:solidFill>
              <a:effectLst>
                <a:outerShdw blurRad="38100" dist="38100" dir="2700000" algn="tl">
                  <a:srgbClr val="000000"/>
                </a:outerShdw>
              </a:effectLst>
              <a:cs typeface="Times New Roman" pitchFamily="18" charset="0"/>
            </a:endParaRPr>
          </a:p>
        </p:txBody>
      </p:sp>
      <p:sp>
        <p:nvSpPr>
          <p:cNvPr id="63491" name="Rectangle 3" descr="نسيج أزرق"/>
          <p:cNvSpPr>
            <a:spLocks noChangeArrowheads="1"/>
          </p:cNvSpPr>
          <p:nvPr/>
        </p:nvSpPr>
        <p:spPr bwMode="auto">
          <a:xfrm>
            <a:off x="6659563" y="4149725"/>
            <a:ext cx="1730375" cy="1944688"/>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p>
            <a:pPr eaLnBrk="0" hangingPunct="0"/>
            <a:endParaRPr lang="en-AU"/>
          </a:p>
        </p:txBody>
      </p:sp>
      <p:sp>
        <p:nvSpPr>
          <p:cNvPr id="166916" name="Text Box 4"/>
          <p:cNvSpPr txBox="1">
            <a:spLocks noChangeArrowheads="1"/>
          </p:cNvSpPr>
          <p:nvPr/>
        </p:nvSpPr>
        <p:spPr bwMode="auto">
          <a:xfrm>
            <a:off x="6732588" y="5518150"/>
            <a:ext cx="1511300" cy="45720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a:effectLst>
                  <a:outerShdw blurRad="38100" dist="38100" dir="2700000" algn="tl">
                    <a:srgbClr val="FFFFFF"/>
                  </a:outerShdw>
                </a:effectLst>
                <a:latin typeface="Arial" charset="0"/>
                <a:cs typeface="+mn-cs"/>
              </a:rPr>
              <a:t>CPU</a:t>
            </a:r>
          </a:p>
        </p:txBody>
      </p:sp>
      <p:sp>
        <p:nvSpPr>
          <p:cNvPr id="166919" name="Text Box 7"/>
          <p:cNvSpPr txBox="1">
            <a:spLocks noChangeArrowheads="1"/>
          </p:cNvSpPr>
          <p:nvPr/>
        </p:nvSpPr>
        <p:spPr bwMode="auto">
          <a:xfrm>
            <a:off x="1547813" y="4005263"/>
            <a:ext cx="3743325" cy="427037"/>
          </a:xfrm>
          <a:prstGeom prst="rect">
            <a:avLst/>
          </a:prstGeom>
          <a:noFill/>
          <a:ln w="9525">
            <a:noFill/>
            <a:miter lim="800000"/>
            <a:headEnd/>
            <a:tailEnd/>
          </a:ln>
          <a:effectLst/>
        </p:spPr>
        <p:txBody>
          <a:bodyPr>
            <a:spAutoFit/>
          </a:bodyPr>
          <a:lstStyle/>
          <a:p>
            <a:pPr algn="ctr" eaLnBrk="0" hangingPunct="0">
              <a:spcBef>
                <a:spcPct val="50000"/>
              </a:spcBef>
              <a:defRPr/>
            </a:pPr>
            <a:r>
              <a:rPr lang="en-US" sz="2200" b="1" dirty="0">
                <a:solidFill>
                  <a:srgbClr val="CC3300"/>
                </a:solidFill>
                <a:effectLst>
                  <a:outerShdw blurRad="38100" dist="38100" dir="2700000" algn="tl">
                    <a:srgbClr val="000000"/>
                  </a:outerShdw>
                </a:effectLst>
                <a:latin typeface="Arial" charset="0"/>
                <a:cs typeface="Times New Roman" pitchFamily="18" charset="0"/>
              </a:rPr>
              <a:t>SRTF Scheduling</a:t>
            </a:r>
          </a:p>
        </p:txBody>
      </p:sp>
      <p:sp>
        <p:nvSpPr>
          <p:cNvPr id="63494" name="AutoShape 11" descr="بردي"/>
          <p:cNvSpPr>
            <a:spLocks noChangeArrowheads="1"/>
          </p:cNvSpPr>
          <p:nvPr/>
        </p:nvSpPr>
        <p:spPr bwMode="auto">
          <a:xfrm rot="5400000">
            <a:off x="3095625" y="3106738"/>
            <a:ext cx="647700" cy="3600450"/>
          </a:xfrm>
          <a:prstGeom prst="can">
            <a:avLst>
              <a:gd name="adj" fmla="val 45243"/>
            </a:avLst>
          </a:prstGeom>
          <a:blipFill dpi="0" rotWithShape="1">
            <a:blip r:embed="rId3"/>
            <a:srcRect/>
            <a:tile tx="0" ty="0" sx="100000" sy="100000" flip="none" algn="tl"/>
          </a:blipFill>
          <a:ln w="9525">
            <a:solidFill>
              <a:schemeClr val="tx1"/>
            </a:solidFill>
            <a:round/>
            <a:headEnd/>
            <a:tailEnd/>
          </a:ln>
        </p:spPr>
        <p:txBody>
          <a:bodyPr wrap="none" anchor="ctr"/>
          <a:lstStyle/>
          <a:p>
            <a:pPr eaLnBrk="0" hangingPunct="0"/>
            <a:endParaRPr lang="en-AU"/>
          </a:p>
        </p:txBody>
      </p:sp>
      <p:sp>
        <p:nvSpPr>
          <p:cNvPr id="166924" name="Oval 12"/>
          <p:cNvSpPr>
            <a:spLocks noChangeArrowheads="1"/>
          </p:cNvSpPr>
          <p:nvPr/>
        </p:nvSpPr>
        <p:spPr bwMode="auto">
          <a:xfrm>
            <a:off x="4140200" y="4581525"/>
            <a:ext cx="647700" cy="647700"/>
          </a:xfrm>
          <a:prstGeom prst="ellipse">
            <a:avLst/>
          </a:prstGeom>
          <a:solidFill>
            <a:srgbClr val="003399"/>
          </a:solidFill>
          <a:ln w="9525">
            <a:solidFill>
              <a:schemeClr val="tx1"/>
            </a:solidFill>
            <a:round/>
            <a:headEnd/>
            <a:tailEnd/>
          </a:ln>
          <a:effectLst/>
        </p:spPr>
        <p:txBody>
          <a:bodyPr wrap="none" anchor="ctr"/>
          <a:lstStyle/>
          <a:p>
            <a:pPr algn="ctr" eaLnBrk="0" hangingPunct="0">
              <a:defRPr/>
            </a:pPr>
            <a:r>
              <a:rPr lang="en-US" b="1" dirty="0">
                <a:solidFill>
                  <a:srgbClr val="FFFF00"/>
                </a:solidFill>
                <a:effectLst>
                  <a:outerShdw blurRad="38100" dist="38100" dir="2700000" algn="tl">
                    <a:srgbClr val="000000"/>
                  </a:outerShdw>
                </a:effectLst>
                <a:latin typeface="Arial" charset="0"/>
                <a:cs typeface="+mn-cs"/>
              </a:rPr>
              <a:t>5</a:t>
            </a:r>
          </a:p>
        </p:txBody>
      </p:sp>
      <p:sp>
        <p:nvSpPr>
          <p:cNvPr id="166925" name="Oval 13"/>
          <p:cNvSpPr>
            <a:spLocks noChangeArrowheads="1"/>
          </p:cNvSpPr>
          <p:nvPr/>
        </p:nvSpPr>
        <p:spPr bwMode="auto">
          <a:xfrm>
            <a:off x="3348038" y="4581525"/>
            <a:ext cx="647700" cy="647700"/>
          </a:xfrm>
          <a:prstGeom prst="ellipse">
            <a:avLst/>
          </a:prstGeom>
          <a:solidFill>
            <a:srgbClr val="FF9933"/>
          </a:solidFill>
          <a:ln w="9525">
            <a:solidFill>
              <a:schemeClr val="tx1"/>
            </a:solidFill>
            <a:round/>
            <a:headEnd/>
            <a:tailEnd/>
          </a:ln>
          <a:effectLst/>
        </p:spPr>
        <p:txBody>
          <a:bodyPr wrap="none"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7</a:t>
            </a:r>
          </a:p>
        </p:txBody>
      </p:sp>
      <p:sp>
        <p:nvSpPr>
          <p:cNvPr id="166926" name="Oval 14"/>
          <p:cNvSpPr>
            <a:spLocks noChangeArrowheads="1"/>
          </p:cNvSpPr>
          <p:nvPr/>
        </p:nvSpPr>
        <p:spPr bwMode="auto">
          <a:xfrm>
            <a:off x="2555875" y="4581525"/>
            <a:ext cx="647700" cy="647700"/>
          </a:xfrm>
          <a:prstGeom prst="ellipse">
            <a:avLst/>
          </a:prstGeom>
          <a:solidFill>
            <a:srgbClr val="99CCFF"/>
          </a:solidFill>
          <a:ln w="9525">
            <a:solidFill>
              <a:schemeClr val="tx1"/>
            </a:solidFill>
            <a:round/>
            <a:headEnd/>
            <a:tailEnd/>
          </a:ln>
          <a:effectLst/>
        </p:spPr>
        <p:txBody>
          <a:bodyPr wrap="none" lIns="0" rIns="0"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10</a:t>
            </a:r>
          </a:p>
        </p:txBody>
      </p:sp>
      <p:sp>
        <p:nvSpPr>
          <p:cNvPr id="166928" name="Oval 16"/>
          <p:cNvSpPr>
            <a:spLocks noChangeArrowheads="1"/>
          </p:cNvSpPr>
          <p:nvPr/>
        </p:nvSpPr>
        <p:spPr bwMode="auto">
          <a:xfrm>
            <a:off x="1763713" y="4581525"/>
            <a:ext cx="647700" cy="647700"/>
          </a:xfrm>
          <a:prstGeom prst="ellipse">
            <a:avLst/>
          </a:prstGeom>
          <a:solidFill>
            <a:schemeClr val="folHlink"/>
          </a:solidFill>
          <a:ln w="9525">
            <a:solidFill>
              <a:schemeClr val="tx1"/>
            </a:solidFill>
            <a:round/>
            <a:headEnd/>
            <a:tailEnd/>
          </a:ln>
          <a:effectLst/>
        </p:spPr>
        <p:txBody>
          <a:bodyPr wrap="none" lIns="0" rIns="0" anchor="ctr"/>
          <a:lstStyle/>
          <a:p>
            <a:pPr algn="ctr" eaLnBrk="0" hangingPunct="0">
              <a:defRPr/>
            </a:pPr>
            <a:r>
              <a:rPr lang="en-US" b="1">
                <a:solidFill>
                  <a:srgbClr val="003399"/>
                </a:solidFill>
                <a:effectLst>
                  <a:outerShdw blurRad="38100" dist="38100" dir="2700000" algn="tl">
                    <a:srgbClr val="000000"/>
                  </a:outerShdw>
                </a:effectLst>
                <a:latin typeface="Arial" charset="0"/>
                <a:cs typeface="+mn-cs"/>
              </a:rPr>
              <a:t>2</a:t>
            </a:r>
          </a:p>
        </p:txBody>
      </p:sp>
      <p:sp>
        <p:nvSpPr>
          <p:cNvPr id="166929" name="Oval 17"/>
          <p:cNvSpPr>
            <a:spLocks noChangeArrowheads="1"/>
          </p:cNvSpPr>
          <p:nvPr/>
        </p:nvSpPr>
        <p:spPr bwMode="auto">
          <a:xfrm>
            <a:off x="7092950" y="4581525"/>
            <a:ext cx="647700" cy="647700"/>
          </a:xfrm>
          <a:prstGeom prst="ellipse">
            <a:avLst/>
          </a:prstGeom>
          <a:solidFill>
            <a:srgbClr val="003399"/>
          </a:solidFill>
          <a:ln w="9525">
            <a:solidFill>
              <a:schemeClr val="tx1"/>
            </a:solidFill>
            <a:round/>
            <a:headEnd/>
            <a:tailEnd/>
          </a:ln>
          <a:effectLst/>
        </p:spPr>
        <p:txBody>
          <a:bodyPr wrap="none" anchor="ctr"/>
          <a:lstStyle/>
          <a:p>
            <a:pPr algn="ctr" eaLnBrk="0" hangingPunct="0">
              <a:defRPr/>
            </a:pPr>
            <a:r>
              <a:rPr lang="en-US" b="1">
                <a:solidFill>
                  <a:srgbClr val="FFFF00"/>
                </a:solidFill>
                <a:effectLst>
                  <a:outerShdw blurRad="38100" dist="38100" dir="2700000" algn="tl">
                    <a:srgbClr val="000000"/>
                  </a:outerShdw>
                </a:effectLst>
                <a:latin typeface="Arial" charset="0"/>
                <a:cs typeface="+mn-cs"/>
              </a:rPr>
              <a:t>4</a:t>
            </a:r>
          </a:p>
        </p:txBody>
      </p:sp>
      <p:sp>
        <p:nvSpPr>
          <p:cNvPr id="166930" name="Oval 18"/>
          <p:cNvSpPr>
            <a:spLocks noChangeArrowheads="1"/>
          </p:cNvSpPr>
          <p:nvPr/>
        </p:nvSpPr>
        <p:spPr bwMode="auto">
          <a:xfrm>
            <a:off x="7092950" y="4581525"/>
            <a:ext cx="647700" cy="647700"/>
          </a:xfrm>
          <a:prstGeom prst="ellipse">
            <a:avLst/>
          </a:prstGeom>
          <a:solidFill>
            <a:srgbClr val="003399"/>
          </a:solidFill>
          <a:ln w="9525">
            <a:solidFill>
              <a:schemeClr val="tx1"/>
            </a:solidFill>
            <a:round/>
            <a:headEnd/>
            <a:tailEnd/>
          </a:ln>
          <a:effectLst/>
        </p:spPr>
        <p:txBody>
          <a:bodyPr wrap="none" anchor="ctr"/>
          <a:lstStyle/>
          <a:p>
            <a:pPr algn="ctr" eaLnBrk="0" hangingPunct="0">
              <a:defRPr/>
            </a:pPr>
            <a:r>
              <a:rPr lang="en-US" b="1">
                <a:solidFill>
                  <a:srgbClr val="FFFF00"/>
                </a:solidFill>
                <a:effectLst>
                  <a:outerShdw blurRad="38100" dist="38100" dir="2700000" algn="tl">
                    <a:srgbClr val="000000"/>
                  </a:outerShdw>
                </a:effectLst>
                <a:latin typeface="Arial" charset="0"/>
                <a:cs typeface="+mn-cs"/>
              </a:rPr>
              <a:t>3</a:t>
            </a:r>
          </a:p>
        </p:txBody>
      </p:sp>
      <p:sp>
        <p:nvSpPr>
          <p:cNvPr id="14" name="TextBox 13"/>
          <p:cNvSpPr txBox="1"/>
          <p:nvPr/>
        </p:nvSpPr>
        <p:spPr>
          <a:xfrm>
            <a:off x="1524000" y="152400"/>
            <a:ext cx="6934200" cy="584775"/>
          </a:xfrm>
          <a:prstGeom prst="rect">
            <a:avLst/>
          </a:prstGeom>
          <a:noFill/>
        </p:spPr>
        <p:txBody>
          <a:bodyPr wrap="square" rtlCol="0">
            <a:spAutoFit/>
          </a:bodyPr>
          <a:lstStyle/>
          <a:p>
            <a:pPr marL="609600" indent="-609600" algn="ctr">
              <a:spcBef>
                <a:spcPts val="580"/>
              </a:spcBef>
              <a:defRPr/>
            </a:pPr>
            <a:r>
              <a:rPr lang="en-US" sz="3200" b="1" dirty="0">
                <a:solidFill>
                  <a:srgbClr val="CC3300"/>
                </a:solidFill>
                <a:effectLst>
                  <a:outerShdw blurRad="38100" dist="38100" dir="2700000" algn="tl">
                    <a:srgbClr val="000000"/>
                  </a:outerShdw>
                </a:effectLst>
                <a:cs typeface="Times New Roman" pitchFamily="18" charset="0"/>
              </a:rPr>
              <a:t>Shortest-Remaining-Time-First (SRTF)</a:t>
            </a:r>
          </a:p>
        </p:txBody>
      </p:sp>
      <p:sp>
        <p:nvSpPr>
          <p:cNvPr id="15" name="Date Placeholder 14"/>
          <p:cNvSpPr>
            <a:spLocks noGrp="1"/>
          </p:cNvSpPr>
          <p:nvPr>
            <p:ph type="dt" sz="half" idx="10"/>
          </p:nvPr>
        </p:nvSpPr>
        <p:spPr/>
        <p:txBody>
          <a:bodyPr/>
          <a:lstStyle/>
          <a:p>
            <a:fld id="{2FBC668B-A442-407D-B0EB-A6FFBF9CBD9A}" type="datetime1">
              <a:rPr lang="en-US" smtClean="0"/>
              <a:t>5/31/2020</a:t>
            </a:fld>
            <a:endParaRPr lang="en-US"/>
          </a:p>
        </p:txBody>
      </p:sp>
      <p:sp>
        <p:nvSpPr>
          <p:cNvPr id="16" name="Slide Number Placeholder 15"/>
          <p:cNvSpPr>
            <a:spLocks noGrp="1"/>
          </p:cNvSpPr>
          <p:nvPr>
            <p:ph type="sldNum" sz="quarter" idx="12"/>
          </p:nvPr>
        </p:nvSpPr>
        <p:spPr/>
        <p:txBody>
          <a:bodyPr/>
          <a:lstStyle/>
          <a:p>
            <a:fld id="{CA6DF5AC-6CCA-4C99-B496-EDDB31E19025}" type="slidenum">
              <a:rPr lang="en-US" smtClean="0"/>
              <a:pPr/>
              <a:t>26</a:t>
            </a:fld>
            <a:endParaRPr lang="en-US"/>
          </a:p>
        </p:txBody>
      </p:sp>
      <p:sp>
        <p:nvSpPr>
          <p:cNvPr id="17" name="Footer Placeholder 16"/>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4.44444E-6 -8.67052E-7 L 0.32674 -0.00532 " pathEditMode="relative" rAng="0" ptsTypes="AA">
                                      <p:cBhvr>
                                        <p:cTn id="6" dur="2000" fill="hold"/>
                                        <p:tgtEl>
                                          <p:spTgt spid="166924"/>
                                        </p:tgtEl>
                                        <p:attrNameLst>
                                          <p:attrName>ppt_x</p:attrName>
                                          <p:attrName>ppt_y</p:attrName>
                                        </p:attrNameLst>
                                      </p:cBhvr>
                                      <p:rCtr x="163" y="-3"/>
                                    </p:animMotion>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166929"/>
                                        </p:tgtEl>
                                        <p:attrNameLst>
                                          <p:attrName>style.visibility</p:attrName>
                                        </p:attrNameLst>
                                      </p:cBhvr>
                                      <p:to>
                                        <p:strVal val="visible"/>
                                      </p:to>
                                    </p:set>
                                    <p:animEffect transition="in" filter="blinds(horizontal)">
                                      <p:cBhvr>
                                        <p:cTn id="11" dur="500"/>
                                        <p:tgtEl>
                                          <p:spTgt spid="166929"/>
                                        </p:tgtEl>
                                      </p:cBhvr>
                                    </p:animEffect>
                                  </p:childTnLst>
                                </p:cTn>
                              </p:par>
                              <p:par>
                                <p:cTn id="12" presetID="1" presetClass="exit" presetSubtype="0" fill="hold" grpId="1" nodeType="withEffect">
                                  <p:stCondLst>
                                    <p:cond delay="0"/>
                                  </p:stCondLst>
                                  <p:childTnLst>
                                    <p:set>
                                      <p:cBhvr>
                                        <p:cTn id="13" dur="1" fill="hold">
                                          <p:stCondLst>
                                            <p:cond delay="0"/>
                                          </p:stCondLst>
                                        </p:cTn>
                                        <p:tgtEl>
                                          <p:spTgt spid="166924"/>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66929"/>
                                        </p:tgtEl>
                                        <p:attrNameLst>
                                          <p:attrName>style.visibility</p:attrName>
                                        </p:attrNameLst>
                                      </p:cBhvr>
                                      <p:to>
                                        <p:strVal val="hidden"/>
                                      </p:to>
                                    </p:set>
                                  </p:childTnLst>
                                </p:cTn>
                              </p:par>
                              <p:par>
                                <p:cTn id="18" presetID="3" presetClass="entr" presetSubtype="10" fill="hold" grpId="0" nodeType="withEffect">
                                  <p:stCondLst>
                                    <p:cond delay="0"/>
                                  </p:stCondLst>
                                  <p:childTnLst>
                                    <p:set>
                                      <p:cBhvr>
                                        <p:cTn id="19" dur="1" fill="hold">
                                          <p:stCondLst>
                                            <p:cond delay="0"/>
                                          </p:stCondLst>
                                        </p:cTn>
                                        <p:tgtEl>
                                          <p:spTgt spid="166930"/>
                                        </p:tgtEl>
                                        <p:attrNameLst>
                                          <p:attrName>style.visibility</p:attrName>
                                        </p:attrNameLst>
                                      </p:cBhvr>
                                      <p:to>
                                        <p:strVal val="visible"/>
                                      </p:to>
                                    </p:set>
                                    <p:animEffect transition="in" filter="blinds(horizontal)">
                                      <p:cBhvr>
                                        <p:cTn id="20" dur="500"/>
                                        <p:tgtEl>
                                          <p:spTgt spid="166930"/>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66928"/>
                                        </p:tgtEl>
                                        <p:attrNameLst>
                                          <p:attrName>style.visibility</p:attrName>
                                        </p:attrNameLst>
                                      </p:cBhvr>
                                      <p:to>
                                        <p:strVal val="visible"/>
                                      </p:to>
                                    </p:set>
                                    <p:animEffect transition="in" filter="blinds(horizontal)">
                                      <p:cBhvr>
                                        <p:cTn id="25" dur="500"/>
                                        <p:tgtEl>
                                          <p:spTgt spid="166928"/>
                                        </p:tgtEl>
                                      </p:cBhvr>
                                    </p:animEffect>
                                  </p:childTnLst>
                                </p:cTn>
                              </p:par>
                            </p:childTnLst>
                          </p:cTn>
                        </p:par>
                      </p:childTnLst>
                    </p:cTn>
                  </p:par>
                  <p:par>
                    <p:cTn id="26" fill="hold">
                      <p:stCondLst>
                        <p:cond delay="indefinite"/>
                      </p:stCondLst>
                      <p:childTnLst>
                        <p:par>
                          <p:cTn id="27" fill="hold">
                            <p:stCondLst>
                              <p:cond delay="0"/>
                            </p:stCondLst>
                            <p:childTnLst>
                              <p:par>
                                <p:cTn id="28" presetID="35" presetClass="path" presetSubtype="0" accel="50000" decel="50000" fill="hold" grpId="1" nodeType="clickEffect">
                                  <p:stCondLst>
                                    <p:cond delay="0"/>
                                  </p:stCondLst>
                                  <p:childTnLst>
                                    <p:animMotion origin="layout" path="M -5.55556E-7 -2.94798E-6 L -0.32274 -2.94798E-6 " pathEditMode="relative" rAng="0" ptsTypes="AA">
                                      <p:cBhvr>
                                        <p:cTn id="29" dur="2000" fill="hold"/>
                                        <p:tgtEl>
                                          <p:spTgt spid="166930"/>
                                        </p:tgtEl>
                                        <p:attrNameLst>
                                          <p:attrName>ppt_x</p:attrName>
                                          <p:attrName>ppt_y</p:attrName>
                                        </p:attrNameLst>
                                      </p:cBhvr>
                                      <p:rCtr x="-161" y="0"/>
                                    </p:animMotion>
                                  </p:childTnLst>
                                </p:cTn>
                              </p:par>
                            </p:childTnLst>
                          </p:cTn>
                        </p:par>
                      </p:childTnLst>
                    </p:cTn>
                  </p:par>
                  <p:par>
                    <p:cTn id="30" fill="hold">
                      <p:stCondLst>
                        <p:cond delay="indefinite"/>
                      </p:stCondLst>
                      <p:childTnLst>
                        <p:par>
                          <p:cTn id="31" fill="hold">
                            <p:stCondLst>
                              <p:cond delay="0"/>
                            </p:stCondLst>
                            <p:childTnLst>
                              <p:par>
                                <p:cTn id="32" presetID="63" presetClass="path" presetSubtype="0" accel="50000" decel="50000" fill="hold" grpId="1" nodeType="clickEffect">
                                  <p:stCondLst>
                                    <p:cond delay="0"/>
                                  </p:stCondLst>
                                  <p:childTnLst>
                                    <p:animMotion origin="layout" path="M 4.44444E-6 1.21387E-6 L 0.5868 -0.00532 " pathEditMode="relative" rAng="0" ptsTypes="AA">
                                      <p:cBhvr>
                                        <p:cTn id="33" dur="2000" fill="hold"/>
                                        <p:tgtEl>
                                          <p:spTgt spid="166928"/>
                                        </p:tgtEl>
                                        <p:attrNameLst>
                                          <p:attrName>ppt_x</p:attrName>
                                          <p:attrName>ppt_y</p:attrName>
                                        </p:attrNameLst>
                                      </p:cBhvr>
                                      <p:rCtr x="293" y="-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24" grpId="0" animBg="1"/>
      <p:bldP spid="166924" grpId="1" animBg="1"/>
      <p:bldP spid="166928" grpId="0" animBg="1"/>
      <p:bldP spid="166928" grpId="1" animBg="1"/>
      <p:bldP spid="166929" grpId="0" animBg="1"/>
      <p:bldP spid="166929" grpId="1" animBg="1"/>
      <p:bldP spid="166930" grpId="0" animBg="1"/>
      <p:bldP spid="166930"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body" sz="half" idx="1"/>
          </p:nvPr>
        </p:nvSpPr>
        <p:spPr>
          <a:xfrm>
            <a:off x="349250" y="215900"/>
            <a:ext cx="8686800" cy="6453188"/>
          </a:xfrm>
        </p:spPr>
        <p:txBody>
          <a:bodyPr>
            <a:normAutofit lnSpcReduction="10000"/>
          </a:bodyPr>
          <a:lstStyle/>
          <a:p>
            <a:pPr marL="533400" indent="-533400" eaLnBrk="1" fontAlgn="auto" hangingPunct="1">
              <a:lnSpc>
                <a:spcPct val="90000"/>
              </a:lnSpc>
              <a:spcBef>
                <a:spcPts val="580"/>
              </a:spcBef>
              <a:spcAft>
                <a:spcPts val="0"/>
              </a:spcAft>
              <a:buFontTx/>
              <a:buNone/>
              <a:defRPr/>
            </a:pPr>
            <a:r>
              <a:rPr lang="en-US" sz="2000" b="1">
                <a:solidFill>
                  <a:srgbClr val="CC3300"/>
                </a:solidFill>
                <a:effectLst>
                  <a:outerShdw blurRad="38100" dist="38100" dir="2700000" algn="tl">
                    <a:srgbClr val="000000"/>
                  </a:outerShdw>
                </a:effectLst>
                <a:cs typeface="Times New Roman" pitchFamily="18" charset="0"/>
              </a:rPr>
              <a:t>Consider the following set of processes, with the length of the CPU burst time given in milliseconds:</a:t>
            </a:r>
          </a:p>
          <a:p>
            <a:pPr marL="533400" indent="-533400" eaLnBrk="1" fontAlgn="auto" hangingPunct="1">
              <a:lnSpc>
                <a:spcPct val="90000"/>
              </a:lnSpc>
              <a:spcBef>
                <a:spcPts val="580"/>
              </a:spcBef>
              <a:spcAft>
                <a:spcPts val="0"/>
              </a:spcAft>
              <a:buFontTx/>
              <a:buNone/>
              <a:defRPr/>
            </a:pPr>
            <a:endParaRPr lang="en-US" sz="2000" b="1">
              <a:solidFill>
                <a:srgbClr val="CC3300"/>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r>
              <a:rPr lang="en-US" sz="2000" b="1">
                <a:solidFill>
                  <a:srgbClr val="3333FF"/>
                </a:solidFill>
                <a:effectLst>
                  <a:outerShdw blurRad="38100" dist="38100" dir="2700000" algn="tl">
                    <a:srgbClr val="000000"/>
                  </a:outerShdw>
                </a:effectLst>
                <a:cs typeface="Times New Roman" pitchFamily="18" charset="0"/>
              </a:rPr>
              <a:t>The processes arrive in the order </a:t>
            </a:r>
          </a:p>
          <a:p>
            <a:pPr marL="533400" indent="-533400" eaLnBrk="1" fontAlgn="auto" hangingPunct="1">
              <a:lnSpc>
                <a:spcPct val="90000"/>
              </a:lnSpc>
              <a:spcBef>
                <a:spcPts val="580"/>
              </a:spcBef>
              <a:spcAft>
                <a:spcPts val="0"/>
              </a:spcAft>
              <a:buFontTx/>
              <a:buNone/>
              <a:defRPr/>
            </a:pPr>
            <a:r>
              <a:rPr lang="en-US" sz="2000" b="1">
                <a:solidFill>
                  <a:srgbClr val="CC3300"/>
                </a:solidFill>
                <a:effectLst>
                  <a:outerShdw blurRad="38100" dist="38100" dir="2700000" algn="tl">
                    <a:srgbClr val="000000"/>
                  </a:outerShdw>
                </a:effectLst>
                <a:cs typeface="Times New Roman" pitchFamily="18" charset="0"/>
              </a:rPr>
              <a:t>P1, P2, P3, P4</a:t>
            </a:r>
            <a:r>
              <a:rPr lang="en-US" sz="2000" b="1">
                <a:solidFill>
                  <a:srgbClr val="3333FF"/>
                </a:solidFill>
                <a:effectLst>
                  <a:outerShdw blurRad="38100" dist="38100" dir="2700000" algn="tl">
                    <a:srgbClr val="000000"/>
                  </a:outerShdw>
                </a:effectLst>
                <a:cs typeface="Times New Roman" pitchFamily="18" charset="0"/>
              </a:rPr>
              <a:t>. as shown in table. </a:t>
            </a: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r>
              <a:rPr lang="en-US" sz="2000" b="1">
                <a:solidFill>
                  <a:srgbClr val="3333FF"/>
                </a:solidFill>
                <a:effectLst>
                  <a:outerShdw blurRad="38100" dist="38100" dir="2700000" algn="tl">
                    <a:srgbClr val="000000"/>
                  </a:outerShdw>
                </a:effectLst>
                <a:cs typeface="Times New Roman" pitchFamily="18" charset="0"/>
              </a:rPr>
              <a:t>1. Using SJF</a:t>
            </a: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Gant chart:</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waiting times and turnaround times for each process are:</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Hence, </a:t>
            </a:r>
            <a:r>
              <a:rPr lang="en-US" sz="2000" b="1">
                <a:solidFill>
                  <a:srgbClr val="CC3300"/>
                </a:solidFill>
                <a:effectLst>
                  <a:outerShdw blurRad="38100" dist="38100" dir="2700000" algn="tl">
                    <a:srgbClr val="000000"/>
                  </a:outerShdw>
                </a:effectLst>
                <a:cs typeface="Times New Roman" pitchFamily="18" charset="0"/>
              </a:rPr>
              <a:t>average waiting time</a:t>
            </a:r>
            <a:r>
              <a:rPr lang="en-US" sz="2000" b="1">
                <a:solidFill>
                  <a:srgbClr val="3333FF"/>
                </a:solidFill>
                <a:effectLst>
                  <a:outerShdw blurRad="38100" dist="38100" dir="2700000" algn="tl">
                    <a:srgbClr val="000000"/>
                  </a:outerShdw>
                </a:effectLst>
                <a:cs typeface="Times New Roman" pitchFamily="18" charset="0"/>
              </a:rPr>
              <a:t>= (0+6+3+7)/4=</a:t>
            </a:r>
            <a:r>
              <a:rPr lang="en-US" sz="2000" b="1">
                <a:solidFill>
                  <a:srgbClr val="CC3300"/>
                </a:solidFill>
                <a:effectLst>
                  <a:outerShdw blurRad="38100" dist="38100" dir="2700000" algn="tl">
                    <a:srgbClr val="000000"/>
                  </a:outerShdw>
                </a:effectLst>
                <a:cs typeface="Times New Roman" pitchFamily="18" charset="0"/>
              </a:rPr>
              <a:t>4</a:t>
            </a:r>
            <a:r>
              <a:rPr lang="en-US" sz="2000" b="1">
                <a:solidFill>
                  <a:srgbClr val="3333FF"/>
                </a:solidFill>
                <a:effectLst>
                  <a:outerShdw blurRad="38100" dist="38100" dir="2700000" algn="tl">
                    <a:srgbClr val="000000"/>
                  </a:outerShdw>
                </a:effectLst>
                <a:cs typeface="Times New Roman" pitchFamily="18" charset="0"/>
              </a:rPr>
              <a:t> milliseconds </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p:txBody>
      </p:sp>
      <p:graphicFrame>
        <p:nvGraphicFramePr>
          <p:cNvPr id="168030" name="Group 94"/>
          <p:cNvGraphicFramePr>
            <a:graphicFrameLocks noGrp="1"/>
          </p:cNvGraphicFramePr>
          <p:nvPr>
            <p:ph sz="quarter" idx="2"/>
          </p:nvPr>
        </p:nvGraphicFramePr>
        <p:xfrm>
          <a:off x="4716463" y="908050"/>
          <a:ext cx="4248150" cy="1676400"/>
        </p:xfrm>
        <a:graphic>
          <a:graphicData uri="http://schemas.openxmlformats.org/drawingml/2006/table">
            <a:tbl>
              <a:tblPr rtl="1"/>
              <a:tblGrid>
                <a:gridCol w="1655763">
                  <a:extLst>
                    <a:ext uri="{9D8B030D-6E8A-4147-A177-3AD203B41FA5}">
                      <a16:colId xmlns:a16="http://schemas.microsoft.com/office/drawing/2014/main" val="20000"/>
                    </a:ext>
                  </a:extLst>
                </a:gridCol>
                <a:gridCol w="1441450">
                  <a:extLst>
                    <a:ext uri="{9D8B030D-6E8A-4147-A177-3AD203B41FA5}">
                      <a16:colId xmlns:a16="http://schemas.microsoft.com/office/drawing/2014/main" val="20001"/>
                    </a:ext>
                  </a:extLst>
                </a:gridCol>
                <a:gridCol w="1150937">
                  <a:extLst>
                    <a:ext uri="{9D8B030D-6E8A-4147-A177-3AD203B41FA5}">
                      <a16:colId xmlns:a16="http://schemas.microsoft.com/office/drawing/2014/main" val="20002"/>
                    </a:ext>
                  </a:extLst>
                </a:gridCol>
              </a:tblGrid>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Arrival Time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Burst Time</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3143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0</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292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4</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5</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4</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P4</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bl>
          </a:graphicData>
        </a:graphic>
      </p:graphicFrame>
      <p:graphicFrame>
        <p:nvGraphicFramePr>
          <p:cNvPr id="167959" name="Group 23"/>
          <p:cNvGraphicFramePr>
            <a:graphicFrameLocks noGrp="1"/>
          </p:cNvGraphicFramePr>
          <p:nvPr>
            <p:ph sz="quarter" idx="3"/>
          </p:nvPr>
        </p:nvGraphicFramePr>
        <p:xfrm>
          <a:off x="687388" y="4724400"/>
          <a:ext cx="7486650" cy="1106489"/>
        </p:xfrm>
        <a:graphic>
          <a:graphicData uri="http://schemas.openxmlformats.org/drawingml/2006/table">
            <a:tbl>
              <a:tblPr rtl="1"/>
              <a:tblGrid>
                <a:gridCol w="1133475">
                  <a:extLst>
                    <a:ext uri="{9D8B030D-6E8A-4147-A177-3AD203B41FA5}">
                      <a16:colId xmlns:a16="http://schemas.microsoft.com/office/drawing/2014/main" val="20000"/>
                    </a:ext>
                  </a:extLst>
                </a:gridCol>
                <a:gridCol w="1133475">
                  <a:extLst>
                    <a:ext uri="{9D8B030D-6E8A-4147-A177-3AD203B41FA5}">
                      <a16:colId xmlns:a16="http://schemas.microsoft.com/office/drawing/2014/main" val="20001"/>
                    </a:ext>
                  </a:extLst>
                </a:gridCol>
                <a:gridCol w="1133475">
                  <a:extLst>
                    <a:ext uri="{9D8B030D-6E8A-4147-A177-3AD203B41FA5}">
                      <a16:colId xmlns:a16="http://schemas.microsoft.com/office/drawing/2014/main" val="20002"/>
                    </a:ext>
                  </a:extLst>
                </a:gridCol>
                <a:gridCol w="1133475">
                  <a:extLst>
                    <a:ext uri="{9D8B030D-6E8A-4147-A177-3AD203B41FA5}">
                      <a16:colId xmlns:a16="http://schemas.microsoft.com/office/drawing/2014/main" val="20003"/>
                    </a:ext>
                  </a:extLst>
                </a:gridCol>
                <a:gridCol w="2952750">
                  <a:extLst>
                    <a:ext uri="{9D8B030D-6E8A-4147-A177-3AD203B41FA5}">
                      <a16:colId xmlns:a16="http://schemas.microsoft.com/office/drawing/2014/main" val="20004"/>
                    </a:ext>
                  </a:extLst>
                </a:gridCol>
              </a:tblGrid>
              <a:tr h="360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P4</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369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7</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Waiting Time (WT)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1"/>
                  </a:ext>
                </a:extLst>
              </a:tr>
              <a:tr h="376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11</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Turnaround Time (TAT)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2"/>
                  </a:ext>
                </a:extLst>
              </a:tr>
            </a:tbl>
          </a:graphicData>
        </a:graphic>
      </p:graphicFrame>
      <p:pic>
        <p:nvPicPr>
          <p:cNvPr id="168031" name="Picture 95"/>
          <p:cNvPicPr>
            <a:picLocks noChangeAspect="1" noChangeArrowheads="1"/>
          </p:cNvPicPr>
          <p:nvPr/>
        </p:nvPicPr>
        <p:blipFill>
          <a:blip r:embed="rId2">
            <a:grayscl/>
          </a:blip>
          <a:srcRect/>
          <a:stretch>
            <a:fillRect/>
          </a:stretch>
        </p:blipFill>
        <p:spPr bwMode="auto">
          <a:xfrm>
            <a:off x="2843213" y="2924175"/>
            <a:ext cx="5976937" cy="1050925"/>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53AA5144-FBBA-456C-93E4-A197FB0317F3}" type="datetime1">
              <a:rPr lang="en-US" smtClean="0"/>
              <a:t>5/31/2020</a:t>
            </a:fld>
            <a:endParaRPr lang="en-AU"/>
          </a:p>
        </p:txBody>
      </p:sp>
      <p:sp>
        <p:nvSpPr>
          <p:cNvPr id="7" name="Slide Number Placeholder 6"/>
          <p:cNvSpPr>
            <a:spLocks noGrp="1"/>
          </p:cNvSpPr>
          <p:nvPr>
            <p:ph type="sldNum" sz="quarter" idx="12"/>
          </p:nvPr>
        </p:nvSpPr>
        <p:spPr/>
        <p:txBody>
          <a:bodyPr/>
          <a:lstStyle/>
          <a:p>
            <a:pPr>
              <a:defRPr/>
            </a:pPr>
            <a:fld id="{F41C09F1-EFD8-46C7-A5E0-AE155CD11A6B}" type="slidenum">
              <a:rPr lang="ar-SA" smtClean="0"/>
              <a:pPr>
                <a:defRPr/>
              </a:pPr>
              <a:t>27</a:t>
            </a:fld>
            <a:endParaRPr lang="en-AU"/>
          </a:p>
        </p:txBody>
      </p:sp>
      <p:sp>
        <p:nvSpPr>
          <p:cNvPr id="8" name="Footer Placeholder 7"/>
          <p:cNvSpPr>
            <a:spLocks noGrp="1"/>
          </p:cNvSpPr>
          <p:nvPr>
            <p:ph type="ftr" sz="quarter" idx="11"/>
          </p:nvPr>
        </p:nvSpPr>
        <p:spPr/>
        <p:txBody>
          <a:bodyPr/>
          <a:lstStyle/>
          <a:p>
            <a:pPr>
              <a:defRPr/>
            </a:pPr>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68031"/>
                                        </p:tgtEl>
                                        <p:attrNameLst>
                                          <p:attrName>style.visibility</p:attrName>
                                        </p:attrNameLst>
                                      </p:cBhvr>
                                      <p:to>
                                        <p:strVal val="visible"/>
                                      </p:to>
                                    </p:set>
                                    <p:animEffect transition="in" filter="randombar(horizontal)">
                                      <p:cBhvr>
                                        <p:cTn id="7" dur="500"/>
                                        <p:tgtEl>
                                          <p:spTgt spid="16803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67959"/>
                                        </p:tgtEl>
                                        <p:attrNameLst>
                                          <p:attrName>style.visibility</p:attrName>
                                        </p:attrNameLst>
                                      </p:cBhvr>
                                      <p:to>
                                        <p:strVal val="visible"/>
                                      </p:to>
                                    </p:set>
                                    <p:animEffect transition="in" filter="randombar(horizontal)">
                                      <p:cBhvr>
                                        <p:cTn id="12" dur="500"/>
                                        <p:tgtEl>
                                          <p:spTgt spid="1679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body" sz="half" idx="1"/>
          </p:nvPr>
        </p:nvSpPr>
        <p:spPr>
          <a:xfrm>
            <a:off x="349250" y="215900"/>
            <a:ext cx="8686800" cy="6453188"/>
          </a:xfrm>
        </p:spPr>
        <p:txBody>
          <a:bodyPr>
            <a:normAutofit/>
          </a:bodyPr>
          <a:lstStyle/>
          <a:p>
            <a:pPr marL="533400" indent="-533400" eaLnBrk="1" fontAlgn="auto" hangingPunct="1">
              <a:lnSpc>
                <a:spcPct val="90000"/>
              </a:lnSpc>
              <a:spcBef>
                <a:spcPts val="580"/>
              </a:spcBef>
              <a:spcAft>
                <a:spcPts val="0"/>
              </a:spcAft>
              <a:buFontTx/>
              <a:buNone/>
              <a:defRPr/>
            </a:pPr>
            <a:r>
              <a:rPr lang="en-US" sz="2400" b="1">
                <a:solidFill>
                  <a:srgbClr val="FF5050"/>
                </a:solidFill>
                <a:effectLst>
                  <a:outerShdw blurRad="38100" dist="38100" dir="2700000" algn="tl">
                    <a:srgbClr val="000000"/>
                  </a:outerShdw>
                </a:effectLst>
                <a:cs typeface="Times New Roman" pitchFamily="18" charset="0"/>
              </a:rPr>
              <a:t>2. Using SRTF</a:t>
            </a:r>
          </a:p>
          <a:p>
            <a:pPr marL="533400" indent="-533400" eaLnBrk="1" fontAlgn="auto" hangingPunct="1">
              <a:lnSpc>
                <a:spcPct val="90000"/>
              </a:lnSpc>
              <a:spcBef>
                <a:spcPts val="580"/>
              </a:spcBef>
              <a:spcAft>
                <a:spcPts val="0"/>
              </a:spcAft>
              <a:buFontTx/>
              <a:buAutoNum type="arabicPeriod"/>
              <a:defRPr/>
            </a:pPr>
            <a:endParaRPr lang="en-US" sz="2400" b="1">
              <a:solidFill>
                <a:srgbClr val="FF5050"/>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AutoNum type="arabicPeriod"/>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Gant chart:</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waiting times and turnaround times for each process are:</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Hence, </a:t>
            </a:r>
            <a:r>
              <a:rPr lang="en-US" sz="2000" b="1">
                <a:solidFill>
                  <a:srgbClr val="CC3300"/>
                </a:solidFill>
                <a:effectLst>
                  <a:outerShdw blurRad="38100" dist="38100" dir="2700000" algn="tl">
                    <a:srgbClr val="000000"/>
                  </a:outerShdw>
                </a:effectLst>
                <a:cs typeface="Times New Roman" pitchFamily="18" charset="0"/>
              </a:rPr>
              <a:t>average waiting time</a:t>
            </a:r>
            <a:r>
              <a:rPr lang="en-US" sz="2000" b="1">
                <a:solidFill>
                  <a:srgbClr val="3333FF"/>
                </a:solidFill>
                <a:effectLst>
                  <a:outerShdw blurRad="38100" dist="38100" dir="2700000" algn="tl">
                    <a:srgbClr val="000000"/>
                  </a:outerShdw>
                </a:effectLst>
                <a:cs typeface="Times New Roman" pitchFamily="18" charset="0"/>
              </a:rPr>
              <a:t>= (9+1+0+2)/4=3 milliseconds </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p:txBody>
      </p:sp>
      <p:graphicFrame>
        <p:nvGraphicFramePr>
          <p:cNvPr id="168983" name="Group 23"/>
          <p:cNvGraphicFramePr>
            <a:graphicFrameLocks noGrp="1"/>
          </p:cNvGraphicFramePr>
          <p:nvPr>
            <p:ph sz="quarter" idx="3"/>
          </p:nvPr>
        </p:nvGraphicFramePr>
        <p:xfrm>
          <a:off x="827088" y="4508500"/>
          <a:ext cx="7486650" cy="1106489"/>
        </p:xfrm>
        <a:graphic>
          <a:graphicData uri="http://schemas.openxmlformats.org/drawingml/2006/table">
            <a:tbl>
              <a:tblPr rtl="1"/>
              <a:tblGrid>
                <a:gridCol w="1133475">
                  <a:extLst>
                    <a:ext uri="{9D8B030D-6E8A-4147-A177-3AD203B41FA5}">
                      <a16:colId xmlns:a16="http://schemas.microsoft.com/office/drawing/2014/main" val="20000"/>
                    </a:ext>
                  </a:extLst>
                </a:gridCol>
                <a:gridCol w="1133475">
                  <a:extLst>
                    <a:ext uri="{9D8B030D-6E8A-4147-A177-3AD203B41FA5}">
                      <a16:colId xmlns:a16="http://schemas.microsoft.com/office/drawing/2014/main" val="20001"/>
                    </a:ext>
                  </a:extLst>
                </a:gridCol>
                <a:gridCol w="1133475">
                  <a:extLst>
                    <a:ext uri="{9D8B030D-6E8A-4147-A177-3AD203B41FA5}">
                      <a16:colId xmlns:a16="http://schemas.microsoft.com/office/drawing/2014/main" val="20002"/>
                    </a:ext>
                  </a:extLst>
                </a:gridCol>
                <a:gridCol w="1133475">
                  <a:extLst>
                    <a:ext uri="{9D8B030D-6E8A-4147-A177-3AD203B41FA5}">
                      <a16:colId xmlns:a16="http://schemas.microsoft.com/office/drawing/2014/main" val="20003"/>
                    </a:ext>
                  </a:extLst>
                </a:gridCol>
                <a:gridCol w="2952750">
                  <a:extLst>
                    <a:ext uri="{9D8B030D-6E8A-4147-A177-3AD203B41FA5}">
                      <a16:colId xmlns:a16="http://schemas.microsoft.com/office/drawing/2014/main" val="20004"/>
                    </a:ext>
                  </a:extLst>
                </a:gridCol>
              </a:tblGrid>
              <a:tr h="360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P4</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369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Waiting Time (WT)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1"/>
                  </a:ext>
                </a:extLst>
              </a:tr>
              <a:tr h="376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Turnaround Time (TAT)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2"/>
                  </a:ext>
                </a:extLst>
              </a:tr>
            </a:tbl>
          </a:graphicData>
        </a:graphic>
      </p:graphicFrame>
      <p:graphicFrame>
        <p:nvGraphicFramePr>
          <p:cNvPr id="169011" name="Group 51"/>
          <p:cNvGraphicFramePr>
            <a:graphicFrameLocks noGrp="1"/>
          </p:cNvGraphicFramePr>
          <p:nvPr>
            <p:ph sz="quarter" idx="2"/>
          </p:nvPr>
        </p:nvGraphicFramePr>
        <p:xfrm>
          <a:off x="4211638" y="314325"/>
          <a:ext cx="4248150" cy="1676400"/>
        </p:xfrm>
        <a:graphic>
          <a:graphicData uri="http://schemas.openxmlformats.org/drawingml/2006/table">
            <a:tbl>
              <a:tblPr rtl="1"/>
              <a:tblGrid>
                <a:gridCol w="1655763">
                  <a:extLst>
                    <a:ext uri="{9D8B030D-6E8A-4147-A177-3AD203B41FA5}">
                      <a16:colId xmlns:a16="http://schemas.microsoft.com/office/drawing/2014/main" val="20000"/>
                    </a:ext>
                  </a:extLst>
                </a:gridCol>
                <a:gridCol w="1441450">
                  <a:extLst>
                    <a:ext uri="{9D8B030D-6E8A-4147-A177-3AD203B41FA5}">
                      <a16:colId xmlns:a16="http://schemas.microsoft.com/office/drawing/2014/main" val="20001"/>
                    </a:ext>
                  </a:extLst>
                </a:gridCol>
                <a:gridCol w="1150937">
                  <a:extLst>
                    <a:ext uri="{9D8B030D-6E8A-4147-A177-3AD203B41FA5}">
                      <a16:colId xmlns:a16="http://schemas.microsoft.com/office/drawing/2014/main" val="20002"/>
                    </a:ext>
                  </a:extLst>
                </a:gridCol>
              </a:tblGrid>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Arrival Time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Burst Time</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3143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0</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292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4</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5</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4</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P4</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bl>
          </a:graphicData>
        </a:graphic>
      </p:graphicFrame>
      <p:pic>
        <p:nvPicPr>
          <p:cNvPr id="169041" name="Picture 81"/>
          <p:cNvPicPr>
            <a:picLocks noChangeAspect="1" noChangeArrowheads="1"/>
          </p:cNvPicPr>
          <p:nvPr/>
        </p:nvPicPr>
        <p:blipFill>
          <a:blip r:embed="rId2">
            <a:grayscl/>
          </a:blip>
          <a:srcRect/>
          <a:stretch>
            <a:fillRect/>
          </a:stretch>
        </p:blipFill>
        <p:spPr bwMode="auto">
          <a:xfrm>
            <a:off x="1331913" y="2420938"/>
            <a:ext cx="6121400" cy="1138237"/>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5AD7A1B5-1EB3-4A76-A1ED-9A28F3E5B3F2}" type="datetime1">
              <a:rPr lang="en-US" smtClean="0"/>
              <a:t>5/31/2020</a:t>
            </a:fld>
            <a:endParaRPr lang="en-AU"/>
          </a:p>
        </p:txBody>
      </p:sp>
      <p:sp>
        <p:nvSpPr>
          <p:cNvPr id="7" name="Slide Number Placeholder 6"/>
          <p:cNvSpPr>
            <a:spLocks noGrp="1"/>
          </p:cNvSpPr>
          <p:nvPr>
            <p:ph type="sldNum" sz="quarter" idx="12"/>
          </p:nvPr>
        </p:nvSpPr>
        <p:spPr/>
        <p:txBody>
          <a:bodyPr/>
          <a:lstStyle/>
          <a:p>
            <a:pPr>
              <a:defRPr/>
            </a:pPr>
            <a:fld id="{F41C09F1-EFD8-46C7-A5E0-AE155CD11A6B}" type="slidenum">
              <a:rPr lang="ar-SA" smtClean="0"/>
              <a:pPr>
                <a:defRPr/>
              </a:pPr>
              <a:t>28</a:t>
            </a:fld>
            <a:endParaRPr lang="en-AU"/>
          </a:p>
        </p:txBody>
      </p:sp>
      <p:sp>
        <p:nvSpPr>
          <p:cNvPr id="8" name="Footer Placeholder 7"/>
          <p:cNvSpPr>
            <a:spLocks noGrp="1"/>
          </p:cNvSpPr>
          <p:nvPr>
            <p:ph type="ftr" sz="quarter" idx="11"/>
          </p:nvPr>
        </p:nvSpPr>
        <p:spPr/>
        <p:txBody>
          <a:bodyPr/>
          <a:lstStyle/>
          <a:p>
            <a:pPr>
              <a:defRPr/>
            </a:pPr>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69041"/>
                                        </p:tgtEl>
                                        <p:attrNameLst>
                                          <p:attrName>style.visibility</p:attrName>
                                        </p:attrNameLst>
                                      </p:cBhvr>
                                      <p:to>
                                        <p:strVal val="visible"/>
                                      </p:to>
                                    </p:set>
                                    <p:animEffect transition="in" filter="randombar(horizontal)">
                                      <p:cBhvr>
                                        <p:cTn id="7" dur="500"/>
                                        <p:tgtEl>
                                          <p:spTgt spid="16904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68983"/>
                                        </p:tgtEl>
                                        <p:attrNameLst>
                                          <p:attrName>style.visibility</p:attrName>
                                        </p:attrNameLst>
                                      </p:cBhvr>
                                      <p:to>
                                        <p:strVal val="visible"/>
                                      </p:to>
                                    </p:set>
                                    <p:animEffect transition="in" filter="randombar(horizontal)">
                                      <p:cBhvr>
                                        <p:cTn id="12" dur="500"/>
                                        <p:tgtEl>
                                          <p:spTgt spid="168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body" idx="1"/>
          </p:nvPr>
        </p:nvSpPr>
        <p:spPr>
          <a:xfrm>
            <a:off x="323850" y="1066800"/>
            <a:ext cx="8640763" cy="5181600"/>
          </a:xfrm>
        </p:spPr>
        <p:txBody>
          <a:bodyPr>
            <a:normAutofit/>
          </a:bodyPr>
          <a:lstStyle/>
          <a:p>
            <a:pPr marL="609600" indent="-609600">
              <a:spcBef>
                <a:spcPts val="580"/>
              </a:spcBef>
              <a:defRPr/>
            </a:pPr>
            <a:r>
              <a:rPr lang="en-US" sz="2400" b="1" dirty="0">
                <a:solidFill>
                  <a:srgbClr val="0000FF"/>
                </a:solidFill>
                <a:effectLst>
                  <a:outerShdw blurRad="38100" dist="38100" dir="2700000" algn="tl">
                    <a:srgbClr val="000000">
                      <a:alpha val="43137"/>
                    </a:srgbClr>
                  </a:outerShdw>
                </a:effectLst>
              </a:rPr>
              <a:t> Is o</a:t>
            </a:r>
            <a:r>
              <a:rPr lang="en-US" sz="2400" dirty="0">
                <a:solidFill>
                  <a:srgbClr val="0000FF"/>
                </a:solidFill>
                <a:effectLst>
                  <a:outerShdw blurRad="38100" dist="38100" dir="2700000" algn="tl">
                    <a:srgbClr val="000000">
                      <a:alpha val="43137"/>
                    </a:srgbClr>
                  </a:outerShdw>
                </a:effectLst>
              </a:rPr>
              <a:t>ne of the </a:t>
            </a:r>
            <a:r>
              <a:rPr lang="en-US" sz="2400" i="1" dirty="0">
                <a:solidFill>
                  <a:srgbClr val="0000FF"/>
                </a:solidFill>
                <a:effectLst>
                  <a:outerShdw blurRad="38100" dist="38100" dir="2700000" algn="tl">
                    <a:srgbClr val="000000">
                      <a:alpha val="43137"/>
                    </a:srgbClr>
                  </a:outerShdw>
                </a:effectLst>
              </a:rPr>
              <a:t>oldest, simplest, fairest, and most </a:t>
            </a:r>
            <a:r>
              <a:rPr lang="en-US" sz="2400" dirty="0">
                <a:solidFill>
                  <a:srgbClr val="0000FF"/>
                </a:solidFill>
                <a:effectLst>
                  <a:outerShdw blurRad="38100" dist="38100" dir="2700000" algn="tl">
                    <a:srgbClr val="000000">
                      <a:alpha val="43137"/>
                    </a:srgbClr>
                  </a:outerShdw>
                </a:effectLst>
              </a:rPr>
              <a:t>widely used algorithms.</a:t>
            </a:r>
            <a:endParaRPr lang="en-US" sz="2400" dirty="0">
              <a:solidFill>
                <a:srgbClr val="0000FF"/>
              </a:solidFill>
              <a:effectLst>
                <a:outerShdw blurRad="38100" dist="38100" dir="2700000" algn="tl">
                  <a:srgbClr val="000000">
                    <a:alpha val="43137"/>
                  </a:srgbClr>
                </a:outerShdw>
              </a:effectLst>
              <a:cs typeface="Times New Roman" pitchFamily="18" charset="0"/>
            </a:endParaRPr>
          </a:p>
          <a:p>
            <a:pPr marL="609600" indent="-609600" eaLnBrk="1" fontAlgn="auto" hangingPunct="1">
              <a:spcBef>
                <a:spcPts val="580"/>
              </a:spcBef>
              <a:spcAft>
                <a:spcPts val="0"/>
              </a:spcAft>
              <a:buFont typeface="Wingdings 2"/>
              <a:buChar char=""/>
              <a:defRPr/>
            </a:pPr>
            <a:r>
              <a:rPr lang="en-US" sz="2400" dirty="0">
                <a:solidFill>
                  <a:srgbClr val="0000FF"/>
                </a:solidFill>
                <a:effectLst>
                  <a:outerShdw blurRad="38100" dist="38100" dir="2700000" algn="tl">
                    <a:srgbClr val="000000">
                      <a:alpha val="43137"/>
                    </a:srgbClr>
                  </a:outerShdw>
                </a:effectLst>
                <a:cs typeface="Times New Roman" pitchFamily="18" charset="0"/>
              </a:rPr>
              <a:t>Allocate the CPU for one </a:t>
            </a:r>
            <a:r>
              <a:rPr lang="en-US" sz="2400" dirty="0">
                <a:solidFill>
                  <a:srgbClr val="FF0000"/>
                </a:solidFill>
                <a:effectLst>
                  <a:outerShdw blurRad="38100" dist="38100" dir="2700000" algn="tl">
                    <a:srgbClr val="000000">
                      <a:alpha val="43137"/>
                    </a:srgbClr>
                  </a:outerShdw>
                </a:effectLst>
                <a:cs typeface="Times New Roman" pitchFamily="18" charset="0"/>
              </a:rPr>
              <a:t>Quantum</a:t>
            </a:r>
            <a:r>
              <a:rPr lang="en-US" sz="2400" dirty="0">
                <a:solidFill>
                  <a:srgbClr val="0000FF"/>
                </a:solidFill>
                <a:effectLst>
                  <a:outerShdw blurRad="38100" dist="38100" dir="2700000" algn="tl">
                    <a:srgbClr val="000000">
                      <a:alpha val="43137"/>
                    </a:srgbClr>
                  </a:outerShdw>
                </a:effectLst>
                <a:cs typeface="Times New Roman" pitchFamily="18" charset="0"/>
              </a:rPr>
              <a:t> time (</a:t>
            </a:r>
            <a:r>
              <a:rPr lang="en-US" sz="2400" dirty="0">
                <a:solidFill>
                  <a:srgbClr val="00B050"/>
                </a:solidFill>
                <a:effectLst>
                  <a:outerShdw blurRad="38100" dist="38100" dir="2700000" algn="tl">
                    <a:srgbClr val="000000">
                      <a:alpha val="43137"/>
                    </a:srgbClr>
                  </a:outerShdw>
                </a:effectLst>
                <a:cs typeface="Times New Roman" pitchFamily="18" charset="0"/>
              </a:rPr>
              <a:t>also called time slice</a:t>
            </a:r>
            <a:r>
              <a:rPr lang="en-US" sz="2400" dirty="0">
                <a:solidFill>
                  <a:srgbClr val="0000FF"/>
                </a:solidFill>
                <a:effectLst>
                  <a:outerShdw blurRad="38100" dist="38100" dir="2700000" algn="tl">
                    <a:srgbClr val="000000">
                      <a:alpha val="43137"/>
                    </a:srgbClr>
                  </a:outerShdw>
                </a:effectLst>
                <a:cs typeface="Times New Roman" pitchFamily="18" charset="0"/>
              </a:rPr>
              <a:t>) Q to each process in the ready queue.</a:t>
            </a:r>
          </a:p>
          <a:p>
            <a:pPr marL="609600" lvl="1" indent="-609600">
              <a:spcBef>
                <a:spcPts val="580"/>
              </a:spcBef>
              <a:buFont typeface="Wingdings 2"/>
              <a:buChar char=""/>
              <a:defRPr/>
            </a:pPr>
            <a:r>
              <a:rPr lang="en-US" sz="2400" dirty="0">
                <a:solidFill>
                  <a:srgbClr val="0000FF"/>
                </a:solidFill>
                <a:effectLst>
                  <a:outerShdw blurRad="38100" dist="38100" dir="2700000" algn="tl">
                    <a:srgbClr val="000000">
                      <a:alpha val="43137"/>
                    </a:srgbClr>
                  </a:outerShdw>
                </a:effectLst>
              </a:rPr>
              <a:t>If the process has blocked or finished before the quantum has elapsed, the CPU switching is done when the process blocks, of course. </a:t>
            </a:r>
            <a:endParaRPr lang="en-US" sz="2400" dirty="0">
              <a:solidFill>
                <a:srgbClr val="0000FF"/>
              </a:solidFill>
              <a:effectLst>
                <a:outerShdw blurRad="38100" dist="38100" dir="2700000" algn="tl">
                  <a:srgbClr val="000000">
                    <a:alpha val="43137"/>
                  </a:srgbClr>
                </a:outerShdw>
              </a:effectLst>
              <a:cs typeface="Times New Roman" pitchFamily="18" charset="0"/>
            </a:endParaRPr>
          </a:p>
          <a:p>
            <a:pPr marL="609600" indent="-609600" eaLnBrk="1" fontAlgn="auto" hangingPunct="1">
              <a:spcBef>
                <a:spcPts val="580"/>
              </a:spcBef>
              <a:spcAft>
                <a:spcPts val="0"/>
              </a:spcAft>
              <a:buFont typeface="Wingdings 2"/>
              <a:buChar char=""/>
              <a:defRPr/>
            </a:pPr>
            <a:r>
              <a:rPr lang="en-US" sz="2400" dirty="0">
                <a:solidFill>
                  <a:srgbClr val="0000FF"/>
                </a:solidFill>
                <a:effectLst>
                  <a:outerShdw blurRad="38100" dist="38100" dir="2700000" algn="tl">
                    <a:srgbClr val="000000">
                      <a:alpha val="43137"/>
                    </a:srgbClr>
                  </a:outerShdw>
                </a:effectLst>
                <a:cs typeface="Times New Roman" pitchFamily="18" charset="0"/>
              </a:rPr>
              <a:t>This scheme is repeated until all processes are finished.</a:t>
            </a:r>
          </a:p>
          <a:p>
            <a:pPr marL="609600" indent="-609600" eaLnBrk="1" fontAlgn="auto" hangingPunct="1">
              <a:spcBef>
                <a:spcPts val="580"/>
              </a:spcBef>
              <a:spcAft>
                <a:spcPts val="0"/>
              </a:spcAft>
              <a:buFont typeface="Wingdings 2"/>
              <a:buChar char=""/>
              <a:defRPr/>
            </a:pPr>
            <a:r>
              <a:rPr lang="en-US" sz="2400" dirty="0">
                <a:solidFill>
                  <a:srgbClr val="0000FF"/>
                </a:solidFill>
                <a:effectLst>
                  <a:outerShdw blurRad="38100" dist="38100" dir="2700000" algn="tl">
                    <a:srgbClr val="000000">
                      <a:alpha val="43137"/>
                    </a:srgbClr>
                  </a:outerShdw>
                </a:effectLst>
                <a:cs typeface="Times New Roman" pitchFamily="18" charset="0"/>
              </a:rPr>
              <a:t>A new process is added to the end of the ready queue.</a:t>
            </a:r>
            <a:r>
              <a:rPr lang="en-US" sz="2400" dirty="0">
                <a:solidFill>
                  <a:srgbClr val="0000FF"/>
                </a:solidFill>
                <a:effectLst>
                  <a:outerShdw blurRad="38100" dist="38100" dir="2700000" algn="tl">
                    <a:srgbClr val="000000">
                      <a:alpha val="43137"/>
                    </a:srgbClr>
                  </a:outerShdw>
                </a:effectLst>
              </a:rPr>
              <a:t>  </a:t>
            </a:r>
          </a:p>
          <a:p>
            <a:pPr marL="609600" indent="-609600">
              <a:spcBef>
                <a:spcPts val="580"/>
              </a:spcBef>
              <a:buFont typeface="Wingdings 2"/>
              <a:buChar char=""/>
              <a:defRPr/>
            </a:pPr>
            <a:r>
              <a:rPr lang="en-US" sz="2400" dirty="0">
                <a:solidFill>
                  <a:srgbClr val="0000FF"/>
                </a:solidFill>
                <a:effectLst>
                  <a:outerShdw blurRad="38100" dist="38100" dir="2700000" algn="tl">
                    <a:srgbClr val="000000">
                      <a:alpha val="43137"/>
                    </a:srgbClr>
                  </a:outerShdw>
                </a:effectLst>
              </a:rPr>
              <a:t>setting the quantum too short causes too many process switches and lowers the CPU efficiency, but setting it too long may cause poor response to short interactive requests.</a:t>
            </a:r>
          </a:p>
          <a:p>
            <a:pPr marL="609600" indent="-609600" algn="ctr" eaLnBrk="1" fontAlgn="auto" hangingPunct="1">
              <a:spcBef>
                <a:spcPts val="580"/>
              </a:spcBef>
              <a:spcAft>
                <a:spcPts val="0"/>
              </a:spcAft>
              <a:buFontTx/>
              <a:buNone/>
              <a:defRPr/>
            </a:pPr>
            <a:endParaRPr lang="en-US" sz="2400" b="1" dirty="0">
              <a:solidFill>
                <a:srgbClr val="0000FF"/>
              </a:solidFill>
              <a:effectLst>
                <a:outerShdw blurRad="38100" dist="38100" dir="2700000" algn="tl">
                  <a:srgbClr val="000000">
                    <a:alpha val="43137"/>
                  </a:srgbClr>
                </a:outerShdw>
              </a:effectLst>
              <a:cs typeface="Times New Roman" pitchFamily="18" charset="0"/>
            </a:endParaRPr>
          </a:p>
        </p:txBody>
      </p:sp>
      <p:sp>
        <p:nvSpPr>
          <p:cNvPr id="69" name="TextBox 68"/>
          <p:cNvSpPr txBox="1"/>
          <p:nvPr/>
        </p:nvSpPr>
        <p:spPr>
          <a:xfrm>
            <a:off x="2057400" y="457200"/>
            <a:ext cx="5029200" cy="584775"/>
          </a:xfrm>
          <a:prstGeom prst="rect">
            <a:avLst/>
          </a:prstGeom>
          <a:noFill/>
        </p:spPr>
        <p:txBody>
          <a:bodyPr wrap="square" rtlCol="0">
            <a:spAutoFit/>
          </a:bodyPr>
          <a:lstStyle/>
          <a:p>
            <a:pPr marL="609600" indent="-609600" algn="ctr">
              <a:spcBef>
                <a:spcPts val="580"/>
              </a:spcBef>
              <a:defRPr/>
            </a:pPr>
            <a:r>
              <a:rPr lang="en-US" sz="3200" b="1" dirty="0">
                <a:solidFill>
                  <a:srgbClr val="FF5050"/>
                </a:solidFill>
                <a:effectLst>
                  <a:outerShdw blurRad="38100" dist="38100" dir="2700000" algn="tl">
                    <a:srgbClr val="000000"/>
                  </a:outerShdw>
                </a:effectLst>
                <a:cs typeface="Times New Roman" pitchFamily="18" charset="0"/>
              </a:rPr>
              <a:t>Round Robin scheduling</a:t>
            </a:r>
          </a:p>
        </p:txBody>
      </p:sp>
      <p:sp>
        <p:nvSpPr>
          <p:cNvPr id="4" name="Date Placeholder 3"/>
          <p:cNvSpPr>
            <a:spLocks noGrp="1"/>
          </p:cNvSpPr>
          <p:nvPr>
            <p:ph type="dt" sz="half" idx="10"/>
          </p:nvPr>
        </p:nvSpPr>
        <p:spPr/>
        <p:txBody>
          <a:bodyPr/>
          <a:lstStyle/>
          <a:p>
            <a:fld id="{5C6337A3-CB98-4AD3-98AD-67E35D0ADC64}"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29</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219199"/>
            <a:ext cx="8435975" cy="4906963"/>
          </a:xfrm>
        </p:spPr>
        <p:txBody>
          <a:bodyPr>
            <a:normAutofit/>
          </a:bodyPr>
          <a:lstStyle/>
          <a:p>
            <a:pPr algn="just">
              <a:lnSpc>
                <a:spcPct val="114000"/>
              </a:lnSpc>
              <a:buFont typeface="Wingdings" pitchFamily="2" charset="2"/>
              <a:buChar char="§"/>
              <a:defRPr/>
            </a:pPr>
            <a:r>
              <a:rPr lang="en-US" sz="2400" dirty="0">
                <a:solidFill>
                  <a:srgbClr val="0000FF"/>
                </a:solidFill>
                <a:effectLst>
                  <a:outerShdw blurRad="38100" dist="38100" dir="2700000" algn="tl">
                    <a:srgbClr val="000000">
                      <a:alpha val="43137"/>
                    </a:srgbClr>
                  </a:outerShdw>
                </a:effectLst>
              </a:rPr>
              <a:t>When a computer is </a:t>
            </a:r>
            <a:r>
              <a:rPr lang="en-US" sz="2400" dirty="0" err="1">
                <a:solidFill>
                  <a:srgbClr val="0000FF"/>
                </a:solidFill>
                <a:effectLst>
                  <a:outerShdw blurRad="38100" dist="38100" dir="2700000" algn="tl">
                    <a:srgbClr val="000000">
                      <a:alpha val="43137"/>
                    </a:srgbClr>
                  </a:outerShdw>
                </a:effectLst>
              </a:rPr>
              <a:t>multiprogrammed</a:t>
            </a:r>
            <a:r>
              <a:rPr lang="en-US" sz="2400" dirty="0">
                <a:solidFill>
                  <a:srgbClr val="0000FF"/>
                </a:solidFill>
                <a:effectLst>
                  <a:outerShdw blurRad="38100" dist="38100" dir="2700000" algn="tl">
                    <a:srgbClr val="000000">
                      <a:alpha val="43137"/>
                    </a:srgbClr>
                  </a:outerShdw>
                </a:effectLst>
              </a:rPr>
              <a:t>, it frequently has multiple processes competing for the CPU at the same time.</a:t>
            </a:r>
          </a:p>
          <a:p>
            <a:pPr algn="just">
              <a:lnSpc>
                <a:spcPct val="114000"/>
              </a:lnSpc>
              <a:buFont typeface="Wingdings" pitchFamily="2" charset="2"/>
              <a:buChar char="§"/>
              <a:defRPr/>
            </a:pPr>
            <a:r>
              <a:rPr lang="en-US" sz="2400" dirty="0">
                <a:solidFill>
                  <a:srgbClr val="0000FF"/>
                </a:solidFill>
                <a:effectLst>
                  <a:outerShdw blurRad="38100" dist="38100" dir="2700000" algn="tl">
                    <a:srgbClr val="000000">
                      <a:alpha val="43137"/>
                    </a:srgbClr>
                  </a:outerShdw>
                </a:effectLst>
              </a:rPr>
              <a:t>When more processes are there in the ready state than the number of available CPUs, the operating system must decide which process to run first. </a:t>
            </a:r>
          </a:p>
          <a:p>
            <a:pPr algn="just">
              <a:lnSpc>
                <a:spcPct val="114000"/>
              </a:lnSpc>
              <a:buFont typeface="Wingdings" pitchFamily="2" charset="2"/>
              <a:buChar char="§"/>
              <a:defRPr/>
            </a:pPr>
            <a:r>
              <a:rPr lang="en-US" sz="2400" dirty="0">
                <a:solidFill>
                  <a:srgbClr val="0000FF"/>
                </a:solidFill>
                <a:effectLst>
                  <a:outerShdw blurRad="38100" dist="38100" dir="2700000" algn="tl">
                    <a:srgbClr val="000000">
                      <a:alpha val="43137"/>
                    </a:srgbClr>
                  </a:outerShdw>
                </a:effectLst>
              </a:rPr>
              <a:t>The part of the operating system that makes the choice is called the </a:t>
            </a:r>
            <a:r>
              <a:rPr lang="en-US" sz="2400" dirty="0">
                <a:solidFill>
                  <a:srgbClr val="FF0000"/>
                </a:solidFill>
                <a:effectLst>
                  <a:outerShdw blurRad="38100" dist="38100" dir="2700000" algn="tl">
                    <a:srgbClr val="000000">
                      <a:alpha val="43137"/>
                    </a:srgbClr>
                  </a:outerShdw>
                </a:effectLst>
              </a:rPr>
              <a:t>scheduler</a:t>
            </a:r>
            <a:r>
              <a:rPr lang="en-US" sz="2400" dirty="0">
                <a:solidFill>
                  <a:srgbClr val="0000FF"/>
                </a:solidFill>
                <a:effectLst>
                  <a:outerShdw blurRad="38100" dist="38100" dir="2700000" algn="tl">
                    <a:srgbClr val="000000">
                      <a:alpha val="43137"/>
                    </a:srgbClr>
                  </a:outerShdw>
                </a:effectLst>
              </a:rPr>
              <a:t> and the algorithm it uses is called the </a:t>
            </a:r>
            <a:r>
              <a:rPr lang="en-US" sz="2400" dirty="0">
                <a:solidFill>
                  <a:srgbClr val="FF0000"/>
                </a:solidFill>
                <a:effectLst>
                  <a:outerShdw blurRad="38100" dist="38100" dir="2700000" algn="tl">
                    <a:srgbClr val="000000">
                      <a:alpha val="43137"/>
                    </a:srgbClr>
                  </a:outerShdw>
                </a:effectLst>
              </a:rPr>
              <a:t>scheduling algorithm.</a:t>
            </a:r>
            <a:endParaRPr lang="en-US" sz="2400" b="1" dirty="0">
              <a:solidFill>
                <a:srgbClr val="FF0000"/>
              </a:solidFill>
              <a:effectLst>
                <a:outerShdw blurRad="38100" dist="38100" dir="2700000" algn="tl">
                  <a:srgbClr val="000000">
                    <a:alpha val="43137"/>
                  </a:srgbClr>
                </a:outerShdw>
              </a:effectLst>
              <a:cs typeface="Times New Roman" pitchFamily="18" charset="0"/>
            </a:endParaRPr>
          </a:p>
        </p:txBody>
      </p:sp>
      <p:sp>
        <p:nvSpPr>
          <p:cNvPr id="3" name="TextBox 2"/>
          <p:cNvSpPr txBox="1"/>
          <p:nvPr/>
        </p:nvSpPr>
        <p:spPr>
          <a:xfrm>
            <a:off x="1447800" y="304800"/>
            <a:ext cx="6705600" cy="535531"/>
          </a:xfrm>
          <a:prstGeom prst="rect">
            <a:avLst/>
          </a:prstGeom>
          <a:noFill/>
        </p:spPr>
        <p:txBody>
          <a:bodyPr wrap="square" rtlCol="0">
            <a:spAutoFit/>
          </a:bodyPr>
          <a:lstStyle/>
          <a:p>
            <a:pPr marL="274320" indent="-274320" algn="ctr">
              <a:lnSpc>
                <a:spcPct val="90000"/>
              </a:lnSpc>
              <a:spcBef>
                <a:spcPts val="580"/>
              </a:spcBef>
              <a:defRPr/>
            </a:pPr>
            <a:r>
              <a:rPr lang="en-US" sz="3200" b="1" dirty="0">
                <a:solidFill>
                  <a:srgbClr val="FF0000"/>
                </a:solidFill>
                <a:effectLst>
                  <a:outerShdw blurRad="38100" dist="38100" dir="2700000" algn="tl">
                    <a:srgbClr val="000000">
                      <a:alpha val="43137"/>
                    </a:srgbClr>
                  </a:outerShdw>
                </a:effectLst>
                <a:cs typeface="Times New Roman" pitchFamily="18" charset="0"/>
              </a:rPr>
              <a:t>Introduction to scheduling</a:t>
            </a:r>
          </a:p>
        </p:txBody>
      </p:sp>
      <p:sp>
        <p:nvSpPr>
          <p:cNvPr id="4" name="Date Placeholder 3"/>
          <p:cNvSpPr>
            <a:spLocks noGrp="1"/>
          </p:cNvSpPr>
          <p:nvPr>
            <p:ph type="dt" sz="half" idx="10"/>
          </p:nvPr>
        </p:nvSpPr>
        <p:spPr/>
        <p:txBody>
          <a:bodyPr/>
          <a:lstStyle/>
          <a:p>
            <a:fld id="{79030924-926D-45FD-AD27-54283E087CBA}"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3</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body" idx="1"/>
          </p:nvPr>
        </p:nvSpPr>
        <p:spPr>
          <a:xfrm>
            <a:off x="323850" y="1066800"/>
            <a:ext cx="8640763" cy="2438400"/>
          </a:xfrm>
        </p:spPr>
        <p:txBody>
          <a:bodyPr>
            <a:normAutofit/>
          </a:bodyPr>
          <a:lstStyle/>
          <a:p>
            <a:pPr marL="731838" lvl="1" indent="-457200" algn="just">
              <a:buClr>
                <a:srgbClr val="0000FF"/>
              </a:buClr>
              <a:buFont typeface="Arial" pitchFamily="34" charset="0"/>
              <a:buChar char="•"/>
            </a:pPr>
            <a:r>
              <a:rPr lang="en-US" sz="2400" dirty="0">
                <a:solidFill>
                  <a:srgbClr val="0000FF"/>
                </a:solidFill>
                <a:effectLst>
                  <a:outerShdw blurRad="38100" dist="38100" dir="2700000" algn="tl">
                    <a:srgbClr val="000000">
                      <a:alpha val="43137"/>
                    </a:srgbClr>
                  </a:outerShdw>
                </a:effectLst>
              </a:rPr>
              <a:t>A quantum of around </a:t>
            </a:r>
            <a:r>
              <a:rPr lang="en-US" sz="2400" i="1" dirty="0">
                <a:solidFill>
                  <a:srgbClr val="0000FF"/>
                </a:solidFill>
                <a:effectLst>
                  <a:outerShdw blurRad="38100" dist="38100" dir="2700000" algn="tl">
                    <a:srgbClr val="000000">
                      <a:alpha val="43137"/>
                    </a:srgbClr>
                  </a:outerShdw>
                </a:effectLst>
              </a:rPr>
              <a:t>20-50 </a:t>
            </a:r>
            <a:r>
              <a:rPr lang="en-US" sz="2400" i="1" dirty="0" err="1">
                <a:solidFill>
                  <a:srgbClr val="0000FF"/>
                </a:solidFill>
                <a:effectLst>
                  <a:outerShdw blurRad="38100" dist="38100" dir="2700000" algn="tl">
                    <a:srgbClr val="000000">
                      <a:alpha val="43137"/>
                    </a:srgbClr>
                  </a:outerShdw>
                </a:effectLst>
              </a:rPr>
              <a:t>msec</a:t>
            </a:r>
            <a:r>
              <a:rPr lang="en-US" sz="2400" i="1" dirty="0">
                <a:solidFill>
                  <a:srgbClr val="0000FF"/>
                </a:solidFill>
                <a:effectLst>
                  <a:outerShdw blurRad="38100" dist="38100" dir="2700000" algn="tl">
                    <a:srgbClr val="000000">
                      <a:alpha val="43137"/>
                    </a:srgbClr>
                  </a:outerShdw>
                </a:effectLst>
              </a:rPr>
              <a:t> </a:t>
            </a:r>
            <a:r>
              <a:rPr lang="en-US" sz="2400" dirty="0">
                <a:solidFill>
                  <a:srgbClr val="0000FF"/>
                </a:solidFill>
                <a:effectLst>
                  <a:outerShdw blurRad="38100" dist="38100" dir="2700000" algn="tl">
                    <a:srgbClr val="000000">
                      <a:alpha val="43137"/>
                    </a:srgbClr>
                  </a:outerShdw>
                </a:effectLst>
              </a:rPr>
              <a:t>is often a reasonable compromise</a:t>
            </a:r>
          </a:p>
          <a:p>
            <a:pPr marL="731838" lvl="1" indent="-457200" algn="just">
              <a:buClr>
                <a:srgbClr val="0000FF"/>
              </a:buClr>
              <a:buFont typeface="Arial" pitchFamily="34" charset="0"/>
              <a:buChar char="•"/>
            </a:pPr>
            <a:r>
              <a:rPr lang="en-US" sz="2400" dirty="0">
                <a:solidFill>
                  <a:srgbClr val="0000FF"/>
                </a:solidFill>
                <a:effectLst>
                  <a:outerShdw blurRad="38100" dist="38100" dir="2700000" algn="tl">
                    <a:srgbClr val="000000">
                      <a:alpha val="43137"/>
                    </a:srgbClr>
                  </a:outerShdw>
                </a:effectLst>
              </a:rPr>
              <a:t>RR—treats all jobs equally (giving them equal bursts of CPU time) so short jobs will be able to leave the system faster since they will finish first.</a:t>
            </a:r>
          </a:p>
        </p:txBody>
      </p:sp>
      <p:grpSp>
        <p:nvGrpSpPr>
          <p:cNvPr id="2" name="Group 18"/>
          <p:cNvGrpSpPr>
            <a:grpSpLocks/>
          </p:cNvGrpSpPr>
          <p:nvPr/>
        </p:nvGrpSpPr>
        <p:grpSpPr bwMode="auto">
          <a:xfrm>
            <a:off x="3059113" y="5876925"/>
            <a:ext cx="1296987" cy="647700"/>
            <a:chOff x="2300" y="3684"/>
            <a:chExt cx="817" cy="408"/>
          </a:xfrm>
        </p:grpSpPr>
        <p:sp>
          <p:nvSpPr>
            <p:cNvPr id="69699" name="Rectangle 3" descr="نسيج أزرق"/>
            <p:cNvSpPr>
              <a:spLocks noChangeArrowheads="1"/>
            </p:cNvSpPr>
            <p:nvPr/>
          </p:nvSpPr>
          <p:spPr bwMode="auto">
            <a:xfrm>
              <a:off x="2300" y="3684"/>
              <a:ext cx="817" cy="408"/>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p>
              <a:pPr eaLnBrk="0" hangingPunct="0"/>
              <a:endParaRPr lang="en-AU"/>
            </a:p>
          </p:txBody>
        </p:sp>
        <p:sp>
          <p:nvSpPr>
            <p:cNvPr id="174084" name="Text Box 4"/>
            <p:cNvSpPr txBox="1">
              <a:spLocks noChangeArrowheads="1"/>
            </p:cNvSpPr>
            <p:nvPr/>
          </p:nvSpPr>
          <p:spPr bwMode="auto">
            <a:xfrm>
              <a:off x="2336" y="3748"/>
              <a:ext cx="680" cy="288"/>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a:effectLst>
                    <a:outerShdw blurRad="38100" dist="38100" dir="2700000" algn="tl">
                      <a:srgbClr val="FFFFFF"/>
                    </a:outerShdw>
                  </a:effectLst>
                  <a:latin typeface="Arial" charset="0"/>
                  <a:cs typeface="+mn-cs"/>
                </a:rPr>
                <a:t>CPU</a:t>
              </a:r>
            </a:p>
          </p:txBody>
        </p:sp>
      </p:grpSp>
      <p:sp>
        <p:nvSpPr>
          <p:cNvPr id="69636" name="AutoShape 5" descr="بردي"/>
          <p:cNvSpPr>
            <a:spLocks noChangeArrowheads="1"/>
          </p:cNvSpPr>
          <p:nvPr/>
        </p:nvSpPr>
        <p:spPr bwMode="auto">
          <a:xfrm rot="5400000">
            <a:off x="3513138" y="2673350"/>
            <a:ext cx="647700" cy="3600450"/>
          </a:xfrm>
          <a:prstGeom prst="can">
            <a:avLst>
              <a:gd name="adj" fmla="val 45243"/>
            </a:avLst>
          </a:prstGeom>
          <a:blipFill dpi="0" rotWithShape="1">
            <a:blip r:embed="rId3"/>
            <a:srcRect/>
            <a:tile tx="0" ty="0" sx="100000" sy="100000" flip="none" algn="tl"/>
          </a:blipFill>
          <a:ln w="9525">
            <a:solidFill>
              <a:schemeClr val="tx1"/>
            </a:solidFill>
            <a:round/>
            <a:headEnd/>
            <a:tailEnd/>
          </a:ln>
        </p:spPr>
        <p:txBody>
          <a:bodyPr wrap="none" anchor="ctr"/>
          <a:lstStyle/>
          <a:p>
            <a:pPr eaLnBrk="0" hangingPunct="0"/>
            <a:endParaRPr lang="en-AU"/>
          </a:p>
        </p:txBody>
      </p:sp>
      <p:sp>
        <p:nvSpPr>
          <p:cNvPr id="174086" name="Oval 6"/>
          <p:cNvSpPr>
            <a:spLocks noChangeArrowheads="1"/>
          </p:cNvSpPr>
          <p:nvPr/>
        </p:nvSpPr>
        <p:spPr bwMode="auto">
          <a:xfrm>
            <a:off x="2987675" y="4148138"/>
            <a:ext cx="647700" cy="647700"/>
          </a:xfrm>
          <a:prstGeom prst="ellipse">
            <a:avLst/>
          </a:prstGeom>
          <a:solidFill>
            <a:srgbClr val="003399"/>
          </a:solidFill>
          <a:ln w="9525">
            <a:solidFill>
              <a:schemeClr val="tx1"/>
            </a:solidFill>
            <a:round/>
            <a:headEnd/>
            <a:tailEnd/>
          </a:ln>
          <a:effectLst/>
        </p:spPr>
        <p:txBody>
          <a:bodyPr wrap="none" anchor="ctr"/>
          <a:lstStyle/>
          <a:p>
            <a:pPr algn="ctr" eaLnBrk="0" hangingPunct="0">
              <a:defRPr/>
            </a:pPr>
            <a:endParaRPr lang="en-US" b="1">
              <a:solidFill>
                <a:srgbClr val="FFFF00"/>
              </a:solidFill>
              <a:effectLst>
                <a:outerShdw blurRad="38100" dist="38100" dir="2700000" algn="tl">
                  <a:srgbClr val="000000"/>
                </a:outerShdw>
              </a:effectLst>
              <a:latin typeface="Arial" charset="0"/>
              <a:cs typeface="+mn-cs"/>
            </a:endParaRPr>
          </a:p>
        </p:txBody>
      </p:sp>
      <p:sp>
        <p:nvSpPr>
          <p:cNvPr id="174087" name="Text Box 7"/>
          <p:cNvSpPr txBox="1">
            <a:spLocks noChangeArrowheads="1"/>
          </p:cNvSpPr>
          <p:nvPr/>
        </p:nvSpPr>
        <p:spPr bwMode="auto">
          <a:xfrm>
            <a:off x="914400" y="3657600"/>
            <a:ext cx="3743325" cy="427037"/>
          </a:xfrm>
          <a:prstGeom prst="rect">
            <a:avLst/>
          </a:prstGeom>
          <a:noFill/>
          <a:ln w="9525">
            <a:noFill/>
            <a:miter lim="800000"/>
            <a:headEnd/>
            <a:tailEnd/>
          </a:ln>
          <a:effectLst/>
        </p:spPr>
        <p:txBody>
          <a:bodyPr>
            <a:spAutoFit/>
          </a:bodyPr>
          <a:lstStyle/>
          <a:p>
            <a:pPr algn="ctr" eaLnBrk="0" hangingPunct="0">
              <a:spcBef>
                <a:spcPct val="50000"/>
              </a:spcBef>
              <a:defRPr/>
            </a:pPr>
            <a:r>
              <a:rPr lang="en-US" sz="2200" b="1" dirty="0">
                <a:solidFill>
                  <a:srgbClr val="FF5050"/>
                </a:solidFill>
                <a:effectLst>
                  <a:outerShdw blurRad="38100" dist="38100" dir="2700000" algn="tl">
                    <a:srgbClr val="000000"/>
                  </a:outerShdw>
                </a:effectLst>
                <a:latin typeface="Arial" charset="0"/>
                <a:cs typeface="Times New Roman" pitchFamily="18" charset="0"/>
              </a:rPr>
              <a:t>Round Robin Scheduling</a:t>
            </a:r>
          </a:p>
        </p:txBody>
      </p:sp>
      <p:sp>
        <p:nvSpPr>
          <p:cNvPr id="174088" name="Oval 8"/>
          <p:cNvSpPr>
            <a:spLocks noChangeArrowheads="1"/>
          </p:cNvSpPr>
          <p:nvPr/>
        </p:nvSpPr>
        <p:spPr bwMode="auto">
          <a:xfrm>
            <a:off x="3751263" y="4148138"/>
            <a:ext cx="720725" cy="647700"/>
          </a:xfrm>
          <a:prstGeom prst="ellipse">
            <a:avLst/>
          </a:prstGeom>
          <a:solidFill>
            <a:schemeClr val="folHlink"/>
          </a:solidFill>
          <a:ln w="9525">
            <a:solidFill>
              <a:schemeClr val="tx1"/>
            </a:solidFill>
            <a:round/>
            <a:headEnd/>
            <a:tailEnd/>
          </a:ln>
          <a:effectLst/>
        </p:spPr>
        <p:txBody>
          <a:bodyPr wrap="none" lIns="0" rIns="0" anchor="ctr"/>
          <a:lstStyle/>
          <a:p>
            <a:pPr algn="ctr" eaLnBrk="0" hangingPunct="0">
              <a:defRPr/>
            </a:pPr>
            <a:endParaRPr lang="en-US" b="1">
              <a:solidFill>
                <a:srgbClr val="003399"/>
              </a:solidFill>
              <a:effectLst>
                <a:outerShdw blurRad="38100" dist="38100" dir="2700000" algn="tl">
                  <a:srgbClr val="000000"/>
                </a:outerShdw>
              </a:effectLst>
              <a:latin typeface="Arial" charset="0"/>
              <a:cs typeface="+mn-cs"/>
            </a:endParaRPr>
          </a:p>
        </p:txBody>
      </p:sp>
      <p:sp>
        <p:nvSpPr>
          <p:cNvPr id="174089" name="Oval 9"/>
          <p:cNvSpPr>
            <a:spLocks noChangeArrowheads="1"/>
          </p:cNvSpPr>
          <p:nvPr/>
        </p:nvSpPr>
        <p:spPr bwMode="auto">
          <a:xfrm>
            <a:off x="4572000" y="4162425"/>
            <a:ext cx="647700" cy="647700"/>
          </a:xfrm>
          <a:prstGeom prst="ellipse">
            <a:avLst/>
          </a:prstGeom>
          <a:solidFill>
            <a:srgbClr val="FF9933"/>
          </a:solidFill>
          <a:ln w="9525">
            <a:solidFill>
              <a:schemeClr val="tx1"/>
            </a:solidFill>
            <a:round/>
            <a:headEnd/>
            <a:tailEnd/>
          </a:ln>
          <a:effectLst/>
        </p:spPr>
        <p:txBody>
          <a:bodyPr wrap="none" anchor="ctr"/>
          <a:lstStyle/>
          <a:p>
            <a:pPr algn="ctr" eaLnBrk="0" hangingPunct="0">
              <a:defRPr/>
            </a:pPr>
            <a:endParaRPr lang="en-US" b="1">
              <a:solidFill>
                <a:srgbClr val="0000FF"/>
              </a:solidFill>
              <a:effectLst>
                <a:outerShdw blurRad="38100" dist="38100" dir="2700000" algn="tl">
                  <a:srgbClr val="000000"/>
                </a:outerShdw>
              </a:effectLst>
              <a:latin typeface="Arial" charset="0"/>
              <a:cs typeface="+mn-cs"/>
            </a:endParaRPr>
          </a:p>
        </p:txBody>
      </p:sp>
      <p:sp>
        <p:nvSpPr>
          <p:cNvPr id="174090" name="Oval 10"/>
          <p:cNvSpPr>
            <a:spLocks noChangeArrowheads="1"/>
          </p:cNvSpPr>
          <p:nvPr/>
        </p:nvSpPr>
        <p:spPr bwMode="auto">
          <a:xfrm>
            <a:off x="2195513" y="4148138"/>
            <a:ext cx="647700" cy="647700"/>
          </a:xfrm>
          <a:prstGeom prst="ellipse">
            <a:avLst/>
          </a:prstGeom>
          <a:solidFill>
            <a:srgbClr val="99CCFF"/>
          </a:solidFill>
          <a:ln w="9525">
            <a:solidFill>
              <a:schemeClr val="tx1"/>
            </a:solidFill>
            <a:round/>
            <a:headEnd/>
            <a:tailEnd/>
          </a:ln>
          <a:effectLst/>
        </p:spPr>
        <p:txBody>
          <a:bodyPr wrap="none" lIns="0" rIns="0" anchor="ctr"/>
          <a:lstStyle/>
          <a:p>
            <a:pPr algn="ctr" eaLnBrk="0" hangingPunct="0">
              <a:defRPr/>
            </a:pPr>
            <a:endParaRPr lang="en-US" b="1">
              <a:solidFill>
                <a:srgbClr val="0000FF"/>
              </a:solidFill>
              <a:effectLst>
                <a:outerShdw blurRad="38100" dist="38100" dir="2700000" algn="tl">
                  <a:srgbClr val="000000"/>
                </a:outerShdw>
              </a:effectLst>
              <a:latin typeface="Arial" charset="0"/>
              <a:cs typeface="+mn-cs"/>
            </a:endParaRPr>
          </a:p>
        </p:txBody>
      </p:sp>
      <p:grpSp>
        <p:nvGrpSpPr>
          <p:cNvPr id="3" name="Group 24"/>
          <p:cNvGrpSpPr>
            <a:grpSpLocks/>
          </p:cNvGrpSpPr>
          <p:nvPr/>
        </p:nvGrpSpPr>
        <p:grpSpPr bwMode="auto">
          <a:xfrm>
            <a:off x="3708400" y="4868863"/>
            <a:ext cx="1079500" cy="1008062"/>
            <a:chOff x="2336" y="3067"/>
            <a:chExt cx="680" cy="635"/>
          </a:xfrm>
        </p:grpSpPr>
        <p:sp>
          <p:nvSpPr>
            <p:cNvPr id="69697" name="Line 19"/>
            <p:cNvSpPr>
              <a:spLocks noChangeShapeType="1"/>
            </p:cNvSpPr>
            <p:nvPr/>
          </p:nvSpPr>
          <p:spPr bwMode="auto">
            <a:xfrm flipV="1">
              <a:off x="2336" y="3067"/>
              <a:ext cx="680" cy="635"/>
            </a:xfrm>
            <a:prstGeom prst="line">
              <a:avLst/>
            </a:prstGeom>
            <a:noFill/>
            <a:ln w="28575">
              <a:solidFill>
                <a:srgbClr val="0000FF"/>
              </a:solidFill>
              <a:round/>
              <a:headEnd/>
              <a:tailEnd type="triangle" w="lg" len="lg"/>
            </a:ln>
          </p:spPr>
          <p:txBody>
            <a:bodyPr/>
            <a:lstStyle/>
            <a:p>
              <a:endParaRPr lang="en-US"/>
            </a:p>
          </p:txBody>
        </p:sp>
        <p:sp>
          <p:nvSpPr>
            <p:cNvPr id="174103" name="Text Box 23"/>
            <p:cNvSpPr txBox="1">
              <a:spLocks noChangeArrowheads="1"/>
            </p:cNvSpPr>
            <p:nvPr/>
          </p:nvSpPr>
          <p:spPr bwMode="auto">
            <a:xfrm>
              <a:off x="2699" y="3276"/>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4" name="Group 26"/>
          <p:cNvGrpSpPr>
            <a:grpSpLocks/>
          </p:cNvGrpSpPr>
          <p:nvPr/>
        </p:nvGrpSpPr>
        <p:grpSpPr bwMode="auto">
          <a:xfrm>
            <a:off x="3708400" y="4797425"/>
            <a:ext cx="604838" cy="1079500"/>
            <a:chOff x="2336" y="3022"/>
            <a:chExt cx="381" cy="680"/>
          </a:xfrm>
        </p:grpSpPr>
        <p:sp>
          <p:nvSpPr>
            <p:cNvPr id="69695" name="Line 20"/>
            <p:cNvSpPr>
              <a:spLocks noChangeShapeType="1"/>
            </p:cNvSpPr>
            <p:nvPr/>
          </p:nvSpPr>
          <p:spPr bwMode="auto">
            <a:xfrm flipV="1">
              <a:off x="2336" y="3022"/>
              <a:ext cx="272" cy="680"/>
            </a:xfrm>
            <a:prstGeom prst="line">
              <a:avLst/>
            </a:prstGeom>
            <a:noFill/>
            <a:ln w="28575">
              <a:solidFill>
                <a:srgbClr val="0000FF"/>
              </a:solidFill>
              <a:round/>
              <a:headEnd/>
              <a:tailEnd type="triangle" w="lg" len="lg"/>
            </a:ln>
          </p:spPr>
          <p:txBody>
            <a:bodyPr/>
            <a:lstStyle/>
            <a:p>
              <a:endParaRPr lang="en-US"/>
            </a:p>
          </p:txBody>
        </p:sp>
        <p:sp>
          <p:nvSpPr>
            <p:cNvPr id="174105" name="Text Box 25"/>
            <p:cNvSpPr txBox="1">
              <a:spLocks noChangeArrowheads="1"/>
            </p:cNvSpPr>
            <p:nvPr/>
          </p:nvSpPr>
          <p:spPr bwMode="auto">
            <a:xfrm>
              <a:off x="2490" y="3158"/>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5" name="Group 28"/>
          <p:cNvGrpSpPr>
            <a:grpSpLocks/>
          </p:cNvGrpSpPr>
          <p:nvPr/>
        </p:nvGrpSpPr>
        <p:grpSpPr bwMode="auto">
          <a:xfrm>
            <a:off x="3262313" y="4767263"/>
            <a:ext cx="519112" cy="1079500"/>
            <a:chOff x="2055" y="3003"/>
            <a:chExt cx="327" cy="680"/>
          </a:xfrm>
        </p:grpSpPr>
        <p:sp>
          <p:nvSpPr>
            <p:cNvPr id="69693" name="Line 22"/>
            <p:cNvSpPr>
              <a:spLocks noChangeShapeType="1"/>
            </p:cNvSpPr>
            <p:nvPr/>
          </p:nvSpPr>
          <p:spPr bwMode="auto">
            <a:xfrm flipH="1" flipV="1">
              <a:off x="2055" y="3003"/>
              <a:ext cx="272" cy="680"/>
            </a:xfrm>
            <a:prstGeom prst="line">
              <a:avLst/>
            </a:prstGeom>
            <a:noFill/>
            <a:ln w="28575">
              <a:solidFill>
                <a:srgbClr val="0000FF"/>
              </a:solidFill>
              <a:round/>
              <a:headEnd/>
              <a:tailEnd type="triangle" w="lg" len="lg"/>
            </a:ln>
          </p:spPr>
          <p:txBody>
            <a:bodyPr/>
            <a:lstStyle/>
            <a:p>
              <a:endParaRPr lang="en-US"/>
            </a:p>
          </p:txBody>
        </p:sp>
        <p:sp>
          <p:nvSpPr>
            <p:cNvPr id="174107" name="Text Box 27"/>
            <p:cNvSpPr txBox="1">
              <a:spLocks noChangeArrowheads="1"/>
            </p:cNvSpPr>
            <p:nvPr/>
          </p:nvSpPr>
          <p:spPr bwMode="auto">
            <a:xfrm>
              <a:off x="2155" y="3149"/>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6" name="Group 30"/>
          <p:cNvGrpSpPr>
            <a:grpSpLocks/>
          </p:cNvGrpSpPr>
          <p:nvPr/>
        </p:nvGrpSpPr>
        <p:grpSpPr bwMode="auto">
          <a:xfrm>
            <a:off x="2627313" y="4868863"/>
            <a:ext cx="1079500" cy="1008062"/>
            <a:chOff x="1655" y="3067"/>
            <a:chExt cx="680" cy="635"/>
          </a:xfrm>
        </p:grpSpPr>
        <p:sp>
          <p:nvSpPr>
            <p:cNvPr id="69691" name="Line 21"/>
            <p:cNvSpPr>
              <a:spLocks noChangeShapeType="1"/>
            </p:cNvSpPr>
            <p:nvPr/>
          </p:nvSpPr>
          <p:spPr bwMode="auto">
            <a:xfrm flipH="1" flipV="1">
              <a:off x="1655" y="3067"/>
              <a:ext cx="680" cy="635"/>
            </a:xfrm>
            <a:prstGeom prst="line">
              <a:avLst/>
            </a:prstGeom>
            <a:noFill/>
            <a:ln w="28575">
              <a:solidFill>
                <a:srgbClr val="0000FF"/>
              </a:solidFill>
              <a:round/>
              <a:headEnd/>
              <a:tailEnd type="triangle" w="lg" len="lg"/>
            </a:ln>
          </p:spPr>
          <p:txBody>
            <a:bodyPr/>
            <a:lstStyle/>
            <a:p>
              <a:endParaRPr lang="en-US"/>
            </a:p>
          </p:txBody>
        </p:sp>
        <p:sp>
          <p:nvSpPr>
            <p:cNvPr id="174109" name="Text Box 29"/>
            <p:cNvSpPr txBox="1">
              <a:spLocks noChangeArrowheads="1"/>
            </p:cNvSpPr>
            <p:nvPr/>
          </p:nvSpPr>
          <p:spPr bwMode="auto">
            <a:xfrm>
              <a:off x="1746" y="3267"/>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7" name="Group 31"/>
          <p:cNvGrpSpPr>
            <a:grpSpLocks/>
          </p:cNvGrpSpPr>
          <p:nvPr/>
        </p:nvGrpSpPr>
        <p:grpSpPr bwMode="auto">
          <a:xfrm>
            <a:off x="3059113" y="5876925"/>
            <a:ext cx="1296987" cy="647700"/>
            <a:chOff x="2300" y="3684"/>
            <a:chExt cx="817" cy="408"/>
          </a:xfrm>
        </p:grpSpPr>
        <p:sp>
          <p:nvSpPr>
            <p:cNvPr id="69689" name="Rectangle 32" descr="نسيج أزرق"/>
            <p:cNvSpPr>
              <a:spLocks noChangeArrowheads="1"/>
            </p:cNvSpPr>
            <p:nvPr/>
          </p:nvSpPr>
          <p:spPr bwMode="auto">
            <a:xfrm>
              <a:off x="2300" y="3684"/>
              <a:ext cx="817" cy="408"/>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p>
              <a:pPr eaLnBrk="0" hangingPunct="0"/>
              <a:endParaRPr lang="en-AU"/>
            </a:p>
          </p:txBody>
        </p:sp>
        <p:sp>
          <p:nvSpPr>
            <p:cNvPr id="174113" name="Text Box 33"/>
            <p:cNvSpPr txBox="1">
              <a:spLocks noChangeArrowheads="1"/>
            </p:cNvSpPr>
            <p:nvPr/>
          </p:nvSpPr>
          <p:spPr bwMode="auto">
            <a:xfrm>
              <a:off x="2336" y="3748"/>
              <a:ext cx="680" cy="288"/>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a:effectLst>
                    <a:outerShdw blurRad="38100" dist="38100" dir="2700000" algn="tl">
                      <a:srgbClr val="FFFFFF"/>
                    </a:outerShdw>
                  </a:effectLst>
                  <a:latin typeface="Arial" charset="0"/>
                  <a:cs typeface="+mn-cs"/>
                </a:rPr>
                <a:t>CPU</a:t>
              </a:r>
            </a:p>
          </p:txBody>
        </p:sp>
      </p:grpSp>
      <p:grpSp>
        <p:nvGrpSpPr>
          <p:cNvPr id="8" name="Group 34"/>
          <p:cNvGrpSpPr>
            <a:grpSpLocks/>
          </p:cNvGrpSpPr>
          <p:nvPr/>
        </p:nvGrpSpPr>
        <p:grpSpPr bwMode="auto">
          <a:xfrm>
            <a:off x="3708400" y="4868863"/>
            <a:ext cx="1079500" cy="1008062"/>
            <a:chOff x="2336" y="3067"/>
            <a:chExt cx="680" cy="635"/>
          </a:xfrm>
        </p:grpSpPr>
        <p:sp>
          <p:nvSpPr>
            <p:cNvPr id="69687" name="Line 35"/>
            <p:cNvSpPr>
              <a:spLocks noChangeShapeType="1"/>
            </p:cNvSpPr>
            <p:nvPr/>
          </p:nvSpPr>
          <p:spPr bwMode="auto">
            <a:xfrm flipV="1">
              <a:off x="2336" y="3067"/>
              <a:ext cx="680" cy="635"/>
            </a:xfrm>
            <a:prstGeom prst="line">
              <a:avLst/>
            </a:prstGeom>
            <a:noFill/>
            <a:ln w="28575">
              <a:solidFill>
                <a:srgbClr val="0000FF"/>
              </a:solidFill>
              <a:round/>
              <a:headEnd/>
              <a:tailEnd type="triangle" w="lg" len="lg"/>
            </a:ln>
          </p:spPr>
          <p:txBody>
            <a:bodyPr/>
            <a:lstStyle/>
            <a:p>
              <a:endParaRPr lang="en-US"/>
            </a:p>
          </p:txBody>
        </p:sp>
        <p:sp>
          <p:nvSpPr>
            <p:cNvPr id="174116" name="Text Box 36"/>
            <p:cNvSpPr txBox="1">
              <a:spLocks noChangeArrowheads="1"/>
            </p:cNvSpPr>
            <p:nvPr/>
          </p:nvSpPr>
          <p:spPr bwMode="auto">
            <a:xfrm>
              <a:off x="2699" y="3276"/>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9" name="Group 37"/>
          <p:cNvGrpSpPr>
            <a:grpSpLocks/>
          </p:cNvGrpSpPr>
          <p:nvPr/>
        </p:nvGrpSpPr>
        <p:grpSpPr bwMode="auto">
          <a:xfrm>
            <a:off x="3708400" y="4797425"/>
            <a:ext cx="604838" cy="1079500"/>
            <a:chOff x="2336" y="3022"/>
            <a:chExt cx="381" cy="680"/>
          </a:xfrm>
        </p:grpSpPr>
        <p:sp>
          <p:nvSpPr>
            <p:cNvPr id="69685" name="Line 38"/>
            <p:cNvSpPr>
              <a:spLocks noChangeShapeType="1"/>
            </p:cNvSpPr>
            <p:nvPr/>
          </p:nvSpPr>
          <p:spPr bwMode="auto">
            <a:xfrm flipV="1">
              <a:off x="2336" y="3022"/>
              <a:ext cx="272" cy="680"/>
            </a:xfrm>
            <a:prstGeom prst="line">
              <a:avLst/>
            </a:prstGeom>
            <a:noFill/>
            <a:ln w="28575">
              <a:solidFill>
                <a:srgbClr val="0000FF"/>
              </a:solidFill>
              <a:round/>
              <a:headEnd/>
              <a:tailEnd type="triangle" w="lg" len="lg"/>
            </a:ln>
          </p:spPr>
          <p:txBody>
            <a:bodyPr/>
            <a:lstStyle/>
            <a:p>
              <a:endParaRPr lang="en-US"/>
            </a:p>
          </p:txBody>
        </p:sp>
        <p:sp>
          <p:nvSpPr>
            <p:cNvPr id="174119" name="Text Box 39"/>
            <p:cNvSpPr txBox="1">
              <a:spLocks noChangeArrowheads="1"/>
            </p:cNvSpPr>
            <p:nvPr/>
          </p:nvSpPr>
          <p:spPr bwMode="auto">
            <a:xfrm>
              <a:off x="2490" y="3158"/>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10" name="Group 40"/>
          <p:cNvGrpSpPr>
            <a:grpSpLocks/>
          </p:cNvGrpSpPr>
          <p:nvPr/>
        </p:nvGrpSpPr>
        <p:grpSpPr bwMode="auto">
          <a:xfrm>
            <a:off x="3262313" y="4767263"/>
            <a:ext cx="519112" cy="1079500"/>
            <a:chOff x="2055" y="3003"/>
            <a:chExt cx="327" cy="680"/>
          </a:xfrm>
        </p:grpSpPr>
        <p:sp>
          <p:nvSpPr>
            <p:cNvPr id="69683" name="Line 41"/>
            <p:cNvSpPr>
              <a:spLocks noChangeShapeType="1"/>
            </p:cNvSpPr>
            <p:nvPr/>
          </p:nvSpPr>
          <p:spPr bwMode="auto">
            <a:xfrm flipH="1" flipV="1">
              <a:off x="2055" y="3003"/>
              <a:ext cx="272" cy="680"/>
            </a:xfrm>
            <a:prstGeom prst="line">
              <a:avLst/>
            </a:prstGeom>
            <a:noFill/>
            <a:ln w="28575">
              <a:solidFill>
                <a:srgbClr val="0000FF"/>
              </a:solidFill>
              <a:round/>
              <a:headEnd/>
              <a:tailEnd type="triangle" w="lg" len="lg"/>
            </a:ln>
          </p:spPr>
          <p:txBody>
            <a:bodyPr/>
            <a:lstStyle/>
            <a:p>
              <a:endParaRPr lang="en-US"/>
            </a:p>
          </p:txBody>
        </p:sp>
        <p:sp>
          <p:nvSpPr>
            <p:cNvPr id="174122" name="Text Box 42"/>
            <p:cNvSpPr txBox="1">
              <a:spLocks noChangeArrowheads="1"/>
            </p:cNvSpPr>
            <p:nvPr/>
          </p:nvSpPr>
          <p:spPr bwMode="auto">
            <a:xfrm>
              <a:off x="2155" y="3149"/>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11" name="Group 43"/>
          <p:cNvGrpSpPr>
            <a:grpSpLocks/>
          </p:cNvGrpSpPr>
          <p:nvPr/>
        </p:nvGrpSpPr>
        <p:grpSpPr bwMode="auto">
          <a:xfrm>
            <a:off x="2627313" y="4868863"/>
            <a:ext cx="1079500" cy="1008062"/>
            <a:chOff x="1655" y="3067"/>
            <a:chExt cx="680" cy="635"/>
          </a:xfrm>
        </p:grpSpPr>
        <p:sp>
          <p:nvSpPr>
            <p:cNvPr id="69681" name="Line 44"/>
            <p:cNvSpPr>
              <a:spLocks noChangeShapeType="1"/>
            </p:cNvSpPr>
            <p:nvPr/>
          </p:nvSpPr>
          <p:spPr bwMode="auto">
            <a:xfrm flipH="1" flipV="1">
              <a:off x="1655" y="3067"/>
              <a:ext cx="680" cy="635"/>
            </a:xfrm>
            <a:prstGeom prst="line">
              <a:avLst/>
            </a:prstGeom>
            <a:noFill/>
            <a:ln w="28575">
              <a:solidFill>
                <a:srgbClr val="0000FF"/>
              </a:solidFill>
              <a:round/>
              <a:headEnd/>
              <a:tailEnd type="triangle" w="lg" len="lg"/>
            </a:ln>
          </p:spPr>
          <p:txBody>
            <a:bodyPr/>
            <a:lstStyle/>
            <a:p>
              <a:endParaRPr lang="en-US"/>
            </a:p>
          </p:txBody>
        </p:sp>
        <p:sp>
          <p:nvSpPr>
            <p:cNvPr id="174125" name="Text Box 45"/>
            <p:cNvSpPr txBox="1">
              <a:spLocks noChangeArrowheads="1"/>
            </p:cNvSpPr>
            <p:nvPr/>
          </p:nvSpPr>
          <p:spPr bwMode="auto">
            <a:xfrm>
              <a:off x="1746" y="3267"/>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12" name="Group 46"/>
          <p:cNvGrpSpPr>
            <a:grpSpLocks/>
          </p:cNvGrpSpPr>
          <p:nvPr/>
        </p:nvGrpSpPr>
        <p:grpSpPr bwMode="auto">
          <a:xfrm>
            <a:off x="3059113" y="5876925"/>
            <a:ext cx="1296987" cy="647700"/>
            <a:chOff x="2300" y="3684"/>
            <a:chExt cx="817" cy="408"/>
          </a:xfrm>
        </p:grpSpPr>
        <p:sp>
          <p:nvSpPr>
            <p:cNvPr id="69679" name="Rectangle 47" descr="نسيج أزرق"/>
            <p:cNvSpPr>
              <a:spLocks noChangeArrowheads="1"/>
            </p:cNvSpPr>
            <p:nvPr/>
          </p:nvSpPr>
          <p:spPr bwMode="auto">
            <a:xfrm>
              <a:off x="2300" y="3684"/>
              <a:ext cx="817" cy="408"/>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p>
              <a:pPr eaLnBrk="0" hangingPunct="0"/>
              <a:endParaRPr lang="en-AU"/>
            </a:p>
          </p:txBody>
        </p:sp>
        <p:sp>
          <p:nvSpPr>
            <p:cNvPr id="174128" name="Text Box 48"/>
            <p:cNvSpPr txBox="1">
              <a:spLocks noChangeArrowheads="1"/>
            </p:cNvSpPr>
            <p:nvPr/>
          </p:nvSpPr>
          <p:spPr bwMode="auto">
            <a:xfrm>
              <a:off x="2336" y="3748"/>
              <a:ext cx="680" cy="288"/>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a:effectLst>
                    <a:outerShdw blurRad="38100" dist="38100" dir="2700000" algn="tl">
                      <a:srgbClr val="FFFFFF"/>
                    </a:outerShdw>
                  </a:effectLst>
                  <a:latin typeface="Arial" charset="0"/>
                  <a:cs typeface="+mn-cs"/>
                </a:rPr>
                <a:t>CPU</a:t>
              </a:r>
            </a:p>
          </p:txBody>
        </p:sp>
      </p:grpSp>
      <p:grpSp>
        <p:nvGrpSpPr>
          <p:cNvPr id="13" name="Group 49"/>
          <p:cNvGrpSpPr>
            <a:grpSpLocks/>
          </p:cNvGrpSpPr>
          <p:nvPr/>
        </p:nvGrpSpPr>
        <p:grpSpPr bwMode="auto">
          <a:xfrm>
            <a:off x="3708400" y="4868863"/>
            <a:ext cx="1079500" cy="1008062"/>
            <a:chOff x="2336" y="3067"/>
            <a:chExt cx="680" cy="635"/>
          </a:xfrm>
        </p:grpSpPr>
        <p:sp>
          <p:nvSpPr>
            <p:cNvPr id="69677" name="Line 50"/>
            <p:cNvSpPr>
              <a:spLocks noChangeShapeType="1"/>
            </p:cNvSpPr>
            <p:nvPr/>
          </p:nvSpPr>
          <p:spPr bwMode="auto">
            <a:xfrm flipV="1">
              <a:off x="2336" y="3067"/>
              <a:ext cx="680" cy="635"/>
            </a:xfrm>
            <a:prstGeom prst="line">
              <a:avLst/>
            </a:prstGeom>
            <a:noFill/>
            <a:ln w="28575">
              <a:solidFill>
                <a:srgbClr val="0000FF"/>
              </a:solidFill>
              <a:round/>
              <a:headEnd/>
              <a:tailEnd type="triangle" w="lg" len="lg"/>
            </a:ln>
          </p:spPr>
          <p:txBody>
            <a:bodyPr/>
            <a:lstStyle/>
            <a:p>
              <a:endParaRPr lang="en-US"/>
            </a:p>
          </p:txBody>
        </p:sp>
        <p:sp>
          <p:nvSpPr>
            <p:cNvPr id="174131" name="Text Box 51"/>
            <p:cNvSpPr txBox="1">
              <a:spLocks noChangeArrowheads="1"/>
            </p:cNvSpPr>
            <p:nvPr/>
          </p:nvSpPr>
          <p:spPr bwMode="auto">
            <a:xfrm>
              <a:off x="2699" y="3276"/>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14" name="Group 52"/>
          <p:cNvGrpSpPr>
            <a:grpSpLocks/>
          </p:cNvGrpSpPr>
          <p:nvPr/>
        </p:nvGrpSpPr>
        <p:grpSpPr bwMode="auto">
          <a:xfrm>
            <a:off x="3708400" y="4797425"/>
            <a:ext cx="604838" cy="1079500"/>
            <a:chOff x="2336" y="3022"/>
            <a:chExt cx="381" cy="680"/>
          </a:xfrm>
        </p:grpSpPr>
        <p:sp>
          <p:nvSpPr>
            <p:cNvPr id="69675" name="Line 53"/>
            <p:cNvSpPr>
              <a:spLocks noChangeShapeType="1"/>
            </p:cNvSpPr>
            <p:nvPr/>
          </p:nvSpPr>
          <p:spPr bwMode="auto">
            <a:xfrm flipV="1">
              <a:off x="2336" y="3022"/>
              <a:ext cx="272" cy="680"/>
            </a:xfrm>
            <a:prstGeom prst="line">
              <a:avLst/>
            </a:prstGeom>
            <a:noFill/>
            <a:ln w="28575">
              <a:solidFill>
                <a:srgbClr val="0000FF"/>
              </a:solidFill>
              <a:round/>
              <a:headEnd/>
              <a:tailEnd type="triangle" w="lg" len="lg"/>
            </a:ln>
          </p:spPr>
          <p:txBody>
            <a:bodyPr/>
            <a:lstStyle/>
            <a:p>
              <a:endParaRPr lang="en-US"/>
            </a:p>
          </p:txBody>
        </p:sp>
        <p:sp>
          <p:nvSpPr>
            <p:cNvPr id="174134" name="Text Box 54"/>
            <p:cNvSpPr txBox="1">
              <a:spLocks noChangeArrowheads="1"/>
            </p:cNvSpPr>
            <p:nvPr/>
          </p:nvSpPr>
          <p:spPr bwMode="auto">
            <a:xfrm>
              <a:off x="2490" y="3158"/>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15" name="Group 55"/>
          <p:cNvGrpSpPr>
            <a:grpSpLocks/>
          </p:cNvGrpSpPr>
          <p:nvPr/>
        </p:nvGrpSpPr>
        <p:grpSpPr bwMode="auto">
          <a:xfrm>
            <a:off x="3262313" y="4767263"/>
            <a:ext cx="519112" cy="1079500"/>
            <a:chOff x="2055" y="3003"/>
            <a:chExt cx="327" cy="680"/>
          </a:xfrm>
        </p:grpSpPr>
        <p:sp>
          <p:nvSpPr>
            <p:cNvPr id="69673" name="Line 56"/>
            <p:cNvSpPr>
              <a:spLocks noChangeShapeType="1"/>
            </p:cNvSpPr>
            <p:nvPr/>
          </p:nvSpPr>
          <p:spPr bwMode="auto">
            <a:xfrm flipH="1" flipV="1">
              <a:off x="2055" y="3003"/>
              <a:ext cx="272" cy="680"/>
            </a:xfrm>
            <a:prstGeom prst="line">
              <a:avLst/>
            </a:prstGeom>
            <a:noFill/>
            <a:ln w="28575">
              <a:solidFill>
                <a:srgbClr val="0000FF"/>
              </a:solidFill>
              <a:round/>
              <a:headEnd/>
              <a:tailEnd type="triangle" w="lg" len="lg"/>
            </a:ln>
          </p:spPr>
          <p:txBody>
            <a:bodyPr/>
            <a:lstStyle/>
            <a:p>
              <a:endParaRPr lang="en-US"/>
            </a:p>
          </p:txBody>
        </p:sp>
        <p:sp>
          <p:nvSpPr>
            <p:cNvPr id="174137" name="Text Box 57"/>
            <p:cNvSpPr txBox="1">
              <a:spLocks noChangeArrowheads="1"/>
            </p:cNvSpPr>
            <p:nvPr/>
          </p:nvSpPr>
          <p:spPr bwMode="auto">
            <a:xfrm>
              <a:off x="2155" y="3149"/>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16" name="Group 58"/>
          <p:cNvGrpSpPr>
            <a:grpSpLocks/>
          </p:cNvGrpSpPr>
          <p:nvPr/>
        </p:nvGrpSpPr>
        <p:grpSpPr bwMode="auto">
          <a:xfrm>
            <a:off x="2627313" y="4868863"/>
            <a:ext cx="1079500" cy="1008062"/>
            <a:chOff x="1655" y="3067"/>
            <a:chExt cx="680" cy="635"/>
          </a:xfrm>
        </p:grpSpPr>
        <p:sp>
          <p:nvSpPr>
            <p:cNvPr id="69671" name="Line 59"/>
            <p:cNvSpPr>
              <a:spLocks noChangeShapeType="1"/>
            </p:cNvSpPr>
            <p:nvPr/>
          </p:nvSpPr>
          <p:spPr bwMode="auto">
            <a:xfrm flipH="1" flipV="1">
              <a:off x="1655" y="3067"/>
              <a:ext cx="680" cy="635"/>
            </a:xfrm>
            <a:prstGeom prst="line">
              <a:avLst/>
            </a:prstGeom>
            <a:noFill/>
            <a:ln w="28575">
              <a:solidFill>
                <a:srgbClr val="0000FF"/>
              </a:solidFill>
              <a:round/>
              <a:headEnd/>
              <a:tailEnd type="triangle" w="lg" len="lg"/>
            </a:ln>
          </p:spPr>
          <p:txBody>
            <a:bodyPr/>
            <a:lstStyle/>
            <a:p>
              <a:endParaRPr lang="en-US"/>
            </a:p>
          </p:txBody>
        </p:sp>
        <p:sp>
          <p:nvSpPr>
            <p:cNvPr id="174140" name="Text Box 60"/>
            <p:cNvSpPr txBox="1">
              <a:spLocks noChangeArrowheads="1"/>
            </p:cNvSpPr>
            <p:nvPr/>
          </p:nvSpPr>
          <p:spPr bwMode="auto">
            <a:xfrm>
              <a:off x="1746" y="3267"/>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17" name="Group 61"/>
          <p:cNvGrpSpPr>
            <a:grpSpLocks/>
          </p:cNvGrpSpPr>
          <p:nvPr/>
        </p:nvGrpSpPr>
        <p:grpSpPr bwMode="auto">
          <a:xfrm>
            <a:off x="3059113" y="5876925"/>
            <a:ext cx="1296987" cy="647700"/>
            <a:chOff x="2300" y="3684"/>
            <a:chExt cx="817" cy="408"/>
          </a:xfrm>
        </p:grpSpPr>
        <p:sp>
          <p:nvSpPr>
            <p:cNvPr id="69669" name="Rectangle 62" descr="نسيج أزرق"/>
            <p:cNvSpPr>
              <a:spLocks noChangeArrowheads="1"/>
            </p:cNvSpPr>
            <p:nvPr/>
          </p:nvSpPr>
          <p:spPr bwMode="auto">
            <a:xfrm>
              <a:off x="2300" y="3684"/>
              <a:ext cx="817" cy="408"/>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p>
              <a:pPr eaLnBrk="0" hangingPunct="0"/>
              <a:endParaRPr lang="en-AU"/>
            </a:p>
          </p:txBody>
        </p:sp>
        <p:sp>
          <p:nvSpPr>
            <p:cNvPr id="174143" name="Text Box 63"/>
            <p:cNvSpPr txBox="1">
              <a:spLocks noChangeArrowheads="1"/>
            </p:cNvSpPr>
            <p:nvPr/>
          </p:nvSpPr>
          <p:spPr bwMode="auto">
            <a:xfrm>
              <a:off x="2336" y="3748"/>
              <a:ext cx="680" cy="288"/>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a:effectLst>
                    <a:outerShdw blurRad="38100" dist="38100" dir="2700000" algn="tl">
                      <a:srgbClr val="FFFFFF"/>
                    </a:outerShdw>
                  </a:effectLst>
                  <a:latin typeface="Arial" charset="0"/>
                  <a:cs typeface="+mn-cs"/>
                </a:rPr>
                <a:t>CPU</a:t>
              </a:r>
            </a:p>
          </p:txBody>
        </p:sp>
      </p:grpSp>
      <p:grpSp>
        <p:nvGrpSpPr>
          <p:cNvPr id="18" name="Group 64"/>
          <p:cNvGrpSpPr>
            <a:grpSpLocks/>
          </p:cNvGrpSpPr>
          <p:nvPr/>
        </p:nvGrpSpPr>
        <p:grpSpPr bwMode="auto">
          <a:xfrm>
            <a:off x="3708400" y="4868863"/>
            <a:ext cx="1079500" cy="1008062"/>
            <a:chOff x="2336" y="3067"/>
            <a:chExt cx="680" cy="635"/>
          </a:xfrm>
        </p:grpSpPr>
        <p:sp>
          <p:nvSpPr>
            <p:cNvPr id="69667" name="Line 65"/>
            <p:cNvSpPr>
              <a:spLocks noChangeShapeType="1"/>
            </p:cNvSpPr>
            <p:nvPr/>
          </p:nvSpPr>
          <p:spPr bwMode="auto">
            <a:xfrm flipV="1">
              <a:off x="2336" y="3067"/>
              <a:ext cx="680" cy="635"/>
            </a:xfrm>
            <a:prstGeom prst="line">
              <a:avLst/>
            </a:prstGeom>
            <a:noFill/>
            <a:ln w="28575">
              <a:solidFill>
                <a:srgbClr val="0000FF"/>
              </a:solidFill>
              <a:round/>
              <a:headEnd/>
              <a:tailEnd type="triangle" w="lg" len="lg"/>
            </a:ln>
          </p:spPr>
          <p:txBody>
            <a:bodyPr/>
            <a:lstStyle/>
            <a:p>
              <a:endParaRPr lang="en-US"/>
            </a:p>
          </p:txBody>
        </p:sp>
        <p:sp>
          <p:nvSpPr>
            <p:cNvPr id="174146" name="Text Box 66"/>
            <p:cNvSpPr txBox="1">
              <a:spLocks noChangeArrowheads="1"/>
            </p:cNvSpPr>
            <p:nvPr/>
          </p:nvSpPr>
          <p:spPr bwMode="auto">
            <a:xfrm>
              <a:off x="2699" y="3276"/>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19" name="Group 67"/>
          <p:cNvGrpSpPr>
            <a:grpSpLocks/>
          </p:cNvGrpSpPr>
          <p:nvPr/>
        </p:nvGrpSpPr>
        <p:grpSpPr bwMode="auto">
          <a:xfrm>
            <a:off x="3708400" y="4797425"/>
            <a:ext cx="604838" cy="1079500"/>
            <a:chOff x="2336" y="3022"/>
            <a:chExt cx="381" cy="680"/>
          </a:xfrm>
        </p:grpSpPr>
        <p:sp>
          <p:nvSpPr>
            <p:cNvPr id="69665" name="Line 68"/>
            <p:cNvSpPr>
              <a:spLocks noChangeShapeType="1"/>
            </p:cNvSpPr>
            <p:nvPr/>
          </p:nvSpPr>
          <p:spPr bwMode="auto">
            <a:xfrm flipV="1">
              <a:off x="2336" y="3022"/>
              <a:ext cx="272" cy="680"/>
            </a:xfrm>
            <a:prstGeom prst="line">
              <a:avLst/>
            </a:prstGeom>
            <a:noFill/>
            <a:ln w="28575">
              <a:solidFill>
                <a:srgbClr val="0000FF"/>
              </a:solidFill>
              <a:round/>
              <a:headEnd/>
              <a:tailEnd type="triangle" w="lg" len="lg"/>
            </a:ln>
          </p:spPr>
          <p:txBody>
            <a:bodyPr/>
            <a:lstStyle/>
            <a:p>
              <a:endParaRPr lang="en-US"/>
            </a:p>
          </p:txBody>
        </p:sp>
        <p:sp>
          <p:nvSpPr>
            <p:cNvPr id="174149" name="Text Box 69"/>
            <p:cNvSpPr txBox="1">
              <a:spLocks noChangeArrowheads="1"/>
            </p:cNvSpPr>
            <p:nvPr/>
          </p:nvSpPr>
          <p:spPr bwMode="auto">
            <a:xfrm>
              <a:off x="2490" y="3158"/>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20" name="Group 70"/>
          <p:cNvGrpSpPr>
            <a:grpSpLocks/>
          </p:cNvGrpSpPr>
          <p:nvPr/>
        </p:nvGrpSpPr>
        <p:grpSpPr bwMode="auto">
          <a:xfrm>
            <a:off x="3262313" y="4767263"/>
            <a:ext cx="519112" cy="1079500"/>
            <a:chOff x="2055" y="3003"/>
            <a:chExt cx="327" cy="680"/>
          </a:xfrm>
        </p:grpSpPr>
        <p:sp>
          <p:nvSpPr>
            <p:cNvPr id="69663" name="Line 71"/>
            <p:cNvSpPr>
              <a:spLocks noChangeShapeType="1"/>
            </p:cNvSpPr>
            <p:nvPr/>
          </p:nvSpPr>
          <p:spPr bwMode="auto">
            <a:xfrm flipH="1" flipV="1">
              <a:off x="2055" y="3003"/>
              <a:ext cx="272" cy="680"/>
            </a:xfrm>
            <a:prstGeom prst="line">
              <a:avLst/>
            </a:prstGeom>
            <a:noFill/>
            <a:ln w="28575">
              <a:solidFill>
                <a:srgbClr val="0000FF"/>
              </a:solidFill>
              <a:round/>
              <a:headEnd/>
              <a:tailEnd type="triangle" w="lg" len="lg"/>
            </a:ln>
          </p:spPr>
          <p:txBody>
            <a:bodyPr/>
            <a:lstStyle/>
            <a:p>
              <a:endParaRPr lang="en-US"/>
            </a:p>
          </p:txBody>
        </p:sp>
        <p:sp>
          <p:nvSpPr>
            <p:cNvPr id="174152" name="Text Box 72"/>
            <p:cNvSpPr txBox="1">
              <a:spLocks noChangeArrowheads="1"/>
            </p:cNvSpPr>
            <p:nvPr/>
          </p:nvSpPr>
          <p:spPr bwMode="auto">
            <a:xfrm>
              <a:off x="2155" y="3149"/>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grpSp>
        <p:nvGrpSpPr>
          <p:cNvPr id="21" name="Group 73"/>
          <p:cNvGrpSpPr>
            <a:grpSpLocks/>
          </p:cNvGrpSpPr>
          <p:nvPr/>
        </p:nvGrpSpPr>
        <p:grpSpPr bwMode="auto">
          <a:xfrm>
            <a:off x="2627313" y="4868863"/>
            <a:ext cx="1079500" cy="1008062"/>
            <a:chOff x="1655" y="3067"/>
            <a:chExt cx="680" cy="635"/>
          </a:xfrm>
        </p:grpSpPr>
        <p:sp>
          <p:nvSpPr>
            <p:cNvPr id="69661" name="Line 74"/>
            <p:cNvSpPr>
              <a:spLocks noChangeShapeType="1"/>
            </p:cNvSpPr>
            <p:nvPr/>
          </p:nvSpPr>
          <p:spPr bwMode="auto">
            <a:xfrm flipH="1" flipV="1">
              <a:off x="1655" y="3067"/>
              <a:ext cx="680" cy="635"/>
            </a:xfrm>
            <a:prstGeom prst="line">
              <a:avLst/>
            </a:prstGeom>
            <a:noFill/>
            <a:ln w="28575">
              <a:solidFill>
                <a:srgbClr val="0000FF"/>
              </a:solidFill>
              <a:round/>
              <a:headEnd/>
              <a:tailEnd type="triangle" w="lg" len="lg"/>
            </a:ln>
          </p:spPr>
          <p:txBody>
            <a:bodyPr/>
            <a:lstStyle/>
            <a:p>
              <a:endParaRPr lang="en-US"/>
            </a:p>
          </p:txBody>
        </p:sp>
        <p:sp>
          <p:nvSpPr>
            <p:cNvPr id="174155" name="Text Box 75"/>
            <p:cNvSpPr txBox="1">
              <a:spLocks noChangeArrowheads="1"/>
            </p:cNvSpPr>
            <p:nvPr/>
          </p:nvSpPr>
          <p:spPr bwMode="auto">
            <a:xfrm>
              <a:off x="1746" y="3267"/>
              <a:ext cx="227" cy="250"/>
            </a:xfrm>
            <a:prstGeom prst="rect">
              <a:avLst/>
            </a:prstGeom>
            <a:noFill/>
            <a:ln w="9525">
              <a:noFill/>
              <a:miter lim="800000"/>
              <a:headEnd/>
              <a:tailEnd/>
            </a:ln>
            <a:effectLst/>
          </p:spPr>
          <p:txBody>
            <a:bodyPr>
              <a:spAutoFit/>
            </a:bodyPr>
            <a:lstStyle/>
            <a:p>
              <a:pPr eaLnBrk="0" hangingPunct="0">
                <a:spcBef>
                  <a:spcPct val="50000"/>
                </a:spcBef>
                <a:defRPr/>
              </a:pPr>
              <a:r>
                <a:rPr lang="en-US" sz="2000" b="1">
                  <a:solidFill>
                    <a:srgbClr val="FF5050"/>
                  </a:solidFill>
                  <a:effectLst>
                    <a:outerShdw blurRad="38100" dist="38100" dir="2700000" algn="tl">
                      <a:srgbClr val="000000"/>
                    </a:outerShdw>
                  </a:effectLst>
                  <a:latin typeface="Arial" charset="0"/>
                  <a:cs typeface="+mn-cs"/>
                </a:rPr>
                <a:t>Q</a:t>
              </a:r>
            </a:p>
          </p:txBody>
        </p:sp>
      </p:grpSp>
      <p:sp>
        <p:nvSpPr>
          <p:cNvPr id="69" name="TextBox 68"/>
          <p:cNvSpPr txBox="1"/>
          <p:nvPr/>
        </p:nvSpPr>
        <p:spPr>
          <a:xfrm>
            <a:off x="1066800" y="457200"/>
            <a:ext cx="7696200" cy="584775"/>
          </a:xfrm>
          <a:prstGeom prst="rect">
            <a:avLst/>
          </a:prstGeom>
          <a:noFill/>
        </p:spPr>
        <p:txBody>
          <a:bodyPr wrap="square" rtlCol="0">
            <a:spAutoFit/>
          </a:bodyPr>
          <a:lstStyle/>
          <a:p>
            <a:pPr marL="609600" indent="-609600" algn="ctr">
              <a:spcBef>
                <a:spcPts val="580"/>
              </a:spcBef>
              <a:defRPr/>
            </a:pPr>
            <a:r>
              <a:rPr lang="en-US" sz="3200" b="1" dirty="0">
                <a:solidFill>
                  <a:srgbClr val="FF5050"/>
                </a:solidFill>
                <a:effectLst>
                  <a:outerShdw blurRad="38100" dist="38100" dir="2700000" algn="tl">
                    <a:srgbClr val="000000"/>
                  </a:outerShdw>
                </a:effectLst>
                <a:cs typeface="Times New Roman" pitchFamily="18" charset="0"/>
              </a:rPr>
              <a:t>Round Robin scheduling(</a:t>
            </a:r>
            <a:r>
              <a:rPr lang="en-US" sz="3200" b="1" dirty="0" err="1">
                <a:solidFill>
                  <a:srgbClr val="FF5050"/>
                </a:solidFill>
                <a:effectLst>
                  <a:outerShdw blurRad="38100" dist="38100" dir="2700000" algn="tl">
                    <a:srgbClr val="000000"/>
                  </a:outerShdw>
                </a:effectLst>
                <a:cs typeface="Times New Roman" pitchFamily="18" charset="0"/>
              </a:rPr>
              <a:t>con’t</a:t>
            </a:r>
            <a:r>
              <a:rPr lang="en-US" sz="3200" b="1" dirty="0">
                <a:solidFill>
                  <a:srgbClr val="FF5050"/>
                </a:solidFill>
                <a:effectLst>
                  <a:outerShdw blurRad="38100" dist="38100" dir="2700000" algn="tl">
                    <a:srgbClr val="000000"/>
                  </a:outerShdw>
                </a:effectLst>
                <a:cs typeface="Times New Roman" pitchFamily="18" charset="0"/>
              </a:rPr>
              <a:t>..)</a:t>
            </a:r>
          </a:p>
        </p:txBody>
      </p:sp>
      <p:sp>
        <p:nvSpPr>
          <p:cNvPr id="70" name="Date Placeholder 69"/>
          <p:cNvSpPr>
            <a:spLocks noGrp="1"/>
          </p:cNvSpPr>
          <p:nvPr>
            <p:ph type="dt" sz="half" idx="10"/>
          </p:nvPr>
        </p:nvSpPr>
        <p:spPr/>
        <p:txBody>
          <a:bodyPr/>
          <a:lstStyle/>
          <a:p>
            <a:fld id="{3A7588A4-CB7A-465B-A94A-895FC197514E}" type="datetime1">
              <a:rPr lang="en-US" smtClean="0"/>
              <a:t>5/31/2020</a:t>
            </a:fld>
            <a:endParaRPr lang="en-US"/>
          </a:p>
        </p:txBody>
      </p:sp>
      <p:sp>
        <p:nvSpPr>
          <p:cNvPr id="71" name="Slide Number Placeholder 70"/>
          <p:cNvSpPr>
            <a:spLocks noGrp="1"/>
          </p:cNvSpPr>
          <p:nvPr>
            <p:ph type="sldNum" sz="quarter" idx="12"/>
          </p:nvPr>
        </p:nvSpPr>
        <p:spPr/>
        <p:txBody>
          <a:bodyPr/>
          <a:lstStyle/>
          <a:p>
            <a:fld id="{CA6DF5AC-6CCA-4C99-B496-EDDB31E19025}" type="slidenum">
              <a:rPr lang="en-US" smtClean="0"/>
              <a:pPr/>
              <a:t>30</a:t>
            </a:fld>
            <a:endParaRPr lang="en-US"/>
          </a:p>
        </p:txBody>
      </p:sp>
      <p:sp>
        <p:nvSpPr>
          <p:cNvPr id="72" name="Footer Placeholder 71"/>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3"/>
                                        </p:tgtEl>
                                        <p:attrNameLst>
                                          <p:attrName>style.visibility</p:attrName>
                                        </p:attrNameLst>
                                      </p:cBhvr>
                                      <p:to>
                                        <p:strVal val="hidden"/>
                                      </p:to>
                                    </p:set>
                                  </p:childTnLst>
                                </p:cTn>
                              </p:par>
                              <p:par>
                                <p:cTn id="14" presetID="53" presetClass="entr" presetSubtype="0" fill="hold"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4"/>
                                        </p:tgtEl>
                                        <p:attrNameLst>
                                          <p:attrName>style.visibility</p:attrName>
                                        </p:attrNameLst>
                                      </p:cBhvr>
                                      <p:to>
                                        <p:strVal val="hidden"/>
                                      </p:to>
                                    </p:set>
                                  </p:childTnLst>
                                </p:cTn>
                              </p:par>
                              <p:par>
                                <p:cTn id="23" presetID="53"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nodeType="clickEffect">
                                  <p:stCondLst>
                                    <p:cond delay="0"/>
                                  </p:stCondLst>
                                  <p:childTnLst>
                                    <p:set>
                                      <p:cBhvr>
                                        <p:cTn id="31" dur="1" fill="hold">
                                          <p:stCondLst>
                                            <p:cond delay="0"/>
                                          </p:stCondLst>
                                        </p:cTn>
                                        <p:tgtEl>
                                          <p:spTgt spid="5"/>
                                        </p:tgtEl>
                                        <p:attrNameLst>
                                          <p:attrName>style.visibility</p:attrName>
                                        </p:attrNameLst>
                                      </p:cBhvr>
                                      <p:to>
                                        <p:strVal val="hidden"/>
                                      </p:to>
                                    </p:set>
                                  </p:childTnLst>
                                </p:cTn>
                              </p:par>
                              <p:par>
                                <p:cTn id="32" presetID="53" presetClass="entr" presetSubtype="0"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nodeType="clickEffect">
                                  <p:stCondLst>
                                    <p:cond delay="0"/>
                                  </p:stCondLst>
                                  <p:childTnLst>
                                    <p:set>
                                      <p:cBhvr>
                                        <p:cTn id="40" dur="1" fill="hold">
                                          <p:stCondLst>
                                            <p:cond delay="0"/>
                                          </p:stCondLst>
                                        </p:cTn>
                                        <p:tgtEl>
                                          <p:spTgt spid="6"/>
                                        </p:tgtEl>
                                        <p:attrNameLst>
                                          <p:attrName>style.visibility</p:attrName>
                                        </p:attrNameLst>
                                      </p:cBhvr>
                                      <p:to>
                                        <p:strVal val="hidden"/>
                                      </p:to>
                                    </p:set>
                                  </p:childTnLst>
                                </p:cTn>
                              </p:par>
                              <p:par>
                                <p:cTn id="41" presetID="53" presetClass="entr" presetSubtype="0" fill="hold" nodeType="with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ppt_w</p:attrName>
                                        </p:attrNameLst>
                                      </p:cBhvr>
                                      <p:tavLst>
                                        <p:tav tm="0">
                                          <p:val>
                                            <p:fltVal val="0"/>
                                          </p:val>
                                        </p:tav>
                                        <p:tav tm="100000">
                                          <p:val>
                                            <p:strVal val="#ppt_w"/>
                                          </p:val>
                                        </p:tav>
                                      </p:tavLst>
                                    </p:anim>
                                    <p:anim calcmode="lin" valueType="num">
                                      <p:cBhvr>
                                        <p:cTn id="44" dur="500" fill="hold"/>
                                        <p:tgtEl>
                                          <p:spTgt spid="8"/>
                                        </p:tgtEl>
                                        <p:attrNameLst>
                                          <p:attrName>ppt_h</p:attrName>
                                        </p:attrNameLst>
                                      </p:cBhvr>
                                      <p:tavLst>
                                        <p:tav tm="0">
                                          <p:val>
                                            <p:fltVal val="0"/>
                                          </p:val>
                                        </p:tav>
                                        <p:tav tm="100000">
                                          <p:val>
                                            <p:strVal val="#ppt_h"/>
                                          </p:val>
                                        </p:tav>
                                      </p:tavLst>
                                    </p:anim>
                                    <p:animEffect transition="in" filter="fade">
                                      <p:cBhvr>
                                        <p:cTn id="45" dur="500"/>
                                        <p:tgtEl>
                                          <p:spTgt spid="8"/>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nodeType="clickEffect">
                                  <p:stCondLst>
                                    <p:cond delay="0"/>
                                  </p:stCondLst>
                                  <p:childTnLst>
                                    <p:set>
                                      <p:cBhvr>
                                        <p:cTn id="49" dur="1" fill="hold">
                                          <p:stCondLst>
                                            <p:cond delay="0"/>
                                          </p:stCondLst>
                                        </p:cTn>
                                        <p:tgtEl>
                                          <p:spTgt spid="8"/>
                                        </p:tgtEl>
                                        <p:attrNameLst>
                                          <p:attrName>style.visibility</p:attrName>
                                        </p:attrNameLst>
                                      </p:cBhvr>
                                      <p:to>
                                        <p:strVal val="hidden"/>
                                      </p:to>
                                    </p:set>
                                  </p:childTnLst>
                                </p:cTn>
                              </p:par>
                              <p:par>
                                <p:cTn id="50" presetID="53" presetClass="entr" presetSubtype="0" fill="hold" nodeType="with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500" fill="hold"/>
                                        <p:tgtEl>
                                          <p:spTgt spid="9"/>
                                        </p:tgtEl>
                                        <p:attrNameLst>
                                          <p:attrName>ppt_w</p:attrName>
                                        </p:attrNameLst>
                                      </p:cBhvr>
                                      <p:tavLst>
                                        <p:tav tm="0">
                                          <p:val>
                                            <p:fltVal val="0"/>
                                          </p:val>
                                        </p:tav>
                                        <p:tav tm="100000">
                                          <p:val>
                                            <p:strVal val="#ppt_w"/>
                                          </p:val>
                                        </p:tav>
                                      </p:tavLst>
                                    </p:anim>
                                    <p:anim calcmode="lin" valueType="num">
                                      <p:cBhvr>
                                        <p:cTn id="53" dur="500" fill="hold"/>
                                        <p:tgtEl>
                                          <p:spTgt spid="9"/>
                                        </p:tgtEl>
                                        <p:attrNameLst>
                                          <p:attrName>ppt_h</p:attrName>
                                        </p:attrNameLst>
                                      </p:cBhvr>
                                      <p:tavLst>
                                        <p:tav tm="0">
                                          <p:val>
                                            <p:fltVal val="0"/>
                                          </p:val>
                                        </p:tav>
                                        <p:tav tm="100000">
                                          <p:val>
                                            <p:strVal val="#ppt_h"/>
                                          </p:val>
                                        </p:tav>
                                      </p:tavLst>
                                    </p:anim>
                                    <p:animEffect transition="in" filter="fade">
                                      <p:cBhvr>
                                        <p:cTn id="54" dur="500"/>
                                        <p:tgtEl>
                                          <p:spTgt spid="9"/>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nodeType="clickEffect">
                                  <p:stCondLst>
                                    <p:cond delay="0"/>
                                  </p:stCondLst>
                                  <p:childTnLst>
                                    <p:set>
                                      <p:cBhvr>
                                        <p:cTn id="58" dur="1" fill="hold">
                                          <p:stCondLst>
                                            <p:cond delay="0"/>
                                          </p:stCondLst>
                                        </p:cTn>
                                        <p:tgtEl>
                                          <p:spTgt spid="9"/>
                                        </p:tgtEl>
                                        <p:attrNameLst>
                                          <p:attrName>style.visibility</p:attrName>
                                        </p:attrNameLst>
                                      </p:cBhvr>
                                      <p:to>
                                        <p:strVal val="hidden"/>
                                      </p:to>
                                    </p:set>
                                  </p:childTnLst>
                                </p:cTn>
                              </p:par>
                              <p:par>
                                <p:cTn id="59" presetID="53" presetClass="entr" presetSubtype="0" fill="hold" nodeType="withEffect">
                                  <p:stCondLst>
                                    <p:cond delay="0"/>
                                  </p:stCondLst>
                                  <p:childTnLst>
                                    <p:set>
                                      <p:cBhvr>
                                        <p:cTn id="60" dur="1" fill="hold">
                                          <p:stCondLst>
                                            <p:cond delay="0"/>
                                          </p:stCondLst>
                                        </p:cTn>
                                        <p:tgtEl>
                                          <p:spTgt spid="10"/>
                                        </p:tgtEl>
                                        <p:attrNameLst>
                                          <p:attrName>style.visibility</p:attrName>
                                        </p:attrNameLst>
                                      </p:cBhvr>
                                      <p:to>
                                        <p:strVal val="visible"/>
                                      </p:to>
                                    </p:set>
                                    <p:anim calcmode="lin" valueType="num">
                                      <p:cBhvr>
                                        <p:cTn id="61" dur="500" fill="hold"/>
                                        <p:tgtEl>
                                          <p:spTgt spid="10"/>
                                        </p:tgtEl>
                                        <p:attrNameLst>
                                          <p:attrName>ppt_w</p:attrName>
                                        </p:attrNameLst>
                                      </p:cBhvr>
                                      <p:tavLst>
                                        <p:tav tm="0">
                                          <p:val>
                                            <p:fltVal val="0"/>
                                          </p:val>
                                        </p:tav>
                                        <p:tav tm="100000">
                                          <p:val>
                                            <p:strVal val="#ppt_w"/>
                                          </p:val>
                                        </p:tav>
                                      </p:tavLst>
                                    </p:anim>
                                    <p:anim calcmode="lin" valueType="num">
                                      <p:cBhvr>
                                        <p:cTn id="62" dur="500" fill="hold"/>
                                        <p:tgtEl>
                                          <p:spTgt spid="10"/>
                                        </p:tgtEl>
                                        <p:attrNameLst>
                                          <p:attrName>ppt_h</p:attrName>
                                        </p:attrNameLst>
                                      </p:cBhvr>
                                      <p:tavLst>
                                        <p:tav tm="0">
                                          <p:val>
                                            <p:fltVal val="0"/>
                                          </p:val>
                                        </p:tav>
                                        <p:tav tm="100000">
                                          <p:val>
                                            <p:strVal val="#ppt_h"/>
                                          </p:val>
                                        </p:tav>
                                      </p:tavLst>
                                    </p:anim>
                                    <p:animEffect transition="in" filter="fade">
                                      <p:cBhvr>
                                        <p:cTn id="63" dur="500"/>
                                        <p:tgtEl>
                                          <p:spTgt spid="10"/>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xit" presetSubtype="0" fill="hold" nodeType="clickEffect">
                                  <p:stCondLst>
                                    <p:cond delay="0"/>
                                  </p:stCondLst>
                                  <p:childTnLst>
                                    <p:set>
                                      <p:cBhvr>
                                        <p:cTn id="67" dur="1" fill="hold">
                                          <p:stCondLst>
                                            <p:cond delay="0"/>
                                          </p:stCondLst>
                                        </p:cTn>
                                        <p:tgtEl>
                                          <p:spTgt spid="10"/>
                                        </p:tgtEl>
                                        <p:attrNameLst>
                                          <p:attrName>style.visibility</p:attrName>
                                        </p:attrNameLst>
                                      </p:cBhvr>
                                      <p:to>
                                        <p:strVal val="hidden"/>
                                      </p:to>
                                    </p:set>
                                  </p:childTnLst>
                                </p:cTn>
                              </p:par>
                              <p:par>
                                <p:cTn id="68" presetID="53" presetClass="entr" presetSubtype="0" fill="hold" nodeType="withEffect">
                                  <p:stCondLst>
                                    <p:cond delay="0"/>
                                  </p:stCondLst>
                                  <p:childTnLst>
                                    <p:set>
                                      <p:cBhvr>
                                        <p:cTn id="69" dur="1" fill="hold">
                                          <p:stCondLst>
                                            <p:cond delay="0"/>
                                          </p:stCondLst>
                                        </p:cTn>
                                        <p:tgtEl>
                                          <p:spTgt spid="11"/>
                                        </p:tgtEl>
                                        <p:attrNameLst>
                                          <p:attrName>style.visibility</p:attrName>
                                        </p:attrNameLst>
                                      </p:cBhvr>
                                      <p:to>
                                        <p:strVal val="visible"/>
                                      </p:to>
                                    </p:set>
                                    <p:anim calcmode="lin" valueType="num">
                                      <p:cBhvr>
                                        <p:cTn id="70" dur="500" fill="hold"/>
                                        <p:tgtEl>
                                          <p:spTgt spid="11"/>
                                        </p:tgtEl>
                                        <p:attrNameLst>
                                          <p:attrName>ppt_w</p:attrName>
                                        </p:attrNameLst>
                                      </p:cBhvr>
                                      <p:tavLst>
                                        <p:tav tm="0">
                                          <p:val>
                                            <p:fltVal val="0"/>
                                          </p:val>
                                        </p:tav>
                                        <p:tav tm="100000">
                                          <p:val>
                                            <p:strVal val="#ppt_w"/>
                                          </p:val>
                                        </p:tav>
                                      </p:tavLst>
                                    </p:anim>
                                    <p:anim calcmode="lin" valueType="num">
                                      <p:cBhvr>
                                        <p:cTn id="71" dur="500" fill="hold"/>
                                        <p:tgtEl>
                                          <p:spTgt spid="11"/>
                                        </p:tgtEl>
                                        <p:attrNameLst>
                                          <p:attrName>ppt_h</p:attrName>
                                        </p:attrNameLst>
                                      </p:cBhvr>
                                      <p:tavLst>
                                        <p:tav tm="0">
                                          <p:val>
                                            <p:fltVal val="0"/>
                                          </p:val>
                                        </p:tav>
                                        <p:tav tm="100000">
                                          <p:val>
                                            <p:strVal val="#ppt_h"/>
                                          </p:val>
                                        </p:tav>
                                      </p:tavLst>
                                    </p:anim>
                                    <p:animEffect transition="in" filter="fade">
                                      <p:cBhvr>
                                        <p:cTn id="72" dur="500"/>
                                        <p:tgtEl>
                                          <p:spTgt spid="11"/>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nodeType="clickEffect">
                                  <p:stCondLst>
                                    <p:cond delay="0"/>
                                  </p:stCondLst>
                                  <p:childTnLst>
                                    <p:set>
                                      <p:cBhvr>
                                        <p:cTn id="76" dur="1" fill="hold">
                                          <p:stCondLst>
                                            <p:cond delay="0"/>
                                          </p:stCondLst>
                                        </p:cTn>
                                        <p:tgtEl>
                                          <p:spTgt spid="11"/>
                                        </p:tgtEl>
                                        <p:attrNameLst>
                                          <p:attrName>style.visibility</p:attrName>
                                        </p:attrNameLst>
                                      </p:cBhvr>
                                      <p:to>
                                        <p:strVal val="hidden"/>
                                      </p:to>
                                    </p:set>
                                  </p:childTnLst>
                                </p:cTn>
                              </p:par>
                            </p:childTnLst>
                          </p:cTn>
                        </p:par>
                        <p:par>
                          <p:cTn id="77" fill="hold">
                            <p:stCondLst>
                              <p:cond delay="0"/>
                            </p:stCondLst>
                            <p:childTnLst>
                              <p:par>
                                <p:cTn id="78" presetID="53" presetClass="entr" presetSubtype="0" fill="hold" nodeType="afterEffect">
                                  <p:stCondLst>
                                    <p:cond delay="0"/>
                                  </p:stCondLst>
                                  <p:childTnLst>
                                    <p:set>
                                      <p:cBhvr>
                                        <p:cTn id="79" dur="1" fill="hold">
                                          <p:stCondLst>
                                            <p:cond delay="0"/>
                                          </p:stCondLst>
                                        </p:cTn>
                                        <p:tgtEl>
                                          <p:spTgt spid="13"/>
                                        </p:tgtEl>
                                        <p:attrNameLst>
                                          <p:attrName>style.visibility</p:attrName>
                                        </p:attrNameLst>
                                      </p:cBhvr>
                                      <p:to>
                                        <p:strVal val="visible"/>
                                      </p:to>
                                    </p:set>
                                    <p:anim calcmode="lin" valueType="num">
                                      <p:cBhvr>
                                        <p:cTn id="80" dur="500" fill="hold"/>
                                        <p:tgtEl>
                                          <p:spTgt spid="13"/>
                                        </p:tgtEl>
                                        <p:attrNameLst>
                                          <p:attrName>ppt_w</p:attrName>
                                        </p:attrNameLst>
                                      </p:cBhvr>
                                      <p:tavLst>
                                        <p:tav tm="0">
                                          <p:val>
                                            <p:fltVal val="0"/>
                                          </p:val>
                                        </p:tav>
                                        <p:tav tm="100000">
                                          <p:val>
                                            <p:strVal val="#ppt_w"/>
                                          </p:val>
                                        </p:tav>
                                      </p:tavLst>
                                    </p:anim>
                                    <p:anim calcmode="lin" valueType="num">
                                      <p:cBhvr>
                                        <p:cTn id="81" dur="500" fill="hold"/>
                                        <p:tgtEl>
                                          <p:spTgt spid="13"/>
                                        </p:tgtEl>
                                        <p:attrNameLst>
                                          <p:attrName>ppt_h</p:attrName>
                                        </p:attrNameLst>
                                      </p:cBhvr>
                                      <p:tavLst>
                                        <p:tav tm="0">
                                          <p:val>
                                            <p:fltVal val="0"/>
                                          </p:val>
                                        </p:tav>
                                        <p:tav tm="100000">
                                          <p:val>
                                            <p:strVal val="#ppt_h"/>
                                          </p:val>
                                        </p:tav>
                                      </p:tavLst>
                                    </p:anim>
                                    <p:animEffect transition="in" filter="fade">
                                      <p:cBhvr>
                                        <p:cTn id="82" dur="500"/>
                                        <p:tgtEl>
                                          <p:spTgt spid="13"/>
                                        </p:tgtEl>
                                      </p:cBhvr>
                                    </p:animEffect>
                                  </p:childTnLst>
                                </p:cTn>
                              </p:par>
                            </p:childTnLst>
                          </p:cTn>
                        </p:par>
                        <p:par>
                          <p:cTn id="83" fill="hold">
                            <p:stCondLst>
                              <p:cond delay="500"/>
                            </p:stCondLst>
                            <p:childTnLst>
                              <p:par>
                                <p:cTn id="84" presetID="1" presetClass="exit" presetSubtype="0" fill="hold" nodeType="afterEffect">
                                  <p:stCondLst>
                                    <p:cond delay="0"/>
                                  </p:stCondLst>
                                  <p:childTnLst>
                                    <p:set>
                                      <p:cBhvr>
                                        <p:cTn id="85" dur="1" fill="hold">
                                          <p:stCondLst>
                                            <p:cond delay="0"/>
                                          </p:stCondLst>
                                        </p:cTn>
                                        <p:tgtEl>
                                          <p:spTgt spid="13"/>
                                        </p:tgtEl>
                                        <p:attrNameLst>
                                          <p:attrName>style.visibility</p:attrName>
                                        </p:attrNameLst>
                                      </p:cBhvr>
                                      <p:to>
                                        <p:strVal val="hidden"/>
                                      </p:to>
                                    </p:set>
                                  </p:childTnLst>
                                </p:cTn>
                              </p:par>
                            </p:childTnLst>
                          </p:cTn>
                        </p:par>
                        <p:par>
                          <p:cTn id="86" fill="hold">
                            <p:stCondLst>
                              <p:cond delay="500"/>
                            </p:stCondLst>
                            <p:childTnLst>
                              <p:par>
                                <p:cTn id="87" presetID="53" presetClass="entr" presetSubtype="0" fill="hold"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1000"/>
                            </p:stCondLst>
                            <p:childTnLst>
                              <p:par>
                                <p:cTn id="93" presetID="1" presetClass="exit" presetSubtype="0" fill="hold" nodeType="afterEffect">
                                  <p:stCondLst>
                                    <p:cond delay="0"/>
                                  </p:stCondLst>
                                  <p:childTnLst>
                                    <p:set>
                                      <p:cBhvr>
                                        <p:cTn id="94" dur="1" fill="hold">
                                          <p:stCondLst>
                                            <p:cond delay="0"/>
                                          </p:stCondLst>
                                        </p:cTn>
                                        <p:tgtEl>
                                          <p:spTgt spid="14"/>
                                        </p:tgtEl>
                                        <p:attrNameLst>
                                          <p:attrName>style.visibility</p:attrName>
                                        </p:attrNameLst>
                                      </p:cBhvr>
                                      <p:to>
                                        <p:strVal val="hidden"/>
                                      </p:to>
                                    </p:set>
                                  </p:childTnLst>
                                </p:cTn>
                              </p:par>
                            </p:childTnLst>
                          </p:cTn>
                        </p:par>
                        <p:par>
                          <p:cTn id="95" fill="hold">
                            <p:stCondLst>
                              <p:cond delay="1000"/>
                            </p:stCondLst>
                            <p:childTnLst>
                              <p:par>
                                <p:cTn id="96" presetID="53" presetClass="entr" presetSubtype="0" fill="hold" nodeType="afterEffect">
                                  <p:stCondLst>
                                    <p:cond delay="0"/>
                                  </p:stCondLst>
                                  <p:childTnLst>
                                    <p:set>
                                      <p:cBhvr>
                                        <p:cTn id="97" dur="1" fill="hold">
                                          <p:stCondLst>
                                            <p:cond delay="0"/>
                                          </p:stCondLst>
                                        </p:cTn>
                                        <p:tgtEl>
                                          <p:spTgt spid="15"/>
                                        </p:tgtEl>
                                        <p:attrNameLst>
                                          <p:attrName>style.visibility</p:attrName>
                                        </p:attrNameLst>
                                      </p:cBhvr>
                                      <p:to>
                                        <p:strVal val="visible"/>
                                      </p:to>
                                    </p:set>
                                    <p:anim calcmode="lin" valueType="num">
                                      <p:cBhvr>
                                        <p:cTn id="98" dur="500" fill="hold"/>
                                        <p:tgtEl>
                                          <p:spTgt spid="15"/>
                                        </p:tgtEl>
                                        <p:attrNameLst>
                                          <p:attrName>ppt_w</p:attrName>
                                        </p:attrNameLst>
                                      </p:cBhvr>
                                      <p:tavLst>
                                        <p:tav tm="0">
                                          <p:val>
                                            <p:fltVal val="0"/>
                                          </p:val>
                                        </p:tav>
                                        <p:tav tm="100000">
                                          <p:val>
                                            <p:strVal val="#ppt_w"/>
                                          </p:val>
                                        </p:tav>
                                      </p:tavLst>
                                    </p:anim>
                                    <p:anim calcmode="lin" valueType="num">
                                      <p:cBhvr>
                                        <p:cTn id="99" dur="500" fill="hold"/>
                                        <p:tgtEl>
                                          <p:spTgt spid="15"/>
                                        </p:tgtEl>
                                        <p:attrNameLst>
                                          <p:attrName>ppt_h</p:attrName>
                                        </p:attrNameLst>
                                      </p:cBhvr>
                                      <p:tavLst>
                                        <p:tav tm="0">
                                          <p:val>
                                            <p:fltVal val="0"/>
                                          </p:val>
                                        </p:tav>
                                        <p:tav tm="100000">
                                          <p:val>
                                            <p:strVal val="#ppt_h"/>
                                          </p:val>
                                        </p:tav>
                                      </p:tavLst>
                                    </p:anim>
                                    <p:animEffect transition="in" filter="fade">
                                      <p:cBhvr>
                                        <p:cTn id="100" dur="500"/>
                                        <p:tgtEl>
                                          <p:spTgt spid="15"/>
                                        </p:tgtEl>
                                      </p:cBhvr>
                                    </p:animEffect>
                                  </p:childTnLst>
                                </p:cTn>
                              </p:par>
                            </p:childTnLst>
                          </p:cTn>
                        </p:par>
                        <p:par>
                          <p:cTn id="101" fill="hold">
                            <p:stCondLst>
                              <p:cond delay="1500"/>
                            </p:stCondLst>
                            <p:childTnLst>
                              <p:par>
                                <p:cTn id="102" presetID="1" presetClass="exit" presetSubtype="0" fill="hold" nodeType="afterEffect">
                                  <p:stCondLst>
                                    <p:cond delay="0"/>
                                  </p:stCondLst>
                                  <p:childTnLst>
                                    <p:set>
                                      <p:cBhvr>
                                        <p:cTn id="103" dur="1" fill="hold">
                                          <p:stCondLst>
                                            <p:cond delay="0"/>
                                          </p:stCondLst>
                                        </p:cTn>
                                        <p:tgtEl>
                                          <p:spTgt spid="15"/>
                                        </p:tgtEl>
                                        <p:attrNameLst>
                                          <p:attrName>style.visibility</p:attrName>
                                        </p:attrNameLst>
                                      </p:cBhvr>
                                      <p:to>
                                        <p:strVal val="hidden"/>
                                      </p:to>
                                    </p:set>
                                  </p:childTnLst>
                                </p:cTn>
                              </p:par>
                            </p:childTnLst>
                          </p:cTn>
                        </p:par>
                        <p:par>
                          <p:cTn id="104" fill="hold">
                            <p:stCondLst>
                              <p:cond delay="1500"/>
                            </p:stCondLst>
                            <p:childTnLst>
                              <p:par>
                                <p:cTn id="105" presetID="53" presetClass="entr" presetSubtype="0" fill="hold" nodeType="afterEffect">
                                  <p:stCondLst>
                                    <p:cond delay="0"/>
                                  </p:stCondLst>
                                  <p:childTnLst>
                                    <p:set>
                                      <p:cBhvr>
                                        <p:cTn id="106" dur="1" fill="hold">
                                          <p:stCondLst>
                                            <p:cond delay="0"/>
                                          </p:stCondLst>
                                        </p:cTn>
                                        <p:tgtEl>
                                          <p:spTgt spid="16"/>
                                        </p:tgtEl>
                                        <p:attrNameLst>
                                          <p:attrName>style.visibility</p:attrName>
                                        </p:attrNameLst>
                                      </p:cBhvr>
                                      <p:to>
                                        <p:strVal val="visible"/>
                                      </p:to>
                                    </p:set>
                                    <p:anim calcmode="lin" valueType="num">
                                      <p:cBhvr>
                                        <p:cTn id="107" dur="500" fill="hold"/>
                                        <p:tgtEl>
                                          <p:spTgt spid="16"/>
                                        </p:tgtEl>
                                        <p:attrNameLst>
                                          <p:attrName>ppt_w</p:attrName>
                                        </p:attrNameLst>
                                      </p:cBhvr>
                                      <p:tavLst>
                                        <p:tav tm="0">
                                          <p:val>
                                            <p:fltVal val="0"/>
                                          </p:val>
                                        </p:tav>
                                        <p:tav tm="100000">
                                          <p:val>
                                            <p:strVal val="#ppt_w"/>
                                          </p:val>
                                        </p:tav>
                                      </p:tavLst>
                                    </p:anim>
                                    <p:anim calcmode="lin" valueType="num">
                                      <p:cBhvr>
                                        <p:cTn id="108" dur="500" fill="hold"/>
                                        <p:tgtEl>
                                          <p:spTgt spid="16"/>
                                        </p:tgtEl>
                                        <p:attrNameLst>
                                          <p:attrName>ppt_h</p:attrName>
                                        </p:attrNameLst>
                                      </p:cBhvr>
                                      <p:tavLst>
                                        <p:tav tm="0">
                                          <p:val>
                                            <p:fltVal val="0"/>
                                          </p:val>
                                        </p:tav>
                                        <p:tav tm="100000">
                                          <p:val>
                                            <p:strVal val="#ppt_h"/>
                                          </p:val>
                                        </p:tav>
                                      </p:tavLst>
                                    </p:anim>
                                    <p:animEffect transition="in" filter="fade">
                                      <p:cBhvr>
                                        <p:cTn id="109" dur="500"/>
                                        <p:tgtEl>
                                          <p:spTgt spid="16"/>
                                        </p:tgtEl>
                                      </p:cBhvr>
                                    </p:animEffect>
                                  </p:childTnLst>
                                </p:cTn>
                              </p:par>
                            </p:childTnLst>
                          </p:cTn>
                        </p:par>
                        <p:par>
                          <p:cTn id="110" fill="hold">
                            <p:stCondLst>
                              <p:cond delay="2000"/>
                            </p:stCondLst>
                            <p:childTnLst>
                              <p:par>
                                <p:cTn id="111" presetID="1" presetClass="exit" presetSubtype="0" fill="hold" nodeType="afterEffect">
                                  <p:stCondLst>
                                    <p:cond delay="0"/>
                                  </p:stCondLst>
                                  <p:childTnLst>
                                    <p:set>
                                      <p:cBhvr>
                                        <p:cTn id="112" dur="1" fill="hold">
                                          <p:stCondLst>
                                            <p:cond delay="0"/>
                                          </p:stCondLst>
                                        </p:cTn>
                                        <p:tgtEl>
                                          <p:spTgt spid="16"/>
                                        </p:tgtEl>
                                        <p:attrNameLst>
                                          <p:attrName>style.visibility</p:attrName>
                                        </p:attrNameLst>
                                      </p:cBhvr>
                                      <p:to>
                                        <p:strVal val="hidden"/>
                                      </p:to>
                                    </p:set>
                                  </p:childTnLst>
                                </p:cTn>
                              </p:par>
                            </p:childTnLst>
                          </p:cTn>
                        </p:par>
                        <p:par>
                          <p:cTn id="113" fill="hold">
                            <p:stCondLst>
                              <p:cond delay="2000"/>
                            </p:stCondLst>
                            <p:childTnLst>
                              <p:par>
                                <p:cTn id="114" presetID="53" presetClass="entr" presetSubtype="0" fill="hold" nodeType="afterEffect">
                                  <p:stCondLst>
                                    <p:cond delay="0"/>
                                  </p:stCondLst>
                                  <p:childTnLst>
                                    <p:set>
                                      <p:cBhvr>
                                        <p:cTn id="115" dur="1" fill="hold">
                                          <p:stCondLst>
                                            <p:cond delay="0"/>
                                          </p:stCondLst>
                                        </p:cTn>
                                        <p:tgtEl>
                                          <p:spTgt spid="18"/>
                                        </p:tgtEl>
                                        <p:attrNameLst>
                                          <p:attrName>style.visibility</p:attrName>
                                        </p:attrNameLst>
                                      </p:cBhvr>
                                      <p:to>
                                        <p:strVal val="visible"/>
                                      </p:to>
                                    </p:set>
                                    <p:anim calcmode="lin" valueType="num">
                                      <p:cBhvr>
                                        <p:cTn id="116" dur="500" fill="hold"/>
                                        <p:tgtEl>
                                          <p:spTgt spid="18"/>
                                        </p:tgtEl>
                                        <p:attrNameLst>
                                          <p:attrName>ppt_w</p:attrName>
                                        </p:attrNameLst>
                                      </p:cBhvr>
                                      <p:tavLst>
                                        <p:tav tm="0">
                                          <p:val>
                                            <p:fltVal val="0"/>
                                          </p:val>
                                        </p:tav>
                                        <p:tav tm="100000">
                                          <p:val>
                                            <p:strVal val="#ppt_w"/>
                                          </p:val>
                                        </p:tav>
                                      </p:tavLst>
                                    </p:anim>
                                    <p:anim calcmode="lin" valueType="num">
                                      <p:cBhvr>
                                        <p:cTn id="117" dur="500" fill="hold"/>
                                        <p:tgtEl>
                                          <p:spTgt spid="18"/>
                                        </p:tgtEl>
                                        <p:attrNameLst>
                                          <p:attrName>ppt_h</p:attrName>
                                        </p:attrNameLst>
                                      </p:cBhvr>
                                      <p:tavLst>
                                        <p:tav tm="0">
                                          <p:val>
                                            <p:fltVal val="0"/>
                                          </p:val>
                                        </p:tav>
                                        <p:tav tm="100000">
                                          <p:val>
                                            <p:strVal val="#ppt_h"/>
                                          </p:val>
                                        </p:tav>
                                      </p:tavLst>
                                    </p:anim>
                                    <p:animEffect transition="in" filter="fade">
                                      <p:cBhvr>
                                        <p:cTn id="118" dur="500"/>
                                        <p:tgtEl>
                                          <p:spTgt spid="18"/>
                                        </p:tgtEl>
                                      </p:cBhvr>
                                    </p:animEffect>
                                  </p:childTnLst>
                                </p:cTn>
                              </p:par>
                            </p:childTnLst>
                          </p:cTn>
                        </p:par>
                        <p:par>
                          <p:cTn id="119" fill="hold">
                            <p:stCondLst>
                              <p:cond delay="2500"/>
                            </p:stCondLst>
                            <p:childTnLst>
                              <p:par>
                                <p:cTn id="120" presetID="1" presetClass="exit" presetSubtype="0" fill="hold" nodeType="afterEffect">
                                  <p:stCondLst>
                                    <p:cond delay="0"/>
                                  </p:stCondLst>
                                  <p:childTnLst>
                                    <p:set>
                                      <p:cBhvr>
                                        <p:cTn id="121" dur="1" fill="hold">
                                          <p:stCondLst>
                                            <p:cond delay="0"/>
                                          </p:stCondLst>
                                        </p:cTn>
                                        <p:tgtEl>
                                          <p:spTgt spid="18"/>
                                        </p:tgtEl>
                                        <p:attrNameLst>
                                          <p:attrName>style.visibility</p:attrName>
                                        </p:attrNameLst>
                                      </p:cBhvr>
                                      <p:to>
                                        <p:strVal val="hidden"/>
                                      </p:to>
                                    </p:set>
                                  </p:childTnLst>
                                </p:cTn>
                              </p:par>
                            </p:childTnLst>
                          </p:cTn>
                        </p:par>
                        <p:par>
                          <p:cTn id="122" fill="hold">
                            <p:stCondLst>
                              <p:cond delay="2500"/>
                            </p:stCondLst>
                            <p:childTnLst>
                              <p:par>
                                <p:cTn id="123" presetID="53" presetClass="entr" presetSubtype="0" fill="hold" nodeType="afterEffect">
                                  <p:stCondLst>
                                    <p:cond delay="0"/>
                                  </p:stCondLst>
                                  <p:childTnLst>
                                    <p:set>
                                      <p:cBhvr>
                                        <p:cTn id="124" dur="1" fill="hold">
                                          <p:stCondLst>
                                            <p:cond delay="0"/>
                                          </p:stCondLst>
                                        </p:cTn>
                                        <p:tgtEl>
                                          <p:spTgt spid="19"/>
                                        </p:tgtEl>
                                        <p:attrNameLst>
                                          <p:attrName>style.visibility</p:attrName>
                                        </p:attrNameLst>
                                      </p:cBhvr>
                                      <p:to>
                                        <p:strVal val="visible"/>
                                      </p:to>
                                    </p:set>
                                    <p:anim calcmode="lin" valueType="num">
                                      <p:cBhvr>
                                        <p:cTn id="125" dur="500" fill="hold"/>
                                        <p:tgtEl>
                                          <p:spTgt spid="19"/>
                                        </p:tgtEl>
                                        <p:attrNameLst>
                                          <p:attrName>ppt_w</p:attrName>
                                        </p:attrNameLst>
                                      </p:cBhvr>
                                      <p:tavLst>
                                        <p:tav tm="0">
                                          <p:val>
                                            <p:fltVal val="0"/>
                                          </p:val>
                                        </p:tav>
                                        <p:tav tm="100000">
                                          <p:val>
                                            <p:strVal val="#ppt_w"/>
                                          </p:val>
                                        </p:tav>
                                      </p:tavLst>
                                    </p:anim>
                                    <p:anim calcmode="lin" valueType="num">
                                      <p:cBhvr>
                                        <p:cTn id="126" dur="500" fill="hold"/>
                                        <p:tgtEl>
                                          <p:spTgt spid="19"/>
                                        </p:tgtEl>
                                        <p:attrNameLst>
                                          <p:attrName>ppt_h</p:attrName>
                                        </p:attrNameLst>
                                      </p:cBhvr>
                                      <p:tavLst>
                                        <p:tav tm="0">
                                          <p:val>
                                            <p:fltVal val="0"/>
                                          </p:val>
                                        </p:tav>
                                        <p:tav tm="100000">
                                          <p:val>
                                            <p:strVal val="#ppt_h"/>
                                          </p:val>
                                        </p:tav>
                                      </p:tavLst>
                                    </p:anim>
                                    <p:animEffect transition="in" filter="fade">
                                      <p:cBhvr>
                                        <p:cTn id="127" dur="500"/>
                                        <p:tgtEl>
                                          <p:spTgt spid="19"/>
                                        </p:tgtEl>
                                      </p:cBhvr>
                                    </p:animEffect>
                                  </p:childTnLst>
                                </p:cTn>
                              </p:par>
                            </p:childTnLst>
                          </p:cTn>
                        </p:par>
                        <p:par>
                          <p:cTn id="128" fill="hold">
                            <p:stCondLst>
                              <p:cond delay="3000"/>
                            </p:stCondLst>
                            <p:childTnLst>
                              <p:par>
                                <p:cTn id="129" presetID="1" presetClass="exit" presetSubtype="0" fill="hold" nodeType="afterEffect">
                                  <p:stCondLst>
                                    <p:cond delay="0"/>
                                  </p:stCondLst>
                                  <p:childTnLst>
                                    <p:set>
                                      <p:cBhvr>
                                        <p:cTn id="130" dur="1" fill="hold">
                                          <p:stCondLst>
                                            <p:cond delay="0"/>
                                          </p:stCondLst>
                                        </p:cTn>
                                        <p:tgtEl>
                                          <p:spTgt spid="19"/>
                                        </p:tgtEl>
                                        <p:attrNameLst>
                                          <p:attrName>style.visibility</p:attrName>
                                        </p:attrNameLst>
                                      </p:cBhvr>
                                      <p:to>
                                        <p:strVal val="hidden"/>
                                      </p:to>
                                    </p:set>
                                  </p:childTnLst>
                                </p:cTn>
                              </p:par>
                            </p:childTnLst>
                          </p:cTn>
                        </p:par>
                        <p:par>
                          <p:cTn id="131" fill="hold">
                            <p:stCondLst>
                              <p:cond delay="3000"/>
                            </p:stCondLst>
                            <p:childTnLst>
                              <p:par>
                                <p:cTn id="132" presetID="53" presetClass="entr" presetSubtype="0" fill="hold" nodeType="afterEffect">
                                  <p:stCondLst>
                                    <p:cond delay="0"/>
                                  </p:stCondLst>
                                  <p:childTnLst>
                                    <p:set>
                                      <p:cBhvr>
                                        <p:cTn id="133" dur="1" fill="hold">
                                          <p:stCondLst>
                                            <p:cond delay="0"/>
                                          </p:stCondLst>
                                        </p:cTn>
                                        <p:tgtEl>
                                          <p:spTgt spid="20"/>
                                        </p:tgtEl>
                                        <p:attrNameLst>
                                          <p:attrName>style.visibility</p:attrName>
                                        </p:attrNameLst>
                                      </p:cBhvr>
                                      <p:to>
                                        <p:strVal val="visible"/>
                                      </p:to>
                                    </p:set>
                                    <p:anim calcmode="lin" valueType="num">
                                      <p:cBhvr>
                                        <p:cTn id="134" dur="500" fill="hold"/>
                                        <p:tgtEl>
                                          <p:spTgt spid="20"/>
                                        </p:tgtEl>
                                        <p:attrNameLst>
                                          <p:attrName>ppt_w</p:attrName>
                                        </p:attrNameLst>
                                      </p:cBhvr>
                                      <p:tavLst>
                                        <p:tav tm="0">
                                          <p:val>
                                            <p:fltVal val="0"/>
                                          </p:val>
                                        </p:tav>
                                        <p:tav tm="100000">
                                          <p:val>
                                            <p:strVal val="#ppt_w"/>
                                          </p:val>
                                        </p:tav>
                                      </p:tavLst>
                                    </p:anim>
                                    <p:anim calcmode="lin" valueType="num">
                                      <p:cBhvr>
                                        <p:cTn id="135" dur="500" fill="hold"/>
                                        <p:tgtEl>
                                          <p:spTgt spid="20"/>
                                        </p:tgtEl>
                                        <p:attrNameLst>
                                          <p:attrName>ppt_h</p:attrName>
                                        </p:attrNameLst>
                                      </p:cBhvr>
                                      <p:tavLst>
                                        <p:tav tm="0">
                                          <p:val>
                                            <p:fltVal val="0"/>
                                          </p:val>
                                        </p:tav>
                                        <p:tav tm="100000">
                                          <p:val>
                                            <p:strVal val="#ppt_h"/>
                                          </p:val>
                                        </p:tav>
                                      </p:tavLst>
                                    </p:anim>
                                    <p:animEffect transition="in" filter="fade">
                                      <p:cBhvr>
                                        <p:cTn id="136" dur="500"/>
                                        <p:tgtEl>
                                          <p:spTgt spid="20"/>
                                        </p:tgtEl>
                                      </p:cBhvr>
                                    </p:animEffect>
                                  </p:childTnLst>
                                </p:cTn>
                              </p:par>
                            </p:childTnLst>
                          </p:cTn>
                        </p:par>
                        <p:par>
                          <p:cTn id="137" fill="hold">
                            <p:stCondLst>
                              <p:cond delay="3500"/>
                            </p:stCondLst>
                            <p:childTnLst>
                              <p:par>
                                <p:cTn id="138" presetID="1" presetClass="exit" presetSubtype="0" fill="hold" nodeType="afterEffect">
                                  <p:stCondLst>
                                    <p:cond delay="0"/>
                                  </p:stCondLst>
                                  <p:childTnLst>
                                    <p:set>
                                      <p:cBhvr>
                                        <p:cTn id="139" dur="1" fill="hold">
                                          <p:stCondLst>
                                            <p:cond delay="0"/>
                                          </p:stCondLst>
                                        </p:cTn>
                                        <p:tgtEl>
                                          <p:spTgt spid="20"/>
                                        </p:tgtEl>
                                        <p:attrNameLst>
                                          <p:attrName>style.visibility</p:attrName>
                                        </p:attrNameLst>
                                      </p:cBhvr>
                                      <p:to>
                                        <p:strVal val="hidden"/>
                                      </p:to>
                                    </p:set>
                                  </p:childTnLst>
                                </p:cTn>
                              </p:par>
                            </p:childTnLst>
                          </p:cTn>
                        </p:par>
                        <p:par>
                          <p:cTn id="140" fill="hold">
                            <p:stCondLst>
                              <p:cond delay="3500"/>
                            </p:stCondLst>
                            <p:childTnLst>
                              <p:par>
                                <p:cTn id="141" presetID="53" presetClass="entr" presetSubtype="0" fill="hold" nodeType="afterEffect">
                                  <p:stCondLst>
                                    <p:cond delay="0"/>
                                  </p:stCondLst>
                                  <p:childTnLst>
                                    <p:set>
                                      <p:cBhvr>
                                        <p:cTn id="142" dur="1" fill="hold">
                                          <p:stCondLst>
                                            <p:cond delay="0"/>
                                          </p:stCondLst>
                                        </p:cTn>
                                        <p:tgtEl>
                                          <p:spTgt spid="21"/>
                                        </p:tgtEl>
                                        <p:attrNameLst>
                                          <p:attrName>style.visibility</p:attrName>
                                        </p:attrNameLst>
                                      </p:cBhvr>
                                      <p:to>
                                        <p:strVal val="visible"/>
                                      </p:to>
                                    </p:set>
                                    <p:anim calcmode="lin" valueType="num">
                                      <p:cBhvr>
                                        <p:cTn id="143" dur="500" fill="hold"/>
                                        <p:tgtEl>
                                          <p:spTgt spid="21"/>
                                        </p:tgtEl>
                                        <p:attrNameLst>
                                          <p:attrName>ppt_w</p:attrName>
                                        </p:attrNameLst>
                                      </p:cBhvr>
                                      <p:tavLst>
                                        <p:tav tm="0">
                                          <p:val>
                                            <p:fltVal val="0"/>
                                          </p:val>
                                        </p:tav>
                                        <p:tav tm="100000">
                                          <p:val>
                                            <p:strVal val="#ppt_w"/>
                                          </p:val>
                                        </p:tav>
                                      </p:tavLst>
                                    </p:anim>
                                    <p:anim calcmode="lin" valueType="num">
                                      <p:cBhvr>
                                        <p:cTn id="144" dur="500" fill="hold"/>
                                        <p:tgtEl>
                                          <p:spTgt spid="21"/>
                                        </p:tgtEl>
                                        <p:attrNameLst>
                                          <p:attrName>ppt_h</p:attrName>
                                        </p:attrNameLst>
                                      </p:cBhvr>
                                      <p:tavLst>
                                        <p:tav tm="0">
                                          <p:val>
                                            <p:fltVal val="0"/>
                                          </p:val>
                                        </p:tav>
                                        <p:tav tm="100000">
                                          <p:val>
                                            <p:strVal val="#ppt_h"/>
                                          </p:val>
                                        </p:tav>
                                      </p:tavLst>
                                    </p:anim>
                                    <p:animEffect transition="in" filter="fade">
                                      <p:cBhvr>
                                        <p:cTn id="145" dur="500"/>
                                        <p:tgtEl>
                                          <p:spTgt spid="21"/>
                                        </p:tgtEl>
                                      </p:cBhvr>
                                    </p:animEffect>
                                  </p:childTnLst>
                                </p:cTn>
                              </p:par>
                            </p:childTnLst>
                          </p:cTn>
                        </p:par>
                        <p:par>
                          <p:cTn id="146" fill="hold">
                            <p:stCondLst>
                              <p:cond delay="4000"/>
                            </p:stCondLst>
                            <p:childTnLst>
                              <p:par>
                                <p:cTn id="147" presetID="1" presetClass="exit" presetSubtype="0" fill="hold" nodeType="afterEffect">
                                  <p:stCondLst>
                                    <p:cond delay="0"/>
                                  </p:stCondLst>
                                  <p:childTnLst>
                                    <p:set>
                                      <p:cBhvr>
                                        <p:cTn id="148"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body" sz="half" idx="1"/>
          </p:nvPr>
        </p:nvSpPr>
        <p:spPr>
          <a:xfrm>
            <a:off x="349250" y="215900"/>
            <a:ext cx="8686800" cy="6453188"/>
          </a:xfrm>
        </p:spPr>
        <p:txBody>
          <a:bodyPr>
            <a:normAutofit lnSpcReduction="10000"/>
          </a:bodyPr>
          <a:lstStyle/>
          <a:p>
            <a:pPr marL="533400" indent="-533400" eaLnBrk="1" fontAlgn="auto" hangingPunct="1">
              <a:lnSpc>
                <a:spcPct val="80000"/>
              </a:lnSpc>
              <a:spcBef>
                <a:spcPts val="580"/>
              </a:spcBef>
              <a:spcAft>
                <a:spcPts val="0"/>
              </a:spcAft>
              <a:buFontTx/>
              <a:buNone/>
              <a:defRPr/>
            </a:pPr>
            <a:r>
              <a:rPr lang="en-US" sz="1800" b="1">
                <a:solidFill>
                  <a:srgbClr val="CC3300"/>
                </a:solidFill>
                <a:effectLst>
                  <a:outerShdw blurRad="38100" dist="38100" dir="2700000" algn="tl">
                    <a:srgbClr val="000000"/>
                  </a:outerShdw>
                </a:effectLst>
                <a:cs typeface="Times New Roman" pitchFamily="18" charset="0"/>
              </a:rPr>
              <a:t>Consider the following set of processes, with the length of the CPU burst time given in milliseconds:</a:t>
            </a:r>
          </a:p>
          <a:p>
            <a:pPr marL="533400" indent="-533400" eaLnBrk="1" fontAlgn="auto" hangingPunct="1">
              <a:lnSpc>
                <a:spcPct val="80000"/>
              </a:lnSpc>
              <a:spcBef>
                <a:spcPts val="580"/>
              </a:spcBef>
              <a:spcAft>
                <a:spcPts val="0"/>
              </a:spcAft>
              <a:buFontTx/>
              <a:buNone/>
              <a:defRPr/>
            </a:pPr>
            <a:endParaRPr lang="en-US" sz="1800" b="1">
              <a:solidFill>
                <a:srgbClr val="CC3300"/>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Tx/>
              <a:buNone/>
              <a:defRPr/>
            </a:pPr>
            <a:r>
              <a:rPr lang="en-US" sz="1800" b="1">
                <a:solidFill>
                  <a:srgbClr val="3333FF"/>
                </a:solidFill>
                <a:effectLst>
                  <a:outerShdw blurRad="38100" dist="38100" dir="2700000" algn="tl">
                    <a:srgbClr val="000000"/>
                  </a:outerShdw>
                </a:effectLst>
                <a:cs typeface="Times New Roman" pitchFamily="18" charset="0"/>
              </a:rPr>
              <a:t>The processes arrive in the order </a:t>
            </a:r>
          </a:p>
          <a:p>
            <a:pPr marL="533400" indent="-533400" eaLnBrk="1" fontAlgn="auto" hangingPunct="1">
              <a:lnSpc>
                <a:spcPct val="80000"/>
              </a:lnSpc>
              <a:spcBef>
                <a:spcPts val="580"/>
              </a:spcBef>
              <a:spcAft>
                <a:spcPts val="0"/>
              </a:spcAft>
              <a:buFontTx/>
              <a:buNone/>
              <a:defRPr/>
            </a:pPr>
            <a:r>
              <a:rPr lang="en-US" sz="1800" b="1">
                <a:solidFill>
                  <a:srgbClr val="CC3300"/>
                </a:solidFill>
                <a:effectLst>
                  <a:outerShdw blurRad="38100" dist="38100" dir="2700000" algn="tl">
                    <a:srgbClr val="000000"/>
                  </a:outerShdw>
                </a:effectLst>
                <a:cs typeface="Times New Roman" pitchFamily="18" charset="0"/>
              </a:rPr>
              <a:t>P1, P2, P3. All at time 0.  </a:t>
            </a:r>
          </a:p>
          <a:p>
            <a:pPr marL="533400" indent="-533400" eaLnBrk="1" fontAlgn="auto" hangingPunct="1">
              <a:lnSpc>
                <a:spcPct val="80000"/>
              </a:lnSpc>
              <a:spcBef>
                <a:spcPts val="580"/>
              </a:spcBef>
              <a:spcAft>
                <a:spcPts val="0"/>
              </a:spcAft>
              <a:buFontTx/>
              <a:buNone/>
              <a:defRPr/>
            </a:pPr>
            <a:r>
              <a:rPr lang="en-US" sz="1800" b="1">
                <a:solidFill>
                  <a:srgbClr val="3333FF"/>
                </a:solidFill>
                <a:effectLst>
                  <a:outerShdw blurRad="38100" dist="38100" dir="2700000" algn="tl">
                    <a:srgbClr val="000000"/>
                  </a:outerShdw>
                </a:effectLst>
                <a:cs typeface="Times New Roman" pitchFamily="18" charset="0"/>
              </a:rPr>
              <a:t>use RR scheduling with </a:t>
            </a:r>
            <a:r>
              <a:rPr lang="en-US" sz="1800" b="1">
                <a:solidFill>
                  <a:srgbClr val="CC3300"/>
                </a:solidFill>
                <a:effectLst>
                  <a:outerShdw blurRad="38100" dist="38100" dir="2700000" algn="tl">
                    <a:srgbClr val="000000"/>
                  </a:outerShdw>
                </a:effectLst>
                <a:cs typeface="Times New Roman" pitchFamily="18" charset="0"/>
              </a:rPr>
              <a:t>Q=2</a:t>
            </a:r>
            <a:r>
              <a:rPr lang="en-US" sz="1800" b="1">
                <a:solidFill>
                  <a:srgbClr val="3333FF"/>
                </a:solidFill>
                <a:effectLst>
                  <a:outerShdw blurRad="38100" dist="38100" dir="2700000" algn="tl">
                    <a:srgbClr val="000000"/>
                  </a:outerShdw>
                </a:effectLst>
                <a:cs typeface="Times New Roman" pitchFamily="18" charset="0"/>
              </a:rPr>
              <a:t> and </a:t>
            </a:r>
            <a:r>
              <a:rPr lang="en-US" sz="1800" b="1">
                <a:solidFill>
                  <a:srgbClr val="CC3300"/>
                </a:solidFill>
                <a:effectLst>
                  <a:outerShdw blurRad="38100" dist="38100" dir="2700000" algn="tl">
                    <a:srgbClr val="000000"/>
                  </a:outerShdw>
                </a:effectLst>
                <a:cs typeface="Times New Roman" pitchFamily="18" charset="0"/>
              </a:rPr>
              <a:t>Q=4</a:t>
            </a:r>
          </a:p>
          <a:p>
            <a:pPr marL="533400" indent="-533400" eaLnBrk="1" fontAlgn="auto" hangingPunct="1">
              <a:lnSpc>
                <a:spcPct val="80000"/>
              </a:lnSpc>
              <a:spcBef>
                <a:spcPts val="580"/>
              </a:spcBef>
              <a:spcAft>
                <a:spcPts val="0"/>
              </a:spcAft>
              <a:buFontTx/>
              <a:buNone/>
              <a:defRPr/>
            </a:pPr>
            <a:endParaRPr lang="en-US" sz="1800" b="1">
              <a:solidFill>
                <a:srgbClr val="CC3300"/>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Tx/>
              <a:buNone/>
              <a:defRPr/>
            </a:pPr>
            <a:r>
              <a:rPr lang="en-US" sz="2400" b="1" u="sng">
                <a:solidFill>
                  <a:srgbClr val="FF5050"/>
                </a:solidFill>
                <a:effectLst>
                  <a:outerShdw blurRad="38100" dist="38100" dir="2700000" algn="tl">
                    <a:srgbClr val="000000"/>
                  </a:outerShdw>
                </a:effectLst>
                <a:cs typeface="Times New Roman" pitchFamily="18" charset="0"/>
              </a:rPr>
              <a:t>RR with Q=4</a:t>
            </a:r>
          </a:p>
          <a:p>
            <a:pPr marL="533400" indent="-533400" eaLnBrk="1" fontAlgn="auto" hangingPunct="1">
              <a:lnSpc>
                <a:spcPct val="80000"/>
              </a:lnSpc>
              <a:spcBef>
                <a:spcPts val="580"/>
              </a:spcBef>
              <a:spcAft>
                <a:spcPts val="0"/>
              </a:spcAft>
              <a:buFontTx/>
              <a:buNone/>
              <a:defRPr/>
            </a:pPr>
            <a:endParaRPr lang="en-US" sz="2400" b="1" u="sng">
              <a:solidFill>
                <a:srgbClr val="FF5050"/>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r>
              <a:rPr lang="en-US" sz="1800" b="1">
                <a:solidFill>
                  <a:srgbClr val="3333FF"/>
                </a:solidFill>
                <a:effectLst>
                  <a:outerShdw blurRad="38100" dist="38100" dir="2700000" algn="tl">
                    <a:srgbClr val="000000"/>
                  </a:outerShdw>
                </a:effectLst>
                <a:cs typeface="Times New Roman" pitchFamily="18" charset="0"/>
              </a:rPr>
              <a:t>Gant chart:</a:t>
            </a: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r>
              <a:rPr lang="en-US" sz="1800" b="1">
                <a:solidFill>
                  <a:srgbClr val="3333FF"/>
                </a:solidFill>
                <a:effectLst>
                  <a:outerShdw blurRad="38100" dist="38100" dir="2700000" algn="tl">
                    <a:srgbClr val="000000"/>
                  </a:outerShdw>
                </a:effectLst>
                <a:cs typeface="Times New Roman" pitchFamily="18" charset="0"/>
              </a:rPr>
              <a:t>waiting times and turnaround times for each process are:</a:t>
            </a: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r>
              <a:rPr lang="en-US" sz="1800" b="1">
                <a:solidFill>
                  <a:srgbClr val="3333FF"/>
                </a:solidFill>
                <a:effectLst>
                  <a:outerShdw blurRad="38100" dist="38100" dir="2700000" algn="tl">
                    <a:srgbClr val="000000"/>
                  </a:outerShdw>
                </a:effectLst>
                <a:cs typeface="Times New Roman" pitchFamily="18" charset="0"/>
              </a:rPr>
              <a:t>Hence, </a:t>
            </a:r>
            <a:r>
              <a:rPr lang="en-US" sz="1800" b="1">
                <a:solidFill>
                  <a:srgbClr val="CC3300"/>
                </a:solidFill>
                <a:effectLst>
                  <a:outerShdw blurRad="38100" dist="38100" dir="2700000" algn="tl">
                    <a:srgbClr val="000000"/>
                  </a:outerShdw>
                </a:effectLst>
                <a:cs typeface="Times New Roman" pitchFamily="18" charset="0"/>
              </a:rPr>
              <a:t>average waiting time</a:t>
            </a:r>
            <a:r>
              <a:rPr lang="en-US" sz="1800" b="1">
                <a:solidFill>
                  <a:srgbClr val="3333FF"/>
                </a:solidFill>
                <a:effectLst>
                  <a:outerShdw blurRad="38100" dist="38100" dir="2700000" algn="tl">
                    <a:srgbClr val="000000"/>
                  </a:outerShdw>
                </a:effectLst>
                <a:cs typeface="Times New Roman" pitchFamily="18" charset="0"/>
              </a:rPr>
              <a:t>= (6+4+7)/3=5.66 milliseconds </a:t>
            </a: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80000"/>
              </a:lnSpc>
              <a:spcBef>
                <a:spcPts val="580"/>
              </a:spcBef>
              <a:spcAft>
                <a:spcPts val="0"/>
              </a:spcAft>
              <a:buFont typeface="Wingdings 2"/>
              <a:buChar char=""/>
              <a:defRPr/>
            </a:pPr>
            <a:endParaRPr lang="en-US" sz="1800" b="1">
              <a:solidFill>
                <a:srgbClr val="3333FF"/>
              </a:solidFill>
              <a:effectLst>
                <a:outerShdw blurRad="38100" dist="38100" dir="2700000" algn="tl">
                  <a:srgbClr val="000000"/>
                </a:outerShdw>
              </a:effectLst>
              <a:cs typeface="Times New Roman" pitchFamily="18" charset="0"/>
            </a:endParaRPr>
          </a:p>
        </p:txBody>
      </p:sp>
      <p:graphicFrame>
        <p:nvGraphicFramePr>
          <p:cNvPr id="175107" name="Group 3"/>
          <p:cNvGraphicFramePr>
            <a:graphicFrameLocks noGrp="1"/>
          </p:cNvGraphicFramePr>
          <p:nvPr>
            <p:ph sz="quarter" idx="2"/>
          </p:nvPr>
        </p:nvGraphicFramePr>
        <p:xfrm>
          <a:off x="5292725" y="793750"/>
          <a:ext cx="3600450" cy="1341120"/>
        </p:xfrm>
        <a:graphic>
          <a:graphicData uri="http://schemas.openxmlformats.org/drawingml/2006/table">
            <a:tbl>
              <a:tblPr rtl="1"/>
              <a:tblGrid>
                <a:gridCol w="1897062">
                  <a:extLst>
                    <a:ext uri="{9D8B030D-6E8A-4147-A177-3AD203B41FA5}">
                      <a16:colId xmlns:a16="http://schemas.microsoft.com/office/drawing/2014/main" val="20000"/>
                    </a:ext>
                  </a:extLst>
                </a:gridCol>
                <a:gridCol w="1703388">
                  <a:extLst>
                    <a:ext uri="{9D8B030D-6E8A-4147-A177-3AD203B41FA5}">
                      <a16:colId xmlns:a16="http://schemas.microsoft.com/office/drawing/2014/main" val="20001"/>
                    </a:ext>
                  </a:extLst>
                </a:gridCol>
              </a:tblGrid>
              <a:tr h="142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Burst Time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1444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24</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142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1428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bl>
          </a:graphicData>
        </a:graphic>
      </p:graphicFrame>
      <p:graphicFrame>
        <p:nvGraphicFramePr>
          <p:cNvPr id="175125" name="Group 21"/>
          <p:cNvGraphicFramePr>
            <a:graphicFrameLocks noGrp="1"/>
          </p:cNvGraphicFramePr>
          <p:nvPr>
            <p:ph sz="quarter" idx="3"/>
          </p:nvPr>
        </p:nvGraphicFramePr>
        <p:xfrm>
          <a:off x="684213" y="4724400"/>
          <a:ext cx="7489825" cy="1075056"/>
        </p:xfrm>
        <a:graphic>
          <a:graphicData uri="http://schemas.openxmlformats.org/drawingml/2006/table">
            <a:tbl>
              <a:tblPr rtl="1"/>
              <a:tblGrid>
                <a:gridCol w="1081088">
                  <a:extLst>
                    <a:ext uri="{9D8B030D-6E8A-4147-A177-3AD203B41FA5}">
                      <a16:colId xmlns:a16="http://schemas.microsoft.com/office/drawing/2014/main" val="20000"/>
                    </a:ext>
                  </a:extLst>
                </a:gridCol>
                <a:gridCol w="1655762">
                  <a:extLst>
                    <a:ext uri="{9D8B030D-6E8A-4147-A177-3AD203B41FA5}">
                      <a16:colId xmlns:a16="http://schemas.microsoft.com/office/drawing/2014/main" val="20001"/>
                    </a:ext>
                  </a:extLst>
                </a:gridCol>
                <a:gridCol w="1800225">
                  <a:extLst>
                    <a:ext uri="{9D8B030D-6E8A-4147-A177-3AD203B41FA5}">
                      <a16:colId xmlns:a16="http://schemas.microsoft.com/office/drawing/2014/main" val="20002"/>
                    </a:ext>
                  </a:extLst>
                </a:gridCol>
                <a:gridCol w="2952750">
                  <a:extLst>
                    <a:ext uri="{9D8B030D-6E8A-4147-A177-3AD203B41FA5}">
                      <a16:colId xmlns:a16="http://schemas.microsoft.com/office/drawing/2014/main" val="20003"/>
                    </a:ext>
                  </a:extLst>
                </a:gridCol>
              </a:tblGrid>
              <a:tr h="2889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3698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Waiting Time (WT)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1"/>
                  </a:ext>
                </a:extLst>
              </a:tr>
              <a:tr h="3698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342900" marR="0" lvl="0" indent="-34290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Turnaround Time (TAT)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2"/>
                  </a:ext>
                </a:extLst>
              </a:tr>
            </a:tbl>
          </a:graphicData>
        </a:graphic>
      </p:graphicFrame>
      <p:pic>
        <p:nvPicPr>
          <p:cNvPr id="175150" name="Picture 46"/>
          <p:cNvPicPr>
            <a:picLocks noChangeAspect="1" noChangeArrowheads="1"/>
          </p:cNvPicPr>
          <p:nvPr/>
        </p:nvPicPr>
        <p:blipFill>
          <a:blip r:embed="rId2"/>
          <a:srcRect/>
          <a:stretch>
            <a:fillRect/>
          </a:stretch>
        </p:blipFill>
        <p:spPr bwMode="auto">
          <a:xfrm>
            <a:off x="2987675" y="2852738"/>
            <a:ext cx="4391025" cy="1104900"/>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1549F82D-0AA6-4385-984F-9A2E915F141A}" type="datetime1">
              <a:rPr lang="en-US" smtClean="0"/>
              <a:t>5/31/2020</a:t>
            </a:fld>
            <a:endParaRPr lang="en-AU"/>
          </a:p>
        </p:txBody>
      </p:sp>
      <p:sp>
        <p:nvSpPr>
          <p:cNvPr id="7" name="Slide Number Placeholder 6"/>
          <p:cNvSpPr>
            <a:spLocks noGrp="1"/>
          </p:cNvSpPr>
          <p:nvPr>
            <p:ph type="sldNum" sz="quarter" idx="12"/>
          </p:nvPr>
        </p:nvSpPr>
        <p:spPr/>
        <p:txBody>
          <a:bodyPr/>
          <a:lstStyle/>
          <a:p>
            <a:pPr>
              <a:defRPr/>
            </a:pPr>
            <a:fld id="{F41C09F1-EFD8-46C7-A5E0-AE155CD11A6B}" type="slidenum">
              <a:rPr lang="ar-SA" smtClean="0"/>
              <a:pPr>
                <a:defRPr/>
              </a:pPr>
              <a:t>31</a:t>
            </a:fld>
            <a:endParaRPr lang="en-AU"/>
          </a:p>
        </p:txBody>
      </p:sp>
      <p:sp>
        <p:nvSpPr>
          <p:cNvPr id="8" name="Footer Placeholder 7"/>
          <p:cNvSpPr>
            <a:spLocks noGrp="1"/>
          </p:cNvSpPr>
          <p:nvPr>
            <p:ph type="ftr" sz="quarter" idx="11"/>
          </p:nvPr>
        </p:nvSpPr>
        <p:spPr/>
        <p:txBody>
          <a:bodyPr/>
          <a:lstStyle/>
          <a:p>
            <a:pPr>
              <a:defRPr/>
            </a:pPr>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75150"/>
                                        </p:tgtEl>
                                        <p:attrNameLst>
                                          <p:attrName>style.visibility</p:attrName>
                                        </p:attrNameLst>
                                      </p:cBhvr>
                                      <p:to>
                                        <p:strVal val="visible"/>
                                      </p:to>
                                    </p:set>
                                    <p:animEffect transition="in" filter="randombar(horizontal)">
                                      <p:cBhvr>
                                        <p:cTn id="7" dur="500"/>
                                        <p:tgtEl>
                                          <p:spTgt spid="17515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75125"/>
                                        </p:tgtEl>
                                        <p:attrNameLst>
                                          <p:attrName>style.visibility</p:attrName>
                                        </p:attrNameLst>
                                      </p:cBhvr>
                                      <p:to>
                                        <p:strVal val="visible"/>
                                      </p:to>
                                    </p:set>
                                    <p:animEffect transition="in" filter="randombar(horizontal)">
                                      <p:cBhvr>
                                        <p:cTn id="12" dur="500"/>
                                        <p:tgtEl>
                                          <p:spTgt spid="17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body" sz="half" idx="1"/>
          </p:nvPr>
        </p:nvSpPr>
        <p:spPr>
          <a:xfrm>
            <a:off x="349250" y="215900"/>
            <a:ext cx="8686800" cy="6453188"/>
          </a:xfrm>
        </p:spPr>
        <p:txBody>
          <a:bodyPr>
            <a:normAutofit/>
          </a:bodyPr>
          <a:lstStyle/>
          <a:p>
            <a:pPr marL="533400" indent="-533400" eaLnBrk="1" fontAlgn="auto" hangingPunct="1">
              <a:lnSpc>
                <a:spcPct val="90000"/>
              </a:lnSpc>
              <a:spcBef>
                <a:spcPts val="580"/>
              </a:spcBef>
              <a:spcAft>
                <a:spcPts val="0"/>
              </a:spcAft>
              <a:buFontTx/>
              <a:buNone/>
              <a:defRPr/>
            </a:pPr>
            <a:r>
              <a:rPr lang="en-US" sz="2800" b="1" u="sng">
                <a:solidFill>
                  <a:srgbClr val="FF5050"/>
                </a:solidFill>
                <a:effectLst>
                  <a:outerShdw blurRad="38100" dist="38100" dir="2700000" algn="tl">
                    <a:srgbClr val="000000"/>
                  </a:outerShdw>
                </a:effectLst>
                <a:cs typeface="Times New Roman" pitchFamily="18" charset="0"/>
              </a:rPr>
              <a:t>RR with Q=2</a:t>
            </a: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Gant chart:</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waiting times and turnaround times for each process are:</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Hence, average waiting time= (6+6+7)/3=6.33 milliseconds </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p:txBody>
      </p:sp>
      <p:graphicFrame>
        <p:nvGraphicFramePr>
          <p:cNvPr id="176131" name="Group 3"/>
          <p:cNvGraphicFramePr>
            <a:graphicFrameLocks noGrp="1"/>
          </p:cNvGraphicFramePr>
          <p:nvPr>
            <p:ph sz="quarter" idx="2"/>
          </p:nvPr>
        </p:nvGraphicFramePr>
        <p:xfrm>
          <a:off x="3563938" y="476250"/>
          <a:ext cx="3600450" cy="1341120"/>
        </p:xfrm>
        <a:graphic>
          <a:graphicData uri="http://schemas.openxmlformats.org/drawingml/2006/table">
            <a:tbl>
              <a:tblPr rtl="1"/>
              <a:tblGrid>
                <a:gridCol w="1897063">
                  <a:extLst>
                    <a:ext uri="{9D8B030D-6E8A-4147-A177-3AD203B41FA5}">
                      <a16:colId xmlns:a16="http://schemas.microsoft.com/office/drawing/2014/main" val="20000"/>
                    </a:ext>
                  </a:extLst>
                </a:gridCol>
                <a:gridCol w="1703387">
                  <a:extLst>
                    <a:ext uri="{9D8B030D-6E8A-4147-A177-3AD203B41FA5}">
                      <a16:colId xmlns:a16="http://schemas.microsoft.com/office/drawing/2014/main" val="20001"/>
                    </a:ext>
                  </a:extLst>
                </a:gridCol>
              </a:tblGrid>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Burst Time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1444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24</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142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bl>
          </a:graphicData>
        </a:graphic>
      </p:graphicFrame>
      <p:graphicFrame>
        <p:nvGraphicFramePr>
          <p:cNvPr id="176174" name="Group 46"/>
          <p:cNvGraphicFramePr>
            <a:graphicFrameLocks noGrp="1"/>
          </p:cNvGraphicFramePr>
          <p:nvPr>
            <p:ph sz="quarter" idx="3"/>
          </p:nvPr>
        </p:nvGraphicFramePr>
        <p:xfrm>
          <a:off x="1042988" y="4652963"/>
          <a:ext cx="7489825" cy="1075056"/>
        </p:xfrm>
        <a:graphic>
          <a:graphicData uri="http://schemas.openxmlformats.org/drawingml/2006/table">
            <a:tbl>
              <a:tblPr rtl="1"/>
              <a:tblGrid>
                <a:gridCol w="1081088">
                  <a:extLst>
                    <a:ext uri="{9D8B030D-6E8A-4147-A177-3AD203B41FA5}">
                      <a16:colId xmlns:a16="http://schemas.microsoft.com/office/drawing/2014/main" val="20000"/>
                    </a:ext>
                  </a:extLst>
                </a:gridCol>
                <a:gridCol w="1655762">
                  <a:extLst>
                    <a:ext uri="{9D8B030D-6E8A-4147-A177-3AD203B41FA5}">
                      <a16:colId xmlns:a16="http://schemas.microsoft.com/office/drawing/2014/main" val="20001"/>
                    </a:ext>
                  </a:extLst>
                </a:gridCol>
                <a:gridCol w="1800225">
                  <a:extLst>
                    <a:ext uri="{9D8B030D-6E8A-4147-A177-3AD203B41FA5}">
                      <a16:colId xmlns:a16="http://schemas.microsoft.com/office/drawing/2014/main" val="20002"/>
                    </a:ext>
                  </a:extLst>
                </a:gridCol>
                <a:gridCol w="2952750">
                  <a:extLst>
                    <a:ext uri="{9D8B030D-6E8A-4147-A177-3AD203B41FA5}">
                      <a16:colId xmlns:a16="http://schemas.microsoft.com/office/drawing/2014/main" val="20003"/>
                    </a:ext>
                  </a:extLst>
                </a:gridCol>
              </a:tblGrid>
              <a:tr h="288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369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7</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Waiting Time (WT)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1"/>
                  </a:ext>
                </a:extLst>
              </a:tr>
              <a:tr h="369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Turnaround Time (TAT)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2"/>
                  </a:ext>
                </a:extLst>
              </a:tr>
            </a:tbl>
          </a:graphicData>
        </a:graphic>
      </p:graphicFrame>
      <p:graphicFrame>
        <p:nvGraphicFramePr>
          <p:cNvPr id="176173" name="Object 2"/>
          <p:cNvGraphicFramePr>
            <a:graphicFrameLocks noChangeAspect="1"/>
          </p:cNvGraphicFramePr>
          <p:nvPr/>
        </p:nvGraphicFramePr>
        <p:xfrm>
          <a:off x="1908175" y="2420938"/>
          <a:ext cx="6637338" cy="1133475"/>
        </p:xfrm>
        <a:graphic>
          <a:graphicData uri="http://schemas.openxmlformats.org/presentationml/2006/ole">
            <mc:AlternateContent xmlns:mc="http://schemas.openxmlformats.org/markup-compatibility/2006">
              <mc:Choice xmlns:v="urn:schemas-microsoft-com:vml" Requires="v">
                <p:oleObj spid="_x0000_s3077" name="Bitmap Image" r:id="rId3" imgW="6638095" imgH="1133633" progId="PBrush">
                  <p:embed/>
                </p:oleObj>
              </mc:Choice>
              <mc:Fallback>
                <p:oleObj name="Bitmap Image" r:id="rId3" imgW="6638095" imgH="1133633" progId="PBrush">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2420938"/>
                        <a:ext cx="6637338"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Date Placeholder 5"/>
          <p:cNvSpPr>
            <a:spLocks noGrp="1"/>
          </p:cNvSpPr>
          <p:nvPr>
            <p:ph type="dt" sz="half" idx="10"/>
          </p:nvPr>
        </p:nvSpPr>
        <p:spPr/>
        <p:txBody>
          <a:bodyPr/>
          <a:lstStyle/>
          <a:p>
            <a:pPr>
              <a:defRPr/>
            </a:pPr>
            <a:fld id="{95139B51-39D2-4319-A6BA-B9024C9651F0}" type="datetime1">
              <a:rPr lang="en-US" smtClean="0"/>
              <a:t>5/31/2020</a:t>
            </a:fld>
            <a:endParaRPr lang="en-AU"/>
          </a:p>
        </p:txBody>
      </p:sp>
      <p:sp>
        <p:nvSpPr>
          <p:cNvPr id="7" name="Slide Number Placeholder 6"/>
          <p:cNvSpPr>
            <a:spLocks noGrp="1"/>
          </p:cNvSpPr>
          <p:nvPr>
            <p:ph type="sldNum" sz="quarter" idx="12"/>
          </p:nvPr>
        </p:nvSpPr>
        <p:spPr/>
        <p:txBody>
          <a:bodyPr/>
          <a:lstStyle/>
          <a:p>
            <a:pPr>
              <a:defRPr/>
            </a:pPr>
            <a:fld id="{F41C09F1-EFD8-46C7-A5E0-AE155CD11A6B}" type="slidenum">
              <a:rPr lang="ar-SA" smtClean="0"/>
              <a:pPr>
                <a:defRPr/>
              </a:pPr>
              <a:t>32</a:t>
            </a:fld>
            <a:endParaRPr lang="en-AU"/>
          </a:p>
        </p:txBody>
      </p:sp>
      <p:sp>
        <p:nvSpPr>
          <p:cNvPr id="8" name="Footer Placeholder 7"/>
          <p:cNvSpPr>
            <a:spLocks noGrp="1"/>
          </p:cNvSpPr>
          <p:nvPr>
            <p:ph type="ftr" sz="quarter" idx="11"/>
          </p:nvPr>
        </p:nvSpPr>
        <p:spPr/>
        <p:txBody>
          <a:bodyPr/>
          <a:lstStyle/>
          <a:p>
            <a:pPr>
              <a:defRPr/>
            </a:pPr>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76173"/>
                                        </p:tgtEl>
                                        <p:attrNameLst>
                                          <p:attrName>style.visibility</p:attrName>
                                        </p:attrNameLst>
                                      </p:cBhvr>
                                      <p:to>
                                        <p:strVal val="visible"/>
                                      </p:to>
                                    </p:set>
                                    <p:animEffect transition="in" filter="randombar(horizontal)">
                                      <p:cBhvr>
                                        <p:cTn id="7" dur="500"/>
                                        <p:tgtEl>
                                          <p:spTgt spid="17617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76174"/>
                                        </p:tgtEl>
                                        <p:attrNameLst>
                                          <p:attrName>style.visibility</p:attrName>
                                        </p:attrNameLst>
                                      </p:cBhvr>
                                      <p:to>
                                        <p:strVal val="visible"/>
                                      </p:to>
                                    </p:set>
                                    <p:animEffect transition="in" filter="randombar(horizontal)">
                                      <p:cBhvr>
                                        <p:cTn id="12" dur="500"/>
                                        <p:tgtEl>
                                          <p:spTgt spid="176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5" name="Rectangle 3"/>
          <p:cNvSpPr>
            <a:spLocks noGrp="1" noChangeArrowheads="1"/>
          </p:cNvSpPr>
          <p:nvPr>
            <p:ph type="body" idx="1"/>
          </p:nvPr>
        </p:nvSpPr>
        <p:spPr>
          <a:xfrm>
            <a:off x="457200" y="692150"/>
            <a:ext cx="8229600" cy="5434013"/>
          </a:xfrm>
        </p:spPr>
        <p:txBody>
          <a:bodyPr>
            <a:normAutofit/>
          </a:bodyPr>
          <a:lstStyle/>
          <a:p>
            <a:pPr marL="274320" indent="-274320" eaLnBrk="1" fontAlgn="auto" hangingPunct="1">
              <a:spcBef>
                <a:spcPts val="580"/>
              </a:spcBef>
              <a:spcAft>
                <a:spcPts val="0"/>
              </a:spcAft>
              <a:buFontTx/>
              <a:buNone/>
              <a:defRPr/>
            </a:pPr>
            <a:r>
              <a:rPr lang="en-US" sz="2400" b="1" dirty="0">
                <a:solidFill>
                  <a:srgbClr val="CC3300"/>
                </a:solidFill>
                <a:effectLst>
                  <a:outerShdw blurRad="38100" dist="38100" dir="2700000" algn="tl">
                    <a:srgbClr val="000000"/>
                  </a:outerShdw>
                </a:effectLst>
                <a:cs typeface="Times New Roman" pitchFamily="18" charset="0"/>
              </a:rPr>
              <a:t>Explain why? If the quantum time decrease, this will slow down the execution of the processes.</a:t>
            </a:r>
          </a:p>
          <a:p>
            <a:pPr marL="274320" indent="-274320" eaLnBrk="1" fontAlgn="auto" hangingPunct="1">
              <a:spcBef>
                <a:spcPts val="580"/>
              </a:spcBef>
              <a:spcAft>
                <a:spcPts val="0"/>
              </a:spcAft>
              <a:buFontTx/>
              <a:buNone/>
              <a:defRPr/>
            </a:pPr>
            <a:endParaRPr lang="en-US" sz="2400" b="1" dirty="0">
              <a:solidFill>
                <a:srgbClr val="CC3300"/>
              </a:solidFill>
              <a:effectLst>
                <a:outerShdw blurRad="38100" dist="38100" dir="2700000" algn="tl">
                  <a:srgbClr val="000000"/>
                </a:outerShdw>
              </a:effectLst>
              <a:cs typeface="Times New Roman" pitchFamily="18" charset="0"/>
            </a:endParaRPr>
          </a:p>
          <a:p>
            <a:pPr marL="274320" indent="-274320" eaLnBrk="1" fontAlgn="auto" hangingPunct="1">
              <a:spcBef>
                <a:spcPts val="580"/>
              </a:spcBef>
              <a:spcAft>
                <a:spcPts val="0"/>
              </a:spcAft>
              <a:buFontTx/>
              <a:buNone/>
              <a:defRPr/>
            </a:pPr>
            <a:r>
              <a:rPr lang="en-US" sz="2400" b="1" dirty="0">
                <a:solidFill>
                  <a:srgbClr val="3333FF"/>
                </a:solidFill>
                <a:effectLst>
                  <a:outerShdw blurRad="38100" dist="38100" dir="2700000" algn="tl">
                    <a:srgbClr val="000000"/>
                  </a:outerShdw>
                </a:effectLst>
                <a:cs typeface="Times New Roman" pitchFamily="18" charset="0"/>
              </a:rPr>
              <a:t>Sol:</a:t>
            </a:r>
          </a:p>
          <a:p>
            <a:pPr marL="274320" indent="-274320" eaLnBrk="1" fontAlgn="auto" hangingPunct="1">
              <a:spcBef>
                <a:spcPts val="580"/>
              </a:spcBef>
              <a:spcAft>
                <a:spcPts val="0"/>
              </a:spcAft>
              <a:buFont typeface="Wingdings 2"/>
              <a:buChar char=""/>
              <a:defRPr/>
            </a:pPr>
            <a:endParaRPr lang="en-US" sz="2400" b="1" dirty="0">
              <a:solidFill>
                <a:srgbClr val="3333FF"/>
              </a:solidFill>
              <a:effectLst>
                <a:outerShdw blurRad="38100" dist="38100" dir="2700000" algn="tl">
                  <a:srgbClr val="000000"/>
                </a:outerShdw>
              </a:effectLst>
              <a:cs typeface="Times New Roman" pitchFamily="18" charset="0"/>
            </a:endParaRPr>
          </a:p>
          <a:p>
            <a:pPr marL="274320" indent="-274320" eaLnBrk="1" fontAlgn="auto" hangingPunct="1">
              <a:spcBef>
                <a:spcPts val="580"/>
              </a:spcBef>
              <a:spcAft>
                <a:spcPts val="0"/>
              </a:spcAft>
              <a:buFont typeface="Wingdings 2"/>
              <a:buChar char=""/>
              <a:defRPr/>
            </a:pPr>
            <a:r>
              <a:rPr lang="en-US" sz="2400" b="1" dirty="0">
                <a:solidFill>
                  <a:srgbClr val="3333FF"/>
                </a:solidFill>
                <a:effectLst>
                  <a:outerShdw blurRad="38100" dist="38100" dir="2700000" algn="tl">
                    <a:srgbClr val="000000"/>
                  </a:outerShdw>
                </a:effectLst>
                <a:cs typeface="Times New Roman" pitchFamily="18" charset="0"/>
              </a:rPr>
              <a:t>Because decreasing the quantum time will increase the </a:t>
            </a:r>
            <a:r>
              <a:rPr lang="en-US" sz="2400" b="1" dirty="0">
                <a:solidFill>
                  <a:srgbClr val="CC3300"/>
                </a:solidFill>
                <a:effectLst>
                  <a:outerShdw blurRad="38100" dist="38100" dir="2700000" algn="tl">
                    <a:srgbClr val="000000"/>
                  </a:outerShdw>
                </a:effectLst>
                <a:cs typeface="Times New Roman" pitchFamily="18" charset="0"/>
              </a:rPr>
              <a:t>context switch</a:t>
            </a:r>
            <a:r>
              <a:rPr lang="en-US" sz="2400" b="1" dirty="0">
                <a:solidFill>
                  <a:srgbClr val="3333FF"/>
                </a:solidFill>
                <a:effectLst>
                  <a:outerShdw blurRad="38100" dist="38100" dir="2700000" algn="tl">
                    <a:srgbClr val="000000"/>
                  </a:outerShdw>
                </a:effectLst>
                <a:cs typeface="Times New Roman" pitchFamily="18" charset="0"/>
              </a:rPr>
              <a:t> (</a:t>
            </a:r>
            <a:r>
              <a:rPr lang="en-US" sz="2400" b="1" dirty="0">
                <a:solidFill>
                  <a:srgbClr val="FF9933"/>
                </a:solidFill>
                <a:effectLst>
                  <a:outerShdw blurRad="38100" dist="38100" dir="2700000" algn="tl">
                    <a:srgbClr val="000000"/>
                  </a:outerShdw>
                </a:effectLst>
                <a:cs typeface="Times New Roman" pitchFamily="18" charset="0"/>
              </a:rPr>
              <a:t>the time needed by the processor to switch between the processes in the ready queue</a:t>
            </a:r>
            <a:r>
              <a:rPr lang="en-US" sz="2400" b="1" dirty="0">
                <a:solidFill>
                  <a:srgbClr val="3333FF"/>
                </a:solidFill>
                <a:effectLst>
                  <a:outerShdw blurRad="38100" dist="38100" dir="2700000" algn="tl">
                    <a:srgbClr val="000000"/>
                  </a:outerShdw>
                </a:effectLst>
                <a:cs typeface="Times New Roman" pitchFamily="18" charset="0"/>
              </a:rPr>
              <a:t>) which will increase the time needed to finish the execution of the active processes, hence, this slow down the system. </a:t>
            </a:r>
          </a:p>
        </p:txBody>
      </p:sp>
      <p:sp>
        <p:nvSpPr>
          <p:cNvPr id="3" name="Date Placeholder 2"/>
          <p:cNvSpPr>
            <a:spLocks noGrp="1"/>
          </p:cNvSpPr>
          <p:nvPr>
            <p:ph type="dt" sz="half" idx="10"/>
          </p:nvPr>
        </p:nvSpPr>
        <p:spPr/>
        <p:txBody>
          <a:bodyPr/>
          <a:lstStyle/>
          <a:p>
            <a:fld id="{B54103B5-C716-4C61-9D6C-CCC27B8AEBA9}" type="datetime1">
              <a:rPr lang="en-US" smtClean="0"/>
              <a:t>5/31/2020</a:t>
            </a:fld>
            <a:endParaRPr lang="en-US"/>
          </a:p>
        </p:txBody>
      </p:sp>
      <p:sp>
        <p:nvSpPr>
          <p:cNvPr id="4" name="Slide Number Placeholder 3"/>
          <p:cNvSpPr>
            <a:spLocks noGrp="1"/>
          </p:cNvSpPr>
          <p:nvPr>
            <p:ph type="sldNum" sz="quarter" idx="12"/>
          </p:nvPr>
        </p:nvSpPr>
        <p:spPr/>
        <p:txBody>
          <a:bodyPr/>
          <a:lstStyle/>
          <a:p>
            <a:fld id="{CA6DF5AC-6CCA-4C99-B496-EDDB31E19025}" type="slidenum">
              <a:rPr lang="en-US" smtClean="0"/>
              <a:pPr/>
              <a:t>33</a:t>
            </a:fld>
            <a:endParaRPr lang="en-US"/>
          </a:p>
        </p:txBody>
      </p:sp>
      <p:sp>
        <p:nvSpPr>
          <p:cNvPr id="5" name="Footer Placeholder 4"/>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body" idx="1"/>
          </p:nvPr>
        </p:nvSpPr>
        <p:spPr>
          <a:xfrm>
            <a:off x="323850" y="838200"/>
            <a:ext cx="8640763" cy="2667000"/>
          </a:xfrm>
        </p:spPr>
        <p:txBody>
          <a:bodyPr>
            <a:normAutofit fontScale="77500" lnSpcReduction="20000"/>
          </a:bodyPr>
          <a:lstStyle/>
          <a:p>
            <a:pPr marL="609600" indent="-609600" eaLnBrk="1" fontAlgn="auto" hangingPunct="1">
              <a:spcBef>
                <a:spcPts val="580"/>
              </a:spcBef>
              <a:spcAft>
                <a:spcPts val="0"/>
              </a:spcAft>
              <a:buFont typeface="Wingdings 2"/>
              <a:buChar char=""/>
              <a:defRPr/>
            </a:pPr>
            <a:r>
              <a:rPr lang="en-US" sz="2600" dirty="0">
                <a:solidFill>
                  <a:srgbClr val="0000FF"/>
                </a:solidFill>
                <a:effectLst>
                  <a:outerShdw blurRad="38100" dist="38100" dir="2700000" algn="tl">
                    <a:srgbClr val="000000">
                      <a:alpha val="43137"/>
                    </a:srgbClr>
                  </a:outerShdw>
                </a:effectLst>
                <a:cs typeface="Times New Roman" pitchFamily="18" charset="0"/>
              </a:rPr>
              <a:t>A priority number (integer) is associated with each process</a:t>
            </a:r>
          </a:p>
          <a:p>
            <a:pPr marL="609600" indent="-609600" eaLnBrk="1" fontAlgn="auto" hangingPunct="1">
              <a:spcBef>
                <a:spcPts val="580"/>
              </a:spcBef>
              <a:spcAft>
                <a:spcPts val="0"/>
              </a:spcAft>
              <a:buFont typeface="Wingdings 2"/>
              <a:buChar char=""/>
              <a:defRPr/>
            </a:pPr>
            <a:r>
              <a:rPr lang="en-US" sz="2600" dirty="0">
                <a:solidFill>
                  <a:srgbClr val="0000FF"/>
                </a:solidFill>
                <a:effectLst>
                  <a:outerShdw blurRad="38100" dist="38100" dir="2700000" algn="tl">
                    <a:srgbClr val="000000">
                      <a:alpha val="43137"/>
                    </a:srgbClr>
                  </a:outerShdw>
                </a:effectLst>
                <a:cs typeface="Times New Roman" pitchFamily="18" charset="0"/>
              </a:rPr>
              <a:t>The CPU is allocated to the process with the highest priority (smallest integer). </a:t>
            </a:r>
          </a:p>
          <a:p>
            <a:pPr marL="609600" lvl="1" indent="-609600">
              <a:spcBef>
                <a:spcPts val="580"/>
              </a:spcBef>
              <a:buFont typeface="Wingdings 2"/>
              <a:buChar char=""/>
              <a:defRPr/>
            </a:pPr>
            <a:r>
              <a:rPr lang="en-US" sz="2600" dirty="0">
                <a:solidFill>
                  <a:srgbClr val="0000FF"/>
                </a:solidFill>
                <a:effectLst>
                  <a:outerShdw blurRad="38100" dist="38100" dir="2700000" algn="tl">
                    <a:srgbClr val="000000">
                      <a:alpha val="43137"/>
                    </a:srgbClr>
                  </a:outerShdw>
                </a:effectLst>
              </a:rPr>
              <a:t>It is often convenient to group processes into priority classes and use priority scheduling among the classes but round-robin scheduling within each class. </a:t>
            </a:r>
          </a:p>
          <a:p>
            <a:pPr marL="609600" indent="-609600" eaLnBrk="1" fontAlgn="auto" hangingPunct="1">
              <a:spcBef>
                <a:spcPts val="580"/>
              </a:spcBef>
              <a:spcAft>
                <a:spcPts val="0"/>
              </a:spcAft>
              <a:buFont typeface="Wingdings 2"/>
              <a:buChar char=""/>
              <a:defRPr/>
            </a:pPr>
            <a:r>
              <a:rPr lang="en-US" sz="2600" b="1" dirty="0">
                <a:solidFill>
                  <a:srgbClr val="0000FF"/>
                </a:solidFill>
                <a:effectLst>
                  <a:outerShdw blurRad="38100" dist="38100" dir="2700000" algn="tl">
                    <a:srgbClr val="000000">
                      <a:alpha val="43137"/>
                    </a:srgbClr>
                  </a:outerShdw>
                </a:effectLst>
                <a:cs typeface="Times New Roman" pitchFamily="18" charset="0"/>
              </a:rPr>
              <a:t>There are two types:</a:t>
            </a:r>
          </a:p>
          <a:p>
            <a:pPr marL="990600" lvl="1" indent="-533400" eaLnBrk="1" fontAlgn="auto" hangingPunct="1">
              <a:spcBef>
                <a:spcPts val="370"/>
              </a:spcBef>
              <a:spcAft>
                <a:spcPts val="0"/>
              </a:spcAft>
              <a:buFont typeface="Wingdings 2"/>
              <a:buChar char=""/>
              <a:defRPr/>
            </a:pPr>
            <a:r>
              <a:rPr lang="en-US" sz="2600" b="1" dirty="0">
                <a:solidFill>
                  <a:srgbClr val="CC3300"/>
                </a:solidFill>
                <a:effectLst>
                  <a:outerShdw blurRad="38100" dist="38100" dir="2700000" algn="tl">
                    <a:srgbClr val="000000"/>
                  </a:outerShdw>
                </a:effectLst>
                <a:cs typeface="Times New Roman" pitchFamily="18" charset="0"/>
              </a:rPr>
              <a:t>Preemptive</a:t>
            </a:r>
          </a:p>
          <a:p>
            <a:pPr marL="990600" lvl="1" indent="-533400" eaLnBrk="1" fontAlgn="auto" hangingPunct="1">
              <a:spcBef>
                <a:spcPts val="370"/>
              </a:spcBef>
              <a:spcAft>
                <a:spcPts val="0"/>
              </a:spcAft>
              <a:buFont typeface="Wingdings 2"/>
              <a:buChar char=""/>
              <a:defRPr/>
            </a:pPr>
            <a:r>
              <a:rPr lang="en-US" sz="2600" b="1" dirty="0" err="1">
                <a:solidFill>
                  <a:srgbClr val="CC3300"/>
                </a:solidFill>
                <a:effectLst>
                  <a:outerShdw blurRad="38100" dist="38100" dir="2700000" algn="tl">
                    <a:srgbClr val="000000"/>
                  </a:outerShdw>
                </a:effectLst>
                <a:cs typeface="Times New Roman" pitchFamily="18" charset="0"/>
              </a:rPr>
              <a:t>nonpreemptive</a:t>
            </a:r>
            <a:endParaRPr lang="en-US" sz="2600" b="1" dirty="0">
              <a:solidFill>
                <a:srgbClr val="CC3300"/>
              </a:solidFill>
              <a:effectLst>
                <a:outerShdw blurRad="38100" dist="38100" dir="2700000" algn="tl">
                  <a:srgbClr val="000000"/>
                </a:outerShdw>
              </a:effectLst>
              <a:cs typeface="Times New Roman" pitchFamily="18" charset="0"/>
            </a:endParaRPr>
          </a:p>
          <a:p>
            <a:pPr marL="609600" indent="-609600" algn="ctr" eaLnBrk="1" fontAlgn="auto" hangingPunct="1">
              <a:spcBef>
                <a:spcPts val="580"/>
              </a:spcBef>
              <a:spcAft>
                <a:spcPts val="0"/>
              </a:spcAft>
              <a:buFontTx/>
              <a:buNone/>
              <a:defRPr/>
            </a:pPr>
            <a:endParaRPr lang="en-US" sz="2400" b="1" dirty="0">
              <a:solidFill>
                <a:srgbClr val="CC3300"/>
              </a:solidFill>
              <a:effectLst>
                <a:outerShdw blurRad="38100" dist="38100" dir="2700000" algn="tl">
                  <a:srgbClr val="000000"/>
                </a:outerShdw>
              </a:effectLst>
              <a:cs typeface="Times New Roman" pitchFamily="18" charset="0"/>
            </a:endParaRPr>
          </a:p>
          <a:p>
            <a:pPr marL="609600" indent="-609600" eaLnBrk="1" fontAlgn="auto" hangingPunct="1">
              <a:spcBef>
                <a:spcPts val="580"/>
              </a:spcBef>
              <a:spcAft>
                <a:spcPts val="0"/>
              </a:spcAft>
              <a:buFont typeface="Wingdings 2"/>
              <a:buChar char=""/>
              <a:defRPr/>
            </a:pPr>
            <a:endParaRPr lang="en-US" sz="2400" b="1" dirty="0">
              <a:solidFill>
                <a:srgbClr val="3333FF"/>
              </a:solidFill>
              <a:effectLst>
                <a:outerShdw blurRad="38100" dist="38100" dir="2700000" algn="tl">
                  <a:srgbClr val="000000"/>
                </a:outerShdw>
              </a:effectLst>
              <a:cs typeface="Times New Roman" pitchFamily="18" charset="0"/>
            </a:endParaRPr>
          </a:p>
        </p:txBody>
      </p:sp>
      <p:sp>
        <p:nvSpPr>
          <p:cNvPr id="66563" name="Rectangle 3" descr="نسيج أزرق"/>
          <p:cNvSpPr>
            <a:spLocks noChangeArrowheads="1"/>
          </p:cNvSpPr>
          <p:nvPr/>
        </p:nvSpPr>
        <p:spPr bwMode="auto">
          <a:xfrm>
            <a:off x="7019925" y="4652963"/>
            <a:ext cx="1730375" cy="1944687"/>
          </a:xfrm>
          <a:prstGeom prst="rect">
            <a:avLst/>
          </a:prstGeom>
          <a:blipFill dpi="0" rotWithShape="1">
            <a:blip r:embed="rId2"/>
            <a:srcRect/>
            <a:tile tx="0" ty="0" sx="100000" sy="100000" flip="none" algn="tl"/>
          </a:blipFill>
          <a:ln w="9525">
            <a:solidFill>
              <a:schemeClr val="tx1"/>
            </a:solidFill>
            <a:miter lim="800000"/>
            <a:headEnd/>
            <a:tailEnd/>
          </a:ln>
        </p:spPr>
        <p:txBody>
          <a:bodyPr wrap="none" anchor="ctr"/>
          <a:lstStyle/>
          <a:p>
            <a:pPr eaLnBrk="0" hangingPunct="0"/>
            <a:endParaRPr lang="en-AU"/>
          </a:p>
        </p:txBody>
      </p:sp>
      <p:sp>
        <p:nvSpPr>
          <p:cNvPr id="169988" name="Text Box 4"/>
          <p:cNvSpPr txBox="1">
            <a:spLocks noChangeArrowheads="1"/>
          </p:cNvSpPr>
          <p:nvPr/>
        </p:nvSpPr>
        <p:spPr bwMode="auto">
          <a:xfrm>
            <a:off x="7092950" y="6021388"/>
            <a:ext cx="1511300" cy="457200"/>
          </a:xfrm>
          <a:prstGeom prst="rect">
            <a:avLst/>
          </a:prstGeom>
          <a:noFill/>
          <a:ln w="9525">
            <a:noFill/>
            <a:miter lim="800000"/>
            <a:headEnd/>
            <a:tailEnd/>
          </a:ln>
          <a:effectLst/>
        </p:spPr>
        <p:txBody>
          <a:bodyPr>
            <a:spAutoFit/>
          </a:bodyPr>
          <a:lstStyle/>
          <a:p>
            <a:pPr algn="ctr" eaLnBrk="0" hangingPunct="0">
              <a:spcBef>
                <a:spcPct val="50000"/>
              </a:spcBef>
              <a:defRPr/>
            </a:pPr>
            <a:r>
              <a:rPr lang="en-US" sz="2400" b="1">
                <a:effectLst>
                  <a:outerShdw blurRad="38100" dist="38100" dir="2700000" algn="tl">
                    <a:srgbClr val="FFFFFF"/>
                  </a:outerShdw>
                </a:effectLst>
                <a:latin typeface="Arial" charset="0"/>
                <a:cs typeface="+mn-cs"/>
              </a:rPr>
              <a:t>CPU</a:t>
            </a:r>
          </a:p>
        </p:txBody>
      </p:sp>
      <p:sp>
        <p:nvSpPr>
          <p:cNvPr id="66565" name="AutoShape 5" descr="بردي"/>
          <p:cNvSpPr>
            <a:spLocks noChangeArrowheads="1"/>
          </p:cNvSpPr>
          <p:nvPr/>
        </p:nvSpPr>
        <p:spPr bwMode="auto">
          <a:xfrm rot="5400000">
            <a:off x="3513138" y="2673350"/>
            <a:ext cx="647700" cy="3600450"/>
          </a:xfrm>
          <a:prstGeom prst="can">
            <a:avLst>
              <a:gd name="adj" fmla="val 45243"/>
            </a:avLst>
          </a:prstGeom>
          <a:blipFill dpi="0" rotWithShape="1">
            <a:blip r:embed="rId3"/>
            <a:srcRect/>
            <a:tile tx="0" ty="0" sx="100000" sy="100000" flip="none" algn="tl"/>
          </a:blipFill>
          <a:ln w="9525">
            <a:solidFill>
              <a:schemeClr val="tx1"/>
            </a:solidFill>
            <a:round/>
            <a:headEnd/>
            <a:tailEnd/>
          </a:ln>
        </p:spPr>
        <p:txBody>
          <a:bodyPr wrap="none" anchor="ctr"/>
          <a:lstStyle/>
          <a:p>
            <a:pPr eaLnBrk="0" hangingPunct="0"/>
            <a:endParaRPr lang="en-AU"/>
          </a:p>
        </p:txBody>
      </p:sp>
      <p:sp>
        <p:nvSpPr>
          <p:cNvPr id="169990" name="Oval 6"/>
          <p:cNvSpPr>
            <a:spLocks noChangeArrowheads="1"/>
          </p:cNvSpPr>
          <p:nvPr/>
        </p:nvSpPr>
        <p:spPr bwMode="auto">
          <a:xfrm>
            <a:off x="2987675" y="4148138"/>
            <a:ext cx="647700" cy="647700"/>
          </a:xfrm>
          <a:prstGeom prst="ellipse">
            <a:avLst/>
          </a:prstGeom>
          <a:solidFill>
            <a:srgbClr val="003399"/>
          </a:solidFill>
          <a:ln w="9525">
            <a:solidFill>
              <a:schemeClr val="tx1"/>
            </a:solidFill>
            <a:round/>
            <a:headEnd/>
            <a:tailEnd/>
          </a:ln>
          <a:effectLst/>
        </p:spPr>
        <p:txBody>
          <a:bodyPr wrap="none" anchor="ctr"/>
          <a:lstStyle/>
          <a:p>
            <a:pPr algn="ctr" eaLnBrk="0" hangingPunct="0">
              <a:defRPr/>
            </a:pPr>
            <a:r>
              <a:rPr lang="en-US" b="1">
                <a:solidFill>
                  <a:srgbClr val="FFFF00"/>
                </a:solidFill>
                <a:effectLst>
                  <a:outerShdw blurRad="38100" dist="38100" dir="2700000" algn="tl">
                    <a:srgbClr val="000000"/>
                  </a:outerShdw>
                </a:effectLst>
                <a:latin typeface="Arial" charset="0"/>
                <a:cs typeface="+mn-cs"/>
              </a:rPr>
              <a:t>5</a:t>
            </a:r>
          </a:p>
        </p:txBody>
      </p:sp>
      <p:sp>
        <p:nvSpPr>
          <p:cNvPr id="169991" name="Text Box 7"/>
          <p:cNvSpPr txBox="1">
            <a:spLocks noChangeArrowheads="1"/>
          </p:cNvSpPr>
          <p:nvPr/>
        </p:nvSpPr>
        <p:spPr bwMode="auto">
          <a:xfrm>
            <a:off x="827088" y="3500438"/>
            <a:ext cx="3743325" cy="427037"/>
          </a:xfrm>
          <a:prstGeom prst="rect">
            <a:avLst/>
          </a:prstGeom>
          <a:noFill/>
          <a:ln w="9525">
            <a:noFill/>
            <a:miter lim="800000"/>
            <a:headEnd/>
            <a:tailEnd/>
          </a:ln>
          <a:effectLst/>
        </p:spPr>
        <p:txBody>
          <a:bodyPr>
            <a:spAutoFit/>
          </a:bodyPr>
          <a:lstStyle/>
          <a:p>
            <a:pPr algn="ctr" eaLnBrk="0" hangingPunct="0">
              <a:spcBef>
                <a:spcPct val="50000"/>
              </a:spcBef>
              <a:defRPr/>
            </a:pPr>
            <a:r>
              <a:rPr lang="en-US" sz="2200" b="1" dirty="0">
                <a:solidFill>
                  <a:srgbClr val="FF5050"/>
                </a:solidFill>
                <a:effectLst>
                  <a:outerShdw blurRad="38100" dist="38100" dir="2700000" algn="tl">
                    <a:srgbClr val="000000"/>
                  </a:outerShdw>
                </a:effectLst>
                <a:latin typeface="Arial" charset="0"/>
                <a:cs typeface="Times New Roman" pitchFamily="18" charset="0"/>
              </a:rPr>
              <a:t>Priority Scheduling</a:t>
            </a:r>
          </a:p>
        </p:txBody>
      </p:sp>
      <p:sp>
        <p:nvSpPr>
          <p:cNvPr id="169992" name="Oval 8"/>
          <p:cNvSpPr>
            <a:spLocks noChangeArrowheads="1"/>
          </p:cNvSpPr>
          <p:nvPr/>
        </p:nvSpPr>
        <p:spPr bwMode="auto">
          <a:xfrm>
            <a:off x="3751263" y="4148138"/>
            <a:ext cx="720725" cy="647700"/>
          </a:xfrm>
          <a:prstGeom prst="ellipse">
            <a:avLst/>
          </a:prstGeom>
          <a:solidFill>
            <a:schemeClr val="folHlink"/>
          </a:solidFill>
          <a:ln w="9525">
            <a:solidFill>
              <a:schemeClr val="tx1"/>
            </a:solidFill>
            <a:round/>
            <a:headEnd/>
            <a:tailEnd/>
          </a:ln>
          <a:effectLst/>
        </p:spPr>
        <p:txBody>
          <a:bodyPr wrap="none" lIns="0" rIns="0" anchor="ctr"/>
          <a:lstStyle/>
          <a:p>
            <a:pPr algn="ctr" eaLnBrk="0" hangingPunct="0">
              <a:defRPr/>
            </a:pPr>
            <a:r>
              <a:rPr lang="en-US" b="1">
                <a:solidFill>
                  <a:srgbClr val="003399"/>
                </a:solidFill>
                <a:effectLst>
                  <a:outerShdw blurRad="38100" dist="38100" dir="2700000" algn="tl">
                    <a:srgbClr val="000000"/>
                  </a:outerShdw>
                </a:effectLst>
                <a:latin typeface="Arial" charset="0"/>
                <a:cs typeface="+mn-cs"/>
              </a:rPr>
              <a:t>18</a:t>
            </a:r>
          </a:p>
        </p:txBody>
      </p:sp>
      <p:sp>
        <p:nvSpPr>
          <p:cNvPr id="169993" name="Oval 9"/>
          <p:cNvSpPr>
            <a:spLocks noChangeArrowheads="1"/>
          </p:cNvSpPr>
          <p:nvPr/>
        </p:nvSpPr>
        <p:spPr bwMode="auto">
          <a:xfrm>
            <a:off x="4572000" y="4162425"/>
            <a:ext cx="647700" cy="647700"/>
          </a:xfrm>
          <a:prstGeom prst="ellipse">
            <a:avLst/>
          </a:prstGeom>
          <a:solidFill>
            <a:srgbClr val="FF9933"/>
          </a:solidFill>
          <a:ln w="9525">
            <a:solidFill>
              <a:schemeClr val="tx1"/>
            </a:solidFill>
            <a:round/>
            <a:headEnd/>
            <a:tailEnd/>
          </a:ln>
          <a:effectLst/>
        </p:spPr>
        <p:txBody>
          <a:bodyPr wrap="none"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7</a:t>
            </a:r>
          </a:p>
        </p:txBody>
      </p:sp>
      <p:sp>
        <p:nvSpPr>
          <p:cNvPr id="169994" name="Oval 10"/>
          <p:cNvSpPr>
            <a:spLocks noChangeArrowheads="1"/>
          </p:cNvSpPr>
          <p:nvPr/>
        </p:nvSpPr>
        <p:spPr bwMode="auto">
          <a:xfrm>
            <a:off x="2195513" y="4148138"/>
            <a:ext cx="647700" cy="647700"/>
          </a:xfrm>
          <a:prstGeom prst="ellipse">
            <a:avLst/>
          </a:prstGeom>
          <a:solidFill>
            <a:srgbClr val="99CCFF"/>
          </a:solidFill>
          <a:ln w="9525">
            <a:solidFill>
              <a:schemeClr val="tx1"/>
            </a:solidFill>
            <a:round/>
            <a:headEnd/>
            <a:tailEnd/>
          </a:ln>
          <a:effectLst/>
        </p:spPr>
        <p:txBody>
          <a:bodyPr wrap="none" lIns="0" rIns="0"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10</a:t>
            </a:r>
          </a:p>
        </p:txBody>
      </p:sp>
      <p:sp>
        <p:nvSpPr>
          <p:cNvPr id="169995" name="AutoShape 11" descr="بردي"/>
          <p:cNvSpPr>
            <a:spLocks noChangeArrowheads="1"/>
          </p:cNvSpPr>
          <p:nvPr/>
        </p:nvSpPr>
        <p:spPr bwMode="auto">
          <a:xfrm rot="5400000">
            <a:off x="3455988" y="3897313"/>
            <a:ext cx="647700" cy="3600450"/>
          </a:xfrm>
          <a:prstGeom prst="can">
            <a:avLst>
              <a:gd name="adj" fmla="val 45243"/>
            </a:avLst>
          </a:prstGeom>
          <a:blipFill dpi="0" rotWithShape="1">
            <a:blip r:embed="rId3"/>
            <a:srcRect/>
            <a:tile tx="0" ty="0" sx="100000" sy="100000" flip="none" algn="tl"/>
          </a:blipFill>
          <a:ln w="9525">
            <a:solidFill>
              <a:schemeClr val="tx1"/>
            </a:solidFill>
            <a:round/>
            <a:headEnd/>
            <a:tailEnd/>
          </a:ln>
        </p:spPr>
        <p:txBody>
          <a:bodyPr wrap="none" anchor="ctr"/>
          <a:lstStyle/>
          <a:p>
            <a:pPr eaLnBrk="0" hangingPunct="0"/>
            <a:endParaRPr lang="en-AU"/>
          </a:p>
        </p:txBody>
      </p:sp>
      <p:sp>
        <p:nvSpPr>
          <p:cNvPr id="169996" name="Oval 12"/>
          <p:cNvSpPr>
            <a:spLocks noChangeArrowheads="1"/>
          </p:cNvSpPr>
          <p:nvPr/>
        </p:nvSpPr>
        <p:spPr bwMode="auto">
          <a:xfrm>
            <a:off x="4500563" y="5372100"/>
            <a:ext cx="647700" cy="647700"/>
          </a:xfrm>
          <a:prstGeom prst="ellipse">
            <a:avLst/>
          </a:prstGeom>
          <a:solidFill>
            <a:srgbClr val="003399"/>
          </a:solidFill>
          <a:ln w="9525">
            <a:solidFill>
              <a:schemeClr val="tx1"/>
            </a:solidFill>
            <a:round/>
            <a:headEnd/>
            <a:tailEnd/>
          </a:ln>
          <a:effectLst/>
        </p:spPr>
        <p:txBody>
          <a:bodyPr wrap="none" anchor="ctr"/>
          <a:lstStyle/>
          <a:p>
            <a:pPr algn="ctr" eaLnBrk="0" hangingPunct="0">
              <a:defRPr/>
            </a:pPr>
            <a:r>
              <a:rPr lang="en-US" b="1">
                <a:solidFill>
                  <a:srgbClr val="FFFF00"/>
                </a:solidFill>
                <a:effectLst>
                  <a:outerShdw blurRad="38100" dist="38100" dir="2700000" algn="tl">
                    <a:srgbClr val="000000"/>
                  </a:outerShdw>
                </a:effectLst>
                <a:latin typeface="Arial" charset="0"/>
                <a:cs typeface="+mn-cs"/>
              </a:rPr>
              <a:t>5</a:t>
            </a:r>
          </a:p>
        </p:txBody>
      </p:sp>
      <p:sp>
        <p:nvSpPr>
          <p:cNvPr id="169997" name="Oval 13"/>
          <p:cNvSpPr>
            <a:spLocks noChangeArrowheads="1"/>
          </p:cNvSpPr>
          <p:nvPr/>
        </p:nvSpPr>
        <p:spPr bwMode="auto">
          <a:xfrm>
            <a:off x="3708400" y="5372100"/>
            <a:ext cx="647700" cy="647700"/>
          </a:xfrm>
          <a:prstGeom prst="ellipse">
            <a:avLst/>
          </a:prstGeom>
          <a:solidFill>
            <a:srgbClr val="FF9933"/>
          </a:solidFill>
          <a:ln w="9525">
            <a:solidFill>
              <a:schemeClr val="tx1"/>
            </a:solidFill>
            <a:round/>
            <a:headEnd/>
            <a:tailEnd/>
          </a:ln>
          <a:effectLst/>
        </p:spPr>
        <p:txBody>
          <a:bodyPr wrap="none"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7</a:t>
            </a:r>
          </a:p>
        </p:txBody>
      </p:sp>
      <p:sp>
        <p:nvSpPr>
          <p:cNvPr id="169998" name="Oval 14"/>
          <p:cNvSpPr>
            <a:spLocks noChangeArrowheads="1"/>
          </p:cNvSpPr>
          <p:nvPr/>
        </p:nvSpPr>
        <p:spPr bwMode="auto">
          <a:xfrm>
            <a:off x="2916238" y="5372100"/>
            <a:ext cx="647700" cy="647700"/>
          </a:xfrm>
          <a:prstGeom prst="ellipse">
            <a:avLst/>
          </a:prstGeom>
          <a:solidFill>
            <a:srgbClr val="99CCFF"/>
          </a:solidFill>
          <a:ln w="9525">
            <a:solidFill>
              <a:schemeClr val="tx1"/>
            </a:solidFill>
            <a:round/>
            <a:headEnd/>
            <a:tailEnd/>
          </a:ln>
          <a:effectLst/>
        </p:spPr>
        <p:txBody>
          <a:bodyPr wrap="none" lIns="0" rIns="0"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10</a:t>
            </a:r>
          </a:p>
        </p:txBody>
      </p:sp>
      <p:sp>
        <p:nvSpPr>
          <p:cNvPr id="169999" name="Text Box 15"/>
          <p:cNvSpPr txBox="1">
            <a:spLocks noChangeArrowheads="1"/>
          </p:cNvSpPr>
          <p:nvPr/>
        </p:nvSpPr>
        <p:spPr bwMode="auto">
          <a:xfrm>
            <a:off x="5724525" y="3765550"/>
            <a:ext cx="863600" cy="1433513"/>
          </a:xfrm>
          <a:prstGeom prst="rect">
            <a:avLst/>
          </a:prstGeom>
          <a:noFill/>
          <a:ln w="9525">
            <a:noFill/>
            <a:miter lim="800000"/>
            <a:headEnd/>
            <a:tailEnd/>
          </a:ln>
        </p:spPr>
        <p:txBody>
          <a:bodyPr>
            <a:spAutoFit/>
          </a:bodyPr>
          <a:lstStyle/>
          <a:p>
            <a:pPr algn="ctr" eaLnBrk="0" hangingPunct="0">
              <a:spcBef>
                <a:spcPct val="50000"/>
              </a:spcBef>
            </a:pPr>
            <a:r>
              <a:rPr lang="en-US" sz="8800">
                <a:solidFill>
                  <a:srgbClr val="FF9933"/>
                </a:solidFill>
              </a:rPr>
              <a:t>X</a:t>
            </a:r>
          </a:p>
        </p:txBody>
      </p:sp>
      <p:sp>
        <p:nvSpPr>
          <p:cNvPr id="170000" name="Oval 16"/>
          <p:cNvSpPr>
            <a:spLocks noChangeArrowheads="1"/>
          </p:cNvSpPr>
          <p:nvPr/>
        </p:nvSpPr>
        <p:spPr bwMode="auto">
          <a:xfrm>
            <a:off x="2152650" y="5372100"/>
            <a:ext cx="647700" cy="647700"/>
          </a:xfrm>
          <a:prstGeom prst="ellipse">
            <a:avLst/>
          </a:prstGeom>
          <a:solidFill>
            <a:schemeClr val="folHlink"/>
          </a:solidFill>
          <a:ln w="9525">
            <a:solidFill>
              <a:schemeClr val="tx1"/>
            </a:solidFill>
            <a:round/>
            <a:headEnd/>
            <a:tailEnd/>
          </a:ln>
          <a:effectLst/>
        </p:spPr>
        <p:txBody>
          <a:bodyPr wrap="none" lIns="0" rIns="0" anchor="ctr"/>
          <a:lstStyle/>
          <a:p>
            <a:pPr algn="ctr" eaLnBrk="0" hangingPunct="0">
              <a:defRPr/>
            </a:pPr>
            <a:r>
              <a:rPr lang="en-US" b="1">
                <a:solidFill>
                  <a:srgbClr val="003399"/>
                </a:solidFill>
                <a:effectLst>
                  <a:outerShdw blurRad="38100" dist="38100" dir="2700000" algn="tl">
                    <a:srgbClr val="000000"/>
                  </a:outerShdw>
                </a:effectLst>
                <a:latin typeface="Arial" charset="0"/>
                <a:cs typeface="+mn-cs"/>
              </a:rPr>
              <a:t>18</a:t>
            </a:r>
          </a:p>
        </p:txBody>
      </p:sp>
      <p:sp>
        <p:nvSpPr>
          <p:cNvPr id="170001" name="Text Box 17"/>
          <p:cNvSpPr txBox="1">
            <a:spLocks noChangeArrowheads="1"/>
          </p:cNvSpPr>
          <p:nvPr/>
        </p:nvSpPr>
        <p:spPr bwMode="auto">
          <a:xfrm>
            <a:off x="179388" y="6308725"/>
            <a:ext cx="6335712" cy="366713"/>
          </a:xfrm>
          <a:prstGeom prst="rect">
            <a:avLst/>
          </a:prstGeom>
          <a:noFill/>
          <a:ln w="9525">
            <a:noFill/>
            <a:miter lim="800000"/>
            <a:headEnd/>
            <a:tailEnd/>
          </a:ln>
          <a:effectLst/>
        </p:spPr>
        <p:txBody>
          <a:bodyPr>
            <a:spAutoFit/>
          </a:bodyPr>
          <a:lstStyle/>
          <a:p>
            <a:pPr algn="ctr" eaLnBrk="0" hangingPunct="0">
              <a:spcBef>
                <a:spcPct val="50000"/>
              </a:spcBef>
              <a:defRPr/>
            </a:pPr>
            <a:r>
              <a:rPr lang="en-US" b="1" dirty="0">
                <a:solidFill>
                  <a:srgbClr val="3333FF"/>
                </a:solidFill>
                <a:effectLst>
                  <a:outerShdw blurRad="38100" dist="38100" dir="2700000" algn="tl">
                    <a:srgbClr val="000000"/>
                  </a:outerShdw>
                </a:effectLst>
                <a:latin typeface="Arial" charset="0"/>
                <a:cs typeface="Times New Roman" pitchFamily="18" charset="0"/>
              </a:rPr>
              <a:t>Note: </a:t>
            </a:r>
            <a:r>
              <a:rPr lang="en-US" b="1" dirty="0">
                <a:solidFill>
                  <a:srgbClr val="CC3300"/>
                </a:solidFill>
                <a:effectLst>
                  <a:outerShdw blurRad="38100" dist="38100" dir="2700000" algn="tl">
                    <a:srgbClr val="000000"/>
                  </a:outerShdw>
                </a:effectLst>
                <a:latin typeface="Arial" charset="0"/>
                <a:cs typeface="Times New Roman" pitchFamily="18" charset="0"/>
              </a:rPr>
              <a:t>numbers indicates the process priority</a:t>
            </a:r>
          </a:p>
        </p:txBody>
      </p:sp>
      <p:sp>
        <p:nvSpPr>
          <p:cNvPr id="18" name="TextBox 17"/>
          <p:cNvSpPr txBox="1"/>
          <p:nvPr/>
        </p:nvSpPr>
        <p:spPr>
          <a:xfrm>
            <a:off x="1371600" y="228600"/>
            <a:ext cx="6324600" cy="584775"/>
          </a:xfrm>
          <a:prstGeom prst="rect">
            <a:avLst/>
          </a:prstGeom>
          <a:noFill/>
        </p:spPr>
        <p:txBody>
          <a:bodyPr wrap="square" rtlCol="0">
            <a:spAutoFit/>
          </a:bodyPr>
          <a:lstStyle/>
          <a:p>
            <a:pPr marL="609600" indent="-609600" algn="ctr">
              <a:spcBef>
                <a:spcPts val="580"/>
              </a:spcBef>
              <a:defRPr/>
            </a:pPr>
            <a:r>
              <a:rPr lang="en-US" sz="3200" b="1" dirty="0">
                <a:solidFill>
                  <a:srgbClr val="FF5050"/>
                </a:solidFill>
                <a:effectLst>
                  <a:outerShdw blurRad="38100" dist="38100" dir="2700000" algn="tl">
                    <a:srgbClr val="000000"/>
                  </a:outerShdw>
                </a:effectLst>
                <a:cs typeface="Times New Roman" pitchFamily="18" charset="0"/>
              </a:rPr>
              <a:t>Priority scheduling</a:t>
            </a:r>
          </a:p>
        </p:txBody>
      </p:sp>
      <p:sp>
        <p:nvSpPr>
          <p:cNvPr id="19" name="Date Placeholder 18"/>
          <p:cNvSpPr>
            <a:spLocks noGrp="1"/>
          </p:cNvSpPr>
          <p:nvPr>
            <p:ph type="dt" sz="half" idx="10"/>
          </p:nvPr>
        </p:nvSpPr>
        <p:spPr/>
        <p:txBody>
          <a:bodyPr/>
          <a:lstStyle/>
          <a:p>
            <a:fld id="{26EA0210-C4E1-49E3-B3D3-BBD08056F1F7}" type="datetime1">
              <a:rPr lang="en-US" smtClean="0"/>
              <a:t>5/31/2020</a:t>
            </a:fld>
            <a:endParaRPr lang="en-US"/>
          </a:p>
        </p:txBody>
      </p:sp>
      <p:sp>
        <p:nvSpPr>
          <p:cNvPr id="20" name="Slide Number Placeholder 19"/>
          <p:cNvSpPr>
            <a:spLocks noGrp="1"/>
          </p:cNvSpPr>
          <p:nvPr>
            <p:ph type="sldNum" sz="quarter" idx="12"/>
          </p:nvPr>
        </p:nvSpPr>
        <p:spPr/>
        <p:txBody>
          <a:bodyPr/>
          <a:lstStyle/>
          <a:p>
            <a:fld id="{CA6DF5AC-6CCA-4C99-B496-EDDB31E19025}" type="slidenum">
              <a:rPr lang="en-US" smtClean="0"/>
              <a:pPr/>
              <a:t>34</a:t>
            </a:fld>
            <a:endParaRPr lang="en-US"/>
          </a:p>
        </p:txBody>
      </p:sp>
      <p:sp>
        <p:nvSpPr>
          <p:cNvPr id="21" name="Footer Placeholder 20"/>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9999"/>
                                        </p:tgtEl>
                                        <p:attrNameLst>
                                          <p:attrName>style.visibility</p:attrName>
                                        </p:attrNameLst>
                                      </p:cBhvr>
                                      <p:to>
                                        <p:strVal val="visible"/>
                                      </p:to>
                                    </p:set>
                                    <p:animEffect transition="in" filter="blinds(horizontal)">
                                      <p:cBhvr>
                                        <p:cTn id="7" dur="500"/>
                                        <p:tgtEl>
                                          <p:spTgt spid="16999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9995"/>
                                        </p:tgtEl>
                                        <p:attrNameLst>
                                          <p:attrName>style.visibility</p:attrName>
                                        </p:attrNameLst>
                                      </p:cBhvr>
                                      <p:to>
                                        <p:strVal val="visible"/>
                                      </p:to>
                                    </p:set>
                                    <p:animEffect transition="in" filter="blinds(horizontal)">
                                      <p:cBhvr>
                                        <p:cTn id="12" dur="500"/>
                                        <p:tgtEl>
                                          <p:spTgt spid="169995"/>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69996"/>
                                        </p:tgtEl>
                                        <p:attrNameLst>
                                          <p:attrName>style.visibility</p:attrName>
                                        </p:attrNameLst>
                                      </p:cBhvr>
                                      <p:to>
                                        <p:strVal val="visible"/>
                                      </p:to>
                                    </p:set>
                                    <p:animEffect transition="in" filter="blinds(horizontal)">
                                      <p:cBhvr>
                                        <p:cTn id="15" dur="500"/>
                                        <p:tgtEl>
                                          <p:spTgt spid="169996"/>
                                        </p:tgtEl>
                                      </p:cBhvr>
                                    </p:animEffect>
                                  </p:childTnLst>
                                </p:cTn>
                              </p:par>
                            </p:childTnLst>
                          </p:cTn>
                        </p:par>
                        <p:par>
                          <p:cTn id="16" fill="hold">
                            <p:stCondLst>
                              <p:cond delay="500"/>
                            </p:stCondLst>
                            <p:childTnLst>
                              <p:par>
                                <p:cTn id="17" presetID="3" presetClass="entr" presetSubtype="10" fill="hold" grpId="0" nodeType="afterEffect">
                                  <p:stCondLst>
                                    <p:cond delay="0"/>
                                  </p:stCondLst>
                                  <p:childTnLst>
                                    <p:set>
                                      <p:cBhvr>
                                        <p:cTn id="18" dur="1" fill="hold">
                                          <p:stCondLst>
                                            <p:cond delay="0"/>
                                          </p:stCondLst>
                                        </p:cTn>
                                        <p:tgtEl>
                                          <p:spTgt spid="170000"/>
                                        </p:tgtEl>
                                        <p:attrNameLst>
                                          <p:attrName>style.visibility</p:attrName>
                                        </p:attrNameLst>
                                      </p:cBhvr>
                                      <p:to>
                                        <p:strVal val="visible"/>
                                      </p:to>
                                    </p:set>
                                    <p:animEffect transition="in" filter="blinds(horizontal)">
                                      <p:cBhvr>
                                        <p:cTn id="19" dur="500"/>
                                        <p:tgtEl>
                                          <p:spTgt spid="170000"/>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69997"/>
                                        </p:tgtEl>
                                        <p:attrNameLst>
                                          <p:attrName>style.visibility</p:attrName>
                                        </p:attrNameLst>
                                      </p:cBhvr>
                                      <p:to>
                                        <p:strVal val="visible"/>
                                      </p:to>
                                    </p:set>
                                    <p:animEffect transition="in" filter="blinds(horizontal)">
                                      <p:cBhvr>
                                        <p:cTn id="22" dur="500"/>
                                        <p:tgtEl>
                                          <p:spTgt spid="16999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69998"/>
                                        </p:tgtEl>
                                        <p:attrNameLst>
                                          <p:attrName>style.visibility</p:attrName>
                                        </p:attrNameLst>
                                      </p:cBhvr>
                                      <p:to>
                                        <p:strVal val="visible"/>
                                      </p:to>
                                    </p:set>
                                    <p:animEffect transition="in" filter="blinds(horizontal)">
                                      <p:cBhvr>
                                        <p:cTn id="25" dur="500"/>
                                        <p:tgtEl>
                                          <p:spTgt spid="169998"/>
                                        </p:tgtEl>
                                      </p:cBhvr>
                                    </p:animEffect>
                                  </p:childTnLst>
                                </p:cTn>
                              </p:par>
                            </p:childTnLst>
                          </p:cTn>
                        </p:par>
                      </p:childTnLst>
                    </p:cTn>
                  </p:par>
                  <p:par>
                    <p:cTn id="26" fill="hold">
                      <p:stCondLst>
                        <p:cond delay="indefinite"/>
                      </p:stCondLst>
                      <p:childTnLst>
                        <p:par>
                          <p:cTn id="27" fill="hold">
                            <p:stCondLst>
                              <p:cond delay="0"/>
                            </p:stCondLst>
                            <p:childTnLst>
                              <p:par>
                                <p:cTn id="28" presetID="63" presetClass="path" presetSubtype="0" accel="50000" decel="50000" fill="hold" grpId="1" nodeType="clickEffect">
                                  <p:stCondLst>
                                    <p:cond delay="0"/>
                                  </p:stCondLst>
                                  <p:childTnLst>
                                    <p:animMotion origin="layout" path="M -4.16667E-6 4.33526E-6 L 0.31893 -0.00509 " pathEditMode="relative" rAng="0" ptsTypes="AA">
                                      <p:cBhvr>
                                        <p:cTn id="29" dur="2000" fill="hold"/>
                                        <p:tgtEl>
                                          <p:spTgt spid="169996"/>
                                        </p:tgtEl>
                                        <p:attrNameLst>
                                          <p:attrName>ppt_x</p:attrName>
                                          <p:attrName>ppt_y</p:attrName>
                                        </p:attrNameLst>
                                      </p:cBhvr>
                                      <p:rCtr x="15900" y="-300"/>
                                    </p:animMotion>
                                  </p:childTnLst>
                                </p:cTn>
                              </p:par>
                            </p:childTnLst>
                          </p:cTn>
                        </p:par>
                        <p:par>
                          <p:cTn id="30" fill="hold">
                            <p:stCondLst>
                              <p:cond delay="2000"/>
                            </p:stCondLst>
                            <p:childTnLst>
                              <p:par>
                                <p:cTn id="31" presetID="63" presetClass="path" presetSubtype="0" accel="50000" decel="50000" fill="hold" grpId="1" nodeType="afterEffect">
                                  <p:stCondLst>
                                    <p:cond delay="0"/>
                                  </p:stCondLst>
                                  <p:childTnLst>
                                    <p:animMotion origin="layout" path="M -2.22222E-6 4.33526E-6 L 0.40556 -0.00509 " pathEditMode="relative" rAng="0" ptsTypes="AA">
                                      <p:cBhvr>
                                        <p:cTn id="32" dur="2000" fill="hold"/>
                                        <p:tgtEl>
                                          <p:spTgt spid="169997"/>
                                        </p:tgtEl>
                                        <p:attrNameLst>
                                          <p:attrName>ppt_x</p:attrName>
                                          <p:attrName>ppt_y</p:attrName>
                                        </p:attrNameLst>
                                      </p:cBhvr>
                                      <p:rCtr x="20300" y="-300"/>
                                    </p:animMotion>
                                  </p:childTnLst>
                                </p:cTn>
                              </p:par>
                            </p:childTnLst>
                          </p:cTn>
                        </p:par>
                        <p:par>
                          <p:cTn id="33" fill="hold">
                            <p:stCondLst>
                              <p:cond delay="4000"/>
                            </p:stCondLst>
                            <p:childTnLst>
                              <p:par>
                                <p:cTn id="34" presetID="63" presetClass="path" presetSubtype="0" accel="50000" decel="50000" fill="hold" grpId="1" nodeType="afterEffect">
                                  <p:stCondLst>
                                    <p:cond delay="0"/>
                                  </p:stCondLst>
                                  <p:childTnLst>
                                    <p:animMotion origin="layout" path="M -2.77778E-7 4.33526E-6 L 0.49219 -0.00509 " pathEditMode="relative" rAng="0" ptsTypes="AA">
                                      <p:cBhvr>
                                        <p:cTn id="35" dur="2000" fill="hold"/>
                                        <p:tgtEl>
                                          <p:spTgt spid="169998"/>
                                        </p:tgtEl>
                                        <p:attrNameLst>
                                          <p:attrName>ppt_x</p:attrName>
                                          <p:attrName>ppt_y</p:attrName>
                                        </p:attrNameLst>
                                      </p:cBhvr>
                                      <p:rCtr x="24600" y="-300"/>
                                    </p:animMotion>
                                  </p:childTnLst>
                                </p:cTn>
                              </p:par>
                            </p:childTnLst>
                          </p:cTn>
                        </p:par>
                        <p:par>
                          <p:cTn id="36" fill="hold">
                            <p:stCondLst>
                              <p:cond delay="6000"/>
                            </p:stCondLst>
                            <p:childTnLst>
                              <p:par>
                                <p:cTn id="37" presetID="63" presetClass="path" presetSubtype="0" accel="50000" decel="50000" fill="hold" grpId="1" nodeType="afterEffect">
                                  <p:stCondLst>
                                    <p:cond delay="0"/>
                                  </p:stCondLst>
                                  <p:childTnLst>
                                    <p:animMotion origin="layout" path="M -3.33333E-6 4.33526E-6 L 0.5757 -0.00509 " pathEditMode="relative" rAng="0" ptsTypes="AA">
                                      <p:cBhvr>
                                        <p:cTn id="38" dur="2000" fill="hold"/>
                                        <p:tgtEl>
                                          <p:spTgt spid="170000"/>
                                        </p:tgtEl>
                                        <p:attrNameLst>
                                          <p:attrName>ppt_x</p:attrName>
                                          <p:attrName>ppt_y</p:attrName>
                                        </p:attrNameLst>
                                      </p:cBhvr>
                                      <p:rCtr x="28800" y="-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95" grpId="0" animBg="1"/>
      <p:bldP spid="169996" grpId="0" animBg="1"/>
      <p:bldP spid="169996" grpId="1" animBg="1"/>
      <p:bldP spid="169997" grpId="0" animBg="1"/>
      <p:bldP spid="169997" grpId="1" animBg="1"/>
      <p:bldP spid="169998" grpId="0" animBg="1"/>
      <p:bldP spid="169998" grpId="1" animBg="1"/>
      <p:bldP spid="169999" grpId="0"/>
      <p:bldP spid="170000" grpId="0" animBg="1"/>
      <p:bldP spid="170000"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Grp="1" noChangeArrowheads="1"/>
          </p:cNvSpPr>
          <p:nvPr>
            <p:ph type="body" idx="1"/>
          </p:nvPr>
        </p:nvSpPr>
        <p:spPr>
          <a:xfrm>
            <a:off x="468313" y="476250"/>
            <a:ext cx="8229600" cy="3168650"/>
          </a:xfrm>
        </p:spPr>
        <p:txBody>
          <a:bodyPr>
            <a:normAutofit/>
          </a:bodyPr>
          <a:lstStyle/>
          <a:p>
            <a:pPr marL="274320" indent="-274320" eaLnBrk="1" fontAlgn="auto" hangingPunct="1">
              <a:spcBef>
                <a:spcPts val="580"/>
              </a:spcBef>
              <a:spcAft>
                <a:spcPts val="0"/>
              </a:spcAft>
              <a:buFontTx/>
              <a:buNone/>
              <a:defRPr/>
            </a:pPr>
            <a:r>
              <a:rPr lang="en-US" b="1" dirty="0">
                <a:solidFill>
                  <a:srgbClr val="FF5050"/>
                </a:solidFill>
                <a:effectLst>
                  <a:outerShdw blurRad="38100" dist="38100" dir="2700000" algn="tl">
                    <a:srgbClr val="000000"/>
                  </a:outerShdw>
                </a:effectLst>
                <a:cs typeface="Times New Roman" pitchFamily="18" charset="0"/>
              </a:rPr>
              <a:t>Problems with Priority scheduling </a:t>
            </a:r>
          </a:p>
          <a:p>
            <a:pPr marL="274320" indent="-274320" eaLnBrk="1" fontAlgn="auto" hangingPunct="1">
              <a:spcBef>
                <a:spcPts val="580"/>
              </a:spcBef>
              <a:spcAft>
                <a:spcPts val="0"/>
              </a:spcAft>
              <a:buFontTx/>
              <a:buNone/>
              <a:defRPr/>
            </a:pPr>
            <a:endParaRPr lang="en-US" b="1" dirty="0">
              <a:solidFill>
                <a:srgbClr val="FF5050"/>
              </a:solidFill>
              <a:effectLst>
                <a:outerShdw blurRad="38100" dist="38100" dir="2700000" algn="tl">
                  <a:srgbClr val="000000"/>
                </a:outerShdw>
              </a:effectLst>
              <a:cs typeface="Times New Roman" pitchFamily="18" charset="0"/>
            </a:endParaRPr>
          </a:p>
          <a:p>
            <a:pPr marL="274320" indent="-274320" eaLnBrk="1" fontAlgn="auto" hangingPunct="1">
              <a:spcBef>
                <a:spcPts val="580"/>
              </a:spcBef>
              <a:spcAft>
                <a:spcPts val="0"/>
              </a:spcAft>
              <a:buFont typeface="Wingdings 2"/>
              <a:buChar char=""/>
              <a:defRPr/>
            </a:pPr>
            <a:r>
              <a:rPr lang="en-US" sz="2400" b="1" dirty="0">
                <a:solidFill>
                  <a:srgbClr val="3333FF"/>
                </a:solidFill>
                <a:effectLst>
                  <a:outerShdw blurRad="38100" dist="38100" dir="2700000" algn="tl">
                    <a:srgbClr val="000000"/>
                  </a:outerShdw>
                </a:effectLst>
                <a:cs typeface="Times New Roman" pitchFamily="18" charset="0"/>
              </a:rPr>
              <a:t>Problem </a:t>
            </a:r>
            <a:r>
              <a:rPr lang="en-US" sz="2400" b="1" dirty="0">
                <a:solidFill>
                  <a:srgbClr val="3333FF"/>
                </a:solidFill>
                <a:effectLst>
                  <a:outerShdw blurRad="38100" dist="38100" dir="2700000" algn="tl">
                    <a:srgbClr val="000000"/>
                  </a:outerShdw>
                </a:effectLst>
                <a:cs typeface="Times New Roman" pitchFamily="18" charset="0"/>
                <a:sym typeface="Symbol" pitchFamily="18" charset="2"/>
              </a:rPr>
              <a:t></a:t>
            </a:r>
            <a:r>
              <a:rPr lang="en-US" sz="2400" b="1" dirty="0">
                <a:solidFill>
                  <a:srgbClr val="3333FF"/>
                </a:solidFill>
                <a:effectLst>
                  <a:outerShdw blurRad="38100" dist="38100" dir="2700000" algn="tl">
                    <a:srgbClr val="000000"/>
                  </a:outerShdw>
                </a:effectLst>
                <a:cs typeface="Times New Roman" pitchFamily="18" charset="0"/>
              </a:rPr>
              <a:t> </a:t>
            </a:r>
            <a:r>
              <a:rPr lang="en-US" sz="2400" b="1" dirty="0">
                <a:solidFill>
                  <a:srgbClr val="CC3300"/>
                </a:solidFill>
                <a:effectLst>
                  <a:outerShdw blurRad="38100" dist="38100" dir="2700000" algn="tl">
                    <a:srgbClr val="000000"/>
                  </a:outerShdw>
                </a:effectLst>
                <a:cs typeface="Times New Roman" pitchFamily="18" charset="0"/>
              </a:rPr>
              <a:t>Starvation</a:t>
            </a:r>
            <a:r>
              <a:rPr lang="en-US" sz="2400" b="1" dirty="0">
                <a:solidFill>
                  <a:srgbClr val="3333FF"/>
                </a:solidFill>
                <a:effectLst>
                  <a:outerShdw blurRad="38100" dist="38100" dir="2700000" algn="tl">
                    <a:srgbClr val="000000"/>
                  </a:outerShdw>
                </a:effectLst>
                <a:cs typeface="Times New Roman" pitchFamily="18" charset="0"/>
              </a:rPr>
              <a:t> (infinite blocking)– low priority processes may never execute</a:t>
            </a:r>
          </a:p>
          <a:p>
            <a:pPr marL="274320" indent="-274320" eaLnBrk="1" fontAlgn="auto" hangingPunct="1">
              <a:spcBef>
                <a:spcPts val="580"/>
              </a:spcBef>
              <a:spcAft>
                <a:spcPts val="0"/>
              </a:spcAft>
              <a:buFont typeface="Wingdings 2"/>
              <a:buChar char=""/>
              <a:defRPr/>
            </a:pPr>
            <a:r>
              <a:rPr lang="en-US" sz="2400" b="1" dirty="0">
                <a:solidFill>
                  <a:srgbClr val="3333FF"/>
                </a:solidFill>
                <a:effectLst>
                  <a:outerShdw blurRad="38100" dist="38100" dir="2700000" algn="tl">
                    <a:srgbClr val="000000"/>
                  </a:outerShdw>
                </a:effectLst>
                <a:cs typeface="Times New Roman" pitchFamily="18" charset="0"/>
              </a:rPr>
              <a:t>Solution </a:t>
            </a:r>
            <a:r>
              <a:rPr lang="en-US" sz="2400" b="1" dirty="0">
                <a:solidFill>
                  <a:srgbClr val="3333FF"/>
                </a:solidFill>
                <a:effectLst>
                  <a:outerShdw blurRad="38100" dist="38100" dir="2700000" algn="tl">
                    <a:srgbClr val="000000"/>
                  </a:outerShdw>
                </a:effectLst>
                <a:cs typeface="Times New Roman" pitchFamily="18" charset="0"/>
                <a:sym typeface="Symbol" pitchFamily="18" charset="2"/>
              </a:rPr>
              <a:t></a:t>
            </a:r>
            <a:r>
              <a:rPr lang="en-US" sz="2400" b="1" dirty="0">
                <a:solidFill>
                  <a:srgbClr val="3333FF"/>
                </a:solidFill>
                <a:effectLst>
                  <a:outerShdw blurRad="38100" dist="38100" dir="2700000" algn="tl">
                    <a:srgbClr val="000000"/>
                  </a:outerShdw>
                </a:effectLst>
                <a:cs typeface="Times New Roman" pitchFamily="18" charset="0"/>
              </a:rPr>
              <a:t> </a:t>
            </a:r>
            <a:r>
              <a:rPr lang="en-US" sz="2400" b="1" dirty="0">
                <a:solidFill>
                  <a:srgbClr val="CC3300"/>
                </a:solidFill>
                <a:effectLst>
                  <a:outerShdw blurRad="38100" dist="38100" dir="2700000" algn="tl">
                    <a:srgbClr val="000000"/>
                  </a:outerShdw>
                </a:effectLst>
                <a:cs typeface="Times New Roman" pitchFamily="18" charset="0"/>
              </a:rPr>
              <a:t>Aging</a:t>
            </a:r>
            <a:r>
              <a:rPr lang="en-US" sz="2400" b="1" dirty="0">
                <a:solidFill>
                  <a:srgbClr val="3333FF"/>
                </a:solidFill>
                <a:effectLst>
                  <a:outerShdw blurRad="38100" dist="38100" dir="2700000" algn="tl">
                    <a:srgbClr val="000000"/>
                  </a:outerShdw>
                </a:effectLst>
                <a:cs typeface="Times New Roman" pitchFamily="18" charset="0"/>
              </a:rPr>
              <a:t> – as time progresses increase the priority of the process</a:t>
            </a:r>
          </a:p>
          <a:p>
            <a:pPr marL="274320" indent="-274320" eaLnBrk="1" fontAlgn="auto" hangingPunct="1">
              <a:spcBef>
                <a:spcPts val="580"/>
              </a:spcBef>
              <a:spcAft>
                <a:spcPts val="0"/>
              </a:spcAft>
              <a:buFontTx/>
              <a:buNone/>
              <a:defRPr/>
            </a:pPr>
            <a:endParaRPr lang="en-US" sz="2400" b="1" dirty="0">
              <a:solidFill>
                <a:srgbClr val="3333FF"/>
              </a:solidFill>
              <a:effectLst>
                <a:outerShdw blurRad="38100" dist="38100" dir="2700000" algn="tl">
                  <a:srgbClr val="000000"/>
                </a:outerShdw>
              </a:effectLst>
              <a:cs typeface="Times New Roman" pitchFamily="18" charset="0"/>
            </a:endParaRPr>
          </a:p>
        </p:txBody>
      </p:sp>
      <p:sp>
        <p:nvSpPr>
          <p:cNvPr id="67587" name="AutoShape 4" descr="بردي"/>
          <p:cNvSpPr>
            <a:spLocks noChangeArrowheads="1"/>
          </p:cNvSpPr>
          <p:nvPr/>
        </p:nvSpPr>
        <p:spPr bwMode="auto">
          <a:xfrm rot="5400000">
            <a:off x="4600576" y="2220912"/>
            <a:ext cx="647700" cy="5343525"/>
          </a:xfrm>
          <a:prstGeom prst="can">
            <a:avLst>
              <a:gd name="adj" fmla="val 67146"/>
            </a:avLst>
          </a:prstGeom>
          <a:blipFill dpi="0" rotWithShape="1">
            <a:blip r:embed="rId2"/>
            <a:srcRect/>
            <a:tile tx="0" ty="0" sx="100000" sy="100000" flip="none" algn="tl"/>
          </a:blipFill>
          <a:ln w="9525">
            <a:solidFill>
              <a:schemeClr val="tx1"/>
            </a:solidFill>
            <a:round/>
            <a:headEnd/>
            <a:tailEnd/>
          </a:ln>
        </p:spPr>
        <p:txBody>
          <a:bodyPr wrap="none" anchor="ctr"/>
          <a:lstStyle/>
          <a:p>
            <a:pPr eaLnBrk="0" hangingPunct="0"/>
            <a:endParaRPr lang="en-AU"/>
          </a:p>
        </p:txBody>
      </p:sp>
      <p:sp>
        <p:nvSpPr>
          <p:cNvPr id="171013" name="Oval 5"/>
          <p:cNvSpPr>
            <a:spLocks noChangeArrowheads="1"/>
          </p:cNvSpPr>
          <p:nvPr/>
        </p:nvSpPr>
        <p:spPr bwMode="auto">
          <a:xfrm>
            <a:off x="4645025" y="4567238"/>
            <a:ext cx="647700" cy="647700"/>
          </a:xfrm>
          <a:prstGeom prst="ellipse">
            <a:avLst/>
          </a:prstGeom>
          <a:solidFill>
            <a:srgbClr val="003399"/>
          </a:solidFill>
          <a:ln w="9525">
            <a:solidFill>
              <a:schemeClr val="tx1"/>
            </a:solidFill>
            <a:round/>
            <a:headEnd/>
            <a:tailEnd/>
          </a:ln>
          <a:effectLst/>
        </p:spPr>
        <p:txBody>
          <a:bodyPr wrap="none" anchor="ctr"/>
          <a:lstStyle/>
          <a:p>
            <a:pPr algn="ctr" eaLnBrk="0" hangingPunct="0">
              <a:defRPr/>
            </a:pPr>
            <a:r>
              <a:rPr lang="en-US" b="1">
                <a:solidFill>
                  <a:srgbClr val="FFFF00"/>
                </a:solidFill>
                <a:effectLst>
                  <a:outerShdw blurRad="38100" dist="38100" dir="2700000" algn="tl">
                    <a:srgbClr val="000000"/>
                  </a:outerShdw>
                </a:effectLst>
                <a:latin typeface="Arial" charset="0"/>
                <a:cs typeface="+mn-cs"/>
              </a:rPr>
              <a:t>5</a:t>
            </a:r>
          </a:p>
        </p:txBody>
      </p:sp>
      <p:sp>
        <p:nvSpPr>
          <p:cNvPr id="171014" name="Oval 6"/>
          <p:cNvSpPr>
            <a:spLocks noChangeArrowheads="1"/>
          </p:cNvSpPr>
          <p:nvPr/>
        </p:nvSpPr>
        <p:spPr bwMode="auto">
          <a:xfrm>
            <a:off x="5408613" y="4567238"/>
            <a:ext cx="676275" cy="647700"/>
          </a:xfrm>
          <a:prstGeom prst="ellipse">
            <a:avLst/>
          </a:prstGeom>
          <a:solidFill>
            <a:schemeClr val="folHlink"/>
          </a:solidFill>
          <a:ln w="9525">
            <a:solidFill>
              <a:schemeClr val="tx1"/>
            </a:solidFill>
            <a:round/>
            <a:headEnd/>
            <a:tailEnd/>
          </a:ln>
          <a:effectLst/>
        </p:spPr>
        <p:txBody>
          <a:bodyPr wrap="none" lIns="0" rIns="0" anchor="ctr"/>
          <a:lstStyle/>
          <a:p>
            <a:pPr algn="ctr" eaLnBrk="0" hangingPunct="0">
              <a:defRPr/>
            </a:pPr>
            <a:r>
              <a:rPr lang="en-US" b="1">
                <a:solidFill>
                  <a:srgbClr val="003399"/>
                </a:solidFill>
                <a:effectLst>
                  <a:outerShdw blurRad="38100" dist="38100" dir="2700000" algn="tl">
                    <a:srgbClr val="000000"/>
                  </a:outerShdw>
                </a:effectLst>
                <a:latin typeface="Arial" charset="0"/>
                <a:cs typeface="+mn-cs"/>
              </a:rPr>
              <a:t>4</a:t>
            </a:r>
          </a:p>
        </p:txBody>
      </p:sp>
      <p:sp>
        <p:nvSpPr>
          <p:cNvPr id="171015" name="Oval 7"/>
          <p:cNvSpPr>
            <a:spLocks noChangeArrowheads="1"/>
          </p:cNvSpPr>
          <p:nvPr/>
        </p:nvSpPr>
        <p:spPr bwMode="auto">
          <a:xfrm>
            <a:off x="6229350" y="4581525"/>
            <a:ext cx="647700" cy="647700"/>
          </a:xfrm>
          <a:prstGeom prst="ellipse">
            <a:avLst/>
          </a:prstGeom>
          <a:solidFill>
            <a:srgbClr val="FF9933"/>
          </a:solidFill>
          <a:ln w="9525">
            <a:solidFill>
              <a:schemeClr val="tx1"/>
            </a:solidFill>
            <a:round/>
            <a:headEnd/>
            <a:tailEnd/>
          </a:ln>
          <a:effectLst/>
        </p:spPr>
        <p:txBody>
          <a:bodyPr wrap="none"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2</a:t>
            </a:r>
          </a:p>
        </p:txBody>
      </p:sp>
      <p:grpSp>
        <p:nvGrpSpPr>
          <p:cNvPr id="2" name="Group 13"/>
          <p:cNvGrpSpPr>
            <a:grpSpLocks/>
          </p:cNvGrpSpPr>
          <p:nvPr/>
        </p:nvGrpSpPr>
        <p:grpSpPr bwMode="auto">
          <a:xfrm>
            <a:off x="2843213" y="3573463"/>
            <a:ext cx="2736850" cy="1641475"/>
            <a:chOff x="1791" y="2251"/>
            <a:chExt cx="1724" cy="1034"/>
          </a:xfrm>
        </p:grpSpPr>
        <p:sp>
          <p:nvSpPr>
            <p:cNvPr id="171016" name="Oval 8"/>
            <p:cNvSpPr>
              <a:spLocks noChangeArrowheads="1"/>
            </p:cNvSpPr>
            <p:nvPr/>
          </p:nvSpPr>
          <p:spPr bwMode="auto">
            <a:xfrm>
              <a:off x="2471" y="2877"/>
              <a:ext cx="408" cy="408"/>
            </a:xfrm>
            <a:prstGeom prst="ellipse">
              <a:avLst/>
            </a:prstGeom>
            <a:solidFill>
              <a:srgbClr val="99CCFF"/>
            </a:solidFill>
            <a:ln w="9525">
              <a:solidFill>
                <a:schemeClr val="tx1"/>
              </a:solidFill>
              <a:round/>
              <a:headEnd/>
              <a:tailEnd/>
            </a:ln>
            <a:effectLst/>
          </p:spPr>
          <p:txBody>
            <a:bodyPr wrap="none" lIns="0" rIns="0"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30</a:t>
              </a:r>
            </a:p>
          </p:txBody>
        </p:sp>
        <p:sp>
          <p:nvSpPr>
            <p:cNvPr id="171018" name="Text Box 10"/>
            <p:cNvSpPr txBox="1">
              <a:spLocks noChangeArrowheads="1"/>
            </p:cNvSpPr>
            <p:nvPr/>
          </p:nvSpPr>
          <p:spPr bwMode="auto">
            <a:xfrm>
              <a:off x="1791" y="2251"/>
              <a:ext cx="1724" cy="212"/>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a:solidFill>
                    <a:srgbClr val="3333FF"/>
                  </a:solidFill>
                  <a:effectLst>
                    <a:outerShdw blurRad="38100" dist="38100" dir="2700000" algn="tl">
                      <a:srgbClr val="000000"/>
                    </a:outerShdw>
                  </a:effectLst>
                  <a:latin typeface="Arial" charset="0"/>
                  <a:cs typeface="Times New Roman" pitchFamily="18" charset="0"/>
                </a:rPr>
                <a:t>Very low priority process</a:t>
              </a:r>
            </a:p>
          </p:txBody>
        </p:sp>
        <p:sp>
          <p:nvSpPr>
            <p:cNvPr id="67610" name="Line 11"/>
            <p:cNvSpPr>
              <a:spLocks noChangeShapeType="1"/>
            </p:cNvSpPr>
            <p:nvPr/>
          </p:nvSpPr>
          <p:spPr bwMode="auto">
            <a:xfrm>
              <a:off x="2653" y="2478"/>
              <a:ext cx="0" cy="362"/>
            </a:xfrm>
            <a:prstGeom prst="line">
              <a:avLst/>
            </a:prstGeom>
            <a:noFill/>
            <a:ln w="9525">
              <a:solidFill>
                <a:schemeClr val="tx1"/>
              </a:solidFill>
              <a:round/>
              <a:headEnd/>
              <a:tailEnd type="triangle" w="med" len="med"/>
            </a:ln>
          </p:spPr>
          <p:txBody>
            <a:bodyPr/>
            <a:lstStyle/>
            <a:p>
              <a:endParaRPr lang="en-US"/>
            </a:p>
          </p:txBody>
        </p:sp>
      </p:grpSp>
      <p:sp>
        <p:nvSpPr>
          <p:cNvPr id="171020" name="Oval 12"/>
          <p:cNvSpPr>
            <a:spLocks noChangeArrowheads="1"/>
          </p:cNvSpPr>
          <p:nvPr/>
        </p:nvSpPr>
        <p:spPr bwMode="auto">
          <a:xfrm>
            <a:off x="207963" y="4581525"/>
            <a:ext cx="676275" cy="647700"/>
          </a:xfrm>
          <a:prstGeom prst="ellipse">
            <a:avLst/>
          </a:prstGeom>
          <a:solidFill>
            <a:srgbClr val="FF5050"/>
          </a:solidFill>
          <a:ln w="9525">
            <a:solidFill>
              <a:schemeClr val="tx1"/>
            </a:solidFill>
            <a:round/>
            <a:headEnd/>
            <a:tailEnd/>
          </a:ln>
          <a:effectLst/>
        </p:spPr>
        <p:txBody>
          <a:bodyPr wrap="none" lIns="0" rIns="0" anchor="ctr"/>
          <a:lstStyle/>
          <a:p>
            <a:pPr algn="ctr" eaLnBrk="0" hangingPunct="0">
              <a:defRPr/>
            </a:pPr>
            <a:r>
              <a:rPr lang="en-US" b="1">
                <a:solidFill>
                  <a:srgbClr val="003399"/>
                </a:solidFill>
                <a:effectLst>
                  <a:outerShdw blurRad="38100" dist="38100" dir="2700000" algn="tl">
                    <a:srgbClr val="000000"/>
                  </a:outerShdw>
                </a:effectLst>
                <a:latin typeface="Arial" charset="0"/>
                <a:cs typeface="+mn-cs"/>
              </a:rPr>
              <a:t>8</a:t>
            </a:r>
          </a:p>
        </p:txBody>
      </p:sp>
      <p:sp>
        <p:nvSpPr>
          <p:cNvPr id="171022" name="Oval 14"/>
          <p:cNvSpPr>
            <a:spLocks noChangeArrowheads="1"/>
          </p:cNvSpPr>
          <p:nvPr/>
        </p:nvSpPr>
        <p:spPr bwMode="auto">
          <a:xfrm>
            <a:off x="3908425" y="4567238"/>
            <a:ext cx="676275" cy="647700"/>
          </a:xfrm>
          <a:prstGeom prst="ellipse">
            <a:avLst/>
          </a:prstGeom>
          <a:solidFill>
            <a:srgbClr val="FF5050"/>
          </a:solidFill>
          <a:ln w="9525">
            <a:solidFill>
              <a:schemeClr val="tx1"/>
            </a:solidFill>
            <a:round/>
            <a:headEnd/>
            <a:tailEnd/>
          </a:ln>
          <a:effectLst/>
        </p:spPr>
        <p:txBody>
          <a:bodyPr wrap="none" lIns="0" rIns="0" anchor="ctr"/>
          <a:lstStyle/>
          <a:p>
            <a:pPr algn="ctr" eaLnBrk="0" hangingPunct="0">
              <a:defRPr/>
            </a:pPr>
            <a:r>
              <a:rPr lang="en-US" b="1">
                <a:solidFill>
                  <a:srgbClr val="003399"/>
                </a:solidFill>
                <a:effectLst>
                  <a:outerShdw blurRad="38100" dist="38100" dir="2700000" algn="tl">
                    <a:srgbClr val="000000"/>
                  </a:outerShdw>
                </a:effectLst>
                <a:latin typeface="Arial" charset="0"/>
                <a:cs typeface="+mn-cs"/>
              </a:rPr>
              <a:t>8</a:t>
            </a:r>
          </a:p>
        </p:txBody>
      </p:sp>
      <p:grpSp>
        <p:nvGrpSpPr>
          <p:cNvPr id="3" name="Group 15"/>
          <p:cNvGrpSpPr>
            <a:grpSpLocks/>
          </p:cNvGrpSpPr>
          <p:nvPr/>
        </p:nvGrpSpPr>
        <p:grpSpPr bwMode="auto">
          <a:xfrm>
            <a:off x="2079625" y="3559175"/>
            <a:ext cx="2736850" cy="1641475"/>
            <a:chOff x="1791" y="2251"/>
            <a:chExt cx="1724" cy="1034"/>
          </a:xfrm>
        </p:grpSpPr>
        <p:sp>
          <p:nvSpPr>
            <p:cNvPr id="171024" name="Oval 16"/>
            <p:cNvSpPr>
              <a:spLocks noChangeArrowheads="1"/>
            </p:cNvSpPr>
            <p:nvPr/>
          </p:nvSpPr>
          <p:spPr bwMode="auto">
            <a:xfrm>
              <a:off x="2471" y="2877"/>
              <a:ext cx="408" cy="408"/>
            </a:xfrm>
            <a:prstGeom prst="ellipse">
              <a:avLst/>
            </a:prstGeom>
            <a:solidFill>
              <a:srgbClr val="99CCFF"/>
            </a:solidFill>
            <a:ln w="9525">
              <a:solidFill>
                <a:schemeClr val="tx1"/>
              </a:solidFill>
              <a:round/>
              <a:headEnd/>
              <a:tailEnd/>
            </a:ln>
            <a:effectLst/>
          </p:spPr>
          <p:txBody>
            <a:bodyPr wrap="none" lIns="0" rIns="0"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28</a:t>
              </a:r>
            </a:p>
          </p:txBody>
        </p:sp>
        <p:sp>
          <p:nvSpPr>
            <p:cNvPr id="171025" name="Text Box 17"/>
            <p:cNvSpPr txBox="1">
              <a:spLocks noChangeArrowheads="1"/>
            </p:cNvSpPr>
            <p:nvPr/>
          </p:nvSpPr>
          <p:spPr bwMode="auto">
            <a:xfrm>
              <a:off x="1791" y="2251"/>
              <a:ext cx="1724" cy="212"/>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a:solidFill>
                    <a:srgbClr val="3333FF"/>
                  </a:solidFill>
                  <a:effectLst>
                    <a:outerShdw blurRad="38100" dist="38100" dir="2700000" algn="tl">
                      <a:srgbClr val="000000"/>
                    </a:outerShdw>
                  </a:effectLst>
                  <a:latin typeface="Arial" charset="0"/>
                  <a:cs typeface="Times New Roman" pitchFamily="18" charset="0"/>
                </a:rPr>
                <a:t>Very low priority process</a:t>
              </a:r>
            </a:p>
          </p:txBody>
        </p:sp>
        <p:sp>
          <p:nvSpPr>
            <p:cNvPr id="67607" name="Line 18"/>
            <p:cNvSpPr>
              <a:spLocks noChangeShapeType="1"/>
            </p:cNvSpPr>
            <p:nvPr/>
          </p:nvSpPr>
          <p:spPr bwMode="auto">
            <a:xfrm>
              <a:off x="2653" y="2478"/>
              <a:ext cx="0" cy="362"/>
            </a:xfrm>
            <a:prstGeom prst="line">
              <a:avLst/>
            </a:prstGeom>
            <a:noFill/>
            <a:ln w="9525">
              <a:solidFill>
                <a:schemeClr val="tx1"/>
              </a:solidFill>
              <a:round/>
              <a:headEnd/>
              <a:tailEnd type="triangle" w="med" len="med"/>
            </a:ln>
          </p:spPr>
          <p:txBody>
            <a:bodyPr/>
            <a:lstStyle/>
            <a:p>
              <a:endParaRPr lang="en-US"/>
            </a:p>
          </p:txBody>
        </p:sp>
      </p:grpSp>
      <p:grpSp>
        <p:nvGrpSpPr>
          <p:cNvPr id="4" name="Group 19"/>
          <p:cNvGrpSpPr>
            <a:grpSpLocks/>
          </p:cNvGrpSpPr>
          <p:nvPr/>
        </p:nvGrpSpPr>
        <p:grpSpPr bwMode="auto">
          <a:xfrm>
            <a:off x="2079625" y="3559175"/>
            <a:ext cx="2736850" cy="1641475"/>
            <a:chOff x="1791" y="2251"/>
            <a:chExt cx="1724" cy="1034"/>
          </a:xfrm>
        </p:grpSpPr>
        <p:sp>
          <p:nvSpPr>
            <p:cNvPr id="171028" name="Oval 20"/>
            <p:cNvSpPr>
              <a:spLocks noChangeArrowheads="1"/>
            </p:cNvSpPr>
            <p:nvPr/>
          </p:nvSpPr>
          <p:spPr bwMode="auto">
            <a:xfrm>
              <a:off x="2471" y="2877"/>
              <a:ext cx="408" cy="408"/>
            </a:xfrm>
            <a:prstGeom prst="ellipse">
              <a:avLst/>
            </a:prstGeom>
            <a:solidFill>
              <a:srgbClr val="99CCFF"/>
            </a:solidFill>
            <a:ln w="9525">
              <a:solidFill>
                <a:schemeClr val="tx1"/>
              </a:solidFill>
              <a:round/>
              <a:headEnd/>
              <a:tailEnd/>
            </a:ln>
            <a:effectLst/>
          </p:spPr>
          <p:txBody>
            <a:bodyPr wrap="none" lIns="0" rIns="0" anchor="ctr"/>
            <a:lstStyle/>
            <a:p>
              <a:pPr algn="ctr" eaLnBrk="0" hangingPunct="0">
                <a:defRPr/>
              </a:pPr>
              <a:r>
                <a:rPr lang="en-US" b="1">
                  <a:solidFill>
                    <a:srgbClr val="0000FF"/>
                  </a:solidFill>
                  <a:effectLst>
                    <a:outerShdw blurRad="38100" dist="38100" dir="2700000" algn="tl">
                      <a:srgbClr val="000000"/>
                    </a:outerShdw>
                  </a:effectLst>
                  <a:latin typeface="Arial" charset="0"/>
                  <a:cs typeface="+mn-cs"/>
                </a:rPr>
                <a:t>26</a:t>
              </a:r>
            </a:p>
          </p:txBody>
        </p:sp>
        <p:sp>
          <p:nvSpPr>
            <p:cNvPr id="171029" name="Text Box 21"/>
            <p:cNvSpPr txBox="1">
              <a:spLocks noChangeArrowheads="1"/>
            </p:cNvSpPr>
            <p:nvPr/>
          </p:nvSpPr>
          <p:spPr bwMode="auto">
            <a:xfrm>
              <a:off x="1791" y="2251"/>
              <a:ext cx="1724" cy="212"/>
            </a:xfrm>
            <a:prstGeom prst="rect">
              <a:avLst/>
            </a:prstGeom>
            <a:noFill/>
            <a:ln w="9525">
              <a:noFill/>
              <a:miter lim="800000"/>
              <a:headEnd/>
              <a:tailEnd/>
            </a:ln>
            <a:effectLst/>
          </p:spPr>
          <p:txBody>
            <a:bodyPr>
              <a:spAutoFit/>
            </a:bodyPr>
            <a:lstStyle/>
            <a:p>
              <a:pPr algn="ctr" eaLnBrk="0" hangingPunct="0">
                <a:spcBef>
                  <a:spcPct val="50000"/>
                </a:spcBef>
                <a:defRPr/>
              </a:pPr>
              <a:r>
                <a:rPr lang="en-US" sz="1600" b="1">
                  <a:solidFill>
                    <a:srgbClr val="3333FF"/>
                  </a:solidFill>
                  <a:effectLst>
                    <a:outerShdw blurRad="38100" dist="38100" dir="2700000" algn="tl">
                      <a:srgbClr val="000000"/>
                    </a:outerShdw>
                  </a:effectLst>
                  <a:latin typeface="Arial" charset="0"/>
                  <a:cs typeface="Times New Roman" pitchFamily="18" charset="0"/>
                </a:rPr>
                <a:t>Very low priority process</a:t>
              </a:r>
            </a:p>
          </p:txBody>
        </p:sp>
        <p:sp>
          <p:nvSpPr>
            <p:cNvPr id="67604" name="Line 22"/>
            <p:cNvSpPr>
              <a:spLocks noChangeShapeType="1"/>
            </p:cNvSpPr>
            <p:nvPr/>
          </p:nvSpPr>
          <p:spPr bwMode="auto">
            <a:xfrm>
              <a:off x="2653" y="2478"/>
              <a:ext cx="0" cy="362"/>
            </a:xfrm>
            <a:prstGeom prst="line">
              <a:avLst/>
            </a:prstGeom>
            <a:noFill/>
            <a:ln w="9525">
              <a:solidFill>
                <a:schemeClr val="tx1"/>
              </a:solidFill>
              <a:round/>
              <a:headEnd/>
              <a:tailEnd type="triangle" w="med" len="med"/>
            </a:ln>
          </p:spPr>
          <p:txBody>
            <a:bodyPr/>
            <a:lstStyle/>
            <a:p>
              <a:endParaRPr lang="en-US"/>
            </a:p>
          </p:txBody>
        </p:sp>
      </p:grpSp>
      <p:grpSp>
        <p:nvGrpSpPr>
          <p:cNvPr id="5" name="Group 23"/>
          <p:cNvGrpSpPr>
            <a:grpSpLocks/>
          </p:cNvGrpSpPr>
          <p:nvPr/>
        </p:nvGrpSpPr>
        <p:grpSpPr bwMode="auto">
          <a:xfrm>
            <a:off x="971550" y="5876925"/>
            <a:ext cx="2016125" cy="576263"/>
            <a:chOff x="6708" y="8568"/>
            <a:chExt cx="900" cy="476"/>
          </a:xfrm>
        </p:grpSpPr>
        <p:sp>
          <p:nvSpPr>
            <p:cNvPr id="171032" name="Freeform 24"/>
            <p:cNvSpPr>
              <a:spLocks/>
            </p:cNvSpPr>
            <p:nvPr/>
          </p:nvSpPr>
          <p:spPr bwMode="auto">
            <a:xfrm>
              <a:off x="6708" y="8568"/>
              <a:ext cx="900" cy="476"/>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chemeClr val="accent2"/>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71033" name="Text Box 25"/>
            <p:cNvSpPr txBox="1">
              <a:spLocks noChangeArrowheads="1"/>
            </p:cNvSpPr>
            <p:nvPr/>
          </p:nvSpPr>
          <p:spPr bwMode="auto">
            <a:xfrm>
              <a:off x="6804" y="8617"/>
              <a:ext cx="720" cy="359"/>
            </a:xfrm>
            <a:prstGeom prst="rect">
              <a:avLst/>
            </a:prstGeom>
            <a:noFill/>
            <a:ln w="9525">
              <a:noFill/>
              <a:miter lim="800000"/>
              <a:headEnd/>
              <a:tailEnd/>
            </a:ln>
          </p:spPr>
          <p:txBody>
            <a:bodyPr lIns="0" tIns="0" rIns="0" bIns="0"/>
            <a:lstStyle/>
            <a:p>
              <a:pPr algn="ctr" eaLnBrk="0" hangingPunct="0">
                <a:defRPr/>
              </a:pPr>
              <a:endParaRPr lang="en-US" sz="300">
                <a:latin typeface="MS Reference Sans Serif" pitchFamily="34" charset="0"/>
                <a:cs typeface="+mn-cs"/>
              </a:endParaRPr>
            </a:p>
            <a:p>
              <a:pPr algn="ctr" eaLnBrk="0" hangingPunct="0">
                <a:defRPr/>
              </a:pPr>
              <a:r>
                <a:rPr lang="en-US" sz="2000" b="1">
                  <a:solidFill>
                    <a:srgbClr val="FFFF00"/>
                  </a:solidFill>
                  <a:effectLst>
                    <a:outerShdw blurRad="38100" dist="38100" dir="2700000" algn="tl">
                      <a:srgbClr val="000000"/>
                    </a:outerShdw>
                  </a:effectLst>
                  <a:latin typeface="Albertus Medium" pitchFamily="34" charset="0"/>
                  <a:cs typeface="+mn-cs"/>
                </a:rPr>
                <a:t>Starvation</a:t>
              </a:r>
              <a:endParaRPr lang="en-US" sz="2000" b="1">
                <a:solidFill>
                  <a:srgbClr val="FFFF00"/>
                </a:solidFill>
                <a:effectLst>
                  <a:outerShdw blurRad="38100" dist="38100" dir="2700000" algn="tl">
                    <a:srgbClr val="000000"/>
                  </a:outerShdw>
                </a:effectLst>
                <a:latin typeface="Times New Roman" pitchFamily="18" charset="0"/>
                <a:cs typeface="+mn-cs"/>
              </a:endParaRPr>
            </a:p>
            <a:p>
              <a:pPr eaLnBrk="0" hangingPunct="0">
                <a:defRPr/>
              </a:pPr>
              <a:endParaRPr lang="en-US" sz="2000" b="1">
                <a:solidFill>
                  <a:srgbClr val="FFFF00"/>
                </a:solidFill>
                <a:effectLst>
                  <a:outerShdw blurRad="38100" dist="38100" dir="2700000" algn="tl">
                    <a:srgbClr val="000000"/>
                  </a:outerShdw>
                </a:effectLst>
                <a:latin typeface="Arial" charset="0"/>
                <a:cs typeface="+mn-cs"/>
              </a:endParaRPr>
            </a:p>
          </p:txBody>
        </p:sp>
      </p:grpSp>
      <p:grpSp>
        <p:nvGrpSpPr>
          <p:cNvPr id="6" name="Group 26"/>
          <p:cNvGrpSpPr>
            <a:grpSpLocks/>
          </p:cNvGrpSpPr>
          <p:nvPr/>
        </p:nvGrpSpPr>
        <p:grpSpPr bwMode="auto">
          <a:xfrm>
            <a:off x="971550" y="5876925"/>
            <a:ext cx="2016125" cy="576263"/>
            <a:chOff x="6708" y="8568"/>
            <a:chExt cx="900" cy="476"/>
          </a:xfrm>
        </p:grpSpPr>
        <p:sp>
          <p:nvSpPr>
            <p:cNvPr id="171035" name="Freeform 27"/>
            <p:cNvSpPr>
              <a:spLocks/>
            </p:cNvSpPr>
            <p:nvPr/>
          </p:nvSpPr>
          <p:spPr bwMode="auto">
            <a:xfrm>
              <a:off x="6708" y="8568"/>
              <a:ext cx="900" cy="476"/>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chemeClr val="accent2"/>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71036" name="Text Box 28"/>
            <p:cNvSpPr txBox="1">
              <a:spLocks noChangeArrowheads="1"/>
            </p:cNvSpPr>
            <p:nvPr/>
          </p:nvSpPr>
          <p:spPr bwMode="auto">
            <a:xfrm>
              <a:off x="6804" y="8617"/>
              <a:ext cx="720" cy="359"/>
            </a:xfrm>
            <a:prstGeom prst="rect">
              <a:avLst/>
            </a:prstGeom>
            <a:noFill/>
            <a:ln w="9525">
              <a:noFill/>
              <a:miter lim="800000"/>
              <a:headEnd/>
              <a:tailEnd/>
            </a:ln>
          </p:spPr>
          <p:txBody>
            <a:bodyPr lIns="0" tIns="0" rIns="0" bIns="0"/>
            <a:lstStyle/>
            <a:p>
              <a:pPr algn="ctr" eaLnBrk="0" hangingPunct="0">
                <a:defRPr/>
              </a:pPr>
              <a:endParaRPr lang="en-US" sz="300">
                <a:latin typeface="MS Reference Sans Serif" pitchFamily="34" charset="0"/>
                <a:cs typeface="+mn-cs"/>
              </a:endParaRPr>
            </a:p>
            <a:p>
              <a:pPr algn="ctr" eaLnBrk="0" hangingPunct="0">
                <a:defRPr/>
              </a:pPr>
              <a:r>
                <a:rPr lang="en-US" sz="2000" b="1">
                  <a:solidFill>
                    <a:srgbClr val="FFFF00"/>
                  </a:solidFill>
                  <a:effectLst>
                    <a:outerShdw blurRad="38100" dist="38100" dir="2700000" algn="tl">
                      <a:srgbClr val="000000"/>
                    </a:outerShdw>
                  </a:effectLst>
                  <a:latin typeface="Albertus Medium" pitchFamily="34" charset="0"/>
                  <a:cs typeface="+mn-cs"/>
                </a:rPr>
                <a:t>Aging</a:t>
              </a:r>
              <a:endParaRPr lang="en-US" sz="2000" b="1">
                <a:solidFill>
                  <a:srgbClr val="FFFF00"/>
                </a:solidFill>
                <a:effectLst>
                  <a:outerShdw blurRad="38100" dist="38100" dir="2700000" algn="tl">
                    <a:srgbClr val="000000"/>
                  </a:outerShdw>
                </a:effectLst>
                <a:latin typeface="Times New Roman" pitchFamily="18" charset="0"/>
                <a:cs typeface="+mn-cs"/>
              </a:endParaRPr>
            </a:p>
            <a:p>
              <a:pPr eaLnBrk="0" hangingPunct="0">
                <a:defRPr/>
              </a:pPr>
              <a:endParaRPr lang="en-US" sz="2000" b="1">
                <a:solidFill>
                  <a:srgbClr val="FFFF00"/>
                </a:solidFill>
                <a:effectLst>
                  <a:outerShdw blurRad="38100" dist="38100" dir="2700000" algn="tl">
                    <a:srgbClr val="000000"/>
                  </a:outerShdw>
                </a:effectLst>
                <a:latin typeface="Arial" charset="0"/>
                <a:cs typeface="+mn-cs"/>
              </a:endParaRPr>
            </a:p>
          </p:txBody>
        </p:sp>
      </p:grpSp>
      <p:sp>
        <p:nvSpPr>
          <p:cNvPr id="27" name="Date Placeholder 26"/>
          <p:cNvSpPr>
            <a:spLocks noGrp="1"/>
          </p:cNvSpPr>
          <p:nvPr>
            <p:ph type="dt" sz="half" idx="10"/>
          </p:nvPr>
        </p:nvSpPr>
        <p:spPr/>
        <p:txBody>
          <a:bodyPr/>
          <a:lstStyle/>
          <a:p>
            <a:fld id="{7C56BAE2-78FE-45DD-A2B6-3FBD05FF3984}" type="datetime1">
              <a:rPr lang="en-US" smtClean="0"/>
              <a:t>5/31/2020</a:t>
            </a:fld>
            <a:endParaRPr lang="en-US"/>
          </a:p>
        </p:txBody>
      </p:sp>
      <p:sp>
        <p:nvSpPr>
          <p:cNvPr id="28" name="Slide Number Placeholder 27"/>
          <p:cNvSpPr>
            <a:spLocks noGrp="1"/>
          </p:cNvSpPr>
          <p:nvPr>
            <p:ph type="sldNum" sz="quarter" idx="12"/>
          </p:nvPr>
        </p:nvSpPr>
        <p:spPr/>
        <p:txBody>
          <a:bodyPr/>
          <a:lstStyle/>
          <a:p>
            <a:fld id="{CA6DF5AC-6CCA-4C99-B496-EDDB31E19025}" type="slidenum">
              <a:rPr lang="en-US" smtClean="0"/>
              <a:pPr/>
              <a:t>35</a:t>
            </a:fld>
            <a:endParaRPr lang="en-US"/>
          </a:p>
        </p:txBody>
      </p:sp>
      <p:sp>
        <p:nvSpPr>
          <p:cNvPr id="29" name="Footer Placeholder 28"/>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1020"/>
                                        </p:tgtEl>
                                        <p:attrNameLst>
                                          <p:attrName>style.visibility</p:attrName>
                                        </p:attrNameLst>
                                      </p:cBhvr>
                                      <p:to>
                                        <p:strVal val="visible"/>
                                      </p:to>
                                    </p:set>
                                    <p:animEffect transition="in" filter="blinds(horizontal)">
                                      <p:cBhvr>
                                        <p:cTn id="7" dur="500"/>
                                        <p:tgtEl>
                                          <p:spTgt spid="171020"/>
                                        </p:tgtEl>
                                      </p:cBhvr>
                                    </p:animEffect>
                                  </p:childTnLst>
                                </p:cTn>
                              </p:par>
                            </p:childTnLst>
                          </p:cTn>
                        </p:par>
                        <p:par>
                          <p:cTn id="8" fill="hold">
                            <p:stCondLst>
                              <p:cond delay="500"/>
                            </p:stCondLst>
                            <p:childTnLst>
                              <p:par>
                                <p:cTn id="9" presetID="63" presetClass="path" presetSubtype="0" accel="50000" decel="50000" fill="hold" grpId="1" nodeType="afterEffect">
                                  <p:stCondLst>
                                    <p:cond delay="0"/>
                                  </p:stCondLst>
                                  <p:childTnLst>
                                    <p:animMotion origin="layout" path="M 4.16667E-6 -8.67052E-7 L 0.31736 -0.00532 " pathEditMode="relative" rAng="0" ptsTypes="AA">
                                      <p:cBhvr>
                                        <p:cTn id="10" dur="2000" fill="hold"/>
                                        <p:tgtEl>
                                          <p:spTgt spid="171020"/>
                                        </p:tgtEl>
                                        <p:attrNameLst>
                                          <p:attrName>ppt_x</p:attrName>
                                          <p:attrName>ppt_y</p:attrName>
                                        </p:attrNameLst>
                                      </p:cBhvr>
                                      <p:rCtr x="15900" y="-300"/>
                                    </p:animMotion>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2" nodeType="clickEffect">
                                  <p:stCondLst>
                                    <p:cond delay="0"/>
                                  </p:stCondLst>
                                  <p:childTnLst>
                                    <p:set>
                                      <p:cBhvr>
                                        <p:cTn id="14" dur="1" fill="hold">
                                          <p:stCondLst>
                                            <p:cond delay="0"/>
                                          </p:stCondLst>
                                        </p:cTn>
                                        <p:tgtEl>
                                          <p:spTgt spid="171020"/>
                                        </p:tgtEl>
                                        <p:attrNameLst>
                                          <p:attrName>style.visibility</p:attrName>
                                        </p:attrNameLst>
                                      </p:cBhvr>
                                      <p:to>
                                        <p:strVal val="hidden"/>
                                      </p:to>
                                    </p:set>
                                  </p:childTnLst>
                                </p:cTn>
                              </p:par>
                              <p:par>
                                <p:cTn id="15" presetID="35" presetClass="path" presetSubtype="0" accel="50000" decel="50000" fill="hold" nodeType="withEffect">
                                  <p:stCondLst>
                                    <p:cond delay="0"/>
                                  </p:stCondLst>
                                  <p:childTnLst>
                                    <p:animMotion origin="layout" path="M -2.77778E-7 1.11022E-16 L -0.07865 -0.00416 " pathEditMode="relative" rAng="0" ptsTypes="AA">
                                      <p:cBhvr>
                                        <p:cTn id="16" dur="2000" fill="hold"/>
                                        <p:tgtEl>
                                          <p:spTgt spid="2"/>
                                        </p:tgtEl>
                                        <p:attrNameLst>
                                          <p:attrName>ppt_x</p:attrName>
                                          <p:attrName>ppt_y</p:attrName>
                                        </p:attrNameLst>
                                      </p:cBhvr>
                                      <p:rCtr x="-3900" y="-200"/>
                                    </p:animMotion>
                                  </p:childTnLst>
                                </p:cTn>
                              </p:par>
                              <p:par>
                                <p:cTn id="17" presetID="3" presetClass="entr" presetSubtype="10" fill="hold" grpId="0" nodeType="withEffect">
                                  <p:stCondLst>
                                    <p:cond delay="0"/>
                                  </p:stCondLst>
                                  <p:childTnLst>
                                    <p:set>
                                      <p:cBhvr>
                                        <p:cTn id="18" dur="1" fill="hold">
                                          <p:stCondLst>
                                            <p:cond delay="0"/>
                                          </p:stCondLst>
                                        </p:cTn>
                                        <p:tgtEl>
                                          <p:spTgt spid="171022"/>
                                        </p:tgtEl>
                                        <p:attrNameLst>
                                          <p:attrName>style.visibility</p:attrName>
                                        </p:attrNameLst>
                                      </p:cBhvr>
                                      <p:to>
                                        <p:strVal val="visible"/>
                                      </p:to>
                                    </p:set>
                                    <p:animEffect transition="in" filter="blinds(horizontal)">
                                      <p:cBhvr>
                                        <p:cTn id="19" dur="500"/>
                                        <p:tgtEl>
                                          <p:spTgt spid="171022"/>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checkerboard(across)">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checkerboard(across)">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nodeType="clickEffect">
                                  <p:stCondLst>
                                    <p:cond delay="0"/>
                                  </p:stCondLst>
                                  <p:childTnLst>
                                    <p:set>
                                      <p:cBhvr>
                                        <p:cTn id="33" dur="1" fill="hold">
                                          <p:stCondLst>
                                            <p:cond delay="0"/>
                                          </p:stCondLst>
                                        </p:cTn>
                                        <p:tgtEl>
                                          <p:spTgt spid="2"/>
                                        </p:tgtEl>
                                        <p:attrNameLst>
                                          <p:attrName>style.visibility</p:attrName>
                                        </p:attrNameLst>
                                      </p:cBhvr>
                                      <p:to>
                                        <p:strVal val="hidden"/>
                                      </p:to>
                                    </p:set>
                                  </p:childTnLst>
                                </p:cTn>
                              </p:par>
                              <p:par>
                                <p:cTn id="34" presetID="3" presetClass="entr" presetSubtype="10"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blinds(horizontal)">
                                      <p:cBhvr>
                                        <p:cTn id="36" dur="500"/>
                                        <p:tgtEl>
                                          <p:spTgt spid="3"/>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nodeType="clickEffect">
                                  <p:stCondLst>
                                    <p:cond delay="0"/>
                                  </p:stCondLst>
                                  <p:childTnLst>
                                    <p:set>
                                      <p:cBhvr>
                                        <p:cTn id="40" dur="1" fill="hold">
                                          <p:stCondLst>
                                            <p:cond delay="0"/>
                                          </p:stCondLst>
                                        </p:cTn>
                                        <p:tgtEl>
                                          <p:spTgt spid="3"/>
                                        </p:tgtEl>
                                        <p:attrNameLst>
                                          <p:attrName>style.visibility</p:attrName>
                                        </p:attrNameLst>
                                      </p:cBhvr>
                                      <p:to>
                                        <p:strVal val="hidden"/>
                                      </p:to>
                                    </p:set>
                                  </p:childTnLst>
                                </p:cTn>
                              </p:par>
                              <p:par>
                                <p:cTn id="41" presetID="3" presetClass="entr" presetSubtype="10" fill="hold" nodeType="with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blinds(horizontal)">
                                      <p:cBhvr>
                                        <p:cTn id="4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20" grpId="0" animBg="1"/>
      <p:bldP spid="171020" grpId="1" animBg="1"/>
      <p:bldP spid="171020" grpId="2" animBg="1"/>
      <p:bldP spid="17102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body" sz="half" idx="1"/>
          </p:nvPr>
        </p:nvSpPr>
        <p:spPr>
          <a:xfrm>
            <a:off x="349250" y="215900"/>
            <a:ext cx="8686800" cy="6453188"/>
          </a:xfrm>
        </p:spPr>
        <p:txBody>
          <a:bodyPr>
            <a:normAutofit lnSpcReduction="10000"/>
          </a:bodyPr>
          <a:lstStyle/>
          <a:p>
            <a:pPr marL="533400" indent="-533400" eaLnBrk="1" fontAlgn="auto" hangingPunct="1">
              <a:lnSpc>
                <a:spcPct val="90000"/>
              </a:lnSpc>
              <a:spcBef>
                <a:spcPts val="580"/>
              </a:spcBef>
              <a:spcAft>
                <a:spcPts val="0"/>
              </a:spcAft>
              <a:buFontTx/>
              <a:buNone/>
              <a:defRPr/>
            </a:pPr>
            <a:r>
              <a:rPr lang="en-US" sz="2000" b="1">
                <a:solidFill>
                  <a:srgbClr val="CC3300"/>
                </a:solidFill>
                <a:effectLst>
                  <a:outerShdw blurRad="38100" dist="38100" dir="2700000" algn="tl">
                    <a:srgbClr val="000000"/>
                  </a:outerShdw>
                </a:effectLst>
                <a:cs typeface="Times New Roman" pitchFamily="18" charset="0"/>
              </a:rPr>
              <a:t>Consider the following set of processes, with the length of the CPU burst time given in milliseconds:</a:t>
            </a:r>
          </a:p>
          <a:p>
            <a:pPr marL="533400" indent="-533400" eaLnBrk="1" fontAlgn="auto" hangingPunct="1">
              <a:lnSpc>
                <a:spcPct val="90000"/>
              </a:lnSpc>
              <a:spcBef>
                <a:spcPts val="580"/>
              </a:spcBef>
              <a:spcAft>
                <a:spcPts val="0"/>
              </a:spcAft>
              <a:buFontTx/>
              <a:buNone/>
              <a:defRPr/>
            </a:pPr>
            <a:endParaRPr lang="en-US" sz="2000" b="1">
              <a:solidFill>
                <a:srgbClr val="CC3300"/>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r>
              <a:rPr lang="en-US" sz="2000" b="1">
                <a:solidFill>
                  <a:srgbClr val="3333FF"/>
                </a:solidFill>
                <a:effectLst>
                  <a:outerShdw blurRad="38100" dist="38100" dir="2700000" algn="tl">
                    <a:srgbClr val="000000"/>
                  </a:outerShdw>
                </a:effectLst>
                <a:cs typeface="Times New Roman" pitchFamily="18" charset="0"/>
              </a:rPr>
              <a:t>The processes arrive in the order </a:t>
            </a:r>
          </a:p>
          <a:p>
            <a:pPr marL="533400" indent="-533400" eaLnBrk="1" fontAlgn="auto" hangingPunct="1">
              <a:lnSpc>
                <a:spcPct val="90000"/>
              </a:lnSpc>
              <a:spcBef>
                <a:spcPts val="580"/>
              </a:spcBef>
              <a:spcAft>
                <a:spcPts val="0"/>
              </a:spcAft>
              <a:buFontTx/>
              <a:buNone/>
              <a:defRPr/>
            </a:pPr>
            <a:r>
              <a:rPr lang="en-US" sz="2000" b="1">
                <a:solidFill>
                  <a:srgbClr val="CC3300"/>
                </a:solidFill>
                <a:effectLst>
                  <a:outerShdw blurRad="38100" dist="38100" dir="2700000" algn="tl">
                    <a:srgbClr val="000000"/>
                  </a:outerShdw>
                </a:effectLst>
                <a:cs typeface="Times New Roman" pitchFamily="18" charset="0"/>
              </a:rPr>
              <a:t>P1, P2, P3, P4, P5. All at time 0</a:t>
            </a:r>
            <a:r>
              <a:rPr lang="en-US" sz="2000" b="1">
                <a:solidFill>
                  <a:srgbClr val="3333FF"/>
                </a:solidFill>
                <a:effectLst>
                  <a:outerShdw blurRad="38100" dist="38100" dir="2700000" algn="tl">
                    <a:srgbClr val="000000"/>
                  </a:outerShdw>
                </a:effectLst>
                <a:cs typeface="Times New Roman" pitchFamily="18" charset="0"/>
              </a:rPr>
              <a:t>. </a:t>
            </a: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Tx/>
              <a:buNone/>
              <a:defRPr/>
            </a:pPr>
            <a:r>
              <a:rPr lang="en-US" sz="2000" b="1">
                <a:solidFill>
                  <a:srgbClr val="3333FF"/>
                </a:solidFill>
                <a:effectLst>
                  <a:outerShdw blurRad="38100" dist="38100" dir="2700000" algn="tl">
                    <a:srgbClr val="000000"/>
                  </a:outerShdw>
                </a:effectLst>
                <a:cs typeface="Times New Roman" pitchFamily="18" charset="0"/>
              </a:rPr>
              <a:t>1. Using priority scheduling</a:t>
            </a: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Gant chart:</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waiting times and turnaround times for each process are:</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Hence, </a:t>
            </a:r>
            <a:r>
              <a:rPr lang="en-US" sz="2000" b="1">
                <a:solidFill>
                  <a:srgbClr val="CC3300"/>
                </a:solidFill>
                <a:effectLst>
                  <a:outerShdw blurRad="38100" dist="38100" dir="2700000" algn="tl">
                    <a:srgbClr val="000000"/>
                  </a:outerShdw>
                </a:effectLst>
                <a:cs typeface="Times New Roman" pitchFamily="18" charset="0"/>
              </a:rPr>
              <a:t>average waiting time</a:t>
            </a:r>
            <a:r>
              <a:rPr lang="en-US" sz="2000" b="1">
                <a:solidFill>
                  <a:srgbClr val="3333FF"/>
                </a:solidFill>
                <a:effectLst>
                  <a:outerShdw blurRad="38100" dist="38100" dir="2700000" algn="tl">
                    <a:srgbClr val="000000"/>
                  </a:outerShdw>
                </a:effectLst>
                <a:cs typeface="Times New Roman" pitchFamily="18" charset="0"/>
              </a:rPr>
              <a:t>= (6+0+16+18+1)/5=8.2 milliseconds </a:t>
            </a: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533400" indent="-533400" eaLnBrk="1" fontAlgn="auto" hangingPunct="1">
              <a:lnSpc>
                <a:spcPct val="90000"/>
              </a:lnSpc>
              <a:spcBef>
                <a:spcPts val="58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p:txBody>
      </p:sp>
      <p:graphicFrame>
        <p:nvGraphicFramePr>
          <p:cNvPr id="172172" name="Group 140"/>
          <p:cNvGraphicFramePr>
            <a:graphicFrameLocks noGrp="1"/>
          </p:cNvGraphicFramePr>
          <p:nvPr>
            <p:ph sz="quarter" idx="2"/>
          </p:nvPr>
        </p:nvGraphicFramePr>
        <p:xfrm>
          <a:off x="5005388" y="765175"/>
          <a:ext cx="3743325" cy="2011680"/>
        </p:xfrm>
        <a:graphic>
          <a:graphicData uri="http://schemas.openxmlformats.org/drawingml/2006/table">
            <a:tbl>
              <a:tblPr rtl="1"/>
              <a:tblGrid>
                <a:gridCol w="1270000">
                  <a:extLst>
                    <a:ext uri="{9D8B030D-6E8A-4147-A177-3AD203B41FA5}">
                      <a16:colId xmlns:a16="http://schemas.microsoft.com/office/drawing/2014/main" val="20000"/>
                    </a:ext>
                  </a:extLst>
                </a:gridCol>
                <a:gridCol w="1404938">
                  <a:extLst>
                    <a:ext uri="{9D8B030D-6E8A-4147-A177-3AD203B41FA5}">
                      <a16:colId xmlns:a16="http://schemas.microsoft.com/office/drawing/2014/main" val="20001"/>
                    </a:ext>
                  </a:extLst>
                </a:gridCol>
                <a:gridCol w="1068387">
                  <a:extLst>
                    <a:ext uri="{9D8B030D-6E8A-4147-A177-3AD203B41FA5}">
                      <a16:colId xmlns:a16="http://schemas.microsoft.com/office/drawing/2014/main" val="20002"/>
                    </a:ext>
                  </a:extLst>
                </a:gridCol>
              </a:tblGrid>
              <a:tr h="2762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priority</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Burst Time</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2762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3</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2762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2762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4</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238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5</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P4</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2</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5</a:t>
                      </a:r>
                    </a:p>
                  </a:txBody>
                  <a:tcPr horzOverflow="overflow">
                    <a:lnL w="9525"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P5</a:t>
                      </a:r>
                    </a:p>
                  </a:txBody>
                  <a:tcPr horzOverflow="overflow">
                    <a:lnL w="12700" cap="flat" cmpd="sng" algn="ctr">
                      <a:solidFill>
                        <a:schemeClr val="tx1"/>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bl>
          </a:graphicData>
        </a:graphic>
      </p:graphicFrame>
      <p:graphicFrame>
        <p:nvGraphicFramePr>
          <p:cNvPr id="172171" name="Group 139"/>
          <p:cNvGraphicFramePr>
            <a:graphicFrameLocks noGrp="1"/>
          </p:cNvGraphicFramePr>
          <p:nvPr>
            <p:ph sz="quarter" idx="3"/>
          </p:nvPr>
        </p:nvGraphicFramePr>
        <p:xfrm>
          <a:off x="688975" y="4724400"/>
          <a:ext cx="7485063" cy="1106489"/>
        </p:xfrm>
        <a:graphic>
          <a:graphicData uri="http://schemas.openxmlformats.org/drawingml/2006/table">
            <a:tbl>
              <a:tblPr rtl="1"/>
              <a:tblGrid>
                <a:gridCol w="906463">
                  <a:extLst>
                    <a:ext uri="{9D8B030D-6E8A-4147-A177-3AD203B41FA5}">
                      <a16:colId xmlns:a16="http://schemas.microsoft.com/office/drawing/2014/main" val="20000"/>
                    </a:ext>
                  </a:extLst>
                </a:gridCol>
                <a:gridCol w="906462">
                  <a:extLst>
                    <a:ext uri="{9D8B030D-6E8A-4147-A177-3AD203B41FA5}">
                      <a16:colId xmlns:a16="http://schemas.microsoft.com/office/drawing/2014/main" val="20001"/>
                    </a:ext>
                  </a:extLst>
                </a:gridCol>
                <a:gridCol w="906463">
                  <a:extLst>
                    <a:ext uri="{9D8B030D-6E8A-4147-A177-3AD203B41FA5}">
                      <a16:colId xmlns:a16="http://schemas.microsoft.com/office/drawing/2014/main" val="20002"/>
                    </a:ext>
                  </a:extLst>
                </a:gridCol>
                <a:gridCol w="906462">
                  <a:extLst>
                    <a:ext uri="{9D8B030D-6E8A-4147-A177-3AD203B41FA5}">
                      <a16:colId xmlns:a16="http://schemas.microsoft.com/office/drawing/2014/main" val="20003"/>
                    </a:ext>
                  </a:extLst>
                </a:gridCol>
                <a:gridCol w="906463">
                  <a:extLst>
                    <a:ext uri="{9D8B030D-6E8A-4147-A177-3AD203B41FA5}">
                      <a16:colId xmlns:a16="http://schemas.microsoft.com/office/drawing/2014/main" val="20004"/>
                    </a:ext>
                  </a:extLst>
                </a:gridCol>
                <a:gridCol w="2952750">
                  <a:extLst>
                    <a:ext uri="{9D8B030D-6E8A-4147-A177-3AD203B41FA5}">
                      <a16:colId xmlns:a16="http://schemas.microsoft.com/office/drawing/2014/main" val="20005"/>
                    </a:ext>
                  </a:extLst>
                </a:gridCol>
              </a:tblGrid>
              <a:tr h="360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P4</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P3</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Process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0"/>
                  </a:ext>
                </a:extLst>
              </a:tr>
              <a:tr h="369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16</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Waiting Time (WT)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1"/>
                  </a:ext>
                </a:extLst>
              </a:tr>
              <a:tr h="376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19</a:t>
                      </a:r>
                    </a:p>
                  </a:txBody>
                  <a:tcP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18</a:t>
                      </a:r>
                    </a:p>
                  </a:txBody>
                  <a:tcP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16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rgbClr val="3333FF"/>
                          </a:solidFill>
                          <a:effectLst>
                            <a:outerShdw blurRad="38100" dist="38100" dir="2700000" algn="tl">
                              <a:srgbClr val="000000"/>
                            </a:outerShdw>
                          </a:effectLst>
                          <a:latin typeface="Arial" charset="0"/>
                          <a:cs typeface="Times New Roman" pitchFamily="18" charset="0"/>
                        </a:rPr>
                        <a:t>Turnaround Time (TAT)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33"/>
                    </a:solidFill>
                  </a:tcPr>
                </a:tc>
                <a:extLst>
                  <a:ext uri="{0D108BD9-81ED-4DB2-BD59-A6C34878D82A}">
                    <a16:rowId xmlns:a16="http://schemas.microsoft.com/office/drawing/2014/main" val="10002"/>
                  </a:ext>
                </a:extLst>
              </a:tr>
            </a:tbl>
          </a:graphicData>
        </a:graphic>
      </p:graphicFrame>
      <p:pic>
        <p:nvPicPr>
          <p:cNvPr id="172173" name="Picture 141"/>
          <p:cNvPicPr>
            <a:picLocks noChangeAspect="1" noChangeArrowheads="1"/>
          </p:cNvPicPr>
          <p:nvPr/>
        </p:nvPicPr>
        <p:blipFill>
          <a:blip r:embed="rId2">
            <a:grayscl/>
          </a:blip>
          <a:srcRect/>
          <a:stretch>
            <a:fillRect/>
          </a:stretch>
        </p:blipFill>
        <p:spPr bwMode="auto">
          <a:xfrm>
            <a:off x="2484438" y="3068638"/>
            <a:ext cx="5616575" cy="1073150"/>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61FDDC21-CEC3-4C7B-97CA-BC65156E194E}" type="datetime1">
              <a:rPr lang="en-US" smtClean="0"/>
              <a:t>5/31/2020</a:t>
            </a:fld>
            <a:endParaRPr lang="en-AU"/>
          </a:p>
        </p:txBody>
      </p:sp>
      <p:sp>
        <p:nvSpPr>
          <p:cNvPr id="7" name="Slide Number Placeholder 6"/>
          <p:cNvSpPr>
            <a:spLocks noGrp="1"/>
          </p:cNvSpPr>
          <p:nvPr>
            <p:ph type="sldNum" sz="quarter" idx="12"/>
          </p:nvPr>
        </p:nvSpPr>
        <p:spPr/>
        <p:txBody>
          <a:bodyPr/>
          <a:lstStyle/>
          <a:p>
            <a:pPr>
              <a:defRPr/>
            </a:pPr>
            <a:fld id="{F41C09F1-EFD8-46C7-A5E0-AE155CD11A6B}" type="slidenum">
              <a:rPr lang="ar-SA" smtClean="0"/>
              <a:pPr>
                <a:defRPr/>
              </a:pPr>
              <a:t>36</a:t>
            </a:fld>
            <a:endParaRPr lang="en-AU"/>
          </a:p>
        </p:txBody>
      </p:sp>
      <p:sp>
        <p:nvSpPr>
          <p:cNvPr id="8" name="Footer Placeholder 7"/>
          <p:cNvSpPr>
            <a:spLocks noGrp="1"/>
          </p:cNvSpPr>
          <p:nvPr>
            <p:ph type="ftr" sz="quarter" idx="11"/>
          </p:nvPr>
        </p:nvSpPr>
        <p:spPr/>
        <p:txBody>
          <a:bodyPr/>
          <a:lstStyle/>
          <a:p>
            <a:pPr>
              <a:defRPr/>
            </a:pPr>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72173"/>
                                        </p:tgtEl>
                                        <p:attrNameLst>
                                          <p:attrName>style.visibility</p:attrName>
                                        </p:attrNameLst>
                                      </p:cBhvr>
                                      <p:to>
                                        <p:strVal val="visible"/>
                                      </p:to>
                                    </p:set>
                                    <p:animEffect transition="in" filter="randombar(horizontal)">
                                      <p:cBhvr>
                                        <p:cTn id="7" dur="500"/>
                                        <p:tgtEl>
                                          <p:spTgt spid="17217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72171"/>
                                        </p:tgtEl>
                                        <p:attrNameLst>
                                          <p:attrName>style.visibility</p:attrName>
                                        </p:attrNameLst>
                                      </p:cBhvr>
                                      <p:to>
                                        <p:strVal val="visible"/>
                                      </p:to>
                                    </p:set>
                                    <p:animEffect transition="in" filter="randombar(horizontal)">
                                      <p:cBhvr>
                                        <p:cTn id="12" dur="500"/>
                                        <p:tgtEl>
                                          <p:spTgt spid="172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p:cNvSpPr>
            <a:spLocks noGrp="1" noChangeArrowheads="1"/>
          </p:cNvSpPr>
          <p:nvPr>
            <p:ph type="body" idx="1"/>
          </p:nvPr>
        </p:nvSpPr>
        <p:spPr>
          <a:xfrm>
            <a:off x="323850" y="333375"/>
            <a:ext cx="8820150" cy="657225"/>
          </a:xfrm>
        </p:spPr>
        <p:txBody>
          <a:bodyPr>
            <a:normAutofit/>
          </a:bodyPr>
          <a:lstStyle/>
          <a:p>
            <a:pPr marL="274320" indent="-274320" algn="ctr" eaLnBrk="1" fontAlgn="auto" hangingPunct="1">
              <a:lnSpc>
                <a:spcPct val="90000"/>
              </a:lnSpc>
              <a:spcBef>
                <a:spcPts val="580"/>
              </a:spcBef>
              <a:spcAft>
                <a:spcPts val="0"/>
              </a:spcAft>
              <a:buFontTx/>
              <a:buNone/>
              <a:defRPr/>
            </a:pPr>
            <a:r>
              <a:rPr lang="en-US" b="1" dirty="0">
                <a:solidFill>
                  <a:srgbClr val="FF5050"/>
                </a:solidFill>
                <a:effectLst>
                  <a:outerShdw blurRad="38100" dist="38100" dir="2700000" algn="tl">
                    <a:srgbClr val="000000"/>
                  </a:outerShdw>
                </a:effectLst>
                <a:cs typeface="Times New Roman" pitchFamily="18" charset="0"/>
              </a:rPr>
              <a:t>Multi-level queuing scheduling</a:t>
            </a:r>
            <a:endParaRPr lang="en-US" b="1" dirty="0">
              <a:solidFill>
                <a:srgbClr val="3333FF"/>
              </a:solidFill>
              <a:effectLst>
                <a:outerShdw blurRad="38100" dist="38100" dir="2700000" algn="tl">
                  <a:srgbClr val="000000"/>
                </a:outerShdw>
              </a:effectLst>
              <a:cs typeface="Times New Roman" pitchFamily="18" charset="0"/>
            </a:endParaRPr>
          </a:p>
          <a:p>
            <a:pPr marL="548640" lvl="1" eaLnBrk="1" fontAlgn="auto" hangingPunct="1">
              <a:lnSpc>
                <a:spcPct val="90000"/>
              </a:lnSpc>
              <a:spcBef>
                <a:spcPts val="37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a:p>
            <a:pPr marL="548640" lvl="1" eaLnBrk="1" fontAlgn="auto" hangingPunct="1">
              <a:lnSpc>
                <a:spcPct val="90000"/>
              </a:lnSpc>
              <a:spcBef>
                <a:spcPts val="37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p:txBody>
      </p:sp>
      <p:sp>
        <p:nvSpPr>
          <p:cNvPr id="178191" name="Rectangle 15"/>
          <p:cNvSpPr>
            <a:spLocks noChangeArrowheads="1"/>
          </p:cNvSpPr>
          <p:nvPr/>
        </p:nvSpPr>
        <p:spPr bwMode="auto">
          <a:xfrm>
            <a:off x="250825" y="990600"/>
            <a:ext cx="8893175" cy="5701048"/>
          </a:xfrm>
          <a:prstGeom prst="rect">
            <a:avLst/>
          </a:prstGeom>
          <a:noFill/>
          <a:ln w="9525">
            <a:noFill/>
            <a:miter lim="800000"/>
            <a:headEnd/>
            <a:tailEnd/>
          </a:ln>
          <a:effectLst/>
        </p:spPr>
        <p:txBody>
          <a:bodyPr wrap="square" anchor="ctr">
            <a:spAutoFit/>
          </a:bodyPr>
          <a:lstStyle/>
          <a:p>
            <a:pPr>
              <a:buFont typeface="Arial" pitchFamily="34" charset="0"/>
              <a:buChar char="•"/>
            </a:pPr>
            <a:r>
              <a:rPr lang="en-US" sz="2400" dirty="0">
                <a:solidFill>
                  <a:srgbClr val="0000FF"/>
                </a:solidFill>
                <a:effectLst>
                  <a:outerShdw blurRad="38100" dist="38100" dir="2700000" algn="tl">
                    <a:srgbClr val="000000">
                      <a:alpha val="43137"/>
                    </a:srgbClr>
                  </a:outerShdw>
                </a:effectLst>
              </a:rPr>
              <a:t>  Ready queue is partitioned into separate queues:</a:t>
            </a:r>
          </a:p>
          <a:p>
            <a:pPr lvl="2">
              <a:buFont typeface="Arial" pitchFamily="34" charset="0"/>
              <a:buChar char="•"/>
            </a:pPr>
            <a:r>
              <a:rPr lang="en-US" sz="2400" dirty="0">
                <a:solidFill>
                  <a:srgbClr val="0000FF"/>
                </a:solidFill>
                <a:effectLst>
                  <a:outerShdw blurRad="38100" dist="38100" dir="2700000" algn="tl">
                    <a:srgbClr val="000000">
                      <a:alpha val="43137"/>
                    </a:srgbClr>
                  </a:outerShdw>
                </a:effectLst>
              </a:rPr>
              <a:t>  </a:t>
            </a:r>
            <a:r>
              <a:rPr lang="en-US" sz="2400" dirty="0">
                <a:solidFill>
                  <a:srgbClr val="FF0000"/>
                </a:solidFill>
                <a:effectLst>
                  <a:outerShdw blurRad="38100" dist="38100" dir="2700000" algn="tl">
                    <a:srgbClr val="000000">
                      <a:alpha val="43137"/>
                    </a:srgbClr>
                  </a:outerShdw>
                </a:effectLst>
              </a:rPr>
              <a:t>foreground (interactive)</a:t>
            </a:r>
          </a:p>
          <a:p>
            <a:pPr lvl="2">
              <a:buSzPct val="111000"/>
              <a:buFont typeface="Calibri" pitchFamily="34" charset="0"/>
              <a:buChar char="•"/>
            </a:pPr>
            <a:r>
              <a:rPr lang="en-US" sz="2400" dirty="0">
                <a:solidFill>
                  <a:srgbClr val="FF0000"/>
                </a:solidFill>
                <a:effectLst>
                  <a:outerShdw blurRad="38100" dist="38100" dir="2700000" algn="tl">
                    <a:srgbClr val="000000">
                      <a:alpha val="43137"/>
                    </a:srgbClr>
                  </a:outerShdw>
                </a:effectLst>
              </a:rPr>
              <a:t>  background (batch)</a:t>
            </a:r>
          </a:p>
          <a:p>
            <a:pPr>
              <a:buFont typeface="Arial" pitchFamily="34" charset="0"/>
              <a:buChar char="•"/>
            </a:pPr>
            <a:r>
              <a:rPr lang="en-US" sz="2400" dirty="0">
                <a:solidFill>
                  <a:srgbClr val="0000FF"/>
                </a:solidFill>
                <a:effectLst>
                  <a:outerShdw blurRad="38100" dist="38100" dir="2700000" algn="tl">
                    <a:srgbClr val="000000">
                      <a:alpha val="43137"/>
                    </a:srgbClr>
                  </a:outerShdw>
                </a:effectLst>
              </a:rPr>
              <a:t>  Each queue has its own scheduling algorithm, </a:t>
            </a:r>
          </a:p>
          <a:p>
            <a:pPr lvl="2">
              <a:buFont typeface="Arial" pitchFamily="34" charset="0"/>
              <a:buChar char="•"/>
            </a:pPr>
            <a:r>
              <a:rPr lang="en-US" sz="2400" dirty="0">
                <a:solidFill>
                  <a:srgbClr val="0000FF"/>
                </a:solidFill>
                <a:effectLst>
                  <a:outerShdw blurRad="38100" dist="38100" dir="2700000" algn="tl">
                    <a:srgbClr val="000000">
                      <a:alpha val="43137"/>
                    </a:srgbClr>
                  </a:outerShdw>
                </a:effectLst>
              </a:rPr>
              <a:t>  </a:t>
            </a:r>
            <a:r>
              <a:rPr lang="en-US" sz="2400" dirty="0">
                <a:solidFill>
                  <a:srgbClr val="FF0000"/>
                </a:solidFill>
                <a:effectLst>
                  <a:outerShdw blurRad="38100" dist="38100" dir="2700000" algn="tl">
                    <a:srgbClr val="000000">
                      <a:alpha val="43137"/>
                    </a:srgbClr>
                  </a:outerShdw>
                </a:effectLst>
              </a:rPr>
              <a:t>foreground – RR</a:t>
            </a:r>
          </a:p>
          <a:p>
            <a:pPr lvl="2">
              <a:buFont typeface="Arial" pitchFamily="34" charset="0"/>
              <a:buChar char="•"/>
            </a:pPr>
            <a:r>
              <a:rPr lang="en-US" sz="2400" dirty="0">
                <a:solidFill>
                  <a:srgbClr val="FF0000"/>
                </a:solidFill>
                <a:effectLst>
                  <a:outerShdw blurRad="38100" dist="38100" dir="2700000" algn="tl">
                    <a:srgbClr val="000000">
                      <a:alpha val="43137"/>
                    </a:srgbClr>
                  </a:outerShdw>
                </a:effectLst>
              </a:rPr>
              <a:t>  background – FCFS</a:t>
            </a:r>
          </a:p>
          <a:p>
            <a:pPr>
              <a:buFont typeface="Arial" pitchFamily="34" charset="0"/>
              <a:buChar char="•"/>
            </a:pPr>
            <a:r>
              <a:rPr lang="en-US" sz="2400" dirty="0">
                <a:solidFill>
                  <a:srgbClr val="0000FF"/>
                </a:solidFill>
                <a:effectLst>
                  <a:outerShdw blurRad="38100" dist="38100" dir="2700000" algn="tl">
                    <a:srgbClr val="000000">
                      <a:alpha val="43137"/>
                    </a:srgbClr>
                  </a:outerShdw>
                </a:effectLst>
              </a:rPr>
              <a:t>  Scheduling must be done between the queues.</a:t>
            </a:r>
          </a:p>
          <a:p>
            <a:pPr lvl="2">
              <a:buFont typeface="Arial" pitchFamily="34" charset="0"/>
              <a:buChar char="•"/>
            </a:pPr>
            <a:r>
              <a:rPr lang="en-US" sz="2400" dirty="0">
                <a:solidFill>
                  <a:srgbClr val="FF0000"/>
                </a:solidFill>
                <a:effectLst>
                  <a:outerShdw blurRad="38100" dist="38100" dir="2700000" algn="tl">
                    <a:srgbClr val="000000">
                      <a:alpha val="43137"/>
                    </a:srgbClr>
                  </a:outerShdw>
                </a:effectLst>
              </a:rPr>
              <a:t>Fixed priority scheduling: </a:t>
            </a:r>
            <a:r>
              <a:rPr lang="en-US" sz="2400" dirty="0">
                <a:solidFill>
                  <a:srgbClr val="0000FF"/>
                </a:solidFill>
                <a:effectLst>
                  <a:outerShdw blurRad="38100" dist="38100" dir="2700000" algn="tl">
                    <a:srgbClr val="000000">
                      <a:alpha val="43137"/>
                    </a:srgbClr>
                  </a:outerShdw>
                </a:effectLst>
              </a:rPr>
              <a:t>(i.e., serve all from foreground then from background).  Possibility of starvation.</a:t>
            </a:r>
          </a:p>
          <a:p>
            <a:pPr lvl="2">
              <a:buFont typeface="Arial" pitchFamily="34" charset="0"/>
              <a:buChar char="•"/>
            </a:pPr>
            <a:r>
              <a:rPr lang="en-US" sz="2400" dirty="0">
                <a:solidFill>
                  <a:srgbClr val="FF0000"/>
                </a:solidFill>
                <a:effectLst>
                  <a:outerShdw blurRad="38100" dist="38100" dir="2700000" algn="tl">
                    <a:srgbClr val="000000">
                      <a:alpha val="43137"/>
                    </a:srgbClr>
                  </a:outerShdw>
                </a:effectLst>
              </a:rPr>
              <a:t>Time slice: </a:t>
            </a:r>
            <a:r>
              <a:rPr lang="en-US" sz="2400" dirty="0">
                <a:solidFill>
                  <a:srgbClr val="0000FF"/>
                </a:solidFill>
                <a:effectLst>
                  <a:outerShdw blurRad="38100" dist="38100" dir="2700000" algn="tl">
                    <a:srgbClr val="000000">
                      <a:alpha val="43137"/>
                    </a:srgbClr>
                  </a:outerShdw>
                </a:effectLst>
              </a:rPr>
              <a:t>each queue gets a certain amount of CPU time which it can schedule amongst its processes; i.e., 80% to foreground in RR;20% to background in FCFS</a:t>
            </a:r>
          </a:p>
          <a:p>
            <a:pPr marL="274320" indent="-274320">
              <a:lnSpc>
                <a:spcPct val="90000"/>
              </a:lnSpc>
              <a:spcBef>
                <a:spcPts val="580"/>
              </a:spcBef>
              <a:buFont typeface="Wingdings 2"/>
              <a:buChar char=""/>
              <a:defRPr/>
            </a:pPr>
            <a:r>
              <a:rPr lang="en-US" sz="2400" dirty="0">
                <a:solidFill>
                  <a:srgbClr val="0000FF"/>
                </a:solidFill>
                <a:effectLst>
                  <a:outerShdw blurRad="38100" dist="38100" dir="2700000" algn="tl">
                    <a:srgbClr val="000000">
                      <a:alpha val="43137"/>
                    </a:srgbClr>
                  </a:outerShdw>
                </a:effectLst>
                <a:cs typeface="Times New Roman" pitchFamily="18" charset="0"/>
              </a:rPr>
              <a:t>There are two types:</a:t>
            </a:r>
          </a:p>
          <a:p>
            <a:pPr marL="548640" lvl="1">
              <a:lnSpc>
                <a:spcPct val="90000"/>
              </a:lnSpc>
              <a:spcBef>
                <a:spcPts val="370"/>
              </a:spcBef>
              <a:buFont typeface="Wingdings 2"/>
              <a:buChar char=""/>
              <a:defRPr/>
            </a:pPr>
            <a:r>
              <a:rPr lang="en-US" sz="2400" dirty="0">
                <a:solidFill>
                  <a:srgbClr val="FF0000"/>
                </a:solidFill>
                <a:effectLst>
                  <a:outerShdw blurRad="38100" dist="38100" dir="2700000" algn="tl">
                    <a:srgbClr val="000000">
                      <a:alpha val="43137"/>
                    </a:srgbClr>
                  </a:outerShdw>
                </a:effectLst>
                <a:cs typeface="Times New Roman" pitchFamily="18" charset="0"/>
              </a:rPr>
              <a:t>Without feedback: </a:t>
            </a:r>
            <a:r>
              <a:rPr lang="en-US" sz="2400" dirty="0">
                <a:solidFill>
                  <a:srgbClr val="0000FF"/>
                </a:solidFill>
                <a:effectLst>
                  <a:outerShdw blurRad="38100" dist="38100" dir="2700000" algn="tl">
                    <a:srgbClr val="000000">
                      <a:alpha val="43137"/>
                    </a:srgbClr>
                  </a:outerShdw>
                </a:effectLst>
                <a:cs typeface="Times New Roman" pitchFamily="18" charset="0"/>
              </a:rPr>
              <a:t>processes can not move between queues.</a:t>
            </a:r>
          </a:p>
          <a:p>
            <a:pPr marL="548640" lvl="1">
              <a:lnSpc>
                <a:spcPct val="90000"/>
              </a:lnSpc>
              <a:spcBef>
                <a:spcPts val="370"/>
              </a:spcBef>
              <a:buFont typeface="Wingdings 2"/>
              <a:buChar char=""/>
              <a:defRPr/>
            </a:pPr>
            <a:r>
              <a:rPr lang="en-US" sz="2400" dirty="0">
                <a:solidFill>
                  <a:srgbClr val="FF0000"/>
                </a:solidFill>
                <a:effectLst>
                  <a:outerShdw blurRad="38100" dist="38100" dir="2700000" algn="tl">
                    <a:srgbClr val="000000">
                      <a:alpha val="43137"/>
                    </a:srgbClr>
                  </a:outerShdw>
                </a:effectLst>
                <a:cs typeface="Times New Roman" pitchFamily="18" charset="0"/>
              </a:rPr>
              <a:t>With feedback: </a:t>
            </a:r>
            <a:r>
              <a:rPr lang="en-US" sz="2400" dirty="0">
                <a:solidFill>
                  <a:srgbClr val="0000FF"/>
                </a:solidFill>
                <a:effectLst>
                  <a:outerShdw blurRad="38100" dist="38100" dir="2700000" algn="tl">
                    <a:srgbClr val="000000">
                      <a:alpha val="43137"/>
                    </a:srgbClr>
                  </a:outerShdw>
                </a:effectLst>
                <a:cs typeface="Times New Roman" pitchFamily="18" charset="0"/>
              </a:rPr>
              <a:t>processes can move between queues.</a:t>
            </a:r>
            <a:endParaRPr lang="en-US" sz="2400" dirty="0">
              <a:solidFill>
                <a:srgbClr val="0000FF"/>
              </a:solidFill>
              <a:effectLst>
                <a:outerShdw blurRad="38100" dist="38100" dir="2700000" algn="tl">
                  <a:srgbClr val="000000">
                    <a:alpha val="43137"/>
                  </a:srgbClr>
                </a:outerShdw>
              </a:effectLst>
              <a:latin typeface="Arial" charset="0"/>
              <a:cs typeface="+mn-cs"/>
            </a:endParaRPr>
          </a:p>
        </p:txBody>
      </p:sp>
      <p:sp>
        <p:nvSpPr>
          <p:cNvPr id="4" name="Date Placeholder 3"/>
          <p:cNvSpPr>
            <a:spLocks noGrp="1"/>
          </p:cNvSpPr>
          <p:nvPr>
            <p:ph type="dt" sz="half" idx="10"/>
          </p:nvPr>
        </p:nvSpPr>
        <p:spPr/>
        <p:txBody>
          <a:bodyPr/>
          <a:lstStyle/>
          <a:p>
            <a:fld id="{76D3C02A-6812-4D5C-9D4F-B66B9F2FA32F}"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37</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193" name="Picture 17"/>
          <p:cNvPicPr>
            <a:picLocks noChangeAspect="1" noChangeArrowheads="1"/>
          </p:cNvPicPr>
          <p:nvPr/>
        </p:nvPicPr>
        <p:blipFill>
          <a:blip r:embed="rId2">
            <a:grayscl/>
          </a:blip>
          <a:srcRect/>
          <a:stretch>
            <a:fillRect/>
          </a:stretch>
        </p:blipFill>
        <p:spPr bwMode="auto">
          <a:xfrm>
            <a:off x="2616200" y="3844925"/>
            <a:ext cx="4332288" cy="2451100"/>
          </a:xfrm>
          <a:prstGeom prst="rect">
            <a:avLst/>
          </a:prstGeom>
          <a:noFill/>
          <a:ln w="9525">
            <a:noFill/>
            <a:miter lim="800000"/>
            <a:headEnd/>
            <a:tailEnd/>
          </a:ln>
        </p:spPr>
      </p:pic>
      <p:sp>
        <p:nvSpPr>
          <p:cNvPr id="178194" name="Text Box 18"/>
          <p:cNvSpPr txBox="1">
            <a:spLocks noChangeArrowheads="1"/>
          </p:cNvSpPr>
          <p:nvPr/>
        </p:nvSpPr>
        <p:spPr bwMode="auto">
          <a:xfrm>
            <a:off x="2573338" y="3429000"/>
            <a:ext cx="2085975" cy="301625"/>
          </a:xfrm>
          <a:prstGeom prst="rect">
            <a:avLst/>
          </a:prstGeom>
          <a:noFill/>
          <a:ln w="9525">
            <a:noFill/>
            <a:miter lim="800000"/>
            <a:headEnd/>
            <a:tailEnd/>
          </a:ln>
        </p:spPr>
        <p:txBody>
          <a:bodyPr lIns="0" tIns="0" rIns="0" bIns="0"/>
          <a:lstStyle/>
          <a:p>
            <a:pPr algn="ctr" eaLnBrk="0" hangingPunct="0">
              <a:defRPr/>
            </a:pPr>
            <a:r>
              <a:rPr lang="en-US" sz="1600" b="1">
                <a:solidFill>
                  <a:srgbClr val="FF5050"/>
                </a:solidFill>
                <a:effectLst>
                  <a:outerShdw blurRad="38100" dist="38100" dir="2700000" algn="tl">
                    <a:srgbClr val="000000"/>
                  </a:outerShdw>
                </a:effectLst>
                <a:latin typeface="Arial" charset="0"/>
                <a:cs typeface="Times New Roman" pitchFamily="18" charset="0"/>
              </a:rPr>
              <a:t>High priority Queue</a:t>
            </a:r>
          </a:p>
        </p:txBody>
      </p:sp>
      <p:sp>
        <p:nvSpPr>
          <p:cNvPr id="178195" name="Text Box 19"/>
          <p:cNvSpPr txBox="1">
            <a:spLocks noChangeArrowheads="1"/>
          </p:cNvSpPr>
          <p:nvPr/>
        </p:nvSpPr>
        <p:spPr bwMode="auto">
          <a:xfrm>
            <a:off x="2573338" y="6440488"/>
            <a:ext cx="2085975" cy="301625"/>
          </a:xfrm>
          <a:prstGeom prst="rect">
            <a:avLst/>
          </a:prstGeom>
          <a:noFill/>
          <a:ln w="9525">
            <a:noFill/>
            <a:miter lim="800000"/>
            <a:headEnd/>
            <a:tailEnd/>
          </a:ln>
        </p:spPr>
        <p:txBody>
          <a:bodyPr lIns="0" tIns="0" rIns="0" bIns="0"/>
          <a:lstStyle/>
          <a:p>
            <a:pPr algn="ctr" eaLnBrk="0" hangingPunct="0">
              <a:defRPr/>
            </a:pPr>
            <a:r>
              <a:rPr lang="en-US" sz="1600" b="1">
                <a:solidFill>
                  <a:srgbClr val="FF5050"/>
                </a:solidFill>
                <a:effectLst>
                  <a:outerShdw blurRad="38100" dist="38100" dir="2700000" algn="tl">
                    <a:srgbClr val="000000"/>
                  </a:outerShdw>
                </a:effectLst>
                <a:latin typeface="Arial" charset="0"/>
                <a:cs typeface="Times New Roman" pitchFamily="18" charset="0"/>
              </a:rPr>
              <a:t>Low priority Queue</a:t>
            </a:r>
          </a:p>
        </p:txBody>
      </p:sp>
      <p:sp>
        <p:nvSpPr>
          <p:cNvPr id="178196" name="Line 20"/>
          <p:cNvSpPr>
            <a:spLocks noChangeShapeType="1"/>
          </p:cNvSpPr>
          <p:nvPr/>
        </p:nvSpPr>
        <p:spPr bwMode="auto">
          <a:xfrm>
            <a:off x="2273300" y="4181475"/>
            <a:ext cx="0" cy="2108200"/>
          </a:xfrm>
          <a:prstGeom prst="line">
            <a:avLst/>
          </a:prstGeom>
          <a:noFill/>
          <a:ln w="28575">
            <a:solidFill>
              <a:srgbClr val="CC3300"/>
            </a:solidFill>
            <a:prstDash val="dash"/>
            <a:round/>
            <a:headEnd/>
            <a:tailEnd type="triangle" w="sm" len="lg"/>
          </a:ln>
        </p:spPr>
        <p:txBody>
          <a:bodyPr/>
          <a:lstStyle/>
          <a:p>
            <a:endParaRPr lang="en-US"/>
          </a:p>
        </p:txBody>
      </p:sp>
      <p:sp>
        <p:nvSpPr>
          <p:cNvPr id="72712" name="Text Box 21"/>
          <p:cNvSpPr txBox="1">
            <a:spLocks noChangeArrowheads="1"/>
          </p:cNvSpPr>
          <p:nvPr/>
        </p:nvSpPr>
        <p:spPr bwMode="auto">
          <a:xfrm>
            <a:off x="1979613" y="3954463"/>
            <a:ext cx="298450" cy="2409825"/>
          </a:xfrm>
          <a:prstGeom prst="rect">
            <a:avLst/>
          </a:prstGeom>
          <a:noFill/>
          <a:ln w="9525">
            <a:noFill/>
            <a:miter lim="800000"/>
            <a:headEnd/>
            <a:tailEnd/>
          </a:ln>
        </p:spPr>
        <p:txBody>
          <a:bodyPr lIns="0" tIns="0" rIns="0" bIns="0"/>
          <a:lstStyle/>
          <a:p>
            <a:pPr algn="ctr" eaLnBrk="0" hangingPunct="0"/>
            <a:endParaRPr lang="en-US"/>
          </a:p>
        </p:txBody>
      </p:sp>
      <p:sp>
        <p:nvSpPr>
          <p:cNvPr id="9" name="Content Placeholder 8"/>
          <p:cNvSpPr>
            <a:spLocks noGrp="1"/>
          </p:cNvSpPr>
          <p:nvPr>
            <p:ph idx="1"/>
          </p:nvPr>
        </p:nvSpPr>
        <p:spPr/>
        <p:txBody>
          <a:bodyPr/>
          <a:lstStyle/>
          <a:p>
            <a:pPr eaLnBrk="0" hangingPunct="0">
              <a:tabLst>
                <a:tab pos="228600" algn="l"/>
              </a:tabLst>
              <a:defRPr/>
            </a:pPr>
            <a:r>
              <a:rPr lang="en-US" sz="2400" b="1" dirty="0">
                <a:solidFill>
                  <a:srgbClr val="3333FF"/>
                </a:solidFill>
                <a:effectLst>
                  <a:outerShdw blurRad="38100" dist="38100" dir="2700000" algn="tl">
                    <a:srgbClr val="000000"/>
                  </a:outerShdw>
                </a:effectLst>
                <a:latin typeface="Arial" charset="0"/>
                <a:cs typeface="Times New Roman" pitchFamily="18" charset="0"/>
              </a:rPr>
              <a:t>Divide ready queue into several queues.</a:t>
            </a:r>
          </a:p>
          <a:p>
            <a:pPr eaLnBrk="0" hangingPunct="0">
              <a:tabLst>
                <a:tab pos="228600" algn="l"/>
              </a:tabLst>
              <a:defRPr/>
            </a:pPr>
            <a:r>
              <a:rPr lang="en-US" sz="2400" b="1" dirty="0">
                <a:solidFill>
                  <a:srgbClr val="3333FF"/>
                </a:solidFill>
                <a:effectLst>
                  <a:outerShdw blurRad="38100" dist="38100" dir="2700000" algn="tl">
                    <a:srgbClr val="000000"/>
                  </a:outerShdw>
                </a:effectLst>
                <a:latin typeface="Arial" charset="0"/>
                <a:cs typeface="Times New Roman" pitchFamily="18" charset="0"/>
              </a:rPr>
              <a:t> Each queue has specific priority and its own scheduling algorithm (FCFS,  …).</a:t>
            </a:r>
          </a:p>
          <a:p>
            <a:endParaRPr lang="en-US" dirty="0"/>
          </a:p>
        </p:txBody>
      </p:sp>
      <p:sp>
        <p:nvSpPr>
          <p:cNvPr id="10" name="TextBox 9"/>
          <p:cNvSpPr txBox="1"/>
          <p:nvPr/>
        </p:nvSpPr>
        <p:spPr>
          <a:xfrm>
            <a:off x="1143000" y="381000"/>
            <a:ext cx="6934200" cy="523220"/>
          </a:xfrm>
          <a:prstGeom prst="rect">
            <a:avLst/>
          </a:prstGeom>
          <a:noFill/>
        </p:spPr>
        <p:txBody>
          <a:bodyPr wrap="square" rtlCol="0">
            <a:spAutoFit/>
          </a:bodyPr>
          <a:lstStyle/>
          <a:p>
            <a:pPr eaLnBrk="0" hangingPunct="0">
              <a:buNone/>
              <a:tabLst>
                <a:tab pos="228600" algn="l"/>
              </a:tabLst>
              <a:defRPr/>
            </a:pPr>
            <a:r>
              <a:rPr lang="en-US" sz="2800" b="1" dirty="0">
                <a:solidFill>
                  <a:srgbClr val="FF5050"/>
                </a:solidFill>
                <a:effectLst>
                  <a:outerShdw blurRad="38100" dist="38100" dir="2700000" algn="tl">
                    <a:srgbClr val="000000"/>
                  </a:outerShdw>
                </a:effectLst>
                <a:latin typeface="Arial" charset="0"/>
                <a:cs typeface="Times New Roman" pitchFamily="18" charset="0"/>
              </a:rPr>
              <a:t>Multi-level queuing without feedback:</a:t>
            </a:r>
          </a:p>
        </p:txBody>
      </p:sp>
      <p:sp>
        <p:nvSpPr>
          <p:cNvPr id="11" name="Date Placeholder 10"/>
          <p:cNvSpPr>
            <a:spLocks noGrp="1"/>
          </p:cNvSpPr>
          <p:nvPr>
            <p:ph type="dt" sz="half" idx="10"/>
          </p:nvPr>
        </p:nvSpPr>
        <p:spPr/>
        <p:txBody>
          <a:bodyPr/>
          <a:lstStyle/>
          <a:p>
            <a:fld id="{134A9981-AEF2-4AD9-B933-F9C6C2852460}" type="datetime1">
              <a:rPr lang="en-US" smtClean="0"/>
              <a:t>5/31/2020</a:t>
            </a:fld>
            <a:endParaRPr lang="en-US"/>
          </a:p>
        </p:txBody>
      </p:sp>
      <p:sp>
        <p:nvSpPr>
          <p:cNvPr id="12" name="Slide Number Placeholder 11"/>
          <p:cNvSpPr>
            <a:spLocks noGrp="1"/>
          </p:cNvSpPr>
          <p:nvPr>
            <p:ph type="sldNum" sz="quarter" idx="12"/>
          </p:nvPr>
        </p:nvSpPr>
        <p:spPr/>
        <p:txBody>
          <a:bodyPr/>
          <a:lstStyle/>
          <a:p>
            <a:fld id="{CA6DF5AC-6CCA-4C99-B496-EDDB31E19025}" type="slidenum">
              <a:rPr lang="en-US" smtClean="0"/>
              <a:pPr/>
              <a:t>38</a:t>
            </a:fld>
            <a:endParaRPr lang="en-US"/>
          </a:p>
        </p:txBody>
      </p:sp>
      <p:sp>
        <p:nvSpPr>
          <p:cNvPr id="13" name="Footer Placeholder 12"/>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78193"/>
                                        </p:tgtEl>
                                        <p:attrNameLst>
                                          <p:attrName>style.visibility</p:attrName>
                                        </p:attrNameLst>
                                      </p:cBhvr>
                                      <p:to>
                                        <p:strVal val="visible"/>
                                      </p:to>
                                    </p:set>
                                    <p:animEffect transition="in" filter="randombar(horizontal)">
                                      <p:cBhvr>
                                        <p:cTn id="7" dur="500"/>
                                        <p:tgtEl>
                                          <p:spTgt spid="17819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78194"/>
                                        </p:tgtEl>
                                        <p:attrNameLst>
                                          <p:attrName>style.visibility</p:attrName>
                                        </p:attrNameLst>
                                      </p:cBhvr>
                                      <p:to>
                                        <p:strVal val="visible"/>
                                      </p:to>
                                    </p:set>
                                    <p:animEffect transition="in" filter="randombar(horizontal)">
                                      <p:cBhvr>
                                        <p:cTn id="12" dur="500"/>
                                        <p:tgtEl>
                                          <p:spTgt spid="178194"/>
                                        </p:tgtEl>
                                      </p:cBhvr>
                                    </p:animEffect>
                                  </p:childTnLst>
                                </p:cTn>
                              </p:par>
                            </p:childTnLst>
                          </p:cTn>
                        </p:par>
                        <p:par>
                          <p:cTn id="13" fill="hold">
                            <p:stCondLst>
                              <p:cond delay="500"/>
                            </p:stCondLst>
                            <p:childTnLst>
                              <p:par>
                                <p:cTn id="14" presetID="18" presetClass="entr" presetSubtype="12" fill="hold" grpId="0" nodeType="afterEffect">
                                  <p:stCondLst>
                                    <p:cond delay="0"/>
                                  </p:stCondLst>
                                  <p:childTnLst>
                                    <p:set>
                                      <p:cBhvr>
                                        <p:cTn id="15" dur="1" fill="hold">
                                          <p:stCondLst>
                                            <p:cond delay="0"/>
                                          </p:stCondLst>
                                        </p:cTn>
                                        <p:tgtEl>
                                          <p:spTgt spid="178196"/>
                                        </p:tgtEl>
                                        <p:attrNameLst>
                                          <p:attrName>style.visibility</p:attrName>
                                        </p:attrNameLst>
                                      </p:cBhvr>
                                      <p:to>
                                        <p:strVal val="visible"/>
                                      </p:to>
                                    </p:set>
                                    <p:animEffect transition="in" filter="strips(downLeft)">
                                      <p:cBhvr>
                                        <p:cTn id="16" dur="500"/>
                                        <p:tgtEl>
                                          <p:spTgt spid="178196"/>
                                        </p:tgtEl>
                                      </p:cBhvr>
                                    </p:animEffect>
                                  </p:childTnLst>
                                </p:cTn>
                              </p:par>
                            </p:childTnLst>
                          </p:cTn>
                        </p:par>
                        <p:par>
                          <p:cTn id="17" fill="hold">
                            <p:stCondLst>
                              <p:cond delay="1000"/>
                            </p:stCondLst>
                            <p:childTnLst>
                              <p:par>
                                <p:cTn id="18" presetID="14" presetClass="entr" presetSubtype="10" fill="hold" grpId="0" nodeType="afterEffect">
                                  <p:stCondLst>
                                    <p:cond delay="0"/>
                                  </p:stCondLst>
                                  <p:childTnLst>
                                    <p:set>
                                      <p:cBhvr>
                                        <p:cTn id="19" dur="1" fill="hold">
                                          <p:stCondLst>
                                            <p:cond delay="0"/>
                                          </p:stCondLst>
                                        </p:cTn>
                                        <p:tgtEl>
                                          <p:spTgt spid="178195"/>
                                        </p:tgtEl>
                                        <p:attrNameLst>
                                          <p:attrName>style.visibility</p:attrName>
                                        </p:attrNameLst>
                                      </p:cBhvr>
                                      <p:to>
                                        <p:strVal val="visible"/>
                                      </p:to>
                                    </p:set>
                                    <p:animEffect transition="in" filter="randombar(horizontal)">
                                      <p:cBhvr>
                                        <p:cTn id="20" dur="500"/>
                                        <p:tgtEl>
                                          <p:spTgt spid="178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94" grpId="0"/>
      <p:bldP spid="178195" grpId="0"/>
      <p:bldP spid="17819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body" idx="1"/>
          </p:nvPr>
        </p:nvSpPr>
        <p:spPr>
          <a:xfrm>
            <a:off x="323850" y="333375"/>
            <a:ext cx="8820150" cy="1655763"/>
          </a:xfrm>
        </p:spPr>
        <p:txBody>
          <a:bodyPr>
            <a:normAutofit/>
          </a:bodyPr>
          <a:lstStyle/>
          <a:p>
            <a:pPr marL="457200" indent="-457200" eaLnBrk="1" fontAlgn="auto" hangingPunct="1">
              <a:lnSpc>
                <a:spcPct val="80000"/>
              </a:lnSpc>
              <a:spcBef>
                <a:spcPts val="580"/>
              </a:spcBef>
              <a:spcAft>
                <a:spcPts val="0"/>
              </a:spcAft>
              <a:buFontTx/>
              <a:buNone/>
              <a:defRPr/>
            </a:pPr>
            <a:r>
              <a:rPr lang="en-US" sz="2400" b="1">
                <a:solidFill>
                  <a:srgbClr val="FF5050"/>
                </a:solidFill>
                <a:effectLst>
                  <a:outerShdw blurRad="38100" dist="38100" dir="2700000" algn="tl">
                    <a:srgbClr val="000000"/>
                  </a:outerShdw>
                </a:effectLst>
                <a:cs typeface="Times New Roman" pitchFamily="18" charset="0"/>
              </a:rPr>
              <a:t>Multi-level queuing with feedback:</a:t>
            </a:r>
          </a:p>
          <a:p>
            <a:pPr marL="457200" indent="-457200" eaLnBrk="1" fontAlgn="auto" hangingPunct="1">
              <a:lnSpc>
                <a:spcPct val="8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Divide ready queue into several queues.</a:t>
            </a:r>
          </a:p>
          <a:p>
            <a:pPr marL="457200" indent="-457200" eaLnBrk="1" fontAlgn="auto" hangingPunct="1">
              <a:lnSpc>
                <a:spcPct val="8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Each queue has specific Quantum time as shown in figure.</a:t>
            </a:r>
          </a:p>
          <a:p>
            <a:pPr marL="457200" indent="-457200" eaLnBrk="1" fontAlgn="auto" hangingPunct="1">
              <a:lnSpc>
                <a:spcPct val="80000"/>
              </a:lnSpc>
              <a:spcBef>
                <a:spcPts val="580"/>
              </a:spcBef>
              <a:spcAft>
                <a:spcPts val="0"/>
              </a:spcAft>
              <a:buFont typeface="Wingdings 2"/>
              <a:buChar char=""/>
              <a:defRPr/>
            </a:pPr>
            <a:r>
              <a:rPr lang="en-US" sz="2000" b="1">
                <a:solidFill>
                  <a:srgbClr val="3333FF"/>
                </a:solidFill>
                <a:effectLst>
                  <a:outerShdw blurRad="38100" dist="38100" dir="2700000" algn="tl">
                    <a:srgbClr val="000000"/>
                  </a:outerShdw>
                </a:effectLst>
                <a:cs typeface="Times New Roman" pitchFamily="18" charset="0"/>
              </a:rPr>
              <a:t>Allow processes to move between queues. </a:t>
            </a:r>
          </a:p>
          <a:p>
            <a:pPr marL="838200" lvl="1" indent="-381000" eaLnBrk="1" fontAlgn="auto" hangingPunct="1">
              <a:lnSpc>
                <a:spcPct val="80000"/>
              </a:lnSpc>
              <a:spcBef>
                <a:spcPts val="37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a:p>
            <a:pPr marL="838200" lvl="1" indent="-381000" eaLnBrk="1" fontAlgn="auto" hangingPunct="1">
              <a:lnSpc>
                <a:spcPct val="80000"/>
              </a:lnSpc>
              <a:spcBef>
                <a:spcPts val="370"/>
              </a:spcBef>
              <a:spcAft>
                <a:spcPts val="0"/>
              </a:spcAft>
              <a:buFont typeface="Wingdings 2"/>
              <a:buChar char=""/>
              <a:defRPr/>
            </a:pPr>
            <a:endParaRPr lang="en-US" sz="2000" b="1">
              <a:solidFill>
                <a:srgbClr val="3333FF"/>
              </a:solidFill>
              <a:effectLst>
                <a:outerShdw blurRad="38100" dist="38100" dir="2700000" algn="tl">
                  <a:srgbClr val="000000"/>
                </a:outerShdw>
              </a:effectLst>
              <a:cs typeface="Times New Roman" pitchFamily="18" charset="0"/>
            </a:endParaRPr>
          </a:p>
        </p:txBody>
      </p:sp>
      <p:grpSp>
        <p:nvGrpSpPr>
          <p:cNvPr id="2" name="Group 10"/>
          <p:cNvGrpSpPr>
            <a:grpSpLocks/>
          </p:cNvGrpSpPr>
          <p:nvPr/>
        </p:nvGrpSpPr>
        <p:grpSpPr bwMode="auto">
          <a:xfrm>
            <a:off x="1042988" y="2060575"/>
            <a:ext cx="7416800" cy="4392613"/>
            <a:chOff x="2934" y="5029"/>
            <a:chExt cx="6211" cy="3970"/>
          </a:xfrm>
        </p:grpSpPr>
        <p:grpSp>
          <p:nvGrpSpPr>
            <p:cNvPr id="3" name="Group 11"/>
            <p:cNvGrpSpPr>
              <a:grpSpLocks/>
            </p:cNvGrpSpPr>
            <p:nvPr/>
          </p:nvGrpSpPr>
          <p:grpSpPr bwMode="auto">
            <a:xfrm>
              <a:off x="2934" y="5328"/>
              <a:ext cx="6211" cy="3671"/>
              <a:chOff x="774" y="3342"/>
              <a:chExt cx="9271" cy="5423"/>
            </a:xfrm>
          </p:grpSpPr>
          <p:pic>
            <p:nvPicPr>
              <p:cNvPr id="73736" name="Picture 12"/>
              <p:cNvPicPr>
                <a:picLocks noChangeAspect="1" noChangeArrowheads="1"/>
              </p:cNvPicPr>
              <p:nvPr/>
            </p:nvPicPr>
            <p:blipFill>
              <a:blip r:embed="rId2">
                <a:grayscl/>
              </a:blip>
              <a:srcRect l="627" t="10040" r="1033" b="9746"/>
              <a:stretch>
                <a:fillRect/>
              </a:stretch>
            </p:blipFill>
            <p:spPr bwMode="auto">
              <a:xfrm>
                <a:off x="1134" y="3342"/>
                <a:ext cx="8745" cy="5350"/>
              </a:xfrm>
              <a:prstGeom prst="rect">
                <a:avLst/>
              </a:prstGeom>
              <a:noFill/>
              <a:ln w="38100" cmpd="dbl">
                <a:noFill/>
                <a:miter lim="800000"/>
                <a:headEnd/>
                <a:tailEnd/>
              </a:ln>
            </p:spPr>
          </p:pic>
          <p:grpSp>
            <p:nvGrpSpPr>
              <p:cNvPr id="4" name="Group 13"/>
              <p:cNvGrpSpPr>
                <a:grpSpLocks/>
              </p:cNvGrpSpPr>
              <p:nvPr/>
            </p:nvGrpSpPr>
            <p:grpSpPr bwMode="auto">
              <a:xfrm>
                <a:off x="774" y="8588"/>
                <a:ext cx="9271" cy="177"/>
                <a:chOff x="774" y="6380"/>
                <a:chExt cx="9271" cy="177"/>
              </a:xfrm>
            </p:grpSpPr>
            <p:sp>
              <p:nvSpPr>
                <p:cNvPr id="73738" name="Rectangle 14"/>
                <p:cNvSpPr>
                  <a:spLocks noChangeArrowheads="1"/>
                </p:cNvSpPr>
                <p:nvPr/>
              </p:nvSpPr>
              <p:spPr bwMode="auto">
                <a:xfrm>
                  <a:off x="7525" y="6432"/>
                  <a:ext cx="2520" cy="125"/>
                </a:xfrm>
                <a:prstGeom prst="rect">
                  <a:avLst/>
                </a:prstGeom>
                <a:solidFill>
                  <a:srgbClr val="FFFFFF"/>
                </a:solidFill>
                <a:ln w="9525">
                  <a:noFill/>
                  <a:miter lim="800000"/>
                  <a:headEnd/>
                  <a:tailEnd/>
                </a:ln>
              </p:spPr>
              <p:txBody>
                <a:bodyPr/>
                <a:lstStyle/>
                <a:p>
                  <a:pPr eaLnBrk="0" hangingPunct="0"/>
                  <a:endParaRPr lang="en-AU"/>
                </a:p>
              </p:txBody>
            </p:sp>
            <p:sp>
              <p:nvSpPr>
                <p:cNvPr id="73739" name="Rectangle 15"/>
                <p:cNvSpPr>
                  <a:spLocks noChangeArrowheads="1"/>
                </p:cNvSpPr>
                <p:nvPr/>
              </p:nvSpPr>
              <p:spPr bwMode="auto">
                <a:xfrm>
                  <a:off x="774" y="6380"/>
                  <a:ext cx="2520" cy="125"/>
                </a:xfrm>
                <a:prstGeom prst="rect">
                  <a:avLst/>
                </a:prstGeom>
                <a:solidFill>
                  <a:srgbClr val="FFFFFF"/>
                </a:solidFill>
                <a:ln w="9525">
                  <a:noFill/>
                  <a:miter lim="800000"/>
                  <a:headEnd/>
                  <a:tailEnd/>
                </a:ln>
              </p:spPr>
              <p:txBody>
                <a:bodyPr/>
                <a:lstStyle/>
                <a:p>
                  <a:pPr eaLnBrk="0" hangingPunct="0"/>
                  <a:endParaRPr lang="en-AU"/>
                </a:p>
              </p:txBody>
            </p:sp>
          </p:grpSp>
        </p:grpSp>
        <p:sp>
          <p:nvSpPr>
            <p:cNvPr id="179216" name="Text Box 16"/>
            <p:cNvSpPr txBox="1">
              <a:spLocks noChangeArrowheads="1"/>
            </p:cNvSpPr>
            <p:nvPr/>
          </p:nvSpPr>
          <p:spPr bwMode="auto">
            <a:xfrm>
              <a:off x="5081" y="6495"/>
              <a:ext cx="900" cy="360"/>
            </a:xfrm>
            <a:prstGeom prst="rect">
              <a:avLst/>
            </a:prstGeom>
            <a:noFill/>
            <a:ln w="9525">
              <a:noFill/>
              <a:miter lim="800000"/>
              <a:headEnd/>
              <a:tailEnd/>
            </a:ln>
          </p:spPr>
          <p:txBody>
            <a:bodyPr lIns="0" tIns="0" rIns="0" bIns="0"/>
            <a:lstStyle/>
            <a:p>
              <a:pPr algn="ctr" eaLnBrk="0" hangingPunct="0">
                <a:defRPr/>
              </a:pPr>
              <a:r>
                <a:rPr lang="en-US" sz="2000" b="1">
                  <a:solidFill>
                    <a:srgbClr val="3333FF"/>
                  </a:solidFill>
                  <a:effectLst>
                    <a:outerShdw blurRad="38100" dist="38100" dir="2700000" algn="tl">
                      <a:srgbClr val="000000"/>
                    </a:outerShdw>
                  </a:effectLst>
                  <a:latin typeface="Arial" charset="0"/>
                  <a:cs typeface="Times New Roman" pitchFamily="18" charset="0"/>
                </a:rPr>
                <a:t>Queue 1</a:t>
              </a:r>
            </a:p>
          </p:txBody>
        </p:sp>
        <p:sp>
          <p:nvSpPr>
            <p:cNvPr id="179217" name="Text Box 17"/>
            <p:cNvSpPr txBox="1">
              <a:spLocks noChangeArrowheads="1"/>
            </p:cNvSpPr>
            <p:nvPr/>
          </p:nvSpPr>
          <p:spPr bwMode="auto">
            <a:xfrm>
              <a:off x="5092" y="5029"/>
              <a:ext cx="900" cy="360"/>
            </a:xfrm>
            <a:prstGeom prst="rect">
              <a:avLst/>
            </a:prstGeom>
            <a:noFill/>
            <a:ln w="9525">
              <a:noFill/>
              <a:miter lim="800000"/>
              <a:headEnd/>
              <a:tailEnd/>
            </a:ln>
          </p:spPr>
          <p:txBody>
            <a:bodyPr lIns="0" tIns="0" rIns="0" bIns="0"/>
            <a:lstStyle/>
            <a:p>
              <a:pPr algn="ctr" eaLnBrk="0" hangingPunct="0">
                <a:defRPr/>
              </a:pPr>
              <a:r>
                <a:rPr lang="en-US" sz="2000" b="1">
                  <a:solidFill>
                    <a:srgbClr val="3333FF"/>
                  </a:solidFill>
                  <a:effectLst>
                    <a:outerShdw blurRad="38100" dist="38100" dir="2700000" algn="tl">
                      <a:srgbClr val="000000"/>
                    </a:outerShdw>
                  </a:effectLst>
                  <a:latin typeface="Arial" charset="0"/>
                  <a:cs typeface="Times New Roman" pitchFamily="18" charset="0"/>
                </a:rPr>
                <a:t>Queue</a:t>
              </a:r>
              <a:r>
                <a:rPr lang="en-US" sz="1200" b="1">
                  <a:latin typeface="Trebuchet MS" pitchFamily="34" charset="0"/>
                  <a:cs typeface="+mn-cs"/>
                </a:rPr>
                <a:t> </a:t>
              </a:r>
              <a:r>
                <a:rPr lang="en-US" sz="2000" b="1">
                  <a:solidFill>
                    <a:srgbClr val="3333FF"/>
                  </a:solidFill>
                  <a:effectLst>
                    <a:outerShdw blurRad="38100" dist="38100" dir="2700000" algn="tl">
                      <a:srgbClr val="000000"/>
                    </a:outerShdw>
                  </a:effectLst>
                  <a:latin typeface="Arial" charset="0"/>
                  <a:cs typeface="Times New Roman" pitchFamily="18" charset="0"/>
                </a:rPr>
                <a:t>0</a:t>
              </a:r>
            </a:p>
          </p:txBody>
        </p:sp>
        <p:sp>
          <p:nvSpPr>
            <p:cNvPr id="179218" name="Text Box 18"/>
            <p:cNvSpPr txBox="1">
              <a:spLocks noChangeArrowheads="1"/>
            </p:cNvSpPr>
            <p:nvPr/>
          </p:nvSpPr>
          <p:spPr bwMode="auto">
            <a:xfrm>
              <a:off x="5057" y="8000"/>
              <a:ext cx="900" cy="360"/>
            </a:xfrm>
            <a:prstGeom prst="rect">
              <a:avLst/>
            </a:prstGeom>
            <a:noFill/>
            <a:ln w="9525">
              <a:noFill/>
              <a:miter lim="800000"/>
              <a:headEnd/>
              <a:tailEnd/>
            </a:ln>
          </p:spPr>
          <p:txBody>
            <a:bodyPr lIns="0" tIns="0" rIns="0" bIns="0"/>
            <a:lstStyle/>
            <a:p>
              <a:pPr algn="ctr" eaLnBrk="0" hangingPunct="0">
                <a:defRPr/>
              </a:pPr>
              <a:r>
                <a:rPr lang="en-US" sz="2000" b="1">
                  <a:solidFill>
                    <a:srgbClr val="3333FF"/>
                  </a:solidFill>
                  <a:effectLst>
                    <a:outerShdw blurRad="38100" dist="38100" dir="2700000" algn="tl">
                      <a:srgbClr val="000000"/>
                    </a:outerShdw>
                  </a:effectLst>
                  <a:latin typeface="Arial" charset="0"/>
                  <a:cs typeface="Times New Roman" pitchFamily="18" charset="0"/>
                </a:rPr>
                <a:t>Queue 2</a:t>
              </a:r>
            </a:p>
          </p:txBody>
        </p:sp>
      </p:grpSp>
      <p:sp>
        <p:nvSpPr>
          <p:cNvPr id="12" name="Date Placeholder 11"/>
          <p:cNvSpPr>
            <a:spLocks noGrp="1"/>
          </p:cNvSpPr>
          <p:nvPr>
            <p:ph type="dt" sz="half" idx="10"/>
          </p:nvPr>
        </p:nvSpPr>
        <p:spPr/>
        <p:txBody>
          <a:bodyPr/>
          <a:lstStyle/>
          <a:p>
            <a:fld id="{A1D27644-4647-46A4-8CE5-47A26C12B423}" type="datetime1">
              <a:rPr lang="en-US" smtClean="0"/>
              <a:t>5/31/2020</a:t>
            </a:fld>
            <a:endParaRPr lang="en-US"/>
          </a:p>
        </p:txBody>
      </p:sp>
      <p:sp>
        <p:nvSpPr>
          <p:cNvPr id="13" name="Slide Number Placeholder 12"/>
          <p:cNvSpPr>
            <a:spLocks noGrp="1"/>
          </p:cNvSpPr>
          <p:nvPr>
            <p:ph type="sldNum" sz="quarter" idx="12"/>
          </p:nvPr>
        </p:nvSpPr>
        <p:spPr/>
        <p:txBody>
          <a:bodyPr/>
          <a:lstStyle/>
          <a:p>
            <a:fld id="{CA6DF5AC-6CCA-4C99-B496-EDDB31E19025}" type="slidenum">
              <a:rPr lang="en-US" smtClean="0"/>
              <a:pPr/>
              <a:t>39</a:t>
            </a:fld>
            <a:endParaRPr lang="en-US"/>
          </a:p>
        </p:txBody>
      </p:sp>
      <p:sp>
        <p:nvSpPr>
          <p:cNvPr id="14" name="Footer Placeholder 13"/>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838201"/>
            <a:ext cx="8686800" cy="6019800"/>
          </a:xfrm>
        </p:spPr>
        <p:txBody>
          <a:bodyPr>
            <a:noAutofit/>
          </a:bodyPr>
          <a:lstStyle/>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The objective of </a:t>
            </a:r>
            <a:r>
              <a:rPr lang="en-US" sz="2400" b="1" dirty="0">
                <a:solidFill>
                  <a:srgbClr val="FF0000"/>
                </a:solidFill>
                <a:effectLst>
                  <a:outerShdw blurRad="38100" dist="38100" dir="2700000" algn="tl">
                    <a:srgbClr val="000000">
                      <a:alpha val="43137"/>
                    </a:srgbClr>
                  </a:outerShdw>
                </a:effectLst>
              </a:rPr>
              <a:t>multi-programming</a:t>
            </a:r>
          </a:p>
          <a:p>
            <a:pPr lvl="1"/>
            <a:r>
              <a:rPr lang="en-US" sz="2400" dirty="0">
                <a:solidFill>
                  <a:srgbClr val="0000FF"/>
                </a:solidFill>
                <a:effectLst>
                  <a:outerShdw blurRad="38100" dist="38100" dir="2700000" algn="tl">
                    <a:srgbClr val="000000">
                      <a:alpha val="43137"/>
                    </a:srgbClr>
                  </a:outerShdw>
                </a:effectLst>
              </a:rPr>
              <a:t>To have some process running at all times.</a:t>
            </a:r>
          </a:p>
          <a:p>
            <a:pPr>
              <a:buFont typeface="Courier New" pitchFamily="49" charset="0"/>
              <a:buChar char="o"/>
            </a:pPr>
            <a:r>
              <a:rPr lang="en-US" sz="2400" b="1" dirty="0">
                <a:solidFill>
                  <a:srgbClr val="FF0000"/>
                </a:solidFill>
                <a:effectLst>
                  <a:outerShdw blurRad="38100" dist="38100" dir="2700000" algn="tl">
                    <a:srgbClr val="000000">
                      <a:alpha val="43137"/>
                    </a:srgbClr>
                  </a:outerShdw>
                </a:effectLst>
              </a:rPr>
              <a:t>Timesharing</a:t>
            </a:r>
            <a:r>
              <a:rPr lang="en-US" sz="2400" dirty="0">
                <a:solidFill>
                  <a:srgbClr val="0000FF"/>
                </a:solidFill>
                <a:effectLst>
                  <a:outerShdw blurRad="38100" dist="38100" dir="2700000" algn="tl">
                    <a:srgbClr val="000000">
                      <a:alpha val="43137"/>
                    </a:srgbClr>
                  </a:outerShdw>
                </a:effectLst>
              </a:rPr>
              <a:t>: Switch the CPU frequently that users can interact   the program while it is running.</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If there are many processes, the rest have to wait until CPU is free.</a:t>
            </a:r>
          </a:p>
          <a:p>
            <a:pPr>
              <a:buFont typeface="Courier New" pitchFamily="49" charset="0"/>
              <a:buChar char="o"/>
            </a:pPr>
            <a:r>
              <a:rPr lang="en-US" sz="2400" b="1" dirty="0">
                <a:solidFill>
                  <a:srgbClr val="FF0000"/>
                </a:solidFill>
                <a:effectLst>
                  <a:outerShdw blurRad="38100" dist="38100" dir="2700000" algn="tl">
                    <a:srgbClr val="000000">
                      <a:alpha val="43137"/>
                    </a:srgbClr>
                  </a:outerShdw>
                </a:effectLst>
              </a:rPr>
              <a:t>Scheduling</a:t>
            </a:r>
            <a:r>
              <a:rPr lang="en-US" sz="2400" dirty="0">
                <a:solidFill>
                  <a:srgbClr val="0000FF"/>
                </a:solidFill>
                <a:effectLst>
                  <a:outerShdw blurRad="38100" dist="38100" dir="2700000" algn="tl">
                    <a:srgbClr val="000000">
                      <a:alpha val="43137"/>
                    </a:srgbClr>
                  </a:outerShdw>
                </a:effectLst>
              </a:rPr>
              <a:t> is to decide which process to execute and when.</a:t>
            </a:r>
          </a:p>
          <a:p>
            <a:pPr>
              <a:buFont typeface="Courier New" pitchFamily="49" charset="0"/>
              <a:buChar char="o"/>
            </a:pPr>
            <a:r>
              <a:rPr lang="en-US" sz="2400" b="1" dirty="0">
                <a:solidFill>
                  <a:srgbClr val="FF0000"/>
                </a:solidFill>
                <a:effectLst>
                  <a:outerShdw blurRad="38100" dist="38100" dir="2700000" algn="tl">
                    <a:srgbClr val="000000">
                      <a:alpha val="43137"/>
                    </a:srgbClr>
                  </a:outerShdw>
                </a:effectLst>
              </a:rPr>
              <a:t>Scheduling</a:t>
            </a:r>
            <a:r>
              <a:rPr lang="en-US" sz="2400" b="1" dirty="0">
                <a:solidFill>
                  <a:srgbClr val="0000FF"/>
                </a:solidFill>
                <a:effectLst>
                  <a:outerShdw blurRad="38100" dist="38100" dir="2700000" algn="tl">
                    <a:srgbClr val="000000">
                      <a:alpha val="43137"/>
                    </a:srgbClr>
                  </a:outerShdw>
                </a:effectLst>
              </a:rPr>
              <a:t> queues:-</a:t>
            </a:r>
            <a:r>
              <a:rPr lang="en-US" sz="2400" dirty="0">
                <a:solidFill>
                  <a:srgbClr val="0000FF"/>
                </a:solidFill>
                <a:effectLst>
                  <a:outerShdw blurRad="38100" dist="38100" dir="2700000" algn="tl">
                    <a:srgbClr val="000000">
                      <a:alpha val="43137"/>
                    </a:srgbClr>
                  </a:outerShdw>
                </a:effectLst>
              </a:rPr>
              <a:t>Several queues used for scheduling:</a:t>
            </a:r>
            <a:endParaRPr lang="en-US" sz="2400" b="1" dirty="0">
              <a:solidFill>
                <a:srgbClr val="0000FF"/>
              </a:solidFill>
              <a:effectLst>
                <a:outerShdw blurRad="38100" dist="38100" dir="2700000" algn="tl">
                  <a:srgbClr val="000000">
                    <a:alpha val="43137"/>
                  </a:srgbClr>
                </a:outerShdw>
              </a:effectLst>
            </a:endParaRPr>
          </a:p>
          <a:p>
            <a:pPr marL="914400" lvl="1" indent="-457200">
              <a:buFont typeface="+mj-lt"/>
              <a:buAutoNum type="alphaLcParenR"/>
            </a:pPr>
            <a:r>
              <a:rPr lang="en-US" sz="2400" dirty="0">
                <a:solidFill>
                  <a:srgbClr val="FF0000"/>
                </a:solidFill>
                <a:effectLst>
                  <a:outerShdw blurRad="38100" dist="38100" dir="2700000" algn="tl">
                    <a:srgbClr val="000000">
                      <a:alpha val="43137"/>
                    </a:srgbClr>
                  </a:outerShdw>
                </a:effectLst>
              </a:rPr>
              <a:t>Job queue </a:t>
            </a:r>
            <a:r>
              <a:rPr lang="en-US" sz="2400" dirty="0">
                <a:solidFill>
                  <a:srgbClr val="0000FF"/>
                </a:solidFill>
                <a:effectLst>
                  <a:outerShdw blurRad="38100" dist="38100" dir="2700000" algn="tl">
                    <a:srgbClr val="000000">
                      <a:alpha val="43137"/>
                    </a:srgbClr>
                  </a:outerShdw>
                </a:effectLst>
              </a:rPr>
              <a:t>– set of all processes in the system.</a:t>
            </a:r>
          </a:p>
          <a:p>
            <a:pPr marL="914400" lvl="1" indent="-457200">
              <a:buFont typeface="+mj-lt"/>
              <a:buAutoNum type="alphaLcParenR"/>
            </a:pPr>
            <a:r>
              <a:rPr lang="en-US" sz="2400" dirty="0">
                <a:solidFill>
                  <a:srgbClr val="FF0000"/>
                </a:solidFill>
                <a:effectLst>
                  <a:outerShdw blurRad="38100" dist="38100" dir="2700000" algn="tl">
                    <a:srgbClr val="000000">
                      <a:alpha val="43137"/>
                    </a:srgbClr>
                  </a:outerShdw>
                </a:effectLst>
              </a:rPr>
              <a:t>Ready queue </a:t>
            </a:r>
            <a:r>
              <a:rPr lang="en-US" sz="2400" dirty="0">
                <a:solidFill>
                  <a:srgbClr val="0000FF"/>
                </a:solidFill>
                <a:effectLst>
                  <a:outerShdw blurRad="38100" dist="38100" dir="2700000" algn="tl">
                    <a:srgbClr val="000000">
                      <a:alpha val="43137"/>
                    </a:srgbClr>
                  </a:outerShdw>
                </a:effectLst>
              </a:rPr>
              <a:t>– set of all processes residing in main memory, ready and waiting to execute.</a:t>
            </a:r>
          </a:p>
          <a:p>
            <a:pPr marL="914400" lvl="1" indent="-457200">
              <a:buFont typeface="+mj-lt"/>
              <a:buAutoNum type="alphaLcParenR"/>
            </a:pPr>
            <a:r>
              <a:rPr lang="en-US" sz="2400" dirty="0">
                <a:solidFill>
                  <a:srgbClr val="FF0000"/>
                </a:solidFill>
                <a:effectLst>
                  <a:outerShdw blurRad="38100" dist="38100" dir="2700000" algn="tl">
                    <a:srgbClr val="000000">
                      <a:alpha val="43137"/>
                    </a:srgbClr>
                  </a:outerShdw>
                </a:effectLst>
              </a:rPr>
              <a:t>Device queues </a:t>
            </a:r>
            <a:r>
              <a:rPr lang="en-US" sz="2400" dirty="0">
                <a:solidFill>
                  <a:srgbClr val="0000FF"/>
                </a:solidFill>
                <a:effectLst>
                  <a:outerShdw blurRad="38100" dist="38100" dir="2700000" algn="tl">
                    <a:srgbClr val="000000">
                      <a:alpha val="43137"/>
                    </a:srgbClr>
                  </a:outerShdw>
                </a:effectLst>
              </a:rPr>
              <a:t>– set of processes waiting for an I/O device.</a:t>
            </a:r>
          </a:p>
          <a:p>
            <a:pPr lvl="2"/>
            <a:r>
              <a:rPr lang="en-US" b="1" dirty="0">
                <a:solidFill>
                  <a:srgbClr val="0000FF"/>
                </a:solidFill>
                <a:effectLst>
                  <a:outerShdw blurRad="38100" dist="38100" dir="2700000" algn="tl">
                    <a:srgbClr val="000000">
                      <a:alpha val="43137"/>
                    </a:srgbClr>
                  </a:outerShdw>
                </a:effectLst>
              </a:rPr>
              <a:t>Each device has its own queue</a:t>
            </a:r>
            <a:r>
              <a:rPr lang="en-US" dirty="0">
                <a:solidFill>
                  <a:srgbClr val="0000FF"/>
                </a:solidFill>
                <a:effectLst>
                  <a:outerShdw blurRad="38100" dist="38100" dir="2700000" algn="tl">
                    <a:srgbClr val="000000">
                      <a:alpha val="43137"/>
                    </a:srgbClr>
                  </a:outerShdw>
                </a:effectLst>
              </a:rPr>
              <a:t>.</a:t>
            </a:r>
          </a:p>
          <a:p>
            <a:pPr>
              <a:buFont typeface="Courier New" pitchFamily="49" charset="0"/>
              <a:buChar char="o"/>
            </a:pPr>
            <a:r>
              <a:rPr lang="en-US" sz="2400" dirty="0">
                <a:solidFill>
                  <a:srgbClr val="0000FF"/>
                </a:solidFill>
                <a:effectLst>
                  <a:outerShdw blurRad="38100" dist="38100" dir="2700000" algn="tl">
                    <a:srgbClr val="000000">
                      <a:alpha val="43137"/>
                    </a:srgbClr>
                  </a:outerShdw>
                </a:effectLst>
              </a:rPr>
              <a:t>Process migrates between the various queues during its life time.</a:t>
            </a:r>
          </a:p>
        </p:txBody>
      </p:sp>
      <p:sp>
        <p:nvSpPr>
          <p:cNvPr id="3" name="TextBox 2"/>
          <p:cNvSpPr txBox="1"/>
          <p:nvPr/>
        </p:nvSpPr>
        <p:spPr>
          <a:xfrm>
            <a:off x="1828800" y="228600"/>
            <a:ext cx="5715000" cy="584775"/>
          </a:xfrm>
          <a:prstGeom prst="rect">
            <a:avLst/>
          </a:prstGeom>
          <a:noFill/>
        </p:spPr>
        <p:txBody>
          <a:bodyPr wrap="square" rtlCol="0">
            <a:spAutoFit/>
          </a:bodyPr>
          <a:lstStyle/>
          <a:p>
            <a:pPr algn="ctr">
              <a:buNone/>
            </a:pPr>
            <a:r>
              <a:rPr lang="en-US" sz="3200" b="1" dirty="0">
                <a:solidFill>
                  <a:srgbClr val="FF0000"/>
                </a:solidFill>
                <a:effectLst>
                  <a:outerShdw blurRad="38100" dist="38100" dir="2700000" algn="tl">
                    <a:srgbClr val="000000">
                      <a:alpha val="43137"/>
                    </a:srgbClr>
                  </a:outerShdw>
                </a:effectLst>
              </a:rPr>
              <a:t>Process scheduling queues</a:t>
            </a:r>
          </a:p>
        </p:txBody>
      </p:sp>
      <p:sp>
        <p:nvSpPr>
          <p:cNvPr id="4" name="Date Placeholder 3"/>
          <p:cNvSpPr>
            <a:spLocks noGrp="1"/>
          </p:cNvSpPr>
          <p:nvPr>
            <p:ph type="dt" sz="half" idx="10"/>
          </p:nvPr>
        </p:nvSpPr>
        <p:spPr/>
        <p:txBody>
          <a:bodyPr/>
          <a:lstStyle/>
          <a:p>
            <a:fld id="{E39DFE40-37C3-42C8-9FE8-449D2A16DE4B}"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4</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p:cNvSpPr>
            <a:spLocks noGrp="1" noChangeArrowheads="1"/>
          </p:cNvSpPr>
          <p:nvPr>
            <p:ph type="body" idx="1"/>
          </p:nvPr>
        </p:nvSpPr>
        <p:spPr>
          <a:xfrm>
            <a:off x="323850" y="333375"/>
            <a:ext cx="8820150" cy="657225"/>
          </a:xfrm>
        </p:spPr>
        <p:txBody>
          <a:bodyPr>
            <a:normAutofit/>
          </a:bodyPr>
          <a:lstStyle/>
          <a:p>
            <a:pPr marL="274320" indent="-274320" algn="ctr">
              <a:lnSpc>
                <a:spcPct val="90000"/>
              </a:lnSpc>
              <a:spcBef>
                <a:spcPts val="580"/>
              </a:spcBef>
              <a:buNone/>
              <a:defRPr/>
            </a:pPr>
            <a:r>
              <a:rPr lang="en-US" b="1" dirty="0">
                <a:solidFill>
                  <a:srgbClr val="FF0000"/>
                </a:solidFill>
                <a:effectLst>
                  <a:outerShdw blurRad="38100" dist="38100" dir="2700000" algn="tl">
                    <a:srgbClr val="000000">
                      <a:alpha val="43137"/>
                    </a:srgbClr>
                  </a:outerShdw>
                </a:effectLst>
              </a:rPr>
              <a:t>Multiple-Processor Scheduling</a:t>
            </a:r>
            <a:endParaRPr lang="en-US" b="1" dirty="0">
              <a:solidFill>
                <a:srgbClr val="FF0000"/>
              </a:solidFill>
              <a:effectLst>
                <a:outerShdw blurRad="38100" dist="38100" dir="2700000" algn="tl">
                  <a:srgbClr val="000000">
                    <a:alpha val="43137"/>
                  </a:srgbClr>
                </a:outerShdw>
              </a:effectLst>
              <a:cs typeface="Times New Roman" pitchFamily="18" charset="0"/>
            </a:endParaRPr>
          </a:p>
          <a:p>
            <a:pPr marL="548640" lvl="1" eaLnBrk="1" fontAlgn="auto" hangingPunct="1">
              <a:lnSpc>
                <a:spcPct val="90000"/>
              </a:lnSpc>
              <a:spcBef>
                <a:spcPts val="370"/>
              </a:spcBef>
              <a:spcAft>
                <a:spcPts val="0"/>
              </a:spcAft>
              <a:buFont typeface="Wingdings 2"/>
              <a:buChar char=""/>
              <a:defRPr/>
            </a:pPr>
            <a:endParaRPr lang="en-US" sz="2000" b="1" dirty="0">
              <a:solidFill>
                <a:srgbClr val="3333FF"/>
              </a:solidFill>
              <a:effectLst>
                <a:outerShdw blurRad="38100" dist="38100" dir="2700000" algn="tl">
                  <a:srgbClr val="000000"/>
                </a:outerShdw>
              </a:effectLst>
              <a:cs typeface="Times New Roman" pitchFamily="18" charset="0"/>
            </a:endParaRPr>
          </a:p>
        </p:txBody>
      </p:sp>
      <p:sp>
        <p:nvSpPr>
          <p:cNvPr id="178191" name="Rectangle 15"/>
          <p:cNvSpPr>
            <a:spLocks noChangeArrowheads="1"/>
          </p:cNvSpPr>
          <p:nvPr/>
        </p:nvSpPr>
        <p:spPr bwMode="auto">
          <a:xfrm>
            <a:off x="250825" y="990600"/>
            <a:ext cx="8893175" cy="5632311"/>
          </a:xfrm>
          <a:prstGeom prst="rect">
            <a:avLst/>
          </a:prstGeom>
          <a:noFill/>
          <a:ln w="9525">
            <a:noFill/>
            <a:miter lim="800000"/>
            <a:headEnd/>
            <a:tailEnd/>
          </a:ln>
          <a:effectLst/>
        </p:spPr>
        <p:txBody>
          <a:bodyPr wrap="square" anchor="ctr">
            <a:spAutoFit/>
          </a:bodyPr>
          <a:lstStyle/>
          <a:p>
            <a:pPr>
              <a:buFont typeface="Arial" pitchFamily="34" charset="0"/>
              <a:buChar char="•"/>
            </a:pPr>
            <a:r>
              <a:rPr lang="en-US" sz="2400" dirty="0">
                <a:solidFill>
                  <a:srgbClr val="0000FF"/>
                </a:solidFill>
                <a:effectLst>
                  <a:outerShdw blurRad="38100" dist="38100" dir="2700000" algn="tl">
                    <a:srgbClr val="000000">
                      <a:alpha val="43137"/>
                    </a:srgbClr>
                  </a:outerShdw>
                </a:effectLst>
              </a:rPr>
              <a:t>CPU scheduling more complex when multiple CPUs are available.</a:t>
            </a:r>
          </a:p>
          <a:p>
            <a:pPr lvl="1">
              <a:buFont typeface="Arial" pitchFamily="34" charset="0"/>
              <a:buChar char="•"/>
            </a:pPr>
            <a:r>
              <a:rPr lang="en-US" sz="2400" dirty="0">
                <a:solidFill>
                  <a:srgbClr val="0000FF"/>
                </a:solidFill>
                <a:effectLst>
                  <a:outerShdw blurRad="38100" dist="38100" dir="2700000" algn="tl">
                    <a:srgbClr val="000000">
                      <a:alpha val="43137"/>
                    </a:srgbClr>
                  </a:outerShdw>
                </a:effectLst>
              </a:rPr>
              <a:t>In </a:t>
            </a:r>
            <a:r>
              <a:rPr lang="en-US" sz="2400" b="1" i="1" dirty="0">
                <a:solidFill>
                  <a:srgbClr val="FF0000"/>
                </a:solidFill>
                <a:effectLst>
                  <a:outerShdw blurRad="38100" dist="38100" dir="2700000" algn="tl">
                    <a:srgbClr val="000000">
                      <a:alpha val="43137"/>
                    </a:srgbClr>
                  </a:outerShdw>
                </a:effectLst>
              </a:rPr>
              <a:t>Symmetric Multiprocessors systems</a:t>
            </a:r>
            <a:r>
              <a:rPr lang="en-US" sz="2400" dirty="0">
                <a:solidFill>
                  <a:srgbClr val="FF0000"/>
                </a:solidFill>
                <a:effectLst>
                  <a:outerShdw blurRad="38100" dist="38100" dir="2700000" algn="tl">
                    <a:srgbClr val="000000">
                      <a:alpha val="43137"/>
                    </a:srgbClr>
                  </a:outerShdw>
                </a:effectLst>
              </a:rPr>
              <a:t> </a:t>
            </a:r>
            <a:r>
              <a:rPr lang="en-US" sz="2400" dirty="0">
                <a:solidFill>
                  <a:srgbClr val="0000FF"/>
                </a:solidFill>
                <a:effectLst>
                  <a:outerShdw blurRad="38100" dist="38100" dir="2700000" algn="tl">
                    <a:srgbClr val="000000">
                      <a:alpha val="43137"/>
                    </a:srgbClr>
                  </a:outerShdw>
                </a:effectLst>
              </a:rPr>
              <a:t>all CPUs can perform scheduling independently(complex task).</a:t>
            </a:r>
          </a:p>
          <a:p>
            <a:pPr lvl="1">
              <a:buFont typeface="Arial" pitchFamily="34" charset="0"/>
              <a:buChar char="•"/>
            </a:pPr>
            <a:r>
              <a:rPr lang="en-US" sz="2400" b="1" i="1" dirty="0">
                <a:solidFill>
                  <a:srgbClr val="FF0000"/>
                </a:solidFill>
                <a:effectLst>
                  <a:outerShdw blurRad="38100" dist="38100" dir="2700000" algn="tl">
                    <a:srgbClr val="000000">
                      <a:alpha val="43137"/>
                    </a:srgbClr>
                  </a:outerShdw>
                </a:effectLst>
              </a:rPr>
              <a:t>Asymmetric multiprocessor systems :-</a:t>
            </a:r>
            <a:r>
              <a:rPr lang="en-US" sz="2400" dirty="0">
                <a:solidFill>
                  <a:srgbClr val="FF0000"/>
                </a:solidFill>
                <a:effectLst>
                  <a:outerShdw blurRad="38100" dist="38100" dir="2700000" algn="tl">
                    <a:srgbClr val="000000">
                      <a:alpha val="43137"/>
                    </a:srgbClr>
                  </a:outerShdw>
                </a:effectLst>
              </a:rPr>
              <a:t> </a:t>
            </a:r>
            <a:r>
              <a:rPr lang="en-US" sz="2400" dirty="0">
                <a:solidFill>
                  <a:srgbClr val="0000FF"/>
                </a:solidFill>
                <a:effectLst>
                  <a:outerShdw blurRad="38100" dist="38100" dir="2700000" algn="tl">
                    <a:srgbClr val="000000">
                      <a:alpha val="43137"/>
                    </a:srgbClr>
                  </a:outerShdw>
                </a:effectLst>
              </a:rPr>
              <a:t>only one processor(Master  CPU) handles all the scheduling tasks.</a:t>
            </a:r>
          </a:p>
          <a:p>
            <a:pPr>
              <a:buFont typeface="Arial" pitchFamily="34" charset="0"/>
              <a:buChar char="•"/>
            </a:pPr>
            <a:r>
              <a:rPr lang="en-US" sz="2400" i="1" dirty="0">
                <a:solidFill>
                  <a:srgbClr val="FF0000"/>
                </a:solidFill>
                <a:effectLst>
                  <a:outerShdw blurRad="38100" dist="38100" dir="2700000" algn="tl">
                    <a:srgbClr val="000000">
                      <a:alpha val="43137"/>
                    </a:srgbClr>
                  </a:outerShdw>
                </a:effectLst>
              </a:rPr>
              <a:t>Asymmetric multiprocessing </a:t>
            </a:r>
            <a:r>
              <a:rPr lang="en-US" sz="2400" i="1" dirty="0">
                <a:solidFill>
                  <a:srgbClr val="0000FF"/>
                </a:solidFill>
                <a:effectLst>
                  <a:outerShdw blurRad="38100" dist="38100" dir="2700000" algn="tl">
                    <a:srgbClr val="000000">
                      <a:alpha val="43137"/>
                    </a:srgbClr>
                  </a:outerShdw>
                </a:effectLst>
              </a:rPr>
              <a:t>– only one processor accesses the system data structures, alleviating the need for data sharing.</a:t>
            </a:r>
          </a:p>
          <a:p>
            <a:pPr>
              <a:buFont typeface="Arial" pitchFamily="34" charset="0"/>
              <a:buChar char="•"/>
            </a:pPr>
            <a:r>
              <a:rPr lang="en-US" sz="2400" b="1" i="1" dirty="0">
                <a:solidFill>
                  <a:srgbClr val="FF0000"/>
                </a:solidFill>
                <a:effectLst>
                  <a:outerShdw blurRad="38100" dist="38100" dir="2700000" algn="tl">
                    <a:srgbClr val="000000">
                      <a:alpha val="43137"/>
                    </a:srgbClr>
                  </a:outerShdw>
                </a:effectLst>
              </a:rPr>
              <a:t>Load sharing</a:t>
            </a:r>
            <a:r>
              <a:rPr lang="en-US" sz="2400" b="1" dirty="0">
                <a:solidFill>
                  <a:srgbClr val="FF0000"/>
                </a:solidFill>
                <a:effectLst>
                  <a:outerShdw blurRad="38100" dist="38100" dir="2700000" algn="tl">
                    <a:srgbClr val="000000">
                      <a:alpha val="43137"/>
                    </a:srgbClr>
                  </a:outerShdw>
                </a:effectLst>
              </a:rPr>
              <a:t> </a:t>
            </a:r>
            <a:r>
              <a:rPr lang="en-US" sz="2400" dirty="0">
                <a:solidFill>
                  <a:srgbClr val="FF0000"/>
                </a:solidFill>
                <a:effectLst>
                  <a:outerShdw blurRad="38100" dist="38100" dir="2700000" algn="tl">
                    <a:srgbClr val="000000">
                      <a:alpha val="43137"/>
                    </a:srgbClr>
                  </a:outerShdw>
                </a:effectLst>
              </a:rPr>
              <a:t>:</a:t>
            </a:r>
            <a:r>
              <a:rPr lang="en-US" sz="2400" dirty="0">
                <a:solidFill>
                  <a:srgbClr val="0000FF"/>
                </a:solidFill>
                <a:effectLst>
                  <a:outerShdw blurRad="38100" dist="38100" dir="2700000" algn="tl">
                    <a:srgbClr val="000000">
                      <a:alpha val="43137"/>
                    </a:srgbClr>
                  </a:outerShdw>
                </a:effectLst>
              </a:rPr>
              <a:t>Load must be fairly distributed among processors  to maximize processors use. Load balancing is especially important when each  processor has its own private queue.</a:t>
            </a:r>
          </a:p>
          <a:p>
            <a:pPr>
              <a:buFont typeface="Arial" pitchFamily="34" charset="0"/>
              <a:buChar char="•"/>
            </a:pPr>
            <a:r>
              <a:rPr lang="en-US" sz="2400" dirty="0">
                <a:solidFill>
                  <a:srgbClr val="0000FF"/>
                </a:solidFill>
                <a:effectLst>
                  <a:outerShdw blurRad="38100" dist="38100" dir="2700000" algn="tl">
                    <a:srgbClr val="000000">
                      <a:alpha val="43137"/>
                    </a:srgbClr>
                  </a:outerShdw>
                </a:effectLst>
              </a:rPr>
              <a:t>Two general approaches.</a:t>
            </a:r>
          </a:p>
          <a:p>
            <a:pPr lvl="2">
              <a:buFont typeface="Arial" pitchFamily="34" charset="0"/>
              <a:buChar char="•"/>
            </a:pPr>
            <a:r>
              <a:rPr lang="en-US" sz="2400" dirty="0">
                <a:solidFill>
                  <a:srgbClr val="0000FF"/>
                </a:solidFill>
                <a:effectLst>
                  <a:outerShdw blurRad="38100" dist="38100" dir="2700000" algn="tl">
                    <a:srgbClr val="000000">
                      <a:alpha val="43137"/>
                    </a:srgbClr>
                  </a:outerShdw>
                </a:effectLst>
              </a:rPr>
              <a:t>   </a:t>
            </a:r>
            <a:r>
              <a:rPr lang="en-US" sz="2400" b="1" dirty="0">
                <a:solidFill>
                  <a:srgbClr val="FF0000"/>
                </a:solidFill>
                <a:effectLst>
                  <a:outerShdw blurRad="38100" dist="38100" dir="2700000" algn="tl">
                    <a:srgbClr val="000000">
                      <a:alpha val="43137"/>
                    </a:srgbClr>
                  </a:outerShdw>
                </a:effectLst>
              </a:rPr>
              <a:t>push migration</a:t>
            </a:r>
            <a:r>
              <a:rPr lang="en-US" sz="2400" dirty="0">
                <a:solidFill>
                  <a:srgbClr val="FF0000"/>
                </a:solidFill>
                <a:effectLst>
                  <a:outerShdw blurRad="38100" dist="38100" dir="2700000" algn="tl">
                    <a:srgbClr val="000000">
                      <a:alpha val="43137"/>
                    </a:srgbClr>
                  </a:outerShdw>
                </a:effectLst>
              </a:rPr>
              <a:t>:- </a:t>
            </a:r>
            <a:r>
              <a:rPr lang="en-US" sz="2400" dirty="0">
                <a:solidFill>
                  <a:srgbClr val="0000FF"/>
                </a:solidFill>
                <a:effectLst>
                  <a:outerShdw blurRad="38100" dist="38100" dir="2700000" algn="tl">
                    <a:srgbClr val="000000">
                      <a:alpha val="43137"/>
                    </a:srgbClr>
                  </a:outerShdw>
                </a:effectLst>
              </a:rPr>
              <a:t>keeping load balance by pushing processes from overloaded processor to an idle one.</a:t>
            </a:r>
          </a:p>
          <a:p>
            <a:pPr lvl="2">
              <a:buFont typeface="Arial" pitchFamily="34" charset="0"/>
              <a:buChar char="•"/>
            </a:pPr>
            <a:r>
              <a:rPr lang="en-US" sz="2400" dirty="0">
                <a:solidFill>
                  <a:srgbClr val="0000FF"/>
                </a:solidFill>
                <a:effectLst>
                  <a:outerShdw blurRad="38100" dist="38100" dir="2700000" algn="tl">
                    <a:srgbClr val="000000">
                      <a:alpha val="43137"/>
                    </a:srgbClr>
                  </a:outerShdw>
                </a:effectLst>
              </a:rPr>
              <a:t>   </a:t>
            </a:r>
            <a:r>
              <a:rPr lang="en-US" sz="2400" b="1" dirty="0">
                <a:solidFill>
                  <a:srgbClr val="FF0000"/>
                </a:solidFill>
                <a:effectLst>
                  <a:outerShdw blurRad="38100" dist="38100" dir="2700000" algn="tl">
                    <a:srgbClr val="000000">
                      <a:alpha val="43137"/>
                    </a:srgbClr>
                  </a:outerShdw>
                </a:effectLst>
              </a:rPr>
              <a:t>pull   migration:</a:t>
            </a:r>
            <a:r>
              <a:rPr lang="en-US" sz="2400" b="1" dirty="0">
                <a:solidFill>
                  <a:srgbClr val="0000FF"/>
                </a:solidFill>
                <a:effectLst>
                  <a:outerShdw blurRad="38100" dist="38100" dir="2700000" algn="tl">
                    <a:srgbClr val="000000">
                      <a:alpha val="43137"/>
                    </a:srgbClr>
                  </a:outerShdw>
                </a:effectLst>
              </a:rPr>
              <a:t>-</a:t>
            </a:r>
            <a:r>
              <a:rPr lang="en-US" sz="2400" dirty="0">
                <a:solidFill>
                  <a:srgbClr val="0000FF"/>
                </a:solidFill>
                <a:effectLst>
                  <a:outerShdw blurRad="38100" dist="38100" dir="2700000" algn="tl">
                    <a:srgbClr val="000000">
                      <a:alpha val="43137"/>
                    </a:srgbClr>
                  </a:outerShdw>
                </a:effectLst>
              </a:rPr>
              <a:t>an idle processor pulls processes from an overloaded one.</a:t>
            </a:r>
          </a:p>
        </p:txBody>
      </p:sp>
      <p:sp>
        <p:nvSpPr>
          <p:cNvPr id="4" name="Date Placeholder 3"/>
          <p:cNvSpPr>
            <a:spLocks noGrp="1"/>
          </p:cNvSpPr>
          <p:nvPr>
            <p:ph type="dt" sz="half" idx="10"/>
          </p:nvPr>
        </p:nvSpPr>
        <p:spPr/>
        <p:txBody>
          <a:bodyPr/>
          <a:lstStyle/>
          <a:p>
            <a:fld id="{365E35B1-7722-41A4-8BA1-79DD89B83641}"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40</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p:cNvSpPr>
            <a:spLocks noGrp="1" noChangeArrowheads="1"/>
          </p:cNvSpPr>
          <p:nvPr>
            <p:ph type="body" idx="1"/>
          </p:nvPr>
        </p:nvSpPr>
        <p:spPr>
          <a:xfrm>
            <a:off x="323850" y="333375"/>
            <a:ext cx="8820150" cy="504825"/>
          </a:xfrm>
        </p:spPr>
        <p:txBody>
          <a:bodyPr>
            <a:normAutofit lnSpcReduction="10000"/>
          </a:bodyPr>
          <a:lstStyle/>
          <a:p>
            <a:pPr marL="274320" indent="-274320" algn="ctr">
              <a:lnSpc>
                <a:spcPct val="90000"/>
              </a:lnSpc>
              <a:spcBef>
                <a:spcPts val="580"/>
              </a:spcBef>
              <a:buNone/>
              <a:defRPr/>
            </a:pPr>
            <a:r>
              <a:rPr lang="en-US" b="1" dirty="0">
                <a:solidFill>
                  <a:srgbClr val="FF0000"/>
                </a:solidFill>
                <a:effectLst>
                  <a:outerShdw blurRad="38100" dist="38100" dir="2700000" algn="tl">
                    <a:srgbClr val="000000">
                      <a:alpha val="43137"/>
                    </a:srgbClr>
                  </a:outerShdw>
                </a:effectLst>
              </a:rPr>
              <a:t>Thread scheduling</a:t>
            </a:r>
            <a:endParaRPr lang="en-US" sz="2000" b="1" dirty="0">
              <a:solidFill>
                <a:srgbClr val="FF0000"/>
              </a:solidFill>
              <a:effectLst>
                <a:outerShdw blurRad="38100" dist="38100" dir="2700000" algn="tl">
                  <a:srgbClr val="000000">
                    <a:alpha val="43137"/>
                  </a:srgbClr>
                </a:outerShdw>
              </a:effectLst>
              <a:cs typeface="Times New Roman" pitchFamily="18" charset="0"/>
            </a:endParaRPr>
          </a:p>
        </p:txBody>
      </p:sp>
      <p:sp>
        <p:nvSpPr>
          <p:cNvPr id="178191" name="Rectangle 15"/>
          <p:cNvSpPr>
            <a:spLocks noChangeArrowheads="1"/>
          </p:cNvSpPr>
          <p:nvPr/>
        </p:nvSpPr>
        <p:spPr bwMode="auto">
          <a:xfrm>
            <a:off x="250825" y="762001"/>
            <a:ext cx="8893175" cy="6001643"/>
          </a:xfrm>
          <a:prstGeom prst="rect">
            <a:avLst/>
          </a:prstGeom>
          <a:noFill/>
          <a:ln w="9525">
            <a:noFill/>
            <a:miter lim="800000"/>
            <a:headEnd/>
            <a:tailEnd/>
          </a:ln>
          <a:effectLst/>
        </p:spPr>
        <p:txBody>
          <a:bodyPr wrap="square" anchor="ctr">
            <a:spAutoFit/>
          </a:bodyPr>
          <a:lstStyle/>
          <a:p>
            <a:pPr algn="just">
              <a:buFont typeface="Arial" pitchFamily="34" charset="0"/>
              <a:buChar char="•"/>
            </a:pPr>
            <a:r>
              <a:rPr lang="en-US" sz="2400" dirty="0">
                <a:solidFill>
                  <a:srgbClr val="0000FF"/>
                </a:solidFill>
                <a:effectLst>
                  <a:outerShdw blurRad="38100" dist="38100" dir="2700000" algn="tl">
                    <a:srgbClr val="000000">
                      <a:alpha val="43137"/>
                    </a:srgbClr>
                  </a:outerShdw>
                </a:effectLst>
              </a:rPr>
              <a:t>Recall that there are two types of threads.</a:t>
            </a:r>
          </a:p>
          <a:p>
            <a:pPr lvl="1" algn="just">
              <a:buFont typeface="Wingdings" pitchFamily="2" charset="2"/>
              <a:buChar char="Ø"/>
            </a:pPr>
            <a:r>
              <a:rPr lang="en-US" sz="2400" dirty="0">
                <a:solidFill>
                  <a:srgbClr val="00B050"/>
                </a:solidFill>
                <a:effectLst>
                  <a:outerShdw blurRad="38100" dist="38100" dir="2700000" algn="tl">
                    <a:srgbClr val="000000">
                      <a:alpha val="43137"/>
                    </a:srgbClr>
                  </a:outerShdw>
                </a:effectLst>
              </a:rPr>
              <a:t>User level threads and kernel level threads.</a:t>
            </a:r>
          </a:p>
          <a:p>
            <a:pPr algn="just">
              <a:buFont typeface="Arial" pitchFamily="34" charset="0"/>
              <a:buChar char="•"/>
            </a:pPr>
            <a:r>
              <a:rPr lang="en-US" sz="2400" dirty="0">
                <a:solidFill>
                  <a:srgbClr val="0000FF"/>
                </a:solidFill>
                <a:effectLst>
                  <a:outerShdw blurRad="38100" dist="38100" dir="2700000" algn="tl">
                    <a:srgbClr val="000000">
                      <a:alpha val="43137"/>
                    </a:srgbClr>
                  </a:outerShdw>
                </a:effectLst>
              </a:rPr>
              <a:t>On OS systems supporting them, it is kernel-level-threads -not processes- that are scheduled by the operating system.</a:t>
            </a:r>
          </a:p>
          <a:p>
            <a:pPr algn="just">
              <a:buFont typeface="Arial" pitchFamily="34" charset="0"/>
              <a:buChar char="•"/>
            </a:pPr>
            <a:r>
              <a:rPr lang="en-US" sz="2400" dirty="0">
                <a:solidFill>
                  <a:srgbClr val="0000FF"/>
                </a:solidFill>
                <a:effectLst>
                  <a:outerShdw blurRad="38100" dist="38100" dir="2700000" algn="tl">
                    <a:srgbClr val="000000">
                      <a:alpha val="43137"/>
                    </a:srgbClr>
                  </a:outerShdw>
                </a:effectLst>
              </a:rPr>
              <a:t>User level-threads are managed by the thread library, and the kernel is unaware of them.</a:t>
            </a:r>
          </a:p>
          <a:p>
            <a:pPr algn="just">
              <a:buFont typeface="Arial" pitchFamily="34" charset="0"/>
              <a:buChar char="•"/>
            </a:pPr>
            <a:r>
              <a:rPr lang="en-US" sz="2400" dirty="0">
                <a:solidFill>
                  <a:srgbClr val="0000FF"/>
                </a:solidFill>
                <a:effectLst>
                  <a:outerShdw blurRad="38100" dist="38100" dir="2700000" algn="tl">
                    <a:srgbClr val="000000">
                      <a:alpha val="43137"/>
                    </a:srgbClr>
                  </a:outerShdw>
                </a:effectLst>
              </a:rPr>
              <a:t>To run on CPU, user-level threads must be mapped to an associated kernel level thread</a:t>
            </a:r>
          </a:p>
          <a:p>
            <a:pPr algn="just">
              <a:buFont typeface="Arial" pitchFamily="34" charset="0"/>
              <a:buChar char="•"/>
            </a:pPr>
            <a:r>
              <a:rPr lang="en-US" sz="2400" dirty="0">
                <a:solidFill>
                  <a:srgbClr val="0000FF"/>
                </a:solidFill>
                <a:effectLst>
                  <a:outerShdw blurRad="38100" dist="38100" dir="2700000" algn="tl">
                    <a:srgbClr val="000000">
                      <a:alpha val="43137"/>
                    </a:srgbClr>
                  </a:outerShdw>
                </a:effectLst>
              </a:rPr>
              <a:t>On systems implementing many-to-one and many-to-many models, the thread library schedules user level-thread  threads  on the available resources</a:t>
            </a:r>
            <a:r>
              <a:rPr lang="en-US" sz="2400" dirty="0">
                <a:solidFill>
                  <a:srgbClr val="0000FF"/>
                </a:solidFill>
                <a:effectLst>
                  <a:outerShdw blurRad="38100" dist="38100" dir="2700000" algn="tl">
                    <a:srgbClr val="000000">
                      <a:alpha val="43137"/>
                    </a:srgbClr>
                  </a:outerShdw>
                </a:effectLst>
                <a:sym typeface="Wingdings" pitchFamily="2" charset="2"/>
              </a:rPr>
              <a:t></a:t>
            </a:r>
            <a:r>
              <a:rPr lang="en-US" sz="2400" dirty="0">
                <a:solidFill>
                  <a:srgbClr val="0000FF"/>
                </a:solidFill>
                <a:effectLst>
                  <a:outerShdw blurRad="38100" dist="38100" dir="2700000" algn="tl">
                    <a:srgbClr val="000000">
                      <a:alpha val="43137"/>
                    </a:srgbClr>
                  </a:outerShdw>
                </a:effectLst>
              </a:rPr>
              <a:t> this</a:t>
            </a:r>
            <a:r>
              <a:rPr lang="en-US" sz="2400" dirty="0">
                <a:solidFill>
                  <a:srgbClr val="0000FF"/>
                </a:solidFill>
                <a:effectLst>
                  <a:outerShdw blurRad="38100" dist="38100" dir="2700000" algn="tl">
                    <a:srgbClr val="000000">
                      <a:alpha val="43137"/>
                    </a:srgbClr>
                  </a:outerShdw>
                </a:effectLst>
                <a:sym typeface="Wingdings" pitchFamily="2" charset="2"/>
              </a:rPr>
              <a:t> scheme is called </a:t>
            </a:r>
            <a:r>
              <a:rPr lang="en-US" sz="2400" b="1" i="1" dirty="0">
                <a:solidFill>
                  <a:srgbClr val="FF0000"/>
                </a:solidFill>
                <a:effectLst>
                  <a:outerShdw blurRad="38100" dist="38100" dir="2700000" algn="tl">
                    <a:srgbClr val="000000">
                      <a:alpha val="43137"/>
                    </a:srgbClr>
                  </a:outerShdw>
                </a:effectLst>
                <a:sym typeface="Wingdings" pitchFamily="2" charset="2"/>
              </a:rPr>
              <a:t>process contention scope(PCS)-</a:t>
            </a:r>
            <a:r>
              <a:rPr lang="en-US" sz="2400" b="1" i="1" dirty="0">
                <a:solidFill>
                  <a:srgbClr val="0000FF"/>
                </a:solidFill>
                <a:effectLst>
                  <a:outerShdw blurRad="38100" dist="38100" dir="2700000" algn="tl">
                    <a:srgbClr val="000000">
                      <a:alpha val="43137"/>
                    </a:srgbClr>
                  </a:outerShdw>
                </a:effectLst>
                <a:sym typeface="Wingdings" pitchFamily="2" charset="2"/>
              </a:rPr>
              <a:t> </a:t>
            </a:r>
            <a:r>
              <a:rPr lang="en-US" sz="2400" dirty="0">
                <a:solidFill>
                  <a:srgbClr val="0000FF"/>
                </a:solidFill>
                <a:effectLst>
                  <a:outerShdw blurRad="38100" dist="38100" dir="2700000" algn="tl">
                    <a:srgbClr val="000000">
                      <a:alpha val="43137"/>
                    </a:srgbClr>
                  </a:outerShdw>
                </a:effectLst>
                <a:sym typeface="Wingdings" pitchFamily="2" charset="2"/>
              </a:rPr>
              <a:t>(since threads of same process compete for CPU).</a:t>
            </a:r>
          </a:p>
          <a:p>
            <a:pPr algn="just">
              <a:buFont typeface="Arial" pitchFamily="34" charset="0"/>
              <a:buChar char="•"/>
            </a:pPr>
            <a:r>
              <a:rPr lang="en-US" sz="2400" dirty="0">
                <a:solidFill>
                  <a:srgbClr val="0000FF"/>
                </a:solidFill>
                <a:effectLst>
                  <a:outerShdw blurRad="38100" dist="38100" dir="2700000" algn="tl">
                    <a:srgbClr val="000000">
                      <a:alpha val="43137"/>
                    </a:srgbClr>
                  </a:outerShdw>
                </a:effectLst>
                <a:sym typeface="Wingdings" pitchFamily="2" charset="2"/>
              </a:rPr>
              <a:t>To decide which kernel-thread to schedule to CPU the kernel uses  </a:t>
            </a:r>
            <a:r>
              <a:rPr lang="en-US" sz="2400" b="1" i="1" dirty="0">
                <a:solidFill>
                  <a:srgbClr val="FF0000"/>
                </a:solidFill>
                <a:effectLst>
                  <a:outerShdw blurRad="38100" dist="38100" dir="2700000" algn="tl">
                    <a:srgbClr val="000000">
                      <a:alpha val="43137"/>
                    </a:srgbClr>
                  </a:outerShdw>
                </a:effectLst>
                <a:sym typeface="Wingdings" pitchFamily="2" charset="2"/>
              </a:rPr>
              <a:t>system-contention-schedule(SCS</a:t>
            </a:r>
            <a:r>
              <a:rPr lang="en-US" sz="2400" dirty="0">
                <a:solidFill>
                  <a:srgbClr val="FF0000"/>
                </a:solidFill>
                <a:effectLst>
                  <a:outerShdw blurRad="38100" dist="38100" dir="2700000" algn="tl">
                    <a:srgbClr val="000000">
                      <a:alpha val="43137"/>
                    </a:srgbClr>
                  </a:outerShdw>
                </a:effectLst>
                <a:sym typeface="Wingdings" pitchFamily="2" charset="2"/>
              </a:rPr>
              <a:t>). </a:t>
            </a:r>
            <a:r>
              <a:rPr lang="en-US" sz="2400" dirty="0">
                <a:solidFill>
                  <a:srgbClr val="0000FF"/>
                </a:solidFill>
                <a:effectLst>
                  <a:outerShdw blurRad="38100" dist="38100" dir="2700000" algn="tl">
                    <a:srgbClr val="000000">
                      <a:alpha val="43137"/>
                    </a:srgbClr>
                  </a:outerShdw>
                </a:effectLst>
                <a:sym typeface="Wingdings" pitchFamily="2" charset="2"/>
              </a:rPr>
              <a:t>Competition  for CPU with SCS takes pace  among all threads in the system. Systems using one -to-one models(such as windows XP, Solaris 9, Linux) uses only SCS. </a:t>
            </a:r>
            <a:endParaRPr lang="en-US" sz="2400" dirty="0">
              <a:solidFill>
                <a:srgbClr val="0000FF"/>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48E29B11-64D6-45FE-8686-35E509F67377}"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41</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755650" y="333375"/>
            <a:ext cx="7772400" cy="1143000"/>
          </a:xfrm>
        </p:spPr>
        <p:txBody>
          <a:bodyPr/>
          <a:lstStyle/>
          <a:p>
            <a:pPr eaLnBrk="1" hangingPunct="1"/>
            <a:r>
              <a:rPr lang="en-US" b="1">
                <a:solidFill>
                  <a:srgbClr val="FFFF00"/>
                </a:solidFill>
              </a:rPr>
              <a:t>Any Questions?</a:t>
            </a:r>
          </a:p>
        </p:txBody>
      </p:sp>
      <p:pic>
        <p:nvPicPr>
          <p:cNvPr id="78851" name="Picture 3" descr="Deacon-800"/>
          <p:cNvPicPr>
            <a:picLocks noGrp="1" noChangeAspect="1" noChangeArrowheads="1"/>
          </p:cNvPicPr>
          <p:nvPr>
            <p:ph idx="1"/>
          </p:nvPr>
        </p:nvPicPr>
        <p:blipFill>
          <a:blip r:embed="rId2"/>
          <a:srcRect/>
          <a:stretch>
            <a:fillRect/>
          </a:stretch>
        </p:blipFill>
        <p:spPr>
          <a:xfrm>
            <a:off x="1630363" y="1600200"/>
            <a:ext cx="5881687" cy="4525963"/>
          </a:xfrm>
          <a:noFill/>
          <a:ln>
            <a:solidFill>
              <a:srgbClr val="FFFF00"/>
            </a:solidFill>
          </a:ln>
        </p:spPr>
      </p:pic>
      <p:sp>
        <p:nvSpPr>
          <p:cNvPr id="4" name="Date Placeholder 3"/>
          <p:cNvSpPr>
            <a:spLocks noGrp="1"/>
          </p:cNvSpPr>
          <p:nvPr>
            <p:ph type="dt" sz="half" idx="10"/>
          </p:nvPr>
        </p:nvSpPr>
        <p:spPr/>
        <p:txBody>
          <a:bodyPr/>
          <a:lstStyle/>
          <a:p>
            <a:fld id="{0D9C6B34-7FD2-450E-815A-48A8F6B19592}"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42</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afterEffect">
                                  <p:stCondLst>
                                    <p:cond delay="500"/>
                                  </p:stCondLst>
                                  <p:childTnLst>
                                    <p:set>
                                      <p:cBhvr>
                                        <p:cTn id="6" dur="1" fill="hold">
                                          <p:stCondLst>
                                            <p:cond delay="0"/>
                                          </p:stCondLst>
                                        </p:cTn>
                                        <p:tgtEl>
                                          <p:spTgt spid="78851"/>
                                        </p:tgtEl>
                                        <p:attrNameLst>
                                          <p:attrName>style.visibility</p:attrName>
                                        </p:attrNameLst>
                                      </p:cBhvr>
                                      <p:to>
                                        <p:strVal val="visible"/>
                                      </p:to>
                                    </p:set>
                                    <p:anim calcmode="lin" valueType="num">
                                      <p:cBhvr>
                                        <p:cTn id="7" dur="500" fill="hold"/>
                                        <p:tgtEl>
                                          <p:spTgt spid="78851"/>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78851"/>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78851"/>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788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ChangeArrowheads="1"/>
          </p:cNvSpPr>
          <p:nvPr>
            <p:ph type="body" idx="1"/>
          </p:nvPr>
        </p:nvSpPr>
        <p:spPr>
          <a:xfrm>
            <a:off x="457200" y="1066799"/>
            <a:ext cx="8435975" cy="5059363"/>
          </a:xfrm>
        </p:spPr>
        <p:txBody>
          <a:bodyPr>
            <a:noAutofit/>
          </a:bodyPr>
          <a:lstStyle/>
          <a:p>
            <a:pPr>
              <a:lnSpc>
                <a:spcPct val="90000"/>
              </a:lnSpc>
              <a:buFont typeface="Courier New" pitchFamily="49" charset="0"/>
              <a:buChar char="o"/>
            </a:pPr>
            <a:r>
              <a:rPr lang="en-US" sz="2400" dirty="0">
                <a:solidFill>
                  <a:srgbClr val="0000FF"/>
                </a:solidFill>
                <a:effectLst>
                  <a:outerShdw blurRad="38100" dist="38100" dir="2700000" algn="tl">
                    <a:srgbClr val="000000">
                      <a:alpha val="43137"/>
                    </a:srgbClr>
                  </a:outerShdw>
                </a:effectLst>
              </a:rPr>
              <a:t>A process in a job-queue is selected in some fashion  and assigned to memory/CPU. </a:t>
            </a:r>
          </a:p>
          <a:p>
            <a:pPr>
              <a:lnSpc>
                <a:spcPct val="90000"/>
              </a:lnSpc>
              <a:buFont typeface="Courier New" pitchFamily="49" charset="0"/>
              <a:buChar char="o"/>
            </a:pPr>
            <a:r>
              <a:rPr lang="en-US" sz="2400" dirty="0">
                <a:solidFill>
                  <a:srgbClr val="0000FF"/>
                </a:solidFill>
                <a:effectLst>
                  <a:outerShdw blurRad="38100" dist="38100" dir="2700000" algn="tl">
                    <a:srgbClr val="000000">
                      <a:alpha val="43137"/>
                    </a:srgbClr>
                  </a:outerShdw>
                </a:effectLst>
              </a:rPr>
              <a:t>The selection process is carried out by a </a:t>
            </a:r>
            <a:r>
              <a:rPr lang="en-US" sz="2400" b="1" dirty="0">
                <a:solidFill>
                  <a:srgbClr val="0000FF"/>
                </a:solidFill>
                <a:effectLst>
                  <a:outerShdw blurRad="38100" dist="38100" dir="2700000" algn="tl">
                    <a:srgbClr val="000000">
                      <a:alpha val="43137"/>
                    </a:srgbClr>
                  </a:outerShdw>
                </a:effectLst>
              </a:rPr>
              <a:t>scheduler</a:t>
            </a:r>
            <a:r>
              <a:rPr lang="en-US" sz="2400" dirty="0">
                <a:solidFill>
                  <a:srgbClr val="0000FF"/>
                </a:solidFill>
                <a:effectLst>
                  <a:outerShdw blurRad="38100" dist="38100" dir="2700000" algn="tl">
                    <a:srgbClr val="000000">
                      <a:alpha val="43137"/>
                    </a:srgbClr>
                  </a:outerShdw>
                </a:effectLst>
              </a:rPr>
              <a:t>. Schedulers are of three types:</a:t>
            </a:r>
          </a:p>
          <a:p>
            <a:pPr marL="457200" indent="-457200">
              <a:lnSpc>
                <a:spcPct val="90000"/>
              </a:lnSpc>
              <a:spcBef>
                <a:spcPts val="580"/>
              </a:spcBef>
              <a:buFont typeface="+mj-lt"/>
              <a:buAutoNum type="arabicPeriod"/>
              <a:defRPr/>
            </a:pPr>
            <a:r>
              <a:rPr lang="en-US" sz="2400" dirty="0">
                <a:solidFill>
                  <a:srgbClr val="FF0000"/>
                </a:solidFill>
                <a:effectLst>
                  <a:outerShdw blurRad="38100" dist="38100" dir="2700000" algn="tl">
                    <a:srgbClr val="000000">
                      <a:alpha val="43137"/>
                    </a:srgbClr>
                  </a:outerShdw>
                </a:effectLst>
              </a:rPr>
              <a:t>Long-term scheduler  (or job scheduler) </a:t>
            </a:r>
            <a:r>
              <a:rPr lang="en-US" sz="2400" dirty="0">
                <a:solidFill>
                  <a:srgbClr val="0000FF"/>
                </a:solidFill>
                <a:effectLst>
                  <a:outerShdw blurRad="38100" dist="38100" dir="2700000" algn="tl">
                    <a:srgbClr val="000000">
                      <a:alpha val="43137"/>
                    </a:srgbClr>
                  </a:outerShdw>
                </a:effectLst>
              </a:rPr>
              <a:t>– selects which processes should be brought into the ready queue from the job queue (determine the degree of multi-programming)</a:t>
            </a:r>
          </a:p>
          <a:p>
            <a:pPr marL="274320" indent="-274320">
              <a:lnSpc>
                <a:spcPct val="90000"/>
              </a:lnSpc>
              <a:spcBef>
                <a:spcPts val="580"/>
              </a:spcBef>
              <a:buNone/>
              <a:defRPr/>
            </a:pPr>
            <a:endParaRPr lang="en-US" sz="2400" dirty="0">
              <a:solidFill>
                <a:srgbClr val="0000FF"/>
              </a:solidFill>
              <a:effectLst>
                <a:outerShdw blurRad="38100" dist="38100" dir="2700000" algn="tl">
                  <a:srgbClr val="000000">
                    <a:alpha val="43137"/>
                  </a:srgbClr>
                </a:outerShdw>
              </a:effectLst>
            </a:endParaRPr>
          </a:p>
          <a:p>
            <a:pPr marL="457200" indent="-457200">
              <a:lnSpc>
                <a:spcPct val="90000"/>
              </a:lnSpc>
              <a:spcBef>
                <a:spcPts val="580"/>
              </a:spcBef>
              <a:buFont typeface="+mj-lt"/>
              <a:buAutoNum type="arabicPeriod" startAt="2"/>
              <a:defRPr/>
            </a:pPr>
            <a:r>
              <a:rPr lang="en-US" sz="2400" dirty="0">
                <a:solidFill>
                  <a:srgbClr val="FF0000"/>
                </a:solidFill>
                <a:effectLst>
                  <a:outerShdw blurRad="38100" dist="38100" dir="2700000" algn="tl">
                    <a:srgbClr val="000000">
                      <a:alpha val="43137"/>
                    </a:srgbClr>
                  </a:outerShdw>
                </a:effectLst>
              </a:rPr>
              <a:t>Short-term scheduler  (or CPU scheduler) </a:t>
            </a:r>
            <a:r>
              <a:rPr lang="en-US" sz="2400" dirty="0">
                <a:solidFill>
                  <a:srgbClr val="0000FF"/>
                </a:solidFill>
                <a:effectLst>
                  <a:outerShdw blurRad="38100" dist="38100" dir="2700000" algn="tl">
                    <a:srgbClr val="000000">
                      <a:alpha val="43137"/>
                    </a:srgbClr>
                  </a:outerShdw>
                </a:effectLst>
              </a:rPr>
              <a:t>– selects which process should be executed next and allocates CPU</a:t>
            </a:r>
          </a:p>
          <a:p>
            <a:pPr marL="274320" indent="-274320">
              <a:lnSpc>
                <a:spcPct val="90000"/>
              </a:lnSpc>
              <a:spcBef>
                <a:spcPts val="580"/>
              </a:spcBef>
              <a:buFont typeface="Wingdings 2"/>
              <a:buChar char=""/>
              <a:defRPr/>
            </a:pPr>
            <a:endParaRPr lang="en-US" sz="2400" dirty="0">
              <a:solidFill>
                <a:srgbClr val="0000FF"/>
              </a:solidFill>
              <a:effectLst>
                <a:outerShdw blurRad="38100" dist="38100" dir="2700000" algn="tl">
                  <a:srgbClr val="000000">
                    <a:alpha val="43137"/>
                  </a:srgbClr>
                </a:outerShdw>
              </a:effectLst>
            </a:endParaRPr>
          </a:p>
          <a:p>
            <a:pPr marL="457200" indent="-457200">
              <a:lnSpc>
                <a:spcPct val="90000"/>
              </a:lnSpc>
              <a:spcBef>
                <a:spcPts val="580"/>
              </a:spcBef>
              <a:buFont typeface="+mj-lt"/>
              <a:buAutoNum type="arabicPeriod" startAt="3"/>
              <a:defRPr/>
            </a:pPr>
            <a:r>
              <a:rPr lang="en-US" sz="2400" dirty="0">
                <a:solidFill>
                  <a:srgbClr val="FF0000"/>
                </a:solidFill>
                <a:effectLst>
                  <a:outerShdw blurRad="38100" dist="38100" dir="2700000" algn="tl">
                    <a:srgbClr val="000000">
                      <a:alpha val="43137"/>
                    </a:srgbClr>
                  </a:outerShdw>
                </a:effectLst>
              </a:rPr>
              <a:t>Medium-term </a:t>
            </a:r>
            <a:r>
              <a:rPr lang="en-US" sz="2400" b="1" dirty="0">
                <a:solidFill>
                  <a:srgbClr val="FF0000"/>
                </a:solidFill>
                <a:effectLst>
                  <a:outerShdw blurRad="38100" dist="38100" dir="2700000" algn="tl">
                    <a:srgbClr val="000000">
                      <a:alpha val="43137"/>
                    </a:srgbClr>
                  </a:outerShdw>
                </a:effectLst>
              </a:rPr>
              <a:t>( or Emergency) </a:t>
            </a:r>
            <a:r>
              <a:rPr lang="en-US" sz="2400" dirty="0">
                <a:solidFill>
                  <a:srgbClr val="FF0000"/>
                </a:solidFill>
                <a:effectLst>
                  <a:outerShdw blurRad="38100" dist="38100" dir="2700000" algn="tl">
                    <a:srgbClr val="000000">
                      <a:alpha val="43137"/>
                    </a:srgbClr>
                  </a:outerShdw>
                </a:effectLst>
              </a:rPr>
              <a:t>scheduler</a:t>
            </a:r>
            <a:r>
              <a:rPr lang="en-US" sz="2400" dirty="0">
                <a:solidFill>
                  <a:srgbClr val="0000FF"/>
                </a:solidFill>
                <a:effectLst>
                  <a:outerShdw blurRad="38100" dist="38100" dir="2700000" algn="tl">
                    <a:srgbClr val="000000">
                      <a:alpha val="43137"/>
                    </a:srgbClr>
                  </a:outerShdw>
                </a:effectLst>
              </a:rPr>
              <a:t>: swap out the process from memory (ready queue) and swapped in again later (it decrease the degree of multiprogramming). </a:t>
            </a:r>
          </a:p>
        </p:txBody>
      </p:sp>
      <p:sp>
        <p:nvSpPr>
          <p:cNvPr id="3" name="TextBox 2"/>
          <p:cNvSpPr txBox="1"/>
          <p:nvPr/>
        </p:nvSpPr>
        <p:spPr>
          <a:xfrm>
            <a:off x="1219200" y="457200"/>
            <a:ext cx="7010400" cy="584775"/>
          </a:xfrm>
          <a:prstGeom prst="rect">
            <a:avLst/>
          </a:prstGeom>
          <a:noFill/>
        </p:spPr>
        <p:txBody>
          <a:bodyPr wrap="square" rtlCol="0">
            <a:spAutoFit/>
          </a:bodyPr>
          <a:lstStyle/>
          <a:p>
            <a:pPr algn="ctr"/>
            <a:r>
              <a:rPr lang="en-US" sz="3200" dirty="0">
                <a:solidFill>
                  <a:srgbClr val="FF0000"/>
                </a:solidFill>
                <a:effectLst>
                  <a:outerShdw blurRad="38100" dist="38100" dir="2700000" algn="tl">
                    <a:srgbClr val="000000">
                      <a:alpha val="43137"/>
                    </a:srgbClr>
                  </a:outerShdw>
                </a:effectLst>
              </a:rPr>
              <a:t>schedulers</a:t>
            </a:r>
          </a:p>
        </p:txBody>
      </p:sp>
      <p:sp>
        <p:nvSpPr>
          <p:cNvPr id="4" name="Date Placeholder 3"/>
          <p:cNvSpPr>
            <a:spLocks noGrp="1"/>
          </p:cNvSpPr>
          <p:nvPr>
            <p:ph type="dt" sz="half" idx="10"/>
          </p:nvPr>
        </p:nvSpPr>
        <p:spPr/>
        <p:txBody>
          <a:bodyPr/>
          <a:lstStyle/>
          <a:p>
            <a:fld id="{99835A8B-BC71-49BB-94ED-00F2DBC49AFC}" type="datetime1">
              <a:rPr lang="en-US" smtClean="0"/>
              <a:t>5/31/2020</a:t>
            </a:fld>
            <a:endParaRPr lang="en-US"/>
          </a:p>
        </p:txBody>
      </p:sp>
      <p:sp>
        <p:nvSpPr>
          <p:cNvPr id="5" name="Slide Number Placeholder 4"/>
          <p:cNvSpPr>
            <a:spLocks noGrp="1"/>
          </p:cNvSpPr>
          <p:nvPr>
            <p:ph type="sldNum" sz="quarter" idx="12"/>
          </p:nvPr>
        </p:nvSpPr>
        <p:spPr/>
        <p:txBody>
          <a:bodyPr/>
          <a:lstStyle/>
          <a:p>
            <a:fld id="{CA6DF5AC-6CCA-4C99-B496-EDDB31E19025}" type="slidenum">
              <a:rPr lang="en-US" smtClean="0"/>
              <a:pPr/>
              <a:t>5</a:t>
            </a:fld>
            <a:endParaRPr lang="en-US"/>
          </a:p>
        </p:txBody>
      </p:sp>
      <p:sp>
        <p:nvSpPr>
          <p:cNvPr id="6" name="Footer Placeholder 5"/>
          <p:cNvSpPr>
            <a:spLocks noGrp="1"/>
          </p:cNvSpPr>
          <p:nvPr>
            <p:ph type="ftr" sz="quarter" idx="11"/>
          </p:nvPr>
        </p:nvSpPr>
        <p:spPr/>
        <p:txBody>
          <a:bodyPr/>
          <a:lstStyle/>
          <a:p>
            <a:r>
              <a:rPr lang="en-US"/>
              <a:t>Ambo University || Woliso Campus         by Husen 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9"/>
          <p:cNvSpPr>
            <a:spLocks noChangeArrowheads="1"/>
          </p:cNvSpPr>
          <p:nvPr/>
        </p:nvSpPr>
        <p:spPr bwMode="auto">
          <a:xfrm>
            <a:off x="468313" y="1260475"/>
            <a:ext cx="1727200" cy="3463925"/>
          </a:xfrm>
          <a:prstGeom prst="can">
            <a:avLst>
              <a:gd name="adj" fmla="val 16564"/>
            </a:avLst>
          </a:prstGeom>
          <a:solidFill>
            <a:schemeClr val="accent2"/>
          </a:solidFill>
          <a:ln w="28575">
            <a:solidFill>
              <a:srgbClr val="FFFF00"/>
            </a:solidFill>
            <a:round/>
            <a:headEnd/>
            <a:tailEnd/>
          </a:ln>
        </p:spPr>
        <p:txBody>
          <a:bodyPr wrap="none" anchor="ctr"/>
          <a:lstStyle/>
          <a:p>
            <a:pPr eaLnBrk="0" hangingPunct="0"/>
            <a:endParaRPr lang="en-AU"/>
          </a:p>
        </p:txBody>
      </p:sp>
      <p:sp>
        <p:nvSpPr>
          <p:cNvPr id="43011" name="AutoShape 10"/>
          <p:cNvSpPr>
            <a:spLocks noChangeArrowheads="1"/>
          </p:cNvSpPr>
          <p:nvPr/>
        </p:nvSpPr>
        <p:spPr bwMode="auto">
          <a:xfrm rot="5400000">
            <a:off x="1123156" y="3579019"/>
            <a:ext cx="360363" cy="1152525"/>
          </a:xfrm>
          <a:prstGeom prst="can">
            <a:avLst>
              <a:gd name="adj" fmla="val 35995"/>
            </a:avLst>
          </a:prstGeom>
          <a:solidFill>
            <a:schemeClr val="tx1"/>
          </a:solidFill>
          <a:ln w="28575">
            <a:solidFill>
              <a:srgbClr val="FFFF00"/>
            </a:solidFill>
            <a:round/>
            <a:headEnd/>
            <a:tailEnd/>
          </a:ln>
        </p:spPr>
        <p:txBody>
          <a:bodyPr wrap="none" anchor="ctr"/>
          <a:lstStyle/>
          <a:p>
            <a:pPr eaLnBrk="0" hangingPunct="0"/>
            <a:endParaRPr lang="en-AU"/>
          </a:p>
        </p:txBody>
      </p:sp>
      <p:sp>
        <p:nvSpPr>
          <p:cNvPr id="43012" name="Oval 12"/>
          <p:cNvSpPr>
            <a:spLocks noChangeArrowheads="1"/>
          </p:cNvSpPr>
          <p:nvPr/>
        </p:nvSpPr>
        <p:spPr bwMode="auto">
          <a:xfrm>
            <a:off x="654050" y="2384425"/>
            <a:ext cx="215900" cy="215900"/>
          </a:xfrm>
          <a:prstGeom prst="ellipse">
            <a:avLst/>
          </a:prstGeom>
          <a:solidFill>
            <a:srgbClr val="FFCC00"/>
          </a:solidFill>
          <a:ln w="9525">
            <a:solidFill>
              <a:schemeClr val="tx1"/>
            </a:solidFill>
            <a:round/>
            <a:headEnd/>
            <a:tailEnd/>
          </a:ln>
        </p:spPr>
        <p:txBody>
          <a:bodyPr wrap="none" anchor="ctr"/>
          <a:lstStyle/>
          <a:p>
            <a:pPr eaLnBrk="0" hangingPunct="0"/>
            <a:endParaRPr lang="en-AU"/>
          </a:p>
        </p:txBody>
      </p:sp>
      <p:sp>
        <p:nvSpPr>
          <p:cNvPr id="43013" name="Oval 13"/>
          <p:cNvSpPr>
            <a:spLocks noChangeArrowheads="1"/>
          </p:cNvSpPr>
          <p:nvPr/>
        </p:nvSpPr>
        <p:spPr bwMode="auto">
          <a:xfrm>
            <a:off x="898525" y="2384425"/>
            <a:ext cx="215900" cy="215900"/>
          </a:xfrm>
          <a:prstGeom prst="ellipse">
            <a:avLst/>
          </a:prstGeom>
          <a:solidFill>
            <a:srgbClr val="00BC00"/>
          </a:solidFill>
          <a:ln w="9525">
            <a:solidFill>
              <a:schemeClr val="tx1"/>
            </a:solidFill>
            <a:round/>
            <a:headEnd/>
            <a:tailEnd/>
          </a:ln>
        </p:spPr>
        <p:txBody>
          <a:bodyPr wrap="none" anchor="ctr"/>
          <a:lstStyle/>
          <a:p>
            <a:pPr eaLnBrk="0" hangingPunct="0"/>
            <a:endParaRPr lang="en-AU"/>
          </a:p>
        </p:txBody>
      </p:sp>
      <p:sp>
        <p:nvSpPr>
          <p:cNvPr id="43014" name="Oval 14"/>
          <p:cNvSpPr>
            <a:spLocks noChangeArrowheads="1"/>
          </p:cNvSpPr>
          <p:nvPr/>
        </p:nvSpPr>
        <p:spPr bwMode="auto">
          <a:xfrm>
            <a:off x="1371600" y="2400300"/>
            <a:ext cx="215900" cy="215900"/>
          </a:xfrm>
          <a:prstGeom prst="ellipse">
            <a:avLst/>
          </a:prstGeom>
          <a:solidFill>
            <a:schemeClr val="folHlink"/>
          </a:solidFill>
          <a:ln w="9525">
            <a:solidFill>
              <a:schemeClr val="tx1"/>
            </a:solidFill>
            <a:round/>
            <a:headEnd/>
            <a:tailEnd/>
          </a:ln>
        </p:spPr>
        <p:txBody>
          <a:bodyPr wrap="none" anchor="ctr"/>
          <a:lstStyle/>
          <a:p>
            <a:pPr eaLnBrk="0" hangingPunct="0"/>
            <a:endParaRPr lang="en-AU"/>
          </a:p>
        </p:txBody>
      </p:sp>
      <p:sp>
        <p:nvSpPr>
          <p:cNvPr id="118799" name="Oval 15"/>
          <p:cNvSpPr>
            <a:spLocks noChangeArrowheads="1"/>
          </p:cNvSpPr>
          <p:nvPr/>
        </p:nvSpPr>
        <p:spPr bwMode="auto">
          <a:xfrm>
            <a:off x="1128713" y="2398713"/>
            <a:ext cx="215900" cy="215900"/>
          </a:xfrm>
          <a:prstGeom prst="ellipse">
            <a:avLst/>
          </a:prstGeom>
          <a:solidFill>
            <a:srgbClr val="FFFF00"/>
          </a:solidFill>
          <a:ln w="9525">
            <a:solidFill>
              <a:schemeClr val="tx1"/>
            </a:solidFill>
            <a:round/>
            <a:headEnd/>
            <a:tailEnd/>
          </a:ln>
        </p:spPr>
        <p:txBody>
          <a:bodyPr wrap="none" anchor="ctr"/>
          <a:lstStyle/>
          <a:p>
            <a:pPr eaLnBrk="0" hangingPunct="0"/>
            <a:endParaRPr lang="en-AU"/>
          </a:p>
        </p:txBody>
      </p:sp>
      <p:sp>
        <p:nvSpPr>
          <p:cNvPr id="43016" name="Oval 16"/>
          <p:cNvSpPr>
            <a:spLocks noChangeArrowheads="1"/>
          </p:cNvSpPr>
          <p:nvPr/>
        </p:nvSpPr>
        <p:spPr bwMode="auto">
          <a:xfrm>
            <a:off x="1633538" y="2413000"/>
            <a:ext cx="215900" cy="215900"/>
          </a:xfrm>
          <a:prstGeom prst="ellipse">
            <a:avLst/>
          </a:prstGeom>
          <a:solidFill>
            <a:srgbClr val="FF0000"/>
          </a:solidFill>
          <a:ln w="9525">
            <a:solidFill>
              <a:schemeClr val="tx1"/>
            </a:solidFill>
            <a:round/>
            <a:headEnd/>
            <a:tailEnd/>
          </a:ln>
        </p:spPr>
        <p:txBody>
          <a:bodyPr wrap="none" anchor="ctr"/>
          <a:lstStyle/>
          <a:p>
            <a:pPr eaLnBrk="0" hangingPunct="0"/>
            <a:endParaRPr lang="en-AU"/>
          </a:p>
        </p:txBody>
      </p:sp>
      <p:sp>
        <p:nvSpPr>
          <p:cNvPr id="43017" name="AutoShape 17"/>
          <p:cNvSpPr>
            <a:spLocks/>
          </p:cNvSpPr>
          <p:nvPr/>
        </p:nvSpPr>
        <p:spPr bwMode="auto">
          <a:xfrm rot="16200000" flipV="1">
            <a:off x="1095375" y="1584326"/>
            <a:ext cx="287337" cy="1223962"/>
          </a:xfrm>
          <a:prstGeom prst="rightBrace">
            <a:avLst>
              <a:gd name="adj1" fmla="val 35497"/>
              <a:gd name="adj2" fmla="val 51361"/>
            </a:avLst>
          </a:prstGeom>
          <a:noFill/>
          <a:ln w="28575">
            <a:solidFill>
              <a:srgbClr val="FF00FF"/>
            </a:solidFill>
            <a:round/>
            <a:headEnd/>
            <a:tailEnd/>
          </a:ln>
        </p:spPr>
        <p:txBody>
          <a:bodyPr wrap="none" anchor="ctr"/>
          <a:lstStyle/>
          <a:p>
            <a:pPr eaLnBrk="0" hangingPunct="0"/>
            <a:endParaRPr lang="en-AU"/>
          </a:p>
        </p:txBody>
      </p:sp>
      <p:sp>
        <p:nvSpPr>
          <p:cNvPr id="43018" name="Line 18"/>
          <p:cNvSpPr>
            <a:spLocks noChangeShapeType="1"/>
          </p:cNvSpPr>
          <p:nvPr/>
        </p:nvSpPr>
        <p:spPr bwMode="auto">
          <a:xfrm flipV="1">
            <a:off x="1216025" y="973138"/>
            <a:ext cx="0" cy="1116012"/>
          </a:xfrm>
          <a:prstGeom prst="line">
            <a:avLst/>
          </a:prstGeom>
          <a:noFill/>
          <a:ln w="28575">
            <a:solidFill>
              <a:srgbClr val="FF00FF"/>
            </a:solidFill>
            <a:round/>
            <a:headEnd/>
            <a:tailEnd/>
          </a:ln>
        </p:spPr>
        <p:txBody>
          <a:bodyPr/>
          <a:lstStyle/>
          <a:p>
            <a:endParaRPr lang="en-US"/>
          </a:p>
        </p:txBody>
      </p:sp>
      <p:sp>
        <p:nvSpPr>
          <p:cNvPr id="118803" name="Text Box 19"/>
          <p:cNvSpPr txBox="1">
            <a:spLocks noChangeArrowheads="1"/>
          </p:cNvSpPr>
          <p:nvPr/>
        </p:nvSpPr>
        <p:spPr bwMode="auto">
          <a:xfrm>
            <a:off x="395288" y="260350"/>
            <a:ext cx="1727200" cy="641350"/>
          </a:xfrm>
          <a:prstGeom prst="rect">
            <a:avLst/>
          </a:prstGeom>
          <a:noFill/>
          <a:ln w="9525">
            <a:noFill/>
            <a:miter lim="800000"/>
            <a:headEnd/>
            <a:tailEnd/>
          </a:ln>
          <a:effectLst/>
        </p:spPr>
        <p:txBody>
          <a:bodyPr>
            <a:spAutoFit/>
          </a:bodyPr>
          <a:lstStyle/>
          <a:p>
            <a:pPr algn="ctr" eaLnBrk="0" hangingPunct="0">
              <a:spcBef>
                <a:spcPct val="50000"/>
              </a:spcBef>
              <a:defRPr/>
            </a:pPr>
            <a:r>
              <a:rPr lang="en-US" b="1">
                <a:solidFill>
                  <a:schemeClr val="accent2"/>
                </a:solidFill>
                <a:effectLst>
                  <a:outerShdw blurRad="38100" dist="38100" dir="2700000" algn="tl">
                    <a:srgbClr val="000000"/>
                  </a:outerShdw>
                </a:effectLst>
                <a:latin typeface="Arial" charset="0"/>
                <a:cs typeface="+mn-cs"/>
              </a:rPr>
              <a:t>Passive Programs</a:t>
            </a:r>
          </a:p>
        </p:txBody>
      </p:sp>
      <p:sp>
        <p:nvSpPr>
          <p:cNvPr id="43020" name="Line 20"/>
          <p:cNvSpPr>
            <a:spLocks noChangeShapeType="1"/>
          </p:cNvSpPr>
          <p:nvPr/>
        </p:nvSpPr>
        <p:spPr bwMode="auto">
          <a:xfrm flipV="1">
            <a:off x="1258888" y="4306888"/>
            <a:ext cx="0" cy="936625"/>
          </a:xfrm>
          <a:prstGeom prst="line">
            <a:avLst/>
          </a:prstGeom>
          <a:noFill/>
          <a:ln w="38100">
            <a:solidFill>
              <a:srgbClr val="FF00FF"/>
            </a:solidFill>
            <a:round/>
            <a:headEnd/>
            <a:tailEnd type="triangle" w="med" len="med"/>
          </a:ln>
        </p:spPr>
        <p:txBody>
          <a:bodyPr/>
          <a:lstStyle/>
          <a:p>
            <a:endParaRPr lang="en-US"/>
          </a:p>
        </p:txBody>
      </p:sp>
      <p:sp>
        <p:nvSpPr>
          <p:cNvPr id="118805" name="Text Box 21"/>
          <p:cNvSpPr txBox="1">
            <a:spLocks noChangeArrowheads="1"/>
          </p:cNvSpPr>
          <p:nvPr/>
        </p:nvSpPr>
        <p:spPr bwMode="auto">
          <a:xfrm>
            <a:off x="425450" y="5286375"/>
            <a:ext cx="1727200" cy="641350"/>
          </a:xfrm>
          <a:prstGeom prst="rect">
            <a:avLst/>
          </a:prstGeom>
          <a:noFill/>
          <a:ln w="9525">
            <a:noFill/>
            <a:miter lim="800000"/>
            <a:headEnd/>
            <a:tailEnd/>
          </a:ln>
          <a:effectLst/>
        </p:spPr>
        <p:txBody>
          <a:bodyPr>
            <a:spAutoFit/>
          </a:bodyPr>
          <a:lstStyle/>
          <a:p>
            <a:pPr algn="ctr" eaLnBrk="0" hangingPunct="0">
              <a:spcBef>
                <a:spcPct val="50000"/>
              </a:spcBef>
              <a:defRPr/>
            </a:pPr>
            <a:r>
              <a:rPr lang="en-US" b="1">
                <a:solidFill>
                  <a:schemeClr val="accent2"/>
                </a:solidFill>
                <a:effectLst>
                  <a:outerShdw blurRad="38100" dist="38100" dir="2700000" algn="tl">
                    <a:srgbClr val="000000"/>
                  </a:outerShdw>
                </a:effectLst>
                <a:latin typeface="Arial" charset="0"/>
                <a:cs typeface="+mn-cs"/>
              </a:rPr>
              <a:t>Job (input) Queue</a:t>
            </a:r>
          </a:p>
        </p:txBody>
      </p:sp>
      <p:grpSp>
        <p:nvGrpSpPr>
          <p:cNvPr id="2" name="Group 22"/>
          <p:cNvGrpSpPr>
            <a:grpSpLocks/>
          </p:cNvGrpSpPr>
          <p:nvPr/>
        </p:nvGrpSpPr>
        <p:grpSpPr bwMode="auto">
          <a:xfrm>
            <a:off x="2484438" y="2276475"/>
            <a:ext cx="1511300" cy="865188"/>
            <a:chOff x="6708" y="8568"/>
            <a:chExt cx="900" cy="476"/>
          </a:xfrm>
        </p:grpSpPr>
        <p:sp>
          <p:nvSpPr>
            <p:cNvPr id="118807" name="Freeform 23"/>
            <p:cNvSpPr>
              <a:spLocks/>
            </p:cNvSpPr>
            <p:nvPr/>
          </p:nvSpPr>
          <p:spPr bwMode="auto">
            <a:xfrm>
              <a:off x="6708" y="8568"/>
              <a:ext cx="900" cy="476"/>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chemeClr val="folHlink"/>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18808" name="Text Box 24"/>
            <p:cNvSpPr txBox="1">
              <a:spLocks noChangeArrowheads="1"/>
            </p:cNvSpPr>
            <p:nvPr/>
          </p:nvSpPr>
          <p:spPr bwMode="auto">
            <a:xfrm>
              <a:off x="6804" y="8616"/>
              <a:ext cx="718" cy="360"/>
            </a:xfrm>
            <a:prstGeom prst="rect">
              <a:avLst/>
            </a:prstGeom>
            <a:noFill/>
            <a:ln w="9525">
              <a:noFill/>
              <a:miter lim="800000"/>
              <a:headEnd/>
              <a:tailEnd/>
            </a:ln>
          </p:spPr>
          <p:txBody>
            <a:bodyPr lIns="0" tIns="0" rIns="0" bIns="0"/>
            <a:lstStyle/>
            <a:p>
              <a:pPr algn="ctr" eaLnBrk="0" hangingPunct="0">
                <a:defRPr/>
              </a:pPr>
              <a:endParaRPr lang="en-US" sz="300">
                <a:latin typeface="MS Reference Sans Serif" pitchFamily="34" charset="0"/>
                <a:cs typeface="+mn-cs"/>
              </a:endParaRPr>
            </a:p>
            <a:p>
              <a:pPr algn="ctr" eaLnBrk="0" hangingPunct="0">
                <a:defRPr/>
              </a:pPr>
              <a:endParaRPr lang="en-US" sz="300" b="1">
                <a:solidFill>
                  <a:schemeClr val="accent2"/>
                </a:solidFill>
                <a:effectLst>
                  <a:outerShdw blurRad="38100" dist="38100" dir="2700000" algn="tl">
                    <a:srgbClr val="000000"/>
                  </a:outerShdw>
                </a:effectLst>
                <a:latin typeface="Albertus Medium" pitchFamily="34" charset="0"/>
                <a:cs typeface="+mn-cs"/>
              </a:endParaRPr>
            </a:p>
            <a:p>
              <a:pPr algn="ctr" eaLnBrk="0" hangingPunct="0">
                <a:defRPr/>
              </a:pPr>
              <a:r>
                <a:rPr lang="en-US" sz="1600">
                  <a:solidFill>
                    <a:srgbClr val="0000FF"/>
                  </a:solidFill>
                  <a:effectLst>
                    <a:outerShdw blurRad="38100" dist="38100" dir="2700000" algn="tl">
                      <a:srgbClr val="000000"/>
                    </a:outerShdw>
                  </a:effectLst>
                  <a:latin typeface="Albertus Medium" pitchFamily="34" charset="0"/>
                  <a:cs typeface="+mn-cs"/>
                </a:rPr>
                <a:t>Long Term Scheduler</a:t>
              </a:r>
              <a:endParaRPr lang="en-US" sz="1600">
                <a:solidFill>
                  <a:srgbClr val="0000FF"/>
                </a:solidFill>
                <a:effectLst>
                  <a:outerShdw blurRad="38100" dist="38100" dir="2700000" algn="tl">
                    <a:srgbClr val="000000"/>
                  </a:outerShdw>
                </a:effectLst>
                <a:latin typeface="Times New Roman" pitchFamily="18" charset="0"/>
                <a:cs typeface="+mn-cs"/>
              </a:endParaRPr>
            </a:p>
            <a:p>
              <a:pPr eaLnBrk="0" hangingPunct="0">
                <a:defRPr/>
              </a:pPr>
              <a:endParaRPr lang="en-US" sz="1600" b="1">
                <a:solidFill>
                  <a:srgbClr val="FFFF00"/>
                </a:solidFill>
                <a:effectLst>
                  <a:outerShdw blurRad="38100" dist="38100" dir="2700000" algn="tl">
                    <a:srgbClr val="000000"/>
                  </a:outerShdw>
                </a:effectLst>
                <a:latin typeface="Arial" charset="0"/>
                <a:cs typeface="+mn-cs"/>
              </a:endParaRPr>
            </a:p>
          </p:txBody>
        </p:sp>
      </p:grpSp>
      <p:sp>
        <p:nvSpPr>
          <p:cNvPr id="118811" name="Text Box 27"/>
          <p:cNvSpPr txBox="1">
            <a:spLocks noChangeArrowheads="1"/>
          </p:cNvSpPr>
          <p:nvPr/>
        </p:nvSpPr>
        <p:spPr bwMode="auto">
          <a:xfrm>
            <a:off x="1114425" y="2852738"/>
            <a:ext cx="1223963" cy="517525"/>
          </a:xfrm>
          <a:prstGeom prst="rect">
            <a:avLst/>
          </a:prstGeom>
          <a:noFill/>
          <a:ln w="9525">
            <a:noFill/>
            <a:miter lim="800000"/>
            <a:headEnd/>
            <a:tailEnd/>
          </a:ln>
          <a:effectLst/>
        </p:spPr>
        <p:txBody>
          <a:bodyPr>
            <a:spAutoFit/>
          </a:bodyPr>
          <a:lstStyle/>
          <a:p>
            <a:pPr algn="ctr" eaLnBrk="0" hangingPunct="0">
              <a:spcBef>
                <a:spcPct val="50000"/>
              </a:spcBef>
              <a:defRPr/>
            </a:pPr>
            <a:r>
              <a:rPr lang="en-US" sz="1400" b="1">
                <a:solidFill>
                  <a:schemeClr val="bg1"/>
                </a:solidFill>
                <a:effectLst>
                  <a:outerShdw blurRad="38100" dist="38100" dir="2700000" algn="tl">
                    <a:srgbClr val="000000"/>
                  </a:outerShdw>
                </a:effectLst>
                <a:latin typeface="Arial" charset="0"/>
                <a:cs typeface="+mn-cs"/>
              </a:rPr>
              <a:t>Open program</a:t>
            </a:r>
          </a:p>
        </p:txBody>
      </p:sp>
      <p:sp>
        <p:nvSpPr>
          <p:cNvPr id="43024" name="Oval 28"/>
          <p:cNvSpPr>
            <a:spLocks noChangeArrowheads="1"/>
          </p:cNvSpPr>
          <p:nvPr/>
        </p:nvSpPr>
        <p:spPr bwMode="auto">
          <a:xfrm>
            <a:off x="1214438" y="4035425"/>
            <a:ext cx="215900" cy="215900"/>
          </a:xfrm>
          <a:prstGeom prst="ellipse">
            <a:avLst/>
          </a:prstGeom>
          <a:solidFill>
            <a:srgbClr val="99CCFF"/>
          </a:solidFill>
          <a:ln w="9525">
            <a:solidFill>
              <a:schemeClr val="tx1"/>
            </a:solidFill>
            <a:round/>
            <a:headEnd/>
            <a:tailEnd/>
          </a:ln>
        </p:spPr>
        <p:txBody>
          <a:bodyPr wrap="none" anchor="ctr"/>
          <a:lstStyle/>
          <a:p>
            <a:pPr eaLnBrk="0" hangingPunct="0"/>
            <a:endParaRPr lang="en-AU"/>
          </a:p>
        </p:txBody>
      </p:sp>
      <p:sp>
        <p:nvSpPr>
          <p:cNvPr id="118814" name="Oval 30"/>
          <p:cNvSpPr>
            <a:spLocks noChangeArrowheads="1"/>
          </p:cNvSpPr>
          <p:nvPr/>
        </p:nvSpPr>
        <p:spPr bwMode="auto">
          <a:xfrm>
            <a:off x="1476375" y="4048125"/>
            <a:ext cx="215900" cy="215900"/>
          </a:xfrm>
          <a:prstGeom prst="ellipse">
            <a:avLst/>
          </a:prstGeom>
          <a:solidFill>
            <a:srgbClr val="FF00FF"/>
          </a:solidFill>
          <a:ln w="9525">
            <a:solidFill>
              <a:schemeClr val="tx1"/>
            </a:solidFill>
            <a:round/>
            <a:headEnd/>
            <a:tailEnd/>
          </a:ln>
        </p:spPr>
        <p:txBody>
          <a:bodyPr wrap="none" anchor="ctr"/>
          <a:lstStyle/>
          <a:p>
            <a:pPr eaLnBrk="0" hangingPunct="0"/>
            <a:endParaRPr lang="en-AU"/>
          </a:p>
        </p:txBody>
      </p:sp>
      <p:grpSp>
        <p:nvGrpSpPr>
          <p:cNvPr id="3" name="Group 32"/>
          <p:cNvGrpSpPr>
            <a:grpSpLocks/>
          </p:cNvGrpSpPr>
          <p:nvPr/>
        </p:nvGrpSpPr>
        <p:grpSpPr bwMode="auto">
          <a:xfrm>
            <a:off x="6300788" y="2276475"/>
            <a:ext cx="1511300" cy="865188"/>
            <a:chOff x="6708" y="8568"/>
            <a:chExt cx="900" cy="476"/>
          </a:xfrm>
        </p:grpSpPr>
        <p:sp>
          <p:nvSpPr>
            <p:cNvPr id="118817" name="Freeform 33"/>
            <p:cNvSpPr>
              <a:spLocks/>
            </p:cNvSpPr>
            <p:nvPr/>
          </p:nvSpPr>
          <p:spPr bwMode="auto">
            <a:xfrm>
              <a:off x="6708" y="8568"/>
              <a:ext cx="900" cy="476"/>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rgbClr val="99CCFF"/>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18818" name="Text Box 34"/>
            <p:cNvSpPr txBox="1">
              <a:spLocks noChangeArrowheads="1"/>
            </p:cNvSpPr>
            <p:nvPr/>
          </p:nvSpPr>
          <p:spPr bwMode="auto">
            <a:xfrm>
              <a:off x="6804" y="8616"/>
              <a:ext cx="718" cy="360"/>
            </a:xfrm>
            <a:prstGeom prst="rect">
              <a:avLst/>
            </a:prstGeom>
            <a:noFill/>
            <a:ln w="9525">
              <a:noFill/>
              <a:miter lim="800000"/>
              <a:headEnd/>
              <a:tailEnd/>
            </a:ln>
          </p:spPr>
          <p:txBody>
            <a:bodyPr lIns="0" tIns="0" rIns="0" bIns="0"/>
            <a:lstStyle/>
            <a:p>
              <a:pPr algn="ctr" eaLnBrk="0" hangingPunct="0">
                <a:defRPr/>
              </a:pPr>
              <a:endParaRPr lang="en-US" sz="300">
                <a:latin typeface="MS Reference Sans Serif" pitchFamily="34" charset="0"/>
                <a:cs typeface="+mn-cs"/>
              </a:endParaRPr>
            </a:p>
            <a:p>
              <a:pPr algn="ctr" eaLnBrk="0" hangingPunct="0">
                <a:defRPr/>
              </a:pPr>
              <a:endParaRPr lang="en-US" sz="300" b="1">
                <a:solidFill>
                  <a:schemeClr val="accent2"/>
                </a:solidFill>
                <a:effectLst>
                  <a:outerShdw blurRad="38100" dist="38100" dir="2700000" algn="tl">
                    <a:srgbClr val="000000"/>
                  </a:outerShdw>
                </a:effectLst>
                <a:latin typeface="Albertus Medium" pitchFamily="34" charset="0"/>
                <a:cs typeface="+mn-cs"/>
              </a:endParaRPr>
            </a:p>
            <a:p>
              <a:pPr algn="ctr" eaLnBrk="0" hangingPunct="0">
                <a:defRPr/>
              </a:pPr>
              <a:r>
                <a:rPr lang="en-US" sz="1600">
                  <a:solidFill>
                    <a:srgbClr val="0000FF"/>
                  </a:solidFill>
                  <a:effectLst>
                    <a:outerShdw blurRad="38100" dist="38100" dir="2700000" algn="tl">
                      <a:srgbClr val="000000"/>
                    </a:outerShdw>
                  </a:effectLst>
                  <a:latin typeface="Albertus Medium" pitchFamily="34" charset="0"/>
                  <a:cs typeface="+mn-cs"/>
                </a:rPr>
                <a:t>Short Term Scheduler</a:t>
              </a:r>
              <a:endParaRPr lang="en-US" sz="1600">
                <a:solidFill>
                  <a:srgbClr val="0000FF"/>
                </a:solidFill>
                <a:effectLst>
                  <a:outerShdw blurRad="38100" dist="38100" dir="2700000" algn="tl">
                    <a:srgbClr val="000000"/>
                  </a:outerShdw>
                </a:effectLst>
                <a:latin typeface="Times New Roman" pitchFamily="18" charset="0"/>
                <a:cs typeface="+mn-cs"/>
              </a:endParaRPr>
            </a:p>
            <a:p>
              <a:pPr eaLnBrk="0" hangingPunct="0">
                <a:defRPr/>
              </a:pPr>
              <a:endParaRPr lang="en-US" sz="1600" b="1">
                <a:solidFill>
                  <a:srgbClr val="FFFF00"/>
                </a:solidFill>
                <a:effectLst>
                  <a:outerShdw blurRad="38100" dist="38100" dir="2700000" algn="tl">
                    <a:srgbClr val="000000"/>
                  </a:outerShdw>
                </a:effectLst>
                <a:latin typeface="Arial" charset="0"/>
                <a:cs typeface="+mn-cs"/>
              </a:endParaRPr>
            </a:p>
          </p:txBody>
        </p:sp>
      </p:grpSp>
      <p:sp>
        <p:nvSpPr>
          <p:cNvPr id="118819" name="Text Box 35"/>
          <p:cNvSpPr txBox="1">
            <a:spLocks noChangeArrowheads="1"/>
          </p:cNvSpPr>
          <p:nvPr/>
        </p:nvSpPr>
        <p:spPr bwMode="auto">
          <a:xfrm>
            <a:off x="7956550" y="3011488"/>
            <a:ext cx="1065213" cy="820737"/>
          </a:xfrm>
          <a:prstGeom prst="rect">
            <a:avLst/>
          </a:prstGeom>
          <a:solidFill>
            <a:srgbClr val="00BC00"/>
          </a:solidFill>
          <a:ln w="9525">
            <a:solidFill>
              <a:schemeClr val="tx1"/>
            </a:solidFill>
            <a:miter lim="800000"/>
            <a:headEnd/>
            <a:tailEnd/>
          </a:ln>
          <a:effectLst>
            <a:outerShdw dist="107763" dir="2700000" algn="ctr" rotWithShape="0">
              <a:schemeClr val="tx1">
                <a:alpha val="50000"/>
              </a:schemeClr>
            </a:outerShdw>
          </a:effectLst>
        </p:spPr>
        <p:txBody>
          <a:bodyPr>
            <a:spAutoFit/>
          </a:bodyPr>
          <a:lstStyle/>
          <a:p>
            <a:pPr algn="ctr" eaLnBrk="0" hangingPunct="0">
              <a:spcBef>
                <a:spcPct val="50000"/>
              </a:spcBef>
              <a:defRPr/>
            </a:pPr>
            <a:endParaRPr lang="en-US" sz="800" b="1">
              <a:solidFill>
                <a:srgbClr val="0000FF"/>
              </a:solidFill>
              <a:effectLst>
                <a:outerShdw blurRad="38100" dist="38100" dir="2700000" algn="tl">
                  <a:srgbClr val="000000"/>
                </a:outerShdw>
              </a:effectLst>
              <a:latin typeface="Arial" charset="0"/>
              <a:cs typeface="+mn-cs"/>
            </a:endParaRPr>
          </a:p>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CPU</a:t>
            </a:r>
          </a:p>
          <a:p>
            <a:pPr algn="ctr" eaLnBrk="0" hangingPunct="0">
              <a:spcBef>
                <a:spcPct val="50000"/>
              </a:spcBef>
              <a:defRPr/>
            </a:pPr>
            <a:endParaRPr lang="en-US" sz="800" b="1">
              <a:solidFill>
                <a:srgbClr val="0000FF"/>
              </a:solidFill>
              <a:effectLst>
                <a:outerShdw blurRad="38100" dist="38100" dir="2700000" algn="tl">
                  <a:srgbClr val="000000"/>
                </a:outerShdw>
              </a:effectLst>
              <a:latin typeface="Arial" charset="0"/>
              <a:cs typeface="+mn-cs"/>
            </a:endParaRPr>
          </a:p>
        </p:txBody>
      </p:sp>
      <p:sp>
        <p:nvSpPr>
          <p:cNvPr id="118820" name="Freeform 36"/>
          <p:cNvSpPr>
            <a:spLocks/>
          </p:cNvSpPr>
          <p:nvPr/>
        </p:nvSpPr>
        <p:spPr bwMode="auto">
          <a:xfrm>
            <a:off x="1692275" y="3429000"/>
            <a:ext cx="2663825" cy="720725"/>
          </a:xfrm>
          <a:custGeom>
            <a:avLst/>
            <a:gdLst>
              <a:gd name="T0" fmla="*/ 0 w 1678"/>
              <a:gd name="T1" fmla="*/ 1144151027 h 454"/>
              <a:gd name="T2" fmla="*/ 1370964998 w 1678"/>
              <a:gd name="T3" fmla="*/ 1144151027 h 454"/>
              <a:gd name="T4" fmla="*/ 2147483647 w 1678"/>
              <a:gd name="T5" fmla="*/ 0 h 454"/>
              <a:gd name="T6" fmla="*/ 2147483647 w 1678"/>
              <a:gd name="T7" fmla="*/ 0 h 454"/>
              <a:gd name="T8" fmla="*/ 0 60000 65536"/>
              <a:gd name="T9" fmla="*/ 0 60000 65536"/>
              <a:gd name="T10" fmla="*/ 0 60000 65536"/>
              <a:gd name="T11" fmla="*/ 0 60000 65536"/>
              <a:gd name="T12" fmla="*/ 0 w 1678"/>
              <a:gd name="T13" fmla="*/ 0 h 454"/>
              <a:gd name="T14" fmla="*/ 1678 w 1678"/>
              <a:gd name="T15" fmla="*/ 454 h 454"/>
            </a:gdLst>
            <a:ahLst/>
            <a:cxnLst>
              <a:cxn ang="T8">
                <a:pos x="T0" y="T1"/>
              </a:cxn>
              <a:cxn ang="T9">
                <a:pos x="T2" y="T3"/>
              </a:cxn>
              <a:cxn ang="T10">
                <a:pos x="T4" y="T5"/>
              </a:cxn>
              <a:cxn ang="T11">
                <a:pos x="T6" y="T7"/>
              </a:cxn>
            </a:cxnLst>
            <a:rect l="T12" t="T13" r="T14" b="T15"/>
            <a:pathLst>
              <a:path w="1678" h="454">
                <a:moveTo>
                  <a:pt x="0" y="454"/>
                </a:moveTo>
                <a:lnTo>
                  <a:pt x="544" y="454"/>
                </a:lnTo>
                <a:lnTo>
                  <a:pt x="1134" y="0"/>
                </a:lnTo>
                <a:lnTo>
                  <a:pt x="1678" y="0"/>
                </a:lnTo>
              </a:path>
            </a:pathLst>
          </a:custGeom>
          <a:noFill/>
          <a:ln w="28575">
            <a:solidFill>
              <a:schemeClr val="tx1"/>
            </a:solidFill>
            <a:prstDash val="dash"/>
            <a:round/>
            <a:headEnd/>
            <a:tailEnd type="triangle" w="med" len="lg"/>
          </a:ln>
        </p:spPr>
        <p:txBody>
          <a:bodyPr/>
          <a:lstStyle/>
          <a:p>
            <a:pPr eaLnBrk="0" hangingPunct="0"/>
            <a:endParaRPr lang="en-AU"/>
          </a:p>
        </p:txBody>
      </p:sp>
      <p:sp>
        <p:nvSpPr>
          <p:cNvPr id="118822" name="Line 38"/>
          <p:cNvSpPr>
            <a:spLocks noChangeShapeType="1"/>
          </p:cNvSpPr>
          <p:nvPr/>
        </p:nvSpPr>
        <p:spPr bwMode="auto">
          <a:xfrm>
            <a:off x="6084888" y="3500438"/>
            <a:ext cx="1871662" cy="0"/>
          </a:xfrm>
          <a:prstGeom prst="line">
            <a:avLst/>
          </a:prstGeom>
          <a:noFill/>
          <a:ln w="28575">
            <a:solidFill>
              <a:schemeClr val="tx1"/>
            </a:solidFill>
            <a:prstDash val="dash"/>
            <a:round/>
            <a:headEnd/>
            <a:tailEnd type="triangle" w="med" len="lg"/>
          </a:ln>
        </p:spPr>
        <p:txBody>
          <a:bodyPr/>
          <a:lstStyle/>
          <a:p>
            <a:endParaRPr lang="en-US"/>
          </a:p>
        </p:txBody>
      </p:sp>
      <p:grpSp>
        <p:nvGrpSpPr>
          <p:cNvPr id="4" name="Group 39"/>
          <p:cNvGrpSpPr>
            <a:grpSpLocks/>
          </p:cNvGrpSpPr>
          <p:nvPr/>
        </p:nvGrpSpPr>
        <p:grpSpPr bwMode="auto">
          <a:xfrm>
            <a:off x="2124075" y="5876925"/>
            <a:ext cx="1871663" cy="865188"/>
            <a:chOff x="6708" y="8568"/>
            <a:chExt cx="900" cy="476"/>
          </a:xfrm>
        </p:grpSpPr>
        <p:sp>
          <p:nvSpPr>
            <p:cNvPr id="118824" name="Freeform 40"/>
            <p:cNvSpPr>
              <a:spLocks/>
            </p:cNvSpPr>
            <p:nvPr/>
          </p:nvSpPr>
          <p:spPr bwMode="auto">
            <a:xfrm>
              <a:off x="6708" y="8568"/>
              <a:ext cx="900" cy="476"/>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rgbClr val="FF00FF"/>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18825" name="Text Box 41"/>
            <p:cNvSpPr txBox="1">
              <a:spLocks noChangeArrowheads="1"/>
            </p:cNvSpPr>
            <p:nvPr/>
          </p:nvSpPr>
          <p:spPr bwMode="auto">
            <a:xfrm>
              <a:off x="6804" y="8616"/>
              <a:ext cx="720" cy="360"/>
            </a:xfrm>
            <a:prstGeom prst="rect">
              <a:avLst/>
            </a:prstGeom>
            <a:noFill/>
            <a:ln w="9525">
              <a:noFill/>
              <a:miter lim="800000"/>
              <a:headEnd/>
              <a:tailEnd/>
            </a:ln>
          </p:spPr>
          <p:txBody>
            <a:bodyPr lIns="0" tIns="0" rIns="0" bIns="0"/>
            <a:lstStyle/>
            <a:p>
              <a:pPr algn="ctr" eaLnBrk="0" hangingPunct="0">
                <a:defRPr/>
              </a:pPr>
              <a:endParaRPr lang="en-US" sz="300">
                <a:latin typeface="MS Reference Sans Serif" pitchFamily="34" charset="0"/>
                <a:cs typeface="+mn-cs"/>
              </a:endParaRPr>
            </a:p>
            <a:p>
              <a:pPr algn="ctr" eaLnBrk="0" hangingPunct="0">
                <a:defRPr/>
              </a:pPr>
              <a:endParaRPr lang="en-US" sz="300" b="1">
                <a:solidFill>
                  <a:schemeClr val="accent2"/>
                </a:solidFill>
                <a:effectLst>
                  <a:outerShdw blurRad="38100" dist="38100" dir="2700000" algn="tl">
                    <a:srgbClr val="000000"/>
                  </a:outerShdw>
                </a:effectLst>
                <a:latin typeface="Albertus Medium" pitchFamily="34" charset="0"/>
                <a:cs typeface="+mn-cs"/>
              </a:endParaRPr>
            </a:p>
            <a:p>
              <a:pPr algn="ctr" eaLnBrk="0" hangingPunct="0">
                <a:defRPr/>
              </a:pPr>
              <a:r>
                <a:rPr lang="en-US" sz="1600">
                  <a:solidFill>
                    <a:srgbClr val="0000FF"/>
                  </a:solidFill>
                  <a:effectLst>
                    <a:outerShdw blurRad="38100" dist="38100" dir="2700000" algn="tl">
                      <a:srgbClr val="000000"/>
                    </a:outerShdw>
                  </a:effectLst>
                  <a:latin typeface="Albertus Medium" pitchFamily="34" charset="0"/>
                  <a:cs typeface="+mn-cs"/>
                </a:rPr>
                <a:t>Medium Term Scheduler</a:t>
              </a:r>
              <a:endParaRPr lang="en-US" sz="1600">
                <a:solidFill>
                  <a:srgbClr val="0000FF"/>
                </a:solidFill>
                <a:effectLst>
                  <a:outerShdw blurRad="38100" dist="38100" dir="2700000" algn="tl">
                    <a:srgbClr val="000000"/>
                  </a:outerShdw>
                </a:effectLst>
                <a:latin typeface="Times New Roman" pitchFamily="18" charset="0"/>
                <a:cs typeface="+mn-cs"/>
              </a:endParaRPr>
            </a:p>
            <a:p>
              <a:pPr eaLnBrk="0" hangingPunct="0">
                <a:defRPr/>
              </a:pPr>
              <a:endParaRPr lang="en-US" sz="1600" b="1">
                <a:solidFill>
                  <a:srgbClr val="FFFF00"/>
                </a:solidFill>
                <a:effectLst>
                  <a:outerShdw blurRad="38100" dist="38100" dir="2700000" algn="tl">
                    <a:srgbClr val="000000"/>
                  </a:outerShdw>
                </a:effectLst>
                <a:latin typeface="Arial" charset="0"/>
                <a:cs typeface="+mn-cs"/>
              </a:endParaRPr>
            </a:p>
          </p:txBody>
        </p:sp>
      </p:grpSp>
      <p:sp>
        <p:nvSpPr>
          <p:cNvPr id="118827" name="Oval 43"/>
          <p:cNvSpPr>
            <a:spLocks noChangeArrowheads="1"/>
          </p:cNvSpPr>
          <p:nvPr/>
        </p:nvSpPr>
        <p:spPr bwMode="auto">
          <a:xfrm>
            <a:off x="4384675" y="5084763"/>
            <a:ext cx="215900" cy="215900"/>
          </a:xfrm>
          <a:prstGeom prst="ellipse">
            <a:avLst/>
          </a:prstGeom>
          <a:solidFill>
            <a:schemeClr val="accent1"/>
          </a:solidFill>
          <a:ln w="9525">
            <a:solidFill>
              <a:schemeClr val="tx1"/>
            </a:solidFill>
            <a:round/>
            <a:headEnd/>
            <a:tailEnd/>
          </a:ln>
        </p:spPr>
        <p:txBody>
          <a:bodyPr wrap="none" anchor="ctr"/>
          <a:lstStyle/>
          <a:p>
            <a:pPr eaLnBrk="0" hangingPunct="0"/>
            <a:endParaRPr lang="en-AU"/>
          </a:p>
        </p:txBody>
      </p:sp>
      <p:sp>
        <p:nvSpPr>
          <p:cNvPr id="43032" name="Rectangle 7"/>
          <p:cNvSpPr>
            <a:spLocks noChangeArrowheads="1"/>
          </p:cNvSpPr>
          <p:nvPr/>
        </p:nvSpPr>
        <p:spPr bwMode="auto">
          <a:xfrm>
            <a:off x="4356100" y="1052513"/>
            <a:ext cx="1655763" cy="5113337"/>
          </a:xfrm>
          <a:prstGeom prst="rect">
            <a:avLst/>
          </a:prstGeom>
          <a:solidFill>
            <a:schemeClr val="tx1"/>
          </a:solidFill>
          <a:ln w="9525">
            <a:solidFill>
              <a:schemeClr val="tx1"/>
            </a:solidFill>
            <a:miter lim="800000"/>
            <a:headEnd/>
            <a:tailEnd/>
          </a:ln>
        </p:spPr>
        <p:txBody>
          <a:bodyPr wrap="none" anchor="ctr"/>
          <a:lstStyle/>
          <a:p>
            <a:pPr eaLnBrk="0" hangingPunct="0"/>
            <a:endParaRPr lang="en-AU"/>
          </a:p>
        </p:txBody>
      </p:sp>
      <p:sp>
        <p:nvSpPr>
          <p:cNvPr id="118792" name="Text Box 8"/>
          <p:cNvSpPr txBox="1">
            <a:spLocks noChangeArrowheads="1"/>
          </p:cNvSpPr>
          <p:nvPr/>
        </p:nvSpPr>
        <p:spPr bwMode="auto">
          <a:xfrm>
            <a:off x="4500563" y="1628775"/>
            <a:ext cx="1339850" cy="366713"/>
          </a:xfrm>
          <a:prstGeom prst="rect">
            <a:avLst/>
          </a:prstGeom>
          <a:noFill/>
          <a:ln w="9525">
            <a:noFill/>
            <a:miter lim="800000"/>
            <a:headEnd/>
            <a:tailEnd/>
          </a:ln>
          <a:effectLst/>
        </p:spPr>
        <p:txBody>
          <a:bodyPr>
            <a:spAutoFit/>
          </a:bodyPr>
          <a:lstStyle/>
          <a:p>
            <a:pPr algn="ctr" eaLnBrk="0" hangingPunct="0">
              <a:spcBef>
                <a:spcPct val="50000"/>
              </a:spcBef>
              <a:defRPr/>
            </a:pPr>
            <a:r>
              <a:rPr lang="en-US" b="1">
                <a:solidFill>
                  <a:schemeClr val="bg1"/>
                </a:solidFill>
                <a:effectLst>
                  <a:outerShdw blurRad="38100" dist="38100" dir="2700000" algn="tl">
                    <a:srgbClr val="000000"/>
                  </a:outerShdw>
                </a:effectLst>
                <a:latin typeface="Arial" charset="0"/>
                <a:cs typeface="+mn-cs"/>
              </a:rPr>
              <a:t>Memory</a:t>
            </a:r>
          </a:p>
        </p:txBody>
      </p:sp>
      <p:sp>
        <p:nvSpPr>
          <p:cNvPr id="118815" name="Text Box 31"/>
          <p:cNvSpPr txBox="1">
            <a:spLocks noChangeArrowheads="1"/>
          </p:cNvSpPr>
          <p:nvPr/>
        </p:nvSpPr>
        <p:spPr bwMode="auto">
          <a:xfrm>
            <a:off x="4356100" y="3284538"/>
            <a:ext cx="1655763" cy="376237"/>
          </a:xfrm>
          <a:prstGeom prst="rect">
            <a:avLst/>
          </a:prstGeom>
          <a:solidFill>
            <a:srgbClr val="FFFF00"/>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a:t>
            </a:r>
          </a:p>
        </p:txBody>
      </p:sp>
      <p:sp>
        <p:nvSpPr>
          <p:cNvPr id="118826" name="Text Box 42"/>
          <p:cNvSpPr txBox="1">
            <a:spLocks noChangeArrowheads="1"/>
          </p:cNvSpPr>
          <p:nvPr/>
        </p:nvSpPr>
        <p:spPr bwMode="auto">
          <a:xfrm>
            <a:off x="4356100" y="4724400"/>
            <a:ext cx="1655763" cy="376238"/>
          </a:xfrm>
          <a:prstGeom prst="rect">
            <a:avLst/>
          </a:prstGeom>
          <a:solidFill>
            <a:srgbClr val="FF00FF"/>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a:t>
            </a:r>
          </a:p>
        </p:txBody>
      </p:sp>
      <p:grpSp>
        <p:nvGrpSpPr>
          <p:cNvPr id="5" name="Group 47"/>
          <p:cNvGrpSpPr>
            <a:grpSpLocks/>
          </p:cNvGrpSpPr>
          <p:nvPr/>
        </p:nvGrpSpPr>
        <p:grpSpPr bwMode="auto">
          <a:xfrm>
            <a:off x="1706563" y="4221163"/>
            <a:ext cx="2663825" cy="720725"/>
            <a:chOff x="1075" y="2659"/>
            <a:chExt cx="1678" cy="454"/>
          </a:xfrm>
        </p:grpSpPr>
        <p:sp>
          <p:nvSpPr>
            <p:cNvPr id="43041" name="Freeform 44"/>
            <p:cNvSpPr>
              <a:spLocks/>
            </p:cNvSpPr>
            <p:nvPr/>
          </p:nvSpPr>
          <p:spPr bwMode="auto">
            <a:xfrm flipV="1">
              <a:off x="1075" y="2659"/>
              <a:ext cx="1678" cy="454"/>
            </a:xfrm>
            <a:custGeom>
              <a:avLst/>
              <a:gdLst>
                <a:gd name="T0" fmla="*/ 0 w 1678"/>
                <a:gd name="T1" fmla="*/ 454 h 454"/>
                <a:gd name="T2" fmla="*/ 544 w 1678"/>
                <a:gd name="T3" fmla="*/ 454 h 454"/>
                <a:gd name="T4" fmla="*/ 1134 w 1678"/>
                <a:gd name="T5" fmla="*/ 0 h 454"/>
                <a:gd name="T6" fmla="*/ 1678 w 1678"/>
                <a:gd name="T7" fmla="*/ 0 h 454"/>
                <a:gd name="T8" fmla="*/ 0 60000 65536"/>
                <a:gd name="T9" fmla="*/ 0 60000 65536"/>
                <a:gd name="T10" fmla="*/ 0 60000 65536"/>
                <a:gd name="T11" fmla="*/ 0 60000 65536"/>
                <a:gd name="T12" fmla="*/ 0 w 1678"/>
                <a:gd name="T13" fmla="*/ 0 h 454"/>
                <a:gd name="T14" fmla="*/ 1678 w 1678"/>
                <a:gd name="T15" fmla="*/ 454 h 454"/>
              </a:gdLst>
              <a:ahLst/>
              <a:cxnLst>
                <a:cxn ang="T8">
                  <a:pos x="T0" y="T1"/>
                </a:cxn>
                <a:cxn ang="T9">
                  <a:pos x="T2" y="T3"/>
                </a:cxn>
                <a:cxn ang="T10">
                  <a:pos x="T4" y="T5"/>
                </a:cxn>
                <a:cxn ang="T11">
                  <a:pos x="T6" y="T7"/>
                </a:cxn>
              </a:cxnLst>
              <a:rect l="T12" t="T13" r="T14" b="T15"/>
              <a:pathLst>
                <a:path w="1678" h="454">
                  <a:moveTo>
                    <a:pt x="0" y="454"/>
                  </a:moveTo>
                  <a:lnTo>
                    <a:pt x="544" y="454"/>
                  </a:lnTo>
                  <a:lnTo>
                    <a:pt x="1134" y="0"/>
                  </a:lnTo>
                  <a:lnTo>
                    <a:pt x="1678" y="0"/>
                  </a:lnTo>
                </a:path>
              </a:pathLst>
            </a:custGeom>
            <a:noFill/>
            <a:ln w="28575">
              <a:solidFill>
                <a:schemeClr val="tx1"/>
              </a:solidFill>
              <a:prstDash val="dash"/>
              <a:round/>
              <a:headEnd type="triangle" w="med" len="med"/>
              <a:tailEnd type="none" w="med" len="lg"/>
            </a:ln>
          </p:spPr>
          <p:txBody>
            <a:bodyPr/>
            <a:lstStyle/>
            <a:p>
              <a:pPr eaLnBrk="0" hangingPunct="0"/>
              <a:endParaRPr lang="en-AU"/>
            </a:p>
          </p:txBody>
        </p:sp>
        <p:sp>
          <p:nvSpPr>
            <p:cNvPr id="43042" name="Line 45"/>
            <p:cNvSpPr>
              <a:spLocks noChangeShapeType="1"/>
            </p:cNvSpPr>
            <p:nvPr/>
          </p:nvSpPr>
          <p:spPr bwMode="auto">
            <a:xfrm flipH="1">
              <a:off x="2327" y="3113"/>
              <a:ext cx="90" cy="0"/>
            </a:xfrm>
            <a:prstGeom prst="line">
              <a:avLst/>
            </a:prstGeom>
            <a:noFill/>
            <a:ln w="28575">
              <a:solidFill>
                <a:schemeClr val="tx1"/>
              </a:solidFill>
              <a:round/>
              <a:headEnd/>
              <a:tailEnd type="triangle" w="med" len="lg"/>
            </a:ln>
          </p:spPr>
          <p:txBody>
            <a:bodyPr/>
            <a:lstStyle/>
            <a:p>
              <a:endParaRPr lang="en-US"/>
            </a:p>
          </p:txBody>
        </p:sp>
      </p:grpSp>
      <p:sp>
        <p:nvSpPr>
          <p:cNvPr id="118832" name="Text Box 48"/>
          <p:cNvSpPr txBox="1">
            <a:spLocks noChangeArrowheads="1"/>
          </p:cNvSpPr>
          <p:nvPr/>
        </p:nvSpPr>
        <p:spPr bwMode="auto">
          <a:xfrm>
            <a:off x="1042988" y="1557338"/>
            <a:ext cx="1339850" cy="366712"/>
          </a:xfrm>
          <a:prstGeom prst="rect">
            <a:avLst/>
          </a:prstGeom>
          <a:noFill/>
          <a:ln w="9525">
            <a:noFill/>
            <a:miter lim="800000"/>
            <a:headEnd/>
            <a:tailEnd/>
          </a:ln>
          <a:effectLst/>
        </p:spPr>
        <p:txBody>
          <a:bodyPr>
            <a:spAutoFit/>
          </a:bodyPr>
          <a:lstStyle/>
          <a:p>
            <a:pPr algn="ctr" eaLnBrk="0" hangingPunct="0">
              <a:spcBef>
                <a:spcPct val="50000"/>
              </a:spcBef>
              <a:defRPr/>
            </a:pPr>
            <a:r>
              <a:rPr lang="en-US" b="1">
                <a:solidFill>
                  <a:schemeClr val="bg1"/>
                </a:solidFill>
                <a:effectLst>
                  <a:outerShdw blurRad="38100" dist="38100" dir="2700000" algn="tl">
                    <a:srgbClr val="000000"/>
                  </a:outerShdw>
                </a:effectLst>
                <a:latin typeface="Arial" charset="0"/>
                <a:cs typeface="+mn-cs"/>
              </a:rPr>
              <a:t>Disk</a:t>
            </a:r>
          </a:p>
        </p:txBody>
      </p:sp>
      <p:sp>
        <p:nvSpPr>
          <p:cNvPr id="118833" name="Text Box 49"/>
          <p:cNvSpPr txBox="1">
            <a:spLocks noChangeArrowheads="1"/>
          </p:cNvSpPr>
          <p:nvPr/>
        </p:nvSpPr>
        <p:spPr bwMode="auto">
          <a:xfrm>
            <a:off x="3132138" y="3443288"/>
            <a:ext cx="1295400" cy="942975"/>
          </a:xfrm>
          <a:prstGeom prst="rect">
            <a:avLst/>
          </a:prstGeom>
          <a:noFill/>
          <a:ln w="9525">
            <a:noFill/>
            <a:miter lim="800000"/>
            <a:headEnd/>
            <a:tailEnd/>
          </a:ln>
          <a:effectLst/>
        </p:spPr>
        <p:txBody>
          <a:bodyPr>
            <a:spAutoFit/>
          </a:bodyPr>
          <a:lstStyle/>
          <a:p>
            <a:pPr algn="ctr" eaLnBrk="0" hangingPunct="0">
              <a:spcBef>
                <a:spcPct val="50000"/>
              </a:spcBef>
              <a:defRPr/>
            </a:pPr>
            <a:r>
              <a:rPr lang="en-US" sz="1400" b="1">
                <a:solidFill>
                  <a:srgbClr val="00BC00"/>
                </a:solidFill>
                <a:effectLst>
                  <a:outerShdw blurRad="38100" dist="38100" dir="2700000" algn="tl">
                    <a:srgbClr val="000000"/>
                  </a:outerShdw>
                </a:effectLst>
                <a:latin typeface="Arial" charset="0"/>
                <a:cs typeface="+mn-cs"/>
              </a:rPr>
              <a:t>Select a process from job to ready queue</a:t>
            </a:r>
          </a:p>
        </p:txBody>
      </p:sp>
      <p:sp>
        <p:nvSpPr>
          <p:cNvPr id="118834" name="Text Box 50"/>
          <p:cNvSpPr txBox="1">
            <a:spLocks noChangeArrowheads="1"/>
          </p:cNvSpPr>
          <p:nvPr/>
        </p:nvSpPr>
        <p:spPr bwMode="auto">
          <a:xfrm>
            <a:off x="2339975" y="4862513"/>
            <a:ext cx="1295400" cy="942975"/>
          </a:xfrm>
          <a:prstGeom prst="rect">
            <a:avLst/>
          </a:prstGeom>
          <a:noFill/>
          <a:ln w="9525">
            <a:noFill/>
            <a:miter lim="800000"/>
            <a:headEnd/>
            <a:tailEnd/>
          </a:ln>
          <a:effectLst/>
        </p:spPr>
        <p:txBody>
          <a:bodyPr>
            <a:spAutoFit/>
          </a:bodyPr>
          <a:lstStyle/>
          <a:p>
            <a:pPr algn="ctr" eaLnBrk="0" hangingPunct="0">
              <a:spcBef>
                <a:spcPct val="50000"/>
              </a:spcBef>
              <a:defRPr/>
            </a:pPr>
            <a:r>
              <a:rPr lang="en-US" sz="1400" b="1">
                <a:solidFill>
                  <a:srgbClr val="FF00FF"/>
                </a:solidFill>
                <a:effectLst>
                  <a:outerShdw blurRad="38100" dist="38100" dir="2700000" algn="tl">
                    <a:srgbClr val="000000"/>
                  </a:outerShdw>
                </a:effectLst>
                <a:latin typeface="Arial" charset="0"/>
                <a:cs typeface="+mn-cs"/>
              </a:rPr>
              <a:t>Swap a process from ready to job queue</a:t>
            </a:r>
          </a:p>
        </p:txBody>
      </p:sp>
      <p:sp>
        <p:nvSpPr>
          <p:cNvPr id="118835" name="Text Box 51"/>
          <p:cNvSpPr txBox="1">
            <a:spLocks noChangeArrowheads="1"/>
          </p:cNvSpPr>
          <p:nvPr/>
        </p:nvSpPr>
        <p:spPr bwMode="auto">
          <a:xfrm>
            <a:off x="6357938" y="3502025"/>
            <a:ext cx="1295400" cy="1155700"/>
          </a:xfrm>
          <a:prstGeom prst="rect">
            <a:avLst/>
          </a:prstGeom>
          <a:noFill/>
          <a:ln w="9525">
            <a:noFill/>
            <a:miter lim="800000"/>
            <a:headEnd/>
            <a:tailEnd/>
          </a:ln>
          <a:effectLst/>
        </p:spPr>
        <p:txBody>
          <a:bodyPr>
            <a:spAutoFit/>
          </a:bodyPr>
          <a:lstStyle/>
          <a:p>
            <a:pPr algn="ctr" eaLnBrk="0" hangingPunct="0">
              <a:spcBef>
                <a:spcPct val="50000"/>
              </a:spcBef>
              <a:defRPr/>
            </a:pPr>
            <a:r>
              <a:rPr lang="en-US" sz="1400" b="1">
                <a:solidFill>
                  <a:srgbClr val="3399FF"/>
                </a:solidFill>
                <a:effectLst>
                  <a:outerShdw blurRad="38100" dist="38100" dir="2700000" algn="tl">
                    <a:srgbClr val="000000"/>
                  </a:outerShdw>
                </a:effectLst>
                <a:latin typeface="Arial" charset="0"/>
                <a:cs typeface="+mn-cs"/>
              </a:rPr>
              <a:t>Assign the CPU to a process from ready queue</a:t>
            </a:r>
          </a:p>
        </p:txBody>
      </p:sp>
      <p:sp>
        <p:nvSpPr>
          <p:cNvPr id="41" name="Date Placeholder 40"/>
          <p:cNvSpPr>
            <a:spLocks noGrp="1"/>
          </p:cNvSpPr>
          <p:nvPr>
            <p:ph type="dt" sz="half" idx="10"/>
          </p:nvPr>
        </p:nvSpPr>
        <p:spPr/>
        <p:txBody>
          <a:bodyPr/>
          <a:lstStyle/>
          <a:p>
            <a:fld id="{3776DB60-E233-44CF-B333-712E4F212A03}" type="datetime1">
              <a:rPr lang="en-US" smtClean="0"/>
              <a:t>5/31/2020</a:t>
            </a:fld>
            <a:endParaRPr lang="en-US" dirty="0"/>
          </a:p>
        </p:txBody>
      </p:sp>
      <p:sp>
        <p:nvSpPr>
          <p:cNvPr id="42" name="Slide Number Placeholder 41"/>
          <p:cNvSpPr>
            <a:spLocks noGrp="1"/>
          </p:cNvSpPr>
          <p:nvPr>
            <p:ph type="sldNum" sz="quarter" idx="12"/>
          </p:nvPr>
        </p:nvSpPr>
        <p:spPr/>
        <p:txBody>
          <a:bodyPr/>
          <a:lstStyle/>
          <a:p>
            <a:fld id="{CA6DF5AC-6CCA-4C99-B496-EDDB31E19025}" type="slidenum">
              <a:rPr lang="en-US" smtClean="0"/>
              <a:pPr/>
              <a:t>6</a:t>
            </a:fld>
            <a:endParaRPr lang="en-US"/>
          </a:p>
        </p:txBody>
      </p:sp>
      <p:sp>
        <p:nvSpPr>
          <p:cNvPr id="43" name="Footer Placeholder 42"/>
          <p:cNvSpPr>
            <a:spLocks noGrp="1"/>
          </p:cNvSpPr>
          <p:nvPr>
            <p:ph type="ftr" sz="quarter" idx="11"/>
          </p:nvPr>
        </p:nvSpPr>
        <p:spPr>
          <a:xfrm>
            <a:off x="3124200" y="6356350"/>
            <a:ext cx="4648200" cy="365125"/>
          </a:xfrm>
        </p:spPr>
        <p:txBody>
          <a:bodyPr/>
          <a:lstStyle/>
          <a:p>
            <a:r>
              <a:rPr lang="en-US"/>
              <a:t>Ambo University || Woliso Campus         by Husen 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8811"/>
                                        </p:tgtEl>
                                        <p:attrNameLst>
                                          <p:attrName>style.visibility</p:attrName>
                                        </p:attrNameLst>
                                      </p:cBhvr>
                                      <p:to>
                                        <p:strVal val="visible"/>
                                      </p:to>
                                    </p:set>
                                    <p:animEffect transition="in" filter="checkerboard(across)">
                                      <p:cBhvr>
                                        <p:cTn id="7" dur="500"/>
                                        <p:tgtEl>
                                          <p:spTgt spid="118811"/>
                                        </p:tgtEl>
                                      </p:cBhvr>
                                    </p:animEffect>
                                  </p:childTnLst>
                                </p:cTn>
                              </p:par>
                            </p:childTnLst>
                          </p:cTn>
                        </p:par>
                        <p:par>
                          <p:cTn id="8" fill="hold">
                            <p:stCondLst>
                              <p:cond delay="500"/>
                            </p:stCondLst>
                            <p:childTnLst>
                              <p:par>
                                <p:cTn id="9" presetID="0" presetClass="path" presetSubtype="0" accel="50000" decel="50000" fill="hold" grpId="0" nodeType="afterEffect">
                                  <p:stCondLst>
                                    <p:cond delay="0"/>
                                  </p:stCondLst>
                                  <p:childTnLst>
                                    <p:animMotion origin="layout" path="M -3.05556E-6 3.2948E-6 C -0.00243 0.05109 -0.0026 0.07121 -0.00156 0.13433 C -0.00208 0.14682 -0.00225 0.15907 -0.00312 0.17156 C -0.0033 0.17318 -0.0033 0.17503 -0.00468 0.17595 C -0.01146 0.18081 -0.02725 0.18196 -0.03489 0.18358 C -0.03958 0.18659 -0.04427 0.18797 -0.04913 0.19098 C -0.05434 0.19792 -0.06041 0.20393 -0.06354 0.21202 C -0.06059 0.24971 -0.06562 0.24023 -0.02066 0.24023 " pathEditMode="relative" rAng="0" ptsTypes="fffffffA">
                                      <p:cBhvr>
                                        <p:cTn id="10" dur="2000" fill="hold"/>
                                        <p:tgtEl>
                                          <p:spTgt spid="118799"/>
                                        </p:tgtEl>
                                        <p:attrNameLst>
                                          <p:attrName>ppt_x</p:attrName>
                                          <p:attrName>ppt_y</p:attrName>
                                        </p:attrNameLst>
                                      </p:cBhvr>
                                      <p:rCtr x="-3300" y="12500"/>
                                    </p:animMotion>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checkerboard(across)">
                                      <p:cBhvr>
                                        <p:cTn id="15" dur="500"/>
                                        <p:tgtEl>
                                          <p:spTgt spid="2"/>
                                        </p:tgtEl>
                                      </p:cBhvr>
                                    </p:animEffect>
                                  </p:childTnLst>
                                </p:cTn>
                              </p:par>
                              <p:par>
                                <p:cTn id="16" presetID="3" presetClass="exit" presetSubtype="10" fill="hold" grpId="1" nodeType="withEffect">
                                  <p:stCondLst>
                                    <p:cond delay="0"/>
                                  </p:stCondLst>
                                  <p:childTnLst>
                                    <p:animEffect transition="out" filter="blinds(horizontal)">
                                      <p:cBhvr>
                                        <p:cTn id="17" dur="500"/>
                                        <p:tgtEl>
                                          <p:spTgt spid="118811"/>
                                        </p:tgtEl>
                                      </p:cBhvr>
                                    </p:animEffect>
                                    <p:set>
                                      <p:cBhvr>
                                        <p:cTn id="18" dur="1" fill="hold">
                                          <p:stCondLst>
                                            <p:cond delay="499"/>
                                          </p:stCondLst>
                                        </p:cTn>
                                        <p:tgtEl>
                                          <p:spTgt spid="118811"/>
                                        </p:tgtEl>
                                        <p:attrNameLst>
                                          <p:attrName>style.visibility</p:attrName>
                                        </p:attrNameLst>
                                      </p:cBhvr>
                                      <p:to>
                                        <p:strVal val="hidden"/>
                                      </p:to>
                                    </p:set>
                                  </p:childTnLst>
                                </p:cTn>
                              </p:par>
                            </p:childTnLst>
                          </p:cTn>
                        </p:par>
                        <p:par>
                          <p:cTn id="19" fill="hold">
                            <p:stCondLst>
                              <p:cond delay="500"/>
                            </p:stCondLst>
                            <p:childTnLst>
                              <p:par>
                                <p:cTn id="20" presetID="0" presetClass="path" presetSubtype="0" accel="50000" decel="50000" fill="hold" grpId="0" nodeType="afterEffect">
                                  <p:stCondLst>
                                    <p:cond delay="0"/>
                                  </p:stCondLst>
                                  <p:childTnLst>
                                    <p:animMotion origin="layout" path="M -3.88889E-6 -0.00093 L 0.10921 -0.00093 L 0.20296 -0.10035 L 0.32674 -0.10035 " pathEditMode="relative" rAng="0" ptsTypes="AAAA">
                                      <p:cBhvr>
                                        <p:cTn id="21" dur="2000" fill="hold"/>
                                        <p:tgtEl>
                                          <p:spTgt spid="118814"/>
                                        </p:tgtEl>
                                        <p:attrNameLst>
                                          <p:attrName>ppt_x</p:attrName>
                                          <p:attrName>ppt_y</p:attrName>
                                        </p:attrNameLst>
                                      </p:cBhvr>
                                      <p:rCtr x="16300" y="-5000"/>
                                    </p:animMotion>
                                  </p:childTnLst>
                                </p:cTn>
                              </p:par>
                            </p:childTnLst>
                          </p:cTn>
                        </p:par>
                        <p:par>
                          <p:cTn id="22" fill="hold">
                            <p:stCondLst>
                              <p:cond delay="2500"/>
                            </p:stCondLst>
                            <p:childTnLst>
                              <p:par>
                                <p:cTn id="23" presetID="3" presetClass="exit" presetSubtype="10" fill="hold" grpId="1" nodeType="afterEffect">
                                  <p:stCondLst>
                                    <p:cond delay="0"/>
                                  </p:stCondLst>
                                  <p:childTnLst>
                                    <p:animEffect transition="out" filter="blinds(horizontal)">
                                      <p:cBhvr>
                                        <p:cTn id="24" dur="500"/>
                                        <p:tgtEl>
                                          <p:spTgt spid="118814"/>
                                        </p:tgtEl>
                                      </p:cBhvr>
                                    </p:animEffect>
                                    <p:set>
                                      <p:cBhvr>
                                        <p:cTn id="25" dur="1" fill="hold">
                                          <p:stCondLst>
                                            <p:cond delay="499"/>
                                          </p:stCondLst>
                                        </p:cTn>
                                        <p:tgtEl>
                                          <p:spTgt spid="118814"/>
                                        </p:tgtEl>
                                        <p:attrNameLst>
                                          <p:attrName>style.visibility</p:attrName>
                                        </p:attrNameLst>
                                      </p:cBhvr>
                                      <p:to>
                                        <p:strVal val="hidden"/>
                                      </p:to>
                                    </p:set>
                                  </p:childTnLst>
                                </p:cTn>
                              </p:par>
                              <p:par>
                                <p:cTn id="26" presetID="3" presetClass="entr" presetSubtype="10" fill="hold" grpId="0" nodeType="withEffect">
                                  <p:stCondLst>
                                    <p:cond delay="0"/>
                                  </p:stCondLst>
                                  <p:childTnLst>
                                    <p:set>
                                      <p:cBhvr>
                                        <p:cTn id="27" dur="1" fill="hold">
                                          <p:stCondLst>
                                            <p:cond delay="0"/>
                                          </p:stCondLst>
                                        </p:cTn>
                                        <p:tgtEl>
                                          <p:spTgt spid="118815"/>
                                        </p:tgtEl>
                                        <p:attrNameLst>
                                          <p:attrName>style.visibility</p:attrName>
                                        </p:attrNameLst>
                                      </p:cBhvr>
                                      <p:to>
                                        <p:strVal val="visible"/>
                                      </p:to>
                                    </p:set>
                                    <p:animEffect transition="in" filter="blinds(horizontal)">
                                      <p:cBhvr>
                                        <p:cTn id="28" dur="500"/>
                                        <p:tgtEl>
                                          <p:spTgt spid="118815"/>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118820"/>
                                        </p:tgtEl>
                                        <p:attrNameLst>
                                          <p:attrName>style.visibility</p:attrName>
                                        </p:attrNameLst>
                                      </p:cBhvr>
                                      <p:to>
                                        <p:strVal val="visible"/>
                                      </p:to>
                                    </p:set>
                                    <p:animEffect transition="in" filter="checkerboard(across)">
                                      <p:cBhvr>
                                        <p:cTn id="33" dur="500"/>
                                        <p:tgtEl>
                                          <p:spTgt spid="118820"/>
                                        </p:tgtEl>
                                      </p:cBhvr>
                                    </p:animEffect>
                                  </p:childTnLst>
                                </p:cTn>
                              </p:par>
                            </p:childTnLst>
                          </p:cTn>
                        </p:par>
                        <p:par>
                          <p:cTn id="34" fill="hold">
                            <p:stCondLst>
                              <p:cond delay="500"/>
                            </p:stCondLst>
                            <p:childTnLst>
                              <p:par>
                                <p:cTn id="35" presetID="3" presetClass="entr" presetSubtype="10" fill="hold" grpId="0" nodeType="afterEffect">
                                  <p:stCondLst>
                                    <p:cond delay="0"/>
                                  </p:stCondLst>
                                  <p:childTnLst>
                                    <p:set>
                                      <p:cBhvr>
                                        <p:cTn id="36" dur="1" fill="hold">
                                          <p:stCondLst>
                                            <p:cond delay="0"/>
                                          </p:stCondLst>
                                        </p:cTn>
                                        <p:tgtEl>
                                          <p:spTgt spid="118833"/>
                                        </p:tgtEl>
                                        <p:attrNameLst>
                                          <p:attrName>style.visibility</p:attrName>
                                        </p:attrNameLst>
                                      </p:cBhvr>
                                      <p:to>
                                        <p:strVal val="visible"/>
                                      </p:to>
                                    </p:set>
                                    <p:animEffect transition="in" filter="blinds(horizontal)">
                                      <p:cBhvr>
                                        <p:cTn id="37" dur="500"/>
                                        <p:tgtEl>
                                          <p:spTgt spid="118833"/>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checkerboard(across)">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18822"/>
                                        </p:tgtEl>
                                        <p:attrNameLst>
                                          <p:attrName>style.visibility</p:attrName>
                                        </p:attrNameLst>
                                      </p:cBhvr>
                                      <p:to>
                                        <p:strVal val="visible"/>
                                      </p:to>
                                    </p:set>
                                    <p:animEffect transition="in" filter="blinds(horizontal)">
                                      <p:cBhvr>
                                        <p:cTn id="47" dur="500"/>
                                        <p:tgtEl>
                                          <p:spTgt spid="118822"/>
                                        </p:tgtEl>
                                      </p:cBhvr>
                                    </p:animEffect>
                                  </p:childTnLst>
                                </p:cTn>
                              </p:par>
                            </p:childTnLst>
                          </p:cTn>
                        </p:par>
                        <p:par>
                          <p:cTn id="48" fill="hold">
                            <p:stCondLst>
                              <p:cond delay="500"/>
                            </p:stCondLst>
                            <p:childTnLst>
                              <p:par>
                                <p:cTn id="49" presetID="3" presetClass="entr" presetSubtype="10" fill="hold" grpId="0" nodeType="afterEffect">
                                  <p:stCondLst>
                                    <p:cond delay="0"/>
                                  </p:stCondLst>
                                  <p:childTnLst>
                                    <p:set>
                                      <p:cBhvr>
                                        <p:cTn id="50" dur="1" fill="hold">
                                          <p:stCondLst>
                                            <p:cond delay="0"/>
                                          </p:stCondLst>
                                        </p:cTn>
                                        <p:tgtEl>
                                          <p:spTgt spid="118835"/>
                                        </p:tgtEl>
                                        <p:attrNameLst>
                                          <p:attrName>style.visibility</p:attrName>
                                        </p:attrNameLst>
                                      </p:cBhvr>
                                      <p:to>
                                        <p:strVal val="visible"/>
                                      </p:to>
                                    </p:set>
                                    <p:animEffect transition="in" filter="blinds(horizontal)">
                                      <p:cBhvr>
                                        <p:cTn id="51" dur="500"/>
                                        <p:tgtEl>
                                          <p:spTgt spid="118835"/>
                                        </p:tgtEl>
                                      </p:cBhvr>
                                    </p:animEffect>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nodeType="clickEffect">
                                  <p:stCondLst>
                                    <p:cond delay="0"/>
                                  </p:stCondLst>
                                  <p:childTnLst>
                                    <p:set>
                                      <p:cBhvr>
                                        <p:cTn id="55" dur="1" fill="hold">
                                          <p:stCondLst>
                                            <p:cond delay="0"/>
                                          </p:stCondLst>
                                        </p:cTn>
                                        <p:tgtEl>
                                          <p:spTgt spid="4"/>
                                        </p:tgtEl>
                                        <p:attrNameLst>
                                          <p:attrName>style.visibility</p:attrName>
                                        </p:attrNameLst>
                                      </p:cBhvr>
                                      <p:to>
                                        <p:strVal val="visible"/>
                                      </p:to>
                                    </p:set>
                                    <p:animEffect transition="in" filter="checkerboard(across)">
                                      <p:cBhvr>
                                        <p:cTn id="56" dur="500"/>
                                        <p:tgtEl>
                                          <p:spTgt spid="4"/>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xit" presetSubtype="10" fill="hold" grpId="0" nodeType="clickEffect">
                                  <p:stCondLst>
                                    <p:cond delay="0"/>
                                  </p:stCondLst>
                                  <p:childTnLst>
                                    <p:animEffect transition="out" filter="blinds(horizontal)">
                                      <p:cBhvr>
                                        <p:cTn id="60" dur="500"/>
                                        <p:tgtEl>
                                          <p:spTgt spid="118826"/>
                                        </p:tgtEl>
                                      </p:cBhvr>
                                    </p:animEffect>
                                    <p:set>
                                      <p:cBhvr>
                                        <p:cTn id="61" dur="1" fill="hold">
                                          <p:stCondLst>
                                            <p:cond delay="499"/>
                                          </p:stCondLst>
                                        </p:cTn>
                                        <p:tgtEl>
                                          <p:spTgt spid="118826"/>
                                        </p:tgtEl>
                                        <p:attrNameLst>
                                          <p:attrName>style.visibility</p:attrName>
                                        </p:attrNameLst>
                                      </p:cBhvr>
                                      <p:to>
                                        <p:strVal val="hidden"/>
                                      </p:to>
                                    </p:set>
                                  </p:childTnLst>
                                </p:cTn>
                              </p:par>
                            </p:childTnLst>
                          </p:cTn>
                        </p:par>
                        <p:par>
                          <p:cTn id="62" fill="hold">
                            <p:stCondLst>
                              <p:cond delay="500"/>
                            </p:stCondLst>
                            <p:childTnLst>
                              <p:par>
                                <p:cTn id="63" presetID="0" presetClass="path" presetSubtype="0" accel="50000" decel="50000" fill="hold" grpId="0" nodeType="afterEffect">
                                  <p:stCondLst>
                                    <p:cond delay="0"/>
                                  </p:stCondLst>
                                  <p:childTnLst>
                                    <p:animMotion origin="layout" path="M -0.01962 -0.04532 L -0.10538 -0.04532 L -0.21163 -0.1489 L -0.31806 -0.15098 " pathEditMode="relative" ptsTypes="AAAA">
                                      <p:cBhvr>
                                        <p:cTn id="64" dur="2000" fill="hold"/>
                                        <p:tgtEl>
                                          <p:spTgt spid="118827"/>
                                        </p:tgtEl>
                                        <p:attrNameLst>
                                          <p:attrName>ppt_x</p:attrName>
                                          <p:attrName>ppt_y</p:attrName>
                                        </p:attrNameLst>
                                      </p:cBhvr>
                                    </p:animMotion>
                                  </p:childTnLst>
                                </p:cTn>
                              </p:par>
                            </p:childTnLst>
                          </p:cTn>
                        </p:par>
                        <p:par>
                          <p:cTn id="65" fill="hold">
                            <p:stCondLst>
                              <p:cond delay="2500"/>
                            </p:stCondLst>
                            <p:childTnLst>
                              <p:par>
                                <p:cTn id="66" presetID="3" presetClass="entr" presetSubtype="10" fill="hold" nodeType="afterEffect">
                                  <p:stCondLst>
                                    <p:cond delay="0"/>
                                  </p:stCondLst>
                                  <p:childTnLst>
                                    <p:set>
                                      <p:cBhvr>
                                        <p:cTn id="67" dur="1" fill="hold">
                                          <p:stCondLst>
                                            <p:cond delay="0"/>
                                          </p:stCondLst>
                                        </p:cTn>
                                        <p:tgtEl>
                                          <p:spTgt spid="5"/>
                                        </p:tgtEl>
                                        <p:attrNameLst>
                                          <p:attrName>style.visibility</p:attrName>
                                        </p:attrNameLst>
                                      </p:cBhvr>
                                      <p:to>
                                        <p:strVal val="visible"/>
                                      </p:to>
                                    </p:set>
                                    <p:animEffect transition="in" filter="blinds(horizontal)">
                                      <p:cBhvr>
                                        <p:cTn id="68" dur="500"/>
                                        <p:tgtEl>
                                          <p:spTgt spid="5"/>
                                        </p:tgtEl>
                                      </p:cBhvr>
                                    </p:animEffect>
                                  </p:childTnLst>
                                </p:cTn>
                              </p:par>
                            </p:childTnLst>
                          </p:cTn>
                        </p:par>
                        <p:par>
                          <p:cTn id="69" fill="hold">
                            <p:stCondLst>
                              <p:cond delay="3000"/>
                            </p:stCondLst>
                            <p:childTnLst>
                              <p:par>
                                <p:cTn id="70" presetID="3" presetClass="entr" presetSubtype="10" fill="hold" grpId="0" nodeType="afterEffect">
                                  <p:stCondLst>
                                    <p:cond delay="0"/>
                                  </p:stCondLst>
                                  <p:childTnLst>
                                    <p:set>
                                      <p:cBhvr>
                                        <p:cTn id="71" dur="1" fill="hold">
                                          <p:stCondLst>
                                            <p:cond delay="0"/>
                                          </p:stCondLst>
                                        </p:cTn>
                                        <p:tgtEl>
                                          <p:spTgt spid="118834"/>
                                        </p:tgtEl>
                                        <p:attrNameLst>
                                          <p:attrName>style.visibility</p:attrName>
                                        </p:attrNameLst>
                                      </p:cBhvr>
                                      <p:to>
                                        <p:strVal val="visible"/>
                                      </p:to>
                                    </p:set>
                                    <p:animEffect transition="in" filter="blinds(horizontal)">
                                      <p:cBhvr>
                                        <p:cTn id="72" dur="500"/>
                                        <p:tgtEl>
                                          <p:spTgt spid="1188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99" grpId="0" animBg="1"/>
      <p:bldP spid="118811" grpId="0"/>
      <p:bldP spid="118811" grpId="1"/>
      <p:bldP spid="118814" grpId="0" animBg="1"/>
      <p:bldP spid="118814" grpId="1" animBg="1"/>
      <p:bldP spid="118820" grpId="0" animBg="1"/>
      <p:bldP spid="118822" grpId="0" animBg="1"/>
      <p:bldP spid="118827" grpId="0" animBg="1"/>
      <p:bldP spid="118815" grpId="0" animBg="1"/>
      <p:bldP spid="118826" grpId="0" animBg="1"/>
      <p:bldP spid="118833" grpId="0"/>
      <p:bldP spid="118834" grpId="0"/>
      <p:bldP spid="1188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type="body" idx="1"/>
          </p:nvPr>
        </p:nvSpPr>
        <p:spPr>
          <a:xfrm>
            <a:off x="323850" y="333374"/>
            <a:ext cx="8569325" cy="5305425"/>
          </a:xfrm>
        </p:spPr>
        <p:txBody>
          <a:bodyPr>
            <a:normAutofit/>
          </a:bodyPr>
          <a:lstStyle/>
          <a:p>
            <a:pPr marL="274320" indent="-274320">
              <a:spcBef>
                <a:spcPts val="580"/>
              </a:spcBef>
              <a:buNone/>
              <a:defRPr/>
            </a:pPr>
            <a:r>
              <a:rPr lang="en-US" sz="2400" b="1" dirty="0">
                <a:solidFill>
                  <a:srgbClr val="FF0000"/>
                </a:solidFill>
                <a:effectLst>
                  <a:outerShdw blurRad="38100" dist="38100" dir="2700000" algn="tl">
                    <a:srgbClr val="000000"/>
                  </a:outerShdw>
                </a:effectLst>
                <a:latin typeface="Arial" charset="0"/>
              </a:rPr>
              <a:t>Degree of multi-programming </a:t>
            </a:r>
            <a:r>
              <a:rPr lang="en-US" sz="2400" b="1" dirty="0">
                <a:solidFill>
                  <a:srgbClr val="0000FF"/>
                </a:solidFill>
                <a:effectLst>
                  <a:outerShdw blurRad="38100" dist="38100" dir="2700000" algn="tl">
                    <a:srgbClr val="000000"/>
                  </a:outerShdw>
                </a:effectLst>
                <a:latin typeface="Arial" charset="0"/>
              </a:rPr>
              <a:t>is the number of processes that are placed in the ready queue waiting for execution by the CPU.</a:t>
            </a:r>
            <a:r>
              <a:rPr lang="en-US" sz="2400" b="1" dirty="0">
                <a:effectLst>
                  <a:outerShdw blurRad="38100" dist="38100" dir="2700000" algn="tl">
                    <a:srgbClr val="000000"/>
                  </a:outerShdw>
                </a:effectLst>
                <a:latin typeface="Arial" charset="0"/>
              </a:rPr>
              <a:t> </a:t>
            </a:r>
          </a:p>
          <a:p>
            <a:pPr marL="274320" indent="-274320" eaLnBrk="1" fontAlgn="auto" hangingPunct="1">
              <a:spcBef>
                <a:spcPts val="580"/>
              </a:spcBef>
              <a:spcAft>
                <a:spcPts val="0"/>
              </a:spcAft>
              <a:buFontTx/>
              <a:buNone/>
              <a:defRPr/>
            </a:pPr>
            <a:endParaRPr lang="en-US" sz="2400" dirty="0">
              <a:solidFill>
                <a:schemeClr val="hlink"/>
              </a:solidFill>
              <a:effectLst>
                <a:outerShdw blurRad="38100" dist="38100" dir="2700000" algn="tl">
                  <a:srgbClr val="000000"/>
                </a:outerShdw>
              </a:effectLst>
            </a:endParaRPr>
          </a:p>
        </p:txBody>
      </p:sp>
      <p:sp>
        <p:nvSpPr>
          <p:cNvPr id="44036" name="Oval 5"/>
          <p:cNvSpPr>
            <a:spLocks noChangeArrowheads="1"/>
          </p:cNvSpPr>
          <p:nvPr/>
        </p:nvSpPr>
        <p:spPr bwMode="auto">
          <a:xfrm>
            <a:off x="2667000" y="4191000"/>
            <a:ext cx="215900" cy="215900"/>
          </a:xfrm>
          <a:prstGeom prst="ellipse">
            <a:avLst/>
          </a:prstGeom>
          <a:solidFill>
            <a:schemeClr val="accent1"/>
          </a:solidFill>
          <a:ln w="9525">
            <a:solidFill>
              <a:schemeClr val="tx1"/>
            </a:solidFill>
            <a:round/>
            <a:headEnd/>
            <a:tailEnd/>
          </a:ln>
        </p:spPr>
        <p:txBody>
          <a:bodyPr wrap="none" anchor="ctr"/>
          <a:lstStyle/>
          <a:p>
            <a:pPr eaLnBrk="0" hangingPunct="0"/>
            <a:endParaRPr lang="en-AU"/>
          </a:p>
        </p:txBody>
      </p:sp>
      <p:sp>
        <p:nvSpPr>
          <p:cNvPr id="44037" name="Rectangle 6"/>
          <p:cNvSpPr>
            <a:spLocks noChangeArrowheads="1"/>
          </p:cNvSpPr>
          <p:nvPr/>
        </p:nvSpPr>
        <p:spPr bwMode="auto">
          <a:xfrm>
            <a:off x="2590800" y="1981200"/>
            <a:ext cx="1655763" cy="3025775"/>
          </a:xfrm>
          <a:prstGeom prst="rect">
            <a:avLst/>
          </a:prstGeom>
          <a:solidFill>
            <a:schemeClr val="tx1"/>
          </a:solidFill>
          <a:ln w="9525">
            <a:solidFill>
              <a:schemeClr val="tx1"/>
            </a:solidFill>
            <a:miter lim="800000"/>
            <a:headEnd/>
            <a:tailEnd/>
          </a:ln>
        </p:spPr>
        <p:txBody>
          <a:bodyPr wrap="none" anchor="ctr"/>
          <a:lstStyle/>
          <a:p>
            <a:pPr eaLnBrk="0" hangingPunct="0"/>
            <a:endParaRPr lang="en-AU"/>
          </a:p>
        </p:txBody>
      </p:sp>
      <p:sp>
        <p:nvSpPr>
          <p:cNvPr id="114695" name="Text Box 7"/>
          <p:cNvSpPr txBox="1">
            <a:spLocks noChangeArrowheads="1"/>
          </p:cNvSpPr>
          <p:nvPr/>
        </p:nvSpPr>
        <p:spPr bwMode="auto">
          <a:xfrm>
            <a:off x="2667000" y="4419600"/>
            <a:ext cx="1339850" cy="366713"/>
          </a:xfrm>
          <a:prstGeom prst="rect">
            <a:avLst/>
          </a:prstGeom>
          <a:noFill/>
          <a:ln w="9525">
            <a:noFill/>
            <a:miter lim="800000"/>
            <a:headEnd/>
            <a:tailEnd/>
          </a:ln>
          <a:effectLst/>
        </p:spPr>
        <p:txBody>
          <a:bodyPr>
            <a:spAutoFit/>
          </a:bodyPr>
          <a:lstStyle/>
          <a:p>
            <a:pPr algn="ctr" eaLnBrk="0" hangingPunct="0">
              <a:spcBef>
                <a:spcPct val="50000"/>
              </a:spcBef>
              <a:defRPr/>
            </a:pPr>
            <a:r>
              <a:rPr lang="en-US" b="1" dirty="0">
                <a:solidFill>
                  <a:schemeClr val="bg1"/>
                </a:solidFill>
                <a:effectLst>
                  <a:outerShdw blurRad="38100" dist="38100" dir="2700000" algn="tl">
                    <a:srgbClr val="000000"/>
                  </a:outerShdw>
                </a:effectLst>
                <a:latin typeface="Arial" charset="0"/>
                <a:cs typeface="+mn-cs"/>
              </a:rPr>
              <a:t>Memory</a:t>
            </a:r>
          </a:p>
        </p:txBody>
      </p:sp>
      <p:sp>
        <p:nvSpPr>
          <p:cNvPr id="114696" name="Text Box 8"/>
          <p:cNvSpPr txBox="1">
            <a:spLocks noChangeArrowheads="1"/>
          </p:cNvSpPr>
          <p:nvPr/>
        </p:nvSpPr>
        <p:spPr bwMode="auto">
          <a:xfrm>
            <a:off x="2590800" y="3276600"/>
            <a:ext cx="1655763" cy="376238"/>
          </a:xfrm>
          <a:prstGeom prst="rect">
            <a:avLst/>
          </a:prstGeom>
          <a:solidFill>
            <a:srgbClr val="FFFF00"/>
          </a:solidFill>
          <a:ln w="9525">
            <a:solidFill>
              <a:schemeClr val="tx1"/>
            </a:solidFill>
            <a:miter lim="800000"/>
            <a:headEnd/>
            <a:tailEnd/>
          </a:ln>
          <a:effectLst/>
        </p:spPr>
        <p:txBody>
          <a:bodyPr>
            <a:spAutoFit/>
          </a:bodyPr>
          <a:lstStyle/>
          <a:p>
            <a:pPr algn="ctr" eaLnBrk="0" hangingPunct="0">
              <a:spcBef>
                <a:spcPct val="50000"/>
              </a:spcBef>
              <a:defRPr/>
            </a:pPr>
            <a:r>
              <a:rPr lang="en-US" b="1" dirty="0">
                <a:solidFill>
                  <a:srgbClr val="0000FF"/>
                </a:solidFill>
                <a:effectLst>
                  <a:outerShdw blurRad="38100" dist="38100" dir="2700000" algn="tl">
                    <a:srgbClr val="000000"/>
                  </a:outerShdw>
                </a:effectLst>
                <a:latin typeface="Arial" charset="0"/>
                <a:cs typeface="+mn-cs"/>
              </a:rPr>
              <a:t>Process 4</a:t>
            </a:r>
          </a:p>
        </p:txBody>
      </p:sp>
      <p:sp>
        <p:nvSpPr>
          <p:cNvPr id="114697" name="Text Box 9"/>
          <p:cNvSpPr txBox="1">
            <a:spLocks noChangeArrowheads="1"/>
          </p:cNvSpPr>
          <p:nvPr/>
        </p:nvSpPr>
        <p:spPr bwMode="auto">
          <a:xfrm>
            <a:off x="2590800" y="3657600"/>
            <a:ext cx="1655763" cy="376237"/>
          </a:xfrm>
          <a:prstGeom prst="rect">
            <a:avLst/>
          </a:prstGeom>
          <a:solidFill>
            <a:srgbClr val="FF00FF"/>
          </a:solidFill>
          <a:ln w="9525">
            <a:solidFill>
              <a:schemeClr val="tx1"/>
            </a:solidFill>
            <a:miter lim="800000"/>
            <a:headEnd/>
            <a:tailEnd/>
          </a:ln>
          <a:effectLst/>
        </p:spPr>
        <p:txBody>
          <a:bodyPr>
            <a:spAutoFit/>
          </a:bodyPr>
          <a:lstStyle/>
          <a:p>
            <a:pPr algn="ctr" eaLnBrk="0" hangingPunct="0">
              <a:spcBef>
                <a:spcPct val="50000"/>
              </a:spcBef>
              <a:defRPr/>
            </a:pPr>
            <a:r>
              <a:rPr lang="en-US" b="1" dirty="0">
                <a:solidFill>
                  <a:srgbClr val="0000FF"/>
                </a:solidFill>
                <a:effectLst>
                  <a:outerShdw blurRad="38100" dist="38100" dir="2700000" algn="tl">
                    <a:srgbClr val="000000"/>
                  </a:outerShdw>
                </a:effectLst>
                <a:latin typeface="Arial" charset="0"/>
                <a:cs typeface="+mn-cs"/>
              </a:rPr>
              <a:t>Process 5</a:t>
            </a:r>
          </a:p>
        </p:txBody>
      </p:sp>
      <p:sp>
        <p:nvSpPr>
          <p:cNvPr id="114698" name="Text Box 10"/>
          <p:cNvSpPr txBox="1">
            <a:spLocks noChangeArrowheads="1"/>
          </p:cNvSpPr>
          <p:nvPr/>
        </p:nvSpPr>
        <p:spPr bwMode="auto">
          <a:xfrm>
            <a:off x="2590800" y="2819400"/>
            <a:ext cx="1655763" cy="376238"/>
          </a:xfrm>
          <a:prstGeom prst="rect">
            <a:avLst/>
          </a:prstGeom>
          <a:solidFill>
            <a:srgbClr val="99CCFF"/>
          </a:solidFill>
          <a:ln w="9525">
            <a:solidFill>
              <a:schemeClr val="tx1"/>
            </a:solidFill>
            <a:miter lim="800000"/>
            <a:headEnd/>
            <a:tailEnd/>
          </a:ln>
          <a:effectLst/>
        </p:spPr>
        <p:txBody>
          <a:bodyPr>
            <a:spAutoFit/>
          </a:bodyPr>
          <a:lstStyle/>
          <a:p>
            <a:pPr algn="ctr" eaLnBrk="0" hangingPunct="0">
              <a:spcBef>
                <a:spcPct val="50000"/>
              </a:spcBef>
              <a:defRPr/>
            </a:pPr>
            <a:r>
              <a:rPr lang="en-US" b="1" dirty="0">
                <a:solidFill>
                  <a:srgbClr val="0000FF"/>
                </a:solidFill>
                <a:effectLst>
                  <a:outerShdw blurRad="38100" dist="38100" dir="2700000" algn="tl">
                    <a:srgbClr val="000000"/>
                  </a:outerShdw>
                </a:effectLst>
                <a:latin typeface="Arial" charset="0"/>
                <a:cs typeface="+mn-cs"/>
              </a:rPr>
              <a:t>Process 3</a:t>
            </a:r>
          </a:p>
        </p:txBody>
      </p:sp>
      <p:sp>
        <p:nvSpPr>
          <p:cNvPr id="114699" name="Text Box 11"/>
          <p:cNvSpPr txBox="1">
            <a:spLocks noChangeArrowheads="1"/>
          </p:cNvSpPr>
          <p:nvPr/>
        </p:nvSpPr>
        <p:spPr bwMode="auto">
          <a:xfrm>
            <a:off x="2590800" y="2438400"/>
            <a:ext cx="1655763" cy="376238"/>
          </a:xfrm>
          <a:prstGeom prst="rect">
            <a:avLst/>
          </a:prstGeom>
          <a:solidFill>
            <a:srgbClr val="CCECFF"/>
          </a:solidFill>
          <a:ln w="9525">
            <a:solidFill>
              <a:schemeClr val="tx1"/>
            </a:solidFill>
            <a:miter lim="800000"/>
            <a:headEnd/>
            <a:tailEnd/>
          </a:ln>
          <a:effectLst/>
        </p:spPr>
        <p:txBody>
          <a:bodyPr>
            <a:spAutoFit/>
          </a:bodyPr>
          <a:lstStyle/>
          <a:p>
            <a:pPr algn="ctr" eaLnBrk="0" hangingPunct="0">
              <a:spcBef>
                <a:spcPct val="50000"/>
              </a:spcBef>
              <a:defRPr/>
            </a:pPr>
            <a:r>
              <a:rPr lang="en-US" b="1" dirty="0">
                <a:solidFill>
                  <a:srgbClr val="0000FF"/>
                </a:solidFill>
                <a:effectLst>
                  <a:outerShdw blurRad="38100" dist="38100" dir="2700000" algn="tl">
                    <a:srgbClr val="000000"/>
                  </a:outerShdw>
                </a:effectLst>
                <a:latin typeface="Arial" charset="0"/>
                <a:cs typeface="+mn-cs"/>
              </a:rPr>
              <a:t>Process 2</a:t>
            </a:r>
          </a:p>
        </p:txBody>
      </p:sp>
      <p:sp>
        <p:nvSpPr>
          <p:cNvPr id="114700" name="Text Box 12"/>
          <p:cNvSpPr txBox="1">
            <a:spLocks noChangeArrowheads="1"/>
          </p:cNvSpPr>
          <p:nvPr/>
        </p:nvSpPr>
        <p:spPr bwMode="auto">
          <a:xfrm>
            <a:off x="2590800" y="2057400"/>
            <a:ext cx="1655763" cy="376238"/>
          </a:xfrm>
          <a:prstGeom prst="rect">
            <a:avLst/>
          </a:prstGeom>
          <a:solidFill>
            <a:schemeClr val="folHlink"/>
          </a:solidFill>
          <a:ln w="9525">
            <a:solidFill>
              <a:schemeClr val="tx1"/>
            </a:solidFill>
            <a:miter lim="800000"/>
            <a:headEnd/>
            <a:tailEnd/>
          </a:ln>
          <a:effectLst/>
        </p:spPr>
        <p:txBody>
          <a:bodyPr>
            <a:spAutoFit/>
          </a:bodyPr>
          <a:lstStyle/>
          <a:p>
            <a:pPr algn="ctr" eaLnBrk="0" hangingPunct="0">
              <a:spcBef>
                <a:spcPct val="50000"/>
              </a:spcBef>
              <a:defRPr/>
            </a:pPr>
            <a:r>
              <a:rPr lang="en-US" b="1" dirty="0">
                <a:solidFill>
                  <a:srgbClr val="0000FF"/>
                </a:solidFill>
                <a:effectLst>
                  <a:outerShdw blurRad="38100" dist="38100" dir="2700000" algn="tl">
                    <a:srgbClr val="000000"/>
                  </a:outerShdw>
                </a:effectLst>
                <a:latin typeface="Arial" charset="0"/>
                <a:cs typeface="+mn-cs"/>
              </a:rPr>
              <a:t>Process 1</a:t>
            </a:r>
          </a:p>
        </p:txBody>
      </p:sp>
      <p:grpSp>
        <p:nvGrpSpPr>
          <p:cNvPr id="2" name="Group 17"/>
          <p:cNvGrpSpPr>
            <a:grpSpLocks/>
          </p:cNvGrpSpPr>
          <p:nvPr/>
        </p:nvGrpSpPr>
        <p:grpSpPr bwMode="auto">
          <a:xfrm>
            <a:off x="4343400" y="2133600"/>
            <a:ext cx="3184525" cy="1800225"/>
            <a:chOff x="3470" y="2387"/>
            <a:chExt cx="2006" cy="1134"/>
          </a:xfrm>
        </p:grpSpPr>
        <p:sp>
          <p:nvSpPr>
            <p:cNvPr id="44045" name="AutoShape 13"/>
            <p:cNvSpPr>
              <a:spLocks/>
            </p:cNvSpPr>
            <p:nvPr/>
          </p:nvSpPr>
          <p:spPr bwMode="auto">
            <a:xfrm>
              <a:off x="3470" y="2387"/>
              <a:ext cx="272" cy="1134"/>
            </a:xfrm>
            <a:prstGeom prst="rightBrace">
              <a:avLst>
                <a:gd name="adj1" fmla="val 34743"/>
                <a:gd name="adj2" fmla="val 50000"/>
              </a:avLst>
            </a:prstGeom>
            <a:noFill/>
            <a:ln w="28575">
              <a:solidFill>
                <a:schemeClr val="tx1"/>
              </a:solidFill>
              <a:round/>
              <a:headEnd/>
              <a:tailEnd/>
            </a:ln>
          </p:spPr>
          <p:txBody>
            <a:bodyPr wrap="none" anchor="ctr"/>
            <a:lstStyle/>
            <a:p>
              <a:pPr eaLnBrk="0" hangingPunct="0"/>
              <a:endParaRPr lang="en-AU"/>
            </a:p>
          </p:txBody>
        </p:sp>
        <p:grpSp>
          <p:nvGrpSpPr>
            <p:cNvPr id="3" name="Group 16"/>
            <p:cNvGrpSpPr>
              <a:grpSpLocks/>
            </p:cNvGrpSpPr>
            <p:nvPr/>
          </p:nvGrpSpPr>
          <p:grpSpPr bwMode="auto">
            <a:xfrm>
              <a:off x="3733" y="2831"/>
              <a:ext cx="1743" cy="538"/>
              <a:chOff x="3733" y="2831"/>
              <a:chExt cx="1743" cy="538"/>
            </a:xfrm>
          </p:grpSpPr>
          <p:sp>
            <p:nvSpPr>
              <p:cNvPr id="44047" name="Line 14"/>
              <p:cNvSpPr>
                <a:spLocks noChangeShapeType="1"/>
              </p:cNvSpPr>
              <p:nvPr/>
            </p:nvSpPr>
            <p:spPr bwMode="auto">
              <a:xfrm>
                <a:off x="3733" y="2958"/>
                <a:ext cx="544" cy="0"/>
              </a:xfrm>
              <a:prstGeom prst="line">
                <a:avLst/>
              </a:prstGeom>
              <a:noFill/>
              <a:ln w="28575">
                <a:solidFill>
                  <a:schemeClr val="tx1"/>
                </a:solidFill>
                <a:round/>
                <a:headEnd/>
                <a:tailEnd type="triangle" w="med" len="med"/>
              </a:ln>
            </p:spPr>
            <p:txBody>
              <a:bodyPr/>
              <a:lstStyle/>
              <a:p>
                <a:endParaRPr lang="en-US"/>
              </a:p>
            </p:txBody>
          </p:sp>
          <p:sp>
            <p:nvSpPr>
              <p:cNvPr id="114703" name="Text Box 15"/>
              <p:cNvSpPr txBox="1">
                <a:spLocks noChangeArrowheads="1"/>
              </p:cNvSpPr>
              <p:nvPr/>
            </p:nvSpPr>
            <p:spPr bwMode="auto">
              <a:xfrm>
                <a:off x="3888" y="2831"/>
                <a:ext cx="1588" cy="538"/>
              </a:xfrm>
              <a:prstGeom prst="rect">
                <a:avLst/>
              </a:prstGeom>
              <a:noFill/>
              <a:ln w="9525">
                <a:noFill/>
                <a:miter lim="800000"/>
                <a:headEnd/>
                <a:tailEnd/>
              </a:ln>
              <a:effectLst/>
            </p:spPr>
            <p:txBody>
              <a:bodyPr>
                <a:spAutoFit/>
              </a:bodyPr>
              <a:lstStyle/>
              <a:p>
                <a:pPr algn="ctr" eaLnBrk="0" hangingPunct="0">
                  <a:spcBef>
                    <a:spcPct val="50000"/>
                  </a:spcBef>
                  <a:defRPr/>
                </a:pPr>
                <a:r>
                  <a:rPr lang="en-US" sz="2000" b="1" dirty="0">
                    <a:solidFill>
                      <a:srgbClr val="FF0000"/>
                    </a:solidFill>
                    <a:effectLst>
                      <a:outerShdw blurRad="38100" dist="38100" dir="2700000" algn="tl">
                        <a:srgbClr val="000000"/>
                      </a:outerShdw>
                    </a:effectLst>
                    <a:latin typeface="Arial" charset="0"/>
                    <a:cs typeface="+mn-cs"/>
                  </a:rPr>
                  <a:t>Degree of </a:t>
                </a:r>
              </a:p>
              <a:p>
                <a:pPr algn="ctr" eaLnBrk="0" hangingPunct="0">
                  <a:spcBef>
                    <a:spcPct val="50000"/>
                  </a:spcBef>
                  <a:defRPr/>
                </a:pPr>
                <a:r>
                  <a:rPr lang="en-US" sz="2000" b="1" dirty="0">
                    <a:solidFill>
                      <a:srgbClr val="FF0000"/>
                    </a:solidFill>
                    <a:effectLst>
                      <a:outerShdw blurRad="38100" dist="38100" dir="2700000" algn="tl">
                        <a:srgbClr val="000000"/>
                      </a:outerShdw>
                    </a:effectLst>
                    <a:latin typeface="Arial" charset="0"/>
                    <a:cs typeface="+mn-cs"/>
                  </a:rPr>
                  <a:t>Multi-Programming</a:t>
                </a:r>
              </a:p>
            </p:txBody>
          </p:sp>
        </p:grpSp>
      </p:grpSp>
      <p:sp>
        <p:nvSpPr>
          <p:cNvPr id="16" name="Date Placeholder 15"/>
          <p:cNvSpPr>
            <a:spLocks noGrp="1"/>
          </p:cNvSpPr>
          <p:nvPr>
            <p:ph type="dt" sz="half" idx="10"/>
          </p:nvPr>
        </p:nvSpPr>
        <p:spPr/>
        <p:txBody>
          <a:bodyPr/>
          <a:lstStyle/>
          <a:p>
            <a:fld id="{E41C56DA-8999-4788-B57D-5A1B1C9FD973}" type="datetime1">
              <a:rPr lang="en-US" smtClean="0"/>
              <a:t>5/31/2020</a:t>
            </a:fld>
            <a:endParaRPr lang="en-US"/>
          </a:p>
        </p:txBody>
      </p:sp>
      <p:sp>
        <p:nvSpPr>
          <p:cNvPr id="17" name="Slide Number Placeholder 16"/>
          <p:cNvSpPr>
            <a:spLocks noGrp="1"/>
          </p:cNvSpPr>
          <p:nvPr>
            <p:ph type="sldNum" sz="quarter" idx="12"/>
          </p:nvPr>
        </p:nvSpPr>
        <p:spPr/>
        <p:txBody>
          <a:bodyPr/>
          <a:lstStyle/>
          <a:p>
            <a:fld id="{CA6DF5AC-6CCA-4C99-B496-EDDB31E19025}" type="slidenum">
              <a:rPr lang="en-US" smtClean="0"/>
              <a:pPr/>
              <a:t>7</a:t>
            </a:fld>
            <a:endParaRPr lang="en-US"/>
          </a:p>
        </p:txBody>
      </p:sp>
      <p:sp>
        <p:nvSpPr>
          <p:cNvPr id="18" name="Footer Placeholder 17"/>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5"/>
          <p:cNvSpPr>
            <a:spLocks noChangeArrowheads="1"/>
          </p:cNvSpPr>
          <p:nvPr/>
        </p:nvSpPr>
        <p:spPr bwMode="auto">
          <a:xfrm>
            <a:off x="323850" y="404813"/>
            <a:ext cx="8215313" cy="1938992"/>
          </a:xfrm>
          <a:prstGeom prst="rect">
            <a:avLst/>
          </a:prstGeom>
          <a:noFill/>
          <a:ln w="9525">
            <a:noFill/>
            <a:miter lim="800000"/>
            <a:headEnd/>
            <a:tailEnd/>
          </a:ln>
          <a:effectLst/>
        </p:spPr>
        <p:txBody>
          <a:bodyPr anchor="ctr">
            <a:spAutoFit/>
          </a:bodyPr>
          <a:lstStyle/>
          <a:p>
            <a:pPr eaLnBrk="0" hangingPunct="0">
              <a:defRPr/>
            </a:pPr>
            <a:endParaRPr lang="en-US" sz="2400" dirty="0">
              <a:solidFill>
                <a:srgbClr val="0000FF"/>
              </a:solidFill>
              <a:effectLst>
                <a:outerShdw blurRad="38100" dist="38100" dir="2700000" algn="tl">
                  <a:srgbClr val="000000"/>
                </a:outerShdw>
              </a:effectLst>
              <a:latin typeface="Arial" charset="0"/>
              <a:cs typeface="+mn-cs"/>
            </a:endParaRPr>
          </a:p>
          <a:p>
            <a:pPr eaLnBrk="0" hangingPunct="0">
              <a:buFontTx/>
              <a:buChar char="•"/>
              <a:defRPr/>
            </a:pPr>
            <a:r>
              <a:rPr lang="en-US" sz="2400" dirty="0">
                <a:solidFill>
                  <a:srgbClr val="0000FF"/>
                </a:solidFill>
                <a:effectLst>
                  <a:outerShdw blurRad="38100" dist="38100" dir="2700000" algn="tl">
                    <a:srgbClr val="000000"/>
                  </a:outerShdw>
                </a:effectLst>
                <a:latin typeface="Arial" charset="0"/>
                <a:cs typeface="+mn-cs"/>
              </a:rPr>
              <a:t>  </a:t>
            </a:r>
            <a:r>
              <a:rPr lang="en-US" sz="2400" dirty="0">
                <a:solidFill>
                  <a:srgbClr val="FF0000"/>
                </a:solidFill>
                <a:effectLst>
                  <a:outerShdw blurRad="38100" dist="38100" dir="2700000" algn="tl">
                    <a:srgbClr val="000000"/>
                  </a:outerShdw>
                </a:effectLst>
                <a:latin typeface="Arial" charset="0"/>
                <a:cs typeface="+mn-cs"/>
              </a:rPr>
              <a:t>Since Long term scheduler</a:t>
            </a:r>
            <a:r>
              <a:rPr lang="en-US" sz="2400" dirty="0">
                <a:solidFill>
                  <a:srgbClr val="0000FF"/>
                </a:solidFill>
                <a:effectLst>
                  <a:outerShdw blurRad="38100" dist="38100" dir="2700000" algn="tl">
                    <a:srgbClr val="000000"/>
                  </a:outerShdw>
                </a:effectLst>
                <a:latin typeface="Arial" charset="0"/>
                <a:cs typeface="+mn-cs"/>
              </a:rPr>
              <a:t> selects which processes to brought to the ready queue, hence, it </a:t>
            </a:r>
            <a:r>
              <a:rPr lang="en-US" sz="2400" dirty="0">
                <a:solidFill>
                  <a:srgbClr val="0000FF"/>
                </a:solidFill>
                <a:effectLst>
                  <a:outerShdw blurRad="38100" dist="38100" dir="2700000" algn="tl">
                    <a:srgbClr val="000000"/>
                  </a:outerShdw>
                </a:effectLst>
                <a:latin typeface="Arial" charset="0"/>
              </a:rPr>
              <a:t>in</a:t>
            </a:r>
            <a:r>
              <a:rPr lang="en-US" sz="2400" dirty="0">
                <a:solidFill>
                  <a:srgbClr val="0000FF"/>
                </a:solidFill>
                <a:effectLst>
                  <a:outerShdw blurRad="38100" dist="38100" dir="2700000" algn="tl">
                    <a:srgbClr val="000000"/>
                  </a:outerShdw>
                </a:effectLst>
                <a:latin typeface="Arial" charset="0"/>
                <a:cs typeface="+mn-cs"/>
              </a:rPr>
              <a:t>creases the degree of multiprogramming.</a:t>
            </a:r>
          </a:p>
          <a:p>
            <a:pPr eaLnBrk="0" hangingPunct="0">
              <a:defRPr/>
            </a:pPr>
            <a:endParaRPr lang="en-US" sz="2400" dirty="0">
              <a:solidFill>
                <a:srgbClr val="0000FF"/>
              </a:solidFill>
              <a:effectLst>
                <a:outerShdw blurRad="38100" dist="38100" dir="2700000" algn="tl">
                  <a:srgbClr val="000000"/>
                </a:outerShdw>
              </a:effectLst>
              <a:latin typeface="Arial" charset="0"/>
              <a:cs typeface="+mn-cs"/>
            </a:endParaRPr>
          </a:p>
        </p:txBody>
      </p:sp>
      <p:grpSp>
        <p:nvGrpSpPr>
          <p:cNvPr id="2" name="Group 14"/>
          <p:cNvGrpSpPr>
            <a:grpSpLocks/>
          </p:cNvGrpSpPr>
          <p:nvPr/>
        </p:nvGrpSpPr>
        <p:grpSpPr bwMode="auto">
          <a:xfrm>
            <a:off x="5708650" y="2925763"/>
            <a:ext cx="3184525" cy="1439862"/>
            <a:chOff x="3470" y="2387"/>
            <a:chExt cx="2006" cy="1134"/>
          </a:xfrm>
        </p:grpSpPr>
        <p:sp>
          <p:nvSpPr>
            <p:cNvPr id="45083" name="AutoShape 15"/>
            <p:cNvSpPr>
              <a:spLocks/>
            </p:cNvSpPr>
            <p:nvPr/>
          </p:nvSpPr>
          <p:spPr bwMode="auto">
            <a:xfrm>
              <a:off x="3470" y="2387"/>
              <a:ext cx="272" cy="1134"/>
            </a:xfrm>
            <a:prstGeom prst="rightBrace">
              <a:avLst>
                <a:gd name="adj1" fmla="val 34743"/>
                <a:gd name="adj2" fmla="val 50000"/>
              </a:avLst>
            </a:prstGeom>
            <a:noFill/>
            <a:ln w="28575">
              <a:solidFill>
                <a:schemeClr val="tx1"/>
              </a:solidFill>
              <a:round/>
              <a:headEnd/>
              <a:tailEnd/>
            </a:ln>
          </p:spPr>
          <p:txBody>
            <a:bodyPr wrap="none" anchor="ctr"/>
            <a:lstStyle/>
            <a:p>
              <a:pPr eaLnBrk="0" hangingPunct="0"/>
              <a:endParaRPr lang="en-AU"/>
            </a:p>
          </p:txBody>
        </p:sp>
        <p:grpSp>
          <p:nvGrpSpPr>
            <p:cNvPr id="3" name="Group 16"/>
            <p:cNvGrpSpPr>
              <a:grpSpLocks/>
            </p:cNvGrpSpPr>
            <p:nvPr/>
          </p:nvGrpSpPr>
          <p:grpSpPr bwMode="auto">
            <a:xfrm>
              <a:off x="3733" y="2831"/>
              <a:ext cx="1743" cy="673"/>
              <a:chOff x="3733" y="2831"/>
              <a:chExt cx="1743" cy="673"/>
            </a:xfrm>
          </p:grpSpPr>
          <p:sp>
            <p:nvSpPr>
              <p:cNvPr id="45085" name="Line 17"/>
              <p:cNvSpPr>
                <a:spLocks noChangeShapeType="1"/>
              </p:cNvSpPr>
              <p:nvPr/>
            </p:nvSpPr>
            <p:spPr bwMode="auto">
              <a:xfrm>
                <a:off x="3733" y="2958"/>
                <a:ext cx="544" cy="0"/>
              </a:xfrm>
              <a:prstGeom prst="line">
                <a:avLst/>
              </a:prstGeom>
              <a:noFill/>
              <a:ln w="28575">
                <a:solidFill>
                  <a:schemeClr val="tx1"/>
                </a:solidFill>
                <a:round/>
                <a:headEnd/>
                <a:tailEnd type="triangle" w="med" len="med"/>
              </a:ln>
            </p:spPr>
            <p:txBody>
              <a:bodyPr/>
              <a:lstStyle/>
              <a:p>
                <a:endParaRPr lang="en-US"/>
              </a:p>
            </p:txBody>
          </p:sp>
          <p:sp>
            <p:nvSpPr>
              <p:cNvPr id="119826" name="Text Box 18"/>
              <p:cNvSpPr txBox="1">
                <a:spLocks noChangeArrowheads="1"/>
              </p:cNvSpPr>
              <p:nvPr/>
            </p:nvSpPr>
            <p:spPr bwMode="auto">
              <a:xfrm>
                <a:off x="3888" y="2831"/>
                <a:ext cx="1588" cy="673"/>
              </a:xfrm>
              <a:prstGeom prst="rect">
                <a:avLst/>
              </a:prstGeom>
              <a:noFill/>
              <a:ln w="9525">
                <a:noFill/>
                <a:miter lim="800000"/>
                <a:headEnd/>
                <a:tailEnd/>
              </a:ln>
              <a:effectLst/>
            </p:spPr>
            <p:txBody>
              <a:bodyPr>
                <a:spAutoFit/>
              </a:bodyPr>
              <a:lstStyle/>
              <a:p>
                <a:pPr algn="ctr" eaLnBrk="0" hangingPunct="0">
                  <a:spcBef>
                    <a:spcPct val="50000"/>
                  </a:spcBef>
                  <a:defRPr/>
                </a:pPr>
                <a:r>
                  <a:rPr lang="en-US" sz="2000" b="1">
                    <a:solidFill>
                      <a:srgbClr val="FF0000"/>
                    </a:solidFill>
                    <a:effectLst>
                      <a:outerShdw blurRad="38100" dist="38100" dir="2700000" algn="tl">
                        <a:srgbClr val="000000"/>
                      </a:outerShdw>
                    </a:effectLst>
                    <a:latin typeface="Arial" charset="0"/>
                    <a:cs typeface="+mn-cs"/>
                  </a:rPr>
                  <a:t>Degree of </a:t>
                </a:r>
              </a:p>
              <a:p>
                <a:pPr algn="ctr" eaLnBrk="0" hangingPunct="0">
                  <a:spcBef>
                    <a:spcPct val="50000"/>
                  </a:spcBef>
                  <a:defRPr/>
                </a:pPr>
                <a:r>
                  <a:rPr lang="en-US" sz="2000" b="1">
                    <a:solidFill>
                      <a:srgbClr val="FF0000"/>
                    </a:solidFill>
                    <a:effectLst>
                      <a:outerShdw blurRad="38100" dist="38100" dir="2700000" algn="tl">
                        <a:srgbClr val="000000"/>
                      </a:outerShdw>
                    </a:effectLst>
                    <a:latin typeface="Arial" charset="0"/>
                    <a:cs typeface="+mn-cs"/>
                  </a:rPr>
                  <a:t>Multi-Programming</a:t>
                </a:r>
              </a:p>
            </p:txBody>
          </p:sp>
        </p:grpSp>
      </p:grpSp>
      <p:sp>
        <p:nvSpPr>
          <p:cNvPr id="45060" name="AutoShape 19"/>
          <p:cNvSpPr>
            <a:spLocks noChangeArrowheads="1"/>
          </p:cNvSpPr>
          <p:nvPr/>
        </p:nvSpPr>
        <p:spPr bwMode="auto">
          <a:xfrm>
            <a:off x="222250" y="3284538"/>
            <a:ext cx="1727200" cy="1439862"/>
          </a:xfrm>
          <a:prstGeom prst="can">
            <a:avLst>
              <a:gd name="adj" fmla="val 26352"/>
            </a:avLst>
          </a:prstGeom>
          <a:solidFill>
            <a:schemeClr val="accent2"/>
          </a:solidFill>
          <a:ln w="28575">
            <a:solidFill>
              <a:srgbClr val="FFFF00"/>
            </a:solidFill>
            <a:round/>
            <a:headEnd/>
            <a:tailEnd/>
          </a:ln>
        </p:spPr>
        <p:txBody>
          <a:bodyPr wrap="none" anchor="ctr"/>
          <a:lstStyle/>
          <a:p>
            <a:pPr eaLnBrk="0" hangingPunct="0"/>
            <a:endParaRPr lang="en-AU"/>
          </a:p>
        </p:txBody>
      </p:sp>
      <p:sp>
        <p:nvSpPr>
          <p:cNvPr id="45061" name="AutoShape 20"/>
          <p:cNvSpPr>
            <a:spLocks noChangeArrowheads="1"/>
          </p:cNvSpPr>
          <p:nvPr/>
        </p:nvSpPr>
        <p:spPr bwMode="auto">
          <a:xfrm rot="5400000">
            <a:off x="877094" y="3579019"/>
            <a:ext cx="360363" cy="1152525"/>
          </a:xfrm>
          <a:prstGeom prst="can">
            <a:avLst>
              <a:gd name="adj" fmla="val 35995"/>
            </a:avLst>
          </a:prstGeom>
          <a:solidFill>
            <a:schemeClr val="tx1"/>
          </a:solidFill>
          <a:ln w="28575">
            <a:solidFill>
              <a:srgbClr val="FFFF00"/>
            </a:solidFill>
            <a:round/>
            <a:headEnd/>
            <a:tailEnd/>
          </a:ln>
        </p:spPr>
        <p:txBody>
          <a:bodyPr wrap="none" anchor="ctr"/>
          <a:lstStyle/>
          <a:p>
            <a:pPr eaLnBrk="0" hangingPunct="0"/>
            <a:endParaRPr lang="en-AU"/>
          </a:p>
        </p:txBody>
      </p:sp>
      <p:sp>
        <p:nvSpPr>
          <p:cNvPr id="45062" name="Line 29"/>
          <p:cNvSpPr>
            <a:spLocks noChangeShapeType="1"/>
          </p:cNvSpPr>
          <p:nvPr/>
        </p:nvSpPr>
        <p:spPr bwMode="auto">
          <a:xfrm flipV="1">
            <a:off x="1012825" y="4306888"/>
            <a:ext cx="0" cy="936625"/>
          </a:xfrm>
          <a:prstGeom prst="line">
            <a:avLst/>
          </a:prstGeom>
          <a:noFill/>
          <a:ln w="38100">
            <a:solidFill>
              <a:srgbClr val="FF00FF"/>
            </a:solidFill>
            <a:round/>
            <a:headEnd/>
            <a:tailEnd type="triangle" w="med" len="med"/>
          </a:ln>
        </p:spPr>
        <p:txBody>
          <a:bodyPr/>
          <a:lstStyle/>
          <a:p>
            <a:endParaRPr lang="en-US"/>
          </a:p>
        </p:txBody>
      </p:sp>
      <p:sp>
        <p:nvSpPr>
          <p:cNvPr id="119838" name="Text Box 30"/>
          <p:cNvSpPr txBox="1">
            <a:spLocks noChangeArrowheads="1"/>
          </p:cNvSpPr>
          <p:nvPr/>
        </p:nvSpPr>
        <p:spPr bwMode="auto">
          <a:xfrm>
            <a:off x="179388" y="5286375"/>
            <a:ext cx="1727200" cy="366713"/>
          </a:xfrm>
          <a:prstGeom prst="rect">
            <a:avLst/>
          </a:prstGeom>
          <a:noFill/>
          <a:ln w="9525">
            <a:noFill/>
            <a:miter lim="800000"/>
            <a:headEnd/>
            <a:tailEnd/>
          </a:ln>
          <a:effectLst/>
        </p:spPr>
        <p:txBody>
          <a:bodyPr>
            <a:spAutoFit/>
          </a:bodyPr>
          <a:lstStyle/>
          <a:p>
            <a:pPr algn="ctr" eaLnBrk="0" hangingPunct="0">
              <a:spcBef>
                <a:spcPct val="50000"/>
              </a:spcBef>
              <a:defRPr/>
            </a:pPr>
            <a:r>
              <a:rPr lang="en-US" b="1">
                <a:solidFill>
                  <a:schemeClr val="accent2"/>
                </a:solidFill>
                <a:effectLst>
                  <a:outerShdw blurRad="38100" dist="38100" dir="2700000" algn="tl">
                    <a:srgbClr val="000000"/>
                  </a:outerShdw>
                </a:effectLst>
                <a:latin typeface="Arial" charset="0"/>
                <a:cs typeface="+mn-cs"/>
              </a:rPr>
              <a:t>Job Queue</a:t>
            </a:r>
          </a:p>
        </p:txBody>
      </p:sp>
      <p:sp>
        <p:nvSpPr>
          <p:cNvPr id="45064" name="Oval 32"/>
          <p:cNvSpPr>
            <a:spLocks noChangeArrowheads="1"/>
          </p:cNvSpPr>
          <p:nvPr/>
        </p:nvSpPr>
        <p:spPr bwMode="auto">
          <a:xfrm>
            <a:off x="968375" y="4035425"/>
            <a:ext cx="215900" cy="215900"/>
          </a:xfrm>
          <a:prstGeom prst="ellipse">
            <a:avLst/>
          </a:prstGeom>
          <a:solidFill>
            <a:srgbClr val="99CCFF"/>
          </a:solidFill>
          <a:ln w="9525">
            <a:solidFill>
              <a:schemeClr val="tx1"/>
            </a:solidFill>
            <a:round/>
            <a:headEnd/>
            <a:tailEnd/>
          </a:ln>
        </p:spPr>
        <p:txBody>
          <a:bodyPr wrap="none" anchor="ctr"/>
          <a:lstStyle/>
          <a:p>
            <a:pPr eaLnBrk="0" hangingPunct="0"/>
            <a:endParaRPr lang="en-AU"/>
          </a:p>
        </p:txBody>
      </p:sp>
      <p:sp>
        <p:nvSpPr>
          <p:cNvPr id="119841" name="Oval 33"/>
          <p:cNvSpPr>
            <a:spLocks noChangeArrowheads="1"/>
          </p:cNvSpPr>
          <p:nvPr/>
        </p:nvSpPr>
        <p:spPr bwMode="auto">
          <a:xfrm>
            <a:off x="1230313" y="4048125"/>
            <a:ext cx="215900" cy="215900"/>
          </a:xfrm>
          <a:prstGeom prst="ellipse">
            <a:avLst/>
          </a:prstGeom>
          <a:solidFill>
            <a:srgbClr val="FF00FF"/>
          </a:solidFill>
          <a:ln w="9525">
            <a:solidFill>
              <a:schemeClr val="tx1"/>
            </a:solidFill>
            <a:round/>
            <a:headEnd/>
            <a:tailEnd/>
          </a:ln>
        </p:spPr>
        <p:txBody>
          <a:bodyPr wrap="none" anchor="ctr"/>
          <a:lstStyle/>
          <a:p>
            <a:pPr eaLnBrk="0" hangingPunct="0"/>
            <a:endParaRPr lang="en-AU"/>
          </a:p>
        </p:txBody>
      </p:sp>
      <p:grpSp>
        <p:nvGrpSpPr>
          <p:cNvPr id="4" name="Group 34"/>
          <p:cNvGrpSpPr>
            <a:grpSpLocks/>
          </p:cNvGrpSpPr>
          <p:nvPr/>
        </p:nvGrpSpPr>
        <p:grpSpPr bwMode="auto">
          <a:xfrm>
            <a:off x="2195513" y="2924175"/>
            <a:ext cx="1511300" cy="865188"/>
            <a:chOff x="6708" y="8568"/>
            <a:chExt cx="900" cy="476"/>
          </a:xfrm>
        </p:grpSpPr>
        <p:sp>
          <p:nvSpPr>
            <p:cNvPr id="119843" name="Freeform 35"/>
            <p:cNvSpPr>
              <a:spLocks/>
            </p:cNvSpPr>
            <p:nvPr/>
          </p:nvSpPr>
          <p:spPr bwMode="auto">
            <a:xfrm>
              <a:off x="6708" y="8568"/>
              <a:ext cx="900" cy="476"/>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chemeClr val="folHlink"/>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19844" name="Text Box 36"/>
            <p:cNvSpPr txBox="1">
              <a:spLocks noChangeArrowheads="1"/>
            </p:cNvSpPr>
            <p:nvPr/>
          </p:nvSpPr>
          <p:spPr bwMode="auto">
            <a:xfrm>
              <a:off x="6804" y="8616"/>
              <a:ext cx="718" cy="360"/>
            </a:xfrm>
            <a:prstGeom prst="rect">
              <a:avLst/>
            </a:prstGeom>
            <a:noFill/>
            <a:ln w="9525">
              <a:noFill/>
              <a:miter lim="800000"/>
              <a:headEnd/>
              <a:tailEnd/>
            </a:ln>
          </p:spPr>
          <p:txBody>
            <a:bodyPr lIns="0" tIns="0" rIns="0" bIns="0"/>
            <a:lstStyle/>
            <a:p>
              <a:pPr algn="ctr" eaLnBrk="0" hangingPunct="0">
                <a:defRPr/>
              </a:pPr>
              <a:endParaRPr lang="en-US" sz="300">
                <a:latin typeface="MS Reference Sans Serif" pitchFamily="34" charset="0"/>
                <a:cs typeface="+mn-cs"/>
              </a:endParaRPr>
            </a:p>
            <a:p>
              <a:pPr algn="ctr" eaLnBrk="0" hangingPunct="0">
                <a:defRPr/>
              </a:pPr>
              <a:endParaRPr lang="en-US" sz="300" b="1">
                <a:solidFill>
                  <a:schemeClr val="accent2"/>
                </a:solidFill>
                <a:effectLst>
                  <a:outerShdw blurRad="38100" dist="38100" dir="2700000" algn="tl">
                    <a:srgbClr val="000000"/>
                  </a:outerShdw>
                </a:effectLst>
                <a:latin typeface="Albertus Medium" pitchFamily="34" charset="0"/>
                <a:cs typeface="+mn-cs"/>
              </a:endParaRPr>
            </a:p>
            <a:p>
              <a:pPr algn="ctr" eaLnBrk="0" hangingPunct="0">
                <a:defRPr/>
              </a:pPr>
              <a:r>
                <a:rPr lang="en-US" sz="1600">
                  <a:solidFill>
                    <a:srgbClr val="0000FF"/>
                  </a:solidFill>
                  <a:effectLst>
                    <a:outerShdw blurRad="38100" dist="38100" dir="2700000" algn="tl">
                      <a:srgbClr val="000000"/>
                    </a:outerShdw>
                  </a:effectLst>
                  <a:latin typeface="Albertus Medium" pitchFamily="34" charset="0"/>
                  <a:cs typeface="+mn-cs"/>
                </a:rPr>
                <a:t>Long Term Scheduler</a:t>
              </a:r>
              <a:endParaRPr lang="en-US" sz="1600">
                <a:solidFill>
                  <a:srgbClr val="0000FF"/>
                </a:solidFill>
                <a:effectLst>
                  <a:outerShdw blurRad="38100" dist="38100" dir="2700000" algn="tl">
                    <a:srgbClr val="000000"/>
                  </a:outerShdw>
                </a:effectLst>
                <a:latin typeface="Times New Roman" pitchFamily="18" charset="0"/>
                <a:cs typeface="+mn-cs"/>
              </a:endParaRPr>
            </a:p>
            <a:p>
              <a:pPr eaLnBrk="0" hangingPunct="0">
                <a:defRPr/>
              </a:pPr>
              <a:endParaRPr lang="en-US" sz="1600" b="1">
                <a:solidFill>
                  <a:srgbClr val="FFFF00"/>
                </a:solidFill>
                <a:effectLst>
                  <a:outerShdw blurRad="38100" dist="38100" dir="2700000" algn="tl">
                    <a:srgbClr val="000000"/>
                  </a:outerShdw>
                </a:effectLst>
                <a:latin typeface="Arial" charset="0"/>
                <a:cs typeface="+mn-cs"/>
              </a:endParaRPr>
            </a:p>
          </p:txBody>
        </p:sp>
      </p:grpSp>
      <p:sp>
        <p:nvSpPr>
          <p:cNvPr id="45068" name="Oval 6"/>
          <p:cNvSpPr>
            <a:spLocks noChangeArrowheads="1"/>
          </p:cNvSpPr>
          <p:nvPr/>
        </p:nvSpPr>
        <p:spPr bwMode="auto">
          <a:xfrm>
            <a:off x="4008438" y="4724400"/>
            <a:ext cx="215900" cy="215900"/>
          </a:xfrm>
          <a:prstGeom prst="ellipse">
            <a:avLst/>
          </a:prstGeom>
          <a:solidFill>
            <a:schemeClr val="accent1"/>
          </a:solidFill>
          <a:ln w="9525">
            <a:solidFill>
              <a:schemeClr val="tx1"/>
            </a:solidFill>
            <a:round/>
            <a:headEnd/>
            <a:tailEnd/>
          </a:ln>
        </p:spPr>
        <p:txBody>
          <a:bodyPr wrap="none" anchor="ctr"/>
          <a:lstStyle/>
          <a:p>
            <a:pPr eaLnBrk="0" hangingPunct="0"/>
            <a:endParaRPr lang="en-AU"/>
          </a:p>
        </p:txBody>
      </p:sp>
      <p:sp>
        <p:nvSpPr>
          <p:cNvPr id="45069" name="Rectangle 7"/>
          <p:cNvSpPr>
            <a:spLocks noChangeArrowheads="1"/>
          </p:cNvSpPr>
          <p:nvPr/>
        </p:nvSpPr>
        <p:spPr bwMode="auto">
          <a:xfrm>
            <a:off x="3979863" y="2563813"/>
            <a:ext cx="1655762" cy="3025775"/>
          </a:xfrm>
          <a:prstGeom prst="rect">
            <a:avLst/>
          </a:prstGeom>
          <a:solidFill>
            <a:schemeClr val="tx1"/>
          </a:solidFill>
          <a:ln w="9525">
            <a:solidFill>
              <a:schemeClr val="tx1"/>
            </a:solidFill>
            <a:miter lim="800000"/>
            <a:headEnd/>
            <a:tailEnd/>
          </a:ln>
        </p:spPr>
        <p:txBody>
          <a:bodyPr wrap="none" anchor="ctr"/>
          <a:lstStyle/>
          <a:p>
            <a:pPr eaLnBrk="0" hangingPunct="0"/>
            <a:endParaRPr lang="en-AU"/>
          </a:p>
        </p:txBody>
      </p:sp>
      <p:sp>
        <p:nvSpPr>
          <p:cNvPr id="119816" name="Text Box 8"/>
          <p:cNvSpPr txBox="1">
            <a:spLocks noChangeArrowheads="1"/>
          </p:cNvSpPr>
          <p:nvPr/>
        </p:nvSpPr>
        <p:spPr bwMode="auto">
          <a:xfrm>
            <a:off x="4151313" y="5156200"/>
            <a:ext cx="1339850" cy="366713"/>
          </a:xfrm>
          <a:prstGeom prst="rect">
            <a:avLst/>
          </a:prstGeom>
          <a:noFill/>
          <a:ln w="9525">
            <a:noFill/>
            <a:miter lim="800000"/>
            <a:headEnd/>
            <a:tailEnd/>
          </a:ln>
          <a:effectLst/>
        </p:spPr>
        <p:txBody>
          <a:bodyPr>
            <a:spAutoFit/>
          </a:bodyPr>
          <a:lstStyle/>
          <a:p>
            <a:pPr algn="ctr" eaLnBrk="0" hangingPunct="0">
              <a:spcBef>
                <a:spcPct val="50000"/>
              </a:spcBef>
              <a:defRPr/>
            </a:pPr>
            <a:r>
              <a:rPr lang="en-US" b="1">
                <a:solidFill>
                  <a:schemeClr val="bg1"/>
                </a:solidFill>
                <a:effectLst>
                  <a:outerShdw blurRad="38100" dist="38100" dir="2700000" algn="tl">
                    <a:srgbClr val="000000"/>
                  </a:outerShdw>
                </a:effectLst>
                <a:latin typeface="Arial" charset="0"/>
                <a:cs typeface="+mn-cs"/>
              </a:rPr>
              <a:t>Memory</a:t>
            </a:r>
          </a:p>
        </p:txBody>
      </p:sp>
      <p:sp>
        <p:nvSpPr>
          <p:cNvPr id="119817" name="Text Box 9"/>
          <p:cNvSpPr txBox="1">
            <a:spLocks noChangeArrowheads="1"/>
          </p:cNvSpPr>
          <p:nvPr/>
        </p:nvSpPr>
        <p:spPr bwMode="auto">
          <a:xfrm>
            <a:off x="3979863" y="3987800"/>
            <a:ext cx="1655762" cy="376238"/>
          </a:xfrm>
          <a:prstGeom prst="rect">
            <a:avLst/>
          </a:prstGeom>
          <a:solidFill>
            <a:srgbClr val="FFFF00"/>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 4</a:t>
            </a:r>
          </a:p>
        </p:txBody>
      </p:sp>
      <p:sp>
        <p:nvSpPr>
          <p:cNvPr id="119818" name="Text Box 10"/>
          <p:cNvSpPr txBox="1">
            <a:spLocks noChangeArrowheads="1"/>
          </p:cNvSpPr>
          <p:nvPr/>
        </p:nvSpPr>
        <p:spPr bwMode="auto">
          <a:xfrm>
            <a:off x="3979863" y="4364038"/>
            <a:ext cx="1655762" cy="376237"/>
          </a:xfrm>
          <a:prstGeom prst="rect">
            <a:avLst/>
          </a:prstGeom>
          <a:solidFill>
            <a:srgbClr val="FF00FF"/>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 5</a:t>
            </a:r>
          </a:p>
        </p:txBody>
      </p:sp>
      <p:sp>
        <p:nvSpPr>
          <p:cNvPr id="119819" name="Text Box 11"/>
          <p:cNvSpPr txBox="1">
            <a:spLocks noChangeArrowheads="1"/>
          </p:cNvSpPr>
          <p:nvPr/>
        </p:nvSpPr>
        <p:spPr bwMode="auto">
          <a:xfrm>
            <a:off x="3979863" y="3629025"/>
            <a:ext cx="1655762" cy="376238"/>
          </a:xfrm>
          <a:prstGeom prst="rect">
            <a:avLst/>
          </a:prstGeom>
          <a:solidFill>
            <a:srgbClr val="99CCFF"/>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 3</a:t>
            </a:r>
          </a:p>
        </p:txBody>
      </p:sp>
      <p:sp>
        <p:nvSpPr>
          <p:cNvPr id="119820" name="Text Box 12"/>
          <p:cNvSpPr txBox="1">
            <a:spLocks noChangeArrowheads="1"/>
          </p:cNvSpPr>
          <p:nvPr/>
        </p:nvSpPr>
        <p:spPr bwMode="auto">
          <a:xfrm>
            <a:off x="3979863" y="3282950"/>
            <a:ext cx="1655762" cy="376238"/>
          </a:xfrm>
          <a:prstGeom prst="rect">
            <a:avLst/>
          </a:prstGeom>
          <a:solidFill>
            <a:srgbClr val="CCECFF"/>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 2</a:t>
            </a:r>
          </a:p>
        </p:txBody>
      </p:sp>
      <p:sp>
        <p:nvSpPr>
          <p:cNvPr id="119821" name="Text Box 13"/>
          <p:cNvSpPr txBox="1">
            <a:spLocks noChangeArrowheads="1"/>
          </p:cNvSpPr>
          <p:nvPr/>
        </p:nvSpPr>
        <p:spPr bwMode="auto">
          <a:xfrm>
            <a:off x="3979863" y="2924175"/>
            <a:ext cx="1655762" cy="376238"/>
          </a:xfrm>
          <a:prstGeom prst="rect">
            <a:avLst/>
          </a:prstGeom>
          <a:solidFill>
            <a:schemeClr val="folHlink"/>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 1</a:t>
            </a:r>
          </a:p>
        </p:txBody>
      </p:sp>
      <p:sp>
        <p:nvSpPr>
          <p:cNvPr id="119850" name="Text Box 42"/>
          <p:cNvSpPr txBox="1">
            <a:spLocks noChangeArrowheads="1"/>
          </p:cNvSpPr>
          <p:nvPr/>
        </p:nvSpPr>
        <p:spPr bwMode="auto">
          <a:xfrm>
            <a:off x="354013" y="3298825"/>
            <a:ext cx="1339850" cy="366713"/>
          </a:xfrm>
          <a:prstGeom prst="rect">
            <a:avLst/>
          </a:prstGeom>
          <a:noFill/>
          <a:ln w="9525">
            <a:noFill/>
            <a:miter lim="800000"/>
            <a:headEnd/>
            <a:tailEnd/>
          </a:ln>
          <a:effectLst/>
        </p:spPr>
        <p:txBody>
          <a:bodyPr>
            <a:spAutoFit/>
          </a:bodyPr>
          <a:lstStyle/>
          <a:p>
            <a:pPr algn="ctr" eaLnBrk="0" hangingPunct="0">
              <a:spcBef>
                <a:spcPct val="50000"/>
              </a:spcBef>
              <a:defRPr/>
            </a:pPr>
            <a:r>
              <a:rPr lang="en-US" b="1">
                <a:solidFill>
                  <a:schemeClr val="bg1"/>
                </a:solidFill>
                <a:effectLst>
                  <a:outerShdw blurRad="38100" dist="38100" dir="2700000" algn="tl">
                    <a:srgbClr val="000000"/>
                  </a:outerShdw>
                </a:effectLst>
                <a:latin typeface="Arial" charset="0"/>
                <a:cs typeface="+mn-cs"/>
              </a:rPr>
              <a:t>Disk</a:t>
            </a:r>
          </a:p>
        </p:txBody>
      </p:sp>
      <p:sp>
        <p:nvSpPr>
          <p:cNvPr id="26" name="Date Placeholder 25"/>
          <p:cNvSpPr>
            <a:spLocks noGrp="1"/>
          </p:cNvSpPr>
          <p:nvPr>
            <p:ph type="dt" sz="half" idx="10"/>
          </p:nvPr>
        </p:nvSpPr>
        <p:spPr/>
        <p:txBody>
          <a:bodyPr/>
          <a:lstStyle/>
          <a:p>
            <a:fld id="{85CA6973-3297-40EB-AA8C-AC9AA0178372}" type="datetime1">
              <a:rPr lang="en-US" smtClean="0"/>
              <a:t>5/31/2020</a:t>
            </a:fld>
            <a:endParaRPr lang="en-US"/>
          </a:p>
        </p:txBody>
      </p:sp>
      <p:sp>
        <p:nvSpPr>
          <p:cNvPr id="27" name="Slide Number Placeholder 26"/>
          <p:cNvSpPr>
            <a:spLocks noGrp="1"/>
          </p:cNvSpPr>
          <p:nvPr>
            <p:ph type="sldNum" sz="quarter" idx="12"/>
          </p:nvPr>
        </p:nvSpPr>
        <p:spPr/>
        <p:txBody>
          <a:bodyPr/>
          <a:lstStyle/>
          <a:p>
            <a:fld id="{CA6DF5AC-6CCA-4C99-B496-EDDB31E19025}" type="slidenum">
              <a:rPr lang="en-US" smtClean="0"/>
              <a:pPr/>
              <a:t>8</a:t>
            </a:fld>
            <a:endParaRPr lang="en-US"/>
          </a:p>
        </p:txBody>
      </p:sp>
      <p:sp>
        <p:nvSpPr>
          <p:cNvPr id="28" name="Footer Placeholder 27"/>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grpId="0" nodeType="clickEffect">
                                  <p:stCondLst>
                                    <p:cond delay="0"/>
                                  </p:stCondLst>
                                  <p:childTnLst>
                                    <p:animMotion origin="layout" path="M -4.16667E-6 2.08092E-6 L 0.13577 2.08092E-6 L 0.19584 0.04855 L 0.31424 0.04855 " pathEditMode="relative" rAng="0" ptsTypes="AAAA">
                                      <p:cBhvr>
                                        <p:cTn id="11" dur="2000" fill="hold"/>
                                        <p:tgtEl>
                                          <p:spTgt spid="119841"/>
                                        </p:tgtEl>
                                        <p:attrNameLst>
                                          <p:attrName>ppt_x</p:attrName>
                                          <p:attrName>ppt_y</p:attrName>
                                        </p:attrNameLst>
                                      </p:cBhvr>
                                      <p:rCtr x="15700" y="2400"/>
                                    </p:animMotion>
                                  </p:childTnLst>
                                </p:cTn>
                              </p:par>
                            </p:childTnLst>
                          </p:cTn>
                        </p:par>
                        <p:par>
                          <p:cTn id="12" fill="hold">
                            <p:stCondLst>
                              <p:cond delay="2000"/>
                            </p:stCondLst>
                            <p:childTnLst>
                              <p:par>
                                <p:cTn id="13" presetID="3" presetClass="exit" presetSubtype="10" fill="hold" grpId="1" nodeType="afterEffect">
                                  <p:stCondLst>
                                    <p:cond delay="0"/>
                                  </p:stCondLst>
                                  <p:childTnLst>
                                    <p:animEffect transition="out" filter="blinds(horizontal)">
                                      <p:cBhvr>
                                        <p:cTn id="14" dur="500"/>
                                        <p:tgtEl>
                                          <p:spTgt spid="119841"/>
                                        </p:tgtEl>
                                      </p:cBhvr>
                                    </p:animEffect>
                                    <p:set>
                                      <p:cBhvr>
                                        <p:cTn id="15" dur="1" fill="hold">
                                          <p:stCondLst>
                                            <p:cond delay="499"/>
                                          </p:stCondLst>
                                        </p:cTn>
                                        <p:tgtEl>
                                          <p:spTgt spid="119841"/>
                                        </p:tgtEl>
                                        <p:attrNameLst>
                                          <p:attrName>style.visibility</p:attrName>
                                        </p:attrNameLst>
                                      </p:cBhvr>
                                      <p:to>
                                        <p:strVal val="hidden"/>
                                      </p:to>
                                    </p:set>
                                  </p:childTnLst>
                                </p:cTn>
                              </p:par>
                              <p:par>
                                <p:cTn id="16" presetID="3" presetClass="entr" presetSubtype="10" fill="hold" grpId="0" nodeType="withEffect">
                                  <p:stCondLst>
                                    <p:cond delay="0"/>
                                  </p:stCondLst>
                                  <p:childTnLst>
                                    <p:set>
                                      <p:cBhvr>
                                        <p:cTn id="17" dur="1" fill="hold">
                                          <p:stCondLst>
                                            <p:cond delay="0"/>
                                          </p:stCondLst>
                                        </p:cTn>
                                        <p:tgtEl>
                                          <p:spTgt spid="119818"/>
                                        </p:tgtEl>
                                        <p:attrNameLst>
                                          <p:attrName>style.visibility</p:attrName>
                                        </p:attrNameLst>
                                      </p:cBhvr>
                                      <p:to>
                                        <p:strVal val="visible"/>
                                      </p:to>
                                    </p:set>
                                    <p:animEffect transition="in" filter="blinds(horizontal)">
                                      <p:cBhvr>
                                        <p:cTn id="18" dur="500"/>
                                        <p:tgtEl>
                                          <p:spTgt spid="119818"/>
                                        </p:tgtEl>
                                      </p:cBhvr>
                                    </p:animEffect>
                                  </p:childTnLst>
                                </p:cTn>
                              </p:par>
                              <p:par>
                                <p:cTn id="19" presetID="3" presetClass="exit" presetSubtype="10" fill="hold" nodeType="withEffect">
                                  <p:stCondLst>
                                    <p:cond delay="0"/>
                                  </p:stCondLst>
                                  <p:childTnLst>
                                    <p:animEffect transition="out" filter="blinds(horizontal)">
                                      <p:cBhvr>
                                        <p:cTn id="20" dur="500"/>
                                        <p:tgtEl>
                                          <p:spTgt spid="2"/>
                                        </p:tgtEl>
                                      </p:cBhvr>
                                    </p:animEffect>
                                    <p:set>
                                      <p:cBhvr>
                                        <p:cTn id="21"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41" grpId="0" animBg="1"/>
      <p:bldP spid="119841" grpId="1" animBg="1"/>
      <p:bldP spid="1198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250825" y="333375"/>
            <a:ext cx="8215313" cy="1552575"/>
          </a:xfrm>
          <a:prstGeom prst="rect">
            <a:avLst/>
          </a:prstGeom>
          <a:noFill/>
          <a:ln w="9525">
            <a:noFill/>
            <a:miter lim="800000"/>
            <a:headEnd/>
            <a:tailEnd/>
          </a:ln>
          <a:effectLst/>
        </p:spPr>
        <p:txBody>
          <a:bodyPr anchor="ctr">
            <a:spAutoFit/>
          </a:bodyPr>
          <a:lstStyle/>
          <a:p>
            <a:pPr eaLnBrk="0" hangingPunct="0">
              <a:defRPr/>
            </a:pPr>
            <a:r>
              <a:rPr lang="en-US" sz="2400">
                <a:solidFill>
                  <a:srgbClr val="0000FF"/>
                </a:solidFill>
                <a:effectLst>
                  <a:outerShdw blurRad="38100" dist="38100" dir="2700000" algn="tl">
                    <a:srgbClr val="000000"/>
                  </a:outerShdw>
                </a:effectLst>
                <a:latin typeface="Arial" charset="0"/>
                <a:cs typeface="+mn-cs"/>
              </a:rPr>
              <a:t>  </a:t>
            </a:r>
            <a:r>
              <a:rPr lang="en-US" sz="2400">
                <a:solidFill>
                  <a:srgbClr val="FF0000"/>
                </a:solidFill>
                <a:effectLst>
                  <a:outerShdw blurRad="38100" dist="38100" dir="2700000" algn="tl">
                    <a:srgbClr val="000000"/>
                  </a:outerShdw>
                </a:effectLst>
                <a:latin typeface="Arial" charset="0"/>
                <a:cs typeface="+mn-cs"/>
              </a:rPr>
              <a:t>Since Medium term scheduler</a:t>
            </a:r>
            <a:r>
              <a:rPr lang="en-US" sz="2400">
                <a:solidFill>
                  <a:srgbClr val="0000FF"/>
                </a:solidFill>
                <a:effectLst>
                  <a:outerShdw blurRad="38100" dist="38100" dir="2700000" algn="tl">
                    <a:srgbClr val="000000"/>
                  </a:outerShdw>
                </a:effectLst>
                <a:latin typeface="Arial" charset="0"/>
                <a:cs typeface="+mn-cs"/>
              </a:rPr>
              <a:t> picks some processes from the ready queue and swap them out of memory, hence, it decreases the degree of multiprogramming. </a:t>
            </a:r>
          </a:p>
          <a:p>
            <a:pPr eaLnBrk="0" hangingPunct="0">
              <a:buFontTx/>
              <a:buChar char="•"/>
              <a:defRPr/>
            </a:pPr>
            <a:endParaRPr lang="en-US" sz="2400">
              <a:solidFill>
                <a:srgbClr val="0000FF"/>
              </a:solidFill>
              <a:effectLst>
                <a:outerShdw blurRad="38100" dist="38100" dir="2700000" algn="tl">
                  <a:srgbClr val="000000"/>
                </a:outerShdw>
              </a:effectLst>
              <a:latin typeface="Arial" charset="0"/>
              <a:cs typeface="+mn-cs"/>
            </a:endParaRPr>
          </a:p>
        </p:txBody>
      </p:sp>
      <p:grpSp>
        <p:nvGrpSpPr>
          <p:cNvPr id="2" name="Group 3"/>
          <p:cNvGrpSpPr>
            <a:grpSpLocks/>
          </p:cNvGrpSpPr>
          <p:nvPr/>
        </p:nvGrpSpPr>
        <p:grpSpPr bwMode="auto">
          <a:xfrm>
            <a:off x="5924550" y="3141663"/>
            <a:ext cx="3184525" cy="1439862"/>
            <a:chOff x="3470" y="2387"/>
            <a:chExt cx="2006" cy="1134"/>
          </a:xfrm>
        </p:grpSpPr>
        <p:sp>
          <p:nvSpPr>
            <p:cNvPr id="46108" name="AutoShape 4"/>
            <p:cNvSpPr>
              <a:spLocks/>
            </p:cNvSpPr>
            <p:nvPr/>
          </p:nvSpPr>
          <p:spPr bwMode="auto">
            <a:xfrm>
              <a:off x="3470" y="2387"/>
              <a:ext cx="272" cy="1134"/>
            </a:xfrm>
            <a:prstGeom prst="rightBrace">
              <a:avLst>
                <a:gd name="adj1" fmla="val 34743"/>
                <a:gd name="adj2" fmla="val 50000"/>
              </a:avLst>
            </a:prstGeom>
            <a:noFill/>
            <a:ln w="28575">
              <a:solidFill>
                <a:schemeClr val="tx1"/>
              </a:solidFill>
              <a:round/>
              <a:headEnd/>
              <a:tailEnd/>
            </a:ln>
          </p:spPr>
          <p:txBody>
            <a:bodyPr wrap="none" anchor="ctr"/>
            <a:lstStyle/>
            <a:p>
              <a:pPr eaLnBrk="0" hangingPunct="0"/>
              <a:endParaRPr lang="en-AU"/>
            </a:p>
          </p:txBody>
        </p:sp>
        <p:grpSp>
          <p:nvGrpSpPr>
            <p:cNvPr id="3" name="Group 5"/>
            <p:cNvGrpSpPr>
              <a:grpSpLocks/>
            </p:cNvGrpSpPr>
            <p:nvPr/>
          </p:nvGrpSpPr>
          <p:grpSpPr bwMode="auto">
            <a:xfrm>
              <a:off x="3733" y="2831"/>
              <a:ext cx="1743" cy="673"/>
              <a:chOff x="3733" y="2831"/>
              <a:chExt cx="1743" cy="673"/>
            </a:xfrm>
          </p:grpSpPr>
          <p:sp>
            <p:nvSpPr>
              <p:cNvPr id="46110" name="Line 6"/>
              <p:cNvSpPr>
                <a:spLocks noChangeShapeType="1"/>
              </p:cNvSpPr>
              <p:nvPr/>
            </p:nvSpPr>
            <p:spPr bwMode="auto">
              <a:xfrm>
                <a:off x="3733" y="2958"/>
                <a:ext cx="544" cy="0"/>
              </a:xfrm>
              <a:prstGeom prst="line">
                <a:avLst/>
              </a:prstGeom>
              <a:noFill/>
              <a:ln w="28575">
                <a:solidFill>
                  <a:schemeClr val="tx1"/>
                </a:solidFill>
                <a:round/>
                <a:headEnd/>
                <a:tailEnd type="triangle" w="med" len="med"/>
              </a:ln>
            </p:spPr>
            <p:txBody>
              <a:bodyPr/>
              <a:lstStyle/>
              <a:p>
                <a:endParaRPr lang="en-US"/>
              </a:p>
            </p:txBody>
          </p:sp>
          <p:sp>
            <p:nvSpPr>
              <p:cNvPr id="120839" name="Text Box 7"/>
              <p:cNvSpPr txBox="1">
                <a:spLocks noChangeArrowheads="1"/>
              </p:cNvSpPr>
              <p:nvPr/>
            </p:nvSpPr>
            <p:spPr bwMode="auto">
              <a:xfrm>
                <a:off x="3888" y="2831"/>
                <a:ext cx="1588" cy="673"/>
              </a:xfrm>
              <a:prstGeom prst="rect">
                <a:avLst/>
              </a:prstGeom>
              <a:noFill/>
              <a:ln w="9525">
                <a:noFill/>
                <a:miter lim="800000"/>
                <a:headEnd/>
                <a:tailEnd/>
              </a:ln>
              <a:effectLst/>
            </p:spPr>
            <p:txBody>
              <a:bodyPr>
                <a:spAutoFit/>
              </a:bodyPr>
              <a:lstStyle/>
              <a:p>
                <a:pPr algn="ctr" eaLnBrk="0" hangingPunct="0">
                  <a:spcBef>
                    <a:spcPct val="50000"/>
                  </a:spcBef>
                  <a:defRPr/>
                </a:pPr>
                <a:r>
                  <a:rPr lang="en-US" sz="2000" b="1">
                    <a:solidFill>
                      <a:srgbClr val="FF0000"/>
                    </a:solidFill>
                    <a:effectLst>
                      <a:outerShdw blurRad="38100" dist="38100" dir="2700000" algn="tl">
                        <a:srgbClr val="000000"/>
                      </a:outerShdw>
                    </a:effectLst>
                    <a:latin typeface="Arial" charset="0"/>
                    <a:cs typeface="+mn-cs"/>
                  </a:rPr>
                  <a:t>Degree of </a:t>
                </a:r>
              </a:p>
              <a:p>
                <a:pPr algn="ctr" eaLnBrk="0" hangingPunct="0">
                  <a:spcBef>
                    <a:spcPct val="50000"/>
                  </a:spcBef>
                  <a:defRPr/>
                </a:pPr>
                <a:r>
                  <a:rPr lang="en-US" sz="2000" b="1">
                    <a:solidFill>
                      <a:srgbClr val="FF0000"/>
                    </a:solidFill>
                    <a:effectLst>
                      <a:outerShdw blurRad="38100" dist="38100" dir="2700000" algn="tl">
                        <a:srgbClr val="000000"/>
                      </a:outerShdw>
                    </a:effectLst>
                    <a:latin typeface="Arial" charset="0"/>
                    <a:cs typeface="+mn-cs"/>
                  </a:rPr>
                  <a:t>Multi-Programming</a:t>
                </a:r>
              </a:p>
            </p:txBody>
          </p:sp>
        </p:grpSp>
      </p:grpSp>
      <p:sp>
        <p:nvSpPr>
          <p:cNvPr id="46084" name="AutoShape 8"/>
          <p:cNvSpPr>
            <a:spLocks noChangeArrowheads="1"/>
          </p:cNvSpPr>
          <p:nvPr/>
        </p:nvSpPr>
        <p:spPr bwMode="auto">
          <a:xfrm>
            <a:off x="438150" y="3500438"/>
            <a:ext cx="1727200" cy="1439862"/>
          </a:xfrm>
          <a:prstGeom prst="can">
            <a:avLst>
              <a:gd name="adj" fmla="val 26352"/>
            </a:avLst>
          </a:prstGeom>
          <a:solidFill>
            <a:schemeClr val="accent2"/>
          </a:solidFill>
          <a:ln w="28575">
            <a:solidFill>
              <a:srgbClr val="FFFF00"/>
            </a:solidFill>
            <a:round/>
            <a:headEnd/>
            <a:tailEnd/>
          </a:ln>
        </p:spPr>
        <p:txBody>
          <a:bodyPr wrap="none" anchor="ctr"/>
          <a:lstStyle/>
          <a:p>
            <a:pPr eaLnBrk="0" hangingPunct="0"/>
            <a:endParaRPr lang="en-AU"/>
          </a:p>
        </p:txBody>
      </p:sp>
      <p:sp>
        <p:nvSpPr>
          <p:cNvPr id="46085" name="AutoShape 9"/>
          <p:cNvSpPr>
            <a:spLocks noChangeArrowheads="1"/>
          </p:cNvSpPr>
          <p:nvPr/>
        </p:nvSpPr>
        <p:spPr bwMode="auto">
          <a:xfrm rot="5400000">
            <a:off x="1135857" y="3809206"/>
            <a:ext cx="360362" cy="1152525"/>
          </a:xfrm>
          <a:prstGeom prst="can">
            <a:avLst>
              <a:gd name="adj" fmla="val 35995"/>
            </a:avLst>
          </a:prstGeom>
          <a:solidFill>
            <a:schemeClr val="tx1"/>
          </a:solidFill>
          <a:ln w="28575">
            <a:solidFill>
              <a:srgbClr val="FFFF00"/>
            </a:solidFill>
            <a:round/>
            <a:headEnd/>
            <a:tailEnd/>
          </a:ln>
        </p:spPr>
        <p:txBody>
          <a:bodyPr wrap="none" anchor="ctr"/>
          <a:lstStyle/>
          <a:p>
            <a:pPr eaLnBrk="0" hangingPunct="0"/>
            <a:endParaRPr lang="en-AU"/>
          </a:p>
        </p:txBody>
      </p:sp>
      <p:sp>
        <p:nvSpPr>
          <p:cNvPr id="46086" name="Line 10"/>
          <p:cNvSpPr>
            <a:spLocks noChangeShapeType="1"/>
          </p:cNvSpPr>
          <p:nvPr/>
        </p:nvSpPr>
        <p:spPr bwMode="auto">
          <a:xfrm flipV="1">
            <a:off x="1243013" y="4537075"/>
            <a:ext cx="0" cy="936625"/>
          </a:xfrm>
          <a:prstGeom prst="line">
            <a:avLst/>
          </a:prstGeom>
          <a:noFill/>
          <a:ln w="38100">
            <a:solidFill>
              <a:srgbClr val="FF00FF"/>
            </a:solidFill>
            <a:round/>
            <a:headEnd/>
            <a:tailEnd type="triangle" w="med" len="med"/>
          </a:ln>
        </p:spPr>
        <p:txBody>
          <a:bodyPr/>
          <a:lstStyle/>
          <a:p>
            <a:endParaRPr lang="en-US"/>
          </a:p>
        </p:txBody>
      </p:sp>
      <p:sp>
        <p:nvSpPr>
          <p:cNvPr id="120843" name="Text Box 11"/>
          <p:cNvSpPr txBox="1">
            <a:spLocks noChangeArrowheads="1"/>
          </p:cNvSpPr>
          <p:nvPr/>
        </p:nvSpPr>
        <p:spPr bwMode="auto">
          <a:xfrm>
            <a:off x="409575" y="5516563"/>
            <a:ext cx="1727200" cy="366712"/>
          </a:xfrm>
          <a:prstGeom prst="rect">
            <a:avLst/>
          </a:prstGeom>
          <a:noFill/>
          <a:ln w="9525">
            <a:noFill/>
            <a:miter lim="800000"/>
            <a:headEnd/>
            <a:tailEnd/>
          </a:ln>
          <a:effectLst/>
        </p:spPr>
        <p:txBody>
          <a:bodyPr>
            <a:spAutoFit/>
          </a:bodyPr>
          <a:lstStyle/>
          <a:p>
            <a:pPr algn="ctr" eaLnBrk="0" hangingPunct="0">
              <a:spcBef>
                <a:spcPct val="50000"/>
              </a:spcBef>
              <a:defRPr/>
            </a:pPr>
            <a:r>
              <a:rPr lang="en-US" b="1">
                <a:solidFill>
                  <a:schemeClr val="accent2"/>
                </a:solidFill>
                <a:effectLst>
                  <a:outerShdw blurRad="38100" dist="38100" dir="2700000" algn="tl">
                    <a:srgbClr val="000000"/>
                  </a:outerShdw>
                </a:effectLst>
                <a:latin typeface="Arial" charset="0"/>
                <a:cs typeface="+mn-cs"/>
              </a:rPr>
              <a:t>Job Queue</a:t>
            </a:r>
          </a:p>
        </p:txBody>
      </p:sp>
      <p:sp>
        <p:nvSpPr>
          <p:cNvPr id="46088" name="Oval 12"/>
          <p:cNvSpPr>
            <a:spLocks noChangeArrowheads="1"/>
          </p:cNvSpPr>
          <p:nvPr/>
        </p:nvSpPr>
        <p:spPr bwMode="auto">
          <a:xfrm>
            <a:off x="1198563" y="4279900"/>
            <a:ext cx="215900" cy="215900"/>
          </a:xfrm>
          <a:prstGeom prst="ellipse">
            <a:avLst/>
          </a:prstGeom>
          <a:solidFill>
            <a:srgbClr val="99CCFF"/>
          </a:solidFill>
          <a:ln w="9525">
            <a:solidFill>
              <a:schemeClr val="tx1"/>
            </a:solidFill>
            <a:round/>
            <a:headEnd/>
            <a:tailEnd/>
          </a:ln>
        </p:spPr>
        <p:txBody>
          <a:bodyPr wrap="none" anchor="ctr"/>
          <a:lstStyle/>
          <a:p>
            <a:pPr eaLnBrk="0" hangingPunct="0"/>
            <a:endParaRPr lang="en-AU"/>
          </a:p>
        </p:txBody>
      </p:sp>
      <p:sp>
        <p:nvSpPr>
          <p:cNvPr id="120845" name="Oval 13"/>
          <p:cNvSpPr>
            <a:spLocks noChangeArrowheads="1"/>
          </p:cNvSpPr>
          <p:nvPr/>
        </p:nvSpPr>
        <p:spPr bwMode="auto">
          <a:xfrm>
            <a:off x="3970338" y="4638675"/>
            <a:ext cx="215900" cy="215900"/>
          </a:xfrm>
          <a:prstGeom prst="ellipse">
            <a:avLst/>
          </a:prstGeom>
          <a:solidFill>
            <a:srgbClr val="FF00FF"/>
          </a:solidFill>
          <a:ln w="9525">
            <a:solidFill>
              <a:schemeClr val="tx1"/>
            </a:solidFill>
            <a:round/>
            <a:headEnd/>
            <a:tailEnd/>
          </a:ln>
        </p:spPr>
        <p:txBody>
          <a:bodyPr wrap="none" anchor="ctr"/>
          <a:lstStyle/>
          <a:p>
            <a:pPr eaLnBrk="0" hangingPunct="0"/>
            <a:endParaRPr lang="en-AU"/>
          </a:p>
        </p:txBody>
      </p:sp>
      <p:grpSp>
        <p:nvGrpSpPr>
          <p:cNvPr id="4" name="Group 14"/>
          <p:cNvGrpSpPr>
            <a:grpSpLocks/>
          </p:cNvGrpSpPr>
          <p:nvPr/>
        </p:nvGrpSpPr>
        <p:grpSpPr bwMode="auto">
          <a:xfrm>
            <a:off x="2268538" y="3140075"/>
            <a:ext cx="1728787" cy="865188"/>
            <a:chOff x="6708" y="8568"/>
            <a:chExt cx="900" cy="476"/>
          </a:xfrm>
        </p:grpSpPr>
        <p:sp>
          <p:nvSpPr>
            <p:cNvPr id="120847" name="Freeform 15"/>
            <p:cNvSpPr>
              <a:spLocks/>
            </p:cNvSpPr>
            <p:nvPr/>
          </p:nvSpPr>
          <p:spPr bwMode="auto">
            <a:xfrm>
              <a:off x="6708" y="8568"/>
              <a:ext cx="900" cy="476"/>
            </a:xfrm>
            <a:custGeom>
              <a:avLst/>
              <a:gdLst/>
              <a:ahLst/>
              <a:cxnLst>
                <a:cxn ang="0">
                  <a:pos x="237" y="1029"/>
                </a:cxn>
                <a:cxn ang="0">
                  <a:pos x="120" y="981"/>
                </a:cxn>
                <a:cxn ang="0">
                  <a:pos x="31" y="858"/>
                </a:cxn>
                <a:cxn ang="0">
                  <a:pos x="0" y="682"/>
                </a:cxn>
                <a:cxn ang="0">
                  <a:pos x="31" y="509"/>
                </a:cxn>
                <a:cxn ang="0">
                  <a:pos x="120" y="386"/>
                </a:cxn>
                <a:cxn ang="0">
                  <a:pos x="237" y="337"/>
                </a:cxn>
                <a:cxn ang="0">
                  <a:pos x="355" y="241"/>
                </a:cxn>
                <a:cxn ang="0">
                  <a:pos x="498" y="75"/>
                </a:cxn>
                <a:cxn ang="0">
                  <a:pos x="676" y="0"/>
                </a:cxn>
                <a:cxn ang="0">
                  <a:pos x="863" y="20"/>
                </a:cxn>
                <a:cxn ang="0">
                  <a:pos x="1028" y="145"/>
                </a:cxn>
                <a:cxn ang="0">
                  <a:pos x="1191" y="20"/>
                </a:cxn>
                <a:cxn ang="0">
                  <a:pos x="1378" y="0"/>
                </a:cxn>
                <a:cxn ang="0">
                  <a:pos x="1555" y="75"/>
                </a:cxn>
                <a:cxn ang="0">
                  <a:pos x="1699" y="241"/>
                </a:cxn>
                <a:cxn ang="0">
                  <a:pos x="1816" y="337"/>
                </a:cxn>
                <a:cxn ang="0">
                  <a:pos x="1939" y="386"/>
                </a:cxn>
                <a:cxn ang="0">
                  <a:pos x="2030" y="509"/>
                </a:cxn>
                <a:cxn ang="0">
                  <a:pos x="2056" y="682"/>
                </a:cxn>
                <a:cxn ang="0">
                  <a:pos x="2030" y="858"/>
                </a:cxn>
                <a:cxn ang="0">
                  <a:pos x="1939" y="981"/>
                </a:cxn>
                <a:cxn ang="0">
                  <a:pos x="1816" y="1029"/>
                </a:cxn>
                <a:cxn ang="0">
                  <a:pos x="1699" y="1132"/>
                </a:cxn>
                <a:cxn ang="0">
                  <a:pos x="1555" y="1299"/>
                </a:cxn>
                <a:cxn ang="0">
                  <a:pos x="1378" y="1376"/>
                </a:cxn>
                <a:cxn ang="0">
                  <a:pos x="1191" y="1347"/>
                </a:cxn>
                <a:cxn ang="0">
                  <a:pos x="1028" y="1222"/>
                </a:cxn>
                <a:cxn ang="0">
                  <a:pos x="863" y="1347"/>
                </a:cxn>
                <a:cxn ang="0">
                  <a:pos x="676" y="1376"/>
                </a:cxn>
                <a:cxn ang="0">
                  <a:pos x="498" y="1299"/>
                </a:cxn>
                <a:cxn ang="0">
                  <a:pos x="355" y="1132"/>
                </a:cxn>
              </a:cxnLst>
              <a:rect l="0" t="0" r="r" b="b"/>
              <a:pathLst>
                <a:path w="2056" h="1376">
                  <a:moveTo>
                    <a:pt x="299" y="1022"/>
                  </a:moveTo>
                  <a:lnTo>
                    <a:pt x="237" y="1029"/>
                  </a:lnTo>
                  <a:lnTo>
                    <a:pt x="175" y="1014"/>
                  </a:lnTo>
                  <a:lnTo>
                    <a:pt x="120" y="981"/>
                  </a:lnTo>
                  <a:lnTo>
                    <a:pt x="65" y="925"/>
                  </a:lnTo>
                  <a:lnTo>
                    <a:pt x="31" y="858"/>
                  </a:lnTo>
                  <a:lnTo>
                    <a:pt x="5" y="773"/>
                  </a:lnTo>
                  <a:lnTo>
                    <a:pt x="0" y="682"/>
                  </a:lnTo>
                  <a:lnTo>
                    <a:pt x="5" y="593"/>
                  </a:lnTo>
                  <a:lnTo>
                    <a:pt x="31" y="509"/>
                  </a:lnTo>
                  <a:lnTo>
                    <a:pt x="65" y="441"/>
                  </a:lnTo>
                  <a:lnTo>
                    <a:pt x="120" y="386"/>
                  </a:lnTo>
                  <a:lnTo>
                    <a:pt x="175" y="352"/>
                  </a:lnTo>
                  <a:lnTo>
                    <a:pt x="237" y="337"/>
                  </a:lnTo>
                  <a:lnTo>
                    <a:pt x="299" y="352"/>
                  </a:lnTo>
                  <a:lnTo>
                    <a:pt x="355" y="241"/>
                  </a:lnTo>
                  <a:lnTo>
                    <a:pt x="422" y="145"/>
                  </a:lnTo>
                  <a:lnTo>
                    <a:pt x="498" y="75"/>
                  </a:lnTo>
                  <a:lnTo>
                    <a:pt x="587" y="20"/>
                  </a:lnTo>
                  <a:lnTo>
                    <a:pt x="676" y="0"/>
                  </a:lnTo>
                  <a:lnTo>
                    <a:pt x="774" y="0"/>
                  </a:lnTo>
                  <a:lnTo>
                    <a:pt x="863" y="20"/>
                  </a:lnTo>
                  <a:lnTo>
                    <a:pt x="951" y="75"/>
                  </a:lnTo>
                  <a:lnTo>
                    <a:pt x="1028" y="145"/>
                  </a:lnTo>
                  <a:lnTo>
                    <a:pt x="1109" y="75"/>
                  </a:lnTo>
                  <a:lnTo>
                    <a:pt x="1191" y="20"/>
                  </a:lnTo>
                  <a:lnTo>
                    <a:pt x="1287" y="0"/>
                  </a:lnTo>
                  <a:lnTo>
                    <a:pt x="1378" y="0"/>
                  </a:lnTo>
                  <a:lnTo>
                    <a:pt x="1474" y="20"/>
                  </a:lnTo>
                  <a:lnTo>
                    <a:pt x="1555" y="75"/>
                  </a:lnTo>
                  <a:lnTo>
                    <a:pt x="1637" y="145"/>
                  </a:lnTo>
                  <a:lnTo>
                    <a:pt x="1699" y="241"/>
                  </a:lnTo>
                  <a:lnTo>
                    <a:pt x="1754" y="352"/>
                  </a:lnTo>
                  <a:lnTo>
                    <a:pt x="1816" y="337"/>
                  </a:lnTo>
                  <a:lnTo>
                    <a:pt x="1879" y="352"/>
                  </a:lnTo>
                  <a:lnTo>
                    <a:pt x="1939" y="386"/>
                  </a:lnTo>
                  <a:lnTo>
                    <a:pt x="1989" y="441"/>
                  </a:lnTo>
                  <a:lnTo>
                    <a:pt x="2030" y="509"/>
                  </a:lnTo>
                  <a:lnTo>
                    <a:pt x="2049" y="593"/>
                  </a:lnTo>
                  <a:lnTo>
                    <a:pt x="2056" y="682"/>
                  </a:lnTo>
                  <a:lnTo>
                    <a:pt x="2049" y="773"/>
                  </a:lnTo>
                  <a:lnTo>
                    <a:pt x="2030" y="858"/>
                  </a:lnTo>
                  <a:lnTo>
                    <a:pt x="1989" y="925"/>
                  </a:lnTo>
                  <a:lnTo>
                    <a:pt x="1939" y="981"/>
                  </a:lnTo>
                  <a:lnTo>
                    <a:pt x="1879" y="1014"/>
                  </a:lnTo>
                  <a:lnTo>
                    <a:pt x="1816" y="1029"/>
                  </a:lnTo>
                  <a:lnTo>
                    <a:pt x="1754" y="1022"/>
                  </a:lnTo>
                  <a:lnTo>
                    <a:pt x="1699" y="1132"/>
                  </a:lnTo>
                  <a:lnTo>
                    <a:pt x="1637" y="1222"/>
                  </a:lnTo>
                  <a:lnTo>
                    <a:pt x="1555" y="1299"/>
                  </a:lnTo>
                  <a:lnTo>
                    <a:pt x="1474" y="1347"/>
                  </a:lnTo>
                  <a:lnTo>
                    <a:pt x="1378" y="1376"/>
                  </a:lnTo>
                  <a:lnTo>
                    <a:pt x="1287" y="1376"/>
                  </a:lnTo>
                  <a:lnTo>
                    <a:pt x="1191" y="1347"/>
                  </a:lnTo>
                  <a:lnTo>
                    <a:pt x="1109" y="1299"/>
                  </a:lnTo>
                  <a:lnTo>
                    <a:pt x="1028" y="1222"/>
                  </a:lnTo>
                  <a:lnTo>
                    <a:pt x="951" y="1299"/>
                  </a:lnTo>
                  <a:lnTo>
                    <a:pt x="863" y="1347"/>
                  </a:lnTo>
                  <a:lnTo>
                    <a:pt x="774" y="1376"/>
                  </a:lnTo>
                  <a:lnTo>
                    <a:pt x="676" y="1376"/>
                  </a:lnTo>
                  <a:lnTo>
                    <a:pt x="587" y="1347"/>
                  </a:lnTo>
                  <a:lnTo>
                    <a:pt x="498" y="1299"/>
                  </a:lnTo>
                  <a:lnTo>
                    <a:pt x="422" y="1222"/>
                  </a:lnTo>
                  <a:lnTo>
                    <a:pt x="355" y="1132"/>
                  </a:lnTo>
                  <a:lnTo>
                    <a:pt x="299" y="1022"/>
                  </a:lnTo>
                  <a:close/>
                </a:path>
              </a:pathLst>
            </a:custGeom>
            <a:solidFill>
              <a:schemeClr val="folHlink"/>
            </a:solidFill>
            <a:ln w="3175" cmpd="sng">
              <a:solidFill>
                <a:srgbClr val="000000"/>
              </a:solidFill>
              <a:prstDash val="solid"/>
              <a:round/>
              <a:headEnd/>
              <a:tailEnd/>
            </a:ln>
            <a:effectLst>
              <a:outerShdw dist="53882" dir="2700000" algn="ctr" rotWithShape="0">
                <a:srgbClr val="808080"/>
              </a:outerShdw>
            </a:effectLst>
          </p:spPr>
          <p:txBody>
            <a:bodyPr/>
            <a:lstStyle/>
            <a:p>
              <a:pPr eaLnBrk="0" hangingPunct="0">
                <a:defRPr/>
              </a:pPr>
              <a:endParaRPr lang="en-AU">
                <a:latin typeface="Arial" charset="0"/>
                <a:cs typeface="+mn-cs"/>
              </a:endParaRPr>
            </a:p>
          </p:txBody>
        </p:sp>
        <p:sp>
          <p:nvSpPr>
            <p:cNvPr id="120848" name="Text Box 16"/>
            <p:cNvSpPr txBox="1">
              <a:spLocks noChangeArrowheads="1"/>
            </p:cNvSpPr>
            <p:nvPr/>
          </p:nvSpPr>
          <p:spPr bwMode="auto">
            <a:xfrm>
              <a:off x="6804" y="8616"/>
              <a:ext cx="720" cy="360"/>
            </a:xfrm>
            <a:prstGeom prst="rect">
              <a:avLst/>
            </a:prstGeom>
            <a:noFill/>
            <a:ln w="9525">
              <a:noFill/>
              <a:miter lim="800000"/>
              <a:headEnd/>
              <a:tailEnd/>
            </a:ln>
          </p:spPr>
          <p:txBody>
            <a:bodyPr lIns="0" tIns="0" rIns="0" bIns="0"/>
            <a:lstStyle/>
            <a:p>
              <a:pPr algn="ctr" eaLnBrk="0" hangingPunct="0">
                <a:defRPr/>
              </a:pPr>
              <a:endParaRPr lang="en-US" sz="300">
                <a:latin typeface="MS Reference Sans Serif" pitchFamily="34" charset="0"/>
                <a:cs typeface="+mn-cs"/>
              </a:endParaRPr>
            </a:p>
            <a:p>
              <a:pPr algn="ctr" eaLnBrk="0" hangingPunct="0">
                <a:defRPr/>
              </a:pPr>
              <a:endParaRPr lang="en-US" sz="300" b="1">
                <a:solidFill>
                  <a:schemeClr val="accent2"/>
                </a:solidFill>
                <a:effectLst>
                  <a:outerShdw blurRad="38100" dist="38100" dir="2700000" algn="tl">
                    <a:srgbClr val="000000"/>
                  </a:outerShdw>
                </a:effectLst>
                <a:latin typeface="Albertus Medium" pitchFamily="34" charset="0"/>
                <a:cs typeface="+mn-cs"/>
              </a:endParaRPr>
            </a:p>
            <a:p>
              <a:pPr algn="ctr" eaLnBrk="0" hangingPunct="0">
                <a:defRPr/>
              </a:pPr>
              <a:r>
                <a:rPr lang="en-US" sz="1600">
                  <a:solidFill>
                    <a:srgbClr val="0000FF"/>
                  </a:solidFill>
                  <a:effectLst>
                    <a:outerShdw blurRad="38100" dist="38100" dir="2700000" algn="tl">
                      <a:srgbClr val="000000"/>
                    </a:outerShdw>
                  </a:effectLst>
                  <a:latin typeface="Albertus Medium" pitchFamily="34" charset="0"/>
                  <a:cs typeface="+mn-cs"/>
                </a:rPr>
                <a:t>Medium Term Scheduler</a:t>
              </a:r>
              <a:endParaRPr lang="en-US" sz="1600">
                <a:solidFill>
                  <a:srgbClr val="0000FF"/>
                </a:solidFill>
                <a:effectLst>
                  <a:outerShdw blurRad="38100" dist="38100" dir="2700000" algn="tl">
                    <a:srgbClr val="000000"/>
                  </a:outerShdw>
                </a:effectLst>
                <a:latin typeface="Times New Roman" pitchFamily="18" charset="0"/>
                <a:cs typeface="+mn-cs"/>
              </a:endParaRPr>
            </a:p>
            <a:p>
              <a:pPr eaLnBrk="0" hangingPunct="0">
                <a:defRPr/>
              </a:pPr>
              <a:endParaRPr lang="en-US" sz="1600" b="1">
                <a:solidFill>
                  <a:srgbClr val="FFFF00"/>
                </a:solidFill>
                <a:effectLst>
                  <a:outerShdw blurRad="38100" dist="38100" dir="2700000" algn="tl">
                    <a:srgbClr val="000000"/>
                  </a:outerShdw>
                </a:effectLst>
                <a:latin typeface="Arial" charset="0"/>
                <a:cs typeface="+mn-cs"/>
              </a:endParaRPr>
            </a:p>
          </p:txBody>
        </p:sp>
      </p:grpSp>
      <p:sp>
        <p:nvSpPr>
          <p:cNvPr id="46092" name="Oval 22"/>
          <p:cNvSpPr>
            <a:spLocks noChangeArrowheads="1"/>
          </p:cNvSpPr>
          <p:nvPr/>
        </p:nvSpPr>
        <p:spPr bwMode="auto">
          <a:xfrm>
            <a:off x="4224338" y="4940300"/>
            <a:ext cx="215900" cy="215900"/>
          </a:xfrm>
          <a:prstGeom prst="ellipse">
            <a:avLst/>
          </a:prstGeom>
          <a:solidFill>
            <a:schemeClr val="accent1"/>
          </a:solidFill>
          <a:ln w="9525">
            <a:solidFill>
              <a:schemeClr val="tx1"/>
            </a:solidFill>
            <a:round/>
            <a:headEnd/>
            <a:tailEnd/>
          </a:ln>
        </p:spPr>
        <p:txBody>
          <a:bodyPr wrap="none" anchor="ctr"/>
          <a:lstStyle/>
          <a:p>
            <a:pPr eaLnBrk="0" hangingPunct="0"/>
            <a:endParaRPr lang="en-AU"/>
          </a:p>
        </p:txBody>
      </p:sp>
      <p:sp>
        <p:nvSpPr>
          <p:cNvPr id="46093" name="Rectangle 23"/>
          <p:cNvSpPr>
            <a:spLocks noChangeArrowheads="1"/>
          </p:cNvSpPr>
          <p:nvPr/>
        </p:nvSpPr>
        <p:spPr bwMode="auto">
          <a:xfrm>
            <a:off x="4195763" y="2779713"/>
            <a:ext cx="1655762" cy="3025775"/>
          </a:xfrm>
          <a:prstGeom prst="rect">
            <a:avLst/>
          </a:prstGeom>
          <a:solidFill>
            <a:schemeClr val="tx1"/>
          </a:solidFill>
          <a:ln w="9525">
            <a:solidFill>
              <a:schemeClr val="tx1"/>
            </a:solidFill>
            <a:miter lim="800000"/>
            <a:headEnd/>
            <a:tailEnd/>
          </a:ln>
        </p:spPr>
        <p:txBody>
          <a:bodyPr wrap="none" anchor="ctr"/>
          <a:lstStyle/>
          <a:p>
            <a:pPr eaLnBrk="0" hangingPunct="0"/>
            <a:endParaRPr lang="en-AU"/>
          </a:p>
        </p:txBody>
      </p:sp>
      <p:sp>
        <p:nvSpPr>
          <p:cNvPr id="120856" name="Text Box 24"/>
          <p:cNvSpPr txBox="1">
            <a:spLocks noChangeArrowheads="1"/>
          </p:cNvSpPr>
          <p:nvPr/>
        </p:nvSpPr>
        <p:spPr bwMode="auto">
          <a:xfrm>
            <a:off x="4367213" y="5372100"/>
            <a:ext cx="1339850" cy="366713"/>
          </a:xfrm>
          <a:prstGeom prst="rect">
            <a:avLst/>
          </a:prstGeom>
          <a:noFill/>
          <a:ln w="9525">
            <a:noFill/>
            <a:miter lim="800000"/>
            <a:headEnd/>
            <a:tailEnd/>
          </a:ln>
          <a:effectLst/>
        </p:spPr>
        <p:txBody>
          <a:bodyPr>
            <a:spAutoFit/>
          </a:bodyPr>
          <a:lstStyle/>
          <a:p>
            <a:pPr algn="ctr" eaLnBrk="0" hangingPunct="0">
              <a:spcBef>
                <a:spcPct val="50000"/>
              </a:spcBef>
              <a:defRPr/>
            </a:pPr>
            <a:r>
              <a:rPr lang="en-US" b="1">
                <a:solidFill>
                  <a:schemeClr val="bg1"/>
                </a:solidFill>
                <a:effectLst>
                  <a:outerShdw blurRad="38100" dist="38100" dir="2700000" algn="tl">
                    <a:srgbClr val="000000"/>
                  </a:outerShdw>
                </a:effectLst>
                <a:latin typeface="Arial" charset="0"/>
                <a:cs typeface="+mn-cs"/>
              </a:rPr>
              <a:t>Memory</a:t>
            </a:r>
          </a:p>
        </p:txBody>
      </p:sp>
      <p:sp>
        <p:nvSpPr>
          <p:cNvPr id="120857" name="Text Box 25"/>
          <p:cNvSpPr txBox="1">
            <a:spLocks noChangeArrowheads="1"/>
          </p:cNvSpPr>
          <p:nvPr/>
        </p:nvSpPr>
        <p:spPr bwMode="auto">
          <a:xfrm>
            <a:off x="4195763" y="4203700"/>
            <a:ext cx="1655762" cy="376238"/>
          </a:xfrm>
          <a:prstGeom prst="rect">
            <a:avLst/>
          </a:prstGeom>
          <a:solidFill>
            <a:srgbClr val="FFFF00"/>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 4</a:t>
            </a:r>
          </a:p>
        </p:txBody>
      </p:sp>
      <p:sp>
        <p:nvSpPr>
          <p:cNvPr id="120858" name="Text Box 26"/>
          <p:cNvSpPr txBox="1">
            <a:spLocks noChangeArrowheads="1"/>
          </p:cNvSpPr>
          <p:nvPr/>
        </p:nvSpPr>
        <p:spPr bwMode="auto">
          <a:xfrm>
            <a:off x="4195763" y="4579938"/>
            <a:ext cx="1655762" cy="376237"/>
          </a:xfrm>
          <a:prstGeom prst="rect">
            <a:avLst/>
          </a:prstGeom>
          <a:solidFill>
            <a:srgbClr val="FF00FF"/>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 5</a:t>
            </a:r>
          </a:p>
        </p:txBody>
      </p:sp>
      <p:sp>
        <p:nvSpPr>
          <p:cNvPr id="120859" name="Text Box 27"/>
          <p:cNvSpPr txBox="1">
            <a:spLocks noChangeArrowheads="1"/>
          </p:cNvSpPr>
          <p:nvPr/>
        </p:nvSpPr>
        <p:spPr bwMode="auto">
          <a:xfrm>
            <a:off x="4195763" y="3844925"/>
            <a:ext cx="1655762" cy="376238"/>
          </a:xfrm>
          <a:prstGeom prst="rect">
            <a:avLst/>
          </a:prstGeom>
          <a:solidFill>
            <a:srgbClr val="99CCFF"/>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 3</a:t>
            </a:r>
          </a:p>
        </p:txBody>
      </p:sp>
      <p:sp>
        <p:nvSpPr>
          <p:cNvPr id="120860" name="Text Box 28"/>
          <p:cNvSpPr txBox="1">
            <a:spLocks noChangeArrowheads="1"/>
          </p:cNvSpPr>
          <p:nvPr/>
        </p:nvSpPr>
        <p:spPr bwMode="auto">
          <a:xfrm>
            <a:off x="4195763" y="3498850"/>
            <a:ext cx="1655762" cy="376238"/>
          </a:xfrm>
          <a:prstGeom prst="rect">
            <a:avLst/>
          </a:prstGeom>
          <a:solidFill>
            <a:srgbClr val="CCECFF"/>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 2</a:t>
            </a:r>
          </a:p>
        </p:txBody>
      </p:sp>
      <p:sp>
        <p:nvSpPr>
          <p:cNvPr id="120861" name="Text Box 29"/>
          <p:cNvSpPr txBox="1">
            <a:spLocks noChangeArrowheads="1"/>
          </p:cNvSpPr>
          <p:nvPr/>
        </p:nvSpPr>
        <p:spPr bwMode="auto">
          <a:xfrm>
            <a:off x="4195763" y="3140075"/>
            <a:ext cx="1655762" cy="376238"/>
          </a:xfrm>
          <a:prstGeom prst="rect">
            <a:avLst/>
          </a:prstGeom>
          <a:solidFill>
            <a:schemeClr val="folHlink"/>
          </a:solidFill>
          <a:ln w="9525">
            <a:solidFill>
              <a:schemeClr val="tx1"/>
            </a:solidFill>
            <a:miter lim="800000"/>
            <a:headEnd/>
            <a:tailEnd/>
          </a:ln>
          <a:effectLst/>
        </p:spPr>
        <p:txBody>
          <a:bodyPr>
            <a:spAutoFit/>
          </a:bodyPr>
          <a:lstStyle/>
          <a:p>
            <a:pPr algn="ctr" eaLnBrk="0" hangingPunct="0">
              <a:spcBef>
                <a:spcPct val="50000"/>
              </a:spcBef>
              <a:defRPr/>
            </a:pPr>
            <a:r>
              <a:rPr lang="en-US" b="1">
                <a:solidFill>
                  <a:srgbClr val="0000FF"/>
                </a:solidFill>
                <a:effectLst>
                  <a:outerShdw blurRad="38100" dist="38100" dir="2700000" algn="tl">
                    <a:srgbClr val="000000"/>
                  </a:outerShdw>
                </a:effectLst>
                <a:latin typeface="Arial" charset="0"/>
                <a:cs typeface="+mn-cs"/>
              </a:rPr>
              <a:t>Process 1</a:t>
            </a:r>
          </a:p>
        </p:txBody>
      </p:sp>
      <p:sp>
        <p:nvSpPr>
          <p:cNvPr id="120862" name="Text Box 30"/>
          <p:cNvSpPr txBox="1">
            <a:spLocks noChangeArrowheads="1"/>
          </p:cNvSpPr>
          <p:nvPr/>
        </p:nvSpPr>
        <p:spPr bwMode="auto">
          <a:xfrm>
            <a:off x="569913" y="3514725"/>
            <a:ext cx="1339850" cy="366713"/>
          </a:xfrm>
          <a:prstGeom prst="rect">
            <a:avLst/>
          </a:prstGeom>
          <a:noFill/>
          <a:ln w="9525">
            <a:noFill/>
            <a:miter lim="800000"/>
            <a:headEnd/>
            <a:tailEnd/>
          </a:ln>
          <a:effectLst/>
        </p:spPr>
        <p:txBody>
          <a:bodyPr>
            <a:spAutoFit/>
          </a:bodyPr>
          <a:lstStyle/>
          <a:p>
            <a:pPr algn="ctr" eaLnBrk="0" hangingPunct="0">
              <a:spcBef>
                <a:spcPct val="50000"/>
              </a:spcBef>
              <a:defRPr/>
            </a:pPr>
            <a:r>
              <a:rPr lang="en-US" b="1">
                <a:solidFill>
                  <a:schemeClr val="bg1"/>
                </a:solidFill>
                <a:effectLst>
                  <a:outerShdw blurRad="38100" dist="38100" dir="2700000" algn="tl">
                    <a:srgbClr val="000000"/>
                  </a:outerShdw>
                </a:effectLst>
                <a:latin typeface="Arial" charset="0"/>
                <a:cs typeface="+mn-cs"/>
              </a:rPr>
              <a:t>Disk</a:t>
            </a:r>
          </a:p>
        </p:txBody>
      </p:sp>
      <p:sp>
        <p:nvSpPr>
          <p:cNvPr id="46101" name="Oval 31"/>
          <p:cNvSpPr>
            <a:spLocks noChangeArrowheads="1"/>
          </p:cNvSpPr>
          <p:nvPr/>
        </p:nvSpPr>
        <p:spPr bwMode="auto">
          <a:xfrm>
            <a:off x="928688" y="4278313"/>
            <a:ext cx="215900" cy="215900"/>
          </a:xfrm>
          <a:prstGeom prst="ellipse">
            <a:avLst/>
          </a:prstGeom>
          <a:solidFill>
            <a:srgbClr val="FFFF00"/>
          </a:solidFill>
          <a:ln w="9525">
            <a:solidFill>
              <a:schemeClr val="tx1"/>
            </a:solidFill>
            <a:round/>
            <a:headEnd/>
            <a:tailEnd/>
          </a:ln>
        </p:spPr>
        <p:txBody>
          <a:bodyPr wrap="none" anchor="ctr"/>
          <a:lstStyle/>
          <a:p>
            <a:pPr eaLnBrk="0" hangingPunct="0"/>
            <a:endParaRPr lang="en-AU"/>
          </a:p>
        </p:txBody>
      </p:sp>
      <p:sp>
        <p:nvSpPr>
          <p:cNvPr id="27" name="Date Placeholder 26"/>
          <p:cNvSpPr>
            <a:spLocks noGrp="1"/>
          </p:cNvSpPr>
          <p:nvPr>
            <p:ph type="dt" sz="half" idx="10"/>
          </p:nvPr>
        </p:nvSpPr>
        <p:spPr/>
        <p:txBody>
          <a:bodyPr/>
          <a:lstStyle/>
          <a:p>
            <a:fld id="{0AC5D209-8DCA-4EEC-BC95-C62C5E6FA428}" type="datetime1">
              <a:rPr lang="en-US" smtClean="0"/>
              <a:t>5/31/2020</a:t>
            </a:fld>
            <a:endParaRPr lang="en-US"/>
          </a:p>
        </p:txBody>
      </p:sp>
      <p:sp>
        <p:nvSpPr>
          <p:cNvPr id="28" name="Slide Number Placeholder 27"/>
          <p:cNvSpPr>
            <a:spLocks noGrp="1"/>
          </p:cNvSpPr>
          <p:nvPr>
            <p:ph type="sldNum" sz="quarter" idx="12"/>
          </p:nvPr>
        </p:nvSpPr>
        <p:spPr/>
        <p:txBody>
          <a:bodyPr/>
          <a:lstStyle/>
          <a:p>
            <a:fld id="{CA6DF5AC-6CCA-4C99-B496-EDDB31E19025}" type="slidenum">
              <a:rPr lang="en-US" smtClean="0"/>
              <a:pPr/>
              <a:t>9</a:t>
            </a:fld>
            <a:endParaRPr lang="en-US"/>
          </a:p>
        </p:txBody>
      </p:sp>
      <p:sp>
        <p:nvSpPr>
          <p:cNvPr id="29" name="Footer Placeholder 28"/>
          <p:cNvSpPr>
            <a:spLocks noGrp="1"/>
          </p:cNvSpPr>
          <p:nvPr>
            <p:ph type="ftr" sz="quarter" idx="11"/>
          </p:nvPr>
        </p:nvSpPr>
        <p:spPr/>
        <p:txBody>
          <a:bodyPr/>
          <a:lstStyle/>
          <a:p>
            <a:r>
              <a:rPr lang="en-US"/>
              <a:t>Ambo University || Woliso Campus         by Husen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120858"/>
                                        </p:tgtEl>
                                      </p:cBhvr>
                                    </p:animEffect>
                                    <p:set>
                                      <p:cBhvr>
                                        <p:cTn id="12" dur="1" fill="hold">
                                          <p:stCondLst>
                                            <p:cond delay="499"/>
                                          </p:stCondLst>
                                        </p:cTn>
                                        <p:tgtEl>
                                          <p:spTgt spid="120858"/>
                                        </p:tgtEl>
                                        <p:attrNameLst>
                                          <p:attrName>style.visibility</p:attrName>
                                        </p:attrNameLst>
                                      </p:cBhvr>
                                      <p:to>
                                        <p:strVal val="hidden"/>
                                      </p:to>
                                    </p:set>
                                  </p:childTnLst>
                                </p:cTn>
                              </p:par>
                            </p:childTnLst>
                          </p:cTn>
                        </p:par>
                        <p:par>
                          <p:cTn id="13" fill="hold">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120845"/>
                                        </p:tgtEl>
                                        <p:attrNameLst>
                                          <p:attrName>style.visibility</p:attrName>
                                        </p:attrNameLst>
                                      </p:cBhvr>
                                      <p:to>
                                        <p:strVal val="visible"/>
                                      </p:to>
                                    </p:set>
                                    <p:animEffect transition="in" filter="blinds(horizontal)">
                                      <p:cBhvr>
                                        <p:cTn id="16" dur="500"/>
                                        <p:tgtEl>
                                          <p:spTgt spid="120845"/>
                                        </p:tgtEl>
                                      </p:cBhvr>
                                    </p:animEffect>
                                  </p:childTnLst>
                                </p:cTn>
                              </p:par>
                            </p:childTnLst>
                          </p:cTn>
                        </p:par>
                        <p:par>
                          <p:cTn id="17" fill="hold">
                            <p:stCondLst>
                              <p:cond delay="1000"/>
                            </p:stCondLst>
                            <p:childTnLst>
                              <p:par>
                                <p:cTn id="18" presetID="0" presetClass="path" presetSubtype="0" accel="50000" decel="50000" fill="hold" grpId="1" nodeType="afterEffect">
                                  <p:stCondLst>
                                    <p:cond delay="0"/>
                                  </p:stCondLst>
                                  <p:childTnLst>
                                    <p:animMotion origin="layout" path="M -1.11111E-6 5.20231E-7 L -0.11285 5.20231E-7 L -0.16042 -0.05087 L -0.26997 -0.05087 " pathEditMode="relative" ptsTypes="AAAA">
                                      <p:cBhvr>
                                        <p:cTn id="19" dur="2000" fill="hold"/>
                                        <p:tgtEl>
                                          <p:spTgt spid="120845"/>
                                        </p:tgtEl>
                                        <p:attrNameLst>
                                          <p:attrName>ppt_x</p:attrName>
                                          <p:attrName>ppt_y</p:attrName>
                                        </p:attrNameLst>
                                      </p:cBhvr>
                                    </p:animMotion>
                                  </p:childTnLst>
                                </p:cTn>
                              </p:par>
                              <p:par>
                                <p:cTn id="20" presetID="3" presetClass="entr" presetSubtype="10" fill="hold" nodeType="withEffect">
                                  <p:stCondLst>
                                    <p:cond delay="200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45" grpId="0" animBg="1"/>
      <p:bldP spid="120845" grpId="1" animBg="1"/>
      <p:bldP spid="12085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1837</TotalTime>
  <Words>3502</Words>
  <Application>Microsoft Office PowerPoint</Application>
  <PresentationFormat>On-screen Show (4:3)</PresentationFormat>
  <Paragraphs>865</Paragraphs>
  <Slides>42</Slides>
  <Notes>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55" baseType="lpstr">
      <vt:lpstr>Albertus Medium</vt:lpstr>
      <vt:lpstr>Arial</vt:lpstr>
      <vt:lpstr>Calibri</vt:lpstr>
      <vt:lpstr>Courier New</vt:lpstr>
      <vt:lpstr>Monotype Sorts</vt:lpstr>
      <vt:lpstr>MS Reference Sans Serif</vt:lpstr>
      <vt:lpstr>Times New Roman</vt:lpstr>
      <vt:lpstr>Trebuchet MS</vt:lpstr>
      <vt:lpstr>Wingdings</vt:lpstr>
      <vt:lpstr>Wingdings 2</vt:lpstr>
      <vt:lpstr>Office Theme</vt:lpstr>
      <vt:lpstr>Equation</vt:lpstr>
      <vt:lpstr>Bitmap Image</vt:lpstr>
      <vt:lpstr>2.4 CPU scheduling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2.4 CPU scheduling</dc:title>
  <dc:creator>user</dc:creator>
  <cp:lastModifiedBy>Husen Adem</cp:lastModifiedBy>
  <cp:revision>35</cp:revision>
  <dcterms:created xsi:type="dcterms:W3CDTF">2016-04-11T21:29:03Z</dcterms:created>
  <dcterms:modified xsi:type="dcterms:W3CDTF">2020-05-31T13:28:53Z</dcterms:modified>
</cp:coreProperties>
</file>