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7" r:id="rId2"/>
    <p:sldId id="258" r:id="rId3"/>
    <p:sldId id="259" r:id="rId4"/>
    <p:sldId id="299" r:id="rId5"/>
    <p:sldId id="300" r:id="rId6"/>
    <p:sldId id="260" r:id="rId7"/>
    <p:sldId id="301" r:id="rId8"/>
    <p:sldId id="302" r:id="rId9"/>
    <p:sldId id="303" r:id="rId10"/>
    <p:sldId id="304" r:id="rId11"/>
    <p:sldId id="305" r:id="rId12"/>
    <p:sldId id="306" r:id="rId13"/>
    <p:sldId id="307" r:id="rId14"/>
    <p:sldId id="308" r:id="rId15"/>
    <p:sldId id="266" r:id="rId16"/>
    <p:sldId id="309" r:id="rId17"/>
    <p:sldId id="310" r:id="rId18"/>
    <p:sldId id="311" r:id="rId19"/>
    <p:sldId id="312" r:id="rId20"/>
    <p:sldId id="313" r:id="rId21"/>
    <p:sldId id="271" r:id="rId22"/>
    <p:sldId id="272" r:id="rId23"/>
    <p:sldId id="314" r:id="rId24"/>
    <p:sldId id="315" r:id="rId25"/>
    <p:sldId id="316" r:id="rId26"/>
    <p:sldId id="273" r:id="rId27"/>
    <p:sldId id="317" r:id="rId28"/>
    <p:sldId id="318" r:id="rId29"/>
    <p:sldId id="319" r:id="rId30"/>
    <p:sldId id="320" r:id="rId31"/>
    <p:sldId id="321" r:id="rId32"/>
    <p:sldId id="322" r:id="rId33"/>
    <p:sldId id="323" r:id="rId34"/>
    <p:sldId id="324" r:id="rId35"/>
    <p:sldId id="325" r:id="rId36"/>
    <p:sldId id="327" r:id="rId37"/>
    <p:sldId id="328" r:id="rId38"/>
    <p:sldId id="329" r:id="rId39"/>
    <p:sldId id="330" r:id="rId40"/>
    <p:sldId id="331" r:id="rId41"/>
    <p:sldId id="332" r:id="rId42"/>
    <p:sldId id="333" r:id="rId43"/>
    <p:sldId id="334" r:id="rId44"/>
    <p:sldId id="335" r:id="rId45"/>
    <p:sldId id="336" r:id="rId46"/>
    <p:sldId id="337" r:id="rId47"/>
    <p:sldId id="338" r:id="rId48"/>
    <p:sldId id="339" r:id="rId49"/>
    <p:sldId id="340" r:id="rId50"/>
    <p:sldId id="342" r:id="rId51"/>
    <p:sldId id="344" r:id="rId52"/>
    <p:sldId id="345" r:id="rId53"/>
    <p:sldId id="346" r:id="rId54"/>
    <p:sldId id="347" r:id="rId55"/>
    <p:sldId id="348" r:id="rId56"/>
    <p:sldId id="349" r:id="rId57"/>
    <p:sldId id="350" r:id="rId58"/>
    <p:sldId id="351"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9999"/>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CA0A85-1946-4FA1-B3BB-54F68823497F}" type="datetimeFigureOut">
              <a:rPr lang="en-US" smtClean="0"/>
              <a:pPr/>
              <a:t>5/31/2020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B669BD-2939-411E-B87D-9A189F1A28F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CF0BC-3DF2-4F82-9C26-C70D1F171BE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r>
              <a:rPr lang="en-US" b="1" dirty="0">
                <a:solidFill>
                  <a:srgbClr val="050000"/>
                </a:solidFill>
                <a:sym typeface="Symbol" pitchFamily="18" charset="2"/>
              </a:rPr>
              <a:t>* Algorithm requires an order of O(</a:t>
            </a:r>
            <a:r>
              <a:rPr lang="en-US" b="1" i="1" dirty="0">
                <a:solidFill>
                  <a:srgbClr val="050000"/>
                </a:solidFill>
                <a:sym typeface="Symbol" pitchFamily="18" charset="2"/>
              </a:rPr>
              <a:t>m </a:t>
            </a:r>
            <a:r>
              <a:rPr lang="en-US" b="1" dirty="0">
                <a:solidFill>
                  <a:srgbClr val="050000"/>
                </a:solidFill>
                <a:sym typeface="Symbol" pitchFamily="18" charset="2"/>
              </a:rPr>
              <a:t>x</a:t>
            </a:r>
            <a:r>
              <a:rPr lang="en-US" b="1" i="1" dirty="0">
                <a:solidFill>
                  <a:srgbClr val="050000"/>
                </a:solidFill>
                <a:sym typeface="Symbol" pitchFamily="18" charset="2"/>
              </a:rPr>
              <a:t> n</a:t>
            </a:r>
            <a:r>
              <a:rPr lang="en-US" b="1" baseline="30000" dirty="0">
                <a:solidFill>
                  <a:srgbClr val="050000"/>
                </a:solidFill>
                <a:sym typeface="Symbol" pitchFamily="18" charset="2"/>
              </a:rPr>
              <a:t>2)</a:t>
            </a:r>
            <a:r>
              <a:rPr lang="en-US" b="1" dirty="0">
                <a:solidFill>
                  <a:srgbClr val="050000"/>
                </a:solidFill>
                <a:sym typeface="Symbol" pitchFamily="18" charset="2"/>
              </a:rPr>
              <a:t> operations to detect whether the system is in deadlocked state</a:t>
            </a:r>
            <a:r>
              <a:rPr lang="en-US" dirty="0">
                <a:solidFill>
                  <a:srgbClr val="050000"/>
                </a:solidFill>
                <a:sym typeface="Symbol" pitchFamily="18" charset="2"/>
              </a:rPr>
              <a:t>. </a:t>
            </a:r>
            <a:endParaRPr lang="en-US" dirty="0">
              <a:solidFill>
                <a:srgbClr val="050000"/>
              </a:solidFill>
            </a:endParaRPr>
          </a:p>
          <a:p>
            <a:endParaRPr lang="en-US" dirty="0"/>
          </a:p>
        </p:txBody>
      </p:sp>
      <p:sp>
        <p:nvSpPr>
          <p:cNvPr id="75780" name="Slide Number Placeholder 3"/>
          <p:cNvSpPr>
            <a:spLocks noGrp="1"/>
          </p:cNvSpPr>
          <p:nvPr>
            <p:ph type="sldNum" sz="quarter" idx="5"/>
          </p:nvPr>
        </p:nvSpPr>
        <p:spPr>
          <a:noFill/>
        </p:spPr>
        <p:txBody>
          <a:bodyPr/>
          <a:lstStyle/>
          <a:p>
            <a:fld id="{80B98490-3A31-4539-BF1C-19F99257797E}" type="slidenum">
              <a:rPr lang="nl-NL" smtClean="0">
                <a:latin typeface="Arial" pitchFamily="34" charset="0"/>
                <a:ea typeface="MS PGothic" pitchFamily="34" charset="-128"/>
              </a:rPr>
              <a:pPr/>
              <a:t>33</a:t>
            </a:fld>
            <a:endParaRPr lang="nl-NL">
              <a:latin typeface="Arial" pitchFamily="34" charset="0"/>
              <a:ea typeface="MS PGothic"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pPr marL="313600" lvl="1" indent="-313600"/>
            <a:r>
              <a:rPr lang="en-US" sz="1700" dirty="0"/>
              <a:t>In which order should we choose a process to abort?</a:t>
            </a:r>
          </a:p>
          <a:p>
            <a:pPr marL="735641" lvl="2" indent="-203694"/>
            <a:r>
              <a:rPr lang="en-US" sz="1700" dirty="0"/>
              <a:t>Priority of the process</a:t>
            </a:r>
          </a:p>
          <a:p>
            <a:pPr marL="735641" lvl="2" indent="-203694"/>
            <a:r>
              <a:rPr lang="en-US" sz="1700" dirty="0"/>
              <a:t>How long a process has computed, and how much longer it would take to completion?</a:t>
            </a:r>
          </a:p>
          <a:p>
            <a:pPr marL="735641" lvl="2" indent="-203694"/>
            <a:r>
              <a:rPr lang="en-US" sz="1700" dirty="0"/>
              <a:t>Resources the process has used</a:t>
            </a:r>
          </a:p>
          <a:p>
            <a:pPr marL="735641" lvl="2" indent="-203694"/>
            <a:r>
              <a:rPr lang="en-US" sz="1700" dirty="0"/>
              <a:t>Resources process needs to complete execution</a:t>
            </a:r>
          </a:p>
          <a:p>
            <a:pPr marL="735641" lvl="2" indent="-203694"/>
            <a:r>
              <a:rPr lang="en-US" sz="1700" dirty="0"/>
              <a:t>How many processes will need to be terminated</a:t>
            </a:r>
          </a:p>
          <a:p>
            <a:pPr marL="735641" lvl="2" indent="-203694"/>
            <a:r>
              <a:rPr lang="en-US" sz="1700" dirty="0"/>
              <a:t>Is process interactive or batch?</a:t>
            </a:r>
          </a:p>
          <a:p>
            <a:endParaRPr lang="en-US" dirty="0"/>
          </a:p>
        </p:txBody>
      </p:sp>
      <p:sp>
        <p:nvSpPr>
          <p:cNvPr id="76804" name="Slide Number Placeholder 3"/>
          <p:cNvSpPr>
            <a:spLocks noGrp="1"/>
          </p:cNvSpPr>
          <p:nvPr>
            <p:ph type="sldNum" sz="quarter" idx="5"/>
          </p:nvPr>
        </p:nvSpPr>
        <p:spPr>
          <a:noFill/>
        </p:spPr>
        <p:txBody>
          <a:bodyPr/>
          <a:lstStyle/>
          <a:p>
            <a:fld id="{A5032165-78D0-48F6-8F7E-6A0CE9B026F3}" type="slidenum">
              <a:rPr lang="nl-NL" smtClean="0">
                <a:latin typeface="Arial" pitchFamily="34" charset="0"/>
                <a:ea typeface="MS PGothic" pitchFamily="34" charset="-128"/>
              </a:rPr>
              <a:pPr/>
              <a:t>36</a:t>
            </a:fld>
            <a:endParaRPr lang="nl-NL">
              <a:latin typeface="Arial" pitchFamily="34" charset="0"/>
              <a:ea typeface="MS PGothic"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B669BD-2939-411E-B87D-9A189F1A28FF}" type="slidenum">
              <a:rPr lang="en-US" smtClean="0"/>
              <a:pPr/>
              <a:t>39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r>
              <a:rPr lang="en-US">
                <a:latin typeface="Times New Roman" charset="0"/>
              </a:rPr>
              <a:t>Available [m] : One dimensional array of size m. It indicates the number of available resources of each type. For example, if Available [i] is k, there are k instances of resource ri.</a:t>
            </a:r>
          </a:p>
          <a:p>
            <a:r>
              <a:rPr lang="en-US">
                <a:latin typeface="Times New Roman" charset="0"/>
              </a:rPr>
              <a:t>Max [n,m] : Two dimensional array of size n*m. It defines the maximum demand of each process from each resource type. For example, if Max [i,j] is k, process pi may request at most k instances of resource type rj.</a:t>
            </a:r>
          </a:p>
          <a:p>
            <a:r>
              <a:rPr lang="en-US">
                <a:latin typeface="Times New Roman" charset="0"/>
              </a:rPr>
              <a:t>Allocation [n,m] : Two dimensional array of size n*m. It defines the number of resources of each type currently allocated to each process.</a:t>
            </a:r>
          </a:p>
          <a:p>
            <a:r>
              <a:rPr lang="en-US">
                <a:latin typeface="Times New Roman" charset="0"/>
              </a:rPr>
              <a:t>Need [n,m] : Two dimensional array of size n*m. It indicates the remaining need of each process, of each resource type. If Need [i,j] is k, process pi may need k more instances of resource type rj. Note that Need [i,j] = Max [i,j] - Allocation [i,j].Request [n,m] : Two dimensional array of size n*m. It indicates the pending requests of each process, of each resource type.</a:t>
            </a:r>
          </a:p>
          <a:p>
            <a:endParaRPr lang="en-US">
              <a:latin typeface="Times New Roman" charset="0"/>
            </a:endParaRPr>
          </a:p>
        </p:txBody>
      </p:sp>
      <p:sp>
        <p:nvSpPr>
          <p:cNvPr id="73732" name="Slide Number Placeholder 3"/>
          <p:cNvSpPr>
            <a:spLocks noGrp="1"/>
          </p:cNvSpPr>
          <p:nvPr>
            <p:ph type="sldNum" sz="quarter" idx="5"/>
          </p:nvPr>
        </p:nvSpPr>
        <p:spPr>
          <a:noFill/>
        </p:spPr>
        <p:txBody>
          <a:bodyPr/>
          <a:lstStyle/>
          <a:p>
            <a:fld id="{C2164EB4-C1C2-4E1B-80A5-022B3016B983}" type="slidenum">
              <a:rPr lang="nl-NL" smtClean="0"/>
              <a:pPr/>
              <a:t>47</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B669BD-2939-411E-B87D-9A189F1A28FF}" type="slidenum">
              <a:rPr lang="en-US" smtClean="0"/>
              <a:pPr/>
              <a:t>52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B669BD-2939-411E-B87D-9A189F1A28FF}" type="slidenum">
              <a:rPr lang="en-US" smtClean="0"/>
              <a:pPr/>
              <a:t>53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B669BD-2939-411E-B87D-9A189F1A28FF}" type="slidenum">
              <a:rPr lang="en-US" smtClean="0"/>
              <a:pPr/>
              <a:t>54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B669BD-2939-411E-B87D-9A189F1A28FF}" type="slidenum">
              <a:rPr lang="en-US" smtClean="0"/>
              <a:pPr/>
              <a:t>55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A163DE-2A95-4EB1-B933-E348981A1C48}"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A1C9ED-118D-4EDD-995D-E5ED8BE84C05}"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47467-2708-436D-A803-FE29FD7BCF2A}"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AU"/>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a:xfrm>
            <a:off x="6553200" y="6245225"/>
            <a:ext cx="2133600" cy="476250"/>
          </a:xfrm>
        </p:spPr>
        <p:txBody>
          <a:bodyPr/>
          <a:lstStyle>
            <a:lvl1pPr>
              <a:defRPr/>
            </a:lvl1pPr>
          </a:lstStyle>
          <a:p>
            <a:pPr>
              <a:defRPr/>
            </a:pPr>
            <a:fld id="{61AF9647-ED7C-4E76-9470-C8C07548DDD6}" type="datetime1">
              <a:rPr lang="en-US" smtClean="0"/>
              <a:t>5/31/2020</a:t>
            </a:fld>
            <a:endParaRPr lang="en-AU"/>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r>
              <a:rPr lang="en-US"/>
              <a:t>Ambo University || Woliso Campus</a:t>
            </a:r>
          </a:p>
        </p:txBody>
      </p:sp>
      <p:sp>
        <p:nvSpPr>
          <p:cNvPr id="7" name="Slide Number Placeholder 6"/>
          <p:cNvSpPr>
            <a:spLocks noGrp="1"/>
          </p:cNvSpPr>
          <p:nvPr>
            <p:ph type="sldNum" sz="quarter" idx="12"/>
          </p:nvPr>
        </p:nvSpPr>
        <p:spPr>
          <a:xfrm>
            <a:off x="457200" y="6245225"/>
            <a:ext cx="2133600" cy="476250"/>
          </a:xfrm>
        </p:spPr>
        <p:txBody>
          <a:bodyPr/>
          <a:lstStyle>
            <a:lvl1pPr>
              <a:defRPr/>
            </a:lvl1pPr>
          </a:lstStyle>
          <a:p>
            <a:pPr>
              <a:defRPr/>
            </a:pPr>
            <a:fld id="{D621EED7-17EA-4C8C-8217-BB04E551AB02}" type="slidenum">
              <a:rPr lang="ar-SA"/>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AF476A-60D3-4F0F-BEA5-2FFF756A9E81}"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38CFA7-3D73-4708-9C10-9056B5FCABFC}"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30612F-74D2-4E15-B77F-1E3A2CD13EFB}"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234DD0-134F-40D0-99E0-A4E092D527F9}" type="datetime1">
              <a:rPr lang="en-US" smtClean="0"/>
              <a:t>5/31/2020</a:t>
            </a:fld>
            <a:endParaRPr lang="en-US"/>
          </a:p>
        </p:txBody>
      </p:sp>
      <p:sp>
        <p:nvSpPr>
          <p:cNvPr id="8" name="Footer Placeholder 7"/>
          <p:cNvSpPr>
            <a:spLocks noGrp="1"/>
          </p:cNvSpPr>
          <p:nvPr>
            <p:ph type="ftr" sz="quarter" idx="11"/>
          </p:nvPr>
        </p:nvSpPr>
        <p:spPr/>
        <p:txBody>
          <a:bodyPr/>
          <a:lstStyle/>
          <a:p>
            <a:r>
              <a:rPr lang="en-US"/>
              <a:t>Ambo University || Woliso Campus</a:t>
            </a:r>
          </a:p>
        </p:txBody>
      </p:sp>
      <p:sp>
        <p:nvSpPr>
          <p:cNvPr id="9" name="Slide Number Placeholder 8"/>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8B847E7-5AEA-4CF2-B49E-003A886E0740}" type="datetime1">
              <a:rPr lang="en-US" smtClean="0"/>
              <a:t>5/31/2020</a:t>
            </a:fld>
            <a:endParaRPr lang="en-US"/>
          </a:p>
        </p:txBody>
      </p:sp>
      <p:sp>
        <p:nvSpPr>
          <p:cNvPr id="4" name="Footer Placeholder 3"/>
          <p:cNvSpPr>
            <a:spLocks noGrp="1"/>
          </p:cNvSpPr>
          <p:nvPr>
            <p:ph type="ftr" sz="quarter" idx="11"/>
          </p:nvPr>
        </p:nvSpPr>
        <p:spPr/>
        <p:txBody>
          <a:bodyPr/>
          <a:lstStyle/>
          <a:p>
            <a:r>
              <a:rPr lang="en-US"/>
              <a:t>Ambo University || Woliso Campus</a:t>
            </a:r>
          </a:p>
        </p:txBody>
      </p:sp>
      <p:sp>
        <p:nvSpPr>
          <p:cNvPr id="5" name="Slide Number Placeholder 4"/>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24AEA8-49EA-4CE7-8371-1DF535EE3CB2}" type="datetime1">
              <a:rPr lang="en-US" smtClean="0"/>
              <a:t>5/31/2020</a:t>
            </a:fld>
            <a:endParaRPr lang="en-US"/>
          </a:p>
        </p:txBody>
      </p:sp>
      <p:sp>
        <p:nvSpPr>
          <p:cNvPr id="3" name="Footer Placeholder 2"/>
          <p:cNvSpPr>
            <a:spLocks noGrp="1"/>
          </p:cNvSpPr>
          <p:nvPr>
            <p:ph type="ftr" sz="quarter" idx="11"/>
          </p:nvPr>
        </p:nvSpPr>
        <p:spPr/>
        <p:txBody>
          <a:bodyPr/>
          <a:lstStyle/>
          <a:p>
            <a:r>
              <a:rPr lang="en-US"/>
              <a:t>Ambo University || Woliso Campus</a:t>
            </a:r>
          </a:p>
        </p:txBody>
      </p:sp>
      <p:sp>
        <p:nvSpPr>
          <p:cNvPr id="4" name="Slide Number Placeholder 3"/>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C0CA08-39CE-4785-9914-1FA34F8B289F}"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215C30-A4E9-4174-83C3-7F6511ADB838}"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99D1F6FE-278F-4154-B296-75A73E20B2C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898FC-4F05-4C92-8225-26F93BC4F0BE}" type="datetime1">
              <a:rPr lang="en-US" smtClean="0"/>
              <a:t>5/31/2020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Ambo University || Woliso Campus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D1F6FE-278F-4154-B296-75A73E20B2C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5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06538"/>
            <a:ext cx="8229600" cy="1470025"/>
          </a:xfrm>
        </p:spPr>
        <p:txBody>
          <a:bodyPr>
            <a:normAutofit/>
          </a:bodyPr>
          <a:lstStyle/>
          <a:p>
            <a:pPr eaLnBrk="1" fontAlgn="auto" hangingPunct="1">
              <a:spcAft>
                <a:spcPts val="0"/>
              </a:spcAft>
              <a:defRPr/>
            </a:pPr>
            <a:br>
              <a:rPr b="1">
                <a:solidFill>
                  <a:srgbClr val="FFFF00"/>
                </a:solidFill>
                <a:effectLst>
                  <a:outerShdw blurRad="38100" dist="38100" dir="2700000" algn="tl">
                    <a:srgbClr val="000000"/>
                  </a:outerShdw>
                </a:effectLst>
                <a:latin typeface="Times New Roman" pitchFamily="18" charset="0"/>
              </a:rPr>
            </a:br>
            <a:endParaRPr lang="en-AU" dirty="0"/>
          </a:p>
        </p:txBody>
      </p:sp>
      <p:sp>
        <p:nvSpPr>
          <p:cNvPr id="4" name="Date Placeholder 3"/>
          <p:cNvSpPr>
            <a:spLocks noGrp="1"/>
          </p:cNvSpPr>
          <p:nvPr>
            <p:ph type="dt" sz="half" idx="10"/>
          </p:nvPr>
        </p:nvSpPr>
        <p:spPr/>
        <p:txBody>
          <a:bodyPr/>
          <a:lstStyle/>
          <a:p>
            <a:fld id="{68E89376-AB2A-4FAB-AEB9-C21A38821A20}" type="datetime1">
              <a:rPr lang="en-US" smtClean="0"/>
              <a:t>5/31/2020</a:t>
            </a:fld>
            <a:endParaRPr lang="en-US" dirty="0"/>
          </a:p>
        </p:txBody>
      </p:sp>
      <p:sp>
        <p:nvSpPr>
          <p:cNvPr id="5" name="Slide Number Placeholder 4"/>
          <p:cNvSpPr>
            <a:spLocks noGrp="1"/>
          </p:cNvSpPr>
          <p:nvPr>
            <p:ph type="sldNum" sz="quarter" idx="12"/>
          </p:nvPr>
        </p:nvSpPr>
        <p:spPr/>
        <p:txBody>
          <a:bodyPr/>
          <a:lstStyle/>
          <a:p>
            <a:fld id="{CA6DF5AC-6CCA-4C99-B496-EDDB31E19025}" type="slidenum">
              <a:rPr lang="en-US" smtClean="0"/>
              <a:pPr/>
              <a:t>1</a:t>
            </a:fld>
            <a:endParaRPr lang="en-US" dirty="0"/>
          </a:p>
        </p:txBody>
      </p:sp>
      <p:sp>
        <p:nvSpPr>
          <p:cNvPr id="6" name="Footer Placeholder 5"/>
          <p:cNvSpPr>
            <a:spLocks noGrp="1"/>
          </p:cNvSpPr>
          <p:nvPr>
            <p:ph type="ftr" sz="quarter" idx="11"/>
          </p:nvPr>
        </p:nvSpPr>
        <p:spPr/>
        <p:txBody>
          <a:bodyPr/>
          <a:lstStyle/>
          <a:p>
            <a:r>
              <a:rPr lang="en-US"/>
              <a:t>Ambo University || Woliso Campus</a:t>
            </a:r>
          </a:p>
        </p:txBody>
      </p:sp>
      <p:sp>
        <p:nvSpPr>
          <p:cNvPr id="7" name="Subtitle 6"/>
          <p:cNvSpPr>
            <a:spLocks noGrp="1"/>
          </p:cNvSpPr>
          <p:nvPr>
            <p:ph type="subTitle" idx="1"/>
          </p:nvPr>
        </p:nvSpPr>
        <p:spPr>
          <a:xfrm>
            <a:off x="1371600" y="3886200"/>
            <a:ext cx="6400800" cy="990600"/>
          </a:xfrm>
        </p:spPr>
        <p:txBody>
          <a:bodyPr>
            <a:normAutofit/>
          </a:bodyPr>
          <a:lstStyle/>
          <a:p>
            <a:r>
              <a:rPr lang="en-US" sz="4400" b="1" dirty="0">
                <a:solidFill>
                  <a:schemeClr val="tx1"/>
                </a:solidFill>
                <a:effectLst>
                  <a:outerShdw blurRad="38100" dist="38100" dir="2700000" algn="tl">
                    <a:srgbClr val="000000"/>
                  </a:outerShdw>
                </a:effectLst>
                <a:latin typeface="Albertus Medium" pitchFamily="34" charset="0"/>
              </a:rPr>
              <a:t>2.5 Deadlock</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a:xfrm>
            <a:off x="395288" y="1600200"/>
            <a:ext cx="8229600" cy="2116138"/>
          </a:xfrm>
        </p:spPr>
        <p:txBody>
          <a:bodyPr>
            <a:normAutofit/>
          </a:bodyPr>
          <a:lstStyle/>
          <a:p>
            <a:pPr marL="274320" indent="-274320">
              <a:spcBef>
                <a:spcPts val="580"/>
              </a:spcBef>
              <a:buNone/>
              <a:defRPr/>
            </a:pPr>
            <a:r>
              <a:rPr lang="en-US" sz="2800" b="1" dirty="0">
                <a:solidFill>
                  <a:srgbClr val="FF0000"/>
                </a:solidFill>
                <a:effectLst>
                  <a:outerShdw blurRad="38100" dist="38100" dir="2700000" algn="tl">
                    <a:srgbClr val="000000"/>
                  </a:outerShdw>
                </a:effectLst>
                <a:cs typeface="Times New Roman" pitchFamily="18" charset="0"/>
              </a:rPr>
              <a:t>CD recorder: </a:t>
            </a:r>
            <a:r>
              <a:rPr lang="en-US" sz="2400" dirty="0">
                <a:solidFill>
                  <a:srgbClr val="0000CC"/>
                </a:solidFill>
                <a:effectLst>
                  <a:outerShdw blurRad="38100" dist="38100" dir="2700000" algn="tl">
                    <a:srgbClr val="000000"/>
                  </a:outerShdw>
                </a:effectLst>
                <a:cs typeface="Times New Roman" pitchFamily="18" charset="0"/>
              </a:rPr>
              <a:t>is non preemptive resource, because ,If a process has begun to burn a CD-ROM, suddenly taking the CD recorder away from it and giving it to another process will result in a bad CD.</a:t>
            </a:r>
          </a:p>
        </p:txBody>
      </p:sp>
      <p:sp>
        <p:nvSpPr>
          <p:cNvPr id="4" name="TextBox 3"/>
          <p:cNvSpPr txBox="1"/>
          <p:nvPr/>
        </p:nvSpPr>
        <p:spPr>
          <a:xfrm>
            <a:off x="1219200" y="533400"/>
            <a:ext cx="6858000" cy="646331"/>
          </a:xfrm>
          <a:prstGeom prst="rect">
            <a:avLst/>
          </a:prstGeom>
          <a:noFill/>
        </p:spPr>
        <p:txBody>
          <a:bodyPr wrap="square" rtlCol="0">
            <a:spAutoFit/>
          </a:bodyPr>
          <a:lstStyle/>
          <a:p>
            <a:pPr algn="ctr"/>
            <a:r>
              <a:rPr lang="en-US" sz="3600" b="1" dirty="0">
                <a:solidFill>
                  <a:srgbClr val="FF0000"/>
                </a:solidFill>
                <a:effectLst>
                  <a:outerShdw blurRad="38100" dist="38100" dir="2700000" algn="tl">
                    <a:srgbClr val="000000"/>
                  </a:outerShdw>
                </a:effectLst>
                <a:cs typeface="Times New Roman" pitchFamily="18" charset="0"/>
              </a:rPr>
              <a:t>Resource type (</a:t>
            </a:r>
            <a:r>
              <a:rPr lang="en-US" sz="3600" b="1" dirty="0" err="1">
                <a:solidFill>
                  <a:srgbClr val="FF0000"/>
                </a:solidFill>
                <a:effectLst>
                  <a:outerShdw blurRad="38100" dist="38100" dir="2700000" algn="tl">
                    <a:srgbClr val="000000"/>
                  </a:outerShdw>
                </a:effectLst>
                <a:cs typeface="Times New Roman" pitchFamily="18" charset="0"/>
              </a:rPr>
              <a:t>con’t</a:t>
            </a:r>
            <a:r>
              <a:rPr lang="en-US" sz="3600" b="1" dirty="0">
                <a:solidFill>
                  <a:srgbClr val="FF0000"/>
                </a:solidFill>
                <a:effectLst>
                  <a:outerShdw blurRad="38100" dist="38100" dir="2700000" algn="tl">
                    <a:srgbClr val="000000"/>
                  </a:outerShdw>
                </a:effectLst>
                <a:cs typeface="Times New Roman" pitchFamily="18" charset="0"/>
              </a:rPr>
              <a:t>…)</a:t>
            </a:r>
            <a:endParaRPr lang="en-US" sz="3600" dirty="0"/>
          </a:p>
        </p:txBody>
      </p:sp>
      <p:sp>
        <p:nvSpPr>
          <p:cNvPr id="5" name="Date Placeholder 4"/>
          <p:cNvSpPr>
            <a:spLocks noGrp="1"/>
          </p:cNvSpPr>
          <p:nvPr>
            <p:ph type="dt" sz="half" idx="10"/>
          </p:nvPr>
        </p:nvSpPr>
        <p:spPr/>
        <p:txBody>
          <a:bodyPr/>
          <a:lstStyle/>
          <a:p>
            <a:fld id="{FDC15E74-33D7-4636-8332-D55B9A65F8FC}" type="datetime1">
              <a:rPr lang="en-US" smtClean="0"/>
              <a:t>5/31/2020</a:t>
            </a:fld>
            <a:endParaRPr lang="en-US"/>
          </a:p>
        </p:txBody>
      </p:sp>
      <p:sp>
        <p:nvSpPr>
          <p:cNvPr id="6" name="Slide Number Placeholder 5"/>
          <p:cNvSpPr>
            <a:spLocks noGrp="1"/>
          </p:cNvSpPr>
          <p:nvPr>
            <p:ph type="sldNum" sz="quarter" idx="12"/>
          </p:nvPr>
        </p:nvSpPr>
        <p:spPr/>
        <p:txBody>
          <a:bodyPr/>
          <a:lstStyle/>
          <a:p>
            <a:fld id="{99D1F6FE-278F-4154-B296-75A73E20B2CD}" type="slidenum">
              <a:rPr lang="en-US" smtClean="0"/>
              <a:pPr/>
              <a:t>10</a:t>
            </a:fld>
            <a:endParaRPr lang="en-US"/>
          </a:p>
        </p:txBody>
      </p:sp>
      <p:sp>
        <p:nvSpPr>
          <p:cNvPr id="7" name="Footer Placeholder 6"/>
          <p:cNvSpPr>
            <a:spLocks noGrp="1"/>
          </p:cNvSpPr>
          <p:nvPr>
            <p:ph type="ftr" sz="quarter" idx="11"/>
          </p:nvPr>
        </p:nvSpPr>
        <p:spPr/>
        <p:txBody>
          <a:bodyPr/>
          <a:lstStyle/>
          <a:p>
            <a:r>
              <a:rPr lang="en-US"/>
              <a:t>Ambo University || Woliso Campus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7" name="AutoShape 5"/>
          <p:cNvSpPr>
            <a:spLocks noChangeArrowheads="1"/>
          </p:cNvSpPr>
          <p:nvPr/>
        </p:nvSpPr>
        <p:spPr bwMode="auto">
          <a:xfrm>
            <a:off x="2554288" y="2133600"/>
            <a:ext cx="4105275" cy="595313"/>
          </a:xfrm>
          <a:prstGeom prst="roundRect">
            <a:avLst>
              <a:gd name="adj" fmla="val 50000"/>
            </a:avLst>
          </a:prstGeom>
          <a:solidFill>
            <a:srgbClr val="0000CC"/>
          </a:solidFill>
          <a:ln w="9525">
            <a:solidFill>
              <a:srgbClr val="000000"/>
            </a:solidFill>
            <a:round/>
            <a:headEnd/>
            <a:tailEnd/>
          </a:ln>
        </p:spPr>
        <p:txBody>
          <a:bodyPr lIns="0" tIns="0" rIns="0" bIns="0"/>
          <a:lstStyle/>
          <a:p>
            <a:pPr eaLnBrk="0" hangingPunct="0"/>
            <a:r>
              <a:rPr lang="en-US" sz="2400" dirty="0">
                <a:solidFill>
                  <a:srgbClr val="FFFF00"/>
                </a:solidFill>
                <a:cs typeface="Times New Roman" pitchFamily="18" charset="0"/>
              </a:rPr>
              <a:t>Deadlock conditions</a:t>
            </a:r>
            <a:r>
              <a:rPr lang="en-US" sz="1100" dirty="0">
                <a:solidFill>
                  <a:srgbClr val="FFFF00"/>
                </a:solidFill>
                <a:latin typeface="MS Reference Sans Serif" pitchFamily="34" charset="0"/>
              </a:rPr>
              <a:t> </a:t>
            </a:r>
            <a:endParaRPr lang="en-US" dirty="0">
              <a:solidFill>
                <a:srgbClr val="FFFF00"/>
              </a:solidFill>
            </a:endParaRPr>
          </a:p>
        </p:txBody>
      </p:sp>
      <p:sp>
        <p:nvSpPr>
          <p:cNvPr id="125962" name="Freeform 10"/>
          <p:cNvSpPr>
            <a:spLocks/>
          </p:cNvSpPr>
          <p:nvPr/>
        </p:nvSpPr>
        <p:spPr bwMode="auto">
          <a:xfrm>
            <a:off x="2411413" y="4638675"/>
            <a:ext cx="1944687" cy="1016000"/>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rgbClr val="0000CC"/>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25963" name="Text Box 11"/>
          <p:cNvSpPr txBox="1">
            <a:spLocks noChangeArrowheads="1"/>
          </p:cNvSpPr>
          <p:nvPr/>
        </p:nvSpPr>
        <p:spPr bwMode="auto">
          <a:xfrm>
            <a:off x="2619375" y="4741863"/>
            <a:ext cx="1555750" cy="768350"/>
          </a:xfrm>
          <a:prstGeom prst="rect">
            <a:avLst/>
          </a:prstGeom>
          <a:noFill/>
          <a:ln w="9525">
            <a:noFill/>
            <a:miter lim="800000"/>
            <a:headEnd/>
            <a:tailEnd/>
          </a:ln>
        </p:spPr>
        <p:txBody>
          <a:bodyPr lIns="0" tIns="0" rIns="0" bIns="0"/>
          <a:lstStyle/>
          <a:p>
            <a:pPr eaLnBrk="0" hangingPunct="0">
              <a:defRPr/>
            </a:pPr>
            <a:endParaRPr lang="en-US" sz="800" dirty="0">
              <a:solidFill>
                <a:srgbClr val="FFFF00"/>
              </a:solidFill>
              <a:effectLst>
                <a:outerShdw blurRad="38100" dist="38100" dir="2700000" algn="tl">
                  <a:srgbClr val="000000"/>
                </a:outerShdw>
              </a:effectLst>
              <a:latin typeface="Arial" charset="0"/>
              <a:cs typeface="+mn-cs"/>
            </a:endParaRPr>
          </a:p>
          <a:p>
            <a:pPr eaLnBrk="0" hangingPunct="0">
              <a:defRPr/>
            </a:pPr>
            <a:r>
              <a:rPr lang="en-US" dirty="0">
                <a:solidFill>
                  <a:srgbClr val="FFFF00"/>
                </a:solidFill>
                <a:effectLst>
                  <a:outerShdw blurRad="38100" dist="38100" dir="2700000" algn="tl">
                    <a:srgbClr val="000000"/>
                  </a:outerShdw>
                </a:effectLst>
                <a:latin typeface="Arial" charset="0"/>
                <a:cs typeface="+mn-cs"/>
              </a:rPr>
              <a:t>Hold and</a:t>
            </a:r>
          </a:p>
          <a:p>
            <a:pPr eaLnBrk="0" hangingPunct="0">
              <a:defRPr/>
            </a:pPr>
            <a:r>
              <a:rPr lang="en-US" dirty="0">
                <a:solidFill>
                  <a:srgbClr val="FFFF00"/>
                </a:solidFill>
                <a:effectLst>
                  <a:outerShdw blurRad="38100" dist="38100" dir="2700000" algn="tl">
                    <a:srgbClr val="000000"/>
                  </a:outerShdw>
                </a:effectLst>
                <a:latin typeface="Arial" charset="0"/>
                <a:cs typeface="+mn-cs"/>
              </a:rPr>
              <a:t> wait</a:t>
            </a:r>
          </a:p>
          <a:p>
            <a:pPr eaLnBrk="0" hangingPunct="0">
              <a:defRPr/>
            </a:pPr>
            <a:endParaRPr lang="en-US" sz="2400" dirty="0">
              <a:solidFill>
                <a:srgbClr val="FFFF00"/>
              </a:solidFill>
              <a:effectLst>
                <a:outerShdw blurRad="38100" dist="38100" dir="2700000" algn="tl">
                  <a:srgbClr val="000000"/>
                </a:outerShdw>
              </a:effectLst>
              <a:latin typeface="Arial" charset="0"/>
              <a:cs typeface="Times New Roman" pitchFamily="18" charset="0"/>
            </a:endParaRPr>
          </a:p>
        </p:txBody>
      </p:sp>
      <p:sp>
        <p:nvSpPr>
          <p:cNvPr id="77829" name="Freeform 12"/>
          <p:cNvSpPr>
            <a:spLocks/>
          </p:cNvSpPr>
          <p:nvPr/>
        </p:nvSpPr>
        <p:spPr bwMode="auto">
          <a:xfrm>
            <a:off x="1547813" y="2728913"/>
            <a:ext cx="3067050" cy="755650"/>
          </a:xfrm>
          <a:custGeom>
            <a:avLst/>
            <a:gdLst>
              <a:gd name="T0" fmla="*/ 2147483647 w 2520"/>
              <a:gd name="T1" fmla="*/ 0 h 900"/>
              <a:gd name="T2" fmla="*/ 2147483647 w 2520"/>
              <a:gd name="T3" fmla="*/ 253780891 h 900"/>
              <a:gd name="T4" fmla="*/ 0 w 2520"/>
              <a:gd name="T5" fmla="*/ 253780891 h 900"/>
              <a:gd name="T6" fmla="*/ 0 w 2520"/>
              <a:gd name="T7" fmla="*/ 634452174 h 900"/>
              <a:gd name="T8" fmla="*/ 0 60000 65536"/>
              <a:gd name="T9" fmla="*/ 0 60000 65536"/>
              <a:gd name="T10" fmla="*/ 0 60000 65536"/>
              <a:gd name="T11" fmla="*/ 0 60000 65536"/>
              <a:gd name="T12" fmla="*/ 0 w 2520"/>
              <a:gd name="T13" fmla="*/ 0 h 900"/>
              <a:gd name="T14" fmla="*/ 2520 w 2520"/>
              <a:gd name="T15" fmla="*/ 900 h 900"/>
            </a:gdLst>
            <a:ahLst/>
            <a:cxnLst>
              <a:cxn ang="T8">
                <a:pos x="T0" y="T1"/>
              </a:cxn>
              <a:cxn ang="T9">
                <a:pos x="T2" y="T3"/>
              </a:cxn>
              <a:cxn ang="T10">
                <a:pos x="T4" y="T5"/>
              </a:cxn>
              <a:cxn ang="T11">
                <a:pos x="T6" y="T7"/>
              </a:cxn>
            </a:cxnLst>
            <a:rect l="T12" t="T13" r="T14" b="T15"/>
            <a:pathLst>
              <a:path w="2520" h="900">
                <a:moveTo>
                  <a:pt x="2520" y="0"/>
                </a:moveTo>
                <a:lnTo>
                  <a:pt x="2520" y="360"/>
                </a:lnTo>
                <a:lnTo>
                  <a:pt x="0" y="360"/>
                </a:lnTo>
                <a:lnTo>
                  <a:pt x="0" y="900"/>
                </a:lnTo>
              </a:path>
            </a:pathLst>
          </a:custGeom>
          <a:noFill/>
          <a:ln w="38100">
            <a:solidFill>
              <a:srgbClr val="000000"/>
            </a:solidFill>
            <a:round/>
            <a:headEnd/>
            <a:tailEnd type="triangle" w="sm" len="med"/>
          </a:ln>
        </p:spPr>
        <p:txBody>
          <a:bodyPr/>
          <a:lstStyle/>
          <a:p>
            <a:pPr eaLnBrk="0" hangingPunct="0"/>
            <a:endParaRPr lang="en-AU" dirty="0">
              <a:solidFill>
                <a:srgbClr val="0000CC"/>
              </a:solidFill>
            </a:endParaRPr>
          </a:p>
        </p:txBody>
      </p:sp>
      <p:sp>
        <p:nvSpPr>
          <p:cNvPr id="77830" name="Freeform 13"/>
          <p:cNvSpPr>
            <a:spLocks/>
          </p:cNvSpPr>
          <p:nvPr/>
        </p:nvSpPr>
        <p:spPr bwMode="auto">
          <a:xfrm flipH="1">
            <a:off x="4614863" y="2728913"/>
            <a:ext cx="3197225" cy="755650"/>
          </a:xfrm>
          <a:custGeom>
            <a:avLst/>
            <a:gdLst>
              <a:gd name="T0" fmla="*/ 2147483647 w 2520"/>
              <a:gd name="T1" fmla="*/ 0 h 900"/>
              <a:gd name="T2" fmla="*/ 2147483647 w 2520"/>
              <a:gd name="T3" fmla="*/ 253780891 h 900"/>
              <a:gd name="T4" fmla="*/ 0 w 2520"/>
              <a:gd name="T5" fmla="*/ 253780891 h 900"/>
              <a:gd name="T6" fmla="*/ 0 w 2520"/>
              <a:gd name="T7" fmla="*/ 634452174 h 900"/>
              <a:gd name="T8" fmla="*/ 0 60000 65536"/>
              <a:gd name="T9" fmla="*/ 0 60000 65536"/>
              <a:gd name="T10" fmla="*/ 0 60000 65536"/>
              <a:gd name="T11" fmla="*/ 0 60000 65536"/>
              <a:gd name="T12" fmla="*/ 0 w 2520"/>
              <a:gd name="T13" fmla="*/ 0 h 900"/>
              <a:gd name="T14" fmla="*/ 2520 w 2520"/>
              <a:gd name="T15" fmla="*/ 900 h 900"/>
            </a:gdLst>
            <a:ahLst/>
            <a:cxnLst>
              <a:cxn ang="T8">
                <a:pos x="T0" y="T1"/>
              </a:cxn>
              <a:cxn ang="T9">
                <a:pos x="T2" y="T3"/>
              </a:cxn>
              <a:cxn ang="T10">
                <a:pos x="T4" y="T5"/>
              </a:cxn>
              <a:cxn ang="T11">
                <a:pos x="T6" y="T7"/>
              </a:cxn>
            </a:cxnLst>
            <a:rect l="T12" t="T13" r="T14" b="T15"/>
            <a:pathLst>
              <a:path w="2520" h="900">
                <a:moveTo>
                  <a:pt x="2520" y="0"/>
                </a:moveTo>
                <a:lnTo>
                  <a:pt x="2520" y="360"/>
                </a:lnTo>
                <a:lnTo>
                  <a:pt x="0" y="360"/>
                </a:lnTo>
                <a:lnTo>
                  <a:pt x="0" y="900"/>
                </a:lnTo>
              </a:path>
            </a:pathLst>
          </a:custGeom>
          <a:noFill/>
          <a:ln w="38100">
            <a:solidFill>
              <a:srgbClr val="000000"/>
            </a:solidFill>
            <a:round/>
            <a:headEnd/>
            <a:tailEnd type="triangle" w="sm" len="med"/>
          </a:ln>
        </p:spPr>
        <p:txBody>
          <a:bodyPr/>
          <a:lstStyle/>
          <a:p>
            <a:pPr eaLnBrk="0" hangingPunct="0"/>
            <a:endParaRPr lang="en-AU"/>
          </a:p>
        </p:txBody>
      </p:sp>
      <p:sp>
        <p:nvSpPr>
          <p:cNvPr id="125970" name="Freeform 18"/>
          <p:cNvSpPr>
            <a:spLocks/>
          </p:cNvSpPr>
          <p:nvPr/>
        </p:nvSpPr>
        <p:spPr bwMode="auto">
          <a:xfrm>
            <a:off x="568325" y="3429000"/>
            <a:ext cx="1944688" cy="1016000"/>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rgbClr val="0000CC"/>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25971" name="Text Box 19"/>
          <p:cNvSpPr txBox="1">
            <a:spLocks noChangeArrowheads="1"/>
          </p:cNvSpPr>
          <p:nvPr/>
        </p:nvSpPr>
        <p:spPr bwMode="auto">
          <a:xfrm>
            <a:off x="776288" y="3532188"/>
            <a:ext cx="1555750" cy="768350"/>
          </a:xfrm>
          <a:prstGeom prst="rect">
            <a:avLst/>
          </a:prstGeom>
          <a:noFill/>
          <a:ln w="9525">
            <a:noFill/>
            <a:miter lim="800000"/>
            <a:headEnd/>
            <a:tailEnd/>
          </a:ln>
        </p:spPr>
        <p:txBody>
          <a:bodyPr lIns="0" tIns="0" rIns="0" bIns="0"/>
          <a:lstStyle/>
          <a:p>
            <a:pPr eaLnBrk="0" hangingPunct="0">
              <a:defRPr/>
            </a:pPr>
            <a:endParaRPr lang="en-US" sz="800" dirty="0">
              <a:solidFill>
                <a:srgbClr val="FFFF00"/>
              </a:solidFill>
              <a:effectLst>
                <a:outerShdw blurRad="38100" dist="38100" dir="2700000" algn="tl">
                  <a:srgbClr val="000000"/>
                </a:outerShdw>
              </a:effectLst>
              <a:latin typeface="Arial" charset="0"/>
              <a:cs typeface="+mn-cs"/>
            </a:endParaRPr>
          </a:p>
          <a:p>
            <a:pPr eaLnBrk="0" hangingPunct="0">
              <a:defRPr/>
            </a:pPr>
            <a:r>
              <a:rPr lang="en-US" dirty="0">
                <a:solidFill>
                  <a:srgbClr val="FFFF00"/>
                </a:solidFill>
                <a:effectLst>
                  <a:outerShdw blurRad="38100" dist="38100" dir="2700000" algn="tl">
                    <a:srgbClr val="000000"/>
                  </a:outerShdw>
                </a:effectLst>
                <a:latin typeface="Arial" charset="0"/>
                <a:cs typeface="+mn-cs"/>
              </a:rPr>
              <a:t>Mutual Exclusion</a:t>
            </a:r>
          </a:p>
          <a:p>
            <a:pPr eaLnBrk="0" hangingPunct="0">
              <a:defRPr/>
            </a:pPr>
            <a:endParaRPr lang="en-US" sz="2400" dirty="0">
              <a:solidFill>
                <a:srgbClr val="FFFF00"/>
              </a:solidFill>
              <a:effectLst>
                <a:outerShdw blurRad="38100" dist="38100" dir="2700000" algn="tl">
                  <a:srgbClr val="000000"/>
                </a:outerShdw>
              </a:effectLst>
              <a:latin typeface="Arial" charset="0"/>
              <a:cs typeface="Times New Roman" pitchFamily="18" charset="0"/>
            </a:endParaRPr>
          </a:p>
        </p:txBody>
      </p:sp>
      <p:sp>
        <p:nvSpPr>
          <p:cNvPr id="77833" name="Line 20"/>
          <p:cNvSpPr>
            <a:spLocks noChangeShapeType="1"/>
          </p:cNvSpPr>
          <p:nvPr/>
        </p:nvSpPr>
        <p:spPr bwMode="auto">
          <a:xfrm>
            <a:off x="3390900" y="3040063"/>
            <a:ext cx="0" cy="1655762"/>
          </a:xfrm>
          <a:prstGeom prst="line">
            <a:avLst/>
          </a:prstGeom>
          <a:noFill/>
          <a:ln w="38100">
            <a:solidFill>
              <a:schemeClr val="tx1"/>
            </a:solidFill>
            <a:round/>
            <a:headEnd/>
            <a:tailEnd type="triangle" w="sm" len="med"/>
          </a:ln>
        </p:spPr>
        <p:txBody>
          <a:bodyPr/>
          <a:lstStyle/>
          <a:p>
            <a:endParaRPr lang="en-US"/>
          </a:p>
        </p:txBody>
      </p:sp>
      <p:sp>
        <p:nvSpPr>
          <p:cNvPr id="125974" name="Freeform 22"/>
          <p:cNvSpPr>
            <a:spLocks/>
          </p:cNvSpPr>
          <p:nvPr/>
        </p:nvSpPr>
        <p:spPr bwMode="auto">
          <a:xfrm>
            <a:off x="4932363" y="4645025"/>
            <a:ext cx="1944687" cy="1016000"/>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rgbClr val="0000CC"/>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25975" name="Text Box 23"/>
          <p:cNvSpPr txBox="1">
            <a:spLocks noChangeArrowheads="1"/>
          </p:cNvSpPr>
          <p:nvPr/>
        </p:nvSpPr>
        <p:spPr bwMode="auto">
          <a:xfrm>
            <a:off x="5140325" y="4748213"/>
            <a:ext cx="1555750" cy="768350"/>
          </a:xfrm>
          <a:prstGeom prst="rect">
            <a:avLst/>
          </a:prstGeom>
          <a:noFill/>
          <a:ln w="9525">
            <a:noFill/>
            <a:miter lim="800000"/>
            <a:headEnd/>
            <a:tailEnd/>
          </a:ln>
        </p:spPr>
        <p:txBody>
          <a:bodyPr lIns="0" tIns="0" rIns="0" bIns="0"/>
          <a:lstStyle/>
          <a:p>
            <a:pPr eaLnBrk="0" hangingPunct="0">
              <a:defRPr/>
            </a:pPr>
            <a:endParaRPr lang="en-US" sz="800" dirty="0">
              <a:solidFill>
                <a:srgbClr val="FFFF00"/>
              </a:solidFill>
              <a:effectLst>
                <a:outerShdw blurRad="38100" dist="38100" dir="2700000" algn="tl">
                  <a:srgbClr val="000000"/>
                </a:outerShdw>
              </a:effectLst>
              <a:latin typeface="Arial" charset="0"/>
              <a:cs typeface="+mn-cs"/>
            </a:endParaRPr>
          </a:p>
          <a:p>
            <a:pPr eaLnBrk="0" hangingPunct="0">
              <a:defRPr/>
            </a:pPr>
            <a:r>
              <a:rPr lang="en-US" dirty="0">
                <a:solidFill>
                  <a:srgbClr val="FFFF00"/>
                </a:solidFill>
                <a:effectLst>
                  <a:outerShdw blurRad="38100" dist="38100" dir="2700000" algn="tl">
                    <a:srgbClr val="000000"/>
                  </a:outerShdw>
                </a:effectLst>
                <a:latin typeface="Arial" charset="0"/>
                <a:cs typeface="+mn-cs"/>
              </a:rPr>
              <a:t>No preemption</a:t>
            </a:r>
          </a:p>
          <a:p>
            <a:pPr eaLnBrk="0" hangingPunct="0">
              <a:defRPr/>
            </a:pPr>
            <a:endParaRPr lang="en-US" sz="2400" dirty="0">
              <a:solidFill>
                <a:srgbClr val="FFFF00"/>
              </a:solidFill>
              <a:effectLst>
                <a:outerShdw blurRad="38100" dist="38100" dir="2700000" algn="tl">
                  <a:srgbClr val="000000"/>
                </a:outerShdw>
              </a:effectLst>
              <a:latin typeface="Arial" charset="0"/>
              <a:cs typeface="Times New Roman" pitchFamily="18" charset="0"/>
            </a:endParaRPr>
          </a:p>
        </p:txBody>
      </p:sp>
      <p:sp>
        <p:nvSpPr>
          <p:cNvPr id="77836" name="Line 24"/>
          <p:cNvSpPr>
            <a:spLocks noChangeShapeType="1"/>
          </p:cNvSpPr>
          <p:nvPr/>
        </p:nvSpPr>
        <p:spPr bwMode="auto">
          <a:xfrm>
            <a:off x="5911850" y="3046413"/>
            <a:ext cx="0" cy="1655762"/>
          </a:xfrm>
          <a:prstGeom prst="line">
            <a:avLst/>
          </a:prstGeom>
          <a:noFill/>
          <a:ln w="38100">
            <a:solidFill>
              <a:schemeClr val="tx1"/>
            </a:solidFill>
            <a:round/>
            <a:headEnd/>
            <a:tailEnd type="triangle" w="sm" len="med"/>
          </a:ln>
        </p:spPr>
        <p:txBody>
          <a:bodyPr/>
          <a:lstStyle/>
          <a:p>
            <a:endParaRPr lang="en-US"/>
          </a:p>
        </p:txBody>
      </p:sp>
      <p:sp>
        <p:nvSpPr>
          <p:cNvPr id="125978" name="Freeform 26"/>
          <p:cNvSpPr>
            <a:spLocks/>
          </p:cNvSpPr>
          <p:nvPr/>
        </p:nvSpPr>
        <p:spPr bwMode="auto">
          <a:xfrm>
            <a:off x="6846888" y="3429000"/>
            <a:ext cx="1944687" cy="1016000"/>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rgbClr val="0000CC"/>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25979" name="Text Box 27"/>
          <p:cNvSpPr txBox="1">
            <a:spLocks noChangeArrowheads="1"/>
          </p:cNvSpPr>
          <p:nvPr/>
        </p:nvSpPr>
        <p:spPr bwMode="auto">
          <a:xfrm>
            <a:off x="7054850" y="3532188"/>
            <a:ext cx="1555750" cy="768350"/>
          </a:xfrm>
          <a:prstGeom prst="rect">
            <a:avLst/>
          </a:prstGeom>
          <a:noFill/>
          <a:ln w="9525">
            <a:noFill/>
            <a:miter lim="800000"/>
            <a:headEnd/>
            <a:tailEnd/>
          </a:ln>
        </p:spPr>
        <p:txBody>
          <a:bodyPr lIns="0" tIns="0" rIns="0" bIns="0"/>
          <a:lstStyle/>
          <a:p>
            <a:pPr eaLnBrk="0" hangingPunct="0">
              <a:defRPr/>
            </a:pPr>
            <a:endParaRPr lang="en-US" sz="800" dirty="0">
              <a:solidFill>
                <a:srgbClr val="FFFF00"/>
              </a:solidFill>
              <a:effectLst>
                <a:outerShdw blurRad="38100" dist="38100" dir="2700000" algn="tl">
                  <a:srgbClr val="000000"/>
                </a:outerShdw>
              </a:effectLst>
              <a:latin typeface="Arial" charset="0"/>
              <a:cs typeface="+mn-cs"/>
            </a:endParaRPr>
          </a:p>
          <a:p>
            <a:pPr eaLnBrk="0" hangingPunct="0">
              <a:defRPr/>
            </a:pPr>
            <a:r>
              <a:rPr lang="en-US" dirty="0">
                <a:solidFill>
                  <a:srgbClr val="FFFF00"/>
                </a:solidFill>
                <a:effectLst>
                  <a:outerShdw blurRad="38100" dist="38100" dir="2700000" algn="tl">
                    <a:srgbClr val="000000"/>
                  </a:outerShdw>
                </a:effectLst>
                <a:latin typeface="Arial" charset="0"/>
                <a:cs typeface="+mn-cs"/>
              </a:rPr>
              <a:t>Circular </a:t>
            </a:r>
          </a:p>
          <a:p>
            <a:pPr eaLnBrk="0" hangingPunct="0">
              <a:defRPr/>
            </a:pPr>
            <a:r>
              <a:rPr lang="en-US" dirty="0">
                <a:solidFill>
                  <a:srgbClr val="FFFF00"/>
                </a:solidFill>
                <a:effectLst>
                  <a:outerShdw blurRad="38100" dist="38100" dir="2700000" algn="tl">
                    <a:srgbClr val="000000"/>
                  </a:outerShdw>
                </a:effectLst>
                <a:latin typeface="Arial" charset="0"/>
                <a:cs typeface="+mn-cs"/>
              </a:rPr>
              <a:t>wait</a:t>
            </a:r>
          </a:p>
          <a:p>
            <a:pPr eaLnBrk="0" hangingPunct="0">
              <a:defRPr/>
            </a:pPr>
            <a:endParaRPr lang="en-US" sz="2400" dirty="0">
              <a:solidFill>
                <a:srgbClr val="FFFF00"/>
              </a:solidFill>
              <a:effectLst>
                <a:outerShdw blurRad="38100" dist="38100" dir="2700000" algn="tl">
                  <a:srgbClr val="000000"/>
                </a:outerShdw>
              </a:effectLst>
              <a:latin typeface="Arial" charset="0"/>
              <a:cs typeface="Times New Roman" pitchFamily="18" charset="0"/>
            </a:endParaRPr>
          </a:p>
        </p:txBody>
      </p:sp>
      <p:sp>
        <p:nvSpPr>
          <p:cNvPr id="125981" name="Rectangle 29"/>
          <p:cNvSpPr>
            <a:spLocks noChangeArrowheads="1"/>
          </p:cNvSpPr>
          <p:nvPr/>
        </p:nvSpPr>
        <p:spPr bwMode="auto">
          <a:xfrm>
            <a:off x="179388" y="1066800"/>
            <a:ext cx="8964612" cy="850900"/>
          </a:xfrm>
          <a:prstGeom prst="rect">
            <a:avLst/>
          </a:prstGeom>
          <a:noFill/>
          <a:ln w="9525">
            <a:noFill/>
            <a:miter lim="800000"/>
            <a:headEnd/>
            <a:tailEnd/>
          </a:ln>
          <a:effectLst/>
        </p:spPr>
        <p:txBody>
          <a:bodyPr anchor="ctr"/>
          <a:lstStyle/>
          <a:p>
            <a:pPr eaLnBrk="0" hangingPunct="0">
              <a:defRPr/>
            </a:pPr>
            <a:r>
              <a:rPr lang="en-US" sz="2400" b="1" dirty="0">
                <a:solidFill>
                  <a:srgbClr val="0000FF"/>
                </a:solidFill>
              </a:rPr>
              <a:t>Deadlock can arise if four conditions hold simultaneously in a system.</a:t>
            </a:r>
          </a:p>
        </p:txBody>
      </p:sp>
      <p:sp>
        <p:nvSpPr>
          <p:cNvPr id="18" name="Title 17"/>
          <p:cNvSpPr txBox="1">
            <a:spLocks noGrp="1"/>
          </p:cNvSpPr>
          <p:nvPr>
            <p:ph type="title"/>
          </p:nvPr>
        </p:nvSpPr>
        <p:spPr>
          <a:xfrm>
            <a:off x="457200" y="274638"/>
            <a:ext cx="82296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Deadlock characterization</a:t>
            </a:r>
          </a:p>
        </p:txBody>
      </p:sp>
      <p:sp>
        <p:nvSpPr>
          <p:cNvPr id="17" name="Date Placeholder 16"/>
          <p:cNvSpPr>
            <a:spLocks noGrp="1"/>
          </p:cNvSpPr>
          <p:nvPr>
            <p:ph type="dt" sz="half" idx="10"/>
          </p:nvPr>
        </p:nvSpPr>
        <p:spPr/>
        <p:txBody>
          <a:bodyPr/>
          <a:lstStyle/>
          <a:p>
            <a:fld id="{DD4015B9-8DCE-4611-B6E2-A7EA41F1E7A4}" type="datetime1">
              <a:rPr lang="en-US" smtClean="0"/>
              <a:t>5/31/2020</a:t>
            </a:fld>
            <a:endParaRPr lang="en-US"/>
          </a:p>
        </p:txBody>
      </p:sp>
      <p:sp>
        <p:nvSpPr>
          <p:cNvPr id="19" name="Slide Number Placeholder 18"/>
          <p:cNvSpPr>
            <a:spLocks noGrp="1"/>
          </p:cNvSpPr>
          <p:nvPr>
            <p:ph type="sldNum" sz="quarter" idx="12"/>
          </p:nvPr>
        </p:nvSpPr>
        <p:spPr/>
        <p:txBody>
          <a:bodyPr/>
          <a:lstStyle/>
          <a:p>
            <a:fld id="{99D1F6FE-278F-4154-B296-75A73E20B2CD}" type="slidenum">
              <a:rPr lang="en-US" smtClean="0"/>
              <a:pPr/>
              <a:t>11</a:t>
            </a:fld>
            <a:endParaRPr lang="en-US"/>
          </a:p>
        </p:txBody>
      </p:sp>
      <p:sp>
        <p:nvSpPr>
          <p:cNvPr id="20" name="Footer Placeholder 19"/>
          <p:cNvSpPr>
            <a:spLocks noGrp="1"/>
          </p:cNvSpPr>
          <p:nvPr>
            <p:ph type="ftr" sz="quarter" idx="11"/>
          </p:nvPr>
        </p:nvSpPr>
        <p:spPr/>
        <p:txBody>
          <a:bodyPr/>
          <a:lstStyle/>
          <a:p>
            <a:r>
              <a:rPr lang="en-US"/>
              <a:t>Ambo University || Woliso Campus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125957">
                                            <p:txEl>
                                              <p:pRg st="0" end="0"/>
                                            </p:txEl>
                                          </p:spTgt>
                                        </p:tgtEl>
                                        <p:attrNameLst>
                                          <p:attrName>style.color</p:attrName>
                                        </p:attrNameLst>
                                      </p:cBhvr>
                                      <p:to>
                                        <a:srgbClr val="FFFF00"/>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500" fill="hold"/>
                                        <p:tgtEl>
                                          <p:spTgt spid="125971">
                                            <p:txEl>
                                              <p:pRg st="1" end="1"/>
                                            </p:txEl>
                                          </p:spTgt>
                                        </p:tgtEl>
                                        <p:attrNameLst>
                                          <p:attrName>style.color</p:attrName>
                                        </p:attrNameLst>
                                      </p:cBhvr>
                                      <p:to>
                                        <a:srgbClr val="FFFF00"/>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500" fill="hold"/>
                                        <p:tgtEl>
                                          <p:spTgt spid="125963">
                                            <p:txEl>
                                              <p:pRg st="1" end="1"/>
                                            </p:txEl>
                                          </p:spTgt>
                                        </p:tgtEl>
                                        <p:attrNameLst>
                                          <p:attrName>style.color</p:attrName>
                                        </p:attrNameLst>
                                      </p:cBhvr>
                                      <p:to>
                                        <a:srgbClr val="FFFF00"/>
                                      </p:to>
                                    </p:animClr>
                                  </p:childTnLst>
                                </p:cTn>
                              </p:par>
                              <p:par>
                                <p:cTn id="15" presetID="3" presetClass="emph" presetSubtype="2" fill="hold" nodeType="withEffect">
                                  <p:stCondLst>
                                    <p:cond delay="0"/>
                                  </p:stCondLst>
                                  <p:childTnLst>
                                    <p:animClr clrSpc="rgb" dir="cw">
                                      <p:cBhvr override="childStyle">
                                        <p:cTn id="16" dur="500" fill="hold"/>
                                        <p:tgtEl>
                                          <p:spTgt spid="125963">
                                            <p:txEl>
                                              <p:pRg st="2" end="2"/>
                                            </p:txEl>
                                          </p:spTgt>
                                        </p:tgtEl>
                                        <p:attrNameLst>
                                          <p:attrName>style.color</p:attrName>
                                        </p:attrNameLst>
                                      </p:cBhvr>
                                      <p:to>
                                        <a:srgbClr val="FFFF00"/>
                                      </p:to>
                                    </p:animClr>
                                  </p:childTnLst>
                                </p:cTn>
                              </p:par>
                            </p:childTnLst>
                          </p:cTn>
                        </p:par>
                      </p:childTnLst>
                    </p:cTn>
                  </p:par>
                  <p:par>
                    <p:cTn id="17" fill="hold">
                      <p:stCondLst>
                        <p:cond delay="indefinite"/>
                      </p:stCondLst>
                      <p:childTnLst>
                        <p:par>
                          <p:cTn id="18" fill="hold">
                            <p:stCondLst>
                              <p:cond delay="0"/>
                            </p:stCondLst>
                            <p:childTnLst>
                              <p:par>
                                <p:cTn id="19" presetID="3" presetClass="emph" presetSubtype="2" fill="hold" nodeType="clickEffect">
                                  <p:stCondLst>
                                    <p:cond delay="0"/>
                                  </p:stCondLst>
                                  <p:childTnLst>
                                    <p:animClr clrSpc="rgb" dir="cw">
                                      <p:cBhvr override="childStyle">
                                        <p:cTn id="20" dur="500" fill="hold"/>
                                        <p:tgtEl>
                                          <p:spTgt spid="125975">
                                            <p:txEl>
                                              <p:pRg st="1" end="1"/>
                                            </p:txEl>
                                          </p:spTgt>
                                        </p:tgtEl>
                                        <p:attrNameLst>
                                          <p:attrName>style.color</p:attrName>
                                        </p:attrNameLst>
                                      </p:cBhvr>
                                      <p:to>
                                        <a:srgbClr val="FFFF00"/>
                                      </p:to>
                                    </p:animClr>
                                  </p:childTnLst>
                                </p:cTn>
                              </p:par>
                            </p:childTnLst>
                          </p:cTn>
                        </p:par>
                      </p:childTnLst>
                    </p:cTn>
                  </p:par>
                  <p:par>
                    <p:cTn id="21" fill="hold">
                      <p:stCondLst>
                        <p:cond delay="indefinite"/>
                      </p:stCondLst>
                      <p:childTnLst>
                        <p:par>
                          <p:cTn id="22" fill="hold">
                            <p:stCondLst>
                              <p:cond delay="0"/>
                            </p:stCondLst>
                            <p:childTnLst>
                              <p:par>
                                <p:cTn id="23" presetID="3" presetClass="emph" presetSubtype="2" fill="hold" nodeType="clickEffect">
                                  <p:stCondLst>
                                    <p:cond delay="0"/>
                                  </p:stCondLst>
                                  <p:childTnLst>
                                    <p:animClr clrSpc="rgb" dir="cw">
                                      <p:cBhvr override="childStyle">
                                        <p:cTn id="24" dur="500" fill="hold"/>
                                        <p:tgtEl>
                                          <p:spTgt spid="125979">
                                            <p:txEl>
                                              <p:pRg st="1" end="1"/>
                                            </p:txEl>
                                          </p:spTgt>
                                        </p:tgtEl>
                                        <p:attrNameLst>
                                          <p:attrName>style.color</p:attrName>
                                        </p:attrNameLst>
                                      </p:cBhvr>
                                      <p:to>
                                        <a:srgbClr val="FFFF00"/>
                                      </p:to>
                                    </p:animClr>
                                  </p:childTnLst>
                                </p:cTn>
                              </p:par>
                              <p:par>
                                <p:cTn id="25" presetID="3" presetClass="emph" presetSubtype="2" fill="hold" nodeType="withEffect">
                                  <p:stCondLst>
                                    <p:cond delay="0"/>
                                  </p:stCondLst>
                                  <p:childTnLst>
                                    <p:animClr clrSpc="rgb" dir="cw">
                                      <p:cBhvr override="childStyle">
                                        <p:cTn id="26" dur="500" fill="hold"/>
                                        <p:tgtEl>
                                          <p:spTgt spid="125979">
                                            <p:txEl>
                                              <p:pRg st="2" end="2"/>
                                            </p:txEl>
                                          </p:spTgt>
                                        </p:tgtEl>
                                        <p:attrNameLst>
                                          <p:attrName>style.color</p:attrName>
                                        </p:attrNameLst>
                                      </p:cBhvr>
                                      <p:to>
                                        <a:srgbClr val="FFFF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91" name="Rectangle 15"/>
          <p:cNvSpPr>
            <a:spLocks noGrp="1" noChangeArrowheads="1"/>
          </p:cNvSpPr>
          <p:nvPr>
            <p:ph type="title"/>
          </p:nvPr>
        </p:nvSpPr>
        <p:spPr>
          <a:xfrm>
            <a:off x="755650" y="766763"/>
            <a:ext cx="7488238" cy="2087562"/>
          </a:xfrm>
          <a:solidFill>
            <a:srgbClr val="0000CC"/>
          </a:solidFill>
          <a:ln w="28575">
            <a:solidFill>
              <a:schemeClr val="tx1"/>
            </a:solidFill>
          </a:ln>
        </p:spPr>
        <p:txBody>
          <a:bodyPr>
            <a:normAutofit/>
          </a:bodyPr>
          <a:lstStyle/>
          <a:p>
            <a:pPr eaLnBrk="1" fontAlgn="auto" hangingPunct="1">
              <a:spcAft>
                <a:spcPts val="0"/>
              </a:spcAft>
              <a:defRPr/>
            </a:pPr>
            <a:r>
              <a:rPr lang="en-US" sz="3200" b="1" dirty="0">
                <a:solidFill>
                  <a:srgbClr val="FFFF00"/>
                </a:solidFill>
              </a:rPr>
              <a:t>Mutual Exclusion</a:t>
            </a:r>
            <a:br>
              <a:rPr lang="en-US" sz="3200" b="1" dirty="0">
                <a:solidFill>
                  <a:srgbClr val="FFFF00"/>
                </a:solidFill>
              </a:rPr>
            </a:br>
            <a:br>
              <a:rPr lang="en-US" sz="3200" b="1" dirty="0">
                <a:solidFill>
                  <a:srgbClr val="FFFF00"/>
                </a:solidFill>
              </a:rPr>
            </a:br>
            <a:r>
              <a:rPr lang="en-US" sz="3200" b="1" dirty="0">
                <a:solidFill>
                  <a:srgbClr val="FFFF00"/>
                </a:solidFill>
              </a:rPr>
              <a:t>only one process can use a resource at a time. </a:t>
            </a:r>
          </a:p>
        </p:txBody>
      </p:sp>
      <p:sp>
        <p:nvSpPr>
          <p:cNvPr id="126995" name="Oval 19"/>
          <p:cNvSpPr>
            <a:spLocks noChangeArrowheads="1"/>
          </p:cNvSpPr>
          <p:nvPr/>
        </p:nvSpPr>
        <p:spPr bwMode="auto">
          <a:xfrm>
            <a:off x="1893888" y="838200"/>
            <a:ext cx="576262" cy="504825"/>
          </a:xfrm>
          <a:prstGeom prst="ellipse">
            <a:avLst/>
          </a:prstGeom>
          <a:solidFill>
            <a:schemeClr val="tx1"/>
          </a:solidFill>
          <a:ln w="9525">
            <a:solidFill>
              <a:srgbClr val="0000FF"/>
            </a:solidFill>
            <a:round/>
            <a:headEnd/>
            <a:tailEnd/>
          </a:ln>
          <a:effectLst>
            <a:outerShdw dist="71842" dir="2700000" algn="ctr" rotWithShape="0">
              <a:schemeClr val="accent2"/>
            </a:outerShdw>
          </a:effectLst>
        </p:spPr>
        <p:txBody>
          <a:bodyPr wrap="none" anchor="ctr"/>
          <a:lstStyle/>
          <a:p>
            <a:pPr eaLnBrk="0" hangingPunct="0">
              <a:defRPr/>
            </a:pPr>
            <a:r>
              <a:rPr lang="en-US" sz="2000">
                <a:solidFill>
                  <a:srgbClr val="0000FF"/>
                </a:solidFill>
                <a:latin typeface="Arial" charset="0"/>
                <a:cs typeface="+mn-cs"/>
              </a:rPr>
              <a:t>1</a:t>
            </a:r>
          </a:p>
        </p:txBody>
      </p:sp>
      <p:sp>
        <p:nvSpPr>
          <p:cNvPr id="126993" name="Oval 17"/>
          <p:cNvSpPr>
            <a:spLocks noChangeArrowheads="1"/>
          </p:cNvSpPr>
          <p:nvPr/>
        </p:nvSpPr>
        <p:spPr bwMode="auto">
          <a:xfrm>
            <a:off x="1908175" y="838200"/>
            <a:ext cx="576263" cy="504825"/>
          </a:xfrm>
          <a:prstGeom prst="ellipse">
            <a:avLst/>
          </a:prstGeom>
          <a:solidFill>
            <a:srgbClr val="FFFF00"/>
          </a:solidFill>
          <a:ln w="9525">
            <a:solidFill>
              <a:schemeClr val="tx1"/>
            </a:solidFill>
            <a:round/>
            <a:headEnd/>
            <a:tailEnd/>
          </a:ln>
          <a:effectLst>
            <a:outerShdw dist="71842" dir="2700000" algn="ctr" rotWithShape="0">
              <a:schemeClr val="folHlink"/>
            </a:outerShdw>
          </a:effectLst>
        </p:spPr>
        <p:txBody>
          <a:bodyPr wrap="none" anchor="ctr"/>
          <a:lstStyle/>
          <a:p>
            <a:pPr eaLnBrk="0" hangingPunct="0">
              <a:defRPr/>
            </a:pPr>
            <a:r>
              <a:rPr lang="en-US">
                <a:solidFill>
                  <a:srgbClr val="3333FF"/>
                </a:solidFill>
                <a:effectLst>
                  <a:outerShdw blurRad="38100" dist="38100" dir="2700000" algn="tl">
                    <a:srgbClr val="000000"/>
                  </a:outerShdw>
                </a:effectLst>
                <a:latin typeface="Arial" charset="0"/>
                <a:cs typeface="+mn-cs"/>
              </a:rPr>
              <a:t>1</a:t>
            </a:r>
          </a:p>
        </p:txBody>
      </p:sp>
      <p:sp>
        <p:nvSpPr>
          <p:cNvPr id="126996" name="Rectangle 20"/>
          <p:cNvSpPr>
            <a:spLocks noChangeArrowheads="1"/>
          </p:cNvSpPr>
          <p:nvPr/>
        </p:nvSpPr>
        <p:spPr bwMode="auto">
          <a:xfrm>
            <a:off x="755650" y="3573463"/>
            <a:ext cx="7488238" cy="2447925"/>
          </a:xfrm>
          <a:prstGeom prst="rect">
            <a:avLst/>
          </a:prstGeom>
          <a:solidFill>
            <a:srgbClr val="0000CC"/>
          </a:solidFill>
          <a:ln w="28575">
            <a:solidFill>
              <a:schemeClr val="tx1"/>
            </a:solidFill>
            <a:miter lim="800000"/>
            <a:headEnd/>
            <a:tailEnd/>
          </a:ln>
        </p:spPr>
        <p:txBody>
          <a:bodyPr anchor="ctr"/>
          <a:lstStyle/>
          <a:p>
            <a:pPr eaLnBrk="0" hangingPunct="0"/>
            <a:r>
              <a:rPr lang="en-US" sz="3200" dirty="0">
                <a:solidFill>
                  <a:srgbClr val="FFFF00"/>
                </a:solidFill>
              </a:rPr>
              <a:t>Hold and Wait</a:t>
            </a:r>
            <a:br>
              <a:rPr lang="en-US" sz="3200" dirty="0">
                <a:solidFill>
                  <a:srgbClr val="FFFF00"/>
                </a:solidFill>
              </a:rPr>
            </a:br>
            <a:br>
              <a:rPr lang="en-US" sz="3200" dirty="0">
                <a:solidFill>
                  <a:srgbClr val="FFFF00"/>
                </a:solidFill>
              </a:rPr>
            </a:br>
            <a:r>
              <a:rPr lang="en-US" sz="2800" dirty="0">
                <a:solidFill>
                  <a:srgbClr val="FFFF00"/>
                </a:solidFill>
              </a:rPr>
              <a:t>A process holding at least one resource is waiting for additional resource held by another processes</a:t>
            </a:r>
            <a:r>
              <a:rPr lang="en-US" sz="3200" dirty="0">
                <a:solidFill>
                  <a:srgbClr val="FFFF00"/>
                </a:solidFill>
              </a:rPr>
              <a:t> </a:t>
            </a:r>
          </a:p>
        </p:txBody>
      </p:sp>
      <p:sp>
        <p:nvSpPr>
          <p:cNvPr id="126997" name="Oval 21"/>
          <p:cNvSpPr>
            <a:spLocks noChangeArrowheads="1"/>
          </p:cNvSpPr>
          <p:nvPr/>
        </p:nvSpPr>
        <p:spPr bwMode="auto">
          <a:xfrm>
            <a:off x="1893888" y="3644900"/>
            <a:ext cx="576262" cy="504825"/>
          </a:xfrm>
          <a:prstGeom prst="ellipse">
            <a:avLst/>
          </a:prstGeom>
          <a:solidFill>
            <a:schemeClr val="tx1"/>
          </a:solidFill>
          <a:ln w="9525">
            <a:solidFill>
              <a:srgbClr val="0000FF"/>
            </a:solidFill>
            <a:round/>
            <a:headEnd/>
            <a:tailEnd/>
          </a:ln>
          <a:effectLst>
            <a:outerShdw dist="71842" dir="2700000" algn="ctr" rotWithShape="0">
              <a:schemeClr val="accent2"/>
            </a:outerShdw>
          </a:effectLst>
        </p:spPr>
        <p:txBody>
          <a:bodyPr wrap="none" anchor="ctr"/>
          <a:lstStyle/>
          <a:p>
            <a:pPr eaLnBrk="0" hangingPunct="0">
              <a:defRPr/>
            </a:pPr>
            <a:r>
              <a:rPr lang="en-US" sz="2000">
                <a:solidFill>
                  <a:srgbClr val="0000FF"/>
                </a:solidFill>
                <a:latin typeface="Arial" charset="0"/>
                <a:cs typeface="+mn-cs"/>
              </a:rPr>
              <a:t>2</a:t>
            </a:r>
          </a:p>
        </p:txBody>
      </p:sp>
      <p:sp>
        <p:nvSpPr>
          <p:cNvPr id="126998" name="Oval 22"/>
          <p:cNvSpPr>
            <a:spLocks noChangeArrowheads="1"/>
          </p:cNvSpPr>
          <p:nvPr/>
        </p:nvSpPr>
        <p:spPr bwMode="auto">
          <a:xfrm>
            <a:off x="1908175" y="3646488"/>
            <a:ext cx="576263" cy="504825"/>
          </a:xfrm>
          <a:prstGeom prst="ellipse">
            <a:avLst/>
          </a:prstGeom>
          <a:solidFill>
            <a:srgbClr val="FFFF00"/>
          </a:solidFill>
          <a:ln w="9525">
            <a:solidFill>
              <a:schemeClr val="tx1"/>
            </a:solidFill>
            <a:round/>
            <a:headEnd/>
            <a:tailEnd/>
          </a:ln>
          <a:effectLst>
            <a:outerShdw dist="71842" dir="2700000" algn="ctr" rotWithShape="0">
              <a:schemeClr val="folHlink"/>
            </a:outerShdw>
          </a:effectLst>
        </p:spPr>
        <p:txBody>
          <a:bodyPr wrap="none" anchor="ctr"/>
          <a:lstStyle/>
          <a:p>
            <a:pPr eaLnBrk="0" hangingPunct="0">
              <a:defRPr/>
            </a:pPr>
            <a:r>
              <a:rPr lang="en-US">
                <a:solidFill>
                  <a:srgbClr val="3333FF"/>
                </a:solidFill>
                <a:effectLst>
                  <a:outerShdw blurRad="38100" dist="38100" dir="2700000" algn="tl">
                    <a:srgbClr val="000000"/>
                  </a:outerShdw>
                </a:effectLst>
                <a:latin typeface="Arial" charset="0"/>
                <a:cs typeface="+mn-cs"/>
              </a:rPr>
              <a:t>2</a:t>
            </a:r>
          </a:p>
        </p:txBody>
      </p:sp>
      <p:sp>
        <p:nvSpPr>
          <p:cNvPr id="8" name="Date Placeholder 7"/>
          <p:cNvSpPr>
            <a:spLocks noGrp="1"/>
          </p:cNvSpPr>
          <p:nvPr>
            <p:ph type="dt" sz="half" idx="10"/>
          </p:nvPr>
        </p:nvSpPr>
        <p:spPr/>
        <p:txBody>
          <a:bodyPr/>
          <a:lstStyle/>
          <a:p>
            <a:fld id="{8AAD614E-4455-49DB-A1D0-D04C588AB00C}" type="datetime1">
              <a:rPr lang="en-US" smtClean="0"/>
              <a:t>5/31/2020</a:t>
            </a:fld>
            <a:endParaRPr lang="en-US"/>
          </a:p>
        </p:txBody>
      </p:sp>
      <p:sp>
        <p:nvSpPr>
          <p:cNvPr id="9" name="Slide Number Placeholder 8"/>
          <p:cNvSpPr>
            <a:spLocks noGrp="1"/>
          </p:cNvSpPr>
          <p:nvPr>
            <p:ph type="sldNum" sz="quarter" idx="12"/>
          </p:nvPr>
        </p:nvSpPr>
        <p:spPr/>
        <p:txBody>
          <a:bodyPr/>
          <a:lstStyle/>
          <a:p>
            <a:fld id="{99D1F6FE-278F-4154-B296-75A73E20B2CD}" type="slidenum">
              <a:rPr lang="en-US" smtClean="0"/>
              <a:pPr/>
              <a:t>12</a:t>
            </a:fld>
            <a:endParaRPr lang="en-US"/>
          </a:p>
        </p:txBody>
      </p:sp>
      <p:sp>
        <p:nvSpPr>
          <p:cNvPr id="10" name="Footer Placeholder 9"/>
          <p:cNvSpPr>
            <a:spLocks noGrp="1"/>
          </p:cNvSpPr>
          <p:nvPr>
            <p:ph type="ftr" sz="quarter" idx="11"/>
          </p:nvPr>
        </p:nvSpPr>
        <p:spPr/>
        <p:txBody>
          <a:bodyPr/>
          <a:lstStyle/>
          <a:p>
            <a:r>
              <a:rPr lang="en-US"/>
              <a:t>Ambo University || Woliso Campus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6993"/>
                                        </p:tgtEl>
                                        <p:attrNameLst>
                                          <p:attrName>style.visibility</p:attrName>
                                        </p:attrNameLst>
                                      </p:cBhvr>
                                      <p:to>
                                        <p:strVal val="visible"/>
                                      </p:to>
                                    </p:set>
                                    <p:animEffect transition="in" filter="blinds(horizontal)">
                                      <p:cBhvr>
                                        <p:cTn id="7" dur="500"/>
                                        <p:tgtEl>
                                          <p:spTgt spid="126993"/>
                                        </p:tgtEl>
                                      </p:cBhvr>
                                    </p:animEffect>
                                  </p:childTnLst>
                                </p:cTn>
                              </p:par>
                            </p:childTnLst>
                          </p:cTn>
                        </p:par>
                        <p:par>
                          <p:cTn id="8" fill="hold">
                            <p:stCondLst>
                              <p:cond delay="500"/>
                            </p:stCondLst>
                            <p:childTnLst>
                              <p:par>
                                <p:cTn id="9" presetID="3" presetClass="emph" presetSubtype="2" fill="hold" grpId="0" nodeType="afterEffect">
                                  <p:stCondLst>
                                    <p:cond delay="0"/>
                                  </p:stCondLst>
                                  <p:childTnLst>
                                    <p:animClr clrSpc="rgb" dir="cw">
                                      <p:cBhvr override="childStyle">
                                        <p:cTn id="10" dur="2000" fill="hold"/>
                                        <p:tgtEl>
                                          <p:spTgt spid="126991">
                                            <p:txEl>
                                              <p:charRg st="4294967295" end="4294967295"/>
                                            </p:txEl>
                                          </p:spTgt>
                                        </p:tgtEl>
                                        <p:attrNameLst>
                                          <p:attrName>style.color</p:attrName>
                                        </p:attrNameLst>
                                      </p:cBhvr>
                                      <p:to>
                                        <a:srgbClr val="FFFF00"/>
                                      </p:to>
                                    </p:animClr>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grpId="1" nodeType="clickEffect">
                                  <p:stCondLst>
                                    <p:cond delay="0"/>
                                  </p:stCondLst>
                                  <p:childTnLst>
                                    <p:animEffect transition="out" filter="blinds(horizontal)">
                                      <p:cBhvr>
                                        <p:cTn id="14" dur="500"/>
                                        <p:tgtEl>
                                          <p:spTgt spid="126993"/>
                                        </p:tgtEl>
                                      </p:cBhvr>
                                    </p:animEffect>
                                    <p:set>
                                      <p:cBhvr>
                                        <p:cTn id="15" dur="1" fill="hold">
                                          <p:stCondLst>
                                            <p:cond delay="499"/>
                                          </p:stCondLst>
                                        </p:cTn>
                                        <p:tgtEl>
                                          <p:spTgt spid="126993"/>
                                        </p:tgtEl>
                                        <p:attrNameLst>
                                          <p:attrName>style.visibility</p:attrName>
                                        </p:attrNameLst>
                                      </p:cBhvr>
                                      <p:to>
                                        <p:strVal val="hidden"/>
                                      </p:to>
                                    </p:set>
                                  </p:childTnLst>
                                </p:cTn>
                              </p:par>
                              <p:par>
                                <p:cTn id="16" presetID="3" presetClass="emph" presetSubtype="2" fill="hold" grpId="1" nodeType="withEffect">
                                  <p:stCondLst>
                                    <p:cond delay="0"/>
                                  </p:stCondLst>
                                  <p:childTnLst>
                                    <p:animClr clrSpc="rgb" dir="cw">
                                      <p:cBhvr override="childStyle">
                                        <p:cTn id="17" dur="2000" fill="hold"/>
                                        <p:tgtEl>
                                          <p:spTgt spid="126991">
                                            <p:txEl>
                                              <p:charRg st="4294967295" end="4294967295"/>
                                            </p:txEl>
                                          </p:spTgt>
                                        </p:tgtEl>
                                        <p:attrNameLst>
                                          <p:attrName>style.color</p:attrName>
                                        </p:attrNameLst>
                                      </p:cBhvr>
                                      <p:to>
                                        <a:schemeClr val="accent2"/>
                                      </p:to>
                                    </p:animClr>
                                  </p:childTnLst>
                                </p:cTn>
                              </p:par>
                            </p:childTnLst>
                          </p:cTn>
                        </p:par>
                        <p:par>
                          <p:cTn id="18" fill="hold">
                            <p:stCondLst>
                              <p:cond delay="2000"/>
                            </p:stCondLst>
                            <p:childTnLst>
                              <p:par>
                                <p:cTn id="19" presetID="3" presetClass="entr" presetSubtype="10" fill="hold" grpId="0" nodeType="afterEffect">
                                  <p:stCondLst>
                                    <p:cond delay="0"/>
                                  </p:stCondLst>
                                  <p:childTnLst>
                                    <p:set>
                                      <p:cBhvr>
                                        <p:cTn id="20" dur="1" fill="hold">
                                          <p:stCondLst>
                                            <p:cond delay="0"/>
                                          </p:stCondLst>
                                        </p:cTn>
                                        <p:tgtEl>
                                          <p:spTgt spid="126998"/>
                                        </p:tgtEl>
                                        <p:attrNameLst>
                                          <p:attrName>style.visibility</p:attrName>
                                        </p:attrNameLst>
                                      </p:cBhvr>
                                      <p:to>
                                        <p:strVal val="visible"/>
                                      </p:to>
                                    </p:set>
                                    <p:animEffect transition="in" filter="blinds(horizontal)">
                                      <p:cBhvr>
                                        <p:cTn id="21" dur="500"/>
                                        <p:tgtEl>
                                          <p:spTgt spid="126998"/>
                                        </p:tgtEl>
                                      </p:cBhvr>
                                    </p:animEffect>
                                  </p:childTnLst>
                                </p:cTn>
                              </p:par>
                            </p:childTnLst>
                          </p:cTn>
                        </p:par>
                        <p:par>
                          <p:cTn id="22" fill="hold">
                            <p:stCondLst>
                              <p:cond delay="2500"/>
                            </p:stCondLst>
                            <p:childTnLst>
                              <p:par>
                                <p:cTn id="23" presetID="3" presetClass="emph" presetSubtype="2" fill="hold" grpId="0" nodeType="afterEffect">
                                  <p:stCondLst>
                                    <p:cond delay="0"/>
                                  </p:stCondLst>
                                  <p:childTnLst>
                                    <p:animClr clrSpc="rgb" dir="cw">
                                      <p:cBhvr override="childStyle">
                                        <p:cTn id="24" dur="2000" fill="hold"/>
                                        <p:tgtEl>
                                          <p:spTgt spid="126996">
                                            <p:txEl>
                                              <p:charRg st="4294967295" end="4294967295"/>
                                            </p:txEl>
                                          </p:spTgt>
                                        </p:tgtEl>
                                        <p:attrNameLst>
                                          <p:attrName>style.color</p:attrName>
                                        </p:attrNameLst>
                                      </p:cBhvr>
                                      <p:to>
                                        <a:srgbClr val="FFFF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91" grpId="0"/>
      <p:bldP spid="126991" grpId="1"/>
      <p:bldP spid="126993" grpId="0" animBg="1"/>
      <p:bldP spid="126993" grpId="1" animBg="1"/>
      <p:bldP spid="126996" grpId="0"/>
      <p:bldP spid="12699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288925" y="404813"/>
            <a:ext cx="8604250" cy="2592387"/>
          </a:xfrm>
          <a:solidFill>
            <a:srgbClr val="0000CC"/>
          </a:solidFill>
          <a:ln w="28575">
            <a:solidFill>
              <a:schemeClr val="tx1"/>
            </a:solidFill>
          </a:ln>
        </p:spPr>
        <p:txBody>
          <a:bodyPr/>
          <a:lstStyle/>
          <a:p>
            <a:pPr eaLnBrk="1" hangingPunct="1"/>
            <a:r>
              <a:rPr lang="en-US" sz="3600" b="1" dirty="0">
                <a:solidFill>
                  <a:srgbClr val="FFFF00"/>
                </a:solidFill>
              </a:rPr>
              <a:t>No Preemption</a:t>
            </a:r>
            <a:br>
              <a:rPr lang="en-US" sz="3600" b="1" dirty="0">
                <a:solidFill>
                  <a:srgbClr val="FFFF00"/>
                </a:solidFill>
              </a:rPr>
            </a:br>
            <a:br>
              <a:rPr lang="en-US" sz="3600" b="1" dirty="0">
                <a:solidFill>
                  <a:srgbClr val="FFFF00"/>
                </a:solidFill>
              </a:rPr>
            </a:br>
            <a:r>
              <a:rPr lang="en-US" sz="3200" b="1" dirty="0">
                <a:solidFill>
                  <a:srgbClr val="FFFF00"/>
                </a:solidFill>
              </a:rPr>
              <a:t>A resource is released only by the process holding it after it completed its task</a:t>
            </a:r>
          </a:p>
        </p:txBody>
      </p:sp>
      <p:sp>
        <p:nvSpPr>
          <p:cNvPr id="128003" name="Oval 3"/>
          <p:cNvSpPr>
            <a:spLocks noChangeArrowheads="1"/>
          </p:cNvSpPr>
          <p:nvPr/>
        </p:nvSpPr>
        <p:spPr bwMode="auto">
          <a:xfrm>
            <a:off x="2195513" y="620713"/>
            <a:ext cx="576262" cy="504825"/>
          </a:xfrm>
          <a:prstGeom prst="ellipse">
            <a:avLst/>
          </a:prstGeom>
          <a:solidFill>
            <a:schemeClr val="tx1"/>
          </a:solidFill>
          <a:ln w="9525">
            <a:solidFill>
              <a:srgbClr val="0000FF"/>
            </a:solidFill>
            <a:round/>
            <a:headEnd/>
            <a:tailEnd/>
          </a:ln>
          <a:effectLst>
            <a:outerShdw dist="71842" dir="2700000" algn="ctr" rotWithShape="0">
              <a:schemeClr val="accent2"/>
            </a:outerShdw>
          </a:effectLst>
        </p:spPr>
        <p:txBody>
          <a:bodyPr wrap="none" anchor="ctr"/>
          <a:lstStyle/>
          <a:p>
            <a:pPr eaLnBrk="0" hangingPunct="0">
              <a:defRPr/>
            </a:pPr>
            <a:r>
              <a:rPr lang="en-US" sz="2000">
                <a:solidFill>
                  <a:srgbClr val="0000FF"/>
                </a:solidFill>
                <a:latin typeface="Arial" charset="0"/>
                <a:cs typeface="+mn-cs"/>
              </a:rPr>
              <a:t>3</a:t>
            </a:r>
          </a:p>
        </p:txBody>
      </p:sp>
      <p:sp>
        <p:nvSpPr>
          <p:cNvPr id="128004" name="Oval 4"/>
          <p:cNvSpPr>
            <a:spLocks noChangeArrowheads="1"/>
          </p:cNvSpPr>
          <p:nvPr/>
        </p:nvSpPr>
        <p:spPr bwMode="auto">
          <a:xfrm>
            <a:off x="2195513" y="620713"/>
            <a:ext cx="576262" cy="504825"/>
          </a:xfrm>
          <a:prstGeom prst="ellipse">
            <a:avLst/>
          </a:prstGeom>
          <a:solidFill>
            <a:srgbClr val="FFFF00"/>
          </a:solidFill>
          <a:ln w="9525">
            <a:solidFill>
              <a:schemeClr val="tx1"/>
            </a:solidFill>
            <a:round/>
            <a:headEnd/>
            <a:tailEnd/>
          </a:ln>
          <a:effectLst>
            <a:outerShdw dist="71842" dir="2700000" algn="ctr" rotWithShape="0">
              <a:schemeClr val="folHlink"/>
            </a:outerShdw>
          </a:effectLst>
        </p:spPr>
        <p:txBody>
          <a:bodyPr wrap="none" anchor="ctr"/>
          <a:lstStyle/>
          <a:p>
            <a:pPr eaLnBrk="0" hangingPunct="0">
              <a:defRPr/>
            </a:pPr>
            <a:r>
              <a:rPr lang="en-US">
                <a:solidFill>
                  <a:srgbClr val="3333FF"/>
                </a:solidFill>
                <a:effectLst>
                  <a:outerShdw blurRad="38100" dist="38100" dir="2700000" algn="tl">
                    <a:srgbClr val="000000"/>
                  </a:outerShdw>
                </a:effectLst>
                <a:latin typeface="Arial" charset="0"/>
                <a:cs typeface="+mn-cs"/>
              </a:rPr>
              <a:t>3</a:t>
            </a:r>
          </a:p>
        </p:txBody>
      </p:sp>
      <p:sp>
        <p:nvSpPr>
          <p:cNvPr id="128005" name="Rectangle 5"/>
          <p:cNvSpPr>
            <a:spLocks noChangeArrowheads="1"/>
          </p:cNvSpPr>
          <p:nvPr/>
        </p:nvSpPr>
        <p:spPr bwMode="auto">
          <a:xfrm>
            <a:off x="250825" y="3284538"/>
            <a:ext cx="8642350" cy="2087562"/>
          </a:xfrm>
          <a:prstGeom prst="rect">
            <a:avLst/>
          </a:prstGeom>
          <a:solidFill>
            <a:srgbClr val="0000CC"/>
          </a:solidFill>
          <a:ln w="28575">
            <a:solidFill>
              <a:schemeClr val="tx1"/>
            </a:solidFill>
            <a:miter lim="800000"/>
            <a:headEnd/>
            <a:tailEnd/>
          </a:ln>
        </p:spPr>
        <p:txBody>
          <a:bodyPr anchor="ctr"/>
          <a:lstStyle/>
          <a:p>
            <a:pPr eaLnBrk="0" hangingPunct="0"/>
            <a:r>
              <a:rPr lang="en-US" sz="3200" dirty="0">
                <a:solidFill>
                  <a:srgbClr val="FFFF00"/>
                </a:solidFill>
              </a:rPr>
              <a:t>Circular Wait</a:t>
            </a:r>
            <a:br>
              <a:rPr lang="en-US" sz="3200" dirty="0">
                <a:solidFill>
                  <a:srgbClr val="FFFF00"/>
                </a:solidFill>
              </a:rPr>
            </a:br>
            <a:br>
              <a:rPr lang="en-US" sz="3200" dirty="0">
                <a:solidFill>
                  <a:srgbClr val="FFFF00"/>
                </a:solidFill>
              </a:rPr>
            </a:br>
            <a:r>
              <a:rPr lang="en-US" sz="3200" dirty="0">
                <a:solidFill>
                  <a:srgbClr val="FFFF00"/>
                </a:solidFill>
              </a:rPr>
              <a:t>A set of a processes each waits for another one in a circular fashion. </a:t>
            </a:r>
          </a:p>
        </p:txBody>
      </p:sp>
      <p:sp>
        <p:nvSpPr>
          <p:cNvPr id="128006" name="Oval 6"/>
          <p:cNvSpPr>
            <a:spLocks noChangeArrowheads="1"/>
          </p:cNvSpPr>
          <p:nvPr/>
        </p:nvSpPr>
        <p:spPr bwMode="auto">
          <a:xfrm>
            <a:off x="2224088" y="3327400"/>
            <a:ext cx="576262" cy="504825"/>
          </a:xfrm>
          <a:prstGeom prst="ellipse">
            <a:avLst/>
          </a:prstGeom>
          <a:solidFill>
            <a:schemeClr val="tx1"/>
          </a:solidFill>
          <a:ln w="9525">
            <a:solidFill>
              <a:srgbClr val="0000FF"/>
            </a:solidFill>
            <a:round/>
            <a:headEnd/>
            <a:tailEnd/>
          </a:ln>
          <a:effectLst>
            <a:outerShdw dist="71842" dir="2700000" algn="ctr" rotWithShape="0">
              <a:schemeClr val="accent2"/>
            </a:outerShdw>
          </a:effectLst>
        </p:spPr>
        <p:txBody>
          <a:bodyPr wrap="none" anchor="ctr"/>
          <a:lstStyle/>
          <a:p>
            <a:pPr eaLnBrk="0" hangingPunct="0">
              <a:defRPr/>
            </a:pPr>
            <a:r>
              <a:rPr lang="en-US" sz="2000">
                <a:solidFill>
                  <a:srgbClr val="0000FF"/>
                </a:solidFill>
                <a:latin typeface="Arial" charset="0"/>
                <a:cs typeface="+mn-cs"/>
              </a:rPr>
              <a:t>4</a:t>
            </a:r>
          </a:p>
        </p:txBody>
      </p:sp>
      <p:sp>
        <p:nvSpPr>
          <p:cNvPr id="128007" name="Oval 7"/>
          <p:cNvSpPr>
            <a:spLocks noChangeArrowheads="1"/>
          </p:cNvSpPr>
          <p:nvPr/>
        </p:nvSpPr>
        <p:spPr bwMode="auto">
          <a:xfrm>
            <a:off x="2195513" y="3328988"/>
            <a:ext cx="576262" cy="504825"/>
          </a:xfrm>
          <a:prstGeom prst="ellipse">
            <a:avLst/>
          </a:prstGeom>
          <a:solidFill>
            <a:srgbClr val="FFFF00"/>
          </a:solidFill>
          <a:ln w="9525">
            <a:solidFill>
              <a:schemeClr val="tx1"/>
            </a:solidFill>
            <a:round/>
            <a:headEnd/>
            <a:tailEnd/>
          </a:ln>
          <a:effectLst>
            <a:outerShdw dist="71842" dir="2700000" algn="ctr" rotWithShape="0">
              <a:schemeClr val="folHlink"/>
            </a:outerShdw>
          </a:effectLst>
        </p:spPr>
        <p:txBody>
          <a:bodyPr wrap="none" anchor="ctr"/>
          <a:lstStyle/>
          <a:p>
            <a:pPr eaLnBrk="0" hangingPunct="0">
              <a:defRPr/>
            </a:pPr>
            <a:r>
              <a:rPr lang="en-US">
                <a:solidFill>
                  <a:srgbClr val="3333FF"/>
                </a:solidFill>
                <a:effectLst>
                  <a:outerShdw blurRad="38100" dist="38100" dir="2700000" algn="tl">
                    <a:srgbClr val="000000"/>
                  </a:outerShdw>
                </a:effectLst>
                <a:latin typeface="Arial" charset="0"/>
                <a:cs typeface="+mn-cs"/>
              </a:rPr>
              <a:t>4</a:t>
            </a:r>
          </a:p>
        </p:txBody>
      </p:sp>
      <p:sp>
        <p:nvSpPr>
          <p:cNvPr id="128008" name="Rectangle 8"/>
          <p:cNvSpPr>
            <a:spLocks noChangeArrowheads="1"/>
          </p:cNvSpPr>
          <p:nvPr/>
        </p:nvSpPr>
        <p:spPr bwMode="auto">
          <a:xfrm>
            <a:off x="252413" y="5661025"/>
            <a:ext cx="8640762" cy="1077913"/>
          </a:xfrm>
          <a:prstGeom prst="rect">
            <a:avLst/>
          </a:prstGeom>
          <a:solidFill>
            <a:srgbClr val="0000CC"/>
          </a:solidFill>
          <a:ln w="28575">
            <a:solidFill>
              <a:srgbClr val="0000CC"/>
            </a:solidFill>
            <a:miter lim="800000"/>
            <a:headEnd/>
            <a:tailEnd/>
          </a:ln>
        </p:spPr>
        <p:txBody>
          <a:bodyPr anchor="ctr"/>
          <a:lstStyle/>
          <a:p>
            <a:pPr eaLnBrk="0" hangingPunct="0"/>
            <a:r>
              <a:rPr lang="en-US" sz="2400" i="1" dirty="0">
                <a:solidFill>
                  <a:srgbClr val="FFFF00"/>
                </a:solidFill>
              </a:rPr>
              <a:t>Note: the four conditions must occur to have a deadlock. If one condition is absent, a deadlock may not exist. </a:t>
            </a:r>
          </a:p>
        </p:txBody>
      </p:sp>
      <p:sp>
        <p:nvSpPr>
          <p:cNvPr id="9" name="Date Placeholder 8"/>
          <p:cNvSpPr>
            <a:spLocks noGrp="1"/>
          </p:cNvSpPr>
          <p:nvPr>
            <p:ph type="dt" sz="half" idx="10"/>
          </p:nvPr>
        </p:nvSpPr>
        <p:spPr/>
        <p:txBody>
          <a:bodyPr/>
          <a:lstStyle/>
          <a:p>
            <a:fld id="{7AC9F329-8DF6-474F-B17C-897DF0E0E48D}" type="datetime1">
              <a:rPr lang="en-US" smtClean="0"/>
              <a:t>5/31/2020</a:t>
            </a:fld>
            <a:endParaRPr lang="en-US"/>
          </a:p>
        </p:txBody>
      </p:sp>
      <p:sp>
        <p:nvSpPr>
          <p:cNvPr id="10" name="Slide Number Placeholder 9"/>
          <p:cNvSpPr>
            <a:spLocks noGrp="1"/>
          </p:cNvSpPr>
          <p:nvPr>
            <p:ph type="sldNum" sz="quarter" idx="12"/>
          </p:nvPr>
        </p:nvSpPr>
        <p:spPr/>
        <p:txBody>
          <a:bodyPr/>
          <a:lstStyle/>
          <a:p>
            <a:fld id="{99D1F6FE-278F-4154-B296-75A73E20B2CD}" type="slidenum">
              <a:rPr lang="en-US" smtClean="0"/>
              <a:pPr/>
              <a:t>13</a:t>
            </a:fld>
            <a:endParaRPr lang="en-US"/>
          </a:p>
        </p:txBody>
      </p:sp>
      <p:sp>
        <p:nvSpPr>
          <p:cNvPr id="11" name="Footer Placeholder 10"/>
          <p:cNvSpPr>
            <a:spLocks noGrp="1"/>
          </p:cNvSpPr>
          <p:nvPr>
            <p:ph type="ftr" sz="quarter" idx="11"/>
          </p:nvPr>
        </p:nvSpPr>
        <p:spPr/>
        <p:txBody>
          <a:bodyPr/>
          <a:lstStyle/>
          <a:p>
            <a:r>
              <a:rPr lang="en-US"/>
              <a:t>Ambo University || Woliso Campus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8004"/>
                                        </p:tgtEl>
                                        <p:attrNameLst>
                                          <p:attrName>style.visibility</p:attrName>
                                        </p:attrNameLst>
                                      </p:cBhvr>
                                      <p:to>
                                        <p:strVal val="visible"/>
                                      </p:to>
                                    </p:set>
                                    <p:animEffect transition="in" filter="blinds(horizontal)">
                                      <p:cBhvr>
                                        <p:cTn id="7" dur="500"/>
                                        <p:tgtEl>
                                          <p:spTgt spid="128004"/>
                                        </p:tgtEl>
                                      </p:cBhvr>
                                    </p:animEffect>
                                  </p:childTnLst>
                                </p:cTn>
                              </p:par>
                            </p:childTnLst>
                          </p:cTn>
                        </p:par>
                        <p:par>
                          <p:cTn id="8" fill="hold">
                            <p:stCondLst>
                              <p:cond delay="500"/>
                            </p:stCondLst>
                            <p:childTnLst>
                              <p:par>
                                <p:cTn id="9" presetID="3" presetClass="emph" presetSubtype="2" fill="hold" grpId="0" nodeType="afterEffect">
                                  <p:stCondLst>
                                    <p:cond delay="0"/>
                                  </p:stCondLst>
                                  <p:childTnLst>
                                    <p:animClr clrSpc="rgb" dir="cw">
                                      <p:cBhvr override="childStyle">
                                        <p:cTn id="10" dur="2000" fill="hold"/>
                                        <p:tgtEl>
                                          <p:spTgt spid="128002">
                                            <p:txEl>
                                              <p:charRg st="4294967295" end="4294967295"/>
                                            </p:txEl>
                                          </p:spTgt>
                                        </p:tgtEl>
                                        <p:attrNameLst>
                                          <p:attrName>style.color</p:attrName>
                                        </p:attrNameLst>
                                      </p:cBhvr>
                                      <p:to>
                                        <a:srgbClr val="FFFF00"/>
                                      </p:to>
                                    </p:animClr>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grpId="1" nodeType="clickEffect">
                                  <p:stCondLst>
                                    <p:cond delay="0"/>
                                  </p:stCondLst>
                                  <p:childTnLst>
                                    <p:animEffect transition="out" filter="blinds(horizontal)">
                                      <p:cBhvr>
                                        <p:cTn id="14" dur="500"/>
                                        <p:tgtEl>
                                          <p:spTgt spid="128004"/>
                                        </p:tgtEl>
                                      </p:cBhvr>
                                    </p:animEffect>
                                    <p:set>
                                      <p:cBhvr>
                                        <p:cTn id="15" dur="1" fill="hold">
                                          <p:stCondLst>
                                            <p:cond delay="499"/>
                                          </p:stCondLst>
                                        </p:cTn>
                                        <p:tgtEl>
                                          <p:spTgt spid="128004"/>
                                        </p:tgtEl>
                                        <p:attrNameLst>
                                          <p:attrName>style.visibility</p:attrName>
                                        </p:attrNameLst>
                                      </p:cBhvr>
                                      <p:to>
                                        <p:strVal val="hidden"/>
                                      </p:to>
                                    </p:set>
                                  </p:childTnLst>
                                </p:cTn>
                              </p:par>
                              <p:par>
                                <p:cTn id="16" presetID="3" presetClass="emph" presetSubtype="2" fill="hold" grpId="1" nodeType="withEffect">
                                  <p:stCondLst>
                                    <p:cond delay="0"/>
                                  </p:stCondLst>
                                  <p:childTnLst>
                                    <p:animClr clrSpc="rgb" dir="cw">
                                      <p:cBhvr override="childStyle">
                                        <p:cTn id="17" dur="2000" fill="hold"/>
                                        <p:tgtEl>
                                          <p:spTgt spid="128002">
                                            <p:txEl>
                                              <p:charRg st="4294967295" end="4294967295"/>
                                            </p:txEl>
                                          </p:spTgt>
                                        </p:tgtEl>
                                        <p:attrNameLst>
                                          <p:attrName>style.color</p:attrName>
                                        </p:attrNameLst>
                                      </p:cBhvr>
                                      <p:to>
                                        <a:schemeClr val="accent2"/>
                                      </p:to>
                                    </p:animClr>
                                  </p:childTnLst>
                                </p:cTn>
                              </p:par>
                            </p:childTnLst>
                          </p:cTn>
                        </p:par>
                        <p:par>
                          <p:cTn id="18" fill="hold">
                            <p:stCondLst>
                              <p:cond delay="2000"/>
                            </p:stCondLst>
                            <p:childTnLst>
                              <p:par>
                                <p:cTn id="19" presetID="3" presetClass="entr" presetSubtype="10" fill="hold" grpId="0" nodeType="afterEffect">
                                  <p:stCondLst>
                                    <p:cond delay="0"/>
                                  </p:stCondLst>
                                  <p:childTnLst>
                                    <p:set>
                                      <p:cBhvr>
                                        <p:cTn id="20" dur="1" fill="hold">
                                          <p:stCondLst>
                                            <p:cond delay="0"/>
                                          </p:stCondLst>
                                        </p:cTn>
                                        <p:tgtEl>
                                          <p:spTgt spid="128007"/>
                                        </p:tgtEl>
                                        <p:attrNameLst>
                                          <p:attrName>style.visibility</p:attrName>
                                        </p:attrNameLst>
                                      </p:cBhvr>
                                      <p:to>
                                        <p:strVal val="visible"/>
                                      </p:to>
                                    </p:set>
                                    <p:animEffect transition="in" filter="blinds(horizontal)">
                                      <p:cBhvr>
                                        <p:cTn id="21" dur="500"/>
                                        <p:tgtEl>
                                          <p:spTgt spid="128007"/>
                                        </p:tgtEl>
                                      </p:cBhvr>
                                    </p:animEffect>
                                  </p:childTnLst>
                                </p:cTn>
                              </p:par>
                            </p:childTnLst>
                          </p:cTn>
                        </p:par>
                        <p:par>
                          <p:cTn id="22" fill="hold">
                            <p:stCondLst>
                              <p:cond delay="2500"/>
                            </p:stCondLst>
                            <p:childTnLst>
                              <p:par>
                                <p:cTn id="23" presetID="3" presetClass="emph" presetSubtype="2" fill="hold" grpId="0" nodeType="afterEffect">
                                  <p:stCondLst>
                                    <p:cond delay="0"/>
                                  </p:stCondLst>
                                  <p:childTnLst>
                                    <p:animClr clrSpc="rgb" dir="cw">
                                      <p:cBhvr override="childStyle">
                                        <p:cTn id="24" dur="2000" fill="hold"/>
                                        <p:tgtEl>
                                          <p:spTgt spid="128005">
                                            <p:txEl>
                                              <p:charRg st="4294967295" end="4294967295"/>
                                            </p:txEl>
                                          </p:spTgt>
                                        </p:tgtEl>
                                        <p:attrNameLst>
                                          <p:attrName>style.color</p:attrName>
                                        </p:attrNameLst>
                                      </p:cBhvr>
                                      <p:to>
                                        <a:srgbClr val="FFFF00"/>
                                      </p:to>
                                    </p:animClr>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128008"/>
                                        </p:tgtEl>
                                        <p:attrNameLst>
                                          <p:attrName>style.visibility</p:attrName>
                                        </p:attrNameLst>
                                      </p:cBhvr>
                                      <p:to>
                                        <p:strVal val="visible"/>
                                      </p:to>
                                    </p:set>
                                    <p:animEffect transition="in" filter="randombar(horizontal)">
                                      <p:cBhvr>
                                        <p:cTn id="29" dur="500"/>
                                        <p:tgtEl>
                                          <p:spTgt spid="1280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p:bldP spid="128002" grpId="1"/>
      <p:bldP spid="128004" grpId="0" animBg="1"/>
      <p:bldP spid="128004" grpId="1" animBg="1"/>
      <p:bldP spid="128005" grpId="0"/>
      <p:bldP spid="128007" grpId="0" animBg="1"/>
      <p:bldP spid="12800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3203575" y="188913"/>
            <a:ext cx="2592388" cy="1254125"/>
            <a:chOff x="2023" y="281"/>
            <a:chExt cx="1225" cy="640"/>
          </a:xfrm>
        </p:grpSpPr>
        <p:sp>
          <p:nvSpPr>
            <p:cNvPr id="129029" name="Freeform 5"/>
            <p:cNvSpPr>
              <a:spLocks/>
            </p:cNvSpPr>
            <p:nvPr/>
          </p:nvSpPr>
          <p:spPr bwMode="auto">
            <a:xfrm>
              <a:off x="2023" y="281"/>
              <a:ext cx="1225" cy="640"/>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rgbClr val="0000CC"/>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29030" name="Text Box 6"/>
            <p:cNvSpPr txBox="1">
              <a:spLocks noChangeArrowheads="1"/>
            </p:cNvSpPr>
            <p:nvPr/>
          </p:nvSpPr>
          <p:spPr bwMode="auto">
            <a:xfrm>
              <a:off x="2154" y="346"/>
              <a:ext cx="980" cy="484"/>
            </a:xfrm>
            <a:prstGeom prst="rect">
              <a:avLst/>
            </a:prstGeom>
            <a:noFill/>
            <a:ln w="9525">
              <a:noFill/>
              <a:miter lim="800000"/>
              <a:headEnd/>
              <a:tailEnd/>
            </a:ln>
          </p:spPr>
          <p:txBody>
            <a:bodyPr lIns="0" tIns="0" rIns="0" bIns="0"/>
            <a:lstStyle/>
            <a:p>
              <a:pPr eaLnBrk="0" hangingPunct="0">
                <a:defRPr/>
              </a:pPr>
              <a:endParaRPr lang="en-US" sz="800" dirty="0">
                <a:solidFill>
                  <a:srgbClr val="FF0000"/>
                </a:solidFill>
                <a:effectLst>
                  <a:outerShdw blurRad="38100" dist="38100" dir="2700000" algn="tl">
                    <a:srgbClr val="000000"/>
                  </a:outerShdw>
                </a:effectLst>
                <a:latin typeface="Arial" charset="0"/>
                <a:cs typeface="+mn-cs"/>
              </a:endParaRPr>
            </a:p>
            <a:p>
              <a:pPr eaLnBrk="0" hangingPunct="0">
                <a:defRPr/>
              </a:pPr>
              <a:r>
                <a:rPr lang="en-US" sz="2400" dirty="0">
                  <a:solidFill>
                    <a:srgbClr val="FF0000"/>
                  </a:solidFill>
                  <a:effectLst>
                    <a:outerShdw blurRad="38100" dist="38100" dir="2700000" algn="tl">
                      <a:srgbClr val="000000"/>
                    </a:outerShdw>
                  </a:effectLst>
                  <a:latin typeface="Arial" charset="0"/>
                  <a:cs typeface="+mn-cs"/>
                </a:rPr>
                <a:t>Circular </a:t>
              </a:r>
            </a:p>
            <a:p>
              <a:pPr eaLnBrk="0" hangingPunct="0">
                <a:defRPr/>
              </a:pPr>
              <a:r>
                <a:rPr lang="en-US" sz="2400" dirty="0">
                  <a:solidFill>
                    <a:srgbClr val="FF0000"/>
                  </a:solidFill>
                  <a:effectLst>
                    <a:outerShdw blurRad="38100" dist="38100" dir="2700000" algn="tl">
                      <a:srgbClr val="000000"/>
                    </a:outerShdw>
                  </a:effectLst>
                  <a:latin typeface="Arial" charset="0"/>
                  <a:cs typeface="+mn-cs"/>
                </a:rPr>
                <a:t>wait</a:t>
              </a:r>
            </a:p>
            <a:p>
              <a:pPr eaLnBrk="0" hangingPunct="0">
                <a:defRPr/>
              </a:pPr>
              <a:endParaRPr lang="en-US" sz="2400" dirty="0">
                <a:solidFill>
                  <a:srgbClr val="FF0000"/>
                </a:solidFill>
                <a:effectLst>
                  <a:outerShdw blurRad="38100" dist="38100" dir="2700000" algn="tl">
                    <a:srgbClr val="000000"/>
                  </a:outerShdw>
                </a:effectLst>
                <a:latin typeface="Arial" charset="0"/>
                <a:cs typeface="Times New Roman" pitchFamily="18" charset="0"/>
              </a:endParaRPr>
            </a:p>
          </p:txBody>
        </p:sp>
      </p:grpSp>
      <p:grpSp>
        <p:nvGrpSpPr>
          <p:cNvPr id="3" name="Group 25"/>
          <p:cNvGrpSpPr>
            <a:grpSpLocks/>
          </p:cNvGrpSpPr>
          <p:nvPr/>
        </p:nvGrpSpPr>
        <p:grpSpPr bwMode="auto">
          <a:xfrm>
            <a:off x="250825" y="1700213"/>
            <a:ext cx="8642350" cy="3889375"/>
            <a:chOff x="158" y="1071"/>
            <a:chExt cx="5444" cy="2450"/>
          </a:xfrm>
        </p:grpSpPr>
        <p:grpSp>
          <p:nvGrpSpPr>
            <p:cNvPr id="4" name="Group 10"/>
            <p:cNvGrpSpPr>
              <a:grpSpLocks/>
            </p:cNvGrpSpPr>
            <p:nvPr/>
          </p:nvGrpSpPr>
          <p:grpSpPr bwMode="auto">
            <a:xfrm>
              <a:off x="158" y="1071"/>
              <a:ext cx="5444" cy="2450"/>
              <a:chOff x="158" y="1071"/>
              <a:chExt cx="5444" cy="2450"/>
            </a:xfrm>
          </p:grpSpPr>
          <p:sp>
            <p:nvSpPr>
              <p:cNvPr id="80914" name="Rectangle 8"/>
              <p:cNvSpPr>
                <a:spLocks noChangeArrowheads="1"/>
              </p:cNvSpPr>
              <p:nvPr/>
            </p:nvSpPr>
            <p:spPr bwMode="auto">
              <a:xfrm>
                <a:off x="158" y="1071"/>
                <a:ext cx="5444" cy="2450"/>
              </a:xfrm>
              <a:prstGeom prst="rect">
                <a:avLst/>
              </a:prstGeom>
              <a:solidFill>
                <a:srgbClr val="0000CC"/>
              </a:solidFill>
              <a:ln w="28575">
                <a:solidFill>
                  <a:schemeClr val="tx1"/>
                </a:solidFill>
                <a:miter lim="800000"/>
                <a:headEnd/>
                <a:tailEnd/>
              </a:ln>
            </p:spPr>
            <p:txBody>
              <a:bodyPr anchor="ctr"/>
              <a:lstStyle/>
              <a:p>
                <a:pPr eaLnBrk="0" hangingPunct="0"/>
                <a:r>
                  <a:rPr lang="en-US" sz="2000" dirty="0">
                    <a:solidFill>
                      <a:srgbClr val="FFFF00"/>
                    </a:solidFill>
                  </a:rPr>
                  <a:t>There exists a set {P</a:t>
                </a:r>
                <a:r>
                  <a:rPr lang="en-US" sz="2000" baseline="-25000" dirty="0">
                    <a:solidFill>
                      <a:srgbClr val="FFFF00"/>
                    </a:solidFill>
                  </a:rPr>
                  <a:t>0, </a:t>
                </a:r>
                <a:r>
                  <a:rPr lang="en-US" sz="2000" dirty="0">
                    <a:solidFill>
                      <a:srgbClr val="FFFF00"/>
                    </a:solidFill>
                  </a:rPr>
                  <a:t>P</a:t>
                </a:r>
                <a:r>
                  <a:rPr lang="en-US" sz="2000" baseline="-25000" dirty="0">
                    <a:solidFill>
                      <a:srgbClr val="FFFF00"/>
                    </a:solidFill>
                  </a:rPr>
                  <a:t>1, </a:t>
                </a:r>
                <a:r>
                  <a:rPr lang="en-US" sz="2000" dirty="0">
                    <a:solidFill>
                      <a:srgbClr val="FFFF00"/>
                    </a:solidFill>
                  </a:rPr>
                  <a:t>P</a:t>
                </a:r>
                <a:r>
                  <a:rPr lang="en-US" sz="2000" baseline="-25000" dirty="0">
                    <a:solidFill>
                      <a:srgbClr val="FFFF00"/>
                    </a:solidFill>
                  </a:rPr>
                  <a:t>2, ….., </a:t>
                </a:r>
                <a:r>
                  <a:rPr lang="en-US" sz="2000" dirty="0" err="1">
                    <a:solidFill>
                      <a:srgbClr val="FFFF00"/>
                    </a:solidFill>
                  </a:rPr>
                  <a:t>P</a:t>
                </a:r>
                <a:r>
                  <a:rPr lang="en-US" sz="2000" baseline="-25000" dirty="0" err="1">
                    <a:solidFill>
                      <a:srgbClr val="FFFF00"/>
                    </a:solidFill>
                  </a:rPr>
                  <a:t>n</a:t>
                </a:r>
                <a:r>
                  <a:rPr lang="en-US" sz="2000" dirty="0">
                    <a:solidFill>
                      <a:srgbClr val="FFFF00"/>
                    </a:solidFill>
                  </a:rPr>
                  <a:t>} of waiting processes such that:</a:t>
                </a:r>
                <a:br>
                  <a:rPr lang="en-US" sz="2000" dirty="0">
                    <a:solidFill>
                      <a:srgbClr val="FFFF00"/>
                    </a:solidFill>
                  </a:rPr>
                </a:br>
                <a:br>
                  <a:rPr lang="en-US" sz="2000" dirty="0">
                    <a:solidFill>
                      <a:srgbClr val="FFFF00"/>
                    </a:solidFill>
                  </a:rPr>
                </a:br>
                <a:r>
                  <a:rPr lang="en-US" sz="2000" dirty="0">
                    <a:solidFill>
                      <a:srgbClr val="FFFF00"/>
                    </a:solidFill>
                  </a:rPr>
                  <a:t> P</a:t>
                </a:r>
                <a:r>
                  <a:rPr lang="en-US" sz="2000" baseline="-25000" dirty="0">
                    <a:solidFill>
                      <a:srgbClr val="FFFF00"/>
                    </a:solidFill>
                  </a:rPr>
                  <a:t>0 </a:t>
                </a:r>
                <a:r>
                  <a:rPr lang="en-US" sz="2000" dirty="0">
                    <a:solidFill>
                      <a:srgbClr val="FFFF00"/>
                    </a:solidFill>
                  </a:rPr>
                  <a:t>waiting for a resource held by P</a:t>
                </a:r>
                <a:r>
                  <a:rPr lang="en-US" sz="2000" baseline="-25000" dirty="0">
                    <a:solidFill>
                      <a:srgbClr val="FFFF00"/>
                    </a:solidFill>
                  </a:rPr>
                  <a:t>1.</a:t>
                </a:r>
                <a:br>
                  <a:rPr lang="en-US" sz="2000" baseline="-25000" dirty="0">
                    <a:solidFill>
                      <a:srgbClr val="FFFF00"/>
                    </a:solidFill>
                  </a:rPr>
                </a:br>
                <a:r>
                  <a:rPr lang="en-US" sz="2000" dirty="0">
                    <a:solidFill>
                      <a:srgbClr val="FFFF00"/>
                    </a:solidFill>
                  </a:rPr>
                  <a:t> P</a:t>
                </a:r>
                <a:r>
                  <a:rPr lang="en-US" sz="2000" baseline="-25000" dirty="0">
                    <a:solidFill>
                      <a:srgbClr val="FFFF00"/>
                    </a:solidFill>
                  </a:rPr>
                  <a:t>1 </a:t>
                </a:r>
                <a:r>
                  <a:rPr lang="en-US" sz="2000" dirty="0">
                    <a:solidFill>
                      <a:srgbClr val="FFFF00"/>
                    </a:solidFill>
                  </a:rPr>
                  <a:t>waiting for a resource held by P</a:t>
                </a:r>
                <a:r>
                  <a:rPr lang="en-US" sz="2000" baseline="-25000" dirty="0">
                    <a:solidFill>
                      <a:srgbClr val="FFFF00"/>
                    </a:solidFill>
                  </a:rPr>
                  <a:t>2.</a:t>
                </a:r>
                <a:br>
                  <a:rPr lang="en-US" sz="2000" baseline="-25000" dirty="0">
                    <a:solidFill>
                      <a:srgbClr val="FFFF00"/>
                    </a:solidFill>
                  </a:rPr>
                </a:br>
                <a:r>
                  <a:rPr lang="en-US" sz="2000" dirty="0">
                    <a:solidFill>
                      <a:srgbClr val="FFFF00"/>
                    </a:solidFill>
                  </a:rPr>
                  <a:t> P</a:t>
                </a:r>
                <a:r>
                  <a:rPr lang="en-US" sz="2000" baseline="-25000" dirty="0">
                    <a:solidFill>
                      <a:srgbClr val="FFFF00"/>
                    </a:solidFill>
                  </a:rPr>
                  <a:t>2 </a:t>
                </a:r>
                <a:r>
                  <a:rPr lang="en-US" sz="2000" dirty="0">
                    <a:solidFill>
                      <a:srgbClr val="FFFF00"/>
                    </a:solidFill>
                  </a:rPr>
                  <a:t>waiting for a resource held by P</a:t>
                </a:r>
                <a:r>
                  <a:rPr lang="en-US" sz="2000" baseline="-25000" dirty="0">
                    <a:solidFill>
                      <a:srgbClr val="FFFF00"/>
                    </a:solidFill>
                  </a:rPr>
                  <a:t>3.</a:t>
                </a:r>
                <a:br>
                  <a:rPr lang="en-US" sz="2000" baseline="-25000" dirty="0">
                    <a:solidFill>
                      <a:srgbClr val="FFFF00"/>
                    </a:solidFill>
                  </a:rPr>
                </a:br>
                <a:br>
                  <a:rPr lang="en-US" sz="2000" baseline="-25000" dirty="0">
                    <a:solidFill>
                      <a:srgbClr val="FFFF00"/>
                    </a:solidFill>
                  </a:rPr>
                </a:br>
                <a:br>
                  <a:rPr lang="en-US" sz="2000" baseline="-25000" dirty="0">
                    <a:solidFill>
                      <a:srgbClr val="FFFF00"/>
                    </a:solidFill>
                  </a:rPr>
                </a:br>
                <a:br>
                  <a:rPr lang="en-US" sz="2000" baseline="-25000" dirty="0">
                    <a:solidFill>
                      <a:srgbClr val="FFFF00"/>
                    </a:solidFill>
                  </a:rPr>
                </a:br>
                <a:br>
                  <a:rPr lang="en-US" sz="2000" baseline="-25000" dirty="0">
                    <a:solidFill>
                      <a:srgbClr val="FFFF00"/>
                    </a:solidFill>
                  </a:rPr>
                </a:br>
                <a:br>
                  <a:rPr lang="en-US" sz="2000" baseline="-25000" dirty="0">
                    <a:solidFill>
                      <a:srgbClr val="FFFF00"/>
                    </a:solidFill>
                  </a:rPr>
                </a:br>
                <a:br>
                  <a:rPr lang="en-US" sz="2000" baseline="-25000" dirty="0">
                    <a:solidFill>
                      <a:srgbClr val="FFFF00"/>
                    </a:solidFill>
                  </a:rPr>
                </a:br>
                <a:br>
                  <a:rPr lang="en-US" sz="2000" baseline="-25000" dirty="0">
                    <a:solidFill>
                      <a:srgbClr val="FFFF00"/>
                    </a:solidFill>
                  </a:rPr>
                </a:br>
                <a:r>
                  <a:rPr lang="en-US" sz="2000" dirty="0">
                    <a:solidFill>
                      <a:srgbClr val="FFFF00"/>
                    </a:solidFill>
                  </a:rPr>
                  <a:t> </a:t>
                </a:r>
                <a:r>
                  <a:rPr lang="en-US" sz="2000" dirty="0" err="1">
                    <a:solidFill>
                      <a:srgbClr val="FFFF00"/>
                    </a:solidFill>
                  </a:rPr>
                  <a:t>P</a:t>
                </a:r>
                <a:r>
                  <a:rPr lang="en-US" sz="2000" baseline="-25000" dirty="0" err="1">
                    <a:solidFill>
                      <a:srgbClr val="FFFF00"/>
                    </a:solidFill>
                  </a:rPr>
                  <a:t>n</a:t>
                </a:r>
                <a:r>
                  <a:rPr lang="en-US" sz="2000" baseline="-25000" dirty="0">
                    <a:solidFill>
                      <a:srgbClr val="FFFF00"/>
                    </a:solidFill>
                  </a:rPr>
                  <a:t> </a:t>
                </a:r>
                <a:r>
                  <a:rPr lang="en-US" sz="2000" dirty="0">
                    <a:solidFill>
                      <a:srgbClr val="FFFF00"/>
                    </a:solidFill>
                  </a:rPr>
                  <a:t>waiting for a resource held by P</a:t>
                </a:r>
                <a:r>
                  <a:rPr lang="en-US" sz="2000" baseline="-25000" dirty="0">
                    <a:solidFill>
                      <a:srgbClr val="FFFF00"/>
                    </a:solidFill>
                  </a:rPr>
                  <a:t>0.</a:t>
                </a:r>
                <a:br>
                  <a:rPr lang="en-US" sz="2000" baseline="-25000" dirty="0">
                    <a:solidFill>
                      <a:srgbClr val="FFFF00"/>
                    </a:solidFill>
                  </a:rPr>
                </a:br>
                <a:br>
                  <a:rPr lang="en-US" sz="2000" baseline="-25000" dirty="0">
                    <a:solidFill>
                      <a:srgbClr val="FFFF00"/>
                    </a:solidFill>
                  </a:rPr>
                </a:br>
                <a:endParaRPr lang="en-US" sz="2000" baseline="-25000" dirty="0">
                  <a:solidFill>
                    <a:srgbClr val="FFFF00"/>
                  </a:solidFill>
                </a:endParaRPr>
              </a:p>
            </p:txBody>
          </p:sp>
          <p:sp>
            <p:nvSpPr>
              <p:cNvPr id="80915" name="Line 9"/>
              <p:cNvSpPr>
                <a:spLocks noChangeShapeType="1"/>
              </p:cNvSpPr>
              <p:nvPr/>
            </p:nvSpPr>
            <p:spPr bwMode="auto">
              <a:xfrm>
                <a:off x="1474" y="2341"/>
                <a:ext cx="0" cy="635"/>
              </a:xfrm>
              <a:prstGeom prst="line">
                <a:avLst/>
              </a:prstGeom>
              <a:noFill/>
              <a:ln w="28575">
                <a:solidFill>
                  <a:srgbClr val="CC6600"/>
                </a:solidFill>
                <a:prstDash val="dash"/>
                <a:round/>
                <a:headEnd/>
                <a:tailEnd type="triangle" w="med" len="lg"/>
              </a:ln>
            </p:spPr>
            <p:txBody>
              <a:bodyPr/>
              <a:lstStyle/>
              <a:p>
                <a:endParaRPr lang="en-US"/>
              </a:p>
            </p:txBody>
          </p:sp>
        </p:grpSp>
        <p:sp>
          <p:nvSpPr>
            <p:cNvPr id="129035" name="Oval 11"/>
            <p:cNvSpPr>
              <a:spLocks noChangeArrowheads="1"/>
            </p:cNvSpPr>
            <p:nvPr/>
          </p:nvSpPr>
          <p:spPr bwMode="auto">
            <a:xfrm>
              <a:off x="4241" y="1752"/>
              <a:ext cx="317" cy="272"/>
            </a:xfrm>
            <a:prstGeom prst="ellipse">
              <a:avLst/>
            </a:prstGeom>
            <a:solidFill>
              <a:srgbClr val="66FF33"/>
            </a:solidFill>
            <a:ln w="9525">
              <a:solidFill>
                <a:schemeClr val="tx1"/>
              </a:solidFill>
              <a:round/>
              <a:headEnd/>
              <a:tailEnd/>
            </a:ln>
            <a:effectLst/>
          </p:spPr>
          <p:txBody>
            <a:bodyPr wrap="none" anchor="ctr"/>
            <a:lstStyle/>
            <a:p>
              <a:pPr eaLnBrk="0" hangingPunct="0">
                <a:defRPr/>
              </a:pPr>
              <a:r>
                <a:rPr lang="en-US">
                  <a:solidFill>
                    <a:srgbClr val="3333FF"/>
                  </a:solidFill>
                  <a:effectLst>
                    <a:outerShdw blurRad="38100" dist="38100" dir="2700000" algn="tl">
                      <a:srgbClr val="000000"/>
                    </a:outerShdw>
                  </a:effectLst>
                  <a:latin typeface="Arial" charset="0"/>
                  <a:cs typeface="+mn-cs"/>
                </a:rPr>
                <a:t>P</a:t>
              </a:r>
              <a:r>
                <a:rPr lang="en-US" baseline="-25000">
                  <a:solidFill>
                    <a:srgbClr val="3333FF"/>
                  </a:solidFill>
                  <a:effectLst>
                    <a:outerShdw blurRad="38100" dist="38100" dir="2700000" algn="tl">
                      <a:srgbClr val="000000"/>
                    </a:outerShdw>
                  </a:effectLst>
                  <a:latin typeface="Arial" charset="0"/>
                  <a:cs typeface="+mn-cs"/>
                </a:rPr>
                <a:t>0</a:t>
              </a:r>
            </a:p>
          </p:txBody>
        </p:sp>
        <p:sp>
          <p:nvSpPr>
            <p:cNvPr id="129036" name="Oval 12"/>
            <p:cNvSpPr>
              <a:spLocks noChangeArrowheads="1"/>
            </p:cNvSpPr>
            <p:nvPr/>
          </p:nvSpPr>
          <p:spPr bwMode="auto">
            <a:xfrm>
              <a:off x="4830" y="2024"/>
              <a:ext cx="317" cy="272"/>
            </a:xfrm>
            <a:prstGeom prst="ellipse">
              <a:avLst/>
            </a:prstGeom>
            <a:solidFill>
              <a:srgbClr val="66FF33"/>
            </a:solidFill>
            <a:ln w="9525">
              <a:solidFill>
                <a:schemeClr val="tx1"/>
              </a:solidFill>
              <a:round/>
              <a:headEnd/>
              <a:tailEnd/>
            </a:ln>
            <a:effectLst/>
          </p:spPr>
          <p:txBody>
            <a:bodyPr wrap="none" anchor="ctr"/>
            <a:lstStyle/>
            <a:p>
              <a:pPr eaLnBrk="0" hangingPunct="0">
                <a:defRPr/>
              </a:pPr>
              <a:r>
                <a:rPr lang="en-US">
                  <a:solidFill>
                    <a:srgbClr val="3333FF"/>
                  </a:solidFill>
                  <a:effectLst>
                    <a:outerShdw blurRad="38100" dist="38100" dir="2700000" algn="tl">
                      <a:srgbClr val="000000"/>
                    </a:outerShdw>
                  </a:effectLst>
                  <a:latin typeface="Arial" charset="0"/>
                  <a:cs typeface="+mn-cs"/>
                </a:rPr>
                <a:t>P</a:t>
              </a:r>
              <a:r>
                <a:rPr lang="en-US" baseline="-25000">
                  <a:solidFill>
                    <a:srgbClr val="3333FF"/>
                  </a:solidFill>
                  <a:effectLst>
                    <a:outerShdw blurRad="38100" dist="38100" dir="2700000" algn="tl">
                      <a:srgbClr val="000000"/>
                    </a:outerShdw>
                  </a:effectLst>
                  <a:latin typeface="Arial" charset="0"/>
                  <a:cs typeface="+mn-cs"/>
                </a:rPr>
                <a:t>1</a:t>
              </a:r>
            </a:p>
          </p:txBody>
        </p:sp>
        <p:sp>
          <p:nvSpPr>
            <p:cNvPr id="129037" name="Oval 13"/>
            <p:cNvSpPr>
              <a:spLocks noChangeArrowheads="1"/>
            </p:cNvSpPr>
            <p:nvPr/>
          </p:nvSpPr>
          <p:spPr bwMode="auto">
            <a:xfrm>
              <a:off x="5102" y="2505"/>
              <a:ext cx="317" cy="272"/>
            </a:xfrm>
            <a:prstGeom prst="ellipse">
              <a:avLst/>
            </a:prstGeom>
            <a:solidFill>
              <a:srgbClr val="66FF33"/>
            </a:solidFill>
            <a:ln w="9525">
              <a:solidFill>
                <a:schemeClr val="tx1"/>
              </a:solidFill>
              <a:round/>
              <a:headEnd/>
              <a:tailEnd/>
            </a:ln>
            <a:effectLst/>
          </p:spPr>
          <p:txBody>
            <a:bodyPr wrap="none" anchor="ctr"/>
            <a:lstStyle/>
            <a:p>
              <a:pPr eaLnBrk="0" hangingPunct="0">
                <a:defRPr/>
              </a:pPr>
              <a:r>
                <a:rPr lang="en-US">
                  <a:solidFill>
                    <a:srgbClr val="3333FF"/>
                  </a:solidFill>
                  <a:effectLst>
                    <a:outerShdw blurRad="38100" dist="38100" dir="2700000" algn="tl">
                      <a:srgbClr val="000000"/>
                    </a:outerShdw>
                  </a:effectLst>
                  <a:latin typeface="Arial" charset="0"/>
                  <a:cs typeface="+mn-cs"/>
                </a:rPr>
                <a:t>P</a:t>
              </a:r>
              <a:r>
                <a:rPr lang="en-US" baseline="-25000">
                  <a:solidFill>
                    <a:srgbClr val="3333FF"/>
                  </a:solidFill>
                  <a:effectLst>
                    <a:outerShdw blurRad="38100" dist="38100" dir="2700000" algn="tl">
                      <a:srgbClr val="000000"/>
                    </a:outerShdw>
                  </a:effectLst>
                  <a:latin typeface="Arial" charset="0"/>
                  <a:cs typeface="+mn-cs"/>
                </a:rPr>
                <a:t>2</a:t>
              </a:r>
            </a:p>
          </p:txBody>
        </p:sp>
        <p:sp>
          <p:nvSpPr>
            <p:cNvPr id="129038" name="Oval 14"/>
            <p:cNvSpPr>
              <a:spLocks noChangeArrowheads="1"/>
            </p:cNvSpPr>
            <p:nvPr/>
          </p:nvSpPr>
          <p:spPr bwMode="auto">
            <a:xfrm>
              <a:off x="4740" y="2931"/>
              <a:ext cx="317" cy="272"/>
            </a:xfrm>
            <a:prstGeom prst="ellipse">
              <a:avLst/>
            </a:prstGeom>
            <a:solidFill>
              <a:srgbClr val="66FF33"/>
            </a:solidFill>
            <a:ln w="9525">
              <a:solidFill>
                <a:schemeClr val="tx1"/>
              </a:solidFill>
              <a:round/>
              <a:headEnd/>
              <a:tailEnd/>
            </a:ln>
            <a:effectLst/>
          </p:spPr>
          <p:txBody>
            <a:bodyPr wrap="none" anchor="ctr"/>
            <a:lstStyle/>
            <a:p>
              <a:pPr eaLnBrk="0" hangingPunct="0">
                <a:defRPr/>
              </a:pPr>
              <a:r>
                <a:rPr lang="en-US">
                  <a:solidFill>
                    <a:srgbClr val="3333FF"/>
                  </a:solidFill>
                  <a:effectLst>
                    <a:outerShdw blurRad="38100" dist="38100" dir="2700000" algn="tl">
                      <a:srgbClr val="000000"/>
                    </a:outerShdw>
                  </a:effectLst>
                  <a:latin typeface="Arial" charset="0"/>
                  <a:cs typeface="+mn-cs"/>
                </a:rPr>
                <a:t>P</a:t>
              </a:r>
              <a:r>
                <a:rPr lang="en-US" baseline="-25000">
                  <a:solidFill>
                    <a:srgbClr val="3333FF"/>
                  </a:solidFill>
                  <a:effectLst>
                    <a:outerShdw blurRad="38100" dist="38100" dir="2700000" algn="tl">
                      <a:srgbClr val="000000"/>
                    </a:outerShdw>
                  </a:effectLst>
                  <a:latin typeface="Arial" charset="0"/>
                  <a:cs typeface="+mn-cs"/>
                </a:rPr>
                <a:t>3</a:t>
              </a:r>
            </a:p>
          </p:txBody>
        </p:sp>
        <p:sp>
          <p:nvSpPr>
            <p:cNvPr id="129039" name="Oval 15"/>
            <p:cNvSpPr>
              <a:spLocks noChangeArrowheads="1"/>
            </p:cNvSpPr>
            <p:nvPr/>
          </p:nvSpPr>
          <p:spPr bwMode="auto">
            <a:xfrm>
              <a:off x="4213" y="3158"/>
              <a:ext cx="317" cy="272"/>
            </a:xfrm>
            <a:prstGeom prst="ellipse">
              <a:avLst/>
            </a:prstGeom>
            <a:solidFill>
              <a:srgbClr val="66FF33"/>
            </a:solidFill>
            <a:ln w="9525">
              <a:solidFill>
                <a:schemeClr val="tx1"/>
              </a:solidFill>
              <a:round/>
              <a:headEnd/>
              <a:tailEnd/>
            </a:ln>
            <a:effectLst/>
          </p:spPr>
          <p:txBody>
            <a:bodyPr wrap="none" anchor="ctr"/>
            <a:lstStyle/>
            <a:p>
              <a:pPr eaLnBrk="0" hangingPunct="0">
                <a:defRPr/>
              </a:pPr>
              <a:r>
                <a:rPr lang="en-US">
                  <a:solidFill>
                    <a:srgbClr val="3333FF"/>
                  </a:solidFill>
                  <a:effectLst>
                    <a:outerShdw blurRad="38100" dist="38100" dir="2700000" algn="tl">
                      <a:srgbClr val="000000"/>
                    </a:outerShdw>
                  </a:effectLst>
                  <a:latin typeface="Arial" charset="0"/>
                  <a:cs typeface="+mn-cs"/>
                </a:rPr>
                <a:t>P</a:t>
              </a:r>
              <a:r>
                <a:rPr lang="en-US" baseline="-25000">
                  <a:solidFill>
                    <a:srgbClr val="3333FF"/>
                  </a:solidFill>
                  <a:effectLst>
                    <a:outerShdw blurRad="38100" dist="38100" dir="2700000" algn="tl">
                      <a:srgbClr val="000000"/>
                    </a:outerShdw>
                  </a:effectLst>
                  <a:latin typeface="Arial" charset="0"/>
                  <a:cs typeface="+mn-cs"/>
                </a:rPr>
                <a:t>4</a:t>
              </a:r>
            </a:p>
          </p:txBody>
        </p:sp>
        <p:sp>
          <p:nvSpPr>
            <p:cNvPr id="80906" name="Arc 17"/>
            <p:cNvSpPr>
              <a:spLocks/>
            </p:cNvSpPr>
            <p:nvPr/>
          </p:nvSpPr>
          <p:spPr bwMode="auto">
            <a:xfrm>
              <a:off x="4558" y="1888"/>
              <a:ext cx="301" cy="272"/>
            </a:xfrm>
            <a:custGeom>
              <a:avLst/>
              <a:gdLst>
                <a:gd name="T0" fmla="*/ 0 w 20461"/>
                <a:gd name="T1" fmla="*/ 0 h 21600"/>
                <a:gd name="T2" fmla="*/ 0 w 20461"/>
                <a:gd name="T3" fmla="*/ 0 h 21600"/>
                <a:gd name="T4" fmla="*/ 0 w 20461"/>
                <a:gd name="T5" fmla="*/ 0 h 21600"/>
                <a:gd name="T6" fmla="*/ 0 60000 65536"/>
                <a:gd name="T7" fmla="*/ 0 60000 65536"/>
                <a:gd name="T8" fmla="*/ 0 60000 65536"/>
                <a:gd name="T9" fmla="*/ 0 w 20461"/>
                <a:gd name="T10" fmla="*/ 0 h 21600"/>
                <a:gd name="T11" fmla="*/ 20461 w 20461"/>
                <a:gd name="T12" fmla="*/ 21600 h 21600"/>
              </a:gdLst>
              <a:ahLst/>
              <a:cxnLst>
                <a:cxn ang="T6">
                  <a:pos x="T0" y="T1"/>
                </a:cxn>
                <a:cxn ang="T7">
                  <a:pos x="T2" y="T3"/>
                </a:cxn>
                <a:cxn ang="T8">
                  <a:pos x="T4" y="T5"/>
                </a:cxn>
              </a:cxnLst>
              <a:rect l="T9" t="T10" r="T11" b="T12"/>
              <a:pathLst>
                <a:path w="20461" h="21600" fill="none" extrusionOk="0">
                  <a:moveTo>
                    <a:pt x="-1" y="0"/>
                  </a:moveTo>
                  <a:cubicBezTo>
                    <a:pt x="9262" y="0"/>
                    <a:pt x="17493" y="5905"/>
                    <a:pt x="20461" y="14678"/>
                  </a:cubicBezTo>
                </a:path>
                <a:path w="20461" h="21600" stroke="0" extrusionOk="0">
                  <a:moveTo>
                    <a:pt x="-1" y="0"/>
                  </a:moveTo>
                  <a:cubicBezTo>
                    <a:pt x="9262" y="0"/>
                    <a:pt x="17493" y="5905"/>
                    <a:pt x="20461" y="14678"/>
                  </a:cubicBezTo>
                  <a:lnTo>
                    <a:pt x="0" y="21600"/>
                  </a:lnTo>
                  <a:close/>
                </a:path>
              </a:pathLst>
            </a:custGeom>
            <a:noFill/>
            <a:ln w="28575">
              <a:solidFill>
                <a:srgbClr val="CC6600"/>
              </a:solidFill>
              <a:round/>
              <a:headEnd/>
              <a:tailEnd type="triangle" w="med" len="med"/>
            </a:ln>
          </p:spPr>
          <p:txBody>
            <a:bodyPr wrap="none" anchor="ctr"/>
            <a:lstStyle/>
            <a:p>
              <a:pPr eaLnBrk="0" hangingPunct="0"/>
              <a:endParaRPr lang="en-AU"/>
            </a:p>
          </p:txBody>
        </p:sp>
        <p:sp>
          <p:nvSpPr>
            <p:cNvPr id="80907" name="Arc 18"/>
            <p:cNvSpPr>
              <a:spLocks/>
            </p:cNvSpPr>
            <p:nvPr/>
          </p:nvSpPr>
          <p:spPr bwMode="auto">
            <a:xfrm>
              <a:off x="4958" y="2251"/>
              <a:ext cx="318" cy="259"/>
            </a:xfrm>
            <a:custGeom>
              <a:avLst/>
              <a:gdLst>
                <a:gd name="T0" fmla="*/ 0 w 21600"/>
                <a:gd name="T1" fmla="*/ 0 h 20560"/>
                <a:gd name="T2" fmla="*/ 0 w 21600"/>
                <a:gd name="T3" fmla="*/ 0 h 20560"/>
                <a:gd name="T4" fmla="*/ 0 w 21600"/>
                <a:gd name="T5" fmla="*/ 0 h 20560"/>
                <a:gd name="T6" fmla="*/ 0 60000 65536"/>
                <a:gd name="T7" fmla="*/ 0 60000 65536"/>
                <a:gd name="T8" fmla="*/ 0 60000 65536"/>
                <a:gd name="T9" fmla="*/ 0 w 21600"/>
                <a:gd name="T10" fmla="*/ 0 h 20560"/>
                <a:gd name="T11" fmla="*/ 21600 w 21600"/>
                <a:gd name="T12" fmla="*/ 20560 h 20560"/>
              </a:gdLst>
              <a:ahLst/>
              <a:cxnLst>
                <a:cxn ang="T6">
                  <a:pos x="T0" y="T1"/>
                </a:cxn>
                <a:cxn ang="T7">
                  <a:pos x="T2" y="T3"/>
                </a:cxn>
                <a:cxn ang="T8">
                  <a:pos x="T4" y="T5"/>
                </a:cxn>
              </a:cxnLst>
              <a:rect l="T9" t="T10" r="T11" b="T12"/>
              <a:pathLst>
                <a:path w="21600" h="20560" fill="none" extrusionOk="0">
                  <a:moveTo>
                    <a:pt x="7610" y="0"/>
                  </a:moveTo>
                  <a:cubicBezTo>
                    <a:pt x="16027" y="3169"/>
                    <a:pt x="21600" y="11221"/>
                    <a:pt x="21600" y="20215"/>
                  </a:cubicBezTo>
                  <a:cubicBezTo>
                    <a:pt x="21600" y="20330"/>
                    <a:pt x="21599" y="20445"/>
                    <a:pt x="21597" y="20560"/>
                  </a:cubicBezTo>
                </a:path>
                <a:path w="21600" h="20560" stroke="0" extrusionOk="0">
                  <a:moveTo>
                    <a:pt x="7610" y="0"/>
                  </a:moveTo>
                  <a:cubicBezTo>
                    <a:pt x="16027" y="3169"/>
                    <a:pt x="21600" y="11221"/>
                    <a:pt x="21600" y="20215"/>
                  </a:cubicBezTo>
                  <a:cubicBezTo>
                    <a:pt x="21600" y="20330"/>
                    <a:pt x="21599" y="20445"/>
                    <a:pt x="21597" y="20560"/>
                  </a:cubicBezTo>
                  <a:lnTo>
                    <a:pt x="0" y="20215"/>
                  </a:lnTo>
                  <a:close/>
                </a:path>
              </a:pathLst>
            </a:custGeom>
            <a:noFill/>
            <a:ln w="28575">
              <a:solidFill>
                <a:srgbClr val="CC6600"/>
              </a:solidFill>
              <a:round/>
              <a:headEnd/>
              <a:tailEnd type="triangle" w="med" len="med"/>
            </a:ln>
          </p:spPr>
          <p:txBody>
            <a:bodyPr wrap="none" anchor="ctr"/>
            <a:lstStyle/>
            <a:p>
              <a:pPr eaLnBrk="0" hangingPunct="0"/>
              <a:endParaRPr lang="en-AU"/>
            </a:p>
          </p:txBody>
        </p:sp>
        <p:sp>
          <p:nvSpPr>
            <p:cNvPr id="80908" name="Arc 19"/>
            <p:cNvSpPr>
              <a:spLocks/>
            </p:cNvSpPr>
            <p:nvPr/>
          </p:nvSpPr>
          <p:spPr bwMode="auto">
            <a:xfrm>
              <a:off x="4976" y="2759"/>
              <a:ext cx="318" cy="265"/>
            </a:xfrm>
            <a:custGeom>
              <a:avLst/>
              <a:gdLst>
                <a:gd name="T0" fmla="*/ 0 w 21583"/>
                <a:gd name="T1" fmla="*/ 0 h 21020"/>
                <a:gd name="T2" fmla="*/ 0 w 21583"/>
                <a:gd name="T3" fmla="*/ 0 h 21020"/>
                <a:gd name="T4" fmla="*/ 0 w 21583"/>
                <a:gd name="T5" fmla="*/ 0 h 21020"/>
                <a:gd name="T6" fmla="*/ 0 60000 65536"/>
                <a:gd name="T7" fmla="*/ 0 60000 65536"/>
                <a:gd name="T8" fmla="*/ 0 60000 65536"/>
                <a:gd name="T9" fmla="*/ 0 w 21583"/>
                <a:gd name="T10" fmla="*/ 0 h 21020"/>
                <a:gd name="T11" fmla="*/ 21583 w 21583"/>
                <a:gd name="T12" fmla="*/ 21020 h 21020"/>
              </a:gdLst>
              <a:ahLst/>
              <a:cxnLst>
                <a:cxn ang="T6">
                  <a:pos x="T0" y="T1"/>
                </a:cxn>
                <a:cxn ang="T7">
                  <a:pos x="T2" y="T3"/>
                </a:cxn>
                <a:cxn ang="T8">
                  <a:pos x="T4" y="T5"/>
                </a:cxn>
              </a:cxnLst>
              <a:rect l="T9" t="T10" r="T11" b="T12"/>
              <a:pathLst>
                <a:path w="21583" h="21020" fill="none" extrusionOk="0">
                  <a:moveTo>
                    <a:pt x="21583" y="852"/>
                  </a:moveTo>
                  <a:cubicBezTo>
                    <a:pt x="21200" y="10541"/>
                    <a:pt x="14407" y="18789"/>
                    <a:pt x="4970" y="21020"/>
                  </a:cubicBezTo>
                </a:path>
                <a:path w="21583" h="21020" stroke="0" extrusionOk="0">
                  <a:moveTo>
                    <a:pt x="21583" y="852"/>
                  </a:moveTo>
                  <a:cubicBezTo>
                    <a:pt x="21200" y="10541"/>
                    <a:pt x="14407" y="18789"/>
                    <a:pt x="4970" y="21020"/>
                  </a:cubicBezTo>
                  <a:lnTo>
                    <a:pt x="0" y="0"/>
                  </a:lnTo>
                  <a:close/>
                </a:path>
              </a:pathLst>
            </a:custGeom>
            <a:noFill/>
            <a:ln w="28575">
              <a:solidFill>
                <a:srgbClr val="CC6600"/>
              </a:solidFill>
              <a:round/>
              <a:headEnd/>
              <a:tailEnd type="triangle" w="med" len="med"/>
            </a:ln>
          </p:spPr>
          <p:txBody>
            <a:bodyPr wrap="none" anchor="ctr"/>
            <a:lstStyle/>
            <a:p>
              <a:pPr eaLnBrk="0" hangingPunct="0"/>
              <a:endParaRPr lang="en-AU"/>
            </a:p>
          </p:txBody>
        </p:sp>
        <p:sp>
          <p:nvSpPr>
            <p:cNvPr id="80909" name="Arc 20"/>
            <p:cNvSpPr>
              <a:spLocks/>
            </p:cNvSpPr>
            <p:nvPr/>
          </p:nvSpPr>
          <p:spPr bwMode="auto">
            <a:xfrm>
              <a:off x="4517" y="3040"/>
              <a:ext cx="304" cy="272"/>
            </a:xfrm>
            <a:custGeom>
              <a:avLst/>
              <a:gdLst>
                <a:gd name="T0" fmla="*/ 0 w 20583"/>
                <a:gd name="T1" fmla="*/ 0 h 21600"/>
                <a:gd name="T2" fmla="*/ 0 w 20583"/>
                <a:gd name="T3" fmla="*/ 0 h 21600"/>
                <a:gd name="T4" fmla="*/ 0 w 20583"/>
                <a:gd name="T5" fmla="*/ 0 h 21600"/>
                <a:gd name="T6" fmla="*/ 0 60000 65536"/>
                <a:gd name="T7" fmla="*/ 0 60000 65536"/>
                <a:gd name="T8" fmla="*/ 0 60000 65536"/>
                <a:gd name="T9" fmla="*/ 0 w 20583"/>
                <a:gd name="T10" fmla="*/ 0 h 21600"/>
                <a:gd name="T11" fmla="*/ 20583 w 20583"/>
                <a:gd name="T12" fmla="*/ 21600 h 21600"/>
              </a:gdLst>
              <a:ahLst/>
              <a:cxnLst>
                <a:cxn ang="T6">
                  <a:pos x="T0" y="T1"/>
                </a:cxn>
                <a:cxn ang="T7">
                  <a:pos x="T2" y="T3"/>
                </a:cxn>
                <a:cxn ang="T8">
                  <a:pos x="T4" y="T5"/>
                </a:cxn>
              </a:cxnLst>
              <a:rect l="T9" t="T10" r="T11" b="T12"/>
              <a:pathLst>
                <a:path w="20583" h="21600" fill="none" extrusionOk="0">
                  <a:moveTo>
                    <a:pt x="20583" y="12778"/>
                  </a:moveTo>
                  <a:cubicBezTo>
                    <a:pt x="16513" y="18323"/>
                    <a:pt x="10046" y="21599"/>
                    <a:pt x="3168" y="21600"/>
                  </a:cubicBezTo>
                  <a:cubicBezTo>
                    <a:pt x="2107" y="21600"/>
                    <a:pt x="1048" y="21521"/>
                    <a:pt x="-1" y="21366"/>
                  </a:cubicBezTo>
                </a:path>
                <a:path w="20583" h="21600" stroke="0" extrusionOk="0">
                  <a:moveTo>
                    <a:pt x="20583" y="12778"/>
                  </a:moveTo>
                  <a:cubicBezTo>
                    <a:pt x="16513" y="18323"/>
                    <a:pt x="10046" y="21599"/>
                    <a:pt x="3168" y="21600"/>
                  </a:cubicBezTo>
                  <a:cubicBezTo>
                    <a:pt x="2107" y="21600"/>
                    <a:pt x="1048" y="21521"/>
                    <a:pt x="-1" y="21366"/>
                  </a:cubicBezTo>
                  <a:lnTo>
                    <a:pt x="3168" y="0"/>
                  </a:lnTo>
                  <a:close/>
                </a:path>
              </a:pathLst>
            </a:custGeom>
            <a:noFill/>
            <a:ln w="28575">
              <a:solidFill>
                <a:srgbClr val="CC6600"/>
              </a:solidFill>
              <a:round/>
              <a:headEnd/>
              <a:tailEnd type="triangle" w="med" len="med"/>
            </a:ln>
          </p:spPr>
          <p:txBody>
            <a:bodyPr wrap="none" anchor="ctr"/>
            <a:lstStyle/>
            <a:p>
              <a:pPr eaLnBrk="0" hangingPunct="0"/>
              <a:endParaRPr lang="en-AU"/>
            </a:p>
          </p:txBody>
        </p:sp>
        <p:sp>
          <p:nvSpPr>
            <p:cNvPr id="129045" name="Oval 21"/>
            <p:cNvSpPr>
              <a:spLocks noChangeArrowheads="1"/>
            </p:cNvSpPr>
            <p:nvPr/>
          </p:nvSpPr>
          <p:spPr bwMode="auto">
            <a:xfrm>
              <a:off x="3679" y="1997"/>
              <a:ext cx="317" cy="272"/>
            </a:xfrm>
            <a:prstGeom prst="ellipse">
              <a:avLst/>
            </a:prstGeom>
            <a:solidFill>
              <a:srgbClr val="66FF33"/>
            </a:solidFill>
            <a:ln w="9525">
              <a:solidFill>
                <a:srgbClr val="CC6600"/>
              </a:solidFill>
              <a:round/>
              <a:headEnd/>
              <a:tailEnd/>
            </a:ln>
            <a:effectLst/>
          </p:spPr>
          <p:txBody>
            <a:bodyPr wrap="none" anchor="ctr"/>
            <a:lstStyle/>
            <a:p>
              <a:pPr eaLnBrk="0" hangingPunct="0">
                <a:defRPr/>
              </a:pPr>
              <a:r>
                <a:rPr lang="en-US">
                  <a:solidFill>
                    <a:srgbClr val="3333FF"/>
                  </a:solidFill>
                  <a:effectLst>
                    <a:outerShdw blurRad="38100" dist="38100" dir="2700000" algn="tl">
                      <a:srgbClr val="000000"/>
                    </a:outerShdw>
                  </a:effectLst>
                  <a:latin typeface="Arial" charset="0"/>
                  <a:cs typeface="+mn-cs"/>
                </a:rPr>
                <a:t>P</a:t>
              </a:r>
              <a:r>
                <a:rPr lang="en-US" baseline="-25000">
                  <a:solidFill>
                    <a:srgbClr val="3333FF"/>
                  </a:solidFill>
                  <a:effectLst>
                    <a:outerShdw blurRad="38100" dist="38100" dir="2700000" algn="tl">
                      <a:srgbClr val="000000"/>
                    </a:outerShdw>
                  </a:effectLst>
                  <a:latin typeface="Arial" charset="0"/>
                  <a:cs typeface="+mn-cs"/>
                </a:rPr>
                <a:t>n</a:t>
              </a:r>
            </a:p>
          </p:txBody>
        </p:sp>
        <p:sp>
          <p:nvSpPr>
            <p:cNvPr id="80911" name="Arc 22"/>
            <p:cNvSpPr>
              <a:spLocks/>
            </p:cNvSpPr>
            <p:nvPr/>
          </p:nvSpPr>
          <p:spPr bwMode="auto">
            <a:xfrm>
              <a:off x="3473" y="2202"/>
              <a:ext cx="725" cy="1096"/>
            </a:xfrm>
            <a:custGeom>
              <a:avLst/>
              <a:gdLst>
                <a:gd name="T0" fmla="*/ 1 w 23309"/>
                <a:gd name="T1" fmla="*/ 1 h 38354"/>
                <a:gd name="T2" fmla="*/ 0 w 23309"/>
                <a:gd name="T3" fmla="*/ 0 h 38354"/>
                <a:gd name="T4" fmla="*/ 1 w 23309"/>
                <a:gd name="T5" fmla="*/ 0 h 38354"/>
                <a:gd name="T6" fmla="*/ 0 60000 65536"/>
                <a:gd name="T7" fmla="*/ 0 60000 65536"/>
                <a:gd name="T8" fmla="*/ 0 60000 65536"/>
                <a:gd name="T9" fmla="*/ 0 w 23309"/>
                <a:gd name="T10" fmla="*/ 0 h 38354"/>
                <a:gd name="T11" fmla="*/ 23309 w 23309"/>
                <a:gd name="T12" fmla="*/ 38354 h 38354"/>
              </a:gdLst>
              <a:ahLst/>
              <a:cxnLst>
                <a:cxn ang="T6">
                  <a:pos x="T0" y="T1"/>
                </a:cxn>
                <a:cxn ang="T7">
                  <a:pos x="T2" y="T3"/>
                </a:cxn>
                <a:cxn ang="T8">
                  <a:pos x="T4" y="T5"/>
                </a:cxn>
              </a:cxnLst>
              <a:rect l="T9" t="T10" r="T11" b="T12"/>
              <a:pathLst>
                <a:path w="23309" h="38354" fill="none" extrusionOk="0">
                  <a:moveTo>
                    <a:pt x="23309" y="38286"/>
                  </a:moveTo>
                  <a:cubicBezTo>
                    <a:pt x="22740" y="38331"/>
                    <a:pt x="22170" y="38353"/>
                    <a:pt x="21600" y="38354"/>
                  </a:cubicBezTo>
                  <a:cubicBezTo>
                    <a:pt x="9670" y="38354"/>
                    <a:pt x="0" y="28683"/>
                    <a:pt x="0" y="16754"/>
                  </a:cubicBezTo>
                  <a:cubicBezTo>
                    <a:pt x="-1" y="10255"/>
                    <a:pt x="2926" y="4101"/>
                    <a:pt x="7966" y="-1"/>
                  </a:cubicBezTo>
                </a:path>
                <a:path w="23309" h="38354" stroke="0" extrusionOk="0">
                  <a:moveTo>
                    <a:pt x="23309" y="38286"/>
                  </a:moveTo>
                  <a:cubicBezTo>
                    <a:pt x="22740" y="38331"/>
                    <a:pt x="22170" y="38353"/>
                    <a:pt x="21600" y="38354"/>
                  </a:cubicBezTo>
                  <a:cubicBezTo>
                    <a:pt x="9670" y="38354"/>
                    <a:pt x="0" y="28683"/>
                    <a:pt x="0" y="16754"/>
                  </a:cubicBezTo>
                  <a:cubicBezTo>
                    <a:pt x="-1" y="10255"/>
                    <a:pt x="2926" y="4101"/>
                    <a:pt x="7966" y="-1"/>
                  </a:cubicBezTo>
                  <a:lnTo>
                    <a:pt x="21600" y="16754"/>
                  </a:lnTo>
                  <a:close/>
                </a:path>
              </a:pathLst>
            </a:custGeom>
            <a:noFill/>
            <a:ln w="28575">
              <a:solidFill>
                <a:srgbClr val="CC6600"/>
              </a:solidFill>
              <a:round/>
              <a:headEnd/>
              <a:tailEnd type="triangle" w="med" len="med"/>
            </a:ln>
          </p:spPr>
          <p:txBody>
            <a:bodyPr wrap="none" anchor="ctr"/>
            <a:lstStyle/>
            <a:p>
              <a:pPr eaLnBrk="0" hangingPunct="0"/>
              <a:endParaRPr lang="en-AU"/>
            </a:p>
          </p:txBody>
        </p:sp>
        <p:sp>
          <p:nvSpPr>
            <p:cNvPr id="80912" name="Arc 23"/>
            <p:cNvSpPr>
              <a:spLocks/>
            </p:cNvSpPr>
            <p:nvPr/>
          </p:nvSpPr>
          <p:spPr bwMode="auto">
            <a:xfrm>
              <a:off x="3922" y="1891"/>
              <a:ext cx="438" cy="444"/>
            </a:xfrm>
            <a:custGeom>
              <a:avLst/>
              <a:gdLst>
                <a:gd name="T0" fmla="*/ 0 w 16334"/>
                <a:gd name="T1" fmla="*/ 0 h 21213"/>
                <a:gd name="T2" fmla="*/ 0 w 16334"/>
                <a:gd name="T3" fmla="*/ 0 h 21213"/>
                <a:gd name="T4" fmla="*/ 0 w 16334"/>
                <a:gd name="T5" fmla="*/ 0 h 21213"/>
                <a:gd name="T6" fmla="*/ 0 60000 65536"/>
                <a:gd name="T7" fmla="*/ 0 60000 65536"/>
                <a:gd name="T8" fmla="*/ 0 60000 65536"/>
                <a:gd name="T9" fmla="*/ 0 w 16334"/>
                <a:gd name="T10" fmla="*/ 0 h 21213"/>
                <a:gd name="T11" fmla="*/ 16334 w 16334"/>
                <a:gd name="T12" fmla="*/ 21213 h 21213"/>
              </a:gdLst>
              <a:ahLst/>
              <a:cxnLst>
                <a:cxn ang="T6">
                  <a:pos x="T0" y="T1"/>
                </a:cxn>
                <a:cxn ang="T7">
                  <a:pos x="T2" y="T3"/>
                </a:cxn>
                <a:cxn ang="T8">
                  <a:pos x="T4" y="T5"/>
                </a:cxn>
              </a:cxnLst>
              <a:rect l="T9" t="T10" r="T11" b="T12"/>
              <a:pathLst>
                <a:path w="16334" h="21213" fill="none" extrusionOk="0">
                  <a:moveTo>
                    <a:pt x="-1" y="7079"/>
                  </a:moveTo>
                  <a:cubicBezTo>
                    <a:pt x="3176" y="3408"/>
                    <a:pt x="7496" y="914"/>
                    <a:pt x="12263" y="-1"/>
                  </a:cubicBezTo>
                </a:path>
                <a:path w="16334" h="21213" stroke="0" extrusionOk="0">
                  <a:moveTo>
                    <a:pt x="-1" y="7079"/>
                  </a:moveTo>
                  <a:cubicBezTo>
                    <a:pt x="3176" y="3408"/>
                    <a:pt x="7496" y="914"/>
                    <a:pt x="12263" y="-1"/>
                  </a:cubicBezTo>
                  <a:lnTo>
                    <a:pt x="16334" y="21213"/>
                  </a:lnTo>
                  <a:close/>
                </a:path>
              </a:pathLst>
            </a:custGeom>
            <a:noFill/>
            <a:ln w="28575">
              <a:solidFill>
                <a:srgbClr val="CC6600"/>
              </a:solidFill>
              <a:round/>
              <a:headEnd/>
              <a:tailEnd type="triangle" w="med" len="med"/>
            </a:ln>
          </p:spPr>
          <p:txBody>
            <a:bodyPr wrap="none" anchor="ctr"/>
            <a:lstStyle/>
            <a:p>
              <a:pPr eaLnBrk="0" hangingPunct="0"/>
              <a:endParaRPr lang="en-AU"/>
            </a:p>
          </p:txBody>
        </p:sp>
        <p:sp>
          <p:nvSpPr>
            <p:cNvPr id="129048" name="Text Box 24"/>
            <p:cNvSpPr txBox="1">
              <a:spLocks noChangeArrowheads="1"/>
            </p:cNvSpPr>
            <p:nvPr/>
          </p:nvSpPr>
          <p:spPr bwMode="auto">
            <a:xfrm>
              <a:off x="3914" y="2387"/>
              <a:ext cx="907" cy="518"/>
            </a:xfrm>
            <a:prstGeom prst="rect">
              <a:avLst/>
            </a:prstGeom>
            <a:noFill/>
            <a:ln w="9525">
              <a:noFill/>
              <a:miter lim="800000"/>
              <a:headEnd/>
              <a:tailEnd/>
            </a:ln>
            <a:effectLst/>
          </p:spPr>
          <p:txBody>
            <a:bodyPr>
              <a:spAutoFit/>
            </a:bodyPr>
            <a:lstStyle/>
            <a:p>
              <a:pPr eaLnBrk="0" hangingPunct="0">
                <a:spcBef>
                  <a:spcPct val="50000"/>
                </a:spcBef>
                <a:defRPr/>
              </a:pPr>
              <a:r>
                <a:rPr lang="en-US" sz="2400" dirty="0">
                  <a:solidFill>
                    <a:srgbClr val="FF0000"/>
                  </a:solidFill>
                  <a:effectLst>
                    <a:outerShdw blurRad="38100" dist="38100" dir="2700000" algn="tl">
                      <a:srgbClr val="000000"/>
                    </a:outerShdw>
                  </a:effectLst>
                  <a:latin typeface="Arial" charset="0"/>
                  <a:cs typeface="+mn-cs"/>
                </a:rPr>
                <a:t>Circular Wait</a:t>
              </a:r>
            </a:p>
          </p:txBody>
        </p:sp>
      </p:grpSp>
      <p:sp>
        <p:nvSpPr>
          <p:cNvPr id="22" name="Date Placeholder 21"/>
          <p:cNvSpPr>
            <a:spLocks noGrp="1"/>
          </p:cNvSpPr>
          <p:nvPr>
            <p:ph type="dt" sz="half" idx="10"/>
          </p:nvPr>
        </p:nvSpPr>
        <p:spPr/>
        <p:txBody>
          <a:bodyPr/>
          <a:lstStyle/>
          <a:p>
            <a:fld id="{B2808197-8A3D-4C24-A955-A8B520C7E273}" type="datetime1">
              <a:rPr lang="en-US" smtClean="0"/>
              <a:t>5/31/2020</a:t>
            </a:fld>
            <a:endParaRPr lang="en-US"/>
          </a:p>
        </p:txBody>
      </p:sp>
      <p:sp>
        <p:nvSpPr>
          <p:cNvPr id="23" name="Slide Number Placeholder 22"/>
          <p:cNvSpPr>
            <a:spLocks noGrp="1"/>
          </p:cNvSpPr>
          <p:nvPr>
            <p:ph type="sldNum" sz="quarter" idx="12"/>
          </p:nvPr>
        </p:nvSpPr>
        <p:spPr/>
        <p:txBody>
          <a:bodyPr/>
          <a:lstStyle/>
          <a:p>
            <a:fld id="{99D1F6FE-278F-4154-B296-75A73E20B2CD}" type="slidenum">
              <a:rPr lang="en-US" smtClean="0"/>
              <a:pPr/>
              <a:t>14</a:t>
            </a:fld>
            <a:endParaRPr lang="en-US"/>
          </a:p>
        </p:txBody>
      </p:sp>
      <p:sp>
        <p:nvSpPr>
          <p:cNvPr id="24" name="Footer Placeholder 23"/>
          <p:cNvSpPr>
            <a:spLocks noGrp="1"/>
          </p:cNvSpPr>
          <p:nvPr>
            <p:ph type="ftr" sz="quarter" idx="11"/>
          </p:nvPr>
        </p:nvSpPr>
        <p:spPr/>
        <p:txBody>
          <a:bodyPr/>
          <a:lstStyle/>
          <a:p>
            <a:r>
              <a:rPr lang="en-US"/>
              <a:t>Ambo University || Woliso Campus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228600" y="990600"/>
            <a:ext cx="8215313" cy="4154984"/>
          </a:xfrm>
          <a:prstGeom prst="rect">
            <a:avLst/>
          </a:prstGeom>
          <a:noFill/>
          <a:ln w="9525">
            <a:noFill/>
            <a:miter lim="800000"/>
            <a:headEnd/>
            <a:tailEnd/>
          </a:ln>
          <a:effectLst/>
        </p:spPr>
        <p:txBody>
          <a:bodyPr wrap="square" anchor="ctr">
            <a:spAutoFit/>
          </a:bodyPr>
          <a:lstStyle/>
          <a:p>
            <a:pPr>
              <a:buClr>
                <a:srgbClr val="FF0000"/>
              </a:buClr>
              <a:buFont typeface="Wingdings" pitchFamily="2" charset="2"/>
              <a:buChar char="§"/>
            </a:pPr>
            <a:r>
              <a:rPr lang="en-US" sz="2400" dirty="0">
                <a:solidFill>
                  <a:srgbClr val="0000CC"/>
                </a:solidFill>
                <a:effectLst>
                  <a:outerShdw blurRad="38100" dist="38100" dir="2700000" algn="tl">
                    <a:srgbClr val="000000">
                      <a:alpha val="43137"/>
                    </a:srgbClr>
                  </a:outerShdw>
                </a:effectLst>
              </a:rPr>
              <a:t>In order to solve the deadlock problem, we must find a method to express it. </a:t>
            </a:r>
          </a:p>
          <a:p>
            <a:pPr>
              <a:buClr>
                <a:srgbClr val="FF0000"/>
              </a:buClr>
              <a:buFont typeface="Wingdings" pitchFamily="2" charset="2"/>
              <a:buChar char="§"/>
            </a:pPr>
            <a:r>
              <a:rPr lang="en-US" sz="2400" dirty="0">
                <a:solidFill>
                  <a:srgbClr val="0000CC"/>
                </a:solidFill>
                <a:effectLst>
                  <a:outerShdw blurRad="38100" dist="38100" dir="2700000" algn="tl">
                    <a:srgbClr val="000000">
                      <a:alpha val="43137"/>
                    </a:srgbClr>
                  </a:outerShdw>
                </a:effectLst>
              </a:rPr>
              <a:t>This can be achieved using resource allocation graph.</a:t>
            </a:r>
          </a:p>
          <a:p>
            <a:pPr>
              <a:buClr>
                <a:srgbClr val="FF0000"/>
              </a:buClr>
              <a:buFont typeface="Wingdings" pitchFamily="2" charset="2"/>
              <a:buChar char="§"/>
            </a:pPr>
            <a:r>
              <a:rPr lang="en-US" sz="2400" dirty="0">
                <a:solidFill>
                  <a:srgbClr val="0000CC"/>
                </a:solidFill>
                <a:effectLst>
                  <a:outerShdw blurRad="38100" dist="38100" dir="2700000" algn="tl">
                    <a:srgbClr val="000000">
                      <a:alpha val="43137"/>
                    </a:srgbClr>
                  </a:outerShdw>
                </a:effectLst>
                <a:cs typeface="Arial" pitchFamily="34" charset="0"/>
              </a:rPr>
              <a:t>The graphs have two kinds of nodes and directed arc.</a:t>
            </a:r>
          </a:p>
          <a:p>
            <a:pPr>
              <a:buClr>
                <a:srgbClr val="FF0000"/>
              </a:buClr>
              <a:buFont typeface="Wingdings" pitchFamily="2" charset="2"/>
              <a:buChar char="§"/>
            </a:pPr>
            <a:r>
              <a:rPr lang="en-US" sz="2400" dirty="0">
                <a:solidFill>
                  <a:srgbClr val="0000CC"/>
                </a:solidFill>
                <a:effectLst>
                  <a:outerShdw blurRad="38100" dist="38100" dir="2700000" algn="tl">
                    <a:srgbClr val="000000">
                      <a:alpha val="43137"/>
                    </a:srgbClr>
                  </a:outerShdw>
                </a:effectLst>
                <a:cs typeface="Arial" pitchFamily="34" charset="0"/>
              </a:rPr>
              <a:t>processes, shown as circles</a:t>
            </a:r>
          </a:p>
          <a:p>
            <a:pPr>
              <a:buClr>
                <a:srgbClr val="FF0000"/>
              </a:buClr>
              <a:buFont typeface="Wingdings" pitchFamily="2" charset="2"/>
              <a:buChar char="§"/>
            </a:pPr>
            <a:r>
              <a:rPr lang="en-US" sz="2400" dirty="0">
                <a:solidFill>
                  <a:srgbClr val="0000CC"/>
                </a:solidFill>
                <a:effectLst>
                  <a:outerShdw blurRad="38100" dist="38100" dir="2700000" algn="tl">
                    <a:srgbClr val="000000">
                      <a:alpha val="43137"/>
                    </a:srgbClr>
                  </a:outerShdw>
                </a:effectLst>
                <a:cs typeface="Arial" pitchFamily="34" charset="0"/>
              </a:rPr>
              <a:t>resources, shown as squares. </a:t>
            </a:r>
          </a:p>
          <a:p>
            <a:pPr>
              <a:buClr>
                <a:srgbClr val="FF0000"/>
              </a:buClr>
              <a:buFont typeface="Wingdings" pitchFamily="2" charset="2"/>
              <a:buChar char="§"/>
            </a:pPr>
            <a:r>
              <a:rPr lang="en-US" sz="2400" dirty="0">
                <a:solidFill>
                  <a:srgbClr val="0000CC"/>
                </a:solidFill>
                <a:effectLst>
                  <a:outerShdw blurRad="38100" dist="38100" dir="2700000" algn="tl">
                    <a:srgbClr val="000000">
                      <a:alpha val="43137"/>
                    </a:srgbClr>
                  </a:outerShdw>
                </a:effectLst>
                <a:cs typeface="Arial" pitchFamily="34" charset="0"/>
              </a:rPr>
              <a:t>A directed arc from a resource node to a process node means that the resource has previously been requested by, granted to, and is currently held by that process. </a:t>
            </a:r>
          </a:p>
          <a:p>
            <a:pPr>
              <a:buClr>
                <a:srgbClr val="FF0000"/>
              </a:buClr>
              <a:buFont typeface="Wingdings" pitchFamily="2" charset="2"/>
              <a:buChar char="§"/>
            </a:pPr>
            <a:r>
              <a:rPr lang="en-US" sz="2400" dirty="0">
                <a:solidFill>
                  <a:srgbClr val="0000CC"/>
                </a:solidFill>
                <a:effectLst>
                  <a:outerShdw blurRad="38100" dist="38100" dir="2700000" algn="tl">
                    <a:srgbClr val="000000">
                      <a:alpha val="43137"/>
                    </a:srgbClr>
                  </a:outerShdw>
                </a:effectLst>
                <a:cs typeface="Arial" pitchFamily="34" charset="0"/>
              </a:rPr>
              <a:t>A directed arc from a process to a resource means that the process is currently blocked waiting for that resource.</a:t>
            </a:r>
          </a:p>
        </p:txBody>
      </p:sp>
      <p:sp>
        <p:nvSpPr>
          <p:cNvPr id="27" name="TextBox 26"/>
          <p:cNvSpPr txBox="1"/>
          <p:nvPr/>
        </p:nvSpPr>
        <p:spPr>
          <a:xfrm>
            <a:off x="990600" y="304800"/>
            <a:ext cx="7239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Deadlock modeling</a:t>
            </a:r>
            <a:endParaRPr lang="en-US" sz="3200" dirty="0">
              <a:solidFill>
                <a:srgbClr val="FF0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D3307F7C-075A-4349-BEB9-49C46B5214FB}"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15</a:t>
            </a:fld>
            <a:endParaRPr lang="en-US"/>
          </a:p>
        </p:txBody>
      </p:sp>
      <p:sp>
        <p:nvSpPr>
          <p:cNvPr id="6" name="Footer Placeholder 5"/>
          <p:cNvSpPr>
            <a:spLocks noGrp="1"/>
          </p:cNvSpPr>
          <p:nvPr>
            <p:ph type="ftr" sz="quarter" idx="11"/>
          </p:nvPr>
        </p:nvSpPr>
        <p:spPr/>
        <p:txBody>
          <a:bodyPr/>
          <a:lstStyle/>
          <a:p>
            <a:r>
              <a:rPr lang="en-US"/>
              <a:t>Ambo University || Woliso Campus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Oval 4"/>
          <p:cNvSpPr>
            <a:spLocks noChangeArrowheads="1"/>
          </p:cNvSpPr>
          <p:nvPr/>
        </p:nvSpPr>
        <p:spPr bwMode="auto">
          <a:xfrm>
            <a:off x="250825" y="1339850"/>
            <a:ext cx="576263" cy="576263"/>
          </a:xfrm>
          <a:prstGeom prst="ellipse">
            <a:avLst/>
          </a:prstGeom>
          <a:solidFill>
            <a:srgbClr val="66CCFF"/>
          </a:solidFill>
          <a:ln w="9525">
            <a:solidFill>
              <a:schemeClr val="tx1"/>
            </a:solidFill>
            <a:round/>
            <a:headEnd/>
            <a:tailEnd/>
          </a:ln>
        </p:spPr>
        <p:txBody>
          <a:bodyPr wrap="none" anchor="ctr"/>
          <a:lstStyle/>
          <a:p>
            <a:pPr eaLnBrk="0" hangingPunct="0"/>
            <a:endParaRPr lang="en-AU"/>
          </a:p>
        </p:txBody>
      </p:sp>
      <p:sp>
        <p:nvSpPr>
          <p:cNvPr id="130054" name="Text Box 6"/>
          <p:cNvSpPr txBox="1">
            <a:spLocks noChangeArrowheads="1"/>
          </p:cNvSpPr>
          <p:nvPr/>
        </p:nvSpPr>
        <p:spPr bwMode="auto">
          <a:xfrm>
            <a:off x="971550" y="1484313"/>
            <a:ext cx="1152525" cy="366712"/>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FFFF00"/>
                </a:solidFill>
                <a:effectLst>
                  <a:outerShdw blurRad="38100" dist="38100" dir="2700000" algn="tl">
                    <a:srgbClr val="000000"/>
                  </a:outerShdw>
                </a:effectLst>
                <a:latin typeface="Arial" charset="0"/>
                <a:cs typeface="+mn-cs"/>
              </a:rPr>
              <a:t>Process</a:t>
            </a:r>
          </a:p>
        </p:txBody>
      </p:sp>
      <p:sp>
        <p:nvSpPr>
          <p:cNvPr id="82948" name="Text Box 7"/>
          <p:cNvSpPr txBox="1">
            <a:spLocks noChangeArrowheads="1"/>
          </p:cNvSpPr>
          <p:nvPr/>
        </p:nvSpPr>
        <p:spPr bwMode="auto">
          <a:xfrm>
            <a:off x="2771775" y="1268413"/>
            <a:ext cx="6227763" cy="788987"/>
          </a:xfrm>
          <a:prstGeom prst="rect">
            <a:avLst/>
          </a:prstGeom>
          <a:solidFill>
            <a:schemeClr val="tx1"/>
          </a:solidFill>
          <a:ln w="9525">
            <a:solidFill>
              <a:schemeClr val="folHlink"/>
            </a:solidFill>
            <a:miter lim="800000"/>
            <a:headEnd/>
            <a:tailEnd/>
          </a:ln>
        </p:spPr>
        <p:txBody>
          <a:bodyPr>
            <a:spAutoFit/>
          </a:bodyPr>
          <a:lstStyle/>
          <a:p>
            <a:pPr eaLnBrk="0" hangingPunct="0">
              <a:spcBef>
                <a:spcPct val="50000"/>
              </a:spcBef>
              <a:buFontTx/>
              <a:buChar char="•"/>
            </a:pPr>
            <a:r>
              <a:rPr lang="en-US" dirty="0">
                <a:solidFill>
                  <a:srgbClr val="FFFF00"/>
                </a:solidFill>
              </a:rPr>
              <a:t> P (</a:t>
            </a:r>
            <a:r>
              <a:rPr lang="en-US" sz="1600" dirty="0">
                <a:solidFill>
                  <a:schemeClr val="folHlink"/>
                </a:solidFill>
              </a:rPr>
              <a:t>Process Set</a:t>
            </a:r>
            <a:r>
              <a:rPr lang="en-US" dirty="0">
                <a:solidFill>
                  <a:srgbClr val="FFFF00"/>
                </a:solidFill>
              </a:rPr>
              <a:t>) ≡ set of processes in the system </a:t>
            </a:r>
            <a:endParaRPr lang="ar-EG" dirty="0">
              <a:solidFill>
                <a:srgbClr val="FFFF00"/>
              </a:solidFill>
              <a:cs typeface="Times New Roman" pitchFamily="18" charset="0"/>
            </a:endParaRPr>
          </a:p>
          <a:p>
            <a:pPr eaLnBrk="0" hangingPunct="0">
              <a:spcBef>
                <a:spcPct val="50000"/>
              </a:spcBef>
              <a:buFontTx/>
              <a:buChar char="•"/>
            </a:pPr>
            <a:r>
              <a:rPr lang="ar-EG" dirty="0">
                <a:solidFill>
                  <a:srgbClr val="FFFF00"/>
                </a:solidFill>
                <a:cs typeface="Times New Roman" pitchFamily="18" charset="0"/>
              </a:rPr>
              <a:t> </a:t>
            </a:r>
            <a:r>
              <a:rPr lang="en-US" dirty="0">
                <a:solidFill>
                  <a:srgbClr val="FFFF00"/>
                </a:solidFill>
              </a:rPr>
              <a:t>P = {P</a:t>
            </a:r>
            <a:r>
              <a:rPr lang="en-US" baseline="-25000" dirty="0">
                <a:solidFill>
                  <a:srgbClr val="FFFF00"/>
                </a:solidFill>
              </a:rPr>
              <a:t>1</a:t>
            </a:r>
            <a:r>
              <a:rPr lang="en-US" dirty="0">
                <a:solidFill>
                  <a:srgbClr val="FFFF00"/>
                </a:solidFill>
              </a:rPr>
              <a:t>, P</a:t>
            </a:r>
            <a:r>
              <a:rPr lang="en-US" baseline="-25000" dirty="0">
                <a:solidFill>
                  <a:srgbClr val="FFFF00"/>
                </a:solidFill>
              </a:rPr>
              <a:t>2</a:t>
            </a:r>
            <a:r>
              <a:rPr lang="en-US" dirty="0">
                <a:solidFill>
                  <a:srgbClr val="FFFF00"/>
                </a:solidFill>
              </a:rPr>
              <a:t>, P</a:t>
            </a:r>
            <a:r>
              <a:rPr lang="en-US" baseline="-25000" dirty="0">
                <a:solidFill>
                  <a:srgbClr val="FFFF00"/>
                </a:solidFill>
              </a:rPr>
              <a:t>3</a:t>
            </a:r>
            <a:r>
              <a:rPr lang="en-US" dirty="0">
                <a:solidFill>
                  <a:srgbClr val="FFFF00"/>
                </a:solidFill>
              </a:rPr>
              <a:t>, ……., </a:t>
            </a:r>
            <a:r>
              <a:rPr lang="en-US" dirty="0" err="1">
                <a:solidFill>
                  <a:srgbClr val="FFFF00"/>
                </a:solidFill>
              </a:rPr>
              <a:t>P</a:t>
            </a:r>
            <a:r>
              <a:rPr lang="en-US" baseline="-25000" dirty="0" err="1">
                <a:solidFill>
                  <a:srgbClr val="FFFF00"/>
                </a:solidFill>
              </a:rPr>
              <a:t>n</a:t>
            </a:r>
            <a:r>
              <a:rPr lang="en-US" dirty="0">
                <a:solidFill>
                  <a:srgbClr val="FFFF00"/>
                </a:solidFill>
              </a:rPr>
              <a:t>}</a:t>
            </a:r>
          </a:p>
        </p:txBody>
      </p:sp>
      <p:grpSp>
        <p:nvGrpSpPr>
          <p:cNvPr id="2" name="Group 14"/>
          <p:cNvGrpSpPr>
            <a:grpSpLocks/>
          </p:cNvGrpSpPr>
          <p:nvPr/>
        </p:nvGrpSpPr>
        <p:grpSpPr bwMode="auto">
          <a:xfrm>
            <a:off x="179388" y="2420938"/>
            <a:ext cx="720725" cy="649287"/>
            <a:chOff x="1882" y="2858"/>
            <a:chExt cx="454" cy="409"/>
          </a:xfrm>
        </p:grpSpPr>
        <p:sp>
          <p:nvSpPr>
            <p:cNvPr id="82981" name="Rectangle 8"/>
            <p:cNvSpPr>
              <a:spLocks noChangeArrowheads="1"/>
            </p:cNvSpPr>
            <p:nvPr/>
          </p:nvSpPr>
          <p:spPr bwMode="auto">
            <a:xfrm>
              <a:off x="1882" y="2858"/>
              <a:ext cx="454" cy="409"/>
            </a:xfrm>
            <a:prstGeom prst="rect">
              <a:avLst/>
            </a:prstGeom>
            <a:solidFill>
              <a:srgbClr val="66CCFF"/>
            </a:solidFill>
            <a:ln w="9525">
              <a:solidFill>
                <a:schemeClr val="tx1"/>
              </a:solidFill>
              <a:miter lim="800000"/>
              <a:headEnd/>
              <a:tailEnd/>
            </a:ln>
          </p:spPr>
          <p:txBody>
            <a:bodyPr wrap="none" anchor="ctr"/>
            <a:lstStyle/>
            <a:p>
              <a:pPr eaLnBrk="0" hangingPunct="0"/>
              <a:endParaRPr lang="en-AU"/>
            </a:p>
          </p:txBody>
        </p:sp>
        <p:sp>
          <p:nvSpPr>
            <p:cNvPr id="82982" name="Oval 9"/>
            <p:cNvSpPr>
              <a:spLocks noChangeAspect="1" noChangeArrowheads="1"/>
            </p:cNvSpPr>
            <p:nvPr/>
          </p:nvSpPr>
          <p:spPr bwMode="auto">
            <a:xfrm>
              <a:off x="2154" y="2931"/>
              <a:ext cx="91" cy="92"/>
            </a:xfrm>
            <a:prstGeom prst="ellipse">
              <a:avLst/>
            </a:prstGeom>
            <a:solidFill>
              <a:schemeClr val="accent2"/>
            </a:solidFill>
            <a:ln w="9525">
              <a:solidFill>
                <a:schemeClr val="tx1"/>
              </a:solidFill>
              <a:round/>
              <a:headEnd/>
              <a:tailEnd/>
            </a:ln>
          </p:spPr>
          <p:txBody>
            <a:bodyPr wrap="none" anchor="ctr"/>
            <a:lstStyle/>
            <a:p>
              <a:pPr eaLnBrk="0" hangingPunct="0"/>
              <a:endParaRPr lang="en-AU"/>
            </a:p>
          </p:txBody>
        </p:sp>
        <p:sp>
          <p:nvSpPr>
            <p:cNvPr id="82983" name="Oval 11"/>
            <p:cNvSpPr>
              <a:spLocks noChangeAspect="1" noChangeArrowheads="1"/>
            </p:cNvSpPr>
            <p:nvPr/>
          </p:nvSpPr>
          <p:spPr bwMode="auto">
            <a:xfrm>
              <a:off x="2154" y="3111"/>
              <a:ext cx="91" cy="92"/>
            </a:xfrm>
            <a:prstGeom prst="ellipse">
              <a:avLst/>
            </a:prstGeom>
            <a:solidFill>
              <a:schemeClr val="accent2"/>
            </a:solidFill>
            <a:ln w="9525">
              <a:solidFill>
                <a:schemeClr val="tx1"/>
              </a:solidFill>
              <a:round/>
              <a:headEnd/>
              <a:tailEnd/>
            </a:ln>
          </p:spPr>
          <p:txBody>
            <a:bodyPr wrap="none" anchor="ctr"/>
            <a:lstStyle/>
            <a:p>
              <a:pPr eaLnBrk="0" hangingPunct="0"/>
              <a:endParaRPr lang="en-AU"/>
            </a:p>
          </p:txBody>
        </p:sp>
        <p:sp>
          <p:nvSpPr>
            <p:cNvPr id="82984" name="Oval 12"/>
            <p:cNvSpPr>
              <a:spLocks noChangeAspect="1" noChangeArrowheads="1"/>
            </p:cNvSpPr>
            <p:nvPr/>
          </p:nvSpPr>
          <p:spPr bwMode="auto">
            <a:xfrm>
              <a:off x="1973" y="2931"/>
              <a:ext cx="91" cy="92"/>
            </a:xfrm>
            <a:prstGeom prst="ellipse">
              <a:avLst/>
            </a:prstGeom>
            <a:solidFill>
              <a:schemeClr val="accent2"/>
            </a:solidFill>
            <a:ln w="9525">
              <a:solidFill>
                <a:schemeClr val="tx1"/>
              </a:solidFill>
              <a:round/>
              <a:headEnd/>
              <a:tailEnd/>
            </a:ln>
          </p:spPr>
          <p:txBody>
            <a:bodyPr wrap="none" anchor="ctr"/>
            <a:lstStyle/>
            <a:p>
              <a:pPr eaLnBrk="0" hangingPunct="0"/>
              <a:endParaRPr lang="en-AU"/>
            </a:p>
          </p:txBody>
        </p:sp>
        <p:sp>
          <p:nvSpPr>
            <p:cNvPr id="82985" name="Oval 13"/>
            <p:cNvSpPr>
              <a:spLocks noChangeAspect="1" noChangeArrowheads="1"/>
            </p:cNvSpPr>
            <p:nvPr/>
          </p:nvSpPr>
          <p:spPr bwMode="auto">
            <a:xfrm>
              <a:off x="1973" y="3111"/>
              <a:ext cx="91" cy="92"/>
            </a:xfrm>
            <a:prstGeom prst="ellipse">
              <a:avLst/>
            </a:prstGeom>
            <a:solidFill>
              <a:schemeClr val="accent2"/>
            </a:solidFill>
            <a:ln w="9525">
              <a:solidFill>
                <a:schemeClr val="tx1"/>
              </a:solidFill>
              <a:round/>
              <a:headEnd/>
              <a:tailEnd/>
            </a:ln>
          </p:spPr>
          <p:txBody>
            <a:bodyPr wrap="none" anchor="ctr"/>
            <a:lstStyle/>
            <a:p>
              <a:pPr eaLnBrk="0" hangingPunct="0"/>
              <a:endParaRPr lang="en-AU"/>
            </a:p>
          </p:txBody>
        </p:sp>
      </p:grpSp>
      <p:sp>
        <p:nvSpPr>
          <p:cNvPr id="82950" name="AutoShape 15"/>
          <p:cNvSpPr>
            <a:spLocks noChangeArrowheads="1"/>
          </p:cNvSpPr>
          <p:nvPr/>
        </p:nvSpPr>
        <p:spPr bwMode="auto">
          <a:xfrm>
            <a:off x="2266950" y="1485900"/>
            <a:ext cx="504825" cy="358775"/>
          </a:xfrm>
          <a:prstGeom prst="rightArrow">
            <a:avLst>
              <a:gd name="adj1" fmla="val 49556"/>
              <a:gd name="adj2" fmla="val 51326"/>
            </a:avLst>
          </a:prstGeom>
          <a:solidFill>
            <a:schemeClr val="tx1"/>
          </a:solidFill>
          <a:ln w="9525">
            <a:solidFill>
              <a:schemeClr val="tx1"/>
            </a:solidFill>
            <a:miter lim="800000"/>
            <a:headEnd/>
            <a:tailEnd/>
          </a:ln>
        </p:spPr>
        <p:txBody>
          <a:bodyPr wrap="none" anchor="ctr"/>
          <a:lstStyle/>
          <a:p>
            <a:pPr eaLnBrk="0" hangingPunct="0"/>
            <a:endParaRPr lang="en-AU"/>
          </a:p>
        </p:txBody>
      </p:sp>
      <p:sp>
        <p:nvSpPr>
          <p:cNvPr id="130064" name="Text Box 16"/>
          <p:cNvSpPr txBox="1">
            <a:spLocks noChangeArrowheads="1"/>
          </p:cNvSpPr>
          <p:nvPr/>
        </p:nvSpPr>
        <p:spPr bwMode="auto">
          <a:xfrm>
            <a:off x="971550" y="2565400"/>
            <a:ext cx="1368425" cy="366713"/>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FFFF00"/>
                </a:solidFill>
                <a:effectLst>
                  <a:outerShdw blurRad="38100" dist="38100" dir="2700000" algn="tl">
                    <a:srgbClr val="000000"/>
                  </a:outerShdw>
                </a:effectLst>
                <a:latin typeface="Arial" charset="0"/>
                <a:cs typeface="+mn-cs"/>
              </a:rPr>
              <a:t>Resource</a:t>
            </a:r>
          </a:p>
        </p:txBody>
      </p:sp>
      <p:sp>
        <p:nvSpPr>
          <p:cNvPr id="82952" name="Text Box 17"/>
          <p:cNvSpPr txBox="1">
            <a:spLocks noChangeArrowheads="1"/>
          </p:cNvSpPr>
          <p:nvPr/>
        </p:nvSpPr>
        <p:spPr bwMode="auto">
          <a:xfrm>
            <a:off x="2771775" y="2360613"/>
            <a:ext cx="6284913" cy="788987"/>
          </a:xfrm>
          <a:prstGeom prst="rect">
            <a:avLst/>
          </a:prstGeom>
          <a:solidFill>
            <a:schemeClr val="tx1"/>
          </a:solidFill>
          <a:ln w="9525">
            <a:solidFill>
              <a:srgbClr val="CC6600"/>
            </a:solidFill>
            <a:miter lim="800000"/>
            <a:headEnd/>
            <a:tailEnd/>
          </a:ln>
        </p:spPr>
        <p:txBody>
          <a:bodyPr>
            <a:spAutoFit/>
          </a:bodyPr>
          <a:lstStyle/>
          <a:p>
            <a:pPr eaLnBrk="0" hangingPunct="0">
              <a:spcBef>
                <a:spcPct val="50000"/>
              </a:spcBef>
              <a:buFontTx/>
              <a:buChar char="•"/>
            </a:pPr>
            <a:r>
              <a:rPr lang="en-US" dirty="0">
                <a:solidFill>
                  <a:srgbClr val="FFFF00"/>
                </a:solidFill>
              </a:rPr>
              <a:t> R (</a:t>
            </a:r>
            <a:r>
              <a:rPr lang="en-US" sz="1600" dirty="0">
                <a:solidFill>
                  <a:schemeClr val="folHlink"/>
                </a:solidFill>
              </a:rPr>
              <a:t>Resource</a:t>
            </a:r>
            <a:r>
              <a:rPr lang="en-US" dirty="0">
                <a:solidFill>
                  <a:srgbClr val="FFFF00"/>
                </a:solidFill>
              </a:rPr>
              <a:t> </a:t>
            </a:r>
            <a:r>
              <a:rPr lang="en-US" sz="1600" dirty="0">
                <a:solidFill>
                  <a:schemeClr val="folHlink"/>
                </a:solidFill>
              </a:rPr>
              <a:t>Set</a:t>
            </a:r>
            <a:r>
              <a:rPr lang="en-US" dirty="0">
                <a:solidFill>
                  <a:srgbClr val="FFFF00"/>
                </a:solidFill>
              </a:rPr>
              <a:t>) ≡ set of Resource types in the system </a:t>
            </a:r>
            <a:endParaRPr lang="ar-EG" dirty="0">
              <a:solidFill>
                <a:srgbClr val="FFFF00"/>
              </a:solidFill>
              <a:cs typeface="Times New Roman" pitchFamily="18" charset="0"/>
            </a:endParaRPr>
          </a:p>
          <a:p>
            <a:pPr eaLnBrk="0" hangingPunct="0">
              <a:spcBef>
                <a:spcPct val="50000"/>
              </a:spcBef>
              <a:buFontTx/>
              <a:buChar char="•"/>
            </a:pPr>
            <a:r>
              <a:rPr lang="en-US" dirty="0">
                <a:solidFill>
                  <a:srgbClr val="FFFF00"/>
                </a:solidFill>
              </a:rPr>
              <a:t> R = {R</a:t>
            </a:r>
            <a:r>
              <a:rPr lang="en-US" baseline="-25000" dirty="0">
                <a:solidFill>
                  <a:srgbClr val="FFFF00"/>
                </a:solidFill>
              </a:rPr>
              <a:t>1</a:t>
            </a:r>
            <a:r>
              <a:rPr lang="en-US" dirty="0">
                <a:solidFill>
                  <a:srgbClr val="FFFF00"/>
                </a:solidFill>
              </a:rPr>
              <a:t>, R</a:t>
            </a:r>
            <a:r>
              <a:rPr lang="en-US" baseline="-25000" dirty="0">
                <a:solidFill>
                  <a:srgbClr val="FFFF00"/>
                </a:solidFill>
              </a:rPr>
              <a:t>2</a:t>
            </a:r>
            <a:r>
              <a:rPr lang="en-US" dirty="0">
                <a:solidFill>
                  <a:srgbClr val="FFFF00"/>
                </a:solidFill>
              </a:rPr>
              <a:t>, R</a:t>
            </a:r>
            <a:r>
              <a:rPr lang="en-US" baseline="-25000" dirty="0">
                <a:solidFill>
                  <a:srgbClr val="FFFF00"/>
                </a:solidFill>
              </a:rPr>
              <a:t>3</a:t>
            </a:r>
            <a:r>
              <a:rPr lang="en-US" dirty="0">
                <a:solidFill>
                  <a:srgbClr val="FFFF00"/>
                </a:solidFill>
              </a:rPr>
              <a:t>, ……., </a:t>
            </a:r>
            <a:r>
              <a:rPr lang="en-US" dirty="0" err="1">
                <a:solidFill>
                  <a:srgbClr val="FFFF00"/>
                </a:solidFill>
              </a:rPr>
              <a:t>R</a:t>
            </a:r>
            <a:r>
              <a:rPr lang="en-US" baseline="-25000" dirty="0" err="1">
                <a:solidFill>
                  <a:srgbClr val="FFFF00"/>
                </a:solidFill>
              </a:rPr>
              <a:t>m</a:t>
            </a:r>
            <a:r>
              <a:rPr lang="en-US" dirty="0">
                <a:solidFill>
                  <a:srgbClr val="FFFF00"/>
                </a:solidFill>
              </a:rPr>
              <a:t>}</a:t>
            </a:r>
          </a:p>
        </p:txBody>
      </p:sp>
      <p:sp>
        <p:nvSpPr>
          <p:cNvPr id="82953" name="AutoShape 18"/>
          <p:cNvSpPr>
            <a:spLocks noChangeArrowheads="1"/>
          </p:cNvSpPr>
          <p:nvPr/>
        </p:nvSpPr>
        <p:spPr bwMode="auto">
          <a:xfrm>
            <a:off x="2268538" y="2578100"/>
            <a:ext cx="504825" cy="358775"/>
          </a:xfrm>
          <a:prstGeom prst="rightArrow">
            <a:avLst>
              <a:gd name="adj1" fmla="val 49556"/>
              <a:gd name="adj2" fmla="val 51326"/>
            </a:avLst>
          </a:prstGeom>
          <a:solidFill>
            <a:schemeClr val="tx1"/>
          </a:solidFill>
          <a:ln w="9525">
            <a:solidFill>
              <a:schemeClr val="tx1"/>
            </a:solidFill>
            <a:miter lim="800000"/>
            <a:headEnd/>
            <a:tailEnd/>
          </a:ln>
        </p:spPr>
        <p:txBody>
          <a:bodyPr wrap="none" anchor="ctr"/>
          <a:lstStyle/>
          <a:p>
            <a:pPr eaLnBrk="0" hangingPunct="0"/>
            <a:endParaRPr lang="en-AU"/>
          </a:p>
        </p:txBody>
      </p:sp>
      <p:sp>
        <p:nvSpPr>
          <p:cNvPr id="82954" name="Line 19"/>
          <p:cNvSpPr>
            <a:spLocks noChangeShapeType="1"/>
          </p:cNvSpPr>
          <p:nvPr/>
        </p:nvSpPr>
        <p:spPr bwMode="auto">
          <a:xfrm>
            <a:off x="209550" y="3616325"/>
            <a:ext cx="647700" cy="0"/>
          </a:xfrm>
          <a:prstGeom prst="line">
            <a:avLst/>
          </a:prstGeom>
          <a:noFill/>
          <a:ln w="57150">
            <a:solidFill>
              <a:schemeClr val="accent2"/>
            </a:solidFill>
            <a:round/>
            <a:headEnd/>
            <a:tailEnd type="triangle" w="med" len="med"/>
          </a:ln>
        </p:spPr>
        <p:txBody>
          <a:bodyPr/>
          <a:lstStyle/>
          <a:p>
            <a:endParaRPr lang="en-US"/>
          </a:p>
        </p:txBody>
      </p:sp>
      <p:sp>
        <p:nvSpPr>
          <p:cNvPr id="130068" name="Text Box 20"/>
          <p:cNvSpPr txBox="1">
            <a:spLocks noChangeArrowheads="1"/>
          </p:cNvSpPr>
          <p:nvPr/>
        </p:nvSpPr>
        <p:spPr bwMode="auto">
          <a:xfrm>
            <a:off x="971550" y="3400425"/>
            <a:ext cx="1368425" cy="366713"/>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FFFF00"/>
                </a:solidFill>
                <a:effectLst>
                  <a:outerShdw blurRad="38100" dist="38100" dir="2700000" algn="tl">
                    <a:srgbClr val="000000"/>
                  </a:outerShdw>
                </a:effectLst>
                <a:latin typeface="Arial" charset="0"/>
                <a:cs typeface="+mn-cs"/>
              </a:rPr>
              <a:t>Edge</a:t>
            </a:r>
          </a:p>
        </p:txBody>
      </p:sp>
      <p:sp>
        <p:nvSpPr>
          <p:cNvPr id="82956" name="Freeform 24"/>
          <p:cNvSpPr>
            <a:spLocks/>
          </p:cNvSpPr>
          <p:nvPr/>
        </p:nvSpPr>
        <p:spPr bwMode="auto">
          <a:xfrm>
            <a:off x="1835150" y="3544888"/>
            <a:ext cx="3168650" cy="576262"/>
          </a:xfrm>
          <a:custGeom>
            <a:avLst/>
            <a:gdLst>
              <a:gd name="T0" fmla="*/ 0 w 1996"/>
              <a:gd name="T1" fmla="*/ 0 h 363"/>
              <a:gd name="T2" fmla="*/ 2147483647 w 1996"/>
              <a:gd name="T3" fmla="*/ 0 h 363"/>
              <a:gd name="T4" fmla="*/ 2147483647 w 1996"/>
              <a:gd name="T5" fmla="*/ 456147137 h 363"/>
              <a:gd name="T6" fmla="*/ 801409690 w 1996"/>
              <a:gd name="T7" fmla="*/ 456147137 h 363"/>
              <a:gd name="T8" fmla="*/ 801409690 w 1996"/>
              <a:gd name="T9" fmla="*/ 914815220 h 363"/>
              <a:gd name="T10" fmla="*/ 0 60000 65536"/>
              <a:gd name="T11" fmla="*/ 0 60000 65536"/>
              <a:gd name="T12" fmla="*/ 0 60000 65536"/>
              <a:gd name="T13" fmla="*/ 0 60000 65536"/>
              <a:gd name="T14" fmla="*/ 0 60000 65536"/>
              <a:gd name="T15" fmla="*/ 0 w 1996"/>
              <a:gd name="T16" fmla="*/ 0 h 363"/>
              <a:gd name="T17" fmla="*/ 1996 w 1996"/>
              <a:gd name="T18" fmla="*/ 363 h 363"/>
            </a:gdLst>
            <a:ahLst/>
            <a:cxnLst>
              <a:cxn ang="T10">
                <a:pos x="T0" y="T1"/>
              </a:cxn>
              <a:cxn ang="T11">
                <a:pos x="T2" y="T3"/>
              </a:cxn>
              <a:cxn ang="T12">
                <a:pos x="T4" y="T5"/>
              </a:cxn>
              <a:cxn ang="T13">
                <a:pos x="T6" y="T7"/>
              </a:cxn>
              <a:cxn ang="T14">
                <a:pos x="T8" y="T9"/>
              </a:cxn>
            </a:cxnLst>
            <a:rect l="T15" t="T16" r="T17" b="T18"/>
            <a:pathLst>
              <a:path w="1996" h="363">
                <a:moveTo>
                  <a:pt x="0" y="0"/>
                </a:moveTo>
                <a:lnTo>
                  <a:pt x="1996" y="0"/>
                </a:lnTo>
                <a:lnTo>
                  <a:pt x="1996" y="181"/>
                </a:lnTo>
                <a:lnTo>
                  <a:pt x="318" y="181"/>
                </a:lnTo>
                <a:lnTo>
                  <a:pt x="318" y="363"/>
                </a:lnTo>
              </a:path>
            </a:pathLst>
          </a:custGeom>
          <a:noFill/>
          <a:ln w="28575">
            <a:solidFill>
              <a:schemeClr val="tx1"/>
            </a:solidFill>
            <a:round/>
            <a:headEnd/>
            <a:tailEnd type="triangle" w="med" len="med"/>
          </a:ln>
        </p:spPr>
        <p:txBody>
          <a:bodyPr/>
          <a:lstStyle/>
          <a:p>
            <a:pPr eaLnBrk="0" hangingPunct="0"/>
            <a:endParaRPr lang="en-AU"/>
          </a:p>
        </p:txBody>
      </p:sp>
      <p:sp>
        <p:nvSpPr>
          <p:cNvPr id="82957" name="Freeform 25"/>
          <p:cNvSpPr>
            <a:spLocks/>
          </p:cNvSpPr>
          <p:nvPr/>
        </p:nvSpPr>
        <p:spPr bwMode="auto">
          <a:xfrm>
            <a:off x="5003800" y="3832225"/>
            <a:ext cx="2592388" cy="215900"/>
          </a:xfrm>
          <a:custGeom>
            <a:avLst/>
            <a:gdLst>
              <a:gd name="T0" fmla="*/ 0 w 1633"/>
              <a:gd name="T1" fmla="*/ 0 h 136"/>
              <a:gd name="T2" fmla="*/ 2147483647 w 1633"/>
              <a:gd name="T3" fmla="*/ 0 h 136"/>
              <a:gd name="T4" fmla="*/ 2147483647 w 1633"/>
              <a:gd name="T5" fmla="*/ 342741195 h 136"/>
              <a:gd name="T6" fmla="*/ 0 60000 65536"/>
              <a:gd name="T7" fmla="*/ 0 60000 65536"/>
              <a:gd name="T8" fmla="*/ 0 60000 65536"/>
              <a:gd name="T9" fmla="*/ 0 w 1633"/>
              <a:gd name="T10" fmla="*/ 0 h 136"/>
              <a:gd name="T11" fmla="*/ 1633 w 1633"/>
              <a:gd name="T12" fmla="*/ 136 h 136"/>
            </a:gdLst>
            <a:ahLst/>
            <a:cxnLst>
              <a:cxn ang="T6">
                <a:pos x="T0" y="T1"/>
              </a:cxn>
              <a:cxn ang="T7">
                <a:pos x="T2" y="T3"/>
              </a:cxn>
              <a:cxn ang="T8">
                <a:pos x="T4" y="T5"/>
              </a:cxn>
            </a:cxnLst>
            <a:rect l="T9" t="T10" r="T11" b="T12"/>
            <a:pathLst>
              <a:path w="1633" h="136">
                <a:moveTo>
                  <a:pt x="0" y="0"/>
                </a:moveTo>
                <a:lnTo>
                  <a:pt x="1633" y="0"/>
                </a:lnTo>
                <a:lnTo>
                  <a:pt x="1633" y="136"/>
                </a:lnTo>
              </a:path>
            </a:pathLst>
          </a:custGeom>
          <a:noFill/>
          <a:ln w="28575">
            <a:solidFill>
              <a:schemeClr val="tx1"/>
            </a:solidFill>
            <a:round/>
            <a:headEnd/>
            <a:tailEnd type="triangle" w="med" len="med"/>
          </a:ln>
        </p:spPr>
        <p:txBody>
          <a:bodyPr/>
          <a:lstStyle/>
          <a:p>
            <a:pPr eaLnBrk="0" hangingPunct="0"/>
            <a:endParaRPr lang="en-AU"/>
          </a:p>
        </p:txBody>
      </p:sp>
      <p:sp>
        <p:nvSpPr>
          <p:cNvPr id="82958" name="Line 30"/>
          <p:cNvSpPr>
            <a:spLocks noChangeShapeType="1"/>
          </p:cNvSpPr>
          <p:nvPr/>
        </p:nvSpPr>
        <p:spPr bwMode="auto">
          <a:xfrm>
            <a:off x="4932363" y="4148138"/>
            <a:ext cx="0" cy="1225550"/>
          </a:xfrm>
          <a:prstGeom prst="line">
            <a:avLst/>
          </a:prstGeom>
          <a:noFill/>
          <a:ln w="38100">
            <a:solidFill>
              <a:schemeClr val="tx1"/>
            </a:solidFill>
            <a:round/>
            <a:headEnd/>
            <a:tailEnd/>
          </a:ln>
        </p:spPr>
        <p:txBody>
          <a:bodyPr/>
          <a:lstStyle/>
          <a:p>
            <a:endParaRPr lang="en-US"/>
          </a:p>
        </p:txBody>
      </p:sp>
      <p:sp>
        <p:nvSpPr>
          <p:cNvPr id="82959" name="Text Box 31"/>
          <p:cNvSpPr txBox="1">
            <a:spLocks noChangeArrowheads="1"/>
          </p:cNvSpPr>
          <p:nvPr/>
        </p:nvSpPr>
        <p:spPr bwMode="auto">
          <a:xfrm>
            <a:off x="250825" y="5949950"/>
            <a:ext cx="8748713" cy="788988"/>
          </a:xfrm>
          <a:prstGeom prst="rect">
            <a:avLst/>
          </a:prstGeom>
          <a:solidFill>
            <a:schemeClr val="tx1"/>
          </a:solidFill>
          <a:ln w="9525">
            <a:solidFill>
              <a:schemeClr val="folHlink"/>
            </a:solidFill>
            <a:miter lim="800000"/>
            <a:headEnd/>
            <a:tailEnd/>
          </a:ln>
        </p:spPr>
        <p:txBody>
          <a:bodyPr>
            <a:spAutoFit/>
          </a:bodyPr>
          <a:lstStyle/>
          <a:p>
            <a:pPr eaLnBrk="0" hangingPunct="0">
              <a:spcBef>
                <a:spcPct val="50000"/>
              </a:spcBef>
              <a:buFontTx/>
              <a:buChar char="•"/>
            </a:pPr>
            <a:r>
              <a:rPr lang="en-US">
                <a:solidFill>
                  <a:srgbClr val="FF9900"/>
                </a:solidFill>
              </a:rPr>
              <a:t> E (</a:t>
            </a:r>
            <a:r>
              <a:rPr lang="en-US" sz="1600">
                <a:solidFill>
                  <a:srgbClr val="FF9900"/>
                </a:solidFill>
              </a:rPr>
              <a:t>Edge</a:t>
            </a:r>
            <a:r>
              <a:rPr lang="en-US">
                <a:solidFill>
                  <a:srgbClr val="FF9900"/>
                </a:solidFill>
              </a:rPr>
              <a:t> </a:t>
            </a:r>
            <a:r>
              <a:rPr lang="en-US" sz="1600">
                <a:solidFill>
                  <a:srgbClr val="FF9900"/>
                </a:solidFill>
              </a:rPr>
              <a:t>Set</a:t>
            </a:r>
            <a:r>
              <a:rPr lang="en-US">
                <a:solidFill>
                  <a:srgbClr val="FF9900"/>
                </a:solidFill>
              </a:rPr>
              <a:t>) ≡ set of all edges in Resource Allocation Graph.  </a:t>
            </a:r>
            <a:endParaRPr lang="ar-EG">
              <a:solidFill>
                <a:srgbClr val="FF9900"/>
              </a:solidFill>
              <a:cs typeface="Times New Roman" pitchFamily="18" charset="0"/>
            </a:endParaRPr>
          </a:p>
          <a:p>
            <a:pPr eaLnBrk="0" hangingPunct="0">
              <a:spcBef>
                <a:spcPct val="50000"/>
              </a:spcBef>
              <a:buFontTx/>
              <a:buChar char="•"/>
            </a:pPr>
            <a:r>
              <a:rPr lang="en-US">
                <a:solidFill>
                  <a:srgbClr val="FF9900"/>
                </a:solidFill>
              </a:rPr>
              <a:t> E = {P</a:t>
            </a:r>
            <a:r>
              <a:rPr lang="en-US" baseline="-25000">
                <a:solidFill>
                  <a:srgbClr val="FF9900"/>
                </a:solidFill>
              </a:rPr>
              <a:t>n</a:t>
            </a:r>
            <a:r>
              <a:rPr lang="en-US">
                <a:solidFill>
                  <a:srgbClr val="FF9900"/>
                </a:solidFill>
              </a:rPr>
              <a:t> </a:t>
            </a:r>
            <a:r>
              <a:rPr lang="en-US">
                <a:solidFill>
                  <a:srgbClr val="FF9900"/>
                </a:solidFill>
                <a:sym typeface="Wingdings" pitchFamily="2" charset="2"/>
              </a:rPr>
              <a:t> </a:t>
            </a:r>
            <a:r>
              <a:rPr lang="en-US">
                <a:solidFill>
                  <a:srgbClr val="FF9900"/>
                </a:solidFill>
              </a:rPr>
              <a:t>R</a:t>
            </a:r>
            <a:r>
              <a:rPr lang="en-US" baseline="-25000">
                <a:solidFill>
                  <a:srgbClr val="FF9900"/>
                </a:solidFill>
              </a:rPr>
              <a:t>m</a:t>
            </a:r>
            <a:r>
              <a:rPr lang="en-US">
                <a:solidFill>
                  <a:srgbClr val="FF9900"/>
                </a:solidFill>
              </a:rPr>
              <a:t>, R</a:t>
            </a:r>
            <a:r>
              <a:rPr lang="en-US" baseline="-25000">
                <a:solidFill>
                  <a:srgbClr val="FF9900"/>
                </a:solidFill>
              </a:rPr>
              <a:t>x</a:t>
            </a:r>
            <a:r>
              <a:rPr lang="en-US">
                <a:solidFill>
                  <a:srgbClr val="FF9900"/>
                </a:solidFill>
              </a:rPr>
              <a:t> </a:t>
            </a:r>
            <a:r>
              <a:rPr lang="en-US">
                <a:solidFill>
                  <a:srgbClr val="FF9900"/>
                </a:solidFill>
                <a:sym typeface="Wingdings" pitchFamily="2" charset="2"/>
              </a:rPr>
              <a:t>P</a:t>
            </a:r>
            <a:r>
              <a:rPr lang="en-US" baseline="-25000">
                <a:solidFill>
                  <a:srgbClr val="FF9900"/>
                </a:solidFill>
                <a:sym typeface="Wingdings" pitchFamily="2" charset="2"/>
              </a:rPr>
              <a:t>y</a:t>
            </a:r>
            <a:r>
              <a:rPr lang="en-US">
                <a:solidFill>
                  <a:srgbClr val="FF9900"/>
                </a:solidFill>
              </a:rPr>
              <a:t>, …….. }</a:t>
            </a:r>
          </a:p>
        </p:txBody>
      </p:sp>
      <p:grpSp>
        <p:nvGrpSpPr>
          <p:cNvPr id="3" name="Group 60"/>
          <p:cNvGrpSpPr>
            <a:grpSpLocks/>
          </p:cNvGrpSpPr>
          <p:nvPr/>
        </p:nvGrpSpPr>
        <p:grpSpPr bwMode="auto">
          <a:xfrm>
            <a:off x="1447800" y="3932238"/>
            <a:ext cx="2116138" cy="1058862"/>
            <a:chOff x="912" y="2840"/>
            <a:chExt cx="1333" cy="667"/>
          </a:xfrm>
        </p:grpSpPr>
        <p:sp>
          <p:nvSpPr>
            <p:cNvPr id="130075" name="Text Box 27"/>
            <p:cNvSpPr txBox="1">
              <a:spLocks noChangeArrowheads="1"/>
            </p:cNvSpPr>
            <p:nvPr/>
          </p:nvSpPr>
          <p:spPr bwMode="auto">
            <a:xfrm>
              <a:off x="912" y="3276"/>
              <a:ext cx="1333" cy="231"/>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FF0000"/>
                  </a:solidFill>
                  <a:effectLst>
                    <a:outerShdw blurRad="38100" dist="38100" dir="2700000" algn="tl">
                      <a:srgbClr val="000000"/>
                    </a:outerShdw>
                  </a:effectLst>
                  <a:latin typeface="Arial" charset="0"/>
                  <a:cs typeface="+mn-cs"/>
                </a:rPr>
                <a:t>( Request edge )</a:t>
              </a:r>
            </a:p>
          </p:txBody>
        </p:sp>
        <p:grpSp>
          <p:nvGrpSpPr>
            <p:cNvPr id="4" name="Group 48"/>
            <p:cNvGrpSpPr>
              <a:grpSpLocks/>
            </p:cNvGrpSpPr>
            <p:nvPr/>
          </p:nvGrpSpPr>
          <p:grpSpPr bwMode="auto">
            <a:xfrm>
              <a:off x="1084" y="2840"/>
              <a:ext cx="915" cy="418"/>
              <a:chOff x="1084" y="2831"/>
              <a:chExt cx="915" cy="418"/>
            </a:xfrm>
          </p:grpSpPr>
          <p:grpSp>
            <p:nvGrpSpPr>
              <p:cNvPr id="5" name="Group 40"/>
              <p:cNvGrpSpPr>
                <a:grpSpLocks/>
              </p:cNvGrpSpPr>
              <p:nvPr/>
            </p:nvGrpSpPr>
            <p:grpSpPr bwMode="auto">
              <a:xfrm>
                <a:off x="1084" y="3022"/>
                <a:ext cx="915" cy="227"/>
                <a:chOff x="160" y="3230"/>
                <a:chExt cx="1051" cy="273"/>
              </a:xfrm>
            </p:grpSpPr>
            <p:sp>
              <p:nvSpPr>
                <p:cNvPr id="82976" name="Oval 32"/>
                <p:cNvSpPr>
                  <a:spLocks noChangeArrowheads="1"/>
                </p:cNvSpPr>
                <p:nvPr/>
              </p:nvSpPr>
              <p:spPr bwMode="auto">
                <a:xfrm>
                  <a:off x="160" y="3230"/>
                  <a:ext cx="272" cy="273"/>
                </a:xfrm>
                <a:prstGeom prst="ellipse">
                  <a:avLst/>
                </a:prstGeom>
                <a:solidFill>
                  <a:srgbClr val="66CCFF"/>
                </a:solidFill>
                <a:ln w="9525">
                  <a:solidFill>
                    <a:schemeClr val="tx1"/>
                  </a:solidFill>
                  <a:round/>
                  <a:headEnd/>
                  <a:tailEnd/>
                </a:ln>
              </p:spPr>
              <p:txBody>
                <a:bodyPr wrap="none" anchor="ctr"/>
                <a:lstStyle/>
                <a:p>
                  <a:pPr eaLnBrk="0" hangingPunct="0"/>
                  <a:r>
                    <a:rPr lang="en-US"/>
                    <a:t>P</a:t>
                  </a:r>
                  <a:r>
                    <a:rPr lang="en-US" baseline="-25000"/>
                    <a:t>i</a:t>
                  </a:r>
                </a:p>
              </p:txBody>
            </p:sp>
            <p:sp>
              <p:nvSpPr>
                <p:cNvPr id="82977" name="Rectangle 34"/>
                <p:cNvSpPr>
                  <a:spLocks noChangeArrowheads="1"/>
                </p:cNvSpPr>
                <p:nvPr/>
              </p:nvSpPr>
              <p:spPr bwMode="auto">
                <a:xfrm>
                  <a:off x="757" y="3285"/>
                  <a:ext cx="454" cy="183"/>
                </a:xfrm>
                <a:prstGeom prst="rect">
                  <a:avLst/>
                </a:prstGeom>
                <a:solidFill>
                  <a:srgbClr val="66CCFF"/>
                </a:solidFill>
                <a:ln w="9525">
                  <a:solidFill>
                    <a:schemeClr val="tx1"/>
                  </a:solidFill>
                  <a:miter lim="800000"/>
                  <a:headEnd/>
                  <a:tailEnd/>
                </a:ln>
              </p:spPr>
              <p:txBody>
                <a:bodyPr wrap="none" anchor="ctr"/>
                <a:lstStyle/>
                <a:p>
                  <a:pPr eaLnBrk="0" hangingPunct="0"/>
                  <a:endParaRPr lang="en-AU"/>
                </a:p>
              </p:txBody>
            </p:sp>
            <p:sp>
              <p:nvSpPr>
                <p:cNvPr id="82978" name="Oval 36"/>
                <p:cNvSpPr>
                  <a:spLocks noChangeAspect="1" noChangeArrowheads="1"/>
                </p:cNvSpPr>
                <p:nvPr/>
              </p:nvSpPr>
              <p:spPr bwMode="auto">
                <a:xfrm>
                  <a:off x="1029" y="3330"/>
                  <a:ext cx="91" cy="92"/>
                </a:xfrm>
                <a:prstGeom prst="ellipse">
                  <a:avLst/>
                </a:prstGeom>
                <a:solidFill>
                  <a:schemeClr val="accent2"/>
                </a:solidFill>
                <a:ln w="9525">
                  <a:solidFill>
                    <a:schemeClr val="tx1"/>
                  </a:solidFill>
                  <a:round/>
                  <a:headEnd/>
                  <a:tailEnd/>
                </a:ln>
              </p:spPr>
              <p:txBody>
                <a:bodyPr wrap="none" anchor="ctr"/>
                <a:lstStyle/>
                <a:p>
                  <a:pPr eaLnBrk="0" hangingPunct="0"/>
                  <a:endParaRPr lang="en-AU"/>
                </a:p>
              </p:txBody>
            </p:sp>
            <p:sp>
              <p:nvSpPr>
                <p:cNvPr id="82979" name="Oval 38"/>
                <p:cNvSpPr>
                  <a:spLocks noChangeAspect="1" noChangeArrowheads="1"/>
                </p:cNvSpPr>
                <p:nvPr/>
              </p:nvSpPr>
              <p:spPr bwMode="auto">
                <a:xfrm>
                  <a:off x="848" y="3330"/>
                  <a:ext cx="91" cy="92"/>
                </a:xfrm>
                <a:prstGeom prst="ellipse">
                  <a:avLst/>
                </a:prstGeom>
                <a:solidFill>
                  <a:schemeClr val="accent2"/>
                </a:solidFill>
                <a:ln w="9525">
                  <a:solidFill>
                    <a:schemeClr val="tx1"/>
                  </a:solidFill>
                  <a:round/>
                  <a:headEnd/>
                  <a:tailEnd/>
                </a:ln>
              </p:spPr>
              <p:txBody>
                <a:bodyPr wrap="none" anchor="ctr"/>
                <a:lstStyle/>
                <a:p>
                  <a:pPr eaLnBrk="0" hangingPunct="0"/>
                  <a:endParaRPr lang="en-AU"/>
                </a:p>
              </p:txBody>
            </p:sp>
            <p:sp>
              <p:nvSpPr>
                <p:cNvPr id="82980" name="Line 39"/>
                <p:cNvSpPr>
                  <a:spLocks noChangeShapeType="1"/>
                </p:cNvSpPr>
                <p:nvPr/>
              </p:nvSpPr>
              <p:spPr bwMode="auto">
                <a:xfrm>
                  <a:off x="431" y="3385"/>
                  <a:ext cx="317" cy="0"/>
                </a:xfrm>
                <a:prstGeom prst="line">
                  <a:avLst/>
                </a:prstGeom>
                <a:noFill/>
                <a:ln w="38100">
                  <a:solidFill>
                    <a:schemeClr val="accent2"/>
                  </a:solidFill>
                  <a:round/>
                  <a:headEnd/>
                  <a:tailEnd type="triangle" w="med" len="med"/>
                </a:ln>
              </p:spPr>
              <p:txBody>
                <a:bodyPr/>
                <a:lstStyle/>
                <a:p>
                  <a:endParaRPr lang="en-US"/>
                </a:p>
              </p:txBody>
            </p:sp>
          </p:grpSp>
          <p:sp>
            <p:nvSpPr>
              <p:cNvPr id="82975" name="Text Box 47"/>
              <p:cNvSpPr txBox="1">
                <a:spLocks noChangeArrowheads="1"/>
              </p:cNvSpPr>
              <p:nvPr/>
            </p:nvSpPr>
            <p:spPr bwMode="auto">
              <a:xfrm>
                <a:off x="1673" y="2831"/>
                <a:ext cx="272" cy="231"/>
              </a:xfrm>
              <a:prstGeom prst="rect">
                <a:avLst/>
              </a:prstGeom>
              <a:noFill/>
              <a:ln w="9525">
                <a:noFill/>
                <a:miter lim="800000"/>
                <a:headEnd/>
                <a:tailEnd/>
              </a:ln>
            </p:spPr>
            <p:txBody>
              <a:bodyPr>
                <a:spAutoFit/>
              </a:bodyPr>
              <a:lstStyle/>
              <a:p>
                <a:pPr eaLnBrk="0" hangingPunct="0">
                  <a:spcBef>
                    <a:spcPct val="50000"/>
                  </a:spcBef>
                </a:pPr>
                <a:r>
                  <a:rPr lang="en-US"/>
                  <a:t>R</a:t>
                </a:r>
                <a:r>
                  <a:rPr lang="en-US" baseline="-25000"/>
                  <a:t>j</a:t>
                </a:r>
              </a:p>
            </p:txBody>
          </p:sp>
        </p:grpSp>
      </p:grpSp>
      <p:grpSp>
        <p:nvGrpSpPr>
          <p:cNvPr id="6" name="Group 61"/>
          <p:cNvGrpSpPr>
            <a:grpSpLocks/>
          </p:cNvGrpSpPr>
          <p:nvPr/>
        </p:nvGrpSpPr>
        <p:grpSpPr bwMode="auto">
          <a:xfrm>
            <a:off x="6300788" y="3932238"/>
            <a:ext cx="2374900" cy="1081087"/>
            <a:chOff x="3969" y="2840"/>
            <a:chExt cx="1496" cy="681"/>
          </a:xfrm>
        </p:grpSpPr>
        <p:sp>
          <p:nvSpPr>
            <p:cNvPr id="130076" name="Text Box 28"/>
            <p:cNvSpPr txBox="1">
              <a:spLocks noChangeArrowheads="1"/>
            </p:cNvSpPr>
            <p:nvPr/>
          </p:nvSpPr>
          <p:spPr bwMode="auto">
            <a:xfrm>
              <a:off x="3969" y="3290"/>
              <a:ext cx="1496" cy="231"/>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FF0000"/>
                  </a:solidFill>
                  <a:effectLst>
                    <a:outerShdw blurRad="38100" dist="38100" dir="2700000" algn="tl">
                      <a:srgbClr val="000000"/>
                    </a:outerShdw>
                  </a:effectLst>
                  <a:latin typeface="Arial" charset="0"/>
                  <a:cs typeface="+mn-cs"/>
                </a:rPr>
                <a:t>( Assignment edge )</a:t>
              </a:r>
            </a:p>
          </p:txBody>
        </p:sp>
        <p:sp>
          <p:nvSpPr>
            <p:cNvPr id="82966" name="Oval 51"/>
            <p:cNvSpPr>
              <a:spLocks noChangeArrowheads="1"/>
            </p:cNvSpPr>
            <p:nvPr/>
          </p:nvSpPr>
          <p:spPr bwMode="auto">
            <a:xfrm>
              <a:off x="4957" y="3031"/>
              <a:ext cx="237" cy="227"/>
            </a:xfrm>
            <a:prstGeom prst="ellipse">
              <a:avLst/>
            </a:prstGeom>
            <a:solidFill>
              <a:srgbClr val="66CCFF"/>
            </a:solidFill>
            <a:ln w="9525">
              <a:solidFill>
                <a:schemeClr val="tx1"/>
              </a:solidFill>
              <a:round/>
              <a:headEnd/>
              <a:tailEnd/>
            </a:ln>
          </p:spPr>
          <p:txBody>
            <a:bodyPr wrap="none" anchor="ctr"/>
            <a:lstStyle/>
            <a:p>
              <a:pPr eaLnBrk="0" hangingPunct="0"/>
              <a:r>
                <a:rPr lang="en-US"/>
                <a:t>P</a:t>
              </a:r>
              <a:r>
                <a:rPr lang="en-US" baseline="-25000"/>
                <a:t>i</a:t>
              </a:r>
            </a:p>
          </p:txBody>
        </p:sp>
        <p:sp>
          <p:nvSpPr>
            <p:cNvPr id="82967" name="Rectangle 52"/>
            <p:cNvSpPr>
              <a:spLocks noChangeArrowheads="1"/>
            </p:cNvSpPr>
            <p:nvPr/>
          </p:nvSpPr>
          <p:spPr bwMode="auto">
            <a:xfrm>
              <a:off x="4307" y="3077"/>
              <a:ext cx="395" cy="152"/>
            </a:xfrm>
            <a:prstGeom prst="rect">
              <a:avLst/>
            </a:prstGeom>
            <a:solidFill>
              <a:srgbClr val="66CCFF"/>
            </a:solidFill>
            <a:ln w="9525">
              <a:solidFill>
                <a:schemeClr val="tx1"/>
              </a:solidFill>
              <a:miter lim="800000"/>
              <a:headEnd/>
              <a:tailEnd/>
            </a:ln>
          </p:spPr>
          <p:txBody>
            <a:bodyPr wrap="none" anchor="ctr"/>
            <a:lstStyle/>
            <a:p>
              <a:pPr eaLnBrk="0" hangingPunct="0"/>
              <a:endParaRPr lang="en-AU"/>
            </a:p>
          </p:txBody>
        </p:sp>
        <p:sp>
          <p:nvSpPr>
            <p:cNvPr id="82968" name="Oval 53"/>
            <p:cNvSpPr>
              <a:spLocks noChangeAspect="1" noChangeArrowheads="1"/>
            </p:cNvSpPr>
            <p:nvPr/>
          </p:nvSpPr>
          <p:spPr bwMode="auto">
            <a:xfrm>
              <a:off x="4544" y="3114"/>
              <a:ext cx="79" cy="77"/>
            </a:xfrm>
            <a:prstGeom prst="ellipse">
              <a:avLst/>
            </a:prstGeom>
            <a:solidFill>
              <a:schemeClr val="accent2"/>
            </a:solidFill>
            <a:ln w="9525">
              <a:solidFill>
                <a:schemeClr val="tx1"/>
              </a:solidFill>
              <a:round/>
              <a:headEnd/>
              <a:tailEnd/>
            </a:ln>
          </p:spPr>
          <p:txBody>
            <a:bodyPr wrap="none" anchor="ctr"/>
            <a:lstStyle/>
            <a:p>
              <a:pPr eaLnBrk="0" hangingPunct="0"/>
              <a:endParaRPr lang="en-AU"/>
            </a:p>
          </p:txBody>
        </p:sp>
        <p:sp>
          <p:nvSpPr>
            <p:cNvPr id="82969" name="Oval 54"/>
            <p:cNvSpPr>
              <a:spLocks noChangeAspect="1" noChangeArrowheads="1"/>
            </p:cNvSpPr>
            <p:nvPr/>
          </p:nvSpPr>
          <p:spPr bwMode="auto">
            <a:xfrm>
              <a:off x="4386" y="3114"/>
              <a:ext cx="79" cy="77"/>
            </a:xfrm>
            <a:prstGeom prst="ellipse">
              <a:avLst/>
            </a:prstGeom>
            <a:solidFill>
              <a:schemeClr val="accent2"/>
            </a:solidFill>
            <a:ln w="9525">
              <a:solidFill>
                <a:schemeClr val="tx1"/>
              </a:solidFill>
              <a:round/>
              <a:headEnd/>
              <a:tailEnd/>
            </a:ln>
          </p:spPr>
          <p:txBody>
            <a:bodyPr wrap="none" anchor="ctr"/>
            <a:lstStyle/>
            <a:p>
              <a:pPr eaLnBrk="0" hangingPunct="0"/>
              <a:endParaRPr lang="en-AU"/>
            </a:p>
          </p:txBody>
        </p:sp>
        <p:sp>
          <p:nvSpPr>
            <p:cNvPr id="82970" name="Line 55"/>
            <p:cNvSpPr>
              <a:spLocks noChangeShapeType="1"/>
            </p:cNvSpPr>
            <p:nvPr/>
          </p:nvSpPr>
          <p:spPr bwMode="auto">
            <a:xfrm>
              <a:off x="4600" y="3160"/>
              <a:ext cx="345" cy="0"/>
            </a:xfrm>
            <a:prstGeom prst="line">
              <a:avLst/>
            </a:prstGeom>
            <a:noFill/>
            <a:ln w="38100">
              <a:solidFill>
                <a:schemeClr val="accent2"/>
              </a:solidFill>
              <a:round/>
              <a:headEnd/>
              <a:tailEnd type="triangle" w="med" len="med"/>
            </a:ln>
          </p:spPr>
          <p:txBody>
            <a:bodyPr/>
            <a:lstStyle/>
            <a:p>
              <a:endParaRPr lang="en-US"/>
            </a:p>
          </p:txBody>
        </p:sp>
        <p:sp>
          <p:nvSpPr>
            <p:cNvPr id="82971" name="Text Box 56"/>
            <p:cNvSpPr txBox="1">
              <a:spLocks noChangeArrowheads="1"/>
            </p:cNvSpPr>
            <p:nvPr/>
          </p:nvSpPr>
          <p:spPr bwMode="auto">
            <a:xfrm>
              <a:off x="4376" y="2840"/>
              <a:ext cx="272" cy="231"/>
            </a:xfrm>
            <a:prstGeom prst="rect">
              <a:avLst/>
            </a:prstGeom>
            <a:noFill/>
            <a:ln w="9525">
              <a:noFill/>
              <a:miter lim="800000"/>
              <a:headEnd/>
              <a:tailEnd/>
            </a:ln>
          </p:spPr>
          <p:txBody>
            <a:bodyPr>
              <a:spAutoFit/>
            </a:bodyPr>
            <a:lstStyle/>
            <a:p>
              <a:pPr eaLnBrk="0" hangingPunct="0">
                <a:spcBef>
                  <a:spcPct val="50000"/>
                </a:spcBef>
              </a:pPr>
              <a:r>
                <a:rPr lang="en-US"/>
                <a:t>R</a:t>
              </a:r>
              <a:r>
                <a:rPr lang="en-US" baseline="-25000"/>
                <a:t>j</a:t>
              </a:r>
            </a:p>
          </p:txBody>
        </p:sp>
      </p:grpSp>
      <p:sp>
        <p:nvSpPr>
          <p:cNvPr id="130107" name="Text Box 59"/>
          <p:cNvSpPr txBox="1">
            <a:spLocks noChangeArrowheads="1"/>
          </p:cNvSpPr>
          <p:nvPr/>
        </p:nvSpPr>
        <p:spPr bwMode="auto">
          <a:xfrm>
            <a:off x="250825" y="5092700"/>
            <a:ext cx="4392613" cy="641350"/>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FF9900"/>
                </a:solidFill>
                <a:effectLst>
                  <a:outerShdw blurRad="38100" dist="38100" dir="2700000" algn="tl">
                    <a:srgbClr val="000000"/>
                  </a:outerShdw>
                </a:effectLst>
                <a:latin typeface="Arial" charset="0"/>
                <a:cs typeface="+mn-cs"/>
              </a:rPr>
              <a:t>Process P</a:t>
            </a:r>
            <a:r>
              <a:rPr lang="en-US" baseline="-25000">
                <a:solidFill>
                  <a:srgbClr val="FF9900"/>
                </a:solidFill>
                <a:effectLst>
                  <a:outerShdw blurRad="38100" dist="38100" dir="2700000" algn="tl">
                    <a:srgbClr val="000000"/>
                  </a:outerShdw>
                </a:effectLst>
                <a:latin typeface="Arial" charset="0"/>
                <a:cs typeface="+mn-cs"/>
              </a:rPr>
              <a:t>i</a:t>
            </a:r>
            <a:r>
              <a:rPr lang="en-US">
                <a:solidFill>
                  <a:srgbClr val="FF9900"/>
                </a:solidFill>
                <a:effectLst>
                  <a:outerShdw blurRad="38100" dist="38100" dir="2700000" algn="tl">
                    <a:srgbClr val="000000"/>
                  </a:outerShdw>
                </a:effectLst>
                <a:latin typeface="Arial" charset="0"/>
                <a:cs typeface="+mn-cs"/>
              </a:rPr>
              <a:t> requests an instance of resource R</a:t>
            </a:r>
            <a:r>
              <a:rPr lang="en-US" baseline="-25000">
                <a:solidFill>
                  <a:srgbClr val="FF9900"/>
                </a:solidFill>
                <a:effectLst>
                  <a:outerShdw blurRad="38100" dist="38100" dir="2700000" algn="tl">
                    <a:srgbClr val="000000"/>
                  </a:outerShdw>
                </a:effectLst>
                <a:latin typeface="Arial" charset="0"/>
                <a:cs typeface="+mn-cs"/>
              </a:rPr>
              <a:t>j</a:t>
            </a:r>
          </a:p>
        </p:txBody>
      </p:sp>
      <p:sp>
        <p:nvSpPr>
          <p:cNvPr id="130111" name="Text Box 63"/>
          <p:cNvSpPr txBox="1">
            <a:spLocks noChangeArrowheads="1"/>
          </p:cNvSpPr>
          <p:nvPr/>
        </p:nvSpPr>
        <p:spPr bwMode="auto">
          <a:xfrm>
            <a:off x="5327650" y="5084763"/>
            <a:ext cx="3924300" cy="641350"/>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FF9900"/>
                </a:solidFill>
                <a:effectLst>
                  <a:outerShdw blurRad="38100" dist="38100" dir="2700000" algn="tl">
                    <a:srgbClr val="000000"/>
                  </a:outerShdw>
                </a:effectLst>
                <a:latin typeface="Arial" charset="0"/>
                <a:cs typeface="+mn-cs"/>
              </a:rPr>
              <a:t>An instance of Resource R</a:t>
            </a:r>
            <a:r>
              <a:rPr lang="en-US" baseline="-25000">
                <a:solidFill>
                  <a:srgbClr val="FF9900"/>
                </a:solidFill>
                <a:effectLst>
                  <a:outerShdw blurRad="38100" dist="38100" dir="2700000" algn="tl">
                    <a:srgbClr val="000000"/>
                  </a:outerShdw>
                </a:effectLst>
                <a:latin typeface="Arial" charset="0"/>
                <a:cs typeface="+mn-cs"/>
              </a:rPr>
              <a:t>j </a:t>
            </a:r>
            <a:r>
              <a:rPr lang="en-US">
                <a:solidFill>
                  <a:srgbClr val="FF9900"/>
                </a:solidFill>
                <a:effectLst>
                  <a:outerShdw blurRad="38100" dist="38100" dir="2700000" algn="tl">
                    <a:srgbClr val="000000"/>
                  </a:outerShdw>
                </a:effectLst>
                <a:latin typeface="Arial" charset="0"/>
                <a:cs typeface="+mn-cs"/>
              </a:rPr>
              <a:t>is assigned to Process P</a:t>
            </a:r>
            <a:r>
              <a:rPr lang="en-US" baseline="-25000">
                <a:solidFill>
                  <a:srgbClr val="FF9900"/>
                </a:solidFill>
                <a:effectLst>
                  <a:outerShdw blurRad="38100" dist="38100" dir="2700000" algn="tl">
                    <a:srgbClr val="000000"/>
                  </a:outerShdw>
                </a:effectLst>
                <a:latin typeface="Arial" charset="0"/>
                <a:cs typeface="+mn-cs"/>
              </a:rPr>
              <a:t>i</a:t>
            </a:r>
            <a:r>
              <a:rPr lang="en-US">
                <a:solidFill>
                  <a:srgbClr val="FF9900"/>
                </a:solidFill>
                <a:effectLst>
                  <a:outerShdw blurRad="38100" dist="38100" dir="2700000" algn="tl">
                    <a:srgbClr val="000000"/>
                  </a:outerShdw>
                </a:effectLst>
                <a:latin typeface="Arial" charset="0"/>
                <a:cs typeface="+mn-cs"/>
              </a:rPr>
              <a:t> </a:t>
            </a:r>
          </a:p>
        </p:txBody>
      </p:sp>
      <p:sp>
        <p:nvSpPr>
          <p:cNvPr id="82964" name="Rectangle 65"/>
          <p:cNvSpPr>
            <a:spLocks noChangeArrowheads="1"/>
          </p:cNvSpPr>
          <p:nvPr/>
        </p:nvSpPr>
        <p:spPr bwMode="auto">
          <a:xfrm>
            <a:off x="1116013" y="115888"/>
            <a:ext cx="7272337" cy="576262"/>
          </a:xfrm>
          <a:prstGeom prst="rect">
            <a:avLst/>
          </a:prstGeom>
          <a:noFill/>
          <a:ln w="28575">
            <a:noFill/>
            <a:miter lim="800000"/>
            <a:headEnd/>
            <a:tailEnd/>
          </a:ln>
        </p:spPr>
        <p:txBody>
          <a:bodyPr anchor="ctr"/>
          <a:lstStyle/>
          <a:p>
            <a:pPr algn="ctr" eaLnBrk="0" hangingPunct="0"/>
            <a:r>
              <a:rPr lang="en-US" sz="3200" b="1" dirty="0">
                <a:solidFill>
                  <a:srgbClr val="FF0000"/>
                </a:solidFill>
                <a:effectLst>
                  <a:outerShdw blurRad="38100" dist="38100" dir="2700000" algn="tl">
                    <a:srgbClr val="000000">
                      <a:alpha val="43137"/>
                    </a:srgbClr>
                  </a:outerShdw>
                </a:effectLst>
              </a:rPr>
              <a:t>Deadlock modeling(</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p>
        </p:txBody>
      </p:sp>
      <p:sp>
        <p:nvSpPr>
          <p:cNvPr id="42" name="Date Placeholder 41"/>
          <p:cNvSpPr>
            <a:spLocks noGrp="1"/>
          </p:cNvSpPr>
          <p:nvPr>
            <p:ph type="dt" sz="half" idx="10"/>
          </p:nvPr>
        </p:nvSpPr>
        <p:spPr/>
        <p:txBody>
          <a:bodyPr/>
          <a:lstStyle/>
          <a:p>
            <a:fld id="{C3E08309-4638-46D4-A59A-DEDADD987B16}" type="datetime1">
              <a:rPr lang="en-US" smtClean="0"/>
              <a:t>5/31/2020</a:t>
            </a:fld>
            <a:endParaRPr lang="en-US"/>
          </a:p>
        </p:txBody>
      </p:sp>
      <p:sp>
        <p:nvSpPr>
          <p:cNvPr id="43" name="Slide Number Placeholder 42"/>
          <p:cNvSpPr>
            <a:spLocks noGrp="1"/>
          </p:cNvSpPr>
          <p:nvPr>
            <p:ph type="sldNum" sz="quarter" idx="12"/>
          </p:nvPr>
        </p:nvSpPr>
        <p:spPr/>
        <p:txBody>
          <a:bodyPr/>
          <a:lstStyle/>
          <a:p>
            <a:fld id="{99D1F6FE-278F-4154-B296-75A73E20B2CD}" type="slidenum">
              <a:rPr lang="en-US" smtClean="0"/>
              <a:pPr/>
              <a:t>16</a:t>
            </a:fld>
            <a:endParaRPr lang="en-US"/>
          </a:p>
        </p:txBody>
      </p:sp>
      <p:sp>
        <p:nvSpPr>
          <p:cNvPr id="44" name="Footer Placeholder 43"/>
          <p:cNvSpPr>
            <a:spLocks noGrp="1"/>
          </p:cNvSpPr>
          <p:nvPr>
            <p:ph type="ftr" sz="quarter" idx="11"/>
          </p:nvPr>
        </p:nvSpPr>
        <p:spPr/>
        <p:txBody>
          <a:bodyPr/>
          <a:lstStyle/>
          <a:p>
            <a:r>
              <a:rPr lang="en-US"/>
              <a:t>Ambo University || Woliso Campus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533400" y="838200"/>
            <a:ext cx="3035300" cy="554037"/>
          </a:xfrm>
        </p:spPr>
        <p:txBody>
          <a:bodyPr>
            <a:normAutofit fontScale="90000"/>
          </a:bodyPr>
          <a:lstStyle/>
          <a:p>
            <a:pPr eaLnBrk="1" fontAlgn="auto" hangingPunct="1">
              <a:spcAft>
                <a:spcPts val="0"/>
              </a:spcAft>
              <a:defRPr/>
            </a:pPr>
            <a:r>
              <a:rPr lang="en-US" b="1" dirty="0">
                <a:solidFill>
                  <a:srgbClr val="FFFF00"/>
                </a:solidFill>
                <a:effectLst>
                  <a:outerShdw blurRad="38100" dist="38100" dir="2700000" algn="tl">
                    <a:srgbClr val="000000"/>
                  </a:outerShdw>
                </a:effectLst>
              </a:rPr>
              <a:t>Example:</a:t>
            </a:r>
            <a:endParaRPr lang="en-US" dirty="0">
              <a:solidFill>
                <a:srgbClr val="FFFF00"/>
              </a:solidFill>
            </a:endParaRPr>
          </a:p>
        </p:txBody>
      </p:sp>
      <p:pic>
        <p:nvPicPr>
          <p:cNvPr id="83971" name="Picture 4"/>
          <p:cNvPicPr>
            <a:picLocks noChangeAspect="1" noChangeArrowheads="1"/>
          </p:cNvPicPr>
          <p:nvPr/>
        </p:nvPicPr>
        <p:blipFill>
          <a:blip r:embed="rId2"/>
          <a:srcRect l="25287" t="935" r="25287" b="1526"/>
          <a:stretch>
            <a:fillRect/>
          </a:stretch>
        </p:blipFill>
        <p:spPr bwMode="auto">
          <a:xfrm>
            <a:off x="5849938" y="914400"/>
            <a:ext cx="2970212" cy="3305175"/>
          </a:xfrm>
          <a:prstGeom prst="rect">
            <a:avLst/>
          </a:prstGeom>
          <a:noFill/>
          <a:ln w="28575">
            <a:solidFill>
              <a:srgbClr val="0000FF"/>
            </a:solidFill>
            <a:miter lim="800000"/>
            <a:headEnd/>
            <a:tailEnd/>
          </a:ln>
        </p:spPr>
      </p:pic>
      <p:sp>
        <p:nvSpPr>
          <p:cNvPr id="131077" name="Text Box 5"/>
          <p:cNvSpPr txBox="1">
            <a:spLocks noChangeArrowheads="1"/>
          </p:cNvSpPr>
          <p:nvPr/>
        </p:nvSpPr>
        <p:spPr bwMode="auto">
          <a:xfrm>
            <a:off x="685800" y="1600201"/>
            <a:ext cx="5029200" cy="2285999"/>
          </a:xfrm>
          <a:prstGeom prst="rect">
            <a:avLst/>
          </a:prstGeom>
          <a:solidFill>
            <a:srgbClr val="0000CC"/>
          </a:solidFill>
          <a:ln w="9525">
            <a:solidFill>
              <a:schemeClr val="folHlink"/>
            </a:solidFill>
            <a:miter lim="800000"/>
            <a:headEnd/>
            <a:tailEnd/>
          </a:ln>
        </p:spPr>
        <p:txBody>
          <a:bodyPr wrap="square">
            <a:spAutoFit/>
          </a:bodyPr>
          <a:lstStyle/>
          <a:p>
            <a:pPr eaLnBrk="0" hangingPunct="0">
              <a:spcBef>
                <a:spcPct val="50000"/>
              </a:spcBef>
            </a:pPr>
            <a:r>
              <a:rPr lang="en-US" sz="2800" dirty="0">
                <a:solidFill>
                  <a:srgbClr val="FFFF00"/>
                </a:solidFill>
              </a:rPr>
              <a:t>Resource instances: </a:t>
            </a:r>
          </a:p>
          <a:p>
            <a:pPr lvl="1" eaLnBrk="0" hangingPunct="0">
              <a:spcBef>
                <a:spcPct val="50000"/>
              </a:spcBef>
              <a:buFontTx/>
              <a:buChar char="•"/>
            </a:pPr>
            <a:r>
              <a:rPr lang="en-US" sz="2800" dirty="0">
                <a:solidFill>
                  <a:srgbClr val="FFFF00"/>
                </a:solidFill>
              </a:rPr>
              <a:t> </a:t>
            </a:r>
            <a:r>
              <a:rPr lang="en-US" sz="2400" dirty="0">
                <a:solidFill>
                  <a:srgbClr val="FFFF00"/>
                </a:solidFill>
              </a:rPr>
              <a:t>One instance of R1 and R3. </a:t>
            </a:r>
          </a:p>
          <a:p>
            <a:pPr lvl="1" eaLnBrk="0" hangingPunct="0">
              <a:spcBef>
                <a:spcPct val="50000"/>
              </a:spcBef>
              <a:buFontTx/>
              <a:buChar char="•"/>
            </a:pPr>
            <a:r>
              <a:rPr lang="en-US" sz="2400" dirty="0">
                <a:solidFill>
                  <a:srgbClr val="FFFF00"/>
                </a:solidFill>
              </a:rPr>
              <a:t> Two instances of R2.</a:t>
            </a:r>
          </a:p>
          <a:p>
            <a:pPr lvl="1" eaLnBrk="0" hangingPunct="0">
              <a:spcBef>
                <a:spcPct val="50000"/>
              </a:spcBef>
              <a:buFontTx/>
              <a:buChar char="•"/>
            </a:pPr>
            <a:r>
              <a:rPr lang="en-US" sz="2400" dirty="0">
                <a:solidFill>
                  <a:srgbClr val="FFFF00"/>
                </a:solidFill>
              </a:rPr>
              <a:t> Three instances of R4. </a:t>
            </a:r>
          </a:p>
        </p:txBody>
      </p:sp>
      <p:sp>
        <p:nvSpPr>
          <p:cNvPr id="131078" name="Text Box 6"/>
          <p:cNvSpPr txBox="1">
            <a:spLocks noChangeArrowheads="1"/>
          </p:cNvSpPr>
          <p:nvPr/>
        </p:nvSpPr>
        <p:spPr bwMode="auto">
          <a:xfrm>
            <a:off x="539750" y="4090988"/>
            <a:ext cx="3455988" cy="519112"/>
          </a:xfrm>
          <a:prstGeom prst="rect">
            <a:avLst/>
          </a:prstGeom>
          <a:noFill/>
          <a:ln w="9525">
            <a:noFill/>
            <a:miter lim="800000"/>
            <a:headEnd/>
            <a:tailEnd/>
          </a:ln>
          <a:effectLst/>
        </p:spPr>
        <p:txBody>
          <a:bodyPr>
            <a:spAutoFit/>
          </a:bodyPr>
          <a:lstStyle/>
          <a:p>
            <a:pPr eaLnBrk="0" hangingPunct="0">
              <a:spcBef>
                <a:spcPct val="50000"/>
              </a:spcBef>
              <a:defRPr/>
            </a:pPr>
            <a:r>
              <a:rPr lang="en-US" sz="2800">
                <a:solidFill>
                  <a:srgbClr val="FFFF00"/>
                </a:solidFill>
                <a:effectLst>
                  <a:outerShdw blurRad="38100" dist="38100" dir="2700000" algn="tl">
                    <a:srgbClr val="000000"/>
                  </a:outerShdw>
                </a:effectLst>
                <a:latin typeface="Arial" charset="0"/>
                <a:cs typeface="+mn-cs"/>
              </a:rPr>
              <a:t>Processes States: </a:t>
            </a:r>
            <a:endParaRPr lang="en-US" sz="2000">
              <a:solidFill>
                <a:srgbClr val="FFFF00"/>
              </a:solidFill>
              <a:effectLst>
                <a:outerShdw blurRad="38100" dist="38100" dir="2700000" algn="tl">
                  <a:srgbClr val="000000"/>
                </a:outerShdw>
              </a:effectLst>
              <a:latin typeface="Arial" charset="0"/>
              <a:cs typeface="+mn-cs"/>
            </a:endParaRPr>
          </a:p>
        </p:txBody>
      </p:sp>
      <p:graphicFrame>
        <p:nvGraphicFramePr>
          <p:cNvPr id="131227" name="Group 155"/>
          <p:cNvGraphicFramePr>
            <a:graphicFrameLocks noGrp="1"/>
          </p:cNvGraphicFramePr>
          <p:nvPr/>
        </p:nvGraphicFramePr>
        <p:xfrm>
          <a:off x="900113" y="4800600"/>
          <a:ext cx="6985000" cy="1873250"/>
        </p:xfrm>
        <a:graphic>
          <a:graphicData uri="http://schemas.openxmlformats.org/drawingml/2006/table">
            <a:tbl>
              <a:tblPr rtl="1"/>
              <a:tblGrid>
                <a:gridCol w="2592388">
                  <a:extLst>
                    <a:ext uri="{9D8B030D-6E8A-4147-A177-3AD203B41FA5}">
                      <a16:colId xmlns:a16="http://schemas.microsoft.com/office/drawing/2014/main" val="20000"/>
                    </a:ext>
                  </a:extLst>
                </a:gridCol>
                <a:gridCol w="2879725">
                  <a:extLst>
                    <a:ext uri="{9D8B030D-6E8A-4147-A177-3AD203B41FA5}">
                      <a16:colId xmlns:a16="http://schemas.microsoft.com/office/drawing/2014/main" val="20001"/>
                    </a:ext>
                  </a:extLst>
                </a:gridCol>
                <a:gridCol w="1512887">
                  <a:extLst>
                    <a:ext uri="{9D8B030D-6E8A-4147-A177-3AD203B41FA5}">
                      <a16:colId xmlns:a16="http://schemas.microsoft.com/office/drawing/2014/main" val="20002"/>
                    </a:ext>
                  </a:extLst>
                </a:gridCol>
              </a:tblGrid>
              <a:tr h="3254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B050"/>
                          </a:solidFill>
                          <a:effectLst/>
                          <a:latin typeface="Arial" charset="0"/>
                          <a:cs typeface="Arial" charset="0"/>
                        </a:rPr>
                        <a:t>Waiting</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B050"/>
                          </a:solidFill>
                          <a:effectLst/>
                          <a:latin typeface="Arial" charset="0"/>
                          <a:cs typeface="Arial" charset="0"/>
                        </a:rPr>
                        <a:t>Holding</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B050"/>
                          </a:solidFill>
                          <a:effectLst/>
                          <a:latin typeface="Arial" charset="0"/>
                          <a:cs typeface="Arial" charset="0"/>
                        </a:rPr>
                        <a:t>Process</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extLst>
                  <a:ext uri="{0D108BD9-81ED-4DB2-BD59-A6C34878D82A}">
                    <a16:rowId xmlns:a16="http://schemas.microsoft.com/office/drawing/2014/main" val="10000"/>
                  </a:ext>
                </a:extLst>
              </a:tr>
              <a:tr h="3841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FFFF00"/>
                          </a:solidFill>
                          <a:effectLst/>
                          <a:latin typeface="Arial" charset="0"/>
                          <a:cs typeface="Arial" charset="0"/>
                        </a:rPr>
                        <a:t>Instance of R1</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FFFF00"/>
                          </a:solidFill>
                          <a:effectLst/>
                          <a:latin typeface="Arial" charset="0"/>
                          <a:cs typeface="Arial" charset="0"/>
                        </a:rPr>
                        <a:t>Instance of R2</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B050"/>
                          </a:solidFill>
                          <a:effectLst/>
                          <a:latin typeface="Arial" charset="0"/>
                          <a:cs typeface="Arial" charset="0"/>
                        </a:rPr>
                        <a:t>P1</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extLst>
                  <a:ext uri="{0D108BD9-81ED-4DB2-BD59-A6C34878D82A}">
                    <a16:rowId xmlns:a16="http://schemas.microsoft.com/office/drawing/2014/main" val="10001"/>
                  </a:ext>
                </a:extLst>
              </a:tr>
              <a:tr h="3603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FFFF00"/>
                          </a:solidFill>
                          <a:effectLst/>
                          <a:latin typeface="Arial" charset="0"/>
                          <a:cs typeface="Arial" charset="0"/>
                        </a:rPr>
                        <a:t>Instance of R3</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FFFF00"/>
                          </a:solidFill>
                          <a:effectLst/>
                          <a:latin typeface="Arial" charset="0"/>
                          <a:cs typeface="Arial" charset="0"/>
                        </a:rPr>
                        <a:t>Instance of R1 and R2</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B050"/>
                          </a:solidFill>
                          <a:effectLst/>
                          <a:latin typeface="Arial" charset="0"/>
                          <a:cs typeface="Arial" charset="0"/>
                        </a:rPr>
                        <a:t>P2</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FFFF00"/>
                          </a:solidFill>
                          <a:effectLst/>
                          <a:latin typeface="Arial" charset="0"/>
                          <a:cs typeface="Arial" charset="0"/>
                        </a:rPr>
                        <a:t>-------</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FFFF00"/>
                          </a:solidFill>
                          <a:effectLst/>
                          <a:latin typeface="Arial" charset="0"/>
                          <a:cs typeface="Arial" charset="0"/>
                        </a:rPr>
                        <a:t>Instance of R3</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B050"/>
                          </a:solidFill>
                          <a:effectLst/>
                          <a:latin typeface="Arial" charset="0"/>
                          <a:cs typeface="Arial" charset="0"/>
                        </a:rPr>
                        <a:t>P3</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rgbClr val="0000CC"/>
                    </a:solidFill>
                  </a:tcPr>
                </a:tc>
                <a:extLst>
                  <a:ext uri="{0D108BD9-81ED-4DB2-BD59-A6C34878D82A}">
                    <a16:rowId xmlns:a16="http://schemas.microsoft.com/office/drawing/2014/main" val="10003"/>
                  </a:ext>
                </a:extLst>
              </a:tr>
            </a:tbl>
          </a:graphicData>
        </a:graphic>
      </p:graphicFrame>
      <p:sp>
        <p:nvSpPr>
          <p:cNvPr id="131182" name="AutoShape 110"/>
          <p:cNvSpPr>
            <a:spLocks noChangeArrowheads="1"/>
          </p:cNvSpPr>
          <p:nvPr/>
        </p:nvSpPr>
        <p:spPr bwMode="auto">
          <a:xfrm rot="-5400000">
            <a:off x="899319" y="2204244"/>
            <a:ext cx="215900" cy="360362"/>
          </a:xfrm>
          <a:prstGeom prst="downArrow">
            <a:avLst>
              <a:gd name="adj1" fmla="val 68278"/>
              <a:gd name="adj2" fmla="val 107357"/>
            </a:avLst>
          </a:prstGeom>
          <a:solidFill>
            <a:srgbClr val="FF9900"/>
          </a:solidFill>
          <a:ln w="9525">
            <a:solidFill>
              <a:schemeClr val="tx1"/>
            </a:solidFill>
            <a:miter lim="800000"/>
            <a:headEnd/>
            <a:tailEnd/>
          </a:ln>
        </p:spPr>
        <p:txBody>
          <a:bodyPr wrap="none" anchor="ctr"/>
          <a:lstStyle/>
          <a:p>
            <a:pPr eaLnBrk="0" hangingPunct="0"/>
            <a:endParaRPr lang="en-AU"/>
          </a:p>
        </p:txBody>
      </p:sp>
      <p:sp>
        <p:nvSpPr>
          <p:cNvPr id="131183" name="AutoShape 111"/>
          <p:cNvSpPr>
            <a:spLocks noChangeArrowheads="1"/>
          </p:cNvSpPr>
          <p:nvPr/>
        </p:nvSpPr>
        <p:spPr bwMode="auto">
          <a:xfrm rot="-5400000">
            <a:off x="870744" y="2794794"/>
            <a:ext cx="215900" cy="360362"/>
          </a:xfrm>
          <a:prstGeom prst="downArrow">
            <a:avLst>
              <a:gd name="adj1" fmla="val 68278"/>
              <a:gd name="adj2" fmla="val 107357"/>
            </a:avLst>
          </a:prstGeom>
          <a:solidFill>
            <a:srgbClr val="FF9900"/>
          </a:solidFill>
          <a:ln w="9525">
            <a:solidFill>
              <a:schemeClr val="tx1"/>
            </a:solidFill>
            <a:miter lim="800000"/>
            <a:headEnd/>
            <a:tailEnd/>
          </a:ln>
        </p:spPr>
        <p:txBody>
          <a:bodyPr wrap="none" anchor="ctr"/>
          <a:lstStyle/>
          <a:p>
            <a:pPr eaLnBrk="0" hangingPunct="0"/>
            <a:endParaRPr lang="en-AU"/>
          </a:p>
        </p:txBody>
      </p:sp>
      <p:sp>
        <p:nvSpPr>
          <p:cNvPr id="131184" name="AutoShape 112"/>
          <p:cNvSpPr>
            <a:spLocks noChangeArrowheads="1"/>
          </p:cNvSpPr>
          <p:nvPr/>
        </p:nvSpPr>
        <p:spPr bwMode="auto">
          <a:xfrm rot="-5400000">
            <a:off x="870744" y="3342482"/>
            <a:ext cx="215900" cy="360362"/>
          </a:xfrm>
          <a:prstGeom prst="downArrow">
            <a:avLst>
              <a:gd name="adj1" fmla="val 68278"/>
              <a:gd name="adj2" fmla="val 107357"/>
            </a:avLst>
          </a:prstGeom>
          <a:solidFill>
            <a:srgbClr val="FF9900"/>
          </a:solidFill>
          <a:ln w="9525">
            <a:solidFill>
              <a:schemeClr val="tx1"/>
            </a:solidFill>
            <a:miter lim="800000"/>
            <a:headEnd/>
            <a:tailEnd/>
          </a:ln>
        </p:spPr>
        <p:txBody>
          <a:bodyPr wrap="none" anchor="ctr"/>
          <a:lstStyle/>
          <a:p>
            <a:pPr eaLnBrk="0" hangingPunct="0"/>
            <a:endParaRPr lang="en-AU"/>
          </a:p>
        </p:txBody>
      </p:sp>
      <p:sp>
        <p:nvSpPr>
          <p:cNvPr id="131185" name="AutoShape 113"/>
          <p:cNvSpPr>
            <a:spLocks noChangeArrowheads="1"/>
          </p:cNvSpPr>
          <p:nvPr/>
        </p:nvSpPr>
        <p:spPr bwMode="auto">
          <a:xfrm rot="-5400000">
            <a:off x="467519" y="5301457"/>
            <a:ext cx="215900" cy="360362"/>
          </a:xfrm>
          <a:prstGeom prst="downArrow">
            <a:avLst>
              <a:gd name="adj1" fmla="val 68278"/>
              <a:gd name="adj2" fmla="val 107357"/>
            </a:avLst>
          </a:prstGeom>
          <a:solidFill>
            <a:srgbClr val="3399FF"/>
          </a:solidFill>
          <a:ln w="9525">
            <a:solidFill>
              <a:schemeClr val="tx1"/>
            </a:solidFill>
            <a:miter lim="800000"/>
            <a:headEnd/>
            <a:tailEnd/>
          </a:ln>
        </p:spPr>
        <p:txBody>
          <a:bodyPr wrap="none" anchor="ctr"/>
          <a:lstStyle/>
          <a:p>
            <a:pPr eaLnBrk="0" hangingPunct="0"/>
            <a:endParaRPr lang="en-AU"/>
          </a:p>
        </p:txBody>
      </p:sp>
      <p:sp>
        <p:nvSpPr>
          <p:cNvPr id="131186" name="AutoShape 114"/>
          <p:cNvSpPr>
            <a:spLocks noChangeArrowheads="1"/>
          </p:cNvSpPr>
          <p:nvPr/>
        </p:nvSpPr>
        <p:spPr bwMode="auto">
          <a:xfrm rot="-5400000">
            <a:off x="467519" y="5733257"/>
            <a:ext cx="215900" cy="360362"/>
          </a:xfrm>
          <a:prstGeom prst="downArrow">
            <a:avLst>
              <a:gd name="adj1" fmla="val 68278"/>
              <a:gd name="adj2" fmla="val 107357"/>
            </a:avLst>
          </a:prstGeom>
          <a:solidFill>
            <a:srgbClr val="3399FF"/>
          </a:solidFill>
          <a:ln w="9525">
            <a:solidFill>
              <a:schemeClr val="tx1"/>
            </a:solidFill>
            <a:miter lim="800000"/>
            <a:headEnd/>
            <a:tailEnd/>
          </a:ln>
        </p:spPr>
        <p:txBody>
          <a:bodyPr wrap="none" anchor="ctr"/>
          <a:lstStyle/>
          <a:p>
            <a:pPr eaLnBrk="0" hangingPunct="0"/>
            <a:endParaRPr lang="en-AU"/>
          </a:p>
        </p:txBody>
      </p:sp>
      <p:sp>
        <p:nvSpPr>
          <p:cNvPr id="131187" name="AutoShape 115"/>
          <p:cNvSpPr>
            <a:spLocks noChangeArrowheads="1"/>
          </p:cNvSpPr>
          <p:nvPr/>
        </p:nvSpPr>
        <p:spPr bwMode="auto">
          <a:xfrm rot="-5400000">
            <a:off x="467519" y="6236494"/>
            <a:ext cx="215900" cy="360362"/>
          </a:xfrm>
          <a:prstGeom prst="downArrow">
            <a:avLst>
              <a:gd name="adj1" fmla="val 68278"/>
              <a:gd name="adj2" fmla="val 107357"/>
            </a:avLst>
          </a:prstGeom>
          <a:solidFill>
            <a:srgbClr val="3399FF"/>
          </a:solidFill>
          <a:ln w="9525">
            <a:solidFill>
              <a:schemeClr val="tx1"/>
            </a:solidFill>
            <a:miter lim="800000"/>
            <a:headEnd/>
            <a:tailEnd/>
          </a:ln>
        </p:spPr>
        <p:txBody>
          <a:bodyPr wrap="none" anchor="ctr"/>
          <a:lstStyle/>
          <a:p>
            <a:pPr eaLnBrk="0" hangingPunct="0"/>
            <a:endParaRPr lang="en-AU"/>
          </a:p>
        </p:txBody>
      </p:sp>
      <p:sp>
        <p:nvSpPr>
          <p:cNvPr id="131188" name="Oval 116"/>
          <p:cNvSpPr>
            <a:spLocks noChangeArrowheads="1"/>
          </p:cNvSpPr>
          <p:nvPr/>
        </p:nvSpPr>
        <p:spPr bwMode="auto">
          <a:xfrm>
            <a:off x="157163" y="1528763"/>
            <a:ext cx="395287" cy="431800"/>
          </a:xfrm>
          <a:prstGeom prst="ellipse">
            <a:avLst/>
          </a:prstGeom>
          <a:solidFill>
            <a:schemeClr val="accent1"/>
          </a:solidFill>
          <a:ln w="9525">
            <a:solidFill>
              <a:schemeClr val="tx1"/>
            </a:solidFill>
            <a:round/>
            <a:headEnd/>
            <a:tailEnd/>
          </a:ln>
          <a:effectLst>
            <a:outerShdw dist="71842" dir="2700000" algn="ctr" rotWithShape="0">
              <a:schemeClr val="tx1"/>
            </a:outerShdw>
          </a:effectLst>
        </p:spPr>
        <p:txBody>
          <a:bodyPr wrap="none" anchor="ctr"/>
          <a:lstStyle/>
          <a:p>
            <a:pPr eaLnBrk="0" hangingPunct="0">
              <a:defRPr/>
            </a:pPr>
            <a:r>
              <a:rPr lang="en-US" sz="2000">
                <a:latin typeface="Arial" charset="0"/>
                <a:cs typeface="+mn-cs"/>
              </a:rPr>
              <a:t>1</a:t>
            </a:r>
          </a:p>
        </p:txBody>
      </p:sp>
      <p:sp>
        <p:nvSpPr>
          <p:cNvPr id="131189" name="Oval 117"/>
          <p:cNvSpPr>
            <a:spLocks noChangeArrowheads="1"/>
          </p:cNvSpPr>
          <p:nvPr/>
        </p:nvSpPr>
        <p:spPr bwMode="auto">
          <a:xfrm>
            <a:off x="128588" y="4078288"/>
            <a:ext cx="395287" cy="431800"/>
          </a:xfrm>
          <a:prstGeom prst="ellipse">
            <a:avLst/>
          </a:prstGeom>
          <a:solidFill>
            <a:schemeClr val="accent1"/>
          </a:solidFill>
          <a:ln w="9525">
            <a:solidFill>
              <a:schemeClr val="tx1"/>
            </a:solidFill>
            <a:round/>
            <a:headEnd/>
            <a:tailEnd/>
          </a:ln>
          <a:effectLst>
            <a:outerShdw dist="71842" dir="2700000" algn="ctr" rotWithShape="0">
              <a:schemeClr val="tx1"/>
            </a:outerShdw>
          </a:effectLst>
        </p:spPr>
        <p:txBody>
          <a:bodyPr wrap="none" anchor="ctr"/>
          <a:lstStyle/>
          <a:p>
            <a:pPr eaLnBrk="0" hangingPunct="0">
              <a:defRPr/>
            </a:pPr>
            <a:r>
              <a:rPr lang="en-US" sz="2000">
                <a:latin typeface="Arial" charset="0"/>
                <a:cs typeface="+mn-cs"/>
              </a:rPr>
              <a:t>2</a:t>
            </a:r>
          </a:p>
        </p:txBody>
      </p:sp>
      <p:sp>
        <p:nvSpPr>
          <p:cNvPr id="17" name="TextBox 16"/>
          <p:cNvSpPr txBox="1"/>
          <p:nvPr/>
        </p:nvSpPr>
        <p:spPr>
          <a:xfrm>
            <a:off x="457200" y="152400"/>
            <a:ext cx="8458200" cy="584775"/>
          </a:xfrm>
          <a:prstGeom prst="rect">
            <a:avLst/>
          </a:prstGeom>
          <a:noFill/>
        </p:spPr>
        <p:txBody>
          <a:bodyPr wrap="square" rtlCol="0">
            <a:spAutoFit/>
          </a:bodyPr>
          <a:lstStyle/>
          <a:p>
            <a:pPr algn="ctr"/>
            <a:r>
              <a:rPr lang="en-US" sz="3200" b="1" dirty="0">
                <a:solidFill>
                  <a:srgbClr val="FF0000"/>
                </a:solidFill>
                <a:effectLst>
                  <a:outerShdw blurRad="38100" dist="38100" dir="2700000" algn="tl">
                    <a:srgbClr val="000000">
                      <a:alpha val="43137"/>
                    </a:srgbClr>
                  </a:outerShdw>
                </a:effectLst>
              </a:rPr>
              <a:t>Deadlock modeling(</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p>
        </p:txBody>
      </p:sp>
      <p:sp>
        <p:nvSpPr>
          <p:cNvPr id="16" name="Date Placeholder 15"/>
          <p:cNvSpPr>
            <a:spLocks noGrp="1"/>
          </p:cNvSpPr>
          <p:nvPr>
            <p:ph type="dt" sz="half" idx="10"/>
          </p:nvPr>
        </p:nvSpPr>
        <p:spPr/>
        <p:txBody>
          <a:bodyPr/>
          <a:lstStyle/>
          <a:p>
            <a:fld id="{926D3466-4A65-4636-98D6-84A12EAAAE13}" type="datetime1">
              <a:rPr lang="en-US" smtClean="0"/>
              <a:t>5/31/2020</a:t>
            </a:fld>
            <a:endParaRPr lang="en-US"/>
          </a:p>
        </p:txBody>
      </p:sp>
      <p:sp>
        <p:nvSpPr>
          <p:cNvPr id="18" name="Slide Number Placeholder 17"/>
          <p:cNvSpPr>
            <a:spLocks noGrp="1"/>
          </p:cNvSpPr>
          <p:nvPr>
            <p:ph type="sldNum" sz="quarter" idx="12"/>
          </p:nvPr>
        </p:nvSpPr>
        <p:spPr/>
        <p:txBody>
          <a:bodyPr/>
          <a:lstStyle/>
          <a:p>
            <a:fld id="{99D1F6FE-278F-4154-B296-75A73E20B2CD}" type="slidenum">
              <a:rPr lang="en-US" smtClean="0"/>
              <a:pPr/>
              <a:t>17</a:t>
            </a:fld>
            <a:endParaRPr lang="en-US"/>
          </a:p>
        </p:txBody>
      </p:sp>
      <p:sp>
        <p:nvSpPr>
          <p:cNvPr id="19" name="Footer Placeholder 18"/>
          <p:cNvSpPr>
            <a:spLocks noGrp="1"/>
          </p:cNvSpPr>
          <p:nvPr>
            <p:ph type="ftr" sz="quarter" idx="11"/>
          </p:nvPr>
        </p:nvSpPr>
        <p:spPr/>
        <p:txBody>
          <a:bodyPr/>
          <a:lstStyle/>
          <a:p>
            <a:r>
              <a:rPr lang="en-US"/>
              <a:t>Ambo University || Woliso Campus</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1182"/>
                                        </p:tgtEl>
                                        <p:attrNameLst>
                                          <p:attrName>style.visibility</p:attrName>
                                        </p:attrNameLst>
                                      </p:cBhvr>
                                      <p:to>
                                        <p:strVal val="visible"/>
                                      </p:to>
                                    </p:set>
                                    <p:animEffect transition="in" filter="blinds(horizontal)">
                                      <p:cBhvr>
                                        <p:cTn id="7" dur="500"/>
                                        <p:tgtEl>
                                          <p:spTgt spid="13118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1183"/>
                                        </p:tgtEl>
                                        <p:attrNameLst>
                                          <p:attrName>style.visibility</p:attrName>
                                        </p:attrNameLst>
                                      </p:cBhvr>
                                      <p:to>
                                        <p:strVal val="visible"/>
                                      </p:to>
                                    </p:set>
                                    <p:animEffect transition="in" filter="blinds(horizontal)">
                                      <p:cBhvr>
                                        <p:cTn id="12" dur="500"/>
                                        <p:tgtEl>
                                          <p:spTgt spid="131183"/>
                                        </p:tgtEl>
                                      </p:cBhvr>
                                    </p:animEffect>
                                  </p:childTnLst>
                                </p:cTn>
                              </p:par>
                              <p:par>
                                <p:cTn id="13" presetID="1" presetClass="exit" presetSubtype="0" fill="hold" grpId="1" nodeType="withEffect">
                                  <p:stCondLst>
                                    <p:cond delay="0"/>
                                  </p:stCondLst>
                                  <p:childTnLst>
                                    <p:set>
                                      <p:cBhvr>
                                        <p:cTn id="14" dur="1" fill="hold">
                                          <p:stCondLst>
                                            <p:cond delay="0"/>
                                          </p:stCondLst>
                                        </p:cTn>
                                        <p:tgtEl>
                                          <p:spTgt spid="13118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31184"/>
                                        </p:tgtEl>
                                        <p:attrNameLst>
                                          <p:attrName>style.visibility</p:attrName>
                                        </p:attrNameLst>
                                      </p:cBhvr>
                                      <p:to>
                                        <p:strVal val="visible"/>
                                      </p:to>
                                    </p:set>
                                    <p:animEffect transition="in" filter="blinds(horizontal)">
                                      <p:cBhvr>
                                        <p:cTn id="19" dur="500"/>
                                        <p:tgtEl>
                                          <p:spTgt spid="131184"/>
                                        </p:tgtEl>
                                      </p:cBhvr>
                                    </p:animEffect>
                                  </p:childTnLst>
                                </p:cTn>
                              </p:par>
                              <p:par>
                                <p:cTn id="20" presetID="1" presetClass="exit" presetSubtype="0" fill="hold" grpId="1" nodeType="withEffect">
                                  <p:stCondLst>
                                    <p:cond delay="0"/>
                                  </p:stCondLst>
                                  <p:childTnLst>
                                    <p:set>
                                      <p:cBhvr>
                                        <p:cTn id="21" dur="1" fill="hold">
                                          <p:stCondLst>
                                            <p:cond delay="0"/>
                                          </p:stCondLst>
                                        </p:cTn>
                                        <p:tgtEl>
                                          <p:spTgt spid="131183"/>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31185"/>
                                        </p:tgtEl>
                                        <p:attrNameLst>
                                          <p:attrName>style.visibility</p:attrName>
                                        </p:attrNameLst>
                                      </p:cBhvr>
                                      <p:to>
                                        <p:strVal val="visible"/>
                                      </p:to>
                                    </p:set>
                                    <p:animEffect transition="in" filter="blinds(horizontal)">
                                      <p:cBhvr>
                                        <p:cTn id="26" dur="500"/>
                                        <p:tgtEl>
                                          <p:spTgt spid="131185"/>
                                        </p:tgtEl>
                                      </p:cBhvr>
                                    </p:animEffect>
                                  </p:childTnLst>
                                </p:cTn>
                              </p:par>
                              <p:par>
                                <p:cTn id="27" presetID="1" presetClass="exit" presetSubtype="0" fill="hold" grpId="1" nodeType="withEffect">
                                  <p:stCondLst>
                                    <p:cond delay="0"/>
                                  </p:stCondLst>
                                  <p:childTnLst>
                                    <p:set>
                                      <p:cBhvr>
                                        <p:cTn id="28" dur="1" fill="hold">
                                          <p:stCondLst>
                                            <p:cond delay="0"/>
                                          </p:stCondLst>
                                        </p:cTn>
                                        <p:tgtEl>
                                          <p:spTgt spid="13118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31186"/>
                                        </p:tgtEl>
                                        <p:attrNameLst>
                                          <p:attrName>style.visibility</p:attrName>
                                        </p:attrNameLst>
                                      </p:cBhvr>
                                      <p:to>
                                        <p:strVal val="visible"/>
                                      </p:to>
                                    </p:set>
                                    <p:animEffect transition="in" filter="blinds(horizontal)">
                                      <p:cBhvr>
                                        <p:cTn id="33" dur="500"/>
                                        <p:tgtEl>
                                          <p:spTgt spid="131186"/>
                                        </p:tgtEl>
                                      </p:cBhvr>
                                    </p:animEffect>
                                  </p:childTnLst>
                                </p:cTn>
                              </p:par>
                              <p:par>
                                <p:cTn id="34" presetID="1" presetClass="exit" presetSubtype="0" fill="hold" grpId="1" nodeType="withEffect">
                                  <p:stCondLst>
                                    <p:cond delay="0"/>
                                  </p:stCondLst>
                                  <p:childTnLst>
                                    <p:set>
                                      <p:cBhvr>
                                        <p:cTn id="35" dur="1" fill="hold">
                                          <p:stCondLst>
                                            <p:cond delay="0"/>
                                          </p:stCondLst>
                                        </p:cTn>
                                        <p:tgtEl>
                                          <p:spTgt spid="131185"/>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31187"/>
                                        </p:tgtEl>
                                        <p:attrNameLst>
                                          <p:attrName>style.visibility</p:attrName>
                                        </p:attrNameLst>
                                      </p:cBhvr>
                                      <p:to>
                                        <p:strVal val="visible"/>
                                      </p:to>
                                    </p:set>
                                    <p:animEffect transition="in" filter="blinds(horizontal)">
                                      <p:cBhvr>
                                        <p:cTn id="40" dur="500"/>
                                        <p:tgtEl>
                                          <p:spTgt spid="131187"/>
                                        </p:tgtEl>
                                      </p:cBhvr>
                                    </p:animEffect>
                                  </p:childTnLst>
                                </p:cTn>
                              </p:par>
                              <p:par>
                                <p:cTn id="41" presetID="1" presetClass="exit" presetSubtype="0" fill="hold" grpId="1" nodeType="withEffect">
                                  <p:stCondLst>
                                    <p:cond delay="0"/>
                                  </p:stCondLst>
                                  <p:childTnLst>
                                    <p:set>
                                      <p:cBhvr>
                                        <p:cTn id="42" dur="1" fill="hold">
                                          <p:stCondLst>
                                            <p:cond delay="0"/>
                                          </p:stCondLst>
                                        </p:cTn>
                                        <p:tgtEl>
                                          <p:spTgt spid="13118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5" presetClass="exit" presetSubtype="10" fill="hold" grpId="0" nodeType="clickEffect">
                                  <p:stCondLst>
                                    <p:cond delay="0"/>
                                  </p:stCondLst>
                                  <p:childTnLst>
                                    <p:animEffect transition="out" filter="checkerboard(across)">
                                      <p:cBhvr>
                                        <p:cTn id="46" dur="500"/>
                                        <p:tgtEl>
                                          <p:spTgt spid="131077"/>
                                        </p:tgtEl>
                                      </p:cBhvr>
                                    </p:animEffect>
                                    <p:set>
                                      <p:cBhvr>
                                        <p:cTn id="47" dur="1" fill="hold">
                                          <p:stCondLst>
                                            <p:cond delay="499"/>
                                          </p:stCondLst>
                                        </p:cTn>
                                        <p:tgtEl>
                                          <p:spTgt spid="131077"/>
                                        </p:tgtEl>
                                        <p:attrNameLst>
                                          <p:attrName>style.visibility</p:attrName>
                                        </p:attrNameLst>
                                      </p:cBhvr>
                                      <p:to>
                                        <p:strVal val="hidden"/>
                                      </p:to>
                                    </p:set>
                                  </p:childTnLst>
                                </p:cTn>
                              </p:par>
                              <p:par>
                                <p:cTn id="48" presetID="5" presetClass="exit" presetSubtype="10" fill="hold" grpId="0" nodeType="withEffect">
                                  <p:stCondLst>
                                    <p:cond delay="0"/>
                                  </p:stCondLst>
                                  <p:childTnLst>
                                    <p:animEffect transition="out" filter="checkerboard(across)">
                                      <p:cBhvr>
                                        <p:cTn id="49" dur="500"/>
                                        <p:tgtEl>
                                          <p:spTgt spid="131078"/>
                                        </p:tgtEl>
                                      </p:cBhvr>
                                    </p:animEffect>
                                    <p:set>
                                      <p:cBhvr>
                                        <p:cTn id="50" dur="1" fill="hold">
                                          <p:stCondLst>
                                            <p:cond delay="499"/>
                                          </p:stCondLst>
                                        </p:cTn>
                                        <p:tgtEl>
                                          <p:spTgt spid="131078"/>
                                        </p:tgtEl>
                                        <p:attrNameLst>
                                          <p:attrName>style.visibility</p:attrName>
                                        </p:attrNameLst>
                                      </p:cBhvr>
                                      <p:to>
                                        <p:strVal val="hidden"/>
                                      </p:to>
                                    </p:set>
                                  </p:childTnLst>
                                </p:cTn>
                              </p:par>
                              <p:par>
                                <p:cTn id="51" presetID="5" presetClass="exit" presetSubtype="10" fill="hold" grpId="0" nodeType="withEffect">
                                  <p:stCondLst>
                                    <p:cond delay="0"/>
                                  </p:stCondLst>
                                  <p:childTnLst>
                                    <p:animEffect transition="out" filter="checkerboard(across)">
                                      <p:cBhvr>
                                        <p:cTn id="52" dur="500"/>
                                        <p:tgtEl>
                                          <p:spTgt spid="131189"/>
                                        </p:tgtEl>
                                      </p:cBhvr>
                                    </p:animEffect>
                                    <p:set>
                                      <p:cBhvr>
                                        <p:cTn id="53" dur="1" fill="hold">
                                          <p:stCondLst>
                                            <p:cond delay="499"/>
                                          </p:stCondLst>
                                        </p:cTn>
                                        <p:tgtEl>
                                          <p:spTgt spid="131189"/>
                                        </p:tgtEl>
                                        <p:attrNameLst>
                                          <p:attrName>style.visibility</p:attrName>
                                        </p:attrNameLst>
                                      </p:cBhvr>
                                      <p:to>
                                        <p:strVal val="hidden"/>
                                      </p:to>
                                    </p:set>
                                  </p:childTnLst>
                                </p:cTn>
                              </p:par>
                              <p:par>
                                <p:cTn id="54" presetID="5" presetClass="exit" presetSubtype="10" fill="hold" nodeType="withEffect">
                                  <p:stCondLst>
                                    <p:cond delay="0"/>
                                  </p:stCondLst>
                                  <p:childTnLst>
                                    <p:animEffect transition="out" filter="checkerboard(across)">
                                      <p:cBhvr>
                                        <p:cTn id="55" dur="500"/>
                                        <p:tgtEl>
                                          <p:spTgt spid="131227"/>
                                        </p:tgtEl>
                                      </p:cBhvr>
                                    </p:animEffect>
                                    <p:set>
                                      <p:cBhvr>
                                        <p:cTn id="56" dur="1" fill="hold">
                                          <p:stCondLst>
                                            <p:cond delay="499"/>
                                          </p:stCondLst>
                                        </p:cTn>
                                        <p:tgtEl>
                                          <p:spTgt spid="131227"/>
                                        </p:tgtEl>
                                        <p:attrNameLst>
                                          <p:attrName>style.visibility</p:attrName>
                                        </p:attrNameLst>
                                      </p:cBhvr>
                                      <p:to>
                                        <p:strVal val="hidden"/>
                                      </p:to>
                                    </p:set>
                                  </p:childTnLst>
                                </p:cTn>
                              </p:par>
                              <p:par>
                                <p:cTn id="57" presetID="5" presetClass="exit" presetSubtype="10" fill="hold" grpId="0" nodeType="withEffect">
                                  <p:stCondLst>
                                    <p:cond delay="0"/>
                                  </p:stCondLst>
                                  <p:childTnLst>
                                    <p:animEffect transition="out" filter="checkerboard(across)">
                                      <p:cBhvr>
                                        <p:cTn id="58" dur="500"/>
                                        <p:tgtEl>
                                          <p:spTgt spid="131188"/>
                                        </p:tgtEl>
                                      </p:cBhvr>
                                    </p:animEffect>
                                    <p:set>
                                      <p:cBhvr>
                                        <p:cTn id="59" dur="1" fill="hold">
                                          <p:stCondLst>
                                            <p:cond delay="499"/>
                                          </p:stCondLst>
                                        </p:cTn>
                                        <p:tgtEl>
                                          <p:spTgt spid="131188"/>
                                        </p:tgtEl>
                                        <p:attrNameLst>
                                          <p:attrName>style.visibility</p:attrName>
                                        </p:attrNameLst>
                                      </p:cBhvr>
                                      <p:to>
                                        <p:strVal val="hidden"/>
                                      </p:to>
                                    </p:set>
                                  </p:childTnLst>
                                </p:cTn>
                              </p:par>
                              <p:par>
                                <p:cTn id="60" presetID="5" presetClass="exit" presetSubtype="10" fill="hold" grpId="1" nodeType="withEffect">
                                  <p:stCondLst>
                                    <p:cond delay="0"/>
                                  </p:stCondLst>
                                  <p:childTnLst>
                                    <p:animEffect transition="out" filter="checkerboard(across)">
                                      <p:cBhvr>
                                        <p:cTn id="61" dur="500"/>
                                        <p:tgtEl>
                                          <p:spTgt spid="131187"/>
                                        </p:tgtEl>
                                      </p:cBhvr>
                                    </p:animEffect>
                                    <p:set>
                                      <p:cBhvr>
                                        <p:cTn id="62" dur="1" fill="hold">
                                          <p:stCondLst>
                                            <p:cond delay="499"/>
                                          </p:stCondLst>
                                        </p:cTn>
                                        <p:tgtEl>
                                          <p:spTgt spid="13118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7" grpId="0" animBg="1"/>
      <p:bldP spid="131078" grpId="0"/>
      <p:bldP spid="131182" grpId="0" animBg="1"/>
      <p:bldP spid="131182" grpId="1" animBg="1"/>
      <p:bldP spid="131183" grpId="0" animBg="1"/>
      <p:bldP spid="131183" grpId="1" animBg="1"/>
      <p:bldP spid="131184" grpId="0" animBg="1"/>
      <p:bldP spid="131184" grpId="1" animBg="1"/>
      <p:bldP spid="131185" grpId="0" animBg="1"/>
      <p:bldP spid="131185" grpId="1" animBg="1"/>
      <p:bldP spid="131186" grpId="0" animBg="1"/>
      <p:bldP spid="131186" grpId="1" animBg="1"/>
      <p:bldP spid="131187" grpId="0" animBg="1"/>
      <p:bldP spid="131187" grpId="1" animBg="1"/>
      <p:bldP spid="131188" grpId="0" animBg="1"/>
      <p:bldP spid="13118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Text Box 3"/>
          <p:cNvSpPr txBox="1">
            <a:spLocks noChangeArrowheads="1"/>
          </p:cNvSpPr>
          <p:nvPr/>
        </p:nvSpPr>
        <p:spPr bwMode="auto">
          <a:xfrm>
            <a:off x="533400" y="990600"/>
            <a:ext cx="8280400" cy="2215991"/>
          </a:xfrm>
          <a:prstGeom prst="rect">
            <a:avLst/>
          </a:prstGeom>
          <a:noFill/>
          <a:ln w="9525">
            <a:noFill/>
            <a:miter lim="800000"/>
            <a:headEnd/>
            <a:tailEnd/>
          </a:ln>
          <a:effectLst/>
        </p:spPr>
        <p:txBody>
          <a:bodyPr wrap="square">
            <a:spAutoFit/>
          </a:bodyPr>
          <a:lstStyle/>
          <a:p>
            <a:pPr marL="449263" indent="-449263" eaLnBrk="0" hangingPunct="0">
              <a:spcBef>
                <a:spcPct val="50000"/>
              </a:spcBef>
              <a:defRPr/>
            </a:pPr>
            <a:r>
              <a:rPr lang="en-US" sz="2400" dirty="0">
                <a:solidFill>
                  <a:srgbClr val="00B050"/>
                </a:solidFill>
                <a:effectLst>
                  <a:outerShdw blurRad="38100" dist="38100" dir="2700000" algn="tl">
                    <a:srgbClr val="000000">
                      <a:alpha val="43137"/>
                    </a:srgbClr>
                  </a:outerShdw>
                </a:effectLst>
              </a:rPr>
              <a:t>If a Resource Allocation Graph contains a cycle, then a deadlock       may  or may not exist.</a:t>
            </a:r>
            <a:endParaRPr lang="en-US" sz="2400" dirty="0">
              <a:solidFill>
                <a:srgbClr val="00B050"/>
              </a:solidFill>
              <a:effectLst>
                <a:outerShdw blurRad="38100" dist="38100" dir="2700000" algn="tl">
                  <a:srgbClr val="000000">
                    <a:alpha val="43137"/>
                  </a:srgbClr>
                </a:outerShdw>
              </a:effectLst>
              <a:latin typeface="Arial" charset="0"/>
              <a:cs typeface="+mn-cs"/>
            </a:endParaRPr>
          </a:p>
          <a:p>
            <a:pPr marL="449263" indent="-449263" eaLnBrk="0" hangingPunct="0">
              <a:spcBef>
                <a:spcPct val="50000"/>
              </a:spcBef>
              <a:defRPr/>
            </a:pPr>
            <a:r>
              <a:rPr lang="en-US" sz="2000" dirty="0">
                <a:solidFill>
                  <a:srgbClr val="0000FF"/>
                </a:solidFill>
                <a:effectLst>
                  <a:outerShdw blurRad="38100" dist="38100" dir="2700000" algn="tl">
                    <a:srgbClr val="000000"/>
                  </a:outerShdw>
                </a:effectLst>
                <a:latin typeface="Arial" charset="0"/>
                <a:cs typeface="+mn-cs"/>
              </a:rPr>
              <a:t>Case 1: The system has one instance per resource type</a:t>
            </a:r>
          </a:p>
          <a:p>
            <a:pPr marL="449263" indent="-449263" eaLnBrk="0" hangingPunct="0">
              <a:spcBef>
                <a:spcPct val="50000"/>
              </a:spcBef>
              <a:buFontTx/>
              <a:buChar char="•"/>
              <a:defRPr/>
            </a:pPr>
            <a:r>
              <a:rPr lang="en-US" sz="2000" dirty="0">
                <a:solidFill>
                  <a:srgbClr val="0000FF"/>
                </a:solidFill>
                <a:effectLst>
                  <a:outerShdw blurRad="38100" dist="38100" dir="2700000" algn="tl">
                    <a:srgbClr val="000000"/>
                  </a:outerShdw>
                </a:effectLst>
                <a:latin typeface="Arial" charset="0"/>
                <a:cs typeface="+mn-cs"/>
              </a:rPr>
              <a:t>If a cycle exists, the system in a deadlock state.</a:t>
            </a:r>
          </a:p>
          <a:p>
            <a:pPr marL="449263" indent="-449263" eaLnBrk="0" hangingPunct="0">
              <a:spcBef>
                <a:spcPct val="50000"/>
              </a:spcBef>
              <a:buFontTx/>
              <a:buChar char="•"/>
              <a:defRPr/>
            </a:pPr>
            <a:r>
              <a:rPr lang="en-US" sz="2000" dirty="0">
                <a:solidFill>
                  <a:srgbClr val="0000FF"/>
                </a:solidFill>
                <a:effectLst>
                  <a:outerShdw blurRad="38100" dist="38100" dir="2700000" algn="tl">
                    <a:srgbClr val="000000"/>
                  </a:outerShdw>
                </a:effectLst>
                <a:latin typeface="Arial" charset="0"/>
                <a:cs typeface="+mn-cs"/>
              </a:rPr>
              <a:t>Each process involved in the cycle is deadlocked.  </a:t>
            </a:r>
            <a:endParaRPr lang="en-US" sz="2000" dirty="0">
              <a:solidFill>
                <a:srgbClr val="CC0000"/>
              </a:solidFill>
              <a:effectLst>
                <a:outerShdw blurRad="38100" dist="38100" dir="2700000" algn="tl">
                  <a:srgbClr val="000000"/>
                </a:outerShdw>
              </a:effectLst>
              <a:latin typeface="Arial" charset="0"/>
              <a:cs typeface="+mn-cs"/>
            </a:endParaRPr>
          </a:p>
        </p:txBody>
      </p:sp>
      <p:sp>
        <p:nvSpPr>
          <p:cNvPr id="84995" name="Oval 8"/>
          <p:cNvSpPr>
            <a:spLocks noChangeArrowheads="1"/>
          </p:cNvSpPr>
          <p:nvPr/>
        </p:nvSpPr>
        <p:spPr bwMode="auto">
          <a:xfrm>
            <a:off x="1690688" y="3070225"/>
            <a:ext cx="576262" cy="576263"/>
          </a:xfrm>
          <a:prstGeom prst="ellipse">
            <a:avLst/>
          </a:prstGeom>
          <a:solidFill>
            <a:srgbClr val="FF9900"/>
          </a:solidFill>
          <a:ln w="9525">
            <a:solidFill>
              <a:schemeClr val="tx1"/>
            </a:solidFill>
            <a:round/>
            <a:headEnd/>
            <a:tailEnd/>
          </a:ln>
        </p:spPr>
        <p:txBody>
          <a:bodyPr wrap="none" anchor="ctr"/>
          <a:lstStyle/>
          <a:p>
            <a:pPr eaLnBrk="0" hangingPunct="0"/>
            <a:r>
              <a:rPr lang="en-US"/>
              <a:t>P</a:t>
            </a:r>
            <a:r>
              <a:rPr lang="en-US" baseline="-25000"/>
              <a:t>1</a:t>
            </a:r>
          </a:p>
        </p:txBody>
      </p:sp>
      <p:grpSp>
        <p:nvGrpSpPr>
          <p:cNvPr id="2" name="Group 15"/>
          <p:cNvGrpSpPr>
            <a:grpSpLocks/>
          </p:cNvGrpSpPr>
          <p:nvPr/>
        </p:nvGrpSpPr>
        <p:grpSpPr bwMode="auto">
          <a:xfrm>
            <a:off x="2916238" y="3789363"/>
            <a:ext cx="792162" cy="936625"/>
            <a:chOff x="3334" y="2613"/>
            <a:chExt cx="499" cy="590"/>
          </a:xfrm>
        </p:grpSpPr>
        <p:sp>
          <p:nvSpPr>
            <p:cNvPr id="85010" name="Rectangle 5"/>
            <p:cNvSpPr>
              <a:spLocks noChangeArrowheads="1"/>
            </p:cNvSpPr>
            <p:nvPr/>
          </p:nvSpPr>
          <p:spPr bwMode="auto">
            <a:xfrm>
              <a:off x="3334" y="2886"/>
              <a:ext cx="453" cy="317"/>
            </a:xfrm>
            <a:prstGeom prst="rect">
              <a:avLst/>
            </a:prstGeom>
            <a:solidFill>
              <a:srgbClr val="FFFF00"/>
            </a:solidFill>
            <a:ln w="9525">
              <a:solidFill>
                <a:schemeClr val="tx1"/>
              </a:solidFill>
              <a:miter lim="800000"/>
              <a:headEnd/>
              <a:tailEnd/>
            </a:ln>
          </p:spPr>
          <p:txBody>
            <a:bodyPr wrap="none" anchor="ctr"/>
            <a:lstStyle/>
            <a:p>
              <a:pPr eaLnBrk="0" hangingPunct="0"/>
              <a:endParaRPr lang="en-AU"/>
            </a:p>
          </p:txBody>
        </p:sp>
        <p:sp>
          <p:nvSpPr>
            <p:cNvPr id="85011" name="Oval 6"/>
            <p:cNvSpPr>
              <a:spLocks noChangeAspect="1" noChangeArrowheads="1"/>
            </p:cNvSpPr>
            <p:nvPr/>
          </p:nvSpPr>
          <p:spPr bwMode="auto">
            <a:xfrm>
              <a:off x="3497" y="2994"/>
              <a:ext cx="116" cy="115"/>
            </a:xfrm>
            <a:prstGeom prst="ellipse">
              <a:avLst/>
            </a:prstGeom>
            <a:solidFill>
              <a:srgbClr val="0000FF"/>
            </a:solidFill>
            <a:ln w="9525">
              <a:solidFill>
                <a:schemeClr val="tx1"/>
              </a:solidFill>
              <a:round/>
              <a:headEnd/>
              <a:tailEnd/>
            </a:ln>
          </p:spPr>
          <p:txBody>
            <a:bodyPr wrap="none" anchor="ctr"/>
            <a:lstStyle/>
            <a:p>
              <a:pPr eaLnBrk="0" hangingPunct="0"/>
              <a:endParaRPr lang="en-AU"/>
            </a:p>
          </p:txBody>
        </p:sp>
        <p:sp>
          <p:nvSpPr>
            <p:cNvPr id="85012" name="Text Box 9"/>
            <p:cNvSpPr txBox="1">
              <a:spLocks noChangeArrowheads="1"/>
            </p:cNvSpPr>
            <p:nvPr/>
          </p:nvSpPr>
          <p:spPr bwMode="auto">
            <a:xfrm>
              <a:off x="3334" y="2613"/>
              <a:ext cx="499" cy="250"/>
            </a:xfrm>
            <a:prstGeom prst="rect">
              <a:avLst/>
            </a:prstGeom>
            <a:noFill/>
            <a:ln w="9525">
              <a:noFill/>
              <a:miter lim="800000"/>
              <a:headEnd/>
              <a:tailEnd/>
            </a:ln>
          </p:spPr>
          <p:txBody>
            <a:bodyPr>
              <a:spAutoFit/>
            </a:bodyPr>
            <a:lstStyle/>
            <a:p>
              <a:pPr eaLnBrk="0" hangingPunct="0">
                <a:spcBef>
                  <a:spcPct val="50000"/>
                </a:spcBef>
              </a:pPr>
              <a:r>
                <a:rPr lang="en-US" sz="2000"/>
                <a:t>R</a:t>
              </a:r>
              <a:r>
                <a:rPr lang="en-US" sz="2000" baseline="-25000"/>
                <a:t>1</a:t>
              </a:r>
            </a:p>
          </p:txBody>
        </p:sp>
      </p:grpSp>
      <p:grpSp>
        <p:nvGrpSpPr>
          <p:cNvPr id="3" name="Group 16"/>
          <p:cNvGrpSpPr>
            <a:grpSpLocks/>
          </p:cNvGrpSpPr>
          <p:nvPr/>
        </p:nvGrpSpPr>
        <p:grpSpPr bwMode="auto">
          <a:xfrm>
            <a:off x="395288" y="3862388"/>
            <a:ext cx="792162" cy="936625"/>
            <a:chOff x="3334" y="2613"/>
            <a:chExt cx="499" cy="590"/>
          </a:xfrm>
        </p:grpSpPr>
        <p:sp>
          <p:nvSpPr>
            <p:cNvPr id="85007" name="Rectangle 17"/>
            <p:cNvSpPr>
              <a:spLocks noChangeArrowheads="1"/>
            </p:cNvSpPr>
            <p:nvPr/>
          </p:nvSpPr>
          <p:spPr bwMode="auto">
            <a:xfrm>
              <a:off x="3334" y="2886"/>
              <a:ext cx="453" cy="317"/>
            </a:xfrm>
            <a:prstGeom prst="rect">
              <a:avLst/>
            </a:prstGeom>
            <a:solidFill>
              <a:srgbClr val="FFFF00"/>
            </a:solidFill>
            <a:ln w="9525">
              <a:solidFill>
                <a:schemeClr val="tx1"/>
              </a:solidFill>
              <a:miter lim="800000"/>
              <a:headEnd/>
              <a:tailEnd/>
            </a:ln>
          </p:spPr>
          <p:txBody>
            <a:bodyPr wrap="none" anchor="ctr"/>
            <a:lstStyle/>
            <a:p>
              <a:pPr eaLnBrk="0" hangingPunct="0"/>
              <a:endParaRPr lang="en-AU"/>
            </a:p>
          </p:txBody>
        </p:sp>
        <p:sp>
          <p:nvSpPr>
            <p:cNvPr id="85008" name="Oval 18"/>
            <p:cNvSpPr>
              <a:spLocks noChangeAspect="1" noChangeArrowheads="1"/>
            </p:cNvSpPr>
            <p:nvPr/>
          </p:nvSpPr>
          <p:spPr bwMode="auto">
            <a:xfrm>
              <a:off x="3497" y="2994"/>
              <a:ext cx="116" cy="115"/>
            </a:xfrm>
            <a:prstGeom prst="ellipse">
              <a:avLst/>
            </a:prstGeom>
            <a:solidFill>
              <a:srgbClr val="0000FF"/>
            </a:solidFill>
            <a:ln w="9525">
              <a:solidFill>
                <a:schemeClr val="tx1"/>
              </a:solidFill>
              <a:round/>
              <a:headEnd/>
              <a:tailEnd/>
            </a:ln>
          </p:spPr>
          <p:txBody>
            <a:bodyPr wrap="none" anchor="ctr"/>
            <a:lstStyle/>
            <a:p>
              <a:pPr eaLnBrk="0" hangingPunct="0"/>
              <a:endParaRPr lang="en-AU"/>
            </a:p>
          </p:txBody>
        </p:sp>
        <p:sp>
          <p:nvSpPr>
            <p:cNvPr id="85009" name="Text Box 19"/>
            <p:cNvSpPr txBox="1">
              <a:spLocks noChangeArrowheads="1"/>
            </p:cNvSpPr>
            <p:nvPr/>
          </p:nvSpPr>
          <p:spPr bwMode="auto">
            <a:xfrm>
              <a:off x="3334" y="2613"/>
              <a:ext cx="499" cy="250"/>
            </a:xfrm>
            <a:prstGeom prst="rect">
              <a:avLst/>
            </a:prstGeom>
            <a:noFill/>
            <a:ln w="9525">
              <a:noFill/>
              <a:miter lim="800000"/>
              <a:headEnd/>
              <a:tailEnd/>
            </a:ln>
          </p:spPr>
          <p:txBody>
            <a:bodyPr>
              <a:spAutoFit/>
            </a:bodyPr>
            <a:lstStyle/>
            <a:p>
              <a:pPr eaLnBrk="0" hangingPunct="0">
                <a:spcBef>
                  <a:spcPct val="50000"/>
                </a:spcBef>
              </a:pPr>
              <a:r>
                <a:rPr lang="en-US" sz="2000"/>
                <a:t>R</a:t>
              </a:r>
              <a:r>
                <a:rPr lang="en-US" sz="2000" baseline="-25000"/>
                <a:t>2</a:t>
              </a:r>
            </a:p>
          </p:txBody>
        </p:sp>
      </p:grpSp>
      <p:sp>
        <p:nvSpPr>
          <p:cNvPr id="84998" name="Line 11"/>
          <p:cNvSpPr>
            <a:spLocks noChangeShapeType="1"/>
          </p:cNvSpPr>
          <p:nvPr/>
        </p:nvSpPr>
        <p:spPr bwMode="auto">
          <a:xfrm flipV="1">
            <a:off x="827088" y="3575050"/>
            <a:ext cx="1009650" cy="935038"/>
          </a:xfrm>
          <a:prstGeom prst="line">
            <a:avLst/>
          </a:prstGeom>
          <a:noFill/>
          <a:ln w="38100">
            <a:solidFill>
              <a:schemeClr val="tx1"/>
            </a:solidFill>
            <a:round/>
            <a:headEnd/>
            <a:tailEnd type="triangle" w="med" len="med"/>
          </a:ln>
        </p:spPr>
        <p:txBody>
          <a:bodyPr/>
          <a:lstStyle/>
          <a:p>
            <a:endParaRPr lang="en-US"/>
          </a:p>
        </p:txBody>
      </p:sp>
      <p:sp>
        <p:nvSpPr>
          <p:cNvPr id="84999" name="Line 20"/>
          <p:cNvSpPr>
            <a:spLocks noChangeShapeType="1"/>
          </p:cNvSpPr>
          <p:nvPr/>
        </p:nvSpPr>
        <p:spPr bwMode="auto">
          <a:xfrm>
            <a:off x="2266950" y="3429000"/>
            <a:ext cx="649288" cy="793750"/>
          </a:xfrm>
          <a:prstGeom prst="line">
            <a:avLst/>
          </a:prstGeom>
          <a:noFill/>
          <a:ln w="38100">
            <a:solidFill>
              <a:schemeClr val="tx1"/>
            </a:solidFill>
            <a:round/>
            <a:headEnd/>
            <a:tailEnd type="triangle" w="med" len="med"/>
          </a:ln>
        </p:spPr>
        <p:txBody>
          <a:bodyPr/>
          <a:lstStyle/>
          <a:p>
            <a:endParaRPr lang="en-US"/>
          </a:p>
        </p:txBody>
      </p:sp>
      <p:sp>
        <p:nvSpPr>
          <p:cNvPr id="85000" name="Line 21"/>
          <p:cNvSpPr>
            <a:spLocks noChangeShapeType="1"/>
          </p:cNvSpPr>
          <p:nvPr/>
        </p:nvSpPr>
        <p:spPr bwMode="auto">
          <a:xfrm flipV="1">
            <a:off x="2209800" y="4568825"/>
            <a:ext cx="1009650" cy="935038"/>
          </a:xfrm>
          <a:prstGeom prst="line">
            <a:avLst/>
          </a:prstGeom>
          <a:noFill/>
          <a:ln w="38100">
            <a:solidFill>
              <a:schemeClr val="tx1"/>
            </a:solidFill>
            <a:round/>
            <a:headEnd type="triangle" w="med" len="med"/>
            <a:tailEnd/>
          </a:ln>
        </p:spPr>
        <p:txBody>
          <a:bodyPr/>
          <a:lstStyle/>
          <a:p>
            <a:endParaRPr lang="en-US"/>
          </a:p>
        </p:txBody>
      </p:sp>
      <p:sp>
        <p:nvSpPr>
          <p:cNvPr id="85001" name="Line 22"/>
          <p:cNvSpPr>
            <a:spLocks noChangeShapeType="1"/>
          </p:cNvSpPr>
          <p:nvPr/>
        </p:nvSpPr>
        <p:spPr bwMode="auto">
          <a:xfrm>
            <a:off x="1116013" y="4799013"/>
            <a:ext cx="649287" cy="793750"/>
          </a:xfrm>
          <a:prstGeom prst="line">
            <a:avLst/>
          </a:prstGeom>
          <a:noFill/>
          <a:ln w="38100">
            <a:solidFill>
              <a:schemeClr val="tx1"/>
            </a:solidFill>
            <a:round/>
            <a:headEnd type="triangle" w="med" len="med"/>
            <a:tailEnd/>
          </a:ln>
        </p:spPr>
        <p:txBody>
          <a:bodyPr/>
          <a:lstStyle/>
          <a:p>
            <a:endParaRPr lang="en-US"/>
          </a:p>
        </p:txBody>
      </p:sp>
      <p:sp>
        <p:nvSpPr>
          <p:cNvPr id="85002" name="Oval 12"/>
          <p:cNvSpPr>
            <a:spLocks noChangeArrowheads="1"/>
          </p:cNvSpPr>
          <p:nvPr/>
        </p:nvSpPr>
        <p:spPr bwMode="auto">
          <a:xfrm>
            <a:off x="1633538" y="5300663"/>
            <a:ext cx="576262" cy="576262"/>
          </a:xfrm>
          <a:prstGeom prst="ellipse">
            <a:avLst/>
          </a:prstGeom>
          <a:solidFill>
            <a:srgbClr val="99CCFF"/>
          </a:solidFill>
          <a:ln w="9525">
            <a:solidFill>
              <a:schemeClr val="tx1"/>
            </a:solidFill>
            <a:round/>
            <a:headEnd/>
            <a:tailEnd/>
          </a:ln>
        </p:spPr>
        <p:txBody>
          <a:bodyPr wrap="none" anchor="ctr"/>
          <a:lstStyle/>
          <a:p>
            <a:pPr eaLnBrk="0" hangingPunct="0"/>
            <a:r>
              <a:rPr lang="en-US"/>
              <a:t>P</a:t>
            </a:r>
            <a:r>
              <a:rPr lang="en-US" baseline="-25000"/>
              <a:t>2</a:t>
            </a:r>
          </a:p>
        </p:txBody>
      </p:sp>
      <p:sp>
        <p:nvSpPr>
          <p:cNvPr id="185367" name="Text Box 23"/>
          <p:cNvSpPr txBox="1">
            <a:spLocks noChangeArrowheads="1"/>
          </p:cNvSpPr>
          <p:nvPr/>
        </p:nvSpPr>
        <p:spPr bwMode="auto">
          <a:xfrm>
            <a:off x="1258888" y="4021138"/>
            <a:ext cx="1511300" cy="854075"/>
          </a:xfrm>
          <a:prstGeom prst="rect">
            <a:avLst/>
          </a:prstGeom>
          <a:noFill/>
          <a:ln w="9525">
            <a:noFill/>
            <a:miter lim="800000"/>
            <a:headEnd/>
            <a:tailEnd/>
          </a:ln>
          <a:effectLst/>
        </p:spPr>
        <p:txBody>
          <a:bodyPr>
            <a:spAutoFit/>
          </a:bodyPr>
          <a:lstStyle/>
          <a:p>
            <a:pPr eaLnBrk="0" hangingPunct="0">
              <a:spcBef>
                <a:spcPct val="50000"/>
              </a:spcBef>
              <a:defRPr/>
            </a:pPr>
            <a:r>
              <a:rPr lang="en-US" sz="2000">
                <a:solidFill>
                  <a:srgbClr val="FFCC66"/>
                </a:solidFill>
                <a:effectLst>
                  <a:outerShdw blurRad="38100" dist="38100" dir="2700000" algn="tl">
                    <a:srgbClr val="000000"/>
                  </a:outerShdw>
                </a:effectLst>
                <a:latin typeface="Arial" charset="0"/>
                <a:cs typeface="+mn-cs"/>
              </a:rPr>
              <a:t>Cycle</a:t>
            </a:r>
          </a:p>
          <a:p>
            <a:pPr eaLnBrk="0" hangingPunct="0">
              <a:spcBef>
                <a:spcPct val="50000"/>
              </a:spcBef>
              <a:defRPr/>
            </a:pPr>
            <a:r>
              <a:rPr lang="en-US" sz="2000">
                <a:solidFill>
                  <a:srgbClr val="FFCC66"/>
                </a:solidFill>
                <a:effectLst>
                  <a:outerShdw blurRad="38100" dist="38100" dir="2700000" algn="tl">
                    <a:srgbClr val="000000"/>
                  </a:outerShdw>
                </a:effectLst>
                <a:latin typeface="Arial" charset="0"/>
                <a:cs typeface="+mn-cs"/>
              </a:rPr>
              <a:t>(Deadlock)</a:t>
            </a:r>
          </a:p>
        </p:txBody>
      </p:sp>
      <p:sp>
        <p:nvSpPr>
          <p:cNvPr id="185368" name="Text Box 24"/>
          <p:cNvSpPr txBox="1">
            <a:spLocks noChangeArrowheads="1"/>
          </p:cNvSpPr>
          <p:nvPr/>
        </p:nvSpPr>
        <p:spPr bwMode="auto">
          <a:xfrm>
            <a:off x="3348038" y="5053013"/>
            <a:ext cx="5292725" cy="1616075"/>
          </a:xfrm>
          <a:prstGeom prst="rect">
            <a:avLst/>
          </a:prstGeom>
          <a:noFill/>
          <a:ln w="9525">
            <a:noFill/>
            <a:miter lim="800000"/>
            <a:headEnd/>
            <a:tailEnd/>
          </a:ln>
          <a:effectLst/>
        </p:spPr>
        <p:txBody>
          <a:bodyPr>
            <a:spAutoFit/>
          </a:bodyPr>
          <a:lstStyle/>
          <a:p>
            <a:pPr marL="449263" indent="-449263" eaLnBrk="0" hangingPunct="0">
              <a:spcBef>
                <a:spcPct val="50000"/>
              </a:spcBef>
              <a:defRPr/>
            </a:pPr>
            <a:r>
              <a:rPr lang="en-US" sz="2000">
                <a:solidFill>
                  <a:srgbClr val="FFCC66"/>
                </a:solidFill>
                <a:effectLst>
                  <a:outerShdw blurRad="38100" dist="38100" dir="2700000" algn="tl">
                    <a:srgbClr val="000000"/>
                  </a:outerShdw>
                </a:effectLst>
                <a:latin typeface="Arial" charset="0"/>
                <a:cs typeface="+mn-cs"/>
              </a:rPr>
              <a:t>As show, no chance to break the cycle because:</a:t>
            </a:r>
          </a:p>
          <a:p>
            <a:pPr marL="1058863" lvl="1" indent="-342900" eaLnBrk="0" hangingPunct="0">
              <a:spcBef>
                <a:spcPct val="50000"/>
              </a:spcBef>
              <a:buFontTx/>
              <a:buChar char="•"/>
              <a:defRPr/>
            </a:pPr>
            <a:r>
              <a:rPr lang="en-US" sz="2000">
                <a:solidFill>
                  <a:srgbClr val="FFCC66"/>
                </a:solidFill>
                <a:effectLst>
                  <a:outerShdw blurRad="38100" dist="38100" dir="2700000" algn="tl">
                    <a:srgbClr val="000000"/>
                  </a:outerShdw>
                </a:effectLst>
                <a:latin typeface="Arial" charset="0"/>
                <a:cs typeface="+mn-cs"/>
              </a:rPr>
              <a:t>No process can finish execution.</a:t>
            </a:r>
          </a:p>
          <a:p>
            <a:pPr marL="1058863" lvl="1" indent="-342900" eaLnBrk="0" hangingPunct="0">
              <a:spcBef>
                <a:spcPct val="50000"/>
              </a:spcBef>
              <a:buFontTx/>
              <a:buChar char="•"/>
              <a:defRPr/>
            </a:pPr>
            <a:r>
              <a:rPr lang="en-US" sz="2000">
                <a:solidFill>
                  <a:srgbClr val="FFCC66"/>
                </a:solidFill>
                <a:effectLst>
                  <a:outerShdw blurRad="38100" dist="38100" dir="2700000" algn="tl">
                    <a:srgbClr val="000000"/>
                  </a:outerShdw>
                </a:effectLst>
                <a:latin typeface="Arial" charset="0"/>
                <a:cs typeface="+mn-cs"/>
              </a:rPr>
              <a:t>No way to free a resource.    </a:t>
            </a:r>
          </a:p>
        </p:txBody>
      </p:sp>
      <p:sp>
        <p:nvSpPr>
          <p:cNvPr id="185369" name="Text Box 25"/>
          <p:cNvSpPr txBox="1">
            <a:spLocks noChangeArrowheads="1"/>
          </p:cNvSpPr>
          <p:nvPr/>
        </p:nvSpPr>
        <p:spPr bwMode="auto">
          <a:xfrm>
            <a:off x="4500563" y="3429000"/>
            <a:ext cx="3959225" cy="779463"/>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FFCC66"/>
                </a:solidFill>
                <a:effectLst>
                  <a:outerShdw blurRad="38100" dist="38100" dir="2700000" algn="tl">
                    <a:srgbClr val="000000"/>
                  </a:outerShdw>
                </a:effectLst>
                <a:latin typeface="Arial" charset="0"/>
                <a:cs typeface="+mn-cs"/>
              </a:rPr>
              <a:t>Cycle</a:t>
            </a:r>
            <a:r>
              <a:rPr lang="en-US">
                <a:solidFill>
                  <a:srgbClr val="FFCC66"/>
                </a:solidFill>
                <a:latin typeface="Arial" charset="0"/>
                <a:cs typeface="+mn-cs"/>
              </a:rPr>
              <a:t>: </a:t>
            </a:r>
          </a:p>
          <a:p>
            <a:pPr eaLnBrk="0" hangingPunct="0">
              <a:spcBef>
                <a:spcPct val="50000"/>
              </a:spcBef>
              <a:defRPr/>
            </a:pPr>
            <a:r>
              <a:rPr lang="en-US">
                <a:solidFill>
                  <a:srgbClr val="FFCC66"/>
                </a:solidFill>
                <a:effectLst>
                  <a:outerShdw blurRad="38100" dist="38100" dir="2700000" algn="tl">
                    <a:srgbClr val="000000"/>
                  </a:outerShdw>
                </a:effectLst>
                <a:latin typeface="Arial" charset="0"/>
                <a:cs typeface="+mn-cs"/>
              </a:rPr>
              <a:t>P1 </a:t>
            </a:r>
            <a:r>
              <a:rPr lang="en-US">
                <a:solidFill>
                  <a:srgbClr val="FFCC66"/>
                </a:solidFill>
                <a:effectLst>
                  <a:outerShdw blurRad="38100" dist="38100" dir="2700000" algn="tl">
                    <a:srgbClr val="000000"/>
                  </a:outerShdw>
                </a:effectLst>
                <a:latin typeface="Arial" charset="0"/>
                <a:cs typeface="+mn-cs"/>
                <a:sym typeface="Wingdings" pitchFamily="2" charset="2"/>
              </a:rPr>
              <a:t> R1  P2  R2</a:t>
            </a:r>
            <a:endParaRPr lang="en-US">
              <a:solidFill>
                <a:srgbClr val="FFCC66"/>
              </a:solidFill>
              <a:effectLst>
                <a:outerShdw blurRad="38100" dist="38100" dir="2700000" algn="tl">
                  <a:srgbClr val="000000"/>
                </a:outerShdw>
              </a:effectLst>
              <a:latin typeface="Arial" charset="0"/>
              <a:cs typeface="+mn-cs"/>
            </a:endParaRPr>
          </a:p>
        </p:txBody>
      </p:sp>
      <p:sp>
        <p:nvSpPr>
          <p:cNvPr id="85006" name="Freeform 27"/>
          <p:cNvSpPr>
            <a:spLocks/>
          </p:cNvSpPr>
          <p:nvPr/>
        </p:nvSpPr>
        <p:spPr bwMode="auto">
          <a:xfrm>
            <a:off x="5508625" y="4149725"/>
            <a:ext cx="1943100" cy="358775"/>
          </a:xfrm>
          <a:custGeom>
            <a:avLst/>
            <a:gdLst>
              <a:gd name="T0" fmla="*/ 2147483647 w 1224"/>
              <a:gd name="T1" fmla="*/ 0 h 226"/>
              <a:gd name="T2" fmla="*/ 2147483647 w 1224"/>
              <a:gd name="T3" fmla="*/ 569555357 h 226"/>
              <a:gd name="T4" fmla="*/ 0 w 1224"/>
              <a:gd name="T5" fmla="*/ 569555357 h 226"/>
              <a:gd name="T6" fmla="*/ 0 w 1224"/>
              <a:gd name="T7" fmla="*/ 0 h 226"/>
              <a:gd name="T8" fmla="*/ 0 60000 65536"/>
              <a:gd name="T9" fmla="*/ 0 60000 65536"/>
              <a:gd name="T10" fmla="*/ 0 60000 65536"/>
              <a:gd name="T11" fmla="*/ 0 60000 65536"/>
              <a:gd name="T12" fmla="*/ 0 w 1224"/>
              <a:gd name="T13" fmla="*/ 0 h 226"/>
              <a:gd name="T14" fmla="*/ 1224 w 1224"/>
              <a:gd name="T15" fmla="*/ 226 h 226"/>
            </a:gdLst>
            <a:ahLst/>
            <a:cxnLst>
              <a:cxn ang="T8">
                <a:pos x="T0" y="T1"/>
              </a:cxn>
              <a:cxn ang="T9">
                <a:pos x="T2" y="T3"/>
              </a:cxn>
              <a:cxn ang="T10">
                <a:pos x="T4" y="T5"/>
              </a:cxn>
              <a:cxn ang="T11">
                <a:pos x="T6" y="T7"/>
              </a:cxn>
            </a:cxnLst>
            <a:rect l="T12" t="T13" r="T14" b="T15"/>
            <a:pathLst>
              <a:path w="1224" h="226">
                <a:moveTo>
                  <a:pt x="1224" y="0"/>
                </a:moveTo>
                <a:lnTo>
                  <a:pt x="1224" y="226"/>
                </a:lnTo>
                <a:lnTo>
                  <a:pt x="0" y="226"/>
                </a:lnTo>
                <a:lnTo>
                  <a:pt x="0" y="0"/>
                </a:lnTo>
              </a:path>
            </a:pathLst>
          </a:custGeom>
          <a:noFill/>
          <a:ln w="19050">
            <a:solidFill>
              <a:srgbClr val="0000FF"/>
            </a:solidFill>
            <a:round/>
            <a:headEnd/>
            <a:tailEnd type="triangle" w="med" len="med"/>
          </a:ln>
        </p:spPr>
        <p:txBody>
          <a:bodyPr/>
          <a:lstStyle/>
          <a:p>
            <a:pPr eaLnBrk="0" hangingPunct="0"/>
            <a:endParaRPr lang="en-AU"/>
          </a:p>
        </p:txBody>
      </p:sp>
      <p:sp>
        <p:nvSpPr>
          <p:cNvPr id="21" name="TextBox 20"/>
          <p:cNvSpPr txBox="1"/>
          <p:nvPr/>
        </p:nvSpPr>
        <p:spPr>
          <a:xfrm>
            <a:off x="457200" y="152400"/>
            <a:ext cx="8458200" cy="584775"/>
          </a:xfrm>
          <a:prstGeom prst="rect">
            <a:avLst/>
          </a:prstGeom>
          <a:noFill/>
        </p:spPr>
        <p:txBody>
          <a:bodyPr wrap="square" rtlCol="0">
            <a:spAutoFit/>
          </a:bodyPr>
          <a:lstStyle/>
          <a:p>
            <a:pPr algn="ctr"/>
            <a:r>
              <a:rPr lang="en-US" sz="3200" b="1" dirty="0">
                <a:solidFill>
                  <a:srgbClr val="FF0000"/>
                </a:solidFill>
                <a:effectLst>
                  <a:outerShdw blurRad="38100" dist="38100" dir="2700000" algn="tl">
                    <a:srgbClr val="000000">
                      <a:alpha val="43137"/>
                    </a:srgbClr>
                  </a:outerShdw>
                </a:effectLst>
              </a:rPr>
              <a:t>Deadlock modeling(</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p>
        </p:txBody>
      </p:sp>
      <p:sp>
        <p:nvSpPr>
          <p:cNvPr id="22" name="Date Placeholder 21"/>
          <p:cNvSpPr>
            <a:spLocks noGrp="1"/>
          </p:cNvSpPr>
          <p:nvPr>
            <p:ph type="dt" sz="half" idx="10"/>
          </p:nvPr>
        </p:nvSpPr>
        <p:spPr/>
        <p:txBody>
          <a:bodyPr/>
          <a:lstStyle/>
          <a:p>
            <a:fld id="{DEC5F683-C851-4457-A4DA-AEC95111580E}" type="datetime1">
              <a:rPr lang="en-US" smtClean="0"/>
              <a:t>5/31/2020</a:t>
            </a:fld>
            <a:endParaRPr lang="en-US"/>
          </a:p>
        </p:txBody>
      </p:sp>
      <p:sp>
        <p:nvSpPr>
          <p:cNvPr id="23" name="Slide Number Placeholder 22"/>
          <p:cNvSpPr>
            <a:spLocks noGrp="1"/>
          </p:cNvSpPr>
          <p:nvPr>
            <p:ph type="sldNum" sz="quarter" idx="12"/>
          </p:nvPr>
        </p:nvSpPr>
        <p:spPr/>
        <p:txBody>
          <a:bodyPr/>
          <a:lstStyle/>
          <a:p>
            <a:fld id="{99D1F6FE-278F-4154-B296-75A73E20B2CD}" type="slidenum">
              <a:rPr lang="en-US" smtClean="0"/>
              <a:pPr/>
              <a:t>18</a:t>
            </a:fld>
            <a:endParaRPr lang="en-US"/>
          </a:p>
        </p:txBody>
      </p:sp>
      <p:sp>
        <p:nvSpPr>
          <p:cNvPr id="24" name="Footer Placeholder 23"/>
          <p:cNvSpPr>
            <a:spLocks noGrp="1"/>
          </p:cNvSpPr>
          <p:nvPr>
            <p:ph type="ftr" sz="quarter" idx="11"/>
          </p:nvPr>
        </p:nvSpPr>
        <p:spPr/>
        <p:txBody>
          <a:bodyPr/>
          <a:lstStyle/>
          <a:p>
            <a:r>
              <a:rPr lang="en-US"/>
              <a:t>Ambo University || Woliso Campus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ext Box 2"/>
          <p:cNvSpPr txBox="1">
            <a:spLocks noChangeArrowheads="1"/>
          </p:cNvSpPr>
          <p:nvPr/>
        </p:nvSpPr>
        <p:spPr bwMode="auto">
          <a:xfrm>
            <a:off x="323850" y="260350"/>
            <a:ext cx="8280400" cy="2073275"/>
          </a:xfrm>
          <a:prstGeom prst="rect">
            <a:avLst/>
          </a:prstGeom>
          <a:noFill/>
          <a:ln w="9525">
            <a:noFill/>
            <a:miter lim="800000"/>
            <a:headEnd/>
            <a:tailEnd/>
          </a:ln>
          <a:effectLst/>
        </p:spPr>
        <p:txBody>
          <a:bodyPr>
            <a:spAutoFit/>
          </a:bodyPr>
          <a:lstStyle/>
          <a:p>
            <a:pPr marL="449263" indent="-449263" eaLnBrk="0" hangingPunct="0">
              <a:spcBef>
                <a:spcPct val="50000"/>
              </a:spcBef>
              <a:defRPr/>
            </a:pPr>
            <a:r>
              <a:rPr lang="en-US" sz="2000">
                <a:solidFill>
                  <a:srgbClr val="0000FF"/>
                </a:solidFill>
                <a:effectLst>
                  <a:outerShdw blurRad="38100" dist="38100" dir="2700000" algn="tl">
                    <a:srgbClr val="000000"/>
                  </a:outerShdw>
                </a:effectLst>
                <a:latin typeface="Arial" charset="0"/>
                <a:cs typeface="+mn-cs"/>
              </a:rPr>
              <a:t>Case 2: The system has more than one instance per resource type</a:t>
            </a:r>
          </a:p>
          <a:p>
            <a:pPr marL="449263" indent="-449263" eaLnBrk="0" hangingPunct="0">
              <a:spcBef>
                <a:spcPct val="50000"/>
              </a:spcBef>
              <a:buFontTx/>
              <a:buChar char="•"/>
              <a:defRPr/>
            </a:pPr>
            <a:r>
              <a:rPr lang="en-US" sz="2000">
                <a:solidFill>
                  <a:srgbClr val="0000FF"/>
                </a:solidFill>
                <a:effectLst>
                  <a:outerShdw blurRad="38100" dist="38100" dir="2700000" algn="tl">
                    <a:srgbClr val="000000"/>
                  </a:outerShdw>
                </a:effectLst>
                <a:latin typeface="Arial" charset="0"/>
                <a:cs typeface="+mn-cs"/>
              </a:rPr>
              <a:t>If a cycle exists, the system may or may not  be in a deadlock state.</a:t>
            </a:r>
          </a:p>
          <a:p>
            <a:pPr marL="449263" indent="-449263" eaLnBrk="0" hangingPunct="0">
              <a:spcBef>
                <a:spcPct val="50000"/>
              </a:spcBef>
              <a:buFontTx/>
              <a:buChar char="•"/>
              <a:defRPr/>
            </a:pPr>
            <a:endParaRPr lang="en-US" sz="2000">
              <a:solidFill>
                <a:srgbClr val="0000FF"/>
              </a:solidFill>
              <a:effectLst>
                <a:outerShdw blurRad="38100" dist="38100" dir="2700000" algn="tl">
                  <a:srgbClr val="000000"/>
                </a:outerShdw>
              </a:effectLst>
              <a:latin typeface="Arial" charset="0"/>
              <a:cs typeface="+mn-cs"/>
            </a:endParaRPr>
          </a:p>
          <a:p>
            <a:pPr marL="449263" indent="-449263" eaLnBrk="0" hangingPunct="0">
              <a:spcBef>
                <a:spcPct val="50000"/>
              </a:spcBef>
              <a:buFontTx/>
              <a:buChar char="•"/>
              <a:defRPr/>
            </a:pPr>
            <a:r>
              <a:rPr lang="en-US" sz="2000">
                <a:solidFill>
                  <a:srgbClr val="0000FF"/>
                </a:solidFill>
                <a:effectLst>
                  <a:outerShdw blurRad="38100" dist="38100" dir="2700000" algn="tl">
                    <a:srgbClr val="000000"/>
                  </a:outerShdw>
                </a:effectLst>
                <a:latin typeface="Arial" charset="0"/>
                <a:cs typeface="+mn-cs"/>
              </a:rPr>
              <a:t>Ex 1: a cycle with deadlock:</a:t>
            </a:r>
          </a:p>
        </p:txBody>
      </p:sp>
      <p:pic>
        <p:nvPicPr>
          <p:cNvPr id="86019" name="Picture 21"/>
          <p:cNvPicPr>
            <a:picLocks noChangeAspect="1" noChangeArrowheads="1"/>
          </p:cNvPicPr>
          <p:nvPr/>
        </p:nvPicPr>
        <p:blipFill>
          <a:blip r:embed="rId2"/>
          <a:srcRect l="25067" t="934" r="25284" b="1547"/>
          <a:stretch>
            <a:fillRect/>
          </a:stretch>
        </p:blipFill>
        <p:spPr bwMode="auto">
          <a:xfrm>
            <a:off x="611188" y="2492375"/>
            <a:ext cx="2755900" cy="4059238"/>
          </a:xfrm>
          <a:prstGeom prst="rect">
            <a:avLst/>
          </a:prstGeom>
          <a:noFill/>
          <a:ln w="38100" cmpd="dbl">
            <a:solidFill>
              <a:srgbClr val="CC6600"/>
            </a:solidFill>
            <a:miter lim="800000"/>
            <a:headEnd/>
            <a:tailEnd/>
          </a:ln>
        </p:spPr>
      </p:pic>
      <p:sp>
        <p:nvSpPr>
          <p:cNvPr id="186390" name="Text Box 22"/>
          <p:cNvSpPr txBox="1">
            <a:spLocks noChangeArrowheads="1"/>
          </p:cNvSpPr>
          <p:nvPr/>
        </p:nvSpPr>
        <p:spPr bwMode="auto">
          <a:xfrm>
            <a:off x="4284663" y="2492375"/>
            <a:ext cx="3959225" cy="779463"/>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FFCC66"/>
                </a:solidFill>
                <a:effectLst>
                  <a:outerShdw blurRad="38100" dist="38100" dir="2700000" algn="tl">
                    <a:srgbClr val="000000"/>
                  </a:outerShdw>
                </a:effectLst>
                <a:latin typeface="Arial" charset="0"/>
                <a:cs typeface="+mn-cs"/>
              </a:rPr>
              <a:t>Two Cycles exists</a:t>
            </a:r>
            <a:r>
              <a:rPr lang="en-US">
                <a:solidFill>
                  <a:srgbClr val="FFCC66"/>
                </a:solidFill>
                <a:latin typeface="Arial" charset="0"/>
                <a:cs typeface="+mn-cs"/>
              </a:rPr>
              <a:t>: </a:t>
            </a:r>
          </a:p>
          <a:p>
            <a:pPr eaLnBrk="0" hangingPunct="0">
              <a:spcBef>
                <a:spcPct val="50000"/>
              </a:spcBef>
              <a:defRPr/>
            </a:pPr>
            <a:r>
              <a:rPr lang="en-US">
                <a:solidFill>
                  <a:srgbClr val="FFCC66"/>
                </a:solidFill>
                <a:effectLst>
                  <a:outerShdw blurRad="38100" dist="38100" dir="2700000" algn="tl">
                    <a:srgbClr val="000000"/>
                  </a:outerShdw>
                </a:effectLst>
                <a:latin typeface="Arial" charset="0"/>
                <a:cs typeface="+mn-cs"/>
              </a:rPr>
              <a:t>P1 </a:t>
            </a:r>
            <a:r>
              <a:rPr lang="en-US">
                <a:solidFill>
                  <a:srgbClr val="FFCC66"/>
                </a:solidFill>
                <a:effectLst>
                  <a:outerShdw blurRad="38100" dist="38100" dir="2700000" algn="tl">
                    <a:srgbClr val="000000"/>
                  </a:outerShdw>
                </a:effectLst>
                <a:latin typeface="Arial" charset="0"/>
                <a:cs typeface="+mn-cs"/>
                <a:sym typeface="Wingdings" pitchFamily="2" charset="2"/>
              </a:rPr>
              <a:t> R1  P2  R3  P3 R2</a:t>
            </a:r>
            <a:endParaRPr lang="en-US">
              <a:solidFill>
                <a:srgbClr val="FFCC66"/>
              </a:solidFill>
              <a:effectLst>
                <a:outerShdw blurRad="38100" dist="38100" dir="2700000" algn="tl">
                  <a:srgbClr val="000000"/>
                </a:outerShdw>
              </a:effectLst>
              <a:latin typeface="Arial" charset="0"/>
              <a:cs typeface="+mn-cs"/>
            </a:endParaRPr>
          </a:p>
        </p:txBody>
      </p:sp>
      <p:sp>
        <p:nvSpPr>
          <p:cNvPr id="86021" name="Freeform 23"/>
          <p:cNvSpPr>
            <a:spLocks/>
          </p:cNvSpPr>
          <p:nvPr/>
        </p:nvSpPr>
        <p:spPr bwMode="auto">
          <a:xfrm>
            <a:off x="4716463" y="3213100"/>
            <a:ext cx="3095625" cy="358775"/>
          </a:xfrm>
          <a:custGeom>
            <a:avLst/>
            <a:gdLst>
              <a:gd name="T0" fmla="*/ 2147483647 w 1224"/>
              <a:gd name="T1" fmla="*/ 0 h 226"/>
              <a:gd name="T2" fmla="*/ 2147483647 w 1224"/>
              <a:gd name="T3" fmla="*/ 569555357 h 226"/>
              <a:gd name="T4" fmla="*/ 0 w 1224"/>
              <a:gd name="T5" fmla="*/ 569555357 h 226"/>
              <a:gd name="T6" fmla="*/ 0 w 1224"/>
              <a:gd name="T7" fmla="*/ 0 h 226"/>
              <a:gd name="T8" fmla="*/ 0 60000 65536"/>
              <a:gd name="T9" fmla="*/ 0 60000 65536"/>
              <a:gd name="T10" fmla="*/ 0 60000 65536"/>
              <a:gd name="T11" fmla="*/ 0 60000 65536"/>
              <a:gd name="T12" fmla="*/ 0 w 1224"/>
              <a:gd name="T13" fmla="*/ 0 h 226"/>
              <a:gd name="T14" fmla="*/ 1224 w 1224"/>
              <a:gd name="T15" fmla="*/ 226 h 226"/>
            </a:gdLst>
            <a:ahLst/>
            <a:cxnLst>
              <a:cxn ang="T8">
                <a:pos x="T0" y="T1"/>
              </a:cxn>
              <a:cxn ang="T9">
                <a:pos x="T2" y="T3"/>
              </a:cxn>
              <a:cxn ang="T10">
                <a:pos x="T4" y="T5"/>
              </a:cxn>
              <a:cxn ang="T11">
                <a:pos x="T6" y="T7"/>
              </a:cxn>
            </a:cxnLst>
            <a:rect l="T12" t="T13" r="T14" b="T15"/>
            <a:pathLst>
              <a:path w="1224" h="226">
                <a:moveTo>
                  <a:pt x="1224" y="0"/>
                </a:moveTo>
                <a:lnTo>
                  <a:pt x="1224" y="226"/>
                </a:lnTo>
                <a:lnTo>
                  <a:pt x="0" y="226"/>
                </a:lnTo>
                <a:lnTo>
                  <a:pt x="0" y="0"/>
                </a:lnTo>
              </a:path>
            </a:pathLst>
          </a:custGeom>
          <a:noFill/>
          <a:ln w="19050">
            <a:solidFill>
              <a:srgbClr val="CC0000"/>
            </a:solidFill>
            <a:round/>
            <a:headEnd/>
            <a:tailEnd type="triangle" w="med" len="med"/>
          </a:ln>
        </p:spPr>
        <p:txBody>
          <a:bodyPr/>
          <a:lstStyle/>
          <a:p>
            <a:pPr eaLnBrk="0" hangingPunct="0"/>
            <a:endParaRPr lang="en-AU"/>
          </a:p>
        </p:txBody>
      </p:sp>
      <p:sp>
        <p:nvSpPr>
          <p:cNvPr id="186392" name="Text Box 24"/>
          <p:cNvSpPr txBox="1">
            <a:spLocks noChangeArrowheads="1"/>
          </p:cNvSpPr>
          <p:nvPr/>
        </p:nvSpPr>
        <p:spPr bwMode="auto">
          <a:xfrm>
            <a:off x="4284663" y="3862388"/>
            <a:ext cx="3959225" cy="366712"/>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FFCC66"/>
                </a:solidFill>
                <a:effectLst>
                  <a:outerShdw blurRad="38100" dist="38100" dir="2700000" algn="tl">
                    <a:srgbClr val="000000"/>
                  </a:outerShdw>
                </a:effectLst>
                <a:latin typeface="Arial" charset="0"/>
                <a:cs typeface="+mn-cs"/>
              </a:rPr>
              <a:t>P2 </a:t>
            </a:r>
            <a:r>
              <a:rPr lang="en-US">
                <a:solidFill>
                  <a:srgbClr val="FFCC66"/>
                </a:solidFill>
                <a:effectLst>
                  <a:outerShdw blurRad="38100" dist="38100" dir="2700000" algn="tl">
                    <a:srgbClr val="000000"/>
                  </a:outerShdw>
                </a:effectLst>
                <a:latin typeface="Arial" charset="0"/>
                <a:cs typeface="+mn-cs"/>
                <a:sym typeface="Wingdings" pitchFamily="2" charset="2"/>
              </a:rPr>
              <a:t> R3  P3  R2</a:t>
            </a:r>
            <a:endParaRPr lang="en-US">
              <a:solidFill>
                <a:srgbClr val="FFCC66"/>
              </a:solidFill>
              <a:effectLst>
                <a:outerShdw blurRad="38100" dist="38100" dir="2700000" algn="tl">
                  <a:srgbClr val="000000"/>
                </a:outerShdw>
              </a:effectLst>
              <a:latin typeface="Arial" charset="0"/>
              <a:cs typeface="+mn-cs"/>
            </a:endParaRPr>
          </a:p>
        </p:txBody>
      </p:sp>
      <p:sp>
        <p:nvSpPr>
          <p:cNvPr id="86023" name="Freeform 25"/>
          <p:cNvSpPr>
            <a:spLocks/>
          </p:cNvSpPr>
          <p:nvPr/>
        </p:nvSpPr>
        <p:spPr bwMode="auto">
          <a:xfrm>
            <a:off x="5292725" y="4221163"/>
            <a:ext cx="2016125" cy="358775"/>
          </a:xfrm>
          <a:custGeom>
            <a:avLst/>
            <a:gdLst>
              <a:gd name="T0" fmla="*/ 2147483647 w 1224"/>
              <a:gd name="T1" fmla="*/ 0 h 226"/>
              <a:gd name="T2" fmla="*/ 2147483647 w 1224"/>
              <a:gd name="T3" fmla="*/ 569555357 h 226"/>
              <a:gd name="T4" fmla="*/ 0 w 1224"/>
              <a:gd name="T5" fmla="*/ 569555357 h 226"/>
              <a:gd name="T6" fmla="*/ 0 w 1224"/>
              <a:gd name="T7" fmla="*/ 0 h 226"/>
              <a:gd name="T8" fmla="*/ 0 60000 65536"/>
              <a:gd name="T9" fmla="*/ 0 60000 65536"/>
              <a:gd name="T10" fmla="*/ 0 60000 65536"/>
              <a:gd name="T11" fmla="*/ 0 60000 65536"/>
              <a:gd name="T12" fmla="*/ 0 w 1224"/>
              <a:gd name="T13" fmla="*/ 0 h 226"/>
              <a:gd name="T14" fmla="*/ 1224 w 1224"/>
              <a:gd name="T15" fmla="*/ 226 h 226"/>
            </a:gdLst>
            <a:ahLst/>
            <a:cxnLst>
              <a:cxn ang="T8">
                <a:pos x="T0" y="T1"/>
              </a:cxn>
              <a:cxn ang="T9">
                <a:pos x="T2" y="T3"/>
              </a:cxn>
              <a:cxn ang="T10">
                <a:pos x="T4" y="T5"/>
              </a:cxn>
              <a:cxn ang="T11">
                <a:pos x="T6" y="T7"/>
              </a:cxn>
            </a:cxnLst>
            <a:rect l="T12" t="T13" r="T14" b="T15"/>
            <a:pathLst>
              <a:path w="1224" h="226">
                <a:moveTo>
                  <a:pt x="1224" y="0"/>
                </a:moveTo>
                <a:lnTo>
                  <a:pt x="1224" y="226"/>
                </a:lnTo>
                <a:lnTo>
                  <a:pt x="0" y="226"/>
                </a:lnTo>
                <a:lnTo>
                  <a:pt x="0" y="0"/>
                </a:lnTo>
              </a:path>
            </a:pathLst>
          </a:custGeom>
          <a:noFill/>
          <a:ln w="19050">
            <a:solidFill>
              <a:srgbClr val="CC0000"/>
            </a:solidFill>
            <a:round/>
            <a:headEnd/>
            <a:tailEnd type="triangle" w="med" len="med"/>
          </a:ln>
        </p:spPr>
        <p:txBody>
          <a:bodyPr/>
          <a:lstStyle/>
          <a:p>
            <a:pPr eaLnBrk="0" hangingPunct="0"/>
            <a:endParaRPr lang="en-AU"/>
          </a:p>
        </p:txBody>
      </p:sp>
      <p:sp>
        <p:nvSpPr>
          <p:cNvPr id="186394" name="Text Box 26"/>
          <p:cNvSpPr txBox="1">
            <a:spLocks noChangeArrowheads="1"/>
          </p:cNvSpPr>
          <p:nvPr/>
        </p:nvSpPr>
        <p:spPr bwMode="auto">
          <a:xfrm>
            <a:off x="3779838" y="5768975"/>
            <a:ext cx="5292725" cy="396875"/>
          </a:xfrm>
          <a:prstGeom prst="rect">
            <a:avLst/>
          </a:prstGeom>
          <a:noFill/>
          <a:ln w="9525">
            <a:noFill/>
            <a:miter lim="800000"/>
            <a:headEnd/>
            <a:tailEnd/>
          </a:ln>
          <a:effectLst/>
        </p:spPr>
        <p:txBody>
          <a:bodyPr>
            <a:spAutoFit/>
          </a:bodyPr>
          <a:lstStyle/>
          <a:p>
            <a:pPr marL="449263" indent="-449263" eaLnBrk="0" hangingPunct="0">
              <a:spcBef>
                <a:spcPct val="50000"/>
              </a:spcBef>
              <a:defRPr/>
            </a:pPr>
            <a:r>
              <a:rPr lang="en-US" sz="2000">
                <a:solidFill>
                  <a:srgbClr val="FFCC66"/>
                </a:solidFill>
                <a:effectLst>
                  <a:outerShdw blurRad="38100" dist="38100" dir="2700000" algn="tl">
                    <a:srgbClr val="000000"/>
                  </a:outerShdw>
                </a:effectLst>
                <a:latin typeface="Arial" charset="0"/>
                <a:cs typeface="+mn-cs"/>
              </a:rPr>
              <a:t>As show, P1, P2, and P3 are deadlocked</a:t>
            </a:r>
          </a:p>
        </p:txBody>
      </p:sp>
      <p:sp>
        <p:nvSpPr>
          <p:cNvPr id="9" name="Date Placeholder 8"/>
          <p:cNvSpPr>
            <a:spLocks noGrp="1"/>
          </p:cNvSpPr>
          <p:nvPr>
            <p:ph type="dt" sz="half" idx="10"/>
          </p:nvPr>
        </p:nvSpPr>
        <p:spPr/>
        <p:txBody>
          <a:bodyPr/>
          <a:lstStyle/>
          <a:p>
            <a:fld id="{0F149820-3B3E-4E86-A955-C4231774AFAD}" type="datetime1">
              <a:rPr lang="en-US" smtClean="0"/>
              <a:t>5/31/2020</a:t>
            </a:fld>
            <a:endParaRPr lang="en-US"/>
          </a:p>
        </p:txBody>
      </p:sp>
      <p:sp>
        <p:nvSpPr>
          <p:cNvPr id="10" name="Slide Number Placeholder 9"/>
          <p:cNvSpPr>
            <a:spLocks noGrp="1"/>
          </p:cNvSpPr>
          <p:nvPr>
            <p:ph type="sldNum" sz="quarter" idx="12"/>
          </p:nvPr>
        </p:nvSpPr>
        <p:spPr/>
        <p:txBody>
          <a:bodyPr/>
          <a:lstStyle/>
          <a:p>
            <a:fld id="{99D1F6FE-278F-4154-B296-75A73E20B2CD}" type="slidenum">
              <a:rPr lang="en-US" smtClean="0"/>
              <a:pPr/>
              <a:t>19</a:t>
            </a:fld>
            <a:endParaRPr lang="en-US"/>
          </a:p>
        </p:txBody>
      </p:sp>
      <p:sp>
        <p:nvSpPr>
          <p:cNvPr id="11" name="Footer Placeholder 10"/>
          <p:cNvSpPr>
            <a:spLocks noGrp="1"/>
          </p:cNvSpPr>
          <p:nvPr>
            <p:ph type="ftr" sz="quarter" idx="11"/>
          </p:nvPr>
        </p:nvSpPr>
        <p:spPr/>
        <p:txBody>
          <a:bodyPr/>
          <a:lstStyle/>
          <a:p>
            <a:r>
              <a:rPr lang="en-US"/>
              <a:t>Ambo University || Woliso Campus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371600"/>
            <a:ext cx="8435975" cy="4754562"/>
          </a:xfrm>
        </p:spPr>
        <p:txBody>
          <a:bodyPr>
            <a:normAutofit lnSpcReduction="10000"/>
          </a:bodyPr>
          <a:lstStyle/>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Introduction</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Resource</a:t>
            </a:r>
          </a:p>
          <a:p>
            <a:pPr marL="274320" indent="-274320">
              <a:lnSpc>
                <a:spcPct val="90000"/>
              </a:lnSpc>
              <a:spcBef>
                <a:spcPts val="580"/>
              </a:spcBef>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Deadlock characterization</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Deadlock modeling</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Deadlock handling mechanism</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Deadlock prevention</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Deadlock detection and recovery</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Deadlock avoidance</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Two phase locking</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Communication deadlock</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Live lock</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starvation</a:t>
            </a:r>
          </a:p>
        </p:txBody>
      </p:sp>
      <p:sp>
        <p:nvSpPr>
          <p:cNvPr id="3" name="TextBox 2"/>
          <p:cNvSpPr txBox="1"/>
          <p:nvPr/>
        </p:nvSpPr>
        <p:spPr>
          <a:xfrm>
            <a:off x="1219200" y="457200"/>
            <a:ext cx="5181600" cy="535531"/>
          </a:xfrm>
          <a:prstGeom prst="rect">
            <a:avLst/>
          </a:prstGeom>
          <a:noFill/>
        </p:spPr>
        <p:txBody>
          <a:bodyPr wrap="square" rtlCol="0">
            <a:spAutoFit/>
          </a:bodyPr>
          <a:lstStyle/>
          <a:p>
            <a:pPr marL="274320" indent="-274320" algn="ctr">
              <a:lnSpc>
                <a:spcPct val="90000"/>
              </a:lnSpc>
              <a:spcBef>
                <a:spcPts val="580"/>
              </a:spcBef>
              <a:defRPr/>
            </a:pPr>
            <a:r>
              <a:rPr lang="en-US" sz="3200" b="1" dirty="0">
                <a:solidFill>
                  <a:srgbClr val="FF0000"/>
                </a:solidFill>
                <a:effectLst>
                  <a:outerShdw blurRad="38100" dist="38100" dir="2700000" algn="tl">
                    <a:srgbClr val="000000"/>
                  </a:outerShdw>
                </a:effectLst>
                <a:cs typeface="Times New Roman" pitchFamily="18" charset="0"/>
              </a:rPr>
              <a:t>Contents:</a:t>
            </a:r>
          </a:p>
        </p:txBody>
      </p:sp>
      <p:sp>
        <p:nvSpPr>
          <p:cNvPr id="4" name="Date Placeholder 3"/>
          <p:cNvSpPr>
            <a:spLocks noGrp="1"/>
          </p:cNvSpPr>
          <p:nvPr>
            <p:ph type="dt" sz="half" idx="10"/>
          </p:nvPr>
        </p:nvSpPr>
        <p:spPr/>
        <p:txBody>
          <a:bodyPr/>
          <a:lstStyle/>
          <a:p>
            <a:fld id="{E7B9CC4D-889E-43F5-B6AB-B038394FA32E}"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2</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Text Box 2"/>
          <p:cNvSpPr txBox="1">
            <a:spLocks noChangeArrowheads="1"/>
          </p:cNvSpPr>
          <p:nvPr/>
        </p:nvSpPr>
        <p:spPr bwMode="auto">
          <a:xfrm>
            <a:off x="323850" y="260350"/>
            <a:ext cx="8280400" cy="396875"/>
          </a:xfrm>
          <a:prstGeom prst="rect">
            <a:avLst/>
          </a:prstGeom>
          <a:noFill/>
          <a:ln w="9525">
            <a:noFill/>
            <a:miter lim="800000"/>
            <a:headEnd/>
            <a:tailEnd/>
          </a:ln>
          <a:effectLst/>
        </p:spPr>
        <p:txBody>
          <a:bodyPr>
            <a:spAutoFit/>
          </a:bodyPr>
          <a:lstStyle/>
          <a:p>
            <a:pPr marL="449263" indent="-449263" eaLnBrk="0" hangingPunct="0">
              <a:spcBef>
                <a:spcPct val="50000"/>
              </a:spcBef>
              <a:defRPr/>
            </a:pPr>
            <a:r>
              <a:rPr lang="en-US" sz="2000">
                <a:solidFill>
                  <a:srgbClr val="0000FF"/>
                </a:solidFill>
                <a:effectLst>
                  <a:outerShdw blurRad="38100" dist="38100" dir="2700000" algn="tl">
                    <a:srgbClr val="000000"/>
                  </a:outerShdw>
                </a:effectLst>
                <a:latin typeface="Arial" charset="0"/>
                <a:cs typeface="+mn-cs"/>
              </a:rPr>
              <a:t>Ex 2: a cycle without deadlock:</a:t>
            </a:r>
          </a:p>
        </p:txBody>
      </p:sp>
      <p:sp>
        <p:nvSpPr>
          <p:cNvPr id="187396" name="Text Box 4"/>
          <p:cNvSpPr txBox="1">
            <a:spLocks noChangeArrowheads="1"/>
          </p:cNvSpPr>
          <p:nvPr/>
        </p:nvSpPr>
        <p:spPr bwMode="auto">
          <a:xfrm>
            <a:off x="4645025" y="1196975"/>
            <a:ext cx="3959225" cy="779463"/>
          </a:xfrm>
          <a:prstGeom prst="rect">
            <a:avLst/>
          </a:prstGeom>
          <a:noFill/>
          <a:ln w="9525">
            <a:noFill/>
            <a:miter lim="800000"/>
            <a:headEnd/>
            <a:tailEnd/>
          </a:ln>
          <a:effectLst/>
        </p:spPr>
        <p:txBody>
          <a:bodyPr>
            <a:spAutoFit/>
          </a:bodyPr>
          <a:lstStyle/>
          <a:p>
            <a:pPr eaLnBrk="0" hangingPunct="0">
              <a:spcBef>
                <a:spcPct val="50000"/>
              </a:spcBef>
              <a:defRPr/>
            </a:pPr>
            <a:r>
              <a:rPr lang="en-US">
                <a:solidFill>
                  <a:srgbClr val="CC0000"/>
                </a:solidFill>
                <a:effectLst>
                  <a:outerShdw blurRad="38100" dist="38100" dir="2700000" algn="tl">
                    <a:srgbClr val="000000"/>
                  </a:outerShdw>
                </a:effectLst>
                <a:latin typeface="Arial" charset="0"/>
                <a:cs typeface="+mn-cs"/>
              </a:rPr>
              <a:t>Cycle</a:t>
            </a:r>
            <a:r>
              <a:rPr lang="en-US">
                <a:latin typeface="Arial" charset="0"/>
                <a:cs typeface="+mn-cs"/>
              </a:rPr>
              <a:t>: </a:t>
            </a:r>
          </a:p>
          <a:p>
            <a:pPr eaLnBrk="0" hangingPunct="0">
              <a:spcBef>
                <a:spcPct val="50000"/>
              </a:spcBef>
              <a:defRPr/>
            </a:pPr>
            <a:r>
              <a:rPr lang="en-US">
                <a:solidFill>
                  <a:srgbClr val="CC0000"/>
                </a:solidFill>
                <a:effectLst>
                  <a:outerShdw blurRad="38100" dist="38100" dir="2700000" algn="tl">
                    <a:srgbClr val="000000"/>
                  </a:outerShdw>
                </a:effectLst>
                <a:latin typeface="Arial" charset="0"/>
                <a:cs typeface="+mn-cs"/>
              </a:rPr>
              <a:t>P1 </a:t>
            </a:r>
            <a:r>
              <a:rPr lang="en-US">
                <a:solidFill>
                  <a:srgbClr val="CC0000"/>
                </a:solidFill>
                <a:effectLst>
                  <a:outerShdw blurRad="38100" dist="38100" dir="2700000" algn="tl">
                    <a:srgbClr val="000000"/>
                  </a:outerShdw>
                </a:effectLst>
                <a:latin typeface="Arial" charset="0"/>
                <a:cs typeface="+mn-cs"/>
                <a:sym typeface="Wingdings" pitchFamily="2" charset="2"/>
              </a:rPr>
              <a:t> R1  P3  R2</a:t>
            </a:r>
            <a:endParaRPr lang="en-US">
              <a:solidFill>
                <a:srgbClr val="CC0000"/>
              </a:solidFill>
              <a:effectLst>
                <a:outerShdw blurRad="38100" dist="38100" dir="2700000" algn="tl">
                  <a:srgbClr val="000000"/>
                </a:outerShdw>
              </a:effectLst>
              <a:latin typeface="Arial" charset="0"/>
              <a:cs typeface="+mn-cs"/>
            </a:endParaRPr>
          </a:p>
        </p:txBody>
      </p:sp>
      <p:sp>
        <p:nvSpPr>
          <p:cNvPr id="87044" name="Freeform 5"/>
          <p:cNvSpPr>
            <a:spLocks/>
          </p:cNvSpPr>
          <p:nvPr/>
        </p:nvSpPr>
        <p:spPr bwMode="auto">
          <a:xfrm>
            <a:off x="5653088" y="1917700"/>
            <a:ext cx="1943100" cy="358775"/>
          </a:xfrm>
          <a:custGeom>
            <a:avLst/>
            <a:gdLst>
              <a:gd name="T0" fmla="*/ 2147483647 w 1224"/>
              <a:gd name="T1" fmla="*/ 0 h 226"/>
              <a:gd name="T2" fmla="*/ 2147483647 w 1224"/>
              <a:gd name="T3" fmla="*/ 569555357 h 226"/>
              <a:gd name="T4" fmla="*/ 0 w 1224"/>
              <a:gd name="T5" fmla="*/ 569555357 h 226"/>
              <a:gd name="T6" fmla="*/ 0 w 1224"/>
              <a:gd name="T7" fmla="*/ 0 h 226"/>
              <a:gd name="T8" fmla="*/ 0 60000 65536"/>
              <a:gd name="T9" fmla="*/ 0 60000 65536"/>
              <a:gd name="T10" fmla="*/ 0 60000 65536"/>
              <a:gd name="T11" fmla="*/ 0 60000 65536"/>
              <a:gd name="T12" fmla="*/ 0 w 1224"/>
              <a:gd name="T13" fmla="*/ 0 h 226"/>
              <a:gd name="T14" fmla="*/ 1224 w 1224"/>
              <a:gd name="T15" fmla="*/ 226 h 226"/>
            </a:gdLst>
            <a:ahLst/>
            <a:cxnLst>
              <a:cxn ang="T8">
                <a:pos x="T0" y="T1"/>
              </a:cxn>
              <a:cxn ang="T9">
                <a:pos x="T2" y="T3"/>
              </a:cxn>
              <a:cxn ang="T10">
                <a:pos x="T4" y="T5"/>
              </a:cxn>
              <a:cxn ang="T11">
                <a:pos x="T6" y="T7"/>
              </a:cxn>
            </a:cxnLst>
            <a:rect l="T12" t="T13" r="T14" b="T15"/>
            <a:pathLst>
              <a:path w="1224" h="226">
                <a:moveTo>
                  <a:pt x="1224" y="0"/>
                </a:moveTo>
                <a:lnTo>
                  <a:pt x="1224" y="226"/>
                </a:lnTo>
                <a:lnTo>
                  <a:pt x="0" y="226"/>
                </a:lnTo>
                <a:lnTo>
                  <a:pt x="0" y="0"/>
                </a:lnTo>
              </a:path>
            </a:pathLst>
          </a:custGeom>
          <a:noFill/>
          <a:ln w="19050">
            <a:solidFill>
              <a:srgbClr val="CC0000"/>
            </a:solidFill>
            <a:round/>
            <a:headEnd/>
            <a:tailEnd type="triangle" w="med" len="med"/>
          </a:ln>
        </p:spPr>
        <p:txBody>
          <a:bodyPr/>
          <a:lstStyle/>
          <a:p>
            <a:pPr eaLnBrk="0" hangingPunct="0"/>
            <a:endParaRPr lang="en-AU"/>
          </a:p>
        </p:txBody>
      </p:sp>
      <p:sp>
        <p:nvSpPr>
          <p:cNvPr id="187400" name="Text Box 8"/>
          <p:cNvSpPr txBox="1">
            <a:spLocks noChangeArrowheads="1"/>
          </p:cNvSpPr>
          <p:nvPr/>
        </p:nvSpPr>
        <p:spPr bwMode="auto">
          <a:xfrm>
            <a:off x="4032250" y="2781300"/>
            <a:ext cx="5003800" cy="3597275"/>
          </a:xfrm>
          <a:prstGeom prst="rect">
            <a:avLst/>
          </a:prstGeom>
          <a:noFill/>
          <a:ln w="9525">
            <a:noFill/>
            <a:miter lim="800000"/>
            <a:headEnd/>
            <a:tailEnd/>
          </a:ln>
          <a:effectLst/>
        </p:spPr>
        <p:txBody>
          <a:bodyPr>
            <a:spAutoFit/>
          </a:bodyPr>
          <a:lstStyle/>
          <a:p>
            <a:pPr marL="449263" indent="-449263" eaLnBrk="0" hangingPunct="0">
              <a:spcBef>
                <a:spcPct val="50000"/>
              </a:spcBef>
              <a:defRPr/>
            </a:pPr>
            <a:r>
              <a:rPr lang="en-US" sz="2000">
                <a:solidFill>
                  <a:srgbClr val="FFCC66"/>
                </a:solidFill>
                <a:effectLst>
                  <a:outerShdw blurRad="38100" dist="38100" dir="2700000" algn="tl">
                    <a:srgbClr val="000000"/>
                  </a:outerShdw>
                </a:effectLst>
                <a:latin typeface="Arial" charset="0"/>
                <a:cs typeface="+mn-cs"/>
              </a:rPr>
              <a:t>There is no deadlock because:</a:t>
            </a:r>
          </a:p>
          <a:p>
            <a:pPr marL="449263" indent="-449263" eaLnBrk="0" hangingPunct="0">
              <a:spcBef>
                <a:spcPct val="50000"/>
              </a:spcBef>
              <a:buFontTx/>
              <a:buChar char="•"/>
              <a:defRPr/>
            </a:pPr>
            <a:r>
              <a:rPr lang="en-US" sz="2000">
                <a:solidFill>
                  <a:srgbClr val="FFCC66"/>
                </a:solidFill>
                <a:effectLst>
                  <a:outerShdw blurRad="38100" dist="38100" dir="2700000" algn="tl">
                    <a:srgbClr val="000000"/>
                  </a:outerShdw>
                </a:effectLst>
                <a:latin typeface="Arial" charset="0"/>
                <a:cs typeface="+mn-cs"/>
              </a:rPr>
              <a:t>P4 may release its instance of R2. </a:t>
            </a:r>
          </a:p>
          <a:p>
            <a:pPr marL="449263" indent="-449263" eaLnBrk="0" hangingPunct="0">
              <a:spcBef>
                <a:spcPct val="50000"/>
              </a:spcBef>
              <a:buFontTx/>
              <a:buChar char="•"/>
              <a:defRPr/>
            </a:pPr>
            <a:r>
              <a:rPr lang="en-US" sz="2000">
                <a:solidFill>
                  <a:srgbClr val="FFCC66"/>
                </a:solidFill>
                <a:effectLst>
                  <a:outerShdw blurRad="38100" dist="38100" dir="2700000" algn="tl">
                    <a:srgbClr val="000000"/>
                  </a:outerShdw>
                </a:effectLst>
                <a:latin typeface="Arial" charset="0"/>
                <a:cs typeface="+mn-cs"/>
              </a:rPr>
              <a:t>This resource can be then allocated to P3 which breaking the cycle. </a:t>
            </a:r>
          </a:p>
          <a:p>
            <a:pPr marL="449263" indent="-449263" eaLnBrk="0" hangingPunct="0">
              <a:spcBef>
                <a:spcPct val="50000"/>
              </a:spcBef>
              <a:buFontTx/>
              <a:buChar char="•"/>
              <a:defRPr/>
            </a:pPr>
            <a:endParaRPr lang="en-US" sz="2000">
              <a:solidFill>
                <a:srgbClr val="FFCC66"/>
              </a:solidFill>
              <a:effectLst>
                <a:outerShdw blurRad="38100" dist="38100" dir="2700000" algn="tl">
                  <a:srgbClr val="000000"/>
                </a:outerShdw>
              </a:effectLst>
              <a:latin typeface="Arial" charset="0"/>
              <a:cs typeface="+mn-cs"/>
            </a:endParaRPr>
          </a:p>
          <a:p>
            <a:pPr marL="449263" indent="-449263" eaLnBrk="0" hangingPunct="0">
              <a:spcBef>
                <a:spcPct val="50000"/>
              </a:spcBef>
              <a:buFontTx/>
              <a:buChar char="•"/>
              <a:defRPr/>
            </a:pPr>
            <a:r>
              <a:rPr lang="en-US" sz="2000">
                <a:solidFill>
                  <a:srgbClr val="FFCC66"/>
                </a:solidFill>
                <a:effectLst>
                  <a:outerShdw blurRad="38100" dist="38100" dir="2700000" algn="tl">
                    <a:srgbClr val="000000"/>
                  </a:outerShdw>
                </a:effectLst>
                <a:latin typeface="Arial" charset="0"/>
                <a:cs typeface="+mn-cs"/>
              </a:rPr>
              <a:t>Also P2 may release its instance of R1.</a:t>
            </a:r>
          </a:p>
          <a:p>
            <a:pPr marL="449263" indent="-449263" eaLnBrk="0" hangingPunct="0">
              <a:spcBef>
                <a:spcPct val="50000"/>
              </a:spcBef>
              <a:buFontTx/>
              <a:buChar char="•"/>
              <a:defRPr/>
            </a:pPr>
            <a:r>
              <a:rPr lang="en-US" sz="2000">
                <a:solidFill>
                  <a:srgbClr val="FFCC66"/>
                </a:solidFill>
                <a:effectLst>
                  <a:outerShdw blurRad="38100" dist="38100" dir="2700000" algn="tl">
                    <a:srgbClr val="000000"/>
                  </a:outerShdw>
                </a:effectLst>
                <a:latin typeface="Arial" charset="0"/>
                <a:cs typeface="+mn-cs"/>
              </a:rPr>
              <a:t>This resource can be allocated to P1.  </a:t>
            </a:r>
          </a:p>
        </p:txBody>
      </p:sp>
      <p:pic>
        <p:nvPicPr>
          <p:cNvPr id="87046" name="Picture 9"/>
          <p:cNvPicPr>
            <a:picLocks noChangeAspect="1" noChangeArrowheads="1"/>
          </p:cNvPicPr>
          <p:nvPr/>
        </p:nvPicPr>
        <p:blipFill>
          <a:blip r:embed="rId2"/>
          <a:srcRect l="20947" t="906" r="21393" b="906"/>
          <a:stretch>
            <a:fillRect/>
          </a:stretch>
        </p:blipFill>
        <p:spPr bwMode="auto">
          <a:xfrm>
            <a:off x="468313" y="1341438"/>
            <a:ext cx="3246437" cy="4157662"/>
          </a:xfrm>
          <a:prstGeom prst="rect">
            <a:avLst/>
          </a:prstGeom>
          <a:noFill/>
          <a:ln w="38100" cmpd="dbl">
            <a:solidFill>
              <a:srgbClr val="CC6600"/>
            </a:solidFill>
            <a:miter lim="800000"/>
            <a:headEnd/>
            <a:tailEnd/>
          </a:ln>
        </p:spPr>
      </p:pic>
      <p:sp>
        <p:nvSpPr>
          <p:cNvPr id="87047" name="Line 10"/>
          <p:cNvSpPr>
            <a:spLocks noChangeShapeType="1"/>
          </p:cNvSpPr>
          <p:nvPr/>
        </p:nvSpPr>
        <p:spPr bwMode="auto">
          <a:xfrm flipH="1">
            <a:off x="4284663" y="4652963"/>
            <a:ext cx="4608512" cy="0"/>
          </a:xfrm>
          <a:prstGeom prst="line">
            <a:avLst/>
          </a:prstGeom>
          <a:noFill/>
          <a:ln w="28575">
            <a:solidFill>
              <a:srgbClr val="0000FF"/>
            </a:solidFill>
            <a:prstDash val="dash"/>
            <a:round/>
            <a:headEnd/>
            <a:tailEnd/>
          </a:ln>
        </p:spPr>
        <p:txBody>
          <a:bodyPr/>
          <a:lstStyle/>
          <a:p>
            <a:endParaRPr lang="en-US"/>
          </a:p>
        </p:txBody>
      </p:sp>
      <p:sp>
        <p:nvSpPr>
          <p:cNvPr id="8" name="Date Placeholder 7"/>
          <p:cNvSpPr>
            <a:spLocks noGrp="1"/>
          </p:cNvSpPr>
          <p:nvPr>
            <p:ph type="dt" sz="half" idx="10"/>
          </p:nvPr>
        </p:nvSpPr>
        <p:spPr/>
        <p:txBody>
          <a:bodyPr/>
          <a:lstStyle/>
          <a:p>
            <a:fld id="{32AF241F-F6F5-4911-9305-324F52737219}" type="datetime1">
              <a:rPr lang="en-US" smtClean="0"/>
              <a:t>5/31/2020</a:t>
            </a:fld>
            <a:endParaRPr lang="en-US"/>
          </a:p>
        </p:txBody>
      </p:sp>
      <p:sp>
        <p:nvSpPr>
          <p:cNvPr id="9" name="Slide Number Placeholder 8"/>
          <p:cNvSpPr>
            <a:spLocks noGrp="1"/>
          </p:cNvSpPr>
          <p:nvPr>
            <p:ph type="sldNum" sz="quarter" idx="12"/>
          </p:nvPr>
        </p:nvSpPr>
        <p:spPr/>
        <p:txBody>
          <a:bodyPr/>
          <a:lstStyle/>
          <a:p>
            <a:fld id="{99D1F6FE-278F-4154-B296-75A73E20B2CD}" type="slidenum">
              <a:rPr lang="en-US" smtClean="0"/>
              <a:pPr/>
              <a:t>20</a:t>
            </a:fld>
            <a:endParaRPr lang="en-US"/>
          </a:p>
        </p:txBody>
      </p:sp>
      <p:sp>
        <p:nvSpPr>
          <p:cNvPr id="10" name="Footer Placeholder 9"/>
          <p:cNvSpPr>
            <a:spLocks noGrp="1"/>
          </p:cNvSpPr>
          <p:nvPr>
            <p:ph type="ftr" sz="quarter" idx="11"/>
          </p:nvPr>
        </p:nvSpPr>
        <p:spPr/>
        <p:txBody>
          <a:bodyPr/>
          <a:lstStyle/>
          <a:p>
            <a:r>
              <a:rPr lang="en-US"/>
              <a:t>Ambo University || Woliso Campus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type="body" sz="half" idx="1"/>
          </p:nvPr>
        </p:nvSpPr>
        <p:spPr>
          <a:xfrm>
            <a:off x="250825" y="1219199"/>
            <a:ext cx="8893175" cy="4114801"/>
          </a:xfrm>
        </p:spPr>
        <p:txBody>
          <a:bodyPr>
            <a:normAutofit/>
          </a:bodyPr>
          <a:lstStyle/>
          <a:p>
            <a:pPr marL="0" indent="0">
              <a:buNone/>
            </a:pPr>
            <a:r>
              <a:rPr lang="en-US" sz="2400" dirty="0">
                <a:solidFill>
                  <a:srgbClr val="0000CC"/>
                </a:solidFill>
                <a:effectLst>
                  <a:outerShdw blurRad="38100" dist="38100" dir="2700000" algn="tl">
                    <a:srgbClr val="000000">
                      <a:alpha val="43137"/>
                    </a:srgbClr>
                  </a:outerShdw>
                </a:effectLst>
              </a:rPr>
              <a:t>Deadlock problems can be handled in one of the following 4 ways:</a:t>
            </a:r>
          </a:p>
          <a:p>
            <a:pPr marL="914400" lvl="1" indent="-633413">
              <a:buFont typeface="+mj-lt"/>
              <a:buAutoNum type="arabicPeriod"/>
            </a:pPr>
            <a:r>
              <a:rPr lang="en-US" sz="2400" dirty="0">
                <a:solidFill>
                  <a:srgbClr val="0000CC"/>
                </a:solidFill>
                <a:effectLst>
                  <a:outerShdw blurRad="38100" dist="38100" dir="2700000" algn="tl">
                    <a:srgbClr val="000000">
                      <a:alpha val="43137"/>
                    </a:srgbClr>
                  </a:outerShdw>
                </a:effectLst>
              </a:rPr>
              <a:t>Using a protocol avoids deadlock by ensuring that a system will </a:t>
            </a:r>
            <a:r>
              <a:rPr lang="en-US" sz="2400" i="1" dirty="0">
                <a:solidFill>
                  <a:srgbClr val="0000CC"/>
                </a:solidFill>
                <a:effectLst>
                  <a:outerShdw blurRad="38100" dist="38100" dir="2700000" algn="tl">
                    <a:srgbClr val="000000">
                      <a:alpha val="43137"/>
                    </a:srgbClr>
                  </a:outerShdw>
                </a:effectLst>
              </a:rPr>
              <a:t>never</a:t>
            </a:r>
            <a:r>
              <a:rPr lang="en-US" sz="2400" dirty="0">
                <a:solidFill>
                  <a:srgbClr val="0000CC"/>
                </a:solidFill>
                <a:effectLst>
                  <a:outerShdw blurRad="38100" dist="38100" dir="2700000" algn="tl">
                    <a:srgbClr val="000000">
                      <a:alpha val="43137"/>
                    </a:srgbClr>
                  </a:outerShdw>
                </a:effectLst>
              </a:rPr>
              <a:t> enter a deadlock state (</a:t>
            </a:r>
            <a:r>
              <a:rPr lang="en-US" sz="2400" dirty="0">
                <a:solidFill>
                  <a:srgbClr val="FF0000"/>
                </a:solidFill>
                <a:effectLst>
                  <a:outerShdw blurRad="38100" dist="38100" dir="2700000" algn="tl">
                    <a:srgbClr val="000000">
                      <a:alpha val="43137"/>
                    </a:srgbClr>
                  </a:outerShdw>
                </a:effectLst>
              </a:rPr>
              <a:t>deadlock avoidance</a:t>
            </a:r>
            <a:r>
              <a:rPr lang="en-US" sz="2400" dirty="0">
                <a:solidFill>
                  <a:srgbClr val="0000CC"/>
                </a:solidFill>
                <a:effectLst>
                  <a:outerShdw blurRad="38100" dist="38100" dir="2700000" algn="tl">
                    <a:srgbClr val="000000">
                      <a:alpha val="43137"/>
                    </a:srgbClr>
                  </a:outerShdw>
                </a:effectLst>
              </a:rPr>
              <a:t>)</a:t>
            </a:r>
          </a:p>
          <a:p>
            <a:pPr marL="914400" lvl="1" indent="-633413">
              <a:buFont typeface="+mj-lt"/>
              <a:buAutoNum type="arabicPeriod"/>
            </a:pPr>
            <a:r>
              <a:rPr lang="en-US" sz="2400" dirty="0">
                <a:solidFill>
                  <a:srgbClr val="0000CC"/>
                </a:solidFill>
                <a:effectLst>
                  <a:outerShdw blurRad="38100" dist="38100" dir="2700000" algn="tl">
                    <a:srgbClr val="000000">
                      <a:alpha val="43137"/>
                    </a:srgbClr>
                  </a:outerShdw>
                </a:effectLst>
              </a:rPr>
              <a:t>structurally negating one of the four required conditions (</a:t>
            </a:r>
            <a:r>
              <a:rPr lang="en-US" sz="2400" dirty="0">
                <a:solidFill>
                  <a:srgbClr val="FF0000"/>
                </a:solidFill>
                <a:effectLst>
                  <a:outerShdw blurRad="38100" dist="38100" dir="2700000" algn="tl">
                    <a:srgbClr val="000000">
                      <a:alpha val="43137"/>
                    </a:srgbClr>
                  </a:outerShdw>
                </a:effectLst>
              </a:rPr>
              <a:t>deadlock prevention</a:t>
            </a:r>
            <a:r>
              <a:rPr lang="en-US" sz="2400" dirty="0">
                <a:solidFill>
                  <a:srgbClr val="0000CC"/>
                </a:solidFill>
                <a:effectLst>
                  <a:outerShdw blurRad="38100" dist="38100" dir="2700000" algn="tl">
                    <a:srgbClr val="000000">
                      <a:alpha val="43137"/>
                    </a:srgbClr>
                  </a:outerShdw>
                </a:effectLst>
              </a:rPr>
              <a:t>).</a:t>
            </a:r>
          </a:p>
          <a:p>
            <a:pPr marL="914400" lvl="1" indent="-633413">
              <a:buFont typeface="+mj-lt"/>
              <a:buAutoNum type="arabicPeriod"/>
            </a:pPr>
            <a:r>
              <a:rPr lang="en-US" sz="2400" dirty="0">
                <a:solidFill>
                  <a:srgbClr val="0000CC"/>
                </a:solidFill>
                <a:effectLst>
                  <a:outerShdw blurRad="38100" dist="38100" dir="2700000" algn="tl">
                    <a:srgbClr val="000000">
                      <a:alpha val="43137"/>
                    </a:srgbClr>
                  </a:outerShdw>
                </a:effectLst>
              </a:rPr>
              <a:t>Allow the system to enter a deadlock state and then recover(</a:t>
            </a:r>
            <a:r>
              <a:rPr lang="en-US" sz="2400" dirty="0">
                <a:solidFill>
                  <a:srgbClr val="FF0000"/>
                </a:solidFill>
                <a:effectLst>
                  <a:outerShdw blurRad="38100" dist="38100" dir="2700000" algn="tl">
                    <a:srgbClr val="000000">
                      <a:alpha val="43137"/>
                    </a:srgbClr>
                  </a:outerShdw>
                </a:effectLst>
              </a:rPr>
              <a:t>deadlock detection and recovery</a:t>
            </a:r>
            <a:r>
              <a:rPr lang="en-US" sz="2400" dirty="0">
                <a:solidFill>
                  <a:srgbClr val="0000CC"/>
                </a:solidFill>
                <a:effectLst>
                  <a:outerShdw blurRad="38100" dist="38100" dir="2700000" algn="tl">
                    <a:srgbClr val="000000">
                      <a:alpha val="43137"/>
                    </a:srgbClr>
                  </a:outerShdw>
                </a:effectLst>
              </a:rPr>
              <a:t>)</a:t>
            </a:r>
          </a:p>
          <a:p>
            <a:pPr marL="914400" lvl="1" indent="-633413">
              <a:buFont typeface="+mj-lt"/>
              <a:buAutoNum type="arabicPeriod"/>
            </a:pPr>
            <a:r>
              <a:rPr lang="en-US" sz="2400" dirty="0">
                <a:solidFill>
                  <a:srgbClr val="0000CC"/>
                </a:solidFill>
                <a:effectLst>
                  <a:outerShdw blurRad="38100" dist="38100" dir="2700000" algn="tl">
                    <a:srgbClr val="000000">
                      <a:alpha val="43137"/>
                    </a:srgbClr>
                  </a:outerShdw>
                </a:effectLst>
              </a:rPr>
              <a:t>Ignore the problem and pretend that deadlocks never occur in the system(</a:t>
            </a:r>
            <a:r>
              <a:rPr lang="en-US" sz="2400" dirty="0">
                <a:solidFill>
                  <a:srgbClr val="FF0000"/>
                </a:solidFill>
                <a:effectLst>
                  <a:outerShdw blurRad="38100" dist="38100" dir="2700000" algn="tl">
                    <a:srgbClr val="000000">
                      <a:alpha val="43137"/>
                    </a:srgbClr>
                  </a:outerShdw>
                </a:effectLst>
              </a:rPr>
              <a:t>ostrich algorithm</a:t>
            </a:r>
            <a:r>
              <a:rPr lang="en-US" sz="2400" dirty="0">
                <a:solidFill>
                  <a:srgbClr val="0000CC"/>
                </a:solidFill>
                <a:effectLst>
                  <a:outerShdw blurRad="38100" dist="38100" dir="2700000" algn="tl">
                    <a:srgbClr val="000000">
                      <a:alpha val="43137"/>
                    </a:srgbClr>
                  </a:outerShdw>
                </a:effectLst>
              </a:rPr>
              <a:t>); used by most operating systems, including UNIX</a:t>
            </a:r>
          </a:p>
          <a:p>
            <a:pPr marL="0" indent="0"/>
            <a:endParaRPr lang="en-US" sz="2400" dirty="0"/>
          </a:p>
        </p:txBody>
      </p:sp>
      <p:sp>
        <p:nvSpPr>
          <p:cNvPr id="49157" name="Text Box 14"/>
          <p:cNvSpPr txBox="1">
            <a:spLocks noChangeArrowheads="1"/>
          </p:cNvSpPr>
          <p:nvPr/>
        </p:nvSpPr>
        <p:spPr bwMode="auto">
          <a:xfrm>
            <a:off x="2038350" y="4868863"/>
            <a:ext cx="1296988" cy="366712"/>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35" name="TextBox 34"/>
          <p:cNvSpPr txBox="1"/>
          <p:nvPr/>
        </p:nvSpPr>
        <p:spPr>
          <a:xfrm>
            <a:off x="1752600" y="457200"/>
            <a:ext cx="5562600" cy="584775"/>
          </a:xfrm>
          <a:prstGeom prst="rect">
            <a:avLst/>
          </a:prstGeom>
          <a:noFill/>
        </p:spPr>
        <p:txBody>
          <a:bodyPr wrap="square" rtlCol="0">
            <a:spAutoFit/>
          </a:bodyPr>
          <a:lstStyle/>
          <a:p>
            <a:pPr algn="ctr"/>
            <a:r>
              <a:rPr lang="en-US" sz="3200" b="1" dirty="0">
                <a:solidFill>
                  <a:srgbClr val="CC3300"/>
                </a:solidFill>
                <a:effectLst>
                  <a:outerShdw blurRad="38100" dist="38100" dir="2700000" algn="tl">
                    <a:srgbClr val="000000"/>
                  </a:outerShdw>
                </a:effectLst>
                <a:cs typeface="Times New Roman" pitchFamily="18" charset="0"/>
              </a:rPr>
              <a:t>Deadlock handling mechanism</a:t>
            </a:r>
            <a:endParaRPr lang="en-US" dirty="0"/>
          </a:p>
        </p:txBody>
      </p:sp>
      <p:sp>
        <p:nvSpPr>
          <p:cNvPr id="5" name="Date Placeholder 4"/>
          <p:cNvSpPr>
            <a:spLocks noGrp="1"/>
          </p:cNvSpPr>
          <p:nvPr>
            <p:ph type="dt" sz="half" idx="10"/>
          </p:nvPr>
        </p:nvSpPr>
        <p:spPr/>
        <p:txBody>
          <a:bodyPr/>
          <a:lstStyle/>
          <a:p>
            <a:pPr>
              <a:defRPr/>
            </a:pPr>
            <a:fld id="{5E862A02-F7BA-4234-A9B2-1FCFA6DD1045}" type="datetime1">
              <a:rPr lang="en-US" smtClean="0"/>
              <a:t>5/31/2020</a:t>
            </a:fld>
            <a:endParaRPr lang="en-AU"/>
          </a:p>
        </p:txBody>
      </p:sp>
      <p:sp>
        <p:nvSpPr>
          <p:cNvPr id="6" name="Slide Number Placeholder 5"/>
          <p:cNvSpPr>
            <a:spLocks noGrp="1"/>
          </p:cNvSpPr>
          <p:nvPr>
            <p:ph type="sldNum" sz="quarter" idx="12"/>
          </p:nvPr>
        </p:nvSpPr>
        <p:spPr/>
        <p:txBody>
          <a:bodyPr/>
          <a:lstStyle/>
          <a:p>
            <a:pPr>
              <a:defRPr/>
            </a:pPr>
            <a:fld id="{D621EED7-17EA-4C8C-8217-BB04E551AB02}" type="slidenum">
              <a:rPr lang="ar-SA" smtClean="0"/>
              <a:pPr>
                <a:defRPr/>
              </a:pPr>
              <a:t>21</a:t>
            </a:fld>
            <a:endParaRPr lang="en-AU"/>
          </a:p>
        </p:txBody>
      </p:sp>
      <p:sp>
        <p:nvSpPr>
          <p:cNvPr id="7" name="Footer Placeholder 6"/>
          <p:cNvSpPr>
            <a:spLocks noGrp="1"/>
          </p:cNvSpPr>
          <p:nvPr>
            <p:ph type="ftr" sz="quarter" idx="11"/>
          </p:nvPr>
        </p:nvSpPr>
        <p:spPr/>
        <p:txBody>
          <a:bodyPr/>
          <a:lstStyle/>
          <a:p>
            <a:pPr>
              <a:defRPr/>
            </a:pPr>
            <a:r>
              <a:rPr lang="en-US"/>
              <a:t>Ambo University || Woliso Campus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sz="half" idx="1"/>
          </p:nvPr>
        </p:nvSpPr>
        <p:spPr>
          <a:xfrm>
            <a:off x="457200" y="1219200"/>
            <a:ext cx="8291513" cy="4343400"/>
          </a:xfrm>
        </p:spPr>
        <p:txBody>
          <a:bodyPr>
            <a:noAutofit/>
          </a:bodyPr>
          <a:lstStyle/>
          <a:p>
            <a:pPr>
              <a:buFont typeface="Tahoma" charset="0"/>
              <a:buAutoNum type="arabicPeriod"/>
            </a:pPr>
            <a:r>
              <a:rPr lang="en-US" sz="2400" b="1" dirty="0">
                <a:solidFill>
                  <a:srgbClr val="00B050"/>
                </a:solidFill>
                <a:effectLst>
                  <a:outerShdw blurRad="38100" dist="38100" dir="2700000" algn="tl">
                    <a:srgbClr val="000000">
                      <a:alpha val="43137"/>
                    </a:srgbClr>
                  </a:outerShdw>
                </a:effectLst>
              </a:rPr>
              <a:t>Mutual Exclusion</a:t>
            </a:r>
            <a:r>
              <a:rPr lang="en-US" sz="2400" dirty="0">
                <a:solidFill>
                  <a:srgbClr val="00B050"/>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rPr>
              <a:t>– This is not required for sharable resources; however to prevent a system from deadlock, the mutual exclusion condition must hold for non-sharable resources</a:t>
            </a:r>
          </a:p>
          <a:p>
            <a:pPr>
              <a:buFont typeface="Tahoma" charset="0"/>
              <a:buAutoNum type="arabicPeriod"/>
            </a:pPr>
            <a:r>
              <a:rPr lang="en-US" sz="2400" b="1" dirty="0">
                <a:solidFill>
                  <a:srgbClr val="00B050"/>
                </a:solidFill>
                <a:effectLst>
                  <a:outerShdw blurRad="38100" dist="38100" dir="2700000" algn="tl">
                    <a:srgbClr val="000000">
                      <a:alpha val="43137"/>
                    </a:srgbClr>
                  </a:outerShdw>
                </a:effectLst>
              </a:rPr>
              <a:t>Hold and Wait</a:t>
            </a:r>
            <a:r>
              <a:rPr lang="en-US" sz="2400" dirty="0">
                <a:solidFill>
                  <a:srgbClr val="00B050"/>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rPr>
              <a:t>– in order to prevent the occurrence of this condition in a system, we must guarantee that whenever a process requests a resource, </a:t>
            </a:r>
            <a:r>
              <a:rPr lang="en-US" sz="2400" b="1" dirty="0">
                <a:solidFill>
                  <a:srgbClr val="0000CC"/>
                </a:solidFill>
                <a:effectLst>
                  <a:outerShdw blurRad="38100" dist="38100" dir="2700000" algn="tl">
                    <a:srgbClr val="000000">
                      <a:alpha val="43137"/>
                    </a:srgbClr>
                  </a:outerShdw>
                </a:effectLst>
              </a:rPr>
              <a:t>it does not hold any other resources</a:t>
            </a:r>
            <a:r>
              <a:rPr lang="en-US" sz="2400" dirty="0">
                <a:solidFill>
                  <a:srgbClr val="0000CC"/>
                </a:solidFill>
                <a:effectLst>
                  <a:outerShdw blurRad="38100" dist="38100" dir="2700000" algn="tl">
                    <a:srgbClr val="000000">
                      <a:alpha val="43137"/>
                    </a:srgbClr>
                  </a:outerShdw>
                </a:effectLst>
              </a:rPr>
              <a:t>. </a:t>
            </a:r>
            <a:r>
              <a:rPr lang="en-US" sz="2400" b="1" dirty="0">
                <a:solidFill>
                  <a:srgbClr val="0000CC"/>
                </a:solidFill>
                <a:effectLst>
                  <a:outerShdw blurRad="38100" dist="38100" dir="2700000" algn="tl">
                    <a:srgbClr val="000000">
                      <a:alpha val="43137"/>
                    </a:srgbClr>
                  </a:outerShdw>
                </a:effectLst>
              </a:rPr>
              <a:t>Two protocols are used to implement this:</a:t>
            </a:r>
          </a:p>
          <a:p>
            <a:pPr marL="1022350" lvl="2" indent="-342900">
              <a:buFont typeface="Tahoma" charset="0"/>
              <a:buAutoNum type="arabicPeriod"/>
            </a:pPr>
            <a:r>
              <a:rPr lang="en-US" dirty="0">
                <a:solidFill>
                  <a:srgbClr val="0000CC"/>
                </a:solidFill>
                <a:effectLst>
                  <a:outerShdw blurRad="38100" dist="38100" dir="2700000" algn="tl">
                    <a:srgbClr val="000000">
                      <a:alpha val="43137"/>
                    </a:srgbClr>
                  </a:outerShdw>
                </a:effectLst>
              </a:rPr>
              <a:t>Require a process to request and be allocated all its resources before it begins execution or</a:t>
            </a:r>
          </a:p>
          <a:p>
            <a:pPr marL="1022350" lvl="2" indent="-342900">
              <a:buFont typeface="Tahoma" charset="0"/>
              <a:buAutoNum type="arabicPeriod"/>
            </a:pPr>
            <a:r>
              <a:rPr lang="en-US" dirty="0">
                <a:solidFill>
                  <a:srgbClr val="0000CC"/>
                </a:solidFill>
                <a:effectLst>
                  <a:outerShdw blurRad="38100" dist="38100" dir="2700000" algn="tl">
                    <a:srgbClr val="000000">
                      <a:alpha val="43137"/>
                    </a:srgbClr>
                  </a:outerShdw>
                </a:effectLst>
              </a:rPr>
              <a:t>Allow a process to request resources only when the </a:t>
            </a:r>
            <a:r>
              <a:rPr lang="en-US" b="1" dirty="0">
                <a:solidFill>
                  <a:srgbClr val="0000CC"/>
                </a:solidFill>
                <a:effectLst>
                  <a:outerShdw blurRad="38100" dist="38100" dir="2700000" algn="tl">
                    <a:srgbClr val="000000">
                      <a:alpha val="43137"/>
                    </a:srgbClr>
                  </a:outerShdw>
                </a:effectLst>
              </a:rPr>
              <a:t>process has none</a:t>
            </a:r>
          </a:p>
        </p:txBody>
      </p:sp>
      <p:sp>
        <p:nvSpPr>
          <p:cNvPr id="4" name="TextBox 3"/>
          <p:cNvSpPr txBox="1"/>
          <p:nvPr/>
        </p:nvSpPr>
        <p:spPr>
          <a:xfrm>
            <a:off x="1371600" y="533400"/>
            <a:ext cx="65532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Deadlock prevention</a:t>
            </a:r>
          </a:p>
        </p:txBody>
      </p:sp>
      <p:sp>
        <p:nvSpPr>
          <p:cNvPr id="5" name="Date Placeholder 4"/>
          <p:cNvSpPr>
            <a:spLocks noGrp="1"/>
          </p:cNvSpPr>
          <p:nvPr>
            <p:ph type="dt" sz="half" idx="10"/>
          </p:nvPr>
        </p:nvSpPr>
        <p:spPr/>
        <p:txBody>
          <a:bodyPr/>
          <a:lstStyle/>
          <a:p>
            <a:pPr>
              <a:defRPr/>
            </a:pPr>
            <a:fld id="{BB1D8938-830F-4A6F-8EAD-64332831EACB}" type="datetime1">
              <a:rPr lang="en-US" smtClean="0"/>
              <a:t>5/31/2020</a:t>
            </a:fld>
            <a:endParaRPr lang="en-AU"/>
          </a:p>
        </p:txBody>
      </p:sp>
      <p:sp>
        <p:nvSpPr>
          <p:cNvPr id="6" name="Slide Number Placeholder 5"/>
          <p:cNvSpPr>
            <a:spLocks noGrp="1"/>
          </p:cNvSpPr>
          <p:nvPr>
            <p:ph type="sldNum" sz="quarter" idx="12"/>
          </p:nvPr>
        </p:nvSpPr>
        <p:spPr/>
        <p:txBody>
          <a:bodyPr/>
          <a:lstStyle/>
          <a:p>
            <a:pPr>
              <a:defRPr/>
            </a:pPr>
            <a:fld id="{D621EED7-17EA-4C8C-8217-BB04E551AB02}" type="slidenum">
              <a:rPr lang="ar-SA" smtClean="0"/>
              <a:pPr>
                <a:defRPr/>
              </a:pPr>
              <a:t>22</a:t>
            </a:fld>
            <a:endParaRPr lang="en-AU"/>
          </a:p>
        </p:txBody>
      </p:sp>
      <p:sp>
        <p:nvSpPr>
          <p:cNvPr id="7" name="Footer Placeholder 6"/>
          <p:cNvSpPr>
            <a:spLocks noGrp="1"/>
          </p:cNvSpPr>
          <p:nvPr>
            <p:ph type="ftr" sz="quarter" idx="11"/>
          </p:nvPr>
        </p:nvSpPr>
        <p:spPr/>
        <p:txBody>
          <a:bodyPr/>
          <a:lstStyle/>
          <a:p>
            <a:pPr>
              <a:defRPr/>
            </a:pPr>
            <a:r>
              <a:rPr lang="en-US"/>
              <a:t>Ambo University || Woliso Campus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sz="half" idx="1"/>
          </p:nvPr>
        </p:nvSpPr>
        <p:spPr>
          <a:xfrm>
            <a:off x="457200" y="1219200"/>
            <a:ext cx="8291513" cy="4343400"/>
          </a:xfrm>
        </p:spPr>
        <p:txBody>
          <a:bodyPr>
            <a:noAutofit/>
          </a:bodyPr>
          <a:lstStyle/>
          <a:p>
            <a:pPr marL="222250">
              <a:buFont typeface="Wingdings" pitchFamily="2" charset="2"/>
              <a:buChar char="v"/>
            </a:pPr>
            <a:r>
              <a:rPr lang="en-US" sz="2400" dirty="0">
                <a:solidFill>
                  <a:srgbClr val="0000CC"/>
                </a:solidFill>
                <a:effectLst>
                  <a:outerShdw blurRad="38100" dist="38100" dir="2700000" algn="tl">
                    <a:srgbClr val="000000">
                      <a:alpha val="43137"/>
                    </a:srgbClr>
                  </a:outerShdw>
                </a:effectLst>
              </a:rPr>
              <a:t>Both protocols have </a:t>
            </a:r>
            <a:r>
              <a:rPr lang="en-US" sz="2400" b="1" dirty="0">
                <a:solidFill>
                  <a:srgbClr val="0000CC"/>
                </a:solidFill>
                <a:effectLst>
                  <a:outerShdw blurRad="38100" dist="38100" dir="2700000" algn="tl">
                    <a:srgbClr val="000000">
                      <a:alpha val="43137"/>
                    </a:srgbClr>
                  </a:outerShdw>
                </a:effectLst>
              </a:rPr>
              <a:t>two main disadvantages</a:t>
            </a:r>
            <a:r>
              <a:rPr lang="en-US" sz="2400" dirty="0">
                <a:solidFill>
                  <a:srgbClr val="0000CC"/>
                </a:solidFill>
                <a:effectLst>
                  <a:outerShdw blurRad="38100" dist="38100" dir="2700000" algn="tl">
                    <a:srgbClr val="000000">
                      <a:alpha val="43137"/>
                    </a:srgbClr>
                  </a:outerShdw>
                </a:effectLst>
              </a:rPr>
              <a:t>:</a:t>
            </a:r>
          </a:p>
          <a:p>
            <a:pPr marL="796925" lvl="1" indent="-236538">
              <a:buFont typeface="Courier New" charset="0"/>
              <a:buChar char="o"/>
            </a:pPr>
            <a:r>
              <a:rPr lang="en-US" sz="2400" dirty="0">
                <a:solidFill>
                  <a:srgbClr val="0000CC"/>
                </a:solidFill>
                <a:effectLst>
                  <a:outerShdw blurRad="38100" dist="38100" dir="2700000" algn="tl">
                    <a:srgbClr val="000000">
                      <a:alpha val="43137"/>
                    </a:srgbClr>
                  </a:outerShdw>
                </a:effectLst>
              </a:rPr>
              <a:t>Since resources may be allocated but not used for a long period, </a:t>
            </a:r>
            <a:r>
              <a:rPr lang="en-US" sz="2400" b="1" i="1" dirty="0">
                <a:solidFill>
                  <a:srgbClr val="FF0000"/>
                </a:solidFill>
                <a:effectLst>
                  <a:outerShdw blurRad="38100" dist="38100" dir="2700000" algn="tl">
                    <a:srgbClr val="000000">
                      <a:alpha val="43137"/>
                    </a:srgbClr>
                  </a:outerShdw>
                </a:effectLst>
              </a:rPr>
              <a:t>resource utilization will be low</a:t>
            </a:r>
            <a:endParaRPr lang="en-US" sz="2400" dirty="0">
              <a:solidFill>
                <a:srgbClr val="FF0000"/>
              </a:solidFill>
              <a:effectLst>
                <a:outerShdw blurRad="38100" dist="38100" dir="2700000" algn="tl">
                  <a:srgbClr val="000000">
                    <a:alpha val="43137"/>
                  </a:srgbClr>
                </a:outerShdw>
              </a:effectLst>
            </a:endParaRPr>
          </a:p>
          <a:p>
            <a:pPr marL="796925" lvl="1" indent="-236538">
              <a:buFont typeface="Courier New" charset="0"/>
              <a:buChar char="o"/>
            </a:pPr>
            <a:r>
              <a:rPr lang="en-US" sz="2400" dirty="0">
                <a:solidFill>
                  <a:srgbClr val="0000CC"/>
                </a:solidFill>
                <a:effectLst>
                  <a:outerShdw blurRad="38100" dist="38100" dir="2700000" algn="tl">
                    <a:srgbClr val="000000">
                      <a:alpha val="43137"/>
                    </a:srgbClr>
                  </a:outerShdw>
                </a:effectLst>
              </a:rPr>
              <a:t> A process that needs several popular resources has to wait indefinitely because one of the resources it needs is allocated to another process. Hence </a:t>
            </a:r>
            <a:r>
              <a:rPr lang="en-US" sz="2400" b="1" i="1" dirty="0">
                <a:solidFill>
                  <a:srgbClr val="0000CC"/>
                </a:solidFill>
                <a:effectLst>
                  <a:outerShdw blurRad="38100" dist="38100" dir="2700000" algn="tl">
                    <a:srgbClr val="000000">
                      <a:alpha val="43137"/>
                    </a:srgbClr>
                  </a:outerShdw>
                </a:effectLst>
              </a:rPr>
              <a:t>starvation is </a:t>
            </a:r>
            <a:r>
              <a:rPr lang="en-US" sz="2400" dirty="0">
                <a:solidFill>
                  <a:srgbClr val="0000CC"/>
                </a:solidFill>
                <a:effectLst>
                  <a:outerShdw blurRad="38100" dist="38100" dir="2700000" algn="tl">
                    <a:srgbClr val="000000">
                      <a:alpha val="43137"/>
                    </a:srgbClr>
                  </a:outerShdw>
                </a:effectLst>
              </a:rPr>
              <a:t>possible.</a:t>
            </a:r>
            <a:endParaRPr lang="en-US" sz="2400" b="1" dirty="0">
              <a:solidFill>
                <a:srgbClr val="0000CC"/>
              </a:solidFill>
            </a:endParaRPr>
          </a:p>
          <a:p>
            <a:pPr marL="457200" indent="-457200">
              <a:buFont typeface="Tahoma" charset="0"/>
              <a:buAutoNum type="arabicPeriod" startAt="3"/>
            </a:pPr>
            <a:r>
              <a:rPr lang="en-US" sz="2400" b="1" dirty="0">
                <a:solidFill>
                  <a:srgbClr val="00B050"/>
                </a:solidFill>
              </a:rPr>
              <a:t> </a:t>
            </a:r>
            <a:r>
              <a:rPr lang="en-US" sz="2400" b="1" dirty="0">
                <a:solidFill>
                  <a:srgbClr val="00B050"/>
                </a:solidFill>
                <a:effectLst>
                  <a:outerShdw blurRad="38100" dist="38100" dir="2700000" algn="tl">
                    <a:srgbClr val="000000">
                      <a:alpha val="43137"/>
                    </a:srgbClr>
                  </a:outerShdw>
                </a:effectLst>
              </a:rPr>
              <a:t>No Preemption</a:t>
            </a:r>
            <a:r>
              <a:rPr lang="en-US" sz="2400" dirty="0">
                <a:solidFill>
                  <a:srgbClr val="00B050"/>
                </a:solidFill>
                <a:effectLst>
                  <a:outerShdw blurRad="38100" dist="38100" dir="2700000" algn="tl">
                    <a:srgbClr val="000000">
                      <a:alpha val="43137"/>
                    </a:srgbClr>
                  </a:outerShdw>
                </a:effectLst>
              </a:rPr>
              <a:t> </a:t>
            </a:r>
          </a:p>
          <a:p>
            <a:pPr marL="457200" indent="-457200"/>
            <a:r>
              <a:rPr lang="en-US" sz="2400" dirty="0">
                <a:solidFill>
                  <a:srgbClr val="0000CC"/>
                </a:solidFill>
                <a:effectLst>
                  <a:outerShdw blurRad="38100" dist="38100" dir="2700000" algn="tl">
                    <a:srgbClr val="000000">
                      <a:alpha val="43137"/>
                    </a:srgbClr>
                  </a:outerShdw>
                </a:effectLst>
              </a:rPr>
              <a:t>If a process holding certain resources is denied further request, that process must release its original resources allocated to it</a:t>
            </a:r>
          </a:p>
          <a:p>
            <a:pPr marL="457200" indent="-457200"/>
            <a:endParaRPr lang="en-US" sz="2400" dirty="0">
              <a:solidFill>
                <a:srgbClr val="0000CC"/>
              </a:solidFill>
            </a:endParaRPr>
          </a:p>
          <a:p>
            <a:pPr lvl="1"/>
            <a:endParaRPr lang="en-US" sz="2400" dirty="0">
              <a:solidFill>
                <a:srgbClr val="0000CC"/>
              </a:solidFill>
            </a:endParaRPr>
          </a:p>
          <a:p>
            <a:pPr lvl="1"/>
            <a:endParaRPr lang="en-US" sz="2400" dirty="0">
              <a:solidFill>
                <a:srgbClr val="0000CC"/>
              </a:solidFill>
            </a:endParaRPr>
          </a:p>
          <a:p>
            <a:pPr lvl="1">
              <a:buFont typeface="Times" charset="0"/>
              <a:buNone/>
            </a:pPr>
            <a:endParaRPr lang="en-US" sz="2400" dirty="0">
              <a:solidFill>
                <a:srgbClr val="0000CC"/>
              </a:solidFill>
            </a:endParaRPr>
          </a:p>
          <a:p>
            <a:pPr lvl="2"/>
            <a:endParaRPr lang="en-US" dirty="0">
              <a:solidFill>
                <a:srgbClr val="0000CC"/>
              </a:solidFill>
            </a:endParaRPr>
          </a:p>
          <a:p>
            <a:pPr lvl="1">
              <a:buFont typeface="Times" charset="0"/>
              <a:buNone/>
            </a:pPr>
            <a:endParaRPr lang="en-US" sz="2400" dirty="0">
              <a:solidFill>
                <a:srgbClr val="0000CC"/>
              </a:solidFill>
            </a:endParaRPr>
          </a:p>
          <a:p>
            <a:pPr lvl="1">
              <a:buFont typeface="Times" charset="0"/>
              <a:buNone/>
            </a:pPr>
            <a:endParaRPr lang="en-US" sz="2400" dirty="0">
              <a:solidFill>
                <a:srgbClr val="0000CC"/>
              </a:solidFill>
            </a:endParaRPr>
          </a:p>
        </p:txBody>
      </p:sp>
      <p:sp>
        <p:nvSpPr>
          <p:cNvPr id="4" name="TextBox 3"/>
          <p:cNvSpPr txBox="1"/>
          <p:nvPr/>
        </p:nvSpPr>
        <p:spPr>
          <a:xfrm>
            <a:off x="1371600" y="533400"/>
            <a:ext cx="65532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Deadlock prevention(</a:t>
            </a:r>
            <a:r>
              <a:rPr lang="en-US" sz="3200" dirty="0" err="1">
                <a:solidFill>
                  <a:srgbClr val="FF0000"/>
                </a:solidFill>
                <a:effectLst>
                  <a:outerShdw blurRad="38100" dist="38100" dir="2700000" algn="tl">
                    <a:srgbClr val="000000">
                      <a:alpha val="43137"/>
                    </a:srgbClr>
                  </a:outerShdw>
                </a:effectLst>
              </a:rPr>
              <a:t>con’t</a:t>
            </a:r>
            <a:r>
              <a:rPr lang="en-US" sz="3200" dirty="0">
                <a:solidFill>
                  <a:srgbClr val="FF0000"/>
                </a:solidFill>
                <a:effectLst>
                  <a:outerShdw blurRad="38100" dist="38100" dir="2700000" algn="tl">
                    <a:srgbClr val="000000">
                      <a:alpha val="43137"/>
                    </a:srgbClr>
                  </a:outerShdw>
                </a:effectLst>
              </a:rPr>
              <a:t>…)</a:t>
            </a:r>
          </a:p>
        </p:txBody>
      </p:sp>
      <p:sp>
        <p:nvSpPr>
          <p:cNvPr id="5" name="Date Placeholder 4"/>
          <p:cNvSpPr>
            <a:spLocks noGrp="1"/>
          </p:cNvSpPr>
          <p:nvPr>
            <p:ph type="dt" sz="half" idx="10"/>
          </p:nvPr>
        </p:nvSpPr>
        <p:spPr/>
        <p:txBody>
          <a:bodyPr/>
          <a:lstStyle/>
          <a:p>
            <a:pPr>
              <a:defRPr/>
            </a:pPr>
            <a:fld id="{6CB900B7-AC2F-41B8-BA8E-FD280EBAE8A3}" type="datetime1">
              <a:rPr lang="en-US" smtClean="0"/>
              <a:t>5/31/2020</a:t>
            </a:fld>
            <a:endParaRPr lang="en-AU"/>
          </a:p>
        </p:txBody>
      </p:sp>
      <p:sp>
        <p:nvSpPr>
          <p:cNvPr id="6" name="Slide Number Placeholder 5"/>
          <p:cNvSpPr>
            <a:spLocks noGrp="1"/>
          </p:cNvSpPr>
          <p:nvPr>
            <p:ph type="sldNum" sz="quarter" idx="12"/>
          </p:nvPr>
        </p:nvSpPr>
        <p:spPr/>
        <p:txBody>
          <a:bodyPr/>
          <a:lstStyle/>
          <a:p>
            <a:pPr>
              <a:defRPr/>
            </a:pPr>
            <a:fld id="{D621EED7-17EA-4C8C-8217-BB04E551AB02}" type="slidenum">
              <a:rPr lang="ar-SA" smtClean="0"/>
              <a:pPr>
                <a:defRPr/>
              </a:pPr>
              <a:t>23</a:t>
            </a:fld>
            <a:endParaRPr lang="en-AU"/>
          </a:p>
        </p:txBody>
      </p:sp>
      <p:sp>
        <p:nvSpPr>
          <p:cNvPr id="7" name="Footer Placeholder 6"/>
          <p:cNvSpPr>
            <a:spLocks noGrp="1"/>
          </p:cNvSpPr>
          <p:nvPr>
            <p:ph type="ftr" sz="quarter" idx="11"/>
          </p:nvPr>
        </p:nvSpPr>
        <p:spPr/>
        <p:txBody>
          <a:bodyPr/>
          <a:lstStyle/>
          <a:p>
            <a:pPr>
              <a:defRPr/>
            </a:pPr>
            <a:r>
              <a:rPr lang="en-US"/>
              <a:t>Ambo University || Woliso Campus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sz="half" idx="1"/>
          </p:nvPr>
        </p:nvSpPr>
        <p:spPr>
          <a:xfrm>
            <a:off x="457200" y="1219200"/>
            <a:ext cx="8291513" cy="4343400"/>
          </a:xfrm>
        </p:spPr>
        <p:txBody>
          <a:bodyPr>
            <a:noAutofit/>
          </a:bodyPr>
          <a:lstStyle/>
          <a:p>
            <a:pPr marL="457200" indent="-457200"/>
            <a:r>
              <a:rPr lang="en-US" sz="2400" dirty="0">
                <a:solidFill>
                  <a:srgbClr val="0000CC"/>
                </a:solidFill>
                <a:effectLst>
                  <a:outerShdw blurRad="38100" dist="38100" dir="2700000" algn="tl">
                    <a:srgbClr val="000000">
                      <a:alpha val="43137"/>
                    </a:srgbClr>
                  </a:outerShdw>
                </a:effectLst>
              </a:rPr>
              <a:t>If a process requests a resource allocated to another process waiting for some additional resources, and the requested resource is not being used, then the resource will be preempted from the waiting process and  allocated to the requesting process</a:t>
            </a:r>
          </a:p>
          <a:p>
            <a:pPr marL="457200" lvl="4" indent="-234950"/>
            <a:r>
              <a:rPr lang="en-US" sz="2400" dirty="0">
                <a:solidFill>
                  <a:srgbClr val="0000CC"/>
                </a:solidFill>
                <a:effectLst>
                  <a:outerShdw blurRad="38100" dist="38100" dir="2700000" algn="tl">
                    <a:srgbClr val="000000">
                      <a:alpha val="43137"/>
                    </a:srgbClr>
                  </a:outerShdw>
                </a:effectLst>
              </a:rPr>
              <a:t>Preempted resources are added to the list of resources for which the process is waiting</a:t>
            </a:r>
          </a:p>
          <a:p>
            <a:pPr marL="457200" lvl="4" indent="-234950"/>
            <a:r>
              <a:rPr lang="en-US" sz="2400" dirty="0">
                <a:solidFill>
                  <a:srgbClr val="0000CC"/>
                </a:solidFill>
                <a:effectLst>
                  <a:outerShdw blurRad="38100" dist="38100" dir="2700000" algn="tl">
                    <a:srgbClr val="000000">
                      <a:alpha val="43137"/>
                    </a:srgbClr>
                  </a:outerShdw>
                </a:effectLst>
              </a:rPr>
              <a:t>Process will be restarted only when it can regain its old resources, as well as the new ones that it is requesting</a:t>
            </a:r>
          </a:p>
          <a:p>
            <a:pPr marL="457200" lvl="4" indent="-234950"/>
            <a:r>
              <a:rPr lang="en-US" sz="2400" dirty="0">
                <a:solidFill>
                  <a:srgbClr val="0000CC"/>
                </a:solidFill>
                <a:effectLst>
                  <a:outerShdw blurRad="38100" dist="38100" dir="2700000" algn="tl">
                    <a:srgbClr val="000000">
                      <a:alpha val="43137"/>
                    </a:srgbClr>
                  </a:outerShdw>
                </a:effectLst>
              </a:rPr>
              <a:t>This approach is practical to resources whose state can easily saved and retrieved easily</a:t>
            </a:r>
            <a:endParaRPr lang="en-US" sz="2400" b="1" dirty="0">
              <a:effectLst>
                <a:outerShdw blurRad="38100" dist="38100" dir="2700000" algn="tl">
                  <a:srgbClr val="000000">
                    <a:alpha val="43137"/>
                  </a:srgbClr>
                </a:outerShdw>
              </a:effectLst>
            </a:endParaRPr>
          </a:p>
          <a:p>
            <a:pPr marL="457200" indent="-457200"/>
            <a:endParaRPr lang="en-US" sz="2400" dirty="0">
              <a:effectLst>
                <a:outerShdw blurRad="38100" dist="38100" dir="2700000" algn="tl">
                  <a:srgbClr val="000000">
                    <a:alpha val="43137"/>
                  </a:srgbClr>
                </a:outerShdw>
              </a:effectLst>
            </a:endParaRPr>
          </a:p>
        </p:txBody>
      </p:sp>
      <p:sp>
        <p:nvSpPr>
          <p:cNvPr id="4" name="TextBox 3"/>
          <p:cNvSpPr txBox="1"/>
          <p:nvPr/>
        </p:nvSpPr>
        <p:spPr>
          <a:xfrm>
            <a:off x="1371600" y="533400"/>
            <a:ext cx="65532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Deadlock prevention(</a:t>
            </a:r>
            <a:r>
              <a:rPr lang="en-US" sz="3200" dirty="0" err="1">
                <a:solidFill>
                  <a:srgbClr val="FF0000"/>
                </a:solidFill>
                <a:effectLst>
                  <a:outerShdw blurRad="38100" dist="38100" dir="2700000" algn="tl">
                    <a:srgbClr val="000000">
                      <a:alpha val="43137"/>
                    </a:srgbClr>
                  </a:outerShdw>
                </a:effectLst>
              </a:rPr>
              <a:t>con’t</a:t>
            </a:r>
            <a:r>
              <a:rPr lang="en-US" sz="3200" dirty="0">
                <a:solidFill>
                  <a:srgbClr val="FF0000"/>
                </a:solidFill>
                <a:effectLst>
                  <a:outerShdw blurRad="38100" dist="38100" dir="2700000" algn="tl">
                    <a:srgbClr val="000000">
                      <a:alpha val="43137"/>
                    </a:srgbClr>
                  </a:outerShdw>
                </a:effectLst>
              </a:rPr>
              <a:t>…)</a:t>
            </a:r>
          </a:p>
        </p:txBody>
      </p:sp>
      <p:sp>
        <p:nvSpPr>
          <p:cNvPr id="5" name="Date Placeholder 4"/>
          <p:cNvSpPr>
            <a:spLocks noGrp="1"/>
          </p:cNvSpPr>
          <p:nvPr>
            <p:ph type="dt" sz="half" idx="10"/>
          </p:nvPr>
        </p:nvSpPr>
        <p:spPr/>
        <p:txBody>
          <a:bodyPr/>
          <a:lstStyle/>
          <a:p>
            <a:pPr>
              <a:defRPr/>
            </a:pPr>
            <a:fld id="{71454AB9-9903-49D6-8292-DD667724AFD3}" type="datetime1">
              <a:rPr lang="en-US" smtClean="0"/>
              <a:t>5/31/2020</a:t>
            </a:fld>
            <a:endParaRPr lang="en-AU"/>
          </a:p>
        </p:txBody>
      </p:sp>
      <p:sp>
        <p:nvSpPr>
          <p:cNvPr id="6" name="Slide Number Placeholder 5"/>
          <p:cNvSpPr>
            <a:spLocks noGrp="1"/>
          </p:cNvSpPr>
          <p:nvPr>
            <p:ph type="sldNum" sz="quarter" idx="12"/>
          </p:nvPr>
        </p:nvSpPr>
        <p:spPr/>
        <p:txBody>
          <a:bodyPr/>
          <a:lstStyle/>
          <a:p>
            <a:pPr>
              <a:defRPr/>
            </a:pPr>
            <a:fld id="{D621EED7-17EA-4C8C-8217-BB04E551AB02}" type="slidenum">
              <a:rPr lang="ar-SA" smtClean="0"/>
              <a:pPr>
                <a:defRPr/>
              </a:pPr>
              <a:t>24</a:t>
            </a:fld>
            <a:endParaRPr lang="en-AU"/>
          </a:p>
        </p:txBody>
      </p:sp>
      <p:sp>
        <p:nvSpPr>
          <p:cNvPr id="7" name="Footer Placeholder 6"/>
          <p:cNvSpPr>
            <a:spLocks noGrp="1"/>
          </p:cNvSpPr>
          <p:nvPr>
            <p:ph type="ftr" sz="quarter" idx="11"/>
          </p:nvPr>
        </p:nvSpPr>
        <p:spPr/>
        <p:txBody>
          <a:bodyPr/>
          <a:lstStyle/>
          <a:p>
            <a:pPr>
              <a:defRPr/>
            </a:pPr>
            <a:r>
              <a:rPr lang="en-US"/>
              <a:t>Ambo University || Woliso Campus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sz="half" idx="1"/>
          </p:nvPr>
        </p:nvSpPr>
        <p:spPr>
          <a:xfrm>
            <a:off x="457200" y="1219200"/>
            <a:ext cx="8291513" cy="4343400"/>
          </a:xfrm>
        </p:spPr>
        <p:txBody>
          <a:bodyPr>
            <a:noAutofit/>
          </a:bodyPr>
          <a:lstStyle/>
          <a:p>
            <a:pPr marL="457200" indent="-457200">
              <a:buFont typeface="Tahoma" charset="0"/>
              <a:buAutoNum type="arabicPeriod" startAt="4"/>
            </a:pPr>
            <a:r>
              <a:rPr lang="en-US" sz="2400" b="1" dirty="0">
                <a:solidFill>
                  <a:srgbClr val="00B050"/>
                </a:solidFill>
                <a:effectLst>
                  <a:outerShdw blurRad="38100" dist="38100" dir="2700000" algn="tl">
                    <a:srgbClr val="000000">
                      <a:alpha val="43137"/>
                    </a:srgbClr>
                  </a:outerShdw>
                </a:effectLst>
              </a:rPr>
              <a:t>Circular Wait</a:t>
            </a:r>
            <a:r>
              <a:rPr lang="en-US" sz="2400" dirty="0">
                <a:solidFill>
                  <a:srgbClr val="00B050"/>
                </a:solidFill>
                <a:effectLst>
                  <a:outerShdw blurRad="38100" dist="38100" dir="2700000" algn="tl">
                    <a:srgbClr val="000000">
                      <a:alpha val="43137"/>
                    </a:srgbClr>
                  </a:outerShdw>
                </a:effectLst>
              </a:rPr>
              <a:t> </a:t>
            </a:r>
            <a:endParaRPr lang="en-US" sz="2400" b="1" dirty="0">
              <a:solidFill>
                <a:srgbClr val="00B050"/>
              </a:solidFill>
              <a:effectLst>
                <a:outerShdw blurRad="38100" dist="38100" dir="2700000" algn="tl">
                  <a:srgbClr val="000000">
                    <a:alpha val="43137"/>
                  </a:srgbClr>
                </a:outerShdw>
              </a:effectLst>
            </a:endParaRPr>
          </a:p>
          <a:p>
            <a:pPr marL="457200" indent="-457200"/>
            <a:r>
              <a:rPr lang="en-US" sz="2400" dirty="0">
                <a:solidFill>
                  <a:srgbClr val="0000CC"/>
                </a:solidFill>
                <a:effectLst>
                  <a:outerShdw blurRad="38100" dist="38100" dir="2700000" algn="tl">
                    <a:srgbClr val="000000">
                      <a:alpha val="43137"/>
                    </a:srgbClr>
                  </a:outerShdw>
                </a:effectLst>
              </a:rPr>
              <a:t>A linear ordering of all resource types is defined and each process requests resources in an increasing order of enumeration.</a:t>
            </a:r>
          </a:p>
          <a:p>
            <a:pPr marL="457200" indent="-457200"/>
            <a:r>
              <a:rPr lang="en-US" sz="2400" dirty="0">
                <a:solidFill>
                  <a:srgbClr val="0000CC"/>
                </a:solidFill>
                <a:effectLst>
                  <a:outerShdw blurRad="38100" dist="38100" dir="2700000" algn="tl">
                    <a:srgbClr val="000000">
                      <a:alpha val="43137"/>
                    </a:srgbClr>
                  </a:outerShdw>
                </a:effectLst>
              </a:rPr>
              <a:t>So, if a process initially is allocated instances of resource type R, then it can subsequently request instances of resources types following R in the ordering </a:t>
            </a:r>
          </a:p>
        </p:txBody>
      </p:sp>
      <p:sp>
        <p:nvSpPr>
          <p:cNvPr id="4" name="TextBox 3"/>
          <p:cNvSpPr txBox="1"/>
          <p:nvPr/>
        </p:nvSpPr>
        <p:spPr>
          <a:xfrm>
            <a:off x="1371600" y="533400"/>
            <a:ext cx="65532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Deadlock prevention(</a:t>
            </a:r>
            <a:r>
              <a:rPr lang="en-US" sz="3200" dirty="0" err="1">
                <a:solidFill>
                  <a:srgbClr val="FF0000"/>
                </a:solidFill>
                <a:effectLst>
                  <a:outerShdw blurRad="38100" dist="38100" dir="2700000" algn="tl">
                    <a:srgbClr val="000000">
                      <a:alpha val="43137"/>
                    </a:srgbClr>
                  </a:outerShdw>
                </a:effectLst>
              </a:rPr>
              <a:t>con’t</a:t>
            </a:r>
            <a:r>
              <a:rPr lang="en-US" sz="3200" dirty="0">
                <a:solidFill>
                  <a:srgbClr val="FF0000"/>
                </a:solidFill>
                <a:effectLst>
                  <a:outerShdw blurRad="38100" dist="38100" dir="2700000" algn="tl">
                    <a:srgbClr val="000000">
                      <a:alpha val="43137"/>
                    </a:srgbClr>
                  </a:outerShdw>
                </a:effectLst>
              </a:rPr>
              <a:t>…)</a:t>
            </a:r>
          </a:p>
        </p:txBody>
      </p:sp>
      <p:sp>
        <p:nvSpPr>
          <p:cNvPr id="5" name="Date Placeholder 4"/>
          <p:cNvSpPr>
            <a:spLocks noGrp="1"/>
          </p:cNvSpPr>
          <p:nvPr>
            <p:ph type="dt" sz="half" idx="10"/>
          </p:nvPr>
        </p:nvSpPr>
        <p:spPr/>
        <p:txBody>
          <a:bodyPr/>
          <a:lstStyle/>
          <a:p>
            <a:pPr>
              <a:defRPr/>
            </a:pPr>
            <a:fld id="{FC737B33-53BE-486A-A314-287B9DB9069A}" type="datetime1">
              <a:rPr lang="en-US" smtClean="0"/>
              <a:t>5/31/2020</a:t>
            </a:fld>
            <a:endParaRPr lang="en-AU"/>
          </a:p>
        </p:txBody>
      </p:sp>
      <p:sp>
        <p:nvSpPr>
          <p:cNvPr id="6" name="Slide Number Placeholder 5"/>
          <p:cNvSpPr>
            <a:spLocks noGrp="1"/>
          </p:cNvSpPr>
          <p:nvPr>
            <p:ph type="sldNum" sz="quarter" idx="12"/>
          </p:nvPr>
        </p:nvSpPr>
        <p:spPr/>
        <p:txBody>
          <a:bodyPr/>
          <a:lstStyle/>
          <a:p>
            <a:pPr>
              <a:defRPr/>
            </a:pPr>
            <a:fld id="{D621EED7-17EA-4C8C-8217-BB04E551AB02}" type="slidenum">
              <a:rPr lang="ar-SA" smtClean="0"/>
              <a:pPr>
                <a:defRPr/>
              </a:pPr>
              <a:t>25</a:t>
            </a:fld>
            <a:endParaRPr lang="en-AU"/>
          </a:p>
        </p:txBody>
      </p:sp>
      <p:sp>
        <p:nvSpPr>
          <p:cNvPr id="7" name="Footer Placeholder 6"/>
          <p:cNvSpPr>
            <a:spLocks noGrp="1"/>
          </p:cNvSpPr>
          <p:nvPr>
            <p:ph type="ftr" sz="quarter" idx="11"/>
          </p:nvPr>
        </p:nvSpPr>
        <p:spPr/>
        <p:txBody>
          <a:bodyPr/>
          <a:lstStyle/>
          <a:p>
            <a:pPr>
              <a:defRPr/>
            </a:pPr>
            <a:r>
              <a:rPr lang="en-US"/>
              <a:t>Ambo University || Woliso Campus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219200"/>
            <a:ext cx="8686800" cy="5378450"/>
          </a:xfrm>
        </p:spPr>
        <p:txBody>
          <a:bodyPr>
            <a:normAutofit/>
          </a:bodyPr>
          <a:lstStyle/>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The system does not attempt to prevent deadlocks from occurring. </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It lets them occur, tries to detect when this happens, and then takes some action to recover after the fact.</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In this mechanism, the system must provide :</a:t>
            </a:r>
          </a:p>
          <a:p>
            <a:pPr lvl="1">
              <a:buFont typeface="Wingdings" pitchFamily="2" charset="2"/>
              <a:buChar char="v"/>
            </a:pPr>
            <a:r>
              <a:rPr lang="en-US" sz="2400" dirty="0">
                <a:solidFill>
                  <a:srgbClr val="0000CC"/>
                </a:solidFill>
                <a:effectLst>
                  <a:outerShdw blurRad="38100" dist="38100" dir="2700000" algn="tl">
                    <a:srgbClr val="000000">
                      <a:alpha val="43137"/>
                    </a:srgbClr>
                  </a:outerShdw>
                </a:effectLst>
              </a:rPr>
              <a:t>A deadlock detection algorithm that examines the state of the system if there is an occurrence of deadlock </a:t>
            </a:r>
          </a:p>
          <a:p>
            <a:pPr lvl="1">
              <a:buFont typeface="Wingdings" pitchFamily="2" charset="2"/>
              <a:buChar char="v"/>
            </a:pPr>
            <a:r>
              <a:rPr lang="en-US" sz="2400" dirty="0">
                <a:solidFill>
                  <a:srgbClr val="0000CC"/>
                </a:solidFill>
                <a:effectLst>
                  <a:outerShdw blurRad="38100" dist="38100" dir="2700000" algn="tl">
                    <a:srgbClr val="000000">
                      <a:alpha val="43137"/>
                    </a:srgbClr>
                  </a:outerShdw>
                </a:effectLst>
              </a:rPr>
              <a:t>An algorithm to recover from the deadlock</a:t>
            </a:r>
          </a:p>
          <a:p>
            <a:pPr>
              <a:buNone/>
            </a:pPr>
            <a:endParaRPr lang="en-US" sz="2400" dirty="0">
              <a:solidFill>
                <a:srgbClr val="0000CC"/>
              </a:solidFill>
            </a:endParaRPr>
          </a:p>
        </p:txBody>
      </p:sp>
      <p:sp>
        <p:nvSpPr>
          <p:cNvPr id="7" name="Date Placeholder 6"/>
          <p:cNvSpPr>
            <a:spLocks noGrp="1"/>
          </p:cNvSpPr>
          <p:nvPr>
            <p:ph type="dt" sz="half" idx="10"/>
          </p:nvPr>
        </p:nvSpPr>
        <p:spPr/>
        <p:txBody>
          <a:bodyPr/>
          <a:lstStyle/>
          <a:p>
            <a:fld id="{43140601-99AE-4B5F-A770-D04A03C87775}"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26</a:t>
            </a:fld>
            <a:endParaRPr lang="en-US"/>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1066800" y="533400"/>
            <a:ext cx="7239000" cy="646331"/>
          </a:xfrm>
          <a:prstGeom prst="rect">
            <a:avLst/>
          </a:prstGeom>
          <a:noFill/>
        </p:spPr>
        <p:txBody>
          <a:bodyPr wrap="square" rtlCol="0">
            <a:spAutoFit/>
          </a:bodyPr>
          <a:lstStyle/>
          <a:p>
            <a:r>
              <a:rPr lang="en-US" sz="3600" b="1" dirty="0">
                <a:solidFill>
                  <a:srgbClr val="FF0000"/>
                </a:solidFill>
                <a:effectLst>
                  <a:outerShdw blurRad="38100" dist="38100" dir="2700000" algn="tl">
                    <a:srgbClr val="000000">
                      <a:alpha val="43137"/>
                    </a:srgbClr>
                  </a:outerShdw>
                </a:effectLst>
              </a:rPr>
              <a:t>Deadlock detection and recovery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219200"/>
            <a:ext cx="8686800" cy="5378450"/>
          </a:xfrm>
        </p:spPr>
        <p:txBody>
          <a:bodyPr>
            <a:normAutofit/>
          </a:bodyPr>
          <a:lstStyle/>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only one resource of each type exists.</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 If the resource allocation graph contains one or more cycles, a deadlock exists. </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Any process that is part of a cycle is deadlocked. If no cycles exist, the system is not deadlocked.</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Many algorithms for detecting cycles in directed graphs are known.</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Below we will give a simple one that inspects a graph and terminates either when it has found a cycle or when it has shown that none exists.</a:t>
            </a:r>
          </a:p>
        </p:txBody>
      </p:sp>
      <p:sp>
        <p:nvSpPr>
          <p:cNvPr id="7" name="Date Placeholder 6"/>
          <p:cNvSpPr>
            <a:spLocks noGrp="1"/>
          </p:cNvSpPr>
          <p:nvPr>
            <p:ph type="dt" sz="half" idx="10"/>
          </p:nvPr>
        </p:nvSpPr>
        <p:spPr/>
        <p:txBody>
          <a:bodyPr/>
          <a:lstStyle/>
          <a:p>
            <a:fld id="{176B928F-4731-45A0-B088-0BCD7DBAC395}"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27</a:t>
            </a:fld>
            <a:endParaRPr lang="en-US"/>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685800" y="533400"/>
            <a:ext cx="8305800"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Deadlock Detection with One Resource of Each Type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219200"/>
            <a:ext cx="8686800" cy="5378450"/>
          </a:xfrm>
        </p:spPr>
        <p:txBody>
          <a:bodyPr>
            <a:normAutofit/>
          </a:bodyPr>
          <a:lstStyle/>
          <a:p>
            <a:pPr>
              <a:buNone/>
            </a:pPr>
            <a:r>
              <a:rPr lang="en-US" sz="2400" dirty="0">
                <a:solidFill>
                  <a:srgbClr val="0000CC"/>
                </a:solidFill>
                <a:effectLst>
                  <a:outerShdw blurRad="38100" dist="38100" dir="2700000" algn="tl">
                    <a:srgbClr val="000000">
                      <a:alpha val="43137"/>
                    </a:srgbClr>
                  </a:outerShdw>
                </a:effectLst>
              </a:rPr>
              <a:t>The algorithm operates by carrying out the following steps as specified:</a:t>
            </a:r>
          </a:p>
          <a:p>
            <a:pPr marL="457200" indent="-457200">
              <a:buFont typeface="+mj-lt"/>
              <a:buAutoNum type="arabicPeriod"/>
            </a:pPr>
            <a:r>
              <a:rPr lang="en-US" sz="2400" dirty="0">
                <a:solidFill>
                  <a:srgbClr val="0000CC"/>
                </a:solidFill>
                <a:effectLst>
                  <a:outerShdw blurRad="38100" dist="38100" dir="2700000" algn="tl">
                    <a:srgbClr val="000000">
                      <a:alpha val="43137"/>
                    </a:srgbClr>
                  </a:outerShdw>
                </a:effectLst>
              </a:rPr>
              <a:t>For each node, N in the graph, perform the following five steps with N as the starting node.</a:t>
            </a:r>
          </a:p>
          <a:p>
            <a:pPr marL="457200" indent="-457200">
              <a:buFont typeface="+mj-lt"/>
              <a:buAutoNum type="arabicPeriod"/>
            </a:pPr>
            <a:r>
              <a:rPr lang="en-US" sz="2400" dirty="0">
                <a:solidFill>
                  <a:srgbClr val="0000CC"/>
                </a:solidFill>
                <a:effectLst>
                  <a:outerShdw blurRad="38100" dist="38100" dir="2700000" algn="tl">
                    <a:srgbClr val="000000">
                      <a:alpha val="43137"/>
                    </a:srgbClr>
                  </a:outerShdw>
                </a:effectLst>
              </a:rPr>
              <a:t> Initialize L to the empty list, and designate all the arcs as unmarked.</a:t>
            </a:r>
          </a:p>
          <a:p>
            <a:pPr marL="457200" indent="-457200">
              <a:buFont typeface="+mj-lt"/>
              <a:buAutoNum type="arabicPeriod"/>
            </a:pPr>
            <a:r>
              <a:rPr lang="en-US" sz="2400" dirty="0">
                <a:solidFill>
                  <a:srgbClr val="0000CC"/>
                </a:solidFill>
                <a:effectLst>
                  <a:outerShdw blurRad="38100" dist="38100" dir="2700000" algn="tl">
                    <a:srgbClr val="000000">
                      <a:alpha val="43137"/>
                    </a:srgbClr>
                  </a:outerShdw>
                </a:effectLst>
              </a:rPr>
              <a:t> Add the current node to the end of L and check to see if the node now appears in L two times. If it does, the graph contains a cycle(listed in L) and the algorithm terminates.</a:t>
            </a:r>
          </a:p>
          <a:p>
            <a:pPr marL="457200" indent="-457200">
              <a:buFont typeface="+mj-lt"/>
              <a:buAutoNum type="arabicPeriod"/>
            </a:pPr>
            <a:r>
              <a:rPr lang="en-US" sz="2400" dirty="0">
                <a:solidFill>
                  <a:srgbClr val="0000CC"/>
                </a:solidFill>
                <a:effectLst>
                  <a:outerShdw blurRad="38100" dist="38100" dir="2700000" algn="tl">
                    <a:srgbClr val="000000">
                      <a:alpha val="43137"/>
                    </a:srgbClr>
                  </a:outerShdw>
                </a:effectLst>
              </a:rPr>
              <a:t>From the given node, see if there are any unmarked outgoing arcs. If so, go to step 5 ; if not, go to step 6.</a:t>
            </a:r>
          </a:p>
        </p:txBody>
      </p:sp>
      <p:sp>
        <p:nvSpPr>
          <p:cNvPr id="7" name="Date Placeholder 6"/>
          <p:cNvSpPr>
            <a:spLocks noGrp="1"/>
          </p:cNvSpPr>
          <p:nvPr>
            <p:ph type="dt" sz="half" idx="10"/>
          </p:nvPr>
        </p:nvSpPr>
        <p:spPr/>
        <p:txBody>
          <a:bodyPr/>
          <a:lstStyle/>
          <a:p>
            <a:fld id="{2C26F7BF-9FC3-4AAA-9A0C-515C522A841C}"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28</a:t>
            </a:fld>
            <a:endParaRPr lang="en-US"/>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685800" y="533400"/>
            <a:ext cx="8305800"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Deadlock Detection with One Resource of Each Type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219200"/>
            <a:ext cx="8686800" cy="5378450"/>
          </a:xfrm>
        </p:spPr>
        <p:txBody>
          <a:bodyPr>
            <a:normAutofit/>
          </a:bodyPr>
          <a:lstStyle/>
          <a:p>
            <a:pPr marL="457200" lvl="0" indent="-457200">
              <a:buFont typeface="+mj-lt"/>
              <a:buAutoNum type="arabicPeriod" startAt="5"/>
            </a:pPr>
            <a:r>
              <a:rPr lang="en-US" sz="2400" dirty="0">
                <a:solidFill>
                  <a:srgbClr val="0000CC"/>
                </a:solidFill>
                <a:effectLst>
                  <a:outerShdw blurRad="38100" dist="38100" dir="2700000" algn="tl">
                    <a:srgbClr val="000000">
                      <a:alpha val="43137"/>
                    </a:srgbClr>
                  </a:outerShdw>
                </a:effectLst>
              </a:rPr>
              <a:t>Pick an unmarked outgoing arc at random and mark it. Then follow it to the new current node and go to step 3.</a:t>
            </a:r>
          </a:p>
          <a:p>
            <a:pPr marL="457200" lvl="0" indent="-457200">
              <a:buFont typeface="+mj-lt"/>
              <a:buAutoNum type="arabicPeriod" startAt="5"/>
            </a:pPr>
            <a:r>
              <a:rPr lang="en-US" sz="2400" dirty="0">
                <a:solidFill>
                  <a:srgbClr val="0000CC"/>
                </a:solidFill>
                <a:effectLst>
                  <a:outerShdw blurRad="38100" dist="38100" dir="2700000" algn="tl">
                    <a:srgbClr val="000000">
                      <a:alpha val="43137"/>
                    </a:srgbClr>
                  </a:outerShdw>
                </a:effectLst>
              </a:rPr>
              <a:t>If this node is the initial node, the graph does not contain any cycles and the algorithm terminates. Otherwise, we have now reached a dead end. Remove it and go back to the previous node, that is, the one that was current just before this one, make that one the current node, and go to step 3.</a:t>
            </a:r>
          </a:p>
        </p:txBody>
      </p:sp>
      <p:sp>
        <p:nvSpPr>
          <p:cNvPr id="7" name="Date Placeholder 6"/>
          <p:cNvSpPr>
            <a:spLocks noGrp="1"/>
          </p:cNvSpPr>
          <p:nvPr>
            <p:ph type="dt" sz="half" idx="10"/>
          </p:nvPr>
        </p:nvSpPr>
        <p:spPr/>
        <p:txBody>
          <a:bodyPr/>
          <a:lstStyle/>
          <a:p>
            <a:fld id="{A7D980A2-6ACF-48A4-9AF8-0CBEB7EE0B0D}"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29</a:t>
            </a:fld>
            <a:endParaRPr lang="en-US"/>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685800" y="533400"/>
            <a:ext cx="8305800"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Deadlock Detection with One Resource of Each Type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219199"/>
            <a:ext cx="8435975" cy="4906963"/>
          </a:xfrm>
        </p:spPr>
        <p:txBody>
          <a:bodyPr>
            <a:noAutofit/>
          </a:bodyPr>
          <a:lstStyle/>
          <a:p>
            <a:r>
              <a:rPr lang="en-US" sz="2400" dirty="0">
                <a:solidFill>
                  <a:srgbClr val="0000CC"/>
                </a:solidFill>
                <a:effectLst>
                  <a:outerShdw blurRad="38100" dist="38100" dir="2700000" algn="tl">
                    <a:srgbClr val="000000">
                      <a:alpha val="43137"/>
                    </a:srgbClr>
                  </a:outerShdw>
                </a:effectLst>
              </a:rPr>
              <a:t>A set of processes is deadlocked if each process in the set is waiting for an event that only another process in the set can cause.</a:t>
            </a:r>
          </a:p>
          <a:p>
            <a:r>
              <a:rPr lang="en-US" sz="2400" dirty="0">
                <a:solidFill>
                  <a:srgbClr val="0000CC"/>
                </a:solidFill>
                <a:effectLst>
                  <a:outerShdw blurRad="38100" dist="38100" dir="2700000" algn="tl">
                    <a:srgbClr val="000000">
                      <a:alpha val="43137"/>
                    </a:srgbClr>
                  </a:outerShdw>
                </a:effectLst>
              </a:rPr>
              <a:t>all the processes are waiting, none of them will ever cause any of the events that could wake up any of the other members of the set, and all the processes continue to wait forever.</a:t>
            </a:r>
          </a:p>
          <a:p>
            <a:r>
              <a:rPr lang="en-US" sz="2400" dirty="0">
                <a:solidFill>
                  <a:srgbClr val="0000CC"/>
                </a:solidFill>
                <a:effectLst>
                  <a:outerShdw blurRad="38100" dist="38100" dir="2700000" algn="tl">
                    <a:srgbClr val="000000">
                      <a:alpha val="43137"/>
                    </a:srgbClr>
                  </a:outerShdw>
                </a:effectLst>
              </a:rPr>
              <a:t>Each member of the set of deadlocked processes is waiting for a resource that is owned by a deadlocked process. </a:t>
            </a:r>
          </a:p>
          <a:p>
            <a:r>
              <a:rPr lang="en-US" sz="2400" dirty="0">
                <a:solidFill>
                  <a:srgbClr val="0000CC"/>
                </a:solidFill>
                <a:effectLst>
                  <a:outerShdw blurRad="38100" dist="38100" dir="2700000" algn="tl">
                    <a:srgbClr val="000000">
                      <a:alpha val="43137"/>
                    </a:srgbClr>
                  </a:outerShdw>
                </a:effectLst>
              </a:rPr>
              <a:t>None of the processes can run, none of them can release any resources, and none of them can be awakened.</a:t>
            </a:r>
          </a:p>
          <a:p>
            <a:r>
              <a:rPr lang="en-US" sz="2400" dirty="0">
                <a:solidFill>
                  <a:srgbClr val="0000CC"/>
                </a:solidFill>
                <a:effectLst>
                  <a:outerShdw blurRad="38100" dist="38100" dir="2700000" algn="tl">
                    <a:srgbClr val="000000">
                      <a:alpha val="43137"/>
                    </a:srgbClr>
                  </a:outerShdw>
                </a:effectLst>
              </a:rPr>
              <a:t>This kind of deadlock is called a resource deadlock. It is probably the most common kind, but it is not the only kind.</a:t>
            </a:r>
          </a:p>
        </p:txBody>
      </p:sp>
      <p:sp>
        <p:nvSpPr>
          <p:cNvPr id="3" name="TextBox 2"/>
          <p:cNvSpPr txBox="1"/>
          <p:nvPr/>
        </p:nvSpPr>
        <p:spPr>
          <a:xfrm>
            <a:off x="1447800" y="304800"/>
            <a:ext cx="6705600" cy="535531"/>
          </a:xfrm>
          <a:prstGeom prst="rect">
            <a:avLst/>
          </a:prstGeom>
          <a:noFill/>
        </p:spPr>
        <p:txBody>
          <a:bodyPr wrap="square" rtlCol="0">
            <a:spAutoFit/>
          </a:bodyPr>
          <a:lstStyle/>
          <a:p>
            <a:pPr marL="274320" indent="-274320" algn="ctr">
              <a:lnSpc>
                <a:spcPct val="90000"/>
              </a:lnSpc>
              <a:spcBef>
                <a:spcPts val="580"/>
              </a:spcBef>
              <a:defRPr/>
            </a:pPr>
            <a:r>
              <a:rPr lang="en-US" sz="3200" b="1" dirty="0">
                <a:solidFill>
                  <a:srgbClr val="FF0000"/>
                </a:solidFill>
                <a:effectLst>
                  <a:outerShdw blurRad="38100" dist="38100" dir="2700000" algn="tl">
                    <a:srgbClr val="000000">
                      <a:alpha val="43137"/>
                    </a:srgbClr>
                  </a:outerShdw>
                </a:effectLst>
                <a:cs typeface="Times New Roman" pitchFamily="18" charset="0"/>
              </a:rPr>
              <a:t>Introduction</a:t>
            </a:r>
          </a:p>
        </p:txBody>
      </p:sp>
      <p:sp>
        <p:nvSpPr>
          <p:cNvPr id="4" name="Date Placeholder 3"/>
          <p:cNvSpPr>
            <a:spLocks noGrp="1"/>
          </p:cNvSpPr>
          <p:nvPr>
            <p:ph type="dt" sz="half" idx="10"/>
          </p:nvPr>
        </p:nvSpPr>
        <p:spPr/>
        <p:txBody>
          <a:bodyPr/>
          <a:lstStyle/>
          <a:p>
            <a:fld id="{018E2E9F-17D4-4CE2-8CB5-D5F902B59D41}"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3</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219200"/>
            <a:ext cx="8686800" cy="5378450"/>
          </a:xfrm>
        </p:spPr>
        <p:txBody>
          <a:bodyPr>
            <a:normAutofit fontScale="92500" lnSpcReduction="10000"/>
          </a:bodyPr>
          <a:lstStyle/>
          <a:p>
            <a:pPr lvl="0"/>
            <a:endParaRPr lang="en-US" sz="2400" dirty="0"/>
          </a:p>
          <a:p>
            <a:pPr lvl="0"/>
            <a:endParaRPr lang="en-US" sz="2400" dirty="0"/>
          </a:p>
          <a:p>
            <a:pPr lvl="0"/>
            <a:endParaRPr lang="en-US" sz="2400" dirty="0"/>
          </a:p>
          <a:p>
            <a:pPr lvl="0"/>
            <a:endParaRPr lang="en-US" sz="2400" dirty="0"/>
          </a:p>
          <a:p>
            <a:pPr lvl="0"/>
            <a:endParaRPr lang="en-US" sz="2400" dirty="0"/>
          </a:p>
          <a:p>
            <a:pPr lvl="0"/>
            <a:endParaRPr lang="en-US" sz="2400" dirty="0"/>
          </a:p>
          <a:p>
            <a:pPr lvl="0"/>
            <a:endParaRPr lang="en-US" sz="2400" dirty="0"/>
          </a:p>
          <a:p>
            <a:pPr lvl="0"/>
            <a:endParaRPr lang="en-US" sz="2400" dirty="0"/>
          </a:p>
          <a:p>
            <a:pPr>
              <a:buFont typeface="Wingdings" pitchFamily="2" charset="2"/>
              <a:buChar char="Ø"/>
            </a:pPr>
            <a:r>
              <a:rPr lang="en-US" sz="2400" dirty="0">
                <a:solidFill>
                  <a:srgbClr val="0000CC"/>
                </a:solidFill>
                <a:effectLst>
                  <a:outerShdw blurRad="38100" dist="38100" dir="2700000" algn="tl">
                    <a:srgbClr val="000000">
                      <a:alpha val="43137"/>
                    </a:srgbClr>
                  </a:outerShdw>
                </a:effectLst>
              </a:rPr>
              <a:t>The order of processing the nodes is from left to right, top to bottom </a:t>
            </a:r>
            <a:r>
              <a:rPr lang="en-US" sz="2400" dirty="0" err="1">
                <a:solidFill>
                  <a:srgbClr val="0000CC"/>
                </a:solidFill>
                <a:effectLst>
                  <a:outerShdw blurRad="38100" dist="38100" dir="2700000" algn="tl">
                    <a:srgbClr val="000000">
                      <a:alpha val="43137"/>
                    </a:srgbClr>
                  </a:outerShdw>
                </a:effectLst>
              </a:rPr>
              <a:t>i.e</a:t>
            </a:r>
            <a:r>
              <a:rPr lang="en-US" sz="2400" dirty="0">
                <a:solidFill>
                  <a:srgbClr val="0000CC"/>
                </a:solidFill>
                <a:effectLst>
                  <a:outerShdw blurRad="38100" dist="38100" dir="2700000" algn="tl">
                    <a:srgbClr val="000000">
                      <a:alpha val="43137"/>
                    </a:srgbClr>
                  </a:outerShdw>
                </a:effectLst>
              </a:rPr>
              <a:t> (R, A, B, C, S, D, T, E, F, and so forth.)</a:t>
            </a:r>
            <a:endParaRPr lang="en-US" sz="2400" dirty="0"/>
          </a:p>
          <a:p>
            <a:pPr marL="457200" lvl="0" indent="-457200">
              <a:buFont typeface="+mj-lt"/>
              <a:buAutoNum type="arabicPeriod"/>
            </a:pPr>
            <a:r>
              <a:rPr lang="en-US" sz="2400" dirty="0">
                <a:solidFill>
                  <a:srgbClr val="0000CC"/>
                </a:solidFill>
                <a:effectLst>
                  <a:outerShdw blurRad="38100" dist="38100" dir="2700000" algn="tl">
                    <a:srgbClr val="000000">
                      <a:alpha val="43137"/>
                    </a:srgbClr>
                  </a:outerShdw>
                </a:effectLst>
              </a:rPr>
              <a:t>Start at R and initialize L to the empty list.</a:t>
            </a:r>
          </a:p>
          <a:p>
            <a:pPr marL="457200" lvl="0" indent="-457200">
              <a:buFont typeface="+mj-lt"/>
              <a:buAutoNum type="arabicPeriod"/>
            </a:pPr>
            <a:r>
              <a:rPr lang="en-US" sz="2400" dirty="0">
                <a:solidFill>
                  <a:srgbClr val="0000CC"/>
                </a:solidFill>
                <a:effectLst>
                  <a:outerShdw blurRad="38100" dist="38100" dir="2700000" algn="tl">
                    <a:srgbClr val="000000">
                      <a:alpha val="43137"/>
                    </a:srgbClr>
                  </a:outerShdw>
                </a:effectLst>
              </a:rPr>
              <a:t>Then we add R to the list and since it appear only once in L. visit unmark outgoing arc from R.</a:t>
            </a:r>
          </a:p>
          <a:p>
            <a:pPr marL="457200" lvl="0" indent="-457200">
              <a:buFont typeface="+mj-lt"/>
              <a:buAutoNum type="arabicPeriod"/>
            </a:pPr>
            <a:r>
              <a:rPr lang="en-US" sz="2400" dirty="0">
                <a:solidFill>
                  <a:srgbClr val="0000CC"/>
                </a:solidFill>
                <a:effectLst>
                  <a:outerShdw blurRad="38100" dist="38100" dir="2700000" algn="tl">
                    <a:srgbClr val="000000">
                      <a:alpha val="43137"/>
                    </a:srgbClr>
                  </a:outerShdw>
                </a:effectLst>
              </a:rPr>
              <a:t>There is only one outgoing arc which is move to A and add it to L, giving L = [R, A].and visit unmarked for node A. and follow to node S.</a:t>
            </a:r>
          </a:p>
          <a:p>
            <a:pPr marL="457200" lvl="0" indent="-457200">
              <a:buNone/>
            </a:pPr>
            <a:endParaRPr lang="en-US" sz="2400" dirty="0">
              <a:solidFill>
                <a:srgbClr val="0000CC"/>
              </a:solidFill>
              <a:effectLst>
                <a:outerShdw blurRad="38100" dist="38100" dir="2700000" algn="tl">
                  <a:srgbClr val="000000">
                    <a:alpha val="43137"/>
                  </a:srgbClr>
                </a:outerShdw>
              </a:effectLst>
            </a:endParaRPr>
          </a:p>
        </p:txBody>
      </p:sp>
      <p:sp>
        <p:nvSpPr>
          <p:cNvPr id="7" name="Date Placeholder 6"/>
          <p:cNvSpPr>
            <a:spLocks noGrp="1"/>
          </p:cNvSpPr>
          <p:nvPr>
            <p:ph type="dt" sz="half" idx="10"/>
          </p:nvPr>
        </p:nvSpPr>
        <p:spPr/>
        <p:txBody>
          <a:bodyPr/>
          <a:lstStyle/>
          <a:p>
            <a:fld id="{D6B1220C-D0DE-48AC-9745-B86CC73C7B0C}"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30</a:t>
            </a:fld>
            <a:endParaRPr lang="en-US"/>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685800" y="533400"/>
            <a:ext cx="8305800"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Example </a:t>
            </a:r>
          </a:p>
        </p:txBody>
      </p:sp>
      <p:pic>
        <p:nvPicPr>
          <p:cNvPr id="1026" name="Picture 2"/>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762000" y="1371600"/>
            <a:ext cx="6705600" cy="2590800"/>
          </a:xfrm>
          <a:prstGeom prst="rect">
            <a:avLst/>
          </a:prstGeom>
          <a:solidFill>
            <a:srgbClr val="0000CC"/>
          </a:solid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219200"/>
            <a:ext cx="8686800" cy="5378450"/>
          </a:xfrm>
        </p:spPr>
        <p:txBody>
          <a:bodyPr>
            <a:normAutofit/>
          </a:bodyPr>
          <a:lstStyle/>
          <a:p>
            <a:pPr marL="457200" lvl="0" indent="-457200">
              <a:buFont typeface="+mj-lt"/>
              <a:buAutoNum type="arabicPeriod" startAt="4"/>
            </a:pPr>
            <a:r>
              <a:rPr lang="en-US" sz="2400" dirty="0">
                <a:solidFill>
                  <a:srgbClr val="0000CC"/>
                </a:solidFill>
                <a:effectLst>
                  <a:outerShdw blurRad="38100" dist="38100" dir="2700000" algn="tl">
                    <a:srgbClr val="000000">
                      <a:alpha val="43137"/>
                    </a:srgbClr>
                  </a:outerShdw>
                </a:effectLst>
              </a:rPr>
              <a:t>Since there is no unmarked outgoing node, it backtrack to previous node A. also the outgoing arc from node visited or marked, it backtrack to previous node, which is root node R. so from this sub graph there is no cycle found, go to another which is Node A.</a:t>
            </a:r>
          </a:p>
          <a:p>
            <a:pPr marL="457200" lvl="0" indent="-457200">
              <a:buFont typeface="+mj-lt"/>
              <a:buAutoNum type="arabicPeriod" startAt="4"/>
            </a:pPr>
            <a:r>
              <a:rPr lang="en-US" sz="2400" dirty="0">
                <a:solidFill>
                  <a:srgbClr val="0000CC"/>
                </a:solidFill>
                <a:effectLst>
                  <a:outerShdw blurRad="38100" dist="38100" dir="2700000" algn="tl">
                    <a:srgbClr val="000000">
                      <a:alpha val="43137"/>
                    </a:srgbClr>
                  </a:outerShdw>
                </a:effectLst>
              </a:rPr>
              <a:t>Follow the same step as node R. it cannot found cycle. Then got the node B.</a:t>
            </a:r>
          </a:p>
          <a:p>
            <a:pPr marL="457200" lvl="0" indent="-457200">
              <a:buFont typeface="+mj-lt"/>
              <a:buAutoNum type="arabicPeriod" startAt="4"/>
            </a:pPr>
            <a:r>
              <a:rPr lang="en-US" sz="2400" dirty="0">
                <a:solidFill>
                  <a:srgbClr val="0000CC"/>
                </a:solidFill>
                <a:effectLst>
                  <a:outerShdw blurRad="38100" dist="38100" dir="2700000" algn="tl">
                    <a:srgbClr val="000000">
                      <a:alpha val="43137"/>
                    </a:srgbClr>
                  </a:outerShdw>
                </a:effectLst>
              </a:rPr>
              <a:t>Following the same step we can get L= [B, T, E, V, G, U, D] at given instant time.  By choosing one of outgoing arc randomly from Node we can get L= [B, T, E, V, G, U, D,T], if we pick T.</a:t>
            </a:r>
          </a:p>
          <a:p>
            <a:pPr marL="457200" lvl="0" indent="-457200">
              <a:buFont typeface="+mj-lt"/>
              <a:buAutoNum type="arabicPeriod" startAt="4"/>
            </a:pPr>
            <a:r>
              <a:rPr lang="en-US" sz="2400" dirty="0">
                <a:solidFill>
                  <a:srgbClr val="0000CC"/>
                </a:solidFill>
                <a:effectLst>
                  <a:outerShdw blurRad="38100" dist="38100" dir="2700000" algn="tl">
                    <a:srgbClr val="000000">
                      <a:alpha val="43137"/>
                    </a:srgbClr>
                  </a:outerShdw>
                </a:effectLst>
              </a:rPr>
              <a:t>Since T is found twice in L, it found cycle from node b, which is deadlock. At this time algorithm is terminated.</a:t>
            </a:r>
          </a:p>
        </p:txBody>
      </p:sp>
      <p:sp>
        <p:nvSpPr>
          <p:cNvPr id="7" name="Date Placeholder 6"/>
          <p:cNvSpPr>
            <a:spLocks noGrp="1"/>
          </p:cNvSpPr>
          <p:nvPr>
            <p:ph type="dt" sz="half" idx="10"/>
          </p:nvPr>
        </p:nvSpPr>
        <p:spPr/>
        <p:txBody>
          <a:bodyPr/>
          <a:lstStyle/>
          <a:p>
            <a:fld id="{EFECC0A8-4C77-48C5-8D76-D48CEF2772E2}"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31</a:t>
            </a:fld>
            <a:endParaRPr lang="en-US"/>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685800" y="533400"/>
            <a:ext cx="8305800"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Example(</a:t>
            </a:r>
            <a:r>
              <a:rPr lang="en-US" sz="2800" b="1" dirty="0" err="1">
                <a:solidFill>
                  <a:srgbClr val="FF0000"/>
                </a:solidFill>
                <a:effectLst>
                  <a:outerShdw blurRad="38100" dist="38100" dir="2700000" algn="tl">
                    <a:srgbClr val="000000">
                      <a:alpha val="43137"/>
                    </a:srgbClr>
                  </a:outerShdw>
                </a:effectLst>
              </a:rPr>
              <a:t>con’t</a:t>
            </a:r>
            <a:r>
              <a:rPr lang="en-US" sz="2800" b="1" dirty="0">
                <a:solidFill>
                  <a:srgbClr val="FF0000"/>
                </a:solidFill>
                <a:effectLst>
                  <a:outerShdw blurRad="38100" dist="38100" dir="2700000" algn="tl">
                    <a:srgbClr val="000000">
                      <a:alpha val="43137"/>
                    </a:srgbClr>
                  </a:outerShdw>
                </a:effectLst>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219200"/>
            <a:ext cx="8686800" cy="5378450"/>
          </a:xfrm>
        </p:spPr>
        <p:txBody>
          <a:bodyPr>
            <a:normAutofit lnSpcReduction="10000"/>
          </a:bodyPr>
          <a:lstStyle/>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multiple copies of some of the resources exist.</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Matrix-based algorithm for detecting deadlock among n processes, P 1 through P n is used.</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The algorithm uses several data structures similar to the ones in banker’s algorithm.</a:t>
            </a:r>
          </a:p>
          <a:p>
            <a:pPr lvl="1">
              <a:buFont typeface="Wingdings" pitchFamily="2" charset="2"/>
              <a:buChar char="v"/>
            </a:pPr>
            <a:r>
              <a:rPr lang="en-US" sz="2400" b="1" i="1" dirty="0">
                <a:solidFill>
                  <a:srgbClr val="FF0000"/>
                </a:solidFill>
                <a:effectLst>
                  <a:outerShdw blurRad="38100" dist="38100" dir="2700000" algn="tl">
                    <a:srgbClr val="000000">
                      <a:alpha val="43137"/>
                    </a:srgbClr>
                  </a:outerShdw>
                </a:effectLst>
              </a:rPr>
              <a:t>Existence</a:t>
            </a:r>
            <a:r>
              <a:rPr lang="en-US" sz="2400" i="1" dirty="0">
                <a:solidFill>
                  <a:srgbClr val="0000CC"/>
                </a:solidFill>
                <a:effectLst>
                  <a:outerShdw blurRad="38100" dist="38100" dir="2700000" algn="tl">
                    <a:srgbClr val="000000">
                      <a:alpha val="43137"/>
                    </a:srgbClr>
                  </a:outerShdw>
                </a:effectLst>
              </a:rPr>
              <a:t>:</a:t>
            </a:r>
            <a:r>
              <a:rPr lang="en-US" sz="2400" dirty="0">
                <a:solidFill>
                  <a:srgbClr val="0000CC"/>
                </a:solidFill>
                <a:effectLst>
                  <a:outerShdw blurRad="38100" dist="38100" dir="2700000" algn="tl">
                    <a:srgbClr val="000000">
                      <a:alpha val="43137"/>
                    </a:srgbClr>
                  </a:outerShdw>
                </a:effectLst>
              </a:rPr>
              <a:t>  A vector of length </a:t>
            </a:r>
            <a:r>
              <a:rPr lang="en-US" sz="2400" i="1" dirty="0">
                <a:solidFill>
                  <a:srgbClr val="0000CC"/>
                </a:solidFill>
                <a:effectLst>
                  <a:outerShdw blurRad="38100" dist="38100" dir="2700000" algn="tl">
                    <a:srgbClr val="000000">
                      <a:alpha val="43137"/>
                    </a:srgbClr>
                  </a:outerShdw>
                </a:effectLst>
              </a:rPr>
              <a:t>m</a:t>
            </a:r>
            <a:r>
              <a:rPr lang="en-US" sz="2400" dirty="0">
                <a:solidFill>
                  <a:srgbClr val="0000CC"/>
                </a:solidFill>
                <a:effectLst>
                  <a:outerShdw blurRad="38100" dist="38100" dir="2700000" algn="tl">
                    <a:srgbClr val="000000">
                      <a:alpha val="43137"/>
                    </a:srgbClr>
                  </a:outerShdw>
                </a:effectLst>
              </a:rPr>
              <a:t> indicates the total number of existing instance of each resources type.</a:t>
            </a:r>
          </a:p>
          <a:p>
            <a:pPr lvl="1">
              <a:buFont typeface="Wingdings" pitchFamily="2" charset="2"/>
              <a:buChar char="v"/>
            </a:pPr>
            <a:r>
              <a:rPr lang="en-US" sz="2400" b="1" i="1" dirty="0">
                <a:solidFill>
                  <a:srgbClr val="FF0000"/>
                </a:solidFill>
                <a:effectLst>
                  <a:outerShdw blurRad="38100" dist="38100" dir="2700000" algn="tl">
                    <a:srgbClr val="000000">
                      <a:alpha val="43137"/>
                    </a:srgbClr>
                  </a:outerShdw>
                </a:effectLst>
              </a:rPr>
              <a:t>Available</a:t>
            </a:r>
            <a:r>
              <a:rPr lang="en-US" sz="2400" i="1" dirty="0">
                <a:solidFill>
                  <a:srgbClr val="0000CC"/>
                </a:solidFill>
                <a:effectLst>
                  <a:outerShdw blurRad="38100" dist="38100" dir="2700000" algn="tl">
                    <a:srgbClr val="000000">
                      <a:alpha val="43137"/>
                    </a:srgbClr>
                  </a:outerShdw>
                </a:effectLst>
              </a:rPr>
              <a:t>:</a:t>
            </a:r>
            <a:r>
              <a:rPr lang="en-US" sz="2400" dirty="0">
                <a:solidFill>
                  <a:srgbClr val="0000CC"/>
                </a:solidFill>
                <a:effectLst>
                  <a:outerShdw blurRad="38100" dist="38100" dir="2700000" algn="tl">
                    <a:srgbClr val="000000">
                      <a:alpha val="43137"/>
                    </a:srgbClr>
                  </a:outerShdw>
                </a:effectLst>
              </a:rPr>
              <a:t>  A vector of length </a:t>
            </a:r>
            <a:r>
              <a:rPr lang="en-US" sz="2400" i="1" dirty="0">
                <a:solidFill>
                  <a:srgbClr val="0000CC"/>
                </a:solidFill>
                <a:effectLst>
                  <a:outerShdw blurRad="38100" dist="38100" dir="2700000" algn="tl">
                    <a:srgbClr val="000000">
                      <a:alpha val="43137"/>
                    </a:srgbClr>
                  </a:outerShdw>
                </a:effectLst>
              </a:rPr>
              <a:t>m</a:t>
            </a:r>
            <a:r>
              <a:rPr lang="en-US" sz="2400" dirty="0">
                <a:solidFill>
                  <a:srgbClr val="0000CC"/>
                </a:solidFill>
                <a:effectLst>
                  <a:outerShdw blurRad="38100" dist="38100" dir="2700000" algn="tl">
                    <a:srgbClr val="000000">
                      <a:alpha val="43137"/>
                    </a:srgbClr>
                  </a:outerShdw>
                </a:effectLst>
              </a:rPr>
              <a:t> indicates the number of available resources of each type.</a:t>
            </a:r>
          </a:p>
          <a:p>
            <a:pPr lvl="1">
              <a:buFont typeface="Wingdings" pitchFamily="2" charset="2"/>
              <a:buChar char="v"/>
            </a:pPr>
            <a:r>
              <a:rPr lang="en-US" sz="2400" b="1" i="1" dirty="0">
                <a:solidFill>
                  <a:srgbClr val="FF0000"/>
                </a:solidFill>
                <a:effectLst>
                  <a:outerShdw blurRad="38100" dist="38100" dir="2700000" algn="tl">
                    <a:srgbClr val="000000">
                      <a:alpha val="43137"/>
                    </a:srgbClr>
                  </a:outerShdw>
                </a:effectLst>
              </a:rPr>
              <a:t>Allocation</a:t>
            </a:r>
            <a:r>
              <a:rPr lang="en-US" sz="2400" i="1" dirty="0">
                <a:solidFill>
                  <a:srgbClr val="0000CC"/>
                </a:solidFill>
                <a:effectLst>
                  <a:outerShdw blurRad="38100" dist="38100" dir="2700000" algn="tl">
                    <a:srgbClr val="000000">
                      <a:alpha val="43137"/>
                    </a:srgbClr>
                  </a:outerShdw>
                </a:effectLst>
              </a:rPr>
              <a:t>:</a:t>
            </a:r>
            <a:r>
              <a:rPr lang="en-US" sz="2400" dirty="0">
                <a:solidFill>
                  <a:srgbClr val="0000CC"/>
                </a:solidFill>
                <a:effectLst>
                  <a:outerShdw blurRad="38100" dist="38100" dir="2700000" algn="tl">
                    <a:srgbClr val="000000">
                      <a:alpha val="43137"/>
                    </a:srgbClr>
                  </a:outerShdw>
                </a:effectLst>
              </a:rPr>
              <a:t>  An </a:t>
            </a:r>
            <a:r>
              <a:rPr lang="en-US" sz="2400" i="1" dirty="0">
                <a:solidFill>
                  <a:srgbClr val="0000CC"/>
                </a:solidFill>
                <a:effectLst>
                  <a:outerShdw blurRad="38100" dist="38100" dir="2700000" algn="tl">
                    <a:srgbClr val="000000">
                      <a:alpha val="43137"/>
                    </a:srgbClr>
                  </a:outerShdw>
                </a:effectLst>
              </a:rPr>
              <a:t>n </a:t>
            </a:r>
            <a:r>
              <a:rPr lang="en-US" sz="2400" dirty="0">
                <a:solidFill>
                  <a:srgbClr val="0000CC"/>
                </a:solidFill>
                <a:effectLst>
                  <a:outerShdw blurRad="38100" dist="38100" dir="2700000" algn="tl">
                    <a:srgbClr val="000000">
                      <a:alpha val="43137"/>
                    </a:srgbClr>
                  </a:outerShdw>
                </a:effectLst>
              </a:rPr>
              <a:t>x</a:t>
            </a:r>
            <a:r>
              <a:rPr lang="en-US" sz="2400" i="1" dirty="0">
                <a:solidFill>
                  <a:srgbClr val="0000CC"/>
                </a:solidFill>
                <a:effectLst>
                  <a:outerShdw blurRad="38100" dist="38100" dir="2700000" algn="tl">
                    <a:srgbClr val="000000">
                      <a:alpha val="43137"/>
                    </a:srgbClr>
                  </a:outerShdw>
                </a:effectLst>
              </a:rPr>
              <a:t> m</a:t>
            </a:r>
            <a:r>
              <a:rPr lang="en-US" sz="2400" dirty="0">
                <a:solidFill>
                  <a:srgbClr val="0000CC"/>
                </a:solidFill>
                <a:effectLst>
                  <a:outerShdw blurRad="38100" dist="38100" dir="2700000" algn="tl">
                    <a:srgbClr val="000000">
                      <a:alpha val="43137"/>
                    </a:srgbClr>
                  </a:outerShdw>
                </a:effectLst>
              </a:rPr>
              <a:t> matrix defines the number of resources of each type currently allocated to each process.</a:t>
            </a:r>
          </a:p>
          <a:p>
            <a:pPr lvl="1">
              <a:buFont typeface="Wingdings" pitchFamily="2" charset="2"/>
              <a:buChar char="v"/>
            </a:pPr>
            <a:r>
              <a:rPr lang="en-US" sz="2400" b="1" i="1" dirty="0">
                <a:solidFill>
                  <a:srgbClr val="FF0000"/>
                </a:solidFill>
                <a:effectLst>
                  <a:outerShdw blurRad="38100" dist="38100" dir="2700000" algn="tl">
                    <a:srgbClr val="000000">
                      <a:alpha val="43137"/>
                    </a:srgbClr>
                  </a:outerShdw>
                </a:effectLst>
              </a:rPr>
              <a:t>Request</a:t>
            </a:r>
            <a:r>
              <a:rPr lang="en-US" sz="2400" i="1" dirty="0">
                <a:solidFill>
                  <a:srgbClr val="0000CC"/>
                </a:solidFill>
                <a:effectLst>
                  <a:outerShdw blurRad="38100" dist="38100" dir="2700000" algn="tl">
                    <a:srgbClr val="000000">
                      <a:alpha val="43137"/>
                    </a:srgbClr>
                  </a:outerShdw>
                </a:effectLst>
              </a:rPr>
              <a:t>:</a:t>
            </a:r>
            <a:r>
              <a:rPr lang="en-US" sz="2400" dirty="0">
                <a:solidFill>
                  <a:srgbClr val="0000CC"/>
                </a:solidFill>
                <a:effectLst>
                  <a:outerShdw blurRad="38100" dist="38100" dir="2700000" algn="tl">
                    <a:srgbClr val="000000">
                      <a:alpha val="43137"/>
                    </a:srgbClr>
                  </a:outerShdw>
                </a:effectLst>
              </a:rPr>
              <a:t>  An </a:t>
            </a:r>
            <a:r>
              <a:rPr lang="en-US" sz="2400" i="1" dirty="0">
                <a:solidFill>
                  <a:srgbClr val="0000CC"/>
                </a:solidFill>
                <a:effectLst>
                  <a:outerShdw blurRad="38100" dist="38100" dir="2700000" algn="tl">
                    <a:srgbClr val="000000">
                      <a:alpha val="43137"/>
                    </a:srgbClr>
                  </a:outerShdw>
                </a:effectLst>
              </a:rPr>
              <a:t>n </a:t>
            </a:r>
            <a:r>
              <a:rPr lang="en-US" sz="2400" dirty="0">
                <a:solidFill>
                  <a:srgbClr val="0000CC"/>
                </a:solidFill>
                <a:effectLst>
                  <a:outerShdw blurRad="38100" dist="38100" dir="2700000" algn="tl">
                    <a:srgbClr val="000000">
                      <a:alpha val="43137"/>
                    </a:srgbClr>
                  </a:outerShdw>
                </a:effectLst>
              </a:rPr>
              <a:t>x</a:t>
            </a:r>
            <a:r>
              <a:rPr lang="en-US" sz="2400" i="1" dirty="0">
                <a:solidFill>
                  <a:srgbClr val="0000CC"/>
                </a:solidFill>
                <a:effectLst>
                  <a:outerShdw blurRad="38100" dist="38100" dir="2700000" algn="tl">
                    <a:srgbClr val="000000">
                      <a:alpha val="43137"/>
                    </a:srgbClr>
                  </a:outerShdw>
                </a:effectLst>
              </a:rPr>
              <a:t> m</a:t>
            </a:r>
            <a:r>
              <a:rPr lang="en-US" sz="2400" dirty="0">
                <a:solidFill>
                  <a:srgbClr val="0000CC"/>
                </a:solidFill>
                <a:effectLst>
                  <a:outerShdw blurRad="38100" dist="38100" dir="2700000" algn="tl">
                    <a:srgbClr val="000000">
                      <a:alpha val="43137"/>
                    </a:srgbClr>
                  </a:outerShdw>
                </a:effectLst>
              </a:rPr>
              <a:t> matrix indicates the current request  of each process.  If </a:t>
            </a:r>
            <a:r>
              <a:rPr lang="en-US" sz="2400" i="1" dirty="0">
                <a:solidFill>
                  <a:srgbClr val="0000CC"/>
                </a:solidFill>
                <a:effectLst>
                  <a:outerShdw blurRad="38100" dist="38100" dir="2700000" algn="tl">
                    <a:srgbClr val="000000">
                      <a:alpha val="43137"/>
                    </a:srgbClr>
                  </a:outerShdw>
                </a:effectLst>
              </a:rPr>
              <a:t>Request </a:t>
            </a:r>
            <a:r>
              <a:rPr lang="en-US" sz="2400" dirty="0">
                <a:solidFill>
                  <a:srgbClr val="0000CC"/>
                </a:solidFill>
                <a:effectLst>
                  <a:outerShdw blurRad="38100" dist="38100" dir="2700000" algn="tl">
                    <a:srgbClr val="000000">
                      <a:alpha val="43137"/>
                    </a:srgbClr>
                  </a:outerShdw>
                </a:effectLst>
              </a:rPr>
              <a:t>[</a:t>
            </a:r>
            <a:r>
              <a:rPr lang="en-US" sz="2400" i="1" dirty="0" err="1">
                <a:solidFill>
                  <a:srgbClr val="0000CC"/>
                </a:solidFill>
                <a:effectLst>
                  <a:outerShdw blurRad="38100" dist="38100" dir="2700000" algn="tl">
                    <a:srgbClr val="000000">
                      <a:alpha val="43137"/>
                    </a:srgbClr>
                  </a:outerShdw>
                </a:effectLst>
              </a:rPr>
              <a:t>i</a:t>
            </a:r>
            <a:r>
              <a:rPr lang="en-US" sz="2400" i="1" baseline="-25000" dirty="0" err="1">
                <a:solidFill>
                  <a:srgbClr val="0000CC"/>
                </a:solidFill>
                <a:effectLst>
                  <a:outerShdw blurRad="38100" dist="38100" dir="2700000" algn="tl">
                    <a:srgbClr val="000000">
                      <a:alpha val="43137"/>
                    </a:srgbClr>
                  </a:outerShdw>
                </a:effectLst>
              </a:rPr>
              <a:t>j</a:t>
            </a:r>
            <a:r>
              <a:rPr lang="en-US" sz="2400" dirty="0">
                <a:solidFill>
                  <a:srgbClr val="0000CC"/>
                </a:solidFill>
                <a:effectLst>
                  <a:outerShdw blurRad="38100" dist="38100" dir="2700000" algn="tl">
                    <a:srgbClr val="000000">
                      <a:alpha val="43137"/>
                    </a:srgbClr>
                  </a:outerShdw>
                </a:effectLst>
              </a:rPr>
              <a:t>] = </a:t>
            </a:r>
            <a:r>
              <a:rPr lang="en-US" sz="2400" i="1" dirty="0">
                <a:solidFill>
                  <a:srgbClr val="0000CC"/>
                </a:solidFill>
                <a:effectLst>
                  <a:outerShdw blurRad="38100" dist="38100" dir="2700000" algn="tl">
                    <a:srgbClr val="000000">
                      <a:alpha val="43137"/>
                    </a:srgbClr>
                  </a:outerShdw>
                </a:effectLst>
              </a:rPr>
              <a:t>k</a:t>
            </a:r>
            <a:r>
              <a:rPr lang="en-US" sz="2400" dirty="0">
                <a:solidFill>
                  <a:srgbClr val="0000CC"/>
                </a:solidFill>
                <a:effectLst>
                  <a:outerShdw blurRad="38100" dist="38100" dir="2700000" algn="tl">
                    <a:srgbClr val="000000">
                      <a:alpha val="43137"/>
                    </a:srgbClr>
                  </a:outerShdw>
                </a:effectLst>
              </a:rPr>
              <a:t>, then process</a:t>
            </a:r>
            <a:r>
              <a:rPr lang="en-US" sz="2400" i="1" dirty="0">
                <a:solidFill>
                  <a:srgbClr val="0000CC"/>
                </a:solidFill>
                <a:effectLst>
                  <a:outerShdw blurRad="38100" dist="38100" dir="2700000" algn="tl">
                    <a:srgbClr val="000000">
                      <a:alpha val="43137"/>
                    </a:srgbClr>
                  </a:outerShdw>
                </a:effectLst>
              </a:rPr>
              <a:t> P</a:t>
            </a:r>
            <a:r>
              <a:rPr lang="en-US" sz="2400" i="1" baseline="-25000" dirty="0">
                <a:solidFill>
                  <a:srgbClr val="0000CC"/>
                </a:solidFill>
                <a:effectLst>
                  <a:outerShdw blurRad="38100" dist="38100" dir="2700000" algn="tl">
                    <a:srgbClr val="000000">
                      <a:alpha val="43137"/>
                    </a:srgbClr>
                  </a:outerShdw>
                </a:effectLst>
              </a:rPr>
              <a:t>i</a:t>
            </a:r>
            <a:r>
              <a:rPr lang="en-US" sz="2400" dirty="0">
                <a:solidFill>
                  <a:srgbClr val="0000CC"/>
                </a:solidFill>
                <a:effectLst>
                  <a:outerShdw blurRad="38100" dist="38100" dir="2700000" algn="tl">
                    <a:srgbClr val="000000">
                      <a:alpha val="43137"/>
                    </a:srgbClr>
                  </a:outerShdw>
                </a:effectLst>
              </a:rPr>
              <a:t> is requesting</a:t>
            </a:r>
            <a:r>
              <a:rPr lang="en-US" sz="2400" i="1" dirty="0">
                <a:solidFill>
                  <a:srgbClr val="0000CC"/>
                </a:solidFill>
                <a:effectLst>
                  <a:outerShdw blurRad="38100" dist="38100" dir="2700000" algn="tl">
                    <a:srgbClr val="000000">
                      <a:alpha val="43137"/>
                    </a:srgbClr>
                  </a:outerShdw>
                </a:effectLst>
              </a:rPr>
              <a:t> k</a:t>
            </a:r>
            <a:r>
              <a:rPr lang="en-US" sz="2400" dirty="0">
                <a:solidFill>
                  <a:srgbClr val="0000CC"/>
                </a:solidFill>
                <a:effectLst>
                  <a:outerShdw blurRad="38100" dist="38100" dir="2700000" algn="tl">
                    <a:srgbClr val="000000">
                      <a:alpha val="43137"/>
                    </a:srgbClr>
                  </a:outerShdw>
                </a:effectLst>
              </a:rPr>
              <a:t> more instances of resource type. </a:t>
            </a:r>
            <a:r>
              <a:rPr lang="en-US" sz="2400" i="1" dirty="0" err="1">
                <a:solidFill>
                  <a:srgbClr val="0000CC"/>
                </a:solidFill>
                <a:effectLst>
                  <a:outerShdw blurRad="38100" dist="38100" dir="2700000" algn="tl">
                    <a:srgbClr val="000000">
                      <a:alpha val="43137"/>
                    </a:srgbClr>
                  </a:outerShdw>
                </a:effectLst>
              </a:rPr>
              <a:t>R</a:t>
            </a:r>
            <a:r>
              <a:rPr lang="en-US" sz="2400" i="1" baseline="-25000" dirty="0" err="1">
                <a:solidFill>
                  <a:srgbClr val="0000CC"/>
                </a:solidFill>
                <a:effectLst>
                  <a:outerShdw blurRad="38100" dist="38100" dir="2700000" algn="tl">
                    <a:srgbClr val="000000">
                      <a:alpha val="43137"/>
                    </a:srgbClr>
                  </a:outerShdw>
                </a:effectLst>
              </a:rPr>
              <a:t>j</a:t>
            </a:r>
            <a:r>
              <a:rPr lang="en-US" sz="2400" dirty="0">
                <a:solidFill>
                  <a:srgbClr val="0000CC"/>
                </a:solidFill>
                <a:effectLst>
                  <a:outerShdw blurRad="38100" dist="38100" dir="2700000" algn="tl">
                    <a:srgbClr val="000000">
                      <a:alpha val="43137"/>
                    </a:srgbClr>
                  </a:outerShdw>
                </a:effectLst>
              </a:rPr>
              <a:t>.</a:t>
            </a:r>
          </a:p>
          <a:p>
            <a:pPr>
              <a:buFont typeface="Courier New" pitchFamily="49" charset="0"/>
              <a:buChar char="o"/>
            </a:pPr>
            <a:endParaRPr lang="en-US" sz="2400" dirty="0">
              <a:solidFill>
                <a:srgbClr val="0000CC"/>
              </a:solidFill>
              <a:effectLst>
                <a:outerShdw blurRad="38100" dist="38100" dir="2700000" algn="tl">
                  <a:srgbClr val="000000">
                    <a:alpha val="43137"/>
                  </a:srgbClr>
                </a:outerShdw>
              </a:effectLst>
            </a:endParaRPr>
          </a:p>
        </p:txBody>
      </p:sp>
      <p:sp>
        <p:nvSpPr>
          <p:cNvPr id="7" name="Date Placeholder 6"/>
          <p:cNvSpPr>
            <a:spLocks noGrp="1"/>
          </p:cNvSpPr>
          <p:nvPr>
            <p:ph type="dt" sz="half" idx="10"/>
          </p:nvPr>
        </p:nvSpPr>
        <p:spPr/>
        <p:txBody>
          <a:bodyPr/>
          <a:lstStyle/>
          <a:p>
            <a:fld id="{2A803215-E7E6-45BF-99AB-EF4CCF5BF53E}"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32</a:t>
            </a:fld>
            <a:endParaRPr lang="en-US"/>
          </a:p>
        </p:txBody>
      </p:sp>
      <p:sp>
        <p:nvSpPr>
          <p:cNvPr id="9" name="Footer Placeholder 8"/>
          <p:cNvSpPr>
            <a:spLocks noGrp="1"/>
          </p:cNvSpPr>
          <p:nvPr>
            <p:ph type="ftr" sz="quarter" idx="11"/>
          </p:nvPr>
        </p:nvSpPr>
        <p:spPr/>
        <p:txBody>
          <a:bodyPr/>
          <a:lstStyle/>
          <a:p>
            <a:r>
              <a:rPr lang="en-US"/>
              <a:t>Ambo University || Woliso Campus</a:t>
            </a:r>
            <a:endParaRPr lang="en-US" dirty="0"/>
          </a:p>
        </p:txBody>
      </p:sp>
      <p:sp>
        <p:nvSpPr>
          <p:cNvPr id="10" name="TextBox 9"/>
          <p:cNvSpPr txBox="1"/>
          <p:nvPr/>
        </p:nvSpPr>
        <p:spPr>
          <a:xfrm>
            <a:off x="228600" y="533400"/>
            <a:ext cx="8763000" cy="523220"/>
          </a:xfrm>
          <a:prstGeom prst="rect">
            <a:avLst/>
          </a:prstGeom>
          <a:noFill/>
        </p:spPr>
        <p:txBody>
          <a:bodyPr wrap="square" rtlCol="0">
            <a:spAutoFit/>
          </a:bodyPr>
          <a:lstStyle/>
          <a:p>
            <a:r>
              <a:rPr lang="en-US" sz="2800" b="1" dirty="0">
                <a:solidFill>
                  <a:srgbClr val="FF0000"/>
                </a:solidFill>
                <a:effectLst>
                  <a:outerShdw blurRad="38100" dist="38100" dir="2700000" algn="tl">
                    <a:srgbClr val="000000">
                      <a:alpha val="43137"/>
                    </a:srgbClr>
                  </a:outerShdw>
                </a:effectLst>
              </a:rPr>
              <a:t>Deadlock Detection with Multiple Resources of Each Type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304800" y="76200"/>
            <a:ext cx="7772400" cy="685800"/>
          </a:xfrm>
        </p:spPr>
        <p:txBody>
          <a:bodyPr>
            <a:normAutofit/>
          </a:bodyPr>
          <a:lstStyle/>
          <a:p>
            <a:r>
              <a:rPr lang="en-US" sz="3600" b="1" dirty="0">
                <a:solidFill>
                  <a:srgbClr val="FF0000"/>
                </a:solidFill>
                <a:effectLst>
                  <a:outerShdw blurRad="38100" dist="38100" dir="2700000" algn="tl">
                    <a:srgbClr val="000000">
                      <a:alpha val="43137"/>
                    </a:srgbClr>
                  </a:outerShdw>
                </a:effectLst>
                <a:latin typeface="+mn-lt"/>
              </a:rPr>
              <a:t>Deadlock Detection Algorithm</a:t>
            </a:r>
          </a:p>
        </p:txBody>
      </p:sp>
      <p:sp>
        <p:nvSpPr>
          <p:cNvPr id="60419" name="Content Placeholder 2"/>
          <p:cNvSpPr>
            <a:spLocks noGrp="1"/>
          </p:cNvSpPr>
          <p:nvPr>
            <p:ph idx="1"/>
          </p:nvPr>
        </p:nvSpPr>
        <p:spPr>
          <a:xfrm>
            <a:off x="228600" y="838200"/>
            <a:ext cx="8610600" cy="5486400"/>
          </a:xfrm>
        </p:spPr>
        <p:txBody>
          <a:bodyPr>
            <a:noAutofit/>
          </a:bodyPr>
          <a:lstStyle/>
          <a:p>
            <a:pPr>
              <a:buFont typeface="Monotype Sorts" charset="2"/>
              <a:buNone/>
            </a:pPr>
            <a:r>
              <a:rPr lang="en-US" sz="2400" b="1" dirty="0">
                <a:solidFill>
                  <a:srgbClr val="0000CC"/>
                </a:solidFill>
                <a:effectLst>
                  <a:outerShdw blurRad="38100" dist="38100" dir="2700000" algn="tl">
                    <a:srgbClr val="000000">
                      <a:alpha val="43137"/>
                    </a:srgbClr>
                  </a:outerShdw>
                </a:effectLst>
              </a:rPr>
              <a:t>1.	Let </a:t>
            </a:r>
            <a:r>
              <a:rPr lang="en-US" sz="2400" b="1" i="1" dirty="0">
                <a:solidFill>
                  <a:srgbClr val="0000CC"/>
                </a:solidFill>
                <a:effectLst>
                  <a:outerShdw blurRad="38100" dist="38100" dir="2700000" algn="tl">
                    <a:srgbClr val="000000">
                      <a:alpha val="43137"/>
                    </a:srgbClr>
                  </a:outerShdw>
                </a:effectLst>
              </a:rPr>
              <a:t>Work</a:t>
            </a:r>
            <a:r>
              <a:rPr lang="en-US" sz="2400" b="1" dirty="0">
                <a:solidFill>
                  <a:srgbClr val="0000CC"/>
                </a:solidFill>
                <a:effectLst>
                  <a:outerShdw blurRad="38100" dist="38100" dir="2700000" algn="tl">
                    <a:srgbClr val="000000">
                      <a:alpha val="43137"/>
                    </a:srgbClr>
                  </a:outerShdw>
                </a:effectLst>
              </a:rPr>
              <a:t> and </a:t>
            </a:r>
            <a:r>
              <a:rPr lang="en-US" sz="2400" b="1" i="1" dirty="0">
                <a:solidFill>
                  <a:srgbClr val="0000CC"/>
                </a:solidFill>
                <a:effectLst>
                  <a:outerShdw blurRad="38100" dist="38100" dir="2700000" algn="tl">
                    <a:srgbClr val="000000">
                      <a:alpha val="43137"/>
                    </a:srgbClr>
                  </a:outerShdw>
                </a:effectLst>
              </a:rPr>
              <a:t>Finish</a:t>
            </a:r>
            <a:r>
              <a:rPr lang="en-US" sz="2400" b="1" dirty="0">
                <a:solidFill>
                  <a:srgbClr val="0000CC"/>
                </a:solidFill>
                <a:effectLst>
                  <a:outerShdw blurRad="38100" dist="38100" dir="2700000" algn="tl">
                    <a:srgbClr val="000000">
                      <a:alpha val="43137"/>
                    </a:srgbClr>
                  </a:outerShdw>
                </a:effectLst>
              </a:rPr>
              <a:t> be vectors of length </a:t>
            </a:r>
            <a:r>
              <a:rPr lang="en-US" sz="2400" b="1" i="1" dirty="0">
                <a:solidFill>
                  <a:srgbClr val="0000CC"/>
                </a:solidFill>
                <a:effectLst>
                  <a:outerShdw blurRad="38100" dist="38100" dir="2700000" algn="tl">
                    <a:srgbClr val="000000">
                      <a:alpha val="43137"/>
                    </a:srgbClr>
                  </a:outerShdw>
                </a:effectLst>
              </a:rPr>
              <a:t>m</a:t>
            </a:r>
            <a:r>
              <a:rPr lang="en-US" sz="2400" b="1" dirty="0">
                <a:solidFill>
                  <a:srgbClr val="0000CC"/>
                </a:solidFill>
                <a:effectLst>
                  <a:outerShdw blurRad="38100" dist="38100" dir="2700000" algn="tl">
                    <a:srgbClr val="000000">
                      <a:alpha val="43137"/>
                    </a:srgbClr>
                  </a:outerShdw>
                </a:effectLst>
              </a:rPr>
              <a:t> and </a:t>
            </a:r>
            <a:r>
              <a:rPr lang="en-US" sz="2400" b="1" i="1" dirty="0">
                <a:solidFill>
                  <a:srgbClr val="0000CC"/>
                </a:solidFill>
                <a:effectLst>
                  <a:outerShdw blurRad="38100" dist="38100" dir="2700000" algn="tl">
                    <a:srgbClr val="000000">
                      <a:alpha val="43137"/>
                    </a:srgbClr>
                  </a:outerShdw>
                </a:effectLst>
              </a:rPr>
              <a:t>n</a:t>
            </a:r>
            <a:r>
              <a:rPr lang="en-US" sz="2400" b="1" dirty="0">
                <a:solidFill>
                  <a:srgbClr val="0000CC"/>
                </a:solidFill>
                <a:effectLst>
                  <a:outerShdw blurRad="38100" dist="38100" dir="2700000" algn="tl">
                    <a:srgbClr val="000000">
                      <a:alpha val="43137"/>
                    </a:srgbClr>
                  </a:outerShdw>
                </a:effectLst>
              </a:rPr>
              <a:t>, respectively Initialize:</a:t>
            </a:r>
          </a:p>
          <a:p>
            <a:pPr marL="850900" lvl="1" indent="-393700">
              <a:buFont typeface="Monotype Sorts" charset="2"/>
              <a:buNone/>
            </a:pPr>
            <a:r>
              <a:rPr lang="en-US" sz="2400" b="1" dirty="0">
                <a:solidFill>
                  <a:srgbClr val="7030A0"/>
                </a:solidFill>
                <a:effectLst>
                  <a:outerShdw blurRad="38100" dist="38100" dir="2700000" algn="tl">
                    <a:srgbClr val="000000">
                      <a:alpha val="43137"/>
                    </a:srgbClr>
                  </a:outerShdw>
                </a:effectLst>
              </a:rPr>
              <a:t>(a) </a:t>
            </a:r>
            <a:r>
              <a:rPr lang="en-US" sz="2400" b="1" i="1" dirty="0">
                <a:solidFill>
                  <a:srgbClr val="7030A0"/>
                </a:solidFill>
                <a:effectLst>
                  <a:outerShdw blurRad="38100" dist="38100" dir="2700000" algn="tl">
                    <a:srgbClr val="000000">
                      <a:alpha val="43137"/>
                    </a:srgbClr>
                  </a:outerShdw>
                </a:effectLst>
              </a:rPr>
              <a:t>Work</a:t>
            </a:r>
            <a:r>
              <a:rPr lang="en-US" sz="2400" b="1" dirty="0">
                <a:solidFill>
                  <a:srgbClr val="7030A0"/>
                </a:solidFill>
                <a:effectLst>
                  <a:outerShdw blurRad="38100" dist="38100" dir="2700000" algn="tl">
                    <a:srgbClr val="000000">
                      <a:alpha val="43137"/>
                    </a:srgbClr>
                  </a:outerShdw>
                </a:effectLst>
              </a:rPr>
              <a:t> = </a:t>
            </a:r>
            <a:r>
              <a:rPr lang="en-US" sz="2400" b="1" i="1" dirty="0">
                <a:solidFill>
                  <a:srgbClr val="7030A0"/>
                </a:solidFill>
                <a:effectLst>
                  <a:outerShdw blurRad="38100" dist="38100" dir="2700000" algn="tl">
                    <a:srgbClr val="000000">
                      <a:alpha val="43137"/>
                    </a:srgbClr>
                  </a:outerShdw>
                </a:effectLst>
              </a:rPr>
              <a:t>Available</a:t>
            </a:r>
            <a:endParaRPr lang="en-US" sz="2400" b="1" dirty="0">
              <a:solidFill>
                <a:srgbClr val="7030A0"/>
              </a:solidFill>
              <a:effectLst>
                <a:outerShdw blurRad="38100" dist="38100" dir="2700000" algn="tl">
                  <a:srgbClr val="000000">
                    <a:alpha val="43137"/>
                  </a:srgbClr>
                </a:outerShdw>
              </a:effectLst>
            </a:endParaRPr>
          </a:p>
          <a:p>
            <a:pPr marL="850900" lvl="1" indent="-393700">
              <a:buFont typeface="Monotype Sorts" charset="2"/>
              <a:buNone/>
            </a:pPr>
            <a:r>
              <a:rPr lang="en-US" sz="2400" b="1" dirty="0">
                <a:solidFill>
                  <a:srgbClr val="7030A0"/>
                </a:solidFill>
                <a:effectLst>
                  <a:outerShdw blurRad="38100" dist="38100" dir="2700000" algn="tl">
                    <a:srgbClr val="000000">
                      <a:alpha val="43137"/>
                    </a:srgbClr>
                  </a:outerShdw>
                </a:effectLst>
              </a:rPr>
              <a:t>(b)	For </a:t>
            </a:r>
            <a:r>
              <a:rPr lang="en-US" sz="2400" b="1" i="1" dirty="0" err="1">
                <a:solidFill>
                  <a:srgbClr val="7030A0"/>
                </a:solidFill>
                <a:effectLst>
                  <a:outerShdw blurRad="38100" dist="38100" dir="2700000" algn="tl">
                    <a:srgbClr val="000000">
                      <a:alpha val="43137"/>
                    </a:srgbClr>
                  </a:outerShdw>
                </a:effectLst>
              </a:rPr>
              <a:t>i</a:t>
            </a:r>
            <a:r>
              <a:rPr lang="en-US" sz="2400" b="1" dirty="0">
                <a:solidFill>
                  <a:srgbClr val="7030A0"/>
                </a:solidFill>
                <a:effectLst>
                  <a:outerShdw blurRad="38100" dist="38100" dir="2700000" algn="tl">
                    <a:srgbClr val="000000">
                      <a:alpha val="43137"/>
                    </a:srgbClr>
                  </a:outerShdw>
                </a:effectLst>
              </a:rPr>
              <a:t> = 1,2, …,</a:t>
            </a:r>
            <a:r>
              <a:rPr lang="en-US" sz="2400" b="1" i="1" dirty="0">
                <a:solidFill>
                  <a:srgbClr val="7030A0"/>
                </a:solidFill>
                <a:effectLst>
                  <a:outerShdw blurRad="38100" dist="38100" dir="2700000" algn="tl">
                    <a:srgbClr val="000000">
                      <a:alpha val="43137"/>
                    </a:srgbClr>
                  </a:outerShdw>
                </a:effectLst>
              </a:rPr>
              <a:t> n</a:t>
            </a:r>
            <a:r>
              <a:rPr lang="en-US" sz="2400" b="1" dirty="0">
                <a:solidFill>
                  <a:srgbClr val="7030A0"/>
                </a:solidFill>
                <a:effectLst>
                  <a:outerShdw blurRad="38100" dist="38100" dir="2700000" algn="tl">
                    <a:srgbClr val="000000">
                      <a:alpha val="43137"/>
                    </a:srgbClr>
                  </a:outerShdw>
                </a:effectLst>
              </a:rPr>
              <a:t>, if </a:t>
            </a:r>
            <a:r>
              <a:rPr lang="en-US" sz="2400" b="1" i="1" dirty="0" err="1">
                <a:solidFill>
                  <a:srgbClr val="7030A0"/>
                </a:solidFill>
                <a:effectLst>
                  <a:outerShdw blurRad="38100" dist="38100" dir="2700000" algn="tl">
                    <a:srgbClr val="000000">
                      <a:alpha val="43137"/>
                    </a:srgbClr>
                  </a:outerShdw>
                </a:effectLst>
              </a:rPr>
              <a:t>Allocation</a:t>
            </a:r>
            <a:r>
              <a:rPr lang="en-US" sz="2400" b="1" i="1" baseline="-25000" dirty="0" err="1">
                <a:solidFill>
                  <a:srgbClr val="7030A0"/>
                </a:solidFill>
                <a:effectLst>
                  <a:outerShdw blurRad="38100" dist="38100" dir="2700000" algn="tl">
                    <a:srgbClr val="000000">
                      <a:alpha val="43137"/>
                    </a:srgbClr>
                  </a:outerShdw>
                </a:effectLst>
              </a:rPr>
              <a:t>i</a:t>
            </a:r>
            <a:r>
              <a:rPr lang="en-US" sz="2400" b="1" dirty="0">
                <a:solidFill>
                  <a:srgbClr val="7030A0"/>
                </a:solidFill>
                <a:effectLst>
                  <a:outerShdw blurRad="38100" dist="38100" dir="2700000" algn="tl">
                    <a:srgbClr val="000000">
                      <a:alpha val="43137"/>
                    </a:srgbClr>
                  </a:outerShdw>
                </a:effectLst>
              </a:rPr>
              <a:t> </a:t>
            </a:r>
            <a:r>
              <a:rPr lang="en-US" sz="2400" b="1" dirty="0">
                <a:solidFill>
                  <a:srgbClr val="7030A0"/>
                </a:solidFill>
                <a:effectLst>
                  <a:outerShdw blurRad="38100" dist="38100" dir="2700000" algn="tl">
                    <a:srgbClr val="000000">
                      <a:alpha val="43137"/>
                    </a:srgbClr>
                  </a:outerShdw>
                </a:effectLst>
                <a:sym typeface="Symbol" pitchFamily="18" charset="2"/>
              </a:rPr>
              <a:t> 0, then </a:t>
            </a:r>
            <a:br>
              <a:rPr lang="en-US" sz="2400" b="1" dirty="0">
                <a:solidFill>
                  <a:srgbClr val="7030A0"/>
                </a:solidFill>
                <a:effectLst>
                  <a:outerShdw blurRad="38100" dist="38100" dir="2700000" algn="tl">
                    <a:srgbClr val="000000">
                      <a:alpha val="43137"/>
                    </a:srgbClr>
                  </a:outerShdw>
                </a:effectLst>
                <a:sym typeface="Symbol" pitchFamily="18" charset="2"/>
              </a:rPr>
            </a:br>
            <a:r>
              <a:rPr lang="en-US" sz="2400" b="1" i="1" dirty="0">
                <a:solidFill>
                  <a:srgbClr val="7030A0"/>
                </a:solidFill>
                <a:effectLst>
                  <a:outerShdw blurRad="38100" dist="38100" dir="2700000" algn="tl">
                    <a:srgbClr val="000000">
                      <a:alpha val="43137"/>
                    </a:srgbClr>
                  </a:outerShdw>
                </a:effectLst>
                <a:sym typeface="Symbol" pitchFamily="18" charset="2"/>
              </a:rPr>
              <a:t>Finish</a:t>
            </a:r>
            <a:r>
              <a:rPr lang="en-US" sz="2400" b="1" dirty="0">
                <a:solidFill>
                  <a:srgbClr val="7030A0"/>
                </a:solidFill>
                <a:effectLst>
                  <a:outerShdw blurRad="38100" dist="38100" dir="2700000" algn="tl">
                    <a:srgbClr val="000000">
                      <a:alpha val="43137"/>
                    </a:srgbClr>
                  </a:outerShdw>
                </a:effectLst>
                <a:sym typeface="Symbol" pitchFamily="18" charset="2"/>
              </a:rPr>
              <a:t>[</a:t>
            </a:r>
            <a:r>
              <a:rPr lang="en-US" sz="2400" b="1" dirty="0" err="1">
                <a:solidFill>
                  <a:srgbClr val="7030A0"/>
                </a:solidFill>
                <a:effectLst>
                  <a:outerShdw blurRad="38100" dist="38100" dir="2700000" algn="tl">
                    <a:srgbClr val="000000">
                      <a:alpha val="43137"/>
                    </a:srgbClr>
                  </a:outerShdw>
                </a:effectLst>
                <a:sym typeface="Symbol" pitchFamily="18" charset="2"/>
              </a:rPr>
              <a:t>i</a:t>
            </a:r>
            <a:r>
              <a:rPr lang="en-US" sz="2400" b="1" dirty="0">
                <a:solidFill>
                  <a:srgbClr val="7030A0"/>
                </a:solidFill>
                <a:effectLst>
                  <a:outerShdw blurRad="38100" dist="38100" dir="2700000" algn="tl">
                    <a:srgbClr val="000000">
                      <a:alpha val="43137"/>
                    </a:srgbClr>
                  </a:outerShdw>
                </a:effectLst>
                <a:sym typeface="Symbol" pitchFamily="18" charset="2"/>
              </a:rPr>
              <a:t>] = </a:t>
            </a:r>
            <a:r>
              <a:rPr lang="en-US" sz="2400" b="1" dirty="0">
                <a:solidFill>
                  <a:srgbClr val="FF0000"/>
                </a:solidFill>
                <a:effectLst>
                  <a:outerShdw blurRad="38100" dist="38100" dir="2700000" algn="tl">
                    <a:srgbClr val="000000">
                      <a:alpha val="43137"/>
                    </a:srgbClr>
                  </a:outerShdw>
                </a:effectLst>
                <a:sym typeface="Symbol" pitchFamily="18" charset="2"/>
              </a:rPr>
              <a:t>false</a:t>
            </a:r>
            <a:r>
              <a:rPr lang="en-US" sz="2400" b="1" dirty="0">
                <a:solidFill>
                  <a:srgbClr val="7030A0"/>
                </a:solidFill>
                <a:effectLst>
                  <a:outerShdw blurRad="38100" dist="38100" dir="2700000" algn="tl">
                    <a:srgbClr val="000000">
                      <a:alpha val="43137"/>
                    </a:srgbClr>
                  </a:outerShdw>
                </a:effectLst>
                <a:sym typeface="Symbol" pitchFamily="18" charset="2"/>
              </a:rPr>
              <a:t>; otherwise, </a:t>
            </a:r>
            <a:r>
              <a:rPr lang="en-US" sz="2400" b="1" i="1" dirty="0">
                <a:solidFill>
                  <a:srgbClr val="7030A0"/>
                </a:solidFill>
                <a:effectLst>
                  <a:outerShdw blurRad="38100" dist="38100" dir="2700000" algn="tl">
                    <a:srgbClr val="000000">
                      <a:alpha val="43137"/>
                    </a:srgbClr>
                  </a:outerShdw>
                </a:effectLst>
                <a:sym typeface="Symbol" pitchFamily="18" charset="2"/>
              </a:rPr>
              <a:t>Finish</a:t>
            </a:r>
            <a:r>
              <a:rPr lang="en-US" sz="2400" b="1" dirty="0">
                <a:solidFill>
                  <a:srgbClr val="7030A0"/>
                </a:solidFill>
                <a:effectLst>
                  <a:outerShdw blurRad="38100" dist="38100" dir="2700000" algn="tl">
                    <a:srgbClr val="000000">
                      <a:alpha val="43137"/>
                    </a:srgbClr>
                  </a:outerShdw>
                </a:effectLst>
                <a:sym typeface="Symbol" pitchFamily="18" charset="2"/>
              </a:rPr>
              <a:t>[</a:t>
            </a:r>
            <a:r>
              <a:rPr lang="en-US" sz="2400" b="1" dirty="0" err="1">
                <a:solidFill>
                  <a:srgbClr val="7030A0"/>
                </a:solidFill>
                <a:effectLst>
                  <a:outerShdw blurRad="38100" dist="38100" dir="2700000" algn="tl">
                    <a:srgbClr val="000000">
                      <a:alpha val="43137"/>
                    </a:srgbClr>
                  </a:outerShdw>
                </a:effectLst>
                <a:sym typeface="Symbol" pitchFamily="18" charset="2"/>
              </a:rPr>
              <a:t>i</a:t>
            </a:r>
            <a:r>
              <a:rPr lang="en-US" sz="2400" b="1" dirty="0">
                <a:solidFill>
                  <a:srgbClr val="7030A0"/>
                </a:solidFill>
                <a:effectLst>
                  <a:outerShdw blurRad="38100" dist="38100" dir="2700000" algn="tl">
                    <a:srgbClr val="000000">
                      <a:alpha val="43137"/>
                    </a:srgbClr>
                  </a:outerShdw>
                </a:effectLst>
                <a:sym typeface="Symbol" pitchFamily="18" charset="2"/>
              </a:rPr>
              <a:t>] = </a:t>
            </a:r>
            <a:r>
              <a:rPr lang="en-US" sz="2400" b="1" i="1" dirty="0">
                <a:solidFill>
                  <a:srgbClr val="FF0000"/>
                </a:solidFill>
                <a:effectLst>
                  <a:outerShdw blurRad="38100" dist="38100" dir="2700000" algn="tl">
                    <a:srgbClr val="000000">
                      <a:alpha val="43137"/>
                    </a:srgbClr>
                  </a:outerShdw>
                </a:effectLst>
                <a:sym typeface="Symbol" pitchFamily="18" charset="2"/>
              </a:rPr>
              <a:t>true</a:t>
            </a:r>
            <a:r>
              <a:rPr lang="en-US" sz="2400" b="1" dirty="0">
                <a:solidFill>
                  <a:srgbClr val="7030A0"/>
                </a:solidFill>
                <a:effectLst>
                  <a:outerShdw blurRad="38100" dist="38100" dir="2700000" algn="tl">
                    <a:srgbClr val="000000">
                      <a:alpha val="43137"/>
                    </a:srgbClr>
                  </a:outerShdw>
                </a:effectLst>
                <a:sym typeface="Symbol" pitchFamily="18" charset="2"/>
              </a:rPr>
              <a:t>.</a:t>
            </a:r>
          </a:p>
          <a:p>
            <a:pPr>
              <a:buFont typeface="Monotype Sorts" charset="2"/>
              <a:buNone/>
            </a:pPr>
            <a:r>
              <a:rPr lang="en-US" sz="2400" b="1" dirty="0">
                <a:solidFill>
                  <a:srgbClr val="0000CC"/>
                </a:solidFill>
                <a:effectLst>
                  <a:outerShdw blurRad="38100" dist="38100" dir="2700000" algn="tl">
                    <a:srgbClr val="000000">
                      <a:alpha val="43137"/>
                    </a:srgbClr>
                  </a:outerShdw>
                </a:effectLst>
              </a:rPr>
              <a:t>2.	Find an index </a:t>
            </a:r>
            <a:r>
              <a:rPr lang="en-US" sz="2400" b="1" i="1" dirty="0" err="1">
                <a:solidFill>
                  <a:srgbClr val="0000CC"/>
                </a:solidFill>
                <a:effectLst>
                  <a:outerShdw blurRad="38100" dist="38100" dir="2700000" algn="tl">
                    <a:srgbClr val="000000">
                      <a:alpha val="43137"/>
                    </a:srgbClr>
                  </a:outerShdw>
                </a:effectLst>
              </a:rPr>
              <a:t>i</a:t>
            </a:r>
            <a:r>
              <a:rPr lang="en-US" sz="2400" b="1" i="1" dirty="0">
                <a:solidFill>
                  <a:srgbClr val="0000CC"/>
                </a:solidFill>
                <a:effectLst>
                  <a:outerShdw blurRad="38100" dist="38100" dir="2700000" algn="tl">
                    <a:srgbClr val="000000">
                      <a:alpha val="43137"/>
                    </a:srgbClr>
                  </a:outerShdw>
                </a:effectLst>
              </a:rPr>
              <a:t> </a:t>
            </a:r>
            <a:r>
              <a:rPr lang="en-US" sz="2400" b="1" dirty="0">
                <a:solidFill>
                  <a:srgbClr val="0000CC"/>
                </a:solidFill>
                <a:effectLst>
                  <a:outerShdw blurRad="38100" dist="38100" dir="2700000" algn="tl">
                    <a:srgbClr val="000000">
                      <a:alpha val="43137"/>
                    </a:srgbClr>
                  </a:outerShdw>
                </a:effectLst>
              </a:rPr>
              <a:t>such that both:</a:t>
            </a:r>
          </a:p>
          <a:p>
            <a:pPr marL="850900" lvl="1" indent="-393700">
              <a:buFont typeface="Monotype Sorts" charset="2"/>
              <a:buNone/>
            </a:pPr>
            <a:r>
              <a:rPr lang="en-US" sz="2400" b="1" dirty="0">
                <a:solidFill>
                  <a:srgbClr val="7030A0"/>
                </a:solidFill>
                <a:effectLst>
                  <a:outerShdw blurRad="38100" dist="38100" dir="2700000" algn="tl">
                    <a:srgbClr val="000000">
                      <a:alpha val="43137"/>
                    </a:srgbClr>
                  </a:outerShdw>
                </a:effectLst>
              </a:rPr>
              <a:t>(a)	</a:t>
            </a:r>
            <a:r>
              <a:rPr lang="en-US" sz="2400" b="1" i="1" dirty="0">
                <a:solidFill>
                  <a:srgbClr val="7030A0"/>
                </a:solidFill>
                <a:effectLst>
                  <a:outerShdw blurRad="38100" dist="38100" dir="2700000" algn="tl">
                    <a:srgbClr val="000000">
                      <a:alpha val="43137"/>
                    </a:srgbClr>
                  </a:outerShdw>
                </a:effectLst>
              </a:rPr>
              <a:t>Finish</a:t>
            </a:r>
            <a:r>
              <a:rPr lang="en-US" sz="2400" b="1" dirty="0">
                <a:solidFill>
                  <a:srgbClr val="7030A0"/>
                </a:solidFill>
                <a:effectLst>
                  <a:outerShdw blurRad="38100" dist="38100" dir="2700000" algn="tl">
                    <a:srgbClr val="000000">
                      <a:alpha val="43137"/>
                    </a:srgbClr>
                  </a:outerShdw>
                </a:effectLst>
              </a:rPr>
              <a:t>[</a:t>
            </a:r>
            <a:r>
              <a:rPr lang="en-US" sz="2400" b="1" i="1" dirty="0" err="1">
                <a:solidFill>
                  <a:srgbClr val="7030A0"/>
                </a:solidFill>
                <a:effectLst>
                  <a:outerShdw blurRad="38100" dist="38100" dir="2700000" algn="tl">
                    <a:srgbClr val="000000">
                      <a:alpha val="43137"/>
                    </a:srgbClr>
                  </a:outerShdw>
                </a:effectLst>
              </a:rPr>
              <a:t>i</a:t>
            </a:r>
            <a:r>
              <a:rPr lang="en-US" sz="2400" b="1" dirty="0">
                <a:solidFill>
                  <a:srgbClr val="7030A0"/>
                </a:solidFill>
                <a:effectLst>
                  <a:outerShdw blurRad="38100" dist="38100" dir="2700000" algn="tl">
                    <a:srgbClr val="000000">
                      <a:alpha val="43137"/>
                    </a:srgbClr>
                  </a:outerShdw>
                </a:effectLst>
              </a:rPr>
              <a:t>] == </a:t>
            </a:r>
            <a:r>
              <a:rPr lang="en-US" sz="2400" b="1" i="1" dirty="0">
                <a:solidFill>
                  <a:srgbClr val="7030A0"/>
                </a:solidFill>
                <a:effectLst>
                  <a:outerShdw blurRad="38100" dist="38100" dir="2700000" algn="tl">
                    <a:srgbClr val="000000">
                      <a:alpha val="43137"/>
                    </a:srgbClr>
                  </a:outerShdw>
                </a:effectLst>
              </a:rPr>
              <a:t>false</a:t>
            </a:r>
            <a:endParaRPr lang="en-US" sz="2400" b="1" dirty="0">
              <a:solidFill>
                <a:srgbClr val="7030A0"/>
              </a:solidFill>
              <a:effectLst>
                <a:outerShdw blurRad="38100" dist="38100" dir="2700000" algn="tl">
                  <a:srgbClr val="000000">
                    <a:alpha val="43137"/>
                  </a:srgbClr>
                </a:outerShdw>
              </a:effectLst>
            </a:endParaRPr>
          </a:p>
          <a:p>
            <a:pPr marL="850900" lvl="1" indent="-393700">
              <a:buFont typeface="Monotype Sorts" charset="2"/>
              <a:buNone/>
            </a:pPr>
            <a:r>
              <a:rPr lang="en-US" sz="2400" b="1" dirty="0">
                <a:solidFill>
                  <a:srgbClr val="7030A0"/>
                </a:solidFill>
                <a:effectLst>
                  <a:outerShdw blurRad="38100" dist="38100" dir="2700000" algn="tl">
                    <a:srgbClr val="000000">
                      <a:alpha val="43137"/>
                    </a:srgbClr>
                  </a:outerShdw>
                </a:effectLst>
              </a:rPr>
              <a:t>(b)	</a:t>
            </a:r>
            <a:r>
              <a:rPr lang="en-US" sz="2400" b="1" i="1" dirty="0" err="1">
                <a:solidFill>
                  <a:srgbClr val="7030A0"/>
                </a:solidFill>
                <a:effectLst>
                  <a:outerShdw blurRad="38100" dist="38100" dir="2700000" algn="tl">
                    <a:srgbClr val="000000">
                      <a:alpha val="43137"/>
                    </a:srgbClr>
                  </a:outerShdw>
                </a:effectLst>
              </a:rPr>
              <a:t>Request</a:t>
            </a:r>
            <a:r>
              <a:rPr lang="en-US" sz="2400" b="1" i="1" baseline="-25000" dirty="0" err="1">
                <a:solidFill>
                  <a:srgbClr val="7030A0"/>
                </a:solidFill>
                <a:effectLst>
                  <a:outerShdw blurRad="38100" dist="38100" dir="2700000" algn="tl">
                    <a:srgbClr val="000000">
                      <a:alpha val="43137"/>
                    </a:srgbClr>
                  </a:outerShdw>
                </a:effectLst>
              </a:rPr>
              <a:t>i</a:t>
            </a:r>
            <a:r>
              <a:rPr lang="en-US" sz="2400" b="1" dirty="0">
                <a:solidFill>
                  <a:srgbClr val="7030A0"/>
                </a:solidFill>
                <a:effectLst>
                  <a:outerShdw blurRad="38100" dist="38100" dir="2700000" algn="tl">
                    <a:srgbClr val="000000">
                      <a:alpha val="43137"/>
                    </a:srgbClr>
                  </a:outerShdw>
                </a:effectLst>
              </a:rPr>
              <a:t> </a:t>
            </a:r>
            <a:r>
              <a:rPr lang="en-US" sz="2400" b="1" dirty="0">
                <a:solidFill>
                  <a:srgbClr val="7030A0"/>
                </a:solidFill>
                <a:effectLst>
                  <a:outerShdw blurRad="38100" dist="38100" dir="2700000" algn="tl">
                    <a:srgbClr val="000000">
                      <a:alpha val="43137"/>
                    </a:srgbClr>
                  </a:outerShdw>
                </a:effectLst>
                <a:sym typeface="Symbol" pitchFamily="18" charset="2"/>
              </a:rPr>
              <a:t> </a:t>
            </a:r>
            <a:r>
              <a:rPr lang="en-US" sz="2400" b="1" i="1" dirty="0">
                <a:solidFill>
                  <a:srgbClr val="7030A0"/>
                </a:solidFill>
                <a:effectLst>
                  <a:outerShdw blurRad="38100" dist="38100" dir="2700000" algn="tl">
                    <a:srgbClr val="000000">
                      <a:alpha val="43137"/>
                    </a:srgbClr>
                  </a:outerShdw>
                </a:effectLst>
                <a:sym typeface="Symbol" pitchFamily="18" charset="2"/>
              </a:rPr>
              <a:t>Work; </a:t>
            </a:r>
            <a:r>
              <a:rPr lang="en-US" sz="2400" b="1" dirty="0">
                <a:solidFill>
                  <a:srgbClr val="00B050"/>
                </a:solidFill>
                <a:effectLst>
                  <a:outerShdw blurRad="38100" dist="38100" dir="2700000" algn="tl">
                    <a:srgbClr val="000000">
                      <a:alpha val="43137"/>
                    </a:srgbClr>
                  </a:outerShdw>
                </a:effectLst>
                <a:sym typeface="Symbol" pitchFamily="18" charset="2"/>
              </a:rPr>
              <a:t>If no such </a:t>
            </a:r>
            <a:r>
              <a:rPr lang="en-US" sz="2400" b="1" i="1" dirty="0" err="1">
                <a:solidFill>
                  <a:srgbClr val="00B050"/>
                </a:solidFill>
                <a:effectLst>
                  <a:outerShdw blurRad="38100" dist="38100" dir="2700000" algn="tl">
                    <a:srgbClr val="000000">
                      <a:alpha val="43137"/>
                    </a:srgbClr>
                  </a:outerShdw>
                </a:effectLst>
                <a:sym typeface="Symbol" pitchFamily="18" charset="2"/>
              </a:rPr>
              <a:t>i</a:t>
            </a:r>
            <a:r>
              <a:rPr lang="en-US" sz="2400" b="1" dirty="0">
                <a:solidFill>
                  <a:srgbClr val="00B050"/>
                </a:solidFill>
                <a:effectLst>
                  <a:outerShdw blurRad="38100" dist="38100" dir="2700000" algn="tl">
                    <a:srgbClr val="000000">
                      <a:alpha val="43137"/>
                    </a:srgbClr>
                  </a:outerShdw>
                </a:effectLst>
                <a:sym typeface="Symbol" pitchFamily="18" charset="2"/>
              </a:rPr>
              <a:t> exists, go to step 4. </a:t>
            </a:r>
            <a:endParaRPr lang="en-US" sz="2400" b="1" i="1" dirty="0">
              <a:solidFill>
                <a:srgbClr val="00B050"/>
              </a:solidFill>
              <a:effectLst>
                <a:outerShdw blurRad="38100" dist="38100" dir="2700000" algn="tl">
                  <a:srgbClr val="000000">
                    <a:alpha val="43137"/>
                  </a:srgbClr>
                </a:outerShdw>
              </a:effectLst>
              <a:sym typeface="Symbol" pitchFamily="18" charset="2"/>
            </a:endParaRPr>
          </a:p>
          <a:p>
            <a:pPr marL="450850" indent="-393700">
              <a:buFont typeface="Tahoma" pitchFamily="34" charset="0"/>
              <a:buAutoNum type="arabicPeriod" startAt="3"/>
            </a:pPr>
            <a:r>
              <a:rPr lang="en-US" sz="2400" b="1" i="1" dirty="0">
                <a:solidFill>
                  <a:srgbClr val="0000CC"/>
                </a:solidFill>
                <a:effectLst>
                  <a:outerShdw blurRad="38100" dist="38100" dir="2700000" algn="tl">
                    <a:srgbClr val="000000">
                      <a:alpha val="43137"/>
                    </a:srgbClr>
                  </a:outerShdw>
                </a:effectLst>
              </a:rPr>
              <a:t> </a:t>
            </a:r>
            <a:r>
              <a:rPr lang="en-US" sz="2400" b="1" i="1" dirty="0">
                <a:solidFill>
                  <a:srgbClr val="7030A0"/>
                </a:solidFill>
                <a:effectLst>
                  <a:outerShdw blurRad="38100" dist="38100" dir="2700000" algn="tl">
                    <a:srgbClr val="000000">
                      <a:alpha val="43137"/>
                    </a:srgbClr>
                  </a:outerShdw>
                </a:effectLst>
              </a:rPr>
              <a:t>Work</a:t>
            </a:r>
            <a:r>
              <a:rPr lang="en-US" sz="2400" b="1" dirty="0">
                <a:solidFill>
                  <a:srgbClr val="7030A0"/>
                </a:solidFill>
                <a:effectLst>
                  <a:outerShdw blurRad="38100" dist="38100" dir="2700000" algn="tl">
                    <a:srgbClr val="000000">
                      <a:alpha val="43137"/>
                    </a:srgbClr>
                  </a:outerShdw>
                </a:effectLst>
              </a:rPr>
              <a:t> = </a:t>
            </a:r>
            <a:r>
              <a:rPr lang="en-US" sz="2400" b="1" i="1" dirty="0">
                <a:solidFill>
                  <a:srgbClr val="7030A0"/>
                </a:solidFill>
                <a:effectLst>
                  <a:outerShdw blurRad="38100" dist="38100" dir="2700000" algn="tl">
                    <a:srgbClr val="000000">
                      <a:alpha val="43137"/>
                    </a:srgbClr>
                  </a:outerShdw>
                </a:effectLst>
              </a:rPr>
              <a:t>Work</a:t>
            </a:r>
            <a:r>
              <a:rPr lang="en-US" sz="2400" b="1" dirty="0">
                <a:solidFill>
                  <a:srgbClr val="7030A0"/>
                </a:solidFill>
                <a:effectLst>
                  <a:outerShdw blurRad="38100" dist="38100" dir="2700000" algn="tl">
                    <a:srgbClr val="000000">
                      <a:alpha val="43137"/>
                    </a:srgbClr>
                  </a:outerShdw>
                </a:effectLst>
              </a:rPr>
              <a:t> + </a:t>
            </a:r>
            <a:r>
              <a:rPr lang="en-US" sz="2400" b="1" i="1" dirty="0" err="1">
                <a:solidFill>
                  <a:srgbClr val="7030A0"/>
                </a:solidFill>
                <a:effectLst>
                  <a:outerShdw blurRad="38100" dist="38100" dir="2700000" algn="tl">
                    <a:srgbClr val="000000">
                      <a:alpha val="43137"/>
                    </a:srgbClr>
                  </a:outerShdw>
                </a:effectLst>
              </a:rPr>
              <a:t>Allocation</a:t>
            </a:r>
            <a:r>
              <a:rPr lang="en-US" sz="2400" b="1" i="1" baseline="-25000" dirty="0" err="1">
                <a:solidFill>
                  <a:srgbClr val="7030A0"/>
                </a:solidFill>
                <a:effectLst>
                  <a:outerShdw blurRad="38100" dist="38100" dir="2700000" algn="tl">
                    <a:srgbClr val="000000">
                      <a:alpha val="43137"/>
                    </a:srgbClr>
                  </a:outerShdw>
                </a:effectLst>
              </a:rPr>
              <a:t>i</a:t>
            </a:r>
            <a:br>
              <a:rPr lang="en-US" sz="2400" b="1" dirty="0">
                <a:solidFill>
                  <a:srgbClr val="7030A0"/>
                </a:solidFill>
                <a:effectLst>
                  <a:outerShdw blurRad="38100" dist="38100" dir="2700000" algn="tl">
                    <a:srgbClr val="000000">
                      <a:alpha val="43137"/>
                    </a:srgbClr>
                  </a:outerShdw>
                </a:effectLst>
              </a:rPr>
            </a:br>
            <a:r>
              <a:rPr lang="en-US" sz="2400" b="1" i="1" dirty="0">
                <a:solidFill>
                  <a:srgbClr val="7030A0"/>
                </a:solidFill>
                <a:effectLst>
                  <a:outerShdw blurRad="38100" dist="38100" dir="2700000" algn="tl">
                    <a:srgbClr val="000000">
                      <a:alpha val="43137"/>
                    </a:srgbClr>
                  </a:outerShdw>
                </a:effectLst>
              </a:rPr>
              <a:t>Finish</a:t>
            </a:r>
            <a:r>
              <a:rPr lang="en-US" sz="2400" b="1" dirty="0">
                <a:solidFill>
                  <a:srgbClr val="7030A0"/>
                </a:solidFill>
                <a:effectLst>
                  <a:outerShdw blurRad="38100" dist="38100" dir="2700000" algn="tl">
                    <a:srgbClr val="000000">
                      <a:alpha val="43137"/>
                    </a:srgbClr>
                  </a:outerShdw>
                </a:effectLst>
              </a:rPr>
              <a:t>[</a:t>
            </a:r>
            <a:r>
              <a:rPr lang="en-US" sz="2400" b="1" i="1" dirty="0" err="1">
                <a:solidFill>
                  <a:srgbClr val="7030A0"/>
                </a:solidFill>
                <a:effectLst>
                  <a:outerShdw blurRad="38100" dist="38100" dir="2700000" algn="tl">
                    <a:srgbClr val="000000">
                      <a:alpha val="43137"/>
                    </a:srgbClr>
                  </a:outerShdw>
                </a:effectLst>
              </a:rPr>
              <a:t>i</a:t>
            </a:r>
            <a:r>
              <a:rPr lang="en-US" sz="2400" b="1" dirty="0">
                <a:solidFill>
                  <a:srgbClr val="7030A0"/>
                </a:solidFill>
                <a:effectLst>
                  <a:outerShdw blurRad="38100" dist="38100" dir="2700000" algn="tl">
                    <a:srgbClr val="000000">
                      <a:alpha val="43137"/>
                    </a:srgbClr>
                  </a:outerShdw>
                </a:effectLst>
              </a:rPr>
              <a:t>] = </a:t>
            </a:r>
            <a:r>
              <a:rPr lang="en-US" sz="2400" b="1" i="1" dirty="0">
                <a:solidFill>
                  <a:srgbClr val="7030A0"/>
                </a:solidFill>
                <a:effectLst>
                  <a:outerShdw blurRad="38100" dist="38100" dir="2700000" algn="tl">
                    <a:srgbClr val="000000">
                      <a:alpha val="43137"/>
                    </a:srgbClr>
                  </a:outerShdw>
                </a:effectLst>
              </a:rPr>
              <a:t>true; </a:t>
            </a:r>
            <a:r>
              <a:rPr lang="en-US" sz="2400" b="1" dirty="0">
                <a:solidFill>
                  <a:srgbClr val="00B050"/>
                </a:solidFill>
                <a:effectLst>
                  <a:outerShdw blurRad="38100" dist="38100" dir="2700000" algn="tl">
                    <a:srgbClr val="000000">
                      <a:alpha val="43137"/>
                    </a:srgbClr>
                  </a:outerShdw>
                </a:effectLst>
              </a:rPr>
              <a:t>go to step 2</a:t>
            </a:r>
          </a:p>
          <a:p>
            <a:pPr marL="457200" indent="-457200">
              <a:lnSpc>
                <a:spcPct val="90000"/>
              </a:lnSpc>
              <a:buFont typeface="Monotype Sorts" charset="2"/>
              <a:buAutoNum type="arabicPeriod" startAt="4"/>
            </a:pPr>
            <a:r>
              <a:rPr lang="en-US" sz="2400" b="1" dirty="0">
                <a:solidFill>
                  <a:srgbClr val="7030A0"/>
                </a:solidFill>
                <a:effectLst>
                  <a:outerShdw blurRad="38100" dist="38100" dir="2700000" algn="tl">
                    <a:srgbClr val="000000">
                      <a:alpha val="43137"/>
                    </a:srgbClr>
                  </a:outerShdw>
                </a:effectLst>
              </a:rPr>
              <a:t>If </a:t>
            </a:r>
            <a:r>
              <a:rPr lang="en-US" sz="2400" b="1" i="1" dirty="0">
                <a:solidFill>
                  <a:srgbClr val="7030A0"/>
                </a:solidFill>
                <a:effectLst>
                  <a:outerShdw blurRad="38100" dist="38100" dir="2700000" algn="tl">
                    <a:srgbClr val="000000">
                      <a:alpha val="43137"/>
                    </a:srgbClr>
                  </a:outerShdw>
                </a:effectLst>
              </a:rPr>
              <a:t>Finish</a:t>
            </a:r>
            <a:r>
              <a:rPr lang="en-US" sz="2400" b="1" dirty="0">
                <a:solidFill>
                  <a:srgbClr val="7030A0"/>
                </a:solidFill>
                <a:effectLst>
                  <a:outerShdw blurRad="38100" dist="38100" dir="2700000" algn="tl">
                    <a:srgbClr val="000000">
                      <a:alpha val="43137"/>
                    </a:srgbClr>
                  </a:outerShdw>
                </a:effectLst>
              </a:rPr>
              <a:t>[</a:t>
            </a:r>
            <a:r>
              <a:rPr lang="en-US" sz="2400" b="1" i="1" dirty="0" err="1">
                <a:solidFill>
                  <a:srgbClr val="7030A0"/>
                </a:solidFill>
                <a:effectLst>
                  <a:outerShdw blurRad="38100" dist="38100" dir="2700000" algn="tl">
                    <a:srgbClr val="000000">
                      <a:alpha val="43137"/>
                    </a:srgbClr>
                  </a:outerShdw>
                </a:effectLst>
              </a:rPr>
              <a:t>i</a:t>
            </a:r>
            <a:r>
              <a:rPr lang="en-US" sz="2400" b="1" dirty="0">
                <a:solidFill>
                  <a:srgbClr val="7030A0"/>
                </a:solidFill>
                <a:effectLst>
                  <a:outerShdw blurRad="38100" dist="38100" dir="2700000" algn="tl">
                    <a:srgbClr val="000000">
                      <a:alpha val="43137"/>
                    </a:srgbClr>
                  </a:outerShdw>
                </a:effectLst>
              </a:rPr>
              <a:t>] == false, for some </a:t>
            </a:r>
            <a:r>
              <a:rPr lang="en-US" sz="2400" b="1" i="1" dirty="0" err="1">
                <a:solidFill>
                  <a:srgbClr val="7030A0"/>
                </a:solidFill>
                <a:effectLst>
                  <a:outerShdw blurRad="38100" dist="38100" dir="2700000" algn="tl">
                    <a:srgbClr val="000000">
                      <a:alpha val="43137"/>
                    </a:srgbClr>
                  </a:outerShdw>
                </a:effectLst>
              </a:rPr>
              <a:t>i</a:t>
            </a:r>
            <a:r>
              <a:rPr lang="en-US" sz="2400" b="1" dirty="0">
                <a:solidFill>
                  <a:srgbClr val="7030A0"/>
                </a:solidFill>
                <a:effectLst>
                  <a:outerShdw blurRad="38100" dist="38100" dir="2700000" algn="tl">
                    <a:srgbClr val="000000">
                      <a:alpha val="43137"/>
                    </a:srgbClr>
                  </a:outerShdw>
                </a:effectLst>
              </a:rPr>
              <a:t>, 1 </a:t>
            </a:r>
            <a:r>
              <a:rPr lang="en-US" sz="2400" b="1" dirty="0">
                <a:solidFill>
                  <a:srgbClr val="7030A0"/>
                </a:solidFill>
                <a:effectLst>
                  <a:outerShdw blurRad="38100" dist="38100" dir="2700000" algn="tl">
                    <a:srgbClr val="000000">
                      <a:alpha val="43137"/>
                    </a:srgbClr>
                  </a:outerShdw>
                </a:effectLst>
                <a:sym typeface="Symbol" pitchFamily="18" charset="2"/>
              </a:rPr>
              <a:t> </a:t>
            </a:r>
            <a:r>
              <a:rPr lang="en-US" sz="2400" b="1" i="1" dirty="0" err="1">
                <a:solidFill>
                  <a:srgbClr val="7030A0"/>
                </a:solidFill>
                <a:effectLst>
                  <a:outerShdw blurRad="38100" dist="38100" dir="2700000" algn="tl">
                    <a:srgbClr val="000000">
                      <a:alpha val="43137"/>
                    </a:srgbClr>
                  </a:outerShdw>
                </a:effectLst>
                <a:sym typeface="Symbol" pitchFamily="18" charset="2"/>
              </a:rPr>
              <a:t>i</a:t>
            </a:r>
            <a:r>
              <a:rPr lang="en-US" sz="2400" b="1" dirty="0">
                <a:solidFill>
                  <a:srgbClr val="7030A0"/>
                </a:solidFill>
                <a:effectLst>
                  <a:outerShdw blurRad="38100" dist="38100" dir="2700000" algn="tl">
                    <a:srgbClr val="000000">
                      <a:alpha val="43137"/>
                    </a:srgbClr>
                  </a:outerShdw>
                </a:effectLst>
                <a:sym typeface="Symbol" pitchFamily="18" charset="2"/>
              </a:rPr>
              <a:t>   </a:t>
            </a:r>
            <a:r>
              <a:rPr lang="en-US" sz="2400" b="1" i="1" dirty="0">
                <a:solidFill>
                  <a:srgbClr val="7030A0"/>
                </a:solidFill>
                <a:effectLst>
                  <a:outerShdw blurRad="38100" dist="38100" dir="2700000" algn="tl">
                    <a:srgbClr val="000000">
                      <a:alpha val="43137"/>
                    </a:srgbClr>
                  </a:outerShdw>
                </a:effectLst>
                <a:sym typeface="Symbol" pitchFamily="18" charset="2"/>
              </a:rPr>
              <a:t>n</a:t>
            </a:r>
            <a:r>
              <a:rPr lang="en-US" sz="2400" b="1" dirty="0">
                <a:solidFill>
                  <a:srgbClr val="7030A0"/>
                </a:solidFill>
                <a:effectLst>
                  <a:outerShdw blurRad="38100" dist="38100" dir="2700000" algn="tl">
                    <a:srgbClr val="000000">
                      <a:alpha val="43137"/>
                    </a:srgbClr>
                  </a:outerShdw>
                </a:effectLst>
                <a:sym typeface="Symbol" pitchFamily="18" charset="2"/>
              </a:rPr>
              <a:t>, then the system is in deadlock state.</a:t>
            </a:r>
          </a:p>
          <a:p>
            <a:pPr marL="457200" indent="-457200">
              <a:lnSpc>
                <a:spcPct val="90000"/>
              </a:lnSpc>
              <a:buFont typeface="Wingdings" pitchFamily="2" charset="2"/>
              <a:buChar char="Ø"/>
            </a:pPr>
            <a:r>
              <a:rPr lang="en-US" sz="2400" b="1" dirty="0">
                <a:solidFill>
                  <a:srgbClr val="0000CC"/>
                </a:solidFill>
                <a:effectLst>
                  <a:outerShdw blurRad="38100" dist="38100" dir="2700000" algn="tl">
                    <a:srgbClr val="000000">
                      <a:alpha val="43137"/>
                    </a:srgbClr>
                  </a:outerShdw>
                </a:effectLst>
                <a:sym typeface="Symbol" pitchFamily="18" charset="2"/>
              </a:rPr>
              <a:t> </a:t>
            </a:r>
            <a:r>
              <a:rPr lang="en-US" sz="2400" b="1" dirty="0">
                <a:solidFill>
                  <a:srgbClr val="FF0000"/>
                </a:solidFill>
                <a:effectLst>
                  <a:outerShdw blurRad="38100" dist="38100" dir="2700000" algn="tl">
                    <a:srgbClr val="000000">
                      <a:alpha val="43137"/>
                    </a:srgbClr>
                  </a:outerShdw>
                </a:effectLst>
                <a:sym typeface="Symbol" pitchFamily="18" charset="2"/>
              </a:rPr>
              <a:t>Moreover, if </a:t>
            </a:r>
            <a:r>
              <a:rPr lang="en-US" sz="2400" b="1" i="1" dirty="0">
                <a:solidFill>
                  <a:srgbClr val="FF0000"/>
                </a:solidFill>
                <a:effectLst>
                  <a:outerShdw blurRad="38100" dist="38100" dir="2700000" algn="tl">
                    <a:srgbClr val="000000">
                      <a:alpha val="43137"/>
                    </a:srgbClr>
                  </a:outerShdw>
                </a:effectLst>
                <a:sym typeface="Symbol" pitchFamily="18" charset="2"/>
              </a:rPr>
              <a:t>Finish</a:t>
            </a:r>
            <a:r>
              <a:rPr lang="en-US" sz="2400" b="1" dirty="0">
                <a:solidFill>
                  <a:srgbClr val="FF0000"/>
                </a:solidFill>
                <a:effectLst>
                  <a:outerShdw blurRad="38100" dist="38100" dir="2700000" algn="tl">
                    <a:srgbClr val="000000">
                      <a:alpha val="43137"/>
                    </a:srgbClr>
                  </a:outerShdw>
                </a:effectLst>
                <a:sym typeface="Symbol" pitchFamily="18" charset="2"/>
              </a:rPr>
              <a:t>[</a:t>
            </a:r>
            <a:r>
              <a:rPr lang="en-US" sz="2400" b="1" i="1" dirty="0" err="1">
                <a:solidFill>
                  <a:srgbClr val="FF0000"/>
                </a:solidFill>
                <a:effectLst>
                  <a:outerShdw blurRad="38100" dist="38100" dir="2700000" algn="tl">
                    <a:srgbClr val="000000">
                      <a:alpha val="43137"/>
                    </a:srgbClr>
                  </a:outerShdw>
                </a:effectLst>
                <a:sym typeface="Symbol" pitchFamily="18" charset="2"/>
              </a:rPr>
              <a:t>i</a:t>
            </a:r>
            <a:r>
              <a:rPr lang="en-US" sz="2400" b="1" dirty="0">
                <a:solidFill>
                  <a:srgbClr val="FF0000"/>
                </a:solidFill>
                <a:effectLst>
                  <a:outerShdw blurRad="38100" dist="38100" dir="2700000" algn="tl">
                    <a:srgbClr val="000000">
                      <a:alpha val="43137"/>
                    </a:srgbClr>
                  </a:outerShdw>
                </a:effectLst>
                <a:sym typeface="Symbol" pitchFamily="18" charset="2"/>
              </a:rPr>
              <a:t>] == </a:t>
            </a:r>
            <a:r>
              <a:rPr lang="en-US" sz="2400" b="1" i="1" dirty="0">
                <a:solidFill>
                  <a:srgbClr val="FF0000"/>
                </a:solidFill>
                <a:effectLst>
                  <a:outerShdw blurRad="38100" dist="38100" dir="2700000" algn="tl">
                    <a:srgbClr val="000000">
                      <a:alpha val="43137"/>
                    </a:srgbClr>
                  </a:outerShdw>
                </a:effectLst>
                <a:sym typeface="Symbol" pitchFamily="18" charset="2"/>
              </a:rPr>
              <a:t>false</a:t>
            </a:r>
            <a:r>
              <a:rPr lang="en-US" sz="2400" b="1" dirty="0">
                <a:solidFill>
                  <a:srgbClr val="FF0000"/>
                </a:solidFill>
                <a:effectLst>
                  <a:outerShdw blurRad="38100" dist="38100" dir="2700000" algn="tl">
                    <a:srgbClr val="000000">
                      <a:alpha val="43137"/>
                    </a:srgbClr>
                  </a:outerShdw>
                </a:effectLst>
                <a:sym typeface="Symbol" pitchFamily="18" charset="2"/>
              </a:rPr>
              <a:t>, then </a:t>
            </a:r>
            <a:r>
              <a:rPr lang="en-US" sz="2400" b="1" i="1" dirty="0">
                <a:solidFill>
                  <a:srgbClr val="FF0000"/>
                </a:solidFill>
                <a:effectLst>
                  <a:outerShdw blurRad="38100" dist="38100" dir="2700000" algn="tl">
                    <a:srgbClr val="000000">
                      <a:alpha val="43137"/>
                    </a:srgbClr>
                  </a:outerShdw>
                </a:effectLst>
                <a:sym typeface="Symbol" pitchFamily="18" charset="2"/>
              </a:rPr>
              <a:t>P</a:t>
            </a:r>
            <a:r>
              <a:rPr lang="en-US" sz="2400" b="1" i="1" baseline="-25000" dirty="0">
                <a:solidFill>
                  <a:srgbClr val="FF0000"/>
                </a:solidFill>
                <a:effectLst>
                  <a:outerShdw blurRad="38100" dist="38100" dir="2700000" algn="tl">
                    <a:srgbClr val="000000">
                      <a:alpha val="43137"/>
                    </a:srgbClr>
                  </a:outerShdw>
                </a:effectLst>
                <a:sym typeface="Symbol" pitchFamily="18" charset="2"/>
              </a:rPr>
              <a:t>i</a:t>
            </a:r>
            <a:r>
              <a:rPr lang="en-US" sz="2400" b="1" dirty="0">
                <a:solidFill>
                  <a:srgbClr val="FF0000"/>
                </a:solidFill>
                <a:effectLst>
                  <a:outerShdw blurRad="38100" dist="38100" dir="2700000" algn="tl">
                    <a:srgbClr val="000000">
                      <a:alpha val="43137"/>
                    </a:srgbClr>
                  </a:outerShdw>
                </a:effectLst>
                <a:sym typeface="Symbol" pitchFamily="18" charset="2"/>
              </a:rPr>
              <a:t> is deadlocked.</a:t>
            </a:r>
          </a:p>
          <a:p>
            <a:endParaRPr lang="en-US" sz="2400" b="1" dirty="0">
              <a:solidFill>
                <a:srgbClr val="0000CC"/>
              </a:solidFill>
              <a:effectLst>
                <a:outerShdw blurRad="38100" dist="38100" dir="2700000" algn="tl">
                  <a:srgbClr val="000000">
                    <a:alpha val="43137"/>
                  </a:srgbClr>
                </a:outerShdw>
              </a:effectLst>
            </a:endParaRPr>
          </a:p>
        </p:txBody>
      </p:sp>
      <p:sp>
        <p:nvSpPr>
          <p:cNvPr id="60420" name="Date Placeholder 3"/>
          <p:cNvSpPr>
            <a:spLocks noGrp="1"/>
          </p:cNvSpPr>
          <p:nvPr>
            <p:ph type="dt" sz="quarter" idx="10"/>
          </p:nvPr>
        </p:nvSpPr>
        <p:spPr>
          <a:noFill/>
        </p:spPr>
        <p:txBody>
          <a:bodyPr/>
          <a:lstStyle/>
          <a:p>
            <a:fld id="{6BF6C723-5A6C-4FE4-8B7B-4C0FD36DDAAB}" type="datetime1">
              <a:rPr lang="en-US" smtClean="0">
                <a:latin typeface="Tahoma" pitchFamily="34" charset="0"/>
                <a:ea typeface="MS PGothic" pitchFamily="34" charset="-128"/>
              </a:rPr>
              <a:t>5/31/2020</a:t>
            </a:fld>
            <a:endParaRPr lang="en-US" dirty="0">
              <a:latin typeface="Tahoma" pitchFamily="34" charset="0"/>
              <a:ea typeface="MS PGothic" pitchFamily="34" charset="-128"/>
            </a:endParaRPr>
          </a:p>
        </p:txBody>
      </p:sp>
      <p:sp>
        <p:nvSpPr>
          <p:cNvPr id="60421" name="Slide Number Placeholder 4"/>
          <p:cNvSpPr>
            <a:spLocks noGrp="1"/>
          </p:cNvSpPr>
          <p:nvPr>
            <p:ph type="sldNum" sz="quarter" idx="11"/>
          </p:nvPr>
        </p:nvSpPr>
        <p:spPr>
          <a:noFill/>
        </p:spPr>
        <p:txBody>
          <a:bodyPr/>
          <a:lstStyle/>
          <a:p>
            <a:fld id="{2BE6FEE7-0764-434E-A0B9-A00EC964CD10}" type="slidenum">
              <a:rPr lang="en-US" smtClean="0">
                <a:latin typeface="Tahoma" pitchFamily="34" charset="0"/>
                <a:ea typeface="MS PGothic" pitchFamily="34" charset="-128"/>
              </a:rPr>
              <a:pPr/>
              <a:t>33</a:t>
            </a:fld>
            <a:endParaRPr lang="en-US">
              <a:latin typeface="Tahoma" pitchFamily="34" charset="0"/>
              <a:ea typeface="MS PGothic" pitchFamily="34" charset="-128"/>
            </a:endParaRPr>
          </a:p>
        </p:txBody>
      </p:sp>
      <p:sp>
        <p:nvSpPr>
          <p:cNvPr id="60422" name="Footer Placeholder 5"/>
          <p:cNvSpPr>
            <a:spLocks noGrp="1"/>
          </p:cNvSpPr>
          <p:nvPr>
            <p:ph type="ftr" sz="quarter" idx="12"/>
          </p:nvPr>
        </p:nvSpPr>
        <p:spPr>
          <a:noFill/>
        </p:spPr>
        <p:txBody>
          <a:bodyPr/>
          <a:lstStyle/>
          <a:p>
            <a:r>
              <a:rPr lang="en-US">
                <a:ea typeface="MS PGothic" pitchFamily="34" charset="-128"/>
              </a:rPr>
              <a:t>Ambo University || Woliso Campus</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304800" y="76200"/>
            <a:ext cx="8305800" cy="685800"/>
          </a:xfrm>
        </p:spPr>
        <p:txBody>
          <a:bodyPr>
            <a:normAutofit fontScale="90000"/>
          </a:bodyPr>
          <a:lstStyle/>
          <a:p>
            <a:r>
              <a:rPr lang="en-US" sz="4000" b="1" dirty="0">
                <a:solidFill>
                  <a:srgbClr val="FF0000"/>
                </a:solidFill>
                <a:effectLst>
                  <a:outerShdw blurRad="38100" dist="38100" dir="2700000" algn="tl">
                    <a:srgbClr val="000000">
                      <a:alpha val="43137"/>
                    </a:srgbClr>
                  </a:outerShdw>
                </a:effectLst>
                <a:latin typeface="+mn-lt"/>
              </a:rPr>
              <a:t>Deadlock Detection Algorithm (contd.)</a:t>
            </a:r>
            <a:br>
              <a:rPr lang="en-US" dirty="0"/>
            </a:br>
            <a:endParaRPr lang="en-US" sz="2800" dirty="0">
              <a:solidFill>
                <a:srgbClr val="000000"/>
              </a:solidFill>
            </a:endParaRPr>
          </a:p>
        </p:txBody>
      </p:sp>
      <p:sp>
        <p:nvSpPr>
          <p:cNvPr id="61443" name="Content Placeholder 2"/>
          <p:cNvSpPr>
            <a:spLocks noGrp="1"/>
          </p:cNvSpPr>
          <p:nvPr>
            <p:ph idx="1"/>
          </p:nvPr>
        </p:nvSpPr>
        <p:spPr>
          <a:xfrm>
            <a:off x="228600" y="1143000"/>
            <a:ext cx="8763000" cy="5410200"/>
          </a:xfrm>
        </p:spPr>
        <p:txBody>
          <a:bodyPr>
            <a:normAutofit/>
          </a:bodyPr>
          <a:lstStyle/>
          <a:p>
            <a:pPr algn="ctr">
              <a:buNone/>
              <a:tabLst>
                <a:tab pos="1428750" algn="l"/>
                <a:tab pos="2338388" algn="ctr"/>
                <a:tab pos="3594100" algn="ctr"/>
                <a:tab pos="4921250" algn="ctr"/>
              </a:tabLst>
            </a:pPr>
            <a:r>
              <a:rPr lang="en-US" sz="2800" b="1" dirty="0">
                <a:solidFill>
                  <a:srgbClr val="FF0000"/>
                </a:solidFill>
                <a:effectLst>
                  <a:outerShdw blurRad="38100" dist="38100" dir="2700000" algn="tl">
                    <a:srgbClr val="000000">
                      <a:alpha val="43137"/>
                    </a:srgbClr>
                  </a:outerShdw>
                </a:effectLst>
              </a:rPr>
              <a:t>Example</a:t>
            </a:r>
          </a:p>
          <a:p>
            <a:pPr>
              <a:tabLst>
                <a:tab pos="1428750" algn="l"/>
                <a:tab pos="2338388" algn="ctr"/>
                <a:tab pos="3594100" algn="ctr"/>
                <a:tab pos="4921250" algn="ctr"/>
              </a:tabLst>
            </a:pPr>
            <a:r>
              <a:rPr lang="en-US" sz="2400" dirty="0">
                <a:solidFill>
                  <a:srgbClr val="0000CC"/>
                </a:solidFill>
                <a:effectLst>
                  <a:outerShdw blurRad="38100" dist="38100" dir="2700000" algn="tl">
                    <a:srgbClr val="000000">
                      <a:alpha val="43137"/>
                    </a:srgbClr>
                  </a:outerShdw>
                </a:effectLst>
              </a:rPr>
              <a:t>Five processes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0</a:t>
            </a:r>
            <a:r>
              <a:rPr lang="en-US" sz="2400" dirty="0">
                <a:solidFill>
                  <a:srgbClr val="0000CC"/>
                </a:solidFill>
                <a:effectLst>
                  <a:outerShdw blurRad="38100" dist="38100" dir="2700000" algn="tl">
                    <a:srgbClr val="000000">
                      <a:alpha val="43137"/>
                    </a:srgbClr>
                  </a:outerShdw>
                </a:effectLst>
              </a:rPr>
              <a:t> through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4</a:t>
            </a:r>
            <a:r>
              <a:rPr lang="en-US" sz="2400" dirty="0">
                <a:solidFill>
                  <a:srgbClr val="0000CC"/>
                </a:solidFill>
                <a:effectLst>
                  <a:outerShdw blurRad="38100" dist="38100" dir="2700000" algn="tl">
                    <a:srgbClr val="000000">
                      <a:alpha val="43137"/>
                    </a:srgbClr>
                  </a:outerShdw>
                </a:effectLst>
              </a:rPr>
              <a:t>;</a:t>
            </a:r>
            <a:r>
              <a:rPr lang="en-US" sz="2400" baseline="-25000" dirty="0">
                <a:solidFill>
                  <a:srgbClr val="0000CC"/>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rPr>
              <a:t>three resource types :A (7 instances), </a:t>
            </a:r>
            <a:r>
              <a:rPr lang="en-US" sz="2400" i="1" dirty="0">
                <a:solidFill>
                  <a:srgbClr val="0000CC"/>
                </a:solidFill>
                <a:effectLst>
                  <a:outerShdw blurRad="38100" dist="38100" dir="2700000" algn="tl">
                    <a:srgbClr val="000000">
                      <a:alpha val="43137"/>
                    </a:srgbClr>
                  </a:outerShdw>
                </a:effectLst>
              </a:rPr>
              <a:t>B </a:t>
            </a:r>
            <a:r>
              <a:rPr lang="en-US" sz="2400" dirty="0">
                <a:solidFill>
                  <a:srgbClr val="0000CC"/>
                </a:solidFill>
                <a:effectLst>
                  <a:outerShdw blurRad="38100" dist="38100" dir="2700000" algn="tl">
                    <a:srgbClr val="000000">
                      <a:alpha val="43137"/>
                    </a:srgbClr>
                  </a:outerShdw>
                </a:effectLst>
              </a:rPr>
              <a:t>(2 instances), and </a:t>
            </a:r>
            <a:r>
              <a:rPr lang="en-US" sz="2400" i="1" dirty="0">
                <a:solidFill>
                  <a:srgbClr val="0000CC"/>
                </a:solidFill>
                <a:effectLst>
                  <a:outerShdw blurRad="38100" dist="38100" dir="2700000" algn="tl">
                    <a:srgbClr val="000000">
                      <a:alpha val="43137"/>
                    </a:srgbClr>
                  </a:outerShdw>
                </a:effectLst>
              </a:rPr>
              <a:t>C</a:t>
            </a:r>
            <a:r>
              <a:rPr lang="en-US" sz="2400" dirty="0">
                <a:solidFill>
                  <a:srgbClr val="0000CC"/>
                </a:solidFill>
                <a:effectLst>
                  <a:outerShdw blurRad="38100" dist="38100" dir="2700000" algn="tl">
                    <a:srgbClr val="000000">
                      <a:alpha val="43137"/>
                    </a:srgbClr>
                  </a:outerShdw>
                </a:effectLst>
              </a:rPr>
              <a:t> (6 instances)</a:t>
            </a:r>
          </a:p>
          <a:p>
            <a:pPr>
              <a:buFont typeface="Monotype Sorts" charset="2"/>
              <a:buNone/>
              <a:tabLst>
                <a:tab pos="1428750" algn="l"/>
                <a:tab pos="2338388" algn="ctr"/>
                <a:tab pos="3594100" algn="ctr"/>
                <a:tab pos="4921250" algn="ctr"/>
              </a:tabLst>
            </a:pPr>
            <a:r>
              <a:rPr lang="en-US" sz="2400" dirty="0">
                <a:solidFill>
                  <a:srgbClr val="0000CC"/>
                </a:solidFill>
                <a:effectLst>
                  <a:outerShdw blurRad="38100" dist="38100" dir="2700000" algn="tl">
                    <a:srgbClr val="000000">
                      <a:alpha val="43137"/>
                    </a:srgbClr>
                  </a:outerShdw>
                </a:effectLst>
              </a:rPr>
              <a:t>			 </a:t>
            </a:r>
            <a:r>
              <a:rPr lang="en-US" sz="2400" i="1" u="sng" dirty="0">
                <a:solidFill>
                  <a:srgbClr val="00B050"/>
                </a:solidFill>
                <a:effectLst>
                  <a:outerShdw blurRad="38100" dist="38100" dir="2700000" algn="tl">
                    <a:srgbClr val="000000">
                      <a:alpha val="43137"/>
                    </a:srgbClr>
                  </a:outerShdw>
                </a:effectLst>
              </a:rPr>
              <a:t>Allocation</a:t>
            </a:r>
            <a:r>
              <a:rPr lang="en-US" sz="2400" i="1" dirty="0">
                <a:solidFill>
                  <a:srgbClr val="00B050"/>
                </a:solidFill>
                <a:effectLst>
                  <a:outerShdw blurRad="38100" dist="38100" dir="2700000" algn="tl">
                    <a:srgbClr val="000000">
                      <a:alpha val="43137"/>
                    </a:srgbClr>
                  </a:outerShdw>
                </a:effectLst>
              </a:rPr>
              <a:t>	</a:t>
            </a:r>
            <a:r>
              <a:rPr lang="en-US" sz="2400" i="1" u="sng" dirty="0">
                <a:solidFill>
                  <a:srgbClr val="00B050"/>
                </a:solidFill>
                <a:effectLst>
                  <a:outerShdw blurRad="38100" dist="38100" dir="2700000" algn="tl">
                    <a:srgbClr val="000000">
                      <a:alpha val="43137"/>
                    </a:srgbClr>
                  </a:outerShdw>
                </a:effectLst>
              </a:rPr>
              <a:t>Request</a:t>
            </a:r>
            <a:r>
              <a:rPr lang="en-US" sz="2400" i="1" dirty="0">
                <a:solidFill>
                  <a:srgbClr val="00B050"/>
                </a:solidFill>
                <a:effectLst>
                  <a:outerShdw blurRad="38100" dist="38100" dir="2700000" algn="tl">
                    <a:srgbClr val="000000">
                      <a:alpha val="43137"/>
                    </a:srgbClr>
                  </a:outerShdw>
                </a:effectLst>
              </a:rPr>
              <a:t>	</a:t>
            </a:r>
            <a:r>
              <a:rPr lang="en-US" sz="2400" i="1" u="sng" dirty="0">
                <a:solidFill>
                  <a:srgbClr val="00B050"/>
                </a:solidFill>
                <a:effectLst>
                  <a:outerShdw blurRad="38100" dist="38100" dir="2700000" algn="tl">
                    <a:srgbClr val="000000">
                      <a:alpha val="43137"/>
                    </a:srgbClr>
                  </a:outerShdw>
                </a:effectLst>
              </a:rPr>
              <a:t>Available </a:t>
            </a:r>
            <a:r>
              <a:rPr lang="en-US" sz="2400" i="1" dirty="0">
                <a:solidFill>
                  <a:srgbClr val="00B050"/>
                </a:solidFill>
                <a:effectLst>
                  <a:outerShdw blurRad="38100" dist="38100" dir="2700000" algn="tl">
                    <a:srgbClr val="000000">
                      <a:alpha val="43137"/>
                    </a:srgbClr>
                  </a:outerShdw>
                </a:effectLst>
              </a:rPr>
              <a:t>             	</a:t>
            </a:r>
            <a:r>
              <a:rPr lang="en-US" sz="2400" i="1" u="sng" dirty="0">
                <a:solidFill>
                  <a:srgbClr val="00B050"/>
                </a:solidFill>
                <a:effectLst>
                  <a:outerShdw blurRad="38100" dist="38100" dir="2700000" algn="tl">
                    <a:srgbClr val="000000">
                      <a:alpha val="43137"/>
                    </a:srgbClr>
                  </a:outerShdw>
                </a:effectLst>
              </a:rPr>
              <a:t>Existing</a:t>
            </a:r>
          </a:p>
          <a:p>
            <a:pPr>
              <a:buFont typeface="Monotype Sorts" charset="2"/>
              <a:buNone/>
              <a:tabLst>
                <a:tab pos="1428750" algn="l"/>
                <a:tab pos="2338388" algn="ctr"/>
                <a:tab pos="3594100" algn="ctr"/>
                <a:tab pos="492125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A B C 	A B C 	A B C		 A B C</a:t>
            </a:r>
          </a:p>
          <a:p>
            <a:pPr>
              <a:buFont typeface="Monotype Sorts" charset="2"/>
              <a:buNone/>
              <a:tabLst>
                <a:tab pos="1428750" algn="l"/>
                <a:tab pos="2338388" algn="ctr"/>
                <a:tab pos="3594100" algn="ctr"/>
                <a:tab pos="492125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P</a:t>
            </a:r>
            <a:r>
              <a:rPr lang="en-US" sz="2400" baseline="-25000" dirty="0">
                <a:solidFill>
                  <a:srgbClr val="00B050"/>
                </a:solidFill>
                <a:effectLst>
                  <a:outerShdw blurRad="38100" dist="38100" dir="2700000" algn="tl">
                    <a:srgbClr val="000000">
                      <a:alpha val="43137"/>
                    </a:srgbClr>
                  </a:outerShdw>
                </a:effectLst>
              </a:rPr>
              <a:t>0</a:t>
            </a:r>
            <a:r>
              <a:rPr lang="en-US" sz="2400" dirty="0">
                <a:solidFill>
                  <a:srgbClr val="00B050"/>
                </a:solidFill>
                <a:effectLst>
                  <a:outerShdw blurRad="38100" dist="38100" dir="2700000" algn="tl">
                    <a:srgbClr val="000000">
                      <a:alpha val="43137"/>
                    </a:srgbClr>
                  </a:outerShdw>
                </a:effectLst>
              </a:rPr>
              <a:t>	0 1 0 	0 0 0 	0 0 0		7  2  6</a:t>
            </a:r>
          </a:p>
          <a:p>
            <a:pPr>
              <a:buFont typeface="Monotype Sorts" charset="2"/>
              <a:buNone/>
              <a:tabLst>
                <a:tab pos="1428750" algn="l"/>
                <a:tab pos="2338388" algn="ctr"/>
                <a:tab pos="3594100" algn="ctr"/>
                <a:tab pos="492125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P</a:t>
            </a:r>
            <a:r>
              <a:rPr lang="en-US" sz="2400" baseline="-25000" dirty="0">
                <a:solidFill>
                  <a:srgbClr val="00B050"/>
                </a:solidFill>
                <a:effectLst>
                  <a:outerShdw blurRad="38100" dist="38100" dir="2700000" algn="tl">
                    <a:srgbClr val="000000">
                      <a:alpha val="43137"/>
                    </a:srgbClr>
                  </a:outerShdw>
                </a:effectLst>
              </a:rPr>
              <a:t>1</a:t>
            </a:r>
            <a:r>
              <a:rPr lang="en-US" sz="2400" dirty="0">
                <a:solidFill>
                  <a:srgbClr val="00B050"/>
                </a:solidFill>
                <a:effectLst>
                  <a:outerShdw blurRad="38100" dist="38100" dir="2700000" algn="tl">
                    <a:srgbClr val="000000">
                      <a:alpha val="43137"/>
                    </a:srgbClr>
                  </a:outerShdw>
                </a:effectLst>
              </a:rPr>
              <a:t>	2 0 0 	2 0 2</a:t>
            </a:r>
          </a:p>
          <a:p>
            <a:pPr>
              <a:buFont typeface="Monotype Sorts" charset="2"/>
              <a:buNone/>
              <a:tabLst>
                <a:tab pos="1428750" algn="l"/>
                <a:tab pos="2338388" algn="ctr"/>
                <a:tab pos="3594100" algn="ctr"/>
                <a:tab pos="492125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P</a:t>
            </a:r>
            <a:r>
              <a:rPr lang="en-US" sz="2400" baseline="-25000" dirty="0">
                <a:solidFill>
                  <a:srgbClr val="00B050"/>
                </a:solidFill>
                <a:effectLst>
                  <a:outerShdw blurRad="38100" dist="38100" dir="2700000" algn="tl">
                    <a:srgbClr val="000000">
                      <a:alpha val="43137"/>
                    </a:srgbClr>
                  </a:outerShdw>
                </a:effectLst>
              </a:rPr>
              <a:t>2</a:t>
            </a:r>
            <a:r>
              <a:rPr lang="en-US" sz="2400" dirty="0">
                <a:solidFill>
                  <a:srgbClr val="00B050"/>
                </a:solidFill>
                <a:effectLst>
                  <a:outerShdw blurRad="38100" dist="38100" dir="2700000" algn="tl">
                    <a:srgbClr val="000000">
                      <a:alpha val="43137"/>
                    </a:srgbClr>
                  </a:outerShdw>
                </a:effectLst>
              </a:rPr>
              <a:t>	3 0 3	0 0 0 </a:t>
            </a:r>
          </a:p>
          <a:p>
            <a:pPr>
              <a:buFont typeface="Monotype Sorts" charset="2"/>
              <a:buNone/>
              <a:tabLst>
                <a:tab pos="1428750" algn="l"/>
                <a:tab pos="2338388" algn="ctr"/>
                <a:tab pos="3594100" algn="ctr"/>
                <a:tab pos="492125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P</a:t>
            </a:r>
            <a:r>
              <a:rPr lang="en-US" sz="2400" baseline="-25000" dirty="0">
                <a:solidFill>
                  <a:srgbClr val="00B050"/>
                </a:solidFill>
                <a:effectLst>
                  <a:outerShdw blurRad="38100" dist="38100" dir="2700000" algn="tl">
                    <a:srgbClr val="000000">
                      <a:alpha val="43137"/>
                    </a:srgbClr>
                  </a:outerShdw>
                </a:effectLst>
              </a:rPr>
              <a:t>3</a:t>
            </a:r>
            <a:r>
              <a:rPr lang="en-US" sz="2400" dirty="0">
                <a:solidFill>
                  <a:srgbClr val="00B050"/>
                </a:solidFill>
                <a:effectLst>
                  <a:outerShdw blurRad="38100" dist="38100" dir="2700000" algn="tl">
                    <a:srgbClr val="000000">
                      <a:alpha val="43137"/>
                    </a:srgbClr>
                  </a:outerShdw>
                </a:effectLst>
              </a:rPr>
              <a:t>	2 1 1 	1 0 0 </a:t>
            </a:r>
          </a:p>
          <a:p>
            <a:pPr>
              <a:buFont typeface="Monotype Sorts" charset="2"/>
              <a:buNone/>
              <a:tabLst>
                <a:tab pos="1428750" algn="l"/>
                <a:tab pos="2338388" algn="ctr"/>
                <a:tab pos="3594100" algn="ctr"/>
                <a:tab pos="492125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P</a:t>
            </a:r>
            <a:r>
              <a:rPr lang="en-US" sz="2400" baseline="-25000" dirty="0">
                <a:solidFill>
                  <a:srgbClr val="00B050"/>
                </a:solidFill>
                <a:effectLst>
                  <a:outerShdw blurRad="38100" dist="38100" dir="2700000" algn="tl">
                    <a:srgbClr val="000000">
                      <a:alpha val="43137"/>
                    </a:srgbClr>
                  </a:outerShdw>
                </a:effectLst>
              </a:rPr>
              <a:t>4</a:t>
            </a:r>
            <a:r>
              <a:rPr lang="en-US" sz="2400" dirty="0">
                <a:solidFill>
                  <a:srgbClr val="00B050"/>
                </a:solidFill>
                <a:effectLst>
                  <a:outerShdw blurRad="38100" dist="38100" dir="2700000" algn="tl">
                    <a:srgbClr val="000000">
                      <a:alpha val="43137"/>
                    </a:srgbClr>
                  </a:outerShdw>
                </a:effectLst>
              </a:rPr>
              <a:t>	0 0 2 	0 0 2</a:t>
            </a:r>
          </a:p>
          <a:p>
            <a:pPr>
              <a:tabLst>
                <a:tab pos="1428750" algn="l"/>
                <a:tab pos="2338388" algn="ctr"/>
                <a:tab pos="3594100" algn="ctr"/>
                <a:tab pos="4921250" algn="ctr"/>
              </a:tabLst>
            </a:pPr>
            <a:r>
              <a:rPr lang="en-US" sz="2400" dirty="0">
                <a:solidFill>
                  <a:srgbClr val="0000CC"/>
                </a:solidFill>
                <a:effectLst>
                  <a:outerShdw blurRad="38100" dist="38100" dir="2700000" algn="tl">
                    <a:srgbClr val="000000">
                      <a:alpha val="43137"/>
                    </a:srgbClr>
                  </a:outerShdw>
                </a:effectLst>
              </a:rPr>
              <a:t>Sequence &lt;</a:t>
            </a:r>
            <a:r>
              <a:rPr lang="en-US" sz="2400" i="1" dirty="0">
                <a:solidFill>
                  <a:srgbClr val="FF0000"/>
                </a:solidFill>
                <a:effectLst>
                  <a:outerShdw blurRad="38100" dist="38100" dir="2700000" algn="tl">
                    <a:srgbClr val="000000">
                      <a:alpha val="43137"/>
                    </a:srgbClr>
                  </a:outerShdw>
                </a:effectLst>
              </a:rPr>
              <a:t>P</a:t>
            </a:r>
            <a:r>
              <a:rPr lang="en-US" sz="2400" baseline="-25000" dirty="0">
                <a:solidFill>
                  <a:srgbClr val="FF0000"/>
                </a:solidFill>
                <a:effectLst>
                  <a:outerShdw blurRad="38100" dist="38100" dir="2700000" algn="tl">
                    <a:srgbClr val="000000">
                      <a:alpha val="43137"/>
                    </a:srgbClr>
                  </a:outerShdw>
                </a:effectLst>
              </a:rPr>
              <a:t>0</a:t>
            </a:r>
            <a:r>
              <a:rPr lang="en-US" sz="2400" dirty="0">
                <a:solidFill>
                  <a:srgbClr val="FF0000"/>
                </a:solidFill>
                <a:effectLst>
                  <a:outerShdw blurRad="38100" dist="38100" dir="2700000" algn="tl">
                    <a:srgbClr val="000000">
                      <a:alpha val="43137"/>
                    </a:srgbClr>
                  </a:outerShdw>
                </a:effectLst>
              </a:rPr>
              <a:t>, </a:t>
            </a:r>
            <a:r>
              <a:rPr lang="en-US" sz="2400" i="1" dirty="0">
                <a:solidFill>
                  <a:srgbClr val="FF0000"/>
                </a:solidFill>
                <a:effectLst>
                  <a:outerShdw blurRad="38100" dist="38100" dir="2700000" algn="tl">
                    <a:srgbClr val="000000">
                      <a:alpha val="43137"/>
                    </a:srgbClr>
                  </a:outerShdw>
                </a:effectLst>
              </a:rPr>
              <a:t>P</a:t>
            </a:r>
            <a:r>
              <a:rPr lang="en-US" sz="2400" baseline="-25000" dirty="0">
                <a:solidFill>
                  <a:srgbClr val="FF0000"/>
                </a:solidFill>
                <a:effectLst>
                  <a:outerShdw blurRad="38100" dist="38100" dir="2700000" algn="tl">
                    <a:srgbClr val="000000">
                      <a:alpha val="43137"/>
                    </a:srgbClr>
                  </a:outerShdw>
                </a:effectLst>
              </a:rPr>
              <a:t>2</a:t>
            </a:r>
            <a:r>
              <a:rPr lang="en-US" sz="2400" dirty="0">
                <a:solidFill>
                  <a:srgbClr val="FF0000"/>
                </a:solidFill>
                <a:effectLst>
                  <a:outerShdw blurRad="38100" dist="38100" dir="2700000" algn="tl">
                    <a:srgbClr val="000000">
                      <a:alpha val="43137"/>
                    </a:srgbClr>
                  </a:outerShdw>
                </a:effectLst>
              </a:rPr>
              <a:t>, </a:t>
            </a:r>
            <a:r>
              <a:rPr lang="en-US" sz="2400" i="1" dirty="0">
                <a:solidFill>
                  <a:srgbClr val="FF0000"/>
                </a:solidFill>
                <a:effectLst>
                  <a:outerShdw blurRad="38100" dist="38100" dir="2700000" algn="tl">
                    <a:srgbClr val="000000">
                      <a:alpha val="43137"/>
                    </a:srgbClr>
                  </a:outerShdw>
                </a:effectLst>
              </a:rPr>
              <a:t>P</a:t>
            </a:r>
            <a:r>
              <a:rPr lang="en-US" sz="2400" baseline="-25000" dirty="0">
                <a:solidFill>
                  <a:srgbClr val="FF0000"/>
                </a:solidFill>
                <a:effectLst>
                  <a:outerShdw blurRad="38100" dist="38100" dir="2700000" algn="tl">
                    <a:srgbClr val="000000">
                      <a:alpha val="43137"/>
                    </a:srgbClr>
                  </a:outerShdw>
                </a:effectLst>
              </a:rPr>
              <a:t>3</a:t>
            </a:r>
            <a:r>
              <a:rPr lang="en-US" sz="2400" dirty="0">
                <a:solidFill>
                  <a:srgbClr val="FF0000"/>
                </a:solidFill>
                <a:effectLst>
                  <a:outerShdw blurRad="38100" dist="38100" dir="2700000" algn="tl">
                    <a:srgbClr val="000000">
                      <a:alpha val="43137"/>
                    </a:srgbClr>
                  </a:outerShdw>
                </a:effectLst>
              </a:rPr>
              <a:t>, </a:t>
            </a:r>
            <a:r>
              <a:rPr lang="en-US" sz="2400" i="1" dirty="0">
                <a:solidFill>
                  <a:srgbClr val="FF0000"/>
                </a:solidFill>
                <a:effectLst>
                  <a:outerShdw blurRad="38100" dist="38100" dir="2700000" algn="tl">
                    <a:srgbClr val="000000">
                      <a:alpha val="43137"/>
                    </a:srgbClr>
                  </a:outerShdw>
                </a:effectLst>
              </a:rPr>
              <a:t>P</a:t>
            </a:r>
            <a:r>
              <a:rPr lang="en-US" sz="2400" baseline="-25000" dirty="0">
                <a:solidFill>
                  <a:srgbClr val="FF0000"/>
                </a:solidFill>
                <a:effectLst>
                  <a:outerShdw blurRad="38100" dist="38100" dir="2700000" algn="tl">
                    <a:srgbClr val="000000">
                      <a:alpha val="43137"/>
                    </a:srgbClr>
                  </a:outerShdw>
                </a:effectLst>
              </a:rPr>
              <a:t>1</a:t>
            </a:r>
            <a:r>
              <a:rPr lang="en-US" sz="2400" dirty="0">
                <a:solidFill>
                  <a:srgbClr val="FF0000"/>
                </a:solidFill>
                <a:effectLst>
                  <a:outerShdw blurRad="38100" dist="38100" dir="2700000" algn="tl">
                    <a:srgbClr val="000000">
                      <a:alpha val="43137"/>
                    </a:srgbClr>
                  </a:outerShdw>
                </a:effectLst>
              </a:rPr>
              <a:t>, </a:t>
            </a:r>
            <a:r>
              <a:rPr lang="en-US" sz="2400" i="1" dirty="0">
                <a:solidFill>
                  <a:srgbClr val="FF0000"/>
                </a:solidFill>
                <a:effectLst>
                  <a:outerShdw blurRad="38100" dist="38100" dir="2700000" algn="tl">
                    <a:srgbClr val="000000">
                      <a:alpha val="43137"/>
                    </a:srgbClr>
                  </a:outerShdw>
                </a:effectLst>
              </a:rPr>
              <a:t>P</a:t>
            </a:r>
            <a:r>
              <a:rPr lang="en-US" sz="2400" baseline="-25000" dirty="0">
                <a:solidFill>
                  <a:srgbClr val="FF0000"/>
                </a:solidFill>
                <a:effectLst>
                  <a:outerShdw blurRad="38100" dist="38100" dir="2700000" algn="tl">
                    <a:srgbClr val="000000">
                      <a:alpha val="43137"/>
                    </a:srgbClr>
                  </a:outerShdw>
                </a:effectLst>
              </a:rPr>
              <a:t>4</a:t>
            </a:r>
            <a:r>
              <a:rPr lang="en-US" sz="2400" dirty="0">
                <a:solidFill>
                  <a:srgbClr val="0000CC"/>
                </a:solidFill>
                <a:effectLst>
                  <a:outerShdw blurRad="38100" dist="38100" dir="2700000" algn="tl">
                    <a:srgbClr val="000000">
                      <a:alpha val="43137"/>
                    </a:srgbClr>
                  </a:outerShdw>
                </a:effectLst>
              </a:rPr>
              <a:t>&gt; will result in </a:t>
            </a:r>
            <a:r>
              <a:rPr lang="en-US" sz="2400" i="1" dirty="0">
                <a:solidFill>
                  <a:srgbClr val="0000CC"/>
                </a:solidFill>
                <a:effectLst>
                  <a:outerShdw blurRad="38100" dist="38100" dir="2700000" algn="tl">
                    <a:srgbClr val="000000">
                      <a:alpha val="43137"/>
                    </a:srgbClr>
                  </a:outerShdw>
                </a:effectLst>
              </a:rPr>
              <a:t>Finish</a:t>
            </a:r>
            <a:r>
              <a:rPr lang="en-US" sz="2400" dirty="0">
                <a:solidFill>
                  <a:srgbClr val="0000CC"/>
                </a:solidFill>
                <a:effectLst>
                  <a:outerShdw blurRad="38100" dist="38100" dir="2700000" algn="tl">
                    <a:srgbClr val="000000">
                      <a:alpha val="43137"/>
                    </a:srgbClr>
                  </a:outerShdw>
                </a:effectLst>
              </a:rPr>
              <a:t>[</a:t>
            </a:r>
            <a:r>
              <a:rPr lang="en-US" sz="2400" i="1" dirty="0" err="1">
                <a:solidFill>
                  <a:srgbClr val="0000CC"/>
                </a:solidFill>
                <a:effectLst>
                  <a:outerShdw blurRad="38100" dist="38100" dir="2700000" algn="tl">
                    <a:srgbClr val="000000">
                      <a:alpha val="43137"/>
                    </a:srgbClr>
                  </a:outerShdw>
                </a:effectLst>
              </a:rPr>
              <a:t>i</a:t>
            </a:r>
            <a:r>
              <a:rPr lang="en-US" sz="2400" dirty="0">
                <a:solidFill>
                  <a:srgbClr val="0000CC"/>
                </a:solidFill>
                <a:effectLst>
                  <a:outerShdw blurRad="38100" dist="38100" dir="2700000" algn="tl">
                    <a:srgbClr val="000000">
                      <a:alpha val="43137"/>
                    </a:srgbClr>
                  </a:outerShdw>
                </a:effectLst>
              </a:rPr>
              <a:t>] = true for all </a:t>
            </a:r>
            <a:r>
              <a:rPr lang="en-US" sz="2400" i="1" dirty="0" err="1">
                <a:solidFill>
                  <a:srgbClr val="0000CC"/>
                </a:solidFill>
                <a:effectLst>
                  <a:outerShdw blurRad="38100" dist="38100" dir="2700000" algn="tl">
                    <a:srgbClr val="000000">
                      <a:alpha val="43137"/>
                    </a:srgbClr>
                  </a:outerShdw>
                </a:effectLst>
              </a:rPr>
              <a:t>i</a:t>
            </a:r>
            <a:r>
              <a:rPr lang="en-US" sz="2400" dirty="0">
                <a:solidFill>
                  <a:srgbClr val="0000CC"/>
                </a:solidFill>
                <a:effectLst>
                  <a:outerShdw blurRad="38100" dist="38100" dir="2700000" algn="tl">
                    <a:srgbClr val="000000">
                      <a:alpha val="43137"/>
                    </a:srgbClr>
                  </a:outerShdw>
                </a:effectLst>
              </a:rPr>
              <a:t>.</a:t>
            </a:r>
          </a:p>
          <a:p>
            <a:pPr>
              <a:buFont typeface="Monotype Sorts" charset="2"/>
              <a:buNone/>
              <a:tabLst>
                <a:tab pos="1428750" algn="l"/>
                <a:tab pos="2338388" algn="ctr"/>
                <a:tab pos="3594100" algn="ctr"/>
                <a:tab pos="4921250" algn="ctr"/>
              </a:tabLst>
            </a:pPr>
            <a:endParaRPr lang="en-US" sz="2200" dirty="0"/>
          </a:p>
          <a:p>
            <a:pPr>
              <a:tabLst>
                <a:tab pos="1428750" algn="l"/>
                <a:tab pos="2338388" algn="ctr"/>
                <a:tab pos="3594100" algn="ctr"/>
                <a:tab pos="4921250" algn="ctr"/>
              </a:tabLst>
            </a:pPr>
            <a:endParaRPr lang="en-US" sz="2200" dirty="0"/>
          </a:p>
        </p:txBody>
      </p:sp>
      <p:sp>
        <p:nvSpPr>
          <p:cNvPr id="61444" name="Date Placeholder 3"/>
          <p:cNvSpPr>
            <a:spLocks noGrp="1"/>
          </p:cNvSpPr>
          <p:nvPr>
            <p:ph type="dt" sz="quarter" idx="10"/>
          </p:nvPr>
        </p:nvSpPr>
        <p:spPr>
          <a:noFill/>
        </p:spPr>
        <p:txBody>
          <a:bodyPr/>
          <a:lstStyle/>
          <a:p>
            <a:fld id="{D7D90970-2E00-430C-8632-7675F03A596F}" type="datetime1">
              <a:rPr lang="en-US" smtClean="0">
                <a:latin typeface="Tahoma" pitchFamily="34" charset="0"/>
                <a:ea typeface="MS PGothic" pitchFamily="34" charset="-128"/>
              </a:rPr>
              <a:t>5/31/2020</a:t>
            </a:fld>
            <a:endParaRPr lang="en-US">
              <a:latin typeface="Tahoma" pitchFamily="34" charset="0"/>
              <a:ea typeface="MS PGothic" pitchFamily="34" charset="-128"/>
            </a:endParaRPr>
          </a:p>
        </p:txBody>
      </p:sp>
      <p:sp>
        <p:nvSpPr>
          <p:cNvPr id="61445" name="Slide Number Placeholder 4"/>
          <p:cNvSpPr>
            <a:spLocks noGrp="1"/>
          </p:cNvSpPr>
          <p:nvPr>
            <p:ph type="sldNum" sz="quarter" idx="11"/>
          </p:nvPr>
        </p:nvSpPr>
        <p:spPr>
          <a:noFill/>
        </p:spPr>
        <p:txBody>
          <a:bodyPr/>
          <a:lstStyle/>
          <a:p>
            <a:fld id="{7B8651FD-B55D-4319-AD04-4FA1CF568FDB}" type="slidenum">
              <a:rPr lang="en-US" smtClean="0">
                <a:latin typeface="Tahoma" pitchFamily="34" charset="0"/>
                <a:ea typeface="MS PGothic" pitchFamily="34" charset="-128"/>
              </a:rPr>
              <a:pPr/>
              <a:t>34</a:t>
            </a:fld>
            <a:endParaRPr lang="en-US">
              <a:latin typeface="Tahoma" pitchFamily="34" charset="0"/>
              <a:ea typeface="MS PGothic" pitchFamily="34" charset="-128"/>
            </a:endParaRPr>
          </a:p>
        </p:txBody>
      </p:sp>
      <p:sp>
        <p:nvSpPr>
          <p:cNvPr id="61446" name="Footer Placeholder 5"/>
          <p:cNvSpPr>
            <a:spLocks noGrp="1"/>
          </p:cNvSpPr>
          <p:nvPr>
            <p:ph type="ftr" sz="quarter" idx="12"/>
          </p:nvPr>
        </p:nvSpPr>
        <p:spPr>
          <a:noFill/>
        </p:spPr>
        <p:txBody>
          <a:bodyPr/>
          <a:lstStyle/>
          <a:p>
            <a:r>
              <a:rPr lang="en-US">
                <a:ea typeface="MS PGothic" pitchFamily="34" charset="-128"/>
              </a:rPr>
              <a:t>Ambo University || Woliso Campus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228600" y="1143000"/>
            <a:ext cx="8686800" cy="4953000"/>
          </a:xfrm>
        </p:spPr>
        <p:txBody>
          <a:bodyPr>
            <a:normAutofit lnSpcReduction="10000"/>
          </a:bodyPr>
          <a:lstStyle/>
          <a:p>
            <a:pPr>
              <a:tabLst>
                <a:tab pos="2800350" algn="l"/>
                <a:tab pos="3708400" algn="ctr"/>
              </a:tabLst>
            </a:pP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2</a:t>
            </a:r>
            <a:r>
              <a:rPr lang="en-US" sz="2400" dirty="0">
                <a:solidFill>
                  <a:srgbClr val="0000CC"/>
                </a:solidFill>
                <a:effectLst>
                  <a:outerShdw blurRad="38100" dist="38100" dir="2700000" algn="tl">
                    <a:srgbClr val="000000">
                      <a:alpha val="43137"/>
                    </a:srgbClr>
                  </a:outerShdw>
                </a:effectLst>
              </a:rPr>
              <a:t> requests an additional instance of type</a:t>
            </a:r>
            <a:r>
              <a:rPr lang="en-US" sz="2400" i="1" dirty="0">
                <a:solidFill>
                  <a:srgbClr val="0000CC"/>
                </a:solidFill>
                <a:effectLst>
                  <a:outerShdw blurRad="38100" dist="38100" dir="2700000" algn="tl">
                    <a:srgbClr val="000000">
                      <a:alpha val="43137"/>
                    </a:srgbClr>
                  </a:outerShdw>
                </a:effectLst>
              </a:rPr>
              <a:t> C</a:t>
            </a:r>
            <a:r>
              <a:rPr lang="en-US" sz="2400" dirty="0">
                <a:solidFill>
                  <a:srgbClr val="0000CC"/>
                </a:solidFill>
                <a:effectLst>
                  <a:outerShdw blurRad="38100" dist="38100" dir="2700000" algn="tl">
                    <a:srgbClr val="000000">
                      <a:alpha val="43137"/>
                    </a:srgbClr>
                  </a:outerShdw>
                </a:effectLst>
              </a:rPr>
              <a:t>.</a:t>
            </a:r>
          </a:p>
          <a:p>
            <a:pPr>
              <a:buFont typeface="Monotype Sorts" charset="2"/>
              <a:buNone/>
              <a:tabLst>
                <a:tab pos="2800350" algn="l"/>
                <a:tab pos="3708400" algn="ctr"/>
              </a:tabLst>
            </a:pPr>
            <a:r>
              <a:rPr lang="en-US" sz="2400" dirty="0">
                <a:solidFill>
                  <a:srgbClr val="0000CC"/>
                </a:solidFill>
                <a:effectLst>
                  <a:outerShdw blurRad="38100" dist="38100" dir="2700000" algn="tl">
                    <a:srgbClr val="000000">
                      <a:alpha val="43137"/>
                    </a:srgbClr>
                  </a:outerShdw>
                </a:effectLst>
              </a:rPr>
              <a:t>			</a:t>
            </a:r>
            <a:r>
              <a:rPr lang="en-US" sz="2400" i="1" u="sng" dirty="0">
                <a:solidFill>
                  <a:srgbClr val="00B050"/>
                </a:solidFill>
                <a:effectLst>
                  <a:outerShdw blurRad="38100" dist="38100" dir="2700000" algn="tl">
                    <a:srgbClr val="000000">
                      <a:alpha val="43137"/>
                    </a:srgbClr>
                  </a:outerShdw>
                </a:effectLst>
              </a:rPr>
              <a:t>Request</a:t>
            </a:r>
            <a:endParaRPr lang="en-US" sz="2400" i="1" dirty="0">
              <a:solidFill>
                <a:srgbClr val="00B050"/>
              </a:solidFill>
              <a:effectLst>
                <a:outerShdw blurRad="38100" dist="38100" dir="2700000" algn="tl">
                  <a:srgbClr val="000000">
                    <a:alpha val="43137"/>
                  </a:srgbClr>
                </a:outerShdw>
              </a:effectLst>
            </a:endParaRPr>
          </a:p>
          <a:p>
            <a:pPr>
              <a:buFont typeface="Monotype Sorts" charset="2"/>
              <a:buNone/>
              <a:tabLst>
                <a:tab pos="2800350" algn="l"/>
                <a:tab pos="3708400" algn="ctr"/>
              </a:tabLst>
            </a:pPr>
            <a:r>
              <a:rPr lang="en-US" sz="2400" i="1" dirty="0">
                <a:solidFill>
                  <a:srgbClr val="00B050"/>
                </a:solidFill>
                <a:effectLst>
                  <a:outerShdw blurRad="38100" dist="38100" dir="2700000" algn="tl">
                    <a:srgbClr val="000000">
                      <a:alpha val="43137"/>
                    </a:srgbClr>
                  </a:outerShdw>
                </a:effectLst>
              </a:rPr>
              <a:t>			A B C</a:t>
            </a:r>
          </a:p>
          <a:p>
            <a:pPr>
              <a:buFont typeface="Monotype Sorts" charset="2"/>
              <a:buNone/>
              <a:tabLst>
                <a:tab pos="2800350" algn="l"/>
                <a:tab pos="370840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P</a:t>
            </a:r>
            <a:r>
              <a:rPr lang="en-US" sz="2400" baseline="-25000" dirty="0">
                <a:solidFill>
                  <a:srgbClr val="00B050"/>
                </a:solidFill>
                <a:effectLst>
                  <a:outerShdw blurRad="38100" dist="38100" dir="2700000" algn="tl">
                    <a:srgbClr val="000000">
                      <a:alpha val="43137"/>
                    </a:srgbClr>
                  </a:outerShdw>
                </a:effectLst>
              </a:rPr>
              <a:t>0</a:t>
            </a:r>
            <a:r>
              <a:rPr lang="en-US" sz="2400" dirty="0">
                <a:solidFill>
                  <a:srgbClr val="00B050"/>
                </a:solidFill>
                <a:effectLst>
                  <a:outerShdw blurRad="38100" dist="38100" dir="2700000" algn="tl">
                    <a:srgbClr val="000000">
                      <a:alpha val="43137"/>
                    </a:srgbClr>
                  </a:outerShdw>
                </a:effectLst>
              </a:rPr>
              <a:t>	0 0 0</a:t>
            </a:r>
          </a:p>
          <a:p>
            <a:pPr>
              <a:buFont typeface="Monotype Sorts" charset="2"/>
              <a:buNone/>
              <a:tabLst>
                <a:tab pos="2800350" algn="l"/>
                <a:tab pos="370840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P</a:t>
            </a:r>
            <a:r>
              <a:rPr lang="en-US" sz="2400" baseline="-25000" dirty="0">
                <a:solidFill>
                  <a:srgbClr val="00B050"/>
                </a:solidFill>
                <a:effectLst>
                  <a:outerShdw blurRad="38100" dist="38100" dir="2700000" algn="tl">
                    <a:srgbClr val="000000">
                      <a:alpha val="43137"/>
                    </a:srgbClr>
                  </a:outerShdw>
                </a:effectLst>
              </a:rPr>
              <a:t>1</a:t>
            </a:r>
            <a:r>
              <a:rPr lang="en-US" sz="2400" dirty="0">
                <a:solidFill>
                  <a:srgbClr val="00B050"/>
                </a:solidFill>
                <a:effectLst>
                  <a:outerShdw blurRad="38100" dist="38100" dir="2700000" algn="tl">
                    <a:srgbClr val="000000">
                      <a:alpha val="43137"/>
                    </a:srgbClr>
                  </a:outerShdw>
                </a:effectLst>
              </a:rPr>
              <a:t>	2 0 1</a:t>
            </a:r>
          </a:p>
          <a:p>
            <a:pPr>
              <a:buFont typeface="Monotype Sorts" charset="2"/>
              <a:buNone/>
              <a:tabLst>
                <a:tab pos="2800350" algn="l"/>
                <a:tab pos="370840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P</a:t>
            </a:r>
            <a:r>
              <a:rPr lang="en-US" sz="2400" baseline="-25000" dirty="0">
                <a:solidFill>
                  <a:srgbClr val="00B050"/>
                </a:solidFill>
                <a:effectLst>
                  <a:outerShdw blurRad="38100" dist="38100" dir="2700000" algn="tl">
                    <a:srgbClr val="000000">
                      <a:alpha val="43137"/>
                    </a:srgbClr>
                  </a:outerShdw>
                </a:effectLst>
              </a:rPr>
              <a:t>2</a:t>
            </a:r>
            <a:r>
              <a:rPr lang="en-US" sz="2400" dirty="0">
                <a:solidFill>
                  <a:srgbClr val="00B050"/>
                </a:solidFill>
                <a:effectLst>
                  <a:outerShdw blurRad="38100" dist="38100" dir="2700000" algn="tl">
                    <a:srgbClr val="000000">
                      <a:alpha val="43137"/>
                    </a:srgbClr>
                  </a:outerShdw>
                </a:effectLst>
              </a:rPr>
              <a:t>	0 0 1</a:t>
            </a:r>
          </a:p>
          <a:p>
            <a:pPr>
              <a:buFont typeface="Monotype Sorts" charset="2"/>
              <a:buNone/>
              <a:tabLst>
                <a:tab pos="2800350" algn="l"/>
                <a:tab pos="370840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P</a:t>
            </a:r>
            <a:r>
              <a:rPr lang="en-US" sz="2400" baseline="-25000" dirty="0">
                <a:solidFill>
                  <a:srgbClr val="00B050"/>
                </a:solidFill>
                <a:effectLst>
                  <a:outerShdw blurRad="38100" dist="38100" dir="2700000" algn="tl">
                    <a:srgbClr val="000000">
                      <a:alpha val="43137"/>
                    </a:srgbClr>
                  </a:outerShdw>
                </a:effectLst>
              </a:rPr>
              <a:t>3</a:t>
            </a:r>
            <a:r>
              <a:rPr lang="en-US" sz="2400" dirty="0">
                <a:solidFill>
                  <a:srgbClr val="00B050"/>
                </a:solidFill>
                <a:effectLst>
                  <a:outerShdw blurRad="38100" dist="38100" dir="2700000" algn="tl">
                    <a:srgbClr val="000000">
                      <a:alpha val="43137"/>
                    </a:srgbClr>
                  </a:outerShdw>
                </a:effectLst>
              </a:rPr>
              <a:t>	1 0 0 </a:t>
            </a:r>
          </a:p>
          <a:p>
            <a:pPr>
              <a:buFont typeface="Monotype Sorts" charset="2"/>
              <a:buNone/>
              <a:tabLst>
                <a:tab pos="2800350" algn="l"/>
                <a:tab pos="3708400" algn="ctr"/>
              </a:tabLst>
            </a:pPr>
            <a:r>
              <a:rPr lang="en-US" sz="2400" dirty="0">
                <a:solidFill>
                  <a:srgbClr val="00B050"/>
                </a:solidFill>
                <a:effectLst>
                  <a:outerShdw blurRad="38100" dist="38100" dir="2700000" algn="tl">
                    <a:srgbClr val="000000">
                      <a:alpha val="43137"/>
                    </a:srgbClr>
                  </a:outerShdw>
                </a:effectLst>
              </a:rPr>
              <a:t>		</a:t>
            </a:r>
            <a:r>
              <a:rPr lang="en-US" sz="2400" i="1" dirty="0">
                <a:solidFill>
                  <a:srgbClr val="00B050"/>
                </a:solidFill>
                <a:effectLst>
                  <a:outerShdw blurRad="38100" dist="38100" dir="2700000" algn="tl">
                    <a:srgbClr val="000000">
                      <a:alpha val="43137"/>
                    </a:srgbClr>
                  </a:outerShdw>
                </a:effectLst>
              </a:rPr>
              <a:t>P</a:t>
            </a:r>
            <a:r>
              <a:rPr lang="en-US" sz="2400" baseline="-25000" dirty="0">
                <a:solidFill>
                  <a:srgbClr val="00B050"/>
                </a:solidFill>
                <a:effectLst>
                  <a:outerShdw blurRad="38100" dist="38100" dir="2700000" algn="tl">
                    <a:srgbClr val="000000">
                      <a:alpha val="43137"/>
                    </a:srgbClr>
                  </a:outerShdw>
                </a:effectLst>
              </a:rPr>
              <a:t>4</a:t>
            </a:r>
            <a:r>
              <a:rPr lang="en-US" sz="2400" dirty="0">
                <a:solidFill>
                  <a:srgbClr val="00B050"/>
                </a:solidFill>
                <a:effectLst>
                  <a:outerShdw blurRad="38100" dist="38100" dir="2700000" algn="tl">
                    <a:srgbClr val="000000">
                      <a:alpha val="43137"/>
                    </a:srgbClr>
                  </a:outerShdw>
                </a:effectLst>
              </a:rPr>
              <a:t>	0 0 2</a:t>
            </a:r>
          </a:p>
          <a:p>
            <a:pPr>
              <a:tabLst>
                <a:tab pos="2800350" algn="l"/>
                <a:tab pos="3708400" algn="ctr"/>
              </a:tabLst>
            </a:pPr>
            <a:r>
              <a:rPr lang="en-US" sz="2400" dirty="0">
                <a:solidFill>
                  <a:srgbClr val="0000CC"/>
                </a:solidFill>
                <a:effectLst>
                  <a:outerShdw blurRad="38100" dist="38100" dir="2700000" algn="tl">
                    <a:srgbClr val="000000">
                      <a:alpha val="43137"/>
                    </a:srgbClr>
                  </a:outerShdw>
                </a:effectLst>
              </a:rPr>
              <a:t>State of system?</a:t>
            </a:r>
          </a:p>
          <a:p>
            <a:pPr lvl="1">
              <a:tabLst>
                <a:tab pos="2800350" algn="l"/>
                <a:tab pos="3708400" algn="ctr"/>
              </a:tabLst>
            </a:pPr>
            <a:r>
              <a:rPr lang="en-US" sz="2400" dirty="0">
                <a:solidFill>
                  <a:srgbClr val="0000CC"/>
                </a:solidFill>
                <a:effectLst>
                  <a:outerShdw blurRad="38100" dist="38100" dir="2700000" algn="tl">
                    <a:srgbClr val="000000">
                      <a:alpha val="43137"/>
                    </a:srgbClr>
                  </a:outerShdw>
                </a:effectLst>
              </a:rPr>
              <a:t>Can reclaim resources held by process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0</a:t>
            </a:r>
            <a:r>
              <a:rPr lang="en-US" sz="2400" dirty="0">
                <a:solidFill>
                  <a:srgbClr val="0000CC"/>
                </a:solidFill>
                <a:effectLst>
                  <a:outerShdw blurRad="38100" dist="38100" dir="2700000" algn="tl">
                    <a:srgbClr val="000000">
                      <a:alpha val="43137"/>
                    </a:srgbClr>
                  </a:outerShdw>
                </a:effectLst>
              </a:rPr>
              <a:t>, but insufficient resources to fulfill other processes; requests.</a:t>
            </a:r>
          </a:p>
          <a:p>
            <a:pPr lvl="1">
              <a:tabLst>
                <a:tab pos="2800350" algn="l"/>
                <a:tab pos="3708400" algn="ctr"/>
              </a:tabLst>
            </a:pPr>
            <a:r>
              <a:rPr lang="en-US" sz="2400" dirty="0">
                <a:solidFill>
                  <a:srgbClr val="0000CC"/>
                </a:solidFill>
                <a:effectLst>
                  <a:outerShdw blurRad="38100" dist="38100" dir="2700000" algn="tl">
                    <a:srgbClr val="000000">
                      <a:alpha val="43137"/>
                    </a:srgbClr>
                  </a:outerShdw>
                </a:effectLst>
              </a:rPr>
              <a:t>Deadlock exists, consisting of processes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1</a:t>
            </a:r>
            <a:r>
              <a:rPr lang="en-US" sz="2400" dirty="0">
                <a:solidFill>
                  <a:srgbClr val="0000CC"/>
                </a:solidFill>
                <a:effectLst>
                  <a:outerShdw blurRad="38100" dist="38100" dir="2700000" algn="tl">
                    <a:srgbClr val="000000">
                      <a:alpha val="43137"/>
                    </a:srgbClr>
                  </a:outerShdw>
                </a:effectLst>
              </a:rPr>
              <a:t>, </a:t>
            </a:r>
            <a:r>
              <a:rPr lang="en-US" sz="2400" baseline="-25000" dirty="0">
                <a:solidFill>
                  <a:srgbClr val="0000CC"/>
                </a:solidFill>
                <a:effectLst>
                  <a:outerShdw blurRad="38100" dist="38100" dir="2700000" algn="tl">
                    <a:srgbClr val="000000">
                      <a:alpha val="43137"/>
                    </a:srgbClr>
                  </a:outerShdw>
                </a:effectLst>
              </a:rPr>
              <a:t>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2</a:t>
            </a:r>
            <a:r>
              <a:rPr lang="en-US" sz="2400" dirty="0">
                <a:solidFill>
                  <a:srgbClr val="0000CC"/>
                </a:solidFill>
                <a:effectLst>
                  <a:outerShdw blurRad="38100" dist="38100" dir="2700000" algn="tl">
                    <a:srgbClr val="000000">
                      <a:alpha val="43137"/>
                    </a:srgbClr>
                  </a:outerShdw>
                </a:effectLst>
              </a:rPr>
              <a:t>,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3</a:t>
            </a:r>
            <a:r>
              <a:rPr lang="en-US" sz="2400" dirty="0">
                <a:solidFill>
                  <a:srgbClr val="0000CC"/>
                </a:solidFill>
                <a:effectLst>
                  <a:outerShdw blurRad="38100" dist="38100" dir="2700000" algn="tl">
                    <a:srgbClr val="000000">
                      <a:alpha val="43137"/>
                    </a:srgbClr>
                  </a:outerShdw>
                </a:effectLst>
              </a:rPr>
              <a:t>, and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4</a:t>
            </a:r>
            <a:r>
              <a:rPr lang="en-US" sz="2400" dirty="0">
                <a:solidFill>
                  <a:srgbClr val="0000CC"/>
                </a:solidFill>
                <a:effectLst>
                  <a:outerShdw blurRad="38100" dist="38100" dir="2700000" algn="tl">
                    <a:srgbClr val="000000">
                      <a:alpha val="43137"/>
                    </a:srgbClr>
                  </a:outerShdw>
                </a:effectLst>
              </a:rPr>
              <a:t>.</a:t>
            </a:r>
          </a:p>
          <a:p>
            <a:pPr>
              <a:tabLst>
                <a:tab pos="2800350" algn="l"/>
                <a:tab pos="3708400" algn="ctr"/>
              </a:tabLst>
            </a:pPr>
            <a:endParaRPr lang="en-US" sz="2000" dirty="0"/>
          </a:p>
        </p:txBody>
      </p:sp>
      <p:sp>
        <p:nvSpPr>
          <p:cNvPr id="62467" name="Date Placeholder 3"/>
          <p:cNvSpPr>
            <a:spLocks noGrp="1"/>
          </p:cNvSpPr>
          <p:nvPr>
            <p:ph type="dt" sz="quarter" idx="10"/>
          </p:nvPr>
        </p:nvSpPr>
        <p:spPr>
          <a:noFill/>
        </p:spPr>
        <p:txBody>
          <a:bodyPr/>
          <a:lstStyle/>
          <a:p>
            <a:fld id="{B66F309F-8765-45D6-BB93-8ADA28845CBE}" type="datetime1">
              <a:rPr lang="en-US" smtClean="0">
                <a:latin typeface="Tahoma" pitchFamily="34" charset="0"/>
                <a:ea typeface="MS PGothic" pitchFamily="34" charset="-128"/>
              </a:rPr>
              <a:t>5/31/2020</a:t>
            </a:fld>
            <a:endParaRPr lang="en-US">
              <a:latin typeface="Tahoma" pitchFamily="34" charset="0"/>
              <a:ea typeface="MS PGothic" pitchFamily="34" charset="-128"/>
            </a:endParaRPr>
          </a:p>
        </p:txBody>
      </p:sp>
      <p:sp>
        <p:nvSpPr>
          <p:cNvPr id="62468" name="Slide Number Placeholder 4"/>
          <p:cNvSpPr>
            <a:spLocks noGrp="1"/>
          </p:cNvSpPr>
          <p:nvPr>
            <p:ph type="sldNum" sz="quarter" idx="11"/>
          </p:nvPr>
        </p:nvSpPr>
        <p:spPr>
          <a:noFill/>
        </p:spPr>
        <p:txBody>
          <a:bodyPr/>
          <a:lstStyle/>
          <a:p>
            <a:fld id="{CFFC8E73-7657-410D-99A7-DE5906E746CC}" type="slidenum">
              <a:rPr lang="en-US" smtClean="0">
                <a:latin typeface="Tahoma" pitchFamily="34" charset="0"/>
                <a:ea typeface="MS PGothic" pitchFamily="34" charset="-128"/>
              </a:rPr>
              <a:pPr/>
              <a:t>35</a:t>
            </a:fld>
            <a:endParaRPr lang="en-US" dirty="0">
              <a:latin typeface="Tahoma" pitchFamily="34" charset="0"/>
              <a:ea typeface="MS PGothic" pitchFamily="34" charset="-128"/>
            </a:endParaRPr>
          </a:p>
        </p:txBody>
      </p:sp>
      <p:sp>
        <p:nvSpPr>
          <p:cNvPr id="62469" name="Footer Placeholder 5"/>
          <p:cNvSpPr>
            <a:spLocks noGrp="1"/>
          </p:cNvSpPr>
          <p:nvPr>
            <p:ph type="ftr" sz="quarter" idx="12"/>
          </p:nvPr>
        </p:nvSpPr>
        <p:spPr>
          <a:noFill/>
        </p:spPr>
        <p:txBody>
          <a:bodyPr/>
          <a:lstStyle/>
          <a:p>
            <a:r>
              <a:rPr lang="en-US">
                <a:ea typeface="MS PGothic" pitchFamily="34" charset="-128"/>
              </a:rPr>
              <a:t>Ambo University || Woliso Campus</a:t>
            </a:r>
          </a:p>
        </p:txBody>
      </p:sp>
      <p:sp>
        <p:nvSpPr>
          <p:cNvPr id="62470" name="Title 1"/>
          <p:cNvSpPr txBox="1">
            <a:spLocks/>
          </p:cNvSpPr>
          <p:nvPr/>
        </p:nvSpPr>
        <p:spPr bwMode="auto">
          <a:xfrm>
            <a:off x="304800" y="76200"/>
            <a:ext cx="8458200" cy="762000"/>
          </a:xfrm>
          <a:prstGeom prst="rect">
            <a:avLst/>
          </a:prstGeom>
          <a:noFill/>
          <a:ln w="9525">
            <a:noFill/>
            <a:miter lim="800000"/>
            <a:headEnd/>
            <a:tailEnd/>
          </a:ln>
        </p:spPr>
        <p:txBody>
          <a:bodyPr lIns="0" rIns="0"/>
          <a:lstStyle/>
          <a:p>
            <a:pPr algn="ctr"/>
            <a:r>
              <a:rPr lang="en-US" sz="3200" b="1" dirty="0">
                <a:solidFill>
                  <a:srgbClr val="FF0000"/>
                </a:solidFill>
                <a:effectLst>
                  <a:outerShdw blurRad="38100" dist="38100" dir="2700000" algn="tl">
                    <a:srgbClr val="000000">
                      <a:alpha val="43137"/>
                    </a:srgbClr>
                  </a:outerShdw>
                </a:effectLst>
              </a:rPr>
              <a:t>Deadlock Detection Algorithm (cont.)</a:t>
            </a:r>
            <a:br>
              <a:rPr lang="en-US" sz="3200" b="1" dirty="0">
                <a:solidFill>
                  <a:srgbClr val="FF0000"/>
                </a:solidFill>
                <a:effectLst>
                  <a:outerShdw blurRad="38100" dist="38100" dir="2700000" algn="tl">
                    <a:srgbClr val="000000">
                      <a:alpha val="43137"/>
                    </a:srgbClr>
                  </a:outerShdw>
                </a:effectLst>
              </a:rPr>
            </a:br>
            <a:endParaRPr lang="en-US" sz="2800" b="1" dirty="0">
              <a:solidFill>
                <a:srgbClr val="FF0000"/>
              </a:solidFill>
              <a:effectLst>
                <a:outerShdw blurRad="38100" dist="38100" dir="2700000" algn="tl">
                  <a:srgbClr val="000000">
                    <a:alpha val="43137"/>
                  </a:srgbClr>
                </a:outerShdw>
              </a:effectLst>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2"/>
          <p:cNvSpPr>
            <a:spLocks noGrp="1"/>
          </p:cNvSpPr>
          <p:nvPr>
            <p:ph idx="1"/>
          </p:nvPr>
        </p:nvSpPr>
        <p:spPr>
          <a:xfrm>
            <a:off x="152400" y="762000"/>
            <a:ext cx="8763000" cy="5867400"/>
          </a:xfrm>
        </p:spPr>
        <p:txBody>
          <a:bodyPr>
            <a:noAutofit/>
          </a:bodyPr>
          <a:lstStyle/>
          <a:p>
            <a:pPr>
              <a:buFont typeface="Courier New" pitchFamily="49" charset="0"/>
              <a:buChar char="o"/>
              <a:defRPr/>
            </a:pPr>
            <a:r>
              <a:rPr lang="en-US" sz="2400" dirty="0">
                <a:solidFill>
                  <a:srgbClr val="0000CC"/>
                </a:solidFill>
                <a:ea typeface="ＭＳ Ｐゴシック" charset="-128"/>
              </a:rPr>
              <a:t>Once a deadlock has been detected, recovery strategy is needed. There are two possible recovery approaches:</a:t>
            </a:r>
          </a:p>
          <a:p>
            <a:pPr marL="1136650" lvl="2" indent="-222250">
              <a:buFont typeface="Wingdings" pitchFamily="2" charset="2"/>
              <a:buChar char="v"/>
              <a:defRPr/>
            </a:pPr>
            <a:r>
              <a:rPr lang="en-US" dirty="0">
                <a:solidFill>
                  <a:srgbClr val="0000CC"/>
                </a:solidFill>
                <a:ea typeface="ＭＳ Ｐゴシック" charset="-128"/>
              </a:rPr>
              <a:t>Process termination</a:t>
            </a:r>
          </a:p>
          <a:p>
            <a:pPr marL="1136650" lvl="2" indent="-222250">
              <a:buFont typeface="Wingdings" pitchFamily="2" charset="2"/>
              <a:buChar char="v"/>
              <a:defRPr/>
            </a:pPr>
            <a:r>
              <a:rPr lang="en-US" dirty="0">
                <a:solidFill>
                  <a:srgbClr val="0000CC"/>
                </a:solidFill>
                <a:ea typeface="ＭＳ Ｐゴシック" charset="-128"/>
              </a:rPr>
              <a:t>Resource preemption</a:t>
            </a:r>
          </a:p>
          <a:p>
            <a:pPr marL="339725" lvl="1" indent="-339725">
              <a:buFont typeface="Times" charset="0"/>
              <a:buNone/>
              <a:defRPr/>
            </a:pPr>
            <a:r>
              <a:rPr lang="en-US" b="1" dirty="0">
                <a:solidFill>
                  <a:srgbClr val="00B050"/>
                </a:solidFill>
                <a:ea typeface="ＭＳ Ｐゴシック" charset="-128"/>
              </a:rPr>
              <a:t>Process Termination</a:t>
            </a:r>
          </a:p>
          <a:p>
            <a:pPr marL="344488" lvl="2" indent="-179388">
              <a:buFont typeface="Wingdings" pitchFamily="2" charset="2"/>
              <a:buChar char="v"/>
              <a:defRPr/>
            </a:pPr>
            <a:r>
              <a:rPr lang="en-US" dirty="0">
                <a:solidFill>
                  <a:srgbClr val="0000CC"/>
                </a:solidFill>
                <a:ea typeface="ＭＳ Ｐゴシック" charset="-128"/>
              </a:rPr>
              <a:t>Abort all deadlocked processes</a:t>
            </a:r>
          </a:p>
          <a:p>
            <a:pPr marL="344488" lvl="2" indent="-179388">
              <a:buFont typeface="Wingdings" pitchFamily="2" charset="2"/>
              <a:buChar char="v"/>
              <a:defRPr/>
            </a:pPr>
            <a:r>
              <a:rPr lang="en-US" dirty="0">
                <a:solidFill>
                  <a:srgbClr val="0000CC"/>
                </a:solidFill>
                <a:ea typeface="ＭＳ Ｐゴシック" charset="-128"/>
              </a:rPr>
              <a:t>Abort one process at a time until the deadlock cycle is eliminated</a:t>
            </a:r>
          </a:p>
          <a:p>
            <a:pPr marL="225425" lvl="1" indent="-225425">
              <a:buFont typeface="Wingdings" pitchFamily="2" charset="2"/>
              <a:buChar char="Ø"/>
              <a:defRPr/>
            </a:pPr>
            <a:r>
              <a:rPr lang="en-US" sz="2400" dirty="0">
                <a:solidFill>
                  <a:srgbClr val="0000CC"/>
                </a:solidFill>
                <a:ea typeface="ＭＳ Ｐゴシック" charset="-128"/>
              </a:rPr>
              <a:t> In which order should we choose a process to abort? Chose the process with</a:t>
            </a:r>
          </a:p>
          <a:p>
            <a:pPr marL="688975" lvl="3" indent="-284163">
              <a:buFont typeface="Wingdings" pitchFamily="2" charset="2"/>
              <a:buChar char="ü"/>
              <a:defRPr/>
            </a:pPr>
            <a:r>
              <a:rPr lang="en-US" sz="2400" dirty="0">
                <a:solidFill>
                  <a:srgbClr val="0000CC"/>
                </a:solidFill>
                <a:ea typeface="ＭＳ Ｐゴシック" charset="-128"/>
              </a:rPr>
              <a:t>Least amount of processor time consumed so far </a:t>
            </a:r>
          </a:p>
          <a:p>
            <a:pPr marL="688975" lvl="3" indent="-284163">
              <a:buFont typeface="Wingdings" pitchFamily="2" charset="2"/>
              <a:buChar char="ü"/>
              <a:defRPr/>
            </a:pPr>
            <a:r>
              <a:rPr lang="en-US" sz="2400" dirty="0">
                <a:solidFill>
                  <a:srgbClr val="0000CC"/>
                </a:solidFill>
                <a:ea typeface="ＭＳ Ｐゴシック" charset="-128"/>
              </a:rPr>
              <a:t>Least amount of output produced so far </a:t>
            </a:r>
          </a:p>
          <a:p>
            <a:pPr marL="688975" lvl="3" indent="-284163">
              <a:buFont typeface="Wingdings" pitchFamily="2" charset="2"/>
              <a:buChar char="ü"/>
              <a:defRPr/>
            </a:pPr>
            <a:r>
              <a:rPr lang="en-US" sz="2400" dirty="0">
                <a:solidFill>
                  <a:srgbClr val="0000CC"/>
                </a:solidFill>
                <a:ea typeface="ＭＳ Ｐゴシック" charset="-128"/>
              </a:rPr>
              <a:t>Most estimated time remaining </a:t>
            </a:r>
          </a:p>
          <a:p>
            <a:pPr marL="688975" lvl="3" indent="-284163">
              <a:buFont typeface="Wingdings" pitchFamily="2" charset="2"/>
              <a:buChar char="ü"/>
              <a:defRPr/>
            </a:pPr>
            <a:r>
              <a:rPr lang="en-US" sz="2400" dirty="0">
                <a:solidFill>
                  <a:srgbClr val="0000CC"/>
                </a:solidFill>
                <a:ea typeface="ＭＳ Ｐゴシック" charset="-128"/>
              </a:rPr>
              <a:t>Least total resources allocated so far</a:t>
            </a:r>
          </a:p>
          <a:p>
            <a:pPr marL="688975" lvl="3" indent="-284163">
              <a:buFont typeface="Wingdings" pitchFamily="2" charset="2"/>
              <a:buChar char="ü"/>
              <a:defRPr/>
            </a:pPr>
            <a:r>
              <a:rPr lang="en-US" sz="2400" dirty="0">
                <a:solidFill>
                  <a:srgbClr val="0000CC"/>
                </a:solidFill>
                <a:ea typeface="ＭＳ Ｐゴシック" charset="-128"/>
              </a:rPr>
              <a:t>Lowest priority</a:t>
            </a:r>
          </a:p>
          <a:p>
            <a:pPr marL="339725" lvl="1" indent="-339725">
              <a:defRPr/>
            </a:pPr>
            <a:endParaRPr lang="en-US" sz="2400" dirty="0">
              <a:ea typeface="ＭＳ Ｐゴシック" charset="-128"/>
            </a:endParaRPr>
          </a:p>
          <a:p>
            <a:pPr>
              <a:defRPr/>
            </a:pPr>
            <a:endParaRPr lang="en-US" sz="2400" dirty="0">
              <a:ea typeface="ＭＳ Ｐゴシック" charset="-128"/>
            </a:endParaRPr>
          </a:p>
        </p:txBody>
      </p:sp>
      <p:sp>
        <p:nvSpPr>
          <p:cNvPr id="64515" name="Date Placeholder 3"/>
          <p:cNvSpPr>
            <a:spLocks noGrp="1"/>
          </p:cNvSpPr>
          <p:nvPr>
            <p:ph type="dt" sz="quarter" idx="10"/>
          </p:nvPr>
        </p:nvSpPr>
        <p:spPr>
          <a:noFill/>
        </p:spPr>
        <p:txBody>
          <a:bodyPr/>
          <a:lstStyle/>
          <a:p>
            <a:fld id="{2E5EEDEB-F49D-4B06-8B8E-C8746B3D3F0C}" type="datetime1">
              <a:rPr lang="en-US" smtClean="0">
                <a:latin typeface="Tahoma" pitchFamily="34" charset="0"/>
                <a:ea typeface="MS PGothic" pitchFamily="34" charset="-128"/>
              </a:rPr>
              <a:t>5/31/2020</a:t>
            </a:fld>
            <a:endParaRPr lang="en-US">
              <a:latin typeface="Tahoma" pitchFamily="34" charset="0"/>
              <a:ea typeface="MS PGothic" pitchFamily="34" charset="-128"/>
            </a:endParaRPr>
          </a:p>
        </p:txBody>
      </p:sp>
      <p:sp>
        <p:nvSpPr>
          <p:cNvPr id="64516" name="Slide Number Placeholder 4"/>
          <p:cNvSpPr>
            <a:spLocks noGrp="1"/>
          </p:cNvSpPr>
          <p:nvPr>
            <p:ph type="sldNum" sz="quarter" idx="11"/>
          </p:nvPr>
        </p:nvSpPr>
        <p:spPr>
          <a:noFill/>
        </p:spPr>
        <p:txBody>
          <a:bodyPr/>
          <a:lstStyle/>
          <a:p>
            <a:fld id="{F4E5EF5C-55BC-4866-AA65-7EF9A84984F2}" type="slidenum">
              <a:rPr lang="en-US" smtClean="0">
                <a:latin typeface="Tahoma" pitchFamily="34" charset="0"/>
                <a:ea typeface="MS PGothic" pitchFamily="34" charset="-128"/>
              </a:rPr>
              <a:pPr/>
              <a:t>36</a:t>
            </a:fld>
            <a:endParaRPr lang="en-US">
              <a:latin typeface="Tahoma" pitchFamily="34" charset="0"/>
              <a:ea typeface="MS PGothic" pitchFamily="34" charset="-128"/>
            </a:endParaRPr>
          </a:p>
        </p:txBody>
      </p:sp>
      <p:sp>
        <p:nvSpPr>
          <p:cNvPr id="64517" name="Footer Placeholder 5"/>
          <p:cNvSpPr>
            <a:spLocks noGrp="1"/>
          </p:cNvSpPr>
          <p:nvPr>
            <p:ph type="ftr" sz="quarter" idx="12"/>
          </p:nvPr>
        </p:nvSpPr>
        <p:spPr>
          <a:noFill/>
        </p:spPr>
        <p:txBody>
          <a:bodyPr/>
          <a:lstStyle/>
          <a:p>
            <a:r>
              <a:rPr lang="en-US">
                <a:ea typeface="MS PGothic" pitchFamily="34" charset="-128"/>
              </a:rPr>
              <a:t>Ambo University || Woliso Campus</a:t>
            </a:r>
          </a:p>
        </p:txBody>
      </p:sp>
      <p:sp>
        <p:nvSpPr>
          <p:cNvPr id="64518" name="Title 7"/>
          <p:cNvSpPr>
            <a:spLocks noGrp="1"/>
          </p:cNvSpPr>
          <p:nvPr>
            <p:ph type="title"/>
          </p:nvPr>
        </p:nvSpPr>
        <p:spPr>
          <a:xfrm>
            <a:off x="228600" y="152400"/>
            <a:ext cx="8305800" cy="533400"/>
          </a:xfrm>
        </p:spPr>
        <p:txBody>
          <a:bodyPr>
            <a:noAutofit/>
          </a:bodyPr>
          <a:lstStyle/>
          <a:p>
            <a:r>
              <a:rPr lang="en-US" sz="3600" b="1" dirty="0">
                <a:solidFill>
                  <a:srgbClr val="FF0000"/>
                </a:solidFill>
                <a:effectLst>
                  <a:outerShdw blurRad="38100" dist="38100" dir="2700000" algn="tl">
                    <a:srgbClr val="000000">
                      <a:alpha val="43137"/>
                    </a:srgbClr>
                  </a:outerShdw>
                </a:effectLst>
                <a:latin typeface="+mn-lt"/>
              </a:rPr>
              <a:t>Recovery from Deadlock</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228600" y="152400"/>
            <a:ext cx="8534400" cy="533400"/>
          </a:xfrm>
        </p:spPr>
        <p:txBody>
          <a:bodyPr>
            <a:noAutofit/>
          </a:bodyPr>
          <a:lstStyle/>
          <a:p>
            <a:r>
              <a:rPr lang="en-US" sz="3200" b="1" dirty="0">
                <a:solidFill>
                  <a:srgbClr val="FF0000"/>
                </a:solidFill>
                <a:effectLst>
                  <a:outerShdw blurRad="38100" dist="38100" dir="2700000" algn="tl">
                    <a:srgbClr val="000000">
                      <a:alpha val="43137"/>
                    </a:srgbClr>
                  </a:outerShdw>
                </a:effectLst>
              </a:rPr>
              <a:t>Recovery from Deadlock</a:t>
            </a:r>
          </a:p>
        </p:txBody>
      </p:sp>
      <p:sp>
        <p:nvSpPr>
          <p:cNvPr id="65539" name="Content Placeholder 2"/>
          <p:cNvSpPr>
            <a:spLocks noGrp="1"/>
          </p:cNvSpPr>
          <p:nvPr>
            <p:ph idx="1"/>
          </p:nvPr>
        </p:nvSpPr>
        <p:spPr>
          <a:xfrm>
            <a:off x="152400" y="785812"/>
            <a:ext cx="8839200" cy="5538787"/>
          </a:xfrm>
        </p:spPr>
        <p:txBody>
          <a:bodyPr>
            <a:noAutofit/>
          </a:bodyPr>
          <a:lstStyle/>
          <a:p>
            <a:pPr>
              <a:buFont typeface="Times" charset="0"/>
              <a:buNone/>
            </a:pPr>
            <a:r>
              <a:rPr lang="en-US" sz="2000" b="1" dirty="0">
                <a:solidFill>
                  <a:srgbClr val="00B050"/>
                </a:solidFill>
              </a:rPr>
              <a:t>Resource Preemption</a:t>
            </a:r>
          </a:p>
          <a:p>
            <a:pPr>
              <a:buFont typeface="Courier New" pitchFamily="49" charset="0"/>
              <a:buChar char="o"/>
            </a:pPr>
            <a:r>
              <a:rPr lang="en-US" sz="2000" dirty="0">
                <a:solidFill>
                  <a:srgbClr val="0000CC"/>
                </a:solidFill>
              </a:rPr>
              <a:t>In this recovery strategy, we successively preempt resources and allocate them to another process until the deadlock is broken</a:t>
            </a:r>
          </a:p>
          <a:p>
            <a:pPr>
              <a:buFont typeface="Courier New" pitchFamily="49" charset="0"/>
              <a:buChar char="o"/>
            </a:pPr>
            <a:r>
              <a:rPr lang="en-US" sz="2000" dirty="0">
                <a:solidFill>
                  <a:srgbClr val="0000CC"/>
                </a:solidFill>
              </a:rPr>
              <a:t>While implementing this strategy, there are three issues to be considered</a:t>
            </a:r>
          </a:p>
          <a:p>
            <a:pPr lvl="1">
              <a:buFont typeface="Wingdings" pitchFamily="2" charset="2"/>
              <a:buChar char="v"/>
            </a:pPr>
            <a:r>
              <a:rPr lang="en-US" sz="2000" b="1" dirty="0">
                <a:solidFill>
                  <a:srgbClr val="FF0000"/>
                </a:solidFill>
              </a:rPr>
              <a:t>Selecting a victim </a:t>
            </a:r>
            <a:r>
              <a:rPr lang="en-US" sz="2000" dirty="0">
                <a:solidFill>
                  <a:srgbClr val="0000CC"/>
                </a:solidFill>
              </a:rPr>
              <a:t>– which resources and process should be selected to minimize cost just like in process termination. The cost factors may include parameters like the number of resources a deadlocked process is holding, number of resources it used so far</a:t>
            </a:r>
          </a:p>
          <a:p>
            <a:pPr lvl="1">
              <a:buFont typeface="Wingdings" pitchFamily="2" charset="2"/>
              <a:buChar char="v"/>
            </a:pPr>
            <a:r>
              <a:rPr lang="en-US" sz="2000" b="1" dirty="0">
                <a:solidFill>
                  <a:srgbClr val="FF0000"/>
                </a:solidFill>
              </a:rPr>
              <a:t>Rollback</a:t>
            </a:r>
            <a:r>
              <a:rPr lang="en-US" sz="2000" b="1" dirty="0">
                <a:solidFill>
                  <a:srgbClr val="0000CC"/>
                </a:solidFill>
              </a:rPr>
              <a:t> </a:t>
            </a:r>
            <a:r>
              <a:rPr lang="en-US" sz="2000" dirty="0">
                <a:solidFill>
                  <a:srgbClr val="0000CC"/>
                </a:solidFill>
              </a:rPr>
              <a:t>– if a resource is preempted from a process, then it can not continue its normal execution</a:t>
            </a:r>
          </a:p>
          <a:p>
            <a:pPr lvl="2"/>
            <a:r>
              <a:rPr lang="en-US" sz="2000" dirty="0">
                <a:solidFill>
                  <a:srgbClr val="0000CC"/>
                </a:solidFill>
              </a:rPr>
              <a:t>The process must be rolled back to some safe state and started</a:t>
            </a:r>
          </a:p>
          <a:p>
            <a:pPr lvl="1">
              <a:buFont typeface="Wingdings" pitchFamily="2" charset="2"/>
              <a:buChar char="v"/>
            </a:pPr>
            <a:r>
              <a:rPr lang="en-US" sz="2000" b="1" dirty="0">
                <a:solidFill>
                  <a:srgbClr val="FF0000"/>
                </a:solidFill>
              </a:rPr>
              <a:t>Starvation</a:t>
            </a:r>
            <a:r>
              <a:rPr lang="en-US" sz="2000" dirty="0">
                <a:solidFill>
                  <a:srgbClr val="0000CC"/>
                </a:solidFill>
              </a:rPr>
              <a:t> –  same process may always be picked as victim several times. As a result, starvation may occur. The best solution to this problem is to only allow a process to be picked as a victims for a limited finite number of times. This can be done by including the number of rollback in the cost factor</a:t>
            </a:r>
          </a:p>
          <a:p>
            <a:endParaRPr lang="en-US" sz="2000" dirty="0"/>
          </a:p>
        </p:txBody>
      </p:sp>
      <p:sp>
        <p:nvSpPr>
          <p:cNvPr id="65540" name="Date Placeholder 3"/>
          <p:cNvSpPr>
            <a:spLocks noGrp="1"/>
          </p:cNvSpPr>
          <p:nvPr>
            <p:ph type="dt" sz="quarter" idx="10"/>
          </p:nvPr>
        </p:nvSpPr>
        <p:spPr>
          <a:noFill/>
        </p:spPr>
        <p:txBody>
          <a:bodyPr/>
          <a:lstStyle/>
          <a:p>
            <a:fld id="{08F2C490-730C-4115-B0EF-29829A1EB443}" type="datetime1">
              <a:rPr lang="en-US" smtClean="0">
                <a:latin typeface="Tahoma" pitchFamily="34" charset="0"/>
                <a:ea typeface="MS PGothic" pitchFamily="34" charset="-128"/>
              </a:rPr>
              <a:t>5/31/2020</a:t>
            </a:fld>
            <a:endParaRPr lang="en-US" dirty="0">
              <a:latin typeface="Tahoma" pitchFamily="34" charset="0"/>
              <a:ea typeface="MS PGothic" pitchFamily="34" charset="-128"/>
            </a:endParaRPr>
          </a:p>
        </p:txBody>
      </p:sp>
      <p:sp>
        <p:nvSpPr>
          <p:cNvPr id="65541" name="Slide Number Placeholder 4"/>
          <p:cNvSpPr>
            <a:spLocks noGrp="1"/>
          </p:cNvSpPr>
          <p:nvPr>
            <p:ph type="sldNum" sz="quarter" idx="11"/>
          </p:nvPr>
        </p:nvSpPr>
        <p:spPr>
          <a:noFill/>
        </p:spPr>
        <p:txBody>
          <a:bodyPr/>
          <a:lstStyle/>
          <a:p>
            <a:fld id="{331D4171-9A72-41AD-BEC8-F698EC056969}" type="slidenum">
              <a:rPr lang="en-US" smtClean="0">
                <a:latin typeface="Tahoma" pitchFamily="34" charset="0"/>
                <a:ea typeface="MS PGothic" pitchFamily="34" charset="-128"/>
              </a:rPr>
              <a:pPr/>
              <a:t>37</a:t>
            </a:fld>
            <a:endParaRPr lang="en-US">
              <a:latin typeface="Tahoma" pitchFamily="34" charset="0"/>
              <a:ea typeface="MS PGothic" pitchFamily="34" charset="-128"/>
            </a:endParaRPr>
          </a:p>
        </p:txBody>
      </p:sp>
      <p:sp>
        <p:nvSpPr>
          <p:cNvPr id="65542" name="Footer Placeholder 5"/>
          <p:cNvSpPr>
            <a:spLocks noGrp="1"/>
          </p:cNvSpPr>
          <p:nvPr>
            <p:ph type="ftr" sz="quarter" idx="12"/>
          </p:nvPr>
        </p:nvSpPr>
        <p:spPr>
          <a:noFill/>
        </p:spPr>
        <p:txBody>
          <a:bodyPr/>
          <a:lstStyle/>
          <a:p>
            <a:r>
              <a:rPr lang="en-US">
                <a:ea typeface="MS PGothic" pitchFamily="34" charset="-128"/>
              </a:rPr>
              <a:t>Ambo University || Woliso Campus</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228600" y="152400"/>
            <a:ext cx="8534400" cy="533400"/>
          </a:xfrm>
        </p:spPr>
        <p:txBody>
          <a:bodyPr>
            <a:noAutofit/>
          </a:bodyPr>
          <a:lstStyle/>
          <a:p>
            <a:r>
              <a:rPr lang="en-US" sz="3200" b="1" dirty="0">
                <a:solidFill>
                  <a:srgbClr val="FF0000"/>
                </a:solidFill>
                <a:effectLst>
                  <a:outerShdw blurRad="38100" dist="38100" dir="2700000" algn="tl">
                    <a:srgbClr val="000000">
                      <a:alpha val="43137"/>
                    </a:srgbClr>
                  </a:outerShdw>
                </a:effectLst>
              </a:rPr>
              <a:t>Deadlock avoidance</a:t>
            </a:r>
          </a:p>
        </p:txBody>
      </p:sp>
      <p:sp>
        <p:nvSpPr>
          <p:cNvPr id="65539" name="Content Placeholder 2"/>
          <p:cNvSpPr>
            <a:spLocks noGrp="1"/>
          </p:cNvSpPr>
          <p:nvPr>
            <p:ph idx="1"/>
          </p:nvPr>
        </p:nvSpPr>
        <p:spPr>
          <a:xfrm>
            <a:off x="152400" y="785812"/>
            <a:ext cx="8839200" cy="5538787"/>
          </a:xfrm>
        </p:spPr>
        <p:txBody>
          <a:bodyPr>
            <a:noAutofit/>
          </a:bodyPr>
          <a:lstStyle/>
          <a:p>
            <a:r>
              <a:rPr lang="en-US" sz="2400" dirty="0">
                <a:solidFill>
                  <a:srgbClr val="0000CC"/>
                </a:solidFill>
                <a:effectLst>
                  <a:outerShdw blurRad="38100" dist="38100" dir="2700000" algn="tl">
                    <a:srgbClr val="000000">
                      <a:alpha val="43137"/>
                    </a:srgbClr>
                  </a:outerShdw>
                </a:effectLst>
              </a:rPr>
              <a:t>Deadlock avoidance scheme requires each process to declare the </a:t>
            </a:r>
            <a:r>
              <a:rPr lang="en-US" sz="2400" i="1" dirty="0">
                <a:solidFill>
                  <a:srgbClr val="0000CC"/>
                </a:solidFill>
                <a:effectLst>
                  <a:outerShdw blurRad="38100" dist="38100" dir="2700000" algn="tl">
                    <a:srgbClr val="000000">
                      <a:alpha val="43137"/>
                    </a:srgbClr>
                  </a:outerShdw>
                </a:effectLst>
              </a:rPr>
              <a:t>maximum number</a:t>
            </a:r>
            <a:r>
              <a:rPr lang="en-US" sz="2400" dirty="0">
                <a:solidFill>
                  <a:srgbClr val="0000CC"/>
                </a:solidFill>
                <a:effectLst>
                  <a:outerShdw blurRad="38100" dist="38100" dir="2700000" algn="tl">
                    <a:srgbClr val="000000">
                      <a:alpha val="43137"/>
                    </a:srgbClr>
                  </a:outerShdw>
                </a:effectLst>
              </a:rPr>
              <a:t> of resources of each type that it may need in advance</a:t>
            </a:r>
          </a:p>
          <a:p>
            <a:endParaRPr lang="en-US" sz="2400" dirty="0">
              <a:solidFill>
                <a:srgbClr val="0000CC"/>
              </a:solidFill>
              <a:effectLst>
                <a:outerShdw blurRad="38100" dist="38100" dir="2700000" algn="tl">
                  <a:srgbClr val="000000">
                    <a:alpha val="43137"/>
                  </a:srgbClr>
                </a:outerShdw>
              </a:effectLst>
            </a:endParaRPr>
          </a:p>
          <a:p>
            <a:r>
              <a:rPr lang="en-US" sz="2400" dirty="0">
                <a:solidFill>
                  <a:srgbClr val="0000CC"/>
                </a:solidFill>
                <a:effectLst>
                  <a:outerShdw blurRad="38100" dist="38100" dir="2700000" algn="tl">
                    <a:srgbClr val="000000">
                      <a:alpha val="43137"/>
                    </a:srgbClr>
                  </a:outerShdw>
                </a:effectLst>
              </a:rPr>
              <a:t>The deadlock-avoidance algorithm dynamically examines the resource-allocation state to ensure that there can never be a circular-wait condition.</a:t>
            </a:r>
          </a:p>
          <a:p>
            <a:endParaRPr lang="en-US" sz="2400" dirty="0">
              <a:solidFill>
                <a:srgbClr val="0000CC"/>
              </a:solidFill>
              <a:effectLst>
                <a:outerShdw blurRad="38100" dist="38100" dir="2700000" algn="tl">
                  <a:srgbClr val="000000">
                    <a:alpha val="43137"/>
                  </a:srgbClr>
                </a:outerShdw>
              </a:effectLst>
            </a:endParaRPr>
          </a:p>
          <a:p>
            <a:r>
              <a:rPr lang="en-US" sz="2400" dirty="0">
                <a:solidFill>
                  <a:srgbClr val="0000CC"/>
                </a:solidFill>
                <a:effectLst>
                  <a:outerShdw blurRad="38100" dist="38100" dir="2700000" algn="tl">
                    <a:srgbClr val="000000">
                      <a:alpha val="43137"/>
                    </a:srgbClr>
                  </a:outerShdw>
                </a:effectLst>
              </a:rPr>
              <a:t>Resource-allocation </a:t>
            </a:r>
            <a:r>
              <a:rPr lang="en-US" sz="2400" i="1" dirty="0">
                <a:solidFill>
                  <a:srgbClr val="0000CC"/>
                </a:solidFill>
                <a:effectLst>
                  <a:outerShdw blurRad="38100" dist="38100" dir="2700000" algn="tl">
                    <a:srgbClr val="000000">
                      <a:alpha val="43137"/>
                    </a:srgbClr>
                  </a:outerShdw>
                </a:effectLst>
              </a:rPr>
              <a:t>state</a:t>
            </a:r>
            <a:r>
              <a:rPr lang="en-US" sz="2400" dirty="0">
                <a:solidFill>
                  <a:srgbClr val="0000CC"/>
                </a:solidFill>
                <a:effectLst>
                  <a:outerShdw blurRad="38100" dist="38100" dir="2700000" algn="tl">
                    <a:srgbClr val="000000">
                      <a:alpha val="43137"/>
                    </a:srgbClr>
                  </a:outerShdw>
                </a:effectLst>
              </a:rPr>
              <a:t> is defined by the number of available and allocated resources, and the maximum demands of the processes.</a:t>
            </a:r>
          </a:p>
          <a:p>
            <a:endParaRPr lang="en-US" sz="2400" dirty="0">
              <a:solidFill>
                <a:srgbClr val="0000CC"/>
              </a:solidFill>
              <a:effectLst>
                <a:outerShdw blurRad="38100" dist="38100" dir="2700000" algn="tl">
                  <a:srgbClr val="000000">
                    <a:alpha val="43137"/>
                  </a:srgbClr>
                </a:outerShdw>
              </a:effectLst>
            </a:endParaRPr>
          </a:p>
          <a:p>
            <a:r>
              <a:rPr lang="en-US" sz="2400" dirty="0">
                <a:solidFill>
                  <a:srgbClr val="0000CC"/>
                </a:solidFill>
                <a:effectLst>
                  <a:outerShdw blurRad="38100" dist="38100" dir="2700000" algn="tl">
                    <a:srgbClr val="000000">
                      <a:alpha val="43137"/>
                    </a:srgbClr>
                  </a:outerShdw>
                </a:effectLst>
              </a:rPr>
              <a:t>Simplest and most useful model requires that each process declare the </a:t>
            </a:r>
            <a:r>
              <a:rPr lang="en-US" sz="2400" i="1" dirty="0">
                <a:solidFill>
                  <a:srgbClr val="0000CC"/>
                </a:solidFill>
                <a:effectLst>
                  <a:outerShdw blurRad="38100" dist="38100" dir="2700000" algn="tl">
                    <a:srgbClr val="000000">
                      <a:alpha val="43137"/>
                    </a:srgbClr>
                  </a:outerShdw>
                </a:effectLst>
              </a:rPr>
              <a:t>maximum number</a:t>
            </a:r>
            <a:r>
              <a:rPr lang="en-US" sz="2400" dirty="0">
                <a:solidFill>
                  <a:srgbClr val="0000CC"/>
                </a:solidFill>
                <a:effectLst>
                  <a:outerShdw blurRad="38100" dist="38100" dir="2700000" algn="tl">
                    <a:srgbClr val="000000">
                      <a:alpha val="43137"/>
                    </a:srgbClr>
                  </a:outerShdw>
                </a:effectLst>
              </a:rPr>
              <a:t> of resources of each type that it may need.</a:t>
            </a:r>
          </a:p>
          <a:p>
            <a:endParaRPr lang="en-US" sz="2400" dirty="0">
              <a:solidFill>
                <a:srgbClr val="0000CC"/>
              </a:solidFill>
              <a:effectLst>
                <a:outerShdw blurRad="38100" dist="38100" dir="2700000" algn="tl">
                  <a:srgbClr val="000000">
                    <a:alpha val="43137"/>
                  </a:srgbClr>
                </a:outerShdw>
              </a:effectLst>
            </a:endParaRPr>
          </a:p>
        </p:txBody>
      </p:sp>
      <p:sp>
        <p:nvSpPr>
          <p:cNvPr id="65540" name="Date Placeholder 3"/>
          <p:cNvSpPr>
            <a:spLocks noGrp="1"/>
          </p:cNvSpPr>
          <p:nvPr>
            <p:ph type="dt" sz="quarter" idx="10"/>
          </p:nvPr>
        </p:nvSpPr>
        <p:spPr>
          <a:noFill/>
        </p:spPr>
        <p:txBody>
          <a:bodyPr/>
          <a:lstStyle/>
          <a:p>
            <a:fld id="{3E6B6B92-3A8B-4678-A339-110CBAF96EC1}" type="datetime1">
              <a:rPr lang="en-US" smtClean="0">
                <a:latin typeface="Tahoma" pitchFamily="34" charset="0"/>
                <a:ea typeface="MS PGothic" pitchFamily="34" charset="-128"/>
              </a:rPr>
              <a:t>5/31/2020</a:t>
            </a:fld>
            <a:endParaRPr lang="en-US" dirty="0">
              <a:latin typeface="Tahoma" pitchFamily="34" charset="0"/>
              <a:ea typeface="MS PGothic" pitchFamily="34" charset="-128"/>
            </a:endParaRPr>
          </a:p>
        </p:txBody>
      </p:sp>
      <p:sp>
        <p:nvSpPr>
          <p:cNvPr id="65541" name="Slide Number Placeholder 4"/>
          <p:cNvSpPr>
            <a:spLocks noGrp="1"/>
          </p:cNvSpPr>
          <p:nvPr>
            <p:ph type="sldNum" sz="quarter" idx="11"/>
          </p:nvPr>
        </p:nvSpPr>
        <p:spPr>
          <a:noFill/>
        </p:spPr>
        <p:txBody>
          <a:bodyPr/>
          <a:lstStyle/>
          <a:p>
            <a:fld id="{331D4171-9A72-41AD-BEC8-F698EC056969}" type="slidenum">
              <a:rPr lang="en-US" smtClean="0">
                <a:latin typeface="Tahoma" pitchFamily="34" charset="0"/>
                <a:ea typeface="MS PGothic" pitchFamily="34" charset="-128"/>
              </a:rPr>
              <a:pPr/>
              <a:t>38</a:t>
            </a:fld>
            <a:endParaRPr lang="en-US">
              <a:latin typeface="Tahoma" pitchFamily="34" charset="0"/>
              <a:ea typeface="MS PGothic" pitchFamily="34" charset="-128"/>
            </a:endParaRPr>
          </a:p>
        </p:txBody>
      </p:sp>
      <p:sp>
        <p:nvSpPr>
          <p:cNvPr id="65542" name="Footer Placeholder 5"/>
          <p:cNvSpPr>
            <a:spLocks noGrp="1"/>
          </p:cNvSpPr>
          <p:nvPr>
            <p:ph type="ftr" sz="quarter" idx="12"/>
          </p:nvPr>
        </p:nvSpPr>
        <p:spPr>
          <a:noFill/>
        </p:spPr>
        <p:txBody>
          <a:bodyPr/>
          <a:lstStyle/>
          <a:p>
            <a:r>
              <a:rPr lang="en-US">
                <a:ea typeface="MS PGothic" pitchFamily="34" charset="-128"/>
              </a:rPr>
              <a:t>Ambo University || Woliso Campus</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228600" y="152400"/>
            <a:ext cx="8534400" cy="533400"/>
          </a:xfrm>
        </p:spPr>
        <p:txBody>
          <a:bodyPr>
            <a:noAutofit/>
          </a:bodyPr>
          <a:lstStyle/>
          <a:p>
            <a:r>
              <a:rPr lang="en-US" sz="3200" b="1" dirty="0">
                <a:solidFill>
                  <a:srgbClr val="FF0000"/>
                </a:solidFill>
                <a:effectLst>
                  <a:outerShdw blurRad="38100" dist="38100" dir="2700000" algn="tl">
                    <a:srgbClr val="000000">
                      <a:alpha val="43137"/>
                    </a:srgbClr>
                  </a:outerShdw>
                </a:effectLst>
              </a:rPr>
              <a:t>Safe and Unsafe States</a:t>
            </a:r>
          </a:p>
        </p:txBody>
      </p:sp>
      <p:sp>
        <p:nvSpPr>
          <p:cNvPr id="65539" name="Content Placeholder 2"/>
          <p:cNvSpPr>
            <a:spLocks noGrp="1"/>
          </p:cNvSpPr>
          <p:nvPr>
            <p:ph idx="1"/>
          </p:nvPr>
        </p:nvSpPr>
        <p:spPr>
          <a:xfrm>
            <a:off x="152400" y="785812"/>
            <a:ext cx="8839200" cy="5538787"/>
          </a:xfrm>
        </p:spPr>
        <p:txBody>
          <a:bodyPr>
            <a:noAutofit/>
          </a:bodyPr>
          <a:lstStyle/>
          <a:p>
            <a:r>
              <a:rPr lang="en-US" sz="2400" dirty="0">
                <a:solidFill>
                  <a:srgbClr val="0000CC"/>
                </a:solidFill>
                <a:effectLst>
                  <a:outerShdw blurRad="38100" dist="38100" dir="2700000" algn="tl">
                    <a:srgbClr val="000000">
                      <a:alpha val="43137"/>
                    </a:srgbClr>
                  </a:outerShdw>
                </a:effectLst>
              </a:rPr>
              <a:t>A state is said to be safe if there is some scheduling order in which every process can run to completion even if all of them suddenly request their maximum Number of resources immediately.</a:t>
            </a:r>
          </a:p>
          <a:p>
            <a:r>
              <a:rPr lang="en-US" sz="2400" dirty="0">
                <a:solidFill>
                  <a:srgbClr val="0000CC"/>
                </a:solidFill>
                <a:effectLst>
                  <a:outerShdw blurRad="38100" dist="38100" dir="2700000" algn="tl">
                    <a:srgbClr val="000000">
                      <a:alpha val="43137"/>
                    </a:srgbClr>
                  </a:outerShdw>
                </a:effectLst>
              </a:rPr>
              <a:t>A state said to be unsafe if there is no granted, given to any of process to complete.</a:t>
            </a:r>
          </a:p>
        </p:txBody>
      </p:sp>
      <p:sp>
        <p:nvSpPr>
          <p:cNvPr id="65540" name="Date Placeholder 3"/>
          <p:cNvSpPr>
            <a:spLocks noGrp="1"/>
          </p:cNvSpPr>
          <p:nvPr>
            <p:ph type="dt" sz="quarter" idx="10"/>
          </p:nvPr>
        </p:nvSpPr>
        <p:spPr>
          <a:noFill/>
        </p:spPr>
        <p:txBody>
          <a:bodyPr/>
          <a:lstStyle/>
          <a:p>
            <a:fld id="{9A9AF394-768C-4BA4-B7F7-5B6FF16DEDD3}" type="datetime1">
              <a:rPr lang="en-US" smtClean="0">
                <a:latin typeface="Tahoma" pitchFamily="34" charset="0"/>
                <a:ea typeface="MS PGothic" pitchFamily="34" charset="-128"/>
              </a:rPr>
              <a:t>5/31/2020</a:t>
            </a:fld>
            <a:endParaRPr lang="en-US" dirty="0">
              <a:latin typeface="Tahoma" pitchFamily="34" charset="0"/>
              <a:ea typeface="MS PGothic" pitchFamily="34" charset="-128"/>
            </a:endParaRPr>
          </a:p>
        </p:txBody>
      </p:sp>
      <p:sp>
        <p:nvSpPr>
          <p:cNvPr id="65541" name="Slide Number Placeholder 4"/>
          <p:cNvSpPr>
            <a:spLocks noGrp="1"/>
          </p:cNvSpPr>
          <p:nvPr>
            <p:ph type="sldNum" sz="quarter" idx="11"/>
          </p:nvPr>
        </p:nvSpPr>
        <p:spPr>
          <a:noFill/>
        </p:spPr>
        <p:txBody>
          <a:bodyPr/>
          <a:lstStyle/>
          <a:p>
            <a:fld id="{331D4171-9A72-41AD-BEC8-F698EC056969}" type="slidenum">
              <a:rPr lang="en-US" smtClean="0">
                <a:latin typeface="Tahoma" pitchFamily="34" charset="0"/>
                <a:ea typeface="MS PGothic" pitchFamily="34" charset="-128"/>
              </a:rPr>
              <a:pPr/>
              <a:t>39</a:t>
            </a:fld>
            <a:endParaRPr lang="en-US">
              <a:latin typeface="Tahoma" pitchFamily="34" charset="0"/>
              <a:ea typeface="MS PGothic" pitchFamily="34" charset="-128"/>
            </a:endParaRPr>
          </a:p>
        </p:txBody>
      </p:sp>
      <p:sp>
        <p:nvSpPr>
          <p:cNvPr id="65542" name="Footer Placeholder 5"/>
          <p:cNvSpPr>
            <a:spLocks noGrp="1"/>
          </p:cNvSpPr>
          <p:nvPr>
            <p:ph type="ftr" sz="quarter" idx="12"/>
          </p:nvPr>
        </p:nvSpPr>
        <p:spPr>
          <a:noFill/>
        </p:spPr>
        <p:txBody>
          <a:bodyPr/>
          <a:lstStyle/>
          <a:p>
            <a:r>
              <a:rPr lang="en-US">
                <a:ea typeface="MS PGothic" pitchFamily="34" charset="-128"/>
              </a:rPr>
              <a:t>Ambo University || Woliso Campus</a:t>
            </a:r>
          </a:p>
        </p:txBody>
      </p:sp>
      <p:sp>
        <p:nvSpPr>
          <p:cNvPr id="7" name="Content Placeholder 2"/>
          <p:cNvSpPr txBox="1">
            <a:spLocks/>
          </p:cNvSpPr>
          <p:nvPr/>
        </p:nvSpPr>
        <p:spPr>
          <a:xfrm>
            <a:off x="304800" y="2895600"/>
            <a:ext cx="4572000" cy="3429000"/>
          </a:xfrm>
          <a:prstGeom prst="rect">
            <a:avLst/>
          </a:prstGeom>
        </p:spPr>
        <p:txBody>
          <a:bodyPr vert="horz" lIns="91440" tIns="45720" rIns="91440" bIns="45720" rtlCol="0">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1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If a system is in a </a:t>
            </a:r>
            <a:r>
              <a:rPr kumimoji="0" lang="en-US" sz="3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n-lt"/>
                <a:ea typeface="+mn-ea"/>
                <a:cs typeface="+mn-cs"/>
              </a:rPr>
              <a:t>safe state</a:t>
            </a:r>
            <a:r>
              <a:rPr kumimoji="0" lang="en-US" sz="31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 then there are</a:t>
            </a:r>
            <a:r>
              <a:rPr kumimoji="0" lang="en-US" sz="31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sym typeface="Symbol" pitchFamily="18" charset="2"/>
              </a:rPr>
              <a:t> no deadlocks.</a:t>
            </a:r>
            <a:br>
              <a:rPr kumimoji="0" lang="en-US" sz="31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sym typeface="Symbol" pitchFamily="18" charset="2"/>
              </a:rPr>
            </a:br>
            <a:endParaRPr kumimoji="0" lang="en-US" sz="31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sym typeface="Symbol" pitchFamily="18" charset="2"/>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1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sym typeface="Symbol" pitchFamily="18" charset="2"/>
              </a:rPr>
              <a:t>If a system is in </a:t>
            </a:r>
            <a:r>
              <a:rPr kumimoji="0" lang="en-US" sz="3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n-lt"/>
                <a:ea typeface="+mn-ea"/>
                <a:cs typeface="+mn-cs"/>
                <a:sym typeface="Symbol" pitchFamily="18" charset="2"/>
              </a:rPr>
              <a:t>unsafe state</a:t>
            </a:r>
            <a:r>
              <a:rPr kumimoji="0" lang="en-US" sz="31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sym typeface="Symbol" pitchFamily="18" charset="2"/>
              </a:rPr>
              <a:t>, then there is a possibility of deadlock</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1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sym typeface="Symbol" pitchFamily="18" charset="2"/>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n-lt"/>
                <a:ea typeface="+mn-ea"/>
                <a:cs typeface="+mn-cs"/>
                <a:sym typeface="Symbol" pitchFamily="18" charset="2"/>
              </a:rPr>
              <a:t>Deadlock avoidance </a:t>
            </a:r>
            <a:r>
              <a:rPr kumimoji="0" lang="en-US" sz="31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sym typeface="Symbol" pitchFamily="18" charset="2"/>
              </a:rPr>
              <a:t>method ensures that a system will never enter an unsafe state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8" name="Picture 4"/>
          <p:cNvPicPr>
            <a:picLocks noChangeAspect="1" noChangeArrowheads="1"/>
          </p:cNvPicPr>
          <p:nvPr/>
        </p:nvPicPr>
        <p:blipFill>
          <a:blip r:embed="rId3"/>
          <a:srcRect l="13437" t="1572" r="13683" b="2194"/>
          <a:stretch>
            <a:fillRect/>
          </a:stretch>
        </p:blipFill>
        <p:spPr bwMode="auto">
          <a:xfrm>
            <a:off x="5029200" y="2895600"/>
            <a:ext cx="3705225" cy="3048000"/>
          </a:xfrm>
          <a:prstGeom prst="rect">
            <a:avLst/>
          </a:prstGeom>
          <a:noFill/>
          <a:ln w="38100" cmpd="dbl">
            <a:solidFill>
              <a:srgbClr val="CC6600"/>
            </a:solidFill>
            <a:miter lim="800000"/>
            <a:headEnd/>
            <a:tailEnd/>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reeform 6"/>
          <p:cNvSpPr>
            <a:spLocks/>
          </p:cNvSpPr>
          <p:nvPr/>
        </p:nvSpPr>
        <p:spPr bwMode="auto">
          <a:xfrm>
            <a:off x="-252413" y="1052513"/>
            <a:ext cx="9396413" cy="3960812"/>
          </a:xfrm>
          <a:custGeom>
            <a:avLst/>
            <a:gdLst>
              <a:gd name="T0" fmla="*/ 116058800 w 5851"/>
              <a:gd name="T1" fmla="*/ 115927177 h 2495"/>
              <a:gd name="T2" fmla="*/ 2147483647 w 5851"/>
              <a:gd name="T3" fmla="*/ 115927177 h 2495"/>
              <a:gd name="T4" fmla="*/ 2147483647 w 5851"/>
              <a:gd name="T5" fmla="*/ 115927177 h 2495"/>
              <a:gd name="T6" fmla="*/ 2147483647 w 5851"/>
              <a:gd name="T7" fmla="*/ 1829633284 h 2495"/>
              <a:gd name="T8" fmla="*/ 2147483647 w 5851"/>
              <a:gd name="T9" fmla="*/ 1829633284 h 2495"/>
              <a:gd name="T10" fmla="*/ 2147483647 w 5851"/>
              <a:gd name="T11" fmla="*/ 0 h 2495"/>
              <a:gd name="T12" fmla="*/ 2147483647 w 5851"/>
              <a:gd name="T13" fmla="*/ 0 h 2495"/>
              <a:gd name="T14" fmla="*/ 2147483647 w 5851"/>
              <a:gd name="T15" fmla="*/ 2147483647 h 2495"/>
              <a:gd name="T16" fmla="*/ 2147483647 w 5851"/>
              <a:gd name="T17" fmla="*/ 2147483647 h 2495"/>
              <a:gd name="T18" fmla="*/ 2147483647 w 5851"/>
              <a:gd name="T19" fmla="*/ 2147483647 h 2495"/>
              <a:gd name="T20" fmla="*/ 2147483647 w 5851"/>
              <a:gd name="T21" fmla="*/ 2147483647 h 2495"/>
              <a:gd name="T22" fmla="*/ 2147483647 w 5851"/>
              <a:gd name="T23" fmla="*/ 2147483647 h 2495"/>
              <a:gd name="T24" fmla="*/ 0 w 5851"/>
              <a:gd name="T25" fmla="*/ 2147483647 h 2495"/>
              <a:gd name="T26" fmla="*/ 116058800 w 5851"/>
              <a:gd name="T27" fmla="*/ 115927177 h 24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51"/>
              <a:gd name="T43" fmla="*/ 0 h 2495"/>
              <a:gd name="T44" fmla="*/ 5851 w 5851"/>
              <a:gd name="T45" fmla="*/ 2495 h 249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51" h="2495">
                <a:moveTo>
                  <a:pt x="45" y="46"/>
                </a:moveTo>
                <a:lnTo>
                  <a:pt x="1043" y="46"/>
                </a:lnTo>
                <a:lnTo>
                  <a:pt x="1633" y="46"/>
                </a:lnTo>
                <a:lnTo>
                  <a:pt x="2132" y="726"/>
                </a:lnTo>
                <a:lnTo>
                  <a:pt x="3946" y="726"/>
                </a:lnTo>
                <a:lnTo>
                  <a:pt x="4445" y="0"/>
                </a:lnTo>
                <a:lnTo>
                  <a:pt x="5851" y="0"/>
                </a:lnTo>
                <a:lnTo>
                  <a:pt x="5851" y="2404"/>
                </a:lnTo>
                <a:lnTo>
                  <a:pt x="4581" y="2404"/>
                </a:lnTo>
                <a:lnTo>
                  <a:pt x="4037" y="1724"/>
                </a:lnTo>
                <a:lnTo>
                  <a:pt x="2041" y="1724"/>
                </a:lnTo>
                <a:lnTo>
                  <a:pt x="1587" y="2495"/>
                </a:lnTo>
                <a:lnTo>
                  <a:pt x="0" y="2495"/>
                </a:lnTo>
                <a:lnTo>
                  <a:pt x="45" y="46"/>
                </a:lnTo>
                <a:close/>
              </a:path>
            </a:pathLst>
          </a:custGeom>
          <a:solidFill>
            <a:srgbClr val="0000CC"/>
          </a:solidFill>
          <a:ln w="9525">
            <a:solidFill>
              <a:schemeClr val="tx1"/>
            </a:solidFill>
            <a:round/>
            <a:headEnd/>
            <a:tailEnd/>
          </a:ln>
        </p:spPr>
        <p:txBody>
          <a:bodyPr/>
          <a:lstStyle/>
          <a:p>
            <a:pPr eaLnBrk="0" hangingPunct="0"/>
            <a:endParaRPr lang="en-AU"/>
          </a:p>
        </p:txBody>
      </p:sp>
      <p:sp>
        <p:nvSpPr>
          <p:cNvPr id="76803" name="Line 46"/>
          <p:cNvSpPr>
            <a:spLocks noChangeShapeType="1"/>
          </p:cNvSpPr>
          <p:nvPr/>
        </p:nvSpPr>
        <p:spPr bwMode="auto">
          <a:xfrm>
            <a:off x="250825" y="2997200"/>
            <a:ext cx="865188" cy="0"/>
          </a:xfrm>
          <a:prstGeom prst="line">
            <a:avLst/>
          </a:prstGeom>
          <a:noFill/>
          <a:ln w="76200">
            <a:solidFill>
              <a:schemeClr val="bg1"/>
            </a:solidFill>
            <a:round/>
            <a:headEnd/>
            <a:tailEnd/>
          </a:ln>
        </p:spPr>
        <p:txBody>
          <a:bodyPr/>
          <a:lstStyle/>
          <a:p>
            <a:endParaRPr lang="en-US"/>
          </a:p>
        </p:txBody>
      </p:sp>
      <p:sp>
        <p:nvSpPr>
          <p:cNvPr id="76804" name="Line 78"/>
          <p:cNvSpPr>
            <a:spLocks noChangeShapeType="1"/>
          </p:cNvSpPr>
          <p:nvPr/>
        </p:nvSpPr>
        <p:spPr bwMode="auto">
          <a:xfrm>
            <a:off x="1833563" y="2997200"/>
            <a:ext cx="865187" cy="0"/>
          </a:xfrm>
          <a:prstGeom prst="line">
            <a:avLst/>
          </a:prstGeom>
          <a:noFill/>
          <a:ln w="76200">
            <a:solidFill>
              <a:schemeClr val="bg1"/>
            </a:solidFill>
            <a:round/>
            <a:headEnd/>
            <a:tailEnd/>
          </a:ln>
        </p:spPr>
        <p:txBody>
          <a:bodyPr/>
          <a:lstStyle/>
          <a:p>
            <a:endParaRPr lang="en-US"/>
          </a:p>
        </p:txBody>
      </p:sp>
      <p:sp>
        <p:nvSpPr>
          <p:cNvPr id="76805" name="Line 79"/>
          <p:cNvSpPr>
            <a:spLocks noChangeShapeType="1"/>
          </p:cNvSpPr>
          <p:nvPr/>
        </p:nvSpPr>
        <p:spPr bwMode="auto">
          <a:xfrm>
            <a:off x="3490913" y="2997200"/>
            <a:ext cx="865187" cy="0"/>
          </a:xfrm>
          <a:prstGeom prst="line">
            <a:avLst/>
          </a:prstGeom>
          <a:noFill/>
          <a:ln w="76200">
            <a:solidFill>
              <a:schemeClr val="bg1"/>
            </a:solidFill>
            <a:round/>
            <a:headEnd/>
            <a:tailEnd/>
          </a:ln>
        </p:spPr>
        <p:txBody>
          <a:bodyPr/>
          <a:lstStyle/>
          <a:p>
            <a:endParaRPr lang="en-US"/>
          </a:p>
        </p:txBody>
      </p:sp>
      <p:sp>
        <p:nvSpPr>
          <p:cNvPr id="76806" name="Line 80"/>
          <p:cNvSpPr>
            <a:spLocks noChangeShapeType="1"/>
          </p:cNvSpPr>
          <p:nvPr/>
        </p:nvSpPr>
        <p:spPr bwMode="auto">
          <a:xfrm>
            <a:off x="5073650" y="2997200"/>
            <a:ext cx="865188" cy="0"/>
          </a:xfrm>
          <a:prstGeom prst="line">
            <a:avLst/>
          </a:prstGeom>
          <a:noFill/>
          <a:ln w="76200">
            <a:solidFill>
              <a:schemeClr val="bg1"/>
            </a:solidFill>
            <a:round/>
            <a:headEnd/>
            <a:tailEnd/>
          </a:ln>
        </p:spPr>
        <p:txBody>
          <a:bodyPr/>
          <a:lstStyle/>
          <a:p>
            <a:endParaRPr lang="en-US"/>
          </a:p>
        </p:txBody>
      </p:sp>
      <p:sp>
        <p:nvSpPr>
          <p:cNvPr id="76807" name="Line 81"/>
          <p:cNvSpPr>
            <a:spLocks noChangeShapeType="1"/>
          </p:cNvSpPr>
          <p:nvPr/>
        </p:nvSpPr>
        <p:spPr bwMode="auto">
          <a:xfrm>
            <a:off x="6588125" y="2997200"/>
            <a:ext cx="865188" cy="0"/>
          </a:xfrm>
          <a:prstGeom prst="line">
            <a:avLst/>
          </a:prstGeom>
          <a:noFill/>
          <a:ln w="76200">
            <a:solidFill>
              <a:schemeClr val="bg1"/>
            </a:solidFill>
            <a:round/>
            <a:headEnd/>
            <a:tailEnd/>
          </a:ln>
        </p:spPr>
        <p:txBody>
          <a:bodyPr/>
          <a:lstStyle/>
          <a:p>
            <a:endParaRPr lang="en-US"/>
          </a:p>
        </p:txBody>
      </p:sp>
      <p:sp>
        <p:nvSpPr>
          <p:cNvPr id="76808" name="Line 82"/>
          <p:cNvSpPr>
            <a:spLocks noChangeShapeType="1"/>
          </p:cNvSpPr>
          <p:nvPr/>
        </p:nvSpPr>
        <p:spPr bwMode="auto">
          <a:xfrm>
            <a:off x="8170863" y="2997200"/>
            <a:ext cx="865187" cy="0"/>
          </a:xfrm>
          <a:prstGeom prst="line">
            <a:avLst/>
          </a:prstGeom>
          <a:noFill/>
          <a:ln w="76200">
            <a:solidFill>
              <a:schemeClr val="bg1"/>
            </a:solidFill>
            <a:round/>
            <a:headEnd/>
            <a:tailEnd/>
          </a:ln>
        </p:spPr>
        <p:txBody>
          <a:bodyPr/>
          <a:lstStyle/>
          <a:p>
            <a:endParaRPr lang="en-US"/>
          </a:p>
        </p:txBody>
      </p:sp>
      <p:grpSp>
        <p:nvGrpSpPr>
          <p:cNvPr id="2" name="Group 16"/>
          <p:cNvGrpSpPr>
            <a:grpSpLocks noChangeAspect="1"/>
          </p:cNvGrpSpPr>
          <p:nvPr/>
        </p:nvGrpSpPr>
        <p:grpSpPr bwMode="auto">
          <a:xfrm flipH="1">
            <a:off x="-1616075" y="2359025"/>
            <a:ext cx="1470025" cy="922338"/>
            <a:chOff x="2109" y="2976"/>
            <a:chExt cx="926" cy="581"/>
          </a:xfrm>
        </p:grpSpPr>
        <p:sp>
          <p:nvSpPr>
            <p:cNvPr id="77031" name="AutoShape 15"/>
            <p:cNvSpPr>
              <a:spLocks noChangeAspect="1" noChangeArrowheads="1" noTextEdit="1"/>
            </p:cNvSpPr>
            <p:nvPr/>
          </p:nvSpPr>
          <p:spPr bwMode="auto">
            <a:xfrm>
              <a:off x="2109" y="2976"/>
              <a:ext cx="926" cy="581"/>
            </a:xfrm>
            <a:prstGeom prst="rect">
              <a:avLst/>
            </a:prstGeom>
            <a:noFill/>
            <a:ln w="9525">
              <a:noFill/>
              <a:miter lim="800000"/>
              <a:headEnd/>
              <a:tailEnd/>
            </a:ln>
          </p:spPr>
          <p:txBody>
            <a:bodyPr/>
            <a:lstStyle/>
            <a:p>
              <a:endParaRPr lang="en-US"/>
            </a:p>
          </p:txBody>
        </p:sp>
        <p:sp>
          <p:nvSpPr>
            <p:cNvPr id="77032" name="Freeform 17"/>
            <p:cNvSpPr>
              <a:spLocks/>
            </p:cNvSpPr>
            <p:nvPr/>
          </p:nvSpPr>
          <p:spPr bwMode="auto">
            <a:xfrm>
              <a:off x="2112" y="2976"/>
              <a:ext cx="922" cy="581"/>
            </a:xfrm>
            <a:custGeom>
              <a:avLst/>
              <a:gdLst>
                <a:gd name="T0" fmla="*/ 304 w 2767"/>
                <a:gd name="T1" fmla="*/ 108 h 1743"/>
                <a:gd name="T2" fmla="*/ 288 w 2767"/>
                <a:gd name="T3" fmla="*/ 93 h 1743"/>
                <a:gd name="T4" fmla="*/ 257 w 2767"/>
                <a:gd name="T5" fmla="*/ 81 h 1743"/>
                <a:gd name="T6" fmla="*/ 218 w 2767"/>
                <a:gd name="T7" fmla="*/ 72 h 1743"/>
                <a:gd name="T8" fmla="*/ 197 w 2767"/>
                <a:gd name="T9" fmla="*/ 84 h 1743"/>
                <a:gd name="T10" fmla="*/ 193 w 2767"/>
                <a:gd name="T11" fmla="*/ 85 h 1743"/>
                <a:gd name="T12" fmla="*/ 188 w 2767"/>
                <a:gd name="T13" fmla="*/ 57 h 1743"/>
                <a:gd name="T14" fmla="*/ 195 w 2767"/>
                <a:gd name="T15" fmla="*/ 44 h 1743"/>
                <a:gd name="T16" fmla="*/ 208 w 2767"/>
                <a:gd name="T17" fmla="*/ 33 h 1743"/>
                <a:gd name="T18" fmla="*/ 200 w 2767"/>
                <a:gd name="T19" fmla="*/ 30 h 1743"/>
                <a:gd name="T20" fmla="*/ 197 w 2767"/>
                <a:gd name="T21" fmla="*/ 31 h 1743"/>
                <a:gd name="T22" fmla="*/ 194 w 2767"/>
                <a:gd name="T23" fmla="*/ 19 h 1743"/>
                <a:gd name="T24" fmla="*/ 182 w 2767"/>
                <a:gd name="T25" fmla="*/ 5 h 1743"/>
                <a:gd name="T26" fmla="*/ 164 w 2767"/>
                <a:gd name="T27" fmla="*/ 0 h 1743"/>
                <a:gd name="T28" fmla="*/ 149 w 2767"/>
                <a:gd name="T29" fmla="*/ 4 h 1743"/>
                <a:gd name="T30" fmla="*/ 138 w 2767"/>
                <a:gd name="T31" fmla="*/ 16 h 1743"/>
                <a:gd name="T32" fmla="*/ 129 w 2767"/>
                <a:gd name="T33" fmla="*/ 33 h 1743"/>
                <a:gd name="T34" fmla="*/ 113 w 2767"/>
                <a:gd name="T35" fmla="*/ 55 h 1743"/>
                <a:gd name="T36" fmla="*/ 118 w 2767"/>
                <a:gd name="T37" fmla="*/ 59 h 1743"/>
                <a:gd name="T38" fmla="*/ 129 w 2767"/>
                <a:gd name="T39" fmla="*/ 61 h 1743"/>
                <a:gd name="T40" fmla="*/ 139 w 2767"/>
                <a:gd name="T41" fmla="*/ 63 h 1743"/>
                <a:gd name="T42" fmla="*/ 141 w 2767"/>
                <a:gd name="T43" fmla="*/ 77 h 1743"/>
                <a:gd name="T44" fmla="*/ 137 w 2767"/>
                <a:gd name="T45" fmla="*/ 78 h 1743"/>
                <a:gd name="T46" fmla="*/ 124 w 2767"/>
                <a:gd name="T47" fmla="*/ 64 h 1743"/>
                <a:gd name="T48" fmla="*/ 118 w 2767"/>
                <a:gd name="T49" fmla="*/ 70 h 1743"/>
                <a:gd name="T50" fmla="*/ 123 w 2767"/>
                <a:gd name="T51" fmla="*/ 78 h 1743"/>
                <a:gd name="T52" fmla="*/ 122 w 2767"/>
                <a:gd name="T53" fmla="*/ 83 h 1743"/>
                <a:gd name="T54" fmla="*/ 113 w 2767"/>
                <a:gd name="T55" fmla="*/ 75 h 1743"/>
                <a:gd name="T56" fmla="*/ 110 w 2767"/>
                <a:gd name="T57" fmla="*/ 69 h 1743"/>
                <a:gd name="T58" fmla="*/ 83 w 2767"/>
                <a:gd name="T59" fmla="*/ 72 h 1743"/>
                <a:gd name="T60" fmla="*/ 59 w 2767"/>
                <a:gd name="T61" fmla="*/ 78 h 1743"/>
                <a:gd name="T62" fmla="*/ 38 w 2767"/>
                <a:gd name="T63" fmla="*/ 84 h 1743"/>
                <a:gd name="T64" fmla="*/ 20 w 2767"/>
                <a:gd name="T65" fmla="*/ 93 h 1743"/>
                <a:gd name="T66" fmla="*/ 7 w 2767"/>
                <a:gd name="T67" fmla="*/ 102 h 1743"/>
                <a:gd name="T68" fmla="*/ 0 w 2767"/>
                <a:gd name="T69" fmla="*/ 126 h 1743"/>
                <a:gd name="T70" fmla="*/ 5 w 2767"/>
                <a:gd name="T71" fmla="*/ 145 h 1743"/>
                <a:gd name="T72" fmla="*/ 18 w 2767"/>
                <a:gd name="T73" fmla="*/ 156 h 1743"/>
                <a:gd name="T74" fmla="*/ 33 w 2767"/>
                <a:gd name="T75" fmla="*/ 166 h 1743"/>
                <a:gd name="T76" fmla="*/ 44 w 2767"/>
                <a:gd name="T77" fmla="*/ 180 h 1743"/>
                <a:gd name="T78" fmla="*/ 55 w 2767"/>
                <a:gd name="T79" fmla="*/ 188 h 1743"/>
                <a:gd name="T80" fmla="*/ 68 w 2767"/>
                <a:gd name="T81" fmla="*/ 193 h 1743"/>
                <a:gd name="T82" fmla="*/ 81 w 2767"/>
                <a:gd name="T83" fmla="*/ 194 h 1743"/>
                <a:gd name="T84" fmla="*/ 94 w 2767"/>
                <a:gd name="T85" fmla="*/ 190 h 1743"/>
                <a:gd name="T86" fmla="*/ 105 w 2767"/>
                <a:gd name="T87" fmla="*/ 183 h 1743"/>
                <a:gd name="T88" fmla="*/ 114 w 2767"/>
                <a:gd name="T89" fmla="*/ 173 h 1743"/>
                <a:gd name="T90" fmla="*/ 122 w 2767"/>
                <a:gd name="T91" fmla="*/ 164 h 1743"/>
                <a:gd name="T92" fmla="*/ 137 w 2767"/>
                <a:gd name="T93" fmla="*/ 164 h 1743"/>
                <a:gd name="T94" fmla="*/ 152 w 2767"/>
                <a:gd name="T95" fmla="*/ 164 h 1743"/>
                <a:gd name="T96" fmla="*/ 168 w 2767"/>
                <a:gd name="T97" fmla="*/ 164 h 1743"/>
                <a:gd name="T98" fmla="*/ 185 w 2767"/>
                <a:gd name="T99" fmla="*/ 165 h 1743"/>
                <a:gd name="T100" fmla="*/ 201 w 2767"/>
                <a:gd name="T101" fmla="*/ 165 h 1743"/>
                <a:gd name="T102" fmla="*/ 208 w 2767"/>
                <a:gd name="T103" fmla="*/ 177 h 1743"/>
                <a:gd name="T104" fmla="*/ 219 w 2767"/>
                <a:gd name="T105" fmla="*/ 186 h 1743"/>
                <a:gd name="T106" fmla="*/ 231 w 2767"/>
                <a:gd name="T107" fmla="*/ 192 h 1743"/>
                <a:gd name="T108" fmla="*/ 244 w 2767"/>
                <a:gd name="T109" fmla="*/ 194 h 1743"/>
                <a:gd name="T110" fmla="*/ 258 w 2767"/>
                <a:gd name="T111" fmla="*/ 192 h 1743"/>
                <a:gd name="T112" fmla="*/ 269 w 2767"/>
                <a:gd name="T113" fmla="*/ 186 h 1743"/>
                <a:gd name="T114" fmla="*/ 279 w 2767"/>
                <a:gd name="T115" fmla="*/ 176 h 1743"/>
                <a:gd name="T116" fmla="*/ 286 w 2767"/>
                <a:gd name="T117" fmla="*/ 161 h 1743"/>
                <a:gd name="T118" fmla="*/ 295 w 2767"/>
                <a:gd name="T119" fmla="*/ 157 h 1743"/>
                <a:gd name="T120" fmla="*/ 306 w 2767"/>
                <a:gd name="T121" fmla="*/ 143 h 174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67"/>
                <a:gd name="T184" fmla="*/ 0 h 1743"/>
                <a:gd name="T185" fmla="*/ 2767 w 2767"/>
                <a:gd name="T186" fmla="*/ 1743 h 174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67" h="1743">
                  <a:moveTo>
                    <a:pt x="2767" y="1131"/>
                  </a:moveTo>
                  <a:lnTo>
                    <a:pt x="2766" y="1100"/>
                  </a:lnTo>
                  <a:lnTo>
                    <a:pt x="2763" y="1066"/>
                  </a:lnTo>
                  <a:lnTo>
                    <a:pt x="2758" y="1033"/>
                  </a:lnTo>
                  <a:lnTo>
                    <a:pt x="2749" y="1001"/>
                  </a:lnTo>
                  <a:lnTo>
                    <a:pt x="2739" y="972"/>
                  </a:lnTo>
                  <a:lnTo>
                    <a:pt x="2727" y="944"/>
                  </a:lnTo>
                  <a:lnTo>
                    <a:pt x="2712" y="922"/>
                  </a:lnTo>
                  <a:lnTo>
                    <a:pt x="2694" y="904"/>
                  </a:lnTo>
                  <a:lnTo>
                    <a:pt x="2662" y="882"/>
                  </a:lnTo>
                  <a:lnTo>
                    <a:pt x="2627" y="860"/>
                  </a:lnTo>
                  <a:lnTo>
                    <a:pt x="2590" y="838"/>
                  </a:lnTo>
                  <a:lnTo>
                    <a:pt x="2549" y="817"/>
                  </a:lnTo>
                  <a:lnTo>
                    <a:pt x="2508" y="797"/>
                  </a:lnTo>
                  <a:lnTo>
                    <a:pt x="2462" y="778"/>
                  </a:lnTo>
                  <a:lnTo>
                    <a:pt x="2415" y="760"/>
                  </a:lnTo>
                  <a:lnTo>
                    <a:pt x="2366" y="742"/>
                  </a:lnTo>
                  <a:lnTo>
                    <a:pt x="2315" y="725"/>
                  </a:lnTo>
                  <a:lnTo>
                    <a:pt x="2261" y="710"/>
                  </a:lnTo>
                  <a:lnTo>
                    <a:pt x="2205" y="695"/>
                  </a:lnTo>
                  <a:lnTo>
                    <a:pt x="2147" y="681"/>
                  </a:lnTo>
                  <a:lnTo>
                    <a:pt x="2087" y="668"/>
                  </a:lnTo>
                  <a:lnTo>
                    <a:pt x="2026" y="656"/>
                  </a:lnTo>
                  <a:lnTo>
                    <a:pt x="1964" y="645"/>
                  </a:lnTo>
                  <a:lnTo>
                    <a:pt x="1899" y="635"/>
                  </a:lnTo>
                  <a:lnTo>
                    <a:pt x="1894" y="559"/>
                  </a:lnTo>
                  <a:lnTo>
                    <a:pt x="1765" y="559"/>
                  </a:lnTo>
                  <a:lnTo>
                    <a:pt x="1776" y="756"/>
                  </a:lnTo>
                  <a:lnTo>
                    <a:pt x="1771" y="757"/>
                  </a:lnTo>
                  <a:lnTo>
                    <a:pt x="1765" y="758"/>
                  </a:lnTo>
                  <a:lnTo>
                    <a:pt x="1760" y="760"/>
                  </a:lnTo>
                  <a:lnTo>
                    <a:pt x="1754" y="761"/>
                  </a:lnTo>
                  <a:lnTo>
                    <a:pt x="1749" y="764"/>
                  </a:lnTo>
                  <a:lnTo>
                    <a:pt x="1743" y="765"/>
                  </a:lnTo>
                  <a:lnTo>
                    <a:pt x="1736" y="767"/>
                  </a:lnTo>
                  <a:lnTo>
                    <a:pt x="1731" y="768"/>
                  </a:lnTo>
                  <a:lnTo>
                    <a:pt x="1742" y="763"/>
                  </a:lnTo>
                  <a:lnTo>
                    <a:pt x="1683" y="666"/>
                  </a:lnTo>
                  <a:lnTo>
                    <a:pt x="1668" y="537"/>
                  </a:lnTo>
                  <a:lnTo>
                    <a:pt x="1682" y="524"/>
                  </a:lnTo>
                  <a:lnTo>
                    <a:pt x="1695" y="510"/>
                  </a:lnTo>
                  <a:lnTo>
                    <a:pt x="1707" y="495"/>
                  </a:lnTo>
                  <a:lnTo>
                    <a:pt x="1718" y="478"/>
                  </a:lnTo>
                  <a:lnTo>
                    <a:pt x="1729" y="460"/>
                  </a:lnTo>
                  <a:lnTo>
                    <a:pt x="1739" y="441"/>
                  </a:lnTo>
                  <a:lnTo>
                    <a:pt x="1747" y="420"/>
                  </a:lnTo>
                  <a:lnTo>
                    <a:pt x="1756" y="399"/>
                  </a:lnTo>
                  <a:lnTo>
                    <a:pt x="1765" y="559"/>
                  </a:lnTo>
                  <a:lnTo>
                    <a:pt x="1894" y="559"/>
                  </a:lnTo>
                  <a:lnTo>
                    <a:pt x="1882" y="324"/>
                  </a:lnTo>
                  <a:lnTo>
                    <a:pt x="1881" y="315"/>
                  </a:lnTo>
                  <a:lnTo>
                    <a:pt x="1876" y="305"/>
                  </a:lnTo>
                  <a:lnTo>
                    <a:pt x="1871" y="297"/>
                  </a:lnTo>
                  <a:lnTo>
                    <a:pt x="1864" y="288"/>
                  </a:lnTo>
                  <a:lnTo>
                    <a:pt x="1856" y="281"/>
                  </a:lnTo>
                  <a:lnTo>
                    <a:pt x="1847" y="277"/>
                  </a:lnTo>
                  <a:lnTo>
                    <a:pt x="1836" y="275"/>
                  </a:lnTo>
                  <a:lnTo>
                    <a:pt x="1826" y="273"/>
                  </a:lnTo>
                  <a:lnTo>
                    <a:pt x="1801" y="273"/>
                  </a:lnTo>
                  <a:lnTo>
                    <a:pt x="1795" y="273"/>
                  </a:lnTo>
                  <a:lnTo>
                    <a:pt x="1788" y="275"/>
                  </a:lnTo>
                  <a:lnTo>
                    <a:pt x="1782" y="277"/>
                  </a:lnTo>
                  <a:lnTo>
                    <a:pt x="1775" y="280"/>
                  </a:lnTo>
                  <a:lnTo>
                    <a:pt x="1775" y="279"/>
                  </a:lnTo>
                  <a:lnTo>
                    <a:pt x="1772" y="251"/>
                  </a:lnTo>
                  <a:lnTo>
                    <a:pt x="1767" y="223"/>
                  </a:lnTo>
                  <a:lnTo>
                    <a:pt x="1758" y="197"/>
                  </a:lnTo>
                  <a:lnTo>
                    <a:pt x="1749" y="172"/>
                  </a:lnTo>
                  <a:lnTo>
                    <a:pt x="1736" y="147"/>
                  </a:lnTo>
                  <a:lnTo>
                    <a:pt x="1721" y="125"/>
                  </a:lnTo>
                  <a:lnTo>
                    <a:pt x="1703" y="103"/>
                  </a:lnTo>
                  <a:lnTo>
                    <a:pt x="1683" y="82"/>
                  </a:lnTo>
                  <a:lnTo>
                    <a:pt x="1661" y="64"/>
                  </a:lnTo>
                  <a:lnTo>
                    <a:pt x="1638" y="47"/>
                  </a:lnTo>
                  <a:lnTo>
                    <a:pt x="1614" y="33"/>
                  </a:lnTo>
                  <a:lnTo>
                    <a:pt x="1589" y="21"/>
                  </a:lnTo>
                  <a:lnTo>
                    <a:pt x="1563" y="12"/>
                  </a:lnTo>
                  <a:lnTo>
                    <a:pt x="1536" y="6"/>
                  </a:lnTo>
                  <a:lnTo>
                    <a:pt x="1509" y="1"/>
                  </a:lnTo>
                  <a:lnTo>
                    <a:pt x="1481" y="0"/>
                  </a:lnTo>
                  <a:lnTo>
                    <a:pt x="1455" y="1"/>
                  </a:lnTo>
                  <a:lnTo>
                    <a:pt x="1430" y="4"/>
                  </a:lnTo>
                  <a:lnTo>
                    <a:pt x="1405" y="11"/>
                  </a:lnTo>
                  <a:lnTo>
                    <a:pt x="1381" y="18"/>
                  </a:lnTo>
                  <a:lnTo>
                    <a:pt x="1359" y="29"/>
                  </a:lnTo>
                  <a:lnTo>
                    <a:pt x="1338" y="40"/>
                  </a:lnTo>
                  <a:lnTo>
                    <a:pt x="1319" y="54"/>
                  </a:lnTo>
                  <a:lnTo>
                    <a:pt x="1301" y="71"/>
                  </a:lnTo>
                  <a:lnTo>
                    <a:pt x="1282" y="87"/>
                  </a:lnTo>
                  <a:lnTo>
                    <a:pt x="1269" y="107"/>
                  </a:lnTo>
                  <a:lnTo>
                    <a:pt x="1255" y="126"/>
                  </a:lnTo>
                  <a:lnTo>
                    <a:pt x="1244" y="148"/>
                  </a:lnTo>
                  <a:lnTo>
                    <a:pt x="1234" y="171"/>
                  </a:lnTo>
                  <a:lnTo>
                    <a:pt x="1227" y="194"/>
                  </a:lnTo>
                  <a:lnTo>
                    <a:pt x="1221" y="219"/>
                  </a:lnTo>
                  <a:lnTo>
                    <a:pt x="1219" y="245"/>
                  </a:lnTo>
                  <a:lnTo>
                    <a:pt x="1191" y="269"/>
                  </a:lnTo>
                  <a:lnTo>
                    <a:pt x="1159" y="298"/>
                  </a:lnTo>
                  <a:lnTo>
                    <a:pt x="1124" y="331"/>
                  </a:lnTo>
                  <a:lnTo>
                    <a:pt x="1091" y="366"/>
                  </a:lnTo>
                  <a:lnTo>
                    <a:pt x="1060" y="401"/>
                  </a:lnTo>
                  <a:lnTo>
                    <a:pt x="1037" y="434"/>
                  </a:lnTo>
                  <a:lnTo>
                    <a:pt x="1022" y="465"/>
                  </a:lnTo>
                  <a:lnTo>
                    <a:pt x="1019" y="491"/>
                  </a:lnTo>
                  <a:lnTo>
                    <a:pt x="1022" y="501"/>
                  </a:lnTo>
                  <a:lnTo>
                    <a:pt x="1026" y="509"/>
                  </a:lnTo>
                  <a:lnTo>
                    <a:pt x="1033" y="516"/>
                  </a:lnTo>
                  <a:lnTo>
                    <a:pt x="1041" y="521"/>
                  </a:lnTo>
                  <a:lnTo>
                    <a:pt x="1054" y="527"/>
                  </a:lnTo>
                  <a:lnTo>
                    <a:pt x="1066" y="532"/>
                  </a:lnTo>
                  <a:lnTo>
                    <a:pt x="1081" y="537"/>
                  </a:lnTo>
                  <a:lnTo>
                    <a:pt x="1097" y="541"/>
                  </a:lnTo>
                  <a:lnTo>
                    <a:pt x="1112" y="545"/>
                  </a:lnTo>
                  <a:lnTo>
                    <a:pt x="1128" y="548"/>
                  </a:lnTo>
                  <a:lnTo>
                    <a:pt x="1145" y="552"/>
                  </a:lnTo>
                  <a:lnTo>
                    <a:pt x="1162" y="553"/>
                  </a:lnTo>
                  <a:lnTo>
                    <a:pt x="1177" y="556"/>
                  </a:lnTo>
                  <a:lnTo>
                    <a:pt x="1194" y="557"/>
                  </a:lnTo>
                  <a:lnTo>
                    <a:pt x="1209" y="560"/>
                  </a:lnTo>
                  <a:lnTo>
                    <a:pt x="1223" y="562"/>
                  </a:lnTo>
                  <a:lnTo>
                    <a:pt x="1237" y="562"/>
                  </a:lnTo>
                  <a:lnTo>
                    <a:pt x="1249" y="563"/>
                  </a:lnTo>
                  <a:lnTo>
                    <a:pt x="1260" y="564"/>
                  </a:lnTo>
                  <a:lnTo>
                    <a:pt x="1270" y="564"/>
                  </a:lnTo>
                  <a:lnTo>
                    <a:pt x="1285" y="699"/>
                  </a:lnTo>
                  <a:lnTo>
                    <a:pt x="1285" y="703"/>
                  </a:lnTo>
                  <a:lnTo>
                    <a:pt x="1276" y="700"/>
                  </a:lnTo>
                  <a:lnTo>
                    <a:pt x="1267" y="697"/>
                  </a:lnTo>
                  <a:lnTo>
                    <a:pt x="1258" y="697"/>
                  </a:lnTo>
                  <a:lnTo>
                    <a:pt x="1248" y="700"/>
                  </a:lnTo>
                  <a:lnTo>
                    <a:pt x="1242" y="702"/>
                  </a:lnTo>
                  <a:lnTo>
                    <a:pt x="1238" y="703"/>
                  </a:lnTo>
                  <a:lnTo>
                    <a:pt x="1234" y="704"/>
                  </a:lnTo>
                  <a:lnTo>
                    <a:pt x="1231" y="706"/>
                  </a:lnTo>
                  <a:lnTo>
                    <a:pt x="1151" y="595"/>
                  </a:lnTo>
                  <a:lnTo>
                    <a:pt x="1149" y="593"/>
                  </a:lnTo>
                  <a:lnTo>
                    <a:pt x="1144" y="589"/>
                  </a:lnTo>
                  <a:lnTo>
                    <a:pt x="1137" y="585"/>
                  </a:lnTo>
                  <a:lnTo>
                    <a:pt x="1130" y="582"/>
                  </a:lnTo>
                  <a:lnTo>
                    <a:pt x="1120" y="580"/>
                  </a:lnTo>
                  <a:lnTo>
                    <a:pt x="1112" y="580"/>
                  </a:lnTo>
                  <a:lnTo>
                    <a:pt x="1102" y="582"/>
                  </a:lnTo>
                  <a:lnTo>
                    <a:pt x="1092" y="585"/>
                  </a:lnTo>
                  <a:lnTo>
                    <a:pt x="1083" y="592"/>
                  </a:lnTo>
                  <a:lnTo>
                    <a:pt x="1069" y="610"/>
                  </a:lnTo>
                  <a:lnTo>
                    <a:pt x="1065" y="628"/>
                  </a:lnTo>
                  <a:lnTo>
                    <a:pt x="1067" y="645"/>
                  </a:lnTo>
                  <a:lnTo>
                    <a:pt x="1073" y="657"/>
                  </a:lnTo>
                  <a:lnTo>
                    <a:pt x="1076" y="661"/>
                  </a:lnTo>
                  <a:lnTo>
                    <a:pt x="1083" y="670"/>
                  </a:lnTo>
                  <a:lnTo>
                    <a:pt x="1092" y="684"/>
                  </a:lnTo>
                  <a:lnTo>
                    <a:pt x="1105" y="700"/>
                  </a:lnTo>
                  <a:lnTo>
                    <a:pt x="1117" y="717"/>
                  </a:lnTo>
                  <a:lnTo>
                    <a:pt x="1131" y="735"/>
                  </a:lnTo>
                  <a:lnTo>
                    <a:pt x="1142" y="750"/>
                  </a:lnTo>
                  <a:lnTo>
                    <a:pt x="1152" y="763"/>
                  </a:lnTo>
                  <a:lnTo>
                    <a:pt x="1122" y="754"/>
                  </a:lnTo>
                  <a:lnTo>
                    <a:pt x="1095" y="745"/>
                  </a:lnTo>
                  <a:lnTo>
                    <a:pt x="1072" y="734"/>
                  </a:lnTo>
                  <a:lnTo>
                    <a:pt x="1052" y="722"/>
                  </a:lnTo>
                  <a:lnTo>
                    <a:pt x="1037" y="711"/>
                  </a:lnTo>
                  <a:lnTo>
                    <a:pt x="1024" y="699"/>
                  </a:lnTo>
                  <a:lnTo>
                    <a:pt x="1017" y="686"/>
                  </a:lnTo>
                  <a:lnTo>
                    <a:pt x="1015" y="673"/>
                  </a:lnTo>
                  <a:lnTo>
                    <a:pt x="1013" y="663"/>
                  </a:lnTo>
                  <a:lnTo>
                    <a:pt x="1013" y="654"/>
                  </a:lnTo>
                  <a:lnTo>
                    <a:pt x="1013" y="646"/>
                  </a:lnTo>
                  <a:lnTo>
                    <a:pt x="1015" y="638"/>
                  </a:lnTo>
                  <a:lnTo>
                    <a:pt x="1016" y="614"/>
                  </a:lnTo>
                  <a:lnTo>
                    <a:pt x="994" y="617"/>
                  </a:lnTo>
                  <a:lnTo>
                    <a:pt x="952" y="621"/>
                  </a:lnTo>
                  <a:lnTo>
                    <a:pt x="911" y="627"/>
                  </a:lnTo>
                  <a:lnTo>
                    <a:pt x="869" y="631"/>
                  </a:lnTo>
                  <a:lnTo>
                    <a:pt x="829" y="638"/>
                  </a:lnTo>
                  <a:lnTo>
                    <a:pt x="788" y="643"/>
                  </a:lnTo>
                  <a:lnTo>
                    <a:pt x="750" y="650"/>
                  </a:lnTo>
                  <a:lnTo>
                    <a:pt x="712" y="657"/>
                  </a:lnTo>
                  <a:lnTo>
                    <a:pt x="673" y="664"/>
                  </a:lnTo>
                  <a:lnTo>
                    <a:pt x="637" y="673"/>
                  </a:lnTo>
                  <a:lnTo>
                    <a:pt x="601" y="681"/>
                  </a:lnTo>
                  <a:lnTo>
                    <a:pt x="565" y="689"/>
                  </a:lnTo>
                  <a:lnTo>
                    <a:pt x="530" y="699"/>
                  </a:lnTo>
                  <a:lnTo>
                    <a:pt x="496" y="707"/>
                  </a:lnTo>
                  <a:lnTo>
                    <a:pt x="464" y="717"/>
                  </a:lnTo>
                  <a:lnTo>
                    <a:pt x="430" y="728"/>
                  </a:lnTo>
                  <a:lnTo>
                    <a:pt x="400" y="738"/>
                  </a:lnTo>
                  <a:lnTo>
                    <a:pt x="369" y="749"/>
                  </a:lnTo>
                  <a:lnTo>
                    <a:pt x="339" y="760"/>
                  </a:lnTo>
                  <a:lnTo>
                    <a:pt x="311" y="771"/>
                  </a:lnTo>
                  <a:lnTo>
                    <a:pt x="283" y="783"/>
                  </a:lnTo>
                  <a:lnTo>
                    <a:pt x="256" y="796"/>
                  </a:lnTo>
                  <a:lnTo>
                    <a:pt x="231" y="808"/>
                  </a:lnTo>
                  <a:lnTo>
                    <a:pt x="206" y="821"/>
                  </a:lnTo>
                  <a:lnTo>
                    <a:pt x="182" y="833"/>
                  </a:lnTo>
                  <a:lnTo>
                    <a:pt x="160" y="847"/>
                  </a:lnTo>
                  <a:lnTo>
                    <a:pt x="138" y="861"/>
                  </a:lnTo>
                  <a:lnTo>
                    <a:pt x="117" y="875"/>
                  </a:lnTo>
                  <a:lnTo>
                    <a:pt x="97" y="889"/>
                  </a:lnTo>
                  <a:lnTo>
                    <a:pt x="79" y="904"/>
                  </a:lnTo>
                  <a:lnTo>
                    <a:pt x="63" y="918"/>
                  </a:lnTo>
                  <a:lnTo>
                    <a:pt x="48" y="933"/>
                  </a:lnTo>
                  <a:lnTo>
                    <a:pt x="32" y="948"/>
                  </a:lnTo>
                  <a:lnTo>
                    <a:pt x="10" y="991"/>
                  </a:lnTo>
                  <a:lnTo>
                    <a:pt x="0" y="1047"/>
                  </a:lnTo>
                  <a:lnTo>
                    <a:pt x="0" y="1100"/>
                  </a:lnTo>
                  <a:lnTo>
                    <a:pt x="2" y="1137"/>
                  </a:lnTo>
                  <a:lnTo>
                    <a:pt x="4" y="1166"/>
                  </a:lnTo>
                  <a:lnTo>
                    <a:pt x="10" y="1197"/>
                  </a:lnTo>
                  <a:lnTo>
                    <a:pt x="17" y="1227"/>
                  </a:lnTo>
                  <a:lnTo>
                    <a:pt x="25" y="1256"/>
                  </a:lnTo>
                  <a:lnTo>
                    <a:pt x="35" y="1284"/>
                  </a:lnTo>
                  <a:lnTo>
                    <a:pt x="48" y="1309"/>
                  </a:lnTo>
                  <a:lnTo>
                    <a:pt x="61" y="1331"/>
                  </a:lnTo>
                  <a:lnTo>
                    <a:pt x="77" y="1348"/>
                  </a:lnTo>
                  <a:lnTo>
                    <a:pt x="96" y="1363"/>
                  </a:lnTo>
                  <a:lnTo>
                    <a:pt x="117" y="1378"/>
                  </a:lnTo>
                  <a:lnTo>
                    <a:pt x="140" y="1392"/>
                  </a:lnTo>
                  <a:lnTo>
                    <a:pt x="164" y="1405"/>
                  </a:lnTo>
                  <a:lnTo>
                    <a:pt x="190" y="1416"/>
                  </a:lnTo>
                  <a:lnTo>
                    <a:pt x="218" y="1427"/>
                  </a:lnTo>
                  <a:lnTo>
                    <a:pt x="247" y="1437"/>
                  </a:lnTo>
                  <a:lnTo>
                    <a:pt x="278" y="1445"/>
                  </a:lnTo>
                  <a:lnTo>
                    <a:pt x="288" y="1470"/>
                  </a:lnTo>
                  <a:lnTo>
                    <a:pt x="297" y="1493"/>
                  </a:lnTo>
                  <a:lnTo>
                    <a:pt x="310" y="1517"/>
                  </a:lnTo>
                  <a:lnTo>
                    <a:pt x="324" y="1541"/>
                  </a:lnTo>
                  <a:lnTo>
                    <a:pt x="339" y="1563"/>
                  </a:lnTo>
                  <a:lnTo>
                    <a:pt x="354" y="1584"/>
                  </a:lnTo>
                  <a:lnTo>
                    <a:pt x="372" y="1604"/>
                  </a:lnTo>
                  <a:lnTo>
                    <a:pt x="392" y="1624"/>
                  </a:lnTo>
                  <a:lnTo>
                    <a:pt x="407" y="1638"/>
                  </a:lnTo>
                  <a:lnTo>
                    <a:pt x="424" y="1651"/>
                  </a:lnTo>
                  <a:lnTo>
                    <a:pt x="440" y="1664"/>
                  </a:lnTo>
                  <a:lnTo>
                    <a:pt x="457" y="1675"/>
                  </a:lnTo>
                  <a:lnTo>
                    <a:pt x="475" y="1686"/>
                  </a:lnTo>
                  <a:lnTo>
                    <a:pt x="493" y="1696"/>
                  </a:lnTo>
                  <a:lnTo>
                    <a:pt x="511" y="1704"/>
                  </a:lnTo>
                  <a:lnTo>
                    <a:pt x="530" y="1712"/>
                  </a:lnTo>
                  <a:lnTo>
                    <a:pt x="548" y="1719"/>
                  </a:lnTo>
                  <a:lnTo>
                    <a:pt x="568" y="1726"/>
                  </a:lnTo>
                  <a:lnTo>
                    <a:pt x="587" y="1731"/>
                  </a:lnTo>
                  <a:lnTo>
                    <a:pt x="608" y="1735"/>
                  </a:lnTo>
                  <a:lnTo>
                    <a:pt x="628" y="1739"/>
                  </a:lnTo>
                  <a:lnTo>
                    <a:pt x="648" y="1742"/>
                  </a:lnTo>
                  <a:lnTo>
                    <a:pt x="668" y="1743"/>
                  </a:lnTo>
                  <a:lnTo>
                    <a:pt x="689" y="1743"/>
                  </a:lnTo>
                  <a:lnTo>
                    <a:pt x="709" y="1743"/>
                  </a:lnTo>
                  <a:lnTo>
                    <a:pt x="729" y="1742"/>
                  </a:lnTo>
                  <a:lnTo>
                    <a:pt x="750" y="1739"/>
                  </a:lnTo>
                  <a:lnTo>
                    <a:pt x="769" y="1735"/>
                  </a:lnTo>
                  <a:lnTo>
                    <a:pt x="788" y="1731"/>
                  </a:lnTo>
                  <a:lnTo>
                    <a:pt x="807" y="1726"/>
                  </a:lnTo>
                  <a:lnTo>
                    <a:pt x="826" y="1719"/>
                  </a:lnTo>
                  <a:lnTo>
                    <a:pt x="844" y="1712"/>
                  </a:lnTo>
                  <a:lnTo>
                    <a:pt x="862" y="1704"/>
                  </a:lnTo>
                  <a:lnTo>
                    <a:pt x="879" y="1696"/>
                  </a:lnTo>
                  <a:lnTo>
                    <a:pt x="895" y="1686"/>
                  </a:lnTo>
                  <a:lnTo>
                    <a:pt x="912" y="1675"/>
                  </a:lnTo>
                  <a:lnTo>
                    <a:pt x="927" y="1664"/>
                  </a:lnTo>
                  <a:lnTo>
                    <a:pt x="943" y="1651"/>
                  </a:lnTo>
                  <a:lnTo>
                    <a:pt x="958" y="1638"/>
                  </a:lnTo>
                  <a:lnTo>
                    <a:pt x="972" y="1624"/>
                  </a:lnTo>
                  <a:lnTo>
                    <a:pt x="986" y="1608"/>
                  </a:lnTo>
                  <a:lnTo>
                    <a:pt x="999" y="1592"/>
                  </a:lnTo>
                  <a:lnTo>
                    <a:pt x="1011" y="1574"/>
                  </a:lnTo>
                  <a:lnTo>
                    <a:pt x="1023" y="1556"/>
                  </a:lnTo>
                  <a:lnTo>
                    <a:pt x="1033" y="1538"/>
                  </a:lnTo>
                  <a:lnTo>
                    <a:pt x="1041" y="1520"/>
                  </a:lnTo>
                  <a:lnTo>
                    <a:pt x="1049" y="1500"/>
                  </a:lnTo>
                  <a:lnTo>
                    <a:pt x="1056" y="1481"/>
                  </a:lnTo>
                  <a:lnTo>
                    <a:pt x="1079" y="1481"/>
                  </a:lnTo>
                  <a:lnTo>
                    <a:pt x="1101" y="1480"/>
                  </a:lnTo>
                  <a:lnTo>
                    <a:pt x="1123" y="1480"/>
                  </a:lnTo>
                  <a:lnTo>
                    <a:pt x="1145" y="1480"/>
                  </a:lnTo>
                  <a:lnTo>
                    <a:pt x="1167" y="1478"/>
                  </a:lnTo>
                  <a:lnTo>
                    <a:pt x="1190" y="1478"/>
                  </a:lnTo>
                  <a:lnTo>
                    <a:pt x="1212" y="1478"/>
                  </a:lnTo>
                  <a:lnTo>
                    <a:pt x="1234" y="1477"/>
                  </a:lnTo>
                  <a:lnTo>
                    <a:pt x="1256" y="1477"/>
                  </a:lnTo>
                  <a:lnTo>
                    <a:pt x="1280" y="1477"/>
                  </a:lnTo>
                  <a:lnTo>
                    <a:pt x="1302" y="1477"/>
                  </a:lnTo>
                  <a:lnTo>
                    <a:pt x="1325" y="1475"/>
                  </a:lnTo>
                  <a:lnTo>
                    <a:pt x="1348" y="1475"/>
                  </a:lnTo>
                  <a:lnTo>
                    <a:pt x="1371" y="1475"/>
                  </a:lnTo>
                  <a:lnTo>
                    <a:pt x="1393" y="1475"/>
                  </a:lnTo>
                  <a:lnTo>
                    <a:pt x="1417" y="1475"/>
                  </a:lnTo>
                  <a:lnTo>
                    <a:pt x="1442" y="1475"/>
                  </a:lnTo>
                  <a:lnTo>
                    <a:pt x="1467" y="1475"/>
                  </a:lnTo>
                  <a:lnTo>
                    <a:pt x="1492" y="1475"/>
                  </a:lnTo>
                  <a:lnTo>
                    <a:pt x="1517" y="1477"/>
                  </a:lnTo>
                  <a:lnTo>
                    <a:pt x="1542" y="1477"/>
                  </a:lnTo>
                  <a:lnTo>
                    <a:pt x="1567" y="1477"/>
                  </a:lnTo>
                  <a:lnTo>
                    <a:pt x="1591" y="1478"/>
                  </a:lnTo>
                  <a:lnTo>
                    <a:pt x="1616" y="1478"/>
                  </a:lnTo>
                  <a:lnTo>
                    <a:pt x="1639" y="1480"/>
                  </a:lnTo>
                  <a:lnTo>
                    <a:pt x="1664" y="1481"/>
                  </a:lnTo>
                  <a:lnTo>
                    <a:pt x="1688" y="1481"/>
                  </a:lnTo>
                  <a:lnTo>
                    <a:pt x="1711" y="1482"/>
                  </a:lnTo>
                  <a:lnTo>
                    <a:pt x="1735" y="1484"/>
                  </a:lnTo>
                  <a:lnTo>
                    <a:pt x="1758" y="1485"/>
                  </a:lnTo>
                  <a:lnTo>
                    <a:pt x="1782" y="1485"/>
                  </a:lnTo>
                  <a:lnTo>
                    <a:pt x="1806" y="1486"/>
                  </a:lnTo>
                  <a:lnTo>
                    <a:pt x="1814" y="1506"/>
                  </a:lnTo>
                  <a:lnTo>
                    <a:pt x="1824" y="1524"/>
                  </a:lnTo>
                  <a:lnTo>
                    <a:pt x="1835" y="1542"/>
                  </a:lnTo>
                  <a:lnTo>
                    <a:pt x="1847" y="1559"/>
                  </a:lnTo>
                  <a:lnTo>
                    <a:pt x="1860" y="1577"/>
                  </a:lnTo>
                  <a:lnTo>
                    <a:pt x="1874" y="1592"/>
                  </a:lnTo>
                  <a:lnTo>
                    <a:pt x="1887" y="1608"/>
                  </a:lnTo>
                  <a:lnTo>
                    <a:pt x="1903" y="1624"/>
                  </a:lnTo>
                  <a:lnTo>
                    <a:pt x="1918" y="1638"/>
                  </a:lnTo>
                  <a:lnTo>
                    <a:pt x="1935" y="1651"/>
                  </a:lnTo>
                  <a:lnTo>
                    <a:pt x="1951" y="1664"/>
                  </a:lnTo>
                  <a:lnTo>
                    <a:pt x="1968" y="1675"/>
                  </a:lnTo>
                  <a:lnTo>
                    <a:pt x="1986" y="1686"/>
                  </a:lnTo>
                  <a:lnTo>
                    <a:pt x="2004" y="1696"/>
                  </a:lnTo>
                  <a:lnTo>
                    <a:pt x="2022" y="1704"/>
                  </a:lnTo>
                  <a:lnTo>
                    <a:pt x="2042" y="1712"/>
                  </a:lnTo>
                  <a:lnTo>
                    <a:pt x="2060" y="1719"/>
                  </a:lnTo>
                  <a:lnTo>
                    <a:pt x="2079" y="1726"/>
                  </a:lnTo>
                  <a:lnTo>
                    <a:pt x="2098" y="1731"/>
                  </a:lnTo>
                  <a:lnTo>
                    <a:pt x="2119" y="1735"/>
                  </a:lnTo>
                  <a:lnTo>
                    <a:pt x="2139" y="1739"/>
                  </a:lnTo>
                  <a:lnTo>
                    <a:pt x="2159" y="1742"/>
                  </a:lnTo>
                  <a:lnTo>
                    <a:pt x="2179" y="1743"/>
                  </a:lnTo>
                  <a:lnTo>
                    <a:pt x="2200" y="1743"/>
                  </a:lnTo>
                  <a:lnTo>
                    <a:pt x="2221" y="1743"/>
                  </a:lnTo>
                  <a:lnTo>
                    <a:pt x="2240" y="1742"/>
                  </a:lnTo>
                  <a:lnTo>
                    <a:pt x="2261" y="1739"/>
                  </a:lnTo>
                  <a:lnTo>
                    <a:pt x="2280" y="1735"/>
                  </a:lnTo>
                  <a:lnTo>
                    <a:pt x="2300" y="1731"/>
                  </a:lnTo>
                  <a:lnTo>
                    <a:pt x="2319" y="1726"/>
                  </a:lnTo>
                  <a:lnTo>
                    <a:pt x="2337" y="1719"/>
                  </a:lnTo>
                  <a:lnTo>
                    <a:pt x="2355" y="1712"/>
                  </a:lnTo>
                  <a:lnTo>
                    <a:pt x="2373" y="1704"/>
                  </a:lnTo>
                  <a:lnTo>
                    <a:pt x="2390" y="1696"/>
                  </a:lnTo>
                  <a:lnTo>
                    <a:pt x="2408" y="1686"/>
                  </a:lnTo>
                  <a:lnTo>
                    <a:pt x="2423" y="1675"/>
                  </a:lnTo>
                  <a:lnTo>
                    <a:pt x="2440" y="1664"/>
                  </a:lnTo>
                  <a:lnTo>
                    <a:pt x="2455" y="1651"/>
                  </a:lnTo>
                  <a:lnTo>
                    <a:pt x="2469" y="1638"/>
                  </a:lnTo>
                  <a:lnTo>
                    <a:pt x="2483" y="1624"/>
                  </a:lnTo>
                  <a:lnTo>
                    <a:pt x="2499" y="1606"/>
                  </a:lnTo>
                  <a:lnTo>
                    <a:pt x="2515" y="1585"/>
                  </a:lnTo>
                  <a:lnTo>
                    <a:pt x="2529" y="1566"/>
                  </a:lnTo>
                  <a:lnTo>
                    <a:pt x="2541" y="1543"/>
                  </a:lnTo>
                  <a:lnTo>
                    <a:pt x="2552" y="1521"/>
                  </a:lnTo>
                  <a:lnTo>
                    <a:pt x="2562" y="1499"/>
                  </a:lnTo>
                  <a:lnTo>
                    <a:pt x="2570" y="1475"/>
                  </a:lnTo>
                  <a:lnTo>
                    <a:pt x="2577" y="1452"/>
                  </a:lnTo>
                  <a:lnTo>
                    <a:pt x="2592" y="1446"/>
                  </a:lnTo>
                  <a:lnTo>
                    <a:pt x="2606" y="1439"/>
                  </a:lnTo>
                  <a:lnTo>
                    <a:pt x="2620" y="1434"/>
                  </a:lnTo>
                  <a:lnTo>
                    <a:pt x="2634" y="1427"/>
                  </a:lnTo>
                  <a:lnTo>
                    <a:pt x="2648" y="1420"/>
                  </a:lnTo>
                  <a:lnTo>
                    <a:pt x="2660" y="1413"/>
                  </a:lnTo>
                  <a:lnTo>
                    <a:pt x="2673" y="1406"/>
                  </a:lnTo>
                  <a:lnTo>
                    <a:pt x="2684" y="1398"/>
                  </a:lnTo>
                  <a:lnTo>
                    <a:pt x="2706" y="1377"/>
                  </a:lnTo>
                  <a:lnTo>
                    <a:pt x="2724" y="1351"/>
                  </a:lnTo>
                  <a:lnTo>
                    <a:pt x="2739" y="1319"/>
                  </a:lnTo>
                  <a:lnTo>
                    <a:pt x="2751" y="1284"/>
                  </a:lnTo>
                  <a:lnTo>
                    <a:pt x="2759" y="1247"/>
                  </a:lnTo>
                  <a:lnTo>
                    <a:pt x="2764" y="1208"/>
                  </a:lnTo>
                  <a:lnTo>
                    <a:pt x="2767" y="1169"/>
                  </a:lnTo>
                  <a:lnTo>
                    <a:pt x="2767" y="1131"/>
                  </a:lnTo>
                  <a:close/>
                </a:path>
              </a:pathLst>
            </a:custGeom>
            <a:solidFill>
              <a:srgbClr val="000000"/>
            </a:solidFill>
            <a:ln w="9525">
              <a:noFill/>
              <a:round/>
              <a:headEnd/>
              <a:tailEnd/>
            </a:ln>
          </p:spPr>
          <p:txBody>
            <a:bodyPr/>
            <a:lstStyle/>
            <a:p>
              <a:pPr eaLnBrk="0" hangingPunct="0"/>
              <a:endParaRPr lang="en-AU"/>
            </a:p>
          </p:txBody>
        </p:sp>
        <p:sp>
          <p:nvSpPr>
            <p:cNvPr id="77033" name="Freeform 18"/>
            <p:cNvSpPr>
              <a:spLocks/>
            </p:cNvSpPr>
            <p:nvPr/>
          </p:nvSpPr>
          <p:spPr bwMode="auto">
            <a:xfrm>
              <a:off x="2750" y="3201"/>
              <a:ext cx="259" cy="93"/>
            </a:xfrm>
            <a:custGeom>
              <a:avLst/>
              <a:gdLst>
                <a:gd name="T0" fmla="*/ 86 w 776"/>
                <a:gd name="T1" fmla="*/ 31 h 279"/>
                <a:gd name="T2" fmla="*/ 83 w 776"/>
                <a:gd name="T3" fmla="*/ 29 h 279"/>
                <a:gd name="T4" fmla="*/ 78 w 776"/>
                <a:gd name="T5" fmla="*/ 26 h 279"/>
                <a:gd name="T6" fmla="*/ 74 w 776"/>
                <a:gd name="T7" fmla="*/ 24 h 279"/>
                <a:gd name="T8" fmla="*/ 70 w 776"/>
                <a:gd name="T9" fmla="*/ 22 h 279"/>
                <a:gd name="T10" fmla="*/ 65 w 776"/>
                <a:gd name="T11" fmla="*/ 20 h 279"/>
                <a:gd name="T12" fmla="*/ 59 w 776"/>
                <a:gd name="T13" fmla="*/ 18 h 279"/>
                <a:gd name="T14" fmla="*/ 54 w 776"/>
                <a:gd name="T15" fmla="*/ 16 h 279"/>
                <a:gd name="T16" fmla="*/ 49 w 776"/>
                <a:gd name="T17" fmla="*/ 14 h 279"/>
                <a:gd name="T18" fmla="*/ 43 w 776"/>
                <a:gd name="T19" fmla="*/ 12 h 279"/>
                <a:gd name="T20" fmla="*/ 37 w 776"/>
                <a:gd name="T21" fmla="*/ 10 h 279"/>
                <a:gd name="T22" fmla="*/ 31 w 776"/>
                <a:gd name="T23" fmla="*/ 9 h 279"/>
                <a:gd name="T24" fmla="*/ 25 w 776"/>
                <a:gd name="T25" fmla="*/ 7 h 279"/>
                <a:gd name="T26" fmla="*/ 19 w 776"/>
                <a:gd name="T27" fmla="*/ 6 h 279"/>
                <a:gd name="T28" fmla="*/ 13 w 776"/>
                <a:gd name="T29" fmla="*/ 5 h 279"/>
                <a:gd name="T30" fmla="*/ 6 w 776"/>
                <a:gd name="T31" fmla="*/ 3 h 279"/>
                <a:gd name="T32" fmla="*/ 0 w 776"/>
                <a:gd name="T33" fmla="*/ 2 h 279"/>
                <a:gd name="T34" fmla="*/ 0 w 776"/>
                <a:gd name="T35" fmla="*/ 2 h 279"/>
                <a:gd name="T36" fmla="*/ 0 w 776"/>
                <a:gd name="T37" fmla="*/ 1 h 279"/>
                <a:gd name="T38" fmla="*/ 0 w 776"/>
                <a:gd name="T39" fmla="*/ 1 h 279"/>
                <a:gd name="T40" fmla="*/ 0 w 776"/>
                <a:gd name="T41" fmla="*/ 0 h 279"/>
                <a:gd name="T42" fmla="*/ 7 w 776"/>
                <a:gd name="T43" fmla="*/ 1 h 279"/>
                <a:gd name="T44" fmla="*/ 14 w 776"/>
                <a:gd name="T45" fmla="*/ 2 h 279"/>
                <a:gd name="T46" fmla="*/ 20 w 776"/>
                <a:gd name="T47" fmla="*/ 4 h 279"/>
                <a:gd name="T48" fmla="*/ 26 w 776"/>
                <a:gd name="T49" fmla="*/ 5 h 279"/>
                <a:gd name="T50" fmla="*/ 33 w 776"/>
                <a:gd name="T51" fmla="*/ 7 h 279"/>
                <a:gd name="T52" fmla="*/ 38 w 776"/>
                <a:gd name="T53" fmla="*/ 8 h 279"/>
                <a:gd name="T54" fmla="*/ 44 w 776"/>
                <a:gd name="T55" fmla="*/ 10 h 279"/>
                <a:gd name="T56" fmla="*/ 50 w 776"/>
                <a:gd name="T57" fmla="*/ 12 h 279"/>
                <a:gd name="T58" fmla="*/ 55 w 776"/>
                <a:gd name="T59" fmla="*/ 13 h 279"/>
                <a:gd name="T60" fmla="*/ 60 w 776"/>
                <a:gd name="T61" fmla="*/ 15 h 279"/>
                <a:gd name="T62" fmla="*/ 65 w 776"/>
                <a:gd name="T63" fmla="*/ 17 h 279"/>
                <a:gd name="T64" fmla="*/ 69 w 776"/>
                <a:gd name="T65" fmla="*/ 19 h 279"/>
                <a:gd name="T66" fmla="*/ 73 w 776"/>
                <a:gd name="T67" fmla="*/ 22 h 279"/>
                <a:gd name="T68" fmla="*/ 77 w 776"/>
                <a:gd name="T69" fmla="*/ 24 h 279"/>
                <a:gd name="T70" fmla="*/ 81 w 776"/>
                <a:gd name="T71" fmla="*/ 26 h 279"/>
                <a:gd name="T72" fmla="*/ 84 w 776"/>
                <a:gd name="T73" fmla="*/ 29 h 279"/>
                <a:gd name="T74" fmla="*/ 85 w 776"/>
                <a:gd name="T75" fmla="*/ 29 h 279"/>
                <a:gd name="T76" fmla="*/ 85 w 776"/>
                <a:gd name="T77" fmla="*/ 30 h 279"/>
                <a:gd name="T78" fmla="*/ 86 w 776"/>
                <a:gd name="T79" fmla="*/ 30 h 279"/>
                <a:gd name="T80" fmla="*/ 86 w 776"/>
                <a:gd name="T81" fmla="*/ 31 h 27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76"/>
                <a:gd name="T124" fmla="*/ 0 h 279"/>
                <a:gd name="T125" fmla="*/ 776 w 776"/>
                <a:gd name="T126" fmla="*/ 279 h 27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76" h="279">
                  <a:moveTo>
                    <a:pt x="776" y="279"/>
                  </a:moveTo>
                  <a:lnTo>
                    <a:pt x="743" y="258"/>
                  </a:lnTo>
                  <a:lnTo>
                    <a:pt x="705" y="237"/>
                  </a:lnTo>
                  <a:lnTo>
                    <a:pt x="666" y="217"/>
                  </a:lnTo>
                  <a:lnTo>
                    <a:pt x="625" y="197"/>
                  </a:lnTo>
                  <a:lnTo>
                    <a:pt x="580" y="178"/>
                  </a:lnTo>
                  <a:lnTo>
                    <a:pt x="534" y="160"/>
                  </a:lnTo>
                  <a:lnTo>
                    <a:pt x="487" y="142"/>
                  </a:lnTo>
                  <a:lnTo>
                    <a:pt x="439" y="125"/>
                  </a:lnTo>
                  <a:lnTo>
                    <a:pt x="387" y="108"/>
                  </a:lnTo>
                  <a:lnTo>
                    <a:pt x="335" y="93"/>
                  </a:lnTo>
                  <a:lnTo>
                    <a:pt x="281" y="79"/>
                  </a:lnTo>
                  <a:lnTo>
                    <a:pt x="226" y="65"/>
                  </a:lnTo>
                  <a:lnTo>
                    <a:pt x="171" y="53"/>
                  </a:lnTo>
                  <a:lnTo>
                    <a:pt x="114" y="42"/>
                  </a:lnTo>
                  <a:lnTo>
                    <a:pt x="57" y="31"/>
                  </a:lnTo>
                  <a:lnTo>
                    <a:pt x="0" y="22"/>
                  </a:lnTo>
                  <a:lnTo>
                    <a:pt x="2" y="17"/>
                  </a:lnTo>
                  <a:lnTo>
                    <a:pt x="2" y="11"/>
                  </a:lnTo>
                  <a:lnTo>
                    <a:pt x="3" y="6"/>
                  </a:lnTo>
                  <a:lnTo>
                    <a:pt x="3" y="0"/>
                  </a:lnTo>
                  <a:lnTo>
                    <a:pt x="64" y="10"/>
                  </a:lnTo>
                  <a:lnTo>
                    <a:pt x="124" y="21"/>
                  </a:lnTo>
                  <a:lnTo>
                    <a:pt x="181" y="32"/>
                  </a:lnTo>
                  <a:lnTo>
                    <a:pt x="238" y="45"/>
                  </a:lnTo>
                  <a:lnTo>
                    <a:pt x="293" y="59"/>
                  </a:lnTo>
                  <a:lnTo>
                    <a:pt x="346" y="72"/>
                  </a:lnTo>
                  <a:lnTo>
                    <a:pt x="397" y="88"/>
                  </a:lnTo>
                  <a:lnTo>
                    <a:pt x="446" y="104"/>
                  </a:lnTo>
                  <a:lnTo>
                    <a:pt x="493" y="121"/>
                  </a:lnTo>
                  <a:lnTo>
                    <a:pt x="539" y="138"/>
                  </a:lnTo>
                  <a:lnTo>
                    <a:pt x="582" y="157"/>
                  </a:lnTo>
                  <a:lnTo>
                    <a:pt x="622" y="175"/>
                  </a:lnTo>
                  <a:lnTo>
                    <a:pt x="659" y="196"/>
                  </a:lnTo>
                  <a:lnTo>
                    <a:pt x="695" y="215"/>
                  </a:lnTo>
                  <a:lnTo>
                    <a:pt x="727" y="236"/>
                  </a:lnTo>
                  <a:lnTo>
                    <a:pt x="758" y="258"/>
                  </a:lnTo>
                  <a:lnTo>
                    <a:pt x="763" y="262"/>
                  </a:lnTo>
                  <a:lnTo>
                    <a:pt x="768" y="268"/>
                  </a:lnTo>
                  <a:lnTo>
                    <a:pt x="772" y="273"/>
                  </a:lnTo>
                  <a:lnTo>
                    <a:pt x="776" y="279"/>
                  </a:lnTo>
                  <a:close/>
                </a:path>
              </a:pathLst>
            </a:custGeom>
            <a:solidFill>
              <a:srgbClr val="FFFFFF"/>
            </a:solidFill>
            <a:ln w="9525">
              <a:noFill/>
              <a:round/>
              <a:headEnd/>
              <a:tailEnd/>
            </a:ln>
          </p:spPr>
          <p:txBody>
            <a:bodyPr/>
            <a:lstStyle/>
            <a:p>
              <a:pPr eaLnBrk="0" hangingPunct="0"/>
              <a:endParaRPr lang="en-AU"/>
            </a:p>
          </p:txBody>
        </p:sp>
        <p:sp>
          <p:nvSpPr>
            <p:cNvPr id="77034" name="Freeform 19"/>
            <p:cNvSpPr>
              <a:spLocks/>
            </p:cNvSpPr>
            <p:nvPr/>
          </p:nvSpPr>
          <p:spPr bwMode="auto">
            <a:xfrm>
              <a:off x="2708" y="3079"/>
              <a:ext cx="25" cy="144"/>
            </a:xfrm>
            <a:custGeom>
              <a:avLst/>
              <a:gdLst>
                <a:gd name="T0" fmla="*/ 2 w 76"/>
                <a:gd name="T1" fmla="*/ 0 h 433"/>
                <a:gd name="T2" fmla="*/ 4 w 76"/>
                <a:gd name="T3" fmla="*/ 0 h 433"/>
                <a:gd name="T4" fmla="*/ 5 w 76"/>
                <a:gd name="T5" fmla="*/ 0 h 433"/>
                <a:gd name="T6" fmla="*/ 5 w 76"/>
                <a:gd name="T7" fmla="*/ 0 h 433"/>
                <a:gd name="T8" fmla="*/ 6 w 76"/>
                <a:gd name="T9" fmla="*/ 1 h 433"/>
                <a:gd name="T10" fmla="*/ 6 w 76"/>
                <a:gd name="T11" fmla="*/ 2 h 433"/>
                <a:gd name="T12" fmla="*/ 8 w 76"/>
                <a:gd name="T13" fmla="*/ 44 h 433"/>
                <a:gd name="T14" fmla="*/ 8 w 76"/>
                <a:gd name="T15" fmla="*/ 44 h 433"/>
                <a:gd name="T16" fmla="*/ 8 w 76"/>
                <a:gd name="T17" fmla="*/ 45 h 433"/>
                <a:gd name="T18" fmla="*/ 7 w 76"/>
                <a:gd name="T19" fmla="*/ 45 h 433"/>
                <a:gd name="T20" fmla="*/ 7 w 76"/>
                <a:gd name="T21" fmla="*/ 46 h 433"/>
                <a:gd name="T22" fmla="*/ 6 w 76"/>
                <a:gd name="T23" fmla="*/ 46 h 433"/>
                <a:gd name="T24" fmla="*/ 5 w 76"/>
                <a:gd name="T25" fmla="*/ 47 h 433"/>
                <a:gd name="T26" fmla="*/ 4 w 76"/>
                <a:gd name="T27" fmla="*/ 47 h 433"/>
                <a:gd name="T28" fmla="*/ 4 w 76"/>
                <a:gd name="T29" fmla="*/ 48 h 433"/>
                <a:gd name="T30" fmla="*/ 3 w 76"/>
                <a:gd name="T31" fmla="*/ 48 h 433"/>
                <a:gd name="T32" fmla="*/ 0 w 76"/>
                <a:gd name="T33" fmla="*/ 2 h 433"/>
                <a:gd name="T34" fmla="*/ 0 w 76"/>
                <a:gd name="T35" fmla="*/ 1 h 433"/>
                <a:gd name="T36" fmla="*/ 0 w 76"/>
                <a:gd name="T37" fmla="*/ 0 h 433"/>
                <a:gd name="T38" fmla="*/ 1 w 76"/>
                <a:gd name="T39" fmla="*/ 0 h 433"/>
                <a:gd name="T40" fmla="*/ 2 w 76"/>
                <a:gd name="T41" fmla="*/ 0 h 4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433"/>
                <a:gd name="T65" fmla="*/ 76 w 76"/>
                <a:gd name="T66" fmla="*/ 433 h 4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433">
                  <a:moveTo>
                    <a:pt x="14" y="0"/>
                  </a:moveTo>
                  <a:lnTo>
                    <a:pt x="40" y="0"/>
                  </a:lnTo>
                  <a:lnTo>
                    <a:pt x="46" y="2"/>
                  </a:lnTo>
                  <a:lnTo>
                    <a:pt x="50" y="4"/>
                  </a:lnTo>
                  <a:lnTo>
                    <a:pt x="54" y="10"/>
                  </a:lnTo>
                  <a:lnTo>
                    <a:pt x="55" y="15"/>
                  </a:lnTo>
                  <a:lnTo>
                    <a:pt x="76" y="400"/>
                  </a:lnTo>
                  <a:lnTo>
                    <a:pt x="72" y="404"/>
                  </a:lnTo>
                  <a:lnTo>
                    <a:pt x="67" y="408"/>
                  </a:lnTo>
                  <a:lnTo>
                    <a:pt x="61" y="412"/>
                  </a:lnTo>
                  <a:lnTo>
                    <a:pt x="54" y="416"/>
                  </a:lnTo>
                  <a:lnTo>
                    <a:pt x="47" y="420"/>
                  </a:lnTo>
                  <a:lnTo>
                    <a:pt x="40" y="425"/>
                  </a:lnTo>
                  <a:lnTo>
                    <a:pt x="32" y="429"/>
                  </a:lnTo>
                  <a:lnTo>
                    <a:pt x="24" y="433"/>
                  </a:lnTo>
                  <a:lnTo>
                    <a:pt x="0" y="15"/>
                  </a:lnTo>
                  <a:lnTo>
                    <a:pt x="1" y="10"/>
                  </a:lnTo>
                  <a:lnTo>
                    <a:pt x="4" y="4"/>
                  </a:lnTo>
                  <a:lnTo>
                    <a:pt x="8" y="2"/>
                  </a:lnTo>
                  <a:lnTo>
                    <a:pt x="14" y="0"/>
                  </a:lnTo>
                  <a:close/>
                </a:path>
              </a:pathLst>
            </a:custGeom>
            <a:solidFill>
              <a:srgbClr val="FFFFFF"/>
            </a:solidFill>
            <a:ln w="9525">
              <a:noFill/>
              <a:round/>
              <a:headEnd/>
              <a:tailEnd/>
            </a:ln>
          </p:spPr>
          <p:txBody>
            <a:bodyPr/>
            <a:lstStyle/>
            <a:p>
              <a:pPr eaLnBrk="0" hangingPunct="0"/>
              <a:endParaRPr lang="en-AU"/>
            </a:p>
          </p:txBody>
        </p:sp>
        <p:sp>
          <p:nvSpPr>
            <p:cNvPr id="77035" name="Freeform 20"/>
            <p:cNvSpPr>
              <a:spLocks/>
            </p:cNvSpPr>
            <p:nvPr/>
          </p:nvSpPr>
          <p:spPr bwMode="auto">
            <a:xfrm>
              <a:off x="2552" y="3206"/>
              <a:ext cx="129" cy="36"/>
            </a:xfrm>
            <a:custGeom>
              <a:avLst/>
              <a:gdLst>
                <a:gd name="T0" fmla="*/ 5 w 386"/>
                <a:gd name="T1" fmla="*/ 12 h 106"/>
                <a:gd name="T2" fmla="*/ 5 w 386"/>
                <a:gd name="T3" fmla="*/ 11 h 106"/>
                <a:gd name="T4" fmla="*/ 4 w 386"/>
                <a:gd name="T5" fmla="*/ 11 h 106"/>
                <a:gd name="T6" fmla="*/ 4 w 386"/>
                <a:gd name="T7" fmla="*/ 10 h 106"/>
                <a:gd name="T8" fmla="*/ 3 w 386"/>
                <a:gd name="T9" fmla="*/ 8 h 106"/>
                <a:gd name="T10" fmla="*/ 3 w 386"/>
                <a:gd name="T11" fmla="*/ 7 h 106"/>
                <a:gd name="T12" fmla="*/ 2 w 386"/>
                <a:gd name="T13" fmla="*/ 6 h 106"/>
                <a:gd name="T14" fmla="*/ 1 w 386"/>
                <a:gd name="T15" fmla="*/ 5 h 106"/>
                <a:gd name="T16" fmla="*/ 0 w 386"/>
                <a:gd name="T17" fmla="*/ 4 h 106"/>
                <a:gd name="T18" fmla="*/ 0 w 386"/>
                <a:gd name="T19" fmla="*/ 3 h 106"/>
                <a:gd name="T20" fmla="*/ 37 w 386"/>
                <a:gd name="T21" fmla="*/ 0 h 106"/>
                <a:gd name="T22" fmla="*/ 43 w 386"/>
                <a:gd name="T23" fmla="*/ 10 h 106"/>
                <a:gd name="T24" fmla="*/ 41 w 386"/>
                <a:gd name="T25" fmla="*/ 10 h 106"/>
                <a:gd name="T26" fmla="*/ 40 w 386"/>
                <a:gd name="T27" fmla="*/ 10 h 106"/>
                <a:gd name="T28" fmla="*/ 38 w 386"/>
                <a:gd name="T29" fmla="*/ 11 h 106"/>
                <a:gd name="T30" fmla="*/ 37 w 386"/>
                <a:gd name="T31" fmla="*/ 11 h 106"/>
                <a:gd name="T32" fmla="*/ 35 w 386"/>
                <a:gd name="T33" fmla="*/ 11 h 106"/>
                <a:gd name="T34" fmla="*/ 33 w 386"/>
                <a:gd name="T35" fmla="*/ 11 h 106"/>
                <a:gd name="T36" fmla="*/ 32 w 386"/>
                <a:gd name="T37" fmla="*/ 11 h 106"/>
                <a:gd name="T38" fmla="*/ 30 w 386"/>
                <a:gd name="T39" fmla="*/ 12 h 106"/>
                <a:gd name="T40" fmla="*/ 28 w 386"/>
                <a:gd name="T41" fmla="*/ 12 h 106"/>
                <a:gd name="T42" fmla="*/ 26 w 386"/>
                <a:gd name="T43" fmla="*/ 12 h 106"/>
                <a:gd name="T44" fmla="*/ 24 w 386"/>
                <a:gd name="T45" fmla="*/ 12 h 106"/>
                <a:gd name="T46" fmla="*/ 23 w 386"/>
                <a:gd name="T47" fmla="*/ 12 h 106"/>
                <a:gd name="T48" fmla="*/ 21 w 386"/>
                <a:gd name="T49" fmla="*/ 12 h 106"/>
                <a:gd name="T50" fmla="*/ 19 w 386"/>
                <a:gd name="T51" fmla="*/ 12 h 106"/>
                <a:gd name="T52" fmla="*/ 17 w 386"/>
                <a:gd name="T53" fmla="*/ 12 h 106"/>
                <a:gd name="T54" fmla="*/ 15 w 386"/>
                <a:gd name="T55" fmla="*/ 12 h 106"/>
                <a:gd name="T56" fmla="*/ 13 w 386"/>
                <a:gd name="T57" fmla="*/ 12 h 106"/>
                <a:gd name="T58" fmla="*/ 12 w 386"/>
                <a:gd name="T59" fmla="*/ 12 h 106"/>
                <a:gd name="T60" fmla="*/ 11 w 386"/>
                <a:gd name="T61" fmla="*/ 12 h 106"/>
                <a:gd name="T62" fmla="*/ 10 w 386"/>
                <a:gd name="T63" fmla="*/ 12 h 106"/>
                <a:gd name="T64" fmla="*/ 9 w 386"/>
                <a:gd name="T65" fmla="*/ 12 h 106"/>
                <a:gd name="T66" fmla="*/ 8 w 386"/>
                <a:gd name="T67" fmla="*/ 12 h 106"/>
                <a:gd name="T68" fmla="*/ 6 w 386"/>
                <a:gd name="T69" fmla="*/ 12 h 106"/>
                <a:gd name="T70" fmla="*/ 5 w 386"/>
                <a:gd name="T71" fmla="*/ 12 h 10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86"/>
                <a:gd name="T109" fmla="*/ 0 h 106"/>
                <a:gd name="T110" fmla="*/ 386 w 386"/>
                <a:gd name="T111" fmla="*/ 106 h 10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86" h="106">
                  <a:moveTo>
                    <a:pt x="48" y="104"/>
                  </a:moveTo>
                  <a:lnTo>
                    <a:pt x="43" y="98"/>
                  </a:lnTo>
                  <a:lnTo>
                    <a:pt x="39" y="91"/>
                  </a:lnTo>
                  <a:lnTo>
                    <a:pt x="35" y="83"/>
                  </a:lnTo>
                  <a:lnTo>
                    <a:pt x="29" y="74"/>
                  </a:lnTo>
                  <a:lnTo>
                    <a:pt x="23" y="65"/>
                  </a:lnTo>
                  <a:lnTo>
                    <a:pt x="16" y="55"/>
                  </a:lnTo>
                  <a:lnTo>
                    <a:pt x="9" y="47"/>
                  </a:lnTo>
                  <a:lnTo>
                    <a:pt x="0" y="37"/>
                  </a:lnTo>
                  <a:lnTo>
                    <a:pt x="0" y="25"/>
                  </a:lnTo>
                  <a:lnTo>
                    <a:pt x="335" y="0"/>
                  </a:lnTo>
                  <a:lnTo>
                    <a:pt x="386" y="83"/>
                  </a:lnTo>
                  <a:lnTo>
                    <a:pt x="372" y="86"/>
                  </a:lnTo>
                  <a:lnTo>
                    <a:pt x="358" y="88"/>
                  </a:lnTo>
                  <a:lnTo>
                    <a:pt x="344" y="91"/>
                  </a:lnTo>
                  <a:lnTo>
                    <a:pt x="329" y="92"/>
                  </a:lnTo>
                  <a:lnTo>
                    <a:pt x="314" y="95"/>
                  </a:lnTo>
                  <a:lnTo>
                    <a:pt x="299" y="97"/>
                  </a:lnTo>
                  <a:lnTo>
                    <a:pt x="283" y="98"/>
                  </a:lnTo>
                  <a:lnTo>
                    <a:pt x="268" y="101"/>
                  </a:lnTo>
                  <a:lnTo>
                    <a:pt x="251" y="102"/>
                  </a:lnTo>
                  <a:lnTo>
                    <a:pt x="235" y="104"/>
                  </a:lnTo>
                  <a:lnTo>
                    <a:pt x="218" y="104"/>
                  </a:lnTo>
                  <a:lnTo>
                    <a:pt x="202" y="105"/>
                  </a:lnTo>
                  <a:lnTo>
                    <a:pt x="185" y="105"/>
                  </a:lnTo>
                  <a:lnTo>
                    <a:pt x="167" y="106"/>
                  </a:lnTo>
                  <a:lnTo>
                    <a:pt x="150" y="106"/>
                  </a:lnTo>
                  <a:lnTo>
                    <a:pt x="132" y="106"/>
                  </a:lnTo>
                  <a:lnTo>
                    <a:pt x="121" y="106"/>
                  </a:lnTo>
                  <a:lnTo>
                    <a:pt x="110" y="106"/>
                  </a:lnTo>
                  <a:lnTo>
                    <a:pt x="99" y="106"/>
                  </a:lnTo>
                  <a:lnTo>
                    <a:pt x="89" y="105"/>
                  </a:lnTo>
                  <a:lnTo>
                    <a:pt x="78" y="105"/>
                  </a:lnTo>
                  <a:lnTo>
                    <a:pt x="68" y="105"/>
                  </a:lnTo>
                  <a:lnTo>
                    <a:pt x="57" y="104"/>
                  </a:lnTo>
                  <a:lnTo>
                    <a:pt x="48" y="104"/>
                  </a:lnTo>
                  <a:close/>
                </a:path>
              </a:pathLst>
            </a:custGeom>
            <a:solidFill>
              <a:srgbClr val="FFFFFF"/>
            </a:solidFill>
            <a:ln w="9525">
              <a:noFill/>
              <a:round/>
              <a:headEnd/>
              <a:tailEnd/>
            </a:ln>
          </p:spPr>
          <p:txBody>
            <a:bodyPr/>
            <a:lstStyle/>
            <a:p>
              <a:pPr eaLnBrk="0" hangingPunct="0"/>
              <a:endParaRPr lang="en-AU"/>
            </a:p>
          </p:txBody>
        </p:sp>
        <p:sp>
          <p:nvSpPr>
            <p:cNvPr id="77036" name="Freeform 21"/>
            <p:cNvSpPr>
              <a:spLocks/>
            </p:cNvSpPr>
            <p:nvPr/>
          </p:nvSpPr>
          <p:spPr bwMode="auto">
            <a:xfrm>
              <a:off x="2530" y="2988"/>
              <a:ext cx="161" cy="163"/>
            </a:xfrm>
            <a:custGeom>
              <a:avLst/>
              <a:gdLst>
                <a:gd name="T0" fmla="*/ 28 w 483"/>
                <a:gd name="T1" fmla="*/ 0 h 490"/>
                <a:gd name="T2" fmla="*/ 33 w 483"/>
                <a:gd name="T3" fmla="*/ 1 h 490"/>
                <a:gd name="T4" fmla="*/ 38 w 483"/>
                <a:gd name="T5" fmla="*/ 3 h 490"/>
                <a:gd name="T6" fmla="*/ 43 w 483"/>
                <a:gd name="T7" fmla="*/ 6 h 490"/>
                <a:gd name="T8" fmla="*/ 47 w 483"/>
                <a:gd name="T9" fmla="*/ 10 h 490"/>
                <a:gd name="T10" fmla="*/ 50 w 483"/>
                <a:gd name="T11" fmla="*/ 14 h 490"/>
                <a:gd name="T12" fmla="*/ 52 w 483"/>
                <a:gd name="T13" fmla="*/ 19 h 490"/>
                <a:gd name="T14" fmla="*/ 53 w 483"/>
                <a:gd name="T15" fmla="*/ 24 h 490"/>
                <a:gd name="T16" fmla="*/ 54 w 483"/>
                <a:gd name="T17" fmla="*/ 31 h 490"/>
                <a:gd name="T18" fmla="*/ 52 w 483"/>
                <a:gd name="T19" fmla="*/ 38 h 490"/>
                <a:gd name="T20" fmla="*/ 49 w 483"/>
                <a:gd name="T21" fmla="*/ 46 h 490"/>
                <a:gd name="T22" fmla="*/ 44 w 483"/>
                <a:gd name="T23" fmla="*/ 51 h 490"/>
                <a:gd name="T24" fmla="*/ 41 w 483"/>
                <a:gd name="T25" fmla="*/ 54 h 490"/>
                <a:gd name="T26" fmla="*/ 39 w 483"/>
                <a:gd name="T27" fmla="*/ 54 h 490"/>
                <a:gd name="T28" fmla="*/ 38 w 483"/>
                <a:gd name="T29" fmla="*/ 54 h 490"/>
                <a:gd name="T30" fmla="*/ 36 w 483"/>
                <a:gd name="T31" fmla="*/ 54 h 490"/>
                <a:gd name="T32" fmla="*/ 32 w 483"/>
                <a:gd name="T33" fmla="*/ 51 h 490"/>
                <a:gd name="T34" fmla="*/ 28 w 483"/>
                <a:gd name="T35" fmla="*/ 44 h 490"/>
                <a:gd name="T36" fmla="*/ 26 w 483"/>
                <a:gd name="T37" fmla="*/ 36 h 490"/>
                <a:gd name="T38" fmla="*/ 25 w 483"/>
                <a:gd name="T39" fmla="*/ 31 h 490"/>
                <a:gd name="T40" fmla="*/ 25 w 483"/>
                <a:gd name="T41" fmla="*/ 29 h 490"/>
                <a:gd name="T42" fmla="*/ 23 w 483"/>
                <a:gd name="T43" fmla="*/ 26 h 490"/>
                <a:gd name="T44" fmla="*/ 22 w 483"/>
                <a:gd name="T45" fmla="*/ 24 h 490"/>
                <a:gd name="T46" fmla="*/ 20 w 483"/>
                <a:gd name="T47" fmla="*/ 23 h 490"/>
                <a:gd name="T48" fmla="*/ 19 w 483"/>
                <a:gd name="T49" fmla="*/ 23 h 490"/>
                <a:gd name="T50" fmla="*/ 17 w 483"/>
                <a:gd name="T51" fmla="*/ 22 h 490"/>
                <a:gd name="T52" fmla="*/ 0 w 483"/>
                <a:gd name="T53" fmla="*/ 22 h 490"/>
                <a:gd name="T54" fmla="*/ 1 w 483"/>
                <a:gd name="T55" fmla="*/ 18 h 490"/>
                <a:gd name="T56" fmla="*/ 3 w 483"/>
                <a:gd name="T57" fmla="*/ 13 h 490"/>
                <a:gd name="T58" fmla="*/ 5 w 483"/>
                <a:gd name="T59" fmla="*/ 10 h 490"/>
                <a:gd name="T60" fmla="*/ 8 w 483"/>
                <a:gd name="T61" fmla="*/ 6 h 490"/>
                <a:gd name="T62" fmla="*/ 12 w 483"/>
                <a:gd name="T63" fmla="*/ 4 h 490"/>
                <a:gd name="T64" fmla="*/ 16 w 483"/>
                <a:gd name="T65" fmla="*/ 2 h 490"/>
                <a:gd name="T66" fmla="*/ 20 w 483"/>
                <a:gd name="T67" fmla="*/ 0 h 490"/>
                <a:gd name="T68" fmla="*/ 25 w 483"/>
                <a:gd name="T69" fmla="*/ 0 h 4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3"/>
                <a:gd name="T106" fmla="*/ 0 h 490"/>
                <a:gd name="T107" fmla="*/ 483 w 483"/>
                <a:gd name="T108" fmla="*/ 490 h 4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3" h="490">
                  <a:moveTo>
                    <a:pt x="226" y="0"/>
                  </a:moveTo>
                  <a:lnTo>
                    <a:pt x="251" y="1"/>
                  </a:lnTo>
                  <a:lnTo>
                    <a:pt x="275" y="4"/>
                  </a:lnTo>
                  <a:lnTo>
                    <a:pt x="298" y="11"/>
                  </a:lnTo>
                  <a:lnTo>
                    <a:pt x="321" y="19"/>
                  </a:lnTo>
                  <a:lnTo>
                    <a:pt x="343" y="29"/>
                  </a:lnTo>
                  <a:lnTo>
                    <a:pt x="364" y="42"/>
                  </a:lnTo>
                  <a:lnTo>
                    <a:pt x="383" y="56"/>
                  </a:lnTo>
                  <a:lnTo>
                    <a:pt x="403" y="72"/>
                  </a:lnTo>
                  <a:lnTo>
                    <a:pt x="419" y="90"/>
                  </a:lnTo>
                  <a:lnTo>
                    <a:pt x="434" y="110"/>
                  </a:lnTo>
                  <a:lnTo>
                    <a:pt x="448" y="129"/>
                  </a:lnTo>
                  <a:lnTo>
                    <a:pt x="459" y="151"/>
                  </a:lnTo>
                  <a:lnTo>
                    <a:pt x="469" y="173"/>
                  </a:lnTo>
                  <a:lnTo>
                    <a:pt x="476" y="196"/>
                  </a:lnTo>
                  <a:lnTo>
                    <a:pt x="480" y="219"/>
                  </a:lnTo>
                  <a:lnTo>
                    <a:pt x="483" y="243"/>
                  </a:lnTo>
                  <a:lnTo>
                    <a:pt x="482" y="276"/>
                  </a:lnTo>
                  <a:lnTo>
                    <a:pt x="476" y="312"/>
                  </a:lnTo>
                  <a:lnTo>
                    <a:pt x="466" y="347"/>
                  </a:lnTo>
                  <a:lnTo>
                    <a:pt x="454" y="380"/>
                  </a:lnTo>
                  <a:lnTo>
                    <a:pt x="437" y="412"/>
                  </a:lnTo>
                  <a:lnTo>
                    <a:pt x="419" y="440"/>
                  </a:lnTo>
                  <a:lnTo>
                    <a:pt x="398" y="463"/>
                  </a:lnTo>
                  <a:lnTo>
                    <a:pt x="376" y="480"/>
                  </a:lnTo>
                  <a:lnTo>
                    <a:pt x="368" y="484"/>
                  </a:lnTo>
                  <a:lnTo>
                    <a:pt x="361" y="487"/>
                  </a:lnTo>
                  <a:lnTo>
                    <a:pt x="354" y="488"/>
                  </a:lnTo>
                  <a:lnTo>
                    <a:pt x="347" y="490"/>
                  </a:lnTo>
                  <a:lnTo>
                    <a:pt x="339" y="490"/>
                  </a:lnTo>
                  <a:lnTo>
                    <a:pt x="332" y="488"/>
                  </a:lnTo>
                  <a:lnTo>
                    <a:pt x="325" y="485"/>
                  </a:lnTo>
                  <a:lnTo>
                    <a:pt x="318" y="483"/>
                  </a:lnTo>
                  <a:lnTo>
                    <a:pt x="290" y="460"/>
                  </a:lnTo>
                  <a:lnTo>
                    <a:pt x="268" y="430"/>
                  </a:lnTo>
                  <a:lnTo>
                    <a:pt x="251" y="395"/>
                  </a:lnTo>
                  <a:lnTo>
                    <a:pt x="240" y="361"/>
                  </a:lnTo>
                  <a:lnTo>
                    <a:pt x="232" y="327"/>
                  </a:lnTo>
                  <a:lnTo>
                    <a:pt x="226" y="300"/>
                  </a:lnTo>
                  <a:lnTo>
                    <a:pt x="224" y="280"/>
                  </a:lnTo>
                  <a:lnTo>
                    <a:pt x="224" y="273"/>
                  </a:lnTo>
                  <a:lnTo>
                    <a:pt x="221" y="259"/>
                  </a:lnTo>
                  <a:lnTo>
                    <a:pt x="217" y="245"/>
                  </a:lnTo>
                  <a:lnTo>
                    <a:pt x="210" y="233"/>
                  </a:lnTo>
                  <a:lnTo>
                    <a:pt x="200" y="222"/>
                  </a:lnTo>
                  <a:lnTo>
                    <a:pt x="194" y="218"/>
                  </a:lnTo>
                  <a:lnTo>
                    <a:pt x="187" y="214"/>
                  </a:lnTo>
                  <a:lnTo>
                    <a:pt x="182" y="209"/>
                  </a:lnTo>
                  <a:lnTo>
                    <a:pt x="175" y="207"/>
                  </a:lnTo>
                  <a:lnTo>
                    <a:pt x="169" y="204"/>
                  </a:lnTo>
                  <a:lnTo>
                    <a:pt x="162" y="203"/>
                  </a:lnTo>
                  <a:lnTo>
                    <a:pt x="156" y="201"/>
                  </a:lnTo>
                  <a:lnTo>
                    <a:pt x="149" y="201"/>
                  </a:lnTo>
                  <a:lnTo>
                    <a:pt x="0" y="201"/>
                  </a:lnTo>
                  <a:lnTo>
                    <a:pt x="4" y="180"/>
                  </a:lnTo>
                  <a:lnTo>
                    <a:pt x="8" y="160"/>
                  </a:lnTo>
                  <a:lnTo>
                    <a:pt x="15" y="140"/>
                  </a:lnTo>
                  <a:lnTo>
                    <a:pt x="25" y="121"/>
                  </a:lnTo>
                  <a:lnTo>
                    <a:pt x="35" y="104"/>
                  </a:lnTo>
                  <a:lnTo>
                    <a:pt x="47" y="87"/>
                  </a:lnTo>
                  <a:lnTo>
                    <a:pt x="60" y="72"/>
                  </a:lnTo>
                  <a:lnTo>
                    <a:pt x="74" y="57"/>
                  </a:lnTo>
                  <a:lnTo>
                    <a:pt x="90" y="44"/>
                  </a:lnTo>
                  <a:lnTo>
                    <a:pt x="107" y="33"/>
                  </a:lnTo>
                  <a:lnTo>
                    <a:pt x="125" y="24"/>
                  </a:lnTo>
                  <a:lnTo>
                    <a:pt x="143" y="15"/>
                  </a:lnTo>
                  <a:lnTo>
                    <a:pt x="162" y="8"/>
                  </a:lnTo>
                  <a:lnTo>
                    <a:pt x="183" y="4"/>
                  </a:lnTo>
                  <a:lnTo>
                    <a:pt x="204" y="1"/>
                  </a:lnTo>
                  <a:lnTo>
                    <a:pt x="226" y="0"/>
                  </a:lnTo>
                  <a:close/>
                </a:path>
              </a:pathLst>
            </a:custGeom>
            <a:solidFill>
              <a:srgbClr val="FFFF00"/>
            </a:solidFill>
            <a:ln w="9525">
              <a:noFill/>
              <a:round/>
              <a:headEnd/>
              <a:tailEnd/>
            </a:ln>
          </p:spPr>
          <p:txBody>
            <a:bodyPr/>
            <a:lstStyle/>
            <a:p>
              <a:pPr eaLnBrk="0" hangingPunct="0"/>
              <a:endParaRPr lang="en-AU"/>
            </a:p>
          </p:txBody>
        </p:sp>
        <p:sp>
          <p:nvSpPr>
            <p:cNvPr id="77037" name="Freeform 22"/>
            <p:cNvSpPr>
              <a:spLocks/>
            </p:cNvSpPr>
            <p:nvPr/>
          </p:nvSpPr>
          <p:spPr bwMode="auto">
            <a:xfrm>
              <a:off x="2463" y="3068"/>
              <a:ext cx="197" cy="134"/>
            </a:xfrm>
            <a:custGeom>
              <a:avLst/>
              <a:gdLst>
                <a:gd name="T0" fmla="*/ 0 w 590"/>
                <a:gd name="T1" fmla="*/ 24 h 404"/>
                <a:gd name="T2" fmla="*/ 0 w 590"/>
                <a:gd name="T3" fmla="*/ 22 h 404"/>
                <a:gd name="T4" fmla="*/ 1 w 590"/>
                <a:gd name="T5" fmla="*/ 20 h 404"/>
                <a:gd name="T6" fmla="*/ 3 w 590"/>
                <a:gd name="T7" fmla="*/ 18 h 404"/>
                <a:gd name="T8" fmla="*/ 6 w 590"/>
                <a:gd name="T9" fmla="*/ 15 h 404"/>
                <a:gd name="T10" fmla="*/ 9 w 590"/>
                <a:gd name="T11" fmla="*/ 11 h 404"/>
                <a:gd name="T12" fmla="*/ 12 w 590"/>
                <a:gd name="T13" fmla="*/ 8 h 404"/>
                <a:gd name="T14" fmla="*/ 16 w 590"/>
                <a:gd name="T15" fmla="*/ 4 h 404"/>
                <a:gd name="T16" fmla="*/ 21 w 590"/>
                <a:gd name="T17" fmla="*/ 0 h 404"/>
                <a:gd name="T18" fmla="*/ 39 w 590"/>
                <a:gd name="T19" fmla="*/ 0 h 404"/>
                <a:gd name="T20" fmla="*/ 40 w 590"/>
                <a:gd name="T21" fmla="*/ 0 h 404"/>
                <a:gd name="T22" fmla="*/ 41 w 590"/>
                <a:gd name="T23" fmla="*/ 0 h 404"/>
                <a:gd name="T24" fmla="*/ 41 w 590"/>
                <a:gd name="T25" fmla="*/ 1 h 404"/>
                <a:gd name="T26" fmla="*/ 42 w 590"/>
                <a:gd name="T27" fmla="*/ 1 h 404"/>
                <a:gd name="T28" fmla="*/ 42 w 590"/>
                <a:gd name="T29" fmla="*/ 2 h 404"/>
                <a:gd name="T30" fmla="*/ 43 w 590"/>
                <a:gd name="T31" fmla="*/ 2 h 404"/>
                <a:gd name="T32" fmla="*/ 43 w 590"/>
                <a:gd name="T33" fmla="*/ 3 h 404"/>
                <a:gd name="T34" fmla="*/ 43 w 590"/>
                <a:gd name="T35" fmla="*/ 4 h 404"/>
                <a:gd name="T36" fmla="*/ 43 w 590"/>
                <a:gd name="T37" fmla="*/ 5 h 404"/>
                <a:gd name="T38" fmla="*/ 44 w 590"/>
                <a:gd name="T39" fmla="*/ 7 h 404"/>
                <a:gd name="T40" fmla="*/ 44 w 590"/>
                <a:gd name="T41" fmla="*/ 11 h 404"/>
                <a:gd name="T42" fmla="*/ 45 w 590"/>
                <a:gd name="T43" fmla="*/ 15 h 404"/>
                <a:gd name="T44" fmla="*/ 47 w 590"/>
                <a:gd name="T45" fmla="*/ 19 h 404"/>
                <a:gd name="T46" fmla="*/ 49 w 590"/>
                <a:gd name="T47" fmla="*/ 24 h 404"/>
                <a:gd name="T48" fmla="*/ 52 w 590"/>
                <a:gd name="T49" fmla="*/ 27 h 404"/>
                <a:gd name="T50" fmla="*/ 56 w 590"/>
                <a:gd name="T51" fmla="*/ 30 h 404"/>
                <a:gd name="T52" fmla="*/ 57 w 590"/>
                <a:gd name="T53" fmla="*/ 31 h 404"/>
                <a:gd name="T54" fmla="*/ 58 w 590"/>
                <a:gd name="T55" fmla="*/ 31 h 404"/>
                <a:gd name="T56" fmla="*/ 59 w 590"/>
                <a:gd name="T57" fmla="*/ 32 h 404"/>
                <a:gd name="T58" fmla="*/ 60 w 590"/>
                <a:gd name="T59" fmla="*/ 32 h 404"/>
                <a:gd name="T60" fmla="*/ 61 w 590"/>
                <a:gd name="T61" fmla="*/ 32 h 404"/>
                <a:gd name="T62" fmla="*/ 62 w 590"/>
                <a:gd name="T63" fmla="*/ 32 h 404"/>
                <a:gd name="T64" fmla="*/ 63 w 590"/>
                <a:gd name="T65" fmla="*/ 31 h 404"/>
                <a:gd name="T66" fmla="*/ 64 w 590"/>
                <a:gd name="T67" fmla="*/ 31 h 404"/>
                <a:gd name="T68" fmla="*/ 66 w 590"/>
                <a:gd name="T69" fmla="*/ 42 h 404"/>
                <a:gd name="T70" fmla="*/ 29 w 590"/>
                <a:gd name="T71" fmla="*/ 44 h 404"/>
                <a:gd name="T72" fmla="*/ 27 w 590"/>
                <a:gd name="T73" fmla="*/ 28 h 404"/>
                <a:gd name="T74" fmla="*/ 26 w 590"/>
                <a:gd name="T75" fmla="*/ 28 h 404"/>
                <a:gd name="T76" fmla="*/ 25 w 590"/>
                <a:gd name="T77" fmla="*/ 28 h 404"/>
                <a:gd name="T78" fmla="*/ 25 w 590"/>
                <a:gd name="T79" fmla="*/ 28 h 404"/>
                <a:gd name="T80" fmla="*/ 24 w 590"/>
                <a:gd name="T81" fmla="*/ 28 h 404"/>
                <a:gd name="T82" fmla="*/ 23 w 590"/>
                <a:gd name="T83" fmla="*/ 28 h 404"/>
                <a:gd name="T84" fmla="*/ 21 w 590"/>
                <a:gd name="T85" fmla="*/ 28 h 404"/>
                <a:gd name="T86" fmla="*/ 19 w 590"/>
                <a:gd name="T87" fmla="*/ 28 h 404"/>
                <a:gd name="T88" fmla="*/ 18 w 590"/>
                <a:gd name="T89" fmla="*/ 27 h 404"/>
                <a:gd name="T90" fmla="*/ 16 w 590"/>
                <a:gd name="T91" fmla="*/ 27 h 404"/>
                <a:gd name="T92" fmla="*/ 14 w 590"/>
                <a:gd name="T93" fmla="*/ 27 h 404"/>
                <a:gd name="T94" fmla="*/ 11 w 590"/>
                <a:gd name="T95" fmla="*/ 27 h 404"/>
                <a:gd name="T96" fmla="*/ 9 w 590"/>
                <a:gd name="T97" fmla="*/ 26 h 404"/>
                <a:gd name="T98" fmla="*/ 7 w 590"/>
                <a:gd name="T99" fmla="*/ 26 h 404"/>
                <a:gd name="T100" fmla="*/ 5 w 590"/>
                <a:gd name="T101" fmla="*/ 25 h 404"/>
                <a:gd name="T102" fmla="*/ 3 w 590"/>
                <a:gd name="T103" fmla="*/ 25 h 404"/>
                <a:gd name="T104" fmla="*/ 2 w 590"/>
                <a:gd name="T105" fmla="*/ 24 h 404"/>
                <a:gd name="T106" fmla="*/ 0 w 590"/>
                <a:gd name="T107" fmla="*/ 24 h 404"/>
                <a:gd name="T108" fmla="*/ 0 w 590"/>
                <a:gd name="T109" fmla="*/ 24 h 404"/>
                <a:gd name="T110" fmla="*/ 0 w 590"/>
                <a:gd name="T111" fmla="*/ 24 h 404"/>
                <a:gd name="T112" fmla="*/ 0 w 590"/>
                <a:gd name="T113" fmla="*/ 24 h 404"/>
                <a:gd name="T114" fmla="*/ 0 w 590"/>
                <a:gd name="T115" fmla="*/ 24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90"/>
                <a:gd name="T175" fmla="*/ 0 h 404"/>
                <a:gd name="T176" fmla="*/ 590 w 590"/>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90" h="404">
                  <a:moveTo>
                    <a:pt x="0" y="213"/>
                  </a:moveTo>
                  <a:lnTo>
                    <a:pt x="1" y="202"/>
                  </a:lnTo>
                  <a:lnTo>
                    <a:pt x="10" y="184"/>
                  </a:lnTo>
                  <a:lnTo>
                    <a:pt x="26" y="160"/>
                  </a:lnTo>
                  <a:lnTo>
                    <a:pt x="50" y="133"/>
                  </a:lnTo>
                  <a:lnTo>
                    <a:pt x="78" y="102"/>
                  </a:lnTo>
                  <a:lnTo>
                    <a:pt x="111" y="69"/>
                  </a:lnTo>
                  <a:lnTo>
                    <a:pt x="148" y="34"/>
                  </a:lnTo>
                  <a:lnTo>
                    <a:pt x="187" y="0"/>
                  </a:lnTo>
                  <a:lnTo>
                    <a:pt x="351" y="0"/>
                  </a:lnTo>
                  <a:lnTo>
                    <a:pt x="358" y="1"/>
                  </a:lnTo>
                  <a:lnTo>
                    <a:pt x="365" y="2"/>
                  </a:lnTo>
                  <a:lnTo>
                    <a:pt x="370" y="5"/>
                  </a:lnTo>
                  <a:lnTo>
                    <a:pt x="376" y="9"/>
                  </a:lnTo>
                  <a:lnTo>
                    <a:pt x="380" y="15"/>
                  </a:lnTo>
                  <a:lnTo>
                    <a:pt x="384" y="20"/>
                  </a:lnTo>
                  <a:lnTo>
                    <a:pt x="386" y="27"/>
                  </a:lnTo>
                  <a:lnTo>
                    <a:pt x="387" y="34"/>
                  </a:lnTo>
                  <a:lnTo>
                    <a:pt x="388" y="44"/>
                  </a:lnTo>
                  <a:lnTo>
                    <a:pt x="391" y="67"/>
                  </a:lnTo>
                  <a:lnTo>
                    <a:pt x="397" y="98"/>
                  </a:lnTo>
                  <a:lnTo>
                    <a:pt x="406" y="135"/>
                  </a:lnTo>
                  <a:lnTo>
                    <a:pt x="420" y="174"/>
                  </a:lnTo>
                  <a:lnTo>
                    <a:pt x="441" y="213"/>
                  </a:lnTo>
                  <a:lnTo>
                    <a:pt x="468" y="248"/>
                  </a:lnTo>
                  <a:lnTo>
                    <a:pt x="502" y="274"/>
                  </a:lnTo>
                  <a:lnTo>
                    <a:pt x="512" y="278"/>
                  </a:lnTo>
                  <a:lnTo>
                    <a:pt x="522" y="282"/>
                  </a:lnTo>
                  <a:lnTo>
                    <a:pt x="530" y="285"/>
                  </a:lnTo>
                  <a:lnTo>
                    <a:pt x="540" y="287"/>
                  </a:lnTo>
                  <a:lnTo>
                    <a:pt x="549" y="287"/>
                  </a:lnTo>
                  <a:lnTo>
                    <a:pt x="559" y="287"/>
                  </a:lnTo>
                  <a:lnTo>
                    <a:pt x="569" y="284"/>
                  </a:lnTo>
                  <a:lnTo>
                    <a:pt x="579" y="281"/>
                  </a:lnTo>
                  <a:lnTo>
                    <a:pt x="590" y="379"/>
                  </a:lnTo>
                  <a:lnTo>
                    <a:pt x="265" y="404"/>
                  </a:lnTo>
                  <a:lnTo>
                    <a:pt x="247" y="253"/>
                  </a:lnTo>
                  <a:lnTo>
                    <a:pt x="230" y="253"/>
                  </a:lnTo>
                  <a:lnTo>
                    <a:pt x="229" y="253"/>
                  </a:lnTo>
                  <a:lnTo>
                    <a:pt x="223" y="253"/>
                  </a:lnTo>
                  <a:lnTo>
                    <a:pt x="215" y="252"/>
                  </a:lnTo>
                  <a:lnTo>
                    <a:pt x="204" y="252"/>
                  </a:lnTo>
                  <a:lnTo>
                    <a:pt x="190" y="251"/>
                  </a:lnTo>
                  <a:lnTo>
                    <a:pt x="175" y="249"/>
                  </a:lnTo>
                  <a:lnTo>
                    <a:pt x="158" y="248"/>
                  </a:lnTo>
                  <a:lnTo>
                    <a:pt x="140" y="246"/>
                  </a:lnTo>
                  <a:lnTo>
                    <a:pt x="122" y="244"/>
                  </a:lnTo>
                  <a:lnTo>
                    <a:pt x="103" y="241"/>
                  </a:lnTo>
                  <a:lnTo>
                    <a:pt x="83" y="238"/>
                  </a:lnTo>
                  <a:lnTo>
                    <a:pt x="65" y="234"/>
                  </a:lnTo>
                  <a:lnTo>
                    <a:pt x="47" y="230"/>
                  </a:lnTo>
                  <a:lnTo>
                    <a:pt x="30" y="226"/>
                  </a:lnTo>
                  <a:lnTo>
                    <a:pt x="15" y="220"/>
                  </a:lnTo>
                  <a:lnTo>
                    <a:pt x="1" y="214"/>
                  </a:lnTo>
                  <a:lnTo>
                    <a:pt x="0" y="213"/>
                  </a:lnTo>
                  <a:close/>
                </a:path>
              </a:pathLst>
            </a:custGeom>
            <a:solidFill>
              <a:srgbClr val="FFFFFF"/>
            </a:solidFill>
            <a:ln w="9525">
              <a:noFill/>
              <a:round/>
              <a:headEnd/>
              <a:tailEnd/>
            </a:ln>
          </p:spPr>
          <p:txBody>
            <a:bodyPr/>
            <a:lstStyle/>
            <a:p>
              <a:pPr eaLnBrk="0" hangingPunct="0"/>
              <a:endParaRPr lang="en-AU"/>
            </a:p>
          </p:txBody>
        </p:sp>
        <p:sp>
          <p:nvSpPr>
            <p:cNvPr id="77038" name="Freeform 23"/>
            <p:cNvSpPr>
              <a:spLocks/>
            </p:cNvSpPr>
            <p:nvPr/>
          </p:nvSpPr>
          <p:spPr bwMode="auto">
            <a:xfrm>
              <a:off x="2510" y="3221"/>
              <a:ext cx="43" cy="19"/>
            </a:xfrm>
            <a:custGeom>
              <a:avLst/>
              <a:gdLst>
                <a:gd name="T0" fmla="*/ 7 w 128"/>
                <a:gd name="T1" fmla="*/ 0 h 58"/>
                <a:gd name="T2" fmla="*/ 8 w 128"/>
                <a:gd name="T3" fmla="*/ 0 h 58"/>
                <a:gd name="T4" fmla="*/ 8 w 128"/>
                <a:gd name="T5" fmla="*/ 0 h 58"/>
                <a:gd name="T6" fmla="*/ 9 w 128"/>
                <a:gd name="T7" fmla="*/ 0 h 58"/>
                <a:gd name="T8" fmla="*/ 10 w 128"/>
                <a:gd name="T9" fmla="*/ 1 h 58"/>
                <a:gd name="T10" fmla="*/ 10 w 128"/>
                <a:gd name="T11" fmla="*/ 1 h 58"/>
                <a:gd name="T12" fmla="*/ 10 w 128"/>
                <a:gd name="T13" fmla="*/ 1 h 58"/>
                <a:gd name="T14" fmla="*/ 11 w 128"/>
                <a:gd name="T15" fmla="*/ 3 h 58"/>
                <a:gd name="T16" fmla="*/ 12 w 128"/>
                <a:gd name="T17" fmla="*/ 4 h 58"/>
                <a:gd name="T18" fmla="*/ 13 w 128"/>
                <a:gd name="T19" fmla="*/ 5 h 58"/>
                <a:gd name="T20" fmla="*/ 14 w 128"/>
                <a:gd name="T21" fmla="*/ 6 h 58"/>
                <a:gd name="T22" fmla="*/ 12 w 128"/>
                <a:gd name="T23" fmla="*/ 6 h 58"/>
                <a:gd name="T24" fmla="*/ 11 w 128"/>
                <a:gd name="T25" fmla="*/ 6 h 58"/>
                <a:gd name="T26" fmla="*/ 9 w 128"/>
                <a:gd name="T27" fmla="*/ 6 h 58"/>
                <a:gd name="T28" fmla="*/ 7 w 128"/>
                <a:gd name="T29" fmla="*/ 6 h 58"/>
                <a:gd name="T30" fmla="*/ 5 w 128"/>
                <a:gd name="T31" fmla="*/ 5 h 58"/>
                <a:gd name="T32" fmla="*/ 3 w 128"/>
                <a:gd name="T33" fmla="*/ 5 h 58"/>
                <a:gd name="T34" fmla="*/ 2 w 128"/>
                <a:gd name="T35" fmla="*/ 5 h 58"/>
                <a:gd name="T36" fmla="*/ 0 w 128"/>
                <a:gd name="T37" fmla="*/ 4 h 58"/>
                <a:gd name="T38" fmla="*/ 5 w 128"/>
                <a:gd name="T39" fmla="*/ 3 h 58"/>
                <a:gd name="T40" fmla="*/ 4 w 128"/>
                <a:gd name="T41" fmla="*/ 1 h 58"/>
                <a:gd name="T42" fmla="*/ 4 w 128"/>
                <a:gd name="T43" fmla="*/ 1 h 58"/>
                <a:gd name="T44" fmla="*/ 5 w 128"/>
                <a:gd name="T45" fmla="*/ 1 h 58"/>
                <a:gd name="T46" fmla="*/ 6 w 128"/>
                <a:gd name="T47" fmla="*/ 0 h 58"/>
                <a:gd name="T48" fmla="*/ 7 w 128"/>
                <a:gd name="T49" fmla="*/ 0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58"/>
                <a:gd name="T77" fmla="*/ 128 w 128"/>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58">
                  <a:moveTo>
                    <a:pt x="64" y="0"/>
                  </a:moveTo>
                  <a:lnTo>
                    <a:pt x="68" y="0"/>
                  </a:lnTo>
                  <a:lnTo>
                    <a:pt x="74" y="1"/>
                  </a:lnTo>
                  <a:lnTo>
                    <a:pt x="81" y="4"/>
                  </a:lnTo>
                  <a:lnTo>
                    <a:pt x="88" y="9"/>
                  </a:lnTo>
                  <a:lnTo>
                    <a:pt x="88" y="12"/>
                  </a:lnTo>
                  <a:lnTo>
                    <a:pt x="92" y="13"/>
                  </a:lnTo>
                  <a:lnTo>
                    <a:pt x="102" y="23"/>
                  </a:lnTo>
                  <a:lnTo>
                    <a:pt x="110" y="33"/>
                  </a:lnTo>
                  <a:lnTo>
                    <a:pt x="120" y="45"/>
                  </a:lnTo>
                  <a:lnTo>
                    <a:pt x="128" y="58"/>
                  </a:lnTo>
                  <a:lnTo>
                    <a:pt x="111" y="56"/>
                  </a:lnTo>
                  <a:lnTo>
                    <a:pt x="95" y="55"/>
                  </a:lnTo>
                  <a:lnTo>
                    <a:pt x="78" y="52"/>
                  </a:lnTo>
                  <a:lnTo>
                    <a:pt x="62" y="51"/>
                  </a:lnTo>
                  <a:lnTo>
                    <a:pt x="46" y="48"/>
                  </a:lnTo>
                  <a:lnTo>
                    <a:pt x="31" y="45"/>
                  </a:lnTo>
                  <a:lnTo>
                    <a:pt x="16" y="43"/>
                  </a:lnTo>
                  <a:lnTo>
                    <a:pt x="0" y="40"/>
                  </a:lnTo>
                  <a:lnTo>
                    <a:pt x="41" y="26"/>
                  </a:lnTo>
                  <a:lnTo>
                    <a:pt x="37" y="13"/>
                  </a:lnTo>
                  <a:lnTo>
                    <a:pt x="39" y="11"/>
                  </a:lnTo>
                  <a:lnTo>
                    <a:pt x="45" y="8"/>
                  </a:lnTo>
                  <a:lnTo>
                    <a:pt x="52" y="4"/>
                  </a:lnTo>
                  <a:lnTo>
                    <a:pt x="64" y="0"/>
                  </a:lnTo>
                  <a:close/>
                </a:path>
              </a:pathLst>
            </a:custGeom>
            <a:solidFill>
              <a:srgbClr val="FFFFFF"/>
            </a:solidFill>
            <a:ln w="9525">
              <a:noFill/>
              <a:round/>
              <a:headEnd/>
              <a:tailEnd/>
            </a:ln>
          </p:spPr>
          <p:txBody>
            <a:bodyPr/>
            <a:lstStyle/>
            <a:p>
              <a:pPr eaLnBrk="0" hangingPunct="0"/>
              <a:endParaRPr lang="en-AU"/>
            </a:p>
          </p:txBody>
        </p:sp>
        <p:sp>
          <p:nvSpPr>
            <p:cNvPr id="77039" name="Freeform 24"/>
            <p:cNvSpPr>
              <a:spLocks/>
            </p:cNvSpPr>
            <p:nvPr/>
          </p:nvSpPr>
          <p:spPr bwMode="auto">
            <a:xfrm>
              <a:off x="2479" y="3182"/>
              <a:ext cx="33" cy="41"/>
            </a:xfrm>
            <a:custGeom>
              <a:avLst/>
              <a:gdLst>
                <a:gd name="T0" fmla="*/ 1 w 100"/>
                <a:gd name="T1" fmla="*/ 0 h 123"/>
                <a:gd name="T2" fmla="*/ 1 w 100"/>
                <a:gd name="T3" fmla="*/ 0 h 123"/>
                <a:gd name="T4" fmla="*/ 2 w 100"/>
                <a:gd name="T5" fmla="*/ 0 h 123"/>
                <a:gd name="T6" fmla="*/ 2 w 100"/>
                <a:gd name="T7" fmla="*/ 0 h 123"/>
                <a:gd name="T8" fmla="*/ 2 w 100"/>
                <a:gd name="T9" fmla="*/ 0 h 123"/>
                <a:gd name="T10" fmla="*/ 11 w 100"/>
                <a:gd name="T11" fmla="*/ 12 h 123"/>
                <a:gd name="T12" fmla="*/ 11 w 100"/>
                <a:gd name="T13" fmla="*/ 12 h 123"/>
                <a:gd name="T14" fmla="*/ 11 w 100"/>
                <a:gd name="T15" fmla="*/ 12 h 123"/>
                <a:gd name="T16" fmla="*/ 11 w 100"/>
                <a:gd name="T17" fmla="*/ 13 h 123"/>
                <a:gd name="T18" fmla="*/ 11 w 100"/>
                <a:gd name="T19" fmla="*/ 13 h 123"/>
                <a:gd name="T20" fmla="*/ 9 w 100"/>
                <a:gd name="T21" fmla="*/ 14 h 123"/>
                <a:gd name="T22" fmla="*/ 0 w 100"/>
                <a:gd name="T23" fmla="*/ 2 h 123"/>
                <a:gd name="T24" fmla="*/ 0 w 100"/>
                <a:gd name="T25" fmla="*/ 2 h 123"/>
                <a:gd name="T26" fmla="*/ 0 w 100"/>
                <a:gd name="T27" fmla="*/ 2 h 123"/>
                <a:gd name="T28" fmla="*/ 0 w 100"/>
                <a:gd name="T29" fmla="*/ 1 h 123"/>
                <a:gd name="T30" fmla="*/ 1 w 100"/>
                <a:gd name="T31" fmla="*/ 0 h 1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0"/>
                <a:gd name="T49" fmla="*/ 0 h 123"/>
                <a:gd name="T50" fmla="*/ 100 w 100"/>
                <a:gd name="T51" fmla="*/ 123 h 1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0" h="123">
                  <a:moveTo>
                    <a:pt x="6" y="4"/>
                  </a:moveTo>
                  <a:lnTo>
                    <a:pt x="10" y="1"/>
                  </a:lnTo>
                  <a:lnTo>
                    <a:pt x="14" y="0"/>
                  </a:lnTo>
                  <a:lnTo>
                    <a:pt x="18" y="0"/>
                  </a:lnTo>
                  <a:lnTo>
                    <a:pt x="22" y="3"/>
                  </a:lnTo>
                  <a:lnTo>
                    <a:pt x="100" y="108"/>
                  </a:lnTo>
                  <a:lnTo>
                    <a:pt x="99" y="110"/>
                  </a:lnTo>
                  <a:lnTo>
                    <a:pt x="97" y="112"/>
                  </a:lnTo>
                  <a:lnTo>
                    <a:pt x="96" y="114"/>
                  </a:lnTo>
                  <a:lnTo>
                    <a:pt x="96" y="117"/>
                  </a:lnTo>
                  <a:lnTo>
                    <a:pt x="78" y="123"/>
                  </a:lnTo>
                  <a:lnTo>
                    <a:pt x="1" y="21"/>
                  </a:lnTo>
                  <a:lnTo>
                    <a:pt x="0" y="18"/>
                  </a:lnTo>
                  <a:lnTo>
                    <a:pt x="0" y="14"/>
                  </a:lnTo>
                  <a:lnTo>
                    <a:pt x="1" y="10"/>
                  </a:lnTo>
                  <a:lnTo>
                    <a:pt x="6" y="4"/>
                  </a:lnTo>
                  <a:close/>
                </a:path>
              </a:pathLst>
            </a:custGeom>
            <a:solidFill>
              <a:srgbClr val="FFFFFF"/>
            </a:solidFill>
            <a:ln w="9525">
              <a:noFill/>
              <a:round/>
              <a:headEnd/>
              <a:tailEnd/>
            </a:ln>
          </p:spPr>
          <p:txBody>
            <a:bodyPr/>
            <a:lstStyle/>
            <a:p>
              <a:pPr eaLnBrk="0" hangingPunct="0"/>
              <a:endParaRPr lang="en-AU"/>
            </a:p>
          </p:txBody>
        </p:sp>
        <p:sp>
          <p:nvSpPr>
            <p:cNvPr id="77040" name="Freeform 25"/>
            <p:cNvSpPr>
              <a:spLocks/>
            </p:cNvSpPr>
            <p:nvPr/>
          </p:nvSpPr>
          <p:spPr bwMode="auto">
            <a:xfrm>
              <a:off x="2174" y="3195"/>
              <a:ext cx="264" cy="73"/>
            </a:xfrm>
            <a:custGeom>
              <a:avLst/>
              <a:gdLst>
                <a:gd name="T0" fmla="*/ 88 w 791"/>
                <a:gd name="T1" fmla="*/ 2 h 219"/>
                <a:gd name="T2" fmla="*/ 81 w 791"/>
                <a:gd name="T3" fmla="*/ 3 h 219"/>
                <a:gd name="T4" fmla="*/ 74 w 791"/>
                <a:gd name="T5" fmla="*/ 4 h 219"/>
                <a:gd name="T6" fmla="*/ 68 w 791"/>
                <a:gd name="T7" fmla="*/ 5 h 219"/>
                <a:gd name="T8" fmla="*/ 61 w 791"/>
                <a:gd name="T9" fmla="*/ 6 h 219"/>
                <a:gd name="T10" fmla="*/ 55 w 791"/>
                <a:gd name="T11" fmla="*/ 7 h 219"/>
                <a:gd name="T12" fmla="*/ 49 w 791"/>
                <a:gd name="T13" fmla="*/ 8 h 219"/>
                <a:gd name="T14" fmla="*/ 43 w 791"/>
                <a:gd name="T15" fmla="*/ 10 h 219"/>
                <a:gd name="T16" fmla="*/ 37 w 791"/>
                <a:gd name="T17" fmla="*/ 11 h 219"/>
                <a:gd name="T18" fmla="*/ 32 w 791"/>
                <a:gd name="T19" fmla="*/ 12 h 219"/>
                <a:gd name="T20" fmla="*/ 27 w 791"/>
                <a:gd name="T21" fmla="*/ 14 h 219"/>
                <a:gd name="T22" fmla="*/ 22 w 791"/>
                <a:gd name="T23" fmla="*/ 16 h 219"/>
                <a:gd name="T24" fmla="*/ 17 w 791"/>
                <a:gd name="T25" fmla="*/ 17 h 219"/>
                <a:gd name="T26" fmla="*/ 12 w 791"/>
                <a:gd name="T27" fmla="*/ 19 h 219"/>
                <a:gd name="T28" fmla="*/ 8 w 791"/>
                <a:gd name="T29" fmla="*/ 21 h 219"/>
                <a:gd name="T30" fmla="*/ 4 w 791"/>
                <a:gd name="T31" fmla="*/ 22 h 219"/>
                <a:gd name="T32" fmla="*/ 0 w 791"/>
                <a:gd name="T33" fmla="*/ 24 h 219"/>
                <a:gd name="T34" fmla="*/ 4 w 791"/>
                <a:gd name="T35" fmla="*/ 22 h 219"/>
                <a:gd name="T36" fmla="*/ 8 w 791"/>
                <a:gd name="T37" fmla="*/ 20 h 219"/>
                <a:gd name="T38" fmla="*/ 12 w 791"/>
                <a:gd name="T39" fmla="*/ 18 h 219"/>
                <a:gd name="T40" fmla="*/ 17 w 791"/>
                <a:gd name="T41" fmla="*/ 16 h 219"/>
                <a:gd name="T42" fmla="*/ 22 w 791"/>
                <a:gd name="T43" fmla="*/ 14 h 219"/>
                <a:gd name="T44" fmla="*/ 26 w 791"/>
                <a:gd name="T45" fmla="*/ 12 h 219"/>
                <a:gd name="T46" fmla="*/ 32 w 791"/>
                <a:gd name="T47" fmla="*/ 11 h 219"/>
                <a:gd name="T48" fmla="*/ 37 w 791"/>
                <a:gd name="T49" fmla="*/ 9 h 219"/>
                <a:gd name="T50" fmla="*/ 43 w 791"/>
                <a:gd name="T51" fmla="*/ 8 h 219"/>
                <a:gd name="T52" fmla="*/ 49 w 791"/>
                <a:gd name="T53" fmla="*/ 6 h 219"/>
                <a:gd name="T54" fmla="*/ 55 w 791"/>
                <a:gd name="T55" fmla="*/ 5 h 219"/>
                <a:gd name="T56" fmla="*/ 61 w 791"/>
                <a:gd name="T57" fmla="*/ 4 h 219"/>
                <a:gd name="T58" fmla="*/ 68 w 791"/>
                <a:gd name="T59" fmla="*/ 3 h 219"/>
                <a:gd name="T60" fmla="*/ 74 w 791"/>
                <a:gd name="T61" fmla="*/ 2 h 219"/>
                <a:gd name="T62" fmla="*/ 81 w 791"/>
                <a:gd name="T63" fmla="*/ 1 h 219"/>
                <a:gd name="T64" fmla="*/ 88 w 791"/>
                <a:gd name="T65" fmla="*/ 0 h 219"/>
                <a:gd name="T66" fmla="*/ 88 w 791"/>
                <a:gd name="T67" fmla="*/ 1 h 219"/>
                <a:gd name="T68" fmla="*/ 88 w 791"/>
                <a:gd name="T69" fmla="*/ 1 h 219"/>
                <a:gd name="T70" fmla="*/ 88 w 791"/>
                <a:gd name="T71" fmla="*/ 2 h 219"/>
                <a:gd name="T72" fmla="*/ 88 w 791"/>
                <a:gd name="T73" fmla="*/ 2 h 2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1"/>
                <a:gd name="T112" fmla="*/ 0 h 219"/>
                <a:gd name="T113" fmla="*/ 791 w 791"/>
                <a:gd name="T114" fmla="*/ 219 h 2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1" h="219">
                  <a:moveTo>
                    <a:pt x="791" y="22"/>
                  </a:moveTo>
                  <a:lnTo>
                    <a:pt x="728" y="29"/>
                  </a:lnTo>
                  <a:lnTo>
                    <a:pt x="667" y="37"/>
                  </a:lnTo>
                  <a:lnTo>
                    <a:pt x="609" y="46"/>
                  </a:lnTo>
                  <a:lnTo>
                    <a:pt x="551" y="55"/>
                  </a:lnTo>
                  <a:lnTo>
                    <a:pt x="495" y="65"/>
                  </a:lnTo>
                  <a:lnTo>
                    <a:pt x="441" y="76"/>
                  </a:lnTo>
                  <a:lnTo>
                    <a:pt x="388" y="87"/>
                  </a:lnTo>
                  <a:lnTo>
                    <a:pt x="337" y="100"/>
                  </a:lnTo>
                  <a:lnTo>
                    <a:pt x="288" y="112"/>
                  </a:lnTo>
                  <a:lnTo>
                    <a:pt x="241" y="125"/>
                  </a:lnTo>
                  <a:lnTo>
                    <a:pt x="197" y="140"/>
                  </a:lnTo>
                  <a:lnTo>
                    <a:pt x="152" y="154"/>
                  </a:lnTo>
                  <a:lnTo>
                    <a:pt x="112" y="169"/>
                  </a:lnTo>
                  <a:lnTo>
                    <a:pt x="72" y="186"/>
                  </a:lnTo>
                  <a:lnTo>
                    <a:pt x="34" y="202"/>
                  </a:lnTo>
                  <a:lnTo>
                    <a:pt x="0" y="219"/>
                  </a:lnTo>
                  <a:lnTo>
                    <a:pt x="34" y="200"/>
                  </a:lnTo>
                  <a:lnTo>
                    <a:pt x="70" y="180"/>
                  </a:lnTo>
                  <a:lnTo>
                    <a:pt x="109" y="162"/>
                  </a:lnTo>
                  <a:lnTo>
                    <a:pt x="151" y="145"/>
                  </a:lnTo>
                  <a:lnTo>
                    <a:pt x="194" y="129"/>
                  </a:lnTo>
                  <a:lnTo>
                    <a:pt x="238" y="112"/>
                  </a:lnTo>
                  <a:lnTo>
                    <a:pt x="286" y="98"/>
                  </a:lnTo>
                  <a:lnTo>
                    <a:pt x="335" y="83"/>
                  </a:lnTo>
                  <a:lnTo>
                    <a:pt x="387" y="71"/>
                  </a:lnTo>
                  <a:lnTo>
                    <a:pt x="440" y="57"/>
                  </a:lnTo>
                  <a:lnTo>
                    <a:pt x="494" y="46"/>
                  </a:lnTo>
                  <a:lnTo>
                    <a:pt x="549" y="35"/>
                  </a:lnTo>
                  <a:lnTo>
                    <a:pt x="607" y="25"/>
                  </a:lnTo>
                  <a:lnTo>
                    <a:pt x="667" y="15"/>
                  </a:lnTo>
                  <a:lnTo>
                    <a:pt x="727" y="7"/>
                  </a:lnTo>
                  <a:lnTo>
                    <a:pt x="789" y="0"/>
                  </a:lnTo>
                  <a:lnTo>
                    <a:pt x="789" y="5"/>
                  </a:lnTo>
                  <a:lnTo>
                    <a:pt x="789" y="11"/>
                  </a:lnTo>
                  <a:lnTo>
                    <a:pt x="789" y="17"/>
                  </a:lnTo>
                  <a:lnTo>
                    <a:pt x="791" y="22"/>
                  </a:lnTo>
                  <a:close/>
                </a:path>
              </a:pathLst>
            </a:custGeom>
            <a:solidFill>
              <a:srgbClr val="FFFFFF"/>
            </a:solidFill>
            <a:ln w="9525">
              <a:noFill/>
              <a:round/>
              <a:headEnd/>
              <a:tailEnd/>
            </a:ln>
          </p:spPr>
          <p:txBody>
            <a:bodyPr/>
            <a:lstStyle/>
            <a:p>
              <a:pPr eaLnBrk="0" hangingPunct="0"/>
              <a:endParaRPr lang="en-AU"/>
            </a:p>
          </p:txBody>
        </p:sp>
        <p:sp>
          <p:nvSpPr>
            <p:cNvPr id="77041" name="Freeform 26"/>
            <p:cNvSpPr>
              <a:spLocks/>
            </p:cNvSpPr>
            <p:nvPr/>
          </p:nvSpPr>
          <p:spPr bwMode="auto">
            <a:xfrm>
              <a:off x="2209" y="3296"/>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0 w 747"/>
                <a:gd name="T69" fmla="*/ 29 h 746"/>
                <a:gd name="T70" fmla="*/ 82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7" y="649"/>
                  </a:lnTo>
                  <a:lnTo>
                    <a:pt x="124" y="636"/>
                  </a:lnTo>
                  <a:lnTo>
                    <a:pt x="97" y="609"/>
                  </a:lnTo>
                  <a:lnTo>
                    <a:pt x="74" y="580"/>
                  </a:lnTo>
                  <a:lnTo>
                    <a:pt x="53" y="548"/>
                  </a:lnTo>
                  <a:lnTo>
                    <a:pt x="36" y="516"/>
                  </a:lnTo>
                  <a:lnTo>
                    <a:pt x="22" y="481"/>
                  </a:lnTo>
                  <a:lnTo>
                    <a:pt x="11" y="446"/>
                  </a:lnTo>
                  <a:lnTo>
                    <a:pt x="4" y="410"/>
                  </a:lnTo>
                  <a:lnTo>
                    <a:pt x="0" y="373"/>
                  </a:lnTo>
                  <a:lnTo>
                    <a:pt x="0" y="336"/>
                  </a:lnTo>
                  <a:lnTo>
                    <a:pt x="3" y="299"/>
                  </a:lnTo>
                  <a:lnTo>
                    <a:pt x="10" y="265"/>
                  </a:lnTo>
                  <a:lnTo>
                    <a:pt x="21" y="230"/>
                  </a:lnTo>
                  <a:lnTo>
                    <a:pt x="33" y="198"/>
                  </a:lnTo>
                  <a:lnTo>
                    <a:pt x="51" y="166"/>
                  </a:lnTo>
                  <a:lnTo>
                    <a:pt x="71" y="137"/>
                  </a:lnTo>
                  <a:lnTo>
                    <a:pt x="94"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3" y="62"/>
                  </a:lnTo>
                  <a:lnTo>
                    <a:pt x="579" y="73"/>
                  </a:lnTo>
                  <a:lnTo>
                    <a:pt x="594" y="85"/>
                  </a:lnTo>
                  <a:lnTo>
                    <a:pt x="609" y="97"/>
                  </a:lnTo>
                  <a:lnTo>
                    <a:pt x="623" y="109"/>
                  </a:lnTo>
                  <a:lnTo>
                    <a:pt x="650" y="137"/>
                  </a:lnTo>
                  <a:lnTo>
                    <a:pt x="673" y="166"/>
                  </a:lnTo>
                  <a:lnTo>
                    <a:pt x="693" y="198"/>
                  </a:lnTo>
                  <a:lnTo>
                    <a:pt x="711" y="230"/>
                  </a:lnTo>
                  <a:lnTo>
                    <a:pt x="724" y="265"/>
                  </a:lnTo>
                  <a:lnTo>
                    <a:pt x="736" y="299"/>
                  </a:lnTo>
                  <a:lnTo>
                    <a:pt x="742" y="336"/>
                  </a:lnTo>
                  <a:lnTo>
                    <a:pt x="747" y="373"/>
                  </a:lnTo>
                  <a:lnTo>
                    <a:pt x="747" y="410"/>
                  </a:lnTo>
                  <a:lnTo>
                    <a:pt x="742" y="448"/>
                  </a:lnTo>
                  <a:lnTo>
                    <a:pt x="736" y="484"/>
                  </a:lnTo>
                  <a:lnTo>
                    <a:pt x="726" y="517"/>
                  </a:lnTo>
                  <a:lnTo>
                    <a:pt x="711" y="550"/>
                  </a:lnTo>
                  <a:lnTo>
                    <a:pt x="694" y="581"/>
                  </a:lnTo>
                  <a:lnTo>
                    <a:pt x="674"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7042" name="Freeform 27"/>
            <p:cNvSpPr>
              <a:spLocks/>
            </p:cNvSpPr>
            <p:nvPr/>
          </p:nvSpPr>
          <p:spPr bwMode="auto">
            <a:xfrm>
              <a:off x="2713" y="3296"/>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1 w 747"/>
                <a:gd name="T69" fmla="*/ 29 h 746"/>
                <a:gd name="T70" fmla="*/ 83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8" y="649"/>
                  </a:lnTo>
                  <a:lnTo>
                    <a:pt x="124" y="636"/>
                  </a:lnTo>
                  <a:lnTo>
                    <a:pt x="97" y="609"/>
                  </a:lnTo>
                  <a:lnTo>
                    <a:pt x="74" y="580"/>
                  </a:lnTo>
                  <a:lnTo>
                    <a:pt x="54" y="548"/>
                  </a:lnTo>
                  <a:lnTo>
                    <a:pt x="36" y="516"/>
                  </a:lnTo>
                  <a:lnTo>
                    <a:pt x="22" y="481"/>
                  </a:lnTo>
                  <a:lnTo>
                    <a:pt x="11" y="446"/>
                  </a:lnTo>
                  <a:lnTo>
                    <a:pt x="4" y="410"/>
                  </a:lnTo>
                  <a:lnTo>
                    <a:pt x="0" y="373"/>
                  </a:lnTo>
                  <a:lnTo>
                    <a:pt x="0" y="336"/>
                  </a:lnTo>
                  <a:lnTo>
                    <a:pt x="3" y="299"/>
                  </a:lnTo>
                  <a:lnTo>
                    <a:pt x="10" y="265"/>
                  </a:lnTo>
                  <a:lnTo>
                    <a:pt x="21" y="230"/>
                  </a:lnTo>
                  <a:lnTo>
                    <a:pt x="34" y="198"/>
                  </a:lnTo>
                  <a:lnTo>
                    <a:pt x="52" y="166"/>
                  </a:lnTo>
                  <a:lnTo>
                    <a:pt x="71" y="137"/>
                  </a:lnTo>
                  <a:lnTo>
                    <a:pt x="95"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4" y="62"/>
                  </a:lnTo>
                  <a:lnTo>
                    <a:pt x="579" y="73"/>
                  </a:lnTo>
                  <a:lnTo>
                    <a:pt x="594" y="85"/>
                  </a:lnTo>
                  <a:lnTo>
                    <a:pt x="609" y="97"/>
                  </a:lnTo>
                  <a:lnTo>
                    <a:pt x="623" y="109"/>
                  </a:lnTo>
                  <a:lnTo>
                    <a:pt x="650" y="137"/>
                  </a:lnTo>
                  <a:lnTo>
                    <a:pt x="673" y="166"/>
                  </a:lnTo>
                  <a:lnTo>
                    <a:pt x="693" y="198"/>
                  </a:lnTo>
                  <a:lnTo>
                    <a:pt x="711" y="230"/>
                  </a:lnTo>
                  <a:lnTo>
                    <a:pt x="725" y="265"/>
                  </a:lnTo>
                  <a:lnTo>
                    <a:pt x="736" y="299"/>
                  </a:lnTo>
                  <a:lnTo>
                    <a:pt x="743" y="336"/>
                  </a:lnTo>
                  <a:lnTo>
                    <a:pt x="747" y="373"/>
                  </a:lnTo>
                  <a:lnTo>
                    <a:pt x="747" y="410"/>
                  </a:lnTo>
                  <a:lnTo>
                    <a:pt x="743" y="448"/>
                  </a:lnTo>
                  <a:lnTo>
                    <a:pt x="736" y="484"/>
                  </a:lnTo>
                  <a:lnTo>
                    <a:pt x="726" y="517"/>
                  </a:lnTo>
                  <a:lnTo>
                    <a:pt x="711" y="550"/>
                  </a:lnTo>
                  <a:lnTo>
                    <a:pt x="694" y="581"/>
                  </a:lnTo>
                  <a:lnTo>
                    <a:pt x="675"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7043" name="Freeform 28"/>
            <p:cNvSpPr>
              <a:spLocks/>
            </p:cNvSpPr>
            <p:nvPr/>
          </p:nvSpPr>
          <p:spPr bwMode="auto">
            <a:xfrm>
              <a:off x="2124" y="3214"/>
              <a:ext cx="898" cy="245"/>
            </a:xfrm>
            <a:custGeom>
              <a:avLst/>
              <a:gdLst>
                <a:gd name="T0" fmla="*/ 298 w 2695"/>
                <a:gd name="T1" fmla="*/ 59 h 735"/>
                <a:gd name="T2" fmla="*/ 293 w 2695"/>
                <a:gd name="T3" fmla="*/ 71 h 735"/>
                <a:gd name="T4" fmla="*/ 289 w 2695"/>
                <a:gd name="T5" fmla="*/ 74 h 735"/>
                <a:gd name="T6" fmla="*/ 284 w 2695"/>
                <a:gd name="T7" fmla="*/ 77 h 735"/>
                <a:gd name="T8" fmla="*/ 283 w 2695"/>
                <a:gd name="T9" fmla="*/ 71 h 735"/>
                <a:gd name="T10" fmla="*/ 281 w 2695"/>
                <a:gd name="T11" fmla="*/ 56 h 735"/>
                <a:gd name="T12" fmla="*/ 271 w 2695"/>
                <a:gd name="T13" fmla="*/ 40 h 735"/>
                <a:gd name="T14" fmla="*/ 263 w 2695"/>
                <a:gd name="T15" fmla="*/ 32 h 735"/>
                <a:gd name="T16" fmla="*/ 255 w 2695"/>
                <a:gd name="T17" fmla="*/ 28 h 735"/>
                <a:gd name="T18" fmla="*/ 247 w 2695"/>
                <a:gd name="T19" fmla="*/ 25 h 735"/>
                <a:gd name="T20" fmla="*/ 238 w 2695"/>
                <a:gd name="T21" fmla="*/ 23 h 735"/>
                <a:gd name="T22" fmla="*/ 222 w 2695"/>
                <a:gd name="T23" fmla="*/ 25 h 735"/>
                <a:gd name="T24" fmla="*/ 207 w 2695"/>
                <a:gd name="T25" fmla="*/ 34 h 735"/>
                <a:gd name="T26" fmla="*/ 197 w 2695"/>
                <a:gd name="T27" fmla="*/ 47 h 735"/>
                <a:gd name="T28" fmla="*/ 192 w 2695"/>
                <a:gd name="T29" fmla="*/ 64 h 735"/>
                <a:gd name="T30" fmla="*/ 194 w 2695"/>
                <a:gd name="T31" fmla="*/ 79 h 735"/>
                <a:gd name="T32" fmla="*/ 187 w 2695"/>
                <a:gd name="T33" fmla="*/ 81 h 735"/>
                <a:gd name="T34" fmla="*/ 177 w 2695"/>
                <a:gd name="T35" fmla="*/ 81 h 735"/>
                <a:gd name="T36" fmla="*/ 167 w 2695"/>
                <a:gd name="T37" fmla="*/ 81 h 735"/>
                <a:gd name="T38" fmla="*/ 156 w 2695"/>
                <a:gd name="T39" fmla="*/ 80 h 735"/>
                <a:gd name="T40" fmla="*/ 146 w 2695"/>
                <a:gd name="T41" fmla="*/ 80 h 735"/>
                <a:gd name="T42" fmla="*/ 136 w 2695"/>
                <a:gd name="T43" fmla="*/ 81 h 735"/>
                <a:gd name="T44" fmla="*/ 126 w 2695"/>
                <a:gd name="T45" fmla="*/ 81 h 735"/>
                <a:gd name="T46" fmla="*/ 117 w 2695"/>
                <a:gd name="T47" fmla="*/ 81 h 735"/>
                <a:gd name="T48" fmla="*/ 116 w 2695"/>
                <a:gd name="T49" fmla="*/ 72 h 735"/>
                <a:gd name="T50" fmla="*/ 113 w 2695"/>
                <a:gd name="T51" fmla="*/ 56 h 735"/>
                <a:gd name="T52" fmla="*/ 104 w 2695"/>
                <a:gd name="T53" fmla="*/ 40 h 735"/>
                <a:gd name="T54" fmla="*/ 95 w 2695"/>
                <a:gd name="T55" fmla="*/ 32 h 735"/>
                <a:gd name="T56" fmla="*/ 87 w 2695"/>
                <a:gd name="T57" fmla="*/ 28 h 735"/>
                <a:gd name="T58" fmla="*/ 79 w 2695"/>
                <a:gd name="T59" fmla="*/ 25 h 735"/>
                <a:gd name="T60" fmla="*/ 70 w 2695"/>
                <a:gd name="T61" fmla="*/ 23 h 735"/>
                <a:gd name="T62" fmla="*/ 54 w 2695"/>
                <a:gd name="T63" fmla="*/ 25 h 735"/>
                <a:gd name="T64" fmla="*/ 39 w 2695"/>
                <a:gd name="T65" fmla="*/ 34 h 735"/>
                <a:gd name="T66" fmla="*/ 29 w 2695"/>
                <a:gd name="T67" fmla="*/ 47 h 735"/>
                <a:gd name="T68" fmla="*/ 24 w 2695"/>
                <a:gd name="T69" fmla="*/ 64 h 735"/>
                <a:gd name="T70" fmla="*/ 25 w 2695"/>
                <a:gd name="T71" fmla="*/ 75 h 735"/>
                <a:gd name="T72" fmla="*/ 18 w 2695"/>
                <a:gd name="T73" fmla="*/ 74 h 735"/>
                <a:gd name="T74" fmla="*/ 9 w 2695"/>
                <a:gd name="T75" fmla="*/ 69 h 735"/>
                <a:gd name="T76" fmla="*/ 4 w 2695"/>
                <a:gd name="T77" fmla="*/ 62 h 735"/>
                <a:gd name="T78" fmla="*/ 1 w 2695"/>
                <a:gd name="T79" fmla="*/ 50 h 735"/>
                <a:gd name="T80" fmla="*/ 0 w 2695"/>
                <a:gd name="T81" fmla="*/ 37 h 735"/>
                <a:gd name="T82" fmla="*/ 4 w 2695"/>
                <a:gd name="T83" fmla="*/ 31 h 735"/>
                <a:gd name="T84" fmla="*/ 12 w 2695"/>
                <a:gd name="T85" fmla="*/ 26 h 735"/>
                <a:gd name="T86" fmla="*/ 22 w 2695"/>
                <a:gd name="T87" fmla="*/ 20 h 735"/>
                <a:gd name="T88" fmla="*/ 33 w 2695"/>
                <a:gd name="T89" fmla="*/ 15 h 735"/>
                <a:gd name="T90" fmla="*/ 47 w 2695"/>
                <a:gd name="T91" fmla="*/ 11 h 735"/>
                <a:gd name="T92" fmla="*/ 62 w 2695"/>
                <a:gd name="T93" fmla="*/ 7 h 735"/>
                <a:gd name="T94" fmla="*/ 79 w 2695"/>
                <a:gd name="T95" fmla="*/ 4 h 735"/>
                <a:gd name="T96" fmla="*/ 97 w 2695"/>
                <a:gd name="T97" fmla="*/ 1 h 735"/>
                <a:gd name="T98" fmla="*/ 107 w 2695"/>
                <a:gd name="T99" fmla="*/ 1 h 735"/>
                <a:gd name="T100" fmla="*/ 110 w 2695"/>
                <a:gd name="T101" fmla="*/ 4 h 735"/>
                <a:gd name="T102" fmla="*/ 121 w 2695"/>
                <a:gd name="T103" fmla="*/ 9 h 735"/>
                <a:gd name="T104" fmla="*/ 145 w 2695"/>
                <a:gd name="T105" fmla="*/ 13 h 735"/>
                <a:gd name="T106" fmla="*/ 171 w 2695"/>
                <a:gd name="T107" fmla="*/ 13 h 735"/>
                <a:gd name="T108" fmla="*/ 194 w 2695"/>
                <a:gd name="T109" fmla="*/ 9 h 735"/>
                <a:gd name="T110" fmla="*/ 205 w 2695"/>
                <a:gd name="T111" fmla="*/ 4 h 735"/>
                <a:gd name="T112" fmla="*/ 214 w 2695"/>
                <a:gd name="T113" fmla="*/ 3 h 735"/>
                <a:gd name="T114" fmla="*/ 241 w 2695"/>
                <a:gd name="T115" fmla="*/ 9 h 735"/>
                <a:gd name="T116" fmla="*/ 265 w 2695"/>
                <a:gd name="T117" fmla="*/ 16 h 735"/>
                <a:gd name="T118" fmla="*/ 285 w 2695"/>
                <a:gd name="T119" fmla="*/ 26 h 735"/>
                <a:gd name="T120" fmla="*/ 297 w 2695"/>
                <a:gd name="T121" fmla="*/ 33 h 735"/>
                <a:gd name="T122" fmla="*/ 299 w 2695"/>
                <a:gd name="T123" fmla="*/ 46 h 7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695"/>
                <a:gd name="T187" fmla="*/ 0 h 735"/>
                <a:gd name="T188" fmla="*/ 2695 w 2695"/>
                <a:gd name="T189" fmla="*/ 735 h 7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695" h="735">
                  <a:moveTo>
                    <a:pt x="2695" y="416"/>
                  </a:moveTo>
                  <a:lnTo>
                    <a:pt x="2694" y="456"/>
                  </a:lnTo>
                  <a:lnTo>
                    <a:pt x="2691" y="495"/>
                  </a:lnTo>
                  <a:lnTo>
                    <a:pt x="2685" y="531"/>
                  </a:lnTo>
                  <a:lnTo>
                    <a:pt x="2677" y="563"/>
                  </a:lnTo>
                  <a:lnTo>
                    <a:pt x="2667" y="594"/>
                  </a:lnTo>
                  <a:lnTo>
                    <a:pt x="2655" y="619"/>
                  </a:lnTo>
                  <a:lnTo>
                    <a:pt x="2641" y="638"/>
                  </a:lnTo>
                  <a:lnTo>
                    <a:pt x="2626" y="653"/>
                  </a:lnTo>
                  <a:lnTo>
                    <a:pt x="2617" y="659"/>
                  </a:lnTo>
                  <a:lnTo>
                    <a:pt x="2608" y="664"/>
                  </a:lnTo>
                  <a:lnTo>
                    <a:pt x="2598" y="670"/>
                  </a:lnTo>
                  <a:lnTo>
                    <a:pt x="2590" y="675"/>
                  </a:lnTo>
                  <a:lnTo>
                    <a:pt x="2579" y="680"/>
                  </a:lnTo>
                  <a:lnTo>
                    <a:pt x="2569" y="685"/>
                  </a:lnTo>
                  <a:lnTo>
                    <a:pt x="2559" y="691"/>
                  </a:lnTo>
                  <a:lnTo>
                    <a:pt x="2548" y="695"/>
                  </a:lnTo>
                  <a:lnTo>
                    <a:pt x="2551" y="675"/>
                  </a:lnTo>
                  <a:lnTo>
                    <a:pt x="2552" y="657"/>
                  </a:lnTo>
                  <a:lnTo>
                    <a:pt x="2552" y="638"/>
                  </a:lnTo>
                  <a:lnTo>
                    <a:pt x="2551" y="620"/>
                  </a:lnTo>
                  <a:lnTo>
                    <a:pt x="2547" y="580"/>
                  </a:lnTo>
                  <a:lnTo>
                    <a:pt x="2538" y="540"/>
                  </a:lnTo>
                  <a:lnTo>
                    <a:pt x="2527" y="501"/>
                  </a:lnTo>
                  <a:lnTo>
                    <a:pt x="2512" y="463"/>
                  </a:lnTo>
                  <a:lnTo>
                    <a:pt x="2493" y="427"/>
                  </a:lnTo>
                  <a:lnTo>
                    <a:pt x="2470" y="393"/>
                  </a:lnTo>
                  <a:lnTo>
                    <a:pt x="2444" y="361"/>
                  </a:lnTo>
                  <a:lnTo>
                    <a:pt x="2415" y="330"/>
                  </a:lnTo>
                  <a:lnTo>
                    <a:pt x="2400" y="316"/>
                  </a:lnTo>
                  <a:lnTo>
                    <a:pt x="2383" y="302"/>
                  </a:lnTo>
                  <a:lnTo>
                    <a:pt x="2368" y="290"/>
                  </a:lnTo>
                  <a:lnTo>
                    <a:pt x="2350" y="279"/>
                  </a:lnTo>
                  <a:lnTo>
                    <a:pt x="2333" y="268"/>
                  </a:lnTo>
                  <a:lnTo>
                    <a:pt x="2315" y="258"/>
                  </a:lnTo>
                  <a:lnTo>
                    <a:pt x="2297" y="248"/>
                  </a:lnTo>
                  <a:lnTo>
                    <a:pt x="2277" y="240"/>
                  </a:lnTo>
                  <a:lnTo>
                    <a:pt x="2259" y="233"/>
                  </a:lnTo>
                  <a:lnTo>
                    <a:pt x="2240" y="228"/>
                  </a:lnTo>
                  <a:lnTo>
                    <a:pt x="2221" y="222"/>
                  </a:lnTo>
                  <a:lnTo>
                    <a:pt x="2200" y="218"/>
                  </a:lnTo>
                  <a:lnTo>
                    <a:pt x="2180" y="214"/>
                  </a:lnTo>
                  <a:lnTo>
                    <a:pt x="2160" y="211"/>
                  </a:lnTo>
                  <a:lnTo>
                    <a:pt x="2140" y="209"/>
                  </a:lnTo>
                  <a:lnTo>
                    <a:pt x="2119" y="209"/>
                  </a:lnTo>
                  <a:lnTo>
                    <a:pt x="2078" y="212"/>
                  </a:lnTo>
                  <a:lnTo>
                    <a:pt x="2037" y="218"/>
                  </a:lnTo>
                  <a:lnTo>
                    <a:pt x="1999" y="228"/>
                  </a:lnTo>
                  <a:lnTo>
                    <a:pt x="1961" y="241"/>
                  </a:lnTo>
                  <a:lnTo>
                    <a:pt x="1926" y="259"/>
                  </a:lnTo>
                  <a:lnTo>
                    <a:pt x="1893" y="280"/>
                  </a:lnTo>
                  <a:lnTo>
                    <a:pt x="1864" y="304"/>
                  </a:lnTo>
                  <a:lnTo>
                    <a:pt x="1836" y="330"/>
                  </a:lnTo>
                  <a:lnTo>
                    <a:pt x="1811" y="359"/>
                  </a:lnTo>
                  <a:lnTo>
                    <a:pt x="1789" y="391"/>
                  </a:lnTo>
                  <a:lnTo>
                    <a:pt x="1770" y="424"/>
                  </a:lnTo>
                  <a:lnTo>
                    <a:pt x="1754" y="460"/>
                  </a:lnTo>
                  <a:lnTo>
                    <a:pt x="1743" y="498"/>
                  </a:lnTo>
                  <a:lnTo>
                    <a:pt x="1735" y="537"/>
                  </a:lnTo>
                  <a:lnTo>
                    <a:pt x="1731" y="578"/>
                  </a:lnTo>
                  <a:lnTo>
                    <a:pt x="1731" y="620"/>
                  </a:lnTo>
                  <a:lnTo>
                    <a:pt x="1734" y="649"/>
                  </a:lnTo>
                  <a:lnTo>
                    <a:pt x="1739" y="678"/>
                  </a:lnTo>
                  <a:lnTo>
                    <a:pt x="1746" y="707"/>
                  </a:lnTo>
                  <a:lnTo>
                    <a:pt x="1754" y="735"/>
                  </a:lnTo>
                  <a:lnTo>
                    <a:pt x="1732" y="734"/>
                  </a:lnTo>
                  <a:lnTo>
                    <a:pt x="1710" y="734"/>
                  </a:lnTo>
                  <a:lnTo>
                    <a:pt x="1686" y="732"/>
                  </a:lnTo>
                  <a:lnTo>
                    <a:pt x="1664" y="731"/>
                  </a:lnTo>
                  <a:lnTo>
                    <a:pt x="1641" y="729"/>
                  </a:lnTo>
                  <a:lnTo>
                    <a:pt x="1617" y="729"/>
                  </a:lnTo>
                  <a:lnTo>
                    <a:pt x="1595" y="728"/>
                  </a:lnTo>
                  <a:lnTo>
                    <a:pt x="1571" y="727"/>
                  </a:lnTo>
                  <a:lnTo>
                    <a:pt x="1548" y="727"/>
                  </a:lnTo>
                  <a:lnTo>
                    <a:pt x="1524" y="725"/>
                  </a:lnTo>
                  <a:lnTo>
                    <a:pt x="1500" y="725"/>
                  </a:lnTo>
                  <a:lnTo>
                    <a:pt x="1475" y="725"/>
                  </a:lnTo>
                  <a:lnTo>
                    <a:pt x="1452" y="724"/>
                  </a:lnTo>
                  <a:lnTo>
                    <a:pt x="1428" y="724"/>
                  </a:lnTo>
                  <a:lnTo>
                    <a:pt x="1403" y="724"/>
                  </a:lnTo>
                  <a:lnTo>
                    <a:pt x="1380" y="724"/>
                  </a:lnTo>
                  <a:lnTo>
                    <a:pt x="1357" y="724"/>
                  </a:lnTo>
                  <a:lnTo>
                    <a:pt x="1335" y="724"/>
                  </a:lnTo>
                  <a:lnTo>
                    <a:pt x="1312" y="724"/>
                  </a:lnTo>
                  <a:lnTo>
                    <a:pt x="1289" y="724"/>
                  </a:lnTo>
                  <a:lnTo>
                    <a:pt x="1269" y="725"/>
                  </a:lnTo>
                  <a:lnTo>
                    <a:pt x="1246" y="725"/>
                  </a:lnTo>
                  <a:lnTo>
                    <a:pt x="1224" y="725"/>
                  </a:lnTo>
                  <a:lnTo>
                    <a:pt x="1202" y="725"/>
                  </a:lnTo>
                  <a:lnTo>
                    <a:pt x="1181" y="727"/>
                  </a:lnTo>
                  <a:lnTo>
                    <a:pt x="1159" y="727"/>
                  </a:lnTo>
                  <a:lnTo>
                    <a:pt x="1138" y="727"/>
                  </a:lnTo>
                  <a:lnTo>
                    <a:pt x="1116" y="728"/>
                  </a:lnTo>
                  <a:lnTo>
                    <a:pt x="1095" y="728"/>
                  </a:lnTo>
                  <a:lnTo>
                    <a:pt x="1073" y="728"/>
                  </a:lnTo>
                  <a:lnTo>
                    <a:pt x="1052" y="729"/>
                  </a:lnTo>
                  <a:lnTo>
                    <a:pt x="1031" y="729"/>
                  </a:lnTo>
                  <a:lnTo>
                    <a:pt x="1036" y="703"/>
                  </a:lnTo>
                  <a:lnTo>
                    <a:pt x="1040" y="675"/>
                  </a:lnTo>
                  <a:lnTo>
                    <a:pt x="1041" y="648"/>
                  </a:lnTo>
                  <a:lnTo>
                    <a:pt x="1040" y="620"/>
                  </a:lnTo>
                  <a:lnTo>
                    <a:pt x="1036" y="580"/>
                  </a:lnTo>
                  <a:lnTo>
                    <a:pt x="1027" y="540"/>
                  </a:lnTo>
                  <a:lnTo>
                    <a:pt x="1016" y="501"/>
                  </a:lnTo>
                  <a:lnTo>
                    <a:pt x="1001" y="463"/>
                  </a:lnTo>
                  <a:lnTo>
                    <a:pt x="981" y="427"/>
                  </a:lnTo>
                  <a:lnTo>
                    <a:pt x="959" y="393"/>
                  </a:lnTo>
                  <a:lnTo>
                    <a:pt x="933" y="361"/>
                  </a:lnTo>
                  <a:lnTo>
                    <a:pt x="904" y="330"/>
                  </a:lnTo>
                  <a:lnTo>
                    <a:pt x="888" y="316"/>
                  </a:lnTo>
                  <a:lnTo>
                    <a:pt x="872" y="302"/>
                  </a:lnTo>
                  <a:lnTo>
                    <a:pt x="855" y="290"/>
                  </a:lnTo>
                  <a:lnTo>
                    <a:pt x="839" y="279"/>
                  </a:lnTo>
                  <a:lnTo>
                    <a:pt x="820" y="268"/>
                  </a:lnTo>
                  <a:lnTo>
                    <a:pt x="804" y="258"/>
                  </a:lnTo>
                  <a:lnTo>
                    <a:pt x="784" y="248"/>
                  </a:lnTo>
                  <a:lnTo>
                    <a:pt x="766" y="240"/>
                  </a:lnTo>
                  <a:lnTo>
                    <a:pt x="747" y="233"/>
                  </a:lnTo>
                  <a:lnTo>
                    <a:pt x="729" y="228"/>
                  </a:lnTo>
                  <a:lnTo>
                    <a:pt x="709" y="222"/>
                  </a:lnTo>
                  <a:lnTo>
                    <a:pt x="689" y="218"/>
                  </a:lnTo>
                  <a:lnTo>
                    <a:pt x="669" y="214"/>
                  </a:lnTo>
                  <a:lnTo>
                    <a:pt x="648" y="211"/>
                  </a:lnTo>
                  <a:lnTo>
                    <a:pt x="629" y="209"/>
                  </a:lnTo>
                  <a:lnTo>
                    <a:pt x="608" y="209"/>
                  </a:lnTo>
                  <a:lnTo>
                    <a:pt x="567" y="212"/>
                  </a:lnTo>
                  <a:lnTo>
                    <a:pt x="526" y="218"/>
                  </a:lnTo>
                  <a:lnTo>
                    <a:pt x="487" y="228"/>
                  </a:lnTo>
                  <a:lnTo>
                    <a:pt x="450" y="241"/>
                  </a:lnTo>
                  <a:lnTo>
                    <a:pt x="415" y="259"/>
                  </a:lnTo>
                  <a:lnTo>
                    <a:pt x="382" y="280"/>
                  </a:lnTo>
                  <a:lnTo>
                    <a:pt x="353" y="304"/>
                  </a:lnTo>
                  <a:lnTo>
                    <a:pt x="325" y="330"/>
                  </a:lnTo>
                  <a:lnTo>
                    <a:pt x="300" y="359"/>
                  </a:lnTo>
                  <a:lnTo>
                    <a:pt x="278" y="391"/>
                  </a:lnTo>
                  <a:lnTo>
                    <a:pt x="258" y="424"/>
                  </a:lnTo>
                  <a:lnTo>
                    <a:pt x="243" y="460"/>
                  </a:lnTo>
                  <a:lnTo>
                    <a:pt x="232" y="498"/>
                  </a:lnTo>
                  <a:lnTo>
                    <a:pt x="224" y="537"/>
                  </a:lnTo>
                  <a:lnTo>
                    <a:pt x="220" y="578"/>
                  </a:lnTo>
                  <a:lnTo>
                    <a:pt x="220" y="620"/>
                  </a:lnTo>
                  <a:lnTo>
                    <a:pt x="221" y="638"/>
                  </a:lnTo>
                  <a:lnTo>
                    <a:pt x="224" y="655"/>
                  </a:lnTo>
                  <a:lnTo>
                    <a:pt x="227" y="673"/>
                  </a:lnTo>
                  <a:lnTo>
                    <a:pt x="231" y="691"/>
                  </a:lnTo>
                  <a:lnTo>
                    <a:pt x="206" y="682"/>
                  </a:lnTo>
                  <a:lnTo>
                    <a:pt x="181" y="674"/>
                  </a:lnTo>
                  <a:lnTo>
                    <a:pt x="159" y="664"/>
                  </a:lnTo>
                  <a:lnTo>
                    <a:pt x="138" y="655"/>
                  </a:lnTo>
                  <a:lnTo>
                    <a:pt x="117" y="644"/>
                  </a:lnTo>
                  <a:lnTo>
                    <a:pt x="98" y="631"/>
                  </a:lnTo>
                  <a:lnTo>
                    <a:pt x="81" y="619"/>
                  </a:lnTo>
                  <a:lnTo>
                    <a:pt x="64" y="606"/>
                  </a:lnTo>
                  <a:lnTo>
                    <a:pt x="53" y="595"/>
                  </a:lnTo>
                  <a:lnTo>
                    <a:pt x="43" y="578"/>
                  </a:lnTo>
                  <a:lnTo>
                    <a:pt x="34" y="559"/>
                  </a:lnTo>
                  <a:lnTo>
                    <a:pt x="25" y="537"/>
                  </a:lnTo>
                  <a:lnTo>
                    <a:pt x="18" y="512"/>
                  </a:lnTo>
                  <a:lnTo>
                    <a:pt x="12" y="483"/>
                  </a:lnTo>
                  <a:lnTo>
                    <a:pt x="6" y="454"/>
                  </a:lnTo>
                  <a:lnTo>
                    <a:pt x="3" y="422"/>
                  </a:lnTo>
                  <a:lnTo>
                    <a:pt x="0" y="390"/>
                  </a:lnTo>
                  <a:lnTo>
                    <a:pt x="0" y="361"/>
                  </a:lnTo>
                  <a:lnTo>
                    <a:pt x="3" y="334"/>
                  </a:lnTo>
                  <a:lnTo>
                    <a:pt x="6" y="309"/>
                  </a:lnTo>
                  <a:lnTo>
                    <a:pt x="20" y="295"/>
                  </a:lnTo>
                  <a:lnTo>
                    <a:pt x="34" y="282"/>
                  </a:lnTo>
                  <a:lnTo>
                    <a:pt x="50" y="269"/>
                  </a:lnTo>
                  <a:lnTo>
                    <a:pt x="67" y="255"/>
                  </a:lnTo>
                  <a:lnTo>
                    <a:pt x="85" y="243"/>
                  </a:lnTo>
                  <a:lnTo>
                    <a:pt x="104" y="230"/>
                  </a:lnTo>
                  <a:lnTo>
                    <a:pt x="125" y="218"/>
                  </a:lnTo>
                  <a:lnTo>
                    <a:pt x="147" y="205"/>
                  </a:lnTo>
                  <a:lnTo>
                    <a:pt x="170" y="193"/>
                  </a:lnTo>
                  <a:lnTo>
                    <a:pt x="195" y="182"/>
                  </a:lnTo>
                  <a:lnTo>
                    <a:pt x="220" y="171"/>
                  </a:lnTo>
                  <a:lnTo>
                    <a:pt x="246" y="160"/>
                  </a:lnTo>
                  <a:lnTo>
                    <a:pt x="272" y="148"/>
                  </a:lnTo>
                  <a:lnTo>
                    <a:pt x="300" y="137"/>
                  </a:lnTo>
                  <a:lnTo>
                    <a:pt x="329" y="126"/>
                  </a:lnTo>
                  <a:lnTo>
                    <a:pt x="360" y="117"/>
                  </a:lnTo>
                  <a:lnTo>
                    <a:pt x="392" y="107"/>
                  </a:lnTo>
                  <a:lnTo>
                    <a:pt x="424" y="97"/>
                  </a:lnTo>
                  <a:lnTo>
                    <a:pt x="456" y="89"/>
                  </a:lnTo>
                  <a:lnTo>
                    <a:pt x="490" y="79"/>
                  </a:lnTo>
                  <a:lnTo>
                    <a:pt x="525" y="71"/>
                  </a:lnTo>
                  <a:lnTo>
                    <a:pt x="560" y="63"/>
                  </a:lnTo>
                  <a:lnTo>
                    <a:pt x="596" y="54"/>
                  </a:lnTo>
                  <a:lnTo>
                    <a:pt x="633" y="47"/>
                  </a:lnTo>
                  <a:lnTo>
                    <a:pt x="671" y="40"/>
                  </a:lnTo>
                  <a:lnTo>
                    <a:pt x="709" y="33"/>
                  </a:lnTo>
                  <a:lnTo>
                    <a:pt x="750" y="26"/>
                  </a:lnTo>
                  <a:lnTo>
                    <a:pt x="790" y="21"/>
                  </a:lnTo>
                  <a:lnTo>
                    <a:pt x="830" y="15"/>
                  </a:lnTo>
                  <a:lnTo>
                    <a:pt x="872" y="10"/>
                  </a:lnTo>
                  <a:lnTo>
                    <a:pt x="913" y="4"/>
                  </a:lnTo>
                  <a:lnTo>
                    <a:pt x="956" y="0"/>
                  </a:lnTo>
                  <a:lnTo>
                    <a:pt x="961" y="6"/>
                  </a:lnTo>
                  <a:lnTo>
                    <a:pt x="966" y="13"/>
                  </a:lnTo>
                  <a:lnTo>
                    <a:pt x="972" y="18"/>
                  </a:lnTo>
                  <a:lnTo>
                    <a:pt x="979" y="25"/>
                  </a:lnTo>
                  <a:lnTo>
                    <a:pt x="986" y="31"/>
                  </a:lnTo>
                  <a:lnTo>
                    <a:pt x="994" y="36"/>
                  </a:lnTo>
                  <a:lnTo>
                    <a:pt x="1002" y="42"/>
                  </a:lnTo>
                  <a:lnTo>
                    <a:pt x="1012" y="47"/>
                  </a:lnTo>
                  <a:lnTo>
                    <a:pt x="1048" y="64"/>
                  </a:lnTo>
                  <a:lnTo>
                    <a:pt x="1090" y="79"/>
                  </a:lnTo>
                  <a:lnTo>
                    <a:pt x="1137" y="92"/>
                  </a:lnTo>
                  <a:lnTo>
                    <a:pt x="1188" y="101"/>
                  </a:lnTo>
                  <a:lnTo>
                    <a:pt x="1244" y="108"/>
                  </a:lnTo>
                  <a:lnTo>
                    <a:pt x="1301" y="115"/>
                  </a:lnTo>
                  <a:lnTo>
                    <a:pt x="1360" y="118"/>
                  </a:lnTo>
                  <a:lnTo>
                    <a:pt x="1421" y="119"/>
                  </a:lnTo>
                  <a:lnTo>
                    <a:pt x="1481" y="118"/>
                  </a:lnTo>
                  <a:lnTo>
                    <a:pt x="1539" y="115"/>
                  </a:lnTo>
                  <a:lnTo>
                    <a:pt x="1596" y="108"/>
                  </a:lnTo>
                  <a:lnTo>
                    <a:pt x="1650" y="101"/>
                  </a:lnTo>
                  <a:lnTo>
                    <a:pt x="1702" y="92"/>
                  </a:lnTo>
                  <a:lnTo>
                    <a:pt x="1747" y="79"/>
                  </a:lnTo>
                  <a:lnTo>
                    <a:pt x="1788" y="64"/>
                  </a:lnTo>
                  <a:lnTo>
                    <a:pt x="1821" y="47"/>
                  </a:lnTo>
                  <a:lnTo>
                    <a:pt x="1832" y="40"/>
                  </a:lnTo>
                  <a:lnTo>
                    <a:pt x="1843" y="32"/>
                  </a:lnTo>
                  <a:lnTo>
                    <a:pt x="1851" y="25"/>
                  </a:lnTo>
                  <a:lnTo>
                    <a:pt x="1860" y="17"/>
                  </a:lnTo>
                  <a:lnTo>
                    <a:pt x="1867" y="17"/>
                  </a:lnTo>
                  <a:lnTo>
                    <a:pt x="1928" y="26"/>
                  </a:lnTo>
                  <a:lnTo>
                    <a:pt x="1989" y="38"/>
                  </a:lnTo>
                  <a:lnTo>
                    <a:pt x="2050" y="50"/>
                  </a:lnTo>
                  <a:lnTo>
                    <a:pt x="2110" y="64"/>
                  </a:lnTo>
                  <a:lnTo>
                    <a:pt x="2168" y="78"/>
                  </a:lnTo>
                  <a:lnTo>
                    <a:pt x="2225" y="94"/>
                  </a:lnTo>
                  <a:lnTo>
                    <a:pt x="2280" y="111"/>
                  </a:lnTo>
                  <a:lnTo>
                    <a:pt x="2333" y="129"/>
                  </a:lnTo>
                  <a:lnTo>
                    <a:pt x="2386" y="147"/>
                  </a:lnTo>
                  <a:lnTo>
                    <a:pt x="2434" y="168"/>
                  </a:lnTo>
                  <a:lnTo>
                    <a:pt x="2481" y="187"/>
                  </a:lnTo>
                  <a:lnTo>
                    <a:pt x="2526" y="209"/>
                  </a:lnTo>
                  <a:lnTo>
                    <a:pt x="2569" y="230"/>
                  </a:lnTo>
                  <a:lnTo>
                    <a:pt x="2606" y="252"/>
                  </a:lnTo>
                  <a:lnTo>
                    <a:pt x="2642" y="275"/>
                  </a:lnTo>
                  <a:lnTo>
                    <a:pt x="2674" y="298"/>
                  </a:lnTo>
                  <a:lnTo>
                    <a:pt x="2677" y="294"/>
                  </a:lnTo>
                  <a:lnTo>
                    <a:pt x="2684" y="320"/>
                  </a:lnTo>
                  <a:lnTo>
                    <a:pt x="2690" y="351"/>
                  </a:lnTo>
                  <a:lnTo>
                    <a:pt x="2694" y="383"/>
                  </a:lnTo>
                  <a:lnTo>
                    <a:pt x="2695" y="416"/>
                  </a:lnTo>
                  <a:close/>
                </a:path>
              </a:pathLst>
            </a:custGeom>
            <a:solidFill>
              <a:srgbClr val="FFFF00"/>
            </a:solidFill>
            <a:ln w="9525">
              <a:noFill/>
              <a:round/>
              <a:headEnd/>
              <a:tailEnd/>
            </a:ln>
          </p:spPr>
          <p:txBody>
            <a:bodyPr/>
            <a:lstStyle/>
            <a:p>
              <a:pPr eaLnBrk="0" hangingPunct="0"/>
              <a:endParaRPr lang="en-AU"/>
            </a:p>
          </p:txBody>
        </p:sp>
        <p:sp>
          <p:nvSpPr>
            <p:cNvPr id="77044" name="Freeform 29"/>
            <p:cNvSpPr>
              <a:spLocks/>
            </p:cNvSpPr>
            <p:nvPr/>
          </p:nvSpPr>
          <p:spPr bwMode="auto">
            <a:xfrm>
              <a:off x="2509" y="3089"/>
              <a:ext cx="18" cy="28"/>
            </a:xfrm>
            <a:custGeom>
              <a:avLst/>
              <a:gdLst>
                <a:gd name="T0" fmla="*/ 2 w 55"/>
                <a:gd name="T1" fmla="*/ 0 h 83"/>
                <a:gd name="T2" fmla="*/ 2 w 55"/>
                <a:gd name="T3" fmla="*/ 0 h 83"/>
                <a:gd name="T4" fmla="*/ 2 w 55"/>
                <a:gd name="T5" fmla="*/ 0 h 83"/>
                <a:gd name="T6" fmla="*/ 2 w 55"/>
                <a:gd name="T7" fmla="*/ 0 h 83"/>
                <a:gd name="T8" fmla="*/ 2 w 55"/>
                <a:gd name="T9" fmla="*/ 0 h 83"/>
                <a:gd name="T10" fmla="*/ 2 w 55"/>
                <a:gd name="T11" fmla="*/ 1 h 83"/>
                <a:gd name="T12" fmla="*/ 3 w 55"/>
                <a:gd name="T13" fmla="*/ 2 h 83"/>
                <a:gd name="T14" fmla="*/ 4 w 55"/>
                <a:gd name="T15" fmla="*/ 3 h 83"/>
                <a:gd name="T16" fmla="*/ 4 w 55"/>
                <a:gd name="T17" fmla="*/ 5 h 83"/>
                <a:gd name="T18" fmla="*/ 4 w 55"/>
                <a:gd name="T19" fmla="*/ 5 h 83"/>
                <a:gd name="T20" fmla="*/ 4 w 55"/>
                <a:gd name="T21" fmla="*/ 5 h 83"/>
                <a:gd name="T22" fmla="*/ 4 w 55"/>
                <a:gd name="T23" fmla="*/ 5 h 83"/>
                <a:gd name="T24" fmla="*/ 4 w 55"/>
                <a:gd name="T25" fmla="*/ 6 h 83"/>
                <a:gd name="T26" fmla="*/ 4 w 55"/>
                <a:gd name="T27" fmla="*/ 5 h 83"/>
                <a:gd name="T28" fmla="*/ 3 w 55"/>
                <a:gd name="T29" fmla="*/ 4 h 83"/>
                <a:gd name="T30" fmla="*/ 3 w 55"/>
                <a:gd name="T31" fmla="*/ 4 h 83"/>
                <a:gd name="T32" fmla="*/ 2 w 55"/>
                <a:gd name="T33" fmla="*/ 3 h 83"/>
                <a:gd name="T34" fmla="*/ 1 w 55"/>
                <a:gd name="T35" fmla="*/ 4 h 83"/>
                <a:gd name="T36" fmla="*/ 0 w 55"/>
                <a:gd name="T37" fmla="*/ 4 h 83"/>
                <a:gd name="T38" fmla="*/ 0 w 55"/>
                <a:gd name="T39" fmla="*/ 5 h 83"/>
                <a:gd name="T40" fmla="*/ 0 w 55"/>
                <a:gd name="T41" fmla="*/ 6 h 83"/>
                <a:gd name="T42" fmla="*/ 0 w 55"/>
                <a:gd name="T43" fmla="*/ 7 h 83"/>
                <a:gd name="T44" fmla="*/ 1 w 55"/>
                <a:gd name="T45" fmla="*/ 8 h 83"/>
                <a:gd name="T46" fmla="*/ 1 w 55"/>
                <a:gd name="T47" fmla="*/ 9 h 83"/>
                <a:gd name="T48" fmla="*/ 2 w 55"/>
                <a:gd name="T49" fmla="*/ 9 h 83"/>
                <a:gd name="T50" fmla="*/ 2 w 55"/>
                <a:gd name="T51" fmla="*/ 9 h 83"/>
                <a:gd name="T52" fmla="*/ 2 w 55"/>
                <a:gd name="T53" fmla="*/ 9 h 83"/>
                <a:gd name="T54" fmla="*/ 2 w 55"/>
                <a:gd name="T55" fmla="*/ 9 h 83"/>
                <a:gd name="T56" fmla="*/ 2 w 55"/>
                <a:gd name="T57" fmla="*/ 9 h 83"/>
                <a:gd name="T58" fmla="*/ 2 w 55"/>
                <a:gd name="T59" fmla="*/ 9 h 83"/>
                <a:gd name="T60" fmla="*/ 3 w 55"/>
                <a:gd name="T61" fmla="*/ 9 h 83"/>
                <a:gd name="T62" fmla="*/ 3 w 55"/>
                <a:gd name="T63" fmla="*/ 9 h 83"/>
                <a:gd name="T64" fmla="*/ 3 w 55"/>
                <a:gd name="T65" fmla="*/ 9 h 83"/>
                <a:gd name="T66" fmla="*/ 4 w 55"/>
                <a:gd name="T67" fmla="*/ 9 h 83"/>
                <a:gd name="T68" fmla="*/ 5 w 55"/>
                <a:gd name="T69" fmla="*/ 8 h 83"/>
                <a:gd name="T70" fmla="*/ 6 w 55"/>
                <a:gd name="T71" fmla="*/ 7 h 83"/>
                <a:gd name="T72" fmla="*/ 6 w 55"/>
                <a:gd name="T73" fmla="*/ 5 h 83"/>
                <a:gd name="T74" fmla="*/ 6 w 55"/>
                <a:gd name="T75" fmla="*/ 3 h 83"/>
                <a:gd name="T76" fmla="*/ 5 w 55"/>
                <a:gd name="T77" fmla="*/ 1 h 83"/>
                <a:gd name="T78" fmla="*/ 4 w 55"/>
                <a:gd name="T79" fmla="*/ 0 h 83"/>
                <a:gd name="T80" fmla="*/ 2 w 55"/>
                <a:gd name="T81" fmla="*/ 0 h 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5"/>
                <a:gd name="T124" fmla="*/ 0 h 83"/>
                <a:gd name="T125" fmla="*/ 55 w 55"/>
                <a:gd name="T126" fmla="*/ 83 h 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5" h="83">
                  <a:moveTo>
                    <a:pt x="22" y="0"/>
                  </a:moveTo>
                  <a:lnTo>
                    <a:pt x="21" y="0"/>
                  </a:lnTo>
                  <a:lnTo>
                    <a:pt x="18" y="0"/>
                  </a:lnTo>
                  <a:lnTo>
                    <a:pt x="17" y="1"/>
                  </a:lnTo>
                  <a:lnTo>
                    <a:pt x="14" y="1"/>
                  </a:lnTo>
                  <a:lnTo>
                    <a:pt x="22" y="7"/>
                  </a:lnTo>
                  <a:lnTo>
                    <a:pt x="30" y="16"/>
                  </a:lnTo>
                  <a:lnTo>
                    <a:pt x="36" y="27"/>
                  </a:lnTo>
                  <a:lnTo>
                    <a:pt x="37" y="41"/>
                  </a:lnTo>
                  <a:lnTo>
                    <a:pt x="37" y="43"/>
                  </a:lnTo>
                  <a:lnTo>
                    <a:pt x="37" y="45"/>
                  </a:lnTo>
                  <a:lnTo>
                    <a:pt x="37" y="47"/>
                  </a:lnTo>
                  <a:lnTo>
                    <a:pt x="37" y="50"/>
                  </a:lnTo>
                  <a:lnTo>
                    <a:pt x="35" y="41"/>
                  </a:lnTo>
                  <a:lnTo>
                    <a:pt x="30" y="36"/>
                  </a:lnTo>
                  <a:lnTo>
                    <a:pt x="23" y="32"/>
                  </a:lnTo>
                  <a:lnTo>
                    <a:pt x="18" y="30"/>
                  </a:lnTo>
                  <a:lnTo>
                    <a:pt x="10" y="33"/>
                  </a:lnTo>
                  <a:lnTo>
                    <a:pt x="4" y="39"/>
                  </a:lnTo>
                  <a:lnTo>
                    <a:pt x="0" y="47"/>
                  </a:lnTo>
                  <a:lnTo>
                    <a:pt x="0" y="57"/>
                  </a:lnTo>
                  <a:lnTo>
                    <a:pt x="3" y="66"/>
                  </a:lnTo>
                  <a:lnTo>
                    <a:pt x="7" y="75"/>
                  </a:lnTo>
                  <a:lnTo>
                    <a:pt x="12" y="80"/>
                  </a:lnTo>
                  <a:lnTo>
                    <a:pt x="21" y="83"/>
                  </a:lnTo>
                  <a:lnTo>
                    <a:pt x="22" y="83"/>
                  </a:lnTo>
                  <a:lnTo>
                    <a:pt x="23" y="83"/>
                  </a:lnTo>
                  <a:lnTo>
                    <a:pt x="25" y="83"/>
                  </a:lnTo>
                  <a:lnTo>
                    <a:pt x="26" y="83"/>
                  </a:lnTo>
                  <a:lnTo>
                    <a:pt x="39" y="80"/>
                  </a:lnTo>
                  <a:lnTo>
                    <a:pt x="48" y="70"/>
                  </a:lnTo>
                  <a:lnTo>
                    <a:pt x="54" y="58"/>
                  </a:lnTo>
                  <a:lnTo>
                    <a:pt x="55" y="41"/>
                  </a:lnTo>
                  <a:lnTo>
                    <a:pt x="53" y="25"/>
                  </a:lnTo>
                  <a:lnTo>
                    <a:pt x="44" y="12"/>
                  </a:lnTo>
                  <a:lnTo>
                    <a:pt x="35" y="2"/>
                  </a:lnTo>
                  <a:lnTo>
                    <a:pt x="22" y="0"/>
                  </a:lnTo>
                  <a:close/>
                </a:path>
              </a:pathLst>
            </a:custGeom>
            <a:solidFill>
              <a:srgbClr val="000000"/>
            </a:solidFill>
            <a:ln w="9525">
              <a:noFill/>
              <a:round/>
              <a:headEnd/>
              <a:tailEnd/>
            </a:ln>
          </p:spPr>
          <p:txBody>
            <a:bodyPr/>
            <a:lstStyle/>
            <a:p>
              <a:pPr eaLnBrk="0" hangingPunct="0"/>
              <a:endParaRPr lang="en-AU"/>
            </a:p>
          </p:txBody>
        </p:sp>
        <p:sp>
          <p:nvSpPr>
            <p:cNvPr id="77045" name="Freeform 30"/>
            <p:cNvSpPr>
              <a:spLocks/>
            </p:cNvSpPr>
            <p:nvPr/>
          </p:nvSpPr>
          <p:spPr bwMode="auto">
            <a:xfrm>
              <a:off x="2557" y="3090"/>
              <a:ext cx="18" cy="28"/>
            </a:xfrm>
            <a:custGeom>
              <a:avLst/>
              <a:gdLst>
                <a:gd name="T0" fmla="*/ 2 w 54"/>
                <a:gd name="T1" fmla="*/ 9 h 84"/>
                <a:gd name="T2" fmla="*/ 2 w 54"/>
                <a:gd name="T3" fmla="*/ 9 h 84"/>
                <a:gd name="T4" fmla="*/ 2 w 54"/>
                <a:gd name="T5" fmla="*/ 9 h 84"/>
                <a:gd name="T6" fmla="*/ 2 w 54"/>
                <a:gd name="T7" fmla="*/ 9 h 84"/>
                <a:gd name="T8" fmla="*/ 2 w 54"/>
                <a:gd name="T9" fmla="*/ 9 h 84"/>
                <a:gd name="T10" fmla="*/ 3 w 54"/>
                <a:gd name="T11" fmla="*/ 9 h 84"/>
                <a:gd name="T12" fmla="*/ 3 w 54"/>
                <a:gd name="T13" fmla="*/ 9 h 84"/>
                <a:gd name="T14" fmla="*/ 3 w 54"/>
                <a:gd name="T15" fmla="*/ 9 h 84"/>
                <a:gd name="T16" fmla="*/ 3 w 54"/>
                <a:gd name="T17" fmla="*/ 9 h 84"/>
                <a:gd name="T18" fmla="*/ 4 w 54"/>
                <a:gd name="T19" fmla="*/ 9 h 84"/>
                <a:gd name="T20" fmla="*/ 5 w 54"/>
                <a:gd name="T21" fmla="*/ 8 h 84"/>
                <a:gd name="T22" fmla="*/ 6 w 54"/>
                <a:gd name="T23" fmla="*/ 6 h 84"/>
                <a:gd name="T24" fmla="*/ 6 w 54"/>
                <a:gd name="T25" fmla="*/ 5 h 84"/>
                <a:gd name="T26" fmla="*/ 6 w 54"/>
                <a:gd name="T27" fmla="*/ 3 h 84"/>
                <a:gd name="T28" fmla="*/ 5 w 54"/>
                <a:gd name="T29" fmla="*/ 1 h 84"/>
                <a:gd name="T30" fmla="*/ 4 w 54"/>
                <a:gd name="T31" fmla="*/ 0 h 84"/>
                <a:gd name="T32" fmla="*/ 2 w 54"/>
                <a:gd name="T33" fmla="*/ 0 h 84"/>
                <a:gd name="T34" fmla="*/ 2 w 54"/>
                <a:gd name="T35" fmla="*/ 0 h 84"/>
                <a:gd name="T36" fmla="*/ 2 w 54"/>
                <a:gd name="T37" fmla="*/ 0 h 84"/>
                <a:gd name="T38" fmla="*/ 2 w 54"/>
                <a:gd name="T39" fmla="*/ 0 h 84"/>
                <a:gd name="T40" fmla="*/ 2 w 54"/>
                <a:gd name="T41" fmla="*/ 0 h 84"/>
                <a:gd name="T42" fmla="*/ 2 w 54"/>
                <a:gd name="T43" fmla="*/ 1 h 84"/>
                <a:gd name="T44" fmla="*/ 3 w 54"/>
                <a:gd name="T45" fmla="*/ 2 h 84"/>
                <a:gd name="T46" fmla="*/ 4 w 54"/>
                <a:gd name="T47" fmla="*/ 3 h 84"/>
                <a:gd name="T48" fmla="*/ 4 w 54"/>
                <a:gd name="T49" fmla="*/ 5 h 84"/>
                <a:gd name="T50" fmla="*/ 4 w 54"/>
                <a:gd name="T51" fmla="*/ 5 h 84"/>
                <a:gd name="T52" fmla="*/ 4 w 54"/>
                <a:gd name="T53" fmla="*/ 5 h 84"/>
                <a:gd name="T54" fmla="*/ 4 w 54"/>
                <a:gd name="T55" fmla="*/ 5 h 84"/>
                <a:gd name="T56" fmla="*/ 4 w 54"/>
                <a:gd name="T57" fmla="*/ 5 h 84"/>
                <a:gd name="T58" fmla="*/ 4 w 54"/>
                <a:gd name="T59" fmla="*/ 5 h 84"/>
                <a:gd name="T60" fmla="*/ 3 w 54"/>
                <a:gd name="T61" fmla="*/ 4 h 84"/>
                <a:gd name="T62" fmla="*/ 3 w 54"/>
                <a:gd name="T63" fmla="*/ 4 h 84"/>
                <a:gd name="T64" fmla="*/ 2 w 54"/>
                <a:gd name="T65" fmla="*/ 3 h 84"/>
                <a:gd name="T66" fmla="*/ 1 w 54"/>
                <a:gd name="T67" fmla="*/ 4 h 84"/>
                <a:gd name="T68" fmla="*/ 1 w 54"/>
                <a:gd name="T69" fmla="*/ 4 h 84"/>
                <a:gd name="T70" fmla="*/ 0 w 54"/>
                <a:gd name="T71" fmla="*/ 5 h 84"/>
                <a:gd name="T72" fmla="*/ 0 w 54"/>
                <a:gd name="T73" fmla="*/ 6 h 84"/>
                <a:gd name="T74" fmla="*/ 0 w 54"/>
                <a:gd name="T75" fmla="*/ 7 h 84"/>
                <a:gd name="T76" fmla="*/ 1 w 54"/>
                <a:gd name="T77" fmla="*/ 8 h 84"/>
                <a:gd name="T78" fmla="*/ 1 w 54"/>
                <a:gd name="T79" fmla="*/ 9 h 84"/>
                <a:gd name="T80" fmla="*/ 2 w 54"/>
                <a:gd name="T81" fmla="*/ 9 h 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4"/>
                <a:gd name="T124" fmla="*/ 0 h 84"/>
                <a:gd name="T125" fmla="*/ 54 w 54"/>
                <a:gd name="T126" fmla="*/ 84 h 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4" h="84">
                  <a:moveTo>
                    <a:pt x="21" y="82"/>
                  </a:moveTo>
                  <a:lnTo>
                    <a:pt x="21" y="82"/>
                  </a:lnTo>
                  <a:lnTo>
                    <a:pt x="22" y="82"/>
                  </a:lnTo>
                  <a:lnTo>
                    <a:pt x="24" y="84"/>
                  </a:lnTo>
                  <a:lnTo>
                    <a:pt x="25" y="84"/>
                  </a:lnTo>
                  <a:lnTo>
                    <a:pt x="27" y="84"/>
                  </a:lnTo>
                  <a:lnTo>
                    <a:pt x="39" y="81"/>
                  </a:lnTo>
                  <a:lnTo>
                    <a:pt x="47" y="71"/>
                  </a:lnTo>
                  <a:lnTo>
                    <a:pt x="53" y="57"/>
                  </a:lnTo>
                  <a:lnTo>
                    <a:pt x="54" y="42"/>
                  </a:lnTo>
                  <a:lnTo>
                    <a:pt x="52" y="25"/>
                  </a:lnTo>
                  <a:lnTo>
                    <a:pt x="45" y="13"/>
                  </a:lnTo>
                  <a:lnTo>
                    <a:pt x="35" y="3"/>
                  </a:lnTo>
                  <a:lnTo>
                    <a:pt x="22" y="0"/>
                  </a:lnTo>
                  <a:lnTo>
                    <a:pt x="21" y="0"/>
                  </a:lnTo>
                  <a:lnTo>
                    <a:pt x="18" y="0"/>
                  </a:lnTo>
                  <a:lnTo>
                    <a:pt x="17" y="0"/>
                  </a:lnTo>
                  <a:lnTo>
                    <a:pt x="14" y="2"/>
                  </a:lnTo>
                  <a:lnTo>
                    <a:pt x="22" y="7"/>
                  </a:lnTo>
                  <a:lnTo>
                    <a:pt x="31" y="17"/>
                  </a:lnTo>
                  <a:lnTo>
                    <a:pt x="36" y="28"/>
                  </a:lnTo>
                  <a:lnTo>
                    <a:pt x="38" y="42"/>
                  </a:lnTo>
                  <a:lnTo>
                    <a:pt x="39" y="43"/>
                  </a:lnTo>
                  <a:lnTo>
                    <a:pt x="39" y="46"/>
                  </a:lnTo>
                  <a:lnTo>
                    <a:pt x="39" y="48"/>
                  </a:lnTo>
                  <a:lnTo>
                    <a:pt x="38" y="49"/>
                  </a:lnTo>
                  <a:lnTo>
                    <a:pt x="35" y="42"/>
                  </a:lnTo>
                  <a:lnTo>
                    <a:pt x="31" y="37"/>
                  </a:lnTo>
                  <a:lnTo>
                    <a:pt x="25" y="32"/>
                  </a:lnTo>
                  <a:lnTo>
                    <a:pt x="18" y="31"/>
                  </a:lnTo>
                  <a:lnTo>
                    <a:pt x="11" y="32"/>
                  </a:lnTo>
                  <a:lnTo>
                    <a:pt x="6" y="38"/>
                  </a:lnTo>
                  <a:lnTo>
                    <a:pt x="2" y="46"/>
                  </a:lnTo>
                  <a:lnTo>
                    <a:pt x="0" y="57"/>
                  </a:lnTo>
                  <a:lnTo>
                    <a:pt x="3" y="67"/>
                  </a:lnTo>
                  <a:lnTo>
                    <a:pt x="7" y="75"/>
                  </a:lnTo>
                  <a:lnTo>
                    <a:pt x="13" y="81"/>
                  </a:lnTo>
                  <a:lnTo>
                    <a:pt x="21" y="82"/>
                  </a:lnTo>
                  <a:close/>
                </a:path>
              </a:pathLst>
            </a:custGeom>
            <a:solidFill>
              <a:srgbClr val="000000"/>
            </a:solidFill>
            <a:ln w="9525">
              <a:noFill/>
              <a:round/>
              <a:headEnd/>
              <a:tailEnd/>
            </a:ln>
          </p:spPr>
          <p:txBody>
            <a:bodyPr/>
            <a:lstStyle/>
            <a:p>
              <a:pPr eaLnBrk="0" hangingPunct="0"/>
              <a:endParaRPr lang="en-AU"/>
            </a:p>
          </p:txBody>
        </p:sp>
        <p:sp>
          <p:nvSpPr>
            <p:cNvPr id="77046" name="Freeform 31"/>
            <p:cNvSpPr>
              <a:spLocks/>
            </p:cNvSpPr>
            <p:nvPr/>
          </p:nvSpPr>
          <p:spPr bwMode="auto">
            <a:xfrm>
              <a:off x="2252" y="3339"/>
              <a:ext cx="163" cy="163"/>
            </a:xfrm>
            <a:custGeom>
              <a:avLst/>
              <a:gdLst>
                <a:gd name="T0" fmla="*/ 23 w 490"/>
                <a:gd name="T1" fmla="*/ 0 h 488"/>
                <a:gd name="T2" fmla="*/ 18 w 490"/>
                <a:gd name="T3" fmla="*/ 1 h 488"/>
                <a:gd name="T4" fmla="*/ 13 w 490"/>
                <a:gd name="T5" fmla="*/ 3 h 488"/>
                <a:gd name="T6" fmla="*/ 9 w 490"/>
                <a:gd name="T7" fmla="*/ 6 h 488"/>
                <a:gd name="T8" fmla="*/ 5 w 490"/>
                <a:gd name="T9" fmla="*/ 10 h 488"/>
                <a:gd name="T10" fmla="*/ 3 w 490"/>
                <a:gd name="T11" fmla="*/ 14 h 488"/>
                <a:gd name="T12" fmla="*/ 1 w 490"/>
                <a:gd name="T13" fmla="*/ 19 h 488"/>
                <a:gd name="T14" fmla="*/ 0 w 490"/>
                <a:gd name="T15" fmla="*/ 24 h 488"/>
                <a:gd name="T16" fmla="*/ 0 w 490"/>
                <a:gd name="T17" fmla="*/ 30 h 488"/>
                <a:gd name="T18" fmla="*/ 2 w 490"/>
                <a:gd name="T19" fmla="*/ 35 h 488"/>
                <a:gd name="T20" fmla="*/ 4 w 490"/>
                <a:gd name="T21" fmla="*/ 40 h 488"/>
                <a:gd name="T22" fmla="*/ 7 w 490"/>
                <a:gd name="T23" fmla="*/ 44 h 488"/>
                <a:gd name="T24" fmla="*/ 11 w 490"/>
                <a:gd name="T25" fmla="*/ 48 h 488"/>
                <a:gd name="T26" fmla="*/ 16 w 490"/>
                <a:gd name="T27" fmla="*/ 51 h 488"/>
                <a:gd name="T28" fmla="*/ 21 w 490"/>
                <a:gd name="T29" fmla="*/ 53 h 488"/>
                <a:gd name="T30" fmla="*/ 26 w 490"/>
                <a:gd name="T31" fmla="*/ 54 h 488"/>
                <a:gd name="T32" fmla="*/ 31 w 490"/>
                <a:gd name="T33" fmla="*/ 54 h 488"/>
                <a:gd name="T34" fmla="*/ 37 w 490"/>
                <a:gd name="T35" fmla="*/ 53 h 488"/>
                <a:gd name="T36" fmla="*/ 41 w 490"/>
                <a:gd name="T37" fmla="*/ 51 h 488"/>
                <a:gd name="T38" fmla="*/ 46 w 490"/>
                <a:gd name="T39" fmla="*/ 48 h 488"/>
                <a:gd name="T40" fmla="*/ 49 w 490"/>
                <a:gd name="T41" fmla="*/ 44 h 488"/>
                <a:gd name="T42" fmla="*/ 52 w 490"/>
                <a:gd name="T43" fmla="*/ 40 h 488"/>
                <a:gd name="T44" fmla="*/ 54 w 490"/>
                <a:gd name="T45" fmla="*/ 35 h 488"/>
                <a:gd name="T46" fmla="*/ 54 w 490"/>
                <a:gd name="T47" fmla="*/ 30 h 488"/>
                <a:gd name="T48" fmla="*/ 54 w 490"/>
                <a:gd name="T49" fmla="*/ 24 h 488"/>
                <a:gd name="T50" fmla="*/ 53 w 490"/>
                <a:gd name="T51" fmla="*/ 19 h 488"/>
                <a:gd name="T52" fmla="*/ 50 w 490"/>
                <a:gd name="T53" fmla="*/ 14 h 488"/>
                <a:gd name="T54" fmla="*/ 47 w 490"/>
                <a:gd name="T55" fmla="*/ 10 h 488"/>
                <a:gd name="T56" fmla="*/ 43 w 490"/>
                <a:gd name="T57" fmla="*/ 6 h 488"/>
                <a:gd name="T58" fmla="*/ 39 w 490"/>
                <a:gd name="T59" fmla="*/ 3 h 488"/>
                <a:gd name="T60" fmla="*/ 34 w 490"/>
                <a:gd name="T61" fmla="*/ 1 h 488"/>
                <a:gd name="T62" fmla="*/ 28 w 490"/>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0"/>
                <a:gd name="T97" fmla="*/ 0 h 488"/>
                <a:gd name="T98" fmla="*/ 490 w 490"/>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0" h="488">
                  <a:moveTo>
                    <a:pt x="232" y="0"/>
                  </a:moveTo>
                  <a:lnTo>
                    <a:pt x="207" y="1"/>
                  </a:lnTo>
                  <a:lnTo>
                    <a:pt x="183" y="5"/>
                  </a:lnTo>
                  <a:lnTo>
                    <a:pt x="159" y="11"/>
                  </a:lnTo>
                  <a:lnTo>
                    <a:pt x="137" y="19"/>
                  </a:lnTo>
                  <a:lnTo>
                    <a:pt x="116" y="29"/>
                  </a:lnTo>
                  <a:lnTo>
                    <a:pt x="97" y="41"/>
                  </a:lnTo>
                  <a:lnTo>
                    <a:pt x="79" y="55"/>
                  </a:lnTo>
                  <a:lnTo>
                    <a:pt x="62" y="72"/>
                  </a:lnTo>
                  <a:lnTo>
                    <a:pt x="48" y="89"/>
                  </a:lnTo>
                  <a:lnTo>
                    <a:pt x="34" y="108"/>
                  </a:lnTo>
                  <a:lnTo>
                    <a:pt x="23" y="127"/>
                  </a:lnTo>
                  <a:lnTo>
                    <a:pt x="14" y="150"/>
                  </a:lnTo>
                  <a:lnTo>
                    <a:pt x="7" y="172"/>
                  </a:lnTo>
                  <a:lnTo>
                    <a:pt x="3" y="195"/>
                  </a:lnTo>
                  <a:lnTo>
                    <a:pt x="0" y="219"/>
                  </a:lnTo>
                  <a:lnTo>
                    <a:pt x="0" y="244"/>
                  </a:lnTo>
                  <a:lnTo>
                    <a:pt x="3" y="268"/>
                  </a:lnTo>
                  <a:lnTo>
                    <a:pt x="8" y="292"/>
                  </a:lnTo>
                  <a:lnTo>
                    <a:pt x="15" y="315"/>
                  </a:lnTo>
                  <a:lnTo>
                    <a:pt x="25" y="337"/>
                  </a:lnTo>
                  <a:lnTo>
                    <a:pt x="36" y="359"/>
                  </a:lnTo>
                  <a:lnTo>
                    <a:pt x="48" y="380"/>
                  </a:lnTo>
                  <a:lnTo>
                    <a:pt x="65" y="399"/>
                  </a:lnTo>
                  <a:lnTo>
                    <a:pt x="82" y="417"/>
                  </a:lnTo>
                  <a:lnTo>
                    <a:pt x="101" y="434"/>
                  </a:lnTo>
                  <a:lnTo>
                    <a:pt x="120" y="448"/>
                  </a:lnTo>
                  <a:lnTo>
                    <a:pt x="141" y="460"/>
                  </a:lnTo>
                  <a:lnTo>
                    <a:pt x="164" y="470"/>
                  </a:lnTo>
                  <a:lnTo>
                    <a:pt x="186" y="478"/>
                  </a:lnTo>
                  <a:lnTo>
                    <a:pt x="209" y="484"/>
                  </a:lnTo>
                  <a:lnTo>
                    <a:pt x="233" y="487"/>
                  </a:lnTo>
                  <a:lnTo>
                    <a:pt x="258" y="488"/>
                  </a:lnTo>
                  <a:lnTo>
                    <a:pt x="283" y="487"/>
                  </a:lnTo>
                  <a:lnTo>
                    <a:pt x="306" y="484"/>
                  </a:lnTo>
                  <a:lnTo>
                    <a:pt x="330" y="478"/>
                  </a:lnTo>
                  <a:lnTo>
                    <a:pt x="351" y="470"/>
                  </a:lnTo>
                  <a:lnTo>
                    <a:pt x="372" y="460"/>
                  </a:lnTo>
                  <a:lnTo>
                    <a:pt x="392" y="448"/>
                  </a:lnTo>
                  <a:lnTo>
                    <a:pt x="411" y="434"/>
                  </a:lnTo>
                  <a:lnTo>
                    <a:pt x="427" y="417"/>
                  </a:lnTo>
                  <a:lnTo>
                    <a:pt x="442" y="399"/>
                  </a:lnTo>
                  <a:lnTo>
                    <a:pt x="456" y="380"/>
                  </a:lnTo>
                  <a:lnTo>
                    <a:pt x="467" y="359"/>
                  </a:lnTo>
                  <a:lnTo>
                    <a:pt x="477" y="337"/>
                  </a:lnTo>
                  <a:lnTo>
                    <a:pt x="484" y="315"/>
                  </a:lnTo>
                  <a:lnTo>
                    <a:pt x="488" y="292"/>
                  </a:lnTo>
                  <a:lnTo>
                    <a:pt x="490" y="268"/>
                  </a:lnTo>
                  <a:lnTo>
                    <a:pt x="490" y="244"/>
                  </a:lnTo>
                  <a:lnTo>
                    <a:pt x="487" y="220"/>
                  </a:lnTo>
                  <a:lnTo>
                    <a:pt x="483" y="195"/>
                  </a:lnTo>
                  <a:lnTo>
                    <a:pt x="476" y="173"/>
                  </a:lnTo>
                  <a:lnTo>
                    <a:pt x="466" y="151"/>
                  </a:lnTo>
                  <a:lnTo>
                    <a:pt x="455" y="129"/>
                  </a:lnTo>
                  <a:lnTo>
                    <a:pt x="442" y="108"/>
                  </a:lnTo>
                  <a:lnTo>
                    <a:pt x="426" y="89"/>
                  </a:lnTo>
                  <a:lnTo>
                    <a:pt x="409" y="71"/>
                  </a:lnTo>
                  <a:lnTo>
                    <a:pt x="390" y="54"/>
                  </a:lnTo>
                  <a:lnTo>
                    <a:pt x="370" y="40"/>
                  </a:lnTo>
                  <a:lnTo>
                    <a:pt x="349" y="28"/>
                  </a:lnTo>
                  <a:lnTo>
                    <a:pt x="327" y="18"/>
                  </a:lnTo>
                  <a:lnTo>
                    <a:pt x="304" y="10"/>
                  </a:lnTo>
                  <a:lnTo>
                    <a:pt x="280" y="4"/>
                  </a:lnTo>
                  <a:lnTo>
                    <a:pt x="256" y="1"/>
                  </a:lnTo>
                  <a:lnTo>
                    <a:pt x="232" y="0"/>
                  </a:lnTo>
                  <a:close/>
                </a:path>
              </a:pathLst>
            </a:custGeom>
            <a:solidFill>
              <a:srgbClr val="000000"/>
            </a:solidFill>
            <a:ln w="9525">
              <a:noFill/>
              <a:round/>
              <a:headEnd/>
              <a:tailEnd/>
            </a:ln>
          </p:spPr>
          <p:txBody>
            <a:bodyPr/>
            <a:lstStyle/>
            <a:p>
              <a:pPr eaLnBrk="0" hangingPunct="0"/>
              <a:endParaRPr lang="en-AU"/>
            </a:p>
          </p:txBody>
        </p:sp>
        <p:sp>
          <p:nvSpPr>
            <p:cNvPr id="77047" name="Freeform 32"/>
            <p:cNvSpPr>
              <a:spLocks/>
            </p:cNvSpPr>
            <p:nvPr/>
          </p:nvSpPr>
          <p:spPr bwMode="auto">
            <a:xfrm>
              <a:off x="2264" y="3351"/>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4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19" y="416"/>
                  </a:moveTo>
                  <a:lnTo>
                    <a:pt x="199" y="415"/>
                  </a:lnTo>
                  <a:lnTo>
                    <a:pt x="178" y="412"/>
                  </a:lnTo>
                  <a:lnTo>
                    <a:pt x="158"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0" y="76"/>
                  </a:lnTo>
                  <a:lnTo>
                    <a:pt x="53" y="61"/>
                  </a:lnTo>
                  <a:lnTo>
                    <a:pt x="68" y="47"/>
                  </a:lnTo>
                  <a:lnTo>
                    <a:pt x="83" y="35"/>
                  </a:lnTo>
                  <a:lnTo>
                    <a:pt x="100" y="25"/>
                  </a:lnTo>
                  <a:lnTo>
                    <a:pt x="118" y="15"/>
                  </a:lnTo>
                  <a:lnTo>
                    <a:pt x="138" y="10"/>
                  </a:lnTo>
                  <a:lnTo>
                    <a:pt x="157" y="4"/>
                  </a:lnTo>
                  <a:lnTo>
                    <a:pt x="176" y="1"/>
                  </a:lnTo>
                  <a:lnTo>
                    <a:pt x="197" y="0"/>
                  </a:lnTo>
                  <a:lnTo>
                    <a:pt x="218" y="1"/>
                  </a:lnTo>
                  <a:lnTo>
                    <a:pt x="239" y="4"/>
                  </a:lnTo>
                  <a:lnTo>
                    <a:pt x="258" y="10"/>
                  </a:lnTo>
                  <a:lnTo>
                    <a:pt x="278" y="15"/>
                  </a:lnTo>
                  <a:lnTo>
                    <a:pt x="296" y="25"/>
                  </a:lnTo>
                  <a:lnTo>
                    <a:pt x="314" y="35"/>
                  </a:lnTo>
                  <a:lnTo>
                    <a:pt x="330" y="47"/>
                  </a:lnTo>
                  <a:lnTo>
                    <a:pt x="347" y="61"/>
                  </a:lnTo>
                  <a:lnTo>
                    <a:pt x="362"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19" y="416"/>
                  </a:lnTo>
                  <a:close/>
                </a:path>
              </a:pathLst>
            </a:custGeom>
            <a:solidFill>
              <a:srgbClr val="FFFFFF"/>
            </a:solidFill>
            <a:ln w="9525">
              <a:noFill/>
              <a:round/>
              <a:headEnd/>
              <a:tailEnd/>
            </a:ln>
          </p:spPr>
          <p:txBody>
            <a:bodyPr/>
            <a:lstStyle/>
            <a:p>
              <a:pPr eaLnBrk="0" hangingPunct="0"/>
              <a:endParaRPr lang="en-AU"/>
            </a:p>
          </p:txBody>
        </p:sp>
        <p:sp>
          <p:nvSpPr>
            <p:cNvPr id="77048" name="Freeform 33"/>
            <p:cNvSpPr>
              <a:spLocks/>
            </p:cNvSpPr>
            <p:nvPr/>
          </p:nvSpPr>
          <p:spPr bwMode="auto">
            <a:xfrm>
              <a:off x="2272" y="3359"/>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8"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3"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6" y="130"/>
                  </a:lnTo>
                  <a:lnTo>
                    <a:pt x="350" y="113"/>
                  </a:lnTo>
                  <a:lnTo>
                    <a:pt x="341" y="97"/>
                  </a:lnTo>
                  <a:lnTo>
                    <a:pt x="331" y="81"/>
                  </a:lnTo>
                  <a:lnTo>
                    <a:pt x="320" y="67"/>
                  </a:lnTo>
                  <a:lnTo>
                    <a:pt x="306" y="54"/>
                  </a:lnTo>
                  <a:lnTo>
                    <a:pt x="293" y="41"/>
                  </a:lnTo>
                  <a:lnTo>
                    <a:pt x="277" y="30"/>
                  </a:lnTo>
                  <a:lnTo>
                    <a:pt x="262" y="22"/>
                  </a:lnTo>
                  <a:lnTo>
                    <a:pt x="245"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7049" name="Freeform 34"/>
            <p:cNvSpPr>
              <a:spLocks/>
            </p:cNvSpPr>
            <p:nvPr/>
          </p:nvSpPr>
          <p:spPr bwMode="auto">
            <a:xfrm>
              <a:off x="2285" y="3372"/>
              <a:ext cx="98" cy="98"/>
            </a:xfrm>
            <a:custGeom>
              <a:avLst/>
              <a:gdLst>
                <a:gd name="T0" fmla="*/ 17 w 294"/>
                <a:gd name="T1" fmla="*/ 33 h 294"/>
                <a:gd name="T2" fmla="*/ 16 w 294"/>
                <a:gd name="T3" fmla="*/ 33 h 294"/>
                <a:gd name="T4" fmla="*/ 14 w 294"/>
                <a:gd name="T5" fmla="*/ 32 h 294"/>
                <a:gd name="T6" fmla="*/ 12 w 294"/>
                <a:gd name="T7" fmla="*/ 32 h 294"/>
                <a:gd name="T8" fmla="*/ 11 w 294"/>
                <a:gd name="T9" fmla="*/ 31 h 294"/>
                <a:gd name="T10" fmla="*/ 9 w 294"/>
                <a:gd name="T11" fmla="*/ 31 h 294"/>
                <a:gd name="T12" fmla="*/ 8 w 294"/>
                <a:gd name="T13" fmla="*/ 30 h 294"/>
                <a:gd name="T14" fmla="*/ 7 w 294"/>
                <a:gd name="T15" fmla="*/ 29 h 294"/>
                <a:gd name="T16" fmla="*/ 5 w 294"/>
                <a:gd name="T17" fmla="*/ 28 h 294"/>
                <a:gd name="T18" fmla="*/ 4 w 294"/>
                <a:gd name="T19" fmla="*/ 27 h 294"/>
                <a:gd name="T20" fmla="*/ 3 w 294"/>
                <a:gd name="T21" fmla="*/ 25 h 294"/>
                <a:gd name="T22" fmla="*/ 2 w 294"/>
                <a:gd name="T23" fmla="*/ 24 h 294"/>
                <a:gd name="T24" fmla="*/ 2 w 294"/>
                <a:gd name="T25" fmla="*/ 22 h 294"/>
                <a:gd name="T26" fmla="*/ 1 w 294"/>
                <a:gd name="T27" fmla="*/ 21 h 294"/>
                <a:gd name="T28" fmla="*/ 0 w 294"/>
                <a:gd name="T29" fmla="*/ 20 h 294"/>
                <a:gd name="T30" fmla="*/ 0 w 294"/>
                <a:gd name="T31" fmla="*/ 18 h 294"/>
                <a:gd name="T32" fmla="*/ 0 w 294"/>
                <a:gd name="T33" fmla="*/ 16 h 294"/>
                <a:gd name="T34" fmla="*/ 0 w 294"/>
                <a:gd name="T35" fmla="*/ 13 h 294"/>
                <a:gd name="T36" fmla="*/ 1 w 294"/>
                <a:gd name="T37" fmla="*/ 10 h 294"/>
                <a:gd name="T38" fmla="*/ 2 w 294"/>
                <a:gd name="T39" fmla="*/ 7 h 294"/>
                <a:gd name="T40" fmla="*/ 4 w 294"/>
                <a:gd name="T41" fmla="*/ 5 h 294"/>
                <a:gd name="T42" fmla="*/ 5 w 294"/>
                <a:gd name="T43" fmla="*/ 4 h 294"/>
                <a:gd name="T44" fmla="*/ 7 w 294"/>
                <a:gd name="T45" fmla="*/ 3 h 294"/>
                <a:gd name="T46" fmla="*/ 8 w 294"/>
                <a:gd name="T47" fmla="*/ 2 h 294"/>
                <a:gd name="T48" fmla="*/ 9 w 294"/>
                <a:gd name="T49" fmla="*/ 1 h 294"/>
                <a:gd name="T50" fmla="*/ 11 w 294"/>
                <a:gd name="T51" fmla="*/ 1 h 294"/>
                <a:gd name="T52" fmla="*/ 12 w 294"/>
                <a:gd name="T53" fmla="*/ 0 h 294"/>
                <a:gd name="T54" fmla="*/ 14 w 294"/>
                <a:gd name="T55" fmla="*/ 0 h 294"/>
                <a:gd name="T56" fmla="*/ 15 w 294"/>
                <a:gd name="T57" fmla="*/ 0 h 294"/>
                <a:gd name="T58" fmla="*/ 17 w 294"/>
                <a:gd name="T59" fmla="*/ 0 h 294"/>
                <a:gd name="T60" fmla="*/ 19 w 294"/>
                <a:gd name="T61" fmla="*/ 0 h 294"/>
                <a:gd name="T62" fmla="*/ 20 w 294"/>
                <a:gd name="T63" fmla="*/ 1 h 294"/>
                <a:gd name="T64" fmla="*/ 22 w 294"/>
                <a:gd name="T65" fmla="*/ 1 h 294"/>
                <a:gd name="T66" fmla="*/ 23 w 294"/>
                <a:gd name="T67" fmla="*/ 2 h 294"/>
                <a:gd name="T68" fmla="*/ 25 w 294"/>
                <a:gd name="T69" fmla="*/ 3 h 294"/>
                <a:gd name="T70" fmla="*/ 26 w 294"/>
                <a:gd name="T71" fmla="*/ 4 h 294"/>
                <a:gd name="T72" fmla="*/ 27 w 294"/>
                <a:gd name="T73" fmla="*/ 5 h 294"/>
                <a:gd name="T74" fmla="*/ 28 w 294"/>
                <a:gd name="T75" fmla="*/ 6 h 294"/>
                <a:gd name="T76" fmla="*/ 29 w 294"/>
                <a:gd name="T77" fmla="*/ 7 h 294"/>
                <a:gd name="T78" fmla="*/ 30 w 294"/>
                <a:gd name="T79" fmla="*/ 9 h 294"/>
                <a:gd name="T80" fmla="*/ 31 w 294"/>
                <a:gd name="T81" fmla="*/ 10 h 294"/>
                <a:gd name="T82" fmla="*/ 32 w 294"/>
                <a:gd name="T83" fmla="*/ 12 h 294"/>
                <a:gd name="T84" fmla="*/ 32 w 294"/>
                <a:gd name="T85" fmla="*/ 13 h 294"/>
                <a:gd name="T86" fmla="*/ 33 w 294"/>
                <a:gd name="T87" fmla="*/ 15 h 294"/>
                <a:gd name="T88" fmla="*/ 33 w 294"/>
                <a:gd name="T89" fmla="*/ 16 h 294"/>
                <a:gd name="T90" fmla="*/ 33 w 294"/>
                <a:gd name="T91" fmla="*/ 20 h 294"/>
                <a:gd name="T92" fmla="*/ 32 w 294"/>
                <a:gd name="T93" fmla="*/ 23 h 294"/>
                <a:gd name="T94" fmla="*/ 30 w 294"/>
                <a:gd name="T95" fmla="*/ 25 h 294"/>
                <a:gd name="T96" fmla="*/ 29 w 294"/>
                <a:gd name="T97" fmla="*/ 28 h 294"/>
                <a:gd name="T98" fmla="*/ 26 w 294"/>
                <a:gd name="T99" fmla="*/ 30 h 294"/>
                <a:gd name="T100" fmla="*/ 24 w 294"/>
                <a:gd name="T101" fmla="*/ 31 h 294"/>
                <a:gd name="T102" fmla="*/ 21 w 294"/>
                <a:gd name="T103" fmla="*/ 32 h 294"/>
                <a:gd name="T104" fmla="*/ 17 w 294"/>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4"/>
                <a:gd name="T160" fmla="*/ 0 h 294"/>
                <a:gd name="T161" fmla="*/ 294 w 294"/>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4" h="294">
                  <a:moveTo>
                    <a:pt x="156" y="294"/>
                  </a:moveTo>
                  <a:lnTo>
                    <a:pt x="140" y="293"/>
                  </a:lnTo>
                  <a:lnTo>
                    <a:pt x="127" y="291"/>
                  </a:lnTo>
                  <a:lnTo>
                    <a:pt x="111" y="287"/>
                  </a:lnTo>
                  <a:lnTo>
                    <a:pt x="99" y="283"/>
                  </a:lnTo>
                  <a:lnTo>
                    <a:pt x="85" y="277"/>
                  </a:lnTo>
                  <a:lnTo>
                    <a:pt x="72" y="269"/>
                  </a:lnTo>
                  <a:lnTo>
                    <a:pt x="60" y="261"/>
                  </a:lnTo>
                  <a:lnTo>
                    <a:pt x="49" y="251"/>
                  </a:lnTo>
                  <a:lnTo>
                    <a:pt x="39" y="240"/>
                  </a:lnTo>
                  <a:lnTo>
                    <a:pt x="29" y="229"/>
                  </a:lnTo>
                  <a:lnTo>
                    <a:pt x="21" y="216"/>
                  </a:lnTo>
                  <a:lnTo>
                    <a:pt x="14" y="202"/>
                  </a:lnTo>
                  <a:lnTo>
                    <a:pt x="9" y="190"/>
                  </a:lnTo>
                  <a:lnTo>
                    <a:pt x="4" y="176"/>
                  </a:lnTo>
                  <a:lnTo>
                    <a:pt x="2" y="161"/>
                  </a:lnTo>
                  <a:lnTo>
                    <a:pt x="0" y="147"/>
                  </a:lnTo>
                  <a:lnTo>
                    <a:pt x="2" y="118"/>
                  </a:lnTo>
                  <a:lnTo>
                    <a:pt x="9" y="90"/>
                  </a:lnTo>
                  <a:lnTo>
                    <a:pt x="20" y="65"/>
                  </a:lnTo>
                  <a:lnTo>
                    <a:pt x="38" y="43"/>
                  </a:lnTo>
                  <a:lnTo>
                    <a:pt x="47" y="33"/>
                  </a:lnTo>
                  <a:lnTo>
                    <a:pt x="59" y="25"/>
                  </a:lnTo>
                  <a:lnTo>
                    <a:pt x="71" y="17"/>
                  </a:lnTo>
                  <a:lnTo>
                    <a:pt x="84" y="11"/>
                  </a:lnTo>
                  <a:lnTo>
                    <a:pt x="97" y="7"/>
                  </a:lnTo>
                  <a:lnTo>
                    <a:pt x="110" y="3"/>
                  </a:lnTo>
                  <a:lnTo>
                    <a:pt x="125" y="1"/>
                  </a:lnTo>
                  <a:lnTo>
                    <a:pt x="139" y="0"/>
                  </a:lnTo>
                  <a:lnTo>
                    <a:pt x="153" y="1"/>
                  </a:lnTo>
                  <a:lnTo>
                    <a:pt x="168" y="3"/>
                  </a:lnTo>
                  <a:lnTo>
                    <a:pt x="182" y="7"/>
                  </a:lnTo>
                  <a:lnTo>
                    <a:pt x="196" y="11"/>
                  </a:lnTo>
                  <a:lnTo>
                    <a:pt x="208" y="17"/>
                  </a:lnTo>
                  <a:lnTo>
                    <a:pt x="222" y="25"/>
                  </a:lnTo>
                  <a:lnTo>
                    <a:pt x="235" y="33"/>
                  </a:lnTo>
                  <a:lnTo>
                    <a:pt x="246" y="43"/>
                  </a:lnTo>
                  <a:lnTo>
                    <a:pt x="256" y="54"/>
                  </a:lnTo>
                  <a:lnTo>
                    <a:pt x="265" y="65"/>
                  </a:lnTo>
                  <a:lnTo>
                    <a:pt x="274" y="78"/>
                  </a:lnTo>
                  <a:lnTo>
                    <a:pt x="281" y="90"/>
                  </a:lnTo>
                  <a:lnTo>
                    <a:pt x="286" y="104"/>
                  </a:lnTo>
                  <a:lnTo>
                    <a:pt x="290" y="118"/>
                  </a:lnTo>
                  <a:lnTo>
                    <a:pt x="293" y="133"/>
                  </a:lnTo>
                  <a:lnTo>
                    <a:pt x="294"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7050" name="Freeform 35"/>
            <p:cNvSpPr>
              <a:spLocks/>
            </p:cNvSpPr>
            <p:nvPr/>
          </p:nvSpPr>
          <p:spPr bwMode="auto">
            <a:xfrm>
              <a:off x="2756" y="3339"/>
              <a:ext cx="163" cy="163"/>
            </a:xfrm>
            <a:custGeom>
              <a:avLst/>
              <a:gdLst>
                <a:gd name="T0" fmla="*/ 23 w 489"/>
                <a:gd name="T1" fmla="*/ 0 h 488"/>
                <a:gd name="T2" fmla="*/ 18 w 489"/>
                <a:gd name="T3" fmla="*/ 1 h 488"/>
                <a:gd name="T4" fmla="*/ 13 w 489"/>
                <a:gd name="T5" fmla="*/ 3 h 488"/>
                <a:gd name="T6" fmla="*/ 9 w 489"/>
                <a:gd name="T7" fmla="*/ 6 h 488"/>
                <a:gd name="T8" fmla="*/ 5 w 489"/>
                <a:gd name="T9" fmla="*/ 10 h 488"/>
                <a:gd name="T10" fmla="*/ 2 w 489"/>
                <a:gd name="T11" fmla="*/ 14 h 488"/>
                <a:gd name="T12" fmla="*/ 1 w 489"/>
                <a:gd name="T13" fmla="*/ 19 h 488"/>
                <a:gd name="T14" fmla="*/ 0 w 489"/>
                <a:gd name="T15" fmla="*/ 24 h 488"/>
                <a:gd name="T16" fmla="*/ 0 w 489"/>
                <a:gd name="T17" fmla="*/ 30 h 488"/>
                <a:gd name="T18" fmla="*/ 2 w 489"/>
                <a:gd name="T19" fmla="*/ 35 h 488"/>
                <a:gd name="T20" fmla="*/ 4 w 489"/>
                <a:gd name="T21" fmla="*/ 40 h 488"/>
                <a:gd name="T22" fmla="*/ 7 w 489"/>
                <a:gd name="T23" fmla="*/ 44 h 488"/>
                <a:gd name="T24" fmla="*/ 11 w 489"/>
                <a:gd name="T25" fmla="*/ 48 h 488"/>
                <a:gd name="T26" fmla="*/ 16 w 489"/>
                <a:gd name="T27" fmla="*/ 51 h 488"/>
                <a:gd name="T28" fmla="*/ 21 w 489"/>
                <a:gd name="T29" fmla="*/ 53 h 488"/>
                <a:gd name="T30" fmla="*/ 26 w 489"/>
                <a:gd name="T31" fmla="*/ 54 h 488"/>
                <a:gd name="T32" fmla="*/ 31 w 489"/>
                <a:gd name="T33" fmla="*/ 54 h 488"/>
                <a:gd name="T34" fmla="*/ 37 w 489"/>
                <a:gd name="T35" fmla="*/ 53 h 488"/>
                <a:gd name="T36" fmla="*/ 41 w 489"/>
                <a:gd name="T37" fmla="*/ 51 h 488"/>
                <a:gd name="T38" fmla="*/ 46 w 489"/>
                <a:gd name="T39" fmla="*/ 48 h 488"/>
                <a:gd name="T40" fmla="*/ 49 w 489"/>
                <a:gd name="T41" fmla="*/ 44 h 488"/>
                <a:gd name="T42" fmla="*/ 52 w 489"/>
                <a:gd name="T43" fmla="*/ 40 h 488"/>
                <a:gd name="T44" fmla="*/ 54 w 489"/>
                <a:gd name="T45" fmla="*/ 35 h 488"/>
                <a:gd name="T46" fmla="*/ 54 w 489"/>
                <a:gd name="T47" fmla="*/ 30 h 488"/>
                <a:gd name="T48" fmla="*/ 54 w 489"/>
                <a:gd name="T49" fmla="*/ 24 h 488"/>
                <a:gd name="T50" fmla="*/ 53 w 489"/>
                <a:gd name="T51" fmla="*/ 19 h 488"/>
                <a:gd name="T52" fmla="*/ 50 w 489"/>
                <a:gd name="T53" fmla="*/ 14 h 488"/>
                <a:gd name="T54" fmla="*/ 47 w 489"/>
                <a:gd name="T55" fmla="*/ 10 h 488"/>
                <a:gd name="T56" fmla="*/ 43 w 489"/>
                <a:gd name="T57" fmla="*/ 6 h 488"/>
                <a:gd name="T58" fmla="*/ 39 w 489"/>
                <a:gd name="T59" fmla="*/ 3 h 488"/>
                <a:gd name="T60" fmla="*/ 34 w 489"/>
                <a:gd name="T61" fmla="*/ 1 h 488"/>
                <a:gd name="T62" fmla="*/ 28 w 489"/>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488"/>
                <a:gd name="T98" fmla="*/ 489 w 489"/>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488">
                  <a:moveTo>
                    <a:pt x="231" y="0"/>
                  </a:moveTo>
                  <a:lnTo>
                    <a:pt x="206" y="1"/>
                  </a:lnTo>
                  <a:lnTo>
                    <a:pt x="182" y="5"/>
                  </a:lnTo>
                  <a:lnTo>
                    <a:pt x="158" y="11"/>
                  </a:lnTo>
                  <a:lnTo>
                    <a:pt x="136" y="19"/>
                  </a:lnTo>
                  <a:lnTo>
                    <a:pt x="115" y="29"/>
                  </a:lnTo>
                  <a:lnTo>
                    <a:pt x="96" y="41"/>
                  </a:lnTo>
                  <a:lnTo>
                    <a:pt x="78" y="55"/>
                  </a:lnTo>
                  <a:lnTo>
                    <a:pt x="61" y="72"/>
                  </a:lnTo>
                  <a:lnTo>
                    <a:pt x="47" y="89"/>
                  </a:lnTo>
                  <a:lnTo>
                    <a:pt x="34" y="108"/>
                  </a:lnTo>
                  <a:lnTo>
                    <a:pt x="22" y="127"/>
                  </a:lnTo>
                  <a:lnTo>
                    <a:pt x="14" y="150"/>
                  </a:lnTo>
                  <a:lnTo>
                    <a:pt x="7" y="172"/>
                  </a:lnTo>
                  <a:lnTo>
                    <a:pt x="2" y="195"/>
                  </a:lnTo>
                  <a:lnTo>
                    <a:pt x="0" y="219"/>
                  </a:lnTo>
                  <a:lnTo>
                    <a:pt x="0" y="244"/>
                  </a:lnTo>
                  <a:lnTo>
                    <a:pt x="3" y="268"/>
                  </a:lnTo>
                  <a:lnTo>
                    <a:pt x="7" y="292"/>
                  </a:lnTo>
                  <a:lnTo>
                    <a:pt x="14" y="315"/>
                  </a:lnTo>
                  <a:lnTo>
                    <a:pt x="24" y="337"/>
                  </a:lnTo>
                  <a:lnTo>
                    <a:pt x="35" y="359"/>
                  </a:lnTo>
                  <a:lnTo>
                    <a:pt x="47" y="380"/>
                  </a:lnTo>
                  <a:lnTo>
                    <a:pt x="64" y="399"/>
                  </a:lnTo>
                  <a:lnTo>
                    <a:pt x="81" y="417"/>
                  </a:lnTo>
                  <a:lnTo>
                    <a:pt x="100" y="434"/>
                  </a:lnTo>
                  <a:lnTo>
                    <a:pt x="120" y="448"/>
                  </a:lnTo>
                  <a:lnTo>
                    <a:pt x="140" y="460"/>
                  </a:lnTo>
                  <a:lnTo>
                    <a:pt x="163" y="470"/>
                  </a:lnTo>
                  <a:lnTo>
                    <a:pt x="186" y="478"/>
                  </a:lnTo>
                  <a:lnTo>
                    <a:pt x="210" y="484"/>
                  </a:lnTo>
                  <a:lnTo>
                    <a:pt x="233" y="487"/>
                  </a:lnTo>
                  <a:lnTo>
                    <a:pt x="258" y="488"/>
                  </a:lnTo>
                  <a:lnTo>
                    <a:pt x="282" y="487"/>
                  </a:lnTo>
                  <a:lnTo>
                    <a:pt x="306" y="484"/>
                  </a:lnTo>
                  <a:lnTo>
                    <a:pt x="329" y="478"/>
                  </a:lnTo>
                  <a:lnTo>
                    <a:pt x="351" y="470"/>
                  </a:lnTo>
                  <a:lnTo>
                    <a:pt x="371" y="460"/>
                  </a:lnTo>
                  <a:lnTo>
                    <a:pt x="392" y="448"/>
                  </a:lnTo>
                  <a:lnTo>
                    <a:pt x="410" y="434"/>
                  </a:lnTo>
                  <a:lnTo>
                    <a:pt x="426" y="417"/>
                  </a:lnTo>
                  <a:lnTo>
                    <a:pt x="442" y="399"/>
                  </a:lnTo>
                  <a:lnTo>
                    <a:pt x="455" y="380"/>
                  </a:lnTo>
                  <a:lnTo>
                    <a:pt x="467" y="359"/>
                  </a:lnTo>
                  <a:lnTo>
                    <a:pt x="476" y="337"/>
                  </a:lnTo>
                  <a:lnTo>
                    <a:pt x="483" y="315"/>
                  </a:lnTo>
                  <a:lnTo>
                    <a:pt x="487" y="292"/>
                  </a:lnTo>
                  <a:lnTo>
                    <a:pt x="489" y="268"/>
                  </a:lnTo>
                  <a:lnTo>
                    <a:pt x="489" y="244"/>
                  </a:lnTo>
                  <a:lnTo>
                    <a:pt x="486" y="220"/>
                  </a:lnTo>
                  <a:lnTo>
                    <a:pt x="482" y="195"/>
                  </a:lnTo>
                  <a:lnTo>
                    <a:pt x="475" y="173"/>
                  </a:lnTo>
                  <a:lnTo>
                    <a:pt x="465" y="151"/>
                  </a:lnTo>
                  <a:lnTo>
                    <a:pt x="454" y="129"/>
                  </a:lnTo>
                  <a:lnTo>
                    <a:pt x="442" y="108"/>
                  </a:lnTo>
                  <a:lnTo>
                    <a:pt x="425" y="89"/>
                  </a:lnTo>
                  <a:lnTo>
                    <a:pt x="408" y="71"/>
                  </a:lnTo>
                  <a:lnTo>
                    <a:pt x="389" y="54"/>
                  </a:lnTo>
                  <a:lnTo>
                    <a:pt x="369" y="40"/>
                  </a:lnTo>
                  <a:lnTo>
                    <a:pt x="349" y="28"/>
                  </a:lnTo>
                  <a:lnTo>
                    <a:pt x="326" y="18"/>
                  </a:lnTo>
                  <a:lnTo>
                    <a:pt x="303" y="10"/>
                  </a:lnTo>
                  <a:lnTo>
                    <a:pt x="279" y="4"/>
                  </a:lnTo>
                  <a:lnTo>
                    <a:pt x="256" y="1"/>
                  </a:lnTo>
                  <a:lnTo>
                    <a:pt x="231" y="0"/>
                  </a:lnTo>
                  <a:close/>
                </a:path>
              </a:pathLst>
            </a:custGeom>
            <a:solidFill>
              <a:srgbClr val="000000"/>
            </a:solidFill>
            <a:ln w="9525">
              <a:noFill/>
              <a:round/>
              <a:headEnd/>
              <a:tailEnd/>
            </a:ln>
          </p:spPr>
          <p:txBody>
            <a:bodyPr/>
            <a:lstStyle/>
            <a:p>
              <a:pPr eaLnBrk="0" hangingPunct="0"/>
              <a:endParaRPr lang="en-AU"/>
            </a:p>
          </p:txBody>
        </p:sp>
        <p:sp>
          <p:nvSpPr>
            <p:cNvPr id="77051" name="Freeform 36"/>
            <p:cNvSpPr>
              <a:spLocks/>
            </p:cNvSpPr>
            <p:nvPr/>
          </p:nvSpPr>
          <p:spPr bwMode="auto">
            <a:xfrm>
              <a:off x="2768" y="3351"/>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5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20" y="416"/>
                  </a:moveTo>
                  <a:lnTo>
                    <a:pt x="199" y="415"/>
                  </a:lnTo>
                  <a:lnTo>
                    <a:pt x="178" y="412"/>
                  </a:lnTo>
                  <a:lnTo>
                    <a:pt x="159"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1" y="76"/>
                  </a:lnTo>
                  <a:lnTo>
                    <a:pt x="53" y="61"/>
                  </a:lnTo>
                  <a:lnTo>
                    <a:pt x="68" y="47"/>
                  </a:lnTo>
                  <a:lnTo>
                    <a:pt x="84" y="35"/>
                  </a:lnTo>
                  <a:lnTo>
                    <a:pt x="100" y="25"/>
                  </a:lnTo>
                  <a:lnTo>
                    <a:pt x="118" y="15"/>
                  </a:lnTo>
                  <a:lnTo>
                    <a:pt x="138" y="10"/>
                  </a:lnTo>
                  <a:lnTo>
                    <a:pt x="157" y="4"/>
                  </a:lnTo>
                  <a:lnTo>
                    <a:pt x="177" y="1"/>
                  </a:lnTo>
                  <a:lnTo>
                    <a:pt x="197" y="0"/>
                  </a:lnTo>
                  <a:lnTo>
                    <a:pt x="218" y="1"/>
                  </a:lnTo>
                  <a:lnTo>
                    <a:pt x="239" y="4"/>
                  </a:lnTo>
                  <a:lnTo>
                    <a:pt x="258" y="10"/>
                  </a:lnTo>
                  <a:lnTo>
                    <a:pt x="278" y="15"/>
                  </a:lnTo>
                  <a:lnTo>
                    <a:pt x="296" y="25"/>
                  </a:lnTo>
                  <a:lnTo>
                    <a:pt x="314" y="35"/>
                  </a:lnTo>
                  <a:lnTo>
                    <a:pt x="331" y="47"/>
                  </a:lnTo>
                  <a:lnTo>
                    <a:pt x="347" y="61"/>
                  </a:lnTo>
                  <a:lnTo>
                    <a:pt x="363"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20" y="416"/>
                  </a:lnTo>
                  <a:close/>
                </a:path>
              </a:pathLst>
            </a:custGeom>
            <a:solidFill>
              <a:srgbClr val="FFFFFF"/>
            </a:solidFill>
            <a:ln w="9525">
              <a:noFill/>
              <a:round/>
              <a:headEnd/>
              <a:tailEnd/>
            </a:ln>
          </p:spPr>
          <p:txBody>
            <a:bodyPr/>
            <a:lstStyle/>
            <a:p>
              <a:pPr eaLnBrk="0" hangingPunct="0"/>
              <a:endParaRPr lang="en-AU"/>
            </a:p>
          </p:txBody>
        </p:sp>
        <p:sp>
          <p:nvSpPr>
            <p:cNvPr id="77052" name="Freeform 37"/>
            <p:cNvSpPr>
              <a:spLocks/>
            </p:cNvSpPr>
            <p:nvPr/>
          </p:nvSpPr>
          <p:spPr bwMode="auto">
            <a:xfrm>
              <a:off x="2776" y="3359"/>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9"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4"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7" y="130"/>
                  </a:lnTo>
                  <a:lnTo>
                    <a:pt x="350" y="113"/>
                  </a:lnTo>
                  <a:lnTo>
                    <a:pt x="341" y="97"/>
                  </a:lnTo>
                  <a:lnTo>
                    <a:pt x="332" y="81"/>
                  </a:lnTo>
                  <a:lnTo>
                    <a:pt x="320" y="67"/>
                  </a:lnTo>
                  <a:lnTo>
                    <a:pt x="307" y="54"/>
                  </a:lnTo>
                  <a:lnTo>
                    <a:pt x="293" y="41"/>
                  </a:lnTo>
                  <a:lnTo>
                    <a:pt x="277" y="30"/>
                  </a:lnTo>
                  <a:lnTo>
                    <a:pt x="262" y="22"/>
                  </a:lnTo>
                  <a:lnTo>
                    <a:pt x="246"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7053" name="Freeform 38"/>
            <p:cNvSpPr>
              <a:spLocks/>
            </p:cNvSpPr>
            <p:nvPr/>
          </p:nvSpPr>
          <p:spPr bwMode="auto">
            <a:xfrm>
              <a:off x="2788" y="3372"/>
              <a:ext cx="99" cy="98"/>
            </a:xfrm>
            <a:custGeom>
              <a:avLst/>
              <a:gdLst>
                <a:gd name="T0" fmla="*/ 17 w 295"/>
                <a:gd name="T1" fmla="*/ 33 h 294"/>
                <a:gd name="T2" fmla="*/ 16 w 295"/>
                <a:gd name="T3" fmla="*/ 33 h 294"/>
                <a:gd name="T4" fmla="*/ 14 w 295"/>
                <a:gd name="T5" fmla="*/ 32 h 294"/>
                <a:gd name="T6" fmla="*/ 12 w 295"/>
                <a:gd name="T7" fmla="*/ 32 h 294"/>
                <a:gd name="T8" fmla="*/ 11 w 295"/>
                <a:gd name="T9" fmla="*/ 31 h 294"/>
                <a:gd name="T10" fmla="*/ 10 w 295"/>
                <a:gd name="T11" fmla="*/ 31 h 294"/>
                <a:gd name="T12" fmla="*/ 8 w 295"/>
                <a:gd name="T13" fmla="*/ 30 h 294"/>
                <a:gd name="T14" fmla="*/ 7 w 295"/>
                <a:gd name="T15" fmla="*/ 29 h 294"/>
                <a:gd name="T16" fmla="*/ 5 w 295"/>
                <a:gd name="T17" fmla="*/ 28 h 294"/>
                <a:gd name="T18" fmla="*/ 4 w 295"/>
                <a:gd name="T19" fmla="*/ 27 h 294"/>
                <a:gd name="T20" fmla="*/ 3 w 295"/>
                <a:gd name="T21" fmla="*/ 25 h 294"/>
                <a:gd name="T22" fmla="*/ 2 w 295"/>
                <a:gd name="T23" fmla="*/ 24 h 294"/>
                <a:gd name="T24" fmla="*/ 2 w 295"/>
                <a:gd name="T25" fmla="*/ 22 h 294"/>
                <a:gd name="T26" fmla="*/ 1 w 295"/>
                <a:gd name="T27" fmla="*/ 21 h 294"/>
                <a:gd name="T28" fmla="*/ 1 w 295"/>
                <a:gd name="T29" fmla="*/ 20 h 294"/>
                <a:gd name="T30" fmla="*/ 0 w 295"/>
                <a:gd name="T31" fmla="*/ 18 h 294"/>
                <a:gd name="T32" fmla="*/ 0 w 295"/>
                <a:gd name="T33" fmla="*/ 16 h 294"/>
                <a:gd name="T34" fmla="*/ 0 w 295"/>
                <a:gd name="T35" fmla="*/ 13 h 294"/>
                <a:gd name="T36" fmla="*/ 1 w 295"/>
                <a:gd name="T37" fmla="*/ 10 h 294"/>
                <a:gd name="T38" fmla="*/ 2 w 295"/>
                <a:gd name="T39" fmla="*/ 7 h 294"/>
                <a:gd name="T40" fmla="*/ 4 w 295"/>
                <a:gd name="T41" fmla="*/ 5 h 294"/>
                <a:gd name="T42" fmla="*/ 5 w 295"/>
                <a:gd name="T43" fmla="*/ 4 h 294"/>
                <a:gd name="T44" fmla="*/ 7 w 295"/>
                <a:gd name="T45" fmla="*/ 3 h 294"/>
                <a:gd name="T46" fmla="*/ 8 w 295"/>
                <a:gd name="T47" fmla="*/ 2 h 294"/>
                <a:gd name="T48" fmla="*/ 9 w 295"/>
                <a:gd name="T49" fmla="*/ 1 h 294"/>
                <a:gd name="T50" fmla="*/ 11 w 295"/>
                <a:gd name="T51" fmla="*/ 1 h 294"/>
                <a:gd name="T52" fmla="*/ 12 w 295"/>
                <a:gd name="T53" fmla="*/ 0 h 294"/>
                <a:gd name="T54" fmla="*/ 14 w 295"/>
                <a:gd name="T55" fmla="*/ 0 h 294"/>
                <a:gd name="T56" fmla="*/ 16 w 295"/>
                <a:gd name="T57" fmla="*/ 0 h 294"/>
                <a:gd name="T58" fmla="*/ 17 w 295"/>
                <a:gd name="T59" fmla="*/ 0 h 294"/>
                <a:gd name="T60" fmla="*/ 19 w 295"/>
                <a:gd name="T61" fmla="*/ 0 h 294"/>
                <a:gd name="T62" fmla="*/ 20 w 295"/>
                <a:gd name="T63" fmla="*/ 1 h 294"/>
                <a:gd name="T64" fmla="*/ 22 w 295"/>
                <a:gd name="T65" fmla="*/ 1 h 294"/>
                <a:gd name="T66" fmla="*/ 23 w 295"/>
                <a:gd name="T67" fmla="*/ 2 h 294"/>
                <a:gd name="T68" fmla="*/ 25 w 295"/>
                <a:gd name="T69" fmla="*/ 3 h 294"/>
                <a:gd name="T70" fmla="*/ 27 w 295"/>
                <a:gd name="T71" fmla="*/ 4 h 294"/>
                <a:gd name="T72" fmla="*/ 28 w 295"/>
                <a:gd name="T73" fmla="*/ 5 h 294"/>
                <a:gd name="T74" fmla="*/ 29 w 295"/>
                <a:gd name="T75" fmla="*/ 6 h 294"/>
                <a:gd name="T76" fmla="*/ 30 w 295"/>
                <a:gd name="T77" fmla="*/ 7 h 294"/>
                <a:gd name="T78" fmla="*/ 31 w 295"/>
                <a:gd name="T79" fmla="*/ 9 h 294"/>
                <a:gd name="T80" fmla="*/ 32 w 295"/>
                <a:gd name="T81" fmla="*/ 10 h 294"/>
                <a:gd name="T82" fmla="*/ 32 w 295"/>
                <a:gd name="T83" fmla="*/ 12 h 294"/>
                <a:gd name="T84" fmla="*/ 33 w 295"/>
                <a:gd name="T85" fmla="*/ 13 h 294"/>
                <a:gd name="T86" fmla="*/ 33 w 295"/>
                <a:gd name="T87" fmla="*/ 15 h 294"/>
                <a:gd name="T88" fmla="*/ 33 w 295"/>
                <a:gd name="T89" fmla="*/ 16 h 294"/>
                <a:gd name="T90" fmla="*/ 33 w 295"/>
                <a:gd name="T91" fmla="*/ 20 h 294"/>
                <a:gd name="T92" fmla="*/ 32 w 295"/>
                <a:gd name="T93" fmla="*/ 23 h 294"/>
                <a:gd name="T94" fmla="*/ 31 w 295"/>
                <a:gd name="T95" fmla="*/ 25 h 294"/>
                <a:gd name="T96" fmla="*/ 29 w 295"/>
                <a:gd name="T97" fmla="*/ 28 h 294"/>
                <a:gd name="T98" fmla="*/ 27 w 295"/>
                <a:gd name="T99" fmla="*/ 30 h 294"/>
                <a:gd name="T100" fmla="*/ 24 w 295"/>
                <a:gd name="T101" fmla="*/ 31 h 294"/>
                <a:gd name="T102" fmla="*/ 21 w 295"/>
                <a:gd name="T103" fmla="*/ 32 h 294"/>
                <a:gd name="T104" fmla="*/ 17 w 295"/>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5"/>
                <a:gd name="T160" fmla="*/ 0 h 294"/>
                <a:gd name="T161" fmla="*/ 295 w 295"/>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5" h="294">
                  <a:moveTo>
                    <a:pt x="156" y="294"/>
                  </a:moveTo>
                  <a:lnTo>
                    <a:pt x="141" y="293"/>
                  </a:lnTo>
                  <a:lnTo>
                    <a:pt x="127" y="291"/>
                  </a:lnTo>
                  <a:lnTo>
                    <a:pt x="111" y="287"/>
                  </a:lnTo>
                  <a:lnTo>
                    <a:pt x="99" y="283"/>
                  </a:lnTo>
                  <a:lnTo>
                    <a:pt x="85" y="277"/>
                  </a:lnTo>
                  <a:lnTo>
                    <a:pt x="73" y="269"/>
                  </a:lnTo>
                  <a:lnTo>
                    <a:pt x="60" y="261"/>
                  </a:lnTo>
                  <a:lnTo>
                    <a:pt x="49" y="251"/>
                  </a:lnTo>
                  <a:lnTo>
                    <a:pt x="39" y="240"/>
                  </a:lnTo>
                  <a:lnTo>
                    <a:pt x="30" y="229"/>
                  </a:lnTo>
                  <a:lnTo>
                    <a:pt x="21" y="216"/>
                  </a:lnTo>
                  <a:lnTo>
                    <a:pt x="14" y="202"/>
                  </a:lnTo>
                  <a:lnTo>
                    <a:pt x="9" y="190"/>
                  </a:lnTo>
                  <a:lnTo>
                    <a:pt x="5" y="176"/>
                  </a:lnTo>
                  <a:lnTo>
                    <a:pt x="2" y="161"/>
                  </a:lnTo>
                  <a:lnTo>
                    <a:pt x="0" y="147"/>
                  </a:lnTo>
                  <a:lnTo>
                    <a:pt x="2" y="118"/>
                  </a:lnTo>
                  <a:lnTo>
                    <a:pt x="9" y="90"/>
                  </a:lnTo>
                  <a:lnTo>
                    <a:pt x="20" y="65"/>
                  </a:lnTo>
                  <a:lnTo>
                    <a:pt x="38" y="43"/>
                  </a:lnTo>
                  <a:lnTo>
                    <a:pt x="48" y="33"/>
                  </a:lnTo>
                  <a:lnTo>
                    <a:pt x="59" y="25"/>
                  </a:lnTo>
                  <a:lnTo>
                    <a:pt x="71" y="17"/>
                  </a:lnTo>
                  <a:lnTo>
                    <a:pt x="84" y="11"/>
                  </a:lnTo>
                  <a:lnTo>
                    <a:pt x="98" y="7"/>
                  </a:lnTo>
                  <a:lnTo>
                    <a:pt x="110" y="3"/>
                  </a:lnTo>
                  <a:lnTo>
                    <a:pt x="125" y="1"/>
                  </a:lnTo>
                  <a:lnTo>
                    <a:pt x="139" y="0"/>
                  </a:lnTo>
                  <a:lnTo>
                    <a:pt x="153" y="1"/>
                  </a:lnTo>
                  <a:lnTo>
                    <a:pt x="168" y="3"/>
                  </a:lnTo>
                  <a:lnTo>
                    <a:pt x="182" y="7"/>
                  </a:lnTo>
                  <a:lnTo>
                    <a:pt x="196" y="11"/>
                  </a:lnTo>
                  <a:lnTo>
                    <a:pt x="210" y="17"/>
                  </a:lnTo>
                  <a:lnTo>
                    <a:pt x="222" y="25"/>
                  </a:lnTo>
                  <a:lnTo>
                    <a:pt x="235" y="33"/>
                  </a:lnTo>
                  <a:lnTo>
                    <a:pt x="246" y="43"/>
                  </a:lnTo>
                  <a:lnTo>
                    <a:pt x="256" y="54"/>
                  </a:lnTo>
                  <a:lnTo>
                    <a:pt x="265" y="65"/>
                  </a:lnTo>
                  <a:lnTo>
                    <a:pt x="274" y="78"/>
                  </a:lnTo>
                  <a:lnTo>
                    <a:pt x="281" y="90"/>
                  </a:lnTo>
                  <a:lnTo>
                    <a:pt x="286" y="104"/>
                  </a:lnTo>
                  <a:lnTo>
                    <a:pt x="290" y="118"/>
                  </a:lnTo>
                  <a:lnTo>
                    <a:pt x="293" y="133"/>
                  </a:lnTo>
                  <a:lnTo>
                    <a:pt x="295"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7054" name="Freeform 39"/>
            <p:cNvSpPr>
              <a:spLocks/>
            </p:cNvSpPr>
            <p:nvPr/>
          </p:nvSpPr>
          <p:spPr bwMode="auto">
            <a:xfrm>
              <a:off x="2519" y="3296"/>
              <a:ext cx="122" cy="123"/>
            </a:xfrm>
            <a:custGeom>
              <a:avLst/>
              <a:gdLst>
                <a:gd name="T0" fmla="*/ 19 w 366"/>
                <a:gd name="T1" fmla="*/ 0 h 367"/>
                <a:gd name="T2" fmla="*/ 15 w 366"/>
                <a:gd name="T3" fmla="*/ 0 h 367"/>
                <a:gd name="T4" fmla="*/ 12 w 366"/>
                <a:gd name="T5" fmla="*/ 2 h 367"/>
                <a:gd name="T6" fmla="*/ 8 w 366"/>
                <a:gd name="T7" fmla="*/ 4 h 367"/>
                <a:gd name="T8" fmla="*/ 5 w 366"/>
                <a:gd name="T9" fmla="*/ 6 h 367"/>
                <a:gd name="T10" fmla="*/ 3 w 366"/>
                <a:gd name="T11" fmla="*/ 9 h 367"/>
                <a:gd name="T12" fmla="*/ 1 w 366"/>
                <a:gd name="T13" fmla="*/ 13 h 367"/>
                <a:gd name="T14" fmla="*/ 0 w 366"/>
                <a:gd name="T15" fmla="*/ 16 h 367"/>
                <a:gd name="T16" fmla="*/ 0 w 366"/>
                <a:gd name="T17" fmla="*/ 21 h 367"/>
                <a:gd name="T18" fmla="*/ 0 w 366"/>
                <a:gd name="T19" fmla="*/ 23 h 367"/>
                <a:gd name="T20" fmla="*/ 1 w 366"/>
                <a:gd name="T21" fmla="*/ 25 h 367"/>
                <a:gd name="T22" fmla="*/ 1 w 366"/>
                <a:gd name="T23" fmla="*/ 26 h 367"/>
                <a:gd name="T24" fmla="*/ 2 w 366"/>
                <a:gd name="T25" fmla="*/ 28 h 367"/>
                <a:gd name="T26" fmla="*/ 3 w 366"/>
                <a:gd name="T27" fmla="*/ 30 h 367"/>
                <a:gd name="T28" fmla="*/ 4 w 366"/>
                <a:gd name="T29" fmla="*/ 32 h 367"/>
                <a:gd name="T30" fmla="*/ 5 w 366"/>
                <a:gd name="T31" fmla="*/ 34 h 367"/>
                <a:gd name="T32" fmla="*/ 7 w 366"/>
                <a:gd name="T33" fmla="*/ 35 h 367"/>
                <a:gd name="T34" fmla="*/ 8 w 366"/>
                <a:gd name="T35" fmla="*/ 37 h 367"/>
                <a:gd name="T36" fmla="*/ 10 w 366"/>
                <a:gd name="T37" fmla="*/ 38 h 367"/>
                <a:gd name="T38" fmla="*/ 12 w 366"/>
                <a:gd name="T39" fmla="*/ 39 h 367"/>
                <a:gd name="T40" fmla="*/ 14 w 366"/>
                <a:gd name="T41" fmla="*/ 40 h 367"/>
                <a:gd name="T42" fmla="*/ 16 w 366"/>
                <a:gd name="T43" fmla="*/ 40 h 367"/>
                <a:gd name="T44" fmla="*/ 18 w 366"/>
                <a:gd name="T45" fmla="*/ 41 h 367"/>
                <a:gd name="T46" fmla="*/ 19 w 366"/>
                <a:gd name="T47" fmla="*/ 41 h 367"/>
                <a:gd name="T48" fmla="*/ 21 w 366"/>
                <a:gd name="T49" fmla="*/ 41 h 367"/>
                <a:gd name="T50" fmla="*/ 23 w 366"/>
                <a:gd name="T51" fmla="*/ 41 h 367"/>
                <a:gd name="T52" fmla="*/ 25 w 366"/>
                <a:gd name="T53" fmla="*/ 41 h 367"/>
                <a:gd name="T54" fmla="*/ 27 w 366"/>
                <a:gd name="T55" fmla="*/ 40 h 367"/>
                <a:gd name="T56" fmla="*/ 29 w 366"/>
                <a:gd name="T57" fmla="*/ 40 h 367"/>
                <a:gd name="T58" fmla="*/ 31 w 366"/>
                <a:gd name="T59" fmla="*/ 39 h 367"/>
                <a:gd name="T60" fmla="*/ 33 w 366"/>
                <a:gd name="T61" fmla="*/ 38 h 367"/>
                <a:gd name="T62" fmla="*/ 34 w 366"/>
                <a:gd name="T63" fmla="*/ 37 h 367"/>
                <a:gd name="T64" fmla="*/ 36 w 366"/>
                <a:gd name="T65" fmla="*/ 35 h 367"/>
                <a:gd name="T66" fmla="*/ 37 w 366"/>
                <a:gd name="T67" fmla="*/ 34 h 367"/>
                <a:gd name="T68" fmla="*/ 38 w 366"/>
                <a:gd name="T69" fmla="*/ 32 h 367"/>
                <a:gd name="T70" fmla="*/ 39 w 366"/>
                <a:gd name="T71" fmla="*/ 30 h 367"/>
                <a:gd name="T72" fmla="*/ 40 w 366"/>
                <a:gd name="T73" fmla="*/ 28 h 367"/>
                <a:gd name="T74" fmla="*/ 40 w 366"/>
                <a:gd name="T75" fmla="*/ 26 h 367"/>
                <a:gd name="T76" fmla="*/ 41 w 366"/>
                <a:gd name="T77" fmla="*/ 25 h 367"/>
                <a:gd name="T78" fmla="*/ 41 w 366"/>
                <a:gd name="T79" fmla="*/ 23 h 367"/>
                <a:gd name="T80" fmla="*/ 41 w 366"/>
                <a:gd name="T81" fmla="*/ 21 h 367"/>
                <a:gd name="T82" fmla="*/ 41 w 366"/>
                <a:gd name="T83" fmla="*/ 19 h 367"/>
                <a:gd name="T84" fmla="*/ 40 w 366"/>
                <a:gd name="T85" fmla="*/ 17 h 367"/>
                <a:gd name="T86" fmla="*/ 39 w 366"/>
                <a:gd name="T87" fmla="*/ 15 h 367"/>
                <a:gd name="T88" fmla="*/ 39 w 366"/>
                <a:gd name="T89" fmla="*/ 13 h 367"/>
                <a:gd name="T90" fmla="*/ 38 w 366"/>
                <a:gd name="T91" fmla="*/ 11 h 367"/>
                <a:gd name="T92" fmla="*/ 37 w 366"/>
                <a:gd name="T93" fmla="*/ 9 h 367"/>
                <a:gd name="T94" fmla="*/ 35 w 366"/>
                <a:gd name="T95" fmla="*/ 8 h 367"/>
                <a:gd name="T96" fmla="*/ 34 w 366"/>
                <a:gd name="T97" fmla="*/ 6 h 367"/>
                <a:gd name="T98" fmla="*/ 32 w 366"/>
                <a:gd name="T99" fmla="*/ 5 h 367"/>
                <a:gd name="T100" fmla="*/ 31 w 366"/>
                <a:gd name="T101" fmla="*/ 3 h 367"/>
                <a:gd name="T102" fmla="*/ 29 w 366"/>
                <a:gd name="T103" fmla="*/ 2 h 367"/>
                <a:gd name="T104" fmla="*/ 27 w 366"/>
                <a:gd name="T105" fmla="*/ 2 h 367"/>
                <a:gd name="T106" fmla="*/ 25 w 366"/>
                <a:gd name="T107" fmla="*/ 1 h 367"/>
                <a:gd name="T108" fmla="*/ 23 w 366"/>
                <a:gd name="T109" fmla="*/ 0 h 367"/>
                <a:gd name="T110" fmla="*/ 21 w 366"/>
                <a:gd name="T111" fmla="*/ 0 h 367"/>
                <a:gd name="T112" fmla="*/ 19 w 366"/>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6"/>
                <a:gd name="T172" fmla="*/ 0 h 367"/>
                <a:gd name="T173" fmla="*/ 366 w 366"/>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6" h="367">
                  <a:moveTo>
                    <a:pt x="173" y="0"/>
                  </a:moveTo>
                  <a:lnTo>
                    <a:pt x="137" y="4"/>
                  </a:lnTo>
                  <a:lnTo>
                    <a:pt x="104" y="15"/>
                  </a:lnTo>
                  <a:lnTo>
                    <a:pt x="73" y="32"/>
                  </a:lnTo>
                  <a:lnTo>
                    <a:pt x="47" y="54"/>
                  </a:lnTo>
                  <a:lnTo>
                    <a:pt x="26" y="82"/>
                  </a:lnTo>
                  <a:lnTo>
                    <a:pt x="11" y="112"/>
                  </a:lnTo>
                  <a:lnTo>
                    <a:pt x="1" y="147"/>
                  </a:lnTo>
                  <a:lnTo>
                    <a:pt x="0" y="184"/>
                  </a:lnTo>
                  <a:lnTo>
                    <a:pt x="1" y="202"/>
                  </a:lnTo>
                  <a:lnTo>
                    <a:pt x="5" y="220"/>
                  </a:lnTo>
                  <a:lnTo>
                    <a:pt x="11" y="237"/>
                  </a:lnTo>
                  <a:lnTo>
                    <a:pt x="18" y="254"/>
                  </a:lnTo>
                  <a:lnTo>
                    <a:pt x="26" y="270"/>
                  </a:lnTo>
                  <a:lnTo>
                    <a:pt x="36" y="286"/>
                  </a:lnTo>
                  <a:lnTo>
                    <a:pt x="48" y="299"/>
                  </a:lnTo>
                  <a:lnTo>
                    <a:pt x="61" y="313"/>
                  </a:lnTo>
                  <a:lnTo>
                    <a:pt x="75" y="326"/>
                  </a:lnTo>
                  <a:lnTo>
                    <a:pt x="90" y="337"/>
                  </a:lnTo>
                  <a:lnTo>
                    <a:pt x="107" y="345"/>
                  </a:lnTo>
                  <a:lnTo>
                    <a:pt x="123" y="354"/>
                  </a:lnTo>
                  <a:lnTo>
                    <a:pt x="140" y="359"/>
                  </a:lnTo>
                  <a:lnTo>
                    <a:pt x="158" y="363"/>
                  </a:lnTo>
                  <a:lnTo>
                    <a:pt x="175" y="366"/>
                  </a:lnTo>
                  <a:lnTo>
                    <a:pt x="193" y="367"/>
                  </a:lnTo>
                  <a:lnTo>
                    <a:pt x="211" y="366"/>
                  </a:lnTo>
                  <a:lnTo>
                    <a:pt x="229" y="363"/>
                  </a:lnTo>
                  <a:lnTo>
                    <a:pt x="247" y="359"/>
                  </a:lnTo>
                  <a:lnTo>
                    <a:pt x="263" y="354"/>
                  </a:lnTo>
                  <a:lnTo>
                    <a:pt x="279" y="345"/>
                  </a:lnTo>
                  <a:lnTo>
                    <a:pt x="294" y="337"/>
                  </a:lnTo>
                  <a:lnTo>
                    <a:pt x="308" y="326"/>
                  </a:lnTo>
                  <a:lnTo>
                    <a:pt x="320" y="313"/>
                  </a:lnTo>
                  <a:lnTo>
                    <a:pt x="331" y="299"/>
                  </a:lnTo>
                  <a:lnTo>
                    <a:pt x="341" y="286"/>
                  </a:lnTo>
                  <a:lnTo>
                    <a:pt x="349" y="270"/>
                  </a:lnTo>
                  <a:lnTo>
                    <a:pt x="356" y="254"/>
                  </a:lnTo>
                  <a:lnTo>
                    <a:pt x="362" y="237"/>
                  </a:lnTo>
                  <a:lnTo>
                    <a:pt x="365" y="220"/>
                  </a:lnTo>
                  <a:lnTo>
                    <a:pt x="366" y="202"/>
                  </a:lnTo>
                  <a:lnTo>
                    <a:pt x="366" y="184"/>
                  </a:lnTo>
                  <a:lnTo>
                    <a:pt x="365" y="166"/>
                  </a:lnTo>
                  <a:lnTo>
                    <a:pt x="361" y="148"/>
                  </a:lnTo>
                  <a:lnTo>
                    <a:pt x="355" y="130"/>
                  </a:lnTo>
                  <a:lnTo>
                    <a:pt x="348" y="114"/>
                  </a:lnTo>
                  <a:lnTo>
                    <a:pt x="340" y="97"/>
                  </a:lnTo>
                  <a:lnTo>
                    <a:pt x="330" y="82"/>
                  </a:lnTo>
                  <a:lnTo>
                    <a:pt x="319" y="68"/>
                  </a:lnTo>
                  <a:lnTo>
                    <a:pt x="305" y="54"/>
                  </a:lnTo>
                  <a:lnTo>
                    <a:pt x="291" y="42"/>
                  </a:lnTo>
                  <a:lnTo>
                    <a:pt x="276" y="30"/>
                  </a:lnTo>
                  <a:lnTo>
                    <a:pt x="261" y="22"/>
                  </a:lnTo>
                  <a:lnTo>
                    <a:pt x="244" y="14"/>
                  </a:lnTo>
                  <a:lnTo>
                    <a:pt x="227" y="8"/>
                  </a:lnTo>
                  <a:lnTo>
                    <a:pt x="209" y="4"/>
                  </a:lnTo>
                  <a:lnTo>
                    <a:pt x="191" y="1"/>
                  </a:lnTo>
                  <a:lnTo>
                    <a:pt x="173" y="0"/>
                  </a:lnTo>
                  <a:close/>
                </a:path>
              </a:pathLst>
            </a:custGeom>
            <a:solidFill>
              <a:srgbClr val="000000"/>
            </a:solidFill>
            <a:ln w="9525">
              <a:noFill/>
              <a:round/>
              <a:headEnd/>
              <a:tailEnd/>
            </a:ln>
          </p:spPr>
          <p:txBody>
            <a:bodyPr/>
            <a:lstStyle/>
            <a:p>
              <a:pPr eaLnBrk="0" hangingPunct="0"/>
              <a:endParaRPr lang="en-AU"/>
            </a:p>
          </p:txBody>
        </p:sp>
        <p:sp>
          <p:nvSpPr>
            <p:cNvPr id="77055" name="Freeform 40"/>
            <p:cNvSpPr>
              <a:spLocks/>
            </p:cNvSpPr>
            <p:nvPr/>
          </p:nvSpPr>
          <p:spPr bwMode="auto">
            <a:xfrm>
              <a:off x="2532" y="3309"/>
              <a:ext cx="97" cy="97"/>
            </a:xfrm>
            <a:custGeom>
              <a:avLst/>
              <a:gdLst>
                <a:gd name="T0" fmla="*/ 17 w 293"/>
                <a:gd name="T1" fmla="*/ 32 h 293"/>
                <a:gd name="T2" fmla="*/ 15 w 293"/>
                <a:gd name="T3" fmla="*/ 32 h 293"/>
                <a:gd name="T4" fmla="*/ 14 w 293"/>
                <a:gd name="T5" fmla="*/ 32 h 293"/>
                <a:gd name="T6" fmla="*/ 12 w 293"/>
                <a:gd name="T7" fmla="*/ 31 h 293"/>
                <a:gd name="T8" fmla="*/ 11 w 293"/>
                <a:gd name="T9" fmla="*/ 31 h 293"/>
                <a:gd name="T10" fmla="*/ 9 w 293"/>
                <a:gd name="T11" fmla="*/ 30 h 293"/>
                <a:gd name="T12" fmla="*/ 8 w 293"/>
                <a:gd name="T13" fmla="*/ 29 h 293"/>
                <a:gd name="T14" fmla="*/ 7 w 293"/>
                <a:gd name="T15" fmla="*/ 28 h 293"/>
                <a:gd name="T16" fmla="*/ 5 w 293"/>
                <a:gd name="T17" fmla="*/ 27 h 293"/>
                <a:gd name="T18" fmla="*/ 4 w 293"/>
                <a:gd name="T19" fmla="*/ 26 h 293"/>
                <a:gd name="T20" fmla="*/ 3 w 293"/>
                <a:gd name="T21" fmla="*/ 25 h 293"/>
                <a:gd name="T22" fmla="*/ 2 w 293"/>
                <a:gd name="T23" fmla="*/ 24 h 293"/>
                <a:gd name="T24" fmla="*/ 2 w 293"/>
                <a:gd name="T25" fmla="*/ 22 h 293"/>
                <a:gd name="T26" fmla="*/ 1 w 293"/>
                <a:gd name="T27" fmla="*/ 21 h 293"/>
                <a:gd name="T28" fmla="*/ 0 w 293"/>
                <a:gd name="T29" fmla="*/ 19 h 293"/>
                <a:gd name="T30" fmla="*/ 0 w 293"/>
                <a:gd name="T31" fmla="*/ 18 h 293"/>
                <a:gd name="T32" fmla="*/ 0 w 293"/>
                <a:gd name="T33" fmla="*/ 16 h 293"/>
                <a:gd name="T34" fmla="*/ 0 w 293"/>
                <a:gd name="T35" fmla="*/ 13 h 293"/>
                <a:gd name="T36" fmla="*/ 1 w 293"/>
                <a:gd name="T37" fmla="*/ 10 h 293"/>
                <a:gd name="T38" fmla="*/ 2 w 293"/>
                <a:gd name="T39" fmla="*/ 7 h 293"/>
                <a:gd name="T40" fmla="*/ 4 w 293"/>
                <a:gd name="T41" fmla="*/ 5 h 293"/>
                <a:gd name="T42" fmla="*/ 5 w 293"/>
                <a:gd name="T43" fmla="*/ 4 h 293"/>
                <a:gd name="T44" fmla="*/ 7 w 293"/>
                <a:gd name="T45" fmla="*/ 3 h 293"/>
                <a:gd name="T46" fmla="*/ 8 w 293"/>
                <a:gd name="T47" fmla="*/ 2 h 293"/>
                <a:gd name="T48" fmla="*/ 9 w 293"/>
                <a:gd name="T49" fmla="*/ 1 h 293"/>
                <a:gd name="T50" fmla="*/ 11 w 293"/>
                <a:gd name="T51" fmla="*/ 1 h 293"/>
                <a:gd name="T52" fmla="*/ 12 w 293"/>
                <a:gd name="T53" fmla="*/ 0 h 293"/>
                <a:gd name="T54" fmla="*/ 14 w 293"/>
                <a:gd name="T55" fmla="*/ 0 h 293"/>
                <a:gd name="T56" fmla="*/ 15 w 293"/>
                <a:gd name="T57" fmla="*/ 0 h 293"/>
                <a:gd name="T58" fmla="*/ 17 w 293"/>
                <a:gd name="T59" fmla="*/ 0 h 293"/>
                <a:gd name="T60" fmla="*/ 18 w 293"/>
                <a:gd name="T61" fmla="*/ 0 h 293"/>
                <a:gd name="T62" fmla="*/ 20 w 293"/>
                <a:gd name="T63" fmla="*/ 1 h 293"/>
                <a:gd name="T64" fmla="*/ 22 w 293"/>
                <a:gd name="T65" fmla="*/ 1 h 293"/>
                <a:gd name="T66" fmla="*/ 23 w 293"/>
                <a:gd name="T67" fmla="*/ 2 h 293"/>
                <a:gd name="T68" fmla="*/ 24 w 293"/>
                <a:gd name="T69" fmla="*/ 3 h 293"/>
                <a:gd name="T70" fmla="*/ 25 w 293"/>
                <a:gd name="T71" fmla="*/ 4 h 293"/>
                <a:gd name="T72" fmla="*/ 27 w 293"/>
                <a:gd name="T73" fmla="*/ 5 h 293"/>
                <a:gd name="T74" fmla="*/ 28 w 293"/>
                <a:gd name="T75" fmla="*/ 6 h 293"/>
                <a:gd name="T76" fmla="*/ 29 w 293"/>
                <a:gd name="T77" fmla="*/ 7 h 293"/>
                <a:gd name="T78" fmla="*/ 30 w 293"/>
                <a:gd name="T79" fmla="*/ 9 h 293"/>
                <a:gd name="T80" fmla="*/ 30 w 293"/>
                <a:gd name="T81" fmla="*/ 10 h 293"/>
                <a:gd name="T82" fmla="*/ 31 w 293"/>
                <a:gd name="T83" fmla="*/ 11 h 293"/>
                <a:gd name="T84" fmla="*/ 32 w 293"/>
                <a:gd name="T85" fmla="*/ 13 h 293"/>
                <a:gd name="T86" fmla="*/ 32 w 293"/>
                <a:gd name="T87" fmla="*/ 15 h 293"/>
                <a:gd name="T88" fmla="*/ 32 w 293"/>
                <a:gd name="T89" fmla="*/ 16 h 293"/>
                <a:gd name="T90" fmla="*/ 32 w 293"/>
                <a:gd name="T91" fmla="*/ 19 h 293"/>
                <a:gd name="T92" fmla="*/ 31 w 293"/>
                <a:gd name="T93" fmla="*/ 23 h 293"/>
                <a:gd name="T94" fmla="*/ 30 w 293"/>
                <a:gd name="T95" fmla="*/ 25 h 293"/>
                <a:gd name="T96" fmla="*/ 28 w 293"/>
                <a:gd name="T97" fmla="*/ 27 h 293"/>
                <a:gd name="T98" fmla="*/ 26 w 293"/>
                <a:gd name="T99" fmla="*/ 29 h 293"/>
                <a:gd name="T100" fmla="*/ 23 w 293"/>
                <a:gd name="T101" fmla="*/ 31 h 293"/>
                <a:gd name="T102" fmla="*/ 20 w 293"/>
                <a:gd name="T103" fmla="*/ 32 h 293"/>
                <a:gd name="T104" fmla="*/ 17 w 293"/>
                <a:gd name="T105" fmla="*/ 32 h 2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3"/>
                <a:gd name="T160" fmla="*/ 0 h 293"/>
                <a:gd name="T161" fmla="*/ 293 w 293"/>
                <a:gd name="T162" fmla="*/ 293 h 29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3" h="293">
                  <a:moveTo>
                    <a:pt x="154" y="293"/>
                  </a:moveTo>
                  <a:lnTo>
                    <a:pt x="140" y="292"/>
                  </a:lnTo>
                  <a:lnTo>
                    <a:pt x="125" y="290"/>
                  </a:lnTo>
                  <a:lnTo>
                    <a:pt x="111" y="286"/>
                  </a:lnTo>
                  <a:lnTo>
                    <a:pt x="97" y="282"/>
                  </a:lnTo>
                  <a:lnTo>
                    <a:pt x="85" y="276"/>
                  </a:lnTo>
                  <a:lnTo>
                    <a:pt x="72" y="268"/>
                  </a:lnTo>
                  <a:lnTo>
                    <a:pt x="60" y="260"/>
                  </a:lnTo>
                  <a:lnTo>
                    <a:pt x="49" y="250"/>
                  </a:lnTo>
                  <a:lnTo>
                    <a:pt x="39" y="239"/>
                  </a:lnTo>
                  <a:lnTo>
                    <a:pt x="29" y="228"/>
                  </a:lnTo>
                  <a:lnTo>
                    <a:pt x="21" y="215"/>
                  </a:lnTo>
                  <a:lnTo>
                    <a:pt x="14" y="203"/>
                  </a:lnTo>
                  <a:lnTo>
                    <a:pt x="9" y="189"/>
                  </a:lnTo>
                  <a:lnTo>
                    <a:pt x="4" y="176"/>
                  </a:lnTo>
                  <a:lnTo>
                    <a:pt x="2" y="161"/>
                  </a:lnTo>
                  <a:lnTo>
                    <a:pt x="0" y="147"/>
                  </a:lnTo>
                  <a:lnTo>
                    <a:pt x="2" y="118"/>
                  </a:lnTo>
                  <a:lnTo>
                    <a:pt x="9" y="91"/>
                  </a:lnTo>
                  <a:lnTo>
                    <a:pt x="21" y="66"/>
                  </a:lnTo>
                  <a:lnTo>
                    <a:pt x="38" y="43"/>
                  </a:lnTo>
                  <a:lnTo>
                    <a:pt x="47" y="34"/>
                  </a:lnTo>
                  <a:lnTo>
                    <a:pt x="59" y="25"/>
                  </a:lnTo>
                  <a:lnTo>
                    <a:pt x="71" y="17"/>
                  </a:lnTo>
                  <a:lnTo>
                    <a:pt x="84" y="11"/>
                  </a:lnTo>
                  <a:lnTo>
                    <a:pt x="96" y="7"/>
                  </a:lnTo>
                  <a:lnTo>
                    <a:pt x="110" y="3"/>
                  </a:lnTo>
                  <a:lnTo>
                    <a:pt x="124" y="2"/>
                  </a:lnTo>
                  <a:lnTo>
                    <a:pt x="138" y="0"/>
                  </a:lnTo>
                  <a:lnTo>
                    <a:pt x="152" y="2"/>
                  </a:lnTo>
                  <a:lnTo>
                    <a:pt x="167" y="3"/>
                  </a:lnTo>
                  <a:lnTo>
                    <a:pt x="181" y="7"/>
                  </a:lnTo>
                  <a:lnTo>
                    <a:pt x="195" y="11"/>
                  </a:lnTo>
                  <a:lnTo>
                    <a:pt x="208" y="17"/>
                  </a:lnTo>
                  <a:lnTo>
                    <a:pt x="221" y="25"/>
                  </a:lnTo>
                  <a:lnTo>
                    <a:pt x="233" y="34"/>
                  </a:lnTo>
                  <a:lnTo>
                    <a:pt x="244" y="43"/>
                  </a:lnTo>
                  <a:lnTo>
                    <a:pt x="254" y="54"/>
                  </a:lnTo>
                  <a:lnTo>
                    <a:pt x="264" y="66"/>
                  </a:lnTo>
                  <a:lnTo>
                    <a:pt x="272" y="78"/>
                  </a:lnTo>
                  <a:lnTo>
                    <a:pt x="279" y="91"/>
                  </a:lnTo>
                  <a:lnTo>
                    <a:pt x="285" y="104"/>
                  </a:lnTo>
                  <a:lnTo>
                    <a:pt x="289" y="118"/>
                  </a:lnTo>
                  <a:lnTo>
                    <a:pt x="292" y="132"/>
                  </a:lnTo>
                  <a:lnTo>
                    <a:pt x="293" y="147"/>
                  </a:lnTo>
                  <a:lnTo>
                    <a:pt x="292" y="176"/>
                  </a:lnTo>
                  <a:lnTo>
                    <a:pt x="285" y="204"/>
                  </a:lnTo>
                  <a:lnTo>
                    <a:pt x="272" y="229"/>
                  </a:lnTo>
                  <a:lnTo>
                    <a:pt x="256" y="250"/>
                  </a:lnTo>
                  <a:lnTo>
                    <a:pt x="235" y="268"/>
                  </a:lnTo>
                  <a:lnTo>
                    <a:pt x="211" y="282"/>
                  </a:lnTo>
                  <a:lnTo>
                    <a:pt x="183" y="290"/>
                  </a:lnTo>
                  <a:lnTo>
                    <a:pt x="154" y="293"/>
                  </a:lnTo>
                  <a:close/>
                </a:path>
              </a:pathLst>
            </a:custGeom>
            <a:solidFill>
              <a:srgbClr val="FFFFFF"/>
            </a:solidFill>
            <a:ln w="9525">
              <a:noFill/>
              <a:round/>
              <a:headEnd/>
              <a:tailEnd/>
            </a:ln>
          </p:spPr>
          <p:txBody>
            <a:bodyPr/>
            <a:lstStyle/>
            <a:p>
              <a:pPr eaLnBrk="0" hangingPunct="0"/>
              <a:endParaRPr lang="en-AU"/>
            </a:p>
          </p:txBody>
        </p:sp>
        <p:sp>
          <p:nvSpPr>
            <p:cNvPr id="77056" name="Freeform 41"/>
            <p:cNvSpPr>
              <a:spLocks/>
            </p:cNvSpPr>
            <p:nvPr/>
          </p:nvSpPr>
          <p:spPr bwMode="auto">
            <a:xfrm>
              <a:off x="2552" y="3320"/>
              <a:ext cx="47" cy="73"/>
            </a:xfrm>
            <a:custGeom>
              <a:avLst/>
              <a:gdLst>
                <a:gd name="T0" fmla="*/ 2 w 141"/>
                <a:gd name="T1" fmla="*/ 4 h 218"/>
                <a:gd name="T2" fmla="*/ 1 w 141"/>
                <a:gd name="T3" fmla="*/ 4 h 218"/>
                <a:gd name="T4" fmla="*/ 0 w 141"/>
                <a:gd name="T5" fmla="*/ 5 h 218"/>
                <a:gd name="T6" fmla="*/ 0 w 141"/>
                <a:gd name="T7" fmla="*/ 5 h 218"/>
                <a:gd name="T8" fmla="*/ 0 w 141"/>
                <a:gd name="T9" fmla="*/ 5 h 218"/>
                <a:gd name="T10" fmla="*/ 0 w 141"/>
                <a:gd name="T11" fmla="*/ 11 h 218"/>
                <a:gd name="T12" fmla="*/ 6 w 141"/>
                <a:gd name="T13" fmla="*/ 10 h 218"/>
                <a:gd name="T14" fmla="*/ 7 w 141"/>
                <a:gd name="T15" fmla="*/ 24 h 218"/>
                <a:gd name="T16" fmla="*/ 16 w 141"/>
                <a:gd name="T17" fmla="*/ 24 h 218"/>
                <a:gd name="T18" fmla="*/ 14 w 141"/>
                <a:gd name="T19" fmla="*/ 0 h 218"/>
                <a:gd name="T20" fmla="*/ 5 w 141"/>
                <a:gd name="T21" fmla="*/ 0 h 218"/>
                <a:gd name="T22" fmla="*/ 5 w 141"/>
                <a:gd name="T23" fmla="*/ 0 h 218"/>
                <a:gd name="T24" fmla="*/ 4 w 141"/>
                <a:gd name="T25" fmla="*/ 2 h 218"/>
                <a:gd name="T26" fmla="*/ 3 w 141"/>
                <a:gd name="T27" fmla="*/ 3 h 218"/>
                <a:gd name="T28" fmla="*/ 2 w 141"/>
                <a:gd name="T29" fmla="*/ 4 h 2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1"/>
                <a:gd name="T46" fmla="*/ 0 h 218"/>
                <a:gd name="T47" fmla="*/ 141 w 141"/>
                <a:gd name="T48" fmla="*/ 218 h 2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1" h="218">
                  <a:moveTo>
                    <a:pt x="17" y="35"/>
                  </a:moveTo>
                  <a:lnTo>
                    <a:pt x="8" y="39"/>
                  </a:lnTo>
                  <a:lnTo>
                    <a:pt x="3" y="42"/>
                  </a:lnTo>
                  <a:lnTo>
                    <a:pt x="0" y="43"/>
                  </a:lnTo>
                  <a:lnTo>
                    <a:pt x="3" y="100"/>
                  </a:lnTo>
                  <a:lnTo>
                    <a:pt x="58" y="94"/>
                  </a:lnTo>
                  <a:lnTo>
                    <a:pt x="62" y="215"/>
                  </a:lnTo>
                  <a:lnTo>
                    <a:pt x="141" y="218"/>
                  </a:lnTo>
                  <a:lnTo>
                    <a:pt x="130" y="0"/>
                  </a:lnTo>
                  <a:lnTo>
                    <a:pt x="47" y="0"/>
                  </a:lnTo>
                  <a:lnTo>
                    <a:pt x="44" y="4"/>
                  </a:lnTo>
                  <a:lnTo>
                    <a:pt x="36" y="15"/>
                  </a:lnTo>
                  <a:lnTo>
                    <a:pt x="26" y="26"/>
                  </a:lnTo>
                  <a:lnTo>
                    <a:pt x="17" y="35"/>
                  </a:lnTo>
                  <a:close/>
                </a:path>
              </a:pathLst>
            </a:custGeom>
            <a:solidFill>
              <a:srgbClr val="000000"/>
            </a:solidFill>
            <a:ln w="9525">
              <a:noFill/>
              <a:round/>
              <a:headEnd/>
              <a:tailEnd/>
            </a:ln>
          </p:spPr>
          <p:txBody>
            <a:bodyPr/>
            <a:lstStyle/>
            <a:p>
              <a:pPr eaLnBrk="0" hangingPunct="0"/>
              <a:endParaRPr lang="en-AU"/>
            </a:p>
          </p:txBody>
        </p:sp>
        <p:sp>
          <p:nvSpPr>
            <p:cNvPr id="77057" name="Freeform 42"/>
            <p:cNvSpPr>
              <a:spLocks/>
            </p:cNvSpPr>
            <p:nvPr/>
          </p:nvSpPr>
          <p:spPr bwMode="auto">
            <a:xfrm>
              <a:off x="2618" y="3068"/>
              <a:ext cx="54" cy="55"/>
            </a:xfrm>
            <a:custGeom>
              <a:avLst/>
              <a:gdLst>
                <a:gd name="T0" fmla="*/ 8 w 162"/>
                <a:gd name="T1" fmla="*/ 0 h 164"/>
                <a:gd name="T2" fmla="*/ 7 w 162"/>
                <a:gd name="T3" fmla="*/ 0 h 164"/>
                <a:gd name="T4" fmla="*/ 5 w 162"/>
                <a:gd name="T5" fmla="*/ 1 h 164"/>
                <a:gd name="T6" fmla="*/ 4 w 162"/>
                <a:gd name="T7" fmla="*/ 2 h 164"/>
                <a:gd name="T8" fmla="*/ 2 w 162"/>
                <a:gd name="T9" fmla="*/ 3 h 164"/>
                <a:gd name="T10" fmla="*/ 1 w 162"/>
                <a:gd name="T11" fmla="*/ 4 h 164"/>
                <a:gd name="T12" fmla="*/ 0 w 162"/>
                <a:gd name="T13" fmla="*/ 6 h 164"/>
                <a:gd name="T14" fmla="*/ 0 w 162"/>
                <a:gd name="T15" fmla="*/ 7 h 164"/>
                <a:gd name="T16" fmla="*/ 0 w 162"/>
                <a:gd name="T17" fmla="*/ 9 h 164"/>
                <a:gd name="T18" fmla="*/ 0 w 162"/>
                <a:gd name="T19" fmla="*/ 11 h 164"/>
                <a:gd name="T20" fmla="*/ 1 w 162"/>
                <a:gd name="T21" fmla="*/ 13 h 164"/>
                <a:gd name="T22" fmla="*/ 2 w 162"/>
                <a:gd name="T23" fmla="*/ 14 h 164"/>
                <a:gd name="T24" fmla="*/ 3 w 162"/>
                <a:gd name="T25" fmla="*/ 16 h 164"/>
                <a:gd name="T26" fmla="*/ 4 w 162"/>
                <a:gd name="T27" fmla="*/ 16 h 164"/>
                <a:gd name="T28" fmla="*/ 4 w 162"/>
                <a:gd name="T29" fmla="*/ 17 h 164"/>
                <a:gd name="T30" fmla="*/ 5 w 162"/>
                <a:gd name="T31" fmla="*/ 17 h 164"/>
                <a:gd name="T32" fmla="*/ 6 w 162"/>
                <a:gd name="T33" fmla="*/ 18 h 164"/>
                <a:gd name="T34" fmla="*/ 7 w 162"/>
                <a:gd name="T35" fmla="*/ 18 h 164"/>
                <a:gd name="T36" fmla="*/ 8 w 162"/>
                <a:gd name="T37" fmla="*/ 18 h 164"/>
                <a:gd name="T38" fmla="*/ 9 w 162"/>
                <a:gd name="T39" fmla="*/ 18 h 164"/>
                <a:gd name="T40" fmla="*/ 10 w 162"/>
                <a:gd name="T41" fmla="*/ 18 h 164"/>
                <a:gd name="T42" fmla="*/ 10 w 162"/>
                <a:gd name="T43" fmla="*/ 18 h 164"/>
                <a:gd name="T44" fmla="*/ 11 w 162"/>
                <a:gd name="T45" fmla="*/ 18 h 164"/>
                <a:gd name="T46" fmla="*/ 12 w 162"/>
                <a:gd name="T47" fmla="*/ 18 h 164"/>
                <a:gd name="T48" fmla="*/ 13 w 162"/>
                <a:gd name="T49" fmla="*/ 18 h 164"/>
                <a:gd name="T50" fmla="*/ 14 w 162"/>
                <a:gd name="T51" fmla="*/ 17 h 164"/>
                <a:gd name="T52" fmla="*/ 14 w 162"/>
                <a:gd name="T53" fmla="*/ 17 h 164"/>
                <a:gd name="T54" fmla="*/ 15 w 162"/>
                <a:gd name="T55" fmla="*/ 16 h 164"/>
                <a:gd name="T56" fmla="*/ 16 w 162"/>
                <a:gd name="T57" fmla="*/ 16 h 164"/>
                <a:gd name="T58" fmla="*/ 17 w 162"/>
                <a:gd name="T59" fmla="*/ 14 h 164"/>
                <a:gd name="T60" fmla="*/ 18 w 162"/>
                <a:gd name="T61" fmla="*/ 13 h 164"/>
                <a:gd name="T62" fmla="*/ 18 w 162"/>
                <a:gd name="T63" fmla="*/ 11 h 164"/>
                <a:gd name="T64" fmla="*/ 18 w 162"/>
                <a:gd name="T65" fmla="*/ 9 h 164"/>
                <a:gd name="T66" fmla="*/ 18 w 162"/>
                <a:gd name="T67" fmla="*/ 7 h 164"/>
                <a:gd name="T68" fmla="*/ 17 w 162"/>
                <a:gd name="T69" fmla="*/ 6 h 164"/>
                <a:gd name="T70" fmla="*/ 16 w 162"/>
                <a:gd name="T71" fmla="*/ 4 h 164"/>
                <a:gd name="T72" fmla="*/ 15 w 162"/>
                <a:gd name="T73" fmla="*/ 3 h 164"/>
                <a:gd name="T74" fmla="*/ 14 w 162"/>
                <a:gd name="T75" fmla="*/ 2 h 164"/>
                <a:gd name="T76" fmla="*/ 14 w 162"/>
                <a:gd name="T77" fmla="*/ 2 h 164"/>
                <a:gd name="T78" fmla="*/ 13 w 162"/>
                <a:gd name="T79" fmla="*/ 1 h 164"/>
                <a:gd name="T80" fmla="*/ 12 w 162"/>
                <a:gd name="T81" fmla="*/ 1 h 164"/>
                <a:gd name="T82" fmla="*/ 11 w 162"/>
                <a:gd name="T83" fmla="*/ 0 h 164"/>
                <a:gd name="T84" fmla="*/ 10 w 162"/>
                <a:gd name="T85" fmla="*/ 0 h 164"/>
                <a:gd name="T86" fmla="*/ 9 w 162"/>
                <a:gd name="T87" fmla="*/ 0 h 164"/>
                <a:gd name="T88" fmla="*/ 8 w 162"/>
                <a:gd name="T89" fmla="*/ 0 h 1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2"/>
                <a:gd name="T136" fmla="*/ 0 h 164"/>
                <a:gd name="T137" fmla="*/ 162 w 162"/>
                <a:gd name="T138" fmla="*/ 164 h 1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2" h="164">
                  <a:moveTo>
                    <a:pt x="76" y="0"/>
                  </a:moveTo>
                  <a:lnTo>
                    <a:pt x="59" y="2"/>
                  </a:lnTo>
                  <a:lnTo>
                    <a:pt x="46" y="7"/>
                  </a:lnTo>
                  <a:lnTo>
                    <a:pt x="32" y="14"/>
                  </a:lnTo>
                  <a:lnTo>
                    <a:pt x="21" y="24"/>
                  </a:lnTo>
                  <a:lnTo>
                    <a:pt x="11" y="36"/>
                  </a:lnTo>
                  <a:lnTo>
                    <a:pt x="4" y="50"/>
                  </a:lnTo>
                  <a:lnTo>
                    <a:pt x="0" y="65"/>
                  </a:lnTo>
                  <a:lnTo>
                    <a:pt x="0" y="82"/>
                  </a:lnTo>
                  <a:lnTo>
                    <a:pt x="3" y="99"/>
                  </a:lnTo>
                  <a:lnTo>
                    <a:pt x="8" y="113"/>
                  </a:lnTo>
                  <a:lnTo>
                    <a:pt x="16" y="127"/>
                  </a:lnTo>
                  <a:lnTo>
                    <a:pt x="26" y="139"/>
                  </a:lnTo>
                  <a:lnTo>
                    <a:pt x="33" y="145"/>
                  </a:lnTo>
                  <a:lnTo>
                    <a:pt x="40" y="149"/>
                  </a:lnTo>
                  <a:lnTo>
                    <a:pt x="47" y="154"/>
                  </a:lnTo>
                  <a:lnTo>
                    <a:pt x="54" y="157"/>
                  </a:lnTo>
                  <a:lnTo>
                    <a:pt x="62" y="160"/>
                  </a:lnTo>
                  <a:lnTo>
                    <a:pt x="69" y="163"/>
                  </a:lnTo>
                  <a:lnTo>
                    <a:pt x="77" y="164"/>
                  </a:lnTo>
                  <a:lnTo>
                    <a:pt x="86" y="164"/>
                  </a:lnTo>
                  <a:lnTo>
                    <a:pt x="94" y="164"/>
                  </a:lnTo>
                  <a:lnTo>
                    <a:pt x="101" y="163"/>
                  </a:lnTo>
                  <a:lnTo>
                    <a:pt x="109" y="160"/>
                  </a:lnTo>
                  <a:lnTo>
                    <a:pt x="116" y="157"/>
                  </a:lnTo>
                  <a:lnTo>
                    <a:pt x="123" y="154"/>
                  </a:lnTo>
                  <a:lnTo>
                    <a:pt x="130" y="149"/>
                  </a:lnTo>
                  <a:lnTo>
                    <a:pt x="136" y="145"/>
                  </a:lnTo>
                  <a:lnTo>
                    <a:pt x="141" y="139"/>
                  </a:lnTo>
                  <a:lnTo>
                    <a:pt x="151" y="127"/>
                  </a:lnTo>
                  <a:lnTo>
                    <a:pt x="158" y="113"/>
                  </a:lnTo>
                  <a:lnTo>
                    <a:pt x="162" y="99"/>
                  </a:lnTo>
                  <a:lnTo>
                    <a:pt x="162" y="82"/>
                  </a:lnTo>
                  <a:lnTo>
                    <a:pt x="159" y="65"/>
                  </a:lnTo>
                  <a:lnTo>
                    <a:pt x="155" y="50"/>
                  </a:lnTo>
                  <a:lnTo>
                    <a:pt x="147" y="36"/>
                  </a:lnTo>
                  <a:lnTo>
                    <a:pt x="136" y="24"/>
                  </a:lnTo>
                  <a:lnTo>
                    <a:pt x="129" y="18"/>
                  </a:lnTo>
                  <a:lnTo>
                    <a:pt x="122" y="14"/>
                  </a:lnTo>
                  <a:lnTo>
                    <a:pt x="115" y="10"/>
                  </a:lnTo>
                  <a:lnTo>
                    <a:pt x="108" y="6"/>
                  </a:lnTo>
                  <a:lnTo>
                    <a:pt x="100" y="3"/>
                  </a:lnTo>
                  <a:lnTo>
                    <a:pt x="93" y="2"/>
                  </a:lnTo>
                  <a:lnTo>
                    <a:pt x="84" y="0"/>
                  </a:lnTo>
                  <a:lnTo>
                    <a:pt x="76" y="0"/>
                  </a:lnTo>
                  <a:close/>
                </a:path>
              </a:pathLst>
            </a:custGeom>
            <a:solidFill>
              <a:srgbClr val="000000"/>
            </a:solidFill>
            <a:ln w="9525">
              <a:noFill/>
              <a:round/>
              <a:headEnd/>
              <a:tailEnd/>
            </a:ln>
          </p:spPr>
          <p:txBody>
            <a:bodyPr/>
            <a:lstStyle/>
            <a:p>
              <a:pPr eaLnBrk="0" hangingPunct="0"/>
              <a:endParaRPr lang="en-AU"/>
            </a:p>
          </p:txBody>
        </p:sp>
        <p:sp>
          <p:nvSpPr>
            <p:cNvPr id="77058" name="Freeform 43"/>
            <p:cNvSpPr>
              <a:spLocks/>
            </p:cNvSpPr>
            <p:nvPr/>
          </p:nvSpPr>
          <p:spPr bwMode="auto">
            <a:xfrm>
              <a:off x="2624" y="3074"/>
              <a:ext cx="43" cy="43"/>
            </a:xfrm>
            <a:custGeom>
              <a:avLst/>
              <a:gdLst>
                <a:gd name="T0" fmla="*/ 8 w 129"/>
                <a:gd name="T1" fmla="*/ 14 h 130"/>
                <a:gd name="T2" fmla="*/ 7 w 129"/>
                <a:gd name="T3" fmla="*/ 14 h 130"/>
                <a:gd name="T4" fmla="*/ 6 w 129"/>
                <a:gd name="T5" fmla="*/ 14 h 130"/>
                <a:gd name="T6" fmla="*/ 6 w 129"/>
                <a:gd name="T7" fmla="*/ 14 h 130"/>
                <a:gd name="T8" fmla="*/ 5 w 129"/>
                <a:gd name="T9" fmla="*/ 14 h 130"/>
                <a:gd name="T10" fmla="*/ 4 w 129"/>
                <a:gd name="T11" fmla="*/ 13 h 130"/>
                <a:gd name="T12" fmla="*/ 4 w 129"/>
                <a:gd name="T13" fmla="*/ 13 h 130"/>
                <a:gd name="T14" fmla="*/ 3 w 129"/>
                <a:gd name="T15" fmla="*/ 13 h 130"/>
                <a:gd name="T16" fmla="*/ 2 w 129"/>
                <a:gd name="T17" fmla="*/ 12 h 130"/>
                <a:gd name="T18" fmla="*/ 1 w 129"/>
                <a:gd name="T19" fmla="*/ 11 h 130"/>
                <a:gd name="T20" fmla="*/ 1 w 129"/>
                <a:gd name="T21" fmla="*/ 10 h 130"/>
                <a:gd name="T22" fmla="*/ 0 w 129"/>
                <a:gd name="T23" fmla="*/ 9 h 130"/>
                <a:gd name="T24" fmla="*/ 0 w 129"/>
                <a:gd name="T25" fmla="*/ 7 h 130"/>
                <a:gd name="T26" fmla="*/ 0 w 129"/>
                <a:gd name="T27" fmla="*/ 6 h 130"/>
                <a:gd name="T28" fmla="*/ 0 w 129"/>
                <a:gd name="T29" fmla="*/ 4 h 130"/>
                <a:gd name="T30" fmla="*/ 1 w 129"/>
                <a:gd name="T31" fmla="*/ 3 h 130"/>
                <a:gd name="T32" fmla="*/ 2 w 129"/>
                <a:gd name="T33" fmla="*/ 2 h 130"/>
                <a:gd name="T34" fmla="*/ 2 w 129"/>
                <a:gd name="T35" fmla="*/ 2 h 130"/>
                <a:gd name="T36" fmla="*/ 3 w 129"/>
                <a:gd name="T37" fmla="*/ 1 h 130"/>
                <a:gd name="T38" fmla="*/ 3 w 129"/>
                <a:gd name="T39" fmla="*/ 1 h 130"/>
                <a:gd name="T40" fmla="*/ 4 w 129"/>
                <a:gd name="T41" fmla="*/ 1 h 130"/>
                <a:gd name="T42" fmla="*/ 5 w 129"/>
                <a:gd name="T43" fmla="*/ 0 h 130"/>
                <a:gd name="T44" fmla="*/ 5 w 129"/>
                <a:gd name="T45" fmla="*/ 0 h 130"/>
                <a:gd name="T46" fmla="*/ 6 w 129"/>
                <a:gd name="T47" fmla="*/ 0 h 130"/>
                <a:gd name="T48" fmla="*/ 7 w 129"/>
                <a:gd name="T49" fmla="*/ 0 h 130"/>
                <a:gd name="T50" fmla="*/ 8 w 129"/>
                <a:gd name="T51" fmla="*/ 0 h 130"/>
                <a:gd name="T52" fmla="*/ 8 w 129"/>
                <a:gd name="T53" fmla="*/ 0 h 130"/>
                <a:gd name="T54" fmla="*/ 9 w 129"/>
                <a:gd name="T55" fmla="*/ 0 h 130"/>
                <a:gd name="T56" fmla="*/ 10 w 129"/>
                <a:gd name="T57" fmla="*/ 1 h 130"/>
                <a:gd name="T58" fmla="*/ 10 w 129"/>
                <a:gd name="T59" fmla="*/ 1 h 130"/>
                <a:gd name="T60" fmla="*/ 11 w 129"/>
                <a:gd name="T61" fmla="*/ 1 h 130"/>
                <a:gd name="T62" fmla="*/ 11 w 129"/>
                <a:gd name="T63" fmla="*/ 2 h 130"/>
                <a:gd name="T64" fmla="*/ 12 w 129"/>
                <a:gd name="T65" fmla="*/ 2 h 130"/>
                <a:gd name="T66" fmla="*/ 13 w 129"/>
                <a:gd name="T67" fmla="*/ 3 h 130"/>
                <a:gd name="T68" fmla="*/ 14 w 129"/>
                <a:gd name="T69" fmla="*/ 4 h 130"/>
                <a:gd name="T70" fmla="*/ 14 w 129"/>
                <a:gd name="T71" fmla="*/ 6 h 130"/>
                <a:gd name="T72" fmla="*/ 14 w 129"/>
                <a:gd name="T73" fmla="*/ 7 h 130"/>
                <a:gd name="T74" fmla="*/ 14 w 129"/>
                <a:gd name="T75" fmla="*/ 9 h 130"/>
                <a:gd name="T76" fmla="*/ 14 w 129"/>
                <a:gd name="T77" fmla="*/ 10 h 130"/>
                <a:gd name="T78" fmla="*/ 13 w 129"/>
                <a:gd name="T79" fmla="*/ 11 h 130"/>
                <a:gd name="T80" fmla="*/ 13 w 129"/>
                <a:gd name="T81" fmla="*/ 12 h 130"/>
                <a:gd name="T82" fmla="*/ 12 w 129"/>
                <a:gd name="T83" fmla="*/ 13 h 130"/>
                <a:gd name="T84" fmla="*/ 10 w 129"/>
                <a:gd name="T85" fmla="*/ 14 h 130"/>
                <a:gd name="T86" fmla="*/ 9 w 129"/>
                <a:gd name="T87" fmla="*/ 14 h 130"/>
                <a:gd name="T88" fmla="*/ 8 w 129"/>
                <a:gd name="T89" fmla="*/ 14 h 13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9"/>
                <a:gd name="T136" fmla="*/ 0 h 130"/>
                <a:gd name="T137" fmla="*/ 129 w 129"/>
                <a:gd name="T138" fmla="*/ 130 h 13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9" h="130">
                  <a:moveTo>
                    <a:pt x="68" y="130"/>
                  </a:moveTo>
                  <a:lnTo>
                    <a:pt x="63" y="130"/>
                  </a:lnTo>
                  <a:lnTo>
                    <a:pt x="56" y="129"/>
                  </a:lnTo>
                  <a:lnTo>
                    <a:pt x="50" y="128"/>
                  </a:lnTo>
                  <a:lnTo>
                    <a:pt x="43" y="125"/>
                  </a:lnTo>
                  <a:lnTo>
                    <a:pt x="38" y="122"/>
                  </a:lnTo>
                  <a:lnTo>
                    <a:pt x="32" y="119"/>
                  </a:lnTo>
                  <a:lnTo>
                    <a:pt x="27" y="115"/>
                  </a:lnTo>
                  <a:lnTo>
                    <a:pt x="21" y="111"/>
                  </a:lnTo>
                  <a:lnTo>
                    <a:pt x="13" y="101"/>
                  </a:lnTo>
                  <a:lnTo>
                    <a:pt x="6" y="90"/>
                  </a:lnTo>
                  <a:lnTo>
                    <a:pt x="2" y="78"/>
                  </a:lnTo>
                  <a:lnTo>
                    <a:pt x="0" y="65"/>
                  </a:lnTo>
                  <a:lnTo>
                    <a:pt x="0" y="53"/>
                  </a:lnTo>
                  <a:lnTo>
                    <a:pt x="3" y="40"/>
                  </a:lnTo>
                  <a:lnTo>
                    <a:pt x="9" y="29"/>
                  </a:lnTo>
                  <a:lnTo>
                    <a:pt x="17" y="19"/>
                  </a:lnTo>
                  <a:lnTo>
                    <a:pt x="21" y="15"/>
                  </a:lnTo>
                  <a:lnTo>
                    <a:pt x="27" y="11"/>
                  </a:lnTo>
                  <a:lnTo>
                    <a:pt x="31" y="8"/>
                  </a:lnTo>
                  <a:lnTo>
                    <a:pt x="36" y="6"/>
                  </a:lnTo>
                  <a:lnTo>
                    <a:pt x="42" y="3"/>
                  </a:lnTo>
                  <a:lnTo>
                    <a:pt x="49" y="1"/>
                  </a:lnTo>
                  <a:lnTo>
                    <a:pt x="55" y="0"/>
                  </a:lnTo>
                  <a:lnTo>
                    <a:pt x="61" y="0"/>
                  </a:lnTo>
                  <a:lnTo>
                    <a:pt x="68" y="0"/>
                  </a:lnTo>
                  <a:lnTo>
                    <a:pt x="75" y="1"/>
                  </a:lnTo>
                  <a:lnTo>
                    <a:pt x="81" y="3"/>
                  </a:lnTo>
                  <a:lnTo>
                    <a:pt x="88" y="6"/>
                  </a:lnTo>
                  <a:lnTo>
                    <a:pt x="93" y="8"/>
                  </a:lnTo>
                  <a:lnTo>
                    <a:pt x="99" y="11"/>
                  </a:lnTo>
                  <a:lnTo>
                    <a:pt x="103" y="15"/>
                  </a:lnTo>
                  <a:lnTo>
                    <a:pt x="109" y="19"/>
                  </a:lnTo>
                  <a:lnTo>
                    <a:pt x="117" y="29"/>
                  </a:lnTo>
                  <a:lnTo>
                    <a:pt x="124" y="40"/>
                  </a:lnTo>
                  <a:lnTo>
                    <a:pt x="128" y="53"/>
                  </a:lnTo>
                  <a:lnTo>
                    <a:pt x="129" y="65"/>
                  </a:lnTo>
                  <a:lnTo>
                    <a:pt x="129" y="78"/>
                  </a:lnTo>
                  <a:lnTo>
                    <a:pt x="127" y="90"/>
                  </a:lnTo>
                  <a:lnTo>
                    <a:pt x="121" y="101"/>
                  </a:lnTo>
                  <a:lnTo>
                    <a:pt x="114" y="111"/>
                  </a:lnTo>
                  <a:lnTo>
                    <a:pt x="104" y="119"/>
                  </a:lnTo>
                  <a:lnTo>
                    <a:pt x="93" y="125"/>
                  </a:lnTo>
                  <a:lnTo>
                    <a:pt x="81" y="129"/>
                  </a:lnTo>
                  <a:lnTo>
                    <a:pt x="68" y="130"/>
                  </a:lnTo>
                  <a:close/>
                </a:path>
              </a:pathLst>
            </a:custGeom>
            <a:solidFill>
              <a:srgbClr val="FFFFFF"/>
            </a:solidFill>
            <a:ln w="9525">
              <a:noFill/>
              <a:round/>
              <a:headEnd/>
              <a:tailEnd/>
            </a:ln>
          </p:spPr>
          <p:txBody>
            <a:bodyPr/>
            <a:lstStyle/>
            <a:p>
              <a:pPr eaLnBrk="0" hangingPunct="0"/>
              <a:endParaRPr lang="en-AU"/>
            </a:p>
          </p:txBody>
        </p:sp>
        <p:sp>
          <p:nvSpPr>
            <p:cNvPr id="77059" name="Freeform 44"/>
            <p:cNvSpPr>
              <a:spLocks/>
            </p:cNvSpPr>
            <p:nvPr/>
          </p:nvSpPr>
          <p:spPr bwMode="auto">
            <a:xfrm>
              <a:off x="2633" y="3079"/>
              <a:ext cx="20" cy="32"/>
            </a:xfrm>
            <a:custGeom>
              <a:avLst/>
              <a:gdLst>
                <a:gd name="T0" fmla="*/ 1 w 62"/>
                <a:gd name="T1" fmla="*/ 2 h 97"/>
                <a:gd name="T2" fmla="*/ 0 w 62"/>
                <a:gd name="T3" fmla="*/ 2 h 97"/>
                <a:gd name="T4" fmla="*/ 0 w 62"/>
                <a:gd name="T5" fmla="*/ 2 h 97"/>
                <a:gd name="T6" fmla="*/ 0 w 62"/>
                <a:gd name="T7" fmla="*/ 2 h 97"/>
                <a:gd name="T8" fmla="*/ 0 w 62"/>
                <a:gd name="T9" fmla="*/ 2 h 97"/>
                <a:gd name="T10" fmla="*/ 0 w 62"/>
                <a:gd name="T11" fmla="*/ 5 h 97"/>
                <a:gd name="T12" fmla="*/ 3 w 62"/>
                <a:gd name="T13" fmla="*/ 5 h 97"/>
                <a:gd name="T14" fmla="*/ 3 w 62"/>
                <a:gd name="T15" fmla="*/ 11 h 97"/>
                <a:gd name="T16" fmla="*/ 6 w 62"/>
                <a:gd name="T17" fmla="*/ 11 h 97"/>
                <a:gd name="T18" fmla="*/ 6 w 62"/>
                <a:gd name="T19" fmla="*/ 0 h 97"/>
                <a:gd name="T20" fmla="*/ 2 w 62"/>
                <a:gd name="T21" fmla="*/ 0 h 97"/>
                <a:gd name="T22" fmla="*/ 2 w 62"/>
                <a:gd name="T23" fmla="*/ 0 h 97"/>
                <a:gd name="T24" fmla="*/ 2 w 62"/>
                <a:gd name="T25" fmla="*/ 1 h 97"/>
                <a:gd name="T26" fmla="*/ 1 w 62"/>
                <a:gd name="T27" fmla="*/ 1 h 97"/>
                <a:gd name="T28" fmla="*/ 1 w 62"/>
                <a:gd name="T29" fmla="*/ 2 h 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2"/>
                <a:gd name="T46" fmla="*/ 0 h 97"/>
                <a:gd name="T47" fmla="*/ 62 w 62"/>
                <a:gd name="T48" fmla="*/ 97 h 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2" h="97">
                  <a:moveTo>
                    <a:pt x="7" y="15"/>
                  </a:moveTo>
                  <a:lnTo>
                    <a:pt x="4" y="17"/>
                  </a:lnTo>
                  <a:lnTo>
                    <a:pt x="1" y="18"/>
                  </a:lnTo>
                  <a:lnTo>
                    <a:pt x="0" y="20"/>
                  </a:lnTo>
                  <a:lnTo>
                    <a:pt x="1" y="45"/>
                  </a:lnTo>
                  <a:lnTo>
                    <a:pt x="25" y="42"/>
                  </a:lnTo>
                  <a:lnTo>
                    <a:pt x="28" y="96"/>
                  </a:lnTo>
                  <a:lnTo>
                    <a:pt x="62" y="97"/>
                  </a:lnTo>
                  <a:lnTo>
                    <a:pt x="58" y="0"/>
                  </a:lnTo>
                  <a:lnTo>
                    <a:pt x="21" y="0"/>
                  </a:lnTo>
                  <a:lnTo>
                    <a:pt x="19" y="2"/>
                  </a:lnTo>
                  <a:lnTo>
                    <a:pt x="16" y="7"/>
                  </a:lnTo>
                  <a:lnTo>
                    <a:pt x="11" y="11"/>
                  </a:lnTo>
                  <a:lnTo>
                    <a:pt x="7" y="15"/>
                  </a:lnTo>
                  <a:close/>
                </a:path>
              </a:pathLst>
            </a:custGeom>
            <a:solidFill>
              <a:srgbClr val="000000"/>
            </a:solidFill>
            <a:ln w="9525">
              <a:noFill/>
              <a:round/>
              <a:headEnd/>
              <a:tailEnd/>
            </a:ln>
          </p:spPr>
          <p:txBody>
            <a:bodyPr/>
            <a:lstStyle/>
            <a:p>
              <a:pPr eaLnBrk="0" hangingPunct="0"/>
              <a:endParaRPr lang="en-AU"/>
            </a:p>
          </p:txBody>
        </p:sp>
        <p:sp>
          <p:nvSpPr>
            <p:cNvPr id="77060" name="Freeform 45"/>
            <p:cNvSpPr>
              <a:spLocks/>
            </p:cNvSpPr>
            <p:nvPr/>
          </p:nvSpPr>
          <p:spPr bwMode="auto">
            <a:xfrm>
              <a:off x="2562" y="3161"/>
              <a:ext cx="30" cy="23"/>
            </a:xfrm>
            <a:custGeom>
              <a:avLst/>
              <a:gdLst>
                <a:gd name="T0" fmla="*/ 0 w 91"/>
                <a:gd name="T1" fmla="*/ 3 h 69"/>
                <a:gd name="T2" fmla="*/ 0 w 91"/>
                <a:gd name="T3" fmla="*/ 3 h 69"/>
                <a:gd name="T4" fmla="*/ 1 w 91"/>
                <a:gd name="T5" fmla="*/ 3 h 69"/>
                <a:gd name="T6" fmla="*/ 1 w 91"/>
                <a:gd name="T7" fmla="*/ 4 h 69"/>
                <a:gd name="T8" fmla="*/ 2 w 91"/>
                <a:gd name="T9" fmla="*/ 4 h 69"/>
                <a:gd name="T10" fmla="*/ 3 w 91"/>
                <a:gd name="T11" fmla="*/ 4 h 69"/>
                <a:gd name="T12" fmla="*/ 5 w 91"/>
                <a:gd name="T13" fmla="*/ 4 h 69"/>
                <a:gd name="T14" fmla="*/ 5 w 91"/>
                <a:gd name="T15" fmla="*/ 4 h 69"/>
                <a:gd name="T16" fmla="*/ 6 w 91"/>
                <a:gd name="T17" fmla="*/ 3 h 69"/>
                <a:gd name="T18" fmla="*/ 8 w 91"/>
                <a:gd name="T19" fmla="*/ 2 h 69"/>
                <a:gd name="T20" fmla="*/ 9 w 91"/>
                <a:gd name="T21" fmla="*/ 1 h 69"/>
                <a:gd name="T22" fmla="*/ 10 w 91"/>
                <a:gd name="T23" fmla="*/ 0 h 69"/>
                <a:gd name="T24" fmla="*/ 10 w 91"/>
                <a:gd name="T25" fmla="*/ 0 h 69"/>
                <a:gd name="T26" fmla="*/ 10 w 91"/>
                <a:gd name="T27" fmla="*/ 1 h 69"/>
                <a:gd name="T28" fmla="*/ 9 w 91"/>
                <a:gd name="T29" fmla="*/ 4 h 69"/>
                <a:gd name="T30" fmla="*/ 8 w 91"/>
                <a:gd name="T31" fmla="*/ 7 h 69"/>
                <a:gd name="T32" fmla="*/ 6 w 91"/>
                <a:gd name="T33" fmla="*/ 8 h 69"/>
                <a:gd name="T34" fmla="*/ 5 w 91"/>
                <a:gd name="T35" fmla="*/ 7 h 69"/>
                <a:gd name="T36" fmla="*/ 4 w 91"/>
                <a:gd name="T37" fmla="*/ 7 h 69"/>
                <a:gd name="T38" fmla="*/ 3 w 91"/>
                <a:gd name="T39" fmla="*/ 6 h 69"/>
                <a:gd name="T40" fmla="*/ 2 w 91"/>
                <a:gd name="T41" fmla="*/ 5 h 69"/>
                <a:gd name="T42" fmla="*/ 1 w 91"/>
                <a:gd name="T43" fmla="*/ 5 h 69"/>
                <a:gd name="T44" fmla="*/ 1 w 91"/>
                <a:gd name="T45" fmla="*/ 4 h 69"/>
                <a:gd name="T46" fmla="*/ 0 w 91"/>
                <a:gd name="T47" fmla="*/ 3 h 69"/>
                <a:gd name="T48" fmla="*/ 0 w 91"/>
                <a:gd name="T49" fmla="*/ 3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69"/>
                <a:gd name="T77" fmla="*/ 91 w 9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69">
                  <a:moveTo>
                    <a:pt x="0" y="29"/>
                  </a:moveTo>
                  <a:lnTo>
                    <a:pt x="2" y="29"/>
                  </a:lnTo>
                  <a:lnTo>
                    <a:pt x="6" y="30"/>
                  </a:lnTo>
                  <a:lnTo>
                    <a:pt x="13" y="33"/>
                  </a:lnTo>
                  <a:lnTo>
                    <a:pt x="21" y="34"/>
                  </a:lnTo>
                  <a:lnTo>
                    <a:pt x="31" y="34"/>
                  </a:lnTo>
                  <a:lnTo>
                    <a:pt x="41" y="34"/>
                  </a:lnTo>
                  <a:lnTo>
                    <a:pt x="50" y="33"/>
                  </a:lnTo>
                  <a:lnTo>
                    <a:pt x="59" y="29"/>
                  </a:lnTo>
                  <a:lnTo>
                    <a:pt x="73" y="18"/>
                  </a:lnTo>
                  <a:lnTo>
                    <a:pt x="82" y="9"/>
                  </a:lnTo>
                  <a:lnTo>
                    <a:pt x="89" y="2"/>
                  </a:lnTo>
                  <a:lnTo>
                    <a:pt x="91" y="0"/>
                  </a:lnTo>
                  <a:lnTo>
                    <a:pt x="89" y="11"/>
                  </a:lnTo>
                  <a:lnTo>
                    <a:pt x="85" y="36"/>
                  </a:lnTo>
                  <a:lnTo>
                    <a:pt x="75" y="59"/>
                  </a:lnTo>
                  <a:lnTo>
                    <a:pt x="57" y="69"/>
                  </a:lnTo>
                  <a:lnTo>
                    <a:pt x="46" y="66"/>
                  </a:lnTo>
                  <a:lnTo>
                    <a:pt x="37" y="62"/>
                  </a:lnTo>
                  <a:lnTo>
                    <a:pt x="27" y="55"/>
                  </a:lnTo>
                  <a:lnTo>
                    <a:pt x="19" y="48"/>
                  </a:lnTo>
                  <a:lnTo>
                    <a:pt x="10" y="41"/>
                  </a:lnTo>
                  <a:lnTo>
                    <a:pt x="5" y="34"/>
                  </a:lnTo>
                  <a:lnTo>
                    <a:pt x="2" y="30"/>
                  </a:lnTo>
                  <a:lnTo>
                    <a:pt x="0" y="29"/>
                  </a:lnTo>
                  <a:close/>
                </a:path>
              </a:pathLst>
            </a:custGeom>
            <a:solidFill>
              <a:srgbClr val="000000"/>
            </a:solidFill>
            <a:ln w="9525">
              <a:noFill/>
              <a:round/>
              <a:headEnd/>
              <a:tailEnd/>
            </a:ln>
          </p:spPr>
          <p:txBody>
            <a:bodyPr/>
            <a:lstStyle/>
            <a:p>
              <a:pPr eaLnBrk="0" hangingPunct="0"/>
              <a:endParaRPr lang="en-AU"/>
            </a:p>
          </p:txBody>
        </p:sp>
      </p:grpSp>
      <p:grpSp>
        <p:nvGrpSpPr>
          <p:cNvPr id="3" name="Group 48"/>
          <p:cNvGrpSpPr>
            <a:grpSpLocks noChangeAspect="1"/>
          </p:cNvGrpSpPr>
          <p:nvPr/>
        </p:nvGrpSpPr>
        <p:grpSpPr bwMode="auto">
          <a:xfrm>
            <a:off x="9294813" y="2349500"/>
            <a:ext cx="1470025" cy="922338"/>
            <a:chOff x="5855" y="1480"/>
            <a:chExt cx="926" cy="581"/>
          </a:xfrm>
        </p:grpSpPr>
        <p:sp>
          <p:nvSpPr>
            <p:cNvPr id="77001" name="AutoShape 47"/>
            <p:cNvSpPr>
              <a:spLocks noChangeAspect="1" noChangeArrowheads="1" noTextEdit="1"/>
            </p:cNvSpPr>
            <p:nvPr/>
          </p:nvSpPr>
          <p:spPr bwMode="auto">
            <a:xfrm>
              <a:off x="5855" y="1480"/>
              <a:ext cx="926" cy="581"/>
            </a:xfrm>
            <a:prstGeom prst="rect">
              <a:avLst/>
            </a:prstGeom>
            <a:noFill/>
            <a:ln w="9525">
              <a:noFill/>
              <a:miter lim="800000"/>
              <a:headEnd/>
              <a:tailEnd/>
            </a:ln>
          </p:spPr>
          <p:txBody>
            <a:bodyPr/>
            <a:lstStyle/>
            <a:p>
              <a:endParaRPr lang="en-US"/>
            </a:p>
          </p:txBody>
        </p:sp>
        <p:sp>
          <p:nvSpPr>
            <p:cNvPr id="77002" name="Freeform 49"/>
            <p:cNvSpPr>
              <a:spLocks/>
            </p:cNvSpPr>
            <p:nvPr/>
          </p:nvSpPr>
          <p:spPr bwMode="auto">
            <a:xfrm>
              <a:off x="5858" y="1480"/>
              <a:ext cx="922" cy="581"/>
            </a:xfrm>
            <a:custGeom>
              <a:avLst/>
              <a:gdLst>
                <a:gd name="T0" fmla="*/ 304 w 2767"/>
                <a:gd name="T1" fmla="*/ 108 h 1743"/>
                <a:gd name="T2" fmla="*/ 288 w 2767"/>
                <a:gd name="T3" fmla="*/ 93 h 1743"/>
                <a:gd name="T4" fmla="*/ 257 w 2767"/>
                <a:gd name="T5" fmla="*/ 81 h 1743"/>
                <a:gd name="T6" fmla="*/ 218 w 2767"/>
                <a:gd name="T7" fmla="*/ 72 h 1743"/>
                <a:gd name="T8" fmla="*/ 197 w 2767"/>
                <a:gd name="T9" fmla="*/ 84 h 1743"/>
                <a:gd name="T10" fmla="*/ 193 w 2767"/>
                <a:gd name="T11" fmla="*/ 85 h 1743"/>
                <a:gd name="T12" fmla="*/ 188 w 2767"/>
                <a:gd name="T13" fmla="*/ 57 h 1743"/>
                <a:gd name="T14" fmla="*/ 195 w 2767"/>
                <a:gd name="T15" fmla="*/ 44 h 1743"/>
                <a:gd name="T16" fmla="*/ 208 w 2767"/>
                <a:gd name="T17" fmla="*/ 33 h 1743"/>
                <a:gd name="T18" fmla="*/ 200 w 2767"/>
                <a:gd name="T19" fmla="*/ 30 h 1743"/>
                <a:gd name="T20" fmla="*/ 197 w 2767"/>
                <a:gd name="T21" fmla="*/ 31 h 1743"/>
                <a:gd name="T22" fmla="*/ 194 w 2767"/>
                <a:gd name="T23" fmla="*/ 19 h 1743"/>
                <a:gd name="T24" fmla="*/ 182 w 2767"/>
                <a:gd name="T25" fmla="*/ 5 h 1743"/>
                <a:gd name="T26" fmla="*/ 164 w 2767"/>
                <a:gd name="T27" fmla="*/ 0 h 1743"/>
                <a:gd name="T28" fmla="*/ 149 w 2767"/>
                <a:gd name="T29" fmla="*/ 4 h 1743"/>
                <a:gd name="T30" fmla="*/ 138 w 2767"/>
                <a:gd name="T31" fmla="*/ 16 h 1743"/>
                <a:gd name="T32" fmla="*/ 129 w 2767"/>
                <a:gd name="T33" fmla="*/ 33 h 1743"/>
                <a:gd name="T34" fmla="*/ 113 w 2767"/>
                <a:gd name="T35" fmla="*/ 55 h 1743"/>
                <a:gd name="T36" fmla="*/ 118 w 2767"/>
                <a:gd name="T37" fmla="*/ 59 h 1743"/>
                <a:gd name="T38" fmla="*/ 129 w 2767"/>
                <a:gd name="T39" fmla="*/ 61 h 1743"/>
                <a:gd name="T40" fmla="*/ 139 w 2767"/>
                <a:gd name="T41" fmla="*/ 63 h 1743"/>
                <a:gd name="T42" fmla="*/ 141 w 2767"/>
                <a:gd name="T43" fmla="*/ 77 h 1743"/>
                <a:gd name="T44" fmla="*/ 137 w 2767"/>
                <a:gd name="T45" fmla="*/ 78 h 1743"/>
                <a:gd name="T46" fmla="*/ 124 w 2767"/>
                <a:gd name="T47" fmla="*/ 64 h 1743"/>
                <a:gd name="T48" fmla="*/ 118 w 2767"/>
                <a:gd name="T49" fmla="*/ 70 h 1743"/>
                <a:gd name="T50" fmla="*/ 123 w 2767"/>
                <a:gd name="T51" fmla="*/ 78 h 1743"/>
                <a:gd name="T52" fmla="*/ 122 w 2767"/>
                <a:gd name="T53" fmla="*/ 83 h 1743"/>
                <a:gd name="T54" fmla="*/ 113 w 2767"/>
                <a:gd name="T55" fmla="*/ 75 h 1743"/>
                <a:gd name="T56" fmla="*/ 110 w 2767"/>
                <a:gd name="T57" fmla="*/ 69 h 1743"/>
                <a:gd name="T58" fmla="*/ 83 w 2767"/>
                <a:gd name="T59" fmla="*/ 72 h 1743"/>
                <a:gd name="T60" fmla="*/ 59 w 2767"/>
                <a:gd name="T61" fmla="*/ 78 h 1743"/>
                <a:gd name="T62" fmla="*/ 38 w 2767"/>
                <a:gd name="T63" fmla="*/ 84 h 1743"/>
                <a:gd name="T64" fmla="*/ 20 w 2767"/>
                <a:gd name="T65" fmla="*/ 93 h 1743"/>
                <a:gd name="T66" fmla="*/ 7 w 2767"/>
                <a:gd name="T67" fmla="*/ 102 h 1743"/>
                <a:gd name="T68" fmla="*/ 0 w 2767"/>
                <a:gd name="T69" fmla="*/ 126 h 1743"/>
                <a:gd name="T70" fmla="*/ 5 w 2767"/>
                <a:gd name="T71" fmla="*/ 145 h 1743"/>
                <a:gd name="T72" fmla="*/ 18 w 2767"/>
                <a:gd name="T73" fmla="*/ 156 h 1743"/>
                <a:gd name="T74" fmla="*/ 33 w 2767"/>
                <a:gd name="T75" fmla="*/ 166 h 1743"/>
                <a:gd name="T76" fmla="*/ 44 w 2767"/>
                <a:gd name="T77" fmla="*/ 180 h 1743"/>
                <a:gd name="T78" fmla="*/ 55 w 2767"/>
                <a:gd name="T79" fmla="*/ 188 h 1743"/>
                <a:gd name="T80" fmla="*/ 68 w 2767"/>
                <a:gd name="T81" fmla="*/ 193 h 1743"/>
                <a:gd name="T82" fmla="*/ 81 w 2767"/>
                <a:gd name="T83" fmla="*/ 194 h 1743"/>
                <a:gd name="T84" fmla="*/ 94 w 2767"/>
                <a:gd name="T85" fmla="*/ 190 h 1743"/>
                <a:gd name="T86" fmla="*/ 105 w 2767"/>
                <a:gd name="T87" fmla="*/ 183 h 1743"/>
                <a:gd name="T88" fmla="*/ 114 w 2767"/>
                <a:gd name="T89" fmla="*/ 173 h 1743"/>
                <a:gd name="T90" fmla="*/ 122 w 2767"/>
                <a:gd name="T91" fmla="*/ 164 h 1743"/>
                <a:gd name="T92" fmla="*/ 137 w 2767"/>
                <a:gd name="T93" fmla="*/ 164 h 1743"/>
                <a:gd name="T94" fmla="*/ 152 w 2767"/>
                <a:gd name="T95" fmla="*/ 164 h 1743"/>
                <a:gd name="T96" fmla="*/ 168 w 2767"/>
                <a:gd name="T97" fmla="*/ 164 h 1743"/>
                <a:gd name="T98" fmla="*/ 185 w 2767"/>
                <a:gd name="T99" fmla="*/ 165 h 1743"/>
                <a:gd name="T100" fmla="*/ 201 w 2767"/>
                <a:gd name="T101" fmla="*/ 165 h 1743"/>
                <a:gd name="T102" fmla="*/ 208 w 2767"/>
                <a:gd name="T103" fmla="*/ 177 h 1743"/>
                <a:gd name="T104" fmla="*/ 219 w 2767"/>
                <a:gd name="T105" fmla="*/ 186 h 1743"/>
                <a:gd name="T106" fmla="*/ 231 w 2767"/>
                <a:gd name="T107" fmla="*/ 192 h 1743"/>
                <a:gd name="T108" fmla="*/ 244 w 2767"/>
                <a:gd name="T109" fmla="*/ 194 h 1743"/>
                <a:gd name="T110" fmla="*/ 258 w 2767"/>
                <a:gd name="T111" fmla="*/ 192 h 1743"/>
                <a:gd name="T112" fmla="*/ 269 w 2767"/>
                <a:gd name="T113" fmla="*/ 186 h 1743"/>
                <a:gd name="T114" fmla="*/ 279 w 2767"/>
                <a:gd name="T115" fmla="*/ 176 h 1743"/>
                <a:gd name="T116" fmla="*/ 286 w 2767"/>
                <a:gd name="T117" fmla="*/ 161 h 1743"/>
                <a:gd name="T118" fmla="*/ 295 w 2767"/>
                <a:gd name="T119" fmla="*/ 157 h 1743"/>
                <a:gd name="T120" fmla="*/ 306 w 2767"/>
                <a:gd name="T121" fmla="*/ 143 h 174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67"/>
                <a:gd name="T184" fmla="*/ 0 h 1743"/>
                <a:gd name="T185" fmla="*/ 2767 w 2767"/>
                <a:gd name="T186" fmla="*/ 1743 h 174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67" h="1743">
                  <a:moveTo>
                    <a:pt x="2767" y="1131"/>
                  </a:moveTo>
                  <a:lnTo>
                    <a:pt x="2766" y="1100"/>
                  </a:lnTo>
                  <a:lnTo>
                    <a:pt x="2763" y="1066"/>
                  </a:lnTo>
                  <a:lnTo>
                    <a:pt x="2758" y="1033"/>
                  </a:lnTo>
                  <a:lnTo>
                    <a:pt x="2749" y="1001"/>
                  </a:lnTo>
                  <a:lnTo>
                    <a:pt x="2739" y="972"/>
                  </a:lnTo>
                  <a:lnTo>
                    <a:pt x="2727" y="944"/>
                  </a:lnTo>
                  <a:lnTo>
                    <a:pt x="2712" y="922"/>
                  </a:lnTo>
                  <a:lnTo>
                    <a:pt x="2694" y="904"/>
                  </a:lnTo>
                  <a:lnTo>
                    <a:pt x="2662" y="882"/>
                  </a:lnTo>
                  <a:lnTo>
                    <a:pt x="2627" y="860"/>
                  </a:lnTo>
                  <a:lnTo>
                    <a:pt x="2590" y="838"/>
                  </a:lnTo>
                  <a:lnTo>
                    <a:pt x="2549" y="817"/>
                  </a:lnTo>
                  <a:lnTo>
                    <a:pt x="2508" y="797"/>
                  </a:lnTo>
                  <a:lnTo>
                    <a:pt x="2462" y="778"/>
                  </a:lnTo>
                  <a:lnTo>
                    <a:pt x="2415" y="760"/>
                  </a:lnTo>
                  <a:lnTo>
                    <a:pt x="2366" y="742"/>
                  </a:lnTo>
                  <a:lnTo>
                    <a:pt x="2315" y="725"/>
                  </a:lnTo>
                  <a:lnTo>
                    <a:pt x="2261" y="710"/>
                  </a:lnTo>
                  <a:lnTo>
                    <a:pt x="2205" y="695"/>
                  </a:lnTo>
                  <a:lnTo>
                    <a:pt x="2147" y="681"/>
                  </a:lnTo>
                  <a:lnTo>
                    <a:pt x="2087" y="668"/>
                  </a:lnTo>
                  <a:lnTo>
                    <a:pt x="2026" y="656"/>
                  </a:lnTo>
                  <a:lnTo>
                    <a:pt x="1964" y="645"/>
                  </a:lnTo>
                  <a:lnTo>
                    <a:pt x="1899" y="635"/>
                  </a:lnTo>
                  <a:lnTo>
                    <a:pt x="1894" y="559"/>
                  </a:lnTo>
                  <a:lnTo>
                    <a:pt x="1765" y="559"/>
                  </a:lnTo>
                  <a:lnTo>
                    <a:pt x="1776" y="756"/>
                  </a:lnTo>
                  <a:lnTo>
                    <a:pt x="1771" y="757"/>
                  </a:lnTo>
                  <a:lnTo>
                    <a:pt x="1765" y="758"/>
                  </a:lnTo>
                  <a:lnTo>
                    <a:pt x="1760" y="760"/>
                  </a:lnTo>
                  <a:lnTo>
                    <a:pt x="1754" y="761"/>
                  </a:lnTo>
                  <a:lnTo>
                    <a:pt x="1749" y="764"/>
                  </a:lnTo>
                  <a:lnTo>
                    <a:pt x="1743" y="765"/>
                  </a:lnTo>
                  <a:lnTo>
                    <a:pt x="1736" y="767"/>
                  </a:lnTo>
                  <a:lnTo>
                    <a:pt x="1731" y="768"/>
                  </a:lnTo>
                  <a:lnTo>
                    <a:pt x="1742" y="763"/>
                  </a:lnTo>
                  <a:lnTo>
                    <a:pt x="1683" y="666"/>
                  </a:lnTo>
                  <a:lnTo>
                    <a:pt x="1668" y="537"/>
                  </a:lnTo>
                  <a:lnTo>
                    <a:pt x="1682" y="524"/>
                  </a:lnTo>
                  <a:lnTo>
                    <a:pt x="1695" y="510"/>
                  </a:lnTo>
                  <a:lnTo>
                    <a:pt x="1707" y="495"/>
                  </a:lnTo>
                  <a:lnTo>
                    <a:pt x="1718" y="478"/>
                  </a:lnTo>
                  <a:lnTo>
                    <a:pt x="1729" y="460"/>
                  </a:lnTo>
                  <a:lnTo>
                    <a:pt x="1739" y="441"/>
                  </a:lnTo>
                  <a:lnTo>
                    <a:pt x="1747" y="420"/>
                  </a:lnTo>
                  <a:lnTo>
                    <a:pt x="1756" y="399"/>
                  </a:lnTo>
                  <a:lnTo>
                    <a:pt x="1765" y="559"/>
                  </a:lnTo>
                  <a:lnTo>
                    <a:pt x="1894" y="559"/>
                  </a:lnTo>
                  <a:lnTo>
                    <a:pt x="1882" y="324"/>
                  </a:lnTo>
                  <a:lnTo>
                    <a:pt x="1881" y="315"/>
                  </a:lnTo>
                  <a:lnTo>
                    <a:pt x="1876" y="305"/>
                  </a:lnTo>
                  <a:lnTo>
                    <a:pt x="1871" y="297"/>
                  </a:lnTo>
                  <a:lnTo>
                    <a:pt x="1864" y="288"/>
                  </a:lnTo>
                  <a:lnTo>
                    <a:pt x="1856" y="281"/>
                  </a:lnTo>
                  <a:lnTo>
                    <a:pt x="1847" y="277"/>
                  </a:lnTo>
                  <a:lnTo>
                    <a:pt x="1836" y="275"/>
                  </a:lnTo>
                  <a:lnTo>
                    <a:pt x="1826" y="273"/>
                  </a:lnTo>
                  <a:lnTo>
                    <a:pt x="1801" y="273"/>
                  </a:lnTo>
                  <a:lnTo>
                    <a:pt x="1795" y="273"/>
                  </a:lnTo>
                  <a:lnTo>
                    <a:pt x="1788" y="275"/>
                  </a:lnTo>
                  <a:lnTo>
                    <a:pt x="1782" y="277"/>
                  </a:lnTo>
                  <a:lnTo>
                    <a:pt x="1775" y="280"/>
                  </a:lnTo>
                  <a:lnTo>
                    <a:pt x="1775" y="279"/>
                  </a:lnTo>
                  <a:lnTo>
                    <a:pt x="1772" y="251"/>
                  </a:lnTo>
                  <a:lnTo>
                    <a:pt x="1767" y="223"/>
                  </a:lnTo>
                  <a:lnTo>
                    <a:pt x="1758" y="197"/>
                  </a:lnTo>
                  <a:lnTo>
                    <a:pt x="1749" y="172"/>
                  </a:lnTo>
                  <a:lnTo>
                    <a:pt x="1736" y="147"/>
                  </a:lnTo>
                  <a:lnTo>
                    <a:pt x="1721" y="125"/>
                  </a:lnTo>
                  <a:lnTo>
                    <a:pt x="1703" y="103"/>
                  </a:lnTo>
                  <a:lnTo>
                    <a:pt x="1683" y="82"/>
                  </a:lnTo>
                  <a:lnTo>
                    <a:pt x="1661" y="64"/>
                  </a:lnTo>
                  <a:lnTo>
                    <a:pt x="1638" y="47"/>
                  </a:lnTo>
                  <a:lnTo>
                    <a:pt x="1614" y="33"/>
                  </a:lnTo>
                  <a:lnTo>
                    <a:pt x="1589" y="21"/>
                  </a:lnTo>
                  <a:lnTo>
                    <a:pt x="1563" y="12"/>
                  </a:lnTo>
                  <a:lnTo>
                    <a:pt x="1536" y="6"/>
                  </a:lnTo>
                  <a:lnTo>
                    <a:pt x="1509" y="1"/>
                  </a:lnTo>
                  <a:lnTo>
                    <a:pt x="1481" y="0"/>
                  </a:lnTo>
                  <a:lnTo>
                    <a:pt x="1455" y="1"/>
                  </a:lnTo>
                  <a:lnTo>
                    <a:pt x="1430" y="4"/>
                  </a:lnTo>
                  <a:lnTo>
                    <a:pt x="1405" y="11"/>
                  </a:lnTo>
                  <a:lnTo>
                    <a:pt x="1381" y="18"/>
                  </a:lnTo>
                  <a:lnTo>
                    <a:pt x="1359" y="29"/>
                  </a:lnTo>
                  <a:lnTo>
                    <a:pt x="1338" y="40"/>
                  </a:lnTo>
                  <a:lnTo>
                    <a:pt x="1319" y="54"/>
                  </a:lnTo>
                  <a:lnTo>
                    <a:pt x="1301" y="71"/>
                  </a:lnTo>
                  <a:lnTo>
                    <a:pt x="1282" y="87"/>
                  </a:lnTo>
                  <a:lnTo>
                    <a:pt x="1269" y="107"/>
                  </a:lnTo>
                  <a:lnTo>
                    <a:pt x="1255" y="126"/>
                  </a:lnTo>
                  <a:lnTo>
                    <a:pt x="1244" y="148"/>
                  </a:lnTo>
                  <a:lnTo>
                    <a:pt x="1234" y="171"/>
                  </a:lnTo>
                  <a:lnTo>
                    <a:pt x="1227" y="194"/>
                  </a:lnTo>
                  <a:lnTo>
                    <a:pt x="1221" y="219"/>
                  </a:lnTo>
                  <a:lnTo>
                    <a:pt x="1219" y="245"/>
                  </a:lnTo>
                  <a:lnTo>
                    <a:pt x="1191" y="269"/>
                  </a:lnTo>
                  <a:lnTo>
                    <a:pt x="1159" y="298"/>
                  </a:lnTo>
                  <a:lnTo>
                    <a:pt x="1124" y="331"/>
                  </a:lnTo>
                  <a:lnTo>
                    <a:pt x="1091" y="366"/>
                  </a:lnTo>
                  <a:lnTo>
                    <a:pt x="1060" y="401"/>
                  </a:lnTo>
                  <a:lnTo>
                    <a:pt x="1037" y="434"/>
                  </a:lnTo>
                  <a:lnTo>
                    <a:pt x="1022" y="465"/>
                  </a:lnTo>
                  <a:lnTo>
                    <a:pt x="1019" y="491"/>
                  </a:lnTo>
                  <a:lnTo>
                    <a:pt x="1022" y="501"/>
                  </a:lnTo>
                  <a:lnTo>
                    <a:pt x="1026" y="509"/>
                  </a:lnTo>
                  <a:lnTo>
                    <a:pt x="1033" y="516"/>
                  </a:lnTo>
                  <a:lnTo>
                    <a:pt x="1041" y="521"/>
                  </a:lnTo>
                  <a:lnTo>
                    <a:pt x="1054" y="527"/>
                  </a:lnTo>
                  <a:lnTo>
                    <a:pt x="1066" y="532"/>
                  </a:lnTo>
                  <a:lnTo>
                    <a:pt x="1081" y="537"/>
                  </a:lnTo>
                  <a:lnTo>
                    <a:pt x="1097" y="541"/>
                  </a:lnTo>
                  <a:lnTo>
                    <a:pt x="1112" y="545"/>
                  </a:lnTo>
                  <a:lnTo>
                    <a:pt x="1128" y="548"/>
                  </a:lnTo>
                  <a:lnTo>
                    <a:pt x="1145" y="552"/>
                  </a:lnTo>
                  <a:lnTo>
                    <a:pt x="1162" y="553"/>
                  </a:lnTo>
                  <a:lnTo>
                    <a:pt x="1177" y="556"/>
                  </a:lnTo>
                  <a:lnTo>
                    <a:pt x="1194" y="557"/>
                  </a:lnTo>
                  <a:lnTo>
                    <a:pt x="1209" y="560"/>
                  </a:lnTo>
                  <a:lnTo>
                    <a:pt x="1223" y="562"/>
                  </a:lnTo>
                  <a:lnTo>
                    <a:pt x="1237" y="562"/>
                  </a:lnTo>
                  <a:lnTo>
                    <a:pt x="1249" y="563"/>
                  </a:lnTo>
                  <a:lnTo>
                    <a:pt x="1260" y="564"/>
                  </a:lnTo>
                  <a:lnTo>
                    <a:pt x="1270" y="564"/>
                  </a:lnTo>
                  <a:lnTo>
                    <a:pt x="1285" y="699"/>
                  </a:lnTo>
                  <a:lnTo>
                    <a:pt x="1285" y="703"/>
                  </a:lnTo>
                  <a:lnTo>
                    <a:pt x="1276" y="700"/>
                  </a:lnTo>
                  <a:lnTo>
                    <a:pt x="1267" y="697"/>
                  </a:lnTo>
                  <a:lnTo>
                    <a:pt x="1258" y="697"/>
                  </a:lnTo>
                  <a:lnTo>
                    <a:pt x="1248" y="700"/>
                  </a:lnTo>
                  <a:lnTo>
                    <a:pt x="1242" y="702"/>
                  </a:lnTo>
                  <a:lnTo>
                    <a:pt x="1238" y="703"/>
                  </a:lnTo>
                  <a:lnTo>
                    <a:pt x="1234" y="704"/>
                  </a:lnTo>
                  <a:lnTo>
                    <a:pt x="1231" y="706"/>
                  </a:lnTo>
                  <a:lnTo>
                    <a:pt x="1151" y="595"/>
                  </a:lnTo>
                  <a:lnTo>
                    <a:pt x="1149" y="593"/>
                  </a:lnTo>
                  <a:lnTo>
                    <a:pt x="1144" y="589"/>
                  </a:lnTo>
                  <a:lnTo>
                    <a:pt x="1137" y="585"/>
                  </a:lnTo>
                  <a:lnTo>
                    <a:pt x="1130" y="582"/>
                  </a:lnTo>
                  <a:lnTo>
                    <a:pt x="1120" y="580"/>
                  </a:lnTo>
                  <a:lnTo>
                    <a:pt x="1112" y="580"/>
                  </a:lnTo>
                  <a:lnTo>
                    <a:pt x="1102" y="582"/>
                  </a:lnTo>
                  <a:lnTo>
                    <a:pt x="1092" y="585"/>
                  </a:lnTo>
                  <a:lnTo>
                    <a:pt x="1083" y="592"/>
                  </a:lnTo>
                  <a:lnTo>
                    <a:pt x="1069" y="610"/>
                  </a:lnTo>
                  <a:lnTo>
                    <a:pt x="1065" y="628"/>
                  </a:lnTo>
                  <a:lnTo>
                    <a:pt x="1067" y="645"/>
                  </a:lnTo>
                  <a:lnTo>
                    <a:pt x="1073" y="657"/>
                  </a:lnTo>
                  <a:lnTo>
                    <a:pt x="1076" y="661"/>
                  </a:lnTo>
                  <a:lnTo>
                    <a:pt x="1083" y="670"/>
                  </a:lnTo>
                  <a:lnTo>
                    <a:pt x="1092" y="684"/>
                  </a:lnTo>
                  <a:lnTo>
                    <a:pt x="1105" y="700"/>
                  </a:lnTo>
                  <a:lnTo>
                    <a:pt x="1117" y="717"/>
                  </a:lnTo>
                  <a:lnTo>
                    <a:pt x="1131" y="735"/>
                  </a:lnTo>
                  <a:lnTo>
                    <a:pt x="1142" y="750"/>
                  </a:lnTo>
                  <a:lnTo>
                    <a:pt x="1152" y="763"/>
                  </a:lnTo>
                  <a:lnTo>
                    <a:pt x="1122" y="754"/>
                  </a:lnTo>
                  <a:lnTo>
                    <a:pt x="1095" y="745"/>
                  </a:lnTo>
                  <a:lnTo>
                    <a:pt x="1072" y="734"/>
                  </a:lnTo>
                  <a:lnTo>
                    <a:pt x="1052" y="722"/>
                  </a:lnTo>
                  <a:lnTo>
                    <a:pt x="1037" y="711"/>
                  </a:lnTo>
                  <a:lnTo>
                    <a:pt x="1024" y="699"/>
                  </a:lnTo>
                  <a:lnTo>
                    <a:pt x="1017" y="686"/>
                  </a:lnTo>
                  <a:lnTo>
                    <a:pt x="1015" y="673"/>
                  </a:lnTo>
                  <a:lnTo>
                    <a:pt x="1013" y="663"/>
                  </a:lnTo>
                  <a:lnTo>
                    <a:pt x="1013" y="654"/>
                  </a:lnTo>
                  <a:lnTo>
                    <a:pt x="1013" y="646"/>
                  </a:lnTo>
                  <a:lnTo>
                    <a:pt x="1015" y="638"/>
                  </a:lnTo>
                  <a:lnTo>
                    <a:pt x="1016" y="614"/>
                  </a:lnTo>
                  <a:lnTo>
                    <a:pt x="994" y="617"/>
                  </a:lnTo>
                  <a:lnTo>
                    <a:pt x="952" y="621"/>
                  </a:lnTo>
                  <a:lnTo>
                    <a:pt x="911" y="627"/>
                  </a:lnTo>
                  <a:lnTo>
                    <a:pt x="869" y="631"/>
                  </a:lnTo>
                  <a:lnTo>
                    <a:pt x="829" y="638"/>
                  </a:lnTo>
                  <a:lnTo>
                    <a:pt x="788" y="643"/>
                  </a:lnTo>
                  <a:lnTo>
                    <a:pt x="750" y="650"/>
                  </a:lnTo>
                  <a:lnTo>
                    <a:pt x="712" y="657"/>
                  </a:lnTo>
                  <a:lnTo>
                    <a:pt x="673" y="664"/>
                  </a:lnTo>
                  <a:lnTo>
                    <a:pt x="637" y="673"/>
                  </a:lnTo>
                  <a:lnTo>
                    <a:pt x="601" y="681"/>
                  </a:lnTo>
                  <a:lnTo>
                    <a:pt x="565" y="689"/>
                  </a:lnTo>
                  <a:lnTo>
                    <a:pt x="530" y="699"/>
                  </a:lnTo>
                  <a:lnTo>
                    <a:pt x="496" y="707"/>
                  </a:lnTo>
                  <a:lnTo>
                    <a:pt x="464" y="717"/>
                  </a:lnTo>
                  <a:lnTo>
                    <a:pt x="430" y="728"/>
                  </a:lnTo>
                  <a:lnTo>
                    <a:pt x="400" y="738"/>
                  </a:lnTo>
                  <a:lnTo>
                    <a:pt x="369" y="749"/>
                  </a:lnTo>
                  <a:lnTo>
                    <a:pt x="339" y="760"/>
                  </a:lnTo>
                  <a:lnTo>
                    <a:pt x="311" y="771"/>
                  </a:lnTo>
                  <a:lnTo>
                    <a:pt x="283" y="783"/>
                  </a:lnTo>
                  <a:lnTo>
                    <a:pt x="256" y="796"/>
                  </a:lnTo>
                  <a:lnTo>
                    <a:pt x="231" y="808"/>
                  </a:lnTo>
                  <a:lnTo>
                    <a:pt x="206" y="821"/>
                  </a:lnTo>
                  <a:lnTo>
                    <a:pt x="182" y="833"/>
                  </a:lnTo>
                  <a:lnTo>
                    <a:pt x="160" y="847"/>
                  </a:lnTo>
                  <a:lnTo>
                    <a:pt x="138" y="861"/>
                  </a:lnTo>
                  <a:lnTo>
                    <a:pt x="117" y="875"/>
                  </a:lnTo>
                  <a:lnTo>
                    <a:pt x="97" y="889"/>
                  </a:lnTo>
                  <a:lnTo>
                    <a:pt x="79" y="904"/>
                  </a:lnTo>
                  <a:lnTo>
                    <a:pt x="63" y="918"/>
                  </a:lnTo>
                  <a:lnTo>
                    <a:pt x="48" y="933"/>
                  </a:lnTo>
                  <a:lnTo>
                    <a:pt x="32" y="948"/>
                  </a:lnTo>
                  <a:lnTo>
                    <a:pt x="10" y="991"/>
                  </a:lnTo>
                  <a:lnTo>
                    <a:pt x="0" y="1047"/>
                  </a:lnTo>
                  <a:lnTo>
                    <a:pt x="0" y="1100"/>
                  </a:lnTo>
                  <a:lnTo>
                    <a:pt x="2" y="1137"/>
                  </a:lnTo>
                  <a:lnTo>
                    <a:pt x="4" y="1166"/>
                  </a:lnTo>
                  <a:lnTo>
                    <a:pt x="10" y="1197"/>
                  </a:lnTo>
                  <a:lnTo>
                    <a:pt x="17" y="1227"/>
                  </a:lnTo>
                  <a:lnTo>
                    <a:pt x="25" y="1256"/>
                  </a:lnTo>
                  <a:lnTo>
                    <a:pt x="35" y="1284"/>
                  </a:lnTo>
                  <a:lnTo>
                    <a:pt x="48" y="1309"/>
                  </a:lnTo>
                  <a:lnTo>
                    <a:pt x="61" y="1331"/>
                  </a:lnTo>
                  <a:lnTo>
                    <a:pt x="77" y="1348"/>
                  </a:lnTo>
                  <a:lnTo>
                    <a:pt x="96" y="1363"/>
                  </a:lnTo>
                  <a:lnTo>
                    <a:pt x="117" y="1378"/>
                  </a:lnTo>
                  <a:lnTo>
                    <a:pt x="140" y="1392"/>
                  </a:lnTo>
                  <a:lnTo>
                    <a:pt x="164" y="1405"/>
                  </a:lnTo>
                  <a:lnTo>
                    <a:pt x="190" y="1416"/>
                  </a:lnTo>
                  <a:lnTo>
                    <a:pt x="218" y="1427"/>
                  </a:lnTo>
                  <a:lnTo>
                    <a:pt x="247" y="1437"/>
                  </a:lnTo>
                  <a:lnTo>
                    <a:pt x="278" y="1445"/>
                  </a:lnTo>
                  <a:lnTo>
                    <a:pt x="288" y="1470"/>
                  </a:lnTo>
                  <a:lnTo>
                    <a:pt x="297" y="1493"/>
                  </a:lnTo>
                  <a:lnTo>
                    <a:pt x="310" y="1517"/>
                  </a:lnTo>
                  <a:lnTo>
                    <a:pt x="324" y="1541"/>
                  </a:lnTo>
                  <a:lnTo>
                    <a:pt x="339" y="1563"/>
                  </a:lnTo>
                  <a:lnTo>
                    <a:pt x="354" y="1584"/>
                  </a:lnTo>
                  <a:lnTo>
                    <a:pt x="372" y="1604"/>
                  </a:lnTo>
                  <a:lnTo>
                    <a:pt x="392" y="1624"/>
                  </a:lnTo>
                  <a:lnTo>
                    <a:pt x="407" y="1638"/>
                  </a:lnTo>
                  <a:lnTo>
                    <a:pt x="424" y="1651"/>
                  </a:lnTo>
                  <a:lnTo>
                    <a:pt x="440" y="1664"/>
                  </a:lnTo>
                  <a:lnTo>
                    <a:pt x="457" y="1675"/>
                  </a:lnTo>
                  <a:lnTo>
                    <a:pt x="475" y="1686"/>
                  </a:lnTo>
                  <a:lnTo>
                    <a:pt x="493" y="1696"/>
                  </a:lnTo>
                  <a:lnTo>
                    <a:pt x="511" y="1704"/>
                  </a:lnTo>
                  <a:lnTo>
                    <a:pt x="530" y="1712"/>
                  </a:lnTo>
                  <a:lnTo>
                    <a:pt x="548" y="1719"/>
                  </a:lnTo>
                  <a:lnTo>
                    <a:pt x="568" y="1726"/>
                  </a:lnTo>
                  <a:lnTo>
                    <a:pt x="587" y="1731"/>
                  </a:lnTo>
                  <a:lnTo>
                    <a:pt x="608" y="1735"/>
                  </a:lnTo>
                  <a:lnTo>
                    <a:pt x="628" y="1739"/>
                  </a:lnTo>
                  <a:lnTo>
                    <a:pt x="648" y="1742"/>
                  </a:lnTo>
                  <a:lnTo>
                    <a:pt x="668" y="1743"/>
                  </a:lnTo>
                  <a:lnTo>
                    <a:pt x="689" y="1743"/>
                  </a:lnTo>
                  <a:lnTo>
                    <a:pt x="709" y="1743"/>
                  </a:lnTo>
                  <a:lnTo>
                    <a:pt x="729" y="1742"/>
                  </a:lnTo>
                  <a:lnTo>
                    <a:pt x="750" y="1739"/>
                  </a:lnTo>
                  <a:lnTo>
                    <a:pt x="769" y="1735"/>
                  </a:lnTo>
                  <a:lnTo>
                    <a:pt x="788" y="1731"/>
                  </a:lnTo>
                  <a:lnTo>
                    <a:pt x="807" y="1726"/>
                  </a:lnTo>
                  <a:lnTo>
                    <a:pt x="826" y="1719"/>
                  </a:lnTo>
                  <a:lnTo>
                    <a:pt x="844" y="1712"/>
                  </a:lnTo>
                  <a:lnTo>
                    <a:pt x="862" y="1704"/>
                  </a:lnTo>
                  <a:lnTo>
                    <a:pt x="879" y="1696"/>
                  </a:lnTo>
                  <a:lnTo>
                    <a:pt x="895" y="1686"/>
                  </a:lnTo>
                  <a:lnTo>
                    <a:pt x="912" y="1675"/>
                  </a:lnTo>
                  <a:lnTo>
                    <a:pt x="927" y="1664"/>
                  </a:lnTo>
                  <a:lnTo>
                    <a:pt x="943" y="1651"/>
                  </a:lnTo>
                  <a:lnTo>
                    <a:pt x="958" y="1638"/>
                  </a:lnTo>
                  <a:lnTo>
                    <a:pt x="972" y="1624"/>
                  </a:lnTo>
                  <a:lnTo>
                    <a:pt x="986" y="1608"/>
                  </a:lnTo>
                  <a:lnTo>
                    <a:pt x="999" y="1592"/>
                  </a:lnTo>
                  <a:lnTo>
                    <a:pt x="1011" y="1574"/>
                  </a:lnTo>
                  <a:lnTo>
                    <a:pt x="1023" y="1556"/>
                  </a:lnTo>
                  <a:lnTo>
                    <a:pt x="1033" y="1538"/>
                  </a:lnTo>
                  <a:lnTo>
                    <a:pt x="1041" y="1520"/>
                  </a:lnTo>
                  <a:lnTo>
                    <a:pt x="1049" y="1500"/>
                  </a:lnTo>
                  <a:lnTo>
                    <a:pt x="1056" y="1481"/>
                  </a:lnTo>
                  <a:lnTo>
                    <a:pt x="1079" y="1481"/>
                  </a:lnTo>
                  <a:lnTo>
                    <a:pt x="1101" y="1480"/>
                  </a:lnTo>
                  <a:lnTo>
                    <a:pt x="1123" y="1480"/>
                  </a:lnTo>
                  <a:lnTo>
                    <a:pt x="1145" y="1480"/>
                  </a:lnTo>
                  <a:lnTo>
                    <a:pt x="1167" y="1478"/>
                  </a:lnTo>
                  <a:lnTo>
                    <a:pt x="1190" y="1478"/>
                  </a:lnTo>
                  <a:lnTo>
                    <a:pt x="1212" y="1478"/>
                  </a:lnTo>
                  <a:lnTo>
                    <a:pt x="1234" y="1477"/>
                  </a:lnTo>
                  <a:lnTo>
                    <a:pt x="1256" y="1477"/>
                  </a:lnTo>
                  <a:lnTo>
                    <a:pt x="1280" y="1477"/>
                  </a:lnTo>
                  <a:lnTo>
                    <a:pt x="1302" y="1477"/>
                  </a:lnTo>
                  <a:lnTo>
                    <a:pt x="1325" y="1475"/>
                  </a:lnTo>
                  <a:lnTo>
                    <a:pt x="1348" y="1475"/>
                  </a:lnTo>
                  <a:lnTo>
                    <a:pt x="1371" y="1475"/>
                  </a:lnTo>
                  <a:lnTo>
                    <a:pt x="1393" y="1475"/>
                  </a:lnTo>
                  <a:lnTo>
                    <a:pt x="1417" y="1475"/>
                  </a:lnTo>
                  <a:lnTo>
                    <a:pt x="1442" y="1475"/>
                  </a:lnTo>
                  <a:lnTo>
                    <a:pt x="1467" y="1475"/>
                  </a:lnTo>
                  <a:lnTo>
                    <a:pt x="1492" y="1475"/>
                  </a:lnTo>
                  <a:lnTo>
                    <a:pt x="1517" y="1477"/>
                  </a:lnTo>
                  <a:lnTo>
                    <a:pt x="1542" y="1477"/>
                  </a:lnTo>
                  <a:lnTo>
                    <a:pt x="1567" y="1477"/>
                  </a:lnTo>
                  <a:lnTo>
                    <a:pt x="1591" y="1478"/>
                  </a:lnTo>
                  <a:lnTo>
                    <a:pt x="1616" y="1478"/>
                  </a:lnTo>
                  <a:lnTo>
                    <a:pt x="1639" y="1480"/>
                  </a:lnTo>
                  <a:lnTo>
                    <a:pt x="1664" y="1481"/>
                  </a:lnTo>
                  <a:lnTo>
                    <a:pt x="1688" y="1481"/>
                  </a:lnTo>
                  <a:lnTo>
                    <a:pt x="1711" y="1482"/>
                  </a:lnTo>
                  <a:lnTo>
                    <a:pt x="1735" y="1484"/>
                  </a:lnTo>
                  <a:lnTo>
                    <a:pt x="1758" y="1485"/>
                  </a:lnTo>
                  <a:lnTo>
                    <a:pt x="1782" y="1485"/>
                  </a:lnTo>
                  <a:lnTo>
                    <a:pt x="1806" y="1486"/>
                  </a:lnTo>
                  <a:lnTo>
                    <a:pt x="1814" y="1506"/>
                  </a:lnTo>
                  <a:lnTo>
                    <a:pt x="1824" y="1524"/>
                  </a:lnTo>
                  <a:lnTo>
                    <a:pt x="1835" y="1542"/>
                  </a:lnTo>
                  <a:lnTo>
                    <a:pt x="1847" y="1559"/>
                  </a:lnTo>
                  <a:lnTo>
                    <a:pt x="1860" y="1577"/>
                  </a:lnTo>
                  <a:lnTo>
                    <a:pt x="1874" y="1592"/>
                  </a:lnTo>
                  <a:lnTo>
                    <a:pt x="1887" y="1608"/>
                  </a:lnTo>
                  <a:lnTo>
                    <a:pt x="1903" y="1624"/>
                  </a:lnTo>
                  <a:lnTo>
                    <a:pt x="1918" y="1638"/>
                  </a:lnTo>
                  <a:lnTo>
                    <a:pt x="1935" y="1651"/>
                  </a:lnTo>
                  <a:lnTo>
                    <a:pt x="1951" y="1664"/>
                  </a:lnTo>
                  <a:lnTo>
                    <a:pt x="1968" y="1675"/>
                  </a:lnTo>
                  <a:lnTo>
                    <a:pt x="1986" y="1686"/>
                  </a:lnTo>
                  <a:lnTo>
                    <a:pt x="2004" y="1696"/>
                  </a:lnTo>
                  <a:lnTo>
                    <a:pt x="2022" y="1704"/>
                  </a:lnTo>
                  <a:lnTo>
                    <a:pt x="2042" y="1712"/>
                  </a:lnTo>
                  <a:lnTo>
                    <a:pt x="2060" y="1719"/>
                  </a:lnTo>
                  <a:lnTo>
                    <a:pt x="2079" y="1726"/>
                  </a:lnTo>
                  <a:lnTo>
                    <a:pt x="2098" y="1731"/>
                  </a:lnTo>
                  <a:lnTo>
                    <a:pt x="2119" y="1735"/>
                  </a:lnTo>
                  <a:lnTo>
                    <a:pt x="2139" y="1739"/>
                  </a:lnTo>
                  <a:lnTo>
                    <a:pt x="2159" y="1742"/>
                  </a:lnTo>
                  <a:lnTo>
                    <a:pt x="2179" y="1743"/>
                  </a:lnTo>
                  <a:lnTo>
                    <a:pt x="2200" y="1743"/>
                  </a:lnTo>
                  <a:lnTo>
                    <a:pt x="2221" y="1743"/>
                  </a:lnTo>
                  <a:lnTo>
                    <a:pt x="2240" y="1742"/>
                  </a:lnTo>
                  <a:lnTo>
                    <a:pt x="2261" y="1739"/>
                  </a:lnTo>
                  <a:lnTo>
                    <a:pt x="2280" y="1735"/>
                  </a:lnTo>
                  <a:lnTo>
                    <a:pt x="2300" y="1731"/>
                  </a:lnTo>
                  <a:lnTo>
                    <a:pt x="2319" y="1726"/>
                  </a:lnTo>
                  <a:lnTo>
                    <a:pt x="2337" y="1719"/>
                  </a:lnTo>
                  <a:lnTo>
                    <a:pt x="2355" y="1712"/>
                  </a:lnTo>
                  <a:lnTo>
                    <a:pt x="2373" y="1704"/>
                  </a:lnTo>
                  <a:lnTo>
                    <a:pt x="2390" y="1696"/>
                  </a:lnTo>
                  <a:lnTo>
                    <a:pt x="2408" y="1686"/>
                  </a:lnTo>
                  <a:lnTo>
                    <a:pt x="2423" y="1675"/>
                  </a:lnTo>
                  <a:lnTo>
                    <a:pt x="2440" y="1664"/>
                  </a:lnTo>
                  <a:lnTo>
                    <a:pt x="2455" y="1651"/>
                  </a:lnTo>
                  <a:lnTo>
                    <a:pt x="2469" y="1638"/>
                  </a:lnTo>
                  <a:lnTo>
                    <a:pt x="2483" y="1624"/>
                  </a:lnTo>
                  <a:lnTo>
                    <a:pt x="2499" y="1606"/>
                  </a:lnTo>
                  <a:lnTo>
                    <a:pt x="2515" y="1585"/>
                  </a:lnTo>
                  <a:lnTo>
                    <a:pt x="2529" y="1566"/>
                  </a:lnTo>
                  <a:lnTo>
                    <a:pt x="2541" y="1543"/>
                  </a:lnTo>
                  <a:lnTo>
                    <a:pt x="2552" y="1521"/>
                  </a:lnTo>
                  <a:lnTo>
                    <a:pt x="2562" y="1499"/>
                  </a:lnTo>
                  <a:lnTo>
                    <a:pt x="2570" y="1475"/>
                  </a:lnTo>
                  <a:lnTo>
                    <a:pt x="2577" y="1452"/>
                  </a:lnTo>
                  <a:lnTo>
                    <a:pt x="2592" y="1446"/>
                  </a:lnTo>
                  <a:lnTo>
                    <a:pt x="2606" y="1439"/>
                  </a:lnTo>
                  <a:lnTo>
                    <a:pt x="2620" y="1434"/>
                  </a:lnTo>
                  <a:lnTo>
                    <a:pt x="2634" y="1427"/>
                  </a:lnTo>
                  <a:lnTo>
                    <a:pt x="2648" y="1420"/>
                  </a:lnTo>
                  <a:lnTo>
                    <a:pt x="2660" y="1413"/>
                  </a:lnTo>
                  <a:lnTo>
                    <a:pt x="2673" y="1406"/>
                  </a:lnTo>
                  <a:lnTo>
                    <a:pt x="2684" y="1398"/>
                  </a:lnTo>
                  <a:lnTo>
                    <a:pt x="2706" y="1377"/>
                  </a:lnTo>
                  <a:lnTo>
                    <a:pt x="2724" y="1351"/>
                  </a:lnTo>
                  <a:lnTo>
                    <a:pt x="2739" y="1319"/>
                  </a:lnTo>
                  <a:lnTo>
                    <a:pt x="2751" y="1284"/>
                  </a:lnTo>
                  <a:lnTo>
                    <a:pt x="2759" y="1247"/>
                  </a:lnTo>
                  <a:lnTo>
                    <a:pt x="2764" y="1208"/>
                  </a:lnTo>
                  <a:lnTo>
                    <a:pt x="2767" y="1169"/>
                  </a:lnTo>
                  <a:lnTo>
                    <a:pt x="2767" y="1131"/>
                  </a:lnTo>
                  <a:close/>
                </a:path>
              </a:pathLst>
            </a:custGeom>
            <a:solidFill>
              <a:srgbClr val="000000"/>
            </a:solidFill>
            <a:ln w="9525">
              <a:noFill/>
              <a:round/>
              <a:headEnd/>
              <a:tailEnd/>
            </a:ln>
          </p:spPr>
          <p:txBody>
            <a:bodyPr/>
            <a:lstStyle/>
            <a:p>
              <a:pPr eaLnBrk="0" hangingPunct="0"/>
              <a:endParaRPr lang="en-AU"/>
            </a:p>
          </p:txBody>
        </p:sp>
        <p:sp>
          <p:nvSpPr>
            <p:cNvPr id="77003" name="Freeform 50"/>
            <p:cNvSpPr>
              <a:spLocks/>
            </p:cNvSpPr>
            <p:nvPr/>
          </p:nvSpPr>
          <p:spPr bwMode="auto">
            <a:xfrm>
              <a:off x="6496" y="1705"/>
              <a:ext cx="259" cy="93"/>
            </a:xfrm>
            <a:custGeom>
              <a:avLst/>
              <a:gdLst>
                <a:gd name="T0" fmla="*/ 86 w 776"/>
                <a:gd name="T1" fmla="*/ 31 h 279"/>
                <a:gd name="T2" fmla="*/ 83 w 776"/>
                <a:gd name="T3" fmla="*/ 29 h 279"/>
                <a:gd name="T4" fmla="*/ 78 w 776"/>
                <a:gd name="T5" fmla="*/ 26 h 279"/>
                <a:gd name="T6" fmla="*/ 74 w 776"/>
                <a:gd name="T7" fmla="*/ 24 h 279"/>
                <a:gd name="T8" fmla="*/ 70 w 776"/>
                <a:gd name="T9" fmla="*/ 22 h 279"/>
                <a:gd name="T10" fmla="*/ 65 w 776"/>
                <a:gd name="T11" fmla="*/ 20 h 279"/>
                <a:gd name="T12" fmla="*/ 59 w 776"/>
                <a:gd name="T13" fmla="*/ 18 h 279"/>
                <a:gd name="T14" fmla="*/ 54 w 776"/>
                <a:gd name="T15" fmla="*/ 16 h 279"/>
                <a:gd name="T16" fmla="*/ 49 w 776"/>
                <a:gd name="T17" fmla="*/ 14 h 279"/>
                <a:gd name="T18" fmla="*/ 43 w 776"/>
                <a:gd name="T19" fmla="*/ 12 h 279"/>
                <a:gd name="T20" fmla="*/ 37 w 776"/>
                <a:gd name="T21" fmla="*/ 10 h 279"/>
                <a:gd name="T22" fmla="*/ 31 w 776"/>
                <a:gd name="T23" fmla="*/ 9 h 279"/>
                <a:gd name="T24" fmla="*/ 25 w 776"/>
                <a:gd name="T25" fmla="*/ 7 h 279"/>
                <a:gd name="T26" fmla="*/ 19 w 776"/>
                <a:gd name="T27" fmla="*/ 6 h 279"/>
                <a:gd name="T28" fmla="*/ 13 w 776"/>
                <a:gd name="T29" fmla="*/ 5 h 279"/>
                <a:gd name="T30" fmla="*/ 6 w 776"/>
                <a:gd name="T31" fmla="*/ 3 h 279"/>
                <a:gd name="T32" fmla="*/ 0 w 776"/>
                <a:gd name="T33" fmla="*/ 2 h 279"/>
                <a:gd name="T34" fmla="*/ 0 w 776"/>
                <a:gd name="T35" fmla="*/ 2 h 279"/>
                <a:gd name="T36" fmla="*/ 0 w 776"/>
                <a:gd name="T37" fmla="*/ 1 h 279"/>
                <a:gd name="T38" fmla="*/ 0 w 776"/>
                <a:gd name="T39" fmla="*/ 1 h 279"/>
                <a:gd name="T40" fmla="*/ 0 w 776"/>
                <a:gd name="T41" fmla="*/ 0 h 279"/>
                <a:gd name="T42" fmla="*/ 7 w 776"/>
                <a:gd name="T43" fmla="*/ 1 h 279"/>
                <a:gd name="T44" fmla="*/ 14 w 776"/>
                <a:gd name="T45" fmla="*/ 2 h 279"/>
                <a:gd name="T46" fmla="*/ 20 w 776"/>
                <a:gd name="T47" fmla="*/ 4 h 279"/>
                <a:gd name="T48" fmla="*/ 26 w 776"/>
                <a:gd name="T49" fmla="*/ 5 h 279"/>
                <a:gd name="T50" fmla="*/ 33 w 776"/>
                <a:gd name="T51" fmla="*/ 7 h 279"/>
                <a:gd name="T52" fmla="*/ 38 w 776"/>
                <a:gd name="T53" fmla="*/ 8 h 279"/>
                <a:gd name="T54" fmla="*/ 44 w 776"/>
                <a:gd name="T55" fmla="*/ 10 h 279"/>
                <a:gd name="T56" fmla="*/ 50 w 776"/>
                <a:gd name="T57" fmla="*/ 12 h 279"/>
                <a:gd name="T58" fmla="*/ 55 w 776"/>
                <a:gd name="T59" fmla="*/ 13 h 279"/>
                <a:gd name="T60" fmla="*/ 60 w 776"/>
                <a:gd name="T61" fmla="*/ 15 h 279"/>
                <a:gd name="T62" fmla="*/ 65 w 776"/>
                <a:gd name="T63" fmla="*/ 17 h 279"/>
                <a:gd name="T64" fmla="*/ 69 w 776"/>
                <a:gd name="T65" fmla="*/ 19 h 279"/>
                <a:gd name="T66" fmla="*/ 73 w 776"/>
                <a:gd name="T67" fmla="*/ 22 h 279"/>
                <a:gd name="T68" fmla="*/ 77 w 776"/>
                <a:gd name="T69" fmla="*/ 24 h 279"/>
                <a:gd name="T70" fmla="*/ 81 w 776"/>
                <a:gd name="T71" fmla="*/ 26 h 279"/>
                <a:gd name="T72" fmla="*/ 84 w 776"/>
                <a:gd name="T73" fmla="*/ 29 h 279"/>
                <a:gd name="T74" fmla="*/ 85 w 776"/>
                <a:gd name="T75" fmla="*/ 29 h 279"/>
                <a:gd name="T76" fmla="*/ 85 w 776"/>
                <a:gd name="T77" fmla="*/ 30 h 279"/>
                <a:gd name="T78" fmla="*/ 86 w 776"/>
                <a:gd name="T79" fmla="*/ 30 h 279"/>
                <a:gd name="T80" fmla="*/ 86 w 776"/>
                <a:gd name="T81" fmla="*/ 31 h 27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76"/>
                <a:gd name="T124" fmla="*/ 0 h 279"/>
                <a:gd name="T125" fmla="*/ 776 w 776"/>
                <a:gd name="T126" fmla="*/ 279 h 27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76" h="279">
                  <a:moveTo>
                    <a:pt x="776" y="279"/>
                  </a:moveTo>
                  <a:lnTo>
                    <a:pt x="743" y="258"/>
                  </a:lnTo>
                  <a:lnTo>
                    <a:pt x="705" y="237"/>
                  </a:lnTo>
                  <a:lnTo>
                    <a:pt x="666" y="217"/>
                  </a:lnTo>
                  <a:lnTo>
                    <a:pt x="625" y="197"/>
                  </a:lnTo>
                  <a:lnTo>
                    <a:pt x="580" y="178"/>
                  </a:lnTo>
                  <a:lnTo>
                    <a:pt x="534" y="160"/>
                  </a:lnTo>
                  <a:lnTo>
                    <a:pt x="487" y="142"/>
                  </a:lnTo>
                  <a:lnTo>
                    <a:pt x="439" y="125"/>
                  </a:lnTo>
                  <a:lnTo>
                    <a:pt x="387" y="108"/>
                  </a:lnTo>
                  <a:lnTo>
                    <a:pt x="335" y="93"/>
                  </a:lnTo>
                  <a:lnTo>
                    <a:pt x="281" y="79"/>
                  </a:lnTo>
                  <a:lnTo>
                    <a:pt x="226" y="65"/>
                  </a:lnTo>
                  <a:lnTo>
                    <a:pt x="171" y="53"/>
                  </a:lnTo>
                  <a:lnTo>
                    <a:pt x="114" y="42"/>
                  </a:lnTo>
                  <a:lnTo>
                    <a:pt x="57" y="31"/>
                  </a:lnTo>
                  <a:lnTo>
                    <a:pt x="0" y="22"/>
                  </a:lnTo>
                  <a:lnTo>
                    <a:pt x="2" y="17"/>
                  </a:lnTo>
                  <a:lnTo>
                    <a:pt x="2" y="11"/>
                  </a:lnTo>
                  <a:lnTo>
                    <a:pt x="3" y="6"/>
                  </a:lnTo>
                  <a:lnTo>
                    <a:pt x="3" y="0"/>
                  </a:lnTo>
                  <a:lnTo>
                    <a:pt x="64" y="10"/>
                  </a:lnTo>
                  <a:lnTo>
                    <a:pt x="124" y="21"/>
                  </a:lnTo>
                  <a:lnTo>
                    <a:pt x="181" y="32"/>
                  </a:lnTo>
                  <a:lnTo>
                    <a:pt x="238" y="45"/>
                  </a:lnTo>
                  <a:lnTo>
                    <a:pt x="293" y="59"/>
                  </a:lnTo>
                  <a:lnTo>
                    <a:pt x="346" y="72"/>
                  </a:lnTo>
                  <a:lnTo>
                    <a:pt x="397" y="88"/>
                  </a:lnTo>
                  <a:lnTo>
                    <a:pt x="446" y="104"/>
                  </a:lnTo>
                  <a:lnTo>
                    <a:pt x="493" y="121"/>
                  </a:lnTo>
                  <a:lnTo>
                    <a:pt x="539" y="138"/>
                  </a:lnTo>
                  <a:lnTo>
                    <a:pt x="582" y="157"/>
                  </a:lnTo>
                  <a:lnTo>
                    <a:pt x="622" y="175"/>
                  </a:lnTo>
                  <a:lnTo>
                    <a:pt x="659" y="196"/>
                  </a:lnTo>
                  <a:lnTo>
                    <a:pt x="695" y="215"/>
                  </a:lnTo>
                  <a:lnTo>
                    <a:pt x="727" y="236"/>
                  </a:lnTo>
                  <a:lnTo>
                    <a:pt x="758" y="258"/>
                  </a:lnTo>
                  <a:lnTo>
                    <a:pt x="763" y="262"/>
                  </a:lnTo>
                  <a:lnTo>
                    <a:pt x="768" y="268"/>
                  </a:lnTo>
                  <a:lnTo>
                    <a:pt x="772" y="273"/>
                  </a:lnTo>
                  <a:lnTo>
                    <a:pt x="776" y="279"/>
                  </a:lnTo>
                  <a:close/>
                </a:path>
              </a:pathLst>
            </a:custGeom>
            <a:solidFill>
              <a:srgbClr val="FFFFFF"/>
            </a:solidFill>
            <a:ln w="9525">
              <a:noFill/>
              <a:round/>
              <a:headEnd/>
              <a:tailEnd/>
            </a:ln>
          </p:spPr>
          <p:txBody>
            <a:bodyPr/>
            <a:lstStyle/>
            <a:p>
              <a:pPr eaLnBrk="0" hangingPunct="0"/>
              <a:endParaRPr lang="en-AU"/>
            </a:p>
          </p:txBody>
        </p:sp>
        <p:sp>
          <p:nvSpPr>
            <p:cNvPr id="77004" name="Freeform 51"/>
            <p:cNvSpPr>
              <a:spLocks/>
            </p:cNvSpPr>
            <p:nvPr/>
          </p:nvSpPr>
          <p:spPr bwMode="auto">
            <a:xfrm>
              <a:off x="6454" y="1583"/>
              <a:ext cx="25" cy="144"/>
            </a:xfrm>
            <a:custGeom>
              <a:avLst/>
              <a:gdLst>
                <a:gd name="T0" fmla="*/ 2 w 76"/>
                <a:gd name="T1" fmla="*/ 0 h 433"/>
                <a:gd name="T2" fmla="*/ 4 w 76"/>
                <a:gd name="T3" fmla="*/ 0 h 433"/>
                <a:gd name="T4" fmla="*/ 5 w 76"/>
                <a:gd name="T5" fmla="*/ 0 h 433"/>
                <a:gd name="T6" fmla="*/ 5 w 76"/>
                <a:gd name="T7" fmla="*/ 0 h 433"/>
                <a:gd name="T8" fmla="*/ 6 w 76"/>
                <a:gd name="T9" fmla="*/ 1 h 433"/>
                <a:gd name="T10" fmla="*/ 6 w 76"/>
                <a:gd name="T11" fmla="*/ 2 h 433"/>
                <a:gd name="T12" fmla="*/ 8 w 76"/>
                <a:gd name="T13" fmla="*/ 44 h 433"/>
                <a:gd name="T14" fmla="*/ 8 w 76"/>
                <a:gd name="T15" fmla="*/ 44 h 433"/>
                <a:gd name="T16" fmla="*/ 8 w 76"/>
                <a:gd name="T17" fmla="*/ 45 h 433"/>
                <a:gd name="T18" fmla="*/ 7 w 76"/>
                <a:gd name="T19" fmla="*/ 45 h 433"/>
                <a:gd name="T20" fmla="*/ 7 w 76"/>
                <a:gd name="T21" fmla="*/ 46 h 433"/>
                <a:gd name="T22" fmla="*/ 6 w 76"/>
                <a:gd name="T23" fmla="*/ 46 h 433"/>
                <a:gd name="T24" fmla="*/ 5 w 76"/>
                <a:gd name="T25" fmla="*/ 47 h 433"/>
                <a:gd name="T26" fmla="*/ 4 w 76"/>
                <a:gd name="T27" fmla="*/ 47 h 433"/>
                <a:gd name="T28" fmla="*/ 4 w 76"/>
                <a:gd name="T29" fmla="*/ 48 h 433"/>
                <a:gd name="T30" fmla="*/ 3 w 76"/>
                <a:gd name="T31" fmla="*/ 48 h 433"/>
                <a:gd name="T32" fmla="*/ 0 w 76"/>
                <a:gd name="T33" fmla="*/ 2 h 433"/>
                <a:gd name="T34" fmla="*/ 0 w 76"/>
                <a:gd name="T35" fmla="*/ 1 h 433"/>
                <a:gd name="T36" fmla="*/ 0 w 76"/>
                <a:gd name="T37" fmla="*/ 0 h 433"/>
                <a:gd name="T38" fmla="*/ 1 w 76"/>
                <a:gd name="T39" fmla="*/ 0 h 433"/>
                <a:gd name="T40" fmla="*/ 2 w 76"/>
                <a:gd name="T41" fmla="*/ 0 h 4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433"/>
                <a:gd name="T65" fmla="*/ 76 w 76"/>
                <a:gd name="T66" fmla="*/ 433 h 4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433">
                  <a:moveTo>
                    <a:pt x="14" y="0"/>
                  </a:moveTo>
                  <a:lnTo>
                    <a:pt x="40" y="0"/>
                  </a:lnTo>
                  <a:lnTo>
                    <a:pt x="46" y="2"/>
                  </a:lnTo>
                  <a:lnTo>
                    <a:pt x="50" y="4"/>
                  </a:lnTo>
                  <a:lnTo>
                    <a:pt x="54" y="10"/>
                  </a:lnTo>
                  <a:lnTo>
                    <a:pt x="55" y="15"/>
                  </a:lnTo>
                  <a:lnTo>
                    <a:pt x="76" y="400"/>
                  </a:lnTo>
                  <a:lnTo>
                    <a:pt x="72" y="404"/>
                  </a:lnTo>
                  <a:lnTo>
                    <a:pt x="67" y="408"/>
                  </a:lnTo>
                  <a:lnTo>
                    <a:pt x="61" y="412"/>
                  </a:lnTo>
                  <a:lnTo>
                    <a:pt x="54" y="416"/>
                  </a:lnTo>
                  <a:lnTo>
                    <a:pt x="47" y="420"/>
                  </a:lnTo>
                  <a:lnTo>
                    <a:pt x="40" y="425"/>
                  </a:lnTo>
                  <a:lnTo>
                    <a:pt x="32" y="429"/>
                  </a:lnTo>
                  <a:lnTo>
                    <a:pt x="24" y="433"/>
                  </a:lnTo>
                  <a:lnTo>
                    <a:pt x="0" y="15"/>
                  </a:lnTo>
                  <a:lnTo>
                    <a:pt x="1" y="10"/>
                  </a:lnTo>
                  <a:lnTo>
                    <a:pt x="4" y="4"/>
                  </a:lnTo>
                  <a:lnTo>
                    <a:pt x="8" y="2"/>
                  </a:lnTo>
                  <a:lnTo>
                    <a:pt x="14" y="0"/>
                  </a:lnTo>
                  <a:close/>
                </a:path>
              </a:pathLst>
            </a:custGeom>
            <a:solidFill>
              <a:srgbClr val="FFFFFF"/>
            </a:solidFill>
            <a:ln w="9525">
              <a:noFill/>
              <a:round/>
              <a:headEnd/>
              <a:tailEnd/>
            </a:ln>
          </p:spPr>
          <p:txBody>
            <a:bodyPr/>
            <a:lstStyle/>
            <a:p>
              <a:pPr eaLnBrk="0" hangingPunct="0"/>
              <a:endParaRPr lang="en-AU"/>
            </a:p>
          </p:txBody>
        </p:sp>
        <p:sp>
          <p:nvSpPr>
            <p:cNvPr id="77005" name="Freeform 52"/>
            <p:cNvSpPr>
              <a:spLocks/>
            </p:cNvSpPr>
            <p:nvPr/>
          </p:nvSpPr>
          <p:spPr bwMode="auto">
            <a:xfrm>
              <a:off x="6298" y="1710"/>
              <a:ext cx="129" cy="36"/>
            </a:xfrm>
            <a:custGeom>
              <a:avLst/>
              <a:gdLst>
                <a:gd name="T0" fmla="*/ 5 w 386"/>
                <a:gd name="T1" fmla="*/ 12 h 106"/>
                <a:gd name="T2" fmla="*/ 5 w 386"/>
                <a:gd name="T3" fmla="*/ 11 h 106"/>
                <a:gd name="T4" fmla="*/ 4 w 386"/>
                <a:gd name="T5" fmla="*/ 11 h 106"/>
                <a:gd name="T6" fmla="*/ 4 w 386"/>
                <a:gd name="T7" fmla="*/ 10 h 106"/>
                <a:gd name="T8" fmla="*/ 3 w 386"/>
                <a:gd name="T9" fmla="*/ 8 h 106"/>
                <a:gd name="T10" fmla="*/ 3 w 386"/>
                <a:gd name="T11" fmla="*/ 7 h 106"/>
                <a:gd name="T12" fmla="*/ 2 w 386"/>
                <a:gd name="T13" fmla="*/ 6 h 106"/>
                <a:gd name="T14" fmla="*/ 1 w 386"/>
                <a:gd name="T15" fmla="*/ 5 h 106"/>
                <a:gd name="T16" fmla="*/ 0 w 386"/>
                <a:gd name="T17" fmla="*/ 4 h 106"/>
                <a:gd name="T18" fmla="*/ 0 w 386"/>
                <a:gd name="T19" fmla="*/ 3 h 106"/>
                <a:gd name="T20" fmla="*/ 37 w 386"/>
                <a:gd name="T21" fmla="*/ 0 h 106"/>
                <a:gd name="T22" fmla="*/ 43 w 386"/>
                <a:gd name="T23" fmla="*/ 10 h 106"/>
                <a:gd name="T24" fmla="*/ 41 w 386"/>
                <a:gd name="T25" fmla="*/ 10 h 106"/>
                <a:gd name="T26" fmla="*/ 40 w 386"/>
                <a:gd name="T27" fmla="*/ 10 h 106"/>
                <a:gd name="T28" fmla="*/ 38 w 386"/>
                <a:gd name="T29" fmla="*/ 11 h 106"/>
                <a:gd name="T30" fmla="*/ 37 w 386"/>
                <a:gd name="T31" fmla="*/ 11 h 106"/>
                <a:gd name="T32" fmla="*/ 35 w 386"/>
                <a:gd name="T33" fmla="*/ 11 h 106"/>
                <a:gd name="T34" fmla="*/ 33 w 386"/>
                <a:gd name="T35" fmla="*/ 11 h 106"/>
                <a:gd name="T36" fmla="*/ 32 w 386"/>
                <a:gd name="T37" fmla="*/ 11 h 106"/>
                <a:gd name="T38" fmla="*/ 30 w 386"/>
                <a:gd name="T39" fmla="*/ 12 h 106"/>
                <a:gd name="T40" fmla="*/ 28 w 386"/>
                <a:gd name="T41" fmla="*/ 12 h 106"/>
                <a:gd name="T42" fmla="*/ 26 w 386"/>
                <a:gd name="T43" fmla="*/ 12 h 106"/>
                <a:gd name="T44" fmla="*/ 24 w 386"/>
                <a:gd name="T45" fmla="*/ 12 h 106"/>
                <a:gd name="T46" fmla="*/ 23 w 386"/>
                <a:gd name="T47" fmla="*/ 12 h 106"/>
                <a:gd name="T48" fmla="*/ 21 w 386"/>
                <a:gd name="T49" fmla="*/ 12 h 106"/>
                <a:gd name="T50" fmla="*/ 19 w 386"/>
                <a:gd name="T51" fmla="*/ 12 h 106"/>
                <a:gd name="T52" fmla="*/ 17 w 386"/>
                <a:gd name="T53" fmla="*/ 12 h 106"/>
                <a:gd name="T54" fmla="*/ 15 w 386"/>
                <a:gd name="T55" fmla="*/ 12 h 106"/>
                <a:gd name="T56" fmla="*/ 13 w 386"/>
                <a:gd name="T57" fmla="*/ 12 h 106"/>
                <a:gd name="T58" fmla="*/ 12 w 386"/>
                <a:gd name="T59" fmla="*/ 12 h 106"/>
                <a:gd name="T60" fmla="*/ 11 w 386"/>
                <a:gd name="T61" fmla="*/ 12 h 106"/>
                <a:gd name="T62" fmla="*/ 10 w 386"/>
                <a:gd name="T63" fmla="*/ 12 h 106"/>
                <a:gd name="T64" fmla="*/ 9 w 386"/>
                <a:gd name="T65" fmla="*/ 12 h 106"/>
                <a:gd name="T66" fmla="*/ 8 w 386"/>
                <a:gd name="T67" fmla="*/ 12 h 106"/>
                <a:gd name="T68" fmla="*/ 6 w 386"/>
                <a:gd name="T69" fmla="*/ 12 h 106"/>
                <a:gd name="T70" fmla="*/ 5 w 386"/>
                <a:gd name="T71" fmla="*/ 12 h 10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86"/>
                <a:gd name="T109" fmla="*/ 0 h 106"/>
                <a:gd name="T110" fmla="*/ 386 w 386"/>
                <a:gd name="T111" fmla="*/ 106 h 10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86" h="106">
                  <a:moveTo>
                    <a:pt x="48" y="104"/>
                  </a:moveTo>
                  <a:lnTo>
                    <a:pt x="43" y="98"/>
                  </a:lnTo>
                  <a:lnTo>
                    <a:pt x="39" y="91"/>
                  </a:lnTo>
                  <a:lnTo>
                    <a:pt x="35" y="83"/>
                  </a:lnTo>
                  <a:lnTo>
                    <a:pt x="29" y="74"/>
                  </a:lnTo>
                  <a:lnTo>
                    <a:pt x="23" y="65"/>
                  </a:lnTo>
                  <a:lnTo>
                    <a:pt x="16" y="55"/>
                  </a:lnTo>
                  <a:lnTo>
                    <a:pt x="9" y="47"/>
                  </a:lnTo>
                  <a:lnTo>
                    <a:pt x="0" y="37"/>
                  </a:lnTo>
                  <a:lnTo>
                    <a:pt x="0" y="25"/>
                  </a:lnTo>
                  <a:lnTo>
                    <a:pt x="335" y="0"/>
                  </a:lnTo>
                  <a:lnTo>
                    <a:pt x="386" y="83"/>
                  </a:lnTo>
                  <a:lnTo>
                    <a:pt x="372" y="86"/>
                  </a:lnTo>
                  <a:lnTo>
                    <a:pt x="358" y="88"/>
                  </a:lnTo>
                  <a:lnTo>
                    <a:pt x="344" y="91"/>
                  </a:lnTo>
                  <a:lnTo>
                    <a:pt x="329" y="92"/>
                  </a:lnTo>
                  <a:lnTo>
                    <a:pt x="314" y="95"/>
                  </a:lnTo>
                  <a:lnTo>
                    <a:pt x="299" y="97"/>
                  </a:lnTo>
                  <a:lnTo>
                    <a:pt x="283" y="98"/>
                  </a:lnTo>
                  <a:lnTo>
                    <a:pt x="268" y="101"/>
                  </a:lnTo>
                  <a:lnTo>
                    <a:pt x="251" y="102"/>
                  </a:lnTo>
                  <a:lnTo>
                    <a:pt x="235" y="104"/>
                  </a:lnTo>
                  <a:lnTo>
                    <a:pt x="218" y="104"/>
                  </a:lnTo>
                  <a:lnTo>
                    <a:pt x="202" y="105"/>
                  </a:lnTo>
                  <a:lnTo>
                    <a:pt x="185" y="105"/>
                  </a:lnTo>
                  <a:lnTo>
                    <a:pt x="167" y="106"/>
                  </a:lnTo>
                  <a:lnTo>
                    <a:pt x="150" y="106"/>
                  </a:lnTo>
                  <a:lnTo>
                    <a:pt x="132" y="106"/>
                  </a:lnTo>
                  <a:lnTo>
                    <a:pt x="121" y="106"/>
                  </a:lnTo>
                  <a:lnTo>
                    <a:pt x="110" y="106"/>
                  </a:lnTo>
                  <a:lnTo>
                    <a:pt x="99" y="106"/>
                  </a:lnTo>
                  <a:lnTo>
                    <a:pt x="89" y="105"/>
                  </a:lnTo>
                  <a:lnTo>
                    <a:pt x="78" y="105"/>
                  </a:lnTo>
                  <a:lnTo>
                    <a:pt x="68" y="105"/>
                  </a:lnTo>
                  <a:lnTo>
                    <a:pt x="57" y="104"/>
                  </a:lnTo>
                  <a:lnTo>
                    <a:pt x="48" y="104"/>
                  </a:lnTo>
                  <a:close/>
                </a:path>
              </a:pathLst>
            </a:custGeom>
            <a:solidFill>
              <a:srgbClr val="FFFFFF"/>
            </a:solidFill>
            <a:ln w="9525">
              <a:noFill/>
              <a:round/>
              <a:headEnd/>
              <a:tailEnd/>
            </a:ln>
          </p:spPr>
          <p:txBody>
            <a:bodyPr/>
            <a:lstStyle/>
            <a:p>
              <a:pPr eaLnBrk="0" hangingPunct="0"/>
              <a:endParaRPr lang="en-AU"/>
            </a:p>
          </p:txBody>
        </p:sp>
        <p:sp>
          <p:nvSpPr>
            <p:cNvPr id="77006" name="Freeform 53"/>
            <p:cNvSpPr>
              <a:spLocks/>
            </p:cNvSpPr>
            <p:nvPr/>
          </p:nvSpPr>
          <p:spPr bwMode="auto">
            <a:xfrm>
              <a:off x="6276" y="1492"/>
              <a:ext cx="161" cy="163"/>
            </a:xfrm>
            <a:custGeom>
              <a:avLst/>
              <a:gdLst>
                <a:gd name="T0" fmla="*/ 28 w 483"/>
                <a:gd name="T1" fmla="*/ 0 h 490"/>
                <a:gd name="T2" fmla="*/ 33 w 483"/>
                <a:gd name="T3" fmla="*/ 1 h 490"/>
                <a:gd name="T4" fmla="*/ 38 w 483"/>
                <a:gd name="T5" fmla="*/ 3 h 490"/>
                <a:gd name="T6" fmla="*/ 43 w 483"/>
                <a:gd name="T7" fmla="*/ 6 h 490"/>
                <a:gd name="T8" fmla="*/ 47 w 483"/>
                <a:gd name="T9" fmla="*/ 10 h 490"/>
                <a:gd name="T10" fmla="*/ 50 w 483"/>
                <a:gd name="T11" fmla="*/ 14 h 490"/>
                <a:gd name="T12" fmla="*/ 52 w 483"/>
                <a:gd name="T13" fmla="*/ 19 h 490"/>
                <a:gd name="T14" fmla="*/ 53 w 483"/>
                <a:gd name="T15" fmla="*/ 24 h 490"/>
                <a:gd name="T16" fmla="*/ 54 w 483"/>
                <a:gd name="T17" fmla="*/ 31 h 490"/>
                <a:gd name="T18" fmla="*/ 52 w 483"/>
                <a:gd name="T19" fmla="*/ 38 h 490"/>
                <a:gd name="T20" fmla="*/ 49 w 483"/>
                <a:gd name="T21" fmla="*/ 46 h 490"/>
                <a:gd name="T22" fmla="*/ 44 w 483"/>
                <a:gd name="T23" fmla="*/ 51 h 490"/>
                <a:gd name="T24" fmla="*/ 41 w 483"/>
                <a:gd name="T25" fmla="*/ 54 h 490"/>
                <a:gd name="T26" fmla="*/ 39 w 483"/>
                <a:gd name="T27" fmla="*/ 54 h 490"/>
                <a:gd name="T28" fmla="*/ 38 w 483"/>
                <a:gd name="T29" fmla="*/ 54 h 490"/>
                <a:gd name="T30" fmla="*/ 36 w 483"/>
                <a:gd name="T31" fmla="*/ 54 h 490"/>
                <a:gd name="T32" fmla="*/ 32 w 483"/>
                <a:gd name="T33" fmla="*/ 51 h 490"/>
                <a:gd name="T34" fmla="*/ 28 w 483"/>
                <a:gd name="T35" fmla="*/ 44 h 490"/>
                <a:gd name="T36" fmla="*/ 26 w 483"/>
                <a:gd name="T37" fmla="*/ 36 h 490"/>
                <a:gd name="T38" fmla="*/ 25 w 483"/>
                <a:gd name="T39" fmla="*/ 31 h 490"/>
                <a:gd name="T40" fmla="*/ 25 w 483"/>
                <a:gd name="T41" fmla="*/ 29 h 490"/>
                <a:gd name="T42" fmla="*/ 23 w 483"/>
                <a:gd name="T43" fmla="*/ 26 h 490"/>
                <a:gd name="T44" fmla="*/ 22 w 483"/>
                <a:gd name="T45" fmla="*/ 24 h 490"/>
                <a:gd name="T46" fmla="*/ 20 w 483"/>
                <a:gd name="T47" fmla="*/ 23 h 490"/>
                <a:gd name="T48" fmla="*/ 19 w 483"/>
                <a:gd name="T49" fmla="*/ 23 h 490"/>
                <a:gd name="T50" fmla="*/ 17 w 483"/>
                <a:gd name="T51" fmla="*/ 22 h 490"/>
                <a:gd name="T52" fmla="*/ 0 w 483"/>
                <a:gd name="T53" fmla="*/ 22 h 490"/>
                <a:gd name="T54" fmla="*/ 1 w 483"/>
                <a:gd name="T55" fmla="*/ 18 h 490"/>
                <a:gd name="T56" fmla="*/ 3 w 483"/>
                <a:gd name="T57" fmla="*/ 13 h 490"/>
                <a:gd name="T58" fmla="*/ 5 w 483"/>
                <a:gd name="T59" fmla="*/ 10 h 490"/>
                <a:gd name="T60" fmla="*/ 8 w 483"/>
                <a:gd name="T61" fmla="*/ 6 h 490"/>
                <a:gd name="T62" fmla="*/ 12 w 483"/>
                <a:gd name="T63" fmla="*/ 4 h 490"/>
                <a:gd name="T64" fmla="*/ 16 w 483"/>
                <a:gd name="T65" fmla="*/ 2 h 490"/>
                <a:gd name="T66" fmla="*/ 20 w 483"/>
                <a:gd name="T67" fmla="*/ 0 h 490"/>
                <a:gd name="T68" fmla="*/ 25 w 483"/>
                <a:gd name="T69" fmla="*/ 0 h 4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3"/>
                <a:gd name="T106" fmla="*/ 0 h 490"/>
                <a:gd name="T107" fmla="*/ 483 w 483"/>
                <a:gd name="T108" fmla="*/ 490 h 4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3" h="490">
                  <a:moveTo>
                    <a:pt x="226" y="0"/>
                  </a:moveTo>
                  <a:lnTo>
                    <a:pt x="251" y="1"/>
                  </a:lnTo>
                  <a:lnTo>
                    <a:pt x="275" y="4"/>
                  </a:lnTo>
                  <a:lnTo>
                    <a:pt x="298" y="11"/>
                  </a:lnTo>
                  <a:lnTo>
                    <a:pt x="321" y="19"/>
                  </a:lnTo>
                  <a:lnTo>
                    <a:pt x="343" y="29"/>
                  </a:lnTo>
                  <a:lnTo>
                    <a:pt x="364" y="42"/>
                  </a:lnTo>
                  <a:lnTo>
                    <a:pt x="383" y="56"/>
                  </a:lnTo>
                  <a:lnTo>
                    <a:pt x="403" y="72"/>
                  </a:lnTo>
                  <a:lnTo>
                    <a:pt x="419" y="90"/>
                  </a:lnTo>
                  <a:lnTo>
                    <a:pt x="434" y="110"/>
                  </a:lnTo>
                  <a:lnTo>
                    <a:pt x="448" y="129"/>
                  </a:lnTo>
                  <a:lnTo>
                    <a:pt x="459" y="151"/>
                  </a:lnTo>
                  <a:lnTo>
                    <a:pt x="469" y="173"/>
                  </a:lnTo>
                  <a:lnTo>
                    <a:pt x="476" y="196"/>
                  </a:lnTo>
                  <a:lnTo>
                    <a:pt x="480" y="219"/>
                  </a:lnTo>
                  <a:lnTo>
                    <a:pt x="483" y="243"/>
                  </a:lnTo>
                  <a:lnTo>
                    <a:pt x="482" y="276"/>
                  </a:lnTo>
                  <a:lnTo>
                    <a:pt x="476" y="312"/>
                  </a:lnTo>
                  <a:lnTo>
                    <a:pt x="466" y="347"/>
                  </a:lnTo>
                  <a:lnTo>
                    <a:pt x="454" y="380"/>
                  </a:lnTo>
                  <a:lnTo>
                    <a:pt x="437" y="412"/>
                  </a:lnTo>
                  <a:lnTo>
                    <a:pt x="419" y="440"/>
                  </a:lnTo>
                  <a:lnTo>
                    <a:pt x="398" y="463"/>
                  </a:lnTo>
                  <a:lnTo>
                    <a:pt x="376" y="480"/>
                  </a:lnTo>
                  <a:lnTo>
                    <a:pt x="368" y="484"/>
                  </a:lnTo>
                  <a:lnTo>
                    <a:pt x="361" y="487"/>
                  </a:lnTo>
                  <a:lnTo>
                    <a:pt x="354" y="488"/>
                  </a:lnTo>
                  <a:lnTo>
                    <a:pt x="347" y="490"/>
                  </a:lnTo>
                  <a:lnTo>
                    <a:pt x="339" y="490"/>
                  </a:lnTo>
                  <a:lnTo>
                    <a:pt x="332" y="488"/>
                  </a:lnTo>
                  <a:lnTo>
                    <a:pt x="325" y="485"/>
                  </a:lnTo>
                  <a:lnTo>
                    <a:pt x="318" y="483"/>
                  </a:lnTo>
                  <a:lnTo>
                    <a:pt x="290" y="460"/>
                  </a:lnTo>
                  <a:lnTo>
                    <a:pt x="268" y="430"/>
                  </a:lnTo>
                  <a:lnTo>
                    <a:pt x="251" y="395"/>
                  </a:lnTo>
                  <a:lnTo>
                    <a:pt x="240" y="361"/>
                  </a:lnTo>
                  <a:lnTo>
                    <a:pt x="232" y="327"/>
                  </a:lnTo>
                  <a:lnTo>
                    <a:pt x="226" y="300"/>
                  </a:lnTo>
                  <a:lnTo>
                    <a:pt x="224" y="280"/>
                  </a:lnTo>
                  <a:lnTo>
                    <a:pt x="224" y="273"/>
                  </a:lnTo>
                  <a:lnTo>
                    <a:pt x="221" y="259"/>
                  </a:lnTo>
                  <a:lnTo>
                    <a:pt x="217" y="245"/>
                  </a:lnTo>
                  <a:lnTo>
                    <a:pt x="210" y="233"/>
                  </a:lnTo>
                  <a:lnTo>
                    <a:pt x="200" y="222"/>
                  </a:lnTo>
                  <a:lnTo>
                    <a:pt x="194" y="218"/>
                  </a:lnTo>
                  <a:lnTo>
                    <a:pt x="187" y="214"/>
                  </a:lnTo>
                  <a:lnTo>
                    <a:pt x="182" y="209"/>
                  </a:lnTo>
                  <a:lnTo>
                    <a:pt x="175" y="207"/>
                  </a:lnTo>
                  <a:lnTo>
                    <a:pt x="169" y="204"/>
                  </a:lnTo>
                  <a:lnTo>
                    <a:pt x="162" y="203"/>
                  </a:lnTo>
                  <a:lnTo>
                    <a:pt x="156" y="201"/>
                  </a:lnTo>
                  <a:lnTo>
                    <a:pt x="149" y="201"/>
                  </a:lnTo>
                  <a:lnTo>
                    <a:pt x="0" y="201"/>
                  </a:lnTo>
                  <a:lnTo>
                    <a:pt x="4" y="180"/>
                  </a:lnTo>
                  <a:lnTo>
                    <a:pt x="8" y="160"/>
                  </a:lnTo>
                  <a:lnTo>
                    <a:pt x="15" y="140"/>
                  </a:lnTo>
                  <a:lnTo>
                    <a:pt x="25" y="121"/>
                  </a:lnTo>
                  <a:lnTo>
                    <a:pt x="35" y="104"/>
                  </a:lnTo>
                  <a:lnTo>
                    <a:pt x="47" y="87"/>
                  </a:lnTo>
                  <a:lnTo>
                    <a:pt x="60" y="72"/>
                  </a:lnTo>
                  <a:lnTo>
                    <a:pt x="74" y="57"/>
                  </a:lnTo>
                  <a:lnTo>
                    <a:pt x="90" y="44"/>
                  </a:lnTo>
                  <a:lnTo>
                    <a:pt x="107" y="33"/>
                  </a:lnTo>
                  <a:lnTo>
                    <a:pt x="125" y="24"/>
                  </a:lnTo>
                  <a:lnTo>
                    <a:pt x="143" y="15"/>
                  </a:lnTo>
                  <a:lnTo>
                    <a:pt x="162" y="8"/>
                  </a:lnTo>
                  <a:lnTo>
                    <a:pt x="183" y="4"/>
                  </a:lnTo>
                  <a:lnTo>
                    <a:pt x="204" y="1"/>
                  </a:lnTo>
                  <a:lnTo>
                    <a:pt x="226" y="0"/>
                  </a:lnTo>
                  <a:close/>
                </a:path>
              </a:pathLst>
            </a:custGeom>
            <a:solidFill>
              <a:srgbClr val="11C126"/>
            </a:solidFill>
            <a:ln w="9525">
              <a:noFill/>
              <a:round/>
              <a:headEnd/>
              <a:tailEnd/>
            </a:ln>
          </p:spPr>
          <p:txBody>
            <a:bodyPr/>
            <a:lstStyle/>
            <a:p>
              <a:pPr eaLnBrk="0" hangingPunct="0"/>
              <a:endParaRPr lang="en-AU"/>
            </a:p>
          </p:txBody>
        </p:sp>
        <p:sp>
          <p:nvSpPr>
            <p:cNvPr id="77007" name="Freeform 54"/>
            <p:cNvSpPr>
              <a:spLocks/>
            </p:cNvSpPr>
            <p:nvPr/>
          </p:nvSpPr>
          <p:spPr bwMode="auto">
            <a:xfrm>
              <a:off x="6209" y="1572"/>
              <a:ext cx="197" cy="134"/>
            </a:xfrm>
            <a:custGeom>
              <a:avLst/>
              <a:gdLst>
                <a:gd name="T0" fmla="*/ 0 w 590"/>
                <a:gd name="T1" fmla="*/ 24 h 404"/>
                <a:gd name="T2" fmla="*/ 0 w 590"/>
                <a:gd name="T3" fmla="*/ 22 h 404"/>
                <a:gd name="T4" fmla="*/ 1 w 590"/>
                <a:gd name="T5" fmla="*/ 20 h 404"/>
                <a:gd name="T6" fmla="*/ 3 w 590"/>
                <a:gd name="T7" fmla="*/ 18 h 404"/>
                <a:gd name="T8" fmla="*/ 6 w 590"/>
                <a:gd name="T9" fmla="*/ 15 h 404"/>
                <a:gd name="T10" fmla="*/ 9 w 590"/>
                <a:gd name="T11" fmla="*/ 11 h 404"/>
                <a:gd name="T12" fmla="*/ 12 w 590"/>
                <a:gd name="T13" fmla="*/ 8 h 404"/>
                <a:gd name="T14" fmla="*/ 16 w 590"/>
                <a:gd name="T15" fmla="*/ 4 h 404"/>
                <a:gd name="T16" fmla="*/ 21 w 590"/>
                <a:gd name="T17" fmla="*/ 0 h 404"/>
                <a:gd name="T18" fmla="*/ 39 w 590"/>
                <a:gd name="T19" fmla="*/ 0 h 404"/>
                <a:gd name="T20" fmla="*/ 40 w 590"/>
                <a:gd name="T21" fmla="*/ 0 h 404"/>
                <a:gd name="T22" fmla="*/ 41 w 590"/>
                <a:gd name="T23" fmla="*/ 0 h 404"/>
                <a:gd name="T24" fmla="*/ 41 w 590"/>
                <a:gd name="T25" fmla="*/ 1 h 404"/>
                <a:gd name="T26" fmla="*/ 42 w 590"/>
                <a:gd name="T27" fmla="*/ 1 h 404"/>
                <a:gd name="T28" fmla="*/ 42 w 590"/>
                <a:gd name="T29" fmla="*/ 2 h 404"/>
                <a:gd name="T30" fmla="*/ 43 w 590"/>
                <a:gd name="T31" fmla="*/ 2 h 404"/>
                <a:gd name="T32" fmla="*/ 43 w 590"/>
                <a:gd name="T33" fmla="*/ 3 h 404"/>
                <a:gd name="T34" fmla="*/ 43 w 590"/>
                <a:gd name="T35" fmla="*/ 4 h 404"/>
                <a:gd name="T36" fmla="*/ 43 w 590"/>
                <a:gd name="T37" fmla="*/ 5 h 404"/>
                <a:gd name="T38" fmla="*/ 44 w 590"/>
                <a:gd name="T39" fmla="*/ 7 h 404"/>
                <a:gd name="T40" fmla="*/ 44 w 590"/>
                <a:gd name="T41" fmla="*/ 11 h 404"/>
                <a:gd name="T42" fmla="*/ 45 w 590"/>
                <a:gd name="T43" fmla="*/ 15 h 404"/>
                <a:gd name="T44" fmla="*/ 47 w 590"/>
                <a:gd name="T45" fmla="*/ 19 h 404"/>
                <a:gd name="T46" fmla="*/ 49 w 590"/>
                <a:gd name="T47" fmla="*/ 24 h 404"/>
                <a:gd name="T48" fmla="*/ 52 w 590"/>
                <a:gd name="T49" fmla="*/ 27 h 404"/>
                <a:gd name="T50" fmla="*/ 56 w 590"/>
                <a:gd name="T51" fmla="*/ 30 h 404"/>
                <a:gd name="T52" fmla="*/ 57 w 590"/>
                <a:gd name="T53" fmla="*/ 31 h 404"/>
                <a:gd name="T54" fmla="*/ 58 w 590"/>
                <a:gd name="T55" fmla="*/ 31 h 404"/>
                <a:gd name="T56" fmla="*/ 59 w 590"/>
                <a:gd name="T57" fmla="*/ 32 h 404"/>
                <a:gd name="T58" fmla="*/ 60 w 590"/>
                <a:gd name="T59" fmla="*/ 32 h 404"/>
                <a:gd name="T60" fmla="*/ 61 w 590"/>
                <a:gd name="T61" fmla="*/ 32 h 404"/>
                <a:gd name="T62" fmla="*/ 62 w 590"/>
                <a:gd name="T63" fmla="*/ 32 h 404"/>
                <a:gd name="T64" fmla="*/ 63 w 590"/>
                <a:gd name="T65" fmla="*/ 31 h 404"/>
                <a:gd name="T66" fmla="*/ 64 w 590"/>
                <a:gd name="T67" fmla="*/ 31 h 404"/>
                <a:gd name="T68" fmla="*/ 66 w 590"/>
                <a:gd name="T69" fmla="*/ 42 h 404"/>
                <a:gd name="T70" fmla="*/ 29 w 590"/>
                <a:gd name="T71" fmla="*/ 44 h 404"/>
                <a:gd name="T72" fmla="*/ 27 w 590"/>
                <a:gd name="T73" fmla="*/ 28 h 404"/>
                <a:gd name="T74" fmla="*/ 26 w 590"/>
                <a:gd name="T75" fmla="*/ 28 h 404"/>
                <a:gd name="T76" fmla="*/ 25 w 590"/>
                <a:gd name="T77" fmla="*/ 28 h 404"/>
                <a:gd name="T78" fmla="*/ 25 w 590"/>
                <a:gd name="T79" fmla="*/ 28 h 404"/>
                <a:gd name="T80" fmla="*/ 24 w 590"/>
                <a:gd name="T81" fmla="*/ 28 h 404"/>
                <a:gd name="T82" fmla="*/ 23 w 590"/>
                <a:gd name="T83" fmla="*/ 28 h 404"/>
                <a:gd name="T84" fmla="*/ 21 w 590"/>
                <a:gd name="T85" fmla="*/ 28 h 404"/>
                <a:gd name="T86" fmla="*/ 19 w 590"/>
                <a:gd name="T87" fmla="*/ 28 h 404"/>
                <a:gd name="T88" fmla="*/ 18 w 590"/>
                <a:gd name="T89" fmla="*/ 27 h 404"/>
                <a:gd name="T90" fmla="*/ 16 w 590"/>
                <a:gd name="T91" fmla="*/ 27 h 404"/>
                <a:gd name="T92" fmla="*/ 14 w 590"/>
                <a:gd name="T93" fmla="*/ 27 h 404"/>
                <a:gd name="T94" fmla="*/ 11 w 590"/>
                <a:gd name="T95" fmla="*/ 27 h 404"/>
                <a:gd name="T96" fmla="*/ 9 w 590"/>
                <a:gd name="T97" fmla="*/ 26 h 404"/>
                <a:gd name="T98" fmla="*/ 7 w 590"/>
                <a:gd name="T99" fmla="*/ 26 h 404"/>
                <a:gd name="T100" fmla="*/ 5 w 590"/>
                <a:gd name="T101" fmla="*/ 25 h 404"/>
                <a:gd name="T102" fmla="*/ 3 w 590"/>
                <a:gd name="T103" fmla="*/ 25 h 404"/>
                <a:gd name="T104" fmla="*/ 2 w 590"/>
                <a:gd name="T105" fmla="*/ 24 h 404"/>
                <a:gd name="T106" fmla="*/ 0 w 590"/>
                <a:gd name="T107" fmla="*/ 24 h 404"/>
                <a:gd name="T108" fmla="*/ 0 w 590"/>
                <a:gd name="T109" fmla="*/ 24 h 404"/>
                <a:gd name="T110" fmla="*/ 0 w 590"/>
                <a:gd name="T111" fmla="*/ 24 h 404"/>
                <a:gd name="T112" fmla="*/ 0 w 590"/>
                <a:gd name="T113" fmla="*/ 24 h 404"/>
                <a:gd name="T114" fmla="*/ 0 w 590"/>
                <a:gd name="T115" fmla="*/ 24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90"/>
                <a:gd name="T175" fmla="*/ 0 h 404"/>
                <a:gd name="T176" fmla="*/ 590 w 590"/>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90" h="404">
                  <a:moveTo>
                    <a:pt x="0" y="213"/>
                  </a:moveTo>
                  <a:lnTo>
                    <a:pt x="1" y="202"/>
                  </a:lnTo>
                  <a:lnTo>
                    <a:pt x="10" y="184"/>
                  </a:lnTo>
                  <a:lnTo>
                    <a:pt x="26" y="160"/>
                  </a:lnTo>
                  <a:lnTo>
                    <a:pt x="50" y="133"/>
                  </a:lnTo>
                  <a:lnTo>
                    <a:pt x="78" y="102"/>
                  </a:lnTo>
                  <a:lnTo>
                    <a:pt x="111" y="69"/>
                  </a:lnTo>
                  <a:lnTo>
                    <a:pt x="148" y="34"/>
                  </a:lnTo>
                  <a:lnTo>
                    <a:pt x="187" y="0"/>
                  </a:lnTo>
                  <a:lnTo>
                    <a:pt x="351" y="0"/>
                  </a:lnTo>
                  <a:lnTo>
                    <a:pt x="358" y="1"/>
                  </a:lnTo>
                  <a:lnTo>
                    <a:pt x="365" y="2"/>
                  </a:lnTo>
                  <a:lnTo>
                    <a:pt x="370" y="5"/>
                  </a:lnTo>
                  <a:lnTo>
                    <a:pt x="376" y="9"/>
                  </a:lnTo>
                  <a:lnTo>
                    <a:pt x="380" y="15"/>
                  </a:lnTo>
                  <a:lnTo>
                    <a:pt x="384" y="20"/>
                  </a:lnTo>
                  <a:lnTo>
                    <a:pt x="386" y="27"/>
                  </a:lnTo>
                  <a:lnTo>
                    <a:pt x="387" y="34"/>
                  </a:lnTo>
                  <a:lnTo>
                    <a:pt x="388" y="44"/>
                  </a:lnTo>
                  <a:lnTo>
                    <a:pt x="391" y="67"/>
                  </a:lnTo>
                  <a:lnTo>
                    <a:pt x="397" y="98"/>
                  </a:lnTo>
                  <a:lnTo>
                    <a:pt x="406" y="135"/>
                  </a:lnTo>
                  <a:lnTo>
                    <a:pt x="420" y="174"/>
                  </a:lnTo>
                  <a:lnTo>
                    <a:pt x="441" y="213"/>
                  </a:lnTo>
                  <a:lnTo>
                    <a:pt x="468" y="248"/>
                  </a:lnTo>
                  <a:lnTo>
                    <a:pt x="502" y="274"/>
                  </a:lnTo>
                  <a:lnTo>
                    <a:pt x="512" y="278"/>
                  </a:lnTo>
                  <a:lnTo>
                    <a:pt x="522" y="282"/>
                  </a:lnTo>
                  <a:lnTo>
                    <a:pt x="530" y="285"/>
                  </a:lnTo>
                  <a:lnTo>
                    <a:pt x="540" y="287"/>
                  </a:lnTo>
                  <a:lnTo>
                    <a:pt x="549" y="287"/>
                  </a:lnTo>
                  <a:lnTo>
                    <a:pt x="559" y="287"/>
                  </a:lnTo>
                  <a:lnTo>
                    <a:pt x="569" y="284"/>
                  </a:lnTo>
                  <a:lnTo>
                    <a:pt x="579" y="281"/>
                  </a:lnTo>
                  <a:lnTo>
                    <a:pt x="590" y="379"/>
                  </a:lnTo>
                  <a:lnTo>
                    <a:pt x="265" y="404"/>
                  </a:lnTo>
                  <a:lnTo>
                    <a:pt x="247" y="253"/>
                  </a:lnTo>
                  <a:lnTo>
                    <a:pt x="230" y="253"/>
                  </a:lnTo>
                  <a:lnTo>
                    <a:pt x="229" y="253"/>
                  </a:lnTo>
                  <a:lnTo>
                    <a:pt x="223" y="253"/>
                  </a:lnTo>
                  <a:lnTo>
                    <a:pt x="215" y="252"/>
                  </a:lnTo>
                  <a:lnTo>
                    <a:pt x="204" y="252"/>
                  </a:lnTo>
                  <a:lnTo>
                    <a:pt x="190" y="251"/>
                  </a:lnTo>
                  <a:lnTo>
                    <a:pt x="175" y="249"/>
                  </a:lnTo>
                  <a:lnTo>
                    <a:pt x="158" y="248"/>
                  </a:lnTo>
                  <a:lnTo>
                    <a:pt x="140" y="246"/>
                  </a:lnTo>
                  <a:lnTo>
                    <a:pt x="122" y="244"/>
                  </a:lnTo>
                  <a:lnTo>
                    <a:pt x="103" y="241"/>
                  </a:lnTo>
                  <a:lnTo>
                    <a:pt x="83" y="238"/>
                  </a:lnTo>
                  <a:lnTo>
                    <a:pt x="65" y="234"/>
                  </a:lnTo>
                  <a:lnTo>
                    <a:pt x="47" y="230"/>
                  </a:lnTo>
                  <a:lnTo>
                    <a:pt x="30" y="226"/>
                  </a:lnTo>
                  <a:lnTo>
                    <a:pt x="15" y="220"/>
                  </a:lnTo>
                  <a:lnTo>
                    <a:pt x="1" y="214"/>
                  </a:lnTo>
                  <a:lnTo>
                    <a:pt x="0" y="213"/>
                  </a:lnTo>
                  <a:close/>
                </a:path>
              </a:pathLst>
            </a:custGeom>
            <a:solidFill>
              <a:srgbClr val="FFFFFF"/>
            </a:solidFill>
            <a:ln w="9525">
              <a:noFill/>
              <a:round/>
              <a:headEnd/>
              <a:tailEnd/>
            </a:ln>
          </p:spPr>
          <p:txBody>
            <a:bodyPr/>
            <a:lstStyle/>
            <a:p>
              <a:pPr eaLnBrk="0" hangingPunct="0"/>
              <a:endParaRPr lang="en-AU"/>
            </a:p>
          </p:txBody>
        </p:sp>
        <p:sp>
          <p:nvSpPr>
            <p:cNvPr id="77008" name="Freeform 55"/>
            <p:cNvSpPr>
              <a:spLocks/>
            </p:cNvSpPr>
            <p:nvPr/>
          </p:nvSpPr>
          <p:spPr bwMode="auto">
            <a:xfrm>
              <a:off x="6256" y="1725"/>
              <a:ext cx="43" cy="19"/>
            </a:xfrm>
            <a:custGeom>
              <a:avLst/>
              <a:gdLst>
                <a:gd name="T0" fmla="*/ 7 w 128"/>
                <a:gd name="T1" fmla="*/ 0 h 58"/>
                <a:gd name="T2" fmla="*/ 8 w 128"/>
                <a:gd name="T3" fmla="*/ 0 h 58"/>
                <a:gd name="T4" fmla="*/ 8 w 128"/>
                <a:gd name="T5" fmla="*/ 0 h 58"/>
                <a:gd name="T6" fmla="*/ 9 w 128"/>
                <a:gd name="T7" fmla="*/ 0 h 58"/>
                <a:gd name="T8" fmla="*/ 10 w 128"/>
                <a:gd name="T9" fmla="*/ 1 h 58"/>
                <a:gd name="T10" fmla="*/ 10 w 128"/>
                <a:gd name="T11" fmla="*/ 1 h 58"/>
                <a:gd name="T12" fmla="*/ 10 w 128"/>
                <a:gd name="T13" fmla="*/ 1 h 58"/>
                <a:gd name="T14" fmla="*/ 11 w 128"/>
                <a:gd name="T15" fmla="*/ 3 h 58"/>
                <a:gd name="T16" fmla="*/ 12 w 128"/>
                <a:gd name="T17" fmla="*/ 4 h 58"/>
                <a:gd name="T18" fmla="*/ 13 w 128"/>
                <a:gd name="T19" fmla="*/ 5 h 58"/>
                <a:gd name="T20" fmla="*/ 14 w 128"/>
                <a:gd name="T21" fmla="*/ 6 h 58"/>
                <a:gd name="T22" fmla="*/ 12 w 128"/>
                <a:gd name="T23" fmla="*/ 6 h 58"/>
                <a:gd name="T24" fmla="*/ 11 w 128"/>
                <a:gd name="T25" fmla="*/ 6 h 58"/>
                <a:gd name="T26" fmla="*/ 9 w 128"/>
                <a:gd name="T27" fmla="*/ 6 h 58"/>
                <a:gd name="T28" fmla="*/ 7 w 128"/>
                <a:gd name="T29" fmla="*/ 6 h 58"/>
                <a:gd name="T30" fmla="*/ 5 w 128"/>
                <a:gd name="T31" fmla="*/ 5 h 58"/>
                <a:gd name="T32" fmla="*/ 3 w 128"/>
                <a:gd name="T33" fmla="*/ 5 h 58"/>
                <a:gd name="T34" fmla="*/ 2 w 128"/>
                <a:gd name="T35" fmla="*/ 5 h 58"/>
                <a:gd name="T36" fmla="*/ 0 w 128"/>
                <a:gd name="T37" fmla="*/ 4 h 58"/>
                <a:gd name="T38" fmla="*/ 5 w 128"/>
                <a:gd name="T39" fmla="*/ 3 h 58"/>
                <a:gd name="T40" fmla="*/ 4 w 128"/>
                <a:gd name="T41" fmla="*/ 1 h 58"/>
                <a:gd name="T42" fmla="*/ 4 w 128"/>
                <a:gd name="T43" fmla="*/ 1 h 58"/>
                <a:gd name="T44" fmla="*/ 5 w 128"/>
                <a:gd name="T45" fmla="*/ 1 h 58"/>
                <a:gd name="T46" fmla="*/ 6 w 128"/>
                <a:gd name="T47" fmla="*/ 0 h 58"/>
                <a:gd name="T48" fmla="*/ 7 w 128"/>
                <a:gd name="T49" fmla="*/ 0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58"/>
                <a:gd name="T77" fmla="*/ 128 w 128"/>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58">
                  <a:moveTo>
                    <a:pt x="64" y="0"/>
                  </a:moveTo>
                  <a:lnTo>
                    <a:pt x="68" y="0"/>
                  </a:lnTo>
                  <a:lnTo>
                    <a:pt x="74" y="1"/>
                  </a:lnTo>
                  <a:lnTo>
                    <a:pt x="81" y="4"/>
                  </a:lnTo>
                  <a:lnTo>
                    <a:pt x="88" y="9"/>
                  </a:lnTo>
                  <a:lnTo>
                    <a:pt x="88" y="12"/>
                  </a:lnTo>
                  <a:lnTo>
                    <a:pt x="92" y="13"/>
                  </a:lnTo>
                  <a:lnTo>
                    <a:pt x="102" y="23"/>
                  </a:lnTo>
                  <a:lnTo>
                    <a:pt x="110" y="33"/>
                  </a:lnTo>
                  <a:lnTo>
                    <a:pt x="120" y="45"/>
                  </a:lnTo>
                  <a:lnTo>
                    <a:pt x="128" y="58"/>
                  </a:lnTo>
                  <a:lnTo>
                    <a:pt x="111" y="56"/>
                  </a:lnTo>
                  <a:lnTo>
                    <a:pt x="95" y="55"/>
                  </a:lnTo>
                  <a:lnTo>
                    <a:pt x="78" y="52"/>
                  </a:lnTo>
                  <a:lnTo>
                    <a:pt x="62" y="51"/>
                  </a:lnTo>
                  <a:lnTo>
                    <a:pt x="46" y="48"/>
                  </a:lnTo>
                  <a:lnTo>
                    <a:pt x="31" y="45"/>
                  </a:lnTo>
                  <a:lnTo>
                    <a:pt x="16" y="43"/>
                  </a:lnTo>
                  <a:lnTo>
                    <a:pt x="0" y="40"/>
                  </a:lnTo>
                  <a:lnTo>
                    <a:pt x="41" y="26"/>
                  </a:lnTo>
                  <a:lnTo>
                    <a:pt x="37" y="13"/>
                  </a:lnTo>
                  <a:lnTo>
                    <a:pt x="39" y="11"/>
                  </a:lnTo>
                  <a:lnTo>
                    <a:pt x="45" y="8"/>
                  </a:lnTo>
                  <a:lnTo>
                    <a:pt x="52" y="4"/>
                  </a:lnTo>
                  <a:lnTo>
                    <a:pt x="64" y="0"/>
                  </a:lnTo>
                  <a:close/>
                </a:path>
              </a:pathLst>
            </a:custGeom>
            <a:solidFill>
              <a:srgbClr val="FFFFFF"/>
            </a:solidFill>
            <a:ln w="9525">
              <a:noFill/>
              <a:round/>
              <a:headEnd/>
              <a:tailEnd/>
            </a:ln>
          </p:spPr>
          <p:txBody>
            <a:bodyPr/>
            <a:lstStyle/>
            <a:p>
              <a:pPr eaLnBrk="0" hangingPunct="0"/>
              <a:endParaRPr lang="en-AU"/>
            </a:p>
          </p:txBody>
        </p:sp>
        <p:sp>
          <p:nvSpPr>
            <p:cNvPr id="77009" name="Freeform 56"/>
            <p:cNvSpPr>
              <a:spLocks/>
            </p:cNvSpPr>
            <p:nvPr/>
          </p:nvSpPr>
          <p:spPr bwMode="auto">
            <a:xfrm>
              <a:off x="6225" y="1686"/>
              <a:ext cx="33" cy="41"/>
            </a:xfrm>
            <a:custGeom>
              <a:avLst/>
              <a:gdLst>
                <a:gd name="T0" fmla="*/ 1 w 100"/>
                <a:gd name="T1" fmla="*/ 0 h 123"/>
                <a:gd name="T2" fmla="*/ 1 w 100"/>
                <a:gd name="T3" fmla="*/ 0 h 123"/>
                <a:gd name="T4" fmla="*/ 2 w 100"/>
                <a:gd name="T5" fmla="*/ 0 h 123"/>
                <a:gd name="T6" fmla="*/ 2 w 100"/>
                <a:gd name="T7" fmla="*/ 0 h 123"/>
                <a:gd name="T8" fmla="*/ 2 w 100"/>
                <a:gd name="T9" fmla="*/ 0 h 123"/>
                <a:gd name="T10" fmla="*/ 11 w 100"/>
                <a:gd name="T11" fmla="*/ 12 h 123"/>
                <a:gd name="T12" fmla="*/ 11 w 100"/>
                <a:gd name="T13" fmla="*/ 12 h 123"/>
                <a:gd name="T14" fmla="*/ 11 w 100"/>
                <a:gd name="T15" fmla="*/ 12 h 123"/>
                <a:gd name="T16" fmla="*/ 11 w 100"/>
                <a:gd name="T17" fmla="*/ 13 h 123"/>
                <a:gd name="T18" fmla="*/ 11 w 100"/>
                <a:gd name="T19" fmla="*/ 13 h 123"/>
                <a:gd name="T20" fmla="*/ 9 w 100"/>
                <a:gd name="T21" fmla="*/ 14 h 123"/>
                <a:gd name="T22" fmla="*/ 0 w 100"/>
                <a:gd name="T23" fmla="*/ 2 h 123"/>
                <a:gd name="T24" fmla="*/ 0 w 100"/>
                <a:gd name="T25" fmla="*/ 2 h 123"/>
                <a:gd name="T26" fmla="*/ 0 w 100"/>
                <a:gd name="T27" fmla="*/ 2 h 123"/>
                <a:gd name="T28" fmla="*/ 0 w 100"/>
                <a:gd name="T29" fmla="*/ 1 h 123"/>
                <a:gd name="T30" fmla="*/ 1 w 100"/>
                <a:gd name="T31" fmla="*/ 0 h 1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0"/>
                <a:gd name="T49" fmla="*/ 0 h 123"/>
                <a:gd name="T50" fmla="*/ 100 w 100"/>
                <a:gd name="T51" fmla="*/ 123 h 1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0" h="123">
                  <a:moveTo>
                    <a:pt x="6" y="4"/>
                  </a:moveTo>
                  <a:lnTo>
                    <a:pt x="10" y="1"/>
                  </a:lnTo>
                  <a:lnTo>
                    <a:pt x="14" y="0"/>
                  </a:lnTo>
                  <a:lnTo>
                    <a:pt x="18" y="0"/>
                  </a:lnTo>
                  <a:lnTo>
                    <a:pt x="22" y="3"/>
                  </a:lnTo>
                  <a:lnTo>
                    <a:pt x="100" y="108"/>
                  </a:lnTo>
                  <a:lnTo>
                    <a:pt x="99" y="110"/>
                  </a:lnTo>
                  <a:lnTo>
                    <a:pt x="97" y="112"/>
                  </a:lnTo>
                  <a:lnTo>
                    <a:pt x="96" y="114"/>
                  </a:lnTo>
                  <a:lnTo>
                    <a:pt x="96" y="117"/>
                  </a:lnTo>
                  <a:lnTo>
                    <a:pt x="78" y="123"/>
                  </a:lnTo>
                  <a:lnTo>
                    <a:pt x="1" y="21"/>
                  </a:lnTo>
                  <a:lnTo>
                    <a:pt x="0" y="18"/>
                  </a:lnTo>
                  <a:lnTo>
                    <a:pt x="0" y="14"/>
                  </a:lnTo>
                  <a:lnTo>
                    <a:pt x="1" y="10"/>
                  </a:lnTo>
                  <a:lnTo>
                    <a:pt x="6" y="4"/>
                  </a:lnTo>
                  <a:close/>
                </a:path>
              </a:pathLst>
            </a:custGeom>
            <a:solidFill>
              <a:srgbClr val="FFFFFF"/>
            </a:solidFill>
            <a:ln w="9525">
              <a:noFill/>
              <a:round/>
              <a:headEnd/>
              <a:tailEnd/>
            </a:ln>
          </p:spPr>
          <p:txBody>
            <a:bodyPr/>
            <a:lstStyle/>
            <a:p>
              <a:pPr eaLnBrk="0" hangingPunct="0"/>
              <a:endParaRPr lang="en-AU"/>
            </a:p>
          </p:txBody>
        </p:sp>
        <p:sp>
          <p:nvSpPr>
            <p:cNvPr id="77010" name="Freeform 57"/>
            <p:cNvSpPr>
              <a:spLocks/>
            </p:cNvSpPr>
            <p:nvPr/>
          </p:nvSpPr>
          <p:spPr bwMode="auto">
            <a:xfrm>
              <a:off x="5920" y="1699"/>
              <a:ext cx="264" cy="73"/>
            </a:xfrm>
            <a:custGeom>
              <a:avLst/>
              <a:gdLst>
                <a:gd name="T0" fmla="*/ 88 w 791"/>
                <a:gd name="T1" fmla="*/ 2 h 219"/>
                <a:gd name="T2" fmla="*/ 81 w 791"/>
                <a:gd name="T3" fmla="*/ 3 h 219"/>
                <a:gd name="T4" fmla="*/ 74 w 791"/>
                <a:gd name="T5" fmla="*/ 4 h 219"/>
                <a:gd name="T6" fmla="*/ 68 w 791"/>
                <a:gd name="T7" fmla="*/ 5 h 219"/>
                <a:gd name="T8" fmla="*/ 61 w 791"/>
                <a:gd name="T9" fmla="*/ 6 h 219"/>
                <a:gd name="T10" fmla="*/ 55 w 791"/>
                <a:gd name="T11" fmla="*/ 7 h 219"/>
                <a:gd name="T12" fmla="*/ 49 w 791"/>
                <a:gd name="T13" fmla="*/ 8 h 219"/>
                <a:gd name="T14" fmla="*/ 43 w 791"/>
                <a:gd name="T15" fmla="*/ 10 h 219"/>
                <a:gd name="T16" fmla="*/ 37 w 791"/>
                <a:gd name="T17" fmla="*/ 11 h 219"/>
                <a:gd name="T18" fmla="*/ 32 w 791"/>
                <a:gd name="T19" fmla="*/ 12 h 219"/>
                <a:gd name="T20" fmla="*/ 27 w 791"/>
                <a:gd name="T21" fmla="*/ 14 h 219"/>
                <a:gd name="T22" fmla="*/ 22 w 791"/>
                <a:gd name="T23" fmla="*/ 16 h 219"/>
                <a:gd name="T24" fmla="*/ 17 w 791"/>
                <a:gd name="T25" fmla="*/ 17 h 219"/>
                <a:gd name="T26" fmla="*/ 12 w 791"/>
                <a:gd name="T27" fmla="*/ 19 h 219"/>
                <a:gd name="T28" fmla="*/ 8 w 791"/>
                <a:gd name="T29" fmla="*/ 21 h 219"/>
                <a:gd name="T30" fmla="*/ 4 w 791"/>
                <a:gd name="T31" fmla="*/ 22 h 219"/>
                <a:gd name="T32" fmla="*/ 0 w 791"/>
                <a:gd name="T33" fmla="*/ 24 h 219"/>
                <a:gd name="T34" fmla="*/ 4 w 791"/>
                <a:gd name="T35" fmla="*/ 22 h 219"/>
                <a:gd name="T36" fmla="*/ 8 w 791"/>
                <a:gd name="T37" fmla="*/ 20 h 219"/>
                <a:gd name="T38" fmla="*/ 12 w 791"/>
                <a:gd name="T39" fmla="*/ 18 h 219"/>
                <a:gd name="T40" fmla="*/ 17 w 791"/>
                <a:gd name="T41" fmla="*/ 16 h 219"/>
                <a:gd name="T42" fmla="*/ 22 w 791"/>
                <a:gd name="T43" fmla="*/ 14 h 219"/>
                <a:gd name="T44" fmla="*/ 26 w 791"/>
                <a:gd name="T45" fmla="*/ 12 h 219"/>
                <a:gd name="T46" fmla="*/ 32 w 791"/>
                <a:gd name="T47" fmla="*/ 11 h 219"/>
                <a:gd name="T48" fmla="*/ 37 w 791"/>
                <a:gd name="T49" fmla="*/ 9 h 219"/>
                <a:gd name="T50" fmla="*/ 43 w 791"/>
                <a:gd name="T51" fmla="*/ 8 h 219"/>
                <a:gd name="T52" fmla="*/ 49 w 791"/>
                <a:gd name="T53" fmla="*/ 6 h 219"/>
                <a:gd name="T54" fmla="*/ 55 w 791"/>
                <a:gd name="T55" fmla="*/ 5 h 219"/>
                <a:gd name="T56" fmla="*/ 61 w 791"/>
                <a:gd name="T57" fmla="*/ 4 h 219"/>
                <a:gd name="T58" fmla="*/ 68 w 791"/>
                <a:gd name="T59" fmla="*/ 3 h 219"/>
                <a:gd name="T60" fmla="*/ 74 w 791"/>
                <a:gd name="T61" fmla="*/ 2 h 219"/>
                <a:gd name="T62" fmla="*/ 81 w 791"/>
                <a:gd name="T63" fmla="*/ 1 h 219"/>
                <a:gd name="T64" fmla="*/ 88 w 791"/>
                <a:gd name="T65" fmla="*/ 0 h 219"/>
                <a:gd name="T66" fmla="*/ 88 w 791"/>
                <a:gd name="T67" fmla="*/ 1 h 219"/>
                <a:gd name="T68" fmla="*/ 88 w 791"/>
                <a:gd name="T69" fmla="*/ 1 h 219"/>
                <a:gd name="T70" fmla="*/ 88 w 791"/>
                <a:gd name="T71" fmla="*/ 2 h 219"/>
                <a:gd name="T72" fmla="*/ 88 w 791"/>
                <a:gd name="T73" fmla="*/ 2 h 2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1"/>
                <a:gd name="T112" fmla="*/ 0 h 219"/>
                <a:gd name="T113" fmla="*/ 791 w 791"/>
                <a:gd name="T114" fmla="*/ 219 h 2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1" h="219">
                  <a:moveTo>
                    <a:pt x="791" y="22"/>
                  </a:moveTo>
                  <a:lnTo>
                    <a:pt x="728" y="29"/>
                  </a:lnTo>
                  <a:lnTo>
                    <a:pt x="667" y="37"/>
                  </a:lnTo>
                  <a:lnTo>
                    <a:pt x="609" y="46"/>
                  </a:lnTo>
                  <a:lnTo>
                    <a:pt x="551" y="55"/>
                  </a:lnTo>
                  <a:lnTo>
                    <a:pt x="495" y="65"/>
                  </a:lnTo>
                  <a:lnTo>
                    <a:pt x="441" y="76"/>
                  </a:lnTo>
                  <a:lnTo>
                    <a:pt x="388" y="87"/>
                  </a:lnTo>
                  <a:lnTo>
                    <a:pt x="337" y="100"/>
                  </a:lnTo>
                  <a:lnTo>
                    <a:pt x="288" y="112"/>
                  </a:lnTo>
                  <a:lnTo>
                    <a:pt x="241" y="125"/>
                  </a:lnTo>
                  <a:lnTo>
                    <a:pt x="197" y="140"/>
                  </a:lnTo>
                  <a:lnTo>
                    <a:pt x="152" y="154"/>
                  </a:lnTo>
                  <a:lnTo>
                    <a:pt x="112" y="169"/>
                  </a:lnTo>
                  <a:lnTo>
                    <a:pt x="72" y="186"/>
                  </a:lnTo>
                  <a:lnTo>
                    <a:pt x="34" y="202"/>
                  </a:lnTo>
                  <a:lnTo>
                    <a:pt x="0" y="219"/>
                  </a:lnTo>
                  <a:lnTo>
                    <a:pt x="34" y="200"/>
                  </a:lnTo>
                  <a:lnTo>
                    <a:pt x="70" y="180"/>
                  </a:lnTo>
                  <a:lnTo>
                    <a:pt x="109" y="162"/>
                  </a:lnTo>
                  <a:lnTo>
                    <a:pt x="151" y="145"/>
                  </a:lnTo>
                  <a:lnTo>
                    <a:pt x="194" y="129"/>
                  </a:lnTo>
                  <a:lnTo>
                    <a:pt x="238" y="112"/>
                  </a:lnTo>
                  <a:lnTo>
                    <a:pt x="286" y="98"/>
                  </a:lnTo>
                  <a:lnTo>
                    <a:pt x="335" y="83"/>
                  </a:lnTo>
                  <a:lnTo>
                    <a:pt x="387" y="71"/>
                  </a:lnTo>
                  <a:lnTo>
                    <a:pt x="440" y="57"/>
                  </a:lnTo>
                  <a:lnTo>
                    <a:pt x="494" y="46"/>
                  </a:lnTo>
                  <a:lnTo>
                    <a:pt x="549" y="35"/>
                  </a:lnTo>
                  <a:lnTo>
                    <a:pt x="607" y="25"/>
                  </a:lnTo>
                  <a:lnTo>
                    <a:pt x="667" y="15"/>
                  </a:lnTo>
                  <a:lnTo>
                    <a:pt x="727" y="7"/>
                  </a:lnTo>
                  <a:lnTo>
                    <a:pt x="789" y="0"/>
                  </a:lnTo>
                  <a:lnTo>
                    <a:pt x="789" y="5"/>
                  </a:lnTo>
                  <a:lnTo>
                    <a:pt x="789" y="11"/>
                  </a:lnTo>
                  <a:lnTo>
                    <a:pt x="789" y="17"/>
                  </a:lnTo>
                  <a:lnTo>
                    <a:pt x="791" y="22"/>
                  </a:lnTo>
                  <a:close/>
                </a:path>
              </a:pathLst>
            </a:custGeom>
            <a:solidFill>
              <a:srgbClr val="FFFFFF"/>
            </a:solidFill>
            <a:ln w="9525">
              <a:noFill/>
              <a:round/>
              <a:headEnd/>
              <a:tailEnd/>
            </a:ln>
          </p:spPr>
          <p:txBody>
            <a:bodyPr/>
            <a:lstStyle/>
            <a:p>
              <a:pPr eaLnBrk="0" hangingPunct="0"/>
              <a:endParaRPr lang="en-AU"/>
            </a:p>
          </p:txBody>
        </p:sp>
        <p:sp>
          <p:nvSpPr>
            <p:cNvPr id="77011" name="Freeform 58"/>
            <p:cNvSpPr>
              <a:spLocks/>
            </p:cNvSpPr>
            <p:nvPr/>
          </p:nvSpPr>
          <p:spPr bwMode="auto">
            <a:xfrm>
              <a:off x="5955" y="1800"/>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0 w 747"/>
                <a:gd name="T69" fmla="*/ 29 h 746"/>
                <a:gd name="T70" fmla="*/ 82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7" y="649"/>
                  </a:lnTo>
                  <a:lnTo>
                    <a:pt x="124" y="636"/>
                  </a:lnTo>
                  <a:lnTo>
                    <a:pt x="97" y="609"/>
                  </a:lnTo>
                  <a:lnTo>
                    <a:pt x="74" y="580"/>
                  </a:lnTo>
                  <a:lnTo>
                    <a:pt x="53" y="548"/>
                  </a:lnTo>
                  <a:lnTo>
                    <a:pt x="36" y="516"/>
                  </a:lnTo>
                  <a:lnTo>
                    <a:pt x="22" y="481"/>
                  </a:lnTo>
                  <a:lnTo>
                    <a:pt x="11" y="446"/>
                  </a:lnTo>
                  <a:lnTo>
                    <a:pt x="4" y="410"/>
                  </a:lnTo>
                  <a:lnTo>
                    <a:pt x="0" y="373"/>
                  </a:lnTo>
                  <a:lnTo>
                    <a:pt x="0" y="336"/>
                  </a:lnTo>
                  <a:lnTo>
                    <a:pt x="3" y="299"/>
                  </a:lnTo>
                  <a:lnTo>
                    <a:pt x="10" y="265"/>
                  </a:lnTo>
                  <a:lnTo>
                    <a:pt x="21" y="230"/>
                  </a:lnTo>
                  <a:lnTo>
                    <a:pt x="33" y="198"/>
                  </a:lnTo>
                  <a:lnTo>
                    <a:pt x="51" y="166"/>
                  </a:lnTo>
                  <a:lnTo>
                    <a:pt x="71" y="137"/>
                  </a:lnTo>
                  <a:lnTo>
                    <a:pt x="94"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3" y="62"/>
                  </a:lnTo>
                  <a:lnTo>
                    <a:pt x="579" y="73"/>
                  </a:lnTo>
                  <a:lnTo>
                    <a:pt x="594" y="85"/>
                  </a:lnTo>
                  <a:lnTo>
                    <a:pt x="609" y="97"/>
                  </a:lnTo>
                  <a:lnTo>
                    <a:pt x="623" y="109"/>
                  </a:lnTo>
                  <a:lnTo>
                    <a:pt x="650" y="137"/>
                  </a:lnTo>
                  <a:lnTo>
                    <a:pt x="673" y="166"/>
                  </a:lnTo>
                  <a:lnTo>
                    <a:pt x="693" y="198"/>
                  </a:lnTo>
                  <a:lnTo>
                    <a:pt x="711" y="230"/>
                  </a:lnTo>
                  <a:lnTo>
                    <a:pt x="724" y="265"/>
                  </a:lnTo>
                  <a:lnTo>
                    <a:pt x="736" y="299"/>
                  </a:lnTo>
                  <a:lnTo>
                    <a:pt x="742" y="336"/>
                  </a:lnTo>
                  <a:lnTo>
                    <a:pt x="747" y="373"/>
                  </a:lnTo>
                  <a:lnTo>
                    <a:pt x="747" y="410"/>
                  </a:lnTo>
                  <a:lnTo>
                    <a:pt x="742" y="448"/>
                  </a:lnTo>
                  <a:lnTo>
                    <a:pt x="736" y="484"/>
                  </a:lnTo>
                  <a:lnTo>
                    <a:pt x="726" y="517"/>
                  </a:lnTo>
                  <a:lnTo>
                    <a:pt x="711" y="550"/>
                  </a:lnTo>
                  <a:lnTo>
                    <a:pt x="694" y="581"/>
                  </a:lnTo>
                  <a:lnTo>
                    <a:pt x="674"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7012" name="Freeform 59"/>
            <p:cNvSpPr>
              <a:spLocks/>
            </p:cNvSpPr>
            <p:nvPr/>
          </p:nvSpPr>
          <p:spPr bwMode="auto">
            <a:xfrm>
              <a:off x="6459" y="1800"/>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1 w 747"/>
                <a:gd name="T69" fmla="*/ 29 h 746"/>
                <a:gd name="T70" fmla="*/ 83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8" y="649"/>
                  </a:lnTo>
                  <a:lnTo>
                    <a:pt x="124" y="636"/>
                  </a:lnTo>
                  <a:lnTo>
                    <a:pt x="97" y="609"/>
                  </a:lnTo>
                  <a:lnTo>
                    <a:pt x="74" y="580"/>
                  </a:lnTo>
                  <a:lnTo>
                    <a:pt x="54" y="548"/>
                  </a:lnTo>
                  <a:lnTo>
                    <a:pt x="36" y="516"/>
                  </a:lnTo>
                  <a:lnTo>
                    <a:pt x="22" y="481"/>
                  </a:lnTo>
                  <a:lnTo>
                    <a:pt x="11" y="446"/>
                  </a:lnTo>
                  <a:lnTo>
                    <a:pt x="4" y="410"/>
                  </a:lnTo>
                  <a:lnTo>
                    <a:pt x="0" y="373"/>
                  </a:lnTo>
                  <a:lnTo>
                    <a:pt x="0" y="336"/>
                  </a:lnTo>
                  <a:lnTo>
                    <a:pt x="3" y="299"/>
                  </a:lnTo>
                  <a:lnTo>
                    <a:pt x="10" y="265"/>
                  </a:lnTo>
                  <a:lnTo>
                    <a:pt x="21" y="230"/>
                  </a:lnTo>
                  <a:lnTo>
                    <a:pt x="34" y="198"/>
                  </a:lnTo>
                  <a:lnTo>
                    <a:pt x="52" y="166"/>
                  </a:lnTo>
                  <a:lnTo>
                    <a:pt x="71" y="137"/>
                  </a:lnTo>
                  <a:lnTo>
                    <a:pt x="95"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4" y="62"/>
                  </a:lnTo>
                  <a:lnTo>
                    <a:pt x="579" y="73"/>
                  </a:lnTo>
                  <a:lnTo>
                    <a:pt x="594" y="85"/>
                  </a:lnTo>
                  <a:lnTo>
                    <a:pt x="609" y="97"/>
                  </a:lnTo>
                  <a:lnTo>
                    <a:pt x="623" y="109"/>
                  </a:lnTo>
                  <a:lnTo>
                    <a:pt x="650" y="137"/>
                  </a:lnTo>
                  <a:lnTo>
                    <a:pt x="673" y="166"/>
                  </a:lnTo>
                  <a:lnTo>
                    <a:pt x="693" y="198"/>
                  </a:lnTo>
                  <a:lnTo>
                    <a:pt x="711" y="230"/>
                  </a:lnTo>
                  <a:lnTo>
                    <a:pt x="725" y="265"/>
                  </a:lnTo>
                  <a:lnTo>
                    <a:pt x="736" y="299"/>
                  </a:lnTo>
                  <a:lnTo>
                    <a:pt x="743" y="336"/>
                  </a:lnTo>
                  <a:lnTo>
                    <a:pt x="747" y="373"/>
                  </a:lnTo>
                  <a:lnTo>
                    <a:pt x="747" y="410"/>
                  </a:lnTo>
                  <a:lnTo>
                    <a:pt x="743" y="448"/>
                  </a:lnTo>
                  <a:lnTo>
                    <a:pt x="736" y="484"/>
                  </a:lnTo>
                  <a:lnTo>
                    <a:pt x="726" y="517"/>
                  </a:lnTo>
                  <a:lnTo>
                    <a:pt x="711" y="550"/>
                  </a:lnTo>
                  <a:lnTo>
                    <a:pt x="694" y="581"/>
                  </a:lnTo>
                  <a:lnTo>
                    <a:pt x="675"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7013" name="Freeform 60"/>
            <p:cNvSpPr>
              <a:spLocks/>
            </p:cNvSpPr>
            <p:nvPr/>
          </p:nvSpPr>
          <p:spPr bwMode="auto">
            <a:xfrm>
              <a:off x="5870" y="1718"/>
              <a:ext cx="898" cy="245"/>
            </a:xfrm>
            <a:custGeom>
              <a:avLst/>
              <a:gdLst>
                <a:gd name="T0" fmla="*/ 298 w 2695"/>
                <a:gd name="T1" fmla="*/ 59 h 735"/>
                <a:gd name="T2" fmla="*/ 293 w 2695"/>
                <a:gd name="T3" fmla="*/ 71 h 735"/>
                <a:gd name="T4" fmla="*/ 289 w 2695"/>
                <a:gd name="T5" fmla="*/ 74 h 735"/>
                <a:gd name="T6" fmla="*/ 284 w 2695"/>
                <a:gd name="T7" fmla="*/ 77 h 735"/>
                <a:gd name="T8" fmla="*/ 283 w 2695"/>
                <a:gd name="T9" fmla="*/ 71 h 735"/>
                <a:gd name="T10" fmla="*/ 281 w 2695"/>
                <a:gd name="T11" fmla="*/ 56 h 735"/>
                <a:gd name="T12" fmla="*/ 271 w 2695"/>
                <a:gd name="T13" fmla="*/ 40 h 735"/>
                <a:gd name="T14" fmla="*/ 263 w 2695"/>
                <a:gd name="T15" fmla="*/ 32 h 735"/>
                <a:gd name="T16" fmla="*/ 255 w 2695"/>
                <a:gd name="T17" fmla="*/ 28 h 735"/>
                <a:gd name="T18" fmla="*/ 247 w 2695"/>
                <a:gd name="T19" fmla="*/ 25 h 735"/>
                <a:gd name="T20" fmla="*/ 238 w 2695"/>
                <a:gd name="T21" fmla="*/ 23 h 735"/>
                <a:gd name="T22" fmla="*/ 222 w 2695"/>
                <a:gd name="T23" fmla="*/ 25 h 735"/>
                <a:gd name="T24" fmla="*/ 207 w 2695"/>
                <a:gd name="T25" fmla="*/ 34 h 735"/>
                <a:gd name="T26" fmla="*/ 197 w 2695"/>
                <a:gd name="T27" fmla="*/ 47 h 735"/>
                <a:gd name="T28" fmla="*/ 192 w 2695"/>
                <a:gd name="T29" fmla="*/ 64 h 735"/>
                <a:gd name="T30" fmla="*/ 194 w 2695"/>
                <a:gd name="T31" fmla="*/ 79 h 735"/>
                <a:gd name="T32" fmla="*/ 187 w 2695"/>
                <a:gd name="T33" fmla="*/ 81 h 735"/>
                <a:gd name="T34" fmla="*/ 177 w 2695"/>
                <a:gd name="T35" fmla="*/ 81 h 735"/>
                <a:gd name="T36" fmla="*/ 167 w 2695"/>
                <a:gd name="T37" fmla="*/ 81 h 735"/>
                <a:gd name="T38" fmla="*/ 156 w 2695"/>
                <a:gd name="T39" fmla="*/ 80 h 735"/>
                <a:gd name="T40" fmla="*/ 146 w 2695"/>
                <a:gd name="T41" fmla="*/ 80 h 735"/>
                <a:gd name="T42" fmla="*/ 136 w 2695"/>
                <a:gd name="T43" fmla="*/ 81 h 735"/>
                <a:gd name="T44" fmla="*/ 126 w 2695"/>
                <a:gd name="T45" fmla="*/ 81 h 735"/>
                <a:gd name="T46" fmla="*/ 117 w 2695"/>
                <a:gd name="T47" fmla="*/ 81 h 735"/>
                <a:gd name="T48" fmla="*/ 116 w 2695"/>
                <a:gd name="T49" fmla="*/ 72 h 735"/>
                <a:gd name="T50" fmla="*/ 113 w 2695"/>
                <a:gd name="T51" fmla="*/ 56 h 735"/>
                <a:gd name="T52" fmla="*/ 104 w 2695"/>
                <a:gd name="T53" fmla="*/ 40 h 735"/>
                <a:gd name="T54" fmla="*/ 95 w 2695"/>
                <a:gd name="T55" fmla="*/ 32 h 735"/>
                <a:gd name="T56" fmla="*/ 87 w 2695"/>
                <a:gd name="T57" fmla="*/ 28 h 735"/>
                <a:gd name="T58" fmla="*/ 79 w 2695"/>
                <a:gd name="T59" fmla="*/ 25 h 735"/>
                <a:gd name="T60" fmla="*/ 70 w 2695"/>
                <a:gd name="T61" fmla="*/ 23 h 735"/>
                <a:gd name="T62" fmla="*/ 54 w 2695"/>
                <a:gd name="T63" fmla="*/ 25 h 735"/>
                <a:gd name="T64" fmla="*/ 39 w 2695"/>
                <a:gd name="T65" fmla="*/ 34 h 735"/>
                <a:gd name="T66" fmla="*/ 29 w 2695"/>
                <a:gd name="T67" fmla="*/ 47 h 735"/>
                <a:gd name="T68" fmla="*/ 24 w 2695"/>
                <a:gd name="T69" fmla="*/ 64 h 735"/>
                <a:gd name="T70" fmla="*/ 25 w 2695"/>
                <a:gd name="T71" fmla="*/ 75 h 735"/>
                <a:gd name="T72" fmla="*/ 18 w 2695"/>
                <a:gd name="T73" fmla="*/ 74 h 735"/>
                <a:gd name="T74" fmla="*/ 9 w 2695"/>
                <a:gd name="T75" fmla="*/ 69 h 735"/>
                <a:gd name="T76" fmla="*/ 4 w 2695"/>
                <a:gd name="T77" fmla="*/ 62 h 735"/>
                <a:gd name="T78" fmla="*/ 1 w 2695"/>
                <a:gd name="T79" fmla="*/ 50 h 735"/>
                <a:gd name="T80" fmla="*/ 0 w 2695"/>
                <a:gd name="T81" fmla="*/ 37 h 735"/>
                <a:gd name="T82" fmla="*/ 4 w 2695"/>
                <a:gd name="T83" fmla="*/ 31 h 735"/>
                <a:gd name="T84" fmla="*/ 12 w 2695"/>
                <a:gd name="T85" fmla="*/ 26 h 735"/>
                <a:gd name="T86" fmla="*/ 22 w 2695"/>
                <a:gd name="T87" fmla="*/ 20 h 735"/>
                <a:gd name="T88" fmla="*/ 33 w 2695"/>
                <a:gd name="T89" fmla="*/ 15 h 735"/>
                <a:gd name="T90" fmla="*/ 47 w 2695"/>
                <a:gd name="T91" fmla="*/ 11 h 735"/>
                <a:gd name="T92" fmla="*/ 62 w 2695"/>
                <a:gd name="T93" fmla="*/ 7 h 735"/>
                <a:gd name="T94" fmla="*/ 79 w 2695"/>
                <a:gd name="T95" fmla="*/ 4 h 735"/>
                <a:gd name="T96" fmla="*/ 97 w 2695"/>
                <a:gd name="T97" fmla="*/ 1 h 735"/>
                <a:gd name="T98" fmla="*/ 107 w 2695"/>
                <a:gd name="T99" fmla="*/ 1 h 735"/>
                <a:gd name="T100" fmla="*/ 110 w 2695"/>
                <a:gd name="T101" fmla="*/ 4 h 735"/>
                <a:gd name="T102" fmla="*/ 121 w 2695"/>
                <a:gd name="T103" fmla="*/ 9 h 735"/>
                <a:gd name="T104" fmla="*/ 145 w 2695"/>
                <a:gd name="T105" fmla="*/ 13 h 735"/>
                <a:gd name="T106" fmla="*/ 171 w 2695"/>
                <a:gd name="T107" fmla="*/ 13 h 735"/>
                <a:gd name="T108" fmla="*/ 194 w 2695"/>
                <a:gd name="T109" fmla="*/ 9 h 735"/>
                <a:gd name="T110" fmla="*/ 205 w 2695"/>
                <a:gd name="T111" fmla="*/ 4 h 735"/>
                <a:gd name="T112" fmla="*/ 214 w 2695"/>
                <a:gd name="T113" fmla="*/ 3 h 735"/>
                <a:gd name="T114" fmla="*/ 241 w 2695"/>
                <a:gd name="T115" fmla="*/ 9 h 735"/>
                <a:gd name="T116" fmla="*/ 265 w 2695"/>
                <a:gd name="T117" fmla="*/ 16 h 735"/>
                <a:gd name="T118" fmla="*/ 285 w 2695"/>
                <a:gd name="T119" fmla="*/ 26 h 735"/>
                <a:gd name="T120" fmla="*/ 297 w 2695"/>
                <a:gd name="T121" fmla="*/ 33 h 735"/>
                <a:gd name="T122" fmla="*/ 299 w 2695"/>
                <a:gd name="T123" fmla="*/ 46 h 7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695"/>
                <a:gd name="T187" fmla="*/ 0 h 735"/>
                <a:gd name="T188" fmla="*/ 2695 w 2695"/>
                <a:gd name="T189" fmla="*/ 735 h 7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695" h="735">
                  <a:moveTo>
                    <a:pt x="2695" y="416"/>
                  </a:moveTo>
                  <a:lnTo>
                    <a:pt x="2694" y="456"/>
                  </a:lnTo>
                  <a:lnTo>
                    <a:pt x="2691" y="495"/>
                  </a:lnTo>
                  <a:lnTo>
                    <a:pt x="2685" y="531"/>
                  </a:lnTo>
                  <a:lnTo>
                    <a:pt x="2677" y="563"/>
                  </a:lnTo>
                  <a:lnTo>
                    <a:pt x="2667" y="594"/>
                  </a:lnTo>
                  <a:lnTo>
                    <a:pt x="2655" y="619"/>
                  </a:lnTo>
                  <a:lnTo>
                    <a:pt x="2641" y="638"/>
                  </a:lnTo>
                  <a:lnTo>
                    <a:pt x="2626" y="653"/>
                  </a:lnTo>
                  <a:lnTo>
                    <a:pt x="2617" y="659"/>
                  </a:lnTo>
                  <a:lnTo>
                    <a:pt x="2608" y="664"/>
                  </a:lnTo>
                  <a:lnTo>
                    <a:pt x="2598" y="670"/>
                  </a:lnTo>
                  <a:lnTo>
                    <a:pt x="2590" y="675"/>
                  </a:lnTo>
                  <a:lnTo>
                    <a:pt x="2579" y="680"/>
                  </a:lnTo>
                  <a:lnTo>
                    <a:pt x="2569" y="685"/>
                  </a:lnTo>
                  <a:lnTo>
                    <a:pt x="2559" y="691"/>
                  </a:lnTo>
                  <a:lnTo>
                    <a:pt x="2548" y="695"/>
                  </a:lnTo>
                  <a:lnTo>
                    <a:pt x="2551" y="675"/>
                  </a:lnTo>
                  <a:lnTo>
                    <a:pt x="2552" y="657"/>
                  </a:lnTo>
                  <a:lnTo>
                    <a:pt x="2552" y="638"/>
                  </a:lnTo>
                  <a:lnTo>
                    <a:pt x="2551" y="620"/>
                  </a:lnTo>
                  <a:lnTo>
                    <a:pt x="2547" y="580"/>
                  </a:lnTo>
                  <a:lnTo>
                    <a:pt x="2538" y="540"/>
                  </a:lnTo>
                  <a:lnTo>
                    <a:pt x="2527" y="501"/>
                  </a:lnTo>
                  <a:lnTo>
                    <a:pt x="2512" y="463"/>
                  </a:lnTo>
                  <a:lnTo>
                    <a:pt x="2493" y="427"/>
                  </a:lnTo>
                  <a:lnTo>
                    <a:pt x="2470" y="393"/>
                  </a:lnTo>
                  <a:lnTo>
                    <a:pt x="2444" y="361"/>
                  </a:lnTo>
                  <a:lnTo>
                    <a:pt x="2415" y="330"/>
                  </a:lnTo>
                  <a:lnTo>
                    <a:pt x="2400" y="316"/>
                  </a:lnTo>
                  <a:lnTo>
                    <a:pt x="2383" y="302"/>
                  </a:lnTo>
                  <a:lnTo>
                    <a:pt x="2368" y="290"/>
                  </a:lnTo>
                  <a:lnTo>
                    <a:pt x="2350" y="279"/>
                  </a:lnTo>
                  <a:lnTo>
                    <a:pt x="2333" y="268"/>
                  </a:lnTo>
                  <a:lnTo>
                    <a:pt x="2315" y="258"/>
                  </a:lnTo>
                  <a:lnTo>
                    <a:pt x="2297" y="248"/>
                  </a:lnTo>
                  <a:lnTo>
                    <a:pt x="2277" y="240"/>
                  </a:lnTo>
                  <a:lnTo>
                    <a:pt x="2259" y="233"/>
                  </a:lnTo>
                  <a:lnTo>
                    <a:pt x="2240" y="228"/>
                  </a:lnTo>
                  <a:lnTo>
                    <a:pt x="2221" y="222"/>
                  </a:lnTo>
                  <a:lnTo>
                    <a:pt x="2200" y="218"/>
                  </a:lnTo>
                  <a:lnTo>
                    <a:pt x="2180" y="214"/>
                  </a:lnTo>
                  <a:lnTo>
                    <a:pt x="2160" y="211"/>
                  </a:lnTo>
                  <a:lnTo>
                    <a:pt x="2140" y="209"/>
                  </a:lnTo>
                  <a:lnTo>
                    <a:pt x="2119" y="209"/>
                  </a:lnTo>
                  <a:lnTo>
                    <a:pt x="2078" y="212"/>
                  </a:lnTo>
                  <a:lnTo>
                    <a:pt x="2037" y="218"/>
                  </a:lnTo>
                  <a:lnTo>
                    <a:pt x="1999" y="228"/>
                  </a:lnTo>
                  <a:lnTo>
                    <a:pt x="1961" y="241"/>
                  </a:lnTo>
                  <a:lnTo>
                    <a:pt x="1926" y="259"/>
                  </a:lnTo>
                  <a:lnTo>
                    <a:pt x="1893" y="280"/>
                  </a:lnTo>
                  <a:lnTo>
                    <a:pt x="1864" y="304"/>
                  </a:lnTo>
                  <a:lnTo>
                    <a:pt x="1836" y="330"/>
                  </a:lnTo>
                  <a:lnTo>
                    <a:pt x="1811" y="359"/>
                  </a:lnTo>
                  <a:lnTo>
                    <a:pt x="1789" y="391"/>
                  </a:lnTo>
                  <a:lnTo>
                    <a:pt x="1770" y="424"/>
                  </a:lnTo>
                  <a:lnTo>
                    <a:pt x="1754" y="460"/>
                  </a:lnTo>
                  <a:lnTo>
                    <a:pt x="1743" y="498"/>
                  </a:lnTo>
                  <a:lnTo>
                    <a:pt x="1735" y="537"/>
                  </a:lnTo>
                  <a:lnTo>
                    <a:pt x="1731" y="578"/>
                  </a:lnTo>
                  <a:lnTo>
                    <a:pt x="1731" y="620"/>
                  </a:lnTo>
                  <a:lnTo>
                    <a:pt x="1734" y="649"/>
                  </a:lnTo>
                  <a:lnTo>
                    <a:pt x="1739" y="678"/>
                  </a:lnTo>
                  <a:lnTo>
                    <a:pt x="1746" y="707"/>
                  </a:lnTo>
                  <a:lnTo>
                    <a:pt x="1754" y="735"/>
                  </a:lnTo>
                  <a:lnTo>
                    <a:pt x="1732" y="734"/>
                  </a:lnTo>
                  <a:lnTo>
                    <a:pt x="1710" y="734"/>
                  </a:lnTo>
                  <a:lnTo>
                    <a:pt x="1686" y="732"/>
                  </a:lnTo>
                  <a:lnTo>
                    <a:pt x="1664" y="731"/>
                  </a:lnTo>
                  <a:lnTo>
                    <a:pt x="1641" y="729"/>
                  </a:lnTo>
                  <a:lnTo>
                    <a:pt x="1617" y="729"/>
                  </a:lnTo>
                  <a:lnTo>
                    <a:pt x="1595" y="728"/>
                  </a:lnTo>
                  <a:lnTo>
                    <a:pt x="1571" y="727"/>
                  </a:lnTo>
                  <a:lnTo>
                    <a:pt x="1548" y="727"/>
                  </a:lnTo>
                  <a:lnTo>
                    <a:pt x="1524" y="725"/>
                  </a:lnTo>
                  <a:lnTo>
                    <a:pt x="1500" y="725"/>
                  </a:lnTo>
                  <a:lnTo>
                    <a:pt x="1475" y="725"/>
                  </a:lnTo>
                  <a:lnTo>
                    <a:pt x="1452" y="724"/>
                  </a:lnTo>
                  <a:lnTo>
                    <a:pt x="1428" y="724"/>
                  </a:lnTo>
                  <a:lnTo>
                    <a:pt x="1403" y="724"/>
                  </a:lnTo>
                  <a:lnTo>
                    <a:pt x="1380" y="724"/>
                  </a:lnTo>
                  <a:lnTo>
                    <a:pt x="1357" y="724"/>
                  </a:lnTo>
                  <a:lnTo>
                    <a:pt x="1335" y="724"/>
                  </a:lnTo>
                  <a:lnTo>
                    <a:pt x="1312" y="724"/>
                  </a:lnTo>
                  <a:lnTo>
                    <a:pt x="1289" y="724"/>
                  </a:lnTo>
                  <a:lnTo>
                    <a:pt x="1269" y="725"/>
                  </a:lnTo>
                  <a:lnTo>
                    <a:pt x="1246" y="725"/>
                  </a:lnTo>
                  <a:lnTo>
                    <a:pt x="1224" y="725"/>
                  </a:lnTo>
                  <a:lnTo>
                    <a:pt x="1202" y="725"/>
                  </a:lnTo>
                  <a:lnTo>
                    <a:pt x="1181" y="727"/>
                  </a:lnTo>
                  <a:lnTo>
                    <a:pt x="1159" y="727"/>
                  </a:lnTo>
                  <a:lnTo>
                    <a:pt x="1138" y="727"/>
                  </a:lnTo>
                  <a:lnTo>
                    <a:pt x="1116" y="728"/>
                  </a:lnTo>
                  <a:lnTo>
                    <a:pt x="1095" y="728"/>
                  </a:lnTo>
                  <a:lnTo>
                    <a:pt x="1073" y="728"/>
                  </a:lnTo>
                  <a:lnTo>
                    <a:pt x="1052" y="729"/>
                  </a:lnTo>
                  <a:lnTo>
                    <a:pt x="1031" y="729"/>
                  </a:lnTo>
                  <a:lnTo>
                    <a:pt x="1036" y="703"/>
                  </a:lnTo>
                  <a:lnTo>
                    <a:pt x="1040" y="675"/>
                  </a:lnTo>
                  <a:lnTo>
                    <a:pt x="1041" y="648"/>
                  </a:lnTo>
                  <a:lnTo>
                    <a:pt x="1040" y="620"/>
                  </a:lnTo>
                  <a:lnTo>
                    <a:pt x="1036" y="580"/>
                  </a:lnTo>
                  <a:lnTo>
                    <a:pt x="1027" y="540"/>
                  </a:lnTo>
                  <a:lnTo>
                    <a:pt x="1016" y="501"/>
                  </a:lnTo>
                  <a:lnTo>
                    <a:pt x="1001" y="463"/>
                  </a:lnTo>
                  <a:lnTo>
                    <a:pt x="981" y="427"/>
                  </a:lnTo>
                  <a:lnTo>
                    <a:pt x="959" y="393"/>
                  </a:lnTo>
                  <a:lnTo>
                    <a:pt x="933" y="361"/>
                  </a:lnTo>
                  <a:lnTo>
                    <a:pt x="904" y="330"/>
                  </a:lnTo>
                  <a:lnTo>
                    <a:pt x="888" y="316"/>
                  </a:lnTo>
                  <a:lnTo>
                    <a:pt x="872" y="302"/>
                  </a:lnTo>
                  <a:lnTo>
                    <a:pt x="855" y="290"/>
                  </a:lnTo>
                  <a:lnTo>
                    <a:pt x="839" y="279"/>
                  </a:lnTo>
                  <a:lnTo>
                    <a:pt x="820" y="268"/>
                  </a:lnTo>
                  <a:lnTo>
                    <a:pt x="804" y="258"/>
                  </a:lnTo>
                  <a:lnTo>
                    <a:pt x="784" y="248"/>
                  </a:lnTo>
                  <a:lnTo>
                    <a:pt x="766" y="240"/>
                  </a:lnTo>
                  <a:lnTo>
                    <a:pt x="747" y="233"/>
                  </a:lnTo>
                  <a:lnTo>
                    <a:pt x="729" y="228"/>
                  </a:lnTo>
                  <a:lnTo>
                    <a:pt x="709" y="222"/>
                  </a:lnTo>
                  <a:lnTo>
                    <a:pt x="689" y="218"/>
                  </a:lnTo>
                  <a:lnTo>
                    <a:pt x="669" y="214"/>
                  </a:lnTo>
                  <a:lnTo>
                    <a:pt x="648" y="211"/>
                  </a:lnTo>
                  <a:lnTo>
                    <a:pt x="629" y="209"/>
                  </a:lnTo>
                  <a:lnTo>
                    <a:pt x="608" y="209"/>
                  </a:lnTo>
                  <a:lnTo>
                    <a:pt x="567" y="212"/>
                  </a:lnTo>
                  <a:lnTo>
                    <a:pt x="526" y="218"/>
                  </a:lnTo>
                  <a:lnTo>
                    <a:pt x="487" y="228"/>
                  </a:lnTo>
                  <a:lnTo>
                    <a:pt x="450" y="241"/>
                  </a:lnTo>
                  <a:lnTo>
                    <a:pt x="415" y="259"/>
                  </a:lnTo>
                  <a:lnTo>
                    <a:pt x="382" y="280"/>
                  </a:lnTo>
                  <a:lnTo>
                    <a:pt x="353" y="304"/>
                  </a:lnTo>
                  <a:lnTo>
                    <a:pt x="325" y="330"/>
                  </a:lnTo>
                  <a:lnTo>
                    <a:pt x="300" y="359"/>
                  </a:lnTo>
                  <a:lnTo>
                    <a:pt x="278" y="391"/>
                  </a:lnTo>
                  <a:lnTo>
                    <a:pt x="258" y="424"/>
                  </a:lnTo>
                  <a:lnTo>
                    <a:pt x="243" y="460"/>
                  </a:lnTo>
                  <a:lnTo>
                    <a:pt x="232" y="498"/>
                  </a:lnTo>
                  <a:lnTo>
                    <a:pt x="224" y="537"/>
                  </a:lnTo>
                  <a:lnTo>
                    <a:pt x="220" y="578"/>
                  </a:lnTo>
                  <a:lnTo>
                    <a:pt x="220" y="620"/>
                  </a:lnTo>
                  <a:lnTo>
                    <a:pt x="221" y="638"/>
                  </a:lnTo>
                  <a:lnTo>
                    <a:pt x="224" y="655"/>
                  </a:lnTo>
                  <a:lnTo>
                    <a:pt x="227" y="673"/>
                  </a:lnTo>
                  <a:lnTo>
                    <a:pt x="231" y="691"/>
                  </a:lnTo>
                  <a:lnTo>
                    <a:pt x="206" y="682"/>
                  </a:lnTo>
                  <a:lnTo>
                    <a:pt x="181" y="674"/>
                  </a:lnTo>
                  <a:lnTo>
                    <a:pt x="159" y="664"/>
                  </a:lnTo>
                  <a:lnTo>
                    <a:pt x="138" y="655"/>
                  </a:lnTo>
                  <a:lnTo>
                    <a:pt x="117" y="644"/>
                  </a:lnTo>
                  <a:lnTo>
                    <a:pt x="98" y="631"/>
                  </a:lnTo>
                  <a:lnTo>
                    <a:pt x="81" y="619"/>
                  </a:lnTo>
                  <a:lnTo>
                    <a:pt x="64" y="606"/>
                  </a:lnTo>
                  <a:lnTo>
                    <a:pt x="53" y="595"/>
                  </a:lnTo>
                  <a:lnTo>
                    <a:pt x="43" y="578"/>
                  </a:lnTo>
                  <a:lnTo>
                    <a:pt x="34" y="559"/>
                  </a:lnTo>
                  <a:lnTo>
                    <a:pt x="25" y="537"/>
                  </a:lnTo>
                  <a:lnTo>
                    <a:pt x="18" y="512"/>
                  </a:lnTo>
                  <a:lnTo>
                    <a:pt x="12" y="483"/>
                  </a:lnTo>
                  <a:lnTo>
                    <a:pt x="6" y="454"/>
                  </a:lnTo>
                  <a:lnTo>
                    <a:pt x="3" y="422"/>
                  </a:lnTo>
                  <a:lnTo>
                    <a:pt x="0" y="390"/>
                  </a:lnTo>
                  <a:lnTo>
                    <a:pt x="0" y="361"/>
                  </a:lnTo>
                  <a:lnTo>
                    <a:pt x="3" y="334"/>
                  </a:lnTo>
                  <a:lnTo>
                    <a:pt x="6" y="309"/>
                  </a:lnTo>
                  <a:lnTo>
                    <a:pt x="20" y="295"/>
                  </a:lnTo>
                  <a:lnTo>
                    <a:pt x="34" y="282"/>
                  </a:lnTo>
                  <a:lnTo>
                    <a:pt x="50" y="269"/>
                  </a:lnTo>
                  <a:lnTo>
                    <a:pt x="67" y="255"/>
                  </a:lnTo>
                  <a:lnTo>
                    <a:pt x="85" y="243"/>
                  </a:lnTo>
                  <a:lnTo>
                    <a:pt x="104" y="230"/>
                  </a:lnTo>
                  <a:lnTo>
                    <a:pt x="125" y="218"/>
                  </a:lnTo>
                  <a:lnTo>
                    <a:pt x="147" y="205"/>
                  </a:lnTo>
                  <a:lnTo>
                    <a:pt x="170" y="193"/>
                  </a:lnTo>
                  <a:lnTo>
                    <a:pt x="195" y="182"/>
                  </a:lnTo>
                  <a:lnTo>
                    <a:pt x="220" y="171"/>
                  </a:lnTo>
                  <a:lnTo>
                    <a:pt x="246" y="160"/>
                  </a:lnTo>
                  <a:lnTo>
                    <a:pt x="272" y="148"/>
                  </a:lnTo>
                  <a:lnTo>
                    <a:pt x="300" y="137"/>
                  </a:lnTo>
                  <a:lnTo>
                    <a:pt x="329" y="126"/>
                  </a:lnTo>
                  <a:lnTo>
                    <a:pt x="360" y="117"/>
                  </a:lnTo>
                  <a:lnTo>
                    <a:pt x="392" y="107"/>
                  </a:lnTo>
                  <a:lnTo>
                    <a:pt x="424" y="97"/>
                  </a:lnTo>
                  <a:lnTo>
                    <a:pt x="456" y="89"/>
                  </a:lnTo>
                  <a:lnTo>
                    <a:pt x="490" y="79"/>
                  </a:lnTo>
                  <a:lnTo>
                    <a:pt x="525" y="71"/>
                  </a:lnTo>
                  <a:lnTo>
                    <a:pt x="560" y="63"/>
                  </a:lnTo>
                  <a:lnTo>
                    <a:pt x="596" y="54"/>
                  </a:lnTo>
                  <a:lnTo>
                    <a:pt x="633" y="47"/>
                  </a:lnTo>
                  <a:lnTo>
                    <a:pt x="671" y="40"/>
                  </a:lnTo>
                  <a:lnTo>
                    <a:pt x="709" y="33"/>
                  </a:lnTo>
                  <a:lnTo>
                    <a:pt x="750" y="26"/>
                  </a:lnTo>
                  <a:lnTo>
                    <a:pt x="790" y="21"/>
                  </a:lnTo>
                  <a:lnTo>
                    <a:pt x="830" y="15"/>
                  </a:lnTo>
                  <a:lnTo>
                    <a:pt x="872" y="10"/>
                  </a:lnTo>
                  <a:lnTo>
                    <a:pt x="913" y="4"/>
                  </a:lnTo>
                  <a:lnTo>
                    <a:pt x="956" y="0"/>
                  </a:lnTo>
                  <a:lnTo>
                    <a:pt x="961" y="6"/>
                  </a:lnTo>
                  <a:lnTo>
                    <a:pt x="966" y="13"/>
                  </a:lnTo>
                  <a:lnTo>
                    <a:pt x="972" y="18"/>
                  </a:lnTo>
                  <a:lnTo>
                    <a:pt x="979" y="25"/>
                  </a:lnTo>
                  <a:lnTo>
                    <a:pt x="986" y="31"/>
                  </a:lnTo>
                  <a:lnTo>
                    <a:pt x="994" y="36"/>
                  </a:lnTo>
                  <a:lnTo>
                    <a:pt x="1002" y="42"/>
                  </a:lnTo>
                  <a:lnTo>
                    <a:pt x="1012" y="47"/>
                  </a:lnTo>
                  <a:lnTo>
                    <a:pt x="1048" y="64"/>
                  </a:lnTo>
                  <a:lnTo>
                    <a:pt x="1090" y="79"/>
                  </a:lnTo>
                  <a:lnTo>
                    <a:pt x="1137" y="92"/>
                  </a:lnTo>
                  <a:lnTo>
                    <a:pt x="1188" y="101"/>
                  </a:lnTo>
                  <a:lnTo>
                    <a:pt x="1244" y="108"/>
                  </a:lnTo>
                  <a:lnTo>
                    <a:pt x="1301" y="115"/>
                  </a:lnTo>
                  <a:lnTo>
                    <a:pt x="1360" y="118"/>
                  </a:lnTo>
                  <a:lnTo>
                    <a:pt x="1421" y="119"/>
                  </a:lnTo>
                  <a:lnTo>
                    <a:pt x="1481" y="118"/>
                  </a:lnTo>
                  <a:lnTo>
                    <a:pt x="1539" y="115"/>
                  </a:lnTo>
                  <a:lnTo>
                    <a:pt x="1596" y="108"/>
                  </a:lnTo>
                  <a:lnTo>
                    <a:pt x="1650" y="101"/>
                  </a:lnTo>
                  <a:lnTo>
                    <a:pt x="1702" y="92"/>
                  </a:lnTo>
                  <a:lnTo>
                    <a:pt x="1747" y="79"/>
                  </a:lnTo>
                  <a:lnTo>
                    <a:pt x="1788" y="64"/>
                  </a:lnTo>
                  <a:lnTo>
                    <a:pt x="1821" y="47"/>
                  </a:lnTo>
                  <a:lnTo>
                    <a:pt x="1832" y="40"/>
                  </a:lnTo>
                  <a:lnTo>
                    <a:pt x="1843" y="32"/>
                  </a:lnTo>
                  <a:lnTo>
                    <a:pt x="1851" y="25"/>
                  </a:lnTo>
                  <a:lnTo>
                    <a:pt x="1860" y="17"/>
                  </a:lnTo>
                  <a:lnTo>
                    <a:pt x="1867" y="17"/>
                  </a:lnTo>
                  <a:lnTo>
                    <a:pt x="1928" y="26"/>
                  </a:lnTo>
                  <a:lnTo>
                    <a:pt x="1989" y="38"/>
                  </a:lnTo>
                  <a:lnTo>
                    <a:pt x="2050" y="50"/>
                  </a:lnTo>
                  <a:lnTo>
                    <a:pt x="2110" y="64"/>
                  </a:lnTo>
                  <a:lnTo>
                    <a:pt x="2168" y="78"/>
                  </a:lnTo>
                  <a:lnTo>
                    <a:pt x="2225" y="94"/>
                  </a:lnTo>
                  <a:lnTo>
                    <a:pt x="2280" y="111"/>
                  </a:lnTo>
                  <a:lnTo>
                    <a:pt x="2333" y="129"/>
                  </a:lnTo>
                  <a:lnTo>
                    <a:pt x="2386" y="147"/>
                  </a:lnTo>
                  <a:lnTo>
                    <a:pt x="2434" y="168"/>
                  </a:lnTo>
                  <a:lnTo>
                    <a:pt x="2481" y="187"/>
                  </a:lnTo>
                  <a:lnTo>
                    <a:pt x="2526" y="209"/>
                  </a:lnTo>
                  <a:lnTo>
                    <a:pt x="2569" y="230"/>
                  </a:lnTo>
                  <a:lnTo>
                    <a:pt x="2606" y="252"/>
                  </a:lnTo>
                  <a:lnTo>
                    <a:pt x="2642" y="275"/>
                  </a:lnTo>
                  <a:lnTo>
                    <a:pt x="2674" y="298"/>
                  </a:lnTo>
                  <a:lnTo>
                    <a:pt x="2677" y="294"/>
                  </a:lnTo>
                  <a:lnTo>
                    <a:pt x="2684" y="320"/>
                  </a:lnTo>
                  <a:lnTo>
                    <a:pt x="2690" y="351"/>
                  </a:lnTo>
                  <a:lnTo>
                    <a:pt x="2694" y="383"/>
                  </a:lnTo>
                  <a:lnTo>
                    <a:pt x="2695" y="416"/>
                  </a:lnTo>
                  <a:close/>
                </a:path>
              </a:pathLst>
            </a:custGeom>
            <a:solidFill>
              <a:srgbClr val="11C126"/>
            </a:solidFill>
            <a:ln w="9525">
              <a:noFill/>
              <a:round/>
              <a:headEnd/>
              <a:tailEnd/>
            </a:ln>
          </p:spPr>
          <p:txBody>
            <a:bodyPr/>
            <a:lstStyle/>
            <a:p>
              <a:pPr eaLnBrk="0" hangingPunct="0"/>
              <a:endParaRPr lang="en-AU"/>
            </a:p>
          </p:txBody>
        </p:sp>
        <p:sp>
          <p:nvSpPr>
            <p:cNvPr id="77014" name="Freeform 61"/>
            <p:cNvSpPr>
              <a:spLocks/>
            </p:cNvSpPr>
            <p:nvPr/>
          </p:nvSpPr>
          <p:spPr bwMode="auto">
            <a:xfrm>
              <a:off x="6255" y="1593"/>
              <a:ext cx="18" cy="28"/>
            </a:xfrm>
            <a:custGeom>
              <a:avLst/>
              <a:gdLst>
                <a:gd name="T0" fmla="*/ 2 w 55"/>
                <a:gd name="T1" fmla="*/ 0 h 83"/>
                <a:gd name="T2" fmla="*/ 2 w 55"/>
                <a:gd name="T3" fmla="*/ 0 h 83"/>
                <a:gd name="T4" fmla="*/ 2 w 55"/>
                <a:gd name="T5" fmla="*/ 0 h 83"/>
                <a:gd name="T6" fmla="*/ 2 w 55"/>
                <a:gd name="T7" fmla="*/ 0 h 83"/>
                <a:gd name="T8" fmla="*/ 2 w 55"/>
                <a:gd name="T9" fmla="*/ 0 h 83"/>
                <a:gd name="T10" fmla="*/ 2 w 55"/>
                <a:gd name="T11" fmla="*/ 1 h 83"/>
                <a:gd name="T12" fmla="*/ 3 w 55"/>
                <a:gd name="T13" fmla="*/ 2 h 83"/>
                <a:gd name="T14" fmla="*/ 4 w 55"/>
                <a:gd name="T15" fmla="*/ 3 h 83"/>
                <a:gd name="T16" fmla="*/ 4 w 55"/>
                <a:gd name="T17" fmla="*/ 5 h 83"/>
                <a:gd name="T18" fmla="*/ 4 w 55"/>
                <a:gd name="T19" fmla="*/ 5 h 83"/>
                <a:gd name="T20" fmla="*/ 4 w 55"/>
                <a:gd name="T21" fmla="*/ 5 h 83"/>
                <a:gd name="T22" fmla="*/ 4 w 55"/>
                <a:gd name="T23" fmla="*/ 5 h 83"/>
                <a:gd name="T24" fmla="*/ 4 w 55"/>
                <a:gd name="T25" fmla="*/ 6 h 83"/>
                <a:gd name="T26" fmla="*/ 4 w 55"/>
                <a:gd name="T27" fmla="*/ 5 h 83"/>
                <a:gd name="T28" fmla="*/ 3 w 55"/>
                <a:gd name="T29" fmla="*/ 4 h 83"/>
                <a:gd name="T30" fmla="*/ 3 w 55"/>
                <a:gd name="T31" fmla="*/ 4 h 83"/>
                <a:gd name="T32" fmla="*/ 2 w 55"/>
                <a:gd name="T33" fmla="*/ 3 h 83"/>
                <a:gd name="T34" fmla="*/ 1 w 55"/>
                <a:gd name="T35" fmla="*/ 4 h 83"/>
                <a:gd name="T36" fmla="*/ 0 w 55"/>
                <a:gd name="T37" fmla="*/ 4 h 83"/>
                <a:gd name="T38" fmla="*/ 0 w 55"/>
                <a:gd name="T39" fmla="*/ 5 h 83"/>
                <a:gd name="T40" fmla="*/ 0 w 55"/>
                <a:gd name="T41" fmla="*/ 6 h 83"/>
                <a:gd name="T42" fmla="*/ 0 w 55"/>
                <a:gd name="T43" fmla="*/ 7 h 83"/>
                <a:gd name="T44" fmla="*/ 1 w 55"/>
                <a:gd name="T45" fmla="*/ 8 h 83"/>
                <a:gd name="T46" fmla="*/ 1 w 55"/>
                <a:gd name="T47" fmla="*/ 9 h 83"/>
                <a:gd name="T48" fmla="*/ 2 w 55"/>
                <a:gd name="T49" fmla="*/ 9 h 83"/>
                <a:gd name="T50" fmla="*/ 2 w 55"/>
                <a:gd name="T51" fmla="*/ 9 h 83"/>
                <a:gd name="T52" fmla="*/ 2 w 55"/>
                <a:gd name="T53" fmla="*/ 9 h 83"/>
                <a:gd name="T54" fmla="*/ 2 w 55"/>
                <a:gd name="T55" fmla="*/ 9 h 83"/>
                <a:gd name="T56" fmla="*/ 2 w 55"/>
                <a:gd name="T57" fmla="*/ 9 h 83"/>
                <a:gd name="T58" fmla="*/ 2 w 55"/>
                <a:gd name="T59" fmla="*/ 9 h 83"/>
                <a:gd name="T60" fmla="*/ 3 w 55"/>
                <a:gd name="T61" fmla="*/ 9 h 83"/>
                <a:gd name="T62" fmla="*/ 3 w 55"/>
                <a:gd name="T63" fmla="*/ 9 h 83"/>
                <a:gd name="T64" fmla="*/ 3 w 55"/>
                <a:gd name="T65" fmla="*/ 9 h 83"/>
                <a:gd name="T66" fmla="*/ 4 w 55"/>
                <a:gd name="T67" fmla="*/ 9 h 83"/>
                <a:gd name="T68" fmla="*/ 5 w 55"/>
                <a:gd name="T69" fmla="*/ 8 h 83"/>
                <a:gd name="T70" fmla="*/ 6 w 55"/>
                <a:gd name="T71" fmla="*/ 7 h 83"/>
                <a:gd name="T72" fmla="*/ 6 w 55"/>
                <a:gd name="T73" fmla="*/ 5 h 83"/>
                <a:gd name="T74" fmla="*/ 6 w 55"/>
                <a:gd name="T75" fmla="*/ 3 h 83"/>
                <a:gd name="T76" fmla="*/ 5 w 55"/>
                <a:gd name="T77" fmla="*/ 1 h 83"/>
                <a:gd name="T78" fmla="*/ 4 w 55"/>
                <a:gd name="T79" fmla="*/ 0 h 83"/>
                <a:gd name="T80" fmla="*/ 2 w 55"/>
                <a:gd name="T81" fmla="*/ 0 h 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5"/>
                <a:gd name="T124" fmla="*/ 0 h 83"/>
                <a:gd name="T125" fmla="*/ 55 w 55"/>
                <a:gd name="T126" fmla="*/ 83 h 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5" h="83">
                  <a:moveTo>
                    <a:pt x="22" y="0"/>
                  </a:moveTo>
                  <a:lnTo>
                    <a:pt x="21" y="0"/>
                  </a:lnTo>
                  <a:lnTo>
                    <a:pt x="18" y="0"/>
                  </a:lnTo>
                  <a:lnTo>
                    <a:pt x="17" y="1"/>
                  </a:lnTo>
                  <a:lnTo>
                    <a:pt x="14" y="1"/>
                  </a:lnTo>
                  <a:lnTo>
                    <a:pt x="22" y="7"/>
                  </a:lnTo>
                  <a:lnTo>
                    <a:pt x="30" y="16"/>
                  </a:lnTo>
                  <a:lnTo>
                    <a:pt x="36" y="27"/>
                  </a:lnTo>
                  <a:lnTo>
                    <a:pt x="37" y="41"/>
                  </a:lnTo>
                  <a:lnTo>
                    <a:pt x="37" y="43"/>
                  </a:lnTo>
                  <a:lnTo>
                    <a:pt x="37" y="45"/>
                  </a:lnTo>
                  <a:lnTo>
                    <a:pt x="37" y="47"/>
                  </a:lnTo>
                  <a:lnTo>
                    <a:pt x="37" y="50"/>
                  </a:lnTo>
                  <a:lnTo>
                    <a:pt x="35" y="41"/>
                  </a:lnTo>
                  <a:lnTo>
                    <a:pt x="30" y="36"/>
                  </a:lnTo>
                  <a:lnTo>
                    <a:pt x="23" y="32"/>
                  </a:lnTo>
                  <a:lnTo>
                    <a:pt x="18" y="30"/>
                  </a:lnTo>
                  <a:lnTo>
                    <a:pt x="10" y="33"/>
                  </a:lnTo>
                  <a:lnTo>
                    <a:pt x="4" y="39"/>
                  </a:lnTo>
                  <a:lnTo>
                    <a:pt x="0" y="47"/>
                  </a:lnTo>
                  <a:lnTo>
                    <a:pt x="0" y="57"/>
                  </a:lnTo>
                  <a:lnTo>
                    <a:pt x="3" y="66"/>
                  </a:lnTo>
                  <a:lnTo>
                    <a:pt x="7" y="75"/>
                  </a:lnTo>
                  <a:lnTo>
                    <a:pt x="12" y="80"/>
                  </a:lnTo>
                  <a:lnTo>
                    <a:pt x="21" y="83"/>
                  </a:lnTo>
                  <a:lnTo>
                    <a:pt x="22" y="83"/>
                  </a:lnTo>
                  <a:lnTo>
                    <a:pt x="23" y="83"/>
                  </a:lnTo>
                  <a:lnTo>
                    <a:pt x="25" y="83"/>
                  </a:lnTo>
                  <a:lnTo>
                    <a:pt x="26" y="83"/>
                  </a:lnTo>
                  <a:lnTo>
                    <a:pt x="39" y="80"/>
                  </a:lnTo>
                  <a:lnTo>
                    <a:pt x="48" y="70"/>
                  </a:lnTo>
                  <a:lnTo>
                    <a:pt x="54" y="58"/>
                  </a:lnTo>
                  <a:lnTo>
                    <a:pt x="55" y="41"/>
                  </a:lnTo>
                  <a:lnTo>
                    <a:pt x="53" y="25"/>
                  </a:lnTo>
                  <a:lnTo>
                    <a:pt x="44" y="12"/>
                  </a:lnTo>
                  <a:lnTo>
                    <a:pt x="35" y="2"/>
                  </a:lnTo>
                  <a:lnTo>
                    <a:pt x="22" y="0"/>
                  </a:lnTo>
                  <a:close/>
                </a:path>
              </a:pathLst>
            </a:custGeom>
            <a:solidFill>
              <a:srgbClr val="000000"/>
            </a:solidFill>
            <a:ln w="9525">
              <a:noFill/>
              <a:round/>
              <a:headEnd/>
              <a:tailEnd/>
            </a:ln>
          </p:spPr>
          <p:txBody>
            <a:bodyPr/>
            <a:lstStyle/>
            <a:p>
              <a:pPr eaLnBrk="0" hangingPunct="0"/>
              <a:endParaRPr lang="en-AU"/>
            </a:p>
          </p:txBody>
        </p:sp>
        <p:sp>
          <p:nvSpPr>
            <p:cNvPr id="77015" name="Freeform 62"/>
            <p:cNvSpPr>
              <a:spLocks/>
            </p:cNvSpPr>
            <p:nvPr/>
          </p:nvSpPr>
          <p:spPr bwMode="auto">
            <a:xfrm>
              <a:off x="6303" y="1594"/>
              <a:ext cx="18" cy="28"/>
            </a:xfrm>
            <a:custGeom>
              <a:avLst/>
              <a:gdLst>
                <a:gd name="T0" fmla="*/ 2 w 54"/>
                <a:gd name="T1" fmla="*/ 9 h 84"/>
                <a:gd name="T2" fmla="*/ 2 w 54"/>
                <a:gd name="T3" fmla="*/ 9 h 84"/>
                <a:gd name="T4" fmla="*/ 2 w 54"/>
                <a:gd name="T5" fmla="*/ 9 h 84"/>
                <a:gd name="T6" fmla="*/ 2 w 54"/>
                <a:gd name="T7" fmla="*/ 9 h 84"/>
                <a:gd name="T8" fmla="*/ 2 w 54"/>
                <a:gd name="T9" fmla="*/ 9 h 84"/>
                <a:gd name="T10" fmla="*/ 3 w 54"/>
                <a:gd name="T11" fmla="*/ 9 h 84"/>
                <a:gd name="T12" fmla="*/ 3 w 54"/>
                <a:gd name="T13" fmla="*/ 9 h 84"/>
                <a:gd name="T14" fmla="*/ 3 w 54"/>
                <a:gd name="T15" fmla="*/ 9 h 84"/>
                <a:gd name="T16" fmla="*/ 3 w 54"/>
                <a:gd name="T17" fmla="*/ 9 h 84"/>
                <a:gd name="T18" fmla="*/ 4 w 54"/>
                <a:gd name="T19" fmla="*/ 9 h 84"/>
                <a:gd name="T20" fmla="*/ 5 w 54"/>
                <a:gd name="T21" fmla="*/ 8 h 84"/>
                <a:gd name="T22" fmla="*/ 6 w 54"/>
                <a:gd name="T23" fmla="*/ 6 h 84"/>
                <a:gd name="T24" fmla="*/ 6 w 54"/>
                <a:gd name="T25" fmla="*/ 5 h 84"/>
                <a:gd name="T26" fmla="*/ 6 w 54"/>
                <a:gd name="T27" fmla="*/ 3 h 84"/>
                <a:gd name="T28" fmla="*/ 5 w 54"/>
                <a:gd name="T29" fmla="*/ 1 h 84"/>
                <a:gd name="T30" fmla="*/ 4 w 54"/>
                <a:gd name="T31" fmla="*/ 0 h 84"/>
                <a:gd name="T32" fmla="*/ 2 w 54"/>
                <a:gd name="T33" fmla="*/ 0 h 84"/>
                <a:gd name="T34" fmla="*/ 2 w 54"/>
                <a:gd name="T35" fmla="*/ 0 h 84"/>
                <a:gd name="T36" fmla="*/ 2 w 54"/>
                <a:gd name="T37" fmla="*/ 0 h 84"/>
                <a:gd name="T38" fmla="*/ 2 w 54"/>
                <a:gd name="T39" fmla="*/ 0 h 84"/>
                <a:gd name="T40" fmla="*/ 2 w 54"/>
                <a:gd name="T41" fmla="*/ 0 h 84"/>
                <a:gd name="T42" fmla="*/ 2 w 54"/>
                <a:gd name="T43" fmla="*/ 1 h 84"/>
                <a:gd name="T44" fmla="*/ 3 w 54"/>
                <a:gd name="T45" fmla="*/ 2 h 84"/>
                <a:gd name="T46" fmla="*/ 4 w 54"/>
                <a:gd name="T47" fmla="*/ 3 h 84"/>
                <a:gd name="T48" fmla="*/ 4 w 54"/>
                <a:gd name="T49" fmla="*/ 5 h 84"/>
                <a:gd name="T50" fmla="*/ 4 w 54"/>
                <a:gd name="T51" fmla="*/ 5 h 84"/>
                <a:gd name="T52" fmla="*/ 4 w 54"/>
                <a:gd name="T53" fmla="*/ 5 h 84"/>
                <a:gd name="T54" fmla="*/ 4 w 54"/>
                <a:gd name="T55" fmla="*/ 5 h 84"/>
                <a:gd name="T56" fmla="*/ 4 w 54"/>
                <a:gd name="T57" fmla="*/ 5 h 84"/>
                <a:gd name="T58" fmla="*/ 4 w 54"/>
                <a:gd name="T59" fmla="*/ 5 h 84"/>
                <a:gd name="T60" fmla="*/ 3 w 54"/>
                <a:gd name="T61" fmla="*/ 4 h 84"/>
                <a:gd name="T62" fmla="*/ 3 w 54"/>
                <a:gd name="T63" fmla="*/ 4 h 84"/>
                <a:gd name="T64" fmla="*/ 2 w 54"/>
                <a:gd name="T65" fmla="*/ 3 h 84"/>
                <a:gd name="T66" fmla="*/ 1 w 54"/>
                <a:gd name="T67" fmla="*/ 4 h 84"/>
                <a:gd name="T68" fmla="*/ 1 w 54"/>
                <a:gd name="T69" fmla="*/ 4 h 84"/>
                <a:gd name="T70" fmla="*/ 0 w 54"/>
                <a:gd name="T71" fmla="*/ 5 h 84"/>
                <a:gd name="T72" fmla="*/ 0 w 54"/>
                <a:gd name="T73" fmla="*/ 6 h 84"/>
                <a:gd name="T74" fmla="*/ 0 w 54"/>
                <a:gd name="T75" fmla="*/ 7 h 84"/>
                <a:gd name="T76" fmla="*/ 1 w 54"/>
                <a:gd name="T77" fmla="*/ 8 h 84"/>
                <a:gd name="T78" fmla="*/ 1 w 54"/>
                <a:gd name="T79" fmla="*/ 9 h 84"/>
                <a:gd name="T80" fmla="*/ 2 w 54"/>
                <a:gd name="T81" fmla="*/ 9 h 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4"/>
                <a:gd name="T124" fmla="*/ 0 h 84"/>
                <a:gd name="T125" fmla="*/ 54 w 54"/>
                <a:gd name="T126" fmla="*/ 84 h 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4" h="84">
                  <a:moveTo>
                    <a:pt x="21" y="82"/>
                  </a:moveTo>
                  <a:lnTo>
                    <a:pt x="21" y="82"/>
                  </a:lnTo>
                  <a:lnTo>
                    <a:pt x="22" y="82"/>
                  </a:lnTo>
                  <a:lnTo>
                    <a:pt x="24" y="84"/>
                  </a:lnTo>
                  <a:lnTo>
                    <a:pt x="25" y="84"/>
                  </a:lnTo>
                  <a:lnTo>
                    <a:pt x="27" y="84"/>
                  </a:lnTo>
                  <a:lnTo>
                    <a:pt x="39" y="81"/>
                  </a:lnTo>
                  <a:lnTo>
                    <a:pt x="47" y="71"/>
                  </a:lnTo>
                  <a:lnTo>
                    <a:pt x="53" y="57"/>
                  </a:lnTo>
                  <a:lnTo>
                    <a:pt x="54" y="42"/>
                  </a:lnTo>
                  <a:lnTo>
                    <a:pt x="52" y="25"/>
                  </a:lnTo>
                  <a:lnTo>
                    <a:pt x="45" y="13"/>
                  </a:lnTo>
                  <a:lnTo>
                    <a:pt x="35" y="3"/>
                  </a:lnTo>
                  <a:lnTo>
                    <a:pt x="22" y="0"/>
                  </a:lnTo>
                  <a:lnTo>
                    <a:pt x="21" y="0"/>
                  </a:lnTo>
                  <a:lnTo>
                    <a:pt x="18" y="0"/>
                  </a:lnTo>
                  <a:lnTo>
                    <a:pt x="17" y="0"/>
                  </a:lnTo>
                  <a:lnTo>
                    <a:pt x="14" y="2"/>
                  </a:lnTo>
                  <a:lnTo>
                    <a:pt x="22" y="7"/>
                  </a:lnTo>
                  <a:lnTo>
                    <a:pt x="31" y="17"/>
                  </a:lnTo>
                  <a:lnTo>
                    <a:pt x="36" y="28"/>
                  </a:lnTo>
                  <a:lnTo>
                    <a:pt x="38" y="42"/>
                  </a:lnTo>
                  <a:lnTo>
                    <a:pt x="39" y="43"/>
                  </a:lnTo>
                  <a:lnTo>
                    <a:pt x="39" y="46"/>
                  </a:lnTo>
                  <a:lnTo>
                    <a:pt x="39" y="48"/>
                  </a:lnTo>
                  <a:lnTo>
                    <a:pt x="38" y="49"/>
                  </a:lnTo>
                  <a:lnTo>
                    <a:pt x="35" y="42"/>
                  </a:lnTo>
                  <a:lnTo>
                    <a:pt x="31" y="37"/>
                  </a:lnTo>
                  <a:lnTo>
                    <a:pt x="25" y="32"/>
                  </a:lnTo>
                  <a:lnTo>
                    <a:pt x="18" y="31"/>
                  </a:lnTo>
                  <a:lnTo>
                    <a:pt x="11" y="32"/>
                  </a:lnTo>
                  <a:lnTo>
                    <a:pt x="6" y="38"/>
                  </a:lnTo>
                  <a:lnTo>
                    <a:pt x="2" y="46"/>
                  </a:lnTo>
                  <a:lnTo>
                    <a:pt x="0" y="57"/>
                  </a:lnTo>
                  <a:lnTo>
                    <a:pt x="3" y="67"/>
                  </a:lnTo>
                  <a:lnTo>
                    <a:pt x="7" y="75"/>
                  </a:lnTo>
                  <a:lnTo>
                    <a:pt x="13" y="81"/>
                  </a:lnTo>
                  <a:lnTo>
                    <a:pt x="21" y="82"/>
                  </a:lnTo>
                  <a:close/>
                </a:path>
              </a:pathLst>
            </a:custGeom>
            <a:solidFill>
              <a:srgbClr val="000000"/>
            </a:solidFill>
            <a:ln w="9525">
              <a:noFill/>
              <a:round/>
              <a:headEnd/>
              <a:tailEnd/>
            </a:ln>
          </p:spPr>
          <p:txBody>
            <a:bodyPr/>
            <a:lstStyle/>
            <a:p>
              <a:pPr eaLnBrk="0" hangingPunct="0"/>
              <a:endParaRPr lang="en-AU"/>
            </a:p>
          </p:txBody>
        </p:sp>
        <p:sp>
          <p:nvSpPr>
            <p:cNvPr id="77016" name="Freeform 63"/>
            <p:cNvSpPr>
              <a:spLocks/>
            </p:cNvSpPr>
            <p:nvPr/>
          </p:nvSpPr>
          <p:spPr bwMode="auto">
            <a:xfrm>
              <a:off x="5998" y="1843"/>
              <a:ext cx="163" cy="163"/>
            </a:xfrm>
            <a:custGeom>
              <a:avLst/>
              <a:gdLst>
                <a:gd name="T0" fmla="*/ 23 w 490"/>
                <a:gd name="T1" fmla="*/ 0 h 488"/>
                <a:gd name="T2" fmla="*/ 18 w 490"/>
                <a:gd name="T3" fmla="*/ 1 h 488"/>
                <a:gd name="T4" fmla="*/ 13 w 490"/>
                <a:gd name="T5" fmla="*/ 3 h 488"/>
                <a:gd name="T6" fmla="*/ 9 w 490"/>
                <a:gd name="T7" fmla="*/ 6 h 488"/>
                <a:gd name="T8" fmla="*/ 5 w 490"/>
                <a:gd name="T9" fmla="*/ 10 h 488"/>
                <a:gd name="T10" fmla="*/ 3 w 490"/>
                <a:gd name="T11" fmla="*/ 14 h 488"/>
                <a:gd name="T12" fmla="*/ 1 w 490"/>
                <a:gd name="T13" fmla="*/ 19 h 488"/>
                <a:gd name="T14" fmla="*/ 0 w 490"/>
                <a:gd name="T15" fmla="*/ 24 h 488"/>
                <a:gd name="T16" fmla="*/ 0 w 490"/>
                <a:gd name="T17" fmla="*/ 30 h 488"/>
                <a:gd name="T18" fmla="*/ 2 w 490"/>
                <a:gd name="T19" fmla="*/ 35 h 488"/>
                <a:gd name="T20" fmla="*/ 4 w 490"/>
                <a:gd name="T21" fmla="*/ 40 h 488"/>
                <a:gd name="T22" fmla="*/ 7 w 490"/>
                <a:gd name="T23" fmla="*/ 44 h 488"/>
                <a:gd name="T24" fmla="*/ 11 w 490"/>
                <a:gd name="T25" fmla="*/ 48 h 488"/>
                <a:gd name="T26" fmla="*/ 16 w 490"/>
                <a:gd name="T27" fmla="*/ 51 h 488"/>
                <a:gd name="T28" fmla="*/ 21 w 490"/>
                <a:gd name="T29" fmla="*/ 53 h 488"/>
                <a:gd name="T30" fmla="*/ 26 w 490"/>
                <a:gd name="T31" fmla="*/ 54 h 488"/>
                <a:gd name="T32" fmla="*/ 31 w 490"/>
                <a:gd name="T33" fmla="*/ 54 h 488"/>
                <a:gd name="T34" fmla="*/ 37 w 490"/>
                <a:gd name="T35" fmla="*/ 53 h 488"/>
                <a:gd name="T36" fmla="*/ 41 w 490"/>
                <a:gd name="T37" fmla="*/ 51 h 488"/>
                <a:gd name="T38" fmla="*/ 46 w 490"/>
                <a:gd name="T39" fmla="*/ 48 h 488"/>
                <a:gd name="T40" fmla="*/ 49 w 490"/>
                <a:gd name="T41" fmla="*/ 44 h 488"/>
                <a:gd name="T42" fmla="*/ 52 w 490"/>
                <a:gd name="T43" fmla="*/ 40 h 488"/>
                <a:gd name="T44" fmla="*/ 54 w 490"/>
                <a:gd name="T45" fmla="*/ 35 h 488"/>
                <a:gd name="T46" fmla="*/ 54 w 490"/>
                <a:gd name="T47" fmla="*/ 30 h 488"/>
                <a:gd name="T48" fmla="*/ 54 w 490"/>
                <a:gd name="T49" fmla="*/ 24 h 488"/>
                <a:gd name="T50" fmla="*/ 53 w 490"/>
                <a:gd name="T51" fmla="*/ 19 h 488"/>
                <a:gd name="T52" fmla="*/ 50 w 490"/>
                <a:gd name="T53" fmla="*/ 14 h 488"/>
                <a:gd name="T54" fmla="*/ 47 w 490"/>
                <a:gd name="T55" fmla="*/ 10 h 488"/>
                <a:gd name="T56" fmla="*/ 43 w 490"/>
                <a:gd name="T57" fmla="*/ 6 h 488"/>
                <a:gd name="T58" fmla="*/ 39 w 490"/>
                <a:gd name="T59" fmla="*/ 3 h 488"/>
                <a:gd name="T60" fmla="*/ 34 w 490"/>
                <a:gd name="T61" fmla="*/ 1 h 488"/>
                <a:gd name="T62" fmla="*/ 28 w 490"/>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0"/>
                <a:gd name="T97" fmla="*/ 0 h 488"/>
                <a:gd name="T98" fmla="*/ 490 w 490"/>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0" h="488">
                  <a:moveTo>
                    <a:pt x="232" y="0"/>
                  </a:moveTo>
                  <a:lnTo>
                    <a:pt x="207" y="1"/>
                  </a:lnTo>
                  <a:lnTo>
                    <a:pt x="183" y="5"/>
                  </a:lnTo>
                  <a:lnTo>
                    <a:pt x="159" y="11"/>
                  </a:lnTo>
                  <a:lnTo>
                    <a:pt x="137" y="19"/>
                  </a:lnTo>
                  <a:lnTo>
                    <a:pt x="116" y="29"/>
                  </a:lnTo>
                  <a:lnTo>
                    <a:pt x="97" y="41"/>
                  </a:lnTo>
                  <a:lnTo>
                    <a:pt x="79" y="55"/>
                  </a:lnTo>
                  <a:lnTo>
                    <a:pt x="62" y="72"/>
                  </a:lnTo>
                  <a:lnTo>
                    <a:pt x="48" y="89"/>
                  </a:lnTo>
                  <a:lnTo>
                    <a:pt x="34" y="108"/>
                  </a:lnTo>
                  <a:lnTo>
                    <a:pt x="23" y="127"/>
                  </a:lnTo>
                  <a:lnTo>
                    <a:pt x="14" y="150"/>
                  </a:lnTo>
                  <a:lnTo>
                    <a:pt x="7" y="172"/>
                  </a:lnTo>
                  <a:lnTo>
                    <a:pt x="3" y="195"/>
                  </a:lnTo>
                  <a:lnTo>
                    <a:pt x="0" y="219"/>
                  </a:lnTo>
                  <a:lnTo>
                    <a:pt x="0" y="244"/>
                  </a:lnTo>
                  <a:lnTo>
                    <a:pt x="3" y="268"/>
                  </a:lnTo>
                  <a:lnTo>
                    <a:pt x="8" y="292"/>
                  </a:lnTo>
                  <a:lnTo>
                    <a:pt x="15" y="315"/>
                  </a:lnTo>
                  <a:lnTo>
                    <a:pt x="25" y="337"/>
                  </a:lnTo>
                  <a:lnTo>
                    <a:pt x="36" y="359"/>
                  </a:lnTo>
                  <a:lnTo>
                    <a:pt x="48" y="380"/>
                  </a:lnTo>
                  <a:lnTo>
                    <a:pt x="65" y="399"/>
                  </a:lnTo>
                  <a:lnTo>
                    <a:pt x="82" y="417"/>
                  </a:lnTo>
                  <a:lnTo>
                    <a:pt x="101" y="434"/>
                  </a:lnTo>
                  <a:lnTo>
                    <a:pt x="120" y="448"/>
                  </a:lnTo>
                  <a:lnTo>
                    <a:pt x="141" y="460"/>
                  </a:lnTo>
                  <a:lnTo>
                    <a:pt x="164" y="470"/>
                  </a:lnTo>
                  <a:lnTo>
                    <a:pt x="186" y="478"/>
                  </a:lnTo>
                  <a:lnTo>
                    <a:pt x="209" y="484"/>
                  </a:lnTo>
                  <a:lnTo>
                    <a:pt x="233" y="487"/>
                  </a:lnTo>
                  <a:lnTo>
                    <a:pt x="258" y="488"/>
                  </a:lnTo>
                  <a:lnTo>
                    <a:pt x="283" y="487"/>
                  </a:lnTo>
                  <a:lnTo>
                    <a:pt x="306" y="484"/>
                  </a:lnTo>
                  <a:lnTo>
                    <a:pt x="330" y="478"/>
                  </a:lnTo>
                  <a:lnTo>
                    <a:pt x="351" y="470"/>
                  </a:lnTo>
                  <a:lnTo>
                    <a:pt x="372" y="460"/>
                  </a:lnTo>
                  <a:lnTo>
                    <a:pt x="392" y="448"/>
                  </a:lnTo>
                  <a:lnTo>
                    <a:pt x="411" y="434"/>
                  </a:lnTo>
                  <a:lnTo>
                    <a:pt x="427" y="417"/>
                  </a:lnTo>
                  <a:lnTo>
                    <a:pt x="442" y="399"/>
                  </a:lnTo>
                  <a:lnTo>
                    <a:pt x="456" y="380"/>
                  </a:lnTo>
                  <a:lnTo>
                    <a:pt x="467" y="359"/>
                  </a:lnTo>
                  <a:lnTo>
                    <a:pt x="477" y="337"/>
                  </a:lnTo>
                  <a:lnTo>
                    <a:pt x="484" y="315"/>
                  </a:lnTo>
                  <a:lnTo>
                    <a:pt x="488" y="292"/>
                  </a:lnTo>
                  <a:lnTo>
                    <a:pt x="490" y="268"/>
                  </a:lnTo>
                  <a:lnTo>
                    <a:pt x="490" y="244"/>
                  </a:lnTo>
                  <a:lnTo>
                    <a:pt x="487" y="220"/>
                  </a:lnTo>
                  <a:lnTo>
                    <a:pt x="483" y="195"/>
                  </a:lnTo>
                  <a:lnTo>
                    <a:pt x="476" y="173"/>
                  </a:lnTo>
                  <a:lnTo>
                    <a:pt x="466" y="151"/>
                  </a:lnTo>
                  <a:lnTo>
                    <a:pt x="455" y="129"/>
                  </a:lnTo>
                  <a:lnTo>
                    <a:pt x="442" y="108"/>
                  </a:lnTo>
                  <a:lnTo>
                    <a:pt x="426" y="89"/>
                  </a:lnTo>
                  <a:lnTo>
                    <a:pt x="409" y="71"/>
                  </a:lnTo>
                  <a:lnTo>
                    <a:pt x="390" y="54"/>
                  </a:lnTo>
                  <a:lnTo>
                    <a:pt x="370" y="40"/>
                  </a:lnTo>
                  <a:lnTo>
                    <a:pt x="349" y="28"/>
                  </a:lnTo>
                  <a:lnTo>
                    <a:pt x="327" y="18"/>
                  </a:lnTo>
                  <a:lnTo>
                    <a:pt x="304" y="10"/>
                  </a:lnTo>
                  <a:lnTo>
                    <a:pt x="280" y="4"/>
                  </a:lnTo>
                  <a:lnTo>
                    <a:pt x="256" y="1"/>
                  </a:lnTo>
                  <a:lnTo>
                    <a:pt x="232" y="0"/>
                  </a:lnTo>
                  <a:close/>
                </a:path>
              </a:pathLst>
            </a:custGeom>
            <a:solidFill>
              <a:srgbClr val="000000"/>
            </a:solidFill>
            <a:ln w="9525">
              <a:noFill/>
              <a:round/>
              <a:headEnd/>
              <a:tailEnd/>
            </a:ln>
          </p:spPr>
          <p:txBody>
            <a:bodyPr/>
            <a:lstStyle/>
            <a:p>
              <a:pPr eaLnBrk="0" hangingPunct="0"/>
              <a:endParaRPr lang="en-AU"/>
            </a:p>
          </p:txBody>
        </p:sp>
        <p:sp>
          <p:nvSpPr>
            <p:cNvPr id="77017" name="Freeform 64"/>
            <p:cNvSpPr>
              <a:spLocks/>
            </p:cNvSpPr>
            <p:nvPr/>
          </p:nvSpPr>
          <p:spPr bwMode="auto">
            <a:xfrm>
              <a:off x="6010" y="1855"/>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4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19" y="416"/>
                  </a:moveTo>
                  <a:lnTo>
                    <a:pt x="199" y="415"/>
                  </a:lnTo>
                  <a:lnTo>
                    <a:pt x="178" y="412"/>
                  </a:lnTo>
                  <a:lnTo>
                    <a:pt x="158"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0" y="76"/>
                  </a:lnTo>
                  <a:lnTo>
                    <a:pt x="53" y="61"/>
                  </a:lnTo>
                  <a:lnTo>
                    <a:pt x="68" y="47"/>
                  </a:lnTo>
                  <a:lnTo>
                    <a:pt x="83" y="35"/>
                  </a:lnTo>
                  <a:lnTo>
                    <a:pt x="100" y="25"/>
                  </a:lnTo>
                  <a:lnTo>
                    <a:pt x="118" y="15"/>
                  </a:lnTo>
                  <a:lnTo>
                    <a:pt x="138" y="10"/>
                  </a:lnTo>
                  <a:lnTo>
                    <a:pt x="157" y="4"/>
                  </a:lnTo>
                  <a:lnTo>
                    <a:pt x="176" y="1"/>
                  </a:lnTo>
                  <a:lnTo>
                    <a:pt x="197" y="0"/>
                  </a:lnTo>
                  <a:lnTo>
                    <a:pt x="218" y="1"/>
                  </a:lnTo>
                  <a:lnTo>
                    <a:pt x="239" y="4"/>
                  </a:lnTo>
                  <a:lnTo>
                    <a:pt x="258" y="10"/>
                  </a:lnTo>
                  <a:lnTo>
                    <a:pt x="278" y="15"/>
                  </a:lnTo>
                  <a:lnTo>
                    <a:pt x="296" y="25"/>
                  </a:lnTo>
                  <a:lnTo>
                    <a:pt x="314" y="35"/>
                  </a:lnTo>
                  <a:lnTo>
                    <a:pt x="330" y="47"/>
                  </a:lnTo>
                  <a:lnTo>
                    <a:pt x="347" y="61"/>
                  </a:lnTo>
                  <a:lnTo>
                    <a:pt x="362"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19" y="416"/>
                  </a:lnTo>
                  <a:close/>
                </a:path>
              </a:pathLst>
            </a:custGeom>
            <a:solidFill>
              <a:srgbClr val="FFFFFF"/>
            </a:solidFill>
            <a:ln w="9525">
              <a:noFill/>
              <a:round/>
              <a:headEnd/>
              <a:tailEnd/>
            </a:ln>
          </p:spPr>
          <p:txBody>
            <a:bodyPr/>
            <a:lstStyle/>
            <a:p>
              <a:pPr eaLnBrk="0" hangingPunct="0"/>
              <a:endParaRPr lang="en-AU"/>
            </a:p>
          </p:txBody>
        </p:sp>
        <p:sp>
          <p:nvSpPr>
            <p:cNvPr id="77018" name="Freeform 65"/>
            <p:cNvSpPr>
              <a:spLocks/>
            </p:cNvSpPr>
            <p:nvPr/>
          </p:nvSpPr>
          <p:spPr bwMode="auto">
            <a:xfrm>
              <a:off x="6018" y="1863"/>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8"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3"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6" y="130"/>
                  </a:lnTo>
                  <a:lnTo>
                    <a:pt x="350" y="113"/>
                  </a:lnTo>
                  <a:lnTo>
                    <a:pt x="341" y="97"/>
                  </a:lnTo>
                  <a:lnTo>
                    <a:pt x="331" y="81"/>
                  </a:lnTo>
                  <a:lnTo>
                    <a:pt x="320" y="67"/>
                  </a:lnTo>
                  <a:lnTo>
                    <a:pt x="306" y="54"/>
                  </a:lnTo>
                  <a:lnTo>
                    <a:pt x="293" y="41"/>
                  </a:lnTo>
                  <a:lnTo>
                    <a:pt x="277" y="30"/>
                  </a:lnTo>
                  <a:lnTo>
                    <a:pt x="262" y="22"/>
                  </a:lnTo>
                  <a:lnTo>
                    <a:pt x="245"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7019" name="Freeform 66"/>
            <p:cNvSpPr>
              <a:spLocks/>
            </p:cNvSpPr>
            <p:nvPr/>
          </p:nvSpPr>
          <p:spPr bwMode="auto">
            <a:xfrm>
              <a:off x="6031" y="1876"/>
              <a:ext cx="98" cy="98"/>
            </a:xfrm>
            <a:custGeom>
              <a:avLst/>
              <a:gdLst>
                <a:gd name="T0" fmla="*/ 17 w 294"/>
                <a:gd name="T1" fmla="*/ 33 h 294"/>
                <a:gd name="T2" fmla="*/ 16 w 294"/>
                <a:gd name="T3" fmla="*/ 33 h 294"/>
                <a:gd name="T4" fmla="*/ 14 w 294"/>
                <a:gd name="T5" fmla="*/ 32 h 294"/>
                <a:gd name="T6" fmla="*/ 12 w 294"/>
                <a:gd name="T7" fmla="*/ 32 h 294"/>
                <a:gd name="T8" fmla="*/ 11 w 294"/>
                <a:gd name="T9" fmla="*/ 31 h 294"/>
                <a:gd name="T10" fmla="*/ 9 w 294"/>
                <a:gd name="T11" fmla="*/ 31 h 294"/>
                <a:gd name="T12" fmla="*/ 8 w 294"/>
                <a:gd name="T13" fmla="*/ 30 h 294"/>
                <a:gd name="T14" fmla="*/ 7 w 294"/>
                <a:gd name="T15" fmla="*/ 29 h 294"/>
                <a:gd name="T16" fmla="*/ 5 w 294"/>
                <a:gd name="T17" fmla="*/ 28 h 294"/>
                <a:gd name="T18" fmla="*/ 4 w 294"/>
                <a:gd name="T19" fmla="*/ 27 h 294"/>
                <a:gd name="T20" fmla="*/ 3 w 294"/>
                <a:gd name="T21" fmla="*/ 25 h 294"/>
                <a:gd name="T22" fmla="*/ 2 w 294"/>
                <a:gd name="T23" fmla="*/ 24 h 294"/>
                <a:gd name="T24" fmla="*/ 2 w 294"/>
                <a:gd name="T25" fmla="*/ 22 h 294"/>
                <a:gd name="T26" fmla="*/ 1 w 294"/>
                <a:gd name="T27" fmla="*/ 21 h 294"/>
                <a:gd name="T28" fmla="*/ 0 w 294"/>
                <a:gd name="T29" fmla="*/ 20 h 294"/>
                <a:gd name="T30" fmla="*/ 0 w 294"/>
                <a:gd name="T31" fmla="*/ 18 h 294"/>
                <a:gd name="T32" fmla="*/ 0 w 294"/>
                <a:gd name="T33" fmla="*/ 16 h 294"/>
                <a:gd name="T34" fmla="*/ 0 w 294"/>
                <a:gd name="T35" fmla="*/ 13 h 294"/>
                <a:gd name="T36" fmla="*/ 1 w 294"/>
                <a:gd name="T37" fmla="*/ 10 h 294"/>
                <a:gd name="T38" fmla="*/ 2 w 294"/>
                <a:gd name="T39" fmla="*/ 7 h 294"/>
                <a:gd name="T40" fmla="*/ 4 w 294"/>
                <a:gd name="T41" fmla="*/ 5 h 294"/>
                <a:gd name="T42" fmla="*/ 5 w 294"/>
                <a:gd name="T43" fmla="*/ 4 h 294"/>
                <a:gd name="T44" fmla="*/ 7 w 294"/>
                <a:gd name="T45" fmla="*/ 3 h 294"/>
                <a:gd name="T46" fmla="*/ 8 w 294"/>
                <a:gd name="T47" fmla="*/ 2 h 294"/>
                <a:gd name="T48" fmla="*/ 9 w 294"/>
                <a:gd name="T49" fmla="*/ 1 h 294"/>
                <a:gd name="T50" fmla="*/ 11 w 294"/>
                <a:gd name="T51" fmla="*/ 1 h 294"/>
                <a:gd name="T52" fmla="*/ 12 w 294"/>
                <a:gd name="T53" fmla="*/ 0 h 294"/>
                <a:gd name="T54" fmla="*/ 14 w 294"/>
                <a:gd name="T55" fmla="*/ 0 h 294"/>
                <a:gd name="T56" fmla="*/ 15 w 294"/>
                <a:gd name="T57" fmla="*/ 0 h 294"/>
                <a:gd name="T58" fmla="*/ 17 w 294"/>
                <a:gd name="T59" fmla="*/ 0 h 294"/>
                <a:gd name="T60" fmla="*/ 19 w 294"/>
                <a:gd name="T61" fmla="*/ 0 h 294"/>
                <a:gd name="T62" fmla="*/ 20 w 294"/>
                <a:gd name="T63" fmla="*/ 1 h 294"/>
                <a:gd name="T64" fmla="*/ 22 w 294"/>
                <a:gd name="T65" fmla="*/ 1 h 294"/>
                <a:gd name="T66" fmla="*/ 23 w 294"/>
                <a:gd name="T67" fmla="*/ 2 h 294"/>
                <a:gd name="T68" fmla="*/ 25 w 294"/>
                <a:gd name="T69" fmla="*/ 3 h 294"/>
                <a:gd name="T70" fmla="*/ 26 w 294"/>
                <a:gd name="T71" fmla="*/ 4 h 294"/>
                <a:gd name="T72" fmla="*/ 27 w 294"/>
                <a:gd name="T73" fmla="*/ 5 h 294"/>
                <a:gd name="T74" fmla="*/ 28 w 294"/>
                <a:gd name="T75" fmla="*/ 6 h 294"/>
                <a:gd name="T76" fmla="*/ 29 w 294"/>
                <a:gd name="T77" fmla="*/ 7 h 294"/>
                <a:gd name="T78" fmla="*/ 30 w 294"/>
                <a:gd name="T79" fmla="*/ 9 h 294"/>
                <a:gd name="T80" fmla="*/ 31 w 294"/>
                <a:gd name="T81" fmla="*/ 10 h 294"/>
                <a:gd name="T82" fmla="*/ 32 w 294"/>
                <a:gd name="T83" fmla="*/ 12 h 294"/>
                <a:gd name="T84" fmla="*/ 32 w 294"/>
                <a:gd name="T85" fmla="*/ 13 h 294"/>
                <a:gd name="T86" fmla="*/ 33 w 294"/>
                <a:gd name="T87" fmla="*/ 15 h 294"/>
                <a:gd name="T88" fmla="*/ 33 w 294"/>
                <a:gd name="T89" fmla="*/ 16 h 294"/>
                <a:gd name="T90" fmla="*/ 33 w 294"/>
                <a:gd name="T91" fmla="*/ 20 h 294"/>
                <a:gd name="T92" fmla="*/ 32 w 294"/>
                <a:gd name="T93" fmla="*/ 23 h 294"/>
                <a:gd name="T94" fmla="*/ 30 w 294"/>
                <a:gd name="T95" fmla="*/ 25 h 294"/>
                <a:gd name="T96" fmla="*/ 29 w 294"/>
                <a:gd name="T97" fmla="*/ 28 h 294"/>
                <a:gd name="T98" fmla="*/ 26 w 294"/>
                <a:gd name="T99" fmla="*/ 30 h 294"/>
                <a:gd name="T100" fmla="*/ 24 w 294"/>
                <a:gd name="T101" fmla="*/ 31 h 294"/>
                <a:gd name="T102" fmla="*/ 21 w 294"/>
                <a:gd name="T103" fmla="*/ 32 h 294"/>
                <a:gd name="T104" fmla="*/ 17 w 294"/>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4"/>
                <a:gd name="T160" fmla="*/ 0 h 294"/>
                <a:gd name="T161" fmla="*/ 294 w 294"/>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4" h="294">
                  <a:moveTo>
                    <a:pt x="156" y="294"/>
                  </a:moveTo>
                  <a:lnTo>
                    <a:pt x="140" y="293"/>
                  </a:lnTo>
                  <a:lnTo>
                    <a:pt x="127" y="291"/>
                  </a:lnTo>
                  <a:lnTo>
                    <a:pt x="111" y="287"/>
                  </a:lnTo>
                  <a:lnTo>
                    <a:pt x="99" y="283"/>
                  </a:lnTo>
                  <a:lnTo>
                    <a:pt x="85" y="277"/>
                  </a:lnTo>
                  <a:lnTo>
                    <a:pt x="72" y="269"/>
                  </a:lnTo>
                  <a:lnTo>
                    <a:pt x="60" y="261"/>
                  </a:lnTo>
                  <a:lnTo>
                    <a:pt x="49" y="251"/>
                  </a:lnTo>
                  <a:lnTo>
                    <a:pt x="39" y="240"/>
                  </a:lnTo>
                  <a:lnTo>
                    <a:pt x="29" y="229"/>
                  </a:lnTo>
                  <a:lnTo>
                    <a:pt x="21" y="216"/>
                  </a:lnTo>
                  <a:lnTo>
                    <a:pt x="14" y="202"/>
                  </a:lnTo>
                  <a:lnTo>
                    <a:pt x="9" y="190"/>
                  </a:lnTo>
                  <a:lnTo>
                    <a:pt x="4" y="176"/>
                  </a:lnTo>
                  <a:lnTo>
                    <a:pt x="2" y="161"/>
                  </a:lnTo>
                  <a:lnTo>
                    <a:pt x="0" y="147"/>
                  </a:lnTo>
                  <a:lnTo>
                    <a:pt x="2" y="118"/>
                  </a:lnTo>
                  <a:lnTo>
                    <a:pt x="9" y="90"/>
                  </a:lnTo>
                  <a:lnTo>
                    <a:pt x="20" y="65"/>
                  </a:lnTo>
                  <a:lnTo>
                    <a:pt x="38" y="43"/>
                  </a:lnTo>
                  <a:lnTo>
                    <a:pt x="47" y="33"/>
                  </a:lnTo>
                  <a:lnTo>
                    <a:pt x="59" y="25"/>
                  </a:lnTo>
                  <a:lnTo>
                    <a:pt x="71" y="17"/>
                  </a:lnTo>
                  <a:lnTo>
                    <a:pt x="84" y="11"/>
                  </a:lnTo>
                  <a:lnTo>
                    <a:pt x="97" y="7"/>
                  </a:lnTo>
                  <a:lnTo>
                    <a:pt x="110" y="3"/>
                  </a:lnTo>
                  <a:lnTo>
                    <a:pt x="125" y="1"/>
                  </a:lnTo>
                  <a:lnTo>
                    <a:pt x="139" y="0"/>
                  </a:lnTo>
                  <a:lnTo>
                    <a:pt x="153" y="1"/>
                  </a:lnTo>
                  <a:lnTo>
                    <a:pt x="168" y="3"/>
                  </a:lnTo>
                  <a:lnTo>
                    <a:pt x="182" y="7"/>
                  </a:lnTo>
                  <a:lnTo>
                    <a:pt x="196" y="11"/>
                  </a:lnTo>
                  <a:lnTo>
                    <a:pt x="208" y="17"/>
                  </a:lnTo>
                  <a:lnTo>
                    <a:pt x="222" y="25"/>
                  </a:lnTo>
                  <a:lnTo>
                    <a:pt x="235" y="33"/>
                  </a:lnTo>
                  <a:lnTo>
                    <a:pt x="246" y="43"/>
                  </a:lnTo>
                  <a:lnTo>
                    <a:pt x="256" y="54"/>
                  </a:lnTo>
                  <a:lnTo>
                    <a:pt x="265" y="65"/>
                  </a:lnTo>
                  <a:lnTo>
                    <a:pt x="274" y="78"/>
                  </a:lnTo>
                  <a:lnTo>
                    <a:pt x="281" y="90"/>
                  </a:lnTo>
                  <a:lnTo>
                    <a:pt x="286" y="104"/>
                  </a:lnTo>
                  <a:lnTo>
                    <a:pt x="290" y="118"/>
                  </a:lnTo>
                  <a:lnTo>
                    <a:pt x="293" y="133"/>
                  </a:lnTo>
                  <a:lnTo>
                    <a:pt x="294"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7020" name="Freeform 67"/>
            <p:cNvSpPr>
              <a:spLocks/>
            </p:cNvSpPr>
            <p:nvPr/>
          </p:nvSpPr>
          <p:spPr bwMode="auto">
            <a:xfrm>
              <a:off x="6502" y="1843"/>
              <a:ext cx="163" cy="163"/>
            </a:xfrm>
            <a:custGeom>
              <a:avLst/>
              <a:gdLst>
                <a:gd name="T0" fmla="*/ 23 w 489"/>
                <a:gd name="T1" fmla="*/ 0 h 488"/>
                <a:gd name="T2" fmla="*/ 18 w 489"/>
                <a:gd name="T3" fmla="*/ 1 h 488"/>
                <a:gd name="T4" fmla="*/ 13 w 489"/>
                <a:gd name="T5" fmla="*/ 3 h 488"/>
                <a:gd name="T6" fmla="*/ 9 w 489"/>
                <a:gd name="T7" fmla="*/ 6 h 488"/>
                <a:gd name="T8" fmla="*/ 5 w 489"/>
                <a:gd name="T9" fmla="*/ 10 h 488"/>
                <a:gd name="T10" fmla="*/ 2 w 489"/>
                <a:gd name="T11" fmla="*/ 14 h 488"/>
                <a:gd name="T12" fmla="*/ 1 w 489"/>
                <a:gd name="T13" fmla="*/ 19 h 488"/>
                <a:gd name="T14" fmla="*/ 0 w 489"/>
                <a:gd name="T15" fmla="*/ 24 h 488"/>
                <a:gd name="T16" fmla="*/ 0 w 489"/>
                <a:gd name="T17" fmla="*/ 30 h 488"/>
                <a:gd name="T18" fmla="*/ 2 w 489"/>
                <a:gd name="T19" fmla="*/ 35 h 488"/>
                <a:gd name="T20" fmla="*/ 4 w 489"/>
                <a:gd name="T21" fmla="*/ 40 h 488"/>
                <a:gd name="T22" fmla="*/ 7 w 489"/>
                <a:gd name="T23" fmla="*/ 44 h 488"/>
                <a:gd name="T24" fmla="*/ 11 w 489"/>
                <a:gd name="T25" fmla="*/ 48 h 488"/>
                <a:gd name="T26" fmla="*/ 16 w 489"/>
                <a:gd name="T27" fmla="*/ 51 h 488"/>
                <a:gd name="T28" fmla="*/ 21 w 489"/>
                <a:gd name="T29" fmla="*/ 53 h 488"/>
                <a:gd name="T30" fmla="*/ 26 w 489"/>
                <a:gd name="T31" fmla="*/ 54 h 488"/>
                <a:gd name="T32" fmla="*/ 31 w 489"/>
                <a:gd name="T33" fmla="*/ 54 h 488"/>
                <a:gd name="T34" fmla="*/ 37 w 489"/>
                <a:gd name="T35" fmla="*/ 53 h 488"/>
                <a:gd name="T36" fmla="*/ 41 w 489"/>
                <a:gd name="T37" fmla="*/ 51 h 488"/>
                <a:gd name="T38" fmla="*/ 46 w 489"/>
                <a:gd name="T39" fmla="*/ 48 h 488"/>
                <a:gd name="T40" fmla="*/ 49 w 489"/>
                <a:gd name="T41" fmla="*/ 44 h 488"/>
                <a:gd name="T42" fmla="*/ 52 w 489"/>
                <a:gd name="T43" fmla="*/ 40 h 488"/>
                <a:gd name="T44" fmla="*/ 54 w 489"/>
                <a:gd name="T45" fmla="*/ 35 h 488"/>
                <a:gd name="T46" fmla="*/ 54 w 489"/>
                <a:gd name="T47" fmla="*/ 30 h 488"/>
                <a:gd name="T48" fmla="*/ 54 w 489"/>
                <a:gd name="T49" fmla="*/ 24 h 488"/>
                <a:gd name="T50" fmla="*/ 53 w 489"/>
                <a:gd name="T51" fmla="*/ 19 h 488"/>
                <a:gd name="T52" fmla="*/ 50 w 489"/>
                <a:gd name="T53" fmla="*/ 14 h 488"/>
                <a:gd name="T54" fmla="*/ 47 w 489"/>
                <a:gd name="T55" fmla="*/ 10 h 488"/>
                <a:gd name="T56" fmla="*/ 43 w 489"/>
                <a:gd name="T57" fmla="*/ 6 h 488"/>
                <a:gd name="T58" fmla="*/ 39 w 489"/>
                <a:gd name="T59" fmla="*/ 3 h 488"/>
                <a:gd name="T60" fmla="*/ 34 w 489"/>
                <a:gd name="T61" fmla="*/ 1 h 488"/>
                <a:gd name="T62" fmla="*/ 28 w 489"/>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488"/>
                <a:gd name="T98" fmla="*/ 489 w 489"/>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488">
                  <a:moveTo>
                    <a:pt x="231" y="0"/>
                  </a:moveTo>
                  <a:lnTo>
                    <a:pt x="206" y="1"/>
                  </a:lnTo>
                  <a:lnTo>
                    <a:pt x="182" y="5"/>
                  </a:lnTo>
                  <a:lnTo>
                    <a:pt x="158" y="11"/>
                  </a:lnTo>
                  <a:lnTo>
                    <a:pt x="136" y="19"/>
                  </a:lnTo>
                  <a:lnTo>
                    <a:pt x="115" y="29"/>
                  </a:lnTo>
                  <a:lnTo>
                    <a:pt x="96" y="41"/>
                  </a:lnTo>
                  <a:lnTo>
                    <a:pt x="78" y="55"/>
                  </a:lnTo>
                  <a:lnTo>
                    <a:pt x="61" y="72"/>
                  </a:lnTo>
                  <a:lnTo>
                    <a:pt x="47" y="89"/>
                  </a:lnTo>
                  <a:lnTo>
                    <a:pt x="34" y="108"/>
                  </a:lnTo>
                  <a:lnTo>
                    <a:pt x="22" y="127"/>
                  </a:lnTo>
                  <a:lnTo>
                    <a:pt x="14" y="150"/>
                  </a:lnTo>
                  <a:lnTo>
                    <a:pt x="7" y="172"/>
                  </a:lnTo>
                  <a:lnTo>
                    <a:pt x="2" y="195"/>
                  </a:lnTo>
                  <a:lnTo>
                    <a:pt x="0" y="219"/>
                  </a:lnTo>
                  <a:lnTo>
                    <a:pt x="0" y="244"/>
                  </a:lnTo>
                  <a:lnTo>
                    <a:pt x="3" y="268"/>
                  </a:lnTo>
                  <a:lnTo>
                    <a:pt x="7" y="292"/>
                  </a:lnTo>
                  <a:lnTo>
                    <a:pt x="14" y="315"/>
                  </a:lnTo>
                  <a:lnTo>
                    <a:pt x="24" y="337"/>
                  </a:lnTo>
                  <a:lnTo>
                    <a:pt x="35" y="359"/>
                  </a:lnTo>
                  <a:lnTo>
                    <a:pt x="47" y="380"/>
                  </a:lnTo>
                  <a:lnTo>
                    <a:pt x="64" y="399"/>
                  </a:lnTo>
                  <a:lnTo>
                    <a:pt x="81" y="417"/>
                  </a:lnTo>
                  <a:lnTo>
                    <a:pt x="100" y="434"/>
                  </a:lnTo>
                  <a:lnTo>
                    <a:pt x="120" y="448"/>
                  </a:lnTo>
                  <a:lnTo>
                    <a:pt x="140" y="460"/>
                  </a:lnTo>
                  <a:lnTo>
                    <a:pt x="163" y="470"/>
                  </a:lnTo>
                  <a:lnTo>
                    <a:pt x="186" y="478"/>
                  </a:lnTo>
                  <a:lnTo>
                    <a:pt x="210" y="484"/>
                  </a:lnTo>
                  <a:lnTo>
                    <a:pt x="233" y="487"/>
                  </a:lnTo>
                  <a:lnTo>
                    <a:pt x="258" y="488"/>
                  </a:lnTo>
                  <a:lnTo>
                    <a:pt x="282" y="487"/>
                  </a:lnTo>
                  <a:lnTo>
                    <a:pt x="306" y="484"/>
                  </a:lnTo>
                  <a:lnTo>
                    <a:pt x="329" y="478"/>
                  </a:lnTo>
                  <a:lnTo>
                    <a:pt x="351" y="470"/>
                  </a:lnTo>
                  <a:lnTo>
                    <a:pt x="371" y="460"/>
                  </a:lnTo>
                  <a:lnTo>
                    <a:pt x="392" y="448"/>
                  </a:lnTo>
                  <a:lnTo>
                    <a:pt x="410" y="434"/>
                  </a:lnTo>
                  <a:lnTo>
                    <a:pt x="426" y="417"/>
                  </a:lnTo>
                  <a:lnTo>
                    <a:pt x="442" y="399"/>
                  </a:lnTo>
                  <a:lnTo>
                    <a:pt x="455" y="380"/>
                  </a:lnTo>
                  <a:lnTo>
                    <a:pt x="467" y="359"/>
                  </a:lnTo>
                  <a:lnTo>
                    <a:pt x="476" y="337"/>
                  </a:lnTo>
                  <a:lnTo>
                    <a:pt x="483" y="315"/>
                  </a:lnTo>
                  <a:lnTo>
                    <a:pt x="487" y="292"/>
                  </a:lnTo>
                  <a:lnTo>
                    <a:pt x="489" y="268"/>
                  </a:lnTo>
                  <a:lnTo>
                    <a:pt x="489" y="244"/>
                  </a:lnTo>
                  <a:lnTo>
                    <a:pt x="486" y="220"/>
                  </a:lnTo>
                  <a:lnTo>
                    <a:pt x="482" y="195"/>
                  </a:lnTo>
                  <a:lnTo>
                    <a:pt x="475" y="173"/>
                  </a:lnTo>
                  <a:lnTo>
                    <a:pt x="465" y="151"/>
                  </a:lnTo>
                  <a:lnTo>
                    <a:pt x="454" y="129"/>
                  </a:lnTo>
                  <a:lnTo>
                    <a:pt x="442" y="108"/>
                  </a:lnTo>
                  <a:lnTo>
                    <a:pt x="425" y="89"/>
                  </a:lnTo>
                  <a:lnTo>
                    <a:pt x="408" y="71"/>
                  </a:lnTo>
                  <a:lnTo>
                    <a:pt x="389" y="54"/>
                  </a:lnTo>
                  <a:lnTo>
                    <a:pt x="369" y="40"/>
                  </a:lnTo>
                  <a:lnTo>
                    <a:pt x="349" y="28"/>
                  </a:lnTo>
                  <a:lnTo>
                    <a:pt x="326" y="18"/>
                  </a:lnTo>
                  <a:lnTo>
                    <a:pt x="303" y="10"/>
                  </a:lnTo>
                  <a:lnTo>
                    <a:pt x="279" y="4"/>
                  </a:lnTo>
                  <a:lnTo>
                    <a:pt x="256" y="1"/>
                  </a:lnTo>
                  <a:lnTo>
                    <a:pt x="231" y="0"/>
                  </a:lnTo>
                  <a:close/>
                </a:path>
              </a:pathLst>
            </a:custGeom>
            <a:solidFill>
              <a:srgbClr val="000000"/>
            </a:solidFill>
            <a:ln w="9525">
              <a:noFill/>
              <a:round/>
              <a:headEnd/>
              <a:tailEnd/>
            </a:ln>
          </p:spPr>
          <p:txBody>
            <a:bodyPr/>
            <a:lstStyle/>
            <a:p>
              <a:pPr eaLnBrk="0" hangingPunct="0"/>
              <a:endParaRPr lang="en-AU"/>
            </a:p>
          </p:txBody>
        </p:sp>
        <p:sp>
          <p:nvSpPr>
            <p:cNvPr id="77021" name="Freeform 68"/>
            <p:cNvSpPr>
              <a:spLocks/>
            </p:cNvSpPr>
            <p:nvPr/>
          </p:nvSpPr>
          <p:spPr bwMode="auto">
            <a:xfrm>
              <a:off x="6514" y="1855"/>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5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20" y="416"/>
                  </a:moveTo>
                  <a:lnTo>
                    <a:pt x="199" y="415"/>
                  </a:lnTo>
                  <a:lnTo>
                    <a:pt x="178" y="412"/>
                  </a:lnTo>
                  <a:lnTo>
                    <a:pt x="159"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1" y="76"/>
                  </a:lnTo>
                  <a:lnTo>
                    <a:pt x="53" y="61"/>
                  </a:lnTo>
                  <a:lnTo>
                    <a:pt x="68" y="47"/>
                  </a:lnTo>
                  <a:lnTo>
                    <a:pt x="84" y="35"/>
                  </a:lnTo>
                  <a:lnTo>
                    <a:pt x="100" y="25"/>
                  </a:lnTo>
                  <a:lnTo>
                    <a:pt x="118" y="15"/>
                  </a:lnTo>
                  <a:lnTo>
                    <a:pt x="138" y="10"/>
                  </a:lnTo>
                  <a:lnTo>
                    <a:pt x="157" y="4"/>
                  </a:lnTo>
                  <a:lnTo>
                    <a:pt x="177" y="1"/>
                  </a:lnTo>
                  <a:lnTo>
                    <a:pt x="197" y="0"/>
                  </a:lnTo>
                  <a:lnTo>
                    <a:pt x="218" y="1"/>
                  </a:lnTo>
                  <a:lnTo>
                    <a:pt x="239" y="4"/>
                  </a:lnTo>
                  <a:lnTo>
                    <a:pt x="258" y="10"/>
                  </a:lnTo>
                  <a:lnTo>
                    <a:pt x="278" y="15"/>
                  </a:lnTo>
                  <a:lnTo>
                    <a:pt x="296" y="25"/>
                  </a:lnTo>
                  <a:lnTo>
                    <a:pt x="314" y="35"/>
                  </a:lnTo>
                  <a:lnTo>
                    <a:pt x="331" y="47"/>
                  </a:lnTo>
                  <a:lnTo>
                    <a:pt x="347" y="61"/>
                  </a:lnTo>
                  <a:lnTo>
                    <a:pt x="363"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20" y="416"/>
                  </a:lnTo>
                  <a:close/>
                </a:path>
              </a:pathLst>
            </a:custGeom>
            <a:solidFill>
              <a:srgbClr val="FFFFFF"/>
            </a:solidFill>
            <a:ln w="9525">
              <a:noFill/>
              <a:round/>
              <a:headEnd/>
              <a:tailEnd/>
            </a:ln>
          </p:spPr>
          <p:txBody>
            <a:bodyPr/>
            <a:lstStyle/>
            <a:p>
              <a:pPr eaLnBrk="0" hangingPunct="0"/>
              <a:endParaRPr lang="en-AU"/>
            </a:p>
          </p:txBody>
        </p:sp>
        <p:sp>
          <p:nvSpPr>
            <p:cNvPr id="77022" name="Freeform 69"/>
            <p:cNvSpPr>
              <a:spLocks/>
            </p:cNvSpPr>
            <p:nvPr/>
          </p:nvSpPr>
          <p:spPr bwMode="auto">
            <a:xfrm>
              <a:off x="6522" y="1863"/>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9"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4"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7" y="130"/>
                  </a:lnTo>
                  <a:lnTo>
                    <a:pt x="350" y="113"/>
                  </a:lnTo>
                  <a:lnTo>
                    <a:pt x="341" y="97"/>
                  </a:lnTo>
                  <a:lnTo>
                    <a:pt x="332" y="81"/>
                  </a:lnTo>
                  <a:lnTo>
                    <a:pt x="320" y="67"/>
                  </a:lnTo>
                  <a:lnTo>
                    <a:pt x="307" y="54"/>
                  </a:lnTo>
                  <a:lnTo>
                    <a:pt x="293" y="41"/>
                  </a:lnTo>
                  <a:lnTo>
                    <a:pt x="277" y="30"/>
                  </a:lnTo>
                  <a:lnTo>
                    <a:pt x="262" y="22"/>
                  </a:lnTo>
                  <a:lnTo>
                    <a:pt x="246"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7023" name="Freeform 70"/>
            <p:cNvSpPr>
              <a:spLocks/>
            </p:cNvSpPr>
            <p:nvPr/>
          </p:nvSpPr>
          <p:spPr bwMode="auto">
            <a:xfrm>
              <a:off x="6534" y="1876"/>
              <a:ext cx="99" cy="98"/>
            </a:xfrm>
            <a:custGeom>
              <a:avLst/>
              <a:gdLst>
                <a:gd name="T0" fmla="*/ 17 w 295"/>
                <a:gd name="T1" fmla="*/ 33 h 294"/>
                <a:gd name="T2" fmla="*/ 16 w 295"/>
                <a:gd name="T3" fmla="*/ 33 h 294"/>
                <a:gd name="T4" fmla="*/ 14 w 295"/>
                <a:gd name="T5" fmla="*/ 32 h 294"/>
                <a:gd name="T6" fmla="*/ 12 w 295"/>
                <a:gd name="T7" fmla="*/ 32 h 294"/>
                <a:gd name="T8" fmla="*/ 11 w 295"/>
                <a:gd name="T9" fmla="*/ 31 h 294"/>
                <a:gd name="T10" fmla="*/ 10 w 295"/>
                <a:gd name="T11" fmla="*/ 31 h 294"/>
                <a:gd name="T12" fmla="*/ 8 w 295"/>
                <a:gd name="T13" fmla="*/ 30 h 294"/>
                <a:gd name="T14" fmla="*/ 7 w 295"/>
                <a:gd name="T15" fmla="*/ 29 h 294"/>
                <a:gd name="T16" fmla="*/ 5 w 295"/>
                <a:gd name="T17" fmla="*/ 28 h 294"/>
                <a:gd name="T18" fmla="*/ 4 w 295"/>
                <a:gd name="T19" fmla="*/ 27 h 294"/>
                <a:gd name="T20" fmla="*/ 3 w 295"/>
                <a:gd name="T21" fmla="*/ 25 h 294"/>
                <a:gd name="T22" fmla="*/ 2 w 295"/>
                <a:gd name="T23" fmla="*/ 24 h 294"/>
                <a:gd name="T24" fmla="*/ 2 w 295"/>
                <a:gd name="T25" fmla="*/ 22 h 294"/>
                <a:gd name="T26" fmla="*/ 1 w 295"/>
                <a:gd name="T27" fmla="*/ 21 h 294"/>
                <a:gd name="T28" fmla="*/ 1 w 295"/>
                <a:gd name="T29" fmla="*/ 20 h 294"/>
                <a:gd name="T30" fmla="*/ 0 w 295"/>
                <a:gd name="T31" fmla="*/ 18 h 294"/>
                <a:gd name="T32" fmla="*/ 0 w 295"/>
                <a:gd name="T33" fmla="*/ 16 h 294"/>
                <a:gd name="T34" fmla="*/ 0 w 295"/>
                <a:gd name="T35" fmla="*/ 13 h 294"/>
                <a:gd name="T36" fmla="*/ 1 w 295"/>
                <a:gd name="T37" fmla="*/ 10 h 294"/>
                <a:gd name="T38" fmla="*/ 2 w 295"/>
                <a:gd name="T39" fmla="*/ 7 h 294"/>
                <a:gd name="T40" fmla="*/ 4 w 295"/>
                <a:gd name="T41" fmla="*/ 5 h 294"/>
                <a:gd name="T42" fmla="*/ 5 w 295"/>
                <a:gd name="T43" fmla="*/ 4 h 294"/>
                <a:gd name="T44" fmla="*/ 7 w 295"/>
                <a:gd name="T45" fmla="*/ 3 h 294"/>
                <a:gd name="T46" fmla="*/ 8 w 295"/>
                <a:gd name="T47" fmla="*/ 2 h 294"/>
                <a:gd name="T48" fmla="*/ 9 w 295"/>
                <a:gd name="T49" fmla="*/ 1 h 294"/>
                <a:gd name="T50" fmla="*/ 11 w 295"/>
                <a:gd name="T51" fmla="*/ 1 h 294"/>
                <a:gd name="T52" fmla="*/ 12 w 295"/>
                <a:gd name="T53" fmla="*/ 0 h 294"/>
                <a:gd name="T54" fmla="*/ 14 w 295"/>
                <a:gd name="T55" fmla="*/ 0 h 294"/>
                <a:gd name="T56" fmla="*/ 16 w 295"/>
                <a:gd name="T57" fmla="*/ 0 h 294"/>
                <a:gd name="T58" fmla="*/ 17 w 295"/>
                <a:gd name="T59" fmla="*/ 0 h 294"/>
                <a:gd name="T60" fmla="*/ 19 w 295"/>
                <a:gd name="T61" fmla="*/ 0 h 294"/>
                <a:gd name="T62" fmla="*/ 20 w 295"/>
                <a:gd name="T63" fmla="*/ 1 h 294"/>
                <a:gd name="T64" fmla="*/ 22 w 295"/>
                <a:gd name="T65" fmla="*/ 1 h 294"/>
                <a:gd name="T66" fmla="*/ 23 w 295"/>
                <a:gd name="T67" fmla="*/ 2 h 294"/>
                <a:gd name="T68" fmla="*/ 25 w 295"/>
                <a:gd name="T69" fmla="*/ 3 h 294"/>
                <a:gd name="T70" fmla="*/ 27 w 295"/>
                <a:gd name="T71" fmla="*/ 4 h 294"/>
                <a:gd name="T72" fmla="*/ 28 w 295"/>
                <a:gd name="T73" fmla="*/ 5 h 294"/>
                <a:gd name="T74" fmla="*/ 29 w 295"/>
                <a:gd name="T75" fmla="*/ 6 h 294"/>
                <a:gd name="T76" fmla="*/ 30 w 295"/>
                <a:gd name="T77" fmla="*/ 7 h 294"/>
                <a:gd name="T78" fmla="*/ 31 w 295"/>
                <a:gd name="T79" fmla="*/ 9 h 294"/>
                <a:gd name="T80" fmla="*/ 32 w 295"/>
                <a:gd name="T81" fmla="*/ 10 h 294"/>
                <a:gd name="T82" fmla="*/ 32 w 295"/>
                <a:gd name="T83" fmla="*/ 12 h 294"/>
                <a:gd name="T84" fmla="*/ 33 w 295"/>
                <a:gd name="T85" fmla="*/ 13 h 294"/>
                <a:gd name="T86" fmla="*/ 33 w 295"/>
                <a:gd name="T87" fmla="*/ 15 h 294"/>
                <a:gd name="T88" fmla="*/ 33 w 295"/>
                <a:gd name="T89" fmla="*/ 16 h 294"/>
                <a:gd name="T90" fmla="*/ 33 w 295"/>
                <a:gd name="T91" fmla="*/ 20 h 294"/>
                <a:gd name="T92" fmla="*/ 32 w 295"/>
                <a:gd name="T93" fmla="*/ 23 h 294"/>
                <a:gd name="T94" fmla="*/ 31 w 295"/>
                <a:gd name="T95" fmla="*/ 25 h 294"/>
                <a:gd name="T96" fmla="*/ 29 w 295"/>
                <a:gd name="T97" fmla="*/ 28 h 294"/>
                <a:gd name="T98" fmla="*/ 27 w 295"/>
                <a:gd name="T99" fmla="*/ 30 h 294"/>
                <a:gd name="T100" fmla="*/ 24 w 295"/>
                <a:gd name="T101" fmla="*/ 31 h 294"/>
                <a:gd name="T102" fmla="*/ 21 w 295"/>
                <a:gd name="T103" fmla="*/ 32 h 294"/>
                <a:gd name="T104" fmla="*/ 17 w 295"/>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5"/>
                <a:gd name="T160" fmla="*/ 0 h 294"/>
                <a:gd name="T161" fmla="*/ 295 w 295"/>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5" h="294">
                  <a:moveTo>
                    <a:pt x="156" y="294"/>
                  </a:moveTo>
                  <a:lnTo>
                    <a:pt x="141" y="293"/>
                  </a:lnTo>
                  <a:lnTo>
                    <a:pt x="127" y="291"/>
                  </a:lnTo>
                  <a:lnTo>
                    <a:pt x="111" y="287"/>
                  </a:lnTo>
                  <a:lnTo>
                    <a:pt x="99" y="283"/>
                  </a:lnTo>
                  <a:lnTo>
                    <a:pt x="85" y="277"/>
                  </a:lnTo>
                  <a:lnTo>
                    <a:pt x="73" y="269"/>
                  </a:lnTo>
                  <a:lnTo>
                    <a:pt x="60" y="261"/>
                  </a:lnTo>
                  <a:lnTo>
                    <a:pt x="49" y="251"/>
                  </a:lnTo>
                  <a:lnTo>
                    <a:pt x="39" y="240"/>
                  </a:lnTo>
                  <a:lnTo>
                    <a:pt x="30" y="229"/>
                  </a:lnTo>
                  <a:lnTo>
                    <a:pt x="21" y="216"/>
                  </a:lnTo>
                  <a:lnTo>
                    <a:pt x="14" y="202"/>
                  </a:lnTo>
                  <a:lnTo>
                    <a:pt x="9" y="190"/>
                  </a:lnTo>
                  <a:lnTo>
                    <a:pt x="5" y="176"/>
                  </a:lnTo>
                  <a:lnTo>
                    <a:pt x="2" y="161"/>
                  </a:lnTo>
                  <a:lnTo>
                    <a:pt x="0" y="147"/>
                  </a:lnTo>
                  <a:lnTo>
                    <a:pt x="2" y="118"/>
                  </a:lnTo>
                  <a:lnTo>
                    <a:pt x="9" y="90"/>
                  </a:lnTo>
                  <a:lnTo>
                    <a:pt x="20" y="65"/>
                  </a:lnTo>
                  <a:lnTo>
                    <a:pt x="38" y="43"/>
                  </a:lnTo>
                  <a:lnTo>
                    <a:pt x="48" y="33"/>
                  </a:lnTo>
                  <a:lnTo>
                    <a:pt x="59" y="25"/>
                  </a:lnTo>
                  <a:lnTo>
                    <a:pt x="71" y="17"/>
                  </a:lnTo>
                  <a:lnTo>
                    <a:pt x="84" y="11"/>
                  </a:lnTo>
                  <a:lnTo>
                    <a:pt x="98" y="7"/>
                  </a:lnTo>
                  <a:lnTo>
                    <a:pt x="110" y="3"/>
                  </a:lnTo>
                  <a:lnTo>
                    <a:pt x="125" y="1"/>
                  </a:lnTo>
                  <a:lnTo>
                    <a:pt x="139" y="0"/>
                  </a:lnTo>
                  <a:lnTo>
                    <a:pt x="153" y="1"/>
                  </a:lnTo>
                  <a:lnTo>
                    <a:pt x="168" y="3"/>
                  </a:lnTo>
                  <a:lnTo>
                    <a:pt x="182" y="7"/>
                  </a:lnTo>
                  <a:lnTo>
                    <a:pt x="196" y="11"/>
                  </a:lnTo>
                  <a:lnTo>
                    <a:pt x="210" y="17"/>
                  </a:lnTo>
                  <a:lnTo>
                    <a:pt x="222" y="25"/>
                  </a:lnTo>
                  <a:lnTo>
                    <a:pt x="235" y="33"/>
                  </a:lnTo>
                  <a:lnTo>
                    <a:pt x="246" y="43"/>
                  </a:lnTo>
                  <a:lnTo>
                    <a:pt x="256" y="54"/>
                  </a:lnTo>
                  <a:lnTo>
                    <a:pt x="265" y="65"/>
                  </a:lnTo>
                  <a:lnTo>
                    <a:pt x="274" y="78"/>
                  </a:lnTo>
                  <a:lnTo>
                    <a:pt x="281" y="90"/>
                  </a:lnTo>
                  <a:lnTo>
                    <a:pt x="286" y="104"/>
                  </a:lnTo>
                  <a:lnTo>
                    <a:pt x="290" y="118"/>
                  </a:lnTo>
                  <a:lnTo>
                    <a:pt x="293" y="133"/>
                  </a:lnTo>
                  <a:lnTo>
                    <a:pt x="295"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7024" name="Freeform 71"/>
            <p:cNvSpPr>
              <a:spLocks/>
            </p:cNvSpPr>
            <p:nvPr/>
          </p:nvSpPr>
          <p:spPr bwMode="auto">
            <a:xfrm>
              <a:off x="6265" y="1800"/>
              <a:ext cx="122" cy="123"/>
            </a:xfrm>
            <a:custGeom>
              <a:avLst/>
              <a:gdLst>
                <a:gd name="T0" fmla="*/ 19 w 366"/>
                <a:gd name="T1" fmla="*/ 0 h 367"/>
                <a:gd name="T2" fmla="*/ 15 w 366"/>
                <a:gd name="T3" fmla="*/ 0 h 367"/>
                <a:gd name="T4" fmla="*/ 12 w 366"/>
                <a:gd name="T5" fmla="*/ 2 h 367"/>
                <a:gd name="T6" fmla="*/ 8 w 366"/>
                <a:gd name="T7" fmla="*/ 4 h 367"/>
                <a:gd name="T8" fmla="*/ 5 w 366"/>
                <a:gd name="T9" fmla="*/ 6 h 367"/>
                <a:gd name="T10" fmla="*/ 3 w 366"/>
                <a:gd name="T11" fmla="*/ 9 h 367"/>
                <a:gd name="T12" fmla="*/ 1 w 366"/>
                <a:gd name="T13" fmla="*/ 13 h 367"/>
                <a:gd name="T14" fmla="*/ 0 w 366"/>
                <a:gd name="T15" fmla="*/ 16 h 367"/>
                <a:gd name="T16" fmla="*/ 0 w 366"/>
                <a:gd name="T17" fmla="*/ 21 h 367"/>
                <a:gd name="T18" fmla="*/ 0 w 366"/>
                <a:gd name="T19" fmla="*/ 23 h 367"/>
                <a:gd name="T20" fmla="*/ 1 w 366"/>
                <a:gd name="T21" fmla="*/ 25 h 367"/>
                <a:gd name="T22" fmla="*/ 1 w 366"/>
                <a:gd name="T23" fmla="*/ 26 h 367"/>
                <a:gd name="T24" fmla="*/ 2 w 366"/>
                <a:gd name="T25" fmla="*/ 28 h 367"/>
                <a:gd name="T26" fmla="*/ 3 w 366"/>
                <a:gd name="T27" fmla="*/ 30 h 367"/>
                <a:gd name="T28" fmla="*/ 4 w 366"/>
                <a:gd name="T29" fmla="*/ 32 h 367"/>
                <a:gd name="T30" fmla="*/ 5 w 366"/>
                <a:gd name="T31" fmla="*/ 34 h 367"/>
                <a:gd name="T32" fmla="*/ 7 w 366"/>
                <a:gd name="T33" fmla="*/ 35 h 367"/>
                <a:gd name="T34" fmla="*/ 8 w 366"/>
                <a:gd name="T35" fmla="*/ 37 h 367"/>
                <a:gd name="T36" fmla="*/ 10 w 366"/>
                <a:gd name="T37" fmla="*/ 38 h 367"/>
                <a:gd name="T38" fmla="*/ 12 w 366"/>
                <a:gd name="T39" fmla="*/ 39 h 367"/>
                <a:gd name="T40" fmla="*/ 14 w 366"/>
                <a:gd name="T41" fmla="*/ 40 h 367"/>
                <a:gd name="T42" fmla="*/ 16 w 366"/>
                <a:gd name="T43" fmla="*/ 40 h 367"/>
                <a:gd name="T44" fmla="*/ 18 w 366"/>
                <a:gd name="T45" fmla="*/ 41 h 367"/>
                <a:gd name="T46" fmla="*/ 19 w 366"/>
                <a:gd name="T47" fmla="*/ 41 h 367"/>
                <a:gd name="T48" fmla="*/ 21 w 366"/>
                <a:gd name="T49" fmla="*/ 41 h 367"/>
                <a:gd name="T50" fmla="*/ 23 w 366"/>
                <a:gd name="T51" fmla="*/ 41 h 367"/>
                <a:gd name="T52" fmla="*/ 25 w 366"/>
                <a:gd name="T53" fmla="*/ 41 h 367"/>
                <a:gd name="T54" fmla="*/ 27 w 366"/>
                <a:gd name="T55" fmla="*/ 40 h 367"/>
                <a:gd name="T56" fmla="*/ 29 w 366"/>
                <a:gd name="T57" fmla="*/ 40 h 367"/>
                <a:gd name="T58" fmla="*/ 31 w 366"/>
                <a:gd name="T59" fmla="*/ 39 h 367"/>
                <a:gd name="T60" fmla="*/ 33 w 366"/>
                <a:gd name="T61" fmla="*/ 38 h 367"/>
                <a:gd name="T62" fmla="*/ 34 w 366"/>
                <a:gd name="T63" fmla="*/ 37 h 367"/>
                <a:gd name="T64" fmla="*/ 36 w 366"/>
                <a:gd name="T65" fmla="*/ 35 h 367"/>
                <a:gd name="T66" fmla="*/ 37 w 366"/>
                <a:gd name="T67" fmla="*/ 34 h 367"/>
                <a:gd name="T68" fmla="*/ 38 w 366"/>
                <a:gd name="T69" fmla="*/ 32 h 367"/>
                <a:gd name="T70" fmla="*/ 39 w 366"/>
                <a:gd name="T71" fmla="*/ 30 h 367"/>
                <a:gd name="T72" fmla="*/ 40 w 366"/>
                <a:gd name="T73" fmla="*/ 28 h 367"/>
                <a:gd name="T74" fmla="*/ 40 w 366"/>
                <a:gd name="T75" fmla="*/ 26 h 367"/>
                <a:gd name="T76" fmla="*/ 41 w 366"/>
                <a:gd name="T77" fmla="*/ 25 h 367"/>
                <a:gd name="T78" fmla="*/ 41 w 366"/>
                <a:gd name="T79" fmla="*/ 23 h 367"/>
                <a:gd name="T80" fmla="*/ 41 w 366"/>
                <a:gd name="T81" fmla="*/ 21 h 367"/>
                <a:gd name="T82" fmla="*/ 41 w 366"/>
                <a:gd name="T83" fmla="*/ 19 h 367"/>
                <a:gd name="T84" fmla="*/ 40 w 366"/>
                <a:gd name="T85" fmla="*/ 17 h 367"/>
                <a:gd name="T86" fmla="*/ 39 w 366"/>
                <a:gd name="T87" fmla="*/ 15 h 367"/>
                <a:gd name="T88" fmla="*/ 39 w 366"/>
                <a:gd name="T89" fmla="*/ 13 h 367"/>
                <a:gd name="T90" fmla="*/ 38 w 366"/>
                <a:gd name="T91" fmla="*/ 11 h 367"/>
                <a:gd name="T92" fmla="*/ 37 w 366"/>
                <a:gd name="T93" fmla="*/ 9 h 367"/>
                <a:gd name="T94" fmla="*/ 35 w 366"/>
                <a:gd name="T95" fmla="*/ 8 h 367"/>
                <a:gd name="T96" fmla="*/ 34 w 366"/>
                <a:gd name="T97" fmla="*/ 6 h 367"/>
                <a:gd name="T98" fmla="*/ 32 w 366"/>
                <a:gd name="T99" fmla="*/ 5 h 367"/>
                <a:gd name="T100" fmla="*/ 31 w 366"/>
                <a:gd name="T101" fmla="*/ 3 h 367"/>
                <a:gd name="T102" fmla="*/ 29 w 366"/>
                <a:gd name="T103" fmla="*/ 2 h 367"/>
                <a:gd name="T104" fmla="*/ 27 w 366"/>
                <a:gd name="T105" fmla="*/ 2 h 367"/>
                <a:gd name="T106" fmla="*/ 25 w 366"/>
                <a:gd name="T107" fmla="*/ 1 h 367"/>
                <a:gd name="T108" fmla="*/ 23 w 366"/>
                <a:gd name="T109" fmla="*/ 0 h 367"/>
                <a:gd name="T110" fmla="*/ 21 w 366"/>
                <a:gd name="T111" fmla="*/ 0 h 367"/>
                <a:gd name="T112" fmla="*/ 19 w 366"/>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6"/>
                <a:gd name="T172" fmla="*/ 0 h 367"/>
                <a:gd name="T173" fmla="*/ 366 w 366"/>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6" h="367">
                  <a:moveTo>
                    <a:pt x="173" y="0"/>
                  </a:moveTo>
                  <a:lnTo>
                    <a:pt x="137" y="4"/>
                  </a:lnTo>
                  <a:lnTo>
                    <a:pt x="104" y="15"/>
                  </a:lnTo>
                  <a:lnTo>
                    <a:pt x="73" y="32"/>
                  </a:lnTo>
                  <a:lnTo>
                    <a:pt x="47" y="54"/>
                  </a:lnTo>
                  <a:lnTo>
                    <a:pt x="26" y="82"/>
                  </a:lnTo>
                  <a:lnTo>
                    <a:pt x="11" y="112"/>
                  </a:lnTo>
                  <a:lnTo>
                    <a:pt x="1" y="147"/>
                  </a:lnTo>
                  <a:lnTo>
                    <a:pt x="0" y="184"/>
                  </a:lnTo>
                  <a:lnTo>
                    <a:pt x="1" y="202"/>
                  </a:lnTo>
                  <a:lnTo>
                    <a:pt x="5" y="220"/>
                  </a:lnTo>
                  <a:lnTo>
                    <a:pt x="11" y="237"/>
                  </a:lnTo>
                  <a:lnTo>
                    <a:pt x="18" y="254"/>
                  </a:lnTo>
                  <a:lnTo>
                    <a:pt x="26" y="270"/>
                  </a:lnTo>
                  <a:lnTo>
                    <a:pt x="36" y="286"/>
                  </a:lnTo>
                  <a:lnTo>
                    <a:pt x="48" y="299"/>
                  </a:lnTo>
                  <a:lnTo>
                    <a:pt x="61" y="313"/>
                  </a:lnTo>
                  <a:lnTo>
                    <a:pt x="75" y="326"/>
                  </a:lnTo>
                  <a:lnTo>
                    <a:pt x="90" y="337"/>
                  </a:lnTo>
                  <a:lnTo>
                    <a:pt x="107" y="345"/>
                  </a:lnTo>
                  <a:lnTo>
                    <a:pt x="123" y="354"/>
                  </a:lnTo>
                  <a:lnTo>
                    <a:pt x="140" y="359"/>
                  </a:lnTo>
                  <a:lnTo>
                    <a:pt x="158" y="363"/>
                  </a:lnTo>
                  <a:lnTo>
                    <a:pt x="175" y="366"/>
                  </a:lnTo>
                  <a:lnTo>
                    <a:pt x="193" y="367"/>
                  </a:lnTo>
                  <a:lnTo>
                    <a:pt x="211" y="366"/>
                  </a:lnTo>
                  <a:lnTo>
                    <a:pt x="229" y="363"/>
                  </a:lnTo>
                  <a:lnTo>
                    <a:pt x="247" y="359"/>
                  </a:lnTo>
                  <a:lnTo>
                    <a:pt x="263" y="354"/>
                  </a:lnTo>
                  <a:lnTo>
                    <a:pt x="279" y="345"/>
                  </a:lnTo>
                  <a:lnTo>
                    <a:pt x="294" y="337"/>
                  </a:lnTo>
                  <a:lnTo>
                    <a:pt x="308" y="326"/>
                  </a:lnTo>
                  <a:lnTo>
                    <a:pt x="320" y="313"/>
                  </a:lnTo>
                  <a:lnTo>
                    <a:pt x="331" y="299"/>
                  </a:lnTo>
                  <a:lnTo>
                    <a:pt x="341" y="286"/>
                  </a:lnTo>
                  <a:lnTo>
                    <a:pt x="349" y="270"/>
                  </a:lnTo>
                  <a:lnTo>
                    <a:pt x="356" y="254"/>
                  </a:lnTo>
                  <a:lnTo>
                    <a:pt x="362" y="237"/>
                  </a:lnTo>
                  <a:lnTo>
                    <a:pt x="365" y="220"/>
                  </a:lnTo>
                  <a:lnTo>
                    <a:pt x="366" y="202"/>
                  </a:lnTo>
                  <a:lnTo>
                    <a:pt x="366" y="184"/>
                  </a:lnTo>
                  <a:lnTo>
                    <a:pt x="365" y="166"/>
                  </a:lnTo>
                  <a:lnTo>
                    <a:pt x="361" y="148"/>
                  </a:lnTo>
                  <a:lnTo>
                    <a:pt x="355" y="130"/>
                  </a:lnTo>
                  <a:lnTo>
                    <a:pt x="348" y="114"/>
                  </a:lnTo>
                  <a:lnTo>
                    <a:pt x="340" y="97"/>
                  </a:lnTo>
                  <a:lnTo>
                    <a:pt x="330" y="82"/>
                  </a:lnTo>
                  <a:lnTo>
                    <a:pt x="319" y="68"/>
                  </a:lnTo>
                  <a:lnTo>
                    <a:pt x="305" y="54"/>
                  </a:lnTo>
                  <a:lnTo>
                    <a:pt x="291" y="42"/>
                  </a:lnTo>
                  <a:lnTo>
                    <a:pt x="276" y="30"/>
                  </a:lnTo>
                  <a:lnTo>
                    <a:pt x="261" y="22"/>
                  </a:lnTo>
                  <a:lnTo>
                    <a:pt x="244" y="14"/>
                  </a:lnTo>
                  <a:lnTo>
                    <a:pt x="227" y="8"/>
                  </a:lnTo>
                  <a:lnTo>
                    <a:pt x="209" y="4"/>
                  </a:lnTo>
                  <a:lnTo>
                    <a:pt x="191" y="1"/>
                  </a:lnTo>
                  <a:lnTo>
                    <a:pt x="173" y="0"/>
                  </a:lnTo>
                  <a:close/>
                </a:path>
              </a:pathLst>
            </a:custGeom>
            <a:solidFill>
              <a:srgbClr val="000000"/>
            </a:solidFill>
            <a:ln w="9525">
              <a:noFill/>
              <a:round/>
              <a:headEnd/>
              <a:tailEnd/>
            </a:ln>
          </p:spPr>
          <p:txBody>
            <a:bodyPr/>
            <a:lstStyle/>
            <a:p>
              <a:pPr eaLnBrk="0" hangingPunct="0"/>
              <a:endParaRPr lang="en-AU"/>
            </a:p>
          </p:txBody>
        </p:sp>
        <p:sp>
          <p:nvSpPr>
            <p:cNvPr id="77025" name="Freeform 72"/>
            <p:cNvSpPr>
              <a:spLocks/>
            </p:cNvSpPr>
            <p:nvPr/>
          </p:nvSpPr>
          <p:spPr bwMode="auto">
            <a:xfrm>
              <a:off x="6278" y="1813"/>
              <a:ext cx="97" cy="97"/>
            </a:xfrm>
            <a:custGeom>
              <a:avLst/>
              <a:gdLst>
                <a:gd name="T0" fmla="*/ 17 w 293"/>
                <a:gd name="T1" fmla="*/ 32 h 293"/>
                <a:gd name="T2" fmla="*/ 15 w 293"/>
                <a:gd name="T3" fmla="*/ 32 h 293"/>
                <a:gd name="T4" fmla="*/ 14 w 293"/>
                <a:gd name="T5" fmla="*/ 32 h 293"/>
                <a:gd name="T6" fmla="*/ 12 w 293"/>
                <a:gd name="T7" fmla="*/ 31 h 293"/>
                <a:gd name="T8" fmla="*/ 11 w 293"/>
                <a:gd name="T9" fmla="*/ 31 h 293"/>
                <a:gd name="T10" fmla="*/ 9 w 293"/>
                <a:gd name="T11" fmla="*/ 30 h 293"/>
                <a:gd name="T12" fmla="*/ 8 w 293"/>
                <a:gd name="T13" fmla="*/ 29 h 293"/>
                <a:gd name="T14" fmla="*/ 7 w 293"/>
                <a:gd name="T15" fmla="*/ 28 h 293"/>
                <a:gd name="T16" fmla="*/ 5 w 293"/>
                <a:gd name="T17" fmla="*/ 27 h 293"/>
                <a:gd name="T18" fmla="*/ 4 w 293"/>
                <a:gd name="T19" fmla="*/ 26 h 293"/>
                <a:gd name="T20" fmla="*/ 3 w 293"/>
                <a:gd name="T21" fmla="*/ 25 h 293"/>
                <a:gd name="T22" fmla="*/ 2 w 293"/>
                <a:gd name="T23" fmla="*/ 24 h 293"/>
                <a:gd name="T24" fmla="*/ 2 w 293"/>
                <a:gd name="T25" fmla="*/ 22 h 293"/>
                <a:gd name="T26" fmla="*/ 1 w 293"/>
                <a:gd name="T27" fmla="*/ 21 h 293"/>
                <a:gd name="T28" fmla="*/ 0 w 293"/>
                <a:gd name="T29" fmla="*/ 19 h 293"/>
                <a:gd name="T30" fmla="*/ 0 w 293"/>
                <a:gd name="T31" fmla="*/ 18 h 293"/>
                <a:gd name="T32" fmla="*/ 0 w 293"/>
                <a:gd name="T33" fmla="*/ 16 h 293"/>
                <a:gd name="T34" fmla="*/ 0 w 293"/>
                <a:gd name="T35" fmla="*/ 13 h 293"/>
                <a:gd name="T36" fmla="*/ 1 w 293"/>
                <a:gd name="T37" fmla="*/ 10 h 293"/>
                <a:gd name="T38" fmla="*/ 2 w 293"/>
                <a:gd name="T39" fmla="*/ 7 h 293"/>
                <a:gd name="T40" fmla="*/ 4 w 293"/>
                <a:gd name="T41" fmla="*/ 5 h 293"/>
                <a:gd name="T42" fmla="*/ 5 w 293"/>
                <a:gd name="T43" fmla="*/ 4 h 293"/>
                <a:gd name="T44" fmla="*/ 7 w 293"/>
                <a:gd name="T45" fmla="*/ 3 h 293"/>
                <a:gd name="T46" fmla="*/ 8 w 293"/>
                <a:gd name="T47" fmla="*/ 2 h 293"/>
                <a:gd name="T48" fmla="*/ 9 w 293"/>
                <a:gd name="T49" fmla="*/ 1 h 293"/>
                <a:gd name="T50" fmla="*/ 11 w 293"/>
                <a:gd name="T51" fmla="*/ 1 h 293"/>
                <a:gd name="T52" fmla="*/ 12 w 293"/>
                <a:gd name="T53" fmla="*/ 0 h 293"/>
                <a:gd name="T54" fmla="*/ 14 w 293"/>
                <a:gd name="T55" fmla="*/ 0 h 293"/>
                <a:gd name="T56" fmla="*/ 15 w 293"/>
                <a:gd name="T57" fmla="*/ 0 h 293"/>
                <a:gd name="T58" fmla="*/ 17 w 293"/>
                <a:gd name="T59" fmla="*/ 0 h 293"/>
                <a:gd name="T60" fmla="*/ 18 w 293"/>
                <a:gd name="T61" fmla="*/ 0 h 293"/>
                <a:gd name="T62" fmla="*/ 20 w 293"/>
                <a:gd name="T63" fmla="*/ 1 h 293"/>
                <a:gd name="T64" fmla="*/ 22 w 293"/>
                <a:gd name="T65" fmla="*/ 1 h 293"/>
                <a:gd name="T66" fmla="*/ 23 w 293"/>
                <a:gd name="T67" fmla="*/ 2 h 293"/>
                <a:gd name="T68" fmla="*/ 24 w 293"/>
                <a:gd name="T69" fmla="*/ 3 h 293"/>
                <a:gd name="T70" fmla="*/ 25 w 293"/>
                <a:gd name="T71" fmla="*/ 4 h 293"/>
                <a:gd name="T72" fmla="*/ 27 w 293"/>
                <a:gd name="T73" fmla="*/ 5 h 293"/>
                <a:gd name="T74" fmla="*/ 28 w 293"/>
                <a:gd name="T75" fmla="*/ 6 h 293"/>
                <a:gd name="T76" fmla="*/ 29 w 293"/>
                <a:gd name="T77" fmla="*/ 7 h 293"/>
                <a:gd name="T78" fmla="*/ 30 w 293"/>
                <a:gd name="T79" fmla="*/ 9 h 293"/>
                <a:gd name="T80" fmla="*/ 30 w 293"/>
                <a:gd name="T81" fmla="*/ 10 h 293"/>
                <a:gd name="T82" fmla="*/ 31 w 293"/>
                <a:gd name="T83" fmla="*/ 11 h 293"/>
                <a:gd name="T84" fmla="*/ 32 w 293"/>
                <a:gd name="T85" fmla="*/ 13 h 293"/>
                <a:gd name="T86" fmla="*/ 32 w 293"/>
                <a:gd name="T87" fmla="*/ 15 h 293"/>
                <a:gd name="T88" fmla="*/ 32 w 293"/>
                <a:gd name="T89" fmla="*/ 16 h 293"/>
                <a:gd name="T90" fmla="*/ 32 w 293"/>
                <a:gd name="T91" fmla="*/ 19 h 293"/>
                <a:gd name="T92" fmla="*/ 31 w 293"/>
                <a:gd name="T93" fmla="*/ 23 h 293"/>
                <a:gd name="T94" fmla="*/ 30 w 293"/>
                <a:gd name="T95" fmla="*/ 25 h 293"/>
                <a:gd name="T96" fmla="*/ 28 w 293"/>
                <a:gd name="T97" fmla="*/ 27 h 293"/>
                <a:gd name="T98" fmla="*/ 26 w 293"/>
                <a:gd name="T99" fmla="*/ 29 h 293"/>
                <a:gd name="T100" fmla="*/ 23 w 293"/>
                <a:gd name="T101" fmla="*/ 31 h 293"/>
                <a:gd name="T102" fmla="*/ 20 w 293"/>
                <a:gd name="T103" fmla="*/ 32 h 293"/>
                <a:gd name="T104" fmla="*/ 17 w 293"/>
                <a:gd name="T105" fmla="*/ 32 h 2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3"/>
                <a:gd name="T160" fmla="*/ 0 h 293"/>
                <a:gd name="T161" fmla="*/ 293 w 293"/>
                <a:gd name="T162" fmla="*/ 293 h 29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3" h="293">
                  <a:moveTo>
                    <a:pt x="154" y="293"/>
                  </a:moveTo>
                  <a:lnTo>
                    <a:pt x="140" y="292"/>
                  </a:lnTo>
                  <a:lnTo>
                    <a:pt x="125" y="290"/>
                  </a:lnTo>
                  <a:lnTo>
                    <a:pt x="111" y="286"/>
                  </a:lnTo>
                  <a:lnTo>
                    <a:pt x="97" y="282"/>
                  </a:lnTo>
                  <a:lnTo>
                    <a:pt x="85" y="276"/>
                  </a:lnTo>
                  <a:lnTo>
                    <a:pt x="72" y="268"/>
                  </a:lnTo>
                  <a:lnTo>
                    <a:pt x="60" y="260"/>
                  </a:lnTo>
                  <a:lnTo>
                    <a:pt x="49" y="250"/>
                  </a:lnTo>
                  <a:lnTo>
                    <a:pt x="39" y="239"/>
                  </a:lnTo>
                  <a:lnTo>
                    <a:pt x="29" y="228"/>
                  </a:lnTo>
                  <a:lnTo>
                    <a:pt x="21" y="215"/>
                  </a:lnTo>
                  <a:lnTo>
                    <a:pt x="14" y="203"/>
                  </a:lnTo>
                  <a:lnTo>
                    <a:pt x="9" y="189"/>
                  </a:lnTo>
                  <a:lnTo>
                    <a:pt x="4" y="176"/>
                  </a:lnTo>
                  <a:lnTo>
                    <a:pt x="2" y="161"/>
                  </a:lnTo>
                  <a:lnTo>
                    <a:pt x="0" y="147"/>
                  </a:lnTo>
                  <a:lnTo>
                    <a:pt x="2" y="118"/>
                  </a:lnTo>
                  <a:lnTo>
                    <a:pt x="9" y="91"/>
                  </a:lnTo>
                  <a:lnTo>
                    <a:pt x="21" y="66"/>
                  </a:lnTo>
                  <a:lnTo>
                    <a:pt x="38" y="43"/>
                  </a:lnTo>
                  <a:lnTo>
                    <a:pt x="47" y="34"/>
                  </a:lnTo>
                  <a:lnTo>
                    <a:pt x="59" y="25"/>
                  </a:lnTo>
                  <a:lnTo>
                    <a:pt x="71" y="17"/>
                  </a:lnTo>
                  <a:lnTo>
                    <a:pt x="84" y="11"/>
                  </a:lnTo>
                  <a:lnTo>
                    <a:pt x="96" y="7"/>
                  </a:lnTo>
                  <a:lnTo>
                    <a:pt x="110" y="3"/>
                  </a:lnTo>
                  <a:lnTo>
                    <a:pt x="124" y="2"/>
                  </a:lnTo>
                  <a:lnTo>
                    <a:pt x="138" y="0"/>
                  </a:lnTo>
                  <a:lnTo>
                    <a:pt x="152" y="2"/>
                  </a:lnTo>
                  <a:lnTo>
                    <a:pt x="167" y="3"/>
                  </a:lnTo>
                  <a:lnTo>
                    <a:pt x="181" y="7"/>
                  </a:lnTo>
                  <a:lnTo>
                    <a:pt x="195" y="11"/>
                  </a:lnTo>
                  <a:lnTo>
                    <a:pt x="208" y="17"/>
                  </a:lnTo>
                  <a:lnTo>
                    <a:pt x="221" y="25"/>
                  </a:lnTo>
                  <a:lnTo>
                    <a:pt x="233" y="34"/>
                  </a:lnTo>
                  <a:lnTo>
                    <a:pt x="244" y="43"/>
                  </a:lnTo>
                  <a:lnTo>
                    <a:pt x="254" y="54"/>
                  </a:lnTo>
                  <a:lnTo>
                    <a:pt x="264" y="66"/>
                  </a:lnTo>
                  <a:lnTo>
                    <a:pt x="272" y="78"/>
                  </a:lnTo>
                  <a:lnTo>
                    <a:pt x="279" y="91"/>
                  </a:lnTo>
                  <a:lnTo>
                    <a:pt x="285" y="104"/>
                  </a:lnTo>
                  <a:lnTo>
                    <a:pt x="289" y="118"/>
                  </a:lnTo>
                  <a:lnTo>
                    <a:pt x="292" y="132"/>
                  </a:lnTo>
                  <a:lnTo>
                    <a:pt x="293" y="147"/>
                  </a:lnTo>
                  <a:lnTo>
                    <a:pt x="292" y="176"/>
                  </a:lnTo>
                  <a:lnTo>
                    <a:pt x="285" y="204"/>
                  </a:lnTo>
                  <a:lnTo>
                    <a:pt x="272" y="229"/>
                  </a:lnTo>
                  <a:lnTo>
                    <a:pt x="256" y="250"/>
                  </a:lnTo>
                  <a:lnTo>
                    <a:pt x="235" y="268"/>
                  </a:lnTo>
                  <a:lnTo>
                    <a:pt x="211" y="282"/>
                  </a:lnTo>
                  <a:lnTo>
                    <a:pt x="183" y="290"/>
                  </a:lnTo>
                  <a:lnTo>
                    <a:pt x="154" y="293"/>
                  </a:lnTo>
                  <a:close/>
                </a:path>
              </a:pathLst>
            </a:custGeom>
            <a:solidFill>
              <a:srgbClr val="FFFFFF"/>
            </a:solidFill>
            <a:ln w="9525">
              <a:noFill/>
              <a:round/>
              <a:headEnd/>
              <a:tailEnd/>
            </a:ln>
          </p:spPr>
          <p:txBody>
            <a:bodyPr/>
            <a:lstStyle/>
            <a:p>
              <a:pPr eaLnBrk="0" hangingPunct="0"/>
              <a:endParaRPr lang="en-AU"/>
            </a:p>
          </p:txBody>
        </p:sp>
        <p:sp>
          <p:nvSpPr>
            <p:cNvPr id="77026" name="Freeform 73"/>
            <p:cNvSpPr>
              <a:spLocks/>
            </p:cNvSpPr>
            <p:nvPr/>
          </p:nvSpPr>
          <p:spPr bwMode="auto">
            <a:xfrm>
              <a:off x="6298" y="1824"/>
              <a:ext cx="47" cy="73"/>
            </a:xfrm>
            <a:custGeom>
              <a:avLst/>
              <a:gdLst>
                <a:gd name="T0" fmla="*/ 2 w 141"/>
                <a:gd name="T1" fmla="*/ 4 h 218"/>
                <a:gd name="T2" fmla="*/ 1 w 141"/>
                <a:gd name="T3" fmla="*/ 4 h 218"/>
                <a:gd name="T4" fmla="*/ 0 w 141"/>
                <a:gd name="T5" fmla="*/ 5 h 218"/>
                <a:gd name="T6" fmla="*/ 0 w 141"/>
                <a:gd name="T7" fmla="*/ 5 h 218"/>
                <a:gd name="T8" fmla="*/ 0 w 141"/>
                <a:gd name="T9" fmla="*/ 5 h 218"/>
                <a:gd name="T10" fmla="*/ 0 w 141"/>
                <a:gd name="T11" fmla="*/ 11 h 218"/>
                <a:gd name="T12" fmla="*/ 6 w 141"/>
                <a:gd name="T13" fmla="*/ 10 h 218"/>
                <a:gd name="T14" fmla="*/ 7 w 141"/>
                <a:gd name="T15" fmla="*/ 24 h 218"/>
                <a:gd name="T16" fmla="*/ 16 w 141"/>
                <a:gd name="T17" fmla="*/ 24 h 218"/>
                <a:gd name="T18" fmla="*/ 14 w 141"/>
                <a:gd name="T19" fmla="*/ 0 h 218"/>
                <a:gd name="T20" fmla="*/ 5 w 141"/>
                <a:gd name="T21" fmla="*/ 0 h 218"/>
                <a:gd name="T22" fmla="*/ 5 w 141"/>
                <a:gd name="T23" fmla="*/ 0 h 218"/>
                <a:gd name="T24" fmla="*/ 4 w 141"/>
                <a:gd name="T25" fmla="*/ 2 h 218"/>
                <a:gd name="T26" fmla="*/ 3 w 141"/>
                <a:gd name="T27" fmla="*/ 3 h 218"/>
                <a:gd name="T28" fmla="*/ 2 w 141"/>
                <a:gd name="T29" fmla="*/ 4 h 2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1"/>
                <a:gd name="T46" fmla="*/ 0 h 218"/>
                <a:gd name="T47" fmla="*/ 141 w 141"/>
                <a:gd name="T48" fmla="*/ 218 h 2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1" h="218">
                  <a:moveTo>
                    <a:pt x="17" y="35"/>
                  </a:moveTo>
                  <a:lnTo>
                    <a:pt x="8" y="39"/>
                  </a:lnTo>
                  <a:lnTo>
                    <a:pt x="3" y="42"/>
                  </a:lnTo>
                  <a:lnTo>
                    <a:pt x="0" y="43"/>
                  </a:lnTo>
                  <a:lnTo>
                    <a:pt x="3" y="100"/>
                  </a:lnTo>
                  <a:lnTo>
                    <a:pt x="58" y="94"/>
                  </a:lnTo>
                  <a:lnTo>
                    <a:pt x="62" y="215"/>
                  </a:lnTo>
                  <a:lnTo>
                    <a:pt x="141" y="218"/>
                  </a:lnTo>
                  <a:lnTo>
                    <a:pt x="130" y="0"/>
                  </a:lnTo>
                  <a:lnTo>
                    <a:pt x="47" y="0"/>
                  </a:lnTo>
                  <a:lnTo>
                    <a:pt x="44" y="4"/>
                  </a:lnTo>
                  <a:lnTo>
                    <a:pt x="36" y="15"/>
                  </a:lnTo>
                  <a:lnTo>
                    <a:pt x="26" y="26"/>
                  </a:lnTo>
                  <a:lnTo>
                    <a:pt x="17" y="35"/>
                  </a:lnTo>
                  <a:close/>
                </a:path>
              </a:pathLst>
            </a:custGeom>
            <a:solidFill>
              <a:srgbClr val="000000"/>
            </a:solidFill>
            <a:ln w="9525">
              <a:noFill/>
              <a:round/>
              <a:headEnd/>
              <a:tailEnd/>
            </a:ln>
          </p:spPr>
          <p:txBody>
            <a:bodyPr/>
            <a:lstStyle/>
            <a:p>
              <a:pPr eaLnBrk="0" hangingPunct="0"/>
              <a:endParaRPr lang="en-AU"/>
            </a:p>
          </p:txBody>
        </p:sp>
        <p:sp>
          <p:nvSpPr>
            <p:cNvPr id="77027" name="Freeform 74"/>
            <p:cNvSpPr>
              <a:spLocks/>
            </p:cNvSpPr>
            <p:nvPr/>
          </p:nvSpPr>
          <p:spPr bwMode="auto">
            <a:xfrm>
              <a:off x="6364" y="1572"/>
              <a:ext cx="54" cy="55"/>
            </a:xfrm>
            <a:custGeom>
              <a:avLst/>
              <a:gdLst>
                <a:gd name="T0" fmla="*/ 8 w 162"/>
                <a:gd name="T1" fmla="*/ 0 h 164"/>
                <a:gd name="T2" fmla="*/ 7 w 162"/>
                <a:gd name="T3" fmla="*/ 0 h 164"/>
                <a:gd name="T4" fmla="*/ 5 w 162"/>
                <a:gd name="T5" fmla="*/ 1 h 164"/>
                <a:gd name="T6" fmla="*/ 4 w 162"/>
                <a:gd name="T7" fmla="*/ 2 h 164"/>
                <a:gd name="T8" fmla="*/ 2 w 162"/>
                <a:gd name="T9" fmla="*/ 3 h 164"/>
                <a:gd name="T10" fmla="*/ 1 w 162"/>
                <a:gd name="T11" fmla="*/ 4 h 164"/>
                <a:gd name="T12" fmla="*/ 0 w 162"/>
                <a:gd name="T13" fmla="*/ 6 h 164"/>
                <a:gd name="T14" fmla="*/ 0 w 162"/>
                <a:gd name="T15" fmla="*/ 7 h 164"/>
                <a:gd name="T16" fmla="*/ 0 w 162"/>
                <a:gd name="T17" fmla="*/ 9 h 164"/>
                <a:gd name="T18" fmla="*/ 0 w 162"/>
                <a:gd name="T19" fmla="*/ 11 h 164"/>
                <a:gd name="T20" fmla="*/ 1 w 162"/>
                <a:gd name="T21" fmla="*/ 13 h 164"/>
                <a:gd name="T22" fmla="*/ 2 w 162"/>
                <a:gd name="T23" fmla="*/ 14 h 164"/>
                <a:gd name="T24" fmla="*/ 3 w 162"/>
                <a:gd name="T25" fmla="*/ 16 h 164"/>
                <a:gd name="T26" fmla="*/ 4 w 162"/>
                <a:gd name="T27" fmla="*/ 16 h 164"/>
                <a:gd name="T28" fmla="*/ 4 w 162"/>
                <a:gd name="T29" fmla="*/ 17 h 164"/>
                <a:gd name="T30" fmla="*/ 5 w 162"/>
                <a:gd name="T31" fmla="*/ 17 h 164"/>
                <a:gd name="T32" fmla="*/ 6 w 162"/>
                <a:gd name="T33" fmla="*/ 18 h 164"/>
                <a:gd name="T34" fmla="*/ 7 w 162"/>
                <a:gd name="T35" fmla="*/ 18 h 164"/>
                <a:gd name="T36" fmla="*/ 8 w 162"/>
                <a:gd name="T37" fmla="*/ 18 h 164"/>
                <a:gd name="T38" fmla="*/ 9 w 162"/>
                <a:gd name="T39" fmla="*/ 18 h 164"/>
                <a:gd name="T40" fmla="*/ 10 w 162"/>
                <a:gd name="T41" fmla="*/ 18 h 164"/>
                <a:gd name="T42" fmla="*/ 10 w 162"/>
                <a:gd name="T43" fmla="*/ 18 h 164"/>
                <a:gd name="T44" fmla="*/ 11 w 162"/>
                <a:gd name="T45" fmla="*/ 18 h 164"/>
                <a:gd name="T46" fmla="*/ 12 w 162"/>
                <a:gd name="T47" fmla="*/ 18 h 164"/>
                <a:gd name="T48" fmla="*/ 13 w 162"/>
                <a:gd name="T49" fmla="*/ 18 h 164"/>
                <a:gd name="T50" fmla="*/ 14 w 162"/>
                <a:gd name="T51" fmla="*/ 17 h 164"/>
                <a:gd name="T52" fmla="*/ 14 w 162"/>
                <a:gd name="T53" fmla="*/ 17 h 164"/>
                <a:gd name="T54" fmla="*/ 15 w 162"/>
                <a:gd name="T55" fmla="*/ 16 h 164"/>
                <a:gd name="T56" fmla="*/ 16 w 162"/>
                <a:gd name="T57" fmla="*/ 16 h 164"/>
                <a:gd name="T58" fmla="*/ 17 w 162"/>
                <a:gd name="T59" fmla="*/ 14 h 164"/>
                <a:gd name="T60" fmla="*/ 18 w 162"/>
                <a:gd name="T61" fmla="*/ 13 h 164"/>
                <a:gd name="T62" fmla="*/ 18 w 162"/>
                <a:gd name="T63" fmla="*/ 11 h 164"/>
                <a:gd name="T64" fmla="*/ 18 w 162"/>
                <a:gd name="T65" fmla="*/ 9 h 164"/>
                <a:gd name="T66" fmla="*/ 18 w 162"/>
                <a:gd name="T67" fmla="*/ 7 h 164"/>
                <a:gd name="T68" fmla="*/ 17 w 162"/>
                <a:gd name="T69" fmla="*/ 6 h 164"/>
                <a:gd name="T70" fmla="*/ 16 w 162"/>
                <a:gd name="T71" fmla="*/ 4 h 164"/>
                <a:gd name="T72" fmla="*/ 15 w 162"/>
                <a:gd name="T73" fmla="*/ 3 h 164"/>
                <a:gd name="T74" fmla="*/ 14 w 162"/>
                <a:gd name="T75" fmla="*/ 2 h 164"/>
                <a:gd name="T76" fmla="*/ 14 w 162"/>
                <a:gd name="T77" fmla="*/ 2 h 164"/>
                <a:gd name="T78" fmla="*/ 13 w 162"/>
                <a:gd name="T79" fmla="*/ 1 h 164"/>
                <a:gd name="T80" fmla="*/ 12 w 162"/>
                <a:gd name="T81" fmla="*/ 1 h 164"/>
                <a:gd name="T82" fmla="*/ 11 w 162"/>
                <a:gd name="T83" fmla="*/ 0 h 164"/>
                <a:gd name="T84" fmla="*/ 10 w 162"/>
                <a:gd name="T85" fmla="*/ 0 h 164"/>
                <a:gd name="T86" fmla="*/ 9 w 162"/>
                <a:gd name="T87" fmla="*/ 0 h 164"/>
                <a:gd name="T88" fmla="*/ 8 w 162"/>
                <a:gd name="T89" fmla="*/ 0 h 1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2"/>
                <a:gd name="T136" fmla="*/ 0 h 164"/>
                <a:gd name="T137" fmla="*/ 162 w 162"/>
                <a:gd name="T138" fmla="*/ 164 h 1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2" h="164">
                  <a:moveTo>
                    <a:pt x="76" y="0"/>
                  </a:moveTo>
                  <a:lnTo>
                    <a:pt x="59" y="2"/>
                  </a:lnTo>
                  <a:lnTo>
                    <a:pt x="46" y="7"/>
                  </a:lnTo>
                  <a:lnTo>
                    <a:pt x="32" y="14"/>
                  </a:lnTo>
                  <a:lnTo>
                    <a:pt x="21" y="24"/>
                  </a:lnTo>
                  <a:lnTo>
                    <a:pt x="11" y="36"/>
                  </a:lnTo>
                  <a:lnTo>
                    <a:pt x="4" y="50"/>
                  </a:lnTo>
                  <a:lnTo>
                    <a:pt x="0" y="65"/>
                  </a:lnTo>
                  <a:lnTo>
                    <a:pt x="0" y="82"/>
                  </a:lnTo>
                  <a:lnTo>
                    <a:pt x="3" y="99"/>
                  </a:lnTo>
                  <a:lnTo>
                    <a:pt x="8" y="113"/>
                  </a:lnTo>
                  <a:lnTo>
                    <a:pt x="16" y="127"/>
                  </a:lnTo>
                  <a:lnTo>
                    <a:pt x="26" y="139"/>
                  </a:lnTo>
                  <a:lnTo>
                    <a:pt x="33" y="145"/>
                  </a:lnTo>
                  <a:lnTo>
                    <a:pt x="40" y="149"/>
                  </a:lnTo>
                  <a:lnTo>
                    <a:pt x="47" y="154"/>
                  </a:lnTo>
                  <a:lnTo>
                    <a:pt x="54" y="157"/>
                  </a:lnTo>
                  <a:lnTo>
                    <a:pt x="62" y="160"/>
                  </a:lnTo>
                  <a:lnTo>
                    <a:pt x="69" y="163"/>
                  </a:lnTo>
                  <a:lnTo>
                    <a:pt x="77" y="164"/>
                  </a:lnTo>
                  <a:lnTo>
                    <a:pt x="86" y="164"/>
                  </a:lnTo>
                  <a:lnTo>
                    <a:pt x="94" y="164"/>
                  </a:lnTo>
                  <a:lnTo>
                    <a:pt x="101" y="163"/>
                  </a:lnTo>
                  <a:lnTo>
                    <a:pt x="109" y="160"/>
                  </a:lnTo>
                  <a:lnTo>
                    <a:pt x="116" y="157"/>
                  </a:lnTo>
                  <a:lnTo>
                    <a:pt x="123" y="154"/>
                  </a:lnTo>
                  <a:lnTo>
                    <a:pt x="130" y="149"/>
                  </a:lnTo>
                  <a:lnTo>
                    <a:pt x="136" y="145"/>
                  </a:lnTo>
                  <a:lnTo>
                    <a:pt x="141" y="139"/>
                  </a:lnTo>
                  <a:lnTo>
                    <a:pt x="151" y="127"/>
                  </a:lnTo>
                  <a:lnTo>
                    <a:pt x="158" y="113"/>
                  </a:lnTo>
                  <a:lnTo>
                    <a:pt x="162" y="99"/>
                  </a:lnTo>
                  <a:lnTo>
                    <a:pt x="162" y="82"/>
                  </a:lnTo>
                  <a:lnTo>
                    <a:pt x="159" y="65"/>
                  </a:lnTo>
                  <a:lnTo>
                    <a:pt x="155" y="50"/>
                  </a:lnTo>
                  <a:lnTo>
                    <a:pt x="147" y="36"/>
                  </a:lnTo>
                  <a:lnTo>
                    <a:pt x="136" y="24"/>
                  </a:lnTo>
                  <a:lnTo>
                    <a:pt x="129" y="18"/>
                  </a:lnTo>
                  <a:lnTo>
                    <a:pt x="122" y="14"/>
                  </a:lnTo>
                  <a:lnTo>
                    <a:pt x="115" y="10"/>
                  </a:lnTo>
                  <a:lnTo>
                    <a:pt x="108" y="6"/>
                  </a:lnTo>
                  <a:lnTo>
                    <a:pt x="100" y="3"/>
                  </a:lnTo>
                  <a:lnTo>
                    <a:pt x="93" y="2"/>
                  </a:lnTo>
                  <a:lnTo>
                    <a:pt x="84" y="0"/>
                  </a:lnTo>
                  <a:lnTo>
                    <a:pt x="76" y="0"/>
                  </a:lnTo>
                  <a:close/>
                </a:path>
              </a:pathLst>
            </a:custGeom>
            <a:solidFill>
              <a:srgbClr val="000000"/>
            </a:solidFill>
            <a:ln w="9525">
              <a:noFill/>
              <a:round/>
              <a:headEnd/>
              <a:tailEnd/>
            </a:ln>
          </p:spPr>
          <p:txBody>
            <a:bodyPr/>
            <a:lstStyle/>
            <a:p>
              <a:pPr eaLnBrk="0" hangingPunct="0"/>
              <a:endParaRPr lang="en-AU"/>
            </a:p>
          </p:txBody>
        </p:sp>
        <p:sp>
          <p:nvSpPr>
            <p:cNvPr id="77028" name="Freeform 75"/>
            <p:cNvSpPr>
              <a:spLocks/>
            </p:cNvSpPr>
            <p:nvPr/>
          </p:nvSpPr>
          <p:spPr bwMode="auto">
            <a:xfrm>
              <a:off x="6370" y="1578"/>
              <a:ext cx="43" cy="43"/>
            </a:xfrm>
            <a:custGeom>
              <a:avLst/>
              <a:gdLst>
                <a:gd name="T0" fmla="*/ 8 w 129"/>
                <a:gd name="T1" fmla="*/ 14 h 130"/>
                <a:gd name="T2" fmla="*/ 7 w 129"/>
                <a:gd name="T3" fmla="*/ 14 h 130"/>
                <a:gd name="T4" fmla="*/ 6 w 129"/>
                <a:gd name="T5" fmla="*/ 14 h 130"/>
                <a:gd name="T6" fmla="*/ 6 w 129"/>
                <a:gd name="T7" fmla="*/ 14 h 130"/>
                <a:gd name="T8" fmla="*/ 5 w 129"/>
                <a:gd name="T9" fmla="*/ 14 h 130"/>
                <a:gd name="T10" fmla="*/ 4 w 129"/>
                <a:gd name="T11" fmla="*/ 13 h 130"/>
                <a:gd name="T12" fmla="*/ 4 w 129"/>
                <a:gd name="T13" fmla="*/ 13 h 130"/>
                <a:gd name="T14" fmla="*/ 3 w 129"/>
                <a:gd name="T15" fmla="*/ 13 h 130"/>
                <a:gd name="T16" fmla="*/ 2 w 129"/>
                <a:gd name="T17" fmla="*/ 12 h 130"/>
                <a:gd name="T18" fmla="*/ 1 w 129"/>
                <a:gd name="T19" fmla="*/ 11 h 130"/>
                <a:gd name="T20" fmla="*/ 1 w 129"/>
                <a:gd name="T21" fmla="*/ 10 h 130"/>
                <a:gd name="T22" fmla="*/ 0 w 129"/>
                <a:gd name="T23" fmla="*/ 9 h 130"/>
                <a:gd name="T24" fmla="*/ 0 w 129"/>
                <a:gd name="T25" fmla="*/ 7 h 130"/>
                <a:gd name="T26" fmla="*/ 0 w 129"/>
                <a:gd name="T27" fmla="*/ 6 h 130"/>
                <a:gd name="T28" fmla="*/ 0 w 129"/>
                <a:gd name="T29" fmla="*/ 4 h 130"/>
                <a:gd name="T30" fmla="*/ 1 w 129"/>
                <a:gd name="T31" fmla="*/ 3 h 130"/>
                <a:gd name="T32" fmla="*/ 2 w 129"/>
                <a:gd name="T33" fmla="*/ 2 h 130"/>
                <a:gd name="T34" fmla="*/ 2 w 129"/>
                <a:gd name="T35" fmla="*/ 2 h 130"/>
                <a:gd name="T36" fmla="*/ 3 w 129"/>
                <a:gd name="T37" fmla="*/ 1 h 130"/>
                <a:gd name="T38" fmla="*/ 3 w 129"/>
                <a:gd name="T39" fmla="*/ 1 h 130"/>
                <a:gd name="T40" fmla="*/ 4 w 129"/>
                <a:gd name="T41" fmla="*/ 1 h 130"/>
                <a:gd name="T42" fmla="*/ 5 w 129"/>
                <a:gd name="T43" fmla="*/ 0 h 130"/>
                <a:gd name="T44" fmla="*/ 5 w 129"/>
                <a:gd name="T45" fmla="*/ 0 h 130"/>
                <a:gd name="T46" fmla="*/ 6 w 129"/>
                <a:gd name="T47" fmla="*/ 0 h 130"/>
                <a:gd name="T48" fmla="*/ 7 w 129"/>
                <a:gd name="T49" fmla="*/ 0 h 130"/>
                <a:gd name="T50" fmla="*/ 8 w 129"/>
                <a:gd name="T51" fmla="*/ 0 h 130"/>
                <a:gd name="T52" fmla="*/ 8 w 129"/>
                <a:gd name="T53" fmla="*/ 0 h 130"/>
                <a:gd name="T54" fmla="*/ 9 w 129"/>
                <a:gd name="T55" fmla="*/ 0 h 130"/>
                <a:gd name="T56" fmla="*/ 10 w 129"/>
                <a:gd name="T57" fmla="*/ 1 h 130"/>
                <a:gd name="T58" fmla="*/ 10 w 129"/>
                <a:gd name="T59" fmla="*/ 1 h 130"/>
                <a:gd name="T60" fmla="*/ 11 w 129"/>
                <a:gd name="T61" fmla="*/ 1 h 130"/>
                <a:gd name="T62" fmla="*/ 11 w 129"/>
                <a:gd name="T63" fmla="*/ 2 h 130"/>
                <a:gd name="T64" fmla="*/ 12 w 129"/>
                <a:gd name="T65" fmla="*/ 2 h 130"/>
                <a:gd name="T66" fmla="*/ 13 w 129"/>
                <a:gd name="T67" fmla="*/ 3 h 130"/>
                <a:gd name="T68" fmla="*/ 14 w 129"/>
                <a:gd name="T69" fmla="*/ 4 h 130"/>
                <a:gd name="T70" fmla="*/ 14 w 129"/>
                <a:gd name="T71" fmla="*/ 6 h 130"/>
                <a:gd name="T72" fmla="*/ 14 w 129"/>
                <a:gd name="T73" fmla="*/ 7 h 130"/>
                <a:gd name="T74" fmla="*/ 14 w 129"/>
                <a:gd name="T75" fmla="*/ 9 h 130"/>
                <a:gd name="T76" fmla="*/ 14 w 129"/>
                <a:gd name="T77" fmla="*/ 10 h 130"/>
                <a:gd name="T78" fmla="*/ 13 w 129"/>
                <a:gd name="T79" fmla="*/ 11 h 130"/>
                <a:gd name="T80" fmla="*/ 13 w 129"/>
                <a:gd name="T81" fmla="*/ 12 h 130"/>
                <a:gd name="T82" fmla="*/ 12 w 129"/>
                <a:gd name="T83" fmla="*/ 13 h 130"/>
                <a:gd name="T84" fmla="*/ 10 w 129"/>
                <a:gd name="T85" fmla="*/ 14 h 130"/>
                <a:gd name="T86" fmla="*/ 9 w 129"/>
                <a:gd name="T87" fmla="*/ 14 h 130"/>
                <a:gd name="T88" fmla="*/ 8 w 129"/>
                <a:gd name="T89" fmla="*/ 14 h 13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9"/>
                <a:gd name="T136" fmla="*/ 0 h 130"/>
                <a:gd name="T137" fmla="*/ 129 w 129"/>
                <a:gd name="T138" fmla="*/ 130 h 13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9" h="130">
                  <a:moveTo>
                    <a:pt x="68" y="130"/>
                  </a:moveTo>
                  <a:lnTo>
                    <a:pt x="63" y="130"/>
                  </a:lnTo>
                  <a:lnTo>
                    <a:pt x="56" y="129"/>
                  </a:lnTo>
                  <a:lnTo>
                    <a:pt x="50" y="128"/>
                  </a:lnTo>
                  <a:lnTo>
                    <a:pt x="43" y="125"/>
                  </a:lnTo>
                  <a:lnTo>
                    <a:pt x="38" y="122"/>
                  </a:lnTo>
                  <a:lnTo>
                    <a:pt x="32" y="119"/>
                  </a:lnTo>
                  <a:lnTo>
                    <a:pt x="27" y="115"/>
                  </a:lnTo>
                  <a:lnTo>
                    <a:pt x="21" y="111"/>
                  </a:lnTo>
                  <a:lnTo>
                    <a:pt x="13" y="101"/>
                  </a:lnTo>
                  <a:lnTo>
                    <a:pt x="6" y="90"/>
                  </a:lnTo>
                  <a:lnTo>
                    <a:pt x="2" y="78"/>
                  </a:lnTo>
                  <a:lnTo>
                    <a:pt x="0" y="65"/>
                  </a:lnTo>
                  <a:lnTo>
                    <a:pt x="0" y="53"/>
                  </a:lnTo>
                  <a:lnTo>
                    <a:pt x="3" y="40"/>
                  </a:lnTo>
                  <a:lnTo>
                    <a:pt x="9" y="29"/>
                  </a:lnTo>
                  <a:lnTo>
                    <a:pt x="17" y="19"/>
                  </a:lnTo>
                  <a:lnTo>
                    <a:pt x="21" y="15"/>
                  </a:lnTo>
                  <a:lnTo>
                    <a:pt x="27" y="11"/>
                  </a:lnTo>
                  <a:lnTo>
                    <a:pt x="31" y="8"/>
                  </a:lnTo>
                  <a:lnTo>
                    <a:pt x="36" y="6"/>
                  </a:lnTo>
                  <a:lnTo>
                    <a:pt x="42" y="3"/>
                  </a:lnTo>
                  <a:lnTo>
                    <a:pt x="49" y="1"/>
                  </a:lnTo>
                  <a:lnTo>
                    <a:pt x="55" y="0"/>
                  </a:lnTo>
                  <a:lnTo>
                    <a:pt x="61" y="0"/>
                  </a:lnTo>
                  <a:lnTo>
                    <a:pt x="68" y="0"/>
                  </a:lnTo>
                  <a:lnTo>
                    <a:pt x="75" y="1"/>
                  </a:lnTo>
                  <a:lnTo>
                    <a:pt x="81" y="3"/>
                  </a:lnTo>
                  <a:lnTo>
                    <a:pt x="88" y="6"/>
                  </a:lnTo>
                  <a:lnTo>
                    <a:pt x="93" y="8"/>
                  </a:lnTo>
                  <a:lnTo>
                    <a:pt x="99" y="11"/>
                  </a:lnTo>
                  <a:lnTo>
                    <a:pt x="103" y="15"/>
                  </a:lnTo>
                  <a:lnTo>
                    <a:pt x="109" y="19"/>
                  </a:lnTo>
                  <a:lnTo>
                    <a:pt x="117" y="29"/>
                  </a:lnTo>
                  <a:lnTo>
                    <a:pt x="124" y="40"/>
                  </a:lnTo>
                  <a:lnTo>
                    <a:pt x="128" y="53"/>
                  </a:lnTo>
                  <a:lnTo>
                    <a:pt x="129" y="65"/>
                  </a:lnTo>
                  <a:lnTo>
                    <a:pt x="129" y="78"/>
                  </a:lnTo>
                  <a:lnTo>
                    <a:pt x="127" y="90"/>
                  </a:lnTo>
                  <a:lnTo>
                    <a:pt x="121" y="101"/>
                  </a:lnTo>
                  <a:lnTo>
                    <a:pt x="114" y="111"/>
                  </a:lnTo>
                  <a:lnTo>
                    <a:pt x="104" y="119"/>
                  </a:lnTo>
                  <a:lnTo>
                    <a:pt x="93" y="125"/>
                  </a:lnTo>
                  <a:lnTo>
                    <a:pt x="81" y="129"/>
                  </a:lnTo>
                  <a:lnTo>
                    <a:pt x="68" y="130"/>
                  </a:lnTo>
                  <a:close/>
                </a:path>
              </a:pathLst>
            </a:custGeom>
            <a:solidFill>
              <a:srgbClr val="FFFFFF"/>
            </a:solidFill>
            <a:ln w="9525">
              <a:noFill/>
              <a:round/>
              <a:headEnd/>
              <a:tailEnd/>
            </a:ln>
          </p:spPr>
          <p:txBody>
            <a:bodyPr/>
            <a:lstStyle/>
            <a:p>
              <a:pPr eaLnBrk="0" hangingPunct="0"/>
              <a:endParaRPr lang="en-AU"/>
            </a:p>
          </p:txBody>
        </p:sp>
        <p:sp>
          <p:nvSpPr>
            <p:cNvPr id="77029" name="Freeform 76"/>
            <p:cNvSpPr>
              <a:spLocks/>
            </p:cNvSpPr>
            <p:nvPr/>
          </p:nvSpPr>
          <p:spPr bwMode="auto">
            <a:xfrm>
              <a:off x="6379" y="1583"/>
              <a:ext cx="20" cy="32"/>
            </a:xfrm>
            <a:custGeom>
              <a:avLst/>
              <a:gdLst>
                <a:gd name="T0" fmla="*/ 1 w 62"/>
                <a:gd name="T1" fmla="*/ 2 h 97"/>
                <a:gd name="T2" fmla="*/ 0 w 62"/>
                <a:gd name="T3" fmla="*/ 2 h 97"/>
                <a:gd name="T4" fmla="*/ 0 w 62"/>
                <a:gd name="T5" fmla="*/ 2 h 97"/>
                <a:gd name="T6" fmla="*/ 0 w 62"/>
                <a:gd name="T7" fmla="*/ 2 h 97"/>
                <a:gd name="T8" fmla="*/ 0 w 62"/>
                <a:gd name="T9" fmla="*/ 2 h 97"/>
                <a:gd name="T10" fmla="*/ 0 w 62"/>
                <a:gd name="T11" fmla="*/ 5 h 97"/>
                <a:gd name="T12" fmla="*/ 3 w 62"/>
                <a:gd name="T13" fmla="*/ 5 h 97"/>
                <a:gd name="T14" fmla="*/ 3 w 62"/>
                <a:gd name="T15" fmla="*/ 11 h 97"/>
                <a:gd name="T16" fmla="*/ 6 w 62"/>
                <a:gd name="T17" fmla="*/ 11 h 97"/>
                <a:gd name="T18" fmla="*/ 6 w 62"/>
                <a:gd name="T19" fmla="*/ 0 h 97"/>
                <a:gd name="T20" fmla="*/ 2 w 62"/>
                <a:gd name="T21" fmla="*/ 0 h 97"/>
                <a:gd name="T22" fmla="*/ 2 w 62"/>
                <a:gd name="T23" fmla="*/ 0 h 97"/>
                <a:gd name="T24" fmla="*/ 2 w 62"/>
                <a:gd name="T25" fmla="*/ 1 h 97"/>
                <a:gd name="T26" fmla="*/ 1 w 62"/>
                <a:gd name="T27" fmla="*/ 1 h 97"/>
                <a:gd name="T28" fmla="*/ 1 w 62"/>
                <a:gd name="T29" fmla="*/ 2 h 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2"/>
                <a:gd name="T46" fmla="*/ 0 h 97"/>
                <a:gd name="T47" fmla="*/ 62 w 62"/>
                <a:gd name="T48" fmla="*/ 97 h 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2" h="97">
                  <a:moveTo>
                    <a:pt x="7" y="15"/>
                  </a:moveTo>
                  <a:lnTo>
                    <a:pt x="4" y="17"/>
                  </a:lnTo>
                  <a:lnTo>
                    <a:pt x="1" y="18"/>
                  </a:lnTo>
                  <a:lnTo>
                    <a:pt x="0" y="20"/>
                  </a:lnTo>
                  <a:lnTo>
                    <a:pt x="1" y="45"/>
                  </a:lnTo>
                  <a:lnTo>
                    <a:pt x="25" y="42"/>
                  </a:lnTo>
                  <a:lnTo>
                    <a:pt x="28" y="96"/>
                  </a:lnTo>
                  <a:lnTo>
                    <a:pt x="62" y="97"/>
                  </a:lnTo>
                  <a:lnTo>
                    <a:pt x="58" y="0"/>
                  </a:lnTo>
                  <a:lnTo>
                    <a:pt x="21" y="0"/>
                  </a:lnTo>
                  <a:lnTo>
                    <a:pt x="19" y="2"/>
                  </a:lnTo>
                  <a:lnTo>
                    <a:pt x="16" y="7"/>
                  </a:lnTo>
                  <a:lnTo>
                    <a:pt x="11" y="11"/>
                  </a:lnTo>
                  <a:lnTo>
                    <a:pt x="7" y="15"/>
                  </a:lnTo>
                  <a:close/>
                </a:path>
              </a:pathLst>
            </a:custGeom>
            <a:solidFill>
              <a:srgbClr val="000000"/>
            </a:solidFill>
            <a:ln w="9525">
              <a:noFill/>
              <a:round/>
              <a:headEnd/>
              <a:tailEnd/>
            </a:ln>
          </p:spPr>
          <p:txBody>
            <a:bodyPr/>
            <a:lstStyle/>
            <a:p>
              <a:pPr eaLnBrk="0" hangingPunct="0"/>
              <a:endParaRPr lang="en-AU"/>
            </a:p>
          </p:txBody>
        </p:sp>
        <p:sp>
          <p:nvSpPr>
            <p:cNvPr id="77030" name="Freeform 77"/>
            <p:cNvSpPr>
              <a:spLocks/>
            </p:cNvSpPr>
            <p:nvPr/>
          </p:nvSpPr>
          <p:spPr bwMode="auto">
            <a:xfrm>
              <a:off x="6308" y="1665"/>
              <a:ext cx="30" cy="23"/>
            </a:xfrm>
            <a:custGeom>
              <a:avLst/>
              <a:gdLst>
                <a:gd name="T0" fmla="*/ 0 w 91"/>
                <a:gd name="T1" fmla="*/ 3 h 69"/>
                <a:gd name="T2" fmla="*/ 0 w 91"/>
                <a:gd name="T3" fmla="*/ 3 h 69"/>
                <a:gd name="T4" fmla="*/ 1 w 91"/>
                <a:gd name="T5" fmla="*/ 3 h 69"/>
                <a:gd name="T6" fmla="*/ 1 w 91"/>
                <a:gd name="T7" fmla="*/ 4 h 69"/>
                <a:gd name="T8" fmla="*/ 2 w 91"/>
                <a:gd name="T9" fmla="*/ 4 h 69"/>
                <a:gd name="T10" fmla="*/ 3 w 91"/>
                <a:gd name="T11" fmla="*/ 4 h 69"/>
                <a:gd name="T12" fmla="*/ 5 w 91"/>
                <a:gd name="T13" fmla="*/ 4 h 69"/>
                <a:gd name="T14" fmla="*/ 5 w 91"/>
                <a:gd name="T15" fmla="*/ 4 h 69"/>
                <a:gd name="T16" fmla="*/ 6 w 91"/>
                <a:gd name="T17" fmla="*/ 3 h 69"/>
                <a:gd name="T18" fmla="*/ 8 w 91"/>
                <a:gd name="T19" fmla="*/ 2 h 69"/>
                <a:gd name="T20" fmla="*/ 9 w 91"/>
                <a:gd name="T21" fmla="*/ 1 h 69"/>
                <a:gd name="T22" fmla="*/ 10 w 91"/>
                <a:gd name="T23" fmla="*/ 0 h 69"/>
                <a:gd name="T24" fmla="*/ 10 w 91"/>
                <a:gd name="T25" fmla="*/ 0 h 69"/>
                <a:gd name="T26" fmla="*/ 10 w 91"/>
                <a:gd name="T27" fmla="*/ 1 h 69"/>
                <a:gd name="T28" fmla="*/ 9 w 91"/>
                <a:gd name="T29" fmla="*/ 4 h 69"/>
                <a:gd name="T30" fmla="*/ 8 w 91"/>
                <a:gd name="T31" fmla="*/ 7 h 69"/>
                <a:gd name="T32" fmla="*/ 6 w 91"/>
                <a:gd name="T33" fmla="*/ 8 h 69"/>
                <a:gd name="T34" fmla="*/ 5 w 91"/>
                <a:gd name="T35" fmla="*/ 7 h 69"/>
                <a:gd name="T36" fmla="*/ 4 w 91"/>
                <a:gd name="T37" fmla="*/ 7 h 69"/>
                <a:gd name="T38" fmla="*/ 3 w 91"/>
                <a:gd name="T39" fmla="*/ 6 h 69"/>
                <a:gd name="T40" fmla="*/ 2 w 91"/>
                <a:gd name="T41" fmla="*/ 5 h 69"/>
                <a:gd name="T42" fmla="*/ 1 w 91"/>
                <a:gd name="T43" fmla="*/ 5 h 69"/>
                <a:gd name="T44" fmla="*/ 1 w 91"/>
                <a:gd name="T45" fmla="*/ 4 h 69"/>
                <a:gd name="T46" fmla="*/ 0 w 91"/>
                <a:gd name="T47" fmla="*/ 3 h 69"/>
                <a:gd name="T48" fmla="*/ 0 w 91"/>
                <a:gd name="T49" fmla="*/ 3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69"/>
                <a:gd name="T77" fmla="*/ 91 w 9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69">
                  <a:moveTo>
                    <a:pt x="0" y="29"/>
                  </a:moveTo>
                  <a:lnTo>
                    <a:pt x="2" y="29"/>
                  </a:lnTo>
                  <a:lnTo>
                    <a:pt x="6" y="30"/>
                  </a:lnTo>
                  <a:lnTo>
                    <a:pt x="13" y="33"/>
                  </a:lnTo>
                  <a:lnTo>
                    <a:pt x="21" y="34"/>
                  </a:lnTo>
                  <a:lnTo>
                    <a:pt x="31" y="34"/>
                  </a:lnTo>
                  <a:lnTo>
                    <a:pt x="41" y="34"/>
                  </a:lnTo>
                  <a:lnTo>
                    <a:pt x="50" y="33"/>
                  </a:lnTo>
                  <a:lnTo>
                    <a:pt x="59" y="29"/>
                  </a:lnTo>
                  <a:lnTo>
                    <a:pt x="73" y="18"/>
                  </a:lnTo>
                  <a:lnTo>
                    <a:pt x="82" y="9"/>
                  </a:lnTo>
                  <a:lnTo>
                    <a:pt x="89" y="2"/>
                  </a:lnTo>
                  <a:lnTo>
                    <a:pt x="91" y="0"/>
                  </a:lnTo>
                  <a:lnTo>
                    <a:pt x="89" y="11"/>
                  </a:lnTo>
                  <a:lnTo>
                    <a:pt x="85" y="36"/>
                  </a:lnTo>
                  <a:lnTo>
                    <a:pt x="75" y="59"/>
                  </a:lnTo>
                  <a:lnTo>
                    <a:pt x="57" y="69"/>
                  </a:lnTo>
                  <a:lnTo>
                    <a:pt x="46" y="66"/>
                  </a:lnTo>
                  <a:lnTo>
                    <a:pt x="37" y="62"/>
                  </a:lnTo>
                  <a:lnTo>
                    <a:pt x="27" y="55"/>
                  </a:lnTo>
                  <a:lnTo>
                    <a:pt x="19" y="48"/>
                  </a:lnTo>
                  <a:lnTo>
                    <a:pt x="10" y="41"/>
                  </a:lnTo>
                  <a:lnTo>
                    <a:pt x="5" y="34"/>
                  </a:lnTo>
                  <a:lnTo>
                    <a:pt x="2" y="30"/>
                  </a:lnTo>
                  <a:lnTo>
                    <a:pt x="0" y="29"/>
                  </a:lnTo>
                  <a:close/>
                </a:path>
              </a:pathLst>
            </a:custGeom>
            <a:solidFill>
              <a:srgbClr val="000000"/>
            </a:solidFill>
            <a:ln w="9525">
              <a:noFill/>
              <a:round/>
              <a:headEnd/>
              <a:tailEnd/>
            </a:ln>
          </p:spPr>
          <p:txBody>
            <a:bodyPr/>
            <a:lstStyle/>
            <a:p>
              <a:pPr eaLnBrk="0" hangingPunct="0"/>
              <a:endParaRPr lang="en-AU"/>
            </a:p>
          </p:txBody>
        </p:sp>
      </p:grpSp>
      <p:grpSp>
        <p:nvGrpSpPr>
          <p:cNvPr id="4" name="Group 117"/>
          <p:cNvGrpSpPr>
            <a:grpSpLocks/>
          </p:cNvGrpSpPr>
          <p:nvPr/>
        </p:nvGrpSpPr>
        <p:grpSpPr bwMode="auto">
          <a:xfrm>
            <a:off x="9296400" y="2349500"/>
            <a:ext cx="1470025" cy="922338"/>
            <a:chOff x="5874" y="2305"/>
            <a:chExt cx="926" cy="581"/>
          </a:xfrm>
        </p:grpSpPr>
        <p:sp>
          <p:nvSpPr>
            <p:cNvPr id="76971" name="AutoShape 87"/>
            <p:cNvSpPr>
              <a:spLocks noChangeAspect="1" noChangeArrowheads="1" noTextEdit="1"/>
            </p:cNvSpPr>
            <p:nvPr/>
          </p:nvSpPr>
          <p:spPr bwMode="auto">
            <a:xfrm>
              <a:off x="5874" y="2305"/>
              <a:ext cx="926" cy="581"/>
            </a:xfrm>
            <a:prstGeom prst="rect">
              <a:avLst/>
            </a:prstGeom>
            <a:noFill/>
            <a:ln w="9525">
              <a:noFill/>
              <a:miter lim="800000"/>
              <a:headEnd/>
              <a:tailEnd/>
            </a:ln>
          </p:spPr>
          <p:txBody>
            <a:bodyPr/>
            <a:lstStyle/>
            <a:p>
              <a:endParaRPr lang="en-US"/>
            </a:p>
          </p:txBody>
        </p:sp>
        <p:sp>
          <p:nvSpPr>
            <p:cNvPr id="76972" name="Freeform 88"/>
            <p:cNvSpPr>
              <a:spLocks/>
            </p:cNvSpPr>
            <p:nvPr/>
          </p:nvSpPr>
          <p:spPr bwMode="auto">
            <a:xfrm>
              <a:off x="5877" y="2305"/>
              <a:ext cx="922" cy="581"/>
            </a:xfrm>
            <a:custGeom>
              <a:avLst/>
              <a:gdLst>
                <a:gd name="T0" fmla="*/ 304 w 2767"/>
                <a:gd name="T1" fmla="*/ 108 h 1743"/>
                <a:gd name="T2" fmla="*/ 288 w 2767"/>
                <a:gd name="T3" fmla="*/ 93 h 1743"/>
                <a:gd name="T4" fmla="*/ 257 w 2767"/>
                <a:gd name="T5" fmla="*/ 81 h 1743"/>
                <a:gd name="T6" fmla="*/ 218 w 2767"/>
                <a:gd name="T7" fmla="*/ 72 h 1743"/>
                <a:gd name="T8" fmla="*/ 197 w 2767"/>
                <a:gd name="T9" fmla="*/ 84 h 1743"/>
                <a:gd name="T10" fmla="*/ 193 w 2767"/>
                <a:gd name="T11" fmla="*/ 85 h 1743"/>
                <a:gd name="T12" fmla="*/ 188 w 2767"/>
                <a:gd name="T13" fmla="*/ 57 h 1743"/>
                <a:gd name="T14" fmla="*/ 195 w 2767"/>
                <a:gd name="T15" fmla="*/ 44 h 1743"/>
                <a:gd name="T16" fmla="*/ 208 w 2767"/>
                <a:gd name="T17" fmla="*/ 33 h 1743"/>
                <a:gd name="T18" fmla="*/ 200 w 2767"/>
                <a:gd name="T19" fmla="*/ 30 h 1743"/>
                <a:gd name="T20" fmla="*/ 197 w 2767"/>
                <a:gd name="T21" fmla="*/ 31 h 1743"/>
                <a:gd name="T22" fmla="*/ 194 w 2767"/>
                <a:gd name="T23" fmla="*/ 19 h 1743"/>
                <a:gd name="T24" fmla="*/ 182 w 2767"/>
                <a:gd name="T25" fmla="*/ 5 h 1743"/>
                <a:gd name="T26" fmla="*/ 164 w 2767"/>
                <a:gd name="T27" fmla="*/ 0 h 1743"/>
                <a:gd name="T28" fmla="*/ 149 w 2767"/>
                <a:gd name="T29" fmla="*/ 4 h 1743"/>
                <a:gd name="T30" fmla="*/ 138 w 2767"/>
                <a:gd name="T31" fmla="*/ 16 h 1743"/>
                <a:gd name="T32" fmla="*/ 129 w 2767"/>
                <a:gd name="T33" fmla="*/ 33 h 1743"/>
                <a:gd name="T34" fmla="*/ 113 w 2767"/>
                <a:gd name="T35" fmla="*/ 55 h 1743"/>
                <a:gd name="T36" fmla="*/ 118 w 2767"/>
                <a:gd name="T37" fmla="*/ 59 h 1743"/>
                <a:gd name="T38" fmla="*/ 129 w 2767"/>
                <a:gd name="T39" fmla="*/ 61 h 1743"/>
                <a:gd name="T40" fmla="*/ 139 w 2767"/>
                <a:gd name="T41" fmla="*/ 63 h 1743"/>
                <a:gd name="T42" fmla="*/ 141 w 2767"/>
                <a:gd name="T43" fmla="*/ 77 h 1743"/>
                <a:gd name="T44" fmla="*/ 137 w 2767"/>
                <a:gd name="T45" fmla="*/ 78 h 1743"/>
                <a:gd name="T46" fmla="*/ 124 w 2767"/>
                <a:gd name="T47" fmla="*/ 64 h 1743"/>
                <a:gd name="T48" fmla="*/ 118 w 2767"/>
                <a:gd name="T49" fmla="*/ 70 h 1743"/>
                <a:gd name="T50" fmla="*/ 123 w 2767"/>
                <a:gd name="T51" fmla="*/ 78 h 1743"/>
                <a:gd name="T52" fmla="*/ 122 w 2767"/>
                <a:gd name="T53" fmla="*/ 83 h 1743"/>
                <a:gd name="T54" fmla="*/ 113 w 2767"/>
                <a:gd name="T55" fmla="*/ 75 h 1743"/>
                <a:gd name="T56" fmla="*/ 110 w 2767"/>
                <a:gd name="T57" fmla="*/ 69 h 1743"/>
                <a:gd name="T58" fmla="*/ 83 w 2767"/>
                <a:gd name="T59" fmla="*/ 72 h 1743"/>
                <a:gd name="T60" fmla="*/ 59 w 2767"/>
                <a:gd name="T61" fmla="*/ 78 h 1743"/>
                <a:gd name="T62" fmla="*/ 38 w 2767"/>
                <a:gd name="T63" fmla="*/ 84 h 1743"/>
                <a:gd name="T64" fmla="*/ 20 w 2767"/>
                <a:gd name="T65" fmla="*/ 93 h 1743"/>
                <a:gd name="T66" fmla="*/ 7 w 2767"/>
                <a:gd name="T67" fmla="*/ 102 h 1743"/>
                <a:gd name="T68" fmla="*/ 0 w 2767"/>
                <a:gd name="T69" fmla="*/ 126 h 1743"/>
                <a:gd name="T70" fmla="*/ 5 w 2767"/>
                <a:gd name="T71" fmla="*/ 145 h 1743"/>
                <a:gd name="T72" fmla="*/ 18 w 2767"/>
                <a:gd name="T73" fmla="*/ 156 h 1743"/>
                <a:gd name="T74" fmla="*/ 33 w 2767"/>
                <a:gd name="T75" fmla="*/ 166 h 1743"/>
                <a:gd name="T76" fmla="*/ 44 w 2767"/>
                <a:gd name="T77" fmla="*/ 180 h 1743"/>
                <a:gd name="T78" fmla="*/ 55 w 2767"/>
                <a:gd name="T79" fmla="*/ 188 h 1743"/>
                <a:gd name="T80" fmla="*/ 68 w 2767"/>
                <a:gd name="T81" fmla="*/ 193 h 1743"/>
                <a:gd name="T82" fmla="*/ 81 w 2767"/>
                <a:gd name="T83" fmla="*/ 194 h 1743"/>
                <a:gd name="T84" fmla="*/ 94 w 2767"/>
                <a:gd name="T85" fmla="*/ 190 h 1743"/>
                <a:gd name="T86" fmla="*/ 105 w 2767"/>
                <a:gd name="T87" fmla="*/ 183 h 1743"/>
                <a:gd name="T88" fmla="*/ 114 w 2767"/>
                <a:gd name="T89" fmla="*/ 173 h 1743"/>
                <a:gd name="T90" fmla="*/ 122 w 2767"/>
                <a:gd name="T91" fmla="*/ 164 h 1743"/>
                <a:gd name="T92" fmla="*/ 137 w 2767"/>
                <a:gd name="T93" fmla="*/ 164 h 1743"/>
                <a:gd name="T94" fmla="*/ 152 w 2767"/>
                <a:gd name="T95" fmla="*/ 164 h 1743"/>
                <a:gd name="T96" fmla="*/ 168 w 2767"/>
                <a:gd name="T97" fmla="*/ 164 h 1743"/>
                <a:gd name="T98" fmla="*/ 185 w 2767"/>
                <a:gd name="T99" fmla="*/ 165 h 1743"/>
                <a:gd name="T100" fmla="*/ 201 w 2767"/>
                <a:gd name="T101" fmla="*/ 165 h 1743"/>
                <a:gd name="T102" fmla="*/ 208 w 2767"/>
                <a:gd name="T103" fmla="*/ 177 h 1743"/>
                <a:gd name="T104" fmla="*/ 219 w 2767"/>
                <a:gd name="T105" fmla="*/ 186 h 1743"/>
                <a:gd name="T106" fmla="*/ 231 w 2767"/>
                <a:gd name="T107" fmla="*/ 192 h 1743"/>
                <a:gd name="T108" fmla="*/ 244 w 2767"/>
                <a:gd name="T109" fmla="*/ 194 h 1743"/>
                <a:gd name="T110" fmla="*/ 258 w 2767"/>
                <a:gd name="T111" fmla="*/ 192 h 1743"/>
                <a:gd name="T112" fmla="*/ 269 w 2767"/>
                <a:gd name="T113" fmla="*/ 186 h 1743"/>
                <a:gd name="T114" fmla="*/ 279 w 2767"/>
                <a:gd name="T115" fmla="*/ 176 h 1743"/>
                <a:gd name="T116" fmla="*/ 286 w 2767"/>
                <a:gd name="T117" fmla="*/ 161 h 1743"/>
                <a:gd name="T118" fmla="*/ 295 w 2767"/>
                <a:gd name="T119" fmla="*/ 157 h 1743"/>
                <a:gd name="T120" fmla="*/ 306 w 2767"/>
                <a:gd name="T121" fmla="*/ 143 h 174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67"/>
                <a:gd name="T184" fmla="*/ 0 h 1743"/>
                <a:gd name="T185" fmla="*/ 2767 w 2767"/>
                <a:gd name="T186" fmla="*/ 1743 h 174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67" h="1743">
                  <a:moveTo>
                    <a:pt x="2767" y="1131"/>
                  </a:moveTo>
                  <a:lnTo>
                    <a:pt x="2766" y="1100"/>
                  </a:lnTo>
                  <a:lnTo>
                    <a:pt x="2763" y="1066"/>
                  </a:lnTo>
                  <a:lnTo>
                    <a:pt x="2758" y="1033"/>
                  </a:lnTo>
                  <a:lnTo>
                    <a:pt x="2749" y="1001"/>
                  </a:lnTo>
                  <a:lnTo>
                    <a:pt x="2739" y="972"/>
                  </a:lnTo>
                  <a:lnTo>
                    <a:pt x="2727" y="944"/>
                  </a:lnTo>
                  <a:lnTo>
                    <a:pt x="2712" y="922"/>
                  </a:lnTo>
                  <a:lnTo>
                    <a:pt x="2694" y="904"/>
                  </a:lnTo>
                  <a:lnTo>
                    <a:pt x="2662" y="882"/>
                  </a:lnTo>
                  <a:lnTo>
                    <a:pt x="2627" y="860"/>
                  </a:lnTo>
                  <a:lnTo>
                    <a:pt x="2590" y="838"/>
                  </a:lnTo>
                  <a:lnTo>
                    <a:pt x="2549" y="817"/>
                  </a:lnTo>
                  <a:lnTo>
                    <a:pt x="2508" y="797"/>
                  </a:lnTo>
                  <a:lnTo>
                    <a:pt x="2462" y="778"/>
                  </a:lnTo>
                  <a:lnTo>
                    <a:pt x="2415" y="760"/>
                  </a:lnTo>
                  <a:lnTo>
                    <a:pt x="2366" y="742"/>
                  </a:lnTo>
                  <a:lnTo>
                    <a:pt x="2315" y="725"/>
                  </a:lnTo>
                  <a:lnTo>
                    <a:pt x="2261" y="710"/>
                  </a:lnTo>
                  <a:lnTo>
                    <a:pt x="2205" y="695"/>
                  </a:lnTo>
                  <a:lnTo>
                    <a:pt x="2147" y="681"/>
                  </a:lnTo>
                  <a:lnTo>
                    <a:pt x="2087" y="668"/>
                  </a:lnTo>
                  <a:lnTo>
                    <a:pt x="2026" y="656"/>
                  </a:lnTo>
                  <a:lnTo>
                    <a:pt x="1964" y="645"/>
                  </a:lnTo>
                  <a:lnTo>
                    <a:pt x="1899" y="635"/>
                  </a:lnTo>
                  <a:lnTo>
                    <a:pt x="1894" y="559"/>
                  </a:lnTo>
                  <a:lnTo>
                    <a:pt x="1765" y="559"/>
                  </a:lnTo>
                  <a:lnTo>
                    <a:pt x="1776" y="756"/>
                  </a:lnTo>
                  <a:lnTo>
                    <a:pt x="1771" y="757"/>
                  </a:lnTo>
                  <a:lnTo>
                    <a:pt x="1765" y="758"/>
                  </a:lnTo>
                  <a:lnTo>
                    <a:pt x="1760" y="760"/>
                  </a:lnTo>
                  <a:lnTo>
                    <a:pt x="1754" y="761"/>
                  </a:lnTo>
                  <a:lnTo>
                    <a:pt x="1749" y="764"/>
                  </a:lnTo>
                  <a:lnTo>
                    <a:pt x="1743" y="765"/>
                  </a:lnTo>
                  <a:lnTo>
                    <a:pt x="1736" y="767"/>
                  </a:lnTo>
                  <a:lnTo>
                    <a:pt x="1731" y="768"/>
                  </a:lnTo>
                  <a:lnTo>
                    <a:pt x="1742" y="763"/>
                  </a:lnTo>
                  <a:lnTo>
                    <a:pt x="1683" y="666"/>
                  </a:lnTo>
                  <a:lnTo>
                    <a:pt x="1668" y="537"/>
                  </a:lnTo>
                  <a:lnTo>
                    <a:pt x="1682" y="524"/>
                  </a:lnTo>
                  <a:lnTo>
                    <a:pt x="1695" y="510"/>
                  </a:lnTo>
                  <a:lnTo>
                    <a:pt x="1707" y="495"/>
                  </a:lnTo>
                  <a:lnTo>
                    <a:pt x="1718" y="478"/>
                  </a:lnTo>
                  <a:lnTo>
                    <a:pt x="1729" y="460"/>
                  </a:lnTo>
                  <a:lnTo>
                    <a:pt x="1739" y="441"/>
                  </a:lnTo>
                  <a:lnTo>
                    <a:pt x="1747" y="420"/>
                  </a:lnTo>
                  <a:lnTo>
                    <a:pt x="1756" y="399"/>
                  </a:lnTo>
                  <a:lnTo>
                    <a:pt x="1765" y="559"/>
                  </a:lnTo>
                  <a:lnTo>
                    <a:pt x="1894" y="559"/>
                  </a:lnTo>
                  <a:lnTo>
                    <a:pt x="1882" y="324"/>
                  </a:lnTo>
                  <a:lnTo>
                    <a:pt x="1881" y="315"/>
                  </a:lnTo>
                  <a:lnTo>
                    <a:pt x="1876" y="305"/>
                  </a:lnTo>
                  <a:lnTo>
                    <a:pt x="1871" y="297"/>
                  </a:lnTo>
                  <a:lnTo>
                    <a:pt x="1864" y="288"/>
                  </a:lnTo>
                  <a:lnTo>
                    <a:pt x="1856" y="281"/>
                  </a:lnTo>
                  <a:lnTo>
                    <a:pt x="1847" y="277"/>
                  </a:lnTo>
                  <a:lnTo>
                    <a:pt x="1836" y="275"/>
                  </a:lnTo>
                  <a:lnTo>
                    <a:pt x="1826" y="273"/>
                  </a:lnTo>
                  <a:lnTo>
                    <a:pt x="1801" y="273"/>
                  </a:lnTo>
                  <a:lnTo>
                    <a:pt x="1795" y="273"/>
                  </a:lnTo>
                  <a:lnTo>
                    <a:pt x="1788" y="275"/>
                  </a:lnTo>
                  <a:lnTo>
                    <a:pt x="1782" y="277"/>
                  </a:lnTo>
                  <a:lnTo>
                    <a:pt x="1775" y="280"/>
                  </a:lnTo>
                  <a:lnTo>
                    <a:pt x="1775" y="279"/>
                  </a:lnTo>
                  <a:lnTo>
                    <a:pt x="1772" y="251"/>
                  </a:lnTo>
                  <a:lnTo>
                    <a:pt x="1767" y="223"/>
                  </a:lnTo>
                  <a:lnTo>
                    <a:pt x="1758" y="197"/>
                  </a:lnTo>
                  <a:lnTo>
                    <a:pt x="1749" y="172"/>
                  </a:lnTo>
                  <a:lnTo>
                    <a:pt x="1736" y="147"/>
                  </a:lnTo>
                  <a:lnTo>
                    <a:pt x="1721" y="125"/>
                  </a:lnTo>
                  <a:lnTo>
                    <a:pt x="1703" y="103"/>
                  </a:lnTo>
                  <a:lnTo>
                    <a:pt x="1683" y="82"/>
                  </a:lnTo>
                  <a:lnTo>
                    <a:pt x="1661" y="64"/>
                  </a:lnTo>
                  <a:lnTo>
                    <a:pt x="1638" y="47"/>
                  </a:lnTo>
                  <a:lnTo>
                    <a:pt x="1614" y="33"/>
                  </a:lnTo>
                  <a:lnTo>
                    <a:pt x="1589" y="21"/>
                  </a:lnTo>
                  <a:lnTo>
                    <a:pt x="1563" y="12"/>
                  </a:lnTo>
                  <a:lnTo>
                    <a:pt x="1536" y="6"/>
                  </a:lnTo>
                  <a:lnTo>
                    <a:pt x="1509" y="1"/>
                  </a:lnTo>
                  <a:lnTo>
                    <a:pt x="1481" y="0"/>
                  </a:lnTo>
                  <a:lnTo>
                    <a:pt x="1455" y="1"/>
                  </a:lnTo>
                  <a:lnTo>
                    <a:pt x="1430" y="4"/>
                  </a:lnTo>
                  <a:lnTo>
                    <a:pt x="1405" y="11"/>
                  </a:lnTo>
                  <a:lnTo>
                    <a:pt x="1381" y="18"/>
                  </a:lnTo>
                  <a:lnTo>
                    <a:pt x="1359" y="29"/>
                  </a:lnTo>
                  <a:lnTo>
                    <a:pt x="1338" y="40"/>
                  </a:lnTo>
                  <a:lnTo>
                    <a:pt x="1319" y="54"/>
                  </a:lnTo>
                  <a:lnTo>
                    <a:pt x="1301" y="71"/>
                  </a:lnTo>
                  <a:lnTo>
                    <a:pt x="1282" y="87"/>
                  </a:lnTo>
                  <a:lnTo>
                    <a:pt x="1269" y="107"/>
                  </a:lnTo>
                  <a:lnTo>
                    <a:pt x="1255" y="126"/>
                  </a:lnTo>
                  <a:lnTo>
                    <a:pt x="1244" y="148"/>
                  </a:lnTo>
                  <a:lnTo>
                    <a:pt x="1234" y="171"/>
                  </a:lnTo>
                  <a:lnTo>
                    <a:pt x="1227" y="194"/>
                  </a:lnTo>
                  <a:lnTo>
                    <a:pt x="1221" y="219"/>
                  </a:lnTo>
                  <a:lnTo>
                    <a:pt x="1219" y="245"/>
                  </a:lnTo>
                  <a:lnTo>
                    <a:pt x="1191" y="269"/>
                  </a:lnTo>
                  <a:lnTo>
                    <a:pt x="1159" y="298"/>
                  </a:lnTo>
                  <a:lnTo>
                    <a:pt x="1124" y="331"/>
                  </a:lnTo>
                  <a:lnTo>
                    <a:pt x="1091" y="366"/>
                  </a:lnTo>
                  <a:lnTo>
                    <a:pt x="1060" y="401"/>
                  </a:lnTo>
                  <a:lnTo>
                    <a:pt x="1037" y="434"/>
                  </a:lnTo>
                  <a:lnTo>
                    <a:pt x="1022" y="465"/>
                  </a:lnTo>
                  <a:lnTo>
                    <a:pt x="1019" y="491"/>
                  </a:lnTo>
                  <a:lnTo>
                    <a:pt x="1022" y="501"/>
                  </a:lnTo>
                  <a:lnTo>
                    <a:pt x="1026" y="509"/>
                  </a:lnTo>
                  <a:lnTo>
                    <a:pt x="1033" y="516"/>
                  </a:lnTo>
                  <a:lnTo>
                    <a:pt x="1041" y="521"/>
                  </a:lnTo>
                  <a:lnTo>
                    <a:pt x="1054" y="527"/>
                  </a:lnTo>
                  <a:lnTo>
                    <a:pt x="1066" y="532"/>
                  </a:lnTo>
                  <a:lnTo>
                    <a:pt x="1081" y="537"/>
                  </a:lnTo>
                  <a:lnTo>
                    <a:pt x="1097" y="541"/>
                  </a:lnTo>
                  <a:lnTo>
                    <a:pt x="1112" y="545"/>
                  </a:lnTo>
                  <a:lnTo>
                    <a:pt x="1128" y="548"/>
                  </a:lnTo>
                  <a:lnTo>
                    <a:pt x="1145" y="552"/>
                  </a:lnTo>
                  <a:lnTo>
                    <a:pt x="1162" y="553"/>
                  </a:lnTo>
                  <a:lnTo>
                    <a:pt x="1177" y="556"/>
                  </a:lnTo>
                  <a:lnTo>
                    <a:pt x="1194" y="557"/>
                  </a:lnTo>
                  <a:lnTo>
                    <a:pt x="1209" y="560"/>
                  </a:lnTo>
                  <a:lnTo>
                    <a:pt x="1223" y="562"/>
                  </a:lnTo>
                  <a:lnTo>
                    <a:pt x="1237" y="562"/>
                  </a:lnTo>
                  <a:lnTo>
                    <a:pt x="1249" y="563"/>
                  </a:lnTo>
                  <a:lnTo>
                    <a:pt x="1260" y="564"/>
                  </a:lnTo>
                  <a:lnTo>
                    <a:pt x="1270" y="564"/>
                  </a:lnTo>
                  <a:lnTo>
                    <a:pt x="1285" y="699"/>
                  </a:lnTo>
                  <a:lnTo>
                    <a:pt x="1285" y="703"/>
                  </a:lnTo>
                  <a:lnTo>
                    <a:pt x="1276" y="700"/>
                  </a:lnTo>
                  <a:lnTo>
                    <a:pt x="1267" y="697"/>
                  </a:lnTo>
                  <a:lnTo>
                    <a:pt x="1258" y="697"/>
                  </a:lnTo>
                  <a:lnTo>
                    <a:pt x="1248" y="700"/>
                  </a:lnTo>
                  <a:lnTo>
                    <a:pt x="1242" y="702"/>
                  </a:lnTo>
                  <a:lnTo>
                    <a:pt x="1238" y="703"/>
                  </a:lnTo>
                  <a:lnTo>
                    <a:pt x="1234" y="704"/>
                  </a:lnTo>
                  <a:lnTo>
                    <a:pt x="1231" y="706"/>
                  </a:lnTo>
                  <a:lnTo>
                    <a:pt x="1151" y="595"/>
                  </a:lnTo>
                  <a:lnTo>
                    <a:pt x="1149" y="593"/>
                  </a:lnTo>
                  <a:lnTo>
                    <a:pt x="1144" y="589"/>
                  </a:lnTo>
                  <a:lnTo>
                    <a:pt x="1137" y="585"/>
                  </a:lnTo>
                  <a:lnTo>
                    <a:pt x="1130" y="582"/>
                  </a:lnTo>
                  <a:lnTo>
                    <a:pt x="1120" y="580"/>
                  </a:lnTo>
                  <a:lnTo>
                    <a:pt x="1112" y="580"/>
                  </a:lnTo>
                  <a:lnTo>
                    <a:pt x="1102" y="582"/>
                  </a:lnTo>
                  <a:lnTo>
                    <a:pt x="1092" y="585"/>
                  </a:lnTo>
                  <a:lnTo>
                    <a:pt x="1083" y="592"/>
                  </a:lnTo>
                  <a:lnTo>
                    <a:pt x="1069" y="610"/>
                  </a:lnTo>
                  <a:lnTo>
                    <a:pt x="1065" y="628"/>
                  </a:lnTo>
                  <a:lnTo>
                    <a:pt x="1067" y="645"/>
                  </a:lnTo>
                  <a:lnTo>
                    <a:pt x="1073" y="657"/>
                  </a:lnTo>
                  <a:lnTo>
                    <a:pt x="1076" y="661"/>
                  </a:lnTo>
                  <a:lnTo>
                    <a:pt x="1083" y="670"/>
                  </a:lnTo>
                  <a:lnTo>
                    <a:pt x="1092" y="684"/>
                  </a:lnTo>
                  <a:lnTo>
                    <a:pt x="1105" y="700"/>
                  </a:lnTo>
                  <a:lnTo>
                    <a:pt x="1117" y="717"/>
                  </a:lnTo>
                  <a:lnTo>
                    <a:pt x="1131" y="735"/>
                  </a:lnTo>
                  <a:lnTo>
                    <a:pt x="1142" y="750"/>
                  </a:lnTo>
                  <a:lnTo>
                    <a:pt x="1152" y="763"/>
                  </a:lnTo>
                  <a:lnTo>
                    <a:pt x="1122" y="754"/>
                  </a:lnTo>
                  <a:lnTo>
                    <a:pt x="1095" y="745"/>
                  </a:lnTo>
                  <a:lnTo>
                    <a:pt x="1072" y="734"/>
                  </a:lnTo>
                  <a:lnTo>
                    <a:pt x="1052" y="722"/>
                  </a:lnTo>
                  <a:lnTo>
                    <a:pt x="1037" y="711"/>
                  </a:lnTo>
                  <a:lnTo>
                    <a:pt x="1024" y="699"/>
                  </a:lnTo>
                  <a:lnTo>
                    <a:pt x="1017" y="686"/>
                  </a:lnTo>
                  <a:lnTo>
                    <a:pt x="1015" y="673"/>
                  </a:lnTo>
                  <a:lnTo>
                    <a:pt x="1013" y="663"/>
                  </a:lnTo>
                  <a:lnTo>
                    <a:pt x="1013" y="654"/>
                  </a:lnTo>
                  <a:lnTo>
                    <a:pt x="1013" y="646"/>
                  </a:lnTo>
                  <a:lnTo>
                    <a:pt x="1015" y="638"/>
                  </a:lnTo>
                  <a:lnTo>
                    <a:pt x="1016" y="614"/>
                  </a:lnTo>
                  <a:lnTo>
                    <a:pt x="994" y="617"/>
                  </a:lnTo>
                  <a:lnTo>
                    <a:pt x="952" y="621"/>
                  </a:lnTo>
                  <a:lnTo>
                    <a:pt x="911" y="627"/>
                  </a:lnTo>
                  <a:lnTo>
                    <a:pt x="869" y="631"/>
                  </a:lnTo>
                  <a:lnTo>
                    <a:pt x="829" y="638"/>
                  </a:lnTo>
                  <a:lnTo>
                    <a:pt x="788" y="643"/>
                  </a:lnTo>
                  <a:lnTo>
                    <a:pt x="750" y="650"/>
                  </a:lnTo>
                  <a:lnTo>
                    <a:pt x="712" y="657"/>
                  </a:lnTo>
                  <a:lnTo>
                    <a:pt x="673" y="664"/>
                  </a:lnTo>
                  <a:lnTo>
                    <a:pt x="637" y="673"/>
                  </a:lnTo>
                  <a:lnTo>
                    <a:pt x="601" y="681"/>
                  </a:lnTo>
                  <a:lnTo>
                    <a:pt x="565" y="689"/>
                  </a:lnTo>
                  <a:lnTo>
                    <a:pt x="530" y="699"/>
                  </a:lnTo>
                  <a:lnTo>
                    <a:pt x="496" y="707"/>
                  </a:lnTo>
                  <a:lnTo>
                    <a:pt x="464" y="717"/>
                  </a:lnTo>
                  <a:lnTo>
                    <a:pt x="430" y="728"/>
                  </a:lnTo>
                  <a:lnTo>
                    <a:pt x="400" y="738"/>
                  </a:lnTo>
                  <a:lnTo>
                    <a:pt x="369" y="749"/>
                  </a:lnTo>
                  <a:lnTo>
                    <a:pt x="339" y="760"/>
                  </a:lnTo>
                  <a:lnTo>
                    <a:pt x="311" y="771"/>
                  </a:lnTo>
                  <a:lnTo>
                    <a:pt x="283" y="783"/>
                  </a:lnTo>
                  <a:lnTo>
                    <a:pt x="256" y="796"/>
                  </a:lnTo>
                  <a:lnTo>
                    <a:pt x="231" y="808"/>
                  </a:lnTo>
                  <a:lnTo>
                    <a:pt x="206" y="821"/>
                  </a:lnTo>
                  <a:lnTo>
                    <a:pt x="182" y="833"/>
                  </a:lnTo>
                  <a:lnTo>
                    <a:pt x="160" y="847"/>
                  </a:lnTo>
                  <a:lnTo>
                    <a:pt x="138" y="861"/>
                  </a:lnTo>
                  <a:lnTo>
                    <a:pt x="117" y="875"/>
                  </a:lnTo>
                  <a:lnTo>
                    <a:pt x="97" y="889"/>
                  </a:lnTo>
                  <a:lnTo>
                    <a:pt x="79" y="904"/>
                  </a:lnTo>
                  <a:lnTo>
                    <a:pt x="63" y="918"/>
                  </a:lnTo>
                  <a:lnTo>
                    <a:pt x="48" y="933"/>
                  </a:lnTo>
                  <a:lnTo>
                    <a:pt x="32" y="948"/>
                  </a:lnTo>
                  <a:lnTo>
                    <a:pt x="10" y="991"/>
                  </a:lnTo>
                  <a:lnTo>
                    <a:pt x="0" y="1047"/>
                  </a:lnTo>
                  <a:lnTo>
                    <a:pt x="0" y="1100"/>
                  </a:lnTo>
                  <a:lnTo>
                    <a:pt x="2" y="1137"/>
                  </a:lnTo>
                  <a:lnTo>
                    <a:pt x="4" y="1166"/>
                  </a:lnTo>
                  <a:lnTo>
                    <a:pt x="10" y="1197"/>
                  </a:lnTo>
                  <a:lnTo>
                    <a:pt x="17" y="1227"/>
                  </a:lnTo>
                  <a:lnTo>
                    <a:pt x="25" y="1256"/>
                  </a:lnTo>
                  <a:lnTo>
                    <a:pt x="35" y="1284"/>
                  </a:lnTo>
                  <a:lnTo>
                    <a:pt x="48" y="1309"/>
                  </a:lnTo>
                  <a:lnTo>
                    <a:pt x="61" y="1331"/>
                  </a:lnTo>
                  <a:lnTo>
                    <a:pt x="77" y="1348"/>
                  </a:lnTo>
                  <a:lnTo>
                    <a:pt x="96" y="1363"/>
                  </a:lnTo>
                  <a:lnTo>
                    <a:pt x="117" y="1378"/>
                  </a:lnTo>
                  <a:lnTo>
                    <a:pt x="140" y="1392"/>
                  </a:lnTo>
                  <a:lnTo>
                    <a:pt x="164" y="1405"/>
                  </a:lnTo>
                  <a:lnTo>
                    <a:pt x="190" y="1416"/>
                  </a:lnTo>
                  <a:lnTo>
                    <a:pt x="218" y="1427"/>
                  </a:lnTo>
                  <a:lnTo>
                    <a:pt x="247" y="1437"/>
                  </a:lnTo>
                  <a:lnTo>
                    <a:pt x="278" y="1445"/>
                  </a:lnTo>
                  <a:lnTo>
                    <a:pt x="288" y="1470"/>
                  </a:lnTo>
                  <a:lnTo>
                    <a:pt x="297" y="1493"/>
                  </a:lnTo>
                  <a:lnTo>
                    <a:pt x="310" y="1517"/>
                  </a:lnTo>
                  <a:lnTo>
                    <a:pt x="324" y="1541"/>
                  </a:lnTo>
                  <a:lnTo>
                    <a:pt x="339" y="1563"/>
                  </a:lnTo>
                  <a:lnTo>
                    <a:pt x="354" y="1584"/>
                  </a:lnTo>
                  <a:lnTo>
                    <a:pt x="372" y="1604"/>
                  </a:lnTo>
                  <a:lnTo>
                    <a:pt x="392" y="1624"/>
                  </a:lnTo>
                  <a:lnTo>
                    <a:pt x="407" y="1638"/>
                  </a:lnTo>
                  <a:lnTo>
                    <a:pt x="424" y="1651"/>
                  </a:lnTo>
                  <a:lnTo>
                    <a:pt x="440" y="1664"/>
                  </a:lnTo>
                  <a:lnTo>
                    <a:pt x="457" y="1675"/>
                  </a:lnTo>
                  <a:lnTo>
                    <a:pt x="475" y="1686"/>
                  </a:lnTo>
                  <a:lnTo>
                    <a:pt x="493" y="1696"/>
                  </a:lnTo>
                  <a:lnTo>
                    <a:pt x="511" y="1704"/>
                  </a:lnTo>
                  <a:lnTo>
                    <a:pt x="530" y="1712"/>
                  </a:lnTo>
                  <a:lnTo>
                    <a:pt x="548" y="1719"/>
                  </a:lnTo>
                  <a:lnTo>
                    <a:pt x="568" y="1726"/>
                  </a:lnTo>
                  <a:lnTo>
                    <a:pt x="587" y="1731"/>
                  </a:lnTo>
                  <a:lnTo>
                    <a:pt x="608" y="1735"/>
                  </a:lnTo>
                  <a:lnTo>
                    <a:pt x="628" y="1739"/>
                  </a:lnTo>
                  <a:lnTo>
                    <a:pt x="648" y="1742"/>
                  </a:lnTo>
                  <a:lnTo>
                    <a:pt x="668" y="1743"/>
                  </a:lnTo>
                  <a:lnTo>
                    <a:pt x="689" y="1743"/>
                  </a:lnTo>
                  <a:lnTo>
                    <a:pt x="709" y="1743"/>
                  </a:lnTo>
                  <a:lnTo>
                    <a:pt x="729" y="1742"/>
                  </a:lnTo>
                  <a:lnTo>
                    <a:pt x="750" y="1739"/>
                  </a:lnTo>
                  <a:lnTo>
                    <a:pt x="769" y="1735"/>
                  </a:lnTo>
                  <a:lnTo>
                    <a:pt x="788" y="1731"/>
                  </a:lnTo>
                  <a:lnTo>
                    <a:pt x="807" y="1726"/>
                  </a:lnTo>
                  <a:lnTo>
                    <a:pt x="826" y="1719"/>
                  </a:lnTo>
                  <a:lnTo>
                    <a:pt x="844" y="1712"/>
                  </a:lnTo>
                  <a:lnTo>
                    <a:pt x="862" y="1704"/>
                  </a:lnTo>
                  <a:lnTo>
                    <a:pt x="879" y="1696"/>
                  </a:lnTo>
                  <a:lnTo>
                    <a:pt x="895" y="1686"/>
                  </a:lnTo>
                  <a:lnTo>
                    <a:pt x="912" y="1675"/>
                  </a:lnTo>
                  <a:lnTo>
                    <a:pt x="927" y="1664"/>
                  </a:lnTo>
                  <a:lnTo>
                    <a:pt x="943" y="1651"/>
                  </a:lnTo>
                  <a:lnTo>
                    <a:pt x="958" y="1638"/>
                  </a:lnTo>
                  <a:lnTo>
                    <a:pt x="972" y="1624"/>
                  </a:lnTo>
                  <a:lnTo>
                    <a:pt x="986" y="1608"/>
                  </a:lnTo>
                  <a:lnTo>
                    <a:pt x="999" y="1592"/>
                  </a:lnTo>
                  <a:lnTo>
                    <a:pt x="1011" y="1574"/>
                  </a:lnTo>
                  <a:lnTo>
                    <a:pt x="1023" y="1556"/>
                  </a:lnTo>
                  <a:lnTo>
                    <a:pt x="1033" y="1538"/>
                  </a:lnTo>
                  <a:lnTo>
                    <a:pt x="1041" y="1520"/>
                  </a:lnTo>
                  <a:lnTo>
                    <a:pt x="1049" y="1500"/>
                  </a:lnTo>
                  <a:lnTo>
                    <a:pt x="1056" y="1481"/>
                  </a:lnTo>
                  <a:lnTo>
                    <a:pt x="1079" y="1481"/>
                  </a:lnTo>
                  <a:lnTo>
                    <a:pt x="1101" y="1480"/>
                  </a:lnTo>
                  <a:lnTo>
                    <a:pt x="1123" y="1480"/>
                  </a:lnTo>
                  <a:lnTo>
                    <a:pt x="1145" y="1480"/>
                  </a:lnTo>
                  <a:lnTo>
                    <a:pt x="1167" y="1478"/>
                  </a:lnTo>
                  <a:lnTo>
                    <a:pt x="1190" y="1478"/>
                  </a:lnTo>
                  <a:lnTo>
                    <a:pt x="1212" y="1478"/>
                  </a:lnTo>
                  <a:lnTo>
                    <a:pt x="1234" y="1477"/>
                  </a:lnTo>
                  <a:lnTo>
                    <a:pt x="1256" y="1477"/>
                  </a:lnTo>
                  <a:lnTo>
                    <a:pt x="1280" y="1477"/>
                  </a:lnTo>
                  <a:lnTo>
                    <a:pt x="1302" y="1477"/>
                  </a:lnTo>
                  <a:lnTo>
                    <a:pt x="1325" y="1475"/>
                  </a:lnTo>
                  <a:lnTo>
                    <a:pt x="1348" y="1475"/>
                  </a:lnTo>
                  <a:lnTo>
                    <a:pt x="1371" y="1475"/>
                  </a:lnTo>
                  <a:lnTo>
                    <a:pt x="1393" y="1475"/>
                  </a:lnTo>
                  <a:lnTo>
                    <a:pt x="1417" y="1475"/>
                  </a:lnTo>
                  <a:lnTo>
                    <a:pt x="1442" y="1475"/>
                  </a:lnTo>
                  <a:lnTo>
                    <a:pt x="1467" y="1475"/>
                  </a:lnTo>
                  <a:lnTo>
                    <a:pt x="1492" y="1475"/>
                  </a:lnTo>
                  <a:lnTo>
                    <a:pt x="1517" y="1477"/>
                  </a:lnTo>
                  <a:lnTo>
                    <a:pt x="1542" y="1477"/>
                  </a:lnTo>
                  <a:lnTo>
                    <a:pt x="1567" y="1477"/>
                  </a:lnTo>
                  <a:lnTo>
                    <a:pt x="1591" y="1478"/>
                  </a:lnTo>
                  <a:lnTo>
                    <a:pt x="1616" y="1478"/>
                  </a:lnTo>
                  <a:lnTo>
                    <a:pt x="1639" y="1480"/>
                  </a:lnTo>
                  <a:lnTo>
                    <a:pt x="1664" y="1481"/>
                  </a:lnTo>
                  <a:lnTo>
                    <a:pt x="1688" y="1481"/>
                  </a:lnTo>
                  <a:lnTo>
                    <a:pt x="1711" y="1482"/>
                  </a:lnTo>
                  <a:lnTo>
                    <a:pt x="1735" y="1484"/>
                  </a:lnTo>
                  <a:lnTo>
                    <a:pt x="1758" y="1485"/>
                  </a:lnTo>
                  <a:lnTo>
                    <a:pt x="1782" y="1485"/>
                  </a:lnTo>
                  <a:lnTo>
                    <a:pt x="1806" y="1486"/>
                  </a:lnTo>
                  <a:lnTo>
                    <a:pt x="1814" y="1506"/>
                  </a:lnTo>
                  <a:lnTo>
                    <a:pt x="1824" y="1524"/>
                  </a:lnTo>
                  <a:lnTo>
                    <a:pt x="1835" y="1542"/>
                  </a:lnTo>
                  <a:lnTo>
                    <a:pt x="1847" y="1559"/>
                  </a:lnTo>
                  <a:lnTo>
                    <a:pt x="1860" y="1577"/>
                  </a:lnTo>
                  <a:lnTo>
                    <a:pt x="1874" y="1592"/>
                  </a:lnTo>
                  <a:lnTo>
                    <a:pt x="1887" y="1608"/>
                  </a:lnTo>
                  <a:lnTo>
                    <a:pt x="1903" y="1624"/>
                  </a:lnTo>
                  <a:lnTo>
                    <a:pt x="1918" y="1638"/>
                  </a:lnTo>
                  <a:lnTo>
                    <a:pt x="1935" y="1651"/>
                  </a:lnTo>
                  <a:lnTo>
                    <a:pt x="1951" y="1664"/>
                  </a:lnTo>
                  <a:lnTo>
                    <a:pt x="1968" y="1675"/>
                  </a:lnTo>
                  <a:lnTo>
                    <a:pt x="1986" y="1686"/>
                  </a:lnTo>
                  <a:lnTo>
                    <a:pt x="2004" y="1696"/>
                  </a:lnTo>
                  <a:lnTo>
                    <a:pt x="2022" y="1704"/>
                  </a:lnTo>
                  <a:lnTo>
                    <a:pt x="2042" y="1712"/>
                  </a:lnTo>
                  <a:lnTo>
                    <a:pt x="2060" y="1719"/>
                  </a:lnTo>
                  <a:lnTo>
                    <a:pt x="2079" y="1726"/>
                  </a:lnTo>
                  <a:lnTo>
                    <a:pt x="2098" y="1731"/>
                  </a:lnTo>
                  <a:lnTo>
                    <a:pt x="2119" y="1735"/>
                  </a:lnTo>
                  <a:lnTo>
                    <a:pt x="2139" y="1739"/>
                  </a:lnTo>
                  <a:lnTo>
                    <a:pt x="2159" y="1742"/>
                  </a:lnTo>
                  <a:lnTo>
                    <a:pt x="2179" y="1743"/>
                  </a:lnTo>
                  <a:lnTo>
                    <a:pt x="2200" y="1743"/>
                  </a:lnTo>
                  <a:lnTo>
                    <a:pt x="2221" y="1743"/>
                  </a:lnTo>
                  <a:lnTo>
                    <a:pt x="2240" y="1742"/>
                  </a:lnTo>
                  <a:lnTo>
                    <a:pt x="2261" y="1739"/>
                  </a:lnTo>
                  <a:lnTo>
                    <a:pt x="2280" y="1735"/>
                  </a:lnTo>
                  <a:lnTo>
                    <a:pt x="2300" y="1731"/>
                  </a:lnTo>
                  <a:lnTo>
                    <a:pt x="2319" y="1726"/>
                  </a:lnTo>
                  <a:lnTo>
                    <a:pt x="2337" y="1719"/>
                  </a:lnTo>
                  <a:lnTo>
                    <a:pt x="2355" y="1712"/>
                  </a:lnTo>
                  <a:lnTo>
                    <a:pt x="2373" y="1704"/>
                  </a:lnTo>
                  <a:lnTo>
                    <a:pt x="2390" y="1696"/>
                  </a:lnTo>
                  <a:lnTo>
                    <a:pt x="2408" y="1686"/>
                  </a:lnTo>
                  <a:lnTo>
                    <a:pt x="2423" y="1675"/>
                  </a:lnTo>
                  <a:lnTo>
                    <a:pt x="2440" y="1664"/>
                  </a:lnTo>
                  <a:lnTo>
                    <a:pt x="2455" y="1651"/>
                  </a:lnTo>
                  <a:lnTo>
                    <a:pt x="2469" y="1638"/>
                  </a:lnTo>
                  <a:lnTo>
                    <a:pt x="2483" y="1624"/>
                  </a:lnTo>
                  <a:lnTo>
                    <a:pt x="2499" y="1606"/>
                  </a:lnTo>
                  <a:lnTo>
                    <a:pt x="2515" y="1585"/>
                  </a:lnTo>
                  <a:lnTo>
                    <a:pt x="2529" y="1566"/>
                  </a:lnTo>
                  <a:lnTo>
                    <a:pt x="2541" y="1543"/>
                  </a:lnTo>
                  <a:lnTo>
                    <a:pt x="2552" y="1521"/>
                  </a:lnTo>
                  <a:lnTo>
                    <a:pt x="2562" y="1499"/>
                  </a:lnTo>
                  <a:lnTo>
                    <a:pt x="2570" y="1475"/>
                  </a:lnTo>
                  <a:lnTo>
                    <a:pt x="2577" y="1452"/>
                  </a:lnTo>
                  <a:lnTo>
                    <a:pt x="2592" y="1446"/>
                  </a:lnTo>
                  <a:lnTo>
                    <a:pt x="2606" y="1439"/>
                  </a:lnTo>
                  <a:lnTo>
                    <a:pt x="2620" y="1434"/>
                  </a:lnTo>
                  <a:lnTo>
                    <a:pt x="2634" y="1427"/>
                  </a:lnTo>
                  <a:lnTo>
                    <a:pt x="2648" y="1420"/>
                  </a:lnTo>
                  <a:lnTo>
                    <a:pt x="2660" y="1413"/>
                  </a:lnTo>
                  <a:lnTo>
                    <a:pt x="2673" y="1406"/>
                  </a:lnTo>
                  <a:lnTo>
                    <a:pt x="2684" y="1398"/>
                  </a:lnTo>
                  <a:lnTo>
                    <a:pt x="2706" y="1377"/>
                  </a:lnTo>
                  <a:lnTo>
                    <a:pt x="2724" y="1351"/>
                  </a:lnTo>
                  <a:lnTo>
                    <a:pt x="2739" y="1319"/>
                  </a:lnTo>
                  <a:lnTo>
                    <a:pt x="2751" y="1284"/>
                  </a:lnTo>
                  <a:lnTo>
                    <a:pt x="2759" y="1247"/>
                  </a:lnTo>
                  <a:lnTo>
                    <a:pt x="2764" y="1208"/>
                  </a:lnTo>
                  <a:lnTo>
                    <a:pt x="2767" y="1169"/>
                  </a:lnTo>
                  <a:lnTo>
                    <a:pt x="2767" y="1131"/>
                  </a:lnTo>
                  <a:close/>
                </a:path>
              </a:pathLst>
            </a:custGeom>
            <a:solidFill>
              <a:srgbClr val="000000"/>
            </a:solidFill>
            <a:ln w="9525">
              <a:noFill/>
              <a:round/>
              <a:headEnd/>
              <a:tailEnd/>
            </a:ln>
          </p:spPr>
          <p:txBody>
            <a:bodyPr/>
            <a:lstStyle/>
            <a:p>
              <a:pPr eaLnBrk="0" hangingPunct="0"/>
              <a:endParaRPr lang="en-AU"/>
            </a:p>
          </p:txBody>
        </p:sp>
        <p:sp>
          <p:nvSpPr>
            <p:cNvPr id="76973" name="Freeform 89"/>
            <p:cNvSpPr>
              <a:spLocks/>
            </p:cNvSpPr>
            <p:nvPr/>
          </p:nvSpPr>
          <p:spPr bwMode="auto">
            <a:xfrm>
              <a:off x="6515" y="2530"/>
              <a:ext cx="259" cy="93"/>
            </a:xfrm>
            <a:custGeom>
              <a:avLst/>
              <a:gdLst>
                <a:gd name="T0" fmla="*/ 86 w 776"/>
                <a:gd name="T1" fmla="*/ 31 h 279"/>
                <a:gd name="T2" fmla="*/ 83 w 776"/>
                <a:gd name="T3" fmla="*/ 29 h 279"/>
                <a:gd name="T4" fmla="*/ 78 w 776"/>
                <a:gd name="T5" fmla="*/ 26 h 279"/>
                <a:gd name="T6" fmla="*/ 74 w 776"/>
                <a:gd name="T7" fmla="*/ 24 h 279"/>
                <a:gd name="T8" fmla="*/ 70 w 776"/>
                <a:gd name="T9" fmla="*/ 22 h 279"/>
                <a:gd name="T10" fmla="*/ 65 w 776"/>
                <a:gd name="T11" fmla="*/ 20 h 279"/>
                <a:gd name="T12" fmla="*/ 59 w 776"/>
                <a:gd name="T13" fmla="*/ 18 h 279"/>
                <a:gd name="T14" fmla="*/ 54 w 776"/>
                <a:gd name="T15" fmla="*/ 16 h 279"/>
                <a:gd name="T16" fmla="*/ 49 w 776"/>
                <a:gd name="T17" fmla="*/ 14 h 279"/>
                <a:gd name="T18" fmla="*/ 43 w 776"/>
                <a:gd name="T19" fmla="*/ 12 h 279"/>
                <a:gd name="T20" fmla="*/ 37 w 776"/>
                <a:gd name="T21" fmla="*/ 10 h 279"/>
                <a:gd name="T22" fmla="*/ 31 w 776"/>
                <a:gd name="T23" fmla="*/ 9 h 279"/>
                <a:gd name="T24" fmla="*/ 25 w 776"/>
                <a:gd name="T25" fmla="*/ 7 h 279"/>
                <a:gd name="T26" fmla="*/ 19 w 776"/>
                <a:gd name="T27" fmla="*/ 6 h 279"/>
                <a:gd name="T28" fmla="*/ 13 w 776"/>
                <a:gd name="T29" fmla="*/ 5 h 279"/>
                <a:gd name="T30" fmla="*/ 6 w 776"/>
                <a:gd name="T31" fmla="*/ 3 h 279"/>
                <a:gd name="T32" fmla="*/ 0 w 776"/>
                <a:gd name="T33" fmla="*/ 2 h 279"/>
                <a:gd name="T34" fmla="*/ 0 w 776"/>
                <a:gd name="T35" fmla="*/ 2 h 279"/>
                <a:gd name="T36" fmla="*/ 0 w 776"/>
                <a:gd name="T37" fmla="*/ 1 h 279"/>
                <a:gd name="T38" fmla="*/ 0 w 776"/>
                <a:gd name="T39" fmla="*/ 1 h 279"/>
                <a:gd name="T40" fmla="*/ 0 w 776"/>
                <a:gd name="T41" fmla="*/ 0 h 279"/>
                <a:gd name="T42" fmla="*/ 7 w 776"/>
                <a:gd name="T43" fmla="*/ 1 h 279"/>
                <a:gd name="T44" fmla="*/ 14 w 776"/>
                <a:gd name="T45" fmla="*/ 2 h 279"/>
                <a:gd name="T46" fmla="*/ 20 w 776"/>
                <a:gd name="T47" fmla="*/ 4 h 279"/>
                <a:gd name="T48" fmla="*/ 26 w 776"/>
                <a:gd name="T49" fmla="*/ 5 h 279"/>
                <a:gd name="T50" fmla="*/ 33 w 776"/>
                <a:gd name="T51" fmla="*/ 7 h 279"/>
                <a:gd name="T52" fmla="*/ 38 w 776"/>
                <a:gd name="T53" fmla="*/ 8 h 279"/>
                <a:gd name="T54" fmla="*/ 44 w 776"/>
                <a:gd name="T55" fmla="*/ 10 h 279"/>
                <a:gd name="T56" fmla="*/ 50 w 776"/>
                <a:gd name="T57" fmla="*/ 12 h 279"/>
                <a:gd name="T58" fmla="*/ 55 w 776"/>
                <a:gd name="T59" fmla="*/ 13 h 279"/>
                <a:gd name="T60" fmla="*/ 60 w 776"/>
                <a:gd name="T61" fmla="*/ 15 h 279"/>
                <a:gd name="T62" fmla="*/ 65 w 776"/>
                <a:gd name="T63" fmla="*/ 17 h 279"/>
                <a:gd name="T64" fmla="*/ 69 w 776"/>
                <a:gd name="T65" fmla="*/ 19 h 279"/>
                <a:gd name="T66" fmla="*/ 73 w 776"/>
                <a:gd name="T67" fmla="*/ 22 h 279"/>
                <a:gd name="T68" fmla="*/ 77 w 776"/>
                <a:gd name="T69" fmla="*/ 24 h 279"/>
                <a:gd name="T70" fmla="*/ 81 w 776"/>
                <a:gd name="T71" fmla="*/ 26 h 279"/>
                <a:gd name="T72" fmla="*/ 84 w 776"/>
                <a:gd name="T73" fmla="*/ 29 h 279"/>
                <a:gd name="T74" fmla="*/ 85 w 776"/>
                <a:gd name="T75" fmla="*/ 29 h 279"/>
                <a:gd name="T76" fmla="*/ 85 w 776"/>
                <a:gd name="T77" fmla="*/ 30 h 279"/>
                <a:gd name="T78" fmla="*/ 86 w 776"/>
                <a:gd name="T79" fmla="*/ 30 h 279"/>
                <a:gd name="T80" fmla="*/ 86 w 776"/>
                <a:gd name="T81" fmla="*/ 31 h 27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76"/>
                <a:gd name="T124" fmla="*/ 0 h 279"/>
                <a:gd name="T125" fmla="*/ 776 w 776"/>
                <a:gd name="T126" fmla="*/ 279 h 27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76" h="279">
                  <a:moveTo>
                    <a:pt x="776" y="279"/>
                  </a:moveTo>
                  <a:lnTo>
                    <a:pt x="743" y="258"/>
                  </a:lnTo>
                  <a:lnTo>
                    <a:pt x="705" y="237"/>
                  </a:lnTo>
                  <a:lnTo>
                    <a:pt x="666" y="217"/>
                  </a:lnTo>
                  <a:lnTo>
                    <a:pt x="625" y="197"/>
                  </a:lnTo>
                  <a:lnTo>
                    <a:pt x="580" y="178"/>
                  </a:lnTo>
                  <a:lnTo>
                    <a:pt x="534" y="160"/>
                  </a:lnTo>
                  <a:lnTo>
                    <a:pt x="487" y="142"/>
                  </a:lnTo>
                  <a:lnTo>
                    <a:pt x="439" y="125"/>
                  </a:lnTo>
                  <a:lnTo>
                    <a:pt x="387" y="108"/>
                  </a:lnTo>
                  <a:lnTo>
                    <a:pt x="335" y="93"/>
                  </a:lnTo>
                  <a:lnTo>
                    <a:pt x="281" y="79"/>
                  </a:lnTo>
                  <a:lnTo>
                    <a:pt x="226" y="65"/>
                  </a:lnTo>
                  <a:lnTo>
                    <a:pt x="171" y="53"/>
                  </a:lnTo>
                  <a:lnTo>
                    <a:pt x="114" y="42"/>
                  </a:lnTo>
                  <a:lnTo>
                    <a:pt x="57" y="31"/>
                  </a:lnTo>
                  <a:lnTo>
                    <a:pt x="0" y="22"/>
                  </a:lnTo>
                  <a:lnTo>
                    <a:pt x="2" y="17"/>
                  </a:lnTo>
                  <a:lnTo>
                    <a:pt x="2" y="11"/>
                  </a:lnTo>
                  <a:lnTo>
                    <a:pt x="3" y="6"/>
                  </a:lnTo>
                  <a:lnTo>
                    <a:pt x="3" y="0"/>
                  </a:lnTo>
                  <a:lnTo>
                    <a:pt x="64" y="10"/>
                  </a:lnTo>
                  <a:lnTo>
                    <a:pt x="124" y="21"/>
                  </a:lnTo>
                  <a:lnTo>
                    <a:pt x="181" y="32"/>
                  </a:lnTo>
                  <a:lnTo>
                    <a:pt x="238" y="45"/>
                  </a:lnTo>
                  <a:lnTo>
                    <a:pt x="293" y="59"/>
                  </a:lnTo>
                  <a:lnTo>
                    <a:pt x="346" y="72"/>
                  </a:lnTo>
                  <a:lnTo>
                    <a:pt x="397" y="88"/>
                  </a:lnTo>
                  <a:lnTo>
                    <a:pt x="446" y="104"/>
                  </a:lnTo>
                  <a:lnTo>
                    <a:pt x="493" y="121"/>
                  </a:lnTo>
                  <a:lnTo>
                    <a:pt x="539" y="138"/>
                  </a:lnTo>
                  <a:lnTo>
                    <a:pt x="582" y="157"/>
                  </a:lnTo>
                  <a:lnTo>
                    <a:pt x="622" y="175"/>
                  </a:lnTo>
                  <a:lnTo>
                    <a:pt x="659" y="196"/>
                  </a:lnTo>
                  <a:lnTo>
                    <a:pt x="695" y="215"/>
                  </a:lnTo>
                  <a:lnTo>
                    <a:pt x="727" y="236"/>
                  </a:lnTo>
                  <a:lnTo>
                    <a:pt x="758" y="258"/>
                  </a:lnTo>
                  <a:lnTo>
                    <a:pt x="763" y="262"/>
                  </a:lnTo>
                  <a:lnTo>
                    <a:pt x="768" y="268"/>
                  </a:lnTo>
                  <a:lnTo>
                    <a:pt x="772" y="273"/>
                  </a:lnTo>
                  <a:lnTo>
                    <a:pt x="776" y="279"/>
                  </a:lnTo>
                  <a:close/>
                </a:path>
              </a:pathLst>
            </a:custGeom>
            <a:solidFill>
              <a:srgbClr val="FFFFFF"/>
            </a:solidFill>
            <a:ln w="9525">
              <a:noFill/>
              <a:round/>
              <a:headEnd/>
              <a:tailEnd/>
            </a:ln>
          </p:spPr>
          <p:txBody>
            <a:bodyPr/>
            <a:lstStyle/>
            <a:p>
              <a:pPr eaLnBrk="0" hangingPunct="0"/>
              <a:endParaRPr lang="en-AU"/>
            </a:p>
          </p:txBody>
        </p:sp>
        <p:sp>
          <p:nvSpPr>
            <p:cNvPr id="76974" name="Freeform 90"/>
            <p:cNvSpPr>
              <a:spLocks/>
            </p:cNvSpPr>
            <p:nvPr/>
          </p:nvSpPr>
          <p:spPr bwMode="auto">
            <a:xfrm>
              <a:off x="6473" y="2408"/>
              <a:ext cx="25" cy="144"/>
            </a:xfrm>
            <a:custGeom>
              <a:avLst/>
              <a:gdLst>
                <a:gd name="T0" fmla="*/ 2 w 76"/>
                <a:gd name="T1" fmla="*/ 0 h 433"/>
                <a:gd name="T2" fmla="*/ 4 w 76"/>
                <a:gd name="T3" fmla="*/ 0 h 433"/>
                <a:gd name="T4" fmla="*/ 5 w 76"/>
                <a:gd name="T5" fmla="*/ 0 h 433"/>
                <a:gd name="T6" fmla="*/ 5 w 76"/>
                <a:gd name="T7" fmla="*/ 0 h 433"/>
                <a:gd name="T8" fmla="*/ 6 w 76"/>
                <a:gd name="T9" fmla="*/ 1 h 433"/>
                <a:gd name="T10" fmla="*/ 6 w 76"/>
                <a:gd name="T11" fmla="*/ 2 h 433"/>
                <a:gd name="T12" fmla="*/ 8 w 76"/>
                <a:gd name="T13" fmla="*/ 44 h 433"/>
                <a:gd name="T14" fmla="*/ 8 w 76"/>
                <a:gd name="T15" fmla="*/ 44 h 433"/>
                <a:gd name="T16" fmla="*/ 8 w 76"/>
                <a:gd name="T17" fmla="*/ 45 h 433"/>
                <a:gd name="T18" fmla="*/ 7 w 76"/>
                <a:gd name="T19" fmla="*/ 45 h 433"/>
                <a:gd name="T20" fmla="*/ 7 w 76"/>
                <a:gd name="T21" fmla="*/ 46 h 433"/>
                <a:gd name="T22" fmla="*/ 6 w 76"/>
                <a:gd name="T23" fmla="*/ 46 h 433"/>
                <a:gd name="T24" fmla="*/ 5 w 76"/>
                <a:gd name="T25" fmla="*/ 47 h 433"/>
                <a:gd name="T26" fmla="*/ 4 w 76"/>
                <a:gd name="T27" fmla="*/ 47 h 433"/>
                <a:gd name="T28" fmla="*/ 4 w 76"/>
                <a:gd name="T29" fmla="*/ 48 h 433"/>
                <a:gd name="T30" fmla="*/ 3 w 76"/>
                <a:gd name="T31" fmla="*/ 48 h 433"/>
                <a:gd name="T32" fmla="*/ 0 w 76"/>
                <a:gd name="T33" fmla="*/ 2 h 433"/>
                <a:gd name="T34" fmla="*/ 0 w 76"/>
                <a:gd name="T35" fmla="*/ 1 h 433"/>
                <a:gd name="T36" fmla="*/ 0 w 76"/>
                <a:gd name="T37" fmla="*/ 0 h 433"/>
                <a:gd name="T38" fmla="*/ 1 w 76"/>
                <a:gd name="T39" fmla="*/ 0 h 433"/>
                <a:gd name="T40" fmla="*/ 2 w 76"/>
                <a:gd name="T41" fmla="*/ 0 h 4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433"/>
                <a:gd name="T65" fmla="*/ 76 w 76"/>
                <a:gd name="T66" fmla="*/ 433 h 4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433">
                  <a:moveTo>
                    <a:pt x="14" y="0"/>
                  </a:moveTo>
                  <a:lnTo>
                    <a:pt x="40" y="0"/>
                  </a:lnTo>
                  <a:lnTo>
                    <a:pt x="46" y="2"/>
                  </a:lnTo>
                  <a:lnTo>
                    <a:pt x="50" y="4"/>
                  </a:lnTo>
                  <a:lnTo>
                    <a:pt x="54" y="10"/>
                  </a:lnTo>
                  <a:lnTo>
                    <a:pt x="55" y="15"/>
                  </a:lnTo>
                  <a:lnTo>
                    <a:pt x="76" y="400"/>
                  </a:lnTo>
                  <a:lnTo>
                    <a:pt x="72" y="404"/>
                  </a:lnTo>
                  <a:lnTo>
                    <a:pt x="67" y="408"/>
                  </a:lnTo>
                  <a:lnTo>
                    <a:pt x="61" y="412"/>
                  </a:lnTo>
                  <a:lnTo>
                    <a:pt x="54" y="416"/>
                  </a:lnTo>
                  <a:lnTo>
                    <a:pt x="47" y="420"/>
                  </a:lnTo>
                  <a:lnTo>
                    <a:pt x="40" y="425"/>
                  </a:lnTo>
                  <a:lnTo>
                    <a:pt x="32" y="429"/>
                  </a:lnTo>
                  <a:lnTo>
                    <a:pt x="24" y="433"/>
                  </a:lnTo>
                  <a:lnTo>
                    <a:pt x="0" y="15"/>
                  </a:lnTo>
                  <a:lnTo>
                    <a:pt x="1" y="10"/>
                  </a:lnTo>
                  <a:lnTo>
                    <a:pt x="4" y="4"/>
                  </a:lnTo>
                  <a:lnTo>
                    <a:pt x="8" y="2"/>
                  </a:lnTo>
                  <a:lnTo>
                    <a:pt x="14" y="0"/>
                  </a:lnTo>
                  <a:close/>
                </a:path>
              </a:pathLst>
            </a:custGeom>
            <a:solidFill>
              <a:srgbClr val="FFFFFF"/>
            </a:solidFill>
            <a:ln w="9525">
              <a:noFill/>
              <a:round/>
              <a:headEnd/>
              <a:tailEnd/>
            </a:ln>
          </p:spPr>
          <p:txBody>
            <a:bodyPr/>
            <a:lstStyle/>
            <a:p>
              <a:pPr eaLnBrk="0" hangingPunct="0"/>
              <a:endParaRPr lang="en-AU"/>
            </a:p>
          </p:txBody>
        </p:sp>
        <p:sp>
          <p:nvSpPr>
            <p:cNvPr id="76975" name="Freeform 91"/>
            <p:cNvSpPr>
              <a:spLocks/>
            </p:cNvSpPr>
            <p:nvPr/>
          </p:nvSpPr>
          <p:spPr bwMode="auto">
            <a:xfrm>
              <a:off x="6317" y="2535"/>
              <a:ext cx="129" cy="36"/>
            </a:xfrm>
            <a:custGeom>
              <a:avLst/>
              <a:gdLst>
                <a:gd name="T0" fmla="*/ 5 w 386"/>
                <a:gd name="T1" fmla="*/ 12 h 106"/>
                <a:gd name="T2" fmla="*/ 5 w 386"/>
                <a:gd name="T3" fmla="*/ 11 h 106"/>
                <a:gd name="T4" fmla="*/ 4 w 386"/>
                <a:gd name="T5" fmla="*/ 11 h 106"/>
                <a:gd name="T6" fmla="*/ 4 w 386"/>
                <a:gd name="T7" fmla="*/ 10 h 106"/>
                <a:gd name="T8" fmla="*/ 3 w 386"/>
                <a:gd name="T9" fmla="*/ 8 h 106"/>
                <a:gd name="T10" fmla="*/ 3 w 386"/>
                <a:gd name="T11" fmla="*/ 7 h 106"/>
                <a:gd name="T12" fmla="*/ 2 w 386"/>
                <a:gd name="T13" fmla="*/ 6 h 106"/>
                <a:gd name="T14" fmla="*/ 1 w 386"/>
                <a:gd name="T15" fmla="*/ 5 h 106"/>
                <a:gd name="T16" fmla="*/ 0 w 386"/>
                <a:gd name="T17" fmla="*/ 4 h 106"/>
                <a:gd name="T18" fmla="*/ 0 w 386"/>
                <a:gd name="T19" fmla="*/ 3 h 106"/>
                <a:gd name="T20" fmla="*/ 37 w 386"/>
                <a:gd name="T21" fmla="*/ 0 h 106"/>
                <a:gd name="T22" fmla="*/ 43 w 386"/>
                <a:gd name="T23" fmla="*/ 10 h 106"/>
                <a:gd name="T24" fmla="*/ 41 w 386"/>
                <a:gd name="T25" fmla="*/ 10 h 106"/>
                <a:gd name="T26" fmla="*/ 40 w 386"/>
                <a:gd name="T27" fmla="*/ 10 h 106"/>
                <a:gd name="T28" fmla="*/ 38 w 386"/>
                <a:gd name="T29" fmla="*/ 11 h 106"/>
                <a:gd name="T30" fmla="*/ 37 w 386"/>
                <a:gd name="T31" fmla="*/ 11 h 106"/>
                <a:gd name="T32" fmla="*/ 35 w 386"/>
                <a:gd name="T33" fmla="*/ 11 h 106"/>
                <a:gd name="T34" fmla="*/ 33 w 386"/>
                <a:gd name="T35" fmla="*/ 11 h 106"/>
                <a:gd name="T36" fmla="*/ 32 w 386"/>
                <a:gd name="T37" fmla="*/ 11 h 106"/>
                <a:gd name="T38" fmla="*/ 30 w 386"/>
                <a:gd name="T39" fmla="*/ 12 h 106"/>
                <a:gd name="T40" fmla="*/ 28 w 386"/>
                <a:gd name="T41" fmla="*/ 12 h 106"/>
                <a:gd name="T42" fmla="*/ 26 w 386"/>
                <a:gd name="T43" fmla="*/ 12 h 106"/>
                <a:gd name="T44" fmla="*/ 24 w 386"/>
                <a:gd name="T45" fmla="*/ 12 h 106"/>
                <a:gd name="T46" fmla="*/ 23 w 386"/>
                <a:gd name="T47" fmla="*/ 12 h 106"/>
                <a:gd name="T48" fmla="*/ 21 w 386"/>
                <a:gd name="T49" fmla="*/ 12 h 106"/>
                <a:gd name="T50" fmla="*/ 19 w 386"/>
                <a:gd name="T51" fmla="*/ 12 h 106"/>
                <a:gd name="T52" fmla="*/ 17 w 386"/>
                <a:gd name="T53" fmla="*/ 12 h 106"/>
                <a:gd name="T54" fmla="*/ 15 w 386"/>
                <a:gd name="T55" fmla="*/ 12 h 106"/>
                <a:gd name="T56" fmla="*/ 13 w 386"/>
                <a:gd name="T57" fmla="*/ 12 h 106"/>
                <a:gd name="T58" fmla="*/ 12 w 386"/>
                <a:gd name="T59" fmla="*/ 12 h 106"/>
                <a:gd name="T60" fmla="*/ 11 w 386"/>
                <a:gd name="T61" fmla="*/ 12 h 106"/>
                <a:gd name="T62" fmla="*/ 10 w 386"/>
                <a:gd name="T63" fmla="*/ 12 h 106"/>
                <a:gd name="T64" fmla="*/ 9 w 386"/>
                <a:gd name="T65" fmla="*/ 12 h 106"/>
                <a:gd name="T66" fmla="*/ 8 w 386"/>
                <a:gd name="T67" fmla="*/ 12 h 106"/>
                <a:gd name="T68" fmla="*/ 6 w 386"/>
                <a:gd name="T69" fmla="*/ 12 h 106"/>
                <a:gd name="T70" fmla="*/ 5 w 386"/>
                <a:gd name="T71" fmla="*/ 12 h 10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86"/>
                <a:gd name="T109" fmla="*/ 0 h 106"/>
                <a:gd name="T110" fmla="*/ 386 w 386"/>
                <a:gd name="T111" fmla="*/ 106 h 10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86" h="106">
                  <a:moveTo>
                    <a:pt x="48" y="104"/>
                  </a:moveTo>
                  <a:lnTo>
                    <a:pt x="43" y="98"/>
                  </a:lnTo>
                  <a:lnTo>
                    <a:pt x="39" y="91"/>
                  </a:lnTo>
                  <a:lnTo>
                    <a:pt x="35" y="83"/>
                  </a:lnTo>
                  <a:lnTo>
                    <a:pt x="29" y="74"/>
                  </a:lnTo>
                  <a:lnTo>
                    <a:pt x="23" y="65"/>
                  </a:lnTo>
                  <a:lnTo>
                    <a:pt x="16" y="55"/>
                  </a:lnTo>
                  <a:lnTo>
                    <a:pt x="9" y="47"/>
                  </a:lnTo>
                  <a:lnTo>
                    <a:pt x="0" y="37"/>
                  </a:lnTo>
                  <a:lnTo>
                    <a:pt x="0" y="25"/>
                  </a:lnTo>
                  <a:lnTo>
                    <a:pt x="335" y="0"/>
                  </a:lnTo>
                  <a:lnTo>
                    <a:pt x="386" y="83"/>
                  </a:lnTo>
                  <a:lnTo>
                    <a:pt x="372" y="86"/>
                  </a:lnTo>
                  <a:lnTo>
                    <a:pt x="358" y="88"/>
                  </a:lnTo>
                  <a:lnTo>
                    <a:pt x="344" y="91"/>
                  </a:lnTo>
                  <a:lnTo>
                    <a:pt x="329" y="92"/>
                  </a:lnTo>
                  <a:lnTo>
                    <a:pt x="314" y="95"/>
                  </a:lnTo>
                  <a:lnTo>
                    <a:pt x="299" y="97"/>
                  </a:lnTo>
                  <a:lnTo>
                    <a:pt x="283" y="98"/>
                  </a:lnTo>
                  <a:lnTo>
                    <a:pt x="268" y="101"/>
                  </a:lnTo>
                  <a:lnTo>
                    <a:pt x="251" y="102"/>
                  </a:lnTo>
                  <a:lnTo>
                    <a:pt x="235" y="104"/>
                  </a:lnTo>
                  <a:lnTo>
                    <a:pt x="218" y="104"/>
                  </a:lnTo>
                  <a:lnTo>
                    <a:pt x="202" y="105"/>
                  </a:lnTo>
                  <a:lnTo>
                    <a:pt x="185" y="105"/>
                  </a:lnTo>
                  <a:lnTo>
                    <a:pt x="167" y="106"/>
                  </a:lnTo>
                  <a:lnTo>
                    <a:pt x="150" y="106"/>
                  </a:lnTo>
                  <a:lnTo>
                    <a:pt x="132" y="106"/>
                  </a:lnTo>
                  <a:lnTo>
                    <a:pt x="121" y="106"/>
                  </a:lnTo>
                  <a:lnTo>
                    <a:pt x="110" y="106"/>
                  </a:lnTo>
                  <a:lnTo>
                    <a:pt x="99" y="106"/>
                  </a:lnTo>
                  <a:lnTo>
                    <a:pt x="89" y="105"/>
                  </a:lnTo>
                  <a:lnTo>
                    <a:pt x="78" y="105"/>
                  </a:lnTo>
                  <a:lnTo>
                    <a:pt x="68" y="105"/>
                  </a:lnTo>
                  <a:lnTo>
                    <a:pt x="57" y="104"/>
                  </a:lnTo>
                  <a:lnTo>
                    <a:pt x="48" y="104"/>
                  </a:lnTo>
                  <a:close/>
                </a:path>
              </a:pathLst>
            </a:custGeom>
            <a:solidFill>
              <a:srgbClr val="FFFFFF"/>
            </a:solidFill>
            <a:ln w="9525">
              <a:noFill/>
              <a:round/>
              <a:headEnd/>
              <a:tailEnd/>
            </a:ln>
          </p:spPr>
          <p:txBody>
            <a:bodyPr/>
            <a:lstStyle/>
            <a:p>
              <a:pPr eaLnBrk="0" hangingPunct="0"/>
              <a:endParaRPr lang="en-AU"/>
            </a:p>
          </p:txBody>
        </p:sp>
        <p:sp>
          <p:nvSpPr>
            <p:cNvPr id="76976" name="Freeform 92"/>
            <p:cNvSpPr>
              <a:spLocks/>
            </p:cNvSpPr>
            <p:nvPr/>
          </p:nvSpPr>
          <p:spPr bwMode="auto">
            <a:xfrm>
              <a:off x="6295" y="2317"/>
              <a:ext cx="161" cy="163"/>
            </a:xfrm>
            <a:custGeom>
              <a:avLst/>
              <a:gdLst>
                <a:gd name="T0" fmla="*/ 28 w 483"/>
                <a:gd name="T1" fmla="*/ 0 h 490"/>
                <a:gd name="T2" fmla="*/ 33 w 483"/>
                <a:gd name="T3" fmla="*/ 1 h 490"/>
                <a:gd name="T4" fmla="*/ 38 w 483"/>
                <a:gd name="T5" fmla="*/ 3 h 490"/>
                <a:gd name="T6" fmla="*/ 43 w 483"/>
                <a:gd name="T7" fmla="*/ 6 h 490"/>
                <a:gd name="T8" fmla="*/ 47 w 483"/>
                <a:gd name="T9" fmla="*/ 10 h 490"/>
                <a:gd name="T10" fmla="*/ 50 w 483"/>
                <a:gd name="T11" fmla="*/ 14 h 490"/>
                <a:gd name="T12" fmla="*/ 52 w 483"/>
                <a:gd name="T13" fmla="*/ 19 h 490"/>
                <a:gd name="T14" fmla="*/ 53 w 483"/>
                <a:gd name="T15" fmla="*/ 24 h 490"/>
                <a:gd name="T16" fmla="*/ 54 w 483"/>
                <a:gd name="T17" fmla="*/ 31 h 490"/>
                <a:gd name="T18" fmla="*/ 52 w 483"/>
                <a:gd name="T19" fmla="*/ 38 h 490"/>
                <a:gd name="T20" fmla="*/ 49 w 483"/>
                <a:gd name="T21" fmla="*/ 46 h 490"/>
                <a:gd name="T22" fmla="*/ 44 w 483"/>
                <a:gd name="T23" fmla="*/ 51 h 490"/>
                <a:gd name="T24" fmla="*/ 41 w 483"/>
                <a:gd name="T25" fmla="*/ 54 h 490"/>
                <a:gd name="T26" fmla="*/ 39 w 483"/>
                <a:gd name="T27" fmla="*/ 54 h 490"/>
                <a:gd name="T28" fmla="*/ 38 w 483"/>
                <a:gd name="T29" fmla="*/ 54 h 490"/>
                <a:gd name="T30" fmla="*/ 36 w 483"/>
                <a:gd name="T31" fmla="*/ 54 h 490"/>
                <a:gd name="T32" fmla="*/ 32 w 483"/>
                <a:gd name="T33" fmla="*/ 51 h 490"/>
                <a:gd name="T34" fmla="*/ 28 w 483"/>
                <a:gd name="T35" fmla="*/ 44 h 490"/>
                <a:gd name="T36" fmla="*/ 26 w 483"/>
                <a:gd name="T37" fmla="*/ 36 h 490"/>
                <a:gd name="T38" fmla="*/ 25 w 483"/>
                <a:gd name="T39" fmla="*/ 31 h 490"/>
                <a:gd name="T40" fmla="*/ 25 w 483"/>
                <a:gd name="T41" fmla="*/ 29 h 490"/>
                <a:gd name="T42" fmla="*/ 23 w 483"/>
                <a:gd name="T43" fmla="*/ 26 h 490"/>
                <a:gd name="T44" fmla="*/ 22 w 483"/>
                <a:gd name="T45" fmla="*/ 24 h 490"/>
                <a:gd name="T46" fmla="*/ 20 w 483"/>
                <a:gd name="T47" fmla="*/ 23 h 490"/>
                <a:gd name="T48" fmla="*/ 19 w 483"/>
                <a:gd name="T49" fmla="*/ 23 h 490"/>
                <a:gd name="T50" fmla="*/ 17 w 483"/>
                <a:gd name="T51" fmla="*/ 22 h 490"/>
                <a:gd name="T52" fmla="*/ 0 w 483"/>
                <a:gd name="T53" fmla="*/ 22 h 490"/>
                <a:gd name="T54" fmla="*/ 1 w 483"/>
                <a:gd name="T55" fmla="*/ 18 h 490"/>
                <a:gd name="T56" fmla="*/ 3 w 483"/>
                <a:gd name="T57" fmla="*/ 13 h 490"/>
                <a:gd name="T58" fmla="*/ 5 w 483"/>
                <a:gd name="T59" fmla="*/ 10 h 490"/>
                <a:gd name="T60" fmla="*/ 8 w 483"/>
                <a:gd name="T61" fmla="*/ 6 h 490"/>
                <a:gd name="T62" fmla="*/ 12 w 483"/>
                <a:gd name="T63" fmla="*/ 4 h 490"/>
                <a:gd name="T64" fmla="*/ 16 w 483"/>
                <a:gd name="T65" fmla="*/ 2 h 490"/>
                <a:gd name="T66" fmla="*/ 20 w 483"/>
                <a:gd name="T67" fmla="*/ 0 h 490"/>
                <a:gd name="T68" fmla="*/ 25 w 483"/>
                <a:gd name="T69" fmla="*/ 0 h 4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3"/>
                <a:gd name="T106" fmla="*/ 0 h 490"/>
                <a:gd name="T107" fmla="*/ 483 w 483"/>
                <a:gd name="T108" fmla="*/ 490 h 4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3" h="490">
                  <a:moveTo>
                    <a:pt x="226" y="0"/>
                  </a:moveTo>
                  <a:lnTo>
                    <a:pt x="251" y="1"/>
                  </a:lnTo>
                  <a:lnTo>
                    <a:pt x="275" y="4"/>
                  </a:lnTo>
                  <a:lnTo>
                    <a:pt x="298" y="11"/>
                  </a:lnTo>
                  <a:lnTo>
                    <a:pt x="321" y="19"/>
                  </a:lnTo>
                  <a:lnTo>
                    <a:pt x="343" y="29"/>
                  </a:lnTo>
                  <a:lnTo>
                    <a:pt x="364" y="42"/>
                  </a:lnTo>
                  <a:lnTo>
                    <a:pt x="383" y="56"/>
                  </a:lnTo>
                  <a:lnTo>
                    <a:pt x="403" y="72"/>
                  </a:lnTo>
                  <a:lnTo>
                    <a:pt x="419" y="90"/>
                  </a:lnTo>
                  <a:lnTo>
                    <a:pt x="434" y="110"/>
                  </a:lnTo>
                  <a:lnTo>
                    <a:pt x="448" y="129"/>
                  </a:lnTo>
                  <a:lnTo>
                    <a:pt x="459" y="151"/>
                  </a:lnTo>
                  <a:lnTo>
                    <a:pt x="469" y="173"/>
                  </a:lnTo>
                  <a:lnTo>
                    <a:pt x="476" y="196"/>
                  </a:lnTo>
                  <a:lnTo>
                    <a:pt x="480" y="219"/>
                  </a:lnTo>
                  <a:lnTo>
                    <a:pt x="483" y="243"/>
                  </a:lnTo>
                  <a:lnTo>
                    <a:pt x="482" y="276"/>
                  </a:lnTo>
                  <a:lnTo>
                    <a:pt x="476" y="312"/>
                  </a:lnTo>
                  <a:lnTo>
                    <a:pt x="466" y="347"/>
                  </a:lnTo>
                  <a:lnTo>
                    <a:pt x="454" y="380"/>
                  </a:lnTo>
                  <a:lnTo>
                    <a:pt x="437" y="412"/>
                  </a:lnTo>
                  <a:lnTo>
                    <a:pt x="419" y="440"/>
                  </a:lnTo>
                  <a:lnTo>
                    <a:pt x="398" y="463"/>
                  </a:lnTo>
                  <a:lnTo>
                    <a:pt x="376" y="480"/>
                  </a:lnTo>
                  <a:lnTo>
                    <a:pt x="368" y="484"/>
                  </a:lnTo>
                  <a:lnTo>
                    <a:pt x="361" y="487"/>
                  </a:lnTo>
                  <a:lnTo>
                    <a:pt x="354" y="488"/>
                  </a:lnTo>
                  <a:lnTo>
                    <a:pt x="347" y="490"/>
                  </a:lnTo>
                  <a:lnTo>
                    <a:pt x="339" y="490"/>
                  </a:lnTo>
                  <a:lnTo>
                    <a:pt x="332" y="488"/>
                  </a:lnTo>
                  <a:lnTo>
                    <a:pt x="325" y="485"/>
                  </a:lnTo>
                  <a:lnTo>
                    <a:pt x="318" y="483"/>
                  </a:lnTo>
                  <a:lnTo>
                    <a:pt x="290" y="460"/>
                  </a:lnTo>
                  <a:lnTo>
                    <a:pt x="268" y="430"/>
                  </a:lnTo>
                  <a:lnTo>
                    <a:pt x="251" y="395"/>
                  </a:lnTo>
                  <a:lnTo>
                    <a:pt x="240" y="361"/>
                  </a:lnTo>
                  <a:lnTo>
                    <a:pt x="232" y="327"/>
                  </a:lnTo>
                  <a:lnTo>
                    <a:pt x="226" y="300"/>
                  </a:lnTo>
                  <a:lnTo>
                    <a:pt x="224" y="280"/>
                  </a:lnTo>
                  <a:lnTo>
                    <a:pt x="224" y="273"/>
                  </a:lnTo>
                  <a:lnTo>
                    <a:pt x="221" y="259"/>
                  </a:lnTo>
                  <a:lnTo>
                    <a:pt x="217" y="245"/>
                  </a:lnTo>
                  <a:lnTo>
                    <a:pt x="210" y="233"/>
                  </a:lnTo>
                  <a:lnTo>
                    <a:pt x="200" y="222"/>
                  </a:lnTo>
                  <a:lnTo>
                    <a:pt x="194" y="218"/>
                  </a:lnTo>
                  <a:lnTo>
                    <a:pt x="187" y="214"/>
                  </a:lnTo>
                  <a:lnTo>
                    <a:pt x="182" y="209"/>
                  </a:lnTo>
                  <a:lnTo>
                    <a:pt x="175" y="207"/>
                  </a:lnTo>
                  <a:lnTo>
                    <a:pt x="169" y="204"/>
                  </a:lnTo>
                  <a:lnTo>
                    <a:pt x="162" y="203"/>
                  </a:lnTo>
                  <a:lnTo>
                    <a:pt x="156" y="201"/>
                  </a:lnTo>
                  <a:lnTo>
                    <a:pt x="149" y="201"/>
                  </a:lnTo>
                  <a:lnTo>
                    <a:pt x="0" y="201"/>
                  </a:lnTo>
                  <a:lnTo>
                    <a:pt x="4" y="180"/>
                  </a:lnTo>
                  <a:lnTo>
                    <a:pt x="8" y="160"/>
                  </a:lnTo>
                  <a:lnTo>
                    <a:pt x="15" y="140"/>
                  </a:lnTo>
                  <a:lnTo>
                    <a:pt x="25" y="121"/>
                  </a:lnTo>
                  <a:lnTo>
                    <a:pt x="35" y="104"/>
                  </a:lnTo>
                  <a:lnTo>
                    <a:pt x="47" y="87"/>
                  </a:lnTo>
                  <a:lnTo>
                    <a:pt x="60" y="72"/>
                  </a:lnTo>
                  <a:lnTo>
                    <a:pt x="74" y="57"/>
                  </a:lnTo>
                  <a:lnTo>
                    <a:pt x="90" y="44"/>
                  </a:lnTo>
                  <a:lnTo>
                    <a:pt x="107" y="33"/>
                  </a:lnTo>
                  <a:lnTo>
                    <a:pt x="125" y="24"/>
                  </a:lnTo>
                  <a:lnTo>
                    <a:pt x="143" y="15"/>
                  </a:lnTo>
                  <a:lnTo>
                    <a:pt x="162" y="8"/>
                  </a:lnTo>
                  <a:lnTo>
                    <a:pt x="183" y="4"/>
                  </a:lnTo>
                  <a:lnTo>
                    <a:pt x="204" y="1"/>
                  </a:lnTo>
                  <a:lnTo>
                    <a:pt x="226" y="0"/>
                  </a:lnTo>
                  <a:close/>
                </a:path>
              </a:pathLst>
            </a:custGeom>
            <a:solidFill>
              <a:srgbClr val="99CCFF"/>
            </a:solidFill>
            <a:ln w="9525">
              <a:noFill/>
              <a:round/>
              <a:headEnd/>
              <a:tailEnd/>
            </a:ln>
          </p:spPr>
          <p:txBody>
            <a:bodyPr/>
            <a:lstStyle/>
            <a:p>
              <a:pPr eaLnBrk="0" hangingPunct="0"/>
              <a:endParaRPr lang="en-AU"/>
            </a:p>
          </p:txBody>
        </p:sp>
        <p:sp>
          <p:nvSpPr>
            <p:cNvPr id="76977" name="Freeform 93"/>
            <p:cNvSpPr>
              <a:spLocks/>
            </p:cNvSpPr>
            <p:nvPr/>
          </p:nvSpPr>
          <p:spPr bwMode="auto">
            <a:xfrm>
              <a:off x="6228" y="2397"/>
              <a:ext cx="197" cy="134"/>
            </a:xfrm>
            <a:custGeom>
              <a:avLst/>
              <a:gdLst>
                <a:gd name="T0" fmla="*/ 0 w 590"/>
                <a:gd name="T1" fmla="*/ 24 h 404"/>
                <a:gd name="T2" fmla="*/ 0 w 590"/>
                <a:gd name="T3" fmla="*/ 22 h 404"/>
                <a:gd name="T4" fmla="*/ 1 w 590"/>
                <a:gd name="T5" fmla="*/ 20 h 404"/>
                <a:gd name="T6" fmla="*/ 3 w 590"/>
                <a:gd name="T7" fmla="*/ 18 h 404"/>
                <a:gd name="T8" fmla="*/ 6 w 590"/>
                <a:gd name="T9" fmla="*/ 15 h 404"/>
                <a:gd name="T10" fmla="*/ 9 w 590"/>
                <a:gd name="T11" fmla="*/ 11 h 404"/>
                <a:gd name="T12" fmla="*/ 12 w 590"/>
                <a:gd name="T13" fmla="*/ 8 h 404"/>
                <a:gd name="T14" fmla="*/ 16 w 590"/>
                <a:gd name="T15" fmla="*/ 4 h 404"/>
                <a:gd name="T16" fmla="*/ 21 w 590"/>
                <a:gd name="T17" fmla="*/ 0 h 404"/>
                <a:gd name="T18" fmla="*/ 39 w 590"/>
                <a:gd name="T19" fmla="*/ 0 h 404"/>
                <a:gd name="T20" fmla="*/ 40 w 590"/>
                <a:gd name="T21" fmla="*/ 0 h 404"/>
                <a:gd name="T22" fmla="*/ 41 w 590"/>
                <a:gd name="T23" fmla="*/ 0 h 404"/>
                <a:gd name="T24" fmla="*/ 41 w 590"/>
                <a:gd name="T25" fmla="*/ 1 h 404"/>
                <a:gd name="T26" fmla="*/ 42 w 590"/>
                <a:gd name="T27" fmla="*/ 1 h 404"/>
                <a:gd name="T28" fmla="*/ 42 w 590"/>
                <a:gd name="T29" fmla="*/ 2 h 404"/>
                <a:gd name="T30" fmla="*/ 43 w 590"/>
                <a:gd name="T31" fmla="*/ 2 h 404"/>
                <a:gd name="T32" fmla="*/ 43 w 590"/>
                <a:gd name="T33" fmla="*/ 3 h 404"/>
                <a:gd name="T34" fmla="*/ 43 w 590"/>
                <a:gd name="T35" fmla="*/ 4 h 404"/>
                <a:gd name="T36" fmla="*/ 43 w 590"/>
                <a:gd name="T37" fmla="*/ 5 h 404"/>
                <a:gd name="T38" fmla="*/ 44 w 590"/>
                <a:gd name="T39" fmla="*/ 7 h 404"/>
                <a:gd name="T40" fmla="*/ 44 w 590"/>
                <a:gd name="T41" fmla="*/ 11 h 404"/>
                <a:gd name="T42" fmla="*/ 45 w 590"/>
                <a:gd name="T43" fmla="*/ 15 h 404"/>
                <a:gd name="T44" fmla="*/ 47 w 590"/>
                <a:gd name="T45" fmla="*/ 19 h 404"/>
                <a:gd name="T46" fmla="*/ 49 w 590"/>
                <a:gd name="T47" fmla="*/ 24 h 404"/>
                <a:gd name="T48" fmla="*/ 52 w 590"/>
                <a:gd name="T49" fmla="*/ 27 h 404"/>
                <a:gd name="T50" fmla="*/ 56 w 590"/>
                <a:gd name="T51" fmla="*/ 30 h 404"/>
                <a:gd name="T52" fmla="*/ 57 w 590"/>
                <a:gd name="T53" fmla="*/ 31 h 404"/>
                <a:gd name="T54" fmla="*/ 58 w 590"/>
                <a:gd name="T55" fmla="*/ 31 h 404"/>
                <a:gd name="T56" fmla="*/ 59 w 590"/>
                <a:gd name="T57" fmla="*/ 32 h 404"/>
                <a:gd name="T58" fmla="*/ 60 w 590"/>
                <a:gd name="T59" fmla="*/ 32 h 404"/>
                <a:gd name="T60" fmla="*/ 61 w 590"/>
                <a:gd name="T61" fmla="*/ 32 h 404"/>
                <a:gd name="T62" fmla="*/ 62 w 590"/>
                <a:gd name="T63" fmla="*/ 32 h 404"/>
                <a:gd name="T64" fmla="*/ 63 w 590"/>
                <a:gd name="T65" fmla="*/ 31 h 404"/>
                <a:gd name="T66" fmla="*/ 64 w 590"/>
                <a:gd name="T67" fmla="*/ 31 h 404"/>
                <a:gd name="T68" fmla="*/ 66 w 590"/>
                <a:gd name="T69" fmla="*/ 42 h 404"/>
                <a:gd name="T70" fmla="*/ 29 w 590"/>
                <a:gd name="T71" fmla="*/ 44 h 404"/>
                <a:gd name="T72" fmla="*/ 27 w 590"/>
                <a:gd name="T73" fmla="*/ 28 h 404"/>
                <a:gd name="T74" fmla="*/ 26 w 590"/>
                <a:gd name="T75" fmla="*/ 28 h 404"/>
                <a:gd name="T76" fmla="*/ 25 w 590"/>
                <a:gd name="T77" fmla="*/ 28 h 404"/>
                <a:gd name="T78" fmla="*/ 25 w 590"/>
                <a:gd name="T79" fmla="*/ 28 h 404"/>
                <a:gd name="T80" fmla="*/ 24 w 590"/>
                <a:gd name="T81" fmla="*/ 28 h 404"/>
                <a:gd name="T82" fmla="*/ 23 w 590"/>
                <a:gd name="T83" fmla="*/ 28 h 404"/>
                <a:gd name="T84" fmla="*/ 21 w 590"/>
                <a:gd name="T85" fmla="*/ 28 h 404"/>
                <a:gd name="T86" fmla="*/ 19 w 590"/>
                <a:gd name="T87" fmla="*/ 28 h 404"/>
                <a:gd name="T88" fmla="*/ 18 w 590"/>
                <a:gd name="T89" fmla="*/ 27 h 404"/>
                <a:gd name="T90" fmla="*/ 16 w 590"/>
                <a:gd name="T91" fmla="*/ 27 h 404"/>
                <a:gd name="T92" fmla="*/ 14 w 590"/>
                <a:gd name="T93" fmla="*/ 27 h 404"/>
                <a:gd name="T94" fmla="*/ 11 w 590"/>
                <a:gd name="T95" fmla="*/ 27 h 404"/>
                <a:gd name="T96" fmla="*/ 9 w 590"/>
                <a:gd name="T97" fmla="*/ 26 h 404"/>
                <a:gd name="T98" fmla="*/ 7 w 590"/>
                <a:gd name="T99" fmla="*/ 26 h 404"/>
                <a:gd name="T100" fmla="*/ 5 w 590"/>
                <a:gd name="T101" fmla="*/ 25 h 404"/>
                <a:gd name="T102" fmla="*/ 3 w 590"/>
                <a:gd name="T103" fmla="*/ 25 h 404"/>
                <a:gd name="T104" fmla="*/ 2 w 590"/>
                <a:gd name="T105" fmla="*/ 24 h 404"/>
                <a:gd name="T106" fmla="*/ 0 w 590"/>
                <a:gd name="T107" fmla="*/ 24 h 404"/>
                <a:gd name="T108" fmla="*/ 0 w 590"/>
                <a:gd name="T109" fmla="*/ 24 h 404"/>
                <a:gd name="T110" fmla="*/ 0 w 590"/>
                <a:gd name="T111" fmla="*/ 24 h 404"/>
                <a:gd name="T112" fmla="*/ 0 w 590"/>
                <a:gd name="T113" fmla="*/ 24 h 404"/>
                <a:gd name="T114" fmla="*/ 0 w 590"/>
                <a:gd name="T115" fmla="*/ 24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90"/>
                <a:gd name="T175" fmla="*/ 0 h 404"/>
                <a:gd name="T176" fmla="*/ 590 w 590"/>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90" h="404">
                  <a:moveTo>
                    <a:pt x="0" y="213"/>
                  </a:moveTo>
                  <a:lnTo>
                    <a:pt x="1" y="202"/>
                  </a:lnTo>
                  <a:lnTo>
                    <a:pt x="10" y="184"/>
                  </a:lnTo>
                  <a:lnTo>
                    <a:pt x="26" y="160"/>
                  </a:lnTo>
                  <a:lnTo>
                    <a:pt x="50" y="133"/>
                  </a:lnTo>
                  <a:lnTo>
                    <a:pt x="78" y="102"/>
                  </a:lnTo>
                  <a:lnTo>
                    <a:pt x="111" y="69"/>
                  </a:lnTo>
                  <a:lnTo>
                    <a:pt x="148" y="34"/>
                  </a:lnTo>
                  <a:lnTo>
                    <a:pt x="187" y="0"/>
                  </a:lnTo>
                  <a:lnTo>
                    <a:pt x="351" y="0"/>
                  </a:lnTo>
                  <a:lnTo>
                    <a:pt x="358" y="1"/>
                  </a:lnTo>
                  <a:lnTo>
                    <a:pt x="365" y="2"/>
                  </a:lnTo>
                  <a:lnTo>
                    <a:pt x="370" y="5"/>
                  </a:lnTo>
                  <a:lnTo>
                    <a:pt x="376" y="9"/>
                  </a:lnTo>
                  <a:lnTo>
                    <a:pt x="380" y="15"/>
                  </a:lnTo>
                  <a:lnTo>
                    <a:pt x="384" y="20"/>
                  </a:lnTo>
                  <a:lnTo>
                    <a:pt x="386" y="27"/>
                  </a:lnTo>
                  <a:lnTo>
                    <a:pt x="387" y="34"/>
                  </a:lnTo>
                  <a:lnTo>
                    <a:pt x="388" y="44"/>
                  </a:lnTo>
                  <a:lnTo>
                    <a:pt x="391" y="67"/>
                  </a:lnTo>
                  <a:lnTo>
                    <a:pt x="397" y="98"/>
                  </a:lnTo>
                  <a:lnTo>
                    <a:pt x="406" y="135"/>
                  </a:lnTo>
                  <a:lnTo>
                    <a:pt x="420" y="174"/>
                  </a:lnTo>
                  <a:lnTo>
                    <a:pt x="441" y="213"/>
                  </a:lnTo>
                  <a:lnTo>
                    <a:pt x="468" y="248"/>
                  </a:lnTo>
                  <a:lnTo>
                    <a:pt x="502" y="274"/>
                  </a:lnTo>
                  <a:lnTo>
                    <a:pt x="512" y="278"/>
                  </a:lnTo>
                  <a:lnTo>
                    <a:pt x="522" y="282"/>
                  </a:lnTo>
                  <a:lnTo>
                    <a:pt x="530" y="285"/>
                  </a:lnTo>
                  <a:lnTo>
                    <a:pt x="540" y="287"/>
                  </a:lnTo>
                  <a:lnTo>
                    <a:pt x="549" y="287"/>
                  </a:lnTo>
                  <a:lnTo>
                    <a:pt x="559" y="287"/>
                  </a:lnTo>
                  <a:lnTo>
                    <a:pt x="569" y="284"/>
                  </a:lnTo>
                  <a:lnTo>
                    <a:pt x="579" y="281"/>
                  </a:lnTo>
                  <a:lnTo>
                    <a:pt x="590" y="379"/>
                  </a:lnTo>
                  <a:lnTo>
                    <a:pt x="265" y="404"/>
                  </a:lnTo>
                  <a:lnTo>
                    <a:pt x="247" y="253"/>
                  </a:lnTo>
                  <a:lnTo>
                    <a:pt x="230" y="253"/>
                  </a:lnTo>
                  <a:lnTo>
                    <a:pt x="229" y="253"/>
                  </a:lnTo>
                  <a:lnTo>
                    <a:pt x="223" y="253"/>
                  </a:lnTo>
                  <a:lnTo>
                    <a:pt x="215" y="252"/>
                  </a:lnTo>
                  <a:lnTo>
                    <a:pt x="204" y="252"/>
                  </a:lnTo>
                  <a:lnTo>
                    <a:pt x="190" y="251"/>
                  </a:lnTo>
                  <a:lnTo>
                    <a:pt x="175" y="249"/>
                  </a:lnTo>
                  <a:lnTo>
                    <a:pt x="158" y="248"/>
                  </a:lnTo>
                  <a:lnTo>
                    <a:pt x="140" y="246"/>
                  </a:lnTo>
                  <a:lnTo>
                    <a:pt x="122" y="244"/>
                  </a:lnTo>
                  <a:lnTo>
                    <a:pt x="103" y="241"/>
                  </a:lnTo>
                  <a:lnTo>
                    <a:pt x="83" y="238"/>
                  </a:lnTo>
                  <a:lnTo>
                    <a:pt x="65" y="234"/>
                  </a:lnTo>
                  <a:lnTo>
                    <a:pt x="47" y="230"/>
                  </a:lnTo>
                  <a:lnTo>
                    <a:pt x="30" y="226"/>
                  </a:lnTo>
                  <a:lnTo>
                    <a:pt x="15" y="220"/>
                  </a:lnTo>
                  <a:lnTo>
                    <a:pt x="1" y="214"/>
                  </a:lnTo>
                  <a:lnTo>
                    <a:pt x="0" y="213"/>
                  </a:lnTo>
                  <a:close/>
                </a:path>
              </a:pathLst>
            </a:custGeom>
            <a:solidFill>
              <a:srgbClr val="FFFFFF"/>
            </a:solidFill>
            <a:ln w="9525">
              <a:noFill/>
              <a:round/>
              <a:headEnd/>
              <a:tailEnd/>
            </a:ln>
          </p:spPr>
          <p:txBody>
            <a:bodyPr/>
            <a:lstStyle/>
            <a:p>
              <a:pPr eaLnBrk="0" hangingPunct="0"/>
              <a:endParaRPr lang="en-AU"/>
            </a:p>
          </p:txBody>
        </p:sp>
        <p:sp>
          <p:nvSpPr>
            <p:cNvPr id="76978" name="Freeform 94"/>
            <p:cNvSpPr>
              <a:spLocks/>
            </p:cNvSpPr>
            <p:nvPr/>
          </p:nvSpPr>
          <p:spPr bwMode="auto">
            <a:xfrm>
              <a:off x="6275" y="2550"/>
              <a:ext cx="43" cy="19"/>
            </a:xfrm>
            <a:custGeom>
              <a:avLst/>
              <a:gdLst>
                <a:gd name="T0" fmla="*/ 7 w 128"/>
                <a:gd name="T1" fmla="*/ 0 h 58"/>
                <a:gd name="T2" fmla="*/ 8 w 128"/>
                <a:gd name="T3" fmla="*/ 0 h 58"/>
                <a:gd name="T4" fmla="*/ 8 w 128"/>
                <a:gd name="T5" fmla="*/ 0 h 58"/>
                <a:gd name="T6" fmla="*/ 9 w 128"/>
                <a:gd name="T7" fmla="*/ 0 h 58"/>
                <a:gd name="T8" fmla="*/ 10 w 128"/>
                <a:gd name="T9" fmla="*/ 1 h 58"/>
                <a:gd name="T10" fmla="*/ 10 w 128"/>
                <a:gd name="T11" fmla="*/ 1 h 58"/>
                <a:gd name="T12" fmla="*/ 10 w 128"/>
                <a:gd name="T13" fmla="*/ 1 h 58"/>
                <a:gd name="T14" fmla="*/ 11 w 128"/>
                <a:gd name="T15" fmla="*/ 3 h 58"/>
                <a:gd name="T16" fmla="*/ 12 w 128"/>
                <a:gd name="T17" fmla="*/ 4 h 58"/>
                <a:gd name="T18" fmla="*/ 13 w 128"/>
                <a:gd name="T19" fmla="*/ 5 h 58"/>
                <a:gd name="T20" fmla="*/ 14 w 128"/>
                <a:gd name="T21" fmla="*/ 6 h 58"/>
                <a:gd name="T22" fmla="*/ 12 w 128"/>
                <a:gd name="T23" fmla="*/ 6 h 58"/>
                <a:gd name="T24" fmla="*/ 11 w 128"/>
                <a:gd name="T25" fmla="*/ 6 h 58"/>
                <a:gd name="T26" fmla="*/ 9 w 128"/>
                <a:gd name="T27" fmla="*/ 6 h 58"/>
                <a:gd name="T28" fmla="*/ 7 w 128"/>
                <a:gd name="T29" fmla="*/ 6 h 58"/>
                <a:gd name="T30" fmla="*/ 5 w 128"/>
                <a:gd name="T31" fmla="*/ 5 h 58"/>
                <a:gd name="T32" fmla="*/ 3 w 128"/>
                <a:gd name="T33" fmla="*/ 5 h 58"/>
                <a:gd name="T34" fmla="*/ 2 w 128"/>
                <a:gd name="T35" fmla="*/ 5 h 58"/>
                <a:gd name="T36" fmla="*/ 0 w 128"/>
                <a:gd name="T37" fmla="*/ 4 h 58"/>
                <a:gd name="T38" fmla="*/ 5 w 128"/>
                <a:gd name="T39" fmla="*/ 3 h 58"/>
                <a:gd name="T40" fmla="*/ 4 w 128"/>
                <a:gd name="T41" fmla="*/ 1 h 58"/>
                <a:gd name="T42" fmla="*/ 4 w 128"/>
                <a:gd name="T43" fmla="*/ 1 h 58"/>
                <a:gd name="T44" fmla="*/ 5 w 128"/>
                <a:gd name="T45" fmla="*/ 1 h 58"/>
                <a:gd name="T46" fmla="*/ 6 w 128"/>
                <a:gd name="T47" fmla="*/ 0 h 58"/>
                <a:gd name="T48" fmla="*/ 7 w 128"/>
                <a:gd name="T49" fmla="*/ 0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58"/>
                <a:gd name="T77" fmla="*/ 128 w 128"/>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58">
                  <a:moveTo>
                    <a:pt x="64" y="0"/>
                  </a:moveTo>
                  <a:lnTo>
                    <a:pt x="68" y="0"/>
                  </a:lnTo>
                  <a:lnTo>
                    <a:pt x="74" y="1"/>
                  </a:lnTo>
                  <a:lnTo>
                    <a:pt x="81" y="4"/>
                  </a:lnTo>
                  <a:lnTo>
                    <a:pt x="88" y="9"/>
                  </a:lnTo>
                  <a:lnTo>
                    <a:pt x="88" y="12"/>
                  </a:lnTo>
                  <a:lnTo>
                    <a:pt x="92" y="13"/>
                  </a:lnTo>
                  <a:lnTo>
                    <a:pt x="102" y="23"/>
                  </a:lnTo>
                  <a:lnTo>
                    <a:pt x="110" y="33"/>
                  </a:lnTo>
                  <a:lnTo>
                    <a:pt x="120" y="45"/>
                  </a:lnTo>
                  <a:lnTo>
                    <a:pt x="128" y="58"/>
                  </a:lnTo>
                  <a:lnTo>
                    <a:pt x="111" y="56"/>
                  </a:lnTo>
                  <a:lnTo>
                    <a:pt x="95" y="55"/>
                  </a:lnTo>
                  <a:lnTo>
                    <a:pt x="78" y="52"/>
                  </a:lnTo>
                  <a:lnTo>
                    <a:pt x="62" y="51"/>
                  </a:lnTo>
                  <a:lnTo>
                    <a:pt x="46" y="48"/>
                  </a:lnTo>
                  <a:lnTo>
                    <a:pt x="31" y="45"/>
                  </a:lnTo>
                  <a:lnTo>
                    <a:pt x="16" y="43"/>
                  </a:lnTo>
                  <a:lnTo>
                    <a:pt x="0" y="40"/>
                  </a:lnTo>
                  <a:lnTo>
                    <a:pt x="41" y="26"/>
                  </a:lnTo>
                  <a:lnTo>
                    <a:pt x="37" y="13"/>
                  </a:lnTo>
                  <a:lnTo>
                    <a:pt x="39" y="11"/>
                  </a:lnTo>
                  <a:lnTo>
                    <a:pt x="45" y="8"/>
                  </a:lnTo>
                  <a:lnTo>
                    <a:pt x="52" y="4"/>
                  </a:lnTo>
                  <a:lnTo>
                    <a:pt x="64" y="0"/>
                  </a:lnTo>
                  <a:close/>
                </a:path>
              </a:pathLst>
            </a:custGeom>
            <a:solidFill>
              <a:srgbClr val="FFFFFF"/>
            </a:solidFill>
            <a:ln w="9525">
              <a:noFill/>
              <a:round/>
              <a:headEnd/>
              <a:tailEnd/>
            </a:ln>
          </p:spPr>
          <p:txBody>
            <a:bodyPr/>
            <a:lstStyle/>
            <a:p>
              <a:pPr eaLnBrk="0" hangingPunct="0"/>
              <a:endParaRPr lang="en-AU"/>
            </a:p>
          </p:txBody>
        </p:sp>
        <p:sp>
          <p:nvSpPr>
            <p:cNvPr id="76979" name="Freeform 95"/>
            <p:cNvSpPr>
              <a:spLocks/>
            </p:cNvSpPr>
            <p:nvPr/>
          </p:nvSpPr>
          <p:spPr bwMode="auto">
            <a:xfrm>
              <a:off x="6244" y="2511"/>
              <a:ext cx="33" cy="41"/>
            </a:xfrm>
            <a:custGeom>
              <a:avLst/>
              <a:gdLst>
                <a:gd name="T0" fmla="*/ 1 w 100"/>
                <a:gd name="T1" fmla="*/ 0 h 123"/>
                <a:gd name="T2" fmla="*/ 1 w 100"/>
                <a:gd name="T3" fmla="*/ 0 h 123"/>
                <a:gd name="T4" fmla="*/ 2 w 100"/>
                <a:gd name="T5" fmla="*/ 0 h 123"/>
                <a:gd name="T6" fmla="*/ 2 w 100"/>
                <a:gd name="T7" fmla="*/ 0 h 123"/>
                <a:gd name="T8" fmla="*/ 2 w 100"/>
                <a:gd name="T9" fmla="*/ 0 h 123"/>
                <a:gd name="T10" fmla="*/ 11 w 100"/>
                <a:gd name="T11" fmla="*/ 12 h 123"/>
                <a:gd name="T12" fmla="*/ 11 w 100"/>
                <a:gd name="T13" fmla="*/ 12 h 123"/>
                <a:gd name="T14" fmla="*/ 11 w 100"/>
                <a:gd name="T15" fmla="*/ 12 h 123"/>
                <a:gd name="T16" fmla="*/ 11 w 100"/>
                <a:gd name="T17" fmla="*/ 13 h 123"/>
                <a:gd name="T18" fmla="*/ 11 w 100"/>
                <a:gd name="T19" fmla="*/ 13 h 123"/>
                <a:gd name="T20" fmla="*/ 9 w 100"/>
                <a:gd name="T21" fmla="*/ 14 h 123"/>
                <a:gd name="T22" fmla="*/ 0 w 100"/>
                <a:gd name="T23" fmla="*/ 2 h 123"/>
                <a:gd name="T24" fmla="*/ 0 w 100"/>
                <a:gd name="T25" fmla="*/ 2 h 123"/>
                <a:gd name="T26" fmla="*/ 0 w 100"/>
                <a:gd name="T27" fmla="*/ 2 h 123"/>
                <a:gd name="T28" fmla="*/ 0 w 100"/>
                <a:gd name="T29" fmla="*/ 1 h 123"/>
                <a:gd name="T30" fmla="*/ 1 w 100"/>
                <a:gd name="T31" fmla="*/ 0 h 1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0"/>
                <a:gd name="T49" fmla="*/ 0 h 123"/>
                <a:gd name="T50" fmla="*/ 100 w 100"/>
                <a:gd name="T51" fmla="*/ 123 h 1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0" h="123">
                  <a:moveTo>
                    <a:pt x="6" y="4"/>
                  </a:moveTo>
                  <a:lnTo>
                    <a:pt x="10" y="1"/>
                  </a:lnTo>
                  <a:lnTo>
                    <a:pt x="14" y="0"/>
                  </a:lnTo>
                  <a:lnTo>
                    <a:pt x="18" y="0"/>
                  </a:lnTo>
                  <a:lnTo>
                    <a:pt x="22" y="3"/>
                  </a:lnTo>
                  <a:lnTo>
                    <a:pt x="100" y="108"/>
                  </a:lnTo>
                  <a:lnTo>
                    <a:pt x="99" y="110"/>
                  </a:lnTo>
                  <a:lnTo>
                    <a:pt x="97" y="112"/>
                  </a:lnTo>
                  <a:lnTo>
                    <a:pt x="96" y="114"/>
                  </a:lnTo>
                  <a:lnTo>
                    <a:pt x="96" y="117"/>
                  </a:lnTo>
                  <a:lnTo>
                    <a:pt x="78" y="123"/>
                  </a:lnTo>
                  <a:lnTo>
                    <a:pt x="1" y="21"/>
                  </a:lnTo>
                  <a:lnTo>
                    <a:pt x="0" y="18"/>
                  </a:lnTo>
                  <a:lnTo>
                    <a:pt x="0" y="14"/>
                  </a:lnTo>
                  <a:lnTo>
                    <a:pt x="1" y="10"/>
                  </a:lnTo>
                  <a:lnTo>
                    <a:pt x="6" y="4"/>
                  </a:lnTo>
                  <a:close/>
                </a:path>
              </a:pathLst>
            </a:custGeom>
            <a:solidFill>
              <a:srgbClr val="FFFFFF"/>
            </a:solidFill>
            <a:ln w="9525">
              <a:noFill/>
              <a:round/>
              <a:headEnd/>
              <a:tailEnd/>
            </a:ln>
          </p:spPr>
          <p:txBody>
            <a:bodyPr/>
            <a:lstStyle/>
            <a:p>
              <a:pPr eaLnBrk="0" hangingPunct="0"/>
              <a:endParaRPr lang="en-AU"/>
            </a:p>
          </p:txBody>
        </p:sp>
        <p:sp>
          <p:nvSpPr>
            <p:cNvPr id="76980" name="Freeform 96"/>
            <p:cNvSpPr>
              <a:spLocks/>
            </p:cNvSpPr>
            <p:nvPr/>
          </p:nvSpPr>
          <p:spPr bwMode="auto">
            <a:xfrm>
              <a:off x="5939" y="2524"/>
              <a:ext cx="264" cy="73"/>
            </a:xfrm>
            <a:custGeom>
              <a:avLst/>
              <a:gdLst>
                <a:gd name="T0" fmla="*/ 88 w 791"/>
                <a:gd name="T1" fmla="*/ 2 h 219"/>
                <a:gd name="T2" fmla="*/ 81 w 791"/>
                <a:gd name="T3" fmla="*/ 3 h 219"/>
                <a:gd name="T4" fmla="*/ 74 w 791"/>
                <a:gd name="T5" fmla="*/ 4 h 219"/>
                <a:gd name="T6" fmla="*/ 68 w 791"/>
                <a:gd name="T7" fmla="*/ 5 h 219"/>
                <a:gd name="T8" fmla="*/ 61 w 791"/>
                <a:gd name="T9" fmla="*/ 6 h 219"/>
                <a:gd name="T10" fmla="*/ 55 w 791"/>
                <a:gd name="T11" fmla="*/ 7 h 219"/>
                <a:gd name="T12" fmla="*/ 49 w 791"/>
                <a:gd name="T13" fmla="*/ 8 h 219"/>
                <a:gd name="T14" fmla="*/ 43 w 791"/>
                <a:gd name="T15" fmla="*/ 10 h 219"/>
                <a:gd name="T16" fmla="*/ 37 w 791"/>
                <a:gd name="T17" fmla="*/ 11 h 219"/>
                <a:gd name="T18" fmla="*/ 32 w 791"/>
                <a:gd name="T19" fmla="*/ 12 h 219"/>
                <a:gd name="T20" fmla="*/ 27 w 791"/>
                <a:gd name="T21" fmla="*/ 14 h 219"/>
                <a:gd name="T22" fmla="*/ 22 w 791"/>
                <a:gd name="T23" fmla="*/ 16 h 219"/>
                <a:gd name="T24" fmla="*/ 17 w 791"/>
                <a:gd name="T25" fmla="*/ 17 h 219"/>
                <a:gd name="T26" fmla="*/ 12 w 791"/>
                <a:gd name="T27" fmla="*/ 19 h 219"/>
                <a:gd name="T28" fmla="*/ 8 w 791"/>
                <a:gd name="T29" fmla="*/ 21 h 219"/>
                <a:gd name="T30" fmla="*/ 4 w 791"/>
                <a:gd name="T31" fmla="*/ 22 h 219"/>
                <a:gd name="T32" fmla="*/ 0 w 791"/>
                <a:gd name="T33" fmla="*/ 24 h 219"/>
                <a:gd name="T34" fmla="*/ 4 w 791"/>
                <a:gd name="T35" fmla="*/ 22 h 219"/>
                <a:gd name="T36" fmla="*/ 8 w 791"/>
                <a:gd name="T37" fmla="*/ 20 h 219"/>
                <a:gd name="T38" fmla="*/ 12 w 791"/>
                <a:gd name="T39" fmla="*/ 18 h 219"/>
                <a:gd name="T40" fmla="*/ 17 w 791"/>
                <a:gd name="T41" fmla="*/ 16 h 219"/>
                <a:gd name="T42" fmla="*/ 22 w 791"/>
                <a:gd name="T43" fmla="*/ 14 h 219"/>
                <a:gd name="T44" fmla="*/ 26 w 791"/>
                <a:gd name="T45" fmla="*/ 12 h 219"/>
                <a:gd name="T46" fmla="*/ 32 w 791"/>
                <a:gd name="T47" fmla="*/ 11 h 219"/>
                <a:gd name="T48" fmla="*/ 37 w 791"/>
                <a:gd name="T49" fmla="*/ 9 h 219"/>
                <a:gd name="T50" fmla="*/ 43 w 791"/>
                <a:gd name="T51" fmla="*/ 8 h 219"/>
                <a:gd name="T52" fmla="*/ 49 w 791"/>
                <a:gd name="T53" fmla="*/ 6 h 219"/>
                <a:gd name="T54" fmla="*/ 55 w 791"/>
                <a:gd name="T55" fmla="*/ 5 h 219"/>
                <a:gd name="T56" fmla="*/ 61 w 791"/>
                <a:gd name="T57" fmla="*/ 4 h 219"/>
                <a:gd name="T58" fmla="*/ 68 w 791"/>
                <a:gd name="T59" fmla="*/ 3 h 219"/>
                <a:gd name="T60" fmla="*/ 74 w 791"/>
                <a:gd name="T61" fmla="*/ 2 h 219"/>
                <a:gd name="T62" fmla="*/ 81 w 791"/>
                <a:gd name="T63" fmla="*/ 1 h 219"/>
                <a:gd name="T64" fmla="*/ 88 w 791"/>
                <a:gd name="T65" fmla="*/ 0 h 219"/>
                <a:gd name="T66" fmla="*/ 88 w 791"/>
                <a:gd name="T67" fmla="*/ 1 h 219"/>
                <a:gd name="T68" fmla="*/ 88 w 791"/>
                <a:gd name="T69" fmla="*/ 1 h 219"/>
                <a:gd name="T70" fmla="*/ 88 w 791"/>
                <a:gd name="T71" fmla="*/ 2 h 219"/>
                <a:gd name="T72" fmla="*/ 88 w 791"/>
                <a:gd name="T73" fmla="*/ 2 h 2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1"/>
                <a:gd name="T112" fmla="*/ 0 h 219"/>
                <a:gd name="T113" fmla="*/ 791 w 791"/>
                <a:gd name="T114" fmla="*/ 219 h 2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1" h="219">
                  <a:moveTo>
                    <a:pt x="791" y="22"/>
                  </a:moveTo>
                  <a:lnTo>
                    <a:pt x="728" y="29"/>
                  </a:lnTo>
                  <a:lnTo>
                    <a:pt x="667" y="37"/>
                  </a:lnTo>
                  <a:lnTo>
                    <a:pt x="609" y="46"/>
                  </a:lnTo>
                  <a:lnTo>
                    <a:pt x="551" y="55"/>
                  </a:lnTo>
                  <a:lnTo>
                    <a:pt x="495" y="65"/>
                  </a:lnTo>
                  <a:lnTo>
                    <a:pt x="441" y="76"/>
                  </a:lnTo>
                  <a:lnTo>
                    <a:pt x="388" y="87"/>
                  </a:lnTo>
                  <a:lnTo>
                    <a:pt x="337" y="100"/>
                  </a:lnTo>
                  <a:lnTo>
                    <a:pt x="288" y="112"/>
                  </a:lnTo>
                  <a:lnTo>
                    <a:pt x="241" y="125"/>
                  </a:lnTo>
                  <a:lnTo>
                    <a:pt x="197" y="140"/>
                  </a:lnTo>
                  <a:lnTo>
                    <a:pt x="152" y="154"/>
                  </a:lnTo>
                  <a:lnTo>
                    <a:pt x="112" y="169"/>
                  </a:lnTo>
                  <a:lnTo>
                    <a:pt x="72" y="186"/>
                  </a:lnTo>
                  <a:lnTo>
                    <a:pt x="34" y="202"/>
                  </a:lnTo>
                  <a:lnTo>
                    <a:pt x="0" y="219"/>
                  </a:lnTo>
                  <a:lnTo>
                    <a:pt x="34" y="200"/>
                  </a:lnTo>
                  <a:lnTo>
                    <a:pt x="70" y="180"/>
                  </a:lnTo>
                  <a:lnTo>
                    <a:pt x="109" y="162"/>
                  </a:lnTo>
                  <a:lnTo>
                    <a:pt x="151" y="145"/>
                  </a:lnTo>
                  <a:lnTo>
                    <a:pt x="194" y="129"/>
                  </a:lnTo>
                  <a:lnTo>
                    <a:pt x="238" y="112"/>
                  </a:lnTo>
                  <a:lnTo>
                    <a:pt x="286" y="98"/>
                  </a:lnTo>
                  <a:lnTo>
                    <a:pt x="335" y="83"/>
                  </a:lnTo>
                  <a:lnTo>
                    <a:pt x="387" y="71"/>
                  </a:lnTo>
                  <a:lnTo>
                    <a:pt x="440" y="57"/>
                  </a:lnTo>
                  <a:lnTo>
                    <a:pt x="494" y="46"/>
                  </a:lnTo>
                  <a:lnTo>
                    <a:pt x="549" y="35"/>
                  </a:lnTo>
                  <a:lnTo>
                    <a:pt x="607" y="25"/>
                  </a:lnTo>
                  <a:lnTo>
                    <a:pt x="667" y="15"/>
                  </a:lnTo>
                  <a:lnTo>
                    <a:pt x="727" y="7"/>
                  </a:lnTo>
                  <a:lnTo>
                    <a:pt x="789" y="0"/>
                  </a:lnTo>
                  <a:lnTo>
                    <a:pt x="789" y="5"/>
                  </a:lnTo>
                  <a:lnTo>
                    <a:pt x="789" y="11"/>
                  </a:lnTo>
                  <a:lnTo>
                    <a:pt x="789" y="17"/>
                  </a:lnTo>
                  <a:lnTo>
                    <a:pt x="791" y="22"/>
                  </a:lnTo>
                  <a:close/>
                </a:path>
              </a:pathLst>
            </a:custGeom>
            <a:solidFill>
              <a:srgbClr val="FFFFFF"/>
            </a:solidFill>
            <a:ln w="9525">
              <a:noFill/>
              <a:round/>
              <a:headEnd/>
              <a:tailEnd/>
            </a:ln>
          </p:spPr>
          <p:txBody>
            <a:bodyPr/>
            <a:lstStyle/>
            <a:p>
              <a:pPr eaLnBrk="0" hangingPunct="0"/>
              <a:endParaRPr lang="en-AU"/>
            </a:p>
          </p:txBody>
        </p:sp>
        <p:sp>
          <p:nvSpPr>
            <p:cNvPr id="76981" name="Freeform 97"/>
            <p:cNvSpPr>
              <a:spLocks/>
            </p:cNvSpPr>
            <p:nvPr/>
          </p:nvSpPr>
          <p:spPr bwMode="auto">
            <a:xfrm>
              <a:off x="5974" y="2625"/>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0 w 747"/>
                <a:gd name="T69" fmla="*/ 29 h 746"/>
                <a:gd name="T70" fmla="*/ 82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7" y="649"/>
                  </a:lnTo>
                  <a:lnTo>
                    <a:pt x="124" y="636"/>
                  </a:lnTo>
                  <a:lnTo>
                    <a:pt x="97" y="609"/>
                  </a:lnTo>
                  <a:lnTo>
                    <a:pt x="74" y="580"/>
                  </a:lnTo>
                  <a:lnTo>
                    <a:pt x="53" y="548"/>
                  </a:lnTo>
                  <a:lnTo>
                    <a:pt x="36" y="516"/>
                  </a:lnTo>
                  <a:lnTo>
                    <a:pt x="22" y="481"/>
                  </a:lnTo>
                  <a:lnTo>
                    <a:pt x="11" y="446"/>
                  </a:lnTo>
                  <a:lnTo>
                    <a:pt x="4" y="410"/>
                  </a:lnTo>
                  <a:lnTo>
                    <a:pt x="0" y="373"/>
                  </a:lnTo>
                  <a:lnTo>
                    <a:pt x="0" y="336"/>
                  </a:lnTo>
                  <a:lnTo>
                    <a:pt x="3" y="299"/>
                  </a:lnTo>
                  <a:lnTo>
                    <a:pt x="10" y="265"/>
                  </a:lnTo>
                  <a:lnTo>
                    <a:pt x="21" y="230"/>
                  </a:lnTo>
                  <a:lnTo>
                    <a:pt x="33" y="198"/>
                  </a:lnTo>
                  <a:lnTo>
                    <a:pt x="51" y="166"/>
                  </a:lnTo>
                  <a:lnTo>
                    <a:pt x="71" y="137"/>
                  </a:lnTo>
                  <a:lnTo>
                    <a:pt x="94"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3" y="62"/>
                  </a:lnTo>
                  <a:lnTo>
                    <a:pt x="579" y="73"/>
                  </a:lnTo>
                  <a:lnTo>
                    <a:pt x="594" y="85"/>
                  </a:lnTo>
                  <a:lnTo>
                    <a:pt x="609" y="97"/>
                  </a:lnTo>
                  <a:lnTo>
                    <a:pt x="623" y="109"/>
                  </a:lnTo>
                  <a:lnTo>
                    <a:pt x="650" y="137"/>
                  </a:lnTo>
                  <a:lnTo>
                    <a:pt x="673" y="166"/>
                  </a:lnTo>
                  <a:lnTo>
                    <a:pt x="693" y="198"/>
                  </a:lnTo>
                  <a:lnTo>
                    <a:pt x="711" y="230"/>
                  </a:lnTo>
                  <a:lnTo>
                    <a:pt x="724" y="265"/>
                  </a:lnTo>
                  <a:lnTo>
                    <a:pt x="736" y="299"/>
                  </a:lnTo>
                  <a:lnTo>
                    <a:pt x="742" y="336"/>
                  </a:lnTo>
                  <a:lnTo>
                    <a:pt x="747" y="373"/>
                  </a:lnTo>
                  <a:lnTo>
                    <a:pt x="747" y="410"/>
                  </a:lnTo>
                  <a:lnTo>
                    <a:pt x="742" y="448"/>
                  </a:lnTo>
                  <a:lnTo>
                    <a:pt x="736" y="484"/>
                  </a:lnTo>
                  <a:lnTo>
                    <a:pt x="726" y="517"/>
                  </a:lnTo>
                  <a:lnTo>
                    <a:pt x="711" y="550"/>
                  </a:lnTo>
                  <a:lnTo>
                    <a:pt x="694" y="581"/>
                  </a:lnTo>
                  <a:lnTo>
                    <a:pt x="674"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982" name="Freeform 98"/>
            <p:cNvSpPr>
              <a:spLocks/>
            </p:cNvSpPr>
            <p:nvPr/>
          </p:nvSpPr>
          <p:spPr bwMode="auto">
            <a:xfrm>
              <a:off x="6478" y="2625"/>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1 w 747"/>
                <a:gd name="T69" fmla="*/ 29 h 746"/>
                <a:gd name="T70" fmla="*/ 83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8" y="649"/>
                  </a:lnTo>
                  <a:lnTo>
                    <a:pt x="124" y="636"/>
                  </a:lnTo>
                  <a:lnTo>
                    <a:pt x="97" y="609"/>
                  </a:lnTo>
                  <a:lnTo>
                    <a:pt x="74" y="580"/>
                  </a:lnTo>
                  <a:lnTo>
                    <a:pt x="54" y="548"/>
                  </a:lnTo>
                  <a:lnTo>
                    <a:pt x="36" y="516"/>
                  </a:lnTo>
                  <a:lnTo>
                    <a:pt x="22" y="481"/>
                  </a:lnTo>
                  <a:lnTo>
                    <a:pt x="11" y="446"/>
                  </a:lnTo>
                  <a:lnTo>
                    <a:pt x="4" y="410"/>
                  </a:lnTo>
                  <a:lnTo>
                    <a:pt x="0" y="373"/>
                  </a:lnTo>
                  <a:lnTo>
                    <a:pt x="0" y="336"/>
                  </a:lnTo>
                  <a:lnTo>
                    <a:pt x="3" y="299"/>
                  </a:lnTo>
                  <a:lnTo>
                    <a:pt x="10" y="265"/>
                  </a:lnTo>
                  <a:lnTo>
                    <a:pt x="21" y="230"/>
                  </a:lnTo>
                  <a:lnTo>
                    <a:pt x="34" y="198"/>
                  </a:lnTo>
                  <a:lnTo>
                    <a:pt x="52" y="166"/>
                  </a:lnTo>
                  <a:lnTo>
                    <a:pt x="71" y="137"/>
                  </a:lnTo>
                  <a:lnTo>
                    <a:pt x="95"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4" y="62"/>
                  </a:lnTo>
                  <a:lnTo>
                    <a:pt x="579" y="73"/>
                  </a:lnTo>
                  <a:lnTo>
                    <a:pt x="594" y="85"/>
                  </a:lnTo>
                  <a:lnTo>
                    <a:pt x="609" y="97"/>
                  </a:lnTo>
                  <a:lnTo>
                    <a:pt x="623" y="109"/>
                  </a:lnTo>
                  <a:lnTo>
                    <a:pt x="650" y="137"/>
                  </a:lnTo>
                  <a:lnTo>
                    <a:pt x="673" y="166"/>
                  </a:lnTo>
                  <a:lnTo>
                    <a:pt x="693" y="198"/>
                  </a:lnTo>
                  <a:lnTo>
                    <a:pt x="711" y="230"/>
                  </a:lnTo>
                  <a:lnTo>
                    <a:pt x="725" y="265"/>
                  </a:lnTo>
                  <a:lnTo>
                    <a:pt x="736" y="299"/>
                  </a:lnTo>
                  <a:lnTo>
                    <a:pt x="743" y="336"/>
                  </a:lnTo>
                  <a:lnTo>
                    <a:pt x="747" y="373"/>
                  </a:lnTo>
                  <a:lnTo>
                    <a:pt x="747" y="410"/>
                  </a:lnTo>
                  <a:lnTo>
                    <a:pt x="743" y="448"/>
                  </a:lnTo>
                  <a:lnTo>
                    <a:pt x="736" y="484"/>
                  </a:lnTo>
                  <a:lnTo>
                    <a:pt x="726" y="517"/>
                  </a:lnTo>
                  <a:lnTo>
                    <a:pt x="711" y="550"/>
                  </a:lnTo>
                  <a:lnTo>
                    <a:pt x="694" y="581"/>
                  </a:lnTo>
                  <a:lnTo>
                    <a:pt x="675"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983" name="Freeform 99"/>
            <p:cNvSpPr>
              <a:spLocks/>
            </p:cNvSpPr>
            <p:nvPr/>
          </p:nvSpPr>
          <p:spPr bwMode="auto">
            <a:xfrm>
              <a:off x="5889" y="2543"/>
              <a:ext cx="898" cy="245"/>
            </a:xfrm>
            <a:custGeom>
              <a:avLst/>
              <a:gdLst>
                <a:gd name="T0" fmla="*/ 298 w 2695"/>
                <a:gd name="T1" fmla="*/ 59 h 735"/>
                <a:gd name="T2" fmla="*/ 293 w 2695"/>
                <a:gd name="T3" fmla="*/ 71 h 735"/>
                <a:gd name="T4" fmla="*/ 289 w 2695"/>
                <a:gd name="T5" fmla="*/ 74 h 735"/>
                <a:gd name="T6" fmla="*/ 284 w 2695"/>
                <a:gd name="T7" fmla="*/ 77 h 735"/>
                <a:gd name="T8" fmla="*/ 283 w 2695"/>
                <a:gd name="T9" fmla="*/ 71 h 735"/>
                <a:gd name="T10" fmla="*/ 281 w 2695"/>
                <a:gd name="T11" fmla="*/ 56 h 735"/>
                <a:gd name="T12" fmla="*/ 271 w 2695"/>
                <a:gd name="T13" fmla="*/ 40 h 735"/>
                <a:gd name="T14" fmla="*/ 263 w 2695"/>
                <a:gd name="T15" fmla="*/ 32 h 735"/>
                <a:gd name="T16" fmla="*/ 255 w 2695"/>
                <a:gd name="T17" fmla="*/ 28 h 735"/>
                <a:gd name="T18" fmla="*/ 247 w 2695"/>
                <a:gd name="T19" fmla="*/ 25 h 735"/>
                <a:gd name="T20" fmla="*/ 238 w 2695"/>
                <a:gd name="T21" fmla="*/ 23 h 735"/>
                <a:gd name="T22" fmla="*/ 222 w 2695"/>
                <a:gd name="T23" fmla="*/ 25 h 735"/>
                <a:gd name="T24" fmla="*/ 207 w 2695"/>
                <a:gd name="T25" fmla="*/ 34 h 735"/>
                <a:gd name="T26" fmla="*/ 197 w 2695"/>
                <a:gd name="T27" fmla="*/ 47 h 735"/>
                <a:gd name="T28" fmla="*/ 192 w 2695"/>
                <a:gd name="T29" fmla="*/ 64 h 735"/>
                <a:gd name="T30" fmla="*/ 194 w 2695"/>
                <a:gd name="T31" fmla="*/ 79 h 735"/>
                <a:gd name="T32" fmla="*/ 187 w 2695"/>
                <a:gd name="T33" fmla="*/ 81 h 735"/>
                <a:gd name="T34" fmla="*/ 177 w 2695"/>
                <a:gd name="T35" fmla="*/ 81 h 735"/>
                <a:gd name="T36" fmla="*/ 167 w 2695"/>
                <a:gd name="T37" fmla="*/ 81 h 735"/>
                <a:gd name="T38" fmla="*/ 156 w 2695"/>
                <a:gd name="T39" fmla="*/ 80 h 735"/>
                <a:gd name="T40" fmla="*/ 146 w 2695"/>
                <a:gd name="T41" fmla="*/ 80 h 735"/>
                <a:gd name="T42" fmla="*/ 136 w 2695"/>
                <a:gd name="T43" fmla="*/ 81 h 735"/>
                <a:gd name="T44" fmla="*/ 126 w 2695"/>
                <a:gd name="T45" fmla="*/ 81 h 735"/>
                <a:gd name="T46" fmla="*/ 117 w 2695"/>
                <a:gd name="T47" fmla="*/ 81 h 735"/>
                <a:gd name="T48" fmla="*/ 116 w 2695"/>
                <a:gd name="T49" fmla="*/ 72 h 735"/>
                <a:gd name="T50" fmla="*/ 113 w 2695"/>
                <a:gd name="T51" fmla="*/ 56 h 735"/>
                <a:gd name="T52" fmla="*/ 104 w 2695"/>
                <a:gd name="T53" fmla="*/ 40 h 735"/>
                <a:gd name="T54" fmla="*/ 95 w 2695"/>
                <a:gd name="T55" fmla="*/ 32 h 735"/>
                <a:gd name="T56" fmla="*/ 87 w 2695"/>
                <a:gd name="T57" fmla="*/ 28 h 735"/>
                <a:gd name="T58" fmla="*/ 79 w 2695"/>
                <a:gd name="T59" fmla="*/ 25 h 735"/>
                <a:gd name="T60" fmla="*/ 70 w 2695"/>
                <a:gd name="T61" fmla="*/ 23 h 735"/>
                <a:gd name="T62" fmla="*/ 54 w 2695"/>
                <a:gd name="T63" fmla="*/ 25 h 735"/>
                <a:gd name="T64" fmla="*/ 39 w 2695"/>
                <a:gd name="T65" fmla="*/ 34 h 735"/>
                <a:gd name="T66" fmla="*/ 29 w 2695"/>
                <a:gd name="T67" fmla="*/ 47 h 735"/>
                <a:gd name="T68" fmla="*/ 24 w 2695"/>
                <a:gd name="T69" fmla="*/ 64 h 735"/>
                <a:gd name="T70" fmla="*/ 25 w 2695"/>
                <a:gd name="T71" fmla="*/ 75 h 735"/>
                <a:gd name="T72" fmla="*/ 18 w 2695"/>
                <a:gd name="T73" fmla="*/ 74 h 735"/>
                <a:gd name="T74" fmla="*/ 9 w 2695"/>
                <a:gd name="T75" fmla="*/ 69 h 735"/>
                <a:gd name="T76" fmla="*/ 4 w 2695"/>
                <a:gd name="T77" fmla="*/ 62 h 735"/>
                <a:gd name="T78" fmla="*/ 1 w 2695"/>
                <a:gd name="T79" fmla="*/ 50 h 735"/>
                <a:gd name="T80" fmla="*/ 0 w 2695"/>
                <a:gd name="T81" fmla="*/ 37 h 735"/>
                <a:gd name="T82" fmla="*/ 4 w 2695"/>
                <a:gd name="T83" fmla="*/ 31 h 735"/>
                <a:gd name="T84" fmla="*/ 12 w 2695"/>
                <a:gd name="T85" fmla="*/ 26 h 735"/>
                <a:gd name="T86" fmla="*/ 22 w 2695"/>
                <a:gd name="T87" fmla="*/ 20 h 735"/>
                <a:gd name="T88" fmla="*/ 33 w 2695"/>
                <a:gd name="T89" fmla="*/ 15 h 735"/>
                <a:gd name="T90" fmla="*/ 47 w 2695"/>
                <a:gd name="T91" fmla="*/ 11 h 735"/>
                <a:gd name="T92" fmla="*/ 62 w 2695"/>
                <a:gd name="T93" fmla="*/ 7 h 735"/>
                <a:gd name="T94" fmla="*/ 79 w 2695"/>
                <a:gd name="T95" fmla="*/ 4 h 735"/>
                <a:gd name="T96" fmla="*/ 97 w 2695"/>
                <a:gd name="T97" fmla="*/ 1 h 735"/>
                <a:gd name="T98" fmla="*/ 107 w 2695"/>
                <a:gd name="T99" fmla="*/ 1 h 735"/>
                <a:gd name="T100" fmla="*/ 110 w 2695"/>
                <a:gd name="T101" fmla="*/ 4 h 735"/>
                <a:gd name="T102" fmla="*/ 121 w 2695"/>
                <a:gd name="T103" fmla="*/ 9 h 735"/>
                <a:gd name="T104" fmla="*/ 145 w 2695"/>
                <a:gd name="T105" fmla="*/ 13 h 735"/>
                <a:gd name="T106" fmla="*/ 171 w 2695"/>
                <a:gd name="T107" fmla="*/ 13 h 735"/>
                <a:gd name="T108" fmla="*/ 194 w 2695"/>
                <a:gd name="T109" fmla="*/ 9 h 735"/>
                <a:gd name="T110" fmla="*/ 205 w 2695"/>
                <a:gd name="T111" fmla="*/ 4 h 735"/>
                <a:gd name="T112" fmla="*/ 214 w 2695"/>
                <a:gd name="T113" fmla="*/ 3 h 735"/>
                <a:gd name="T114" fmla="*/ 241 w 2695"/>
                <a:gd name="T115" fmla="*/ 9 h 735"/>
                <a:gd name="T116" fmla="*/ 265 w 2695"/>
                <a:gd name="T117" fmla="*/ 16 h 735"/>
                <a:gd name="T118" fmla="*/ 285 w 2695"/>
                <a:gd name="T119" fmla="*/ 26 h 735"/>
                <a:gd name="T120" fmla="*/ 297 w 2695"/>
                <a:gd name="T121" fmla="*/ 33 h 735"/>
                <a:gd name="T122" fmla="*/ 299 w 2695"/>
                <a:gd name="T123" fmla="*/ 46 h 7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695"/>
                <a:gd name="T187" fmla="*/ 0 h 735"/>
                <a:gd name="T188" fmla="*/ 2695 w 2695"/>
                <a:gd name="T189" fmla="*/ 735 h 7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695" h="735">
                  <a:moveTo>
                    <a:pt x="2695" y="416"/>
                  </a:moveTo>
                  <a:lnTo>
                    <a:pt x="2694" y="456"/>
                  </a:lnTo>
                  <a:lnTo>
                    <a:pt x="2691" y="495"/>
                  </a:lnTo>
                  <a:lnTo>
                    <a:pt x="2685" y="531"/>
                  </a:lnTo>
                  <a:lnTo>
                    <a:pt x="2677" y="563"/>
                  </a:lnTo>
                  <a:lnTo>
                    <a:pt x="2667" y="594"/>
                  </a:lnTo>
                  <a:lnTo>
                    <a:pt x="2655" y="619"/>
                  </a:lnTo>
                  <a:lnTo>
                    <a:pt x="2641" y="638"/>
                  </a:lnTo>
                  <a:lnTo>
                    <a:pt x="2626" y="653"/>
                  </a:lnTo>
                  <a:lnTo>
                    <a:pt x="2617" y="659"/>
                  </a:lnTo>
                  <a:lnTo>
                    <a:pt x="2608" y="664"/>
                  </a:lnTo>
                  <a:lnTo>
                    <a:pt x="2598" y="670"/>
                  </a:lnTo>
                  <a:lnTo>
                    <a:pt x="2590" y="675"/>
                  </a:lnTo>
                  <a:lnTo>
                    <a:pt x="2579" y="680"/>
                  </a:lnTo>
                  <a:lnTo>
                    <a:pt x="2569" y="685"/>
                  </a:lnTo>
                  <a:lnTo>
                    <a:pt x="2559" y="691"/>
                  </a:lnTo>
                  <a:lnTo>
                    <a:pt x="2548" y="695"/>
                  </a:lnTo>
                  <a:lnTo>
                    <a:pt x="2551" y="675"/>
                  </a:lnTo>
                  <a:lnTo>
                    <a:pt x="2552" y="657"/>
                  </a:lnTo>
                  <a:lnTo>
                    <a:pt x="2552" y="638"/>
                  </a:lnTo>
                  <a:lnTo>
                    <a:pt x="2551" y="620"/>
                  </a:lnTo>
                  <a:lnTo>
                    <a:pt x="2547" y="580"/>
                  </a:lnTo>
                  <a:lnTo>
                    <a:pt x="2538" y="540"/>
                  </a:lnTo>
                  <a:lnTo>
                    <a:pt x="2527" y="501"/>
                  </a:lnTo>
                  <a:lnTo>
                    <a:pt x="2512" y="463"/>
                  </a:lnTo>
                  <a:lnTo>
                    <a:pt x="2493" y="427"/>
                  </a:lnTo>
                  <a:lnTo>
                    <a:pt x="2470" y="393"/>
                  </a:lnTo>
                  <a:lnTo>
                    <a:pt x="2444" y="361"/>
                  </a:lnTo>
                  <a:lnTo>
                    <a:pt x="2415" y="330"/>
                  </a:lnTo>
                  <a:lnTo>
                    <a:pt x="2400" y="316"/>
                  </a:lnTo>
                  <a:lnTo>
                    <a:pt x="2383" y="302"/>
                  </a:lnTo>
                  <a:lnTo>
                    <a:pt x="2368" y="290"/>
                  </a:lnTo>
                  <a:lnTo>
                    <a:pt x="2350" y="279"/>
                  </a:lnTo>
                  <a:lnTo>
                    <a:pt x="2333" y="268"/>
                  </a:lnTo>
                  <a:lnTo>
                    <a:pt x="2315" y="258"/>
                  </a:lnTo>
                  <a:lnTo>
                    <a:pt x="2297" y="248"/>
                  </a:lnTo>
                  <a:lnTo>
                    <a:pt x="2277" y="240"/>
                  </a:lnTo>
                  <a:lnTo>
                    <a:pt x="2259" y="233"/>
                  </a:lnTo>
                  <a:lnTo>
                    <a:pt x="2240" y="228"/>
                  </a:lnTo>
                  <a:lnTo>
                    <a:pt x="2221" y="222"/>
                  </a:lnTo>
                  <a:lnTo>
                    <a:pt x="2200" y="218"/>
                  </a:lnTo>
                  <a:lnTo>
                    <a:pt x="2180" y="214"/>
                  </a:lnTo>
                  <a:lnTo>
                    <a:pt x="2160" y="211"/>
                  </a:lnTo>
                  <a:lnTo>
                    <a:pt x="2140" y="209"/>
                  </a:lnTo>
                  <a:lnTo>
                    <a:pt x="2119" y="209"/>
                  </a:lnTo>
                  <a:lnTo>
                    <a:pt x="2078" y="212"/>
                  </a:lnTo>
                  <a:lnTo>
                    <a:pt x="2037" y="218"/>
                  </a:lnTo>
                  <a:lnTo>
                    <a:pt x="1999" y="228"/>
                  </a:lnTo>
                  <a:lnTo>
                    <a:pt x="1961" y="241"/>
                  </a:lnTo>
                  <a:lnTo>
                    <a:pt x="1926" y="259"/>
                  </a:lnTo>
                  <a:lnTo>
                    <a:pt x="1893" y="280"/>
                  </a:lnTo>
                  <a:lnTo>
                    <a:pt x="1864" y="304"/>
                  </a:lnTo>
                  <a:lnTo>
                    <a:pt x="1836" y="330"/>
                  </a:lnTo>
                  <a:lnTo>
                    <a:pt x="1811" y="359"/>
                  </a:lnTo>
                  <a:lnTo>
                    <a:pt x="1789" y="391"/>
                  </a:lnTo>
                  <a:lnTo>
                    <a:pt x="1770" y="424"/>
                  </a:lnTo>
                  <a:lnTo>
                    <a:pt x="1754" y="460"/>
                  </a:lnTo>
                  <a:lnTo>
                    <a:pt x="1743" y="498"/>
                  </a:lnTo>
                  <a:lnTo>
                    <a:pt x="1735" y="537"/>
                  </a:lnTo>
                  <a:lnTo>
                    <a:pt x="1731" y="578"/>
                  </a:lnTo>
                  <a:lnTo>
                    <a:pt x="1731" y="620"/>
                  </a:lnTo>
                  <a:lnTo>
                    <a:pt x="1734" y="649"/>
                  </a:lnTo>
                  <a:lnTo>
                    <a:pt x="1739" y="678"/>
                  </a:lnTo>
                  <a:lnTo>
                    <a:pt x="1746" y="707"/>
                  </a:lnTo>
                  <a:lnTo>
                    <a:pt x="1754" y="735"/>
                  </a:lnTo>
                  <a:lnTo>
                    <a:pt x="1732" y="734"/>
                  </a:lnTo>
                  <a:lnTo>
                    <a:pt x="1710" y="734"/>
                  </a:lnTo>
                  <a:lnTo>
                    <a:pt x="1686" y="732"/>
                  </a:lnTo>
                  <a:lnTo>
                    <a:pt x="1664" y="731"/>
                  </a:lnTo>
                  <a:lnTo>
                    <a:pt x="1641" y="729"/>
                  </a:lnTo>
                  <a:lnTo>
                    <a:pt x="1617" y="729"/>
                  </a:lnTo>
                  <a:lnTo>
                    <a:pt x="1595" y="728"/>
                  </a:lnTo>
                  <a:lnTo>
                    <a:pt x="1571" y="727"/>
                  </a:lnTo>
                  <a:lnTo>
                    <a:pt x="1548" y="727"/>
                  </a:lnTo>
                  <a:lnTo>
                    <a:pt x="1524" y="725"/>
                  </a:lnTo>
                  <a:lnTo>
                    <a:pt x="1500" y="725"/>
                  </a:lnTo>
                  <a:lnTo>
                    <a:pt x="1475" y="725"/>
                  </a:lnTo>
                  <a:lnTo>
                    <a:pt x="1452" y="724"/>
                  </a:lnTo>
                  <a:lnTo>
                    <a:pt x="1428" y="724"/>
                  </a:lnTo>
                  <a:lnTo>
                    <a:pt x="1403" y="724"/>
                  </a:lnTo>
                  <a:lnTo>
                    <a:pt x="1380" y="724"/>
                  </a:lnTo>
                  <a:lnTo>
                    <a:pt x="1357" y="724"/>
                  </a:lnTo>
                  <a:lnTo>
                    <a:pt x="1335" y="724"/>
                  </a:lnTo>
                  <a:lnTo>
                    <a:pt x="1312" y="724"/>
                  </a:lnTo>
                  <a:lnTo>
                    <a:pt x="1289" y="724"/>
                  </a:lnTo>
                  <a:lnTo>
                    <a:pt x="1269" y="725"/>
                  </a:lnTo>
                  <a:lnTo>
                    <a:pt x="1246" y="725"/>
                  </a:lnTo>
                  <a:lnTo>
                    <a:pt x="1224" y="725"/>
                  </a:lnTo>
                  <a:lnTo>
                    <a:pt x="1202" y="725"/>
                  </a:lnTo>
                  <a:lnTo>
                    <a:pt x="1181" y="727"/>
                  </a:lnTo>
                  <a:lnTo>
                    <a:pt x="1159" y="727"/>
                  </a:lnTo>
                  <a:lnTo>
                    <a:pt x="1138" y="727"/>
                  </a:lnTo>
                  <a:lnTo>
                    <a:pt x="1116" y="728"/>
                  </a:lnTo>
                  <a:lnTo>
                    <a:pt x="1095" y="728"/>
                  </a:lnTo>
                  <a:lnTo>
                    <a:pt x="1073" y="728"/>
                  </a:lnTo>
                  <a:lnTo>
                    <a:pt x="1052" y="729"/>
                  </a:lnTo>
                  <a:lnTo>
                    <a:pt x="1031" y="729"/>
                  </a:lnTo>
                  <a:lnTo>
                    <a:pt x="1036" y="703"/>
                  </a:lnTo>
                  <a:lnTo>
                    <a:pt x="1040" y="675"/>
                  </a:lnTo>
                  <a:lnTo>
                    <a:pt x="1041" y="648"/>
                  </a:lnTo>
                  <a:lnTo>
                    <a:pt x="1040" y="620"/>
                  </a:lnTo>
                  <a:lnTo>
                    <a:pt x="1036" y="580"/>
                  </a:lnTo>
                  <a:lnTo>
                    <a:pt x="1027" y="540"/>
                  </a:lnTo>
                  <a:lnTo>
                    <a:pt x="1016" y="501"/>
                  </a:lnTo>
                  <a:lnTo>
                    <a:pt x="1001" y="463"/>
                  </a:lnTo>
                  <a:lnTo>
                    <a:pt x="981" y="427"/>
                  </a:lnTo>
                  <a:lnTo>
                    <a:pt x="959" y="393"/>
                  </a:lnTo>
                  <a:lnTo>
                    <a:pt x="933" y="361"/>
                  </a:lnTo>
                  <a:lnTo>
                    <a:pt x="904" y="330"/>
                  </a:lnTo>
                  <a:lnTo>
                    <a:pt x="888" y="316"/>
                  </a:lnTo>
                  <a:lnTo>
                    <a:pt x="872" y="302"/>
                  </a:lnTo>
                  <a:lnTo>
                    <a:pt x="855" y="290"/>
                  </a:lnTo>
                  <a:lnTo>
                    <a:pt x="839" y="279"/>
                  </a:lnTo>
                  <a:lnTo>
                    <a:pt x="820" y="268"/>
                  </a:lnTo>
                  <a:lnTo>
                    <a:pt x="804" y="258"/>
                  </a:lnTo>
                  <a:lnTo>
                    <a:pt x="784" y="248"/>
                  </a:lnTo>
                  <a:lnTo>
                    <a:pt x="766" y="240"/>
                  </a:lnTo>
                  <a:lnTo>
                    <a:pt x="747" y="233"/>
                  </a:lnTo>
                  <a:lnTo>
                    <a:pt x="729" y="228"/>
                  </a:lnTo>
                  <a:lnTo>
                    <a:pt x="709" y="222"/>
                  </a:lnTo>
                  <a:lnTo>
                    <a:pt x="689" y="218"/>
                  </a:lnTo>
                  <a:lnTo>
                    <a:pt x="669" y="214"/>
                  </a:lnTo>
                  <a:lnTo>
                    <a:pt x="648" y="211"/>
                  </a:lnTo>
                  <a:lnTo>
                    <a:pt x="629" y="209"/>
                  </a:lnTo>
                  <a:lnTo>
                    <a:pt x="608" y="209"/>
                  </a:lnTo>
                  <a:lnTo>
                    <a:pt x="567" y="212"/>
                  </a:lnTo>
                  <a:lnTo>
                    <a:pt x="526" y="218"/>
                  </a:lnTo>
                  <a:lnTo>
                    <a:pt x="487" y="228"/>
                  </a:lnTo>
                  <a:lnTo>
                    <a:pt x="450" y="241"/>
                  </a:lnTo>
                  <a:lnTo>
                    <a:pt x="415" y="259"/>
                  </a:lnTo>
                  <a:lnTo>
                    <a:pt x="382" y="280"/>
                  </a:lnTo>
                  <a:lnTo>
                    <a:pt x="353" y="304"/>
                  </a:lnTo>
                  <a:lnTo>
                    <a:pt x="325" y="330"/>
                  </a:lnTo>
                  <a:lnTo>
                    <a:pt x="300" y="359"/>
                  </a:lnTo>
                  <a:lnTo>
                    <a:pt x="278" y="391"/>
                  </a:lnTo>
                  <a:lnTo>
                    <a:pt x="258" y="424"/>
                  </a:lnTo>
                  <a:lnTo>
                    <a:pt x="243" y="460"/>
                  </a:lnTo>
                  <a:lnTo>
                    <a:pt x="232" y="498"/>
                  </a:lnTo>
                  <a:lnTo>
                    <a:pt x="224" y="537"/>
                  </a:lnTo>
                  <a:lnTo>
                    <a:pt x="220" y="578"/>
                  </a:lnTo>
                  <a:lnTo>
                    <a:pt x="220" y="620"/>
                  </a:lnTo>
                  <a:lnTo>
                    <a:pt x="221" y="638"/>
                  </a:lnTo>
                  <a:lnTo>
                    <a:pt x="224" y="655"/>
                  </a:lnTo>
                  <a:lnTo>
                    <a:pt x="227" y="673"/>
                  </a:lnTo>
                  <a:lnTo>
                    <a:pt x="231" y="691"/>
                  </a:lnTo>
                  <a:lnTo>
                    <a:pt x="206" y="682"/>
                  </a:lnTo>
                  <a:lnTo>
                    <a:pt x="181" y="674"/>
                  </a:lnTo>
                  <a:lnTo>
                    <a:pt x="159" y="664"/>
                  </a:lnTo>
                  <a:lnTo>
                    <a:pt x="138" y="655"/>
                  </a:lnTo>
                  <a:lnTo>
                    <a:pt x="117" y="644"/>
                  </a:lnTo>
                  <a:lnTo>
                    <a:pt x="98" y="631"/>
                  </a:lnTo>
                  <a:lnTo>
                    <a:pt x="81" y="619"/>
                  </a:lnTo>
                  <a:lnTo>
                    <a:pt x="64" y="606"/>
                  </a:lnTo>
                  <a:lnTo>
                    <a:pt x="53" y="595"/>
                  </a:lnTo>
                  <a:lnTo>
                    <a:pt x="43" y="578"/>
                  </a:lnTo>
                  <a:lnTo>
                    <a:pt x="34" y="559"/>
                  </a:lnTo>
                  <a:lnTo>
                    <a:pt x="25" y="537"/>
                  </a:lnTo>
                  <a:lnTo>
                    <a:pt x="18" y="512"/>
                  </a:lnTo>
                  <a:lnTo>
                    <a:pt x="12" y="483"/>
                  </a:lnTo>
                  <a:lnTo>
                    <a:pt x="6" y="454"/>
                  </a:lnTo>
                  <a:lnTo>
                    <a:pt x="3" y="422"/>
                  </a:lnTo>
                  <a:lnTo>
                    <a:pt x="0" y="390"/>
                  </a:lnTo>
                  <a:lnTo>
                    <a:pt x="0" y="361"/>
                  </a:lnTo>
                  <a:lnTo>
                    <a:pt x="3" y="334"/>
                  </a:lnTo>
                  <a:lnTo>
                    <a:pt x="6" y="309"/>
                  </a:lnTo>
                  <a:lnTo>
                    <a:pt x="20" y="295"/>
                  </a:lnTo>
                  <a:lnTo>
                    <a:pt x="34" y="282"/>
                  </a:lnTo>
                  <a:lnTo>
                    <a:pt x="50" y="269"/>
                  </a:lnTo>
                  <a:lnTo>
                    <a:pt x="67" y="255"/>
                  </a:lnTo>
                  <a:lnTo>
                    <a:pt x="85" y="243"/>
                  </a:lnTo>
                  <a:lnTo>
                    <a:pt x="104" y="230"/>
                  </a:lnTo>
                  <a:lnTo>
                    <a:pt x="125" y="218"/>
                  </a:lnTo>
                  <a:lnTo>
                    <a:pt x="147" y="205"/>
                  </a:lnTo>
                  <a:lnTo>
                    <a:pt x="170" y="193"/>
                  </a:lnTo>
                  <a:lnTo>
                    <a:pt x="195" y="182"/>
                  </a:lnTo>
                  <a:lnTo>
                    <a:pt x="220" y="171"/>
                  </a:lnTo>
                  <a:lnTo>
                    <a:pt x="246" y="160"/>
                  </a:lnTo>
                  <a:lnTo>
                    <a:pt x="272" y="148"/>
                  </a:lnTo>
                  <a:lnTo>
                    <a:pt x="300" y="137"/>
                  </a:lnTo>
                  <a:lnTo>
                    <a:pt x="329" y="126"/>
                  </a:lnTo>
                  <a:lnTo>
                    <a:pt x="360" y="117"/>
                  </a:lnTo>
                  <a:lnTo>
                    <a:pt x="392" y="107"/>
                  </a:lnTo>
                  <a:lnTo>
                    <a:pt x="424" y="97"/>
                  </a:lnTo>
                  <a:lnTo>
                    <a:pt x="456" y="89"/>
                  </a:lnTo>
                  <a:lnTo>
                    <a:pt x="490" y="79"/>
                  </a:lnTo>
                  <a:lnTo>
                    <a:pt x="525" y="71"/>
                  </a:lnTo>
                  <a:lnTo>
                    <a:pt x="560" y="63"/>
                  </a:lnTo>
                  <a:lnTo>
                    <a:pt x="596" y="54"/>
                  </a:lnTo>
                  <a:lnTo>
                    <a:pt x="633" y="47"/>
                  </a:lnTo>
                  <a:lnTo>
                    <a:pt x="671" y="40"/>
                  </a:lnTo>
                  <a:lnTo>
                    <a:pt x="709" y="33"/>
                  </a:lnTo>
                  <a:lnTo>
                    <a:pt x="750" y="26"/>
                  </a:lnTo>
                  <a:lnTo>
                    <a:pt x="790" y="21"/>
                  </a:lnTo>
                  <a:lnTo>
                    <a:pt x="830" y="15"/>
                  </a:lnTo>
                  <a:lnTo>
                    <a:pt x="872" y="10"/>
                  </a:lnTo>
                  <a:lnTo>
                    <a:pt x="913" y="4"/>
                  </a:lnTo>
                  <a:lnTo>
                    <a:pt x="956" y="0"/>
                  </a:lnTo>
                  <a:lnTo>
                    <a:pt x="961" y="6"/>
                  </a:lnTo>
                  <a:lnTo>
                    <a:pt x="966" y="13"/>
                  </a:lnTo>
                  <a:lnTo>
                    <a:pt x="972" y="18"/>
                  </a:lnTo>
                  <a:lnTo>
                    <a:pt x="979" y="25"/>
                  </a:lnTo>
                  <a:lnTo>
                    <a:pt x="986" y="31"/>
                  </a:lnTo>
                  <a:lnTo>
                    <a:pt x="994" y="36"/>
                  </a:lnTo>
                  <a:lnTo>
                    <a:pt x="1002" y="42"/>
                  </a:lnTo>
                  <a:lnTo>
                    <a:pt x="1012" y="47"/>
                  </a:lnTo>
                  <a:lnTo>
                    <a:pt x="1048" y="64"/>
                  </a:lnTo>
                  <a:lnTo>
                    <a:pt x="1090" y="79"/>
                  </a:lnTo>
                  <a:lnTo>
                    <a:pt x="1137" y="92"/>
                  </a:lnTo>
                  <a:lnTo>
                    <a:pt x="1188" y="101"/>
                  </a:lnTo>
                  <a:lnTo>
                    <a:pt x="1244" y="108"/>
                  </a:lnTo>
                  <a:lnTo>
                    <a:pt x="1301" y="115"/>
                  </a:lnTo>
                  <a:lnTo>
                    <a:pt x="1360" y="118"/>
                  </a:lnTo>
                  <a:lnTo>
                    <a:pt x="1421" y="119"/>
                  </a:lnTo>
                  <a:lnTo>
                    <a:pt x="1481" y="118"/>
                  </a:lnTo>
                  <a:lnTo>
                    <a:pt x="1539" y="115"/>
                  </a:lnTo>
                  <a:lnTo>
                    <a:pt x="1596" y="108"/>
                  </a:lnTo>
                  <a:lnTo>
                    <a:pt x="1650" y="101"/>
                  </a:lnTo>
                  <a:lnTo>
                    <a:pt x="1702" y="92"/>
                  </a:lnTo>
                  <a:lnTo>
                    <a:pt x="1747" y="79"/>
                  </a:lnTo>
                  <a:lnTo>
                    <a:pt x="1788" y="64"/>
                  </a:lnTo>
                  <a:lnTo>
                    <a:pt x="1821" y="47"/>
                  </a:lnTo>
                  <a:lnTo>
                    <a:pt x="1832" y="40"/>
                  </a:lnTo>
                  <a:lnTo>
                    <a:pt x="1843" y="32"/>
                  </a:lnTo>
                  <a:lnTo>
                    <a:pt x="1851" y="25"/>
                  </a:lnTo>
                  <a:lnTo>
                    <a:pt x="1860" y="17"/>
                  </a:lnTo>
                  <a:lnTo>
                    <a:pt x="1867" y="17"/>
                  </a:lnTo>
                  <a:lnTo>
                    <a:pt x="1928" y="26"/>
                  </a:lnTo>
                  <a:lnTo>
                    <a:pt x="1989" y="38"/>
                  </a:lnTo>
                  <a:lnTo>
                    <a:pt x="2050" y="50"/>
                  </a:lnTo>
                  <a:lnTo>
                    <a:pt x="2110" y="64"/>
                  </a:lnTo>
                  <a:lnTo>
                    <a:pt x="2168" y="78"/>
                  </a:lnTo>
                  <a:lnTo>
                    <a:pt x="2225" y="94"/>
                  </a:lnTo>
                  <a:lnTo>
                    <a:pt x="2280" y="111"/>
                  </a:lnTo>
                  <a:lnTo>
                    <a:pt x="2333" y="129"/>
                  </a:lnTo>
                  <a:lnTo>
                    <a:pt x="2386" y="147"/>
                  </a:lnTo>
                  <a:lnTo>
                    <a:pt x="2434" y="168"/>
                  </a:lnTo>
                  <a:lnTo>
                    <a:pt x="2481" y="187"/>
                  </a:lnTo>
                  <a:lnTo>
                    <a:pt x="2526" y="209"/>
                  </a:lnTo>
                  <a:lnTo>
                    <a:pt x="2569" y="230"/>
                  </a:lnTo>
                  <a:lnTo>
                    <a:pt x="2606" y="252"/>
                  </a:lnTo>
                  <a:lnTo>
                    <a:pt x="2642" y="275"/>
                  </a:lnTo>
                  <a:lnTo>
                    <a:pt x="2674" y="298"/>
                  </a:lnTo>
                  <a:lnTo>
                    <a:pt x="2677" y="294"/>
                  </a:lnTo>
                  <a:lnTo>
                    <a:pt x="2684" y="320"/>
                  </a:lnTo>
                  <a:lnTo>
                    <a:pt x="2690" y="351"/>
                  </a:lnTo>
                  <a:lnTo>
                    <a:pt x="2694" y="383"/>
                  </a:lnTo>
                  <a:lnTo>
                    <a:pt x="2695" y="416"/>
                  </a:lnTo>
                  <a:close/>
                </a:path>
              </a:pathLst>
            </a:custGeom>
            <a:solidFill>
              <a:srgbClr val="99CCFF"/>
            </a:solidFill>
            <a:ln w="9525">
              <a:noFill/>
              <a:round/>
              <a:headEnd/>
              <a:tailEnd/>
            </a:ln>
          </p:spPr>
          <p:txBody>
            <a:bodyPr/>
            <a:lstStyle/>
            <a:p>
              <a:pPr eaLnBrk="0" hangingPunct="0"/>
              <a:endParaRPr lang="en-AU"/>
            </a:p>
          </p:txBody>
        </p:sp>
        <p:sp>
          <p:nvSpPr>
            <p:cNvPr id="76984" name="Freeform 100"/>
            <p:cNvSpPr>
              <a:spLocks/>
            </p:cNvSpPr>
            <p:nvPr/>
          </p:nvSpPr>
          <p:spPr bwMode="auto">
            <a:xfrm>
              <a:off x="6274" y="2418"/>
              <a:ext cx="18" cy="28"/>
            </a:xfrm>
            <a:custGeom>
              <a:avLst/>
              <a:gdLst>
                <a:gd name="T0" fmla="*/ 2 w 55"/>
                <a:gd name="T1" fmla="*/ 0 h 83"/>
                <a:gd name="T2" fmla="*/ 2 w 55"/>
                <a:gd name="T3" fmla="*/ 0 h 83"/>
                <a:gd name="T4" fmla="*/ 2 w 55"/>
                <a:gd name="T5" fmla="*/ 0 h 83"/>
                <a:gd name="T6" fmla="*/ 2 w 55"/>
                <a:gd name="T7" fmla="*/ 0 h 83"/>
                <a:gd name="T8" fmla="*/ 2 w 55"/>
                <a:gd name="T9" fmla="*/ 0 h 83"/>
                <a:gd name="T10" fmla="*/ 2 w 55"/>
                <a:gd name="T11" fmla="*/ 1 h 83"/>
                <a:gd name="T12" fmla="*/ 3 w 55"/>
                <a:gd name="T13" fmla="*/ 2 h 83"/>
                <a:gd name="T14" fmla="*/ 4 w 55"/>
                <a:gd name="T15" fmla="*/ 3 h 83"/>
                <a:gd name="T16" fmla="*/ 4 w 55"/>
                <a:gd name="T17" fmla="*/ 5 h 83"/>
                <a:gd name="T18" fmla="*/ 4 w 55"/>
                <a:gd name="T19" fmla="*/ 5 h 83"/>
                <a:gd name="T20" fmla="*/ 4 w 55"/>
                <a:gd name="T21" fmla="*/ 5 h 83"/>
                <a:gd name="T22" fmla="*/ 4 w 55"/>
                <a:gd name="T23" fmla="*/ 5 h 83"/>
                <a:gd name="T24" fmla="*/ 4 w 55"/>
                <a:gd name="T25" fmla="*/ 6 h 83"/>
                <a:gd name="T26" fmla="*/ 4 w 55"/>
                <a:gd name="T27" fmla="*/ 5 h 83"/>
                <a:gd name="T28" fmla="*/ 3 w 55"/>
                <a:gd name="T29" fmla="*/ 4 h 83"/>
                <a:gd name="T30" fmla="*/ 3 w 55"/>
                <a:gd name="T31" fmla="*/ 4 h 83"/>
                <a:gd name="T32" fmla="*/ 2 w 55"/>
                <a:gd name="T33" fmla="*/ 3 h 83"/>
                <a:gd name="T34" fmla="*/ 1 w 55"/>
                <a:gd name="T35" fmla="*/ 4 h 83"/>
                <a:gd name="T36" fmla="*/ 0 w 55"/>
                <a:gd name="T37" fmla="*/ 4 h 83"/>
                <a:gd name="T38" fmla="*/ 0 w 55"/>
                <a:gd name="T39" fmla="*/ 5 h 83"/>
                <a:gd name="T40" fmla="*/ 0 w 55"/>
                <a:gd name="T41" fmla="*/ 6 h 83"/>
                <a:gd name="T42" fmla="*/ 0 w 55"/>
                <a:gd name="T43" fmla="*/ 7 h 83"/>
                <a:gd name="T44" fmla="*/ 1 w 55"/>
                <a:gd name="T45" fmla="*/ 8 h 83"/>
                <a:gd name="T46" fmla="*/ 1 w 55"/>
                <a:gd name="T47" fmla="*/ 9 h 83"/>
                <a:gd name="T48" fmla="*/ 2 w 55"/>
                <a:gd name="T49" fmla="*/ 9 h 83"/>
                <a:gd name="T50" fmla="*/ 2 w 55"/>
                <a:gd name="T51" fmla="*/ 9 h 83"/>
                <a:gd name="T52" fmla="*/ 2 w 55"/>
                <a:gd name="T53" fmla="*/ 9 h 83"/>
                <a:gd name="T54" fmla="*/ 2 w 55"/>
                <a:gd name="T55" fmla="*/ 9 h 83"/>
                <a:gd name="T56" fmla="*/ 2 w 55"/>
                <a:gd name="T57" fmla="*/ 9 h 83"/>
                <a:gd name="T58" fmla="*/ 2 w 55"/>
                <a:gd name="T59" fmla="*/ 9 h 83"/>
                <a:gd name="T60" fmla="*/ 3 w 55"/>
                <a:gd name="T61" fmla="*/ 9 h 83"/>
                <a:gd name="T62" fmla="*/ 3 w 55"/>
                <a:gd name="T63" fmla="*/ 9 h 83"/>
                <a:gd name="T64" fmla="*/ 3 w 55"/>
                <a:gd name="T65" fmla="*/ 9 h 83"/>
                <a:gd name="T66" fmla="*/ 4 w 55"/>
                <a:gd name="T67" fmla="*/ 9 h 83"/>
                <a:gd name="T68" fmla="*/ 5 w 55"/>
                <a:gd name="T69" fmla="*/ 8 h 83"/>
                <a:gd name="T70" fmla="*/ 6 w 55"/>
                <a:gd name="T71" fmla="*/ 7 h 83"/>
                <a:gd name="T72" fmla="*/ 6 w 55"/>
                <a:gd name="T73" fmla="*/ 5 h 83"/>
                <a:gd name="T74" fmla="*/ 6 w 55"/>
                <a:gd name="T75" fmla="*/ 3 h 83"/>
                <a:gd name="T76" fmla="*/ 5 w 55"/>
                <a:gd name="T77" fmla="*/ 1 h 83"/>
                <a:gd name="T78" fmla="*/ 4 w 55"/>
                <a:gd name="T79" fmla="*/ 0 h 83"/>
                <a:gd name="T80" fmla="*/ 2 w 55"/>
                <a:gd name="T81" fmla="*/ 0 h 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5"/>
                <a:gd name="T124" fmla="*/ 0 h 83"/>
                <a:gd name="T125" fmla="*/ 55 w 55"/>
                <a:gd name="T126" fmla="*/ 83 h 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5" h="83">
                  <a:moveTo>
                    <a:pt x="22" y="0"/>
                  </a:moveTo>
                  <a:lnTo>
                    <a:pt x="21" y="0"/>
                  </a:lnTo>
                  <a:lnTo>
                    <a:pt x="18" y="0"/>
                  </a:lnTo>
                  <a:lnTo>
                    <a:pt x="17" y="1"/>
                  </a:lnTo>
                  <a:lnTo>
                    <a:pt x="14" y="1"/>
                  </a:lnTo>
                  <a:lnTo>
                    <a:pt x="22" y="7"/>
                  </a:lnTo>
                  <a:lnTo>
                    <a:pt x="30" y="16"/>
                  </a:lnTo>
                  <a:lnTo>
                    <a:pt x="36" y="27"/>
                  </a:lnTo>
                  <a:lnTo>
                    <a:pt x="37" y="41"/>
                  </a:lnTo>
                  <a:lnTo>
                    <a:pt x="37" y="43"/>
                  </a:lnTo>
                  <a:lnTo>
                    <a:pt x="37" y="45"/>
                  </a:lnTo>
                  <a:lnTo>
                    <a:pt x="37" y="47"/>
                  </a:lnTo>
                  <a:lnTo>
                    <a:pt x="37" y="50"/>
                  </a:lnTo>
                  <a:lnTo>
                    <a:pt x="35" y="41"/>
                  </a:lnTo>
                  <a:lnTo>
                    <a:pt x="30" y="36"/>
                  </a:lnTo>
                  <a:lnTo>
                    <a:pt x="23" y="32"/>
                  </a:lnTo>
                  <a:lnTo>
                    <a:pt x="18" y="30"/>
                  </a:lnTo>
                  <a:lnTo>
                    <a:pt x="10" y="33"/>
                  </a:lnTo>
                  <a:lnTo>
                    <a:pt x="4" y="39"/>
                  </a:lnTo>
                  <a:lnTo>
                    <a:pt x="0" y="47"/>
                  </a:lnTo>
                  <a:lnTo>
                    <a:pt x="0" y="57"/>
                  </a:lnTo>
                  <a:lnTo>
                    <a:pt x="3" y="66"/>
                  </a:lnTo>
                  <a:lnTo>
                    <a:pt x="7" y="75"/>
                  </a:lnTo>
                  <a:lnTo>
                    <a:pt x="12" y="80"/>
                  </a:lnTo>
                  <a:lnTo>
                    <a:pt x="21" y="83"/>
                  </a:lnTo>
                  <a:lnTo>
                    <a:pt x="22" y="83"/>
                  </a:lnTo>
                  <a:lnTo>
                    <a:pt x="23" y="83"/>
                  </a:lnTo>
                  <a:lnTo>
                    <a:pt x="25" y="83"/>
                  </a:lnTo>
                  <a:lnTo>
                    <a:pt x="26" y="83"/>
                  </a:lnTo>
                  <a:lnTo>
                    <a:pt x="39" y="80"/>
                  </a:lnTo>
                  <a:lnTo>
                    <a:pt x="48" y="70"/>
                  </a:lnTo>
                  <a:lnTo>
                    <a:pt x="54" y="58"/>
                  </a:lnTo>
                  <a:lnTo>
                    <a:pt x="55" y="41"/>
                  </a:lnTo>
                  <a:lnTo>
                    <a:pt x="53" y="25"/>
                  </a:lnTo>
                  <a:lnTo>
                    <a:pt x="44" y="12"/>
                  </a:lnTo>
                  <a:lnTo>
                    <a:pt x="35" y="2"/>
                  </a:lnTo>
                  <a:lnTo>
                    <a:pt x="22" y="0"/>
                  </a:lnTo>
                  <a:close/>
                </a:path>
              </a:pathLst>
            </a:custGeom>
            <a:solidFill>
              <a:srgbClr val="000000"/>
            </a:solidFill>
            <a:ln w="9525">
              <a:noFill/>
              <a:round/>
              <a:headEnd/>
              <a:tailEnd/>
            </a:ln>
          </p:spPr>
          <p:txBody>
            <a:bodyPr/>
            <a:lstStyle/>
            <a:p>
              <a:pPr eaLnBrk="0" hangingPunct="0"/>
              <a:endParaRPr lang="en-AU"/>
            </a:p>
          </p:txBody>
        </p:sp>
        <p:sp>
          <p:nvSpPr>
            <p:cNvPr id="76985" name="Freeform 101"/>
            <p:cNvSpPr>
              <a:spLocks/>
            </p:cNvSpPr>
            <p:nvPr/>
          </p:nvSpPr>
          <p:spPr bwMode="auto">
            <a:xfrm>
              <a:off x="6322" y="2419"/>
              <a:ext cx="18" cy="28"/>
            </a:xfrm>
            <a:custGeom>
              <a:avLst/>
              <a:gdLst>
                <a:gd name="T0" fmla="*/ 2 w 54"/>
                <a:gd name="T1" fmla="*/ 9 h 84"/>
                <a:gd name="T2" fmla="*/ 2 w 54"/>
                <a:gd name="T3" fmla="*/ 9 h 84"/>
                <a:gd name="T4" fmla="*/ 2 w 54"/>
                <a:gd name="T5" fmla="*/ 9 h 84"/>
                <a:gd name="T6" fmla="*/ 2 w 54"/>
                <a:gd name="T7" fmla="*/ 9 h 84"/>
                <a:gd name="T8" fmla="*/ 2 w 54"/>
                <a:gd name="T9" fmla="*/ 9 h 84"/>
                <a:gd name="T10" fmla="*/ 3 w 54"/>
                <a:gd name="T11" fmla="*/ 9 h 84"/>
                <a:gd name="T12" fmla="*/ 3 w 54"/>
                <a:gd name="T13" fmla="*/ 9 h 84"/>
                <a:gd name="T14" fmla="*/ 3 w 54"/>
                <a:gd name="T15" fmla="*/ 9 h 84"/>
                <a:gd name="T16" fmla="*/ 3 w 54"/>
                <a:gd name="T17" fmla="*/ 9 h 84"/>
                <a:gd name="T18" fmla="*/ 4 w 54"/>
                <a:gd name="T19" fmla="*/ 9 h 84"/>
                <a:gd name="T20" fmla="*/ 5 w 54"/>
                <a:gd name="T21" fmla="*/ 8 h 84"/>
                <a:gd name="T22" fmla="*/ 6 w 54"/>
                <a:gd name="T23" fmla="*/ 6 h 84"/>
                <a:gd name="T24" fmla="*/ 6 w 54"/>
                <a:gd name="T25" fmla="*/ 5 h 84"/>
                <a:gd name="T26" fmla="*/ 6 w 54"/>
                <a:gd name="T27" fmla="*/ 3 h 84"/>
                <a:gd name="T28" fmla="*/ 5 w 54"/>
                <a:gd name="T29" fmla="*/ 1 h 84"/>
                <a:gd name="T30" fmla="*/ 4 w 54"/>
                <a:gd name="T31" fmla="*/ 0 h 84"/>
                <a:gd name="T32" fmla="*/ 2 w 54"/>
                <a:gd name="T33" fmla="*/ 0 h 84"/>
                <a:gd name="T34" fmla="*/ 2 w 54"/>
                <a:gd name="T35" fmla="*/ 0 h 84"/>
                <a:gd name="T36" fmla="*/ 2 w 54"/>
                <a:gd name="T37" fmla="*/ 0 h 84"/>
                <a:gd name="T38" fmla="*/ 2 w 54"/>
                <a:gd name="T39" fmla="*/ 0 h 84"/>
                <a:gd name="T40" fmla="*/ 2 w 54"/>
                <a:gd name="T41" fmla="*/ 0 h 84"/>
                <a:gd name="T42" fmla="*/ 2 w 54"/>
                <a:gd name="T43" fmla="*/ 1 h 84"/>
                <a:gd name="T44" fmla="*/ 3 w 54"/>
                <a:gd name="T45" fmla="*/ 2 h 84"/>
                <a:gd name="T46" fmla="*/ 4 w 54"/>
                <a:gd name="T47" fmla="*/ 3 h 84"/>
                <a:gd name="T48" fmla="*/ 4 w 54"/>
                <a:gd name="T49" fmla="*/ 5 h 84"/>
                <a:gd name="T50" fmla="*/ 4 w 54"/>
                <a:gd name="T51" fmla="*/ 5 h 84"/>
                <a:gd name="T52" fmla="*/ 4 w 54"/>
                <a:gd name="T53" fmla="*/ 5 h 84"/>
                <a:gd name="T54" fmla="*/ 4 w 54"/>
                <a:gd name="T55" fmla="*/ 5 h 84"/>
                <a:gd name="T56" fmla="*/ 4 w 54"/>
                <a:gd name="T57" fmla="*/ 5 h 84"/>
                <a:gd name="T58" fmla="*/ 4 w 54"/>
                <a:gd name="T59" fmla="*/ 5 h 84"/>
                <a:gd name="T60" fmla="*/ 3 w 54"/>
                <a:gd name="T61" fmla="*/ 4 h 84"/>
                <a:gd name="T62" fmla="*/ 3 w 54"/>
                <a:gd name="T63" fmla="*/ 4 h 84"/>
                <a:gd name="T64" fmla="*/ 2 w 54"/>
                <a:gd name="T65" fmla="*/ 3 h 84"/>
                <a:gd name="T66" fmla="*/ 1 w 54"/>
                <a:gd name="T67" fmla="*/ 4 h 84"/>
                <a:gd name="T68" fmla="*/ 1 w 54"/>
                <a:gd name="T69" fmla="*/ 4 h 84"/>
                <a:gd name="T70" fmla="*/ 0 w 54"/>
                <a:gd name="T71" fmla="*/ 5 h 84"/>
                <a:gd name="T72" fmla="*/ 0 w 54"/>
                <a:gd name="T73" fmla="*/ 6 h 84"/>
                <a:gd name="T74" fmla="*/ 0 w 54"/>
                <a:gd name="T75" fmla="*/ 7 h 84"/>
                <a:gd name="T76" fmla="*/ 1 w 54"/>
                <a:gd name="T77" fmla="*/ 8 h 84"/>
                <a:gd name="T78" fmla="*/ 1 w 54"/>
                <a:gd name="T79" fmla="*/ 9 h 84"/>
                <a:gd name="T80" fmla="*/ 2 w 54"/>
                <a:gd name="T81" fmla="*/ 9 h 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4"/>
                <a:gd name="T124" fmla="*/ 0 h 84"/>
                <a:gd name="T125" fmla="*/ 54 w 54"/>
                <a:gd name="T126" fmla="*/ 84 h 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4" h="84">
                  <a:moveTo>
                    <a:pt x="21" y="82"/>
                  </a:moveTo>
                  <a:lnTo>
                    <a:pt x="21" y="82"/>
                  </a:lnTo>
                  <a:lnTo>
                    <a:pt x="22" y="82"/>
                  </a:lnTo>
                  <a:lnTo>
                    <a:pt x="24" y="84"/>
                  </a:lnTo>
                  <a:lnTo>
                    <a:pt x="25" y="84"/>
                  </a:lnTo>
                  <a:lnTo>
                    <a:pt x="27" y="84"/>
                  </a:lnTo>
                  <a:lnTo>
                    <a:pt x="39" y="81"/>
                  </a:lnTo>
                  <a:lnTo>
                    <a:pt x="47" y="71"/>
                  </a:lnTo>
                  <a:lnTo>
                    <a:pt x="53" y="57"/>
                  </a:lnTo>
                  <a:lnTo>
                    <a:pt x="54" y="42"/>
                  </a:lnTo>
                  <a:lnTo>
                    <a:pt x="52" y="25"/>
                  </a:lnTo>
                  <a:lnTo>
                    <a:pt x="45" y="13"/>
                  </a:lnTo>
                  <a:lnTo>
                    <a:pt x="35" y="3"/>
                  </a:lnTo>
                  <a:lnTo>
                    <a:pt x="22" y="0"/>
                  </a:lnTo>
                  <a:lnTo>
                    <a:pt x="21" y="0"/>
                  </a:lnTo>
                  <a:lnTo>
                    <a:pt x="18" y="0"/>
                  </a:lnTo>
                  <a:lnTo>
                    <a:pt x="17" y="0"/>
                  </a:lnTo>
                  <a:lnTo>
                    <a:pt x="14" y="2"/>
                  </a:lnTo>
                  <a:lnTo>
                    <a:pt x="22" y="7"/>
                  </a:lnTo>
                  <a:lnTo>
                    <a:pt x="31" y="17"/>
                  </a:lnTo>
                  <a:lnTo>
                    <a:pt x="36" y="28"/>
                  </a:lnTo>
                  <a:lnTo>
                    <a:pt x="38" y="42"/>
                  </a:lnTo>
                  <a:lnTo>
                    <a:pt x="39" y="43"/>
                  </a:lnTo>
                  <a:lnTo>
                    <a:pt x="39" y="46"/>
                  </a:lnTo>
                  <a:lnTo>
                    <a:pt x="39" y="48"/>
                  </a:lnTo>
                  <a:lnTo>
                    <a:pt x="38" y="49"/>
                  </a:lnTo>
                  <a:lnTo>
                    <a:pt x="35" y="42"/>
                  </a:lnTo>
                  <a:lnTo>
                    <a:pt x="31" y="37"/>
                  </a:lnTo>
                  <a:lnTo>
                    <a:pt x="25" y="32"/>
                  </a:lnTo>
                  <a:lnTo>
                    <a:pt x="18" y="31"/>
                  </a:lnTo>
                  <a:lnTo>
                    <a:pt x="11" y="32"/>
                  </a:lnTo>
                  <a:lnTo>
                    <a:pt x="6" y="38"/>
                  </a:lnTo>
                  <a:lnTo>
                    <a:pt x="2" y="46"/>
                  </a:lnTo>
                  <a:lnTo>
                    <a:pt x="0" y="57"/>
                  </a:lnTo>
                  <a:lnTo>
                    <a:pt x="3" y="67"/>
                  </a:lnTo>
                  <a:lnTo>
                    <a:pt x="7" y="75"/>
                  </a:lnTo>
                  <a:lnTo>
                    <a:pt x="13" y="81"/>
                  </a:lnTo>
                  <a:lnTo>
                    <a:pt x="21" y="82"/>
                  </a:lnTo>
                  <a:close/>
                </a:path>
              </a:pathLst>
            </a:custGeom>
            <a:solidFill>
              <a:srgbClr val="000000"/>
            </a:solidFill>
            <a:ln w="9525">
              <a:noFill/>
              <a:round/>
              <a:headEnd/>
              <a:tailEnd/>
            </a:ln>
          </p:spPr>
          <p:txBody>
            <a:bodyPr/>
            <a:lstStyle/>
            <a:p>
              <a:pPr eaLnBrk="0" hangingPunct="0"/>
              <a:endParaRPr lang="en-AU"/>
            </a:p>
          </p:txBody>
        </p:sp>
        <p:sp>
          <p:nvSpPr>
            <p:cNvPr id="76986" name="Freeform 102"/>
            <p:cNvSpPr>
              <a:spLocks/>
            </p:cNvSpPr>
            <p:nvPr/>
          </p:nvSpPr>
          <p:spPr bwMode="auto">
            <a:xfrm>
              <a:off x="6017" y="2668"/>
              <a:ext cx="163" cy="163"/>
            </a:xfrm>
            <a:custGeom>
              <a:avLst/>
              <a:gdLst>
                <a:gd name="T0" fmla="*/ 23 w 490"/>
                <a:gd name="T1" fmla="*/ 0 h 488"/>
                <a:gd name="T2" fmla="*/ 18 w 490"/>
                <a:gd name="T3" fmla="*/ 1 h 488"/>
                <a:gd name="T4" fmla="*/ 13 w 490"/>
                <a:gd name="T5" fmla="*/ 3 h 488"/>
                <a:gd name="T6" fmla="*/ 9 w 490"/>
                <a:gd name="T7" fmla="*/ 6 h 488"/>
                <a:gd name="T8" fmla="*/ 5 w 490"/>
                <a:gd name="T9" fmla="*/ 10 h 488"/>
                <a:gd name="T10" fmla="*/ 3 w 490"/>
                <a:gd name="T11" fmla="*/ 14 h 488"/>
                <a:gd name="T12" fmla="*/ 1 w 490"/>
                <a:gd name="T13" fmla="*/ 19 h 488"/>
                <a:gd name="T14" fmla="*/ 0 w 490"/>
                <a:gd name="T15" fmla="*/ 24 h 488"/>
                <a:gd name="T16" fmla="*/ 0 w 490"/>
                <a:gd name="T17" fmla="*/ 30 h 488"/>
                <a:gd name="T18" fmla="*/ 2 w 490"/>
                <a:gd name="T19" fmla="*/ 35 h 488"/>
                <a:gd name="T20" fmla="*/ 4 w 490"/>
                <a:gd name="T21" fmla="*/ 40 h 488"/>
                <a:gd name="T22" fmla="*/ 7 w 490"/>
                <a:gd name="T23" fmla="*/ 44 h 488"/>
                <a:gd name="T24" fmla="*/ 11 w 490"/>
                <a:gd name="T25" fmla="*/ 48 h 488"/>
                <a:gd name="T26" fmla="*/ 16 w 490"/>
                <a:gd name="T27" fmla="*/ 51 h 488"/>
                <a:gd name="T28" fmla="*/ 21 w 490"/>
                <a:gd name="T29" fmla="*/ 53 h 488"/>
                <a:gd name="T30" fmla="*/ 26 w 490"/>
                <a:gd name="T31" fmla="*/ 54 h 488"/>
                <a:gd name="T32" fmla="*/ 31 w 490"/>
                <a:gd name="T33" fmla="*/ 54 h 488"/>
                <a:gd name="T34" fmla="*/ 37 w 490"/>
                <a:gd name="T35" fmla="*/ 53 h 488"/>
                <a:gd name="T36" fmla="*/ 41 w 490"/>
                <a:gd name="T37" fmla="*/ 51 h 488"/>
                <a:gd name="T38" fmla="*/ 46 w 490"/>
                <a:gd name="T39" fmla="*/ 48 h 488"/>
                <a:gd name="T40" fmla="*/ 49 w 490"/>
                <a:gd name="T41" fmla="*/ 44 h 488"/>
                <a:gd name="T42" fmla="*/ 52 w 490"/>
                <a:gd name="T43" fmla="*/ 40 h 488"/>
                <a:gd name="T44" fmla="*/ 54 w 490"/>
                <a:gd name="T45" fmla="*/ 35 h 488"/>
                <a:gd name="T46" fmla="*/ 54 w 490"/>
                <a:gd name="T47" fmla="*/ 30 h 488"/>
                <a:gd name="T48" fmla="*/ 54 w 490"/>
                <a:gd name="T49" fmla="*/ 24 h 488"/>
                <a:gd name="T50" fmla="*/ 53 w 490"/>
                <a:gd name="T51" fmla="*/ 19 h 488"/>
                <a:gd name="T52" fmla="*/ 50 w 490"/>
                <a:gd name="T53" fmla="*/ 14 h 488"/>
                <a:gd name="T54" fmla="*/ 47 w 490"/>
                <a:gd name="T55" fmla="*/ 10 h 488"/>
                <a:gd name="T56" fmla="*/ 43 w 490"/>
                <a:gd name="T57" fmla="*/ 6 h 488"/>
                <a:gd name="T58" fmla="*/ 39 w 490"/>
                <a:gd name="T59" fmla="*/ 3 h 488"/>
                <a:gd name="T60" fmla="*/ 34 w 490"/>
                <a:gd name="T61" fmla="*/ 1 h 488"/>
                <a:gd name="T62" fmla="*/ 28 w 490"/>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0"/>
                <a:gd name="T97" fmla="*/ 0 h 488"/>
                <a:gd name="T98" fmla="*/ 490 w 490"/>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0" h="488">
                  <a:moveTo>
                    <a:pt x="232" y="0"/>
                  </a:moveTo>
                  <a:lnTo>
                    <a:pt x="207" y="1"/>
                  </a:lnTo>
                  <a:lnTo>
                    <a:pt x="183" y="5"/>
                  </a:lnTo>
                  <a:lnTo>
                    <a:pt x="159" y="11"/>
                  </a:lnTo>
                  <a:lnTo>
                    <a:pt x="137" y="19"/>
                  </a:lnTo>
                  <a:lnTo>
                    <a:pt x="116" y="29"/>
                  </a:lnTo>
                  <a:lnTo>
                    <a:pt x="97" y="41"/>
                  </a:lnTo>
                  <a:lnTo>
                    <a:pt x="79" y="55"/>
                  </a:lnTo>
                  <a:lnTo>
                    <a:pt x="62" y="72"/>
                  </a:lnTo>
                  <a:lnTo>
                    <a:pt x="48" y="89"/>
                  </a:lnTo>
                  <a:lnTo>
                    <a:pt x="34" y="108"/>
                  </a:lnTo>
                  <a:lnTo>
                    <a:pt x="23" y="127"/>
                  </a:lnTo>
                  <a:lnTo>
                    <a:pt x="14" y="150"/>
                  </a:lnTo>
                  <a:lnTo>
                    <a:pt x="7" y="172"/>
                  </a:lnTo>
                  <a:lnTo>
                    <a:pt x="3" y="195"/>
                  </a:lnTo>
                  <a:lnTo>
                    <a:pt x="0" y="219"/>
                  </a:lnTo>
                  <a:lnTo>
                    <a:pt x="0" y="244"/>
                  </a:lnTo>
                  <a:lnTo>
                    <a:pt x="3" y="268"/>
                  </a:lnTo>
                  <a:lnTo>
                    <a:pt x="8" y="292"/>
                  </a:lnTo>
                  <a:lnTo>
                    <a:pt x="15" y="315"/>
                  </a:lnTo>
                  <a:lnTo>
                    <a:pt x="25" y="337"/>
                  </a:lnTo>
                  <a:lnTo>
                    <a:pt x="36" y="359"/>
                  </a:lnTo>
                  <a:lnTo>
                    <a:pt x="48" y="380"/>
                  </a:lnTo>
                  <a:lnTo>
                    <a:pt x="65" y="399"/>
                  </a:lnTo>
                  <a:lnTo>
                    <a:pt x="82" y="417"/>
                  </a:lnTo>
                  <a:lnTo>
                    <a:pt x="101" y="434"/>
                  </a:lnTo>
                  <a:lnTo>
                    <a:pt x="120" y="448"/>
                  </a:lnTo>
                  <a:lnTo>
                    <a:pt x="141" y="460"/>
                  </a:lnTo>
                  <a:lnTo>
                    <a:pt x="164" y="470"/>
                  </a:lnTo>
                  <a:lnTo>
                    <a:pt x="186" y="478"/>
                  </a:lnTo>
                  <a:lnTo>
                    <a:pt x="209" y="484"/>
                  </a:lnTo>
                  <a:lnTo>
                    <a:pt x="233" y="487"/>
                  </a:lnTo>
                  <a:lnTo>
                    <a:pt x="258" y="488"/>
                  </a:lnTo>
                  <a:lnTo>
                    <a:pt x="283" y="487"/>
                  </a:lnTo>
                  <a:lnTo>
                    <a:pt x="306" y="484"/>
                  </a:lnTo>
                  <a:lnTo>
                    <a:pt x="330" y="478"/>
                  </a:lnTo>
                  <a:lnTo>
                    <a:pt x="351" y="470"/>
                  </a:lnTo>
                  <a:lnTo>
                    <a:pt x="372" y="460"/>
                  </a:lnTo>
                  <a:lnTo>
                    <a:pt x="392" y="448"/>
                  </a:lnTo>
                  <a:lnTo>
                    <a:pt x="411" y="434"/>
                  </a:lnTo>
                  <a:lnTo>
                    <a:pt x="427" y="417"/>
                  </a:lnTo>
                  <a:lnTo>
                    <a:pt x="442" y="399"/>
                  </a:lnTo>
                  <a:lnTo>
                    <a:pt x="456" y="380"/>
                  </a:lnTo>
                  <a:lnTo>
                    <a:pt x="467" y="359"/>
                  </a:lnTo>
                  <a:lnTo>
                    <a:pt x="477" y="337"/>
                  </a:lnTo>
                  <a:lnTo>
                    <a:pt x="484" y="315"/>
                  </a:lnTo>
                  <a:lnTo>
                    <a:pt x="488" y="292"/>
                  </a:lnTo>
                  <a:lnTo>
                    <a:pt x="490" y="268"/>
                  </a:lnTo>
                  <a:lnTo>
                    <a:pt x="490" y="244"/>
                  </a:lnTo>
                  <a:lnTo>
                    <a:pt x="487" y="220"/>
                  </a:lnTo>
                  <a:lnTo>
                    <a:pt x="483" y="195"/>
                  </a:lnTo>
                  <a:lnTo>
                    <a:pt x="476" y="173"/>
                  </a:lnTo>
                  <a:lnTo>
                    <a:pt x="466" y="151"/>
                  </a:lnTo>
                  <a:lnTo>
                    <a:pt x="455" y="129"/>
                  </a:lnTo>
                  <a:lnTo>
                    <a:pt x="442" y="108"/>
                  </a:lnTo>
                  <a:lnTo>
                    <a:pt x="426" y="89"/>
                  </a:lnTo>
                  <a:lnTo>
                    <a:pt x="409" y="71"/>
                  </a:lnTo>
                  <a:lnTo>
                    <a:pt x="390" y="54"/>
                  </a:lnTo>
                  <a:lnTo>
                    <a:pt x="370" y="40"/>
                  </a:lnTo>
                  <a:lnTo>
                    <a:pt x="349" y="28"/>
                  </a:lnTo>
                  <a:lnTo>
                    <a:pt x="327" y="18"/>
                  </a:lnTo>
                  <a:lnTo>
                    <a:pt x="304" y="10"/>
                  </a:lnTo>
                  <a:lnTo>
                    <a:pt x="280" y="4"/>
                  </a:lnTo>
                  <a:lnTo>
                    <a:pt x="256" y="1"/>
                  </a:lnTo>
                  <a:lnTo>
                    <a:pt x="232" y="0"/>
                  </a:lnTo>
                  <a:close/>
                </a:path>
              </a:pathLst>
            </a:custGeom>
            <a:solidFill>
              <a:srgbClr val="000000"/>
            </a:solidFill>
            <a:ln w="9525">
              <a:noFill/>
              <a:round/>
              <a:headEnd/>
              <a:tailEnd/>
            </a:ln>
          </p:spPr>
          <p:txBody>
            <a:bodyPr/>
            <a:lstStyle/>
            <a:p>
              <a:pPr eaLnBrk="0" hangingPunct="0"/>
              <a:endParaRPr lang="en-AU"/>
            </a:p>
          </p:txBody>
        </p:sp>
        <p:sp>
          <p:nvSpPr>
            <p:cNvPr id="76987" name="Freeform 103"/>
            <p:cNvSpPr>
              <a:spLocks/>
            </p:cNvSpPr>
            <p:nvPr/>
          </p:nvSpPr>
          <p:spPr bwMode="auto">
            <a:xfrm>
              <a:off x="6029" y="2680"/>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4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19" y="416"/>
                  </a:moveTo>
                  <a:lnTo>
                    <a:pt x="199" y="415"/>
                  </a:lnTo>
                  <a:lnTo>
                    <a:pt x="178" y="412"/>
                  </a:lnTo>
                  <a:lnTo>
                    <a:pt x="158"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0" y="76"/>
                  </a:lnTo>
                  <a:lnTo>
                    <a:pt x="53" y="61"/>
                  </a:lnTo>
                  <a:lnTo>
                    <a:pt x="68" y="47"/>
                  </a:lnTo>
                  <a:lnTo>
                    <a:pt x="83" y="35"/>
                  </a:lnTo>
                  <a:lnTo>
                    <a:pt x="100" y="25"/>
                  </a:lnTo>
                  <a:lnTo>
                    <a:pt x="118" y="15"/>
                  </a:lnTo>
                  <a:lnTo>
                    <a:pt x="138" y="10"/>
                  </a:lnTo>
                  <a:lnTo>
                    <a:pt x="157" y="4"/>
                  </a:lnTo>
                  <a:lnTo>
                    <a:pt x="176" y="1"/>
                  </a:lnTo>
                  <a:lnTo>
                    <a:pt x="197" y="0"/>
                  </a:lnTo>
                  <a:lnTo>
                    <a:pt x="218" y="1"/>
                  </a:lnTo>
                  <a:lnTo>
                    <a:pt x="239" y="4"/>
                  </a:lnTo>
                  <a:lnTo>
                    <a:pt x="258" y="10"/>
                  </a:lnTo>
                  <a:lnTo>
                    <a:pt x="278" y="15"/>
                  </a:lnTo>
                  <a:lnTo>
                    <a:pt x="296" y="25"/>
                  </a:lnTo>
                  <a:lnTo>
                    <a:pt x="314" y="35"/>
                  </a:lnTo>
                  <a:lnTo>
                    <a:pt x="330" y="47"/>
                  </a:lnTo>
                  <a:lnTo>
                    <a:pt x="347" y="61"/>
                  </a:lnTo>
                  <a:lnTo>
                    <a:pt x="362"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19" y="416"/>
                  </a:lnTo>
                  <a:close/>
                </a:path>
              </a:pathLst>
            </a:custGeom>
            <a:solidFill>
              <a:srgbClr val="FFFFFF"/>
            </a:solidFill>
            <a:ln w="9525">
              <a:noFill/>
              <a:round/>
              <a:headEnd/>
              <a:tailEnd/>
            </a:ln>
          </p:spPr>
          <p:txBody>
            <a:bodyPr/>
            <a:lstStyle/>
            <a:p>
              <a:pPr eaLnBrk="0" hangingPunct="0"/>
              <a:endParaRPr lang="en-AU"/>
            </a:p>
          </p:txBody>
        </p:sp>
        <p:sp>
          <p:nvSpPr>
            <p:cNvPr id="76988" name="Freeform 104"/>
            <p:cNvSpPr>
              <a:spLocks/>
            </p:cNvSpPr>
            <p:nvPr/>
          </p:nvSpPr>
          <p:spPr bwMode="auto">
            <a:xfrm>
              <a:off x="6037" y="2688"/>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8"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3"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6" y="130"/>
                  </a:lnTo>
                  <a:lnTo>
                    <a:pt x="350" y="113"/>
                  </a:lnTo>
                  <a:lnTo>
                    <a:pt x="341" y="97"/>
                  </a:lnTo>
                  <a:lnTo>
                    <a:pt x="331" y="81"/>
                  </a:lnTo>
                  <a:lnTo>
                    <a:pt x="320" y="67"/>
                  </a:lnTo>
                  <a:lnTo>
                    <a:pt x="306" y="54"/>
                  </a:lnTo>
                  <a:lnTo>
                    <a:pt x="293" y="41"/>
                  </a:lnTo>
                  <a:lnTo>
                    <a:pt x="277" y="30"/>
                  </a:lnTo>
                  <a:lnTo>
                    <a:pt x="262" y="22"/>
                  </a:lnTo>
                  <a:lnTo>
                    <a:pt x="245"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989" name="Freeform 105"/>
            <p:cNvSpPr>
              <a:spLocks/>
            </p:cNvSpPr>
            <p:nvPr/>
          </p:nvSpPr>
          <p:spPr bwMode="auto">
            <a:xfrm>
              <a:off x="6050" y="2701"/>
              <a:ext cx="98" cy="98"/>
            </a:xfrm>
            <a:custGeom>
              <a:avLst/>
              <a:gdLst>
                <a:gd name="T0" fmla="*/ 17 w 294"/>
                <a:gd name="T1" fmla="*/ 33 h 294"/>
                <a:gd name="T2" fmla="*/ 16 w 294"/>
                <a:gd name="T3" fmla="*/ 33 h 294"/>
                <a:gd name="T4" fmla="*/ 14 w 294"/>
                <a:gd name="T5" fmla="*/ 32 h 294"/>
                <a:gd name="T6" fmla="*/ 12 w 294"/>
                <a:gd name="T7" fmla="*/ 32 h 294"/>
                <a:gd name="T8" fmla="*/ 11 w 294"/>
                <a:gd name="T9" fmla="*/ 31 h 294"/>
                <a:gd name="T10" fmla="*/ 9 w 294"/>
                <a:gd name="T11" fmla="*/ 31 h 294"/>
                <a:gd name="T12" fmla="*/ 8 w 294"/>
                <a:gd name="T13" fmla="*/ 30 h 294"/>
                <a:gd name="T14" fmla="*/ 7 w 294"/>
                <a:gd name="T15" fmla="*/ 29 h 294"/>
                <a:gd name="T16" fmla="*/ 5 w 294"/>
                <a:gd name="T17" fmla="*/ 28 h 294"/>
                <a:gd name="T18" fmla="*/ 4 w 294"/>
                <a:gd name="T19" fmla="*/ 27 h 294"/>
                <a:gd name="T20" fmla="*/ 3 w 294"/>
                <a:gd name="T21" fmla="*/ 25 h 294"/>
                <a:gd name="T22" fmla="*/ 2 w 294"/>
                <a:gd name="T23" fmla="*/ 24 h 294"/>
                <a:gd name="T24" fmla="*/ 2 w 294"/>
                <a:gd name="T25" fmla="*/ 22 h 294"/>
                <a:gd name="T26" fmla="*/ 1 w 294"/>
                <a:gd name="T27" fmla="*/ 21 h 294"/>
                <a:gd name="T28" fmla="*/ 0 w 294"/>
                <a:gd name="T29" fmla="*/ 20 h 294"/>
                <a:gd name="T30" fmla="*/ 0 w 294"/>
                <a:gd name="T31" fmla="*/ 18 h 294"/>
                <a:gd name="T32" fmla="*/ 0 w 294"/>
                <a:gd name="T33" fmla="*/ 16 h 294"/>
                <a:gd name="T34" fmla="*/ 0 w 294"/>
                <a:gd name="T35" fmla="*/ 13 h 294"/>
                <a:gd name="T36" fmla="*/ 1 w 294"/>
                <a:gd name="T37" fmla="*/ 10 h 294"/>
                <a:gd name="T38" fmla="*/ 2 w 294"/>
                <a:gd name="T39" fmla="*/ 7 h 294"/>
                <a:gd name="T40" fmla="*/ 4 w 294"/>
                <a:gd name="T41" fmla="*/ 5 h 294"/>
                <a:gd name="T42" fmla="*/ 5 w 294"/>
                <a:gd name="T43" fmla="*/ 4 h 294"/>
                <a:gd name="T44" fmla="*/ 7 w 294"/>
                <a:gd name="T45" fmla="*/ 3 h 294"/>
                <a:gd name="T46" fmla="*/ 8 w 294"/>
                <a:gd name="T47" fmla="*/ 2 h 294"/>
                <a:gd name="T48" fmla="*/ 9 w 294"/>
                <a:gd name="T49" fmla="*/ 1 h 294"/>
                <a:gd name="T50" fmla="*/ 11 w 294"/>
                <a:gd name="T51" fmla="*/ 1 h 294"/>
                <a:gd name="T52" fmla="*/ 12 w 294"/>
                <a:gd name="T53" fmla="*/ 0 h 294"/>
                <a:gd name="T54" fmla="*/ 14 w 294"/>
                <a:gd name="T55" fmla="*/ 0 h 294"/>
                <a:gd name="T56" fmla="*/ 15 w 294"/>
                <a:gd name="T57" fmla="*/ 0 h 294"/>
                <a:gd name="T58" fmla="*/ 17 w 294"/>
                <a:gd name="T59" fmla="*/ 0 h 294"/>
                <a:gd name="T60" fmla="*/ 19 w 294"/>
                <a:gd name="T61" fmla="*/ 0 h 294"/>
                <a:gd name="T62" fmla="*/ 20 w 294"/>
                <a:gd name="T63" fmla="*/ 1 h 294"/>
                <a:gd name="T64" fmla="*/ 22 w 294"/>
                <a:gd name="T65" fmla="*/ 1 h 294"/>
                <a:gd name="T66" fmla="*/ 23 w 294"/>
                <a:gd name="T67" fmla="*/ 2 h 294"/>
                <a:gd name="T68" fmla="*/ 25 w 294"/>
                <a:gd name="T69" fmla="*/ 3 h 294"/>
                <a:gd name="T70" fmla="*/ 26 w 294"/>
                <a:gd name="T71" fmla="*/ 4 h 294"/>
                <a:gd name="T72" fmla="*/ 27 w 294"/>
                <a:gd name="T73" fmla="*/ 5 h 294"/>
                <a:gd name="T74" fmla="*/ 28 w 294"/>
                <a:gd name="T75" fmla="*/ 6 h 294"/>
                <a:gd name="T76" fmla="*/ 29 w 294"/>
                <a:gd name="T77" fmla="*/ 7 h 294"/>
                <a:gd name="T78" fmla="*/ 30 w 294"/>
                <a:gd name="T79" fmla="*/ 9 h 294"/>
                <a:gd name="T80" fmla="*/ 31 w 294"/>
                <a:gd name="T81" fmla="*/ 10 h 294"/>
                <a:gd name="T82" fmla="*/ 32 w 294"/>
                <a:gd name="T83" fmla="*/ 12 h 294"/>
                <a:gd name="T84" fmla="*/ 32 w 294"/>
                <a:gd name="T85" fmla="*/ 13 h 294"/>
                <a:gd name="T86" fmla="*/ 33 w 294"/>
                <a:gd name="T87" fmla="*/ 15 h 294"/>
                <a:gd name="T88" fmla="*/ 33 w 294"/>
                <a:gd name="T89" fmla="*/ 16 h 294"/>
                <a:gd name="T90" fmla="*/ 33 w 294"/>
                <a:gd name="T91" fmla="*/ 20 h 294"/>
                <a:gd name="T92" fmla="*/ 32 w 294"/>
                <a:gd name="T93" fmla="*/ 23 h 294"/>
                <a:gd name="T94" fmla="*/ 30 w 294"/>
                <a:gd name="T95" fmla="*/ 25 h 294"/>
                <a:gd name="T96" fmla="*/ 29 w 294"/>
                <a:gd name="T97" fmla="*/ 28 h 294"/>
                <a:gd name="T98" fmla="*/ 26 w 294"/>
                <a:gd name="T99" fmla="*/ 30 h 294"/>
                <a:gd name="T100" fmla="*/ 24 w 294"/>
                <a:gd name="T101" fmla="*/ 31 h 294"/>
                <a:gd name="T102" fmla="*/ 21 w 294"/>
                <a:gd name="T103" fmla="*/ 32 h 294"/>
                <a:gd name="T104" fmla="*/ 17 w 294"/>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4"/>
                <a:gd name="T160" fmla="*/ 0 h 294"/>
                <a:gd name="T161" fmla="*/ 294 w 294"/>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4" h="294">
                  <a:moveTo>
                    <a:pt x="156" y="294"/>
                  </a:moveTo>
                  <a:lnTo>
                    <a:pt x="140" y="293"/>
                  </a:lnTo>
                  <a:lnTo>
                    <a:pt x="127" y="291"/>
                  </a:lnTo>
                  <a:lnTo>
                    <a:pt x="111" y="287"/>
                  </a:lnTo>
                  <a:lnTo>
                    <a:pt x="99" y="283"/>
                  </a:lnTo>
                  <a:lnTo>
                    <a:pt x="85" y="277"/>
                  </a:lnTo>
                  <a:lnTo>
                    <a:pt x="72" y="269"/>
                  </a:lnTo>
                  <a:lnTo>
                    <a:pt x="60" y="261"/>
                  </a:lnTo>
                  <a:lnTo>
                    <a:pt x="49" y="251"/>
                  </a:lnTo>
                  <a:lnTo>
                    <a:pt x="39" y="240"/>
                  </a:lnTo>
                  <a:lnTo>
                    <a:pt x="29" y="229"/>
                  </a:lnTo>
                  <a:lnTo>
                    <a:pt x="21" y="216"/>
                  </a:lnTo>
                  <a:lnTo>
                    <a:pt x="14" y="202"/>
                  </a:lnTo>
                  <a:lnTo>
                    <a:pt x="9" y="190"/>
                  </a:lnTo>
                  <a:lnTo>
                    <a:pt x="4" y="176"/>
                  </a:lnTo>
                  <a:lnTo>
                    <a:pt x="2" y="161"/>
                  </a:lnTo>
                  <a:lnTo>
                    <a:pt x="0" y="147"/>
                  </a:lnTo>
                  <a:lnTo>
                    <a:pt x="2" y="118"/>
                  </a:lnTo>
                  <a:lnTo>
                    <a:pt x="9" y="90"/>
                  </a:lnTo>
                  <a:lnTo>
                    <a:pt x="20" y="65"/>
                  </a:lnTo>
                  <a:lnTo>
                    <a:pt x="38" y="43"/>
                  </a:lnTo>
                  <a:lnTo>
                    <a:pt x="47" y="33"/>
                  </a:lnTo>
                  <a:lnTo>
                    <a:pt x="59" y="25"/>
                  </a:lnTo>
                  <a:lnTo>
                    <a:pt x="71" y="17"/>
                  </a:lnTo>
                  <a:lnTo>
                    <a:pt x="84" y="11"/>
                  </a:lnTo>
                  <a:lnTo>
                    <a:pt x="97" y="7"/>
                  </a:lnTo>
                  <a:lnTo>
                    <a:pt x="110" y="3"/>
                  </a:lnTo>
                  <a:lnTo>
                    <a:pt x="125" y="1"/>
                  </a:lnTo>
                  <a:lnTo>
                    <a:pt x="139" y="0"/>
                  </a:lnTo>
                  <a:lnTo>
                    <a:pt x="153" y="1"/>
                  </a:lnTo>
                  <a:lnTo>
                    <a:pt x="168" y="3"/>
                  </a:lnTo>
                  <a:lnTo>
                    <a:pt x="182" y="7"/>
                  </a:lnTo>
                  <a:lnTo>
                    <a:pt x="196" y="11"/>
                  </a:lnTo>
                  <a:lnTo>
                    <a:pt x="208" y="17"/>
                  </a:lnTo>
                  <a:lnTo>
                    <a:pt x="222" y="25"/>
                  </a:lnTo>
                  <a:lnTo>
                    <a:pt x="235" y="33"/>
                  </a:lnTo>
                  <a:lnTo>
                    <a:pt x="246" y="43"/>
                  </a:lnTo>
                  <a:lnTo>
                    <a:pt x="256" y="54"/>
                  </a:lnTo>
                  <a:lnTo>
                    <a:pt x="265" y="65"/>
                  </a:lnTo>
                  <a:lnTo>
                    <a:pt x="274" y="78"/>
                  </a:lnTo>
                  <a:lnTo>
                    <a:pt x="281" y="90"/>
                  </a:lnTo>
                  <a:lnTo>
                    <a:pt x="286" y="104"/>
                  </a:lnTo>
                  <a:lnTo>
                    <a:pt x="290" y="118"/>
                  </a:lnTo>
                  <a:lnTo>
                    <a:pt x="293" y="133"/>
                  </a:lnTo>
                  <a:lnTo>
                    <a:pt x="294"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990" name="Freeform 106"/>
            <p:cNvSpPr>
              <a:spLocks/>
            </p:cNvSpPr>
            <p:nvPr/>
          </p:nvSpPr>
          <p:spPr bwMode="auto">
            <a:xfrm>
              <a:off x="6521" y="2668"/>
              <a:ext cx="163" cy="163"/>
            </a:xfrm>
            <a:custGeom>
              <a:avLst/>
              <a:gdLst>
                <a:gd name="T0" fmla="*/ 23 w 489"/>
                <a:gd name="T1" fmla="*/ 0 h 488"/>
                <a:gd name="T2" fmla="*/ 18 w 489"/>
                <a:gd name="T3" fmla="*/ 1 h 488"/>
                <a:gd name="T4" fmla="*/ 13 w 489"/>
                <a:gd name="T5" fmla="*/ 3 h 488"/>
                <a:gd name="T6" fmla="*/ 9 w 489"/>
                <a:gd name="T7" fmla="*/ 6 h 488"/>
                <a:gd name="T8" fmla="*/ 5 w 489"/>
                <a:gd name="T9" fmla="*/ 10 h 488"/>
                <a:gd name="T10" fmla="*/ 2 w 489"/>
                <a:gd name="T11" fmla="*/ 14 h 488"/>
                <a:gd name="T12" fmla="*/ 1 w 489"/>
                <a:gd name="T13" fmla="*/ 19 h 488"/>
                <a:gd name="T14" fmla="*/ 0 w 489"/>
                <a:gd name="T15" fmla="*/ 24 h 488"/>
                <a:gd name="T16" fmla="*/ 0 w 489"/>
                <a:gd name="T17" fmla="*/ 30 h 488"/>
                <a:gd name="T18" fmla="*/ 2 w 489"/>
                <a:gd name="T19" fmla="*/ 35 h 488"/>
                <a:gd name="T20" fmla="*/ 4 w 489"/>
                <a:gd name="T21" fmla="*/ 40 h 488"/>
                <a:gd name="T22" fmla="*/ 7 w 489"/>
                <a:gd name="T23" fmla="*/ 44 h 488"/>
                <a:gd name="T24" fmla="*/ 11 w 489"/>
                <a:gd name="T25" fmla="*/ 48 h 488"/>
                <a:gd name="T26" fmla="*/ 16 w 489"/>
                <a:gd name="T27" fmla="*/ 51 h 488"/>
                <a:gd name="T28" fmla="*/ 21 w 489"/>
                <a:gd name="T29" fmla="*/ 53 h 488"/>
                <a:gd name="T30" fmla="*/ 26 w 489"/>
                <a:gd name="T31" fmla="*/ 54 h 488"/>
                <a:gd name="T32" fmla="*/ 31 w 489"/>
                <a:gd name="T33" fmla="*/ 54 h 488"/>
                <a:gd name="T34" fmla="*/ 37 w 489"/>
                <a:gd name="T35" fmla="*/ 53 h 488"/>
                <a:gd name="T36" fmla="*/ 41 w 489"/>
                <a:gd name="T37" fmla="*/ 51 h 488"/>
                <a:gd name="T38" fmla="*/ 46 w 489"/>
                <a:gd name="T39" fmla="*/ 48 h 488"/>
                <a:gd name="T40" fmla="*/ 49 w 489"/>
                <a:gd name="T41" fmla="*/ 44 h 488"/>
                <a:gd name="T42" fmla="*/ 52 w 489"/>
                <a:gd name="T43" fmla="*/ 40 h 488"/>
                <a:gd name="T44" fmla="*/ 54 w 489"/>
                <a:gd name="T45" fmla="*/ 35 h 488"/>
                <a:gd name="T46" fmla="*/ 54 w 489"/>
                <a:gd name="T47" fmla="*/ 30 h 488"/>
                <a:gd name="T48" fmla="*/ 54 w 489"/>
                <a:gd name="T49" fmla="*/ 24 h 488"/>
                <a:gd name="T50" fmla="*/ 53 w 489"/>
                <a:gd name="T51" fmla="*/ 19 h 488"/>
                <a:gd name="T52" fmla="*/ 50 w 489"/>
                <a:gd name="T53" fmla="*/ 14 h 488"/>
                <a:gd name="T54" fmla="*/ 47 w 489"/>
                <a:gd name="T55" fmla="*/ 10 h 488"/>
                <a:gd name="T56" fmla="*/ 43 w 489"/>
                <a:gd name="T57" fmla="*/ 6 h 488"/>
                <a:gd name="T58" fmla="*/ 39 w 489"/>
                <a:gd name="T59" fmla="*/ 3 h 488"/>
                <a:gd name="T60" fmla="*/ 34 w 489"/>
                <a:gd name="T61" fmla="*/ 1 h 488"/>
                <a:gd name="T62" fmla="*/ 28 w 489"/>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488"/>
                <a:gd name="T98" fmla="*/ 489 w 489"/>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488">
                  <a:moveTo>
                    <a:pt x="231" y="0"/>
                  </a:moveTo>
                  <a:lnTo>
                    <a:pt x="206" y="1"/>
                  </a:lnTo>
                  <a:lnTo>
                    <a:pt x="182" y="5"/>
                  </a:lnTo>
                  <a:lnTo>
                    <a:pt x="158" y="11"/>
                  </a:lnTo>
                  <a:lnTo>
                    <a:pt x="136" y="19"/>
                  </a:lnTo>
                  <a:lnTo>
                    <a:pt x="115" y="29"/>
                  </a:lnTo>
                  <a:lnTo>
                    <a:pt x="96" y="41"/>
                  </a:lnTo>
                  <a:lnTo>
                    <a:pt x="78" y="55"/>
                  </a:lnTo>
                  <a:lnTo>
                    <a:pt x="61" y="72"/>
                  </a:lnTo>
                  <a:lnTo>
                    <a:pt x="47" y="89"/>
                  </a:lnTo>
                  <a:lnTo>
                    <a:pt x="34" y="108"/>
                  </a:lnTo>
                  <a:lnTo>
                    <a:pt x="22" y="127"/>
                  </a:lnTo>
                  <a:lnTo>
                    <a:pt x="14" y="150"/>
                  </a:lnTo>
                  <a:lnTo>
                    <a:pt x="7" y="172"/>
                  </a:lnTo>
                  <a:lnTo>
                    <a:pt x="2" y="195"/>
                  </a:lnTo>
                  <a:lnTo>
                    <a:pt x="0" y="219"/>
                  </a:lnTo>
                  <a:lnTo>
                    <a:pt x="0" y="244"/>
                  </a:lnTo>
                  <a:lnTo>
                    <a:pt x="3" y="268"/>
                  </a:lnTo>
                  <a:lnTo>
                    <a:pt x="7" y="292"/>
                  </a:lnTo>
                  <a:lnTo>
                    <a:pt x="14" y="315"/>
                  </a:lnTo>
                  <a:lnTo>
                    <a:pt x="24" y="337"/>
                  </a:lnTo>
                  <a:lnTo>
                    <a:pt x="35" y="359"/>
                  </a:lnTo>
                  <a:lnTo>
                    <a:pt x="47" y="380"/>
                  </a:lnTo>
                  <a:lnTo>
                    <a:pt x="64" y="399"/>
                  </a:lnTo>
                  <a:lnTo>
                    <a:pt x="81" y="417"/>
                  </a:lnTo>
                  <a:lnTo>
                    <a:pt x="100" y="434"/>
                  </a:lnTo>
                  <a:lnTo>
                    <a:pt x="120" y="448"/>
                  </a:lnTo>
                  <a:lnTo>
                    <a:pt x="140" y="460"/>
                  </a:lnTo>
                  <a:lnTo>
                    <a:pt x="163" y="470"/>
                  </a:lnTo>
                  <a:lnTo>
                    <a:pt x="186" y="478"/>
                  </a:lnTo>
                  <a:lnTo>
                    <a:pt x="210" y="484"/>
                  </a:lnTo>
                  <a:lnTo>
                    <a:pt x="233" y="487"/>
                  </a:lnTo>
                  <a:lnTo>
                    <a:pt x="258" y="488"/>
                  </a:lnTo>
                  <a:lnTo>
                    <a:pt x="282" y="487"/>
                  </a:lnTo>
                  <a:lnTo>
                    <a:pt x="306" y="484"/>
                  </a:lnTo>
                  <a:lnTo>
                    <a:pt x="329" y="478"/>
                  </a:lnTo>
                  <a:lnTo>
                    <a:pt x="351" y="470"/>
                  </a:lnTo>
                  <a:lnTo>
                    <a:pt x="371" y="460"/>
                  </a:lnTo>
                  <a:lnTo>
                    <a:pt x="392" y="448"/>
                  </a:lnTo>
                  <a:lnTo>
                    <a:pt x="410" y="434"/>
                  </a:lnTo>
                  <a:lnTo>
                    <a:pt x="426" y="417"/>
                  </a:lnTo>
                  <a:lnTo>
                    <a:pt x="442" y="399"/>
                  </a:lnTo>
                  <a:lnTo>
                    <a:pt x="455" y="380"/>
                  </a:lnTo>
                  <a:lnTo>
                    <a:pt x="467" y="359"/>
                  </a:lnTo>
                  <a:lnTo>
                    <a:pt x="476" y="337"/>
                  </a:lnTo>
                  <a:lnTo>
                    <a:pt x="483" y="315"/>
                  </a:lnTo>
                  <a:lnTo>
                    <a:pt x="487" y="292"/>
                  </a:lnTo>
                  <a:lnTo>
                    <a:pt x="489" y="268"/>
                  </a:lnTo>
                  <a:lnTo>
                    <a:pt x="489" y="244"/>
                  </a:lnTo>
                  <a:lnTo>
                    <a:pt x="486" y="220"/>
                  </a:lnTo>
                  <a:lnTo>
                    <a:pt x="482" y="195"/>
                  </a:lnTo>
                  <a:lnTo>
                    <a:pt x="475" y="173"/>
                  </a:lnTo>
                  <a:lnTo>
                    <a:pt x="465" y="151"/>
                  </a:lnTo>
                  <a:lnTo>
                    <a:pt x="454" y="129"/>
                  </a:lnTo>
                  <a:lnTo>
                    <a:pt x="442" y="108"/>
                  </a:lnTo>
                  <a:lnTo>
                    <a:pt x="425" y="89"/>
                  </a:lnTo>
                  <a:lnTo>
                    <a:pt x="408" y="71"/>
                  </a:lnTo>
                  <a:lnTo>
                    <a:pt x="389" y="54"/>
                  </a:lnTo>
                  <a:lnTo>
                    <a:pt x="369" y="40"/>
                  </a:lnTo>
                  <a:lnTo>
                    <a:pt x="349" y="28"/>
                  </a:lnTo>
                  <a:lnTo>
                    <a:pt x="326" y="18"/>
                  </a:lnTo>
                  <a:lnTo>
                    <a:pt x="303" y="10"/>
                  </a:lnTo>
                  <a:lnTo>
                    <a:pt x="279" y="4"/>
                  </a:lnTo>
                  <a:lnTo>
                    <a:pt x="256" y="1"/>
                  </a:lnTo>
                  <a:lnTo>
                    <a:pt x="231" y="0"/>
                  </a:lnTo>
                  <a:close/>
                </a:path>
              </a:pathLst>
            </a:custGeom>
            <a:solidFill>
              <a:srgbClr val="000000"/>
            </a:solidFill>
            <a:ln w="9525">
              <a:noFill/>
              <a:round/>
              <a:headEnd/>
              <a:tailEnd/>
            </a:ln>
          </p:spPr>
          <p:txBody>
            <a:bodyPr/>
            <a:lstStyle/>
            <a:p>
              <a:pPr eaLnBrk="0" hangingPunct="0"/>
              <a:endParaRPr lang="en-AU"/>
            </a:p>
          </p:txBody>
        </p:sp>
        <p:sp>
          <p:nvSpPr>
            <p:cNvPr id="76991" name="Freeform 107"/>
            <p:cNvSpPr>
              <a:spLocks/>
            </p:cNvSpPr>
            <p:nvPr/>
          </p:nvSpPr>
          <p:spPr bwMode="auto">
            <a:xfrm>
              <a:off x="6533" y="2680"/>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5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20" y="416"/>
                  </a:moveTo>
                  <a:lnTo>
                    <a:pt x="199" y="415"/>
                  </a:lnTo>
                  <a:lnTo>
                    <a:pt x="178" y="412"/>
                  </a:lnTo>
                  <a:lnTo>
                    <a:pt x="159"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1" y="76"/>
                  </a:lnTo>
                  <a:lnTo>
                    <a:pt x="53" y="61"/>
                  </a:lnTo>
                  <a:lnTo>
                    <a:pt x="68" y="47"/>
                  </a:lnTo>
                  <a:lnTo>
                    <a:pt x="84" y="35"/>
                  </a:lnTo>
                  <a:lnTo>
                    <a:pt x="100" y="25"/>
                  </a:lnTo>
                  <a:lnTo>
                    <a:pt x="118" y="15"/>
                  </a:lnTo>
                  <a:lnTo>
                    <a:pt x="138" y="10"/>
                  </a:lnTo>
                  <a:lnTo>
                    <a:pt x="157" y="4"/>
                  </a:lnTo>
                  <a:lnTo>
                    <a:pt x="177" y="1"/>
                  </a:lnTo>
                  <a:lnTo>
                    <a:pt x="197" y="0"/>
                  </a:lnTo>
                  <a:lnTo>
                    <a:pt x="218" y="1"/>
                  </a:lnTo>
                  <a:lnTo>
                    <a:pt x="239" y="4"/>
                  </a:lnTo>
                  <a:lnTo>
                    <a:pt x="258" y="10"/>
                  </a:lnTo>
                  <a:lnTo>
                    <a:pt x="278" y="15"/>
                  </a:lnTo>
                  <a:lnTo>
                    <a:pt x="296" y="25"/>
                  </a:lnTo>
                  <a:lnTo>
                    <a:pt x="314" y="35"/>
                  </a:lnTo>
                  <a:lnTo>
                    <a:pt x="331" y="47"/>
                  </a:lnTo>
                  <a:lnTo>
                    <a:pt x="347" y="61"/>
                  </a:lnTo>
                  <a:lnTo>
                    <a:pt x="363"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20" y="416"/>
                  </a:lnTo>
                  <a:close/>
                </a:path>
              </a:pathLst>
            </a:custGeom>
            <a:solidFill>
              <a:srgbClr val="FFFFFF"/>
            </a:solidFill>
            <a:ln w="9525">
              <a:noFill/>
              <a:round/>
              <a:headEnd/>
              <a:tailEnd/>
            </a:ln>
          </p:spPr>
          <p:txBody>
            <a:bodyPr/>
            <a:lstStyle/>
            <a:p>
              <a:pPr eaLnBrk="0" hangingPunct="0"/>
              <a:endParaRPr lang="en-AU"/>
            </a:p>
          </p:txBody>
        </p:sp>
        <p:sp>
          <p:nvSpPr>
            <p:cNvPr id="76992" name="Freeform 108"/>
            <p:cNvSpPr>
              <a:spLocks/>
            </p:cNvSpPr>
            <p:nvPr/>
          </p:nvSpPr>
          <p:spPr bwMode="auto">
            <a:xfrm>
              <a:off x="6541" y="2688"/>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9"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4"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7" y="130"/>
                  </a:lnTo>
                  <a:lnTo>
                    <a:pt x="350" y="113"/>
                  </a:lnTo>
                  <a:lnTo>
                    <a:pt x="341" y="97"/>
                  </a:lnTo>
                  <a:lnTo>
                    <a:pt x="332" y="81"/>
                  </a:lnTo>
                  <a:lnTo>
                    <a:pt x="320" y="67"/>
                  </a:lnTo>
                  <a:lnTo>
                    <a:pt x="307" y="54"/>
                  </a:lnTo>
                  <a:lnTo>
                    <a:pt x="293" y="41"/>
                  </a:lnTo>
                  <a:lnTo>
                    <a:pt x="277" y="30"/>
                  </a:lnTo>
                  <a:lnTo>
                    <a:pt x="262" y="22"/>
                  </a:lnTo>
                  <a:lnTo>
                    <a:pt x="246"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993" name="Freeform 109"/>
            <p:cNvSpPr>
              <a:spLocks/>
            </p:cNvSpPr>
            <p:nvPr/>
          </p:nvSpPr>
          <p:spPr bwMode="auto">
            <a:xfrm>
              <a:off x="6553" y="2701"/>
              <a:ext cx="99" cy="98"/>
            </a:xfrm>
            <a:custGeom>
              <a:avLst/>
              <a:gdLst>
                <a:gd name="T0" fmla="*/ 17 w 295"/>
                <a:gd name="T1" fmla="*/ 33 h 294"/>
                <a:gd name="T2" fmla="*/ 16 w 295"/>
                <a:gd name="T3" fmla="*/ 33 h 294"/>
                <a:gd name="T4" fmla="*/ 14 w 295"/>
                <a:gd name="T5" fmla="*/ 32 h 294"/>
                <a:gd name="T6" fmla="*/ 12 w 295"/>
                <a:gd name="T7" fmla="*/ 32 h 294"/>
                <a:gd name="T8" fmla="*/ 11 w 295"/>
                <a:gd name="T9" fmla="*/ 31 h 294"/>
                <a:gd name="T10" fmla="*/ 10 w 295"/>
                <a:gd name="T11" fmla="*/ 31 h 294"/>
                <a:gd name="T12" fmla="*/ 8 w 295"/>
                <a:gd name="T13" fmla="*/ 30 h 294"/>
                <a:gd name="T14" fmla="*/ 7 w 295"/>
                <a:gd name="T15" fmla="*/ 29 h 294"/>
                <a:gd name="T16" fmla="*/ 5 w 295"/>
                <a:gd name="T17" fmla="*/ 28 h 294"/>
                <a:gd name="T18" fmla="*/ 4 w 295"/>
                <a:gd name="T19" fmla="*/ 27 h 294"/>
                <a:gd name="T20" fmla="*/ 3 w 295"/>
                <a:gd name="T21" fmla="*/ 25 h 294"/>
                <a:gd name="T22" fmla="*/ 2 w 295"/>
                <a:gd name="T23" fmla="*/ 24 h 294"/>
                <a:gd name="T24" fmla="*/ 2 w 295"/>
                <a:gd name="T25" fmla="*/ 22 h 294"/>
                <a:gd name="T26" fmla="*/ 1 w 295"/>
                <a:gd name="T27" fmla="*/ 21 h 294"/>
                <a:gd name="T28" fmla="*/ 1 w 295"/>
                <a:gd name="T29" fmla="*/ 20 h 294"/>
                <a:gd name="T30" fmla="*/ 0 w 295"/>
                <a:gd name="T31" fmla="*/ 18 h 294"/>
                <a:gd name="T32" fmla="*/ 0 w 295"/>
                <a:gd name="T33" fmla="*/ 16 h 294"/>
                <a:gd name="T34" fmla="*/ 0 w 295"/>
                <a:gd name="T35" fmla="*/ 13 h 294"/>
                <a:gd name="T36" fmla="*/ 1 w 295"/>
                <a:gd name="T37" fmla="*/ 10 h 294"/>
                <a:gd name="T38" fmla="*/ 2 w 295"/>
                <a:gd name="T39" fmla="*/ 7 h 294"/>
                <a:gd name="T40" fmla="*/ 4 w 295"/>
                <a:gd name="T41" fmla="*/ 5 h 294"/>
                <a:gd name="T42" fmla="*/ 5 w 295"/>
                <a:gd name="T43" fmla="*/ 4 h 294"/>
                <a:gd name="T44" fmla="*/ 7 w 295"/>
                <a:gd name="T45" fmla="*/ 3 h 294"/>
                <a:gd name="T46" fmla="*/ 8 w 295"/>
                <a:gd name="T47" fmla="*/ 2 h 294"/>
                <a:gd name="T48" fmla="*/ 9 w 295"/>
                <a:gd name="T49" fmla="*/ 1 h 294"/>
                <a:gd name="T50" fmla="*/ 11 w 295"/>
                <a:gd name="T51" fmla="*/ 1 h 294"/>
                <a:gd name="T52" fmla="*/ 12 w 295"/>
                <a:gd name="T53" fmla="*/ 0 h 294"/>
                <a:gd name="T54" fmla="*/ 14 w 295"/>
                <a:gd name="T55" fmla="*/ 0 h 294"/>
                <a:gd name="T56" fmla="*/ 16 w 295"/>
                <a:gd name="T57" fmla="*/ 0 h 294"/>
                <a:gd name="T58" fmla="*/ 17 w 295"/>
                <a:gd name="T59" fmla="*/ 0 h 294"/>
                <a:gd name="T60" fmla="*/ 19 w 295"/>
                <a:gd name="T61" fmla="*/ 0 h 294"/>
                <a:gd name="T62" fmla="*/ 20 w 295"/>
                <a:gd name="T63" fmla="*/ 1 h 294"/>
                <a:gd name="T64" fmla="*/ 22 w 295"/>
                <a:gd name="T65" fmla="*/ 1 h 294"/>
                <a:gd name="T66" fmla="*/ 23 w 295"/>
                <a:gd name="T67" fmla="*/ 2 h 294"/>
                <a:gd name="T68" fmla="*/ 25 w 295"/>
                <a:gd name="T69" fmla="*/ 3 h 294"/>
                <a:gd name="T70" fmla="*/ 27 w 295"/>
                <a:gd name="T71" fmla="*/ 4 h 294"/>
                <a:gd name="T72" fmla="*/ 28 w 295"/>
                <a:gd name="T73" fmla="*/ 5 h 294"/>
                <a:gd name="T74" fmla="*/ 29 w 295"/>
                <a:gd name="T75" fmla="*/ 6 h 294"/>
                <a:gd name="T76" fmla="*/ 30 w 295"/>
                <a:gd name="T77" fmla="*/ 7 h 294"/>
                <a:gd name="T78" fmla="*/ 31 w 295"/>
                <a:gd name="T79" fmla="*/ 9 h 294"/>
                <a:gd name="T80" fmla="*/ 32 w 295"/>
                <a:gd name="T81" fmla="*/ 10 h 294"/>
                <a:gd name="T82" fmla="*/ 32 w 295"/>
                <a:gd name="T83" fmla="*/ 12 h 294"/>
                <a:gd name="T84" fmla="*/ 33 w 295"/>
                <a:gd name="T85" fmla="*/ 13 h 294"/>
                <a:gd name="T86" fmla="*/ 33 w 295"/>
                <a:gd name="T87" fmla="*/ 15 h 294"/>
                <a:gd name="T88" fmla="*/ 33 w 295"/>
                <a:gd name="T89" fmla="*/ 16 h 294"/>
                <a:gd name="T90" fmla="*/ 33 w 295"/>
                <a:gd name="T91" fmla="*/ 20 h 294"/>
                <a:gd name="T92" fmla="*/ 32 w 295"/>
                <a:gd name="T93" fmla="*/ 23 h 294"/>
                <a:gd name="T94" fmla="*/ 31 w 295"/>
                <a:gd name="T95" fmla="*/ 25 h 294"/>
                <a:gd name="T96" fmla="*/ 29 w 295"/>
                <a:gd name="T97" fmla="*/ 28 h 294"/>
                <a:gd name="T98" fmla="*/ 27 w 295"/>
                <a:gd name="T99" fmla="*/ 30 h 294"/>
                <a:gd name="T100" fmla="*/ 24 w 295"/>
                <a:gd name="T101" fmla="*/ 31 h 294"/>
                <a:gd name="T102" fmla="*/ 21 w 295"/>
                <a:gd name="T103" fmla="*/ 32 h 294"/>
                <a:gd name="T104" fmla="*/ 17 w 295"/>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5"/>
                <a:gd name="T160" fmla="*/ 0 h 294"/>
                <a:gd name="T161" fmla="*/ 295 w 295"/>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5" h="294">
                  <a:moveTo>
                    <a:pt x="156" y="294"/>
                  </a:moveTo>
                  <a:lnTo>
                    <a:pt x="141" y="293"/>
                  </a:lnTo>
                  <a:lnTo>
                    <a:pt x="127" y="291"/>
                  </a:lnTo>
                  <a:lnTo>
                    <a:pt x="111" y="287"/>
                  </a:lnTo>
                  <a:lnTo>
                    <a:pt x="99" y="283"/>
                  </a:lnTo>
                  <a:lnTo>
                    <a:pt x="85" y="277"/>
                  </a:lnTo>
                  <a:lnTo>
                    <a:pt x="73" y="269"/>
                  </a:lnTo>
                  <a:lnTo>
                    <a:pt x="60" y="261"/>
                  </a:lnTo>
                  <a:lnTo>
                    <a:pt x="49" y="251"/>
                  </a:lnTo>
                  <a:lnTo>
                    <a:pt x="39" y="240"/>
                  </a:lnTo>
                  <a:lnTo>
                    <a:pt x="30" y="229"/>
                  </a:lnTo>
                  <a:lnTo>
                    <a:pt x="21" y="216"/>
                  </a:lnTo>
                  <a:lnTo>
                    <a:pt x="14" y="202"/>
                  </a:lnTo>
                  <a:lnTo>
                    <a:pt x="9" y="190"/>
                  </a:lnTo>
                  <a:lnTo>
                    <a:pt x="5" y="176"/>
                  </a:lnTo>
                  <a:lnTo>
                    <a:pt x="2" y="161"/>
                  </a:lnTo>
                  <a:lnTo>
                    <a:pt x="0" y="147"/>
                  </a:lnTo>
                  <a:lnTo>
                    <a:pt x="2" y="118"/>
                  </a:lnTo>
                  <a:lnTo>
                    <a:pt x="9" y="90"/>
                  </a:lnTo>
                  <a:lnTo>
                    <a:pt x="20" y="65"/>
                  </a:lnTo>
                  <a:lnTo>
                    <a:pt x="38" y="43"/>
                  </a:lnTo>
                  <a:lnTo>
                    <a:pt x="48" y="33"/>
                  </a:lnTo>
                  <a:lnTo>
                    <a:pt x="59" y="25"/>
                  </a:lnTo>
                  <a:lnTo>
                    <a:pt x="71" y="17"/>
                  </a:lnTo>
                  <a:lnTo>
                    <a:pt x="84" y="11"/>
                  </a:lnTo>
                  <a:lnTo>
                    <a:pt x="98" y="7"/>
                  </a:lnTo>
                  <a:lnTo>
                    <a:pt x="110" y="3"/>
                  </a:lnTo>
                  <a:lnTo>
                    <a:pt x="125" y="1"/>
                  </a:lnTo>
                  <a:lnTo>
                    <a:pt x="139" y="0"/>
                  </a:lnTo>
                  <a:lnTo>
                    <a:pt x="153" y="1"/>
                  </a:lnTo>
                  <a:lnTo>
                    <a:pt x="168" y="3"/>
                  </a:lnTo>
                  <a:lnTo>
                    <a:pt x="182" y="7"/>
                  </a:lnTo>
                  <a:lnTo>
                    <a:pt x="196" y="11"/>
                  </a:lnTo>
                  <a:lnTo>
                    <a:pt x="210" y="17"/>
                  </a:lnTo>
                  <a:lnTo>
                    <a:pt x="222" y="25"/>
                  </a:lnTo>
                  <a:lnTo>
                    <a:pt x="235" y="33"/>
                  </a:lnTo>
                  <a:lnTo>
                    <a:pt x="246" y="43"/>
                  </a:lnTo>
                  <a:lnTo>
                    <a:pt x="256" y="54"/>
                  </a:lnTo>
                  <a:lnTo>
                    <a:pt x="265" y="65"/>
                  </a:lnTo>
                  <a:lnTo>
                    <a:pt x="274" y="78"/>
                  </a:lnTo>
                  <a:lnTo>
                    <a:pt x="281" y="90"/>
                  </a:lnTo>
                  <a:lnTo>
                    <a:pt x="286" y="104"/>
                  </a:lnTo>
                  <a:lnTo>
                    <a:pt x="290" y="118"/>
                  </a:lnTo>
                  <a:lnTo>
                    <a:pt x="293" y="133"/>
                  </a:lnTo>
                  <a:lnTo>
                    <a:pt x="295"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994" name="Freeform 110"/>
            <p:cNvSpPr>
              <a:spLocks/>
            </p:cNvSpPr>
            <p:nvPr/>
          </p:nvSpPr>
          <p:spPr bwMode="auto">
            <a:xfrm>
              <a:off x="6284" y="2625"/>
              <a:ext cx="122" cy="123"/>
            </a:xfrm>
            <a:custGeom>
              <a:avLst/>
              <a:gdLst>
                <a:gd name="T0" fmla="*/ 19 w 366"/>
                <a:gd name="T1" fmla="*/ 0 h 367"/>
                <a:gd name="T2" fmla="*/ 15 w 366"/>
                <a:gd name="T3" fmla="*/ 0 h 367"/>
                <a:gd name="T4" fmla="*/ 12 w 366"/>
                <a:gd name="T5" fmla="*/ 2 h 367"/>
                <a:gd name="T6" fmla="*/ 8 w 366"/>
                <a:gd name="T7" fmla="*/ 4 h 367"/>
                <a:gd name="T8" fmla="*/ 5 w 366"/>
                <a:gd name="T9" fmla="*/ 6 h 367"/>
                <a:gd name="T10" fmla="*/ 3 w 366"/>
                <a:gd name="T11" fmla="*/ 9 h 367"/>
                <a:gd name="T12" fmla="*/ 1 w 366"/>
                <a:gd name="T13" fmla="*/ 13 h 367"/>
                <a:gd name="T14" fmla="*/ 0 w 366"/>
                <a:gd name="T15" fmla="*/ 16 h 367"/>
                <a:gd name="T16" fmla="*/ 0 w 366"/>
                <a:gd name="T17" fmla="*/ 21 h 367"/>
                <a:gd name="T18" fmla="*/ 0 w 366"/>
                <a:gd name="T19" fmla="*/ 23 h 367"/>
                <a:gd name="T20" fmla="*/ 1 w 366"/>
                <a:gd name="T21" fmla="*/ 25 h 367"/>
                <a:gd name="T22" fmla="*/ 1 w 366"/>
                <a:gd name="T23" fmla="*/ 26 h 367"/>
                <a:gd name="T24" fmla="*/ 2 w 366"/>
                <a:gd name="T25" fmla="*/ 28 h 367"/>
                <a:gd name="T26" fmla="*/ 3 w 366"/>
                <a:gd name="T27" fmla="*/ 30 h 367"/>
                <a:gd name="T28" fmla="*/ 4 w 366"/>
                <a:gd name="T29" fmla="*/ 32 h 367"/>
                <a:gd name="T30" fmla="*/ 5 w 366"/>
                <a:gd name="T31" fmla="*/ 34 h 367"/>
                <a:gd name="T32" fmla="*/ 7 w 366"/>
                <a:gd name="T33" fmla="*/ 35 h 367"/>
                <a:gd name="T34" fmla="*/ 8 w 366"/>
                <a:gd name="T35" fmla="*/ 37 h 367"/>
                <a:gd name="T36" fmla="*/ 10 w 366"/>
                <a:gd name="T37" fmla="*/ 38 h 367"/>
                <a:gd name="T38" fmla="*/ 12 w 366"/>
                <a:gd name="T39" fmla="*/ 39 h 367"/>
                <a:gd name="T40" fmla="*/ 14 w 366"/>
                <a:gd name="T41" fmla="*/ 40 h 367"/>
                <a:gd name="T42" fmla="*/ 16 w 366"/>
                <a:gd name="T43" fmla="*/ 40 h 367"/>
                <a:gd name="T44" fmla="*/ 18 w 366"/>
                <a:gd name="T45" fmla="*/ 41 h 367"/>
                <a:gd name="T46" fmla="*/ 19 w 366"/>
                <a:gd name="T47" fmla="*/ 41 h 367"/>
                <a:gd name="T48" fmla="*/ 21 w 366"/>
                <a:gd name="T49" fmla="*/ 41 h 367"/>
                <a:gd name="T50" fmla="*/ 23 w 366"/>
                <a:gd name="T51" fmla="*/ 41 h 367"/>
                <a:gd name="T52" fmla="*/ 25 w 366"/>
                <a:gd name="T53" fmla="*/ 41 h 367"/>
                <a:gd name="T54" fmla="*/ 27 w 366"/>
                <a:gd name="T55" fmla="*/ 40 h 367"/>
                <a:gd name="T56" fmla="*/ 29 w 366"/>
                <a:gd name="T57" fmla="*/ 40 h 367"/>
                <a:gd name="T58" fmla="*/ 31 w 366"/>
                <a:gd name="T59" fmla="*/ 39 h 367"/>
                <a:gd name="T60" fmla="*/ 33 w 366"/>
                <a:gd name="T61" fmla="*/ 38 h 367"/>
                <a:gd name="T62" fmla="*/ 34 w 366"/>
                <a:gd name="T63" fmla="*/ 37 h 367"/>
                <a:gd name="T64" fmla="*/ 36 w 366"/>
                <a:gd name="T65" fmla="*/ 35 h 367"/>
                <a:gd name="T66" fmla="*/ 37 w 366"/>
                <a:gd name="T67" fmla="*/ 34 h 367"/>
                <a:gd name="T68" fmla="*/ 38 w 366"/>
                <a:gd name="T69" fmla="*/ 32 h 367"/>
                <a:gd name="T70" fmla="*/ 39 w 366"/>
                <a:gd name="T71" fmla="*/ 30 h 367"/>
                <a:gd name="T72" fmla="*/ 40 w 366"/>
                <a:gd name="T73" fmla="*/ 28 h 367"/>
                <a:gd name="T74" fmla="*/ 40 w 366"/>
                <a:gd name="T75" fmla="*/ 26 h 367"/>
                <a:gd name="T76" fmla="*/ 41 w 366"/>
                <a:gd name="T77" fmla="*/ 25 h 367"/>
                <a:gd name="T78" fmla="*/ 41 w 366"/>
                <a:gd name="T79" fmla="*/ 23 h 367"/>
                <a:gd name="T80" fmla="*/ 41 w 366"/>
                <a:gd name="T81" fmla="*/ 21 h 367"/>
                <a:gd name="T82" fmla="*/ 41 w 366"/>
                <a:gd name="T83" fmla="*/ 19 h 367"/>
                <a:gd name="T84" fmla="*/ 40 w 366"/>
                <a:gd name="T85" fmla="*/ 17 h 367"/>
                <a:gd name="T86" fmla="*/ 39 w 366"/>
                <a:gd name="T87" fmla="*/ 15 h 367"/>
                <a:gd name="T88" fmla="*/ 39 w 366"/>
                <a:gd name="T89" fmla="*/ 13 h 367"/>
                <a:gd name="T90" fmla="*/ 38 w 366"/>
                <a:gd name="T91" fmla="*/ 11 h 367"/>
                <a:gd name="T92" fmla="*/ 37 w 366"/>
                <a:gd name="T93" fmla="*/ 9 h 367"/>
                <a:gd name="T94" fmla="*/ 35 w 366"/>
                <a:gd name="T95" fmla="*/ 8 h 367"/>
                <a:gd name="T96" fmla="*/ 34 w 366"/>
                <a:gd name="T97" fmla="*/ 6 h 367"/>
                <a:gd name="T98" fmla="*/ 32 w 366"/>
                <a:gd name="T99" fmla="*/ 5 h 367"/>
                <a:gd name="T100" fmla="*/ 31 w 366"/>
                <a:gd name="T101" fmla="*/ 3 h 367"/>
                <a:gd name="T102" fmla="*/ 29 w 366"/>
                <a:gd name="T103" fmla="*/ 2 h 367"/>
                <a:gd name="T104" fmla="*/ 27 w 366"/>
                <a:gd name="T105" fmla="*/ 2 h 367"/>
                <a:gd name="T106" fmla="*/ 25 w 366"/>
                <a:gd name="T107" fmla="*/ 1 h 367"/>
                <a:gd name="T108" fmla="*/ 23 w 366"/>
                <a:gd name="T109" fmla="*/ 0 h 367"/>
                <a:gd name="T110" fmla="*/ 21 w 366"/>
                <a:gd name="T111" fmla="*/ 0 h 367"/>
                <a:gd name="T112" fmla="*/ 19 w 366"/>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6"/>
                <a:gd name="T172" fmla="*/ 0 h 367"/>
                <a:gd name="T173" fmla="*/ 366 w 366"/>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6" h="367">
                  <a:moveTo>
                    <a:pt x="173" y="0"/>
                  </a:moveTo>
                  <a:lnTo>
                    <a:pt x="137" y="4"/>
                  </a:lnTo>
                  <a:lnTo>
                    <a:pt x="104" y="15"/>
                  </a:lnTo>
                  <a:lnTo>
                    <a:pt x="73" y="32"/>
                  </a:lnTo>
                  <a:lnTo>
                    <a:pt x="47" y="54"/>
                  </a:lnTo>
                  <a:lnTo>
                    <a:pt x="26" y="82"/>
                  </a:lnTo>
                  <a:lnTo>
                    <a:pt x="11" y="112"/>
                  </a:lnTo>
                  <a:lnTo>
                    <a:pt x="1" y="147"/>
                  </a:lnTo>
                  <a:lnTo>
                    <a:pt x="0" y="184"/>
                  </a:lnTo>
                  <a:lnTo>
                    <a:pt x="1" y="202"/>
                  </a:lnTo>
                  <a:lnTo>
                    <a:pt x="5" y="220"/>
                  </a:lnTo>
                  <a:lnTo>
                    <a:pt x="11" y="237"/>
                  </a:lnTo>
                  <a:lnTo>
                    <a:pt x="18" y="254"/>
                  </a:lnTo>
                  <a:lnTo>
                    <a:pt x="26" y="270"/>
                  </a:lnTo>
                  <a:lnTo>
                    <a:pt x="36" y="286"/>
                  </a:lnTo>
                  <a:lnTo>
                    <a:pt x="48" y="299"/>
                  </a:lnTo>
                  <a:lnTo>
                    <a:pt x="61" y="313"/>
                  </a:lnTo>
                  <a:lnTo>
                    <a:pt x="75" y="326"/>
                  </a:lnTo>
                  <a:lnTo>
                    <a:pt x="90" y="337"/>
                  </a:lnTo>
                  <a:lnTo>
                    <a:pt x="107" y="345"/>
                  </a:lnTo>
                  <a:lnTo>
                    <a:pt x="123" y="354"/>
                  </a:lnTo>
                  <a:lnTo>
                    <a:pt x="140" y="359"/>
                  </a:lnTo>
                  <a:lnTo>
                    <a:pt x="158" y="363"/>
                  </a:lnTo>
                  <a:lnTo>
                    <a:pt x="175" y="366"/>
                  </a:lnTo>
                  <a:lnTo>
                    <a:pt x="193" y="367"/>
                  </a:lnTo>
                  <a:lnTo>
                    <a:pt x="211" y="366"/>
                  </a:lnTo>
                  <a:lnTo>
                    <a:pt x="229" y="363"/>
                  </a:lnTo>
                  <a:lnTo>
                    <a:pt x="247" y="359"/>
                  </a:lnTo>
                  <a:lnTo>
                    <a:pt x="263" y="354"/>
                  </a:lnTo>
                  <a:lnTo>
                    <a:pt x="279" y="345"/>
                  </a:lnTo>
                  <a:lnTo>
                    <a:pt x="294" y="337"/>
                  </a:lnTo>
                  <a:lnTo>
                    <a:pt x="308" y="326"/>
                  </a:lnTo>
                  <a:lnTo>
                    <a:pt x="320" y="313"/>
                  </a:lnTo>
                  <a:lnTo>
                    <a:pt x="331" y="299"/>
                  </a:lnTo>
                  <a:lnTo>
                    <a:pt x="341" y="286"/>
                  </a:lnTo>
                  <a:lnTo>
                    <a:pt x="349" y="270"/>
                  </a:lnTo>
                  <a:lnTo>
                    <a:pt x="356" y="254"/>
                  </a:lnTo>
                  <a:lnTo>
                    <a:pt x="362" y="237"/>
                  </a:lnTo>
                  <a:lnTo>
                    <a:pt x="365" y="220"/>
                  </a:lnTo>
                  <a:lnTo>
                    <a:pt x="366" y="202"/>
                  </a:lnTo>
                  <a:lnTo>
                    <a:pt x="366" y="184"/>
                  </a:lnTo>
                  <a:lnTo>
                    <a:pt x="365" y="166"/>
                  </a:lnTo>
                  <a:lnTo>
                    <a:pt x="361" y="148"/>
                  </a:lnTo>
                  <a:lnTo>
                    <a:pt x="355" y="130"/>
                  </a:lnTo>
                  <a:lnTo>
                    <a:pt x="348" y="114"/>
                  </a:lnTo>
                  <a:lnTo>
                    <a:pt x="340" y="97"/>
                  </a:lnTo>
                  <a:lnTo>
                    <a:pt x="330" y="82"/>
                  </a:lnTo>
                  <a:lnTo>
                    <a:pt x="319" y="68"/>
                  </a:lnTo>
                  <a:lnTo>
                    <a:pt x="305" y="54"/>
                  </a:lnTo>
                  <a:lnTo>
                    <a:pt x="291" y="42"/>
                  </a:lnTo>
                  <a:lnTo>
                    <a:pt x="276" y="30"/>
                  </a:lnTo>
                  <a:lnTo>
                    <a:pt x="261" y="22"/>
                  </a:lnTo>
                  <a:lnTo>
                    <a:pt x="244" y="14"/>
                  </a:lnTo>
                  <a:lnTo>
                    <a:pt x="227" y="8"/>
                  </a:lnTo>
                  <a:lnTo>
                    <a:pt x="209" y="4"/>
                  </a:lnTo>
                  <a:lnTo>
                    <a:pt x="191" y="1"/>
                  </a:lnTo>
                  <a:lnTo>
                    <a:pt x="173" y="0"/>
                  </a:lnTo>
                  <a:close/>
                </a:path>
              </a:pathLst>
            </a:custGeom>
            <a:solidFill>
              <a:srgbClr val="000000"/>
            </a:solidFill>
            <a:ln w="9525">
              <a:noFill/>
              <a:round/>
              <a:headEnd/>
              <a:tailEnd/>
            </a:ln>
          </p:spPr>
          <p:txBody>
            <a:bodyPr/>
            <a:lstStyle/>
            <a:p>
              <a:pPr eaLnBrk="0" hangingPunct="0"/>
              <a:endParaRPr lang="en-AU"/>
            </a:p>
          </p:txBody>
        </p:sp>
        <p:sp>
          <p:nvSpPr>
            <p:cNvPr id="76995" name="Freeform 111"/>
            <p:cNvSpPr>
              <a:spLocks/>
            </p:cNvSpPr>
            <p:nvPr/>
          </p:nvSpPr>
          <p:spPr bwMode="auto">
            <a:xfrm>
              <a:off x="6297" y="2638"/>
              <a:ext cx="97" cy="97"/>
            </a:xfrm>
            <a:custGeom>
              <a:avLst/>
              <a:gdLst>
                <a:gd name="T0" fmla="*/ 17 w 293"/>
                <a:gd name="T1" fmla="*/ 32 h 293"/>
                <a:gd name="T2" fmla="*/ 15 w 293"/>
                <a:gd name="T3" fmla="*/ 32 h 293"/>
                <a:gd name="T4" fmla="*/ 14 w 293"/>
                <a:gd name="T5" fmla="*/ 32 h 293"/>
                <a:gd name="T6" fmla="*/ 12 w 293"/>
                <a:gd name="T7" fmla="*/ 31 h 293"/>
                <a:gd name="T8" fmla="*/ 11 w 293"/>
                <a:gd name="T9" fmla="*/ 31 h 293"/>
                <a:gd name="T10" fmla="*/ 9 w 293"/>
                <a:gd name="T11" fmla="*/ 30 h 293"/>
                <a:gd name="T12" fmla="*/ 8 w 293"/>
                <a:gd name="T13" fmla="*/ 29 h 293"/>
                <a:gd name="T14" fmla="*/ 7 w 293"/>
                <a:gd name="T15" fmla="*/ 28 h 293"/>
                <a:gd name="T16" fmla="*/ 5 w 293"/>
                <a:gd name="T17" fmla="*/ 27 h 293"/>
                <a:gd name="T18" fmla="*/ 4 w 293"/>
                <a:gd name="T19" fmla="*/ 26 h 293"/>
                <a:gd name="T20" fmla="*/ 3 w 293"/>
                <a:gd name="T21" fmla="*/ 25 h 293"/>
                <a:gd name="T22" fmla="*/ 2 w 293"/>
                <a:gd name="T23" fmla="*/ 24 h 293"/>
                <a:gd name="T24" fmla="*/ 2 w 293"/>
                <a:gd name="T25" fmla="*/ 22 h 293"/>
                <a:gd name="T26" fmla="*/ 1 w 293"/>
                <a:gd name="T27" fmla="*/ 21 h 293"/>
                <a:gd name="T28" fmla="*/ 0 w 293"/>
                <a:gd name="T29" fmla="*/ 19 h 293"/>
                <a:gd name="T30" fmla="*/ 0 w 293"/>
                <a:gd name="T31" fmla="*/ 18 h 293"/>
                <a:gd name="T32" fmla="*/ 0 w 293"/>
                <a:gd name="T33" fmla="*/ 16 h 293"/>
                <a:gd name="T34" fmla="*/ 0 w 293"/>
                <a:gd name="T35" fmla="*/ 13 h 293"/>
                <a:gd name="T36" fmla="*/ 1 w 293"/>
                <a:gd name="T37" fmla="*/ 10 h 293"/>
                <a:gd name="T38" fmla="*/ 2 w 293"/>
                <a:gd name="T39" fmla="*/ 7 h 293"/>
                <a:gd name="T40" fmla="*/ 4 w 293"/>
                <a:gd name="T41" fmla="*/ 5 h 293"/>
                <a:gd name="T42" fmla="*/ 5 w 293"/>
                <a:gd name="T43" fmla="*/ 4 h 293"/>
                <a:gd name="T44" fmla="*/ 7 w 293"/>
                <a:gd name="T45" fmla="*/ 3 h 293"/>
                <a:gd name="T46" fmla="*/ 8 w 293"/>
                <a:gd name="T47" fmla="*/ 2 h 293"/>
                <a:gd name="T48" fmla="*/ 9 w 293"/>
                <a:gd name="T49" fmla="*/ 1 h 293"/>
                <a:gd name="T50" fmla="*/ 11 w 293"/>
                <a:gd name="T51" fmla="*/ 1 h 293"/>
                <a:gd name="T52" fmla="*/ 12 w 293"/>
                <a:gd name="T53" fmla="*/ 0 h 293"/>
                <a:gd name="T54" fmla="*/ 14 w 293"/>
                <a:gd name="T55" fmla="*/ 0 h 293"/>
                <a:gd name="T56" fmla="*/ 15 w 293"/>
                <a:gd name="T57" fmla="*/ 0 h 293"/>
                <a:gd name="T58" fmla="*/ 17 w 293"/>
                <a:gd name="T59" fmla="*/ 0 h 293"/>
                <a:gd name="T60" fmla="*/ 18 w 293"/>
                <a:gd name="T61" fmla="*/ 0 h 293"/>
                <a:gd name="T62" fmla="*/ 20 w 293"/>
                <a:gd name="T63" fmla="*/ 1 h 293"/>
                <a:gd name="T64" fmla="*/ 22 w 293"/>
                <a:gd name="T65" fmla="*/ 1 h 293"/>
                <a:gd name="T66" fmla="*/ 23 w 293"/>
                <a:gd name="T67" fmla="*/ 2 h 293"/>
                <a:gd name="T68" fmla="*/ 24 w 293"/>
                <a:gd name="T69" fmla="*/ 3 h 293"/>
                <a:gd name="T70" fmla="*/ 25 w 293"/>
                <a:gd name="T71" fmla="*/ 4 h 293"/>
                <a:gd name="T72" fmla="*/ 27 w 293"/>
                <a:gd name="T73" fmla="*/ 5 h 293"/>
                <a:gd name="T74" fmla="*/ 28 w 293"/>
                <a:gd name="T75" fmla="*/ 6 h 293"/>
                <a:gd name="T76" fmla="*/ 29 w 293"/>
                <a:gd name="T77" fmla="*/ 7 h 293"/>
                <a:gd name="T78" fmla="*/ 30 w 293"/>
                <a:gd name="T79" fmla="*/ 9 h 293"/>
                <a:gd name="T80" fmla="*/ 30 w 293"/>
                <a:gd name="T81" fmla="*/ 10 h 293"/>
                <a:gd name="T82" fmla="*/ 31 w 293"/>
                <a:gd name="T83" fmla="*/ 11 h 293"/>
                <a:gd name="T84" fmla="*/ 32 w 293"/>
                <a:gd name="T85" fmla="*/ 13 h 293"/>
                <a:gd name="T86" fmla="*/ 32 w 293"/>
                <a:gd name="T87" fmla="*/ 15 h 293"/>
                <a:gd name="T88" fmla="*/ 32 w 293"/>
                <a:gd name="T89" fmla="*/ 16 h 293"/>
                <a:gd name="T90" fmla="*/ 32 w 293"/>
                <a:gd name="T91" fmla="*/ 19 h 293"/>
                <a:gd name="T92" fmla="*/ 31 w 293"/>
                <a:gd name="T93" fmla="*/ 23 h 293"/>
                <a:gd name="T94" fmla="*/ 30 w 293"/>
                <a:gd name="T95" fmla="*/ 25 h 293"/>
                <a:gd name="T96" fmla="*/ 28 w 293"/>
                <a:gd name="T97" fmla="*/ 27 h 293"/>
                <a:gd name="T98" fmla="*/ 26 w 293"/>
                <a:gd name="T99" fmla="*/ 29 h 293"/>
                <a:gd name="T100" fmla="*/ 23 w 293"/>
                <a:gd name="T101" fmla="*/ 31 h 293"/>
                <a:gd name="T102" fmla="*/ 20 w 293"/>
                <a:gd name="T103" fmla="*/ 32 h 293"/>
                <a:gd name="T104" fmla="*/ 17 w 293"/>
                <a:gd name="T105" fmla="*/ 32 h 2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3"/>
                <a:gd name="T160" fmla="*/ 0 h 293"/>
                <a:gd name="T161" fmla="*/ 293 w 293"/>
                <a:gd name="T162" fmla="*/ 293 h 29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3" h="293">
                  <a:moveTo>
                    <a:pt x="154" y="293"/>
                  </a:moveTo>
                  <a:lnTo>
                    <a:pt x="140" y="292"/>
                  </a:lnTo>
                  <a:lnTo>
                    <a:pt x="125" y="290"/>
                  </a:lnTo>
                  <a:lnTo>
                    <a:pt x="111" y="286"/>
                  </a:lnTo>
                  <a:lnTo>
                    <a:pt x="97" y="282"/>
                  </a:lnTo>
                  <a:lnTo>
                    <a:pt x="85" y="276"/>
                  </a:lnTo>
                  <a:lnTo>
                    <a:pt x="72" y="268"/>
                  </a:lnTo>
                  <a:lnTo>
                    <a:pt x="60" y="260"/>
                  </a:lnTo>
                  <a:lnTo>
                    <a:pt x="49" y="250"/>
                  </a:lnTo>
                  <a:lnTo>
                    <a:pt x="39" y="239"/>
                  </a:lnTo>
                  <a:lnTo>
                    <a:pt x="29" y="228"/>
                  </a:lnTo>
                  <a:lnTo>
                    <a:pt x="21" y="215"/>
                  </a:lnTo>
                  <a:lnTo>
                    <a:pt x="14" y="203"/>
                  </a:lnTo>
                  <a:lnTo>
                    <a:pt x="9" y="189"/>
                  </a:lnTo>
                  <a:lnTo>
                    <a:pt x="4" y="176"/>
                  </a:lnTo>
                  <a:lnTo>
                    <a:pt x="2" y="161"/>
                  </a:lnTo>
                  <a:lnTo>
                    <a:pt x="0" y="147"/>
                  </a:lnTo>
                  <a:lnTo>
                    <a:pt x="2" y="118"/>
                  </a:lnTo>
                  <a:lnTo>
                    <a:pt x="9" y="91"/>
                  </a:lnTo>
                  <a:lnTo>
                    <a:pt x="21" y="66"/>
                  </a:lnTo>
                  <a:lnTo>
                    <a:pt x="38" y="43"/>
                  </a:lnTo>
                  <a:lnTo>
                    <a:pt x="47" y="34"/>
                  </a:lnTo>
                  <a:lnTo>
                    <a:pt x="59" y="25"/>
                  </a:lnTo>
                  <a:lnTo>
                    <a:pt x="71" y="17"/>
                  </a:lnTo>
                  <a:lnTo>
                    <a:pt x="84" y="11"/>
                  </a:lnTo>
                  <a:lnTo>
                    <a:pt x="96" y="7"/>
                  </a:lnTo>
                  <a:lnTo>
                    <a:pt x="110" y="3"/>
                  </a:lnTo>
                  <a:lnTo>
                    <a:pt x="124" y="2"/>
                  </a:lnTo>
                  <a:lnTo>
                    <a:pt x="138" y="0"/>
                  </a:lnTo>
                  <a:lnTo>
                    <a:pt x="152" y="2"/>
                  </a:lnTo>
                  <a:lnTo>
                    <a:pt x="167" y="3"/>
                  </a:lnTo>
                  <a:lnTo>
                    <a:pt x="181" y="7"/>
                  </a:lnTo>
                  <a:lnTo>
                    <a:pt x="195" y="11"/>
                  </a:lnTo>
                  <a:lnTo>
                    <a:pt x="208" y="17"/>
                  </a:lnTo>
                  <a:lnTo>
                    <a:pt x="221" y="25"/>
                  </a:lnTo>
                  <a:lnTo>
                    <a:pt x="233" y="34"/>
                  </a:lnTo>
                  <a:lnTo>
                    <a:pt x="244" y="43"/>
                  </a:lnTo>
                  <a:lnTo>
                    <a:pt x="254" y="54"/>
                  </a:lnTo>
                  <a:lnTo>
                    <a:pt x="264" y="66"/>
                  </a:lnTo>
                  <a:lnTo>
                    <a:pt x="272" y="78"/>
                  </a:lnTo>
                  <a:lnTo>
                    <a:pt x="279" y="91"/>
                  </a:lnTo>
                  <a:lnTo>
                    <a:pt x="285" y="104"/>
                  </a:lnTo>
                  <a:lnTo>
                    <a:pt x="289" y="118"/>
                  </a:lnTo>
                  <a:lnTo>
                    <a:pt x="292" y="132"/>
                  </a:lnTo>
                  <a:lnTo>
                    <a:pt x="293" y="147"/>
                  </a:lnTo>
                  <a:lnTo>
                    <a:pt x="292" y="176"/>
                  </a:lnTo>
                  <a:lnTo>
                    <a:pt x="285" y="204"/>
                  </a:lnTo>
                  <a:lnTo>
                    <a:pt x="272" y="229"/>
                  </a:lnTo>
                  <a:lnTo>
                    <a:pt x="256" y="250"/>
                  </a:lnTo>
                  <a:lnTo>
                    <a:pt x="235" y="268"/>
                  </a:lnTo>
                  <a:lnTo>
                    <a:pt x="211" y="282"/>
                  </a:lnTo>
                  <a:lnTo>
                    <a:pt x="183" y="290"/>
                  </a:lnTo>
                  <a:lnTo>
                    <a:pt x="154" y="293"/>
                  </a:lnTo>
                  <a:close/>
                </a:path>
              </a:pathLst>
            </a:custGeom>
            <a:solidFill>
              <a:srgbClr val="FFFFFF"/>
            </a:solidFill>
            <a:ln w="9525">
              <a:noFill/>
              <a:round/>
              <a:headEnd/>
              <a:tailEnd/>
            </a:ln>
          </p:spPr>
          <p:txBody>
            <a:bodyPr/>
            <a:lstStyle/>
            <a:p>
              <a:pPr eaLnBrk="0" hangingPunct="0"/>
              <a:endParaRPr lang="en-AU"/>
            </a:p>
          </p:txBody>
        </p:sp>
        <p:sp>
          <p:nvSpPr>
            <p:cNvPr id="76996" name="Freeform 112"/>
            <p:cNvSpPr>
              <a:spLocks/>
            </p:cNvSpPr>
            <p:nvPr/>
          </p:nvSpPr>
          <p:spPr bwMode="auto">
            <a:xfrm>
              <a:off x="6317" y="2649"/>
              <a:ext cx="47" cy="73"/>
            </a:xfrm>
            <a:custGeom>
              <a:avLst/>
              <a:gdLst>
                <a:gd name="T0" fmla="*/ 2 w 141"/>
                <a:gd name="T1" fmla="*/ 4 h 218"/>
                <a:gd name="T2" fmla="*/ 1 w 141"/>
                <a:gd name="T3" fmla="*/ 4 h 218"/>
                <a:gd name="T4" fmla="*/ 0 w 141"/>
                <a:gd name="T5" fmla="*/ 5 h 218"/>
                <a:gd name="T6" fmla="*/ 0 w 141"/>
                <a:gd name="T7" fmla="*/ 5 h 218"/>
                <a:gd name="T8" fmla="*/ 0 w 141"/>
                <a:gd name="T9" fmla="*/ 5 h 218"/>
                <a:gd name="T10" fmla="*/ 0 w 141"/>
                <a:gd name="T11" fmla="*/ 11 h 218"/>
                <a:gd name="T12" fmla="*/ 6 w 141"/>
                <a:gd name="T13" fmla="*/ 10 h 218"/>
                <a:gd name="T14" fmla="*/ 7 w 141"/>
                <a:gd name="T15" fmla="*/ 24 h 218"/>
                <a:gd name="T16" fmla="*/ 16 w 141"/>
                <a:gd name="T17" fmla="*/ 24 h 218"/>
                <a:gd name="T18" fmla="*/ 14 w 141"/>
                <a:gd name="T19" fmla="*/ 0 h 218"/>
                <a:gd name="T20" fmla="*/ 5 w 141"/>
                <a:gd name="T21" fmla="*/ 0 h 218"/>
                <a:gd name="T22" fmla="*/ 5 w 141"/>
                <a:gd name="T23" fmla="*/ 0 h 218"/>
                <a:gd name="T24" fmla="*/ 4 w 141"/>
                <a:gd name="T25" fmla="*/ 2 h 218"/>
                <a:gd name="T26" fmla="*/ 3 w 141"/>
                <a:gd name="T27" fmla="*/ 3 h 218"/>
                <a:gd name="T28" fmla="*/ 2 w 141"/>
                <a:gd name="T29" fmla="*/ 4 h 2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1"/>
                <a:gd name="T46" fmla="*/ 0 h 218"/>
                <a:gd name="T47" fmla="*/ 141 w 141"/>
                <a:gd name="T48" fmla="*/ 218 h 2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1" h="218">
                  <a:moveTo>
                    <a:pt x="17" y="35"/>
                  </a:moveTo>
                  <a:lnTo>
                    <a:pt x="8" y="39"/>
                  </a:lnTo>
                  <a:lnTo>
                    <a:pt x="3" y="42"/>
                  </a:lnTo>
                  <a:lnTo>
                    <a:pt x="0" y="43"/>
                  </a:lnTo>
                  <a:lnTo>
                    <a:pt x="3" y="100"/>
                  </a:lnTo>
                  <a:lnTo>
                    <a:pt x="58" y="94"/>
                  </a:lnTo>
                  <a:lnTo>
                    <a:pt x="62" y="215"/>
                  </a:lnTo>
                  <a:lnTo>
                    <a:pt x="141" y="218"/>
                  </a:lnTo>
                  <a:lnTo>
                    <a:pt x="130" y="0"/>
                  </a:lnTo>
                  <a:lnTo>
                    <a:pt x="47" y="0"/>
                  </a:lnTo>
                  <a:lnTo>
                    <a:pt x="44" y="4"/>
                  </a:lnTo>
                  <a:lnTo>
                    <a:pt x="36" y="15"/>
                  </a:lnTo>
                  <a:lnTo>
                    <a:pt x="26" y="26"/>
                  </a:lnTo>
                  <a:lnTo>
                    <a:pt x="17" y="35"/>
                  </a:lnTo>
                  <a:close/>
                </a:path>
              </a:pathLst>
            </a:custGeom>
            <a:solidFill>
              <a:srgbClr val="000000"/>
            </a:solidFill>
            <a:ln w="9525">
              <a:noFill/>
              <a:round/>
              <a:headEnd/>
              <a:tailEnd/>
            </a:ln>
          </p:spPr>
          <p:txBody>
            <a:bodyPr/>
            <a:lstStyle/>
            <a:p>
              <a:pPr eaLnBrk="0" hangingPunct="0"/>
              <a:endParaRPr lang="en-AU"/>
            </a:p>
          </p:txBody>
        </p:sp>
        <p:sp>
          <p:nvSpPr>
            <p:cNvPr id="76997" name="Freeform 113"/>
            <p:cNvSpPr>
              <a:spLocks/>
            </p:cNvSpPr>
            <p:nvPr/>
          </p:nvSpPr>
          <p:spPr bwMode="auto">
            <a:xfrm>
              <a:off x="6383" y="2397"/>
              <a:ext cx="54" cy="55"/>
            </a:xfrm>
            <a:custGeom>
              <a:avLst/>
              <a:gdLst>
                <a:gd name="T0" fmla="*/ 8 w 162"/>
                <a:gd name="T1" fmla="*/ 0 h 164"/>
                <a:gd name="T2" fmla="*/ 7 w 162"/>
                <a:gd name="T3" fmla="*/ 0 h 164"/>
                <a:gd name="T4" fmla="*/ 5 w 162"/>
                <a:gd name="T5" fmla="*/ 1 h 164"/>
                <a:gd name="T6" fmla="*/ 4 w 162"/>
                <a:gd name="T7" fmla="*/ 2 h 164"/>
                <a:gd name="T8" fmla="*/ 2 w 162"/>
                <a:gd name="T9" fmla="*/ 3 h 164"/>
                <a:gd name="T10" fmla="*/ 1 w 162"/>
                <a:gd name="T11" fmla="*/ 4 h 164"/>
                <a:gd name="T12" fmla="*/ 0 w 162"/>
                <a:gd name="T13" fmla="*/ 6 h 164"/>
                <a:gd name="T14" fmla="*/ 0 w 162"/>
                <a:gd name="T15" fmla="*/ 7 h 164"/>
                <a:gd name="T16" fmla="*/ 0 w 162"/>
                <a:gd name="T17" fmla="*/ 9 h 164"/>
                <a:gd name="T18" fmla="*/ 0 w 162"/>
                <a:gd name="T19" fmla="*/ 11 h 164"/>
                <a:gd name="T20" fmla="*/ 1 w 162"/>
                <a:gd name="T21" fmla="*/ 13 h 164"/>
                <a:gd name="T22" fmla="*/ 2 w 162"/>
                <a:gd name="T23" fmla="*/ 14 h 164"/>
                <a:gd name="T24" fmla="*/ 3 w 162"/>
                <a:gd name="T25" fmla="*/ 16 h 164"/>
                <a:gd name="T26" fmla="*/ 4 w 162"/>
                <a:gd name="T27" fmla="*/ 16 h 164"/>
                <a:gd name="T28" fmla="*/ 4 w 162"/>
                <a:gd name="T29" fmla="*/ 17 h 164"/>
                <a:gd name="T30" fmla="*/ 5 w 162"/>
                <a:gd name="T31" fmla="*/ 17 h 164"/>
                <a:gd name="T32" fmla="*/ 6 w 162"/>
                <a:gd name="T33" fmla="*/ 18 h 164"/>
                <a:gd name="T34" fmla="*/ 7 w 162"/>
                <a:gd name="T35" fmla="*/ 18 h 164"/>
                <a:gd name="T36" fmla="*/ 8 w 162"/>
                <a:gd name="T37" fmla="*/ 18 h 164"/>
                <a:gd name="T38" fmla="*/ 9 w 162"/>
                <a:gd name="T39" fmla="*/ 18 h 164"/>
                <a:gd name="T40" fmla="*/ 10 w 162"/>
                <a:gd name="T41" fmla="*/ 18 h 164"/>
                <a:gd name="T42" fmla="*/ 10 w 162"/>
                <a:gd name="T43" fmla="*/ 18 h 164"/>
                <a:gd name="T44" fmla="*/ 11 w 162"/>
                <a:gd name="T45" fmla="*/ 18 h 164"/>
                <a:gd name="T46" fmla="*/ 12 w 162"/>
                <a:gd name="T47" fmla="*/ 18 h 164"/>
                <a:gd name="T48" fmla="*/ 13 w 162"/>
                <a:gd name="T49" fmla="*/ 18 h 164"/>
                <a:gd name="T50" fmla="*/ 14 w 162"/>
                <a:gd name="T51" fmla="*/ 17 h 164"/>
                <a:gd name="T52" fmla="*/ 14 w 162"/>
                <a:gd name="T53" fmla="*/ 17 h 164"/>
                <a:gd name="T54" fmla="*/ 15 w 162"/>
                <a:gd name="T55" fmla="*/ 16 h 164"/>
                <a:gd name="T56" fmla="*/ 16 w 162"/>
                <a:gd name="T57" fmla="*/ 16 h 164"/>
                <a:gd name="T58" fmla="*/ 17 w 162"/>
                <a:gd name="T59" fmla="*/ 14 h 164"/>
                <a:gd name="T60" fmla="*/ 18 w 162"/>
                <a:gd name="T61" fmla="*/ 13 h 164"/>
                <a:gd name="T62" fmla="*/ 18 w 162"/>
                <a:gd name="T63" fmla="*/ 11 h 164"/>
                <a:gd name="T64" fmla="*/ 18 w 162"/>
                <a:gd name="T65" fmla="*/ 9 h 164"/>
                <a:gd name="T66" fmla="*/ 18 w 162"/>
                <a:gd name="T67" fmla="*/ 7 h 164"/>
                <a:gd name="T68" fmla="*/ 17 w 162"/>
                <a:gd name="T69" fmla="*/ 6 h 164"/>
                <a:gd name="T70" fmla="*/ 16 w 162"/>
                <a:gd name="T71" fmla="*/ 4 h 164"/>
                <a:gd name="T72" fmla="*/ 15 w 162"/>
                <a:gd name="T73" fmla="*/ 3 h 164"/>
                <a:gd name="T74" fmla="*/ 14 w 162"/>
                <a:gd name="T75" fmla="*/ 2 h 164"/>
                <a:gd name="T76" fmla="*/ 14 w 162"/>
                <a:gd name="T77" fmla="*/ 2 h 164"/>
                <a:gd name="T78" fmla="*/ 13 w 162"/>
                <a:gd name="T79" fmla="*/ 1 h 164"/>
                <a:gd name="T80" fmla="*/ 12 w 162"/>
                <a:gd name="T81" fmla="*/ 1 h 164"/>
                <a:gd name="T82" fmla="*/ 11 w 162"/>
                <a:gd name="T83" fmla="*/ 0 h 164"/>
                <a:gd name="T84" fmla="*/ 10 w 162"/>
                <a:gd name="T85" fmla="*/ 0 h 164"/>
                <a:gd name="T86" fmla="*/ 9 w 162"/>
                <a:gd name="T87" fmla="*/ 0 h 164"/>
                <a:gd name="T88" fmla="*/ 8 w 162"/>
                <a:gd name="T89" fmla="*/ 0 h 1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2"/>
                <a:gd name="T136" fmla="*/ 0 h 164"/>
                <a:gd name="T137" fmla="*/ 162 w 162"/>
                <a:gd name="T138" fmla="*/ 164 h 1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2" h="164">
                  <a:moveTo>
                    <a:pt x="76" y="0"/>
                  </a:moveTo>
                  <a:lnTo>
                    <a:pt x="59" y="2"/>
                  </a:lnTo>
                  <a:lnTo>
                    <a:pt x="46" y="7"/>
                  </a:lnTo>
                  <a:lnTo>
                    <a:pt x="32" y="14"/>
                  </a:lnTo>
                  <a:lnTo>
                    <a:pt x="21" y="24"/>
                  </a:lnTo>
                  <a:lnTo>
                    <a:pt x="11" y="36"/>
                  </a:lnTo>
                  <a:lnTo>
                    <a:pt x="4" y="50"/>
                  </a:lnTo>
                  <a:lnTo>
                    <a:pt x="0" y="65"/>
                  </a:lnTo>
                  <a:lnTo>
                    <a:pt x="0" y="82"/>
                  </a:lnTo>
                  <a:lnTo>
                    <a:pt x="3" y="99"/>
                  </a:lnTo>
                  <a:lnTo>
                    <a:pt x="8" y="113"/>
                  </a:lnTo>
                  <a:lnTo>
                    <a:pt x="16" y="127"/>
                  </a:lnTo>
                  <a:lnTo>
                    <a:pt x="26" y="139"/>
                  </a:lnTo>
                  <a:lnTo>
                    <a:pt x="33" y="145"/>
                  </a:lnTo>
                  <a:lnTo>
                    <a:pt x="40" y="149"/>
                  </a:lnTo>
                  <a:lnTo>
                    <a:pt x="47" y="154"/>
                  </a:lnTo>
                  <a:lnTo>
                    <a:pt x="54" y="157"/>
                  </a:lnTo>
                  <a:lnTo>
                    <a:pt x="62" y="160"/>
                  </a:lnTo>
                  <a:lnTo>
                    <a:pt x="69" y="163"/>
                  </a:lnTo>
                  <a:lnTo>
                    <a:pt x="77" y="164"/>
                  </a:lnTo>
                  <a:lnTo>
                    <a:pt x="86" y="164"/>
                  </a:lnTo>
                  <a:lnTo>
                    <a:pt x="94" y="164"/>
                  </a:lnTo>
                  <a:lnTo>
                    <a:pt x="101" y="163"/>
                  </a:lnTo>
                  <a:lnTo>
                    <a:pt x="109" y="160"/>
                  </a:lnTo>
                  <a:lnTo>
                    <a:pt x="116" y="157"/>
                  </a:lnTo>
                  <a:lnTo>
                    <a:pt x="123" y="154"/>
                  </a:lnTo>
                  <a:lnTo>
                    <a:pt x="130" y="149"/>
                  </a:lnTo>
                  <a:lnTo>
                    <a:pt x="136" y="145"/>
                  </a:lnTo>
                  <a:lnTo>
                    <a:pt x="141" y="139"/>
                  </a:lnTo>
                  <a:lnTo>
                    <a:pt x="151" y="127"/>
                  </a:lnTo>
                  <a:lnTo>
                    <a:pt x="158" y="113"/>
                  </a:lnTo>
                  <a:lnTo>
                    <a:pt x="162" y="99"/>
                  </a:lnTo>
                  <a:lnTo>
                    <a:pt x="162" y="82"/>
                  </a:lnTo>
                  <a:lnTo>
                    <a:pt x="159" y="65"/>
                  </a:lnTo>
                  <a:lnTo>
                    <a:pt x="155" y="50"/>
                  </a:lnTo>
                  <a:lnTo>
                    <a:pt x="147" y="36"/>
                  </a:lnTo>
                  <a:lnTo>
                    <a:pt x="136" y="24"/>
                  </a:lnTo>
                  <a:lnTo>
                    <a:pt x="129" y="18"/>
                  </a:lnTo>
                  <a:lnTo>
                    <a:pt x="122" y="14"/>
                  </a:lnTo>
                  <a:lnTo>
                    <a:pt x="115" y="10"/>
                  </a:lnTo>
                  <a:lnTo>
                    <a:pt x="108" y="6"/>
                  </a:lnTo>
                  <a:lnTo>
                    <a:pt x="100" y="3"/>
                  </a:lnTo>
                  <a:lnTo>
                    <a:pt x="93" y="2"/>
                  </a:lnTo>
                  <a:lnTo>
                    <a:pt x="84" y="0"/>
                  </a:lnTo>
                  <a:lnTo>
                    <a:pt x="76" y="0"/>
                  </a:lnTo>
                  <a:close/>
                </a:path>
              </a:pathLst>
            </a:custGeom>
            <a:solidFill>
              <a:srgbClr val="000000"/>
            </a:solidFill>
            <a:ln w="9525">
              <a:noFill/>
              <a:round/>
              <a:headEnd/>
              <a:tailEnd/>
            </a:ln>
          </p:spPr>
          <p:txBody>
            <a:bodyPr/>
            <a:lstStyle/>
            <a:p>
              <a:pPr eaLnBrk="0" hangingPunct="0"/>
              <a:endParaRPr lang="en-AU"/>
            </a:p>
          </p:txBody>
        </p:sp>
        <p:sp>
          <p:nvSpPr>
            <p:cNvPr id="76998" name="Freeform 114"/>
            <p:cNvSpPr>
              <a:spLocks/>
            </p:cNvSpPr>
            <p:nvPr/>
          </p:nvSpPr>
          <p:spPr bwMode="auto">
            <a:xfrm>
              <a:off x="6389" y="2403"/>
              <a:ext cx="43" cy="43"/>
            </a:xfrm>
            <a:custGeom>
              <a:avLst/>
              <a:gdLst>
                <a:gd name="T0" fmla="*/ 8 w 129"/>
                <a:gd name="T1" fmla="*/ 14 h 130"/>
                <a:gd name="T2" fmla="*/ 7 w 129"/>
                <a:gd name="T3" fmla="*/ 14 h 130"/>
                <a:gd name="T4" fmla="*/ 6 w 129"/>
                <a:gd name="T5" fmla="*/ 14 h 130"/>
                <a:gd name="T6" fmla="*/ 6 w 129"/>
                <a:gd name="T7" fmla="*/ 14 h 130"/>
                <a:gd name="T8" fmla="*/ 5 w 129"/>
                <a:gd name="T9" fmla="*/ 14 h 130"/>
                <a:gd name="T10" fmla="*/ 4 w 129"/>
                <a:gd name="T11" fmla="*/ 13 h 130"/>
                <a:gd name="T12" fmla="*/ 4 w 129"/>
                <a:gd name="T13" fmla="*/ 13 h 130"/>
                <a:gd name="T14" fmla="*/ 3 w 129"/>
                <a:gd name="T15" fmla="*/ 13 h 130"/>
                <a:gd name="T16" fmla="*/ 2 w 129"/>
                <a:gd name="T17" fmla="*/ 12 h 130"/>
                <a:gd name="T18" fmla="*/ 1 w 129"/>
                <a:gd name="T19" fmla="*/ 11 h 130"/>
                <a:gd name="T20" fmla="*/ 1 w 129"/>
                <a:gd name="T21" fmla="*/ 10 h 130"/>
                <a:gd name="T22" fmla="*/ 0 w 129"/>
                <a:gd name="T23" fmla="*/ 9 h 130"/>
                <a:gd name="T24" fmla="*/ 0 w 129"/>
                <a:gd name="T25" fmla="*/ 7 h 130"/>
                <a:gd name="T26" fmla="*/ 0 w 129"/>
                <a:gd name="T27" fmla="*/ 6 h 130"/>
                <a:gd name="T28" fmla="*/ 0 w 129"/>
                <a:gd name="T29" fmla="*/ 4 h 130"/>
                <a:gd name="T30" fmla="*/ 1 w 129"/>
                <a:gd name="T31" fmla="*/ 3 h 130"/>
                <a:gd name="T32" fmla="*/ 2 w 129"/>
                <a:gd name="T33" fmla="*/ 2 h 130"/>
                <a:gd name="T34" fmla="*/ 2 w 129"/>
                <a:gd name="T35" fmla="*/ 2 h 130"/>
                <a:gd name="T36" fmla="*/ 3 w 129"/>
                <a:gd name="T37" fmla="*/ 1 h 130"/>
                <a:gd name="T38" fmla="*/ 3 w 129"/>
                <a:gd name="T39" fmla="*/ 1 h 130"/>
                <a:gd name="T40" fmla="*/ 4 w 129"/>
                <a:gd name="T41" fmla="*/ 1 h 130"/>
                <a:gd name="T42" fmla="*/ 5 w 129"/>
                <a:gd name="T43" fmla="*/ 0 h 130"/>
                <a:gd name="T44" fmla="*/ 5 w 129"/>
                <a:gd name="T45" fmla="*/ 0 h 130"/>
                <a:gd name="T46" fmla="*/ 6 w 129"/>
                <a:gd name="T47" fmla="*/ 0 h 130"/>
                <a:gd name="T48" fmla="*/ 7 w 129"/>
                <a:gd name="T49" fmla="*/ 0 h 130"/>
                <a:gd name="T50" fmla="*/ 8 w 129"/>
                <a:gd name="T51" fmla="*/ 0 h 130"/>
                <a:gd name="T52" fmla="*/ 8 w 129"/>
                <a:gd name="T53" fmla="*/ 0 h 130"/>
                <a:gd name="T54" fmla="*/ 9 w 129"/>
                <a:gd name="T55" fmla="*/ 0 h 130"/>
                <a:gd name="T56" fmla="*/ 10 w 129"/>
                <a:gd name="T57" fmla="*/ 1 h 130"/>
                <a:gd name="T58" fmla="*/ 10 w 129"/>
                <a:gd name="T59" fmla="*/ 1 h 130"/>
                <a:gd name="T60" fmla="*/ 11 w 129"/>
                <a:gd name="T61" fmla="*/ 1 h 130"/>
                <a:gd name="T62" fmla="*/ 11 w 129"/>
                <a:gd name="T63" fmla="*/ 2 h 130"/>
                <a:gd name="T64" fmla="*/ 12 w 129"/>
                <a:gd name="T65" fmla="*/ 2 h 130"/>
                <a:gd name="T66" fmla="*/ 13 w 129"/>
                <a:gd name="T67" fmla="*/ 3 h 130"/>
                <a:gd name="T68" fmla="*/ 14 w 129"/>
                <a:gd name="T69" fmla="*/ 4 h 130"/>
                <a:gd name="T70" fmla="*/ 14 w 129"/>
                <a:gd name="T71" fmla="*/ 6 h 130"/>
                <a:gd name="T72" fmla="*/ 14 w 129"/>
                <a:gd name="T73" fmla="*/ 7 h 130"/>
                <a:gd name="T74" fmla="*/ 14 w 129"/>
                <a:gd name="T75" fmla="*/ 9 h 130"/>
                <a:gd name="T76" fmla="*/ 14 w 129"/>
                <a:gd name="T77" fmla="*/ 10 h 130"/>
                <a:gd name="T78" fmla="*/ 13 w 129"/>
                <a:gd name="T79" fmla="*/ 11 h 130"/>
                <a:gd name="T80" fmla="*/ 13 w 129"/>
                <a:gd name="T81" fmla="*/ 12 h 130"/>
                <a:gd name="T82" fmla="*/ 12 w 129"/>
                <a:gd name="T83" fmla="*/ 13 h 130"/>
                <a:gd name="T84" fmla="*/ 10 w 129"/>
                <a:gd name="T85" fmla="*/ 14 h 130"/>
                <a:gd name="T86" fmla="*/ 9 w 129"/>
                <a:gd name="T87" fmla="*/ 14 h 130"/>
                <a:gd name="T88" fmla="*/ 8 w 129"/>
                <a:gd name="T89" fmla="*/ 14 h 13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9"/>
                <a:gd name="T136" fmla="*/ 0 h 130"/>
                <a:gd name="T137" fmla="*/ 129 w 129"/>
                <a:gd name="T138" fmla="*/ 130 h 13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9" h="130">
                  <a:moveTo>
                    <a:pt x="68" y="130"/>
                  </a:moveTo>
                  <a:lnTo>
                    <a:pt x="63" y="130"/>
                  </a:lnTo>
                  <a:lnTo>
                    <a:pt x="56" y="129"/>
                  </a:lnTo>
                  <a:lnTo>
                    <a:pt x="50" y="128"/>
                  </a:lnTo>
                  <a:lnTo>
                    <a:pt x="43" y="125"/>
                  </a:lnTo>
                  <a:lnTo>
                    <a:pt x="38" y="122"/>
                  </a:lnTo>
                  <a:lnTo>
                    <a:pt x="32" y="119"/>
                  </a:lnTo>
                  <a:lnTo>
                    <a:pt x="27" y="115"/>
                  </a:lnTo>
                  <a:lnTo>
                    <a:pt x="21" y="111"/>
                  </a:lnTo>
                  <a:lnTo>
                    <a:pt x="13" y="101"/>
                  </a:lnTo>
                  <a:lnTo>
                    <a:pt x="6" y="90"/>
                  </a:lnTo>
                  <a:lnTo>
                    <a:pt x="2" y="78"/>
                  </a:lnTo>
                  <a:lnTo>
                    <a:pt x="0" y="65"/>
                  </a:lnTo>
                  <a:lnTo>
                    <a:pt x="0" y="53"/>
                  </a:lnTo>
                  <a:lnTo>
                    <a:pt x="3" y="40"/>
                  </a:lnTo>
                  <a:lnTo>
                    <a:pt x="9" y="29"/>
                  </a:lnTo>
                  <a:lnTo>
                    <a:pt x="17" y="19"/>
                  </a:lnTo>
                  <a:lnTo>
                    <a:pt x="21" y="15"/>
                  </a:lnTo>
                  <a:lnTo>
                    <a:pt x="27" y="11"/>
                  </a:lnTo>
                  <a:lnTo>
                    <a:pt x="31" y="8"/>
                  </a:lnTo>
                  <a:lnTo>
                    <a:pt x="36" y="6"/>
                  </a:lnTo>
                  <a:lnTo>
                    <a:pt x="42" y="3"/>
                  </a:lnTo>
                  <a:lnTo>
                    <a:pt x="49" y="1"/>
                  </a:lnTo>
                  <a:lnTo>
                    <a:pt x="55" y="0"/>
                  </a:lnTo>
                  <a:lnTo>
                    <a:pt x="61" y="0"/>
                  </a:lnTo>
                  <a:lnTo>
                    <a:pt x="68" y="0"/>
                  </a:lnTo>
                  <a:lnTo>
                    <a:pt x="75" y="1"/>
                  </a:lnTo>
                  <a:lnTo>
                    <a:pt x="81" y="3"/>
                  </a:lnTo>
                  <a:lnTo>
                    <a:pt x="88" y="6"/>
                  </a:lnTo>
                  <a:lnTo>
                    <a:pt x="93" y="8"/>
                  </a:lnTo>
                  <a:lnTo>
                    <a:pt x="99" y="11"/>
                  </a:lnTo>
                  <a:lnTo>
                    <a:pt x="103" y="15"/>
                  </a:lnTo>
                  <a:lnTo>
                    <a:pt x="109" y="19"/>
                  </a:lnTo>
                  <a:lnTo>
                    <a:pt x="117" y="29"/>
                  </a:lnTo>
                  <a:lnTo>
                    <a:pt x="124" y="40"/>
                  </a:lnTo>
                  <a:lnTo>
                    <a:pt x="128" y="53"/>
                  </a:lnTo>
                  <a:lnTo>
                    <a:pt x="129" y="65"/>
                  </a:lnTo>
                  <a:lnTo>
                    <a:pt x="129" y="78"/>
                  </a:lnTo>
                  <a:lnTo>
                    <a:pt x="127" y="90"/>
                  </a:lnTo>
                  <a:lnTo>
                    <a:pt x="121" y="101"/>
                  </a:lnTo>
                  <a:lnTo>
                    <a:pt x="114" y="111"/>
                  </a:lnTo>
                  <a:lnTo>
                    <a:pt x="104" y="119"/>
                  </a:lnTo>
                  <a:lnTo>
                    <a:pt x="93" y="125"/>
                  </a:lnTo>
                  <a:lnTo>
                    <a:pt x="81" y="129"/>
                  </a:lnTo>
                  <a:lnTo>
                    <a:pt x="68" y="130"/>
                  </a:lnTo>
                  <a:close/>
                </a:path>
              </a:pathLst>
            </a:custGeom>
            <a:solidFill>
              <a:srgbClr val="FFFFFF"/>
            </a:solidFill>
            <a:ln w="9525">
              <a:noFill/>
              <a:round/>
              <a:headEnd/>
              <a:tailEnd/>
            </a:ln>
          </p:spPr>
          <p:txBody>
            <a:bodyPr/>
            <a:lstStyle/>
            <a:p>
              <a:pPr eaLnBrk="0" hangingPunct="0"/>
              <a:endParaRPr lang="en-AU"/>
            </a:p>
          </p:txBody>
        </p:sp>
        <p:sp>
          <p:nvSpPr>
            <p:cNvPr id="76999" name="Freeform 115"/>
            <p:cNvSpPr>
              <a:spLocks/>
            </p:cNvSpPr>
            <p:nvPr/>
          </p:nvSpPr>
          <p:spPr bwMode="auto">
            <a:xfrm>
              <a:off x="6398" y="2408"/>
              <a:ext cx="20" cy="32"/>
            </a:xfrm>
            <a:custGeom>
              <a:avLst/>
              <a:gdLst>
                <a:gd name="T0" fmla="*/ 1 w 62"/>
                <a:gd name="T1" fmla="*/ 2 h 97"/>
                <a:gd name="T2" fmla="*/ 0 w 62"/>
                <a:gd name="T3" fmla="*/ 2 h 97"/>
                <a:gd name="T4" fmla="*/ 0 w 62"/>
                <a:gd name="T5" fmla="*/ 2 h 97"/>
                <a:gd name="T6" fmla="*/ 0 w 62"/>
                <a:gd name="T7" fmla="*/ 2 h 97"/>
                <a:gd name="T8" fmla="*/ 0 w 62"/>
                <a:gd name="T9" fmla="*/ 2 h 97"/>
                <a:gd name="T10" fmla="*/ 0 w 62"/>
                <a:gd name="T11" fmla="*/ 5 h 97"/>
                <a:gd name="T12" fmla="*/ 3 w 62"/>
                <a:gd name="T13" fmla="*/ 5 h 97"/>
                <a:gd name="T14" fmla="*/ 3 w 62"/>
                <a:gd name="T15" fmla="*/ 11 h 97"/>
                <a:gd name="T16" fmla="*/ 6 w 62"/>
                <a:gd name="T17" fmla="*/ 11 h 97"/>
                <a:gd name="T18" fmla="*/ 6 w 62"/>
                <a:gd name="T19" fmla="*/ 0 h 97"/>
                <a:gd name="T20" fmla="*/ 2 w 62"/>
                <a:gd name="T21" fmla="*/ 0 h 97"/>
                <a:gd name="T22" fmla="*/ 2 w 62"/>
                <a:gd name="T23" fmla="*/ 0 h 97"/>
                <a:gd name="T24" fmla="*/ 2 w 62"/>
                <a:gd name="T25" fmla="*/ 1 h 97"/>
                <a:gd name="T26" fmla="*/ 1 w 62"/>
                <a:gd name="T27" fmla="*/ 1 h 97"/>
                <a:gd name="T28" fmla="*/ 1 w 62"/>
                <a:gd name="T29" fmla="*/ 2 h 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2"/>
                <a:gd name="T46" fmla="*/ 0 h 97"/>
                <a:gd name="T47" fmla="*/ 62 w 62"/>
                <a:gd name="T48" fmla="*/ 97 h 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2" h="97">
                  <a:moveTo>
                    <a:pt x="7" y="15"/>
                  </a:moveTo>
                  <a:lnTo>
                    <a:pt x="4" y="17"/>
                  </a:lnTo>
                  <a:lnTo>
                    <a:pt x="1" y="18"/>
                  </a:lnTo>
                  <a:lnTo>
                    <a:pt x="0" y="20"/>
                  </a:lnTo>
                  <a:lnTo>
                    <a:pt x="1" y="45"/>
                  </a:lnTo>
                  <a:lnTo>
                    <a:pt x="25" y="42"/>
                  </a:lnTo>
                  <a:lnTo>
                    <a:pt x="28" y="96"/>
                  </a:lnTo>
                  <a:lnTo>
                    <a:pt x="62" y="97"/>
                  </a:lnTo>
                  <a:lnTo>
                    <a:pt x="58" y="0"/>
                  </a:lnTo>
                  <a:lnTo>
                    <a:pt x="21" y="0"/>
                  </a:lnTo>
                  <a:lnTo>
                    <a:pt x="19" y="2"/>
                  </a:lnTo>
                  <a:lnTo>
                    <a:pt x="16" y="7"/>
                  </a:lnTo>
                  <a:lnTo>
                    <a:pt x="11" y="11"/>
                  </a:lnTo>
                  <a:lnTo>
                    <a:pt x="7" y="15"/>
                  </a:lnTo>
                  <a:close/>
                </a:path>
              </a:pathLst>
            </a:custGeom>
            <a:solidFill>
              <a:srgbClr val="000000"/>
            </a:solidFill>
            <a:ln w="9525">
              <a:noFill/>
              <a:round/>
              <a:headEnd/>
              <a:tailEnd/>
            </a:ln>
          </p:spPr>
          <p:txBody>
            <a:bodyPr/>
            <a:lstStyle/>
            <a:p>
              <a:pPr eaLnBrk="0" hangingPunct="0"/>
              <a:endParaRPr lang="en-AU"/>
            </a:p>
          </p:txBody>
        </p:sp>
        <p:sp>
          <p:nvSpPr>
            <p:cNvPr id="77000" name="Freeform 116"/>
            <p:cNvSpPr>
              <a:spLocks/>
            </p:cNvSpPr>
            <p:nvPr/>
          </p:nvSpPr>
          <p:spPr bwMode="auto">
            <a:xfrm>
              <a:off x="6327" y="2490"/>
              <a:ext cx="30" cy="23"/>
            </a:xfrm>
            <a:custGeom>
              <a:avLst/>
              <a:gdLst>
                <a:gd name="T0" fmla="*/ 0 w 91"/>
                <a:gd name="T1" fmla="*/ 3 h 69"/>
                <a:gd name="T2" fmla="*/ 0 w 91"/>
                <a:gd name="T3" fmla="*/ 3 h 69"/>
                <a:gd name="T4" fmla="*/ 1 w 91"/>
                <a:gd name="T5" fmla="*/ 3 h 69"/>
                <a:gd name="T6" fmla="*/ 1 w 91"/>
                <a:gd name="T7" fmla="*/ 4 h 69"/>
                <a:gd name="T8" fmla="*/ 2 w 91"/>
                <a:gd name="T9" fmla="*/ 4 h 69"/>
                <a:gd name="T10" fmla="*/ 3 w 91"/>
                <a:gd name="T11" fmla="*/ 4 h 69"/>
                <a:gd name="T12" fmla="*/ 5 w 91"/>
                <a:gd name="T13" fmla="*/ 4 h 69"/>
                <a:gd name="T14" fmla="*/ 5 w 91"/>
                <a:gd name="T15" fmla="*/ 4 h 69"/>
                <a:gd name="T16" fmla="*/ 6 w 91"/>
                <a:gd name="T17" fmla="*/ 3 h 69"/>
                <a:gd name="T18" fmla="*/ 8 w 91"/>
                <a:gd name="T19" fmla="*/ 2 h 69"/>
                <a:gd name="T20" fmla="*/ 9 w 91"/>
                <a:gd name="T21" fmla="*/ 1 h 69"/>
                <a:gd name="T22" fmla="*/ 10 w 91"/>
                <a:gd name="T23" fmla="*/ 0 h 69"/>
                <a:gd name="T24" fmla="*/ 10 w 91"/>
                <a:gd name="T25" fmla="*/ 0 h 69"/>
                <a:gd name="T26" fmla="*/ 10 w 91"/>
                <a:gd name="T27" fmla="*/ 1 h 69"/>
                <a:gd name="T28" fmla="*/ 9 w 91"/>
                <a:gd name="T29" fmla="*/ 4 h 69"/>
                <a:gd name="T30" fmla="*/ 8 w 91"/>
                <a:gd name="T31" fmla="*/ 7 h 69"/>
                <a:gd name="T32" fmla="*/ 6 w 91"/>
                <a:gd name="T33" fmla="*/ 8 h 69"/>
                <a:gd name="T34" fmla="*/ 5 w 91"/>
                <a:gd name="T35" fmla="*/ 7 h 69"/>
                <a:gd name="T36" fmla="*/ 4 w 91"/>
                <a:gd name="T37" fmla="*/ 7 h 69"/>
                <a:gd name="T38" fmla="*/ 3 w 91"/>
                <a:gd name="T39" fmla="*/ 6 h 69"/>
                <a:gd name="T40" fmla="*/ 2 w 91"/>
                <a:gd name="T41" fmla="*/ 5 h 69"/>
                <a:gd name="T42" fmla="*/ 1 w 91"/>
                <a:gd name="T43" fmla="*/ 5 h 69"/>
                <a:gd name="T44" fmla="*/ 1 w 91"/>
                <a:gd name="T45" fmla="*/ 4 h 69"/>
                <a:gd name="T46" fmla="*/ 0 w 91"/>
                <a:gd name="T47" fmla="*/ 3 h 69"/>
                <a:gd name="T48" fmla="*/ 0 w 91"/>
                <a:gd name="T49" fmla="*/ 3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69"/>
                <a:gd name="T77" fmla="*/ 91 w 9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69">
                  <a:moveTo>
                    <a:pt x="0" y="29"/>
                  </a:moveTo>
                  <a:lnTo>
                    <a:pt x="2" y="29"/>
                  </a:lnTo>
                  <a:lnTo>
                    <a:pt x="6" y="30"/>
                  </a:lnTo>
                  <a:lnTo>
                    <a:pt x="13" y="33"/>
                  </a:lnTo>
                  <a:lnTo>
                    <a:pt x="21" y="34"/>
                  </a:lnTo>
                  <a:lnTo>
                    <a:pt x="31" y="34"/>
                  </a:lnTo>
                  <a:lnTo>
                    <a:pt x="41" y="34"/>
                  </a:lnTo>
                  <a:lnTo>
                    <a:pt x="50" y="33"/>
                  </a:lnTo>
                  <a:lnTo>
                    <a:pt x="59" y="29"/>
                  </a:lnTo>
                  <a:lnTo>
                    <a:pt x="73" y="18"/>
                  </a:lnTo>
                  <a:lnTo>
                    <a:pt x="82" y="9"/>
                  </a:lnTo>
                  <a:lnTo>
                    <a:pt x="89" y="2"/>
                  </a:lnTo>
                  <a:lnTo>
                    <a:pt x="91" y="0"/>
                  </a:lnTo>
                  <a:lnTo>
                    <a:pt x="89" y="11"/>
                  </a:lnTo>
                  <a:lnTo>
                    <a:pt x="85" y="36"/>
                  </a:lnTo>
                  <a:lnTo>
                    <a:pt x="75" y="59"/>
                  </a:lnTo>
                  <a:lnTo>
                    <a:pt x="57" y="69"/>
                  </a:lnTo>
                  <a:lnTo>
                    <a:pt x="46" y="66"/>
                  </a:lnTo>
                  <a:lnTo>
                    <a:pt x="37" y="62"/>
                  </a:lnTo>
                  <a:lnTo>
                    <a:pt x="27" y="55"/>
                  </a:lnTo>
                  <a:lnTo>
                    <a:pt x="19" y="48"/>
                  </a:lnTo>
                  <a:lnTo>
                    <a:pt x="10" y="41"/>
                  </a:lnTo>
                  <a:lnTo>
                    <a:pt x="5" y="34"/>
                  </a:lnTo>
                  <a:lnTo>
                    <a:pt x="2" y="30"/>
                  </a:lnTo>
                  <a:lnTo>
                    <a:pt x="0" y="29"/>
                  </a:lnTo>
                  <a:close/>
                </a:path>
              </a:pathLst>
            </a:custGeom>
            <a:solidFill>
              <a:srgbClr val="000000"/>
            </a:solidFill>
            <a:ln w="9525">
              <a:noFill/>
              <a:round/>
              <a:headEnd/>
              <a:tailEnd/>
            </a:ln>
          </p:spPr>
          <p:txBody>
            <a:bodyPr/>
            <a:lstStyle/>
            <a:p>
              <a:pPr eaLnBrk="0" hangingPunct="0"/>
              <a:endParaRPr lang="en-AU"/>
            </a:p>
          </p:txBody>
        </p:sp>
      </p:grpSp>
      <p:grpSp>
        <p:nvGrpSpPr>
          <p:cNvPr id="5" name="Group 119"/>
          <p:cNvGrpSpPr>
            <a:grpSpLocks noChangeAspect="1"/>
          </p:cNvGrpSpPr>
          <p:nvPr/>
        </p:nvGrpSpPr>
        <p:grpSpPr bwMode="auto">
          <a:xfrm flipH="1">
            <a:off x="-1620838" y="2362200"/>
            <a:ext cx="1470025" cy="922338"/>
            <a:chOff x="2109" y="2976"/>
            <a:chExt cx="926" cy="581"/>
          </a:xfrm>
        </p:grpSpPr>
        <p:sp>
          <p:nvSpPr>
            <p:cNvPr id="76941" name="AutoShape 120"/>
            <p:cNvSpPr>
              <a:spLocks noChangeAspect="1" noChangeArrowheads="1" noTextEdit="1"/>
            </p:cNvSpPr>
            <p:nvPr/>
          </p:nvSpPr>
          <p:spPr bwMode="auto">
            <a:xfrm>
              <a:off x="2109" y="2976"/>
              <a:ext cx="926" cy="581"/>
            </a:xfrm>
            <a:prstGeom prst="rect">
              <a:avLst/>
            </a:prstGeom>
            <a:noFill/>
            <a:ln w="9525">
              <a:noFill/>
              <a:miter lim="800000"/>
              <a:headEnd/>
              <a:tailEnd/>
            </a:ln>
          </p:spPr>
          <p:txBody>
            <a:bodyPr/>
            <a:lstStyle/>
            <a:p>
              <a:endParaRPr lang="en-US"/>
            </a:p>
          </p:txBody>
        </p:sp>
        <p:sp>
          <p:nvSpPr>
            <p:cNvPr id="76942" name="Freeform 121"/>
            <p:cNvSpPr>
              <a:spLocks/>
            </p:cNvSpPr>
            <p:nvPr/>
          </p:nvSpPr>
          <p:spPr bwMode="auto">
            <a:xfrm>
              <a:off x="2112" y="2976"/>
              <a:ext cx="922" cy="581"/>
            </a:xfrm>
            <a:custGeom>
              <a:avLst/>
              <a:gdLst>
                <a:gd name="T0" fmla="*/ 304 w 2767"/>
                <a:gd name="T1" fmla="*/ 108 h 1743"/>
                <a:gd name="T2" fmla="*/ 288 w 2767"/>
                <a:gd name="T3" fmla="*/ 93 h 1743"/>
                <a:gd name="T4" fmla="*/ 257 w 2767"/>
                <a:gd name="T5" fmla="*/ 81 h 1743"/>
                <a:gd name="T6" fmla="*/ 218 w 2767"/>
                <a:gd name="T7" fmla="*/ 72 h 1743"/>
                <a:gd name="T8" fmla="*/ 197 w 2767"/>
                <a:gd name="T9" fmla="*/ 84 h 1743"/>
                <a:gd name="T10" fmla="*/ 193 w 2767"/>
                <a:gd name="T11" fmla="*/ 85 h 1743"/>
                <a:gd name="T12" fmla="*/ 188 w 2767"/>
                <a:gd name="T13" fmla="*/ 57 h 1743"/>
                <a:gd name="T14" fmla="*/ 195 w 2767"/>
                <a:gd name="T15" fmla="*/ 44 h 1743"/>
                <a:gd name="T16" fmla="*/ 208 w 2767"/>
                <a:gd name="T17" fmla="*/ 33 h 1743"/>
                <a:gd name="T18" fmla="*/ 200 w 2767"/>
                <a:gd name="T19" fmla="*/ 30 h 1743"/>
                <a:gd name="T20" fmla="*/ 197 w 2767"/>
                <a:gd name="T21" fmla="*/ 31 h 1743"/>
                <a:gd name="T22" fmla="*/ 194 w 2767"/>
                <a:gd name="T23" fmla="*/ 19 h 1743"/>
                <a:gd name="T24" fmla="*/ 182 w 2767"/>
                <a:gd name="T25" fmla="*/ 5 h 1743"/>
                <a:gd name="T26" fmla="*/ 164 w 2767"/>
                <a:gd name="T27" fmla="*/ 0 h 1743"/>
                <a:gd name="T28" fmla="*/ 149 w 2767"/>
                <a:gd name="T29" fmla="*/ 4 h 1743"/>
                <a:gd name="T30" fmla="*/ 138 w 2767"/>
                <a:gd name="T31" fmla="*/ 16 h 1743"/>
                <a:gd name="T32" fmla="*/ 129 w 2767"/>
                <a:gd name="T33" fmla="*/ 33 h 1743"/>
                <a:gd name="T34" fmla="*/ 113 w 2767"/>
                <a:gd name="T35" fmla="*/ 55 h 1743"/>
                <a:gd name="T36" fmla="*/ 118 w 2767"/>
                <a:gd name="T37" fmla="*/ 59 h 1743"/>
                <a:gd name="T38" fmla="*/ 129 w 2767"/>
                <a:gd name="T39" fmla="*/ 61 h 1743"/>
                <a:gd name="T40" fmla="*/ 139 w 2767"/>
                <a:gd name="T41" fmla="*/ 63 h 1743"/>
                <a:gd name="T42" fmla="*/ 141 w 2767"/>
                <a:gd name="T43" fmla="*/ 77 h 1743"/>
                <a:gd name="T44" fmla="*/ 137 w 2767"/>
                <a:gd name="T45" fmla="*/ 78 h 1743"/>
                <a:gd name="T46" fmla="*/ 124 w 2767"/>
                <a:gd name="T47" fmla="*/ 64 h 1743"/>
                <a:gd name="T48" fmla="*/ 118 w 2767"/>
                <a:gd name="T49" fmla="*/ 70 h 1743"/>
                <a:gd name="T50" fmla="*/ 123 w 2767"/>
                <a:gd name="T51" fmla="*/ 78 h 1743"/>
                <a:gd name="T52" fmla="*/ 122 w 2767"/>
                <a:gd name="T53" fmla="*/ 83 h 1743"/>
                <a:gd name="T54" fmla="*/ 113 w 2767"/>
                <a:gd name="T55" fmla="*/ 75 h 1743"/>
                <a:gd name="T56" fmla="*/ 110 w 2767"/>
                <a:gd name="T57" fmla="*/ 69 h 1743"/>
                <a:gd name="T58" fmla="*/ 83 w 2767"/>
                <a:gd name="T59" fmla="*/ 72 h 1743"/>
                <a:gd name="T60" fmla="*/ 59 w 2767"/>
                <a:gd name="T61" fmla="*/ 78 h 1743"/>
                <a:gd name="T62" fmla="*/ 38 w 2767"/>
                <a:gd name="T63" fmla="*/ 84 h 1743"/>
                <a:gd name="T64" fmla="*/ 20 w 2767"/>
                <a:gd name="T65" fmla="*/ 93 h 1743"/>
                <a:gd name="T66" fmla="*/ 7 w 2767"/>
                <a:gd name="T67" fmla="*/ 102 h 1743"/>
                <a:gd name="T68" fmla="*/ 0 w 2767"/>
                <a:gd name="T69" fmla="*/ 126 h 1743"/>
                <a:gd name="T70" fmla="*/ 5 w 2767"/>
                <a:gd name="T71" fmla="*/ 145 h 1743"/>
                <a:gd name="T72" fmla="*/ 18 w 2767"/>
                <a:gd name="T73" fmla="*/ 156 h 1743"/>
                <a:gd name="T74" fmla="*/ 33 w 2767"/>
                <a:gd name="T75" fmla="*/ 166 h 1743"/>
                <a:gd name="T76" fmla="*/ 44 w 2767"/>
                <a:gd name="T77" fmla="*/ 180 h 1743"/>
                <a:gd name="T78" fmla="*/ 55 w 2767"/>
                <a:gd name="T79" fmla="*/ 188 h 1743"/>
                <a:gd name="T80" fmla="*/ 68 w 2767"/>
                <a:gd name="T81" fmla="*/ 193 h 1743"/>
                <a:gd name="T82" fmla="*/ 81 w 2767"/>
                <a:gd name="T83" fmla="*/ 194 h 1743"/>
                <a:gd name="T84" fmla="*/ 94 w 2767"/>
                <a:gd name="T85" fmla="*/ 190 h 1743"/>
                <a:gd name="T86" fmla="*/ 105 w 2767"/>
                <a:gd name="T87" fmla="*/ 183 h 1743"/>
                <a:gd name="T88" fmla="*/ 114 w 2767"/>
                <a:gd name="T89" fmla="*/ 173 h 1743"/>
                <a:gd name="T90" fmla="*/ 122 w 2767"/>
                <a:gd name="T91" fmla="*/ 164 h 1743"/>
                <a:gd name="T92" fmla="*/ 137 w 2767"/>
                <a:gd name="T93" fmla="*/ 164 h 1743"/>
                <a:gd name="T94" fmla="*/ 152 w 2767"/>
                <a:gd name="T95" fmla="*/ 164 h 1743"/>
                <a:gd name="T96" fmla="*/ 168 w 2767"/>
                <a:gd name="T97" fmla="*/ 164 h 1743"/>
                <a:gd name="T98" fmla="*/ 185 w 2767"/>
                <a:gd name="T99" fmla="*/ 165 h 1743"/>
                <a:gd name="T100" fmla="*/ 201 w 2767"/>
                <a:gd name="T101" fmla="*/ 165 h 1743"/>
                <a:gd name="T102" fmla="*/ 208 w 2767"/>
                <a:gd name="T103" fmla="*/ 177 h 1743"/>
                <a:gd name="T104" fmla="*/ 219 w 2767"/>
                <a:gd name="T105" fmla="*/ 186 h 1743"/>
                <a:gd name="T106" fmla="*/ 231 w 2767"/>
                <a:gd name="T107" fmla="*/ 192 h 1743"/>
                <a:gd name="T108" fmla="*/ 244 w 2767"/>
                <a:gd name="T109" fmla="*/ 194 h 1743"/>
                <a:gd name="T110" fmla="*/ 258 w 2767"/>
                <a:gd name="T111" fmla="*/ 192 h 1743"/>
                <a:gd name="T112" fmla="*/ 269 w 2767"/>
                <a:gd name="T113" fmla="*/ 186 h 1743"/>
                <a:gd name="T114" fmla="*/ 279 w 2767"/>
                <a:gd name="T115" fmla="*/ 176 h 1743"/>
                <a:gd name="T116" fmla="*/ 286 w 2767"/>
                <a:gd name="T117" fmla="*/ 161 h 1743"/>
                <a:gd name="T118" fmla="*/ 295 w 2767"/>
                <a:gd name="T119" fmla="*/ 157 h 1743"/>
                <a:gd name="T120" fmla="*/ 306 w 2767"/>
                <a:gd name="T121" fmla="*/ 143 h 174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67"/>
                <a:gd name="T184" fmla="*/ 0 h 1743"/>
                <a:gd name="T185" fmla="*/ 2767 w 2767"/>
                <a:gd name="T186" fmla="*/ 1743 h 174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67" h="1743">
                  <a:moveTo>
                    <a:pt x="2767" y="1131"/>
                  </a:moveTo>
                  <a:lnTo>
                    <a:pt x="2766" y="1100"/>
                  </a:lnTo>
                  <a:lnTo>
                    <a:pt x="2763" y="1066"/>
                  </a:lnTo>
                  <a:lnTo>
                    <a:pt x="2758" y="1033"/>
                  </a:lnTo>
                  <a:lnTo>
                    <a:pt x="2749" y="1001"/>
                  </a:lnTo>
                  <a:lnTo>
                    <a:pt x="2739" y="972"/>
                  </a:lnTo>
                  <a:lnTo>
                    <a:pt x="2727" y="944"/>
                  </a:lnTo>
                  <a:lnTo>
                    <a:pt x="2712" y="922"/>
                  </a:lnTo>
                  <a:lnTo>
                    <a:pt x="2694" y="904"/>
                  </a:lnTo>
                  <a:lnTo>
                    <a:pt x="2662" y="882"/>
                  </a:lnTo>
                  <a:lnTo>
                    <a:pt x="2627" y="860"/>
                  </a:lnTo>
                  <a:lnTo>
                    <a:pt x="2590" y="838"/>
                  </a:lnTo>
                  <a:lnTo>
                    <a:pt x="2549" y="817"/>
                  </a:lnTo>
                  <a:lnTo>
                    <a:pt x="2508" y="797"/>
                  </a:lnTo>
                  <a:lnTo>
                    <a:pt x="2462" y="778"/>
                  </a:lnTo>
                  <a:lnTo>
                    <a:pt x="2415" y="760"/>
                  </a:lnTo>
                  <a:lnTo>
                    <a:pt x="2366" y="742"/>
                  </a:lnTo>
                  <a:lnTo>
                    <a:pt x="2315" y="725"/>
                  </a:lnTo>
                  <a:lnTo>
                    <a:pt x="2261" y="710"/>
                  </a:lnTo>
                  <a:lnTo>
                    <a:pt x="2205" y="695"/>
                  </a:lnTo>
                  <a:lnTo>
                    <a:pt x="2147" y="681"/>
                  </a:lnTo>
                  <a:lnTo>
                    <a:pt x="2087" y="668"/>
                  </a:lnTo>
                  <a:lnTo>
                    <a:pt x="2026" y="656"/>
                  </a:lnTo>
                  <a:lnTo>
                    <a:pt x="1964" y="645"/>
                  </a:lnTo>
                  <a:lnTo>
                    <a:pt x="1899" y="635"/>
                  </a:lnTo>
                  <a:lnTo>
                    <a:pt x="1894" y="559"/>
                  </a:lnTo>
                  <a:lnTo>
                    <a:pt x="1765" y="559"/>
                  </a:lnTo>
                  <a:lnTo>
                    <a:pt x="1776" y="756"/>
                  </a:lnTo>
                  <a:lnTo>
                    <a:pt x="1771" y="757"/>
                  </a:lnTo>
                  <a:lnTo>
                    <a:pt x="1765" y="758"/>
                  </a:lnTo>
                  <a:lnTo>
                    <a:pt x="1760" y="760"/>
                  </a:lnTo>
                  <a:lnTo>
                    <a:pt x="1754" y="761"/>
                  </a:lnTo>
                  <a:lnTo>
                    <a:pt x="1749" y="764"/>
                  </a:lnTo>
                  <a:lnTo>
                    <a:pt x="1743" y="765"/>
                  </a:lnTo>
                  <a:lnTo>
                    <a:pt x="1736" y="767"/>
                  </a:lnTo>
                  <a:lnTo>
                    <a:pt x="1731" y="768"/>
                  </a:lnTo>
                  <a:lnTo>
                    <a:pt x="1742" y="763"/>
                  </a:lnTo>
                  <a:lnTo>
                    <a:pt x="1683" y="666"/>
                  </a:lnTo>
                  <a:lnTo>
                    <a:pt x="1668" y="537"/>
                  </a:lnTo>
                  <a:lnTo>
                    <a:pt x="1682" y="524"/>
                  </a:lnTo>
                  <a:lnTo>
                    <a:pt x="1695" y="510"/>
                  </a:lnTo>
                  <a:lnTo>
                    <a:pt x="1707" y="495"/>
                  </a:lnTo>
                  <a:lnTo>
                    <a:pt x="1718" y="478"/>
                  </a:lnTo>
                  <a:lnTo>
                    <a:pt x="1729" y="460"/>
                  </a:lnTo>
                  <a:lnTo>
                    <a:pt x="1739" y="441"/>
                  </a:lnTo>
                  <a:lnTo>
                    <a:pt x="1747" y="420"/>
                  </a:lnTo>
                  <a:lnTo>
                    <a:pt x="1756" y="399"/>
                  </a:lnTo>
                  <a:lnTo>
                    <a:pt x="1765" y="559"/>
                  </a:lnTo>
                  <a:lnTo>
                    <a:pt x="1894" y="559"/>
                  </a:lnTo>
                  <a:lnTo>
                    <a:pt x="1882" y="324"/>
                  </a:lnTo>
                  <a:lnTo>
                    <a:pt x="1881" y="315"/>
                  </a:lnTo>
                  <a:lnTo>
                    <a:pt x="1876" y="305"/>
                  </a:lnTo>
                  <a:lnTo>
                    <a:pt x="1871" y="297"/>
                  </a:lnTo>
                  <a:lnTo>
                    <a:pt x="1864" y="288"/>
                  </a:lnTo>
                  <a:lnTo>
                    <a:pt x="1856" y="281"/>
                  </a:lnTo>
                  <a:lnTo>
                    <a:pt x="1847" y="277"/>
                  </a:lnTo>
                  <a:lnTo>
                    <a:pt x="1836" y="275"/>
                  </a:lnTo>
                  <a:lnTo>
                    <a:pt x="1826" y="273"/>
                  </a:lnTo>
                  <a:lnTo>
                    <a:pt x="1801" y="273"/>
                  </a:lnTo>
                  <a:lnTo>
                    <a:pt x="1795" y="273"/>
                  </a:lnTo>
                  <a:lnTo>
                    <a:pt x="1788" y="275"/>
                  </a:lnTo>
                  <a:lnTo>
                    <a:pt x="1782" y="277"/>
                  </a:lnTo>
                  <a:lnTo>
                    <a:pt x="1775" y="280"/>
                  </a:lnTo>
                  <a:lnTo>
                    <a:pt x="1775" y="279"/>
                  </a:lnTo>
                  <a:lnTo>
                    <a:pt x="1772" y="251"/>
                  </a:lnTo>
                  <a:lnTo>
                    <a:pt x="1767" y="223"/>
                  </a:lnTo>
                  <a:lnTo>
                    <a:pt x="1758" y="197"/>
                  </a:lnTo>
                  <a:lnTo>
                    <a:pt x="1749" y="172"/>
                  </a:lnTo>
                  <a:lnTo>
                    <a:pt x="1736" y="147"/>
                  </a:lnTo>
                  <a:lnTo>
                    <a:pt x="1721" y="125"/>
                  </a:lnTo>
                  <a:lnTo>
                    <a:pt x="1703" y="103"/>
                  </a:lnTo>
                  <a:lnTo>
                    <a:pt x="1683" y="82"/>
                  </a:lnTo>
                  <a:lnTo>
                    <a:pt x="1661" y="64"/>
                  </a:lnTo>
                  <a:lnTo>
                    <a:pt x="1638" y="47"/>
                  </a:lnTo>
                  <a:lnTo>
                    <a:pt x="1614" y="33"/>
                  </a:lnTo>
                  <a:lnTo>
                    <a:pt x="1589" y="21"/>
                  </a:lnTo>
                  <a:lnTo>
                    <a:pt x="1563" y="12"/>
                  </a:lnTo>
                  <a:lnTo>
                    <a:pt x="1536" y="6"/>
                  </a:lnTo>
                  <a:lnTo>
                    <a:pt x="1509" y="1"/>
                  </a:lnTo>
                  <a:lnTo>
                    <a:pt x="1481" y="0"/>
                  </a:lnTo>
                  <a:lnTo>
                    <a:pt x="1455" y="1"/>
                  </a:lnTo>
                  <a:lnTo>
                    <a:pt x="1430" y="4"/>
                  </a:lnTo>
                  <a:lnTo>
                    <a:pt x="1405" y="11"/>
                  </a:lnTo>
                  <a:lnTo>
                    <a:pt x="1381" y="18"/>
                  </a:lnTo>
                  <a:lnTo>
                    <a:pt x="1359" y="29"/>
                  </a:lnTo>
                  <a:lnTo>
                    <a:pt x="1338" y="40"/>
                  </a:lnTo>
                  <a:lnTo>
                    <a:pt x="1319" y="54"/>
                  </a:lnTo>
                  <a:lnTo>
                    <a:pt x="1301" y="71"/>
                  </a:lnTo>
                  <a:lnTo>
                    <a:pt x="1282" y="87"/>
                  </a:lnTo>
                  <a:lnTo>
                    <a:pt x="1269" y="107"/>
                  </a:lnTo>
                  <a:lnTo>
                    <a:pt x="1255" y="126"/>
                  </a:lnTo>
                  <a:lnTo>
                    <a:pt x="1244" y="148"/>
                  </a:lnTo>
                  <a:lnTo>
                    <a:pt x="1234" y="171"/>
                  </a:lnTo>
                  <a:lnTo>
                    <a:pt x="1227" y="194"/>
                  </a:lnTo>
                  <a:lnTo>
                    <a:pt x="1221" y="219"/>
                  </a:lnTo>
                  <a:lnTo>
                    <a:pt x="1219" y="245"/>
                  </a:lnTo>
                  <a:lnTo>
                    <a:pt x="1191" y="269"/>
                  </a:lnTo>
                  <a:lnTo>
                    <a:pt x="1159" y="298"/>
                  </a:lnTo>
                  <a:lnTo>
                    <a:pt x="1124" y="331"/>
                  </a:lnTo>
                  <a:lnTo>
                    <a:pt x="1091" y="366"/>
                  </a:lnTo>
                  <a:lnTo>
                    <a:pt x="1060" y="401"/>
                  </a:lnTo>
                  <a:lnTo>
                    <a:pt x="1037" y="434"/>
                  </a:lnTo>
                  <a:lnTo>
                    <a:pt x="1022" y="465"/>
                  </a:lnTo>
                  <a:lnTo>
                    <a:pt x="1019" y="491"/>
                  </a:lnTo>
                  <a:lnTo>
                    <a:pt x="1022" y="501"/>
                  </a:lnTo>
                  <a:lnTo>
                    <a:pt x="1026" y="509"/>
                  </a:lnTo>
                  <a:lnTo>
                    <a:pt x="1033" y="516"/>
                  </a:lnTo>
                  <a:lnTo>
                    <a:pt x="1041" y="521"/>
                  </a:lnTo>
                  <a:lnTo>
                    <a:pt x="1054" y="527"/>
                  </a:lnTo>
                  <a:lnTo>
                    <a:pt x="1066" y="532"/>
                  </a:lnTo>
                  <a:lnTo>
                    <a:pt x="1081" y="537"/>
                  </a:lnTo>
                  <a:lnTo>
                    <a:pt x="1097" y="541"/>
                  </a:lnTo>
                  <a:lnTo>
                    <a:pt x="1112" y="545"/>
                  </a:lnTo>
                  <a:lnTo>
                    <a:pt x="1128" y="548"/>
                  </a:lnTo>
                  <a:lnTo>
                    <a:pt x="1145" y="552"/>
                  </a:lnTo>
                  <a:lnTo>
                    <a:pt x="1162" y="553"/>
                  </a:lnTo>
                  <a:lnTo>
                    <a:pt x="1177" y="556"/>
                  </a:lnTo>
                  <a:lnTo>
                    <a:pt x="1194" y="557"/>
                  </a:lnTo>
                  <a:lnTo>
                    <a:pt x="1209" y="560"/>
                  </a:lnTo>
                  <a:lnTo>
                    <a:pt x="1223" y="562"/>
                  </a:lnTo>
                  <a:lnTo>
                    <a:pt x="1237" y="562"/>
                  </a:lnTo>
                  <a:lnTo>
                    <a:pt x="1249" y="563"/>
                  </a:lnTo>
                  <a:lnTo>
                    <a:pt x="1260" y="564"/>
                  </a:lnTo>
                  <a:lnTo>
                    <a:pt x="1270" y="564"/>
                  </a:lnTo>
                  <a:lnTo>
                    <a:pt x="1285" y="699"/>
                  </a:lnTo>
                  <a:lnTo>
                    <a:pt x="1285" y="703"/>
                  </a:lnTo>
                  <a:lnTo>
                    <a:pt x="1276" y="700"/>
                  </a:lnTo>
                  <a:lnTo>
                    <a:pt x="1267" y="697"/>
                  </a:lnTo>
                  <a:lnTo>
                    <a:pt x="1258" y="697"/>
                  </a:lnTo>
                  <a:lnTo>
                    <a:pt x="1248" y="700"/>
                  </a:lnTo>
                  <a:lnTo>
                    <a:pt x="1242" y="702"/>
                  </a:lnTo>
                  <a:lnTo>
                    <a:pt x="1238" y="703"/>
                  </a:lnTo>
                  <a:lnTo>
                    <a:pt x="1234" y="704"/>
                  </a:lnTo>
                  <a:lnTo>
                    <a:pt x="1231" y="706"/>
                  </a:lnTo>
                  <a:lnTo>
                    <a:pt x="1151" y="595"/>
                  </a:lnTo>
                  <a:lnTo>
                    <a:pt x="1149" y="593"/>
                  </a:lnTo>
                  <a:lnTo>
                    <a:pt x="1144" y="589"/>
                  </a:lnTo>
                  <a:lnTo>
                    <a:pt x="1137" y="585"/>
                  </a:lnTo>
                  <a:lnTo>
                    <a:pt x="1130" y="582"/>
                  </a:lnTo>
                  <a:lnTo>
                    <a:pt x="1120" y="580"/>
                  </a:lnTo>
                  <a:lnTo>
                    <a:pt x="1112" y="580"/>
                  </a:lnTo>
                  <a:lnTo>
                    <a:pt x="1102" y="582"/>
                  </a:lnTo>
                  <a:lnTo>
                    <a:pt x="1092" y="585"/>
                  </a:lnTo>
                  <a:lnTo>
                    <a:pt x="1083" y="592"/>
                  </a:lnTo>
                  <a:lnTo>
                    <a:pt x="1069" y="610"/>
                  </a:lnTo>
                  <a:lnTo>
                    <a:pt x="1065" y="628"/>
                  </a:lnTo>
                  <a:lnTo>
                    <a:pt x="1067" y="645"/>
                  </a:lnTo>
                  <a:lnTo>
                    <a:pt x="1073" y="657"/>
                  </a:lnTo>
                  <a:lnTo>
                    <a:pt x="1076" y="661"/>
                  </a:lnTo>
                  <a:lnTo>
                    <a:pt x="1083" y="670"/>
                  </a:lnTo>
                  <a:lnTo>
                    <a:pt x="1092" y="684"/>
                  </a:lnTo>
                  <a:lnTo>
                    <a:pt x="1105" y="700"/>
                  </a:lnTo>
                  <a:lnTo>
                    <a:pt x="1117" y="717"/>
                  </a:lnTo>
                  <a:lnTo>
                    <a:pt x="1131" y="735"/>
                  </a:lnTo>
                  <a:lnTo>
                    <a:pt x="1142" y="750"/>
                  </a:lnTo>
                  <a:lnTo>
                    <a:pt x="1152" y="763"/>
                  </a:lnTo>
                  <a:lnTo>
                    <a:pt x="1122" y="754"/>
                  </a:lnTo>
                  <a:lnTo>
                    <a:pt x="1095" y="745"/>
                  </a:lnTo>
                  <a:lnTo>
                    <a:pt x="1072" y="734"/>
                  </a:lnTo>
                  <a:lnTo>
                    <a:pt x="1052" y="722"/>
                  </a:lnTo>
                  <a:lnTo>
                    <a:pt x="1037" y="711"/>
                  </a:lnTo>
                  <a:lnTo>
                    <a:pt x="1024" y="699"/>
                  </a:lnTo>
                  <a:lnTo>
                    <a:pt x="1017" y="686"/>
                  </a:lnTo>
                  <a:lnTo>
                    <a:pt x="1015" y="673"/>
                  </a:lnTo>
                  <a:lnTo>
                    <a:pt x="1013" y="663"/>
                  </a:lnTo>
                  <a:lnTo>
                    <a:pt x="1013" y="654"/>
                  </a:lnTo>
                  <a:lnTo>
                    <a:pt x="1013" y="646"/>
                  </a:lnTo>
                  <a:lnTo>
                    <a:pt x="1015" y="638"/>
                  </a:lnTo>
                  <a:lnTo>
                    <a:pt x="1016" y="614"/>
                  </a:lnTo>
                  <a:lnTo>
                    <a:pt x="994" y="617"/>
                  </a:lnTo>
                  <a:lnTo>
                    <a:pt x="952" y="621"/>
                  </a:lnTo>
                  <a:lnTo>
                    <a:pt x="911" y="627"/>
                  </a:lnTo>
                  <a:lnTo>
                    <a:pt x="869" y="631"/>
                  </a:lnTo>
                  <a:lnTo>
                    <a:pt x="829" y="638"/>
                  </a:lnTo>
                  <a:lnTo>
                    <a:pt x="788" y="643"/>
                  </a:lnTo>
                  <a:lnTo>
                    <a:pt x="750" y="650"/>
                  </a:lnTo>
                  <a:lnTo>
                    <a:pt x="712" y="657"/>
                  </a:lnTo>
                  <a:lnTo>
                    <a:pt x="673" y="664"/>
                  </a:lnTo>
                  <a:lnTo>
                    <a:pt x="637" y="673"/>
                  </a:lnTo>
                  <a:lnTo>
                    <a:pt x="601" y="681"/>
                  </a:lnTo>
                  <a:lnTo>
                    <a:pt x="565" y="689"/>
                  </a:lnTo>
                  <a:lnTo>
                    <a:pt x="530" y="699"/>
                  </a:lnTo>
                  <a:lnTo>
                    <a:pt x="496" y="707"/>
                  </a:lnTo>
                  <a:lnTo>
                    <a:pt x="464" y="717"/>
                  </a:lnTo>
                  <a:lnTo>
                    <a:pt x="430" y="728"/>
                  </a:lnTo>
                  <a:lnTo>
                    <a:pt x="400" y="738"/>
                  </a:lnTo>
                  <a:lnTo>
                    <a:pt x="369" y="749"/>
                  </a:lnTo>
                  <a:lnTo>
                    <a:pt x="339" y="760"/>
                  </a:lnTo>
                  <a:lnTo>
                    <a:pt x="311" y="771"/>
                  </a:lnTo>
                  <a:lnTo>
                    <a:pt x="283" y="783"/>
                  </a:lnTo>
                  <a:lnTo>
                    <a:pt x="256" y="796"/>
                  </a:lnTo>
                  <a:lnTo>
                    <a:pt x="231" y="808"/>
                  </a:lnTo>
                  <a:lnTo>
                    <a:pt x="206" y="821"/>
                  </a:lnTo>
                  <a:lnTo>
                    <a:pt x="182" y="833"/>
                  </a:lnTo>
                  <a:lnTo>
                    <a:pt x="160" y="847"/>
                  </a:lnTo>
                  <a:lnTo>
                    <a:pt x="138" y="861"/>
                  </a:lnTo>
                  <a:lnTo>
                    <a:pt x="117" y="875"/>
                  </a:lnTo>
                  <a:lnTo>
                    <a:pt x="97" y="889"/>
                  </a:lnTo>
                  <a:lnTo>
                    <a:pt x="79" y="904"/>
                  </a:lnTo>
                  <a:lnTo>
                    <a:pt x="63" y="918"/>
                  </a:lnTo>
                  <a:lnTo>
                    <a:pt x="48" y="933"/>
                  </a:lnTo>
                  <a:lnTo>
                    <a:pt x="32" y="948"/>
                  </a:lnTo>
                  <a:lnTo>
                    <a:pt x="10" y="991"/>
                  </a:lnTo>
                  <a:lnTo>
                    <a:pt x="0" y="1047"/>
                  </a:lnTo>
                  <a:lnTo>
                    <a:pt x="0" y="1100"/>
                  </a:lnTo>
                  <a:lnTo>
                    <a:pt x="2" y="1137"/>
                  </a:lnTo>
                  <a:lnTo>
                    <a:pt x="4" y="1166"/>
                  </a:lnTo>
                  <a:lnTo>
                    <a:pt x="10" y="1197"/>
                  </a:lnTo>
                  <a:lnTo>
                    <a:pt x="17" y="1227"/>
                  </a:lnTo>
                  <a:lnTo>
                    <a:pt x="25" y="1256"/>
                  </a:lnTo>
                  <a:lnTo>
                    <a:pt x="35" y="1284"/>
                  </a:lnTo>
                  <a:lnTo>
                    <a:pt x="48" y="1309"/>
                  </a:lnTo>
                  <a:lnTo>
                    <a:pt x="61" y="1331"/>
                  </a:lnTo>
                  <a:lnTo>
                    <a:pt x="77" y="1348"/>
                  </a:lnTo>
                  <a:lnTo>
                    <a:pt x="96" y="1363"/>
                  </a:lnTo>
                  <a:lnTo>
                    <a:pt x="117" y="1378"/>
                  </a:lnTo>
                  <a:lnTo>
                    <a:pt x="140" y="1392"/>
                  </a:lnTo>
                  <a:lnTo>
                    <a:pt x="164" y="1405"/>
                  </a:lnTo>
                  <a:lnTo>
                    <a:pt x="190" y="1416"/>
                  </a:lnTo>
                  <a:lnTo>
                    <a:pt x="218" y="1427"/>
                  </a:lnTo>
                  <a:lnTo>
                    <a:pt x="247" y="1437"/>
                  </a:lnTo>
                  <a:lnTo>
                    <a:pt x="278" y="1445"/>
                  </a:lnTo>
                  <a:lnTo>
                    <a:pt x="288" y="1470"/>
                  </a:lnTo>
                  <a:lnTo>
                    <a:pt x="297" y="1493"/>
                  </a:lnTo>
                  <a:lnTo>
                    <a:pt x="310" y="1517"/>
                  </a:lnTo>
                  <a:lnTo>
                    <a:pt x="324" y="1541"/>
                  </a:lnTo>
                  <a:lnTo>
                    <a:pt x="339" y="1563"/>
                  </a:lnTo>
                  <a:lnTo>
                    <a:pt x="354" y="1584"/>
                  </a:lnTo>
                  <a:lnTo>
                    <a:pt x="372" y="1604"/>
                  </a:lnTo>
                  <a:lnTo>
                    <a:pt x="392" y="1624"/>
                  </a:lnTo>
                  <a:lnTo>
                    <a:pt x="407" y="1638"/>
                  </a:lnTo>
                  <a:lnTo>
                    <a:pt x="424" y="1651"/>
                  </a:lnTo>
                  <a:lnTo>
                    <a:pt x="440" y="1664"/>
                  </a:lnTo>
                  <a:lnTo>
                    <a:pt x="457" y="1675"/>
                  </a:lnTo>
                  <a:lnTo>
                    <a:pt x="475" y="1686"/>
                  </a:lnTo>
                  <a:lnTo>
                    <a:pt x="493" y="1696"/>
                  </a:lnTo>
                  <a:lnTo>
                    <a:pt x="511" y="1704"/>
                  </a:lnTo>
                  <a:lnTo>
                    <a:pt x="530" y="1712"/>
                  </a:lnTo>
                  <a:lnTo>
                    <a:pt x="548" y="1719"/>
                  </a:lnTo>
                  <a:lnTo>
                    <a:pt x="568" y="1726"/>
                  </a:lnTo>
                  <a:lnTo>
                    <a:pt x="587" y="1731"/>
                  </a:lnTo>
                  <a:lnTo>
                    <a:pt x="608" y="1735"/>
                  </a:lnTo>
                  <a:lnTo>
                    <a:pt x="628" y="1739"/>
                  </a:lnTo>
                  <a:lnTo>
                    <a:pt x="648" y="1742"/>
                  </a:lnTo>
                  <a:lnTo>
                    <a:pt x="668" y="1743"/>
                  </a:lnTo>
                  <a:lnTo>
                    <a:pt x="689" y="1743"/>
                  </a:lnTo>
                  <a:lnTo>
                    <a:pt x="709" y="1743"/>
                  </a:lnTo>
                  <a:lnTo>
                    <a:pt x="729" y="1742"/>
                  </a:lnTo>
                  <a:lnTo>
                    <a:pt x="750" y="1739"/>
                  </a:lnTo>
                  <a:lnTo>
                    <a:pt x="769" y="1735"/>
                  </a:lnTo>
                  <a:lnTo>
                    <a:pt x="788" y="1731"/>
                  </a:lnTo>
                  <a:lnTo>
                    <a:pt x="807" y="1726"/>
                  </a:lnTo>
                  <a:lnTo>
                    <a:pt x="826" y="1719"/>
                  </a:lnTo>
                  <a:lnTo>
                    <a:pt x="844" y="1712"/>
                  </a:lnTo>
                  <a:lnTo>
                    <a:pt x="862" y="1704"/>
                  </a:lnTo>
                  <a:lnTo>
                    <a:pt x="879" y="1696"/>
                  </a:lnTo>
                  <a:lnTo>
                    <a:pt x="895" y="1686"/>
                  </a:lnTo>
                  <a:lnTo>
                    <a:pt x="912" y="1675"/>
                  </a:lnTo>
                  <a:lnTo>
                    <a:pt x="927" y="1664"/>
                  </a:lnTo>
                  <a:lnTo>
                    <a:pt x="943" y="1651"/>
                  </a:lnTo>
                  <a:lnTo>
                    <a:pt x="958" y="1638"/>
                  </a:lnTo>
                  <a:lnTo>
                    <a:pt x="972" y="1624"/>
                  </a:lnTo>
                  <a:lnTo>
                    <a:pt x="986" y="1608"/>
                  </a:lnTo>
                  <a:lnTo>
                    <a:pt x="999" y="1592"/>
                  </a:lnTo>
                  <a:lnTo>
                    <a:pt x="1011" y="1574"/>
                  </a:lnTo>
                  <a:lnTo>
                    <a:pt x="1023" y="1556"/>
                  </a:lnTo>
                  <a:lnTo>
                    <a:pt x="1033" y="1538"/>
                  </a:lnTo>
                  <a:lnTo>
                    <a:pt x="1041" y="1520"/>
                  </a:lnTo>
                  <a:lnTo>
                    <a:pt x="1049" y="1500"/>
                  </a:lnTo>
                  <a:lnTo>
                    <a:pt x="1056" y="1481"/>
                  </a:lnTo>
                  <a:lnTo>
                    <a:pt x="1079" y="1481"/>
                  </a:lnTo>
                  <a:lnTo>
                    <a:pt x="1101" y="1480"/>
                  </a:lnTo>
                  <a:lnTo>
                    <a:pt x="1123" y="1480"/>
                  </a:lnTo>
                  <a:lnTo>
                    <a:pt x="1145" y="1480"/>
                  </a:lnTo>
                  <a:lnTo>
                    <a:pt x="1167" y="1478"/>
                  </a:lnTo>
                  <a:lnTo>
                    <a:pt x="1190" y="1478"/>
                  </a:lnTo>
                  <a:lnTo>
                    <a:pt x="1212" y="1478"/>
                  </a:lnTo>
                  <a:lnTo>
                    <a:pt x="1234" y="1477"/>
                  </a:lnTo>
                  <a:lnTo>
                    <a:pt x="1256" y="1477"/>
                  </a:lnTo>
                  <a:lnTo>
                    <a:pt x="1280" y="1477"/>
                  </a:lnTo>
                  <a:lnTo>
                    <a:pt x="1302" y="1477"/>
                  </a:lnTo>
                  <a:lnTo>
                    <a:pt x="1325" y="1475"/>
                  </a:lnTo>
                  <a:lnTo>
                    <a:pt x="1348" y="1475"/>
                  </a:lnTo>
                  <a:lnTo>
                    <a:pt x="1371" y="1475"/>
                  </a:lnTo>
                  <a:lnTo>
                    <a:pt x="1393" y="1475"/>
                  </a:lnTo>
                  <a:lnTo>
                    <a:pt x="1417" y="1475"/>
                  </a:lnTo>
                  <a:lnTo>
                    <a:pt x="1442" y="1475"/>
                  </a:lnTo>
                  <a:lnTo>
                    <a:pt x="1467" y="1475"/>
                  </a:lnTo>
                  <a:lnTo>
                    <a:pt x="1492" y="1475"/>
                  </a:lnTo>
                  <a:lnTo>
                    <a:pt x="1517" y="1477"/>
                  </a:lnTo>
                  <a:lnTo>
                    <a:pt x="1542" y="1477"/>
                  </a:lnTo>
                  <a:lnTo>
                    <a:pt x="1567" y="1477"/>
                  </a:lnTo>
                  <a:lnTo>
                    <a:pt x="1591" y="1478"/>
                  </a:lnTo>
                  <a:lnTo>
                    <a:pt x="1616" y="1478"/>
                  </a:lnTo>
                  <a:lnTo>
                    <a:pt x="1639" y="1480"/>
                  </a:lnTo>
                  <a:lnTo>
                    <a:pt x="1664" y="1481"/>
                  </a:lnTo>
                  <a:lnTo>
                    <a:pt x="1688" y="1481"/>
                  </a:lnTo>
                  <a:lnTo>
                    <a:pt x="1711" y="1482"/>
                  </a:lnTo>
                  <a:lnTo>
                    <a:pt x="1735" y="1484"/>
                  </a:lnTo>
                  <a:lnTo>
                    <a:pt x="1758" y="1485"/>
                  </a:lnTo>
                  <a:lnTo>
                    <a:pt x="1782" y="1485"/>
                  </a:lnTo>
                  <a:lnTo>
                    <a:pt x="1806" y="1486"/>
                  </a:lnTo>
                  <a:lnTo>
                    <a:pt x="1814" y="1506"/>
                  </a:lnTo>
                  <a:lnTo>
                    <a:pt x="1824" y="1524"/>
                  </a:lnTo>
                  <a:lnTo>
                    <a:pt x="1835" y="1542"/>
                  </a:lnTo>
                  <a:lnTo>
                    <a:pt x="1847" y="1559"/>
                  </a:lnTo>
                  <a:lnTo>
                    <a:pt x="1860" y="1577"/>
                  </a:lnTo>
                  <a:lnTo>
                    <a:pt x="1874" y="1592"/>
                  </a:lnTo>
                  <a:lnTo>
                    <a:pt x="1887" y="1608"/>
                  </a:lnTo>
                  <a:lnTo>
                    <a:pt x="1903" y="1624"/>
                  </a:lnTo>
                  <a:lnTo>
                    <a:pt x="1918" y="1638"/>
                  </a:lnTo>
                  <a:lnTo>
                    <a:pt x="1935" y="1651"/>
                  </a:lnTo>
                  <a:lnTo>
                    <a:pt x="1951" y="1664"/>
                  </a:lnTo>
                  <a:lnTo>
                    <a:pt x="1968" y="1675"/>
                  </a:lnTo>
                  <a:lnTo>
                    <a:pt x="1986" y="1686"/>
                  </a:lnTo>
                  <a:lnTo>
                    <a:pt x="2004" y="1696"/>
                  </a:lnTo>
                  <a:lnTo>
                    <a:pt x="2022" y="1704"/>
                  </a:lnTo>
                  <a:lnTo>
                    <a:pt x="2042" y="1712"/>
                  </a:lnTo>
                  <a:lnTo>
                    <a:pt x="2060" y="1719"/>
                  </a:lnTo>
                  <a:lnTo>
                    <a:pt x="2079" y="1726"/>
                  </a:lnTo>
                  <a:lnTo>
                    <a:pt x="2098" y="1731"/>
                  </a:lnTo>
                  <a:lnTo>
                    <a:pt x="2119" y="1735"/>
                  </a:lnTo>
                  <a:lnTo>
                    <a:pt x="2139" y="1739"/>
                  </a:lnTo>
                  <a:lnTo>
                    <a:pt x="2159" y="1742"/>
                  </a:lnTo>
                  <a:lnTo>
                    <a:pt x="2179" y="1743"/>
                  </a:lnTo>
                  <a:lnTo>
                    <a:pt x="2200" y="1743"/>
                  </a:lnTo>
                  <a:lnTo>
                    <a:pt x="2221" y="1743"/>
                  </a:lnTo>
                  <a:lnTo>
                    <a:pt x="2240" y="1742"/>
                  </a:lnTo>
                  <a:lnTo>
                    <a:pt x="2261" y="1739"/>
                  </a:lnTo>
                  <a:lnTo>
                    <a:pt x="2280" y="1735"/>
                  </a:lnTo>
                  <a:lnTo>
                    <a:pt x="2300" y="1731"/>
                  </a:lnTo>
                  <a:lnTo>
                    <a:pt x="2319" y="1726"/>
                  </a:lnTo>
                  <a:lnTo>
                    <a:pt x="2337" y="1719"/>
                  </a:lnTo>
                  <a:lnTo>
                    <a:pt x="2355" y="1712"/>
                  </a:lnTo>
                  <a:lnTo>
                    <a:pt x="2373" y="1704"/>
                  </a:lnTo>
                  <a:lnTo>
                    <a:pt x="2390" y="1696"/>
                  </a:lnTo>
                  <a:lnTo>
                    <a:pt x="2408" y="1686"/>
                  </a:lnTo>
                  <a:lnTo>
                    <a:pt x="2423" y="1675"/>
                  </a:lnTo>
                  <a:lnTo>
                    <a:pt x="2440" y="1664"/>
                  </a:lnTo>
                  <a:lnTo>
                    <a:pt x="2455" y="1651"/>
                  </a:lnTo>
                  <a:lnTo>
                    <a:pt x="2469" y="1638"/>
                  </a:lnTo>
                  <a:lnTo>
                    <a:pt x="2483" y="1624"/>
                  </a:lnTo>
                  <a:lnTo>
                    <a:pt x="2499" y="1606"/>
                  </a:lnTo>
                  <a:lnTo>
                    <a:pt x="2515" y="1585"/>
                  </a:lnTo>
                  <a:lnTo>
                    <a:pt x="2529" y="1566"/>
                  </a:lnTo>
                  <a:lnTo>
                    <a:pt x="2541" y="1543"/>
                  </a:lnTo>
                  <a:lnTo>
                    <a:pt x="2552" y="1521"/>
                  </a:lnTo>
                  <a:lnTo>
                    <a:pt x="2562" y="1499"/>
                  </a:lnTo>
                  <a:lnTo>
                    <a:pt x="2570" y="1475"/>
                  </a:lnTo>
                  <a:lnTo>
                    <a:pt x="2577" y="1452"/>
                  </a:lnTo>
                  <a:lnTo>
                    <a:pt x="2592" y="1446"/>
                  </a:lnTo>
                  <a:lnTo>
                    <a:pt x="2606" y="1439"/>
                  </a:lnTo>
                  <a:lnTo>
                    <a:pt x="2620" y="1434"/>
                  </a:lnTo>
                  <a:lnTo>
                    <a:pt x="2634" y="1427"/>
                  </a:lnTo>
                  <a:lnTo>
                    <a:pt x="2648" y="1420"/>
                  </a:lnTo>
                  <a:lnTo>
                    <a:pt x="2660" y="1413"/>
                  </a:lnTo>
                  <a:lnTo>
                    <a:pt x="2673" y="1406"/>
                  </a:lnTo>
                  <a:lnTo>
                    <a:pt x="2684" y="1398"/>
                  </a:lnTo>
                  <a:lnTo>
                    <a:pt x="2706" y="1377"/>
                  </a:lnTo>
                  <a:lnTo>
                    <a:pt x="2724" y="1351"/>
                  </a:lnTo>
                  <a:lnTo>
                    <a:pt x="2739" y="1319"/>
                  </a:lnTo>
                  <a:lnTo>
                    <a:pt x="2751" y="1284"/>
                  </a:lnTo>
                  <a:lnTo>
                    <a:pt x="2759" y="1247"/>
                  </a:lnTo>
                  <a:lnTo>
                    <a:pt x="2764" y="1208"/>
                  </a:lnTo>
                  <a:lnTo>
                    <a:pt x="2767" y="1169"/>
                  </a:lnTo>
                  <a:lnTo>
                    <a:pt x="2767" y="1131"/>
                  </a:lnTo>
                  <a:close/>
                </a:path>
              </a:pathLst>
            </a:custGeom>
            <a:solidFill>
              <a:srgbClr val="000000"/>
            </a:solidFill>
            <a:ln w="9525">
              <a:noFill/>
              <a:round/>
              <a:headEnd/>
              <a:tailEnd/>
            </a:ln>
          </p:spPr>
          <p:txBody>
            <a:bodyPr/>
            <a:lstStyle/>
            <a:p>
              <a:pPr eaLnBrk="0" hangingPunct="0"/>
              <a:endParaRPr lang="en-AU"/>
            </a:p>
          </p:txBody>
        </p:sp>
        <p:sp>
          <p:nvSpPr>
            <p:cNvPr id="76943" name="Freeform 122"/>
            <p:cNvSpPr>
              <a:spLocks/>
            </p:cNvSpPr>
            <p:nvPr/>
          </p:nvSpPr>
          <p:spPr bwMode="auto">
            <a:xfrm>
              <a:off x="2750" y="3201"/>
              <a:ext cx="259" cy="93"/>
            </a:xfrm>
            <a:custGeom>
              <a:avLst/>
              <a:gdLst>
                <a:gd name="T0" fmla="*/ 86 w 776"/>
                <a:gd name="T1" fmla="*/ 31 h 279"/>
                <a:gd name="T2" fmla="*/ 83 w 776"/>
                <a:gd name="T3" fmla="*/ 29 h 279"/>
                <a:gd name="T4" fmla="*/ 78 w 776"/>
                <a:gd name="T5" fmla="*/ 26 h 279"/>
                <a:gd name="T6" fmla="*/ 74 w 776"/>
                <a:gd name="T7" fmla="*/ 24 h 279"/>
                <a:gd name="T8" fmla="*/ 70 w 776"/>
                <a:gd name="T9" fmla="*/ 22 h 279"/>
                <a:gd name="T10" fmla="*/ 65 w 776"/>
                <a:gd name="T11" fmla="*/ 20 h 279"/>
                <a:gd name="T12" fmla="*/ 59 w 776"/>
                <a:gd name="T13" fmla="*/ 18 h 279"/>
                <a:gd name="T14" fmla="*/ 54 w 776"/>
                <a:gd name="T15" fmla="*/ 16 h 279"/>
                <a:gd name="T16" fmla="*/ 49 w 776"/>
                <a:gd name="T17" fmla="*/ 14 h 279"/>
                <a:gd name="T18" fmla="*/ 43 w 776"/>
                <a:gd name="T19" fmla="*/ 12 h 279"/>
                <a:gd name="T20" fmla="*/ 37 w 776"/>
                <a:gd name="T21" fmla="*/ 10 h 279"/>
                <a:gd name="T22" fmla="*/ 31 w 776"/>
                <a:gd name="T23" fmla="*/ 9 h 279"/>
                <a:gd name="T24" fmla="*/ 25 w 776"/>
                <a:gd name="T25" fmla="*/ 7 h 279"/>
                <a:gd name="T26" fmla="*/ 19 w 776"/>
                <a:gd name="T27" fmla="*/ 6 h 279"/>
                <a:gd name="T28" fmla="*/ 13 w 776"/>
                <a:gd name="T29" fmla="*/ 5 h 279"/>
                <a:gd name="T30" fmla="*/ 6 w 776"/>
                <a:gd name="T31" fmla="*/ 3 h 279"/>
                <a:gd name="T32" fmla="*/ 0 w 776"/>
                <a:gd name="T33" fmla="*/ 2 h 279"/>
                <a:gd name="T34" fmla="*/ 0 w 776"/>
                <a:gd name="T35" fmla="*/ 2 h 279"/>
                <a:gd name="T36" fmla="*/ 0 w 776"/>
                <a:gd name="T37" fmla="*/ 1 h 279"/>
                <a:gd name="T38" fmla="*/ 0 w 776"/>
                <a:gd name="T39" fmla="*/ 1 h 279"/>
                <a:gd name="T40" fmla="*/ 0 w 776"/>
                <a:gd name="T41" fmla="*/ 0 h 279"/>
                <a:gd name="T42" fmla="*/ 7 w 776"/>
                <a:gd name="T43" fmla="*/ 1 h 279"/>
                <a:gd name="T44" fmla="*/ 14 w 776"/>
                <a:gd name="T45" fmla="*/ 2 h 279"/>
                <a:gd name="T46" fmla="*/ 20 w 776"/>
                <a:gd name="T47" fmla="*/ 4 h 279"/>
                <a:gd name="T48" fmla="*/ 26 w 776"/>
                <a:gd name="T49" fmla="*/ 5 h 279"/>
                <a:gd name="T50" fmla="*/ 33 w 776"/>
                <a:gd name="T51" fmla="*/ 7 h 279"/>
                <a:gd name="T52" fmla="*/ 38 w 776"/>
                <a:gd name="T53" fmla="*/ 8 h 279"/>
                <a:gd name="T54" fmla="*/ 44 w 776"/>
                <a:gd name="T55" fmla="*/ 10 h 279"/>
                <a:gd name="T56" fmla="*/ 50 w 776"/>
                <a:gd name="T57" fmla="*/ 12 h 279"/>
                <a:gd name="T58" fmla="*/ 55 w 776"/>
                <a:gd name="T59" fmla="*/ 13 h 279"/>
                <a:gd name="T60" fmla="*/ 60 w 776"/>
                <a:gd name="T61" fmla="*/ 15 h 279"/>
                <a:gd name="T62" fmla="*/ 65 w 776"/>
                <a:gd name="T63" fmla="*/ 17 h 279"/>
                <a:gd name="T64" fmla="*/ 69 w 776"/>
                <a:gd name="T65" fmla="*/ 19 h 279"/>
                <a:gd name="T66" fmla="*/ 73 w 776"/>
                <a:gd name="T67" fmla="*/ 22 h 279"/>
                <a:gd name="T68" fmla="*/ 77 w 776"/>
                <a:gd name="T69" fmla="*/ 24 h 279"/>
                <a:gd name="T70" fmla="*/ 81 w 776"/>
                <a:gd name="T71" fmla="*/ 26 h 279"/>
                <a:gd name="T72" fmla="*/ 84 w 776"/>
                <a:gd name="T73" fmla="*/ 29 h 279"/>
                <a:gd name="T74" fmla="*/ 85 w 776"/>
                <a:gd name="T75" fmla="*/ 29 h 279"/>
                <a:gd name="T76" fmla="*/ 85 w 776"/>
                <a:gd name="T77" fmla="*/ 30 h 279"/>
                <a:gd name="T78" fmla="*/ 86 w 776"/>
                <a:gd name="T79" fmla="*/ 30 h 279"/>
                <a:gd name="T80" fmla="*/ 86 w 776"/>
                <a:gd name="T81" fmla="*/ 31 h 27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76"/>
                <a:gd name="T124" fmla="*/ 0 h 279"/>
                <a:gd name="T125" fmla="*/ 776 w 776"/>
                <a:gd name="T126" fmla="*/ 279 h 27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76" h="279">
                  <a:moveTo>
                    <a:pt x="776" y="279"/>
                  </a:moveTo>
                  <a:lnTo>
                    <a:pt x="743" y="258"/>
                  </a:lnTo>
                  <a:lnTo>
                    <a:pt x="705" y="237"/>
                  </a:lnTo>
                  <a:lnTo>
                    <a:pt x="666" y="217"/>
                  </a:lnTo>
                  <a:lnTo>
                    <a:pt x="625" y="197"/>
                  </a:lnTo>
                  <a:lnTo>
                    <a:pt x="580" y="178"/>
                  </a:lnTo>
                  <a:lnTo>
                    <a:pt x="534" y="160"/>
                  </a:lnTo>
                  <a:lnTo>
                    <a:pt x="487" y="142"/>
                  </a:lnTo>
                  <a:lnTo>
                    <a:pt x="439" y="125"/>
                  </a:lnTo>
                  <a:lnTo>
                    <a:pt x="387" y="108"/>
                  </a:lnTo>
                  <a:lnTo>
                    <a:pt x="335" y="93"/>
                  </a:lnTo>
                  <a:lnTo>
                    <a:pt x="281" y="79"/>
                  </a:lnTo>
                  <a:lnTo>
                    <a:pt x="226" y="65"/>
                  </a:lnTo>
                  <a:lnTo>
                    <a:pt x="171" y="53"/>
                  </a:lnTo>
                  <a:lnTo>
                    <a:pt x="114" y="42"/>
                  </a:lnTo>
                  <a:lnTo>
                    <a:pt x="57" y="31"/>
                  </a:lnTo>
                  <a:lnTo>
                    <a:pt x="0" y="22"/>
                  </a:lnTo>
                  <a:lnTo>
                    <a:pt x="2" y="17"/>
                  </a:lnTo>
                  <a:lnTo>
                    <a:pt x="2" y="11"/>
                  </a:lnTo>
                  <a:lnTo>
                    <a:pt x="3" y="6"/>
                  </a:lnTo>
                  <a:lnTo>
                    <a:pt x="3" y="0"/>
                  </a:lnTo>
                  <a:lnTo>
                    <a:pt x="64" y="10"/>
                  </a:lnTo>
                  <a:lnTo>
                    <a:pt x="124" y="21"/>
                  </a:lnTo>
                  <a:lnTo>
                    <a:pt x="181" y="32"/>
                  </a:lnTo>
                  <a:lnTo>
                    <a:pt x="238" y="45"/>
                  </a:lnTo>
                  <a:lnTo>
                    <a:pt x="293" y="59"/>
                  </a:lnTo>
                  <a:lnTo>
                    <a:pt x="346" y="72"/>
                  </a:lnTo>
                  <a:lnTo>
                    <a:pt x="397" y="88"/>
                  </a:lnTo>
                  <a:lnTo>
                    <a:pt x="446" y="104"/>
                  </a:lnTo>
                  <a:lnTo>
                    <a:pt x="493" y="121"/>
                  </a:lnTo>
                  <a:lnTo>
                    <a:pt x="539" y="138"/>
                  </a:lnTo>
                  <a:lnTo>
                    <a:pt x="582" y="157"/>
                  </a:lnTo>
                  <a:lnTo>
                    <a:pt x="622" y="175"/>
                  </a:lnTo>
                  <a:lnTo>
                    <a:pt x="659" y="196"/>
                  </a:lnTo>
                  <a:lnTo>
                    <a:pt x="695" y="215"/>
                  </a:lnTo>
                  <a:lnTo>
                    <a:pt x="727" y="236"/>
                  </a:lnTo>
                  <a:lnTo>
                    <a:pt x="758" y="258"/>
                  </a:lnTo>
                  <a:lnTo>
                    <a:pt x="763" y="262"/>
                  </a:lnTo>
                  <a:lnTo>
                    <a:pt x="768" y="268"/>
                  </a:lnTo>
                  <a:lnTo>
                    <a:pt x="772" y="273"/>
                  </a:lnTo>
                  <a:lnTo>
                    <a:pt x="776" y="279"/>
                  </a:lnTo>
                  <a:close/>
                </a:path>
              </a:pathLst>
            </a:custGeom>
            <a:solidFill>
              <a:srgbClr val="FFFFFF"/>
            </a:solidFill>
            <a:ln w="9525">
              <a:noFill/>
              <a:round/>
              <a:headEnd/>
              <a:tailEnd/>
            </a:ln>
          </p:spPr>
          <p:txBody>
            <a:bodyPr/>
            <a:lstStyle/>
            <a:p>
              <a:pPr eaLnBrk="0" hangingPunct="0"/>
              <a:endParaRPr lang="en-AU"/>
            </a:p>
          </p:txBody>
        </p:sp>
        <p:sp>
          <p:nvSpPr>
            <p:cNvPr id="76944" name="Freeform 123"/>
            <p:cNvSpPr>
              <a:spLocks/>
            </p:cNvSpPr>
            <p:nvPr/>
          </p:nvSpPr>
          <p:spPr bwMode="auto">
            <a:xfrm>
              <a:off x="2708" y="3079"/>
              <a:ext cx="25" cy="144"/>
            </a:xfrm>
            <a:custGeom>
              <a:avLst/>
              <a:gdLst>
                <a:gd name="T0" fmla="*/ 2 w 76"/>
                <a:gd name="T1" fmla="*/ 0 h 433"/>
                <a:gd name="T2" fmla="*/ 4 w 76"/>
                <a:gd name="T3" fmla="*/ 0 h 433"/>
                <a:gd name="T4" fmla="*/ 5 w 76"/>
                <a:gd name="T5" fmla="*/ 0 h 433"/>
                <a:gd name="T6" fmla="*/ 5 w 76"/>
                <a:gd name="T7" fmla="*/ 0 h 433"/>
                <a:gd name="T8" fmla="*/ 6 w 76"/>
                <a:gd name="T9" fmla="*/ 1 h 433"/>
                <a:gd name="T10" fmla="*/ 6 w 76"/>
                <a:gd name="T11" fmla="*/ 2 h 433"/>
                <a:gd name="T12" fmla="*/ 8 w 76"/>
                <a:gd name="T13" fmla="*/ 44 h 433"/>
                <a:gd name="T14" fmla="*/ 8 w 76"/>
                <a:gd name="T15" fmla="*/ 44 h 433"/>
                <a:gd name="T16" fmla="*/ 8 w 76"/>
                <a:gd name="T17" fmla="*/ 45 h 433"/>
                <a:gd name="T18" fmla="*/ 7 w 76"/>
                <a:gd name="T19" fmla="*/ 45 h 433"/>
                <a:gd name="T20" fmla="*/ 7 w 76"/>
                <a:gd name="T21" fmla="*/ 46 h 433"/>
                <a:gd name="T22" fmla="*/ 6 w 76"/>
                <a:gd name="T23" fmla="*/ 46 h 433"/>
                <a:gd name="T24" fmla="*/ 5 w 76"/>
                <a:gd name="T25" fmla="*/ 47 h 433"/>
                <a:gd name="T26" fmla="*/ 4 w 76"/>
                <a:gd name="T27" fmla="*/ 47 h 433"/>
                <a:gd name="T28" fmla="*/ 4 w 76"/>
                <a:gd name="T29" fmla="*/ 48 h 433"/>
                <a:gd name="T30" fmla="*/ 3 w 76"/>
                <a:gd name="T31" fmla="*/ 48 h 433"/>
                <a:gd name="T32" fmla="*/ 0 w 76"/>
                <a:gd name="T33" fmla="*/ 2 h 433"/>
                <a:gd name="T34" fmla="*/ 0 w 76"/>
                <a:gd name="T35" fmla="*/ 1 h 433"/>
                <a:gd name="T36" fmla="*/ 0 w 76"/>
                <a:gd name="T37" fmla="*/ 0 h 433"/>
                <a:gd name="T38" fmla="*/ 1 w 76"/>
                <a:gd name="T39" fmla="*/ 0 h 433"/>
                <a:gd name="T40" fmla="*/ 2 w 76"/>
                <a:gd name="T41" fmla="*/ 0 h 4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433"/>
                <a:gd name="T65" fmla="*/ 76 w 76"/>
                <a:gd name="T66" fmla="*/ 433 h 4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433">
                  <a:moveTo>
                    <a:pt x="14" y="0"/>
                  </a:moveTo>
                  <a:lnTo>
                    <a:pt x="40" y="0"/>
                  </a:lnTo>
                  <a:lnTo>
                    <a:pt x="46" y="2"/>
                  </a:lnTo>
                  <a:lnTo>
                    <a:pt x="50" y="4"/>
                  </a:lnTo>
                  <a:lnTo>
                    <a:pt x="54" y="10"/>
                  </a:lnTo>
                  <a:lnTo>
                    <a:pt x="55" y="15"/>
                  </a:lnTo>
                  <a:lnTo>
                    <a:pt x="76" y="400"/>
                  </a:lnTo>
                  <a:lnTo>
                    <a:pt x="72" y="404"/>
                  </a:lnTo>
                  <a:lnTo>
                    <a:pt x="67" y="408"/>
                  </a:lnTo>
                  <a:lnTo>
                    <a:pt x="61" y="412"/>
                  </a:lnTo>
                  <a:lnTo>
                    <a:pt x="54" y="416"/>
                  </a:lnTo>
                  <a:lnTo>
                    <a:pt x="47" y="420"/>
                  </a:lnTo>
                  <a:lnTo>
                    <a:pt x="40" y="425"/>
                  </a:lnTo>
                  <a:lnTo>
                    <a:pt x="32" y="429"/>
                  </a:lnTo>
                  <a:lnTo>
                    <a:pt x="24" y="433"/>
                  </a:lnTo>
                  <a:lnTo>
                    <a:pt x="0" y="15"/>
                  </a:lnTo>
                  <a:lnTo>
                    <a:pt x="1" y="10"/>
                  </a:lnTo>
                  <a:lnTo>
                    <a:pt x="4" y="4"/>
                  </a:lnTo>
                  <a:lnTo>
                    <a:pt x="8" y="2"/>
                  </a:lnTo>
                  <a:lnTo>
                    <a:pt x="14" y="0"/>
                  </a:lnTo>
                  <a:close/>
                </a:path>
              </a:pathLst>
            </a:custGeom>
            <a:solidFill>
              <a:srgbClr val="FFFFFF"/>
            </a:solidFill>
            <a:ln w="9525">
              <a:noFill/>
              <a:round/>
              <a:headEnd/>
              <a:tailEnd/>
            </a:ln>
          </p:spPr>
          <p:txBody>
            <a:bodyPr/>
            <a:lstStyle/>
            <a:p>
              <a:pPr eaLnBrk="0" hangingPunct="0"/>
              <a:endParaRPr lang="en-AU"/>
            </a:p>
          </p:txBody>
        </p:sp>
        <p:sp>
          <p:nvSpPr>
            <p:cNvPr id="76945" name="Freeform 124"/>
            <p:cNvSpPr>
              <a:spLocks/>
            </p:cNvSpPr>
            <p:nvPr/>
          </p:nvSpPr>
          <p:spPr bwMode="auto">
            <a:xfrm>
              <a:off x="2552" y="3206"/>
              <a:ext cx="129" cy="36"/>
            </a:xfrm>
            <a:custGeom>
              <a:avLst/>
              <a:gdLst>
                <a:gd name="T0" fmla="*/ 5 w 386"/>
                <a:gd name="T1" fmla="*/ 12 h 106"/>
                <a:gd name="T2" fmla="*/ 5 w 386"/>
                <a:gd name="T3" fmla="*/ 11 h 106"/>
                <a:gd name="T4" fmla="*/ 4 w 386"/>
                <a:gd name="T5" fmla="*/ 11 h 106"/>
                <a:gd name="T6" fmla="*/ 4 w 386"/>
                <a:gd name="T7" fmla="*/ 10 h 106"/>
                <a:gd name="T8" fmla="*/ 3 w 386"/>
                <a:gd name="T9" fmla="*/ 8 h 106"/>
                <a:gd name="T10" fmla="*/ 3 w 386"/>
                <a:gd name="T11" fmla="*/ 7 h 106"/>
                <a:gd name="T12" fmla="*/ 2 w 386"/>
                <a:gd name="T13" fmla="*/ 6 h 106"/>
                <a:gd name="T14" fmla="*/ 1 w 386"/>
                <a:gd name="T15" fmla="*/ 5 h 106"/>
                <a:gd name="T16" fmla="*/ 0 w 386"/>
                <a:gd name="T17" fmla="*/ 4 h 106"/>
                <a:gd name="T18" fmla="*/ 0 w 386"/>
                <a:gd name="T19" fmla="*/ 3 h 106"/>
                <a:gd name="T20" fmla="*/ 37 w 386"/>
                <a:gd name="T21" fmla="*/ 0 h 106"/>
                <a:gd name="T22" fmla="*/ 43 w 386"/>
                <a:gd name="T23" fmla="*/ 10 h 106"/>
                <a:gd name="T24" fmla="*/ 41 w 386"/>
                <a:gd name="T25" fmla="*/ 10 h 106"/>
                <a:gd name="T26" fmla="*/ 40 w 386"/>
                <a:gd name="T27" fmla="*/ 10 h 106"/>
                <a:gd name="T28" fmla="*/ 38 w 386"/>
                <a:gd name="T29" fmla="*/ 11 h 106"/>
                <a:gd name="T30" fmla="*/ 37 w 386"/>
                <a:gd name="T31" fmla="*/ 11 h 106"/>
                <a:gd name="T32" fmla="*/ 35 w 386"/>
                <a:gd name="T33" fmla="*/ 11 h 106"/>
                <a:gd name="T34" fmla="*/ 33 w 386"/>
                <a:gd name="T35" fmla="*/ 11 h 106"/>
                <a:gd name="T36" fmla="*/ 32 w 386"/>
                <a:gd name="T37" fmla="*/ 11 h 106"/>
                <a:gd name="T38" fmla="*/ 30 w 386"/>
                <a:gd name="T39" fmla="*/ 12 h 106"/>
                <a:gd name="T40" fmla="*/ 28 w 386"/>
                <a:gd name="T41" fmla="*/ 12 h 106"/>
                <a:gd name="T42" fmla="*/ 26 w 386"/>
                <a:gd name="T43" fmla="*/ 12 h 106"/>
                <a:gd name="T44" fmla="*/ 24 w 386"/>
                <a:gd name="T45" fmla="*/ 12 h 106"/>
                <a:gd name="T46" fmla="*/ 23 w 386"/>
                <a:gd name="T47" fmla="*/ 12 h 106"/>
                <a:gd name="T48" fmla="*/ 21 w 386"/>
                <a:gd name="T49" fmla="*/ 12 h 106"/>
                <a:gd name="T50" fmla="*/ 19 w 386"/>
                <a:gd name="T51" fmla="*/ 12 h 106"/>
                <a:gd name="T52" fmla="*/ 17 w 386"/>
                <a:gd name="T53" fmla="*/ 12 h 106"/>
                <a:gd name="T54" fmla="*/ 15 w 386"/>
                <a:gd name="T55" fmla="*/ 12 h 106"/>
                <a:gd name="T56" fmla="*/ 13 w 386"/>
                <a:gd name="T57" fmla="*/ 12 h 106"/>
                <a:gd name="T58" fmla="*/ 12 w 386"/>
                <a:gd name="T59" fmla="*/ 12 h 106"/>
                <a:gd name="T60" fmla="*/ 11 w 386"/>
                <a:gd name="T61" fmla="*/ 12 h 106"/>
                <a:gd name="T62" fmla="*/ 10 w 386"/>
                <a:gd name="T63" fmla="*/ 12 h 106"/>
                <a:gd name="T64" fmla="*/ 9 w 386"/>
                <a:gd name="T65" fmla="*/ 12 h 106"/>
                <a:gd name="T66" fmla="*/ 8 w 386"/>
                <a:gd name="T67" fmla="*/ 12 h 106"/>
                <a:gd name="T68" fmla="*/ 6 w 386"/>
                <a:gd name="T69" fmla="*/ 12 h 106"/>
                <a:gd name="T70" fmla="*/ 5 w 386"/>
                <a:gd name="T71" fmla="*/ 12 h 10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86"/>
                <a:gd name="T109" fmla="*/ 0 h 106"/>
                <a:gd name="T110" fmla="*/ 386 w 386"/>
                <a:gd name="T111" fmla="*/ 106 h 10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86" h="106">
                  <a:moveTo>
                    <a:pt x="48" y="104"/>
                  </a:moveTo>
                  <a:lnTo>
                    <a:pt x="43" y="98"/>
                  </a:lnTo>
                  <a:lnTo>
                    <a:pt x="39" y="91"/>
                  </a:lnTo>
                  <a:lnTo>
                    <a:pt x="35" y="83"/>
                  </a:lnTo>
                  <a:lnTo>
                    <a:pt x="29" y="74"/>
                  </a:lnTo>
                  <a:lnTo>
                    <a:pt x="23" y="65"/>
                  </a:lnTo>
                  <a:lnTo>
                    <a:pt x="16" y="55"/>
                  </a:lnTo>
                  <a:lnTo>
                    <a:pt x="9" y="47"/>
                  </a:lnTo>
                  <a:lnTo>
                    <a:pt x="0" y="37"/>
                  </a:lnTo>
                  <a:lnTo>
                    <a:pt x="0" y="25"/>
                  </a:lnTo>
                  <a:lnTo>
                    <a:pt x="335" y="0"/>
                  </a:lnTo>
                  <a:lnTo>
                    <a:pt x="386" y="83"/>
                  </a:lnTo>
                  <a:lnTo>
                    <a:pt x="372" y="86"/>
                  </a:lnTo>
                  <a:lnTo>
                    <a:pt x="358" y="88"/>
                  </a:lnTo>
                  <a:lnTo>
                    <a:pt x="344" y="91"/>
                  </a:lnTo>
                  <a:lnTo>
                    <a:pt x="329" y="92"/>
                  </a:lnTo>
                  <a:lnTo>
                    <a:pt x="314" y="95"/>
                  </a:lnTo>
                  <a:lnTo>
                    <a:pt x="299" y="97"/>
                  </a:lnTo>
                  <a:lnTo>
                    <a:pt x="283" y="98"/>
                  </a:lnTo>
                  <a:lnTo>
                    <a:pt x="268" y="101"/>
                  </a:lnTo>
                  <a:lnTo>
                    <a:pt x="251" y="102"/>
                  </a:lnTo>
                  <a:lnTo>
                    <a:pt x="235" y="104"/>
                  </a:lnTo>
                  <a:lnTo>
                    <a:pt x="218" y="104"/>
                  </a:lnTo>
                  <a:lnTo>
                    <a:pt x="202" y="105"/>
                  </a:lnTo>
                  <a:lnTo>
                    <a:pt x="185" y="105"/>
                  </a:lnTo>
                  <a:lnTo>
                    <a:pt x="167" y="106"/>
                  </a:lnTo>
                  <a:lnTo>
                    <a:pt x="150" y="106"/>
                  </a:lnTo>
                  <a:lnTo>
                    <a:pt x="132" y="106"/>
                  </a:lnTo>
                  <a:lnTo>
                    <a:pt x="121" y="106"/>
                  </a:lnTo>
                  <a:lnTo>
                    <a:pt x="110" y="106"/>
                  </a:lnTo>
                  <a:lnTo>
                    <a:pt x="99" y="106"/>
                  </a:lnTo>
                  <a:lnTo>
                    <a:pt x="89" y="105"/>
                  </a:lnTo>
                  <a:lnTo>
                    <a:pt x="78" y="105"/>
                  </a:lnTo>
                  <a:lnTo>
                    <a:pt x="68" y="105"/>
                  </a:lnTo>
                  <a:lnTo>
                    <a:pt x="57" y="104"/>
                  </a:lnTo>
                  <a:lnTo>
                    <a:pt x="48" y="104"/>
                  </a:lnTo>
                  <a:close/>
                </a:path>
              </a:pathLst>
            </a:custGeom>
            <a:solidFill>
              <a:srgbClr val="FFFFFF"/>
            </a:solidFill>
            <a:ln w="9525">
              <a:noFill/>
              <a:round/>
              <a:headEnd/>
              <a:tailEnd/>
            </a:ln>
          </p:spPr>
          <p:txBody>
            <a:bodyPr/>
            <a:lstStyle/>
            <a:p>
              <a:pPr eaLnBrk="0" hangingPunct="0"/>
              <a:endParaRPr lang="en-AU"/>
            </a:p>
          </p:txBody>
        </p:sp>
        <p:sp>
          <p:nvSpPr>
            <p:cNvPr id="76946" name="Freeform 125"/>
            <p:cNvSpPr>
              <a:spLocks/>
            </p:cNvSpPr>
            <p:nvPr/>
          </p:nvSpPr>
          <p:spPr bwMode="auto">
            <a:xfrm>
              <a:off x="2530" y="2988"/>
              <a:ext cx="161" cy="163"/>
            </a:xfrm>
            <a:custGeom>
              <a:avLst/>
              <a:gdLst>
                <a:gd name="T0" fmla="*/ 28 w 483"/>
                <a:gd name="T1" fmla="*/ 0 h 490"/>
                <a:gd name="T2" fmla="*/ 33 w 483"/>
                <a:gd name="T3" fmla="*/ 1 h 490"/>
                <a:gd name="T4" fmla="*/ 38 w 483"/>
                <a:gd name="T5" fmla="*/ 3 h 490"/>
                <a:gd name="T6" fmla="*/ 43 w 483"/>
                <a:gd name="T7" fmla="*/ 6 h 490"/>
                <a:gd name="T8" fmla="*/ 47 w 483"/>
                <a:gd name="T9" fmla="*/ 10 h 490"/>
                <a:gd name="T10" fmla="*/ 50 w 483"/>
                <a:gd name="T11" fmla="*/ 14 h 490"/>
                <a:gd name="T12" fmla="*/ 52 w 483"/>
                <a:gd name="T13" fmla="*/ 19 h 490"/>
                <a:gd name="T14" fmla="*/ 53 w 483"/>
                <a:gd name="T15" fmla="*/ 24 h 490"/>
                <a:gd name="T16" fmla="*/ 54 w 483"/>
                <a:gd name="T17" fmla="*/ 31 h 490"/>
                <a:gd name="T18" fmla="*/ 52 w 483"/>
                <a:gd name="T19" fmla="*/ 38 h 490"/>
                <a:gd name="T20" fmla="*/ 49 w 483"/>
                <a:gd name="T21" fmla="*/ 46 h 490"/>
                <a:gd name="T22" fmla="*/ 44 w 483"/>
                <a:gd name="T23" fmla="*/ 51 h 490"/>
                <a:gd name="T24" fmla="*/ 41 w 483"/>
                <a:gd name="T25" fmla="*/ 54 h 490"/>
                <a:gd name="T26" fmla="*/ 39 w 483"/>
                <a:gd name="T27" fmla="*/ 54 h 490"/>
                <a:gd name="T28" fmla="*/ 38 w 483"/>
                <a:gd name="T29" fmla="*/ 54 h 490"/>
                <a:gd name="T30" fmla="*/ 36 w 483"/>
                <a:gd name="T31" fmla="*/ 54 h 490"/>
                <a:gd name="T32" fmla="*/ 32 w 483"/>
                <a:gd name="T33" fmla="*/ 51 h 490"/>
                <a:gd name="T34" fmla="*/ 28 w 483"/>
                <a:gd name="T35" fmla="*/ 44 h 490"/>
                <a:gd name="T36" fmla="*/ 26 w 483"/>
                <a:gd name="T37" fmla="*/ 36 h 490"/>
                <a:gd name="T38" fmla="*/ 25 w 483"/>
                <a:gd name="T39" fmla="*/ 31 h 490"/>
                <a:gd name="T40" fmla="*/ 25 w 483"/>
                <a:gd name="T41" fmla="*/ 29 h 490"/>
                <a:gd name="T42" fmla="*/ 23 w 483"/>
                <a:gd name="T43" fmla="*/ 26 h 490"/>
                <a:gd name="T44" fmla="*/ 22 w 483"/>
                <a:gd name="T45" fmla="*/ 24 h 490"/>
                <a:gd name="T46" fmla="*/ 20 w 483"/>
                <a:gd name="T47" fmla="*/ 23 h 490"/>
                <a:gd name="T48" fmla="*/ 19 w 483"/>
                <a:gd name="T49" fmla="*/ 23 h 490"/>
                <a:gd name="T50" fmla="*/ 17 w 483"/>
                <a:gd name="T51" fmla="*/ 22 h 490"/>
                <a:gd name="T52" fmla="*/ 0 w 483"/>
                <a:gd name="T53" fmla="*/ 22 h 490"/>
                <a:gd name="T54" fmla="*/ 1 w 483"/>
                <a:gd name="T55" fmla="*/ 18 h 490"/>
                <a:gd name="T56" fmla="*/ 3 w 483"/>
                <a:gd name="T57" fmla="*/ 13 h 490"/>
                <a:gd name="T58" fmla="*/ 5 w 483"/>
                <a:gd name="T59" fmla="*/ 10 h 490"/>
                <a:gd name="T60" fmla="*/ 8 w 483"/>
                <a:gd name="T61" fmla="*/ 6 h 490"/>
                <a:gd name="T62" fmla="*/ 12 w 483"/>
                <a:gd name="T63" fmla="*/ 4 h 490"/>
                <a:gd name="T64" fmla="*/ 16 w 483"/>
                <a:gd name="T65" fmla="*/ 2 h 490"/>
                <a:gd name="T66" fmla="*/ 20 w 483"/>
                <a:gd name="T67" fmla="*/ 0 h 490"/>
                <a:gd name="T68" fmla="*/ 25 w 483"/>
                <a:gd name="T69" fmla="*/ 0 h 4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3"/>
                <a:gd name="T106" fmla="*/ 0 h 490"/>
                <a:gd name="T107" fmla="*/ 483 w 483"/>
                <a:gd name="T108" fmla="*/ 490 h 4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3" h="490">
                  <a:moveTo>
                    <a:pt x="226" y="0"/>
                  </a:moveTo>
                  <a:lnTo>
                    <a:pt x="251" y="1"/>
                  </a:lnTo>
                  <a:lnTo>
                    <a:pt x="275" y="4"/>
                  </a:lnTo>
                  <a:lnTo>
                    <a:pt x="298" y="11"/>
                  </a:lnTo>
                  <a:lnTo>
                    <a:pt x="321" y="19"/>
                  </a:lnTo>
                  <a:lnTo>
                    <a:pt x="343" y="29"/>
                  </a:lnTo>
                  <a:lnTo>
                    <a:pt x="364" y="42"/>
                  </a:lnTo>
                  <a:lnTo>
                    <a:pt x="383" y="56"/>
                  </a:lnTo>
                  <a:lnTo>
                    <a:pt x="403" y="72"/>
                  </a:lnTo>
                  <a:lnTo>
                    <a:pt x="419" y="90"/>
                  </a:lnTo>
                  <a:lnTo>
                    <a:pt x="434" y="110"/>
                  </a:lnTo>
                  <a:lnTo>
                    <a:pt x="448" y="129"/>
                  </a:lnTo>
                  <a:lnTo>
                    <a:pt x="459" y="151"/>
                  </a:lnTo>
                  <a:lnTo>
                    <a:pt x="469" y="173"/>
                  </a:lnTo>
                  <a:lnTo>
                    <a:pt x="476" y="196"/>
                  </a:lnTo>
                  <a:lnTo>
                    <a:pt x="480" y="219"/>
                  </a:lnTo>
                  <a:lnTo>
                    <a:pt x="483" y="243"/>
                  </a:lnTo>
                  <a:lnTo>
                    <a:pt x="482" y="276"/>
                  </a:lnTo>
                  <a:lnTo>
                    <a:pt x="476" y="312"/>
                  </a:lnTo>
                  <a:lnTo>
                    <a:pt x="466" y="347"/>
                  </a:lnTo>
                  <a:lnTo>
                    <a:pt x="454" y="380"/>
                  </a:lnTo>
                  <a:lnTo>
                    <a:pt x="437" y="412"/>
                  </a:lnTo>
                  <a:lnTo>
                    <a:pt x="419" y="440"/>
                  </a:lnTo>
                  <a:lnTo>
                    <a:pt x="398" y="463"/>
                  </a:lnTo>
                  <a:lnTo>
                    <a:pt x="376" y="480"/>
                  </a:lnTo>
                  <a:lnTo>
                    <a:pt x="368" y="484"/>
                  </a:lnTo>
                  <a:lnTo>
                    <a:pt x="361" y="487"/>
                  </a:lnTo>
                  <a:lnTo>
                    <a:pt x="354" y="488"/>
                  </a:lnTo>
                  <a:lnTo>
                    <a:pt x="347" y="490"/>
                  </a:lnTo>
                  <a:lnTo>
                    <a:pt x="339" y="490"/>
                  </a:lnTo>
                  <a:lnTo>
                    <a:pt x="332" y="488"/>
                  </a:lnTo>
                  <a:lnTo>
                    <a:pt x="325" y="485"/>
                  </a:lnTo>
                  <a:lnTo>
                    <a:pt x="318" y="483"/>
                  </a:lnTo>
                  <a:lnTo>
                    <a:pt x="290" y="460"/>
                  </a:lnTo>
                  <a:lnTo>
                    <a:pt x="268" y="430"/>
                  </a:lnTo>
                  <a:lnTo>
                    <a:pt x="251" y="395"/>
                  </a:lnTo>
                  <a:lnTo>
                    <a:pt x="240" y="361"/>
                  </a:lnTo>
                  <a:lnTo>
                    <a:pt x="232" y="327"/>
                  </a:lnTo>
                  <a:lnTo>
                    <a:pt x="226" y="300"/>
                  </a:lnTo>
                  <a:lnTo>
                    <a:pt x="224" y="280"/>
                  </a:lnTo>
                  <a:lnTo>
                    <a:pt x="224" y="273"/>
                  </a:lnTo>
                  <a:lnTo>
                    <a:pt x="221" y="259"/>
                  </a:lnTo>
                  <a:lnTo>
                    <a:pt x="217" y="245"/>
                  </a:lnTo>
                  <a:lnTo>
                    <a:pt x="210" y="233"/>
                  </a:lnTo>
                  <a:lnTo>
                    <a:pt x="200" y="222"/>
                  </a:lnTo>
                  <a:lnTo>
                    <a:pt x="194" y="218"/>
                  </a:lnTo>
                  <a:lnTo>
                    <a:pt x="187" y="214"/>
                  </a:lnTo>
                  <a:lnTo>
                    <a:pt x="182" y="209"/>
                  </a:lnTo>
                  <a:lnTo>
                    <a:pt x="175" y="207"/>
                  </a:lnTo>
                  <a:lnTo>
                    <a:pt x="169" y="204"/>
                  </a:lnTo>
                  <a:lnTo>
                    <a:pt x="162" y="203"/>
                  </a:lnTo>
                  <a:lnTo>
                    <a:pt x="156" y="201"/>
                  </a:lnTo>
                  <a:lnTo>
                    <a:pt x="149" y="201"/>
                  </a:lnTo>
                  <a:lnTo>
                    <a:pt x="0" y="201"/>
                  </a:lnTo>
                  <a:lnTo>
                    <a:pt x="4" y="180"/>
                  </a:lnTo>
                  <a:lnTo>
                    <a:pt x="8" y="160"/>
                  </a:lnTo>
                  <a:lnTo>
                    <a:pt x="15" y="140"/>
                  </a:lnTo>
                  <a:lnTo>
                    <a:pt x="25" y="121"/>
                  </a:lnTo>
                  <a:lnTo>
                    <a:pt x="35" y="104"/>
                  </a:lnTo>
                  <a:lnTo>
                    <a:pt x="47" y="87"/>
                  </a:lnTo>
                  <a:lnTo>
                    <a:pt x="60" y="72"/>
                  </a:lnTo>
                  <a:lnTo>
                    <a:pt x="74" y="57"/>
                  </a:lnTo>
                  <a:lnTo>
                    <a:pt x="90" y="44"/>
                  </a:lnTo>
                  <a:lnTo>
                    <a:pt x="107" y="33"/>
                  </a:lnTo>
                  <a:lnTo>
                    <a:pt x="125" y="24"/>
                  </a:lnTo>
                  <a:lnTo>
                    <a:pt x="143" y="15"/>
                  </a:lnTo>
                  <a:lnTo>
                    <a:pt x="162" y="8"/>
                  </a:lnTo>
                  <a:lnTo>
                    <a:pt x="183" y="4"/>
                  </a:lnTo>
                  <a:lnTo>
                    <a:pt x="204" y="1"/>
                  </a:lnTo>
                  <a:lnTo>
                    <a:pt x="226" y="0"/>
                  </a:lnTo>
                  <a:close/>
                </a:path>
              </a:pathLst>
            </a:custGeom>
            <a:solidFill>
              <a:srgbClr val="CC0099"/>
            </a:solidFill>
            <a:ln w="9525">
              <a:noFill/>
              <a:round/>
              <a:headEnd/>
              <a:tailEnd/>
            </a:ln>
          </p:spPr>
          <p:txBody>
            <a:bodyPr/>
            <a:lstStyle/>
            <a:p>
              <a:pPr eaLnBrk="0" hangingPunct="0"/>
              <a:endParaRPr lang="en-AU"/>
            </a:p>
          </p:txBody>
        </p:sp>
        <p:sp>
          <p:nvSpPr>
            <p:cNvPr id="76947" name="Freeform 126"/>
            <p:cNvSpPr>
              <a:spLocks/>
            </p:cNvSpPr>
            <p:nvPr/>
          </p:nvSpPr>
          <p:spPr bwMode="auto">
            <a:xfrm>
              <a:off x="2463" y="3068"/>
              <a:ext cx="197" cy="134"/>
            </a:xfrm>
            <a:custGeom>
              <a:avLst/>
              <a:gdLst>
                <a:gd name="T0" fmla="*/ 0 w 590"/>
                <a:gd name="T1" fmla="*/ 24 h 404"/>
                <a:gd name="T2" fmla="*/ 0 w 590"/>
                <a:gd name="T3" fmla="*/ 22 h 404"/>
                <a:gd name="T4" fmla="*/ 1 w 590"/>
                <a:gd name="T5" fmla="*/ 20 h 404"/>
                <a:gd name="T6" fmla="*/ 3 w 590"/>
                <a:gd name="T7" fmla="*/ 18 h 404"/>
                <a:gd name="T8" fmla="*/ 6 w 590"/>
                <a:gd name="T9" fmla="*/ 15 h 404"/>
                <a:gd name="T10" fmla="*/ 9 w 590"/>
                <a:gd name="T11" fmla="*/ 11 h 404"/>
                <a:gd name="T12" fmla="*/ 12 w 590"/>
                <a:gd name="T13" fmla="*/ 8 h 404"/>
                <a:gd name="T14" fmla="*/ 16 w 590"/>
                <a:gd name="T15" fmla="*/ 4 h 404"/>
                <a:gd name="T16" fmla="*/ 21 w 590"/>
                <a:gd name="T17" fmla="*/ 0 h 404"/>
                <a:gd name="T18" fmla="*/ 39 w 590"/>
                <a:gd name="T19" fmla="*/ 0 h 404"/>
                <a:gd name="T20" fmla="*/ 40 w 590"/>
                <a:gd name="T21" fmla="*/ 0 h 404"/>
                <a:gd name="T22" fmla="*/ 41 w 590"/>
                <a:gd name="T23" fmla="*/ 0 h 404"/>
                <a:gd name="T24" fmla="*/ 41 w 590"/>
                <a:gd name="T25" fmla="*/ 1 h 404"/>
                <a:gd name="T26" fmla="*/ 42 w 590"/>
                <a:gd name="T27" fmla="*/ 1 h 404"/>
                <a:gd name="T28" fmla="*/ 42 w 590"/>
                <a:gd name="T29" fmla="*/ 2 h 404"/>
                <a:gd name="T30" fmla="*/ 43 w 590"/>
                <a:gd name="T31" fmla="*/ 2 h 404"/>
                <a:gd name="T32" fmla="*/ 43 w 590"/>
                <a:gd name="T33" fmla="*/ 3 h 404"/>
                <a:gd name="T34" fmla="*/ 43 w 590"/>
                <a:gd name="T35" fmla="*/ 4 h 404"/>
                <a:gd name="T36" fmla="*/ 43 w 590"/>
                <a:gd name="T37" fmla="*/ 5 h 404"/>
                <a:gd name="T38" fmla="*/ 44 w 590"/>
                <a:gd name="T39" fmla="*/ 7 h 404"/>
                <a:gd name="T40" fmla="*/ 44 w 590"/>
                <a:gd name="T41" fmla="*/ 11 h 404"/>
                <a:gd name="T42" fmla="*/ 45 w 590"/>
                <a:gd name="T43" fmla="*/ 15 h 404"/>
                <a:gd name="T44" fmla="*/ 47 w 590"/>
                <a:gd name="T45" fmla="*/ 19 h 404"/>
                <a:gd name="T46" fmla="*/ 49 w 590"/>
                <a:gd name="T47" fmla="*/ 24 h 404"/>
                <a:gd name="T48" fmla="*/ 52 w 590"/>
                <a:gd name="T49" fmla="*/ 27 h 404"/>
                <a:gd name="T50" fmla="*/ 56 w 590"/>
                <a:gd name="T51" fmla="*/ 30 h 404"/>
                <a:gd name="T52" fmla="*/ 57 w 590"/>
                <a:gd name="T53" fmla="*/ 31 h 404"/>
                <a:gd name="T54" fmla="*/ 58 w 590"/>
                <a:gd name="T55" fmla="*/ 31 h 404"/>
                <a:gd name="T56" fmla="*/ 59 w 590"/>
                <a:gd name="T57" fmla="*/ 32 h 404"/>
                <a:gd name="T58" fmla="*/ 60 w 590"/>
                <a:gd name="T59" fmla="*/ 32 h 404"/>
                <a:gd name="T60" fmla="*/ 61 w 590"/>
                <a:gd name="T61" fmla="*/ 32 h 404"/>
                <a:gd name="T62" fmla="*/ 62 w 590"/>
                <a:gd name="T63" fmla="*/ 32 h 404"/>
                <a:gd name="T64" fmla="*/ 63 w 590"/>
                <a:gd name="T65" fmla="*/ 31 h 404"/>
                <a:gd name="T66" fmla="*/ 64 w 590"/>
                <a:gd name="T67" fmla="*/ 31 h 404"/>
                <a:gd name="T68" fmla="*/ 66 w 590"/>
                <a:gd name="T69" fmla="*/ 42 h 404"/>
                <a:gd name="T70" fmla="*/ 29 w 590"/>
                <a:gd name="T71" fmla="*/ 44 h 404"/>
                <a:gd name="T72" fmla="*/ 27 w 590"/>
                <a:gd name="T73" fmla="*/ 28 h 404"/>
                <a:gd name="T74" fmla="*/ 26 w 590"/>
                <a:gd name="T75" fmla="*/ 28 h 404"/>
                <a:gd name="T76" fmla="*/ 25 w 590"/>
                <a:gd name="T77" fmla="*/ 28 h 404"/>
                <a:gd name="T78" fmla="*/ 25 w 590"/>
                <a:gd name="T79" fmla="*/ 28 h 404"/>
                <a:gd name="T80" fmla="*/ 24 w 590"/>
                <a:gd name="T81" fmla="*/ 28 h 404"/>
                <a:gd name="T82" fmla="*/ 23 w 590"/>
                <a:gd name="T83" fmla="*/ 28 h 404"/>
                <a:gd name="T84" fmla="*/ 21 w 590"/>
                <a:gd name="T85" fmla="*/ 28 h 404"/>
                <a:gd name="T86" fmla="*/ 19 w 590"/>
                <a:gd name="T87" fmla="*/ 28 h 404"/>
                <a:gd name="T88" fmla="*/ 18 w 590"/>
                <a:gd name="T89" fmla="*/ 27 h 404"/>
                <a:gd name="T90" fmla="*/ 16 w 590"/>
                <a:gd name="T91" fmla="*/ 27 h 404"/>
                <a:gd name="T92" fmla="*/ 14 w 590"/>
                <a:gd name="T93" fmla="*/ 27 h 404"/>
                <a:gd name="T94" fmla="*/ 11 w 590"/>
                <a:gd name="T95" fmla="*/ 27 h 404"/>
                <a:gd name="T96" fmla="*/ 9 w 590"/>
                <a:gd name="T97" fmla="*/ 26 h 404"/>
                <a:gd name="T98" fmla="*/ 7 w 590"/>
                <a:gd name="T99" fmla="*/ 26 h 404"/>
                <a:gd name="T100" fmla="*/ 5 w 590"/>
                <a:gd name="T101" fmla="*/ 25 h 404"/>
                <a:gd name="T102" fmla="*/ 3 w 590"/>
                <a:gd name="T103" fmla="*/ 25 h 404"/>
                <a:gd name="T104" fmla="*/ 2 w 590"/>
                <a:gd name="T105" fmla="*/ 24 h 404"/>
                <a:gd name="T106" fmla="*/ 0 w 590"/>
                <a:gd name="T107" fmla="*/ 24 h 404"/>
                <a:gd name="T108" fmla="*/ 0 w 590"/>
                <a:gd name="T109" fmla="*/ 24 h 404"/>
                <a:gd name="T110" fmla="*/ 0 w 590"/>
                <a:gd name="T111" fmla="*/ 24 h 404"/>
                <a:gd name="T112" fmla="*/ 0 w 590"/>
                <a:gd name="T113" fmla="*/ 24 h 404"/>
                <a:gd name="T114" fmla="*/ 0 w 590"/>
                <a:gd name="T115" fmla="*/ 24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90"/>
                <a:gd name="T175" fmla="*/ 0 h 404"/>
                <a:gd name="T176" fmla="*/ 590 w 590"/>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90" h="404">
                  <a:moveTo>
                    <a:pt x="0" y="213"/>
                  </a:moveTo>
                  <a:lnTo>
                    <a:pt x="1" y="202"/>
                  </a:lnTo>
                  <a:lnTo>
                    <a:pt x="10" y="184"/>
                  </a:lnTo>
                  <a:lnTo>
                    <a:pt x="26" y="160"/>
                  </a:lnTo>
                  <a:lnTo>
                    <a:pt x="50" y="133"/>
                  </a:lnTo>
                  <a:lnTo>
                    <a:pt x="78" y="102"/>
                  </a:lnTo>
                  <a:lnTo>
                    <a:pt x="111" y="69"/>
                  </a:lnTo>
                  <a:lnTo>
                    <a:pt x="148" y="34"/>
                  </a:lnTo>
                  <a:lnTo>
                    <a:pt x="187" y="0"/>
                  </a:lnTo>
                  <a:lnTo>
                    <a:pt x="351" y="0"/>
                  </a:lnTo>
                  <a:lnTo>
                    <a:pt x="358" y="1"/>
                  </a:lnTo>
                  <a:lnTo>
                    <a:pt x="365" y="2"/>
                  </a:lnTo>
                  <a:lnTo>
                    <a:pt x="370" y="5"/>
                  </a:lnTo>
                  <a:lnTo>
                    <a:pt x="376" y="9"/>
                  </a:lnTo>
                  <a:lnTo>
                    <a:pt x="380" y="15"/>
                  </a:lnTo>
                  <a:lnTo>
                    <a:pt x="384" y="20"/>
                  </a:lnTo>
                  <a:lnTo>
                    <a:pt x="386" y="27"/>
                  </a:lnTo>
                  <a:lnTo>
                    <a:pt x="387" y="34"/>
                  </a:lnTo>
                  <a:lnTo>
                    <a:pt x="388" y="44"/>
                  </a:lnTo>
                  <a:lnTo>
                    <a:pt x="391" y="67"/>
                  </a:lnTo>
                  <a:lnTo>
                    <a:pt x="397" y="98"/>
                  </a:lnTo>
                  <a:lnTo>
                    <a:pt x="406" y="135"/>
                  </a:lnTo>
                  <a:lnTo>
                    <a:pt x="420" y="174"/>
                  </a:lnTo>
                  <a:lnTo>
                    <a:pt x="441" y="213"/>
                  </a:lnTo>
                  <a:lnTo>
                    <a:pt x="468" y="248"/>
                  </a:lnTo>
                  <a:lnTo>
                    <a:pt x="502" y="274"/>
                  </a:lnTo>
                  <a:lnTo>
                    <a:pt x="512" y="278"/>
                  </a:lnTo>
                  <a:lnTo>
                    <a:pt x="522" y="282"/>
                  </a:lnTo>
                  <a:lnTo>
                    <a:pt x="530" y="285"/>
                  </a:lnTo>
                  <a:lnTo>
                    <a:pt x="540" y="287"/>
                  </a:lnTo>
                  <a:lnTo>
                    <a:pt x="549" y="287"/>
                  </a:lnTo>
                  <a:lnTo>
                    <a:pt x="559" y="287"/>
                  </a:lnTo>
                  <a:lnTo>
                    <a:pt x="569" y="284"/>
                  </a:lnTo>
                  <a:lnTo>
                    <a:pt x="579" y="281"/>
                  </a:lnTo>
                  <a:lnTo>
                    <a:pt x="590" y="379"/>
                  </a:lnTo>
                  <a:lnTo>
                    <a:pt x="265" y="404"/>
                  </a:lnTo>
                  <a:lnTo>
                    <a:pt x="247" y="253"/>
                  </a:lnTo>
                  <a:lnTo>
                    <a:pt x="230" y="253"/>
                  </a:lnTo>
                  <a:lnTo>
                    <a:pt x="229" y="253"/>
                  </a:lnTo>
                  <a:lnTo>
                    <a:pt x="223" y="253"/>
                  </a:lnTo>
                  <a:lnTo>
                    <a:pt x="215" y="252"/>
                  </a:lnTo>
                  <a:lnTo>
                    <a:pt x="204" y="252"/>
                  </a:lnTo>
                  <a:lnTo>
                    <a:pt x="190" y="251"/>
                  </a:lnTo>
                  <a:lnTo>
                    <a:pt x="175" y="249"/>
                  </a:lnTo>
                  <a:lnTo>
                    <a:pt x="158" y="248"/>
                  </a:lnTo>
                  <a:lnTo>
                    <a:pt x="140" y="246"/>
                  </a:lnTo>
                  <a:lnTo>
                    <a:pt x="122" y="244"/>
                  </a:lnTo>
                  <a:lnTo>
                    <a:pt x="103" y="241"/>
                  </a:lnTo>
                  <a:lnTo>
                    <a:pt x="83" y="238"/>
                  </a:lnTo>
                  <a:lnTo>
                    <a:pt x="65" y="234"/>
                  </a:lnTo>
                  <a:lnTo>
                    <a:pt x="47" y="230"/>
                  </a:lnTo>
                  <a:lnTo>
                    <a:pt x="30" y="226"/>
                  </a:lnTo>
                  <a:lnTo>
                    <a:pt x="15" y="220"/>
                  </a:lnTo>
                  <a:lnTo>
                    <a:pt x="1" y="214"/>
                  </a:lnTo>
                  <a:lnTo>
                    <a:pt x="0" y="213"/>
                  </a:lnTo>
                  <a:close/>
                </a:path>
              </a:pathLst>
            </a:custGeom>
            <a:solidFill>
              <a:srgbClr val="FFFFFF"/>
            </a:solidFill>
            <a:ln w="9525">
              <a:noFill/>
              <a:round/>
              <a:headEnd/>
              <a:tailEnd/>
            </a:ln>
          </p:spPr>
          <p:txBody>
            <a:bodyPr/>
            <a:lstStyle/>
            <a:p>
              <a:pPr eaLnBrk="0" hangingPunct="0"/>
              <a:endParaRPr lang="en-AU"/>
            </a:p>
          </p:txBody>
        </p:sp>
        <p:sp>
          <p:nvSpPr>
            <p:cNvPr id="76948" name="Freeform 127"/>
            <p:cNvSpPr>
              <a:spLocks/>
            </p:cNvSpPr>
            <p:nvPr/>
          </p:nvSpPr>
          <p:spPr bwMode="auto">
            <a:xfrm>
              <a:off x="2510" y="3221"/>
              <a:ext cx="43" cy="19"/>
            </a:xfrm>
            <a:custGeom>
              <a:avLst/>
              <a:gdLst>
                <a:gd name="T0" fmla="*/ 7 w 128"/>
                <a:gd name="T1" fmla="*/ 0 h 58"/>
                <a:gd name="T2" fmla="*/ 8 w 128"/>
                <a:gd name="T3" fmla="*/ 0 h 58"/>
                <a:gd name="T4" fmla="*/ 8 w 128"/>
                <a:gd name="T5" fmla="*/ 0 h 58"/>
                <a:gd name="T6" fmla="*/ 9 w 128"/>
                <a:gd name="T7" fmla="*/ 0 h 58"/>
                <a:gd name="T8" fmla="*/ 10 w 128"/>
                <a:gd name="T9" fmla="*/ 1 h 58"/>
                <a:gd name="T10" fmla="*/ 10 w 128"/>
                <a:gd name="T11" fmla="*/ 1 h 58"/>
                <a:gd name="T12" fmla="*/ 10 w 128"/>
                <a:gd name="T13" fmla="*/ 1 h 58"/>
                <a:gd name="T14" fmla="*/ 11 w 128"/>
                <a:gd name="T15" fmla="*/ 3 h 58"/>
                <a:gd name="T16" fmla="*/ 12 w 128"/>
                <a:gd name="T17" fmla="*/ 4 h 58"/>
                <a:gd name="T18" fmla="*/ 13 w 128"/>
                <a:gd name="T19" fmla="*/ 5 h 58"/>
                <a:gd name="T20" fmla="*/ 14 w 128"/>
                <a:gd name="T21" fmla="*/ 6 h 58"/>
                <a:gd name="T22" fmla="*/ 12 w 128"/>
                <a:gd name="T23" fmla="*/ 6 h 58"/>
                <a:gd name="T24" fmla="*/ 11 w 128"/>
                <a:gd name="T25" fmla="*/ 6 h 58"/>
                <a:gd name="T26" fmla="*/ 9 w 128"/>
                <a:gd name="T27" fmla="*/ 6 h 58"/>
                <a:gd name="T28" fmla="*/ 7 w 128"/>
                <a:gd name="T29" fmla="*/ 6 h 58"/>
                <a:gd name="T30" fmla="*/ 5 w 128"/>
                <a:gd name="T31" fmla="*/ 5 h 58"/>
                <a:gd name="T32" fmla="*/ 3 w 128"/>
                <a:gd name="T33" fmla="*/ 5 h 58"/>
                <a:gd name="T34" fmla="*/ 2 w 128"/>
                <a:gd name="T35" fmla="*/ 5 h 58"/>
                <a:gd name="T36" fmla="*/ 0 w 128"/>
                <a:gd name="T37" fmla="*/ 4 h 58"/>
                <a:gd name="T38" fmla="*/ 5 w 128"/>
                <a:gd name="T39" fmla="*/ 3 h 58"/>
                <a:gd name="T40" fmla="*/ 4 w 128"/>
                <a:gd name="T41" fmla="*/ 1 h 58"/>
                <a:gd name="T42" fmla="*/ 4 w 128"/>
                <a:gd name="T43" fmla="*/ 1 h 58"/>
                <a:gd name="T44" fmla="*/ 5 w 128"/>
                <a:gd name="T45" fmla="*/ 1 h 58"/>
                <a:gd name="T46" fmla="*/ 6 w 128"/>
                <a:gd name="T47" fmla="*/ 0 h 58"/>
                <a:gd name="T48" fmla="*/ 7 w 128"/>
                <a:gd name="T49" fmla="*/ 0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58"/>
                <a:gd name="T77" fmla="*/ 128 w 128"/>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58">
                  <a:moveTo>
                    <a:pt x="64" y="0"/>
                  </a:moveTo>
                  <a:lnTo>
                    <a:pt x="68" y="0"/>
                  </a:lnTo>
                  <a:lnTo>
                    <a:pt x="74" y="1"/>
                  </a:lnTo>
                  <a:lnTo>
                    <a:pt x="81" y="4"/>
                  </a:lnTo>
                  <a:lnTo>
                    <a:pt x="88" y="9"/>
                  </a:lnTo>
                  <a:lnTo>
                    <a:pt x="88" y="12"/>
                  </a:lnTo>
                  <a:lnTo>
                    <a:pt x="92" y="13"/>
                  </a:lnTo>
                  <a:lnTo>
                    <a:pt x="102" y="23"/>
                  </a:lnTo>
                  <a:lnTo>
                    <a:pt x="110" y="33"/>
                  </a:lnTo>
                  <a:lnTo>
                    <a:pt x="120" y="45"/>
                  </a:lnTo>
                  <a:lnTo>
                    <a:pt x="128" y="58"/>
                  </a:lnTo>
                  <a:lnTo>
                    <a:pt x="111" y="56"/>
                  </a:lnTo>
                  <a:lnTo>
                    <a:pt x="95" y="55"/>
                  </a:lnTo>
                  <a:lnTo>
                    <a:pt x="78" y="52"/>
                  </a:lnTo>
                  <a:lnTo>
                    <a:pt x="62" y="51"/>
                  </a:lnTo>
                  <a:lnTo>
                    <a:pt x="46" y="48"/>
                  </a:lnTo>
                  <a:lnTo>
                    <a:pt x="31" y="45"/>
                  </a:lnTo>
                  <a:lnTo>
                    <a:pt x="16" y="43"/>
                  </a:lnTo>
                  <a:lnTo>
                    <a:pt x="0" y="40"/>
                  </a:lnTo>
                  <a:lnTo>
                    <a:pt x="41" y="26"/>
                  </a:lnTo>
                  <a:lnTo>
                    <a:pt x="37" y="13"/>
                  </a:lnTo>
                  <a:lnTo>
                    <a:pt x="39" y="11"/>
                  </a:lnTo>
                  <a:lnTo>
                    <a:pt x="45" y="8"/>
                  </a:lnTo>
                  <a:lnTo>
                    <a:pt x="52" y="4"/>
                  </a:lnTo>
                  <a:lnTo>
                    <a:pt x="64" y="0"/>
                  </a:lnTo>
                  <a:close/>
                </a:path>
              </a:pathLst>
            </a:custGeom>
            <a:solidFill>
              <a:srgbClr val="FFFFFF"/>
            </a:solidFill>
            <a:ln w="9525">
              <a:noFill/>
              <a:round/>
              <a:headEnd/>
              <a:tailEnd/>
            </a:ln>
          </p:spPr>
          <p:txBody>
            <a:bodyPr/>
            <a:lstStyle/>
            <a:p>
              <a:pPr eaLnBrk="0" hangingPunct="0"/>
              <a:endParaRPr lang="en-AU"/>
            </a:p>
          </p:txBody>
        </p:sp>
        <p:sp>
          <p:nvSpPr>
            <p:cNvPr id="76949" name="Freeform 128"/>
            <p:cNvSpPr>
              <a:spLocks/>
            </p:cNvSpPr>
            <p:nvPr/>
          </p:nvSpPr>
          <p:spPr bwMode="auto">
            <a:xfrm>
              <a:off x="2479" y="3182"/>
              <a:ext cx="33" cy="41"/>
            </a:xfrm>
            <a:custGeom>
              <a:avLst/>
              <a:gdLst>
                <a:gd name="T0" fmla="*/ 1 w 100"/>
                <a:gd name="T1" fmla="*/ 0 h 123"/>
                <a:gd name="T2" fmla="*/ 1 w 100"/>
                <a:gd name="T3" fmla="*/ 0 h 123"/>
                <a:gd name="T4" fmla="*/ 2 w 100"/>
                <a:gd name="T5" fmla="*/ 0 h 123"/>
                <a:gd name="T6" fmla="*/ 2 w 100"/>
                <a:gd name="T7" fmla="*/ 0 h 123"/>
                <a:gd name="T8" fmla="*/ 2 w 100"/>
                <a:gd name="T9" fmla="*/ 0 h 123"/>
                <a:gd name="T10" fmla="*/ 11 w 100"/>
                <a:gd name="T11" fmla="*/ 12 h 123"/>
                <a:gd name="T12" fmla="*/ 11 w 100"/>
                <a:gd name="T13" fmla="*/ 12 h 123"/>
                <a:gd name="T14" fmla="*/ 11 w 100"/>
                <a:gd name="T15" fmla="*/ 12 h 123"/>
                <a:gd name="T16" fmla="*/ 11 w 100"/>
                <a:gd name="T17" fmla="*/ 13 h 123"/>
                <a:gd name="T18" fmla="*/ 11 w 100"/>
                <a:gd name="T19" fmla="*/ 13 h 123"/>
                <a:gd name="T20" fmla="*/ 9 w 100"/>
                <a:gd name="T21" fmla="*/ 14 h 123"/>
                <a:gd name="T22" fmla="*/ 0 w 100"/>
                <a:gd name="T23" fmla="*/ 2 h 123"/>
                <a:gd name="T24" fmla="*/ 0 w 100"/>
                <a:gd name="T25" fmla="*/ 2 h 123"/>
                <a:gd name="T26" fmla="*/ 0 w 100"/>
                <a:gd name="T27" fmla="*/ 2 h 123"/>
                <a:gd name="T28" fmla="*/ 0 w 100"/>
                <a:gd name="T29" fmla="*/ 1 h 123"/>
                <a:gd name="T30" fmla="*/ 1 w 100"/>
                <a:gd name="T31" fmla="*/ 0 h 1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0"/>
                <a:gd name="T49" fmla="*/ 0 h 123"/>
                <a:gd name="T50" fmla="*/ 100 w 100"/>
                <a:gd name="T51" fmla="*/ 123 h 1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0" h="123">
                  <a:moveTo>
                    <a:pt x="6" y="4"/>
                  </a:moveTo>
                  <a:lnTo>
                    <a:pt x="10" y="1"/>
                  </a:lnTo>
                  <a:lnTo>
                    <a:pt x="14" y="0"/>
                  </a:lnTo>
                  <a:lnTo>
                    <a:pt x="18" y="0"/>
                  </a:lnTo>
                  <a:lnTo>
                    <a:pt x="22" y="3"/>
                  </a:lnTo>
                  <a:lnTo>
                    <a:pt x="100" y="108"/>
                  </a:lnTo>
                  <a:lnTo>
                    <a:pt x="99" y="110"/>
                  </a:lnTo>
                  <a:lnTo>
                    <a:pt x="97" y="112"/>
                  </a:lnTo>
                  <a:lnTo>
                    <a:pt x="96" y="114"/>
                  </a:lnTo>
                  <a:lnTo>
                    <a:pt x="96" y="117"/>
                  </a:lnTo>
                  <a:lnTo>
                    <a:pt x="78" y="123"/>
                  </a:lnTo>
                  <a:lnTo>
                    <a:pt x="1" y="21"/>
                  </a:lnTo>
                  <a:lnTo>
                    <a:pt x="0" y="18"/>
                  </a:lnTo>
                  <a:lnTo>
                    <a:pt x="0" y="14"/>
                  </a:lnTo>
                  <a:lnTo>
                    <a:pt x="1" y="10"/>
                  </a:lnTo>
                  <a:lnTo>
                    <a:pt x="6" y="4"/>
                  </a:lnTo>
                  <a:close/>
                </a:path>
              </a:pathLst>
            </a:custGeom>
            <a:solidFill>
              <a:srgbClr val="FFFFFF"/>
            </a:solidFill>
            <a:ln w="9525">
              <a:noFill/>
              <a:round/>
              <a:headEnd/>
              <a:tailEnd/>
            </a:ln>
          </p:spPr>
          <p:txBody>
            <a:bodyPr/>
            <a:lstStyle/>
            <a:p>
              <a:pPr eaLnBrk="0" hangingPunct="0"/>
              <a:endParaRPr lang="en-AU"/>
            </a:p>
          </p:txBody>
        </p:sp>
        <p:sp>
          <p:nvSpPr>
            <p:cNvPr id="76950" name="Freeform 129"/>
            <p:cNvSpPr>
              <a:spLocks/>
            </p:cNvSpPr>
            <p:nvPr/>
          </p:nvSpPr>
          <p:spPr bwMode="auto">
            <a:xfrm>
              <a:off x="2174" y="3195"/>
              <a:ext cx="264" cy="73"/>
            </a:xfrm>
            <a:custGeom>
              <a:avLst/>
              <a:gdLst>
                <a:gd name="T0" fmla="*/ 88 w 791"/>
                <a:gd name="T1" fmla="*/ 2 h 219"/>
                <a:gd name="T2" fmla="*/ 81 w 791"/>
                <a:gd name="T3" fmla="*/ 3 h 219"/>
                <a:gd name="T4" fmla="*/ 74 w 791"/>
                <a:gd name="T5" fmla="*/ 4 h 219"/>
                <a:gd name="T6" fmla="*/ 68 w 791"/>
                <a:gd name="T7" fmla="*/ 5 h 219"/>
                <a:gd name="T8" fmla="*/ 61 w 791"/>
                <a:gd name="T9" fmla="*/ 6 h 219"/>
                <a:gd name="T10" fmla="*/ 55 w 791"/>
                <a:gd name="T11" fmla="*/ 7 h 219"/>
                <a:gd name="T12" fmla="*/ 49 w 791"/>
                <a:gd name="T13" fmla="*/ 8 h 219"/>
                <a:gd name="T14" fmla="*/ 43 w 791"/>
                <a:gd name="T15" fmla="*/ 10 h 219"/>
                <a:gd name="T16" fmla="*/ 37 w 791"/>
                <a:gd name="T17" fmla="*/ 11 h 219"/>
                <a:gd name="T18" fmla="*/ 32 w 791"/>
                <a:gd name="T19" fmla="*/ 12 h 219"/>
                <a:gd name="T20" fmla="*/ 27 w 791"/>
                <a:gd name="T21" fmla="*/ 14 h 219"/>
                <a:gd name="T22" fmla="*/ 22 w 791"/>
                <a:gd name="T23" fmla="*/ 16 h 219"/>
                <a:gd name="T24" fmla="*/ 17 w 791"/>
                <a:gd name="T25" fmla="*/ 17 h 219"/>
                <a:gd name="T26" fmla="*/ 12 w 791"/>
                <a:gd name="T27" fmla="*/ 19 h 219"/>
                <a:gd name="T28" fmla="*/ 8 w 791"/>
                <a:gd name="T29" fmla="*/ 21 h 219"/>
                <a:gd name="T30" fmla="*/ 4 w 791"/>
                <a:gd name="T31" fmla="*/ 22 h 219"/>
                <a:gd name="T32" fmla="*/ 0 w 791"/>
                <a:gd name="T33" fmla="*/ 24 h 219"/>
                <a:gd name="T34" fmla="*/ 4 w 791"/>
                <a:gd name="T35" fmla="*/ 22 h 219"/>
                <a:gd name="T36" fmla="*/ 8 w 791"/>
                <a:gd name="T37" fmla="*/ 20 h 219"/>
                <a:gd name="T38" fmla="*/ 12 w 791"/>
                <a:gd name="T39" fmla="*/ 18 h 219"/>
                <a:gd name="T40" fmla="*/ 17 w 791"/>
                <a:gd name="T41" fmla="*/ 16 h 219"/>
                <a:gd name="T42" fmla="*/ 22 w 791"/>
                <a:gd name="T43" fmla="*/ 14 h 219"/>
                <a:gd name="T44" fmla="*/ 26 w 791"/>
                <a:gd name="T45" fmla="*/ 12 h 219"/>
                <a:gd name="T46" fmla="*/ 32 w 791"/>
                <a:gd name="T47" fmla="*/ 11 h 219"/>
                <a:gd name="T48" fmla="*/ 37 w 791"/>
                <a:gd name="T49" fmla="*/ 9 h 219"/>
                <a:gd name="T50" fmla="*/ 43 w 791"/>
                <a:gd name="T51" fmla="*/ 8 h 219"/>
                <a:gd name="T52" fmla="*/ 49 w 791"/>
                <a:gd name="T53" fmla="*/ 6 h 219"/>
                <a:gd name="T54" fmla="*/ 55 w 791"/>
                <a:gd name="T55" fmla="*/ 5 h 219"/>
                <a:gd name="T56" fmla="*/ 61 w 791"/>
                <a:gd name="T57" fmla="*/ 4 h 219"/>
                <a:gd name="T58" fmla="*/ 68 w 791"/>
                <a:gd name="T59" fmla="*/ 3 h 219"/>
                <a:gd name="T60" fmla="*/ 74 w 791"/>
                <a:gd name="T61" fmla="*/ 2 h 219"/>
                <a:gd name="T62" fmla="*/ 81 w 791"/>
                <a:gd name="T63" fmla="*/ 1 h 219"/>
                <a:gd name="T64" fmla="*/ 88 w 791"/>
                <a:gd name="T65" fmla="*/ 0 h 219"/>
                <a:gd name="T66" fmla="*/ 88 w 791"/>
                <a:gd name="T67" fmla="*/ 1 h 219"/>
                <a:gd name="T68" fmla="*/ 88 w 791"/>
                <a:gd name="T69" fmla="*/ 1 h 219"/>
                <a:gd name="T70" fmla="*/ 88 w 791"/>
                <a:gd name="T71" fmla="*/ 2 h 219"/>
                <a:gd name="T72" fmla="*/ 88 w 791"/>
                <a:gd name="T73" fmla="*/ 2 h 2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1"/>
                <a:gd name="T112" fmla="*/ 0 h 219"/>
                <a:gd name="T113" fmla="*/ 791 w 791"/>
                <a:gd name="T114" fmla="*/ 219 h 2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1" h="219">
                  <a:moveTo>
                    <a:pt x="791" y="22"/>
                  </a:moveTo>
                  <a:lnTo>
                    <a:pt x="728" y="29"/>
                  </a:lnTo>
                  <a:lnTo>
                    <a:pt x="667" y="37"/>
                  </a:lnTo>
                  <a:lnTo>
                    <a:pt x="609" y="46"/>
                  </a:lnTo>
                  <a:lnTo>
                    <a:pt x="551" y="55"/>
                  </a:lnTo>
                  <a:lnTo>
                    <a:pt x="495" y="65"/>
                  </a:lnTo>
                  <a:lnTo>
                    <a:pt x="441" y="76"/>
                  </a:lnTo>
                  <a:lnTo>
                    <a:pt x="388" y="87"/>
                  </a:lnTo>
                  <a:lnTo>
                    <a:pt x="337" y="100"/>
                  </a:lnTo>
                  <a:lnTo>
                    <a:pt x="288" y="112"/>
                  </a:lnTo>
                  <a:lnTo>
                    <a:pt x="241" y="125"/>
                  </a:lnTo>
                  <a:lnTo>
                    <a:pt x="197" y="140"/>
                  </a:lnTo>
                  <a:lnTo>
                    <a:pt x="152" y="154"/>
                  </a:lnTo>
                  <a:lnTo>
                    <a:pt x="112" y="169"/>
                  </a:lnTo>
                  <a:lnTo>
                    <a:pt x="72" y="186"/>
                  </a:lnTo>
                  <a:lnTo>
                    <a:pt x="34" y="202"/>
                  </a:lnTo>
                  <a:lnTo>
                    <a:pt x="0" y="219"/>
                  </a:lnTo>
                  <a:lnTo>
                    <a:pt x="34" y="200"/>
                  </a:lnTo>
                  <a:lnTo>
                    <a:pt x="70" y="180"/>
                  </a:lnTo>
                  <a:lnTo>
                    <a:pt x="109" y="162"/>
                  </a:lnTo>
                  <a:lnTo>
                    <a:pt x="151" y="145"/>
                  </a:lnTo>
                  <a:lnTo>
                    <a:pt x="194" y="129"/>
                  </a:lnTo>
                  <a:lnTo>
                    <a:pt x="238" y="112"/>
                  </a:lnTo>
                  <a:lnTo>
                    <a:pt x="286" y="98"/>
                  </a:lnTo>
                  <a:lnTo>
                    <a:pt x="335" y="83"/>
                  </a:lnTo>
                  <a:lnTo>
                    <a:pt x="387" y="71"/>
                  </a:lnTo>
                  <a:lnTo>
                    <a:pt x="440" y="57"/>
                  </a:lnTo>
                  <a:lnTo>
                    <a:pt x="494" y="46"/>
                  </a:lnTo>
                  <a:lnTo>
                    <a:pt x="549" y="35"/>
                  </a:lnTo>
                  <a:lnTo>
                    <a:pt x="607" y="25"/>
                  </a:lnTo>
                  <a:lnTo>
                    <a:pt x="667" y="15"/>
                  </a:lnTo>
                  <a:lnTo>
                    <a:pt x="727" y="7"/>
                  </a:lnTo>
                  <a:lnTo>
                    <a:pt x="789" y="0"/>
                  </a:lnTo>
                  <a:lnTo>
                    <a:pt x="789" y="5"/>
                  </a:lnTo>
                  <a:lnTo>
                    <a:pt x="789" y="11"/>
                  </a:lnTo>
                  <a:lnTo>
                    <a:pt x="789" y="17"/>
                  </a:lnTo>
                  <a:lnTo>
                    <a:pt x="791" y="22"/>
                  </a:lnTo>
                  <a:close/>
                </a:path>
              </a:pathLst>
            </a:custGeom>
            <a:solidFill>
              <a:srgbClr val="FFFFFF"/>
            </a:solidFill>
            <a:ln w="9525">
              <a:noFill/>
              <a:round/>
              <a:headEnd/>
              <a:tailEnd/>
            </a:ln>
          </p:spPr>
          <p:txBody>
            <a:bodyPr/>
            <a:lstStyle/>
            <a:p>
              <a:pPr eaLnBrk="0" hangingPunct="0"/>
              <a:endParaRPr lang="en-AU"/>
            </a:p>
          </p:txBody>
        </p:sp>
        <p:sp>
          <p:nvSpPr>
            <p:cNvPr id="76951" name="Freeform 130"/>
            <p:cNvSpPr>
              <a:spLocks/>
            </p:cNvSpPr>
            <p:nvPr/>
          </p:nvSpPr>
          <p:spPr bwMode="auto">
            <a:xfrm>
              <a:off x="2209" y="3296"/>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0 w 747"/>
                <a:gd name="T69" fmla="*/ 29 h 746"/>
                <a:gd name="T70" fmla="*/ 82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7" y="649"/>
                  </a:lnTo>
                  <a:lnTo>
                    <a:pt x="124" y="636"/>
                  </a:lnTo>
                  <a:lnTo>
                    <a:pt x="97" y="609"/>
                  </a:lnTo>
                  <a:lnTo>
                    <a:pt x="74" y="580"/>
                  </a:lnTo>
                  <a:lnTo>
                    <a:pt x="53" y="548"/>
                  </a:lnTo>
                  <a:lnTo>
                    <a:pt x="36" y="516"/>
                  </a:lnTo>
                  <a:lnTo>
                    <a:pt x="22" y="481"/>
                  </a:lnTo>
                  <a:lnTo>
                    <a:pt x="11" y="446"/>
                  </a:lnTo>
                  <a:lnTo>
                    <a:pt x="4" y="410"/>
                  </a:lnTo>
                  <a:lnTo>
                    <a:pt x="0" y="373"/>
                  </a:lnTo>
                  <a:lnTo>
                    <a:pt x="0" y="336"/>
                  </a:lnTo>
                  <a:lnTo>
                    <a:pt x="3" y="299"/>
                  </a:lnTo>
                  <a:lnTo>
                    <a:pt x="10" y="265"/>
                  </a:lnTo>
                  <a:lnTo>
                    <a:pt x="21" y="230"/>
                  </a:lnTo>
                  <a:lnTo>
                    <a:pt x="33" y="198"/>
                  </a:lnTo>
                  <a:lnTo>
                    <a:pt x="51" y="166"/>
                  </a:lnTo>
                  <a:lnTo>
                    <a:pt x="71" y="137"/>
                  </a:lnTo>
                  <a:lnTo>
                    <a:pt x="94"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3" y="62"/>
                  </a:lnTo>
                  <a:lnTo>
                    <a:pt x="579" y="73"/>
                  </a:lnTo>
                  <a:lnTo>
                    <a:pt x="594" y="85"/>
                  </a:lnTo>
                  <a:lnTo>
                    <a:pt x="609" y="97"/>
                  </a:lnTo>
                  <a:lnTo>
                    <a:pt x="623" y="109"/>
                  </a:lnTo>
                  <a:lnTo>
                    <a:pt x="650" y="137"/>
                  </a:lnTo>
                  <a:lnTo>
                    <a:pt x="673" y="166"/>
                  </a:lnTo>
                  <a:lnTo>
                    <a:pt x="693" y="198"/>
                  </a:lnTo>
                  <a:lnTo>
                    <a:pt x="711" y="230"/>
                  </a:lnTo>
                  <a:lnTo>
                    <a:pt x="724" y="265"/>
                  </a:lnTo>
                  <a:lnTo>
                    <a:pt x="736" y="299"/>
                  </a:lnTo>
                  <a:lnTo>
                    <a:pt x="742" y="336"/>
                  </a:lnTo>
                  <a:lnTo>
                    <a:pt x="747" y="373"/>
                  </a:lnTo>
                  <a:lnTo>
                    <a:pt x="747" y="410"/>
                  </a:lnTo>
                  <a:lnTo>
                    <a:pt x="742" y="448"/>
                  </a:lnTo>
                  <a:lnTo>
                    <a:pt x="736" y="484"/>
                  </a:lnTo>
                  <a:lnTo>
                    <a:pt x="726" y="517"/>
                  </a:lnTo>
                  <a:lnTo>
                    <a:pt x="711" y="550"/>
                  </a:lnTo>
                  <a:lnTo>
                    <a:pt x="694" y="581"/>
                  </a:lnTo>
                  <a:lnTo>
                    <a:pt x="674"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952" name="Freeform 131"/>
            <p:cNvSpPr>
              <a:spLocks/>
            </p:cNvSpPr>
            <p:nvPr/>
          </p:nvSpPr>
          <p:spPr bwMode="auto">
            <a:xfrm>
              <a:off x="2713" y="3296"/>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1 w 747"/>
                <a:gd name="T69" fmla="*/ 29 h 746"/>
                <a:gd name="T70" fmla="*/ 83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8" y="649"/>
                  </a:lnTo>
                  <a:lnTo>
                    <a:pt x="124" y="636"/>
                  </a:lnTo>
                  <a:lnTo>
                    <a:pt x="97" y="609"/>
                  </a:lnTo>
                  <a:lnTo>
                    <a:pt x="74" y="580"/>
                  </a:lnTo>
                  <a:lnTo>
                    <a:pt x="54" y="548"/>
                  </a:lnTo>
                  <a:lnTo>
                    <a:pt x="36" y="516"/>
                  </a:lnTo>
                  <a:lnTo>
                    <a:pt x="22" y="481"/>
                  </a:lnTo>
                  <a:lnTo>
                    <a:pt x="11" y="446"/>
                  </a:lnTo>
                  <a:lnTo>
                    <a:pt x="4" y="410"/>
                  </a:lnTo>
                  <a:lnTo>
                    <a:pt x="0" y="373"/>
                  </a:lnTo>
                  <a:lnTo>
                    <a:pt x="0" y="336"/>
                  </a:lnTo>
                  <a:lnTo>
                    <a:pt x="3" y="299"/>
                  </a:lnTo>
                  <a:lnTo>
                    <a:pt x="10" y="265"/>
                  </a:lnTo>
                  <a:lnTo>
                    <a:pt x="21" y="230"/>
                  </a:lnTo>
                  <a:lnTo>
                    <a:pt x="34" y="198"/>
                  </a:lnTo>
                  <a:lnTo>
                    <a:pt x="52" y="166"/>
                  </a:lnTo>
                  <a:lnTo>
                    <a:pt x="71" y="137"/>
                  </a:lnTo>
                  <a:lnTo>
                    <a:pt x="95"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4" y="62"/>
                  </a:lnTo>
                  <a:lnTo>
                    <a:pt x="579" y="73"/>
                  </a:lnTo>
                  <a:lnTo>
                    <a:pt x="594" y="85"/>
                  </a:lnTo>
                  <a:lnTo>
                    <a:pt x="609" y="97"/>
                  </a:lnTo>
                  <a:lnTo>
                    <a:pt x="623" y="109"/>
                  </a:lnTo>
                  <a:lnTo>
                    <a:pt x="650" y="137"/>
                  </a:lnTo>
                  <a:lnTo>
                    <a:pt x="673" y="166"/>
                  </a:lnTo>
                  <a:lnTo>
                    <a:pt x="693" y="198"/>
                  </a:lnTo>
                  <a:lnTo>
                    <a:pt x="711" y="230"/>
                  </a:lnTo>
                  <a:lnTo>
                    <a:pt x="725" y="265"/>
                  </a:lnTo>
                  <a:lnTo>
                    <a:pt x="736" y="299"/>
                  </a:lnTo>
                  <a:lnTo>
                    <a:pt x="743" y="336"/>
                  </a:lnTo>
                  <a:lnTo>
                    <a:pt x="747" y="373"/>
                  </a:lnTo>
                  <a:lnTo>
                    <a:pt x="747" y="410"/>
                  </a:lnTo>
                  <a:lnTo>
                    <a:pt x="743" y="448"/>
                  </a:lnTo>
                  <a:lnTo>
                    <a:pt x="736" y="484"/>
                  </a:lnTo>
                  <a:lnTo>
                    <a:pt x="726" y="517"/>
                  </a:lnTo>
                  <a:lnTo>
                    <a:pt x="711" y="550"/>
                  </a:lnTo>
                  <a:lnTo>
                    <a:pt x="694" y="581"/>
                  </a:lnTo>
                  <a:lnTo>
                    <a:pt x="675"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953" name="Freeform 132"/>
            <p:cNvSpPr>
              <a:spLocks/>
            </p:cNvSpPr>
            <p:nvPr/>
          </p:nvSpPr>
          <p:spPr bwMode="auto">
            <a:xfrm>
              <a:off x="2124" y="3214"/>
              <a:ext cx="898" cy="245"/>
            </a:xfrm>
            <a:custGeom>
              <a:avLst/>
              <a:gdLst>
                <a:gd name="T0" fmla="*/ 298 w 2695"/>
                <a:gd name="T1" fmla="*/ 59 h 735"/>
                <a:gd name="T2" fmla="*/ 293 w 2695"/>
                <a:gd name="T3" fmla="*/ 71 h 735"/>
                <a:gd name="T4" fmla="*/ 289 w 2695"/>
                <a:gd name="T5" fmla="*/ 74 h 735"/>
                <a:gd name="T6" fmla="*/ 284 w 2695"/>
                <a:gd name="T7" fmla="*/ 77 h 735"/>
                <a:gd name="T8" fmla="*/ 283 w 2695"/>
                <a:gd name="T9" fmla="*/ 71 h 735"/>
                <a:gd name="T10" fmla="*/ 281 w 2695"/>
                <a:gd name="T11" fmla="*/ 56 h 735"/>
                <a:gd name="T12" fmla="*/ 271 w 2695"/>
                <a:gd name="T13" fmla="*/ 40 h 735"/>
                <a:gd name="T14" fmla="*/ 263 w 2695"/>
                <a:gd name="T15" fmla="*/ 32 h 735"/>
                <a:gd name="T16" fmla="*/ 255 w 2695"/>
                <a:gd name="T17" fmla="*/ 28 h 735"/>
                <a:gd name="T18" fmla="*/ 247 w 2695"/>
                <a:gd name="T19" fmla="*/ 25 h 735"/>
                <a:gd name="T20" fmla="*/ 238 w 2695"/>
                <a:gd name="T21" fmla="*/ 23 h 735"/>
                <a:gd name="T22" fmla="*/ 222 w 2695"/>
                <a:gd name="T23" fmla="*/ 25 h 735"/>
                <a:gd name="T24" fmla="*/ 207 w 2695"/>
                <a:gd name="T25" fmla="*/ 34 h 735"/>
                <a:gd name="T26" fmla="*/ 197 w 2695"/>
                <a:gd name="T27" fmla="*/ 47 h 735"/>
                <a:gd name="T28" fmla="*/ 192 w 2695"/>
                <a:gd name="T29" fmla="*/ 64 h 735"/>
                <a:gd name="T30" fmla="*/ 194 w 2695"/>
                <a:gd name="T31" fmla="*/ 79 h 735"/>
                <a:gd name="T32" fmla="*/ 187 w 2695"/>
                <a:gd name="T33" fmla="*/ 81 h 735"/>
                <a:gd name="T34" fmla="*/ 177 w 2695"/>
                <a:gd name="T35" fmla="*/ 81 h 735"/>
                <a:gd name="T36" fmla="*/ 167 w 2695"/>
                <a:gd name="T37" fmla="*/ 81 h 735"/>
                <a:gd name="T38" fmla="*/ 156 w 2695"/>
                <a:gd name="T39" fmla="*/ 80 h 735"/>
                <a:gd name="T40" fmla="*/ 146 w 2695"/>
                <a:gd name="T41" fmla="*/ 80 h 735"/>
                <a:gd name="T42" fmla="*/ 136 w 2695"/>
                <a:gd name="T43" fmla="*/ 81 h 735"/>
                <a:gd name="T44" fmla="*/ 126 w 2695"/>
                <a:gd name="T45" fmla="*/ 81 h 735"/>
                <a:gd name="T46" fmla="*/ 117 w 2695"/>
                <a:gd name="T47" fmla="*/ 81 h 735"/>
                <a:gd name="T48" fmla="*/ 116 w 2695"/>
                <a:gd name="T49" fmla="*/ 72 h 735"/>
                <a:gd name="T50" fmla="*/ 113 w 2695"/>
                <a:gd name="T51" fmla="*/ 56 h 735"/>
                <a:gd name="T52" fmla="*/ 104 w 2695"/>
                <a:gd name="T53" fmla="*/ 40 h 735"/>
                <a:gd name="T54" fmla="*/ 95 w 2695"/>
                <a:gd name="T55" fmla="*/ 32 h 735"/>
                <a:gd name="T56" fmla="*/ 87 w 2695"/>
                <a:gd name="T57" fmla="*/ 28 h 735"/>
                <a:gd name="T58" fmla="*/ 79 w 2695"/>
                <a:gd name="T59" fmla="*/ 25 h 735"/>
                <a:gd name="T60" fmla="*/ 70 w 2695"/>
                <a:gd name="T61" fmla="*/ 23 h 735"/>
                <a:gd name="T62" fmla="*/ 54 w 2695"/>
                <a:gd name="T63" fmla="*/ 25 h 735"/>
                <a:gd name="T64" fmla="*/ 39 w 2695"/>
                <a:gd name="T65" fmla="*/ 34 h 735"/>
                <a:gd name="T66" fmla="*/ 29 w 2695"/>
                <a:gd name="T67" fmla="*/ 47 h 735"/>
                <a:gd name="T68" fmla="*/ 24 w 2695"/>
                <a:gd name="T69" fmla="*/ 64 h 735"/>
                <a:gd name="T70" fmla="*/ 25 w 2695"/>
                <a:gd name="T71" fmla="*/ 75 h 735"/>
                <a:gd name="T72" fmla="*/ 18 w 2695"/>
                <a:gd name="T73" fmla="*/ 74 h 735"/>
                <a:gd name="T74" fmla="*/ 9 w 2695"/>
                <a:gd name="T75" fmla="*/ 69 h 735"/>
                <a:gd name="T76" fmla="*/ 4 w 2695"/>
                <a:gd name="T77" fmla="*/ 62 h 735"/>
                <a:gd name="T78" fmla="*/ 1 w 2695"/>
                <a:gd name="T79" fmla="*/ 50 h 735"/>
                <a:gd name="T80" fmla="*/ 0 w 2695"/>
                <a:gd name="T81" fmla="*/ 37 h 735"/>
                <a:gd name="T82" fmla="*/ 4 w 2695"/>
                <a:gd name="T83" fmla="*/ 31 h 735"/>
                <a:gd name="T84" fmla="*/ 12 w 2695"/>
                <a:gd name="T85" fmla="*/ 26 h 735"/>
                <a:gd name="T86" fmla="*/ 22 w 2695"/>
                <a:gd name="T87" fmla="*/ 20 h 735"/>
                <a:gd name="T88" fmla="*/ 33 w 2695"/>
                <a:gd name="T89" fmla="*/ 15 h 735"/>
                <a:gd name="T90" fmla="*/ 47 w 2695"/>
                <a:gd name="T91" fmla="*/ 11 h 735"/>
                <a:gd name="T92" fmla="*/ 62 w 2695"/>
                <a:gd name="T93" fmla="*/ 7 h 735"/>
                <a:gd name="T94" fmla="*/ 79 w 2695"/>
                <a:gd name="T95" fmla="*/ 4 h 735"/>
                <a:gd name="T96" fmla="*/ 97 w 2695"/>
                <a:gd name="T97" fmla="*/ 1 h 735"/>
                <a:gd name="T98" fmla="*/ 107 w 2695"/>
                <a:gd name="T99" fmla="*/ 1 h 735"/>
                <a:gd name="T100" fmla="*/ 110 w 2695"/>
                <a:gd name="T101" fmla="*/ 4 h 735"/>
                <a:gd name="T102" fmla="*/ 121 w 2695"/>
                <a:gd name="T103" fmla="*/ 9 h 735"/>
                <a:gd name="T104" fmla="*/ 145 w 2695"/>
                <a:gd name="T105" fmla="*/ 13 h 735"/>
                <a:gd name="T106" fmla="*/ 171 w 2695"/>
                <a:gd name="T107" fmla="*/ 13 h 735"/>
                <a:gd name="T108" fmla="*/ 194 w 2695"/>
                <a:gd name="T109" fmla="*/ 9 h 735"/>
                <a:gd name="T110" fmla="*/ 205 w 2695"/>
                <a:gd name="T111" fmla="*/ 4 h 735"/>
                <a:gd name="T112" fmla="*/ 214 w 2695"/>
                <a:gd name="T113" fmla="*/ 3 h 735"/>
                <a:gd name="T114" fmla="*/ 241 w 2695"/>
                <a:gd name="T115" fmla="*/ 9 h 735"/>
                <a:gd name="T116" fmla="*/ 265 w 2695"/>
                <a:gd name="T117" fmla="*/ 16 h 735"/>
                <a:gd name="T118" fmla="*/ 285 w 2695"/>
                <a:gd name="T119" fmla="*/ 26 h 735"/>
                <a:gd name="T120" fmla="*/ 297 w 2695"/>
                <a:gd name="T121" fmla="*/ 33 h 735"/>
                <a:gd name="T122" fmla="*/ 299 w 2695"/>
                <a:gd name="T123" fmla="*/ 46 h 7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695"/>
                <a:gd name="T187" fmla="*/ 0 h 735"/>
                <a:gd name="T188" fmla="*/ 2695 w 2695"/>
                <a:gd name="T189" fmla="*/ 735 h 7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695" h="735">
                  <a:moveTo>
                    <a:pt x="2695" y="416"/>
                  </a:moveTo>
                  <a:lnTo>
                    <a:pt x="2694" y="456"/>
                  </a:lnTo>
                  <a:lnTo>
                    <a:pt x="2691" y="495"/>
                  </a:lnTo>
                  <a:lnTo>
                    <a:pt x="2685" y="531"/>
                  </a:lnTo>
                  <a:lnTo>
                    <a:pt x="2677" y="563"/>
                  </a:lnTo>
                  <a:lnTo>
                    <a:pt x="2667" y="594"/>
                  </a:lnTo>
                  <a:lnTo>
                    <a:pt x="2655" y="619"/>
                  </a:lnTo>
                  <a:lnTo>
                    <a:pt x="2641" y="638"/>
                  </a:lnTo>
                  <a:lnTo>
                    <a:pt x="2626" y="653"/>
                  </a:lnTo>
                  <a:lnTo>
                    <a:pt x="2617" y="659"/>
                  </a:lnTo>
                  <a:lnTo>
                    <a:pt x="2608" y="664"/>
                  </a:lnTo>
                  <a:lnTo>
                    <a:pt x="2598" y="670"/>
                  </a:lnTo>
                  <a:lnTo>
                    <a:pt x="2590" y="675"/>
                  </a:lnTo>
                  <a:lnTo>
                    <a:pt x="2579" y="680"/>
                  </a:lnTo>
                  <a:lnTo>
                    <a:pt x="2569" y="685"/>
                  </a:lnTo>
                  <a:lnTo>
                    <a:pt x="2559" y="691"/>
                  </a:lnTo>
                  <a:lnTo>
                    <a:pt x="2548" y="695"/>
                  </a:lnTo>
                  <a:lnTo>
                    <a:pt x="2551" y="675"/>
                  </a:lnTo>
                  <a:lnTo>
                    <a:pt x="2552" y="657"/>
                  </a:lnTo>
                  <a:lnTo>
                    <a:pt x="2552" y="638"/>
                  </a:lnTo>
                  <a:lnTo>
                    <a:pt x="2551" y="620"/>
                  </a:lnTo>
                  <a:lnTo>
                    <a:pt x="2547" y="580"/>
                  </a:lnTo>
                  <a:lnTo>
                    <a:pt x="2538" y="540"/>
                  </a:lnTo>
                  <a:lnTo>
                    <a:pt x="2527" y="501"/>
                  </a:lnTo>
                  <a:lnTo>
                    <a:pt x="2512" y="463"/>
                  </a:lnTo>
                  <a:lnTo>
                    <a:pt x="2493" y="427"/>
                  </a:lnTo>
                  <a:lnTo>
                    <a:pt x="2470" y="393"/>
                  </a:lnTo>
                  <a:lnTo>
                    <a:pt x="2444" y="361"/>
                  </a:lnTo>
                  <a:lnTo>
                    <a:pt x="2415" y="330"/>
                  </a:lnTo>
                  <a:lnTo>
                    <a:pt x="2400" y="316"/>
                  </a:lnTo>
                  <a:lnTo>
                    <a:pt x="2383" y="302"/>
                  </a:lnTo>
                  <a:lnTo>
                    <a:pt x="2368" y="290"/>
                  </a:lnTo>
                  <a:lnTo>
                    <a:pt x="2350" y="279"/>
                  </a:lnTo>
                  <a:lnTo>
                    <a:pt x="2333" y="268"/>
                  </a:lnTo>
                  <a:lnTo>
                    <a:pt x="2315" y="258"/>
                  </a:lnTo>
                  <a:lnTo>
                    <a:pt x="2297" y="248"/>
                  </a:lnTo>
                  <a:lnTo>
                    <a:pt x="2277" y="240"/>
                  </a:lnTo>
                  <a:lnTo>
                    <a:pt x="2259" y="233"/>
                  </a:lnTo>
                  <a:lnTo>
                    <a:pt x="2240" y="228"/>
                  </a:lnTo>
                  <a:lnTo>
                    <a:pt x="2221" y="222"/>
                  </a:lnTo>
                  <a:lnTo>
                    <a:pt x="2200" y="218"/>
                  </a:lnTo>
                  <a:lnTo>
                    <a:pt x="2180" y="214"/>
                  </a:lnTo>
                  <a:lnTo>
                    <a:pt x="2160" y="211"/>
                  </a:lnTo>
                  <a:lnTo>
                    <a:pt x="2140" y="209"/>
                  </a:lnTo>
                  <a:lnTo>
                    <a:pt x="2119" y="209"/>
                  </a:lnTo>
                  <a:lnTo>
                    <a:pt x="2078" y="212"/>
                  </a:lnTo>
                  <a:lnTo>
                    <a:pt x="2037" y="218"/>
                  </a:lnTo>
                  <a:lnTo>
                    <a:pt x="1999" y="228"/>
                  </a:lnTo>
                  <a:lnTo>
                    <a:pt x="1961" y="241"/>
                  </a:lnTo>
                  <a:lnTo>
                    <a:pt x="1926" y="259"/>
                  </a:lnTo>
                  <a:lnTo>
                    <a:pt x="1893" y="280"/>
                  </a:lnTo>
                  <a:lnTo>
                    <a:pt x="1864" y="304"/>
                  </a:lnTo>
                  <a:lnTo>
                    <a:pt x="1836" y="330"/>
                  </a:lnTo>
                  <a:lnTo>
                    <a:pt x="1811" y="359"/>
                  </a:lnTo>
                  <a:lnTo>
                    <a:pt x="1789" y="391"/>
                  </a:lnTo>
                  <a:lnTo>
                    <a:pt x="1770" y="424"/>
                  </a:lnTo>
                  <a:lnTo>
                    <a:pt x="1754" y="460"/>
                  </a:lnTo>
                  <a:lnTo>
                    <a:pt x="1743" y="498"/>
                  </a:lnTo>
                  <a:lnTo>
                    <a:pt x="1735" y="537"/>
                  </a:lnTo>
                  <a:lnTo>
                    <a:pt x="1731" y="578"/>
                  </a:lnTo>
                  <a:lnTo>
                    <a:pt x="1731" y="620"/>
                  </a:lnTo>
                  <a:lnTo>
                    <a:pt x="1734" y="649"/>
                  </a:lnTo>
                  <a:lnTo>
                    <a:pt x="1739" y="678"/>
                  </a:lnTo>
                  <a:lnTo>
                    <a:pt x="1746" y="707"/>
                  </a:lnTo>
                  <a:lnTo>
                    <a:pt x="1754" y="735"/>
                  </a:lnTo>
                  <a:lnTo>
                    <a:pt x="1732" y="734"/>
                  </a:lnTo>
                  <a:lnTo>
                    <a:pt x="1710" y="734"/>
                  </a:lnTo>
                  <a:lnTo>
                    <a:pt x="1686" y="732"/>
                  </a:lnTo>
                  <a:lnTo>
                    <a:pt x="1664" y="731"/>
                  </a:lnTo>
                  <a:lnTo>
                    <a:pt x="1641" y="729"/>
                  </a:lnTo>
                  <a:lnTo>
                    <a:pt x="1617" y="729"/>
                  </a:lnTo>
                  <a:lnTo>
                    <a:pt x="1595" y="728"/>
                  </a:lnTo>
                  <a:lnTo>
                    <a:pt x="1571" y="727"/>
                  </a:lnTo>
                  <a:lnTo>
                    <a:pt x="1548" y="727"/>
                  </a:lnTo>
                  <a:lnTo>
                    <a:pt x="1524" y="725"/>
                  </a:lnTo>
                  <a:lnTo>
                    <a:pt x="1500" y="725"/>
                  </a:lnTo>
                  <a:lnTo>
                    <a:pt x="1475" y="725"/>
                  </a:lnTo>
                  <a:lnTo>
                    <a:pt x="1452" y="724"/>
                  </a:lnTo>
                  <a:lnTo>
                    <a:pt x="1428" y="724"/>
                  </a:lnTo>
                  <a:lnTo>
                    <a:pt x="1403" y="724"/>
                  </a:lnTo>
                  <a:lnTo>
                    <a:pt x="1380" y="724"/>
                  </a:lnTo>
                  <a:lnTo>
                    <a:pt x="1357" y="724"/>
                  </a:lnTo>
                  <a:lnTo>
                    <a:pt x="1335" y="724"/>
                  </a:lnTo>
                  <a:lnTo>
                    <a:pt x="1312" y="724"/>
                  </a:lnTo>
                  <a:lnTo>
                    <a:pt x="1289" y="724"/>
                  </a:lnTo>
                  <a:lnTo>
                    <a:pt x="1269" y="725"/>
                  </a:lnTo>
                  <a:lnTo>
                    <a:pt x="1246" y="725"/>
                  </a:lnTo>
                  <a:lnTo>
                    <a:pt x="1224" y="725"/>
                  </a:lnTo>
                  <a:lnTo>
                    <a:pt x="1202" y="725"/>
                  </a:lnTo>
                  <a:lnTo>
                    <a:pt x="1181" y="727"/>
                  </a:lnTo>
                  <a:lnTo>
                    <a:pt x="1159" y="727"/>
                  </a:lnTo>
                  <a:lnTo>
                    <a:pt x="1138" y="727"/>
                  </a:lnTo>
                  <a:lnTo>
                    <a:pt x="1116" y="728"/>
                  </a:lnTo>
                  <a:lnTo>
                    <a:pt x="1095" y="728"/>
                  </a:lnTo>
                  <a:lnTo>
                    <a:pt x="1073" y="728"/>
                  </a:lnTo>
                  <a:lnTo>
                    <a:pt x="1052" y="729"/>
                  </a:lnTo>
                  <a:lnTo>
                    <a:pt x="1031" y="729"/>
                  </a:lnTo>
                  <a:lnTo>
                    <a:pt x="1036" y="703"/>
                  </a:lnTo>
                  <a:lnTo>
                    <a:pt x="1040" y="675"/>
                  </a:lnTo>
                  <a:lnTo>
                    <a:pt x="1041" y="648"/>
                  </a:lnTo>
                  <a:lnTo>
                    <a:pt x="1040" y="620"/>
                  </a:lnTo>
                  <a:lnTo>
                    <a:pt x="1036" y="580"/>
                  </a:lnTo>
                  <a:lnTo>
                    <a:pt x="1027" y="540"/>
                  </a:lnTo>
                  <a:lnTo>
                    <a:pt x="1016" y="501"/>
                  </a:lnTo>
                  <a:lnTo>
                    <a:pt x="1001" y="463"/>
                  </a:lnTo>
                  <a:lnTo>
                    <a:pt x="981" y="427"/>
                  </a:lnTo>
                  <a:lnTo>
                    <a:pt x="959" y="393"/>
                  </a:lnTo>
                  <a:lnTo>
                    <a:pt x="933" y="361"/>
                  </a:lnTo>
                  <a:lnTo>
                    <a:pt x="904" y="330"/>
                  </a:lnTo>
                  <a:lnTo>
                    <a:pt x="888" y="316"/>
                  </a:lnTo>
                  <a:lnTo>
                    <a:pt x="872" y="302"/>
                  </a:lnTo>
                  <a:lnTo>
                    <a:pt x="855" y="290"/>
                  </a:lnTo>
                  <a:lnTo>
                    <a:pt x="839" y="279"/>
                  </a:lnTo>
                  <a:lnTo>
                    <a:pt x="820" y="268"/>
                  </a:lnTo>
                  <a:lnTo>
                    <a:pt x="804" y="258"/>
                  </a:lnTo>
                  <a:lnTo>
                    <a:pt x="784" y="248"/>
                  </a:lnTo>
                  <a:lnTo>
                    <a:pt x="766" y="240"/>
                  </a:lnTo>
                  <a:lnTo>
                    <a:pt x="747" y="233"/>
                  </a:lnTo>
                  <a:lnTo>
                    <a:pt x="729" y="228"/>
                  </a:lnTo>
                  <a:lnTo>
                    <a:pt x="709" y="222"/>
                  </a:lnTo>
                  <a:lnTo>
                    <a:pt x="689" y="218"/>
                  </a:lnTo>
                  <a:lnTo>
                    <a:pt x="669" y="214"/>
                  </a:lnTo>
                  <a:lnTo>
                    <a:pt x="648" y="211"/>
                  </a:lnTo>
                  <a:lnTo>
                    <a:pt x="629" y="209"/>
                  </a:lnTo>
                  <a:lnTo>
                    <a:pt x="608" y="209"/>
                  </a:lnTo>
                  <a:lnTo>
                    <a:pt x="567" y="212"/>
                  </a:lnTo>
                  <a:lnTo>
                    <a:pt x="526" y="218"/>
                  </a:lnTo>
                  <a:lnTo>
                    <a:pt x="487" y="228"/>
                  </a:lnTo>
                  <a:lnTo>
                    <a:pt x="450" y="241"/>
                  </a:lnTo>
                  <a:lnTo>
                    <a:pt x="415" y="259"/>
                  </a:lnTo>
                  <a:lnTo>
                    <a:pt x="382" y="280"/>
                  </a:lnTo>
                  <a:lnTo>
                    <a:pt x="353" y="304"/>
                  </a:lnTo>
                  <a:lnTo>
                    <a:pt x="325" y="330"/>
                  </a:lnTo>
                  <a:lnTo>
                    <a:pt x="300" y="359"/>
                  </a:lnTo>
                  <a:lnTo>
                    <a:pt x="278" y="391"/>
                  </a:lnTo>
                  <a:lnTo>
                    <a:pt x="258" y="424"/>
                  </a:lnTo>
                  <a:lnTo>
                    <a:pt x="243" y="460"/>
                  </a:lnTo>
                  <a:lnTo>
                    <a:pt x="232" y="498"/>
                  </a:lnTo>
                  <a:lnTo>
                    <a:pt x="224" y="537"/>
                  </a:lnTo>
                  <a:lnTo>
                    <a:pt x="220" y="578"/>
                  </a:lnTo>
                  <a:lnTo>
                    <a:pt x="220" y="620"/>
                  </a:lnTo>
                  <a:lnTo>
                    <a:pt x="221" y="638"/>
                  </a:lnTo>
                  <a:lnTo>
                    <a:pt x="224" y="655"/>
                  </a:lnTo>
                  <a:lnTo>
                    <a:pt x="227" y="673"/>
                  </a:lnTo>
                  <a:lnTo>
                    <a:pt x="231" y="691"/>
                  </a:lnTo>
                  <a:lnTo>
                    <a:pt x="206" y="682"/>
                  </a:lnTo>
                  <a:lnTo>
                    <a:pt x="181" y="674"/>
                  </a:lnTo>
                  <a:lnTo>
                    <a:pt x="159" y="664"/>
                  </a:lnTo>
                  <a:lnTo>
                    <a:pt x="138" y="655"/>
                  </a:lnTo>
                  <a:lnTo>
                    <a:pt x="117" y="644"/>
                  </a:lnTo>
                  <a:lnTo>
                    <a:pt x="98" y="631"/>
                  </a:lnTo>
                  <a:lnTo>
                    <a:pt x="81" y="619"/>
                  </a:lnTo>
                  <a:lnTo>
                    <a:pt x="64" y="606"/>
                  </a:lnTo>
                  <a:lnTo>
                    <a:pt x="53" y="595"/>
                  </a:lnTo>
                  <a:lnTo>
                    <a:pt x="43" y="578"/>
                  </a:lnTo>
                  <a:lnTo>
                    <a:pt x="34" y="559"/>
                  </a:lnTo>
                  <a:lnTo>
                    <a:pt x="25" y="537"/>
                  </a:lnTo>
                  <a:lnTo>
                    <a:pt x="18" y="512"/>
                  </a:lnTo>
                  <a:lnTo>
                    <a:pt x="12" y="483"/>
                  </a:lnTo>
                  <a:lnTo>
                    <a:pt x="6" y="454"/>
                  </a:lnTo>
                  <a:lnTo>
                    <a:pt x="3" y="422"/>
                  </a:lnTo>
                  <a:lnTo>
                    <a:pt x="0" y="390"/>
                  </a:lnTo>
                  <a:lnTo>
                    <a:pt x="0" y="361"/>
                  </a:lnTo>
                  <a:lnTo>
                    <a:pt x="3" y="334"/>
                  </a:lnTo>
                  <a:lnTo>
                    <a:pt x="6" y="309"/>
                  </a:lnTo>
                  <a:lnTo>
                    <a:pt x="20" y="295"/>
                  </a:lnTo>
                  <a:lnTo>
                    <a:pt x="34" y="282"/>
                  </a:lnTo>
                  <a:lnTo>
                    <a:pt x="50" y="269"/>
                  </a:lnTo>
                  <a:lnTo>
                    <a:pt x="67" y="255"/>
                  </a:lnTo>
                  <a:lnTo>
                    <a:pt x="85" y="243"/>
                  </a:lnTo>
                  <a:lnTo>
                    <a:pt x="104" y="230"/>
                  </a:lnTo>
                  <a:lnTo>
                    <a:pt x="125" y="218"/>
                  </a:lnTo>
                  <a:lnTo>
                    <a:pt x="147" y="205"/>
                  </a:lnTo>
                  <a:lnTo>
                    <a:pt x="170" y="193"/>
                  </a:lnTo>
                  <a:lnTo>
                    <a:pt x="195" y="182"/>
                  </a:lnTo>
                  <a:lnTo>
                    <a:pt x="220" y="171"/>
                  </a:lnTo>
                  <a:lnTo>
                    <a:pt x="246" y="160"/>
                  </a:lnTo>
                  <a:lnTo>
                    <a:pt x="272" y="148"/>
                  </a:lnTo>
                  <a:lnTo>
                    <a:pt x="300" y="137"/>
                  </a:lnTo>
                  <a:lnTo>
                    <a:pt x="329" y="126"/>
                  </a:lnTo>
                  <a:lnTo>
                    <a:pt x="360" y="117"/>
                  </a:lnTo>
                  <a:lnTo>
                    <a:pt x="392" y="107"/>
                  </a:lnTo>
                  <a:lnTo>
                    <a:pt x="424" y="97"/>
                  </a:lnTo>
                  <a:lnTo>
                    <a:pt x="456" y="89"/>
                  </a:lnTo>
                  <a:lnTo>
                    <a:pt x="490" y="79"/>
                  </a:lnTo>
                  <a:lnTo>
                    <a:pt x="525" y="71"/>
                  </a:lnTo>
                  <a:lnTo>
                    <a:pt x="560" y="63"/>
                  </a:lnTo>
                  <a:lnTo>
                    <a:pt x="596" y="54"/>
                  </a:lnTo>
                  <a:lnTo>
                    <a:pt x="633" y="47"/>
                  </a:lnTo>
                  <a:lnTo>
                    <a:pt x="671" y="40"/>
                  </a:lnTo>
                  <a:lnTo>
                    <a:pt x="709" y="33"/>
                  </a:lnTo>
                  <a:lnTo>
                    <a:pt x="750" y="26"/>
                  </a:lnTo>
                  <a:lnTo>
                    <a:pt x="790" y="21"/>
                  </a:lnTo>
                  <a:lnTo>
                    <a:pt x="830" y="15"/>
                  </a:lnTo>
                  <a:lnTo>
                    <a:pt x="872" y="10"/>
                  </a:lnTo>
                  <a:lnTo>
                    <a:pt x="913" y="4"/>
                  </a:lnTo>
                  <a:lnTo>
                    <a:pt x="956" y="0"/>
                  </a:lnTo>
                  <a:lnTo>
                    <a:pt x="961" y="6"/>
                  </a:lnTo>
                  <a:lnTo>
                    <a:pt x="966" y="13"/>
                  </a:lnTo>
                  <a:lnTo>
                    <a:pt x="972" y="18"/>
                  </a:lnTo>
                  <a:lnTo>
                    <a:pt x="979" y="25"/>
                  </a:lnTo>
                  <a:lnTo>
                    <a:pt x="986" y="31"/>
                  </a:lnTo>
                  <a:lnTo>
                    <a:pt x="994" y="36"/>
                  </a:lnTo>
                  <a:lnTo>
                    <a:pt x="1002" y="42"/>
                  </a:lnTo>
                  <a:lnTo>
                    <a:pt x="1012" y="47"/>
                  </a:lnTo>
                  <a:lnTo>
                    <a:pt x="1048" y="64"/>
                  </a:lnTo>
                  <a:lnTo>
                    <a:pt x="1090" y="79"/>
                  </a:lnTo>
                  <a:lnTo>
                    <a:pt x="1137" y="92"/>
                  </a:lnTo>
                  <a:lnTo>
                    <a:pt x="1188" y="101"/>
                  </a:lnTo>
                  <a:lnTo>
                    <a:pt x="1244" y="108"/>
                  </a:lnTo>
                  <a:lnTo>
                    <a:pt x="1301" y="115"/>
                  </a:lnTo>
                  <a:lnTo>
                    <a:pt x="1360" y="118"/>
                  </a:lnTo>
                  <a:lnTo>
                    <a:pt x="1421" y="119"/>
                  </a:lnTo>
                  <a:lnTo>
                    <a:pt x="1481" y="118"/>
                  </a:lnTo>
                  <a:lnTo>
                    <a:pt x="1539" y="115"/>
                  </a:lnTo>
                  <a:lnTo>
                    <a:pt x="1596" y="108"/>
                  </a:lnTo>
                  <a:lnTo>
                    <a:pt x="1650" y="101"/>
                  </a:lnTo>
                  <a:lnTo>
                    <a:pt x="1702" y="92"/>
                  </a:lnTo>
                  <a:lnTo>
                    <a:pt x="1747" y="79"/>
                  </a:lnTo>
                  <a:lnTo>
                    <a:pt x="1788" y="64"/>
                  </a:lnTo>
                  <a:lnTo>
                    <a:pt x="1821" y="47"/>
                  </a:lnTo>
                  <a:lnTo>
                    <a:pt x="1832" y="40"/>
                  </a:lnTo>
                  <a:lnTo>
                    <a:pt x="1843" y="32"/>
                  </a:lnTo>
                  <a:lnTo>
                    <a:pt x="1851" y="25"/>
                  </a:lnTo>
                  <a:lnTo>
                    <a:pt x="1860" y="17"/>
                  </a:lnTo>
                  <a:lnTo>
                    <a:pt x="1867" y="17"/>
                  </a:lnTo>
                  <a:lnTo>
                    <a:pt x="1928" y="26"/>
                  </a:lnTo>
                  <a:lnTo>
                    <a:pt x="1989" y="38"/>
                  </a:lnTo>
                  <a:lnTo>
                    <a:pt x="2050" y="50"/>
                  </a:lnTo>
                  <a:lnTo>
                    <a:pt x="2110" y="64"/>
                  </a:lnTo>
                  <a:lnTo>
                    <a:pt x="2168" y="78"/>
                  </a:lnTo>
                  <a:lnTo>
                    <a:pt x="2225" y="94"/>
                  </a:lnTo>
                  <a:lnTo>
                    <a:pt x="2280" y="111"/>
                  </a:lnTo>
                  <a:lnTo>
                    <a:pt x="2333" y="129"/>
                  </a:lnTo>
                  <a:lnTo>
                    <a:pt x="2386" y="147"/>
                  </a:lnTo>
                  <a:lnTo>
                    <a:pt x="2434" y="168"/>
                  </a:lnTo>
                  <a:lnTo>
                    <a:pt x="2481" y="187"/>
                  </a:lnTo>
                  <a:lnTo>
                    <a:pt x="2526" y="209"/>
                  </a:lnTo>
                  <a:lnTo>
                    <a:pt x="2569" y="230"/>
                  </a:lnTo>
                  <a:lnTo>
                    <a:pt x="2606" y="252"/>
                  </a:lnTo>
                  <a:lnTo>
                    <a:pt x="2642" y="275"/>
                  </a:lnTo>
                  <a:lnTo>
                    <a:pt x="2674" y="298"/>
                  </a:lnTo>
                  <a:lnTo>
                    <a:pt x="2677" y="294"/>
                  </a:lnTo>
                  <a:lnTo>
                    <a:pt x="2684" y="320"/>
                  </a:lnTo>
                  <a:lnTo>
                    <a:pt x="2690" y="351"/>
                  </a:lnTo>
                  <a:lnTo>
                    <a:pt x="2694" y="383"/>
                  </a:lnTo>
                  <a:lnTo>
                    <a:pt x="2695" y="416"/>
                  </a:lnTo>
                  <a:close/>
                </a:path>
              </a:pathLst>
            </a:custGeom>
            <a:solidFill>
              <a:srgbClr val="CC0099"/>
            </a:solidFill>
            <a:ln w="9525">
              <a:noFill/>
              <a:round/>
              <a:headEnd/>
              <a:tailEnd/>
            </a:ln>
          </p:spPr>
          <p:txBody>
            <a:bodyPr/>
            <a:lstStyle/>
            <a:p>
              <a:pPr eaLnBrk="0" hangingPunct="0"/>
              <a:endParaRPr lang="en-AU"/>
            </a:p>
          </p:txBody>
        </p:sp>
        <p:sp>
          <p:nvSpPr>
            <p:cNvPr id="76954" name="Freeform 133"/>
            <p:cNvSpPr>
              <a:spLocks/>
            </p:cNvSpPr>
            <p:nvPr/>
          </p:nvSpPr>
          <p:spPr bwMode="auto">
            <a:xfrm>
              <a:off x="2509" y="3089"/>
              <a:ext cx="18" cy="28"/>
            </a:xfrm>
            <a:custGeom>
              <a:avLst/>
              <a:gdLst>
                <a:gd name="T0" fmla="*/ 2 w 55"/>
                <a:gd name="T1" fmla="*/ 0 h 83"/>
                <a:gd name="T2" fmla="*/ 2 w 55"/>
                <a:gd name="T3" fmla="*/ 0 h 83"/>
                <a:gd name="T4" fmla="*/ 2 w 55"/>
                <a:gd name="T5" fmla="*/ 0 h 83"/>
                <a:gd name="T6" fmla="*/ 2 w 55"/>
                <a:gd name="T7" fmla="*/ 0 h 83"/>
                <a:gd name="T8" fmla="*/ 2 w 55"/>
                <a:gd name="T9" fmla="*/ 0 h 83"/>
                <a:gd name="T10" fmla="*/ 2 w 55"/>
                <a:gd name="T11" fmla="*/ 1 h 83"/>
                <a:gd name="T12" fmla="*/ 3 w 55"/>
                <a:gd name="T13" fmla="*/ 2 h 83"/>
                <a:gd name="T14" fmla="*/ 4 w 55"/>
                <a:gd name="T15" fmla="*/ 3 h 83"/>
                <a:gd name="T16" fmla="*/ 4 w 55"/>
                <a:gd name="T17" fmla="*/ 5 h 83"/>
                <a:gd name="T18" fmla="*/ 4 w 55"/>
                <a:gd name="T19" fmla="*/ 5 h 83"/>
                <a:gd name="T20" fmla="*/ 4 w 55"/>
                <a:gd name="T21" fmla="*/ 5 h 83"/>
                <a:gd name="T22" fmla="*/ 4 w 55"/>
                <a:gd name="T23" fmla="*/ 5 h 83"/>
                <a:gd name="T24" fmla="*/ 4 w 55"/>
                <a:gd name="T25" fmla="*/ 6 h 83"/>
                <a:gd name="T26" fmla="*/ 4 w 55"/>
                <a:gd name="T27" fmla="*/ 5 h 83"/>
                <a:gd name="T28" fmla="*/ 3 w 55"/>
                <a:gd name="T29" fmla="*/ 4 h 83"/>
                <a:gd name="T30" fmla="*/ 3 w 55"/>
                <a:gd name="T31" fmla="*/ 4 h 83"/>
                <a:gd name="T32" fmla="*/ 2 w 55"/>
                <a:gd name="T33" fmla="*/ 3 h 83"/>
                <a:gd name="T34" fmla="*/ 1 w 55"/>
                <a:gd name="T35" fmla="*/ 4 h 83"/>
                <a:gd name="T36" fmla="*/ 0 w 55"/>
                <a:gd name="T37" fmla="*/ 4 h 83"/>
                <a:gd name="T38" fmla="*/ 0 w 55"/>
                <a:gd name="T39" fmla="*/ 5 h 83"/>
                <a:gd name="T40" fmla="*/ 0 w 55"/>
                <a:gd name="T41" fmla="*/ 6 h 83"/>
                <a:gd name="T42" fmla="*/ 0 w 55"/>
                <a:gd name="T43" fmla="*/ 7 h 83"/>
                <a:gd name="T44" fmla="*/ 1 w 55"/>
                <a:gd name="T45" fmla="*/ 8 h 83"/>
                <a:gd name="T46" fmla="*/ 1 w 55"/>
                <a:gd name="T47" fmla="*/ 9 h 83"/>
                <a:gd name="T48" fmla="*/ 2 w 55"/>
                <a:gd name="T49" fmla="*/ 9 h 83"/>
                <a:gd name="T50" fmla="*/ 2 w 55"/>
                <a:gd name="T51" fmla="*/ 9 h 83"/>
                <a:gd name="T52" fmla="*/ 2 w 55"/>
                <a:gd name="T53" fmla="*/ 9 h 83"/>
                <a:gd name="T54" fmla="*/ 2 w 55"/>
                <a:gd name="T55" fmla="*/ 9 h 83"/>
                <a:gd name="T56" fmla="*/ 2 w 55"/>
                <a:gd name="T57" fmla="*/ 9 h 83"/>
                <a:gd name="T58" fmla="*/ 2 w 55"/>
                <a:gd name="T59" fmla="*/ 9 h 83"/>
                <a:gd name="T60" fmla="*/ 3 w 55"/>
                <a:gd name="T61" fmla="*/ 9 h 83"/>
                <a:gd name="T62" fmla="*/ 3 w 55"/>
                <a:gd name="T63" fmla="*/ 9 h 83"/>
                <a:gd name="T64" fmla="*/ 3 w 55"/>
                <a:gd name="T65" fmla="*/ 9 h 83"/>
                <a:gd name="T66" fmla="*/ 4 w 55"/>
                <a:gd name="T67" fmla="*/ 9 h 83"/>
                <a:gd name="T68" fmla="*/ 5 w 55"/>
                <a:gd name="T69" fmla="*/ 8 h 83"/>
                <a:gd name="T70" fmla="*/ 6 w 55"/>
                <a:gd name="T71" fmla="*/ 7 h 83"/>
                <a:gd name="T72" fmla="*/ 6 w 55"/>
                <a:gd name="T73" fmla="*/ 5 h 83"/>
                <a:gd name="T74" fmla="*/ 6 w 55"/>
                <a:gd name="T75" fmla="*/ 3 h 83"/>
                <a:gd name="T76" fmla="*/ 5 w 55"/>
                <a:gd name="T77" fmla="*/ 1 h 83"/>
                <a:gd name="T78" fmla="*/ 4 w 55"/>
                <a:gd name="T79" fmla="*/ 0 h 83"/>
                <a:gd name="T80" fmla="*/ 2 w 55"/>
                <a:gd name="T81" fmla="*/ 0 h 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5"/>
                <a:gd name="T124" fmla="*/ 0 h 83"/>
                <a:gd name="T125" fmla="*/ 55 w 55"/>
                <a:gd name="T126" fmla="*/ 83 h 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5" h="83">
                  <a:moveTo>
                    <a:pt x="22" y="0"/>
                  </a:moveTo>
                  <a:lnTo>
                    <a:pt x="21" y="0"/>
                  </a:lnTo>
                  <a:lnTo>
                    <a:pt x="18" y="0"/>
                  </a:lnTo>
                  <a:lnTo>
                    <a:pt x="17" y="1"/>
                  </a:lnTo>
                  <a:lnTo>
                    <a:pt x="14" y="1"/>
                  </a:lnTo>
                  <a:lnTo>
                    <a:pt x="22" y="7"/>
                  </a:lnTo>
                  <a:lnTo>
                    <a:pt x="30" y="16"/>
                  </a:lnTo>
                  <a:lnTo>
                    <a:pt x="36" y="27"/>
                  </a:lnTo>
                  <a:lnTo>
                    <a:pt x="37" y="41"/>
                  </a:lnTo>
                  <a:lnTo>
                    <a:pt x="37" y="43"/>
                  </a:lnTo>
                  <a:lnTo>
                    <a:pt x="37" y="45"/>
                  </a:lnTo>
                  <a:lnTo>
                    <a:pt x="37" y="47"/>
                  </a:lnTo>
                  <a:lnTo>
                    <a:pt x="37" y="50"/>
                  </a:lnTo>
                  <a:lnTo>
                    <a:pt x="35" y="41"/>
                  </a:lnTo>
                  <a:lnTo>
                    <a:pt x="30" y="36"/>
                  </a:lnTo>
                  <a:lnTo>
                    <a:pt x="23" y="32"/>
                  </a:lnTo>
                  <a:lnTo>
                    <a:pt x="18" y="30"/>
                  </a:lnTo>
                  <a:lnTo>
                    <a:pt x="10" y="33"/>
                  </a:lnTo>
                  <a:lnTo>
                    <a:pt x="4" y="39"/>
                  </a:lnTo>
                  <a:lnTo>
                    <a:pt x="0" y="47"/>
                  </a:lnTo>
                  <a:lnTo>
                    <a:pt x="0" y="57"/>
                  </a:lnTo>
                  <a:lnTo>
                    <a:pt x="3" y="66"/>
                  </a:lnTo>
                  <a:lnTo>
                    <a:pt x="7" y="75"/>
                  </a:lnTo>
                  <a:lnTo>
                    <a:pt x="12" y="80"/>
                  </a:lnTo>
                  <a:lnTo>
                    <a:pt x="21" y="83"/>
                  </a:lnTo>
                  <a:lnTo>
                    <a:pt x="22" y="83"/>
                  </a:lnTo>
                  <a:lnTo>
                    <a:pt x="23" y="83"/>
                  </a:lnTo>
                  <a:lnTo>
                    <a:pt x="25" y="83"/>
                  </a:lnTo>
                  <a:lnTo>
                    <a:pt x="26" y="83"/>
                  </a:lnTo>
                  <a:lnTo>
                    <a:pt x="39" y="80"/>
                  </a:lnTo>
                  <a:lnTo>
                    <a:pt x="48" y="70"/>
                  </a:lnTo>
                  <a:lnTo>
                    <a:pt x="54" y="58"/>
                  </a:lnTo>
                  <a:lnTo>
                    <a:pt x="55" y="41"/>
                  </a:lnTo>
                  <a:lnTo>
                    <a:pt x="53" y="25"/>
                  </a:lnTo>
                  <a:lnTo>
                    <a:pt x="44" y="12"/>
                  </a:lnTo>
                  <a:lnTo>
                    <a:pt x="35" y="2"/>
                  </a:lnTo>
                  <a:lnTo>
                    <a:pt x="22" y="0"/>
                  </a:lnTo>
                  <a:close/>
                </a:path>
              </a:pathLst>
            </a:custGeom>
            <a:solidFill>
              <a:srgbClr val="000000"/>
            </a:solidFill>
            <a:ln w="9525">
              <a:noFill/>
              <a:round/>
              <a:headEnd/>
              <a:tailEnd/>
            </a:ln>
          </p:spPr>
          <p:txBody>
            <a:bodyPr/>
            <a:lstStyle/>
            <a:p>
              <a:pPr eaLnBrk="0" hangingPunct="0"/>
              <a:endParaRPr lang="en-AU"/>
            </a:p>
          </p:txBody>
        </p:sp>
        <p:sp>
          <p:nvSpPr>
            <p:cNvPr id="76955" name="Freeform 134"/>
            <p:cNvSpPr>
              <a:spLocks/>
            </p:cNvSpPr>
            <p:nvPr/>
          </p:nvSpPr>
          <p:spPr bwMode="auto">
            <a:xfrm>
              <a:off x="2557" y="3090"/>
              <a:ext cx="18" cy="28"/>
            </a:xfrm>
            <a:custGeom>
              <a:avLst/>
              <a:gdLst>
                <a:gd name="T0" fmla="*/ 2 w 54"/>
                <a:gd name="T1" fmla="*/ 9 h 84"/>
                <a:gd name="T2" fmla="*/ 2 w 54"/>
                <a:gd name="T3" fmla="*/ 9 h 84"/>
                <a:gd name="T4" fmla="*/ 2 w 54"/>
                <a:gd name="T5" fmla="*/ 9 h 84"/>
                <a:gd name="T6" fmla="*/ 2 w 54"/>
                <a:gd name="T7" fmla="*/ 9 h 84"/>
                <a:gd name="T8" fmla="*/ 2 w 54"/>
                <a:gd name="T9" fmla="*/ 9 h 84"/>
                <a:gd name="T10" fmla="*/ 3 w 54"/>
                <a:gd name="T11" fmla="*/ 9 h 84"/>
                <a:gd name="T12" fmla="*/ 3 w 54"/>
                <a:gd name="T13" fmla="*/ 9 h 84"/>
                <a:gd name="T14" fmla="*/ 3 w 54"/>
                <a:gd name="T15" fmla="*/ 9 h 84"/>
                <a:gd name="T16" fmla="*/ 3 w 54"/>
                <a:gd name="T17" fmla="*/ 9 h 84"/>
                <a:gd name="T18" fmla="*/ 4 w 54"/>
                <a:gd name="T19" fmla="*/ 9 h 84"/>
                <a:gd name="T20" fmla="*/ 5 w 54"/>
                <a:gd name="T21" fmla="*/ 8 h 84"/>
                <a:gd name="T22" fmla="*/ 6 w 54"/>
                <a:gd name="T23" fmla="*/ 6 h 84"/>
                <a:gd name="T24" fmla="*/ 6 w 54"/>
                <a:gd name="T25" fmla="*/ 5 h 84"/>
                <a:gd name="T26" fmla="*/ 6 w 54"/>
                <a:gd name="T27" fmla="*/ 3 h 84"/>
                <a:gd name="T28" fmla="*/ 5 w 54"/>
                <a:gd name="T29" fmla="*/ 1 h 84"/>
                <a:gd name="T30" fmla="*/ 4 w 54"/>
                <a:gd name="T31" fmla="*/ 0 h 84"/>
                <a:gd name="T32" fmla="*/ 2 w 54"/>
                <a:gd name="T33" fmla="*/ 0 h 84"/>
                <a:gd name="T34" fmla="*/ 2 w 54"/>
                <a:gd name="T35" fmla="*/ 0 h 84"/>
                <a:gd name="T36" fmla="*/ 2 w 54"/>
                <a:gd name="T37" fmla="*/ 0 h 84"/>
                <a:gd name="T38" fmla="*/ 2 w 54"/>
                <a:gd name="T39" fmla="*/ 0 h 84"/>
                <a:gd name="T40" fmla="*/ 2 w 54"/>
                <a:gd name="T41" fmla="*/ 0 h 84"/>
                <a:gd name="T42" fmla="*/ 2 w 54"/>
                <a:gd name="T43" fmla="*/ 1 h 84"/>
                <a:gd name="T44" fmla="*/ 3 w 54"/>
                <a:gd name="T45" fmla="*/ 2 h 84"/>
                <a:gd name="T46" fmla="*/ 4 w 54"/>
                <a:gd name="T47" fmla="*/ 3 h 84"/>
                <a:gd name="T48" fmla="*/ 4 w 54"/>
                <a:gd name="T49" fmla="*/ 5 h 84"/>
                <a:gd name="T50" fmla="*/ 4 w 54"/>
                <a:gd name="T51" fmla="*/ 5 h 84"/>
                <a:gd name="T52" fmla="*/ 4 w 54"/>
                <a:gd name="T53" fmla="*/ 5 h 84"/>
                <a:gd name="T54" fmla="*/ 4 w 54"/>
                <a:gd name="T55" fmla="*/ 5 h 84"/>
                <a:gd name="T56" fmla="*/ 4 w 54"/>
                <a:gd name="T57" fmla="*/ 5 h 84"/>
                <a:gd name="T58" fmla="*/ 4 w 54"/>
                <a:gd name="T59" fmla="*/ 5 h 84"/>
                <a:gd name="T60" fmla="*/ 3 w 54"/>
                <a:gd name="T61" fmla="*/ 4 h 84"/>
                <a:gd name="T62" fmla="*/ 3 w 54"/>
                <a:gd name="T63" fmla="*/ 4 h 84"/>
                <a:gd name="T64" fmla="*/ 2 w 54"/>
                <a:gd name="T65" fmla="*/ 3 h 84"/>
                <a:gd name="T66" fmla="*/ 1 w 54"/>
                <a:gd name="T67" fmla="*/ 4 h 84"/>
                <a:gd name="T68" fmla="*/ 1 w 54"/>
                <a:gd name="T69" fmla="*/ 4 h 84"/>
                <a:gd name="T70" fmla="*/ 0 w 54"/>
                <a:gd name="T71" fmla="*/ 5 h 84"/>
                <a:gd name="T72" fmla="*/ 0 w 54"/>
                <a:gd name="T73" fmla="*/ 6 h 84"/>
                <a:gd name="T74" fmla="*/ 0 w 54"/>
                <a:gd name="T75" fmla="*/ 7 h 84"/>
                <a:gd name="T76" fmla="*/ 1 w 54"/>
                <a:gd name="T77" fmla="*/ 8 h 84"/>
                <a:gd name="T78" fmla="*/ 1 w 54"/>
                <a:gd name="T79" fmla="*/ 9 h 84"/>
                <a:gd name="T80" fmla="*/ 2 w 54"/>
                <a:gd name="T81" fmla="*/ 9 h 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4"/>
                <a:gd name="T124" fmla="*/ 0 h 84"/>
                <a:gd name="T125" fmla="*/ 54 w 54"/>
                <a:gd name="T126" fmla="*/ 84 h 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4" h="84">
                  <a:moveTo>
                    <a:pt x="21" y="82"/>
                  </a:moveTo>
                  <a:lnTo>
                    <a:pt x="21" y="82"/>
                  </a:lnTo>
                  <a:lnTo>
                    <a:pt x="22" y="82"/>
                  </a:lnTo>
                  <a:lnTo>
                    <a:pt x="24" y="84"/>
                  </a:lnTo>
                  <a:lnTo>
                    <a:pt x="25" y="84"/>
                  </a:lnTo>
                  <a:lnTo>
                    <a:pt x="27" y="84"/>
                  </a:lnTo>
                  <a:lnTo>
                    <a:pt x="39" y="81"/>
                  </a:lnTo>
                  <a:lnTo>
                    <a:pt x="47" y="71"/>
                  </a:lnTo>
                  <a:lnTo>
                    <a:pt x="53" y="57"/>
                  </a:lnTo>
                  <a:lnTo>
                    <a:pt x="54" y="42"/>
                  </a:lnTo>
                  <a:lnTo>
                    <a:pt x="52" y="25"/>
                  </a:lnTo>
                  <a:lnTo>
                    <a:pt x="45" y="13"/>
                  </a:lnTo>
                  <a:lnTo>
                    <a:pt x="35" y="3"/>
                  </a:lnTo>
                  <a:lnTo>
                    <a:pt x="22" y="0"/>
                  </a:lnTo>
                  <a:lnTo>
                    <a:pt x="21" y="0"/>
                  </a:lnTo>
                  <a:lnTo>
                    <a:pt x="18" y="0"/>
                  </a:lnTo>
                  <a:lnTo>
                    <a:pt x="17" y="0"/>
                  </a:lnTo>
                  <a:lnTo>
                    <a:pt x="14" y="2"/>
                  </a:lnTo>
                  <a:lnTo>
                    <a:pt x="22" y="7"/>
                  </a:lnTo>
                  <a:lnTo>
                    <a:pt x="31" y="17"/>
                  </a:lnTo>
                  <a:lnTo>
                    <a:pt x="36" y="28"/>
                  </a:lnTo>
                  <a:lnTo>
                    <a:pt x="38" y="42"/>
                  </a:lnTo>
                  <a:lnTo>
                    <a:pt x="39" y="43"/>
                  </a:lnTo>
                  <a:lnTo>
                    <a:pt x="39" y="46"/>
                  </a:lnTo>
                  <a:lnTo>
                    <a:pt x="39" y="48"/>
                  </a:lnTo>
                  <a:lnTo>
                    <a:pt x="38" y="49"/>
                  </a:lnTo>
                  <a:lnTo>
                    <a:pt x="35" y="42"/>
                  </a:lnTo>
                  <a:lnTo>
                    <a:pt x="31" y="37"/>
                  </a:lnTo>
                  <a:lnTo>
                    <a:pt x="25" y="32"/>
                  </a:lnTo>
                  <a:lnTo>
                    <a:pt x="18" y="31"/>
                  </a:lnTo>
                  <a:lnTo>
                    <a:pt x="11" y="32"/>
                  </a:lnTo>
                  <a:lnTo>
                    <a:pt x="6" y="38"/>
                  </a:lnTo>
                  <a:lnTo>
                    <a:pt x="2" y="46"/>
                  </a:lnTo>
                  <a:lnTo>
                    <a:pt x="0" y="57"/>
                  </a:lnTo>
                  <a:lnTo>
                    <a:pt x="3" y="67"/>
                  </a:lnTo>
                  <a:lnTo>
                    <a:pt x="7" y="75"/>
                  </a:lnTo>
                  <a:lnTo>
                    <a:pt x="13" y="81"/>
                  </a:lnTo>
                  <a:lnTo>
                    <a:pt x="21" y="82"/>
                  </a:lnTo>
                  <a:close/>
                </a:path>
              </a:pathLst>
            </a:custGeom>
            <a:solidFill>
              <a:srgbClr val="000000"/>
            </a:solidFill>
            <a:ln w="9525">
              <a:noFill/>
              <a:round/>
              <a:headEnd/>
              <a:tailEnd/>
            </a:ln>
          </p:spPr>
          <p:txBody>
            <a:bodyPr/>
            <a:lstStyle/>
            <a:p>
              <a:pPr eaLnBrk="0" hangingPunct="0"/>
              <a:endParaRPr lang="en-AU"/>
            </a:p>
          </p:txBody>
        </p:sp>
        <p:sp>
          <p:nvSpPr>
            <p:cNvPr id="76956" name="Freeform 135"/>
            <p:cNvSpPr>
              <a:spLocks/>
            </p:cNvSpPr>
            <p:nvPr/>
          </p:nvSpPr>
          <p:spPr bwMode="auto">
            <a:xfrm>
              <a:off x="2252" y="3339"/>
              <a:ext cx="163" cy="163"/>
            </a:xfrm>
            <a:custGeom>
              <a:avLst/>
              <a:gdLst>
                <a:gd name="T0" fmla="*/ 23 w 490"/>
                <a:gd name="T1" fmla="*/ 0 h 488"/>
                <a:gd name="T2" fmla="*/ 18 w 490"/>
                <a:gd name="T3" fmla="*/ 1 h 488"/>
                <a:gd name="T4" fmla="*/ 13 w 490"/>
                <a:gd name="T5" fmla="*/ 3 h 488"/>
                <a:gd name="T6" fmla="*/ 9 w 490"/>
                <a:gd name="T7" fmla="*/ 6 h 488"/>
                <a:gd name="T8" fmla="*/ 5 w 490"/>
                <a:gd name="T9" fmla="*/ 10 h 488"/>
                <a:gd name="T10" fmla="*/ 3 w 490"/>
                <a:gd name="T11" fmla="*/ 14 h 488"/>
                <a:gd name="T12" fmla="*/ 1 w 490"/>
                <a:gd name="T13" fmla="*/ 19 h 488"/>
                <a:gd name="T14" fmla="*/ 0 w 490"/>
                <a:gd name="T15" fmla="*/ 24 h 488"/>
                <a:gd name="T16" fmla="*/ 0 w 490"/>
                <a:gd name="T17" fmla="*/ 30 h 488"/>
                <a:gd name="T18" fmla="*/ 2 w 490"/>
                <a:gd name="T19" fmla="*/ 35 h 488"/>
                <a:gd name="T20" fmla="*/ 4 w 490"/>
                <a:gd name="T21" fmla="*/ 40 h 488"/>
                <a:gd name="T22" fmla="*/ 7 w 490"/>
                <a:gd name="T23" fmla="*/ 44 h 488"/>
                <a:gd name="T24" fmla="*/ 11 w 490"/>
                <a:gd name="T25" fmla="*/ 48 h 488"/>
                <a:gd name="T26" fmla="*/ 16 w 490"/>
                <a:gd name="T27" fmla="*/ 51 h 488"/>
                <a:gd name="T28" fmla="*/ 21 w 490"/>
                <a:gd name="T29" fmla="*/ 53 h 488"/>
                <a:gd name="T30" fmla="*/ 26 w 490"/>
                <a:gd name="T31" fmla="*/ 54 h 488"/>
                <a:gd name="T32" fmla="*/ 31 w 490"/>
                <a:gd name="T33" fmla="*/ 54 h 488"/>
                <a:gd name="T34" fmla="*/ 37 w 490"/>
                <a:gd name="T35" fmla="*/ 53 h 488"/>
                <a:gd name="T36" fmla="*/ 41 w 490"/>
                <a:gd name="T37" fmla="*/ 51 h 488"/>
                <a:gd name="T38" fmla="*/ 46 w 490"/>
                <a:gd name="T39" fmla="*/ 48 h 488"/>
                <a:gd name="T40" fmla="*/ 49 w 490"/>
                <a:gd name="T41" fmla="*/ 44 h 488"/>
                <a:gd name="T42" fmla="*/ 52 w 490"/>
                <a:gd name="T43" fmla="*/ 40 h 488"/>
                <a:gd name="T44" fmla="*/ 54 w 490"/>
                <a:gd name="T45" fmla="*/ 35 h 488"/>
                <a:gd name="T46" fmla="*/ 54 w 490"/>
                <a:gd name="T47" fmla="*/ 30 h 488"/>
                <a:gd name="T48" fmla="*/ 54 w 490"/>
                <a:gd name="T49" fmla="*/ 24 h 488"/>
                <a:gd name="T50" fmla="*/ 53 w 490"/>
                <a:gd name="T51" fmla="*/ 19 h 488"/>
                <a:gd name="T52" fmla="*/ 50 w 490"/>
                <a:gd name="T53" fmla="*/ 14 h 488"/>
                <a:gd name="T54" fmla="*/ 47 w 490"/>
                <a:gd name="T55" fmla="*/ 10 h 488"/>
                <a:gd name="T56" fmla="*/ 43 w 490"/>
                <a:gd name="T57" fmla="*/ 6 h 488"/>
                <a:gd name="T58" fmla="*/ 39 w 490"/>
                <a:gd name="T59" fmla="*/ 3 h 488"/>
                <a:gd name="T60" fmla="*/ 34 w 490"/>
                <a:gd name="T61" fmla="*/ 1 h 488"/>
                <a:gd name="T62" fmla="*/ 28 w 490"/>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0"/>
                <a:gd name="T97" fmla="*/ 0 h 488"/>
                <a:gd name="T98" fmla="*/ 490 w 490"/>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0" h="488">
                  <a:moveTo>
                    <a:pt x="232" y="0"/>
                  </a:moveTo>
                  <a:lnTo>
                    <a:pt x="207" y="1"/>
                  </a:lnTo>
                  <a:lnTo>
                    <a:pt x="183" y="5"/>
                  </a:lnTo>
                  <a:lnTo>
                    <a:pt x="159" y="11"/>
                  </a:lnTo>
                  <a:lnTo>
                    <a:pt x="137" y="19"/>
                  </a:lnTo>
                  <a:lnTo>
                    <a:pt x="116" y="29"/>
                  </a:lnTo>
                  <a:lnTo>
                    <a:pt x="97" y="41"/>
                  </a:lnTo>
                  <a:lnTo>
                    <a:pt x="79" y="55"/>
                  </a:lnTo>
                  <a:lnTo>
                    <a:pt x="62" y="72"/>
                  </a:lnTo>
                  <a:lnTo>
                    <a:pt x="48" y="89"/>
                  </a:lnTo>
                  <a:lnTo>
                    <a:pt x="34" y="108"/>
                  </a:lnTo>
                  <a:lnTo>
                    <a:pt x="23" y="127"/>
                  </a:lnTo>
                  <a:lnTo>
                    <a:pt x="14" y="150"/>
                  </a:lnTo>
                  <a:lnTo>
                    <a:pt x="7" y="172"/>
                  </a:lnTo>
                  <a:lnTo>
                    <a:pt x="3" y="195"/>
                  </a:lnTo>
                  <a:lnTo>
                    <a:pt x="0" y="219"/>
                  </a:lnTo>
                  <a:lnTo>
                    <a:pt x="0" y="244"/>
                  </a:lnTo>
                  <a:lnTo>
                    <a:pt x="3" y="268"/>
                  </a:lnTo>
                  <a:lnTo>
                    <a:pt x="8" y="292"/>
                  </a:lnTo>
                  <a:lnTo>
                    <a:pt x="15" y="315"/>
                  </a:lnTo>
                  <a:lnTo>
                    <a:pt x="25" y="337"/>
                  </a:lnTo>
                  <a:lnTo>
                    <a:pt x="36" y="359"/>
                  </a:lnTo>
                  <a:lnTo>
                    <a:pt x="48" y="380"/>
                  </a:lnTo>
                  <a:lnTo>
                    <a:pt x="65" y="399"/>
                  </a:lnTo>
                  <a:lnTo>
                    <a:pt x="82" y="417"/>
                  </a:lnTo>
                  <a:lnTo>
                    <a:pt x="101" y="434"/>
                  </a:lnTo>
                  <a:lnTo>
                    <a:pt x="120" y="448"/>
                  </a:lnTo>
                  <a:lnTo>
                    <a:pt x="141" y="460"/>
                  </a:lnTo>
                  <a:lnTo>
                    <a:pt x="164" y="470"/>
                  </a:lnTo>
                  <a:lnTo>
                    <a:pt x="186" y="478"/>
                  </a:lnTo>
                  <a:lnTo>
                    <a:pt x="209" y="484"/>
                  </a:lnTo>
                  <a:lnTo>
                    <a:pt x="233" y="487"/>
                  </a:lnTo>
                  <a:lnTo>
                    <a:pt x="258" y="488"/>
                  </a:lnTo>
                  <a:lnTo>
                    <a:pt x="283" y="487"/>
                  </a:lnTo>
                  <a:lnTo>
                    <a:pt x="306" y="484"/>
                  </a:lnTo>
                  <a:lnTo>
                    <a:pt x="330" y="478"/>
                  </a:lnTo>
                  <a:lnTo>
                    <a:pt x="351" y="470"/>
                  </a:lnTo>
                  <a:lnTo>
                    <a:pt x="372" y="460"/>
                  </a:lnTo>
                  <a:lnTo>
                    <a:pt x="392" y="448"/>
                  </a:lnTo>
                  <a:lnTo>
                    <a:pt x="411" y="434"/>
                  </a:lnTo>
                  <a:lnTo>
                    <a:pt x="427" y="417"/>
                  </a:lnTo>
                  <a:lnTo>
                    <a:pt x="442" y="399"/>
                  </a:lnTo>
                  <a:lnTo>
                    <a:pt x="456" y="380"/>
                  </a:lnTo>
                  <a:lnTo>
                    <a:pt x="467" y="359"/>
                  </a:lnTo>
                  <a:lnTo>
                    <a:pt x="477" y="337"/>
                  </a:lnTo>
                  <a:lnTo>
                    <a:pt x="484" y="315"/>
                  </a:lnTo>
                  <a:lnTo>
                    <a:pt x="488" y="292"/>
                  </a:lnTo>
                  <a:lnTo>
                    <a:pt x="490" y="268"/>
                  </a:lnTo>
                  <a:lnTo>
                    <a:pt x="490" y="244"/>
                  </a:lnTo>
                  <a:lnTo>
                    <a:pt x="487" y="220"/>
                  </a:lnTo>
                  <a:lnTo>
                    <a:pt x="483" y="195"/>
                  </a:lnTo>
                  <a:lnTo>
                    <a:pt x="476" y="173"/>
                  </a:lnTo>
                  <a:lnTo>
                    <a:pt x="466" y="151"/>
                  </a:lnTo>
                  <a:lnTo>
                    <a:pt x="455" y="129"/>
                  </a:lnTo>
                  <a:lnTo>
                    <a:pt x="442" y="108"/>
                  </a:lnTo>
                  <a:lnTo>
                    <a:pt x="426" y="89"/>
                  </a:lnTo>
                  <a:lnTo>
                    <a:pt x="409" y="71"/>
                  </a:lnTo>
                  <a:lnTo>
                    <a:pt x="390" y="54"/>
                  </a:lnTo>
                  <a:lnTo>
                    <a:pt x="370" y="40"/>
                  </a:lnTo>
                  <a:lnTo>
                    <a:pt x="349" y="28"/>
                  </a:lnTo>
                  <a:lnTo>
                    <a:pt x="327" y="18"/>
                  </a:lnTo>
                  <a:lnTo>
                    <a:pt x="304" y="10"/>
                  </a:lnTo>
                  <a:lnTo>
                    <a:pt x="280" y="4"/>
                  </a:lnTo>
                  <a:lnTo>
                    <a:pt x="256" y="1"/>
                  </a:lnTo>
                  <a:lnTo>
                    <a:pt x="232" y="0"/>
                  </a:lnTo>
                  <a:close/>
                </a:path>
              </a:pathLst>
            </a:custGeom>
            <a:solidFill>
              <a:srgbClr val="000000"/>
            </a:solidFill>
            <a:ln w="9525">
              <a:noFill/>
              <a:round/>
              <a:headEnd/>
              <a:tailEnd/>
            </a:ln>
          </p:spPr>
          <p:txBody>
            <a:bodyPr/>
            <a:lstStyle/>
            <a:p>
              <a:pPr eaLnBrk="0" hangingPunct="0"/>
              <a:endParaRPr lang="en-AU"/>
            </a:p>
          </p:txBody>
        </p:sp>
        <p:sp>
          <p:nvSpPr>
            <p:cNvPr id="76957" name="Freeform 136"/>
            <p:cNvSpPr>
              <a:spLocks/>
            </p:cNvSpPr>
            <p:nvPr/>
          </p:nvSpPr>
          <p:spPr bwMode="auto">
            <a:xfrm>
              <a:off x="2264" y="3351"/>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4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19" y="416"/>
                  </a:moveTo>
                  <a:lnTo>
                    <a:pt x="199" y="415"/>
                  </a:lnTo>
                  <a:lnTo>
                    <a:pt x="178" y="412"/>
                  </a:lnTo>
                  <a:lnTo>
                    <a:pt x="158"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0" y="76"/>
                  </a:lnTo>
                  <a:lnTo>
                    <a:pt x="53" y="61"/>
                  </a:lnTo>
                  <a:lnTo>
                    <a:pt x="68" y="47"/>
                  </a:lnTo>
                  <a:lnTo>
                    <a:pt x="83" y="35"/>
                  </a:lnTo>
                  <a:lnTo>
                    <a:pt x="100" y="25"/>
                  </a:lnTo>
                  <a:lnTo>
                    <a:pt x="118" y="15"/>
                  </a:lnTo>
                  <a:lnTo>
                    <a:pt x="138" y="10"/>
                  </a:lnTo>
                  <a:lnTo>
                    <a:pt x="157" y="4"/>
                  </a:lnTo>
                  <a:lnTo>
                    <a:pt x="176" y="1"/>
                  </a:lnTo>
                  <a:lnTo>
                    <a:pt x="197" y="0"/>
                  </a:lnTo>
                  <a:lnTo>
                    <a:pt x="218" y="1"/>
                  </a:lnTo>
                  <a:lnTo>
                    <a:pt x="239" y="4"/>
                  </a:lnTo>
                  <a:lnTo>
                    <a:pt x="258" y="10"/>
                  </a:lnTo>
                  <a:lnTo>
                    <a:pt x="278" y="15"/>
                  </a:lnTo>
                  <a:lnTo>
                    <a:pt x="296" y="25"/>
                  </a:lnTo>
                  <a:lnTo>
                    <a:pt x="314" y="35"/>
                  </a:lnTo>
                  <a:lnTo>
                    <a:pt x="330" y="47"/>
                  </a:lnTo>
                  <a:lnTo>
                    <a:pt x="347" y="61"/>
                  </a:lnTo>
                  <a:lnTo>
                    <a:pt x="362"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19" y="416"/>
                  </a:lnTo>
                  <a:close/>
                </a:path>
              </a:pathLst>
            </a:custGeom>
            <a:solidFill>
              <a:srgbClr val="FFFFFF"/>
            </a:solidFill>
            <a:ln w="9525">
              <a:noFill/>
              <a:round/>
              <a:headEnd/>
              <a:tailEnd/>
            </a:ln>
          </p:spPr>
          <p:txBody>
            <a:bodyPr/>
            <a:lstStyle/>
            <a:p>
              <a:pPr eaLnBrk="0" hangingPunct="0"/>
              <a:endParaRPr lang="en-AU"/>
            </a:p>
          </p:txBody>
        </p:sp>
        <p:sp>
          <p:nvSpPr>
            <p:cNvPr id="76958" name="Freeform 137"/>
            <p:cNvSpPr>
              <a:spLocks/>
            </p:cNvSpPr>
            <p:nvPr/>
          </p:nvSpPr>
          <p:spPr bwMode="auto">
            <a:xfrm>
              <a:off x="2272" y="3359"/>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8"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3"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6" y="130"/>
                  </a:lnTo>
                  <a:lnTo>
                    <a:pt x="350" y="113"/>
                  </a:lnTo>
                  <a:lnTo>
                    <a:pt x="341" y="97"/>
                  </a:lnTo>
                  <a:lnTo>
                    <a:pt x="331" y="81"/>
                  </a:lnTo>
                  <a:lnTo>
                    <a:pt x="320" y="67"/>
                  </a:lnTo>
                  <a:lnTo>
                    <a:pt x="306" y="54"/>
                  </a:lnTo>
                  <a:lnTo>
                    <a:pt x="293" y="41"/>
                  </a:lnTo>
                  <a:lnTo>
                    <a:pt x="277" y="30"/>
                  </a:lnTo>
                  <a:lnTo>
                    <a:pt x="262" y="22"/>
                  </a:lnTo>
                  <a:lnTo>
                    <a:pt x="245"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959" name="Freeform 138"/>
            <p:cNvSpPr>
              <a:spLocks/>
            </p:cNvSpPr>
            <p:nvPr/>
          </p:nvSpPr>
          <p:spPr bwMode="auto">
            <a:xfrm>
              <a:off x="2285" y="3372"/>
              <a:ext cx="98" cy="98"/>
            </a:xfrm>
            <a:custGeom>
              <a:avLst/>
              <a:gdLst>
                <a:gd name="T0" fmla="*/ 17 w 294"/>
                <a:gd name="T1" fmla="*/ 33 h 294"/>
                <a:gd name="T2" fmla="*/ 16 w 294"/>
                <a:gd name="T3" fmla="*/ 33 h 294"/>
                <a:gd name="T4" fmla="*/ 14 w 294"/>
                <a:gd name="T5" fmla="*/ 32 h 294"/>
                <a:gd name="T6" fmla="*/ 12 w 294"/>
                <a:gd name="T7" fmla="*/ 32 h 294"/>
                <a:gd name="T8" fmla="*/ 11 w 294"/>
                <a:gd name="T9" fmla="*/ 31 h 294"/>
                <a:gd name="T10" fmla="*/ 9 w 294"/>
                <a:gd name="T11" fmla="*/ 31 h 294"/>
                <a:gd name="T12" fmla="*/ 8 w 294"/>
                <a:gd name="T13" fmla="*/ 30 h 294"/>
                <a:gd name="T14" fmla="*/ 7 w 294"/>
                <a:gd name="T15" fmla="*/ 29 h 294"/>
                <a:gd name="T16" fmla="*/ 5 w 294"/>
                <a:gd name="T17" fmla="*/ 28 h 294"/>
                <a:gd name="T18" fmla="*/ 4 w 294"/>
                <a:gd name="T19" fmla="*/ 27 h 294"/>
                <a:gd name="T20" fmla="*/ 3 w 294"/>
                <a:gd name="T21" fmla="*/ 25 h 294"/>
                <a:gd name="T22" fmla="*/ 2 w 294"/>
                <a:gd name="T23" fmla="*/ 24 h 294"/>
                <a:gd name="T24" fmla="*/ 2 w 294"/>
                <a:gd name="T25" fmla="*/ 22 h 294"/>
                <a:gd name="T26" fmla="*/ 1 w 294"/>
                <a:gd name="T27" fmla="*/ 21 h 294"/>
                <a:gd name="T28" fmla="*/ 0 w 294"/>
                <a:gd name="T29" fmla="*/ 20 h 294"/>
                <a:gd name="T30" fmla="*/ 0 w 294"/>
                <a:gd name="T31" fmla="*/ 18 h 294"/>
                <a:gd name="T32" fmla="*/ 0 w 294"/>
                <a:gd name="T33" fmla="*/ 16 h 294"/>
                <a:gd name="T34" fmla="*/ 0 w 294"/>
                <a:gd name="T35" fmla="*/ 13 h 294"/>
                <a:gd name="T36" fmla="*/ 1 w 294"/>
                <a:gd name="T37" fmla="*/ 10 h 294"/>
                <a:gd name="T38" fmla="*/ 2 w 294"/>
                <a:gd name="T39" fmla="*/ 7 h 294"/>
                <a:gd name="T40" fmla="*/ 4 w 294"/>
                <a:gd name="T41" fmla="*/ 5 h 294"/>
                <a:gd name="T42" fmla="*/ 5 w 294"/>
                <a:gd name="T43" fmla="*/ 4 h 294"/>
                <a:gd name="T44" fmla="*/ 7 w 294"/>
                <a:gd name="T45" fmla="*/ 3 h 294"/>
                <a:gd name="T46" fmla="*/ 8 w 294"/>
                <a:gd name="T47" fmla="*/ 2 h 294"/>
                <a:gd name="T48" fmla="*/ 9 w 294"/>
                <a:gd name="T49" fmla="*/ 1 h 294"/>
                <a:gd name="T50" fmla="*/ 11 w 294"/>
                <a:gd name="T51" fmla="*/ 1 h 294"/>
                <a:gd name="T52" fmla="*/ 12 w 294"/>
                <a:gd name="T53" fmla="*/ 0 h 294"/>
                <a:gd name="T54" fmla="*/ 14 w 294"/>
                <a:gd name="T55" fmla="*/ 0 h 294"/>
                <a:gd name="T56" fmla="*/ 15 w 294"/>
                <a:gd name="T57" fmla="*/ 0 h 294"/>
                <a:gd name="T58" fmla="*/ 17 w 294"/>
                <a:gd name="T59" fmla="*/ 0 h 294"/>
                <a:gd name="T60" fmla="*/ 19 w 294"/>
                <a:gd name="T61" fmla="*/ 0 h 294"/>
                <a:gd name="T62" fmla="*/ 20 w 294"/>
                <a:gd name="T63" fmla="*/ 1 h 294"/>
                <a:gd name="T64" fmla="*/ 22 w 294"/>
                <a:gd name="T65" fmla="*/ 1 h 294"/>
                <a:gd name="T66" fmla="*/ 23 w 294"/>
                <a:gd name="T67" fmla="*/ 2 h 294"/>
                <a:gd name="T68" fmla="*/ 25 w 294"/>
                <a:gd name="T69" fmla="*/ 3 h 294"/>
                <a:gd name="T70" fmla="*/ 26 w 294"/>
                <a:gd name="T71" fmla="*/ 4 h 294"/>
                <a:gd name="T72" fmla="*/ 27 w 294"/>
                <a:gd name="T73" fmla="*/ 5 h 294"/>
                <a:gd name="T74" fmla="*/ 28 w 294"/>
                <a:gd name="T75" fmla="*/ 6 h 294"/>
                <a:gd name="T76" fmla="*/ 29 w 294"/>
                <a:gd name="T77" fmla="*/ 7 h 294"/>
                <a:gd name="T78" fmla="*/ 30 w 294"/>
                <a:gd name="T79" fmla="*/ 9 h 294"/>
                <a:gd name="T80" fmla="*/ 31 w 294"/>
                <a:gd name="T81" fmla="*/ 10 h 294"/>
                <a:gd name="T82" fmla="*/ 32 w 294"/>
                <a:gd name="T83" fmla="*/ 12 h 294"/>
                <a:gd name="T84" fmla="*/ 32 w 294"/>
                <a:gd name="T85" fmla="*/ 13 h 294"/>
                <a:gd name="T86" fmla="*/ 33 w 294"/>
                <a:gd name="T87" fmla="*/ 15 h 294"/>
                <a:gd name="T88" fmla="*/ 33 w 294"/>
                <a:gd name="T89" fmla="*/ 16 h 294"/>
                <a:gd name="T90" fmla="*/ 33 w 294"/>
                <a:gd name="T91" fmla="*/ 20 h 294"/>
                <a:gd name="T92" fmla="*/ 32 w 294"/>
                <a:gd name="T93" fmla="*/ 23 h 294"/>
                <a:gd name="T94" fmla="*/ 30 w 294"/>
                <a:gd name="T95" fmla="*/ 25 h 294"/>
                <a:gd name="T96" fmla="*/ 29 w 294"/>
                <a:gd name="T97" fmla="*/ 28 h 294"/>
                <a:gd name="T98" fmla="*/ 26 w 294"/>
                <a:gd name="T99" fmla="*/ 30 h 294"/>
                <a:gd name="T100" fmla="*/ 24 w 294"/>
                <a:gd name="T101" fmla="*/ 31 h 294"/>
                <a:gd name="T102" fmla="*/ 21 w 294"/>
                <a:gd name="T103" fmla="*/ 32 h 294"/>
                <a:gd name="T104" fmla="*/ 17 w 294"/>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4"/>
                <a:gd name="T160" fmla="*/ 0 h 294"/>
                <a:gd name="T161" fmla="*/ 294 w 294"/>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4" h="294">
                  <a:moveTo>
                    <a:pt x="156" y="294"/>
                  </a:moveTo>
                  <a:lnTo>
                    <a:pt x="140" y="293"/>
                  </a:lnTo>
                  <a:lnTo>
                    <a:pt x="127" y="291"/>
                  </a:lnTo>
                  <a:lnTo>
                    <a:pt x="111" y="287"/>
                  </a:lnTo>
                  <a:lnTo>
                    <a:pt x="99" y="283"/>
                  </a:lnTo>
                  <a:lnTo>
                    <a:pt x="85" y="277"/>
                  </a:lnTo>
                  <a:lnTo>
                    <a:pt x="72" y="269"/>
                  </a:lnTo>
                  <a:lnTo>
                    <a:pt x="60" y="261"/>
                  </a:lnTo>
                  <a:lnTo>
                    <a:pt x="49" y="251"/>
                  </a:lnTo>
                  <a:lnTo>
                    <a:pt x="39" y="240"/>
                  </a:lnTo>
                  <a:lnTo>
                    <a:pt x="29" y="229"/>
                  </a:lnTo>
                  <a:lnTo>
                    <a:pt x="21" y="216"/>
                  </a:lnTo>
                  <a:lnTo>
                    <a:pt x="14" y="202"/>
                  </a:lnTo>
                  <a:lnTo>
                    <a:pt x="9" y="190"/>
                  </a:lnTo>
                  <a:lnTo>
                    <a:pt x="4" y="176"/>
                  </a:lnTo>
                  <a:lnTo>
                    <a:pt x="2" y="161"/>
                  </a:lnTo>
                  <a:lnTo>
                    <a:pt x="0" y="147"/>
                  </a:lnTo>
                  <a:lnTo>
                    <a:pt x="2" y="118"/>
                  </a:lnTo>
                  <a:lnTo>
                    <a:pt x="9" y="90"/>
                  </a:lnTo>
                  <a:lnTo>
                    <a:pt x="20" y="65"/>
                  </a:lnTo>
                  <a:lnTo>
                    <a:pt x="38" y="43"/>
                  </a:lnTo>
                  <a:lnTo>
                    <a:pt x="47" y="33"/>
                  </a:lnTo>
                  <a:lnTo>
                    <a:pt x="59" y="25"/>
                  </a:lnTo>
                  <a:lnTo>
                    <a:pt x="71" y="17"/>
                  </a:lnTo>
                  <a:lnTo>
                    <a:pt x="84" y="11"/>
                  </a:lnTo>
                  <a:lnTo>
                    <a:pt x="97" y="7"/>
                  </a:lnTo>
                  <a:lnTo>
                    <a:pt x="110" y="3"/>
                  </a:lnTo>
                  <a:lnTo>
                    <a:pt x="125" y="1"/>
                  </a:lnTo>
                  <a:lnTo>
                    <a:pt x="139" y="0"/>
                  </a:lnTo>
                  <a:lnTo>
                    <a:pt x="153" y="1"/>
                  </a:lnTo>
                  <a:lnTo>
                    <a:pt x="168" y="3"/>
                  </a:lnTo>
                  <a:lnTo>
                    <a:pt x="182" y="7"/>
                  </a:lnTo>
                  <a:lnTo>
                    <a:pt x="196" y="11"/>
                  </a:lnTo>
                  <a:lnTo>
                    <a:pt x="208" y="17"/>
                  </a:lnTo>
                  <a:lnTo>
                    <a:pt x="222" y="25"/>
                  </a:lnTo>
                  <a:lnTo>
                    <a:pt x="235" y="33"/>
                  </a:lnTo>
                  <a:lnTo>
                    <a:pt x="246" y="43"/>
                  </a:lnTo>
                  <a:lnTo>
                    <a:pt x="256" y="54"/>
                  </a:lnTo>
                  <a:lnTo>
                    <a:pt x="265" y="65"/>
                  </a:lnTo>
                  <a:lnTo>
                    <a:pt x="274" y="78"/>
                  </a:lnTo>
                  <a:lnTo>
                    <a:pt x="281" y="90"/>
                  </a:lnTo>
                  <a:lnTo>
                    <a:pt x="286" y="104"/>
                  </a:lnTo>
                  <a:lnTo>
                    <a:pt x="290" y="118"/>
                  </a:lnTo>
                  <a:lnTo>
                    <a:pt x="293" y="133"/>
                  </a:lnTo>
                  <a:lnTo>
                    <a:pt x="294"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960" name="Freeform 139"/>
            <p:cNvSpPr>
              <a:spLocks/>
            </p:cNvSpPr>
            <p:nvPr/>
          </p:nvSpPr>
          <p:spPr bwMode="auto">
            <a:xfrm>
              <a:off x="2756" y="3339"/>
              <a:ext cx="163" cy="163"/>
            </a:xfrm>
            <a:custGeom>
              <a:avLst/>
              <a:gdLst>
                <a:gd name="T0" fmla="*/ 23 w 489"/>
                <a:gd name="T1" fmla="*/ 0 h 488"/>
                <a:gd name="T2" fmla="*/ 18 w 489"/>
                <a:gd name="T3" fmla="*/ 1 h 488"/>
                <a:gd name="T4" fmla="*/ 13 w 489"/>
                <a:gd name="T5" fmla="*/ 3 h 488"/>
                <a:gd name="T6" fmla="*/ 9 w 489"/>
                <a:gd name="T7" fmla="*/ 6 h 488"/>
                <a:gd name="T8" fmla="*/ 5 w 489"/>
                <a:gd name="T9" fmla="*/ 10 h 488"/>
                <a:gd name="T10" fmla="*/ 2 w 489"/>
                <a:gd name="T11" fmla="*/ 14 h 488"/>
                <a:gd name="T12" fmla="*/ 1 w 489"/>
                <a:gd name="T13" fmla="*/ 19 h 488"/>
                <a:gd name="T14" fmla="*/ 0 w 489"/>
                <a:gd name="T15" fmla="*/ 24 h 488"/>
                <a:gd name="T16" fmla="*/ 0 w 489"/>
                <a:gd name="T17" fmla="*/ 30 h 488"/>
                <a:gd name="T18" fmla="*/ 2 w 489"/>
                <a:gd name="T19" fmla="*/ 35 h 488"/>
                <a:gd name="T20" fmla="*/ 4 w 489"/>
                <a:gd name="T21" fmla="*/ 40 h 488"/>
                <a:gd name="T22" fmla="*/ 7 w 489"/>
                <a:gd name="T23" fmla="*/ 44 h 488"/>
                <a:gd name="T24" fmla="*/ 11 w 489"/>
                <a:gd name="T25" fmla="*/ 48 h 488"/>
                <a:gd name="T26" fmla="*/ 16 w 489"/>
                <a:gd name="T27" fmla="*/ 51 h 488"/>
                <a:gd name="T28" fmla="*/ 21 w 489"/>
                <a:gd name="T29" fmla="*/ 53 h 488"/>
                <a:gd name="T30" fmla="*/ 26 w 489"/>
                <a:gd name="T31" fmla="*/ 54 h 488"/>
                <a:gd name="T32" fmla="*/ 31 w 489"/>
                <a:gd name="T33" fmla="*/ 54 h 488"/>
                <a:gd name="T34" fmla="*/ 37 w 489"/>
                <a:gd name="T35" fmla="*/ 53 h 488"/>
                <a:gd name="T36" fmla="*/ 41 w 489"/>
                <a:gd name="T37" fmla="*/ 51 h 488"/>
                <a:gd name="T38" fmla="*/ 46 w 489"/>
                <a:gd name="T39" fmla="*/ 48 h 488"/>
                <a:gd name="T40" fmla="*/ 49 w 489"/>
                <a:gd name="T41" fmla="*/ 44 h 488"/>
                <a:gd name="T42" fmla="*/ 52 w 489"/>
                <a:gd name="T43" fmla="*/ 40 h 488"/>
                <a:gd name="T44" fmla="*/ 54 w 489"/>
                <a:gd name="T45" fmla="*/ 35 h 488"/>
                <a:gd name="T46" fmla="*/ 54 w 489"/>
                <a:gd name="T47" fmla="*/ 30 h 488"/>
                <a:gd name="T48" fmla="*/ 54 w 489"/>
                <a:gd name="T49" fmla="*/ 24 h 488"/>
                <a:gd name="T50" fmla="*/ 53 w 489"/>
                <a:gd name="T51" fmla="*/ 19 h 488"/>
                <a:gd name="T52" fmla="*/ 50 w 489"/>
                <a:gd name="T53" fmla="*/ 14 h 488"/>
                <a:gd name="T54" fmla="*/ 47 w 489"/>
                <a:gd name="T55" fmla="*/ 10 h 488"/>
                <a:gd name="T56" fmla="*/ 43 w 489"/>
                <a:gd name="T57" fmla="*/ 6 h 488"/>
                <a:gd name="T58" fmla="*/ 39 w 489"/>
                <a:gd name="T59" fmla="*/ 3 h 488"/>
                <a:gd name="T60" fmla="*/ 34 w 489"/>
                <a:gd name="T61" fmla="*/ 1 h 488"/>
                <a:gd name="T62" fmla="*/ 28 w 489"/>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488"/>
                <a:gd name="T98" fmla="*/ 489 w 489"/>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488">
                  <a:moveTo>
                    <a:pt x="231" y="0"/>
                  </a:moveTo>
                  <a:lnTo>
                    <a:pt x="206" y="1"/>
                  </a:lnTo>
                  <a:lnTo>
                    <a:pt x="182" y="5"/>
                  </a:lnTo>
                  <a:lnTo>
                    <a:pt x="158" y="11"/>
                  </a:lnTo>
                  <a:lnTo>
                    <a:pt x="136" y="19"/>
                  </a:lnTo>
                  <a:lnTo>
                    <a:pt x="115" y="29"/>
                  </a:lnTo>
                  <a:lnTo>
                    <a:pt x="96" y="41"/>
                  </a:lnTo>
                  <a:lnTo>
                    <a:pt x="78" y="55"/>
                  </a:lnTo>
                  <a:lnTo>
                    <a:pt x="61" y="72"/>
                  </a:lnTo>
                  <a:lnTo>
                    <a:pt x="47" y="89"/>
                  </a:lnTo>
                  <a:lnTo>
                    <a:pt x="34" y="108"/>
                  </a:lnTo>
                  <a:lnTo>
                    <a:pt x="22" y="127"/>
                  </a:lnTo>
                  <a:lnTo>
                    <a:pt x="14" y="150"/>
                  </a:lnTo>
                  <a:lnTo>
                    <a:pt x="7" y="172"/>
                  </a:lnTo>
                  <a:lnTo>
                    <a:pt x="2" y="195"/>
                  </a:lnTo>
                  <a:lnTo>
                    <a:pt x="0" y="219"/>
                  </a:lnTo>
                  <a:lnTo>
                    <a:pt x="0" y="244"/>
                  </a:lnTo>
                  <a:lnTo>
                    <a:pt x="3" y="268"/>
                  </a:lnTo>
                  <a:lnTo>
                    <a:pt x="7" y="292"/>
                  </a:lnTo>
                  <a:lnTo>
                    <a:pt x="14" y="315"/>
                  </a:lnTo>
                  <a:lnTo>
                    <a:pt x="24" y="337"/>
                  </a:lnTo>
                  <a:lnTo>
                    <a:pt x="35" y="359"/>
                  </a:lnTo>
                  <a:lnTo>
                    <a:pt x="47" y="380"/>
                  </a:lnTo>
                  <a:lnTo>
                    <a:pt x="64" y="399"/>
                  </a:lnTo>
                  <a:lnTo>
                    <a:pt x="81" y="417"/>
                  </a:lnTo>
                  <a:lnTo>
                    <a:pt x="100" y="434"/>
                  </a:lnTo>
                  <a:lnTo>
                    <a:pt x="120" y="448"/>
                  </a:lnTo>
                  <a:lnTo>
                    <a:pt x="140" y="460"/>
                  </a:lnTo>
                  <a:lnTo>
                    <a:pt x="163" y="470"/>
                  </a:lnTo>
                  <a:lnTo>
                    <a:pt x="186" y="478"/>
                  </a:lnTo>
                  <a:lnTo>
                    <a:pt x="210" y="484"/>
                  </a:lnTo>
                  <a:lnTo>
                    <a:pt x="233" y="487"/>
                  </a:lnTo>
                  <a:lnTo>
                    <a:pt x="258" y="488"/>
                  </a:lnTo>
                  <a:lnTo>
                    <a:pt x="282" y="487"/>
                  </a:lnTo>
                  <a:lnTo>
                    <a:pt x="306" y="484"/>
                  </a:lnTo>
                  <a:lnTo>
                    <a:pt x="329" y="478"/>
                  </a:lnTo>
                  <a:lnTo>
                    <a:pt x="351" y="470"/>
                  </a:lnTo>
                  <a:lnTo>
                    <a:pt x="371" y="460"/>
                  </a:lnTo>
                  <a:lnTo>
                    <a:pt x="392" y="448"/>
                  </a:lnTo>
                  <a:lnTo>
                    <a:pt x="410" y="434"/>
                  </a:lnTo>
                  <a:lnTo>
                    <a:pt x="426" y="417"/>
                  </a:lnTo>
                  <a:lnTo>
                    <a:pt x="442" y="399"/>
                  </a:lnTo>
                  <a:lnTo>
                    <a:pt x="455" y="380"/>
                  </a:lnTo>
                  <a:lnTo>
                    <a:pt x="467" y="359"/>
                  </a:lnTo>
                  <a:lnTo>
                    <a:pt x="476" y="337"/>
                  </a:lnTo>
                  <a:lnTo>
                    <a:pt x="483" y="315"/>
                  </a:lnTo>
                  <a:lnTo>
                    <a:pt x="487" y="292"/>
                  </a:lnTo>
                  <a:lnTo>
                    <a:pt x="489" y="268"/>
                  </a:lnTo>
                  <a:lnTo>
                    <a:pt x="489" y="244"/>
                  </a:lnTo>
                  <a:lnTo>
                    <a:pt x="486" y="220"/>
                  </a:lnTo>
                  <a:lnTo>
                    <a:pt x="482" y="195"/>
                  </a:lnTo>
                  <a:lnTo>
                    <a:pt x="475" y="173"/>
                  </a:lnTo>
                  <a:lnTo>
                    <a:pt x="465" y="151"/>
                  </a:lnTo>
                  <a:lnTo>
                    <a:pt x="454" y="129"/>
                  </a:lnTo>
                  <a:lnTo>
                    <a:pt x="442" y="108"/>
                  </a:lnTo>
                  <a:lnTo>
                    <a:pt x="425" y="89"/>
                  </a:lnTo>
                  <a:lnTo>
                    <a:pt x="408" y="71"/>
                  </a:lnTo>
                  <a:lnTo>
                    <a:pt x="389" y="54"/>
                  </a:lnTo>
                  <a:lnTo>
                    <a:pt x="369" y="40"/>
                  </a:lnTo>
                  <a:lnTo>
                    <a:pt x="349" y="28"/>
                  </a:lnTo>
                  <a:lnTo>
                    <a:pt x="326" y="18"/>
                  </a:lnTo>
                  <a:lnTo>
                    <a:pt x="303" y="10"/>
                  </a:lnTo>
                  <a:lnTo>
                    <a:pt x="279" y="4"/>
                  </a:lnTo>
                  <a:lnTo>
                    <a:pt x="256" y="1"/>
                  </a:lnTo>
                  <a:lnTo>
                    <a:pt x="231" y="0"/>
                  </a:lnTo>
                  <a:close/>
                </a:path>
              </a:pathLst>
            </a:custGeom>
            <a:solidFill>
              <a:srgbClr val="000000"/>
            </a:solidFill>
            <a:ln w="9525">
              <a:noFill/>
              <a:round/>
              <a:headEnd/>
              <a:tailEnd/>
            </a:ln>
          </p:spPr>
          <p:txBody>
            <a:bodyPr/>
            <a:lstStyle/>
            <a:p>
              <a:pPr eaLnBrk="0" hangingPunct="0"/>
              <a:endParaRPr lang="en-AU"/>
            </a:p>
          </p:txBody>
        </p:sp>
        <p:sp>
          <p:nvSpPr>
            <p:cNvPr id="76961" name="Freeform 140"/>
            <p:cNvSpPr>
              <a:spLocks/>
            </p:cNvSpPr>
            <p:nvPr/>
          </p:nvSpPr>
          <p:spPr bwMode="auto">
            <a:xfrm>
              <a:off x="2768" y="3351"/>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5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20" y="416"/>
                  </a:moveTo>
                  <a:lnTo>
                    <a:pt x="199" y="415"/>
                  </a:lnTo>
                  <a:lnTo>
                    <a:pt x="178" y="412"/>
                  </a:lnTo>
                  <a:lnTo>
                    <a:pt x="159"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1" y="76"/>
                  </a:lnTo>
                  <a:lnTo>
                    <a:pt x="53" y="61"/>
                  </a:lnTo>
                  <a:lnTo>
                    <a:pt x="68" y="47"/>
                  </a:lnTo>
                  <a:lnTo>
                    <a:pt x="84" y="35"/>
                  </a:lnTo>
                  <a:lnTo>
                    <a:pt x="100" y="25"/>
                  </a:lnTo>
                  <a:lnTo>
                    <a:pt x="118" y="15"/>
                  </a:lnTo>
                  <a:lnTo>
                    <a:pt x="138" y="10"/>
                  </a:lnTo>
                  <a:lnTo>
                    <a:pt x="157" y="4"/>
                  </a:lnTo>
                  <a:lnTo>
                    <a:pt x="177" y="1"/>
                  </a:lnTo>
                  <a:lnTo>
                    <a:pt x="197" y="0"/>
                  </a:lnTo>
                  <a:lnTo>
                    <a:pt x="218" y="1"/>
                  </a:lnTo>
                  <a:lnTo>
                    <a:pt x="239" y="4"/>
                  </a:lnTo>
                  <a:lnTo>
                    <a:pt x="258" y="10"/>
                  </a:lnTo>
                  <a:lnTo>
                    <a:pt x="278" y="15"/>
                  </a:lnTo>
                  <a:lnTo>
                    <a:pt x="296" y="25"/>
                  </a:lnTo>
                  <a:lnTo>
                    <a:pt x="314" y="35"/>
                  </a:lnTo>
                  <a:lnTo>
                    <a:pt x="331" y="47"/>
                  </a:lnTo>
                  <a:lnTo>
                    <a:pt x="347" y="61"/>
                  </a:lnTo>
                  <a:lnTo>
                    <a:pt x="363"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20" y="416"/>
                  </a:lnTo>
                  <a:close/>
                </a:path>
              </a:pathLst>
            </a:custGeom>
            <a:solidFill>
              <a:srgbClr val="FFFFFF"/>
            </a:solidFill>
            <a:ln w="9525">
              <a:noFill/>
              <a:round/>
              <a:headEnd/>
              <a:tailEnd/>
            </a:ln>
          </p:spPr>
          <p:txBody>
            <a:bodyPr/>
            <a:lstStyle/>
            <a:p>
              <a:pPr eaLnBrk="0" hangingPunct="0"/>
              <a:endParaRPr lang="en-AU"/>
            </a:p>
          </p:txBody>
        </p:sp>
        <p:sp>
          <p:nvSpPr>
            <p:cNvPr id="76962" name="Freeform 141"/>
            <p:cNvSpPr>
              <a:spLocks/>
            </p:cNvSpPr>
            <p:nvPr/>
          </p:nvSpPr>
          <p:spPr bwMode="auto">
            <a:xfrm>
              <a:off x="2776" y="3359"/>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9"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4"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7" y="130"/>
                  </a:lnTo>
                  <a:lnTo>
                    <a:pt x="350" y="113"/>
                  </a:lnTo>
                  <a:lnTo>
                    <a:pt x="341" y="97"/>
                  </a:lnTo>
                  <a:lnTo>
                    <a:pt x="332" y="81"/>
                  </a:lnTo>
                  <a:lnTo>
                    <a:pt x="320" y="67"/>
                  </a:lnTo>
                  <a:lnTo>
                    <a:pt x="307" y="54"/>
                  </a:lnTo>
                  <a:lnTo>
                    <a:pt x="293" y="41"/>
                  </a:lnTo>
                  <a:lnTo>
                    <a:pt x="277" y="30"/>
                  </a:lnTo>
                  <a:lnTo>
                    <a:pt x="262" y="22"/>
                  </a:lnTo>
                  <a:lnTo>
                    <a:pt x="246"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963" name="Freeform 142"/>
            <p:cNvSpPr>
              <a:spLocks/>
            </p:cNvSpPr>
            <p:nvPr/>
          </p:nvSpPr>
          <p:spPr bwMode="auto">
            <a:xfrm>
              <a:off x="2788" y="3372"/>
              <a:ext cx="99" cy="98"/>
            </a:xfrm>
            <a:custGeom>
              <a:avLst/>
              <a:gdLst>
                <a:gd name="T0" fmla="*/ 17 w 295"/>
                <a:gd name="T1" fmla="*/ 33 h 294"/>
                <a:gd name="T2" fmla="*/ 16 w 295"/>
                <a:gd name="T3" fmla="*/ 33 h 294"/>
                <a:gd name="T4" fmla="*/ 14 w 295"/>
                <a:gd name="T5" fmla="*/ 32 h 294"/>
                <a:gd name="T6" fmla="*/ 12 w 295"/>
                <a:gd name="T7" fmla="*/ 32 h 294"/>
                <a:gd name="T8" fmla="*/ 11 w 295"/>
                <a:gd name="T9" fmla="*/ 31 h 294"/>
                <a:gd name="T10" fmla="*/ 10 w 295"/>
                <a:gd name="T11" fmla="*/ 31 h 294"/>
                <a:gd name="T12" fmla="*/ 8 w 295"/>
                <a:gd name="T13" fmla="*/ 30 h 294"/>
                <a:gd name="T14" fmla="*/ 7 w 295"/>
                <a:gd name="T15" fmla="*/ 29 h 294"/>
                <a:gd name="T16" fmla="*/ 5 w 295"/>
                <a:gd name="T17" fmla="*/ 28 h 294"/>
                <a:gd name="T18" fmla="*/ 4 w 295"/>
                <a:gd name="T19" fmla="*/ 27 h 294"/>
                <a:gd name="T20" fmla="*/ 3 w 295"/>
                <a:gd name="T21" fmla="*/ 25 h 294"/>
                <a:gd name="T22" fmla="*/ 2 w 295"/>
                <a:gd name="T23" fmla="*/ 24 h 294"/>
                <a:gd name="T24" fmla="*/ 2 w 295"/>
                <a:gd name="T25" fmla="*/ 22 h 294"/>
                <a:gd name="T26" fmla="*/ 1 w 295"/>
                <a:gd name="T27" fmla="*/ 21 h 294"/>
                <a:gd name="T28" fmla="*/ 1 w 295"/>
                <a:gd name="T29" fmla="*/ 20 h 294"/>
                <a:gd name="T30" fmla="*/ 0 w 295"/>
                <a:gd name="T31" fmla="*/ 18 h 294"/>
                <a:gd name="T32" fmla="*/ 0 w 295"/>
                <a:gd name="T33" fmla="*/ 16 h 294"/>
                <a:gd name="T34" fmla="*/ 0 w 295"/>
                <a:gd name="T35" fmla="*/ 13 h 294"/>
                <a:gd name="T36" fmla="*/ 1 w 295"/>
                <a:gd name="T37" fmla="*/ 10 h 294"/>
                <a:gd name="T38" fmla="*/ 2 w 295"/>
                <a:gd name="T39" fmla="*/ 7 h 294"/>
                <a:gd name="T40" fmla="*/ 4 w 295"/>
                <a:gd name="T41" fmla="*/ 5 h 294"/>
                <a:gd name="T42" fmla="*/ 5 w 295"/>
                <a:gd name="T43" fmla="*/ 4 h 294"/>
                <a:gd name="T44" fmla="*/ 7 w 295"/>
                <a:gd name="T45" fmla="*/ 3 h 294"/>
                <a:gd name="T46" fmla="*/ 8 w 295"/>
                <a:gd name="T47" fmla="*/ 2 h 294"/>
                <a:gd name="T48" fmla="*/ 9 w 295"/>
                <a:gd name="T49" fmla="*/ 1 h 294"/>
                <a:gd name="T50" fmla="*/ 11 w 295"/>
                <a:gd name="T51" fmla="*/ 1 h 294"/>
                <a:gd name="T52" fmla="*/ 12 w 295"/>
                <a:gd name="T53" fmla="*/ 0 h 294"/>
                <a:gd name="T54" fmla="*/ 14 w 295"/>
                <a:gd name="T55" fmla="*/ 0 h 294"/>
                <a:gd name="T56" fmla="*/ 16 w 295"/>
                <a:gd name="T57" fmla="*/ 0 h 294"/>
                <a:gd name="T58" fmla="*/ 17 w 295"/>
                <a:gd name="T59" fmla="*/ 0 h 294"/>
                <a:gd name="T60" fmla="*/ 19 w 295"/>
                <a:gd name="T61" fmla="*/ 0 h 294"/>
                <a:gd name="T62" fmla="*/ 20 w 295"/>
                <a:gd name="T63" fmla="*/ 1 h 294"/>
                <a:gd name="T64" fmla="*/ 22 w 295"/>
                <a:gd name="T65" fmla="*/ 1 h 294"/>
                <a:gd name="T66" fmla="*/ 23 w 295"/>
                <a:gd name="T67" fmla="*/ 2 h 294"/>
                <a:gd name="T68" fmla="*/ 25 w 295"/>
                <a:gd name="T69" fmla="*/ 3 h 294"/>
                <a:gd name="T70" fmla="*/ 27 w 295"/>
                <a:gd name="T71" fmla="*/ 4 h 294"/>
                <a:gd name="T72" fmla="*/ 28 w 295"/>
                <a:gd name="T73" fmla="*/ 5 h 294"/>
                <a:gd name="T74" fmla="*/ 29 w 295"/>
                <a:gd name="T75" fmla="*/ 6 h 294"/>
                <a:gd name="T76" fmla="*/ 30 w 295"/>
                <a:gd name="T77" fmla="*/ 7 h 294"/>
                <a:gd name="T78" fmla="*/ 31 w 295"/>
                <a:gd name="T79" fmla="*/ 9 h 294"/>
                <a:gd name="T80" fmla="*/ 32 w 295"/>
                <a:gd name="T81" fmla="*/ 10 h 294"/>
                <a:gd name="T82" fmla="*/ 32 w 295"/>
                <a:gd name="T83" fmla="*/ 12 h 294"/>
                <a:gd name="T84" fmla="*/ 33 w 295"/>
                <a:gd name="T85" fmla="*/ 13 h 294"/>
                <a:gd name="T86" fmla="*/ 33 w 295"/>
                <a:gd name="T87" fmla="*/ 15 h 294"/>
                <a:gd name="T88" fmla="*/ 33 w 295"/>
                <a:gd name="T89" fmla="*/ 16 h 294"/>
                <a:gd name="T90" fmla="*/ 33 w 295"/>
                <a:gd name="T91" fmla="*/ 20 h 294"/>
                <a:gd name="T92" fmla="*/ 32 w 295"/>
                <a:gd name="T93" fmla="*/ 23 h 294"/>
                <a:gd name="T94" fmla="*/ 31 w 295"/>
                <a:gd name="T95" fmla="*/ 25 h 294"/>
                <a:gd name="T96" fmla="*/ 29 w 295"/>
                <a:gd name="T97" fmla="*/ 28 h 294"/>
                <a:gd name="T98" fmla="*/ 27 w 295"/>
                <a:gd name="T99" fmla="*/ 30 h 294"/>
                <a:gd name="T100" fmla="*/ 24 w 295"/>
                <a:gd name="T101" fmla="*/ 31 h 294"/>
                <a:gd name="T102" fmla="*/ 21 w 295"/>
                <a:gd name="T103" fmla="*/ 32 h 294"/>
                <a:gd name="T104" fmla="*/ 17 w 295"/>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5"/>
                <a:gd name="T160" fmla="*/ 0 h 294"/>
                <a:gd name="T161" fmla="*/ 295 w 295"/>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5" h="294">
                  <a:moveTo>
                    <a:pt x="156" y="294"/>
                  </a:moveTo>
                  <a:lnTo>
                    <a:pt x="141" y="293"/>
                  </a:lnTo>
                  <a:lnTo>
                    <a:pt x="127" y="291"/>
                  </a:lnTo>
                  <a:lnTo>
                    <a:pt x="111" y="287"/>
                  </a:lnTo>
                  <a:lnTo>
                    <a:pt x="99" y="283"/>
                  </a:lnTo>
                  <a:lnTo>
                    <a:pt x="85" y="277"/>
                  </a:lnTo>
                  <a:lnTo>
                    <a:pt x="73" y="269"/>
                  </a:lnTo>
                  <a:lnTo>
                    <a:pt x="60" y="261"/>
                  </a:lnTo>
                  <a:lnTo>
                    <a:pt x="49" y="251"/>
                  </a:lnTo>
                  <a:lnTo>
                    <a:pt x="39" y="240"/>
                  </a:lnTo>
                  <a:lnTo>
                    <a:pt x="30" y="229"/>
                  </a:lnTo>
                  <a:lnTo>
                    <a:pt x="21" y="216"/>
                  </a:lnTo>
                  <a:lnTo>
                    <a:pt x="14" y="202"/>
                  </a:lnTo>
                  <a:lnTo>
                    <a:pt x="9" y="190"/>
                  </a:lnTo>
                  <a:lnTo>
                    <a:pt x="5" y="176"/>
                  </a:lnTo>
                  <a:lnTo>
                    <a:pt x="2" y="161"/>
                  </a:lnTo>
                  <a:lnTo>
                    <a:pt x="0" y="147"/>
                  </a:lnTo>
                  <a:lnTo>
                    <a:pt x="2" y="118"/>
                  </a:lnTo>
                  <a:lnTo>
                    <a:pt x="9" y="90"/>
                  </a:lnTo>
                  <a:lnTo>
                    <a:pt x="20" y="65"/>
                  </a:lnTo>
                  <a:lnTo>
                    <a:pt x="38" y="43"/>
                  </a:lnTo>
                  <a:lnTo>
                    <a:pt x="48" y="33"/>
                  </a:lnTo>
                  <a:lnTo>
                    <a:pt x="59" y="25"/>
                  </a:lnTo>
                  <a:lnTo>
                    <a:pt x="71" y="17"/>
                  </a:lnTo>
                  <a:lnTo>
                    <a:pt x="84" y="11"/>
                  </a:lnTo>
                  <a:lnTo>
                    <a:pt x="98" y="7"/>
                  </a:lnTo>
                  <a:lnTo>
                    <a:pt x="110" y="3"/>
                  </a:lnTo>
                  <a:lnTo>
                    <a:pt x="125" y="1"/>
                  </a:lnTo>
                  <a:lnTo>
                    <a:pt x="139" y="0"/>
                  </a:lnTo>
                  <a:lnTo>
                    <a:pt x="153" y="1"/>
                  </a:lnTo>
                  <a:lnTo>
                    <a:pt x="168" y="3"/>
                  </a:lnTo>
                  <a:lnTo>
                    <a:pt x="182" y="7"/>
                  </a:lnTo>
                  <a:lnTo>
                    <a:pt x="196" y="11"/>
                  </a:lnTo>
                  <a:lnTo>
                    <a:pt x="210" y="17"/>
                  </a:lnTo>
                  <a:lnTo>
                    <a:pt x="222" y="25"/>
                  </a:lnTo>
                  <a:lnTo>
                    <a:pt x="235" y="33"/>
                  </a:lnTo>
                  <a:lnTo>
                    <a:pt x="246" y="43"/>
                  </a:lnTo>
                  <a:lnTo>
                    <a:pt x="256" y="54"/>
                  </a:lnTo>
                  <a:lnTo>
                    <a:pt x="265" y="65"/>
                  </a:lnTo>
                  <a:lnTo>
                    <a:pt x="274" y="78"/>
                  </a:lnTo>
                  <a:lnTo>
                    <a:pt x="281" y="90"/>
                  </a:lnTo>
                  <a:lnTo>
                    <a:pt x="286" y="104"/>
                  </a:lnTo>
                  <a:lnTo>
                    <a:pt x="290" y="118"/>
                  </a:lnTo>
                  <a:lnTo>
                    <a:pt x="293" y="133"/>
                  </a:lnTo>
                  <a:lnTo>
                    <a:pt x="295"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964" name="Freeform 143"/>
            <p:cNvSpPr>
              <a:spLocks/>
            </p:cNvSpPr>
            <p:nvPr/>
          </p:nvSpPr>
          <p:spPr bwMode="auto">
            <a:xfrm>
              <a:off x="2519" y="3296"/>
              <a:ext cx="122" cy="123"/>
            </a:xfrm>
            <a:custGeom>
              <a:avLst/>
              <a:gdLst>
                <a:gd name="T0" fmla="*/ 19 w 366"/>
                <a:gd name="T1" fmla="*/ 0 h 367"/>
                <a:gd name="T2" fmla="*/ 15 w 366"/>
                <a:gd name="T3" fmla="*/ 0 h 367"/>
                <a:gd name="T4" fmla="*/ 12 w 366"/>
                <a:gd name="T5" fmla="*/ 2 h 367"/>
                <a:gd name="T6" fmla="*/ 8 w 366"/>
                <a:gd name="T7" fmla="*/ 4 h 367"/>
                <a:gd name="T8" fmla="*/ 5 w 366"/>
                <a:gd name="T9" fmla="*/ 6 h 367"/>
                <a:gd name="T10" fmla="*/ 3 w 366"/>
                <a:gd name="T11" fmla="*/ 9 h 367"/>
                <a:gd name="T12" fmla="*/ 1 w 366"/>
                <a:gd name="T13" fmla="*/ 13 h 367"/>
                <a:gd name="T14" fmla="*/ 0 w 366"/>
                <a:gd name="T15" fmla="*/ 16 h 367"/>
                <a:gd name="T16" fmla="*/ 0 w 366"/>
                <a:gd name="T17" fmla="*/ 21 h 367"/>
                <a:gd name="T18" fmla="*/ 0 w 366"/>
                <a:gd name="T19" fmla="*/ 23 h 367"/>
                <a:gd name="T20" fmla="*/ 1 w 366"/>
                <a:gd name="T21" fmla="*/ 25 h 367"/>
                <a:gd name="T22" fmla="*/ 1 w 366"/>
                <a:gd name="T23" fmla="*/ 26 h 367"/>
                <a:gd name="T24" fmla="*/ 2 w 366"/>
                <a:gd name="T25" fmla="*/ 28 h 367"/>
                <a:gd name="T26" fmla="*/ 3 w 366"/>
                <a:gd name="T27" fmla="*/ 30 h 367"/>
                <a:gd name="T28" fmla="*/ 4 w 366"/>
                <a:gd name="T29" fmla="*/ 32 h 367"/>
                <a:gd name="T30" fmla="*/ 5 w 366"/>
                <a:gd name="T31" fmla="*/ 34 h 367"/>
                <a:gd name="T32" fmla="*/ 7 w 366"/>
                <a:gd name="T33" fmla="*/ 35 h 367"/>
                <a:gd name="T34" fmla="*/ 8 w 366"/>
                <a:gd name="T35" fmla="*/ 37 h 367"/>
                <a:gd name="T36" fmla="*/ 10 w 366"/>
                <a:gd name="T37" fmla="*/ 38 h 367"/>
                <a:gd name="T38" fmla="*/ 12 w 366"/>
                <a:gd name="T39" fmla="*/ 39 h 367"/>
                <a:gd name="T40" fmla="*/ 14 w 366"/>
                <a:gd name="T41" fmla="*/ 40 h 367"/>
                <a:gd name="T42" fmla="*/ 16 w 366"/>
                <a:gd name="T43" fmla="*/ 40 h 367"/>
                <a:gd name="T44" fmla="*/ 18 w 366"/>
                <a:gd name="T45" fmla="*/ 41 h 367"/>
                <a:gd name="T46" fmla="*/ 19 w 366"/>
                <a:gd name="T47" fmla="*/ 41 h 367"/>
                <a:gd name="T48" fmla="*/ 21 w 366"/>
                <a:gd name="T49" fmla="*/ 41 h 367"/>
                <a:gd name="T50" fmla="*/ 23 w 366"/>
                <a:gd name="T51" fmla="*/ 41 h 367"/>
                <a:gd name="T52" fmla="*/ 25 w 366"/>
                <a:gd name="T53" fmla="*/ 41 h 367"/>
                <a:gd name="T54" fmla="*/ 27 w 366"/>
                <a:gd name="T55" fmla="*/ 40 h 367"/>
                <a:gd name="T56" fmla="*/ 29 w 366"/>
                <a:gd name="T57" fmla="*/ 40 h 367"/>
                <a:gd name="T58" fmla="*/ 31 w 366"/>
                <a:gd name="T59" fmla="*/ 39 h 367"/>
                <a:gd name="T60" fmla="*/ 33 w 366"/>
                <a:gd name="T61" fmla="*/ 38 h 367"/>
                <a:gd name="T62" fmla="*/ 34 w 366"/>
                <a:gd name="T63" fmla="*/ 37 h 367"/>
                <a:gd name="T64" fmla="*/ 36 w 366"/>
                <a:gd name="T65" fmla="*/ 35 h 367"/>
                <a:gd name="T66" fmla="*/ 37 w 366"/>
                <a:gd name="T67" fmla="*/ 34 h 367"/>
                <a:gd name="T68" fmla="*/ 38 w 366"/>
                <a:gd name="T69" fmla="*/ 32 h 367"/>
                <a:gd name="T70" fmla="*/ 39 w 366"/>
                <a:gd name="T71" fmla="*/ 30 h 367"/>
                <a:gd name="T72" fmla="*/ 40 w 366"/>
                <a:gd name="T73" fmla="*/ 28 h 367"/>
                <a:gd name="T74" fmla="*/ 40 w 366"/>
                <a:gd name="T75" fmla="*/ 26 h 367"/>
                <a:gd name="T76" fmla="*/ 41 w 366"/>
                <a:gd name="T77" fmla="*/ 25 h 367"/>
                <a:gd name="T78" fmla="*/ 41 w 366"/>
                <a:gd name="T79" fmla="*/ 23 h 367"/>
                <a:gd name="T80" fmla="*/ 41 w 366"/>
                <a:gd name="T81" fmla="*/ 21 h 367"/>
                <a:gd name="T82" fmla="*/ 41 w 366"/>
                <a:gd name="T83" fmla="*/ 19 h 367"/>
                <a:gd name="T84" fmla="*/ 40 w 366"/>
                <a:gd name="T85" fmla="*/ 17 h 367"/>
                <a:gd name="T86" fmla="*/ 39 w 366"/>
                <a:gd name="T87" fmla="*/ 15 h 367"/>
                <a:gd name="T88" fmla="*/ 39 w 366"/>
                <a:gd name="T89" fmla="*/ 13 h 367"/>
                <a:gd name="T90" fmla="*/ 38 w 366"/>
                <a:gd name="T91" fmla="*/ 11 h 367"/>
                <a:gd name="T92" fmla="*/ 37 w 366"/>
                <a:gd name="T93" fmla="*/ 9 h 367"/>
                <a:gd name="T94" fmla="*/ 35 w 366"/>
                <a:gd name="T95" fmla="*/ 8 h 367"/>
                <a:gd name="T96" fmla="*/ 34 w 366"/>
                <a:gd name="T97" fmla="*/ 6 h 367"/>
                <a:gd name="T98" fmla="*/ 32 w 366"/>
                <a:gd name="T99" fmla="*/ 5 h 367"/>
                <a:gd name="T100" fmla="*/ 31 w 366"/>
                <a:gd name="T101" fmla="*/ 3 h 367"/>
                <a:gd name="T102" fmla="*/ 29 w 366"/>
                <a:gd name="T103" fmla="*/ 2 h 367"/>
                <a:gd name="T104" fmla="*/ 27 w 366"/>
                <a:gd name="T105" fmla="*/ 2 h 367"/>
                <a:gd name="T106" fmla="*/ 25 w 366"/>
                <a:gd name="T107" fmla="*/ 1 h 367"/>
                <a:gd name="T108" fmla="*/ 23 w 366"/>
                <a:gd name="T109" fmla="*/ 0 h 367"/>
                <a:gd name="T110" fmla="*/ 21 w 366"/>
                <a:gd name="T111" fmla="*/ 0 h 367"/>
                <a:gd name="T112" fmla="*/ 19 w 366"/>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6"/>
                <a:gd name="T172" fmla="*/ 0 h 367"/>
                <a:gd name="T173" fmla="*/ 366 w 366"/>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6" h="367">
                  <a:moveTo>
                    <a:pt x="173" y="0"/>
                  </a:moveTo>
                  <a:lnTo>
                    <a:pt x="137" y="4"/>
                  </a:lnTo>
                  <a:lnTo>
                    <a:pt x="104" y="15"/>
                  </a:lnTo>
                  <a:lnTo>
                    <a:pt x="73" y="32"/>
                  </a:lnTo>
                  <a:lnTo>
                    <a:pt x="47" y="54"/>
                  </a:lnTo>
                  <a:lnTo>
                    <a:pt x="26" y="82"/>
                  </a:lnTo>
                  <a:lnTo>
                    <a:pt x="11" y="112"/>
                  </a:lnTo>
                  <a:lnTo>
                    <a:pt x="1" y="147"/>
                  </a:lnTo>
                  <a:lnTo>
                    <a:pt x="0" y="184"/>
                  </a:lnTo>
                  <a:lnTo>
                    <a:pt x="1" y="202"/>
                  </a:lnTo>
                  <a:lnTo>
                    <a:pt x="5" y="220"/>
                  </a:lnTo>
                  <a:lnTo>
                    <a:pt x="11" y="237"/>
                  </a:lnTo>
                  <a:lnTo>
                    <a:pt x="18" y="254"/>
                  </a:lnTo>
                  <a:lnTo>
                    <a:pt x="26" y="270"/>
                  </a:lnTo>
                  <a:lnTo>
                    <a:pt x="36" y="286"/>
                  </a:lnTo>
                  <a:lnTo>
                    <a:pt x="48" y="299"/>
                  </a:lnTo>
                  <a:lnTo>
                    <a:pt x="61" y="313"/>
                  </a:lnTo>
                  <a:lnTo>
                    <a:pt x="75" y="326"/>
                  </a:lnTo>
                  <a:lnTo>
                    <a:pt x="90" y="337"/>
                  </a:lnTo>
                  <a:lnTo>
                    <a:pt x="107" y="345"/>
                  </a:lnTo>
                  <a:lnTo>
                    <a:pt x="123" y="354"/>
                  </a:lnTo>
                  <a:lnTo>
                    <a:pt x="140" y="359"/>
                  </a:lnTo>
                  <a:lnTo>
                    <a:pt x="158" y="363"/>
                  </a:lnTo>
                  <a:lnTo>
                    <a:pt x="175" y="366"/>
                  </a:lnTo>
                  <a:lnTo>
                    <a:pt x="193" y="367"/>
                  </a:lnTo>
                  <a:lnTo>
                    <a:pt x="211" y="366"/>
                  </a:lnTo>
                  <a:lnTo>
                    <a:pt x="229" y="363"/>
                  </a:lnTo>
                  <a:lnTo>
                    <a:pt x="247" y="359"/>
                  </a:lnTo>
                  <a:lnTo>
                    <a:pt x="263" y="354"/>
                  </a:lnTo>
                  <a:lnTo>
                    <a:pt x="279" y="345"/>
                  </a:lnTo>
                  <a:lnTo>
                    <a:pt x="294" y="337"/>
                  </a:lnTo>
                  <a:lnTo>
                    <a:pt x="308" y="326"/>
                  </a:lnTo>
                  <a:lnTo>
                    <a:pt x="320" y="313"/>
                  </a:lnTo>
                  <a:lnTo>
                    <a:pt x="331" y="299"/>
                  </a:lnTo>
                  <a:lnTo>
                    <a:pt x="341" y="286"/>
                  </a:lnTo>
                  <a:lnTo>
                    <a:pt x="349" y="270"/>
                  </a:lnTo>
                  <a:lnTo>
                    <a:pt x="356" y="254"/>
                  </a:lnTo>
                  <a:lnTo>
                    <a:pt x="362" y="237"/>
                  </a:lnTo>
                  <a:lnTo>
                    <a:pt x="365" y="220"/>
                  </a:lnTo>
                  <a:lnTo>
                    <a:pt x="366" y="202"/>
                  </a:lnTo>
                  <a:lnTo>
                    <a:pt x="366" y="184"/>
                  </a:lnTo>
                  <a:lnTo>
                    <a:pt x="365" y="166"/>
                  </a:lnTo>
                  <a:lnTo>
                    <a:pt x="361" y="148"/>
                  </a:lnTo>
                  <a:lnTo>
                    <a:pt x="355" y="130"/>
                  </a:lnTo>
                  <a:lnTo>
                    <a:pt x="348" y="114"/>
                  </a:lnTo>
                  <a:lnTo>
                    <a:pt x="340" y="97"/>
                  </a:lnTo>
                  <a:lnTo>
                    <a:pt x="330" y="82"/>
                  </a:lnTo>
                  <a:lnTo>
                    <a:pt x="319" y="68"/>
                  </a:lnTo>
                  <a:lnTo>
                    <a:pt x="305" y="54"/>
                  </a:lnTo>
                  <a:lnTo>
                    <a:pt x="291" y="42"/>
                  </a:lnTo>
                  <a:lnTo>
                    <a:pt x="276" y="30"/>
                  </a:lnTo>
                  <a:lnTo>
                    <a:pt x="261" y="22"/>
                  </a:lnTo>
                  <a:lnTo>
                    <a:pt x="244" y="14"/>
                  </a:lnTo>
                  <a:lnTo>
                    <a:pt x="227" y="8"/>
                  </a:lnTo>
                  <a:lnTo>
                    <a:pt x="209" y="4"/>
                  </a:lnTo>
                  <a:lnTo>
                    <a:pt x="191" y="1"/>
                  </a:lnTo>
                  <a:lnTo>
                    <a:pt x="173" y="0"/>
                  </a:lnTo>
                  <a:close/>
                </a:path>
              </a:pathLst>
            </a:custGeom>
            <a:solidFill>
              <a:srgbClr val="000000"/>
            </a:solidFill>
            <a:ln w="9525">
              <a:noFill/>
              <a:round/>
              <a:headEnd/>
              <a:tailEnd/>
            </a:ln>
          </p:spPr>
          <p:txBody>
            <a:bodyPr/>
            <a:lstStyle/>
            <a:p>
              <a:pPr eaLnBrk="0" hangingPunct="0"/>
              <a:endParaRPr lang="en-AU"/>
            </a:p>
          </p:txBody>
        </p:sp>
        <p:sp>
          <p:nvSpPr>
            <p:cNvPr id="76965" name="Freeform 144"/>
            <p:cNvSpPr>
              <a:spLocks/>
            </p:cNvSpPr>
            <p:nvPr/>
          </p:nvSpPr>
          <p:spPr bwMode="auto">
            <a:xfrm>
              <a:off x="2532" y="3309"/>
              <a:ext cx="97" cy="97"/>
            </a:xfrm>
            <a:custGeom>
              <a:avLst/>
              <a:gdLst>
                <a:gd name="T0" fmla="*/ 17 w 293"/>
                <a:gd name="T1" fmla="*/ 32 h 293"/>
                <a:gd name="T2" fmla="*/ 15 w 293"/>
                <a:gd name="T3" fmla="*/ 32 h 293"/>
                <a:gd name="T4" fmla="*/ 14 w 293"/>
                <a:gd name="T5" fmla="*/ 32 h 293"/>
                <a:gd name="T6" fmla="*/ 12 w 293"/>
                <a:gd name="T7" fmla="*/ 31 h 293"/>
                <a:gd name="T8" fmla="*/ 11 w 293"/>
                <a:gd name="T9" fmla="*/ 31 h 293"/>
                <a:gd name="T10" fmla="*/ 9 w 293"/>
                <a:gd name="T11" fmla="*/ 30 h 293"/>
                <a:gd name="T12" fmla="*/ 8 w 293"/>
                <a:gd name="T13" fmla="*/ 29 h 293"/>
                <a:gd name="T14" fmla="*/ 7 w 293"/>
                <a:gd name="T15" fmla="*/ 28 h 293"/>
                <a:gd name="T16" fmla="*/ 5 w 293"/>
                <a:gd name="T17" fmla="*/ 27 h 293"/>
                <a:gd name="T18" fmla="*/ 4 w 293"/>
                <a:gd name="T19" fmla="*/ 26 h 293"/>
                <a:gd name="T20" fmla="*/ 3 w 293"/>
                <a:gd name="T21" fmla="*/ 25 h 293"/>
                <a:gd name="T22" fmla="*/ 2 w 293"/>
                <a:gd name="T23" fmla="*/ 24 h 293"/>
                <a:gd name="T24" fmla="*/ 2 w 293"/>
                <a:gd name="T25" fmla="*/ 22 h 293"/>
                <a:gd name="T26" fmla="*/ 1 w 293"/>
                <a:gd name="T27" fmla="*/ 21 h 293"/>
                <a:gd name="T28" fmla="*/ 0 w 293"/>
                <a:gd name="T29" fmla="*/ 19 h 293"/>
                <a:gd name="T30" fmla="*/ 0 w 293"/>
                <a:gd name="T31" fmla="*/ 18 h 293"/>
                <a:gd name="T32" fmla="*/ 0 w 293"/>
                <a:gd name="T33" fmla="*/ 16 h 293"/>
                <a:gd name="T34" fmla="*/ 0 w 293"/>
                <a:gd name="T35" fmla="*/ 13 h 293"/>
                <a:gd name="T36" fmla="*/ 1 w 293"/>
                <a:gd name="T37" fmla="*/ 10 h 293"/>
                <a:gd name="T38" fmla="*/ 2 w 293"/>
                <a:gd name="T39" fmla="*/ 7 h 293"/>
                <a:gd name="T40" fmla="*/ 4 w 293"/>
                <a:gd name="T41" fmla="*/ 5 h 293"/>
                <a:gd name="T42" fmla="*/ 5 w 293"/>
                <a:gd name="T43" fmla="*/ 4 h 293"/>
                <a:gd name="T44" fmla="*/ 7 w 293"/>
                <a:gd name="T45" fmla="*/ 3 h 293"/>
                <a:gd name="T46" fmla="*/ 8 w 293"/>
                <a:gd name="T47" fmla="*/ 2 h 293"/>
                <a:gd name="T48" fmla="*/ 9 w 293"/>
                <a:gd name="T49" fmla="*/ 1 h 293"/>
                <a:gd name="T50" fmla="*/ 11 w 293"/>
                <a:gd name="T51" fmla="*/ 1 h 293"/>
                <a:gd name="T52" fmla="*/ 12 w 293"/>
                <a:gd name="T53" fmla="*/ 0 h 293"/>
                <a:gd name="T54" fmla="*/ 14 w 293"/>
                <a:gd name="T55" fmla="*/ 0 h 293"/>
                <a:gd name="T56" fmla="*/ 15 w 293"/>
                <a:gd name="T57" fmla="*/ 0 h 293"/>
                <a:gd name="T58" fmla="*/ 17 w 293"/>
                <a:gd name="T59" fmla="*/ 0 h 293"/>
                <a:gd name="T60" fmla="*/ 18 w 293"/>
                <a:gd name="T61" fmla="*/ 0 h 293"/>
                <a:gd name="T62" fmla="*/ 20 w 293"/>
                <a:gd name="T63" fmla="*/ 1 h 293"/>
                <a:gd name="T64" fmla="*/ 22 w 293"/>
                <a:gd name="T65" fmla="*/ 1 h 293"/>
                <a:gd name="T66" fmla="*/ 23 w 293"/>
                <a:gd name="T67" fmla="*/ 2 h 293"/>
                <a:gd name="T68" fmla="*/ 24 w 293"/>
                <a:gd name="T69" fmla="*/ 3 h 293"/>
                <a:gd name="T70" fmla="*/ 25 w 293"/>
                <a:gd name="T71" fmla="*/ 4 h 293"/>
                <a:gd name="T72" fmla="*/ 27 w 293"/>
                <a:gd name="T73" fmla="*/ 5 h 293"/>
                <a:gd name="T74" fmla="*/ 28 w 293"/>
                <a:gd name="T75" fmla="*/ 6 h 293"/>
                <a:gd name="T76" fmla="*/ 29 w 293"/>
                <a:gd name="T77" fmla="*/ 7 h 293"/>
                <a:gd name="T78" fmla="*/ 30 w 293"/>
                <a:gd name="T79" fmla="*/ 9 h 293"/>
                <a:gd name="T80" fmla="*/ 30 w 293"/>
                <a:gd name="T81" fmla="*/ 10 h 293"/>
                <a:gd name="T82" fmla="*/ 31 w 293"/>
                <a:gd name="T83" fmla="*/ 11 h 293"/>
                <a:gd name="T84" fmla="*/ 32 w 293"/>
                <a:gd name="T85" fmla="*/ 13 h 293"/>
                <a:gd name="T86" fmla="*/ 32 w 293"/>
                <a:gd name="T87" fmla="*/ 15 h 293"/>
                <a:gd name="T88" fmla="*/ 32 w 293"/>
                <a:gd name="T89" fmla="*/ 16 h 293"/>
                <a:gd name="T90" fmla="*/ 32 w 293"/>
                <a:gd name="T91" fmla="*/ 19 h 293"/>
                <a:gd name="T92" fmla="*/ 31 w 293"/>
                <a:gd name="T93" fmla="*/ 23 h 293"/>
                <a:gd name="T94" fmla="*/ 30 w 293"/>
                <a:gd name="T95" fmla="*/ 25 h 293"/>
                <a:gd name="T96" fmla="*/ 28 w 293"/>
                <a:gd name="T97" fmla="*/ 27 h 293"/>
                <a:gd name="T98" fmla="*/ 26 w 293"/>
                <a:gd name="T99" fmla="*/ 29 h 293"/>
                <a:gd name="T100" fmla="*/ 23 w 293"/>
                <a:gd name="T101" fmla="*/ 31 h 293"/>
                <a:gd name="T102" fmla="*/ 20 w 293"/>
                <a:gd name="T103" fmla="*/ 32 h 293"/>
                <a:gd name="T104" fmla="*/ 17 w 293"/>
                <a:gd name="T105" fmla="*/ 32 h 2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3"/>
                <a:gd name="T160" fmla="*/ 0 h 293"/>
                <a:gd name="T161" fmla="*/ 293 w 293"/>
                <a:gd name="T162" fmla="*/ 293 h 29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3" h="293">
                  <a:moveTo>
                    <a:pt x="154" y="293"/>
                  </a:moveTo>
                  <a:lnTo>
                    <a:pt x="140" y="292"/>
                  </a:lnTo>
                  <a:lnTo>
                    <a:pt x="125" y="290"/>
                  </a:lnTo>
                  <a:lnTo>
                    <a:pt x="111" y="286"/>
                  </a:lnTo>
                  <a:lnTo>
                    <a:pt x="97" y="282"/>
                  </a:lnTo>
                  <a:lnTo>
                    <a:pt x="85" y="276"/>
                  </a:lnTo>
                  <a:lnTo>
                    <a:pt x="72" y="268"/>
                  </a:lnTo>
                  <a:lnTo>
                    <a:pt x="60" y="260"/>
                  </a:lnTo>
                  <a:lnTo>
                    <a:pt x="49" y="250"/>
                  </a:lnTo>
                  <a:lnTo>
                    <a:pt x="39" y="239"/>
                  </a:lnTo>
                  <a:lnTo>
                    <a:pt x="29" y="228"/>
                  </a:lnTo>
                  <a:lnTo>
                    <a:pt x="21" y="215"/>
                  </a:lnTo>
                  <a:lnTo>
                    <a:pt x="14" y="203"/>
                  </a:lnTo>
                  <a:lnTo>
                    <a:pt x="9" y="189"/>
                  </a:lnTo>
                  <a:lnTo>
                    <a:pt x="4" y="176"/>
                  </a:lnTo>
                  <a:lnTo>
                    <a:pt x="2" y="161"/>
                  </a:lnTo>
                  <a:lnTo>
                    <a:pt x="0" y="147"/>
                  </a:lnTo>
                  <a:lnTo>
                    <a:pt x="2" y="118"/>
                  </a:lnTo>
                  <a:lnTo>
                    <a:pt x="9" y="91"/>
                  </a:lnTo>
                  <a:lnTo>
                    <a:pt x="21" y="66"/>
                  </a:lnTo>
                  <a:lnTo>
                    <a:pt x="38" y="43"/>
                  </a:lnTo>
                  <a:lnTo>
                    <a:pt x="47" y="34"/>
                  </a:lnTo>
                  <a:lnTo>
                    <a:pt x="59" y="25"/>
                  </a:lnTo>
                  <a:lnTo>
                    <a:pt x="71" y="17"/>
                  </a:lnTo>
                  <a:lnTo>
                    <a:pt x="84" y="11"/>
                  </a:lnTo>
                  <a:lnTo>
                    <a:pt x="96" y="7"/>
                  </a:lnTo>
                  <a:lnTo>
                    <a:pt x="110" y="3"/>
                  </a:lnTo>
                  <a:lnTo>
                    <a:pt x="124" y="2"/>
                  </a:lnTo>
                  <a:lnTo>
                    <a:pt x="138" y="0"/>
                  </a:lnTo>
                  <a:lnTo>
                    <a:pt x="152" y="2"/>
                  </a:lnTo>
                  <a:lnTo>
                    <a:pt x="167" y="3"/>
                  </a:lnTo>
                  <a:lnTo>
                    <a:pt x="181" y="7"/>
                  </a:lnTo>
                  <a:lnTo>
                    <a:pt x="195" y="11"/>
                  </a:lnTo>
                  <a:lnTo>
                    <a:pt x="208" y="17"/>
                  </a:lnTo>
                  <a:lnTo>
                    <a:pt x="221" y="25"/>
                  </a:lnTo>
                  <a:lnTo>
                    <a:pt x="233" y="34"/>
                  </a:lnTo>
                  <a:lnTo>
                    <a:pt x="244" y="43"/>
                  </a:lnTo>
                  <a:lnTo>
                    <a:pt x="254" y="54"/>
                  </a:lnTo>
                  <a:lnTo>
                    <a:pt x="264" y="66"/>
                  </a:lnTo>
                  <a:lnTo>
                    <a:pt x="272" y="78"/>
                  </a:lnTo>
                  <a:lnTo>
                    <a:pt x="279" y="91"/>
                  </a:lnTo>
                  <a:lnTo>
                    <a:pt x="285" y="104"/>
                  </a:lnTo>
                  <a:lnTo>
                    <a:pt x="289" y="118"/>
                  </a:lnTo>
                  <a:lnTo>
                    <a:pt x="292" y="132"/>
                  </a:lnTo>
                  <a:lnTo>
                    <a:pt x="293" y="147"/>
                  </a:lnTo>
                  <a:lnTo>
                    <a:pt x="292" y="176"/>
                  </a:lnTo>
                  <a:lnTo>
                    <a:pt x="285" y="204"/>
                  </a:lnTo>
                  <a:lnTo>
                    <a:pt x="272" y="229"/>
                  </a:lnTo>
                  <a:lnTo>
                    <a:pt x="256" y="250"/>
                  </a:lnTo>
                  <a:lnTo>
                    <a:pt x="235" y="268"/>
                  </a:lnTo>
                  <a:lnTo>
                    <a:pt x="211" y="282"/>
                  </a:lnTo>
                  <a:lnTo>
                    <a:pt x="183" y="290"/>
                  </a:lnTo>
                  <a:lnTo>
                    <a:pt x="154" y="293"/>
                  </a:lnTo>
                  <a:close/>
                </a:path>
              </a:pathLst>
            </a:custGeom>
            <a:solidFill>
              <a:srgbClr val="FFFFFF"/>
            </a:solidFill>
            <a:ln w="9525">
              <a:noFill/>
              <a:round/>
              <a:headEnd/>
              <a:tailEnd/>
            </a:ln>
          </p:spPr>
          <p:txBody>
            <a:bodyPr/>
            <a:lstStyle/>
            <a:p>
              <a:pPr eaLnBrk="0" hangingPunct="0"/>
              <a:endParaRPr lang="en-AU"/>
            </a:p>
          </p:txBody>
        </p:sp>
        <p:sp>
          <p:nvSpPr>
            <p:cNvPr id="76966" name="Freeform 145"/>
            <p:cNvSpPr>
              <a:spLocks/>
            </p:cNvSpPr>
            <p:nvPr/>
          </p:nvSpPr>
          <p:spPr bwMode="auto">
            <a:xfrm>
              <a:off x="2552" y="3320"/>
              <a:ext cx="47" cy="73"/>
            </a:xfrm>
            <a:custGeom>
              <a:avLst/>
              <a:gdLst>
                <a:gd name="T0" fmla="*/ 2 w 141"/>
                <a:gd name="T1" fmla="*/ 4 h 218"/>
                <a:gd name="T2" fmla="*/ 1 w 141"/>
                <a:gd name="T3" fmla="*/ 4 h 218"/>
                <a:gd name="T4" fmla="*/ 0 w 141"/>
                <a:gd name="T5" fmla="*/ 5 h 218"/>
                <a:gd name="T6" fmla="*/ 0 w 141"/>
                <a:gd name="T7" fmla="*/ 5 h 218"/>
                <a:gd name="T8" fmla="*/ 0 w 141"/>
                <a:gd name="T9" fmla="*/ 5 h 218"/>
                <a:gd name="T10" fmla="*/ 0 w 141"/>
                <a:gd name="T11" fmla="*/ 11 h 218"/>
                <a:gd name="T12" fmla="*/ 6 w 141"/>
                <a:gd name="T13" fmla="*/ 10 h 218"/>
                <a:gd name="T14" fmla="*/ 7 w 141"/>
                <a:gd name="T15" fmla="*/ 24 h 218"/>
                <a:gd name="T16" fmla="*/ 16 w 141"/>
                <a:gd name="T17" fmla="*/ 24 h 218"/>
                <a:gd name="T18" fmla="*/ 14 w 141"/>
                <a:gd name="T19" fmla="*/ 0 h 218"/>
                <a:gd name="T20" fmla="*/ 5 w 141"/>
                <a:gd name="T21" fmla="*/ 0 h 218"/>
                <a:gd name="T22" fmla="*/ 5 w 141"/>
                <a:gd name="T23" fmla="*/ 0 h 218"/>
                <a:gd name="T24" fmla="*/ 4 w 141"/>
                <a:gd name="T25" fmla="*/ 2 h 218"/>
                <a:gd name="T26" fmla="*/ 3 w 141"/>
                <a:gd name="T27" fmla="*/ 3 h 218"/>
                <a:gd name="T28" fmla="*/ 2 w 141"/>
                <a:gd name="T29" fmla="*/ 4 h 2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1"/>
                <a:gd name="T46" fmla="*/ 0 h 218"/>
                <a:gd name="T47" fmla="*/ 141 w 141"/>
                <a:gd name="T48" fmla="*/ 218 h 2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1" h="218">
                  <a:moveTo>
                    <a:pt x="17" y="35"/>
                  </a:moveTo>
                  <a:lnTo>
                    <a:pt x="8" y="39"/>
                  </a:lnTo>
                  <a:lnTo>
                    <a:pt x="3" y="42"/>
                  </a:lnTo>
                  <a:lnTo>
                    <a:pt x="0" y="43"/>
                  </a:lnTo>
                  <a:lnTo>
                    <a:pt x="3" y="100"/>
                  </a:lnTo>
                  <a:lnTo>
                    <a:pt x="58" y="94"/>
                  </a:lnTo>
                  <a:lnTo>
                    <a:pt x="62" y="215"/>
                  </a:lnTo>
                  <a:lnTo>
                    <a:pt x="141" y="218"/>
                  </a:lnTo>
                  <a:lnTo>
                    <a:pt x="130" y="0"/>
                  </a:lnTo>
                  <a:lnTo>
                    <a:pt x="47" y="0"/>
                  </a:lnTo>
                  <a:lnTo>
                    <a:pt x="44" y="4"/>
                  </a:lnTo>
                  <a:lnTo>
                    <a:pt x="36" y="15"/>
                  </a:lnTo>
                  <a:lnTo>
                    <a:pt x="26" y="26"/>
                  </a:lnTo>
                  <a:lnTo>
                    <a:pt x="17" y="35"/>
                  </a:lnTo>
                  <a:close/>
                </a:path>
              </a:pathLst>
            </a:custGeom>
            <a:solidFill>
              <a:srgbClr val="000000"/>
            </a:solidFill>
            <a:ln w="9525">
              <a:noFill/>
              <a:round/>
              <a:headEnd/>
              <a:tailEnd/>
            </a:ln>
          </p:spPr>
          <p:txBody>
            <a:bodyPr/>
            <a:lstStyle/>
            <a:p>
              <a:pPr eaLnBrk="0" hangingPunct="0"/>
              <a:endParaRPr lang="en-AU"/>
            </a:p>
          </p:txBody>
        </p:sp>
        <p:sp>
          <p:nvSpPr>
            <p:cNvPr id="76967" name="Freeform 146"/>
            <p:cNvSpPr>
              <a:spLocks/>
            </p:cNvSpPr>
            <p:nvPr/>
          </p:nvSpPr>
          <p:spPr bwMode="auto">
            <a:xfrm>
              <a:off x="2618" y="3068"/>
              <a:ext cx="54" cy="55"/>
            </a:xfrm>
            <a:custGeom>
              <a:avLst/>
              <a:gdLst>
                <a:gd name="T0" fmla="*/ 8 w 162"/>
                <a:gd name="T1" fmla="*/ 0 h 164"/>
                <a:gd name="T2" fmla="*/ 7 w 162"/>
                <a:gd name="T3" fmla="*/ 0 h 164"/>
                <a:gd name="T4" fmla="*/ 5 w 162"/>
                <a:gd name="T5" fmla="*/ 1 h 164"/>
                <a:gd name="T6" fmla="*/ 4 w 162"/>
                <a:gd name="T7" fmla="*/ 2 h 164"/>
                <a:gd name="T8" fmla="*/ 2 w 162"/>
                <a:gd name="T9" fmla="*/ 3 h 164"/>
                <a:gd name="T10" fmla="*/ 1 w 162"/>
                <a:gd name="T11" fmla="*/ 4 h 164"/>
                <a:gd name="T12" fmla="*/ 0 w 162"/>
                <a:gd name="T13" fmla="*/ 6 h 164"/>
                <a:gd name="T14" fmla="*/ 0 w 162"/>
                <a:gd name="T15" fmla="*/ 7 h 164"/>
                <a:gd name="T16" fmla="*/ 0 w 162"/>
                <a:gd name="T17" fmla="*/ 9 h 164"/>
                <a:gd name="T18" fmla="*/ 0 w 162"/>
                <a:gd name="T19" fmla="*/ 11 h 164"/>
                <a:gd name="T20" fmla="*/ 1 w 162"/>
                <a:gd name="T21" fmla="*/ 13 h 164"/>
                <a:gd name="T22" fmla="*/ 2 w 162"/>
                <a:gd name="T23" fmla="*/ 14 h 164"/>
                <a:gd name="T24" fmla="*/ 3 w 162"/>
                <a:gd name="T25" fmla="*/ 16 h 164"/>
                <a:gd name="T26" fmla="*/ 4 w 162"/>
                <a:gd name="T27" fmla="*/ 16 h 164"/>
                <a:gd name="T28" fmla="*/ 4 w 162"/>
                <a:gd name="T29" fmla="*/ 17 h 164"/>
                <a:gd name="T30" fmla="*/ 5 w 162"/>
                <a:gd name="T31" fmla="*/ 17 h 164"/>
                <a:gd name="T32" fmla="*/ 6 w 162"/>
                <a:gd name="T33" fmla="*/ 18 h 164"/>
                <a:gd name="T34" fmla="*/ 7 w 162"/>
                <a:gd name="T35" fmla="*/ 18 h 164"/>
                <a:gd name="T36" fmla="*/ 8 w 162"/>
                <a:gd name="T37" fmla="*/ 18 h 164"/>
                <a:gd name="T38" fmla="*/ 9 w 162"/>
                <a:gd name="T39" fmla="*/ 18 h 164"/>
                <a:gd name="T40" fmla="*/ 10 w 162"/>
                <a:gd name="T41" fmla="*/ 18 h 164"/>
                <a:gd name="T42" fmla="*/ 10 w 162"/>
                <a:gd name="T43" fmla="*/ 18 h 164"/>
                <a:gd name="T44" fmla="*/ 11 w 162"/>
                <a:gd name="T45" fmla="*/ 18 h 164"/>
                <a:gd name="T46" fmla="*/ 12 w 162"/>
                <a:gd name="T47" fmla="*/ 18 h 164"/>
                <a:gd name="T48" fmla="*/ 13 w 162"/>
                <a:gd name="T49" fmla="*/ 18 h 164"/>
                <a:gd name="T50" fmla="*/ 14 w 162"/>
                <a:gd name="T51" fmla="*/ 17 h 164"/>
                <a:gd name="T52" fmla="*/ 14 w 162"/>
                <a:gd name="T53" fmla="*/ 17 h 164"/>
                <a:gd name="T54" fmla="*/ 15 w 162"/>
                <a:gd name="T55" fmla="*/ 16 h 164"/>
                <a:gd name="T56" fmla="*/ 16 w 162"/>
                <a:gd name="T57" fmla="*/ 16 h 164"/>
                <a:gd name="T58" fmla="*/ 17 w 162"/>
                <a:gd name="T59" fmla="*/ 14 h 164"/>
                <a:gd name="T60" fmla="*/ 18 w 162"/>
                <a:gd name="T61" fmla="*/ 13 h 164"/>
                <a:gd name="T62" fmla="*/ 18 w 162"/>
                <a:gd name="T63" fmla="*/ 11 h 164"/>
                <a:gd name="T64" fmla="*/ 18 w 162"/>
                <a:gd name="T65" fmla="*/ 9 h 164"/>
                <a:gd name="T66" fmla="*/ 18 w 162"/>
                <a:gd name="T67" fmla="*/ 7 h 164"/>
                <a:gd name="T68" fmla="*/ 17 w 162"/>
                <a:gd name="T69" fmla="*/ 6 h 164"/>
                <a:gd name="T70" fmla="*/ 16 w 162"/>
                <a:gd name="T71" fmla="*/ 4 h 164"/>
                <a:gd name="T72" fmla="*/ 15 w 162"/>
                <a:gd name="T73" fmla="*/ 3 h 164"/>
                <a:gd name="T74" fmla="*/ 14 w 162"/>
                <a:gd name="T75" fmla="*/ 2 h 164"/>
                <a:gd name="T76" fmla="*/ 14 w 162"/>
                <a:gd name="T77" fmla="*/ 2 h 164"/>
                <a:gd name="T78" fmla="*/ 13 w 162"/>
                <a:gd name="T79" fmla="*/ 1 h 164"/>
                <a:gd name="T80" fmla="*/ 12 w 162"/>
                <a:gd name="T81" fmla="*/ 1 h 164"/>
                <a:gd name="T82" fmla="*/ 11 w 162"/>
                <a:gd name="T83" fmla="*/ 0 h 164"/>
                <a:gd name="T84" fmla="*/ 10 w 162"/>
                <a:gd name="T85" fmla="*/ 0 h 164"/>
                <a:gd name="T86" fmla="*/ 9 w 162"/>
                <a:gd name="T87" fmla="*/ 0 h 164"/>
                <a:gd name="T88" fmla="*/ 8 w 162"/>
                <a:gd name="T89" fmla="*/ 0 h 1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2"/>
                <a:gd name="T136" fmla="*/ 0 h 164"/>
                <a:gd name="T137" fmla="*/ 162 w 162"/>
                <a:gd name="T138" fmla="*/ 164 h 1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2" h="164">
                  <a:moveTo>
                    <a:pt x="76" y="0"/>
                  </a:moveTo>
                  <a:lnTo>
                    <a:pt x="59" y="2"/>
                  </a:lnTo>
                  <a:lnTo>
                    <a:pt x="46" y="7"/>
                  </a:lnTo>
                  <a:lnTo>
                    <a:pt x="32" y="14"/>
                  </a:lnTo>
                  <a:lnTo>
                    <a:pt x="21" y="24"/>
                  </a:lnTo>
                  <a:lnTo>
                    <a:pt x="11" y="36"/>
                  </a:lnTo>
                  <a:lnTo>
                    <a:pt x="4" y="50"/>
                  </a:lnTo>
                  <a:lnTo>
                    <a:pt x="0" y="65"/>
                  </a:lnTo>
                  <a:lnTo>
                    <a:pt x="0" y="82"/>
                  </a:lnTo>
                  <a:lnTo>
                    <a:pt x="3" y="99"/>
                  </a:lnTo>
                  <a:lnTo>
                    <a:pt x="8" y="113"/>
                  </a:lnTo>
                  <a:lnTo>
                    <a:pt x="16" y="127"/>
                  </a:lnTo>
                  <a:lnTo>
                    <a:pt x="26" y="139"/>
                  </a:lnTo>
                  <a:lnTo>
                    <a:pt x="33" y="145"/>
                  </a:lnTo>
                  <a:lnTo>
                    <a:pt x="40" y="149"/>
                  </a:lnTo>
                  <a:lnTo>
                    <a:pt x="47" y="154"/>
                  </a:lnTo>
                  <a:lnTo>
                    <a:pt x="54" y="157"/>
                  </a:lnTo>
                  <a:lnTo>
                    <a:pt x="62" y="160"/>
                  </a:lnTo>
                  <a:lnTo>
                    <a:pt x="69" y="163"/>
                  </a:lnTo>
                  <a:lnTo>
                    <a:pt x="77" y="164"/>
                  </a:lnTo>
                  <a:lnTo>
                    <a:pt x="86" y="164"/>
                  </a:lnTo>
                  <a:lnTo>
                    <a:pt x="94" y="164"/>
                  </a:lnTo>
                  <a:lnTo>
                    <a:pt x="101" y="163"/>
                  </a:lnTo>
                  <a:lnTo>
                    <a:pt x="109" y="160"/>
                  </a:lnTo>
                  <a:lnTo>
                    <a:pt x="116" y="157"/>
                  </a:lnTo>
                  <a:lnTo>
                    <a:pt x="123" y="154"/>
                  </a:lnTo>
                  <a:lnTo>
                    <a:pt x="130" y="149"/>
                  </a:lnTo>
                  <a:lnTo>
                    <a:pt x="136" y="145"/>
                  </a:lnTo>
                  <a:lnTo>
                    <a:pt x="141" y="139"/>
                  </a:lnTo>
                  <a:lnTo>
                    <a:pt x="151" y="127"/>
                  </a:lnTo>
                  <a:lnTo>
                    <a:pt x="158" y="113"/>
                  </a:lnTo>
                  <a:lnTo>
                    <a:pt x="162" y="99"/>
                  </a:lnTo>
                  <a:lnTo>
                    <a:pt x="162" y="82"/>
                  </a:lnTo>
                  <a:lnTo>
                    <a:pt x="159" y="65"/>
                  </a:lnTo>
                  <a:lnTo>
                    <a:pt x="155" y="50"/>
                  </a:lnTo>
                  <a:lnTo>
                    <a:pt x="147" y="36"/>
                  </a:lnTo>
                  <a:lnTo>
                    <a:pt x="136" y="24"/>
                  </a:lnTo>
                  <a:lnTo>
                    <a:pt x="129" y="18"/>
                  </a:lnTo>
                  <a:lnTo>
                    <a:pt x="122" y="14"/>
                  </a:lnTo>
                  <a:lnTo>
                    <a:pt x="115" y="10"/>
                  </a:lnTo>
                  <a:lnTo>
                    <a:pt x="108" y="6"/>
                  </a:lnTo>
                  <a:lnTo>
                    <a:pt x="100" y="3"/>
                  </a:lnTo>
                  <a:lnTo>
                    <a:pt x="93" y="2"/>
                  </a:lnTo>
                  <a:lnTo>
                    <a:pt x="84" y="0"/>
                  </a:lnTo>
                  <a:lnTo>
                    <a:pt x="76" y="0"/>
                  </a:lnTo>
                  <a:close/>
                </a:path>
              </a:pathLst>
            </a:custGeom>
            <a:solidFill>
              <a:srgbClr val="000000"/>
            </a:solidFill>
            <a:ln w="9525">
              <a:noFill/>
              <a:round/>
              <a:headEnd/>
              <a:tailEnd/>
            </a:ln>
          </p:spPr>
          <p:txBody>
            <a:bodyPr/>
            <a:lstStyle/>
            <a:p>
              <a:pPr eaLnBrk="0" hangingPunct="0"/>
              <a:endParaRPr lang="en-AU"/>
            </a:p>
          </p:txBody>
        </p:sp>
        <p:sp>
          <p:nvSpPr>
            <p:cNvPr id="76968" name="Freeform 147"/>
            <p:cNvSpPr>
              <a:spLocks/>
            </p:cNvSpPr>
            <p:nvPr/>
          </p:nvSpPr>
          <p:spPr bwMode="auto">
            <a:xfrm>
              <a:off x="2624" y="3074"/>
              <a:ext cx="43" cy="43"/>
            </a:xfrm>
            <a:custGeom>
              <a:avLst/>
              <a:gdLst>
                <a:gd name="T0" fmla="*/ 8 w 129"/>
                <a:gd name="T1" fmla="*/ 14 h 130"/>
                <a:gd name="T2" fmla="*/ 7 w 129"/>
                <a:gd name="T3" fmla="*/ 14 h 130"/>
                <a:gd name="T4" fmla="*/ 6 w 129"/>
                <a:gd name="T5" fmla="*/ 14 h 130"/>
                <a:gd name="T6" fmla="*/ 6 w 129"/>
                <a:gd name="T7" fmla="*/ 14 h 130"/>
                <a:gd name="T8" fmla="*/ 5 w 129"/>
                <a:gd name="T9" fmla="*/ 14 h 130"/>
                <a:gd name="T10" fmla="*/ 4 w 129"/>
                <a:gd name="T11" fmla="*/ 13 h 130"/>
                <a:gd name="T12" fmla="*/ 4 w 129"/>
                <a:gd name="T13" fmla="*/ 13 h 130"/>
                <a:gd name="T14" fmla="*/ 3 w 129"/>
                <a:gd name="T15" fmla="*/ 13 h 130"/>
                <a:gd name="T16" fmla="*/ 2 w 129"/>
                <a:gd name="T17" fmla="*/ 12 h 130"/>
                <a:gd name="T18" fmla="*/ 1 w 129"/>
                <a:gd name="T19" fmla="*/ 11 h 130"/>
                <a:gd name="T20" fmla="*/ 1 w 129"/>
                <a:gd name="T21" fmla="*/ 10 h 130"/>
                <a:gd name="T22" fmla="*/ 0 w 129"/>
                <a:gd name="T23" fmla="*/ 9 h 130"/>
                <a:gd name="T24" fmla="*/ 0 w 129"/>
                <a:gd name="T25" fmla="*/ 7 h 130"/>
                <a:gd name="T26" fmla="*/ 0 w 129"/>
                <a:gd name="T27" fmla="*/ 6 h 130"/>
                <a:gd name="T28" fmla="*/ 0 w 129"/>
                <a:gd name="T29" fmla="*/ 4 h 130"/>
                <a:gd name="T30" fmla="*/ 1 w 129"/>
                <a:gd name="T31" fmla="*/ 3 h 130"/>
                <a:gd name="T32" fmla="*/ 2 w 129"/>
                <a:gd name="T33" fmla="*/ 2 h 130"/>
                <a:gd name="T34" fmla="*/ 2 w 129"/>
                <a:gd name="T35" fmla="*/ 2 h 130"/>
                <a:gd name="T36" fmla="*/ 3 w 129"/>
                <a:gd name="T37" fmla="*/ 1 h 130"/>
                <a:gd name="T38" fmla="*/ 3 w 129"/>
                <a:gd name="T39" fmla="*/ 1 h 130"/>
                <a:gd name="T40" fmla="*/ 4 w 129"/>
                <a:gd name="T41" fmla="*/ 1 h 130"/>
                <a:gd name="T42" fmla="*/ 5 w 129"/>
                <a:gd name="T43" fmla="*/ 0 h 130"/>
                <a:gd name="T44" fmla="*/ 5 w 129"/>
                <a:gd name="T45" fmla="*/ 0 h 130"/>
                <a:gd name="T46" fmla="*/ 6 w 129"/>
                <a:gd name="T47" fmla="*/ 0 h 130"/>
                <a:gd name="T48" fmla="*/ 7 w 129"/>
                <a:gd name="T49" fmla="*/ 0 h 130"/>
                <a:gd name="T50" fmla="*/ 8 w 129"/>
                <a:gd name="T51" fmla="*/ 0 h 130"/>
                <a:gd name="T52" fmla="*/ 8 w 129"/>
                <a:gd name="T53" fmla="*/ 0 h 130"/>
                <a:gd name="T54" fmla="*/ 9 w 129"/>
                <a:gd name="T55" fmla="*/ 0 h 130"/>
                <a:gd name="T56" fmla="*/ 10 w 129"/>
                <a:gd name="T57" fmla="*/ 1 h 130"/>
                <a:gd name="T58" fmla="*/ 10 w 129"/>
                <a:gd name="T59" fmla="*/ 1 h 130"/>
                <a:gd name="T60" fmla="*/ 11 w 129"/>
                <a:gd name="T61" fmla="*/ 1 h 130"/>
                <a:gd name="T62" fmla="*/ 11 w 129"/>
                <a:gd name="T63" fmla="*/ 2 h 130"/>
                <a:gd name="T64" fmla="*/ 12 w 129"/>
                <a:gd name="T65" fmla="*/ 2 h 130"/>
                <a:gd name="T66" fmla="*/ 13 w 129"/>
                <a:gd name="T67" fmla="*/ 3 h 130"/>
                <a:gd name="T68" fmla="*/ 14 w 129"/>
                <a:gd name="T69" fmla="*/ 4 h 130"/>
                <a:gd name="T70" fmla="*/ 14 w 129"/>
                <a:gd name="T71" fmla="*/ 6 h 130"/>
                <a:gd name="T72" fmla="*/ 14 w 129"/>
                <a:gd name="T73" fmla="*/ 7 h 130"/>
                <a:gd name="T74" fmla="*/ 14 w 129"/>
                <a:gd name="T75" fmla="*/ 9 h 130"/>
                <a:gd name="T76" fmla="*/ 14 w 129"/>
                <a:gd name="T77" fmla="*/ 10 h 130"/>
                <a:gd name="T78" fmla="*/ 13 w 129"/>
                <a:gd name="T79" fmla="*/ 11 h 130"/>
                <a:gd name="T80" fmla="*/ 13 w 129"/>
                <a:gd name="T81" fmla="*/ 12 h 130"/>
                <a:gd name="T82" fmla="*/ 12 w 129"/>
                <a:gd name="T83" fmla="*/ 13 h 130"/>
                <a:gd name="T84" fmla="*/ 10 w 129"/>
                <a:gd name="T85" fmla="*/ 14 h 130"/>
                <a:gd name="T86" fmla="*/ 9 w 129"/>
                <a:gd name="T87" fmla="*/ 14 h 130"/>
                <a:gd name="T88" fmla="*/ 8 w 129"/>
                <a:gd name="T89" fmla="*/ 14 h 13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9"/>
                <a:gd name="T136" fmla="*/ 0 h 130"/>
                <a:gd name="T137" fmla="*/ 129 w 129"/>
                <a:gd name="T138" fmla="*/ 130 h 13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9" h="130">
                  <a:moveTo>
                    <a:pt x="68" y="130"/>
                  </a:moveTo>
                  <a:lnTo>
                    <a:pt x="63" y="130"/>
                  </a:lnTo>
                  <a:lnTo>
                    <a:pt x="56" y="129"/>
                  </a:lnTo>
                  <a:lnTo>
                    <a:pt x="50" y="128"/>
                  </a:lnTo>
                  <a:lnTo>
                    <a:pt x="43" y="125"/>
                  </a:lnTo>
                  <a:lnTo>
                    <a:pt x="38" y="122"/>
                  </a:lnTo>
                  <a:lnTo>
                    <a:pt x="32" y="119"/>
                  </a:lnTo>
                  <a:lnTo>
                    <a:pt x="27" y="115"/>
                  </a:lnTo>
                  <a:lnTo>
                    <a:pt x="21" y="111"/>
                  </a:lnTo>
                  <a:lnTo>
                    <a:pt x="13" y="101"/>
                  </a:lnTo>
                  <a:lnTo>
                    <a:pt x="6" y="90"/>
                  </a:lnTo>
                  <a:lnTo>
                    <a:pt x="2" y="78"/>
                  </a:lnTo>
                  <a:lnTo>
                    <a:pt x="0" y="65"/>
                  </a:lnTo>
                  <a:lnTo>
                    <a:pt x="0" y="53"/>
                  </a:lnTo>
                  <a:lnTo>
                    <a:pt x="3" y="40"/>
                  </a:lnTo>
                  <a:lnTo>
                    <a:pt x="9" y="29"/>
                  </a:lnTo>
                  <a:lnTo>
                    <a:pt x="17" y="19"/>
                  </a:lnTo>
                  <a:lnTo>
                    <a:pt x="21" y="15"/>
                  </a:lnTo>
                  <a:lnTo>
                    <a:pt x="27" y="11"/>
                  </a:lnTo>
                  <a:lnTo>
                    <a:pt x="31" y="8"/>
                  </a:lnTo>
                  <a:lnTo>
                    <a:pt x="36" y="6"/>
                  </a:lnTo>
                  <a:lnTo>
                    <a:pt x="42" y="3"/>
                  </a:lnTo>
                  <a:lnTo>
                    <a:pt x="49" y="1"/>
                  </a:lnTo>
                  <a:lnTo>
                    <a:pt x="55" y="0"/>
                  </a:lnTo>
                  <a:lnTo>
                    <a:pt x="61" y="0"/>
                  </a:lnTo>
                  <a:lnTo>
                    <a:pt x="68" y="0"/>
                  </a:lnTo>
                  <a:lnTo>
                    <a:pt x="75" y="1"/>
                  </a:lnTo>
                  <a:lnTo>
                    <a:pt x="81" y="3"/>
                  </a:lnTo>
                  <a:lnTo>
                    <a:pt x="88" y="6"/>
                  </a:lnTo>
                  <a:lnTo>
                    <a:pt x="93" y="8"/>
                  </a:lnTo>
                  <a:lnTo>
                    <a:pt x="99" y="11"/>
                  </a:lnTo>
                  <a:lnTo>
                    <a:pt x="103" y="15"/>
                  </a:lnTo>
                  <a:lnTo>
                    <a:pt x="109" y="19"/>
                  </a:lnTo>
                  <a:lnTo>
                    <a:pt x="117" y="29"/>
                  </a:lnTo>
                  <a:lnTo>
                    <a:pt x="124" y="40"/>
                  </a:lnTo>
                  <a:lnTo>
                    <a:pt x="128" y="53"/>
                  </a:lnTo>
                  <a:lnTo>
                    <a:pt x="129" y="65"/>
                  </a:lnTo>
                  <a:lnTo>
                    <a:pt x="129" y="78"/>
                  </a:lnTo>
                  <a:lnTo>
                    <a:pt x="127" y="90"/>
                  </a:lnTo>
                  <a:lnTo>
                    <a:pt x="121" y="101"/>
                  </a:lnTo>
                  <a:lnTo>
                    <a:pt x="114" y="111"/>
                  </a:lnTo>
                  <a:lnTo>
                    <a:pt x="104" y="119"/>
                  </a:lnTo>
                  <a:lnTo>
                    <a:pt x="93" y="125"/>
                  </a:lnTo>
                  <a:lnTo>
                    <a:pt x="81" y="129"/>
                  </a:lnTo>
                  <a:lnTo>
                    <a:pt x="68" y="130"/>
                  </a:lnTo>
                  <a:close/>
                </a:path>
              </a:pathLst>
            </a:custGeom>
            <a:solidFill>
              <a:srgbClr val="FFFFFF"/>
            </a:solidFill>
            <a:ln w="9525">
              <a:noFill/>
              <a:round/>
              <a:headEnd/>
              <a:tailEnd/>
            </a:ln>
          </p:spPr>
          <p:txBody>
            <a:bodyPr/>
            <a:lstStyle/>
            <a:p>
              <a:pPr eaLnBrk="0" hangingPunct="0"/>
              <a:endParaRPr lang="en-AU"/>
            </a:p>
          </p:txBody>
        </p:sp>
        <p:sp>
          <p:nvSpPr>
            <p:cNvPr id="76969" name="Freeform 148"/>
            <p:cNvSpPr>
              <a:spLocks/>
            </p:cNvSpPr>
            <p:nvPr/>
          </p:nvSpPr>
          <p:spPr bwMode="auto">
            <a:xfrm>
              <a:off x="2633" y="3079"/>
              <a:ext cx="20" cy="32"/>
            </a:xfrm>
            <a:custGeom>
              <a:avLst/>
              <a:gdLst>
                <a:gd name="T0" fmla="*/ 1 w 62"/>
                <a:gd name="T1" fmla="*/ 2 h 97"/>
                <a:gd name="T2" fmla="*/ 0 w 62"/>
                <a:gd name="T3" fmla="*/ 2 h 97"/>
                <a:gd name="T4" fmla="*/ 0 w 62"/>
                <a:gd name="T5" fmla="*/ 2 h 97"/>
                <a:gd name="T6" fmla="*/ 0 w 62"/>
                <a:gd name="T7" fmla="*/ 2 h 97"/>
                <a:gd name="T8" fmla="*/ 0 w 62"/>
                <a:gd name="T9" fmla="*/ 2 h 97"/>
                <a:gd name="T10" fmla="*/ 0 w 62"/>
                <a:gd name="T11" fmla="*/ 5 h 97"/>
                <a:gd name="T12" fmla="*/ 3 w 62"/>
                <a:gd name="T13" fmla="*/ 5 h 97"/>
                <a:gd name="T14" fmla="*/ 3 w 62"/>
                <a:gd name="T15" fmla="*/ 11 h 97"/>
                <a:gd name="T16" fmla="*/ 6 w 62"/>
                <a:gd name="T17" fmla="*/ 11 h 97"/>
                <a:gd name="T18" fmla="*/ 6 w 62"/>
                <a:gd name="T19" fmla="*/ 0 h 97"/>
                <a:gd name="T20" fmla="*/ 2 w 62"/>
                <a:gd name="T21" fmla="*/ 0 h 97"/>
                <a:gd name="T22" fmla="*/ 2 w 62"/>
                <a:gd name="T23" fmla="*/ 0 h 97"/>
                <a:gd name="T24" fmla="*/ 2 w 62"/>
                <a:gd name="T25" fmla="*/ 1 h 97"/>
                <a:gd name="T26" fmla="*/ 1 w 62"/>
                <a:gd name="T27" fmla="*/ 1 h 97"/>
                <a:gd name="T28" fmla="*/ 1 w 62"/>
                <a:gd name="T29" fmla="*/ 2 h 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2"/>
                <a:gd name="T46" fmla="*/ 0 h 97"/>
                <a:gd name="T47" fmla="*/ 62 w 62"/>
                <a:gd name="T48" fmla="*/ 97 h 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2" h="97">
                  <a:moveTo>
                    <a:pt x="7" y="15"/>
                  </a:moveTo>
                  <a:lnTo>
                    <a:pt x="4" y="17"/>
                  </a:lnTo>
                  <a:lnTo>
                    <a:pt x="1" y="18"/>
                  </a:lnTo>
                  <a:lnTo>
                    <a:pt x="0" y="20"/>
                  </a:lnTo>
                  <a:lnTo>
                    <a:pt x="1" y="45"/>
                  </a:lnTo>
                  <a:lnTo>
                    <a:pt x="25" y="42"/>
                  </a:lnTo>
                  <a:lnTo>
                    <a:pt x="28" y="96"/>
                  </a:lnTo>
                  <a:lnTo>
                    <a:pt x="62" y="97"/>
                  </a:lnTo>
                  <a:lnTo>
                    <a:pt x="58" y="0"/>
                  </a:lnTo>
                  <a:lnTo>
                    <a:pt x="21" y="0"/>
                  </a:lnTo>
                  <a:lnTo>
                    <a:pt x="19" y="2"/>
                  </a:lnTo>
                  <a:lnTo>
                    <a:pt x="16" y="7"/>
                  </a:lnTo>
                  <a:lnTo>
                    <a:pt x="11" y="11"/>
                  </a:lnTo>
                  <a:lnTo>
                    <a:pt x="7" y="15"/>
                  </a:lnTo>
                  <a:close/>
                </a:path>
              </a:pathLst>
            </a:custGeom>
            <a:solidFill>
              <a:srgbClr val="000000"/>
            </a:solidFill>
            <a:ln w="9525">
              <a:noFill/>
              <a:round/>
              <a:headEnd/>
              <a:tailEnd/>
            </a:ln>
          </p:spPr>
          <p:txBody>
            <a:bodyPr/>
            <a:lstStyle/>
            <a:p>
              <a:pPr eaLnBrk="0" hangingPunct="0"/>
              <a:endParaRPr lang="en-AU"/>
            </a:p>
          </p:txBody>
        </p:sp>
        <p:sp>
          <p:nvSpPr>
            <p:cNvPr id="76970" name="Freeform 149"/>
            <p:cNvSpPr>
              <a:spLocks/>
            </p:cNvSpPr>
            <p:nvPr/>
          </p:nvSpPr>
          <p:spPr bwMode="auto">
            <a:xfrm>
              <a:off x="2562" y="3161"/>
              <a:ext cx="30" cy="23"/>
            </a:xfrm>
            <a:custGeom>
              <a:avLst/>
              <a:gdLst>
                <a:gd name="T0" fmla="*/ 0 w 91"/>
                <a:gd name="T1" fmla="*/ 3 h 69"/>
                <a:gd name="T2" fmla="*/ 0 w 91"/>
                <a:gd name="T3" fmla="*/ 3 h 69"/>
                <a:gd name="T4" fmla="*/ 1 w 91"/>
                <a:gd name="T5" fmla="*/ 3 h 69"/>
                <a:gd name="T6" fmla="*/ 1 w 91"/>
                <a:gd name="T7" fmla="*/ 4 h 69"/>
                <a:gd name="T8" fmla="*/ 2 w 91"/>
                <a:gd name="T9" fmla="*/ 4 h 69"/>
                <a:gd name="T10" fmla="*/ 3 w 91"/>
                <a:gd name="T11" fmla="*/ 4 h 69"/>
                <a:gd name="T12" fmla="*/ 5 w 91"/>
                <a:gd name="T13" fmla="*/ 4 h 69"/>
                <a:gd name="T14" fmla="*/ 5 w 91"/>
                <a:gd name="T15" fmla="*/ 4 h 69"/>
                <a:gd name="T16" fmla="*/ 6 w 91"/>
                <a:gd name="T17" fmla="*/ 3 h 69"/>
                <a:gd name="T18" fmla="*/ 8 w 91"/>
                <a:gd name="T19" fmla="*/ 2 h 69"/>
                <a:gd name="T20" fmla="*/ 9 w 91"/>
                <a:gd name="T21" fmla="*/ 1 h 69"/>
                <a:gd name="T22" fmla="*/ 10 w 91"/>
                <a:gd name="T23" fmla="*/ 0 h 69"/>
                <a:gd name="T24" fmla="*/ 10 w 91"/>
                <a:gd name="T25" fmla="*/ 0 h 69"/>
                <a:gd name="T26" fmla="*/ 10 w 91"/>
                <a:gd name="T27" fmla="*/ 1 h 69"/>
                <a:gd name="T28" fmla="*/ 9 w 91"/>
                <a:gd name="T29" fmla="*/ 4 h 69"/>
                <a:gd name="T30" fmla="*/ 8 w 91"/>
                <a:gd name="T31" fmla="*/ 7 h 69"/>
                <a:gd name="T32" fmla="*/ 6 w 91"/>
                <a:gd name="T33" fmla="*/ 8 h 69"/>
                <a:gd name="T34" fmla="*/ 5 w 91"/>
                <a:gd name="T35" fmla="*/ 7 h 69"/>
                <a:gd name="T36" fmla="*/ 4 w 91"/>
                <a:gd name="T37" fmla="*/ 7 h 69"/>
                <a:gd name="T38" fmla="*/ 3 w 91"/>
                <a:gd name="T39" fmla="*/ 6 h 69"/>
                <a:gd name="T40" fmla="*/ 2 w 91"/>
                <a:gd name="T41" fmla="*/ 5 h 69"/>
                <a:gd name="T42" fmla="*/ 1 w 91"/>
                <a:gd name="T43" fmla="*/ 5 h 69"/>
                <a:gd name="T44" fmla="*/ 1 w 91"/>
                <a:gd name="T45" fmla="*/ 4 h 69"/>
                <a:gd name="T46" fmla="*/ 0 w 91"/>
                <a:gd name="T47" fmla="*/ 3 h 69"/>
                <a:gd name="T48" fmla="*/ 0 w 91"/>
                <a:gd name="T49" fmla="*/ 3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69"/>
                <a:gd name="T77" fmla="*/ 91 w 9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69">
                  <a:moveTo>
                    <a:pt x="0" y="29"/>
                  </a:moveTo>
                  <a:lnTo>
                    <a:pt x="2" y="29"/>
                  </a:lnTo>
                  <a:lnTo>
                    <a:pt x="6" y="30"/>
                  </a:lnTo>
                  <a:lnTo>
                    <a:pt x="13" y="33"/>
                  </a:lnTo>
                  <a:lnTo>
                    <a:pt x="21" y="34"/>
                  </a:lnTo>
                  <a:lnTo>
                    <a:pt x="31" y="34"/>
                  </a:lnTo>
                  <a:lnTo>
                    <a:pt x="41" y="34"/>
                  </a:lnTo>
                  <a:lnTo>
                    <a:pt x="50" y="33"/>
                  </a:lnTo>
                  <a:lnTo>
                    <a:pt x="59" y="29"/>
                  </a:lnTo>
                  <a:lnTo>
                    <a:pt x="73" y="18"/>
                  </a:lnTo>
                  <a:lnTo>
                    <a:pt x="82" y="9"/>
                  </a:lnTo>
                  <a:lnTo>
                    <a:pt x="89" y="2"/>
                  </a:lnTo>
                  <a:lnTo>
                    <a:pt x="91" y="0"/>
                  </a:lnTo>
                  <a:lnTo>
                    <a:pt x="89" y="11"/>
                  </a:lnTo>
                  <a:lnTo>
                    <a:pt x="85" y="36"/>
                  </a:lnTo>
                  <a:lnTo>
                    <a:pt x="75" y="59"/>
                  </a:lnTo>
                  <a:lnTo>
                    <a:pt x="57" y="69"/>
                  </a:lnTo>
                  <a:lnTo>
                    <a:pt x="46" y="66"/>
                  </a:lnTo>
                  <a:lnTo>
                    <a:pt x="37" y="62"/>
                  </a:lnTo>
                  <a:lnTo>
                    <a:pt x="27" y="55"/>
                  </a:lnTo>
                  <a:lnTo>
                    <a:pt x="19" y="48"/>
                  </a:lnTo>
                  <a:lnTo>
                    <a:pt x="10" y="41"/>
                  </a:lnTo>
                  <a:lnTo>
                    <a:pt x="5" y="34"/>
                  </a:lnTo>
                  <a:lnTo>
                    <a:pt x="2" y="30"/>
                  </a:lnTo>
                  <a:lnTo>
                    <a:pt x="0" y="29"/>
                  </a:lnTo>
                  <a:close/>
                </a:path>
              </a:pathLst>
            </a:custGeom>
            <a:solidFill>
              <a:srgbClr val="000000"/>
            </a:solidFill>
            <a:ln w="9525">
              <a:noFill/>
              <a:round/>
              <a:headEnd/>
              <a:tailEnd/>
            </a:ln>
          </p:spPr>
          <p:txBody>
            <a:bodyPr/>
            <a:lstStyle/>
            <a:p>
              <a:pPr eaLnBrk="0" hangingPunct="0"/>
              <a:endParaRPr lang="en-AU"/>
            </a:p>
          </p:txBody>
        </p:sp>
      </p:grpSp>
      <p:sp>
        <p:nvSpPr>
          <p:cNvPr id="123031" name="Text Box 151"/>
          <p:cNvSpPr txBox="1">
            <a:spLocks noChangeArrowheads="1"/>
          </p:cNvSpPr>
          <p:nvPr/>
        </p:nvSpPr>
        <p:spPr bwMode="auto">
          <a:xfrm>
            <a:off x="2700338" y="4005263"/>
            <a:ext cx="3960812" cy="762000"/>
          </a:xfrm>
          <a:prstGeom prst="rect">
            <a:avLst/>
          </a:prstGeom>
          <a:noFill/>
          <a:ln w="9525">
            <a:noFill/>
            <a:miter lim="800000"/>
            <a:headEnd/>
            <a:tailEnd/>
          </a:ln>
          <a:effectLst/>
        </p:spPr>
        <p:txBody>
          <a:bodyPr>
            <a:spAutoFit/>
          </a:bodyPr>
          <a:lstStyle/>
          <a:p>
            <a:pPr eaLnBrk="0" hangingPunct="0">
              <a:spcBef>
                <a:spcPct val="50000"/>
              </a:spcBef>
              <a:defRPr/>
            </a:pPr>
            <a:r>
              <a:rPr lang="en-US" sz="4400" dirty="0">
                <a:solidFill>
                  <a:srgbClr val="0000CC"/>
                </a:solidFill>
                <a:effectLst>
                  <a:outerShdw blurRad="38100" dist="38100" dir="2700000" algn="tl">
                    <a:srgbClr val="000000"/>
                  </a:outerShdw>
                </a:effectLst>
                <a:latin typeface="Arial" charset="0"/>
                <a:cs typeface="+mn-cs"/>
              </a:rPr>
              <a:t>Deadlock</a:t>
            </a:r>
          </a:p>
        </p:txBody>
      </p:sp>
      <p:grpSp>
        <p:nvGrpSpPr>
          <p:cNvPr id="6" name="Group 276"/>
          <p:cNvGrpSpPr>
            <a:grpSpLocks/>
          </p:cNvGrpSpPr>
          <p:nvPr/>
        </p:nvGrpSpPr>
        <p:grpSpPr bwMode="auto">
          <a:xfrm>
            <a:off x="250825" y="1052513"/>
            <a:ext cx="8528050" cy="3730625"/>
            <a:chOff x="158" y="663"/>
            <a:chExt cx="5372" cy="2350"/>
          </a:xfrm>
        </p:grpSpPr>
        <p:grpSp>
          <p:nvGrpSpPr>
            <p:cNvPr id="7" name="Group 152"/>
            <p:cNvGrpSpPr>
              <a:grpSpLocks/>
            </p:cNvGrpSpPr>
            <p:nvPr/>
          </p:nvGrpSpPr>
          <p:grpSpPr bwMode="auto">
            <a:xfrm>
              <a:off x="4558" y="2341"/>
              <a:ext cx="926" cy="581"/>
              <a:chOff x="5874" y="2305"/>
              <a:chExt cx="926" cy="581"/>
            </a:xfrm>
          </p:grpSpPr>
          <p:sp>
            <p:nvSpPr>
              <p:cNvPr id="76911" name="AutoShape 153"/>
              <p:cNvSpPr>
                <a:spLocks noChangeAspect="1" noChangeArrowheads="1" noTextEdit="1"/>
              </p:cNvSpPr>
              <p:nvPr/>
            </p:nvSpPr>
            <p:spPr bwMode="auto">
              <a:xfrm>
                <a:off x="5874" y="2305"/>
                <a:ext cx="926" cy="581"/>
              </a:xfrm>
              <a:prstGeom prst="rect">
                <a:avLst/>
              </a:prstGeom>
              <a:noFill/>
              <a:ln w="9525">
                <a:noFill/>
                <a:miter lim="800000"/>
                <a:headEnd/>
                <a:tailEnd/>
              </a:ln>
            </p:spPr>
            <p:txBody>
              <a:bodyPr/>
              <a:lstStyle/>
              <a:p>
                <a:endParaRPr lang="en-US"/>
              </a:p>
            </p:txBody>
          </p:sp>
          <p:sp>
            <p:nvSpPr>
              <p:cNvPr id="76912" name="Freeform 154"/>
              <p:cNvSpPr>
                <a:spLocks/>
              </p:cNvSpPr>
              <p:nvPr/>
            </p:nvSpPr>
            <p:spPr bwMode="auto">
              <a:xfrm>
                <a:off x="5877" y="2305"/>
                <a:ext cx="922" cy="581"/>
              </a:xfrm>
              <a:custGeom>
                <a:avLst/>
                <a:gdLst>
                  <a:gd name="T0" fmla="*/ 304 w 2767"/>
                  <a:gd name="T1" fmla="*/ 108 h 1743"/>
                  <a:gd name="T2" fmla="*/ 288 w 2767"/>
                  <a:gd name="T3" fmla="*/ 93 h 1743"/>
                  <a:gd name="T4" fmla="*/ 257 w 2767"/>
                  <a:gd name="T5" fmla="*/ 81 h 1743"/>
                  <a:gd name="T6" fmla="*/ 218 w 2767"/>
                  <a:gd name="T7" fmla="*/ 72 h 1743"/>
                  <a:gd name="T8" fmla="*/ 197 w 2767"/>
                  <a:gd name="T9" fmla="*/ 84 h 1743"/>
                  <a:gd name="T10" fmla="*/ 193 w 2767"/>
                  <a:gd name="T11" fmla="*/ 85 h 1743"/>
                  <a:gd name="T12" fmla="*/ 188 w 2767"/>
                  <a:gd name="T13" fmla="*/ 57 h 1743"/>
                  <a:gd name="T14" fmla="*/ 195 w 2767"/>
                  <a:gd name="T15" fmla="*/ 44 h 1743"/>
                  <a:gd name="T16" fmla="*/ 208 w 2767"/>
                  <a:gd name="T17" fmla="*/ 33 h 1743"/>
                  <a:gd name="T18" fmla="*/ 200 w 2767"/>
                  <a:gd name="T19" fmla="*/ 30 h 1743"/>
                  <a:gd name="T20" fmla="*/ 197 w 2767"/>
                  <a:gd name="T21" fmla="*/ 31 h 1743"/>
                  <a:gd name="T22" fmla="*/ 194 w 2767"/>
                  <a:gd name="T23" fmla="*/ 19 h 1743"/>
                  <a:gd name="T24" fmla="*/ 182 w 2767"/>
                  <a:gd name="T25" fmla="*/ 5 h 1743"/>
                  <a:gd name="T26" fmla="*/ 164 w 2767"/>
                  <a:gd name="T27" fmla="*/ 0 h 1743"/>
                  <a:gd name="T28" fmla="*/ 149 w 2767"/>
                  <a:gd name="T29" fmla="*/ 4 h 1743"/>
                  <a:gd name="T30" fmla="*/ 138 w 2767"/>
                  <a:gd name="T31" fmla="*/ 16 h 1743"/>
                  <a:gd name="T32" fmla="*/ 129 w 2767"/>
                  <a:gd name="T33" fmla="*/ 33 h 1743"/>
                  <a:gd name="T34" fmla="*/ 113 w 2767"/>
                  <a:gd name="T35" fmla="*/ 55 h 1743"/>
                  <a:gd name="T36" fmla="*/ 118 w 2767"/>
                  <a:gd name="T37" fmla="*/ 59 h 1743"/>
                  <a:gd name="T38" fmla="*/ 129 w 2767"/>
                  <a:gd name="T39" fmla="*/ 61 h 1743"/>
                  <a:gd name="T40" fmla="*/ 139 w 2767"/>
                  <a:gd name="T41" fmla="*/ 63 h 1743"/>
                  <a:gd name="T42" fmla="*/ 141 w 2767"/>
                  <a:gd name="T43" fmla="*/ 77 h 1743"/>
                  <a:gd name="T44" fmla="*/ 137 w 2767"/>
                  <a:gd name="T45" fmla="*/ 78 h 1743"/>
                  <a:gd name="T46" fmla="*/ 124 w 2767"/>
                  <a:gd name="T47" fmla="*/ 64 h 1743"/>
                  <a:gd name="T48" fmla="*/ 118 w 2767"/>
                  <a:gd name="T49" fmla="*/ 70 h 1743"/>
                  <a:gd name="T50" fmla="*/ 123 w 2767"/>
                  <a:gd name="T51" fmla="*/ 78 h 1743"/>
                  <a:gd name="T52" fmla="*/ 122 w 2767"/>
                  <a:gd name="T53" fmla="*/ 83 h 1743"/>
                  <a:gd name="T54" fmla="*/ 113 w 2767"/>
                  <a:gd name="T55" fmla="*/ 75 h 1743"/>
                  <a:gd name="T56" fmla="*/ 110 w 2767"/>
                  <a:gd name="T57" fmla="*/ 69 h 1743"/>
                  <a:gd name="T58" fmla="*/ 83 w 2767"/>
                  <a:gd name="T59" fmla="*/ 72 h 1743"/>
                  <a:gd name="T60" fmla="*/ 59 w 2767"/>
                  <a:gd name="T61" fmla="*/ 78 h 1743"/>
                  <a:gd name="T62" fmla="*/ 38 w 2767"/>
                  <a:gd name="T63" fmla="*/ 84 h 1743"/>
                  <a:gd name="T64" fmla="*/ 20 w 2767"/>
                  <a:gd name="T65" fmla="*/ 93 h 1743"/>
                  <a:gd name="T66" fmla="*/ 7 w 2767"/>
                  <a:gd name="T67" fmla="*/ 102 h 1743"/>
                  <a:gd name="T68" fmla="*/ 0 w 2767"/>
                  <a:gd name="T69" fmla="*/ 126 h 1743"/>
                  <a:gd name="T70" fmla="*/ 5 w 2767"/>
                  <a:gd name="T71" fmla="*/ 145 h 1743"/>
                  <a:gd name="T72" fmla="*/ 18 w 2767"/>
                  <a:gd name="T73" fmla="*/ 156 h 1743"/>
                  <a:gd name="T74" fmla="*/ 33 w 2767"/>
                  <a:gd name="T75" fmla="*/ 166 h 1743"/>
                  <a:gd name="T76" fmla="*/ 44 w 2767"/>
                  <a:gd name="T77" fmla="*/ 180 h 1743"/>
                  <a:gd name="T78" fmla="*/ 55 w 2767"/>
                  <a:gd name="T79" fmla="*/ 188 h 1743"/>
                  <a:gd name="T80" fmla="*/ 68 w 2767"/>
                  <a:gd name="T81" fmla="*/ 193 h 1743"/>
                  <a:gd name="T82" fmla="*/ 81 w 2767"/>
                  <a:gd name="T83" fmla="*/ 194 h 1743"/>
                  <a:gd name="T84" fmla="*/ 94 w 2767"/>
                  <a:gd name="T85" fmla="*/ 190 h 1743"/>
                  <a:gd name="T86" fmla="*/ 105 w 2767"/>
                  <a:gd name="T87" fmla="*/ 183 h 1743"/>
                  <a:gd name="T88" fmla="*/ 114 w 2767"/>
                  <a:gd name="T89" fmla="*/ 173 h 1743"/>
                  <a:gd name="T90" fmla="*/ 122 w 2767"/>
                  <a:gd name="T91" fmla="*/ 164 h 1743"/>
                  <a:gd name="T92" fmla="*/ 137 w 2767"/>
                  <a:gd name="T93" fmla="*/ 164 h 1743"/>
                  <a:gd name="T94" fmla="*/ 152 w 2767"/>
                  <a:gd name="T95" fmla="*/ 164 h 1743"/>
                  <a:gd name="T96" fmla="*/ 168 w 2767"/>
                  <a:gd name="T97" fmla="*/ 164 h 1743"/>
                  <a:gd name="T98" fmla="*/ 185 w 2767"/>
                  <a:gd name="T99" fmla="*/ 165 h 1743"/>
                  <a:gd name="T100" fmla="*/ 201 w 2767"/>
                  <a:gd name="T101" fmla="*/ 165 h 1743"/>
                  <a:gd name="T102" fmla="*/ 208 w 2767"/>
                  <a:gd name="T103" fmla="*/ 177 h 1743"/>
                  <a:gd name="T104" fmla="*/ 219 w 2767"/>
                  <a:gd name="T105" fmla="*/ 186 h 1743"/>
                  <a:gd name="T106" fmla="*/ 231 w 2767"/>
                  <a:gd name="T107" fmla="*/ 192 h 1743"/>
                  <a:gd name="T108" fmla="*/ 244 w 2767"/>
                  <a:gd name="T109" fmla="*/ 194 h 1743"/>
                  <a:gd name="T110" fmla="*/ 258 w 2767"/>
                  <a:gd name="T111" fmla="*/ 192 h 1743"/>
                  <a:gd name="T112" fmla="*/ 269 w 2767"/>
                  <a:gd name="T113" fmla="*/ 186 h 1743"/>
                  <a:gd name="T114" fmla="*/ 279 w 2767"/>
                  <a:gd name="T115" fmla="*/ 176 h 1743"/>
                  <a:gd name="T116" fmla="*/ 286 w 2767"/>
                  <a:gd name="T117" fmla="*/ 161 h 1743"/>
                  <a:gd name="T118" fmla="*/ 295 w 2767"/>
                  <a:gd name="T119" fmla="*/ 157 h 1743"/>
                  <a:gd name="T120" fmla="*/ 306 w 2767"/>
                  <a:gd name="T121" fmla="*/ 143 h 174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67"/>
                  <a:gd name="T184" fmla="*/ 0 h 1743"/>
                  <a:gd name="T185" fmla="*/ 2767 w 2767"/>
                  <a:gd name="T186" fmla="*/ 1743 h 174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67" h="1743">
                    <a:moveTo>
                      <a:pt x="2767" y="1131"/>
                    </a:moveTo>
                    <a:lnTo>
                      <a:pt x="2766" y="1100"/>
                    </a:lnTo>
                    <a:lnTo>
                      <a:pt x="2763" y="1066"/>
                    </a:lnTo>
                    <a:lnTo>
                      <a:pt x="2758" y="1033"/>
                    </a:lnTo>
                    <a:lnTo>
                      <a:pt x="2749" y="1001"/>
                    </a:lnTo>
                    <a:lnTo>
                      <a:pt x="2739" y="972"/>
                    </a:lnTo>
                    <a:lnTo>
                      <a:pt x="2727" y="944"/>
                    </a:lnTo>
                    <a:lnTo>
                      <a:pt x="2712" y="922"/>
                    </a:lnTo>
                    <a:lnTo>
                      <a:pt x="2694" y="904"/>
                    </a:lnTo>
                    <a:lnTo>
                      <a:pt x="2662" y="882"/>
                    </a:lnTo>
                    <a:lnTo>
                      <a:pt x="2627" y="860"/>
                    </a:lnTo>
                    <a:lnTo>
                      <a:pt x="2590" y="838"/>
                    </a:lnTo>
                    <a:lnTo>
                      <a:pt x="2549" y="817"/>
                    </a:lnTo>
                    <a:lnTo>
                      <a:pt x="2508" y="797"/>
                    </a:lnTo>
                    <a:lnTo>
                      <a:pt x="2462" y="778"/>
                    </a:lnTo>
                    <a:lnTo>
                      <a:pt x="2415" y="760"/>
                    </a:lnTo>
                    <a:lnTo>
                      <a:pt x="2366" y="742"/>
                    </a:lnTo>
                    <a:lnTo>
                      <a:pt x="2315" y="725"/>
                    </a:lnTo>
                    <a:lnTo>
                      <a:pt x="2261" y="710"/>
                    </a:lnTo>
                    <a:lnTo>
                      <a:pt x="2205" y="695"/>
                    </a:lnTo>
                    <a:lnTo>
                      <a:pt x="2147" y="681"/>
                    </a:lnTo>
                    <a:lnTo>
                      <a:pt x="2087" y="668"/>
                    </a:lnTo>
                    <a:lnTo>
                      <a:pt x="2026" y="656"/>
                    </a:lnTo>
                    <a:lnTo>
                      <a:pt x="1964" y="645"/>
                    </a:lnTo>
                    <a:lnTo>
                      <a:pt x="1899" y="635"/>
                    </a:lnTo>
                    <a:lnTo>
                      <a:pt x="1894" y="559"/>
                    </a:lnTo>
                    <a:lnTo>
                      <a:pt x="1765" y="559"/>
                    </a:lnTo>
                    <a:lnTo>
                      <a:pt x="1776" y="756"/>
                    </a:lnTo>
                    <a:lnTo>
                      <a:pt x="1771" y="757"/>
                    </a:lnTo>
                    <a:lnTo>
                      <a:pt x="1765" y="758"/>
                    </a:lnTo>
                    <a:lnTo>
                      <a:pt x="1760" y="760"/>
                    </a:lnTo>
                    <a:lnTo>
                      <a:pt x="1754" y="761"/>
                    </a:lnTo>
                    <a:lnTo>
                      <a:pt x="1749" y="764"/>
                    </a:lnTo>
                    <a:lnTo>
                      <a:pt x="1743" y="765"/>
                    </a:lnTo>
                    <a:lnTo>
                      <a:pt x="1736" y="767"/>
                    </a:lnTo>
                    <a:lnTo>
                      <a:pt x="1731" y="768"/>
                    </a:lnTo>
                    <a:lnTo>
                      <a:pt x="1742" y="763"/>
                    </a:lnTo>
                    <a:lnTo>
                      <a:pt x="1683" y="666"/>
                    </a:lnTo>
                    <a:lnTo>
                      <a:pt x="1668" y="537"/>
                    </a:lnTo>
                    <a:lnTo>
                      <a:pt x="1682" y="524"/>
                    </a:lnTo>
                    <a:lnTo>
                      <a:pt x="1695" y="510"/>
                    </a:lnTo>
                    <a:lnTo>
                      <a:pt x="1707" y="495"/>
                    </a:lnTo>
                    <a:lnTo>
                      <a:pt x="1718" y="478"/>
                    </a:lnTo>
                    <a:lnTo>
                      <a:pt x="1729" y="460"/>
                    </a:lnTo>
                    <a:lnTo>
                      <a:pt x="1739" y="441"/>
                    </a:lnTo>
                    <a:lnTo>
                      <a:pt x="1747" y="420"/>
                    </a:lnTo>
                    <a:lnTo>
                      <a:pt x="1756" y="399"/>
                    </a:lnTo>
                    <a:lnTo>
                      <a:pt x="1765" y="559"/>
                    </a:lnTo>
                    <a:lnTo>
                      <a:pt x="1894" y="559"/>
                    </a:lnTo>
                    <a:lnTo>
                      <a:pt x="1882" y="324"/>
                    </a:lnTo>
                    <a:lnTo>
                      <a:pt x="1881" y="315"/>
                    </a:lnTo>
                    <a:lnTo>
                      <a:pt x="1876" y="305"/>
                    </a:lnTo>
                    <a:lnTo>
                      <a:pt x="1871" y="297"/>
                    </a:lnTo>
                    <a:lnTo>
                      <a:pt x="1864" y="288"/>
                    </a:lnTo>
                    <a:lnTo>
                      <a:pt x="1856" y="281"/>
                    </a:lnTo>
                    <a:lnTo>
                      <a:pt x="1847" y="277"/>
                    </a:lnTo>
                    <a:lnTo>
                      <a:pt x="1836" y="275"/>
                    </a:lnTo>
                    <a:lnTo>
                      <a:pt x="1826" y="273"/>
                    </a:lnTo>
                    <a:lnTo>
                      <a:pt x="1801" y="273"/>
                    </a:lnTo>
                    <a:lnTo>
                      <a:pt x="1795" y="273"/>
                    </a:lnTo>
                    <a:lnTo>
                      <a:pt x="1788" y="275"/>
                    </a:lnTo>
                    <a:lnTo>
                      <a:pt x="1782" y="277"/>
                    </a:lnTo>
                    <a:lnTo>
                      <a:pt x="1775" y="280"/>
                    </a:lnTo>
                    <a:lnTo>
                      <a:pt x="1775" y="279"/>
                    </a:lnTo>
                    <a:lnTo>
                      <a:pt x="1772" y="251"/>
                    </a:lnTo>
                    <a:lnTo>
                      <a:pt x="1767" y="223"/>
                    </a:lnTo>
                    <a:lnTo>
                      <a:pt x="1758" y="197"/>
                    </a:lnTo>
                    <a:lnTo>
                      <a:pt x="1749" y="172"/>
                    </a:lnTo>
                    <a:lnTo>
                      <a:pt x="1736" y="147"/>
                    </a:lnTo>
                    <a:lnTo>
                      <a:pt x="1721" y="125"/>
                    </a:lnTo>
                    <a:lnTo>
                      <a:pt x="1703" y="103"/>
                    </a:lnTo>
                    <a:lnTo>
                      <a:pt x="1683" y="82"/>
                    </a:lnTo>
                    <a:lnTo>
                      <a:pt x="1661" y="64"/>
                    </a:lnTo>
                    <a:lnTo>
                      <a:pt x="1638" y="47"/>
                    </a:lnTo>
                    <a:lnTo>
                      <a:pt x="1614" y="33"/>
                    </a:lnTo>
                    <a:lnTo>
                      <a:pt x="1589" y="21"/>
                    </a:lnTo>
                    <a:lnTo>
                      <a:pt x="1563" y="12"/>
                    </a:lnTo>
                    <a:lnTo>
                      <a:pt x="1536" y="6"/>
                    </a:lnTo>
                    <a:lnTo>
                      <a:pt x="1509" y="1"/>
                    </a:lnTo>
                    <a:lnTo>
                      <a:pt x="1481" y="0"/>
                    </a:lnTo>
                    <a:lnTo>
                      <a:pt x="1455" y="1"/>
                    </a:lnTo>
                    <a:lnTo>
                      <a:pt x="1430" y="4"/>
                    </a:lnTo>
                    <a:lnTo>
                      <a:pt x="1405" y="11"/>
                    </a:lnTo>
                    <a:lnTo>
                      <a:pt x="1381" y="18"/>
                    </a:lnTo>
                    <a:lnTo>
                      <a:pt x="1359" y="29"/>
                    </a:lnTo>
                    <a:lnTo>
                      <a:pt x="1338" y="40"/>
                    </a:lnTo>
                    <a:lnTo>
                      <a:pt x="1319" y="54"/>
                    </a:lnTo>
                    <a:lnTo>
                      <a:pt x="1301" y="71"/>
                    </a:lnTo>
                    <a:lnTo>
                      <a:pt x="1282" y="87"/>
                    </a:lnTo>
                    <a:lnTo>
                      <a:pt x="1269" y="107"/>
                    </a:lnTo>
                    <a:lnTo>
                      <a:pt x="1255" y="126"/>
                    </a:lnTo>
                    <a:lnTo>
                      <a:pt x="1244" y="148"/>
                    </a:lnTo>
                    <a:lnTo>
                      <a:pt x="1234" y="171"/>
                    </a:lnTo>
                    <a:lnTo>
                      <a:pt x="1227" y="194"/>
                    </a:lnTo>
                    <a:lnTo>
                      <a:pt x="1221" y="219"/>
                    </a:lnTo>
                    <a:lnTo>
                      <a:pt x="1219" y="245"/>
                    </a:lnTo>
                    <a:lnTo>
                      <a:pt x="1191" y="269"/>
                    </a:lnTo>
                    <a:lnTo>
                      <a:pt x="1159" y="298"/>
                    </a:lnTo>
                    <a:lnTo>
                      <a:pt x="1124" y="331"/>
                    </a:lnTo>
                    <a:lnTo>
                      <a:pt x="1091" y="366"/>
                    </a:lnTo>
                    <a:lnTo>
                      <a:pt x="1060" y="401"/>
                    </a:lnTo>
                    <a:lnTo>
                      <a:pt x="1037" y="434"/>
                    </a:lnTo>
                    <a:lnTo>
                      <a:pt x="1022" y="465"/>
                    </a:lnTo>
                    <a:lnTo>
                      <a:pt x="1019" y="491"/>
                    </a:lnTo>
                    <a:lnTo>
                      <a:pt x="1022" y="501"/>
                    </a:lnTo>
                    <a:lnTo>
                      <a:pt x="1026" y="509"/>
                    </a:lnTo>
                    <a:lnTo>
                      <a:pt x="1033" y="516"/>
                    </a:lnTo>
                    <a:lnTo>
                      <a:pt x="1041" y="521"/>
                    </a:lnTo>
                    <a:lnTo>
                      <a:pt x="1054" y="527"/>
                    </a:lnTo>
                    <a:lnTo>
                      <a:pt x="1066" y="532"/>
                    </a:lnTo>
                    <a:lnTo>
                      <a:pt x="1081" y="537"/>
                    </a:lnTo>
                    <a:lnTo>
                      <a:pt x="1097" y="541"/>
                    </a:lnTo>
                    <a:lnTo>
                      <a:pt x="1112" y="545"/>
                    </a:lnTo>
                    <a:lnTo>
                      <a:pt x="1128" y="548"/>
                    </a:lnTo>
                    <a:lnTo>
                      <a:pt x="1145" y="552"/>
                    </a:lnTo>
                    <a:lnTo>
                      <a:pt x="1162" y="553"/>
                    </a:lnTo>
                    <a:lnTo>
                      <a:pt x="1177" y="556"/>
                    </a:lnTo>
                    <a:lnTo>
                      <a:pt x="1194" y="557"/>
                    </a:lnTo>
                    <a:lnTo>
                      <a:pt x="1209" y="560"/>
                    </a:lnTo>
                    <a:lnTo>
                      <a:pt x="1223" y="562"/>
                    </a:lnTo>
                    <a:lnTo>
                      <a:pt x="1237" y="562"/>
                    </a:lnTo>
                    <a:lnTo>
                      <a:pt x="1249" y="563"/>
                    </a:lnTo>
                    <a:lnTo>
                      <a:pt x="1260" y="564"/>
                    </a:lnTo>
                    <a:lnTo>
                      <a:pt x="1270" y="564"/>
                    </a:lnTo>
                    <a:lnTo>
                      <a:pt x="1285" y="699"/>
                    </a:lnTo>
                    <a:lnTo>
                      <a:pt x="1285" y="703"/>
                    </a:lnTo>
                    <a:lnTo>
                      <a:pt x="1276" y="700"/>
                    </a:lnTo>
                    <a:lnTo>
                      <a:pt x="1267" y="697"/>
                    </a:lnTo>
                    <a:lnTo>
                      <a:pt x="1258" y="697"/>
                    </a:lnTo>
                    <a:lnTo>
                      <a:pt x="1248" y="700"/>
                    </a:lnTo>
                    <a:lnTo>
                      <a:pt x="1242" y="702"/>
                    </a:lnTo>
                    <a:lnTo>
                      <a:pt x="1238" y="703"/>
                    </a:lnTo>
                    <a:lnTo>
                      <a:pt x="1234" y="704"/>
                    </a:lnTo>
                    <a:lnTo>
                      <a:pt x="1231" y="706"/>
                    </a:lnTo>
                    <a:lnTo>
                      <a:pt x="1151" y="595"/>
                    </a:lnTo>
                    <a:lnTo>
                      <a:pt x="1149" y="593"/>
                    </a:lnTo>
                    <a:lnTo>
                      <a:pt x="1144" y="589"/>
                    </a:lnTo>
                    <a:lnTo>
                      <a:pt x="1137" y="585"/>
                    </a:lnTo>
                    <a:lnTo>
                      <a:pt x="1130" y="582"/>
                    </a:lnTo>
                    <a:lnTo>
                      <a:pt x="1120" y="580"/>
                    </a:lnTo>
                    <a:lnTo>
                      <a:pt x="1112" y="580"/>
                    </a:lnTo>
                    <a:lnTo>
                      <a:pt x="1102" y="582"/>
                    </a:lnTo>
                    <a:lnTo>
                      <a:pt x="1092" y="585"/>
                    </a:lnTo>
                    <a:lnTo>
                      <a:pt x="1083" y="592"/>
                    </a:lnTo>
                    <a:lnTo>
                      <a:pt x="1069" y="610"/>
                    </a:lnTo>
                    <a:lnTo>
                      <a:pt x="1065" y="628"/>
                    </a:lnTo>
                    <a:lnTo>
                      <a:pt x="1067" y="645"/>
                    </a:lnTo>
                    <a:lnTo>
                      <a:pt x="1073" y="657"/>
                    </a:lnTo>
                    <a:lnTo>
                      <a:pt x="1076" y="661"/>
                    </a:lnTo>
                    <a:lnTo>
                      <a:pt x="1083" y="670"/>
                    </a:lnTo>
                    <a:lnTo>
                      <a:pt x="1092" y="684"/>
                    </a:lnTo>
                    <a:lnTo>
                      <a:pt x="1105" y="700"/>
                    </a:lnTo>
                    <a:lnTo>
                      <a:pt x="1117" y="717"/>
                    </a:lnTo>
                    <a:lnTo>
                      <a:pt x="1131" y="735"/>
                    </a:lnTo>
                    <a:lnTo>
                      <a:pt x="1142" y="750"/>
                    </a:lnTo>
                    <a:lnTo>
                      <a:pt x="1152" y="763"/>
                    </a:lnTo>
                    <a:lnTo>
                      <a:pt x="1122" y="754"/>
                    </a:lnTo>
                    <a:lnTo>
                      <a:pt x="1095" y="745"/>
                    </a:lnTo>
                    <a:lnTo>
                      <a:pt x="1072" y="734"/>
                    </a:lnTo>
                    <a:lnTo>
                      <a:pt x="1052" y="722"/>
                    </a:lnTo>
                    <a:lnTo>
                      <a:pt x="1037" y="711"/>
                    </a:lnTo>
                    <a:lnTo>
                      <a:pt x="1024" y="699"/>
                    </a:lnTo>
                    <a:lnTo>
                      <a:pt x="1017" y="686"/>
                    </a:lnTo>
                    <a:lnTo>
                      <a:pt x="1015" y="673"/>
                    </a:lnTo>
                    <a:lnTo>
                      <a:pt x="1013" y="663"/>
                    </a:lnTo>
                    <a:lnTo>
                      <a:pt x="1013" y="654"/>
                    </a:lnTo>
                    <a:lnTo>
                      <a:pt x="1013" y="646"/>
                    </a:lnTo>
                    <a:lnTo>
                      <a:pt x="1015" y="638"/>
                    </a:lnTo>
                    <a:lnTo>
                      <a:pt x="1016" y="614"/>
                    </a:lnTo>
                    <a:lnTo>
                      <a:pt x="994" y="617"/>
                    </a:lnTo>
                    <a:lnTo>
                      <a:pt x="952" y="621"/>
                    </a:lnTo>
                    <a:lnTo>
                      <a:pt x="911" y="627"/>
                    </a:lnTo>
                    <a:lnTo>
                      <a:pt x="869" y="631"/>
                    </a:lnTo>
                    <a:lnTo>
                      <a:pt x="829" y="638"/>
                    </a:lnTo>
                    <a:lnTo>
                      <a:pt x="788" y="643"/>
                    </a:lnTo>
                    <a:lnTo>
                      <a:pt x="750" y="650"/>
                    </a:lnTo>
                    <a:lnTo>
                      <a:pt x="712" y="657"/>
                    </a:lnTo>
                    <a:lnTo>
                      <a:pt x="673" y="664"/>
                    </a:lnTo>
                    <a:lnTo>
                      <a:pt x="637" y="673"/>
                    </a:lnTo>
                    <a:lnTo>
                      <a:pt x="601" y="681"/>
                    </a:lnTo>
                    <a:lnTo>
                      <a:pt x="565" y="689"/>
                    </a:lnTo>
                    <a:lnTo>
                      <a:pt x="530" y="699"/>
                    </a:lnTo>
                    <a:lnTo>
                      <a:pt x="496" y="707"/>
                    </a:lnTo>
                    <a:lnTo>
                      <a:pt x="464" y="717"/>
                    </a:lnTo>
                    <a:lnTo>
                      <a:pt x="430" y="728"/>
                    </a:lnTo>
                    <a:lnTo>
                      <a:pt x="400" y="738"/>
                    </a:lnTo>
                    <a:lnTo>
                      <a:pt x="369" y="749"/>
                    </a:lnTo>
                    <a:lnTo>
                      <a:pt x="339" y="760"/>
                    </a:lnTo>
                    <a:lnTo>
                      <a:pt x="311" y="771"/>
                    </a:lnTo>
                    <a:lnTo>
                      <a:pt x="283" y="783"/>
                    </a:lnTo>
                    <a:lnTo>
                      <a:pt x="256" y="796"/>
                    </a:lnTo>
                    <a:lnTo>
                      <a:pt x="231" y="808"/>
                    </a:lnTo>
                    <a:lnTo>
                      <a:pt x="206" y="821"/>
                    </a:lnTo>
                    <a:lnTo>
                      <a:pt x="182" y="833"/>
                    </a:lnTo>
                    <a:lnTo>
                      <a:pt x="160" y="847"/>
                    </a:lnTo>
                    <a:lnTo>
                      <a:pt x="138" y="861"/>
                    </a:lnTo>
                    <a:lnTo>
                      <a:pt x="117" y="875"/>
                    </a:lnTo>
                    <a:lnTo>
                      <a:pt x="97" y="889"/>
                    </a:lnTo>
                    <a:lnTo>
                      <a:pt x="79" y="904"/>
                    </a:lnTo>
                    <a:lnTo>
                      <a:pt x="63" y="918"/>
                    </a:lnTo>
                    <a:lnTo>
                      <a:pt x="48" y="933"/>
                    </a:lnTo>
                    <a:lnTo>
                      <a:pt x="32" y="948"/>
                    </a:lnTo>
                    <a:lnTo>
                      <a:pt x="10" y="991"/>
                    </a:lnTo>
                    <a:lnTo>
                      <a:pt x="0" y="1047"/>
                    </a:lnTo>
                    <a:lnTo>
                      <a:pt x="0" y="1100"/>
                    </a:lnTo>
                    <a:lnTo>
                      <a:pt x="2" y="1137"/>
                    </a:lnTo>
                    <a:lnTo>
                      <a:pt x="4" y="1166"/>
                    </a:lnTo>
                    <a:lnTo>
                      <a:pt x="10" y="1197"/>
                    </a:lnTo>
                    <a:lnTo>
                      <a:pt x="17" y="1227"/>
                    </a:lnTo>
                    <a:lnTo>
                      <a:pt x="25" y="1256"/>
                    </a:lnTo>
                    <a:lnTo>
                      <a:pt x="35" y="1284"/>
                    </a:lnTo>
                    <a:lnTo>
                      <a:pt x="48" y="1309"/>
                    </a:lnTo>
                    <a:lnTo>
                      <a:pt x="61" y="1331"/>
                    </a:lnTo>
                    <a:lnTo>
                      <a:pt x="77" y="1348"/>
                    </a:lnTo>
                    <a:lnTo>
                      <a:pt x="96" y="1363"/>
                    </a:lnTo>
                    <a:lnTo>
                      <a:pt x="117" y="1378"/>
                    </a:lnTo>
                    <a:lnTo>
                      <a:pt x="140" y="1392"/>
                    </a:lnTo>
                    <a:lnTo>
                      <a:pt x="164" y="1405"/>
                    </a:lnTo>
                    <a:lnTo>
                      <a:pt x="190" y="1416"/>
                    </a:lnTo>
                    <a:lnTo>
                      <a:pt x="218" y="1427"/>
                    </a:lnTo>
                    <a:lnTo>
                      <a:pt x="247" y="1437"/>
                    </a:lnTo>
                    <a:lnTo>
                      <a:pt x="278" y="1445"/>
                    </a:lnTo>
                    <a:lnTo>
                      <a:pt x="288" y="1470"/>
                    </a:lnTo>
                    <a:lnTo>
                      <a:pt x="297" y="1493"/>
                    </a:lnTo>
                    <a:lnTo>
                      <a:pt x="310" y="1517"/>
                    </a:lnTo>
                    <a:lnTo>
                      <a:pt x="324" y="1541"/>
                    </a:lnTo>
                    <a:lnTo>
                      <a:pt x="339" y="1563"/>
                    </a:lnTo>
                    <a:lnTo>
                      <a:pt x="354" y="1584"/>
                    </a:lnTo>
                    <a:lnTo>
                      <a:pt x="372" y="1604"/>
                    </a:lnTo>
                    <a:lnTo>
                      <a:pt x="392" y="1624"/>
                    </a:lnTo>
                    <a:lnTo>
                      <a:pt x="407" y="1638"/>
                    </a:lnTo>
                    <a:lnTo>
                      <a:pt x="424" y="1651"/>
                    </a:lnTo>
                    <a:lnTo>
                      <a:pt x="440" y="1664"/>
                    </a:lnTo>
                    <a:lnTo>
                      <a:pt x="457" y="1675"/>
                    </a:lnTo>
                    <a:lnTo>
                      <a:pt x="475" y="1686"/>
                    </a:lnTo>
                    <a:lnTo>
                      <a:pt x="493" y="1696"/>
                    </a:lnTo>
                    <a:lnTo>
                      <a:pt x="511" y="1704"/>
                    </a:lnTo>
                    <a:lnTo>
                      <a:pt x="530" y="1712"/>
                    </a:lnTo>
                    <a:lnTo>
                      <a:pt x="548" y="1719"/>
                    </a:lnTo>
                    <a:lnTo>
                      <a:pt x="568" y="1726"/>
                    </a:lnTo>
                    <a:lnTo>
                      <a:pt x="587" y="1731"/>
                    </a:lnTo>
                    <a:lnTo>
                      <a:pt x="608" y="1735"/>
                    </a:lnTo>
                    <a:lnTo>
                      <a:pt x="628" y="1739"/>
                    </a:lnTo>
                    <a:lnTo>
                      <a:pt x="648" y="1742"/>
                    </a:lnTo>
                    <a:lnTo>
                      <a:pt x="668" y="1743"/>
                    </a:lnTo>
                    <a:lnTo>
                      <a:pt x="689" y="1743"/>
                    </a:lnTo>
                    <a:lnTo>
                      <a:pt x="709" y="1743"/>
                    </a:lnTo>
                    <a:lnTo>
                      <a:pt x="729" y="1742"/>
                    </a:lnTo>
                    <a:lnTo>
                      <a:pt x="750" y="1739"/>
                    </a:lnTo>
                    <a:lnTo>
                      <a:pt x="769" y="1735"/>
                    </a:lnTo>
                    <a:lnTo>
                      <a:pt x="788" y="1731"/>
                    </a:lnTo>
                    <a:lnTo>
                      <a:pt x="807" y="1726"/>
                    </a:lnTo>
                    <a:lnTo>
                      <a:pt x="826" y="1719"/>
                    </a:lnTo>
                    <a:lnTo>
                      <a:pt x="844" y="1712"/>
                    </a:lnTo>
                    <a:lnTo>
                      <a:pt x="862" y="1704"/>
                    </a:lnTo>
                    <a:lnTo>
                      <a:pt x="879" y="1696"/>
                    </a:lnTo>
                    <a:lnTo>
                      <a:pt x="895" y="1686"/>
                    </a:lnTo>
                    <a:lnTo>
                      <a:pt x="912" y="1675"/>
                    </a:lnTo>
                    <a:lnTo>
                      <a:pt x="927" y="1664"/>
                    </a:lnTo>
                    <a:lnTo>
                      <a:pt x="943" y="1651"/>
                    </a:lnTo>
                    <a:lnTo>
                      <a:pt x="958" y="1638"/>
                    </a:lnTo>
                    <a:lnTo>
                      <a:pt x="972" y="1624"/>
                    </a:lnTo>
                    <a:lnTo>
                      <a:pt x="986" y="1608"/>
                    </a:lnTo>
                    <a:lnTo>
                      <a:pt x="999" y="1592"/>
                    </a:lnTo>
                    <a:lnTo>
                      <a:pt x="1011" y="1574"/>
                    </a:lnTo>
                    <a:lnTo>
                      <a:pt x="1023" y="1556"/>
                    </a:lnTo>
                    <a:lnTo>
                      <a:pt x="1033" y="1538"/>
                    </a:lnTo>
                    <a:lnTo>
                      <a:pt x="1041" y="1520"/>
                    </a:lnTo>
                    <a:lnTo>
                      <a:pt x="1049" y="1500"/>
                    </a:lnTo>
                    <a:lnTo>
                      <a:pt x="1056" y="1481"/>
                    </a:lnTo>
                    <a:lnTo>
                      <a:pt x="1079" y="1481"/>
                    </a:lnTo>
                    <a:lnTo>
                      <a:pt x="1101" y="1480"/>
                    </a:lnTo>
                    <a:lnTo>
                      <a:pt x="1123" y="1480"/>
                    </a:lnTo>
                    <a:lnTo>
                      <a:pt x="1145" y="1480"/>
                    </a:lnTo>
                    <a:lnTo>
                      <a:pt x="1167" y="1478"/>
                    </a:lnTo>
                    <a:lnTo>
                      <a:pt x="1190" y="1478"/>
                    </a:lnTo>
                    <a:lnTo>
                      <a:pt x="1212" y="1478"/>
                    </a:lnTo>
                    <a:lnTo>
                      <a:pt x="1234" y="1477"/>
                    </a:lnTo>
                    <a:lnTo>
                      <a:pt x="1256" y="1477"/>
                    </a:lnTo>
                    <a:lnTo>
                      <a:pt x="1280" y="1477"/>
                    </a:lnTo>
                    <a:lnTo>
                      <a:pt x="1302" y="1477"/>
                    </a:lnTo>
                    <a:lnTo>
                      <a:pt x="1325" y="1475"/>
                    </a:lnTo>
                    <a:lnTo>
                      <a:pt x="1348" y="1475"/>
                    </a:lnTo>
                    <a:lnTo>
                      <a:pt x="1371" y="1475"/>
                    </a:lnTo>
                    <a:lnTo>
                      <a:pt x="1393" y="1475"/>
                    </a:lnTo>
                    <a:lnTo>
                      <a:pt x="1417" y="1475"/>
                    </a:lnTo>
                    <a:lnTo>
                      <a:pt x="1442" y="1475"/>
                    </a:lnTo>
                    <a:lnTo>
                      <a:pt x="1467" y="1475"/>
                    </a:lnTo>
                    <a:lnTo>
                      <a:pt x="1492" y="1475"/>
                    </a:lnTo>
                    <a:lnTo>
                      <a:pt x="1517" y="1477"/>
                    </a:lnTo>
                    <a:lnTo>
                      <a:pt x="1542" y="1477"/>
                    </a:lnTo>
                    <a:lnTo>
                      <a:pt x="1567" y="1477"/>
                    </a:lnTo>
                    <a:lnTo>
                      <a:pt x="1591" y="1478"/>
                    </a:lnTo>
                    <a:lnTo>
                      <a:pt x="1616" y="1478"/>
                    </a:lnTo>
                    <a:lnTo>
                      <a:pt x="1639" y="1480"/>
                    </a:lnTo>
                    <a:lnTo>
                      <a:pt x="1664" y="1481"/>
                    </a:lnTo>
                    <a:lnTo>
                      <a:pt x="1688" y="1481"/>
                    </a:lnTo>
                    <a:lnTo>
                      <a:pt x="1711" y="1482"/>
                    </a:lnTo>
                    <a:lnTo>
                      <a:pt x="1735" y="1484"/>
                    </a:lnTo>
                    <a:lnTo>
                      <a:pt x="1758" y="1485"/>
                    </a:lnTo>
                    <a:lnTo>
                      <a:pt x="1782" y="1485"/>
                    </a:lnTo>
                    <a:lnTo>
                      <a:pt x="1806" y="1486"/>
                    </a:lnTo>
                    <a:lnTo>
                      <a:pt x="1814" y="1506"/>
                    </a:lnTo>
                    <a:lnTo>
                      <a:pt x="1824" y="1524"/>
                    </a:lnTo>
                    <a:lnTo>
                      <a:pt x="1835" y="1542"/>
                    </a:lnTo>
                    <a:lnTo>
                      <a:pt x="1847" y="1559"/>
                    </a:lnTo>
                    <a:lnTo>
                      <a:pt x="1860" y="1577"/>
                    </a:lnTo>
                    <a:lnTo>
                      <a:pt x="1874" y="1592"/>
                    </a:lnTo>
                    <a:lnTo>
                      <a:pt x="1887" y="1608"/>
                    </a:lnTo>
                    <a:lnTo>
                      <a:pt x="1903" y="1624"/>
                    </a:lnTo>
                    <a:lnTo>
                      <a:pt x="1918" y="1638"/>
                    </a:lnTo>
                    <a:lnTo>
                      <a:pt x="1935" y="1651"/>
                    </a:lnTo>
                    <a:lnTo>
                      <a:pt x="1951" y="1664"/>
                    </a:lnTo>
                    <a:lnTo>
                      <a:pt x="1968" y="1675"/>
                    </a:lnTo>
                    <a:lnTo>
                      <a:pt x="1986" y="1686"/>
                    </a:lnTo>
                    <a:lnTo>
                      <a:pt x="2004" y="1696"/>
                    </a:lnTo>
                    <a:lnTo>
                      <a:pt x="2022" y="1704"/>
                    </a:lnTo>
                    <a:lnTo>
                      <a:pt x="2042" y="1712"/>
                    </a:lnTo>
                    <a:lnTo>
                      <a:pt x="2060" y="1719"/>
                    </a:lnTo>
                    <a:lnTo>
                      <a:pt x="2079" y="1726"/>
                    </a:lnTo>
                    <a:lnTo>
                      <a:pt x="2098" y="1731"/>
                    </a:lnTo>
                    <a:lnTo>
                      <a:pt x="2119" y="1735"/>
                    </a:lnTo>
                    <a:lnTo>
                      <a:pt x="2139" y="1739"/>
                    </a:lnTo>
                    <a:lnTo>
                      <a:pt x="2159" y="1742"/>
                    </a:lnTo>
                    <a:lnTo>
                      <a:pt x="2179" y="1743"/>
                    </a:lnTo>
                    <a:lnTo>
                      <a:pt x="2200" y="1743"/>
                    </a:lnTo>
                    <a:lnTo>
                      <a:pt x="2221" y="1743"/>
                    </a:lnTo>
                    <a:lnTo>
                      <a:pt x="2240" y="1742"/>
                    </a:lnTo>
                    <a:lnTo>
                      <a:pt x="2261" y="1739"/>
                    </a:lnTo>
                    <a:lnTo>
                      <a:pt x="2280" y="1735"/>
                    </a:lnTo>
                    <a:lnTo>
                      <a:pt x="2300" y="1731"/>
                    </a:lnTo>
                    <a:lnTo>
                      <a:pt x="2319" y="1726"/>
                    </a:lnTo>
                    <a:lnTo>
                      <a:pt x="2337" y="1719"/>
                    </a:lnTo>
                    <a:lnTo>
                      <a:pt x="2355" y="1712"/>
                    </a:lnTo>
                    <a:lnTo>
                      <a:pt x="2373" y="1704"/>
                    </a:lnTo>
                    <a:lnTo>
                      <a:pt x="2390" y="1696"/>
                    </a:lnTo>
                    <a:lnTo>
                      <a:pt x="2408" y="1686"/>
                    </a:lnTo>
                    <a:lnTo>
                      <a:pt x="2423" y="1675"/>
                    </a:lnTo>
                    <a:lnTo>
                      <a:pt x="2440" y="1664"/>
                    </a:lnTo>
                    <a:lnTo>
                      <a:pt x="2455" y="1651"/>
                    </a:lnTo>
                    <a:lnTo>
                      <a:pt x="2469" y="1638"/>
                    </a:lnTo>
                    <a:lnTo>
                      <a:pt x="2483" y="1624"/>
                    </a:lnTo>
                    <a:lnTo>
                      <a:pt x="2499" y="1606"/>
                    </a:lnTo>
                    <a:lnTo>
                      <a:pt x="2515" y="1585"/>
                    </a:lnTo>
                    <a:lnTo>
                      <a:pt x="2529" y="1566"/>
                    </a:lnTo>
                    <a:lnTo>
                      <a:pt x="2541" y="1543"/>
                    </a:lnTo>
                    <a:lnTo>
                      <a:pt x="2552" y="1521"/>
                    </a:lnTo>
                    <a:lnTo>
                      <a:pt x="2562" y="1499"/>
                    </a:lnTo>
                    <a:lnTo>
                      <a:pt x="2570" y="1475"/>
                    </a:lnTo>
                    <a:lnTo>
                      <a:pt x="2577" y="1452"/>
                    </a:lnTo>
                    <a:lnTo>
                      <a:pt x="2592" y="1446"/>
                    </a:lnTo>
                    <a:lnTo>
                      <a:pt x="2606" y="1439"/>
                    </a:lnTo>
                    <a:lnTo>
                      <a:pt x="2620" y="1434"/>
                    </a:lnTo>
                    <a:lnTo>
                      <a:pt x="2634" y="1427"/>
                    </a:lnTo>
                    <a:lnTo>
                      <a:pt x="2648" y="1420"/>
                    </a:lnTo>
                    <a:lnTo>
                      <a:pt x="2660" y="1413"/>
                    </a:lnTo>
                    <a:lnTo>
                      <a:pt x="2673" y="1406"/>
                    </a:lnTo>
                    <a:lnTo>
                      <a:pt x="2684" y="1398"/>
                    </a:lnTo>
                    <a:lnTo>
                      <a:pt x="2706" y="1377"/>
                    </a:lnTo>
                    <a:lnTo>
                      <a:pt x="2724" y="1351"/>
                    </a:lnTo>
                    <a:lnTo>
                      <a:pt x="2739" y="1319"/>
                    </a:lnTo>
                    <a:lnTo>
                      <a:pt x="2751" y="1284"/>
                    </a:lnTo>
                    <a:lnTo>
                      <a:pt x="2759" y="1247"/>
                    </a:lnTo>
                    <a:lnTo>
                      <a:pt x="2764" y="1208"/>
                    </a:lnTo>
                    <a:lnTo>
                      <a:pt x="2767" y="1169"/>
                    </a:lnTo>
                    <a:lnTo>
                      <a:pt x="2767" y="1131"/>
                    </a:lnTo>
                    <a:close/>
                  </a:path>
                </a:pathLst>
              </a:custGeom>
              <a:solidFill>
                <a:srgbClr val="000000"/>
              </a:solidFill>
              <a:ln w="9525">
                <a:noFill/>
                <a:round/>
                <a:headEnd/>
                <a:tailEnd/>
              </a:ln>
            </p:spPr>
            <p:txBody>
              <a:bodyPr/>
              <a:lstStyle/>
              <a:p>
                <a:pPr eaLnBrk="0" hangingPunct="0"/>
                <a:endParaRPr lang="en-AU"/>
              </a:p>
            </p:txBody>
          </p:sp>
          <p:sp>
            <p:nvSpPr>
              <p:cNvPr id="76913" name="Freeform 155"/>
              <p:cNvSpPr>
                <a:spLocks/>
              </p:cNvSpPr>
              <p:nvPr/>
            </p:nvSpPr>
            <p:spPr bwMode="auto">
              <a:xfrm>
                <a:off x="6515" y="2530"/>
                <a:ext cx="259" cy="93"/>
              </a:xfrm>
              <a:custGeom>
                <a:avLst/>
                <a:gdLst>
                  <a:gd name="T0" fmla="*/ 86 w 776"/>
                  <a:gd name="T1" fmla="*/ 31 h 279"/>
                  <a:gd name="T2" fmla="*/ 83 w 776"/>
                  <a:gd name="T3" fmla="*/ 29 h 279"/>
                  <a:gd name="T4" fmla="*/ 78 w 776"/>
                  <a:gd name="T5" fmla="*/ 26 h 279"/>
                  <a:gd name="T6" fmla="*/ 74 w 776"/>
                  <a:gd name="T7" fmla="*/ 24 h 279"/>
                  <a:gd name="T8" fmla="*/ 70 w 776"/>
                  <a:gd name="T9" fmla="*/ 22 h 279"/>
                  <a:gd name="T10" fmla="*/ 65 w 776"/>
                  <a:gd name="T11" fmla="*/ 20 h 279"/>
                  <a:gd name="T12" fmla="*/ 59 w 776"/>
                  <a:gd name="T13" fmla="*/ 18 h 279"/>
                  <a:gd name="T14" fmla="*/ 54 w 776"/>
                  <a:gd name="T15" fmla="*/ 16 h 279"/>
                  <a:gd name="T16" fmla="*/ 49 w 776"/>
                  <a:gd name="T17" fmla="*/ 14 h 279"/>
                  <a:gd name="T18" fmla="*/ 43 w 776"/>
                  <a:gd name="T19" fmla="*/ 12 h 279"/>
                  <a:gd name="T20" fmla="*/ 37 w 776"/>
                  <a:gd name="T21" fmla="*/ 10 h 279"/>
                  <a:gd name="T22" fmla="*/ 31 w 776"/>
                  <a:gd name="T23" fmla="*/ 9 h 279"/>
                  <a:gd name="T24" fmla="*/ 25 w 776"/>
                  <a:gd name="T25" fmla="*/ 7 h 279"/>
                  <a:gd name="T26" fmla="*/ 19 w 776"/>
                  <a:gd name="T27" fmla="*/ 6 h 279"/>
                  <a:gd name="T28" fmla="*/ 13 w 776"/>
                  <a:gd name="T29" fmla="*/ 5 h 279"/>
                  <a:gd name="T30" fmla="*/ 6 w 776"/>
                  <a:gd name="T31" fmla="*/ 3 h 279"/>
                  <a:gd name="T32" fmla="*/ 0 w 776"/>
                  <a:gd name="T33" fmla="*/ 2 h 279"/>
                  <a:gd name="T34" fmla="*/ 0 w 776"/>
                  <a:gd name="T35" fmla="*/ 2 h 279"/>
                  <a:gd name="T36" fmla="*/ 0 w 776"/>
                  <a:gd name="T37" fmla="*/ 1 h 279"/>
                  <a:gd name="T38" fmla="*/ 0 w 776"/>
                  <a:gd name="T39" fmla="*/ 1 h 279"/>
                  <a:gd name="T40" fmla="*/ 0 w 776"/>
                  <a:gd name="T41" fmla="*/ 0 h 279"/>
                  <a:gd name="T42" fmla="*/ 7 w 776"/>
                  <a:gd name="T43" fmla="*/ 1 h 279"/>
                  <a:gd name="T44" fmla="*/ 14 w 776"/>
                  <a:gd name="T45" fmla="*/ 2 h 279"/>
                  <a:gd name="T46" fmla="*/ 20 w 776"/>
                  <a:gd name="T47" fmla="*/ 4 h 279"/>
                  <a:gd name="T48" fmla="*/ 26 w 776"/>
                  <a:gd name="T49" fmla="*/ 5 h 279"/>
                  <a:gd name="T50" fmla="*/ 33 w 776"/>
                  <a:gd name="T51" fmla="*/ 7 h 279"/>
                  <a:gd name="T52" fmla="*/ 38 w 776"/>
                  <a:gd name="T53" fmla="*/ 8 h 279"/>
                  <a:gd name="T54" fmla="*/ 44 w 776"/>
                  <a:gd name="T55" fmla="*/ 10 h 279"/>
                  <a:gd name="T56" fmla="*/ 50 w 776"/>
                  <a:gd name="T57" fmla="*/ 12 h 279"/>
                  <a:gd name="T58" fmla="*/ 55 w 776"/>
                  <a:gd name="T59" fmla="*/ 13 h 279"/>
                  <a:gd name="T60" fmla="*/ 60 w 776"/>
                  <a:gd name="T61" fmla="*/ 15 h 279"/>
                  <a:gd name="T62" fmla="*/ 65 w 776"/>
                  <a:gd name="T63" fmla="*/ 17 h 279"/>
                  <a:gd name="T64" fmla="*/ 69 w 776"/>
                  <a:gd name="T65" fmla="*/ 19 h 279"/>
                  <a:gd name="T66" fmla="*/ 73 w 776"/>
                  <a:gd name="T67" fmla="*/ 22 h 279"/>
                  <a:gd name="T68" fmla="*/ 77 w 776"/>
                  <a:gd name="T69" fmla="*/ 24 h 279"/>
                  <a:gd name="T70" fmla="*/ 81 w 776"/>
                  <a:gd name="T71" fmla="*/ 26 h 279"/>
                  <a:gd name="T72" fmla="*/ 84 w 776"/>
                  <a:gd name="T73" fmla="*/ 29 h 279"/>
                  <a:gd name="T74" fmla="*/ 85 w 776"/>
                  <a:gd name="T75" fmla="*/ 29 h 279"/>
                  <a:gd name="T76" fmla="*/ 85 w 776"/>
                  <a:gd name="T77" fmla="*/ 30 h 279"/>
                  <a:gd name="T78" fmla="*/ 86 w 776"/>
                  <a:gd name="T79" fmla="*/ 30 h 279"/>
                  <a:gd name="T80" fmla="*/ 86 w 776"/>
                  <a:gd name="T81" fmla="*/ 31 h 27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76"/>
                  <a:gd name="T124" fmla="*/ 0 h 279"/>
                  <a:gd name="T125" fmla="*/ 776 w 776"/>
                  <a:gd name="T126" fmla="*/ 279 h 27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76" h="279">
                    <a:moveTo>
                      <a:pt x="776" y="279"/>
                    </a:moveTo>
                    <a:lnTo>
                      <a:pt x="743" y="258"/>
                    </a:lnTo>
                    <a:lnTo>
                      <a:pt x="705" y="237"/>
                    </a:lnTo>
                    <a:lnTo>
                      <a:pt x="666" y="217"/>
                    </a:lnTo>
                    <a:lnTo>
                      <a:pt x="625" y="197"/>
                    </a:lnTo>
                    <a:lnTo>
                      <a:pt x="580" y="178"/>
                    </a:lnTo>
                    <a:lnTo>
                      <a:pt x="534" y="160"/>
                    </a:lnTo>
                    <a:lnTo>
                      <a:pt x="487" y="142"/>
                    </a:lnTo>
                    <a:lnTo>
                      <a:pt x="439" y="125"/>
                    </a:lnTo>
                    <a:lnTo>
                      <a:pt x="387" y="108"/>
                    </a:lnTo>
                    <a:lnTo>
                      <a:pt x="335" y="93"/>
                    </a:lnTo>
                    <a:lnTo>
                      <a:pt x="281" y="79"/>
                    </a:lnTo>
                    <a:lnTo>
                      <a:pt x="226" y="65"/>
                    </a:lnTo>
                    <a:lnTo>
                      <a:pt x="171" y="53"/>
                    </a:lnTo>
                    <a:lnTo>
                      <a:pt x="114" y="42"/>
                    </a:lnTo>
                    <a:lnTo>
                      <a:pt x="57" y="31"/>
                    </a:lnTo>
                    <a:lnTo>
                      <a:pt x="0" y="22"/>
                    </a:lnTo>
                    <a:lnTo>
                      <a:pt x="2" y="17"/>
                    </a:lnTo>
                    <a:lnTo>
                      <a:pt x="2" y="11"/>
                    </a:lnTo>
                    <a:lnTo>
                      <a:pt x="3" y="6"/>
                    </a:lnTo>
                    <a:lnTo>
                      <a:pt x="3" y="0"/>
                    </a:lnTo>
                    <a:lnTo>
                      <a:pt x="64" y="10"/>
                    </a:lnTo>
                    <a:lnTo>
                      <a:pt x="124" y="21"/>
                    </a:lnTo>
                    <a:lnTo>
                      <a:pt x="181" y="32"/>
                    </a:lnTo>
                    <a:lnTo>
                      <a:pt x="238" y="45"/>
                    </a:lnTo>
                    <a:lnTo>
                      <a:pt x="293" y="59"/>
                    </a:lnTo>
                    <a:lnTo>
                      <a:pt x="346" y="72"/>
                    </a:lnTo>
                    <a:lnTo>
                      <a:pt x="397" y="88"/>
                    </a:lnTo>
                    <a:lnTo>
                      <a:pt x="446" y="104"/>
                    </a:lnTo>
                    <a:lnTo>
                      <a:pt x="493" y="121"/>
                    </a:lnTo>
                    <a:lnTo>
                      <a:pt x="539" y="138"/>
                    </a:lnTo>
                    <a:lnTo>
                      <a:pt x="582" y="157"/>
                    </a:lnTo>
                    <a:lnTo>
                      <a:pt x="622" y="175"/>
                    </a:lnTo>
                    <a:lnTo>
                      <a:pt x="659" y="196"/>
                    </a:lnTo>
                    <a:lnTo>
                      <a:pt x="695" y="215"/>
                    </a:lnTo>
                    <a:lnTo>
                      <a:pt x="727" y="236"/>
                    </a:lnTo>
                    <a:lnTo>
                      <a:pt x="758" y="258"/>
                    </a:lnTo>
                    <a:lnTo>
                      <a:pt x="763" y="262"/>
                    </a:lnTo>
                    <a:lnTo>
                      <a:pt x="768" y="268"/>
                    </a:lnTo>
                    <a:lnTo>
                      <a:pt x="772" y="273"/>
                    </a:lnTo>
                    <a:lnTo>
                      <a:pt x="776" y="279"/>
                    </a:lnTo>
                    <a:close/>
                  </a:path>
                </a:pathLst>
              </a:custGeom>
              <a:solidFill>
                <a:srgbClr val="FFFFFF"/>
              </a:solidFill>
              <a:ln w="9525">
                <a:noFill/>
                <a:round/>
                <a:headEnd/>
                <a:tailEnd/>
              </a:ln>
            </p:spPr>
            <p:txBody>
              <a:bodyPr/>
              <a:lstStyle/>
              <a:p>
                <a:pPr eaLnBrk="0" hangingPunct="0"/>
                <a:endParaRPr lang="en-AU"/>
              </a:p>
            </p:txBody>
          </p:sp>
          <p:sp>
            <p:nvSpPr>
              <p:cNvPr id="76914" name="Freeform 156"/>
              <p:cNvSpPr>
                <a:spLocks/>
              </p:cNvSpPr>
              <p:nvPr/>
            </p:nvSpPr>
            <p:spPr bwMode="auto">
              <a:xfrm>
                <a:off x="6473" y="2408"/>
                <a:ext cx="25" cy="144"/>
              </a:xfrm>
              <a:custGeom>
                <a:avLst/>
                <a:gdLst>
                  <a:gd name="T0" fmla="*/ 2 w 76"/>
                  <a:gd name="T1" fmla="*/ 0 h 433"/>
                  <a:gd name="T2" fmla="*/ 4 w 76"/>
                  <a:gd name="T3" fmla="*/ 0 h 433"/>
                  <a:gd name="T4" fmla="*/ 5 w 76"/>
                  <a:gd name="T5" fmla="*/ 0 h 433"/>
                  <a:gd name="T6" fmla="*/ 5 w 76"/>
                  <a:gd name="T7" fmla="*/ 0 h 433"/>
                  <a:gd name="T8" fmla="*/ 6 w 76"/>
                  <a:gd name="T9" fmla="*/ 1 h 433"/>
                  <a:gd name="T10" fmla="*/ 6 w 76"/>
                  <a:gd name="T11" fmla="*/ 2 h 433"/>
                  <a:gd name="T12" fmla="*/ 8 w 76"/>
                  <a:gd name="T13" fmla="*/ 44 h 433"/>
                  <a:gd name="T14" fmla="*/ 8 w 76"/>
                  <a:gd name="T15" fmla="*/ 44 h 433"/>
                  <a:gd name="T16" fmla="*/ 8 w 76"/>
                  <a:gd name="T17" fmla="*/ 45 h 433"/>
                  <a:gd name="T18" fmla="*/ 7 w 76"/>
                  <a:gd name="T19" fmla="*/ 45 h 433"/>
                  <a:gd name="T20" fmla="*/ 7 w 76"/>
                  <a:gd name="T21" fmla="*/ 46 h 433"/>
                  <a:gd name="T22" fmla="*/ 6 w 76"/>
                  <a:gd name="T23" fmla="*/ 46 h 433"/>
                  <a:gd name="T24" fmla="*/ 5 w 76"/>
                  <a:gd name="T25" fmla="*/ 47 h 433"/>
                  <a:gd name="T26" fmla="*/ 4 w 76"/>
                  <a:gd name="T27" fmla="*/ 47 h 433"/>
                  <a:gd name="T28" fmla="*/ 4 w 76"/>
                  <a:gd name="T29" fmla="*/ 48 h 433"/>
                  <a:gd name="T30" fmla="*/ 3 w 76"/>
                  <a:gd name="T31" fmla="*/ 48 h 433"/>
                  <a:gd name="T32" fmla="*/ 0 w 76"/>
                  <a:gd name="T33" fmla="*/ 2 h 433"/>
                  <a:gd name="T34" fmla="*/ 0 w 76"/>
                  <a:gd name="T35" fmla="*/ 1 h 433"/>
                  <a:gd name="T36" fmla="*/ 0 w 76"/>
                  <a:gd name="T37" fmla="*/ 0 h 433"/>
                  <a:gd name="T38" fmla="*/ 1 w 76"/>
                  <a:gd name="T39" fmla="*/ 0 h 433"/>
                  <a:gd name="T40" fmla="*/ 2 w 76"/>
                  <a:gd name="T41" fmla="*/ 0 h 4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433"/>
                  <a:gd name="T65" fmla="*/ 76 w 76"/>
                  <a:gd name="T66" fmla="*/ 433 h 4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433">
                    <a:moveTo>
                      <a:pt x="14" y="0"/>
                    </a:moveTo>
                    <a:lnTo>
                      <a:pt x="40" y="0"/>
                    </a:lnTo>
                    <a:lnTo>
                      <a:pt x="46" y="2"/>
                    </a:lnTo>
                    <a:lnTo>
                      <a:pt x="50" y="4"/>
                    </a:lnTo>
                    <a:lnTo>
                      <a:pt x="54" y="10"/>
                    </a:lnTo>
                    <a:lnTo>
                      <a:pt x="55" y="15"/>
                    </a:lnTo>
                    <a:lnTo>
                      <a:pt x="76" y="400"/>
                    </a:lnTo>
                    <a:lnTo>
                      <a:pt x="72" y="404"/>
                    </a:lnTo>
                    <a:lnTo>
                      <a:pt x="67" y="408"/>
                    </a:lnTo>
                    <a:lnTo>
                      <a:pt x="61" y="412"/>
                    </a:lnTo>
                    <a:lnTo>
                      <a:pt x="54" y="416"/>
                    </a:lnTo>
                    <a:lnTo>
                      <a:pt x="47" y="420"/>
                    </a:lnTo>
                    <a:lnTo>
                      <a:pt x="40" y="425"/>
                    </a:lnTo>
                    <a:lnTo>
                      <a:pt x="32" y="429"/>
                    </a:lnTo>
                    <a:lnTo>
                      <a:pt x="24" y="433"/>
                    </a:lnTo>
                    <a:lnTo>
                      <a:pt x="0" y="15"/>
                    </a:lnTo>
                    <a:lnTo>
                      <a:pt x="1" y="10"/>
                    </a:lnTo>
                    <a:lnTo>
                      <a:pt x="4" y="4"/>
                    </a:lnTo>
                    <a:lnTo>
                      <a:pt x="8" y="2"/>
                    </a:lnTo>
                    <a:lnTo>
                      <a:pt x="14" y="0"/>
                    </a:lnTo>
                    <a:close/>
                  </a:path>
                </a:pathLst>
              </a:custGeom>
              <a:solidFill>
                <a:srgbClr val="FFFFFF"/>
              </a:solidFill>
              <a:ln w="9525">
                <a:noFill/>
                <a:round/>
                <a:headEnd/>
                <a:tailEnd/>
              </a:ln>
            </p:spPr>
            <p:txBody>
              <a:bodyPr/>
              <a:lstStyle/>
              <a:p>
                <a:pPr eaLnBrk="0" hangingPunct="0"/>
                <a:endParaRPr lang="en-AU"/>
              </a:p>
            </p:txBody>
          </p:sp>
          <p:sp>
            <p:nvSpPr>
              <p:cNvPr id="76915" name="Freeform 157"/>
              <p:cNvSpPr>
                <a:spLocks/>
              </p:cNvSpPr>
              <p:nvPr/>
            </p:nvSpPr>
            <p:spPr bwMode="auto">
              <a:xfrm>
                <a:off x="6317" y="2535"/>
                <a:ext cx="129" cy="36"/>
              </a:xfrm>
              <a:custGeom>
                <a:avLst/>
                <a:gdLst>
                  <a:gd name="T0" fmla="*/ 5 w 386"/>
                  <a:gd name="T1" fmla="*/ 12 h 106"/>
                  <a:gd name="T2" fmla="*/ 5 w 386"/>
                  <a:gd name="T3" fmla="*/ 11 h 106"/>
                  <a:gd name="T4" fmla="*/ 4 w 386"/>
                  <a:gd name="T5" fmla="*/ 11 h 106"/>
                  <a:gd name="T6" fmla="*/ 4 w 386"/>
                  <a:gd name="T7" fmla="*/ 10 h 106"/>
                  <a:gd name="T8" fmla="*/ 3 w 386"/>
                  <a:gd name="T9" fmla="*/ 8 h 106"/>
                  <a:gd name="T10" fmla="*/ 3 w 386"/>
                  <a:gd name="T11" fmla="*/ 7 h 106"/>
                  <a:gd name="T12" fmla="*/ 2 w 386"/>
                  <a:gd name="T13" fmla="*/ 6 h 106"/>
                  <a:gd name="T14" fmla="*/ 1 w 386"/>
                  <a:gd name="T15" fmla="*/ 5 h 106"/>
                  <a:gd name="T16" fmla="*/ 0 w 386"/>
                  <a:gd name="T17" fmla="*/ 4 h 106"/>
                  <a:gd name="T18" fmla="*/ 0 w 386"/>
                  <a:gd name="T19" fmla="*/ 3 h 106"/>
                  <a:gd name="T20" fmla="*/ 37 w 386"/>
                  <a:gd name="T21" fmla="*/ 0 h 106"/>
                  <a:gd name="T22" fmla="*/ 43 w 386"/>
                  <a:gd name="T23" fmla="*/ 10 h 106"/>
                  <a:gd name="T24" fmla="*/ 41 w 386"/>
                  <a:gd name="T25" fmla="*/ 10 h 106"/>
                  <a:gd name="T26" fmla="*/ 40 w 386"/>
                  <a:gd name="T27" fmla="*/ 10 h 106"/>
                  <a:gd name="T28" fmla="*/ 38 w 386"/>
                  <a:gd name="T29" fmla="*/ 11 h 106"/>
                  <a:gd name="T30" fmla="*/ 37 w 386"/>
                  <a:gd name="T31" fmla="*/ 11 h 106"/>
                  <a:gd name="T32" fmla="*/ 35 w 386"/>
                  <a:gd name="T33" fmla="*/ 11 h 106"/>
                  <a:gd name="T34" fmla="*/ 33 w 386"/>
                  <a:gd name="T35" fmla="*/ 11 h 106"/>
                  <a:gd name="T36" fmla="*/ 32 w 386"/>
                  <a:gd name="T37" fmla="*/ 11 h 106"/>
                  <a:gd name="T38" fmla="*/ 30 w 386"/>
                  <a:gd name="T39" fmla="*/ 12 h 106"/>
                  <a:gd name="T40" fmla="*/ 28 w 386"/>
                  <a:gd name="T41" fmla="*/ 12 h 106"/>
                  <a:gd name="T42" fmla="*/ 26 w 386"/>
                  <a:gd name="T43" fmla="*/ 12 h 106"/>
                  <a:gd name="T44" fmla="*/ 24 w 386"/>
                  <a:gd name="T45" fmla="*/ 12 h 106"/>
                  <a:gd name="T46" fmla="*/ 23 w 386"/>
                  <a:gd name="T47" fmla="*/ 12 h 106"/>
                  <a:gd name="T48" fmla="*/ 21 w 386"/>
                  <a:gd name="T49" fmla="*/ 12 h 106"/>
                  <a:gd name="T50" fmla="*/ 19 w 386"/>
                  <a:gd name="T51" fmla="*/ 12 h 106"/>
                  <a:gd name="T52" fmla="*/ 17 w 386"/>
                  <a:gd name="T53" fmla="*/ 12 h 106"/>
                  <a:gd name="T54" fmla="*/ 15 w 386"/>
                  <a:gd name="T55" fmla="*/ 12 h 106"/>
                  <a:gd name="T56" fmla="*/ 13 w 386"/>
                  <a:gd name="T57" fmla="*/ 12 h 106"/>
                  <a:gd name="T58" fmla="*/ 12 w 386"/>
                  <a:gd name="T59" fmla="*/ 12 h 106"/>
                  <a:gd name="T60" fmla="*/ 11 w 386"/>
                  <a:gd name="T61" fmla="*/ 12 h 106"/>
                  <a:gd name="T62" fmla="*/ 10 w 386"/>
                  <a:gd name="T63" fmla="*/ 12 h 106"/>
                  <a:gd name="T64" fmla="*/ 9 w 386"/>
                  <a:gd name="T65" fmla="*/ 12 h 106"/>
                  <a:gd name="T66" fmla="*/ 8 w 386"/>
                  <a:gd name="T67" fmla="*/ 12 h 106"/>
                  <a:gd name="T68" fmla="*/ 6 w 386"/>
                  <a:gd name="T69" fmla="*/ 12 h 106"/>
                  <a:gd name="T70" fmla="*/ 5 w 386"/>
                  <a:gd name="T71" fmla="*/ 12 h 10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86"/>
                  <a:gd name="T109" fmla="*/ 0 h 106"/>
                  <a:gd name="T110" fmla="*/ 386 w 386"/>
                  <a:gd name="T111" fmla="*/ 106 h 10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86" h="106">
                    <a:moveTo>
                      <a:pt x="48" y="104"/>
                    </a:moveTo>
                    <a:lnTo>
                      <a:pt x="43" y="98"/>
                    </a:lnTo>
                    <a:lnTo>
                      <a:pt x="39" y="91"/>
                    </a:lnTo>
                    <a:lnTo>
                      <a:pt x="35" y="83"/>
                    </a:lnTo>
                    <a:lnTo>
                      <a:pt x="29" y="74"/>
                    </a:lnTo>
                    <a:lnTo>
                      <a:pt x="23" y="65"/>
                    </a:lnTo>
                    <a:lnTo>
                      <a:pt x="16" y="55"/>
                    </a:lnTo>
                    <a:lnTo>
                      <a:pt x="9" y="47"/>
                    </a:lnTo>
                    <a:lnTo>
                      <a:pt x="0" y="37"/>
                    </a:lnTo>
                    <a:lnTo>
                      <a:pt x="0" y="25"/>
                    </a:lnTo>
                    <a:lnTo>
                      <a:pt x="335" y="0"/>
                    </a:lnTo>
                    <a:lnTo>
                      <a:pt x="386" y="83"/>
                    </a:lnTo>
                    <a:lnTo>
                      <a:pt x="372" y="86"/>
                    </a:lnTo>
                    <a:lnTo>
                      <a:pt x="358" y="88"/>
                    </a:lnTo>
                    <a:lnTo>
                      <a:pt x="344" y="91"/>
                    </a:lnTo>
                    <a:lnTo>
                      <a:pt x="329" y="92"/>
                    </a:lnTo>
                    <a:lnTo>
                      <a:pt x="314" y="95"/>
                    </a:lnTo>
                    <a:lnTo>
                      <a:pt x="299" y="97"/>
                    </a:lnTo>
                    <a:lnTo>
                      <a:pt x="283" y="98"/>
                    </a:lnTo>
                    <a:lnTo>
                      <a:pt x="268" y="101"/>
                    </a:lnTo>
                    <a:lnTo>
                      <a:pt x="251" y="102"/>
                    </a:lnTo>
                    <a:lnTo>
                      <a:pt x="235" y="104"/>
                    </a:lnTo>
                    <a:lnTo>
                      <a:pt x="218" y="104"/>
                    </a:lnTo>
                    <a:lnTo>
                      <a:pt x="202" y="105"/>
                    </a:lnTo>
                    <a:lnTo>
                      <a:pt x="185" y="105"/>
                    </a:lnTo>
                    <a:lnTo>
                      <a:pt x="167" y="106"/>
                    </a:lnTo>
                    <a:lnTo>
                      <a:pt x="150" y="106"/>
                    </a:lnTo>
                    <a:lnTo>
                      <a:pt x="132" y="106"/>
                    </a:lnTo>
                    <a:lnTo>
                      <a:pt x="121" y="106"/>
                    </a:lnTo>
                    <a:lnTo>
                      <a:pt x="110" y="106"/>
                    </a:lnTo>
                    <a:lnTo>
                      <a:pt x="99" y="106"/>
                    </a:lnTo>
                    <a:lnTo>
                      <a:pt x="89" y="105"/>
                    </a:lnTo>
                    <a:lnTo>
                      <a:pt x="78" y="105"/>
                    </a:lnTo>
                    <a:lnTo>
                      <a:pt x="68" y="105"/>
                    </a:lnTo>
                    <a:lnTo>
                      <a:pt x="57" y="104"/>
                    </a:lnTo>
                    <a:lnTo>
                      <a:pt x="48" y="104"/>
                    </a:lnTo>
                    <a:close/>
                  </a:path>
                </a:pathLst>
              </a:custGeom>
              <a:solidFill>
                <a:srgbClr val="FFFFFF"/>
              </a:solidFill>
              <a:ln w="9525">
                <a:noFill/>
                <a:round/>
                <a:headEnd/>
                <a:tailEnd/>
              </a:ln>
            </p:spPr>
            <p:txBody>
              <a:bodyPr/>
              <a:lstStyle/>
              <a:p>
                <a:pPr eaLnBrk="0" hangingPunct="0"/>
                <a:endParaRPr lang="en-AU"/>
              </a:p>
            </p:txBody>
          </p:sp>
          <p:sp>
            <p:nvSpPr>
              <p:cNvPr id="76916" name="Freeform 158"/>
              <p:cNvSpPr>
                <a:spLocks/>
              </p:cNvSpPr>
              <p:nvPr/>
            </p:nvSpPr>
            <p:spPr bwMode="auto">
              <a:xfrm>
                <a:off x="6295" y="2317"/>
                <a:ext cx="161" cy="163"/>
              </a:xfrm>
              <a:custGeom>
                <a:avLst/>
                <a:gdLst>
                  <a:gd name="T0" fmla="*/ 28 w 483"/>
                  <a:gd name="T1" fmla="*/ 0 h 490"/>
                  <a:gd name="T2" fmla="*/ 33 w 483"/>
                  <a:gd name="T3" fmla="*/ 1 h 490"/>
                  <a:gd name="T4" fmla="*/ 38 w 483"/>
                  <a:gd name="T5" fmla="*/ 3 h 490"/>
                  <a:gd name="T6" fmla="*/ 43 w 483"/>
                  <a:gd name="T7" fmla="*/ 6 h 490"/>
                  <a:gd name="T8" fmla="*/ 47 w 483"/>
                  <a:gd name="T9" fmla="*/ 10 h 490"/>
                  <a:gd name="T10" fmla="*/ 50 w 483"/>
                  <a:gd name="T11" fmla="*/ 14 h 490"/>
                  <a:gd name="T12" fmla="*/ 52 w 483"/>
                  <a:gd name="T13" fmla="*/ 19 h 490"/>
                  <a:gd name="T14" fmla="*/ 53 w 483"/>
                  <a:gd name="T15" fmla="*/ 24 h 490"/>
                  <a:gd name="T16" fmla="*/ 54 w 483"/>
                  <a:gd name="T17" fmla="*/ 31 h 490"/>
                  <a:gd name="T18" fmla="*/ 52 w 483"/>
                  <a:gd name="T19" fmla="*/ 38 h 490"/>
                  <a:gd name="T20" fmla="*/ 49 w 483"/>
                  <a:gd name="T21" fmla="*/ 46 h 490"/>
                  <a:gd name="T22" fmla="*/ 44 w 483"/>
                  <a:gd name="T23" fmla="*/ 51 h 490"/>
                  <a:gd name="T24" fmla="*/ 41 w 483"/>
                  <a:gd name="T25" fmla="*/ 54 h 490"/>
                  <a:gd name="T26" fmla="*/ 39 w 483"/>
                  <a:gd name="T27" fmla="*/ 54 h 490"/>
                  <a:gd name="T28" fmla="*/ 38 w 483"/>
                  <a:gd name="T29" fmla="*/ 54 h 490"/>
                  <a:gd name="T30" fmla="*/ 36 w 483"/>
                  <a:gd name="T31" fmla="*/ 54 h 490"/>
                  <a:gd name="T32" fmla="*/ 32 w 483"/>
                  <a:gd name="T33" fmla="*/ 51 h 490"/>
                  <a:gd name="T34" fmla="*/ 28 w 483"/>
                  <a:gd name="T35" fmla="*/ 44 h 490"/>
                  <a:gd name="T36" fmla="*/ 26 w 483"/>
                  <a:gd name="T37" fmla="*/ 36 h 490"/>
                  <a:gd name="T38" fmla="*/ 25 w 483"/>
                  <a:gd name="T39" fmla="*/ 31 h 490"/>
                  <a:gd name="T40" fmla="*/ 25 w 483"/>
                  <a:gd name="T41" fmla="*/ 29 h 490"/>
                  <a:gd name="T42" fmla="*/ 23 w 483"/>
                  <a:gd name="T43" fmla="*/ 26 h 490"/>
                  <a:gd name="T44" fmla="*/ 22 w 483"/>
                  <a:gd name="T45" fmla="*/ 24 h 490"/>
                  <a:gd name="T46" fmla="*/ 20 w 483"/>
                  <a:gd name="T47" fmla="*/ 23 h 490"/>
                  <a:gd name="T48" fmla="*/ 19 w 483"/>
                  <a:gd name="T49" fmla="*/ 23 h 490"/>
                  <a:gd name="T50" fmla="*/ 17 w 483"/>
                  <a:gd name="T51" fmla="*/ 22 h 490"/>
                  <a:gd name="T52" fmla="*/ 0 w 483"/>
                  <a:gd name="T53" fmla="*/ 22 h 490"/>
                  <a:gd name="T54" fmla="*/ 1 w 483"/>
                  <a:gd name="T55" fmla="*/ 18 h 490"/>
                  <a:gd name="T56" fmla="*/ 3 w 483"/>
                  <a:gd name="T57" fmla="*/ 13 h 490"/>
                  <a:gd name="T58" fmla="*/ 5 w 483"/>
                  <a:gd name="T59" fmla="*/ 10 h 490"/>
                  <a:gd name="T60" fmla="*/ 8 w 483"/>
                  <a:gd name="T61" fmla="*/ 6 h 490"/>
                  <a:gd name="T62" fmla="*/ 12 w 483"/>
                  <a:gd name="T63" fmla="*/ 4 h 490"/>
                  <a:gd name="T64" fmla="*/ 16 w 483"/>
                  <a:gd name="T65" fmla="*/ 2 h 490"/>
                  <a:gd name="T66" fmla="*/ 20 w 483"/>
                  <a:gd name="T67" fmla="*/ 0 h 490"/>
                  <a:gd name="T68" fmla="*/ 25 w 483"/>
                  <a:gd name="T69" fmla="*/ 0 h 4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3"/>
                  <a:gd name="T106" fmla="*/ 0 h 490"/>
                  <a:gd name="T107" fmla="*/ 483 w 483"/>
                  <a:gd name="T108" fmla="*/ 490 h 4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3" h="490">
                    <a:moveTo>
                      <a:pt x="226" y="0"/>
                    </a:moveTo>
                    <a:lnTo>
                      <a:pt x="251" y="1"/>
                    </a:lnTo>
                    <a:lnTo>
                      <a:pt x="275" y="4"/>
                    </a:lnTo>
                    <a:lnTo>
                      <a:pt x="298" y="11"/>
                    </a:lnTo>
                    <a:lnTo>
                      <a:pt x="321" y="19"/>
                    </a:lnTo>
                    <a:lnTo>
                      <a:pt x="343" y="29"/>
                    </a:lnTo>
                    <a:lnTo>
                      <a:pt x="364" y="42"/>
                    </a:lnTo>
                    <a:lnTo>
                      <a:pt x="383" y="56"/>
                    </a:lnTo>
                    <a:lnTo>
                      <a:pt x="403" y="72"/>
                    </a:lnTo>
                    <a:lnTo>
                      <a:pt x="419" y="90"/>
                    </a:lnTo>
                    <a:lnTo>
                      <a:pt x="434" y="110"/>
                    </a:lnTo>
                    <a:lnTo>
                      <a:pt x="448" y="129"/>
                    </a:lnTo>
                    <a:lnTo>
                      <a:pt x="459" y="151"/>
                    </a:lnTo>
                    <a:lnTo>
                      <a:pt x="469" y="173"/>
                    </a:lnTo>
                    <a:lnTo>
                      <a:pt x="476" y="196"/>
                    </a:lnTo>
                    <a:lnTo>
                      <a:pt x="480" y="219"/>
                    </a:lnTo>
                    <a:lnTo>
                      <a:pt x="483" y="243"/>
                    </a:lnTo>
                    <a:lnTo>
                      <a:pt x="482" y="276"/>
                    </a:lnTo>
                    <a:lnTo>
                      <a:pt x="476" y="312"/>
                    </a:lnTo>
                    <a:lnTo>
                      <a:pt x="466" y="347"/>
                    </a:lnTo>
                    <a:lnTo>
                      <a:pt x="454" y="380"/>
                    </a:lnTo>
                    <a:lnTo>
                      <a:pt x="437" y="412"/>
                    </a:lnTo>
                    <a:lnTo>
                      <a:pt x="419" y="440"/>
                    </a:lnTo>
                    <a:lnTo>
                      <a:pt x="398" y="463"/>
                    </a:lnTo>
                    <a:lnTo>
                      <a:pt x="376" y="480"/>
                    </a:lnTo>
                    <a:lnTo>
                      <a:pt x="368" y="484"/>
                    </a:lnTo>
                    <a:lnTo>
                      <a:pt x="361" y="487"/>
                    </a:lnTo>
                    <a:lnTo>
                      <a:pt x="354" y="488"/>
                    </a:lnTo>
                    <a:lnTo>
                      <a:pt x="347" y="490"/>
                    </a:lnTo>
                    <a:lnTo>
                      <a:pt x="339" y="490"/>
                    </a:lnTo>
                    <a:lnTo>
                      <a:pt x="332" y="488"/>
                    </a:lnTo>
                    <a:lnTo>
                      <a:pt x="325" y="485"/>
                    </a:lnTo>
                    <a:lnTo>
                      <a:pt x="318" y="483"/>
                    </a:lnTo>
                    <a:lnTo>
                      <a:pt x="290" y="460"/>
                    </a:lnTo>
                    <a:lnTo>
                      <a:pt x="268" y="430"/>
                    </a:lnTo>
                    <a:lnTo>
                      <a:pt x="251" y="395"/>
                    </a:lnTo>
                    <a:lnTo>
                      <a:pt x="240" y="361"/>
                    </a:lnTo>
                    <a:lnTo>
                      <a:pt x="232" y="327"/>
                    </a:lnTo>
                    <a:lnTo>
                      <a:pt x="226" y="300"/>
                    </a:lnTo>
                    <a:lnTo>
                      <a:pt x="224" y="280"/>
                    </a:lnTo>
                    <a:lnTo>
                      <a:pt x="224" y="273"/>
                    </a:lnTo>
                    <a:lnTo>
                      <a:pt x="221" y="259"/>
                    </a:lnTo>
                    <a:lnTo>
                      <a:pt x="217" y="245"/>
                    </a:lnTo>
                    <a:lnTo>
                      <a:pt x="210" y="233"/>
                    </a:lnTo>
                    <a:lnTo>
                      <a:pt x="200" y="222"/>
                    </a:lnTo>
                    <a:lnTo>
                      <a:pt x="194" y="218"/>
                    </a:lnTo>
                    <a:lnTo>
                      <a:pt x="187" y="214"/>
                    </a:lnTo>
                    <a:lnTo>
                      <a:pt x="182" y="209"/>
                    </a:lnTo>
                    <a:lnTo>
                      <a:pt x="175" y="207"/>
                    </a:lnTo>
                    <a:lnTo>
                      <a:pt x="169" y="204"/>
                    </a:lnTo>
                    <a:lnTo>
                      <a:pt x="162" y="203"/>
                    </a:lnTo>
                    <a:lnTo>
                      <a:pt x="156" y="201"/>
                    </a:lnTo>
                    <a:lnTo>
                      <a:pt x="149" y="201"/>
                    </a:lnTo>
                    <a:lnTo>
                      <a:pt x="0" y="201"/>
                    </a:lnTo>
                    <a:lnTo>
                      <a:pt x="4" y="180"/>
                    </a:lnTo>
                    <a:lnTo>
                      <a:pt x="8" y="160"/>
                    </a:lnTo>
                    <a:lnTo>
                      <a:pt x="15" y="140"/>
                    </a:lnTo>
                    <a:lnTo>
                      <a:pt x="25" y="121"/>
                    </a:lnTo>
                    <a:lnTo>
                      <a:pt x="35" y="104"/>
                    </a:lnTo>
                    <a:lnTo>
                      <a:pt x="47" y="87"/>
                    </a:lnTo>
                    <a:lnTo>
                      <a:pt x="60" y="72"/>
                    </a:lnTo>
                    <a:lnTo>
                      <a:pt x="74" y="57"/>
                    </a:lnTo>
                    <a:lnTo>
                      <a:pt x="90" y="44"/>
                    </a:lnTo>
                    <a:lnTo>
                      <a:pt x="107" y="33"/>
                    </a:lnTo>
                    <a:lnTo>
                      <a:pt x="125" y="24"/>
                    </a:lnTo>
                    <a:lnTo>
                      <a:pt x="143" y="15"/>
                    </a:lnTo>
                    <a:lnTo>
                      <a:pt x="162" y="8"/>
                    </a:lnTo>
                    <a:lnTo>
                      <a:pt x="183" y="4"/>
                    </a:lnTo>
                    <a:lnTo>
                      <a:pt x="204" y="1"/>
                    </a:lnTo>
                    <a:lnTo>
                      <a:pt x="226" y="0"/>
                    </a:lnTo>
                    <a:close/>
                  </a:path>
                </a:pathLst>
              </a:custGeom>
              <a:solidFill>
                <a:srgbClr val="339933"/>
              </a:solidFill>
              <a:ln w="9525">
                <a:noFill/>
                <a:round/>
                <a:headEnd/>
                <a:tailEnd/>
              </a:ln>
            </p:spPr>
            <p:txBody>
              <a:bodyPr/>
              <a:lstStyle/>
              <a:p>
                <a:pPr eaLnBrk="0" hangingPunct="0"/>
                <a:endParaRPr lang="en-AU"/>
              </a:p>
            </p:txBody>
          </p:sp>
          <p:sp>
            <p:nvSpPr>
              <p:cNvPr id="76917" name="Freeform 159"/>
              <p:cNvSpPr>
                <a:spLocks/>
              </p:cNvSpPr>
              <p:nvPr/>
            </p:nvSpPr>
            <p:spPr bwMode="auto">
              <a:xfrm>
                <a:off x="6228" y="2397"/>
                <a:ext cx="197" cy="134"/>
              </a:xfrm>
              <a:custGeom>
                <a:avLst/>
                <a:gdLst>
                  <a:gd name="T0" fmla="*/ 0 w 590"/>
                  <a:gd name="T1" fmla="*/ 24 h 404"/>
                  <a:gd name="T2" fmla="*/ 0 w 590"/>
                  <a:gd name="T3" fmla="*/ 22 h 404"/>
                  <a:gd name="T4" fmla="*/ 1 w 590"/>
                  <a:gd name="T5" fmla="*/ 20 h 404"/>
                  <a:gd name="T6" fmla="*/ 3 w 590"/>
                  <a:gd name="T7" fmla="*/ 18 h 404"/>
                  <a:gd name="T8" fmla="*/ 6 w 590"/>
                  <a:gd name="T9" fmla="*/ 15 h 404"/>
                  <a:gd name="T10" fmla="*/ 9 w 590"/>
                  <a:gd name="T11" fmla="*/ 11 h 404"/>
                  <a:gd name="T12" fmla="*/ 12 w 590"/>
                  <a:gd name="T13" fmla="*/ 8 h 404"/>
                  <a:gd name="T14" fmla="*/ 16 w 590"/>
                  <a:gd name="T15" fmla="*/ 4 h 404"/>
                  <a:gd name="T16" fmla="*/ 21 w 590"/>
                  <a:gd name="T17" fmla="*/ 0 h 404"/>
                  <a:gd name="T18" fmla="*/ 39 w 590"/>
                  <a:gd name="T19" fmla="*/ 0 h 404"/>
                  <a:gd name="T20" fmla="*/ 40 w 590"/>
                  <a:gd name="T21" fmla="*/ 0 h 404"/>
                  <a:gd name="T22" fmla="*/ 41 w 590"/>
                  <a:gd name="T23" fmla="*/ 0 h 404"/>
                  <a:gd name="T24" fmla="*/ 41 w 590"/>
                  <a:gd name="T25" fmla="*/ 1 h 404"/>
                  <a:gd name="T26" fmla="*/ 42 w 590"/>
                  <a:gd name="T27" fmla="*/ 1 h 404"/>
                  <a:gd name="T28" fmla="*/ 42 w 590"/>
                  <a:gd name="T29" fmla="*/ 2 h 404"/>
                  <a:gd name="T30" fmla="*/ 43 w 590"/>
                  <a:gd name="T31" fmla="*/ 2 h 404"/>
                  <a:gd name="T32" fmla="*/ 43 w 590"/>
                  <a:gd name="T33" fmla="*/ 3 h 404"/>
                  <a:gd name="T34" fmla="*/ 43 w 590"/>
                  <a:gd name="T35" fmla="*/ 4 h 404"/>
                  <a:gd name="T36" fmla="*/ 43 w 590"/>
                  <a:gd name="T37" fmla="*/ 5 h 404"/>
                  <a:gd name="T38" fmla="*/ 44 w 590"/>
                  <a:gd name="T39" fmla="*/ 7 h 404"/>
                  <a:gd name="T40" fmla="*/ 44 w 590"/>
                  <a:gd name="T41" fmla="*/ 11 h 404"/>
                  <a:gd name="T42" fmla="*/ 45 w 590"/>
                  <a:gd name="T43" fmla="*/ 15 h 404"/>
                  <a:gd name="T44" fmla="*/ 47 w 590"/>
                  <a:gd name="T45" fmla="*/ 19 h 404"/>
                  <a:gd name="T46" fmla="*/ 49 w 590"/>
                  <a:gd name="T47" fmla="*/ 24 h 404"/>
                  <a:gd name="T48" fmla="*/ 52 w 590"/>
                  <a:gd name="T49" fmla="*/ 27 h 404"/>
                  <a:gd name="T50" fmla="*/ 56 w 590"/>
                  <a:gd name="T51" fmla="*/ 30 h 404"/>
                  <a:gd name="T52" fmla="*/ 57 w 590"/>
                  <a:gd name="T53" fmla="*/ 31 h 404"/>
                  <a:gd name="T54" fmla="*/ 58 w 590"/>
                  <a:gd name="T55" fmla="*/ 31 h 404"/>
                  <a:gd name="T56" fmla="*/ 59 w 590"/>
                  <a:gd name="T57" fmla="*/ 32 h 404"/>
                  <a:gd name="T58" fmla="*/ 60 w 590"/>
                  <a:gd name="T59" fmla="*/ 32 h 404"/>
                  <a:gd name="T60" fmla="*/ 61 w 590"/>
                  <a:gd name="T61" fmla="*/ 32 h 404"/>
                  <a:gd name="T62" fmla="*/ 62 w 590"/>
                  <a:gd name="T63" fmla="*/ 32 h 404"/>
                  <a:gd name="T64" fmla="*/ 63 w 590"/>
                  <a:gd name="T65" fmla="*/ 31 h 404"/>
                  <a:gd name="T66" fmla="*/ 64 w 590"/>
                  <a:gd name="T67" fmla="*/ 31 h 404"/>
                  <a:gd name="T68" fmla="*/ 66 w 590"/>
                  <a:gd name="T69" fmla="*/ 42 h 404"/>
                  <a:gd name="T70" fmla="*/ 29 w 590"/>
                  <a:gd name="T71" fmla="*/ 44 h 404"/>
                  <a:gd name="T72" fmla="*/ 27 w 590"/>
                  <a:gd name="T73" fmla="*/ 28 h 404"/>
                  <a:gd name="T74" fmla="*/ 26 w 590"/>
                  <a:gd name="T75" fmla="*/ 28 h 404"/>
                  <a:gd name="T76" fmla="*/ 25 w 590"/>
                  <a:gd name="T77" fmla="*/ 28 h 404"/>
                  <a:gd name="T78" fmla="*/ 25 w 590"/>
                  <a:gd name="T79" fmla="*/ 28 h 404"/>
                  <a:gd name="T80" fmla="*/ 24 w 590"/>
                  <a:gd name="T81" fmla="*/ 28 h 404"/>
                  <a:gd name="T82" fmla="*/ 23 w 590"/>
                  <a:gd name="T83" fmla="*/ 28 h 404"/>
                  <a:gd name="T84" fmla="*/ 21 w 590"/>
                  <a:gd name="T85" fmla="*/ 28 h 404"/>
                  <a:gd name="T86" fmla="*/ 19 w 590"/>
                  <a:gd name="T87" fmla="*/ 28 h 404"/>
                  <a:gd name="T88" fmla="*/ 18 w 590"/>
                  <a:gd name="T89" fmla="*/ 27 h 404"/>
                  <a:gd name="T90" fmla="*/ 16 w 590"/>
                  <a:gd name="T91" fmla="*/ 27 h 404"/>
                  <a:gd name="T92" fmla="*/ 14 w 590"/>
                  <a:gd name="T93" fmla="*/ 27 h 404"/>
                  <a:gd name="T94" fmla="*/ 11 w 590"/>
                  <a:gd name="T95" fmla="*/ 27 h 404"/>
                  <a:gd name="T96" fmla="*/ 9 w 590"/>
                  <a:gd name="T97" fmla="*/ 26 h 404"/>
                  <a:gd name="T98" fmla="*/ 7 w 590"/>
                  <a:gd name="T99" fmla="*/ 26 h 404"/>
                  <a:gd name="T100" fmla="*/ 5 w 590"/>
                  <a:gd name="T101" fmla="*/ 25 h 404"/>
                  <a:gd name="T102" fmla="*/ 3 w 590"/>
                  <a:gd name="T103" fmla="*/ 25 h 404"/>
                  <a:gd name="T104" fmla="*/ 2 w 590"/>
                  <a:gd name="T105" fmla="*/ 24 h 404"/>
                  <a:gd name="T106" fmla="*/ 0 w 590"/>
                  <a:gd name="T107" fmla="*/ 24 h 404"/>
                  <a:gd name="T108" fmla="*/ 0 w 590"/>
                  <a:gd name="T109" fmla="*/ 24 h 404"/>
                  <a:gd name="T110" fmla="*/ 0 w 590"/>
                  <a:gd name="T111" fmla="*/ 24 h 404"/>
                  <a:gd name="T112" fmla="*/ 0 w 590"/>
                  <a:gd name="T113" fmla="*/ 24 h 404"/>
                  <a:gd name="T114" fmla="*/ 0 w 590"/>
                  <a:gd name="T115" fmla="*/ 24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90"/>
                  <a:gd name="T175" fmla="*/ 0 h 404"/>
                  <a:gd name="T176" fmla="*/ 590 w 590"/>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90" h="404">
                    <a:moveTo>
                      <a:pt x="0" y="213"/>
                    </a:moveTo>
                    <a:lnTo>
                      <a:pt x="1" y="202"/>
                    </a:lnTo>
                    <a:lnTo>
                      <a:pt x="10" y="184"/>
                    </a:lnTo>
                    <a:lnTo>
                      <a:pt x="26" y="160"/>
                    </a:lnTo>
                    <a:lnTo>
                      <a:pt x="50" y="133"/>
                    </a:lnTo>
                    <a:lnTo>
                      <a:pt x="78" y="102"/>
                    </a:lnTo>
                    <a:lnTo>
                      <a:pt x="111" y="69"/>
                    </a:lnTo>
                    <a:lnTo>
                      <a:pt x="148" y="34"/>
                    </a:lnTo>
                    <a:lnTo>
                      <a:pt x="187" y="0"/>
                    </a:lnTo>
                    <a:lnTo>
                      <a:pt x="351" y="0"/>
                    </a:lnTo>
                    <a:lnTo>
                      <a:pt x="358" y="1"/>
                    </a:lnTo>
                    <a:lnTo>
                      <a:pt x="365" y="2"/>
                    </a:lnTo>
                    <a:lnTo>
                      <a:pt x="370" y="5"/>
                    </a:lnTo>
                    <a:lnTo>
                      <a:pt x="376" y="9"/>
                    </a:lnTo>
                    <a:lnTo>
                      <a:pt x="380" y="15"/>
                    </a:lnTo>
                    <a:lnTo>
                      <a:pt x="384" y="20"/>
                    </a:lnTo>
                    <a:lnTo>
                      <a:pt x="386" y="27"/>
                    </a:lnTo>
                    <a:lnTo>
                      <a:pt x="387" y="34"/>
                    </a:lnTo>
                    <a:lnTo>
                      <a:pt x="388" y="44"/>
                    </a:lnTo>
                    <a:lnTo>
                      <a:pt x="391" y="67"/>
                    </a:lnTo>
                    <a:lnTo>
                      <a:pt x="397" y="98"/>
                    </a:lnTo>
                    <a:lnTo>
                      <a:pt x="406" y="135"/>
                    </a:lnTo>
                    <a:lnTo>
                      <a:pt x="420" y="174"/>
                    </a:lnTo>
                    <a:lnTo>
                      <a:pt x="441" y="213"/>
                    </a:lnTo>
                    <a:lnTo>
                      <a:pt x="468" y="248"/>
                    </a:lnTo>
                    <a:lnTo>
                      <a:pt x="502" y="274"/>
                    </a:lnTo>
                    <a:lnTo>
                      <a:pt x="512" y="278"/>
                    </a:lnTo>
                    <a:lnTo>
                      <a:pt x="522" y="282"/>
                    </a:lnTo>
                    <a:lnTo>
                      <a:pt x="530" y="285"/>
                    </a:lnTo>
                    <a:lnTo>
                      <a:pt x="540" y="287"/>
                    </a:lnTo>
                    <a:lnTo>
                      <a:pt x="549" y="287"/>
                    </a:lnTo>
                    <a:lnTo>
                      <a:pt x="559" y="287"/>
                    </a:lnTo>
                    <a:lnTo>
                      <a:pt x="569" y="284"/>
                    </a:lnTo>
                    <a:lnTo>
                      <a:pt x="579" y="281"/>
                    </a:lnTo>
                    <a:lnTo>
                      <a:pt x="590" y="379"/>
                    </a:lnTo>
                    <a:lnTo>
                      <a:pt x="265" y="404"/>
                    </a:lnTo>
                    <a:lnTo>
                      <a:pt x="247" y="253"/>
                    </a:lnTo>
                    <a:lnTo>
                      <a:pt x="230" y="253"/>
                    </a:lnTo>
                    <a:lnTo>
                      <a:pt x="229" y="253"/>
                    </a:lnTo>
                    <a:lnTo>
                      <a:pt x="223" y="253"/>
                    </a:lnTo>
                    <a:lnTo>
                      <a:pt x="215" y="252"/>
                    </a:lnTo>
                    <a:lnTo>
                      <a:pt x="204" y="252"/>
                    </a:lnTo>
                    <a:lnTo>
                      <a:pt x="190" y="251"/>
                    </a:lnTo>
                    <a:lnTo>
                      <a:pt x="175" y="249"/>
                    </a:lnTo>
                    <a:lnTo>
                      <a:pt x="158" y="248"/>
                    </a:lnTo>
                    <a:lnTo>
                      <a:pt x="140" y="246"/>
                    </a:lnTo>
                    <a:lnTo>
                      <a:pt x="122" y="244"/>
                    </a:lnTo>
                    <a:lnTo>
                      <a:pt x="103" y="241"/>
                    </a:lnTo>
                    <a:lnTo>
                      <a:pt x="83" y="238"/>
                    </a:lnTo>
                    <a:lnTo>
                      <a:pt x="65" y="234"/>
                    </a:lnTo>
                    <a:lnTo>
                      <a:pt x="47" y="230"/>
                    </a:lnTo>
                    <a:lnTo>
                      <a:pt x="30" y="226"/>
                    </a:lnTo>
                    <a:lnTo>
                      <a:pt x="15" y="220"/>
                    </a:lnTo>
                    <a:lnTo>
                      <a:pt x="1" y="214"/>
                    </a:lnTo>
                    <a:lnTo>
                      <a:pt x="0" y="213"/>
                    </a:lnTo>
                    <a:close/>
                  </a:path>
                </a:pathLst>
              </a:custGeom>
              <a:solidFill>
                <a:srgbClr val="FFFFFF"/>
              </a:solidFill>
              <a:ln w="9525">
                <a:noFill/>
                <a:round/>
                <a:headEnd/>
                <a:tailEnd/>
              </a:ln>
            </p:spPr>
            <p:txBody>
              <a:bodyPr/>
              <a:lstStyle/>
              <a:p>
                <a:pPr eaLnBrk="0" hangingPunct="0"/>
                <a:endParaRPr lang="en-AU"/>
              </a:p>
            </p:txBody>
          </p:sp>
          <p:sp>
            <p:nvSpPr>
              <p:cNvPr id="76918" name="Freeform 160"/>
              <p:cNvSpPr>
                <a:spLocks/>
              </p:cNvSpPr>
              <p:nvPr/>
            </p:nvSpPr>
            <p:spPr bwMode="auto">
              <a:xfrm>
                <a:off x="6275" y="2550"/>
                <a:ext cx="43" cy="19"/>
              </a:xfrm>
              <a:custGeom>
                <a:avLst/>
                <a:gdLst>
                  <a:gd name="T0" fmla="*/ 7 w 128"/>
                  <a:gd name="T1" fmla="*/ 0 h 58"/>
                  <a:gd name="T2" fmla="*/ 8 w 128"/>
                  <a:gd name="T3" fmla="*/ 0 h 58"/>
                  <a:gd name="T4" fmla="*/ 8 w 128"/>
                  <a:gd name="T5" fmla="*/ 0 h 58"/>
                  <a:gd name="T6" fmla="*/ 9 w 128"/>
                  <a:gd name="T7" fmla="*/ 0 h 58"/>
                  <a:gd name="T8" fmla="*/ 10 w 128"/>
                  <a:gd name="T9" fmla="*/ 1 h 58"/>
                  <a:gd name="T10" fmla="*/ 10 w 128"/>
                  <a:gd name="T11" fmla="*/ 1 h 58"/>
                  <a:gd name="T12" fmla="*/ 10 w 128"/>
                  <a:gd name="T13" fmla="*/ 1 h 58"/>
                  <a:gd name="T14" fmla="*/ 11 w 128"/>
                  <a:gd name="T15" fmla="*/ 3 h 58"/>
                  <a:gd name="T16" fmla="*/ 12 w 128"/>
                  <a:gd name="T17" fmla="*/ 4 h 58"/>
                  <a:gd name="T18" fmla="*/ 13 w 128"/>
                  <a:gd name="T19" fmla="*/ 5 h 58"/>
                  <a:gd name="T20" fmla="*/ 14 w 128"/>
                  <a:gd name="T21" fmla="*/ 6 h 58"/>
                  <a:gd name="T22" fmla="*/ 12 w 128"/>
                  <a:gd name="T23" fmla="*/ 6 h 58"/>
                  <a:gd name="T24" fmla="*/ 11 w 128"/>
                  <a:gd name="T25" fmla="*/ 6 h 58"/>
                  <a:gd name="T26" fmla="*/ 9 w 128"/>
                  <a:gd name="T27" fmla="*/ 6 h 58"/>
                  <a:gd name="T28" fmla="*/ 7 w 128"/>
                  <a:gd name="T29" fmla="*/ 6 h 58"/>
                  <a:gd name="T30" fmla="*/ 5 w 128"/>
                  <a:gd name="T31" fmla="*/ 5 h 58"/>
                  <a:gd name="T32" fmla="*/ 3 w 128"/>
                  <a:gd name="T33" fmla="*/ 5 h 58"/>
                  <a:gd name="T34" fmla="*/ 2 w 128"/>
                  <a:gd name="T35" fmla="*/ 5 h 58"/>
                  <a:gd name="T36" fmla="*/ 0 w 128"/>
                  <a:gd name="T37" fmla="*/ 4 h 58"/>
                  <a:gd name="T38" fmla="*/ 5 w 128"/>
                  <a:gd name="T39" fmla="*/ 3 h 58"/>
                  <a:gd name="T40" fmla="*/ 4 w 128"/>
                  <a:gd name="T41" fmla="*/ 1 h 58"/>
                  <a:gd name="T42" fmla="*/ 4 w 128"/>
                  <a:gd name="T43" fmla="*/ 1 h 58"/>
                  <a:gd name="T44" fmla="*/ 5 w 128"/>
                  <a:gd name="T45" fmla="*/ 1 h 58"/>
                  <a:gd name="T46" fmla="*/ 6 w 128"/>
                  <a:gd name="T47" fmla="*/ 0 h 58"/>
                  <a:gd name="T48" fmla="*/ 7 w 128"/>
                  <a:gd name="T49" fmla="*/ 0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58"/>
                  <a:gd name="T77" fmla="*/ 128 w 128"/>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58">
                    <a:moveTo>
                      <a:pt x="64" y="0"/>
                    </a:moveTo>
                    <a:lnTo>
                      <a:pt x="68" y="0"/>
                    </a:lnTo>
                    <a:lnTo>
                      <a:pt x="74" y="1"/>
                    </a:lnTo>
                    <a:lnTo>
                      <a:pt x="81" y="4"/>
                    </a:lnTo>
                    <a:lnTo>
                      <a:pt x="88" y="9"/>
                    </a:lnTo>
                    <a:lnTo>
                      <a:pt x="88" y="12"/>
                    </a:lnTo>
                    <a:lnTo>
                      <a:pt x="92" y="13"/>
                    </a:lnTo>
                    <a:lnTo>
                      <a:pt x="102" y="23"/>
                    </a:lnTo>
                    <a:lnTo>
                      <a:pt x="110" y="33"/>
                    </a:lnTo>
                    <a:lnTo>
                      <a:pt x="120" y="45"/>
                    </a:lnTo>
                    <a:lnTo>
                      <a:pt x="128" y="58"/>
                    </a:lnTo>
                    <a:lnTo>
                      <a:pt x="111" y="56"/>
                    </a:lnTo>
                    <a:lnTo>
                      <a:pt x="95" y="55"/>
                    </a:lnTo>
                    <a:lnTo>
                      <a:pt x="78" y="52"/>
                    </a:lnTo>
                    <a:lnTo>
                      <a:pt x="62" y="51"/>
                    </a:lnTo>
                    <a:lnTo>
                      <a:pt x="46" y="48"/>
                    </a:lnTo>
                    <a:lnTo>
                      <a:pt x="31" y="45"/>
                    </a:lnTo>
                    <a:lnTo>
                      <a:pt x="16" y="43"/>
                    </a:lnTo>
                    <a:lnTo>
                      <a:pt x="0" y="40"/>
                    </a:lnTo>
                    <a:lnTo>
                      <a:pt x="41" y="26"/>
                    </a:lnTo>
                    <a:lnTo>
                      <a:pt x="37" y="13"/>
                    </a:lnTo>
                    <a:lnTo>
                      <a:pt x="39" y="11"/>
                    </a:lnTo>
                    <a:lnTo>
                      <a:pt x="45" y="8"/>
                    </a:lnTo>
                    <a:lnTo>
                      <a:pt x="52" y="4"/>
                    </a:lnTo>
                    <a:lnTo>
                      <a:pt x="64" y="0"/>
                    </a:lnTo>
                    <a:close/>
                  </a:path>
                </a:pathLst>
              </a:custGeom>
              <a:solidFill>
                <a:srgbClr val="FFFFFF"/>
              </a:solidFill>
              <a:ln w="9525">
                <a:noFill/>
                <a:round/>
                <a:headEnd/>
                <a:tailEnd/>
              </a:ln>
            </p:spPr>
            <p:txBody>
              <a:bodyPr/>
              <a:lstStyle/>
              <a:p>
                <a:pPr eaLnBrk="0" hangingPunct="0"/>
                <a:endParaRPr lang="en-AU"/>
              </a:p>
            </p:txBody>
          </p:sp>
          <p:sp>
            <p:nvSpPr>
              <p:cNvPr id="76919" name="Freeform 161"/>
              <p:cNvSpPr>
                <a:spLocks/>
              </p:cNvSpPr>
              <p:nvPr/>
            </p:nvSpPr>
            <p:spPr bwMode="auto">
              <a:xfrm>
                <a:off x="6244" y="2511"/>
                <a:ext cx="33" cy="41"/>
              </a:xfrm>
              <a:custGeom>
                <a:avLst/>
                <a:gdLst>
                  <a:gd name="T0" fmla="*/ 1 w 100"/>
                  <a:gd name="T1" fmla="*/ 0 h 123"/>
                  <a:gd name="T2" fmla="*/ 1 w 100"/>
                  <a:gd name="T3" fmla="*/ 0 h 123"/>
                  <a:gd name="T4" fmla="*/ 2 w 100"/>
                  <a:gd name="T5" fmla="*/ 0 h 123"/>
                  <a:gd name="T6" fmla="*/ 2 w 100"/>
                  <a:gd name="T7" fmla="*/ 0 h 123"/>
                  <a:gd name="T8" fmla="*/ 2 w 100"/>
                  <a:gd name="T9" fmla="*/ 0 h 123"/>
                  <a:gd name="T10" fmla="*/ 11 w 100"/>
                  <a:gd name="T11" fmla="*/ 12 h 123"/>
                  <a:gd name="T12" fmla="*/ 11 w 100"/>
                  <a:gd name="T13" fmla="*/ 12 h 123"/>
                  <a:gd name="T14" fmla="*/ 11 w 100"/>
                  <a:gd name="T15" fmla="*/ 12 h 123"/>
                  <a:gd name="T16" fmla="*/ 11 w 100"/>
                  <a:gd name="T17" fmla="*/ 13 h 123"/>
                  <a:gd name="T18" fmla="*/ 11 w 100"/>
                  <a:gd name="T19" fmla="*/ 13 h 123"/>
                  <a:gd name="T20" fmla="*/ 9 w 100"/>
                  <a:gd name="T21" fmla="*/ 14 h 123"/>
                  <a:gd name="T22" fmla="*/ 0 w 100"/>
                  <a:gd name="T23" fmla="*/ 2 h 123"/>
                  <a:gd name="T24" fmla="*/ 0 w 100"/>
                  <a:gd name="T25" fmla="*/ 2 h 123"/>
                  <a:gd name="T26" fmla="*/ 0 w 100"/>
                  <a:gd name="T27" fmla="*/ 2 h 123"/>
                  <a:gd name="T28" fmla="*/ 0 w 100"/>
                  <a:gd name="T29" fmla="*/ 1 h 123"/>
                  <a:gd name="T30" fmla="*/ 1 w 100"/>
                  <a:gd name="T31" fmla="*/ 0 h 1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0"/>
                  <a:gd name="T49" fmla="*/ 0 h 123"/>
                  <a:gd name="T50" fmla="*/ 100 w 100"/>
                  <a:gd name="T51" fmla="*/ 123 h 1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0" h="123">
                    <a:moveTo>
                      <a:pt x="6" y="4"/>
                    </a:moveTo>
                    <a:lnTo>
                      <a:pt x="10" y="1"/>
                    </a:lnTo>
                    <a:lnTo>
                      <a:pt x="14" y="0"/>
                    </a:lnTo>
                    <a:lnTo>
                      <a:pt x="18" y="0"/>
                    </a:lnTo>
                    <a:lnTo>
                      <a:pt x="22" y="3"/>
                    </a:lnTo>
                    <a:lnTo>
                      <a:pt x="100" y="108"/>
                    </a:lnTo>
                    <a:lnTo>
                      <a:pt x="99" y="110"/>
                    </a:lnTo>
                    <a:lnTo>
                      <a:pt x="97" y="112"/>
                    </a:lnTo>
                    <a:lnTo>
                      <a:pt x="96" y="114"/>
                    </a:lnTo>
                    <a:lnTo>
                      <a:pt x="96" y="117"/>
                    </a:lnTo>
                    <a:lnTo>
                      <a:pt x="78" y="123"/>
                    </a:lnTo>
                    <a:lnTo>
                      <a:pt x="1" y="21"/>
                    </a:lnTo>
                    <a:lnTo>
                      <a:pt x="0" y="18"/>
                    </a:lnTo>
                    <a:lnTo>
                      <a:pt x="0" y="14"/>
                    </a:lnTo>
                    <a:lnTo>
                      <a:pt x="1" y="10"/>
                    </a:lnTo>
                    <a:lnTo>
                      <a:pt x="6" y="4"/>
                    </a:lnTo>
                    <a:close/>
                  </a:path>
                </a:pathLst>
              </a:custGeom>
              <a:solidFill>
                <a:srgbClr val="FFFFFF"/>
              </a:solidFill>
              <a:ln w="9525">
                <a:noFill/>
                <a:round/>
                <a:headEnd/>
                <a:tailEnd/>
              </a:ln>
            </p:spPr>
            <p:txBody>
              <a:bodyPr/>
              <a:lstStyle/>
              <a:p>
                <a:pPr eaLnBrk="0" hangingPunct="0"/>
                <a:endParaRPr lang="en-AU"/>
              </a:p>
            </p:txBody>
          </p:sp>
          <p:sp>
            <p:nvSpPr>
              <p:cNvPr id="76920" name="Freeform 162"/>
              <p:cNvSpPr>
                <a:spLocks/>
              </p:cNvSpPr>
              <p:nvPr/>
            </p:nvSpPr>
            <p:spPr bwMode="auto">
              <a:xfrm>
                <a:off x="5939" y="2524"/>
                <a:ext cx="264" cy="73"/>
              </a:xfrm>
              <a:custGeom>
                <a:avLst/>
                <a:gdLst>
                  <a:gd name="T0" fmla="*/ 88 w 791"/>
                  <a:gd name="T1" fmla="*/ 2 h 219"/>
                  <a:gd name="T2" fmla="*/ 81 w 791"/>
                  <a:gd name="T3" fmla="*/ 3 h 219"/>
                  <a:gd name="T4" fmla="*/ 74 w 791"/>
                  <a:gd name="T5" fmla="*/ 4 h 219"/>
                  <a:gd name="T6" fmla="*/ 68 w 791"/>
                  <a:gd name="T7" fmla="*/ 5 h 219"/>
                  <a:gd name="T8" fmla="*/ 61 w 791"/>
                  <a:gd name="T9" fmla="*/ 6 h 219"/>
                  <a:gd name="T10" fmla="*/ 55 w 791"/>
                  <a:gd name="T11" fmla="*/ 7 h 219"/>
                  <a:gd name="T12" fmla="*/ 49 w 791"/>
                  <a:gd name="T13" fmla="*/ 8 h 219"/>
                  <a:gd name="T14" fmla="*/ 43 w 791"/>
                  <a:gd name="T15" fmla="*/ 10 h 219"/>
                  <a:gd name="T16" fmla="*/ 37 w 791"/>
                  <a:gd name="T17" fmla="*/ 11 h 219"/>
                  <a:gd name="T18" fmla="*/ 32 w 791"/>
                  <a:gd name="T19" fmla="*/ 12 h 219"/>
                  <a:gd name="T20" fmla="*/ 27 w 791"/>
                  <a:gd name="T21" fmla="*/ 14 h 219"/>
                  <a:gd name="T22" fmla="*/ 22 w 791"/>
                  <a:gd name="T23" fmla="*/ 16 h 219"/>
                  <a:gd name="T24" fmla="*/ 17 w 791"/>
                  <a:gd name="T25" fmla="*/ 17 h 219"/>
                  <a:gd name="T26" fmla="*/ 12 w 791"/>
                  <a:gd name="T27" fmla="*/ 19 h 219"/>
                  <a:gd name="T28" fmla="*/ 8 w 791"/>
                  <a:gd name="T29" fmla="*/ 21 h 219"/>
                  <a:gd name="T30" fmla="*/ 4 w 791"/>
                  <a:gd name="T31" fmla="*/ 22 h 219"/>
                  <a:gd name="T32" fmla="*/ 0 w 791"/>
                  <a:gd name="T33" fmla="*/ 24 h 219"/>
                  <a:gd name="T34" fmla="*/ 4 w 791"/>
                  <a:gd name="T35" fmla="*/ 22 h 219"/>
                  <a:gd name="T36" fmla="*/ 8 w 791"/>
                  <a:gd name="T37" fmla="*/ 20 h 219"/>
                  <a:gd name="T38" fmla="*/ 12 w 791"/>
                  <a:gd name="T39" fmla="*/ 18 h 219"/>
                  <a:gd name="T40" fmla="*/ 17 w 791"/>
                  <a:gd name="T41" fmla="*/ 16 h 219"/>
                  <a:gd name="T42" fmla="*/ 22 w 791"/>
                  <a:gd name="T43" fmla="*/ 14 h 219"/>
                  <a:gd name="T44" fmla="*/ 26 w 791"/>
                  <a:gd name="T45" fmla="*/ 12 h 219"/>
                  <a:gd name="T46" fmla="*/ 32 w 791"/>
                  <a:gd name="T47" fmla="*/ 11 h 219"/>
                  <a:gd name="T48" fmla="*/ 37 w 791"/>
                  <a:gd name="T49" fmla="*/ 9 h 219"/>
                  <a:gd name="T50" fmla="*/ 43 w 791"/>
                  <a:gd name="T51" fmla="*/ 8 h 219"/>
                  <a:gd name="T52" fmla="*/ 49 w 791"/>
                  <a:gd name="T53" fmla="*/ 6 h 219"/>
                  <a:gd name="T54" fmla="*/ 55 w 791"/>
                  <a:gd name="T55" fmla="*/ 5 h 219"/>
                  <a:gd name="T56" fmla="*/ 61 w 791"/>
                  <a:gd name="T57" fmla="*/ 4 h 219"/>
                  <a:gd name="T58" fmla="*/ 68 w 791"/>
                  <a:gd name="T59" fmla="*/ 3 h 219"/>
                  <a:gd name="T60" fmla="*/ 74 w 791"/>
                  <a:gd name="T61" fmla="*/ 2 h 219"/>
                  <a:gd name="T62" fmla="*/ 81 w 791"/>
                  <a:gd name="T63" fmla="*/ 1 h 219"/>
                  <a:gd name="T64" fmla="*/ 88 w 791"/>
                  <a:gd name="T65" fmla="*/ 0 h 219"/>
                  <a:gd name="T66" fmla="*/ 88 w 791"/>
                  <a:gd name="T67" fmla="*/ 1 h 219"/>
                  <a:gd name="T68" fmla="*/ 88 w 791"/>
                  <a:gd name="T69" fmla="*/ 1 h 219"/>
                  <a:gd name="T70" fmla="*/ 88 w 791"/>
                  <a:gd name="T71" fmla="*/ 2 h 219"/>
                  <a:gd name="T72" fmla="*/ 88 w 791"/>
                  <a:gd name="T73" fmla="*/ 2 h 2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1"/>
                  <a:gd name="T112" fmla="*/ 0 h 219"/>
                  <a:gd name="T113" fmla="*/ 791 w 791"/>
                  <a:gd name="T114" fmla="*/ 219 h 2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1" h="219">
                    <a:moveTo>
                      <a:pt x="791" y="22"/>
                    </a:moveTo>
                    <a:lnTo>
                      <a:pt x="728" y="29"/>
                    </a:lnTo>
                    <a:lnTo>
                      <a:pt x="667" y="37"/>
                    </a:lnTo>
                    <a:lnTo>
                      <a:pt x="609" y="46"/>
                    </a:lnTo>
                    <a:lnTo>
                      <a:pt x="551" y="55"/>
                    </a:lnTo>
                    <a:lnTo>
                      <a:pt x="495" y="65"/>
                    </a:lnTo>
                    <a:lnTo>
                      <a:pt x="441" y="76"/>
                    </a:lnTo>
                    <a:lnTo>
                      <a:pt x="388" y="87"/>
                    </a:lnTo>
                    <a:lnTo>
                      <a:pt x="337" y="100"/>
                    </a:lnTo>
                    <a:lnTo>
                      <a:pt x="288" y="112"/>
                    </a:lnTo>
                    <a:lnTo>
                      <a:pt x="241" y="125"/>
                    </a:lnTo>
                    <a:lnTo>
                      <a:pt x="197" y="140"/>
                    </a:lnTo>
                    <a:lnTo>
                      <a:pt x="152" y="154"/>
                    </a:lnTo>
                    <a:lnTo>
                      <a:pt x="112" y="169"/>
                    </a:lnTo>
                    <a:lnTo>
                      <a:pt x="72" y="186"/>
                    </a:lnTo>
                    <a:lnTo>
                      <a:pt x="34" y="202"/>
                    </a:lnTo>
                    <a:lnTo>
                      <a:pt x="0" y="219"/>
                    </a:lnTo>
                    <a:lnTo>
                      <a:pt x="34" y="200"/>
                    </a:lnTo>
                    <a:lnTo>
                      <a:pt x="70" y="180"/>
                    </a:lnTo>
                    <a:lnTo>
                      <a:pt x="109" y="162"/>
                    </a:lnTo>
                    <a:lnTo>
                      <a:pt x="151" y="145"/>
                    </a:lnTo>
                    <a:lnTo>
                      <a:pt x="194" y="129"/>
                    </a:lnTo>
                    <a:lnTo>
                      <a:pt x="238" y="112"/>
                    </a:lnTo>
                    <a:lnTo>
                      <a:pt x="286" y="98"/>
                    </a:lnTo>
                    <a:lnTo>
                      <a:pt x="335" y="83"/>
                    </a:lnTo>
                    <a:lnTo>
                      <a:pt x="387" y="71"/>
                    </a:lnTo>
                    <a:lnTo>
                      <a:pt x="440" y="57"/>
                    </a:lnTo>
                    <a:lnTo>
                      <a:pt x="494" y="46"/>
                    </a:lnTo>
                    <a:lnTo>
                      <a:pt x="549" y="35"/>
                    </a:lnTo>
                    <a:lnTo>
                      <a:pt x="607" y="25"/>
                    </a:lnTo>
                    <a:lnTo>
                      <a:pt x="667" y="15"/>
                    </a:lnTo>
                    <a:lnTo>
                      <a:pt x="727" y="7"/>
                    </a:lnTo>
                    <a:lnTo>
                      <a:pt x="789" y="0"/>
                    </a:lnTo>
                    <a:lnTo>
                      <a:pt x="789" y="5"/>
                    </a:lnTo>
                    <a:lnTo>
                      <a:pt x="789" y="11"/>
                    </a:lnTo>
                    <a:lnTo>
                      <a:pt x="789" y="17"/>
                    </a:lnTo>
                    <a:lnTo>
                      <a:pt x="791" y="22"/>
                    </a:lnTo>
                    <a:close/>
                  </a:path>
                </a:pathLst>
              </a:custGeom>
              <a:solidFill>
                <a:srgbClr val="FFFFFF"/>
              </a:solidFill>
              <a:ln w="9525">
                <a:noFill/>
                <a:round/>
                <a:headEnd/>
                <a:tailEnd/>
              </a:ln>
            </p:spPr>
            <p:txBody>
              <a:bodyPr/>
              <a:lstStyle/>
              <a:p>
                <a:pPr eaLnBrk="0" hangingPunct="0"/>
                <a:endParaRPr lang="en-AU"/>
              </a:p>
            </p:txBody>
          </p:sp>
          <p:sp>
            <p:nvSpPr>
              <p:cNvPr id="76921" name="Freeform 163"/>
              <p:cNvSpPr>
                <a:spLocks/>
              </p:cNvSpPr>
              <p:nvPr/>
            </p:nvSpPr>
            <p:spPr bwMode="auto">
              <a:xfrm>
                <a:off x="5974" y="2625"/>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0 w 747"/>
                  <a:gd name="T69" fmla="*/ 29 h 746"/>
                  <a:gd name="T70" fmla="*/ 82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7" y="649"/>
                    </a:lnTo>
                    <a:lnTo>
                      <a:pt x="124" y="636"/>
                    </a:lnTo>
                    <a:lnTo>
                      <a:pt x="97" y="609"/>
                    </a:lnTo>
                    <a:lnTo>
                      <a:pt x="74" y="580"/>
                    </a:lnTo>
                    <a:lnTo>
                      <a:pt x="53" y="548"/>
                    </a:lnTo>
                    <a:lnTo>
                      <a:pt x="36" y="516"/>
                    </a:lnTo>
                    <a:lnTo>
                      <a:pt x="22" y="481"/>
                    </a:lnTo>
                    <a:lnTo>
                      <a:pt x="11" y="446"/>
                    </a:lnTo>
                    <a:lnTo>
                      <a:pt x="4" y="410"/>
                    </a:lnTo>
                    <a:lnTo>
                      <a:pt x="0" y="373"/>
                    </a:lnTo>
                    <a:lnTo>
                      <a:pt x="0" y="336"/>
                    </a:lnTo>
                    <a:lnTo>
                      <a:pt x="3" y="299"/>
                    </a:lnTo>
                    <a:lnTo>
                      <a:pt x="10" y="265"/>
                    </a:lnTo>
                    <a:lnTo>
                      <a:pt x="21" y="230"/>
                    </a:lnTo>
                    <a:lnTo>
                      <a:pt x="33" y="198"/>
                    </a:lnTo>
                    <a:lnTo>
                      <a:pt x="51" y="166"/>
                    </a:lnTo>
                    <a:lnTo>
                      <a:pt x="71" y="137"/>
                    </a:lnTo>
                    <a:lnTo>
                      <a:pt x="94"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3" y="62"/>
                    </a:lnTo>
                    <a:lnTo>
                      <a:pt x="579" y="73"/>
                    </a:lnTo>
                    <a:lnTo>
                      <a:pt x="594" y="85"/>
                    </a:lnTo>
                    <a:lnTo>
                      <a:pt x="609" y="97"/>
                    </a:lnTo>
                    <a:lnTo>
                      <a:pt x="623" y="109"/>
                    </a:lnTo>
                    <a:lnTo>
                      <a:pt x="650" y="137"/>
                    </a:lnTo>
                    <a:lnTo>
                      <a:pt x="673" y="166"/>
                    </a:lnTo>
                    <a:lnTo>
                      <a:pt x="693" y="198"/>
                    </a:lnTo>
                    <a:lnTo>
                      <a:pt x="711" y="230"/>
                    </a:lnTo>
                    <a:lnTo>
                      <a:pt x="724" y="265"/>
                    </a:lnTo>
                    <a:lnTo>
                      <a:pt x="736" y="299"/>
                    </a:lnTo>
                    <a:lnTo>
                      <a:pt x="742" y="336"/>
                    </a:lnTo>
                    <a:lnTo>
                      <a:pt x="747" y="373"/>
                    </a:lnTo>
                    <a:lnTo>
                      <a:pt x="747" y="410"/>
                    </a:lnTo>
                    <a:lnTo>
                      <a:pt x="742" y="448"/>
                    </a:lnTo>
                    <a:lnTo>
                      <a:pt x="736" y="484"/>
                    </a:lnTo>
                    <a:lnTo>
                      <a:pt x="726" y="517"/>
                    </a:lnTo>
                    <a:lnTo>
                      <a:pt x="711" y="550"/>
                    </a:lnTo>
                    <a:lnTo>
                      <a:pt x="694" y="581"/>
                    </a:lnTo>
                    <a:lnTo>
                      <a:pt x="674"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922" name="Freeform 164"/>
              <p:cNvSpPr>
                <a:spLocks/>
              </p:cNvSpPr>
              <p:nvPr/>
            </p:nvSpPr>
            <p:spPr bwMode="auto">
              <a:xfrm>
                <a:off x="6478" y="2625"/>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1 w 747"/>
                  <a:gd name="T69" fmla="*/ 29 h 746"/>
                  <a:gd name="T70" fmla="*/ 83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8" y="649"/>
                    </a:lnTo>
                    <a:lnTo>
                      <a:pt x="124" y="636"/>
                    </a:lnTo>
                    <a:lnTo>
                      <a:pt x="97" y="609"/>
                    </a:lnTo>
                    <a:lnTo>
                      <a:pt x="74" y="580"/>
                    </a:lnTo>
                    <a:lnTo>
                      <a:pt x="54" y="548"/>
                    </a:lnTo>
                    <a:lnTo>
                      <a:pt x="36" y="516"/>
                    </a:lnTo>
                    <a:lnTo>
                      <a:pt x="22" y="481"/>
                    </a:lnTo>
                    <a:lnTo>
                      <a:pt x="11" y="446"/>
                    </a:lnTo>
                    <a:lnTo>
                      <a:pt x="4" y="410"/>
                    </a:lnTo>
                    <a:lnTo>
                      <a:pt x="0" y="373"/>
                    </a:lnTo>
                    <a:lnTo>
                      <a:pt x="0" y="336"/>
                    </a:lnTo>
                    <a:lnTo>
                      <a:pt x="3" y="299"/>
                    </a:lnTo>
                    <a:lnTo>
                      <a:pt x="10" y="265"/>
                    </a:lnTo>
                    <a:lnTo>
                      <a:pt x="21" y="230"/>
                    </a:lnTo>
                    <a:lnTo>
                      <a:pt x="34" y="198"/>
                    </a:lnTo>
                    <a:lnTo>
                      <a:pt x="52" y="166"/>
                    </a:lnTo>
                    <a:lnTo>
                      <a:pt x="71" y="137"/>
                    </a:lnTo>
                    <a:lnTo>
                      <a:pt x="95"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4" y="62"/>
                    </a:lnTo>
                    <a:lnTo>
                      <a:pt x="579" y="73"/>
                    </a:lnTo>
                    <a:lnTo>
                      <a:pt x="594" y="85"/>
                    </a:lnTo>
                    <a:lnTo>
                      <a:pt x="609" y="97"/>
                    </a:lnTo>
                    <a:lnTo>
                      <a:pt x="623" y="109"/>
                    </a:lnTo>
                    <a:lnTo>
                      <a:pt x="650" y="137"/>
                    </a:lnTo>
                    <a:lnTo>
                      <a:pt x="673" y="166"/>
                    </a:lnTo>
                    <a:lnTo>
                      <a:pt x="693" y="198"/>
                    </a:lnTo>
                    <a:lnTo>
                      <a:pt x="711" y="230"/>
                    </a:lnTo>
                    <a:lnTo>
                      <a:pt x="725" y="265"/>
                    </a:lnTo>
                    <a:lnTo>
                      <a:pt x="736" y="299"/>
                    </a:lnTo>
                    <a:lnTo>
                      <a:pt x="743" y="336"/>
                    </a:lnTo>
                    <a:lnTo>
                      <a:pt x="747" y="373"/>
                    </a:lnTo>
                    <a:lnTo>
                      <a:pt x="747" y="410"/>
                    </a:lnTo>
                    <a:lnTo>
                      <a:pt x="743" y="448"/>
                    </a:lnTo>
                    <a:lnTo>
                      <a:pt x="736" y="484"/>
                    </a:lnTo>
                    <a:lnTo>
                      <a:pt x="726" y="517"/>
                    </a:lnTo>
                    <a:lnTo>
                      <a:pt x="711" y="550"/>
                    </a:lnTo>
                    <a:lnTo>
                      <a:pt x="694" y="581"/>
                    </a:lnTo>
                    <a:lnTo>
                      <a:pt x="675"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923" name="Freeform 165"/>
              <p:cNvSpPr>
                <a:spLocks/>
              </p:cNvSpPr>
              <p:nvPr/>
            </p:nvSpPr>
            <p:spPr bwMode="auto">
              <a:xfrm>
                <a:off x="5889" y="2543"/>
                <a:ext cx="898" cy="245"/>
              </a:xfrm>
              <a:custGeom>
                <a:avLst/>
                <a:gdLst>
                  <a:gd name="T0" fmla="*/ 298 w 2695"/>
                  <a:gd name="T1" fmla="*/ 59 h 735"/>
                  <a:gd name="T2" fmla="*/ 293 w 2695"/>
                  <a:gd name="T3" fmla="*/ 71 h 735"/>
                  <a:gd name="T4" fmla="*/ 289 w 2695"/>
                  <a:gd name="T5" fmla="*/ 74 h 735"/>
                  <a:gd name="T6" fmla="*/ 284 w 2695"/>
                  <a:gd name="T7" fmla="*/ 77 h 735"/>
                  <a:gd name="T8" fmla="*/ 283 w 2695"/>
                  <a:gd name="T9" fmla="*/ 71 h 735"/>
                  <a:gd name="T10" fmla="*/ 281 w 2695"/>
                  <a:gd name="T11" fmla="*/ 56 h 735"/>
                  <a:gd name="T12" fmla="*/ 271 w 2695"/>
                  <a:gd name="T13" fmla="*/ 40 h 735"/>
                  <a:gd name="T14" fmla="*/ 263 w 2695"/>
                  <a:gd name="T15" fmla="*/ 32 h 735"/>
                  <a:gd name="T16" fmla="*/ 255 w 2695"/>
                  <a:gd name="T17" fmla="*/ 28 h 735"/>
                  <a:gd name="T18" fmla="*/ 247 w 2695"/>
                  <a:gd name="T19" fmla="*/ 25 h 735"/>
                  <a:gd name="T20" fmla="*/ 238 w 2695"/>
                  <a:gd name="T21" fmla="*/ 23 h 735"/>
                  <a:gd name="T22" fmla="*/ 222 w 2695"/>
                  <a:gd name="T23" fmla="*/ 25 h 735"/>
                  <a:gd name="T24" fmla="*/ 207 w 2695"/>
                  <a:gd name="T25" fmla="*/ 34 h 735"/>
                  <a:gd name="T26" fmla="*/ 197 w 2695"/>
                  <a:gd name="T27" fmla="*/ 47 h 735"/>
                  <a:gd name="T28" fmla="*/ 192 w 2695"/>
                  <a:gd name="T29" fmla="*/ 64 h 735"/>
                  <a:gd name="T30" fmla="*/ 194 w 2695"/>
                  <a:gd name="T31" fmla="*/ 79 h 735"/>
                  <a:gd name="T32" fmla="*/ 187 w 2695"/>
                  <a:gd name="T33" fmla="*/ 81 h 735"/>
                  <a:gd name="T34" fmla="*/ 177 w 2695"/>
                  <a:gd name="T35" fmla="*/ 81 h 735"/>
                  <a:gd name="T36" fmla="*/ 167 w 2695"/>
                  <a:gd name="T37" fmla="*/ 81 h 735"/>
                  <a:gd name="T38" fmla="*/ 156 w 2695"/>
                  <a:gd name="T39" fmla="*/ 80 h 735"/>
                  <a:gd name="T40" fmla="*/ 146 w 2695"/>
                  <a:gd name="T41" fmla="*/ 80 h 735"/>
                  <a:gd name="T42" fmla="*/ 136 w 2695"/>
                  <a:gd name="T43" fmla="*/ 81 h 735"/>
                  <a:gd name="T44" fmla="*/ 126 w 2695"/>
                  <a:gd name="T45" fmla="*/ 81 h 735"/>
                  <a:gd name="T46" fmla="*/ 117 w 2695"/>
                  <a:gd name="T47" fmla="*/ 81 h 735"/>
                  <a:gd name="T48" fmla="*/ 116 w 2695"/>
                  <a:gd name="T49" fmla="*/ 72 h 735"/>
                  <a:gd name="T50" fmla="*/ 113 w 2695"/>
                  <a:gd name="T51" fmla="*/ 56 h 735"/>
                  <a:gd name="T52" fmla="*/ 104 w 2695"/>
                  <a:gd name="T53" fmla="*/ 40 h 735"/>
                  <a:gd name="T54" fmla="*/ 95 w 2695"/>
                  <a:gd name="T55" fmla="*/ 32 h 735"/>
                  <a:gd name="T56" fmla="*/ 87 w 2695"/>
                  <a:gd name="T57" fmla="*/ 28 h 735"/>
                  <a:gd name="T58" fmla="*/ 79 w 2695"/>
                  <a:gd name="T59" fmla="*/ 25 h 735"/>
                  <a:gd name="T60" fmla="*/ 70 w 2695"/>
                  <a:gd name="T61" fmla="*/ 23 h 735"/>
                  <a:gd name="T62" fmla="*/ 54 w 2695"/>
                  <a:gd name="T63" fmla="*/ 25 h 735"/>
                  <a:gd name="T64" fmla="*/ 39 w 2695"/>
                  <a:gd name="T65" fmla="*/ 34 h 735"/>
                  <a:gd name="T66" fmla="*/ 29 w 2695"/>
                  <a:gd name="T67" fmla="*/ 47 h 735"/>
                  <a:gd name="T68" fmla="*/ 24 w 2695"/>
                  <a:gd name="T69" fmla="*/ 64 h 735"/>
                  <a:gd name="T70" fmla="*/ 25 w 2695"/>
                  <a:gd name="T71" fmla="*/ 75 h 735"/>
                  <a:gd name="T72" fmla="*/ 18 w 2695"/>
                  <a:gd name="T73" fmla="*/ 74 h 735"/>
                  <a:gd name="T74" fmla="*/ 9 w 2695"/>
                  <a:gd name="T75" fmla="*/ 69 h 735"/>
                  <a:gd name="T76" fmla="*/ 4 w 2695"/>
                  <a:gd name="T77" fmla="*/ 62 h 735"/>
                  <a:gd name="T78" fmla="*/ 1 w 2695"/>
                  <a:gd name="T79" fmla="*/ 50 h 735"/>
                  <a:gd name="T80" fmla="*/ 0 w 2695"/>
                  <a:gd name="T81" fmla="*/ 37 h 735"/>
                  <a:gd name="T82" fmla="*/ 4 w 2695"/>
                  <a:gd name="T83" fmla="*/ 31 h 735"/>
                  <a:gd name="T84" fmla="*/ 12 w 2695"/>
                  <a:gd name="T85" fmla="*/ 26 h 735"/>
                  <a:gd name="T86" fmla="*/ 22 w 2695"/>
                  <a:gd name="T87" fmla="*/ 20 h 735"/>
                  <a:gd name="T88" fmla="*/ 33 w 2695"/>
                  <a:gd name="T89" fmla="*/ 15 h 735"/>
                  <a:gd name="T90" fmla="*/ 47 w 2695"/>
                  <a:gd name="T91" fmla="*/ 11 h 735"/>
                  <a:gd name="T92" fmla="*/ 62 w 2695"/>
                  <a:gd name="T93" fmla="*/ 7 h 735"/>
                  <a:gd name="T94" fmla="*/ 79 w 2695"/>
                  <a:gd name="T95" fmla="*/ 4 h 735"/>
                  <a:gd name="T96" fmla="*/ 97 w 2695"/>
                  <a:gd name="T97" fmla="*/ 1 h 735"/>
                  <a:gd name="T98" fmla="*/ 107 w 2695"/>
                  <a:gd name="T99" fmla="*/ 1 h 735"/>
                  <a:gd name="T100" fmla="*/ 110 w 2695"/>
                  <a:gd name="T101" fmla="*/ 4 h 735"/>
                  <a:gd name="T102" fmla="*/ 121 w 2695"/>
                  <a:gd name="T103" fmla="*/ 9 h 735"/>
                  <a:gd name="T104" fmla="*/ 145 w 2695"/>
                  <a:gd name="T105" fmla="*/ 13 h 735"/>
                  <a:gd name="T106" fmla="*/ 171 w 2695"/>
                  <a:gd name="T107" fmla="*/ 13 h 735"/>
                  <a:gd name="T108" fmla="*/ 194 w 2695"/>
                  <a:gd name="T109" fmla="*/ 9 h 735"/>
                  <a:gd name="T110" fmla="*/ 205 w 2695"/>
                  <a:gd name="T111" fmla="*/ 4 h 735"/>
                  <a:gd name="T112" fmla="*/ 214 w 2695"/>
                  <a:gd name="T113" fmla="*/ 3 h 735"/>
                  <a:gd name="T114" fmla="*/ 241 w 2695"/>
                  <a:gd name="T115" fmla="*/ 9 h 735"/>
                  <a:gd name="T116" fmla="*/ 265 w 2695"/>
                  <a:gd name="T117" fmla="*/ 16 h 735"/>
                  <a:gd name="T118" fmla="*/ 285 w 2695"/>
                  <a:gd name="T119" fmla="*/ 26 h 735"/>
                  <a:gd name="T120" fmla="*/ 297 w 2695"/>
                  <a:gd name="T121" fmla="*/ 33 h 735"/>
                  <a:gd name="T122" fmla="*/ 299 w 2695"/>
                  <a:gd name="T123" fmla="*/ 46 h 7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695"/>
                  <a:gd name="T187" fmla="*/ 0 h 735"/>
                  <a:gd name="T188" fmla="*/ 2695 w 2695"/>
                  <a:gd name="T189" fmla="*/ 735 h 7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695" h="735">
                    <a:moveTo>
                      <a:pt x="2695" y="416"/>
                    </a:moveTo>
                    <a:lnTo>
                      <a:pt x="2694" y="456"/>
                    </a:lnTo>
                    <a:lnTo>
                      <a:pt x="2691" y="495"/>
                    </a:lnTo>
                    <a:lnTo>
                      <a:pt x="2685" y="531"/>
                    </a:lnTo>
                    <a:lnTo>
                      <a:pt x="2677" y="563"/>
                    </a:lnTo>
                    <a:lnTo>
                      <a:pt x="2667" y="594"/>
                    </a:lnTo>
                    <a:lnTo>
                      <a:pt x="2655" y="619"/>
                    </a:lnTo>
                    <a:lnTo>
                      <a:pt x="2641" y="638"/>
                    </a:lnTo>
                    <a:lnTo>
                      <a:pt x="2626" y="653"/>
                    </a:lnTo>
                    <a:lnTo>
                      <a:pt x="2617" y="659"/>
                    </a:lnTo>
                    <a:lnTo>
                      <a:pt x="2608" y="664"/>
                    </a:lnTo>
                    <a:lnTo>
                      <a:pt x="2598" y="670"/>
                    </a:lnTo>
                    <a:lnTo>
                      <a:pt x="2590" y="675"/>
                    </a:lnTo>
                    <a:lnTo>
                      <a:pt x="2579" y="680"/>
                    </a:lnTo>
                    <a:lnTo>
                      <a:pt x="2569" y="685"/>
                    </a:lnTo>
                    <a:lnTo>
                      <a:pt x="2559" y="691"/>
                    </a:lnTo>
                    <a:lnTo>
                      <a:pt x="2548" y="695"/>
                    </a:lnTo>
                    <a:lnTo>
                      <a:pt x="2551" y="675"/>
                    </a:lnTo>
                    <a:lnTo>
                      <a:pt x="2552" y="657"/>
                    </a:lnTo>
                    <a:lnTo>
                      <a:pt x="2552" y="638"/>
                    </a:lnTo>
                    <a:lnTo>
                      <a:pt x="2551" y="620"/>
                    </a:lnTo>
                    <a:lnTo>
                      <a:pt x="2547" y="580"/>
                    </a:lnTo>
                    <a:lnTo>
                      <a:pt x="2538" y="540"/>
                    </a:lnTo>
                    <a:lnTo>
                      <a:pt x="2527" y="501"/>
                    </a:lnTo>
                    <a:lnTo>
                      <a:pt x="2512" y="463"/>
                    </a:lnTo>
                    <a:lnTo>
                      <a:pt x="2493" y="427"/>
                    </a:lnTo>
                    <a:lnTo>
                      <a:pt x="2470" y="393"/>
                    </a:lnTo>
                    <a:lnTo>
                      <a:pt x="2444" y="361"/>
                    </a:lnTo>
                    <a:lnTo>
                      <a:pt x="2415" y="330"/>
                    </a:lnTo>
                    <a:lnTo>
                      <a:pt x="2400" y="316"/>
                    </a:lnTo>
                    <a:lnTo>
                      <a:pt x="2383" y="302"/>
                    </a:lnTo>
                    <a:lnTo>
                      <a:pt x="2368" y="290"/>
                    </a:lnTo>
                    <a:lnTo>
                      <a:pt x="2350" y="279"/>
                    </a:lnTo>
                    <a:lnTo>
                      <a:pt x="2333" y="268"/>
                    </a:lnTo>
                    <a:lnTo>
                      <a:pt x="2315" y="258"/>
                    </a:lnTo>
                    <a:lnTo>
                      <a:pt x="2297" y="248"/>
                    </a:lnTo>
                    <a:lnTo>
                      <a:pt x="2277" y="240"/>
                    </a:lnTo>
                    <a:lnTo>
                      <a:pt x="2259" y="233"/>
                    </a:lnTo>
                    <a:lnTo>
                      <a:pt x="2240" y="228"/>
                    </a:lnTo>
                    <a:lnTo>
                      <a:pt x="2221" y="222"/>
                    </a:lnTo>
                    <a:lnTo>
                      <a:pt x="2200" y="218"/>
                    </a:lnTo>
                    <a:lnTo>
                      <a:pt x="2180" y="214"/>
                    </a:lnTo>
                    <a:lnTo>
                      <a:pt x="2160" y="211"/>
                    </a:lnTo>
                    <a:lnTo>
                      <a:pt x="2140" y="209"/>
                    </a:lnTo>
                    <a:lnTo>
                      <a:pt x="2119" y="209"/>
                    </a:lnTo>
                    <a:lnTo>
                      <a:pt x="2078" y="212"/>
                    </a:lnTo>
                    <a:lnTo>
                      <a:pt x="2037" y="218"/>
                    </a:lnTo>
                    <a:lnTo>
                      <a:pt x="1999" y="228"/>
                    </a:lnTo>
                    <a:lnTo>
                      <a:pt x="1961" y="241"/>
                    </a:lnTo>
                    <a:lnTo>
                      <a:pt x="1926" y="259"/>
                    </a:lnTo>
                    <a:lnTo>
                      <a:pt x="1893" y="280"/>
                    </a:lnTo>
                    <a:lnTo>
                      <a:pt x="1864" y="304"/>
                    </a:lnTo>
                    <a:lnTo>
                      <a:pt x="1836" y="330"/>
                    </a:lnTo>
                    <a:lnTo>
                      <a:pt x="1811" y="359"/>
                    </a:lnTo>
                    <a:lnTo>
                      <a:pt x="1789" y="391"/>
                    </a:lnTo>
                    <a:lnTo>
                      <a:pt x="1770" y="424"/>
                    </a:lnTo>
                    <a:lnTo>
                      <a:pt x="1754" y="460"/>
                    </a:lnTo>
                    <a:lnTo>
                      <a:pt x="1743" y="498"/>
                    </a:lnTo>
                    <a:lnTo>
                      <a:pt x="1735" y="537"/>
                    </a:lnTo>
                    <a:lnTo>
                      <a:pt x="1731" y="578"/>
                    </a:lnTo>
                    <a:lnTo>
                      <a:pt x="1731" y="620"/>
                    </a:lnTo>
                    <a:lnTo>
                      <a:pt x="1734" y="649"/>
                    </a:lnTo>
                    <a:lnTo>
                      <a:pt x="1739" y="678"/>
                    </a:lnTo>
                    <a:lnTo>
                      <a:pt x="1746" y="707"/>
                    </a:lnTo>
                    <a:lnTo>
                      <a:pt x="1754" y="735"/>
                    </a:lnTo>
                    <a:lnTo>
                      <a:pt x="1732" y="734"/>
                    </a:lnTo>
                    <a:lnTo>
                      <a:pt x="1710" y="734"/>
                    </a:lnTo>
                    <a:lnTo>
                      <a:pt x="1686" y="732"/>
                    </a:lnTo>
                    <a:lnTo>
                      <a:pt x="1664" y="731"/>
                    </a:lnTo>
                    <a:lnTo>
                      <a:pt x="1641" y="729"/>
                    </a:lnTo>
                    <a:lnTo>
                      <a:pt x="1617" y="729"/>
                    </a:lnTo>
                    <a:lnTo>
                      <a:pt x="1595" y="728"/>
                    </a:lnTo>
                    <a:lnTo>
                      <a:pt x="1571" y="727"/>
                    </a:lnTo>
                    <a:lnTo>
                      <a:pt x="1548" y="727"/>
                    </a:lnTo>
                    <a:lnTo>
                      <a:pt x="1524" y="725"/>
                    </a:lnTo>
                    <a:lnTo>
                      <a:pt x="1500" y="725"/>
                    </a:lnTo>
                    <a:lnTo>
                      <a:pt x="1475" y="725"/>
                    </a:lnTo>
                    <a:lnTo>
                      <a:pt x="1452" y="724"/>
                    </a:lnTo>
                    <a:lnTo>
                      <a:pt x="1428" y="724"/>
                    </a:lnTo>
                    <a:lnTo>
                      <a:pt x="1403" y="724"/>
                    </a:lnTo>
                    <a:lnTo>
                      <a:pt x="1380" y="724"/>
                    </a:lnTo>
                    <a:lnTo>
                      <a:pt x="1357" y="724"/>
                    </a:lnTo>
                    <a:lnTo>
                      <a:pt x="1335" y="724"/>
                    </a:lnTo>
                    <a:lnTo>
                      <a:pt x="1312" y="724"/>
                    </a:lnTo>
                    <a:lnTo>
                      <a:pt x="1289" y="724"/>
                    </a:lnTo>
                    <a:lnTo>
                      <a:pt x="1269" y="725"/>
                    </a:lnTo>
                    <a:lnTo>
                      <a:pt x="1246" y="725"/>
                    </a:lnTo>
                    <a:lnTo>
                      <a:pt x="1224" y="725"/>
                    </a:lnTo>
                    <a:lnTo>
                      <a:pt x="1202" y="725"/>
                    </a:lnTo>
                    <a:lnTo>
                      <a:pt x="1181" y="727"/>
                    </a:lnTo>
                    <a:lnTo>
                      <a:pt x="1159" y="727"/>
                    </a:lnTo>
                    <a:lnTo>
                      <a:pt x="1138" y="727"/>
                    </a:lnTo>
                    <a:lnTo>
                      <a:pt x="1116" y="728"/>
                    </a:lnTo>
                    <a:lnTo>
                      <a:pt x="1095" y="728"/>
                    </a:lnTo>
                    <a:lnTo>
                      <a:pt x="1073" y="728"/>
                    </a:lnTo>
                    <a:lnTo>
                      <a:pt x="1052" y="729"/>
                    </a:lnTo>
                    <a:lnTo>
                      <a:pt x="1031" y="729"/>
                    </a:lnTo>
                    <a:lnTo>
                      <a:pt x="1036" y="703"/>
                    </a:lnTo>
                    <a:lnTo>
                      <a:pt x="1040" y="675"/>
                    </a:lnTo>
                    <a:lnTo>
                      <a:pt x="1041" y="648"/>
                    </a:lnTo>
                    <a:lnTo>
                      <a:pt x="1040" y="620"/>
                    </a:lnTo>
                    <a:lnTo>
                      <a:pt x="1036" y="580"/>
                    </a:lnTo>
                    <a:lnTo>
                      <a:pt x="1027" y="540"/>
                    </a:lnTo>
                    <a:lnTo>
                      <a:pt x="1016" y="501"/>
                    </a:lnTo>
                    <a:lnTo>
                      <a:pt x="1001" y="463"/>
                    </a:lnTo>
                    <a:lnTo>
                      <a:pt x="981" y="427"/>
                    </a:lnTo>
                    <a:lnTo>
                      <a:pt x="959" y="393"/>
                    </a:lnTo>
                    <a:lnTo>
                      <a:pt x="933" y="361"/>
                    </a:lnTo>
                    <a:lnTo>
                      <a:pt x="904" y="330"/>
                    </a:lnTo>
                    <a:lnTo>
                      <a:pt x="888" y="316"/>
                    </a:lnTo>
                    <a:lnTo>
                      <a:pt x="872" y="302"/>
                    </a:lnTo>
                    <a:lnTo>
                      <a:pt x="855" y="290"/>
                    </a:lnTo>
                    <a:lnTo>
                      <a:pt x="839" y="279"/>
                    </a:lnTo>
                    <a:lnTo>
                      <a:pt x="820" y="268"/>
                    </a:lnTo>
                    <a:lnTo>
                      <a:pt x="804" y="258"/>
                    </a:lnTo>
                    <a:lnTo>
                      <a:pt x="784" y="248"/>
                    </a:lnTo>
                    <a:lnTo>
                      <a:pt x="766" y="240"/>
                    </a:lnTo>
                    <a:lnTo>
                      <a:pt x="747" y="233"/>
                    </a:lnTo>
                    <a:lnTo>
                      <a:pt x="729" y="228"/>
                    </a:lnTo>
                    <a:lnTo>
                      <a:pt x="709" y="222"/>
                    </a:lnTo>
                    <a:lnTo>
                      <a:pt x="689" y="218"/>
                    </a:lnTo>
                    <a:lnTo>
                      <a:pt x="669" y="214"/>
                    </a:lnTo>
                    <a:lnTo>
                      <a:pt x="648" y="211"/>
                    </a:lnTo>
                    <a:lnTo>
                      <a:pt x="629" y="209"/>
                    </a:lnTo>
                    <a:lnTo>
                      <a:pt x="608" y="209"/>
                    </a:lnTo>
                    <a:lnTo>
                      <a:pt x="567" y="212"/>
                    </a:lnTo>
                    <a:lnTo>
                      <a:pt x="526" y="218"/>
                    </a:lnTo>
                    <a:lnTo>
                      <a:pt x="487" y="228"/>
                    </a:lnTo>
                    <a:lnTo>
                      <a:pt x="450" y="241"/>
                    </a:lnTo>
                    <a:lnTo>
                      <a:pt x="415" y="259"/>
                    </a:lnTo>
                    <a:lnTo>
                      <a:pt x="382" y="280"/>
                    </a:lnTo>
                    <a:lnTo>
                      <a:pt x="353" y="304"/>
                    </a:lnTo>
                    <a:lnTo>
                      <a:pt x="325" y="330"/>
                    </a:lnTo>
                    <a:lnTo>
                      <a:pt x="300" y="359"/>
                    </a:lnTo>
                    <a:lnTo>
                      <a:pt x="278" y="391"/>
                    </a:lnTo>
                    <a:lnTo>
                      <a:pt x="258" y="424"/>
                    </a:lnTo>
                    <a:lnTo>
                      <a:pt x="243" y="460"/>
                    </a:lnTo>
                    <a:lnTo>
                      <a:pt x="232" y="498"/>
                    </a:lnTo>
                    <a:lnTo>
                      <a:pt x="224" y="537"/>
                    </a:lnTo>
                    <a:lnTo>
                      <a:pt x="220" y="578"/>
                    </a:lnTo>
                    <a:lnTo>
                      <a:pt x="220" y="620"/>
                    </a:lnTo>
                    <a:lnTo>
                      <a:pt x="221" y="638"/>
                    </a:lnTo>
                    <a:lnTo>
                      <a:pt x="224" y="655"/>
                    </a:lnTo>
                    <a:lnTo>
                      <a:pt x="227" y="673"/>
                    </a:lnTo>
                    <a:lnTo>
                      <a:pt x="231" y="691"/>
                    </a:lnTo>
                    <a:lnTo>
                      <a:pt x="206" y="682"/>
                    </a:lnTo>
                    <a:lnTo>
                      <a:pt x="181" y="674"/>
                    </a:lnTo>
                    <a:lnTo>
                      <a:pt x="159" y="664"/>
                    </a:lnTo>
                    <a:lnTo>
                      <a:pt x="138" y="655"/>
                    </a:lnTo>
                    <a:lnTo>
                      <a:pt x="117" y="644"/>
                    </a:lnTo>
                    <a:lnTo>
                      <a:pt x="98" y="631"/>
                    </a:lnTo>
                    <a:lnTo>
                      <a:pt x="81" y="619"/>
                    </a:lnTo>
                    <a:lnTo>
                      <a:pt x="64" y="606"/>
                    </a:lnTo>
                    <a:lnTo>
                      <a:pt x="53" y="595"/>
                    </a:lnTo>
                    <a:lnTo>
                      <a:pt x="43" y="578"/>
                    </a:lnTo>
                    <a:lnTo>
                      <a:pt x="34" y="559"/>
                    </a:lnTo>
                    <a:lnTo>
                      <a:pt x="25" y="537"/>
                    </a:lnTo>
                    <a:lnTo>
                      <a:pt x="18" y="512"/>
                    </a:lnTo>
                    <a:lnTo>
                      <a:pt x="12" y="483"/>
                    </a:lnTo>
                    <a:lnTo>
                      <a:pt x="6" y="454"/>
                    </a:lnTo>
                    <a:lnTo>
                      <a:pt x="3" y="422"/>
                    </a:lnTo>
                    <a:lnTo>
                      <a:pt x="0" y="390"/>
                    </a:lnTo>
                    <a:lnTo>
                      <a:pt x="0" y="361"/>
                    </a:lnTo>
                    <a:lnTo>
                      <a:pt x="3" y="334"/>
                    </a:lnTo>
                    <a:lnTo>
                      <a:pt x="6" y="309"/>
                    </a:lnTo>
                    <a:lnTo>
                      <a:pt x="20" y="295"/>
                    </a:lnTo>
                    <a:lnTo>
                      <a:pt x="34" y="282"/>
                    </a:lnTo>
                    <a:lnTo>
                      <a:pt x="50" y="269"/>
                    </a:lnTo>
                    <a:lnTo>
                      <a:pt x="67" y="255"/>
                    </a:lnTo>
                    <a:lnTo>
                      <a:pt x="85" y="243"/>
                    </a:lnTo>
                    <a:lnTo>
                      <a:pt x="104" y="230"/>
                    </a:lnTo>
                    <a:lnTo>
                      <a:pt x="125" y="218"/>
                    </a:lnTo>
                    <a:lnTo>
                      <a:pt x="147" y="205"/>
                    </a:lnTo>
                    <a:lnTo>
                      <a:pt x="170" y="193"/>
                    </a:lnTo>
                    <a:lnTo>
                      <a:pt x="195" y="182"/>
                    </a:lnTo>
                    <a:lnTo>
                      <a:pt x="220" y="171"/>
                    </a:lnTo>
                    <a:lnTo>
                      <a:pt x="246" y="160"/>
                    </a:lnTo>
                    <a:lnTo>
                      <a:pt x="272" y="148"/>
                    </a:lnTo>
                    <a:lnTo>
                      <a:pt x="300" y="137"/>
                    </a:lnTo>
                    <a:lnTo>
                      <a:pt x="329" y="126"/>
                    </a:lnTo>
                    <a:lnTo>
                      <a:pt x="360" y="117"/>
                    </a:lnTo>
                    <a:lnTo>
                      <a:pt x="392" y="107"/>
                    </a:lnTo>
                    <a:lnTo>
                      <a:pt x="424" y="97"/>
                    </a:lnTo>
                    <a:lnTo>
                      <a:pt x="456" y="89"/>
                    </a:lnTo>
                    <a:lnTo>
                      <a:pt x="490" y="79"/>
                    </a:lnTo>
                    <a:lnTo>
                      <a:pt x="525" y="71"/>
                    </a:lnTo>
                    <a:lnTo>
                      <a:pt x="560" y="63"/>
                    </a:lnTo>
                    <a:lnTo>
                      <a:pt x="596" y="54"/>
                    </a:lnTo>
                    <a:lnTo>
                      <a:pt x="633" y="47"/>
                    </a:lnTo>
                    <a:lnTo>
                      <a:pt x="671" y="40"/>
                    </a:lnTo>
                    <a:lnTo>
                      <a:pt x="709" y="33"/>
                    </a:lnTo>
                    <a:lnTo>
                      <a:pt x="750" y="26"/>
                    </a:lnTo>
                    <a:lnTo>
                      <a:pt x="790" y="21"/>
                    </a:lnTo>
                    <a:lnTo>
                      <a:pt x="830" y="15"/>
                    </a:lnTo>
                    <a:lnTo>
                      <a:pt x="872" y="10"/>
                    </a:lnTo>
                    <a:lnTo>
                      <a:pt x="913" y="4"/>
                    </a:lnTo>
                    <a:lnTo>
                      <a:pt x="956" y="0"/>
                    </a:lnTo>
                    <a:lnTo>
                      <a:pt x="961" y="6"/>
                    </a:lnTo>
                    <a:lnTo>
                      <a:pt x="966" y="13"/>
                    </a:lnTo>
                    <a:lnTo>
                      <a:pt x="972" y="18"/>
                    </a:lnTo>
                    <a:lnTo>
                      <a:pt x="979" y="25"/>
                    </a:lnTo>
                    <a:lnTo>
                      <a:pt x="986" y="31"/>
                    </a:lnTo>
                    <a:lnTo>
                      <a:pt x="994" y="36"/>
                    </a:lnTo>
                    <a:lnTo>
                      <a:pt x="1002" y="42"/>
                    </a:lnTo>
                    <a:lnTo>
                      <a:pt x="1012" y="47"/>
                    </a:lnTo>
                    <a:lnTo>
                      <a:pt x="1048" y="64"/>
                    </a:lnTo>
                    <a:lnTo>
                      <a:pt x="1090" y="79"/>
                    </a:lnTo>
                    <a:lnTo>
                      <a:pt x="1137" y="92"/>
                    </a:lnTo>
                    <a:lnTo>
                      <a:pt x="1188" y="101"/>
                    </a:lnTo>
                    <a:lnTo>
                      <a:pt x="1244" y="108"/>
                    </a:lnTo>
                    <a:lnTo>
                      <a:pt x="1301" y="115"/>
                    </a:lnTo>
                    <a:lnTo>
                      <a:pt x="1360" y="118"/>
                    </a:lnTo>
                    <a:lnTo>
                      <a:pt x="1421" y="119"/>
                    </a:lnTo>
                    <a:lnTo>
                      <a:pt x="1481" y="118"/>
                    </a:lnTo>
                    <a:lnTo>
                      <a:pt x="1539" y="115"/>
                    </a:lnTo>
                    <a:lnTo>
                      <a:pt x="1596" y="108"/>
                    </a:lnTo>
                    <a:lnTo>
                      <a:pt x="1650" y="101"/>
                    </a:lnTo>
                    <a:lnTo>
                      <a:pt x="1702" y="92"/>
                    </a:lnTo>
                    <a:lnTo>
                      <a:pt x="1747" y="79"/>
                    </a:lnTo>
                    <a:lnTo>
                      <a:pt x="1788" y="64"/>
                    </a:lnTo>
                    <a:lnTo>
                      <a:pt x="1821" y="47"/>
                    </a:lnTo>
                    <a:lnTo>
                      <a:pt x="1832" y="40"/>
                    </a:lnTo>
                    <a:lnTo>
                      <a:pt x="1843" y="32"/>
                    </a:lnTo>
                    <a:lnTo>
                      <a:pt x="1851" y="25"/>
                    </a:lnTo>
                    <a:lnTo>
                      <a:pt x="1860" y="17"/>
                    </a:lnTo>
                    <a:lnTo>
                      <a:pt x="1867" y="17"/>
                    </a:lnTo>
                    <a:lnTo>
                      <a:pt x="1928" y="26"/>
                    </a:lnTo>
                    <a:lnTo>
                      <a:pt x="1989" y="38"/>
                    </a:lnTo>
                    <a:lnTo>
                      <a:pt x="2050" y="50"/>
                    </a:lnTo>
                    <a:lnTo>
                      <a:pt x="2110" y="64"/>
                    </a:lnTo>
                    <a:lnTo>
                      <a:pt x="2168" y="78"/>
                    </a:lnTo>
                    <a:lnTo>
                      <a:pt x="2225" y="94"/>
                    </a:lnTo>
                    <a:lnTo>
                      <a:pt x="2280" y="111"/>
                    </a:lnTo>
                    <a:lnTo>
                      <a:pt x="2333" y="129"/>
                    </a:lnTo>
                    <a:lnTo>
                      <a:pt x="2386" y="147"/>
                    </a:lnTo>
                    <a:lnTo>
                      <a:pt x="2434" y="168"/>
                    </a:lnTo>
                    <a:lnTo>
                      <a:pt x="2481" y="187"/>
                    </a:lnTo>
                    <a:lnTo>
                      <a:pt x="2526" y="209"/>
                    </a:lnTo>
                    <a:lnTo>
                      <a:pt x="2569" y="230"/>
                    </a:lnTo>
                    <a:lnTo>
                      <a:pt x="2606" y="252"/>
                    </a:lnTo>
                    <a:lnTo>
                      <a:pt x="2642" y="275"/>
                    </a:lnTo>
                    <a:lnTo>
                      <a:pt x="2674" y="298"/>
                    </a:lnTo>
                    <a:lnTo>
                      <a:pt x="2677" y="294"/>
                    </a:lnTo>
                    <a:lnTo>
                      <a:pt x="2684" y="320"/>
                    </a:lnTo>
                    <a:lnTo>
                      <a:pt x="2690" y="351"/>
                    </a:lnTo>
                    <a:lnTo>
                      <a:pt x="2694" y="383"/>
                    </a:lnTo>
                    <a:lnTo>
                      <a:pt x="2695" y="416"/>
                    </a:lnTo>
                    <a:close/>
                  </a:path>
                </a:pathLst>
              </a:custGeom>
              <a:solidFill>
                <a:srgbClr val="339933"/>
              </a:solidFill>
              <a:ln w="9525">
                <a:noFill/>
                <a:round/>
                <a:headEnd/>
                <a:tailEnd/>
              </a:ln>
            </p:spPr>
            <p:txBody>
              <a:bodyPr/>
              <a:lstStyle/>
              <a:p>
                <a:pPr eaLnBrk="0" hangingPunct="0"/>
                <a:endParaRPr lang="en-AU"/>
              </a:p>
            </p:txBody>
          </p:sp>
          <p:sp>
            <p:nvSpPr>
              <p:cNvPr id="76924" name="Freeform 166"/>
              <p:cNvSpPr>
                <a:spLocks/>
              </p:cNvSpPr>
              <p:nvPr/>
            </p:nvSpPr>
            <p:spPr bwMode="auto">
              <a:xfrm>
                <a:off x="6274" y="2418"/>
                <a:ext cx="18" cy="28"/>
              </a:xfrm>
              <a:custGeom>
                <a:avLst/>
                <a:gdLst>
                  <a:gd name="T0" fmla="*/ 2 w 55"/>
                  <a:gd name="T1" fmla="*/ 0 h 83"/>
                  <a:gd name="T2" fmla="*/ 2 w 55"/>
                  <a:gd name="T3" fmla="*/ 0 h 83"/>
                  <a:gd name="T4" fmla="*/ 2 w 55"/>
                  <a:gd name="T5" fmla="*/ 0 h 83"/>
                  <a:gd name="T6" fmla="*/ 2 w 55"/>
                  <a:gd name="T7" fmla="*/ 0 h 83"/>
                  <a:gd name="T8" fmla="*/ 2 w 55"/>
                  <a:gd name="T9" fmla="*/ 0 h 83"/>
                  <a:gd name="T10" fmla="*/ 2 w 55"/>
                  <a:gd name="T11" fmla="*/ 1 h 83"/>
                  <a:gd name="T12" fmla="*/ 3 w 55"/>
                  <a:gd name="T13" fmla="*/ 2 h 83"/>
                  <a:gd name="T14" fmla="*/ 4 w 55"/>
                  <a:gd name="T15" fmla="*/ 3 h 83"/>
                  <a:gd name="T16" fmla="*/ 4 w 55"/>
                  <a:gd name="T17" fmla="*/ 5 h 83"/>
                  <a:gd name="T18" fmla="*/ 4 w 55"/>
                  <a:gd name="T19" fmla="*/ 5 h 83"/>
                  <a:gd name="T20" fmla="*/ 4 w 55"/>
                  <a:gd name="T21" fmla="*/ 5 h 83"/>
                  <a:gd name="T22" fmla="*/ 4 w 55"/>
                  <a:gd name="T23" fmla="*/ 5 h 83"/>
                  <a:gd name="T24" fmla="*/ 4 w 55"/>
                  <a:gd name="T25" fmla="*/ 6 h 83"/>
                  <a:gd name="T26" fmla="*/ 4 w 55"/>
                  <a:gd name="T27" fmla="*/ 5 h 83"/>
                  <a:gd name="T28" fmla="*/ 3 w 55"/>
                  <a:gd name="T29" fmla="*/ 4 h 83"/>
                  <a:gd name="T30" fmla="*/ 3 w 55"/>
                  <a:gd name="T31" fmla="*/ 4 h 83"/>
                  <a:gd name="T32" fmla="*/ 2 w 55"/>
                  <a:gd name="T33" fmla="*/ 3 h 83"/>
                  <a:gd name="T34" fmla="*/ 1 w 55"/>
                  <a:gd name="T35" fmla="*/ 4 h 83"/>
                  <a:gd name="T36" fmla="*/ 0 w 55"/>
                  <a:gd name="T37" fmla="*/ 4 h 83"/>
                  <a:gd name="T38" fmla="*/ 0 w 55"/>
                  <a:gd name="T39" fmla="*/ 5 h 83"/>
                  <a:gd name="T40" fmla="*/ 0 w 55"/>
                  <a:gd name="T41" fmla="*/ 6 h 83"/>
                  <a:gd name="T42" fmla="*/ 0 w 55"/>
                  <a:gd name="T43" fmla="*/ 7 h 83"/>
                  <a:gd name="T44" fmla="*/ 1 w 55"/>
                  <a:gd name="T45" fmla="*/ 8 h 83"/>
                  <a:gd name="T46" fmla="*/ 1 w 55"/>
                  <a:gd name="T47" fmla="*/ 9 h 83"/>
                  <a:gd name="T48" fmla="*/ 2 w 55"/>
                  <a:gd name="T49" fmla="*/ 9 h 83"/>
                  <a:gd name="T50" fmla="*/ 2 w 55"/>
                  <a:gd name="T51" fmla="*/ 9 h 83"/>
                  <a:gd name="T52" fmla="*/ 2 w 55"/>
                  <a:gd name="T53" fmla="*/ 9 h 83"/>
                  <a:gd name="T54" fmla="*/ 2 w 55"/>
                  <a:gd name="T55" fmla="*/ 9 h 83"/>
                  <a:gd name="T56" fmla="*/ 2 w 55"/>
                  <a:gd name="T57" fmla="*/ 9 h 83"/>
                  <a:gd name="T58" fmla="*/ 2 w 55"/>
                  <a:gd name="T59" fmla="*/ 9 h 83"/>
                  <a:gd name="T60" fmla="*/ 3 w 55"/>
                  <a:gd name="T61" fmla="*/ 9 h 83"/>
                  <a:gd name="T62" fmla="*/ 3 w 55"/>
                  <a:gd name="T63" fmla="*/ 9 h 83"/>
                  <a:gd name="T64" fmla="*/ 3 w 55"/>
                  <a:gd name="T65" fmla="*/ 9 h 83"/>
                  <a:gd name="T66" fmla="*/ 4 w 55"/>
                  <a:gd name="T67" fmla="*/ 9 h 83"/>
                  <a:gd name="T68" fmla="*/ 5 w 55"/>
                  <a:gd name="T69" fmla="*/ 8 h 83"/>
                  <a:gd name="T70" fmla="*/ 6 w 55"/>
                  <a:gd name="T71" fmla="*/ 7 h 83"/>
                  <a:gd name="T72" fmla="*/ 6 w 55"/>
                  <a:gd name="T73" fmla="*/ 5 h 83"/>
                  <a:gd name="T74" fmla="*/ 6 w 55"/>
                  <a:gd name="T75" fmla="*/ 3 h 83"/>
                  <a:gd name="T76" fmla="*/ 5 w 55"/>
                  <a:gd name="T77" fmla="*/ 1 h 83"/>
                  <a:gd name="T78" fmla="*/ 4 w 55"/>
                  <a:gd name="T79" fmla="*/ 0 h 83"/>
                  <a:gd name="T80" fmla="*/ 2 w 55"/>
                  <a:gd name="T81" fmla="*/ 0 h 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5"/>
                  <a:gd name="T124" fmla="*/ 0 h 83"/>
                  <a:gd name="T125" fmla="*/ 55 w 55"/>
                  <a:gd name="T126" fmla="*/ 83 h 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5" h="83">
                    <a:moveTo>
                      <a:pt x="22" y="0"/>
                    </a:moveTo>
                    <a:lnTo>
                      <a:pt x="21" y="0"/>
                    </a:lnTo>
                    <a:lnTo>
                      <a:pt x="18" y="0"/>
                    </a:lnTo>
                    <a:lnTo>
                      <a:pt x="17" y="1"/>
                    </a:lnTo>
                    <a:lnTo>
                      <a:pt x="14" y="1"/>
                    </a:lnTo>
                    <a:lnTo>
                      <a:pt x="22" y="7"/>
                    </a:lnTo>
                    <a:lnTo>
                      <a:pt x="30" y="16"/>
                    </a:lnTo>
                    <a:lnTo>
                      <a:pt x="36" y="27"/>
                    </a:lnTo>
                    <a:lnTo>
                      <a:pt x="37" y="41"/>
                    </a:lnTo>
                    <a:lnTo>
                      <a:pt x="37" y="43"/>
                    </a:lnTo>
                    <a:lnTo>
                      <a:pt x="37" y="45"/>
                    </a:lnTo>
                    <a:lnTo>
                      <a:pt x="37" y="47"/>
                    </a:lnTo>
                    <a:lnTo>
                      <a:pt x="37" y="50"/>
                    </a:lnTo>
                    <a:lnTo>
                      <a:pt x="35" y="41"/>
                    </a:lnTo>
                    <a:lnTo>
                      <a:pt x="30" y="36"/>
                    </a:lnTo>
                    <a:lnTo>
                      <a:pt x="23" y="32"/>
                    </a:lnTo>
                    <a:lnTo>
                      <a:pt x="18" y="30"/>
                    </a:lnTo>
                    <a:lnTo>
                      <a:pt x="10" y="33"/>
                    </a:lnTo>
                    <a:lnTo>
                      <a:pt x="4" y="39"/>
                    </a:lnTo>
                    <a:lnTo>
                      <a:pt x="0" y="47"/>
                    </a:lnTo>
                    <a:lnTo>
                      <a:pt x="0" y="57"/>
                    </a:lnTo>
                    <a:lnTo>
                      <a:pt x="3" y="66"/>
                    </a:lnTo>
                    <a:lnTo>
                      <a:pt x="7" y="75"/>
                    </a:lnTo>
                    <a:lnTo>
                      <a:pt x="12" y="80"/>
                    </a:lnTo>
                    <a:lnTo>
                      <a:pt x="21" y="83"/>
                    </a:lnTo>
                    <a:lnTo>
                      <a:pt x="22" y="83"/>
                    </a:lnTo>
                    <a:lnTo>
                      <a:pt x="23" y="83"/>
                    </a:lnTo>
                    <a:lnTo>
                      <a:pt x="25" y="83"/>
                    </a:lnTo>
                    <a:lnTo>
                      <a:pt x="26" y="83"/>
                    </a:lnTo>
                    <a:lnTo>
                      <a:pt x="39" y="80"/>
                    </a:lnTo>
                    <a:lnTo>
                      <a:pt x="48" y="70"/>
                    </a:lnTo>
                    <a:lnTo>
                      <a:pt x="54" y="58"/>
                    </a:lnTo>
                    <a:lnTo>
                      <a:pt x="55" y="41"/>
                    </a:lnTo>
                    <a:lnTo>
                      <a:pt x="53" y="25"/>
                    </a:lnTo>
                    <a:lnTo>
                      <a:pt x="44" y="12"/>
                    </a:lnTo>
                    <a:lnTo>
                      <a:pt x="35" y="2"/>
                    </a:lnTo>
                    <a:lnTo>
                      <a:pt x="22" y="0"/>
                    </a:lnTo>
                    <a:close/>
                  </a:path>
                </a:pathLst>
              </a:custGeom>
              <a:solidFill>
                <a:srgbClr val="000000"/>
              </a:solidFill>
              <a:ln w="9525">
                <a:noFill/>
                <a:round/>
                <a:headEnd/>
                <a:tailEnd/>
              </a:ln>
            </p:spPr>
            <p:txBody>
              <a:bodyPr/>
              <a:lstStyle/>
              <a:p>
                <a:pPr eaLnBrk="0" hangingPunct="0"/>
                <a:endParaRPr lang="en-AU"/>
              </a:p>
            </p:txBody>
          </p:sp>
          <p:sp>
            <p:nvSpPr>
              <p:cNvPr id="76925" name="Freeform 167"/>
              <p:cNvSpPr>
                <a:spLocks/>
              </p:cNvSpPr>
              <p:nvPr/>
            </p:nvSpPr>
            <p:spPr bwMode="auto">
              <a:xfrm>
                <a:off x="6322" y="2419"/>
                <a:ext cx="18" cy="28"/>
              </a:xfrm>
              <a:custGeom>
                <a:avLst/>
                <a:gdLst>
                  <a:gd name="T0" fmla="*/ 2 w 54"/>
                  <a:gd name="T1" fmla="*/ 9 h 84"/>
                  <a:gd name="T2" fmla="*/ 2 w 54"/>
                  <a:gd name="T3" fmla="*/ 9 h 84"/>
                  <a:gd name="T4" fmla="*/ 2 w 54"/>
                  <a:gd name="T5" fmla="*/ 9 h 84"/>
                  <a:gd name="T6" fmla="*/ 2 w 54"/>
                  <a:gd name="T7" fmla="*/ 9 h 84"/>
                  <a:gd name="T8" fmla="*/ 2 w 54"/>
                  <a:gd name="T9" fmla="*/ 9 h 84"/>
                  <a:gd name="T10" fmla="*/ 3 w 54"/>
                  <a:gd name="T11" fmla="*/ 9 h 84"/>
                  <a:gd name="T12" fmla="*/ 3 w 54"/>
                  <a:gd name="T13" fmla="*/ 9 h 84"/>
                  <a:gd name="T14" fmla="*/ 3 w 54"/>
                  <a:gd name="T15" fmla="*/ 9 h 84"/>
                  <a:gd name="T16" fmla="*/ 3 w 54"/>
                  <a:gd name="T17" fmla="*/ 9 h 84"/>
                  <a:gd name="T18" fmla="*/ 4 w 54"/>
                  <a:gd name="T19" fmla="*/ 9 h 84"/>
                  <a:gd name="T20" fmla="*/ 5 w 54"/>
                  <a:gd name="T21" fmla="*/ 8 h 84"/>
                  <a:gd name="T22" fmla="*/ 6 w 54"/>
                  <a:gd name="T23" fmla="*/ 6 h 84"/>
                  <a:gd name="T24" fmla="*/ 6 w 54"/>
                  <a:gd name="T25" fmla="*/ 5 h 84"/>
                  <a:gd name="T26" fmla="*/ 6 w 54"/>
                  <a:gd name="T27" fmla="*/ 3 h 84"/>
                  <a:gd name="T28" fmla="*/ 5 w 54"/>
                  <a:gd name="T29" fmla="*/ 1 h 84"/>
                  <a:gd name="T30" fmla="*/ 4 w 54"/>
                  <a:gd name="T31" fmla="*/ 0 h 84"/>
                  <a:gd name="T32" fmla="*/ 2 w 54"/>
                  <a:gd name="T33" fmla="*/ 0 h 84"/>
                  <a:gd name="T34" fmla="*/ 2 w 54"/>
                  <a:gd name="T35" fmla="*/ 0 h 84"/>
                  <a:gd name="T36" fmla="*/ 2 w 54"/>
                  <a:gd name="T37" fmla="*/ 0 h 84"/>
                  <a:gd name="T38" fmla="*/ 2 w 54"/>
                  <a:gd name="T39" fmla="*/ 0 h 84"/>
                  <a:gd name="T40" fmla="*/ 2 w 54"/>
                  <a:gd name="T41" fmla="*/ 0 h 84"/>
                  <a:gd name="T42" fmla="*/ 2 w 54"/>
                  <a:gd name="T43" fmla="*/ 1 h 84"/>
                  <a:gd name="T44" fmla="*/ 3 w 54"/>
                  <a:gd name="T45" fmla="*/ 2 h 84"/>
                  <a:gd name="T46" fmla="*/ 4 w 54"/>
                  <a:gd name="T47" fmla="*/ 3 h 84"/>
                  <a:gd name="T48" fmla="*/ 4 w 54"/>
                  <a:gd name="T49" fmla="*/ 5 h 84"/>
                  <a:gd name="T50" fmla="*/ 4 w 54"/>
                  <a:gd name="T51" fmla="*/ 5 h 84"/>
                  <a:gd name="T52" fmla="*/ 4 w 54"/>
                  <a:gd name="T53" fmla="*/ 5 h 84"/>
                  <a:gd name="T54" fmla="*/ 4 w 54"/>
                  <a:gd name="T55" fmla="*/ 5 h 84"/>
                  <a:gd name="T56" fmla="*/ 4 w 54"/>
                  <a:gd name="T57" fmla="*/ 5 h 84"/>
                  <a:gd name="T58" fmla="*/ 4 w 54"/>
                  <a:gd name="T59" fmla="*/ 5 h 84"/>
                  <a:gd name="T60" fmla="*/ 3 w 54"/>
                  <a:gd name="T61" fmla="*/ 4 h 84"/>
                  <a:gd name="T62" fmla="*/ 3 w 54"/>
                  <a:gd name="T63" fmla="*/ 4 h 84"/>
                  <a:gd name="T64" fmla="*/ 2 w 54"/>
                  <a:gd name="T65" fmla="*/ 3 h 84"/>
                  <a:gd name="T66" fmla="*/ 1 w 54"/>
                  <a:gd name="T67" fmla="*/ 4 h 84"/>
                  <a:gd name="T68" fmla="*/ 1 w 54"/>
                  <a:gd name="T69" fmla="*/ 4 h 84"/>
                  <a:gd name="T70" fmla="*/ 0 w 54"/>
                  <a:gd name="T71" fmla="*/ 5 h 84"/>
                  <a:gd name="T72" fmla="*/ 0 w 54"/>
                  <a:gd name="T73" fmla="*/ 6 h 84"/>
                  <a:gd name="T74" fmla="*/ 0 w 54"/>
                  <a:gd name="T75" fmla="*/ 7 h 84"/>
                  <a:gd name="T76" fmla="*/ 1 w 54"/>
                  <a:gd name="T77" fmla="*/ 8 h 84"/>
                  <a:gd name="T78" fmla="*/ 1 w 54"/>
                  <a:gd name="T79" fmla="*/ 9 h 84"/>
                  <a:gd name="T80" fmla="*/ 2 w 54"/>
                  <a:gd name="T81" fmla="*/ 9 h 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4"/>
                  <a:gd name="T124" fmla="*/ 0 h 84"/>
                  <a:gd name="T125" fmla="*/ 54 w 54"/>
                  <a:gd name="T126" fmla="*/ 84 h 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4" h="84">
                    <a:moveTo>
                      <a:pt x="21" y="82"/>
                    </a:moveTo>
                    <a:lnTo>
                      <a:pt x="21" y="82"/>
                    </a:lnTo>
                    <a:lnTo>
                      <a:pt x="22" y="82"/>
                    </a:lnTo>
                    <a:lnTo>
                      <a:pt x="24" y="84"/>
                    </a:lnTo>
                    <a:lnTo>
                      <a:pt x="25" y="84"/>
                    </a:lnTo>
                    <a:lnTo>
                      <a:pt x="27" y="84"/>
                    </a:lnTo>
                    <a:lnTo>
                      <a:pt x="39" y="81"/>
                    </a:lnTo>
                    <a:lnTo>
                      <a:pt x="47" y="71"/>
                    </a:lnTo>
                    <a:lnTo>
                      <a:pt x="53" y="57"/>
                    </a:lnTo>
                    <a:lnTo>
                      <a:pt x="54" y="42"/>
                    </a:lnTo>
                    <a:lnTo>
                      <a:pt x="52" y="25"/>
                    </a:lnTo>
                    <a:lnTo>
                      <a:pt x="45" y="13"/>
                    </a:lnTo>
                    <a:lnTo>
                      <a:pt x="35" y="3"/>
                    </a:lnTo>
                    <a:lnTo>
                      <a:pt x="22" y="0"/>
                    </a:lnTo>
                    <a:lnTo>
                      <a:pt x="21" y="0"/>
                    </a:lnTo>
                    <a:lnTo>
                      <a:pt x="18" y="0"/>
                    </a:lnTo>
                    <a:lnTo>
                      <a:pt x="17" y="0"/>
                    </a:lnTo>
                    <a:lnTo>
                      <a:pt x="14" y="2"/>
                    </a:lnTo>
                    <a:lnTo>
                      <a:pt x="22" y="7"/>
                    </a:lnTo>
                    <a:lnTo>
                      <a:pt x="31" y="17"/>
                    </a:lnTo>
                    <a:lnTo>
                      <a:pt x="36" y="28"/>
                    </a:lnTo>
                    <a:lnTo>
                      <a:pt x="38" y="42"/>
                    </a:lnTo>
                    <a:lnTo>
                      <a:pt x="39" y="43"/>
                    </a:lnTo>
                    <a:lnTo>
                      <a:pt x="39" y="46"/>
                    </a:lnTo>
                    <a:lnTo>
                      <a:pt x="39" y="48"/>
                    </a:lnTo>
                    <a:lnTo>
                      <a:pt x="38" y="49"/>
                    </a:lnTo>
                    <a:lnTo>
                      <a:pt x="35" y="42"/>
                    </a:lnTo>
                    <a:lnTo>
                      <a:pt x="31" y="37"/>
                    </a:lnTo>
                    <a:lnTo>
                      <a:pt x="25" y="32"/>
                    </a:lnTo>
                    <a:lnTo>
                      <a:pt x="18" y="31"/>
                    </a:lnTo>
                    <a:lnTo>
                      <a:pt x="11" y="32"/>
                    </a:lnTo>
                    <a:lnTo>
                      <a:pt x="6" y="38"/>
                    </a:lnTo>
                    <a:lnTo>
                      <a:pt x="2" y="46"/>
                    </a:lnTo>
                    <a:lnTo>
                      <a:pt x="0" y="57"/>
                    </a:lnTo>
                    <a:lnTo>
                      <a:pt x="3" y="67"/>
                    </a:lnTo>
                    <a:lnTo>
                      <a:pt x="7" y="75"/>
                    </a:lnTo>
                    <a:lnTo>
                      <a:pt x="13" y="81"/>
                    </a:lnTo>
                    <a:lnTo>
                      <a:pt x="21" y="82"/>
                    </a:lnTo>
                    <a:close/>
                  </a:path>
                </a:pathLst>
              </a:custGeom>
              <a:solidFill>
                <a:srgbClr val="000000"/>
              </a:solidFill>
              <a:ln w="9525">
                <a:noFill/>
                <a:round/>
                <a:headEnd/>
                <a:tailEnd/>
              </a:ln>
            </p:spPr>
            <p:txBody>
              <a:bodyPr/>
              <a:lstStyle/>
              <a:p>
                <a:pPr eaLnBrk="0" hangingPunct="0"/>
                <a:endParaRPr lang="en-AU"/>
              </a:p>
            </p:txBody>
          </p:sp>
          <p:sp>
            <p:nvSpPr>
              <p:cNvPr id="76926" name="Freeform 168"/>
              <p:cNvSpPr>
                <a:spLocks/>
              </p:cNvSpPr>
              <p:nvPr/>
            </p:nvSpPr>
            <p:spPr bwMode="auto">
              <a:xfrm>
                <a:off x="6017" y="2668"/>
                <a:ext cx="163" cy="163"/>
              </a:xfrm>
              <a:custGeom>
                <a:avLst/>
                <a:gdLst>
                  <a:gd name="T0" fmla="*/ 23 w 490"/>
                  <a:gd name="T1" fmla="*/ 0 h 488"/>
                  <a:gd name="T2" fmla="*/ 18 w 490"/>
                  <a:gd name="T3" fmla="*/ 1 h 488"/>
                  <a:gd name="T4" fmla="*/ 13 w 490"/>
                  <a:gd name="T5" fmla="*/ 3 h 488"/>
                  <a:gd name="T6" fmla="*/ 9 w 490"/>
                  <a:gd name="T7" fmla="*/ 6 h 488"/>
                  <a:gd name="T8" fmla="*/ 5 w 490"/>
                  <a:gd name="T9" fmla="*/ 10 h 488"/>
                  <a:gd name="T10" fmla="*/ 3 w 490"/>
                  <a:gd name="T11" fmla="*/ 14 h 488"/>
                  <a:gd name="T12" fmla="*/ 1 w 490"/>
                  <a:gd name="T13" fmla="*/ 19 h 488"/>
                  <a:gd name="T14" fmla="*/ 0 w 490"/>
                  <a:gd name="T15" fmla="*/ 24 h 488"/>
                  <a:gd name="T16" fmla="*/ 0 w 490"/>
                  <a:gd name="T17" fmla="*/ 30 h 488"/>
                  <a:gd name="T18" fmla="*/ 2 w 490"/>
                  <a:gd name="T19" fmla="*/ 35 h 488"/>
                  <a:gd name="T20" fmla="*/ 4 w 490"/>
                  <a:gd name="T21" fmla="*/ 40 h 488"/>
                  <a:gd name="T22" fmla="*/ 7 w 490"/>
                  <a:gd name="T23" fmla="*/ 44 h 488"/>
                  <a:gd name="T24" fmla="*/ 11 w 490"/>
                  <a:gd name="T25" fmla="*/ 48 h 488"/>
                  <a:gd name="T26" fmla="*/ 16 w 490"/>
                  <a:gd name="T27" fmla="*/ 51 h 488"/>
                  <a:gd name="T28" fmla="*/ 21 w 490"/>
                  <a:gd name="T29" fmla="*/ 53 h 488"/>
                  <a:gd name="T30" fmla="*/ 26 w 490"/>
                  <a:gd name="T31" fmla="*/ 54 h 488"/>
                  <a:gd name="T32" fmla="*/ 31 w 490"/>
                  <a:gd name="T33" fmla="*/ 54 h 488"/>
                  <a:gd name="T34" fmla="*/ 37 w 490"/>
                  <a:gd name="T35" fmla="*/ 53 h 488"/>
                  <a:gd name="T36" fmla="*/ 41 w 490"/>
                  <a:gd name="T37" fmla="*/ 51 h 488"/>
                  <a:gd name="T38" fmla="*/ 46 w 490"/>
                  <a:gd name="T39" fmla="*/ 48 h 488"/>
                  <a:gd name="T40" fmla="*/ 49 w 490"/>
                  <a:gd name="T41" fmla="*/ 44 h 488"/>
                  <a:gd name="T42" fmla="*/ 52 w 490"/>
                  <a:gd name="T43" fmla="*/ 40 h 488"/>
                  <a:gd name="T44" fmla="*/ 54 w 490"/>
                  <a:gd name="T45" fmla="*/ 35 h 488"/>
                  <a:gd name="T46" fmla="*/ 54 w 490"/>
                  <a:gd name="T47" fmla="*/ 30 h 488"/>
                  <a:gd name="T48" fmla="*/ 54 w 490"/>
                  <a:gd name="T49" fmla="*/ 24 h 488"/>
                  <a:gd name="T50" fmla="*/ 53 w 490"/>
                  <a:gd name="T51" fmla="*/ 19 h 488"/>
                  <a:gd name="T52" fmla="*/ 50 w 490"/>
                  <a:gd name="T53" fmla="*/ 14 h 488"/>
                  <a:gd name="T54" fmla="*/ 47 w 490"/>
                  <a:gd name="T55" fmla="*/ 10 h 488"/>
                  <a:gd name="T56" fmla="*/ 43 w 490"/>
                  <a:gd name="T57" fmla="*/ 6 h 488"/>
                  <a:gd name="T58" fmla="*/ 39 w 490"/>
                  <a:gd name="T59" fmla="*/ 3 h 488"/>
                  <a:gd name="T60" fmla="*/ 34 w 490"/>
                  <a:gd name="T61" fmla="*/ 1 h 488"/>
                  <a:gd name="T62" fmla="*/ 28 w 490"/>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0"/>
                  <a:gd name="T97" fmla="*/ 0 h 488"/>
                  <a:gd name="T98" fmla="*/ 490 w 490"/>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0" h="488">
                    <a:moveTo>
                      <a:pt x="232" y="0"/>
                    </a:moveTo>
                    <a:lnTo>
                      <a:pt x="207" y="1"/>
                    </a:lnTo>
                    <a:lnTo>
                      <a:pt x="183" y="5"/>
                    </a:lnTo>
                    <a:lnTo>
                      <a:pt x="159" y="11"/>
                    </a:lnTo>
                    <a:lnTo>
                      <a:pt x="137" y="19"/>
                    </a:lnTo>
                    <a:lnTo>
                      <a:pt x="116" y="29"/>
                    </a:lnTo>
                    <a:lnTo>
                      <a:pt x="97" y="41"/>
                    </a:lnTo>
                    <a:lnTo>
                      <a:pt x="79" y="55"/>
                    </a:lnTo>
                    <a:lnTo>
                      <a:pt x="62" y="72"/>
                    </a:lnTo>
                    <a:lnTo>
                      <a:pt x="48" y="89"/>
                    </a:lnTo>
                    <a:lnTo>
                      <a:pt x="34" y="108"/>
                    </a:lnTo>
                    <a:lnTo>
                      <a:pt x="23" y="127"/>
                    </a:lnTo>
                    <a:lnTo>
                      <a:pt x="14" y="150"/>
                    </a:lnTo>
                    <a:lnTo>
                      <a:pt x="7" y="172"/>
                    </a:lnTo>
                    <a:lnTo>
                      <a:pt x="3" y="195"/>
                    </a:lnTo>
                    <a:lnTo>
                      <a:pt x="0" y="219"/>
                    </a:lnTo>
                    <a:lnTo>
                      <a:pt x="0" y="244"/>
                    </a:lnTo>
                    <a:lnTo>
                      <a:pt x="3" y="268"/>
                    </a:lnTo>
                    <a:lnTo>
                      <a:pt x="8" y="292"/>
                    </a:lnTo>
                    <a:lnTo>
                      <a:pt x="15" y="315"/>
                    </a:lnTo>
                    <a:lnTo>
                      <a:pt x="25" y="337"/>
                    </a:lnTo>
                    <a:lnTo>
                      <a:pt x="36" y="359"/>
                    </a:lnTo>
                    <a:lnTo>
                      <a:pt x="48" y="380"/>
                    </a:lnTo>
                    <a:lnTo>
                      <a:pt x="65" y="399"/>
                    </a:lnTo>
                    <a:lnTo>
                      <a:pt x="82" y="417"/>
                    </a:lnTo>
                    <a:lnTo>
                      <a:pt x="101" y="434"/>
                    </a:lnTo>
                    <a:lnTo>
                      <a:pt x="120" y="448"/>
                    </a:lnTo>
                    <a:lnTo>
                      <a:pt x="141" y="460"/>
                    </a:lnTo>
                    <a:lnTo>
                      <a:pt x="164" y="470"/>
                    </a:lnTo>
                    <a:lnTo>
                      <a:pt x="186" y="478"/>
                    </a:lnTo>
                    <a:lnTo>
                      <a:pt x="209" y="484"/>
                    </a:lnTo>
                    <a:lnTo>
                      <a:pt x="233" y="487"/>
                    </a:lnTo>
                    <a:lnTo>
                      <a:pt x="258" y="488"/>
                    </a:lnTo>
                    <a:lnTo>
                      <a:pt x="283" y="487"/>
                    </a:lnTo>
                    <a:lnTo>
                      <a:pt x="306" y="484"/>
                    </a:lnTo>
                    <a:lnTo>
                      <a:pt x="330" y="478"/>
                    </a:lnTo>
                    <a:lnTo>
                      <a:pt x="351" y="470"/>
                    </a:lnTo>
                    <a:lnTo>
                      <a:pt x="372" y="460"/>
                    </a:lnTo>
                    <a:lnTo>
                      <a:pt x="392" y="448"/>
                    </a:lnTo>
                    <a:lnTo>
                      <a:pt x="411" y="434"/>
                    </a:lnTo>
                    <a:lnTo>
                      <a:pt x="427" y="417"/>
                    </a:lnTo>
                    <a:lnTo>
                      <a:pt x="442" y="399"/>
                    </a:lnTo>
                    <a:lnTo>
                      <a:pt x="456" y="380"/>
                    </a:lnTo>
                    <a:lnTo>
                      <a:pt x="467" y="359"/>
                    </a:lnTo>
                    <a:lnTo>
                      <a:pt x="477" y="337"/>
                    </a:lnTo>
                    <a:lnTo>
                      <a:pt x="484" y="315"/>
                    </a:lnTo>
                    <a:lnTo>
                      <a:pt x="488" y="292"/>
                    </a:lnTo>
                    <a:lnTo>
                      <a:pt x="490" y="268"/>
                    </a:lnTo>
                    <a:lnTo>
                      <a:pt x="490" y="244"/>
                    </a:lnTo>
                    <a:lnTo>
                      <a:pt x="487" y="220"/>
                    </a:lnTo>
                    <a:lnTo>
                      <a:pt x="483" y="195"/>
                    </a:lnTo>
                    <a:lnTo>
                      <a:pt x="476" y="173"/>
                    </a:lnTo>
                    <a:lnTo>
                      <a:pt x="466" y="151"/>
                    </a:lnTo>
                    <a:lnTo>
                      <a:pt x="455" y="129"/>
                    </a:lnTo>
                    <a:lnTo>
                      <a:pt x="442" y="108"/>
                    </a:lnTo>
                    <a:lnTo>
                      <a:pt x="426" y="89"/>
                    </a:lnTo>
                    <a:lnTo>
                      <a:pt x="409" y="71"/>
                    </a:lnTo>
                    <a:lnTo>
                      <a:pt x="390" y="54"/>
                    </a:lnTo>
                    <a:lnTo>
                      <a:pt x="370" y="40"/>
                    </a:lnTo>
                    <a:lnTo>
                      <a:pt x="349" y="28"/>
                    </a:lnTo>
                    <a:lnTo>
                      <a:pt x="327" y="18"/>
                    </a:lnTo>
                    <a:lnTo>
                      <a:pt x="304" y="10"/>
                    </a:lnTo>
                    <a:lnTo>
                      <a:pt x="280" y="4"/>
                    </a:lnTo>
                    <a:lnTo>
                      <a:pt x="256" y="1"/>
                    </a:lnTo>
                    <a:lnTo>
                      <a:pt x="232" y="0"/>
                    </a:lnTo>
                    <a:close/>
                  </a:path>
                </a:pathLst>
              </a:custGeom>
              <a:solidFill>
                <a:srgbClr val="000000"/>
              </a:solidFill>
              <a:ln w="9525">
                <a:noFill/>
                <a:round/>
                <a:headEnd/>
                <a:tailEnd/>
              </a:ln>
            </p:spPr>
            <p:txBody>
              <a:bodyPr/>
              <a:lstStyle/>
              <a:p>
                <a:pPr eaLnBrk="0" hangingPunct="0"/>
                <a:endParaRPr lang="en-AU"/>
              </a:p>
            </p:txBody>
          </p:sp>
          <p:sp>
            <p:nvSpPr>
              <p:cNvPr id="76927" name="Freeform 169"/>
              <p:cNvSpPr>
                <a:spLocks/>
              </p:cNvSpPr>
              <p:nvPr/>
            </p:nvSpPr>
            <p:spPr bwMode="auto">
              <a:xfrm>
                <a:off x="6029" y="2680"/>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4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19" y="416"/>
                    </a:moveTo>
                    <a:lnTo>
                      <a:pt x="199" y="415"/>
                    </a:lnTo>
                    <a:lnTo>
                      <a:pt x="178" y="412"/>
                    </a:lnTo>
                    <a:lnTo>
                      <a:pt x="158"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0" y="76"/>
                    </a:lnTo>
                    <a:lnTo>
                      <a:pt x="53" y="61"/>
                    </a:lnTo>
                    <a:lnTo>
                      <a:pt x="68" y="47"/>
                    </a:lnTo>
                    <a:lnTo>
                      <a:pt x="83" y="35"/>
                    </a:lnTo>
                    <a:lnTo>
                      <a:pt x="100" y="25"/>
                    </a:lnTo>
                    <a:lnTo>
                      <a:pt x="118" y="15"/>
                    </a:lnTo>
                    <a:lnTo>
                      <a:pt x="138" y="10"/>
                    </a:lnTo>
                    <a:lnTo>
                      <a:pt x="157" y="4"/>
                    </a:lnTo>
                    <a:lnTo>
                      <a:pt x="176" y="1"/>
                    </a:lnTo>
                    <a:lnTo>
                      <a:pt x="197" y="0"/>
                    </a:lnTo>
                    <a:lnTo>
                      <a:pt x="218" y="1"/>
                    </a:lnTo>
                    <a:lnTo>
                      <a:pt x="239" y="4"/>
                    </a:lnTo>
                    <a:lnTo>
                      <a:pt x="258" y="10"/>
                    </a:lnTo>
                    <a:lnTo>
                      <a:pt x="278" y="15"/>
                    </a:lnTo>
                    <a:lnTo>
                      <a:pt x="296" y="25"/>
                    </a:lnTo>
                    <a:lnTo>
                      <a:pt x="314" y="35"/>
                    </a:lnTo>
                    <a:lnTo>
                      <a:pt x="330" y="47"/>
                    </a:lnTo>
                    <a:lnTo>
                      <a:pt x="347" y="61"/>
                    </a:lnTo>
                    <a:lnTo>
                      <a:pt x="362"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19" y="416"/>
                    </a:lnTo>
                    <a:close/>
                  </a:path>
                </a:pathLst>
              </a:custGeom>
              <a:solidFill>
                <a:srgbClr val="FFFFFF"/>
              </a:solidFill>
              <a:ln w="9525">
                <a:noFill/>
                <a:round/>
                <a:headEnd/>
                <a:tailEnd/>
              </a:ln>
            </p:spPr>
            <p:txBody>
              <a:bodyPr/>
              <a:lstStyle/>
              <a:p>
                <a:pPr eaLnBrk="0" hangingPunct="0"/>
                <a:endParaRPr lang="en-AU"/>
              </a:p>
            </p:txBody>
          </p:sp>
          <p:sp>
            <p:nvSpPr>
              <p:cNvPr id="76928" name="Freeform 170"/>
              <p:cNvSpPr>
                <a:spLocks/>
              </p:cNvSpPr>
              <p:nvPr/>
            </p:nvSpPr>
            <p:spPr bwMode="auto">
              <a:xfrm>
                <a:off x="6037" y="2688"/>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8"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3"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6" y="130"/>
                    </a:lnTo>
                    <a:lnTo>
                      <a:pt x="350" y="113"/>
                    </a:lnTo>
                    <a:lnTo>
                      <a:pt x="341" y="97"/>
                    </a:lnTo>
                    <a:lnTo>
                      <a:pt x="331" y="81"/>
                    </a:lnTo>
                    <a:lnTo>
                      <a:pt x="320" y="67"/>
                    </a:lnTo>
                    <a:lnTo>
                      <a:pt x="306" y="54"/>
                    </a:lnTo>
                    <a:lnTo>
                      <a:pt x="293" y="41"/>
                    </a:lnTo>
                    <a:lnTo>
                      <a:pt x="277" y="30"/>
                    </a:lnTo>
                    <a:lnTo>
                      <a:pt x="262" y="22"/>
                    </a:lnTo>
                    <a:lnTo>
                      <a:pt x="245"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929" name="Freeform 171"/>
              <p:cNvSpPr>
                <a:spLocks/>
              </p:cNvSpPr>
              <p:nvPr/>
            </p:nvSpPr>
            <p:spPr bwMode="auto">
              <a:xfrm>
                <a:off x="6050" y="2701"/>
                <a:ext cx="98" cy="98"/>
              </a:xfrm>
              <a:custGeom>
                <a:avLst/>
                <a:gdLst>
                  <a:gd name="T0" fmla="*/ 17 w 294"/>
                  <a:gd name="T1" fmla="*/ 33 h 294"/>
                  <a:gd name="T2" fmla="*/ 16 w 294"/>
                  <a:gd name="T3" fmla="*/ 33 h 294"/>
                  <a:gd name="T4" fmla="*/ 14 w 294"/>
                  <a:gd name="T5" fmla="*/ 32 h 294"/>
                  <a:gd name="T6" fmla="*/ 12 w 294"/>
                  <a:gd name="T7" fmla="*/ 32 h 294"/>
                  <a:gd name="T8" fmla="*/ 11 w 294"/>
                  <a:gd name="T9" fmla="*/ 31 h 294"/>
                  <a:gd name="T10" fmla="*/ 9 w 294"/>
                  <a:gd name="T11" fmla="*/ 31 h 294"/>
                  <a:gd name="T12" fmla="*/ 8 w 294"/>
                  <a:gd name="T13" fmla="*/ 30 h 294"/>
                  <a:gd name="T14" fmla="*/ 7 w 294"/>
                  <a:gd name="T15" fmla="*/ 29 h 294"/>
                  <a:gd name="T16" fmla="*/ 5 w 294"/>
                  <a:gd name="T17" fmla="*/ 28 h 294"/>
                  <a:gd name="T18" fmla="*/ 4 w 294"/>
                  <a:gd name="T19" fmla="*/ 27 h 294"/>
                  <a:gd name="T20" fmla="*/ 3 w 294"/>
                  <a:gd name="T21" fmla="*/ 25 h 294"/>
                  <a:gd name="T22" fmla="*/ 2 w 294"/>
                  <a:gd name="T23" fmla="*/ 24 h 294"/>
                  <a:gd name="T24" fmla="*/ 2 w 294"/>
                  <a:gd name="T25" fmla="*/ 22 h 294"/>
                  <a:gd name="T26" fmla="*/ 1 w 294"/>
                  <a:gd name="T27" fmla="*/ 21 h 294"/>
                  <a:gd name="T28" fmla="*/ 0 w 294"/>
                  <a:gd name="T29" fmla="*/ 20 h 294"/>
                  <a:gd name="T30" fmla="*/ 0 w 294"/>
                  <a:gd name="T31" fmla="*/ 18 h 294"/>
                  <a:gd name="T32" fmla="*/ 0 w 294"/>
                  <a:gd name="T33" fmla="*/ 16 h 294"/>
                  <a:gd name="T34" fmla="*/ 0 w 294"/>
                  <a:gd name="T35" fmla="*/ 13 h 294"/>
                  <a:gd name="T36" fmla="*/ 1 w 294"/>
                  <a:gd name="T37" fmla="*/ 10 h 294"/>
                  <a:gd name="T38" fmla="*/ 2 w 294"/>
                  <a:gd name="T39" fmla="*/ 7 h 294"/>
                  <a:gd name="T40" fmla="*/ 4 w 294"/>
                  <a:gd name="T41" fmla="*/ 5 h 294"/>
                  <a:gd name="T42" fmla="*/ 5 w 294"/>
                  <a:gd name="T43" fmla="*/ 4 h 294"/>
                  <a:gd name="T44" fmla="*/ 7 w 294"/>
                  <a:gd name="T45" fmla="*/ 3 h 294"/>
                  <a:gd name="T46" fmla="*/ 8 w 294"/>
                  <a:gd name="T47" fmla="*/ 2 h 294"/>
                  <a:gd name="T48" fmla="*/ 9 w 294"/>
                  <a:gd name="T49" fmla="*/ 1 h 294"/>
                  <a:gd name="T50" fmla="*/ 11 w 294"/>
                  <a:gd name="T51" fmla="*/ 1 h 294"/>
                  <a:gd name="T52" fmla="*/ 12 w 294"/>
                  <a:gd name="T53" fmla="*/ 0 h 294"/>
                  <a:gd name="T54" fmla="*/ 14 w 294"/>
                  <a:gd name="T55" fmla="*/ 0 h 294"/>
                  <a:gd name="T56" fmla="*/ 15 w 294"/>
                  <a:gd name="T57" fmla="*/ 0 h 294"/>
                  <a:gd name="T58" fmla="*/ 17 w 294"/>
                  <a:gd name="T59" fmla="*/ 0 h 294"/>
                  <a:gd name="T60" fmla="*/ 19 w 294"/>
                  <a:gd name="T61" fmla="*/ 0 h 294"/>
                  <a:gd name="T62" fmla="*/ 20 w 294"/>
                  <a:gd name="T63" fmla="*/ 1 h 294"/>
                  <a:gd name="T64" fmla="*/ 22 w 294"/>
                  <a:gd name="T65" fmla="*/ 1 h 294"/>
                  <a:gd name="T66" fmla="*/ 23 w 294"/>
                  <a:gd name="T67" fmla="*/ 2 h 294"/>
                  <a:gd name="T68" fmla="*/ 25 w 294"/>
                  <a:gd name="T69" fmla="*/ 3 h 294"/>
                  <a:gd name="T70" fmla="*/ 26 w 294"/>
                  <a:gd name="T71" fmla="*/ 4 h 294"/>
                  <a:gd name="T72" fmla="*/ 27 w 294"/>
                  <a:gd name="T73" fmla="*/ 5 h 294"/>
                  <a:gd name="T74" fmla="*/ 28 w 294"/>
                  <a:gd name="T75" fmla="*/ 6 h 294"/>
                  <a:gd name="T76" fmla="*/ 29 w 294"/>
                  <a:gd name="T77" fmla="*/ 7 h 294"/>
                  <a:gd name="T78" fmla="*/ 30 w 294"/>
                  <a:gd name="T79" fmla="*/ 9 h 294"/>
                  <a:gd name="T80" fmla="*/ 31 w 294"/>
                  <a:gd name="T81" fmla="*/ 10 h 294"/>
                  <a:gd name="T82" fmla="*/ 32 w 294"/>
                  <a:gd name="T83" fmla="*/ 12 h 294"/>
                  <a:gd name="T84" fmla="*/ 32 w 294"/>
                  <a:gd name="T85" fmla="*/ 13 h 294"/>
                  <a:gd name="T86" fmla="*/ 33 w 294"/>
                  <a:gd name="T87" fmla="*/ 15 h 294"/>
                  <a:gd name="T88" fmla="*/ 33 w 294"/>
                  <a:gd name="T89" fmla="*/ 16 h 294"/>
                  <a:gd name="T90" fmla="*/ 33 w 294"/>
                  <a:gd name="T91" fmla="*/ 20 h 294"/>
                  <a:gd name="T92" fmla="*/ 32 w 294"/>
                  <a:gd name="T93" fmla="*/ 23 h 294"/>
                  <a:gd name="T94" fmla="*/ 30 w 294"/>
                  <a:gd name="T95" fmla="*/ 25 h 294"/>
                  <a:gd name="T96" fmla="*/ 29 w 294"/>
                  <a:gd name="T97" fmla="*/ 28 h 294"/>
                  <a:gd name="T98" fmla="*/ 26 w 294"/>
                  <a:gd name="T99" fmla="*/ 30 h 294"/>
                  <a:gd name="T100" fmla="*/ 24 w 294"/>
                  <a:gd name="T101" fmla="*/ 31 h 294"/>
                  <a:gd name="T102" fmla="*/ 21 w 294"/>
                  <a:gd name="T103" fmla="*/ 32 h 294"/>
                  <a:gd name="T104" fmla="*/ 17 w 294"/>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4"/>
                  <a:gd name="T160" fmla="*/ 0 h 294"/>
                  <a:gd name="T161" fmla="*/ 294 w 294"/>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4" h="294">
                    <a:moveTo>
                      <a:pt x="156" y="294"/>
                    </a:moveTo>
                    <a:lnTo>
                      <a:pt x="140" y="293"/>
                    </a:lnTo>
                    <a:lnTo>
                      <a:pt x="127" y="291"/>
                    </a:lnTo>
                    <a:lnTo>
                      <a:pt x="111" y="287"/>
                    </a:lnTo>
                    <a:lnTo>
                      <a:pt x="99" y="283"/>
                    </a:lnTo>
                    <a:lnTo>
                      <a:pt x="85" y="277"/>
                    </a:lnTo>
                    <a:lnTo>
                      <a:pt x="72" y="269"/>
                    </a:lnTo>
                    <a:lnTo>
                      <a:pt x="60" y="261"/>
                    </a:lnTo>
                    <a:lnTo>
                      <a:pt x="49" y="251"/>
                    </a:lnTo>
                    <a:lnTo>
                      <a:pt x="39" y="240"/>
                    </a:lnTo>
                    <a:lnTo>
                      <a:pt x="29" y="229"/>
                    </a:lnTo>
                    <a:lnTo>
                      <a:pt x="21" y="216"/>
                    </a:lnTo>
                    <a:lnTo>
                      <a:pt x="14" y="202"/>
                    </a:lnTo>
                    <a:lnTo>
                      <a:pt x="9" y="190"/>
                    </a:lnTo>
                    <a:lnTo>
                      <a:pt x="4" y="176"/>
                    </a:lnTo>
                    <a:lnTo>
                      <a:pt x="2" y="161"/>
                    </a:lnTo>
                    <a:lnTo>
                      <a:pt x="0" y="147"/>
                    </a:lnTo>
                    <a:lnTo>
                      <a:pt x="2" y="118"/>
                    </a:lnTo>
                    <a:lnTo>
                      <a:pt x="9" y="90"/>
                    </a:lnTo>
                    <a:lnTo>
                      <a:pt x="20" y="65"/>
                    </a:lnTo>
                    <a:lnTo>
                      <a:pt x="38" y="43"/>
                    </a:lnTo>
                    <a:lnTo>
                      <a:pt x="47" y="33"/>
                    </a:lnTo>
                    <a:lnTo>
                      <a:pt x="59" y="25"/>
                    </a:lnTo>
                    <a:lnTo>
                      <a:pt x="71" y="17"/>
                    </a:lnTo>
                    <a:lnTo>
                      <a:pt x="84" y="11"/>
                    </a:lnTo>
                    <a:lnTo>
                      <a:pt x="97" y="7"/>
                    </a:lnTo>
                    <a:lnTo>
                      <a:pt x="110" y="3"/>
                    </a:lnTo>
                    <a:lnTo>
                      <a:pt x="125" y="1"/>
                    </a:lnTo>
                    <a:lnTo>
                      <a:pt x="139" y="0"/>
                    </a:lnTo>
                    <a:lnTo>
                      <a:pt x="153" y="1"/>
                    </a:lnTo>
                    <a:lnTo>
                      <a:pt x="168" y="3"/>
                    </a:lnTo>
                    <a:lnTo>
                      <a:pt x="182" y="7"/>
                    </a:lnTo>
                    <a:lnTo>
                      <a:pt x="196" y="11"/>
                    </a:lnTo>
                    <a:lnTo>
                      <a:pt x="208" y="17"/>
                    </a:lnTo>
                    <a:lnTo>
                      <a:pt x="222" y="25"/>
                    </a:lnTo>
                    <a:lnTo>
                      <a:pt x="235" y="33"/>
                    </a:lnTo>
                    <a:lnTo>
                      <a:pt x="246" y="43"/>
                    </a:lnTo>
                    <a:lnTo>
                      <a:pt x="256" y="54"/>
                    </a:lnTo>
                    <a:lnTo>
                      <a:pt x="265" y="65"/>
                    </a:lnTo>
                    <a:lnTo>
                      <a:pt x="274" y="78"/>
                    </a:lnTo>
                    <a:lnTo>
                      <a:pt x="281" y="90"/>
                    </a:lnTo>
                    <a:lnTo>
                      <a:pt x="286" y="104"/>
                    </a:lnTo>
                    <a:lnTo>
                      <a:pt x="290" y="118"/>
                    </a:lnTo>
                    <a:lnTo>
                      <a:pt x="293" y="133"/>
                    </a:lnTo>
                    <a:lnTo>
                      <a:pt x="294"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930" name="Freeform 172"/>
              <p:cNvSpPr>
                <a:spLocks/>
              </p:cNvSpPr>
              <p:nvPr/>
            </p:nvSpPr>
            <p:spPr bwMode="auto">
              <a:xfrm>
                <a:off x="6521" y="2668"/>
                <a:ext cx="163" cy="163"/>
              </a:xfrm>
              <a:custGeom>
                <a:avLst/>
                <a:gdLst>
                  <a:gd name="T0" fmla="*/ 23 w 489"/>
                  <a:gd name="T1" fmla="*/ 0 h 488"/>
                  <a:gd name="T2" fmla="*/ 18 w 489"/>
                  <a:gd name="T3" fmla="*/ 1 h 488"/>
                  <a:gd name="T4" fmla="*/ 13 w 489"/>
                  <a:gd name="T5" fmla="*/ 3 h 488"/>
                  <a:gd name="T6" fmla="*/ 9 w 489"/>
                  <a:gd name="T7" fmla="*/ 6 h 488"/>
                  <a:gd name="T8" fmla="*/ 5 w 489"/>
                  <a:gd name="T9" fmla="*/ 10 h 488"/>
                  <a:gd name="T10" fmla="*/ 2 w 489"/>
                  <a:gd name="T11" fmla="*/ 14 h 488"/>
                  <a:gd name="T12" fmla="*/ 1 w 489"/>
                  <a:gd name="T13" fmla="*/ 19 h 488"/>
                  <a:gd name="T14" fmla="*/ 0 w 489"/>
                  <a:gd name="T15" fmla="*/ 24 h 488"/>
                  <a:gd name="T16" fmla="*/ 0 w 489"/>
                  <a:gd name="T17" fmla="*/ 30 h 488"/>
                  <a:gd name="T18" fmla="*/ 2 w 489"/>
                  <a:gd name="T19" fmla="*/ 35 h 488"/>
                  <a:gd name="T20" fmla="*/ 4 w 489"/>
                  <a:gd name="T21" fmla="*/ 40 h 488"/>
                  <a:gd name="T22" fmla="*/ 7 w 489"/>
                  <a:gd name="T23" fmla="*/ 44 h 488"/>
                  <a:gd name="T24" fmla="*/ 11 w 489"/>
                  <a:gd name="T25" fmla="*/ 48 h 488"/>
                  <a:gd name="T26" fmla="*/ 16 w 489"/>
                  <a:gd name="T27" fmla="*/ 51 h 488"/>
                  <a:gd name="T28" fmla="*/ 21 w 489"/>
                  <a:gd name="T29" fmla="*/ 53 h 488"/>
                  <a:gd name="T30" fmla="*/ 26 w 489"/>
                  <a:gd name="T31" fmla="*/ 54 h 488"/>
                  <a:gd name="T32" fmla="*/ 31 w 489"/>
                  <a:gd name="T33" fmla="*/ 54 h 488"/>
                  <a:gd name="T34" fmla="*/ 37 w 489"/>
                  <a:gd name="T35" fmla="*/ 53 h 488"/>
                  <a:gd name="T36" fmla="*/ 41 w 489"/>
                  <a:gd name="T37" fmla="*/ 51 h 488"/>
                  <a:gd name="T38" fmla="*/ 46 w 489"/>
                  <a:gd name="T39" fmla="*/ 48 h 488"/>
                  <a:gd name="T40" fmla="*/ 49 w 489"/>
                  <a:gd name="T41" fmla="*/ 44 h 488"/>
                  <a:gd name="T42" fmla="*/ 52 w 489"/>
                  <a:gd name="T43" fmla="*/ 40 h 488"/>
                  <a:gd name="T44" fmla="*/ 54 w 489"/>
                  <a:gd name="T45" fmla="*/ 35 h 488"/>
                  <a:gd name="T46" fmla="*/ 54 w 489"/>
                  <a:gd name="T47" fmla="*/ 30 h 488"/>
                  <a:gd name="T48" fmla="*/ 54 w 489"/>
                  <a:gd name="T49" fmla="*/ 24 h 488"/>
                  <a:gd name="T50" fmla="*/ 53 w 489"/>
                  <a:gd name="T51" fmla="*/ 19 h 488"/>
                  <a:gd name="T52" fmla="*/ 50 w 489"/>
                  <a:gd name="T53" fmla="*/ 14 h 488"/>
                  <a:gd name="T54" fmla="*/ 47 w 489"/>
                  <a:gd name="T55" fmla="*/ 10 h 488"/>
                  <a:gd name="T56" fmla="*/ 43 w 489"/>
                  <a:gd name="T57" fmla="*/ 6 h 488"/>
                  <a:gd name="T58" fmla="*/ 39 w 489"/>
                  <a:gd name="T59" fmla="*/ 3 h 488"/>
                  <a:gd name="T60" fmla="*/ 34 w 489"/>
                  <a:gd name="T61" fmla="*/ 1 h 488"/>
                  <a:gd name="T62" fmla="*/ 28 w 489"/>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488"/>
                  <a:gd name="T98" fmla="*/ 489 w 489"/>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488">
                    <a:moveTo>
                      <a:pt x="231" y="0"/>
                    </a:moveTo>
                    <a:lnTo>
                      <a:pt x="206" y="1"/>
                    </a:lnTo>
                    <a:lnTo>
                      <a:pt x="182" y="5"/>
                    </a:lnTo>
                    <a:lnTo>
                      <a:pt x="158" y="11"/>
                    </a:lnTo>
                    <a:lnTo>
                      <a:pt x="136" y="19"/>
                    </a:lnTo>
                    <a:lnTo>
                      <a:pt x="115" y="29"/>
                    </a:lnTo>
                    <a:lnTo>
                      <a:pt x="96" y="41"/>
                    </a:lnTo>
                    <a:lnTo>
                      <a:pt x="78" y="55"/>
                    </a:lnTo>
                    <a:lnTo>
                      <a:pt x="61" y="72"/>
                    </a:lnTo>
                    <a:lnTo>
                      <a:pt x="47" y="89"/>
                    </a:lnTo>
                    <a:lnTo>
                      <a:pt x="34" y="108"/>
                    </a:lnTo>
                    <a:lnTo>
                      <a:pt x="22" y="127"/>
                    </a:lnTo>
                    <a:lnTo>
                      <a:pt x="14" y="150"/>
                    </a:lnTo>
                    <a:lnTo>
                      <a:pt x="7" y="172"/>
                    </a:lnTo>
                    <a:lnTo>
                      <a:pt x="2" y="195"/>
                    </a:lnTo>
                    <a:lnTo>
                      <a:pt x="0" y="219"/>
                    </a:lnTo>
                    <a:lnTo>
                      <a:pt x="0" y="244"/>
                    </a:lnTo>
                    <a:lnTo>
                      <a:pt x="3" y="268"/>
                    </a:lnTo>
                    <a:lnTo>
                      <a:pt x="7" y="292"/>
                    </a:lnTo>
                    <a:lnTo>
                      <a:pt x="14" y="315"/>
                    </a:lnTo>
                    <a:lnTo>
                      <a:pt x="24" y="337"/>
                    </a:lnTo>
                    <a:lnTo>
                      <a:pt x="35" y="359"/>
                    </a:lnTo>
                    <a:lnTo>
                      <a:pt x="47" y="380"/>
                    </a:lnTo>
                    <a:lnTo>
                      <a:pt x="64" y="399"/>
                    </a:lnTo>
                    <a:lnTo>
                      <a:pt x="81" y="417"/>
                    </a:lnTo>
                    <a:lnTo>
                      <a:pt x="100" y="434"/>
                    </a:lnTo>
                    <a:lnTo>
                      <a:pt x="120" y="448"/>
                    </a:lnTo>
                    <a:lnTo>
                      <a:pt x="140" y="460"/>
                    </a:lnTo>
                    <a:lnTo>
                      <a:pt x="163" y="470"/>
                    </a:lnTo>
                    <a:lnTo>
                      <a:pt x="186" y="478"/>
                    </a:lnTo>
                    <a:lnTo>
                      <a:pt x="210" y="484"/>
                    </a:lnTo>
                    <a:lnTo>
                      <a:pt x="233" y="487"/>
                    </a:lnTo>
                    <a:lnTo>
                      <a:pt x="258" y="488"/>
                    </a:lnTo>
                    <a:lnTo>
                      <a:pt x="282" y="487"/>
                    </a:lnTo>
                    <a:lnTo>
                      <a:pt x="306" y="484"/>
                    </a:lnTo>
                    <a:lnTo>
                      <a:pt x="329" y="478"/>
                    </a:lnTo>
                    <a:lnTo>
                      <a:pt x="351" y="470"/>
                    </a:lnTo>
                    <a:lnTo>
                      <a:pt x="371" y="460"/>
                    </a:lnTo>
                    <a:lnTo>
                      <a:pt x="392" y="448"/>
                    </a:lnTo>
                    <a:lnTo>
                      <a:pt x="410" y="434"/>
                    </a:lnTo>
                    <a:lnTo>
                      <a:pt x="426" y="417"/>
                    </a:lnTo>
                    <a:lnTo>
                      <a:pt x="442" y="399"/>
                    </a:lnTo>
                    <a:lnTo>
                      <a:pt x="455" y="380"/>
                    </a:lnTo>
                    <a:lnTo>
                      <a:pt x="467" y="359"/>
                    </a:lnTo>
                    <a:lnTo>
                      <a:pt x="476" y="337"/>
                    </a:lnTo>
                    <a:lnTo>
                      <a:pt x="483" y="315"/>
                    </a:lnTo>
                    <a:lnTo>
                      <a:pt x="487" y="292"/>
                    </a:lnTo>
                    <a:lnTo>
                      <a:pt x="489" y="268"/>
                    </a:lnTo>
                    <a:lnTo>
                      <a:pt x="489" y="244"/>
                    </a:lnTo>
                    <a:lnTo>
                      <a:pt x="486" y="220"/>
                    </a:lnTo>
                    <a:lnTo>
                      <a:pt x="482" y="195"/>
                    </a:lnTo>
                    <a:lnTo>
                      <a:pt x="475" y="173"/>
                    </a:lnTo>
                    <a:lnTo>
                      <a:pt x="465" y="151"/>
                    </a:lnTo>
                    <a:lnTo>
                      <a:pt x="454" y="129"/>
                    </a:lnTo>
                    <a:lnTo>
                      <a:pt x="442" y="108"/>
                    </a:lnTo>
                    <a:lnTo>
                      <a:pt x="425" y="89"/>
                    </a:lnTo>
                    <a:lnTo>
                      <a:pt x="408" y="71"/>
                    </a:lnTo>
                    <a:lnTo>
                      <a:pt x="389" y="54"/>
                    </a:lnTo>
                    <a:lnTo>
                      <a:pt x="369" y="40"/>
                    </a:lnTo>
                    <a:lnTo>
                      <a:pt x="349" y="28"/>
                    </a:lnTo>
                    <a:lnTo>
                      <a:pt x="326" y="18"/>
                    </a:lnTo>
                    <a:lnTo>
                      <a:pt x="303" y="10"/>
                    </a:lnTo>
                    <a:lnTo>
                      <a:pt x="279" y="4"/>
                    </a:lnTo>
                    <a:lnTo>
                      <a:pt x="256" y="1"/>
                    </a:lnTo>
                    <a:lnTo>
                      <a:pt x="231" y="0"/>
                    </a:lnTo>
                    <a:close/>
                  </a:path>
                </a:pathLst>
              </a:custGeom>
              <a:solidFill>
                <a:srgbClr val="000000"/>
              </a:solidFill>
              <a:ln w="9525">
                <a:noFill/>
                <a:round/>
                <a:headEnd/>
                <a:tailEnd/>
              </a:ln>
            </p:spPr>
            <p:txBody>
              <a:bodyPr/>
              <a:lstStyle/>
              <a:p>
                <a:pPr eaLnBrk="0" hangingPunct="0"/>
                <a:endParaRPr lang="en-AU"/>
              </a:p>
            </p:txBody>
          </p:sp>
          <p:sp>
            <p:nvSpPr>
              <p:cNvPr id="76931" name="Freeform 173"/>
              <p:cNvSpPr>
                <a:spLocks/>
              </p:cNvSpPr>
              <p:nvPr/>
            </p:nvSpPr>
            <p:spPr bwMode="auto">
              <a:xfrm>
                <a:off x="6533" y="2680"/>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5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20" y="416"/>
                    </a:moveTo>
                    <a:lnTo>
                      <a:pt x="199" y="415"/>
                    </a:lnTo>
                    <a:lnTo>
                      <a:pt x="178" y="412"/>
                    </a:lnTo>
                    <a:lnTo>
                      <a:pt x="159"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1" y="76"/>
                    </a:lnTo>
                    <a:lnTo>
                      <a:pt x="53" y="61"/>
                    </a:lnTo>
                    <a:lnTo>
                      <a:pt x="68" y="47"/>
                    </a:lnTo>
                    <a:lnTo>
                      <a:pt x="84" y="35"/>
                    </a:lnTo>
                    <a:lnTo>
                      <a:pt x="100" y="25"/>
                    </a:lnTo>
                    <a:lnTo>
                      <a:pt x="118" y="15"/>
                    </a:lnTo>
                    <a:lnTo>
                      <a:pt x="138" y="10"/>
                    </a:lnTo>
                    <a:lnTo>
                      <a:pt x="157" y="4"/>
                    </a:lnTo>
                    <a:lnTo>
                      <a:pt x="177" y="1"/>
                    </a:lnTo>
                    <a:lnTo>
                      <a:pt x="197" y="0"/>
                    </a:lnTo>
                    <a:lnTo>
                      <a:pt x="218" y="1"/>
                    </a:lnTo>
                    <a:lnTo>
                      <a:pt x="239" y="4"/>
                    </a:lnTo>
                    <a:lnTo>
                      <a:pt x="258" y="10"/>
                    </a:lnTo>
                    <a:lnTo>
                      <a:pt x="278" y="15"/>
                    </a:lnTo>
                    <a:lnTo>
                      <a:pt x="296" y="25"/>
                    </a:lnTo>
                    <a:lnTo>
                      <a:pt x="314" y="35"/>
                    </a:lnTo>
                    <a:lnTo>
                      <a:pt x="331" y="47"/>
                    </a:lnTo>
                    <a:lnTo>
                      <a:pt x="347" y="61"/>
                    </a:lnTo>
                    <a:lnTo>
                      <a:pt x="363"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20" y="416"/>
                    </a:lnTo>
                    <a:close/>
                  </a:path>
                </a:pathLst>
              </a:custGeom>
              <a:solidFill>
                <a:srgbClr val="FFFFFF"/>
              </a:solidFill>
              <a:ln w="9525">
                <a:noFill/>
                <a:round/>
                <a:headEnd/>
                <a:tailEnd/>
              </a:ln>
            </p:spPr>
            <p:txBody>
              <a:bodyPr/>
              <a:lstStyle/>
              <a:p>
                <a:pPr eaLnBrk="0" hangingPunct="0"/>
                <a:endParaRPr lang="en-AU"/>
              </a:p>
            </p:txBody>
          </p:sp>
          <p:sp>
            <p:nvSpPr>
              <p:cNvPr id="76932" name="Freeform 174"/>
              <p:cNvSpPr>
                <a:spLocks/>
              </p:cNvSpPr>
              <p:nvPr/>
            </p:nvSpPr>
            <p:spPr bwMode="auto">
              <a:xfrm>
                <a:off x="6541" y="2688"/>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9"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4"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7" y="130"/>
                    </a:lnTo>
                    <a:lnTo>
                      <a:pt x="350" y="113"/>
                    </a:lnTo>
                    <a:lnTo>
                      <a:pt x="341" y="97"/>
                    </a:lnTo>
                    <a:lnTo>
                      <a:pt x="332" y="81"/>
                    </a:lnTo>
                    <a:lnTo>
                      <a:pt x="320" y="67"/>
                    </a:lnTo>
                    <a:lnTo>
                      <a:pt x="307" y="54"/>
                    </a:lnTo>
                    <a:lnTo>
                      <a:pt x="293" y="41"/>
                    </a:lnTo>
                    <a:lnTo>
                      <a:pt x="277" y="30"/>
                    </a:lnTo>
                    <a:lnTo>
                      <a:pt x="262" y="22"/>
                    </a:lnTo>
                    <a:lnTo>
                      <a:pt x="246"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933" name="Freeform 175"/>
              <p:cNvSpPr>
                <a:spLocks/>
              </p:cNvSpPr>
              <p:nvPr/>
            </p:nvSpPr>
            <p:spPr bwMode="auto">
              <a:xfrm>
                <a:off x="6553" y="2701"/>
                <a:ext cx="99" cy="98"/>
              </a:xfrm>
              <a:custGeom>
                <a:avLst/>
                <a:gdLst>
                  <a:gd name="T0" fmla="*/ 17 w 295"/>
                  <a:gd name="T1" fmla="*/ 33 h 294"/>
                  <a:gd name="T2" fmla="*/ 16 w 295"/>
                  <a:gd name="T3" fmla="*/ 33 h 294"/>
                  <a:gd name="T4" fmla="*/ 14 w 295"/>
                  <a:gd name="T5" fmla="*/ 32 h 294"/>
                  <a:gd name="T6" fmla="*/ 12 w 295"/>
                  <a:gd name="T7" fmla="*/ 32 h 294"/>
                  <a:gd name="T8" fmla="*/ 11 w 295"/>
                  <a:gd name="T9" fmla="*/ 31 h 294"/>
                  <a:gd name="T10" fmla="*/ 10 w 295"/>
                  <a:gd name="T11" fmla="*/ 31 h 294"/>
                  <a:gd name="T12" fmla="*/ 8 w 295"/>
                  <a:gd name="T13" fmla="*/ 30 h 294"/>
                  <a:gd name="T14" fmla="*/ 7 w 295"/>
                  <a:gd name="T15" fmla="*/ 29 h 294"/>
                  <a:gd name="T16" fmla="*/ 5 w 295"/>
                  <a:gd name="T17" fmla="*/ 28 h 294"/>
                  <a:gd name="T18" fmla="*/ 4 w 295"/>
                  <a:gd name="T19" fmla="*/ 27 h 294"/>
                  <a:gd name="T20" fmla="*/ 3 w 295"/>
                  <a:gd name="T21" fmla="*/ 25 h 294"/>
                  <a:gd name="T22" fmla="*/ 2 w 295"/>
                  <a:gd name="T23" fmla="*/ 24 h 294"/>
                  <a:gd name="T24" fmla="*/ 2 w 295"/>
                  <a:gd name="T25" fmla="*/ 22 h 294"/>
                  <a:gd name="T26" fmla="*/ 1 w 295"/>
                  <a:gd name="T27" fmla="*/ 21 h 294"/>
                  <a:gd name="T28" fmla="*/ 1 w 295"/>
                  <a:gd name="T29" fmla="*/ 20 h 294"/>
                  <a:gd name="T30" fmla="*/ 0 w 295"/>
                  <a:gd name="T31" fmla="*/ 18 h 294"/>
                  <a:gd name="T32" fmla="*/ 0 w 295"/>
                  <a:gd name="T33" fmla="*/ 16 h 294"/>
                  <a:gd name="T34" fmla="*/ 0 w 295"/>
                  <a:gd name="T35" fmla="*/ 13 h 294"/>
                  <a:gd name="T36" fmla="*/ 1 w 295"/>
                  <a:gd name="T37" fmla="*/ 10 h 294"/>
                  <a:gd name="T38" fmla="*/ 2 w 295"/>
                  <a:gd name="T39" fmla="*/ 7 h 294"/>
                  <a:gd name="T40" fmla="*/ 4 w 295"/>
                  <a:gd name="T41" fmla="*/ 5 h 294"/>
                  <a:gd name="T42" fmla="*/ 5 w 295"/>
                  <a:gd name="T43" fmla="*/ 4 h 294"/>
                  <a:gd name="T44" fmla="*/ 7 w 295"/>
                  <a:gd name="T45" fmla="*/ 3 h 294"/>
                  <a:gd name="T46" fmla="*/ 8 w 295"/>
                  <a:gd name="T47" fmla="*/ 2 h 294"/>
                  <a:gd name="T48" fmla="*/ 9 w 295"/>
                  <a:gd name="T49" fmla="*/ 1 h 294"/>
                  <a:gd name="T50" fmla="*/ 11 w 295"/>
                  <a:gd name="T51" fmla="*/ 1 h 294"/>
                  <a:gd name="T52" fmla="*/ 12 w 295"/>
                  <a:gd name="T53" fmla="*/ 0 h 294"/>
                  <a:gd name="T54" fmla="*/ 14 w 295"/>
                  <a:gd name="T55" fmla="*/ 0 h 294"/>
                  <a:gd name="T56" fmla="*/ 16 w 295"/>
                  <a:gd name="T57" fmla="*/ 0 h 294"/>
                  <a:gd name="T58" fmla="*/ 17 w 295"/>
                  <a:gd name="T59" fmla="*/ 0 h 294"/>
                  <a:gd name="T60" fmla="*/ 19 w 295"/>
                  <a:gd name="T61" fmla="*/ 0 h 294"/>
                  <a:gd name="T62" fmla="*/ 20 w 295"/>
                  <a:gd name="T63" fmla="*/ 1 h 294"/>
                  <a:gd name="T64" fmla="*/ 22 w 295"/>
                  <a:gd name="T65" fmla="*/ 1 h 294"/>
                  <a:gd name="T66" fmla="*/ 23 w 295"/>
                  <a:gd name="T67" fmla="*/ 2 h 294"/>
                  <a:gd name="T68" fmla="*/ 25 w 295"/>
                  <a:gd name="T69" fmla="*/ 3 h 294"/>
                  <a:gd name="T70" fmla="*/ 27 w 295"/>
                  <a:gd name="T71" fmla="*/ 4 h 294"/>
                  <a:gd name="T72" fmla="*/ 28 w 295"/>
                  <a:gd name="T73" fmla="*/ 5 h 294"/>
                  <a:gd name="T74" fmla="*/ 29 w 295"/>
                  <a:gd name="T75" fmla="*/ 6 h 294"/>
                  <a:gd name="T76" fmla="*/ 30 w 295"/>
                  <a:gd name="T77" fmla="*/ 7 h 294"/>
                  <a:gd name="T78" fmla="*/ 31 w 295"/>
                  <a:gd name="T79" fmla="*/ 9 h 294"/>
                  <a:gd name="T80" fmla="*/ 32 w 295"/>
                  <a:gd name="T81" fmla="*/ 10 h 294"/>
                  <a:gd name="T82" fmla="*/ 32 w 295"/>
                  <a:gd name="T83" fmla="*/ 12 h 294"/>
                  <a:gd name="T84" fmla="*/ 33 w 295"/>
                  <a:gd name="T85" fmla="*/ 13 h 294"/>
                  <a:gd name="T86" fmla="*/ 33 w 295"/>
                  <a:gd name="T87" fmla="*/ 15 h 294"/>
                  <a:gd name="T88" fmla="*/ 33 w 295"/>
                  <a:gd name="T89" fmla="*/ 16 h 294"/>
                  <a:gd name="T90" fmla="*/ 33 w 295"/>
                  <a:gd name="T91" fmla="*/ 20 h 294"/>
                  <a:gd name="T92" fmla="*/ 32 w 295"/>
                  <a:gd name="T93" fmla="*/ 23 h 294"/>
                  <a:gd name="T94" fmla="*/ 31 w 295"/>
                  <a:gd name="T95" fmla="*/ 25 h 294"/>
                  <a:gd name="T96" fmla="*/ 29 w 295"/>
                  <a:gd name="T97" fmla="*/ 28 h 294"/>
                  <a:gd name="T98" fmla="*/ 27 w 295"/>
                  <a:gd name="T99" fmla="*/ 30 h 294"/>
                  <a:gd name="T100" fmla="*/ 24 w 295"/>
                  <a:gd name="T101" fmla="*/ 31 h 294"/>
                  <a:gd name="T102" fmla="*/ 21 w 295"/>
                  <a:gd name="T103" fmla="*/ 32 h 294"/>
                  <a:gd name="T104" fmla="*/ 17 w 295"/>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5"/>
                  <a:gd name="T160" fmla="*/ 0 h 294"/>
                  <a:gd name="T161" fmla="*/ 295 w 295"/>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5" h="294">
                    <a:moveTo>
                      <a:pt x="156" y="294"/>
                    </a:moveTo>
                    <a:lnTo>
                      <a:pt x="141" y="293"/>
                    </a:lnTo>
                    <a:lnTo>
                      <a:pt x="127" y="291"/>
                    </a:lnTo>
                    <a:lnTo>
                      <a:pt x="111" y="287"/>
                    </a:lnTo>
                    <a:lnTo>
                      <a:pt x="99" y="283"/>
                    </a:lnTo>
                    <a:lnTo>
                      <a:pt x="85" y="277"/>
                    </a:lnTo>
                    <a:lnTo>
                      <a:pt x="73" y="269"/>
                    </a:lnTo>
                    <a:lnTo>
                      <a:pt x="60" y="261"/>
                    </a:lnTo>
                    <a:lnTo>
                      <a:pt x="49" y="251"/>
                    </a:lnTo>
                    <a:lnTo>
                      <a:pt x="39" y="240"/>
                    </a:lnTo>
                    <a:lnTo>
                      <a:pt x="30" y="229"/>
                    </a:lnTo>
                    <a:lnTo>
                      <a:pt x="21" y="216"/>
                    </a:lnTo>
                    <a:lnTo>
                      <a:pt x="14" y="202"/>
                    </a:lnTo>
                    <a:lnTo>
                      <a:pt x="9" y="190"/>
                    </a:lnTo>
                    <a:lnTo>
                      <a:pt x="5" y="176"/>
                    </a:lnTo>
                    <a:lnTo>
                      <a:pt x="2" y="161"/>
                    </a:lnTo>
                    <a:lnTo>
                      <a:pt x="0" y="147"/>
                    </a:lnTo>
                    <a:lnTo>
                      <a:pt x="2" y="118"/>
                    </a:lnTo>
                    <a:lnTo>
                      <a:pt x="9" y="90"/>
                    </a:lnTo>
                    <a:lnTo>
                      <a:pt x="20" y="65"/>
                    </a:lnTo>
                    <a:lnTo>
                      <a:pt x="38" y="43"/>
                    </a:lnTo>
                    <a:lnTo>
                      <a:pt x="48" y="33"/>
                    </a:lnTo>
                    <a:lnTo>
                      <a:pt x="59" y="25"/>
                    </a:lnTo>
                    <a:lnTo>
                      <a:pt x="71" y="17"/>
                    </a:lnTo>
                    <a:lnTo>
                      <a:pt x="84" y="11"/>
                    </a:lnTo>
                    <a:lnTo>
                      <a:pt x="98" y="7"/>
                    </a:lnTo>
                    <a:lnTo>
                      <a:pt x="110" y="3"/>
                    </a:lnTo>
                    <a:lnTo>
                      <a:pt x="125" y="1"/>
                    </a:lnTo>
                    <a:lnTo>
                      <a:pt x="139" y="0"/>
                    </a:lnTo>
                    <a:lnTo>
                      <a:pt x="153" y="1"/>
                    </a:lnTo>
                    <a:lnTo>
                      <a:pt x="168" y="3"/>
                    </a:lnTo>
                    <a:lnTo>
                      <a:pt x="182" y="7"/>
                    </a:lnTo>
                    <a:lnTo>
                      <a:pt x="196" y="11"/>
                    </a:lnTo>
                    <a:lnTo>
                      <a:pt x="210" y="17"/>
                    </a:lnTo>
                    <a:lnTo>
                      <a:pt x="222" y="25"/>
                    </a:lnTo>
                    <a:lnTo>
                      <a:pt x="235" y="33"/>
                    </a:lnTo>
                    <a:lnTo>
                      <a:pt x="246" y="43"/>
                    </a:lnTo>
                    <a:lnTo>
                      <a:pt x="256" y="54"/>
                    </a:lnTo>
                    <a:lnTo>
                      <a:pt x="265" y="65"/>
                    </a:lnTo>
                    <a:lnTo>
                      <a:pt x="274" y="78"/>
                    </a:lnTo>
                    <a:lnTo>
                      <a:pt x="281" y="90"/>
                    </a:lnTo>
                    <a:lnTo>
                      <a:pt x="286" y="104"/>
                    </a:lnTo>
                    <a:lnTo>
                      <a:pt x="290" y="118"/>
                    </a:lnTo>
                    <a:lnTo>
                      <a:pt x="293" y="133"/>
                    </a:lnTo>
                    <a:lnTo>
                      <a:pt x="295"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934" name="Freeform 176"/>
              <p:cNvSpPr>
                <a:spLocks/>
              </p:cNvSpPr>
              <p:nvPr/>
            </p:nvSpPr>
            <p:spPr bwMode="auto">
              <a:xfrm>
                <a:off x="6284" y="2625"/>
                <a:ext cx="122" cy="123"/>
              </a:xfrm>
              <a:custGeom>
                <a:avLst/>
                <a:gdLst>
                  <a:gd name="T0" fmla="*/ 19 w 366"/>
                  <a:gd name="T1" fmla="*/ 0 h 367"/>
                  <a:gd name="T2" fmla="*/ 15 w 366"/>
                  <a:gd name="T3" fmla="*/ 0 h 367"/>
                  <a:gd name="T4" fmla="*/ 12 w 366"/>
                  <a:gd name="T5" fmla="*/ 2 h 367"/>
                  <a:gd name="T6" fmla="*/ 8 w 366"/>
                  <a:gd name="T7" fmla="*/ 4 h 367"/>
                  <a:gd name="T8" fmla="*/ 5 w 366"/>
                  <a:gd name="T9" fmla="*/ 6 h 367"/>
                  <a:gd name="T10" fmla="*/ 3 w 366"/>
                  <a:gd name="T11" fmla="*/ 9 h 367"/>
                  <a:gd name="T12" fmla="*/ 1 w 366"/>
                  <a:gd name="T13" fmla="*/ 13 h 367"/>
                  <a:gd name="T14" fmla="*/ 0 w 366"/>
                  <a:gd name="T15" fmla="*/ 16 h 367"/>
                  <a:gd name="T16" fmla="*/ 0 w 366"/>
                  <a:gd name="T17" fmla="*/ 21 h 367"/>
                  <a:gd name="T18" fmla="*/ 0 w 366"/>
                  <a:gd name="T19" fmla="*/ 23 h 367"/>
                  <a:gd name="T20" fmla="*/ 1 w 366"/>
                  <a:gd name="T21" fmla="*/ 25 h 367"/>
                  <a:gd name="T22" fmla="*/ 1 w 366"/>
                  <a:gd name="T23" fmla="*/ 26 h 367"/>
                  <a:gd name="T24" fmla="*/ 2 w 366"/>
                  <a:gd name="T25" fmla="*/ 28 h 367"/>
                  <a:gd name="T26" fmla="*/ 3 w 366"/>
                  <a:gd name="T27" fmla="*/ 30 h 367"/>
                  <a:gd name="T28" fmla="*/ 4 w 366"/>
                  <a:gd name="T29" fmla="*/ 32 h 367"/>
                  <a:gd name="T30" fmla="*/ 5 w 366"/>
                  <a:gd name="T31" fmla="*/ 34 h 367"/>
                  <a:gd name="T32" fmla="*/ 7 w 366"/>
                  <a:gd name="T33" fmla="*/ 35 h 367"/>
                  <a:gd name="T34" fmla="*/ 8 w 366"/>
                  <a:gd name="T35" fmla="*/ 37 h 367"/>
                  <a:gd name="T36" fmla="*/ 10 w 366"/>
                  <a:gd name="T37" fmla="*/ 38 h 367"/>
                  <a:gd name="T38" fmla="*/ 12 w 366"/>
                  <a:gd name="T39" fmla="*/ 39 h 367"/>
                  <a:gd name="T40" fmla="*/ 14 w 366"/>
                  <a:gd name="T41" fmla="*/ 40 h 367"/>
                  <a:gd name="T42" fmla="*/ 16 w 366"/>
                  <a:gd name="T43" fmla="*/ 40 h 367"/>
                  <a:gd name="T44" fmla="*/ 18 w 366"/>
                  <a:gd name="T45" fmla="*/ 41 h 367"/>
                  <a:gd name="T46" fmla="*/ 19 w 366"/>
                  <a:gd name="T47" fmla="*/ 41 h 367"/>
                  <a:gd name="T48" fmla="*/ 21 w 366"/>
                  <a:gd name="T49" fmla="*/ 41 h 367"/>
                  <a:gd name="T50" fmla="*/ 23 w 366"/>
                  <a:gd name="T51" fmla="*/ 41 h 367"/>
                  <a:gd name="T52" fmla="*/ 25 w 366"/>
                  <a:gd name="T53" fmla="*/ 41 h 367"/>
                  <a:gd name="T54" fmla="*/ 27 w 366"/>
                  <a:gd name="T55" fmla="*/ 40 h 367"/>
                  <a:gd name="T56" fmla="*/ 29 w 366"/>
                  <a:gd name="T57" fmla="*/ 40 h 367"/>
                  <a:gd name="T58" fmla="*/ 31 w 366"/>
                  <a:gd name="T59" fmla="*/ 39 h 367"/>
                  <a:gd name="T60" fmla="*/ 33 w 366"/>
                  <a:gd name="T61" fmla="*/ 38 h 367"/>
                  <a:gd name="T62" fmla="*/ 34 w 366"/>
                  <a:gd name="T63" fmla="*/ 37 h 367"/>
                  <a:gd name="T64" fmla="*/ 36 w 366"/>
                  <a:gd name="T65" fmla="*/ 35 h 367"/>
                  <a:gd name="T66" fmla="*/ 37 w 366"/>
                  <a:gd name="T67" fmla="*/ 34 h 367"/>
                  <a:gd name="T68" fmla="*/ 38 w 366"/>
                  <a:gd name="T69" fmla="*/ 32 h 367"/>
                  <a:gd name="T70" fmla="*/ 39 w 366"/>
                  <a:gd name="T71" fmla="*/ 30 h 367"/>
                  <a:gd name="T72" fmla="*/ 40 w 366"/>
                  <a:gd name="T73" fmla="*/ 28 h 367"/>
                  <a:gd name="T74" fmla="*/ 40 w 366"/>
                  <a:gd name="T75" fmla="*/ 26 h 367"/>
                  <a:gd name="T76" fmla="*/ 41 w 366"/>
                  <a:gd name="T77" fmla="*/ 25 h 367"/>
                  <a:gd name="T78" fmla="*/ 41 w 366"/>
                  <a:gd name="T79" fmla="*/ 23 h 367"/>
                  <a:gd name="T80" fmla="*/ 41 w 366"/>
                  <a:gd name="T81" fmla="*/ 21 h 367"/>
                  <a:gd name="T82" fmla="*/ 41 w 366"/>
                  <a:gd name="T83" fmla="*/ 19 h 367"/>
                  <a:gd name="T84" fmla="*/ 40 w 366"/>
                  <a:gd name="T85" fmla="*/ 17 h 367"/>
                  <a:gd name="T86" fmla="*/ 39 w 366"/>
                  <a:gd name="T87" fmla="*/ 15 h 367"/>
                  <a:gd name="T88" fmla="*/ 39 w 366"/>
                  <a:gd name="T89" fmla="*/ 13 h 367"/>
                  <a:gd name="T90" fmla="*/ 38 w 366"/>
                  <a:gd name="T91" fmla="*/ 11 h 367"/>
                  <a:gd name="T92" fmla="*/ 37 w 366"/>
                  <a:gd name="T93" fmla="*/ 9 h 367"/>
                  <a:gd name="T94" fmla="*/ 35 w 366"/>
                  <a:gd name="T95" fmla="*/ 8 h 367"/>
                  <a:gd name="T96" fmla="*/ 34 w 366"/>
                  <a:gd name="T97" fmla="*/ 6 h 367"/>
                  <a:gd name="T98" fmla="*/ 32 w 366"/>
                  <a:gd name="T99" fmla="*/ 5 h 367"/>
                  <a:gd name="T100" fmla="*/ 31 w 366"/>
                  <a:gd name="T101" fmla="*/ 3 h 367"/>
                  <a:gd name="T102" fmla="*/ 29 w 366"/>
                  <a:gd name="T103" fmla="*/ 2 h 367"/>
                  <a:gd name="T104" fmla="*/ 27 w 366"/>
                  <a:gd name="T105" fmla="*/ 2 h 367"/>
                  <a:gd name="T106" fmla="*/ 25 w 366"/>
                  <a:gd name="T107" fmla="*/ 1 h 367"/>
                  <a:gd name="T108" fmla="*/ 23 w 366"/>
                  <a:gd name="T109" fmla="*/ 0 h 367"/>
                  <a:gd name="T110" fmla="*/ 21 w 366"/>
                  <a:gd name="T111" fmla="*/ 0 h 367"/>
                  <a:gd name="T112" fmla="*/ 19 w 366"/>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6"/>
                  <a:gd name="T172" fmla="*/ 0 h 367"/>
                  <a:gd name="T173" fmla="*/ 366 w 366"/>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6" h="367">
                    <a:moveTo>
                      <a:pt x="173" y="0"/>
                    </a:moveTo>
                    <a:lnTo>
                      <a:pt x="137" y="4"/>
                    </a:lnTo>
                    <a:lnTo>
                      <a:pt x="104" y="15"/>
                    </a:lnTo>
                    <a:lnTo>
                      <a:pt x="73" y="32"/>
                    </a:lnTo>
                    <a:lnTo>
                      <a:pt x="47" y="54"/>
                    </a:lnTo>
                    <a:lnTo>
                      <a:pt x="26" y="82"/>
                    </a:lnTo>
                    <a:lnTo>
                      <a:pt x="11" y="112"/>
                    </a:lnTo>
                    <a:lnTo>
                      <a:pt x="1" y="147"/>
                    </a:lnTo>
                    <a:lnTo>
                      <a:pt x="0" y="184"/>
                    </a:lnTo>
                    <a:lnTo>
                      <a:pt x="1" y="202"/>
                    </a:lnTo>
                    <a:lnTo>
                      <a:pt x="5" y="220"/>
                    </a:lnTo>
                    <a:lnTo>
                      <a:pt x="11" y="237"/>
                    </a:lnTo>
                    <a:lnTo>
                      <a:pt x="18" y="254"/>
                    </a:lnTo>
                    <a:lnTo>
                      <a:pt x="26" y="270"/>
                    </a:lnTo>
                    <a:lnTo>
                      <a:pt x="36" y="286"/>
                    </a:lnTo>
                    <a:lnTo>
                      <a:pt x="48" y="299"/>
                    </a:lnTo>
                    <a:lnTo>
                      <a:pt x="61" y="313"/>
                    </a:lnTo>
                    <a:lnTo>
                      <a:pt x="75" y="326"/>
                    </a:lnTo>
                    <a:lnTo>
                      <a:pt x="90" y="337"/>
                    </a:lnTo>
                    <a:lnTo>
                      <a:pt x="107" y="345"/>
                    </a:lnTo>
                    <a:lnTo>
                      <a:pt x="123" y="354"/>
                    </a:lnTo>
                    <a:lnTo>
                      <a:pt x="140" y="359"/>
                    </a:lnTo>
                    <a:lnTo>
                      <a:pt x="158" y="363"/>
                    </a:lnTo>
                    <a:lnTo>
                      <a:pt x="175" y="366"/>
                    </a:lnTo>
                    <a:lnTo>
                      <a:pt x="193" y="367"/>
                    </a:lnTo>
                    <a:lnTo>
                      <a:pt x="211" y="366"/>
                    </a:lnTo>
                    <a:lnTo>
                      <a:pt x="229" y="363"/>
                    </a:lnTo>
                    <a:lnTo>
                      <a:pt x="247" y="359"/>
                    </a:lnTo>
                    <a:lnTo>
                      <a:pt x="263" y="354"/>
                    </a:lnTo>
                    <a:lnTo>
                      <a:pt x="279" y="345"/>
                    </a:lnTo>
                    <a:lnTo>
                      <a:pt x="294" y="337"/>
                    </a:lnTo>
                    <a:lnTo>
                      <a:pt x="308" y="326"/>
                    </a:lnTo>
                    <a:lnTo>
                      <a:pt x="320" y="313"/>
                    </a:lnTo>
                    <a:lnTo>
                      <a:pt x="331" y="299"/>
                    </a:lnTo>
                    <a:lnTo>
                      <a:pt x="341" y="286"/>
                    </a:lnTo>
                    <a:lnTo>
                      <a:pt x="349" y="270"/>
                    </a:lnTo>
                    <a:lnTo>
                      <a:pt x="356" y="254"/>
                    </a:lnTo>
                    <a:lnTo>
                      <a:pt x="362" y="237"/>
                    </a:lnTo>
                    <a:lnTo>
                      <a:pt x="365" y="220"/>
                    </a:lnTo>
                    <a:lnTo>
                      <a:pt x="366" y="202"/>
                    </a:lnTo>
                    <a:lnTo>
                      <a:pt x="366" y="184"/>
                    </a:lnTo>
                    <a:lnTo>
                      <a:pt x="365" y="166"/>
                    </a:lnTo>
                    <a:lnTo>
                      <a:pt x="361" y="148"/>
                    </a:lnTo>
                    <a:lnTo>
                      <a:pt x="355" y="130"/>
                    </a:lnTo>
                    <a:lnTo>
                      <a:pt x="348" y="114"/>
                    </a:lnTo>
                    <a:lnTo>
                      <a:pt x="340" y="97"/>
                    </a:lnTo>
                    <a:lnTo>
                      <a:pt x="330" y="82"/>
                    </a:lnTo>
                    <a:lnTo>
                      <a:pt x="319" y="68"/>
                    </a:lnTo>
                    <a:lnTo>
                      <a:pt x="305" y="54"/>
                    </a:lnTo>
                    <a:lnTo>
                      <a:pt x="291" y="42"/>
                    </a:lnTo>
                    <a:lnTo>
                      <a:pt x="276" y="30"/>
                    </a:lnTo>
                    <a:lnTo>
                      <a:pt x="261" y="22"/>
                    </a:lnTo>
                    <a:lnTo>
                      <a:pt x="244" y="14"/>
                    </a:lnTo>
                    <a:lnTo>
                      <a:pt x="227" y="8"/>
                    </a:lnTo>
                    <a:lnTo>
                      <a:pt x="209" y="4"/>
                    </a:lnTo>
                    <a:lnTo>
                      <a:pt x="191" y="1"/>
                    </a:lnTo>
                    <a:lnTo>
                      <a:pt x="173" y="0"/>
                    </a:lnTo>
                    <a:close/>
                  </a:path>
                </a:pathLst>
              </a:custGeom>
              <a:solidFill>
                <a:srgbClr val="000000"/>
              </a:solidFill>
              <a:ln w="9525">
                <a:noFill/>
                <a:round/>
                <a:headEnd/>
                <a:tailEnd/>
              </a:ln>
            </p:spPr>
            <p:txBody>
              <a:bodyPr/>
              <a:lstStyle/>
              <a:p>
                <a:pPr eaLnBrk="0" hangingPunct="0"/>
                <a:endParaRPr lang="en-AU"/>
              </a:p>
            </p:txBody>
          </p:sp>
          <p:sp>
            <p:nvSpPr>
              <p:cNvPr id="76935" name="Freeform 177"/>
              <p:cNvSpPr>
                <a:spLocks/>
              </p:cNvSpPr>
              <p:nvPr/>
            </p:nvSpPr>
            <p:spPr bwMode="auto">
              <a:xfrm>
                <a:off x="6297" y="2638"/>
                <a:ext cx="97" cy="97"/>
              </a:xfrm>
              <a:custGeom>
                <a:avLst/>
                <a:gdLst>
                  <a:gd name="T0" fmla="*/ 17 w 293"/>
                  <a:gd name="T1" fmla="*/ 32 h 293"/>
                  <a:gd name="T2" fmla="*/ 15 w 293"/>
                  <a:gd name="T3" fmla="*/ 32 h 293"/>
                  <a:gd name="T4" fmla="*/ 14 w 293"/>
                  <a:gd name="T5" fmla="*/ 32 h 293"/>
                  <a:gd name="T6" fmla="*/ 12 w 293"/>
                  <a:gd name="T7" fmla="*/ 31 h 293"/>
                  <a:gd name="T8" fmla="*/ 11 w 293"/>
                  <a:gd name="T9" fmla="*/ 31 h 293"/>
                  <a:gd name="T10" fmla="*/ 9 w 293"/>
                  <a:gd name="T11" fmla="*/ 30 h 293"/>
                  <a:gd name="T12" fmla="*/ 8 w 293"/>
                  <a:gd name="T13" fmla="*/ 29 h 293"/>
                  <a:gd name="T14" fmla="*/ 7 w 293"/>
                  <a:gd name="T15" fmla="*/ 28 h 293"/>
                  <a:gd name="T16" fmla="*/ 5 w 293"/>
                  <a:gd name="T17" fmla="*/ 27 h 293"/>
                  <a:gd name="T18" fmla="*/ 4 w 293"/>
                  <a:gd name="T19" fmla="*/ 26 h 293"/>
                  <a:gd name="T20" fmla="*/ 3 w 293"/>
                  <a:gd name="T21" fmla="*/ 25 h 293"/>
                  <a:gd name="T22" fmla="*/ 2 w 293"/>
                  <a:gd name="T23" fmla="*/ 24 h 293"/>
                  <a:gd name="T24" fmla="*/ 2 w 293"/>
                  <a:gd name="T25" fmla="*/ 22 h 293"/>
                  <a:gd name="T26" fmla="*/ 1 w 293"/>
                  <a:gd name="T27" fmla="*/ 21 h 293"/>
                  <a:gd name="T28" fmla="*/ 0 w 293"/>
                  <a:gd name="T29" fmla="*/ 19 h 293"/>
                  <a:gd name="T30" fmla="*/ 0 w 293"/>
                  <a:gd name="T31" fmla="*/ 18 h 293"/>
                  <a:gd name="T32" fmla="*/ 0 w 293"/>
                  <a:gd name="T33" fmla="*/ 16 h 293"/>
                  <a:gd name="T34" fmla="*/ 0 w 293"/>
                  <a:gd name="T35" fmla="*/ 13 h 293"/>
                  <a:gd name="T36" fmla="*/ 1 w 293"/>
                  <a:gd name="T37" fmla="*/ 10 h 293"/>
                  <a:gd name="T38" fmla="*/ 2 w 293"/>
                  <a:gd name="T39" fmla="*/ 7 h 293"/>
                  <a:gd name="T40" fmla="*/ 4 w 293"/>
                  <a:gd name="T41" fmla="*/ 5 h 293"/>
                  <a:gd name="T42" fmla="*/ 5 w 293"/>
                  <a:gd name="T43" fmla="*/ 4 h 293"/>
                  <a:gd name="T44" fmla="*/ 7 w 293"/>
                  <a:gd name="T45" fmla="*/ 3 h 293"/>
                  <a:gd name="T46" fmla="*/ 8 w 293"/>
                  <a:gd name="T47" fmla="*/ 2 h 293"/>
                  <a:gd name="T48" fmla="*/ 9 w 293"/>
                  <a:gd name="T49" fmla="*/ 1 h 293"/>
                  <a:gd name="T50" fmla="*/ 11 w 293"/>
                  <a:gd name="T51" fmla="*/ 1 h 293"/>
                  <a:gd name="T52" fmla="*/ 12 w 293"/>
                  <a:gd name="T53" fmla="*/ 0 h 293"/>
                  <a:gd name="T54" fmla="*/ 14 w 293"/>
                  <a:gd name="T55" fmla="*/ 0 h 293"/>
                  <a:gd name="T56" fmla="*/ 15 w 293"/>
                  <a:gd name="T57" fmla="*/ 0 h 293"/>
                  <a:gd name="T58" fmla="*/ 17 w 293"/>
                  <a:gd name="T59" fmla="*/ 0 h 293"/>
                  <a:gd name="T60" fmla="*/ 18 w 293"/>
                  <a:gd name="T61" fmla="*/ 0 h 293"/>
                  <a:gd name="T62" fmla="*/ 20 w 293"/>
                  <a:gd name="T63" fmla="*/ 1 h 293"/>
                  <a:gd name="T64" fmla="*/ 22 w 293"/>
                  <a:gd name="T65" fmla="*/ 1 h 293"/>
                  <a:gd name="T66" fmla="*/ 23 w 293"/>
                  <a:gd name="T67" fmla="*/ 2 h 293"/>
                  <a:gd name="T68" fmla="*/ 24 w 293"/>
                  <a:gd name="T69" fmla="*/ 3 h 293"/>
                  <a:gd name="T70" fmla="*/ 25 w 293"/>
                  <a:gd name="T71" fmla="*/ 4 h 293"/>
                  <a:gd name="T72" fmla="*/ 27 w 293"/>
                  <a:gd name="T73" fmla="*/ 5 h 293"/>
                  <a:gd name="T74" fmla="*/ 28 w 293"/>
                  <a:gd name="T75" fmla="*/ 6 h 293"/>
                  <a:gd name="T76" fmla="*/ 29 w 293"/>
                  <a:gd name="T77" fmla="*/ 7 h 293"/>
                  <a:gd name="T78" fmla="*/ 30 w 293"/>
                  <a:gd name="T79" fmla="*/ 9 h 293"/>
                  <a:gd name="T80" fmla="*/ 30 w 293"/>
                  <a:gd name="T81" fmla="*/ 10 h 293"/>
                  <a:gd name="T82" fmla="*/ 31 w 293"/>
                  <a:gd name="T83" fmla="*/ 11 h 293"/>
                  <a:gd name="T84" fmla="*/ 32 w 293"/>
                  <a:gd name="T85" fmla="*/ 13 h 293"/>
                  <a:gd name="T86" fmla="*/ 32 w 293"/>
                  <a:gd name="T87" fmla="*/ 15 h 293"/>
                  <a:gd name="T88" fmla="*/ 32 w 293"/>
                  <a:gd name="T89" fmla="*/ 16 h 293"/>
                  <a:gd name="T90" fmla="*/ 32 w 293"/>
                  <a:gd name="T91" fmla="*/ 19 h 293"/>
                  <a:gd name="T92" fmla="*/ 31 w 293"/>
                  <a:gd name="T93" fmla="*/ 23 h 293"/>
                  <a:gd name="T94" fmla="*/ 30 w 293"/>
                  <a:gd name="T95" fmla="*/ 25 h 293"/>
                  <a:gd name="T96" fmla="*/ 28 w 293"/>
                  <a:gd name="T97" fmla="*/ 27 h 293"/>
                  <a:gd name="T98" fmla="*/ 26 w 293"/>
                  <a:gd name="T99" fmla="*/ 29 h 293"/>
                  <a:gd name="T100" fmla="*/ 23 w 293"/>
                  <a:gd name="T101" fmla="*/ 31 h 293"/>
                  <a:gd name="T102" fmla="*/ 20 w 293"/>
                  <a:gd name="T103" fmla="*/ 32 h 293"/>
                  <a:gd name="T104" fmla="*/ 17 w 293"/>
                  <a:gd name="T105" fmla="*/ 32 h 2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3"/>
                  <a:gd name="T160" fmla="*/ 0 h 293"/>
                  <a:gd name="T161" fmla="*/ 293 w 293"/>
                  <a:gd name="T162" fmla="*/ 293 h 29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3" h="293">
                    <a:moveTo>
                      <a:pt x="154" y="293"/>
                    </a:moveTo>
                    <a:lnTo>
                      <a:pt x="140" y="292"/>
                    </a:lnTo>
                    <a:lnTo>
                      <a:pt x="125" y="290"/>
                    </a:lnTo>
                    <a:lnTo>
                      <a:pt x="111" y="286"/>
                    </a:lnTo>
                    <a:lnTo>
                      <a:pt x="97" y="282"/>
                    </a:lnTo>
                    <a:lnTo>
                      <a:pt x="85" y="276"/>
                    </a:lnTo>
                    <a:lnTo>
                      <a:pt x="72" y="268"/>
                    </a:lnTo>
                    <a:lnTo>
                      <a:pt x="60" y="260"/>
                    </a:lnTo>
                    <a:lnTo>
                      <a:pt x="49" y="250"/>
                    </a:lnTo>
                    <a:lnTo>
                      <a:pt x="39" y="239"/>
                    </a:lnTo>
                    <a:lnTo>
                      <a:pt x="29" y="228"/>
                    </a:lnTo>
                    <a:lnTo>
                      <a:pt x="21" y="215"/>
                    </a:lnTo>
                    <a:lnTo>
                      <a:pt x="14" y="203"/>
                    </a:lnTo>
                    <a:lnTo>
                      <a:pt x="9" y="189"/>
                    </a:lnTo>
                    <a:lnTo>
                      <a:pt x="4" y="176"/>
                    </a:lnTo>
                    <a:lnTo>
                      <a:pt x="2" y="161"/>
                    </a:lnTo>
                    <a:lnTo>
                      <a:pt x="0" y="147"/>
                    </a:lnTo>
                    <a:lnTo>
                      <a:pt x="2" y="118"/>
                    </a:lnTo>
                    <a:lnTo>
                      <a:pt x="9" y="91"/>
                    </a:lnTo>
                    <a:lnTo>
                      <a:pt x="21" y="66"/>
                    </a:lnTo>
                    <a:lnTo>
                      <a:pt x="38" y="43"/>
                    </a:lnTo>
                    <a:lnTo>
                      <a:pt x="47" y="34"/>
                    </a:lnTo>
                    <a:lnTo>
                      <a:pt x="59" y="25"/>
                    </a:lnTo>
                    <a:lnTo>
                      <a:pt x="71" y="17"/>
                    </a:lnTo>
                    <a:lnTo>
                      <a:pt x="84" y="11"/>
                    </a:lnTo>
                    <a:lnTo>
                      <a:pt x="96" y="7"/>
                    </a:lnTo>
                    <a:lnTo>
                      <a:pt x="110" y="3"/>
                    </a:lnTo>
                    <a:lnTo>
                      <a:pt x="124" y="2"/>
                    </a:lnTo>
                    <a:lnTo>
                      <a:pt x="138" y="0"/>
                    </a:lnTo>
                    <a:lnTo>
                      <a:pt x="152" y="2"/>
                    </a:lnTo>
                    <a:lnTo>
                      <a:pt x="167" y="3"/>
                    </a:lnTo>
                    <a:lnTo>
                      <a:pt x="181" y="7"/>
                    </a:lnTo>
                    <a:lnTo>
                      <a:pt x="195" y="11"/>
                    </a:lnTo>
                    <a:lnTo>
                      <a:pt x="208" y="17"/>
                    </a:lnTo>
                    <a:lnTo>
                      <a:pt x="221" y="25"/>
                    </a:lnTo>
                    <a:lnTo>
                      <a:pt x="233" y="34"/>
                    </a:lnTo>
                    <a:lnTo>
                      <a:pt x="244" y="43"/>
                    </a:lnTo>
                    <a:lnTo>
                      <a:pt x="254" y="54"/>
                    </a:lnTo>
                    <a:lnTo>
                      <a:pt x="264" y="66"/>
                    </a:lnTo>
                    <a:lnTo>
                      <a:pt x="272" y="78"/>
                    </a:lnTo>
                    <a:lnTo>
                      <a:pt x="279" y="91"/>
                    </a:lnTo>
                    <a:lnTo>
                      <a:pt x="285" y="104"/>
                    </a:lnTo>
                    <a:lnTo>
                      <a:pt x="289" y="118"/>
                    </a:lnTo>
                    <a:lnTo>
                      <a:pt x="292" y="132"/>
                    </a:lnTo>
                    <a:lnTo>
                      <a:pt x="293" y="147"/>
                    </a:lnTo>
                    <a:lnTo>
                      <a:pt x="292" y="176"/>
                    </a:lnTo>
                    <a:lnTo>
                      <a:pt x="285" y="204"/>
                    </a:lnTo>
                    <a:lnTo>
                      <a:pt x="272" y="229"/>
                    </a:lnTo>
                    <a:lnTo>
                      <a:pt x="256" y="250"/>
                    </a:lnTo>
                    <a:lnTo>
                      <a:pt x="235" y="268"/>
                    </a:lnTo>
                    <a:lnTo>
                      <a:pt x="211" y="282"/>
                    </a:lnTo>
                    <a:lnTo>
                      <a:pt x="183" y="290"/>
                    </a:lnTo>
                    <a:lnTo>
                      <a:pt x="154" y="293"/>
                    </a:lnTo>
                    <a:close/>
                  </a:path>
                </a:pathLst>
              </a:custGeom>
              <a:solidFill>
                <a:srgbClr val="FFFFFF"/>
              </a:solidFill>
              <a:ln w="9525">
                <a:noFill/>
                <a:round/>
                <a:headEnd/>
                <a:tailEnd/>
              </a:ln>
            </p:spPr>
            <p:txBody>
              <a:bodyPr/>
              <a:lstStyle/>
              <a:p>
                <a:pPr eaLnBrk="0" hangingPunct="0"/>
                <a:endParaRPr lang="en-AU"/>
              </a:p>
            </p:txBody>
          </p:sp>
          <p:sp>
            <p:nvSpPr>
              <p:cNvPr id="76936" name="Freeform 178"/>
              <p:cNvSpPr>
                <a:spLocks/>
              </p:cNvSpPr>
              <p:nvPr/>
            </p:nvSpPr>
            <p:spPr bwMode="auto">
              <a:xfrm>
                <a:off x="6317" y="2649"/>
                <a:ext cx="47" cy="73"/>
              </a:xfrm>
              <a:custGeom>
                <a:avLst/>
                <a:gdLst>
                  <a:gd name="T0" fmla="*/ 2 w 141"/>
                  <a:gd name="T1" fmla="*/ 4 h 218"/>
                  <a:gd name="T2" fmla="*/ 1 w 141"/>
                  <a:gd name="T3" fmla="*/ 4 h 218"/>
                  <a:gd name="T4" fmla="*/ 0 w 141"/>
                  <a:gd name="T5" fmla="*/ 5 h 218"/>
                  <a:gd name="T6" fmla="*/ 0 w 141"/>
                  <a:gd name="T7" fmla="*/ 5 h 218"/>
                  <a:gd name="T8" fmla="*/ 0 w 141"/>
                  <a:gd name="T9" fmla="*/ 5 h 218"/>
                  <a:gd name="T10" fmla="*/ 0 w 141"/>
                  <a:gd name="T11" fmla="*/ 11 h 218"/>
                  <a:gd name="T12" fmla="*/ 6 w 141"/>
                  <a:gd name="T13" fmla="*/ 10 h 218"/>
                  <a:gd name="T14" fmla="*/ 7 w 141"/>
                  <a:gd name="T15" fmla="*/ 24 h 218"/>
                  <a:gd name="T16" fmla="*/ 16 w 141"/>
                  <a:gd name="T17" fmla="*/ 24 h 218"/>
                  <a:gd name="T18" fmla="*/ 14 w 141"/>
                  <a:gd name="T19" fmla="*/ 0 h 218"/>
                  <a:gd name="T20" fmla="*/ 5 w 141"/>
                  <a:gd name="T21" fmla="*/ 0 h 218"/>
                  <a:gd name="T22" fmla="*/ 5 w 141"/>
                  <a:gd name="T23" fmla="*/ 0 h 218"/>
                  <a:gd name="T24" fmla="*/ 4 w 141"/>
                  <a:gd name="T25" fmla="*/ 2 h 218"/>
                  <a:gd name="T26" fmla="*/ 3 w 141"/>
                  <a:gd name="T27" fmla="*/ 3 h 218"/>
                  <a:gd name="T28" fmla="*/ 2 w 141"/>
                  <a:gd name="T29" fmla="*/ 4 h 2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1"/>
                  <a:gd name="T46" fmla="*/ 0 h 218"/>
                  <a:gd name="T47" fmla="*/ 141 w 141"/>
                  <a:gd name="T48" fmla="*/ 218 h 2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1" h="218">
                    <a:moveTo>
                      <a:pt x="17" y="35"/>
                    </a:moveTo>
                    <a:lnTo>
                      <a:pt x="8" y="39"/>
                    </a:lnTo>
                    <a:lnTo>
                      <a:pt x="3" y="42"/>
                    </a:lnTo>
                    <a:lnTo>
                      <a:pt x="0" y="43"/>
                    </a:lnTo>
                    <a:lnTo>
                      <a:pt x="3" y="100"/>
                    </a:lnTo>
                    <a:lnTo>
                      <a:pt x="58" y="94"/>
                    </a:lnTo>
                    <a:lnTo>
                      <a:pt x="62" y="215"/>
                    </a:lnTo>
                    <a:lnTo>
                      <a:pt x="141" y="218"/>
                    </a:lnTo>
                    <a:lnTo>
                      <a:pt x="130" y="0"/>
                    </a:lnTo>
                    <a:lnTo>
                      <a:pt x="47" y="0"/>
                    </a:lnTo>
                    <a:lnTo>
                      <a:pt x="44" y="4"/>
                    </a:lnTo>
                    <a:lnTo>
                      <a:pt x="36" y="15"/>
                    </a:lnTo>
                    <a:lnTo>
                      <a:pt x="26" y="26"/>
                    </a:lnTo>
                    <a:lnTo>
                      <a:pt x="17" y="35"/>
                    </a:lnTo>
                    <a:close/>
                  </a:path>
                </a:pathLst>
              </a:custGeom>
              <a:solidFill>
                <a:srgbClr val="000000"/>
              </a:solidFill>
              <a:ln w="9525">
                <a:noFill/>
                <a:round/>
                <a:headEnd/>
                <a:tailEnd/>
              </a:ln>
            </p:spPr>
            <p:txBody>
              <a:bodyPr/>
              <a:lstStyle/>
              <a:p>
                <a:pPr eaLnBrk="0" hangingPunct="0"/>
                <a:endParaRPr lang="en-AU"/>
              </a:p>
            </p:txBody>
          </p:sp>
          <p:sp>
            <p:nvSpPr>
              <p:cNvPr id="76937" name="Freeform 179"/>
              <p:cNvSpPr>
                <a:spLocks/>
              </p:cNvSpPr>
              <p:nvPr/>
            </p:nvSpPr>
            <p:spPr bwMode="auto">
              <a:xfrm>
                <a:off x="6383" y="2397"/>
                <a:ext cx="54" cy="55"/>
              </a:xfrm>
              <a:custGeom>
                <a:avLst/>
                <a:gdLst>
                  <a:gd name="T0" fmla="*/ 8 w 162"/>
                  <a:gd name="T1" fmla="*/ 0 h 164"/>
                  <a:gd name="T2" fmla="*/ 7 w 162"/>
                  <a:gd name="T3" fmla="*/ 0 h 164"/>
                  <a:gd name="T4" fmla="*/ 5 w 162"/>
                  <a:gd name="T5" fmla="*/ 1 h 164"/>
                  <a:gd name="T6" fmla="*/ 4 w 162"/>
                  <a:gd name="T7" fmla="*/ 2 h 164"/>
                  <a:gd name="T8" fmla="*/ 2 w 162"/>
                  <a:gd name="T9" fmla="*/ 3 h 164"/>
                  <a:gd name="T10" fmla="*/ 1 w 162"/>
                  <a:gd name="T11" fmla="*/ 4 h 164"/>
                  <a:gd name="T12" fmla="*/ 0 w 162"/>
                  <a:gd name="T13" fmla="*/ 6 h 164"/>
                  <a:gd name="T14" fmla="*/ 0 w 162"/>
                  <a:gd name="T15" fmla="*/ 7 h 164"/>
                  <a:gd name="T16" fmla="*/ 0 w 162"/>
                  <a:gd name="T17" fmla="*/ 9 h 164"/>
                  <a:gd name="T18" fmla="*/ 0 w 162"/>
                  <a:gd name="T19" fmla="*/ 11 h 164"/>
                  <a:gd name="T20" fmla="*/ 1 w 162"/>
                  <a:gd name="T21" fmla="*/ 13 h 164"/>
                  <a:gd name="T22" fmla="*/ 2 w 162"/>
                  <a:gd name="T23" fmla="*/ 14 h 164"/>
                  <a:gd name="T24" fmla="*/ 3 w 162"/>
                  <a:gd name="T25" fmla="*/ 16 h 164"/>
                  <a:gd name="T26" fmla="*/ 4 w 162"/>
                  <a:gd name="T27" fmla="*/ 16 h 164"/>
                  <a:gd name="T28" fmla="*/ 4 w 162"/>
                  <a:gd name="T29" fmla="*/ 17 h 164"/>
                  <a:gd name="T30" fmla="*/ 5 w 162"/>
                  <a:gd name="T31" fmla="*/ 17 h 164"/>
                  <a:gd name="T32" fmla="*/ 6 w 162"/>
                  <a:gd name="T33" fmla="*/ 18 h 164"/>
                  <a:gd name="T34" fmla="*/ 7 w 162"/>
                  <a:gd name="T35" fmla="*/ 18 h 164"/>
                  <a:gd name="T36" fmla="*/ 8 w 162"/>
                  <a:gd name="T37" fmla="*/ 18 h 164"/>
                  <a:gd name="T38" fmla="*/ 9 w 162"/>
                  <a:gd name="T39" fmla="*/ 18 h 164"/>
                  <a:gd name="T40" fmla="*/ 10 w 162"/>
                  <a:gd name="T41" fmla="*/ 18 h 164"/>
                  <a:gd name="T42" fmla="*/ 10 w 162"/>
                  <a:gd name="T43" fmla="*/ 18 h 164"/>
                  <a:gd name="T44" fmla="*/ 11 w 162"/>
                  <a:gd name="T45" fmla="*/ 18 h 164"/>
                  <a:gd name="T46" fmla="*/ 12 w 162"/>
                  <a:gd name="T47" fmla="*/ 18 h 164"/>
                  <a:gd name="T48" fmla="*/ 13 w 162"/>
                  <a:gd name="T49" fmla="*/ 18 h 164"/>
                  <a:gd name="T50" fmla="*/ 14 w 162"/>
                  <a:gd name="T51" fmla="*/ 17 h 164"/>
                  <a:gd name="T52" fmla="*/ 14 w 162"/>
                  <a:gd name="T53" fmla="*/ 17 h 164"/>
                  <a:gd name="T54" fmla="*/ 15 w 162"/>
                  <a:gd name="T55" fmla="*/ 16 h 164"/>
                  <a:gd name="T56" fmla="*/ 16 w 162"/>
                  <a:gd name="T57" fmla="*/ 16 h 164"/>
                  <a:gd name="T58" fmla="*/ 17 w 162"/>
                  <a:gd name="T59" fmla="*/ 14 h 164"/>
                  <a:gd name="T60" fmla="*/ 18 w 162"/>
                  <a:gd name="T61" fmla="*/ 13 h 164"/>
                  <a:gd name="T62" fmla="*/ 18 w 162"/>
                  <a:gd name="T63" fmla="*/ 11 h 164"/>
                  <a:gd name="T64" fmla="*/ 18 w 162"/>
                  <a:gd name="T65" fmla="*/ 9 h 164"/>
                  <a:gd name="T66" fmla="*/ 18 w 162"/>
                  <a:gd name="T67" fmla="*/ 7 h 164"/>
                  <a:gd name="T68" fmla="*/ 17 w 162"/>
                  <a:gd name="T69" fmla="*/ 6 h 164"/>
                  <a:gd name="T70" fmla="*/ 16 w 162"/>
                  <a:gd name="T71" fmla="*/ 4 h 164"/>
                  <a:gd name="T72" fmla="*/ 15 w 162"/>
                  <a:gd name="T73" fmla="*/ 3 h 164"/>
                  <a:gd name="T74" fmla="*/ 14 w 162"/>
                  <a:gd name="T75" fmla="*/ 2 h 164"/>
                  <a:gd name="T76" fmla="*/ 14 w 162"/>
                  <a:gd name="T77" fmla="*/ 2 h 164"/>
                  <a:gd name="T78" fmla="*/ 13 w 162"/>
                  <a:gd name="T79" fmla="*/ 1 h 164"/>
                  <a:gd name="T80" fmla="*/ 12 w 162"/>
                  <a:gd name="T81" fmla="*/ 1 h 164"/>
                  <a:gd name="T82" fmla="*/ 11 w 162"/>
                  <a:gd name="T83" fmla="*/ 0 h 164"/>
                  <a:gd name="T84" fmla="*/ 10 w 162"/>
                  <a:gd name="T85" fmla="*/ 0 h 164"/>
                  <a:gd name="T86" fmla="*/ 9 w 162"/>
                  <a:gd name="T87" fmla="*/ 0 h 164"/>
                  <a:gd name="T88" fmla="*/ 8 w 162"/>
                  <a:gd name="T89" fmla="*/ 0 h 1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2"/>
                  <a:gd name="T136" fmla="*/ 0 h 164"/>
                  <a:gd name="T137" fmla="*/ 162 w 162"/>
                  <a:gd name="T138" fmla="*/ 164 h 1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2" h="164">
                    <a:moveTo>
                      <a:pt x="76" y="0"/>
                    </a:moveTo>
                    <a:lnTo>
                      <a:pt x="59" y="2"/>
                    </a:lnTo>
                    <a:lnTo>
                      <a:pt x="46" y="7"/>
                    </a:lnTo>
                    <a:lnTo>
                      <a:pt x="32" y="14"/>
                    </a:lnTo>
                    <a:lnTo>
                      <a:pt x="21" y="24"/>
                    </a:lnTo>
                    <a:lnTo>
                      <a:pt x="11" y="36"/>
                    </a:lnTo>
                    <a:lnTo>
                      <a:pt x="4" y="50"/>
                    </a:lnTo>
                    <a:lnTo>
                      <a:pt x="0" y="65"/>
                    </a:lnTo>
                    <a:lnTo>
                      <a:pt x="0" y="82"/>
                    </a:lnTo>
                    <a:lnTo>
                      <a:pt x="3" y="99"/>
                    </a:lnTo>
                    <a:lnTo>
                      <a:pt x="8" y="113"/>
                    </a:lnTo>
                    <a:lnTo>
                      <a:pt x="16" y="127"/>
                    </a:lnTo>
                    <a:lnTo>
                      <a:pt x="26" y="139"/>
                    </a:lnTo>
                    <a:lnTo>
                      <a:pt x="33" y="145"/>
                    </a:lnTo>
                    <a:lnTo>
                      <a:pt x="40" y="149"/>
                    </a:lnTo>
                    <a:lnTo>
                      <a:pt x="47" y="154"/>
                    </a:lnTo>
                    <a:lnTo>
                      <a:pt x="54" y="157"/>
                    </a:lnTo>
                    <a:lnTo>
                      <a:pt x="62" y="160"/>
                    </a:lnTo>
                    <a:lnTo>
                      <a:pt x="69" y="163"/>
                    </a:lnTo>
                    <a:lnTo>
                      <a:pt x="77" y="164"/>
                    </a:lnTo>
                    <a:lnTo>
                      <a:pt x="86" y="164"/>
                    </a:lnTo>
                    <a:lnTo>
                      <a:pt x="94" y="164"/>
                    </a:lnTo>
                    <a:lnTo>
                      <a:pt x="101" y="163"/>
                    </a:lnTo>
                    <a:lnTo>
                      <a:pt x="109" y="160"/>
                    </a:lnTo>
                    <a:lnTo>
                      <a:pt x="116" y="157"/>
                    </a:lnTo>
                    <a:lnTo>
                      <a:pt x="123" y="154"/>
                    </a:lnTo>
                    <a:lnTo>
                      <a:pt x="130" y="149"/>
                    </a:lnTo>
                    <a:lnTo>
                      <a:pt x="136" y="145"/>
                    </a:lnTo>
                    <a:lnTo>
                      <a:pt x="141" y="139"/>
                    </a:lnTo>
                    <a:lnTo>
                      <a:pt x="151" y="127"/>
                    </a:lnTo>
                    <a:lnTo>
                      <a:pt x="158" y="113"/>
                    </a:lnTo>
                    <a:lnTo>
                      <a:pt x="162" y="99"/>
                    </a:lnTo>
                    <a:lnTo>
                      <a:pt x="162" y="82"/>
                    </a:lnTo>
                    <a:lnTo>
                      <a:pt x="159" y="65"/>
                    </a:lnTo>
                    <a:lnTo>
                      <a:pt x="155" y="50"/>
                    </a:lnTo>
                    <a:lnTo>
                      <a:pt x="147" y="36"/>
                    </a:lnTo>
                    <a:lnTo>
                      <a:pt x="136" y="24"/>
                    </a:lnTo>
                    <a:lnTo>
                      <a:pt x="129" y="18"/>
                    </a:lnTo>
                    <a:lnTo>
                      <a:pt x="122" y="14"/>
                    </a:lnTo>
                    <a:lnTo>
                      <a:pt x="115" y="10"/>
                    </a:lnTo>
                    <a:lnTo>
                      <a:pt x="108" y="6"/>
                    </a:lnTo>
                    <a:lnTo>
                      <a:pt x="100" y="3"/>
                    </a:lnTo>
                    <a:lnTo>
                      <a:pt x="93" y="2"/>
                    </a:lnTo>
                    <a:lnTo>
                      <a:pt x="84" y="0"/>
                    </a:lnTo>
                    <a:lnTo>
                      <a:pt x="76" y="0"/>
                    </a:lnTo>
                    <a:close/>
                  </a:path>
                </a:pathLst>
              </a:custGeom>
              <a:solidFill>
                <a:srgbClr val="000000"/>
              </a:solidFill>
              <a:ln w="9525">
                <a:noFill/>
                <a:round/>
                <a:headEnd/>
                <a:tailEnd/>
              </a:ln>
            </p:spPr>
            <p:txBody>
              <a:bodyPr/>
              <a:lstStyle/>
              <a:p>
                <a:pPr eaLnBrk="0" hangingPunct="0"/>
                <a:endParaRPr lang="en-AU"/>
              </a:p>
            </p:txBody>
          </p:sp>
          <p:sp>
            <p:nvSpPr>
              <p:cNvPr id="76938" name="Freeform 180"/>
              <p:cNvSpPr>
                <a:spLocks/>
              </p:cNvSpPr>
              <p:nvPr/>
            </p:nvSpPr>
            <p:spPr bwMode="auto">
              <a:xfrm>
                <a:off x="6389" y="2403"/>
                <a:ext cx="43" cy="43"/>
              </a:xfrm>
              <a:custGeom>
                <a:avLst/>
                <a:gdLst>
                  <a:gd name="T0" fmla="*/ 8 w 129"/>
                  <a:gd name="T1" fmla="*/ 14 h 130"/>
                  <a:gd name="T2" fmla="*/ 7 w 129"/>
                  <a:gd name="T3" fmla="*/ 14 h 130"/>
                  <a:gd name="T4" fmla="*/ 6 w 129"/>
                  <a:gd name="T5" fmla="*/ 14 h 130"/>
                  <a:gd name="T6" fmla="*/ 6 w 129"/>
                  <a:gd name="T7" fmla="*/ 14 h 130"/>
                  <a:gd name="T8" fmla="*/ 5 w 129"/>
                  <a:gd name="T9" fmla="*/ 14 h 130"/>
                  <a:gd name="T10" fmla="*/ 4 w 129"/>
                  <a:gd name="T11" fmla="*/ 13 h 130"/>
                  <a:gd name="T12" fmla="*/ 4 w 129"/>
                  <a:gd name="T13" fmla="*/ 13 h 130"/>
                  <a:gd name="T14" fmla="*/ 3 w 129"/>
                  <a:gd name="T15" fmla="*/ 13 h 130"/>
                  <a:gd name="T16" fmla="*/ 2 w 129"/>
                  <a:gd name="T17" fmla="*/ 12 h 130"/>
                  <a:gd name="T18" fmla="*/ 1 w 129"/>
                  <a:gd name="T19" fmla="*/ 11 h 130"/>
                  <a:gd name="T20" fmla="*/ 1 w 129"/>
                  <a:gd name="T21" fmla="*/ 10 h 130"/>
                  <a:gd name="T22" fmla="*/ 0 w 129"/>
                  <a:gd name="T23" fmla="*/ 9 h 130"/>
                  <a:gd name="T24" fmla="*/ 0 w 129"/>
                  <a:gd name="T25" fmla="*/ 7 h 130"/>
                  <a:gd name="T26" fmla="*/ 0 w 129"/>
                  <a:gd name="T27" fmla="*/ 6 h 130"/>
                  <a:gd name="T28" fmla="*/ 0 w 129"/>
                  <a:gd name="T29" fmla="*/ 4 h 130"/>
                  <a:gd name="T30" fmla="*/ 1 w 129"/>
                  <a:gd name="T31" fmla="*/ 3 h 130"/>
                  <a:gd name="T32" fmla="*/ 2 w 129"/>
                  <a:gd name="T33" fmla="*/ 2 h 130"/>
                  <a:gd name="T34" fmla="*/ 2 w 129"/>
                  <a:gd name="T35" fmla="*/ 2 h 130"/>
                  <a:gd name="T36" fmla="*/ 3 w 129"/>
                  <a:gd name="T37" fmla="*/ 1 h 130"/>
                  <a:gd name="T38" fmla="*/ 3 w 129"/>
                  <a:gd name="T39" fmla="*/ 1 h 130"/>
                  <a:gd name="T40" fmla="*/ 4 w 129"/>
                  <a:gd name="T41" fmla="*/ 1 h 130"/>
                  <a:gd name="T42" fmla="*/ 5 w 129"/>
                  <a:gd name="T43" fmla="*/ 0 h 130"/>
                  <a:gd name="T44" fmla="*/ 5 w 129"/>
                  <a:gd name="T45" fmla="*/ 0 h 130"/>
                  <a:gd name="T46" fmla="*/ 6 w 129"/>
                  <a:gd name="T47" fmla="*/ 0 h 130"/>
                  <a:gd name="T48" fmla="*/ 7 w 129"/>
                  <a:gd name="T49" fmla="*/ 0 h 130"/>
                  <a:gd name="T50" fmla="*/ 8 w 129"/>
                  <a:gd name="T51" fmla="*/ 0 h 130"/>
                  <a:gd name="T52" fmla="*/ 8 w 129"/>
                  <a:gd name="T53" fmla="*/ 0 h 130"/>
                  <a:gd name="T54" fmla="*/ 9 w 129"/>
                  <a:gd name="T55" fmla="*/ 0 h 130"/>
                  <a:gd name="T56" fmla="*/ 10 w 129"/>
                  <a:gd name="T57" fmla="*/ 1 h 130"/>
                  <a:gd name="T58" fmla="*/ 10 w 129"/>
                  <a:gd name="T59" fmla="*/ 1 h 130"/>
                  <a:gd name="T60" fmla="*/ 11 w 129"/>
                  <a:gd name="T61" fmla="*/ 1 h 130"/>
                  <a:gd name="T62" fmla="*/ 11 w 129"/>
                  <a:gd name="T63" fmla="*/ 2 h 130"/>
                  <a:gd name="T64" fmla="*/ 12 w 129"/>
                  <a:gd name="T65" fmla="*/ 2 h 130"/>
                  <a:gd name="T66" fmla="*/ 13 w 129"/>
                  <a:gd name="T67" fmla="*/ 3 h 130"/>
                  <a:gd name="T68" fmla="*/ 14 w 129"/>
                  <a:gd name="T69" fmla="*/ 4 h 130"/>
                  <a:gd name="T70" fmla="*/ 14 w 129"/>
                  <a:gd name="T71" fmla="*/ 6 h 130"/>
                  <a:gd name="T72" fmla="*/ 14 w 129"/>
                  <a:gd name="T73" fmla="*/ 7 h 130"/>
                  <a:gd name="T74" fmla="*/ 14 w 129"/>
                  <a:gd name="T75" fmla="*/ 9 h 130"/>
                  <a:gd name="T76" fmla="*/ 14 w 129"/>
                  <a:gd name="T77" fmla="*/ 10 h 130"/>
                  <a:gd name="T78" fmla="*/ 13 w 129"/>
                  <a:gd name="T79" fmla="*/ 11 h 130"/>
                  <a:gd name="T80" fmla="*/ 13 w 129"/>
                  <a:gd name="T81" fmla="*/ 12 h 130"/>
                  <a:gd name="T82" fmla="*/ 12 w 129"/>
                  <a:gd name="T83" fmla="*/ 13 h 130"/>
                  <a:gd name="T84" fmla="*/ 10 w 129"/>
                  <a:gd name="T85" fmla="*/ 14 h 130"/>
                  <a:gd name="T86" fmla="*/ 9 w 129"/>
                  <a:gd name="T87" fmla="*/ 14 h 130"/>
                  <a:gd name="T88" fmla="*/ 8 w 129"/>
                  <a:gd name="T89" fmla="*/ 14 h 13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9"/>
                  <a:gd name="T136" fmla="*/ 0 h 130"/>
                  <a:gd name="T137" fmla="*/ 129 w 129"/>
                  <a:gd name="T138" fmla="*/ 130 h 13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9" h="130">
                    <a:moveTo>
                      <a:pt x="68" y="130"/>
                    </a:moveTo>
                    <a:lnTo>
                      <a:pt x="63" y="130"/>
                    </a:lnTo>
                    <a:lnTo>
                      <a:pt x="56" y="129"/>
                    </a:lnTo>
                    <a:lnTo>
                      <a:pt x="50" y="128"/>
                    </a:lnTo>
                    <a:lnTo>
                      <a:pt x="43" y="125"/>
                    </a:lnTo>
                    <a:lnTo>
                      <a:pt x="38" y="122"/>
                    </a:lnTo>
                    <a:lnTo>
                      <a:pt x="32" y="119"/>
                    </a:lnTo>
                    <a:lnTo>
                      <a:pt x="27" y="115"/>
                    </a:lnTo>
                    <a:lnTo>
                      <a:pt x="21" y="111"/>
                    </a:lnTo>
                    <a:lnTo>
                      <a:pt x="13" y="101"/>
                    </a:lnTo>
                    <a:lnTo>
                      <a:pt x="6" y="90"/>
                    </a:lnTo>
                    <a:lnTo>
                      <a:pt x="2" y="78"/>
                    </a:lnTo>
                    <a:lnTo>
                      <a:pt x="0" y="65"/>
                    </a:lnTo>
                    <a:lnTo>
                      <a:pt x="0" y="53"/>
                    </a:lnTo>
                    <a:lnTo>
                      <a:pt x="3" y="40"/>
                    </a:lnTo>
                    <a:lnTo>
                      <a:pt x="9" y="29"/>
                    </a:lnTo>
                    <a:lnTo>
                      <a:pt x="17" y="19"/>
                    </a:lnTo>
                    <a:lnTo>
                      <a:pt x="21" y="15"/>
                    </a:lnTo>
                    <a:lnTo>
                      <a:pt x="27" y="11"/>
                    </a:lnTo>
                    <a:lnTo>
                      <a:pt x="31" y="8"/>
                    </a:lnTo>
                    <a:lnTo>
                      <a:pt x="36" y="6"/>
                    </a:lnTo>
                    <a:lnTo>
                      <a:pt x="42" y="3"/>
                    </a:lnTo>
                    <a:lnTo>
                      <a:pt x="49" y="1"/>
                    </a:lnTo>
                    <a:lnTo>
                      <a:pt x="55" y="0"/>
                    </a:lnTo>
                    <a:lnTo>
                      <a:pt x="61" y="0"/>
                    </a:lnTo>
                    <a:lnTo>
                      <a:pt x="68" y="0"/>
                    </a:lnTo>
                    <a:lnTo>
                      <a:pt x="75" y="1"/>
                    </a:lnTo>
                    <a:lnTo>
                      <a:pt x="81" y="3"/>
                    </a:lnTo>
                    <a:lnTo>
                      <a:pt x="88" y="6"/>
                    </a:lnTo>
                    <a:lnTo>
                      <a:pt x="93" y="8"/>
                    </a:lnTo>
                    <a:lnTo>
                      <a:pt x="99" y="11"/>
                    </a:lnTo>
                    <a:lnTo>
                      <a:pt x="103" y="15"/>
                    </a:lnTo>
                    <a:lnTo>
                      <a:pt x="109" y="19"/>
                    </a:lnTo>
                    <a:lnTo>
                      <a:pt x="117" y="29"/>
                    </a:lnTo>
                    <a:lnTo>
                      <a:pt x="124" y="40"/>
                    </a:lnTo>
                    <a:lnTo>
                      <a:pt x="128" y="53"/>
                    </a:lnTo>
                    <a:lnTo>
                      <a:pt x="129" y="65"/>
                    </a:lnTo>
                    <a:lnTo>
                      <a:pt x="129" y="78"/>
                    </a:lnTo>
                    <a:lnTo>
                      <a:pt x="127" y="90"/>
                    </a:lnTo>
                    <a:lnTo>
                      <a:pt x="121" y="101"/>
                    </a:lnTo>
                    <a:lnTo>
                      <a:pt x="114" y="111"/>
                    </a:lnTo>
                    <a:lnTo>
                      <a:pt x="104" y="119"/>
                    </a:lnTo>
                    <a:lnTo>
                      <a:pt x="93" y="125"/>
                    </a:lnTo>
                    <a:lnTo>
                      <a:pt x="81" y="129"/>
                    </a:lnTo>
                    <a:lnTo>
                      <a:pt x="68" y="130"/>
                    </a:lnTo>
                    <a:close/>
                  </a:path>
                </a:pathLst>
              </a:custGeom>
              <a:solidFill>
                <a:srgbClr val="FFFFFF"/>
              </a:solidFill>
              <a:ln w="9525">
                <a:noFill/>
                <a:round/>
                <a:headEnd/>
                <a:tailEnd/>
              </a:ln>
            </p:spPr>
            <p:txBody>
              <a:bodyPr/>
              <a:lstStyle/>
              <a:p>
                <a:pPr eaLnBrk="0" hangingPunct="0"/>
                <a:endParaRPr lang="en-AU"/>
              </a:p>
            </p:txBody>
          </p:sp>
          <p:sp>
            <p:nvSpPr>
              <p:cNvPr id="76939" name="Freeform 181"/>
              <p:cNvSpPr>
                <a:spLocks/>
              </p:cNvSpPr>
              <p:nvPr/>
            </p:nvSpPr>
            <p:spPr bwMode="auto">
              <a:xfrm>
                <a:off x="6398" y="2408"/>
                <a:ext cx="20" cy="32"/>
              </a:xfrm>
              <a:custGeom>
                <a:avLst/>
                <a:gdLst>
                  <a:gd name="T0" fmla="*/ 1 w 62"/>
                  <a:gd name="T1" fmla="*/ 2 h 97"/>
                  <a:gd name="T2" fmla="*/ 0 w 62"/>
                  <a:gd name="T3" fmla="*/ 2 h 97"/>
                  <a:gd name="T4" fmla="*/ 0 w 62"/>
                  <a:gd name="T5" fmla="*/ 2 h 97"/>
                  <a:gd name="T6" fmla="*/ 0 w 62"/>
                  <a:gd name="T7" fmla="*/ 2 h 97"/>
                  <a:gd name="T8" fmla="*/ 0 w 62"/>
                  <a:gd name="T9" fmla="*/ 2 h 97"/>
                  <a:gd name="T10" fmla="*/ 0 w 62"/>
                  <a:gd name="T11" fmla="*/ 5 h 97"/>
                  <a:gd name="T12" fmla="*/ 3 w 62"/>
                  <a:gd name="T13" fmla="*/ 5 h 97"/>
                  <a:gd name="T14" fmla="*/ 3 w 62"/>
                  <a:gd name="T15" fmla="*/ 11 h 97"/>
                  <a:gd name="T16" fmla="*/ 6 w 62"/>
                  <a:gd name="T17" fmla="*/ 11 h 97"/>
                  <a:gd name="T18" fmla="*/ 6 w 62"/>
                  <a:gd name="T19" fmla="*/ 0 h 97"/>
                  <a:gd name="T20" fmla="*/ 2 w 62"/>
                  <a:gd name="T21" fmla="*/ 0 h 97"/>
                  <a:gd name="T22" fmla="*/ 2 w 62"/>
                  <a:gd name="T23" fmla="*/ 0 h 97"/>
                  <a:gd name="T24" fmla="*/ 2 w 62"/>
                  <a:gd name="T25" fmla="*/ 1 h 97"/>
                  <a:gd name="T26" fmla="*/ 1 w 62"/>
                  <a:gd name="T27" fmla="*/ 1 h 97"/>
                  <a:gd name="T28" fmla="*/ 1 w 62"/>
                  <a:gd name="T29" fmla="*/ 2 h 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2"/>
                  <a:gd name="T46" fmla="*/ 0 h 97"/>
                  <a:gd name="T47" fmla="*/ 62 w 62"/>
                  <a:gd name="T48" fmla="*/ 97 h 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2" h="97">
                    <a:moveTo>
                      <a:pt x="7" y="15"/>
                    </a:moveTo>
                    <a:lnTo>
                      <a:pt x="4" y="17"/>
                    </a:lnTo>
                    <a:lnTo>
                      <a:pt x="1" y="18"/>
                    </a:lnTo>
                    <a:lnTo>
                      <a:pt x="0" y="20"/>
                    </a:lnTo>
                    <a:lnTo>
                      <a:pt x="1" y="45"/>
                    </a:lnTo>
                    <a:lnTo>
                      <a:pt x="25" y="42"/>
                    </a:lnTo>
                    <a:lnTo>
                      <a:pt x="28" y="96"/>
                    </a:lnTo>
                    <a:lnTo>
                      <a:pt x="62" y="97"/>
                    </a:lnTo>
                    <a:lnTo>
                      <a:pt x="58" y="0"/>
                    </a:lnTo>
                    <a:lnTo>
                      <a:pt x="21" y="0"/>
                    </a:lnTo>
                    <a:lnTo>
                      <a:pt x="19" y="2"/>
                    </a:lnTo>
                    <a:lnTo>
                      <a:pt x="16" y="7"/>
                    </a:lnTo>
                    <a:lnTo>
                      <a:pt x="11" y="11"/>
                    </a:lnTo>
                    <a:lnTo>
                      <a:pt x="7" y="15"/>
                    </a:lnTo>
                    <a:close/>
                  </a:path>
                </a:pathLst>
              </a:custGeom>
              <a:solidFill>
                <a:srgbClr val="000000"/>
              </a:solidFill>
              <a:ln w="9525">
                <a:noFill/>
                <a:round/>
                <a:headEnd/>
                <a:tailEnd/>
              </a:ln>
            </p:spPr>
            <p:txBody>
              <a:bodyPr/>
              <a:lstStyle/>
              <a:p>
                <a:pPr eaLnBrk="0" hangingPunct="0"/>
                <a:endParaRPr lang="en-AU"/>
              </a:p>
            </p:txBody>
          </p:sp>
          <p:sp>
            <p:nvSpPr>
              <p:cNvPr id="76940" name="Freeform 182"/>
              <p:cNvSpPr>
                <a:spLocks/>
              </p:cNvSpPr>
              <p:nvPr/>
            </p:nvSpPr>
            <p:spPr bwMode="auto">
              <a:xfrm>
                <a:off x="6327" y="2490"/>
                <a:ext cx="30" cy="23"/>
              </a:xfrm>
              <a:custGeom>
                <a:avLst/>
                <a:gdLst>
                  <a:gd name="T0" fmla="*/ 0 w 91"/>
                  <a:gd name="T1" fmla="*/ 3 h 69"/>
                  <a:gd name="T2" fmla="*/ 0 w 91"/>
                  <a:gd name="T3" fmla="*/ 3 h 69"/>
                  <a:gd name="T4" fmla="*/ 1 w 91"/>
                  <a:gd name="T5" fmla="*/ 3 h 69"/>
                  <a:gd name="T6" fmla="*/ 1 w 91"/>
                  <a:gd name="T7" fmla="*/ 4 h 69"/>
                  <a:gd name="T8" fmla="*/ 2 w 91"/>
                  <a:gd name="T9" fmla="*/ 4 h 69"/>
                  <a:gd name="T10" fmla="*/ 3 w 91"/>
                  <a:gd name="T11" fmla="*/ 4 h 69"/>
                  <a:gd name="T12" fmla="*/ 5 w 91"/>
                  <a:gd name="T13" fmla="*/ 4 h 69"/>
                  <a:gd name="T14" fmla="*/ 5 w 91"/>
                  <a:gd name="T15" fmla="*/ 4 h 69"/>
                  <a:gd name="T16" fmla="*/ 6 w 91"/>
                  <a:gd name="T17" fmla="*/ 3 h 69"/>
                  <a:gd name="T18" fmla="*/ 8 w 91"/>
                  <a:gd name="T19" fmla="*/ 2 h 69"/>
                  <a:gd name="T20" fmla="*/ 9 w 91"/>
                  <a:gd name="T21" fmla="*/ 1 h 69"/>
                  <a:gd name="T22" fmla="*/ 10 w 91"/>
                  <a:gd name="T23" fmla="*/ 0 h 69"/>
                  <a:gd name="T24" fmla="*/ 10 w 91"/>
                  <a:gd name="T25" fmla="*/ 0 h 69"/>
                  <a:gd name="T26" fmla="*/ 10 w 91"/>
                  <a:gd name="T27" fmla="*/ 1 h 69"/>
                  <a:gd name="T28" fmla="*/ 9 w 91"/>
                  <a:gd name="T29" fmla="*/ 4 h 69"/>
                  <a:gd name="T30" fmla="*/ 8 w 91"/>
                  <a:gd name="T31" fmla="*/ 7 h 69"/>
                  <a:gd name="T32" fmla="*/ 6 w 91"/>
                  <a:gd name="T33" fmla="*/ 8 h 69"/>
                  <a:gd name="T34" fmla="*/ 5 w 91"/>
                  <a:gd name="T35" fmla="*/ 7 h 69"/>
                  <a:gd name="T36" fmla="*/ 4 w 91"/>
                  <a:gd name="T37" fmla="*/ 7 h 69"/>
                  <a:gd name="T38" fmla="*/ 3 w 91"/>
                  <a:gd name="T39" fmla="*/ 6 h 69"/>
                  <a:gd name="T40" fmla="*/ 2 w 91"/>
                  <a:gd name="T41" fmla="*/ 5 h 69"/>
                  <a:gd name="T42" fmla="*/ 1 w 91"/>
                  <a:gd name="T43" fmla="*/ 5 h 69"/>
                  <a:gd name="T44" fmla="*/ 1 w 91"/>
                  <a:gd name="T45" fmla="*/ 4 h 69"/>
                  <a:gd name="T46" fmla="*/ 0 w 91"/>
                  <a:gd name="T47" fmla="*/ 3 h 69"/>
                  <a:gd name="T48" fmla="*/ 0 w 91"/>
                  <a:gd name="T49" fmla="*/ 3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69"/>
                  <a:gd name="T77" fmla="*/ 91 w 9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69">
                    <a:moveTo>
                      <a:pt x="0" y="29"/>
                    </a:moveTo>
                    <a:lnTo>
                      <a:pt x="2" y="29"/>
                    </a:lnTo>
                    <a:lnTo>
                      <a:pt x="6" y="30"/>
                    </a:lnTo>
                    <a:lnTo>
                      <a:pt x="13" y="33"/>
                    </a:lnTo>
                    <a:lnTo>
                      <a:pt x="21" y="34"/>
                    </a:lnTo>
                    <a:lnTo>
                      <a:pt x="31" y="34"/>
                    </a:lnTo>
                    <a:lnTo>
                      <a:pt x="41" y="34"/>
                    </a:lnTo>
                    <a:lnTo>
                      <a:pt x="50" y="33"/>
                    </a:lnTo>
                    <a:lnTo>
                      <a:pt x="59" y="29"/>
                    </a:lnTo>
                    <a:lnTo>
                      <a:pt x="73" y="18"/>
                    </a:lnTo>
                    <a:lnTo>
                      <a:pt x="82" y="9"/>
                    </a:lnTo>
                    <a:lnTo>
                      <a:pt x="89" y="2"/>
                    </a:lnTo>
                    <a:lnTo>
                      <a:pt x="91" y="0"/>
                    </a:lnTo>
                    <a:lnTo>
                      <a:pt x="89" y="11"/>
                    </a:lnTo>
                    <a:lnTo>
                      <a:pt x="85" y="36"/>
                    </a:lnTo>
                    <a:lnTo>
                      <a:pt x="75" y="59"/>
                    </a:lnTo>
                    <a:lnTo>
                      <a:pt x="57" y="69"/>
                    </a:lnTo>
                    <a:lnTo>
                      <a:pt x="46" y="66"/>
                    </a:lnTo>
                    <a:lnTo>
                      <a:pt x="37" y="62"/>
                    </a:lnTo>
                    <a:lnTo>
                      <a:pt x="27" y="55"/>
                    </a:lnTo>
                    <a:lnTo>
                      <a:pt x="19" y="48"/>
                    </a:lnTo>
                    <a:lnTo>
                      <a:pt x="10" y="41"/>
                    </a:lnTo>
                    <a:lnTo>
                      <a:pt x="5" y="34"/>
                    </a:lnTo>
                    <a:lnTo>
                      <a:pt x="2" y="30"/>
                    </a:lnTo>
                    <a:lnTo>
                      <a:pt x="0" y="29"/>
                    </a:lnTo>
                    <a:close/>
                  </a:path>
                </a:pathLst>
              </a:custGeom>
              <a:solidFill>
                <a:srgbClr val="000000"/>
              </a:solidFill>
              <a:ln w="9525">
                <a:noFill/>
                <a:round/>
                <a:headEnd/>
                <a:tailEnd/>
              </a:ln>
            </p:spPr>
            <p:txBody>
              <a:bodyPr/>
              <a:lstStyle/>
              <a:p>
                <a:pPr eaLnBrk="0" hangingPunct="0"/>
                <a:endParaRPr lang="en-AU"/>
              </a:p>
            </p:txBody>
          </p:sp>
        </p:grpSp>
        <p:grpSp>
          <p:nvGrpSpPr>
            <p:cNvPr id="8" name="Group 183"/>
            <p:cNvGrpSpPr>
              <a:grpSpLocks/>
            </p:cNvGrpSpPr>
            <p:nvPr/>
          </p:nvGrpSpPr>
          <p:grpSpPr bwMode="auto">
            <a:xfrm>
              <a:off x="4604" y="663"/>
              <a:ext cx="926" cy="581"/>
              <a:chOff x="5874" y="2305"/>
              <a:chExt cx="926" cy="581"/>
            </a:xfrm>
          </p:grpSpPr>
          <p:sp>
            <p:nvSpPr>
              <p:cNvPr id="76881" name="AutoShape 184"/>
              <p:cNvSpPr>
                <a:spLocks noChangeAspect="1" noChangeArrowheads="1" noTextEdit="1"/>
              </p:cNvSpPr>
              <p:nvPr/>
            </p:nvSpPr>
            <p:spPr bwMode="auto">
              <a:xfrm>
                <a:off x="5874" y="2305"/>
                <a:ext cx="926" cy="581"/>
              </a:xfrm>
              <a:prstGeom prst="rect">
                <a:avLst/>
              </a:prstGeom>
              <a:noFill/>
              <a:ln w="9525">
                <a:noFill/>
                <a:miter lim="800000"/>
                <a:headEnd/>
                <a:tailEnd/>
              </a:ln>
            </p:spPr>
            <p:txBody>
              <a:bodyPr/>
              <a:lstStyle/>
              <a:p>
                <a:endParaRPr lang="en-US"/>
              </a:p>
            </p:txBody>
          </p:sp>
          <p:sp>
            <p:nvSpPr>
              <p:cNvPr id="76882" name="Freeform 185"/>
              <p:cNvSpPr>
                <a:spLocks/>
              </p:cNvSpPr>
              <p:nvPr/>
            </p:nvSpPr>
            <p:spPr bwMode="auto">
              <a:xfrm>
                <a:off x="5877" y="2305"/>
                <a:ext cx="922" cy="581"/>
              </a:xfrm>
              <a:custGeom>
                <a:avLst/>
                <a:gdLst>
                  <a:gd name="T0" fmla="*/ 304 w 2767"/>
                  <a:gd name="T1" fmla="*/ 108 h 1743"/>
                  <a:gd name="T2" fmla="*/ 288 w 2767"/>
                  <a:gd name="T3" fmla="*/ 93 h 1743"/>
                  <a:gd name="T4" fmla="*/ 257 w 2767"/>
                  <a:gd name="T5" fmla="*/ 81 h 1743"/>
                  <a:gd name="T6" fmla="*/ 218 w 2767"/>
                  <a:gd name="T7" fmla="*/ 72 h 1743"/>
                  <a:gd name="T8" fmla="*/ 197 w 2767"/>
                  <a:gd name="T9" fmla="*/ 84 h 1743"/>
                  <a:gd name="T10" fmla="*/ 193 w 2767"/>
                  <a:gd name="T11" fmla="*/ 85 h 1743"/>
                  <a:gd name="T12" fmla="*/ 188 w 2767"/>
                  <a:gd name="T13" fmla="*/ 57 h 1743"/>
                  <a:gd name="T14" fmla="*/ 195 w 2767"/>
                  <a:gd name="T15" fmla="*/ 44 h 1743"/>
                  <a:gd name="T16" fmla="*/ 208 w 2767"/>
                  <a:gd name="T17" fmla="*/ 33 h 1743"/>
                  <a:gd name="T18" fmla="*/ 200 w 2767"/>
                  <a:gd name="T19" fmla="*/ 30 h 1743"/>
                  <a:gd name="T20" fmla="*/ 197 w 2767"/>
                  <a:gd name="T21" fmla="*/ 31 h 1743"/>
                  <a:gd name="T22" fmla="*/ 194 w 2767"/>
                  <a:gd name="T23" fmla="*/ 19 h 1743"/>
                  <a:gd name="T24" fmla="*/ 182 w 2767"/>
                  <a:gd name="T25" fmla="*/ 5 h 1743"/>
                  <a:gd name="T26" fmla="*/ 164 w 2767"/>
                  <a:gd name="T27" fmla="*/ 0 h 1743"/>
                  <a:gd name="T28" fmla="*/ 149 w 2767"/>
                  <a:gd name="T29" fmla="*/ 4 h 1743"/>
                  <a:gd name="T30" fmla="*/ 138 w 2767"/>
                  <a:gd name="T31" fmla="*/ 16 h 1743"/>
                  <a:gd name="T32" fmla="*/ 129 w 2767"/>
                  <a:gd name="T33" fmla="*/ 33 h 1743"/>
                  <a:gd name="T34" fmla="*/ 113 w 2767"/>
                  <a:gd name="T35" fmla="*/ 55 h 1743"/>
                  <a:gd name="T36" fmla="*/ 118 w 2767"/>
                  <a:gd name="T37" fmla="*/ 59 h 1743"/>
                  <a:gd name="T38" fmla="*/ 129 w 2767"/>
                  <a:gd name="T39" fmla="*/ 61 h 1743"/>
                  <a:gd name="T40" fmla="*/ 139 w 2767"/>
                  <a:gd name="T41" fmla="*/ 63 h 1743"/>
                  <a:gd name="T42" fmla="*/ 141 w 2767"/>
                  <a:gd name="T43" fmla="*/ 77 h 1743"/>
                  <a:gd name="T44" fmla="*/ 137 w 2767"/>
                  <a:gd name="T45" fmla="*/ 78 h 1743"/>
                  <a:gd name="T46" fmla="*/ 124 w 2767"/>
                  <a:gd name="T47" fmla="*/ 64 h 1743"/>
                  <a:gd name="T48" fmla="*/ 118 w 2767"/>
                  <a:gd name="T49" fmla="*/ 70 h 1743"/>
                  <a:gd name="T50" fmla="*/ 123 w 2767"/>
                  <a:gd name="T51" fmla="*/ 78 h 1743"/>
                  <a:gd name="T52" fmla="*/ 122 w 2767"/>
                  <a:gd name="T53" fmla="*/ 83 h 1743"/>
                  <a:gd name="T54" fmla="*/ 113 w 2767"/>
                  <a:gd name="T55" fmla="*/ 75 h 1743"/>
                  <a:gd name="T56" fmla="*/ 110 w 2767"/>
                  <a:gd name="T57" fmla="*/ 69 h 1743"/>
                  <a:gd name="T58" fmla="*/ 83 w 2767"/>
                  <a:gd name="T59" fmla="*/ 72 h 1743"/>
                  <a:gd name="T60" fmla="*/ 59 w 2767"/>
                  <a:gd name="T61" fmla="*/ 78 h 1743"/>
                  <a:gd name="T62" fmla="*/ 38 w 2767"/>
                  <a:gd name="T63" fmla="*/ 84 h 1743"/>
                  <a:gd name="T64" fmla="*/ 20 w 2767"/>
                  <a:gd name="T65" fmla="*/ 93 h 1743"/>
                  <a:gd name="T66" fmla="*/ 7 w 2767"/>
                  <a:gd name="T67" fmla="*/ 102 h 1743"/>
                  <a:gd name="T68" fmla="*/ 0 w 2767"/>
                  <a:gd name="T69" fmla="*/ 126 h 1743"/>
                  <a:gd name="T70" fmla="*/ 5 w 2767"/>
                  <a:gd name="T71" fmla="*/ 145 h 1743"/>
                  <a:gd name="T72" fmla="*/ 18 w 2767"/>
                  <a:gd name="T73" fmla="*/ 156 h 1743"/>
                  <a:gd name="T74" fmla="*/ 33 w 2767"/>
                  <a:gd name="T75" fmla="*/ 166 h 1743"/>
                  <a:gd name="T76" fmla="*/ 44 w 2767"/>
                  <a:gd name="T77" fmla="*/ 180 h 1743"/>
                  <a:gd name="T78" fmla="*/ 55 w 2767"/>
                  <a:gd name="T79" fmla="*/ 188 h 1743"/>
                  <a:gd name="T80" fmla="*/ 68 w 2767"/>
                  <a:gd name="T81" fmla="*/ 193 h 1743"/>
                  <a:gd name="T82" fmla="*/ 81 w 2767"/>
                  <a:gd name="T83" fmla="*/ 194 h 1743"/>
                  <a:gd name="T84" fmla="*/ 94 w 2767"/>
                  <a:gd name="T85" fmla="*/ 190 h 1743"/>
                  <a:gd name="T86" fmla="*/ 105 w 2767"/>
                  <a:gd name="T87" fmla="*/ 183 h 1743"/>
                  <a:gd name="T88" fmla="*/ 114 w 2767"/>
                  <a:gd name="T89" fmla="*/ 173 h 1743"/>
                  <a:gd name="T90" fmla="*/ 122 w 2767"/>
                  <a:gd name="T91" fmla="*/ 164 h 1743"/>
                  <a:gd name="T92" fmla="*/ 137 w 2767"/>
                  <a:gd name="T93" fmla="*/ 164 h 1743"/>
                  <a:gd name="T94" fmla="*/ 152 w 2767"/>
                  <a:gd name="T95" fmla="*/ 164 h 1743"/>
                  <a:gd name="T96" fmla="*/ 168 w 2767"/>
                  <a:gd name="T97" fmla="*/ 164 h 1743"/>
                  <a:gd name="T98" fmla="*/ 185 w 2767"/>
                  <a:gd name="T99" fmla="*/ 165 h 1743"/>
                  <a:gd name="T100" fmla="*/ 201 w 2767"/>
                  <a:gd name="T101" fmla="*/ 165 h 1743"/>
                  <a:gd name="T102" fmla="*/ 208 w 2767"/>
                  <a:gd name="T103" fmla="*/ 177 h 1743"/>
                  <a:gd name="T104" fmla="*/ 219 w 2767"/>
                  <a:gd name="T105" fmla="*/ 186 h 1743"/>
                  <a:gd name="T106" fmla="*/ 231 w 2767"/>
                  <a:gd name="T107" fmla="*/ 192 h 1743"/>
                  <a:gd name="T108" fmla="*/ 244 w 2767"/>
                  <a:gd name="T109" fmla="*/ 194 h 1743"/>
                  <a:gd name="T110" fmla="*/ 258 w 2767"/>
                  <a:gd name="T111" fmla="*/ 192 h 1743"/>
                  <a:gd name="T112" fmla="*/ 269 w 2767"/>
                  <a:gd name="T113" fmla="*/ 186 h 1743"/>
                  <a:gd name="T114" fmla="*/ 279 w 2767"/>
                  <a:gd name="T115" fmla="*/ 176 h 1743"/>
                  <a:gd name="T116" fmla="*/ 286 w 2767"/>
                  <a:gd name="T117" fmla="*/ 161 h 1743"/>
                  <a:gd name="T118" fmla="*/ 295 w 2767"/>
                  <a:gd name="T119" fmla="*/ 157 h 1743"/>
                  <a:gd name="T120" fmla="*/ 306 w 2767"/>
                  <a:gd name="T121" fmla="*/ 143 h 174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67"/>
                  <a:gd name="T184" fmla="*/ 0 h 1743"/>
                  <a:gd name="T185" fmla="*/ 2767 w 2767"/>
                  <a:gd name="T186" fmla="*/ 1743 h 174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67" h="1743">
                    <a:moveTo>
                      <a:pt x="2767" y="1131"/>
                    </a:moveTo>
                    <a:lnTo>
                      <a:pt x="2766" y="1100"/>
                    </a:lnTo>
                    <a:lnTo>
                      <a:pt x="2763" y="1066"/>
                    </a:lnTo>
                    <a:lnTo>
                      <a:pt x="2758" y="1033"/>
                    </a:lnTo>
                    <a:lnTo>
                      <a:pt x="2749" y="1001"/>
                    </a:lnTo>
                    <a:lnTo>
                      <a:pt x="2739" y="972"/>
                    </a:lnTo>
                    <a:lnTo>
                      <a:pt x="2727" y="944"/>
                    </a:lnTo>
                    <a:lnTo>
                      <a:pt x="2712" y="922"/>
                    </a:lnTo>
                    <a:lnTo>
                      <a:pt x="2694" y="904"/>
                    </a:lnTo>
                    <a:lnTo>
                      <a:pt x="2662" y="882"/>
                    </a:lnTo>
                    <a:lnTo>
                      <a:pt x="2627" y="860"/>
                    </a:lnTo>
                    <a:lnTo>
                      <a:pt x="2590" y="838"/>
                    </a:lnTo>
                    <a:lnTo>
                      <a:pt x="2549" y="817"/>
                    </a:lnTo>
                    <a:lnTo>
                      <a:pt x="2508" y="797"/>
                    </a:lnTo>
                    <a:lnTo>
                      <a:pt x="2462" y="778"/>
                    </a:lnTo>
                    <a:lnTo>
                      <a:pt x="2415" y="760"/>
                    </a:lnTo>
                    <a:lnTo>
                      <a:pt x="2366" y="742"/>
                    </a:lnTo>
                    <a:lnTo>
                      <a:pt x="2315" y="725"/>
                    </a:lnTo>
                    <a:lnTo>
                      <a:pt x="2261" y="710"/>
                    </a:lnTo>
                    <a:lnTo>
                      <a:pt x="2205" y="695"/>
                    </a:lnTo>
                    <a:lnTo>
                      <a:pt x="2147" y="681"/>
                    </a:lnTo>
                    <a:lnTo>
                      <a:pt x="2087" y="668"/>
                    </a:lnTo>
                    <a:lnTo>
                      <a:pt x="2026" y="656"/>
                    </a:lnTo>
                    <a:lnTo>
                      <a:pt x="1964" y="645"/>
                    </a:lnTo>
                    <a:lnTo>
                      <a:pt x="1899" y="635"/>
                    </a:lnTo>
                    <a:lnTo>
                      <a:pt x="1894" y="559"/>
                    </a:lnTo>
                    <a:lnTo>
                      <a:pt x="1765" y="559"/>
                    </a:lnTo>
                    <a:lnTo>
                      <a:pt x="1776" y="756"/>
                    </a:lnTo>
                    <a:lnTo>
                      <a:pt x="1771" y="757"/>
                    </a:lnTo>
                    <a:lnTo>
                      <a:pt x="1765" y="758"/>
                    </a:lnTo>
                    <a:lnTo>
                      <a:pt x="1760" y="760"/>
                    </a:lnTo>
                    <a:lnTo>
                      <a:pt x="1754" y="761"/>
                    </a:lnTo>
                    <a:lnTo>
                      <a:pt x="1749" y="764"/>
                    </a:lnTo>
                    <a:lnTo>
                      <a:pt x="1743" y="765"/>
                    </a:lnTo>
                    <a:lnTo>
                      <a:pt x="1736" y="767"/>
                    </a:lnTo>
                    <a:lnTo>
                      <a:pt x="1731" y="768"/>
                    </a:lnTo>
                    <a:lnTo>
                      <a:pt x="1742" y="763"/>
                    </a:lnTo>
                    <a:lnTo>
                      <a:pt x="1683" y="666"/>
                    </a:lnTo>
                    <a:lnTo>
                      <a:pt x="1668" y="537"/>
                    </a:lnTo>
                    <a:lnTo>
                      <a:pt x="1682" y="524"/>
                    </a:lnTo>
                    <a:lnTo>
                      <a:pt x="1695" y="510"/>
                    </a:lnTo>
                    <a:lnTo>
                      <a:pt x="1707" y="495"/>
                    </a:lnTo>
                    <a:lnTo>
                      <a:pt x="1718" y="478"/>
                    </a:lnTo>
                    <a:lnTo>
                      <a:pt x="1729" y="460"/>
                    </a:lnTo>
                    <a:lnTo>
                      <a:pt x="1739" y="441"/>
                    </a:lnTo>
                    <a:lnTo>
                      <a:pt x="1747" y="420"/>
                    </a:lnTo>
                    <a:lnTo>
                      <a:pt x="1756" y="399"/>
                    </a:lnTo>
                    <a:lnTo>
                      <a:pt x="1765" y="559"/>
                    </a:lnTo>
                    <a:lnTo>
                      <a:pt x="1894" y="559"/>
                    </a:lnTo>
                    <a:lnTo>
                      <a:pt x="1882" y="324"/>
                    </a:lnTo>
                    <a:lnTo>
                      <a:pt x="1881" y="315"/>
                    </a:lnTo>
                    <a:lnTo>
                      <a:pt x="1876" y="305"/>
                    </a:lnTo>
                    <a:lnTo>
                      <a:pt x="1871" y="297"/>
                    </a:lnTo>
                    <a:lnTo>
                      <a:pt x="1864" y="288"/>
                    </a:lnTo>
                    <a:lnTo>
                      <a:pt x="1856" y="281"/>
                    </a:lnTo>
                    <a:lnTo>
                      <a:pt x="1847" y="277"/>
                    </a:lnTo>
                    <a:lnTo>
                      <a:pt x="1836" y="275"/>
                    </a:lnTo>
                    <a:lnTo>
                      <a:pt x="1826" y="273"/>
                    </a:lnTo>
                    <a:lnTo>
                      <a:pt x="1801" y="273"/>
                    </a:lnTo>
                    <a:lnTo>
                      <a:pt x="1795" y="273"/>
                    </a:lnTo>
                    <a:lnTo>
                      <a:pt x="1788" y="275"/>
                    </a:lnTo>
                    <a:lnTo>
                      <a:pt x="1782" y="277"/>
                    </a:lnTo>
                    <a:lnTo>
                      <a:pt x="1775" y="280"/>
                    </a:lnTo>
                    <a:lnTo>
                      <a:pt x="1775" y="279"/>
                    </a:lnTo>
                    <a:lnTo>
                      <a:pt x="1772" y="251"/>
                    </a:lnTo>
                    <a:lnTo>
                      <a:pt x="1767" y="223"/>
                    </a:lnTo>
                    <a:lnTo>
                      <a:pt x="1758" y="197"/>
                    </a:lnTo>
                    <a:lnTo>
                      <a:pt x="1749" y="172"/>
                    </a:lnTo>
                    <a:lnTo>
                      <a:pt x="1736" y="147"/>
                    </a:lnTo>
                    <a:lnTo>
                      <a:pt x="1721" y="125"/>
                    </a:lnTo>
                    <a:lnTo>
                      <a:pt x="1703" y="103"/>
                    </a:lnTo>
                    <a:lnTo>
                      <a:pt x="1683" y="82"/>
                    </a:lnTo>
                    <a:lnTo>
                      <a:pt x="1661" y="64"/>
                    </a:lnTo>
                    <a:lnTo>
                      <a:pt x="1638" y="47"/>
                    </a:lnTo>
                    <a:lnTo>
                      <a:pt x="1614" y="33"/>
                    </a:lnTo>
                    <a:lnTo>
                      <a:pt x="1589" y="21"/>
                    </a:lnTo>
                    <a:lnTo>
                      <a:pt x="1563" y="12"/>
                    </a:lnTo>
                    <a:lnTo>
                      <a:pt x="1536" y="6"/>
                    </a:lnTo>
                    <a:lnTo>
                      <a:pt x="1509" y="1"/>
                    </a:lnTo>
                    <a:lnTo>
                      <a:pt x="1481" y="0"/>
                    </a:lnTo>
                    <a:lnTo>
                      <a:pt x="1455" y="1"/>
                    </a:lnTo>
                    <a:lnTo>
                      <a:pt x="1430" y="4"/>
                    </a:lnTo>
                    <a:lnTo>
                      <a:pt x="1405" y="11"/>
                    </a:lnTo>
                    <a:lnTo>
                      <a:pt x="1381" y="18"/>
                    </a:lnTo>
                    <a:lnTo>
                      <a:pt x="1359" y="29"/>
                    </a:lnTo>
                    <a:lnTo>
                      <a:pt x="1338" y="40"/>
                    </a:lnTo>
                    <a:lnTo>
                      <a:pt x="1319" y="54"/>
                    </a:lnTo>
                    <a:lnTo>
                      <a:pt x="1301" y="71"/>
                    </a:lnTo>
                    <a:lnTo>
                      <a:pt x="1282" y="87"/>
                    </a:lnTo>
                    <a:lnTo>
                      <a:pt x="1269" y="107"/>
                    </a:lnTo>
                    <a:lnTo>
                      <a:pt x="1255" y="126"/>
                    </a:lnTo>
                    <a:lnTo>
                      <a:pt x="1244" y="148"/>
                    </a:lnTo>
                    <a:lnTo>
                      <a:pt x="1234" y="171"/>
                    </a:lnTo>
                    <a:lnTo>
                      <a:pt x="1227" y="194"/>
                    </a:lnTo>
                    <a:lnTo>
                      <a:pt x="1221" y="219"/>
                    </a:lnTo>
                    <a:lnTo>
                      <a:pt x="1219" y="245"/>
                    </a:lnTo>
                    <a:lnTo>
                      <a:pt x="1191" y="269"/>
                    </a:lnTo>
                    <a:lnTo>
                      <a:pt x="1159" y="298"/>
                    </a:lnTo>
                    <a:lnTo>
                      <a:pt x="1124" y="331"/>
                    </a:lnTo>
                    <a:lnTo>
                      <a:pt x="1091" y="366"/>
                    </a:lnTo>
                    <a:lnTo>
                      <a:pt x="1060" y="401"/>
                    </a:lnTo>
                    <a:lnTo>
                      <a:pt x="1037" y="434"/>
                    </a:lnTo>
                    <a:lnTo>
                      <a:pt x="1022" y="465"/>
                    </a:lnTo>
                    <a:lnTo>
                      <a:pt x="1019" y="491"/>
                    </a:lnTo>
                    <a:lnTo>
                      <a:pt x="1022" y="501"/>
                    </a:lnTo>
                    <a:lnTo>
                      <a:pt x="1026" y="509"/>
                    </a:lnTo>
                    <a:lnTo>
                      <a:pt x="1033" y="516"/>
                    </a:lnTo>
                    <a:lnTo>
                      <a:pt x="1041" y="521"/>
                    </a:lnTo>
                    <a:lnTo>
                      <a:pt x="1054" y="527"/>
                    </a:lnTo>
                    <a:lnTo>
                      <a:pt x="1066" y="532"/>
                    </a:lnTo>
                    <a:lnTo>
                      <a:pt x="1081" y="537"/>
                    </a:lnTo>
                    <a:lnTo>
                      <a:pt x="1097" y="541"/>
                    </a:lnTo>
                    <a:lnTo>
                      <a:pt x="1112" y="545"/>
                    </a:lnTo>
                    <a:lnTo>
                      <a:pt x="1128" y="548"/>
                    </a:lnTo>
                    <a:lnTo>
                      <a:pt x="1145" y="552"/>
                    </a:lnTo>
                    <a:lnTo>
                      <a:pt x="1162" y="553"/>
                    </a:lnTo>
                    <a:lnTo>
                      <a:pt x="1177" y="556"/>
                    </a:lnTo>
                    <a:lnTo>
                      <a:pt x="1194" y="557"/>
                    </a:lnTo>
                    <a:lnTo>
                      <a:pt x="1209" y="560"/>
                    </a:lnTo>
                    <a:lnTo>
                      <a:pt x="1223" y="562"/>
                    </a:lnTo>
                    <a:lnTo>
                      <a:pt x="1237" y="562"/>
                    </a:lnTo>
                    <a:lnTo>
                      <a:pt x="1249" y="563"/>
                    </a:lnTo>
                    <a:lnTo>
                      <a:pt x="1260" y="564"/>
                    </a:lnTo>
                    <a:lnTo>
                      <a:pt x="1270" y="564"/>
                    </a:lnTo>
                    <a:lnTo>
                      <a:pt x="1285" y="699"/>
                    </a:lnTo>
                    <a:lnTo>
                      <a:pt x="1285" y="703"/>
                    </a:lnTo>
                    <a:lnTo>
                      <a:pt x="1276" y="700"/>
                    </a:lnTo>
                    <a:lnTo>
                      <a:pt x="1267" y="697"/>
                    </a:lnTo>
                    <a:lnTo>
                      <a:pt x="1258" y="697"/>
                    </a:lnTo>
                    <a:lnTo>
                      <a:pt x="1248" y="700"/>
                    </a:lnTo>
                    <a:lnTo>
                      <a:pt x="1242" y="702"/>
                    </a:lnTo>
                    <a:lnTo>
                      <a:pt x="1238" y="703"/>
                    </a:lnTo>
                    <a:lnTo>
                      <a:pt x="1234" y="704"/>
                    </a:lnTo>
                    <a:lnTo>
                      <a:pt x="1231" y="706"/>
                    </a:lnTo>
                    <a:lnTo>
                      <a:pt x="1151" y="595"/>
                    </a:lnTo>
                    <a:lnTo>
                      <a:pt x="1149" y="593"/>
                    </a:lnTo>
                    <a:lnTo>
                      <a:pt x="1144" y="589"/>
                    </a:lnTo>
                    <a:lnTo>
                      <a:pt x="1137" y="585"/>
                    </a:lnTo>
                    <a:lnTo>
                      <a:pt x="1130" y="582"/>
                    </a:lnTo>
                    <a:lnTo>
                      <a:pt x="1120" y="580"/>
                    </a:lnTo>
                    <a:lnTo>
                      <a:pt x="1112" y="580"/>
                    </a:lnTo>
                    <a:lnTo>
                      <a:pt x="1102" y="582"/>
                    </a:lnTo>
                    <a:lnTo>
                      <a:pt x="1092" y="585"/>
                    </a:lnTo>
                    <a:lnTo>
                      <a:pt x="1083" y="592"/>
                    </a:lnTo>
                    <a:lnTo>
                      <a:pt x="1069" y="610"/>
                    </a:lnTo>
                    <a:lnTo>
                      <a:pt x="1065" y="628"/>
                    </a:lnTo>
                    <a:lnTo>
                      <a:pt x="1067" y="645"/>
                    </a:lnTo>
                    <a:lnTo>
                      <a:pt x="1073" y="657"/>
                    </a:lnTo>
                    <a:lnTo>
                      <a:pt x="1076" y="661"/>
                    </a:lnTo>
                    <a:lnTo>
                      <a:pt x="1083" y="670"/>
                    </a:lnTo>
                    <a:lnTo>
                      <a:pt x="1092" y="684"/>
                    </a:lnTo>
                    <a:lnTo>
                      <a:pt x="1105" y="700"/>
                    </a:lnTo>
                    <a:lnTo>
                      <a:pt x="1117" y="717"/>
                    </a:lnTo>
                    <a:lnTo>
                      <a:pt x="1131" y="735"/>
                    </a:lnTo>
                    <a:lnTo>
                      <a:pt x="1142" y="750"/>
                    </a:lnTo>
                    <a:lnTo>
                      <a:pt x="1152" y="763"/>
                    </a:lnTo>
                    <a:lnTo>
                      <a:pt x="1122" y="754"/>
                    </a:lnTo>
                    <a:lnTo>
                      <a:pt x="1095" y="745"/>
                    </a:lnTo>
                    <a:lnTo>
                      <a:pt x="1072" y="734"/>
                    </a:lnTo>
                    <a:lnTo>
                      <a:pt x="1052" y="722"/>
                    </a:lnTo>
                    <a:lnTo>
                      <a:pt x="1037" y="711"/>
                    </a:lnTo>
                    <a:lnTo>
                      <a:pt x="1024" y="699"/>
                    </a:lnTo>
                    <a:lnTo>
                      <a:pt x="1017" y="686"/>
                    </a:lnTo>
                    <a:lnTo>
                      <a:pt x="1015" y="673"/>
                    </a:lnTo>
                    <a:lnTo>
                      <a:pt x="1013" y="663"/>
                    </a:lnTo>
                    <a:lnTo>
                      <a:pt x="1013" y="654"/>
                    </a:lnTo>
                    <a:lnTo>
                      <a:pt x="1013" y="646"/>
                    </a:lnTo>
                    <a:lnTo>
                      <a:pt x="1015" y="638"/>
                    </a:lnTo>
                    <a:lnTo>
                      <a:pt x="1016" y="614"/>
                    </a:lnTo>
                    <a:lnTo>
                      <a:pt x="994" y="617"/>
                    </a:lnTo>
                    <a:lnTo>
                      <a:pt x="952" y="621"/>
                    </a:lnTo>
                    <a:lnTo>
                      <a:pt x="911" y="627"/>
                    </a:lnTo>
                    <a:lnTo>
                      <a:pt x="869" y="631"/>
                    </a:lnTo>
                    <a:lnTo>
                      <a:pt x="829" y="638"/>
                    </a:lnTo>
                    <a:lnTo>
                      <a:pt x="788" y="643"/>
                    </a:lnTo>
                    <a:lnTo>
                      <a:pt x="750" y="650"/>
                    </a:lnTo>
                    <a:lnTo>
                      <a:pt x="712" y="657"/>
                    </a:lnTo>
                    <a:lnTo>
                      <a:pt x="673" y="664"/>
                    </a:lnTo>
                    <a:lnTo>
                      <a:pt x="637" y="673"/>
                    </a:lnTo>
                    <a:lnTo>
                      <a:pt x="601" y="681"/>
                    </a:lnTo>
                    <a:lnTo>
                      <a:pt x="565" y="689"/>
                    </a:lnTo>
                    <a:lnTo>
                      <a:pt x="530" y="699"/>
                    </a:lnTo>
                    <a:lnTo>
                      <a:pt x="496" y="707"/>
                    </a:lnTo>
                    <a:lnTo>
                      <a:pt x="464" y="717"/>
                    </a:lnTo>
                    <a:lnTo>
                      <a:pt x="430" y="728"/>
                    </a:lnTo>
                    <a:lnTo>
                      <a:pt x="400" y="738"/>
                    </a:lnTo>
                    <a:lnTo>
                      <a:pt x="369" y="749"/>
                    </a:lnTo>
                    <a:lnTo>
                      <a:pt x="339" y="760"/>
                    </a:lnTo>
                    <a:lnTo>
                      <a:pt x="311" y="771"/>
                    </a:lnTo>
                    <a:lnTo>
                      <a:pt x="283" y="783"/>
                    </a:lnTo>
                    <a:lnTo>
                      <a:pt x="256" y="796"/>
                    </a:lnTo>
                    <a:lnTo>
                      <a:pt x="231" y="808"/>
                    </a:lnTo>
                    <a:lnTo>
                      <a:pt x="206" y="821"/>
                    </a:lnTo>
                    <a:lnTo>
                      <a:pt x="182" y="833"/>
                    </a:lnTo>
                    <a:lnTo>
                      <a:pt x="160" y="847"/>
                    </a:lnTo>
                    <a:lnTo>
                      <a:pt x="138" y="861"/>
                    </a:lnTo>
                    <a:lnTo>
                      <a:pt x="117" y="875"/>
                    </a:lnTo>
                    <a:lnTo>
                      <a:pt x="97" y="889"/>
                    </a:lnTo>
                    <a:lnTo>
                      <a:pt x="79" y="904"/>
                    </a:lnTo>
                    <a:lnTo>
                      <a:pt x="63" y="918"/>
                    </a:lnTo>
                    <a:lnTo>
                      <a:pt x="48" y="933"/>
                    </a:lnTo>
                    <a:lnTo>
                      <a:pt x="32" y="948"/>
                    </a:lnTo>
                    <a:lnTo>
                      <a:pt x="10" y="991"/>
                    </a:lnTo>
                    <a:lnTo>
                      <a:pt x="0" y="1047"/>
                    </a:lnTo>
                    <a:lnTo>
                      <a:pt x="0" y="1100"/>
                    </a:lnTo>
                    <a:lnTo>
                      <a:pt x="2" y="1137"/>
                    </a:lnTo>
                    <a:lnTo>
                      <a:pt x="4" y="1166"/>
                    </a:lnTo>
                    <a:lnTo>
                      <a:pt x="10" y="1197"/>
                    </a:lnTo>
                    <a:lnTo>
                      <a:pt x="17" y="1227"/>
                    </a:lnTo>
                    <a:lnTo>
                      <a:pt x="25" y="1256"/>
                    </a:lnTo>
                    <a:lnTo>
                      <a:pt x="35" y="1284"/>
                    </a:lnTo>
                    <a:lnTo>
                      <a:pt x="48" y="1309"/>
                    </a:lnTo>
                    <a:lnTo>
                      <a:pt x="61" y="1331"/>
                    </a:lnTo>
                    <a:lnTo>
                      <a:pt x="77" y="1348"/>
                    </a:lnTo>
                    <a:lnTo>
                      <a:pt x="96" y="1363"/>
                    </a:lnTo>
                    <a:lnTo>
                      <a:pt x="117" y="1378"/>
                    </a:lnTo>
                    <a:lnTo>
                      <a:pt x="140" y="1392"/>
                    </a:lnTo>
                    <a:lnTo>
                      <a:pt x="164" y="1405"/>
                    </a:lnTo>
                    <a:lnTo>
                      <a:pt x="190" y="1416"/>
                    </a:lnTo>
                    <a:lnTo>
                      <a:pt x="218" y="1427"/>
                    </a:lnTo>
                    <a:lnTo>
                      <a:pt x="247" y="1437"/>
                    </a:lnTo>
                    <a:lnTo>
                      <a:pt x="278" y="1445"/>
                    </a:lnTo>
                    <a:lnTo>
                      <a:pt x="288" y="1470"/>
                    </a:lnTo>
                    <a:lnTo>
                      <a:pt x="297" y="1493"/>
                    </a:lnTo>
                    <a:lnTo>
                      <a:pt x="310" y="1517"/>
                    </a:lnTo>
                    <a:lnTo>
                      <a:pt x="324" y="1541"/>
                    </a:lnTo>
                    <a:lnTo>
                      <a:pt x="339" y="1563"/>
                    </a:lnTo>
                    <a:lnTo>
                      <a:pt x="354" y="1584"/>
                    </a:lnTo>
                    <a:lnTo>
                      <a:pt x="372" y="1604"/>
                    </a:lnTo>
                    <a:lnTo>
                      <a:pt x="392" y="1624"/>
                    </a:lnTo>
                    <a:lnTo>
                      <a:pt x="407" y="1638"/>
                    </a:lnTo>
                    <a:lnTo>
                      <a:pt x="424" y="1651"/>
                    </a:lnTo>
                    <a:lnTo>
                      <a:pt x="440" y="1664"/>
                    </a:lnTo>
                    <a:lnTo>
                      <a:pt x="457" y="1675"/>
                    </a:lnTo>
                    <a:lnTo>
                      <a:pt x="475" y="1686"/>
                    </a:lnTo>
                    <a:lnTo>
                      <a:pt x="493" y="1696"/>
                    </a:lnTo>
                    <a:lnTo>
                      <a:pt x="511" y="1704"/>
                    </a:lnTo>
                    <a:lnTo>
                      <a:pt x="530" y="1712"/>
                    </a:lnTo>
                    <a:lnTo>
                      <a:pt x="548" y="1719"/>
                    </a:lnTo>
                    <a:lnTo>
                      <a:pt x="568" y="1726"/>
                    </a:lnTo>
                    <a:lnTo>
                      <a:pt x="587" y="1731"/>
                    </a:lnTo>
                    <a:lnTo>
                      <a:pt x="608" y="1735"/>
                    </a:lnTo>
                    <a:lnTo>
                      <a:pt x="628" y="1739"/>
                    </a:lnTo>
                    <a:lnTo>
                      <a:pt x="648" y="1742"/>
                    </a:lnTo>
                    <a:lnTo>
                      <a:pt x="668" y="1743"/>
                    </a:lnTo>
                    <a:lnTo>
                      <a:pt x="689" y="1743"/>
                    </a:lnTo>
                    <a:lnTo>
                      <a:pt x="709" y="1743"/>
                    </a:lnTo>
                    <a:lnTo>
                      <a:pt x="729" y="1742"/>
                    </a:lnTo>
                    <a:lnTo>
                      <a:pt x="750" y="1739"/>
                    </a:lnTo>
                    <a:lnTo>
                      <a:pt x="769" y="1735"/>
                    </a:lnTo>
                    <a:lnTo>
                      <a:pt x="788" y="1731"/>
                    </a:lnTo>
                    <a:lnTo>
                      <a:pt x="807" y="1726"/>
                    </a:lnTo>
                    <a:lnTo>
                      <a:pt x="826" y="1719"/>
                    </a:lnTo>
                    <a:lnTo>
                      <a:pt x="844" y="1712"/>
                    </a:lnTo>
                    <a:lnTo>
                      <a:pt x="862" y="1704"/>
                    </a:lnTo>
                    <a:lnTo>
                      <a:pt x="879" y="1696"/>
                    </a:lnTo>
                    <a:lnTo>
                      <a:pt x="895" y="1686"/>
                    </a:lnTo>
                    <a:lnTo>
                      <a:pt x="912" y="1675"/>
                    </a:lnTo>
                    <a:lnTo>
                      <a:pt x="927" y="1664"/>
                    </a:lnTo>
                    <a:lnTo>
                      <a:pt x="943" y="1651"/>
                    </a:lnTo>
                    <a:lnTo>
                      <a:pt x="958" y="1638"/>
                    </a:lnTo>
                    <a:lnTo>
                      <a:pt x="972" y="1624"/>
                    </a:lnTo>
                    <a:lnTo>
                      <a:pt x="986" y="1608"/>
                    </a:lnTo>
                    <a:lnTo>
                      <a:pt x="999" y="1592"/>
                    </a:lnTo>
                    <a:lnTo>
                      <a:pt x="1011" y="1574"/>
                    </a:lnTo>
                    <a:lnTo>
                      <a:pt x="1023" y="1556"/>
                    </a:lnTo>
                    <a:lnTo>
                      <a:pt x="1033" y="1538"/>
                    </a:lnTo>
                    <a:lnTo>
                      <a:pt x="1041" y="1520"/>
                    </a:lnTo>
                    <a:lnTo>
                      <a:pt x="1049" y="1500"/>
                    </a:lnTo>
                    <a:lnTo>
                      <a:pt x="1056" y="1481"/>
                    </a:lnTo>
                    <a:lnTo>
                      <a:pt x="1079" y="1481"/>
                    </a:lnTo>
                    <a:lnTo>
                      <a:pt x="1101" y="1480"/>
                    </a:lnTo>
                    <a:lnTo>
                      <a:pt x="1123" y="1480"/>
                    </a:lnTo>
                    <a:lnTo>
                      <a:pt x="1145" y="1480"/>
                    </a:lnTo>
                    <a:lnTo>
                      <a:pt x="1167" y="1478"/>
                    </a:lnTo>
                    <a:lnTo>
                      <a:pt x="1190" y="1478"/>
                    </a:lnTo>
                    <a:lnTo>
                      <a:pt x="1212" y="1478"/>
                    </a:lnTo>
                    <a:lnTo>
                      <a:pt x="1234" y="1477"/>
                    </a:lnTo>
                    <a:lnTo>
                      <a:pt x="1256" y="1477"/>
                    </a:lnTo>
                    <a:lnTo>
                      <a:pt x="1280" y="1477"/>
                    </a:lnTo>
                    <a:lnTo>
                      <a:pt x="1302" y="1477"/>
                    </a:lnTo>
                    <a:lnTo>
                      <a:pt x="1325" y="1475"/>
                    </a:lnTo>
                    <a:lnTo>
                      <a:pt x="1348" y="1475"/>
                    </a:lnTo>
                    <a:lnTo>
                      <a:pt x="1371" y="1475"/>
                    </a:lnTo>
                    <a:lnTo>
                      <a:pt x="1393" y="1475"/>
                    </a:lnTo>
                    <a:lnTo>
                      <a:pt x="1417" y="1475"/>
                    </a:lnTo>
                    <a:lnTo>
                      <a:pt x="1442" y="1475"/>
                    </a:lnTo>
                    <a:lnTo>
                      <a:pt x="1467" y="1475"/>
                    </a:lnTo>
                    <a:lnTo>
                      <a:pt x="1492" y="1475"/>
                    </a:lnTo>
                    <a:lnTo>
                      <a:pt x="1517" y="1477"/>
                    </a:lnTo>
                    <a:lnTo>
                      <a:pt x="1542" y="1477"/>
                    </a:lnTo>
                    <a:lnTo>
                      <a:pt x="1567" y="1477"/>
                    </a:lnTo>
                    <a:lnTo>
                      <a:pt x="1591" y="1478"/>
                    </a:lnTo>
                    <a:lnTo>
                      <a:pt x="1616" y="1478"/>
                    </a:lnTo>
                    <a:lnTo>
                      <a:pt x="1639" y="1480"/>
                    </a:lnTo>
                    <a:lnTo>
                      <a:pt x="1664" y="1481"/>
                    </a:lnTo>
                    <a:lnTo>
                      <a:pt x="1688" y="1481"/>
                    </a:lnTo>
                    <a:lnTo>
                      <a:pt x="1711" y="1482"/>
                    </a:lnTo>
                    <a:lnTo>
                      <a:pt x="1735" y="1484"/>
                    </a:lnTo>
                    <a:lnTo>
                      <a:pt x="1758" y="1485"/>
                    </a:lnTo>
                    <a:lnTo>
                      <a:pt x="1782" y="1485"/>
                    </a:lnTo>
                    <a:lnTo>
                      <a:pt x="1806" y="1486"/>
                    </a:lnTo>
                    <a:lnTo>
                      <a:pt x="1814" y="1506"/>
                    </a:lnTo>
                    <a:lnTo>
                      <a:pt x="1824" y="1524"/>
                    </a:lnTo>
                    <a:lnTo>
                      <a:pt x="1835" y="1542"/>
                    </a:lnTo>
                    <a:lnTo>
                      <a:pt x="1847" y="1559"/>
                    </a:lnTo>
                    <a:lnTo>
                      <a:pt x="1860" y="1577"/>
                    </a:lnTo>
                    <a:lnTo>
                      <a:pt x="1874" y="1592"/>
                    </a:lnTo>
                    <a:lnTo>
                      <a:pt x="1887" y="1608"/>
                    </a:lnTo>
                    <a:lnTo>
                      <a:pt x="1903" y="1624"/>
                    </a:lnTo>
                    <a:lnTo>
                      <a:pt x="1918" y="1638"/>
                    </a:lnTo>
                    <a:lnTo>
                      <a:pt x="1935" y="1651"/>
                    </a:lnTo>
                    <a:lnTo>
                      <a:pt x="1951" y="1664"/>
                    </a:lnTo>
                    <a:lnTo>
                      <a:pt x="1968" y="1675"/>
                    </a:lnTo>
                    <a:lnTo>
                      <a:pt x="1986" y="1686"/>
                    </a:lnTo>
                    <a:lnTo>
                      <a:pt x="2004" y="1696"/>
                    </a:lnTo>
                    <a:lnTo>
                      <a:pt x="2022" y="1704"/>
                    </a:lnTo>
                    <a:lnTo>
                      <a:pt x="2042" y="1712"/>
                    </a:lnTo>
                    <a:lnTo>
                      <a:pt x="2060" y="1719"/>
                    </a:lnTo>
                    <a:lnTo>
                      <a:pt x="2079" y="1726"/>
                    </a:lnTo>
                    <a:lnTo>
                      <a:pt x="2098" y="1731"/>
                    </a:lnTo>
                    <a:lnTo>
                      <a:pt x="2119" y="1735"/>
                    </a:lnTo>
                    <a:lnTo>
                      <a:pt x="2139" y="1739"/>
                    </a:lnTo>
                    <a:lnTo>
                      <a:pt x="2159" y="1742"/>
                    </a:lnTo>
                    <a:lnTo>
                      <a:pt x="2179" y="1743"/>
                    </a:lnTo>
                    <a:lnTo>
                      <a:pt x="2200" y="1743"/>
                    </a:lnTo>
                    <a:lnTo>
                      <a:pt x="2221" y="1743"/>
                    </a:lnTo>
                    <a:lnTo>
                      <a:pt x="2240" y="1742"/>
                    </a:lnTo>
                    <a:lnTo>
                      <a:pt x="2261" y="1739"/>
                    </a:lnTo>
                    <a:lnTo>
                      <a:pt x="2280" y="1735"/>
                    </a:lnTo>
                    <a:lnTo>
                      <a:pt x="2300" y="1731"/>
                    </a:lnTo>
                    <a:lnTo>
                      <a:pt x="2319" y="1726"/>
                    </a:lnTo>
                    <a:lnTo>
                      <a:pt x="2337" y="1719"/>
                    </a:lnTo>
                    <a:lnTo>
                      <a:pt x="2355" y="1712"/>
                    </a:lnTo>
                    <a:lnTo>
                      <a:pt x="2373" y="1704"/>
                    </a:lnTo>
                    <a:lnTo>
                      <a:pt x="2390" y="1696"/>
                    </a:lnTo>
                    <a:lnTo>
                      <a:pt x="2408" y="1686"/>
                    </a:lnTo>
                    <a:lnTo>
                      <a:pt x="2423" y="1675"/>
                    </a:lnTo>
                    <a:lnTo>
                      <a:pt x="2440" y="1664"/>
                    </a:lnTo>
                    <a:lnTo>
                      <a:pt x="2455" y="1651"/>
                    </a:lnTo>
                    <a:lnTo>
                      <a:pt x="2469" y="1638"/>
                    </a:lnTo>
                    <a:lnTo>
                      <a:pt x="2483" y="1624"/>
                    </a:lnTo>
                    <a:lnTo>
                      <a:pt x="2499" y="1606"/>
                    </a:lnTo>
                    <a:lnTo>
                      <a:pt x="2515" y="1585"/>
                    </a:lnTo>
                    <a:lnTo>
                      <a:pt x="2529" y="1566"/>
                    </a:lnTo>
                    <a:lnTo>
                      <a:pt x="2541" y="1543"/>
                    </a:lnTo>
                    <a:lnTo>
                      <a:pt x="2552" y="1521"/>
                    </a:lnTo>
                    <a:lnTo>
                      <a:pt x="2562" y="1499"/>
                    </a:lnTo>
                    <a:lnTo>
                      <a:pt x="2570" y="1475"/>
                    </a:lnTo>
                    <a:lnTo>
                      <a:pt x="2577" y="1452"/>
                    </a:lnTo>
                    <a:lnTo>
                      <a:pt x="2592" y="1446"/>
                    </a:lnTo>
                    <a:lnTo>
                      <a:pt x="2606" y="1439"/>
                    </a:lnTo>
                    <a:lnTo>
                      <a:pt x="2620" y="1434"/>
                    </a:lnTo>
                    <a:lnTo>
                      <a:pt x="2634" y="1427"/>
                    </a:lnTo>
                    <a:lnTo>
                      <a:pt x="2648" y="1420"/>
                    </a:lnTo>
                    <a:lnTo>
                      <a:pt x="2660" y="1413"/>
                    </a:lnTo>
                    <a:lnTo>
                      <a:pt x="2673" y="1406"/>
                    </a:lnTo>
                    <a:lnTo>
                      <a:pt x="2684" y="1398"/>
                    </a:lnTo>
                    <a:lnTo>
                      <a:pt x="2706" y="1377"/>
                    </a:lnTo>
                    <a:lnTo>
                      <a:pt x="2724" y="1351"/>
                    </a:lnTo>
                    <a:lnTo>
                      <a:pt x="2739" y="1319"/>
                    </a:lnTo>
                    <a:lnTo>
                      <a:pt x="2751" y="1284"/>
                    </a:lnTo>
                    <a:lnTo>
                      <a:pt x="2759" y="1247"/>
                    </a:lnTo>
                    <a:lnTo>
                      <a:pt x="2764" y="1208"/>
                    </a:lnTo>
                    <a:lnTo>
                      <a:pt x="2767" y="1169"/>
                    </a:lnTo>
                    <a:lnTo>
                      <a:pt x="2767" y="1131"/>
                    </a:lnTo>
                    <a:close/>
                  </a:path>
                </a:pathLst>
              </a:custGeom>
              <a:solidFill>
                <a:srgbClr val="000000"/>
              </a:solidFill>
              <a:ln w="9525">
                <a:noFill/>
                <a:round/>
                <a:headEnd/>
                <a:tailEnd/>
              </a:ln>
            </p:spPr>
            <p:txBody>
              <a:bodyPr/>
              <a:lstStyle/>
              <a:p>
                <a:pPr eaLnBrk="0" hangingPunct="0"/>
                <a:endParaRPr lang="en-AU"/>
              </a:p>
            </p:txBody>
          </p:sp>
          <p:sp>
            <p:nvSpPr>
              <p:cNvPr id="76883" name="Freeform 186"/>
              <p:cNvSpPr>
                <a:spLocks/>
              </p:cNvSpPr>
              <p:nvPr/>
            </p:nvSpPr>
            <p:spPr bwMode="auto">
              <a:xfrm>
                <a:off x="6515" y="2530"/>
                <a:ext cx="259" cy="93"/>
              </a:xfrm>
              <a:custGeom>
                <a:avLst/>
                <a:gdLst>
                  <a:gd name="T0" fmla="*/ 86 w 776"/>
                  <a:gd name="T1" fmla="*/ 31 h 279"/>
                  <a:gd name="T2" fmla="*/ 83 w 776"/>
                  <a:gd name="T3" fmla="*/ 29 h 279"/>
                  <a:gd name="T4" fmla="*/ 78 w 776"/>
                  <a:gd name="T5" fmla="*/ 26 h 279"/>
                  <a:gd name="T6" fmla="*/ 74 w 776"/>
                  <a:gd name="T7" fmla="*/ 24 h 279"/>
                  <a:gd name="T8" fmla="*/ 70 w 776"/>
                  <a:gd name="T9" fmla="*/ 22 h 279"/>
                  <a:gd name="T10" fmla="*/ 65 w 776"/>
                  <a:gd name="T11" fmla="*/ 20 h 279"/>
                  <a:gd name="T12" fmla="*/ 59 w 776"/>
                  <a:gd name="T13" fmla="*/ 18 h 279"/>
                  <a:gd name="T14" fmla="*/ 54 w 776"/>
                  <a:gd name="T15" fmla="*/ 16 h 279"/>
                  <a:gd name="T16" fmla="*/ 49 w 776"/>
                  <a:gd name="T17" fmla="*/ 14 h 279"/>
                  <a:gd name="T18" fmla="*/ 43 w 776"/>
                  <a:gd name="T19" fmla="*/ 12 h 279"/>
                  <a:gd name="T20" fmla="*/ 37 w 776"/>
                  <a:gd name="T21" fmla="*/ 10 h 279"/>
                  <a:gd name="T22" fmla="*/ 31 w 776"/>
                  <a:gd name="T23" fmla="*/ 9 h 279"/>
                  <a:gd name="T24" fmla="*/ 25 w 776"/>
                  <a:gd name="T25" fmla="*/ 7 h 279"/>
                  <a:gd name="T26" fmla="*/ 19 w 776"/>
                  <a:gd name="T27" fmla="*/ 6 h 279"/>
                  <a:gd name="T28" fmla="*/ 13 w 776"/>
                  <a:gd name="T29" fmla="*/ 5 h 279"/>
                  <a:gd name="T30" fmla="*/ 6 w 776"/>
                  <a:gd name="T31" fmla="*/ 3 h 279"/>
                  <a:gd name="T32" fmla="*/ 0 w 776"/>
                  <a:gd name="T33" fmla="*/ 2 h 279"/>
                  <a:gd name="T34" fmla="*/ 0 w 776"/>
                  <a:gd name="T35" fmla="*/ 2 h 279"/>
                  <a:gd name="T36" fmla="*/ 0 w 776"/>
                  <a:gd name="T37" fmla="*/ 1 h 279"/>
                  <a:gd name="T38" fmla="*/ 0 w 776"/>
                  <a:gd name="T39" fmla="*/ 1 h 279"/>
                  <a:gd name="T40" fmla="*/ 0 w 776"/>
                  <a:gd name="T41" fmla="*/ 0 h 279"/>
                  <a:gd name="T42" fmla="*/ 7 w 776"/>
                  <a:gd name="T43" fmla="*/ 1 h 279"/>
                  <a:gd name="T44" fmla="*/ 14 w 776"/>
                  <a:gd name="T45" fmla="*/ 2 h 279"/>
                  <a:gd name="T46" fmla="*/ 20 w 776"/>
                  <a:gd name="T47" fmla="*/ 4 h 279"/>
                  <a:gd name="T48" fmla="*/ 26 w 776"/>
                  <a:gd name="T49" fmla="*/ 5 h 279"/>
                  <a:gd name="T50" fmla="*/ 33 w 776"/>
                  <a:gd name="T51" fmla="*/ 7 h 279"/>
                  <a:gd name="T52" fmla="*/ 38 w 776"/>
                  <a:gd name="T53" fmla="*/ 8 h 279"/>
                  <a:gd name="T54" fmla="*/ 44 w 776"/>
                  <a:gd name="T55" fmla="*/ 10 h 279"/>
                  <a:gd name="T56" fmla="*/ 50 w 776"/>
                  <a:gd name="T57" fmla="*/ 12 h 279"/>
                  <a:gd name="T58" fmla="*/ 55 w 776"/>
                  <a:gd name="T59" fmla="*/ 13 h 279"/>
                  <a:gd name="T60" fmla="*/ 60 w 776"/>
                  <a:gd name="T61" fmla="*/ 15 h 279"/>
                  <a:gd name="T62" fmla="*/ 65 w 776"/>
                  <a:gd name="T63" fmla="*/ 17 h 279"/>
                  <a:gd name="T64" fmla="*/ 69 w 776"/>
                  <a:gd name="T65" fmla="*/ 19 h 279"/>
                  <a:gd name="T66" fmla="*/ 73 w 776"/>
                  <a:gd name="T67" fmla="*/ 22 h 279"/>
                  <a:gd name="T68" fmla="*/ 77 w 776"/>
                  <a:gd name="T69" fmla="*/ 24 h 279"/>
                  <a:gd name="T70" fmla="*/ 81 w 776"/>
                  <a:gd name="T71" fmla="*/ 26 h 279"/>
                  <a:gd name="T72" fmla="*/ 84 w 776"/>
                  <a:gd name="T73" fmla="*/ 29 h 279"/>
                  <a:gd name="T74" fmla="*/ 85 w 776"/>
                  <a:gd name="T75" fmla="*/ 29 h 279"/>
                  <a:gd name="T76" fmla="*/ 85 w 776"/>
                  <a:gd name="T77" fmla="*/ 30 h 279"/>
                  <a:gd name="T78" fmla="*/ 86 w 776"/>
                  <a:gd name="T79" fmla="*/ 30 h 279"/>
                  <a:gd name="T80" fmla="*/ 86 w 776"/>
                  <a:gd name="T81" fmla="*/ 31 h 27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76"/>
                  <a:gd name="T124" fmla="*/ 0 h 279"/>
                  <a:gd name="T125" fmla="*/ 776 w 776"/>
                  <a:gd name="T126" fmla="*/ 279 h 27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76" h="279">
                    <a:moveTo>
                      <a:pt x="776" y="279"/>
                    </a:moveTo>
                    <a:lnTo>
                      <a:pt x="743" y="258"/>
                    </a:lnTo>
                    <a:lnTo>
                      <a:pt x="705" y="237"/>
                    </a:lnTo>
                    <a:lnTo>
                      <a:pt x="666" y="217"/>
                    </a:lnTo>
                    <a:lnTo>
                      <a:pt x="625" y="197"/>
                    </a:lnTo>
                    <a:lnTo>
                      <a:pt x="580" y="178"/>
                    </a:lnTo>
                    <a:lnTo>
                      <a:pt x="534" y="160"/>
                    </a:lnTo>
                    <a:lnTo>
                      <a:pt x="487" y="142"/>
                    </a:lnTo>
                    <a:lnTo>
                      <a:pt x="439" y="125"/>
                    </a:lnTo>
                    <a:lnTo>
                      <a:pt x="387" y="108"/>
                    </a:lnTo>
                    <a:lnTo>
                      <a:pt x="335" y="93"/>
                    </a:lnTo>
                    <a:lnTo>
                      <a:pt x="281" y="79"/>
                    </a:lnTo>
                    <a:lnTo>
                      <a:pt x="226" y="65"/>
                    </a:lnTo>
                    <a:lnTo>
                      <a:pt x="171" y="53"/>
                    </a:lnTo>
                    <a:lnTo>
                      <a:pt x="114" y="42"/>
                    </a:lnTo>
                    <a:lnTo>
                      <a:pt x="57" y="31"/>
                    </a:lnTo>
                    <a:lnTo>
                      <a:pt x="0" y="22"/>
                    </a:lnTo>
                    <a:lnTo>
                      <a:pt x="2" y="17"/>
                    </a:lnTo>
                    <a:lnTo>
                      <a:pt x="2" y="11"/>
                    </a:lnTo>
                    <a:lnTo>
                      <a:pt x="3" y="6"/>
                    </a:lnTo>
                    <a:lnTo>
                      <a:pt x="3" y="0"/>
                    </a:lnTo>
                    <a:lnTo>
                      <a:pt x="64" y="10"/>
                    </a:lnTo>
                    <a:lnTo>
                      <a:pt x="124" y="21"/>
                    </a:lnTo>
                    <a:lnTo>
                      <a:pt x="181" y="32"/>
                    </a:lnTo>
                    <a:lnTo>
                      <a:pt x="238" y="45"/>
                    </a:lnTo>
                    <a:lnTo>
                      <a:pt x="293" y="59"/>
                    </a:lnTo>
                    <a:lnTo>
                      <a:pt x="346" y="72"/>
                    </a:lnTo>
                    <a:lnTo>
                      <a:pt x="397" y="88"/>
                    </a:lnTo>
                    <a:lnTo>
                      <a:pt x="446" y="104"/>
                    </a:lnTo>
                    <a:lnTo>
                      <a:pt x="493" y="121"/>
                    </a:lnTo>
                    <a:lnTo>
                      <a:pt x="539" y="138"/>
                    </a:lnTo>
                    <a:lnTo>
                      <a:pt x="582" y="157"/>
                    </a:lnTo>
                    <a:lnTo>
                      <a:pt x="622" y="175"/>
                    </a:lnTo>
                    <a:lnTo>
                      <a:pt x="659" y="196"/>
                    </a:lnTo>
                    <a:lnTo>
                      <a:pt x="695" y="215"/>
                    </a:lnTo>
                    <a:lnTo>
                      <a:pt x="727" y="236"/>
                    </a:lnTo>
                    <a:lnTo>
                      <a:pt x="758" y="258"/>
                    </a:lnTo>
                    <a:lnTo>
                      <a:pt x="763" y="262"/>
                    </a:lnTo>
                    <a:lnTo>
                      <a:pt x="768" y="268"/>
                    </a:lnTo>
                    <a:lnTo>
                      <a:pt x="772" y="273"/>
                    </a:lnTo>
                    <a:lnTo>
                      <a:pt x="776" y="279"/>
                    </a:lnTo>
                    <a:close/>
                  </a:path>
                </a:pathLst>
              </a:custGeom>
              <a:solidFill>
                <a:srgbClr val="FFFFFF"/>
              </a:solidFill>
              <a:ln w="9525">
                <a:noFill/>
                <a:round/>
                <a:headEnd/>
                <a:tailEnd/>
              </a:ln>
            </p:spPr>
            <p:txBody>
              <a:bodyPr/>
              <a:lstStyle/>
              <a:p>
                <a:pPr eaLnBrk="0" hangingPunct="0"/>
                <a:endParaRPr lang="en-AU"/>
              </a:p>
            </p:txBody>
          </p:sp>
          <p:sp>
            <p:nvSpPr>
              <p:cNvPr id="76884" name="Freeform 187"/>
              <p:cNvSpPr>
                <a:spLocks/>
              </p:cNvSpPr>
              <p:nvPr/>
            </p:nvSpPr>
            <p:spPr bwMode="auto">
              <a:xfrm>
                <a:off x="6473" y="2408"/>
                <a:ext cx="25" cy="144"/>
              </a:xfrm>
              <a:custGeom>
                <a:avLst/>
                <a:gdLst>
                  <a:gd name="T0" fmla="*/ 2 w 76"/>
                  <a:gd name="T1" fmla="*/ 0 h 433"/>
                  <a:gd name="T2" fmla="*/ 4 w 76"/>
                  <a:gd name="T3" fmla="*/ 0 h 433"/>
                  <a:gd name="T4" fmla="*/ 5 w 76"/>
                  <a:gd name="T5" fmla="*/ 0 h 433"/>
                  <a:gd name="T6" fmla="*/ 5 w 76"/>
                  <a:gd name="T7" fmla="*/ 0 h 433"/>
                  <a:gd name="T8" fmla="*/ 6 w 76"/>
                  <a:gd name="T9" fmla="*/ 1 h 433"/>
                  <a:gd name="T10" fmla="*/ 6 w 76"/>
                  <a:gd name="T11" fmla="*/ 2 h 433"/>
                  <a:gd name="T12" fmla="*/ 8 w 76"/>
                  <a:gd name="T13" fmla="*/ 44 h 433"/>
                  <a:gd name="T14" fmla="*/ 8 w 76"/>
                  <a:gd name="T15" fmla="*/ 44 h 433"/>
                  <a:gd name="T16" fmla="*/ 8 w 76"/>
                  <a:gd name="T17" fmla="*/ 45 h 433"/>
                  <a:gd name="T18" fmla="*/ 7 w 76"/>
                  <a:gd name="T19" fmla="*/ 45 h 433"/>
                  <a:gd name="T20" fmla="*/ 7 w 76"/>
                  <a:gd name="T21" fmla="*/ 46 h 433"/>
                  <a:gd name="T22" fmla="*/ 6 w 76"/>
                  <a:gd name="T23" fmla="*/ 46 h 433"/>
                  <a:gd name="T24" fmla="*/ 5 w 76"/>
                  <a:gd name="T25" fmla="*/ 47 h 433"/>
                  <a:gd name="T26" fmla="*/ 4 w 76"/>
                  <a:gd name="T27" fmla="*/ 47 h 433"/>
                  <a:gd name="T28" fmla="*/ 4 w 76"/>
                  <a:gd name="T29" fmla="*/ 48 h 433"/>
                  <a:gd name="T30" fmla="*/ 3 w 76"/>
                  <a:gd name="T31" fmla="*/ 48 h 433"/>
                  <a:gd name="T32" fmla="*/ 0 w 76"/>
                  <a:gd name="T33" fmla="*/ 2 h 433"/>
                  <a:gd name="T34" fmla="*/ 0 w 76"/>
                  <a:gd name="T35" fmla="*/ 1 h 433"/>
                  <a:gd name="T36" fmla="*/ 0 w 76"/>
                  <a:gd name="T37" fmla="*/ 0 h 433"/>
                  <a:gd name="T38" fmla="*/ 1 w 76"/>
                  <a:gd name="T39" fmla="*/ 0 h 433"/>
                  <a:gd name="T40" fmla="*/ 2 w 76"/>
                  <a:gd name="T41" fmla="*/ 0 h 4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433"/>
                  <a:gd name="T65" fmla="*/ 76 w 76"/>
                  <a:gd name="T66" fmla="*/ 433 h 4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433">
                    <a:moveTo>
                      <a:pt x="14" y="0"/>
                    </a:moveTo>
                    <a:lnTo>
                      <a:pt x="40" y="0"/>
                    </a:lnTo>
                    <a:lnTo>
                      <a:pt x="46" y="2"/>
                    </a:lnTo>
                    <a:lnTo>
                      <a:pt x="50" y="4"/>
                    </a:lnTo>
                    <a:lnTo>
                      <a:pt x="54" y="10"/>
                    </a:lnTo>
                    <a:lnTo>
                      <a:pt x="55" y="15"/>
                    </a:lnTo>
                    <a:lnTo>
                      <a:pt x="76" y="400"/>
                    </a:lnTo>
                    <a:lnTo>
                      <a:pt x="72" y="404"/>
                    </a:lnTo>
                    <a:lnTo>
                      <a:pt x="67" y="408"/>
                    </a:lnTo>
                    <a:lnTo>
                      <a:pt x="61" y="412"/>
                    </a:lnTo>
                    <a:lnTo>
                      <a:pt x="54" y="416"/>
                    </a:lnTo>
                    <a:lnTo>
                      <a:pt x="47" y="420"/>
                    </a:lnTo>
                    <a:lnTo>
                      <a:pt x="40" y="425"/>
                    </a:lnTo>
                    <a:lnTo>
                      <a:pt x="32" y="429"/>
                    </a:lnTo>
                    <a:lnTo>
                      <a:pt x="24" y="433"/>
                    </a:lnTo>
                    <a:lnTo>
                      <a:pt x="0" y="15"/>
                    </a:lnTo>
                    <a:lnTo>
                      <a:pt x="1" y="10"/>
                    </a:lnTo>
                    <a:lnTo>
                      <a:pt x="4" y="4"/>
                    </a:lnTo>
                    <a:lnTo>
                      <a:pt x="8" y="2"/>
                    </a:lnTo>
                    <a:lnTo>
                      <a:pt x="14" y="0"/>
                    </a:lnTo>
                    <a:close/>
                  </a:path>
                </a:pathLst>
              </a:custGeom>
              <a:solidFill>
                <a:srgbClr val="FFFFFF"/>
              </a:solidFill>
              <a:ln w="9525">
                <a:noFill/>
                <a:round/>
                <a:headEnd/>
                <a:tailEnd/>
              </a:ln>
            </p:spPr>
            <p:txBody>
              <a:bodyPr/>
              <a:lstStyle/>
              <a:p>
                <a:pPr eaLnBrk="0" hangingPunct="0"/>
                <a:endParaRPr lang="en-AU"/>
              </a:p>
            </p:txBody>
          </p:sp>
          <p:sp>
            <p:nvSpPr>
              <p:cNvPr id="76885" name="Freeform 188"/>
              <p:cNvSpPr>
                <a:spLocks/>
              </p:cNvSpPr>
              <p:nvPr/>
            </p:nvSpPr>
            <p:spPr bwMode="auto">
              <a:xfrm>
                <a:off x="6317" y="2535"/>
                <a:ext cx="129" cy="36"/>
              </a:xfrm>
              <a:custGeom>
                <a:avLst/>
                <a:gdLst>
                  <a:gd name="T0" fmla="*/ 5 w 386"/>
                  <a:gd name="T1" fmla="*/ 12 h 106"/>
                  <a:gd name="T2" fmla="*/ 5 w 386"/>
                  <a:gd name="T3" fmla="*/ 11 h 106"/>
                  <a:gd name="T4" fmla="*/ 4 w 386"/>
                  <a:gd name="T5" fmla="*/ 11 h 106"/>
                  <a:gd name="T6" fmla="*/ 4 w 386"/>
                  <a:gd name="T7" fmla="*/ 10 h 106"/>
                  <a:gd name="T8" fmla="*/ 3 w 386"/>
                  <a:gd name="T9" fmla="*/ 8 h 106"/>
                  <a:gd name="T10" fmla="*/ 3 w 386"/>
                  <a:gd name="T11" fmla="*/ 7 h 106"/>
                  <a:gd name="T12" fmla="*/ 2 w 386"/>
                  <a:gd name="T13" fmla="*/ 6 h 106"/>
                  <a:gd name="T14" fmla="*/ 1 w 386"/>
                  <a:gd name="T15" fmla="*/ 5 h 106"/>
                  <a:gd name="T16" fmla="*/ 0 w 386"/>
                  <a:gd name="T17" fmla="*/ 4 h 106"/>
                  <a:gd name="T18" fmla="*/ 0 w 386"/>
                  <a:gd name="T19" fmla="*/ 3 h 106"/>
                  <a:gd name="T20" fmla="*/ 37 w 386"/>
                  <a:gd name="T21" fmla="*/ 0 h 106"/>
                  <a:gd name="T22" fmla="*/ 43 w 386"/>
                  <a:gd name="T23" fmla="*/ 10 h 106"/>
                  <a:gd name="T24" fmla="*/ 41 w 386"/>
                  <a:gd name="T25" fmla="*/ 10 h 106"/>
                  <a:gd name="T26" fmla="*/ 40 w 386"/>
                  <a:gd name="T27" fmla="*/ 10 h 106"/>
                  <a:gd name="T28" fmla="*/ 38 w 386"/>
                  <a:gd name="T29" fmla="*/ 11 h 106"/>
                  <a:gd name="T30" fmla="*/ 37 w 386"/>
                  <a:gd name="T31" fmla="*/ 11 h 106"/>
                  <a:gd name="T32" fmla="*/ 35 w 386"/>
                  <a:gd name="T33" fmla="*/ 11 h 106"/>
                  <a:gd name="T34" fmla="*/ 33 w 386"/>
                  <a:gd name="T35" fmla="*/ 11 h 106"/>
                  <a:gd name="T36" fmla="*/ 32 w 386"/>
                  <a:gd name="T37" fmla="*/ 11 h 106"/>
                  <a:gd name="T38" fmla="*/ 30 w 386"/>
                  <a:gd name="T39" fmla="*/ 12 h 106"/>
                  <a:gd name="T40" fmla="*/ 28 w 386"/>
                  <a:gd name="T41" fmla="*/ 12 h 106"/>
                  <a:gd name="T42" fmla="*/ 26 w 386"/>
                  <a:gd name="T43" fmla="*/ 12 h 106"/>
                  <a:gd name="T44" fmla="*/ 24 w 386"/>
                  <a:gd name="T45" fmla="*/ 12 h 106"/>
                  <a:gd name="T46" fmla="*/ 23 w 386"/>
                  <a:gd name="T47" fmla="*/ 12 h 106"/>
                  <a:gd name="T48" fmla="*/ 21 w 386"/>
                  <a:gd name="T49" fmla="*/ 12 h 106"/>
                  <a:gd name="T50" fmla="*/ 19 w 386"/>
                  <a:gd name="T51" fmla="*/ 12 h 106"/>
                  <a:gd name="T52" fmla="*/ 17 w 386"/>
                  <a:gd name="T53" fmla="*/ 12 h 106"/>
                  <a:gd name="T54" fmla="*/ 15 w 386"/>
                  <a:gd name="T55" fmla="*/ 12 h 106"/>
                  <a:gd name="T56" fmla="*/ 13 w 386"/>
                  <a:gd name="T57" fmla="*/ 12 h 106"/>
                  <a:gd name="T58" fmla="*/ 12 w 386"/>
                  <a:gd name="T59" fmla="*/ 12 h 106"/>
                  <a:gd name="T60" fmla="*/ 11 w 386"/>
                  <a:gd name="T61" fmla="*/ 12 h 106"/>
                  <a:gd name="T62" fmla="*/ 10 w 386"/>
                  <a:gd name="T63" fmla="*/ 12 h 106"/>
                  <a:gd name="T64" fmla="*/ 9 w 386"/>
                  <a:gd name="T65" fmla="*/ 12 h 106"/>
                  <a:gd name="T66" fmla="*/ 8 w 386"/>
                  <a:gd name="T67" fmla="*/ 12 h 106"/>
                  <a:gd name="T68" fmla="*/ 6 w 386"/>
                  <a:gd name="T69" fmla="*/ 12 h 106"/>
                  <a:gd name="T70" fmla="*/ 5 w 386"/>
                  <a:gd name="T71" fmla="*/ 12 h 10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86"/>
                  <a:gd name="T109" fmla="*/ 0 h 106"/>
                  <a:gd name="T110" fmla="*/ 386 w 386"/>
                  <a:gd name="T111" fmla="*/ 106 h 10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86" h="106">
                    <a:moveTo>
                      <a:pt x="48" y="104"/>
                    </a:moveTo>
                    <a:lnTo>
                      <a:pt x="43" y="98"/>
                    </a:lnTo>
                    <a:lnTo>
                      <a:pt x="39" y="91"/>
                    </a:lnTo>
                    <a:lnTo>
                      <a:pt x="35" y="83"/>
                    </a:lnTo>
                    <a:lnTo>
                      <a:pt x="29" y="74"/>
                    </a:lnTo>
                    <a:lnTo>
                      <a:pt x="23" y="65"/>
                    </a:lnTo>
                    <a:lnTo>
                      <a:pt x="16" y="55"/>
                    </a:lnTo>
                    <a:lnTo>
                      <a:pt x="9" y="47"/>
                    </a:lnTo>
                    <a:lnTo>
                      <a:pt x="0" y="37"/>
                    </a:lnTo>
                    <a:lnTo>
                      <a:pt x="0" y="25"/>
                    </a:lnTo>
                    <a:lnTo>
                      <a:pt x="335" y="0"/>
                    </a:lnTo>
                    <a:lnTo>
                      <a:pt x="386" y="83"/>
                    </a:lnTo>
                    <a:lnTo>
                      <a:pt x="372" y="86"/>
                    </a:lnTo>
                    <a:lnTo>
                      <a:pt x="358" y="88"/>
                    </a:lnTo>
                    <a:lnTo>
                      <a:pt x="344" y="91"/>
                    </a:lnTo>
                    <a:lnTo>
                      <a:pt x="329" y="92"/>
                    </a:lnTo>
                    <a:lnTo>
                      <a:pt x="314" y="95"/>
                    </a:lnTo>
                    <a:lnTo>
                      <a:pt x="299" y="97"/>
                    </a:lnTo>
                    <a:lnTo>
                      <a:pt x="283" y="98"/>
                    </a:lnTo>
                    <a:lnTo>
                      <a:pt x="268" y="101"/>
                    </a:lnTo>
                    <a:lnTo>
                      <a:pt x="251" y="102"/>
                    </a:lnTo>
                    <a:lnTo>
                      <a:pt x="235" y="104"/>
                    </a:lnTo>
                    <a:lnTo>
                      <a:pt x="218" y="104"/>
                    </a:lnTo>
                    <a:lnTo>
                      <a:pt x="202" y="105"/>
                    </a:lnTo>
                    <a:lnTo>
                      <a:pt x="185" y="105"/>
                    </a:lnTo>
                    <a:lnTo>
                      <a:pt x="167" y="106"/>
                    </a:lnTo>
                    <a:lnTo>
                      <a:pt x="150" y="106"/>
                    </a:lnTo>
                    <a:lnTo>
                      <a:pt x="132" y="106"/>
                    </a:lnTo>
                    <a:lnTo>
                      <a:pt x="121" y="106"/>
                    </a:lnTo>
                    <a:lnTo>
                      <a:pt x="110" y="106"/>
                    </a:lnTo>
                    <a:lnTo>
                      <a:pt x="99" y="106"/>
                    </a:lnTo>
                    <a:lnTo>
                      <a:pt x="89" y="105"/>
                    </a:lnTo>
                    <a:lnTo>
                      <a:pt x="78" y="105"/>
                    </a:lnTo>
                    <a:lnTo>
                      <a:pt x="68" y="105"/>
                    </a:lnTo>
                    <a:lnTo>
                      <a:pt x="57" y="104"/>
                    </a:lnTo>
                    <a:lnTo>
                      <a:pt x="48" y="104"/>
                    </a:lnTo>
                    <a:close/>
                  </a:path>
                </a:pathLst>
              </a:custGeom>
              <a:solidFill>
                <a:srgbClr val="FFFFFF"/>
              </a:solidFill>
              <a:ln w="9525">
                <a:noFill/>
                <a:round/>
                <a:headEnd/>
                <a:tailEnd/>
              </a:ln>
            </p:spPr>
            <p:txBody>
              <a:bodyPr/>
              <a:lstStyle/>
              <a:p>
                <a:pPr eaLnBrk="0" hangingPunct="0"/>
                <a:endParaRPr lang="en-AU"/>
              </a:p>
            </p:txBody>
          </p:sp>
          <p:sp>
            <p:nvSpPr>
              <p:cNvPr id="76886" name="Freeform 189"/>
              <p:cNvSpPr>
                <a:spLocks/>
              </p:cNvSpPr>
              <p:nvPr/>
            </p:nvSpPr>
            <p:spPr bwMode="auto">
              <a:xfrm>
                <a:off x="6295" y="2317"/>
                <a:ext cx="161" cy="163"/>
              </a:xfrm>
              <a:custGeom>
                <a:avLst/>
                <a:gdLst>
                  <a:gd name="T0" fmla="*/ 28 w 483"/>
                  <a:gd name="T1" fmla="*/ 0 h 490"/>
                  <a:gd name="T2" fmla="*/ 33 w 483"/>
                  <a:gd name="T3" fmla="*/ 1 h 490"/>
                  <a:gd name="T4" fmla="*/ 38 w 483"/>
                  <a:gd name="T5" fmla="*/ 3 h 490"/>
                  <a:gd name="T6" fmla="*/ 43 w 483"/>
                  <a:gd name="T7" fmla="*/ 6 h 490"/>
                  <a:gd name="T8" fmla="*/ 47 w 483"/>
                  <a:gd name="T9" fmla="*/ 10 h 490"/>
                  <a:gd name="T10" fmla="*/ 50 w 483"/>
                  <a:gd name="T11" fmla="*/ 14 h 490"/>
                  <a:gd name="T12" fmla="*/ 52 w 483"/>
                  <a:gd name="T13" fmla="*/ 19 h 490"/>
                  <a:gd name="T14" fmla="*/ 53 w 483"/>
                  <a:gd name="T15" fmla="*/ 24 h 490"/>
                  <a:gd name="T16" fmla="*/ 54 w 483"/>
                  <a:gd name="T17" fmla="*/ 31 h 490"/>
                  <a:gd name="T18" fmla="*/ 52 w 483"/>
                  <a:gd name="T19" fmla="*/ 38 h 490"/>
                  <a:gd name="T20" fmla="*/ 49 w 483"/>
                  <a:gd name="T21" fmla="*/ 46 h 490"/>
                  <a:gd name="T22" fmla="*/ 44 w 483"/>
                  <a:gd name="T23" fmla="*/ 51 h 490"/>
                  <a:gd name="T24" fmla="*/ 41 w 483"/>
                  <a:gd name="T25" fmla="*/ 54 h 490"/>
                  <a:gd name="T26" fmla="*/ 39 w 483"/>
                  <a:gd name="T27" fmla="*/ 54 h 490"/>
                  <a:gd name="T28" fmla="*/ 38 w 483"/>
                  <a:gd name="T29" fmla="*/ 54 h 490"/>
                  <a:gd name="T30" fmla="*/ 36 w 483"/>
                  <a:gd name="T31" fmla="*/ 54 h 490"/>
                  <a:gd name="T32" fmla="*/ 32 w 483"/>
                  <a:gd name="T33" fmla="*/ 51 h 490"/>
                  <a:gd name="T34" fmla="*/ 28 w 483"/>
                  <a:gd name="T35" fmla="*/ 44 h 490"/>
                  <a:gd name="T36" fmla="*/ 26 w 483"/>
                  <a:gd name="T37" fmla="*/ 36 h 490"/>
                  <a:gd name="T38" fmla="*/ 25 w 483"/>
                  <a:gd name="T39" fmla="*/ 31 h 490"/>
                  <a:gd name="T40" fmla="*/ 25 w 483"/>
                  <a:gd name="T41" fmla="*/ 29 h 490"/>
                  <a:gd name="T42" fmla="*/ 23 w 483"/>
                  <a:gd name="T43" fmla="*/ 26 h 490"/>
                  <a:gd name="T44" fmla="*/ 22 w 483"/>
                  <a:gd name="T45" fmla="*/ 24 h 490"/>
                  <a:gd name="T46" fmla="*/ 20 w 483"/>
                  <a:gd name="T47" fmla="*/ 23 h 490"/>
                  <a:gd name="T48" fmla="*/ 19 w 483"/>
                  <a:gd name="T49" fmla="*/ 23 h 490"/>
                  <a:gd name="T50" fmla="*/ 17 w 483"/>
                  <a:gd name="T51" fmla="*/ 22 h 490"/>
                  <a:gd name="T52" fmla="*/ 0 w 483"/>
                  <a:gd name="T53" fmla="*/ 22 h 490"/>
                  <a:gd name="T54" fmla="*/ 1 w 483"/>
                  <a:gd name="T55" fmla="*/ 18 h 490"/>
                  <a:gd name="T56" fmla="*/ 3 w 483"/>
                  <a:gd name="T57" fmla="*/ 13 h 490"/>
                  <a:gd name="T58" fmla="*/ 5 w 483"/>
                  <a:gd name="T59" fmla="*/ 10 h 490"/>
                  <a:gd name="T60" fmla="*/ 8 w 483"/>
                  <a:gd name="T61" fmla="*/ 6 h 490"/>
                  <a:gd name="T62" fmla="*/ 12 w 483"/>
                  <a:gd name="T63" fmla="*/ 4 h 490"/>
                  <a:gd name="T64" fmla="*/ 16 w 483"/>
                  <a:gd name="T65" fmla="*/ 2 h 490"/>
                  <a:gd name="T66" fmla="*/ 20 w 483"/>
                  <a:gd name="T67" fmla="*/ 0 h 490"/>
                  <a:gd name="T68" fmla="*/ 25 w 483"/>
                  <a:gd name="T69" fmla="*/ 0 h 4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3"/>
                  <a:gd name="T106" fmla="*/ 0 h 490"/>
                  <a:gd name="T107" fmla="*/ 483 w 483"/>
                  <a:gd name="T108" fmla="*/ 490 h 4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3" h="490">
                    <a:moveTo>
                      <a:pt x="226" y="0"/>
                    </a:moveTo>
                    <a:lnTo>
                      <a:pt x="251" y="1"/>
                    </a:lnTo>
                    <a:lnTo>
                      <a:pt x="275" y="4"/>
                    </a:lnTo>
                    <a:lnTo>
                      <a:pt x="298" y="11"/>
                    </a:lnTo>
                    <a:lnTo>
                      <a:pt x="321" y="19"/>
                    </a:lnTo>
                    <a:lnTo>
                      <a:pt x="343" y="29"/>
                    </a:lnTo>
                    <a:lnTo>
                      <a:pt x="364" y="42"/>
                    </a:lnTo>
                    <a:lnTo>
                      <a:pt x="383" y="56"/>
                    </a:lnTo>
                    <a:lnTo>
                      <a:pt x="403" y="72"/>
                    </a:lnTo>
                    <a:lnTo>
                      <a:pt x="419" y="90"/>
                    </a:lnTo>
                    <a:lnTo>
                      <a:pt x="434" y="110"/>
                    </a:lnTo>
                    <a:lnTo>
                      <a:pt x="448" y="129"/>
                    </a:lnTo>
                    <a:lnTo>
                      <a:pt x="459" y="151"/>
                    </a:lnTo>
                    <a:lnTo>
                      <a:pt x="469" y="173"/>
                    </a:lnTo>
                    <a:lnTo>
                      <a:pt x="476" y="196"/>
                    </a:lnTo>
                    <a:lnTo>
                      <a:pt x="480" y="219"/>
                    </a:lnTo>
                    <a:lnTo>
                      <a:pt x="483" y="243"/>
                    </a:lnTo>
                    <a:lnTo>
                      <a:pt x="482" y="276"/>
                    </a:lnTo>
                    <a:lnTo>
                      <a:pt x="476" y="312"/>
                    </a:lnTo>
                    <a:lnTo>
                      <a:pt x="466" y="347"/>
                    </a:lnTo>
                    <a:lnTo>
                      <a:pt x="454" y="380"/>
                    </a:lnTo>
                    <a:lnTo>
                      <a:pt x="437" y="412"/>
                    </a:lnTo>
                    <a:lnTo>
                      <a:pt x="419" y="440"/>
                    </a:lnTo>
                    <a:lnTo>
                      <a:pt x="398" y="463"/>
                    </a:lnTo>
                    <a:lnTo>
                      <a:pt x="376" y="480"/>
                    </a:lnTo>
                    <a:lnTo>
                      <a:pt x="368" y="484"/>
                    </a:lnTo>
                    <a:lnTo>
                      <a:pt x="361" y="487"/>
                    </a:lnTo>
                    <a:lnTo>
                      <a:pt x="354" y="488"/>
                    </a:lnTo>
                    <a:lnTo>
                      <a:pt x="347" y="490"/>
                    </a:lnTo>
                    <a:lnTo>
                      <a:pt x="339" y="490"/>
                    </a:lnTo>
                    <a:lnTo>
                      <a:pt x="332" y="488"/>
                    </a:lnTo>
                    <a:lnTo>
                      <a:pt x="325" y="485"/>
                    </a:lnTo>
                    <a:lnTo>
                      <a:pt x="318" y="483"/>
                    </a:lnTo>
                    <a:lnTo>
                      <a:pt x="290" y="460"/>
                    </a:lnTo>
                    <a:lnTo>
                      <a:pt x="268" y="430"/>
                    </a:lnTo>
                    <a:lnTo>
                      <a:pt x="251" y="395"/>
                    </a:lnTo>
                    <a:lnTo>
                      <a:pt x="240" y="361"/>
                    </a:lnTo>
                    <a:lnTo>
                      <a:pt x="232" y="327"/>
                    </a:lnTo>
                    <a:lnTo>
                      <a:pt x="226" y="300"/>
                    </a:lnTo>
                    <a:lnTo>
                      <a:pt x="224" y="280"/>
                    </a:lnTo>
                    <a:lnTo>
                      <a:pt x="224" y="273"/>
                    </a:lnTo>
                    <a:lnTo>
                      <a:pt x="221" y="259"/>
                    </a:lnTo>
                    <a:lnTo>
                      <a:pt x="217" y="245"/>
                    </a:lnTo>
                    <a:lnTo>
                      <a:pt x="210" y="233"/>
                    </a:lnTo>
                    <a:lnTo>
                      <a:pt x="200" y="222"/>
                    </a:lnTo>
                    <a:lnTo>
                      <a:pt x="194" y="218"/>
                    </a:lnTo>
                    <a:lnTo>
                      <a:pt x="187" y="214"/>
                    </a:lnTo>
                    <a:lnTo>
                      <a:pt x="182" y="209"/>
                    </a:lnTo>
                    <a:lnTo>
                      <a:pt x="175" y="207"/>
                    </a:lnTo>
                    <a:lnTo>
                      <a:pt x="169" y="204"/>
                    </a:lnTo>
                    <a:lnTo>
                      <a:pt x="162" y="203"/>
                    </a:lnTo>
                    <a:lnTo>
                      <a:pt x="156" y="201"/>
                    </a:lnTo>
                    <a:lnTo>
                      <a:pt x="149" y="201"/>
                    </a:lnTo>
                    <a:lnTo>
                      <a:pt x="0" y="201"/>
                    </a:lnTo>
                    <a:lnTo>
                      <a:pt x="4" y="180"/>
                    </a:lnTo>
                    <a:lnTo>
                      <a:pt x="8" y="160"/>
                    </a:lnTo>
                    <a:lnTo>
                      <a:pt x="15" y="140"/>
                    </a:lnTo>
                    <a:lnTo>
                      <a:pt x="25" y="121"/>
                    </a:lnTo>
                    <a:lnTo>
                      <a:pt x="35" y="104"/>
                    </a:lnTo>
                    <a:lnTo>
                      <a:pt x="47" y="87"/>
                    </a:lnTo>
                    <a:lnTo>
                      <a:pt x="60" y="72"/>
                    </a:lnTo>
                    <a:lnTo>
                      <a:pt x="74" y="57"/>
                    </a:lnTo>
                    <a:lnTo>
                      <a:pt x="90" y="44"/>
                    </a:lnTo>
                    <a:lnTo>
                      <a:pt x="107" y="33"/>
                    </a:lnTo>
                    <a:lnTo>
                      <a:pt x="125" y="24"/>
                    </a:lnTo>
                    <a:lnTo>
                      <a:pt x="143" y="15"/>
                    </a:lnTo>
                    <a:lnTo>
                      <a:pt x="162" y="8"/>
                    </a:lnTo>
                    <a:lnTo>
                      <a:pt x="183" y="4"/>
                    </a:lnTo>
                    <a:lnTo>
                      <a:pt x="204" y="1"/>
                    </a:lnTo>
                    <a:lnTo>
                      <a:pt x="226" y="0"/>
                    </a:lnTo>
                    <a:close/>
                  </a:path>
                </a:pathLst>
              </a:custGeom>
              <a:solidFill>
                <a:srgbClr val="CCCC00"/>
              </a:solidFill>
              <a:ln w="9525">
                <a:noFill/>
                <a:round/>
                <a:headEnd/>
                <a:tailEnd/>
              </a:ln>
            </p:spPr>
            <p:txBody>
              <a:bodyPr/>
              <a:lstStyle/>
              <a:p>
                <a:pPr eaLnBrk="0" hangingPunct="0"/>
                <a:endParaRPr lang="en-AU"/>
              </a:p>
            </p:txBody>
          </p:sp>
          <p:sp>
            <p:nvSpPr>
              <p:cNvPr id="76887" name="Freeform 190"/>
              <p:cNvSpPr>
                <a:spLocks/>
              </p:cNvSpPr>
              <p:nvPr/>
            </p:nvSpPr>
            <p:spPr bwMode="auto">
              <a:xfrm>
                <a:off x="6228" y="2397"/>
                <a:ext cx="197" cy="134"/>
              </a:xfrm>
              <a:custGeom>
                <a:avLst/>
                <a:gdLst>
                  <a:gd name="T0" fmla="*/ 0 w 590"/>
                  <a:gd name="T1" fmla="*/ 24 h 404"/>
                  <a:gd name="T2" fmla="*/ 0 w 590"/>
                  <a:gd name="T3" fmla="*/ 22 h 404"/>
                  <a:gd name="T4" fmla="*/ 1 w 590"/>
                  <a:gd name="T5" fmla="*/ 20 h 404"/>
                  <a:gd name="T6" fmla="*/ 3 w 590"/>
                  <a:gd name="T7" fmla="*/ 18 h 404"/>
                  <a:gd name="T8" fmla="*/ 6 w 590"/>
                  <a:gd name="T9" fmla="*/ 15 h 404"/>
                  <a:gd name="T10" fmla="*/ 9 w 590"/>
                  <a:gd name="T11" fmla="*/ 11 h 404"/>
                  <a:gd name="T12" fmla="*/ 12 w 590"/>
                  <a:gd name="T13" fmla="*/ 8 h 404"/>
                  <a:gd name="T14" fmla="*/ 16 w 590"/>
                  <a:gd name="T15" fmla="*/ 4 h 404"/>
                  <a:gd name="T16" fmla="*/ 21 w 590"/>
                  <a:gd name="T17" fmla="*/ 0 h 404"/>
                  <a:gd name="T18" fmla="*/ 39 w 590"/>
                  <a:gd name="T19" fmla="*/ 0 h 404"/>
                  <a:gd name="T20" fmla="*/ 40 w 590"/>
                  <a:gd name="T21" fmla="*/ 0 h 404"/>
                  <a:gd name="T22" fmla="*/ 41 w 590"/>
                  <a:gd name="T23" fmla="*/ 0 h 404"/>
                  <a:gd name="T24" fmla="*/ 41 w 590"/>
                  <a:gd name="T25" fmla="*/ 1 h 404"/>
                  <a:gd name="T26" fmla="*/ 42 w 590"/>
                  <a:gd name="T27" fmla="*/ 1 h 404"/>
                  <a:gd name="T28" fmla="*/ 42 w 590"/>
                  <a:gd name="T29" fmla="*/ 2 h 404"/>
                  <a:gd name="T30" fmla="*/ 43 w 590"/>
                  <a:gd name="T31" fmla="*/ 2 h 404"/>
                  <a:gd name="T32" fmla="*/ 43 w 590"/>
                  <a:gd name="T33" fmla="*/ 3 h 404"/>
                  <a:gd name="T34" fmla="*/ 43 w 590"/>
                  <a:gd name="T35" fmla="*/ 4 h 404"/>
                  <a:gd name="T36" fmla="*/ 43 w 590"/>
                  <a:gd name="T37" fmla="*/ 5 h 404"/>
                  <a:gd name="T38" fmla="*/ 44 w 590"/>
                  <a:gd name="T39" fmla="*/ 7 h 404"/>
                  <a:gd name="T40" fmla="*/ 44 w 590"/>
                  <a:gd name="T41" fmla="*/ 11 h 404"/>
                  <a:gd name="T42" fmla="*/ 45 w 590"/>
                  <a:gd name="T43" fmla="*/ 15 h 404"/>
                  <a:gd name="T44" fmla="*/ 47 w 590"/>
                  <a:gd name="T45" fmla="*/ 19 h 404"/>
                  <a:gd name="T46" fmla="*/ 49 w 590"/>
                  <a:gd name="T47" fmla="*/ 24 h 404"/>
                  <a:gd name="T48" fmla="*/ 52 w 590"/>
                  <a:gd name="T49" fmla="*/ 27 h 404"/>
                  <a:gd name="T50" fmla="*/ 56 w 590"/>
                  <a:gd name="T51" fmla="*/ 30 h 404"/>
                  <a:gd name="T52" fmla="*/ 57 w 590"/>
                  <a:gd name="T53" fmla="*/ 31 h 404"/>
                  <a:gd name="T54" fmla="*/ 58 w 590"/>
                  <a:gd name="T55" fmla="*/ 31 h 404"/>
                  <a:gd name="T56" fmla="*/ 59 w 590"/>
                  <a:gd name="T57" fmla="*/ 32 h 404"/>
                  <a:gd name="T58" fmla="*/ 60 w 590"/>
                  <a:gd name="T59" fmla="*/ 32 h 404"/>
                  <a:gd name="T60" fmla="*/ 61 w 590"/>
                  <a:gd name="T61" fmla="*/ 32 h 404"/>
                  <a:gd name="T62" fmla="*/ 62 w 590"/>
                  <a:gd name="T63" fmla="*/ 32 h 404"/>
                  <a:gd name="T64" fmla="*/ 63 w 590"/>
                  <a:gd name="T65" fmla="*/ 31 h 404"/>
                  <a:gd name="T66" fmla="*/ 64 w 590"/>
                  <a:gd name="T67" fmla="*/ 31 h 404"/>
                  <a:gd name="T68" fmla="*/ 66 w 590"/>
                  <a:gd name="T69" fmla="*/ 42 h 404"/>
                  <a:gd name="T70" fmla="*/ 29 w 590"/>
                  <a:gd name="T71" fmla="*/ 44 h 404"/>
                  <a:gd name="T72" fmla="*/ 27 w 590"/>
                  <a:gd name="T73" fmla="*/ 28 h 404"/>
                  <a:gd name="T74" fmla="*/ 26 w 590"/>
                  <a:gd name="T75" fmla="*/ 28 h 404"/>
                  <a:gd name="T76" fmla="*/ 25 w 590"/>
                  <a:gd name="T77" fmla="*/ 28 h 404"/>
                  <a:gd name="T78" fmla="*/ 25 w 590"/>
                  <a:gd name="T79" fmla="*/ 28 h 404"/>
                  <a:gd name="T80" fmla="*/ 24 w 590"/>
                  <a:gd name="T81" fmla="*/ 28 h 404"/>
                  <a:gd name="T82" fmla="*/ 23 w 590"/>
                  <a:gd name="T83" fmla="*/ 28 h 404"/>
                  <a:gd name="T84" fmla="*/ 21 w 590"/>
                  <a:gd name="T85" fmla="*/ 28 h 404"/>
                  <a:gd name="T86" fmla="*/ 19 w 590"/>
                  <a:gd name="T87" fmla="*/ 28 h 404"/>
                  <a:gd name="T88" fmla="*/ 18 w 590"/>
                  <a:gd name="T89" fmla="*/ 27 h 404"/>
                  <a:gd name="T90" fmla="*/ 16 w 590"/>
                  <a:gd name="T91" fmla="*/ 27 h 404"/>
                  <a:gd name="T92" fmla="*/ 14 w 590"/>
                  <a:gd name="T93" fmla="*/ 27 h 404"/>
                  <a:gd name="T94" fmla="*/ 11 w 590"/>
                  <a:gd name="T95" fmla="*/ 27 h 404"/>
                  <a:gd name="T96" fmla="*/ 9 w 590"/>
                  <a:gd name="T97" fmla="*/ 26 h 404"/>
                  <a:gd name="T98" fmla="*/ 7 w 590"/>
                  <a:gd name="T99" fmla="*/ 26 h 404"/>
                  <a:gd name="T100" fmla="*/ 5 w 590"/>
                  <a:gd name="T101" fmla="*/ 25 h 404"/>
                  <a:gd name="T102" fmla="*/ 3 w 590"/>
                  <a:gd name="T103" fmla="*/ 25 h 404"/>
                  <a:gd name="T104" fmla="*/ 2 w 590"/>
                  <a:gd name="T105" fmla="*/ 24 h 404"/>
                  <a:gd name="T106" fmla="*/ 0 w 590"/>
                  <a:gd name="T107" fmla="*/ 24 h 404"/>
                  <a:gd name="T108" fmla="*/ 0 w 590"/>
                  <a:gd name="T109" fmla="*/ 24 h 404"/>
                  <a:gd name="T110" fmla="*/ 0 w 590"/>
                  <a:gd name="T111" fmla="*/ 24 h 404"/>
                  <a:gd name="T112" fmla="*/ 0 w 590"/>
                  <a:gd name="T113" fmla="*/ 24 h 404"/>
                  <a:gd name="T114" fmla="*/ 0 w 590"/>
                  <a:gd name="T115" fmla="*/ 24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90"/>
                  <a:gd name="T175" fmla="*/ 0 h 404"/>
                  <a:gd name="T176" fmla="*/ 590 w 590"/>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90" h="404">
                    <a:moveTo>
                      <a:pt x="0" y="213"/>
                    </a:moveTo>
                    <a:lnTo>
                      <a:pt x="1" y="202"/>
                    </a:lnTo>
                    <a:lnTo>
                      <a:pt x="10" y="184"/>
                    </a:lnTo>
                    <a:lnTo>
                      <a:pt x="26" y="160"/>
                    </a:lnTo>
                    <a:lnTo>
                      <a:pt x="50" y="133"/>
                    </a:lnTo>
                    <a:lnTo>
                      <a:pt x="78" y="102"/>
                    </a:lnTo>
                    <a:lnTo>
                      <a:pt x="111" y="69"/>
                    </a:lnTo>
                    <a:lnTo>
                      <a:pt x="148" y="34"/>
                    </a:lnTo>
                    <a:lnTo>
                      <a:pt x="187" y="0"/>
                    </a:lnTo>
                    <a:lnTo>
                      <a:pt x="351" y="0"/>
                    </a:lnTo>
                    <a:lnTo>
                      <a:pt x="358" y="1"/>
                    </a:lnTo>
                    <a:lnTo>
                      <a:pt x="365" y="2"/>
                    </a:lnTo>
                    <a:lnTo>
                      <a:pt x="370" y="5"/>
                    </a:lnTo>
                    <a:lnTo>
                      <a:pt x="376" y="9"/>
                    </a:lnTo>
                    <a:lnTo>
                      <a:pt x="380" y="15"/>
                    </a:lnTo>
                    <a:lnTo>
                      <a:pt x="384" y="20"/>
                    </a:lnTo>
                    <a:lnTo>
                      <a:pt x="386" y="27"/>
                    </a:lnTo>
                    <a:lnTo>
                      <a:pt x="387" y="34"/>
                    </a:lnTo>
                    <a:lnTo>
                      <a:pt x="388" y="44"/>
                    </a:lnTo>
                    <a:lnTo>
                      <a:pt x="391" y="67"/>
                    </a:lnTo>
                    <a:lnTo>
                      <a:pt x="397" y="98"/>
                    </a:lnTo>
                    <a:lnTo>
                      <a:pt x="406" y="135"/>
                    </a:lnTo>
                    <a:lnTo>
                      <a:pt x="420" y="174"/>
                    </a:lnTo>
                    <a:lnTo>
                      <a:pt x="441" y="213"/>
                    </a:lnTo>
                    <a:lnTo>
                      <a:pt x="468" y="248"/>
                    </a:lnTo>
                    <a:lnTo>
                      <a:pt x="502" y="274"/>
                    </a:lnTo>
                    <a:lnTo>
                      <a:pt x="512" y="278"/>
                    </a:lnTo>
                    <a:lnTo>
                      <a:pt x="522" y="282"/>
                    </a:lnTo>
                    <a:lnTo>
                      <a:pt x="530" y="285"/>
                    </a:lnTo>
                    <a:lnTo>
                      <a:pt x="540" y="287"/>
                    </a:lnTo>
                    <a:lnTo>
                      <a:pt x="549" y="287"/>
                    </a:lnTo>
                    <a:lnTo>
                      <a:pt x="559" y="287"/>
                    </a:lnTo>
                    <a:lnTo>
                      <a:pt x="569" y="284"/>
                    </a:lnTo>
                    <a:lnTo>
                      <a:pt x="579" y="281"/>
                    </a:lnTo>
                    <a:lnTo>
                      <a:pt x="590" y="379"/>
                    </a:lnTo>
                    <a:lnTo>
                      <a:pt x="265" y="404"/>
                    </a:lnTo>
                    <a:lnTo>
                      <a:pt x="247" y="253"/>
                    </a:lnTo>
                    <a:lnTo>
                      <a:pt x="230" y="253"/>
                    </a:lnTo>
                    <a:lnTo>
                      <a:pt x="229" y="253"/>
                    </a:lnTo>
                    <a:lnTo>
                      <a:pt x="223" y="253"/>
                    </a:lnTo>
                    <a:lnTo>
                      <a:pt x="215" y="252"/>
                    </a:lnTo>
                    <a:lnTo>
                      <a:pt x="204" y="252"/>
                    </a:lnTo>
                    <a:lnTo>
                      <a:pt x="190" y="251"/>
                    </a:lnTo>
                    <a:lnTo>
                      <a:pt x="175" y="249"/>
                    </a:lnTo>
                    <a:lnTo>
                      <a:pt x="158" y="248"/>
                    </a:lnTo>
                    <a:lnTo>
                      <a:pt x="140" y="246"/>
                    </a:lnTo>
                    <a:lnTo>
                      <a:pt x="122" y="244"/>
                    </a:lnTo>
                    <a:lnTo>
                      <a:pt x="103" y="241"/>
                    </a:lnTo>
                    <a:lnTo>
                      <a:pt x="83" y="238"/>
                    </a:lnTo>
                    <a:lnTo>
                      <a:pt x="65" y="234"/>
                    </a:lnTo>
                    <a:lnTo>
                      <a:pt x="47" y="230"/>
                    </a:lnTo>
                    <a:lnTo>
                      <a:pt x="30" y="226"/>
                    </a:lnTo>
                    <a:lnTo>
                      <a:pt x="15" y="220"/>
                    </a:lnTo>
                    <a:lnTo>
                      <a:pt x="1" y="214"/>
                    </a:lnTo>
                    <a:lnTo>
                      <a:pt x="0" y="213"/>
                    </a:lnTo>
                    <a:close/>
                  </a:path>
                </a:pathLst>
              </a:custGeom>
              <a:solidFill>
                <a:srgbClr val="FFFFFF"/>
              </a:solidFill>
              <a:ln w="9525">
                <a:noFill/>
                <a:round/>
                <a:headEnd/>
                <a:tailEnd/>
              </a:ln>
            </p:spPr>
            <p:txBody>
              <a:bodyPr/>
              <a:lstStyle/>
              <a:p>
                <a:pPr eaLnBrk="0" hangingPunct="0"/>
                <a:endParaRPr lang="en-AU"/>
              </a:p>
            </p:txBody>
          </p:sp>
          <p:sp>
            <p:nvSpPr>
              <p:cNvPr id="76888" name="Freeform 191"/>
              <p:cNvSpPr>
                <a:spLocks/>
              </p:cNvSpPr>
              <p:nvPr/>
            </p:nvSpPr>
            <p:spPr bwMode="auto">
              <a:xfrm>
                <a:off x="6275" y="2550"/>
                <a:ext cx="43" cy="19"/>
              </a:xfrm>
              <a:custGeom>
                <a:avLst/>
                <a:gdLst>
                  <a:gd name="T0" fmla="*/ 7 w 128"/>
                  <a:gd name="T1" fmla="*/ 0 h 58"/>
                  <a:gd name="T2" fmla="*/ 8 w 128"/>
                  <a:gd name="T3" fmla="*/ 0 h 58"/>
                  <a:gd name="T4" fmla="*/ 8 w 128"/>
                  <a:gd name="T5" fmla="*/ 0 h 58"/>
                  <a:gd name="T6" fmla="*/ 9 w 128"/>
                  <a:gd name="T7" fmla="*/ 0 h 58"/>
                  <a:gd name="T8" fmla="*/ 10 w 128"/>
                  <a:gd name="T9" fmla="*/ 1 h 58"/>
                  <a:gd name="T10" fmla="*/ 10 w 128"/>
                  <a:gd name="T11" fmla="*/ 1 h 58"/>
                  <a:gd name="T12" fmla="*/ 10 w 128"/>
                  <a:gd name="T13" fmla="*/ 1 h 58"/>
                  <a:gd name="T14" fmla="*/ 11 w 128"/>
                  <a:gd name="T15" fmla="*/ 3 h 58"/>
                  <a:gd name="T16" fmla="*/ 12 w 128"/>
                  <a:gd name="T17" fmla="*/ 4 h 58"/>
                  <a:gd name="T18" fmla="*/ 13 w 128"/>
                  <a:gd name="T19" fmla="*/ 5 h 58"/>
                  <a:gd name="T20" fmla="*/ 14 w 128"/>
                  <a:gd name="T21" fmla="*/ 6 h 58"/>
                  <a:gd name="T22" fmla="*/ 12 w 128"/>
                  <a:gd name="T23" fmla="*/ 6 h 58"/>
                  <a:gd name="T24" fmla="*/ 11 w 128"/>
                  <a:gd name="T25" fmla="*/ 6 h 58"/>
                  <a:gd name="T26" fmla="*/ 9 w 128"/>
                  <a:gd name="T27" fmla="*/ 6 h 58"/>
                  <a:gd name="T28" fmla="*/ 7 w 128"/>
                  <a:gd name="T29" fmla="*/ 6 h 58"/>
                  <a:gd name="T30" fmla="*/ 5 w 128"/>
                  <a:gd name="T31" fmla="*/ 5 h 58"/>
                  <a:gd name="T32" fmla="*/ 3 w 128"/>
                  <a:gd name="T33" fmla="*/ 5 h 58"/>
                  <a:gd name="T34" fmla="*/ 2 w 128"/>
                  <a:gd name="T35" fmla="*/ 5 h 58"/>
                  <a:gd name="T36" fmla="*/ 0 w 128"/>
                  <a:gd name="T37" fmla="*/ 4 h 58"/>
                  <a:gd name="T38" fmla="*/ 5 w 128"/>
                  <a:gd name="T39" fmla="*/ 3 h 58"/>
                  <a:gd name="T40" fmla="*/ 4 w 128"/>
                  <a:gd name="T41" fmla="*/ 1 h 58"/>
                  <a:gd name="T42" fmla="*/ 4 w 128"/>
                  <a:gd name="T43" fmla="*/ 1 h 58"/>
                  <a:gd name="T44" fmla="*/ 5 w 128"/>
                  <a:gd name="T45" fmla="*/ 1 h 58"/>
                  <a:gd name="T46" fmla="*/ 6 w 128"/>
                  <a:gd name="T47" fmla="*/ 0 h 58"/>
                  <a:gd name="T48" fmla="*/ 7 w 128"/>
                  <a:gd name="T49" fmla="*/ 0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58"/>
                  <a:gd name="T77" fmla="*/ 128 w 128"/>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58">
                    <a:moveTo>
                      <a:pt x="64" y="0"/>
                    </a:moveTo>
                    <a:lnTo>
                      <a:pt x="68" y="0"/>
                    </a:lnTo>
                    <a:lnTo>
                      <a:pt x="74" y="1"/>
                    </a:lnTo>
                    <a:lnTo>
                      <a:pt x="81" y="4"/>
                    </a:lnTo>
                    <a:lnTo>
                      <a:pt x="88" y="9"/>
                    </a:lnTo>
                    <a:lnTo>
                      <a:pt x="88" y="12"/>
                    </a:lnTo>
                    <a:lnTo>
                      <a:pt x="92" y="13"/>
                    </a:lnTo>
                    <a:lnTo>
                      <a:pt x="102" y="23"/>
                    </a:lnTo>
                    <a:lnTo>
                      <a:pt x="110" y="33"/>
                    </a:lnTo>
                    <a:lnTo>
                      <a:pt x="120" y="45"/>
                    </a:lnTo>
                    <a:lnTo>
                      <a:pt x="128" y="58"/>
                    </a:lnTo>
                    <a:lnTo>
                      <a:pt x="111" y="56"/>
                    </a:lnTo>
                    <a:lnTo>
                      <a:pt x="95" y="55"/>
                    </a:lnTo>
                    <a:lnTo>
                      <a:pt x="78" y="52"/>
                    </a:lnTo>
                    <a:lnTo>
                      <a:pt x="62" y="51"/>
                    </a:lnTo>
                    <a:lnTo>
                      <a:pt x="46" y="48"/>
                    </a:lnTo>
                    <a:lnTo>
                      <a:pt x="31" y="45"/>
                    </a:lnTo>
                    <a:lnTo>
                      <a:pt x="16" y="43"/>
                    </a:lnTo>
                    <a:lnTo>
                      <a:pt x="0" y="40"/>
                    </a:lnTo>
                    <a:lnTo>
                      <a:pt x="41" y="26"/>
                    </a:lnTo>
                    <a:lnTo>
                      <a:pt x="37" y="13"/>
                    </a:lnTo>
                    <a:lnTo>
                      <a:pt x="39" y="11"/>
                    </a:lnTo>
                    <a:lnTo>
                      <a:pt x="45" y="8"/>
                    </a:lnTo>
                    <a:lnTo>
                      <a:pt x="52" y="4"/>
                    </a:lnTo>
                    <a:lnTo>
                      <a:pt x="64" y="0"/>
                    </a:lnTo>
                    <a:close/>
                  </a:path>
                </a:pathLst>
              </a:custGeom>
              <a:solidFill>
                <a:srgbClr val="FFFFFF"/>
              </a:solidFill>
              <a:ln w="9525">
                <a:noFill/>
                <a:round/>
                <a:headEnd/>
                <a:tailEnd/>
              </a:ln>
            </p:spPr>
            <p:txBody>
              <a:bodyPr/>
              <a:lstStyle/>
              <a:p>
                <a:pPr eaLnBrk="0" hangingPunct="0"/>
                <a:endParaRPr lang="en-AU"/>
              </a:p>
            </p:txBody>
          </p:sp>
          <p:sp>
            <p:nvSpPr>
              <p:cNvPr id="76889" name="Freeform 192"/>
              <p:cNvSpPr>
                <a:spLocks/>
              </p:cNvSpPr>
              <p:nvPr/>
            </p:nvSpPr>
            <p:spPr bwMode="auto">
              <a:xfrm>
                <a:off x="6244" y="2511"/>
                <a:ext cx="33" cy="41"/>
              </a:xfrm>
              <a:custGeom>
                <a:avLst/>
                <a:gdLst>
                  <a:gd name="T0" fmla="*/ 1 w 100"/>
                  <a:gd name="T1" fmla="*/ 0 h 123"/>
                  <a:gd name="T2" fmla="*/ 1 w 100"/>
                  <a:gd name="T3" fmla="*/ 0 h 123"/>
                  <a:gd name="T4" fmla="*/ 2 w 100"/>
                  <a:gd name="T5" fmla="*/ 0 h 123"/>
                  <a:gd name="T6" fmla="*/ 2 w 100"/>
                  <a:gd name="T7" fmla="*/ 0 h 123"/>
                  <a:gd name="T8" fmla="*/ 2 w 100"/>
                  <a:gd name="T9" fmla="*/ 0 h 123"/>
                  <a:gd name="T10" fmla="*/ 11 w 100"/>
                  <a:gd name="T11" fmla="*/ 12 h 123"/>
                  <a:gd name="T12" fmla="*/ 11 w 100"/>
                  <a:gd name="T13" fmla="*/ 12 h 123"/>
                  <a:gd name="T14" fmla="*/ 11 w 100"/>
                  <a:gd name="T15" fmla="*/ 12 h 123"/>
                  <a:gd name="T16" fmla="*/ 11 w 100"/>
                  <a:gd name="T17" fmla="*/ 13 h 123"/>
                  <a:gd name="T18" fmla="*/ 11 w 100"/>
                  <a:gd name="T19" fmla="*/ 13 h 123"/>
                  <a:gd name="T20" fmla="*/ 9 w 100"/>
                  <a:gd name="T21" fmla="*/ 14 h 123"/>
                  <a:gd name="T22" fmla="*/ 0 w 100"/>
                  <a:gd name="T23" fmla="*/ 2 h 123"/>
                  <a:gd name="T24" fmla="*/ 0 w 100"/>
                  <a:gd name="T25" fmla="*/ 2 h 123"/>
                  <a:gd name="T26" fmla="*/ 0 w 100"/>
                  <a:gd name="T27" fmla="*/ 2 h 123"/>
                  <a:gd name="T28" fmla="*/ 0 w 100"/>
                  <a:gd name="T29" fmla="*/ 1 h 123"/>
                  <a:gd name="T30" fmla="*/ 1 w 100"/>
                  <a:gd name="T31" fmla="*/ 0 h 1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0"/>
                  <a:gd name="T49" fmla="*/ 0 h 123"/>
                  <a:gd name="T50" fmla="*/ 100 w 100"/>
                  <a:gd name="T51" fmla="*/ 123 h 1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0" h="123">
                    <a:moveTo>
                      <a:pt x="6" y="4"/>
                    </a:moveTo>
                    <a:lnTo>
                      <a:pt x="10" y="1"/>
                    </a:lnTo>
                    <a:lnTo>
                      <a:pt x="14" y="0"/>
                    </a:lnTo>
                    <a:lnTo>
                      <a:pt x="18" y="0"/>
                    </a:lnTo>
                    <a:lnTo>
                      <a:pt x="22" y="3"/>
                    </a:lnTo>
                    <a:lnTo>
                      <a:pt x="100" y="108"/>
                    </a:lnTo>
                    <a:lnTo>
                      <a:pt x="99" y="110"/>
                    </a:lnTo>
                    <a:lnTo>
                      <a:pt x="97" y="112"/>
                    </a:lnTo>
                    <a:lnTo>
                      <a:pt x="96" y="114"/>
                    </a:lnTo>
                    <a:lnTo>
                      <a:pt x="96" y="117"/>
                    </a:lnTo>
                    <a:lnTo>
                      <a:pt x="78" y="123"/>
                    </a:lnTo>
                    <a:lnTo>
                      <a:pt x="1" y="21"/>
                    </a:lnTo>
                    <a:lnTo>
                      <a:pt x="0" y="18"/>
                    </a:lnTo>
                    <a:lnTo>
                      <a:pt x="0" y="14"/>
                    </a:lnTo>
                    <a:lnTo>
                      <a:pt x="1" y="10"/>
                    </a:lnTo>
                    <a:lnTo>
                      <a:pt x="6" y="4"/>
                    </a:lnTo>
                    <a:close/>
                  </a:path>
                </a:pathLst>
              </a:custGeom>
              <a:solidFill>
                <a:srgbClr val="FFFFFF"/>
              </a:solidFill>
              <a:ln w="9525">
                <a:noFill/>
                <a:round/>
                <a:headEnd/>
                <a:tailEnd/>
              </a:ln>
            </p:spPr>
            <p:txBody>
              <a:bodyPr/>
              <a:lstStyle/>
              <a:p>
                <a:pPr eaLnBrk="0" hangingPunct="0"/>
                <a:endParaRPr lang="en-AU"/>
              </a:p>
            </p:txBody>
          </p:sp>
          <p:sp>
            <p:nvSpPr>
              <p:cNvPr id="76890" name="Freeform 193"/>
              <p:cNvSpPr>
                <a:spLocks/>
              </p:cNvSpPr>
              <p:nvPr/>
            </p:nvSpPr>
            <p:spPr bwMode="auto">
              <a:xfrm>
                <a:off x="5939" y="2524"/>
                <a:ext cx="264" cy="73"/>
              </a:xfrm>
              <a:custGeom>
                <a:avLst/>
                <a:gdLst>
                  <a:gd name="T0" fmla="*/ 88 w 791"/>
                  <a:gd name="T1" fmla="*/ 2 h 219"/>
                  <a:gd name="T2" fmla="*/ 81 w 791"/>
                  <a:gd name="T3" fmla="*/ 3 h 219"/>
                  <a:gd name="T4" fmla="*/ 74 w 791"/>
                  <a:gd name="T5" fmla="*/ 4 h 219"/>
                  <a:gd name="T6" fmla="*/ 68 w 791"/>
                  <a:gd name="T7" fmla="*/ 5 h 219"/>
                  <a:gd name="T8" fmla="*/ 61 w 791"/>
                  <a:gd name="T9" fmla="*/ 6 h 219"/>
                  <a:gd name="T10" fmla="*/ 55 w 791"/>
                  <a:gd name="T11" fmla="*/ 7 h 219"/>
                  <a:gd name="T12" fmla="*/ 49 w 791"/>
                  <a:gd name="T13" fmla="*/ 8 h 219"/>
                  <a:gd name="T14" fmla="*/ 43 w 791"/>
                  <a:gd name="T15" fmla="*/ 10 h 219"/>
                  <a:gd name="T16" fmla="*/ 37 w 791"/>
                  <a:gd name="T17" fmla="*/ 11 h 219"/>
                  <a:gd name="T18" fmla="*/ 32 w 791"/>
                  <a:gd name="T19" fmla="*/ 12 h 219"/>
                  <a:gd name="T20" fmla="*/ 27 w 791"/>
                  <a:gd name="T21" fmla="*/ 14 h 219"/>
                  <a:gd name="T22" fmla="*/ 22 w 791"/>
                  <a:gd name="T23" fmla="*/ 16 h 219"/>
                  <a:gd name="T24" fmla="*/ 17 w 791"/>
                  <a:gd name="T25" fmla="*/ 17 h 219"/>
                  <a:gd name="T26" fmla="*/ 12 w 791"/>
                  <a:gd name="T27" fmla="*/ 19 h 219"/>
                  <a:gd name="T28" fmla="*/ 8 w 791"/>
                  <a:gd name="T29" fmla="*/ 21 h 219"/>
                  <a:gd name="T30" fmla="*/ 4 w 791"/>
                  <a:gd name="T31" fmla="*/ 22 h 219"/>
                  <a:gd name="T32" fmla="*/ 0 w 791"/>
                  <a:gd name="T33" fmla="*/ 24 h 219"/>
                  <a:gd name="T34" fmla="*/ 4 w 791"/>
                  <a:gd name="T35" fmla="*/ 22 h 219"/>
                  <a:gd name="T36" fmla="*/ 8 w 791"/>
                  <a:gd name="T37" fmla="*/ 20 h 219"/>
                  <a:gd name="T38" fmla="*/ 12 w 791"/>
                  <a:gd name="T39" fmla="*/ 18 h 219"/>
                  <a:gd name="T40" fmla="*/ 17 w 791"/>
                  <a:gd name="T41" fmla="*/ 16 h 219"/>
                  <a:gd name="T42" fmla="*/ 22 w 791"/>
                  <a:gd name="T43" fmla="*/ 14 h 219"/>
                  <a:gd name="T44" fmla="*/ 26 w 791"/>
                  <a:gd name="T45" fmla="*/ 12 h 219"/>
                  <a:gd name="T46" fmla="*/ 32 w 791"/>
                  <a:gd name="T47" fmla="*/ 11 h 219"/>
                  <a:gd name="T48" fmla="*/ 37 w 791"/>
                  <a:gd name="T49" fmla="*/ 9 h 219"/>
                  <a:gd name="T50" fmla="*/ 43 w 791"/>
                  <a:gd name="T51" fmla="*/ 8 h 219"/>
                  <a:gd name="T52" fmla="*/ 49 w 791"/>
                  <a:gd name="T53" fmla="*/ 6 h 219"/>
                  <a:gd name="T54" fmla="*/ 55 w 791"/>
                  <a:gd name="T55" fmla="*/ 5 h 219"/>
                  <a:gd name="T56" fmla="*/ 61 w 791"/>
                  <a:gd name="T57" fmla="*/ 4 h 219"/>
                  <a:gd name="T58" fmla="*/ 68 w 791"/>
                  <a:gd name="T59" fmla="*/ 3 h 219"/>
                  <a:gd name="T60" fmla="*/ 74 w 791"/>
                  <a:gd name="T61" fmla="*/ 2 h 219"/>
                  <a:gd name="T62" fmla="*/ 81 w 791"/>
                  <a:gd name="T63" fmla="*/ 1 h 219"/>
                  <a:gd name="T64" fmla="*/ 88 w 791"/>
                  <a:gd name="T65" fmla="*/ 0 h 219"/>
                  <a:gd name="T66" fmla="*/ 88 w 791"/>
                  <a:gd name="T67" fmla="*/ 1 h 219"/>
                  <a:gd name="T68" fmla="*/ 88 w 791"/>
                  <a:gd name="T69" fmla="*/ 1 h 219"/>
                  <a:gd name="T70" fmla="*/ 88 w 791"/>
                  <a:gd name="T71" fmla="*/ 2 h 219"/>
                  <a:gd name="T72" fmla="*/ 88 w 791"/>
                  <a:gd name="T73" fmla="*/ 2 h 2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1"/>
                  <a:gd name="T112" fmla="*/ 0 h 219"/>
                  <a:gd name="T113" fmla="*/ 791 w 791"/>
                  <a:gd name="T114" fmla="*/ 219 h 2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1" h="219">
                    <a:moveTo>
                      <a:pt x="791" y="22"/>
                    </a:moveTo>
                    <a:lnTo>
                      <a:pt x="728" y="29"/>
                    </a:lnTo>
                    <a:lnTo>
                      <a:pt x="667" y="37"/>
                    </a:lnTo>
                    <a:lnTo>
                      <a:pt x="609" y="46"/>
                    </a:lnTo>
                    <a:lnTo>
                      <a:pt x="551" y="55"/>
                    </a:lnTo>
                    <a:lnTo>
                      <a:pt x="495" y="65"/>
                    </a:lnTo>
                    <a:lnTo>
                      <a:pt x="441" y="76"/>
                    </a:lnTo>
                    <a:lnTo>
                      <a:pt x="388" y="87"/>
                    </a:lnTo>
                    <a:lnTo>
                      <a:pt x="337" y="100"/>
                    </a:lnTo>
                    <a:lnTo>
                      <a:pt x="288" y="112"/>
                    </a:lnTo>
                    <a:lnTo>
                      <a:pt x="241" y="125"/>
                    </a:lnTo>
                    <a:lnTo>
                      <a:pt x="197" y="140"/>
                    </a:lnTo>
                    <a:lnTo>
                      <a:pt x="152" y="154"/>
                    </a:lnTo>
                    <a:lnTo>
                      <a:pt x="112" y="169"/>
                    </a:lnTo>
                    <a:lnTo>
                      <a:pt x="72" y="186"/>
                    </a:lnTo>
                    <a:lnTo>
                      <a:pt x="34" y="202"/>
                    </a:lnTo>
                    <a:lnTo>
                      <a:pt x="0" y="219"/>
                    </a:lnTo>
                    <a:lnTo>
                      <a:pt x="34" y="200"/>
                    </a:lnTo>
                    <a:lnTo>
                      <a:pt x="70" y="180"/>
                    </a:lnTo>
                    <a:lnTo>
                      <a:pt x="109" y="162"/>
                    </a:lnTo>
                    <a:lnTo>
                      <a:pt x="151" y="145"/>
                    </a:lnTo>
                    <a:lnTo>
                      <a:pt x="194" y="129"/>
                    </a:lnTo>
                    <a:lnTo>
                      <a:pt x="238" y="112"/>
                    </a:lnTo>
                    <a:lnTo>
                      <a:pt x="286" y="98"/>
                    </a:lnTo>
                    <a:lnTo>
                      <a:pt x="335" y="83"/>
                    </a:lnTo>
                    <a:lnTo>
                      <a:pt x="387" y="71"/>
                    </a:lnTo>
                    <a:lnTo>
                      <a:pt x="440" y="57"/>
                    </a:lnTo>
                    <a:lnTo>
                      <a:pt x="494" y="46"/>
                    </a:lnTo>
                    <a:lnTo>
                      <a:pt x="549" y="35"/>
                    </a:lnTo>
                    <a:lnTo>
                      <a:pt x="607" y="25"/>
                    </a:lnTo>
                    <a:lnTo>
                      <a:pt x="667" y="15"/>
                    </a:lnTo>
                    <a:lnTo>
                      <a:pt x="727" y="7"/>
                    </a:lnTo>
                    <a:lnTo>
                      <a:pt x="789" y="0"/>
                    </a:lnTo>
                    <a:lnTo>
                      <a:pt x="789" y="5"/>
                    </a:lnTo>
                    <a:lnTo>
                      <a:pt x="789" y="11"/>
                    </a:lnTo>
                    <a:lnTo>
                      <a:pt x="789" y="17"/>
                    </a:lnTo>
                    <a:lnTo>
                      <a:pt x="791" y="22"/>
                    </a:lnTo>
                    <a:close/>
                  </a:path>
                </a:pathLst>
              </a:custGeom>
              <a:solidFill>
                <a:srgbClr val="FFFFFF"/>
              </a:solidFill>
              <a:ln w="9525">
                <a:noFill/>
                <a:round/>
                <a:headEnd/>
                <a:tailEnd/>
              </a:ln>
            </p:spPr>
            <p:txBody>
              <a:bodyPr/>
              <a:lstStyle/>
              <a:p>
                <a:pPr eaLnBrk="0" hangingPunct="0"/>
                <a:endParaRPr lang="en-AU"/>
              </a:p>
            </p:txBody>
          </p:sp>
          <p:sp>
            <p:nvSpPr>
              <p:cNvPr id="76891" name="Freeform 194"/>
              <p:cNvSpPr>
                <a:spLocks/>
              </p:cNvSpPr>
              <p:nvPr/>
            </p:nvSpPr>
            <p:spPr bwMode="auto">
              <a:xfrm>
                <a:off x="5974" y="2625"/>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0 w 747"/>
                  <a:gd name="T69" fmla="*/ 29 h 746"/>
                  <a:gd name="T70" fmla="*/ 82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7" y="649"/>
                    </a:lnTo>
                    <a:lnTo>
                      <a:pt x="124" y="636"/>
                    </a:lnTo>
                    <a:lnTo>
                      <a:pt x="97" y="609"/>
                    </a:lnTo>
                    <a:lnTo>
                      <a:pt x="74" y="580"/>
                    </a:lnTo>
                    <a:lnTo>
                      <a:pt x="53" y="548"/>
                    </a:lnTo>
                    <a:lnTo>
                      <a:pt x="36" y="516"/>
                    </a:lnTo>
                    <a:lnTo>
                      <a:pt x="22" y="481"/>
                    </a:lnTo>
                    <a:lnTo>
                      <a:pt x="11" y="446"/>
                    </a:lnTo>
                    <a:lnTo>
                      <a:pt x="4" y="410"/>
                    </a:lnTo>
                    <a:lnTo>
                      <a:pt x="0" y="373"/>
                    </a:lnTo>
                    <a:lnTo>
                      <a:pt x="0" y="336"/>
                    </a:lnTo>
                    <a:lnTo>
                      <a:pt x="3" y="299"/>
                    </a:lnTo>
                    <a:lnTo>
                      <a:pt x="10" y="265"/>
                    </a:lnTo>
                    <a:lnTo>
                      <a:pt x="21" y="230"/>
                    </a:lnTo>
                    <a:lnTo>
                      <a:pt x="33" y="198"/>
                    </a:lnTo>
                    <a:lnTo>
                      <a:pt x="51" y="166"/>
                    </a:lnTo>
                    <a:lnTo>
                      <a:pt x="71" y="137"/>
                    </a:lnTo>
                    <a:lnTo>
                      <a:pt x="94"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3" y="62"/>
                    </a:lnTo>
                    <a:lnTo>
                      <a:pt x="579" y="73"/>
                    </a:lnTo>
                    <a:lnTo>
                      <a:pt x="594" y="85"/>
                    </a:lnTo>
                    <a:lnTo>
                      <a:pt x="609" y="97"/>
                    </a:lnTo>
                    <a:lnTo>
                      <a:pt x="623" y="109"/>
                    </a:lnTo>
                    <a:lnTo>
                      <a:pt x="650" y="137"/>
                    </a:lnTo>
                    <a:lnTo>
                      <a:pt x="673" y="166"/>
                    </a:lnTo>
                    <a:lnTo>
                      <a:pt x="693" y="198"/>
                    </a:lnTo>
                    <a:lnTo>
                      <a:pt x="711" y="230"/>
                    </a:lnTo>
                    <a:lnTo>
                      <a:pt x="724" y="265"/>
                    </a:lnTo>
                    <a:lnTo>
                      <a:pt x="736" y="299"/>
                    </a:lnTo>
                    <a:lnTo>
                      <a:pt x="742" y="336"/>
                    </a:lnTo>
                    <a:lnTo>
                      <a:pt x="747" y="373"/>
                    </a:lnTo>
                    <a:lnTo>
                      <a:pt x="747" y="410"/>
                    </a:lnTo>
                    <a:lnTo>
                      <a:pt x="742" y="448"/>
                    </a:lnTo>
                    <a:lnTo>
                      <a:pt x="736" y="484"/>
                    </a:lnTo>
                    <a:lnTo>
                      <a:pt x="726" y="517"/>
                    </a:lnTo>
                    <a:lnTo>
                      <a:pt x="711" y="550"/>
                    </a:lnTo>
                    <a:lnTo>
                      <a:pt x="694" y="581"/>
                    </a:lnTo>
                    <a:lnTo>
                      <a:pt x="674"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892" name="Freeform 195"/>
              <p:cNvSpPr>
                <a:spLocks/>
              </p:cNvSpPr>
              <p:nvPr/>
            </p:nvSpPr>
            <p:spPr bwMode="auto">
              <a:xfrm>
                <a:off x="6478" y="2625"/>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1 w 747"/>
                  <a:gd name="T69" fmla="*/ 29 h 746"/>
                  <a:gd name="T70" fmla="*/ 83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8" y="649"/>
                    </a:lnTo>
                    <a:lnTo>
                      <a:pt x="124" y="636"/>
                    </a:lnTo>
                    <a:lnTo>
                      <a:pt x="97" y="609"/>
                    </a:lnTo>
                    <a:lnTo>
                      <a:pt x="74" y="580"/>
                    </a:lnTo>
                    <a:lnTo>
                      <a:pt x="54" y="548"/>
                    </a:lnTo>
                    <a:lnTo>
                      <a:pt x="36" y="516"/>
                    </a:lnTo>
                    <a:lnTo>
                      <a:pt x="22" y="481"/>
                    </a:lnTo>
                    <a:lnTo>
                      <a:pt x="11" y="446"/>
                    </a:lnTo>
                    <a:lnTo>
                      <a:pt x="4" y="410"/>
                    </a:lnTo>
                    <a:lnTo>
                      <a:pt x="0" y="373"/>
                    </a:lnTo>
                    <a:lnTo>
                      <a:pt x="0" y="336"/>
                    </a:lnTo>
                    <a:lnTo>
                      <a:pt x="3" y="299"/>
                    </a:lnTo>
                    <a:lnTo>
                      <a:pt x="10" y="265"/>
                    </a:lnTo>
                    <a:lnTo>
                      <a:pt x="21" y="230"/>
                    </a:lnTo>
                    <a:lnTo>
                      <a:pt x="34" y="198"/>
                    </a:lnTo>
                    <a:lnTo>
                      <a:pt x="52" y="166"/>
                    </a:lnTo>
                    <a:lnTo>
                      <a:pt x="71" y="137"/>
                    </a:lnTo>
                    <a:lnTo>
                      <a:pt x="95"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4" y="62"/>
                    </a:lnTo>
                    <a:lnTo>
                      <a:pt x="579" y="73"/>
                    </a:lnTo>
                    <a:lnTo>
                      <a:pt x="594" y="85"/>
                    </a:lnTo>
                    <a:lnTo>
                      <a:pt x="609" y="97"/>
                    </a:lnTo>
                    <a:lnTo>
                      <a:pt x="623" y="109"/>
                    </a:lnTo>
                    <a:lnTo>
                      <a:pt x="650" y="137"/>
                    </a:lnTo>
                    <a:lnTo>
                      <a:pt x="673" y="166"/>
                    </a:lnTo>
                    <a:lnTo>
                      <a:pt x="693" y="198"/>
                    </a:lnTo>
                    <a:lnTo>
                      <a:pt x="711" y="230"/>
                    </a:lnTo>
                    <a:lnTo>
                      <a:pt x="725" y="265"/>
                    </a:lnTo>
                    <a:lnTo>
                      <a:pt x="736" y="299"/>
                    </a:lnTo>
                    <a:lnTo>
                      <a:pt x="743" y="336"/>
                    </a:lnTo>
                    <a:lnTo>
                      <a:pt x="747" y="373"/>
                    </a:lnTo>
                    <a:lnTo>
                      <a:pt x="747" y="410"/>
                    </a:lnTo>
                    <a:lnTo>
                      <a:pt x="743" y="448"/>
                    </a:lnTo>
                    <a:lnTo>
                      <a:pt x="736" y="484"/>
                    </a:lnTo>
                    <a:lnTo>
                      <a:pt x="726" y="517"/>
                    </a:lnTo>
                    <a:lnTo>
                      <a:pt x="711" y="550"/>
                    </a:lnTo>
                    <a:lnTo>
                      <a:pt x="694" y="581"/>
                    </a:lnTo>
                    <a:lnTo>
                      <a:pt x="675"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893" name="Freeform 196"/>
              <p:cNvSpPr>
                <a:spLocks/>
              </p:cNvSpPr>
              <p:nvPr/>
            </p:nvSpPr>
            <p:spPr bwMode="auto">
              <a:xfrm>
                <a:off x="5889" y="2543"/>
                <a:ext cx="898" cy="245"/>
              </a:xfrm>
              <a:custGeom>
                <a:avLst/>
                <a:gdLst>
                  <a:gd name="T0" fmla="*/ 298 w 2695"/>
                  <a:gd name="T1" fmla="*/ 59 h 735"/>
                  <a:gd name="T2" fmla="*/ 293 w 2695"/>
                  <a:gd name="T3" fmla="*/ 71 h 735"/>
                  <a:gd name="T4" fmla="*/ 289 w 2695"/>
                  <a:gd name="T5" fmla="*/ 74 h 735"/>
                  <a:gd name="T6" fmla="*/ 284 w 2695"/>
                  <a:gd name="T7" fmla="*/ 77 h 735"/>
                  <a:gd name="T8" fmla="*/ 283 w 2695"/>
                  <a:gd name="T9" fmla="*/ 71 h 735"/>
                  <a:gd name="T10" fmla="*/ 281 w 2695"/>
                  <a:gd name="T11" fmla="*/ 56 h 735"/>
                  <a:gd name="T12" fmla="*/ 271 w 2695"/>
                  <a:gd name="T13" fmla="*/ 40 h 735"/>
                  <a:gd name="T14" fmla="*/ 263 w 2695"/>
                  <a:gd name="T15" fmla="*/ 32 h 735"/>
                  <a:gd name="T16" fmla="*/ 255 w 2695"/>
                  <a:gd name="T17" fmla="*/ 28 h 735"/>
                  <a:gd name="T18" fmla="*/ 247 w 2695"/>
                  <a:gd name="T19" fmla="*/ 25 h 735"/>
                  <a:gd name="T20" fmla="*/ 238 w 2695"/>
                  <a:gd name="T21" fmla="*/ 23 h 735"/>
                  <a:gd name="T22" fmla="*/ 222 w 2695"/>
                  <a:gd name="T23" fmla="*/ 25 h 735"/>
                  <a:gd name="T24" fmla="*/ 207 w 2695"/>
                  <a:gd name="T25" fmla="*/ 34 h 735"/>
                  <a:gd name="T26" fmla="*/ 197 w 2695"/>
                  <a:gd name="T27" fmla="*/ 47 h 735"/>
                  <a:gd name="T28" fmla="*/ 192 w 2695"/>
                  <a:gd name="T29" fmla="*/ 64 h 735"/>
                  <a:gd name="T30" fmla="*/ 194 w 2695"/>
                  <a:gd name="T31" fmla="*/ 79 h 735"/>
                  <a:gd name="T32" fmla="*/ 187 w 2695"/>
                  <a:gd name="T33" fmla="*/ 81 h 735"/>
                  <a:gd name="T34" fmla="*/ 177 w 2695"/>
                  <a:gd name="T35" fmla="*/ 81 h 735"/>
                  <a:gd name="T36" fmla="*/ 167 w 2695"/>
                  <a:gd name="T37" fmla="*/ 81 h 735"/>
                  <a:gd name="T38" fmla="*/ 156 w 2695"/>
                  <a:gd name="T39" fmla="*/ 80 h 735"/>
                  <a:gd name="T40" fmla="*/ 146 w 2695"/>
                  <a:gd name="T41" fmla="*/ 80 h 735"/>
                  <a:gd name="T42" fmla="*/ 136 w 2695"/>
                  <a:gd name="T43" fmla="*/ 81 h 735"/>
                  <a:gd name="T44" fmla="*/ 126 w 2695"/>
                  <a:gd name="T45" fmla="*/ 81 h 735"/>
                  <a:gd name="T46" fmla="*/ 117 w 2695"/>
                  <a:gd name="T47" fmla="*/ 81 h 735"/>
                  <a:gd name="T48" fmla="*/ 116 w 2695"/>
                  <a:gd name="T49" fmla="*/ 72 h 735"/>
                  <a:gd name="T50" fmla="*/ 113 w 2695"/>
                  <a:gd name="T51" fmla="*/ 56 h 735"/>
                  <a:gd name="T52" fmla="*/ 104 w 2695"/>
                  <a:gd name="T53" fmla="*/ 40 h 735"/>
                  <a:gd name="T54" fmla="*/ 95 w 2695"/>
                  <a:gd name="T55" fmla="*/ 32 h 735"/>
                  <a:gd name="T56" fmla="*/ 87 w 2695"/>
                  <a:gd name="T57" fmla="*/ 28 h 735"/>
                  <a:gd name="T58" fmla="*/ 79 w 2695"/>
                  <a:gd name="T59" fmla="*/ 25 h 735"/>
                  <a:gd name="T60" fmla="*/ 70 w 2695"/>
                  <a:gd name="T61" fmla="*/ 23 h 735"/>
                  <a:gd name="T62" fmla="*/ 54 w 2695"/>
                  <a:gd name="T63" fmla="*/ 25 h 735"/>
                  <a:gd name="T64" fmla="*/ 39 w 2695"/>
                  <a:gd name="T65" fmla="*/ 34 h 735"/>
                  <a:gd name="T66" fmla="*/ 29 w 2695"/>
                  <a:gd name="T67" fmla="*/ 47 h 735"/>
                  <a:gd name="T68" fmla="*/ 24 w 2695"/>
                  <a:gd name="T69" fmla="*/ 64 h 735"/>
                  <a:gd name="T70" fmla="*/ 25 w 2695"/>
                  <a:gd name="T71" fmla="*/ 75 h 735"/>
                  <a:gd name="T72" fmla="*/ 18 w 2695"/>
                  <a:gd name="T73" fmla="*/ 74 h 735"/>
                  <a:gd name="T74" fmla="*/ 9 w 2695"/>
                  <a:gd name="T75" fmla="*/ 69 h 735"/>
                  <a:gd name="T76" fmla="*/ 4 w 2695"/>
                  <a:gd name="T77" fmla="*/ 62 h 735"/>
                  <a:gd name="T78" fmla="*/ 1 w 2695"/>
                  <a:gd name="T79" fmla="*/ 50 h 735"/>
                  <a:gd name="T80" fmla="*/ 0 w 2695"/>
                  <a:gd name="T81" fmla="*/ 37 h 735"/>
                  <a:gd name="T82" fmla="*/ 4 w 2695"/>
                  <a:gd name="T83" fmla="*/ 31 h 735"/>
                  <a:gd name="T84" fmla="*/ 12 w 2695"/>
                  <a:gd name="T85" fmla="*/ 26 h 735"/>
                  <a:gd name="T86" fmla="*/ 22 w 2695"/>
                  <a:gd name="T87" fmla="*/ 20 h 735"/>
                  <a:gd name="T88" fmla="*/ 33 w 2695"/>
                  <a:gd name="T89" fmla="*/ 15 h 735"/>
                  <a:gd name="T90" fmla="*/ 47 w 2695"/>
                  <a:gd name="T91" fmla="*/ 11 h 735"/>
                  <a:gd name="T92" fmla="*/ 62 w 2695"/>
                  <a:gd name="T93" fmla="*/ 7 h 735"/>
                  <a:gd name="T94" fmla="*/ 79 w 2695"/>
                  <a:gd name="T95" fmla="*/ 4 h 735"/>
                  <a:gd name="T96" fmla="*/ 97 w 2695"/>
                  <a:gd name="T97" fmla="*/ 1 h 735"/>
                  <a:gd name="T98" fmla="*/ 107 w 2695"/>
                  <a:gd name="T99" fmla="*/ 1 h 735"/>
                  <a:gd name="T100" fmla="*/ 110 w 2695"/>
                  <a:gd name="T101" fmla="*/ 4 h 735"/>
                  <a:gd name="T102" fmla="*/ 121 w 2695"/>
                  <a:gd name="T103" fmla="*/ 9 h 735"/>
                  <a:gd name="T104" fmla="*/ 145 w 2695"/>
                  <a:gd name="T105" fmla="*/ 13 h 735"/>
                  <a:gd name="T106" fmla="*/ 171 w 2695"/>
                  <a:gd name="T107" fmla="*/ 13 h 735"/>
                  <a:gd name="T108" fmla="*/ 194 w 2695"/>
                  <a:gd name="T109" fmla="*/ 9 h 735"/>
                  <a:gd name="T110" fmla="*/ 205 w 2695"/>
                  <a:gd name="T111" fmla="*/ 4 h 735"/>
                  <a:gd name="T112" fmla="*/ 214 w 2695"/>
                  <a:gd name="T113" fmla="*/ 3 h 735"/>
                  <a:gd name="T114" fmla="*/ 241 w 2695"/>
                  <a:gd name="T115" fmla="*/ 9 h 735"/>
                  <a:gd name="T116" fmla="*/ 265 w 2695"/>
                  <a:gd name="T117" fmla="*/ 16 h 735"/>
                  <a:gd name="T118" fmla="*/ 285 w 2695"/>
                  <a:gd name="T119" fmla="*/ 26 h 735"/>
                  <a:gd name="T120" fmla="*/ 297 w 2695"/>
                  <a:gd name="T121" fmla="*/ 33 h 735"/>
                  <a:gd name="T122" fmla="*/ 299 w 2695"/>
                  <a:gd name="T123" fmla="*/ 46 h 7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695"/>
                  <a:gd name="T187" fmla="*/ 0 h 735"/>
                  <a:gd name="T188" fmla="*/ 2695 w 2695"/>
                  <a:gd name="T189" fmla="*/ 735 h 7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695" h="735">
                    <a:moveTo>
                      <a:pt x="2695" y="416"/>
                    </a:moveTo>
                    <a:lnTo>
                      <a:pt x="2694" y="456"/>
                    </a:lnTo>
                    <a:lnTo>
                      <a:pt x="2691" y="495"/>
                    </a:lnTo>
                    <a:lnTo>
                      <a:pt x="2685" y="531"/>
                    </a:lnTo>
                    <a:lnTo>
                      <a:pt x="2677" y="563"/>
                    </a:lnTo>
                    <a:lnTo>
                      <a:pt x="2667" y="594"/>
                    </a:lnTo>
                    <a:lnTo>
                      <a:pt x="2655" y="619"/>
                    </a:lnTo>
                    <a:lnTo>
                      <a:pt x="2641" y="638"/>
                    </a:lnTo>
                    <a:lnTo>
                      <a:pt x="2626" y="653"/>
                    </a:lnTo>
                    <a:lnTo>
                      <a:pt x="2617" y="659"/>
                    </a:lnTo>
                    <a:lnTo>
                      <a:pt x="2608" y="664"/>
                    </a:lnTo>
                    <a:lnTo>
                      <a:pt x="2598" y="670"/>
                    </a:lnTo>
                    <a:lnTo>
                      <a:pt x="2590" y="675"/>
                    </a:lnTo>
                    <a:lnTo>
                      <a:pt x="2579" y="680"/>
                    </a:lnTo>
                    <a:lnTo>
                      <a:pt x="2569" y="685"/>
                    </a:lnTo>
                    <a:lnTo>
                      <a:pt x="2559" y="691"/>
                    </a:lnTo>
                    <a:lnTo>
                      <a:pt x="2548" y="695"/>
                    </a:lnTo>
                    <a:lnTo>
                      <a:pt x="2551" y="675"/>
                    </a:lnTo>
                    <a:lnTo>
                      <a:pt x="2552" y="657"/>
                    </a:lnTo>
                    <a:lnTo>
                      <a:pt x="2552" y="638"/>
                    </a:lnTo>
                    <a:lnTo>
                      <a:pt x="2551" y="620"/>
                    </a:lnTo>
                    <a:lnTo>
                      <a:pt x="2547" y="580"/>
                    </a:lnTo>
                    <a:lnTo>
                      <a:pt x="2538" y="540"/>
                    </a:lnTo>
                    <a:lnTo>
                      <a:pt x="2527" y="501"/>
                    </a:lnTo>
                    <a:lnTo>
                      <a:pt x="2512" y="463"/>
                    </a:lnTo>
                    <a:lnTo>
                      <a:pt x="2493" y="427"/>
                    </a:lnTo>
                    <a:lnTo>
                      <a:pt x="2470" y="393"/>
                    </a:lnTo>
                    <a:lnTo>
                      <a:pt x="2444" y="361"/>
                    </a:lnTo>
                    <a:lnTo>
                      <a:pt x="2415" y="330"/>
                    </a:lnTo>
                    <a:lnTo>
                      <a:pt x="2400" y="316"/>
                    </a:lnTo>
                    <a:lnTo>
                      <a:pt x="2383" y="302"/>
                    </a:lnTo>
                    <a:lnTo>
                      <a:pt x="2368" y="290"/>
                    </a:lnTo>
                    <a:lnTo>
                      <a:pt x="2350" y="279"/>
                    </a:lnTo>
                    <a:lnTo>
                      <a:pt x="2333" y="268"/>
                    </a:lnTo>
                    <a:lnTo>
                      <a:pt x="2315" y="258"/>
                    </a:lnTo>
                    <a:lnTo>
                      <a:pt x="2297" y="248"/>
                    </a:lnTo>
                    <a:lnTo>
                      <a:pt x="2277" y="240"/>
                    </a:lnTo>
                    <a:lnTo>
                      <a:pt x="2259" y="233"/>
                    </a:lnTo>
                    <a:lnTo>
                      <a:pt x="2240" y="228"/>
                    </a:lnTo>
                    <a:lnTo>
                      <a:pt x="2221" y="222"/>
                    </a:lnTo>
                    <a:lnTo>
                      <a:pt x="2200" y="218"/>
                    </a:lnTo>
                    <a:lnTo>
                      <a:pt x="2180" y="214"/>
                    </a:lnTo>
                    <a:lnTo>
                      <a:pt x="2160" y="211"/>
                    </a:lnTo>
                    <a:lnTo>
                      <a:pt x="2140" y="209"/>
                    </a:lnTo>
                    <a:lnTo>
                      <a:pt x="2119" y="209"/>
                    </a:lnTo>
                    <a:lnTo>
                      <a:pt x="2078" y="212"/>
                    </a:lnTo>
                    <a:lnTo>
                      <a:pt x="2037" y="218"/>
                    </a:lnTo>
                    <a:lnTo>
                      <a:pt x="1999" y="228"/>
                    </a:lnTo>
                    <a:lnTo>
                      <a:pt x="1961" y="241"/>
                    </a:lnTo>
                    <a:lnTo>
                      <a:pt x="1926" y="259"/>
                    </a:lnTo>
                    <a:lnTo>
                      <a:pt x="1893" y="280"/>
                    </a:lnTo>
                    <a:lnTo>
                      <a:pt x="1864" y="304"/>
                    </a:lnTo>
                    <a:lnTo>
                      <a:pt x="1836" y="330"/>
                    </a:lnTo>
                    <a:lnTo>
                      <a:pt x="1811" y="359"/>
                    </a:lnTo>
                    <a:lnTo>
                      <a:pt x="1789" y="391"/>
                    </a:lnTo>
                    <a:lnTo>
                      <a:pt x="1770" y="424"/>
                    </a:lnTo>
                    <a:lnTo>
                      <a:pt x="1754" y="460"/>
                    </a:lnTo>
                    <a:lnTo>
                      <a:pt x="1743" y="498"/>
                    </a:lnTo>
                    <a:lnTo>
                      <a:pt x="1735" y="537"/>
                    </a:lnTo>
                    <a:lnTo>
                      <a:pt x="1731" y="578"/>
                    </a:lnTo>
                    <a:lnTo>
                      <a:pt x="1731" y="620"/>
                    </a:lnTo>
                    <a:lnTo>
                      <a:pt x="1734" y="649"/>
                    </a:lnTo>
                    <a:lnTo>
                      <a:pt x="1739" y="678"/>
                    </a:lnTo>
                    <a:lnTo>
                      <a:pt x="1746" y="707"/>
                    </a:lnTo>
                    <a:lnTo>
                      <a:pt x="1754" y="735"/>
                    </a:lnTo>
                    <a:lnTo>
                      <a:pt x="1732" y="734"/>
                    </a:lnTo>
                    <a:lnTo>
                      <a:pt x="1710" y="734"/>
                    </a:lnTo>
                    <a:lnTo>
                      <a:pt x="1686" y="732"/>
                    </a:lnTo>
                    <a:lnTo>
                      <a:pt x="1664" y="731"/>
                    </a:lnTo>
                    <a:lnTo>
                      <a:pt x="1641" y="729"/>
                    </a:lnTo>
                    <a:lnTo>
                      <a:pt x="1617" y="729"/>
                    </a:lnTo>
                    <a:lnTo>
                      <a:pt x="1595" y="728"/>
                    </a:lnTo>
                    <a:lnTo>
                      <a:pt x="1571" y="727"/>
                    </a:lnTo>
                    <a:lnTo>
                      <a:pt x="1548" y="727"/>
                    </a:lnTo>
                    <a:lnTo>
                      <a:pt x="1524" y="725"/>
                    </a:lnTo>
                    <a:lnTo>
                      <a:pt x="1500" y="725"/>
                    </a:lnTo>
                    <a:lnTo>
                      <a:pt x="1475" y="725"/>
                    </a:lnTo>
                    <a:lnTo>
                      <a:pt x="1452" y="724"/>
                    </a:lnTo>
                    <a:lnTo>
                      <a:pt x="1428" y="724"/>
                    </a:lnTo>
                    <a:lnTo>
                      <a:pt x="1403" y="724"/>
                    </a:lnTo>
                    <a:lnTo>
                      <a:pt x="1380" y="724"/>
                    </a:lnTo>
                    <a:lnTo>
                      <a:pt x="1357" y="724"/>
                    </a:lnTo>
                    <a:lnTo>
                      <a:pt x="1335" y="724"/>
                    </a:lnTo>
                    <a:lnTo>
                      <a:pt x="1312" y="724"/>
                    </a:lnTo>
                    <a:lnTo>
                      <a:pt x="1289" y="724"/>
                    </a:lnTo>
                    <a:lnTo>
                      <a:pt x="1269" y="725"/>
                    </a:lnTo>
                    <a:lnTo>
                      <a:pt x="1246" y="725"/>
                    </a:lnTo>
                    <a:lnTo>
                      <a:pt x="1224" y="725"/>
                    </a:lnTo>
                    <a:lnTo>
                      <a:pt x="1202" y="725"/>
                    </a:lnTo>
                    <a:lnTo>
                      <a:pt x="1181" y="727"/>
                    </a:lnTo>
                    <a:lnTo>
                      <a:pt x="1159" y="727"/>
                    </a:lnTo>
                    <a:lnTo>
                      <a:pt x="1138" y="727"/>
                    </a:lnTo>
                    <a:lnTo>
                      <a:pt x="1116" y="728"/>
                    </a:lnTo>
                    <a:lnTo>
                      <a:pt x="1095" y="728"/>
                    </a:lnTo>
                    <a:lnTo>
                      <a:pt x="1073" y="728"/>
                    </a:lnTo>
                    <a:lnTo>
                      <a:pt x="1052" y="729"/>
                    </a:lnTo>
                    <a:lnTo>
                      <a:pt x="1031" y="729"/>
                    </a:lnTo>
                    <a:lnTo>
                      <a:pt x="1036" y="703"/>
                    </a:lnTo>
                    <a:lnTo>
                      <a:pt x="1040" y="675"/>
                    </a:lnTo>
                    <a:lnTo>
                      <a:pt x="1041" y="648"/>
                    </a:lnTo>
                    <a:lnTo>
                      <a:pt x="1040" y="620"/>
                    </a:lnTo>
                    <a:lnTo>
                      <a:pt x="1036" y="580"/>
                    </a:lnTo>
                    <a:lnTo>
                      <a:pt x="1027" y="540"/>
                    </a:lnTo>
                    <a:lnTo>
                      <a:pt x="1016" y="501"/>
                    </a:lnTo>
                    <a:lnTo>
                      <a:pt x="1001" y="463"/>
                    </a:lnTo>
                    <a:lnTo>
                      <a:pt x="981" y="427"/>
                    </a:lnTo>
                    <a:lnTo>
                      <a:pt x="959" y="393"/>
                    </a:lnTo>
                    <a:lnTo>
                      <a:pt x="933" y="361"/>
                    </a:lnTo>
                    <a:lnTo>
                      <a:pt x="904" y="330"/>
                    </a:lnTo>
                    <a:lnTo>
                      <a:pt x="888" y="316"/>
                    </a:lnTo>
                    <a:lnTo>
                      <a:pt x="872" y="302"/>
                    </a:lnTo>
                    <a:lnTo>
                      <a:pt x="855" y="290"/>
                    </a:lnTo>
                    <a:lnTo>
                      <a:pt x="839" y="279"/>
                    </a:lnTo>
                    <a:lnTo>
                      <a:pt x="820" y="268"/>
                    </a:lnTo>
                    <a:lnTo>
                      <a:pt x="804" y="258"/>
                    </a:lnTo>
                    <a:lnTo>
                      <a:pt x="784" y="248"/>
                    </a:lnTo>
                    <a:lnTo>
                      <a:pt x="766" y="240"/>
                    </a:lnTo>
                    <a:lnTo>
                      <a:pt x="747" y="233"/>
                    </a:lnTo>
                    <a:lnTo>
                      <a:pt x="729" y="228"/>
                    </a:lnTo>
                    <a:lnTo>
                      <a:pt x="709" y="222"/>
                    </a:lnTo>
                    <a:lnTo>
                      <a:pt x="689" y="218"/>
                    </a:lnTo>
                    <a:lnTo>
                      <a:pt x="669" y="214"/>
                    </a:lnTo>
                    <a:lnTo>
                      <a:pt x="648" y="211"/>
                    </a:lnTo>
                    <a:lnTo>
                      <a:pt x="629" y="209"/>
                    </a:lnTo>
                    <a:lnTo>
                      <a:pt x="608" y="209"/>
                    </a:lnTo>
                    <a:lnTo>
                      <a:pt x="567" y="212"/>
                    </a:lnTo>
                    <a:lnTo>
                      <a:pt x="526" y="218"/>
                    </a:lnTo>
                    <a:lnTo>
                      <a:pt x="487" y="228"/>
                    </a:lnTo>
                    <a:lnTo>
                      <a:pt x="450" y="241"/>
                    </a:lnTo>
                    <a:lnTo>
                      <a:pt x="415" y="259"/>
                    </a:lnTo>
                    <a:lnTo>
                      <a:pt x="382" y="280"/>
                    </a:lnTo>
                    <a:lnTo>
                      <a:pt x="353" y="304"/>
                    </a:lnTo>
                    <a:lnTo>
                      <a:pt x="325" y="330"/>
                    </a:lnTo>
                    <a:lnTo>
                      <a:pt x="300" y="359"/>
                    </a:lnTo>
                    <a:lnTo>
                      <a:pt x="278" y="391"/>
                    </a:lnTo>
                    <a:lnTo>
                      <a:pt x="258" y="424"/>
                    </a:lnTo>
                    <a:lnTo>
                      <a:pt x="243" y="460"/>
                    </a:lnTo>
                    <a:lnTo>
                      <a:pt x="232" y="498"/>
                    </a:lnTo>
                    <a:lnTo>
                      <a:pt x="224" y="537"/>
                    </a:lnTo>
                    <a:lnTo>
                      <a:pt x="220" y="578"/>
                    </a:lnTo>
                    <a:lnTo>
                      <a:pt x="220" y="620"/>
                    </a:lnTo>
                    <a:lnTo>
                      <a:pt x="221" y="638"/>
                    </a:lnTo>
                    <a:lnTo>
                      <a:pt x="224" y="655"/>
                    </a:lnTo>
                    <a:lnTo>
                      <a:pt x="227" y="673"/>
                    </a:lnTo>
                    <a:lnTo>
                      <a:pt x="231" y="691"/>
                    </a:lnTo>
                    <a:lnTo>
                      <a:pt x="206" y="682"/>
                    </a:lnTo>
                    <a:lnTo>
                      <a:pt x="181" y="674"/>
                    </a:lnTo>
                    <a:lnTo>
                      <a:pt x="159" y="664"/>
                    </a:lnTo>
                    <a:lnTo>
                      <a:pt x="138" y="655"/>
                    </a:lnTo>
                    <a:lnTo>
                      <a:pt x="117" y="644"/>
                    </a:lnTo>
                    <a:lnTo>
                      <a:pt x="98" y="631"/>
                    </a:lnTo>
                    <a:lnTo>
                      <a:pt x="81" y="619"/>
                    </a:lnTo>
                    <a:lnTo>
                      <a:pt x="64" y="606"/>
                    </a:lnTo>
                    <a:lnTo>
                      <a:pt x="53" y="595"/>
                    </a:lnTo>
                    <a:lnTo>
                      <a:pt x="43" y="578"/>
                    </a:lnTo>
                    <a:lnTo>
                      <a:pt x="34" y="559"/>
                    </a:lnTo>
                    <a:lnTo>
                      <a:pt x="25" y="537"/>
                    </a:lnTo>
                    <a:lnTo>
                      <a:pt x="18" y="512"/>
                    </a:lnTo>
                    <a:lnTo>
                      <a:pt x="12" y="483"/>
                    </a:lnTo>
                    <a:lnTo>
                      <a:pt x="6" y="454"/>
                    </a:lnTo>
                    <a:lnTo>
                      <a:pt x="3" y="422"/>
                    </a:lnTo>
                    <a:lnTo>
                      <a:pt x="0" y="390"/>
                    </a:lnTo>
                    <a:lnTo>
                      <a:pt x="0" y="361"/>
                    </a:lnTo>
                    <a:lnTo>
                      <a:pt x="3" y="334"/>
                    </a:lnTo>
                    <a:lnTo>
                      <a:pt x="6" y="309"/>
                    </a:lnTo>
                    <a:lnTo>
                      <a:pt x="20" y="295"/>
                    </a:lnTo>
                    <a:lnTo>
                      <a:pt x="34" y="282"/>
                    </a:lnTo>
                    <a:lnTo>
                      <a:pt x="50" y="269"/>
                    </a:lnTo>
                    <a:lnTo>
                      <a:pt x="67" y="255"/>
                    </a:lnTo>
                    <a:lnTo>
                      <a:pt x="85" y="243"/>
                    </a:lnTo>
                    <a:lnTo>
                      <a:pt x="104" y="230"/>
                    </a:lnTo>
                    <a:lnTo>
                      <a:pt x="125" y="218"/>
                    </a:lnTo>
                    <a:lnTo>
                      <a:pt x="147" y="205"/>
                    </a:lnTo>
                    <a:lnTo>
                      <a:pt x="170" y="193"/>
                    </a:lnTo>
                    <a:lnTo>
                      <a:pt x="195" y="182"/>
                    </a:lnTo>
                    <a:lnTo>
                      <a:pt x="220" y="171"/>
                    </a:lnTo>
                    <a:lnTo>
                      <a:pt x="246" y="160"/>
                    </a:lnTo>
                    <a:lnTo>
                      <a:pt x="272" y="148"/>
                    </a:lnTo>
                    <a:lnTo>
                      <a:pt x="300" y="137"/>
                    </a:lnTo>
                    <a:lnTo>
                      <a:pt x="329" y="126"/>
                    </a:lnTo>
                    <a:lnTo>
                      <a:pt x="360" y="117"/>
                    </a:lnTo>
                    <a:lnTo>
                      <a:pt x="392" y="107"/>
                    </a:lnTo>
                    <a:lnTo>
                      <a:pt x="424" y="97"/>
                    </a:lnTo>
                    <a:lnTo>
                      <a:pt x="456" y="89"/>
                    </a:lnTo>
                    <a:lnTo>
                      <a:pt x="490" y="79"/>
                    </a:lnTo>
                    <a:lnTo>
                      <a:pt x="525" y="71"/>
                    </a:lnTo>
                    <a:lnTo>
                      <a:pt x="560" y="63"/>
                    </a:lnTo>
                    <a:lnTo>
                      <a:pt x="596" y="54"/>
                    </a:lnTo>
                    <a:lnTo>
                      <a:pt x="633" y="47"/>
                    </a:lnTo>
                    <a:lnTo>
                      <a:pt x="671" y="40"/>
                    </a:lnTo>
                    <a:lnTo>
                      <a:pt x="709" y="33"/>
                    </a:lnTo>
                    <a:lnTo>
                      <a:pt x="750" y="26"/>
                    </a:lnTo>
                    <a:lnTo>
                      <a:pt x="790" y="21"/>
                    </a:lnTo>
                    <a:lnTo>
                      <a:pt x="830" y="15"/>
                    </a:lnTo>
                    <a:lnTo>
                      <a:pt x="872" y="10"/>
                    </a:lnTo>
                    <a:lnTo>
                      <a:pt x="913" y="4"/>
                    </a:lnTo>
                    <a:lnTo>
                      <a:pt x="956" y="0"/>
                    </a:lnTo>
                    <a:lnTo>
                      <a:pt x="961" y="6"/>
                    </a:lnTo>
                    <a:lnTo>
                      <a:pt x="966" y="13"/>
                    </a:lnTo>
                    <a:lnTo>
                      <a:pt x="972" y="18"/>
                    </a:lnTo>
                    <a:lnTo>
                      <a:pt x="979" y="25"/>
                    </a:lnTo>
                    <a:lnTo>
                      <a:pt x="986" y="31"/>
                    </a:lnTo>
                    <a:lnTo>
                      <a:pt x="994" y="36"/>
                    </a:lnTo>
                    <a:lnTo>
                      <a:pt x="1002" y="42"/>
                    </a:lnTo>
                    <a:lnTo>
                      <a:pt x="1012" y="47"/>
                    </a:lnTo>
                    <a:lnTo>
                      <a:pt x="1048" y="64"/>
                    </a:lnTo>
                    <a:lnTo>
                      <a:pt x="1090" y="79"/>
                    </a:lnTo>
                    <a:lnTo>
                      <a:pt x="1137" y="92"/>
                    </a:lnTo>
                    <a:lnTo>
                      <a:pt x="1188" y="101"/>
                    </a:lnTo>
                    <a:lnTo>
                      <a:pt x="1244" y="108"/>
                    </a:lnTo>
                    <a:lnTo>
                      <a:pt x="1301" y="115"/>
                    </a:lnTo>
                    <a:lnTo>
                      <a:pt x="1360" y="118"/>
                    </a:lnTo>
                    <a:lnTo>
                      <a:pt x="1421" y="119"/>
                    </a:lnTo>
                    <a:lnTo>
                      <a:pt x="1481" y="118"/>
                    </a:lnTo>
                    <a:lnTo>
                      <a:pt x="1539" y="115"/>
                    </a:lnTo>
                    <a:lnTo>
                      <a:pt x="1596" y="108"/>
                    </a:lnTo>
                    <a:lnTo>
                      <a:pt x="1650" y="101"/>
                    </a:lnTo>
                    <a:lnTo>
                      <a:pt x="1702" y="92"/>
                    </a:lnTo>
                    <a:lnTo>
                      <a:pt x="1747" y="79"/>
                    </a:lnTo>
                    <a:lnTo>
                      <a:pt x="1788" y="64"/>
                    </a:lnTo>
                    <a:lnTo>
                      <a:pt x="1821" y="47"/>
                    </a:lnTo>
                    <a:lnTo>
                      <a:pt x="1832" y="40"/>
                    </a:lnTo>
                    <a:lnTo>
                      <a:pt x="1843" y="32"/>
                    </a:lnTo>
                    <a:lnTo>
                      <a:pt x="1851" y="25"/>
                    </a:lnTo>
                    <a:lnTo>
                      <a:pt x="1860" y="17"/>
                    </a:lnTo>
                    <a:lnTo>
                      <a:pt x="1867" y="17"/>
                    </a:lnTo>
                    <a:lnTo>
                      <a:pt x="1928" y="26"/>
                    </a:lnTo>
                    <a:lnTo>
                      <a:pt x="1989" y="38"/>
                    </a:lnTo>
                    <a:lnTo>
                      <a:pt x="2050" y="50"/>
                    </a:lnTo>
                    <a:lnTo>
                      <a:pt x="2110" y="64"/>
                    </a:lnTo>
                    <a:lnTo>
                      <a:pt x="2168" y="78"/>
                    </a:lnTo>
                    <a:lnTo>
                      <a:pt x="2225" y="94"/>
                    </a:lnTo>
                    <a:lnTo>
                      <a:pt x="2280" y="111"/>
                    </a:lnTo>
                    <a:lnTo>
                      <a:pt x="2333" y="129"/>
                    </a:lnTo>
                    <a:lnTo>
                      <a:pt x="2386" y="147"/>
                    </a:lnTo>
                    <a:lnTo>
                      <a:pt x="2434" y="168"/>
                    </a:lnTo>
                    <a:lnTo>
                      <a:pt x="2481" y="187"/>
                    </a:lnTo>
                    <a:lnTo>
                      <a:pt x="2526" y="209"/>
                    </a:lnTo>
                    <a:lnTo>
                      <a:pt x="2569" y="230"/>
                    </a:lnTo>
                    <a:lnTo>
                      <a:pt x="2606" y="252"/>
                    </a:lnTo>
                    <a:lnTo>
                      <a:pt x="2642" y="275"/>
                    </a:lnTo>
                    <a:lnTo>
                      <a:pt x="2674" y="298"/>
                    </a:lnTo>
                    <a:lnTo>
                      <a:pt x="2677" y="294"/>
                    </a:lnTo>
                    <a:lnTo>
                      <a:pt x="2684" y="320"/>
                    </a:lnTo>
                    <a:lnTo>
                      <a:pt x="2690" y="351"/>
                    </a:lnTo>
                    <a:lnTo>
                      <a:pt x="2694" y="383"/>
                    </a:lnTo>
                    <a:lnTo>
                      <a:pt x="2695" y="416"/>
                    </a:lnTo>
                    <a:close/>
                  </a:path>
                </a:pathLst>
              </a:custGeom>
              <a:solidFill>
                <a:srgbClr val="CCCC00"/>
              </a:solidFill>
              <a:ln w="9525">
                <a:noFill/>
                <a:round/>
                <a:headEnd/>
                <a:tailEnd/>
              </a:ln>
            </p:spPr>
            <p:txBody>
              <a:bodyPr/>
              <a:lstStyle/>
              <a:p>
                <a:pPr eaLnBrk="0" hangingPunct="0"/>
                <a:endParaRPr lang="en-AU"/>
              </a:p>
            </p:txBody>
          </p:sp>
          <p:sp>
            <p:nvSpPr>
              <p:cNvPr id="76894" name="Freeform 197"/>
              <p:cNvSpPr>
                <a:spLocks/>
              </p:cNvSpPr>
              <p:nvPr/>
            </p:nvSpPr>
            <p:spPr bwMode="auto">
              <a:xfrm>
                <a:off x="6274" y="2418"/>
                <a:ext cx="18" cy="28"/>
              </a:xfrm>
              <a:custGeom>
                <a:avLst/>
                <a:gdLst>
                  <a:gd name="T0" fmla="*/ 2 w 55"/>
                  <a:gd name="T1" fmla="*/ 0 h 83"/>
                  <a:gd name="T2" fmla="*/ 2 w 55"/>
                  <a:gd name="T3" fmla="*/ 0 h 83"/>
                  <a:gd name="T4" fmla="*/ 2 w 55"/>
                  <a:gd name="T5" fmla="*/ 0 h 83"/>
                  <a:gd name="T6" fmla="*/ 2 w 55"/>
                  <a:gd name="T7" fmla="*/ 0 h 83"/>
                  <a:gd name="T8" fmla="*/ 2 w 55"/>
                  <a:gd name="T9" fmla="*/ 0 h 83"/>
                  <a:gd name="T10" fmla="*/ 2 w 55"/>
                  <a:gd name="T11" fmla="*/ 1 h 83"/>
                  <a:gd name="T12" fmla="*/ 3 w 55"/>
                  <a:gd name="T13" fmla="*/ 2 h 83"/>
                  <a:gd name="T14" fmla="*/ 4 w 55"/>
                  <a:gd name="T15" fmla="*/ 3 h 83"/>
                  <a:gd name="T16" fmla="*/ 4 w 55"/>
                  <a:gd name="T17" fmla="*/ 5 h 83"/>
                  <a:gd name="T18" fmla="*/ 4 w 55"/>
                  <a:gd name="T19" fmla="*/ 5 h 83"/>
                  <a:gd name="T20" fmla="*/ 4 w 55"/>
                  <a:gd name="T21" fmla="*/ 5 h 83"/>
                  <a:gd name="T22" fmla="*/ 4 w 55"/>
                  <a:gd name="T23" fmla="*/ 5 h 83"/>
                  <a:gd name="T24" fmla="*/ 4 w 55"/>
                  <a:gd name="T25" fmla="*/ 6 h 83"/>
                  <a:gd name="T26" fmla="*/ 4 w 55"/>
                  <a:gd name="T27" fmla="*/ 5 h 83"/>
                  <a:gd name="T28" fmla="*/ 3 w 55"/>
                  <a:gd name="T29" fmla="*/ 4 h 83"/>
                  <a:gd name="T30" fmla="*/ 3 w 55"/>
                  <a:gd name="T31" fmla="*/ 4 h 83"/>
                  <a:gd name="T32" fmla="*/ 2 w 55"/>
                  <a:gd name="T33" fmla="*/ 3 h 83"/>
                  <a:gd name="T34" fmla="*/ 1 w 55"/>
                  <a:gd name="T35" fmla="*/ 4 h 83"/>
                  <a:gd name="T36" fmla="*/ 0 w 55"/>
                  <a:gd name="T37" fmla="*/ 4 h 83"/>
                  <a:gd name="T38" fmla="*/ 0 w 55"/>
                  <a:gd name="T39" fmla="*/ 5 h 83"/>
                  <a:gd name="T40" fmla="*/ 0 w 55"/>
                  <a:gd name="T41" fmla="*/ 6 h 83"/>
                  <a:gd name="T42" fmla="*/ 0 w 55"/>
                  <a:gd name="T43" fmla="*/ 7 h 83"/>
                  <a:gd name="T44" fmla="*/ 1 w 55"/>
                  <a:gd name="T45" fmla="*/ 8 h 83"/>
                  <a:gd name="T46" fmla="*/ 1 w 55"/>
                  <a:gd name="T47" fmla="*/ 9 h 83"/>
                  <a:gd name="T48" fmla="*/ 2 w 55"/>
                  <a:gd name="T49" fmla="*/ 9 h 83"/>
                  <a:gd name="T50" fmla="*/ 2 w 55"/>
                  <a:gd name="T51" fmla="*/ 9 h 83"/>
                  <a:gd name="T52" fmla="*/ 2 w 55"/>
                  <a:gd name="T53" fmla="*/ 9 h 83"/>
                  <a:gd name="T54" fmla="*/ 2 w 55"/>
                  <a:gd name="T55" fmla="*/ 9 h 83"/>
                  <a:gd name="T56" fmla="*/ 2 w 55"/>
                  <a:gd name="T57" fmla="*/ 9 h 83"/>
                  <a:gd name="T58" fmla="*/ 2 w 55"/>
                  <a:gd name="T59" fmla="*/ 9 h 83"/>
                  <a:gd name="T60" fmla="*/ 3 w 55"/>
                  <a:gd name="T61" fmla="*/ 9 h 83"/>
                  <a:gd name="T62" fmla="*/ 3 w 55"/>
                  <a:gd name="T63" fmla="*/ 9 h 83"/>
                  <a:gd name="T64" fmla="*/ 3 w 55"/>
                  <a:gd name="T65" fmla="*/ 9 h 83"/>
                  <a:gd name="T66" fmla="*/ 4 w 55"/>
                  <a:gd name="T67" fmla="*/ 9 h 83"/>
                  <a:gd name="T68" fmla="*/ 5 w 55"/>
                  <a:gd name="T69" fmla="*/ 8 h 83"/>
                  <a:gd name="T70" fmla="*/ 6 w 55"/>
                  <a:gd name="T71" fmla="*/ 7 h 83"/>
                  <a:gd name="T72" fmla="*/ 6 w 55"/>
                  <a:gd name="T73" fmla="*/ 5 h 83"/>
                  <a:gd name="T74" fmla="*/ 6 w 55"/>
                  <a:gd name="T75" fmla="*/ 3 h 83"/>
                  <a:gd name="T76" fmla="*/ 5 w 55"/>
                  <a:gd name="T77" fmla="*/ 1 h 83"/>
                  <a:gd name="T78" fmla="*/ 4 w 55"/>
                  <a:gd name="T79" fmla="*/ 0 h 83"/>
                  <a:gd name="T80" fmla="*/ 2 w 55"/>
                  <a:gd name="T81" fmla="*/ 0 h 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5"/>
                  <a:gd name="T124" fmla="*/ 0 h 83"/>
                  <a:gd name="T125" fmla="*/ 55 w 55"/>
                  <a:gd name="T126" fmla="*/ 83 h 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5" h="83">
                    <a:moveTo>
                      <a:pt x="22" y="0"/>
                    </a:moveTo>
                    <a:lnTo>
                      <a:pt x="21" y="0"/>
                    </a:lnTo>
                    <a:lnTo>
                      <a:pt x="18" y="0"/>
                    </a:lnTo>
                    <a:lnTo>
                      <a:pt x="17" y="1"/>
                    </a:lnTo>
                    <a:lnTo>
                      <a:pt x="14" y="1"/>
                    </a:lnTo>
                    <a:lnTo>
                      <a:pt x="22" y="7"/>
                    </a:lnTo>
                    <a:lnTo>
                      <a:pt x="30" y="16"/>
                    </a:lnTo>
                    <a:lnTo>
                      <a:pt x="36" y="27"/>
                    </a:lnTo>
                    <a:lnTo>
                      <a:pt x="37" y="41"/>
                    </a:lnTo>
                    <a:lnTo>
                      <a:pt x="37" y="43"/>
                    </a:lnTo>
                    <a:lnTo>
                      <a:pt x="37" y="45"/>
                    </a:lnTo>
                    <a:lnTo>
                      <a:pt x="37" y="47"/>
                    </a:lnTo>
                    <a:lnTo>
                      <a:pt x="37" y="50"/>
                    </a:lnTo>
                    <a:lnTo>
                      <a:pt x="35" y="41"/>
                    </a:lnTo>
                    <a:lnTo>
                      <a:pt x="30" y="36"/>
                    </a:lnTo>
                    <a:lnTo>
                      <a:pt x="23" y="32"/>
                    </a:lnTo>
                    <a:lnTo>
                      <a:pt x="18" y="30"/>
                    </a:lnTo>
                    <a:lnTo>
                      <a:pt x="10" y="33"/>
                    </a:lnTo>
                    <a:lnTo>
                      <a:pt x="4" y="39"/>
                    </a:lnTo>
                    <a:lnTo>
                      <a:pt x="0" y="47"/>
                    </a:lnTo>
                    <a:lnTo>
                      <a:pt x="0" y="57"/>
                    </a:lnTo>
                    <a:lnTo>
                      <a:pt x="3" y="66"/>
                    </a:lnTo>
                    <a:lnTo>
                      <a:pt x="7" y="75"/>
                    </a:lnTo>
                    <a:lnTo>
                      <a:pt x="12" y="80"/>
                    </a:lnTo>
                    <a:lnTo>
                      <a:pt x="21" y="83"/>
                    </a:lnTo>
                    <a:lnTo>
                      <a:pt x="22" y="83"/>
                    </a:lnTo>
                    <a:lnTo>
                      <a:pt x="23" y="83"/>
                    </a:lnTo>
                    <a:lnTo>
                      <a:pt x="25" y="83"/>
                    </a:lnTo>
                    <a:lnTo>
                      <a:pt x="26" y="83"/>
                    </a:lnTo>
                    <a:lnTo>
                      <a:pt x="39" y="80"/>
                    </a:lnTo>
                    <a:lnTo>
                      <a:pt x="48" y="70"/>
                    </a:lnTo>
                    <a:lnTo>
                      <a:pt x="54" y="58"/>
                    </a:lnTo>
                    <a:lnTo>
                      <a:pt x="55" y="41"/>
                    </a:lnTo>
                    <a:lnTo>
                      <a:pt x="53" y="25"/>
                    </a:lnTo>
                    <a:lnTo>
                      <a:pt x="44" y="12"/>
                    </a:lnTo>
                    <a:lnTo>
                      <a:pt x="35" y="2"/>
                    </a:lnTo>
                    <a:lnTo>
                      <a:pt x="22" y="0"/>
                    </a:lnTo>
                    <a:close/>
                  </a:path>
                </a:pathLst>
              </a:custGeom>
              <a:solidFill>
                <a:srgbClr val="000000"/>
              </a:solidFill>
              <a:ln w="9525">
                <a:noFill/>
                <a:round/>
                <a:headEnd/>
                <a:tailEnd/>
              </a:ln>
            </p:spPr>
            <p:txBody>
              <a:bodyPr/>
              <a:lstStyle/>
              <a:p>
                <a:pPr eaLnBrk="0" hangingPunct="0"/>
                <a:endParaRPr lang="en-AU"/>
              </a:p>
            </p:txBody>
          </p:sp>
          <p:sp>
            <p:nvSpPr>
              <p:cNvPr id="76895" name="Freeform 198"/>
              <p:cNvSpPr>
                <a:spLocks/>
              </p:cNvSpPr>
              <p:nvPr/>
            </p:nvSpPr>
            <p:spPr bwMode="auto">
              <a:xfrm>
                <a:off x="6322" y="2419"/>
                <a:ext cx="18" cy="28"/>
              </a:xfrm>
              <a:custGeom>
                <a:avLst/>
                <a:gdLst>
                  <a:gd name="T0" fmla="*/ 2 w 54"/>
                  <a:gd name="T1" fmla="*/ 9 h 84"/>
                  <a:gd name="T2" fmla="*/ 2 w 54"/>
                  <a:gd name="T3" fmla="*/ 9 h 84"/>
                  <a:gd name="T4" fmla="*/ 2 w 54"/>
                  <a:gd name="T5" fmla="*/ 9 h 84"/>
                  <a:gd name="T6" fmla="*/ 2 w 54"/>
                  <a:gd name="T7" fmla="*/ 9 h 84"/>
                  <a:gd name="T8" fmla="*/ 2 w 54"/>
                  <a:gd name="T9" fmla="*/ 9 h 84"/>
                  <a:gd name="T10" fmla="*/ 3 w 54"/>
                  <a:gd name="T11" fmla="*/ 9 h 84"/>
                  <a:gd name="T12" fmla="*/ 3 w 54"/>
                  <a:gd name="T13" fmla="*/ 9 h 84"/>
                  <a:gd name="T14" fmla="*/ 3 w 54"/>
                  <a:gd name="T15" fmla="*/ 9 h 84"/>
                  <a:gd name="T16" fmla="*/ 3 w 54"/>
                  <a:gd name="T17" fmla="*/ 9 h 84"/>
                  <a:gd name="T18" fmla="*/ 4 w 54"/>
                  <a:gd name="T19" fmla="*/ 9 h 84"/>
                  <a:gd name="T20" fmla="*/ 5 w 54"/>
                  <a:gd name="T21" fmla="*/ 8 h 84"/>
                  <a:gd name="T22" fmla="*/ 6 w 54"/>
                  <a:gd name="T23" fmla="*/ 6 h 84"/>
                  <a:gd name="T24" fmla="*/ 6 w 54"/>
                  <a:gd name="T25" fmla="*/ 5 h 84"/>
                  <a:gd name="T26" fmla="*/ 6 w 54"/>
                  <a:gd name="T27" fmla="*/ 3 h 84"/>
                  <a:gd name="T28" fmla="*/ 5 w 54"/>
                  <a:gd name="T29" fmla="*/ 1 h 84"/>
                  <a:gd name="T30" fmla="*/ 4 w 54"/>
                  <a:gd name="T31" fmla="*/ 0 h 84"/>
                  <a:gd name="T32" fmla="*/ 2 w 54"/>
                  <a:gd name="T33" fmla="*/ 0 h 84"/>
                  <a:gd name="T34" fmla="*/ 2 w 54"/>
                  <a:gd name="T35" fmla="*/ 0 h 84"/>
                  <a:gd name="T36" fmla="*/ 2 w 54"/>
                  <a:gd name="T37" fmla="*/ 0 h 84"/>
                  <a:gd name="T38" fmla="*/ 2 w 54"/>
                  <a:gd name="T39" fmla="*/ 0 h 84"/>
                  <a:gd name="T40" fmla="*/ 2 w 54"/>
                  <a:gd name="T41" fmla="*/ 0 h 84"/>
                  <a:gd name="T42" fmla="*/ 2 w 54"/>
                  <a:gd name="T43" fmla="*/ 1 h 84"/>
                  <a:gd name="T44" fmla="*/ 3 w 54"/>
                  <a:gd name="T45" fmla="*/ 2 h 84"/>
                  <a:gd name="T46" fmla="*/ 4 w 54"/>
                  <a:gd name="T47" fmla="*/ 3 h 84"/>
                  <a:gd name="T48" fmla="*/ 4 w 54"/>
                  <a:gd name="T49" fmla="*/ 5 h 84"/>
                  <a:gd name="T50" fmla="*/ 4 w 54"/>
                  <a:gd name="T51" fmla="*/ 5 h 84"/>
                  <a:gd name="T52" fmla="*/ 4 w 54"/>
                  <a:gd name="T53" fmla="*/ 5 h 84"/>
                  <a:gd name="T54" fmla="*/ 4 w 54"/>
                  <a:gd name="T55" fmla="*/ 5 h 84"/>
                  <a:gd name="T56" fmla="*/ 4 w 54"/>
                  <a:gd name="T57" fmla="*/ 5 h 84"/>
                  <a:gd name="T58" fmla="*/ 4 w 54"/>
                  <a:gd name="T59" fmla="*/ 5 h 84"/>
                  <a:gd name="T60" fmla="*/ 3 w 54"/>
                  <a:gd name="T61" fmla="*/ 4 h 84"/>
                  <a:gd name="T62" fmla="*/ 3 w 54"/>
                  <a:gd name="T63" fmla="*/ 4 h 84"/>
                  <a:gd name="T64" fmla="*/ 2 w 54"/>
                  <a:gd name="T65" fmla="*/ 3 h 84"/>
                  <a:gd name="T66" fmla="*/ 1 w 54"/>
                  <a:gd name="T67" fmla="*/ 4 h 84"/>
                  <a:gd name="T68" fmla="*/ 1 w 54"/>
                  <a:gd name="T69" fmla="*/ 4 h 84"/>
                  <a:gd name="T70" fmla="*/ 0 w 54"/>
                  <a:gd name="T71" fmla="*/ 5 h 84"/>
                  <a:gd name="T72" fmla="*/ 0 w 54"/>
                  <a:gd name="T73" fmla="*/ 6 h 84"/>
                  <a:gd name="T74" fmla="*/ 0 w 54"/>
                  <a:gd name="T75" fmla="*/ 7 h 84"/>
                  <a:gd name="T76" fmla="*/ 1 w 54"/>
                  <a:gd name="T77" fmla="*/ 8 h 84"/>
                  <a:gd name="T78" fmla="*/ 1 w 54"/>
                  <a:gd name="T79" fmla="*/ 9 h 84"/>
                  <a:gd name="T80" fmla="*/ 2 w 54"/>
                  <a:gd name="T81" fmla="*/ 9 h 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4"/>
                  <a:gd name="T124" fmla="*/ 0 h 84"/>
                  <a:gd name="T125" fmla="*/ 54 w 54"/>
                  <a:gd name="T126" fmla="*/ 84 h 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4" h="84">
                    <a:moveTo>
                      <a:pt x="21" y="82"/>
                    </a:moveTo>
                    <a:lnTo>
                      <a:pt x="21" y="82"/>
                    </a:lnTo>
                    <a:lnTo>
                      <a:pt x="22" y="82"/>
                    </a:lnTo>
                    <a:lnTo>
                      <a:pt x="24" y="84"/>
                    </a:lnTo>
                    <a:lnTo>
                      <a:pt x="25" y="84"/>
                    </a:lnTo>
                    <a:lnTo>
                      <a:pt x="27" y="84"/>
                    </a:lnTo>
                    <a:lnTo>
                      <a:pt x="39" y="81"/>
                    </a:lnTo>
                    <a:lnTo>
                      <a:pt x="47" y="71"/>
                    </a:lnTo>
                    <a:lnTo>
                      <a:pt x="53" y="57"/>
                    </a:lnTo>
                    <a:lnTo>
                      <a:pt x="54" y="42"/>
                    </a:lnTo>
                    <a:lnTo>
                      <a:pt x="52" y="25"/>
                    </a:lnTo>
                    <a:lnTo>
                      <a:pt x="45" y="13"/>
                    </a:lnTo>
                    <a:lnTo>
                      <a:pt x="35" y="3"/>
                    </a:lnTo>
                    <a:lnTo>
                      <a:pt x="22" y="0"/>
                    </a:lnTo>
                    <a:lnTo>
                      <a:pt x="21" y="0"/>
                    </a:lnTo>
                    <a:lnTo>
                      <a:pt x="18" y="0"/>
                    </a:lnTo>
                    <a:lnTo>
                      <a:pt x="17" y="0"/>
                    </a:lnTo>
                    <a:lnTo>
                      <a:pt x="14" y="2"/>
                    </a:lnTo>
                    <a:lnTo>
                      <a:pt x="22" y="7"/>
                    </a:lnTo>
                    <a:lnTo>
                      <a:pt x="31" y="17"/>
                    </a:lnTo>
                    <a:lnTo>
                      <a:pt x="36" y="28"/>
                    </a:lnTo>
                    <a:lnTo>
                      <a:pt x="38" y="42"/>
                    </a:lnTo>
                    <a:lnTo>
                      <a:pt x="39" y="43"/>
                    </a:lnTo>
                    <a:lnTo>
                      <a:pt x="39" y="46"/>
                    </a:lnTo>
                    <a:lnTo>
                      <a:pt x="39" y="48"/>
                    </a:lnTo>
                    <a:lnTo>
                      <a:pt x="38" y="49"/>
                    </a:lnTo>
                    <a:lnTo>
                      <a:pt x="35" y="42"/>
                    </a:lnTo>
                    <a:lnTo>
                      <a:pt x="31" y="37"/>
                    </a:lnTo>
                    <a:lnTo>
                      <a:pt x="25" y="32"/>
                    </a:lnTo>
                    <a:lnTo>
                      <a:pt x="18" y="31"/>
                    </a:lnTo>
                    <a:lnTo>
                      <a:pt x="11" y="32"/>
                    </a:lnTo>
                    <a:lnTo>
                      <a:pt x="6" y="38"/>
                    </a:lnTo>
                    <a:lnTo>
                      <a:pt x="2" y="46"/>
                    </a:lnTo>
                    <a:lnTo>
                      <a:pt x="0" y="57"/>
                    </a:lnTo>
                    <a:lnTo>
                      <a:pt x="3" y="67"/>
                    </a:lnTo>
                    <a:lnTo>
                      <a:pt x="7" y="75"/>
                    </a:lnTo>
                    <a:lnTo>
                      <a:pt x="13" y="81"/>
                    </a:lnTo>
                    <a:lnTo>
                      <a:pt x="21" y="82"/>
                    </a:lnTo>
                    <a:close/>
                  </a:path>
                </a:pathLst>
              </a:custGeom>
              <a:solidFill>
                <a:srgbClr val="000000"/>
              </a:solidFill>
              <a:ln w="9525">
                <a:noFill/>
                <a:round/>
                <a:headEnd/>
                <a:tailEnd/>
              </a:ln>
            </p:spPr>
            <p:txBody>
              <a:bodyPr/>
              <a:lstStyle/>
              <a:p>
                <a:pPr eaLnBrk="0" hangingPunct="0"/>
                <a:endParaRPr lang="en-AU"/>
              </a:p>
            </p:txBody>
          </p:sp>
          <p:sp>
            <p:nvSpPr>
              <p:cNvPr id="76896" name="Freeform 199"/>
              <p:cNvSpPr>
                <a:spLocks/>
              </p:cNvSpPr>
              <p:nvPr/>
            </p:nvSpPr>
            <p:spPr bwMode="auto">
              <a:xfrm>
                <a:off x="6017" y="2668"/>
                <a:ext cx="163" cy="163"/>
              </a:xfrm>
              <a:custGeom>
                <a:avLst/>
                <a:gdLst>
                  <a:gd name="T0" fmla="*/ 23 w 490"/>
                  <a:gd name="T1" fmla="*/ 0 h 488"/>
                  <a:gd name="T2" fmla="*/ 18 w 490"/>
                  <a:gd name="T3" fmla="*/ 1 h 488"/>
                  <a:gd name="T4" fmla="*/ 13 w 490"/>
                  <a:gd name="T5" fmla="*/ 3 h 488"/>
                  <a:gd name="T6" fmla="*/ 9 w 490"/>
                  <a:gd name="T7" fmla="*/ 6 h 488"/>
                  <a:gd name="T8" fmla="*/ 5 w 490"/>
                  <a:gd name="T9" fmla="*/ 10 h 488"/>
                  <a:gd name="T10" fmla="*/ 3 w 490"/>
                  <a:gd name="T11" fmla="*/ 14 h 488"/>
                  <a:gd name="T12" fmla="*/ 1 w 490"/>
                  <a:gd name="T13" fmla="*/ 19 h 488"/>
                  <a:gd name="T14" fmla="*/ 0 w 490"/>
                  <a:gd name="T15" fmla="*/ 24 h 488"/>
                  <a:gd name="T16" fmla="*/ 0 w 490"/>
                  <a:gd name="T17" fmla="*/ 30 h 488"/>
                  <a:gd name="T18" fmla="*/ 2 w 490"/>
                  <a:gd name="T19" fmla="*/ 35 h 488"/>
                  <a:gd name="T20" fmla="*/ 4 w 490"/>
                  <a:gd name="T21" fmla="*/ 40 h 488"/>
                  <a:gd name="T22" fmla="*/ 7 w 490"/>
                  <a:gd name="T23" fmla="*/ 44 h 488"/>
                  <a:gd name="T24" fmla="*/ 11 w 490"/>
                  <a:gd name="T25" fmla="*/ 48 h 488"/>
                  <a:gd name="T26" fmla="*/ 16 w 490"/>
                  <a:gd name="T27" fmla="*/ 51 h 488"/>
                  <a:gd name="T28" fmla="*/ 21 w 490"/>
                  <a:gd name="T29" fmla="*/ 53 h 488"/>
                  <a:gd name="T30" fmla="*/ 26 w 490"/>
                  <a:gd name="T31" fmla="*/ 54 h 488"/>
                  <a:gd name="T32" fmla="*/ 31 w 490"/>
                  <a:gd name="T33" fmla="*/ 54 h 488"/>
                  <a:gd name="T34" fmla="*/ 37 w 490"/>
                  <a:gd name="T35" fmla="*/ 53 h 488"/>
                  <a:gd name="T36" fmla="*/ 41 w 490"/>
                  <a:gd name="T37" fmla="*/ 51 h 488"/>
                  <a:gd name="T38" fmla="*/ 46 w 490"/>
                  <a:gd name="T39" fmla="*/ 48 h 488"/>
                  <a:gd name="T40" fmla="*/ 49 w 490"/>
                  <a:gd name="T41" fmla="*/ 44 h 488"/>
                  <a:gd name="T42" fmla="*/ 52 w 490"/>
                  <a:gd name="T43" fmla="*/ 40 h 488"/>
                  <a:gd name="T44" fmla="*/ 54 w 490"/>
                  <a:gd name="T45" fmla="*/ 35 h 488"/>
                  <a:gd name="T46" fmla="*/ 54 w 490"/>
                  <a:gd name="T47" fmla="*/ 30 h 488"/>
                  <a:gd name="T48" fmla="*/ 54 w 490"/>
                  <a:gd name="T49" fmla="*/ 24 h 488"/>
                  <a:gd name="T50" fmla="*/ 53 w 490"/>
                  <a:gd name="T51" fmla="*/ 19 h 488"/>
                  <a:gd name="T52" fmla="*/ 50 w 490"/>
                  <a:gd name="T53" fmla="*/ 14 h 488"/>
                  <a:gd name="T54" fmla="*/ 47 w 490"/>
                  <a:gd name="T55" fmla="*/ 10 h 488"/>
                  <a:gd name="T56" fmla="*/ 43 w 490"/>
                  <a:gd name="T57" fmla="*/ 6 h 488"/>
                  <a:gd name="T58" fmla="*/ 39 w 490"/>
                  <a:gd name="T59" fmla="*/ 3 h 488"/>
                  <a:gd name="T60" fmla="*/ 34 w 490"/>
                  <a:gd name="T61" fmla="*/ 1 h 488"/>
                  <a:gd name="T62" fmla="*/ 28 w 490"/>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0"/>
                  <a:gd name="T97" fmla="*/ 0 h 488"/>
                  <a:gd name="T98" fmla="*/ 490 w 490"/>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0" h="488">
                    <a:moveTo>
                      <a:pt x="232" y="0"/>
                    </a:moveTo>
                    <a:lnTo>
                      <a:pt x="207" y="1"/>
                    </a:lnTo>
                    <a:lnTo>
                      <a:pt x="183" y="5"/>
                    </a:lnTo>
                    <a:lnTo>
                      <a:pt x="159" y="11"/>
                    </a:lnTo>
                    <a:lnTo>
                      <a:pt x="137" y="19"/>
                    </a:lnTo>
                    <a:lnTo>
                      <a:pt x="116" y="29"/>
                    </a:lnTo>
                    <a:lnTo>
                      <a:pt x="97" y="41"/>
                    </a:lnTo>
                    <a:lnTo>
                      <a:pt x="79" y="55"/>
                    </a:lnTo>
                    <a:lnTo>
                      <a:pt x="62" y="72"/>
                    </a:lnTo>
                    <a:lnTo>
                      <a:pt x="48" y="89"/>
                    </a:lnTo>
                    <a:lnTo>
                      <a:pt x="34" y="108"/>
                    </a:lnTo>
                    <a:lnTo>
                      <a:pt x="23" y="127"/>
                    </a:lnTo>
                    <a:lnTo>
                      <a:pt x="14" y="150"/>
                    </a:lnTo>
                    <a:lnTo>
                      <a:pt x="7" y="172"/>
                    </a:lnTo>
                    <a:lnTo>
                      <a:pt x="3" y="195"/>
                    </a:lnTo>
                    <a:lnTo>
                      <a:pt x="0" y="219"/>
                    </a:lnTo>
                    <a:lnTo>
                      <a:pt x="0" y="244"/>
                    </a:lnTo>
                    <a:lnTo>
                      <a:pt x="3" y="268"/>
                    </a:lnTo>
                    <a:lnTo>
                      <a:pt x="8" y="292"/>
                    </a:lnTo>
                    <a:lnTo>
                      <a:pt x="15" y="315"/>
                    </a:lnTo>
                    <a:lnTo>
                      <a:pt x="25" y="337"/>
                    </a:lnTo>
                    <a:lnTo>
                      <a:pt x="36" y="359"/>
                    </a:lnTo>
                    <a:lnTo>
                      <a:pt x="48" y="380"/>
                    </a:lnTo>
                    <a:lnTo>
                      <a:pt x="65" y="399"/>
                    </a:lnTo>
                    <a:lnTo>
                      <a:pt x="82" y="417"/>
                    </a:lnTo>
                    <a:lnTo>
                      <a:pt x="101" y="434"/>
                    </a:lnTo>
                    <a:lnTo>
                      <a:pt x="120" y="448"/>
                    </a:lnTo>
                    <a:lnTo>
                      <a:pt x="141" y="460"/>
                    </a:lnTo>
                    <a:lnTo>
                      <a:pt x="164" y="470"/>
                    </a:lnTo>
                    <a:lnTo>
                      <a:pt x="186" y="478"/>
                    </a:lnTo>
                    <a:lnTo>
                      <a:pt x="209" y="484"/>
                    </a:lnTo>
                    <a:lnTo>
                      <a:pt x="233" y="487"/>
                    </a:lnTo>
                    <a:lnTo>
                      <a:pt x="258" y="488"/>
                    </a:lnTo>
                    <a:lnTo>
                      <a:pt x="283" y="487"/>
                    </a:lnTo>
                    <a:lnTo>
                      <a:pt x="306" y="484"/>
                    </a:lnTo>
                    <a:lnTo>
                      <a:pt x="330" y="478"/>
                    </a:lnTo>
                    <a:lnTo>
                      <a:pt x="351" y="470"/>
                    </a:lnTo>
                    <a:lnTo>
                      <a:pt x="372" y="460"/>
                    </a:lnTo>
                    <a:lnTo>
                      <a:pt x="392" y="448"/>
                    </a:lnTo>
                    <a:lnTo>
                      <a:pt x="411" y="434"/>
                    </a:lnTo>
                    <a:lnTo>
                      <a:pt x="427" y="417"/>
                    </a:lnTo>
                    <a:lnTo>
                      <a:pt x="442" y="399"/>
                    </a:lnTo>
                    <a:lnTo>
                      <a:pt x="456" y="380"/>
                    </a:lnTo>
                    <a:lnTo>
                      <a:pt x="467" y="359"/>
                    </a:lnTo>
                    <a:lnTo>
                      <a:pt x="477" y="337"/>
                    </a:lnTo>
                    <a:lnTo>
                      <a:pt x="484" y="315"/>
                    </a:lnTo>
                    <a:lnTo>
                      <a:pt x="488" y="292"/>
                    </a:lnTo>
                    <a:lnTo>
                      <a:pt x="490" y="268"/>
                    </a:lnTo>
                    <a:lnTo>
                      <a:pt x="490" y="244"/>
                    </a:lnTo>
                    <a:lnTo>
                      <a:pt x="487" y="220"/>
                    </a:lnTo>
                    <a:lnTo>
                      <a:pt x="483" y="195"/>
                    </a:lnTo>
                    <a:lnTo>
                      <a:pt x="476" y="173"/>
                    </a:lnTo>
                    <a:lnTo>
                      <a:pt x="466" y="151"/>
                    </a:lnTo>
                    <a:lnTo>
                      <a:pt x="455" y="129"/>
                    </a:lnTo>
                    <a:lnTo>
                      <a:pt x="442" y="108"/>
                    </a:lnTo>
                    <a:lnTo>
                      <a:pt x="426" y="89"/>
                    </a:lnTo>
                    <a:lnTo>
                      <a:pt x="409" y="71"/>
                    </a:lnTo>
                    <a:lnTo>
                      <a:pt x="390" y="54"/>
                    </a:lnTo>
                    <a:lnTo>
                      <a:pt x="370" y="40"/>
                    </a:lnTo>
                    <a:lnTo>
                      <a:pt x="349" y="28"/>
                    </a:lnTo>
                    <a:lnTo>
                      <a:pt x="327" y="18"/>
                    </a:lnTo>
                    <a:lnTo>
                      <a:pt x="304" y="10"/>
                    </a:lnTo>
                    <a:lnTo>
                      <a:pt x="280" y="4"/>
                    </a:lnTo>
                    <a:lnTo>
                      <a:pt x="256" y="1"/>
                    </a:lnTo>
                    <a:lnTo>
                      <a:pt x="232" y="0"/>
                    </a:lnTo>
                    <a:close/>
                  </a:path>
                </a:pathLst>
              </a:custGeom>
              <a:solidFill>
                <a:srgbClr val="000000"/>
              </a:solidFill>
              <a:ln w="9525">
                <a:noFill/>
                <a:round/>
                <a:headEnd/>
                <a:tailEnd/>
              </a:ln>
            </p:spPr>
            <p:txBody>
              <a:bodyPr/>
              <a:lstStyle/>
              <a:p>
                <a:pPr eaLnBrk="0" hangingPunct="0"/>
                <a:endParaRPr lang="en-AU"/>
              </a:p>
            </p:txBody>
          </p:sp>
          <p:sp>
            <p:nvSpPr>
              <p:cNvPr id="76897" name="Freeform 200"/>
              <p:cNvSpPr>
                <a:spLocks/>
              </p:cNvSpPr>
              <p:nvPr/>
            </p:nvSpPr>
            <p:spPr bwMode="auto">
              <a:xfrm>
                <a:off x="6029" y="2680"/>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4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19" y="416"/>
                    </a:moveTo>
                    <a:lnTo>
                      <a:pt x="199" y="415"/>
                    </a:lnTo>
                    <a:lnTo>
                      <a:pt x="178" y="412"/>
                    </a:lnTo>
                    <a:lnTo>
                      <a:pt x="158"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0" y="76"/>
                    </a:lnTo>
                    <a:lnTo>
                      <a:pt x="53" y="61"/>
                    </a:lnTo>
                    <a:lnTo>
                      <a:pt x="68" y="47"/>
                    </a:lnTo>
                    <a:lnTo>
                      <a:pt x="83" y="35"/>
                    </a:lnTo>
                    <a:lnTo>
                      <a:pt x="100" y="25"/>
                    </a:lnTo>
                    <a:lnTo>
                      <a:pt x="118" y="15"/>
                    </a:lnTo>
                    <a:lnTo>
                      <a:pt x="138" y="10"/>
                    </a:lnTo>
                    <a:lnTo>
                      <a:pt x="157" y="4"/>
                    </a:lnTo>
                    <a:lnTo>
                      <a:pt x="176" y="1"/>
                    </a:lnTo>
                    <a:lnTo>
                      <a:pt x="197" y="0"/>
                    </a:lnTo>
                    <a:lnTo>
                      <a:pt x="218" y="1"/>
                    </a:lnTo>
                    <a:lnTo>
                      <a:pt x="239" y="4"/>
                    </a:lnTo>
                    <a:lnTo>
                      <a:pt x="258" y="10"/>
                    </a:lnTo>
                    <a:lnTo>
                      <a:pt x="278" y="15"/>
                    </a:lnTo>
                    <a:lnTo>
                      <a:pt x="296" y="25"/>
                    </a:lnTo>
                    <a:lnTo>
                      <a:pt x="314" y="35"/>
                    </a:lnTo>
                    <a:lnTo>
                      <a:pt x="330" y="47"/>
                    </a:lnTo>
                    <a:lnTo>
                      <a:pt x="347" y="61"/>
                    </a:lnTo>
                    <a:lnTo>
                      <a:pt x="362"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19" y="416"/>
                    </a:lnTo>
                    <a:close/>
                  </a:path>
                </a:pathLst>
              </a:custGeom>
              <a:solidFill>
                <a:srgbClr val="FFFFFF"/>
              </a:solidFill>
              <a:ln w="9525">
                <a:noFill/>
                <a:round/>
                <a:headEnd/>
                <a:tailEnd/>
              </a:ln>
            </p:spPr>
            <p:txBody>
              <a:bodyPr/>
              <a:lstStyle/>
              <a:p>
                <a:pPr eaLnBrk="0" hangingPunct="0"/>
                <a:endParaRPr lang="en-AU"/>
              </a:p>
            </p:txBody>
          </p:sp>
          <p:sp>
            <p:nvSpPr>
              <p:cNvPr id="76898" name="Freeform 201"/>
              <p:cNvSpPr>
                <a:spLocks/>
              </p:cNvSpPr>
              <p:nvPr/>
            </p:nvSpPr>
            <p:spPr bwMode="auto">
              <a:xfrm>
                <a:off x="6037" y="2688"/>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8"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3"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6" y="130"/>
                    </a:lnTo>
                    <a:lnTo>
                      <a:pt x="350" y="113"/>
                    </a:lnTo>
                    <a:lnTo>
                      <a:pt x="341" y="97"/>
                    </a:lnTo>
                    <a:lnTo>
                      <a:pt x="331" y="81"/>
                    </a:lnTo>
                    <a:lnTo>
                      <a:pt x="320" y="67"/>
                    </a:lnTo>
                    <a:lnTo>
                      <a:pt x="306" y="54"/>
                    </a:lnTo>
                    <a:lnTo>
                      <a:pt x="293" y="41"/>
                    </a:lnTo>
                    <a:lnTo>
                      <a:pt x="277" y="30"/>
                    </a:lnTo>
                    <a:lnTo>
                      <a:pt x="262" y="22"/>
                    </a:lnTo>
                    <a:lnTo>
                      <a:pt x="245"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899" name="Freeform 202"/>
              <p:cNvSpPr>
                <a:spLocks/>
              </p:cNvSpPr>
              <p:nvPr/>
            </p:nvSpPr>
            <p:spPr bwMode="auto">
              <a:xfrm>
                <a:off x="6050" y="2701"/>
                <a:ext cx="98" cy="98"/>
              </a:xfrm>
              <a:custGeom>
                <a:avLst/>
                <a:gdLst>
                  <a:gd name="T0" fmla="*/ 17 w 294"/>
                  <a:gd name="T1" fmla="*/ 33 h 294"/>
                  <a:gd name="T2" fmla="*/ 16 w 294"/>
                  <a:gd name="T3" fmla="*/ 33 h 294"/>
                  <a:gd name="T4" fmla="*/ 14 w 294"/>
                  <a:gd name="T5" fmla="*/ 32 h 294"/>
                  <a:gd name="T6" fmla="*/ 12 w 294"/>
                  <a:gd name="T7" fmla="*/ 32 h 294"/>
                  <a:gd name="T8" fmla="*/ 11 w 294"/>
                  <a:gd name="T9" fmla="*/ 31 h 294"/>
                  <a:gd name="T10" fmla="*/ 9 w 294"/>
                  <a:gd name="T11" fmla="*/ 31 h 294"/>
                  <a:gd name="T12" fmla="*/ 8 w 294"/>
                  <a:gd name="T13" fmla="*/ 30 h 294"/>
                  <a:gd name="T14" fmla="*/ 7 w 294"/>
                  <a:gd name="T15" fmla="*/ 29 h 294"/>
                  <a:gd name="T16" fmla="*/ 5 w 294"/>
                  <a:gd name="T17" fmla="*/ 28 h 294"/>
                  <a:gd name="T18" fmla="*/ 4 w 294"/>
                  <a:gd name="T19" fmla="*/ 27 h 294"/>
                  <a:gd name="T20" fmla="*/ 3 w 294"/>
                  <a:gd name="T21" fmla="*/ 25 h 294"/>
                  <a:gd name="T22" fmla="*/ 2 w 294"/>
                  <a:gd name="T23" fmla="*/ 24 h 294"/>
                  <a:gd name="T24" fmla="*/ 2 w 294"/>
                  <a:gd name="T25" fmla="*/ 22 h 294"/>
                  <a:gd name="T26" fmla="*/ 1 w 294"/>
                  <a:gd name="T27" fmla="*/ 21 h 294"/>
                  <a:gd name="T28" fmla="*/ 0 w 294"/>
                  <a:gd name="T29" fmla="*/ 20 h 294"/>
                  <a:gd name="T30" fmla="*/ 0 w 294"/>
                  <a:gd name="T31" fmla="*/ 18 h 294"/>
                  <a:gd name="T32" fmla="*/ 0 w 294"/>
                  <a:gd name="T33" fmla="*/ 16 h 294"/>
                  <a:gd name="T34" fmla="*/ 0 w 294"/>
                  <a:gd name="T35" fmla="*/ 13 h 294"/>
                  <a:gd name="T36" fmla="*/ 1 w 294"/>
                  <a:gd name="T37" fmla="*/ 10 h 294"/>
                  <a:gd name="T38" fmla="*/ 2 w 294"/>
                  <a:gd name="T39" fmla="*/ 7 h 294"/>
                  <a:gd name="T40" fmla="*/ 4 w 294"/>
                  <a:gd name="T41" fmla="*/ 5 h 294"/>
                  <a:gd name="T42" fmla="*/ 5 w 294"/>
                  <a:gd name="T43" fmla="*/ 4 h 294"/>
                  <a:gd name="T44" fmla="*/ 7 w 294"/>
                  <a:gd name="T45" fmla="*/ 3 h 294"/>
                  <a:gd name="T46" fmla="*/ 8 w 294"/>
                  <a:gd name="T47" fmla="*/ 2 h 294"/>
                  <a:gd name="T48" fmla="*/ 9 w 294"/>
                  <a:gd name="T49" fmla="*/ 1 h 294"/>
                  <a:gd name="T50" fmla="*/ 11 w 294"/>
                  <a:gd name="T51" fmla="*/ 1 h 294"/>
                  <a:gd name="T52" fmla="*/ 12 w 294"/>
                  <a:gd name="T53" fmla="*/ 0 h 294"/>
                  <a:gd name="T54" fmla="*/ 14 w 294"/>
                  <a:gd name="T55" fmla="*/ 0 h 294"/>
                  <a:gd name="T56" fmla="*/ 15 w 294"/>
                  <a:gd name="T57" fmla="*/ 0 h 294"/>
                  <a:gd name="T58" fmla="*/ 17 w 294"/>
                  <a:gd name="T59" fmla="*/ 0 h 294"/>
                  <a:gd name="T60" fmla="*/ 19 w 294"/>
                  <a:gd name="T61" fmla="*/ 0 h 294"/>
                  <a:gd name="T62" fmla="*/ 20 w 294"/>
                  <a:gd name="T63" fmla="*/ 1 h 294"/>
                  <a:gd name="T64" fmla="*/ 22 w 294"/>
                  <a:gd name="T65" fmla="*/ 1 h 294"/>
                  <a:gd name="T66" fmla="*/ 23 w 294"/>
                  <a:gd name="T67" fmla="*/ 2 h 294"/>
                  <a:gd name="T68" fmla="*/ 25 w 294"/>
                  <a:gd name="T69" fmla="*/ 3 h 294"/>
                  <a:gd name="T70" fmla="*/ 26 w 294"/>
                  <a:gd name="T71" fmla="*/ 4 h 294"/>
                  <a:gd name="T72" fmla="*/ 27 w 294"/>
                  <a:gd name="T73" fmla="*/ 5 h 294"/>
                  <a:gd name="T74" fmla="*/ 28 w 294"/>
                  <a:gd name="T75" fmla="*/ 6 h 294"/>
                  <a:gd name="T76" fmla="*/ 29 w 294"/>
                  <a:gd name="T77" fmla="*/ 7 h 294"/>
                  <a:gd name="T78" fmla="*/ 30 w 294"/>
                  <a:gd name="T79" fmla="*/ 9 h 294"/>
                  <a:gd name="T80" fmla="*/ 31 w 294"/>
                  <a:gd name="T81" fmla="*/ 10 h 294"/>
                  <a:gd name="T82" fmla="*/ 32 w 294"/>
                  <a:gd name="T83" fmla="*/ 12 h 294"/>
                  <a:gd name="T84" fmla="*/ 32 w 294"/>
                  <a:gd name="T85" fmla="*/ 13 h 294"/>
                  <a:gd name="T86" fmla="*/ 33 w 294"/>
                  <a:gd name="T87" fmla="*/ 15 h 294"/>
                  <a:gd name="T88" fmla="*/ 33 w 294"/>
                  <a:gd name="T89" fmla="*/ 16 h 294"/>
                  <a:gd name="T90" fmla="*/ 33 w 294"/>
                  <a:gd name="T91" fmla="*/ 20 h 294"/>
                  <a:gd name="T92" fmla="*/ 32 w 294"/>
                  <a:gd name="T93" fmla="*/ 23 h 294"/>
                  <a:gd name="T94" fmla="*/ 30 w 294"/>
                  <a:gd name="T95" fmla="*/ 25 h 294"/>
                  <a:gd name="T96" fmla="*/ 29 w 294"/>
                  <a:gd name="T97" fmla="*/ 28 h 294"/>
                  <a:gd name="T98" fmla="*/ 26 w 294"/>
                  <a:gd name="T99" fmla="*/ 30 h 294"/>
                  <a:gd name="T100" fmla="*/ 24 w 294"/>
                  <a:gd name="T101" fmla="*/ 31 h 294"/>
                  <a:gd name="T102" fmla="*/ 21 w 294"/>
                  <a:gd name="T103" fmla="*/ 32 h 294"/>
                  <a:gd name="T104" fmla="*/ 17 w 294"/>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4"/>
                  <a:gd name="T160" fmla="*/ 0 h 294"/>
                  <a:gd name="T161" fmla="*/ 294 w 294"/>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4" h="294">
                    <a:moveTo>
                      <a:pt x="156" y="294"/>
                    </a:moveTo>
                    <a:lnTo>
                      <a:pt x="140" y="293"/>
                    </a:lnTo>
                    <a:lnTo>
                      <a:pt x="127" y="291"/>
                    </a:lnTo>
                    <a:lnTo>
                      <a:pt x="111" y="287"/>
                    </a:lnTo>
                    <a:lnTo>
                      <a:pt x="99" y="283"/>
                    </a:lnTo>
                    <a:lnTo>
                      <a:pt x="85" y="277"/>
                    </a:lnTo>
                    <a:lnTo>
                      <a:pt x="72" y="269"/>
                    </a:lnTo>
                    <a:lnTo>
                      <a:pt x="60" y="261"/>
                    </a:lnTo>
                    <a:lnTo>
                      <a:pt x="49" y="251"/>
                    </a:lnTo>
                    <a:lnTo>
                      <a:pt x="39" y="240"/>
                    </a:lnTo>
                    <a:lnTo>
                      <a:pt x="29" y="229"/>
                    </a:lnTo>
                    <a:lnTo>
                      <a:pt x="21" y="216"/>
                    </a:lnTo>
                    <a:lnTo>
                      <a:pt x="14" y="202"/>
                    </a:lnTo>
                    <a:lnTo>
                      <a:pt x="9" y="190"/>
                    </a:lnTo>
                    <a:lnTo>
                      <a:pt x="4" y="176"/>
                    </a:lnTo>
                    <a:lnTo>
                      <a:pt x="2" y="161"/>
                    </a:lnTo>
                    <a:lnTo>
                      <a:pt x="0" y="147"/>
                    </a:lnTo>
                    <a:lnTo>
                      <a:pt x="2" y="118"/>
                    </a:lnTo>
                    <a:lnTo>
                      <a:pt x="9" y="90"/>
                    </a:lnTo>
                    <a:lnTo>
                      <a:pt x="20" y="65"/>
                    </a:lnTo>
                    <a:lnTo>
                      <a:pt x="38" y="43"/>
                    </a:lnTo>
                    <a:lnTo>
                      <a:pt x="47" y="33"/>
                    </a:lnTo>
                    <a:lnTo>
                      <a:pt x="59" y="25"/>
                    </a:lnTo>
                    <a:lnTo>
                      <a:pt x="71" y="17"/>
                    </a:lnTo>
                    <a:lnTo>
                      <a:pt x="84" y="11"/>
                    </a:lnTo>
                    <a:lnTo>
                      <a:pt x="97" y="7"/>
                    </a:lnTo>
                    <a:lnTo>
                      <a:pt x="110" y="3"/>
                    </a:lnTo>
                    <a:lnTo>
                      <a:pt x="125" y="1"/>
                    </a:lnTo>
                    <a:lnTo>
                      <a:pt x="139" y="0"/>
                    </a:lnTo>
                    <a:lnTo>
                      <a:pt x="153" y="1"/>
                    </a:lnTo>
                    <a:lnTo>
                      <a:pt x="168" y="3"/>
                    </a:lnTo>
                    <a:lnTo>
                      <a:pt x="182" y="7"/>
                    </a:lnTo>
                    <a:lnTo>
                      <a:pt x="196" y="11"/>
                    </a:lnTo>
                    <a:lnTo>
                      <a:pt x="208" y="17"/>
                    </a:lnTo>
                    <a:lnTo>
                      <a:pt x="222" y="25"/>
                    </a:lnTo>
                    <a:lnTo>
                      <a:pt x="235" y="33"/>
                    </a:lnTo>
                    <a:lnTo>
                      <a:pt x="246" y="43"/>
                    </a:lnTo>
                    <a:lnTo>
                      <a:pt x="256" y="54"/>
                    </a:lnTo>
                    <a:lnTo>
                      <a:pt x="265" y="65"/>
                    </a:lnTo>
                    <a:lnTo>
                      <a:pt x="274" y="78"/>
                    </a:lnTo>
                    <a:lnTo>
                      <a:pt x="281" y="90"/>
                    </a:lnTo>
                    <a:lnTo>
                      <a:pt x="286" y="104"/>
                    </a:lnTo>
                    <a:lnTo>
                      <a:pt x="290" y="118"/>
                    </a:lnTo>
                    <a:lnTo>
                      <a:pt x="293" y="133"/>
                    </a:lnTo>
                    <a:lnTo>
                      <a:pt x="294"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900" name="Freeform 203"/>
              <p:cNvSpPr>
                <a:spLocks/>
              </p:cNvSpPr>
              <p:nvPr/>
            </p:nvSpPr>
            <p:spPr bwMode="auto">
              <a:xfrm>
                <a:off x="6521" y="2668"/>
                <a:ext cx="163" cy="163"/>
              </a:xfrm>
              <a:custGeom>
                <a:avLst/>
                <a:gdLst>
                  <a:gd name="T0" fmla="*/ 23 w 489"/>
                  <a:gd name="T1" fmla="*/ 0 h 488"/>
                  <a:gd name="T2" fmla="*/ 18 w 489"/>
                  <a:gd name="T3" fmla="*/ 1 h 488"/>
                  <a:gd name="T4" fmla="*/ 13 w 489"/>
                  <a:gd name="T5" fmla="*/ 3 h 488"/>
                  <a:gd name="T6" fmla="*/ 9 w 489"/>
                  <a:gd name="T7" fmla="*/ 6 h 488"/>
                  <a:gd name="T8" fmla="*/ 5 w 489"/>
                  <a:gd name="T9" fmla="*/ 10 h 488"/>
                  <a:gd name="T10" fmla="*/ 2 w 489"/>
                  <a:gd name="T11" fmla="*/ 14 h 488"/>
                  <a:gd name="T12" fmla="*/ 1 w 489"/>
                  <a:gd name="T13" fmla="*/ 19 h 488"/>
                  <a:gd name="T14" fmla="*/ 0 w 489"/>
                  <a:gd name="T15" fmla="*/ 24 h 488"/>
                  <a:gd name="T16" fmla="*/ 0 w 489"/>
                  <a:gd name="T17" fmla="*/ 30 h 488"/>
                  <a:gd name="T18" fmla="*/ 2 w 489"/>
                  <a:gd name="T19" fmla="*/ 35 h 488"/>
                  <a:gd name="T20" fmla="*/ 4 w 489"/>
                  <a:gd name="T21" fmla="*/ 40 h 488"/>
                  <a:gd name="T22" fmla="*/ 7 w 489"/>
                  <a:gd name="T23" fmla="*/ 44 h 488"/>
                  <a:gd name="T24" fmla="*/ 11 w 489"/>
                  <a:gd name="T25" fmla="*/ 48 h 488"/>
                  <a:gd name="T26" fmla="*/ 16 w 489"/>
                  <a:gd name="T27" fmla="*/ 51 h 488"/>
                  <a:gd name="T28" fmla="*/ 21 w 489"/>
                  <a:gd name="T29" fmla="*/ 53 h 488"/>
                  <a:gd name="T30" fmla="*/ 26 w 489"/>
                  <a:gd name="T31" fmla="*/ 54 h 488"/>
                  <a:gd name="T32" fmla="*/ 31 w 489"/>
                  <a:gd name="T33" fmla="*/ 54 h 488"/>
                  <a:gd name="T34" fmla="*/ 37 w 489"/>
                  <a:gd name="T35" fmla="*/ 53 h 488"/>
                  <a:gd name="T36" fmla="*/ 41 w 489"/>
                  <a:gd name="T37" fmla="*/ 51 h 488"/>
                  <a:gd name="T38" fmla="*/ 46 w 489"/>
                  <a:gd name="T39" fmla="*/ 48 h 488"/>
                  <a:gd name="T40" fmla="*/ 49 w 489"/>
                  <a:gd name="T41" fmla="*/ 44 h 488"/>
                  <a:gd name="T42" fmla="*/ 52 w 489"/>
                  <a:gd name="T43" fmla="*/ 40 h 488"/>
                  <a:gd name="T44" fmla="*/ 54 w 489"/>
                  <a:gd name="T45" fmla="*/ 35 h 488"/>
                  <a:gd name="T46" fmla="*/ 54 w 489"/>
                  <a:gd name="T47" fmla="*/ 30 h 488"/>
                  <a:gd name="T48" fmla="*/ 54 w 489"/>
                  <a:gd name="T49" fmla="*/ 24 h 488"/>
                  <a:gd name="T50" fmla="*/ 53 w 489"/>
                  <a:gd name="T51" fmla="*/ 19 h 488"/>
                  <a:gd name="T52" fmla="*/ 50 w 489"/>
                  <a:gd name="T53" fmla="*/ 14 h 488"/>
                  <a:gd name="T54" fmla="*/ 47 w 489"/>
                  <a:gd name="T55" fmla="*/ 10 h 488"/>
                  <a:gd name="T56" fmla="*/ 43 w 489"/>
                  <a:gd name="T57" fmla="*/ 6 h 488"/>
                  <a:gd name="T58" fmla="*/ 39 w 489"/>
                  <a:gd name="T59" fmla="*/ 3 h 488"/>
                  <a:gd name="T60" fmla="*/ 34 w 489"/>
                  <a:gd name="T61" fmla="*/ 1 h 488"/>
                  <a:gd name="T62" fmla="*/ 28 w 489"/>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488"/>
                  <a:gd name="T98" fmla="*/ 489 w 489"/>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488">
                    <a:moveTo>
                      <a:pt x="231" y="0"/>
                    </a:moveTo>
                    <a:lnTo>
                      <a:pt x="206" y="1"/>
                    </a:lnTo>
                    <a:lnTo>
                      <a:pt x="182" y="5"/>
                    </a:lnTo>
                    <a:lnTo>
                      <a:pt x="158" y="11"/>
                    </a:lnTo>
                    <a:lnTo>
                      <a:pt x="136" y="19"/>
                    </a:lnTo>
                    <a:lnTo>
                      <a:pt x="115" y="29"/>
                    </a:lnTo>
                    <a:lnTo>
                      <a:pt x="96" y="41"/>
                    </a:lnTo>
                    <a:lnTo>
                      <a:pt x="78" y="55"/>
                    </a:lnTo>
                    <a:lnTo>
                      <a:pt x="61" y="72"/>
                    </a:lnTo>
                    <a:lnTo>
                      <a:pt x="47" y="89"/>
                    </a:lnTo>
                    <a:lnTo>
                      <a:pt x="34" y="108"/>
                    </a:lnTo>
                    <a:lnTo>
                      <a:pt x="22" y="127"/>
                    </a:lnTo>
                    <a:lnTo>
                      <a:pt x="14" y="150"/>
                    </a:lnTo>
                    <a:lnTo>
                      <a:pt x="7" y="172"/>
                    </a:lnTo>
                    <a:lnTo>
                      <a:pt x="2" y="195"/>
                    </a:lnTo>
                    <a:lnTo>
                      <a:pt x="0" y="219"/>
                    </a:lnTo>
                    <a:lnTo>
                      <a:pt x="0" y="244"/>
                    </a:lnTo>
                    <a:lnTo>
                      <a:pt x="3" y="268"/>
                    </a:lnTo>
                    <a:lnTo>
                      <a:pt x="7" y="292"/>
                    </a:lnTo>
                    <a:lnTo>
                      <a:pt x="14" y="315"/>
                    </a:lnTo>
                    <a:lnTo>
                      <a:pt x="24" y="337"/>
                    </a:lnTo>
                    <a:lnTo>
                      <a:pt x="35" y="359"/>
                    </a:lnTo>
                    <a:lnTo>
                      <a:pt x="47" y="380"/>
                    </a:lnTo>
                    <a:lnTo>
                      <a:pt x="64" y="399"/>
                    </a:lnTo>
                    <a:lnTo>
                      <a:pt x="81" y="417"/>
                    </a:lnTo>
                    <a:lnTo>
                      <a:pt x="100" y="434"/>
                    </a:lnTo>
                    <a:lnTo>
                      <a:pt x="120" y="448"/>
                    </a:lnTo>
                    <a:lnTo>
                      <a:pt x="140" y="460"/>
                    </a:lnTo>
                    <a:lnTo>
                      <a:pt x="163" y="470"/>
                    </a:lnTo>
                    <a:lnTo>
                      <a:pt x="186" y="478"/>
                    </a:lnTo>
                    <a:lnTo>
                      <a:pt x="210" y="484"/>
                    </a:lnTo>
                    <a:lnTo>
                      <a:pt x="233" y="487"/>
                    </a:lnTo>
                    <a:lnTo>
                      <a:pt x="258" y="488"/>
                    </a:lnTo>
                    <a:lnTo>
                      <a:pt x="282" y="487"/>
                    </a:lnTo>
                    <a:lnTo>
                      <a:pt x="306" y="484"/>
                    </a:lnTo>
                    <a:lnTo>
                      <a:pt x="329" y="478"/>
                    </a:lnTo>
                    <a:lnTo>
                      <a:pt x="351" y="470"/>
                    </a:lnTo>
                    <a:lnTo>
                      <a:pt x="371" y="460"/>
                    </a:lnTo>
                    <a:lnTo>
                      <a:pt x="392" y="448"/>
                    </a:lnTo>
                    <a:lnTo>
                      <a:pt x="410" y="434"/>
                    </a:lnTo>
                    <a:lnTo>
                      <a:pt x="426" y="417"/>
                    </a:lnTo>
                    <a:lnTo>
                      <a:pt x="442" y="399"/>
                    </a:lnTo>
                    <a:lnTo>
                      <a:pt x="455" y="380"/>
                    </a:lnTo>
                    <a:lnTo>
                      <a:pt x="467" y="359"/>
                    </a:lnTo>
                    <a:lnTo>
                      <a:pt x="476" y="337"/>
                    </a:lnTo>
                    <a:lnTo>
                      <a:pt x="483" y="315"/>
                    </a:lnTo>
                    <a:lnTo>
                      <a:pt x="487" y="292"/>
                    </a:lnTo>
                    <a:lnTo>
                      <a:pt x="489" y="268"/>
                    </a:lnTo>
                    <a:lnTo>
                      <a:pt x="489" y="244"/>
                    </a:lnTo>
                    <a:lnTo>
                      <a:pt x="486" y="220"/>
                    </a:lnTo>
                    <a:lnTo>
                      <a:pt x="482" y="195"/>
                    </a:lnTo>
                    <a:lnTo>
                      <a:pt x="475" y="173"/>
                    </a:lnTo>
                    <a:lnTo>
                      <a:pt x="465" y="151"/>
                    </a:lnTo>
                    <a:lnTo>
                      <a:pt x="454" y="129"/>
                    </a:lnTo>
                    <a:lnTo>
                      <a:pt x="442" y="108"/>
                    </a:lnTo>
                    <a:lnTo>
                      <a:pt x="425" y="89"/>
                    </a:lnTo>
                    <a:lnTo>
                      <a:pt x="408" y="71"/>
                    </a:lnTo>
                    <a:lnTo>
                      <a:pt x="389" y="54"/>
                    </a:lnTo>
                    <a:lnTo>
                      <a:pt x="369" y="40"/>
                    </a:lnTo>
                    <a:lnTo>
                      <a:pt x="349" y="28"/>
                    </a:lnTo>
                    <a:lnTo>
                      <a:pt x="326" y="18"/>
                    </a:lnTo>
                    <a:lnTo>
                      <a:pt x="303" y="10"/>
                    </a:lnTo>
                    <a:lnTo>
                      <a:pt x="279" y="4"/>
                    </a:lnTo>
                    <a:lnTo>
                      <a:pt x="256" y="1"/>
                    </a:lnTo>
                    <a:lnTo>
                      <a:pt x="231" y="0"/>
                    </a:lnTo>
                    <a:close/>
                  </a:path>
                </a:pathLst>
              </a:custGeom>
              <a:solidFill>
                <a:srgbClr val="000000"/>
              </a:solidFill>
              <a:ln w="9525">
                <a:noFill/>
                <a:round/>
                <a:headEnd/>
                <a:tailEnd/>
              </a:ln>
            </p:spPr>
            <p:txBody>
              <a:bodyPr/>
              <a:lstStyle/>
              <a:p>
                <a:pPr eaLnBrk="0" hangingPunct="0"/>
                <a:endParaRPr lang="en-AU"/>
              </a:p>
            </p:txBody>
          </p:sp>
          <p:sp>
            <p:nvSpPr>
              <p:cNvPr id="76901" name="Freeform 204"/>
              <p:cNvSpPr>
                <a:spLocks/>
              </p:cNvSpPr>
              <p:nvPr/>
            </p:nvSpPr>
            <p:spPr bwMode="auto">
              <a:xfrm>
                <a:off x="6533" y="2680"/>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5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20" y="416"/>
                    </a:moveTo>
                    <a:lnTo>
                      <a:pt x="199" y="415"/>
                    </a:lnTo>
                    <a:lnTo>
                      <a:pt x="178" y="412"/>
                    </a:lnTo>
                    <a:lnTo>
                      <a:pt x="159"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1" y="76"/>
                    </a:lnTo>
                    <a:lnTo>
                      <a:pt x="53" y="61"/>
                    </a:lnTo>
                    <a:lnTo>
                      <a:pt x="68" y="47"/>
                    </a:lnTo>
                    <a:lnTo>
                      <a:pt x="84" y="35"/>
                    </a:lnTo>
                    <a:lnTo>
                      <a:pt x="100" y="25"/>
                    </a:lnTo>
                    <a:lnTo>
                      <a:pt x="118" y="15"/>
                    </a:lnTo>
                    <a:lnTo>
                      <a:pt x="138" y="10"/>
                    </a:lnTo>
                    <a:lnTo>
                      <a:pt x="157" y="4"/>
                    </a:lnTo>
                    <a:lnTo>
                      <a:pt x="177" y="1"/>
                    </a:lnTo>
                    <a:lnTo>
                      <a:pt x="197" y="0"/>
                    </a:lnTo>
                    <a:lnTo>
                      <a:pt x="218" y="1"/>
                    </a:lnTo>
                    <a:lnTo>
                      <a:pt x="239" y="4"/>
                    </a:lnTo>
                    <a:lnTo>
                      <a:pt x="258" y="10"/>
                    </a:lnTo>
                    <a:lnTo>
                      <a:pt x="278" y="15"/>
                    </a:lnTo>
                    <a:lnTo>
                      <a:pt x="296" y="25"/>
                    </a:lnTo>
                    <a:lnTo>
                      <a:pt x="314" y="35"/>
                    </a:lnTo>
                    <a:lnTo>
                      <a:pt x="331" y="47"/>
                    </a:lnTo>
                    <a:lnTo>
                      <a:pt x="347" y="61"/>
                    </a:lnTo>
                    <a:lnTo>
                      <a:pt x="363"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20" y="416"/>
                    </a:lnTo>
                    <a:close/>
                  </a:path>
                </a:pathLst>
              </a:custGeom>
              <a:solidFill>
                <a:srgbClr val="FFFFFF"/>
              </a:solidFill>
              <a:ln w="9525">
                <a:noFill/>
                <a:round/>
                <a:headEnd/>
                <a:tailEnd/>
              </a:ln>
            </p:spPr>
            <p:txBody>
              <a:bodyPr/>
              <a:lstStyle/>
              <a:p>
                <a:pPr eaLnBrk="0" hangingPunct="0"/>
                <a:endParaRPr lang="en-AU"/>
              </a:p>
            </p:txBody>
          </p:sp>
          <p:sp>
            <p:nvSpPr>
              <p:cNvPr id="76902" name="Freeform 205"/>
              <p:cNvSpPr>
                <a:spLocks/>
              </p:cNvSpPr>
              <p:nvPr/>
            </p:nvSpPr>
            <p:spPr bwMode="auto">
              <a:xfrm>
                <a:off x="6541" y="2688"/>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9"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4"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7" y="130"/>
                    </a:lnTo>
                    <a:lnTo>
                      <a:pt x="350" y="113"/>
                    </a:lnTo>
                    <a:lnTo>
                      <a:pt x="341" y="97"/>
                    </a:lnTo>
                    <a:lnTo>
                      <a:pt x="332" y="81"/>
                    </a:lnTo>
                    <a:lnTo>
                      <a:pt x="320" y="67"/>
                    </a:lnTo>
                    <a:lnTo>
                      <a:pt x="307" y="54"/>
                    </a:lnTo>
                    <a:lnTo>
                      <a:pt x="293" y="41"/>
                    </a:lnTo>
                    <a:lnTo>
                      <a:pt x="277" y="30"/>
                    </a:lnTo>
                    <a:lnTo>
                      <a:pt x="262" y="22"/>
                    </a:lnTo>
                    <a:lnTo>
                      <a:pt x="246"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903" name="Freeform 206"/>
              <p:cNvSpPr>
                <a:spLocks/>
              </p:cNvSpPr>
              <p:nvPr/>
            </p:nvSpPr>
            <p:spPr bwMode="auto">
              <a:xfrm>
                <a:off x="6553" y="2701"/>
                <a:ext cx="99" cy="98"/>
              </a:xfrm>
              <a:custGeom>
                <a:avLst/>
                <a:gdLst>
                  <a:gd name="T0" fmla="*/ 17 w 295"/>
                  <a:gd name="T1" fmla="*/ 33 h 294"/>
                  <a:gd name="T2" fmla="*/ 16 w 295"/>
                  <a:gd name="T3" fmla="*/ 33 h 294"/>
                  <a:gd name="T4" fmla="*/ 14 w 295"/>
                  <a:gd name="T5" fmla="*/ 32 h 294"/>
                  <a:gd name="T6" fmla="*/ 12 w 295"/>
                  <a:gd name="T7" fmla="*/ 32 h 294"/>
                  <a:gd name="T8" fmla="*/ 11 w 295"/>
                  <a:gd name="T9" fmla="*/ 31 h 294"/>
                  <a:gd name="T10" fmla="*/ 10 w 295"/>
                  <a:gd name="T11" fmla="*/ 31 h 294"/>
                  <a:gd name="T12" fmla="*/ 8 w 295"/>
                  <a:gd name="T13" fmla="*/ 30 h 294"/>
                  <a:gd name="T14" fmla="*/ 7 w 295"/>
                  <a:gd name="T15" fmla="*/ 29 h 294"/>
                  <a:gd name="T16" fmla="*/ 5 w 295"/>
                  <a:gd name="T17" fmla="*/ 28 h 294"/>
                  <a:gd name="T18" fmla="*/ 4 w 295"/>
                  <a:gd name="T19" fmla="*/ 27 h 294"/>
                  <a:gd name="T20" fmla="*/ 3 w 295"/>
                  <a:gd name="T21" fmla="*/ 25 h 294"/>
                  <a:gd name="T22" fmla="*/ 2 w 295"/>
                  <a:gd name="T23" fmla="*/ 24 h 294"/>
                  <a:gd name="T24" fmla="*/ 2 w 295"/>
                  <a:gd name="T25" fmla="*/ 22 h 294"/>
                  <a:gd name="T26" fmla="*/ 1 w 295"/>
                  <a:gd name="T27" fmla="*/ 21 h 294"/>
                  <a:gd name="T28" fmla="*/ 1 w 295"/>
                  <a:gd name="T29" fmla="*/ 20 h 294"/>
                  <a:gd name="T30" fmla="*/ 0 w 295"/>
                  <a:gd name="T31" fmla="*/ 18 h 294"/>
                  <a:gd name="T32" fmla="*/ 0 w 295"/>
                  <a:gd name="T33" fmla="*/ 16 h 294"/>
                  <a:gd name="T34" fmla="*/ 0 w 295"/>
                  <a:gd name="T35" fmla="*/ 13 h 294"/>
                  <a:gd name="T36" fmla="*/ 1 w 295"/>
                  <a:gd name="T37" fmla="*/ 10 h 294"/>
                  <a:gd name="T38" fmla="*/ 2 w 295"/>
                  <a:gd name="T39" fmla="*/ 7 h 294"/>
                  <a:gd name="T40" fmla="*/ 4 w 295"/>
                  <a:gd name="T41" fmla="*/ 5 h 294"/>
                  <a:gd name="T42" fmla="*/ 5 w 295"/>
                  <a:gd name="T43" fmla="*/ 4 h 294"/>
                  <a:gd name="T44" fmla="*/ 7 w 295"/>
                  <a:gd name="T45" fmla="*/ 3 h 294"/>
                  <a:gd name="T46" fmla="*/ 8 w 295"/>
                  <a:gd name="T47" fmla="*/ 2 h 294"/>
                  <a:gd name="T48" fmla="*/ 9 w 295"/>
                  <a:gd name="T49" fmla="*/ 1 h 294"/>
                  <a:gd name="T50" fmla="*/ 11 w 295"/>
                  <a:gd name="T51" fmla="*/ 1 h 294"/>
                  <a:gd name="T52" fmla="*/ 12 w 295"/>
                  <a:gd name="T53" fmla="*/ 0 h 294"/>
                  <a:gd name="T54" fmla="*/ 14 w 295"/>
                  <a:gd name="T55" fmla="*/ 0 h 294"/>
                  <a:gd name="T56" fmla="*/ 16 w 295"/>
                  <a:gd name="T57" fmla="*/ 0 h 294"/>
                  <a:gd name="T58" fmla="*/ 17 w 295"/>
                  <a:gd name="T59" fmla="*/ 0 h 294"/>
                  <a:gd name="T60" fmla="*/ 19 w 295"/>
                  <a:gd name="T61" fmla="*/ 0 h 294"/>
                  <a:gd name="T62" fmla="*/ 20 w 295"/>
                  <a:gd name="T63" fmla="*/ 1 h 294"/>
                  <a:gd name="T64" fmla="*/ 22 w 295"/>
                  <a:gd name="T65" fmla="*/ 1 h 294"/>
                  <a:gd name="T66" fmla="*/ 23 w 295"/>
                  <a:gd name="T67" fmla="*/ 2 h 294"/>
                  <a:gd name="T68" fmla="*/ 25 w 295"/>
                  <a:gd name="T69" fmla="*/ 3 h 294"/>
                  <a:gd name="T70" fmla="*/ 27 w 295"/>
                  <a:gd name="T71" fmla="*/ 4 h 294"/>
                  <a:gd name="T72" fmla="*/ 28 w 295"/>
                  <a:gd name="T73" fmla="*/ 5 h 294"/>
                  <a:gd name="T74" fmla="*/ 29 w 295"/>
                  <a:gd name="T75" fmla="*/ 6 h 294"/>
                  <a:gd name="T76" fmla="*/ 30 w 295"/>
                  <a:gd name="T77" fmla="*/ 7 h 294"/>
                  <a:gd name="T78" fmla="*/ 31 w 295"/>
                  <a:gd name="T79" fmla="*/ 9 h 294"/>
                  <a:gd name="T80" fmla="*/ 32 w 295"/>
                  <a:gd name="T81" fmla="*/ 10 h 294"/>
                  <a:gd name="T82" fmla="*/ 32 w 295"/>
                  <a:gd name="T83" fmla="*/ 12 h 294"/>
                  <a:gd name="T84" fmla="*/ 33 w 295"/>
                  <a:gd name="T85" fmla="*/ 13 h 294"/>
                  <a:gd name="T86" fmla="*/ 33 w 295"/>
                  <a:gd name="T87" fmla="*/ 15 h 294"/>
                  <a:gd name="T88" fmla="*/ 33 w 295"/>
                  <a:gd name="T89" fmla="*/ 16 h 294"/>
                  <a:gd name="T90" fmla="*/ 33 w 295"/>
                  <a:gd name="T91" fmla="*/ 20 h 294"/>
                  <a:gd name="T92" fmla="*/ 32 w 295"/>
                  <a:gd name="T93" fmla="*/ 23 h 294"/>
                  <a:gd name="T94" fmla="*/ 31 w 295"/>
                  <a:gd name="T95" fmla="*/ 25 h 294"/>
                  <a:gd name="T96" fmla="*/ 29 w 295"/>
                  <a:gd name="T97" fmla="*/ 28 h 294"/>
                  <a:gd name="T98" fmla="*/ 27 w 295"/>
                  <a:gd name="T99" fmla="*/ 30 h 294"/>
                  <a:gd name="T100" fmla="*/ 24 w 295"/>
                  <a:gd name="T101" fmla="*/ 31 h 294"/>
                  <a:gd name="T102" fmla="*/ 21 w 295"/>
                  <a:gd name="T103" fmla="*/ 32 h 294"/>
                  <a:gd name="T104" fmla="*/ 17 w 295"/>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5"/>
                  <a:gd name="T160" fmla="*/ 0 h 294"/>
                  <a:gd name="T161" fmla="*/ 295 w 295"/>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5" h="294">
                    <a:moveTo>
                      <a:pt x="156" y="294"/>
                    </a:moveTo>
                    <a:lnTo>
                      <a:pt x="141" y="293"/>
                    </a:lnTo>
                    <a:lnTo>
                      <a:pt x="127" y="291"/>
                    </a:lnTo>
                    <a:lnTo>
                      <a:pt x="111" y="287"/>
                    </a:lnTo>
                    <a:lnTo>
                      <a:pt x="99" y="283"/>
                    </a:lnTo>
                    <a:lnTo>
                      <a:pt x="85" y="277"/>
                    </a:lnTo>
                    <a:lnTo>
                      <a:pt x="73" y="269"/>
                    </a:lnTo>
                    <a:lnTo>
                      <a:pt x="60" y="261"/>
                    </a:lnTo>
                    <a:lnTo>
                      <a:pt x="49" y="251"/>
                    </a:lnTo>
                    <a:lnTo>
                      <a:pt x="39" y="240"/>
                    </a:lnTo>
                    <a:lnTo>
                      <a:pt x="30" y="229"/>
                    </a:lnTo>
                    <a:lnTo>
                      <a:pt x="21" y="216"/>
                    </a:lnTo>
                    <a:lnTo>
                      <a:pt x="14" y="202"/>
                    </a:lnTo>
                    <a:lnTo>
                      <a:pt x="9" y="190"/>
                    </a:lnTo>
                    <a:lnTo>
                      <a:pt x="5" y="176"/>
                    </a:lnTo>
                    <a:lnTo>
                      <a:pt x="2" y="161"/>
                    </a:lnTo>
                    <a:lnTo>
                      <a:pt x="0" y="147"/>
                    </a:lnTo>
                    <a:lnTo>
                      <a:pt x="2" y="118"/>
                    </a:lnTo>
                    <a:lnTo>
                      <a:pt x="9" y="90"/>
                    </a:lnTo>
                    <a:lnTo>
                      <a:pt x="20" y="65"/>
                    </a:lnTo>
                    <a:lnTo>
                      <a:pt x="38" y="43"/>
                    </a:lnTo>
                    <a:lnTo>
                      <a:pt x="48" y="33"/>
                    </a:lnTo>
                    <a:lnTo>
                      <a:pt x="59" y="25"/>
                    </a:lnTo>
                    <a:lnTo>
                      <a:pt x="71" y="17"/>
                    </a:lnTo>
                    <a:lnTo>
                      <a:pt x="84" y="11"/>
                    </a:lnTo>
                    <a:lnTo>
                      <a:pt x="98" y="7"/>
                    </a:lnTo>
                    <a:lnTo>
                      <a:pt x="110" y="3"/>
                    </a:lnTo>
                    <a:lnTo>
                      <a:pt x="125" y="1"/>
                    </a:lnTo>
                    <a:lnTo>
                      <a:pt x="139" y="0"/>
                    </a:lnTo>
                    <a:lnTo>
                      <a:pt x="153" y="1"/>
                    </a:lnTo>
                    <a:lnTo>
                      <a:pt x="168" y="3"/>
                    </a:lnTo>
                    <a:lnTo>
                      <a:pt x="182" y="7"/>
                    </a:lnTo>
                    <a:lnTo>
                      <a:pt x="196" y="11"/>
                    </a:lnTo>
                    <a:lnTo>
                      <a:pt x="210" y="17"/>
                    </a:lnTo>
                    <a:lnTo>
                      <a:pt x="222" y="25"/>
                    </a:lnTo>
                    <a:lnTo>
                      <a:pt x="235" y="33"/>
                    </a:lnTo>
                    <a:lnTo>
                      <a:pt x="246" y="43"/>
                    </a:lnTo>
                    <a:lnTo>
                      <a:pt x="256" y="54"/>
                    </a:lnTo>
                    <a:lnTo>
                      <a:pt x="265" y="65"/>
                    </a:lnTo>
                    <a:lnTo>
                      <a:pt x="274" y="78"/>
                    </a:lnTo>
                    <a:lnTo>
                      <a:pt x="281" y="90"/>
                    </a:lnTo>
                    <a:lnTo>
                      <a:pt x="286" y="104"/>
                    </a:lnTo>
                    <a:lnTo>
                      <a:pt x="290" y="118"/>
                    </a:lnTo>
                    <a:lnTo>
                      <a:pt x="293" y="133"/>
                    </a:lnTo>
                    <a:lnTo>
                      <a:pt x="295"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904" name="Freeform 207"/>
              <p:cNvSpPr>
                <a:spLocks/>
              </p:cNvSpPr>
              <p:nvPr/>
            </p:nvSpPr>
            <p:spPr bwMode="auto">
              <a:xfrm>
                <a:off x="6284" y="2625"/>
                <a:ext cx="122" cy="123"/>
              </a:xfrm>
              <a:custGeom>
                <a:avLst/>
                <a:gdLst>
                  <a:gd name="T0" fmla="*/ 19 w 366"/>
                  <a:gd name="T1" fmla="*/ 0 h 367"/>
                  <a:gd name="T2" fmla="*/ 15 w 366"/>
                  <a:gd name="T3" fmla="*/ 0 h 367"/>
                  <a:gd name="T4" fmla="*/ 12 w 366"/>
                  <a:gd name="T5" fmla="*/ 2 h 367"/>
                  <a:gd name="T6" fmla="*/ 8 w 366"/>
                  <a:gd name="T7" fmla="*/ 4 h 367"/>
                  <a:gd name="T8" fmla="*/ 5 w 366"/>
                  <a:gd name="T9" fmla="*/ 6 h 367"/>
                  <a:gd name="T10" fmla="*/ 3 w 366"/>
                  <a:gd name="T11" fmla="*/ 9 h 367"/>
                  <a:gd name="T12" fmla="*/ 1 w 366"/>
                  <a:gd name="T13" fmla="*/ 13 h 367"/>
                  <a:gd name="T14" fmla="*/ 0 w 366"/>
                  <a:gd name="T15" fmla="*/ 16 h 367"/>
                  <a:gd name="T16" fmla="*/ 0 w 366"/>
                  <a:gd name="T17" fmla="*/ 21 h 367"/>
                  <a:gd name="T18" fmla="*/ 0 w 366"/>
                  <a:gd name="T19" fmla="*/ 23 h 367"/>
                  <a:gd name="T20" fmla="*/ 1 w 366"/>
                  <a:gd name="T21" fmla="*/ 25 h 367"/>
                  <a:gd name="T22" fmla="*/ 1 w 366"/>
                  <a:gd name="T23" fmla="*/ 26 h 367"/>
                  <a:gd name="T24" fmla="*/ 2 w 366"/>
                  <a:gd name="T25" fmla="*/ 28 h 367"/>
                  <a:gd name="T26" fmla="*/ 3 w 366"/>
                  <a:gd name="T27" fmla="*/ 30 h 367"/>
                  <a:gd name="T28" fmla="*/ 4 w 366"/>
                  <a:gd name="T29" fmla="*/ 32 h 367"/>
                  <a:gd name="T30" fmla="*/ 5 w 366"/>
                  <a:gd name="T31" fmla="*/ 34 h 367"/>
                  <a:gd name="T32" fmla="*/ 7 w 366"/>
                  <a:gd name="T33" fmla="*/ 35 h 367"/>
                  <a:gd name="T34" fmla="*/ 8 w 366"/>
                  <a:gd name="T35" fmla="*/ 37 h 367"/>
                  <a:gd name="T36" fmla="*/ 10 w 366"/>
                  <a:gd name="T37" fmla="*/ 38 h 367"/>
                  <a:gd name="T38" fmla="*/ 12 w 366"/>
                  <a:gd name="T39" fmla="*/ 39 h 367"/>
                  <a:gd name="T40" fmla="*/ 14 w 366"/>
                  <a:gd name="T41" fmla="*/ 40 h 367"/>
                  <a:gd name="T42" fmla="*/ 16 w 366"/>
                  <a:gd name="T43" fmla="*/ 40 h 367"/>
                  <a:gd name="T44" fmla="*/ 18 w 366"/>
                  <a:gd name="T45" fmla="*/ 41 h 367"/>
                  <a:gd name="T46" fmla="*/ 19 w 366"/>
                  <a:gd name="T47" fmla="*/ 41 h 367"/>
                  <a:gd name="T48" fmla="*/ 21 w 366"/>
                  <a:gd name="T49" fmla="*/ 41 h 367"/>
                  <a:gd name="T50" fmla="*/ 23 w 366"/>
                  <a:gd name="T51" fmla="*/ 41 h 367"/>
                  <a:gd name="T52" fmla="*/ 25 w 366"/>
                  <a:gd name="T53" fmla="*/ 41 h 367"/>
                  <a:gd name="T54" fmla="*/ 27 w 366"/>
                  <a:gd name="T55" fmla="*/ 40 h 367"/>
                  <a:gd name="T56" fmla="*/ 29 w 366"/>
                  <a:gd name="T57" fmla="*/ 40 h 367"/>
                  <a:gd name="T58" fmla="*/ 31 w 366"/>
                  <a:gd name="T59" fmla="*/ 39 h 367"/>
                  <a:gd name="T60" fmla="*/ 33 w 366"/>
                  <a:gd name="T61" fmla="*/ 38 h 367"/>
                  <a:gd name="T62" fmla="*/ 34 w 366"/>
                  <a:gd name="T63" fmla="*/ 37 h 367"/>
                  <a:gd name="T64" fmla="*/ 36 w 366"/>
                  <a:gd name="T65" fmla="*/ 35 h 367"/>
                  <a:gd name="T66" fmla="*/ 37 w 366"/>
                  <a:gd name="T67" fmla="*/ 34 h 367"/>
                  <a:gd name="T68" fmla="*/ 38 w 366"/>
                  <a:gd name="T69" fmla="*/ 32 h 367"/>
                  <a:gd name="T70" fmla="*/ 39 w 366"/>
                  <a:gd name="T71" fmla="*/ 30 h 367"/>
                  <a:gd name="T72" fmla="*/ 40 w 366"/>
                  <a:gd name="T73" fmla="*/ 28 h 367"/>
                  <a:gd name="T74" fmla="*/ 40 w 366"/>
                  <a:gd name="T75" fmla="*/ 26 h 367"/>
                  <a:gd name="T76" fmla="*/ 41 w 366"/>
                  <a:gd name="T77" fmla="*/ 25 h 367"/>
                  <a:gd name="T78" fmla="*/ 41 w 366"/>
                  <a:gd name="T79" fmla="*/ 23 h 367"/>
                  <a:gd name="T80" fmla="*/ 41 w 366"/>
                  <a:gd name="T81" fmla="*/ 21 h 367"/>
                  <a:gd name="T82" fmla="*/ 41 w 366"/>
                  <a:gd name="T83" fmla="*/ 19 h 367"/>
                  <a:gd name="T84" fmla="*/ 40 w 366"/>
                  <a:gd name="T85" fmla="*/ 17 h 367"/>
                  <a:gd name="T86" fmla="*/ 39 w 366"/>
                  <a:gd name="T87" fmla="*/ 15 h 367"/>
                  <a:gd name="T88" fmla="*/ 39 w 366"/>
                  <a:gd name="T89" fmla="*/ 13 h 367"/>
                  <a:gd name="T90" fmla="*/ 38 w 366"/>
                  <a:gd name="T91" fmla="*/ 11 h 367"/>
                  <a:gd name="T92" fmla="*/ 37 w 366"/>
                  <a:gd name="T93" fmla="*/ 9 h 367"/>
                  <a:gd name="T94" fmla="*/ 35 w 366"/>
                  <a:gd name="T95" fmla="*/ 8 h 367"/>
                  <a:gd name="T96" fmla="*/ 34 w 366"/>
                  <a:gd name="T97" fmla="*/ 6 h 367"/>
                  <a:gd name="T98" fmla="*/ 32 w 366"/>
                  <a:gd name="T99" fmla="*/ 5 h 367"/>
                  <a:gd name="T100" fmla="*/ 31 w 366"/>
                  <a:gd name="T101" fmla="*/ 3 h 367"/>
                  <a:gd name="T102" fmla="*/ 29 w 366"/>
                  <a:gd name="T103" fmla="*/ 2 h 367"/>
                  <a:gd name="T104" fmla="*/ 27 w 366"/>
                  <a:gd name="T105" fmla="*/ 2 h 367"/>
                  <a:gd name="T106" fmla="*/ 25 w 366"/>
                  <a:gd name="T107" fmla="*/ 1 h 367"/>
                  <a:gd name="T108" fmla="*/ 23 w 366"/>
                  <a:gd name="T109" fmla="*/ 0 h 367"/>
                  <a:gd name="T110" fmla="*/ 21 w 366"/>
                  <a:gd name="T111" fmla="*/ 0 h 367"/>
                  <a:gd name="T112" fmla="*/ 19 w 366"/>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6"/>
                  <a:gd name="T172" fmla="*/ 0 h 367"/>
                  <a:gd name="T173" fmla="*/ 366 w 366"/>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6" h="367">
                    <a:moveTo>
                      <a:pt x="173" y="0"/>
                    </a:moveTo>
                    <a:lnTo>
                      <a:pt x="137" y="4"/>
                    </a:lnTo>
                    <a:lnTo>
                      <a:pt x="104" y="15"/>
                    </a:lnTo>
                    <a:lnTo>
                      <a:pt x="73" y="32"/>
                    </a:lnTo>
                    <a:lnTo>
                      <a:pt x="47" y="54"/>
                    </a:lnTo>
                    <a:lnTo>
                      <a:pt x="26" y="82"/>
                    </a:lnTo>
                    <a:lnTo>
                      <a:pt x="11" y="112"/>
                    </a:lnTo>
                    <a:lnTo>
                      <a:pt x="1" y="147"/>
                    </a:lnTo>
                    <a:lnTo>
                      <a:pt x="0" y="184"/>
                    </a:lnTo>
                    <a:lnTo>
                      <a:pt x="1" y="202"/>
                    </a:lnTo>
                    <a:lnTo>
                      <a:pt x="5" y="220"/>
                    </a:lnTo>
                    <a:lnTo>
                      <a:pt x="11" y="237"/>
                    </a:lnTo>
                    <a:lnTo>
                      <a:pt x="18" y="254"/>
                    </a:lnTo>
                    <a:lnTo>
                      <a:pt x="26" y="270"/>
                    </a:lnTo>
                    <a:lnTo>
                      <a:pt x="36" y="286"/>
                    </a:lnTo>
                    <a:lnTo>
                      <a:pt x="48" y="299"/>
                    </a:lnTo>
                    <a:lnTo>
                      <a:pt x="61" y="313"/>
                    </a:lnTo>
                    <a:lnTo>
                      <a:pt x="75" y="326"/>
                    </a:lnTo>
                    <a:lnTo>
                      <a:pt x="90" y="337"/>
                    </a:lnTo>
                    <a:lnTo>
                      <a:pt x="107" y="345"/>
                    </a:lnTo>
                    <a:lnTo>
                      <a:pt x="123" y="354"/>
                    </a:lnTo>
                    <a:lnTo>
                      <a:pt x="140" y="359"/>
                    </a:lnTo>
                    <a:lnTo>
                      <a:pt x="158" y="363"/>
                    </a:lnTo>
                    <a:lnTo>
                      <a:pt x="175" y="366"/>
                    </a:lnTo>
                    <a:lnTo>
                      <a:pt x="193" y="367"/>
                    </a:lnTo>
                    <a:lnTo>
                      <a:pt x="211" y="366"/>
                    </a:lnTo>
                    <a:lnTo>
                      <a:pt x="229" y="363"/>
                    </a:lnTo>
                    <a:lnTo>
                      <a:pt x="247" y="359"/>
                    </a:lnTo>
                    <a:lnTo>
                      <a:pt x="263" y="354"/>
                    </a:lnTo>
                    <a:lnTo>
                      <a:pt x="279" y="345"/>
                    </a:lnTo>
                    <a:lnTo>
                      <a:pt x="294" y="337"/>
                    </a:lnTo>
                    <a:lnTo>
                      <a:pt x="308" y="326"/>
                    </a:lnTo>
                    <a:lnTo>
                      <a:pt x="320" y="313"/>
                    </a:lnTo>
                    <a:lnTo>
                      <a:pt x="331" y="299"/>
                    </a:lnTo>
                    <a:lnTo>
                      <a:pt x="341" y="286"/>
                    </a:lnTo>
                    <a:lnTo>
                      <a:pt x="349" y="270"/>
                    </a:lnTo>
                    <a:lnTo>
                      <a:pt x="356" y="254"/>
                    </a:lnTo>
                    <a:lnTo>
                      <a:pt x="362" y="237"/>
                    </a:lnTo>
                    <a:lnTo>
                      <a:pt x="365" y="220"/>
                    </a:lnTo>
                    <a:lnTo>
                      <a:pt x="366" y="202"/>
                    </a:lnTo>
                    <a:lnTo>
                      <a:pt x="366" y="184"/>
                    </a:lnTo>
                    <a:lnTo>
                      <a:pt x="365" y="166"/>
                    </a:lnTo>
                    <a:lnTo>
                      <a:pt x="361" y="148"/>
                    </a:lnTo>
                    <a:lnTo>
                      <a:pt x="355" y="130"/>
                    </a:lnTo>
                    <a:lnTo>
                      <a:pt x="348" y="114"/>
                    </a:lnTo>
                    <a:lnTo>
                      <a:pt x="340" y="97"/>
                    </a:lnTo>
                    <a:lnTo>
                      <a:pt x="330" y="82"/>
                    </a:lnTo>
                    <a:lnTo>
                      <a:pt x="319" y="68"/>
                    </a:lnTo>
                    <a:lnTo>
                      <a:pt x="305" y="54"/>
                    </a:lnTo>
                    <a:lnTo>
                      <a:pt x="291" y="42"/>
                    </a:lnTo>
                    <a:lnTo>
                      <a:pt x="276" y="30"/>
                    </a:lnTo>
                    <a:lnTo>
                      <a:pt x="261" y="22"/>
                    </a:lnTo>
                    <a:lnTo>
                      <a:pt x="244" y="14"/>
                    </a:lnTo>
                    <a:lnTo>
                      <a:pt x="227" y="8"/>
                    </a:lnTo>
                    <a:lnTo>
                      <a:pt x="209" y="4"/>
                    </a:lnTo>
                    <a:lnTo>
                      <a:pt x="191" y="1"/>
                    </a:lnTo>
                    <a:lnTo>
                      <a:pt x="173" y="0"/>
                    </a:lnTo>
                    <a:close/>
                  </a:path>
                </a:pathLst>
              </a:custGeom>
              <a:solidFill>
                <a:srgbClr val="000000"/>
              </a:solidFill>
              <a:ln w="9525">
                <a:noFill/>
                <a:round/>
                <a:headEnd/>
                <a:tailEnd/>
              </a:ln>
            </p:spPr>
            <p:txBody>
              <a:bodyPr/>
              <a:lstStyle/>
              <a:p>
                <a:pPr eaLnBrk="0" hangingPunct="0"/>
                <a:endParaRPr lang="en-AU"/>
              </a:p>
            </p:txBody>
          </p:sp>
          <p:sp>
            <p:nvSpPr>
              <p:cNvPr id="76905" name="Freeform 208"/>
              <p:cNvSpPr>
                <a:spLocks/>
              </p:cNvSpPr>
              <p:nvPr/>
            </p:nvSpPr>
            <p:spPr bwMode="auto">
              <a:xfrm>
                <a:off x="6297" y="2638"/>
                <a:ext cx="97" cy="97"/>
              </a:xfrm>
              <a:custGeom>
                <a:avLst/>
                <a:gdLst>
                  <a:gd name="T0" fmla="*/ 17 w 293"/>
                  <a:gd name="T1" fmla="*/ 32 h 293"/>
                  <a:gd name="T2" fmla="*/ 15 w 293"/>
                  <a:gd name="T3" fmla="*/ 32 h 293"/>
                  <a:gd name="T4" fmla="*/ 14 w 293"/>
                  <a:gd name="T5" fmla="*/ 32 h 293"/>
                  <a:gd name="T6" fmla="*/ 12 w 293"/>
                  <a:gd name="T7" fmla="*/ 31 h 293"/>
                  <a:gd name="T8" fmla="*/ 11 w 293"/>
                  <a:gd name="T9" fmla="*/ 31 h 293"/>
                  <a:gd name="T10" fmla="*/ 9 w 293"/>
                  <a:gd name="T11" fmla="*/ 30 h 293"/>
                  <a:gd name="T12" fmla="*/ 8 w 293"/>
                  <a:gd name="T13" fmla="*/ 29 h 293"/>
                  <a:gd name="T14" fmla="*/ 7 w 293"/>
                  <a:gd name="T15" fmla="*/ 28 h 293"/>
                  <a:gd name="T16" fmla="*/ 5 w 293"/>
                  <a:gd name="T17" fmla="*/ 27 h 293"/>
                  <a:gd name="T18" fmla="*/ 4 w 293"/>
                  <a:gd name="T19" fmla="*/ 26 h 293"/>
                  <a:gd name="T20" fmla="*/ 3 w 293"/>
                  <a:gd name="T21" fmla="*/ 25 h 293"/>
                  <a:gd name="T22" fmla="*/ 2 w 293"/>
                  <a:gd name="T23" fmla="*/ 24 h 293"/>
                  <a:gd name="T24" fmla="*/ 2 w 293"/>
                  <a:gd name="T25" fmla="*/ 22 h 293"/>
                  <a:gd name="T26" fmla="*/ 1 w 293"/>
                  <a:gd name="T27" fmla="*/ 21 h 293"/>
                  <a:gd name="T28" fmla="*/ 0 w 293"/>
                  <a:gd name="T29" fmla="*/ 19 h 293"/>
                  <a:gd name="T30" fmla="*/ 0 w 293"/>
                  <a:gd name="T31" fmla="*/ 18 h 293"/>
                  <a:gd name="T32" fmla="*/ 0 w 293"/>
                  <a:gd name="T33" fmla="*/ 16 h 293"/>
                  <a:gd name="T34" fmla="*/ 0 w 293"/>
                  <a:gd name="T35" fmla="*/ 13 h 293"/>
                  <a:gd name="T36" fmla="*/ 1 w 293"/>
                  <a:gd name="T37" fmla="*/ 10 h 293"/>
                  <a:gd name="T38" fmla="*/ 2 w 293"/>
                  <a:gd name="T39" fmla="*/ 7 h 293"/>
                  <a:gd name="T40" fmla="*/ 4 w 293"/>
                  <a:gd name="T41" fmla="*/ 5 h 293"/>
                  <a:gd name="T42" fmla="*/ 5 w 293"/>
                  <a:gd name="T43" fmla="*/ 4 h 293"/>
                  <a:gd name="T44" fmla="*/ 7 w 293"/>
                  <a:gd name="T45" fmla="*/ 3 h 293"/>
                  <a:gd name="T46" fmla="*/ 8 w 293"/>
                  <a:gd name="T47" fmla="*/ 2 h 293"/>
                  <a:gd name="T48" fmla="*/ 9 w 293"/>
                  <a:gd name="T49" fmla="*/ 1 h 293"/>
                  <a:gd name="T50" fmla="*/ 11 w 293"/>
                  <a:gd name="T51" fmla="*/ 1 h 293"/>
                  <a:gd name="T52" fmla="*/ 12 w 293"/>
                  <a:gd name="T53" fmla="*/ 0 h 293"/>
                  <a:gd name="T54" fmla="*/ 14 w 293"/>
                  <a:gd name="T55" fmla="*/ 0 h 293"/>
                  <a:gd name="T56" fmla="*/ 15 w 293"/>
                  <a:gd name="T57" fmla="*/ 0 h 293"/>
                  <a:gd name="T58" fmla="*/ 17 w 293"/>
                  <a:gd name="T59" fmla="*/ 0 h 293"/>
                  <a:gd name="T60" fmla="*/ 18 w 293"/>
                  <a:gd name="T61" fmla="*/ 0 h 293"/>
                  <a:gd name="T62" fmla="*/ 20 w 293"/>
                  <a:gd name="T63" fmla="*/ 1 h 293"/>
                  <a:gd name="T64" fmla="*/ 22 w 293"/>
                  <a:gd name="T65" fmla="*/ 1 h 293"/>
                  <a:gd name="T66" fmla="*/ 23 w 293"/>
                  <a:gd name="T67" fmla="*/ 2 h 293"/>
                  <a:gd name="T68" fmla="*/ 24 w 293"/>
                  <a:gd name="T69" fmla="*/ 3 h 293"/>
                  <a:gd name="T70" fmla="*/ 25 w 293"/>
                  <a:gd name="T71" fmla="*/ 4 h 293"/>
                  <a:gd name="T72" fmla="*/ 27 w 293"/>
                  <a:gd name="T73" fmla="*/ 5 h 293"/>
                  <a:gd name="T74" fmla="*/ 28 w 293"/>
                  <a:gd name="T75" fmla="*/ 6 h 293"/>
                  <a:gd name="T76" fmla="*/ 29 w 293"/>
                  <a:gd name="T77" fmla="*/ 7 h 293"/>
                  <a:gd name="T78" fmla="*/ 30 w 293"/>
                  <a:gd name="T79" fmla="*/ 9 h 293"/>
                  <a:gd name="T80" fmla="*/ 30 w 293"/>
                  <a:gd name="T81" fmla="*/ 10 h 293"/>
                  <a:gd name="T82" fmla="*/ 31 w 293"/>
                  <a:gd name="T83" fmla="*/ 11 h 293"/>
                  <a:gd name="T84" fmla="*/ 32 w 293"/>
                  <a:gd name="T85" fmla="*/ 13 h 293"/>
                  <a:gd name="T86" fmla="*/ 32 w 293"/>
                  <a:gd name="T87" fmla="*/ 15 h 293"/>
                  <a:gd name="T88" fmla="*/ 32 w 293"/>
                  <a:gd name="T89" fmla="*/ 16 h 293"/>
                  <a:gd name="T90" fmla="*/ 32 w 293"/>
                  <a:gd name="T91" fmla="*/ 19 h 293"/>
                  <a:gd name="T92" fmla="*/ 31 w 293"/>
                  <a:gd name="T93" fmla="*/ 23 h 293"/>
                  <a:gd name="T94" fmla="*/ 30 w 293"/>
                  <a:gd name="T95" fmla="*/ 25 h 293"/>
                  <a:gd name="T96" fmla="*/ 28 w 293"/>
                  <a:gd name="T97" fmla="*/ 27 h 293"/>
                  <a:gd name="T98" fmla="*/ 26 w 293"/>
                  <a:gd name="T99" fmla="*/ 29 h 293"/>
                  <a:gd name="T100" fmla="*/ 23 w 293"/>
                  <a:gd name="T101" fmla="*/ 31 h 293"/>
                  <a:gd name="T102" fmla="*/ 20 w 293"/>
                  <a:gd name="T103" fmla="*/ 32 h 293"/>
                  <a:gd name="T104" fmla="*/ 17 w 293"/>
                  <a:gd name="T105" fmla="*/ 32 h 2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3"/>
                  <a:gd name="T160" fmla="*/ 0 h 293"/>
                  <a:gd name="T161" fmla="*/ 293 w 293"/>
                  <a:gd name="T162" fmla="*/ 293 h 29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3" h="293">
                    <a:moveTo>
                      <a:pt x="154" y="293"/>
                    </a:moveTo>
                    <a:lnTo>
                      <a:pt x="140" y="292"/>
                    </a:lnTo>
                    <a:lnTo>
                      <a:pt x="125" y="290"/>
                    </a:lnTo>
                    <a:lnTo>
                      <a:pt x="111" y="286"/>
                    </a:lnTo>
                    <a:lnTo>
                      <a:pt x="97" y="282"/>
                    </a:lnTo>
                    <a:lnTo>
                      <a:pt x="85" y="276"/>
                    </a:lnTo>
                    <a:lnTo>
                      <a:pt x="72" y="268"/>
                    </a:lnTo>
                    <a:lnTo>
                      <a:pt x="60" y="260"/>
                    </a:lnTo>
                    <a:lnTo>
                      <a:pt x="49" y="250"/>
                    </a:lnTo>
                    <a:lnTo>
                      <a:pt x="39" y="239"/>
                    </a:lnTo>
                    <a:lnTo>
                      <a:pt x="29" y="228"/>
                    </a:lnTo>
                    <a:lnTo>
                      <a:pt x="21" y="215"/>
                    </a:lnTo>
                    <a:lnTo>
                      <a:pt x="14" y="203"/>
                    </a:lnTo>
                    <a:lnTo>
                      <a:pt x="9" y="189"/>
                    </a:lnTo>
                    <a:lnTo>
                      <a:pt x="4" y="176"/>
                    </a:lnTo>
                    <a:lnTo>
                      <a:pt x="2" y="161"/>
                    </a:lnTo>
                    <a:lnTo>
                      <a:pt x="0" y="147"/>
                    </a:lnTo>
                    <a:lnTo>
                      <a:pt x="2" y="118"/>
                    </a:lnTo>
                    <a:lnTo>
                      <a:pt x="9" y="91"/>
                    </a:lnTo>
                    <a:lnTo>
                      <a:pt x="21" y="66"/>
                    </a:lnTo>
                    <a:lnTo>
                      <a:pt x="38" y="43"/>
                    </a:lnTo>
                    <a:lnTo>
                      <a:pt x="47" y="34"/>
                    </a:lnTo>
                    <a:lnTo>
                      <a:pt x="59" y="25"/>
                    </a:lnTo>
                    <a:lnTo>
                      <a:pt x="71" y="17"/>
                    </a:lnTo>
                    <a:lnTo>
                      <a:pt x="84" y="11"/>
                    </a:lnTo>
                    <a:lnTo>
                      <a:pt x="96" y="7"/>
                    </a:lnTo>
                    <a:lnTo>
                      <a:pt x="110" y="3"/>
                    </a:lnTo>
                    <a:lnTo>
                      <a:pt x="124" y="2"/>
                    </a:lnTo>
                    <a:lnTo>
                      <a:pt x="138" y="0"/>
                    </a:lnTo>
                    <a:lnTo>
                      <a:pt x="152" y="2"/>
                    </a:lnTo>
                    <a:lnTo>
                      <a:pt x="167" y="3"/>
                    </a:lnTo>
                    <a:lnTo>
                      <a:pt x="181" y="7"/>
                    </a:lnTo>
                    <a:lnTo>
                      <a:pt x="195" y="11"/>
                    </a:lnTo>
                    <a:lnTo>
                      <a:pt x="208" y="17"/>
                    </a:lnTo>
                    <a:lnTo>
                      <a:pt x="221" y="25"/>
                    </a:lnTo>
                    <a:lnTo>
                      <a:pt x="233" y="34"/>
                    </a:lnTo>
                    <a:lnTo>
                      <a:pt x="244" y="43"/>
                    </a:lnTo>
                    <a:lnTo>
                      <a:pt x="254" y="54"/>
                    </a:lnTo>
                    <a:lnTo>
                      <a:pt x="264" y="66"/>
                    </a:lnTo>
                    <a:lnTo>
                      <a:pt x="272" y="78"/>
                    </a:lnTo>
                    <a:lnTo>
                      <a:pt x="279" y="91"/>
                    </a:lnTo>
                    <a:lnTo>
                      <a:pt x="285" y="104"/>
                    </a:lnTo>
                    <a:lnTo>
                      <a:pt x="289" y="118"/>
                    </a:lnTo>
                    <a:lnTo>
                      <a:pt x="292" y="132"/>
                    </a:lnTo>
                    <a:lnTo>
                      <a:pt x="293" y="147"/>
                    </a:lnTo>
                    <a:lnTo>
                      <a:pt x="292" y="176"/>
                    </a:lnTo>
                    <a:lnTo>
                      <a:pt x="285" y="204"/>
                    </a:lnTo>
                    <a:lnTo>
                      <a:pt x="272" y="229"/>
                    </a:lnTo>
                    <a:lnTo>
                      <a:pt x="256" y="250"/>
                    </a:lnTo>
                    <a:lnTo>
                      <a:pt x="235" y="268"/>
                    </a:lnTo>
                    <a:lnTo>
                      <a:pt x="211" y="282"/>
                    </a:lnTo>
                    <a:lnTo>
                      <a:pt x="183" y="290"/>
                    </a:lnTo>
                    <a:lnTo>
                      <a:pt x="154" y="293"/>
                    </a:lnTo>
                    <a:close/>
                  </a:path>
                </a:pathLst>
              </a:custGeom>
              <a:solidFill>
                <a:srgbClr val="FFFFFF"/>
              </a:solidFill>
              <a:ln w="9525">
                <a:noFill/>
                <a:round/>
                <a:headEnd/>
                <a:tailEnd/>
              </a:ln>
            </p:spPr>
            <p:txBody>
              <a:bodyPr/>
              <a:lstStyle/>
              <a:p>
                <a:pPr eaLnBrk="0" hangingPunct="0"/>
                <a:endParaRPr lang="en-AU"/>
              </a:p>
            </p:txBody>
          </p:sp>
          <p:sp>
            <p:nvSpPr>
              <p:cNvPr id="76906" name="Freeform 209"/>
              <p:cNvSpPr>
                <a:spLocks/>
              </p:cNvSpPr>
              <p:nvPr/>
            </p:nvSpPr>
            <p:spPr bwMode="auto">
              <a:xfrm>
                <a:off x="6317" y="2649"/>
                <a:ext cx="47" cy="73"/>
              </a:xfrm>
              <a:custGeom>
                <a:avLst/>
                <a:gdLst>
                  <a:gd name="T0" fmla="*/ 2 w 141"/>
                  <a:gd name="T1" fmla="*/ 4 h 218"/>
                  <a:gd name="T2" fmla="*/ 1 w 141"/>
                  <a:gd name="T3" fmla="*/ 4 h 218"/>
                  <a:gd name="T4" fmla="*/ 0 w 141"/>
                  <a:gd name="T5" fmla="*/ 5 h 218"/>
                  <a:gd name="T6" fmla="*/ 0 w 141"/>
                  <a:gd name="T7" fmla="*/ 5 h 218"/>
                  <a:gd name="T8" fmla="*/ 0 w 141"/>
                  <a:gd name="T9" fmla="*/ 5 h 218"/>
                  <a:gd name="T10" fmla="*/ 0 w 141"/>
                  <a:gd name="T11" fmla="*/ 11 h 218"/>
                  <a:gd name="T12" fmla="*/ 6 w 141"/>
                  <a:gd name="T13" fmla="*/ 10 h 218"/>
                  <a:gd name="T14" fmla="*/ 7 w 141"/>
                  <a:gd name="T15" fmla="*/ 24 h 218"/>
                  <a:gd name="T16" fmla="*/ 16 w 141"/>
                  <a:gd name="T17" fmla="*/ 24 h 218"/>
                  <a:gd name="T18" fmla="*/ 14 w 141"/>
                  <a:gd name="T19" fmla="*/ 0 h 218"/>
                  <a:gd name="T20" fmla="*/ 5 w 141"/>
                  <a:gd name="T21" fmla="*/ 0 h 218"/>
                  <a:gd name="T22" fmla="*/ 5 w 141"/>
                  <a:gd name="T23" fmla="*/ 0 h 218"/>
                  <a:gd name="T24" fmla="*/ 4 w 141"/>
                  <a:gd name="T25" fmla="*/ 2 h 218"/>
                  <a:gd name="T26" fmla="*/ 3 w 141"/>
                  <a:gd name="T27" fmla="*/ 3 h 218"/>
                  <a:gd name="T28" fmla="*/ 2 w 141"/>
                  <a:gd name="T29" fmla="*/ 4 h 2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1"/>
                  <a:gd name="T46" fmla="*/ 0 h 218"/>
                  <a:gd name="T47" fmla="*/ 141 w 141"/>
                  <a:gd name="T48" fmla="*/ 218 h 2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1" h="218">
                    <a:moveTo>
                      <a:pt x="17" y="35"/>
                    </a:moveTo>
                    <a:lnTo>
                      <a:pt x="8" y="39"/>
                    </a:lnTo>
                    <a:lnTo>
                      <a:pt x="3" y="42"/>
                    </a:lnTo>
                    <a:lnTo>
                      <a:pt x="0" y="43"/>
                    </a:lnTo>
                    <a:lnTo>
                      <a:pt x="3" y="100"/>
                    </a:lnTo>
                    <a:lnTo>
                      <a:pt x="58" y="94"/>
                    </a:lnTo>
                    <a:lnTo>
                      <a:pt x="62" y="215"/>
                    </a:lnTo>
                    <a:lnTo>
                      <a:pt x="141" y="218"/>
                    </a:lnTo>
                    <a:lnTo>
                      <a:pt x="130" y="0"/>
                    </a:lnTo>
                    <a:lnTo>
                      <a:pt x="47" y="0"/>
                    </a:lnTo>
                    <a:lnTo>
                      <a:pt x="44" y="4"/>
                    </a:lnTo>
                    <a:lnTo>
                      <a:pt x="36" y="15"/>
                    </a:lnTo>
                    <a:lnTo>
                      <a:pt x="26" y="26"/>
                    </a:lnTo>
                    <a:lnTo>
                      <a:pt x="17" y="35"/>
                    </a:lnTo>
                    <a:close/>
                  </a:path>
                </a:pathLst>
              </a:custGeom>
              <a:solidFill>
                <a:srgbClr val="000000"/>
              </a:solidFill>
              <a:ln w="9525">
                <a:noFill/>
                <a:round/>
                <a:headEnd/>
                <a:tailEnd/>
              </a:ln>
            </p:spPr>
            <p:txBody>
              <a:bodyPr/>
              <a:lstStyle/>
              <a:p>
                <a:pPr eaLnBrk="0" hangingPunct="0"/>
                <a:endParaRPr lang="en-AU"/>
              </a:p>
            </p:txBody>
          </p:sp>
          <p:sp>
            <p:nvSpPr>
              <p:cNvPr id="76907" name="Freeform 210"/>
              <p:cNvSpPr>
                <a:spLocks/>
              </p:cNvSpPr>
              <p:nvPr/>
            </p:nvSpPr>
            <p:spPr bwMode="auto">
              <a:xfrm>
                <a:off x="6383" y="2397"/>
                <a:ext cx="54" cy="55"/>
              </a:xfrm>
              <a:custGeom>
                <a:avLst/>
                <a:gdLst>
                  <a:gd name="T0" fmla="*/ 8 w 162"/>
                  <a:gd name="T1" fmla="*/ 0 h 164"/>
                  <a:gd name="T2" fmla="*/ 7 w 162"/>
                  <a:gd name="T3" fmla="*/ 0 h 164"/>
                  <a:gd name="T4" fmla="*/ 5 w 162"/>
                  <a:gd name="T5" fmla="*/ 1 h 164"/>
                  <a:gd name="T6" fmla="*/ 4 w 162"/>
                  <a:gd name="T7" fmla="*/ 2 h 164"/>
                  <a:gd name="T8" fmla="*/ 2 w 162"/>
                  <a:gd name="T9" fmla="*/ 3 h 164"/>
                  <a:gd name="T10" fmla="*/ 1 w 162"/>
                  <a:gd name="T11" fmla="*/ 4 h 164"/>
                  <a:gd name="T12" fmla="*/ 0 w 162"/>
                  <a:gd name="T13" fmla="*/ 6 h 164"/>
                  <a:gd name="T14" fmla="*/ 0 w 162"/>
                  <a:gd name="T15" fmla="*/ 7 h 164"/>
                  <a:gd name="T16" fmla="*/ 0 w 162"/>
                  <a:gd name="T17" fmla="*/ 9 h 164"/>
                  <a:gd name="T18" fmla="*/ 0 w 162"/>
                  <a:gd name="T19" fmla="*/ 11 h 164"/>
                  <a:gd name="T20" fmla="*/ 1 w 162"/>
                  <a:gd name="T21" fmla="*/ 13 h 164"/>
                  <a:gd name="T22" fmla="*/ 2 w 162"/>
                  <a:gd name="T23" fmla="*/ 14 h 164"/>
                  <a:gd name="T24" fmla="*/ 3 w 162"/>
                  <a:gd name="T25" fmla="*/ 16 h 164"/>
                  <a:gd name="T26" fmla="*/ 4 w 162"/>
                  <a:gd name="T27" fmla="*/ 16 h 164"/>
                  <a:gd name="T28" fmla="*/ 4 w 162"/>
                  <a:gd name="T29" fmla="*/ 17 h 164"/>
                  <a:gd name="T30" fmla="*/ 5 w 162"/>
                  <a:gd name="T31" fmla="*/ 17 h 164"/>
                  <a:gd name="T32" fmla="*/ 6 w 162"/>
                  <a:gd name="T33" fmla="*/ 18 h 164"/>
                  <a:gd name="T34" fmla="*/ 7 w 162"/>
                  <a:gd name="T35" fmla="*/ 18 h 164"/>
                  <a:gd name="T36" fmla="*/ 8 w 162"/>
                  <a:gd name="T37" fmla="*/ 18 h 164"/>
                  <a:gd name="T38" fmla="*/ 9 w 162"/>
                  <a:gd name="T39" fmla="*/ 18 h 164"/>
                  <a:gd name="T40" fmla="*/ 10 w 162"/>
                  <a:gd name="T41" fmla="*/ 18 h 164"/>
                  <a:gd name="T42" fmla="*/ 10 w 162"/>
                  <a:gd name="T43" fmla="*/ 18 h 164"/>
                  <a:gd name="T44" fmla="*/ 11 w 162"/>
                  <a:gd name="T45" fmla="*/ 18 h 164"/>
                  <a:gd name="T46" fmla="*/ 12 w 162"/>
                  <a:gd name="T47" fmla="*/ 18 h 164"/>
                  <a:gd name="T48" fmla="*/ 13 w 162"/>
                  <a:gd name="T49" fmla="*/ 18 h 164"/>
                  <a:gd name="T50" fmla="*/ 14 w 162"/>
                  <a:gd name="T51" fmla="*/ 17 h 164"/>
                  <a:gd name="T52" fmla="*/ 14 w 162"/>
                  <a:gd name="T53" fmla="*/ 17 h 164"/>
                  <a:gd name="T54" fmla="*/ 15 w 162"/>
                  <a:gd name="T55" fmla="*/ 16 h 164"/>
                  <a:gd name="T56" fmla="*/ 16 w 162"/>
                  <a:gd name="T57" fmla="*/ 16 h 164"/>
                  <a:gd name="T58" fmla="*/ 17 w 162"/>
                  <a:gd name="T59" fmla="*/ 14 h 164"/>
                  <a:gd name="T60" fmla="*/ 18 w 162"/>
                  <a:gd name="T61" fmla="*/ 13 h 164"/>
                  <a:gd name="T62" fmla="*/ 18 w 162"/>
                  <a:gd name="T63" fmla="*/ 11 h 164"/>
                  <a:gd name="T64" fmla="*/ 18 w 162"/>
                  <a:gd name="T65" fmla="*/ 9 h 164"/>
                  <a:gd name="T66" fmla="*/ 18 w 162"/>
                  <a:gd name="T67" fmla="*/ 7 h 164"/>
                  <a:gd name="T68" fmla="*/ 17 w 162"/>
                  <a:gd name="T69" fmla="*/ 6 h 164"/>
                  <a:gd name="T70" fmla="*/ 16 w 162"/>
                  <a:gd name="T71" fmla="*/ 4 h 164"/>
                  <a:gd name="T72" fmla="*/ 15 w 162"/>
                  <a:gd name="T73" fmla="*/ 3 h 164"/>
                  <a:gd name="T74" fmla="*/ 14 w 162"/>
                  <a:gd name="T75" fmla="*/ 2 h 164"/>
                  <a:gd name="T76" fmla="*/ 14 w 162"/>
                  <a:gd name="T77" fmla="*/ 2 h 164"/>
                  <a:gd name="T78" fmla="*/ 13 w 162"/>
                  <a:gd name="T79" fmla="*/ 1 h 164"/>
                  <a:gd name="T80" fmla="*/ 12 w 162"/>
                  <a:gd name="T81" fmla="*/ 1 h 164"/>
                  <a:gd name="T82" fmla="*/ 11 w 162"/>
                  <a:gd name="T83" fmla="*/ 0 h 164"/>
                  <a:gd name="T84" fmla="*/ 10 w 162"/>
                  <a:gd name="T85" fmla="*/ 0 h 164"/>
                  <a:gd name="T86" fmla="*/ 9 w 162"/>
                  <a:gd name="T87" fmla="*/ 0 h 164"/>
                  <a:gd name="T88" fmla="*/ 8 w 162"/>
                  <a:gd name="T89" fmla="*/ 0 h 1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2"/>
                  <a:gd name="T136" fmla="*/ 0 h 164"/>
                  <a:gd name="T137" fmla="*/ 162 w 162"/>
                  <a:gd name="T138" fmla="*/ 164 h 1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2" h="164">
                    <a:moveTo>
                      <a:pt x="76" y="0"/>
                    </a:moveTo>
                    <a:lnTo>
                      <a:pt x="59" y="2"/>
                    </a:lnTo>
                    <a:lnTo>
                      <a:pt x="46" y="7"/>
                    </a:lnTo>
                    <a:lnTo>
                      <a:pt x="32" y="14"/>
                    </a:lnTo>
                    <a:lnTo>
                      <a:pt x="21" y="24"/>
                    </a:lnTo>
                    <a:lnTo>
                      <a:pt x="11" y="36"/>
                    </a:lnTo>
                    <a:lnTo>
                      <a:pt x="4" y="50"/>
                    </a:lnTo>
                    <a:lnTo>
                      <a:pt x="0" y="65"/>
                    </a:lnTo>
                    <a:lnTo>
                      <a:pt x="0" y="82"/>
                    </a:lnTo>
                    <a:lnTo>
                      <a:pt x="3" y="99"/>
                    </a:lnTo>
                    <a:lnTo>
                      <a:pt x="8" y="113"/>
                    </a:lnTo>
                    <a:lnTo>
                      <a:pt x="16" y="127"/>
                    </a:lnTo>
                    <a:lnTo>
                      <a:pt x="26" y="139"/>
                    </a:lnTo>
                    <a:lnTo>
                      <a:pt x="33" y="145"/>
                    </a:lnTo>
                    <a:lnTo>
                      <a:pt x="40" y="149"/>
                    </a:lnTo>
                    <a:lnTo>
                      <a:pt x="47" y="154"/>
                    </a:lnTo>
                    <a:lnTo>
                      <a:pt x="54" y="157"/>
                    </a:lnTo>
                    <a:lnTo>
                      <a:pt x="62" y="160"/>
                    </a:lnTo>
                    <a:lnTo>
                      <a:pt x="69" y="163"/>
                    </a:lnTo>
                    <a:lnTo>
                      <a:pt x="77" y="164"/>
                    </a:lnTo>
                    <a:lnTo>
                      <a:pt x="86" y="164"/>
                    </a:lnTo>
                    <a:lnTo>
                      <a:pt x="94" y="164"/>
                    </a:lnTo>
                    <a:lnTo>
                      <a:pt x="101" y="163"/>
                    </a:lnTo>
                    <a:lnTo>
                      <a:pt x="109" y="160"/>
                    </a:lnTo>
                    <a:lnTo>
                      <a:pt x="116" y="157"/>
                    </a:lnTo>
                    <a:lnTo>
                      <a:pt x="123" y="154"/>
                    </a:lnTo>
                    <a:lnTo>
                      <a:pt x="130" y="149"/>
                    </a:lnTo>
                    <a:lnTo>
                      <a:pt x="136" y="145"/>
                    </a:lnTo>
                    <a:lnTo>
                      <a:pt x="141" y="139"/>
                    </a:lnTo>
                    <a:lnTo>
                      <a:pt x="151" y="127"/>
                    </a:lnTo>
                    <a:lnTo>
                      <a:pt x="158" y="113"/>
                    </a:lnTo>
                    <a:lnTo>
                      <a:pt x="162" y="99"/>
                    </a:lnTo>
                    <a:lnTo>
                      <a:pt x="162" y="82"/>
                    </a:lnTo>
                    <a:lnTo>
                      <a:pt x="159" y="65"/>
                    </a:lnTo>
                    <a:lnTo>
                      <a:pt x="155" y="50"/>
                    </a:lnTo>
                    <a:lnTo>
                      <a:pt x="147" y="36"/>
                    </a:lnTo>
                    <a:lnTo>
                      <a:pt x="136" y="24"/>
                    </a:lnTo>
                    <a:lnTo>
                      <a:pt x="129" y="18"/>
                    </a:lnTo>
                    <a:lnTo>
                      <a:pt x="122" y="14"/>
                    </a:lnTo>
                    <a:lnTo>
                      <a:pt x="115" y="10"/>
                    </a:lnTo>
                    <a:lnTo>
                      <a:pt x="108" y="6"/>
                    </a:lnTo>
                    <a:lnTo>
                      <a:pt x="100" y="3"/>
                    </a:lnTo>
                    <a:lnTo>
                      <a:pt x="93" y="2"/>
                    </a:lnTo>
                    <a:lnTo>
                      <a:pt x="84" y="0"/>
                    </a:lnTo>
                    <a:lnTo>
                      <a:pt x="76" y="0"/>
                    </a:lnTo>
                    <a:close/>
                  </a:path>
                </a:pathLst>
              </a:custGeom>
              <a:solidFill>
                <a:srgbClr val="000000"/>
              </a:solidFill>
              <a:ln w="9525">
                <a:noFill/>
                <a:round/>
                <a:headEnd/>
                <a:tailEnd/>
              </a:ln>
            </p:spPr>
            <p:txBody>
              <a:bodyPr/>
              <a:lstStyle/>
              <a:p>
                <a:pPr eaLnBrk="0" hangingPunct="0"/>
                <a:endParaRPr lang="en-AU"/>
              </a:p>
            </p:txBody>
          </p:sp>
          <p:sp>
            <p:nvSpPr>
              <p:cNvPr id="76908" name="Freeform 211"/>
              <p:cNvSpPr>
                <a:spLocks/>
              </p:cNvSpPr>
              <p:nvPr/>
            </p:nvSpPr>
            <p:spPr bwMode="auto">
              <a:xfrm>
                <a:off x="6389" y="2403"/>
                <a:ext cx="43" cy="43"/>
              </a:xfrm>
              <a:custGeom>
                <a:avLst/>
                <a:gdLst>
                  <a:gd name="T0" fmla="*/ 8 w 129"/>
                  <a:gd name="T1" fmla="*/ 14 h 130"/>
                  <a:gd name="T2" fmla="*/ 7 w 129"/>
                  <a:gd name="T3" fmla="*/ 14 h 130"/>
                  <a:gd name="T4" fmla="*/ 6 w 129"/>
                  <a:gd name="T5" fmla="*/ 14 h 130"/>
                  <a:gd name="T6" fmla="*/ 6 w 129"/>
                  <a:gd name="T7" fmla="*/ 14 h 130"/>
                  <a:gd name="T8" fmla="*/ 5 w 129"/>
                  <a:gd name="T9" fmla="*/ 14 h 130"/>
                  <a:gd name="T10" fmla="*/ 4 w 129"/>
                  <a:gd name="T11" fmla="*/ 13 h 130"/>
                  <a:gd name="T12" fmla="*/ 4 w 129"/>
                  <a:gd name="T13" fmla="*/ 13 h 130"/>
                  <a:gd name="T14" fmla="*/ 3 w 129"/>
                  <a:gd name="T15" fmla="*/ 13 h 130"/>
                  <a:gd name="T16" fmla="*/ 2 w 129"/>
                  <a:gd name="T17" fmla="*/ 12 h 130"/>
                  <a:gd name="T18" fmla="*/ 1 w 129"/>
                  <a:gd name="T19" fmla="*/ 11 h 130"/>
                  <a:gd name="T20" fmla="*/ 1 w 129"/>
                  <a:gd name="T21" fmla="*/ 10 h 130"/>
                  <a:gd name="T22" fmla="*/ 0 w 129"/>
                  <a:gd name="T23" fmla="*/ 9 h 130"/>
                  <a:gd name="T24" fmla="*/ 0 w 129"/>
                  <a:gd name="T25" fmla="*/ 7 h 130"/>
                  <a:gd name="T26" fmla="*/ 0 w 129"/>
                  <a:gd name="T27" fmla="*/ 6 h 130"/>
                  <a:gd name="T28" fmla="*/ 0 w 129"/>
                  <a:gd name="T29" fmla="*/ 4 h 130"/>
                  <a:gd name="T30" fmla="*/ 1 w 129"/>
                  <a:gd name="T31" fmla="*/ 3 h 130"/>
                  <a:gd name="T32" fmla="*/ 2 w 129"/>
                  <a:gd name="T33" fmla="*/ 2 h 130"/>
                  <a:gd name="T34" fmla="*/ 2 w 129"/>
                  <a:gd name="T35" fmla="*/ 2 h 130"/>
                  <a:gd name="T36" fmla="*/ 3 w 129"/>
                  <a:gd name="T37" fmla="*/ 1 h 130"/>
                  <a:gd name="T38" fmla="*/ 3 w 129"/>
                  <a:gd name="T39" fmla="*/ 1 h 130"/>
                  <a:gd name="T40" fmla="*/ 4 w 129"/>
                  <a:gd name="T41" fmla="*/ 1 h 130"/>
                  <a:gd name="T42" fmla="*/ 5 w 129"/>
                  <a:gd name="T43" fmla="*/ 0 h 130"/>
                  <a:gd name="T44" fmla="*/ 5 w 129"/>
                  <a:gd name="T45" fmla="*/ 0 h 130"/>
                  <a:gd name="T46" fmla="*/ 6 w 129"/>
                  <a:gd name="T47" fmla="*/ 0 h 130"/>
                  <a:gd name="T48" fmla="*/ 7 w 129"/>
                  <a:gd name="T49" fmla="*/ 0 h 130"/>
                  <a:gd name="T50" fmla="*/ 8 w 129"/>
                  <a:gd name="T51" fmla="*/ 0 h 130"/>
                  <a:gd name="T52" fmla="*/ 8 w 129"/>
                  <a:gd name="T53" fmla="*/ 0 h 130"/>
                  <a:gd name="T54" fmla="*/ 9 w 129"/>
                  <a:gd name="T55" fmla="*/ 0 h 130"/>
                  <a:gd name="T56" fmla="*/ 10 w 129"/>
                  <a:gd name="T57" fmla="*/ 1 h 130"/>
                  <a:gd name="T58" fmla="*/ 10 w 129"/>
                  <a:gd name="T59" fmla="*/ 1 h 130"/>
                  <a:gd name="T60" fmla="*/ 11 w 129"/>
                  <a:gd name="T61" fmla="*/ 1 h 130"/>
                  <a:gd name="T62" fmla="*/ 11 w 129"/>
                  <a:gd name="T63" fmla="*/ 2 h 130"/>
                  <a:gd name="T64" fmla="*/ 12 w 129"/>
                  <a:gd name="T65" fmla="*/ 2 h 130"/>
                  <a:gd name="T66" fmla="*/ 13 w 129"/>
                  <a:gd name="T67" fmla="*/ 3 h 130"/>
                  <a:gd name="T68" fmla="*/ 14 w 129"/>
                  <a:gd name="T69" fmla="*/ 4 h 130"/>
                  <a:gd name="T70" fmla="*/ 14 w 129"/>
                  <a:gd name="T71" fmla="*/ 6 h 130"/>
                  <a:gd name="T72" fmla="*/ 14 w 129"/>
                  <a:gd name="T73" fmla="*/ 7 h 130"/>
                  <a:gd name="T74" fmla="*/ 14 w 129"/>
                  <a:gd name="T75" fmla="*/ 9 h 130"/>
                  <a:gd name="T76" fmla="*/ 14 w 129"/>
                  <a:gd name="T77" fmla="*/ 10 h 130"/>
                  <a:gd name="T78" fmla="*/ 13 w 129"/>
                  <a:gd name="T79" fmla="*/ 11 h 130"/>
                  <a:gd name="T80" fmla="*/ 13 w 129"/>
                  <a:gd name="T81" fmla="*/ 12 h 130"/>
                  <a:gd name="T82" fmla="*/ 12 w 129"/>
                  <a:gd name="T83" fmla="*/ 13 h 130"/>
                  <a:gd name="T84" fmla="*/ 10 w 129"/>
                  <a:gd name="T85" fmla="*/ 14 h 130"/>
                  <a:gd name="T86" fmla="*/ 9 w 129"/>
                  <a:gd name="T87" fmla="*/ 14 h 130"/>
                  <a:gd name="T88" fmla="*/ 8 w 129"/>
                  <a:gd name="T89" fmla="*/ 14 h 13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9"/>
                  <a:gd name="T136" fmla="*/ 0 h 130"/>
                  <a:gd name="T137" fmla="*/ 129 w 129"/>
                  <a:gd name="T138" fmla="*/ 130 h 13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9" h="130">
                    <a:moveTo>
                      <a:pt x="68" y="130"/>
                    </a:moveTo>
                    <a:lnTo>
                      <a:pt x="63" y="130"/>
                    </a:lnTo>
                    <a:lnTo>
                      <a:pt x="56" y="129"/>
                    </a:lnTo>
                    <a:lnTo>
                      <a:pt x="50" y="128"/>
                    </a:lnTo>
                    <a:lnTo>
                      <a:pt x="43" y="125"/>
                    </a:lnTo>
                    <a:lnTo>
                      <a:pt x="38" y="122"/>
                    </a:lnTo>
                    <a:lnTo>
                      <a:pt x="32" y="119"/>
                    </a:lnTo>
                    <a:lnTo>
                      <a:pt x="27" y="115"/>
                    </a:lnTo>
                    <a:lnTo>
                      <a:pt x="21" y="111"/>
                    </a:lnTo>
                    <a:lnTo>
                      <a:pt x="13" y="101"/>
                    </a:lnTo>
                    <a:lnTo>
                      <a:pt x="6" y="90"/>
                    </a:lnTo>
                    <a:lnTo>
                      <a:pt x="2" y="78"/>
                    </a:lnTo>
                    <a:lnTo>
                      <a:pt x="0" y="65"/>
                    </a:lnTo>
                    <a:lnTo>
                      <a:pt x="0" y="53"/>
                    </a:lnTo>
                    <a:lnTo>
                      <a:pt x="3" y="40"/>
                    </a:lnTo>
                    <a:lnTo>
                      <a:pt x="9" y="29"/>
                    </a:lnTo>
                    <a:lnTo>
                      <a:pt x="17" y="19"/>
                    </a:lnTo>
                    <a:lnTo>
                      <a:pt x="21" y="15"/>
                    </a:lnTo>
                    <a:lnTo>
                      <a:pt x="27" y="11"/>
                    </a:lnTo>
                    <a:lnTo>
                      <a:pt x="31" y="8"/>
                    </a:lnTo>
                    <a:lnTo>
                      <a:pt x="36" y="6"/>
                    </a:lnTo>
                    <a:lnTo>
                      <a:pt x="42" y="3"/>
                    </a:lnTo>
                    <a:lnTo>
                      <a:pt x="49" y="1"/>
                    </a:lnTo>
                    <a:lnTo>
                      <a:pt x="55" y="0"/>
                    </a:lnTo>
                    <a:lnTo>
                      <a:pt x="61" y="0"/>
                    </a:lnTo>
                    <a:lnTo>
                      <a:pt x="68" y="0"/>
                    </a:lnTo>
                    <a:lnTo>
                      <a:pt x="75" y="1"/>
                    </a:lnTo>
                    <a:lnTo>
                      <a:pt x="81" y="3"/>
                    </a:lnTo>
                    <a:lnTo>
                      <a:pt x="88" y="6"/>
                    </a:lnTo>
                    <a:lnTo>
                      <a:pt x="93" y="8"/>
                    </a:lnTo>
                    <a:lnTo>
                      <a:pt x="99" y="11"/>
                    </a:lnTo>
                    <a:lnTo>
                      <a:pt x="103" y="15"/>
                    </a:lnTo>
                    <a:lnTo>
                      <a:pt x="109" y="19"/>
                    </a:lnTo>
                    <a:lnTo>
                      <a:pt x="117" y="29"/>
                    </a:lnTo>
                    <a:lnTo>
                      <a:pt x="124" y="40"/>
                    </a:lnTo>
                    <a:lnTo>
                      <a:pt x="128" y="53"/>
                    </a:lnTo>
                    <a:lnTo>
                      <a:pt x="129" y="65"/>
                    </a:lnTo>
                    <a:lnTo>
                      <a:pt x="129" y="78"/>
                    </a:lnTo>
                    <a:lnTo>
                      <a:pt x="127" y="90"/>
                    </a:lnTo>
                    <a:lnTo>
                      <a:pt x="121" y="101"/>
                    </a:lnTo>
                    <a:lnTo>
                      <a:pt x="114" y="111"/>
                    </a:lnTo>
                    <a:lnTo>
                      <a:pt x="104" y="119"/>
                    </a:lnTo>
                    <a:lnTo>
                      <a:pt x="93" y="125"/>
                    </a:lnTo>
                    <a:lnTo>
                      <a:pt x="81" y="129"/>
                    </a:lnTo>
                    <a:lnTo>
                      <a:pt x="68" y="130"/>
                    </a:lnTo>
                    <a:close/>
                  </a:path>
                </a:pathLst>
              </a:custGeom>
              <a:solidFill>
                <a:srgbClr val="FFFFFF"/>
              </a:solidFill>
              <a:ln w="9525">
                <a:noFill/>
                <a:round/>
                <a:headEnd/>
                <a:tailEnd/>
              </a:ln>
            </p:spPr>
            <p:txBody>
              <a:bodyPr/>
              <a:lstStyle/>
              <a:p>
                <a:pPr eaLnBrk="0" hangingPunct="0"/>
                <a:endParaRPr lang="en-AU"/>
              </a:p>
            </p:txBody>
          </p:sp>
          <p:sp>
            <p:nvSpPr>
              <p:cNvPr id="76909" name="Freeform 212"/>
              <p:cNvSpPr>
                <a:spLocks/>
              </p:cNvSpPr>
              <p:nvPr/>
            </p:nvSpPr>
            <p:spPr bwMode="auto">
              <a:xfrm>
                <a:off x="6398" y="2408"/>
                <a:ext cx="20" cy="32"/>
              </a:xfrm>
              <a:custGeom>
                <a:avLst/>
                <a:gdLst>
                  <a:gd name="T0" fmla="*/ 1 w 62"/>
                  <a:gd name="T1" fmla="*/ 2 h 97"/>
                  <a:gd name="T2" fmla="*/ 0 w 62"/>
                  <a:gd name="T3" fmla="*/ 2 h 97"/>
                  <a:gd name="T4" fmla="*/ 0 w 62"/>
                  <a:gd name="T5" fmla="*/ 2 h 97"/>
                  <a:gd name="T6" fmla="*/ 0 w 62"/>
                  <a:gd name="T7" fmla="*/ 2 h 97"/>
                  <a:gd name="T8" fmla="*/ 0 w 62"/>
                  <a:gd name="T9" fmla="*/ 2 h 97"/>
                  <a:gd name="T10" fmla="*/ 0 w 62"/>
                  <a:gd name="T11" fmla="*/ 5 h 97"/>
                  <a:gd name="T12" fmla="*/ 3 w 62"/>
                  <a:gd name="T13" fmla="*/ 5 h 97"/>
                  <a:gd name="T14" fmla="*/ 3 w 62"/>
                  <a:gd name="T15" fmla="*/ 11 h 97"/>
                  <a:gd name="T16" fmla="*/ 6 w 62"/>
                  <a:gd name="T17" fmla="*/ 11 h 97"/>
                  <a:gd name="T18" fmla="*/ 6 w 62"/>
                  <a:gd name="T19" fmla="*/ 0 h 97"/>
                  <a:gd name="T20" fmla="*/ 2 w 62"/>
                  <a:gd name="T21" fmla="*/ 0 h 97"/>
                  <a:gd name="T22" fmla="*/ 2 w 62"/>
                  <a:gd name="T23" fmla="*/ 0 h 97"/>
                  <a:gd name="T24" fmla="*/ 2 w 62"/>
                  <a:gd name="T25" fmla="*/ 1 h 97"/>
                  <a:gd name="T26" fmla="*/ 1 w 62"/>
                  <a:gd name="T27" fmla="*/ 1 h 97"/>
                  <a:gd name="T28" fmla="*/ 1 w 62"/>
                  <a:gd name="T29" fmla="*/ 2 h 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2"/>
                  <a:gd name="T46" fmla="*/ 0 h 97"/>
                  <a:gd name="T47" fmla="*/ 62 w 62"/>
                  <a:gd name="T48" fmla="*/ 97 h 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2" h="97">
                    <a:moveTo>
                      <a:pt x="7" y="15"/>
                    </a:moveTo>
                    <a:lnTo>
                      <a:pt x="4" y="17"/>
                    </a:lnTo>
                    <a:lnTo>
                      <a:pt x="1" y="18"/>
                    </a:lnTo>
                    <a:lnTo>
                      <a:pt x="0" y="20"/>
                    </a:lnTo>
                    <a:lnTo>
                      <a:pt x="1" y="45"/>
                    </a:lnTo>
                    <a:lnTo>
                      <a:pt x="25" y="42"/>
                    </a:lnTo>
                    <a:lnTo>
                      <a:pt x="28" y="96"/>
                    </a:lnTo>
                    <a:lnTo>
                      <a:pt x="62" y="97"/>
                    </a:lnTo>
                    <a:lnTo>
                      <a:pt x="58" y="0"/>
                    </a:lnTo>
                    <a:lnTo>
                      <a:pt x="21" y="0"/>
                    </a:lnTo>
                    <a:lnTo>
                      <a:pt x="19" y="2"/>
                    </a:lnTo>
                    <a:lnTo>
                      <a:pt x="16" y="7"/>
                    </a:lnTo>
                    <a:lnTo>
                      <a:pt x="11" y="11"/>
                    </a:lnTo>
                    <a:lnTo>
                      <a:pt x="7" y="15"/>
                    </a:lnTo>
                    <a:close/>
                  </a:path>
                </a:pathLst>
              </a:custGeom>
              <a:solidFill>
                <a:srgbClr val="000000"/>
              </a:solidFill>
              <a:ln w="9525">
                <a:noFill/>
                <a:round/>
                <a:headEnd/>
                <a:tailEnd/>
              </a:ln>
            </p:spPr>
            <p:txBody>
              <a:bodyPr/>
              <a:lstStyle/>
              <a:p>
                <a:pPr eaLnBrk="0" hangingPunct="0"/>
                <a:endParaRPr lang="en-AU"/>
              </a:p>
            </p:txBody>
          </p:sp>
          <p:sp>
            <p:nvSpPr>
              <p:cNvPr id="76910" name="Freeform 213"/>
              <p:cNvSpPr>
                <a:spLocks/>
              </p:cNvSpPr>
              <p:nvPr/>
            </p:nvSpPr>
            <p:spPr bwMode="auto">
              <a:xfrm>
                <a:off x="6327" y="2490"/>
                <a:ext cx="30" cy="23"/>
              </a:xfrm>
              <a:custGeom>
                <a:avLst/>
                <a:gdLst>
                  <a:gd name="T0" fmla="*/ 0 w 91"/>
                  <a:gd name="T1" fmla="*/ 3 h 69"/>
                  <a:gd name="T2" fmla="*/ 0 w 91"/>
                  <a:gd name="T3" fmla="*/ 3 h 69"/>
                  <a:gd name="T4" fmla="*/ 1 w 91"/>
                  <a:gd name="T5" fmla="*/ 3 h 69"/>
                  <a:gd name="T6" fmla="*/ 1 w 91"/>
                  <a:gd name="T7" fmla="*/ 4 h 69"/>
                  <a:gd name="T8" fmla="*/ 2 w 91"/>
                  <a:gd name="T9" fmla="*/ 4 h 69"/>
                  <a:gd name="T10" fmla="*/ 3 w 91"/>
                  <a:gd name="T11" fmla="*/ 4 h 69"/>
                  <a:gd name="T12" fmla="*/ 5 w 91"/>
                  <a:gd name="T13" fmla="*/ 4 h 69"/>
                  <a:gd name="T14" fmla="*/ 5 w 91"/>
                  <a:gd name="T15" fmla="*/ 4 h 69"/>
                  <a:gd name="T16" fmla="*/ 6 w 91"/>
                  <a:gd name="T17" fmla="*/ 3 h 69"/>
                  <a:gd name="T18" fmla="*/ 8 w 91"/>
                  <a:gd name="T19" fmla="*/ 2 h 69"/>
                  <a:gd name="T20" fmla="*/ 9 w 91"/>
                  <a:gd name="T21" fmla="*/ 1 h 69"/>
                  <a:gd name="T22" fmla="*/ 10 w 91"/>
                  <a:gd name="T23" fmla="*/ 0 h 69"/>
                  <a:gd name="T24" fmla="*/ 10 w 91"/>
                  <a:gd name="T25" fmla="*/ 0 h 69"/>
                  <a:gd name="T26" fmla="*/ 10 w 91"/>
                  <a:gd name="T27" fmla="*/ 1 h 69"/>
                  <a:gd name="T28" fmla="*/ 9 w 91"/>
                  <a:gd name="T29" fmla="*/ 4 h 69"/>
                  <a:gd name="T30" fmla="*/ 8 w 91"/>
                  <a:gd name="T31" fmla="*/ 7 h 69"/>
                  <a:gd name="T32" fmla="*/ 6 w 91"/>
                  <a:gd name="T33" fmla="*/ 8 h 69"/>
                  <a:gd name="T34" fmla="*/ 5 w 91"/>
                  <a:gd name="T35" fmla="*/ 7 h 69"/>
                  <a:gd name="T36" fmla="*/ 4 w 91"/>
                  <a:gd name="T37" fmla="*/ 7 h 69"/>
                  <a:gd name="T38" fmla="*/ 3 w 91"/>
                  <a:gd name="T39" fmla="*/ 6 h 69"/>
                  <a:gd name="T40" fmla="*/ 2 w 91"/>
                  <a:gd name="T41" fmla="*/ 5 h 69"/>
                  <a:gd name="T42" fmla="*/ 1 w 91"/>
                  <a:gd name="T43" fmla="*/ 5 h 69"/>
                  <a:gd name="T44" fmla="*/ 1 w 91"/>
                  <a:gd name="T45" fmla="*/ 4 h 69"/>
                  <a:gd name="T46" fmla="*/ 0 w 91"/>
                  <a:gd name="T47" fmla="*/ 3 h 69"/>
                  <a:gd name="T48" fmla="*/ 0 w 91"/>
                  <a:gd name="T49" fmla="*/ 3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69"/>
                  <a:gd name="T77" fmla="*/ 91 w 9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69">
                    <a:moveTo>
                      <a:pt x="0" y="29"/>
                    </a:moveTo>
                    <a:lnTo>
                      <a:pt x="2" y="29"/>
                    </a:lnTo>
                    <a:lnTo>
                      <a:pt x="6" y="30"/>
                    </a:lnTo>
                    <a:lnTo>
                      <a:pt x="13" y="33"/>
                    </a:lnTo>
                    <a:lnTo>
                      <a:pt x="21" y="34"/>
                    </a:lnTo>
                    <a:lnTo>
                      <a:pt x="31" y="34"/>
                    </a:lnTo>
                    <a:lnTo>
                      <a:pt x="41" y="34"/>
                    </a:lnTo>
                    <a:lnTo>
                      <a:pt x="50" y="33"/>
                    </a:lnTo>
                    <a:lnTo>
                      <a:pt x="59" y="29"/>
                    </a:lnTo>
                    <a:lnTo>
                      <a:pt x="73" y="18"/>
                    </a:lnTo>
                    <a:lnTo>
                      <a:pt x="82" y="9"/>
                    </a:lnTo>
                    <a:lnTo>
                      <a:pt x="89" y="2"/>
                    </a:lnTo>
                    <a:lnTo>
                      <a:pt x="91" y="0"/>
                    </a:lnTo>
                    <a:lnTo>
                      <a:pt x="89" y="11"/>
                    </a:lnTo>
                    <a:lnTo>
                      <a:pt x="85" y="36"/>
                    </a:lnTo>
                    <a:lnTo>
                      <a:pt x="75" y="59"/>
                    </a:lnTo>
                    <a:lnTo>
                      <a:pt x="57" y="69"/>
                    </a:lnTo>
                    <a:lnTo>
                      <a:pt x="46" y="66"/>
                    </a:lnTo>
                    <a:lnTo>
                      <a:pt x="37" y="62"/>
                    </a:lnTo>
                    <a:lnTo>
                      <a:pt x="27" y="55"/>
                    </a:lnTo>
                    <a:lnTo>
                      <a:pt x="19" y="48"/>
                    </a:lnTo>
                    <a:lnTo>
                      <a:pt x="10" y="41"/>
                    </a:lnTo>
                    <a:lnTo>
                      <a:pt x="5" y="34"/>
                    </a:lnTo>
                    <a:lnTo>
                      <a:pt x="2" y="30"/>
                    </a:lnTo>
                    <a:lnTo>
                      <a:pt x="0" y="29"/>
                    </a:lnTo>
                    <a:close/>
                  </a:path>
                </a:pathLst>
              </a:custGeom>
              <a:solidFill>
                <a:srgbClr val="000000"/>
              </a:solidFill>
              <a:ln w="9525">
                <a:noFill/>
                <a:round/>
                <a:headEnd/>
                <a:tailEnd/>
              </a:ln>
            </p:spPr>
            <p:txBody>
              <a:bodyPr/>
              <a:lstStyle/>
              <a:p>
                <a:pPr eaLnBrk="0" hangingPunct="0"/>
                <a:endParaRPr lang="en-AU"/>
              </a:p>
            </p:txBody>
          </p:sp>
        </p:grpSp>
        <p:grpSp>
          <p:nvGrpSpPr>
            <p:cNvPr id="9" name="Group 214"/>
            <p:cNvGrpSpPr>
              <a:grpSpLocks noChangeAspect="1"/>
            </p:cNvGrpSpPr>
            <p:nvPr/>
          </p:nvGrpSpPr>
          <p:grpSpPr bwMode="auto">
            <a:xfrm flipH="1">
              <a:off x="158" y="2432"/>
              <a:ext cx="926" cy="581"/>
              <a:chOff x="2109" y="2976"/>
              <a:chExt cx="926" cy="581"/>
            </a:xfrm>
          </p:grpSpPr>
          <p:sp>
            <p:nvSpPr>
              <p:cNvPr id="76851" name="AutoShape 215"/>
              <p:cNvSpPr>
                <a:spLocks noChangeAspect="1" noChangeArrowheads="1" noTextEdit="1"/>
              </p:cNvSpPr>
              <p:nvPr/>
            </p:nvSpPr>
            <p:spPr bwMode="auto">
              <a:xfrm>
                <a:off x="2109" y="2976"/>
                <a:ext cx="926" cy="581"/>
              </a:xfrm>
              <a:prstGeom prst="rect">
                <a:avLst/>
              </a:prstGeom>
              <a:noFill/>
              <a:ln w="9525">
                <a:noFill/>
                <a:miter lim="800000"/>
                <a:headEnd/>
                <a:tailEnd/>
              </a:ln>
            </p:spPr>
            <p:txBody>
              <a:bodyPr/>
              <a:lstStyle/>
              <a:p>
                <a:endParaRPr lang="en-US"/>
              </a:p>
            </p:txBody>
          </p:sp>
          <p:sp>
            <p:nvSpPr>
              <p:cNvPr id="76852" name="Freeform 216"/>
              <p:cNvSpPr>
                <a:spLocks/>
              </p:cNvSpPr>
              <p:nvPr/>
            </p:nvSpPr>
            <p:spPr bwMode="auto">
              <a:xfrm>
                <a:off x="2112" y="2976"/>
                <a:ext cx="922" cy="581"/>
              </a:xfrm>
              <a:custGeom>
                <a:avLst/>
                <a:gdLst>
                  <a:gd name="T0" fmla="*/ 304 w 2767"/>
                  <a:gd name="T1" fmla="*/ 108 h 1743"/>
                  <a:gd name="T2" fmla="*/ 288 w 2767"/>
                  <a:gd name="T3" fmla="*/ 93 h 1743"/>
                  <a:gd name="T4" fmla="*/ 257 w 2767"/>
                  <a:gd name="T5" fmla="*/ 81 h 1743"/>
                  <a:gd name="T6" fmla="*/ 218 w 2767"/>
                  <a:gd name="T7" fmla="*/ 72 h 1743"/>
                  <a:gd name="T8" fmla="*/ 197 w 2767"/>
                  <a:gd name="T9" fmla="*/ 84 h 1743"/>
                  <a:gd name="T10" fmla="*/ 193 w 2767"/>
                  <a:gd name="T11" fmla="*/ 85 h 1743"/>
                  <a:gd name="T12" fmla="*/ 188 w 2767"/>
                  <a:gd name="T13" fmla="*/ 57 h 1743"/>
                  <a:gd name="T14" fmla="*/ 195 w 2767"/>
                  <a:gd name="T15" fmla="*/ 44 h 1743"/>
                  <a:gd name="T16" fmla="*/ 208 w 2767"/>
                  <a:gd name="T17" fmla="*/ 33 h 1743"/>
                  <a:gd name="T18" fmla="*/ 200 w 2767"/>
                  <a:gd name="T19" fmla="*/ 30 h 1743"/>
                  <a:gd name="T20" fmla="*/ 197 w 2767"/>
                  <a:gd name="T21" fmla="*/ 31 h 1743"/>
                  <a:gd name="T22" fmla="*/ 194 w 2767"/>
                  <a:gd name="T23" fmla="*/ 19 h 1743"/>
                  <a:gd name="T24" fmla="*/ 182 w 2767"/>
                  <a:gd name="T25" fmla="*/ 5 h 1743"/>
                  <a:gd name="T26" fmla="*/ 164 w 2767"/>
                  <a:gd name="T27" fmla="*/ 0 h 1743"/>
                  <a:gd name="T28" fmla="*/ 149 w 2767"/>
                  <a:gd name="T29" fmla="*/ 4 h 1743"/>
                  <a:gd name="T30" fmla="*/ 138 w 2767"/>
                  <a:gd name="T31" fmla="*/ 16 h 1743"/>
                  <a:gd name="T32" fmla="*/ 129 w 2767"/>
                  <a:gd name="T33" fmla="*/ 33 h 1743"/>
                  <a:gd name="T34" fmla="*/ 113 w 2767"/>
                  <a:gd name="T35" fmla="*/ 55 h 1743"/>
                  <a:gd name="T36" fmla="*/ 118 w 2767"/>
                  <a:gd name="T37" fmla="*/ 59 h 1743"/>
                  <a:gd name="T38" fmla="*/ 129 w 2767"/>
                  <a:gd name="T39" fmla="*/ 61 h 1743"/>
                  <a:gd name="T40" fmla="*/ 139 w 2767"/>
                  <a:gd name="T41" fmla="*/ 63 h 1743"/>
                  <a:gd name="T42" fmla="*/ 141 w 2767"/>
                  <a:gd name="T43" fmla="*/ 77 h 1743"/>
                  <a:gd name="T44" fmla="*/ 137 w 2767"/>
                  <a:gd name="T45" fmla="*/ 78 h 1743"/>
                  <a:gd name="T46" fmla="*/ 124 w 2767"/>
                  <a:gd name="T47" fmla="*/ 64 h 1743"/>
                  <a:gd name="T48" fmla="*/ 118 w 2767"/>
                  <a:gd name="T49" fmla="*/ 70 h 1743"/>
                  <a:gd name="T50" fmla="*/ 123 w 2767"/>
                  <a:gd name="T51" fmla="*/ 78 h 1743"/>
                  <a:gd name="T52" fmla="*/ 122 w 2767"/>
                  <a:gd name="T53" fmla="*/ 83 h 1743"/>
                  <a:gd name="T54" fmla="*/ 113 w 2767"/>
                  <a:gd name="T55" fmla="*/ 75 h 1743"/>
                  <a:gd name="T56" fmla="*/ 110 w 2767"/>
                  <a:gd name="T57" fmla="*/ 69 h 1743"/>
                  <a:gd name="T58" fmla="*/ 83 w 2767"/>
                  <a:gd name="T59" fmla="*/ 72 h 1743"/>
                  <a:gd name="T60" fmla="*/ 59 w 2767"/>
                  <a:gd name="T61" fmla="*/ 78 h 1743"/>
                  <a:gd name="T62" fmla="*/ 38 w 2767"/>
                  <a:gd name="T63" fmla="*/ 84 h 1743"/>
                  <a:gd name="T64" fmla="*/ 20 w 2767"/>
                  <a:gd name="T65" fmla="*/ 93 h 1743"/>
                  <a:gd name="T66" fmla="*/ 7 w 2767"/>
                  <a:gd name="T67" fmla="*/ 102 h 1743"/>
                  <a:gd name="T68" fmla="*/ 0 w 2767"/>
                  <a:gd name="T69" fmla="*/ 126 h 1743"/>
                  <a:gd name="T70" fmla="*/ 5 w 2767"/>
                  <a:gd name="T71" fmla="*/ 145 h 1743"/>
                  <a:gd name="T72" fmla="*/ 18 w 2767"/>
                  <a:gd name="T73" fmla="*/ 156 h 1743"/>
                  <a:gd name="T74" fmla="*/ 33 w 2767"/>
                  <a:gd name="T75" fmla="*/ 166 h 1743"/>
                  <a:gd name="T76" fmla="*/ 44 w 2767"/>
                  <a:gd name="T77" fmla="*/ 180 h 1743"/>
                  <a:gd name="T78" fmla="*/ 55 w 2767"/>
                  <a:gd name="T79" fmla="*/ 188 h 1743"/>
                  <a:gd name="T80" fmla="*/ 68 w 2767"/>
                  <a:gd name="T81" fmla="*/ 193 h 1743"/>
                  <a:gd name="T82" fmla="*/ 81 w 2767"/>
                  <a:gd name="T83" fmla="*/ 194 h 1743"/>
                  <a:gd name="T84" fmla="*/ 94 w 2767"/>
                  <a:gd name="T85" fmla="*/ 190 h 1743"/>
                  <a:gd name="T86" fmla="*/ 105 w 2767"/>
                  <a:gd name="T87" fmla="*/ 183 h 1743"/>
                  <a:gd name="T88" fmla="*/ 114 w 2767"/>
                  <a:gd name="T89" fmla="*/ 173 h 1743"/>
                  <a:gd name="T90" fmla="*/ 122 w 2767"/>
                  <a:gd name="T91" fmla="*/ 164 h 1743"/>
                  <a:gd name="T92" fmla="*/ 137 w 2767"/>
                  <a:gd name="T93" fmla="*/ 164 h 1743"/>
                  <a:gd name="T94" fmla="*/ 152 w 2767"/>
                  <a:gd name="T95" fmla="*/ 164 h 1743"/>
                  <a:gd name="T96" fmla="*/ 168 w 2767"/>
                  <a:gd name="T97" fmla="*/ 164 h 1743"/>
                  <a:gd name="T98" fmla="*/ 185 w 2767"/>
                  <a:gd name="T99" fmla="*/ 165 h 1743"/>
                  <a:gd name="T100" fmla="*/ 201 w 2767"/>
                  <a:gd name="T101" fmla="*/ 165 h 1743"/>
                  <a:gd name="T102" fmla="*/ 208 w 2767"/>
                  <a:gd name="T103" fmla="*/ 177 h 1743"/>
                  <a:gd name="T104" fmla="*/ 219 w 2767"/>
                  <a:gd name="T105" fmla="*/ 186 h 1743"/>
                  <a:gd name="T106" fmla="*/ 231 w 2767"/>
                  <a:gd name="T107" fmla="*/ 192 h 1743"/>
                  <a:gd name="T108" fmla="*/ 244 w 2767"/>
                  <a:gd name="T109" fmla="*/ 194 h 1743"/>
                  <a:gd name="T110" fmla="*/ 258 w 2767"/>
                  <a:gd name="T111" fmla="*/ 192 h 1743"/>
                  <a:gd name="T112" fmla="*/ 269 w 2767"/>
                  <a:gd name="T113" fmla="*/ 186 h 1743"/>
                  <a:gd name="T114" fmla="*/ 279 w 2767"/>
                  <a:gd name="T115" fmla="*/ 176 h 1743"/>
                  <a:gd name="T116" fmla="*/ 286 w 2767"/>
                  <a:gd name="T117" fmla="*/ 161 h 1743"/>
                  <a:gd name="T118" fmla="*/ 295 w 2767"/>
                  <a:gd name="T119" fmla="*/ 157 h 1743"/>
                  <a:gd name="T120" fmla="*/ 306 w 2767"/>
                  <a:gd name="T121" fmla="*/ 143 h 174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67"/>
                  <a:gd name="T184" fmla="*/ 0 h 1743"/>
                  <a:gd name="T185" fmla="*/ 2767 w 2767"/>
                  <a:gd name="T186" fmla="*/ 1743 h 174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67" h="1743">
                    <a:moveTo>
                      <a:pt x="2767" y="1131"/>
                    </a:moveTo>
                    <a:lnTo>
                      <a:pt x="2766" y="1100"/>
                    </a:lnTo>
                    <a:lnTo>
                      <a:pt x="2763" y="1066"/>
                    </a:lnTo>
                    <a:lnTo>
                      <a:pt x="2758" y="1033"/>
                    </a:lnTo>
                    <a:lnTo>
                      <a:pt x="2749" y="1001"/>
                    </a:lnTo>
                    <a:lnTo>
                      <a:pt x="2739" y="972"/>
                    </a:lnTo>
                    <a:lnTo>
                      <a:pt x="2727" y="944"/>
                    </a:lnTo>
                    <a:lnTo>
                      <a:pt x="2712" y="922"/>
                    </a:lnTo>
                    <a:lnTo>
                      <a:pt x="2694" y="904"/>
                    </a:lnTo>
                    <a:lnTo>
                      <a:pt x="2662" y="882"/>
                    </a:lnTo>
                    <a:lnTo>
                      <a:pt x="2627" y="860"/>
                    </a:lnTo>
                    <a:lnTo>
                      <a:pt x="2590" y="838"/>
                    </a:lnTo>
                    <a:lnTo>
                      <a:pt x="2549" y="817"/>
                    </a:lnTo>
                    <a:lnTo>
                      <a:pt x="2508" y="797"/>
                    </a:lnTo>
                    <a:lnTo>
                      <a:pt x="2462" y="778"/>
                    </a:lnTo>
                    <a:lnTo>
                      <a:pt x="2415" y="760"/>
                    </a:lnTo>
                    <a:lnTo>
                      <a:pt x="2366" y="742"/>
                    </a:lnTo>
                    <a:lnTo>
                      <a:pt x="2315" y="725"/>
                    </a:lnTo>
                    <a:lnTo>
                      <a:pt x="2261" y="710"/>
                    </a:lnTo>
                    <a:lnTo>
                      <a:pt x="2205" y="695"/>
                    </a:lnTo>
                    <a:lnTo>
                      <a:pt x="2147" y="681"/>
                    </a:lnTo>
                    <a:lnTo>
                      <a:pt x="2087" y="668"/>
                    </a:lnTo>
                    <a:lnTo>
                      <a:pt x="2026" y="656"/>
                    </a:lnTo>
                    <a:lnTo>
                      <a:pt x="1964" y="645"/>
                    </a:lnTo>
                    <a:lnTo>
                      <a:pt x="1899" y="635"/>
                    </a:lnTo>
                    <a:lnTo>
                      <a:pt x="1894" y="559"/>
                    </a:lnTo>
                    <a:lnTo>
                      <a:pt x="1765" y="559"/>
                    </a:lnTo>
                    <a:lnTo>
                      <a:pt x="1776" y="756"/>
                    </a:lnTo>
                    <a:lnTo>
                      <a:pt x="1771" y="757"/>
                    </a:lnTo>
                    <a:lnTo>
                      <a:pt x="1765" y="758"/>
                    </a:lnTo>
                    <a:lnTo>
                      <a:pt x="1760" y="760"/>
                    </a:lnTo>
                    <a:lnTo>
                      <a:pt x="1754" y="761"/>
                    </a:lnTo>
                    <a:lnTo>
                      <a:pt x="1749" y="764"/>
                    </a:lnTo>
                    <a:lnTo>
                      <a:pt x="1743" y="765"/>
                    </a:lnTo>
                    <a:lnTo>
                      <a:pt x="1736" y="767"/>
                    </a:lnTo>
                    <a:lnTo>
                      <a:pt x="1731" y="768"/>
                    </a:lnTo>
                    <a:lnTo>
                      <a:pt x="1742" y="763"/>
                    </a:lnTo>
                    <a:lnTo>
                      <a:pt x="1683" y="666"/>
                    </a:lnTo>
                    <a:lnTo>
                      <a:pt x="1668" y="537"/>
                    </a:lnTo>
                    <a:lnTo>
                      <a:pt x="1682" y="524"/>
                    </a:lnTo>
                    <a:lnTo>
                      <a:pt x="1695" y="510"/>
                    </a:lnTo>
                    <a:lnTo>
                      <a:pt x="1707" y="495"/>
                    </a:lnTo>
                    <a:lnTo>
                      <a:pt x="1718" y="478"/>
                    </a:lnTo>
                    <a:lnTo>
                      <a:pt x="1729" y="460"/>
                    </a:lnTo>
                    <a:lnTo>
                      <a:pt x="1739" y="441"/>
                    </a:lnTo>
                    <a:lnTo>
                      <a:pt x="1747" y="420"/>
                    </a:lnTo>
                    <a:lnTo>
                      <a:pt x="1756" y="399"/>
                    </a:lnTo>
                    <a:lnTo>
                      <a:pt x="1765" y="559"/>
                    </a:lnTo>
                    <a:lnTo>
                      <a:pt x="1894" y="559"/>
                    </a:lnTo>
                    <a:lnTo>
                      <a:pt x="1882" y="324"/>
                    </a:lnTo>
                    <a:lnTo>
                      <a:pt x="1881" y="315"/>
                    </a:lnTo>
                    <a:lnTo>
                      <a:pt x="1876" y="305"/>
                    </a:lnTo>
                    <a:lnTo>
                      <a:pt x="1871" y="297"/>
                    </a:lnTo>
                    <a:lnTo>
                      <a:pt x="1864" y="288"/>
                    </a:lnTo>
                    <a:lnTo>
                      <a:pt x="1856" y="281"/>
                    </a:lnTo>
                    <a:lnTo>
                      <a:pt x="1847" y="277"/>
                    </a:lnTo>
                    <a:lnTo>
                      <a:pt x="1836" y="275"/>
                    </a:lnTo>
                    <a:lnTo>
                      <a:pt x="1826" y="273"/>
                    </a:lnTo>
                    <a:lnTo>
                      <a:pt x="1801" y="273"/>
                    </a:lnTo>
                    <a:lnTo>
                      <a:pt x="1795" y="273"/>
                    </a:lnTo>
                    <a:lnTo>
                      <a:pt x="1788" y="275"/>
                    </a:lnTo>
                    <a:lnTo>
                      <a:pt x="1782" y="277"/>
                    </a:lnTo>
                    <a:lnTo>
                      <a:pt x="1775" y="280"/>
                    </a:lnTo>
                    <a:lnTo>
                      <a:pt x="1775" y="279"/>
                    </a:lnTo>
                    <a:lnTo>
                      <a:pt x="1772" y="251"/>
                    </a:lnTo>
                    <a:lnTo>
                      <a:pt x="1767" y="223"/>
                    </a:lnTo>
                    <a:lnTo>
                      <a:pt x="1758" y="197"/>
                    </a:lnTo>
                    <a:lnTo>
                      <a:pt x="1749" y="172"/>
                    </a:lnTo>
                    <a:lnTo>
                      <a:pt x="1736" y="147"/>
                    </a:lnTo>
                    <a:lnTo>
                      <a:pt x="1721" y="125"/>
                    </a:lnTo>
                    <a:lnTo>
                      <a:pt x="1703" y="103"/>
                    </a:lnTo>
                    <a:lnTo>
                      <a:pt x="1683" y="82"/>
                    </a:lnTo>
                    <a:lnTo>
                      <a:pt x="1661" y="64"/>
                    </a:lnTo>
                    <a:lnTo>
                      <a:pt x="1638" y="47"/>
                    </a:lnTo>
                    <a:lnTo>
                      <a:pt x="1614" y="33"/>
                    </a:lnTo>
                    <a:lnTo>
                      <a:pt x="1589" y="21"/>
                    </a:lnTo>
                    <a:lnTo>
                      <a:pt x="1563" y="12"/>
                    </a:lnTo>
                    <a:lnTo>
                      <a:pt x="1536" y="6"/>
                    </a:lnTo>
                    <a:lnTo>
                      <a:pt x="1509" y="1"/>
                    </a:lnTo>
                    <a:lnTo>
                      <a:pt x="1481" y="0"/>
                    </a:lnTo>
                    <a:lnTo>
                      <a:pt x="1455" y="1"/>
                    </a:lnTo>
                    <a:lnTo>
                      <a:pt x="1430" y="4"/>
                    </a:lnTo>
                    <a:lnTo>
                      <a:pt x="1405" y="11"/>
                    </a:lnTo>
                    <a:lnTo>
                      <a:pt x="1381" y="18"/>
                    </a:lnTo>
                    <a:lnTo>
                      <a:pt x="1359" y="29"/>
                    </a:lnTo>
                    <a:lnTo>
                      <a:pt x="1338" y="40"/>
                    </a:lnTo>
                    <a:lnTo>
                      <a:pt x="1319" y="54"/>
                    </a:lnTo>
                    <a:lnTo>
                      <a:pt x="1301" y="71"/>
                    </a:lnTo>
                    <a:lnTo>
                      <a:pt x="1282" y="87"/>
                    </a:lnTo>
                    <a:lnTo>
                      <a:pt x="1269" y="107"/>
                    </a:lnTo>
                    <a:lnTo>
                      <a:pt x="1255" y="126"/>
                    </a:lnTo>
                    <a:lnTo>
                      <a:pt x="1244" y="148"/>
                    </a:lnTo>
                    <a:lnTo>
                      <a:pt x="1234" y="171"/>
                    </a:lnTo>
                    <a:lnTo>
                      <a:pt x="1227" y="194"/>
                    </a:lnTo>
                    <a:lnTo>
                      <a:pt x="1221" y="219"/>
                    </a:lnTo>
                    <a:lnTo>
                      <a:pt x="1219" y="245"/>
                    </a:lnTo>
                    <a:lnTo>
                      <a:pt x="1191" y="269"/>
                    </a:lnTo>
                    <a:lnTo>
                      <a:pt x="1159" y="298"/>
                    </a:lnTo>
                    <a:lnTo>
                      <a:pt x="1124" y="331"/>
                    </a:lnTo>
                    <a:lnTo>
                      <a:pt x="1091" y="366"/>
                    </a:lnTo>
                    <a:lnTo>
                      <a:pt x="1060" y="401"/>
                    </a:lnTo>
                    <a:lnTo>
                      <a:pt x="1037" y="434"/>
                    </a:lnTo>
                    <a:lnTo>
                      <a:pt x="1022" y="465"/>
                    </a:lnTo>
                    <a:lnTo>
                      <a:pt x="1019" y="491"/>
                    </a:lnTo>
                    <a:lnTo>
                      <a:pt x="1022" y="501"/>
                    </a:lnTo>
                    <a:lnTo>
                      <a:pt x="1026" y="509"/>
                    </a:lnTo>
                    <a:lnTo>
                      <a:pt x="1033" y="516"/>
                    </a:lnTo>
                    <a:lnTo>
                      <a:pt x="1041" y="521"/>
                    </a:lnTo>
                    <a:lnTo>
                      <a:pt x="1054" y="527"/>
                    </a:lnTo>
                    <a:lnTo>
                      <a:pt x="1066" y="532"/>
                    </a:lnTo>
                    <a:lnTo>
                      <a:pt x="1081" y="537"/>
                    </a:lnTo>
                    <a:lnTo>
                      <a:pt x="1097" y="541"/>
                    </a:lnTo>
                    <a:lnTo>
                      <a:pt x="1112" y="545"/>
                    </a:lnTo>
                    <a:lnTo>
                      <a:pt x="1128" y="548"/>
                    </a:lnTo>
                    <a:lnTo>
                      <a:pt x="1145" y="552"/>
                    </a:lnTo>
                    <a:lnTo>
                      <a:pt x="1162" y="553"/>
                    </a:lnTo>
                    <a:lnTo>
                      <a:pt x="1177" y="556"/>
                    </a:lnTo>
                    <a:lnTo>
                      <a:pt x="1194" y="557"/>
                    </a:lnTo>
                    <a:lnTo>
                      <a:pt x="1209" y="560"/>
                    </a:lnTo>
                    <a:lnTo>
                      <a:pt x="1223" y="562"/>
                    </a:lnTo>
                    <a:lnTo>
                      <a:pt x="1237" y="562"/>
                    </a:lnTo>
                    <a:lnTo>
                      <a:pt x="1249" y="563"/>
                    </a:lnTo>
                    <a:lnTo>
                      <a:pt x="1260" y="564"/>
                    </a:lnTo>
                    <a:lnTo>
                      <a:pt x="1270" y="564"/>
                    </a:lnTo>
                    <a:lnTo>
                      <a:pt x="1285" y="699"/>
                    </a:lnTo>
                    <a:lnTo>
                      <a:pt x="1285" y="703"/>
                    </a:lnTo>
                    <a:lnTo>
                      <a:pt x="1276" y="700"/>
                    </a:lnTo>
                    <a:lnTo>
                      <a:pt x="1267" y="697"/>
                    </a:lnTo>
                    <a:lnTo>
                      <a:pt x="1258" y="697"/>
                    </a:lnTo>
                    <a:lnTo>
                      <a:pt x="1248" y="700"/>
                    </a:lnTo>
                    <a:lnTo>
                      <a:pt x="1242" y="702"/>
                    </a:lnTo>
                    <a:lnTo>
                      <a:pt x="1238" y="703"/>
                    </a:lnTo>
                    <a:lnTo>
                      <a:pt x="1234" y="704"/>
                    </a:lnTo>
                    <a:lnTo>
                      <a:pt x="1231" y="706"/>
                    </a:lnTo>
                    <a:lnTo>
                      <a:pt x="1151" y="595"/>
                    </a:lnTo>
                    <a:lnTo>
                      <a:pt x="1149" y="593"/>
                    </a:lnTo>
                    <a:lnTo>
                      <a:pt x="1144" y="589"/>
                    </a:lnTo>
                    <a:lnTo>
                      <a:pt x="1137" y="585"/>
                    </a:lnTo>
                    <a:lnTo>
                      <a:pt x="1130" y="582"/>
                    </a:lnTo>
                    <a:lnTo>
                      <a:pt x="1120" y="580"/>
                    </a:lnTo>
                    <a:lnTo>
                      <a:pt x="1112" y="580"/>
                    </a:lnTo>
                    <a:lnTo>
                      <a:pt x="1102" y="582"/>
                    </a:lnTo>
                    <a:lnTo>
                      <a:pt x="1092" y="585"/>
                    </a:lnTo>
                    <a:lnTo>
                      <a:pt x="1083" y="592"/>
                    </a:lnTo>
                    <a:lnTo>
                      <a:pt x="1069" y="610"/>
                    </a:lnTo>
                    <a:lnTo>
                      <a:pt x="1065" y="628"/>
                    </a:lnTo>
                    <a:lnTo>
                      <a:pt x="1067" y="645"/>
                    </a:lnTo>
                    <a:lnTo>
                      <a:pt x="1073" y="657"/>
                    </a:lnTo>
                    <a:lnTo>
                      <a:pt x="1076" y="661"/>
                    </a:lnTo>
                    <a:lnTo>
                      <a:pt x="1083" y="670"/>
                    </a:lnTo>
                    <a:lnTo>
                      <a:pt x="1092" y="684"/>
                    </a:lnTo>
                    <a:lnTo>
                      <a:pt x="1105" y="700"/>
                    </a:lnTo>
                    <a:lnTo>
                      <a:pt x="1117" y="717"/>
                    </a:lnTo>
                    <a:lnTo>
                      <a:pt x="1131" y="735"/>
                    </a:lnTo>
                    <a:lnTo>
                      <a:pt x="1142" y="750"/>
                    </a:lnTo>
                    <a:lnTo>
                      <a:pt x="1152" y="763"/>
                    </a:lnTo>
                    <a:lnTo>
                      <a:pt x="1122" y="754"/>
                    </a:lnTo>
                    <a:lnTo>
                      <a:pt x="1095" y="745"/>
                    </a:lnTo>
                    <a:lnTo>
                      <a:pt x="1072" y="734"/>
                    </a:lnTo>
                    <a:lnTo>
                      <a:pt x="1052" y="722"/>
                    </a:lnTo>
                    <a:lnTo>
                      <a:pt x="1037" y="711"/>
                    </a:lnTo>
                    <a:lnTo>
                      <a:pt x="1024" y="699"/>
                    </a:lnTo>
                    <a:lnTo>
                      <a:pt x="1017" y="686"/>
                    </a:lnTo>
                    <a:lnTo>
                      <a:pt x="1015" y="673"/>
                    </a:lnTo>
                    <a:lnTo>
                      <a:pt x="1013" y="663"/>
                    </a:lnTo>
                    <a:lnTo>
                      <a:pt x="1013" y="654"/>
                    </a:lnTo>
                    <a:lnTo>
                      <a:pt x="1013" y="646"/>
                    </a:lnTo>
                    <a:lnTo>
                      <a:pt x="1015" y="638"/>
                    </a:lnTo>
                    <a:lnTo>
                      <a:pt x="1016" y="614"/>
                    </a:lnTo>
                    <a:lnTo>
                      <a:pt x="994" y="617"/>
                    </a:lnTo>
                    <a:lnTo>
                      <a:pt x="952" y="621"/>
                    </a:lnTo>
                    <a:lnTo>
                      <a:pt x="911" y="627"/>
                    </a:lnTo>
                    <a:lnTo>
                      <a:pt x="869" y="631"/>
                    </a:lnTo>
                    <a:lnTo>
                      <a:pt x="829" y="638"/>
                    </a:lnTo>
                    <a:lnTo>
                      <a:pt x="788" y="643"/>
                    </a:lnTo>
                    <a:lnTo>
                      <a:pt x="750" y="650"/>
                    </a:lnTo>
                    <a:lnTo>
                      <a:pt x="712" y="657"/>
                    </a:lnTo>
                    <a:lnTo>
                      <a:pt x="673" y="664"/>
                    </a:lnTo>
                    <a:lnTo>
                      <a:pt x="637" y="673"/>
                    </a:lnTo>
                    <a:lnTo>
                      <a:pt x="601" y="681"/>
                    </a:lnTo>
                    <a:lnTo>
                      <a:pt x="565" y="689"/>
                    </a:lnTo>
                    <a:lnTo>
                      <a:pt x="530" y="699"/>
                    </a:lnTo>
                    <a:lnTo>
                      <a:pt x="496" y="707"/>
                    </a:lnTo>
                    <a:lnTo>
                      <a:pt x="464" y="717"/>
                    </a:lnTo>
                    <a:lnTo>
                      <a:pt x="430" y="728"/>
                    </a:lnTo>
                    <a:lnTo>
                      <a:pt x="400" y="738"/>
                    </a:lnTo>
                    <a:lnTo>
                      <a:pt x="369" y="749"/>
                    </a:lnTo>
                    <a:lnTo>
                      <a:pt x="339" y="760"/>
                    </a:lnTo>
                    <a:lnTo>
                      <a:pt x="311" y="771"/>
                    </a:lnTo>
                    <a:lnTo>
                      <a:pt x="283" y="783"/>
                    </a:lnTo>
                    <a:lnTo>
                      <a:pt x="256" y="796"/>
                    </a:lnTo>
                    <a:lnTo>
                      <a:pt x="231" y="808"/>
                    </a:lnTo>
                    <a:lnTo>
                      <a:pt x="206" y="821"/>
                    </a:lnTo>
                    <a:lnTo>
                      <a:pt x="182" y="833"/>
                    </a:lnTo>
                    <a:lnTo>
                      <a:pt x="160" y="847"/>
                    </a:lnTo>
                    <a:lnTo>
                      <a:pt x="138" y="861"/>
                    </a:lnTo>
                    <a:lnTo>
                      <a:pt x="117" y="875"/>
                    </a:lnTo>
                    <a:lnTo>
                      <a:pt x="97" y="889"/>
                    </a:lnTo>
                    <a:lnTo>
                      <a:pt x="79" y="904"/>
                    </a:lnTo>
                    <a:lnTo>
                      <a:pt x="63" y="918"/>
                    </a:lnTo>
                    <a:lnTo>
                      <a:pt x="48" y="933"/>
                    </a:lnTo>
                    <a:lnTo>
                      <a:pt x="32" y="948"/>
                    </a:lnTo>
                    <a:lnTo>
                      <a:pt x="10" y="991"/>
                    </a:lnTo>
                    <a:lnTo>
                      <a:pt x="0" y="1047"/>
                    </a:lnTo>
                    <a:lnTo>
                      <a:pt x="0" y="1100"/>
                    </a:lnTo>
                    <a:lnTo>
                      <a:pt x="2" y="1137"/>
                    </a:lnTo>
                    <a:lnTo>
                      <a:pt x="4" y="1166"/>
                    </a:lnTo>
                    <a:lnTo>
                      <a:pt x="10" y="1197"/>
                    </a:lnTo>
                    <a:lnTo>
                      <a:pt x="17" y="1227"/>
                    </a:lnTo>
                    <a:lnTo>
                      <a:pt x="25" y="1256"/>
                    </a:lnTo>
                    <a:lnTo>
                      <a:pt x="35" y="1284"/>
                    </a:lnTo>
                    <a:lnTo>
                      <a:pt x="48" y="1309"/>
                    </a:lnTo>
                    <a:lnTo>
                      <a:pt x="61" y="1331"/>
                    </a:lnTo>
                    <a:lnTo>
                      <a:pt x="77" y="1348"/>
                    </a:lnTo>
                    <a:lnTo>
                      <a:pt x="96" y="1363"/>
                    </a:lnTo>
                    <a:lnTo>
                      <a:pt x="117" y="1378"/>
                    </a:lnTo>
                    <a:lnTo>
                      <a:pt x="140" y="1392"/>
                    </a:lnTo>
                    <a:lnTo>
                      <a:pt x="164" y="1405"/>
                    </a:lnTo>
                    <a:lnTo>
                      <a:pt x="190" y="1416"/>
                    </a:lnTo>
                    <a:lnTo>
                      <a:pt x="218" y="1427"/>
                    </a:lnTo>
                    <a:lnTo>
                      <a:pt x="247" y="1437"/>
                    </a:lnTo>
                    <a:lnTo>
                      <a:pt x="278" y="1445"/>
                    </a:lnTo>
                    <a:lnTo>
                      <a:pt x="288" y="1470"/>
                    </a:lnTo>
                    <a:lnTo>
                      <a:pt x="297" y="1493"/>
                    </a:lnTo>
                    <a:lnTo>
                      <a:pt x="310" y="1517"/>
                    </a:lnTo>
                    <a:lnTo>
                      <a:pt x="324" y="1541"/>
                    </a:lnTo>
                    <a:lnTo>
                      <a:pt x="339" y="1563"/>
                    </a:lnTo>
                    <a:lnTo>
                      <a:pt x="354" y="1584"/>
                    </a:lnTo>
                    <a:lnTo>
                      <a:pt x="372" y="1604"/>
                    </a:lnTo>
                    <a:lnTo>
                      <a:pt x="392" y="1624"/>
                    </a:lnTo>
                    <a:lnTo>
                      <a:pt x="407" y="1638"/>
                    </a:lnTo>
                    <a:lnTo>
                      <a:pt x="424" y="1651"/>
                    </a:lnTo>
                    <a:lnTo>
                      <a:pt x="440" y="1664"/>
                    </a:lnTo>
                    <a:lnTo>
                      <a:pt x="457" y="1675"/>
                    </a:lnTo>
                    <a:lnTo>
                      <a:pt x="475" y="1686"/>
                    </a:lnTo>
                    <a:lnTo>
                      <a:pt x="493" y="1696"/>
                    </a:lnTo>
                    <a:lnTo>
                      <a:pt x="511" y="1704"/>
                    </a:lnTo>
                    <a:lnTo>
                      <a:pt x="530" y="1712"/>
                    </a:lnTo>
                    <a:lnTo>
                      <a:pt x="548" y="1719"/>
                    </a:lnTo>
                    <a:lnTo>
                      <a:pt x="568" y="1726"/>
                    </a:lnTo>
                    <a:lnTo>
                      <a:pt x="587" y="1731"/>
                    </a:lnTo>
                    <a:lnTo>
                      <a:pt x="608" y="1735"/>
                    </a:lnTo>
                    <a:lnTo>
                      <a:pt x="628" y="1739"/>
                    </a:lnTo>
                    <a:lnTo>
                      <a:pt x="648" y="1742"/>
                    </a:lnTo>
                    <a:lnTo>
                      <a:pt x="668" y="1743"/>
                    </a:lnTo>
                    <a:lnTo>
                      <a:pt x="689" y="1743"/>
                    </a:lnTo>
                    <a:lnTo>
                      <a:pt x="709" y="1743"/>
                    </a:lnTo>
                    <a:lnTo>
                      <a:pt x="729" y="1742"/>
                    </a:lnTo>
                    <a:lnTo>
                      <a:pt x="750" y="1739"/>
                    </a:lnTo>
                    <a:lnTo>
                      <a:pt x="769" y="1735"/>
                    </a:lnTo>
                    <a:lnTo>
                      <a:pt x="788" y="1731"/>
                    </a:lnTo>
                    <a:lnTo>
                      <a:pt x="807" y="1726"/>
                    </a:lnTo>
                    <a:lnTo>
                      <a:pt x="826" y="1719"/>
                    </a:lnTo>
                    <a:lnTo>
                      <a:pt x="844" y="1712"/>
                    </a:lnTo>
                    <a:lnTo>
                      <a:pt x="862" y="1704"/>
                    </a:lnTo>
                    <a:lnTo>
                      <a:pt x="879" y="1696"/>
                    </a:lnTo>
                    <a:lnTo>
                      <a:pt x="895" y="1686"/>
                    </a:lnTo>
                    <a:lnTo>
                      <a:pt x="912" y="1675"/>
                    </a:lnTo>
                    <a:lnTo>
                      <a:pt x="927" y="1664"/>
                    </a:lnTo>
                    <a:lnTo>
                      <a:pt x="943" y="1651"/>
                    </a:lnTo>
                    <a:lnTo>
                      <a:pt x="958" y="1638"/>
                    </a:lnTo>
                    <a:lnTo>
                      <a:pt x="972" y="1624"/>
                    </a:lnTo>
                    <a:lnTo>
                      <a:pt x="986" y="1608"/>
                    </a:lnTo>
                    <a:lnTo>
                      <a:pt x="999" y="1592"/>
                    </a:lnTo>
                    <a:lnTo>
                      <a:pt x="1011" y="1574"/>
                    </a:lnTo>
                    <a:lnTo>
                      <a:pt x="1023" y="1556"/>
                    </a:lnTo>
                    <a:lnTo>
                      <a:pt x="1033" y="1538"/>
                    </a:lnTo>
                    <a:lnTo>
                      <a:pt x="1041" y="1520"/>
                    </a:lnTo>
                    <a:lnTo>
                      <a:pt x="1049" y="1500"/>
                    </a:lnTo>
                    <a:lnTo>
                      <a:pt x="1056" y="1481"/>
                    </a:lnTo>
                    <a:lnTo>
                      <a:pt x="1079" y="1481"/>
                    </a:lnTo>
                    <a:lnTo>
                      <a:pt x="1101" y="1480"/>
                    </a:lnTo>
                    <a:lnTo>
                      <a:pt x="1123" y="1480"/>
                    </a:lnTo>
                    <a:lnTo>
                      <a:pt x="1145" y="1480"/>
                    </a:lnTo>
                    <a:lnTo>
                      <a:pt x="1167" y="1478"/>
                    </a:lnTo>
                    <a:lnTo>
                      <a:pt x="1190" y="1478"/>
                    </a:lnTo>
                    <a:lnTo>
                      <a:pt x="1212" y="1478"/>
                    </a:lnTo>
                    <a:lnTo>
                      <a:pt x="1234" y="1477"/>
                    </a:lnTo>
                    <a:lnTo>
                      <a:pt x="1256" y="1477"/>
                    </a:lnTo>
                    <a:lnTo>
                      <a:pt x="1280" y="1477"/>
                    </a:lnTo>
                    <a:lnTo>
                      <a:pt x="1302" y="1477"/>
                    </a:lnTo>
                    <a:lnTo>
                      <a:pt x="1325" y="1475"/>
                    </a:lnTo>
                    <a:lnTo>
                      <a:pt x="1348" y="1475"/>
                    </a:lnTo>
                    <a:lnTo>
                      <a:pt x="1371" y="1475"/>
                    </a:lnTo>
                    <a:lnTo>
                      <a:pt x="1393" y="1475"/>
                    </a:lnTo>
                    <a:lnTo>
                      <a:pt x="1417" y="1475"/>
                    </a:lnTo>
                    <a:lnTo>
                      <a:pt x="1442" y="1475"/>
                    </a:lnTo>
                    <a:lnTo>
                      <a:pt x="1467" y="1475"/>
                    </a:lnTo>
                    <a:lnTo>
                      <a:pt x="1492" y="1475"/>
                    </a:lnTo>
                    <a:lnTo>
                      <a:pt x="1517" y="1477"/>
                    </a:lnTo>
                    <a:lnTo>
                      <a:pt x="1542" y="1477"/>
                    </a:lnTo>
                    <a:lnTo>
                      <a:pt x="1567" y="1477"/>
                    </a:lnTo>
                    <a:lnTo>
                      <a:pt x="1591" y="1478"/>
                    </a:lnTo>
                    <a:lnTo>
                      <a:pt x="1616" y="1478"/>
                    </a:lnTo>
                    <a:lnTo>
                      <a:pt x="1639" y="1480"/>
                    </a:lnTo>
                    <a:lnTo>
                      <a:pt x="1664" y="1481"/>
                    </a:lnTo>
                    <a:lnTo>
                      <a:pt x="1688" y="1481"/>
                    </a:lnTo>
                    <a:lnTo>
                      <a:pt x="1711" y="1482"/>
                    </a:lnTo>
                    <a:lnTo>
                      <a:pt x="1735" y="1484"/>
                    </a:lnTo>
                    <a:lnTo>
                      <a:pt x="1758" y="1485"/>
                    </a:lnTo>
                    <a:lnTo>
                      <a:pt x="1782" y="1485"/>
                    </a:lnTo>
                    <a:lnTo>
                      <a:pt x="1806" y="1486"/>
                    </a:lnTo>
                    <a:lnTo>
                      <a:pt x="1814" y="1506"/>
                    </a:lnTo>
                    <a:lnTo>
                      <a:pt x="1824" y="1524"/>
                    </a:lnTo>
                    <a:lnTo>
                      <a:pt x="1835" y="1542"/>
                    </a:lnTo>
                    <a:lnTo>
                      <a:pt x="1847" y="1559"/>
                    </a:lnTo>
                    <a:lnTo>
                      <a:pt x="1860" y="1577"/>
                    </a:lnTo>
                    <a:lnTo>
                      <a:pt x="1874" y="1592"/>
                    </a:lnTo>
                    <a:lnTo>
                      <a:pt x="1887" y="1608"/>
                    </a:lnTo>
                    <a:lnTo>
                      <a:pt x="1903" y="1624"/>
                    </a:lnTo>
                    <a:lnTo>
                      <a:pt x="1918" y="1638"/>
                    </a:lnTo>
                    <a:lnTo>
                      <a:pt x="1935" y="1651"/>
                    </a:lnTo>
                    <a:lnTo>
                      <a:pt x="1951" y="1664"/>
                    </a:lnTo>
                    <a:lnTo>
                      <a:pt x="1968" y="1675"/>
                    </a:lnTo>
                    <a:lnTo>
                      <a:pt x="1986" y="1686"/>
                    </a:lnTo>
                    <a:lnTo>
                      <a:pt x="2004" y="1696"/>
                    </a:lnTo>
                    <a:lnTo>
                      <a:pt x="2022" y="1704"/>
                    </a:lnTo>
                    <a:lnTo>
                      <a:pt x="2042" y="1712"/>
                    </a:lnTo>
                    <a:lnTo>
                      <a:pt x="2060" y="1719"/>
                    </a:lnTo>
                    <a:lnTo>
                      <a:pt x="2079" y="1726"/>
                    </a:lnTo>
                    <a:lnTo>
                      <a:pt x="2098" y="1731"/>
                    </a:lnTo>
                    <a:lnTo>
                      <a:pt x="2119" y="1735"/>
                    </a:lnTo>
                    <a:lnTo>
                      <a:pt x="2139" y="1739"/>
                    </a:lnTo>
                    <a:lnTo>
                      <a:pt x="2159" y="1742"/>
                    </a:lnTo>
                    <a:lnTo>
                      <a:pt x="2179" y="1743"/>
                    </a:lnTo>
                    <a:lnTo>
                      <a:pt x="2200" y="1743"/>
                    </a:lnTo>
                    <a:lnTo>
                      <a:pt x="2221" y="1743"/>
                    </a:lnTo>
                    <a:lnTo>
                      <a:pt x="2240" y="1742"/>
                    </a:lnTo>
                    <a:lnTo>
                      <a:pt x="2261" y="1739"/>
                    </a:lnTo>
                    <a:lnTo>
                      <a:pt x="2280" y="1735"/>
                    </a:lnTo>
                    <a:lnTo>
                      <a:pt x="2300" y="1731"/>
                    </a:lnTo>
                    <a:lnTo>
                      <a:pt x="2319" y="1726"/>
                    </a:lnTo>
                    <a:lnTo>
                      <a:pt x="2337" y="1719"/>
                    </a:lnTo>
                    <a:lnTo>
                      <a:pt x="2355" y="1712"/>
                    </a:lnTo>
                    <a:lnTo>
                      <a:pt x="2373" y="1704"/>
                    </a:lnTo>
                    <a:lnTo>
                      <a:pt x="2390" y="1696"/>
                    </a:lnTo>
                    <a:lnTo>
                      <a:pt x="2408" y="1686"/>
                    </a:lnTo>
                    <a:lnTo>
                      <a:pt x="2423" y="1675"/>
                    </a:lnTo>
                    <a:lnTo>
                      <a:pt x="2440" y="1664"/>
                    </a:lnTo>
                    <a:lnTo>
                      <a:pt x="2455" y="1651"/>
                    </a:lnTo>
                    <a:lnTo>
                      <a:pt x="2469" y="1638"/>
                    </a:lnTo>
                    <a:lnTo>
                      <a:pt x="2483" y="1624"/>
                    </a:lnTo>
                    <a:lnTo>
                      <a:pt x="2499" y="1606"/>
                    </a:lnTo>
                    <a:lnTo>
                      <a:pt x="2515" y="1585"/>
                    </a:lnTo>
                    <a:lnTo>
                      <a:pt x="2529" y="1566"/>
                    </a:lnTo>
                    <a:lnTo>
                      <a:pt x="2541" y="1543"/>
                    </a:lnTo>
                    <a:lnTo>
                      <a:pt x="2552" y="1521"/>
                    </a:lnTo>
                    <a:lnTo>
                      <a:pt x="2562" y="1499"/>
                    </a:lnTo>
                    <a:lnTo>
                      <a:pt x="2570" y="1475"/>
                    </a:lnTo>
                    <a:lnTo>
                      <a:pt x="2577" y="1452"/>
                    </a:lnTo>
                    <a:lnTo>
                      <a:pt x="2592" y="1446"/>
                    </a:lnTo>
                    <a:lnTo>
                      <a:pt x="2606" y="1439"/>
                    </a:lnTo>
                    <a:lnTo>
                      <a:pt x="2620" y="1434"/>
                    </a:lnTo>
                    <a:lnTo>
                      <a:pt x="2634" y="1427"/>
                    </a:lnTo>
                    <a:lnTo>
                      <a:pt x="2648" y="1420"/>
                    </a:lnTo>
                    <a:lnTo>
                      <a:pt x="2660" y="1413"/>
                    </a:lnTo>
                    <a:lnTo>
                      <a:pt x="2673" y="1406"/>
                    </a:lnTo>
                    <a:lnTo>
                      <a:pt x="2684" y="1398"/>
                    </a:lnTo>
                    <a:lnTo>
                      <a:pt x="2706" y="1377"/>
                    </a:lnTo>
                    <a:lnTo>
                      <a:pt x="2724" y="1351"/>
                    </a:lnTo>
                    <a:lnTo>
                      <a:pt x="2739" y="1319"/>
                    </a:lnTo>
                    <a:lnTo>
                      <a:pt x="2751" y="1284"/>
                    </a:lnTo>
                    <a:lnTo>
                      <a:pt x="2759" y="1247"/>
                    </a:lnTo>
                    <a:lnTo>
                      <a:pt x="2764" y="1208"/>
                    </a:lnTo>
                    <a:lnTo>
                      <a:pt x="2767" y="1169"/>
                    </a:lnTo>
                    <a:lnTo>
                      <a:pt x="2767" y="1131"/>
                    </a:lnTo>
                    <a:close/>
                  </a:path>
                </a:pathLst>
              </a:custGeom>
              <a:solidFill>
                <a:srgbClr val="000000"/>
              </a:solidFill>
              <a:ln w="9525">
                <a:noFill/>
                <a:round/>
                <a:headEnd/>
                <a:tailEnd/>
              </a:ln>
            </p:spPr>
            <p:txBody>
              <a:bodyPr/>
              <a:lstStyle/>
              <a:p>
                <a:pPr eaLnBrk="0" hangingPunct="0"/>
                <a:endParaRPr lang="en-AU"/>
              </a:p>
            </p:txBody>
          </p:sp>
          <p:sp>
            <p:nvSpPr>
              <p:cNvPr id="76853" name="Freeform 217"/>
              <p:cNvSpPr>
                <a:spLocks/>
              </p:cNvSpPr>
              <p:nvPr/>
            </p:nvSpPr>
            <p:spPr bwMode="auto">
              <a:xfrm>
                <a:off x="2750" y="3201"/>
                <a:ext cx="259" cy="93"/>
              </a:xfrm>
              <a:custGeom>
                <a:avLst/>
                <a:gdLst>
                  <a:gd name="T0" fmla="*/ 86 w 776"/>
                  <a:gd name="T1" fmla="*/ 31 h 279"/>
                  <a:gd name="T2" fmla="*/ 83 w 776"/>
                  <a:gd name="T3" fmla="*/ 29 h 279"/>
                  <a:gd name="T4" fmla="*/ 78 w 776"/>
                  <a:gd name="T5" fmla="*/ 26 h 279"/>
                  <a:gd name="T6" fmla="*/ 74 w 776"/>
                  <a:gd name="T7" fmla="*/ 24 h 279"/>
                  <a:gd name="T8" fmla="*/ 70 w 776"/>
                  <a:gd name="T9" fmla="*/ 22 h 279"/>
                  <a:gd name="T10" fmla="*/ 65 w 776"/>
                  <a:gd name="T11" fmla="*/ 20 h 279"/>
                  <a:gd name="T12" fmla="*/ 59 w 776"/>
                  <a:gd name="T13" fmla="*/ 18 h 279"/>
                  <a:gd name="T14" fmla="*/ 54 w 776"/>
                  <a:gd name="T15" fmla="*/ 16 h 279"/>
                  <a:gd name="T16" fmla="*/ 49 w 776"/>
                  <a:gd name="T17" fmla="*/ 14 h 279"/>
                  <a:gd name="T18" fmla="*/ 43 w 776"/>
                  <a:gd name="T19" fmla="*/ 12 h 279"/>
                  <a:gd name="T20" fmla="*/ 37 w 776"/>
                  <a:gd name="T21" fmla="*/ 10 h 279"/>
                  <a:gd name="T22" fmla="*/ 31 w 776"/>
                  <a:gd name="T23" fmla="*/ 9 h 279"/>
                  <a:gd name="T24" fmla="*/ 25 w 776"/>
                  <a:gd name="T25" fmla="*/ 7 h 279"/>
                  <a:gd name="T26" fmla="*/ 19 w 776"/>
                  <a:gd name="T27" fmla="*/ 6 h 279"/>
                  <a:gd name="T28" fmla="*/ 13 w 776"/>
                  <a:gd name="T29" fmla="*/ 5 h 279"/>
                  <a:gd name="T30" fmla="*/ 6 w 776"/>
                  <a:gd name="T31" fmla="*/ 3 h 279"/>
                  <a:gd name="T32" fmla="*/ 0 w 776"/>
                  <a:gd name="T33" fmla="*/ 2 h 279"/>
                  <a:gd name="T34" fmla="*/ 0 w 776"/>
                  <a:gd name="T35" fmla="*/ 2 h 279"/>
                  <a:gd name="T36" fmla="*/ 0 w 776"/>
                  <a:gd name="T37" fmla="*/ 1 h 279"/>
                  <a:gd name="T38" fmla="*/ 0 w 776"/>
                  <a:gd name="T39" fmla="*/ 1 h 279"/>
                  <a:gd name="T40" fmla="*/ 0 w 776"/>
                  <a:gd name="T41" fmla="*/ 0 h 279"/>
                  <a:gd name="T42" fmla="*/ 7 w 776"/>
                  <a:gd name="T43" fmla="*/ 1 h 279"/>
                  <a:gd name="T44" fmla="*/ 14 w 776"/>
                  <a:gd name="T45" fmla="*/ 2 h 279"/>
                  <a:gd name="T46" fmla="*/ 20 w 776"/>
                  <a:gd name="T47" fmla="*/ 4 h 279"/>
                  <a:gd name="T48" fmla="*/ 26 w 776"/>
                  <a:gd name="T49" fmla="*/ 5 h 279"/>
                  <a:gd name="T50" fmla="*/ 33 w 776"/>
                  <a:gd name="T51" fmla="*/ 7 h 279"/>
                  <a:gd name="T52" fmla="*/ 38 w 776"/>
                  <a:gd name="T53" fmla="*/ 8 h 279"/>
                  <a:gd name="T54" fmla="*/ 44 w 776"/>
                  <a:gd name="T55" fmla="*/ 10 h 279"/>
                  <a:gd name="T56" fmla="*/ 50 w 776"/>
                  <a:gd name="T57" fmla="*/ 12 h 279"/>
                  <a:gd name="T58" fmla="*/ 55 w 776"/>
                  <a:gd name="T59" fmla="*/ 13 h 279"/>
                  <a:gd name="T60" fmla="*/ 60 w 776"/>
                  <a:gd name="T61" fmla="*/ 15 h 279"/>
                  <a:gd name="T62" fmla="*/ 65 w 776"/>
                  <a:gd name="T63" fmla="*/ 17 h 279"/>
                  <a:gd name="T64" fmla="*/ 69 w 776"/>
                  <a:gd name="T65" fmla="*/ 19 h 279"/>
                  <a:gd name="T66" fmla="*/ 73 w 776"/>
                  <a:gd name="T67" fmla="*/ 22 h 279"/>
                  <a:gd name="T68" fmla="*/ 77 w 776"/>
                  <a:gd name="T69" fmla="*/ 24 h 279"/>
                  <a:gd name="T70" fmla="*/ 81 w 776"/>
                  <a:gd name="T71" fmla="*/ 26 h 279"/>
                  <a:gd name="T72" fmla="*/ 84 w 776"/>
                  <a:gd name="T73" fmla="*/ 29 h 279"/>
                  <a:gd name="T74" fmla="*/ 85 w 776"/>
                  <a:gd name="T75" fmla="*/ 29 h 279"/>
                  <a:gd name="T76" fmla="*/ 85 w 776"/>
                  <a:gd name="T77" fmla="*/ 30 h 279"/>
                  <a:gd name="T78" fmla="*/ 86 w 776"/>
                  <a:gd name="T79" fmla="*/ 30 h 279"/>
                  <a:gd name="T80" fmla="*/ 86 w 776"/>
                  <a:gd name="T81" fmla="*/ 31 h 27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76"/>
                  <a:gd name="T124" fmla="*/ 0 h 279"/>
                  <a:gd name="T125" fmla="*/ 776 w 776"/>
                  <a:gd name="T126" fmla="*/ 279 h 27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76" h="279">
                    <a:moveTo>
                      <a:pt x="776" y="279"/>
                    </a:moveTo>
                    <a:lnTo>
                      <a:pt x="743" y="258"/>
                    </a:lnTo>
                    <a:lnTo>
                      <a:pt x="705" y="237"/>
                    </a:lnTo>
                    <a:lnTo>
                      <a:pt x="666" y="217"/>
                    </a:lnTo>
                    <a:lnTo>
                      <a:pt x="625" y="197"/>
                    </a:lnTo>
                    <a:lnTo>
                      <a:pt x="580" y="178"/>
                    </a:lnTo>
                    <a:lnTo>
                      <a:pt x="534" y="160"/>
                    </a:lnTo>
                    <a:lnTo>
                      <a:pt x="487" y="142"/>
                    </a:lnTo>
                    <a:lnTo>
                      <a:pt x="439" y="125"/>
                    </a:lnTo>
                    <a:lnTo>
                      <a:pt x="387" y="108"/>
                    </a:lnTo>
                    <a:lnTo>
                      <a:pt x="335" y="93"/>
                    </a:lnTo>
                    <a:lnTo>
                      <a:pt x="281" y="79"/>
                    </a:lnTo>
                    <a:lnTo>
                      <a:pt x="226" y="65"/>
                    </a:lnTo>
                    <a:lnTo>
                      <a:pt x="171" y="53"/>
                    </a:lnTo>
                    <a:lnTo>
                      <a:pt x="114" y="42"/>
                    </a:lnTo>
                    <a:lnTo>
                      <a:pt x="57" y="31"/>
                    </a:lnTo>
                    <a:lnTo>
                      <a:pt x="0" y="22"/>
                    </a:lnTo>
                    <a:lnTo>
                      <a:pt x="2" y="17"/>
                    </a:lnTo>
                    <a:lnTo>
                      <a:pt x="2" y="11"/>
                    </a:lnTo>
                    <a:lnTo>
                      <a:pt x="3" y="6"/>
                    </a:lnTo>
                    <a:lnTo>
                      <a:pt x="3" y="0"/>
                    </a:lnTo>
                    <a:lnTo>
                      <a:pt x="64" y="10"/>
                    </a:lnTo>
                    <a:lnTo>
                      <a:pt x="124" y="21"/>
                    </a:lnTo>
                    <a:lnTo>
                      <a:pt x="181" y="32"/>
                    </a:lnTo>
                    <a:lnTo>
                      <a:pt x="238" y="45"/>
                    </a:lnTo>
                    <a:lnTo>
                      <a:pt x="293" y="59"/>
                    </a:lnTo>
                    <a:lnTo>
                      <a:pt x="346" y="72"/>
                    </a:lnTo>
                    <a:lnTo>
                      <a:pt x="397" y="88"/>
                    </a:lnTo>
                    <a:lnTo>
                      <a:pt x="446" y="104"/>
                    </a:lnTo>
                    <a:lnTo>
                      <a:pt x="493" y="121"/>
                    </a:lnTo>
                    <a:lnTo>
                      <a:pt x="539" y="138"/>
                    </a:lnTo>
                    <a:lnTo>
                      <a:pt x="582" y="157"/>
                    </a:lnTo>
                    <a:lnTo>
                      <a:pt x="622" y="175"/>
                    </a:lnTo>
                    <a:lnTo>
                      <a:pt x="659" y="196"/>
                    </a:lnTo>
                    <a:lnTo>
                      <a:pt x="695" y="215"/>
                    </a:lnTo>
                    <a:lnTo>
                      <a:pt x="727" y="236"/>
                    </a:lnTo>
                    <a:lnTo>
                      <a:pt x="758" y="258"/>
                    </a:lnTo>
                    <a:lnTo>
                      <a:pt x="763" y="262"/>
                    </a:lnTo>
                    <a:lnTo>
                      <a:pt x="768" y="268"/>
                    </a:lnTo>
                    <a:lnTo>
                      <a:pt x="772" y="273"/>
                    </a:lnTo>
                    <a:lnTo>
                      <a:pt x="776" y="279"/>
                    </a:lnTo>
                    <a:close/>
                  </a:path>
                </a:pathLst>
              </a:custGeom>
              <a:solidFill>
                <a:srgbClr val="FFFFFF"/>
              </a:solidFill>
              <a:ln w="9525">
                <a:noFill/>
                <a:round/>
                <a:headEnd/>
                <a:tailEnd/>
              </a:ln>
            </p:spPr>
            <p:txBody>
              <a:bodyPr/>
              <a:lstStyle/>
              <a:p>
                <a:pPr eaLnBrk="0" hangingPunct="0"/>
                <a:endParaRPr lang="en-AU"/>
              </a:p>
            </p:txBody>
          </p:sp>
          <p:sp>
            <p:nvSpPr>
              <p:cNvPr id="76854" name="Freeform 218"/>
              <p:cNvSpPr>
                <a:spLocks/>
              </p:cNvSpPr>
              <p:nvPr/>
            </p:nvSpPr>
            <p:spPr bwMode="auto">
              <a:xfrm>
                <a:off x="2708" y="3079"/>
                <a:ext cx="25" cy="144"/>
              </a:xfrm>
              <a:custGeom>
                <a:avLst/>
                <a:gdLst>
                  <a:gd name="T0" fmla="*/ 2 w 76"/>
                  <a:gd name="T1" fmla="*/ 0 h 433"/>
                  <a:gd name="T2" fmla="*/ 4 w 76"/>
                  <a:gd name="T3" fmla="*/ 0 h 433"/>
                  <a:gd name="T4" fmla="*/ 5 w 76"/>
                  <a:gd name="T5" fmla="*/ 0 h 433"/>
                  <a:gd name="T6" fmla="*/ 5 w 76"/>
                  <a:gd name="T7" fmla="*/ 0 h 433"/>
                  <a:gd name="T8" fmla="*/ 6 w 76"/>
                  <a:gd name="T9" fmla="*/ 1 h 433"/>
                  <a:gd name="T10" fmla="*/ 6 w 76"/>
                  <a:gd name="T11" fmla="*/ 2 h 433"/>
                  <a:gd name="T12" fmla="*/ 8 w 76"/>
                  <a:gd name="T13" fmla="*/ 44 h 433"/>
                  <a:gd name="T14" fmla="*/ 8 w 76"/>
                  <a:gd name="T15" fmla="*/ 44 h 433"/>
                  <a:gd name="T16" fmla="*/ 8 w 76"/>
                  <a:gd name="T17" fmla="*/ 45 h 433"/>
                  <a:gd name="T18" fmla="*/ 7 w 76"/>
                  <a:gd name="T19" fmla="*/ 45 h 433"/>
                  <a:gd name="T20" fmla="*/ 7 w 76"/>
                  <a:gd name="T21" fmla="*/ 46 h 433"/>
                  <a:gd name="T22" fmla="*/ 6 w 76"/>
                  <a:gd name="T23" fmla="*/ 46 h 433"/>
                  <a:gd name="T24" fmla="*/ 5 w 76"/>
                  <a:gd name="T25" fmla="*/ 47 h 433"/>
                  <a:gd name="T26" fmla="*/ 4 w 76"/>
                  <a:gd name="T27" fmla="*/ 47 h 433"/>
                  <a:gd name="T28" fmla="*/ 4 w 76"/>
                  <a:gd name="T29" fmla="*/ 48 h 433"/>
                  <a:gd name="T30" fmla="*/ 3 w 76"/>
                  <a:gd name="T31" fmla="*/ 48 h 433"/>
                  <a:gd name="T32" fmla="*/ 0 w 76"/>
                  <a:gd name="T33" fmla="*/ 2 h 433"/>
                  <a:gd name="T34" fmla="*/ 0 w 76"/>
                  <a:gd name="T35" fmla="*/ 1 h 433"/>
                  <a:gd name="T36" fmla="*/ 0 w 76"/>
                  <a:gd name="T37" fmla="*/ 0 h 433"/>
                  <a:gd name="T38" fmla="*/ 1 w 76"/>
                  <a:gd name="T39" fmla="*/ 0 h 433"/>
                  <a:gd name="T40" fmla="*/ 2 w 76"/>
                  <a:gd name="T41" fmla="*/ 0 h 4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433"/>
                  <a:gd name="T65" fmla="*/ 76 w 76"/>
                  <a:gd name="T66" fmla="*/ 433 h 4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433">
                    <a:moveTo>
                      <a:pt x="14" y="0"/>
                    </a:moveTo>
                    <a:lnTo>
                      <a:pt x="40" y="0"/>
                    </a:lnTo>
                    <a:lnTo>
                      <a:pt x="46" y="2"/>
                    </a:lnTo>
                    <a:lnTo>
                      <a:pt x="50" y="4"/>
                    </a:lnTo>
                    <a:lnTo>
                      <a:pt x="54" y="10"/>
                    </a:lnTo>
                    <a:lnTo>
                      <a:pt x="55" y="15"/>
                    </a:lnTo>
                    <a:lnTo>
                      <a:pt x="76" y="400"/>
                    </a:lnTo>
                    <a:lnTo>
                      <a:pt x="72" y="404"/>
                    </a:lnTo>
                    <a:lnTo>
                      <a:pt x="67" y="408"/>
                    </a:lnTo>
                    <a:lnTo>
                      <a:pt x="61" y="412"/>
                    </a:lnTo>
                    <a:lnTo>
                      <a:pt x="54" y="416"/>
                    </a:lnTo>
                    <a:lnTo>
                      <a:pt x="47" y="420"/>
                    </a:lnTo>
                    <a:lnTo>
                      <a:pt x="40" y="425"/>
                    </a:lnTo>
                    <a:lnTo>
                      <a:pt x="32" y="429"/>
                    </a:lnTo>
                    <a:lnTo>
                      <a:pt x="24" y="433"/>
                    </a:lnTo>
                    <a:lnTo>
                      <a:pt x="0" y="15"/>
                    </a:lnTo>
                    <a:lnTo>
                      <a:pt x="1" y="10"/>
                    </a:lnTo>
                    <a:lnTo>
                      <a:pt x="4" y="4"/>
                    </a:lnTo>
                    <a:lnTo>
                      <a:pt x="8" y="2"/>
                    </a:lnTo>
                    <a:lnTo>
                      <a:pt x="14" y="0"/>
                    </a:lnTo>
                    <a:close/>
                  </a:path>
                </a:pathLst>
              </a:custGeom>
              <a:solidFill>
                <a:srgbClr val="FFFFFF"/>
              </a:solidFill>
              <a:ln w="9525">
                <a:noFill/>
                <a:round/>
                <a:headEnd/>
                <a:tailEnd/>
              </a:ln>
            </p:spPr>
            <p:txBody>
              <a:bodyPr/>
              <a:lstStyle/>
              <a:p>
                <a:pPr eaLnBrk="0" hangingPunct="0"/>
                <a:endParaRPr lang="en-AU"/>
              </a:p>
            </p:txBody>
          </p:sp>
          <p:sp>
            <p:nvSpPr>
              <p:cNvPr id="76855" name="Freeform 219"/>
              <p:cNvSpPr>
                <a:spLocks/>
              </p:cNvSpPr>
              <p:nvPr/>
            </p:nvSpPr>
            <p:spPr bwMode="auto">
              <a:xfrm>
                <a:off x="2552" y="3206"/>
                <a:ext cx="129" cy="36"/>
              </a:xfrm>
              <a:custGeom>
                <a:avLst/>
                <a:gdLst>
                  <a:gd name="T0" fmla="*/ 5 w 386"/>
                  <a:gd name="T1" fmla="*/ 12 h 106"/>
                  <a:gd name="T2" fmla="*/ 5 w 386"/>
                  <a:gd name="T3" fmla="*/ 11 h 106"/>
                  <a:gd name="T4" fmla="*/ 4 w 386"/>
                  <a:gd name="T5" fmla="*/ 11 h 106"/>
                  <a:gd name="T6" fmla="*/ 4 w 386"/>
                  <a:gd name="T7" fmla="*/ 10 h 106"/>
                  <a:gd name="T8" fmla="*/ 3 w 386"/>
                  <a:gd name="T9" fmla="*/ 8 h 106"/>
                  <a:gd name="T10" fmla="*/ 3 w 386"/>
                  <a:gd name="T11" fmla="*/ 7 h 106"/>
                  <a:gd name="T12" fmla="*/ 2 w 386"/>
                  <a:gd name="T13" fmla="*/ 6 h 106"/>
                  <a:gd name="T14" fmla="*/ 1 w 386"/>
                  <a:gd name="T15" fmla="*/ 5 h 106"/>
                  <a:gd name="T16" fmla="*/ 0 w 386"/>
                  <a:gd name="T17" fmla="*/ 4 h 106"/>
                  <a:gd name="T18" fmla="*/ 0 w 386"/>
                  <a:gd name="T19" fmla="*/ 3 h 106"/>
                  <a:gd name="T20" fmla="*/ 37 w 386"/>
                  <a:gd name="T21" fmla="*/ 0 h 106"/>
                  <a:gd name="T22" fmla="*/ 43 w 386"/>
                  <a:gd name="T23" fmla="*/ 10 h 106"/>
                  <a:gd name="T24" fmla="*/ 41 w 386"/>
                  <a:gd name="T25" fmla="*/ 10 h 106"/>
                  <a:gd name="T26" fmla="*/ 40 w 386"/>
                  <a:gd name="T27" fmla="*/ 10 h 106"/>
                  <a:gd name="T28" fmla="*/ 38 w 386"/>
                  <a:gd name="T29" fmla="*/ 11 h 106"/>
                  <a:gd name="T30" fmla="*/ 37 w 386"/>
                  <a:gd name="T31" fmla="*/ 11 h 106"/>
                  <a:gd name="T32" fmla="*/ 35 w 386"/>
                  <a:gd name="T33" fmla="*/ 11 h 106"/>
                  <a:gd name="T34" fmla="*/ 33 w 386"/>
                  <a:gd name="T35" fmla="*/ 11 h 106"/>
                  <a:gd name="T36" fmla="*/ 32 w 386"/>
                  <a:gd name="T37" fmla="*/ 11 h 106"/>
                  <a:gd name="T38" fmla="*/ 30 w 386"/>
                  <a:gd name="T39" fmla="*/ 12 h 106"/>
                  <a:gd name="T40" fmla="*/ 28 w 386"/>
                  <a:gd name="T41" fmla="*/ 12 h 106"/>
                  <a:gd name="T42" fmla="*/ 26 w 386"/>
                  <a:gd name="T43" fmla="*/ 12 h 106"/>
                  <a:gd name="T44" fmla="*/ 24 w 386"/>
                  <a:gd name="T45" fmla="*/ 12 h 106"/>
                  <a:gd name="T46" fmla="*/ 23 w 386"/>
                  <a:gd name="T47" fmla="*/ 12 h 106"/>
                  <a:gd name="T48" fmla="*/ 21 w 386"/>
                  <a:gd name="T49" fmla="*/ 12 h 106"/>
                  <a:gd name="T50" fmla="*/ 19 w 386"/>
                  <a:gd name="T51" fmla="*/ 12 h 106"/>
                  <a:gd name="T52" fmla="*/ 17 w 386"/>
                  <a:gd name="T53" fmla="*/ 12 h 106"/>
                  <a:gd name="T54" fmla="*/ 15 w 386"/>
                  <a:gd name="T55" fmla="*/ 12 h 106"/>
                  <a:gd name="T56" fmla="*/ 13 w 386"/>
                  <a:gd name="T57" fmla="*/ 12 h 106"/>
                  <a:gd name="T58" fmla="*/ 12 w 386"/>
                  <a:gd name="T59" fmla="*/ 12 h 106"/>
                  <a:gd name="T60" fmla="*/ 11 w 386"/>
                  <a:gd name="T61" fmla="*/ 12 h 106"/>
                  <a:gd name="T62" fmla="*/ 10 w 386"/>
                  <a:gd name="T63" fmla="*/ 12 h 106"/>
                  <a:gd name="T64" fmla="*/ 9 w 386"/>
                  <a:gd name="T65" fmla="*/ 12 h 106"/>
                  <a:gd name="T66" fmla="*/ 8 w 386"/>
                  <a:gd name="T67" fmla="*/ 12 h 106"/>
                  <a:gd name="T68" fmla="*/ 6 w 386"/>
                  <a:gd name="T69" fmla="*/ 12 h 106"/>
                  <a:gd name="T70" fmla="*/ 5 w 386"/>
                  <a:gd name="T71" fmla="*/ 12 h 10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86"/>
                  <a:gd name="T109" fmla="*/ 0 h 106"/>
                  <a:gd name="T110" fmla="*/ 386 w 386"/>
                  <a:gd name="T111" fmla="*/ 106 h 10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86" h="106">
                    <a:moveTo>
                      <a:pt x="48" y="104"/>
                    </a:moveTo>
                    <a:lnTo>
                      <a:pt x="43" y="98"/>
                    </a:lnTo>
                    <a:lnTo>
                      <a:pt x="39" y="91"/>
                    </a:lnTo>
                    <a:lnTo>
                      <a:pt x="35" y="83"/>
                    </a:lnTo>
                    <a:lnTo>
                      <a:pt x="29" y="74"/>
                    </a:lnTo>
                    <a:lnTo>
                      <a:pt x="23" y="65"/>
                    </a:lnTo>
                    <a:lnTo>
                      <a:pt x="16" y="55"/>
                    </a:lnTo>
                    <a:lnTo>
                      <a:pt x="9" y="47"/>
                    </a:lnTo>
                    <a:lnTo>
                      <a:pt x="0" y="37"/>
                    </a:lnTo>
                    <a:lnTo>
                      <a:pt x="0" y="25"/>
                    </a:lnTo>
                    <a:lnTo>
                      <a:pt x="335" y="0"/>
                    </a:lnTo>
                    <a:lnTo>
                      <a:pt x="386" y="83"/>
                    </a:lnTo>
                    <a:lnTo>
                      <a:pt x="372" y="86"/>
                    </a:lnTo>
                    <a:lnTo>
                      <a:pt x="358" y="88"/>
                    </a:lnTo>
                    <a:lnTo>
                      <a:pt x="344" y="91"/>
                    </a:lnTo>
                    <a:lnTo>
                      <a:pt x="329" y="92"/>
                    </a:lnTo>
                    <a:lnTo>
                      <a:pt x="314" y="95"/>
                    </a:lnTo>
                    <a:lnTo>
                      <a:pt x="299" y="97"/>
                    </a:lnTo>
                    <a:lnTo>
                      <a:pt x="283" y="98"/>
                    </a:lnTo>
                    <a:lnTo>
                      <a:pt x="268" y="101"/>
                    </a:lnTo>
                    <a:lnTo>
                      <a:pt x="251" y="102"/>
                    </a:lnTo>
                    <a:lnTo>
                      <a:pt x="235" y="104"/>
                    </a:lnTo>
                    <a:lnTo>
                      <a:pt x="218" y="104"/>
                    </a:lnTo>
                    <a:lnTo>
                      <a:pt x="202" y="105"/>
                    </a:lnTo>
                    <a:lnTo>
                      <a:pt x="185" y="105"/>
                    </a:lnTo>
                    <a:lnTo>
                      <a:pt x="167" y="106"/>
                    </a:lnTo>
                    <a:lnTo>
                      <a:pt x="150" y="106"/>
                    </a:lnTo>
                    <a:lnTo>
                      <a:pt x="132" y="106"/>
                    </a:lnTo>
                    <a:lnTo>
                      <a:pt x="121" y="106"/>
                    </a:lnTo>
                    <a:lnTo>
                      <a:pt x="110" y="106"/>
                    </a:lnTo>
                    <a:lnTo>
                      <a:pt x="99" y="106"/>
                    </a:lnTo>
                    <a:lnTo>
                      <a:pt x="89" y="105"/>
                    </a:lnTo>
                    <a:lnTo>
                      <a:pt x="78" y="105"/>
                    </a:lnTo>
                    <a:lnTo>
                      <a:pt x="68" y="105"/>
                    </a:lnTo>
                    <a:lnTo>
                      <a:pt x="57" y="104"/>
                    </a:lnTo>
                    <a:lnTo>
                      <a:pt x="48" y="104"/>
                    </a:lnTo>
                    <a:close/>
                  </a:path>
                </a:pathLst>
              </a:custGeom>
              <a:solidFill>
                <a:srgbClr val="FFFFFF"/>
              </a:solidFill>
              <a:ln w="9525">
                <a:noFill/>
                <a:round/>
                <a:headEnd/>
                <a:tailEnd/>
              </a:ln>
            </p:spPr>
            <p:txBody>
              <a:bodyPr/>
              <a:lstStyle/>
              <a:p>
                <a:pPr eaLnBrk="0" hangingPunct="0"/>
                <a:endParaRPr lang="en-AU"/>
              </a:p>
            </p:txBody>
          </p:sp>
          <p:sp>
            <p:nvSpPr>
              <p:cNvPr id="76856" name="Freeform 220"/>
              <p:cNvSpPr>
                <a:spLocks/>
              </p:cNvSpPr>
              <p:nvPr/>
            </p:nvSpPr>
            <p:spPr bwMode="auto">
              <a:xfrm>
                <a:off x="2530" y="2988"/>
                <a:ext cx="161" cy="163"/>
              </a:xfrm>
              <a:custGeom>
                <a:avLst/>
                <a:gdLst>
                  <a:gd name="T0" fmla="*/ 28 w 483"/>
                  <a:gd name="T1" fmla="*/ 0 h 490"/>
                  <a:gd name="T2" fmla="*/ 33 w 483"/>
                  <a:gd name="T3" fmla="*/ 1 h 490"/>
                  <a:gd name="T4" fmla="*/ 38 w 483"/>
                  <a:gd name="T5" fmla="*/ 3 h 490"/>
                  <a:gd name="T6" fmla="*/ 43 w 483"/>
                  <a:gd name="T7" fmla="*/ 6 h 490"/>
                  <a:gd name="T8" fmla="*/ 47 w 483"/>
                  <a:gd name="T9" fmla="*/ 10 h 490"/>
                  <a:gd name="T10" fmla="*/ 50 w 483"/>
                  <a:gd name="T11" fmla="*/ 14 h 490"/>
                  <a:gd name="T12" fmla="*/ 52 w 483"/>
                  <a:gd name="T13" fmla="*/ 19 h 490"/>
                  <a:gd name="T14" fmla="*/ 53 w 483"/>
                  <a:gd name="T15" fmla="*/ 24 h 490"/>
                  <a:gd name="T16" fmla="*/ 54 w 483"/>
                  <a:gd name="T17" fmla="*/ 31 h 490"/>
                  <a:gd name="T18" fmla="*/ 52 w 483"/>
                  <a:gd name="T19" fmla="*/ 38 h 490"/>
                  <a:gd name="T20" fmla="*/ 49 w 483"/>
                  <a:gd name="T21" fmla="*/ 46 h 490"/>
                  <a:gd name="T22" fmla="*/ 44 w 483"/>
                  <a:gd name="T23" fmla="*/ 51 h 490"/>
                  <a:gd name="T24" fmla="*/ 41 w 483"/>
                  <a:gd name="T25" fmla="*/ 54 h 490"/>
                  <a:gd name="T26" fmla="*/ 39 w 483"/>
                  <a:gd name="T27" fmla="*/ 54 h 490"/>
                  <a:gd name="T28" fmla="*/ 38 w 483"/>
                  <a:gd name="T29" fmla="*/ 54 h 490"/>
                  <a:gd name="T30" fmla="*/ 36 w 483"/>
                  <a:gd name="T31" fmla="*/ 54 h 490"/>
                  <a:gd name="T32" fmla="*/ 32 w 483"/>
                  <a:gd name="T33" fmla="*/ 51 h 490"/>
                  <a:gd name="T34" fmla="*/ 28 w 483"/>
                  <a:gd name="T35" fmla="*/ 44 h 490"/>
                  <a:gd name="T36" fmla="*/ 26 w 483"/>
                  <a:gd name="T37" fmla="*/ 36 h 490"/>
                  <a:gd name="T38" fmla="*/ 25 w 483"/>
                  <a:gd name="T39" fmla="*/ 31 h 490"/>
                  <a:gd name="T40" fmla="*/ 25 w 483"/>
                  <a:gd name="T41" fmla="*/ 29 h 490"/>
                  <a:gd name="T42" fmla="*/ 23 w 483"/>
                  <a:gd name="T43" fmla="*/ 26 h 490"/>
                  <a:gd name="T44" fmla="*/ 22 w 483"/>
                  <a:gd name="T45" fmla="*/ 24 h 490"/>
                  <a:gd name="T46" fmla="*/ 20 w 483"/>
                  <a:gd name="T47" fmla="*/ 23 h 490"/>
                  <a:gd name="T48" fmla="*/ 19 w 483"/>
                  <a:gd name="T49" fmla="*/ 23 h 490"/>
                  <a:gd name="T50" fmla="*/ 17 w 483"/>
                  <a:gd name="T51" fmla="*/ 22 h 490"/>
                  <a:gd name="T52" fmla="*/ 0 w 483"/>
                  <a:gd name="T53" fmla="*/ 22 h 490"/>
                  <a:gd name="T54" fmla="*/ 1 w 483"/>
                  <a:gd name="T55" fmla="*/ 18 h 490"/>
                  <a:gd name="T56" fmla="*/ 3 w 483"/>
                  <a:gd name="T57" fmla="*/ 13 h 490"/>
                  <a:gd name="T58" fmla="*/ 5 w 483"/>
                  <a:gd name="T59" fmla="*/ 10 h 490"/>
                  <a:gd name="T60" fmla="*/ 8 w 483"/>
                  <a:gd name="T61" fmla="*/ 6 h 490"/>
                  <a:gd name="T62" fmla="*/ 12 w 483"/>
                  <a:gd name="T63" fmla="*/ 4 h 490"/>
                  <a:gd name="T64" fmla="*/ 16 w 483"/>
                  <a:gd name="T65" fmla="*/ 2 h 490"/>
                  <a:gd name="T66" fmla="*/ 20 w 483"/>
                  <a:gd name="T67" fmla="*/ 0 h 490"/>
                  <a:gd name="T68" fmla="*/ 25 w 483"/>
                  <a:gd name="T69" fmla="*/ 0 h 4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3"/>
                  <a:gd name="T106" fmla="*/ 0 h 490"/>
                  <a:gd name="T107" fmla="*/ 483 w 483"/>
                  <a:gd name="T108" fmla="*/ 490 h 4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3" h="490">
                    <a:moveTo>
                      <a:pt x="226" y="0"/>
                    </a:moveTo>
                    <a:lnTo>
                      <a:pt x="251" y="1"/>
                    </a:lnTo>
                    <a:lnTo>
                      <a:pt x="275" y="4"/>
                    </a:lnTo>
                    <a:lnTo>
                      <a:pt x="298" y="11"/>
                    </a:lnTo>
                    <a:lnTo>
                      <a:pt x="321" y="19"/>
                    </a:lnTo>
                    <a:lnTo>
                      <a:pt x="343" y="29"/>
                    </a:lnTo>
                    <a:lnTo>
                      <a:pt x="364" y="42"/>
                    </a:lnTo>
                    <a:lnTo>
                      <a:pt x="383" y="56"/>
                    </a:lnTo>
                    <a:lnTo>
                      <a:pt x="403" y="72"/>
                    </a:lnTo>
                    <a:lnTo>
                      <a:pt x="419" y="90"/>
                    </a:lnTo>
                    <a:lnTo>
                      <a:pt x="434" y="110"/>
                    </a:lnTo>
                    <a:lnTo>
                      <a:pt x="448" y="129"/>
                    </a:lnTo>
                    <a:lnTo>
                      <a:pt x="459" y="151"/>
                    </a:lnTo>
                    <a:lnTo>
                      <a:pt x="469" y="173"/>
                    </a:lnTo>
                    <a:lnTo>
                      <a:pt x="476" y="196"/>
                    </a:lnTo>
                    <a:lnTo>
                      <a:pt x="480" y="219"/>
                    </a:lnTo>
                    <a:lnTo>
                      <a:pt x="483" y="243"/>
                    </a:lnTo>
                    <a:lnTo>
                      <a:pt x="482" y="276"/>
                    </a:lnTo>
                    <a:lnTo>
                      <a:pt x="476" y="312"/>
                    </a:lnTo>
                    <a:lnTo>
                      <a:pt x="466" y="347"/>
                    </a:lnTo>
                    <a:lnTo>
                      <a:pt x="454" y="380"/>
                    </a:lnTo>
                    <a:lnTo>
                      <a:pt x="437" y="412"/>
                    </a:lnTo>
                    <a:lnTo>
                      <a:pt x="419" y="440"/>
                    </a:lnTo>
                    <a:lnTo>
                      <a:pt x="398" y="463"/>
                    </a:lnTo>
                    <a:lnTo>
                      <a:pt x="376" y="480"/>
                    </a:lnTo>
                    <a:lnTo>
                      <a:pt x="368" y="484"/>
                    </a:lnTo>
                    <a:lnTo>
                      <a:pt x="361" y="487"/>
                    </a:lnTo>
                    <a:lnTo>
                      <a:pt x="354" y="488"/>
                    </a:lnTo>
                    <a:lnTo>
                      <a:pt x="347" y="490"/>
                    </a:lnTo>
                    <a:lnTo>
                      <a:pt x="339" y="490"/>
                    </a:lnTo>
                    <a:lnTo>
                      <a:pt x="332" y="488"/>
                    </a:lnTo>
                    <a:lnTo>
                      <a:pt x="325" y="485"/>
                    </a:lnTo>
                    <a:lnTo>
                      <a:pt x="318" y="483"/>
                    </a:lnTo>
                    <a:lnTo>
                      <a:pt x="290" y="460"/>
                    </a:lnTo>
                    <a:lnTo>
                      <a:pt x="268" y="430"/>
                    </a:lnTo>
                    <a:lnTo>
                      <a:pt x="251" y="395"/>
                    </a:lnTo>
                    <a:lnTo>
                      <a:pt x="240" y="361"/>
                    </a:lnTo>
                    <a:lnTo>
                      <a:pt x="232" y="327"/>
                    </a:lnTo>
                    <a:lnTo>
                      <a:pt x="226" y="300"/>
                    </a:lnTo>
                    <a:lnTo>
                      <a:pt x="224" y="280"/>
                    </a:lnTo>
                    <a:lnTo>
                      <a:pt x="224" y="273"/>
                    </a:lnTo>
                    <a:lnTo>
                      <a:pt x="221" y="259"/>
                    </a:lnTo>
                    <a:lnTo>
                      <a:pt x="217" y="245"/>
                    </a:lnTo>
                    <a:lnTo>
                      <a:pt x="210" y="233"/>
                    </a:lnTo>
                    <a:lnTo>
                      <a:pt x="200" y="222"/>
                    </a:lnTo>
                    <a:lnTo>
                      <a:pt x="194" y="218"/>
                    </a:lnTo>
                    <a:lnTo>
                      <a:pt x="187" y="214"/>
                    </a:lnTo>
                    <a:lnTo>
                      <a:pt x="182" y="209"/>
                    </a:lnTo>
                    <a:lnTo>
                      <a:pt x="175" y="207"/>
                    </a:lnTo>
                    <a:lnTo>
                      <a:pt x="169" y="204"/>
                    </a:lnTo>
                    <a:lnTo>
                      <a:pt x="162" y="203"/>
                    </a:lnTo>
                    <a:lnTo>
                      <a:pt x="156" y="201"/>
                    </a:lnTo>
                    <a:lnTo>
                      <a:pt x="149" y="201"/>
                    </a:lnTo>
                    <a:lnTo>
                      <a:pt x="0" y="201"/>
                    </a:lnTo>
                    <a:lnTo>
                      <a:pt x="4" y="180"/>
                    </a:lnTo>
                    <a:lnTo>
                      <a:pt x="8" y="160"/>
                    </a:lnTo>
                    <a:lnTo>
                      <a:pt x="15" y="140"/>
                    </a:lnTo>
                    <a:lnTo>
                      <a:pt x="25" y="121"/>
                    </a:lnTo>
                    <a:lnTo>
                      <a:pt x="35" y="104"/>
                    </a:lnTo>
                    <a:lnTo>
                      <a:pt x="47" y="87"/>
                    </a:lnTo>
                    <a:lnTo>
                      <a:pt x="60" y="72"/>
                    </a:lnTo>
                    <a:lnTo>
                      <a:pt x="74" y="57"/>
                    </a:lnTo>
                    <a:lnTo>
                      <a:pt x="90" y="44"/>
                    </a:lnTo>
                    <a:lnTo>
                      <a:pt x="107" y="33"/>
                    </a:lnTo>
                    <a:lnTo>
                      <a:pt x="125" y="24"/>
                    </a:lnTo>
                    <a:lnTo>
                      <a:pt x="143" y="15"/>
                    </a:lnTo>
                    <a:lnTo>
                      <a:pt x="162" y="8"/>
                    </a:lnTo>
                    <a:lnTo>
                      <a:pt x="183" y="4"/>
                    </a:lnTo>
                    <a:lnTo>
                      <a:pt x="204" y="1"/>
                    </a:lnTo>
                    <a:lnTo>
                      <a:pt x="226" y="0"/>
                    </a:lnTo>
                    <a:close/>
                  </a:path>
                </a:pathLst>
              </a:custGeom>
              <a:solidFill>
                <a:srgbClr val="33CCFF"/>
              </a:solidFill>
              <a:ln w="9525">
                <a:noFill/>
                <a:round/>
                <a:headEnd/>
                <a:tailEnd/>
              </a:ln>
            </p:spPr>
            <p:txBody>
              <a:bodyPr/>
              <a:lstStyle/>
              <a:p>
                <a:pPr eaLnBrk="0" hangingPunct="0"/>
                <a:endParaRPr lang="en-AU"/>
              </a:p>
            </p:txBody>
          </p:sp>
          <p:sp>
            <p:nvSpPr>
              <p:cNvPr id="76857" name="Freeform 221"/>
              <p:cNvSpPr>
                <a:spLocks/>
              </p:cNvSpPr>
              <p:nvPr/>
            </p:nvSpPr>
            <p:spPr bwMode="auto">
              <a:xfrm>
                <a:off x="2463" y="3068"/>
                <a:ext cx="197" cy="134"/>
              </a:xfrm>
              <a:custGeom>
                <a:avLst/>
                <a:gdLst>
                  <a:gd name="T0" fmla="*/ 0 w 590"/>
                  <a:gd name="T1" fmla="*/ 24 h 404"/>
                  <a:gd name="T2" fmla="*/ 0 w 590"/>
                  <a:gd name="T3" fmla="*/ 22 h 404"/>
                  <a:gd name="T4" fmla="*/ 1 w 590"/>
                  <a:gd name="T5" fmla="*/ 20 h 404"/>
                  <a:gd name="T6" fmla="*/ 3 w 590"/>
                  <a:gd name="T7" fmla="*/ 18 h 404"/>
                  <a:gd name="T8" fmla="*/ 6 w 590"/>
                  <a:gd name="T9" fmla="*/ 15 h 404"/>
                  <a:gd name="T10" fmla="*/ 9 w 590"/>
                  <a:gd name="T11" fmla="*/ 11 h 404"/>
                  <a:gd name="T12" fmla="*/ 12 w 590"/>
                  <a:gd name="T13" fmla="*/ 8 h 404"/>
                  <a:gd name="T14" fmla="*/ 16 w 590"/>
                  <a:gd name="T15" fmla="*/ 4 h 404"/>
                  <a:gd name="T16" fmla="*/ 21 w 590"/>
                  <a:gd name="T17" fmla="*/ 0 h 404"/>
                  <a:gd name="T18" fmla="*/ 39 w 590"/>
                  <a:gd name="T19" fmla="*/ 0 h 404"/>
                  <a:gd name="T20" fmla="*/ 40 w 590"/>
                  <a:gd name="T21" fmla="*/ 0 h 404"/>
                  <a:gd name="T22" fmla="*/ 41 w 590"/>
                  <a:gd name="T23" fmla="*/ 0 h 404"/>
                  <a:gd name="T24" fmla="*/ 41 w 590"/>
                  <a:gd name="T25" fmla="*/ 1 h 404"/>
                  <a:gd name="T26" fmla="*/ 42 w 590"/>
                  <a:gd name="T27" fmla="*/ 1 h 404"/>
                  <a:gd name="T28" fmla="*/ 42 w 590"/>
                  <a:gd name="T29" fmla="*/ 2 h 404"/>
                  <a:gd name="T30" fmla="*/ 43 w 590"/>
                  <a:gd name="T31" fmla="*/ 2 h 404"/>
                  <a:gd name="T32" fmla="*/ 43 w 590"/>
                  <a:gd name="T33" fmla="*/ 3 h 404"/>
                  <a:gd name="T34" fmla="*/ 43 w 590"/>
                  <a:gd name="T35" fmla="*/ 4 h 404"/>
                  <a:gd name="T36" fmla="*/ 43 w 590"/>
                  <a:gd name="T37" fmla="*/ 5 h 404"/>
                  <a:gd name="T38" fmla="*/ 44 w 590"/>
                  <a:gd name="T39" fmla="*/ 7 h 404"/>
                  <a:gd name="T40" fmla="*/ 44 w 590"/>
                  <a:gd name="T41" fmla="*/ 11 h 404"/>
                  <a:gd name="T42" fmla="*/ 45 w 590"/>
                  <a:gd name="T43" fmla="*/ 15 h 404"/>
                  <a:gd name="T44" fmla="*/ 47 w 590"/>
                  <a:gd name="T45" fmla="*/ 19 h 404"/>
                  <a:gd name="T46" fmla="*/ 49 w 590"/>
                  <a:gd name="T47" fmla="*/ 24 h 404"/>
                  <a:gd name="T48" fmla="*/ 52 w 590"/>
                  <a:gd name="T49" fmla="*/ 27 h 404"/>
                  <a:gd name="T50" fmla="*/ 56 w 590"/>
                  <a:gd name="T51" fmla="*/ 30 h 404"/>
                  <a:gd name="T52" fmla="*/ 57 w 590"/>
                  <a:gd name="T53" fmla="*/ 31 h 404"/>
                  <a:gd name="T54" fmla="*/ 58 w 590"/>
                  <a:gd name="T55" fmla="*/ 31 h 404"/>
                  <a:gd name="T56" fmla="*/ 59 w 590"/>
                  <a:gd name="T57" fmla="*/ 32 h 404"/>
                  <a:gd name="T58" fmla="*/ 60 w 590"/>
                  <a:gd name="T59" fmla="*/ 32 h 404"/>
                  <a:gd name="T60" fmla="*/ 61 w 590"/>
                  <a:gd name="T61" fmla="*/ 32 h 404"/>
                  <a:gd name="T62" fmla="*/ 62 w 590"/>
                  <a:gd name="T63" fmla="*/ 32 h 404"/>
                  <a:gd name="T64" fmla="*/ 63 w 590"/>
                  <a:gd name="T65" fmla="*/ 31 h 404"/>
                  <a:gd name="T66" fmla="*/ 64 w 590"/>
                  <a:gd name="T67" fmla="*/ 31 h 404"/>
                  <a:gd name="T68" fmla="*/ 66 w 590"/>
                  <a:gd name="T69" fmla="*/ 42 h 404"/>
                  <a:gd name="T70" fmla="*/ 29 w 590"/>
                  <a:gd name="T71" fmla="*/ 44 h 404"/>
                  <a:gd name="T72" fmla="*/ 27 w 590"/>
                  <a:gd name="T73" fmla="*/ 28 h 404"/>
                  <a:gd name="T74" fmla="*/ 26 w 590"/>
                  <a:gd name="T75" fmla="*/ 28 h 404"/>
                  <a:gd name="T76" fmla="*/ 25 w 590"/>
                  <a:gd name="T77" fmla="*/ 28 h 404"/>
                  <a:gd name="T78" fmla="*/ 25 w 590"/>
                  <a:gd name="T79" fmla="*/ 28 h 404"/>
                  <a:gd name="T80" fmla="*/ 24 w 590"/>
                  <a:gd name="T81" fmla="*/ 28 h 404"/>
                  <a:gd name="T82" fmla="*/ 23 w 590"/>
                  <a:gd name="T83" fmla="*/ 28 h 404"/>
                  <a:gd name="T84" fmla="*/ 21 w 590"/>
                  <a:gd name="T85" fmla="*/ 28 h 404"/>
                  <a:gd name="T86" fmla="*/ 19 w 590"/>
                  <a:gd name="T87" fmla="*/ 28 h 404"/>
                  <a:gd name="T88" fmla="*/ 18 w 590"/>
                  <a:gd name="T89" fmla="*/ 27 h 404"/>
                  <a:gd name="T90" fmla="*/ 16 w 590"/>
                  <a:gd name="T91" fmla="*/ 27 h 404"/>
                  <a:gd name="T92" fmla="*/ 14 w 590"/>
                  <a:gd name="T93" fmla="*/ 27 h 404"/>
                  <a:gd name="T94" fmla="*/ 11 w 590"/>
                  <a:gd name="T95" fmla="*/ 27 h 404"/>
                  <a:gd name="T96" fmla="*/ 9 w 590"/>
                  <a:gd name="T97" fmla="*/ 26 h 404"/>
                  <a:gd name="T98" fmla="*/ 7 w 590"/>
                  <a:gd name="T99" fmla="*/ 26 h 404"/>
                  <a:gd name="T100" fmla="*/ 5 w 590"/>
                  <a:gd name="T101" fmla="*/ 25 h 404"/>
                  <a:gd name="T102" fmla="*/ 3 w 590"/>
                  <a:gd name="T103" fmla="*/ 25 h 404"/>
                  <a:gd name="T104" fmla="*/ 2 w 590"/>
                  <a:gd name="T105" fmla="*/ 24 h 404"/>
                  <a:gd name="T106" fmla="*/ 0 w 590"/>
                  <a:gd name="T107" fmla="*/ 24 h 404"/>
                  <a:gd name="T108" fmla="*/ 0 w 590"/>
                  <a:gd name="T109" fmla="*/ 24 h 404"/>
                  <a:gd name="T110" fmla="*/ 0 w 590"/>
                  <a:gd name="T111" fmla="*/ 24 h 404"/>
                  <a:gd name="T112" fmla="*/ 0 w 590"/>
                  <a:gd name="T113" fmla="*/ 24 h 404"/>
                  <a:gd name="T114" fmla="*/ 0 w 590"/>
                  <a:gd name="T115" fmla="*/ 24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90"/>
                  <a:gd name="T175" fmla="*/ 0 h 404"/>
                  <a:gd name="T176" fmla="*/ 590 w 590"/>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90" h="404">
                    <a:moveTo>
                      <a:pt x="0" y="213"/>
                    </a:moveTo>
                    <a:lnTo>
                      <a:pt x="1" y="202"/>
                    </a:lnTo>
                    <a:lnTo>
                      <a:pt x="10" y="184"/>
                    </a:lnTo>
                    <a:lnTo>
                      <a:pt x="26" y="160"/>
                    </a:lnTo>
                    <a:lnTo>
                      <a:pt x="50" y="133"/>
                    </a:lnTo>
                    <a:lnTo>
                      <a:pt x="78" y="102"/>
                    </a:lnTo>
                    <a:lnTo>
                      <a:pt x="111" y="69"/>
                    </a:lnTo>
                    <a:lnTo>
                      <a:pt x="148" y="34"/>
                    </a:lnTo>
                    <a:lnTo>
                      <a:pt x="187" y="0"/>
                    </a:lnTo>
                    <a:lnTo>
                      <a:pt x="351" y="0"/>
                    </a:lnTo>
                    <a:lnTo>
                      <a:pt x="358" y="1"/>
                    </a:lnTo>
                    <a:lnTo>
                      <a:pt x="365" y="2"/>
                    </a:lnTo>
                    <a:lnTo>
                      <a:pt x="370" y="5"/>
                    </a:lnTo>
                    <a:lnTo>
                      <a:pt x="376" y="9"/>
                    </a:lnTo>
                    <a:lnTo>
                      <a:pt x="380" y="15"/>
                    </a:lnTo>
                    <a:lnTo>
                      <a:pt x="384" y="20"/>
                    </a:lnTo>
                    <a:lnTo>
                      <a:pt x="386" y="27"/>
                    </a:lnTo>
                    <a:lnTo>
                      <a:pt x="387" y="34"/>
                    </a:lnTo>
                    <a:lnTo>
                      <a:pt x="388" y="44"/>
                    </a:lnTo>
                    <a:lnTo>
                      <a:pt x="391" y="67"/>
                    </a:lnTo>
                    <a:lnTo>
                      <a:pt x="397" y="98"/>
                    </a:lnTo>
                    <a:lnTo>
                      <a:pt x="406" y="135"/>
                    </a:lnTo>
                    <a:lnTo>
                      <a:pt x="420" y="174"/>
                    </a:lnTo>
                    <a:lnTo>
                      <a:pt x="441" y="213"/>
                    </a:lnTo>
                    <a:lnTo>
                      <a:pt x="468" y="248"/>
                    </a:lnTo>
                    <a:lnTo>
                      <a:pt x="502" y="274"/>
                    </a:lnTo>
                    <a:lnTo>
                      <a:pt x="512" y="278"/>
                    </a:lnTo>
                    <a:lnTo>
                      <a:pt x="522" y="282"/>
                    </a:lnTo>
                    <a:lnTo>
                      <a:pt x="530" y="285"/>
                    </a:lnTo>
                    <a:lnTo>
                      <a:pt x="540" y="287"/>
                    </a:lnTo>
                    <a:lnTo>
                      <a:pt x="549" y="287"/>
                    </a:lnTo>
                    <a:lnTo>
                      <a:pt x="559" y="287"/>
                    </a:lnTo>
                    <a:lnTo>
                      <a:pt x="569" y="284"/>
                    </a:lnTo>
                    <a:lnTo>
                      <a:pt x="579" y="281"/>
                    </a:lnTo>
                    <a:lnTo>
                      <a:pt x="590" y="379"/>
                    </a:lnTo>
                    <a:lnTo>
                      <a:pt x="265" y="404"/>
                    </a:lnTo>
                    <a:lnTo>
                      <a:pt x="247" y="253"/>
                    </a:lnTo>
                    <a:lnTo>
                      <a:pt x="230" y="253"/>
                    </a:lnTo>
                    <a:lnTo>
                      <a:pt x="229" y="253"/>
                    </a:lnTo>
                    <a:lnTo>
                      <a:pt x="223" y="253"/>
                    </a:lnTo>
                    <a:lnTo>
                      <a:pt x="215" y="252"/>
                    </a:lnTo>
                    <a:lnTo>
                      <a:pt x="204" y="252"/>
                    </a:lnTo>
                    <a:lnTo>
                      <a:pt x="190" y="251"/>
                    </a:lnTo>
                    <a:lnTo>
                      <a:pt x="175" y="249"/>
                    </a:lnTo>
                    <a:lnTo>
                      <a:pt x="158" y="248"/>
                    </a:lnTo>
                    <a:lnTo>
                      <a:pt x="140" y="246"/>
                    </a:lnTo>
                    <a:lnTo>
                      <a:pt x="122" y="244"/>
                    </a:lnTo>
                    <a:lnTo>
                      <a:pt x="103" y="241"/>
                    </a:lnTo>
                    <a:lnTo>
                      <a:pt x="83" y="238"/>
                    </a:lnTo>
                    <a:lnTo>
                      <a:pt x="65" y="234"/>
                    </a:lnTo>
                    <a:lnTo>
                      <a:pt x="47" y="230"/>
                    </a:lnTo>
                    <a:lnTo>
                      <a:pt x="30" y="226"/>
                    </a:lnTo>
                    <a:lnTo>
                      <a:pt x="15" y="220"/>
                    </a:lnTo>
                    <a:lnTo>
                      <a:pt x="1" y="214"/>
                    </a:lnTo>
                    <a:lnTo>
                      <a:pt x="0" y="213"/>
                    </a:lnTo>
                    <a:close/>
                  </a:path>
                </a:pathLst>
              </a:custGeom>
              <a:solidFill>
                <a:srgbClr val="FFFFFF"/>
              </a:solidFill>
              <a:ln w="9525">
                <a:noFill/>
                <a:round/>
                <a:headEnd/>
                <a:tailEnd/>
              </a:ln>
            </p:spPr>
            <p:txBody>
              <a:bodyPr/>
              <a:lstStyle/>
              <a:p>
                <a:pPr eaLnBrk="0" hangingPunct="0"/>
                <a:endParaRPr lang="en-AU"/>
              </a:p>
            </p:txBody>
          </p:sp>
          <p:sp>
            <p:nvSpPr>
              <p:cNvPr id="76858" name="Freeform 222"/>
              <p:cNvSpPr>
                <a:spLocks/>
              </p:cNvSpPr>
              <p:nvPr/>
            </p:nvSpPr>
            <p:spPr bwMode="auto">
              <a:xfrm>
                <a:off x="2510" y="3221"/>
                <a:ext cx="43" cy="19"/>
              </a:xfrm>
              <a:custGeom>
                <a:avLst/>
                <a:gdLst>
                  <a:gd name="T0" fmla="*/ 7 w 128"/>
                  <a:gd name="T1" fmla="*/ 0 h 58"/>
                  <a:gd name="T2" fmla="*/ 8 w 128"/>
                  <a:gd name="T3" fmla="*/ 0 h 58"/>
                  <a:gd name="T4" fmla="*/ 8 w 128"/>
                  <a:gd name="T5" fmla="*/ 0 h 58"/>
                  <a:gd name="T6" fmla="*/ 9 w 128"/>
                  <a:gd name="T7" fmla="*/ 0 h 58"/>
                  <a:gd name="T8" fmla="*/ 10 w 128"/>
                  <a:gd name="T9" fmla="*/ 1 h 58"/>
                  <a:gd name="T10" fmla="*/ 10 w 128"/>
                  <a:gd name="T11" fmla="*/ 1 h 58"/>
                  <a:gd name="T12" fmla="*/ 10 w 128"/>
                  <a:gd name="T13" fmla="*/ 1 h 58"/>
                  <a:gd name="T14" fmla="*/ 11 w 128"/>
                  <a:gd name="T15" fmla="*/ 3 h 58"/>
                  <a:gd name="T16" fmla="*/ 12 w 128"/>
                  <a:gd name="T17" fmla="*/ 4 h 58"/>
                  <a:gd name="T18" fmla="*/ 13 w 128"/>
                  <a:gd name="T19" fmla="*/ 5 h 58"/>
                  <a:gd name="T20" fmla="*/ 14 w 128"/>
                  <a:gd name="T21" fmla="*/ 6 h 58"/>
                  <a:gd name="T22" fmla="*/ 12 w 128"/>
                  <a:gd name="T23" fmla="*/ 6 h 58"/>
                  <a:gd name="T24" fmla="*/ 11 w 128"/>
                  <a:gd name="T25" fmla="*/ 6 h 58"/>
                  <a:gd name="T26" fmla="*/ 9 w 128"/>
                  <a:gd name="T27" fmla="*/ 6 h 58"/>
                  <a:gd name="T28" fmla="*/ 7 w 128"/>
                  <a:gd name="T29" fmla="*/ 6 h 58"/>
                  <a:gd name="T30" fmla="*/ 5 w 128"/>
                  <a:gd name="T31" fmla="*/ 5 h 58"/>
                  <a:gd name="T32" fmla="*/ 3 w 128"/>
                  <a:gd name="T33" fmla="*/ 5 h 58"/>
                  <a:gd name="T34" fmla="*/ 2 w 128"/>
                  <a:gd name="T35" fmla="*/ 5 h 58"/>
                  <a:gd name="T36" fmla="*/ 0 w 128"/>
                  <a:gd name="T37" fmla="*/ 4 h 58"/>
                  <a:gd name="T38" fmla="*/ 5 w 128"/>
                  <a:gd name="T39" fmla="*/ 3 h 58"/>
                  <a:gd name="T40" fmla="*/ 4 w 128"/>
                  <a:gd name="T41" fmla="*/ 1 h 58"/>
                  <a:gd name="T42" fmla="*/ 4 w 128"/>
                  <a:gd name="T43" fmla="*/ 1 h 58"/>
                  <a:gd name="T44" fmla="*/ 5 w 128"/>
                  <a:gd name="T45" fmla="*/ 1 h 58"/>
                  <a:gd name="T46" fmla="*/ 6 w 128"/>
                  <a:gd name="T47" fmla="*/ 0 h 58"/>
                  <a:gd name="T48" fmla="*/ 7 w 128"/>
                  <a:gd name="T49" fmla="*/ 0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58"/>
                  <a:gd name="T77" fmla="*/ 128 w 128"/>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58">
                    <a:moveTo>
                      <a:pt x="64" y="0"/>
                    </a:moveTo>
                    <a:lnTo>
                      <a:pt x="68" y="0"/>
                    </a:lnTo>
                    <a:lnTo>
                      <a:pt x="74" y="1"/>
                    </a:lnTo>
                    <a:lnTo>
                      <a:pt x="81" y="4"/>
                    </a:lnTo>
                    <a:lnTo>
                      <a:pt x="88" y="9"/>
                    </a:lnTo>
                    <a:lnTo>
                      <a:pt x="88" y="12"/>
                    </a:lnTo>
                    <a:lnTo>
                      <a:pt x="92" y="13"/>
                    </a:lnTo>
                    <a:lnTo>
                      <a:pt x="102" y="23"/>
                    </a:lnTo>
                    <a:lnTo>
                      <a:pt x="110" y="33"/>
                    </a:lnTo>
                    <a:lnTo>
                      <a:pt x="120" y="45"/>
                    </a:lnTo>
                    <a:lnTo>
                      <a:pt x="128" y="58"/>
                    </a:lnTo>
                    <a:lnTo>
                      <a:pt x="111" y="56"/>
                    </a:lnTo>
                    <a:lnTo>
                      <a:pt x="95" y="55"/>
                    </a:lnTo>
                    <a:lnTo>
                      <a:pt x="78" y="52"/>
                    </a:lnTo>
                    <a:lnTo>
                      <a:pt x="62" y="51"/>
                    </a:lnTo>
                    <a:lnTo>
                      <a:pt x="46" y="48"/>
                    </a:lnTo>
                    <a:lnTo>
                      <a:pt x="31" y="45"/>
                    </a:lnTo>
                    <a:lnTo>
                      <a:pt x="16" y="43"/>
                    </a:lnTo>
                    <a:lnTo>
                      <a:pt x="0" y="40"/>
                    </a:lnTo>
                    <a:lnTo>
                      <a:pt x="41" y="26"/>
                    </a:lnTo>
                    <a:lnTo>
                      <a:pt x="37" y="13"/>
                    </a:lnTo>
                    <a:lnTo>
                      <a:pt x="39" y="11"/>
                    </a:lnTo>
                    <a:lnTo>
                      <a:pt x="45" y="8"/>
                    </a:lnTo>
                    <a:lnTo>
                      <a:pt x="52" y="4"/>
                    </a:lnTo>
                    <a:lnTo>
                      <a:pt x="64" y="0"/>
                    </a:lnTo>
                    <a:close/>
                  </a:path>
                </a:pathLst>
              </a:custGeom>
              <a:solidFill>
                <a:srgbClr val="FFFFFF"/>
              </a:solidFill>
              <a:ln w="9525">
                <a:noFill/>
                <a:round/>
                <a:headEnd/>
                <a:tailEnd/>
              </a:ln>
            </p:spPr>
            <p:txBody>
              <a:bodyPr/>
              <a:lstStyle/>
              <a:p>
                <a:pPr eaLnBrk="0" hangingPunct="0"/>
                <a:endParaRPr lang="en-AU"/>
              </a:p>
            </p:txBody>
          </p:sp>
          <p:sp>
            <p:nvSpPr>
              <p:cNvPr id="76859" name="Freeform 223"/>
              <p:cNvSpPr>
                <a:spLocks/>
              </p:cNvSpPr>
              <p:nvPr/>
            </p:nvSpPr>
            <p:spPr bwMode="auto">
              <a:xfrm>
                <a:off x="2479" y="3182"/>
                <a:ext cx="33" cy="41"/>
              </a:xfrm>
              <a:custGeom>
                <a:avLst/>
                <a:gdLst>
                  <a:gd name="T0" fmla="*/ 1 w 100"/>
                  <a:gd name="T1" fmla="*/ 0 h 123"/>
                  <a:gd name="T2" fmla="*/ 1 w 100"/>
                  <a:gd name="T3" fmla="*/ 0 h 123"/>
                  <a:gd name="T4" fmla="*/ 2 w 100"/>
                  <a:gd name="T5" fmla="*/ 0 h 123"/>
                  <a:gd name="T6" fmla="*/ 2 w 100"/>
                  <a:gd name="T7" fmla="*/ 0 h 123"/>
                  <a:gd name="T8" fmla="*/ 2 w 100"/>
                  <a:gd name="T9" fmla="*/ 0 h 123"/>
                  <a:gd name="T10" fmla="*/ 11 w 100"/>
                  <a:gd name="T11" fmla="*/ 12 h 123"/>
                  <a:gd name="T12" fmla="*/ 11 w 100"/>
                  <a:gd name="T13" fmla="*/ 12 h 123"/>
                  <a:gd name="T14" fmla="*/ 11 w 100"/>
                  <a:gd name="T15" fmla="*/ 12 h 123"/>
                  <a:gd name="T16" fmla="*/ 11 w 100"/>
                  <a:gd name="T17" fmla="*/ 13 h 123"/>
                  <a:gd name="T18" fmla="*/ 11 w 100"/>
                  <a:gd name="T19" fmla="*/ 13 h 123"/>
                  <a:gd name="T20" fmla="*/ 9 w 100"/>
                  <a:gd name="T21" fmla="*/ 14 h 123"/>
                  <a:gd name="T22" fmla="*/ 0 w 100"/>
                  <a:gd name="T23" fmla="*/ 2 h 123"/>
                  <a:gd name="T24" fmla="*/ 0 w 100"/>
                  <a:gd name="T25" fmla="*/ 2 h 123"/>
                  <a:gd name="T26" fmla="*/ 0 w 100"/>
                  <a:gd name="T27" fmla="*/ 2 h 123"/>
                  <a:gd name="T28" fmla="*/ 0 w 100"/>
                  <a:gd name="T29" fmla="*/ 1 h 123"/>
                  <a:gd name="T30" fmla="*/ 1 w 100"/>
                  <a:gd name="T31" fmla="*/ 0 h 1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0"/>
                  <a:gd name="T49" fmla="*/ 0 h 123"/>
                  <a:gd name="T50" fmla="*/ 100 w 100"/>
                  <a:gd name="T51" fmla="*/ 123 h 1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0" h="123">
                    <a:moveTo>
                      <a:pt x="6" y="4"/>
                    </a:moveTo>
                    <a:lnTo>
                      <a:pt x="10" y="1"/>
                    </a:lnTo>
                    <a:lnTo>
                      <a:pt x="14" y="0"/>
                    </a:lnTo>
                    <a:lnTo>
                      <a:pt x="18" y="0"/>
                    </a:lnTo>
                    <a:lnTo>
                      <a:pt x="22" y="3"/>
                    </a:lnTo>
                    <a:lnTo>
                      <a:pt x="100" y="108"/>
                    </a:lnTo>
                    <a:lnTo>
                      <a:pt x="99" y="110"/>
                    </a:lnTo>
                    <a:lnTo>
                      <a:pt x="97" y="112"/>
                    </a:lnTo>
                    <a:lnTo>
                      <a:pt x="96" y="114"/>
                    </a:lnTo>
                    <a:lnTo>
                      <a:pt x="96" y="117"/>
                    </a:lnTo>
                    <a:lnTo>
                      <a:pt x="78" y="123"/>
                    </a:lnTo>
                    <a:lnTo>
                      <a:pt x="1" y="21"/>
                    </a:lnTo>
                    <a:lnTo>
                      <a:pt x="0" y="18"/>
                    </a:lnTo>
                    <a:lnTo>
                      <a:pt x="0" y="14"/>
                    </a:lnTo>
                    <a:lnTo>
                      <a:pt x="1" y="10"/>
                    </a:lnTo>
                    <a:lnTo>
                      <a:pt x="6" y="4"/>
                    </a:lnTo>
                    <a:close/>
                  </a:path>
                </a:pathLst>
              </a:custGeom>
              <a:solidFill>
                <a:srgbClr val="FFFFFF"/>
              </a:solidFill>
              <a:ln w="9525">
                <a:noFill/>
                <a:round/>
                <a:headEnd/>
                <a:tailEnd/>
              </a:ln>
            </p:spPr>
            <p:txBody>
              <a:bodyPr/>
              <a:lstStyle/>
              <a:p>
                <a:pPr eaLnBrk="0" hangingPunct="0"/>
                <a:endParaRPr lang="en-AU"/>
              </a:p>
            </p:txBody>
          </p:sp>
          <p:sp>
            <p:nvSpPr>
              <p:cNvPr id="76860" name="Freeform 224"/>
              <p:cNvSpPr>
                <a:spLocks/>
              </p:cNvSpPr>
              <p:nvPr/>
            </p:nvSpPr>
            <p:spPr bwMode="auto">
              <a:xfrm>
                <a:off x="2174" y="3195"/>
                <a:ext cx="264" cy="73"/>
              </a:xfrm>
              <a:custGeom>
                <a:avLst/>
                <a:gdLst>
                  <a:gd name="T0" fmla="*/ 88 w 791"/>
                  <a:gd name="T1" fmla="*/ 2 h 219"/>
                  <a:gd name="T2" fmla="*/ 81 w 791"/>
                  <a:gd name="T3" fmla="*/ 3 h 219"/>
                  <a:gd name="T4" fmla="*/ 74 w 791"/>
                  <a:gd name="T5" fmla="*/ 4 h 219"/>
                  <a:gd name="T6" fmla="*/ 68 w 791"/>
                  <a:gd name="T7" fmla="*/ 5 h 219"/>
                  <a:gd name="T8" fmla="*/ 61 w 791"/>
                  <a:gd name="T9" fmla="*/ 6 h 219"/>
                  <a:gd name="T10" fmla="*/ 55 w 791"/>
                  <a:gd name="T11" fmla="*/ 7 h 219"/>
                  <a:gd name="T12" fmla="*/ 49 w 791"/>
                  <a:gd name="T13" fmla="*/ 8 h 219"/>
                  <a:gd name="T14" fmla="*/ 43 w 791"/>
                  <a:gd name="T15" fmla="*/ 10 h 219"/>
                  <a:gd name="T16" fmla="*/ 37 w 791"/>
                  <a:gd name="T17" fmla="*/ 11 h 219"/>
                  <a:gd name="T18" fmla="*/ 32 w 791"/>
                  <a:gd name="T19" fmla="*/ 12 h 219"/>
                  <a:gd name="T20" fmla="*/ 27 w 791"/>
                  <a:gd name="T21" fmla="*/ 14 h 219"/>
                  <a:gd name="T22" fmla="*/ 22 w 791"/>
                  <a:gd name="T23" fmla="*/ 16 h 219"/>
                  <a:gd name="T24" fmla="*/ 17 w 791"/>
                  <a:gd name="T25" fmla="*/ 17 h 219"/>
                  <a:gd name="T26" fmla="*/ 12 w 791"/>
                  <a:gd name="T27" fmla="*/ 19 h 219"/>
                  <a:gd name="T28" fmla="*/ 8 w 791"/>
                  <a:gd name="T29" fmla="*/ 21 h 219"/>
                  <a:gd name="T30" fmla="*/ 4 w 791"/>
                  <a:gd name="T31" fmla="*/ 22 h 219"/>
                  <a:gd name="T32" fmla="*/ 0 w 791"/>
                  <a:gd name="T33" fmla="*/ 24 h 219"/>
                  <a:gd name="T34" fmla="*/ 4 w 791"/>
                  <a:gd name="T35" fmla="*/ 22 h 219"/>
                  <a:gd name="T36" fmla="*/ 8 w 791"/>
                  <a:gd name="T37" fmla="*/ 20 h 219"/>
                  <a:gd name="T38" fmla="*/ 12 w 791"/>
                  <a:gd name="T39" fmla="*/ 18 h 219"/>
                  <a:gd name="T40" fmla="*/ 17 w 791"/>
                  <a:gd name="T41" fmla="*/ 16 h 219"/>
                  <a:gd name="T42" fmla="*/ 22 w 791"/>
                  <a:gd name="T43" fmla="*/ 14 h 219"/>
                  <a:gd name="T44" fmla="*/ 26 w 791"/>
                  <a:gd name="T45" fmla="*/ 12 h 219"/>
                  <a:gd name="T46" fmla="*/ 32 w 791"/>
                  <a:gd name="T47" fmla="*/ 11 h 219"/>
                  <a:gd name="T48" fmla="*/ 37 w 791"/>
                  <a:gd name="T49" fmla="*/ 9 h 219"/>
                  <a:gd name="T50" fmla="*/ 43 w 791"/>
                  <a:gd name="T51" fmla="*/ 8 h 219"/>
                  <a:gd name="T52" fmla="*/ 49 w 791"/>
                  <a:gd name="T53" fmla="*/ 6 h 219"/>
                  <a:gd name="T54" fmla="*/ 55 w 791"/>
                  <a:gd name="T55" fmla="*/ 5 h 219"/>
                  <a:gd name="T56" fmla="*/ 61 w 791"/>
                  <a:gd name="T57" fmla="*/ 4 h 219"/>
                  <a:gd name="T58" fmla="*/ 68 w 791"/>
                  <a:gd name="T59" fmla="*/ 3 h 219"/>
                  <a:gd name="T60" fmla="*/ 74 w 791"/>
                  <a:gd name="T61" fmla="*/ 2 h 219"/>
                  <a:gd name="T62" fmla="*/ 81 w 791"/>
                  <a:gd name="T63" fmla="*/ 1 h 219"/>
                  <a:gd name="T64" fmla="*/ 88 w 791"/>
                  <a:gd name="T65" fmla="*/ 0 h 219"/>
                  <a:gd name="T66" fmla="*/ 88 w 791"/>
                  <a:gd name="T67" fmla="*/ 1 h 219"/>
                  <a:gd name="T68" fmla="*/ 88 w 791"/>
                  <a:gd name="T69" fmla="*/ 1 h 219"/>
                  <a:gd name="T70" fmla="*/ 88 w 791"/>
                  <a:gd name="T71" fmla="*/ 2 h 219"/>
                  <a:gd name="T72" fmla="*/ 88 w 791"/>
                  <a:gd name="T73" fmla="*/ 2 h 2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1"/>
                  <a:gd name="T112" fmla="*/ 0 h 219"/>
                  <a:gd name="T113" fmla="*/ 791 w 791"/>
                  <a:gd name="T114" fmla="*/ 219 h 2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1" h="219">
                    <a:moveTo>
                      <a:pt x="791" y="22"/>
                    </a:moveTo>
                    <a:lnTo>
                      <a:pt x="728" y="29"/>
                    </a:lnTo>
                    <a:lnTo>
                      <a:pt x="667" y="37"/>
                    </a:lnTo>
                    <a:lnTo>
                      <a:pt x="609" y="46"/>
                    </a:lnTo>
                    <a:lnTo>
                      <a:pt x="551" y="55"/>
                    </a:lnTo>
                    <a:lnTo>
                      <a:pt x="495" y="65"/>
                    </a:lnTo>
                    <a:lnTo>
                      <a:pt x="441" y="76"/>
                    </a:lnTo>
                    <a:lnTo>
                      <a:pt x="388" y="87"/>
                    </a:lnTo>
                    <a:lnTo>
                      <a:pt x="337" y="100"/>
                    </a:lnTo>
                    <a:lnTo>
                      <a:pt x="288" y="112"/>
                    </a:lnTo>
                    <a:lnTo>
                      <a:pt x="241" y="125"/>
                    </a:lnTo>
                    <a:lnTo>
                      <a:pt x="197" y="140"/>
                    </a:lnTo>
                    <a:lnTo>
                      <a:pt x="152" y="154"/>
                    </a:lnTo>
                    <a:lnTo>
                      <a:pt x="112" y="169"/>
                    </a:lnTo>
                    <a:lnTo>
                      <a:pt x="72" y="186"/>
                    </a:lnTo>
                    <a:lnTo>
                      <a:pt x="34" y="202"/>
                    </a:lnTo>
                    <a:lnTo>
                      <a:pt x="0" y="219"/>
                    </a:lnTo>
                    <a:lnTo>
                      <a:pt x="34" y="200"/>
                    </a:lnTo>
                    <a:lnTo>
                      <a:pt x="70" y="180"/>
                    </a:lnTo>
                    <a:lnTo>
                      <a:pt x="109" y="162"/>
                    </a:lnTo>
                    <a:lnTo>
                      <a:pt x="151" y="145"/>
                    </a:lnTo>
                    <a:lnTo>
                      <a:pt x="194" y="129"/>
                    </a:lnTo>
                    <a:lnTo>
                      <a:pt x="238" y="112"/>
                    </a:lnTo>
                    <a:lnTo>
                      <a:pt x="286" y="98"/>
                    </a:lnTo>
                    <a:lnTo>
                      <a:pt x="335" y="83"/>
                    </a:lnTo>
                    <a:lnTo>
                      <a:pt x="387" y="71"/>
                    </a:lnTo>
                    <a:lnTo>
                      <a:pt x="440" y="57"/>
                    </a:lnTo>
                    <a:lnTo>
                      <a:pt x="494" y="46"/>
                    </a:lnTo>
                    <a:lnTo>
                      <a:pt x="549" y="35"/>
                    </a:lnTo>
                    <a:lnTo>
                      <a:pt x="607" y="25"/>
                    </a:lnTo>
                    <a:lnTo>
                      <a:pt x="667" y="15"/>
                    </a:lnTo>
                    <a:lnTo>
                      <a:pt x="727" y="7"/>
                    </a:lnTo>
                    <a:lnTo>
                      <a:pt x="789" y="0"/>
                    </a:lnTo>
                    <a:lnTo>
                      <a:pt x="789" y="5"/>
                    </a:lnTo>
                    <a:lnTo>
                      <a:pt x="789" y="11"/>
                    </a:lnTo>
                    <a:lnTo>
                      <a:pt x="789" y="17"/>
                    </a:lnTo>
                    <a:lnTo>
                      <a:pt x="791" y="22"/>
                    </a:lnTo>
                    <a:close/>
                  </a:path>
                </a:pathLst>
              </a:custGeom>
              <a:solidFill>
                <a:srgbClr val="FFFFFF"/>
              </a:solidFill>
              <a:ln w="9525">
                <a:noFill/>
                <a:round/>
                <a:headEnd/>
                <a:tailEnd/>
              </a:ln>
            </p:spPr>
            <p:txBody>
              <a:bodyPr/>
              <a:lstStyle/>
              <a:p>
                <a:pPr eaLnBrk="0" hangingPunct="0"/>
                <a:endParaRPr lang="en-AU"/>
              </a:p>
            </p:txBody>
          </p:sp>
          <p:sp>
            <p:nvSpPr>
              <p:cNvPr id="76861" name="Freeform 225"/>
              <p:cNvSpPr>
                <a:spLocks/>
              </p:cNvSpPr>
              <p:nvPr/>
            </p:nvSpPr>
            <p:spPr bwMode="auto">
              <a:xfrm>
                <a:off x="2209" y="3296"/>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0 w 747"/>
                  <a:gd name="T69" fmla="*/ 29 h 746"/>
                  <a:gd name="T70" fmla="*/ 82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7" y="649"/>
                    </a:lnTo>
                    <a:lnTo>
                      <a:pt x="124" y="636"/>
                    </a:lnTo>
                    <a:lnTo>
                      <a:pt x="97" y="609"/>
                    </a:lnTo>
                    <a:lnTo>
                      <a:pt x="74" y="580"/>
                    </a:lnTo>
                    <a:lnTo>
                      <a:pt x="53" y="548"/>
                    </a:lnTo>
                    <a:lnTo>
                      <a:pt x="36" y="516"/>
                    </a:lnTo>
                    <a:lnTo>
                      <a:pt x="22" y="481"/>
                    </a:lnTo>
                    <a:lnTo>
                      <a:pt x="11" y="446"/>
                    </a:lnTo>
                    <a:lnTo>
                      <a:pt x="4" y="410"/>
                    </a:lnTo>
                    <a:lnTo>
                      <a:pt x="0" y="373"/>
                    </a:lnTo>
                    <a:lnTo>
                      <a:pt x="0" y="336"/>
                    </a:lnTo>
                    <a:lnTo>
                      <a:pt x="3" y="299"/>
                    </a:lnTo>
                    <a:lnTo>
                      <a:pt x="10" y="265"/>
                    </a:lnTo>
                    <a:lnTo>
                      <a:pt x="21" y="230"/>
                    </a:lnTo>
                    <a:lnTo>
                      <a:pt x="33" y="198"/>
                    </a:lnTo>
                    <a:lnTo>
                      <a:pt x="51" y="166"/>
                    </a:lnTo>
                    <a:lnTo>
                      <a:pt x="71" y="137"/>
                    </a:lnTo>
                    <a:lnTo>
                      <a:pt x="94"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3" y="62"/>
                    </a:lnTo>
                    <a:lnTo>
                      <a:pt x="579" y="73"/>
                    </a:lnTo>
                    <a:lnTo>
                      <a:pt x="594" y="85"/>
                    </a:lnTo>
                    <a:lnTo>
                      <a:pt x="609" y="97"/>
                    </a:lnTo>
                    <a:lnTo>
                      <a:pt x="623" y="109"/>
                    </a:lnTo>
                    <a:lnTo>
                      <a:pt x="650" y="137"/>
                    </a:lnTo>
                    <a:lnTo>
                      <a:pt x="673" y="166"/>
                    </a:lnTo>
                    <a:lnTo>
                      <a:pt x="693" y="198"/>
                    </a:lnTo>
                    <a:lnTo>
                      <a:pt x="711" y="230"/>
                    </a:lnTo>
                    <a:lnTo>
                      <a:pt x="724" y="265"/>
                    </a:lnTo>
                    <a:lnTo>
                      <a:pt x="736" y="299"/>
                    </a:lnTo>
                    <a:lnTo>
                      <a:pt x="742" y="336"/>
                    </a:lnTo>
                    <a:lnTo>
                      <a:pt x="747" y="373"/>
                    </a:lnTo>
                    <a:lnTo>
                      <a:pt x="747" y="410"/>
                    </a:lnTo>
                    <a:lnTo>
                      <a:pt x="742" y="448"/>
                    </a:lnTo>
                    <a:lnTo>
                      <a:pt x="736" y="484"/>
                    </a:lnTo>
                    <a:lnTo>
                      <a:pt x="726" y="517"/>
                    </a:lnTo>
                    <a:lnTo>
                      <a:pt x="711" y="550"/>
                    </a:lnTo>
                    <a:lnTo>
                      <a:pt x="694" y="581"/>
                    </a:lnTo>
                    <a:lnTo>
                      <a:pt x="674"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862" name="Freeform 226"/>
              <p:cNvSpPr>
                <a:spLocks/>
              </p:cNvSpPr>
              <p:nvPr/>
            </p:nvSpPr>
            <p:spPr bwMode="auto">
              <a:xfrm>
                <a:off x="2713" y="3296"/>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1 w 747"/>
                  <a:gd name="T69" fmla="*/ 29 h 746"/>
                  <a:gd name="T70" fmla="*/ 83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8" y="649"/>
                    </a:lnTo>
                    <a:lnTo>
                      <a:pt x="124" y="636"/>
                    </a:lnTo>
                    <a:lnTo>
                      <a:pt x="97" y="609"/>
                    </a:lnTo>
                    <a:lnTo>
                      <a:pt x="74" y="580"/>
                    </a:lnTo>
                    <a:lnTo>
                      <a:pt x="54" y="548"/>
                    </a:lnTo>
                    <a:lnTo>
                      <a:pt x="36" y="516"/>
                    </a:lnTo>
                    <a:lnTo>
                      <a:pt x="22" y="481"/>
                    </a:lnTo>
                    <a:lnTo>
                      <a:pt x="11" y="446"/>
                    </a:lnTo>
                    <a:lnTo>
                      <a:pt x="4" y="410"/>
                    </a:lnTo>
                    <a:lnTo>
                      <a:pt x="0" y="373"/>
                    </a:lnTo>
                    <a:lnTo>
                      <a:pt x="0" y="336"/>
                    </a:lnTo>
                    <a:lnTo>
                      <a:pt x="3" y="299"/>
                    </a:lnTo>
                    <a:lnTo>
                      <a:pt x="10" y="265"/>
                    </a:lnTo>
                    <a:lnTo>
                      <a:pt x="21" y="230"/>
                    </a:lnTo>
                    <a:lnTo>
                      <a:pt x="34" y="198"/>
                    </a:lnTo>
                    <a:lnTo>
                      <a:pt x="52" y="166"/>
                    </a:lnTo>
                    <a:lnTo>
                      <a:pt x="71" y="137"/>
                    </a:lnTo>
                    <a:lnTo>
                      <a:pt x="95"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4" y="62"/>
                    </a:lnTo>
                    <a:lnTo>
                      <a:pt x="579" y="73"/>
                    </a:lnTo>
                    <a:lnTo>
                      <a:pt x="594" y="85"/>
                    </a:lnTo>
                    <a:lnTo>
                      <a:pt x="609" y="97"/>
                    </a:lnTo>
                    <a:lnTo>
                      <a:pt x="623" y="109"/>
                    </a:lnTo>
                    <a:lnTo>
                      <a:pt x="650" y="137"/>
                    </a:lnTo>
                    <a:lnTo>
                      <a:pt x="673" y="166"/>
                    </a:lnTo>
                    <a:lnTo>
                      <a:pt x="693" y="198"/>
                    </a:lnTo>
                    <a:lnTo>
                      <a:pt x="711" y="230"/>
                    </a:lnTo>
                    <a:lnTo>
                      <a:pt x="725" y="265"/>
                    </a:lnTo>
                    <a:lnTo>
                      <a:pt x="736" y="299"/>
                    </a:lnTo>
                    <a:lnTo>
                      <a:pt x="743" y="336"/>
                    </a:lnTo>
                    <a:lnTo>
                      <a:pt x="747" y="373"/>
                    </a:lnTo>
                    <a:lnTo>
                      <a:pt x="747" y="410"/>
                    </a:lnTo>
                    <a:lnTo>
                      <a:pt x="743" y="448"/>
                    </a:lnTo>
                    <a:lnTo>
                      <a:pt x="736" y="484"/>
                    </a:lnTo>
                    <a:lnTo>
                      <a:pt x="726" y="517"/>
                    </a:lnTo>
                    <a:lnTo>
                      <a:pt x="711" y="550"/>
                    </a:lnTo>
                    <a:lnTo>
                      <a:pt x="694" y="581"/>
                    </a:lnTo>
                    <a:lnTo>
                      <a:pt x="675"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863" name="Freeform 227"/>
              <p:cNvSpPr>
                <a:spLocks/>
              </p:cNvSpPr>
              <p:nvPr/>
            </p:nvSpPr>
            <p:spPr bwMode="auto">
              <a:xfrm>
                <a:off x="2124" y="3214"/>
                <a:ext cx="898" cy="245"/>
              </a:xfrm>
              <a:custGeom>
                <a:avLst/>
                <a:gdLst>
                  <a:gd name="T0" fmla="*/ 298 w 2695"/>
                  <a:gd name="T1" fmla="*/ 59 h 735"/>
                  <a:gd name="T2" fmla="*/ 293 w 2695"/>
                  <a:gd name="T3" fmla="*/ 71 h 735"/>
                  <a:gd name="T4" fmla="*/ 289 w 2695"/>
                  <a:gd name="T5" fmla="*/ 74 h 735"/>
                  <a:gd name="T6" fmla="*/ 284 w 2695"/>
                  <a:gd name="T7" fmla="*/ 77 h 735"/>
                  <a:gd name="T8" fmla="*/ 283 w 2695"/>
                  <a:gd name="T9" fmla="*/ 71 h 735"/>
                  <a:gd name="T10" fmla="*/ 281 w 2695"/>
                  <a:gd name="T11" fmla="*/ 56 h 735"/>
                  <a:gd name="T12" fmla="*/ 271 w 2695"/>
                  <a:gd name="T13" fmla="*/ 40 h 735"/>
                  <a:gd name="T14" fmla="*/ 263 w 2695"/>
                  <a:gd name="T15" fmla="*/ 32 h 735"/>
                  <a:gd name="T16" fmla="*/ 255 w 2695"/>
                  <a:gd name="T17" fmla="*/ 28 h 735"/>
                  <a:gd name="T18" fmla="*/ 247 w 2695"/>
                  <a:gd name="T19" fmla="*/ 25 h 735"/>
                  <a:gd name="T20" fmla="*/ 238 w 2695"/>
                  <a:gd name="T21" fmla="*/ 23 h 735"/>
                  <a:gd name="T22" fmla="*/ 222 w 2695"/>
                  <a:gd name="T23" fmla="*/ 25 h 735"/>
                  <a:gd name="T24" fmla="*/ 207 w 2695"/>
                  <a:gd name="T25" fmla="*/ 34 h 735"/>
                  <a:gd name="T26" fmla="*/ 197 w 2695"/>
                  <a:gd name="T27" fmla="*/ 47 h 735"/>
                  <a:gd name="T28" fmla="*/ 192 w 2695"/>
                  <a:gd name="T29" fmla="*/ 64 h 735"/>
                  <a:gd name="T30" fmla="*/ 194 w 2695"/>
                  <a:gd name="T31" fmla="*/ 79 h 735"/>
                  <a:gd name="T32" fmla="*/ 187 w 2695"/>
                  <a:gd name="T33" fmla="*/ 81 h 735"/>
                  <a:gd name="T34" fmla="*/ 177 w 2695"/>
                  <a:gd name="T35" fmla="*/ 81 h 735"/>
                  <a:gd name="T36" fmla="*/ 167 w 2695"/>
                  <a:gd name="T37" fmla="*/ 81 h 735"/>
                  <a:gd name="T38" fmla="*/ 156 w 2695"/>
                  <a:gd name="T39" fmla="*/ 80 h 735"/>
                  <a:gd name="T40" fmla="*/ 146 w 2695"/>
                  <a:gd name="T41" fmla="*/ 80 h 735"/>
                  <a:gd name="T42" fmla="*/ 136 w 2695"/>
                  <a:gd name="T43" fmla="*/ 81 h 735"/>
                  <a:gd name="T44" fmla="*/ 126 w 2695"/>
                  <a:gd name="T45" fmla="*/ 81 h 735"/>
                  <a:gd name="T46" fmla="*/ 117 w 2695"/>
                  <a:gd name="T47" fmla="*/ 81 h 735"/>
                  <a:gd name="T48" fmla="*/ 116 w 2695"/>
                  <a:gd name="T49" fmla="*/ 72 h 735"/>
                  <a:gd name="T50" fmla="*/ 113 w 2695"/>
                  <a:gd name="T51" fmla="*/ 56 h 735"/>
                  <a:gd name="T52" fmla="*/ 104 w 2695"/>
                  <a:gd name="T53" fmla="*/ 40 h 735"/>
                  <a:gd name="T54" fmla="*/ 95 w 2695"/>
                  <a:gd name="T55" fmla="*/ 32 h 735"/>
                  <a:gd name="T56" fmla="*/ 87 w 2695"/>
                  <a:gd name="T57" fmla="*/ 28 h 735"/>
                  <a:gd name="T58" fmla="*/ 79 w 2695"/>
                  <a:gd name="T59" fmla="*/ 25 h 735"/>
                  <a:gd name="T60" fmla="*/ 70 w 2695"/>
                  <a:gd name="T61" fmla="*/ 23 h 735"/>
                  <a:gd name="T62" fmla="*/ 54 w 2695"/>
                  <a:gd name="T63" fmla="*/ 25 h 735"/>
                  <a:gd name="T64" fmla="*/ 39 w 2695"/>
                  <a:gd name="T65" fmla="*/ 34 h 735"/>
                  <a:gd name="T66" fmla="*/ 29 w 2695"/>
                  <a:gd name="T67" fmla="*/ 47 h 735"/>
                  <a:gd name="T68" fmla="*/ 24 w 2695"/>
                  <a:gd name="T69" fmla="*/ 64 h 735"/>
                  <a:gd name="T70" fmla="*/ 25 w 2695"/>
                  <a:gd name="T71" fmla="*/ 75 h 735"/>
                  <a:gd name="T72" fmla="*/ 18 w 2695"/>
                  <a:gd name="T73" fmla="*/ 74 h 735"/>
                  <a:gd name="T74" fmla="*/ 9 w 2695"/>
                  <a:gd name="T75" fmla="*/ 69 h 735"/>
                  <a:gd name="T76" fmla="*/ 4 w 2695"/>
                  <a:gd name="T77" fmla="*/ 62 h 735"/>
                  <a:gd name="T78" fmla="*/ 1 w 2695"/>
                  <a:gd name="T79" fmla="*/ 50 h 735"/>
                  <a:gd name="T80" fmla="*/ 0 w 2695"/>
                  <a:gd name="T81" fmla="*/ 37 h 735"/>
                  <a:gd name="T82" fmla="*/ 4 w 2695"/>
                  <a:gd name="T83" fmla="*/ 31 h 735"/>
                  <a:gd name="T84" fmla="*/ 12 w 2695"/>
                  <a:gd name="T85" fmla="*/ 26 h 735"/>
                  <a:gd name="T86" fmla="*/ 22 w 2695"/>
                  <a:gd name="T87" fmla="*/ 20 h 735"/>
                  <a:gd name="T88" fmla="*/ 33 w 2695"/>
                  <a:gd name="T89" fmla="*/ 15 h 735"/>
                  <a:gd name="T90" fmla="*/ 47 w 2695"/>
                  <a:gd name="T91" fmla="*/ 11 h 735"/>
                  <a:gd name="T92" fmla="*/ 62 w 2695"/>
                  <a:gd name="T93" fmla="*/ 7 h 735"/>
                  <a:gd name="T94" fmla="*/ 79 w 2695"/>
                  <a:gd name="T95" fmla="*/ 4 h 735"/>
                  <a:gd name="T96" fmla="*/ 97 w 2695"/>
                  <a:gd name="T97" fmla="*/ 1 h 735"/>
                  <a:gd name="T98" fmla="*/ 107 w 2695"/>
                  <a:gd name="T99" fmla="*/ 1 h 735"/>
                  <a:gd name="T100" fmla="*/ 110 w 2695"/>
                  <a:gd name="T101" fmla="*/ 4 h 735"/>
                  <a:gd name="T102" fmla="*/ 121 w 2695"/>
                  <a:gd name="T103" fmla="*/ 9 h 735"/>
                  <a:gd name="T104" fmla="*/ 145 w 2695"/>
                  <a:gd name="T105" fmla="*/ 13 h 735"/>
                  <a:gd name="T106" fmla="*/ 171 w 2695"/>
                  <a:gd name="T107" fmla="*/ 13 h 735"/>
                  <a:gd name="T108" fmla="*/ 194 w 2695"/>
                  <a:gd name="T109" fmla="*/ 9 h 735"/>
                  <a:gd name="T110" fmla="*/ 205 w 2695"/>
                  <a:gd name="T111" fmla="*/ 4 h 735"/>
                  <a:gd name="T112" fmla="*/ 214 w 2695"/>
                  <a:gd name="T113" fmla="*/ 3 h 735"/>
                  <a:gd name="T114" fmla="*/ 241 w 2695"/>
                  <a:gd name="T115" fmla="*/ 9 h 735"/>
                  <a:gd name="T116" fmla="*/ 265 w 2695"/>
                  <a:gd name="T117" fmla="*/ 16 h 735"/>
                  <a:gd name="T118" fmla="*/ 285 w 2695"/>
                  <a:gd name="T119" fmla="*/ 26 h 735"/>
                  <a:gd name="T120" fmla="*/ 297 w 2695"/>
                  <a:gd name="T121" fmla="*/ 33 h 735"/>
                  <a:gd name="T122" fmla="*/ 299 w 2695"/>
                  <a:gd name="T123" fmla="*/ 46 h 7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695"/>
                  <a:gd name="T187" fmla="*/ 0 h 735"/>
                  <a:gd name="T188" fmla="*/ 2695 w 2695"/>
                  <a:gd name="T189" fmla="*/ 735 h 7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695" h="735">
                    <a:moveTo>
                      <a:pt x="2695" y="416"/>
                    </a:moveTo>
                    <a:lnTo>
                      <a:pt x="2694" y="456"/>
                    </a:lnTo>
                    <a:lnTo>
                      <a:pt x="2691" y="495"/>
                    </a:lnTo>
                    <a:lnTo>
                      <a:pt x="2685" y="531"/>
                    </a:lnTo>
                    <a:lnTo>
                      <a:pt x="2677" y="563"/>
                    </a:lnTo>
                    <a:lnTo>
                      <a:pt x="2667" y="594"/>
                    </a:lnTo>
                    <a:lnTo>
                      <a:pt x="2655" y="619"/>
                    </a:lnTo>
                    <a:lnTo>
                      <a:pt x="2641" y="638"/>
                    </a:lnTo>
                    <a:lnTo>
                      <a:pt x="2626" y="653"/>
                    </a:lnTo>
                    <a:lnTo>
                      <a:pt x="2617" y="659"/>
                    </a:lnTo>
                    <a:lnTo>
                      <a:pt x="2608" y="664"/>
                    </a:lnTo>
                    <a:lnTo>
                      <a:pt x="2598" y="670"/>
                    </a:lnTo>
                    <a:lnTo>
                      <a:pt x="2590" y="675"/>
                    </a:lnTo>
                    <a:lnTo>
                      <a:pt x="2579" y="680"/>
                    </a:lnTo>
                    <a:lnTo>
                      <a:pt x="2569" y="685"/>
                    </a:lnTo>
                    <a:lnTo>
                      <a:pt x="2559" y="691"/>
                    </a:lnTo>
                    <a:lnTo>
                      <a:pt x="2548" y="695"/>
                    </a:lnTo>
                    <a:lnTo>
                      <a:pt x="2551" y="675"/>
                    </a:lnTo>
                    <a:lnTo>
                      <a:pt x="2552" y="657"/>
                    </a:lnTo>
                    <a:lnTo>
                      <a:pt x="2552" y="638"/>
                    </a:lnTo>
                    <a:lnTo>
                      <a:pt x="2551" y="620"/>
                    </a:lnTo>
                    <a:lnTo>
                      <a:pt x="2547" y="580"/>
                    </a:lnTo>
                    <a:lnTo>
                      <a:pt x="2538" y="540"/>
                    </a:lnTo>
                    <a:lnTo>
                      <a:pt x="2527" y="501"/>
                    </a:lnTo>
                    <a:lnTo>
                      <a:pt x="2512" y="463"/>
                    </a:lnTo>
                    <a:lnTo>
                      <a:pt x="2493" y="427"/>
                    </a:lnTo>
                    <a:lnTo>
                      <a:pt x="2470" y="393"/>
                    </a:lnTo>
                    <a:lnTo>
                      <a:pt x="2444" y="361"/>
                    </a:lnTo>
                    <a:lnTo>
                      <a:pt x="2415" y="330"/>
                    </a:lnTo>
                    <a:lnTo>
                      <a:pt x="2400" y="316"/>
                    </a:lnTo>
                    <a:lnTo>
                      <a:pt x="2383" y="302"/>
                    </a:lnTo>
                    <a:lnTo>
                      <a:pt x="2368" y="290"/>
                    </a:lnTo>
                    <a:lnTo>
                      <a:pt x="2350" y="279"/>
                    </a:lnTo>
                    <a:lnTo>
                      <a:pt x="2333" y="268"/>
                    </a:lnTo>
                    <a:lnTo>
                      <a:pt x="2315" y="258"/>
                    </a:lnTo>
                    <a:lnTo>
                      <a:pt x="2297" y="248"/>
                    </a:lnTo>
                    <a:lnTo>
                      <a:pt x="2277" y="240"/>
                    </a:lnTo>
                    <a:lnTo>
                      <a:pt x="2259" y="233"/>
                    </a:lnTo>
                    <a:lnTo>
                      <a:pt x="2240" y="228"/>
                    </a:lnTo>
                    <a:lnTo>
                      <a:pt x="2221" y="222"/>
                    </a:lnTo>
                    <a:lnTo>
                      <a:pt x="2200" y="218"/>
                    </a:lnTo>
                    <a:lnTo>
                      <a:pt x="2180" y="214"/>
                    </a:lnTo>
                    <a:lnTo>
                      <a:pt x="2160" y="211"/>
                    </a:lnTo>
                    <a:lnTo>
                      <a:pt x="2140" y="209"/>
                    </a:lnTo>
                    <a:lnTo>
                      <a:pt x="2119" y="209"/>
                    </a:lnTo>
                    <a:lnTo>
                      <a:pt x="2078" y="212"/>
                    </a:lnTo>
                    <a:lnTo>
                      <a:pt x="2037" y="218"/>
                    </a:lnTo>
                    <a:lnTo>
                      <a:pt x="1999" y="228"/>
                    </a:lnTo>
                    <a:lnTo>
                      <a:pt x="1961" y="241"/>
                    </a:lnTo>
                    <a:lnTo>
                      <a:pt x="1926" y="259"/>
                    </a:lnTo>
                    <a:lnTo>
                      <a:pt x="1893" y="280"/>
                    </a:lnTo>
                    <a:lnTo>
                      <a:pt x="1864" y="304"/>
                    </a:lnTo>
                    <a:lnTo>
                      <a:pt x="1836" y="330"/>
                    </a:lnTo>
                    <a:lnTo>
                      <a:pt x="1811" y="359"/>
                    </a:lnTo>
                    <a:lnTo>
                      <a:pt x="1789" y="391"/>
                    </a:lnTo>
                    <a:lnTo>
                      <a:pt x="1770" y="424"/>
                    </a:lnTo>
                    <a:lnTo>
                      <a:pt x="1754" y="460"/>
                    </a:lnTo>
                    <a:lnTo>
                      <a:pt x="1743" y="498"/>
                    </a:lnTo>
                    <a:lnTo>
                      <a:pt x="1735" y="537"/>
                    </a:lnTo>
                    <a:lnTo>
                      <a:pt x="1731" y="578"/>
                    </a:lnTo>
                    <a:lnTo>
                      <a:pt x="1731" y="620"/>
                    </a:lnTo>
                    <a:lnTo>
                      <a:pt x="1734" y="649"/>
                    </a:lnTo>
                    <a:lnTo>
                      <a:pt x="1739" y="678"/>
                    </a:lnTo>
                    <a:lnTo>
                      <a:pt x="1746" y="707"/>
                    </a:lnTo>
                    <a:lnTo>
                      <a:pt x="1754" y="735"/>
                    </a:lnTo>
                    <a:lnTo>
                      <a:pt x="1732" y="734"/>
                    </a:lnTo>
                    <a:lnTo>
                      <a:pt x="1710" y="734"/>
                    </a:lnTo>
                    <a:lnTo>
                      <a:pt x="1686" y="732"/>
                    </a:lnTo>
                    <a:lnTo>
                      <a:pt x="1664" y="731"/>
                    </a:lnTo>
                    <a:lnTo>
                      <a:pt x="1641" y="729"/>
                    </a:lnTo>
                    <a:lnTo>
                      <a:pt x="1617" y="729"/>
                    </a:lnTo>
                    <a:lnTo>
                      <a:pt x="1595" y="728"/>
                    </a:lnTo>
                    <a:lnTo>
                      <a:pt x="1571" y="727"/>
                    </a:lnTo>
                    <a:lnTo>
                      <a:pt x="1548" y="727"/>
                    </a:lnTo>
                    <a:lnTo>
                      <a:pt x="1524" y="725"/>
                    </a:lnTo>
                    <a:lnTo>
                      <a:pt x="1500" y="725"/>
                    </a:lnTo>
                    <a:lnTo>
                      <a:pt x="1475" y="725"/>
                    </a:lnTo>
                    <a:lnTo>
                      <a:pt x="1452" y="724"/>
                    </a:lnTo>
                    <a:lnTo>
                      <a:pt x="1428" y="724"/>
                    </a:lnTo>
                    <a:lnTo>
                      <a:pt x="1403" y="724"/>
                    </a:lnTo>
                    <a:lnTo>
                      <a:pt x="1380" y="724"/>
                    </a:lnTo>
                    <a:lnTo>
                      <a:pt x="1357" y="724"/>
                    </a:lnTo>
                    <a:lnTo>
                      <a:pt x="1335" y="724"/>
                    </a:lnTo>
                    <a:lnTo>
                      <a:pt x="1312" y="724"/>
                    </a:lnTo>
                    <a:lnTo>
                      <a:pt x="1289" y="724"/>
                    </a:lnTo>
                    <a:lnTo>
                      <a:pt x="1269" y="725"/>
                    </a:lnTo>
                    <a:lnTo>
                      <a:pt x="1246" y="725"/>
                    </a:lnTo>
                    <a:lnTo>
                      <a:pt x="1224" y="725"/>
                    </a:lnTo>
                    <a:lnTo>
                      <a:pt x="1202" y="725"/>
                    </a:lnTo>
                    <a:lnTo>
                      <a:pt x="1181" y="727"/>
                    </a:lnTo>
                    <a:lnTo>
                      <a:pt x="1159" y="727"/>
                    </a:lnTo>
                    <a:lnTo>
                      <a:pt x="1138" y="727"/>
                    </a:lnTo>
                    <a:lnTo>
                      <a:pt x="1116" y="728"/>
                    </a:lnTo>
                    <a:lnTo>
                      <a:pt x="1095" y="728"/>
                    </a:lnTo>
                    <a:lnTo>
                      <a:pt x="1073" y="728"/>
                    </a:lnTo>
                    <a:lnTo>
                      <a:pt x="1052" y="729"/>
                    </a:lnTo>
                    <a:lnTo>
                      <a:pt x="1031" y="729"/>
                    </a:lnTo>
                    <a:lnTo>
                      <a:pt x="1036" y="703"/>
                    </a:lnTo>
                    <a:lnTo>
                      <a:pt x="1040" y="675"/>
                    </a:lnTo>
                    <a:lnTo>
                      <a:pt x="1041" y="648"/>
                    </a:lnTo>
                    <a:lnTo>
                      <a:pt x="1040" y="620"/>
                    </a:lnTo>
                    <a:lnTo>
                      <a:pt x="1036" y="580"/>
                    </a:lnTo>
                    <a:lnTo>
                      <a:pt x="1027" y="540"/>
                    </a:lnTo>
                    <a:lnTo>
                      <a:pt x="1016" y="501"/>
                    </a:lnTo>
                    <a:lnTo>
                      <a:pt x="1001" y="463"/>
                    </a:lnTo>
                    <a:lnTo>
                      <a:pt x="981" y="427"/>
                    </a:lnTo>
                    <a:lnTo>
                      <a:pt x="959" y="393"/>
                    </a:lnTo>
                    <a:lnTo>
                      <a:pt x="933" y="361"/>
                    </a:lnTo>
                    <a:lnTo>
                      <a:pt x="904" y="330"/>
                    </a:lnTo>
                    <a:lnTo>
                      <a:pt x="888" y="316"/>
                    </a:lnTo>
                    <a:lnTo>
                      <a:pt x="872" y="302"/>
                    </a:lnTo>
                    <a:lnTo>
                      <a:pt x="855" y="290"/>
                    </a:lnTo>
                    <a:lnTo>
                      <a:pt x="839" y="279"/>
                    </a:lnTo>
                    <a:lnTo>
                      <a:pt x="820" y="268"/>
                    </a:lnTo>
                    <a:lnTo>
                      <a:pt x="804" y="258"/>
                    </a:lnTo>
                    <a:lnTo>
                      <a:pt x="784" y="248"/>
                    </a:lnTo>
                    <a:lnTo>
                      <a:pt x="766" y="240"/>
                    </a:lnTo>
                    <a:lnTo>
                      <a:pt x="747" y="233"/>
                    </a:lnTo>
                    <a:lnTo>
                      <a:pt x="729" y="228"/>
                    </a:lnTo>
                    <a:lnTo>
                      <a:pt x="709" y="222"/>
                    </a:lnTo>
                    <a:lnTo>
                      <a:pt x="689" y="218"/>
                    </a:lnTo>
                    <a:lnTo>
                      <a:pt x="669" y="214"/>
                    </a:lnTo>
                    <a:lnTo>
                      <a:pt x="648" y="211"/>
                    </a:lnTo>
                    <a:lnTo>
                      <a:pt x="629" y="209"/>
                    </a:lnTo>
                    <a:lnTo>
                      <a:pt x="608" y="209"/>
                    </a:lnTo>
                    <a:lnTo>
                      <a:pt x="567" y="212"/>
                    </a:lnTo>
                    <a:lnTo>
                      <a:pt x="526" y="218"/>
                    </a:lnTo>
                    <a:lnTo>
                      <a:pt x="487" y="228"/>
                    </a:lnTo>
                    <a:lnTo>
                      <a:pt x="450" y="241"/>
                    </a:lnTo>
                    <a:lnTo>
                      <a:pt x="415" y="259"/>
                    </a:lnTo>
                    <a:lnTo>
                      <a:pt x="382" y="280"/>
                    </a:lnTo>
                    <a:lnTo>
                      <a:pt x="353" y="304"/>
                    </a:lnTo>
                    <a:lnTo>
                      <a:pt x="325" y="330"/>
                    </a:lnTo>
                    <a:lnTo>
                      <a:pt x="300" y="359"/>
                    </a:lnTo>
                    <a:lnTo>
                      <a:pt x="278" y="391"/>
                    </a:lnTo>
                    <a:lnTo>
                      <a:pt x="258" y="424"/>
                    </a:lnTo>
                    <a:lnTo>
                      <a:pt x="243" y="460"/>
                    </a:lnTo>
                    <a:lnTo>
                      <a:pt x="232" y="498"/>
                    </a:lnTo>
                    <a:lnTo>
                      <a:pt x="224" y="537"/>
                    </a:lnTo>
                    <a:lnTo>
                      <a:pt x="220" y="578"/>
                    </a:lnTo>
                    <a:lnTo>
                      <a:pt x="220" y="620"/>
                    </a:lnTo>
                    <a:lnTo>
                      <a:pt x="221" y="638"/>
                    </a:lnTo>
                    <a:lnTo>
                      <a:pt x="224" y="655"/>
                    </a:lnTo>
                    <a:lnTo>
                      <a:pt x="227" y="673"/>
                    </a:lnTo>
                    <a:lnTo>
                      <a:pt x="231" y="691"/>
                    </a:lnTo>
                    <a:lnTo>
                      <a:pt x="206" y="682"/>
                    </a:lnTo>
                    <a:lnTo>
                      <a:pt x="181" y="674"/>
                    </a:lnTo>
                    <a:lnTo>
                      <a:pt x="159" y="664"/>
                    </a:lnTo>
                    <a:lnTo>
                      <a:pt x="138" y="655"/>
                    </a:lnTo>
                    <a:lnTo>
                      <a:pt x="117" y="644"/>
                    </a:lnTo>
                    <a:lnTo>
                      <a:pt x="98" y="631"/>
                    </a:lnTo>
                    <a:lnTo>
                      <a:pt x="81" y="619"/>
                    </a:lnTo>
                    <a:lnTo>
                      <a:pt x="64" y="606"/>
                    </a:lnTo>
                    <a:lnTo>
                      <a:pt x="53" y="595"/>
                    </a:lnTo>
                    <a:lnTo>
                      <a:pt x="43" y="578"/>
                    </a:lnTo>
                    <a:lnTo>
                      <a:pt x="34" y="559"/>
                    </a:lnTo>
                    <a:lnTo>
                      <a:pt x="25" y="537"/>
                    </a:lnTo>
                    <a:lnTo>
                      <a:pt x="18" y="512"/>
                    </a:lnTo>
                    <a:lnTo>
                      <a:pt x="12" y="483"/>
                    </a:lnTo>
                    <a:lnTo>
                      <a:pt x="6" y="454"/>
                    </a:lnTo>
                    <a:lnTo>
                      <a:pt x="3" y="422"/>
                    </a:lnTo>
                    <a:lnTo>
                      <a:pt x="0" y="390"/>
                    </a:lnTo>
                    <a:lnTo>
                      <a:pt x="0" y="361"/>
                    </a:lnTo>
                    <a:lnTo>
                      <a:pt x="3" y="334"/>
                    </a:lnTo>
                    <a:lnTo>
                      <a:pt x="6" y="309"/>
                    </a:lnTo>
                    <a:lnTo>
                      <a:pt x="20" y="295"/>
                    </a:lnTo>
                    <a:lnTo>
                      <a:pt x="34" y="282"/>
                    </a:lnTo>
                    <a:lnTo>
                      <a:pt x="50" y="269"/>
                    </a:lnTo>
                    <a:lnTo>
                      <a:pt x="67" y="255"/>
                    </a:lnTo>
                    <a:lnTo>
                      <a:pt x="85" y="243"/>
                    </a:lnTo>
                    <a:lnTo>
                      <a:pt x="104" y="230"/>
                    </a:lnTo>
                    <a:lnTo>
                      <a:pt x="125" y="218"/>
                    </a:lnTo>
                    <a:lnTo>
                      <a:pt x="147" y="205"/>
                    </a:lnTo>
                    <a:lnTo>
                      <a:pt x="170" y="193"/>
                    </a:lnTo>
                    <a:lnTo>
                      <a:pt x="195" y="182"/>
                    </a:lnTo>
                    <a:lnTo>
                      <a:pt x="220" y="171"/>
                    </a:lnTo>
                    <a:lnTo>
                      <a:pt x="246" y="160"/>
                    </a:lnTo>
                    <a:lnTo>
                      <a:pt x="272" y="148"/>
                    </a:lnTo>
                    <a:lnTo>
                      <a:pt x="300" y="137"/>
                    </a:lnTo>
                    <a:lnTo>
                      <a:pt x="329" y="126"/>
                    </a:lnTo>
                    <a:lnTo>
                      <a:pt x="360" y="117"/>
                    </a:lnTo>
                    <a:lnTo>
                      <a:pt x="392" y="107"/>
                    </a:lnTo>
                    <a:lnTo>
                      <a:pt x="424" y="97"/>
                    </a:lnTo>
                    <a:lnTo>
                      <a:pt x="456" y="89"/>
                    </a:lnTo>
                    <a:lnTo>
                      <a:pt x="490" y="79"/>
                    </a:lnTo>
                    <a:lnTo>
                      <a:pt x="525" y="71"/>
                    </a:lnTo>
                    <a:lnTo>
                      <a:pt x="560" y="63"/>
                    </a:lnTo>
                    <a:lnTo>
                      <a:pt x="596" y="54"/>
                    </a:lnTo>
                    <a:lnTo>
                      <a:pt x="633" y="47"/>
                    </a:lnTo>
                    <a:lnTo>
                      <a:pt x="671" y="40"/>
                    </a:lnTo>
                    <a:lnTo>
                      <a:pt x="709" y="33"/>
                    </a:lnTo>
                    <a:lnTo>
                      <a:pt x="750" y="26"/>
                    </a:lnTo>
                    <a:lnTo>
                      <a:pt x="790" y="21"/>
                    </a:lnTo>
                    <a:lnTo>
                      <a:pt x="830" y="15"/>
                    </a:lnTo>
                    <a:lnTo>
                      <a:pt x="872" y="10"/>
                    </a:lnTo>
                    <a:lnTo>
                      <a:pt x="913" y="4"/>
                    </a:lnTo>
                    <a:lnTo>
                      <a:pt x="956" y="0"/>
                    </a:lnTo>
                    <a:lnTo>
                      <a:pt x="961" y="6"/>
                    </a:lnTo>
                    <a:lnTo>
                      <a:pt x="966" y="13"/>
                    </a:lnTo>
                    <a:lnTo>
                      <a:pt x="972" y="18"/>
                    </a:lnTo>
                    <a:lnTo>
                      <a:pt x="979" y="25"/>
                    </a:lnTo>
                    <a:lnTo>
                      <a:pt x="986" y="31"/>
                    </a:lnTo>
                    <a:lnTo>
                      <a:pt x="994" y="36"/>
                    </a:lnTo>
                    <a:lnTo>
                      <a:pt x="1002" y="42"/>
                    </a:lnTo>
                    <a:lnTo>
                      <a:pt x="1012" y="47"/>
                    </a:lnTo>
                    <a:lnTo>
                      <a:pt x="1048" y="64"/>
                    </a:lnTo>
                    <a:lnTo>
                      <a:pt x="1090" y="79"/>
                    </a:lnTo>
                    <a:lnTo>
                      <a:pt x="1137" y="92"/>
                    </a:lnTo>
                    <a:lnTo>
                      <a:pt x="1188" y="101"/>
                    </a:lnTo>
                    <a:lnTo>
                      <a:pt x="1244" y="108"/>
                    </a:lnTo>
                    <a:lnTo>
                      <a:pt x="1301" y="115"/>
                    </a:lnTo>
                    <a:lnTo>
                      <a:pt x="1360" y="118"/>
                    </a:lnTo>
                    <a:lnTo>
                      <a:pt x="1421" y="119"/>
                    </a:lnTo>
                    <a:lnTo>
                      <a:pt x="1481" y="118"/>
                    </a:lnTo>
                    <a:lnTo>
                      <a:pt x="1539" y="115"/>
                    </a:lnTo>
                    <a:lnTo>
                      <a:pt x="1596" y="108"/>
                    </a:lnTo>
                    <a:lnTo>
                      <a:pt x="1650" y="101"/>
                    </a:lnTo>
                    <a:lnTo>
                      <a:pt x="1702" y="92"/>
                    </a:lnTo>
                    <a:lnTo>
                      <a:pt x="1747" y="79"/>
                    </a:lnTo>
                    <a:lnTo>
                      <a:pt x="1788" y="64"/>
                    </a:lnTo>
                    <a:lnTo>
                      <a:pt x="1821" y="47"/>
                    </a:lnTo>
                    <a:lnTo>
                      <a:pt x="1832" y="40"/>
                    </a:lnTo>
                    <a:lnTo>
                      <a:pt x="1843" y="32"/>
                    </a:lnTo>
                    <a:lnTo>
                      <a:pt x="1851" y="25"/>
                    </a:lnTo>
                    <a:lnTo>
                      <a:pt x="1860" y="17"/>
                    </a:lnTo>
                    <a:lnTo>
                      <a:pt x="1867" y="17"/>
                    </a:lnTo>
                    <a:lnTo>
                      <a:pt x="1928" y="26"/>
                    </a:lnTo>
                    <a:lnTo>
                      <a:pt x="1989" y="38"/>
                    </a:lnTo>
                    <a:lnTo>
                      <a:pt x="2050" y="50"/>
                    </a:lnTo>
                    <a:lnTo>
                      <a:pt x="2110" y="64"/>
                    </a:lnTo>
                    <a:lnTo>
                      <a:pt x="2168" y="78"/>
                    </a:lnTo>
                    <a:lnTo>
                      <a:pt x="2225" y="94"/>
                    </a:lnTo>
                    <a:lnTo>
                      <a:pt x="2280" y="111"/>
                    </a:lnTo>
                    <a:lnTo>
                      <a:pt x="2333" y="129"/>
                    </a:lnTo>
                    <a:lnTo>
                      <a:pt x="2386" y="147"/>
                    </a:lnTo>
                    <a:lnTo>
                      <a:pt x="2434" y="168"/>
                    </a:lnTo>
                    <a:lnTo>
                      <a:pt x="2481" y="187"/>
                    </a:lnTo>
                    <a:lnTo>
                      <a:pt x="2526" y="209"/>
                    </a:lnTo>
                    <a:lnTo>
                      <a:pt x="2569" y="230"/>
                    </a:lnTo>
                    <a:lnTo>
                      <a:pt x="2606" y="252"/>
                    </a:lnTo>
                    <a:lnTo>
                      <a:pt x="2642" y="275"/>
                    </a:lnTo>
                    <a:lnTo>
                      <a:pt x="2674" y="298"/>
                    </a:lnTo>
                    <a:lnTo>
                      <a:pt x="2677" y="294"/>
                    </a:lnTo>
                    <a:lnTo>
                      <a:pt x="2684" y="320"/>
                    </a:lnTo>
                    <a:lnTo>
                      <a:pt x="2690" y="351"/>
                    </a:lnTo>
                    <a:lnTo>
                      <a:pt x="2694" y="383"/>
                    </a:lnTo>
                    <a:lnTo>
                      <a:pt x="2695" y="416"/>
                    </a:lnTo>
                    <a:close/>
                  </a:path>
                </a:pathLst>
              </a:custGeom>
              <a:solidFill>
                <a:srgbClr val="33CCFF"/>
              </a:solidFill>
              <a:ln w="9525">
                <a:noFill/>
                <a:round/>
                <a:headEnd/>
                <a:tailEnd/>
              </a:ln>
            </p:spPr>
            <p:txBody>
              <a:bodyPr/>
              <a:lstStyle/>
              <a:p>
                <a:pPr eaLnBrk="0" hangingPunct="0"/>
                <a:endParaRPr lang="en-AU"/>
              </a:p>
            </p:txBody>
          </p:sp>
          <p:sp>
            <p:nvSpPr>
              <p:cNvPr id="76864" name="Freeform 228"/>
              <p:cNvSpPr>
                <a:spLocks/>
              </p:cNvSpPr>
              <p:nvPr/>
            </p:nvSpPr>
            <p:spPr bwMode="auto">
              <a:xfrm>
                <a:off x="2509" y="3089"/>
                <a:ext cx="18" cy="28"/>
              </a:xfrm>
              <a:custGeom>
                <a:avLst/>
                <a:gdLst>
                  <a:gd name="T0" fmla="*/ 2 w 55"/>
                  <a:gd name="T1" fmla="*/ 0 h 83"/>
                  <a:gd name="T2" fmla="*/ 2 w 55"/>
                  <a:gd name="T3" fmla="*/ 0 h 83"/>
                  <a:gd name="T4" fmla="*/ 2 w 55"/>
                  <a:gd name="T5" fmla="*/ 0 h 83"/>
                  <a:gd name="T6" fmla="*/ 2 w 55"/>
                  <a:gd name="T7" fmla="*/ 0 h 83"/>
                  <a:gd name="T8" fmla="*/ 2 w 55"/>
                  <a:gd name="T9" fmla="*/ 0 h 83"/>
                  <a:gd name="T10" fmla="*/ 2 w 55"/>
                  <a:gd name="T11" fmla="*/ 1 h 83"/>
                  <a:gd name="T12" fmla="*/ 3 w 55"/>
                  <a:gd name="T13" fmla="*/ 2 h 83"/>
                  <a:gd name="T14" fmla="*/ 4 w 55"/>
                  <a:gd name="T15" fmla="*/ 3 h 83"/>
                  <a:gd name="T16" fmla="*/ 4 w 55"/>
                  <a:gd name="T17" fmla="*/ 5 h 83"/>
                  <a:gd name="T18" fmla="*/ 4 w 55"/>
                  <a:gd name="T19" fmla="*/ 5 h 83"/>
                  <a:gd name="T20" fmla="*/ 4 w 55"/>
                  <a:gd name="T21" fmla="*/ 5 h 83"/>
                  <a:gd name="T22" fmla="*/ 4 w 55"/>
                  <a:gd name="T23" fmla="*/ 5 h 83"/>
                  <a:gd name="T24" fmla="*/ 4 w 55"/>
                  <a:gd name="T25" fmla="*/ 6 h 83"/>
                  <a:gd name="T26" fmla="*/ 4 w 55"/>
                  <a:gd name="T27" fmla="*/ 5 h 83"/>
                  <a:gd name="T28" fmla="*/ 3 w 55"/>
                  <a:gd name="T29" fmla="*/ 4 h 83"/>
                  <a:gd name="T30" fmla="*/ 3 w 55"/>
                  <a:gd name="T31" fmla="*/ 4 h 83"/>
                  <a:gd name="T32" fmla="*/ 2 w 55"/>
                  <a:gd name="T33" fmla="*/ 3 h 83"/>
                  <a:gd name="T34" fmla="*/ 1 w 55"/>
                  <a:gd name="T35" fmla="*/ 4 h 83"/>
                  <a:gd name="T36" fmla="*/ 0 w 55"/>
                  <a:gd name="T37" fmla="*/ 4 h 83"/>
                  <a:gd name="T38" fmla="*/ 0 w 55"/>
                  <a:gd name="T39" fmla="*/ 5 h 83"/>
                  <a:gd name="T40" fmla="*/ 0 w 55"/>
                  <a:gd name="T41" fmla="*/ 6 h 83"/>
                  <a:gd name="T42" fmla="*/ 0 w 55"/>
                  <a:gd name="T43" fmla="*/ 7 h 83"/>
                  <a:gd name="T44" fmla="*/ 1 w 55"/>
                  <a:gd name="T45" fmla="*/ 8 h 83"/>
                  <a:gd name="T46" fmla="*/ 1 w 55"/>
                  <a:gd name="T47" fmla="*/ 9 h 83"/>
                  <a:gd name="T48" fmla="*/ 2 w 55"/>
                  <a:gd name="T49" fmla="*/ 9 h 83"/>
                  <a:gd name="T50" fmla="*/ 2 w 55"/>
                  <a:gd name="T51" fmla="*/ 9 h 83"/>
                  <a:gd name="T52" fmla="*/ 2 w 55"/>
                  <a:gd name="T53" fmla="*/ 9 h 83"/>
                  <a:gd name="T54" fmla="*/ 2 w 55"/>
                  <a:gd name="T55" fmla="*/ 9 h 83"/>
                  <a:gd name="T56" fmla="*/ 2 w 55"/>
                  <a:gd name="T57" fmla="*/ 9 h 83"/>
                  <a:gd name="T58" fmla="*/ 2 w 55"/>
                  <a:gd name="T59" fmla="*/ 9 h 83"/>
                  <a:gd name="T60" fmla="*/ 3 w 55"/>
                  <a:gd name="T61" fmla="*/ 9 h 83"/>
                  <a:gd name="T62" fmla="*/ 3 w 55"/>
                  <a:gd name="T63" fmla="*/ 9 h 83"/>
                  <a:gd name="T64" fmla="*/ 3 w 55"/>
                  <a:gd name="T65" fmla="*/ 9 h 83"/>
                  <a:gd name="T66" fmla="*/ 4 w 55"/>
                  <a:gd name="T67" fmla="*/ 9 h 83"/>
                  <a:gd name="T68" fmla="*/ 5 w 55"/>
                  <a:gd name="T69" fmla="*/ 8 h 83"/>
                  <a:gd name="T70" fmla="*/ 6 w 55"/>
                  <a:gd name="T71" fmla="*/ 7 h 83"/>
                  <a:gd name="T72" fmla="*/ 6 w 55"/>
                  <a:gd name="T73" fmla="*/ 5 h 83"/>
                  <a:gd name="T74" fmla="*/ 6 w 55"/>
                  <a:gd name="T75" fmla="*/ 3 h 83"/>
                  <a:gd name="T76" fmla="*/ 5 w 55"/>
                  <a:gd name="T77" fmla="*/ 1 h 83"/>
                  <a:gd name="T78" fmla="*/ 4 w 55"/>
                  <a:gd name="T79" fmla="*/ 0 h 83"/>
                  <a:gd name="T80" fmla="*/ 2 w 55"/>
                  <a:gd name="T81" fmla="*/ 0 h 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5"/>
                  <a:gd name="T124" fmla="*/ 0 h 83"/>
                  <a:gd name="T125" fmla="*/ 55 w 55"/>
                  <a:gd name="T126" fmla="*/ 83 h 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5" h="83">
                    <a:moveTo>
                      <a:pt x="22" y="0"/>
                    </a:moveTo>
                    <a:lnTo>
                      <a:pt x="21" y="0"/>
                    </a:lnTo>
                    <a:lnTo>
                      <a:pt x="18" y="0"/>
                    </a:lnTo>
                    <a:lnTo>
                      <a:pt x="17" y="1"/>
                    </a:lnTo>
                    <a:lnTo>
                      <a:pt x="14" y="1"/>
                    </a:lnTo>
                    <a:lnTo>
                      <a:pt x="22" y="7"/>
                    </a:lnTo>
                    <a:lnTo>
                      <a:pt x="30" y="16"/>
                    </a:lnTo>
                    <a:lnTo>
                      <a:pt x="36" y="27"/>
                    </a:lnTo>
                    <a:lnTo>
                      <a:pt x="37" y="41"/>
                    </a:lnTo>
                    <a:lnTo>
                      <a:pt x="37" y="43"/>
                    </a:lnTo>
                    <a:lnTo>
                      <a:pt x="37" y="45"/>
                    </a:lnTo>
                    <a:lnTo>
                      <a:pt x="37" y="47"/>
                    </a:lnTo>
                    <a:lnTo>
                      <a:pt x="37" y="50"/>
                    </a:lnTo>
                    <a:lnTo>
                      <a:pt x="35" y="41"/>
                    </a:lnTo>
                    <a:lnTo>
                      <a:pt x="30" y="36"/>
                    </a:lnTo>
                    <a:lnTo>
                      <a:pt x="23" y="32"/>
                    </a:lnTo>
                    <a:lnTo>
                      <a:pt x="18" y="30"/>
                    </a:lnTo>
                    <a:lnTo>
                      <a:pt x="10" y="33"/>
                    </a:lnTo>
                    <a:lnTo>
                      <a:pt x="4" y="39"/>
                    </a:lnTo>
                    <a:lnTo>
                      <a:pt x="0" y="47"/>
                    </a:lnTo>
                    <a:lnTo>
                      <a:pt x="0" y="57"/>
                    </a:lnTo>
                    <a:lnTo>
                      <a:pt x="3" y="66"/>
                    </a:lnTo>
                    <a:lnTo>
                      <a:pt x="7" y="75"/>
                    </a:lnTo>
                    <a:lnTo>
                      <a:pt x="12" y="80"/>
                    </a:lnTo>
                    <a:lnTo>
                      <a:pt x="21" y="83"/>
                    </a:lnTo>
                    <a:lnTo>
                      <a:pt x="22" y="83"/>
                    </a:lnTo>
                    <a:lnTo>
                      <a:pt x="23" y="83"/>
                    </a:lnTo>
                    <a:lnTo>
                      <a:pt x="25" y="83"/>
                    </a:lnTo>
                    <a:lnTo>
                      <a:pt x="26" y="83"/>
                    </a:lnTo>
                    <a:lnTo>
                      <a:pt x="39" y="80"/>
                    </a:lnTo>
                    <a:lnTo>
                      <a:pt x="48" y="70"/>
                    </a:lnTo>
                    <a:lnTo>
                      <a:pt x="54" y="58"/>
                    </a:lnTo>
                    <a:lnTo>
                      <a:pt x="55" y="41"/>
                    </a:lnTo>
                    <a:lnTo>
                      <a:pt x="53" y="25"/>
                    </a:lnTo>
                    <a:lnTo>
                      <a:pt x="44" y="12"/>
                    </a:lnTo>
                    <a:lnTo>
                      <a:pt x="35" y="2"/>
                    </a:lnTo>
                    <a:lnTo>
                      <a:pt x="22" y="0"/>
                    </a:lnTo>
                    <a:close/>
                  </a:path>
                </a:pathLst>
              </a:custGeom>
              <a:solidFill>
                <a:srgbClr val="000000"/>
              </a:solidFill>
              <a:ln w="9525">
                <a:noFill/>
                <a:round/>
                <a:headEnd/>
                <a:tailEnd/>
              </a:ln>
            </p:spPr>
            <p:txBody>
              <a:bodyPr/>
              <a:lstStyle/>
              <a:p>
                <a:pPr eaLnBrk="0" hangingPunct="0"/>
                <a:endParaRPr lang="en-AU"/>
              </a:p>
            </p:txBody>
          </p:sp>
          <p:sp>
            <p:nvSpPr>
              <p:cNvPr id="76865" name="Freeform 229"/>
              <p:cNvSpPr>
                <a:spLocks/>
              </p:cNvSpPr>
              <p:nvPr/>
            </p:nvSpPr>
            <p:spPr bwMode="auto">
              <a:xfrm>
                <a:off x="2557" y="3090"/>
                <a:ext cx="18" cy="28"/>
              </a:xfrm>
              <a:custGeom>
                <a:avLst/>
                <a:gdLst>
                  <a:gd name="T0" fmla="*/ 2 w 54"/>
                  <a:gd name="T1" fmla="*/ 9 h 84"/>
                  <a:gd name="T2" fmla="*/ 2 w 54"/>
                  <a:gd name="T3" fmla="*/ 9 h 84"/>
                  <a:gd name="T4" fmla="*/ 2 w 54"/>
                  <a:gd name="T5" fmla="*/ 9 h 84"/>
                  <a:gd name="T6" fmla="*/ 2 w 54"/>
                  <a:gd name="T7" fmla="*/ 9 h 84"/>
                  <a:gd name="T8" fmla="*/ 2 w 54"/>
                  <a:gd name="T9" fmla="*/ 9 h 84"/>
                  <a:gd name="T10" fmla="*/ 3 w 54"/>
                  <a:gd name="T11" fmla="*/ 9 h 84"/>
                  <a:gd name="T12" fmla="*/ 3 w 54"/>
                  <a:gd name="T13" fmla="*/ 9 h 84"/>
                  <a:gd name="T14" fmla="*/ 3 w 54"/>
                  <a:gd name="T15" fmla="*/ 9 h 84"/>
                  <a:gd name="T16" fmla="*/ 3 w 54"/>
                  <a:gd name="T17" fmla="*/ 9 h 84"/>
                  <a:gd name="T18" fmla="*/ 4 w 54"/>
                  <a:gd name="T19" fmla="*/ 9 h 84"/>
                  <a:gd name="T20" fmla="*/ 5 w 54"/>
                  <a:gd name="T21" fmla="*/ 8 h 84"/>
                  <a:gd name="T22" fmla="*/ 6 w 54"/>
                  <a:gd name="T23" fmla="*/ 6 h 84"/>
                  <a:gd name="T24" fmla="*/ 6 w 54"/>
                  <a:gd name="T25" fmla="*/ 5 h 84"/>
                  <a:gd name="T26" fmla="*/ 6 w 54"/>
                  <a:gd name="T27" fmla="*/ 3 h 84"/>
                  <a:gd name="T28" fmla="*/ 5 w 54"/>
                  <a:gd name="T29" fmla="*/ 1 h 84"/>
                  <a:gd name="T30" fmla="*/ 4 w 54"/>
                  <a:gd name="T31" fmla="*/ 0 h 84"/>
                  <a:gd name="T32" fmla="*/ 2 w 54"/>
                  <a:gd name="T33" fmla="*/ 0 h 84"/>
                  <a:gd name="T34" fmla="*/ 2 w 54"/>
                  <a:gd name="T35" fmla="*/ 0 h 84"/>
                  <a:gd name="T36" fmla="*/ 2 w 54"/>
                  <a:gd name="T37" fmla="*/ 0 h 84"/>
                  <a:gd name="T38" fmla="*/ 2 w 54"/>
                  <a:gd name="T39" fmla="*/ 0 h 84"/>
                  <a:gd name="T40" fmla="*/ 2 w 54"/>
                  <a:gd name="T41" fmla="*/ 0 h 84"/>
                  <a:gd name="T42" fmla="*/ 2 w 54"/>
                  <a:gd name="T43" fmla="*/ 1 h 84"/>
                  <a:gd name="T44" fmla="*/ 3 w 54"/>
                  <a:gd name="T45" fmla="*/ 2 h 84"/>
                  <a:gd name="T46" fmla="*/ 4 w 54"/>
                  <a:gd name="T47" fmla="*/ 3 h 84"/>
                  <a:gd name="T48" fmla="*/ 4 w 54"/>
                  <a:gd name="T49" fmla="*/ 5 h 84"/>
                  <a:gd name="T50" fmla="*/ 4 w 54"/>
                  <a:gd name="T51" fmla="*/ 5 h 84"/>
                  <a:gd name="T52" fmla="*/ 4 w 54"/>
                  <a:gd name="T53" fmla="*/ 5 h 84"/>
                  <a:gd name="T54" fmla="*/ 4 w 54"/>
                  <a:gd name="T55" fmla="*/ 5 h 84"/>
                  <a:gd name="T56" fmla="*/ 4 w 54"/>
                  <a:gd name="T57" fmla="*/ 5 h 84"/>
                  <a:gd name="T58" fmla="*/ 4 w 54"/>
                  <a:gd name="T59" fmla="*/ 5 h 84"/>
                  <a:gd name="T60" fmla="*/ 3 w 54"/>
                  <a:gd name="T61" fmla="*/ 4 h 84"/>
                  <a:gd name="T62" fmla="*/ 3 w 54"/>
                  <a:gd name="T63" fmla="*/ 4 h 84"/>
                  <a:gd name="T64" fmla="*/ 2 w 54"/>
                  <a:gd name="T65" fmla="*/ 3 h 84"/>
                  <a:gd name="T66" fmla="*/ 1 w 54"/>
                  <a:gd name="T67" fmla="*/ 4 h 84"/>
                  <a:gd name="T68" fmla="*/ 1 w 54"/>
                  <a:gd name="T69" fmla="*/ 4 h 84"/>
                  <a:gd name="T70" fmla="*/ 0 w 54"/>
                  <a:gd name="T71" fmla="*/ 5 h 84"/>
                  <a:gd name="T72" fmla="*/ 0 w 54"/>
                  <a:gd name="T73" fmla="*/ 6 h 84"/>
                  <a:gd name="T74" fmla="*/ 0 w 54"/>
                  <a:gd name="T75" fmla="*/ 7 h 84"/>
                  <a:gd name="T76" fmla="*/ 1 w 54"/>
                  <a:gd name="T77" fmla="*/ 8 h 84"/>
                  <a:gd name="T78" fmla="*/ 1 w 54"/>
                  <a:gd name="T79" fmla="*/ 9 h 84"/>
                  <a:gd name="T80" fmla="*/ 2 w 54"/>
                  <a:gd name="T81" fmla="*/ 9 h 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4"/>
                  <a:gd name="T124" fmla="*/ 0 h 84"/>
                  <a:gd name="T125" fmla="*/ 54 w 54"/>
                  <a:gd name="T126" fmla="*/ 84 h 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4" h="84">
                    <a:moveTo>
                      <a:pt x="21" y="82"/>
                    </a:moveTo>
                    <a:lnTo>
                      <a:pt x="21" y="82"/>
                    </a:lnTo>
                    <a:lnTo>
                      <a:pt x="22" y="82"/>
                    </a:lnTo>
                    <a:lnTo>
                      <a:pt x="24" y="84"/>
                    </a:lnTo>
                    <a:lnTo>
                      <a:pt x="25" y="84"/>
                    </a:lnTo>
                    <a:lnTo>
                      <a:pt x="27" y="84"/>
                    </a:lnTo>
                    <a:lnTo>
                      <a:pt x="39" y="81"/>
                    </a:lnTo>
                    <a:lnTo>
                      <a:pt x="47" y="71"/>
                    </a:lnTo>
                    <a:lnTo>
                      <a:pt x="53" y="57"/>
                    </a:lnTo>
                    <a:lnTo>
                      <a:pt x="54" y="42"/>
                    </a:lnTo>
                    <a:lnTo>
                      <a:pt x="52" y="25"/>
                    </a:lnTo>
                    <a:lnTo>
                      <a:pt x="45" y="13"/>
                    </a:lnTo>
                    <a:lnTo>
                      <a:pt x="35" y="3"/>
                    </a:lnTo>
                    <a:lnTo>
                      <a:pt x="22" y="0"/>
                    </a:lnTo>
                    <a:lnTo>
                      <a:pt x="21" y="0"/>
                    </a:lnTo>
                    <a:lnTo>
                      <a:pt x="18" y="0"/>
                    </a:lnTo>
                    <a:lnTo>
                      <a:pt x="17" y="0"/>
                    </a:lnTo>
                    <a:lnTo>
                      <a:pt x="14" y="2"/>
                    </a:lnTo>
                    <a:lnTo>
                      <a:pt x="22" y="7"/>
                    </a:lnTo>
                    <a:lnTo>
                      <a:pt x="31" y="17"/>
                    </a:lnTo>
                    <a:lnTo>
                      <a:pt x="36" y="28"/>
                    </a:lnTo>
                    <a:lnTo>
                      <a:pt x="38" y="42"/>
                    </a:lnTo>
                    <a:lnTo>
                      <a:pt x="39" y="43"/>
                    </a:lnTo>
                    <a:lnTo>
                      <a:pt x="39" y="46"/>
                    </a:lnTo>
                    <a:lnTo>
                      <a:pt x="39" y="48"/>
                    </a:lnTo>
                    <a:lnTo>
                      <a:pt x="38" y="49"/>
                    </a:lnTo>
                    <a:lnTo>
                      <a:pt x="35" y="42"/>
                    </a:lnTo>
                    <a:lnTo>
                      <a:pt x="31" y="37"/>
                    </a:lnTo>
                    <a:lnTo>
                      <a:pt x="25" y="32"/>
                    </a:lnTo>
                    <a:lnTo>
                      <a:pt x="18" y="31"/>
                    </a:lnTo>
                    <a:lnTo>
                      <a:pt x="11" y="32"/>
                    </a:lnTo>
                    <a:lnTo>
                      <a:pt x="6" y="38"/>
                    </a:lnTo>
                    <a:lnTo>
                      <a:pt x="2" y="46"/>
                    </a:lnTo>
                    <a:lnTo>
                      <a:pt x="0" y="57"/>
                    </a:lnTo>
                    <a:lnTo>
                      <a:pt x="3" y="67"/>
                    </a:lnTo>
                    <a:lnTo>
                      <a:pt x="7" y="75"/>
                    </a:lnTo>
                    <a:lnTo>
                      <a:pt x="13" y="81"/>
                    </a:lnTo>
                    <a:lnTo>
                      <a:pt x="21" y="82"/>
                    </a:lnTo>
                    <a:close/>
                  </a:path>
                </a:pathLst>
              </a:custGeom>
              <a:solidFill>
                <a:srgbClr val="000000"/>
              </a:solidFill>
              <a:ln w="9525">
                <a:noFill/>
                <a:round/>
                <a:headEnd/>
                <a:tailEnd/>
              </a:ln>
            </p:spPr>
            <p:txBody>
              <a:bodyPr/>
              <a:lstStyle/>
              <a:p>
                <a:pPr eaLnBrk="0" hangingPunct="0"/>
                <a:endParaRPr lang="en-AU"/>
              </a:p>
            </p:txBody>
          </p:sp>
          <p:sp>
            <p:nvSpPr>
              <p:cNvPr id="76866" name="Freeform 230"/>
              <p:cNvSpPr>
                <a:spLocks/>
              </p:cNvSpPr>
              <p:nvPr/>
            </p:nvSpPr>
            <p:spPr bwMode="auto">
              <a:xfrm>
                <a:off x="2252" y="3339"/>
                <a:ext cx="163" cy="163"/>
              </a:xfrm>
              <a:custGeom>
                <a:avLst/>
                <a:gdLst>
                  <a:gd name="T0" fmla="*/ 23 w 490"/>
                  <a:gd name="T1" fmla="*/ 0 h 488"/>
                  <a:gd name="T2" fmla="*/ 18 w 490"/>
                  <a:gd name="T3" fmla="*/ 1 h 488"/>
                  <a:gd name="T4" fmla="*/ 13 w 490"/>
                  <a:gd name="T5" fmla="*/ 3 h 488"/>
                  <a:gd name="T6" fmla="*/ 9 w 490"/>
                  <a:gd name="T7" fmla="*/ 6 h 488"/>
                  <a:gd name="T8" fmla="*/ 5 w 490"/>
                  <a:gd name="T9" fmla="*/ 10 h 488"/>
                  <a:gd name="T10" fmla="*/ 3 w 490"/>
                  <a:gd name="T11" fmla="*/ 14 h 488"/>
                  <a:gd name="T12" fmla="*/ 1 w 490"/>
                  <a:gd name="T13" fmla="*/ 19 h 488"/>
                  <a:gd name="T14" fmla="*/ 0 w 490"/>
                  <a:gd name="T15" fmla="*/ 24 h 488"/>
                  <a:gd name="T16" fmla="*/ 0 w 490"/>
                  <a:gd name="T17" fmla="*/ 30 h 488"/>
                  <a:gd name="T18" fmla="*/ 2 w 490"/>
                  <a:gd name="T19" fmla="*/ 35 h 488"/>
                  <a:gd name="T20" fmla="*/ 4 w 490"/>
                  <a:gd name="T21" fmla="*/ 40 h 488"/>
                  <a:gd name="T22" fmla="*/ 7 w 490"/>
                  <a:gd name="T23" fmla="*/ 44 h 488"/>
                  <a:gd name="T24" fmla="*/ 11 w 490"/>
                  <a:gd name="T25" fmla="*/ 48 h 488"/>
                  <a:gd name="T26" fmla="*/ 16 w 490"/>
                  <a:gd name="T27" fmla="*/ 51 h 488"/>
                  <a:gd name="T28" fmla="*/ 21 w 490"/>
                  <a:gd name="T29" fmla="*/ 53 h 488"/>
                  <a:gd name="T30" fmla="*/ 26 w 490"/>
                  <a:gd name="T31" fmla="*/ 54 h 488"/>
                  <a:gd name="T32" fmla="*/ 31 w 490"/>
                  <a:gd name="T33" fmla="*/ 54 h 488"/>
                  <a:gd name="T34" fmla="*/ 37 w 490"/>
                  <a:gd name="T35" fmla="*/ 53 h 488"/>
                  <a:gd name="T36" fmla="*/ 41 w 490"/>
                  <a:gd name="T37" fmla="*/ 51 h 488"/>
                  <a:gd name="T38" fmla="*/ 46 w 490"/>
                  <a:gd name="T39" fmla="*/ 48 h 488"/>
                  <a:gd name="T40" fmla="*/ 49 w 490"/>
                  <a:gd name="T41" fmla="*/ 44 h 488"/>
                  <a:gd name="T42" fmla="*/ 52 w 490"/>
                  <a:gd name="T43" fmla="*/ 40 h 488"/>
                  <a:gd name="T44" fmla="*/ 54 w 490"/>
                  <a:gd name="T45" fmla="*/ 35 h 488"/>
                  <a:gd name="T46" fmla="*/ 54 w 490"/>
                  <a:gd name="T47" fmla="*/ 30 h 488"/>
                  <a:gd name="T48" fmla="*/ 54 w 490"/>
                  <a:gd name="T49" fmla="*/ 24 h 488"/>
                  <a:gd name="T50" fmla="*/ 53 w 490"/>
                  <a:gd name="T51" fmla="*/ 19 h 488"/>
                  <a:gd name="T52" fmla="*/ 50 w 490"/>
                  <a:gd name="T53" fmla="*/ 14 h 488"/>
                  <a:gd name="T54" fmla="*/ 47 w 490"/>
                  <a:gd name="T55" fmla="*/ 10 h 488"/>
                  <a:gd name="T56" fmla="*/ 43 w 490"/>
                  <a:gd name="T57" fmla="*/ 6 h 488"/>
                  <a:gd name="T58" fmla="*/ 39 w 490"/>
                  <a:gd name="T59" fmla="*/ 3 h 488"/>
                  <a:gd name="T60" fmla="*/ 34 w 490"/>
                  <a:gd name="T61" fmla="*/ 1 h 488"/>
                  <a:gd name="T62" fmla="*/ 28 w 490"/>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0"/>
                  <a:gd name="T97" fmla="*/ 0 h 488"/>
                  <a:gd name="T98" fmla="*/ 490 w 490"/>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0" h="488">
                    <a:moveTo>
                      <a:pt x="232" y="0"/>
                    </a:moveTo>
                    <a:lnTo>
                      <a:pt x="207" y="1"/>
                    </a:lnTo>
                    <a:lnTo>
                      <a:pt x="183" y="5"/>
                    </a:lnTo>
                    <a:lnTo>
                      <a:pt x="159" y="11"/>
                    </a:lnTo>
                    <a:lnTo>
                      <a:pt x="137" y="19"/>
                    </a:lnTo>
                    <a:lnTo>
                      <a:pt x="116" y="29"/>
                    </a:lnTo>
                    <a:lnTo>
                      <a:pt x="97" y="41"/>
                    </a:lnTo>
                    <a:lnTo>
                      <a:pt x="79" y="55"/>
                    </a:lnTo>
                    <a:lnTo>
                      <a:pt x="62" y="72"/>
                    </a:lnTo>
                    <a:lnTo>
                      <a:pt x="48" y="89"/>
                    </a:lnTo>
                    <a:lnTo>
                      <a:pt x="34" y="108"/>
                    </a:lnTo>
                    <a:lnTo>
                      <a:pt x="23" y="127"/>
                    </a:lnTo>
                    <a:lnTo>
                      <a:pt x="14" y="150"/>
                    </a:lnTo>
                    <a:lnTo>
                      <a:pt x="7" y="172"/>
                    </a:lnTo>
                    <a:lnTo>
                      <a:pt x="3" y="195"/>
                    </a:lnTo>
                    <a:lnTo>
                      <a:pt x="0" y="219"/>
                    </a:lnTo>
                    <a:lnTo>
                      <a:pt x="0" y="244"/>
                    </a:lnTo>
                    <a:lnTo>
                      <a:pt x="3" y="268"/>
                    </a:lnTo>
                    <a:lnTo>
                      <a:pt x="8" y="292"/>
                    </a:lnTo>
                    <a:lnTo>
                      <a:pt x="15" y="315"/>
                    </a:lnTo>
                    <a:lnTo>
                      <a:pt x="25" y="337"/>
                    </a:lnTo>
                    <a:lnTo>
                      <a:pt x="36" y="359"/>
                    </a:lnTo>
                    <a:lnTo>
                      <a:pt x="48" y="380"/>
                    </a:lnTo>
                    <a:lnTo>
                      <a:pt x="65" y="399"/>
                    </a:lnTo>
                    <a:lnTo>
                      <a:pt x="82" y="417"/>
                    </a:lnTo>
                    <a:lnTo>
                      <a:pt x="101" y="434"/>
                    </a:lnTo>
                    <a:lnTo>
                      <a:pt x="120" y="448"/>
                    </a:lnTo>
                    <a:lnTo>
                      <a:pt x="141" y="460"/>
                    </a:lnTo>
                    <a:lnTo>
                      <a:pt x="164" y="470"/>
                    </a:lnTo>
                    <a:lnTo>
                      <a:pt x="186" y="478"/>
                    </a:lnTo>
                    <a:lnTo>
                      <a:pt x="209" y="484"/>
                    </a:lnTo>
                    <a:lnTo>
                      <a:pt x="233" y="487"/>
                    </a:lnTo>
                    <a:lnTo>
                      <a:pt x="258" y="488"/>
                    </a:lnTo>
                    <a:lnTo>
                      <a:pt x="283" y="487"/>
                    </a:lnTo>
                    <a:lnTo>
                      <a:pt x="306" y="484"/>
                    </a:lnTo>
                    <a:lnTo>
                      <a:pt x="330" y="478"/>
                    </a:lnTo>
                    <a:lnTo>
                      <a:pt x="351" y="470"/>
                    </a:lnTo>
                    <a:lnTo>
                      <a:pt x="372" y="460"/>
                    </a:lnTo>
                    <a:lnTo>
                      <a:pt x="392" y="448"/>
                    </a:lnTo>
                    <a:lnTo>
                      <a:pt x="411" y="434"/>
                    </a:lnTo>
                    <a:lnTo>
                      <a:pt x="427" y="417"/>
                    </a:lnTo>
                    <a:lnTo>
                      <a:pt x="442" y="399"/>
                    </a:lnTo>
                    <a:lnTo>
                      <a:pt x="456" y="380"/>
                    </a:lnTo>
                    <a:lnTo>
                      <a:pt x="467" y="359"/>
                    </a:lnTo>
                    <a:lnTo>
                      <a:pt x="477" y="337"/>
                    </a:lnTo>
                    <a:lnTo>
                      <a:pt x="484" y="315"/>
                    </a:lnTo>
                    <a:lnTo>
                      <a:pt x="488" y="292"/>
                    </a:lnTo>
                    <a:lnTo>
                      <a:pt x="490" y="268"/>
                    </a:lnTo>
                    <a:lnTo>
                      <a:pt x="490" y="244"/>
                    </a:lnTo>
                    <a:lnTo>
                      <a:pt x="487" y="220"/>
                    </a:lnTo>
                    <a:lnTo>
                      <a:pt x="483" y="195"/>
                    </a:lnTo>
                    <a:lnTo>
                      <a:pt x="476" y="173"/>
                    </a:lnTo>
                    <a:lnTo>
                      <a:pt x="466" y="151"/>
                    </a:lnTo>
                    <a:lnTo>
                      <a:pt x="455" y="129"/>
                    </a:lnTo>
                    <a:lnTo>
                      <a:pt x="442" y="108"/>
                    </a:lnTo>
                    <a:lnTo>
                      <a:pt x="426" y="89"/>
                    </a:lnTo>
                    <a:lnTo>
                      <a:pt x="409" y="71"/>
                    </a:lnTo>
                    <a:lnTo>
                      <a:pt x="390" y="54"/>
                    </a:lnTo>
                    <a:lnTo>
                      <a:pt x="370" y="40"/>
                    </a:lnTo>
                    <a:lnTo>
                      <a:pt x="349" y="28"/>
                    </a:lnTo>
                    <a:lnTo>
                      <a:pt x="327" y="18"/>
                    </a:lnTo>
                    <a:lnTo>
                      <a:pt x="304" y="10"/>
                    </a:lnTo>
                    <a:lnTo>
                      <a:pt x="280" y="4"/>
                    </a:lnTo>
                    <a:lnTo>
                      <a:pt x="256" y="1"/>
                    </a:lnTo>
                    <a:lnTo>
                      <a:pt x="232" y="0"/>
                    </a:lnTo>
                    <a:close/>
                  </a:path>
                </a:pathLst>
              </a:custGeom>
              <a:solidFill>
                <a:srgbClr val="000000"/>
              </a:solidFill>
              <a:ln w="9525">
                <a:noFill/>
                <a:round/>
                <a:headEnd/>
                <a:tailEnd/>
              </a:ln>
            </p:spPr>
            <p:txBody>
              <a:bodyPr/>
              <a:lstStyle/>
              <a:p>
                <a:pPr eaLnBrk="0" hangingPunct="0"/>
                <a:endParaRPr lang="en-AU"/>
              </a:p>
            </p:txBody>
          </p:sp>
          <p:sp>
            <p:nvSpPr>
              <p:cNvPr id="76867" name="Freeform 231"/>
              <p:cNvSpPr>
                <a:spLocks/>
              </p:cNvSpPr>
              <p:nvPr/>
            </p:nvSpPr>
            <p:spPr bwMode="auto">
              <a:xfrm>
                <a:off x="2264" y="3351"/>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4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19" y="416"/>
                    </a:moveTo>
                    <a:lnTo>
                      <a:pt x="199" y="415"/>
                    </a:lnTo>
                    <a:lnTo>
                      <a:pt x="178" y="412"/>
                    </a:lnTo>
                    <a:lnTo>
                      <a:pt x="158"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0" y="76"/>
                    </a:lnTo>
                    <a:lnTo>
                      <a:pt x="53" y="61"/>
                    </a:lnTo>
                    <a:lnTo>
                      <a:pt x="68" y="47"/>
                    </a:lnTo>
                    <a:lnTo>
                      <a:pt x="83" y="35"/>
                    </a:lnTo>
                    <a:lnTo>
                      <a:pt x="100" y="25"/>
                    </a:lnTo>
                    <a:lnTo>
                      <a:pt x="118" y="15"/>
                    </a:lnTo>
                    <a:lnTo>
                      <a:pt x="138" y="10"/>
                    </a:lnTo>
                    <a:lnTo>
                      <a:pt x="157" y="4"/>
                    </a:lnTo>
                    <a:lnTo>
                      <a:pt x="176" y="1"/>
                    </a:lnTo>
                    <a:lnTo>
                      <a:pt x="197" y="0"/>
                    </a:lnTo>
                    <a:lnTo>
                      <a:pt x="218" y="1"/>
                    </a:lnTo>
                    <a:lnTo>
                      <a:pt x="239" y="4"/>
                    </a:lnTo>
                    <a:lnTo>
                      <a:pt x="258" y="10"/>
                    </a:lnTo>
                    <a:lnTo>
                      <a:pt x="278" y="15"/>
                    </a:lnTo>
                    <a:lnTo>
                      <a:pt x="296" y="25"/>
                    </a:lnTo>
                    <a:lnTo>
                      <a:pt x="314" y="35"/>
                    </a:lnTo>
                    <a:lnTo>
                      <a:pt x="330" y="47"/>
                    </a:lnTo>
                    <a:lnTo>
                      <a:pt x="347" y="61"/>
                    </a:lnTo>
                    <a:lnTo>
                      <a:pt x="362"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19" y="416"/>
                    </a:lnTo>
                    <a:close/>
                  </a:path>
                </a:pathLst>
              </a:custGeom>
              <a:solidFill>
                <a:srgbClr val="FFFFFF"/>
              </a:solidFill>
              <a:ln w="9525">
                <a:noFill/>
                <a:round/>
                <a:headEnd/>
                <a:tailEnd/>
              </a:ln>
            </p:spPr>
            <p:txBody>
              <a:bodyPr/>
              <a:lstStyle/>
              <a:p>
                <a:pPr eaLnBrk="0" hangingPunct="0"/>
                <a:endParaRPr lang="en-AU"/>
              </a:p>
            </p:txBody>
          </p:sp>
          <p:sp>
            <p:nvSpPr>
              <p:cNvPr id="76868" name="Freeform 232"/>
              <p:cNvSpPr>
                <a:spLocks/>
              </p:cNvSpPr>
              <p:nvPr/>
            </p:nvSpPr>
            <p:spPr bwMode="auto">
              <a:xfrm>
                <a:off x="2272" y="3359"/>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8"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3"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6" y="130"/>
                    </a:lnTo>
                    <a:lnTo>
                      <a:pt x="350" y="113"/>
                    </a:lnTo>
                    <a:lnTo>
                      <a:pt x="341" y="97"/>
                    </a:lnTo>
                    <a:lnTo>
                      <a:pt x="331" y="81"/>
                    </a:lnTo>
                    <a:lnTo>
                      <a:pt x="320" y="67"/>
                    </a:lnTo>
                    <a:lnTo>
                      <a:pt x="306" y="54"/>
                    </a:lnTo>
                    <a:lnTo>
                      <a:pt x="293" y="41"/>
                    </a:lnTo>
                    <a:lnTo>
                      <a:pt x="277" y="30"/>
                    </a:lnTo>
                    <a:lnTo>
                      <a:pt x="262" y="22"/>
                    </a:lnTo>
                    <a:lnTo>
                      <a:pt x="245"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869" name="Freeform 233"/>
              <p:cNvSpPr>
                <a:spLocks/>
              </p:cNvSpPr>
              <p:nvPr/>
            </p:nvSpPr>
            <p:spPr bwMode="auto">
              <a:xfrm>
                <a:off x="2285" y="3372"/>
                <a:ext cx="98" cy="98"/>
              </a:xfrm>
              <a:custGeom>
                <a:avLst/>
                <a:gdLst>
                  <a:gd name="T0" fmla="*/ 17 w 294"/>
                  <a:gd name="T1" fmla="*/ 33 h 294"/>
                  <a:gd name="T2" fmla="*/ 16 w 294"/>
                  <a:gd name="T3" fmla="*/ 33 h 294"/>
                  <a:gd name="T4" fmla="*/ 14 w 294"/>
                  <a:gd name="T5" fmla="*/ 32 h 294"/>
                  <a:gd name="T6" fmla="*/ 12 w 294"/>
                  <a:gd name="T7" fmla="*/ 32 h 294"/>
                  <a:gd name="T8" fmla="*/ 11 w 294"/>
                  <a:gd name="T9" fmla="*/ 31 h 294"/>
                  <a:gd name="T10" fmla="*/ 9 w 294"/>
                  <a:gd name="T11" fmla="*/ 31 h 294"/>
                  <a:gd name="T12" fmla="*/ 8 w 294"/>
                  <a:gd name="T13" fmla="*/ 30 h 294"/>
                  <a:gd name="T14" fmla="*/ 7 w 294"/>
                  <a:gd name="T15" fmla="*/ 29 h 294"/>
                  <a:gd name="T16" fmla="*/ 5 w 294"/>
                  <a:gd name="T17" fmla="*/ 28 h 294"/>
                  <a:gd name="T18" fmla="*/ 4 w 294"/>
                  <a:gd name="T19" fmla="*/ 27 h 294"/>
                  <a:gd name="T20" fmla="*/ 3 w 294"/>
                  <a:gd name="T21" fmla="*/ 25 h 294"/>
                  <a:gd name="T22" fmla="*/ 2 w 294"/>
                  <a:gd name="T23" fmla="*/ 24 h 294"/>
                  <a:gd name="T24" fmla="*/ 2 w 294"/>
                  <a:gd name="T25" fmla="*/ 22 h 294"/>
                  <a:gd name="T26" fmla="*/ 1 w 294"/>
                  <a:gd name="T27" fmla="*/ 21 h 294"/>
                  <a:gd name="T28" fmla="*/ 0 w 294"/>
                  <a:gd name="T29" fmla="*/ 20 h 294"/>
                  <a:gd name="T30" fmla="*/ 0 w 294"/>
                  <a:gd name="T31" fmla="*/ 18 h 294"/>
                  <a:gd name="T32" fmla="*/ 0 w 294"/>
                  <a:gd name="T33" fmla="*/ 16 h 294"/>
                  <a:gd name="T34" fmla="*/ 0 w 294"/>
                  <a:gd name="T35" fmla="*/ 13 h 294"/>
                  <a:gd name="T36" fmla="*/ 1 w 294"/>
                  <a:gd name="T37" fmla="*/ 10 h 294"/>
                  <a:gd name="T38" fmla="*/ 2 w 294"/>
                  <a:gd name="T39" fmla="*/ 7 h 294"/>
                  <a:gd name="T40" fmla="*/ 4 w 294"/>
                  <a:gd name="T41" fmla="*/ 5 h 294"/>
                  <a:gd name="T42" fmla="*/ 5 w 294"/>
                  <a:gd name="T43" fmla="*/ 4 h 294"/>
                  <a:gd name="T44" fmla="*/ 7 w 294"/>
                  <a:gd name="T45" fmla="*/ 3 h 294"/>
                  <a:gd name="T46" fmla="*/ 8 w 294"/>
                  <a:gd name="T47" fmla="*/ 2 h 294"/>
                  <a:gd name="T48" fmla="*/ 9 w 294"/>
                  <a:gd name="T49" fmla="*/ 1 h 294"/>
                  <a:gd name="T50" fmla="*/ 11 w 294"/>
                  <a:gd name="T51" fmla="*/ 1 h 294"/>
                  <a:gd name="T52" fmla="*/ 12 w 294"/>
                  <a:gd name="T53" fmla="*/ 0 h 294"/>
                  <a:gd name="T54" fmla="*/ 14 w 294"/>
                  <a:gd name="T55" fmla="*/ 0 h 294"/>
                  <a:gd name="T56" fmla="*/ 15 w 294"/>
                  <a:gd name="T57" fmla="*/ 0 h 294"/>
                  <a:gd name="T58" fmla="*/ 17 w 294"/>
                  <a:gd name="T59" fmla="*/ 0 h 294"/>
                  <a:gd name="T60" fmla="*/ 19 w 294"/>
                  <a:gd name="T61" fmla="*/ 0 h 294"/>
                  <a:gd name="T62" fmla="*/ 20 w 294"/>
                  <a:gd name="T63" fmla="*/ 1 h 294"/>
                  <a:gd name="T64" fmla="*/ 22 w 294"/>
                  <a:gd name="T65" fmla="*/ 1 h 294"/>
                  <a:gd name="T66" fmla="*/ 23 w 294"/>
                  <a:gd name="T67" fmla="*/ 2 h 294"/>
                  <a:gd name="T68" fmla="*/ 25 w 294"/>
                  <a:gd name="T69" fmla="*/ 3 h 294"/>
                  <a:gd name="T70" fmla="*/ 26 w 294"/>
                  <a:gd name="T71" fmla="*/ 4 h 294"/>
                  <a:gd name="T72" fmla="*/ 27 w 294"/>
                  <a:gd name="T73" fmla="*/ 5 h 294"/>
                  <a:gd name="T74" fmla="*/ 28 w 294"/>
                  <a:gd name="T75" fmla="*/ 6 h 294"/>
                  <a:gd name="T76" fmla="*/ 29 w 294"/>
                  <a:gd name="T77" fmla="*/ 7 h 294"/>
                  <a:gd name="T78" fmla="*/ 30 w 294"/>
                  <a:gd name="T79" fmla="*/ 9 h 294"/>
                  <a:gd name="T80" fmla="*/ 31 w 294"/>
                  <a:gd name="T81" fmla="*/ 10 h 294"/>
                  <a:gd name="T82" fmla="*/ 32 w 294"/>
                  <a:gd name="T83" fmla="*/ 12 h 294"/>
                  <a:gd name="T84" fmla="*/ 32 w 294"/>
                  <a:gd name="T85" fmla="*/ 13 h 294"/>
                  <a:gd name="T86" fmla="*/ 33 w 294"/>
                  <a:gd name="T87" fmla="*/ 15 h 294"/>
                  <a:gd name="T88" fmla="*/ 33 w 294"/>
                  <a:gd name="T89" fmla="*/ 16 h 294"/>
                  <a:gd name="T90" fmla="*/ 33 w 294"/>
                  <a:gd name="T91" fmla="*/ 20 h 294"/>
                  <a:gd name="T92" fmla="*/ 32 w 294"/>
                  <a:gd name="T93" fmla="*/ 23 h 294"/>
                  <a:gd name="T94" fmla="*/ 30 w 294"/>
                  <a:gd name="T95" fmla="*/ 25 h 294"/>
                  <a:gd name="T96" fmla="*/ 29 w 294"/>
                  <a:gd name="T97" fmla="*/ 28 h 294"/>
                  <a:gd name="T98" fmla="*/ 26 w 294"/>
                  <a:gd name="T99" fmla="*/ 30 h 294"/>
                  <a:gd name="T100" fmla="*/ 24 w 294"/>
                  <a:gd name="T101" fmla="*/ 31 h 294"/>
                  <a:gd name="T102" fmla="*/ 21 w 294"/>
                  <a:gd name="T103" fmla="*/ 32 h 294"/>
                  <a:gd name="T104" fmla="*/ 17 w 294"/>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4"/>
                  <a:gd name="T160" fmla="*/ 0 h 294"/>
                  <a:gd name="T161" fmla="*/ 294 w 294"/>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4" h="294">
                    <a:moveTo>
                      <a:pt x="156" y="294"/>
                    </a:moveTo>
                    <a:lnTo>
                      <a:pt x="140" y="293"/>
                    </a:lnTo>
                    <a:lnTo>
                      <a:pt x="127" y="291"/>
                    </a:lnTo>
                    <a:lnTo>
                      <a:pt x="111" y="287"/>
                    </a:lnTo>
                    <a:lnTo>
                      <a:pt x="99" y="283"/>
                    </a:lnTo>
                    <a:lnTo>
                      <a:pt x="85" y="277"/>
                    </a:lnTo>
                    <a:lnTo>
                      <a:pt x="72" y="269"/>
                    </a:lnTo>
                    <a:lnTo>
                      <a:pt x="60" y="261"/>
                    </a:lnTo>
                    <a:lnTo>
                      <a:pt x="49" y="251"/>
                    </a:lnTo>
                    <a:lnTo>
                      <a:pt x="39" y="240"/>
                    </a:lnTo>
                    <a:lnTo>
                      <a:pt x="29" y="229"/>
                    </a:lnTo>
                    <a:lnTo>
                      <a:pt x="21" y="216"/>
                    </a:lnTo>
                    <a:lnTo>
                      <a:pt x="14" y="202"/>
                    </a:lnTo>
                    <a:lnTo>
                      <a:pt x="9" y="190"/>
                    </a:lnTo>
                    <a:lnTo>
                      <a:pt x="4" y="176"/>
                    </a:lnTo>
                    <a:lnTo>
                      <a:pt x="2" y="161"/>
                    </a:lnTo>
                    <a:lnTo>
                      <a:pt x="0" y="147"/>
                    </a:lnTo>
                    <a:lnTo>
                      <a:pt x="2" y="118"/>
                    </a:lnTo>
                    <a:lnTo>
                      <a:pt x="9" y="90"/>
                    </a:lnTo>
                    <a:lnTo>
                      <a:pt x="20" y="65"/>
                    </a:lnTo>
                    <a:lnTo>
                      <a:pt x="38" y="43"/>
                    </a:lnTo>
                    <a:lnTo>
                      <a:pt x="47" y="33"/>
                    </a:lnTo>
                    <a:lnTo>
                      <a:pt x="59" y="25"/>
                    </a:lnTo>
                    <a:lnTo>
                      <a:pt x="71" y="17"/>
                    </a:lnTo>
                    <a:lnTo>
                      <a:pt x="84" y="11"/>
                    </a:lnTo>
                    <a:lnTo>
                      <a:pt x="97" y="7"/>
                    </a:lnTo>
                    <a:lnTo>
                      <a:pt x="110" y="3"/>
                    </a:lnTo>
                    <a:lnTo>
                      <a:pt x="125" y="1"/>
                    </a:lnTo>
                    <a:lnTo>
                      <a:pt x="139" y="0"/>
                    </a:lnTo>
                    <a:lnTo>
                      <a:pt x="153" y="1"/>
                    </a:lnTo>
                    <a:lnTo>
                      <a:pt x="168" y="3"/>
                    </a:lnTo>
                    <a:lnTo>
                      <a:pt x="182" y="7"/>
                    </a:lnTo>
                    <a:lnTo>
                      <a:pt x="196" y="11"/>
                    </a:lnTo>
                    <a:lnTo>
                      <a:pt x="208" y="17"/>
                    </a:lnTo>
                    <a:lnTo>
                      <a:pt x="222" y="25"/>
                    </a:lnTo>
                    <a:lnTo>
                      <a:pt x="235" y="33"/>
                    </a:lnTo>
                    <a:lnTo>
                      <a:pt x="246" y="43"/>
                    </a:lnTo>
                    <a:lnTo>
                      <a:pt x="256" y="54"/>
                    </a:lnTo>
                    <a:lnTo>
                      <a:pt x="265" y="65"/>
                    </a:lnTo>
                    <a:lnTo>
                      <a:pt x="274" y="78"/>
                    </a:lnTo>
                    <a:lnTo>
                      <a:pt x="281" y="90"/>
                    </a:lnTo>
                    <a:lnTo>
                      <a:pt x="286" y="104"/>
                    </a:lnTo>
                    <a:lnTo>
                      <a:pt x="290" y="118"/>
                    </a:lnTo>
                    <a:lnTo>
                      <a:pt x="293" y="133"/>
                    </a:lnTo>
                    <a:lnTo>
                      <a:pt x="294"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870" name="Freeform 234"/>
              <p:cNvSpPr>
                <a:spLocks/>
              </p:cNvSpPr>
              <p:nvPr/>
            </p:nvSpPr>
            <p:spPr bwMode="auto">
              <a:xfrm>
                <a:off x="2756" y="3339"/>
                <a:ext cx="163" cy="163"/>
              </a:xfrm>
              <a:custGeom>
                <a:avLst/>
                <a:gdLst>
                  <a:gd name="T0" fmla="*/ 23 w 489"/>
                  <a:gd name="T1" fmla="*/ 0 h 488"/>
                  <a:gd name="T2" fmla="*/ 18 w 489"/>
                  <a:gd name="T3" fmla="*/ 1 h 488"/>
                  <a:gd name="T4" fmla="*/ 13 w 489"/>
                  <a:gd name="T5" fmla="*/ 3 h 488"/>
                  <a:gd name="T6" fmla="*/ 9 w 489"/>
                  <a:gd name="T7" fmla="*/ 6 h 488"/>
                  <a:gd name="T8" fmla="*/ 5 w 489"/>
                  <a:gd name="T9" fmla="*/ 10 h 488"/>
                  <a:gd name="T10" fmla="*/ 2 w 489"/>
                  <a:gd name="T11" fmla="*/ 14 h 488"/>
                  <a:gd name="T12" fmla="*/ 1 w 489"/>
                  <a:gd name="T13" fmla="*/ 19 h 488"/>
                  <a:gd name="T14" fmla="*/ 0 w 489"/>
                  <a:gd name="T15" fmla="*/ 24 h 488"/>
                  <a:gd name="T16" fmla="*/ 0 w 489"/>
                  <a:gd name="T17" fmla="*/ 30 h 488"/>
                  <a:gd name="T18" fmla="*/ 2 w 489"/>
                  <a:gd name="T19" fmla="*/ 35 h 488"/>
                  <a:gd name="T20" fmla="*/ 4 w 489"/>
                  <a:gd name="T21" fmla="*/ 40 h 488"/>
                  <a:gd name="T22" fmla="*/ 7 w 489"/>
                  <a:gd name="T23" fmla="*/ 44 h 488"/>
                  <a:gd name="T24" fmla="*/ 11 w 489"/>
                  <a:gd name="T25" fmla="*/ 48 h 488"/>
                  <a:gd name="T26" fmla="*/ 16 w 489"/>
                  <a:gd name="T27" fmla="*/ 51 h 488"/>
                  <a:gd name="T28" fmla="*/ 21 w 489"/>
                  <a:gd name="T29" fmla="*/ 53 h 488"/>
                  <a:gd name="T30" fmla="*/ 26 w 489"/>
                  <a:gd name="T31" fmla="*/ 54 h 488"/>
                  <a:gd name="T32" fmla="*/ 31 w 489"/>
                  <a:gd name="T33" fmla="*/ 54 h 488"/>
                  <a:gd name="T34" fmla="*/ 37 w 489"/>
                  <a:gd name="T35" fmla="*/ 53 h 488"/>
                  <a:gd name="T36" fmla="*/ 41 w 489"/>
                  <a:gd name="T37" fmla="*/ 51 h 488"/>
                  <a:gd name="T38" fmla="*/ 46 w 489"/>
                  <a:gd name="T39" fmla="*/ 48 h 488"/>
                  <a:gd name="T40" fmla="*/ 49 w 489"/>
                  <a:gd name="T41" fmla="*/ 44 h 488"/>
                  <a:gd name="T42" fmla="*/ 52 w 489"/>
                  <a:gd name="T43" fmla="*/ 40 h 488"/>
                  <a:gd name="T44" fmla="*/ 54 w 489"/>
                  <a:gd name="T45" fmla="*/ 35 h 488"/>
                  <a:gd name="T46" fmla="*/ 54 w 489"/>
                  <a:gd name="T47" fmla="*/ 30 h 488"/>
                  <a:gd name="T48" fmla="*/ 54 w 489"/>
                  <a:gd name="T49" fmla="*/ 24 h 488"/>
                  <a:gd name="T50" fmla="*/ 53 w 489"/>
                  <a:gd name="T51" fmla="*/ 19 h 488"/>
                  <a:gd name="T52" fmla="*/ 50 w 489"/>
                  <a:gd name="T53" fmla="*/ 14 h 488"/>
                  <a:gd name="T54" fmla="*/ 47 w 489"/>
                  <a:gd name="T55" fmla="*/ 10 h 488"/>
                  <a:gd name="T56" fmla="*/ 43 w 489"/>
                  <a:gd name="T57" fmla="*/ 6 h 488"/>
                  <a:gd name="T58" fmla="*/ 39 w 489"/>
                  <a:gd name="T59" fmla="*/ 3 h 488"/>
                  <a:gd name="T60" fmla="*/ 34 w 489"/>
                  <a:gd name="T61" fmla="*/ 1 h 488"/>
                  <a:gd name="T62" fmla="*/ 28 w 489"/>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488"/>
                  <a:gd name="T98" fmla="*/ 489 w 489"/>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488">
                    <a:moveTo>
                      <a:pt x="231" y="0"/>
                    </a:moveTo>
                    <a:lnTo>
                      <a:pt x="206" y="1"/>
                    </a:lnTo>
                    <a:lnTo>
                      <a:pt x="182" y="5"/>
                    </a:lnTo>
                    <a:lnTo>
                      <a:pt x="158" y="11"/>
                    </a:lnTo>
                    <a:lnTo>
                      <a:pt x="136" y="19"/>
                    </a:lnTo>
                    <a:lnTo>
                      <a:pt x="115" y="29"/>
                    </a:lnTo>
                    <a:lnTo>
                      <a:pt x="96" y="41"/>
                    </a:lnTo>
                    <a:lnTo>
                      <a:pt x="78" y="55"/>
                    </a:lnTo>
                    <a:lnTo>
                      <a:pt x="61" y="72"/>
                    </a:lnTo>
                    <a:lnTo>
                      <a:pt x="47" y="89"/>
                    </a:lnTo>
                    <a:lnTo>
                      <a:pt x="34" y="108"/>
                    </a:lnTo>
                    <a:lnTo>
                      <a:pt x="22" y="127"/>
                    </a:lnTo>
                    <a:lnTo>
                      <a:pt x="14" y="150"/>
                    </a:lnTo>
                    <a:lnTo>
                      <a:pt x="7" y="172"/>
                    </a:lnTo>
                    <a:lnTo>
                      <a:pt x="2" y="195"/>
                    </a:lnTo>
                    <a:lnTo>
                      <a:pt x="0" y="219"/>
                    </a:lnTo>
                    <a:lnTo>
                      <a:pt x="0" y="244"/>
                    </a:lnTo>
                    <a:lnTo>
                      <a:pt x="3" y="268"/>
                    </a:lnTo>
                    <a:lnTo>
                      <a:pt x="7" y="292"/>
                    </a:lnTo>
                    <a:lnTo>
                      <a:pt x="14" y="315"/>
                    </a:lnTo>
                    <a:lnTo>
                      <a:pt x="24" y="337"/>
                    </a:lnTo>
                    <a:lnTo>
                      <a:pt x="35" y="359"/>
                    </a:lnTo>
                    <a:lnTo>
                      <a:pt x="47" y="380"/>
                    </a:lnTo>
                    <a:lnTo>
                      <a:pt x="64" y="399"/>
                    </a:lnTo>
                    <a:lnTo>
                      <a:pt x="81" y="417"/>
                    </a:lnTo>
                    <a:lnTo>
                      <a:pt x="100" y="434"/>
                    </a:lnTo>
                    <a:lnTo>
                      <a:pt x="120" y="448"/>
                    </a:lnTo>
                    <a:lnTo>
                      <a:pt x="140" y="460"/>
                    </a:lnTo>
                    <a:lnTo>
                      <a:pt x="163" y="470"/>
                    </a:lnTo>
                    <a:lnTo>
                      <a:pt x="186" y="478"/>
                    </a:lnTo>
                    <a:lnTo>
                      <a:pt x="210" y="484"/>
                    </a:lnTo>
                    <a:lnTo>
                      <a:pt x="233" y="487"/>
                    </a:lnTo>
                    <a:lnTo>
                      <a:pt x="258" y="488"/>
                    </a:lnTo>
                    <a:lnTo>
                      <a:pt x="282" y="487"/>
                    </a:lnTo>
                    <a:lnTo>
                      <a:pt x="306" y="484"/>
                    </a:lnTo>
                    <a:lnTo>
                      <a:pt x="329" y="478"/>
                    </a:lnTo>
                    <a:lnTo>
                      <a:pt x="351" y="470"/>
                    </a:lnTo>
                    <a:lnTo>
                      <a:pt x="371" y="460"/>
                    </a:lnTo>
                    <a:lnTo>
                      <a:pt x="392" y="448"/>
                    </a:lnTo>
                    <a:lnTo>
                      <a:pt x="410" y="434"/>
                    </a:lnTo>
                    <a:lnTo>
                      <a:pt x="426" y="417"/>
                    </a:lnTo>
                    <a:lnTo>
                      <a:pt x="442" y="399"/>
                    </a:lnTo>
                    <a:lnTo>
                      <a:pt x="455" y="380"/>
                    </a:lnTo>
                    <a:lnTo>
                      <a:pt x="467" y="359"/>
                    </a:lnTo>
                    <a:lnTo>
                      <a:pt x="476" y="337"/>
                    </a:lnTo>
                    <a:lnTo>
                      <a:pt x="483" y="315"/>
                    </a:lnTo>
                    <a:lnTo>
                      <a:pt x="487" y="292"/>
                    </a:lnTo>
                    <a:lnTo>
                      <a:pt x="489" y="268"/>
                    </a:lnTo>
                    <a:lnTo>
                      <a:pt x="489" y="244"/>
                    </a:lnTo>
                    <a:lnTo>
                      <a:pt x="486" y="220"/>
                    </a:lnTo>
                    <a:lnTo>
                      <a:pt x="482" y="195"/>
                    </a:lnTo>
                    <a:lnTo>
                      <a:pt x="475" y="173"/>
                    </a:lnTo>
                    <a:lnTo>
                      <a:pt x="465" y="151"/>
                    </a:lnTo>
                    <a:lnTo>
                      <a:pt x="454" y="129"/>
                    </a:lnTo>
                    <a:lnTo>
                      <a:pt x="442" y="108"/>
                    </a:lnTo>
                    <a:lnTo>
                      <a:pt x="425" y="89"/>
                    </a:lnTo>
                    <a:lnTo>
                      <a:pt x="408" y="71"/>
                    </a:lnTo>
                    <a:lnTo>
                      <a:pt x="389" y="54"/>
                    </a:lnTo>
                    <a:lnTo>
                      <a:pt x="369" y="40"/>
                    </a:lnTo>
                    <a:lnTo>
                      <a:pt x="349" y="28"/>
                    </a:lnTo>
                    <a:lnTo>
                      <a:pt x="326" y="18"/>
                    </a:lnTo>
                    <a:lnTo>
                      <a:pt x="303" y="10"/>
                    </a:lnTo>
                    <a:lnTo>
                      <a:pt x="279" y="4"/>
                    </a:lnTo>
                    <a:lnTo>
                      <a:pt x="256" y="1"/>
                    </a:lnTo>
                    <a:lnTo>
                      <a:pt x="231" y="0"/>
                    </a:lnTo>
                    <a:close/>
                  </a:path>
                </a:pathLst>
              </a:custGeom>
              <a:solidFill>
                <a:srgbClr val="000000"/>
              </a:solidFill>
              <a:ln w="9525">
                <a:noFill/>
                <a:round/>
                <a:headEnd/>
                <a:tailEnd/>
              </a:ln>
            </p:spPr>
            <p:txBody>
              <a:bodyPr/>
              <a:lstStyle/>
              <a:p>
                <a:pPr eaLnBrk="0" hangingPunct="0"/>
                <a:endParaRPr lang="en-AU"/>
              </a:p>
            </p:txBody>
          </p:sp>
          <p:sp>
            <p:nvSpPr>
              <p:cNvPr id="76871" name="Freeform 235"/>
              <p:cNvSpPr>
                <a:spLocks/>
              </p:cNvSpPr>
              <p:nvPr/>
            </p:nvSpPr>
            <p:spPr bwMode="auto">
              <a:xfrm>
                <a:off x="2768" y="3351"/>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5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20" y="416"/>
                    </a:moveTo>
                    <a:lnTo>
                      <a:pt x="199" y="415"/>
                    </a:lnTo>
                    <a:lnTo>
                      <a:pt x="178" y="412"/>
                    </a:lnTo>
                    <a:lnTo>
                      <a:pt x="159"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1" y="76"/>
                    </a:lnTo>
                    <a:lnTo>
                      <a:pt x="53" y="61"/>
                    </a:lnTo>
                    <a:lnTo>
                      <a:pt x="68" y="47"/>
                    </a:lnTo>
                    <a:lnTo>
                      <a:pt x="84" y="35"/>
                    </a:lnTo>
                    <a:lnTo>
                      <a:pt x="100" y="25"/>
                    </a:lnTo>
                    <a:lnTo>
                      <a:pt x="118" y="15"/>
                    </a:lnTo>
                    <a:lnTo>
                      <a:pt x="138" y="10"/>
                    </a:lnTo>
                    <a:lnTo>
                      <a:pt x="157" y="4"/>
                    </a:lnTo>
                    <a:lnTo>
                      <a:pt x="177" y="1"/>
                    </a:lnTo>
                    <a:lnTo>
                      <a:pt x="197" y="0"/>
                    </a:lnTo>
                    <a:lnTo>
                      <a:pt x="218" y="1"/>
                    </a:lnTo>
                    <a:lnTo>
                      <a:pt x="239" y="4"/>
                    </a:lnTo>
                    <a:lnTo>
                      <a:pt x="258" y="10"/>
                    </a:lnTo>
                    <a:lnTo>
                      <a:pt x="278" y="15"/>
                    </a:lnTo>
                    <a:lnTo>
                      <a:pt x="296" y="25"/>
                    </a:lnTo>
                    <a:lnTo>
                      <a:pt x="314" y="35"/>
                    </a:lnTo>
                    <a:lnTo>
                      <a:pt x="331" y="47"/>
                    </a:lnTo>
                    <a:lnTo>
                      <a:pt x="347" y="61"/>
                    </a:lnTo>
                    <a:lnTo>
                      <a:pt x="363"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20" y="416"/>
                    </a:lnTo>
                    <a:close/>
                  </a:path>
                </a:pathLst>
              </a:custGeom>
              <a:solidFill>
                <a:srgbClr val="FFFFFF"/>
              </a:solidFill>
              <a:ln w="9525">
                <a:noFill/>
                <a:round/>
                <a:headEnd/>
                <a:tailEnd/>
              </a:ln>
            </p:spPr>
            <p:txBody>
              <a:bodyPr/>
              <a:lstStyle/>
              <a:p>
                <a:pPr eaLnBrk="0" hangingPunct="0"/>
                <a:endParaRPr lang="en-AU"/>
              </a:p>
            </p:txBody>
          </p:sp>
          <p:sp>
            <p:nvSpPr>
              <p:cNvPr id="76872" name="Freeform 236"/>
              <p:cNvSpPr>
                <a:spLocks/>
              </p:cNvSpPr>
              <p:nvPr/>
            </p:nvSpPr>
            <p:spPr bwMode="auto">
              <a:xfrm>
                <a:off x="2776" y="3359"/>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9"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4"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7" y="130"/>
                    </a:lnTo>
                    <a:lnTo>
                      <a:pt x="350" y="113"/>
                    </a:lnTo>
                    <a:lnTo>
                      <a:pt x="341" y="97"/>
                    </a:lnTo>
                    <a:lnTo>
                      <a:pt x="332" y="81"/>
                    </a:lnTo>
                    <a:lnTo>
                      <a:pt x="320" y="67"/>
                    </a:lnTo>
                    <a:lnTo>
                      <a:pt x="307" y="54"/>
                    </a:lnTo>
                    <a:lnTo>
                      <a:pt x="293" y="41"/>
                    </a:lnTo>
                    <a:lnTo>
                      <a:pt x="277" y="30"/>
                    </a:lnTo>
                    <a:lnTo>
                      <a:pt x="262" y="22"/>
                    </a:lnTo>
                    <a:lnTo>
                      <a:pt x="246"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873" name="Freeform 237"/>
              <p:cNvSpPr>
                <a:spLocks/>
              </p:cNvSpPr>
              <p:nvPr/>
            </p:nvSpPr>
            <p:spPr bwMode="auto">
              <a:xfrm>
                <a:off x="2788" y="3372"/>
                <a:ext cx="99" cy="98"/>
              </a:xfrm>
              <a:custGeom>
                <a:avLst/>
                <a:gdLst>
                  <a:gd name="T0" fmla="*/ 17 w 295"/>
                  <a:gd name="T1" fmla="*/ 33 h 294"/>
                  <a:gd name="T2" fmla="*/ 16 w 295"/>
                  <a:gd name="T3" fmla="*/ 33 h 294"/>
                  <a:gd name="T4" fmla="*/ 14 w 295"/>
                  <a:gd name="T5" fmla="*/ 32 h 294"/>
                  <a:gd name="T6" fmla="*/ 12 w 295"/>
                  <a:gd name="T7" fmla="*/ 32 h 294"/>
                  <a:gd name="T8" fmla="*/ 11 w 295"/>
                  <a:gd name="T9" fmla="*/ 31 h 294"/>
                  <a:gd name="T10" fmla="*/ 10 w 295"/>
                  <a:gd name="T11" fmla="*/ 31 h 294"/>
                  <a:gd name="T12" fmla="*/ 8 w 295"/>
                  <a:gd name="T13" fmla="*/ 30 h 294"/>
                  <a:gd name="T14" fmla="*/ 7 w 295"/>
                  <a:gd name="T15" fmla="*/ 29 h 294"/>
                  <a:gd name="T16" fmla="*/ 5 w 295"/>
                  <a:gd name="T17" fmla="*/ 28 h 294"/>
                  <a:gd name="T18" fmla="*/ 4 w 295"/>
                  <a:gd name="T19" fmla="*/ 27 h 294"/>
                  <a:gd name="T20" fmla="*/ 3 w 295"/>
                  <a:gd name="T21" fmla="*/ 25 h 294"/>
                  <a:gd name="T22" fmla="*/ 2 w 295"/>
                  <a:gd name="T23" fmla="*/ 24 h 294"/>
                  <a:gd name="T24" fmla="*/ 2 w 295"/>
                  <a:gd name="T25" fmla="*/ 22 h 294"/>
                  <a:gd name="T26" fmla="*/ 1 w 295"/>
                  <a:gd name="T27" fmla="*/ 21 h 294"/>
                  <a:gd name="T28" fmla="*/ 1 w 295"/>
                  <a:gd name="T29" fmla="*/ 20 h 294"/>
                  <a:gd name="T30" fmla="*/ 0 w 295"/>
                  <a:gd name="T31" fmla="*/ 18 h 294"/>
                  <a:gd name="T32" fmla="*/ 0 w 295"/>
                  <a:gd name="T33" fmla="*/ 16 h 294"/>
                  <a:gd name="T34" fmla="*/ 0 w 295"/>
                  <a:gd name="T35" fmla="*/ 13 h 294"/>
                  <a:gd name="T36" fmla="*/ 1 w 295"/>
                  <a:gd name="T37" fmla="*/ 10 h 294"/>
                  <a:gd name="T38" fmla="*/ 2 w 295"/>
                  <a:gd name="T39" fmla="*/ 7 h 294"/>
                  <a:gd name="T40" fmla="*/ 4 w 295"/>
                  <a:gd name="T41" fmla="*/ 5 h 294"/>
                  <a:gd name="T42" fmla="*/ 5 w 295"/>
                  <a:gd name="T43" fmla="*/ 4 h 294"/>
                  <a:gd name="T44" fmla="*/ 7 w 295"/>
                  <a:gd name="T45" fmla="*/ 3 h 294"/>
                  <a:gd name="T46" fmla="*/ 8 w 295"/>
                  <a:gd name="T47" fmla="*/ 2 h 294"/>
                  <a:gd name="T48" fmla="*/ 9 w 295"/>
                  <a:gd name="T49" fmla="*/ 1 h 294"/>
                  <a:gd name="T50" fmla="*/ 11 w 295"/>
                  <a:gd name="T51" fmla="*/ 1 h 294"/>
                  <a:gd name="T52" fmla="*/ 12 w 295"/>
                  <a:gd name="T53" fmla="*/ 0 h 294"/>
                  <a:gd name="T54" fmla="*/ 14 w 295"/>
                  <a:gd name="T55" fmla="*/ 0 h 294"/>
                  <a:gd name="T56" fmla="*/ 16 w 295"/>
                  <a:gd name="T57" fmla="*/ 0 h 294"/>
                  <a:gd name="T58" fmla="*/ 17 w 295"/>
                  <a:gd name="T59" fmla="*/ 0 h 294"/>
                  <a:gd name="T60" fmla="*/ 19 w 295"/>
                  <a:gd name="T61" fmla="*/ 0 h 294"/>
                  <a:gd name="T62" fmla="*/ 20 w 295"/>
                  <a:gd name="T63" fmla="*/ 1 h 294"/>
                  <a:gd name="T64" fmla="*/ 22 w 295"/>
                  <a:gd name="T65" fmla="*/ 1 h 294"/>
                  <a:gd name="T66" fmla="*/ 23 w 295"/>
                  <a:gd name="T67" fmla="*/ 2 h 294"/>
                  <a:gd name="T68" fmla="*/ 25 w 295"/>
                  <a:gd name="T69" fmla="*/ 3 h 294"/>
                  <a:gd name="T70" fmla="*/ 27 w 295"/>
                  <a:gd name="T71" fmla="*/ 4 h 294"/>
                  <a:gd name="T72" fmla="*/ 28 w 295"/>
                  <a:gd name="T73" fmla="*/ 5 h 294"/>
                  <a:gd name="T74" fmla="*/ 29 w 295"/>
                  <a:gd name="T75" fmla="*/ 6 h 294"/>
                  <a:gd name="T76" fmla="*/ 30 w 295"/>
                  <a:gd name="T77" fmla="*/ 7 h 294"/>
                  <a:gd name="T78" fmla="*/ 31 w 295"/>
                  <a:gd name="T79" fmla="*/ 9 h 294"/>
                  <a:gd name="T80" fmla="*/ 32 w 295"/>
                  <a:gd name="T81" fmla="*/ 10 h 294"/>
                  <a:gd name="T82" fmla="*/ 32 w 295"/>
                  <a:gd name="T83" fmla="*/ 12 h 294"/>
                  <a:gd name="T84" fmla="*/ 33 w 295"/>
                  <a:gd name="T85" fmla="*/ 13 h 294"/>
                  <a:gd name="T86" fmla="*/ 33 w 295"/>
                  <a:gd name="T87" fmla="*/ 15 h 294"/>
                  <a:gd name="T88" fmla="*/ 33 w 295"/>
                  <a:gd name="T89" fmla="*/ 16 h 294"/>
                  <a:gd name="T90" fmla="*/ 33 w 295"/>
                  <a:gd name="T91" fmla="*/ 20 h 294"/>
                  <a:gd name="T92" fmla="*/ 32 w 295"/>
                  <a:gd name="T93" fmla="*/ 23 h 294"/>
                  <a:gd name="T94" fmla="*/ 31 w 295"/>
                  <a:gd name="T95" fmla="*/ 25 h 294"/>
                  <a:gd name="T96" fmla="*/ 29 w 295"/>
                  <a:gd name="T97" fmla="*/ 28 h 294"/>
                  <a:gd name="T98" fmla="*/ 27 w 295"/>
                  <a:gd name="T99" fmla="*/ 30 h 294"/>
                  <a:gd name="T100" fmla="*/ 24 w 295"/>
                  <a:gd name="T101" fmla="*/ 31 h 294"/>
                  <a:gd name="T102" fmla="*/ 21 w 295"/>
                  <a:gd name="T103" fmla="*/ 32 h 294"/>
                  <a:gd name="T104" fmla="*/ 17 w 295"/>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5"/>
                  <a:gd name="T160" fmla="*/ 0 h 294"/>
                  <a:gd name="T161" fmla="*/ 295 w 295"/>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5" h="294">
                    <a:moveTo>
                      <a:pt x="156" y="294"/>
                    </a:moveTo>
                    <a:lnTo>
                      <a:pt x="141" y="293"/>
                    </a:lnTo>
                    <a:lnTo>
                      <a:pt x="127" y="291"/>
                    </a:lnTo>
                    <a:lnTo>
                      <a:pt x="111" y="287"/>
                    </a:lnTo>
                    <a:lnTo>
                      <a:pt x="99" y="283"/>
                    </a:lnTo>
                    <a:lnTo>
                      <a:pt x="85" y="277"/>
                    </a:lnTo>
                    <a:lnTo>
                      <a:pt x="73" y="269"/>
                    </a:lnTo>
                    <a:lnTo>
                      <a:pt x="60" y="261"/>
                    </a:lnTo>
                    <a:lnTo>
                      <a:pt x="49" y="251"/>
                    </a:lnTo>
                    <a:lnTo>
                      <a:pt x="39" y="240"/>
                    </a:lnTo>
                    <a:lnTo>
                      <a:pt x="30" y="229"/>
                    </a:lnTo>
                    <a:lnTo>
                      <a:pt x="21" y="216"/>
                    </a:lnTo>
                    <a:lnTo>
                      <a:pt x="14" y="202"/>
                    </a:lnTo>
                    <a:lnTo>
                      <a:pt x="9" y="190"/>
                    </a:lnTo>
                    <a:lnTo>
                      <a:pt x="5" y="176"/>
                    </a:lnTo>
                    <a:lnTo>
                      <a:pt x="2" y="161"/>
                    </a:lnTo>
                    <a:lnTo>
                      <a:pt x="0" y="147"/>
                    </a:lnTo>
                    <a:lnTo>
                      <a:pt x="2" y="118"/>
                    </a:lnTo>
                    <a:lnTo>
                      <a:pt x="9" y="90"/>
                    </a:lnTo>
                    <a:lnTo>
                      <a:pt x="20" y="65"/>
                    </a:lnTo>
                    <a:lnTo>
                      <a:pt x="38" y="43"/>
                    </a:lnTo>
                    <a:lnTo>
                      <a:pt x="48" y="33"/>
                    </a:lnTo>
                    <a:lnTo>
                      <a:pt x="59" y="25"/>
                    </a:lnTo>
                    <a:lnTo>
                      <a:pt x="71" y="17"/>
                    </a:lnTo>
                    <a:lnTo>
                      <a:pt x="84" y="11"/>
                    </a:lnTo>
                    <a:lnTo>
                      <a:pt x="98" y="7"/>
                    </a:lnTo>
                    <a:lnTo>
                      <a:pt x="110" y="3"/>
                    </a:lnTo>
                    <a:lnTo>
                      <a:pt x="125" y="1"/>
                    </a:lnTo>
                    <a:lnTo>
                      <a:pt x="139" y="0"/>
                    </a:lnTo>
                    <a:lnTo>
                      <a:pt x="153" y="1"/>
                    </a:lnTo>
                    <a:lnTo>
                      <a:pt x="168" y="3"/>
                    </a:lnTo>
                    <a:lnTo>
                      <a:pt x="182" y="7"/>
                    </a:lnTo>
                    <a:lnTo>
                      <a:pt x="196" y="11"/>
                    </a:lnTo>
                    <a:lnTo>
                      <a:pt x="210" y="17"/>
                    </a:lnTo>
                    <a:lnTo>
                      <a:pt x="222" y="25"/>
                    </a:lnTo>
                    <a:lnTo>
                      <a:pt x="235" y="33"/>
                    </a:lnTo>
                    <a:lnTo>
                      <a:pt x="246" y="43"/>
                    </a:lnTo>
                    <a:lnTo>
                      <a:pt x="256" y="54"/>
                    </a:lnTo>
                    <a:lnTo>
                      <a:pt x="265" y="65"/>
                    </a:lnTo>
                    <a:lnTo>
                      <a:pt x="274" y="78"/>
                    </a:lnTo>
                    <a:lnTo>
                      <a:pt x="281" y="90"/>
                    </a:lnTo>
                    <a:lnTo>
                      <a:pt x="286" y="104"/>
                    </a:lnTo>
                    <a:lnTo>
                      <a:pt x="290" y="118"/>
                    </a:lnTo>
                    <a:lnTo>
                      <a:pt x="293" y="133"/>
                    </a:lnTo>
                    <a:lnTo>
                      <a:pt x="295"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874" name="Freeform 238"/>
              <p:cNvSpPr>
                <a:spLocks/>
              </p:cNvSpPr>
              <p:nvPr/>
            </p:nvSpPr>
            <p:spPr bwMode="auto">
              <a:xfrm>
                <a:off x="2519" y="3296"/>
                <a:ext cx="122" cy="123"/>
              </a:xfrm>
              <a:custGeom>
                <a:avLst/>
                <a:gdLst>
                  <a:gd name="T0" fmla="*/ 19 w 366"/>
                  <a:gd name="T1" fmla="*/ 0 h 367"/>
                  <a:gd name="T2" fmla="*/ 15 w 366"/>
                  <a:gd name="T3" fmla="*/ 0 h 367"/>
                  <a:gd name="T4" fmla="*/ 12 w 366"/>
                  <a:gd name="T5" fmla="*/ 2 h 367"/>
                  <a:gd name="T6" fmla="*/ 8 w 366"/>
                  <a:gd name="T7" fmla="*/ 4 h 367"/>
                  <a:gd name="T8" fmla="*/ 5 w 366"/>
                  <a:gd name="T9" fmla="*/ 6 h 367"/>
                  <a:gd name="T10" fmla="*/ 3 w 366"/>
                  <a:gd name="T11" fmla="*/ 9 h 367"/>
                  <a:gd name="T12" fmla="*/ 1 w 366"/>
                  <a:gd name="T13" fmla="*/ 13 h 367"/>
                  <a:gd name="T14" fmla="*/ 0 w 366"/>
                  <a:gd name="T15" fmla="*/ 16 h 367"/>
                  <a:gd name="T16" fmla="*/ 0 w 366"/>
                  <a:gd name="T17" fmla="*/ 21 h 367"/>
                  <a:gd name="T18" fmla="*/ 0 w 366"/>
                  <a:gd name="T19" fmla="*/ 23 h 367"/>
                  <a:gd name="T20" fmla="*/ 1 w 366"/>
                  <a:gd name="T21" fmla="*/ 25 h 367"/>
                  <a:gd name="T22" fmla="*/ 1 w 366"/>
                  <a:gd name="T23" fmla="*/ 26 h 367"/>
                  <a:gd name="T24" fmla="*/ 2 w 366"/>
                  <a:gd name="T25" fmla="*/ 28 h 367"/>
                  <a:gd name="T26" fmla="*/ 3 w 366"/>
                  <a:gd name="T27" fmla="*/ 30 h 367"/>
                  <a:gd name="T28" fmla="*/ 4 w 366"/>
                  <a:gd name="T29" fmla="*/ 32 h 367"/>
                  <a:gd name="T30" fmla="*/ 5 w 366"/>
                  <a:gd name="T31" fmla="*/ 34 h 367"/>
                  <a:gd name="T32" fmla="*/ 7 w 366"/>
                  <a:gd name="T33" fmla="*/ 35 h 367"/>
                  <a:gd name="T34" fmla="*/ 8 w 366"/>
                  <a:gd name="T35" fmla="*/ 37 h 367"/>
                  <a:gd name="T36" fmla="*/ 10 w 366"/>
                  <a:gd name="T37" fmla="*/ 38 h 367"/>
                  <a:gd name="T38" fmla="*/ 12 w 366"/>
                  <a:gd name="T39" fmla="*/ 39 h 367"/>
                  <a:gd name="T40" fmla="*/ 14 w 366"/>
                  <a:gd name="T41" fmla="*/ 40 h 367"/>
                  <a:gd name="T42" fmla="*/ 16 w 366"/>
                  <a:gd name="T43" fmla="*/ 40 h 367"/>
                  <a:gd name="T44" fmla="*/ 18 w 366"/>
                  <a:gd name="T45" fmla="*/ 41 h 367"/>
                  <a:gd name="T46" fmla="*/ 19 w 366"/>
                  <a:gd name="T47" fmla="*/ 41 h 367"/>
                  <a:gd name="T48" fmla="*/ 21 w 366"/>
                  <a:gd name="T49" fmla="*/ 41 h 367"/>
                  <a:gd name="T50" fmla="*/ 23 w 366"/>
                  <a:gd name="T51" fmla="*/ 41 h 367"/>
                  <a:gd name="T52" fmla="*/ 25 w 366"/>
                  <a:gd name="T53" fmla="*/ 41 h 367"/>
                  <a:gd name="T54" fmla="*/ 27 w 366"/>
                  <a:gd name="T55" fmla="*/ 40 h 367"/>
                  <a:gd name="T56" fmla="*/ 29 w 366"/>
                  <a:gd name="T57" fmla="*/ 40 h 367"/>
                  <a:gd name="T58" fmla="*/ 31 w 366"/>
                  <a:gd name="T59" fmla="*/ 39 h 367"/>
                  <a:gd name="T60" fmla="*/ 33 w 366"/>
                  <a:gd name="T61" fmla="*/ 38 h 367"/>
                  <a:gd name="T62" fmla="*/ 34 w 366"/>
                  <a:gd name="T63" fmla="*/ 37 h 367"/>
                  <a:gd name="T64" fmla="*/ 36 w 366"/>
                  <a:gd name="T65" fmla="*/ 35 h 367"/>
                  <a:gd name="T66" fmla="*/ 37 w 366"/>
                  <a:gd name="T67" fmla="*/ 34 h 367"/>
                  <a:gd name="T68" fmla="*/ 38 w 366"/>
                  <a:gd name="T69" fmla="*/ 32 h 367"/>
                  <a:gd name="T70" fmla="*/ 39 w 366"/>
                  <a:gd name="T71" fmla="*/ 30 h 367"/>
                  <a:gd name="T72" fmla="*/ 40 w 366"/>
                  <a:gd name="T73" fmla="*/ 28 h 367"/>
                  <a:gd name="T74" fmla="*/ 40 w 366"/>
                  <a:gd name="T75" fmla="*/ 26 h 367"/>
                  <a:gd name="T76" fmla="*/ 41 w 366"/>
                  <a:gd name="T77" fmla="*/ 25 h 367"/>
                  <a:gd name="T78" fmla="*/ 41 w 366"/>
                  <a:gd name="T79" fmla="*/ 23 h 367"/>
                  <a:gd name="T80" fmla="*/ 41 w 366"/>
                  <a:gd name="T81" fmla="*/ 21 h 367"/>
                  <a:gd name="T82" fmla="*/ 41 w 366"/>
                  <a:gd name="T83" fmla="*/ 19 h 367"/>
                  <a:gd name="T84" fmla="*/ 40 w 366"/>
                  <a:gd name="T85" fmla="*/ 17 h 367"/>
                  <a:gd name="T86" fmla="*/ 39 w 366"/>
                  <a:gd name="T87" fmla="*/ 15 h 367"/>
                  <a:gd name="T88" fmla="*/ 39 w 366"/>
                  <a:gd name="T89" fmla="*/ 13 h 367"/>
                  <a:gd name="T90" fmla="*/ 38 w 366"/>
                  <a:gd name="T91" fmla="*/ 11 h 367"/>
                  <a:gd name="T92" fmla="*/ 37 w 366"/>
                  <a:gd name="T93" fmla="*/ 9 h 367"/>
                  <a:gd name="T94" fmla="*/ 35 w 366"/>
                  <a:gd name="T95" fmla="*/ 8 h 367"/>
                  <a:gd name="T96" fmla="*/ 34 w 366"/>
                  <a:gd name="T97" fmla="*/ 6 h 367"/>
                  <a:gd name="T98" fmla="*/ 32 w 366"/>
                  <a:gd name="T99" fmla="*/ 5 h 367"/>
                  <a:gd name="T100" fmla="*/ 31 w 366"/>
                  <a:gd name="T101" fmla="*/ 3 h 367"/>
                  <a:gd name="T102" fmla="*/ 29 w 366"/>
                  <a:gd name="T103" fmla="*/ 2 h 367"/>
                  <a:gd name="T104" fmla="*/ 27 w 366"/>
                  <a:gd name="T105" fmla="*/ 2 h 367"/>
                  <a:gd name="T106" fmla="*/ 25 w 366"/>
                  <a:gd name="T107" fmla="*/ 1 h 367"/>
                  <a:gd name="T108" fmla="*/ 23 w 366"/>
                  <a:gd name="T109" fmla="*/ 0 h 367"/>
                  <a:gd name="T110" fmla="*/ 21 w 366"/>
                  <a:gd name="T111" fmla="*/ 0 h 367"/>
                  <a:gd name="T112" fmla="*/ 19 w 366"/>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6"/>
                  <a:gd name="T172" fmla="*/ 0 h 367"/>
                  <a:gd name="T173" fmla="*/ 366 w 366"/>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6" h="367">
                    <a:moveTo>
                      <a:pt x="173" y="0"/>
                    </a:moveTo>
                    <a:lnTo>
                      <a:pt x="137" y="4"/>
                    </a:lnTo>
                    <a:lnTo>
                      <a:pt x="104" y="15"/>
                    </a:lnTo>
                    <a:lnTo>
                      <a:pt x="73" y="32"/>
                    </a:lnTo>
                    <a:lnTo>
                      <a:pt x="47" y="54"/>
                    </a:lnTo>
                    <a:lnTo>
                      <a:pt x="26" y="82"/>
                    </a:lnTo>
                    <a:lnTo>
                      <a:pt x="11" y="112"/>
                    </a:lnTo>
                    <a:lnTo>
                      <a:pt x="1" y="147"/>
                    </a:lnTo>
                    <a:lnTo>
                      <a:pt x="0" y="184"/>
                    </a:lnTo>
                    <a:lnTo>
                      <a:pt x="1" y="202"/>
                    </a:lnTo>
                    <a:lnTo>
                      <a:pt x="5" y="220"/>
                    </a:lnTo>
                    <a:lnTo>
                      <a:pt x="11" y="237"/>
                    </a:lnTo>
                    <a:lnTo>
                      <a:pt x="18" y="254"/>
                    </a:lnTo>
                    <a:lnTo>
                      <a:pt x="26" y="270"/>
                    </a:lnTo>
                    <a:lnTo>
                      <a:pt x="36" y="286"/>
                    </a:lnTo>
                    <a:lnTo>
                      <a:pt x="48" y="299"/>
                    </a:lnTo>
                    <a:lnTo>
                      <a:pt x="61" y="313"/>
                    </a:lnTo>
                    <a:lnTo>
                      <a:pt x="75" y="326"/>
                    </a:lnTo>
                    <a:lnTo>
                      <a:pt x="90" y="337"/>
                    </a:lnTo>
                    <a:lnTo>
                      <a:pt x="107" y="345"/>
                    </a:lnTo>
                    <a:lnTo>
                      <a:pt x="123" y="354"/>
                    </a:lnTo>
                    <a:lnTo>
                      <a:pt x="140" y="359"/>
                    </a:lnTo>
                    <a:lnTo>
                      <a:pt x="158" y="363"/>
                    </a:lnTo>
                    <a:lnTo>
                      <a:pt x="175" y="366"/>
                    </a:lnTo>
                    <a:lnTo>
                      <a:pt x="193" y="367"/>
                    </a:lnTo>
                    <a:lnTo>
                      <a:pt x="211" y="366"/>
                    </a:lnTo>
                    <a:lnTo>
                      <a:pt x="229" y="363"/>
                    </a:lnTo>
                    <a:lnTo>
                      <a:pt x="247" y="359"/>
                    </a:lnTo>
                    <a:lnTo>
                      <a:pt x="263" y="354"/>
                    </a:lnTo>
                    <a:lnTo>
                      <a:pt x="279" y="345"/>
                    </a:lnTo>
                    <a:lnTo>
                      <a:pt x="294" y="337"/>
                    </a:lnTo>
                    <a:lnTo>
                      <a:pt x="308" y="326"/>
                    </a:lnTo>
                    <a:lnTo>
                      <a:pt x="320" y="313"/>
                    </a:lnTo>
                    <a:lnTo>
                      <a:pt x="331" y="299"/>
                    </a:lnTo>
                    <a:lnTo>
                      <a:pt x="341" y="286"/>
                    </a:lnTo>
                    <a:lnTo>
                      <a:pt x="349" y="270"/>
                    </a:lnTo>
                    <a:lnTo>
                      <a:pt x="356" y="254"/>
                    </a:lnTo>
                    <a:lnTo>
                      <a:pt x="362" y="237"/>
                    </a:lnTo>
                    <a:lnTo>
                      <a:pt x="365" y="220"/>
                    </a:lnTo>
                    <a:lnTo>
                      <a:pt x="366" y="202"/>
                    </a:lnTo>
                    <a:lnTo>
                      <a:pt x="366" y="184"/>
                    </a:lnTo>
                    <a:lnTo>
                      <a:pt x="365" y="166"/>
                    </a:lnTo>
                    <a:lnTo>
                      <a:pt x="361" y="148"/>
                    </a:lnTo>
                    <a:lnTo>
                      <a:pt x="355" y="130"/>
                    </a:lnTo>
                    <a:lnTo>
                      <a:pt x="348" y="114"/>
                    </a:lnTo>
                    <a:lnTo>
                      <a:pt x="340" y="97"/>
                    </a:lnTo>
                    <a:lnTo>
                      <a:pt x="330" y="82"/>
                    </a:lnTo>
                    <a:lnTo>
                      <a:pt x="319" y="68"/>
                    </a:lnTo>
                    <a:lnTo>
                      <a:pt x="305" y="54"/>
                    </a:lnTo>
                    <a:lnTo>
                      <a:pt x="291" y="42"/>
                    </a:lnTo>
                    <a:lnTo>
                      <a:pt x="276" y="30"/>
                    </a:lnTo>
                    <a:lnTo>
                      <a:pt x="261" y="22"/>
                    </a:lnTo>
                    <a:lnTo>
                      <a:pt x="244" y="14"/>
                    </a:lnTo>
                    <a:lnTo>
                      <a:pt x="227" y="8"/>
                    </a:lnTo>
                    <a:lnTo>
                      <a:pt x="209" y="4"/>
                    </a:lnTo>
                    <a:lnTo>
                      <a:pt x="191" y="1"/>
                    </a:lnTo>
                    <a:lnTo>
                      <a:pt x="173" y="0"/>
                    </a:lnTo>
                    <a:close/>
                  </a:path>
                </a:pathLst>
              </a:custGeom>
              <a:solidFill>
                <a:srgbClr val="000000"/>
              </a:solidFill>
              <a:ln w="9525">
                <a:noFill/>
                <a:round/>
                <a:headEnd/>
                <a:tailEnd/>
              </a:ln>
            </p:spPr>
            <p:txBody>
              <a:bodyPr/>
              <a:lstStyle/>
              <a:p>
                <a:pPr eaLnBrk="0" hangingPunct="0"/>
                <a:endParaRPr lang="en-AU"/>
              </a:p>
            </p:txBody>
          </p:sp>
          <p:sp>
            <p:nvSpPr>
              <p:cNvPr id="76875" name="Freeform 239"/>
              <p:cNvSpPr>
                <a:spLocks/>
              </p:cNvSpPr>
              <p:nvPr/>
            </p:nvSpPr>
            <p:spPr bwMode="auto">
              <a:xfrm>
                <a:off x="2532" y="3309"/>
                <a:ext cx="97" cy="97"/>
              </a:xfrm>
              <a:custGeom>
                <a:avLst/>
                <a:gdLst>
                  <a:gd name="T0" fmla="*/ 17 w 293"/>
                  <a:gd name="T1" fmla="*/ 32 h 293"/>
                  <a:gd name="T2" fmla="*/ 15 w 293"/>
                  <a:gd name="T3" fmla="*/ 32 h 293"/>
                  <a:gd name="T4" fmla="*/ 14 w 293"/>
                  <a:gd name="T5" fmla="*/ 32 h 293"/>
                  <a:gd name="T6" fmla="*/ 12 w 293"/>
                  <a:gd name="T7" fmla="*/ 31 h 293"/>
                  <a:gd name="T8" fmla="*/ 11 w 293"/>
                  <a:gd name="T9" fmla="*/ 31 h 293"/>
                  <a:gd name="T10" fmla="*/ 9 w 293"/>
                  <a:gd name="T11" fmla="*/ 30 h 293"/>
                  <a:gd name="T12" fmla="*/ 8 w 293"/>
                  <a:gd name="T13" fmla="*/ 29 h 293"/>
                  <a:gd name="T14" fmla="*/ 7 w 293"/>
                  <a:gd name="T15" fmla="*/ 28 h 293"/>
                  <a:gd name="T16" fmla="*/ 5 w 293"/>
                  <a:gd name="T17" fmla="*/ 27 h 293"/>
                  <a:gd name="T18" fmla="*/ 4 w 293"/>
                  <a:gd name="T19" fmla="*/ 26 h 293"/>
                  <a:gd name="T20" fmla="*/ 3 w 293"/>
                  <a:gd name="T21" fmla="*/ 25 h 293"/>
                  <a:gd name="T22" fmla="*/ 2 w 293"/>
                  <a:gd name="T23" fmla="*/ 24 h 293"/>
                  <a:gd name="T24" fmla="*/ 2 w 293"/>
                  <a:gd name="T25" fmla="*/ 22 h 293"/>
                  <a:gd name="T26" fmla="*/ 1 w 293"/>
                  <a:gd name="T27" fmla="*/ 21 h 293"/>
                  <a:gd name="T28" fmla="*/ 0 w 293"/>
                  <a:gd name="T29" fmla="*/ 19 h 293"/>
                  <a:gd name="T30" fmla="*/ 0 w 293"/>
                  <a:gd name="T31" fmla="*/ 18 h 293"/>
                  <a:gd name="T32" fmla="*/ 0 w 293"/>
                  <a:gd name="T33" fmla="*/ 16 h 293"/>
                  <a:gd name="T34" fmla="*/ 0 w 293"/>
                  <a:gd name="T35" fmla="*/ 13 h 293"/>
                  <a:gd name="T36" fmla="*/ 1 w 293"/>
                  <a:gd name="T37" fmla="*/ 10 h 293"/>
                  <a:gd name="T38" fmla="*/ 2 w 293"/>
                  <a:gd name="T39" fmla="*/ 7 h 293"/>
                  <a:gd name="T40" fmla="*/ 4 w 293"/>
                  <a:gd name="T41" fmla="*/ 5 h 293"/>
                  <a:gd name="T42" fmla="*/ 5 w 293"/>
                  <a:gd name="T43" fmla="*/ 4 h 293"/>
                  <a:gd name="T44" fmla="*/ 7 w 293"/>
                  <a:gd name="T45" fmla="*/ 3 h 293"/>
                  <a:gd name="T46" fmla="*/ 8 w 293"/>
                  <a:gd name="T47" fmla="*/ 2 h 293"/>
                  <a:gd name="T48" fmla="*/ 9 w 293"/>
                  <a:gd name="T49" fmla="*/ 1 h 293"/>
                  <a:gd name="T50" fmla="*/ 11 w 293"/>
                  <a:gd name="T51" fmla="*/ 1 h 293"/>
                  <a:gd name="T52" fmla="*/ 12 w 293"/>
                  <a:gd name="T53" fmla="*/ 0 h 293"/>
                  <a:gd name="T54" fmla="*/ 14 w 293"/>
                  <a:gd name="T55" fmla="*/ 0 h 293"/>
                  <a:gd name="T56" fmla="*/ 15 w 293"/>
                  <a:gd name="T57" fmla="*/ 0 h 293"/>
                  <a:gd name="T58" fmla="*/ 17 w 293"/>
                  <a:gd name="T59" fmla="*/ 0 h 293"/>
                  <a:gd name="T60" fmla="*/ 18 w 293"/>
                  <a:gd name="T61" fmla="*/ 0 h 293"/>
                  <a:gd name="T62" fmla="*/ 20 w 293"/>
                  <a:gd name="T63" fmla="*/ 1 h 293"/>
                  <a:gd name="T64" fmla="*/ 22 w 293"/>
                  <a:gd name="T65" fmla="*/ 1 h 293"/>
                  <a:gd name="T66" fmla="*/ 23 w 293"/>
                  <a:gd name="T67" fmla="*/ 2 h 293"/>
                  <a:gd name="T68" fmla="*/ 24 w 293"/>
                  <a:gd name="T69" fmla="*/ 3 h 293"/>
                  <a:gd name="T70" fmla="*/ 25 w 293"/>
                  <a:gd name="T71" fmla="*/ 4 h 293"/>
                  <a:gd name="T72" fmla="*/ 27 w 293"/>
                  <a:gd name="T73" fmla="*/ 5 h 293"/>
                  <a:gd name="T74" fmla="*/ 28 w 293"/>
                  <a:gd name="T75" fmla="*/ 6 h 293"/>
                  <a:gd name="T76" fmla="*/ 29 w 293"/>
                  <a:gd name="T77" fmla="*/ 7 h 293"/>
                  <a:gd name="T78" fmla="*/ 30 w 293"/>
                  <a:gd name="T79" fmla="*/ 9 h 293"/>
                  <a:gd name="T80" fmla="*/ 30 w 293"/>
                  <a:gd name="T81" fmla="*/ 10 h 293"/>
                  <a:gd name="T82" fmla="*/ 31 w 293"/>
                  <a:gd name="T83" fmla="*/ 11 h 293"/>
                  <a:gd name="T84" fmla="*/ 32 w 293"/>
                  <a:gd name="T85" fmla="*/ 13 h 293"/>
                  <a:gd name="T86" fmla="*/ 32 w 293"/>
                  <a:gd name="T87" fmla="*/ 15 h 293"/>
                  <a:gd name="T88" fmla="*/ 32 w 293"/>
                  <a:gd name="T89" fmla="*/ 16 h 293"/>
                  <a:gd name="T90" fmla="*/ 32 w 293"/>
                  <a:gd name="T91" fmla="*/ 19 h 293"/>
                  <a:gd name="T92" fmla="*/ 31 w 293"/>
                  <a:gd name="T93" fmla="*/ 23 h 293"/>
                  <a:gd name="T94" fmla="*/ 30 w 293"/>
                  <a:gd name="T95" fmla="*/ 25 h 293"/>
                  <a:gd name="T96" fmla="*/ 28 w 293"/>
                  <a:gd name="T97" fmla="*/ 27 h 293"/>
                  <a:gd name="T98" fmla="*/ 26 w 293"/>
                  <a:gd name="T99" fmla="*/ 29 h 293"/>
                  <a:gd name="T100" fmla="*/ 23 w 293"/>
                  <a:gd name="T101" fmla="*/ 31 h 293"/>
                  <a:gd name="T102" fmla="*/ 20 w 293"/>
                  <a:gd name="T103" fmla="*/ 32 h 293"/>
                  <a:gd name="T104" fmla="*/ 17 w 293"/>
                  <a:gd name="T105" fmla="*/ 32 h 2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3"/>
                  <a:gd name="T160" fmla="*/ 0 h 293"/>
                  <a:gd name="T161" fmla="*/ 293 w 293"/>
                  <a:gd name="T162" fmla="*/ 293 h 29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3" h="293">
                    <a:moveTo>
                      <a:pt x="154" y="293"/>
                    </a:moveTo>
                    <a:lnTo>
                      <a:pt x="140" y="292"/>
                    </a:lnTo>
                    <a:lnTo>
                      <a:pt x="125" y="290"/>
                    </a:lnTo>
                    <a:lnTo>
                      <a:pt x="111" y="286"/>
                    </a:lnTo>
                    <a:lnTo>
                      <a:pt x="97" y="282"/>
                    </a:lnTo>
                    <a:lnTo>
                      <a:pt x="85" y="276"/>
                    </a:lnTo>
                    <a:lnTo>
                      <a:pt x="72" y="268"/>
                    </a:lnTo>
                    <a:lnTo>
                      <a:pt x="60" y="260"/>
                    </a:lnTo>
                    <a:lnTo>
                      <a:pt x="49" y="250"/>
                    </a:lnTo>
                    <a:lnTo>
                      <a:pt x="39" y="239"/>
                    </a:lnTo>
                    <a:lnTo>
                      <a:pt x="29" y="228"/>
                    </a:lnTo>
                    <a:lnTo>
                      <a:pt x="21" y="215"/>
                    </a:lnTo>
                    <a:lnTo>
                      <a:pt x="14" y="203"/>
                    </a:lnTo>
                    <a:lnTo>
                      <a:pt x="9" y="189"/>
                    </a:lnTo>
                    <a:lnTo>
                      <a:pt x="4" y="176"/>
                    </a:lnTo>
                    <a:lnTo>
                      <a:pt x="2" y="161"/>
                    </a:lnTo>
                    <a:lnTo>
                      <a:pt x="0" y="147"/>
                    </a:lnTo>
                    <a:lnTo>
                      <a:pt x="2" y="118"/>
                    </a:lnTo>
                    <a:lnTo>
                      <a:pt x="9" y="91"/>
                    </a:lnTo>
                    <a:lnTo>
                      <a:pt x="21" y="66"/>
                    </a:lnTo>
                    <a:lnTo>
                      <a:pt x="38" y="43"/>
                    </a:lnTo>
                    <a:lnTo>
                      <a:pt x="47" y="34"/>
                    </a:lnTo>
                    <a:lnTo>
                      <a:pt x="59" y="25"/>
                    </a:lnTo>
                    <a:lnTo>
                      <a:pt x="71" y="17"/>
                    </a:lnTo>
                    <a:lnTo>
                      <a:pt x="84" y="11"/>
                    </a:lnTo>
                    <a:lnTo>
                      <a:pt x="96" y="7"/>
                    </a:lnTo>
                    <a:lnTo>
                      <a:pt x="110" y="3"/>
                    </a:lnTo>
                    <a:lnTo>
                      <a:pt x="124" y="2"/>
                    </a:lnTo>
                    <a:lnTo>
                      <a:pt x="138" y="0"/>
                    </a:lnTo>
                    <a:lnTo>
                      <a:pt x="152" y="2"/>
                    </a:lnTo>
                    <a:lnTo>
                      <a:pt x="167" y="3"/>
                    </a:lnTo>
                    <a:lnTo>
                      <a:pt x="181" y="7"/>
                    </a:lnTo>
                    <a:lnTo>
                      <a:pt x="195" y="11"/>
                    </a:lnTo>
                    <a:lnTo>
                      <a:pt x="208" y="17"/>
                    </a:lnTo>
                    <a:lnTo>
                      <a:pt x="221" y="25"/>
                    </a:lnTo>
                    <a:lnTo>
                      <a:pt x="233" y="34"/>
                    </a:lnTo>
                    <a:lnTo>
                      <a:pt x="244" y="43"/>
                    </a:lnTo>
                    <a:lnTo>
                      <a:pt x="254" y="54"/>
                    </a:lnTo>
                    <a:lnTo>
                      <a:pt x="264" y="66"/>
                    </a:lnTo>
                    <a:lnTo>
                      <a:pt x="272" y="78"/>
                    </a:lnTo>
                    <a:lnTo>
                      <a:pt x="279" y="91"/>
                    </a:lnTo>
                    <a:lnTo>
                      <a:pt x="285" y="104"/>
                    </a:lnTo>
                    <a:lnTo>
                      <a:pt x="289" y="118"/>
                    </a:lnTo>
                    <a:lnTo>
                      <a:pt x="292" y="132"/>
                    </a:lnTo>
                    <a:lnTo>
                      <a:pt x="293" y="147"/>
                    </a:lnTo>
                    <a:lnTo>
                      <a:pt x="292" y="176"/>
                    </a:lnTo>
                    <a:lnTo>
                      <a:pt x="285" y="204"/>
                    </a:lnTo>
                    <a:lnTo>
                      <a:pt x="272" y="229"/>
                    </a:lnTo>
                    <a:lnTo>
                      <a:pt x="256" y="250"/>
                    </a:lnTo>
                    <a:lnTo>
                      <a:pt x="235" y="268"/>
                    </a:lnTo>
                    <a:lnTo>
                      <a:pt x="211" y="282"/>
                    </a:lnTo>
                    <a:lnTo>
                      <a:pt x="183" y="290"/>
                    </a:lnTo>
                    <a:lnTo>
                      <a:pt x="154" y="293"/>
                    </a:lnTo>
                    <a:close/>
                  </a:path>
                </a:pathLst>
              </a:custGeom>
              <a:solidFill>
                <a:srgbClr val="FFFFFF"/>
              </a:solidFill>
              <a:ln w="9525">
                <a:noFill/>
                <a:round/>
                <a:headEnd/>
                <a:tailEnd/>
              </a:ln>
            </p:spPr>
            <p:txBody>
              <a:bodyPr/>
              <a:lstStyle/>
              <a:p>
                <a:pPr eaLnBrk="0" hangingPunct="0"/>
                <a:endParaRPr lang="en-AU"/>
              </a:p>
            </p:txBody>
          </p:sp>
          <p:sp>
            <p:nvSpPr>
              <p:cNvPr id="76876" name="Freeform 240"/>
              <p:cNvSpPr>
                <a:spLocks/>
              </p:cNvSpPr>
              <p:nvPr/>
            </p:nvSpPr>
            <p:spPr bwMode="auto">
              <a:xfrm>
                <a:off x="2552" y="3320"/>
                <a:ext cx="47" cy="73"/>
              </a:xfrm>
              <a:custGeom>
                <a:avLst/>
                <a:gdLst>
                  <a:gd name="T0" fmla="*/ 2 w 141"/>
                  <a:gd name="T1" fmla="*/ 4 h 218"/>
                  <a:gd name="T2" fmla="*/ 1 w 141"/>
                  <a:gd name="T3" fmla="*/ 4 h 218"/>
                  <a:gd name="T4" fmla="*/ 0 w 141"/>
                  <a:gd name="T5" fmla="*/ 5 h 218"/>
                  <a:gd name="T6" fmla="*/ 0 w 141"/>
                  <a:gd name="T7" fmla="*/ 5 h 218"/>
                  <a:gd name="T8" fmla="*/ 0 w 141"/>
                  <a:gd name="T9" fmla="*/ 5 h 218"/>
                  <a:gd name="T10" fmla="*/ 0 w 141"/>
                  <a:gd name="T11" fmla="*/ 11 h 218"/>
                  <a:gd name="T12" fmla="*/ 6 w 141"/>
                  <a:gd name="T13" fmla="*/ 10 h 218"/>
                  <a:gd name="T14" fmla="*/ 7 w 141"/>
                  <a:gd name="T15" fmla="*/ 24 h 218"/>
                  <a:gd name="T16" fmla="*/ 16 w 141"/>
                  <a:gd name="T17" fmla="*/ 24 h 218"/>
                  <a:gd name="T18" fmla="*/ 14 w 141"/>
                  <a:gd name="T19" fmla="*/ 0 h 218"/>
                  <a:gd name="T20" fmla="*/ 5 w 141"/>
                  <a:gd name="T21" fmla="*/ 0 h 218"/>
                  <a:gd name="T22" fmla="*/ 5 w 141"/>
                  <a:gd name="T23" fmla="*/ 0 h 218"/>
                  <a:gd name="T24" fmla="*/ 4 w 141"/>
                  <a:gd name="T25" fmla="*/ 2 h 218"/>
                  <a:gd name="T26" fmla="*/ 3 w 141"/>
                  <a:gd name="T27" fmla="*/ 3 h 218"/>
                  <a:gd name="T28" fmla="*/ 2 w 141"/>
                  <a:gd name="T29" fmla="*/ 4 h 2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1"/>
                  <a:gd name="T46" fmla="*/ 0 h 218"/>
                  <a:gd name="T47" fmla="*/ 141 w 141"/>
                  <a:gd name="T48" fmla="*/ 218 h 2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1" h="218">
                    <a:moveTo>
                      <a:pt x="17" y="35"/>
                    </a:moveTo>
                    <a:lnTo>
                      <a:pt x="8" y="39"/>
                    </a:lnTo>
                    <a:lnTo>
                      <a:pt x="3" y="42"/>
                    </a:lnTo>
                    <a:lnTo>
                      <a:pt x="0" y="43"/>
                    </a:lnTo>
                    <a:lnTo>
                      <a:pt x="3" y="100"/>
                    </a:lnTo>
                    <a:lnTo>
                      <a:pt x="58" y="94"/>
                    </a:lnTo>
                    <a:lnTo>
                      <a:pt x="62" y="215"/>
                    </a:lnTo>
                    <a:lnTo>
                      <a:pt x="141" y="218"/>
                    </a:lnTo>
                    <a:lnTo>
                      <a:pt x="130" y="0"/>
                    </a:lnTo>
                    <a:lnTo>
                      <a:pt x="47" y="0"/>
                    </a:lnTo>
                    <a:lnTo>
                      <a:pt x="44" y="4"/>
                    </a:lnTo>
                    <a:lnTo>
                      <a:pt x="36" y="15"/>
                    </a:lnTo>
                    <a:lnTo>
                      <a:pt x="26" y="26"/>
                    </a:lnTo>
                    <a:lnTo>
                      <a:pt x="17" y="35"/>
                    </a:lnTo>
                    <a:close/>
                  </a:path>
                </a:pathLst>
              </a:custGeom>
              <a:solidFill>
                <a:srgbClr val="000000"/>
              </a:solidFill>
              <a:ln w="9525">
                <a:noFill/>
                <a:round/>
                <a:headEnd/>
                <a:tailEnd/>
              </a:ln>
            </p:spPr>
            <p:txBody>
              <a:bodyPr/>
              <a:lstStyle/>
              <a:p>
                <a:pPr eaLnBrk="0" hangingPunct="0"/>
                <a:endParaRPr lang="en-AU"/>
              </a:p>
            </p:txBody>
          </p:sp>
          <p:sp>
            <p:nvSpPr>
              <p:cNvPr id="76877" name="Freeform 241"/>
              <p:cNvSpPr>
                <a:spLocks/>
              </p:cNvSpPr>
              <p:nvPr/>
            </p:nvSpPr>
            <p:spPr bwMode="auto">
              <a:xfrm>
                <a:off x="2618" y="3068"/>
                <a:ext cx="54" cy="55"/>
              </a:xfrm>
              <a:custGeom>
                <a:avLst/>
                <a:gdLst>
                  <a:gd name="T0" fmla="*/ 8 w 162"/>
                  <a:gd name="T1" fmla="*/ 0 h 164"/>
                  <a:gd name="T2" fmla="*/ 7 w 162"/>
                  <a:gd name="T3" fmla="*/ 0 h 164"/>
                  <a:gd name="T4" fmla="*/ 5 w 162"/>
                  <a:gd name="T5" fmla="*/ 1 h 164"/>
                  <a:gd name="T6" fmla="*/ 4 w 162"/>
                  <a:gd name="T7" fmla="*/ 2 h 164"/>
                  <a:gd name="T8" fmla="*/ 2 w 162"/>
                  <a:gd name="T9" fmla="*/ 3 h 164"/>
                  <a:gd name="T10" fmla="*/ 1 w 162"/>
                  <a:gd name="T11" fmla="*/ 4 h 164"/>
                  <a:gd name="T12" fmla="*/ 0 w 162"/>
                  <a:gd name="T13" fmla="*/ 6 h 164"/>
                  <a:gd name="T14" fmla="*/ 0 w 162"/>
                  <a:gd name="T15" fmla="*/ 7 h 164"/>
                  <a:gd name="T16" fmla="*/ 0 w 162"/>
                  <a:gd name="T17" fmla="*/ 9 h 164"/>
                  <a:gd name="T18" fmla="*/ 0 w 162"/>
                  <a:gd name="T19" fmla="*/ 11 h 164"/>
                  <a:gd name="T20" fmla="*/ 1 w 162"/>
                  <a:gd name="T21" fmla="*/ 13 h 164"/>
                  <a:gd name="T22" fmla="*/ 2 w 162"/>
                  <a:gd name="T23" fmla="*/ 14 h 164"/>
                  <a:gd name="T24" fmla="*/ 3 w 162"/>
                  <a:gd name="T25" fmla="*/ 16 h 164"/>
                  <a:gd name="T26" fmla="*/ 4 w 162"/>
                  <a:gd name="T27" fmla="*/ 16 h 164"/>
                  <a:gd name="T28" fmla="*/ 4 w 162"/>
                  <a:gd name="T29" fmla="*/ 17 h 164"/>
                  <a:gd name="T30" fmla="*/ 5 w 162"/>
                  <a:gd name="T31" fmla="*/ 17 h 164"/>
                  <a:gd name="T32" fmla="*/ 6 w 162"/>
                  <a:gd name="T33" fmla="*/ 18 h 164"/>
                  <a:gd name="T34" fmla="*/ 7 w 162"/>
                  <a:gd name="T35" fmla="*/ 18 h 164"/>
                  <a:gd name="T36" fmla="*/ 8 w 162"/>
                  <a:gd name="T37" fmla="*/ 18 h 164"/>
                  <a:gd name="T38" fmla="*/ 9 w 162"/>
                  <a:gd name="T39" fmla="*/ 18 h 164"/>
                  <a:gd name="T40" fmla="*/ 10 w 162"/>
                  <a:gd name="T41" fmla="*/ 18 h 164"/>
                  <a:gd name="T42" fmla="*/ 10 w 162"/>
                  <a:gd name="T43" fmla="*/ 18 h 164"/>
                  <a:gd name="T44" fmla="*/ 11 w 162"/>
                  <a:gd name="T45" fmla="*/ 18 h 164"/>
                  <a:gd name="T46" fmla="*/ 12 w 162"/>
                  <a:gd name="T47" fmla="*/ 18 h 164"/>
                  <a:gd name="T48" fmla="*/ 13 w 162"/>
                  <a:gd name="T49" fmla="*/ 18 h 164"/>
                  <a:gd name="T50" fmla="*/ 14 w 162"/>
                  <a:gd name="T51" fmla="*/ 17 h 164"/>
                  <a:gd name="T52" fmla="*/ 14 w 162"/>
                  <a:gd name="T53" fmla="*/ 17 h 164"/>
                  <a:gd name="T54" fmla="*/ 15 w 162"/>
                  <a:gd name="T55" fmla="*/ 16 h 164"/>
                  <a:gd name="T56" fmla="*/ 16 w 162"/>
                  <a:gd name="T57" fmla="*/ 16 h 164"/>
                  <a:gd name="T58" fmla="*/ 17 w 162"/>
                  <a:gd name="T59" fmla="*/ 14 h 164"/>
                  <a:gd name="T60" fmla="*/ 18 w 162"/>
                  <a:gd name="T61" fmla="*/ 13 h 164"/>
                  <a:gd name="T62" fmla="*/ 18 w 162"/>
                  <a:gd name="T63" fmla="*/ 11 h 164"/>
                  <a:gd name="T64" fmla="*/ 18 w 162"/>
                  <a:gd name="T65" fmla="*/ 9 h 164"/>
                  <a:gd name="T66" fmla="*/ 18 w 162"/>
                  <a:gd name="T67" fmla="*/ 7 h 164"/>
                  <a:gd name="T68" fmla="*/ 17 w 162"/>
                  <a:gd name="T69" fmla="*/ 6 h 164"/>
                  <a:gd name="T70" fmla="*/ 16 w 162"/>
                  <a:gd name="T71" fmla="*/ 4 h 164"/>
                  <a:gd name="T72" fmla="*/ 15 w 162"/>
                  <a:gd name="T73" fmla="*/ 3 h 164"/>
                  <a:gd name="T74" fmla="*/ 14 w 162"/>
                  <a:gd name="T75" fmla="*/ 2 h 164"/>
                  <a:gd name="T76" fmla="*/ 14 w 162"/>
                  <a:gd name="T77" fmla="*/ 2 h 164"/>
                  <a:gd name="T78" fmla="*/ 13 w 162"/>
                  <a:gd name="T79" fmla="*/ 1 h 164"/>
                  <a:gd name="T80" fmla="*/ 12 w 162"/>
                  <a:gd name="T81" fmla="*/ 1 h 164"/>
                  <a:gd name="T82" fmla="*/ 11 w 162"/>
                  <a:gd name="T83" fmla="*/ 0 h 164"/>
                  <a:gd name="T84" fmla="*/ 10 w 162"/>
                  <a:gd name="T85" fmla="*/ 0 h 164"/>
                  <a:gd name="T86" fmla="*/ 9 w 162"/>
                  <a:gd name="T87" fmla="*/ 0 h 164"/>
                  <a:gd name="T88" fmla="*/ 8 w 162"/>
                  <a:gd name="T89" fmla="*/ 0 h 1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2"/>
                  <a:gd name="T136" fmla="*/ 0 h 164"/>
                  <a:gd name="T137" fmla="*/ 162 w 162"/>
                  <a:gd name="T138" fmla="*/ 164 h 1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2" h="164">
                    <a:moveTo>
                      <a:pt x="76" y="0"/>
                    </a:moveTo>
                    <a:lnTo>
                      <a:pt x="59" y="2"/>
                    </a:lnTo>
                    <a:lnTo>
                      <a:pt x="46" y="7"/>
                    </a:lnTo>
                    <a:lnTo>
                      <a:pt x="32" y="14"/>
                    </a:lnTo>
                    <a:lnTo>
                      <a:pt x="21" y="24"/>
                    </a:lnTo>
                    <a:lnTo>
                      <a:pt x="11" y="36"/>
                    </a:lnTo>
                    <a:lnTo>
                      <a:pt x="4" y="50"/>
                    </a:lnTo>
                    <a:lnTo>
                      <a:pt x="0" y="65"/>
                    </a:lnTo>
                    <a:lnTo>
                      <a:pt x="0" y="82"/>
                    </a:lnTo>
                    <a:lnTo>
                      <a:pt x="3" y="99"/>
                    </a:lnTo>
                    <a:lnTo>
                      <a:pt x="8" y="113"/>
                    </a:lnTo>
                    <a:lnTo>
                      <a:pt x="16" y="127"/>
                    </a:lnTo>
                    <a:lnTo>
                      <a:pt x="26" y="139"/>
                    </a:lnTo>
                    <a:lnTo>
                      <a:pt x="33" y="145"/>
                    </a:lnTo>
                    <a:lnTo>
                      <a:pt x="40" y="149"/>
                    </a:lnTo>
                    <a:lnTo>
                      <a:pt x="47" y="154"/>
                    </a:lnTo>
                    <a:lnTo>
                      <a:pt x="54" y="157"/>
                    </a:lnTo>
                    <a:lnTo>
                      <a:pt x="62" y="160"/>
                    </a:lnTo>
                    <a:lnTo>
                      <a:pt x="69" y="163"/>
                    </a:lnTo>
                    <a:lnTo>
                      <a:pt x="77" y="164"/>
                    </a:lnTo>
                    <a:lnTo>
                      <a:pt x="86" y="164"/>
                    </a:lnTo>
                    <a:lnTo>
                      <a:pt x="94" y="164"/>
                    </a:lnTo>
                    <a:lnTo>
                      <a:pt x="101" y="163"/>
                    </a:lnTo>
                    <a:lnTo>
                      <a:pt x="109" y="160"/>
                    </a:lnTo>
                    <a:lnTo>
                      <a:pt x="116" y="157"/>
                    </a:lnTo>
                    <a:lnTo>
                      <a:pt x="123" y="154"/>
                    </a:lnTo>
                    <a:lnTo>
                      <a:pt x="130" y="149"/>
                    </a:lnTo>
                    <a:lnTo>
                      <a:pt x="136" y="145"/>
                    </a:lnTo>
                    <a:lnTo>
                      <a:pt x="141" y="139"/>
                    </a:lnTo>
                    <a:lnTo>
                      <a:pt x="151" y="127"/>
                    </a:lnTo>
                    <a:lnTo>
                      <a:pt x="158" y="113"/>
                    </a:lnTo>
                    <a:lnTo>
                      <a:pt x="162" y="99"/>
                    </a:lnTo>
                    <a:lnTo>
                      <a:pt x="162" y="82"/>
                    </a:lnTo>
                    <a:lnTo>
                      <a:pt x="159" y="65"/>
                    </a:lnTo>
                    <a:lnTo>
                      <a:pt x="155" y="50"/>
                    </a:lnTo>
                    <a:lnTo>
                      <a:pt x="147" y="36"/>
                    </a:lnTo>
                    <a:lnTo>
                      <a:pt x="136" y="24"/>
                    </a:lnTo>
                    <a:lnTo>
                      <a:pt x="129" y="18"/>
                    </a:lnTo>
                    <a:lnTo>
                      <a:pt x="122" y="14"/>
                    </a:lnTo>
                    <a:lnTo>
                      <a:pt x="115" y="10"/>
                    </a:lnTo>
                    <a:lnTo>
                      <a:pt x="108" y="6"/>
                    </a:lnTo>
                    <a:lnTo>
                      <a:pt x="100" y="3"/>
                    </a:lnTo>
                    <a:lnTo>
                      <a:pt x="93" y="2"/>
                    </a:lnTo>
                    <a:lnTo>
                      <a:pt x="84" y="0"/>
                    </a:lnTo>
                    <a:lnTo>
                      <a:pt x="76" y="0"/>
                    </a:lnTo>
                    <a:close/>
                  </a:path>
                </a:pathLst>
              </a:custGeom>
              <a:solidFill>
                <a:srgbClr val="000000"/>
              </a:solidFill>
              <a:ln w="9525">
                <a:noFill/>
                <a:round/>
                <a:headEnd/>
                <a:tailEnd/>
              </a:ln>
            </p:spPr>
            <p:txBody>
              <a:bodyPr/>
              <a:lstStyle/>
              <a:p>
                <a:pPr eaLnBrk="0" hangingPunct="0"/>
                <a:endParaRPr lang="en-AU"/>
              </a:p>
            </p:txBody>
          </p:sp>
          <p:sp>
            <p:nvSpPr>
              <p:cNvPr id="76878" name="Freeform 242"/>
              <p:cNvSpPr>
                <a:spLocks/>
              </p:cNvSpPr>
              <p:nvPr/>
            </p:nvSpPr>
            <p:spPr bwMode="auto">
              <a:xfrm>
                <a:off x="2624" y="3074"/>
                <a:ext cx="43" cy="43"/>
              </a:xfrm>
              <a:custGeom>
                <a:avLst/>
                <a:gdLst>
                  <a:gd name="T0" fmla="*/ 8 w 129"/>
                  <a:gd name="T1" fmla="*/ 14 h 130"/>
                  <a:gd name="T2" fmla="*/ 7 w 129"/>
                  <a:gd name="T3" fmla="*/ 14 h 130"/>
                  <a:gd name="T4" fmla="*/ 6 w 129"/>
                  <a:gd name="T5" fmla="*/ 14 h 130"/>
                  <a:gd name="T6" fmla="*/ 6 w 129"/>
                  <a:gd name="T7" fmla="*/ 14 h 130"/>
                  <a:gd name="T8" fmla="*/ 5 w 129"/>
                  <a:gd name="T9" fmla="*/ 14 h 130"/>
                  <a:gd name="T10" fmla="*/ 4 w 129"/>
                  <a:gd name="T11" fmla="*/ 13 h 130"/>
                  <a:gd name="T12" fmla="*/ 4 w 129"/>
                  <a:gd name="T13" fmla="*/ 13 h 130"/>
                  <a:gd name="T14" fmla="*/ 3 w 129"/>
                  <a:gd name="T15" fmla="*/ 13 h 130"/>
                  <a:gd name="T16" fmla="*/ 2 w 129"/>
                  <a:gd name="T17" fmla="*/ 12 h 130"/>
                  <a:gd name="T18" fmla="*/ 1 w 129"/>
                  <a:gd name="T19" fmla="*/ 11 h 130"/>
                  <a:gd name="T20" fmla="*/ 1 w 129"/>
                  <a:gd name="T21" fmla="*/ 10 h 130"/>
                  <a:gd name="T22" fmla="*/ 0 w 129"/>
                  <a:gd name="T23" fmla="*/ 9 h 130"/>
                  <a:gd name="T24" fmla="*/ 0 w 129"/>
                  <a:gd name="T25" fmla="*/ 7 h 130"/>
                  <a:gd name="T26" fmla="*/ 0 w 129"/>
                  <a:gd name="T27" fmla="*/ 6 h 130"/>
                  <a:gd name="T28" fmla="*/ 0 w 129"/>
                  <a:gd name="T29" fmla="*/ 4 h 130"/>
                  <a:gd name="T30" fmla="*/ 1 w 129"/>
                  <a:gd name="T31" fmla="*/ 3 h 130"/>
                  <a:gd name="T32" fmla="*/ 2 w 129"/>
                  <a:gd name="T33" fmla="*/ 2 h 130"/>
                  <a:gd name="T34" fmla="*/ 2 w 129"/>
                  <a:gd name="T35" fmla="*/ 2 h 130"/>
                  <a:gd name="T36" fmla="*/ 3 w 129"/>
                  <a:gd name="T37" fmla="*/ 1 h 130"/>
                  <a:gd name="T38" fmla="*/ 3 w 129"/>
                  <a:gd name="T39" fmla="*/ 1 h 130"/>
                  <a:gd name="T40" fmla="*/ 4 w 129"/>
                  <a:gd name="T41" fmla="*/ 1 h 130"/>
                  <a:gd name="T42" fmla="*/ 5 w 129"/>
                  <a:gd name="T43" fmla="*/ 0 h 130"/>
                  <a:gd name="T44" fmla="*/ 5 w 129"/>
                  <a:gd name="T45" fmla="*/ 0 h 130"/>
                  <a:gd name="T46" fmla="*/ 6 w 129"/>
                  <a:gd name="T47" fmla="*/ 0 h 130"/>
                  <a:gd name="T48" fmla="*/ 7 w 129"/>
                  <a:gd name="T49" fmla="*/ 0 h 130"/>
                  <a:gd name="T50" fmla="*/ 8 w 129"/>
                  <a:gd name="T51" fmla="*/ 0 h 130"/>
                  <a:gd name="T52" fmla="*/ 8 w 129"/>
                  <a:gd name="T53" fmla="*/ 0 h 130"/>
                  <a:gd name="T54" fmla="*/ 9 w 129"/>
                  <a:gd name="T55" fmla="*/ 0 h 130"/>
                  <a:gd name="T56" fmla="*/ 10 w 129"/>
                  <a:gd name="T57" fmla="*/ 1 h 130"/>
                  <a:gd name="T58" fmla="*/ 10 w 129"/>
                  <a:gd name="T59" fmla="*/ 1 h 130"/>
                  <a:gd name="T60" fmla="*/ 11 w 129"/>
                  <a:gd name="T61" fmla="*/ 1 h 130"/>
                  <a:gd name="T62" fmla="*/ 11 w 129"/>
                  <a:gd name="T63" fmla="*/ 2 h 130"/>
                  <a:gd name="T64" fmla="*/ 12 w 129"/>
                  <a:gd name="T65" fmla="*/ 2 h 130"/>
                  <a:gd name="T66" fmla="*/ 13 w 129"/>
                  <a:gd name="T67" fmla="*/ 3 h 130"/>
                  <a:gd name="T68" fmla="*/ 14 w 129"/>
                  <a:gd name="T69" fmla="*/ 4 h 130"/>
                  <a:gd name="T70" fmla="*/ 14 w 129"/>
                  <a:gd name="T71" fmla="*/ 6 h 130"/>
                  <a:gd name="T72" fmla="*/ 14 w 129"/>
                  <a:gd name="T73" fmla="*/ 7 h 130"/>
                  <a:gd name="T74" fmla="*/ 14 w 129"/>
                  <a:gd name="T75" fmla="*/ 9 h 130"/>
                  <a:gd name="T76" fmla="*/ 14 w 129"/>
                  <a:gd name="T77" fmla="*/ 10 h 130"/>
                  <a:gd name="T78" fmla="*/ 13 w 129"/>
                  <a:gd name="T79" fmla="*/ 11 h 130"/>
                  <a:gd name="T80" fmla="*/ 13 w 129"/>
                  <a:gd name="T81" fmla="*/ 12 h 130"/>
                  <a:gd name="T82" fmla="*/ 12 w 129"/>
                  <a:gd name="T83" fmla="*/ 13 h 130"/>
                  <a:gd name="T84" fmla="*/ 10 w 129"/>
                  <a:gd name="T85" fmla="*/ 14 h 130"/>
                  <a:gd name="T86" fmla="*/ 9 w 129"/>
                  <a:gd name="T87" fmla="*/ 14 h 130"/>
                  <a:gd name="T88" fmla="*/ 8 w 129"/>
                  <a:gd name="T89" fmla="*/ 14 h 13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9"/>
                  <a:gd name="T136" fmla="*/ 0 h 130"/>
                  <a:gd name="T137" fmla="*/ 129 w 129"/>
                  <a:gd name="T138" fmla="*/ 130 h 13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9" h="130">
                    <a:moveTo>
                      <a:pt x="68" y="130"/>
                    </a:moveTo>
                    <a:lnTo>
                      <a:pt x="63" y="130"/>
                    </a:lnTo>
                    <a:lnTo>
                      <a:pt x="56" y="129"/>
                    </a:lnTo>
                    <a:lnTo>
                      <a:pt x="50" y="128"/>
                    </a:lnTo>
                    <a:lnTo>
                      <a:pt x="43" y="125"/>
                    </a:lnTo>
                    <a:lnTo>
                      <a:pt x="38" y="122"/>
                    </a:lnTo>
                    <a:lnTo>
                      <a:pt x="32" y="119"/>
                    </a:lnTo>
                    <a:lnTo>
                      <a:pt x="27" y="115"/>
                    </a:lnTo>
                    <a:lnTo>
                      <a:pt x="21" y="111"/>
                    </a:lnTo>
                    <a:lnTo>
                      <a:pt x="13" y="101"/>
                    </a:lnTo>
                    <a:lnTo>
                      <a:pt x="6" y="90"/>
                    </a:lnTo>
                    <a:lnTo>
                      <a:pt x="2" y="78"/>
                    </a:lnTo>
                    <a:lnTo>
                      <a:pt x="0" y="65"/>
                    </a:lnTo>
                    <a:lnTo>
                      <a:pt x="0" y="53"/>
                    </a:lnTo>
                    <a:lnTo>
                      <a:pt x="3" y="40"/>
                    </a:lnTo>
                    <a:lnTo>
                      <a:pt x="9" y="29"/>
                    </a:lnTo>
                    <a:lnTo>
                      <a:pt x="17" y="19"/>
                    </a:lnTo>
                    <a:lnTo>
                      <a:pt x="21" y="15"/>
                    </a:lnTo>
                    <a:lnTo>
                      <a:pt x="27" y="11"/>
                    </a:lnTo>
                    <a:lnTo>
                      <a:pt x="31" y="8"/>
                    </a:lnTo>
                    <a:lnTo>
                      <a:pt x="36" y="6"/>
                    </a:lnTo>
                    <a:lnTo>
                      <a:pt x="42" y="3"/>
                    </a:lnTo>
                    <a:lnTo>
                      <a:pt x="49" y="1"/>
                    </a:lnTo>
                    <a:lnTo>
                      <a:pt x="55" y="0"/>
                    </a:lnTo>
                    <a:lnTo>
                      <a:pt x="61" y="0"/>
                    </a:lnTo>
                    <a:lnTo>
                      <a:pt x="68" y="0"/>
                    </a:lnTo>
                    <a:lnTo>
                      <a:pt x="75" y="1"/>
                    </a:lnTo>
                    <a:lnTo>
                      <a:pt x="81" y="3"/>
                    </a:lnTo>
                    <a:lnTo>
                      <a:pt x="88" y="6"/>
                    </a:lnTo>
                    <a:lnTo>
                      <a:pt x="93" y="8"/>
                    </a:lnTo>
                    <a:lnTo>
                      <a:pt x="99" y="11"/>
                    </a:lnTo>
                    <a:lnTo>
                      <a:pt x="103" y="15"/>
                    </a:lnTo>
                    <a:lnTo>
                      <a:pt x="109" y="19"/>
                    </a:lnTo>
                    <a:lnTo>
                      <a:pt x="117" y="29"/>
                    </a:lnTo>
                    <a:lnTo>
                      <a:pt x="124" y="40"/>
                    </a:lnTo>
                    <a:lnTo>
                      <a:pt x="128" y="53"/>
                    </a:lnTo>
                    <a:lnTo>
                      <a:pt x="129" y="65"/>
                    </a:lnTo>
                    <a:lnTo>
                      <a:pt x="129" y="78"/>
                    </a:lnTo>
                    <a:lnTo>
                      <a:pt x="127" y="90"/>
                    </a:lnTo>
                    <a:lnTo>
                      <a:pt x="121" y="101"/>
                    </a:lnTo>
                    <a:lnTo>
                      <a:pt x="114" y="111"/>
                    </a:lnTo>
                    <a:lnTo>
                      <a:pt x="104" y="119"/>
                    </a:lnTo>
                    <a:lnTo>
                      <a:pt x="93" y="125"/>
                    </a:lnTo>
                    <a:lnTo>
                      <a:pt x="81" y="129"/>
                    </a:lnTo>
                    <a:lnTo>
                      <a:pt x="68" y="130"/>
                    </a:lnTo>
                    <a:close/>
                  </a:path>
                </a:pathLst>
              </a:custGeom>
              <a:solidFill>
                <a:srgbClr val="FFFFFF"/>
              </a:solidFill>
              <a:ln w="9525">
                <a:noFill/>
                <a:round/>
                <a:headEnd/>
                <a:tailEnd/>
              </a:ln>
            </p:spPr>
            <p:txBody>
              <a:bodyPr/>
              <a:lstStyle/>
              <a:p>
                <a:pPr eaLnBrk="0" hangingPunct="0"/>
                <a:endParaRPr lang="en-AU"/>
              </a:p>
            </p:txBody>
          </p:sp>
          <p:sp>
            <p:nvSpPr>
              <p:cNvPr id="76879" name="Freeform 243"/>
              <p:cNvSpPr>
                <a:spLocks/>
              </p:cNvSpPr>
              <p:nvPr/>
            </p:nvSpPr>
            <p:spPr bwMode="auto">
              <a:xfrm>
                <a:off x="2633" y="3079"/>
                <a:ext cx="20" cy="32"/>
              </a:xfrm>
              <a:custGeom>
                <a:avLst/>
                <a:gdLst>
                  <a:gd name="T0" fmla="*/ 1 w 62"/>
                  <a:gd name="T1" fmla="*/ 2 h 97"/>
                  <a:gd name="T2" fmla="*/ 0 w 62"/>
                  <a:gd name="T3" fmla="*/ 2 h 97"/>
                  <a:gd name="T4" fmla="*/ 0 w 62"/>
                  <a:gd name="T5" fmla="*/ 2 h 97"/>
                  <a:gd name="T6" fmla="*/ 0 w 62"/>
                  <a:gd name="T7" fmla="*/ 2 h 97"/>
                  <a:gd name="T8" fmla="*/ 0 w 62"/>
                  <a:gd name="T9" fmla="*/ 2 h 97"/>
                  <a:gd name="T10" fmla="*/ 0 w 62"/>
                  <a:gd name="T11" fmla="*/ 5 h 97"/>
                  <a:gd name="T12" fmla="*/ 3 w 62"/>
                  <a:gd name="T13" fmla="*/ 5 h 97"/>
                  <a:gd name="T14" fmla="*/ 3 w 62"/>
                  <a:gd name="T15" fmla="*/ 11 h 97"/>
                  <a:gd name="T16" fmla="*/ 6 w 62"/>
                  <a:gd name="T17" fmla="*/ 11 h 97"/>
                  <a:gd name="T18" fmla="*/ 6 w 62"/>
                  <a:gd name="T19" fmla="*/ 0 h 97"/>
                  <a:gd name="T20" fmla="*/ 2 w 62"/>
                  <a:gd name="T21" fmla="*/ 0 h 97"/>
                  <a:gd name="T22" fmla="*/ 2 w 62"/>
                  <a:gd name="T23" fmla="*/ 0 h 97"/>
                  <a:gd name="T24" fmla="*/ 2 w 62"/>
                  <a:gd name="T25" fmla="*/ 1 h 97"/>
                  <a:gd name="T26" fmla="*/ 1 w 62"/>
                  <a:gd name="T27" fmla="*/ 1 h 97"/>
                  <a:gd name="T28" fmla="*/ 1 w 62"/>
                  <a:gd name="T29" fmla="*/ 2 h 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2"/>
                  <a:gd name="T46" fmla="*/ 0 h 97"/>
                  <a:gd name="T47" fmla="*/ 62 w 62"/>
                  <a:gd name="T48" fmla="*/ 97 h 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2" h="97">
                    <a:moveTo>
                      <a:pt x="7" y="15"/>
                    </a:moveTo>
                    <a:lnTo>
                      <a:pt x="4" y="17"/>
                    </a:lnTo>
                    <a:lnTo>
                      <a:pt x="1" y="18"/>
                    </a:lnTo>
                    <a:lnTo>
                      <a:pt x="0" y="20"/>
                    </a:lnTo>
                    <a:lnTo>
                      <a:pt x="1" y="45"/>
                    </a:lnTo>
                    <a:lnTo>
                      <a:pt x="25" y="42"/>
                    </a:lnTo>
                    <a:lnTo>
                      <a:pt x="28" y="96"/>
                    </a:lnTo>
                    <a:lnTo>
                      <a:pt x="62" y="97"/>
                    </a:lnTo>
                    <a:lnTo>
                      <a:pt x="58" y="0"/>
                    </a:lnTo>
                    <a:lnTo>
                      <a:pt x="21" y="0"/>
                    </a:lnTo>
                    <a:lnTo>
                      <a:pt x="19" y="2"/>
                    </a:lnTo>
                    <a:lnTo>
                      <a:pt x="16" y="7"/>
                    </a:lnTo>
                    <a:lnTo>
                      <a:pt x="11" y="11"/>
                    </a:lnTo>
                    <a:lnTo>
                      <a:pt x="7" y="15"/>
                    </a:lnTo>
                    <a:close/>
                  </a:path>
                </a:pathLst>
              </a:custGeom>
              <a:solidFill>
                <a:srgbClr val="000000"/>
              </a:solidFill>
              <a:ln w="9525">
                <a:noFill/>
                <a:round/>
                <a:headEnd/>
                <a:tailEnd/>
              </a:ln>
            </p:spPr>
            <p:txBody>
              <a:bodyPr/>
              <a:lstStyle/>
              <a:p>
                <a:pPr eaLnBrk="0" hangingPunct="0"/>
                <a:endParaRPr lang="en-AU"/>
              </a:p>
            </p:txBody>
          </p:sp>
          <p:sp>
            <p:nvSpPr>
              <p:cNvPr id="76880" name="Freeform 244"/>
              <p:cNvSpPr>
                <a:spLocks/>
              </p:cNvSpPr>
              <p:nvPr/>
            </p:nvSpPr>
            <p:spPr bwMode="auto">
              <a:xfrm>
                <a:off x="2562" y="3161"/>
                <a:ext cx="30" cy="23"/>
              </a:xfrm>
              <a:custGeom>
                <a:avLst/>
                <a:gdLst>
                  <a:gd name="T0" fmla="*/ 0 w 91"/>
                  <a:gd name="T1" fmla="*/ 3 h 69"/>
                  <a:gd name="T2" fmla="*/ 0 w 91"/>
                  <a:gd name="T3" fmla="*/ 3 h 69"/>
                  <a:gd name="T4" fmla="*/ 1 w 91"/>
                  <a:gd name="T5" fmla="*/ 3 h 69"/>
                  <a:gd name="T6" fmla="*/ 1 w 91"/>
                  <a:gd name="T7" fmla="*/ 4 h 69"/>
                  <a:gd name="T8" fmla="*/ 2 w 91"/>
                  <a:gd name="T9" fmla="*/ 4 h 69"/>
                  <a:gd name="T10" fmla="*/ 3 w 91"/>
                  <a:gd name="T11" fmla="*/ 4 h 69"/>
                  <a:gd name="T12" fmla="*/ 5 w 91"/>
                  <a:gd name="T13" fmla="*/ 4 h 69"/>
                  <a:gd name="T14" fmla="*/ 5 w 91"/>
                  <a:gd name="T15" fmla="*/ 4 h 69"/>
                  <a:gd name="T16" fmla="*/ 6 w 91"/>
                  <a:gd name="T17" fmla="*/ 3 h 69"/>
                  <a:gd name="T18" fmla="*/ 8 w 91"/>
                  <a:gd name="T19" fmla="*/ 2 h 69"/>
                  <a:gd name="T20" fmla="*/ 9 w 91"/>
                  <a:gd name="T21" fmla="*/ 1 h 69"/>
                  <a:gd name="T22" fmla="*/ 10 w 91"/>
                  <a:gd name="T23" fmla="*/ 0 h 69"/>
                  <a:gd name="T24" fmla="*/ 10 w 91"/>
                  <a:gd name="T25" fmla="*/ 0 h 69"/>
                  <a:gd name="T26" fmla="*/ 10 w 91"/>
                  <a:gd name="T27" fmla="*/ 1 h 69"/>
                  <a:gd name="T28" fmla="*/ 9 w 91"/>
                  <a:gd name="T29" fmla="*/ 4 h 69"/>
                  <a:gd name="T30" fmla="*/ 8 w 91"/>
                  <a:gd name="T31" fmla="*/ 7 h 69"/>
                  <a:gd name="T32" fmla="*/ 6 w 91"/>
                  <a:gd name="T33" fmla="*/ 8 h 69"/>
                  <a:gd name="T34" fmla="*/ 5 w 91"/>
                  <a:gd name="T35" fmla="*/ 7 h 69"/>
                  <a:gd name="T36" fmla="*/ 4 w 91"/>
                  <a:gd name="T37" fmla="*/ 7 h 69"/>
                  <a:gd name="T38" fmla="*/ 3 w 91"/>
                  <a:gd name="T39" fmla="*/ 6 h 69"/>
                  <a:gd name="T40" fmla="*/ 2 w 91"/>
                  <a:gd name="T41" fmla="*/ 5 h 69"/>
                  <a:gd name="T42" fmla="*/ 1 w 91"/>
                  <a:gd name="T43" fmla="*/ 5 h 69"/>
                  <a:gd name="T44" fmla="*/ 1 w 91"/>
                  <a:gd name="T45" fmla="*/ 4 h 69"/>
                  <a:gd name="T46" fmla="*/ 0 w 91"/>
                  <a:gd name="T47" fmla="*/ 3 h 69"/>
                  <a:gd name="T48" fmla="*/ 0 w 91"/>
                  <a:gd name="T49" fmla="*/ 3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69"/>
                  <a:gd name="T77" fmla="*/ 91 w 9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69">
                    <a:moveTo>
                      <a:pt x="0" y="29"/>
                    </a:moveTo>
                    <a:lnTo>
                      <a:pt x="2" y="29"/>
                    </a:lnTo>
                    <a:lnTo>
                      <a:pt x="6" y="30"/>
                    </a:lnTo>
                    <a:lnTo>
                      <a:pt x="13" y="33"/>
                    </a:lnTo>
                    <a:lnTo>
                      <a:pt x="21" y="34"/>
                    </a:lnTo>
                    <a:lnTo>
                      <a:pt x="31" y="34"/>
                    </a:lnTo>
                    <a:lnTo>
                      <a:pt x="41" y="34"/>
                    </a:lnTo>
                    <a:lnTo>
                      <a:pt x="50" y="33"/>
                    </a:lnTo>
                    <a:lnTo>
                      <a:pt x="59" y="29"/>
                    </a:lnTo>
                    <a:lnTo>
                      <a:pt x="73" y="18"/>
                    </a:lnTo>
                    <a:lnTo>
                      <a:pt x="82" y="9"/>
                    </a:lnTo>
                    <a:lnTo>
                      <a:pt x="89" y="2"/>
                    </a:lnTo>
                    <a:lnTo>
                      <a:pt x="91" y="0"/>
                    </a:lnTo>
                    <a:lnTo>
                      <a:pt x="89" y="11"/>
                    </a:lnTo>
                    <a:lnTo>
                      <a:pt x="85" y="36"/>
                    </a:lnTo>
                    <a:lnTo>
                      <a:pt x="75" y="59"/>
                    </a:lnTo>
                    <a:lnTo>
                      <a:pt x="57" y="69"/>
                    </a:lnTo>
                    <a:lnTo>
                      <a:pt x="46" y="66"/>
                    </a:lnTo>
                    <a:lnTo>
                      <a:pt x="37" y="62"/>
                    </a:lnTo>
                    <a:lnTo>
                      <a:pt x="27" y="55"/>
                    </a:lnTo>
                    <a:lnTo>
                      <a:pt x="19" y="48"/>
                    </a:lnTo>
                    <a:lnTo>
                      <a:pt x="10" y="41"/>
                    </a:lnTo>
                    <a:lnTo>
                      <a:pt x="5" y="34"/>
                    </a:lnTo>
                    <a:lnTo>
                      <a:pt x="2" y="30"/>
                    </a:lnTo>
                    <a:lnTo>
                      <a:pt x="0" y="29"/>
                    </a:lnTo>
                    <a:close/>
                  </a:path>
                </a:pathLst>
              </a:custGeom>
              <a:solidFill>
                <a:srgbClr val="000000"/>
              </a:solidFill>
              <a:ln w="9525">
                <a:noFill/>
                <a:round/>
                <a:headEnd/>
                <a:tailEnd/>
              </a:ln>
            </p:spPr>
            <p:txBody>
              <a:bodyPr/>
              <a:lstStyle/>
              <a:p>
                <a:pPr eaLnBrk="0" hangingPunct="0"/>
                <a:endParaRPr lang="en-AU"/>
              </a:p>
            </p:txBody>
          </p:sp>
        </p:grpSp>
        <p:grpSp>
          <p:nvGrpSpPr>
            <p:cNvPr id="10" name="Group 245"/>
            <p:cNvGrpSpPr>
              <a:grpSpLocks noChangeAspect="1"/>
            </p:cNvGrpSpPr>
            <p:nvPr/>
          </p:nvGrpSpPr>
          <p:grpSpPr bwMode="auto">
            <a:xfrm flipH="1">
              <a:off x="158" y="845"/>
              <a:ext cx="926" cy="581"/>
              <a:chOff x="2109" y="2976"/>
              <a:chExt cx="926" cy="581"/>
            </a:xfrm>
          </p:grpSpPr>
          <p:sp>
            <p:nvSpPr>
              <p:cNvPr id="76821" name="AutoShape 246"/>
              <p:cNvSpPr>
                <a:spLocks noChangeAspect="1" noChangeArrowheads="1" noTextEdit="1"/>
              </p:cNvSpPr>
              <p:nvPr/>
            </p:nvSpPr>
            <p:spPr bwMode="auto">
              <a:xfrm>
                <a:off x="2109" y="2976"/>
                <a:ext cx="926" cy="581"/>
              </a:xfrm>
              <a:prstGeom prst="rect">
                <a:avLst/>
              </a:prstGeom>
              <a:noFill/>
              <a:ln w="9525">
                <a:noFill/>
                <a:miter lim="800000"/>
                <a:headEnd/>
                <a:tailEnd/>
              </a:ln>
            </p:spPr>
            <p:txBody>
              <a:bodyPr/>
              <a:lstStyle/>
              <a:p>
                <a:endParaRPr lang="en-US"/>
              </a:p>
            </p:txBody>
          </p:sp>
          <p:sp>
            <p:nvSpPr>
              <p:cNvPr id="76822" name="Freeform 247"/>
              <p:cNvSpPr>
                <a:spLocks/>
              </p:cNvSpPr>
              <p:nvPr/>
            </p:nvSpPr>
            <p:spPr bwMode="auto">
              <a:xfrm>
                <a:off x="2112" y="2976"/>
                <a:ext cx="922" cy="581"/>
              </a:xfrm>
              <a:custGeom>
                <a:avLst/>
                <a:gdLst>
                  <a:gd name="T0" fmla="*/ 304 w 2767"/>
                  <a:gd name="T1" fmla="*/ 108 h 1743"/>
                  <a:gd name="T2" fmla="*/ 288 w 2767"/>
                  <a:gd name="T3" fmla="*/ 93 h 1743"/>
                  <a:gd name="T4" fmla="*/ 257 w 2767"/>
                  <a:gd name="T5" fmla="*/ 81 h 1743"/>
                  <a:gd name="T6" fmla="*/ 218 w 2767"/>
                  <a:gd name="T7" fmla="*/ 72 h 1743"/>
                  <a:gd name="T8" fmla="*/ 197 w 2767"/>
                  <a:gd name="T9" fmla="*/ 84 h 1743"/>
                  <a:gd name="T10" fmla="*/ 193 w 2767"/>
                  <a:gd name="T11" fmla="*/ 85 h 1743"/>
                  <a:gd name="T12" fmla="*/ 188 w 2767"/>
                  <a:gd name="T13" fmla="*/ 57 h 1743"/>
                  <a:gd name="T14" fmla="*/ 195 w 2767"/>
                  <a:gd name="T15" fmla="*/ 44 h 1743"/>
                  <a:gd name="T16" fmla="*/ 208 w 2767"/>
                  <a:gd name="T17" fmla="*/ 33 h 1743"/>
                  <a:gd name="T18" fmla="*/ 200 w 2767"/>
                  <a:gd name="T19" fmla="*/ 30 h 1743"/>
                  <a:gd name="T20" fmla="*/ 197 w 2767"/>
                  <a:gd name="T21" fmla="*/ 31 h 1743"/>
                  <a:gd name="T22" fmla="*/ 194 w 2767"/>
                  <a:gd name="T23" fmla="*/ 19 h 1743"/>
                  <a:gd name="T24" fmla="*/ 182 w 2767"/>
                  <a:gd name="T25" fmla="*/ 5 h 1743"/>
                  <a:gd name="T26" fmla="*/ 164 w 2767"/>
                  <a:gd name="T27" fmla="*/ 0 h 1743"/>
                  <a:gd name="T28" fmla="*/ 149 w 2767"/>
                  <a:gd name="T29" fmla="*/ 4 h 1743"/>
                  <a:gd name="T30" fmla="*/ 138 w 2767"/>
                  <a:gd name="T31" fmla="*/ 16 h 1743"/>
                  <a:gd name="T32" fmla="*/ 129 w 2767"/>
                  <a:gd name="T33" fmla="*/ 33 h 1743"/>
                  <a:gd name="T34" fmla="*/ 113 w 2767"/>
                  <a:gd name="T35" fmla="*/ 55 h 1743"/>
                  <a:gd name="T36" fmla="*/ 118 w 2767"/>
                  <a:gd name="T37" fmla="*/ 59 h 1743"/>
                  <a:gd name="T38" fmla="*/ 129 w 2767"/>
                  <a:gd name="T39" fmla="*/ 61 h 1743"/>
                  <a:gd name="T40" fmla="*/ 139 w 2767"/>
                  <a:gd name="T41" fmla="*/ 63 h 1743"/>
                  <a:gd name="T42" fmla="*/ 141 w 2767"/>
                  <a:gd name="T43" fmla="*/ 77 h 1743"/>
                  <a:gd name="T44" fmla="*/ 137 w 2767"/>
                  <a:gd name="T45" fmla="*/ 78 h 1743"/>
                  <a:gd name="T46" fmla="*/ 124 w 2767"/>
                  <a:gd name="T47" fmla="*/ 64 h 1743"/>
                  <a:gd name="T48" fmla="*/ 118 w 2767"/>
                  <a:gd name="T49" fmla="*/ 70 h 1743"/>
                  <a:gd name="T50" fmla="*/ 123 w 2767"/>
                  <a:gd name="T51" fmla="*/ 78 h 1743"/>
                  <a:gd name="T52" fmla="*/ 122 w 2767"/>
                  <a:gd name="T53" fmla="*/ 83 h 1743"/>
                  <a:gd name="T54" fmla="*/ 113 w 2767"/>
                  <a:gd name="T55" fmla="*/ 75 h 1743"/>
                  <a:gd name="T56" fmla="*/ 110 w 2767"/>
                  <a:gd name="T57" fmla="*/ 69 h 1743"/>
                  <a:gd name="T58" fmla="*/ 83 w 2767"/>
                  <a:gd name="T59" fmla="*/ 72 h 1743"/>
                  <a:gd name="T60" fmla="*/ 59 w 2767"/>
                  <a:gd name="T61" fmla="*/ 78 h 1743"/>
                  <a:gd name="T62" fmla="*/ 38 w 2767"/>
                  <a:gd name="T63" fmla="*/ 84 h 1743"/>
                  <a:gd name="T64" fmla="*/ 20 w 2767"/>
                  <a:gd name="T65" fmla="*/ 93 h 1743"/>
                  <a:gd name="T66" fmla="*/ 7 w 2767"/>
                  <a:gd name="T67" fmla="*/ 102 h 1743"/>
                  <a:gd name="T68" fmla="*/ 0 w 2767"/>
                  <a:gd name="T69" fmla="*/ 126 h 1743"/>
                  <a:gd name="T70" fmla="*/ 5 w 2767"/>
                  <a:gd name="T71" fmla="*/ 145 h 1743"/>
                  <a:gd name="T72" fmla="*/ 18 w 2767"/>
                  <a:gd name="T73" fmla="*/ 156 h 1743"/>
                  <a:gd name="T74" fmla="*/ 33 w 2767"/>
                  <a:gd name="T75" fmla="*/ 166 h 1743"/>
                  <a:gd name="T76" fmla="*/ 44 w 2767"/>
                  <a:gd name="T77" fmla="*/ 180 h 1743"/>
                  <a:gd name="T78" fmla="*/ 55 w 2767"/>
                  <a:gd name="T79" fmla="*/ 188 h 1743"/>
                  <a:gd name="T80" fmla="*/ 68 w 2767"/>
                  <a:gd name="T81" fmla="*/ 193 h 1743"/>
                  <a:gd name="T82" fmla="*/ 81 w 2767"/>
                  <a:gd name="T83" fmla="*/ 194 h 1743"/>
                  <a:gd name="T84" fmla="*/ 94 w 2767"/>
                  <a:gd name="T85" fmla="*/ 190 h 1743"/>
                  <a:gd name="T86" fmla="*/ 105 w 2767"/>
                  <a:gd name="T87" fmla="*/ 183 h 1743"/>
                  <a:gd name="T88" fmla="*/ 114 w 2767"/>
                  <a:gd name="T89" fmla="*/ 173 h 1743"/>
                  <a:gd name="T90" fmla="*/ 122 w 2767"/>
                  <a:gd name="T91" fmla="*/ 164 h 1743"/>
                  <a:gd name="T92" fmla="*/ 137 w 2767"/>
                  <a:gd name="T93" fmla="*/ 164 h 1743"/>
                  <a:gd name="T94" fmla="*/ 152 w 2767"/>
                  <a:gd name="T95" fmla="*/ 164 h 1743"/>
                  <a:gd name="T96" fmla="*/ 168 w 2767"/>
                  <a:gd name="T97" fmla="*/ 164 h 1743"/>
                  <a:gd name="T98" fmla="*/ 185 w 2767"/>
                  <a:gd name="T99" fmla="*/ 165 h 1743"/>
                  <a:gd name="T100" fmla="*/ 201 w 2767"/>
                  <a:gd name="T101" fmla="*/ 165 h 1743"/>
                  <a:gd name="T102" fmla="*/ 208 w 2767"/>
                  <a:gd name="T103" fmla="*/ 177 h 1743"/>
                  <a:gd name="T104" fmla="*/ 219 w 2767"/>
                  <a:gd name="T105" fmla="*/ 186 h 1743"/>
                  <a:gd name="T106" fmla="*/ 231 w 2767"/>
                  <a:gd name="T107" fmla="*/ 192 h 1743"/>
                  <a:gd name="T108" fmla="*/ 244 w 2767"/>
                  <a:gd name="T109" fmla="*/ 194 h 1743"/>
                  <a:gd name="T110" fmla="*/ 258 w 2767"/>
                  <a:gd name="T111" fmla="*/ 192 h 1743"/>
                  <a:gd name="T112" fmla="*/ 269 w 2767"/>
                  <a:gd name="T113" fmla="*/ 186 h 1743"/>
                  <a:gd name="T114" fmla="*/ 279 w 2767"/>
                  <a:gd name="T115" fmla="*/ 176 h 1743"/>
                  <a:gd name="T116" fmla="*/ 286 w 2767"/>
                  <a:gd name="T117" fmla="*/ 161 h 1743"/>
                  <a:gd name="T118" fmla="*/ 295 w 2767"/>
                  <a:gd name="T119" fmla="*/ 157 h 1743"/>
                  <a:gd name="T120" fmla="*/ 306 w 2767"/>
                  <a:gd name="T121" fmla="*/ 143 h 174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67"/>
                  <a:gd name="T184" fmla="*/ 0 h 1743"/>
                  <a:gd name="T185" fmla="*/ 2767 w 2767"/>
                  <a:gd name="T186" fmla="*/ 1743 h 174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67" h="1743">
                    <a:moveTo>
                      <a:pt x="2767" y="1131"/>
                    </a:moveTo>
                    <a:lnTo>
                      <a:pt x="2766" y="1100"/>
                    </a:lnTo>
                    <a:lnTo>
                      <a:pt x="2763" y="1066"/>
                    </a:lnTo>
                    <a:lnTo>
                      <a:pt x="2758" y="1033"/>
                    </a:lnTo>
                    <a:lnTo>
                      <a:pt x="2749" y="1001"/>
                    </a:lnTo>
                    <a:lnTo>
                      <a:pt x="2739" y="972"/>
                    </a:lnTo>
                    <a:lnTo>
                      <a:pt x="2727" y="944"/>
                    </a:lnTo>
                    <a:lnTo>
                      <a:pt x="2712" y="922"/>
                    </a:lnTo>
                    <a:lnTo>
                      <a:pt x="2694" y="904"/>
                    </a:lnTo>
                    <a:lnTo>
                      <a:pt x="2662" y="882"/>
                    </a:lnTo>
                    <a:lnTo>
                      <a:pt x="2627" y="860"/>
                    </a:lnTo>
                    <a:lnTo>
                      <a:pt x="2590" y="838"/>
                    </a:lnTo>
                    <a:lnTo>
                      <a:pt x="2549" y="817"/>
                    </a:lnTo>
                    <a:lnTo>
                      <a:pt x="2508" y="797"/>
                    </a:lnTo>
                    <a:lnTo>
                      <a:pt x="2462" y="778"/>
                    </a:lnTo>
                    <a:lnTo>
                      <a:pt x="2415" y="760"/>
                    </a:lnTo>
                    <a:lnTo>
                      <a:pt x="2366" y="742"/>
                    </a:lnTo>
                    <a:lnTo>
                      <a:pt x="2315" y="725"/>
                    </a:lnTo>
                    <a:lnTo>
                      <a:pt x="2261" y="710"/>
                    </a:lnTo>
                    <a:lnTo>
                      <a:pt x="2205" y="695"/>
                    </a:lnTo>
                    <a:lnTo>
                      <a:pt x="2147" y="681"/>
                    </a:lnTo>
                    <a:lnTo>
                      <a:pt x="2087" y="668"/>
                    </a:lnTo>
                    <a:lnTo>
                      <a:pt x="2026" y="656"/>
                    </a:lnTo>
                    <a:lnTo>
                      <a:pt x="1964" y="645"/>
                    </a:lnTo>
                    <a:lnTo>
                      <a:pt x="1899" y="635"/>
                    </a:lnTo>
                    <a:lnTo>
                      <a:pt x="1894" y="559"/>
                    </a:lnTo>
                    <a:lnTo>
                      <a:pt x="1765" y="559"/>
                    </a:lnTo>
                    <a:lnTo>
                      <a:pt x="1776" y="756"/>
                    </a:lnTo>
                    <a:lnTo>
                      <a:pt x="1771" y="757"/>
                    </a:lnTo>
                    <a:lnTo>
                      <a:pt x="1765" y="758"/>
                    </a:lnTo>
                    <a:lnTo>
                      <a:pt x="1760" y="760"/>
                    </a:lnTo>
                    <a:lnTo>
                      <a:pt x="1754" y="761"/>
                    </a:lnTo>
                    <a:lnTo>
                      <a:pt x="1749" y="764"/>
                    </a:lnTo>
                    <a:lnTo>
                      <a:pt x="1743" y="765"/>
                    </a:lnTo>
                    <a:lnTo>
                      <a:pt x="1736" y="767"/>
                    </a:lnTo>
                    <a:lnTo>
                      <a:pt x="1731" y="768"/>
                    </a:lnTo>
                    <a:lnTo>
                      <a:pt x="1742" y="763"/>
                    </a:lnTo>
                    <a:lnTo>
                      <a:pt x="1683" y="666"/>
                    </a:lnTo>
                    <a:lnTo>
                      <a:pt x="1668" y="537"/>
                    </a:lnTo>
                    <a:lnTo>
                      <a:pt x="1682" y="524"/>
                    </a:lnTo>
                    <a:lnTo>
                      <a:pt x="1695" y="510"/>
                    </a:lnTo>
                    <a:lnTo>
                      <a:pt x="1707" y="495"/>
                    </a:lnTo>
                    <a:lnTo>
                      <a:pt x="1718" y="478"/>
                    </a:lnTo>
                    <a:lnTo>
                      <a:pt x="1729" y="460"/>
                    </a:lnTo>
                    <a:lnTo>
                      <a:pt x="1739" y="441"/>
                    </a:lnTo>
                    <a:lnTo>
                      <a:pt x="1747" y="420"/>
                    </a:lnTo>
                    <a:lnTo>
                      <a:pt x="1756" y="399"/>
                    </a:lnTo>
                    <a:lnTo>
                      <a:pt x="1765" y="559"/>
                    </a:lnTo>
                    <a:lnTo>
                      <a:pt x="1894" y="559"/>
                    </a:lnTo>
                    <a:lnTo>
                      <a:pt x="1882" y="324"/>
                    </a:lnTo>
                    <a:lnTo>
                      <a:pt x="1881" y="315"/>
                    </a:lnTo>
                    <a:lnTo>
                      <a:pt x="1876" y="305"/>
                    </a:lnTo>
                    <a:lnTo>
                      <a:pt x="1871" y="297"/>
                    </a:lnTo>
                    <a:lnTo>
                      <a:pt x="1864" y="288"/>
                    </a:lnTo>
                    <a:lnTo>
                      <a:pt x="1856" y="281"/>
                    </a:lnTo>
                    <a:lnTo>
                      <a:pt x="1847" y="277"/>
                    </a:lnTo>
                    <a:lnTo>
                      <a:pt x="1836" y="275"/>
                    </a:lnTo>
                    <a:lnTo>
                      <a:pt x="1826" y="273"/>
                    </a:lnTo>
                    <a:lnTo>
                      <a:pt x="1801" y="273"/>
                    </a:lnTo>
                    <a:lnTo>
                      <a:pt x="1795" y="273"/>
                    </a:lnTo>
                    <a:lnTo>
                      <a:pt x="1788" y="275"/>
                    </a:lnTo>
                    <a:lnTo>
                      <a:pt x="1782" y="277"/>
                    </a:lnTo>
                    <a:lnTo>
                      <a:pt x="1775" y="280"/>
                    </a:lnTo>
                    <a:lnTo>
                      <a:pt x="1775" y="279"/>
                    </a:lnTo>
                    <a:lnTo>
                      <a:pt x="1772" y="251"/>
                    </a:lnTo>
                    <a:lnTo>
                      <a:pt x="1767" y="223"/>
                    </a:lnTo>
                    <a:lnTo>
                      <a:pt x="1758" y="197"/>
                    </a:lnTo>
                    <a:lnTo>
                      <a:pt x="1749" y="172"/>
                    </a:lnTo>
                    <a:lnTo>
                      <a:pt x="1736" y="147"/>
                    </a:lnTo>
                    <a:lnTo>
                      <a:pt x="1721" y="125"/>
                    </a:lnTo>
                    <a:lnTo>
                      <a:pt x="1703" y="103"/>
                    </a:lnTo>
                    <a:lnTo>
                      <a:pt x="1683" y="82"/>
                    </a:lnTo>
                    <a:lnTo>
                      <a:pt x="1661" y="64"/>
                    </a:lnTo>
                    <a:lnTo>
                      <a:pt x="1638" y="47"/>
                    </a:lnTo>
                    <a:lnTo>
                      <a:pt x="1614" y="33"/>
                    </a:lnTo>
                    <a:lnTo>
                      <a:pt x="1589" y="21"/>
                    </a:lnTo>
                    <a:lnTo>
                      <a:pt x="1563" y="12"/>
                    </a:lnTo>
                    <a:lnTo>
                      <a:pt x="1536" y="6"/>
                    </a:lnTo>
                    <a:lnTo>
                      <a:pt x="1509" y="1"/>
                    </a:lnTo>
                    <a:lnTo>
                      <a:pt x="1481" y="0"/>
                    </a:lnTo>
                    <a:lnTo>
                      <a:pt x="1455" y="1"/>
                    </a:lnTo>
                    <a:lnTo>
                      <a:pt x="1430" y="4"/>
                    </a:lnTo>
                    <a:lnTo>
                      <a:pt x="1405" y="11"/>
                    </a:lnTo>
                    <a:lnTo>
                      <a:pt x="1381" y="18"/>
                    </a:lnTo>
                    <a:lnTo>
                      <a:pt x="1359" y="29"/>
                    </a:lnTo>
                    <a:lnTo>
                      <a:pt x="1338" y="40"/>
                    </a:lnTo>
                    <a:lnTo>
                      <a:pt x="1319" y="54"/>
                    </a:lnTo>
                    <a:lnTo>
                      <a:pt x="1301" y="71"/>
                    </a:lnTo>
                    <a:lnTo>
                      <a:pt x="1282" y="87"/>
                    </a:lnTo>
                    <a:lnTo>
                      <a:pt x="1269" y="107"/>
                    </a:lnTo>
                    <a:lnTo>
                      <a:pt x="1255" y="126"/>
                    </a:lnTo>
                    <a:lnTo>
                      <a:pt x="1244" y="148"/>
                    </a:lnTo>
                    <a:lnTo>
                      <a:pt x="1234" y="171"/>
                    </a:lnTo>
                    <a:lnTo>
                      <a:pt x="1227" y="194"/>
                    </a:lnTo>
                    <a:lnTo>
                      <a:pt x="1221" y="219"/>
                    </a:lnTo>
                    <a:lnTo>
                      <a:pt x="1219" y="245"/>
                    </a:lnTo>
                    <a:lnTo>
                      <a:pt x="1191" y="269"/>
                    </a:lnTo>
                    <a:lnTo>
                      <a:pt x="1159" y="298"/>
                    </a:lnTo>
                    <a:lnTo>
                      <a:pt x="1124" y="331"/>
                    </a:lnTo>
                    <a:lnTo>
                      <a:pt x="1091" y="366"/>
                    </a:lnTo>
                    <a:lnTo>
                      <a:pt x="1060" y="401"/>
                    </a:lnTo>
                    <a:lnTo>
                      <a:pt x="1037" y="434"/>
                    </a:lnTo>
                    <a:lnTo>
                      <a:pt x="1022" y="465"/>
                    </a:lnTo>
                    <a:lnTo>
                      <a:pt x="1019" y="491"/>
                    </a:lnTo>
                    <a:lnTo>
                      <a:pt x="1022" y="501"/>
                    </a:lnTo>
                    <a:lnTo>
                      <a:pt x="1026" y="509"/>
                    </a:lnTo>
                    <a:lnTo>
                      <a:pt x="1033" y="516"/>
                    </a:lnTo>
                    <a:lnTo>
                      <a:pt x="1041" y="521"/>
                    </a:lnTo>
                    <a:lnTo>
                      <a:pt x="1054" y="527"/>
                    </a:lnTo>
                    <a:lnTo>
                      <a:pt x="1066" y="532"/>
                    </a:lnTo>
                    <a:lnTo>
                      <a:pt x="1081" y="537"/>
                    </a:lnTo>
                    <a:lnTo>
                      <a:pt x="1097" y="541"/>
                    </a:lnTo>
                    <a:lnTo>
                      <a:pt x="1112" y="545"/>
                    </a:lnTo>
                    <a:lnTo>
                      <a:pt x="1128" y="548"/>
                    </a:lnTo>
                    <a:lnTo>
                      <a:pt x="1145" y="552"/>
                    </a:lnTo>
                    <a:lnTo>
                      <a:pt x="1162" y="553"/>
                    </a:lnTo>
                    <a:lnTo>
                      <a:pt x="1177" y="556"/>
                    </a:lnTo>
                    <a:lnTo>
                      <a:pt x="1194" y="557"/>
                    </a:lnTo>
                    <a:lnTo>
                      <a:pt x="1209" y="560"/>
                    </a:lnTo>
                    <a:lnTo>
                      <a:pt x="1223" y="562"/>
                    </a:lnTo>
                    <a:lnTo>
                      <a:pt x="1237" y="562"/>
                    </a:lnTo>
                    <a:lnTo>
                      <a:pt x="1249" y="563"/>
                    </a:lnTo>
                    <a:lnTo>
                      <a:pt x="1260" y="564"/>
                    </a:lnTo>
                    <a:lnTo>
                      <a:pt x="1270" y="564"/>
                    </a:lnTo>
                    <a:lnTo>
                      <a:pt x="1285" y="699"/>
                    </a:lnTo>
                    <a:lnTo>
                      <a:pt x="1285" y="703"/>
                    </a:lnTo>
                    <a:lnTo>
                      <a:pt x="1276" y="700"/>
                    </a:lnTo>
                    <a:lnTo>
                      <a:pt x="1267" y="697"/>
                    </a:lnTo>
                    <a:lnTo>
                      <a:pt x="1258" y="697"/>
                    </a:lnTo>
                    <a:lnTo>
                      <a:pt x="1248" y="700"/>
                    </a:lnTo>
                    <a:lnTo>
                      <a:pt x="1242" y="702"/>
                    </a:lnTo>
                    <a:lnTo>
                      <a:pt x="1238" y="703"/>
                    </a:lnTo>
                    <a:lnTo>
                      <a:pt x="1234" y="704"/>
                    </a:lnTo>
                    <a:lnTo>
                      <a:pt x="1231" y="706"/>
                    </a:lnTo>
                    <a:lnTo>
                      <a:pt x="1151" y="595"/>
                    </a:lnTo>
                    <a:lnTo>
                      <a:pt x="1149" y="593"/>
                    </a:lnTo>
                    <a:lnTo>
                      <a:pt x="1144" y="589"/>
                    </a:lnTo>
                    <a:lnTo>
                      <a:pt x="1137" y="585"/>
                    </a:lnTo>
                    <a:lnTo>
                      <a:pt x="1130" y="582"/>
                    </a:lnTo>
                    <a:lnTo>
                      <a:pt x="1120" y="580"/>
                    </a:lnTo>
                    <a:lnTo>
                      <a:pt x="1112" y="580"/>
                    </a:lnTo>
                    <a:lnTo>
                      <a:pt x="1102" y="582"/>
                    </a:lnTo>
                    <a:lnTo>
                      <a:pt x="1092" y="585"/>
                    </a:lnTo>
                    <a:lnTo>
                      <a:pt x="1083" y="592"/>
                    </a:lnTo>
                    <a:lnTo>
                      <a:pt x="1069" y="610"/>
                    </a:lnTo>
                    <a:lnTo>
                      <a:pt x="1065" y="628"/>
                    </a:lnTo>
                    <a:lnTo>
                      <a:pt x="1067" y="645"/>
                    </a:lnTo>
                    <a:lnTo>
                      <a:pt x="1073" y="657"/>
                    </a:lnTo>
                    <a:lnTo>
                      <a:pt x="1076" y="661"/>
                    </a:lnTo>
                    <a:lnTo>
                      <a:pt x="1083" y="670"/>
                    </a:lnTo>
                    <a:lnTo>
                      <a:pt x="1092" y="684"/>
                    </a:lnTo>
                    <a:lnTo>
                      <a:pt x="1105" y="700"/>
                    </a:lnTo>
                    <a:lnTo>
                      <a:pt x="1117" y="717"/>
                    </a:lnTo>
                    <a:lnTo>
                      <a:pt x="1131" y="735"/>
                    </a:lnTo>
                    <a:lnTo>
                      <a:pt x="1142" y="750"/>
                    </a:lnTo>
                    <a:lnTo>
                      <a:pt x="1152" y="763"/>
                    </a:lnTo>
                    <a:lnTo>
                      <a:pt x="1122" y="754"/>
                    </a:lnTo>
                    <a:lnTo>
                      <a:pt x="1095" y="745"/>
                    </a:lnTo>
                    <a:lnTo>
                      <a:pt x="1072" y="734"/>
                    </a:lnTo>
                    <a:lnTo>
                      <a:pt x="1052" y="722"/>
                    </a:lnTo>
                    <a:lnTo>
                      <a:pt x="1037" y="711"/>
                    </a:lnTo>
                    <a:lnTo>
                      <a:pt x="1024" y="699"/>
                    </a:lnTo>
                    <a:lnTo>
                      <a:pt x="1017" y="686"/>
                    </a:lnTo>
                    <a:lnTo>
                      <a:pt x="1015" y="673"/>
                    </a:lnTo>
                    <a:lnTo>
                      <a:pt x="1013" y="663"/>
                    </a:lnTo>
                    <a:lnTo>
                      <a:pt x="1013" y="654"/>
                    </a:lnTo>
                    <a:lnTo>
                      <a:pt x="1013" y="646"/>
                    </a:lnTo>
                    <a:lnTo>
                      <a:pt x="1015" y="638"/>
                    </a:lnTo>
                    <a:lnTo>
                      <a:pt x="1016" y="614"/>
                    </a:lnTo>
                    <a:lnTo>
                      <a:pt x="994" y="617"/>
                    </a:lnTo>
                    <a:lnTo>
                      <a:pt x="952" y="621"/>
                    </a:lnTo>
                    <a:lnTo>
                      <a:pt x="911" y="627"/>
                    </a:lnTo>
                    <a:lnTo>
                      <a:pt x="869" y="631"/>
                    </a:lnTo>
                    <a:lnTo>
                      <a:pt x="829" y="638"/>
                    </a:lnTo>
                    <a:lnTo>
                      <a:pt x="788" y="643"/>
                    </a:lnTo>
                    <a:lnTo>
                      <a:pt x="750" y="650"/>
                    </a:lnTo>
                    <a:lnTo>
                      <a:pt x="712" y="657"/>
                    </a:lnTo>
                    <a:lnTo>
                      <a:pt x="673" y="664"/>
                    </a:lnTo>
                    <a:lnTo>
                      <a:pt x="637" y="673"/>
                    </a:lnTo>
                    <a:lnTo>
                      <a:pt x="601" y="681"/>
                    </a:lnTo>
                    <a:lnTo>
                      <a:pt x="565" y="689"/>
                    </a:lnTo>
                    <a:lnTo>
                      <a:pt x="530" y="699"/>
                    </a:lnTo>
                    <a:lnTo>
                      <a:pt x="496" y="707"/>
                    </a:lnTo>
                    <a:lnTo>
                      <a:pt x="464" y="717"/>
                    </a:lnTo>
                    <a:lnTo>
                      <a:pt x="430" y="728"/>
                    </a:lnTo>
                    <a:lnTo>
                      <a:pt x="400" y="738"/>
                    </a:lnTo>
                    <a:lnTo>
                      <a:pt x="369" y="749"/>
                    </a:lnTo>
                    <a:lnTo>
                      <a:pt x="339" y="760"/>
                    </a:lnTo>
                    <a:lnTo>
                      <a:pt x="311" y="771"/>
                    </a:lnTo>
                    <a:lnTo>
                      <a:pt x="283" y="783"/>
                    </a:lnTo>
                    <a:lnTo>
                      <a:pt x="256" y="796"/>
                    </a:lnTo>
                    <a:lnTo>
                      <a:pt x="231" y="808"/>
                    </a:lnTo>
                    <a:lnTo>
                      <a:pt x="206" y="821"/>
                    </a:lnTo>
                    <a:lnTo>
                      <a:pt x="182" y="833"/>
                    </a:lnTo>
                    <a:lnTo>
                      <a:pt x="160" y="847"/>
                    </a:lnTo>
                    <a:lnTo>
                      <a:pt x="138" y="861"/>
                    </a:lnTo>
                    <a:lnTo>
                      <a:pt x="117" y="875"/>
                    </a:lnTo>
                    <a:lnTo>
                      <a:pt x="97" y="889"/>
                    </a:lnTo>
                    <a:lnTo>
                      <a:pt x="79" y="904"/>
                    </a:lnTo>
                    <a:lnTo>
                      <a:pt x="63" y="918"/>
                    </a:lnTo>
                    <a:lnTo>
                      <a:pt x="48" y="933"/>
                    </a:lnTo>
                    <a:lnTo>
                      <a:pt x="32" y="948"/>
                    </a:lnTo>
                    <a:lnTo>
                      <a:pt x="10" y="991"/>
                    </a:lnTo>
                    <a:lnTo>
                      <a:pt x="0" y="1047"/>
                    </a:lnTo>
                    <a:lnTo>
                      <a:pt x="0" y="1100"/>
                    </a:lnTo>
                    <a:lnTo>
                      <a:pt x="2" y="1137"/>
                    </a:lnTo>
                    <a:lnTo>
                      <a:pt x="4" y="1166"/>
                    </a:lnTo>
                    <a:lnTo>
                      <a:pt x="10" y="1197"/>
                    </a:lnTo>
                    <a:lnTo>
                      <a:pt x="17" y="1227"/>
                    </a:lnTo>
                    <a:lnTo>
                      <a:pt x="25" y="1256"/>
                    </a:lnTo>
                    <a:lnTo>
                      <a:pt x="35" y="1284"/>
                    </a:lnTo>
                    <a:lnTo>
                      <a:pt x="48" y="1309"/>
                    </a:lnTo>
                    <a:lnTo>
                      <a:pt x="61" y="1331"/>
                    </a:lnTo>
                    <a:lnTo>
                      <a:pt x="77" y="1348"/>
                    </a:lnTo>
                    <a:lnTo>
                      <a:pt x="96" y="1363"/>
                    </a:lnTo>
                    <a:lnTo>
                      <a:pt x="117" y="1378"/>
                    </a:lnTo>
                    <a:lnTo>
                      <a:pt x="140" y="1392"/>
                    </a:lnTo>
                    <a:lnTo>
                      <a:pt x="164" y="1405"/>
                    </a:lnTo>
                    <a:lnTo>
                      <a:pt x="190" y="1416"/>
                    </a:lnTo>
                    <a:lnTo>
                      <a:pt x="218" y="1427"/>
                    </a:lnTo>
                    <a:lnTo>
                      <a:pt x="247" y="1437"/>
                    </a:lnTo>
                    <a:lnTo>
                      <a:pt x="278" y="1445"/>
                    </a:lnTo>
                    <a:lnTo>
                      <a:pt x="288" y="1470"/>
                    </a:lnTo>
                    <a:lnTo>
                      <a:pt x="297" y="1493"/>
                    </a:lnTo>
                    <a:lnTo>
                      <a:pt x="310" y="1517"/>
                    </a:lnTo>
                    <a:lnTo>
                      <a:pt x="324" y="1541"/>
                    </a:lnTo>
                    <a:lnTo>
                      <a:pt x="339" y="1563"/>
                    </a:lnTo>
                    <a:lnTo>
                      <a:pt x="354" y="1584"/>
                    </a:lnTo>
                    <a:lnTo>
                      <a:pt x="372" y="1604"/>
                    </a:lnTo>
                    <a:lnTo>
                      <a:pt x="392" y="1624"/>
                    </a:lnTo>
                    <a:lnTo>
                      <a:pt x="407" y="1638"/>
                    </a:lnTo>
                    <a:lnTo>
                      <a:pt x="424" y="1651"/>
                    </a:lnTo>
                    <a:lnTo>
                      <a:pt x="440" y="1664"/>
                    </a:lnTo>
                    <a:lnTo>
                      <a:pt x="457" y="1675"/>
                    </a:lnTo>
                    <a:lnTo>
                      <a:pt x="475" y="1686"/>
                    </a:lnTo>
                    <a:lnTo>
                      <a:pt x="493" y="1696"/>
                    </a:lnTo>
                    <a:lnTo>
                      <a:pt x="511" y="1704"/>
                    </a:lnTo>
                    <a:lnTo>
                      <a:pt x="530" y="1712"/>
                    </a:lnTo>
                    <a:lnTo>
                      <a:pt x="548" y="1719"/>
                    </a:lnTo>
                    <a:lnTo>
                      <a:pt x="568" y="1726"/>
                    </a:lnTo>
                    <a:lnTo>
                      <a:pt x="587" y="1731"/>
                    </a:lnTo>
                    <a:lnTo>
                      <a:pt x="608" y="1735"/>
                    </a:lnTo>
                    <a:lnTo>
                      <a:pt x="628" y="1739"/>
                    </a:lnTo>
                    <a:lnTo>
                      <a:pt x="648" y="1742"/>
                    </a:lnTo>
                    <a:lnTo>
                      <a:pt x="668" y="1743"/>
                    </a:lnTo>
                    <a:lnTo>
                      <a:pt x="689" y="1743"/>
                    </a:lnTo>
                    <a:lnTo>
                      <a:pt x="709" y="1743"/>
                    </a:lnTo>
                    <a:lnTo>
                      <a:pt x="729" y="1742"/>
                    </a:lnTo>
                    <a:lnTo>
                      <a:pt x="750" y="1739"/>
                    </a:lnTo>
                    <a:lnTo>
                      <a:pt x="769" y="1735"/>
                    </a:lnTo>
                    <a:lnTo>
                      <a:pt x="788" y="1731"/>
                    </a:lnTo>
                    <a:lnTo>
                      <a:pt x="807" y="1726"/>
                    </a:lnTo>
                    <a:lnTo>
                      <a:pt x="826" y="1719"/>
                    </a:lnTo>
                    <a:lnTo>
                      <a:pt x="844" y="1712"/>
                    </a:lnTo>
                    <a:lnTo>
                      <a:pt x="862" y="1704"/>
                    </a:lnTo>
                    <a:lnTo>
                      <a:pt x="879" y="1696"/>
                    </a:lnTo>
                    <a:lnTo>
                      <a:pt x="895" y="1686"/>
                    </a:lnTo>
                    <a:lnTo>
                      <a:pt x="912" y="1675"/>
                    </a:lnTo>
                    <a:lnTo>
                      <a:pt x="927" y="1664"/>
                    </a:lnTo>
                    <a:lnTo>
                      <a:pt x="943" y="1651"/>
                    </a:lnTo>
                    <a:lnTo>
                      <a:pt x="958" y="1638"/>
                    </a:lnTo>
                    <a:lnTo>
                      <a:pt x="972" y="1624"/>
                    </a:lnTo>
                    <a:lnTo>
                      <a:pt x="986" y="1608"/>
                    </a:lnTo>
                    <a:lnTo>
                      <a:pt x="999" y="1592"/>
                    </a:lnTo>
                    <a:lnTo>
                      <a:pt x="1011" y="1574"/>
                    </a:lnTo>
                    <a:lnTo>
                      <a:pt x="1023" y="1556"/>
                    </a:lnTo>
                    <a:lnTo>
                      <a:pt x="1033" y="1538"/>
                    </a:lnTo>
                    <a:lnTo>
                      <a:pt x="1041" y="1520"/>
                    </a:lnTo>
                    <a:lnTo>
                      <a:pt x="1049" y="1500"/>
                    </a:lnTo>
                    <a:lnTo>
                      <a:pt x="1056" y="1481"/>
                    </a:lnTo>
                    <a:lnTo>
                      <a:pt x="1079" y="1481"/>
                    </a:lnTo>
                    <a:lnTo>
                      <a:pt x="1101" y="1480"/>
                    </a:lnTo>
                    <a:lnTo>
                      <a:pt x="1123" y="1480"/>
                    </a:lnTo>
                    <a:lnTo>
                      <a:pt x="1145" y="1480"/>
                    </a:lnTo>
                    <a:lnTo>
                      <a:pt x="1167" y="1478"/>
                    </a:lnTo>
                    <a:lnTo>
                      <a:pt x="1190" y="1478"/>
                    </a:lnTo>
                    <a:lnTo>
                      <a:pt x="1212" y="1478"/>
                    </a:lnTo>
                    <a:lnTo>
                      <a:pt x="1234" y="1477"/>
                    </a:lnTo>
                    <a:lnTo>
                      <a:pt x="1256" y="1477"/>
                    </a:lnTo>
                    <a:lnTo>
                      <a:pt x="1280" y="1477"/>
                    </a:lnTo>
                    <a:lnTo>
                      <a:pt x="1302" y="1477"/>
                    </a:lnTo>
                    <a:lnTo>
                      <a:pt x="1325" y="1475"/>
                    </a:lnTo>
                    <a:lnTo>
                      <a:pt x="1348" y="1475"/>
                    </a:lnTo>
                    <a:lnTo>
                      <a:pt x="1371" y="1475"/>
                    </a:lnTo>
                    <a:lnTo>
                      <a:pt x="1393" y="1475"/>
                    </a:lnTo>
                    <a:lnTo>
                      <a:pt x="1417" y="1475"/>
                    </a:lnTo>
                    <a:lnTo>
                      <a:pt x="1442" y="1475"/>
                    </a:lnTo>
                    <a:lnTo>
                      <a:pt x="1467" y="1475"/>
                    </a:lnTo>
                    <a:lnTo>
                      <a:pt x="1492" y="1475"/>
                    </a:lnTo>
                    <a:lnTo>
                      <a:pt x="1517" y="1477"/>
                    </a:lnTo>
                    <a:lnTo>
                      <a:pt x="1542" y="1477"/>
                    </a:lnTo>
                    <a:lnTo>
                      <a:pt x="1567" y="1477"/>
                    </a:lnTo>
                    <a:lnTo>
                      <a:pt x="1591" y="1478"/>
                    </a:lnTo>
                    <a:lnTo>
                      <a:pt x="1616" y="1478"/>
                    </a:lnTo>
                    <a:lnTo>
                      <a:pt x="1639" y="1480"/>
                    </a:lnTo>
                    <a:lnTo>
                      <a:pt x="1664" y="1481"/>
                    </a:lnTo>
                    <a:lnTo>
                      <a:pt x="1688" y="1481"/>
                    </a:lnTo>
                    <a:lnTo>
                      <a:pt x="1711" y="1482"/>
                    </a:lnTo>
                    <a:lnTo>
                      <a:pt x="1735" y="1484"/>
                    </a:lnTo>
                    <a:lnTo>
                      <a:pt x="1758" y="1485"/>
                    </a:lnTo>
                    <a:lnTo>
                      <a:pt x="1782" y="1485"/>
                    </a:lnTo>
                    <a:lnTo>
                      <a:pt x="1806" y="1486"/>
                    </a:lnTo>
                    <a:lnTo>
                      <a:pt x="1814" y="1506"/>
                    </a:lnTo>
                    <a:lnTo>
                      <a:pt x="1824" y="1524"/>
                    </a:lnTo>
                    <a:lnTo>
                      <a:pt x="1835" y="1542"/>
                    </a:lnTo>
                    <a:lnTo>
                      <a:pt x="1847" y="1559"/>
                    </a:lnTo>
                    <a:lnTo>
                      <a:pt x="1860" y="1577"/>
                    </a:lnTo>
                    <a:lnTo>
                      <a:pt x="1874" y="1592"/>
                    </a:lnTo>
                    <a:lnTo>
                      <a:pt x="1887" y="1608"/>
                    </a:lnTo>
                    <a:lnTo>
                      <a:pt x="1903" y="1624"/>
                    </a:lnTo>
                    <a:lnTo>
                      <a:pt x="1918" y="1638"/>
                    </a:lnTo>
                    <a:lnTo>
                      <a:pt x="1935" y="1651"/>
                    </a:lnTo>
                    <a:lnTo>
                      <a:pt x="1951" y="1664"/>
                    </a:lnTo>
                    <a:lnTo>
                      <a:pt x="1968" y="1675"/>
                    </a:lnTo>
                    <a:lnTo>
                      <a:pt x="1986" y="1686"/>
                    </a:lnTo>
                    <a:lnTo>
                      <a:pt x="2004" y="1696"/>
                    </a:lnTo>
                    <a:lnTo>
                      <a:pt x="2022" y="1704"/>
                    </a:lnTo>
                    <a:lnTo>
                      <a:pt x="2042" y="1712"/>
                    </a:lnTo>
                    <a:lnTo>
                      <a:pt x="2060" y="1719"/>
                    </a:lnTo>
                    <a:lnTo>
                      <a:pt x="2079" y="1726"/>
                    </a:lnTo>
                    <a:lnTo>
                      <a:pt x="2098" y="1731"/>
                    </a:lnTo>
                    <a:lnTo>
                      <a:pt x="2119" y="1735"/>
                    </a:lnTo>
                    <a:lnTo>
                      <a:pt x="2139" y="1739"/>
                    </a:lnTo>
                    <a:lnTo>
                      <a:pt x="2159" y="1742"/>
                    </a:lnTo>
                    <a:lnTo>
                      <a:pt x="2179" y="1743"/>
                    </a:lnTo>
                    <a:lnTo>
                      <a:pt x="2200" y="1743"/>
                    </a:lnTo>
                    <a:lnTo>
                      <a:pt x="2221" y="1743"/>
                    </a:lnTo>
                    <a:lnTo>
                      <a:pt x="2240" y="1742"/>
                    </a:lnTo>
                    <a:lnTo>
                      <a:pt x="2261" y="1739"/>
                    </a:lnTo>
                    <a:lnTo>
                      <a:pt x="2280" y="1735"/>
                    </a:lnTo>
                    <a:lnTo>
                      <a:pt x="2300" y="1731"/>
                    </a:lnTo>
                    <a:lnTo>
                      <a:pt x="2319" y="1726"/>
                    </a:lnTo>
                    <a:lnTo>
                      <a:pt x="2337" y="1719"/>
                    </a:lnTo>
                    <a:lnTo>
                      <a:pt x="2355" y="1712"/>
                    </a:lnTo>
                    <a:lnTo>
                      <a:pt x="2373" y="1704"/>
                    </a:lnTo>
                    <a:lnTo>
                      <a:pt x="2390" y="1696"/>
                    </a:lnTo>
                    <a:lnTo>
                      <a:pt x="2408" y="1686"/>
                    </a:lnTo>
                    <a:lnTo>
                      <a:pt x="2423" y="1675"/>
                    </a:lnTo>
                    <a:lnTo>
                      <a:pt x="2440" y="1664"/>
                    </a:lnTo>
                    <a:lnTo>
                      <a:pt x="2455" y="1651"/>
                    </a:lnTo>
                    <a:lnTo>
                      <a:pt x="2469" y="1638"/>
                    </a:lnTo>
                    <a:lnTo>
                      <a:pt x="2483" y="1624"/>
                    </a:lnTo>
                    <a:lnTo>
                      <a:pt x="2499" y="1606"/>
                    </a:lnTo>
                    <a:lnTo>
                      <a:pt x="2515" y="1585"/>
                    </a:lnTo>
                    <a:lnTo>
                      <a:pt x="2529" y="1566"/>
                    </a:lnTo>
                    <a:lnTo>
                      <a:pt x="2541" y="1543"/>
                    </a:lnTo>
                    <a:lnTo>
                      <a:pt x="2552" y="1521"/>
                    </a:lnTo>
                    <a:lnTo>
                      <a:pt x="2562" y="1499"/>
                    </a:lnTo>
                    <a:lnTo>
                      <a:pt x="2570" y="1475"/>
                    </a:lnTo>
                    <a:lnTo>
                      <a:pt x="2577" y="1452"/>
                    </a:lnTo>
                    <a:lnTo>
                      <a:pt x="2592" y="1446"/>
                    </a:lnTo>
                    <a:lnTo>
                      <a:pt x="2606" y="1439"/>
                    </a:lnTo>
                    <a:lnTo>
                      <a:pt x="2620" y="1434"/>
                    </a:lnTo>
                    <a:lnTo>
                      <a:pt x="2634" y="1427"/>
                    </a:lnTo>
                    <a:lnTo>
                      <a:pt x="2648" y="1420"/>
                    </a:lnTo>
                    <a:lnTo>
                      <a:pt x="2660" y="1413"/>
                    </a:lnTo>
                    <a:lnTo>
                      <a:pt x="2673" y="1406"/>
                    </a:lnTo>
                    <a:lnTo>
                      <a:pt x="2684" y="1398"/>
                    </a:lnTo>
                    <a:lnTo>
                      <a:pt x="2706" y="1377"/>
                    </a:lnTo>
                    <a:lnTo>
                      <a:pt x="2724" y="1351"/>
                    </a:lnTo>
                    <a:lnTo>
                      <a:pt x="2739" y="1319"/>
                    </a:lnTo>
                    <a:lnTo>
                      <a:pt x="2751" y="1284"/>
                    </a:lnTo>
                    <a:lnTo>
                      <a:pt x="2759" y="1247"/>
                    </a:lnTo>
                    <a:lnTo>
                      <a:pt x="2764" y="1208"/>
                    </a:lnTo>
                    <a:lnTo>
                      <a:pt x="2767" y="1169"/>
                    </a:lnTo>
                    <a:lnTo>
                      <a:pt x="2767" y="1131"/>
                    </a:lnTo>
                    <a:close/>
                  </a:path>
                </a:pathLst>
              </a:custGeom>
              <a:solidFill>
                <a:srgbClr val="000000"/>
              </a:solidFill>
              <a:ln w="9525">
                <a:noFill/>
                <a:round/>
                <a:headEnd/>
                <a:tailEnd/>
              </a:ln>
            </p:spPr>
            <p:txBody>
              <a:bodyPr/>
              <a:lstStyle/>
              <a:p>
                <a:pPr eaLnBrk="0" hangingPunct="0"/>
                <a:endParaRPr lang="en-AU"/>
              </a:p>
            </p:txBody>
          </p:sp>
          <p:sp>
            <p:nvSpPr>
              <p:cNvPr id="76823" name="Freeform 248"/>
              <p:cNvSpPr>
                <a:spLocks/>
              </p:cNvSpPr>
              <p:nvPr/>
            </p:nvSpPr>
            <p:spPr bwMode="auto">
              <a:xfrm>
                <a:off x="2750" y="3201"/>
                <a:ext cx="259" cy="93"/>
              </a:xfrm>
              <a:custGeom>
                <a:avLst/>
                <a:gdLst>
                  <a:gd name="T0" fmla="*/ 86 w 776"/>
                  <a:gd name="T1" fmla="*/ 31 h 279"/>
                  <a:gd name="T2" fmla="*/ 83 w 776"/>
                  <a:gd name="T3" fmla="*/ 29 h 279"/>
                  <a:gd name="T4" fmla="*/ 78 w 776"/>
                  <a:gd name="T5" fmla="*/ 26 h 279"/>
                  <a:gd name="T6" fmla="*/ 74 w 776"/>
                  <a:gd name="T7" fmla="*/ 24 h 279"/>
                  <a:gd name="T8" fmla="*/ 70 w 776"/>
                  <a:gd name="T9" fmla="*/ 22 h 279"/>
                  <a:gd name="T10" fmla="*/ 65 w 776"/>
                  <a:gd name="T11" fmla="*/ 20 h 279"/>
                  <a:gd name="T12" fmla="*/ 59 w 776"/>
                  <a:gd name="T13" fmla="*/ 18 h 279"/>
                  <a:gd name="T14" fmla="*/ 54 w 776"/>
                  <a:gd name="T15" fmla="*/ 16 h 279"/>
                  <a:gd name="T16" fmla="*/ 49 w 776"/>
                  <a:gd name="T17" fmla="*/ 14 h 279"/>
                  <a:gd name="T18" fmla="*/ 43 w 776"/>
                  <a:gd name="T19" fmla="*/ 12 h 279"/>
                  <a:gd name="T20" fmla="*/ 37 w 776"/>
                  <a:gd name="T21" fmla="*/ 10 h 279"/>
                  <a:gd name="T22" fmla="*/ 31 w 776"/>
                  <a:gd name="T23" fmla="*/ 9 h 279"/>
                  <a:gd name="T24" fmla="*/ 25 w 776"/>
                  <a:gd name="T25" fmla="*/ 7 h 279"/>
                  <a:gd name="T26" fmla="*/ 19 w 776"/>
                  <a:gd name="T27" fmla="*/ 6 h 279"/>
                  <a:gd name="T28" fmla="*/ 13 w 776"/>
                  <a:gd name="T29" fmla="*/ 5 h 279"/>
                  <a:gd name="T30" fmla="*/ 6 w 776"/>
                  <a:gd name="T31" fmla="*/ 3 h 279"/>
                  <a:gd name="T32" fmla="*/ 0 w 776"/>
                  <a:gd name="T33" fmla="*/ 2 h 279"/>
                  <a:gd name="T34" fmla="*/ 0 w 776"/>
                  <a:gd name="T35" fmla="*/ 2 h 279"/>
                  <a:gd name="T36" fmla="*/ 0 w 776"/>
                  <a:gd name="T37" fmla="*/ 1 h 279"/>
                  <a:gd name="T38" fmla="*/ 0 w 776"/>
                  <a:gd name="T39" fmla="*/ 1 h 279"/>
                  <a:gd name="T40" fmla="*/ 0 w 776"/>
                  <a:gd name="T41" fmla="*/ 0 h 279"/>
                  <a:gd name="T42" fmla="*/ 7 w 776"/>
                  <a:gd name="T43" fmla="*/ 1 h 279"/>
                  <a:gd name="T44" fmla="*/ 14 w 776"/>
                  <a:gd name="T45" fmla="*/ 2 h 279"/>
                  <a:gd name="T46" fmla="*/ 20 w 776"/>
                  <a:gd name="T47" fmla="*/ 4 h 279"/>
                  <a:gd name="T48" fmla="*/ 26 w 776"/>
                  <a:gd name="T49" fmla="*/ 5 h 279"/>
                  <a:gd name="T50" fmla="*/ 33 w 776"/>
                  <a:gd name="T51" fmla="*/ 7 h 279"/>
                  <a:gd name="T52" fmla="*/ 38 w 776"/>
                  <a:gd name="T53" fmla="*/ 8 h 279"/>
                  <a:gd name="T54" fmla="*/ 44 w 776"/>
                  <a:gd name="T55" fmla="*/ 10 h 279"/>
                  <a:gd name="T56" fmla="*/ 50 w 776"/>
                  <a:gd name="T57" fmla="*/ 12 h 279"/>
                  <a:gd name="T58" fmla="*/ 55 w 776"/>
                  <a:gd name="T59" fmla="*/ 13 h 279"/>
                  <a:gd name="T60" fmla="*/ 60 w 776"/>
                  <a:gd name="T61" fmla="*/ 15 h 279"/>
                  <a:gd name="T62" fmla="*/ 65 w 776"/>
                  <a:gd name="T63" fmla="*/ 17 h 279"/>
                  <a:gd name="T64" fmla="*/ 69 w 776"/>
                  <a:gd name="T65" fmla="*/ 19 h 279"/>
                  <a:gd name="T66" fmla="*/ 73 w 776"/>
                  <a:gd name="T67" fmla="*/ 22 h 279"/>
                  <a:gd name="T68" fmla="*/ 77 w 776"/>
                  <a:gd name="T69" fmla="*/ 24 h 279"/>
                  <a:gd name="T70" fmla="*/ 81 w 776"/>
                  <a:gd name="T71" fmla="*/ 26 h 279"/>
                  <a:gd name="T72" fmla="*/ 84 w 776"/>
                  <a:gd name="T73" fmla="*/ 29 h 279"/>
                  <a:gd name="T74" fmla="*/ 85 w 776"/>
                  <a:gd name="T75" fmla="*/ 29 h 279"/>
                  <a:gd name="T76" fmla="*/ 85 w 776"/>
                  <a:gd name="T77" fmla="*/ 30 h 279"/>
                  <a:gd name="T78" fmla="*/ 86 w 776"/>
                  <a:gd name="T79" fmla="*/ 30 h 279"/>
                  <a:gd name="T80" fmla="*/ 86 w 776"/>
                  <a:gd name="T81" fmla="*/ 31 h 27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76"/>
                  <a:gd name="T124" fmla="*/ 0 h 279"/>
                  <a:gd name="T125" fmla="*/ 776 w 776"/>
                  <a:gd name="T126" fmla="*/ 279 h 27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76" h="279">
                    <a:moveTo>
                      <a:pt x="776" y="279"/>
                    </a:moveTo>
                    <a:lnTo>
                      <a:pt x="743" y="258"/>
                    </a:lnTo>
                    <a:lnTo>
                      <a:pt x="705" y="237"/>
                    </a:lnTo>
                    <a:lnTo>
                      <a:pt x="666" y="217"/>
                    </a:lnTo>
                    <a:lnTo>
                      <a:pt x="625" y="197"/>
                    </a:lnTo>
                    <a:lnTo>
                      <a:pt x="580" y="178"/>
                    </a:lnTo>
                    <a:lnTo>
                      <a:pt x="534" y="160"/>
                    </a:lnTo>
                    <a:lnTo>
                      <a:pt x="487" y="142"/>
                    </a:lnTo>
                    <a:lnTo>
                      <a:pt x="439" y="125"/>
                    </a:lnTo>
                    <a:lnTo>
                      <a:pt x="387" y="108"/>
                    </a:lnTo>
                    <a:lnTo>
                      <a:pt x="335" y="93"/>
                    </a:lnTo>
                    <a:lnTo>
                      <a:pt x="281" y="79"/>
                    </a:lnTo>
                    <a:lnTo>
                      <a:pt x="226" y="65"/>
                    </a:lnTo>
                    <a:lnTo>
                      <a:pt x="171" y="53"/>
                    </a:lnTo>
                    <a:lnTo>
                      <a:pt x="114" y="42"/>
                    </a:lnTo>
                    <a:lnTo>
                      <a:pt x="57" y="31"/>
                    </a:lnTo>
                    <a:lnTo>
                      <a:pt x="0" y="22"/>
                    </a:lnTo>
                    <a:lnTo>
                      <a:pt x="2" y="17"/>
                    </a:lnTo>
                    <a:lnTo>
                      <a:pt x="2" y="11"/>
                    </a:lnTo>
                    <a:lnTo>
                      <a:pt x="3" y="6"/>
                    </a:lnTo>
                    <a:lnTo>
                      <a:pt x="3" y="0"/>
                    </a:lnTo>
                    <a:lnTo>
                      <a:pt x="64" y="10"/>
                    </a:lnTo>
                    <a:lnTo>
                      <a:pt x="124" y="21"/>
                    </a:lnTo>
                    <a:lnTo>
                      <a:pt x="181" y="32"/>
                    </a:lnTo>
                    <a:lnTo>
                      <a:pt x="238" y="45"/>
                    </a:lnTo>
                    <a:lnTo>
                      <a:pt x="293" y="59"/>
                    </a:lnTo>
                    <a:lnTo>
                      <a:pt x="346" y="72"/>
                    </a:lnTo>
                    <a:lnTo>
                      <a:pt x="397" y="88"/>
                    </a:lnTo>
                    <a:lnTo>
                      <a:pt x="446" y="104"/>
                    </a:lnTo>
                    <a:lnTo>
                      <a:pt x="493" y="121"/>
                    </a:lnTo>
                    <a:lnTo>
                      <a:pt x="539" y="138"/>
                    </a:lnTo>
                    <a:lnTo>
                      <a:pt x="582" y="157"/>
                    </a:lnTo>
                    <a:lnTo>
                      <a:pt x="622" y="175"/>
                    </a:lnTo>
                    <a:lnTo>
                      <a:pt x="659" y="196"/>
                    </a:lnTo>
                    <a:lnTo>
                      <a:pt x="695" y="215"/>
                    </a:lnTo>
                    <a:lnTo>
                      <a:pt x="727" y="236"/>
                    </a:lnTo>
                    <a:lnTo>
                      <a:pt x="758" y="258"/>
                    </a:lnTo>
                    <a:lnTo>
                      <a:pt x="763" y="262"/>
                    </a:lnTo>
                    <a:lnTo>
                      <a:pt x="768" y="268"/>
                    </a:lnTo>
                    <a:lnTo>
                      <a:pt x="772" y="273"/>
                    </a:lnTo>
                    <a:lnTo>
                      <a:pt x="776" y="279"/>
                    </a:lnTo>
                    <a:close/>
                  </a:path>
                </a:pathLst>
              </a:custGeom>
              <a:solidFill>
                <a:srgbClr val="FFFFFF"/>
              </a:solidFill>
              <a:ln w="9525">
                <a:noFill/>
                <a:round/>
                <a:headEnd/>
                <a:tailEnd/>
              </a:ln>
            </p:spPr>
            <p:txBody>
              <a:bodyPr/>
              <a:lstStyle/>
              <a:p>
                <a:pPr eaLnBrk="0" hangingPunct="0"/>
                <a:endParaRPr lang="en-AU"/>
              </a:p>
            </p:txBody>
          </p:sp>
          <p:sp>
            <p:nvSpPr>
              <p:cNvPr id="76824" name="Freeform 249"/>
              <p:cNvSpPr>
                <a:spLocks/>
              </p:cNvSpPr>
              <p:nvPr/>
            </p:nvSpPr>
            <p:spPr bwMode="auto">
              <a:xfrm>
                <a:off x="2708" y="3079"/>
                <a:ext cx="25" cy="144"/>
              </a:xfrm>
              <a:custGeom>
                <a:avLst/>
                <a:gdLst>
                  <a:gd name="T0" fmla="*/ 2 w 76"/>
                  <a:gd name="T1" fmla="*/ 0 h 433"/>
                  <a:gd name="T2" fmla="*/ 4 w 76"/>
                  <a:gd name="T3" fmla="*/ 0 h 433"/>
                  <a:gd name="T4" fmla="*/ 5 w 76"/>
                  <a:gd name="T5" fmla="*/ 0 h 433"/>
                  <a:gd name="T6" fmla="*/ 5 w 76"/>
                  <a:gd name="T7" fmla="*/ 0 h 433"/>
                  <a:gd name="T8" fmla="*/ 6 w 76"/>
                  <a:gd name="T9" fmla="*/ 1 h 433"/>
                  <a:gd name="T10" fmla="*/ 6 w 76"/>
                  <a:gd name="T11" fmla="*/ 2 h 433"/>
                  <a:gd name="T12" fmla="*/ 8 w 76"/>
                  <a:gd name="T13" fmla="*/ 44 h 433"/>
                  <a:gd name="T14" fmla="*/ 8 w 76"/>
                  <a:gd name="T15" fmla="*/ 44 h 433"/>
                  <a:gd name="T16" fmla="*/ 8 w 76"/>
                  <a:gd name="T17" fmla="*/ 45 h 433"/>
                  <a:gd name="T18" fmla="*/ 7 w 76"/>
                  <a:gd name="T19" fmla="*/ 45 h 433"/>
                  <a:gd name="T20" fmla="*/ 7 w 76"/>
                  <a:gd name="T21" fmla="*/ 46 h 433"/>
                  <a:gd name="T22" fmla="*/ 6 w 76"/>
                  <a:gd name="T23" fmla="*/ 46 h 433"/>
                  <a:gd name="T24" fmla="*/ 5 w 76"/>
                  <a:gd name="T25" fmla="*/ 47 h 433"/>
                  <a:gd name="T26" fmla="*/ 4 w 76"/>
                  <a:gd name="T27" fmla="*/ 47 h 433"/>
                  <a:gd name="T28" fmla="*/ 4 w 76"/>
                  <a:gd name="T29" fmla="*/ 48 h 433"/>
                  <a:gd name="T30" fmla="*/ 3 w 76"/>
                  <a:gd name="T31" fmla="*/ 48 h 433"/>
                  <a:gd name="T32" fmla="*/ 0 w 76"/>
                  <a:gd name="T33" fmla="*/ 2 h 433"/>
                  <a:gd name="T34" fmla="*/ 0 w 76"/>
                  <a:gd name="T35" fmla="*/ 1 h 433"/>
                  <a:gd name="T36" fmla="*/ 0 w 76"/>
                  <a:gd name="T37" fmla="*/ 0 h 433"/>
                  <a:gd name="T38" fmla="*/ 1 w 76"/>
                  <a:gd name="T39" fmla="*/ 0 h 433"/>
                  <a:gd name="T40" fmla="*/ 2 w 76"/>
                  <a:gd name="T41" fmla="*/ 0 h 4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433"/>
                  <a:gd name="T65" fmla="*/ 76 w 76"/>
                  <a:gd name="T66" fmla="*/ 433 h 4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433">
                    <a:moveTo>
                      <a:pt x="14" y="0"/>
                    </a:moveTo>
                    <a:lnTo>
                      <a:pt x="40" y="0"/>
                    </a:lnTo>
                    <a:lnTo>
                      <a:pt x="46" y="2"/>
                    </a:lnTo>
                    <a:lnTo>
                      <a:pt x="50" y="4"/>
                    </a:lnTo>
                    <a:lnTo>
                      <a:pt x="54" y="10"/>
                    </a:lnTo>
                    <a:lnTo>
                      <a:pt x="55" y="15"/>
                    </a:lnTo>
                    <a:lnTo>
                      <a:pt x="76" y="400"/>
                    </a:lnTo>
                    <a:lnTo>
                      <a:pt x="72" y="404"/>
                    </a:lnTo>
                    <a:lnTo>
                      <a:pt x="67" y="408"/>
                    </a:lnTo>
                    <a:lnTo>
                      <a:pt x="61" y="412"/>
                    </a:lnTo>
                    <a:lnTo>
                      <a:pt x="54" y="416"/>
                    </a:lnTo>
                    <a:lnTo>
                      <a:pt x="47" y="420"/>
                    </a:lnTo>
                    <a:lnTo>
                      <a:pt x="40" y="425"/>
                    </a:lnTo>
                    <a:lnTo>
                      <a:pt x="32" y="429"/>
                    </a:lnTo>
                    <a:lnTo>
                      <a:pt x="24" y="433"/>
                    </a:lnTo>
                    <a:lnTo>
                      <a:pt x="0" y="15"/>
                    </a:lnTo>
                    <a:lnTo>
                      <a:pt x="1" y="10"/>
                    </a:lnTo>
                    <a:lnTo>
                      <a:pt x="4" y="4"/>
                    </a:lnTo>
                    <a:lnTo>
                      <a:pt x="8" y="2"/>
                    </a:lnTo>
                    <a:lnTo>
                      <a:pt x="14" y="0"/>
                    </a:lnTo>
                    <a:close/>
                  </a:path>
                </a:pathLst>
              </a:custGeom>
              <a:solidFill>
                <a:srgbClr val="FFFFFF"/>
              </a:solidFill>
              <a:ln w="9525">
                <a:noFill/>
                <a:round/>
                <a:headEnd/>
                <a:tailEnd/>
              </a:ln>
            </p:spPr>
            <p:txBody>
              <a:bodyPr/>
              <a:lstStyle/>
              <a:p>
                <a:pPr eaLnBrk="0" hangingPunct="0"/>
                <a:endParaRPr lang="en-AU"/>
              </a:p>
            </p:txBody>
          </p:sp>
          <p:sp>
            <p:nvSpPr>
              <p:cNvPr id="76825" name="Freeform 250"/>
              <p:cNvSpPr>
                <a:spLocks/>
              </p:cNvSpPr>
              <p:nvPr/>
            </p:nvSpPr>
            <p:spPr bwMode="auto">
              <a:xfrm>
                <a:off x="2552" y="3206"/>
                <a:ext cx="129" cy="36"/>
              </a:xfrm>
              <a:custGeom>
                <a:avLst/>
                <a:gdLst>
                  <a:gd name="T0" fmla="*/ 5 w 386"/>
                  <a:gd name="T1" fmla="*/ 12 h 106"/>
                  <a:gd name="T2" fmla="*/ 5 w 386"/>
                  <a:gd name="T3" fmla="*/ 11 h 106"/>
                  <a:gd name="T4" fmla="*/ 4 w 386"/>
                  <a:gd name="T5" fmla="*/ 11 h 106"/>
                  <a:gd name="T6" fmla="*/ 4 w 386"/>
                  <a:gd name="T7" fmla="*/ 10 h 106"/>
                  <a:gd name="T8" fmla="*/ 3 w 386"/>
                  <a:gd name="T9" fmla="*/ 8 h 106"/>
                  <a:gd name="T10" fmla="*/ 3 w 386"/>
                  <a:gd name="T11" fmla="*/ 7 h 106"/>
                  <a:gd name="T12" fmla="*/ 2 w 386"/>
                  <a:gd name="T13" fmla="*/ 6 h 106"/>
                  <a:gd name="T14" fmla="*/ 1 w 386"/>
                  <a:gd name="T15" fmla="*/ 5 h 106"/>
                  <a:gd name="T16" fmla="*/ 0 w 386"/>
                  <a:gd name="T17" fmla="*/ 4 h 106"/>
                  <a:gd name="T18" fmla="*/ 0 w 386"/>
                  <a:gd name="T19" fmla="*/ 3 h 106"/>
                  <a:gd name="T20" fmla="*/ 37 w 386"/>
                  <a:gd name="T21" fmla="*/ 0 h 106"/>
                  <a:gd name="T22" fmla="*/ 43 w 386"/>
                  <a:gd name="T23" fmla="*/ 10 h 106"/>
                  <a:gd name="T24" fmla="*/ 41 w 386"/>
                  <a:gd name="T25" fmla="*/ 10 h 106"/>
                  <a:gd name="T26" fmla="*/ 40 w 386"/>
                  <a:gd name="T27" fmla="*/ 10 h 106"/>
                  <a:gd name="T28" fmla="*/ 38 w 386"/>
                  <a:gd name="T29" fmla="*/ 11 h 106"/>
                  <a:gd name="T30" fmla="*/ 37 w 386"/>
                  <a:gd name="T31" fmla="*/ 11 h 106"/>
                  <a:gd name="T32" fmla="*/ 35 w 386"/>
                  <a:gd name="T33" fmla="*/ 11 h 106"/>
                  <a:gd name="T34" fmla="*/ 33 w 386"/>
                  <a:gd name="T35" fmla="*/ 11 h 106"/>
                  <a:gd name="T36" fmla="*/ 32 w 386"/>
                  <a:gd name="T37" fmla="*/ 11 h 106"/>
                  <a:gd name="T38" fmla="*/ 30 w 386"/>
                  <a:gd name="T39" fmla="*/ 12 h 106"/>
                  <a:gd name="T40" fmla="*/ 28 w 386"/>
                  <a:gd name="T41" fmla="*/ 12 h 106"/>
                  <a:gd name="T42" fmla="*/ 26 w 386"/>
                  <a:gd name="T43" fmla="*/ 12 h 106"/>
                  <a:gd name="T44" fmla="*/ 24 w 386"/>
                  <a:gd name="T45" fmla="*/ 12 h 106"/>
                  <a:gd name="T46" fmla="*/ 23 w 386"/>
                  <a:gd name="T47" fmla="*/ 12 h 106"/>
                  <a:gd name="T48" fmla="*/ 21 w 386"/>
                  <a:gd name="T49" fmla="*/ 12 h 106"/>
                  <a:gd name="T50" fmla="*/ 19 w 386"/>
                  <a:gd name="T51" fmla="*/ 12 h 106"/>
                  <a:gd name="T52" fmla="*/ 17 w 386"/>
                  <a:gd name="T53" fmla="*/ 12 h 106"/>
                  <a:gd name="T54" fmla="*/ 15 w 386"/>
                  <a:gd name="T55" fmla="*/ 12 h 106"/>
                  <a:gd name="T56" fmla="*/ 13 w 386"/>
                  <a:gd name="T57" fmla="*/ 12 h 106"/>
                  <a:gd name="T58" fmla="*/ 12 w 386"/>
                  <a:gd name="T59" fmla="*/ 12 h 106"/>
                  <a:gd name="T60" fmla="*/ 11 w 386"/>
                  <a:gd name="T61" fmla="*/ 12 h 106"/>
                  <a:gd name="T62" fmla="*/ 10 w 386"/>
                  <a:gd name="T63" fmla="*/ 12 h 106"/>
                  <a:gd name="T64" fmla="*/ 9 w 386"/>
                  <a:gd name="T65" fmla="*/ 12 h 106"/>
                  <a:gd name="T66" fmla="*/ 8 w 386"/>
                  <a:gd name="T67" fmla="*/ 12 h 106"/>
                  <a:gd name="T68" fmla="*/ 6 w 386"/>
                  <a:gd name="T69" fmla="*/ 12 h 106"/>
                  <a:gd name="T70" fmla="*/ 5 w 386"/>
                  <a:gd name="T71" fmla="*/ 12 h 10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86"/>
                  <a:gd name="T109" fmla="*/ 0 h 106"/>
                  <a:gd name="T110" fmla="*/ 386 w 386"/>
                  <a:gd name="T111" fmla="*/ 106 h 10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86" h="106">
                    <a:moveTo>
                      <a:pt x="48" y="104"/>
                    </a:moveTo>
                    <a:lnTo>
                      <a:pt x="43" y="98"/>
                    </a:lnTo>
                    <a:lnTo>
                      <a:pt x="39" y="91"/>
                    </a:lnTo>
                    <a:lnTo>
                      <a:pt x="35" y="83"/>
                    </a:lnTo>
                    <a:lnTo>
                      <a:pt x="29" y="74"/>
                    </a:lnTo>
                    <a:lnTo>
                      <a:pt x="23" y="65"/>
                    </a:lnTo>
                    <a:lnTo>
                      <a:pt x="16" y="55"/>
                    </a:lnTo>
                    <a:lnTo>
                      <a:pt x="9" y="47"/>
                    </a:lnTo>
                    <a:lnTo>
                      <a:pt x="0" y="37"/>
                    </a:lnTo>
                    <a:lnTo>
                      <a:pt x="0" y="25"/>
                    </a:lnTo>
                    <a:lnTo>
                      <a:pt x="335" y="0"/>
                    </a:lnTo>
                    <a:lnTo>
                      <a:pt x="386" y="83"/>
                    </a:lnTo>
                    <a:lnTo>
                      <a:pt x="372" y="86"/>
                    </a:lnTo>
                    <a:lnTo>
                      <a:pt x="358" y="88"/>
                    </a:lnTo>
                    <a:lnTo>
                      <a:pt x="344" y="91"/>
                    </a:lnTo>
                    <a:lnTo>
                      <a:pt x="329" y="92"/>
                    </a:lnTo>
                    <a:lnTo>
                      <a:pt x="314" y="95"/>
                    </a:lnTo>
                    <a:lnTo>
                      <a:pt x="299" y="97"/>
                    </a:lnTo>
                    <a:lnTo>
                      <a:pt x="283" y="98"/>
                    </a:lnTo>
                    <a:lnTo>
                      <a:pt x="268" y="101"/>
                    </a:lnTo>
                    <a:lnTo>
                      <a:pt x="251" y="102"/>
                    </a:lnTo>
                    <a:lnTo>
                      <a:pt x="235" y="104"/>
                    </a:lnTo>
                    <a:lnTo>
                      <a:pt x="218" y="104"/>
                    </a:lnTo>
                    <a:lnTo>
                      <a:pt x="202" y="105"/>
                    </a:lnTo>
                    <a:lnTo>
                      <a:pt x="185" y="105"/>
                    </a:lnTo>
                    <a:lnTo>
                      <a:pt x="167" y="106"/>
                    </a:lnTo>
                    <a:lnTo>
                      <a:pt x="150" y="106"/>
                    </a:lnTo>
                    <a:lnTo>
                      <a:pt x="132" y="106"/>
                    </a:lnTo>
                    <a:lnTo>
                      <a:pt x="121" y="106"/>
                    </a:lnTo>
                    <a:lnTo>
                      <a:pt x="110" y="106"/>
                    </a:lnTo>
                    <a:lnTo>
                      <a:pt x="99" y="106"/>
                    </a:lnTo>
                    <a:lnTo>
                      <a:pt x="89" y="105"/>
                    </a:lnTo>
                    <a:lnTo>
                      <a:pt x="78" y="105"/>
                    </a:lnTo>
                    <a:lnTo>
                      <a:pt x="68" y="105"/>
                    </a:lnTo>
                    <a:lnTo>
                      <a:pt x="57" y="104"/>
                    </a:lnTo>
                    <a:lnTo>
                      <a:pt x="48" y="104"/>
                    </a:lnTo>
                    <a:close/>
                  </a:path>
                </a:pathLst>
              </a:custGeom>
              <a:solidFill>
                <a:srgbClr val="FFFFFF"/>
              </a:solidFill>
              <a:ln w="9525">
                <a:noFill/>
                <a:round/>
                <a:headEnd/>
                <a:tailEnd/>
              </a:ln>
            </p:spPr>
            <p:txBody>
              <a:bodyPr/>
              <a:lstStyle/>
              <a:p>
                <a:pPr eaLnBrk="0" hangingPunct="0"/>
                <a:endParaRPr lang="en-AU"/>
              </a:p>
            </p:txBody>
          </p:sp>
          <p:sp>
            <p:nvSpPr>
              <p:cNvPr id="76826" name="Freeform 251"/>
              <p:cNvSpPr>
                <a:spLocks/>
              </p:cNvSpPr>
              <p:nvPr/>
            </p:nvSpPr>
            <p:spPr bwMode="auto">
              <a:xfrm>
                <a:off x="2530" y="2988"/>
                <a:ext cx="161" cy="163"/>
              </a:xfrm>
              <a:custGeom>
                <a:avLst/>
                <a:gdLst>
                  <a:gd name="T0" fmla="*/ 28 w 483"/>
                  <a:gd name="T1" fmla="*/ 0 h 490"/>
                  <a:gd name="T2" fmla="*/ 33 w 483"/>
                  <a:gd name="T3" fmla="*/ 1 h 490"/>
                  <a:gd name="T4" fmla="*/ 38 w 483"/>
                  <a:gd name="T5" fmla="*/ 3 h 490"/>
                  <a:gd name="T6" fmla="*/ 43 w 483"/>
                  <a:gd name="T7" fmla="*/ 6 h 490"/>
                  <a:gd name="T8" fmla="*/ 47 w 483"/>
                  <a:gd name="T9" fmla="*/ 10 h 490"/>
                  <a:gd name="T10" fmla="*/ 50 w 483"/>
                  <a:gd name="T11" fmla="*/ 14 h 490"/>
                  <a:gd name="T12" fmla="*/ 52 w 483"/>
                  <a:gd name="T13" fmla="*/ 19 h 490"/>
                  <a:gd name="T14" fmla="*/ 53 w 483"/>
                  <a:gd name="T15" fmla="*/ 24 h 490"/>
                  <a:gd name="T16" fmla="*/ 54 w 483"/>
                  <a:gd name="T17" fmla="*/ 31 h 490"/>
                  <a:gd name="T18" fmla="*/ 52 w 483"/>
                  <a:gd name="T19" fmla="*/ 38 h 490"/>
                  <a:gd name="T20" fmla="*/ 49 w 483"/>
                  <a:gd name="T21" fmla="*/ 46 h 490"/>
                  <a:gd name="T22" fmla="*/ 44 w 483"/>
                  <a:gd name="T23" fmla="*/ 51 h 490"/>
                  <a:gd name="T24" fmla="*/ 41 w 483"/>
                  <a:gd name="T25" fmla="*/ 54 h 490"/>
                  <a:gd name="T26" fmla="*/ 39 w 483"/>
                  <a:gd name="T27" fmla="*/ 54 h 490"/>
                  <a:gd name="T28" fmla="*/ 38 w 483"/>
                  <a:gd name="T29" fmla="*/ 54 h 490"/>
                  <a:gd name="T30" fmla="*/ 36 w 483"/>
                  <a:gd name="T31" fmla="*/ 54 h 490"/>
                  <a:gd name="T32" fmla="*/ 32 w 483"/>
                  <a:gd name="T33" fmla="*/ 51 h 490"/>
                  <a:gd name="T34" fmla="*/ 28 w 483"/>
                  <a:gd name="T35" fmla="*/ 44 h 490"/>
                  <a:gd name="T36" fmla="*/ 26 w 483"/>
                  <a:gd name="T37" fmla="*/ 36 h 490"/>
                  <a:gd name="T38" fmla="*/ 25 w 483"/>
                  <a:gd name="T39" fmla="*/ 31 h 490"/>
                  <a:gd name="T40" fmla="*/ 25 w 483"/>
                  <a:gd name="T41" fmla="*/ 29 h 490"/>
                  <a:gd name="T42" fmla="*/ 23 w 483"/>
                  <a:gd name="T43" fmla="*/ 26 h 490"/>
                  <a:gd name="T44" fmla="*/ 22 w 483"/>
                  <a:gd name="T45" fmla="*/ 24 h 490"/>
                  <a:gd name="T46" fmla="*/ 20 w 483"/>
                  <a:gd name="T47" fmla="*/ 23 h 490"/>
                  <a:gd name="T48" fmla="*/ 19 w 483"/>
                  <a:gd name="T49" fmla="*/ 23 h 490"/>
                  <a:gd name="T50" fmla="*/ 17 w 483"/>
                  <a:gd name="T51" fmla="*/ 22 h 490"/>
                  <a:gd name="T52" fmla="*/ 0 w 483"/>
                  <a:gd name="T53" fmla="*/ 22 h 490"/>
                  <a:gd name="T54" fmla="*/ 1 w 483"/>
                  <a:gd name="T55" fmla="*/ 18 h 490"/>
                  <a:gd name="T56" fmla="*/ 3 w 483"/>
                  <a:gd name="T57" fmla="*/ 13 h 490"/>
                  <a:gd name="T58" fmla="*/ 5 w 483"/>
                  <a:gd name="T59" fmla="*/ 10 h 490"/>
                  <a:gd name="T60" fmla="*/ 8 w 483"/>
                  <a:gd name="T61" fmla="*/ 6 h 490"/>
                  <a:gd name="T62" fmla="*/ 12 w 483"/>
                  <a:gd name="T63" fmla="*/ 4 h 490"/>
                  <a:gd name="T64" fmla="*/ 16 w 483"/>
                  <a:gd name="T65" fmla="*/ 2 h 490"/>
                  <a:gd name="T66" fmla="*/ 20 w 483"/>
                  <a:gd name="T67" fmla="*/ 0 h 490"/>
                  <a:gd name="T68" fmla="*/ 25 w 483"/>
                  <a:gd name="T69" fmla="*/ 0 h 4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3"/>
                  <a:gd name="T106" fmla="*/ 0 h 490"/>
                  <a:gd name="T107" fmla="*/ 483 w 483"/>
                  <a:gd name="T108" fmla="*/ 490 h 4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3" h="490">
                    <a:moveTo>
                      <a:pt x="226" y="0"/>
                    </a:moveTo>
                    <a:lnTo>
                      <a:pt x="251" y="1"/>
                    </a:lnTo>
                    <a:lnTo>
                      <a:pt x="275" y="4"/>
                    </a:lnTo>
                    <a:lnTo>
                      <a:pt x="298" y="11"/>
                    </a:lnTo>
                    <a:lnTo>
                      <a:pt x="321" y="19"/>
                    </a:lnTo>
                    <a:lnTo>
                      <a:pt x="343" y="29"/>
                    </a:lnTo>
                    <a:lnTo>
                      <a:pt x="364" y="42"/>
                    </a:lnTo>
                    <a:lnTo>
                      <a:pt x="383" y="56"/>
                    </a:lnTo>
                    <a:lnTo>
                      <a:pt x="403" y="72"/>
                    </a:lnTo>
                    <a:lnTo>
                      <a:pt x="419" y="90"/>
                    </a:lnTo>
                    <a:lnTo>
                      <a:pt x="434" y="110"/>
                    </a:lnTo>
                    <a:lnTo>
                      <a:pt x="448" y="129"/>
                    </a:lnTo>
                    <a:lnTo>
                      <a:pt x="459" y="151"/>
                    </a:lnTo>
                    <a:lnTo>
                      <a:pt x="469" y="173"/>
                    </a:lnTo>
                    <a:lnTo>
                      <a:pt x="476" y="196"/>
                    </a:lnTo>
                    <a:lnTo>
                      <a:pt x="480" y="219"/>
                    </a:lnTo>
                    <a:lnTo>
                      <a:pt x="483" y="243"/>
                    </a:lnTo>
                    <a:lnTo>
                      <a:pt x="482" y="276"/>
                    </a:lnTo>
                    <a:lnTo>
                      <a:pt x="476" y="312"/>
                    </a:lnTo>
                    <a:lnTo>
                      <a:pt x="466" y="347"/>
                    </a:lnTo>
                    <a:lnTo>
                      <a:pt x="454" y="380"/>
                    </a:lnTo>
                    <a:lnTo>
                      <a:pt x="437" y="412"/>
                    </a:lnTo>
                    <a:lnTo>
                      <a:pt x="419" y="440"/>
                    </a:lnTo>
                    <a:lnTo>
                      <a:pt x="398" y="463"/>
                    </a:lnTo>
                    <a:lnTo>
                      <a:pt x="376" y="480"/>
                    </a:lnTo>
                    <a:lnTo>
                      <a:pt x="368" y="484"/>
                    </a:lnTo>
                    <a:lnTo>
                      <a:pt x="361" y="487"/>
                    </a:lnTo>
                    <a:lnTo>
                      <a:pt x="354" y="488"/>
                    </a:lnTo>
                    <a:lnTo>
                      <a:pt x="347" y="490"/>
                    </a:lnTo>
                    <a:lnTo>
                      <a:pt x="339" y="490"/>
                    </a:lnTo>
                    <a:lnTo>
                      <a:pt x="332" y="488"/>
                    </a:lnTo>
                    <a:lnTo>
                      <a:pt x="325" y="485"/>
                    </a:lnTo>
                    <a:lnTo>
                      <a:pt x="318" y="483"/>
                    </a:lnTo>
                    <a:lnTo>
                      <a:pt x="290" y="460"/>
                    </a:lnTo>
                    <a:lnTo>
                      <a:pt x="268" y="430"/>
                    </a:lnTo>
                    <a:lnTo>
                      <a:pt x="251" y="395"/>
                    </a:lnTo>
                    <a:lnTo>
                      <a:pt x="240" y="361"/>
                    </a:lnTo>
                    <a:lnTo>
                      <a:pt x="232" y="327"/>
                    </a:lnTo>
                    <a:lnTo>
                      <a:pt x="226" y="300"/>
                    </a:lnTo>
                    <a:lnTo>
                      <a:pt x="224" y="280"/>
                    </a:lnTo>
                    <a:lnTo>
                      <a:pt x="224" y="273"/>
                    </a:lnTo>
                    <a:lnTo>
                      <a:pt x="221" y="259"/>
                    </a:lnTo>
                    <a:lnTo>
                      <a:pt x="217" y="245"/>
                    </a:lnTo>
                    <a:lnTo>
                      <a:pt x="210" y="233"/>
                    </a:lnTo>
                    <a:lnTo>
                      <a:pt x="200" y="222"/>
                    </a:lnTo>
                    <a:lnTo>
                      <a:pt x="194" y="218"/>
                    </a:lnTo>
                    <a:lnTo>
                      <a:pt x="187" y="214"/>
                    </a:lnTo>
                    <a:lnTo>
                      <a:pt x="182" y="209"/>
                    </a:lnTo>
                    <a:lnTo>
                      <a:pt x="175" y="207"/>
                    </a:lnTo>
                    <a:lnTo>
                      <a:pt x="169" y="204"/>
                    </a:lnTo>
                    <a:lnTo>
                      <a:pt x="162" y="203"/>
                    </a:lnTo>
                    <a:lnTo>
                      <a:pt x="156" y="201"/>
                    </a:lnTo>
                    <a:lnTo>
                      <a:pt x="149" y="201"/>
                    </a:lnTo>
                    <a:lnTo>
                      <a:pt x="0" y="201"/>
                    </a:lnTo>
                    <a:lnTo>
                      <a:pt x="4" y="180"/>
                    </a:lnTo>
                    <a:lnTo>
                      <a:pt x="8" y="160"/>
                    </a:lnTo>
                    <a:lnTo>
                      <a:pt x="15" y="140"/>
                    </a:lnTo>
                    <a:lnTo>
                      <a:pt x="25" y="121"/>
                    </a:lnTo>
                    <a:lnTo>
                      <a:pt x="35" y="104"/>
                    </a:lnTo>
                    <a:lnTo>
                      <a:pt x="47" y="87"/>
                    </a:lnTo>
                    <a:lnTo>
                      <a:pt x="60" y="72"/>
                    </a:lnTo>
                    <a:lnTo>
                      <a:pt x="74" y="57"/>
                    </a:lnTo>
                    <a:lnTo>
                      <a:pt x="90" y="44"/>
                    </a:lnTo>
                    <a:lnTo>
                      <a:pt x="107" y="33"/>
                    </a:lnTo>
                    <a:lnTo>
                      <a:pt x="125" y="24"/>
                    </a:lnTo>
                    <a:lnTo>
                      <a:pt x="143" y="15"/>
                    </a:lnTo>
                    <a:lnTo>
                      <a:pt x="162" y="8"/>
                    </a:lnTo>
                    <a:lnTo>
                      <a:pt x="183" y="4"/>
                    </a:lnTo>
                    <a:lnTo>
                      <a:pt x="204" y="1"/>
                    </a:lnTo>
                    <a:lnTo>
                      <a:pt x="226" y="0"/>
                    </a:lnTo>
                    <a:close/>
                  </a:path>
                </a:pathLst>
              </a:custGeom>
              <a:solidFill>
                <a:srgbClr val="9900FF"/>
              </a:solidFill>
              <a:ln w="9525">
                <a:noFill/>
                <a:round/>
                <a:headEnd/>
                <a:tailEnd/>
              </a:ln>
            </p:spPr>
            <p:txBody>
              <a:bodyPr/>
              <a:lstStyle/>
              <a:p>
                <a:pPr eaLnBrk="0" hangingPunct="0"/>
                <a:endParaRPr lang="en-AU"/>
              </a:p>
            </p:txBody>
          </p:sp>
          <p:sp>
            <p:nvSpPr>
              <p:cNvPr id="76827" name="Freeform 252"/>
              <p:cNvSpPr>
                <a:spLocks/>
              </p:cNvSpPr>
              <p:nvPr/>
            </p:nvSpPr>
            <p:spPr bwMode="auto">
              <a:xfrm>
                <a:off x="2463" y="3068"/>
                <a:ext cx="197" cy="134"/>
              </a:xfrm>
              <a:custGeom>
                <a:avLst/>
                <a:gdLst>
                  <a:gd name="T0" fmla="*/ 0 w 590"/>
                  <a:gd name="T1" fmla="*/ 24 h 404"/>
                  <a:gd name="T2" fmla="*/ 0 w 590"/>
                  <a:gd name="T3" fmla="*/ 22 h 404"/>
                  <a:gd name="T4" fmla="*/ 1 w 590"/>
                  <a:gd name="T5" fmla="*/ 20 h 404"/>
                  <a:gd name="T6" fmla="*/ 3 w 590"/>
                  <a:gd name="T7" fmla="*/ 18 h 404"/>
                  <a:gd name="T8" fmla="*/ 6 w 590"/>
                  <a:gd name="T9" fmla="*/ 15 h 404"/>
                  <a:gd name="T10" fmla="*/ 9 w 590"/>
                  <a:gd name="T11" fmla="*/ 11 h 404"/>
                  <a:gd name="T12" fmla="*/ 12 w 590"/>
                  <a:gd name="T13" fmla="*/ 8 h 404"/>
                  <a:gd name="T14" fmla="*/ 16 w 590"/>
                  <a:gd name="T15" fmla="*/ 4 h 404"/>
                  <a:gd name="T16" fmla="*/ 21 w 590"/>
                  <a:gd name="T17" fmla="*/ 0 h 404"/>
                  <a:gd name="T18" fmla="*/ 39 w 590"/>
                  <a:gd name="T19" fmla="*/ 0 h 404"/>
                  <a:gd name="T20" fmla="*/ 40 w 590"/>
                  <a:gd name="T21" fmla="*/ 0 h 404"/>
                  <a:gd name="T22" fmla="*/ 41 w 590"/>
                  <a:gd name="T23" fmla="*/ 0 h 404"/>
                  <a:gd name="T24" fmla="*/ 41 w 590"/>
                  <a:gd name="T25" fmla="*/ 1 h 404"/>
                  <a:gd name="T26" fmla="*/ 42 w 590"/>
                  <a:gd name="T27" fmla="*/ 1 h 404"/>
                  <a:gd name="T28" fmla="*/ 42 w 590"/>
                  <a:gd name="T29" fmla="*/ 2 h 404"/>
                  <a:gd name="T30" fmla="*/ 43 w 590"/>
                  <a:gd name="T31" fmla="*/ 2 h 404"/>
                  <a:gd name="T32" fmla="*/ 43 w 590"/>
                  <a:gd name="T33" fmla="*/ 3 h 404"/>
                  <a:gd name="T34" fmla="*/ 43 w 590"/>
                  <a:gd name="T35" fmla="*/ 4 h 404"/>
                  <a:gd name="T36" fmla="*/ 43 w 590"/>
                  <a:gd name="T37" fmla="*/ 5 h 404"/>
                  <a:gd name="T38" fmla="*/ 44 w 590"/>
                  <a:gd name="T39" fmla="*/ 7 h 404"/>
                  <a:gd name="T40" fmla="*/ 44 w 590"/>
                  <a:gd name="T41" fmla="*/ 11 h 404"/>
                  <a:gd name="T42" fmla="*/ 45 w 590"/>
                  <a:gd name="T43" fmla="*/ 15 h 404"/>
                  <a:gd name="T44" fmla="*/ 47 w 590"/>
                  <a:gd name="T45" fmla="*/ 19 h 404"/>
                  <a:gd name="T46" fmla="*/ 49 w 590"/>
                  <a:gd name="T47" fmla="*/ 24 h 404"/>
                  <a:gd name="T48" fmla="*/ 52 w 590"/>
                  <a:gd name="T49" fmla="*/ 27 h 404"/>
                  <a:gd name="T50" fmla="*/ 56 w 590"/>
                  <a:gd name="T51" fmla="*/ 30 h 404"/>
                  <a:gd name="T52" fmla="*/ 57 w 590"/>
                  <a:gd name="T53" fmla="*/ 31 h 404"/>
                  <a:gd name="T54" fmla="*/ 58 w 590"/>
                  <a:gd name="T55" fmla="*/ 31 h 404"/>
                  <a:gd name="T56" fmla="*/ 59 w 590"/>
                  <a:gd name="T57" fmla="*/ 32 h 404"/>
                  <a:gd name="T58" fmla="*/ 60 w 590"/>
                  <a:gd name="T59" fmla="*/ 32 h 404"/>
                  <a:gd name="T60" fmla="*/ 61 w 590"/>
                  <a:gd name="T61" fmla="*/ 32 h 404"/>
                  <a:gd name="T62" fmla="*/ 62 w 590"/>
                  <a:gd name="T63" fmla="*/ 32 h 404"/>
                  <a:gd name="T64" fmla="*/ 63 w 590"/>
                  <a:gd name="T65" fmla="*/ 31 h 404"/>
                  <a:gd name="T66" fmla="*/ 64 w 590"/>
                  <a:gd name="T67" fmla="*/ 31 h 404"/>
                  <a:gd name="T68" fmla="*/ 66 w 590"/>
                  <a:gd name="T69" fmla="*/ 42 h 404"/>
                  <a:gd name="T70" fmla="*/ 29 w 590"/>
                  <a:gd name="T71" fmla="*/ 44 h 404"/>
                  <a:gd name="T72" fmla="*/ 27 w 590"/>
                  <a:gd name="T73" fmla="*/ 28 h 404"/>
                  <a:gd name="T74" fmla="*/ 26 w 590"/>
                  <a:gd name="T75" fmla="*/ 28 h 404"/>
                  <a:gd name="T76" fmla="*/ 25 w 590"/>
                  <a:gd name="T77" fmla="*/ 28 h 404"/>
                  <a:gd name="T78" fmla="*/ 25 w 590"/>
                  <a:gd name="T79" fmla="*/ 28 h 404"/>
                  <a:gd name="T80" fmla="*/ 24 w 590"/>
                  <a:gd name="T81" fmla="*/ 28 h 404"/>
                  <a:gd name="T82" fmla="*/ 23 w 590"/>
                  <a:gd name="T83" fmla="*/ 28 h 404"/>
                  <a:gd name="T84" fmla="*/ 21 w 590"/>
                  <a:gd name="T85" fmla="*/ 28 h 404"/>
                  <a:gd name="T86" fmla="*/ 19 w 590"/>
                  <a:gd name="T87" fmla="*/ 28 h 404"/>
                  <a:gd name="T88" fmla="*/ 18 w 590"/>
                  <a:gd name="T89" fmla="*/ 27 h 404"/>
                  <a:gd name="T90" fmla="*/ 16 w 590"/>
                  <a:gd name="T91" fmla="*/ 27 h 404"/>
                  <a:gd name="T92" fmla="*/ 14 w 590"/>
                  <a:gd name="T93" fmla="*/ 27 h 404"/>
                  <a:gd name="T94" fmla="*/ 11 w 590"/>
                  <a:gd name="T95" fmla="*/ 27 h 404"/>
                  <a:gd name="T96" fmla="*/ 9 w 590"/>
                  <a:gd name="T97" fmla="*/ 26 h 404"/>
                  <a:gd name="T98" fmla="*/ 7 w 590"/>
                  <a:gd name="T99" fmla="*/ 26 h 404"/>
                  <a:gd name="T100" fmla="*/ 5 w 590"/>
                  <a:gd name="T101" fmla="*/ 25 h 404"/>
                  <a:gd name="T102" fmla="*/ 3 w 590"/>
                  <a:gd name="T103" fmla="*/ 25 h 404"/>
                  <a:gd name="T104" fmla="*/ 2 w 590"/>
                  <a:gd name="T105" fmla="*/ 24 h 404"/>
                  <a:gd name="T106" fmla="*/ 0 w 590"/>
                  <a:gd name="T107" fmla="*/ 24 h 404"/>
                  <a:gd name="T108" fmla="*/ 0 w 590"/>
                  <a:gd name="T109" fmla="*/ 24 h 404"/>
                  <a:gd name="T110" fmla="*/ 0 w 590"/>
                  <a:gd name="T111" fmla="*/ 24 h 404"/>
                  <a:gd name="T112" fmla="*/ 0 w 590"/>
                  <a:gd name="T113" fmla="*/ 24 h 404"/>
                  <a:gd name="T114" fmla="*/ 0 w 590"/>
                  <a:gd name="T115" fmla="*/ 24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90"/>
                  <a:gd name="T175" fmla="*/ 0 h 404"/>
                  <a:gd name="T176" fmla="*/ 590 w 590"/>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90" h="404">
                    <a:moveTo>
                      <a:pt x="0" y="213"/>
                    </a:moveTo>
                    <a:lnTo>
                      <a:pt x="1" y="202"/>
                    </a:lnTo>
                    <a:lnTo>
                      <a:pt x="10" y="184"/>
                    </a:lnTo>
                    <a:lnTo>
                      <a:pt x="26" y="160"/>
                    </a:lnTo>
                    <a:lnTo>
                      <a:pt x="50" y="133"/>
                    </a:lnTo>
                    <a:lnTo>
                      <a:pt x="78" y="102"/>
                    </a:lnTo>
                    <a:lnTo>
                      <a:pt x="111" y="69"/>
                    </a:lnTo>
                    <a:lnTo>
                      <a:pt x="148" y="34"/>
                    </a:lnTo>
                    <a:lnTo>
                      <a:pt x="187" y="0"/>
                    </a:lnTo>
                    <a:lnTo>
                      <a:pt x="351" y="0"/>
                    </a:lnTo>
                    <a:lnTo>
                      <a:pt x="358" y="1"/>
                    </a:lnTo>
                    <a:lnTo>
                      <a:pt x="365" y="2"/>
                    </a:lnTo>
                    <a:lnTo>
                      <a:pt x="370" y="5"/>
                    </a:lnTo>
                    <a:lnTo>
                      <a:pt x="376" y="9"/>
                    </a:lnTo>
                    <a:lnTo>
                      <a:pt x="380" y="15"/>
                    </a:lnTo>
                    <a:lnTo>
                      <a:pt x="384" y="20"/>
                    </a:lnTo>
                    <a:lnTo>
                      <a:pt x="386" y="27"/>
                    </a:lnTo>
                    <a:lnTo>
                      <a:pt x="387" y="34"/>
                    </a:lnTo>
                    <a:lnTo>
                      <a:pt x="388" y="44"/>
                    </a:lnTo>
                    <a:lnTo>
                      <a:pt x="391" y="67"/>
                    </a:lnTo>
                    <a:lnTo>
                      <a:pt x="397" y="98"/>
                    </a:lnTo>
                    <a:lnTo>
                      <a:pt x="406" y="135"/>
                    </a:lnTo>
                    <a:lnTo>
                      <a:pt x="420" y="174"/>
                    </a:lnTo>
                    <a:lnTo>
                      <a:pt x="441" y="213"/>
                    </a:lnTo>
                    <a:lnTo>
                      <a:pt x="468" y="248"/>
                    </a:lnTo>
                    <a:lnTo>
                      <a:pt x="502" y="274"/>
                    </a:lnTo>
                    <a:lnTo>
                      <a:pt x="512" y="278"/>
                    </a:lnTo>
                    <a:lnTo>
                      <a:pt x="522" y="282"/>
                    </a:lnTo>
                    <a:lnTo>
                      <a:pt x="530" y="285"/>
                    </a:lnTo>
                    <a:lnTo>
                      <a:pt x="540" y="287"/>
                    </a:lnTo>
                    <a:lnTo>
                      <a:pt x="549" y="287"/>
                    </a:lnTo>
                    <a:lnTo>
                      <a:pt x="559" y="287"/>
                    </a:lnTo>
                    <a:lnTo>
                      <a:pt x="569" y="284"/>
                    </a:lnTo>
                    <a:lnTo>
                      <a:pt x="579" y="281"/>
                    </a:lnTo>
                    <a:lnTo>
                      <a:pt x="590" y="379"/>
                    </a:lnTo>
                    <a:lnTo>
                      <a:pt x="265" y="404"/>
                    </a:lnTo>
                    <a:lnTo>
                      <a:pt x="247" y="253"/>
                    </a:lnTo>
                    <a:lnTo>
                      <a:pt x="230" y="253"/>
                    </a:lnTo>
                    <a:lnTo>
                      <a:pt x="229" y="253"/>
                    </a:lnTo>
                    <a:lnTo>
                      <a:pt x="223" y="253"/>
                    </a:lnTo>
                    <a:lnTo>
                      <a:pt x="215" y="252"/>
                    </a:lnTo>
                    <a:lnTo>
                      <a:pt x="204" y="252"/>
                    </a:lnTo>
                    <a:lnTo>
                      <a:pt x="190" y="251"/>
                    </a:lnTo>
                    <a:lnTo>
                      <a:pt x="175" y="249"/>
                    </a:lnTo>
                    <a:lnTo>
                      <a:pt x="158" y="248"/>
                    </a:lnTo>
                    <a:lnTo>
                      <a:pt x="140" y="246"/>
                    </a:lnTo>
                    <a:lnTo>
                      <a:pt x="122" y="244"/>
                    </a:lnTo>
                    <a:lnTo>
                      <a:pt x="103" y="241"/>
                    </a:lnTo>
                    <a:lnTo>
                      <a:pt x="83" y="238"/>
                    </a:lnTo>
                    <a:lnTo>
                      <a:pt x="65" y="234"/>
                    </a:lnTo>
                    <a:lnTo>
                      <a:pt x="47" y="230"/>
                    </a:lnTo>
                    <a:lnTo>
                      <a:pt x="30" y="226"/>
                    </a:lnTo>
                    <a:lnTo>
                      <a:pt x="15" y="220"/>
                    </a:lnTo>
                    <a:lnTo>
                      <a:pt x="1" y="214"/>
                    </a:lnTo>
                    <a:lnTo>
                      <a:pt x="0" y="213"/>
                    </a:lnTo>
                    <a:close/>
                  </a:path>
                </a:pathLst>
              </a:custGeom>
              <a:solidFill>
                <a:srgbClr val="FFFFFF"/>
              </a:solidFill>
              <a:ln w="9525">
                <a:noFill/>
                <a:round/>
                <a:headEnd/>
                <a:tailEnd/>
              </a:ln>
            </p:spPr>
            <p:txBody>
              <a:bodyPr/>
              <a:lstStyle/>
              <a:p>
                <a:pPr eaLnBrk="0" hangingPunct="0"/>
                <a:endParaRPr lang="en-AU"/>
              </a:p>
            </p:txBody>
          </p:sp>
          <p:sp>
            <p:nvSpPr>
              <p:cNvPr id="76828" name="Freeform 253"/>
              <p:cNvSpPr>
                <a:spLocks/>
              </p:cNvSpPr>
              <p:nvPr/>
            </p:nvSpPr>
            <p:spPr bwMode="auto">
              <a:xfrm>
                <a:off x="2510" y="3221"/>
                <a:ext cx="43" cy="19"/>
              </a:xfrm>
              <a:custGeom>
                <a:avLst/>
                <a:gdLst>
                  <a:gd name="T0" fmla="*/ 7 w 128"/>
                  <a:gd name="T1" fmla="*/ 0 h 58"/>
                  <a:gd name="T2" fmla="*/ 8 w 128"/>
                  <a:gd name="T3" fmla="*/ 0 h 58"/>
                  <a:gd name="T4" fmla="*/ 8 w 128"/>
                  <a:gd name="T5" fmla="*/ 0 h 58"/>
                  <a:gd name="T6" fmla="*/ 9 w 128"/>
                  <a:gd name="T7" fmla="*/ 0 h 58"/>
                  <a:gd name="T8" fmla="*/ 10 w 128"/>
                  <a:gd name="T9" fmla="*/ 1 h 58"/>
                  <a:gd name="T10" fmla="*/ 10 w 128"/>
                  <a:gd name="T11" fmla="*/ 1 h 58"/>
                  <a:gd name="T12" fmla="*/ 10 w 128"/>
                  <a:gd name="T13" fmla="*/ 1 h 58"/>
                  <a:gd name="T14" fmla="*/ 11 w 128"/>
                  <a:gd name="T15" fmla="*/ 3 h 58"/>
                  <a:gd name="T16" fmla="*/ 12 w 128"/>
                  <a:gd name="T17" fmla="*/ 4 h 58"/>
                  <a:gd name="T18" fmla="*/ 13 w 128"/>
                  <a:gd name="T19" fmla="*/ 5 h 58"/>
                  <a:gd name="T20" fmla="*/ 14 w 128"/>
                  <a:gd name="T21" fmla="*/ 6 h 58"/>
                  <a:gd name="T22" fmla="*/ 12 w 128"/>
                  <a:gd name="T23" fmla="*/ 6 h 58"/>
                  <a:gd name="T24" fmla="*/ 11 w 128"/>
                  <a:gd name="T25" fmla="*/ 6 h 58"/>
                  <a:gd name="T26" fmla="*/ 9 w 128"/>
                  <a:gd name="T27" fmla="*/ 6 h 58"/>
                  <a:gd name="T28" fmla="*/ 7 w 128"/>
                  <a:gd name="T29" fmla="*/ 6 h 58"/>
                  <a:gd name="T30" fmla="*/ 5 w 128"/>
                  <a:gd name="T31" fmla="*/ 5 h 58"/>
                  <a:gd name="T32" fmla="*/ 3 w 128"/>
                  <a:gd name="T33" fmla="*/ 5 h 58"/>
                  <a:gd name="T34" fmla="*/ 2 w 128"/>
                  <a:gd name="T35" fmla="*/ 5 h 58"/>
                  <a:gd name="T36" fmla="*/ 0 w 128"/>
                  <a:gd name="T37" fmla="*/ 4 h 58"/>
                  <a:gd name="T38" fmla="*/ 5 w 128"/>
                  <a:gd name="T39" fmla="*/ 3 h 58"/>
                  <a:gd name="T40" fmla="*/ 4 w 128"/>
                  <a:gd name="T41" fmla="*/ 1 h 58"/>
                  <a:gd name="T42" fmla="*/ 4 w 128"/>
                  <a:gd name="T43" fmla="*/ 1 h 58"/>
                  <a:gd name="T44" fmla="*/ 5 w 128"/>
                  <a:gd name="T45" fmla="*/ 1 h 58"/>
                  <a:gd name="T46" fmla="*/ 6 w 128"/>
                  <a:gd name="T47" fmla="*/ 0 h 58"/>
                  <a:gd name="T48" fmla="*/ 7 w 128"/>
                  <a:gd name="T49" fmla="*/ 0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58"/>
                  <a:gd name="T77" fmla="*/ 128 w 128"/>
                  <a:gd name="T78" fmla="*/ 58 h 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58">
                    <a:moveTo>
                      <a:pt x="64" y="0"/>
                    </a:moveTo>
                    <a:lnTo>
                      <a:pt x="68" y="0"/>
                    </a:lnTo>
                    <a:lnTo>
                      <a:pt x="74" y="1"/>
                    </a:lnTo>
                    <a:lnTo>
                      <a:pt x="81" y="4"/>
                    </a:lnTo>
                    <a:lnTo>
                      <a:pt x="88" y="9"/>
                    </a:lnTo>
                    <a:lnTo>
                      <a:pt x="88" y="12"/>
                    </a:lnTo>
                    <a:lnTo>
                      <a:pt x="92" y="13"/>
                    </a:lnTo>
                    <a:lnTo>
                      <a:pt x="102" y="23"/>
                    </a:lnTo>
                    <a:lnTo>
                      <a:pt x="110" y="33"/>
                    </a:lnTo>
                    <a:lnTo>
                      <a:pt x="120" y="45"/>
                    </a:lnTo>
                    <a:lnTo>
                      <a:pt x="128" y="58"/>
                    </a:lnTo>
                    <a:lnTo>
                      <a:pt x="111" y="56"/>
                    </a:lnTo>
                    <a:lnTo>
                      <a:pt x="95" y="55"/>
                    </a:lnTo>
                    <a:lnTo>
                      <a:pt x="78" y="52"/>
                    </a:lnTo>
                    <a:lnTo>
                      <a:pt x="62" y="51"/>
                    </a:lnTo>
                    <a:lnTo>
                      <a:pt x="46" y="48"/>
                    </a:lnTo>
                    <a:lnTo>
                      <a:pt x="31" y="45"/>
                    </a:lnTo>
                    <a:lnTo>
                      <a:pt x="16" y="43"/>
                    </a:lnTo>
                    <a:lnTo>
                      <a:pt x="0" y="40"/>
                    </a:lnTo>
                    <a:lnTo>
                      <a:pt x="41" y="26"/>
                    </a:lnTo>
                    <a:lnTo>
                      <a:pt x="37" y="13"/>
                    </a:lnTo>
                    <a:lnTo>
                      <a:pt x="39" y="11"/>
                    </a:lnTo>
                    <a:lnTo>
                      <a:pt x="45" y="8"/>
                    </a:lnTo>
                    <a:lnTo>
                      <a:pt x="52" y="4"/>
                    </a:lnTo>
                    <a:lnTo>
                      <a:pt x="64" y="0"/>
                    </a:lnTo>
                    <a:close/>
                  </a:path>
                </a:pathLst>
              </a:custGeom>
              <a:solidFill>
                <a:srgbClr val="FFFFFF"/>
              </a:solidFill>
              <a:ln w="9525">
                <a:noFill/>
                <a:round/>
                <a:headEnd/>
                <a:tailEnd/>
              </a:ln>
            </p:spPr>
            <p:txBody>
              <a:bodyPr/>
              <a:lstStyle/>
              <a:p>
                <a:pPr eaLnBrk="0" hangingPunct="0"/>
                <a:endParaRPr lang="en-AU"/>
              </a:p>
            </p:txBody>
          </p:sp>
          <p:sp>
            <p:nvSpPr>
              <p:cNvPr id="76829" name="Freeform 254"/>
              <p:cNvSpPr>
                <a:spLocks/>
              </p:cNvSpPr>
              <p:nvPr/>
            </p:nvSpPr>
            <p:spPr bwMode="auto">
              <a:xfrm>
                <a:off x="2479" y="3182"/>
                <a:ext cx="33" cy="41"/>
              </a:xfrm>
              <a:custGeom>
                <a:avLst/>
                <a:gdLst>
                  <a:gd name="T0" fmla="*/ 1 w 100"/>
                  <a:gd name="T1" fmla="*/ 0 h 123"/>
                  <a:gd name="T2" fmla="*/ 1 w 100"/>
                  <a:gd name="T3" fmla="*/ 0 h 123"/>
                  <a:gd name="T4" fmla="*/ 2 w 100"/>
                  <a:gd name="T5" fmla="*/ 0 h 123"/>
                  <a:gd name="T6" fmla="*/ 2 w 100"/>
                  <a:gd name="T7" fmla="*/ 0 h 123"/>
                  <a:gd name="T8" fmla="*/ 2 w 100"/>
                  <a:gd name="T9" fmla="*/ 0 h 123"/>
                  <a:gd name="T10" fmla="*/ 11 w 100"/>
                  <a:gd name="T11" fmla="*/ 12 h 123"/>
                  <a:gd name="T12" fmla="*/ 11 w 100"/>
                  <a:gd name="T13" fmla="*/ 12 h 123"/>
                  <a:gd name="T14" fmla="*/ 11 w 100"/>
                  <a:gd name="T15" fmla="*/ 12 h 123"/>
                  <a:gd name="T16" fmla="*/ 11 w 100"/>
                  <a:gd name="T17" fmla="*/ 13 h 123"/>
                  <a:gd name="T18" fmla="*/ 11 w 100"/>
                  <a:gd name="T19" fmla="*/ 13 h 123"/>
                  <a:gd name="T20" fmla="*/ 9 w 100"/>
                  <a:gd name="T21" fmla="*/ 14 h 123"/>
                  <a:gd name="T22" fmla="*/ 0 w 100"/>
                  <a:gd name="T23" fmla="*/ 2 h 123"/>
                  <a:gd name="T24" fmla="*/ 0 w 100"/>
                  <a:gd name="T25" fmla="*/ 2 h 123"/>
                  <a:gd name="T26" fmla="*/ 0 w 100"/>
                  <a:gd name="T27" fmla="*/ 2 h 123"/>
                  <a:gd name="T28" fmla="*/ 0 w 100"/>
                  <a:gd name="T29" fmla="*/ 1 h 123"/>
                  <a:gd name="T30" fmla="*/ 1 w 100"/>
                  <a:gd name="T31" fmla="*/ 0 h 1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0"/>
                  <a:gd name="T49" fmla="*/ 0 h 123"/>
                  <a:gd name="T50" fmla="*/ 100 w 100"/>
                  <a:gd name="T51" fmla="*/ 123 h 1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0" h="123">
                    <a:moveTo>
                      <a:pt x="6" y="4"/>
                    </a:moveTo>
                    <a:lnTo>
                      <a:pt x="10" y="1"/>
                    </a:lnTo>
                    <a:lnTo>
                      <a:pt x="14" y="0"/>
                    </a:lnTo>
                    <a:lnTo>
                      <a:pt x="18" y="0"/>
                    </a:lnTo>
                    <a:lnTo>
                      <a:pt x="22" y="3"/>
                    </a:lnTo>
                    <a:lnTo>
                      <a:pt x="100" y="108"/>
                    </a:lnTo>
                    <a:lnTo>
                      <a:pt x="99" y="110"/>
                    </a:lnTo>
                    <a:lnTo>
                      <a:pt x="97" y="112"/>
                    </a:lnTo>
                    <a:lnTo>
                      <a:pt x="96" y="114"/>
                    </a:lnTo>
                    <a:lnTo>
                      <a:pt x="96" y="117"/>
                    </a:lnTo>
                    <a:lnTo>
                      <a:pt x="78" y="123"/>
                    </a:lnTo>
                    <a:lnTo>
                      <a:pt x="1" y="21"/>
                    </a:lnTo>
                    <a:lnTo>
                      <a:pt x="0" y="18"/>
                    </a:lnTo>
                    <a:lnTo>
                      <a:pt x="0" y="14"/>
                    </a:lnTo>
                    <a:lnTo>
                      <a:pt x="1" y="10"/>
                    </a:lnTo>
                    <a:lnTo>
                      <a:pt x="6" y="4"/>
                    </a:lnTo>
                    <a:close/>
                  </a:path>
                </a:pathLst>
              </a:custGeom>
              <a:solidFill>
                <a:srgbClr val="FFFFFF"/>
              </a:solidFill>
              <a:ln w="9525">
                <a:noFill/>
                <a:round/>
                <a:headEnd/>
                <a:tailEnd/>
              </a:ln>
            </p:spPr>
            <p:txBody>
              <a:bodyPr/>
              <a:lstStyle/>
              <a:p>
                <a:pPr eaLnBrk="0" hangingPunct="0"/>
                <a:endParaRPr lang="en-AU"/>
              </a:p>
            </p:txBody>
          </p:sp>
          <p:sp>
            <p:nvSpPr>
              <p:cNvPr id="76830" name="Freeform 255"/>
              <p:cNvSpPr>
                <a:spLocks/>
              </p:cNvSpPr>
              <p:nvPr/>
            </p:nvSpPr>
            <p:spPr bwMode="auto">
              <a:xfrm>
                <a:off x="2174" y="3195"/>
                <a:ext cx="264" cy="73"/>
              </a:xfrm>
              <a:custGeom>
                <a:avLst/>
                <a:gdLst>
                  <a:gd name="T0" fmla="*/ 88 w 791"/>
                  <a:gd name="T1" fmla="*/ 2 h 219"/>
                  <a:gd name="T2" fmla="*/ 81 w 791"/>
                  <a:gd name="T3" fmla="*/ 3 h 219"/>
                  <a:gd name="T4" fmla="*/ 74 w 791"/>
                  <a:gd name="T5" fmla="*/ 4 h 219"/>
                  <a:gd name="T6" fmla="*/ 68 w 791"/>
                  <a:gd name="T7" fmla="*/ 5 h 219"/>
                  <a:gd name="T8" fmla="*/ 61 w 791"/>
                  <a:gd name="T9" fmla="*/ 6 h 219"/>
                  <a:gd name="T10" fmla="*/ 55 w 791"/>
                  <a:gd name="T11" fmla="*/ 7 h 219"/>
                  <a:gd name="T12" fmla="*/ 49 w 791"/>
                  <a:gd name="T13" fmla="*/ 8 h 219"/>
                  <a:gd name="T14" fmla="*/ 43 w 791"/>
                  <a:gd name="T15" fmla="*/ 10 h 219"/>
                  <a:gd name="T16" fmla="*/ 37 w 791"/>
                  <a:gd name="T17" fmla="*/ 11 h 219"/>
                  <a:gd name="T18" fmla="*/ 32 w 791"/>
                  <a:gd name="T19" fmla="*/ 12 h 219"/>
                  <a:gd name="T20" fmla="*/ 27 w 791"/>
                  <a:gd name="T21" fmla="*/ 14 h 219"/>
                  <a:gd name="T22" fmla="*/ 22 w 791"/>
                  <a:gd name="T23" fmla="*/ 16 h 219"/>
                  <a:gd name="T24" fmla="*/ 17 w 791"/>
                  <a:gd name="T25" fmla="*/ 17 h 219"/>
                  <a:gd name="T26" fmla="*/ 12 w 791"/>
                  <a:gd name="T27" fmla="*/ 19 h 219"/>
                  <a:gd name="T28" fmla="*/ 8 w 791"/>
                  <a:gd name="T29" fmla="*/ 21 h 219"/>
                  <a:gd name="T30" fmla="*/ 4 w 791"/>
                  <a:gd name="T31" fmla="*/ 22 h 219"/>
                  <a:gd name="T32" fmla="*/ 0 w 791"/>
                  <a:gd name="T33" fmla="*/ 24 h 219"/>
                  <a:gd name="T34" fmla="*/ 4 w 791"/>
                  <a:gd name="T35" fmla="*/ 22 h 219"/>
                  <a:gd name="T36" fmla="*/ 8 w 791"/>
                  <a:gd name="T37" fmla="*/ 20 h 219"/>
                  <a:gd name="T38" fmla="*/ 12 w 791"/>
                  <a:gd name="T39" fmla="*/ 18 h 219"/>
                  <a:gd name="T40" fmla="*/ 17 w 791"/>
                  <a:gd name="T41" fmla="*/ 16 h 219"/>
                  <a:gd name="T42" fmla="*/ 22 w 791"/>
                  <a:gd name="T43" fmla="*/ 14 h 219"/>
                  <a:gd name="T44" fmla="*/ 26 w 791"/>
                  <a:gd name="T45" fmla="*/ 12 h 219"/>
                  <a:gd name="T46" fmla="*/ 32 w 791"/>
                  <a:gd name="T47" fmla="*/ 11 h 219"/>
                  <a:gd name="T48" fmla="*/ 37 w 791"/>
                  <a:gd name="T49" fmla="*/ 9 h 219"/>
                  <a:gd name="T50" fmla="*/ 43 w 791"/>
                  <a:gd name="T51" fmla="*/ 8 h 219"/>
                  <a:gd name="T52" fmla="*/ 49 w 791"/>
                  <a:gd name="T53" fmla="*/ 6 h 219"/>
                  <a:gd name="T54" fmla="*/ 55 w 791"/>
                  <a:gd name="T55" fmla="*/ 5 h 219"/>
                  <a:gd name="T56" fmla="*/ 61 w 791"/>
                  <a:gd name="T57" fmla="*/ 4 h 219"/>
                  <a:gd name="T58" fmla="*/ 68 w 791"/>
                  <a:gd name="T59" fmla="*/ 3 h 219"/>
                  <a:gd name="T60" fmla="*/ 74 w 791"/>
                  <a:gd name="T61" fmla="*/ 2 h 219"/>
                  <a:gd name="T62" fmla="*/ 81 w 791"/>
                  <a:gd name="T63" fmla="*/ 1 h 219"/>
                  <a:gd name="T64" fmla="*/ 88 w 791"/>
                  <a:gd name="T65" fmla="*/ 0 h 219"/>
                  <a:gd name="T66" fmla="*/ 88 w 791"/>
                  <a:gd name="T67" fmla="*/ 1 h 219"/>
                  <a:gd name="T68" fmla="*/ 88 w 791"/>
                  <a:gd name="T69" fmla="*/ 1 h 219"/>
                  <a:gd name="T70" fmla="*/ 88 w 791"/>
                  <a:gd name="T71" fmla="*/ 2 h 219"/>
                  <a:gd name="T72" fmla="*/ 88 w 791"/>
                  <a:gd name="T73" fmla="*/ 2 h 2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1"/>
                  <a:gd name="T112" fmla="*/ 0 h 219"/>
                  <a:gd name="T113" fmla="*/ 791 w 791"/>
                  <a:gd name="T114" fmla="*/ 219 h 2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1" h="219">
                    <a:moveTo>
                      <a:pt x="791" y="22"/>
                    </a:moveTo>
                    <a:lnTo>
                      <a:pt x="728" y="29"/>
                    </a:lnTo>
                    <a:lnTo>
                      <a:pt x="667" y="37"/>
                    </a:lnTo>
                    <a:lnTo>
                      <a:pt x="609" y="46"/>
                    </a:lnTo>
                    <a:lnTo>
                      <a:pt x="551" y="55"/>
                    </a:lnTo>
                    <a:lnTo>
                      <a:pt x="495" y="65"/>
                    </a:lnTo>
                    <a:lnTo>
                      <a:pt x="441" y="76"/>
                    </a:lnTo>
                    <a:lnTo>
                      <a:pt x="388" y="87"/>
                    </a:lnTo>
                    <a:lnTo>
                      <a:pt x="337" y="100"/>
                    </a:lnTo>
                    <a:lnTo>
                      <a:pt x="288" y="112"/>
                    </a:lnTo>
                    <a:lnTo>
                      <a:pt x="241" y="125"/>
                    </a:lnTo>
                    <a:lnTo>
                      <a:pt x="197" y="140"/>
                    </a:lnTo>
                    <a:lnTo>
                      <a:pt x="152" y="154"/>
                    </a:lnTo>
                    <a:lnTo>
                      <a:pt x="112" y="169"/>
                    </a:lnTo>
                    <a:lnTo>
                      <a:pt x="72" y="186"/>
                    </a:lnTo>
                    <a:lnTo>
                      <a:pt x="34" y="202"/>
                    </a:lnTo>
                    <a:lnTo>
                      <a:pt x="0" y="219"/>
                    </a:lnTo>
                    <a:lnTo>
                      <a:pt x="34" y="200"/>
                    </a:lnTo>
                    <a:lnTo>
                      <a:pt x="70" y="180"/>
                    </a:lnTo>
                    <a:lnTo>
                      <a:pt x="109" y="162"/>
                    </a:lnTo>
                    <a:lnTo>
                      <a:pt x="151" y="145"/>
                    </a:lnTo>
                    <a:lnTo>
                      <a:pt x="194" y="129"/>
                    </a:lnTo>
                    <a:lnTo>
                      <a:pt x="238" y="112"/>
                    </a:lnTo>
                    <a:lnTo>
                      <a:pt x="286" y="98"/>
                    </a:lnTo>
                    <a:lnTo>
                      <a:pt x="335" y="83"/>
                    </a:lnTo>
                    <a:lnTo>
                      <a:pt x="387" y="71"/>
                    </a:lnTo>
                    <a:lnTo>
                      <a:pt x="440" y="57"/>
                    </a:lnTo>
                    <a:lnTo>
                      <a:pt x="494" y="46"/>
                    </a:lnTo>
                    <a:lnTo>
                      <a:pt x="549" y="35"/>
                    </a:lnTo>
                    <a:lnTo>
                      <a:pt x="607" y="25"/>
                    </a:lnTo>
                    <a:lnTo>
                      <a:pt x="667" y="15"/>
                    </a:lnTo>
                    <a:lnTo>
                      <a:pt x="727" y="7"/>
                    </a:lnTo>
                    <a:lnTo>
                      <a:pt x="789" y="0"/>
                    </a:lnTo>
                    <a:lnTo>
                      <a:pt x="789" y="5"/>
                    </a:lnTo>
                    <a:lnTo>
                      <a:pt x="789" y="11"/>
                    </a:lnTo>
                    <a:lnTo>
                      <a:pt x="789" y="17"/>
                    </a:lnTo>
                    <a:lnTo>
                      <a:pt x="791" y="22"/>
                    </a:lnTo>
                    <a:close/>
                  </a:path>
                </a:pathLst>
              </a:custGeom>
              <a:solidFill>
                <a:srgbClr val="FFFFFF"/>
              </a:solidFill>
              <a:ln w="9525">
                <a:noFill/>
                <a:round/>
                <a:headEnd/>
                <a:tailEnd/>
              </a:ln>
            </p:spPr>
            <p:txBody>
              <a:bodyPr/>
              <a:lstStyle/>
              <a:p>
                <a:pPr eaLnBrk="0" hangingPunct="0"/>
                <a:endParaRPr lang="en-AU"/>
              </a:p>
            </p:txBody>
          </p:sp>
          <p:sp>
            <p:nvSpPr>
              <p:cNvPr id="76831" name="Freeform 256"/>
              <p:cNvSpPr>
                <a:spLocks/>
              </p:cNvSpPr>
              <p:nvPr/>
            </p:nvSpPr>
            <p:spPr bwMode="auto">
              <a:xfrm>
                <a:off x="2209" y="3296"/>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0 w 747"/>
                  <a:gd name="T69" fmla="*/ 29 h 746"/>
                  <a:gd name="T70" fmla="*/ 82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7" y="649"/>
                    </a:lnTo>
                    <a:lnTo>
                      <a:pt x="124" y="636"/>
                    </a:lnTo>
                    <a:lnTo>
                      <a:pt x="97" y="609"/>
                    </a:lnTo>
                    <a:lnTo>
                      <a:pt x="74" y="580"/>
                    </a:lnTo>
                    <a:lnTo>
                      <a:pt x="53" y="548"/>
                    </a:lnTo>
                    <a:lnTo>
                      <a:pt x="36" y="516"/>
                    </a:lnTo>
                    <a:lnTo>
                      <a:pt x="22" y="481"/>
                    </a:lnTo>
                    <a:lnTo>
                      <a:pt x="11" y="446"/>
                    </a:lnTo>
                    <a:lnTo>
                      <a:pt x="4" y="410"/>
                    </a:lnTo>
                    <a:lnTo>
                      <a:pt x="0" y="373"/>
                    </a:lnTo>
                    <a:lnTo>
                      <a:pt x="0" y="336"/>
                    </a:lnTo>
                    <a:lnTo>
                      <a:pt x="3" y="299"/>
                    </a:lnTo>
                    <a:lnTo>
                      <a:pt x="10" y="265"/>
                    </a:lnTo>
                    <a:lnTo>
                      <a:pt x="21" y="230"/>
                    </a:lnTo>
                    <a:lnTo>
                      <a:pt x="33" y="198"/>
                    </a:lnTo>
                    <a:lnTo>
                      <a:pt x="51" y="166"/>
                    </a:lnTo>
                    <a:lnTo>
                      <a:pt x="71" y="137"/>
                    </a:lnTo>
                    <a:lnTo>
                      <a:pt x="94"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3" y="62"/>
                    </a:lnTo>
                    <a:lnTo>
                      <a:pt x="579" y="73"/>
                    </a:lnTo>
                    <a:lnTo>
                      <a:pt x="594" y="85"/>
                    </a:lnTo>
                    <a:lnTo>
                      <a:pt x="609" y="97"/>
                    </a:lnTo>
                    <a:lnTo>
                      <a:pt x="623" y="109"/>
                    </a:lnTo>
                    <a:lnTo>
                      <a:pt x="650" y="137"/>
                    </a:lnTo>
                    <a:lnTo>
                      <a:pt x="673" y="166"/>
                    </a:lnTo>
                    <a:lnTo>
                      <a:pt x="693" y="198"/>
                    </a:lnTo>
                    <a:lnTo>
                      <a:pt x="711" y="230"/>
                    </a:lnTo>
                    <a:lnTo>
                      <a:pt x="724" y="265"/>
                    </a:lnTo>
                    <a:lnTo>
                      <a:pt x="736" y="299"/>
                    </a:lnTo>
                    <a:lnTo>
                      <a:pt x="742" y="336"/>
                    </a:lnTo>
                    <a:lnTo>
                      <a:pt x="747" y="373"/>
                    </a:lnTo>
                    <a:lnTo>
                      <a:pt x="747" y="410"/>
                    </a:lnTo>
                    <a:lnTo>
                      <a:pt x="742" y="448"/>
                    </a:lnTo>
                    <a:lnTo>
                      <a:pt x="736" y="484"/>
                    </a:lnTo>
                    <a:lnTo>
                      <a:pt x="726" y="517"/>
                    </a:lnTo>
                    <a:lnTo>
                      <a:pt x="711" y="550"/>
                    </a:lnTo>
                    <a:lnTo>
                      <a:pt x="694" y="581"/>
                    </a:lnTo>
                    <a:lnTo>
                      <a:pt x="674"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832" name="Freeform 257"/>
              <p:cNvSpPr>
                <a:spLocks/>
              </p:cNvSpPr>
              <p:nvPr/>
            </p:nvSpPr>
            <p:spPr bwMode="auto">
              <a:xfrm>
                <a:off x="2713" y="3296"/>
                <a:ext cx="249" cy="249"/>
              </a:xfrm>
              <a:custGeom>
                <a:avLst/>
                <a:gdLst>
                  <a:gd name="T0" fmla="*/ 42 w 747"/>
                  <a:gd name="T1" fmla="*/ 83 h 746"/>
                  <a:gd name="T2" fmla="*/ 38 w 747"/>
                  <a:gd name="T3" fmla="*/ 83 h 746"/>
                  <a:gd name="T4" fmla="*/ 34 w 747"/>
                  <a:gd name="T5" fmla="*/ 82 h 746"/>
                  <a:gd name="T6" fmla="*/ 30 w 747"/>
                  <a:gd name="T7" fmla="*/ 81 h 746"/>
                  <a:gd name="T8" fmla="*/ 26 w 747"/>
                  <a:gd name="T9" fmla="*/ 79 h 746"/>
                  <a:gd name="T10" fmla="*/ 22 w 747"/>
                  <a:gd name="T11" fmla="*/ 77 h 746"/>
                  <a:gd name="T12" fmla="*/ 19 w 747"/>
                  <a:gd name="T13" fmla="*/ 75 h 746"/>
                  <a:gd name="T14" fmla="*/ 15 w 747"/>
                  <a:gd name="T15" fmla="*/ 72 h 746"/>
                  <a:gd name="T16" fmla="*/ 11 w 747"/>
                  <a:gd name="T17" fmla="*/ 68 h 746"/>
                  <a:gd name="T18" fmla="*/ 6 w 747"/>
                  <a:gd name="T19" fmla="*/ 61 h 746"/>
                  <a:gd name="T20" fmla="*/ 2 w 747"/>
                  <a:gd name="T21" fmla="*/ 54 h 746"/>
                  <a:gd name="T22" fmla="*/ 0 w 747"/>
                  <a:gd name="T23" fmla="*/ 46 h 746"/>
                  <a:gd name="T24" fmla="*/ 0 w 747"/>
                  <a:gd name="T25" fmla="*/ 37 h 746"/>
                  <a:gd name="T26" fmla="*/ 1 w 747"/>
                  <a:gd name="T27" fmla="*/ 29 h 746"/>
                  <a:gd name="T28" fmla="*/ 4 w 747"/>
                  <a:gd name="T29" fmla="*/ 22 h 746"/>
                  <a:gd name="T30" fmla="*/ 8 w 747"/>
                  <a:gd name="T31" fmla="*/ 15 h 746"/>
                  <a:gd name="T32" fmla="*/ 12 w 747"/>
                  <a:gd name="T33" fmla="*/ 11 h 746"/>
                  <a:gd name="T34" fmla="*/ 15 w 747"/>
                  <a:gd name="T35" fmla="*/ 8 h 746"/>
                  <a:gd name="T36" fmla="*/ 18 w 747"/>
                  <a:gd name="T37" fmla="*/ 6 h 746"/>
                  <a:gd name="T38" fmla="*/ 22 w 747"/>
                  <a:gd name="T39" fmla="*/ 4 h 746"/>
                  <a:gd name="T40" fmla="*/ 25 w 747"/>
                  <a:gd name="T41" fmla="*/ 2 h 746"/>
                  <a:gd name="T42" fmla="*/ 29 w 747"/>
                  <a:gd name="T43" fmla="*/ 1 h 746"/>
                  <a:gd name="T44" fmla="*/ 33 w 747"/>
                  <a:gd name="T45" fmla="*/ 0 h 746"/>
                  <a:gd name="T46" fmla="*/ 37 w 747"/>
                  <a:gd name="T47" fmla="*/ 0 h 746"/>
                  <a:gd name="T48" fmla="*/ 41 w 747"/>
                  <a:gd name="T49" fmla="*/ 0 h 746"/>
                  <a:gd name="T50" fmla="*/ 45 w 747"/>
                  <a:gd name="T51" fmla="*/ 0 h 746"/>
                  <a:gd name="T52" fmla="*/ 49 w 747"/>
                  <a:gd name="T53" fmla="*/ 1 h 746"/>
                  <a:gd name="T54" fmla="*/ 53 w 747"/>
                  <a:gd name="T55" fmla="*/ 2 h 746"/>
                  <a:gd name="T56" fmla="*/ 57 w 747"/>
                  <a:gd name="T57" fmla="*/ 4 h 746"/>
                  <a:gd name="T58" fmla="*/ 61 w 747"/>
                  <a:gd name="T59" fmla="*/ 6 h 746"/>
                  <a:gd name="T60" fmla="*/ 64 w 747"/>
                  <a:gd name="T61" fmla="*/ 8 h 746"/>
                  <a:gd name="T62" fmla="*/ 68 w 747"/>
                  <a:gd name="T63" fmla="*/ 11 h 746"/>
                  <a:gd name="T64" fmla="*/ 72 w 747"/>
                  <a:gd name="T65" fmla="*/ 15 h 746"/>
                  <a:gd name="T66" fmla="*/ 77 w 747"/>
                  <a:gd name="T67" fmla="*/ 22 h 746"/>
                  <a:gd name="T68" fmla="*/ 81 w 747"/>
                  <a:gd name="T69" fmla="*/ 29 h 746"/>
                  <a:gd name="T70" fmla="*/ 83 w 747"/>
                  <a:gd name="T71" fmla="*/ 37 h 746"/>
                  <a:gd name="T72" fmla="*/ 83 w 747"/>
                  <a:gd name="T73" fmla="*/ 46 h 746"/>
                  <a:gd name="T74" fmla="*/ 82 w 747"/>
                  <a:gd name="T75" fmla="*/ 54 h 746"/>
                  <a:gd name="T76" fmla="*/ 79 w 747"/>
                  <a:gd name="T77" fmla="*/ 61 h 746"/>
                  <a:gd name="T78" fmla="*/ 75 w 747"/>
                  <a:gd name="T79" fmla="*/ 68 h 746"/>
                  <a:gd name="T80" fmla="*/ 70 w 747"/>
                  <a:gd name="T81" fmla="*/ 73 h 746"/>
                  <a:gd name="T82" fmla="*/ 63 w 747"/>
                  <a:gd name="T83" fmla="*/ 78 h 746"/>
                  <a:gd name="T84" fmla="*/ 56 w 747"/>
                  <a:gd name="T85" fmla="*/ 81 h 746"/>
                  <a:gd name="T86" fmla="*/ 48 w 747"/>
                  <a:gd name="T87" fmla="*/ 83 h 7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47"/>
                  <a:gd name="T133" fmla="*/ 0 h 746"/>
                  <a:gd name="T134" fmla="*/ 747 w 747"/>
                  <a:gd name="T135" fmla="*/ 746 h 7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47" h="746">
                    <a:moveTo>
                      <a:pt x="394" y="746"/>
                    </a:moveTo>
                    <a:lnTo>
                      <a:pt x="376" y="746"/>
                    </a:lnTo>
                    <a:lnTo>
                      <a:pt x="357" y="745"/>
                    </a:lnTo>
                    <a:lnTo>
                      <a:pt x="339" y="742"/>
                    </a:lnTo>
                    <a:lnTo>
                      <a:pt x="321" y="739"/>
                    </a:lnTo>
                    <a:lnTo>
                      <a:pt x="303" y="735"/>
                    </a:lnTo>
                    <a:lnTo>
                      <a:pt x="285" y="729"/>
                    </a:lnTo>
                    <a:lnTo>
                      <a:pt x="267" y="724"/>
                    </a:lnTo>
                    <a:lnTo>
                      <a:pt x="250" y="718"/>
                    </a:lnTo>
                    <a:lnTo>
                      <a:pt x="232" y="710"/>
                    </a:lnTo>
                    <a:lnTo>
                      <a:pt x="215" y="702"/>
                    </a:lnTo>
                    <a:lnTo>
                      <a:pt x="200" y="693"/>
                    </a:lnTo>
                    <a:lnTo>
                      <a:pt x="183" y="684"/>
                    </a:lnTo>
                    <a:lnTo>
                      <a:pt x="168" y="672"/>
                    </a:lnTo>
                    <a:lnTo>
                      <a:pt x="153" y="661"/>
                    </a:lnTo>
                    <a:lnTo>
                      <a:pt x="138" y="649"/>
                    </a:lnTo>
                    <a:lnTo>
                      <a:pt x="124" y="636"/>
                    </a:lnTo>
                    <a:lnTo>
                      <a:pt x="97" y="609"/>
                    </a:lnTo>
                    <a:lnTo>
                      <a:pt x="74" y="580"/>
                    </a:lnTo>
                    <a:lnTo>
                      <a:pt x="54" y="548"/>
                    </a:lnTo>
                    <a:lnTo>
                      <a:pt x="36" y="516"/>
                    </a:lnTo>
                    <a:lnTo>
                      <a:pt x="22" y="481"/>
                    </a:lnTo>
                    <a:lnTo>
                      <a:pt x="11" y="446"/>
                    </a:lnTo>
                    <a:lnTo>
                      <a:pt x="4" y="410"/>
                    </a:lnTo>
                    <a:lnTo>
                      <a:pt x="0" y="373"/>
                    </a:lnTo>
                    <a:lnTo>
                      <a:pt x="0" y="336"/>
                    </a:lnTo>
                    <a:lnTo>
                      <a:pt x="3" y="299"/>
                    </a:lnTo>
                    <a:lnTo>
                      <a:pt x="10" y="265"/>
                    </a:lnTo>
                    <a:lnTo>
                      <a:pt x="21" y="230"/>
                    </a:lnTo>
                    <a:lnTo>
                      <a:pt x="34" y="198"/>
                    </a:lnTo>
                    <a:lnTo>
                      <a:pt x="52" y="166"/>
                    </a:lnTo>
                    <a:lnTo>
                      <a:pt x="71" y="137"/>
                    </a:lnTo>
                    <a:lnTo>
                      <a:pt x="95" y="109"/>
                    </a:lnTo>
                    <a:lnTo>
                      <a:pt x="107" y="97"/>
                    </a:lnTo>
                    <a:lnTo>
                      <a:pt x="121" y="85"/>
                    </a:lnTo>
                    <a:lnTo>
                      <a:pt x="135" y="73"/>
                    </a:lnTo>
                    <a:lnTo>
                      <a:pt x="149" y="62"/>
                    </a:lnTo>
                    <a:lnTo>
                      <a:pt x="164" y="53"/>
                    </a:lnTo>
                    <a:lnTo>
                      <a:pt x="179" y="44"/>
                    </a:lnTo>
                    <a:lnTo>
                      <a:pt x="194" y="36"/>
                    </a:lnTo>
                    <a:lnTo>
                      <a:pt x="211" y="28"/>
                    </a:lnTo>
                    <a:lnTo>
                      <a:pt x="228" y="22"/>
                    </a:lnTo>
                    <a:lnTo>
                      <a:pt x="244" y="17"/>
                    </a:lnTo>
                    <a:lnTo>
                      <a:pt x="262" y="11"/>
                    </a:lnTo>
                    <a:lnTo>
                      <a:pt x="279" y="7"/>
                    </a:lnTo>
                    <a:lnTo>
                      <a:pt x="297" y="4"/>
                    </a:lnTo>
                    <a:lnTo>
                      <a:pt x="315" y="1"/>
                    </a:lnTo>
                    <a:lnTo>
                      <a:pt x="335" y="0"/>
                    </a:lnTo>
                    <a:lnTo>
                      <a:pt x="353" y="0"/>
                    </a:lnTo>
                    <a:lnTo>
                      <a:pt x="371" y="0"/>
                    </a:lnTo>
                    <a:lnTo>
                      <a:pt x="390" y="1"/>
                    </a:lnTo>
                    <a:lnTo>
                      <a:pt x="408" y="4"/>
                    </a:lnTo>
                    <a:lnTo>
                      <a:pt x="426" y="7"/>
                    </a:lnTo>
                    <a:lnTo>
                      <a:pt x="444" y="11"/>
                    </a:lnTo>
                    <a:lnTo>
                      <a:pt x="462" y="17"/>
                    </a:lnTo>
                    <a:lnTo>
                      <a:pt x="480" y="22"/>
                    </a:lnTo>
                    <a:lnTo>
                      <a:pt x="497" y="28"/>
                    </a:lnTo>
                    <a:lnTo>
                      <a:pt x="515" y="36"/>
                    </a:lnTo>
                    <a:lnTo>
                      <a:pt x="532" y="44"/>
                    </a:lnTo>
                    <a:lnTo>
                      <a:pt x="547" y="53"/>
                    </a:lnTo>
                    <a:lnTo>
                      <a:pt x="564" y="62"/>
                    </a:lnTo>
                    <a:lnTo>
                      <a:pt x="579" y="73"/>
                    </a:lnTo>
                    <a:lnTo>
                      <a:pt x="594" y="85"/>
                    </a:lnTo>
                    <a:lnTo>
                      <a:pt x="609" y="97"/>
                    </a:lnTo>
                    <a:lnTo>
                      <a:pt x="623" y="109"/>
                    </a:lnTo>
                    <a:lnTo>
                      <a:pt x="650" y="137"/>
                    </a:lnTo>
                    <a:lnTo>
                      <a:pt x="673" y="166"/>
                    </a:lnTo>
                    <a:lnTo>
                      <a:pt x="693" y="198"/>
                    </a:lnTo>
                    <a:lnTo>
                      <a:pt x="711" y="230"/>
                    </a:lnTo>
                    <a:lnTo>
                      <a:pt x="725" y="265"/>
                    </a:lnTo>
                    <a:lnTo>
                      <a:pt x="736" y="299"/>
                    </a:lnTo>
                    <a:lnTo>
                      <a:pt x="743" y="336"/>
                    </a:lnTo>
                    <a:lnTo>
                      <a:pt x="747" y="373"/>
                    </a:lnTo>
                    <a:lnTo>
                      <a:pt x="747" y="410"/>
                    </a:lnTo>
                    <a:lnTo>
                      <a:pt x="743" y="448"/>
                    </a:lnTo>
                    <a:lnTo>
                      <a:pt x="736" y="484"/>
                    </a:lnTo>
                    <a:lnTo>
                      <a:pt x="726" y="517"/>
                    </a:lnTo>
                    <a:lnTo>
                      <a:pt x="711" y="550"/>
                    </a:lnTo>
                    <a:lnTo>
                      <a:pt x="694" y="581"/>
                    </a:lnTo>
                    <a:lnTo>
                      <a:pt x="675" y="610"/>
                    </a:lnTo>
                    <a:lnTo>
                      <a:pt x="652" y="636"/>
                    </a:lnTo>
                    <a:lnTo>
                      <a:pt x="626" y="660"/>
                    </a:lnTo>
                    <a:lnTo>
                      <a:pt x="600" y="682"/>
                    </a:lnTo>
                    <a:lnTo>
                      <a:pt x="569" y="700"/>
                    </a:lnTo>
                    <a:lnTo>
                      <a:pt x="537" y="717"/>
                    </a:lnTo>
                    <a:lnTo>
                      <a:pt x="504" y="729"/>
                    </a:lnTo>
                    <a:lnTo>
                      <a:pt x="469" y="739"/>
                    </a:lnTo>
                    <a:lnTo>
                      <a:pt x="432" y="745"/>
                    </a:lnTo>
                    <a:lnTo>
                      <a:pt x="394" y="746"/>
                    </a:lnTo>
                    <a:close/>
                  </a:path>
                </a:pathLst>
              </a:custGeom>
              <a:solidFill>
                <a:schemeClr val="bg2"/>
              </a:solidFill>
              <a:ln w="9525">
                <a:noFill/>
                <a:round/>
                <a:headEnd/>
                <a:tailEnd/>
              </a:ln>
            </p:spPr>
            <p:txBody>
              <a:bodyPr/>
              <a:lstStyle/>
              <a:p>
                <a:pPr eaLnBrk="0" hangingPunct="0"/>
                <a:endParaRPr lang="en-AU"/>
              </a:p>
            </p:txBody>
          </p:sp>
          <p:sp>
            <p:nvSpPr>
              <p:cNvPr id="76833" name="Freeform 258"/>
              <p:cNvSpPr>
                <a:spLocks/>
              </p:cNvSpPr>
              <p:nvPr/>
            </p:nvSpPr>
            <p:spPr bwMode="auto">
              <a:xfrm>
                <a:off x="2124" y="3214"/>
                <a:ext cx="898" cy="245"/>
              </a:xfrm>
              <a:custGeom>
                <a:avLst/>
                <a:gdLst>
                  <a:gd name="T0" fmla="*/ 298 w 2695"/>
                  <a:gd name="T1" fmla="*/ 59 h 735"/>
                  <a:gd name="T2" fmla="*/ 293 w 2695"/>
                  <a:gd name="T3" fmla="*/ 71 h 735"/>
                  <a:gd name="T4" fmla="*/ 289 w 2695"/>
                  <a:gd name="T5" fmla="*/ 74 h 735"/>
                  <a:gd name="T6" fmla="*/ 284 w 2695"/>
                  <a:gd name="T7" fmla="*/ 77 h 735"/>
                  <a:gd name="T8" fmla="*/ 283 w 2695"/>
                  <a:gd name="T9" fmla="*/ 71 h 735"/>
                  <a:gd name="T10" fmla="*/ 281 w 2695"/>
                  <a:gd name="T11" fmla="*/ 56 h 735"/>
                  <a:gd name="T12" fmla="*/ 271 w 2695"/>
                  <a:gd name="T13" fmla="*/ 40 h 735"/>
                  <a:gd name="T14" fmla="*/ 263 w 2695"/>
                  <a:gd name="T15" fmla="*/ 32 h 735"/>
                  <a:gd name="T16" fmla="*/ 255 w 2695"/>
                  <a:gd name="T17" fmla="*/ 28 h 735"/>
                  <a:gd name="T18" fmla="*/ 247 w 2695"/>
                  <a:gd name="T19" fmla="*/ 25 h 735"/>
                  <a:gd name="T20" fmla="*/ 238 w 2695"/>
                  <a:gd name="T21" fmla="*/ 23 h 735"/>
                  <a:gd name="T22" fmla="*/ 222 w 2695"/>
                  <a:gd name="T23" fmla="*/ 25 h 735"/>
                  <a:gd name="T24" fmla="*/ 207 w 2695"/>
                  <a:gd name="T25" fmla="*/ 34 h 735"/>
                  <a:gd name="T26" fmla="*/ 197 w 2695"/>
                  <a:gd name="T27" fmla="*/ 47 h 735"/>
                  <a:gd name="T28" fmla="*/ 192 w 2695"/>
                  <a:gd name="T29" fmla="*/ 64 h 735"/>
                  <a:gd name="T30" fmla="*/ 194 w 2695"/>
                  <a:gd name="T31" fmla="*/ 79 h 735"/>
                  <a:gd name="T32" fmla="*/ 187 w 2695"/>
                  <a:gd name="T33" fmla="*/ 81 h 735"/>
                  <a:gd name="T34" fmla="*/ 177 w 2695"/>
                  <a:gd name="T35" fmla="*/ 81 h 735"/>
                  <a:gd name="T36" fmla="*/ 167 w 2695"/>
                  <a:gd name="T37" fmla="*/ 81 h 735"/>
                  <a:gd name="T38" fmla="*/ 156 w 2695"/>
                  <a:gd name="T39" fmla="*/ 80 h 735"/>
                  <a:gd name="T40" fmla="*/ 146 w 2695"/>
                  <a:gd name="T41" fmla="*/ 80 h 735"/>
                  <a:gd name="T42" fmla="*/ 136 w 2695"/>
                  <a:gd name="T43" fmla="*/ 81 h 735"/>
                  <a:gd name="T44" fmla="*/ 126 w 2695"/>
                  <a:gd name="T45" fmla="*/ 81 h 735"/>
                  <a:gd name="T46" fmla="*/ 117 w 2695"/>
                  <a:gd name="T47" fmla="*/ 81 h 735"/>
                  <a:gd name="T48" fmla="*/ 116 w 2695"/>
                  <a:gd name="T49" fmla="*/ 72 h 735"/>
                  <a:gd name="T50" fmla="*/ 113 w 2695"/>
                  <a:gd name="T51" fmla="*/ 56 h 735"/>
                  <a:gd name="T52" fmla="*/ 104 w 2695"/>
                  <a:gd name="T53" fmla="*/ 40 h 735"/>
                  <a:gd name="T54" fmla="*/ 95 w 2695"/>
                  <a:gd name="T55" fmla="*/ 32 h 735"/>
                  <a:gd name="T56" fmla="*/ 87 w 2695"/>
                  <a:gd name="T57" fmla="*/ 28 h 735"/>
                  <a:gd name="T58" fmla="*/ 79 w 2695"/>
                  <a:gd name="T59" fmla="*/ 25 h 735"/>
                  <a:gd name="T60" fmla="*/ 70 w 2695"/>
                  <a:gd name="T61" fmla="*/ 23 h 735"/>
                  <a:gd name="T62" fmla="*/ 54 w 2695"/>
                  <a:gd name="T63" fmla="*/ 25 h 735"/>
                  <a:gd name="T64" fmla="*/ 39 w 2695"/>
                  <a:gd name="T65" fmla="*/ 34 h 735"/>
                  <a:gd name="T66" fmla="*/ 29 w 2695"/>
                  <a:gd name="T67" fmla="*/ 47 h 735"/>
                  <a:gd name="T68" fmla="*/ 24 w 2695"/>
                  <a:gd name="T69" fmla="*/ 64 h 735"/>
                  <a:gd name="T70" fmla="*/ 25 w 2695"/>
                  <a:gd name="T71" fmla="*/ 75 h 735"/>
                  <a:gd name="T72" fmla="*/ 18 w 2695"/>
                  <a:gd name="T73" fmla="*/ 74 h 735"/>
                  <a:gd name="T74" fmla="*/ 9 w 2695"/>
                  <a:gd name="T75" fmla="*/ 69 h 735"/>
                  <a:gd name="T76" fmla="*/ 4 w 2695"/>
                  <a:gd name="T77" fmla="*/ 62 h 735"/>
                  <a:gd name="T78" fmla="*/ 1 w 2695"/>
                  <a:gd name="T79" fmla="*/ 50 h 735"/>
                  <a:gd name="T80" fmla="*/ 0 w 2695"/>
                  <a:gd name="T81" fmla="*/ 37 h 735"/>
                  <a:gd name="T82" fmla="*/ 4 w 2695"/>
                  <a:gd name="T83" fmla="*/ 31 h 735"/>
                  <a:gd name="T84" fmla="*/ 12 w 2695"/>
                  <a:gd name="T85" fmla="*/ 26 h 735"/>
                  <a:gd name="T86" fmla="*/ 22 w 2695"/>
                  <a:gd name="T87" fmla="*/ 20 h 735"/>
                  <a:gd name="T88" fmla="*/ 33 w 2695"/>
                  <a:gd name="T89" fmla="*/ 15 h 735"/>
                  <a:gd name="T90" fmla="*/ 47 w 2695"/>
                  <a:gd name="T91" fmla="*/ 11 h 735"/>
                  <a:gd name="T92" fmla="*/ 62 w 2695"/>
                  <a:gd name="T93" fmla="*/ 7 h 735"/>
                  <a:gd name="T94" fmla="*/ 79 w 2695"/>
                  <a:gd name="T95" fmla="*/ 4 h 735"/>
                  <a:gd name="T96" fmla="*/ 97 w 2695"/>
                  <a:gd name="T97" fmla="*/ 1 h 735"/>
                  <a:gd name="T98" fmla="*/ 107 w 2695"/>
                  <a:gd name="T99" fmla="*/ 1 h 735"/>
                  <a:gd name="T100" fmla="*/ 110 w 2695"/>
                  <a:gd name="T101" fmla="*/ 4 h 735"/>
                  <a:gd name="T102" fmla="*/ 121 w 2695"/>
                  <a:gd name="T103" fmla="*/ 9 h 735"/>
                  <a:gd name="T104" fmla="*/ 145 w 2695"/>
                  <a:gd name="T105" fmla="*/ 13 h 735"/>
                  <a:gd name="T106" fmla="*/ 171 w 2695"/>
                  <a:gd name="T107" fmla="*/ 13 h 735"/>
                  <a:gd name="T108" fmla="*/ 194 w 2695"/>
                  <a:gd name="T109" fmla="*/ 9 h 735"/>
                  <a:gd name="T110" fmla="*/ 205 w 2695"/>
                  <a:gd name="T111" fmla="*/ 4 h 735"/>
                  <a:gd name="T112" fmla="*/ 214 w 2695"/>
                  <a:gd name="T113" fmla="*/ 3 h 735"/>
                  <a:gd name="T114" fmla="*/ 241 w 2695"/>
                  <a:gd name="T115" fmla="*/ 9 h 735"/>
                  <a:gd name="T116" fmla="*/ 265 w 2695"/>
                  <a:gd name="T117" fmla="*/ 16 h 735"/>
                  <a:gd name="T118" fmla="*/ 285 w 2695"/>
                  <a:gd name="T119" fmla="*/ 26 h 735"/>
                  <a:gd name="T120" fmla="*/ 297 w 2695"/>
                  <a:gd name="T121" fmla="*/ 33 h 735"/>
                  <a:gd name="T122" fmla="*/ 299 w 2695"/>
                  <a:gd name="T123" fmla="*/ 46 h 7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695"/>
                  <a:gd name="T187" fmla="*/ 0 h 735"/>
                  <a:gd name="T188" fmla="*/ 2695 w 2695"/>
                  <a:gd name="T189" fmla="*/ 735 h 7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695" h="735">
                    <a:moveTo>
                      <a:pt x="2695" y="416"/>
                    </a:moveTo>
                    <a:lnTo>
                      <a:pt x="2694" y="456"/>
                    </a:lnTo>
                    <a:lnTo>
                      <a:pt x="2691" y="495"/>
                    </a:lnTo>
                    <a:lnTo>
                      <a:pt x="2685" y="531"/>
                    </a:lnTo>
                    <a:lnTo>
                      <a:pt x="2677" y="563"/>
                    </a:lnTo>
                    <a:lnTo>
                      <a:pt x="2667" y="594"/>
                    </a:lnTo>
                    <a:lnTo>
                      <a:pt x="2655" y="619"/>
                    </a:lnTo>
                    <a:lnTo>
                      <a:pt x="2641" y="638"/>
                    </a:lnTo>
                    <a:lnTo>
                      <a:pt x="2626" y="653"/>
                    </a:lnTo>
                    <a:lnTo>
                      <a:pt x="2617" y="659"/>
                    </a:lnTo>
                    <a:lnTo>
                      <a:pt x="2608" y="664"/>
                    </a:lnTo>
                    <a:lnTo>
                      <a:pt x="2598" y="670"/>
                    </a:lnTo>
                    <a:lnTo>
                      <a:pt x="2590" y="675"/>
                    </a:lnTo>
                    <a:lnTo>
                      <a:pt x="2579" y="680"/>
                    </a:lnTo>
                    <a:lnTo>
                      <a:pt x="2569" y="685"/>
                    </a:lnTo>
                    <a:lnTo>
                      <a:pt x="2559" y="691"/>
                    </a:lnTo>
                    <a:lnTo>
                      <a:pt x="2548" y="695"/>
                    </a:lnTo>
                    <a:lnTo>
                      <a:pt x="2551" y="675"/>
                    </a:lnTo>
                    <a:lnTo>
                      <a:pt x="2552" y="657"/>
                    </a:lnTo>
                    <a:lnTo>
                      <a:pt x="2552" y="638"/>
                    </a:lnTo>
                    <a:lnTo>
                      <a:pt x="2551" y="620"/>
                    </a:lnTo>
                    <a:lnTo>
                      <a:pt x="2547" y="580"/>
                    </a:lnTo>
                    <a:lnTo>
                      <a:pt x="2538" y="540"/>
                    </a:lnTo>
                    <a:lnTo>
                      <a:pt x="2527" y="501"/>
                    </a:lnTo>
                    <a:lnTo>
                      <a:pt x="2512" y="463"/>
                    </a:lnTo>
                    <a:lnTo>
                      <a:pt x="2493" y="427"/>
                    </a:lnTo>
                    <a:lnTo>
                      <a:pt x="2470" y="393"/>
                    </a:lnTo>
                    <a:lnTo>
                      <a:pt x="2444" y="361"/>
                    </a:lnTo>
                    <a:lnTo>
                      <a:pt x="2415" y="330"/>
                    </a:lnTo>
                    <a:lnTo>
                      <a:pt x="2400" y="316"/>
                    </a:lnTo>
                    <a:lnTo>
                      <a:pt x="2383" y="302"/>
                    </a:lnTo>
                    <a:lnTo>
                      <a:pt x="2368" y="290"/>
                    </a:lnTo>
                    <a:lnTo>
                      <a:pt x="2350" y="279"/>
                    </a:lnTo>
                    <a:lnTo>
                      <a:pt x="2333" y="268"/>
                    </a:lnTo>
                    <a:lnTo>
                      <a:pt x="2315" y="258"/>
                    </a:lnTo>
                    <a:lnTo>
                      <a:pt x="2297" y="248"/>
                    </a:lnTo>
                    <a:lnTo>
                      <a:pt x="2277" y="240"/>
                    </a:lnTo>
                    <a:lnTo>
                      <a:pt x="2259" y="233"/>
                    </a:lnTo>
                    <a:lnTo>
                      <a:pt x="2240" y="228"/>
                    </a:lnTo>
                    <a:lnTo>
                      <a:pt x="2221" y="222"/>
                    </a:lnTo>
                    <a:lnTo>
                      <a:pt x="2200" y="218"/>
                    </a:lnTo>
                    <a:lnTo>
                      <a:pt x="2180" y="214"/>
                    </a:lnTo>
                    <a:lnTo>
                      <a:pt x="2160" y="211"/>
                    </a:lnTo>
                    <a:lnTo>
                      <a:pt x="2140" y="209"/>
                    </a:lnTo>
                    <a:lnTo>
                      <a:pt x="2119" y="209"/>
                    </a:lnTo>
                    <a:lnTo>
                      <a:pt x="2078" y="212"/>
                    </a:lnTo>
                    <a:lnTo>
                      <a:pt x="2037" y="218"/>
                    </a:lnTo>
                    <a:lnTo>
                      <a:pt x="1999" y="228"/>
                    </a:lnTo>
                    <a:lnTo>
                      <a:pt x="1961" y="241"/>
                    </a:lnTo>
                    <a:lnTo>
                      <a:pt x="1926" y="259"/>
                    </a:lnTo>
                    <a:lnTo>
                      <a:pt x="1893" y="280"/>
                    </a:lnTo>
                    <a:lnTo>
                      <a:pt x="1864" y="304"/>
                    </a:lnTo>
                    <a:lnTo>
                      <a:pt x="1836" y="330"/>
                    </a:lnTo>
                    <a:lnTo>
                      <a:pt x="1811" y="359"/>
                    </a:lnTo>
                    <a:lnTo>
                      <a:pt x="1789" y="391"/>
                    </a:lnTo>
                    <a:lnTo>
                      <a:pt x="1770" y="424"/>
                    </a:lnTo>
                    <a:lnTo>
                      <a:pt x="1754" y="460"/>
                    </a:lnTo>
                    <a:lnTo>
                      <a:pt x="1743" y="498"/>
                    </a:lnTo>
                    <a:lnTo>
                      <a:pt x="1735" y="537"/>
                    </a:lnTo>
                    <a:lnTo>
                      <a:pt x="1731" y="578"/>
                    </a:lnTo>
                    <a:lnTo>
                      <a:pt x="1731" y="620"/>
                    </a:lnTo>
                    <a:lnTo>
                      <a:pt x="1734" y="649"/>
                    </a:lnTo>
                    <a:lnTo>
                      <a:pt x="1739" y="678"/>
                    </a:lnTo>
                    <a:lnTo>
                      <a:pt x="1746" y="707"/>
                    </a:lnTo>
                    <a:lnTo>
                      <a:pt x="1754" y="735"/>
                    </a:lnTo>
                    <a:lnTo>
                      <a:pt x="1732" y="734"/>
                    </a:lnTo>
                    <a:lnTo>
                      <a:pt x="1710" y="734"/>
                    </a:lnTo>
                    <a:lnTo>
                      <a:pt x="1686" y="732"/>
                    </a:lnTo>
                    <a:lnTo>
                      <a:pt x="1664" y="731"/>
                    </a:lnTo>
                    <a:lnTo>
                      <a:pt x="1641" y="729"/>
                    </a:lnTo>
                    <a:lnTo>
                      <a:pt x="1617" y="729"/>
                    </a:lnTo>
                    <a:lnTo>
                      <a:pt x="1595" y="728"/>
                    </a:lnTo>
                    <a:lnTo>
                      <a:pt x="1571" y="727"/>
                    </a:lnTo>
                    <a:lnTo>
                      <a:pt x="1548" y="727"/>
                    </a:lnTo>
                    <a:lnTo>
                      <a:pt x="1524" y="725"/>
                    </a:lnTo>
                    <a:lnTo>
                      <a:pt x="1500" y="725"/>
                    </a:lnTo>
                    <a:lnTo>
                      <a:pt x="1475" y="725"/>
                    </a:lnTo>
                    <a:lnTo>
                      <a:pt x="1452" y="724"/>
                    </a:lnTo>
                    <a:lnTo>
                      <a:pt x="1428" y="724"/>
                    </a:lnTo>
                    <a:lnTo>
                      <a:pt x="1403" y="724"/>
                    </a:lnTo>
                    <a:lnTo>
                      <a:pt x="1380" y="724"/>
                    </a:lnTo>
                    <a:lnTo>
                      <a:pt x="1357" y="724"/>
                    </a:lnTo>
                    <a:lnTo>
                      <a:pt x="1335" y="724"/>
                    </a:lnTo>
                    <a:lnTo>
                      <a:pt x="1312" y="724"/>
                    </a:lnTo>
                    <a:lnTo>
                      <a:pt x="1289" y="724"/>
                    </a:lnTo>
                    <a:lnTo>
                      <a:pt x="1269" y="725"/>
                    </a:lnTo>
                    <a:lnTo>
                      <a:pt x="1246" y="725"/>
                    </a:lnTo>
                    <a:lnTo>
                      <a:pt x="1224" y="725"/>
                    </a:lnTo>
                    <a:lnTo>
                      <a:pt x="1202" y="725"/>
                    </a:lnTo>
                    <a:lnTo>
                      <a:pt x="1181" y="727"/>
                    </a:lnTo>
                    <a:lnTo>
                      <a:pt x="1159" y="727"/>
                    </a:lnTo>
                    <a:lnTo>
                      <a:pt x="1138" y="727"/>
                    </a:lnTo>
                    <a:lnTo>
                      <a:pt x="1116" y="728"/>
                    </a:lnTo>
                    <a:lnTo>
                      <a:pt x="1095" y="728"/>
                    </a:lnTo>
                    <a:lnTo>
                      <a:pt x="1073" y="728"/>
                    </a:lnTo>
                    <a:lnTo>
                      <a:pt x="1052" y="729"/>
                    </a:lnTo>
                    <a:lnTo>
                      <a:pt x="1031" y="729"/>
                    </a:lnTo>
                    <a:lnTo>
                      <a:pt x="1036" y="703"/>
                    </a:lnTo>
                    <a:lnTo>
                      <a:pt x="1040" y="675"/>
                    </a:lnTo>
                    <a:lnTo>
                      <a:pt x="1041" y="648"/>
                    </a:lnTo>
                    <a:lnTo>
                      <a:pt x="1040" y="620"/>
                    </a:lnTo>
                    <a:lnTo>
                      <a:pt x="1036" y="580"/>
                    </a:lnTo>
                    <a:lnTo>
                      <a:pt x="1027" y="540"/>
                    </a:lnTo>
                    <a:lnTo>
                      <a:pt x="1016" y="501"/>
                    </a:lnTo>
                    <a:lnTo>
                      <a:pt x="1001" y="463"/>
                    </a:lnTo>
                    <a:lnTo>
                      <a:pt x="981" y="427"/>
                    </a:lnTo>
                    <a:lnTo>
                      <a:pt x="959" y="393"/>
                    </a:lnTo>
                    <a:lnTo>
                      <a:pt x="933" y="361"/>
                    </a:lnTo>
                    <a:lnTo>
                      <a:pt x="904" y="330"/>
                    </a:lnTo>
                    <a:lnTo>
                      <a:pt x="888" y="316"/>
                    </a:lnTo>
                    <a:lnTo>
                      <a:pt x="872" y="302"/>
                    </a:lnTo>
                    <a:lnTo>
                      <a:pt x="855" y="290"/>
                    </a:lnTo>
                    <a:lnTo>
                      <a:pt x="839" y="279"/>
                    </a:lnTo>
                    <a:lnTo>
                      <a:pt x="820" y="268"/>
                    </a:lnTo>
                    <a:lnTo>
                      <a:pt x="804" y="258"/>
                    </a:lnTo>
                    <a:lnTo>
                      <a:pt x="784" y="248"/>
                    </a:lnTo>
                    <a:lnTo>
                      <a:pt x="766" y="240"/>
                    </a:lnTo>
                    <a:lnTo>
                      <a:pt x="747" y="233"/>
                    </a:lnTo>
                    <a:lnTo>
                      <a:pt x="729" y="228"/>
                    </a:lnTo>
                    <a:lnTo>
                      <a:pt x="709" y="222"/>
                    </a:lnTo>
                    <a:lnTo>
                      <a:pt x="689" y="218"/>
                    </a:lnTo>
                    <a:lnTo>
                      <a:pt x="669" y="214"/>
                    </a:lnTo>
                    <a:lnTo>
                      <a:pt x="648" y="211"/>
                    </a:lnTo>
                    <a:lnTo>
                      <a:pt x="629" y="209"/>
                    </a:lnTo>
                    <a:lnTo>
                      <a:pt x="608" y="209"/>
                    </a:lnTo>
                    <a:lnTo>
                      <a:pt x="567" y="212"/>
                    </a:lnTo>
                    <a:lnTo>
                      <a:pt x="526" y="218"/>
                    </a:lnTo>
                    <a:lnTo>
                      <a:pt x="487" y="228"/>
                    </a:lnTo>
                    <a:lnTo>
                      <a:pt x="450" y="241"/>
                    </a:lnTo>
                    <a:lnTo>
                      <a:pt x="415" y="259"/>
                    </a:lnTo>
                    <a:lnTo>
                      <a:pt x="382" y="280"/>
                    </a:lnTo>
                    <a:lnTo>
                      <a:pt x="353" y="304"/>
                    </a:lnTo>
                    <a:lnTo>
                      <a:pt x="325" y="330"/>
                    </a:lnTo>
                    <a:lnTo>
                      <a:pt x="300" y="359"/>
                    </a:lnTo>
                    <a:lnTo>
                      <a:pt x="278" y="391"/>
                    </a:lnTo>
                    <a:lnTo>
                      <a:pt x="258" y="424"/>
                    </a:lnTo>
                    <a:lnTo>
                      <a:pt x="243" y="460"/>
                    </a:lnTo>
                    <a:lnTo>
                      <a:pt x="232" y="498"/>
                    </a:lnTo>
                    <a:lnTo>
                      <a:pt x="224" y="537"/>
                    </a:lnTo>
                    <a:lnTo>
                      <a:pt x="220" y="578"/>
                    </a:lnTo>
                    <a:lnTo>
                      <a:pt x="220" y="620"/>
                    </a:lnTo>
                    <a:lnTo>
                      <a:pt x="221" y="638"/>
                    </a:lnTo>
                    <a:lnTo>
                      <a:pt x="224" y="655"/>
                    </a:lnTo>
                    <a:lnTo>
                      <a:pt x="227" y="673"/>
                    </a:lnTo>
                    <a:lnTo>
                      <a:pt x="231" y="691"/>
                    </a:lnTo>
                    <a:lnTo>
                      <a:pt x="206" y="682"/>
                    </a:lnTo>
                    <a:lnTo>
                      <a:pt x="181" y="674"/>
                    </a:lnTo>
                    <a:lnTo>
                      <a:pt x="159" y="664"/>
                    </a:lnTo>
                    <a:lnTo>
                      <a:pt x="138" y="655"/>
                    </a:lnTo>
                    <a:lnTo>
                      <a:pt x="117" y="644"/>
                    </a:lnTo>
                    <a:lnTo>
                      <a:pt x="98" y="631"/>
                    </a:lnTo>
                    <a:lnTo>
                      <a:pt x="81" y="619"/>
                    </a:lnTo>
                    <a:lnTo>
                      <a:pt x="64" y="606"/>
                    </a:lnTo>
                    <a:lnTo>
                      <a:pt x="53" y="595"/>
                    </a:lnTo>
                    <a:lnTo>
                      <a:pt x="43" y="578"/>
                    </a:lnTo>
                    <a:lnTo>
                      <a:pt x="34" y="559"/>
                    </a:lnTo>
                    <a:lnTo>
                      <a:pt x="25" y="537"/>
                    </a:lnTo>
                    <a:lnTo>
                      <a:pt x="18" y="512"/>
                    </a:lnTo>
                    <a:lnTo>
                      <a:pt x="12" y="483"/>
                    </a:lnTo>
                    <a:lnTo>
                      <a:pt x="6" y="454"/>
                    </a:lnTo>
                    <a:lnTo>
                      <a:pt x="3" y="422"/>
                    </a:lnTo>
                    <a:lnTo>
                      <a:pt x="0" y="390"/>
                    </a:lnTo>
                    <a:lnTo>
                      <a:pt x="0" y="361"/>
                    </a:lnTo>
                    <a:lnTo>
                      <a:pt x="3" y="334"/>
                    </a:lnTo>
                    <a:lnTo>
                      <a:pt x="6" y="309"/>
                    </a:lnTo>
                    <a:lnTo>
                      <a:pt x="20" y="295"/>
                    </a:lnTo>
                    <a:lnTo>
                      <a:pt x="34" y="282"/>
                    </a:lnTo>
                    <a:lnTo>
                      <a:pt x="50" y="269"/>
                    </a:lnTo>
                    <a:lnTo>
                      <a:pt x="67" y="255"/>
                    </a:lnTo>
                    <a:lnTo>
                      <a:pt x="85" y="243"/>
                    </a:lnTo>
                    <a:lnTo>
                      <a:pt x="104" y="230"/>
                    </a:lnTo>
                    <a:lnTo>
                      <a:pt x="125" y="218"/>
                    </a:lnTo>
                    <a:lnTo>
                      <a:pt x="147" y="205"/>
                    </a:lnTo>
                    <a:lnTo>
                      <a:pt x="170" y="193"/>
                    </a:lnTo>
                    <a:lnTo>
                      <a:pt x="195" y="182"/>
                    </a:lnTo>
                    <a:lnTo>
                      <a:pt x="220" y="171"/>
                    </a:lnTo>
                    <a:lnTo>
                      <a:pt x="246" y="160"/>
                    </a:lnTo>
                    <a:lnTo>
                      <a:pt x="272" y="148"/>
                    </a:lnTo>
                    <a:lnTo>
                      <a:pt x="300" y="137"/>
                    </a:lnTo>
                    <a:lnTo>
                      <a:pt x="329" y="126"/>
                    </a:lnTo>
                    <a:lnTo>
                      <a:pt x="360" y="117"/>
                    </a:lnTo>
                    <a:lnTo>
                      <a:pt x="392" y="107"/>
                    </a:lnTo>
                    <a:lnTo>
                      <a:pt x="424" y="97"/>
                    </a:lnTo>
                    <a:lnTo>
                      <a:pt x="456" y="89"/>
                    </a:lnTo>
                    <a:lnTo>
                      <a:pt x="490" y="79"/>
                    </a:lnTo>
                    <a:lnTo>
                      <a:pt x="525" y="71"/>
                    </a:lnTo>
                    <a:lnTo>
                      <a:pt x="560" y="63"/>
                    </a:lnTo>
                    <a:lnTo>
                      <a:pt x="596" y="54"/>
                    </a:lnTo>
                    <a:lnTo>
                      <a:pt x="633" y="47"/>
                    </a:lnTo>
                    <a:lnTo>
                      <a:pt x="671" y="40"/>
                    </a:lnTo>
                    <a:lnTo>
                      <a:pt x="709" y="33"/>
                    </a:lnTo>
                    <a:lnTo>
                      <a:pt x="750" y="26"/>
                    </a:lnTo>
                    <a:lnTo>
                      <a:pt x="790" y="21"/>
                    </a:lnTo>
                    <a:lnTo>
                      <a:pt x="830" y="15"/>
                    </a:lnTo>
                    <a:lnTo>
                      <a:pt x="872" y="10"/>
                    </a:lnTo>
                    <a:lnTo>
                      <a:pt x="913" y="4"/>
                    </a:lnTo>
                    <a:lnTo>
                      <a:pt x="956" y="0"/>
                    </a:lnTo>
                    <a:lnTo>
                      <a:pt x="961" y="6"/>
                    </a:lnTo>
                    <a:lnTo>
                      <a:pt x="966" y="13"/>
                    </a:lnTo>
                    <a:lnTo>
                      <a:pt x="972" y="18"/>
                    </a:lnTo>
                    <a:lnTo>
                      <a:pt x="979" y="25"/>
                    </a:lnTo>
                    <a:lnTo>
                      <a:pt x="986" y="31"/>
                    </a:lnTo>
                    <a:lnTo>
                      <a:pt x="994" y="36"/>
                    </a:lnTo>
                    <a:lnTo>
                      <a:pt x="1002" y="42"/>
                    </a:lnTo>
                    <a:lnTo>
                      <a:pt x="1012" y="47"/>
                    </a:lnTo>
                    <a:lnTo>
                      <a:pt x="1048" y="64"/>
                    </a:lnTo>
                    <a:lnTo>
                      <a:pt x="1090" y="79"/>
                    </a:lnTo>
                    <a:lnTo>
                      <a:pt x="1137" y="92"/>
                    </a:lnTo>
                    <a:lnTo>
                      <a:pt x="1188" y="101"/>
                    </a:lnTo>
                    <a:lnTo>
                      <a:pt x="1244" y="108"/>
                    </a:lnTo>
                    <a:lnTo>
                      <a:pt x="1301" y="115"/>
                    </a:lnTo>
                    <a:lnTo>
                      <a:pt x="1360" y="118"/>
                    </a:lnTo>
                    <a:lnTo>
                      <a:pt x="1421" y="119"/>
                    </a:lnTo>
                    <a:lnTo>
                      <a:pt x="1481" y="118"/>
                    </a:lnTo>
                    <a:lnTo>
                      <a:pt x="1539" y="115"/>
                    </a:lnTo>
                    <a:lnTo>
                      <a:pt x="1596" y="108"/>
                    </a:lnTo>
                    <a:lnTo>
                      <a:pt x="1650" y="101"/>
                    </a:lnTo>
                    <a:lnTo>
                      <a:pt x="1702" y="92"/>
                    </a:lnTo>
                    <a:lnTo>
                      <a:pt x="1747" y="79"/>
                    </a:lnTo>
                    <a:lnTo>
                      <a:pt x="1788" y="64"/>
                    </a:lnTo>
                    <a:lnTo>
                      <a:pt x="1821" y="47"/>
                    </a:lnTo>
                    <a:lnTo>
                      <a:pt x="1832" y="40"/>
                    </a:lnTo>
                    <a:lnTo>
                      <a:pt x="1843" y="32"/>
                    </a:lnTo>
                    <a:lnTo>
                      <a:pt x="1851" y="25"/>
                    </a:lnTo>
                    <a:lnTo>
                      <a:pt x="1860" y="17"/>
                    </a:lnTo>
                    <a:lnTo>
                      <a:pt x="1867" y="17"/>
                    </a:lnTo>
                    <a:lnTo>
                      <a:pt x="1928" y="26"/>
                    </a:lnTo>
                    <a:lnTo>
                      <a:pt x="1989" y="38"/>
                    </a:lnTo>
                    <a:lnTo>
                      <a:pt x="2050" y="50"/>
                    </a:lnTo>
                    <a:lnTo>
                      <a:pt x="2110" y="64"/>
                    </a:lnTo>
                    <a:lnTo>
                      <a:pt x="2168" y="78"/>
                    </a:lnTo>
                    <a:lnTo>
                      <a:pt x="2225" y="94"/>
                    </a:lnTo>
                    <a:lnTo>
                      <a:pt x="2280" y="111"/>
                    </a:lnTo>
                    <a:lnTo>
                      <a:pt x="2333" y="129"/>
                    </a:lnTo>
                    <a:lnTo>
                      <a:pt x="2386" y="147"/>
                    </a:lnTo>
                    <a:lnTo>
                      <a:pt x="2434" y="168"/>
                    </a:lnTo>
                    <a:lnTo>
                      <a:pt x="2481" y="187"/>
                    </a:lnTo>
                    <a:lnTo>
                      <a:pt x="2526" y="209"/>
                    </a:lnTo>
                    <a:lnTo>
                      <a:pt x="2569" y="230"/>
                    </a:lnTo>
                    <a:lnTo>
                      <a:pt x="2606" y="252"/>
                    </a:lnTo>
                    <a:lnTo>
                      <a:pt x="2642" y="275"/>
                    </a:lnTo>
                    <a:lnTo>
                      <a:pt x="2674" y="298"/>
                    </a:lnTo>
                    <a:lnTo>
                      <a:pt x="2677" y="294"/>
                    </a:lnTo>
                    <a:lnTo>
                      <a:pt x="2684" y="320"/>
                    </a:lnTo>
                    <a:lnTo>
                      <a:pt x="2690" y="351"/>
                    </a:lnTo>
                    <a:lnTo>
                      <a:pt x="2694" y="383"/>
                    </a:lnTo>
                    <a:lnTo>
                      <a:pt x="2695" y="416"/>
                    </a:lnTo>
                    <a:close/>
                  </a:path>
                </a:pathLst>
              </a:custGeom>
              <a:solidFill>
                <a:srgbClr val="9900FF"/>
              </a:solidFill>
              <a:ln w="9525">
                <a:noFill/>
                <a:round/>
                <a:headEnd/>
                <a:tailEnd/>
              </a:ln>
            </p:spPr>
            <p:txBody>
              <a:bodyPr/>
              <a:lstStyle/>
              <a:p>
                <a:pPr eaLnBrk="0" hangingPunct="0"/>
                <a:endParaRPr lang="en-AU"/>
              </a:p>
            </p:txBody>
          </p:sp>
          <p:sp>
            <p:nvSpPr>
              <p:cNvPr id="76834" name="Freeform 259"/>
              <p:cNvSpPr>
                <a:spLocks/>
              </p:cNvSpPr>
              <p:nvPr/>
            </p:nvSpPr>
            <p:spPr bwMode="auto">
              <a:xfrm>
                <a:off x="2509" y="3089"/>
                <a:ext cx="18" cy="28"/>
              </a:xfrm>
              <a:custGeom>
                <a:avLst/>
                <a:gdLst>
                  <a:gd name="T0" fmla="*/ 2 w 55"/>
                  <a:gd name="T1" fmla="*/ 0 h 83"/>
                  <a:gd name="T2" fmla="*/ 2 w 55"/>
                  <a:gd name="T3" fmla="*/ 0 h 83"/>
                  <a:gd name="T4" fmla="*/ 2 w 55"/>
                  <a:gd name="T5" fmla="*/ 0 h 83"/>
                  <a:gd name="T6" fmla="*/ 2 w 55"/>
                  <a:gd name="T7" fmla="*/ 0 h 83"/>
                  <a:gd name="T8" fmla="*/ 2 w 55"/>
                  <a:gd name="T9" fmla="*/ 0 h 83"/>
                  <a:gd name="T10" fmla="*/ 2 w 55"/>
                  <a:gd name="T11" fmla="*/ 1 h 83"/>
                  <a:gd name="T12" fmla="*/ 3 w 55"/>
                  <a:gd name="T13" fmla="*/ 2 h 83"/>
                  <a:gd name="T14" fmla="*/ 4 w 55"/>
                  <a:gd name="T15" fmla="*/ 3 h 83"/>
                  <a:gd name="T16" fmla="*/ 4 w 55"/>
                  <a:gd name="T17" fmla="*/ 5 h 83"/>
                  <a:gd name="T18" fmla="*/ 4 w 55"/>
                  <a:gd name="T19" fmla="*/ 5 h 83"/>
                  <a:gd name="T20" fmla="*/ 4 w 55"/>
                  <a:gd name="T21" fmla="*/ 5 h 83"/>
                  <a:gd name="T22" fmla="*/ 4 w 55"/>
                  <a:gd name="T23" fmla="*/ 5 h 83"/>
                  <a:gd name="T24" fmla="*/ 4 w 55"/>
                  <a:gd name="T25" fmla="*/ 6 h 83"/>
                  <a:gd name="T26" fmla="*/ 4 w 55"/>
                  <a:gd name="T27" fmla="*/ 5 h 83"/>
                  <a:gd name="T28" fmla="*/ 3 w 55"/>
                  <a:gd name="T29" fmla="*/ 4 h 83"/>
                  <a:gd name="T30" fmla="*/ 3 w 55"/>
                  <a:gd name="T31" fmla="*/ 4 h 83"/>
                  <a:gd name="T32" fmla="*/ 2 w 55"/>
                  <a:gd name="T33" fmla="*/ 3 h 83"/>
                  <a:gd name="T34" fmla="*/ 1 w 55"/>
                  <a:gd name="T35" fmla="*/ 4 h 83"/>
                  <a:gd name="T36" fmla="*/ 0 w 55"/>
                  <a:gd name="T37" fmla="*/ 4 h 83"/>
                  <a:gd name="T38" fmla="*/ 0 w 55"/>
                  <a:gd name="T39" fmla="*/ 5 h 83"/>
                  <a:gd name="T40" fmla="*/ 0 w 55"/>
                  <a:gd name="T41" fmla="*/ 6 h 83"/>
                  <a:gd name="T42" fmla="*/ 0 w 55"/>
                  <a:gd name="T43" fmla="*/ 7 h 83"/>
                  <a:gd name="T44" fmla="*/ 1 w 55"/>
                  <a:gd name="T45" fmla="*/ 8 h 83"/>
                  <a:gd name="T46" fmla="*/ 1 w 55"/>
                  <a:gd name="T47" fmla="*/ 9 h 83"/>
                  <a:gd name="T48" fmla="*/ 2 w 55"/>
                  <a:gd name="T49" fmla="*/ 9 h 83"/>
                  <a:gd name="T50" fmla="*/ 2 w 55"/>
                  <a:gd name="T51" fmla="*/ 9 h 83"/>
                  <a:gd name="T52" fmla="*/ 2 w 55"/>
                  <a:gd name="T53" fmla="*/ 9 h 83"/>
                  <a:gd name="T54" fmla="*/ 2 w 55"/>
                  <a:gd name="T55" fmla="*/ 9 h 83"/>
                  <a:gd name="T56" fmla="*/ 2 w 55"/>
                  <a:gd name="T57" fmla="*/ 9 h 83"/>
                  <a:gd name="T58" fmla="*/ 2 w 55"/>
                  <a:gd name="T59" fmla="*/ 9 h 83"/>
                  <a:gd name="T60" fmla="*/ 3 w 55"/>
                  <a:gd name="T61" fmla="*/ 9 h 83"/>
                  <a:gd name="T62" fmla="*/ 3 w 55"/>
                  <a:gd name="T63" fmla="*/ 9 h 83"/>
                  <a:gd name="T64" fmla="*/ 3 w 55"/>
                  <a:gd name="T65" fmla="*/ 9 h 83"/>
                  <a:gd name="T66" fmla="*/ 4 w 55"/>
                  <a:gd name="T67" fmla="*/ 9 h 83"/>
                  <a:gd name="T68" fmla="*/ 5 w 55"/>
                  <a:gd name="T69" fmla="*/ 8 h 83"/>
                  <a:gd name="T70" fmla="*/ 6 w 55"/>
                  <a:gd name="T71" fmla="*/ 7 h 83"/>
                  <a:gd name="T72" fmla="*/ 6 w 55"/>
                  <a:gd name="T73" fmla="*/ 5 h 83"/>
                  <a:gd name="T74" fmla="*/ 6 w 55"/>
                  <a:gd name="T75" fmla="*/ 3 h 83"/>
                  <a:gd name="T76" fmla="*/ 5 w 55"/>
                  <a:gd name="T77" fmla="*/ 1 h 83"/>
                  <a:gd name="T78" fmla="*/ 4 w 55"/>
                  <a:gd name="T79" fmla="*/ 0 h 83"/>
                  <a:gd name="T80" fmla="*/ 2 w 55"/>
                  <a:gd name="T81" fmla="*/ 0 h 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5"/>
                  <a:gd name="T124" fmla="*/ 0 h 83"/>
                  <a:gd name="T125" fmla="*/ 55 w 55"/>
                  <a:gd name="T126" fmla="*/ 83 h 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5" h="83">
                    <a:moveTo>
                      <a:pt x="22" y="0"/>
                    </a:moveTo>
                    <a:lnTo>
                      <a:pt x="21" y="0"/>
                    </a:lnTo>
                    <a:lnTo>
                      <a:pt x="18" y="0"/>
                    </a:lnTo>
                    <a:lnTo>
                      <a:pt x="17" y="1"/>
                    </a:lnTo>
                    <a:lnTo>
                      <a:pt x="14" y="1"/>
                    </a:lnTo>
                    <a:lnTo>
                      <a:pt x="22" y="7"/>
                    </a:lnTo>
                    <a:lnTo>
                      <a:pt x="30" y="16"/>
                    </a:lnTo>
                    <a:lnTo>
                      <a:pt x="36" y="27"/>
                    </a:lnTo>
                    <a:lnTo>
                      <a:pt x="37" y="41"/>
                    </a:lnTo>
                    <a:lnTo>
                      <a:pt x="37" y="43"/>
                    </a:lnTo>
                    <a:lnTo>
                      <a:pt x="37" y="45"/>
                    </a:lnTo>
                    <a:lnTo>
                      <a:pt x="37" y="47"/>
                    </a:lnTo>
                    <a:lnTo>
                      <a:pt x="37" y="50"/>
                    </a:lnTo>
                    <a:lnTo>
                      <a:pt x="35" y="41"/>
                    </a:lnTo>
                    <a:lnTo>
                      <a:pt x="30" y="36"/>
                    </a:lnTo>
                    <a:lnTo>
                      <a:pt x="23" y="32"/>
                    </a:lnTo>
                    <a:lnTo>
                      <a:pt x="18" y="30"/>
                    </a:lnTo>
                    <a:lnTo>
                      <a:pt x="10" y="33"/>
                    </a:lnTo>
                    <a:lnTo>
                      <a:pt x="4" y="39"/>
                    </a:lnTo>
                    <a:lnTo>
                      <a:pt x="0" y="47"/>
                    </a:lnTo>
                    <a:lnTo>
                      <a:pt x="0" y="57"/>
                    </a:lnTo>
                    <a:lnTo>
                      <a:pt x="3" y="66"/>
                    </a:lnTo>
                    <a:lnTo>
                      <a:pt x="7" y="75"/>
                    </a:lnTo>
                    <a:lnTo>
                      <a:pt x="12" y="80"/>
                    </a:lnTo>
                    <a:lnTo>
                      <a:pt x="21" y="83"/>
                    </a:lnTo>
                    <a:lnTo>
                      <a:pt x="22" y="83"/>
                    </a:lnTo>
                    <a:lnTo>
                      <a:pt x="23" y="83"/>
                    </a:lnTo>
                    <a:lnTo>
                      <a:pt x="25" y="83"/>
                    </a:lnTo>
                    <a:lnTo>
                      <a:pt x="26" y="83"/>
                    </a:lnTo>
                    <a:lnTo>
                      <a:pt x="39" y="80"/>
                    </a:lnTo>
                    <a:lnTo>
                      <a:pt x="48" y="70"/>
                    </a:lnTo>
                    <a:lnTo>
                      <a:pt x="54" y="58"/>
                    </a:lnTo>
                    <a:lnTo>
                      <a:pt x="55" y="41"/>
                    </a:lnTo>
                    <a:lnTo>
                      <a:pt x="53" y="25"/>
                    </a:lnTo>
                    <a:lnTo>
                      <a:pt x="44" y="12"/>
                    </a:lnTo>
                    <a:lnTo>
                      <a:pt x="35" y="2"/>
                    </a:lnTo>
                    <a:lnTo>
                      <a:pt x="22" y="0"/>
                    </a:lnTo>
                    <a:close/>
                  </a:path>
                </a:pathLst>
              </a:custGeom>
              <a:solidFill>
                <a:srgbClr val="000000"/>
              </a:solidFill>
              <a:ln w="9525">
                <a:noFill/>
                <a:round/>
                <a:headEnd/>
                <a:tailEnd/>
              </a:ln>
            </p:spPr>
            <p:txBody>
              <a:bodyPr/>
              <a:lstStyle/>
              <a:p>
                <a:pPr eaLnBrk="0" hangingPunct="0"/>
                <a:endParaRPr lang="en-AU"/>
              </a:p>
            </p:txBody>
          </p:sp>
          <p:sp>
            <p:nvSpPr>
              <p:cNvPr id="76835" name="Freeform 260"/>
              <p:cNvSpPr>
                <a:spLocks/>
              </p:cNvSpPr>
              <p:nvPr/>
            </p:nvSpPr>
            <p:spPr bwMode="auto">
              <a:xfrm>
                <a:off x="2557" y="3090"/>
                <a:ext cx="18" cy="28"/>
              </a:xfrm>
              <a:custGeom>
                <a:avLst/>
                <a:gdLst>
                  <a:gd name="T0" fmla="*/ 2 w 54"/>
                  <a:gd name="T1" fmla="*/ 9 h 84"/>
                  <a:gd name="T2" fmla="*/ 2 w 54"/>
                  <a:gd name="T3" fmla="*/ 9 h 84"/>
                  <a:gd name="T4" fmla="*/ 2 w 54"/>
                  <a:gd name="T5" fmla="*/ 9 h 84"/>
                  <a:gd name="T6" fmla="*/ 2 w 54"/>
                  <a:gd name="T7" fmla="*/ 9 h 84"/>
                  <a:gd name="T8" fmla="*/ 2 w 54"/>
                  <a:gd name="T9" fmla="*/ 9 h 84"/>
                  <a:gd name="T10" fmla="*/ 3 w 54"/>
                  <a:gd name="T11" fmla="*/ 9 h 84"/>
                  <a:gd name="T12" fmla="*/ 3 w 54"/>
                  <a:gd name="T13" fmla="*/ 9 h 84"/>
                  <a:gd name="T14" fmla="*/ 3 w 54"/>
                  <a:gd name="T15" fmla="*/ 9 h 84"/>
                  <a:gd name="T16" fmla="*/ 3 w 54"/>
                  <a:gd name="T17" fmla="*/ 9 h 84"/>
                  <a:gd name="T18" fmla="*/ 4 w 54"/>
                  <a:gd name="T19" fmla="*/ 9 h 84"/>
                  <a:gd name="T20" fmla="*/ 5 w 54"/>
                  <a:gd name="T21" fmla="*/ 8 h 84"/>
                  <a:gd name="T22" fmla="*/ 6 w 54"/>
                  <a:gd name="T23" fmla="*/ 6 h 84"/>
                  <a:gd name="T24" fmla="*/ 6 w 54"/>
                  <a:gd name="T25" fmla="*/ 5 h 84"/>
                  <a:gd name="T26" fmla="*/ 6 w 54"/>
                  <a:gd name="T27" fmla="*/ 3 h 84"/>
                  <a:gd name="T28" fmla="*/ 5 w 54"/>
                  <a:gd name="T29" fmla="*/ 1 h 84"/>
                  <a:gd name="T30" fmla="*/ 4 w 54"/>
                  <a:gd name="T31" fmla="*/ 0 h 84"/>
                  <a:gd name="T32" fmla="*/ 2 w 54"/>
                  <a:gd name="T33" fmla="*/ 0 h 84"/>
                  <a:gd name="T34" fmla="*/ 2 w 54"/>
                  <a:gd name="T35" fmla="*/ 0 h 84"/>
                  <a:gd name="T36" fmla="*/ 2 w 54"/>
                  <a:gd name="T37" fmla="*/ 0 h 84"/>
                  <a:gd name="T38" fmla="*/ 2 w 54"/>
                  <a:gd name="T39" fmla="*/ 0 h 84"/>
                  <a:gd name="T40" fmla="*/ 2 w 54"/>
                  <a:gd name="T41" fmla="*/ 0 h 84"/>
                  <a:gd name="T42" fmla="*/ 2 w 54"/>
                  <a:gd name="T43" fmla="*/ 1 h 84"/>
                  <a:gd name="T44" fmla="*/ 3 w 54"/>
                  <a:gd name="T45" fmla="*/ 2 h 84"/>
                  <a:gd name="T46" fmla="*/ 4 w 54"/>
                  <a:gd name="T47" fmla="*/ 3 h 84"/>
                  <a:gd name="T48" fmla="*/ 4 w 54"/>
                  <a:gd name="T49" fmla="*/ 5 h 84"/>
                  <a:gd name="T50" fmla="*/ 4 w 54"/>
                  <a:gd name="T51" fmla="*/ 5 h 84"/>
                  <a:gd name="T52" fmla="*/ 4 w 54"/>
                  <a:gd name="T53" fmla="*/ 5 h 84"/>
                  <a:gd name="T54" fmla="*/ 4 w 54"/>
                  <a:gd name="T55" fmla="*/ 5 h 84"/>
                  <a:gd name="T56" fmla="*/ 4 w 54"/>
                  <a:gd name="T57" fmla="*/ 5 h 84"/>
                  <a:gd name="T58" fmla="*/ 4 w 54"/>
                  <a:gd name="T59" fmla="*/ 5 h 84"/>
                  <a:gd name="T60" fmla="*/ 3 w 54"/>
                  <a:gd name="T61" fmla="*/ 4 h 84"/>
                  <a:gd name="T62" fmla="*/ 3 w 54"/>
                  <a:gd name="T63" fmla="*/ 4 h 84"/>
                  <a:gd name="T64" fmla="*/ 2 w 54"/>
                  <a:gd name="T65" fmla="*/ 3 h 84"/>
                  <a:gd name="T66" fmla="*/ 1 w 54"/>
                  <a:gd name="T67" fmla="*/ 4 h 84"/>
                  <a:gd name="T68" fmla="*/ 1 w 54"/>
                  <a:gd name="T69" fmla="*/ 4 h 84"/>
                  <a:gd name="T70" fmla="*/ 0 w 54"/>
                  <a:gd name="T71" fmla="*/ 5 h 84"/>
                  <a:gd name="T72" fmla="*/ 0 w 54"/>
                  <a:gd name="T73" fmla="*/ 6 h 84"/>
                  <a:gd name="T74" fmla="*/ 0 w 54"/>
                  <a:gd name="T75" fmla="*/ 7 h 84"/>
                  <a:gd name="T76" fmla="*/ 1 w 54"/>
                  <a:gd name="T77" fmla="*/ 8 h 84"/>
                  <a:gd name="T78" fmla="*/ 1 w 54"/>
                  <a:gd name="T79" fmla="*/ 9 h 84"/>
                  <a:gd name="T80" fmla="*/ 2 w 54"/>
                  <a:gd name="T81" fmla="*/ 9 h 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4"/>
                  <a:gd name="T124" fmla="*/ 0 h 84"/>
                  <a:gd name="T125" fmla="*/ 54 w 54"/>
                  <a:gd name="T126" fmla="*/ 84 h 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4" h="84">
                    <a:moveTo>
                      <a:pt x="21" y="82"/>
                    </a:moveTo>
                    <a:lnTo>
                      <a:pt x="21" y="82"/>
                    </a:lnTo>
                    <a:lnTo>
                      <a:pt x="22" y="82"/>
                    </a:lnTo>
                    <a:lnTo>
                      <a:pt x="24" y="84"/>
                    </a:lnTo>
                    <a:lnTo>
                      <a:pt x="25" y="84"/>
                    </a:lnTo>
                    <a:lnTo>
                      <a:pt x="27" y="84"/>
                    </a:lnTo>
                    <a:lnTo>
                      <a:pt x="39" y="81"/>
                    </a:lnTo>
                    <a:lnTo>
                      <a:pt x="47" y="71"/>
                    </a:lnTo>
                    <a:lnTo>
                      <a:pt x="53" y="57"/>
                    </a:lnTo>
                    <a:lnTo>
                      <a:pt x="54" y="42"/>
                    </a:lnTo>
                    <a:lnTo>
                      <a:pt x="52" y="25"/>
                    </a:lnTo>
                    <a:lnTo>
                      <a:pt x="45" y="13"/>
                    </a:lnTo>
                    <a:lnTo>
                      <a:pt x="35" y="3"/>
                    </a:lnTo>
                    <a:lnTo>
                      <a:pt x="22" y="0"/>
                    </a:lnTo>
                    <a:lnTo>
                      <a:pt x="21" y="0"/>
                    </a:lnTo>
                    <a:lnTo>
                      <a:pt x="18" y="0"/>
                    </a:lnTo>
                    <a:lnTo>
                      <a:pt x="17" y="0"/>
                    </a:lnTo>
                    <a:lnTo>
                      <a:pt x="14" y="2"/>
                    </a:lnTo>
                    <a:lnTo>
                      <a:pt x="22" y="7"/>
                    </a:lnTo>
                    <a:lnTo>
                      <a:pt x="31" y="17"/>
                    </a:lnTo>
                    <a:lnTo>
                      <a:pt x="36" y="28"/>
                    </a:lnTo>
                    <a:lnTo>
                      <a:pt x="38" y="42"/>
                    </a:lnTo>
                    <a:lnTo>
                      <a:pt x="39" y="43"/>
                    </a:lnTo>
                    <a:lnTo>
                      <a:pt x="39" y="46"/>
                    </a:lnTo>
                    <a:lnTo>
                      <a:pt x="39" y="48"/>
                    </a:lnTo>
                    <a:lnTo>
                      <a:pt x="38" y="49"/>
                    </a:lnTo>
                    <a:lnTo>
                      <a:pt x="35" y="42"/>
                    </a:lnTo>
                    <a:lnTo>
                      <a:pt x="31" y="37"/>
                    </a:lnTo>
                    <a:lnTo>
                      <a:pt x="25" y="32"/>
                    </a:lnTo>
                    <a:lnTo>
                      <a:pt x="18" y="31"/>
                    </a:lnTo>
                    <a:lnTo>
                      <a:pt x="11" y="32"/>
                    </a:lnTo>
                    <a:lnTo>
                      <a:pt x="6" y="38"/>
                    </a:lnTo>
                    <a:lnTo>
                      <a:pt x="2" y="46"/>
                    </a:lnTo>
                    <a:lnTo>
                      <a:pt x="0" y="57"/>
                    </a:lnTo>
                    <a:lnTo>
                      <a:pt x="3" y="67"/>
                    </a:lnTo>
                    <a:lnTo>
                      <a:pt x="7" y="75"/>
                    </a:lnTo>
                    <a:lnTo>
                      <a:pt x="13" y="81"/>
                    </a:lnTo>
                    <a:lnTo>
                      <a:pt x="21" y="82"/>
                    </a:lnTo>
                    <a:close/>
                  </a:path>
                </a:pathLst>
              </a:custGeom>
              <a:solidFill>
                <a:srgbClr val="000000"/>
              </a:solidFill>
              <a:ln w="9525">
                <a:noFill/>
                <a:round/>
                <a:headEnd/>
                <a:tailEnd/>
              </a:ln>
            </p:spPr>
            <p:txBody>
              <a:bodyPr/>
              <a:lstStyle/>
              <a:p>
                <a:pPr eaLnBrk="0" hangingPunct="0"/>
                <a:endParaRPr lang="en-AU"/>
              </a:p>
            </p:txBody>
          </p:sp>
          <p:sp>
            <p:nvSpPr>
              <p:cNvPr id="76836" name="Freeform 261"/>
              <p:cNvSpPr>
                <a:spLocks/>
              </p:cNvSpPr>
              <p:nvPr/>
            </p:nvSpPr>
            <p:spPr bwMode="auto">
              <a:xfrm>
                <a:off x="2252" y="3339"/>
                <a:ext cx="163" cy="163"/>
              </a:xfrm>
              <a:custGeom>
                <a:avLst/>
                <a:gdLst>
                  <a:gd name="T0" fmla="*/ 23 w 490"/>
                  <a:gd name="T1" fmla="*/ 0 h 488"/>
                  <a:gd name="T2" fmla="*/ 18 w 490"/>
                  <a:gd name="T3" fmla="*/ 1 h 488"/>
                  <a:gd name="T4" fmla="*/ 13 w 490"/>
                  <a:gd name="T5" fmla="*/ 3 h 488"/>
                  <a:gd name="T6" fmla="*/ 9 w 490"/>
                  <a:gd name="T7" fmla="*/ 6 h 488"/>
                  <a:gd name="T8" fmla="*/ 5 w 490"/>
                  <a:gd name="T9" fmla="*/ 10 h 488"/>
                  <a:gd name="T10" fmla="*/ 3 w 490"/>
                  <a:gd name="T11" fmla="*/ 14 h 488"/>
                  <a:gd name="T12" fmla="*/ 1 w 490"/>
                  <a:gd name="T13" fmla="*/ 19 h 488"/>
                  <a:gd name="T14" fmla="*/ 0 w 490"/>
                  <a:gd name="T15" fmla="*/ 24 h 488"/>
                  <a:gd name="T16" fmla="*/ 0 w 490"/>
                  <a:gd name="T17" fmla="*/ 30 h 488"/>
                  <a:gd name="T18" fmla="*/ 2 w 490"/>
                  <a:gd name="T19" fmla="*/ 35 h 488"/>
                  <a:gd name="T20" fmla="*/ 4 w 490"/>
                  <a:gd name="T21" fmla="*/ 40 h 488"/>
                  <a:gd name="T22" fmla="*/ 7 w 490"/>
                  <a:gd name="T23" fmla="*/ 44 h 488"/>
                  <a:gd name="T24" fmla="*/ 11 w 490"/>
                  <a:gd name="T25" fmla="*/ 48 h 488"/>
                  <a:gd name="T26" fmla="*/ 16 w 490"/>
                  <a:gd name="T27" fmla="*/ 51 h 488"/>
                  <a:gd name="T28" fmla="*/ 21 w 490"/>
                  <a:gd name="T29" fmla="*/ 53 h 488"/>
                  <a:gd name="T30" fmla="*/ 26 w 490"/>
                  <a:gd name="T31" fmla="*/ 54 h 488"/>
                  <a:gd name="T32" fmla="*/ 31 w 490"/>
                  <a:gd name="T33" fmla="*/ 54 h 488"/>
                  <a:gd name="T34" fmla="*/ 37 w 490"/>
                  <a:gd name="T35" fmla="*/ 53 h 488"/>
                  <a:gd name="T36" fmla="*/ 41 w 490"/>
                  <a:gd name="T37" fmla="*/ 51 h 488"/>
                  <a:gd name="T38" fmla="*/ 46 w 490"/>
                  <a:gd name="T39" fmla="*/ 48 h 488"/>
                  <a:gd name="T40" fmla="*/ 49 w 490"/>
                  <a:gd name="T41" fmla="*/ 44 h 488"/>
                  <a:gd name="T42" fmla="*/ 52 w 490"/>
                  <a:gd name="T43" fmla="*/ 40 h 488"/>
                  <a:gd name="T44" fmla="*/ 54 w 490"/>
                  <a:gd name="T45" fmla="*/ 35 h 488"/>
                  <a:gd name="T46" fmla="*/ 54 w 490"/>
                  <a:gd name="T47" fmla="*/ 30 h 488"/>
                  <a:gd name="T48" fmla="*/ 54 w 490"/>
                  <a:gd name="T49" fmla="*/ 24 h 488"/>
                  <a:gd name="T50" fmla="*/ 53 w 490"/>
                  <a:gd name="T51" fmla="*/ 19 h 488"/>
                  <a:gd name="T52" fmla="*/ 50 w 490"/>
                  <a:gd name="T53" fmla="*/ 14 h 488"/>
                  <a:gd name="T54" fmla="*/ 47 w 490"/>
                  <a:gd name="T55" fmla="*/ 10 h 488"/>
                  <a:gd name="T56" fmla="*/ 43 w 490"/>
                  <a:gd name="T57" fmla="*/ 6 h 488"/>
                  <a:gd name="T58" fmla="*/ 39 w 490"/>
                  <a:gd name="T59" fmla="*/ 3 h 488"/>
                  <a:gd name="T60" fmla="*/ 34 w 490"/>
                  <a:gd name="T61" fmla="*/ 1 h 488"/>
                  <a:gd name="T62" fmla="*/ 28 w 490"/>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0"/>
                  <a:gd name="T97" fmla="*/ 0 h 488"/>
                  <a:gd name="T98" fmla="*/ 490 w 490"/>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0" h="488">
                    <a:moveTo>
                      <a:pt x="232" y="0"/>
                    </a:moveTo>
                    <a:lnTo>
                      <a:pt x="207" y="1"/>
                    </a:lnTo>
                    <a:lnTo>
                      <a:pt x="183" y="5"/>
                    </a:lnTo>
                    <a:lnTo>
                      <a:pt x="159" y="11"/>
                    </a:lnTo>
                    <a:lnTo>
                      <a:pt x="137" y="19"/>
                    </a:lnTo>
                    <a:lnTo>
                      <a:pt x="116" y="29"/>
                    </a:lnTo>
                    <a:lnTo>
                      <a:pt x="97" y="41"/>
                    </a:lnTo>
                    <a:lnTo>
                      <a:pt x="79" y="55"/>
                    </a:lnTo>
                    <a:lnTo>
                      <a:pt x="62" y="72"/>
                    </a:lnTo>
                    <a:lnTo>
                      <a:pt x="48" y="89"/>
                    </a:lnTo>
                    <a:lnTo>
                      <a:pt x="34" y="108"/>
                    </a:lnTo>
                    <a:lnTo>
                      <a:pt x="23" y="127"/>
                    </a:lnTo>
                    <a:lnTo>
                      <a:pt x="14" y="150"/>
                    </a:lnTo>
                    <a:lnTo>
                      <a:pt x="7" y="172"/>
                    </a:lnTo>
                    <a:lnTo>
                      <a:pt x="3" y="195"/>
                    </a:lnTo>
                    <a:lnTo>
                      <a:pt x="0" y="219"/>
                    </a:lnTo>
                    <a:lnTo>
                      <a:pt x="0" y="244"/>
                    </a:lnTo>
                    <a:lnTo>
                      <a:pt x="3" y="268"/>
                    </a:lnTo>
                    <a:lnTo>
                      <a:pt x="8" y="292"/>
                    </a:lnTo>
                    <a:lnTo>
                      <a:pt x="15" y="315"/>
                    </a:lnTo>
                    <a:lnTo>
                      <a:pt x="25" y="337"/>
                    </a:lnTo>
                    <a:lnTo>
                      <a:pt x="36" y="359"/>
                    </a:lnTo>
                    <a:lnTo>
                      <a:pt x="48" y="380"/>
                    </a:lnTo>
                    <a:lnTo>
                      <a:pt x="65" y="399"/>
                    </a:lnTo>
                    <a:lnTo>
                      <a:pt x="82" y="417"/>
                    </a:lnTo>
                    <a:lnTo>
                      <a:pt x="101" y="434"/>
                    </a:lnTo>
                    <a:lnTo>
                      <a:pt x="120" y="448"/>
                    </a:lnTo>
                    <a:lnTo>
                      <a:pt x="141" y="460"/>
                    </a:lnTo>
                    <a:lnTo>
                      <a:pt x="164" y="470"/>
                    </a:lnTo>
                    <a:lnTo>
                      <a:pt x="186" y="478"/>
                    </a:lnTo>
                    <a:lnTo>
                      <a:pt x="209" y="484"/>
                    </a:lnTo>
                    <a:lnTo>
                      <a:pt x="233" y="487"/>
                    </a:lnTo>
                    <a:lnTo>
                      <a:pt x="258" y="488"/>
                    </a:lnTo>
                    <a:lnTo>
                      <a:pt x="283" y="487"/>
                    </a:lnTo>
                    <a:lnTo>
                      <a:pt x="306" y="484"/>
                    </a:lnTo>
                    <a:lnTo>
                      <a:pt x="330" y="478"/>
                    </a:lnTo>
                    <a:lnTo>
                      <a:pt x="351" y="470"/>
                    </a:lnTo>
                    <a:lnTo>
                      <a:pt x="372" y="460"/>
                    </a:lnTo>
                    <a:lnTo>
                      <a:pt x="392" y="448"/>
                    </a:lnTo>
                    <a:lnTo>
                      <a:pt x="411" y="434"/>
                    </a:lnTo>
                    <a:lnTo>
                      <a:pt x="427" y="417"/>
                    </a:lnTo>
                    <a:lnTo>
                      <a:pt x="442" y="399"/>
                    </a:lnTo>
                    <a:lnTo>
                      <a:pt x="456" y="380"/>
                    </a:lnTo>
                    <a:lnTo>
                      <a:pt x="467" y="359"/>
                    </a:lnTo>
                    <a:lnTo>
                      <a:pt x="477" y="337"/>
                    </a:lnTo>
                    <a:lnTo>
                      <a:pt x="484" y="315"/>
                    </a:lnTo>
                    <a:lnTo>
                      <a:pt x="488" y="292"/>
                    </a:lnTo>
                    <a:lnTo>
                      <a:pt x="490" y="268"/>
                    </a:lnTo>
                    <a:lnTo>
                      <a:pt x="490" y="244"/>
                    </a:lnTo>
                    <a:lnTo>
                      <a:pt x="487" y="220"/>
                    </a:lnTo>
                    <a:lnTo>
                      <a:pt x="483" y="195"/>
                    </a:lnTo>
                    <a:lnTo>
                      <a:pt x="476" y="173"/>
                    </a:lnTo>
                    <a:lnTo>
                      <a:pt x="466" y="151"/>
                    </a:lnTo>
                    <a:lnTo>
                      <a:pt x="455" y="129"/>
                    </a:lnTo>
                    <a:lnTo>
                      <a:pt x="442" y="108"/>
                    </a:lnTo>
                    <a:lnTo>
                      <a:pt x="426" y="89"/>
                    </a:lnTo>
                    <a:lnTo>
                      <a:pt x="409" y="71"/>
                    </a:lnTo>
                    <a:lnTo>
                      <a:pt x="390" y="54"/>
                    </a:lnTo>
                    <a:lnTo>
                      <a:pt x="370" y="40"/>
                    </a:lnTo>
                    <a:lnTo>
                      <a:pt x="349" y="28"/>
                    </a:lnTo>
                    <a:lnTo>
                      <a:pt x="327" y="18"/>
                    </a:lnTo>
                    <a:lnTo>
                      <a:pt x="304" y="10"/>
                    </a:lnTo>
                    <a:lnTo>
                      <a:pt x="280" y="4"/>
                    </a:lnTo>
                    <a:lnTo>
                      <a:pt x="256" y="1"/>
                    </a:lnTo>
                    <a:lnTo>
                      <a:pt x="232" y="0"/>
                    </a:lnTo>
                    <a:close/>
                  </a:path>
                </a:pathLst>
              </a:custGeom>
              <a:solidFill>
                <a:srgbClr val="000000"/>
              </a:solidFill>
              <a:ln w="9525">
                <a:noFill/>
                <a:round/>
                <a:headEnd/>
                <a:tailEnd/>
              </a:ln>
            </p:spPr>
            <p:txBody>
              <a:bodyPr/>
              <a:lstStyle/>
              <a:p>
                <a:pPr eaLnBrk="0" hangingPunct="0"/>
                <a:endParaRPr lang="en-AU"/>
              </a:p>
            </p:txBody>
          </p:sp>
          <p:sp>
            <p:nvSpPr>
              <p:cNvPr id="76837" name="Freeform 262"/>
              <p:cNvSpPr>
                <a:spLocks/>
              </p:cNvSpPr>
              <p:nvPr/>
            </p:nvSpPr>
            <p:spPr bwMode="auto">
              <a:xfrm>
                <a:off x="2264" y="3351"/>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4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19" y="416"/>
                    </a:moveTo>
                    <a:lnTo>
                      <a:pt x="199" y="415"/>
                    </a:lnTo>
                    <a:lnTo>
                      <a:pt x="178" y="412"/>
                    </a:lnTo>
                    <a:lnTo>
                      <a:pt x="158"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0" y="76"/>
                    </a:lnTo>
                    <a:lnTo>
                      <a:pt x="53" y="61"/>
                    </a:lnTo>
                    <a:lnTo>
                      <a:pt x="68" y="47"/>
                    </a:lnTo>
                    <a:lnTo>
                      <a:pt x="83" y="35"/>
                    </a:lnTo>
                    <a:lnTo>
                      <a:pt x="100" y="25"/>
                    </a:lnTo>
                    <a:lnTo>
                      <a:pt x="118" y="15"/>
                    </a:lnTo>
                    <a:lnTo>
                      <a:pt x="138" y="10"/>
                    </a:lnTo>
                    <a:lnTo>
                      <a:pt x="157" y="4"/>
                    </a:lnTo>
                    <a:lnTo>
                      <a:pt x="176" y="1"/>
                    </a:lnTo>
                    <a:lnTo>
                      <a:pt x="197" y="0"/>
                    </a:lnTo>
                    <a:lnTo>
                      <a:pt x="218" y="1"/>
                    </a:lnTo>
                    <a:lnTo>
                      <a:pt x="239" y="4"/>
                    </a:lnTo>
                    <a:lnTo>
                      <a:pt x="258" y="10"/>
                    </a:lnTo>
                    <a:lnTo>
                      <a:pt x="278" y="15"/>
                    </a:lnTo>
                    <a:lnTo>
                      <a:pt x="296" y="25"/>
                    </a:lnTo>
                    <a:lnTo>
                      <a:pt x="314" y="35"/>
                    </a:lnTo>
                    <a:lnTo>
                      <a:pt x="330" y="47"/>
                    </a:lnTo>
                    <a:lnTo>
                      <a:pt x="347" y="61"/>
                    </a:lnTo>
                    <a:lnTo>
                      <a:pt x="362"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19" y="416"/>
                    </a:lnTo>
                    <a:close/>
                  </a:path>
                </a:pathLst>
              </a:custGeom>
              <a:solidFill>
                <a:srgbClr val="FFFFFF"/>
              </a:solidFill>
              <a:ln w="9525">
                <a:noFill/>
                <a:round/>
                <a:headEnd/>
                <a:tailEnd/>
              </a:ln>
            </p:spPr>
            <p:txBody>
              <a:bodyPr/>
              <a:lstStyle/>
              <a:p>
                <a:pPr eaLnBrk="0" hangingPunct="0"/>
                <a:endParaRPr lang="en-AU"/>
              </a:p>
            </p:txBody>
          </p:sp>
          <p:sp>
            <p:nvSpPr>
              <p:cNvPr id="76838" name="Freeform 263"/>
              <p:cNvSpPr>
                <a:spLocks/>
              </p:cNvSpPr>
              <p:nvPr/>
            </p:nvSpPr>
            <p:spPr bwMode="auto">
              <a:xfrm>
                <a:off x="2272" y="3359"/>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8"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3"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6" y="130"/>
                    </a:lnTo>
                    <a:lnTo>
                      <a:pt x="350" y="113"/>
                    </a:lnTo>
                    <a:lnTo>
                      <a:pt x="341" y="97"/>
                    </a:lnTo>
                    <a:lnTo>
                      <a:pt x="331" y="81"/>
                    </a:lnTo>
                    <a:lnTo>
                      <a:pt x="320" y="67"/>
                    </a:lnTo>
                    <a:lnTo>
                      <a:pt x="306" y="54"/>
                    </a:lnTo>
                    <a:lnTo>
                      <a:pt x="293" y="41"/>
                    </a:lnTo>
                    <a:lnTo>
                      <a:pt x="277" y="30"/>
                    </a:lnTo>
                    <a:lnTo>
                      <a:pt x="262" y="22"/>
                    </a:lnTo>
                    <a:lnTo>
                      <a:pt x="245"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839" name="Freeform 264"/>
              <p:cNvSpPr>
                <a:spLocks/>
              </p:cNvSpPr>
              <p:nvPr/>
            </p:nvSpPr>
            <p:spPr bwMode="auto">
              <a:xfrm>
                <a:off x="2285" y="3372"/>
                <a:ext cx="98" cy="98"/>
              </a:xfrm>
              <a:custGeom>
                <a:avLst/>
                <a:gdLst>
                  <a:gd name="T0" fmla="*/ 17 w 294"/>
                  <a:gd name="T1" fmla="*/ 33 h 294"/>
                  <a:gd name="T2" fmla="*/ 16 w 294"/>
                  <a:gd name="T3" fmla="*/ 33 h 294"/>
                  <a:gd name="T4" fmla="*/ 14 w 294"/>
                  <a:gd name="T5" fmla="*/ 32 h 294"/>
                  <a:gd name="T6" fmla="*/ 12 w 294"/>
                  <a:gd name="T7" fmla="*/ 32 h 294"/>
                  <a:gd name="T8" fmla="*/ 11 w 294"/>
                  <a:gd name="T9" fmla="*/ 31 h 294"/>
                  <a:gd name="T10" fmla="*/ 9 w 294"/>
                  <a:gd name="T11" fmla="*/ 31 h 294"/>
                  <a:gd name="T12" fmla="*/ 8 w 294"/>
                  <a:gd name="T13" fmla="*/ 30 h 294"/>
                  <a:gd name="T14" fmla="*/ 7 w 294"/>
                  <a:gd name="T15" fmla="*/ 29 h 294"/>
                  <a:gd name="T16" fmla="*/ 5 w 294"/>
                  <a:gd name="T17" fmla="*/ 28 h 294"/>
                  <a:gd name="T18" fmla="*/ 4 w 294"/>
                  <a:gd name="T19" fmla="*/ 27 h 294"/>
                  <a:gd name="T20" fmla="*/ 3 w 294"/>
                  <a:gd name="T21" fmla="*/ 25 h 294"/>
                  <a:gd name="T22" fmla="*/ 2 w 294"/>
                  <a:gd name="T23" fmla="*/ 24 h 294"/>
                  <a:gd name="T24" fmla="*/ 2 w 294"/>
                  <a:gd name="T25" fmla="*/ 22 h 294"/>
                  <a:gd name="T26" fmla="*/ 1 w 294"/>
                  <a:gd name="T27" fmla="*/ 21 h 294"/>
                  <a:gd name="T28" fmla="*/ 0 w 294"/>
                  <a:gd name="T29" fmla="*/ 20 h 294"/>
                  <a:gd name="T30" fmla="*/ 0 w 294"/>
                  <a:gd name="T31" fmla="*/ 18 h 294"/>
                  <a:gd name="T32" fmla="*/ 0 w 294"/>
                  <a:gd name="T33" fmla="*/ 16 h 294"/>
                  <a:gd name="T34" fmla="*/ 0 w 294"/>
                  <a:gd name="T35" fmla="*/ 13 h 294"/>
                  <a:gd name="T36" fmla="*/ 1 w 294"/>
                  <a:gd name="T37" fmla="*/ 10 h 294"/>
                  <a:gd name="T38" fmla="*/ 2 w 294"/>
                  <a:gd name="T39" fmla="*/ 7 h 294"/>
                  <a:gd name="T40" fmla="*/ 4 w 294"/>
                  <a:gd name="T41" fmla="*/ 5 h 294"/>
                  <a:gd name="T42" fmla="*/ 5 w 294"/>
                  <a:gd name="T43" fmla="*/ 4 h 294"/>
                  <a:gd name="T44" fmla="*/ 7 w 294"/>
                  <a:gd name="T45" fmla="*/ 3 h 294"/>
                  <a:gd name="T46" fmla="*/ 8 w 294"/>
                  <a:gd name="T47" fmla="*/ 2 h 294"/>
                  <a:gd name="T48" fmla="*/ 9 w 294"/>
                  <a:gd name="T49" fmla="*/ 1 h 294"/>
                  <a:gd name="T50" fmla="*/ 11 w 294"/>
                  <a:gd name="T51" fmla="*/ 1 h 294"/>
                  <a:gd name="T52" fmla="*/ 12 w 294"/>
                  <a:gd name="T53" fmla="*/ 0 h 294"/>
                  <a:gd name="T54" fmla="*/ 14 w 294"/>
                  <a:gd name="T55" fmla="*/ 0 h 294"/>
                  <a:gd name="T56" fmla="*/ 15 w 294"/>
                  <a:gd name="T57" fmla="*/ 0 h 294"/>
                  <a:gd name="T58" fmla="*/ 17 w 294"/>
                  <a:gd name="T59" fmla="*/ 0 h 294"/>
                  <a:gd name="T60" fmla="*/ 19 w 294"/>
                  <a:gd name="T61" fmla="*/ 0 h 294"/>
                  <a:gd name="T62" fmla="*/ 20 w 294"/>
                  <a:gd name="T63" fmla="*/ 1 h 294"/>
                  <a:gd name="T64" fmla="*/ 22 w 294"/>
                  <a:gd name="T65" fmla="*/ 1 h 294"/>
                  <a:gd name="T66" fmla="*/ 23 w 294"/>
                  <a:gd name="T67" fmla="*/ 2 h 294"/>
                  <a:gd name="T68" fmla="*/ 25 w 294"/>
                  <a:gd name="T69" fmla="*/ 3 h 294"/>
                  <a:gd name="T70" fmla="*/ 26 w 294"/>
                  <a:gd name="T71" fmla="*/ 4 h 294"/>
                  <a:gd name="T72" fmla="*/ 27 w 294"/>
                  <a:gd name="T73" fmla="*/ 5 h 294"/>
                  <a:gd name="T74" fmla="*/ 28 w 294"/>
                  <a:gd name="T75" fmla="*/ 6 h 294"/>
                  <a:gd name="T76" fmla="*/ 29 w 294"/>
                  <a:gd name="T77" fmla="*/ 7 h 294"/>
                  <a:gd name="T78" fmla="*/ 30 w 294"/>
                  <a:gd name="T79" fmla="*/ 9 h 294"/>
                  <a:gd name="T80" fmla="*/ 31 w 294"/>
                  <a:gd name="T81" fmla="*/ 10 h 294"/>
                  <a:gd name="T82" fmla="*/ 32 w 294"/>
                  <a:gd name="T83" fmla="*/ 12 h 294"/>
                  <a:gd name="T84" fmla="*/ 32 w 294"/>
                  <a:gd name="T85" fmla="*/ 13 h 294"/>
                  <a:gd name="T86" fmla="*/ 33 w 294"/>
                  <a:gd name="T87" fmla="*/ 15 h 294"/>
                  <a:gd name="T88" fmla="*/ 33 w 294"/>
                  <a:gd name="T89" fmla="*/ 16 h 294"/>
                  <a:gd name="T90" fmla="*/ 33 w 294"/>
                  <a:gd name="T91" fmla="*/ 20 h 294"/>
                  <a:gd name="T92" fmla="*/ 32 w 294"/>
                  <a:gd name="T93" fmla="*/ 23 h 294"/>
                  <a:gd name="T94" fmla="*/ 30 w 294"/>
                  <a:gd name="T95" fmla="*/ 25 h 294"/>
                  <a:gd name="T96" fmla="*/ 29 w 294"/>
                  <a:gd name="T97" fmla="*/ 28 h 294"/>
                  <a:gd name="T98" fmla="*/ 26 w 294"/>
                  <a:gd name="T99" fmla="*/ 30 h 294"/>
                  <a:gd name="T100" fmla="*/ 24 w 294"/>
                  <a:gd name="T101" fmla="*/ 31 h 294"/>
                  <a:gd name="T102" fmla="*/ 21 w 294"/>
                  <a:gd name="T103" fmla="*/ 32 h 294"/>
                  <a:gd name="T104" fmla="*/ 17 w 294"/>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4"/>
                  <a:gd name="T160" fmla="*/ 0 h 294"/>
                  <a:gd name="T161" fmla="*/ 294 w 294"/>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4" h="294">
                    <a:moveTo>
                      <a:pt x="156" y="294"/>
                    </a:moveTo>
                    <a:lnTo>
                      <a:pt x="140" y="293"/>
                    </a:lnTo>
                    <a:lnTo>
                      <a:pt x="127" y="291"/>
                    </a:lnTo>
                    <a:lnTo>
                      <a:pt x="111" y="287"/>
                    </a:lnTo>
                    <a:lnTo>
                      <a:pt x="99" y="283"/>
                    </a:lnTo>
                    <a:lnTo>
                      <a:pt x="85" y="277"/>
                    </a:lnTo>
                    <a:lnTo>
                      <a:pt x="72" y="269"/>
                    </a:lnTo>
                    <a:lnTo>
                      <a:pt x="60" y="261"/>
                    </a:lnTo>
                    <a:lnTo>
                      <a:pt x="49" y="251"/>
                    </a:lnTo>
                    <a:lnTo>
                      <a:pt x="39" y="240"/>
                    </a:lnTo>
                    <a:lnTo>
                      <a:pt x="29" y="229"/>
                    </a:lnTo>
                    <a:lnTo>
                      <a:pt x="21" y="216"/>
                    </a:lnTo>
                    <a:lnTo>
                      <a:pt x="14" y="202"/>
                    </a:lnTo>
                    <a:lnTo>
                      <a:pt x="9" y="190"/>
                    </a:lnTo>
                    <a:lnTo>
                      <a:pt x="4" y="176"/>
                    </a:lnTo>
                    <a:lnTo>
                      <a:pt x="2" y="161"/>
                    </a:lnTo>
                    <a:lnTo>
                      <a:pt x="0" y="147"/>
                    </a:lnTo>
                    <a:lnTo>
                      <a:pt x="2" y="118"/>
                    </a:lnTo>
                    <a:lnTo>
                      <a:pt x="9" y="90"/>
                    </a:lnTo>
                    <a:lnTo>
                      <a:pt x="20" y="65"/>
                    </a:lnTo>
                    <a:lnTo>
                      <a:pt x="38" y="43"/>
                    </a:lnTo>
                    <a:lnTo>
                      <a:pt x="47" y="33"/>
                    </a:lnTo>
                    <a:lnTo>
                      <a:pt x="59" y="25"/>
                    </a:lnTo>
                    <a:lnTo>
                      <a:pt x="71" y="17"/>
                    </a:lnTo>
                    <a:lnTo>
                      <a:pt x="84" y="11"/>
                    </a:lnTo>
                    <a:lnTo>
                      <a:pt x="97" y="7"/>
                    </a:lnTo>
                    <a:lnTo>
                      <a:pt x="110" y="3"/>
                    </a:lnTo>
                    <a:lnTo>
                      <a:pt x="125" y="1"/>
                    </a:lnTo>
                    <a:lnTo>
                      <a:pt x="139" y="0"/>
                    </a:lnTo>
                    <a:lnTo>
                      <a:pt x="153" y="1"/>
                    </a:lnTo>
                    <a:lnTo>
                      <a:pt x="168" y="3"/>
                    </a:lnTo>
                    <a:lnTo>
                      <a:pt x="182" y="7"/>
                    </a:lnTo>
                    <a:lnTo>
                      <a:pt x="196" y="11"/>
                    </a:lnTo>
                    <a:lnTo>
                      <a:pt x="208" y="17"/>
                    </a:lnTo>
                    <a:lnTo>
                      <a:pt x="222" y="25"/>
                    </a:lnTo>
                    <a:lnTo>
                      <a:pt x="235" y="33"/>
                    </a:lnTo>
                    <a:lnTo>
                      <a:pt x="246" y="43"/>
                    </a:lnTo>
                    <a:lnTo>
                      <a:pt x="256" y="54"/>
                    </a:lnTo>
                    <a:lnTo>
                      <a:pt x="265" y="65"/>
                    </a:lnTo>
                    <a:lnTo>
                      <a:pt x="274" y="78"/>
                    </a:lnTo>
                    <a:lnTo>
                      <a:pt x="281" y="90"/>
                    </a:lnTo>
                    <a:lnTo>
                      <a:pt x="286" y="104"/>
                    </a:lnTo>
                    <a:lnTo>
                      <a:pt x="290" y="118"/>
                    </a:lnTo>
                    <a:lnTo>
                      <a:pt x="293" y="133"/>
                    </a:lnTo>
                    <a:lnTo>
                      <a:pt x="294"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840" name="Freeform 265"/>
              <p:cNvSpPr>
                <a:spLocks/>
              </p:cNvSpPr>
              <p:nvPr/>
            </p:nvSpPr>
            <p:spPr bwMode="auto">
              <a:xfrm>
                <a:off x="2756" y="3339"/>
                <a:ext cx="163" cy="163"/>
              </a:xfrm>
              <a:custGeom>
                <a:avLst/>
                <a:gdLst>
                  <a:gd name="T0" fmla="*/ 23 w 489"/>
                  <a:gd name="T1" fmla="*/ 0 h 488"/>
                  <a:gd name="T2" fmla="*/ 18 w 489"/>
                  <a:gd name="T3" fmla="*/ 1 h 488"/>
                  <a:gd name="T4" fmla="*/ 13 w 489"/>
                  <a:gd name="T5" fmla="*/ 3 h 488"/>
                  <a:gd name="T6" fmla="*/ 9 w 489"/>
                  <a:gd name="T7" fmla="*/ 6 h 488"/>
                  <a:gd name="T8" fmla="*/ 5 w 489"/>
                  <a:gd name="T9" fmla="*/ 10 h 488"/>
                  <a:gd name="T10" fmla="*/ 2 w 489"/>
                  <a:gd name="T11" fmla="*/ 14 h 488"/>
                  <a:gd name="T12" fmla="*/ 1 w 489"/>
                  <a:gd name="T13" fmla="*/ 19 h 488"/>
                  <a:gd name="T14" fmla="*/ 0 w 489"/>
                  <a:gd name="T15" fmla="*/ 24 h 488"/>
                  <a:gd name="T16" fmla="*/ 0 w 489"/>
                  <a:gd name="T17" fmla="*/ 30 h 488"/>
                  <a:gd name="T18" fmla="*/ 2 w 489"/>
                  <a:gd name="T19" fmla="*/ 35 h 488"/>
                  <a:gd name="T20" fmla="*/ 4 w 489"/>
                  <a:gd name="T21" fmla="*/ 40 h 488"/>
                  <a:gd name="T22" fmla="*/ 7 w 489"/>
                  <a:gd name="T23" fmla="*/ 44 h 488"/>
                  <a:gd name="T24" fmla="*/ 11 w 489"/>
                  <a:gd name="T25" fmla="*/ 48 h 488"/>
                  <a:gd name="T26" fmla="*/ 16 w 489"/>
                  <a:gd name="T27" fmla="*/ 51 h 488"/>
                  <a:gd name="T28" fmla="*/ 21 w 489"/>
                  <a:gd name="T29" fmla="*/ 53 h 488"/>
                  <a:gd name="T30" fmla="*/ 26 w 489"/>
                  <a:gd name="T31" fmla="*/ 54 h 488"/>
                  <a:gd name="T32" fmla="*/ 31 w 489"/>
                  <a:gd name="T33" fmla="*/ 54 h 488"/>
                  <a:gd name="T34" fmla="*/ 37 w 489"/>
                  <a:gd name="T35" fmla="*/ 53 h 488"/>
                  <a:gd name="T36" fmla="*/ 41 w 489"/>
                  <a:gd name="T37" fmla="*/ 51 h 488"/>
                  <a:gd name="T38" fmla="*/ 46 w 489"/>
                  <a:gd name="T39" fmla="*/ 48 h 488"/>
                  <a:gd name="T40" fmla="*/ 49 w 489"/>
                  <a:gd name="T41" fmla="*/ 44 h 488"/>
                  <a:gd name="T42" fmla="*/ 52 w 489"/>
                  <a:gd name="T43" fmla="*/ 40 h 488"/>
                  <a:gd name="T44" fmla="*/ 54 w 489"/>
                  <a:gd name="T45" fmla="*/ 35 h 488"/>
                  <a:gd name="T46" fmla="*/ 54 w 489"/>
                  <a:gd name="T47" fmla="*/ 30 h 488"/>
                  <a:gd name="T48" fmla="*/ 54 w 489"/>
                  <a:gd name="T49" fmla="*/ 24 h 488"/>
                  <a:gd name="T50" fmla="*/ 53 w 489"/>
                  <a:gd name="T51" fmla="*/ 19 h 488"/>
                  <a:gd name="T52" fmla="*/ 50 w 489"/>
                  <a:gd name="T53" fmla="*/ 14 h 488"/>
                  <a:gd name="T54" fmla="*/ 47 w 489"/>
                  <a:gd name="T55" fmla="*/ 10 h 488"/>
                  <a:gd name="T56" fmla="*/ 43 w 489"/>
                  <a:gd name="T57" fmla="*/ 6 h 488"/>
                  <a:gd name="T58" fmla="*/ 39 w 489"/>
                  <a:gd name="T59" fmla="*/ 3 h 488"/>
                  <a:gd name="T60" fmla="*/ 34 w 489"/>
                  <a:gd name="T61" fmla="*/ 1 h 488"/>
                  <a:gd name="T62" fmla="*/ 28 w 489"/>
                  <a:gd name="T63" fmla="*/ 0 h 4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488"/>
                  <a:gd name="T98" fmla="*/ 489 w 489"/>
                  <a:gd name="T99" fmla="*/ 488 h 4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488">
                    <a:moveTo>
                      <a:pt x="231" y="0"/>
                    </a:moveTo>
                    <a:lnTo>
                      <a:pt x="206" y="1"/>
                    </a:lnTo>
                    <a:lnTo>
                      <a:pt x="182" y="5"/>
                    </a:lnTo>
                    <a:lnTo>
                      <a:pt x="158" y="11"/>
                    </a:lnTo>
                    <a:lnTo>
                      <a:pt x="136" y="19"/>
                    </a:lnTo>
                    <a:lnTo>
                      <a:pt x="115" y="29"/>
                    </a:lnTo>
                    <a:lnTo>
                      <a:pt x="96" y="41"/>
                    </a:lnTo>
                    <a:lnTo>
                      <a:pt x="78" y="55"/>
                    </a:lnTo>
                    <a:lnTo>
                      <a:pt x="61" y="72"/>
                    </a:lnTo>
                    <a:lnTo>
                      <a:pt x="47" y="89"/>
                    </a:lnTo>
                    <a:lnTo>
                      <a:pt x="34" y="108"/>
                    </a:lnTo>
                    <a:lnTo>
                      <a:pt x="22" y="127"/>
                    </a:lnTo>
                    <a:lnTo>
                      <a:pt x="14" y="150"/>
                    </a:lnTo>
                    <a:lnTo>
                      <a:pt x="7" y="172"/>
                    </a:lnTo>
                    <a:lnTo>
                      <a:pt x="2" y="195"/>
                    </a:lnTo>
                    <a:lnTo>
                      <a:pt x="0" y="219"/>
                    </a:lnTo>
                    <a:lnTo>
                      <a:pt x="0" y="244"/>
                    </a:lnTo>
                    <a:lnTo>
                      <a:pt x="3" y="268"/>
                    </a:lnTo>
                    <a:lnTo>
                      <a:pt x="7" y="292"/>
                    </a:lnTo>
                    <a:lnTo>
                      <a:pt x="14" y="315"/>
                    </a:lnTo>
                    <a:lnTo>
                      <a:pt x="24" y="337"/>
                    </a:lnTo>
                    <a:lnTo>
                      <a:pt x="35" y="359"/>
                    </a:lnTo>
                    <a:lnTo>
                      <a:pt x="47" y="380"/>
                    </a:lnTo>
                    <a:lnTo>
                      <a:pt x="64" y="399"/>
                    </a:lnTo>
                    <a:lnTo>
                      <a:pt x="81" y="417"/>
                    </a:lnTo>
                    <a:lnTo>
                      <a:pt x="100" y="434"/>
                    </a:lnTo>
                    <a:lnTo>
                      <a:pt x="120" y="448"/>
                    </a:lnTo>
                    <a:lnTo>
                      <a:pt x="140" y="460"/>
                    </a:lnTo>
                    <a:lnTo>
                      <a:pt x="163" y="470"/>
                    </a:lnTo>
                    <a:lnTo>
                      <a:pt x="186" y="478"/>
                    </a:lnTo>
                    <a:lnTo>
                      <a:pt x="210" y="484"/>
                    </a:lnTo>
                    <a:lnTo>
                      <a:pt x="233" y="487"/>
                    </a:lnTo>
                    <a:lnTo>
                      <a:pt x="258" y="488"/>
                    </a:lnTo>
                    <a:lnTo>
                      <a:pt x="282" y="487"/>
                    </a:lnTo>
                    <a:lnTo>
                      <a:pt x="306" y="484"/>
                    </a:lnTo>
                    <a:lnTo>
                      <a:pt x="329" y="478"/>
                    </a:lnTo>
                    <a:lnTo>
                      <a:pt x="351" y="470"/>
                    </a:lnTo>
                    <a:lnTo>
                      <a:pt x="371" y="460"/>
                    </a:lnTo>
                    <a:lnTo>
                      <a:pt x="392" y="448"/>
                    </a:lnTo>
                    <a:lnTo>
                      <a:pt x="410" y="434"/>
                    </a:lnTo>
                    <a:lnTo>
                      <a:pt x="426" y="417"/>
                    </a:lnTo>
                    <a:lnTo>
                      <a:pt x="442" y="399"/>
                    </a:lnTo>
                    <a:lnTo>
                      <a:pt x="455" y="380"/>
                    </a:lnTo>
                    <a:lnTo>
                      <a:pt x="467" y="359"/>
                    </a:lnTo>
                    <a:lnTo>
                      <a:pt x="476" y="337"/>
                    </a:lnTo>
                    <a:lnTo>
                      <a:pt x="483" y="315"/>
                    </a:lnTo>
                    <a:lnTo>
                      <a:pt x="487" y="292"/>
                    </a:lnTo>
                    <a:lnTo>
                      <a:pt x="489" y="268"/>
                    </a:lnTo>
                    <a:lnTo>
                      <a:pt x="489" y="244"/>
                    </a:lnTo>
                    <a:lnTo>
                      <a:pt x="486" y="220"/>
                    </a:lnTo>
                    <a:lnTo>
                      <a:pt x="482" y="195"/>
                    </a:lnTo>
                    <a:lnTo>
                      <a:pt x="475" y="173"/>
                    </a:lnTo>
                    <a:lnTo>
                      <a:pt x="465" y="151"/>
                    </a:lnTo>
                    <a:lnTo>
                      <a:pt x="454" y="129"/>
                    </a:lnTo>
                    <a:lnTo>
                      <a:pt x="442" y="108"/>
                    </a:lnTo>
                    <a:lnTo>
                      <a:pt x="425" y="89"/>
                    </a:lnTo>
                    <a:lnTo>
                      <a:pt x="408" y="71"/>
                    </a:lnTo>
                    <a:lnTo>
                      <a:pt x="389" y="54"/>
                    </a:lnTo>
                    <a:lnTo>
                      <a:pt x="369" y="40"/>
                    </a:lnTo>
                    <a:lnTo>
                      <a:pt x="349" y="28"/>
                    </a:lnTo>
                    <a:lnTo>
                      <a:pt x="326" y="18"/>
                    </a:lnTo>
                    <a:lnTo>
                      <a:pt x="303" y="10"/>
                    </a:lnTo>
                    <a:lnTo>
                      <a:pt x="279" y="4"/>
                    </a:lnTo>
                    <a:lnTo>
                      <a:pt x="256" y="1"/>
                    </a:lnTo>
                    <a:lnTo>
                      <a:pt x="231" y="0"/>
                    </a:lnTo>
                    <a:close/>
                  </a:path>
                </a:pathLst>
              </a:custGeom>
              <a:solidFill>
                <a:srgbClr val="000000"/>
              </a:solidFill>
              <a:ln w="9525">
                <a:noFill/>
                <a:round/>
                <a:headEnd/>
                <a:tailEnd/>
              </a:ln>
            </p:spPr>
            <p:txBody>
              <a:bodyPr/>
              <a:lstStyle/>
              <a:p>
                <a:pPr eaLnBrk="0" hangingPunct="0"/>
                <a:endParaRPr lang="en-AU"/>
              </a:p>
            </p:txBody>
          </p:sp>
          <p:sp>
            <p:nvSpPr>
              <p:cNvPr id="76841" name="Freeform 266"/>
              <p:cNvSpPr>
                <a:spLocks/>
              </p:cNvSpPr>
              <p:nvPr/>
            </p:nvSpPr>
            <p:spPr bwMode="auto">
              <a:xfrm>
                <a:off x="2768" y="3351"/>
                <a:ext cx="139" cy="139"/>
              </a:xfrm>
              <a:custGeom>
                <a:avLst/>
                <a:gdLst>
                  <a:gd name="T0" fmla="*/ 24 w 417"/>
                  <a:gd name="T1" fmla="*/ 46 h 416"/>
                  <a:gd name="T2" fmla="*/ 22 w 417"/>
                  <a:gd name="T3" fmla="*/ 46 h 416"/>
                  <a:gd name="T4" fmla="*/ 20 w 417"/>
                  <a:gd name="T5" fmla="*/ 46 h 416"/>
                  <a:gd name="T6" fmla="*/ 18 w 417"/>
                  <a:gd name="T7" fmla="*/ 45 h 416"/>
                  <a:gd name="T8" fmla="*/ 15 w 417"/>
                  <a:gd name="T9" fmla="*/ 44 h 416"/>
                  <a:gd name="T10" fmla="*/ 13 w 417"/>
                  <a:gd name="T11" fmla="*/ 44 h 416"/>
                  <a:gd name="T12" fmla="*/ 11 w 417"/>
                  <a:gd name="T13" fmla="*/ 42 h 416"/>
                  <a:gd name="T14" fmla="*/ 10 w 417"/>
                  <a:gd name="T15" fmla="*/ 41 h 416"/>
                  <a:gd name="T16" fmla="*/ 8 w 417"/>
                  <a:gd name="T17" fmla="*/ 40 h 416"/>
                  <a:gd name="T18" fmla="*/ 6 w 417"/>
                  <a:gd name="T19" fmla="*/ 38 h 416"/>
                  <a:gd name="T20" fmla="*/ 5 w 417"/>
                  <a:gd name="T21" fmla="*/ 36 h 416"/>
                  <a:gd name="T22" fmla="*/ 3 w 417"/>
                  <a:gd name="T23" fmla="*/ 34 h 416"/>
                  <a:gd name="T24" fmla="*/ 2 w 417"/>
                  <a:gd name="T25" fmla="*/ 32 h 416"/>
                  <a:gd name="T26" fmla="*/ 1 w 417"/>
                  <a:gd name="T27" fmla="*/ 30 h 416"/>
                  <a:gd name="T28" fmla="*/ 1 w 417"/>
                  <a:gd name="T29" fmla="*/ 28 h 416"/>
                  <a:gd name="T30" fmla="*/ 0 w 417"/>
                  <a:gd name="T31" fmla="*/ 26 h 416"/>
                  <a:gd name="T32" fmla="*/ 0 w 417"/>
                  <a:gd name="T33" fmla="*/ 23 h 416"/>
                  <a:gd name="T34" fmla="*/ 0 w 417"/>
                  <a:gd name="T35" fmla="*/ 21 h 416"/>
                  <a:gd name="T36" fmla="*/ 0 w 417"/>
                  <a:gd name="T37" fmla="*/ 18 h 416"/>
                  <a:gd name="T38" fmla="*/ 1 w 417"/>
                  <a:gd name="T39" fmla="*/ 16 h 416"/>
                  <a:gd name="T40" fmla="*/ 1 w 417"/>
                  <a:gd name="T41" fmla="*/ 14 h 416"/>
                  <a:gd name="T42" fmla="*/ 2 w 417"/>
                  <a:gd name="T43" fmla="*/ 12 h 416"/>
                  <a:gd name="T44" fmla="*/ 3 w 417"/>
                  <a:gd name="T45" fmla="*/ 10 h 416"/>
                  <a:gd name="T46" fmla="*/ 5 w 417"/>
                  <a:gd name="T47" fmla="*/ 8 h 416"/>
                  <a:gd name="T48" fmla="*/ 6 w 417"/>
                  <a:gd name="T49" fmla="*/ 7 h 416"/>
                  <a:gd name="T50" fmla="*/ 8 w 417"/>
                  <a:gd name="T51" fmla="*/ 5 h 416"/>
                  <a:gd name="T52" fmla="*/ 9 w 417"/>
                  <a:gd name="T53" fmla="*/ 4 h 416"/>
                  <a:gd name="T54" fmla="*/ 11 w 417"/>
                  <a:gd name="T55" fmla="*/ 3 h 416"/>
                  <a:gd name="T56" fmla="*/ 13 w 417"/>
                  <a:gd name="T57" fmla="*/ 2 h 416"/>
                  <a:gd name="T58" fmla="*/ 15 w 417"/>
                  <a:gd name="T59" fmla="*/ 1 h 416"/>
                  <a:gd name="T60" fmla="*/ 17 w 417"/>
                  <a:gd name="T61" fmla="*/ 0 h 416"/>
                  <a:gd name="T62" fmla="*/ 20 w 417"/>
                  <a:gd name="T63" fmla="*/ 0 h 416"/>
                  <a:gd name="T64" fmla="*/ 22 w 417"/>
                  <a:gd name="T65" fmla="*/ 0 h 416"/>
                  <a:gd name="T66" fmla="*/ 24 w 417"/>
                  <a:gd name="T67" fmla="*/ 0 h 416"/>
                  <a:gd name="T68" fmla="*/ 27 w 417"/>
                  <a:gd name="T69" fmla="*/ 0 h 416"/>
                  <a:gd name="T70" fmla="*/ 29 w 417"/>
                  <a:gd name="T71" fmla="*/ 1 h 416"/>
                  <a:gd name="T72" fmla="*/ 31 w 417"/>
                  <a:gd name="T73" fmla="*/ 2 h 416"/>
                  <a:gd name="T74" fmla="*/ 33 w 417"/>
                  <a:gd name="T75" fmla="*/ 3 h 416"/>
                  <a:gd name="T76" fmla="*/ 35 w 417"/>
                  <a:gd name="T77" fmla="*/ 4 h 416"/>
                  <a:gd name="T78" fmla="*/ 37 w 417"/>
                  <a:gd name="T79" fmla="*/ 5 h 416"/>
                  <a:gd name="T80" fmla="*/ 39 w 417"/>
                  <a:gd name="T81" fmla="*/ 7 h 416"/>
                  <a:gd name="T82" fmla="*/ 40 w 417"/>
                  <a:gd name="T83" fmla="*/ 8 h 416"/>
                  <a:gd name="T84" fmla="*/ 42 w 417"/>
                  <a:gd name="T85" fmla="*/ 10 h 416"/>
                  <a:gd name="T86" fmla="*/ 43 w 417"/>
                  <a:gd name="T87" fmla="*/ 12 h 416"/>
                  <a:gd name="T88" fmla="*/ 44 w 417"/>
                  <a:gd name="T89" fmla="*/ 14 h 416"/>
                  <a:gd name="T90" fmla="*/ 45 w 417"/>
                  <a:gd name="T91" fmla="*/ 16 h 416"/>
                  <a:gd name="T92" fmla="*/ 46 w 417"/>
                  <a:gd name="T93" fmla="*/ 18 h 416"/>
                  <a:gd name="T94" fmla="*/ 46 w 417"/>
                  <a:gd name="T95" fmla="*/ 21 h 416"/>
                  <a:gd name="T96" fmla="*/ 46 w 417"/>
                  <a:gd name="T97" fmla="*/ 23 h 416"/>
                  <a:gd name="T98" fmla="*/ 46 w 417"/>
                  <a:gd name="T99" fmla="*/ 28 h 416"/>
                  <a:gd name="T100" fmla="*/ 45 w 417"/>
                  <a:gd name="T101" fmla="*/ 32 h 416"/>
                  <a:gd name="T102" fmla="*/ 43 w 417"/>
                  <a:gd name="T103" fmla="*/ 36 h 416"/>
                  <a:gd name="T104" fmla="*/ 40 w 417"/>
                  <a:gd name="T105" fmla="*/ 40 h 416"/>
                  <a:gd name="T106" fmla="*/ 37 w 417"/>
                  <a:gd name="T107" fmla="*/ 42 h 416"/>
                  <a:gd name="T108" fmla="*/ 33 w 417"/>
                  <a:gd name="T109" fmla="*/ 44 h 416"/>
                  <a:gd name="T110" fmla="*/ 29 w 417"/>
                  <a:gd name="T111" fmla="*/ 46 h 416"/>
                  <a:gd name="T112" fmla="*/ 24 w 417"/>
                  <a:gd name="T113" fmla="*/ 46 h 41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17"/>
                  <a:gd name="T172" fmla="*/ 0 h 416"/>
                  <a:gd name="T173" fmla="*/ 417 w 417"/>
                  <a:gd name="T174" fmla="*/ 416 h 41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17" h="416">
                    <a:moveTo>
                      <a:pt x="220" y="416"/>
                    </a:moveTo>
                    <a:lnTo>
                      <a:pt x="199" y="415"/>
                    </a:lnTo>
                    <a:lnTo>
                      <a:pt x="178" y="412"/>
                    </a:lnTo>
                    <a:lnTo>
                      <a:pt x="159" y="406"/>
                    </a:lnTo>
                    <a:lnTo>
                      <a:pt x="139" y="399"/>
                    </a:lnTo>
                    <a:lnTo>
                      <a:pt x="121" y="391"/>
                    </a:lnTo>
                    <a:lnTo>
                      <a:pt x="103" y="381"/>
                    </a:lnTo>
                    <a:lnTo>
                      <a:pt x="86" y="369"/>
                    </a:lnTo>
                    <a:lnTo>
                      <a:pt x="70" y="355"/>
                    </a:lnTo>
                    <a:lnTo>
                      <a:pt x="54" y="340"/>
                    </a:lnTo>
                    <a:lnTo>
                      <a:pt x="42" y="323"/>
                    </a:lnTo>
                    <a:lnTo>
                      <a:pt x="31" y="306"/>
                    </a:lnTo>
                    <a:lnTo>
                      <a:pt x="21" y="287"/>
                    </a:lnTo>
                    <a:lnTo>
                      <a:pt x="13" y="269"/>
                    </a:lnTo>
                    <a:lnTo>
                      <a:pt x="6" y="248"/>
                    </a:lnTo>
                    <a:lnTo>
                      <a:pt x="2" y="229"/>
                    </a:lnTo>
                    <a:lnTo>
                      <a:pt x="0" y="208"/>
                    </a:lnTo>
                    <a:lnTo>
                      <a:pt x="0" y="187"/>
                    </a:lnTo>
                    <a:lnTo>
                      <a:pt x="2" y="166"/>
                    </a:lnTo>
                    <a:lnTo>
                      <a:pt x="6" y="147"/>
                    </a:lnTo>
                    <a:lnTo>
                      <a:pt x="11" y="128"/>
                    </a:lnTo>
                    <a:lnTo>
                      <a:pt x="20" y="109"/>
                    </a:lnTo>
                    <a:lnTo>
                      <a:pt x="28" y="93"/>
                    </a:lnTo>
                    <a:lnTo>
                      <a:pt x="41" y="76"/>
                    </a:lnTo>
                    <a:lnTo>
                      <a:pt x="53" y="61"/>
                    </a:lnTo>
                    <a:lnTo>
                      <a:pt x="68" y="47"/>
                    </a:lnTo>
                    <a:lnTo>
                      <a:pt x="84" y="35"/>
                    </a:lnTo>
                    <a:lnTo>
                      <a:pt x="100" y="25"/>
                    </a:lnTo>
                    <a:lnTo>
                      <a:pt x="118" y="15"/>
                    </a:lnTo>
                    <a:lnTo>
                      <a:pt x="138" y="10"/>
                    </a:lnTo>
                    <a:lnTo>
                      <a:pt x="157" y="4"/>
                    </a:lnTo>
                    <a:lnTo>
                      <a:pt x="177" y="1"/>
                    </a:lnTo>
                    <a:lnTo>
                      <a:pt x="197" y="0"/>
                    </a:lnTo>
                    <a:lnTo>
                      <a:pt x="218" y="1"/>
                    </a:lnTo>
                    <a:lnTo>
                      <a:pt x="239" y="4"/>
                    </a:lnTo>
                    <a:lnTo>
                      <a:pt x="258" y="10"/>
                    </a:lnTo>
                    <a:lnTo>
                      <a:pt x="278" y="15"/>
                    </a:lnTo>
                    <a:lnTo>
                      <a:pt x="296" y="25"/>
                    </a:lnTo>
                    <a:lnTo>
                      <a:pt x="314" y="35"/>
                    </a:lnTo>
                    <a:lnTo>
                      <a:pt x="331" y="47"/>
                    </a:lnTo>
                    <a:lnTo>
                      <a:pt x="347" y="61"/>
                    </a:lnTo>
                    <a:lnTo>
                      <a:pt x="363" y="76"/>
                    </a:lnTo>
                    <a:lnTo>
                      <a:pt x="375" y="93"/>
                    </a:lnTo>
                    <a:lnTo>
                      <a:pt x="386" y="109"/>
                    </a:lnTo>
                    <a:lnTo>
                      <a:pt x="396" y="128"/>
                    </a:lnTo>
                    <a:lnTo>
                      <a:pt x="404" y="147"/>
                    </a:lnTo>
                    <a:lnTo>
                      <a:pt x="410" y="166"/>
                    </a:lnTo>
                    <a:lnTo>
                      <a:pt x="414" y="187"/>
                    </a:lnTo>
                    <a:lnTo>
                      <a:pt x="417" y="208"/>
                    </a:lnTo>
                    <a:lnTo>
                      <a:pt x="414" y="250"/>
                    </a:lnTo>
                    <a:lnTo>
                      <a:pt x="404" y="288"/>
                    </a:lnTo>
                    <a:lnTo>
                      <a:pt x="387" y="324"/>
                    </a:lnTo>
                    <a:lnTo>
                      <a:pt x="364" y="355"/>
                    </a:lnTo>
                    <a:lnTo>
                      <a:pt x="333" y="380"/>
                    </a:lnTo>
                    <a:lnTo>
                      <a:pt x="300" y="399"/>
                    </a:lnTo>
                    <a:lnTo>
                      <a:pt x="261" y="412"/>
                    </a:lnTo>
                    <a:lnTo>
                      <a:pt x="220" y="416"/>
                    </a:lnTo>
                    <a:close/>
                  </a:path>
                </a:pathLst>
              </a:custGeom>
              <a:solidFill>
                <a:srgbClr val="FFFFFF"/>
              </a:solidFill>
              <a:ln w="9525">
                <a:noFill/>
                <a:round/>
                <a:headEnd/>
                <a:tailEnd/>
              </a:ln>
            </p:spPr>
            <p:txBody>
              <a:bodyPr/>
              <a:lstStyle/>
              <a:p>
                <a:pPr eaLnBrk="0" hangingPunct="0"/>
                <a:endParaRPr lang="en-AU"/>
              </a:p>
            </p:txBody>
          </p:sp>
          <p:sp>
            <p:nvSpPr>
              <p:cNvPr id="76842" name="Freeform 267"/>
              <p:cNvSpPr>
                <a:spLocks/>
              </p:cNvSpPr>
              <p:nvPr/>
            </p:nvSpPr>
            <p:spPr bwMode="auto">
              <a:xfrm>
                <a:off x="2776" y="3359"/>
                <a:ext cx="123" cy="123"/>
              </a:xfrm>
              <a:custGeom>
                <a:avLst/>
                <a:gdLst>
                  <a:gd name="T0" fmla="*/ 19 w 368"/>
                  <a:gd name="T1" fmla="*/ 0 h 367"/>
                  <a:gd name="T2" fmla="*/ 15 w 368"/>
                  <a:gd name="T3" fmla="*/ 0 h 367"/>
                  <a:gd name="T4" fmla="*/ 12 w 368"/>
                  <a:gd name="T5" fmla="*/ 2 h 367"/>
                  <a:gd name="T6" fmla="*/ 8 w 368"/>
                  <a:gd name="T7" fmla="*/ 3 h 367"/>
                  <a:gd name="T8" fmla="*/ 5 w 368"/>
                  <a:gd name="T9" fmla="*/ 6 h 367"/>
                  <a:gd name="T10" fmla="*/ 3 w 368"/>
                  <a:gd name="T11" fmla="*/ 9 h 367"/>
                  <a:gd name="T12" fmla="*/ 1 w 368"/>
                  <a:gd name="T13" fmla="*/ 13 h 367"/>
                  <a:gd name="T14" fmla="*/ 0 w 368"/>
                  <a:gd name="T15" fmla="*/ 16 h 367"/>
                  <a:gd name="T16" fmla="*/ 0 w 368"/>
                  <a:gd name="T17" fmla="*/ 21 h 367"/>
                  <a:gd name="T18" fmla="*/ 0 w 368"/>
                  <a:gd name="T19" fmla="*/ 23 h 367"/>
                  <a:gd name="T20" fmla="*/ 1 w 368"/>
                  <a:gd name="T21" fmla="*/ 25 h 367"/>
                  <a:gd name="T22" fmla="*/ 1 w 368"/>
                  <a:gd name="T23" fmla="*/ 27 h 367"/>
                  <a:gd name="T24" fmla="*/ 2 w 368"/>
                  <a:gd name="T25" fmla="*/ 28 h 367"/>
                  <a:gd name="T26" fmla="*/ 3 w 368"/>
                  <a:gd name="T27" fmla="*/ 30 h 367"/>
                  <a:gd name="T28" fmla="*/ 4 w 368"/>
                  <a:gd name="T29" fmla="*/ 32 h 367"/>
                  <a:gd name="T30" fmla="*/ 5 w 368"/>
                  <a:gd name="T31" fmla="*/ 34 h 367"/>
                  <a:gd name="T32" fmla="*/ 7 w 368"/>
                  <a:gd name="T33" fmla="*/ 35 h 367"/>
                  <a:gd name="T34" fmla="*/ 8 w 368"/>
                  <a:gd name="T35" fmla="*/ 37 h 367"/>
                  <a:gd name="T36" fmla="*/ 10 w 368"/>
                  <a:gd name="T37" fmla="*/ 38 h 367"/>
                  <a:gd name="T38" fmla="*/ 12 w 368"/>
                  <a:gd name="T39" fmla="*/ 39 h 367"/>
                  <a:gd name="T40" fmla="*/ 14 w 368"/>
                  <a:gd name="T41" fmla="*/ 40 h 367"/>
                  <a:gd name="T42" fmla="*/ 16 w 368"/>
                  <a:gd name="T43" fmla="*/ 41 h 367"/>
                  <a:gd name="T44" fmla="*/ 18 w 368"/>
                  <a:gd name="T45" fmla="*/ 41 h 367"/>
                  <a:gd name="T46" fmla="*/ 20 w 368"/>
                  <a:gd name="T47" fmla="*/ 41 h 367"/>
                  <a:gd name="T48" fmla="*/ 22 w 368"/>
                  <a:gd name="T49" fmla="*/ 41 h 367"/>
                  <a:gd name="T50" fmla="*/ 24 w 368"/>
                  <a:gd name="T51" fmla="*/ 41 h 367"/>
                  <a:gd name="T52" fmla="*/ 26 w 368"/>
                  <a:gd name="T53" fmla="*/ 41 h 367"/>
                  <a:gd name="T54" fmla="*/ 28 w 368"/>
                  <a:gd name="T55" fmla="*/ 41 h 367"/>
                  <a:gd name="T56" fmla="*/ 29 w 368"/>
                  <a:gd name="T57" fmla="*/ 40 h 367"/>
                  <a:gd name="T58" fmla="*/ 31 w 368"/>
                  <a:gd name="T59" fmla="*/ 39 h 367"/>
                  <a:gd name="T60" fmla="*/ 33 w 368"/>
                  <a:gd name="T61" fmla="*/ 38 h 367"/>
                  <a:gd name="T62" fmla="*/ 34 w 368"/>
                  <a:gd name="T63" fmla="*/ 37 h 367"/>
                  <a:gd name="T64" fmla="*/ 36 w 368"/>
                  <a:gd name="T65" fmla="*/ 35 h 367"/>
                  <a:gd name="T66" fmla="*/ 37 w 368"/>
                  <a:gd name="T67" fmla="*/ 34 h 367"/>
                  <a:gd name="T68" fmla="*/ 38 w 368"/>
                  <a:gd name="T69" fmla="*/ 32 h 367"/>
                  <a:gd name="T70" fmla="*/ 39 w 368"/>
                  <a:gd name="T71" fmla="*/ 30 h 367"/>
                  <a:gd name="T72" fmla="*/ 40 w 368"/>
                  <a:gd name="T73" fmla="*/ 28 h 367"/>
                  <a:gd name="T74" fmla="*/ 40 w 368"/>
                  <a:gd name="T75" fmla="*/ 27 h 367"/>
                  <a:gd name="T76" fmla="*/ 41 w 368"/>
                  <a:gd name="T77" fmla="*/ 25 h 367"/>
                  <a:gd name="T78" fmla="*/ 41 w 368"/>
                  <a:gd name="T79" fmla="*/ 23 h 367"/>
                  <a:gd name="T80" fmla="*/ 41 w 368"/>
                  <a:gd name="T81" fmla="*/ 21 h 367"/>
                  <a:gd name="T82" fmla="*/ 41 w 368"/>
                  <a:gd name="T83" fmla="*/ 19 h 367"/>
                  <a:gd name="T84" fmla="*/ 40 w 368"/>
                  <a:gd name="T85" fmla="*/ 17 h 367"/>
                  <a:gd name="T86" fmla="*/ 40 w 368"/>
                  <a:gd name="T87" fmla="*/ 15 h 367"/>
                  <a:gd name="T88" fmla="*/ 39 w 368"/>
                  <a:gd name="T89" fmla="*/ 13 h 367"/>
                  <a:gd name="T90" fmla="*/ 38 w 368"/>
                  <a:gd name="T91" fmla="*/ 11 h 367"/>
                  <a:gd name="T92" fmla="*/ 37 w 368"/>
                  <a:gd name="T93" fmla="*/ 9 h 367"/>
                  <a:gd name="T94" fmla="*/ 36 w 368"/>
                  <a:gd name="T95" fmla="*/ 7 h 367"/>
                  <a:gd name="T96" fmla="*/ 34 w 368"/>
                  <a:gd name="T97" fmla="*/ 6 h 367"/>
                  <a:gd name="T98" fmla="*/ 33 w 368"/>
                  <a:gd name="T99" fmla="*/ 5 h 367"/>
                  <a:gd name="T100" fmla="*/ 31 w 368"/>
                  <a:gd name="T101" fmla="*/ 3 h 367"/>
                  <a:gd name="T102" fmla="*/ 29 w 368"/>
                  <a:gd name="T103" fmla="*/ 2 h 367"/>
                  <a:gd name="T104" fmla="*/ 27 w 368"/>
                  <a:gd name="T105" fmla="*/ 1 h 367"/>
                  <a:gd name="T106" fmla="*/ 26 w 368"/>
                  <a:gd name="T107" fmla="*/ 1 h 367"/>
                  <a:gd name="T108" fmla="*/ 24 w 368"/>
                  <a:gd name="T109" fmla="*/ 0 h 367"/>
                  <a:gd name="T110" fmla="*/ 22 w 368"/>
                  <a:gd name="T111" fmla="*/ 0 h 367"/>
                  <a:gd name="T112" fmla="*/ 19 w 368"/>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8"/>
                  <a:gd name="T172" fmla="*/ 0 h 367"/>
                  <a:gd name="T173" fmla="*/ 368 w 368"/>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8" h="367">
                    <a:moveTo>
                      <a:pt x="175" y="0"/>
                    </a:moveTo>
                    <a:lnTo>
                      <a:pt x="137" y="4"/>
                    </a:lnTo>
                    <a:lnTo>
                      <a:pt x="104" y="15"/>
                    </a:lnTo>
                    <a:lnTo>
                      <a:pt x="73" y="31"/>
                    </a:lnTo>
                    <a:lnTo>
                      <a:pt x="47" y="54"/>
                    </a:lnTo>
                    <a:lnTo>
                      <a:pt x="26" y="81"/>
                    </a:lnTo>
                    <a:lnTo>
                      <a:pt x="11" y="112"/>
                    </a:lnTo>
                    <a:lnTo>
                      <a:pt x="1" y="147"/>
                    </a:lnTo>
                    <a:lnTo>
                      <a:pt x="0" y="184"/>
                    </a:lnTo>
                    <a:lnTo>
                      <a:pt x="1" y="202"/>
                    </a:lnTo>
                    <a:lnTo>
                      <a:pt x="5" y="220"/>
                    </a:lnTo>
                    <a:lnTo>
                      <a:pt x="11" y="238"/>
                    </a:lnTo>
                    <a:lnTo>
                      <a:pt x="18" y="255"/>
                    </a:lnTo>
                    <a:lnTo>
                      <a:pt x="26" y="270"/>
                    </a:lnTo>
                    <a:lnTo>
                      <a:pt x="36" y="287"/>
                    </a:lnTo>
                    <a:lnTo>
                      <a:pt x="49" y="300"/>
                    </a:lnTo>
                    <a:lnTo>
                      <a:pt x="61" y="314"/>
                    </a:lnTo>
                    <a:lnTo>
                      <a:pt x="75" y="327"/>
                    </a:lnTo>
                    <a:lnTo>
                      <a:pt x="90" y="336"/>
                    </a:lnTo>
                    <a:lnTo>
                      <a:pt x="107" y="346"/>
                    </a:lnTo>
                    <a:lnTo>
                      <a:pt x="123" y="353"/>
                    </a:lnTo>
                    <a:lnTo>
                      <a:pt x="140" y="360"/>
                    </a:lnTo>
                    <a:lnTo>
                      <a:pt x="158" y="364"/>
                    </a:lnTo>
                    <a:lnTo>
                      <a:pt x="176" y="366"/>
                    </a:lnTo>
                    <a:lnTo>
                      <a:pt x="194" y="367"/>
                    </a:lnTo>
                    <a:lnTo>
                      <a:pt x="212" y="366"/>
                    </a:lnTo>
                    <a:lnTo>
                      <a:pt x="230" y="364"/>
                    </a:lnTo>
                    <a:lnTo>
                      <a:pt x="247" y="360"/>
                    </a:lnTo>
                    <a:lnTo>
                      <a:pt x="264" y="353"/>
                    </a:lnTo>
                    <a:lnTo>
                      <a:pt x="280" y="346"/>
                    </a:lnTo>
                    <a:lnTo>
                      <a:pt x="294" y="336"/>
                    </a:lnTo>
                    <a:lnTo>
                      <a:pt x="309" y="327"/>
                    </a:lnTo>
                    <a:lnTo>
                      <a:pt x="322" y="314"/>
                    </a:lnTo>
                    <a:lnTo>
                      <a:pt x="333" y="300"/>
                    </a:lnTo>
                    <a:lnTo>
                      <a:pt x="343" y="287"/>
                    </a:lnTo>
                    <a:lnTo>
                      <a:pt x="351" y="270"/>
                    </a:lnTo>
                    <a:lnTo>
                      <a:pt x="358" y="255"/>
                    </a:lnTo>
                    <a:lnTo>
                      <a:pt x="363" y="238"/>
                    </a:lnTo>
                    <a:lnTo>
                      <a:pt x="366" y="220"/>
                    </a:lnTo>
                    <a:lnTo>
                      <a:pt x="368" y="202"/>
                    </a:lnTo>
                    <a:lnTo>
                      <a:pt x="368" y="184"/>
                    </a:lnTo>
                    <a:lnTo>
                      <a:pt x="366" y="166"/>
                    </a:lnTo>
                    <a:lnTo>
                      <a:pt x="362" y="148"/>
                    </a:lnTo>
                    <a:lnTo>
                      <a:pt x="357" y="130"/>
                    </a:lnTo>
                    <a:lnTo>
                      <a:pt x="350" y="113"/>
                    </a:lnTo>
                    <a:lnTo>
                      <a:pt x="341" y="97"/>
                    </a:lnTo>
                    <a:lnTo>
                      <a:pt x="332" y="81"/>
                    </a:lnTo>
                    <a:lnTo>
                      <a:pt x="320" y="67"/>
                    </a:lnTo>
                    <a:lnTo>
                      <a:pt x="307" y="54"/>
                    </a:lnTo>
                    <a:lnTo>
                      <a:pt x="293" y="41"/>
                    </a:lnTo>
                    <a:lnTo>
                      <a:pt x="277" y="30"/>
                    </a:lnTo>
                    <a:lnTo>
                      <a:pt x="262" y="22"/>
                    </a:lnTo>
                    <a:lnTo>
                      <a:pt x="246" y="13"/>
                    </a:lnTo>
                    <a:lnTo>
                      <a:pt x="229" y="8"/>
                    </a:lnTo>
                    <a:lnTo>
                      <a:pt x="211" y="4"/>
                    </a:lnTo>
                    <a:lnTo>
                      <a:pt x="193" y="1"/>
                    </a:lnTo>
                    <a:lnTo>
                      <a:pt x="175" y="0"/>
                    </a:lnTo>
                    <a:close/>
                  </a:path>
                </a:pathLst>
              </a:custGeom>
              <a:solidFill>
                <a:srgbClr val="000000"/>
              </a:solidFill>
              <a:ln w="9525">
                <a:noFill/>
                <a:round/>
                <a:headEnd/>
                <a:tailEnd/>
              </a:ln>
            </p:spPr>
            <p:txBody>
              <a:bodyPr/>
              <a:lstStyle/>
              <a:p>
                <a:pPr eaLnBrk="0" hangingPunct="0"/>
                <a:endParaRPr lang="en-AU"/>
              </a:p>
            </p:txBody>
          </p:sp>
          <p:sp>
            <p:nvSpPr>
              <p:cNvPr id="76843" name="Freeform 268"/>
              <p:cNvSpPr>
                <a:spLocks/>
              </p:cNvSpPr>
              <p:nvPr/>
            </p:nvSpPr>
            <p:spPr bwMode="auto">
              <a:xfrm>
                <a:off x="2788" y="3372"/>
                <a:ext cx="99" cy="98"/>
              </a:xfrm>
              <a:custGeom>
                <a:avLst/>
                <a:gdLst>
                  <a:gd name="T0" fmla="*/ 17 w 295"/>
                  <a:gd name="T1" fmla="*/ 33 h 294"/>
                  <a:gd name="T2" fmla="*/ 16 w 295"/>
                  <a:gd name="T3" fmla="*/ 33 h 294"/>
                  <a:gd name="T4" fmla="*/ 14 w 295"/>
                  <a:gd name="T5" fmla="*/ 32 h 294"/>
                  <a:gd name="T6" fmla="*/ 12 w 295"/>
                  <a:gd name="T7" fmla="*/ 32 h 294"/>
                  <a:gd name="T8" fmla="*/ 11 w 295"/>
                  <a:gd name="T9" fmla="*/ 31 h 294"/>
                  <a:gd name="T10" fmla="*/ 10 w 295"/>
                  <a:gd name="T11" fmla="*/ 31 h 294"/>
                  <a:gd name="T12" fmla="*/ 8 w 295"/>
                  <a:gd name="T13" fmla="*/ 30 h 294"/>
                  <a:gd name="T14" fmla="*/ 7 w 295"/>
                  <a:gd name="T15" fmla="*/ 29 h 294"/>
                  <a:gd name="T16" fmla="*/ 5 w 295"/>
                  <a:gd name="T17" fmla="*/ 28 h 294"/>
                  <a:gd name="T18" fmla="*/ 4 w 295"/>
                  <a:gd name="T19" fmla="*/ 27 h 294"/>
                  <a:gd name="T20" fmla="*/ 3 w 295"/>
                  <a:gd name="T21" fmla="*/ 25 h 294"/>
                  <a:gd name="T22" fmla="*/ 2 w 295"/>
                  <a:gd name="T23" fmla="*/ 24 h 294"/>
                  <a:gd name="T24" fmla="*/ 2 w 295"/>
                  <a:gd name="T25" fmla="*/ 22 h 294"/>
                  <a:gd name="T26" fmla="*/ 1 w 295"/>
                  <a:gd name="T27" fmla="*/ 21 h 294"/>
                  <a:gd name="T28" fmla="*/ 1 w 295"/>
                  <a:gd name="T29" fmla="*/ 20 h 294"/>
                  <a:gd name="T30" fmla="*/ 0 w 295"/>
                  <a:gd name="T31" fmla="*/ 18 h 294"/>
                  <a:gd name="T32" fmla="*/ 0 w 295"/>
                  <a:gd name="T33" fmla="*/ 16 h 294"/>
                  <a:gd name="T34" fmla="*/ 0 w 295"/>
                  <a:gd name="T35" fmla="*/ 13 h 294"/>
                  <a:gd name="T36" fmla="*/ 1 w 295"/>
                  <a:gd name="T37" fmla="*/ 10 h 294"/>
                  <a:gd name="T38" fmla="*/ 2 w 295"/>
                  <a:gd name="T39" fmla="*/ 7 h 294"/>
                  <a:gd name="T40" fmla="*/ 4 w 295"/>
                  <a:gd name="T41" fmla="*/ 5 h 294"/>
                  <a:gd name="T42" fmla="*/ 5 w 295"/>
                  <a:gd name="T43" fmla="*/ 4 h 294"/>
                  <a:gd name="T44" fmla="*/ 7 w 295"/>
                  <a:gd name="T45" fmla="*/ 3 h 294"/>
                  <a:gd name="T46" fmla="*/ 8 w 295"/>
                  <a:gd name="T47" fmla="*/ 2 h 294"/>
                  <a:gd name="T48" fmla="*/ 9 w 295"/>
                  <a:gd name="T49" fmla="*/ 1 h 294"/>
                  <a:gd name="T50" fmla="*/ 11 w 295"/>
                  <a:gd name="T51" fmla="*/ 1 h 294"/>
                  <a:gd name="T52" fmla="*/ 12 w 295"/>
                  <a:gd name="T53" fmla="*/ 0 h 294"/>
                  <a:gd name="T54" fmla="*/ 14 w 295"/>
                  <a:gd name="T55" fmla="*/ 0 h 294"/>
                  <a:gd name="T56" fmla="*/ 16 w 295"/>
                  <a:gd name="T57" fmla="*/ 0 h 294"/>
                  <a:gd name="T58" fmla="*/ 17 w 295"/>
                  <a:gd name="T59" fmla="*/ 0 h 294"/>
                  <a:gd name="T60" fmla="*/ 19 w 295"/>
                  <a:gd name="T61" fmla="*/ 0 h 294"/>
                  <a:gd name="T62" fmla="*/ 20 w 295"/>
                  <a:gd name="T63" fmla="*/ 1 h 294"/>
                  <a:gd name="T64" fmla="*/ 22 w 295"/>
                  <a:gd name="T65" fmla="*/ 1 h 294"/>
                  <a:gd name="T66" fmla="*/ 23 w 295"/>
                  <a:gd name="T67" fmla="*/ 2 h 294"/>
                  <a:gd name="T68" fmla="*/ 25 w 295"/>
                  <a:gd name="T69" fmla="*/ 3 h 294"/>
                  <a:gd name="T70" fmla="*/ 27 w 295"/>
                  <a:gd name="T71" fmla="*/ 4 h 294"/>
                  <a:gd name="T72" fmla="*/ 28 w 295"/>
                  <a:gd name="T73" fmla="*/ 5 h 294"/>
                  <a:gd name="T74" fmla="*/ 29 w 295"/>
                  <a:gd name="T75" fmla="*/ 6 h 294"/>
                  <a:gd name="T76" fmla="*/ 30 w 295"/>
                  <a:gd name="T77" fmla="*/ 7 h 294"/>
                  <a:gd name="T78" fmla="*/ 31 w 295"/>
                  <a:gd name="T79" fmla="*/ 9 h 294"/>
                  <a:gd name="T80" fmla="*/ 32 w 295"/>
                  <a:gd name="T81" fmla="*/ 10 h 294"/>
                  <a:gd name="T82" fmla="*/ 32 w 295"/>
                  <a:gd name="T83" fmla="*/ 12 h 294"/>
                  <a:gd name="T84" fmla="*/ 33 w 295"/>
                  <a:gd name="T85" fmla="*/ 13 h 294"/>
                  <a:gd name="T86" fmla="*/ 33 w 295"/>
                  <a:gd name="T87" fmla="*/ 15 h 294"/>
                  <a:gd name="T88" fmla="*/ 33 w 295"/>
                  <a:gd name="T89" fmla="*/ 16 h 294"/>
                  <a:gd name="T90" fmla="*/ 33 w 295"/>
                  <a:gd name="T91" fmla="*/ 20 h 294"/>
                  <a:gd name="T92" fmla="*/ 32 w 295"/>
                  <a:gd name="T93" fmla="*/ 23 h 294"/>
                  <a:gd name="T94" fmla="*/ 31 w 295"/>
                  <a:gd name="T95" fmla="*/ 25 h 294"/>
                  <a:gd name="T96" fmla="*/ 29 w 295"/>
                  <a:gd name="T97" fmla="*/ 28 h 294"/>
                  <a:gd name="T98" fmla="*/ 27 w 295"/>
                  <a:gd name="T99" fmla="*/ 30 h 294"/>
                  <a:gd name="T100" fmla="*/ 24 w 295"/>
                  <a:gd name="T101" fmla="*/ 31 h 294"/>
                  <a:gd name="T102" fmla="*/ 21 w 295"/>
                  <a:gd name="T103" fmla="*/ 32 h 294"/>
                  <a:gd name="T104" fmla="*/ 17 w 295"/>
                  <a:gd name="T105" fmla="*/ 33 h 2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5"/>
                  <a:gd name="T160" fmla="*/ 0 h 294"/>
                  <a:gd name="T161" fmla="*/ 295 w 295"/>
                  <a:gd name="T162" fmla="*/ 294 h 29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5" h="294">
                    <a:moveTo>
                      <a:pt x="156" y="294"/>
                    </a:moveTo>
                    <a:lnTo>
                      <a:pt x="141" y="293"/>
                    </a:lnTo>
                    <a:lnTo>
                      <a:pt x="127" y="291"/>
                    </a:lnTo>
                    <a:lnTo>
                      <a:pt x="111" y="287"/>
                    </a:lnTo>
                    <a:lnTo>
                      <a:pt x="99" y="283"/>
                    </a:lnTo>
                    <a:lnTo>
                      <a:pt x="85" y="277"/>
                    </a:lnTo>
                    <a:lnTo>
                      <a:pt x="73" y="269"/>
                    </a:lnTo>
                    <a:lnTo>
                      <a:pt x="60" y="261"/>
                    </a:lnTo>
                    <a:lnTo>
                      <a:pt x="49" y="251"/>
                    </a:lnTo>
                    <a:lnTo>
                      <a:pt x="39" y="240"/>
                    </a:lnTo>
                    <a:lnTo>
                      <a:pt x="30" y="229"/>
                    </a:lnTo>
                    <a:lnTo>
                      <a:pt x="21" y="216"/>
                    </a:lnTo>
                    <a:lnTo>
                      <a:pt x="14" y="202"/>
                    </a:lnTo>
                    <a:lnTo>
                      <a:pt x="9" y="190"/>
                    </a:lnTo>
                    <a:lnTo>
                      <a:pt x="5" y="176"/>
                    </a:lnTo>
                    <a:lnTo>
                      <a:pt x="2" y="161"/>
                    </a:lnTo>
                    <a:lnTo>
                      <a:pt x="0" y="147"/>
                    </a:lnTo>
                    <a:lnTo>
                      <a:pt x="2" y="118"/>
                    </a:lnTo>
                    <a:lnTo>
                      <a:pt x="9" y="90"/>
                    </a:lnTo>
                    <a:lnTo>
                      <a:pt x="20" y="65"/>
                    </a:lnTo>
                    <a:lnTo>
                      <a:pt x="38" y="43"/>
                    </a:lnTo>
                    <a:lnTo>
                      <a:pt x="48" y="33"/>
                    </a:lnTo>
                    <a:lnTo>
                      <a:pt x="59" y="25"/>
                    </a:lnTo>
                    <a:lnTo>
                      <a:pt x="71" y="17"/>
                    </a:lnTo>
                    <a:lnTo>
                      <a:pt x="84" y="11"/>
                    </a:lnTo>
                    <a:lnTo>
                      <a:pt x="98" y="7"/>
                    </a:lnTo>
                    <a:lnTo>
                      <a:pt x="110" y="3"/>
                    </a:lnTo>
                    <a:lnTo>
                      <a:pt x="125" y="1"/>
                    </a:lnTo>
                    <a:lnTo>
                      <a:pt x="139" y="0"/>
                    </a:lnTo>
                    <a:lnTo>
                      <a:pt x="153" y="1"/>
                    </a:lnTo>
                    <a:lnTo>
                      <a:pt x="168" y="3"/>
                    </a:lnTo>
                    <a:lnTo>
                      <a:pt x="182" y="7"/>
                    </a:lnTo>
                    <a:lnTo>
                      <a:pt x="196" y="11"/>
                    </a:lnTo>
                    <a:lnTo>
                      <a:pt x="210" y="17"/>
                    </a:lnTo>
                    <a:lnTo>
                      <a:pt x="222" y="25"/>
                    </a:lnTo>
                    <a:lnTo>
                      <a:pt x="235" y="33"/>
                    </a:lnTo>
                    <a:lnTo>
                      <a:pt x="246" y="43"/>
                    </a:lnTo>
                    <a:lnTo>
                      <a:pt x="256" y="54"/>
                    </a:lnTo>
                    <a:lnTo>
                      <a:pt x="265" y="65"/>
                    </a:lnTo>
                    <a:lnTo>
                      <a:pt x="274" y="78"/>
                    </a:lnTo>
                    <a:lnTo>
                      <a:pt x="281" y="90"/>
                    </a:lnTo>
                    <a:lnTo>
                      <a:pt x="286" y="104"/>
                    </a:lnTo>
                    <a:lnTo>
                      <a:pt x="290" y="118"/>
                    </a:lnTo>
                    <a:lnTo>
                      <a:pt x="293" y="133"/>
                    </a:lnTo>
                    <a:lnTo>
                      <a:pt x="295" y="147"/>
                    </a:lnTo>
                    <a:lnTo>
                      <a:pt x="293" y="176"/>
                    </a:lnTo>
                    <a:lnTo>
                      <a:pt x="286" y="204"/>
                    </a:lnTo>
                    <a:lnTo>
                      <a:pt x="274" y="229"/>
                    </a:lnTo>
                    <a:lnTo>
                      <a:pt x="257" y="251"/>
                    </a:lnTo>
                    <a:lnTo>
                      <a:pt x="236" y="269"/>
                    </a:lnTo>
                    <a:lnTo>
                      <a:pt x="213" y="283"/>
                    </a:lnTo>
                    <a:lnTo>
                      <a:pt x="185" y="291"/>
                    </a:lnTo>
                    <a:lnTo>
                      <a:pt x="156" y="294"/>
                    </a:lnTo>
                    <a:close/>
                  </a:path>
                </a:pathLst>
              </a:custGeom>
              <a:solidFill>
                <a:srgbClr val="FFFFFF"/>
              </a:solidFill>
              <a:ln w="9525">
                <a:noFill/>
                <a:round/>
                <a:headEnd/>
                <a:tailEnd/>
              </a:ln>
            </p:spPr>
            <p:txBody>
              <a:bodyPr/>
              <a:lstStyle/>
              <a:p>
                <a:pPr eaLnBrk="0" hangingPunct="0"/>
                <a:endParaRPr lang="en-AU"/>
              </a:p>
            </p:txBody>
          </p:sp>
          <p:sp>
            <p:nvSpPr>
              <p:cNvPr id="76844" name="Freeform 269"/>
              <p:cNvSpPr>
                <a:spLocks/>
              </p:cNvSpPr>
              <p:nvPr/>
            </p:nvSpPr>
            <p:spPr bwMode="auto">
              <a:xfrm>
                <a:off x="2519" y="3296"/>
                <a:ext cx="122" cy="123"/>
              </a:xfrm>
              <a:custGeom>
                <a:avLst/>
                <a:gdLst>
                  <a:gd name="T0" fmla="*/ 19 w 366"/>
                  <a:gd name="T1" fmla="*/ 0 h 367"/>
                  <a:gd name="T2" fmla="*/ 15 w 366"/>
                  <a:gd name="T3" fmla="*/ 0 h 367"/>
                  <a:gd name="T4" fmla="*/ 12 w 366"/>
                  <a:gd name="T5" fmla="*/ 2 h 367"/>
                  <a:gd name="T6" fmla="*/ 8 w 366"/>
                  <a:gd name="T7" fmla="*/ 4 h 367"/>
                  <a:gd name="T8" fmla="*/ 5 w 366"/>
                  <a:gd name="T9" fmla="*/ 6 h 367"/>
                  <a:gd name="T10" fmla="*/ 3 w 366"/>
                  <a:gd name="T11" fmla="*/ 9 h 367"/>
                  <a:gd name="T12" fmla="*/ 1 w 366"/>
                  <a:gd name="T13" fmla="*/ 13 h 367"/>
                  <a:gd name="T14" fmla="*/ 0 w 366"/>
                  <a:gd name="T15" fmla="*/ 16 h 367"/>
                  <a:gd name="T16" fmla="*/ 0 w 366"/>
                  <a:gd name="T17" fmla="*/ 21 h 367"/>
                  <a:gd name="T18" fmla="*/ 0 w 366"/>
                  <a:gd name="T19" fmla="*/ 23 h 367"/>
                  <a:gd name="T20" fmla="*/ 1 w 366"/>
                  <a:gd name="T21" fmla="*/ 25 h 367"/>
                  <a:gd name="T22" fmla="*/ 1 w 366"/>
                  <a:gd name="T23" fmla="*/ 26 h 367"/>
                  <a:gd name="T24" fmla="*/ 2 w 366"/>
                  <a:gd name="T25" fmla="*/ 28 h 367"/>
                  <a:gd name="T26" fmla="*/ 3 w 366"/>
                  <a:gd name="T27" fmla="*/ 30 h 367"/>
                  <a:gd name="T28" fmla="*/ 4 w 366"/>
                  <a:gd name="T29" fmla="*/ 32 h 367"/>
                  <a:gd name="T30" fmla="*/ 5 w 366"/>
                  <a:gd name="T31" fmla="*/ 34 h 367"/>
                  <a:gd name="T32" fmla="*/ 7 w 366"/>
                  <a:gd name="T33" fmla="*/ 35 h 367"/>
                  <a:gd name="T34" fmla="*/ 8 w 366"/>
                  <a:gd name="T35" fmla="*/ 37 h 367"/>
                  <a:gd name="T36" fmla="*/ 10 w 366"/>
                  <a:gd name="T37" fmla="*/ 38 h 367"/>
                  <a:gd name="T38" fmla="*/ 12 w 366"/>
                  <a:gd name="T39" fmla="*/ 39 h 367"/>
                  <a:gd name="T40" fmla="*/ 14 w 366"/>
                  <a:gd name="T41" fmla="*/ 40 h 367"/>
                  <a:gd name="T42" fmla="*/ 16 w 366"/>
                  <a:gd name="T43" fmla="*/ 40 h 367"/>
                  <a:gd name="T44" fmla="*/ 18 w 366"/>
                  <a:gd name="T45" fmla="*/ 41 h 367"/>
                  <a:gd name="T46" fmla="*/ 19 w 366"/>
                  <a:gd name="T47" fmla="*/ 41 h 367"/>
                  <a:gd name="T48" fmla="*/ 21 w 366"/>
                  <a:gd name="T49" fmla="*/ 41 h 367"/>
                  <a:gd name="T50" fmla="*/ 23 w 366"/>
                  <a:gd name="T51" fmla="*/ 41 h 367"/>
                  <a:gd name="T52" fmla="*/ 25 w 366"/>
                  <a:gd name="T53" fmla="*/ 41 h 367"/>
                  <a:gd name="T54" fmla="*/ 27 w 366"/>
                  <a:gd name="T55" fmla="*/ 40 h 367"/>
                  <a:gd name="T56" fmla="*/ 29 w 366"/>
                  <a:gd name="T57" fmla="*/ 40 h 367"/>
                  <a:gd name="T58" fmla="*/ 31 w 366"/>
                  <a:gd name="T59" fmla="*/ 39 h 367"/>
                  <a:gd name="T60" fmla="*/ 33 w 366"/>
                  <a:gd name="T61" fmla="*/ 38 h 367"/>
                  <a:gd name="T62" fmla="*/ 34 w 366"/>
                  <a:gd name="T63" fmla="*/ 37 h 367"/>
                  <a:gd name="T64" fmla="*/ 36 w 366"/>
                  <a:gd name="T65" fmla="*/ 35 h 367"/>
                  <a:gd name="T66" fmla="*/ 37 w 366"/>
                  <a:gd name="T67" fmla="*/ 34 h 367"/>
                  <a:gd name="T68" fmla="*/ 38 w 366"/>
                  <a:gd name="T69" fmla="*/ 32 h 367"/>
                  <a:gd name="T70" fmla="*/ 39 w 366"/>
                  <a:gd name="T71" fmla="*/ 30 h 367"/>
                  <a:gd name="T72" fmla="*/ 40 w 366"/>
                  <a:gd name="T73" fmla="*/ 28 h 367"/>
                  <a:gd name="T74" fmla="*/ 40 w 366"/>
                  <a:gd name="T75" fmla="*/ 26 h 367"/>
                  <a:gd name="T76" fmla="*/ 41 w 366"/>
                  <a:gd name="T77" fmla="*/ 25 h 367"/>
                  <a:gd name="T78" fmla="*/ 41 w 366"/>
                  <a:gd name="T79" fmla="*/ 23 h 367"/>
                  <a:gd name="T80" fmla="*/ 41 w 366"/>
                  <a:gd name="T81" fmla="*/ 21 h 367"/>
                  <a:gd name="T82" fmla="*/ 41 w 366"/>
                  <a:gd name="T83" fmla="*/ 19 h 367"/>
                  <a:gd name="T84" fmla="*/ 40 w 366"/>
                  <a:gd name="T85" fmla="*/ 17 h 367"/>
                  <a:gd name="T86" fmla="*/ 39 w 366"/>
                  <a:gd name="T87" fmla="*/ 15 h 367"/>
                  <a:gd name="T88" fmla="*/ 39 w 366"/>
                  <a:gd name="T89" fmla="*/ 13 h 367"/>
                  <a:gd name="T90" fmla="*/ 38 w 366"/>
                  <a:gd name="T91" fmla="*/ 11 h 367"/>
                  <a:gd name="T92" fmla="*/ 37 w 366"/>
                  <a:gd name="T93" fmla="*/ 9 h 367"/>
                  <a:gd name="T94" fmla="*/ 35 w 366"/>
                  <a:gd name="T95" fmla="*/ 8 h 367"/>
                  <a:gd name="T96" fmla="*/ 34 w 366"/>
                  <a:gd name="T97" fmla="*/ 6 h 367"/>
                  <a:gd name="T98" fmla="*/ 32 w 366"/>
                  <a:gd name="T99" fmla="*/ 5 h 367"/>
                  <a:gd name="T100" fmla="*/ 31 w 366"/>
                  <a:gd name="T101" fmla="*/ 3 h 367"/>
                  <a:gd name="T102" fmla="*/ 29 w 366"/>
                  <a:gd name="T103" fmla="*/ 2 h 367"/>
                  <a:gd name="T104" fmla="*/ 27 w 366"/>
                  <a:gd name="T105" fmla="*/ 2 h 367"/>
                  <a:gd name="T106" fmla="*/ 25 w 366"/>
                  <a:gd name="T107" fmla="*/ 1 h 367"/>
                  <a:gd name="T108" fmla="*/ 23 w 366"/>
                  <a:gd name="T109" fmla="*/ 0 h 367"/>
                  <a:gd name="T110" fmla="*/ 21 w 366"/>
                  <a:gd name="T111" fmla="*/ 0 h 367"/>
                  <a:gd name="T112" fmla="*/ 19 w 366"/>
                  <a:gd name="T113" fmla="*/ 0 h 3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6"/>
                  <a:gd name="T172" fmla="*/ 0 h 367"/>
                  <a:gd name="T173" fmla="*/ 366 w 366"/>
                  <a:gd name="T174" fmla="*/ 367 h 36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6" h="367">
                    <a:moveTo>
                      <a:pt x="173" y="0"/>
                    </a:moveTo>
                    <a:lnTo>
                      <a:pt x="137" y="4"/>
                    </a:lnTo>
                    <a:lnTo>
                      <a:pt x="104" y="15"/>
                    </a:lnTo>
                    <a:lnTo>
                      <a:pt x="73" y="32"/>
                    </a:lnTo>
                    <a:lnTo>
                      <a:pt x="47" y="54"/>
                    </a:lnTo>
                    <a:lnTo>
                      <a:pt x="26" y="82"/>
                    </a:lnTo>
                    <a:lnTo>
                      <a:pt x="11" y="112"/>
                    </a:lnTo>
                    <a:lnTo>
                      <a:pt x="1" y="147"/>
                    </a:lnTo>
                    <a:lnTo>
                      <a:pt x="0" y="184"/>
                    </a:lnTo>
                    <a:lnTo>
                      <a:pt x="1" y="202"/>
                    </a:lnTo>
                    <a:lnTo>
                      <a:pt x="5" y="220"/>
                    </a:lnTo>
                    <a:lnTo>
                      <a:pt x="11" y="237"/>
                    </a:lnTo>
                    <a:lnTo>
                      <a:pt x="18" y="254"/>
                    </a:lnTo>
                    <a:lnTo>
                      <a:pt x="26" y="270"/>
                    </a:lnTo>
                    <a:lnTo>
                      <a:pt x="36" y="286"/>
                    </a:lnTo>
                    <a:lnTo>
                      <a:pt x="48" y="299"/>
                    </a:lnTo>
                    <a:lnTo>
                      <a:pt x="61" y="313"/>
                    </a:lnTo>
                    <a:lnTo>
                      <a:pt x="75" y="326"/>
                    </a:lnTo>
                    <a:lnTo>
                      <a:pt x="90" y="337"/>
                    </a:lnTo>
                    <a:lnTo>
                      <a:pt x="107" y="345"/>
                    </a:lnTo>
                    <a:lnTo>
                      <a:pt x="123" y="354"/>
                    </a:lnTo>
                    <a:lnTo>
                      <a:pt x="140" y="359"/>
                    </a:lnTo>
                    <a:lnTo>
                      <a:pt x="158" y="363"/>
                    </a:lnTo>
                    <a:lnTo>
                      <a:pt x="175" y="366"/>
                    </a:lnTo>
                    <a:lnTo>
                      <a:pt x="193" y="367"/>
                    </a:lnTo>
                    <a:lnTo>
                      <a:pt x="211" y="366"/>
                    </a:lnTo>
                    <a:lnTo>
                      <a:pt x="229" y="363"/>
                    </a:lnTo>
                    <a:lnTo>
                      <a:pt x="247" y="359"/>
                    </a:lnTo>
                    <a:lnTo>
                      <a:pt x="263" y="354"/>
                    </a:lnTo>
                    <a:lnTo>
                      <a:pt x="279" y="345"/>
                    </a:lnTo>
                    <a:lnTo>
                      <a:pt x="294" y="337"/>
                    </a:lnTo>
                    <a:lnTo>
                      <a:pt x="308" y="326"/>
                    </a:lnTo>
                    <a:lnTo>
                      <a:pt x="320" y="313"/>
                    </a:lnTo>
                    <a:lnTo>
                      <a:pt x="331" y="299"/>
                    </a:lnTo>
                    <a:lnTo>
                      <a:pt x="341" y="286"/>
                    </a:lnTo>
                    <a:lnTo>
                      <a:pt x="349" y="270"/>
                    </a:lnTo>
                    <a:lnTo>
                      <a:pt x="356" y="254"/>
                    </a:lnTo>
                    <a:lnTo>
                      <a:pt x="362" y="237"/>
                    </a:lnTo>
                    <a:lnTo>
                      <a:pt x="365" y="220"/>
                    </a:lnTo>
                    <a:lnTo>
                      <a:pt x="366" y="202"/>
                    </a:lnTo>
                    <a:lnTo>
                      <a:pt x="366" y="184"/>
                    </a:lnTo>
                    <a:lnTo>
                      <a:pt x="365" y="166"/>
                    </a:lnTo>
                    <a:lnTo>
                      <a:pt x="361" y="148"/>
                    </a:lnTo>
                    <a:lnTo>
                      <a:pt x="355" y="130"/>
                    </a:lnTo>
                    <a:lnTo>
                      <a:pt x="348" y="114"/>
                    </a:lnTo>
                    <a:lnTo>
                      <a:pt x="340" y="97"/>
                    </a:lnTo>
                    <a:lnTo>
                      <a:pt x="330" y="82"/>
                    </a:lnTo>
                    <a:lnTo>
                      <a:pt x="319" y="68"/>
                    </a:lnTo>
                    <a:lnTo>
                      <a:pt x="305" y="54"/>
                    </a:lnTo>
                    <a:lnTo>
                      <a:pt x="291" y="42"/>
                    </a:lnTo>
                    <a:lnTo>
                      <a:pt x="276" y="30"/>
                    </a:lnTo>
                    <a:lnTo>
                      <a:pt x="261" y="22"/>
                    </a:lnTo>
                    <a:lnTo>
                      <a:pt x="244" y="14"/>
                    </a:lnTo>
                    <a:lnTo>
                      <a:pt x="227" y="8"/>
                    </a:lnTo>
                    <a:lnTo>
                      <a:pt x="209" y="4"/>
                    </a:lnTo>
                    <a:lnTo>
                      <a:pt x="191" y="1"/>
                    </a:lnTo>
                    <a:lnTo>
                      <a:pt x="173" y="0"/>
                    </a:lnTo>
                    <a:close/>
                  </a:path>
                </a:pathLst>
              </a:custGeom>
              <a:solidFill>
                <a:srgbClr val="000000"/>
              </a:solidFill>
              <a:ln w="9525">
                <a:noFill/>
                <a:round/>
                <a:headEnd/>
                <a:tailEnd/>
              </a:ln>
            </p:spPr>
            <p:txBody>
              <a:bodyPr/>
              <a:lstStyle/>
              <a:p>
                <a:pPr eaLnBrk="0" hangingPunct="0"/>
                <a:endParaRPr lang="en-AU"/>
              </a:p>
            </p:txBody>
          </p:sp>
          <p:sp>
            <p:nvSpPr>
              <p:cNvPr id="76845" name="Freeform 270"/>
              <p:cNvSpPr>
                <a:spLocks/>
              </p:cNvSpPr>
              <p:nvPr/>
            </p:nvSpPr>
            <p:spPr bwMode="auto">
              <a:xfrm>
                <a:off x="2532" y="3309"/>
                <a:ext cx="97" cy="97"/>
              </a:xfrm>
              <a:custGeom>
                <a:avLst/>
                <a:gdLst>
                  <a:gd name="T0" fmla="*/ 17 w 293"/>
                  <a:gd name="T1" fmla="*/ 32 h 293"/>
                  <a:gd name="T2" fmla="*/ 15 w 293"/>
                  <a:gd name="T3" fmla="*/ 32 h 293"/>
                  <a:gd name="T4" fmla="*/ 14 w 293"/>
                  <a:gd name="T5" fmla="*/ 32 h 293"/>
                  <a:gd name="T6" fmla="*/ 12 w 293"/>
                  <a:gd name="T7" fmla="*/ 31 h 293"/>
                  <a:gd name="T8" fmla="*/ 11 w 293"/>
                  <a:gd name="T9" fmla="*/ 31 h 293"/>
                  <a:gd name="T10" fmla="*/ 9 w 293"/>
                  <a:gd name="T11" fmla="*/ 30 h 293"/>
                  <a:gd name="T12" fmla="*/ 8 w 293"/>
                  <a:gd name="T13" fmla="*/ 29 h 293"/>
                  <a:gd name="T14" fmla="*/ 7 w 293"/>
                  <a:gd name="T15" fmla="*/ 28 h 293"/>
                  <a:gd name="T16" fmla="*/ 5 w 293"/>
                  <a:gd name="T17" fmla="*/ 27 h 293"/>
                  <a:gd name="T18" fmla="*/ 4 w 293"/>
                  <a:gd name="T19" fmla="*/ 26 h 293"/>
                  <a:gd name="T20" fmla="*/ 3 w 293"/>
                  <a:gd name="T21" fmla="*/ 25 h 293"/>
                  <a:gd name="T22" fmla="*/ 2 w 293"/>
                  <a:gd name="T23" fmla="*/ 24 h 293"/>
                  <a:gd name="T24" fmla="*/ 2 w 293"/>
                  <a:gd name="T25" fmla="*/ 22 h 293"/>
                  <a:gd name="T26" fmla="*/ 1 w 293"/>
                  <a:gd name="T27" fmla="*/ 21 h 293"/>
                  <a:gd name="T28" fmla="*/ 0 w 293"/>
                  <a:gd name="T29" fmla="*/ 19 h 293"/>
                  <a:gd name="T30" fmla="*/ 0 w 293"/>
                  <a:gd name="T31" fmla="*/ 18 h 293"/>
                  <a:gd name="T32" fmla="*/ 0 w 293"/>
                  <a:gd name="T33" fmla="*/ 16 h 293"/>
                  <a:gd name="T34" fmla="*/ 0 w 293"/>
                  <a:gd name="T35" fmla="*/ 13 h 293"/>
                  <a:gd name="T36" fmla="*/ 1 w 293"/>
                  <a:gd name="T37" fmla="*/ 10 h 293"/>
                  <a:gd name="T38" fmla="*/ 2 w 293"/>
                  <a:gd name="T39" fmla="*/ 7 h 293"/>
                  <a:gd name="T40" fmla="*/ 4 w 293"/>
                  <a:gd name="T41" fmla="*/ 5 h 293"/>
                  <a:gd name="T42" fmla="*/ 5 w 293"/>
                  <a:gd name="T43" fmla="*/ 4 h 293"/>
                  <a:gd name="T44" fmla="*/ 7 w 293"/>
                  <a:gd name="T45" fmla="*/ 3 h 293"/>
                  <a:gd name="T46" fmla="*/ 8 w 293"/>
                  <a:gd name="T47" fmla="*/ 2 h 293"/>
                  <a:gd name="T48" fmla="*/ 9 w 293"/>
                  <a:gd name="T49" fmla="*/ 1 h 293"/>
                  <a:gd name="T50" fmla="*/ 11 w 293"/>
                  <a:gd name="T51" fmla="*/ 1 h 293"/>
                  <a:gd name="T52" fmla="*/ 12 w 293"/>
                  <a:gd name="T53" fmla="*/ 0 h 293"/>
                  <a:gd name="T54" fmla="*/ 14 w 293"/>
                  <a:gd name="T55" fmla="*/ 0 h 293"/>
                  <a:gd name="T56" fmla="*/ 15 w 293"/>
                  <a:gd name="T57" fmla="*/ 0 h 293"/>
                  <a:gd name="T58" fmla="*/ 17 w 293"/>
                  <a:gd name="T59" fmla="*/ 0 h 293"/>
                  <a:gd name="T60" fmla="*/ 18 w 293"/>
                  <a:gd name="T61" fmla="*/ 0 h 293"/>
                  <a:gd name="T62" fmla="*/ 20 w 293"/>
                  <a:gd name="T63" fmla="*/ 1 h 293"/>
                  <a:gd name="T64" fmla="*/ 22 w 293"/>
                  <a:gd name="T65" fmla="*/ 1 h 293"/>
                  <a:gd name="T66" fmla="*/ 23 w 293"/>
                  <a:gd name="T67" fmla="*/ 2 h 293"/>
                  <a:gd name="T68" fmla="*/ 24 w 293"/>
                  <a:gd name="T69" fmla="*/ 3 h 293"/>
                  <a:gd name="T70" fmla="*/ 25 w 293"/>
                  <a:gd name="T71" fmla="*/ 4 h 293"/>
                  <a:gd name="T72" fmla="*/ 27 w 293"/>
                  <a:gd name="T73" fmla="*/ 5 h 293"/>
                  <a:gd name="T74" fmla="*/ 28 w 293"/>
                  <a:gd name="T75" fmla="*/ 6 h 293"/>
                  <a:gd name="T76" fmla="*/ 29 w 293"/>
                  <a:gd name="T77" fmla="*/ 7 h 293"/>
                  <a:gd name="T78" fmla="*/ 30 w 293"/>
                  <a:gd name="T79" fmla="*/ 9 h 293"/>
                  <a:gd name="T80" fmla="*/ 30 w 293"/>
                  <a:gd name="T81" fmla="*/ 10 h 293"/>
                  <a:gd name="T82" fmla="*/ 31 w 293"/>
                  <a:gd name="T83" fmla="*/ 11 h 293"/>
                  <a:gd name="T84" fmla="*/ 32 w 293"/>
                  <a:gd name="T85" fmla="*/ 13 h 293"/>
                  <a:gd name="T86" fmla="*/ 32 w 293"/>
                  <a:gd name="T87" fmla="*/ 15 h 293"/>
                  <a:gd name="T88" fmla="*/ 32 w 293"/>
                  <a:gd name="T89" fmla="*/ 16 h 293"/>
                  <a:gd name="T90" fmla="*/ 32 w 293"/>
                  <a:gd name="T91" fmla="*/ 19 h 293"/>
                  <a:gd name="T92" fmla="*/ 31 w 293"/>
                  <a:gd name="T93" fmla="*/ 23 h 293"/>
                  <a:gd name="T94" fmla="*/ 30 w 293"/>
                  <a:gd name="T95" fmla="*/ 25 h 293"/>
                  <a:gd name="T96" fmla="*/ 28 w 293"/>
                  <a:gd name="T97" fmla="*/ 27 h 293"/>
                  <a:gd name="T98" fmla="*/ 26 w 293"/>
                  <a:gd name="T99" fmla="*/ 29 h 293"/>
                  <a:gd name="T100" fmla="*/ 23 w 293"/>
                  <a:gd name="T101" fmla="*/ 31 h 293"/>
                  <a:gd name="T102" fmla="*/ 20 w 293"/>
                  <a:gd name="T103" fmla="*/ 32 h 293"/>
                  <a:gd name="T104" fmla="*/ 17 w 293"/>
                  <a:gd name="T105" fmla="*/ 32 h 2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3"/>
                  <a:gd name="T160" fmla="*/ 0 h 293"/>
                  <a:gd name="T161" fmla="*/ 293 w 293"/>
                  <a:gd name="T162" fmla="*/ 293 h 29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3" h="293">
                    <a:moveTo>
                      <a:pt x="154" y="293"/>
                    </a:moveTo>
                    <a:lnTo>
                      <a:pt x="140" y="292"/>
                    </a:lnTo>
                    <a:lnTo>
                      <a:pt x="125" y="290"/>
                    </a:lnTo>
                    <a:lnTo>
                      <a:pt x="111" y="286"/>
                    </a:lnTo>
                    <a:lnTo>
                      <a:pt x="97" y="282"/>
                    </a:lnTo>
                    <a:lnTo>
                      <a:pt x="85" y="276"/>
                    </a:lnTo>
                    <a:lnTo>
                      <a:pt x="72" y="268"/>
                    </a:lnTo>
                    <a:lnTo>
                      <a:pt x="60" y="260"/>
                    </a:lnTo>
                    <a:lnTo>
                      <a:pt x="49" y="250"/>
                    </a:lnTo>
                    <a:lnTo>
                      <a:pt x="39" y="239"/>
                    </a:lnTo>
                    <a:lnTo>
                      <a:pt x="29" y="228"/>
                    </a:lnTo>
                    <a:lnTo>
                      <a:pt x="21" y="215"/>
                    </a:lnTo>
                    <a:lnTo>
                      <a:pt x="14" y="203"/>
                    </a:lnTo>
                    <a:lnTo>
                      <a:pt x="9" y="189"/>
                    </a:lnTo>
                    <a:lnTo>
                      <a:pt x="4" y="176"/>
                    </a:lnTo>
                    <a:lnTo>
                      <a:pt x="2" y="161"/>
                    </a:lnTo>
                    <a:lnTo>
                      <a:pt x="0" y="147"/>
                    </a:lnTo>
                    <a:lnTo>
                      <a:pt x="2" y="118"/>
                    </a:lnTo>
                    <a:lnTo>
                      <a:pt x="9" y="91"/>
                    </a:lnTo>
                    <a:lnTo>
                      <a:pt x="21" y="66"/>
                    </a:lnTo>
                    <a:lnTo>
                      <a:pt x="38" y="43"/>
                    </a:lnTo>
                    <a:lnTo>
                      <a:pt x="47" y="34"/>
                    </a:lnTo>
                    <a:lnTo>
                      <a:pt x="59" y="25"/>
                    </a:lnTo>
                    <a:lnTo>
                      <a:pt x="71" y="17"/>
                    </a:lnTo>
                    <a:lnTo>
                      <a:pt x="84" y="11"/>
                    </a:lnTo>
                    <a:lnTo>
                      <a:pt x="96" y="7"/>
                    </a:lnTo>
                    <a:lnTo>
                      <a:pt x="110" y="3"/>
                    </a:lnTo>
                    <a:lnTo>
                      <a:pt x="124" y="2"/>
                    </a:lnTo>
                    <a:lnTo>
                      <a:pt x="138" y="0"/>
                    </a:lnTo>
                    <a:lnTo>
                      <a:pt x="152" y="2"/>
                    </a:lnTo>
                    <a:lnTo>
                      <a:pt x="167" y="3"/>
                    </a:lnTo>
                    <a:lnTo>
                      <a:pt x="181" y="7"/>
                    </a:lnTo>
                    <a:lnTo>
                      <a:pt x="195" y="11"/>
                    </a:lnTo>
                    <a:lnTo>
                      <a:pt x="208" y="17"/>
                    </a:lnTo>
                    <a:lnTo>
                      <a:pt x="221" y="25"/>
                    </a:lnTo>
                    <a:lnTo>
                      <a:pt x="233" y="34"/>
                    </a:lnTo>
                    <a:lnTo>
                      <a:pt x="244" y="43"/>
                    </a:lnTo>
                    <a:lnTo>
                      <a:pt x="254" y="54"/>
                    </a:lnTo>
                    <a:lnTo>
                      <a:pt x="264" y="66"/>
                    </a:lnTo>
                    <a:lnTo>
                      <a:pt x="272" y="78"/>
                    </a:lnTo>
                    <a:lnTo>
                      <a:pt x="279" y="91"/>
                    </a:lnTo>
                    <a:lnTo>
                      <a:pt x="285" y="104"/>
                    </a:lnTo>
                    <a:lnTo>
                      <a:pt x="289" y="118"/>
                    </a:lnTo>
                    <a:lnTo>
                      <a:pt x="292" y="132"/>
                    </a:lnTo>
                    <a:lnTo>
                      <a:pt x="293" y="147"/>
                    </a:lnTo>
                    <a:lnTo>
                      <a:pt x="292" y="176"/>
                    </a:lnTo>
                    <a:lnTo>
                      <a:pt x="285" y="204"/>
                    </a:lnTo>
                    <a:lnTo>
                      <a:pt x="272" y="229"/>
                    </a:lnTo>
                    <a:lnTo>
                      <a:pt x="256" y="250"/>
                    </a:lnTo>
                    <a:lnTo>
                      <a:pt x="235" y="268"/>
                    </a:lnTo>
                    <a:lnTo>
                      <a:pt x="211" y="282"/>
                    </a:lnTo>
                    <a:lnTo>
                      <a:pt x="183" y="290"/>
                    </a:lnTo>
                    <a:lnTo>
                      <a:pt x="154" y="293"/>
                    </a:lnTo>
                    <a:close/>
                  </a:path>
                </a:pathLst>
              </a:custGeom>
              <a:solidFill>
                <a:srgbClr val="FFFFFF"/>
              </a:solidFill>
              <a:ln w="9525">
                <a:noFill/>
                <a:round/>
                <a:headEnd/>
                <a:tailEnd/>
              </a:ln>
            </p:spPr>
            <p:txBody>
              <a:bodyPr/>
              <a:lstStyle/>
              <a:p>
                <a:pPr eaLnBrk="0" hangingPunct="0"/>
                <a:endParaRPr lang="en-AU"/>
              </a:p>
            </p:txBody>
          </p:sp>
          <p:sp>
            <p:nvSpPr>
              <p:cNvPr id="76846" name="Freeform 271"/>
              <p:cNvSpPr>
                <a:spLocks/>
              </p:cNvSpPr>
              <p:nvPr/>
            </p:nvSpPr>
            <p:spPr bwMode="auto">
              <a:xfrm>
                <a:off x="2552" y="3320"/>
                <a:ext cx="47" cy="73"/>
              </a:xfrm>
              <a:custGeom>
                <a:avLst/>
                <a:gdLst>
                  <a:gd name="T0" fmla="*/ 2 w 141"/>
                  <a:gd name="T1" fmla="*/ 4 h 218"/>
                  <a:gd name="T2" fmla="*/ 1 w 141"/>
                  <a:gd name="T3" fmla="*/ 4 h 218"/>
                  <a:gd name="T4" fmla="*/ 0 w 141"/>
                  <a:gd name="T5" fmla="*/ 5 h 218"/>
                  <a:gd name="T6" fmla="*/ 0 w 141"/>
                  <a:gd name="T7" fmla="*/ 5 h 218"/>
                  <a:gd name="T8" fmla="*/ 0 w 141"/>
                  <a:gd name="T9" fmla="*/ 5 h 218"/>
                  <a:gd name="T10" fmla="*/ 0 w 141"/>
                  <a:gd name="T11" fmla="*/ 11 h 218"/>
                  <a:gd name="T12" fmla="*/ 6 w 141"/>
                  <a:gd name="T13" fmla="*/ 10 h 218"/>
                  <a:gd name="T14" fmla="*/ 7 w 141"/>
                  <a:gd name="T15" fmla="*/ 24 h 218"/>
                  <a:gd name="T16" fmla="*/ 16 w 141"/>
                  <a:gd name="T17" fmla="*/ 24 h 218"/>
                  <a:gd name="T18" fmla="*/ 14 w 141"/>
                  <a:gd name="T19" fmla="*/ 0 h 218"/>
                  <a:gd name="T20" fmla="*/ 5 w 141"/>
                  <a:gd name="T21" fmla="*/ 0 h 218"/>
                  <a:gd name="T22" fmla="*/ 5 w 141"/>
                  <a:gd name="T23" fmla="*/ 0 h 218"/>
                  <a:gd name="T24" fmla="*/ 4 w 141"/>
                  <a:gd name="T25" fmla="*/ 2 h 218"/>
                  <a:gd name="T26" fmla="*/ 3 w 141"/>
                  <a:gd name="T27" fmla="*/ 3 h 218"/>
                  <a:gd name="T28" fmla="*/ 2 w 141"/>
                  <a:gd name="T29" fmla="*/ 4 h 2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1"/>
                  <a:gd name="T46" fmla="*/ 0 h 218"/>
                  <a:gd name="T47" fmla="*/ 141 w 141"/>
                  <a:gd name="T48" fmla="*/ 218 h 2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1" h="218">
                    <a:moveTo>
                      <a:pt x="17" y="35"/>
                    </a:moveTo>
                    <a:lnTo>
                      <a:pt x="8" y="39"/>
                    </a:lnTo>
                    <a:lnTo>
                      <a:pt x="3" y="42"/>
                    </a:lnTo>
                    <a:lnTo>
                      <a:pt x="0" y="43"/>
                    </a:lnTo>
                    <a:lnTo>
                      <a:pt x="3" y="100"/>
                    </a:lnTo>
                    <a:lnTo>
                      <a:pt x="58" y="94"/>
                    </a:lnTo>
                    <a:lnTo>
                      <a:pt x="62" y="215"/>
                    </a:lnTo>
                    <a:lnTo>
                      <a:pt x="141" y="218"/>
                    </a:lnTo>
                    <a:lnTo>
                      <a:pt x="130" y="0"/>
                    </a:lnTo>
                    <a:lnTo>
                      <a:pt x="47" y="0"/>
                    </a:lnTo>
                    <a:lnTo>
                      <a:pt x="44" y="4"/>
                    </a:lnTo>
                    <a:lnTo>
                      <a:pt x="36" y="15"/>
                    </a:lnTo>
                    <a:lnTo>
                      <a:pt x="26" y="26"/>
                    </a:lnTo>
                    <a:lnTo>
                      <a:pt x="17" y="35"/>
                    </a:lnTo>
                    <a:close/>
                  </a:path>
                </a:pathLst>
              </a:custGeom>
              <a:solidFill>
                <a:srgbClr val="000000"/>
              </a:solidFill>
              <a:ln w="9525">
                <a:noFill/>
                <a:round/>
                <a:headEnd/>
                <a:tailEnd/>
              </a:ln>
            </p:spPr>
            <p:txBody>
              <a:bodyPr/>
              <a:lstStyle/>
              <a:p>
                <a:pPr eaLnBrk="0" hangingPunct="0"/>
                <a:endParaRPr lang="en-AU"/>
              </a:p>
            </p:txBody>
          </p:sp>
          <p:sp>
            <p:nvSpPr>
              <p:cNvPr id="76847" name="Freeform 272"/>
              <p:cNvSpPr>
                <a:spLocks/>
              </p:cNvSpPr>
              <p:nvPr/>
            </p:nvSpPr>
            <p:spPr bwMode="auto">
              <a:xfrm>
                <a:off x="2618" y="3068"/>
                <a:ext cx="54" cy="55"/>
              </a:xfrm>
              <a:custGeom>
                <a:avLst/>
                <a:gdLst>
                  <a:gd name="T0" fmla="*/ 8 w 162"/>
                  <a:gd name="T1" fmla="*/ 0 h 164"/>
                  <a:gd name="T2" fmla="*/ 7 w 162"/>
                  <a:gd name="T3" fmla="*/ 0 h 164"/>
                  <a:gd name="T4" fmla="*/ 5 w 162"/>
                  <a:gd name="T5" fmla="*/ 1 h 164"/>
                  <a:gd name="T6" fmla="*/ 4 w 162"/>
                  <a:gd name="T7" fmla="*/ 2 h 164"/>
                  <a:gd name="T8" fmla="*/ 2 w 162"/>
                  <a:gd name="T9" fmla="*/ 3 h 164"/>
                  <a:gd name="T10" fmla="*/ 1 w 162"/>
                  <a:gd name="T11" fmla="*/ 4 h 164"/>
                  <a:gd name="T12" fmla="*/ 0 w 162"/>
                  <a:gd name="T13" fmla="*/ 6 h 164"/>
                  <a:gd name="T14" fmla="*/ 0 w 162"/>
                  <a:gd name="T15" fmla="*/ 7 h 164"/>
                  <a:gd name="T16" fmla="*/ 0 w 162"/>
                  <a:gd name="T17" fmla="*/ 9 h 164"/>
                  <a:gd name="T18" fmla="*/ 0 w 162"/>
                  <a:gd name="T19" fmla="*/ 11 h 164"/>
                  <a:gd name="T20" fmla="*/ 1 w 162"/>
                  <a:gd name="T21" fmla="*/ 13 h 164"/>
                  <a:gd name="T22" fmla="*/ 2 w 162"/>
                  <a:gd name="T23" fmla="*/ 14 h 164"/>
                  <a:gd name="T24" fmla="*/ 3 w 162"/>
                  <a:gd name="T25" fmla="*/ 16 h 164"/>
                  <a:gd name="T26" fmla="*/ 4 w 162"/>
                  <a:gd name="T27" fmla="*/ 16 h 164"/>
                  <a:gd name="T28" fmla="*/ 4 w 162"/>
                  <a:gd name="T29" fmla="*/ 17 h 164"/>
                  <a:gd name="T30" fmla="*/ 5 w 162"/>
                  <a:gd name="T31" fmla="*/ 17 h 164"/>
                  <a:gd name="T32" fmla="*/ 6 w 162"/>
                  <a:gd name="T33" fmla="*/ 18 h 164"/>
                  <a:gd name="T34" fmla="*/ 7 w 162"/>
                  <a:gd name="T35" fmla="*/ 18 h 164"/>
                  <a:gd name="T36" fmla="*/ 8 w 162"/>
                  <a:gd name="T37" fmla="*/ 18 h 164"/>
                  <a:gd name="T38" fmla="*/ 9 w 162"/>
                  <a:gd name="T39" fmla="*/ 18 h 164"/>
                  <a:gd name="T40" fmla="*/ 10 w 162"/>
                  <a:gd name="T41" fmla="*/ 18 h 164"/>
                  <a:gd name="T42" fmla="*/ 10 w 162"/>
                  <a:gd name="T43" fmla="*/ 18 h 164"/>
                  <a:gd name="T44" fmla="*/ 11 w 162"/>
                  <a:gd name="T45" fmla="*/ 18 h 164"/>
                  <a:gd name="T46" fmla="*/ 12 w 162"/>
                  <a:gd name="T47" fmla="*/ 18 h 164"/>
                  <a:gd name="T48" fmla="*/ 13 w 162"/>
                  <a:gd name="T49" fmla="*/ 18 h 164"/>
                  <a:gd name="T50" fmla="*/ 14 w 162"/>
                  <a:gd name="T51" fmla="*/ 17 h 164"/>
                  <a:gd name="T52" fmla="*/ 14 w 162"/>
                  <a:gd name="T53" fmla="*/ 17 h 164"/>
                  <a:gd name="T54" fmla="*/ 15 w 162"/>
                  <a:gd name="T55" fmla="*/ 16 h 164"/>
                  <a:gd name="T56" fmla="*/ 16 w 162"/>
                  <a:gd name="T57" fmla="*/ 16 h 164"/>
                  <a:gd name="T58" fmla="*/ 17 w 162"/>
                  <a:gd name="T59" fmla="*/ 14 h 164"/>
                  <a:gd name="T60" fmla="*/ 18 w 162"/>
                  <a:gd name="T61" fmla="*/ 13 h 164"/>
                  <a:gd name="T62" fmla="*/ 18 w 162"/>
                  <a:gd name="T63" fmla="*/ 11 h 164"/>
                  <a:gd name="T64" fmla="*/ 18 w 162"/>
                  <a:gd name="T65" fmla="*/ 9 h 164"/>
                  <a:gd name="T66" fmla="*/ 18 w 162"/>
                  <a:gd name="T67" fmla="*/ 7 h 164"/>
                  <a:gd name="T68" fmla="*/ 17 w 162"/>
                  <a:gd name="T69" fmla="*/ 6 h 164"/>
                  <a:gd name="T70" fmla="*/ 16 w 162"/>
                  <a:gd name="T71" fmla="*/ 4 h 164"/>
                  <a:gd name="T72" fmla="*/ 15 w 162"/>
                  <a:gd name="T73" fmla="*/ 3 h 164"/>
                  <a:gd name="T74" fmla="*/ 14 w 162"/>
                  <a:gd name="T75" fmla="*/ 2 h 164"/>
                  <a:gd name="T76" fmla="*/ 14 w 162"/>
                  <a:gd name="T77" fmla="*/ 2 h 164"/>
                  <a:gd name="T78" fmla="*/ 13 w 162"/>
                  <a:gd name="T79" fmla="*/ 1 h 164"/>
                  <a:gd name="T80" fmla="*/ 12 w 162"/>
                  <a:gd name="T81" fmla="*/ 1 h 164"/>
                  <a:gd name="T82" fmla="*/ 11 w 162"/>
                  <a:gd name="T83" fmla="*/ 0 h 164"/>
                  <a:gd name="T84" fmla="*/ 10 w 162"/>
                  <a:gd name="T85" fmla="*/ 0 h 164"/>
                  <a:gd name="T86" fmla="*/ 9 w 162"/>
                  <a:gd name="T87" fmla="*/ 0 h 164"/>
                  <a:gd name="T88" fmla="*/ 8 w 162"/>
                  <a:gd name="T89" fmla="*/ 0 h 1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2"/>
                  <a:gd name="T136" fmla="*/ 0 h 164"/>
                  <a:gd name="T137" fmla="*/ 162 w 162"/>
                  <a:gd name="T138" fmla="*/ 164 h 1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2" h="164">
                    <a:moveTo>
                      <a:pt x="76" y="0"/>
                    </a:moveTo>
                    <a:lnTo>
                      <a:pt x="59" y="2"/>
                    </a:lnTo>
                    <a:lnTo>
                      <a:pt x="46" y="7"/>
                    </a:lnTo>
                    <a:lnTo>
                      <a:pt x="32" y="14"/>
                    </a:lnTo>
                    <a:lnTo>
                      <a:pt x="21" y="24"/>
                    </a:lnTo>
                    <a:lnTo>
                      <a:pt x="11" y="36"/>
                    </a:lnTo>
                    <a:lnTo>
                      <a:pt x="4" y="50"/>
                    </a:lnTo>
                    <a:lnTo>
                      <a:pt x="0" y="65"/>
                    </a:lnTo>
                    <a:lnTo>
                      <a:pt x="0" y="82"/>
                    </a:lnTo>
                    <a:lnTo>
                      <a:pt x="3" y="99"/>
                    </a:lnTo>
                    <a:lnTo>
                      <a:pt x="8" y="113"/>
                    </a:lnTo>
                    <a:lnTo>
                      <a:pt x="16" y="127"/>
                    </a:lnTo>
                    <a:lnTo>
                      <a:pt x="26" y="139"/>
                    </a:lnTo>
                    <a:lnTo>
                      <a:pt x="33" y="145"/>
                    </a:lnTo>
                    <a:lnTo>
                      <a:pt x="40" y="149"/>
                    </a:lnTo>
                    <a:lnTo>
                      <a:pt x="47" y="154"/>
                    </a:lnTo>
                    <a:lnTo>
                      <a:pt x="54" y="157"/>
                    </a:lnTo>
                    <a:lnTo>
                      <a:pt x="62" y="160"/>
                    </a:lnTo>
                    <a:lnTo>
                      <a:pt x="69" y="163"/>
                    </a:lnTo>
                    <a:lnTo>
                      <a:pt x="77" y="164"/>
                    </a:lnTo>
                    <a:lnTo>
                      <a:pt x="86" y="164"/>
                    </a:lnTo>
                    <a:lnTo>
                      <a:pt x="94" y="164"/>
                    </a:lnTo>
                    <a:lnTo>
                      <a:pt x="101" y="163"/>
                    </a:lnTo>
                    <a:lnTo>
                      <a:pt x="109" y="160"/>
                    </a:lnTo>
                    <a:lnTo>
                      <a:pt x="116" y="157"/>
                    </a:lnTo>
                    <a:lnTo>
                      <a:pt x="123" y="154"/>
                    </a:lnTo>
                    <a:lnTo>
                      <a:pt x="130" y="149"/>
                    </a:lnTo>
                    <a:lnTo>
                      <a:pt x="136" y="145"/>
                    </a:lnTo>
                    <a:lnTo>
                      <a:pt x="141" y="139"/>
                    </a:lnTo>
                    <a:lnTo>
                      <a:pt x="151" y="127"/>
                    </a:lnTo>
                    <a:lnTo>
                      <a:pt x="158" y="113"/>
                    </a:lnTo>
                    <a:lnTo>
                      <a:pt x="162" y="99"/>
                    </a:lnTo>
                    <a:lnTo>
                      <a:pt x="162" y="82"/>
                    </a:lnTo>
                    <a:lnTo>
                      <a:pt x="159" y="65"/>
                    </a:lnTo>
                    <a:lnTo>
                      <a:pt x="155" y="50"/>
                    </a:lnTo>
                    <a:lnTo>
                      <a:pt x="147" y="36"/>
                    </a:lnTo>
                    <a:lnTo>
                      <a:pt x="136" y="24"/>
                    </a:lnTo>
                    <a:lnTo>
                      <a:pt x="129" y="18"/>
                    </a:lnTo>
                    <a:lnTo>
                      <a:pt x="122" y="14"/>
                    </a:lnTo>
                    <a:lnTo>
                      <a:pt x="115" y="10"/>
                    </a:lnTo>
                    <a:lnTo>
                      <a:pt x="108" y="6"/>
                    </a:lnTo>
                    <a:lnTo>
                      <a:pt x="100" y="3"/>
                    </a:lnTo>
                    <a:lnTo>
                      <a:pt x="93" y="2"/>
                    </a:lnTo>
                    <a:lnTo>
                      <a:pt x="84" y="0"/>
                    </a:lnTo>
                    <a:lnTo>
                      <a:pt x="76" y="0"/>
                    </a:lnTo>
                    <a:close/>
                  </a:path>
                </a:pathLst>
              </a:custGeom>
              <a:solidFill>
                <a:srgbClr val="000000"/>
              </a:solidFill>
              <a:ln w="9525">
                <a:noFill/>
                <a:round/>
                <a:headEnd/>
                <a:tailEnd/>
              </a:ln>
            </p:spPr>
            <p:txBody>
              <a:bodyPr/>
              <a:lstStyle/>
              <a:p>
                <a:pPr eaLnBrk="0" hangingPunct="0"/>
                <a:endParaRPr lang="en-AU"/>
              </a:p>
            </p:txBody>
          </p:sp>
          <p:sp>
            <p:nvSpPr>
              <p:cNvPr id="76848" name="Freeform 273"/>
              <p:cNvSpPr>
                <a:spLocks/>
              </p:cNvSpPr>
              <p:nvPr/>
            </p:nvSpPr>
            <p:spPr bwMode="auto">
              <a:xfrm>
                <a:off x="2624" y="3074"/>
                <a:ext cx="43" cy="43"/>
              </a:xfrm>
              <a:custGeom>
                <a:avLst/>
                <a:gdLst>
                  <a:gd name="T0" fmla="*/ 8 w 129"/>
                  <a:gd name="T1" fmla="*/ 14 h 130"/>
                  <a:gd name="T2" fmla="*/ 7 w 129"/>
                  <a:gd name="T3" fmla="*/ 14 h 130"/>
                  <a:gd name="T4" fmla="*/ 6 w 129"/>
                  <a:gd name="T5" fmla="*/ 14 h 130"/>
                  <a:gd name="T6" fmla="*/ 6 w 129"/>
                  <a:gd name="T7" fmla="*/ 14 h 130"/>
                  <a:gd name="T8" fmla="*/ 5 w 129"/>
                  <a:gd name="T9" fmla="*/ 14 h 130"/>
                  <a:gd name="T10" fmla="*/ 4 w 129"/>
                  <a:gd name="T11" fmla="*/ 13 h 130"/>
                  <a:gd name="T12" fmla="*/ 4 w 129"/>
                  <a:gd name="T13" fmla="*/ 13 h 130"/>
                  <a:gd name="T14" fmla="*/ 3 w 129"/>
                  <a:gd name="T15" fmla="*/ 13 h 130"/>
                  <a:gd name="T16" fmla="*/ 2 w 129"/>
                  <a:gd name="T17" fmla="*/ 12 h 130"/>
                  <a:gd name="T18" fmla="*/ 1 w 129"/>
                  <a:gd name="T19" fmla="*/ 11 h 130"/>
                  <a:gd name="T20" fmla="*/ 1 w 129"/>
                  <a:gd name="T21" fmla="*/ 10 h 130"/>
                  <a:gd name="T22" fmla="*/ 0 w 129"/>
                  <a:gd name="T23" fmla="*/ 9 h 130"/>
                  <a:gd name="T24" fmla="*/ 0 w 129"/>
                  <a:gd name="T25" fmla="*/ 7 h 130"/>
                  <a:gd name="T26" fmla="*/ 0 w 129"/>
                  <a:gd name="T27" fmla="*/ 6 h 130"/>
                  <a:gd name="T28" fmla="*/ 0 w 129"/>
                  <a:gd name="T29" fmla="*/ 4 h 130"/>
                  <a:gd name="T30" fmla="*/ 1 w 129"/>
                  <a:gd name="T31" fmla="*/ 3 h 130"/>
                  <a:gd name="T32" fmla="*/ 2 w 129"/>
                  <a:gd name="T33" fmla="*/ 2 h 130"/>
                  <a:gd name="T34" fmla="*/ 2 w 129"/>
                  <a:gd name="T35" fmla="*/ 2 h 130"/>
                  <a:gd name="T36" fmla="*/ 3 w 129"/>
                  <a:gd name="T37" fmla="*/ 1 h 130"/>
                  <a:gd name="T38" fmla="*/ 3 w 129"/>
                  <a:gd name="T39" fmla="*/ 1 h 130"/>
                  <a:gd name="T40" fmla="*/ 4 w 129"/>
                  <a:gd name="T41" fmla="*/ 1 h 130"/>
                  <a:gd name="T42" fmla="*/ 5 w 129"/>
                  <a:gd name="T43" fmla="*/ 0 h 130"/>
                  <a:gd name="T44" fmla="*/ 5 w 129"/>
                  <a:gd name="T45" fmla="*/ 0 h 130"/>
                  <a:gd name="T46" fmla="*/ 6 w 129"/>
                  <a:gd name="T47" fmla="*/ 0 h 130"/>
                  <a:gd name="T48" fmla="*/ 7 w 129"/>
                  <a:gd name="T49" fmla="*/ 0 h 130"/>
                  <a:gd name="T50" fmla="*/ 8 w 129"/>
                  <a:gd name="T51" fmla="*/ 0 h 130"/>
                  <a:gd name="T52" fmla="*/ 8 w 129"/>
                  <a:gd name="T53" fmla="*/ 0 h 130"/>
                  <a:gd name="T54" fmla="*/ 9 w 129"/>
                  <a:gd name="T55" fmla="*/ 0 h 130"/>
                  <a:gd name="T56" fmla="*/ 10 w 129"/>
                  <a:gd name="T57" fmla="*/ 1 h 130"/>
                  <a:gd name="T58" fmla="*/ 10 w 129"/>
                  <a:gd name="T59" fmla="*/ 1 h 130"/>
                  <a:gd name="T60" fmla="*/ 11 w 129"/>
                  <a:gd name="T61" fmla="*/ 1 h 130"/>
                  <a:gd name="T62" fmla="*/ 11 w 129"/>
                  <a:gd name="T63" fmla="*/ 2 h 130"/>
                  <a:gd name="T64" fmla="*/ 12 w 129"/>
                  <a:gd name="T65" fmla="*/ 2 h 130"/>
                  <a:gd name="T66" fmla="*/ 13 w 129"/>
                  <a:gd name="T67" fmla="*/ 3 h 130"/>
                  <a:gd name="T68" fmla="*/ 14 w 129"/>
                  <a:gd name="T69" fmla="*/ 4 h 130"/>
                  <a:gd name="T70" fmla="*/ 14 w 129"/>
                  <a:gd name="T71" fmla="*/ 6 h 130"/>
                  <a:gd name="T72" fmla="*/ 14 w 129"/>
                  <a:gd name="T73" fmla="*/ 7 h 130"/>
                  <a:gd name="T74" fmla="*/ 14 w 129"/>
                  <a:gd name="T75" fmla="*/ 9 h 130"/>
                  <a:gd name="T76" fmla="*/ 14 w 129"/>
                  <a:gd name="T77" fmla="*/ 10 h 130"/>
                  <a:gd name="T78" fmla="*/ 13 w 129"/>
                  <a:gd name="T79" fmla="*/ 11 h 130"/>
                  <a:gd name="T80" fmla="*/ 13 w 129"/>
                  <a:gd name="T81" fmla="*/ 12 h 130"/>
                  <a:gd name="T82" fmla="*/ 12 w 129"/>
                  <a:gd name="T83" fmla="*/ 13 h 130"/>
                  <a:gd name="T84" fmla="*/ 10 w 129"/>
                  <a:gd name="T85" fmla="*/ 14 h 130"/>
                  <a:gd name="T86" fmla="*/ 9 w 129"/>
                  <a:gd name="T87" fmla="*/ 14 h 130"/>
                  <a:gd name="T88" fmla="*/ 8 w 129"/>
                  <a:gd name="T89" fmla="*/ 14 h 13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9"/>
                  <a:gd name="T136" fmla="*/ 0 h 130"/>
                  <a:gd name="T137" fmla="*/ 129 w 129"/>
                  <a:gd name="T138" fmla="*/ 130 h 13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9" h="130">
                    <a:moveTo>
                      <a:pt x="68" y="130"/>
                    </a:moveTo>
                    <a:lnTo>
                      <a:pt x="63" y="130"/>
                    </a:lnTo>
                    <a:lnTo>
                      <a:pt x="56" y="129"/>
                    </a:lnTo>
                    <a:lnTo>
                      <a:pt x="50" y="128"/>
                    </a:lnTo>
                    <a:lnTo>
                      <a:pt x="43" y="125"/>
                    </a:lnTo>
                    <a:lnTo>
                      <a:pt x="38" y="122"/>
                    </a:lnTo>
                    <a:lnTo>
                      <a:pt x="32" y="119"/>
                    </a:lnTo>
                    <a:lnTo>
                      <a:pt x="27" y="115"/>
                    </a:lnTo>
                    <a:lnTo>
                      <a:pt x="21" y="111"/>
                    </a:lnTo>
                    <a:lnTo>
                      <a:pt x="13" y="101"/>
                    </a:lnTo>
                    <a:lnTo>
                      <a:pt x="6" y="90"/>
                    </a:lnTo>
                    <a:lnTo>
                      <a:pt x="2" y="78"/>
                    </a:lnTo>
                    <a:lnTo>
                      <a:pt x="0" y="65"/>
                    </a:lnTo>
                    <a:lnTo>
                      <a:pt x="0" y="53"/>
                    </a:lnTo>
                    <a:lnTo>
                      <a:pt x="3" y="40"/>
                    </a:lnTo>
                    <a:lnTo>
                      <a:pt x="9" y="29"/>
                    </a:lnTo>
                    <a:lnTo>
                      <a:pt x="17" y="19"/>
                    </a:lnTo>
                    <a:lnTo>
                      <a:pt x="21" y="15"/>
                    </a:lnTo>
                    <a:lnTo>
                      <a:pt x="27" y="11"/>
                    </a:lnTo>
                    <a:lnTo>
                      <a:pt x="31" y="8"/>
                    </a:lnTo>
                    <a:lnTo>
                      <a:pt x="36" y="6"/>
                    </a:lnTo>
                    <a:lnTo>
                      <a:pt x="42" y="3"/>
                    </a:lnTo>
                    <a:lnTo>
                      <a:pt x="49" y="1"/>
                    </a:lnTo>
                    <a:lnTo>
                      <a:pt x="55" y="0"/>
                    </a:lnTo>
                    <a:lnTo>
                      <a:pt x="61" y="0"/>
                    </a:lnTo>
                    <a:lnTo>
                      <a:pt x="68" y="0"/>
                    </a:lnTo>
                    <a:lnTo>
                      <a:pt x="75" y="1"/>
                    </a:lnTo>
                    <a:lnTo>
                      <a:pt x="81" y="3"/>
                    </a:lnTo>
                    <a:lnTo>
                      <a:pt x="88" y="6"/>
                    </a:lnTo>
                    <a:lnTo>
                      <a:pt x="93" y="8"/>
                    </a:lnTo>
                    <a:lnTo>
                      <a:pt x="99" y="11"/>
                    </a:lnTo>
                    <a:lnTo>
                      <a:pt x="103" y="15"/>
                    </a:lnTo>
                    <a:lnTo>
                      <a:pt x="109" y="19"/>
                    </a:lnTo>
                    <a:lnTo>
                      <a:pt x="117" y="29"/>
                    </a:lnTo>
                    <a:lnTo>
                      <a:pt x="124" y="40"/>
                    </a:lnTo>
                    <a:lnTo>
                      <a:pt x="128" y="53"/>
                    </a:lnTo>
                    <a:lnTo>
                      <a:pt x="129" y="65"/>
                    </a:lnTo>
                    <a:lnTo>
                      <a:pt x="129" y="78"/>
                    </a:lnTo>
                    <a:lnTo>
                      <a:pt x="127" y="90"/>
                    </a:lnTo>
                    <a:lnTo>
                      <a:pt x="121" y="101"/>
                    </a:lnTo>
                    <a:lnTo>
                      <a:pt x="114" y="111"/>
                    </a:lnTo>
                    <a:lnTo>
                      <a:pt x="104" y="119"/>
                    </a:lnTo>
                    <a:lnTo>
                      <a:pt x="93" y="125"/>
                    </a:lnTo>
                    <a:lnTo>
                      <a:pt x="81" y="129"/>
                    </a:lnTo>
                    <a:lnTo>
                      <a:pt x="68" y="130"/>
                    </a:lnTo>
                    <a:close/>
                  </a:path>
                </a:pathLst>
              </a:custGeom>
              <a:solidFill>
                <a:srgbClr val="FFFFFF"/>
              </a:solidFill>
              <a:ln w="9525">
                <a:noFill/>
                <a:round/>
                <a:headEnd/>
                <a:tailEnd/>
              </a:ln>
            </p:spPr>
            <p:txBody>
              <a:bodyPr/>
              <a:lstStyle/>
              <a:p>
                <a:pPr eaLnBrk="0" hangingPunct="0"/>
                <a:endParaRPr lang="en-AU"/>
              </a:p>
            </p:txBody>
          </p:sp>
          <p:sp>
            <p:nvSpPr>
              <p:cNvPr id="76849" name="Freeform 274"/>
              <p:cNvSpPr>
                <a:spLocks/>
              </p:cNvSpPr>
              <p:nvPr/>
            </p:nvSpPr>
            <p:spPr bwMode="auto">
              <a:xfrm>
                <a:off x="2633" y="3079"/>
                <a:ext cx="20" cy="32"/>
              </a:xfrm>
              <a:custGeom>
                <a:avLst/>
                <a:gdLst>
                  <a:gd name="T0" fmla="*/ 1 w 62"/>
                  <a:gd name="T1" fmla="*/ 2 h 97"/>
                  <a:gd name="T2" fmla="*/ 0 w 62"/>
                  <a:gd name="T3" fmla="*/ 2 h 97"/>
                  <a:gd name="T4" fmla="*/ 0 w 62"/>
                  <a:gd name="T5" fmla="*/ 2 h 97"/>
                  <a:gd name="T6" fmla="*/ 0 w 62"/>
                  <a:gd name="T7" fmla="*/ 2 h 97"/>
                  <a:gd name="T8" fmla="*/ 0 w 62"/>
                  <a:gd name="T9" fmla="*/ 2 h 97"/>
                  <a:gd name="T10" fmla="*/ 0 w 62"/>
                  <a:gd name="T11" fmla="*/ 5 h 97"/>
                  <a:gd name="T12" fmla="*/ 3 w 62"/>
                  <a:gd name="T13" fmla="*/ 5 h 97"/>
                  <a:gd name="T14" fmla="*/ 3 w 62"/>
                  <a:gd name="T15" fmla="*/ 11 h 97"/>
                  <a:gd name="T16" fmla="*/ 6 w 62"/>
                  <a:gd name="T17" fmla="*/ 11 h 97"/>
                  <a:gd name="T18" fmla="*/ 6 w 62"/>
                  <a:gd name="T19" fmla="*/ 0 h 97"/>
                  <a:gd name="T20" fmla="*/ 2 w 62"/>
                  <a:gd name="T21" fmla="*/ 0 h 97"/>
                  <a:gd name="T22" fmla="*/ 2 w 62"/>
                  <a:gd name="T23" fmla="*/ 0 h 97"/>
                  <a:gd name="T24" fmla="*/ 2 w 62"/>
                  <a:gd name="T25" fmla="*/ 1 h 97"/>
                  <a:gd name="T26" fmla="*/ 1 w 62"/>
                  <a:gd name="T27" fmla="*/ 1 h 97"/>
                  <a:gd name="T28" fmla="*/ 1 w 62"/>
                  <a:gd name="T29" fmla="*/ 2 h 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2"/>
                  <a:gd name="T46" fmla="*/ 0 h 97"/>
                  <a:gd name="T47" fmla="*/ 62 w 62"/>
                  <a:gd name="T48" fmla="*/ 97 h 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2" h="97">
                    <a:moveTo>
                      <a:pt x="7" y="15"/>
                    </a:moveTo>
                    <a:lnTo>
                      <a:pt x="4" y="17"/>
                    </a:lnTo>
                    <a:lnTo>
                      <a:pt x="1" y="18"/>
                    </a:lnTo>
                    <a:lnTo>
                      <a:pt x="0" y="20"/>
                    </a:lnTo>
                    <a:lnTo>
                      <a:pt x="1" y="45"/>
                    </a:lnTo>
                    <a:lnTo>
                      <a:pt x="25" y="42"/>
                    </a:lnTo>
                    <a:lnTo>
                      <a:pt x="28" y="96"/>
                    </a:lnTo>
                    <a:lnTo>
                      <a:pt x="62" y="97"/>
                    </a:lnTo>
                    <a:lnTo>
                      <a:pt x="58" y="0"/>
                    </a:lnTo>
                    <a:lnTo>
                      <a:pt x="21" y="0"/>
                    </a:lnTo>
                    <a:lnTo>
                      <a:pt x="19" y="2"/>
                    </a:lnTo>
                    <a:lnTo>
                      <a:pt x="16" y="7"/>
                    </a:lnTo>
                    <a:lnTo>
                      <a:pt x="11" y="11"/>
                    </a:lnTo>
                    <a:lnTo>
                      <a:pt x="7" y="15"/>
                    </a:lnTo>
                    <a:close/>
                  </a:path>
                </a:pathLst>
              </a:custGeom>
              <a:solidFill>
                <a:srgbClr val="000000"/>
              </a:solidFill>
              <a:ln w="9525">
                <a:noFill/>
                <a:round/>
                <a:headEnd/>
                <a:tailEnd/>
              </a:ln>
            </p:spPr>
            <p:txBody>
              <a:bodyPr/>
              <a:lstStyle/>
              <a:p>
                <a:pPr eaLnBrk="0" hangingPunct="0"/>
                <a:endParaRPr lang="en-AU"/>
              </a:p>
            </p:txBody>
          </p:sp>
          <p:sp>
            <p:nvSpPr>
              <p:cNvPr id="76850" name="Freeform 275"/>
              <p:cNvSpPr>
                <a:spLocks/>
              </p:cNvSpPr>
              <p:nvPr/>
            </p:nvSpPr>
            <p:spPr bwMode="auto">
              <a:xfrm>
                <a:off x="2562" y="3161"/>
                <a:ext cx="30" cy="23"/>
              </a:xfrm>
              <a:custGeom>
                <a:avLst/>
                <a:gdLst>
                  <a:gd name="T0" fmla="*/ 0 w 91"/>
                  <a:gd name="T1" fmla="*/ 3 h 69"/>
                  <a:gd name="T2" fmla="*/ 0 w 91"/>
                  <a:gd name="T3" fmla="*/ 3 h 69"/>
                  <a:gd name="T4" fmla="*/ 1 w 91"/>
                  <a:gd name="T5" fmla="*/ 3 h 69"/>
                  <a:gd name="T6" fmla="*/ 1 w 91"/>
                  <a:gd name="T7" fmla="*/ 4 h 69"/>
                  <a:gd name="T8" fmla="*/ 2 w 91"/>
                  <a:gd name="T9" fmla="*/ 4 h 69"/>
                  <a:gd name="T10" fmla="*/ 3 w 91"/>
                  <a:gd name="T11" fmla="*/ 4 h 69"/>
                  <a:gd name="T12" fmla="*/ 5 w 91"/>
                  <a:gd name="T13" fmla="*/ 4 h 69"/>
                  <a:gd name="T14" fmla="*/ 5 w 91"/>
                  <a:gd name="T15" fmla="*/ 4 h 69"/>
                  <a:gd name="T16" fmla="*/ 6 w 91"/>
                  <a:gd name="T17" fmla="*/ 3 h 69"/>
                  <a:gd name="T18" fmla="*/ 8 w 91"/>
                  <a:gd name="T19" fmla="*/ 2 h 69"/>
                  <a:gd name="T20" fmla="*/ 9 w 91"/>
                  <a:gd name="T21" fmla="*/ 1 h 69"/>
                  <a:gd name="T22" fmla="*/ 10 w 91"/>
                  <a:gd name="T23" fmla="*/ 0 h 69"/>
                  <a:gd name="T24" fmla="*/ 10 w 91"/>
                  <a:gd name="T25" fmla="*/ 0 h 69"/>
                  <a:gd name="T26" fmla="*/ 10 w 91"/>
                  <a:gd name="T27" fmla="*/ 1 h 69"/>
                  <a:gd name="T28" fmla="*/ 9 w 91"/>
                  <a:gd name="T29" fmla="*/ 4 h 69"/>
                  <a:gd name="T30" fmla="*/ 8 w 91"/>
                  <a:gd name="T31" fmla="*/ 7 h 69"/>
                  <a:gd name="T32" fmla="*/ 6 w 91"/>
                  <a:gd name="T33" fmla="*/ 8 h 69"/>
                  <a:gd name="T34" fmla="*/ 5 w 91"/>
                  <a:gd name="T35" fmla="*/ 7 h 69"/>
                  <a:gd name="T36" fmla="*/ 4 w 91"/>
                  <a:gd name="T37" fmla="*/ 7 h 69"/>
                  <a:gd name="T38" fmla="*/ 3 w 91"/>
                  <a:gd name="T39" fmla="*/ 6 h 69"/>
                  <a:gd name="T40" fmla="*/ 2 w 91"/>
                  <a:gd name="T41" fmla="*/ 5 h 69"/>
                  <a:gd name="T42" fmla="*/ 1 w 91"/>
                  <a:gd name="T43" fmla="*/ 5 h 69"/>
                  <a:gd name="T44" fmla="*/ 1 w 91"/>
                  <a:gd name="T45" fmla="*/ 4 h 69"/>
                  <a:gd name="T46" fmla="*/ 0 w 91"/>
                  <a:gd name="T47" fmla="*/ 3 h 69"/>
                  <a:gd name="T48" fmla="*/ 0 w 91"/>
                  <a:gd name="T49" fmla="*/ 3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69"/>
                  <a:gd name="T77" fmla="*/ 91 w 9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69">
                    <a:moveTo>
                      <a:pt x="0" y="29"/>
                    </a:moveTo>
                    <a:lnTo>
                      <a:pt x="2" y="29"/>
                    </a:lnTo>
                    <a:lnTo>
                      <a:pt x="6" y="30"/>
                    </a:lnTo>
                    <a:lnTo>
                      <a:pt x="13" y="33"/>
                    </a:lnTo>
                    <a:lnTo>
                      <a:pt x="21" y="34"/>
                    </a:lnTo>
                    <a:lnTo>
                      <a:pt x="31" y="34"/>
                    </a:lnTo>
                    <a:lnTo>
                      <a:pt x="41" y="34"/>
                    </a:lnTo>
                    <a:lnTo>
                      <a:pt x="50" y="33"/>
                    </a:lnTo>
                    <a:lnTo>
                      <a:pt x="59" y="29"/>
                    </a:lnTo>
                    <a:lnTo>
                      <a:pt x="73" y="18"/>
                    </a:lnTo>
                    <a:lnTo>
                      <a:pt x="82" y="9"/>
                    </a:lnTo>
                    <a:lnTo>
                      <a:pt x="89" y="2"/>
                    </a:lnTo>
                    <a:lnTo>
                      <a:pt x="91" y="0"/>
                    </a:lnTo>
                    <a:lnTo>
                      <a:pt x="89" y="11"/>
                    </a:lnTo>
                    <a:lnTo>
                      <a:pt x="85" y="36"/>
                    </a:lnTo>
                    <a:lnTo>
                      <a:pt x="75" y="59"/>
                    </a:lnTo>
                    <a:lnTo>
                      <a:pt x="57" y="69"/>
                    </a:lnTo>
                    <a:lnTo>
                      <a:pt x="46" y="66"/>
                    </a:lnTo>
                    <a:lnTo>
                      <a:pt x="37" y="62"/>
                    </a:lnTo>
                    <a:lnTo>
                      <a:pt x="27" y="55"/>
                    </a:lnTo>
                    <a:lnTo>
                      <a:pt x="19" y="48"/>
                    </a:lnTo>
                    <a:lnTo>
                      <a:pt x="10" y="41"/>
                    </a:lnTo>
                    <a:lnTo>
                      <a:pt x="5" y="34"/>
                    </a:lnTo>
                    <a:lnTo>
                      <a:pt x="2" y="30"/>
                    </a:lnTo>
                    <a:lnTo>
                      <a:pt x="0" y="29"/>
                    </a:lnTo>
                    <a:close/>
                  </a:path>
                </a:pathLst>
              </a:custGeom>
              <a:solidFill>
                <a:srgbClr val="000000"/>
              </a:solidFill>
              <a:ln w="9525">
                <a:noFill/>
                <a:round/>
                <a:headEnd/>
                <a:tailEnd/>
              </a:ln>
            </p:spPr>
            <p:txBody>
              <a:bodyPr/>
              <a:lstStyle/>
              <a:p>
                <a:pPr eaLnBrk="0" hangingPunct="0"/>
                <a:endParaRPr lang="en-AU"/>
              </a:p>
            </p:txBody>
          </p:sp>
        </p:grpSp>
      </p:grpSp>
      <p:sp>
        <p:nvSpPr>
          <p:cNvPr id="123157" name="Text Box 277"/>
          <p:cNvSpPr txBox="1">
            <a:spLocks noChangeArrowheads="1"/>
          </p:cNvSpPr>
          <p:nvPr/>
        </p:nvSpPr>
        <p:spPr bwMode="auto">
          <a:xfrm>
            <a:off x="1908175" y="5516563"/>
            <a:ext cx="5472113" cy="762000"/>
          </a:xfrm>
          <a:prstGeom prst="rect">
            <a:avLst/>
          </a:prstGeom>
          <a:noFill/>
          <a:ln w="9525">
            <a:noFill/>
            <a:miter lim="800000"/>
            <a:headEnd/>
            <a:tailEnd/>
          </a:ln>
          <a:effectLst/>
        </p:spPr>
        <p:txBody>
          <a:bodyPr>
            <a:spAutoFit/>
          </a:bodyPr>
          <a:lstStyle/>
          <a:p>
            <a:pPr eaLnBrk="0" hangingPunct="0">
              <a:spcBef>
                <a:spcPct val="50000"/>
              </a:spcBef>
              <a:defRPr/>
            </a:pPr>
            <a:r>
              <a:rPr lang="en-US" sz="4400" dirty="0">
                <a:solidFill>
                  <a:srgbClr val="0000CC"/>
                </a:solidFill>
                <a:effectLst>
                  <a:outerShdw blurRad="38100" dist="38100" dir="2700000" algn="tl">
                    <a:srgbClr val="000000"/>
                  </a:outerShdw>
                </a:effectLst>
                <a:latin typeface="Arial" charset="0"/>
                <a:cs typeface="+mn-cs"/>
              </a:rPr>
              <a:t>System Breakdown</a:t>
            </a:r>
          </a:p>
        </p:txBody>
      </p:sp>
      <p:sp>
        <p:nvSpPr>
          <p:cNvPr id="123158" name="AutoShape 278"/>
          <p:cNvSpPr>
            <a:spLocks noChangeArrowheads="1"/>
          </p:cNvSpPr>
          <p:nvPr/>
        </p:nvSpPr>
        <p:spPr bwMode="auto">
          <a:xfrm>
            <a:off x="4368800" y="4840288"/>
            <a:ext cx="504825" cy="647700"/>
          </a:xfrm>
          <a:prstGeom prst="downArrow">
            <a:avLst>
              <a:gd name="adj1" fmla="val 57231"/>
              <a:gd name="adj2" fmla="val 66669"/>
            </a:avLst>
          </a:prstGeom>
          <a:solidFill>
            <a:srgbClr val="0000CC"/>
          </a:solidFill>
          <a:ln w="9525" algn="ctr">
            <a:solidFill>
              <a:srgbClr val="FF3300"/>
            </a:solidFill>
            <a:miter lim="800000"/>
            <a:headEnd/>
            <a:tailEnd/>
          </a:ln>
        </p:spPr>
        <p:txBody>
          <a:bodyPr wrap="none" anchor="ctr"/>
          <a:lstStyle/>
          <a:p>
            <a:pPr eaLnBrk="0" hangingPunct="0"/>
            <a:endParaRPr lang="en-AU"/>
          </a:p>
        </p:txBody>
      </p:sp>
      <p:sp>
        <p:nvSpPr>
          <p:cNvPr id="261" name="TextBox 260"/>
          <p:cNvSpPr txBox="1"/>
          <p:nvPr/>
        </p:nvSpPr>
        <p:spPr>
          <a:xfrm>
            <a:off x="2438400" y="533400"/>
            <a:ext cx="5181600" cy="646331"/>
          </a:xfrm>
          <a:prstGeom prst="rect">
            <a:avLst/>
          </a:prstGeom>
          <a:noFill/>
        </p:spPr>
        <p:txBody>
          <a:bodyPr wrap="square" rtlCol="0">
            <a:spAutoFit/>
          </a:bodyPr>
          <a:lstStyle/>
          <a:p>
            <a:pPr algn="ctr"/>
            <a:r>
              <a:rPr lang="en-US" sz="3600" b="1" dirty="0">
                <a:solidFill>
                  <a:srgbClr val="FF0000"/>
                </a:solidFill>
                <a:effectLst>
                  <a:outerShdw blurRad="38100" dist="38100" dir="2700000" algn="tl">
                    <a:srgbClr val="000000">
                      <a:alpha val="43137"/>
                    </a:srgbClr>
                  </a:outerShdw>
                </a:effectLst>
              </a:rPr>
              <a:t>Analogy</a:t>
            </a:r>
          </a:p>
        </p:txBody>
      </p:sp>
      <p:sp>
        <p:nvSpPr>
          <p:cNvPr id="262" name="Date Placeholder 261"/>
          <p:cNvSpPr>
            <a:spLocks noGrp="1"/>
          </p:cNvSpPr>
          <p:nvPr>
            <p:ph type="dt" sz="half" idx="10"/>
          </p:nvPr>
        </p:nvSpPr>
        <p:spPr/>
        <p:txBody>
          <a:bodyPr/>
          <a:lstStyle/>
          <a:p>
            <a:fld id="{6D88540E-8386-4199-9C61-AC573E8643D7}" type="datetime1">
              <a:rPr lang="en-US" smtClean="0"/>
              <a:t>5/31/2020</a:t>
            </a:fld>
            <a:endParaRPr lang="en-US"/>
          </a:p>
        </p:txBody>
      </p:sp>
      <p:sp>
        <p:nvSpPr>
          <p:cNvPr id="263" name="Slide Number Placeholder 262"/>
          <p:cNvSpPr>
            <a:spLocks noGrp="1"/>
          </p:cNvSpPr>
          <p:nvPr>
            <p:ph type="sldNum" sz="quarter" idx="12"/>
          </p:nvPr>
        </p:nvSpPr>
        <p:spPr/>
        <p:txBody>
          <a:bodyPr/>
          <a:lstStyle/>
          <a:p>
            <a:fld id="{99D1F6FE-278F-4154-B296-75A73E20B2CD}" type="slidenum">
              <a:rPr lang="en-US" smtClean="0"/>
              <a:pPr/>
              <a:t>4</a:t>
            </a:fld>
            <a:endParaRPr lang="en-US"/>
          </a:p>
        </p:txBody>
      </p:sp>
      <p:sp>
        <p:nvSpPr>
          <p:cNvPr id="264" name="Footer Placeholder 263"/>
          <p:cNvSpPr>
            <a:spLocks noGrp="1"/>
          </p:cNvSpPr>
          <p:nvPr>
            <p:ph type="ftr" sz="quarter" idx="11"/>
          </p:nvPr>
        </p:nvSpPr>
        <p:spPr/>
        <p:txBody>
          <a:bodyPr/>
          <a:lstStyle/>
          <a:p>
            <a:r>
              <a:rPr lang="en-US"/>
              <a:t>Ambo University || Woliso Campus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4.16667E-6 -1.11111E-6 L 0.50972 -0.00555 " pathEditMode="relative" rAng="0" ptsTypes="AA">
                                      <p:cBhvr>
                                        <p:cTn id="6" dur="2000" fill="hold"/>
                                        <p:tgtEl>
                                          <p:spTgt spid="2"/>
                                        </p:tgtEl>
                                        <p:attrNameLst>
                                          <p:attrName>ppt_x</p:attrName>
                                          <p:attrName>ppt_y</p:attrName>
                                        </p:attrNameLst>
                                      </p:cBhvr>
                                      <p:rCtr x="25500" y="-300"/>
                                    </p:animMotion>
                                  </p:childTnLst>
                                </p:cTn>
                              </p:par>
                              <p:par>
                                <p:cTn id="7" presetID="35" presetClass="path" presetSubtype="0" accel="50000" decel="50000" fill="hold" nodeType="withEffect">
                                  <p:stCondLst>
                                    <p:cond delay="0"/>
                                  </p:stCondLst>
                                  <p:childTnLst>
                                    <p:animMotion origin="layout" path="M 5E-6 -2.22222E-6 L -0.51025 -0.00416 " pathEditMode="relative" rAng="0" ptsTypes="AA">
                                      <p:cBhvr>
                                        <p:cTn id="8" dur="2000" fill="hold"/>
                                        <p:tgtEl>
                                          <p:spTgt spid="3"/>
                                        </p:tgtEl>
                                        <p:attrNameLst>
                                          <p:attrName>ppt_x</p:attrName>
                                          <p:attrName>ppt_y</p:attrName>
                                        </p:attrNameLst>
                                      </p:cBhvr>
                                      <p:rCtr x="-25500" y="-200"/>
                                    </p:animMotion>
                                  </p:childTnLst>
                                </p:cTn>
                              </p:par>
                            </p:childTnLst>
                          </p:cTn>
                        </p:par>
                      </p:childTnLst>
                    </p:cTn>
                  </p:par>
                  <p:par>
                    <p:cTn id="9" fill="hold">
                      <p:stCondLst>
                        <p:cond delay="indefinite"/>
                      </p:stCondLst>
                      <p:childTnLst>
                        <p:par>
                          <p:cTn id="10" fill="hold">
                            <p:stCondLst>
                              <p:cond delay="0"/>
                            </p:stCondLst>
                            <p:childTnLst>
                              <p:par>
                                <p:cTn id="11" presetID="63" presetClass="path" presetSubtype="0" accel="50000" decel="50000" fill="hold" nodeType="clickEffect">
                                  <p:stCondLst>
                                    <p:cond delay="0"/>
                                  </p:stCondLst>
                                  <p:childTnLst>
                                    <p:animMotion origin="layout" path="M -5E-6 -4.07407E-6 L 0.30556 -0.00601 " pathEditMode="relative" rAng="0" ptsTypes="AA">
                                      <p:cBhvr>
                                        <p:cTn id="12" dur="2000" fill="hold"/>
                                        <p:tgtEl>
                                          <p:spTgt spid="5"/>
                                        </p:tgtEl>
                                        <p:attrNameLst>
                                          <p:attrName>ppt_x</p:attrName>
                                          <p:attrName>ppt_y</p:attrName>
                                        </p:attrNameLst>
                                      </p:cBhvr>
                                      <p:rCtr x="15300" y="-300"/>
                                    </p:animMotion>
                                  </p:childTnLst>
                                </p:cTn>
                              </p:par>
                            </p:childTnLst>
                          </p:cTn>
                        </p:par>
                      </p:childTnLst>
                    </p:cTn>
                  </p:par>
                  <p:par>
                    <p:cTn id="13" fill="hold">
                      <p:stCondLst>
                        <p:cond delay="indefinite"/>
                      </p:stCondLst>
                      <p:childTnLst>
                        <p:par>
                          <p:cTn id="14" fill="hold">
                            <p:stCondLst>
                              <p:cond delay="0"/>
                            </p:stCondLst>
                            <p:childTnLst>
                              <p:par>
                                <p:cTn id="15" presetID="35" presetClass="path" presetSubtype="0" accel="50000" decel="50000" fill="hold" nodeType="clickEffect">
                                  <p:stCondLst>
                                    <p:cond delay="0"/>
                                  </p:stCondLst>
                                  <p:childTnLst>
                                    <p:animMotion origin="layout" path="M 0 0  L -0.25 0  E" pathEditMode="relative" ptsTypes="">
                                      <p:cBhvr>
                                        <p:cTn id="16" dur="2000" fill="hold"/>
                                        <p:tgtEl>
                                          <p:spTgt spid="4"/>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3031"/>
                                        </p:tgtEl>
                                        <p:attrNameLst>
                                          <p:attrName>style.visibility</p:attrName>
                                        </p:attrNameLst>
                                      </p:cBhvr>
                                      <p:to>
                                        <p:strVal val="visible"/>
                                      </p:to>
                                    </p:set>
                                    <p:animEffect transition="in" filter="fade">
                                      <p:cBhvr>
                                        <p:cTn id="21" dur="1000"/>
                                        <p:tgtEl>
                                          <p:spTgt spid="12303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2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123158"/>
                                        </p:tgtEl>
                                        <p:attrNameLst>
                                          <p:attrName>style.visibility</p:attrName>
                                        </p:attrNameLst>
                                      </p:cBhvr>
                                      <p:to>
                                        <p:strVal val="visible"/>
                                      </p:to>
                                    </p:set>
                                    <p:animEffect transition="in" filter="randombar(horizontal)">
                                      <p:cBhvr>
                                        <p:cTn id="31" dur="500"/>
                                        <p:tgtEl>
                                          <p:spTgt spid="123158"/>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123157"/>
                                        </p:tgtEl>
                                        <p:attrNameLst>
                                          <p:attrName>style.visibility</p:attrName>
                                        </p:attrNameLst>
                                      </p:cBhvr>
                                      <p:to>
                                        <p:strVal val="visible"/>
                                      </p:to>
                                    </p:set>
                                    <p:animEffect transition="in" filter="fade">
                                      <p:cBhvr>
                                        <p:cTn id="35" dur="1000"/>
                                        <p:tgtEl>
                                          <p:spTgt spid="123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31" grpId="0"/>
      <p:bldP spid="123157" grpId="0"/>
      <p:bldP spid="12315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228600" y="152400"/>
            <a:ext cx="8534400" cy="533400"/>
          </a:xfrm>
        </p:spPr>
        <p:txBody>
          <a:bodyPr>
            <a:noAutofit/>
          </a:bodyPr>
          <a:lstStyle/>
          <a:p>
            <a:r>
              <a:rPr lang="en-US" sz="3200" b="1" dirty="0">
                <a:solidFill>
                  <a:srgbClr val="FF0000"/>
                </a:solidFill>
                <a:effectLst>
                  <a:outerShdw blurRad="38100" dist="38100" dir="2700000" algn="tl">
                    <a:srgbClr val="000000">
                      <a:alpha val="43137"/>
                    </a:srgbClr>
                  </a:outerShdw>
                </a:effectLst>
              </a:rPr>
              <a:t>Example(safe state)</a:t>
            </a:r>
          </a:p>
        </p:txBody>
      </p:sp>
      <p:sp>
        <p:nvSpPr>
          <p:cNvPr id="65539" name="Content Placeholder 2"/>
          <p:cNvSpPr>
            <a:spLocks noGrp="1"/>
          </p:cNvSpPr>
          <p:nvPr>
            <p:ph idx="1"/>
          </p:nvPr>
        </p:nvSpPr>
        <p:spPr>
          <a:xfrm>
            <a:off x="152400" y="785812"/>
            <a:ext cx="8839200" cy="5538787"/>
          </a:xfrm>
        </p:spPr>
        <p:txBody>
          <a:bodyPr>
            <a:noAutofit/>
          </a:bodyPr>
          <a:lstStyle/>
          <a:p>
            <a:r>
              <a:rPr lang="en-US" sz="2400" dirty="0">
                <a:solidFill>
                  <a:srgbClr val="0000CC"/>
                </a:solidFill>
                <a:effectLst>
                  <a:outerShdw blurRad="38100" dist="38100" dir="2700000" algn="tl">
                    <a:srgbClr val="000000">
                      <a:alpha val="43137"/>
                    </a:srgbClr>
                  </a:outerShdw>
                </a:effectLst>
              </a:rPr>
              <a:t>the state of is safe because the system, by careful scheduling, can avoid deadlock.</a:t>
            </a:r>
          </a:p>
          <a:p>
            <a:endParaRPr lang="en-US" sz="2400" dirty="0">
              <a:solidFill>
                <a:srgbClr val="0000CC"/>
              </a:solidFill>
              <a:effectLst>
                <a:outerShdw blurRad="38100" dist="38100" dir="2700000" algn="tl">
                  <a:srgbClr val="000000">
                    <a:alpha val="43137"/>
                  </a:srgbClr>
                </a:outerShdw>
              </a:effectLst>
            </a:endParaRPr>
          </a:p>
        </p:txBody>
      </p:sp>
      <p:sp>
        <p:nvSpPr>
          <p:cNvPr id="65540" name="Date Placeholder 3"/>
          <p:cNvSpPr>
            <a:spLocks noGrp="1"/>
          </p:cNvSpPr>
          <p:nvPr>
            <p:ph type="dt" sz="quarter" idx="10"/>
          </p:nvPr>
        </p:nvSpPr>
        <p:spPr>
          <a:noFill/>
        </p:spPr>
        <p:txBody>
          <a:bodyPr/>
          <a:lstStyle/>
          <a:p>
            <a:fld id="{017B910D-2B81-4F36-B07D-A6D7B9984C44}" type="datetime1">
              <a:rPr lang="en-US" smtClean="0">
                <a:latin typeface="Tahoma" pitchFamily="34" charset="0"/>
                <a:ea typeface="MS PGothic" pitchFamily="34" charset="-128"/>
              </a:rPr>
              <a:t>5/31/2020</a:t>
            </a:fld>
            <a:endParaRPr lang="en-US" dirty="0">
              <a:latin typeface="Tahoma" pitchFamily="34" charset="0"/>
              <a:ea typeface="MS PGothic" pitchFamily="34" charset="-128"/>
            </a:endParaRPr>
          </a:p>
        </p:txBody>
      </p:sp>
      <p:sp>
        <p:nvSpPr>
          <p:cNvPr id="65541" name="Slide Number Placeholder 4"/>
          <p:cNvSpPr>
            <a:spLocks noGrp="1"/>
          </p:cNvSpPr>
          <p:nvPr>
            <p:ph type="sldNum" sz="quarter" idx="11"/>
          </p:nvPr>
        </p:nvSpPr>
        <p:spPr>
          <a:noFill/>
        </p:spPr>
        <p:txBody>
          <a:bodyPr/>
          <a:lstStyle/>
          <a:p>
            <a:fld id="{331D4171-9A72-41AD-BEC8-F698EC056969}" type="slidenum">
              <a:rPr lang="en-US" smtClean="0">
                <a:latin typeface="Tahoma" pitchFamily="34" charset="0"/>
                <a:ea typeface="MS PGothic" pitchFamily="34" charset="-128"/>
              </a:rPr>
              <a:pPr/>
              <a:t>40</a:t>
            </a:fld>
            <a:endParaRPr lang="en-US">
              <a:latin typeface="Tahoma" pitchFamily="34" charset="0"/>
              <a:ea typeface="MS PGothic" pitchFamily="34" charset="-128"/>
            </a:endParaRPr>
          </a:p>
        </p:txBody>
      </p:sp>
      <p:sp>
        <p:nvSpPr>
          <p:cNvPr id="65542" name="Footer Placeholder 5"/>
          <p:cNvSpPr>
            <a:spLocks noGrp="1"/>
          </p:cNvSpPr>
          <p:nvPr>
            <p:ph type="ftr" sz="quarter" idx="12"/>
          </p:nvPr>
        </p:nvSpPr>
        <p:spPr>
          <a:noFill/>
        </p:spPr>
        <p:txBody>
          <a:bodyPr/>
          <a:lstStyle/>
          <a:p>
            <a:r>
              <a:rPr lang="en-US">
                <a:ea typeface="MS PGothic" pitchFamily="34" charset="-128"/>
              </a:rPr>
              <a:t>Ambo University || Woliso Campus</a:t>
            </a:r>
            <a:endParaRPr lang="en-US" dirty="0">
              <a:ea typeface="MS PGothic" pitchFamily="34" charset="-128"/>
            </a:endParaRPr>
          </a:p>
        </p:txBody>
      </p:sp>
      <p:pic>
        <p:nvPicPr>
          <p:cNvPr id="1028" name="Picture 4"/>
          <p:cNvPicPr>
            <a:picLocks noChangeAspect="1" noChangeArrowheads="1"/>
          </p:cNvPicPr>
          <p:nvPr/>
        </p:nvPicPr>
        <p:blipFill>
          <a:blip r:embed="rId2">
            <a:duotone>
              <a:prstClr val="black"/>
              <a:schemeClr val="accent5">
                <a:tint val="45000"/>
                <a:satMod val="400000"/>
              </a:schemeClr>
            </a:duotone>
          </a:blip>
          <a:srcRect/>
          <a:stretch>
            <a:fillRect/>
          </a:stretch>
        </p:blipFill>
        <p:spPr bwMode="auto">
          <a:xfrm>
            <a:off x="762000" y="2133600"/>
            <a:ext cx="7129463" cy="3352800"/>
          </a:xfrm>
          <a:prstGeom prst="rect">
            <a:avLst/>
          </a:prstGeom>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w="9525">
            <a:noFill/>
            <a:miter lim="800000"/>
            <a:headEnd/>
            <a:tailEnd/>
          </a:ln>
          <a:effectLst/>
        </p:spPr>
      </p:pic>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228600" y="152400"/>
            <a:ext cx="8534400" cy="533400"/>
          </a:xfrm>
        </p:spPr>
        <p:txBody>
          <a:bodyPr>
            <a:noAutofit/>
          </a:bodyPr>
          <a:lstStyle/>
          <a:p>
            <a:r>
              <a:rPr lang="en-US" sz="3200" b="1" dirty="0">
                <a:solidFill>
                  <a:srgbClr val="FF0000"/>
                </a:solidFill>
                <a:effectLst>
                  <a:outerShdw blurRad="38100" dist="38100" dir="2700000" algn="tl">
                    <a:srgbClr val="000000">
                      <a:alpha val="43137"/>
                    </a:srgbClr>
                  </a:outerShdw>
                </a:effectLst>
              </a:rPr>
              <a:t>Example(unsafe state)</a:t>
            </a:r>
          </a:p>
        </p:txBody>
      </p:sp>
      <p:sp>
        <p:nvSpPr>
          <p:cNvPr id="65539" name="Content Placeholder 2"/>
          <p:cNvSpPr>
            <a:spLocks noGrp="1"/>
          </p:cNvSpPr>
          <p:nvPr>
            <p:ph idx="1"/>
          </p:nvPr>
        </p:nvSpPr>
        <p:spPr>
          <a:xfrm>
            <a:off x="152400" y="785812"/>
            <a:ext cx="8839200" cy="5538787"/>
          </a:xfrm>
        </p:spPr>
        <p:txBody>
          <a:bodyPr>
            <a:noAutofit/>
          </a:bodyPr>
          <a:lstStyle/>
          <a:p>
            <a:r>
              <a:rPr lang="en-US" sz="2400" dirty="0">
                <a:solidFill>
                  <a:srgbClr val="0000CC"/>
                </a:solidFill>
                <a:effectLst>
                  <a:outerShdw blurRad="38100" dist="38100" dir="2700000" algn="tl">
                    <a:srgbClr val="000000">
                      <a:alpha val="43137"/>
                    </a:srgbClr>
                  </a:outerShdw>
                </a:effectLst>
              </a:rPr>
              <a:t>the state of is unsafe because the system, have no sequence that guarantees completion.</a:t>
            </a:r>
          </a:p>
          <a:p>
            <a:endParaRPr lang="en-US" sz="2400" dirty="0">
              <a:solidFill>
                <a:srgbClr val="0000CC"/>
              </a:solidFill>
              <a:effectLst>
                <a:outerShdw blurRad="38100" dist="38100" dir="2700000" algn="tl">
                  <a:srgbClr val="000000">
                    <a:alpha val="43137"/>
                  </a:srgbClr>
                </a:outerShdw>
              </a:effectLst>
            </a:endParaRPr>
          </a:p>
        </p:txBody>
      </p:sp>
      <p:sp>
        <p:nvSpPr>
          <p:cNvPr id="65540" name="Date Placeholder 3"/>
          <p:cNvSpPr>
            <a:spLocks noGrp="1"/>
          </p:cNvSpPr>
          <p:nvPr>
            <p:ph type="dt" sz="quarter" idx="10"/>
          </p:nvPr>
        </p:nvSpPr>
        <p:spPr>
          <a:noFill/>
        </p:spPr>
        <p:txBody>
          <a:bodyPr/>
          <a:lstStyle/>
          <a:p>
            <a:fld id="{99299101-B4C4-4C47-9758-B2B4570E49E8}" type="datetime1">
              <a:rPr lang="en-US" smtClean="0">
                <a:latin typeface="Tahoma" pitchFamily="34" charset="0"/>
                <a:ea typeface="MS PGothic" pitchFamily="34" charset="-128"/>
              </a:rPr>
              <a:t>5/31/2020</a:t>
            </a:fld>
            <a:endParaRPr lang="en-US" dirty="0">
              <a:latin typeface="Tahoma" pitchFamily="34" charset="0"/>
              <a:ea typeface="MS PGothic" pitchFamily="34" charset="-128"/>
            </a:endParaRPr>
          </a:p>
        </p:txBody>
      </p:sp>
      <p:sp>
        <p:nvSpPr>
          <p:cNvPr id="65541" name="Slide Number Placeholder 4"/>
          <p:cNvSpPr>
            <a:spLocks noGrp="1"/>
          </p:cNvSpPr>
          <p:nvPr>
            <p:ph type="sldNum" sz="quarter" idx="11"/>
          </p:nvPr>
        </p:nvSpPr>
        <p:spPr>
          <a:noFill/>
        </p:spPr>
        <p:txBody>
          <a:bodyPr/>
          <a:lstStyle/>
          <a:p>
            <a:fld id="{331D4171-9A72-41AD-BEC8-F698EC056969}" type="slidenum">
              <a:rPr lang="en-US" smtClean="0">
                <a:latin typeface="Tahoma" pitchFamily="34" charset="0"/>
                <a:ea typeface="MS PGothic" pitchFamily="34" charset="-128"/>
              </a:rPr>
              <a:pPr/>
              <a:t>41</a:t>
            </a:fld>
            <a:endParaRPr lang="en-US">
              <a:latin typeface="Tahoma" pitchFamily="34" charset="0"/>
              <a:ea typeface="MS PGothic" pitchFamily="34" charset="-128"/>
            </a:endParaRPr>
          </a:p>
        </p:txBody>
      </p:sp>
      <p:sp>
        <p:nvSpPr>
          <p:cNvPr id="65542" name="Footer Placeholder 5"/>
          <p:cNvSpPr>
            <a:spLocks noGrp="1"/>
          </p:cNvSpPr>
          <p:nvPr>
            <p:ph type="ftr" sz="quarter" idx="12"/>
          </p:nvPr>
        </p:nvSpPr>
        <p:spPr>
          <a:noFill/>
        </p:spPr>
        <p:txBody>
          <a:bodyPr/>
          <a:lstStyle/>
          <a:p>
            <a:r>
              <a:rPr lang="en-US">
                <a:ea typeface="MS PGothic" pitchFamily="34" charset="-128"/>
              </a:rPr>
              <a:t>Ambo University || Woliso Campus</a:t>
            </a:r>
          </a:p>
        </p:txBody>
      </p:sp>
      <p:pic>
        <p:nvPicPr>
          <p:cNvPr id="1026" name="Picture 2"/>
          <p:cNvPicPr>
            <a:picLocks noChangeAspect="1" noChangeArrowheads="1"/>
          </p:cNvPicPr>
          <p:nvPr/>
        </p:nvPicPr>
        <p:blipFill>
          <a:blip r:embed="rId2">
            <a:duotone>
              <a:prstClr val="black"/>
              <a:schemeClr val="accent5">
                <a:tint val="45000"/>
                <a:satMod val="400000"/>
              </a:schemeClr>
            </a:duotone>
          </a:blip>
          <a:srcRect/>
          <a:stretch>
            <a:fillRect/>
          </a:stretch>
        </p:blipFill>
        <p:spPr bwMode="auto">
          <a:xfrm>
            <a:off x="1066800" y="2209800"/>
            <a:ext cx="5991225" cy="3467100"/>
          </a:xfrm>
          <a:prstGeom prst="rect">
            <a:avLst/>
          </a:prstGeom>
          <a:noFill/>
          <a:ln w="9525">
            <a:noFill/>
            <a:miter lim="800000"/>
            <a:headEnd/>
            <a:tailEnd/>
          </a:ln>
          <a:effectLst/>
        </p:spPr>
      </p:pic>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4800" y="152400"/>
            <a:ext cx="7772400" cy="533400"/>
          </a:xfrm>
        </p:spPr>
        <p:txBody>
          <a:bodyPr>
            <a:noAutofit/>
          </a:bodyPr>
          <a:lstStyle/>
          <a:p>
            <a:r>
              <a:rPr lang="en-US" sz="3600" b="1" dirty="0">
                <a:solidFill>
                  <a:srgbClr val="FF0000"/>
                </a:solidFill>
                <a:effectLst>
                  <a:outerShdw blurRad="38100" dist="38100" dir="2700000" algn="tl">
                    <a:srgbClr val="000000">
                      <a:alpha val="43137"/>
                    </a:srgbClr>
                  </a:outerShdw>
                </a:effectLst>
                <a:latin typeface="+mn-lt"/>
              </a:rPr>
              <a:t>Deadlock Avoidance Algorithms</a:t>
            </a:r>
          </a:p>
        </p:txBody>
      </p:sp>
      <p:sp>
        <p:nvSpPr>
          <p:cNvPr id="44035" name="Content Placeholder 2"/>
          <p:cNvSpPr>
            <a:spLocks noGrp="1"/>
          </p:cNvSpPr>
          <p:nvPr>
            <p:ph idx="1"/>
          </p:nvPr>
        </p:nvSpPr>
        <p:spPr>
          <a:xfrm>
            <a:off x="152400" y="1066800"/>
            <a:ext cx="8839200" cy="4191000"/>
          </a:xfrm>
        </p:spPr>
        <p:txBody>
          <a:bodyPr>
            <a:normAutofit/>
          </a:bodyPr>
          <a:lstStyle/>
          <a:p>
            <a:r>
              <a:rPr lang="en-US" sz="2600" dirty="0">
                <a:solidFill>
                  <a:srgbClr val="0000CC"/>
                </a:solidFill>
                <a:effectLst>
                  <a:outerShdw blurRad="38100" dist="38100" dir="2700000" algn="tl">
                    <a:srgbClr val="000000">
                      <a:alpha val="43137"/>
                    </a:srgbClr>
                  </a:outerShdw>
                </a:effectLst>
              </a:rPr>
              <a:t>Based on the concept of safe state, we can define algorithms that ensures the system will never deadlock.</a:t>
            </a:r>
          </a:p>
          <a:p>
            <a:pPr>
              <a:buFont typeface="Times" charset="0"/>
              <a:buNone/>
            </a:pPr>
            <a:endParaRPr lang="en-US" sz="2600" dirty="0">
              <a:solidFill>
                <a:srgbClr val="0000CC"/>
              </a:solidFill>
              <a:effectLst>
                <a:outerShdw blurRad="38100" dist="38100" dir="2700000" algn="tl">
                  <a:srgbClr val="000000">
                    <a:alpha val="43137"/>
                  </a:srgbClr>
                </a:outerShdw>
              </a:effectLst>
            </a:endParaRPr>
          </a:p>
          <a:p>
            <a:r>
              <a:rPr lang="en-US" sz="2600" dirty="0">
                <a:solidFill>
                  <a:srgbClr val="0000CC"/>
                </a:solidFill>
                <a:effectLst>
                  <a:outerShdw blurRad="38100" dist="38100" dir="2700000" algn="tl">
                    <a:srgbClr val="000000">
                      <a:alpha val="43137"/>
                    </a:srgbClr>
                  </a:outerShdw>
                </a:effectLst>
              </a:rPr>
              <a:t>If there is a single instance of a resource type, </a:t>
            </a:r>
          </a:p>
          <a:p>
            <a:pPr lvl="1">
              <a:buFont typeface="Wingdings" pitchFamily="2" charset="2"/>
              <a:buChar char="v"/>
            </a:pPr>
            <a:r>
              <a:rPr lang="en-US" sz="2600" dirty="0">
                <a:solidFill>
                  <a:srgbClr val="0000CC"/>
                </a:solidFill>
                <a:effectLst>
                  <a:outerShdw blurRad="38100" dist="38100" dir="2700000" algn="tl">
                    <a:srgbClr val="000000">
                      <a:alpha val="43137"/>
                    </a:srgbClr>
                  </a:outerShdw>
                </a:effectLst>
              </a:rPr>
              <a:t>Use a </a:t>
            </a:r>
            <a:r>
              <a:rPr lang="en-US" sz="2600" b="1" i="1" dirty="0">
                <a:solidFill>
                  <a:srgbClr val="0000CC"/>
                </a:solidFill>
                <a:effectLst>
                  <a:outerShdw blurRad="38100" dist="38100" dir="2700000" algn="tl">
                    <a:srgbClr val="000000">
                      <a:alpha val="43137"/>
                    </a:srgbClr>
                  </a:outerShdw>
                </a:effectLst>
              </a:rPr>
              <a:t>resource-allocation </a:t>
            </a:r>
            <a:r>
              <a:rPr lang="en-US" sz="2600" dirty="0">
                <a:solidFill>
                  <a:srgbClr val="0000CC"/>
                </a:solidFill>
                <a:effectLst>
                  <a:outerShdw blurRad="38100" dist="38100" dir="2700000" algn="tl">
                    <a:srgbClr val="000000">
                      <a:alpha val="43137"/>
                    </a:srgbClr>
                  </a:outerShdw>
                </a:effectLst>
              </a:rPr>
              <a:t>graph</a:t>
            </a:r>
          </a:p>
          <a:p>
            <a:endParaRPr lang="en-US" sz="2600" dirty="0">
              <a:solidFill>
                <a:srgbClr val="0000CC"/>
              </a:solidFill>
              <a:effectLst>
                <a:outerShdw blurRad="38100" dist="38100" dir="2700000" algn="tl">
                  <a:srgbClr val="000000">
                    <a:alpha val="43137"/>
                  </a:srgbClr>
                </a:outerShdw>
              </a:effectLst>
            </a:endParaRPr>
          </a:p>
          <a:p>
            <a:r>
              <a:rPr lang="en-US" sz="2600" dirty="0">
                <a:solidFill>
                  <a:srgbClr val="0000CC"/>
                </a:solidFill>
                <a:effectLst>
                  <a:outerShdw blurRad="38100" dist="38100" dir="2700000" algn="tl">
                    <a:srgbClr val="000000">
                      <a:alpha val="43137"/>
                    </a:srgbClr>
                  </a:outerShdw>
                </a:effectLst>
              </a:rPr>
              <a:t>If there are multiple instances of a resource type,</a:t>
            </a:r>
          </a:p>
          <a:p>
            <a:pPr lvl="1">
              <a:buFont typeface="Wingdings" pitchFamily="2" charset="2"/>
              <a:buChar char="v"/>
            </a:pPr>
            <a:r>
              <a:rPr lang="en-US" sz="2600" dirty="0">
                <a:solidFill>
                  <a:srgbClr val="0000CC"/>
                </a:solidFill>
                <a:effectLst>
                  <a:outerShdw blurRad="38100" dist="38100" dir="2700000" algn="tl">
                    <a:srgbClr val="000000">
                      <a:alpha val="43137"/>
                    </a:srgbClr>
                  </a:outerShdw>
                </a:effectLst>
              </a:rPr>
              <a:t>Use the </a:t>
            </a:r>
            <a:r>
              <a:rPr lang="en-US" sz="2600" dirty="0" err="1">
                <a:solidFill>
                  <a:srgbClr val="0000CC"/>
                </a:solidFill>
                <a:effectLst>
                  <a:outerShdw blurRad="38100" dist="38100" dir="2700000" algn="tl">
                    <a:srgbClr val="000000">
                      <a:alpha val="43137"/>
                    </a:srgbClr>
                  </a:outerShdw>
                </a:effectLst>
              </a:rPr>
              <a:t>Dijkstra’s</a:t>
            </a:r>
            <a:r>
              <a:rPr lang="en-US" sz="2600" dirty="0">
                <a:solidFill>
                  <a:srgbClr val="0000CC"/>
                </a:solidFill>
                <a:effectLst>
                  <a:outerShdw blurRad="38100" dist="38100" dir="2700000" algn="tl">
                    <a:srgbClr val="000000">
                      <a:alpha val="43137"/>
                    </a:srgbClr>
                  </a:outerShdw>
                </a:effectLst>
              </a:rPr>
              <a:t> </a:t>
            </a:r>
            <a:r>
              <a:rPr lang="en-US" sz="2600" b="1" i="1" dirty="0">
                <a:solidFill>
                  <a:srgbClr val="0000CC"/>
                </a:solidFill>
                <a:effectLst>
                  <a:outerShdw blurRad="38100" dist="38100" dir="2700000" algn="tl">
                    <a:srgbClr val="000000">
                      <a:alpha val="43137"/>
                    </a:srgbClr>
                  </a:outerShdw>
                </a:effectLst>
              </a:rPr>
              <a:t>banker’s algorithm</a:t>
            </a:r>
          </a:p>
          <a:p>
            <a:endParaRPr lang="en-US" dirty="0"/>
          </a:p>
        </p:txBody>
      </p:sp>
      <p:sp>
        <p:nvSpPr>
          <p:cNvPr id="44036" name="Date Placeholder 3"/>
          <p:cNvSpPr>
            <a:spLocks noGrp="1"/>
          </p:cNvSpPr>
          <p:nvPr>
            <p:ph type="dt" sz="quarter" idx="10"/>
          </p:nvPr>
        </p:nvSpPr>
        <p:spPr>
          <a:noFill/>
        </p:spPr>
        <p:txBody>
          <a:bodyPr/>
          <a:lstStyle/>
          <a:p>
            <a:fld id="{60926ED1-5F99-40B3-B4A4-3F44DAAB100E}" type="datetime1">
              <a:rPr lang="en-US" smtClean="0"/>
              <a:t>5/31/2020</a:t>
            </a:fld>
            <a:endParaRPr lang="en-US"/>
          </a:p>
        </p:txBody>
      </p:sp>
      <p:sp>
        <p:nvSpPr>
          <p:cNvPr id="44037" name="Slide Number Placeholder 4"/>
          <p:cNvSpPr>
            <a:spLocks noGrp="1"/>
          </p:cNvSpPr>
          <p:nvPr>
            <p:ph type="sldNum" sz="quarter" idx="11"/>
          </p:nvPr>
        </p:nvSpPr>
        <p:spPr>
          <a:noFill/>
        </p:spPr>
        <p:txBody>
          <a:bodyPr/>
          <a:lstStyle/>
          <a:p>
            <a:fld id="{D8584282-6C81-41AF-A1B7-B80553634406}" type="slidenum">
              <a:rPr lang="en-US" smtClean="0"/>
              <a:pPr/>
              <a:t>42</a:t>
            </a:fld>
            <a:endParaRPr lang="en-US"/>
          </a:p>
        </p:txBody>
      </p:sp>
      <p:sp>
        <p:nvSpPr>
          <p:cNvPr id="44038"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228600" y="1066800"/>
            <a:ext cx="8763000" cy="5638800"/>
          </a:xfrm>
        </p:spPr>
        <p:txBody>
          <a:bodyPr>
            <a:noAutofit/>
          </a:bodyPr>
          <a:lstStyle/>
          <a:p>
            <a:pPr algn="ctr">
              <a:buNone/>
            </a:pPr>
            <a:r>
              <a:rPr lang="en-US" sz="2400" b="1" dirty="0">
                <a:solidFill>
                  <a:srgbClr val="FF0000"/>
                </a:solidFill>
                <a:cs typeface="ＭＳ Ｐゴシック" charset="-128"/>
              </a:rPr>
              <a:t>Resource-Allocation Graph Scheme</a:t>
            </a:r>
            <a:endParaRPr lang="en-US" sz="2400" dirty="0">
              <a:solidFill>
                <a:srgbClr val="FF0000"/>
              </a:solidFill>
            </a:endParaRPr>
          </a:p>
          <a:p>
            <a:r>
              <a:rPr lang="en-US" sz="2400" dirty="0">
                <a:solidFill>
                  <a:srgbClr val="0000CC"/>
                </a:solidFill>
                <a:effectLst>
                  <a:outerShdw blurRad="38100" dist="38100" dir="2700000" algn="tl">
                    <a:srgbClr val="000000">
                      <a:alpha val="43137"/>
                    </a:srgbClr>
                  </a:outerShdw>
                </a:effectLst>
              </a:rPr>
              <a:t>A new type of edge (</a:t>
            </a:r>
            <a:r>
              <a:rPr lang="en-US" sz="2400" i="1" dirty="0">
                <a:solidFill>
                  <a:srgbClr val="0000CC"/>
                </a:solidFill>
                <a:effectLst>
                  <a:outerShdw blurRad="38100" dist="38100" dir="2700000" algn="tl">
                    <a:srgbClr val="000000">
                      <a:alpha val="43137"/>
                    </a:srgbClr>
                  </a:outerShdw>
                </a:effectLst>
              </a:rPr>
              <a:t>Claim edge</a:t>
            </a:r>
            <a:r>
              <a:rPr lang="en-US" sz="2400" dirty="0">
                <a:solidFill>
                  <a:srgbClr val="0000CC"/>
                </a:solidFill>
                <a:effectLst>
                  <a:outerShdw blurRad="38100" dist="38100" dir="2700000" algn="tl">
                    <a:srgbClr val="000000">
                      <a:alpha val="43137"/>
                    </a:srgbClr>
                  </a:outerShdw>
                </a:effectLst>
              </a:rPr>
              <a:t>), in addition to the request and assignment edge is introduced.</a:t>
            </a:r>
          </a:p>
          <a:p>
            <a:r>
              <a:rPr lang="en-US" sz="2400" i="1" dirty="0">
                <a:solidFill>
                  <a:srgbClr val="0000CC"/>
                </a:solidFill>
                <a:effectLst>
                  <a:outerShdw blurRad="38100" dist="38100" dir="2700000" algn="tl">
                    <a:srgbClr val="000000">
                      <a:alpha val="43137"/>
                    </a:srgbClr>
                  </a:outerShdw>
                </a:effectLst>
              </a:rPr>
              <a:t>Claim edge</a:t>
            </a:r>
            <a:r>
              <a:rPr lang="en-US" sz="2400" dirty="0">
                <a:solidFill>
                  <a:srgbClr val="0000CC"/>
                </a:solidFill>
                <a:effectLst>
                  <a:outerShdw blurRad="38100" dist="38100" dir="2700000" algn="tl">
                    <a:srgbClr val="000000">
                      <a:alpha val="43137"/>
                    </a:srgbClr>
                  </a:outerShdw>
                </a:effectLst>
              </a:rPr>
              <a:t> </a:t>
            </a:r>
            <a:r>
              <a:rPr lang="en-US" sz="2400" i="1" dirty="0">
                <a:solidFill>
                  <a:srgbClr val="0000CC"/>
                </a:solidFill>
                <a:effectLst>
                  <a:outerShdw blurRad="38100" dist="38100" dir="2700000" algn="tl">
                    <a:srgbClr val="000000">
                      <a:alpha val="43137"/>
                    </a:srgbClr>
                  </a:outerShdw>
                </a:effectLst>
              </a:rPr>
              <a:t>P</a:t>
            </a:r>
            <a:r>
              <a:rPr lang="en-US" sz="2400" i="1" baseline="-25000" dirty="0">
                <a:solidFill>
                  <a:srgbClr val="0000CC"/>
                </a:solidFill>
                <a:effectLst>
                  <a:outerShdw blurRad="38100" dist="38100" dir="2700000" algn="tl">
                    <a:srgbClr val="000000">
                      <a:alpha val="43137"/>
                    </a:srgbClr>
                  </a:outerShdw>
                </a:effectLst>
              </a:rPr>
              <a:t>i</a:t>
            </a:r>
            <a:r>
              <a:rPr lang="en-US" sz="2400" dirty="0">
                <a:solidFill>
                  <a:srgbClr val="0000CC"/>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sym typeface="Symbol" pitchFamily="18" charset="2"/>
              </a:rPr>
              <a:t> </a:t>
            </a:r>
            <a:r>
              <a:rPr lang="en-US" sz="2400" i="1" dirty="0" err="1">
                <a:solidFill>
                  <a:srgbClr val="0000CC"/>
                </a:solidFill>
                <a:effectLst>
                  <a:outerShdw blurRad="38100" dist="38100" dir="2700000" algn="tl">
                    <a:srgbClr val="000000">
                      <a:alpha val="43137"/>
                    </a:srgbClr>
                  </a:outerShdw>
                </a:effectLst>
                <a:sym typeface="Symbol" pitchFamily="18" charset="2"/>
              </a:rPr>
              <a:t>R</a:t>
            </a:r>
            <a:r>
              <a:rPr lang="en-US" sz="2400" i="1" baseline="-25000" dirty="0" err="1">
                <a:solidFill>
                  <a:srgbClr val="0000CC"/>
                </a:solidFill>
                <a:effectLst>
                  <a:outerShdw blurRad="38100" dist="38100" dir="2700000" algn="tl">
                    <a:srgbClr val="000000">
                      <a:alpha val="43137"/>
                    </a:srgbClr>
                  </a:outerShdw>
                </a:effectLst>
                <a:sym typeface="Symbol" pitchFamily="18" charset="2"/>
              </a:rPr>
              <a:t>j</a:t>
            </a:r>
            <a:r>
              <a:rPr lang="en-US" sz="2400" dirty="0">
                <a:solidFill>
                  <a:srgbClr val="0000CC"/>
                </a:solidFill>
                <a:effectLst>
                  <a:outerShdw blurRad="38100" dist="38100" dir="2700000" algn="tl">
                    <a:srgbClr val="000000">
                      <a:alpha val="43137"/>
                    </a:srgbClr>
                  </a:outerShdw>
                </a:effectLst>
                <a:sym typeface="Symbol" pitchFamily="18" charset="2"/>
              </a:rPr>
              <a:t> indicates that process </a:t>
            </a:r>
            <a:r>
              <a:rPr lang="en-US" sz="2400" i="1" dirty="0">
                <a:solidFill>
                  <a:srgbClr val="0000CC"/>
                </a:solidFill>
                <a:effectLst>
                  <a:outerShdw blurRad="38100" dist="38100" dir="2700000" algn="tl">
                    <a:srgbClr val="000000">
                      <a:alpha val="43137"/>
                    </a:srgbClr>
                  </a:outerShdw>
                </a:effectLst>
                <a:sym typeface="Symbol" pitchFamily="18" charset="2"/>
              </a:rPr>
              <a:t>P</a:t>
            </a:r>
            <a:r>
              <a:rPr lang="en-US" sz="2400" i="1" baseline="-25000" dirty="0">
                <a:solidFill>
                  <a:srgbClr val="0000CC"/>
                </a:solidFill>
                <a:effectLst>
                  <a:outerShdw blurRad="38100" dist="38100" dir="2700000" algn="tl">
                    <a:srgbClr val="000000">
                      <a:alpha val="43137"/>
                    </a:srgbClr>
                  </a:outerShdw>
                </a:effectLst>
                <a:sym typeface="Symbol" pitchFamily="18" charset="2"/>
              </a:rPr>
              <a:t>i</a:t>
            </a:r>
            <a:r>
              <a:rPr lang="en-US" sz="2400" dirty="0">
                <a:solidFill>
                  <a:srgbClr val="0000CC"/>
                </a:solidFill>
                <a:effectLst>
                  <a:outerShdw blurRad="38100" dist="38100" dir="2700000" algn="tl">
                    <a:srgbClr val="000000">
                      <a:alpha val="43137"/>
                    </a:srgbClr>
                  </a:outerShdw>
                </a:effectLst>
                <a:sym typeface="Symbol" pitchFamily="18" charset="2"/>
              </a:rPr>
              <a:t> may request resource </a:t>
            </a:r>
            <a:r>
              <a:rPr lang="en-US" sz="2400" i="1" dirty="0" err="1">
                <a:solidFill>
                  <a:srgbClr val="0000CC"/>
                </a:solidFill>
                <a:effectLst>
                  <a:outerShdw blurRad="38100" dist="38100" dir="2700000" algn="tl">
                    <a:srgbClr val="000000">
                      <a:alpha val="43137"/>
                    </a:srgbClr>
                  </a:outerShdw>
                </a:effectLst>
                <a:sym typeface="Symbol" pitchFamily="18" charset="2"/>
              </a:rPr>
              <a:t>R</a:t>
            </a:r>
            <a:r>
              <a:rPr lang="en-US" sz="2400" i="1" baseline="-25000" dirty="0" err="1">
                <a:solidFill>
                  <a:srgbClr val="0000CC"/>
                </a:solidFill>
                <a:effectLst>
                  <a:outerShdw blurRad="38100" dist="38100" dir="2700000" algn="tl">
                    <a:srgbClr val="000000">
                      <a:alpha val="43137"/>
                    </a:srgbClr>
                  </a:outerShdw>
                </a:effectLst>
                <a:sym typeface="Symbol" pitchFamily="18" charset="2"/>
              </a:rPr>
              <a:t>j</a:t>
            </a:r>
            <a:r>
              <a:rPr lang="en-US" sz="2400" dirty="0">
                <a:solidFill>
                  <a:srgbClr val="0000CC"/>
                </a:solidFill>
                <a:effectLst>
                  <a:outerShdw blurRad="38100" dist="38100" dir="2700000" algn="tl">
                    <a:srgbClr val="000000">
                      <a:alpha val="43137"/>
                    </a:srgbClr>
                  </a:outerShdw>
                </a:effectLst>
                <a:sym typeface="Symbol" pitchFamily="18" charset="2"/>
              </a:rPr>
              <a:t> at some point in the future. The edge resembles a request edge but is represented by a dashed line in the graph</a:t>
            </a:r>
          </a:p>
          <a:p>
            <a:pPr lvl="1"/>
            <a:r>
              <a:rPr lang="en-US" sz="2400" dirty="0">
                <a:solidFill>
                  <a:srgbClr val="0000CC"/>
                </a:solidFill>
                <a:effectLst>
                  <a:outerShdw blurRad="38100" dist="38100" dir="2700000" algn="tl">
                    <a:srgbClr val="000000">
                      <a:alpha val="43137"/>
                    </a:srgbClr>
                  </a:outerShdw>
                </a:effectLst>
                <a:sym typeface="Symbol" pitchFamily="18" charset="2"/>
              </a:rPr>
              <a:t>Claim edge is converted  to request edge when a process requests a resource</a:t>
            </a:r>
          </a:p>
          <a:p>
            <a:pPr lvl="1"/>
            <a:r>
              <a:rPr lang="en-US" sz="2400" dirty="0">
                <a:solidFill>
                  <a:srgbClr val="0000CC"/>
                </a:solidFill>
                <a:effectLst>
                  <a:outerShdw blurRad="38100" dist="38100" dir="2700000" algn="tl">
                    <a:srgbClr val="000000">
                      <a:alpha val="43137"/>
                    </a:srgbClr>
                  </a:outerShdw>
                </a:effectLst>
                <a:sym typeface="Symbol" pitchFamily="18" charset="2"/>
              </a:rPr>
              <a:t>Request edge is converted to an assignment edge when the  resource is allocated to the process</a:t>
            </a:r>
          </a:p>
          <a:p>
            <a:pPr lvl="1"/>
            <a:r>
              <a:rPr lang="en-US" sz="2400" dirty="0">
                <a:solidFill>
                  <a:srgbClr val="0000CC"/>
                </a:solidFill>
                <a:effectLst>
                  <a:outerShdw blurRad="38100" dist="38100" dir="2700000" algn="tl">
                    <a:srgbClr val="000000">
                      <a:alpha val="43137"/>
                    </a:srgbClr>
                  </a:outerShdw>
                </a:effectLst>
                <a:sym typeface="Symbol" pitchFamily="18" charset="2"/>
              </a:rPr>
              <a:t>When a resource is released by a process, assignment edge reconverts to a claim edge</a:t>
            </a:r>
          </a:p>
          <a:p>
            <a:pPr lvl="1"/>
            <a:r>
              <a:rPr lang="en-US" sz="2400" dirty="0">
                <a:solidFill>
                  <a:srgbClr val="0000CC"/>
                </a:solidFill>
                <a:effectLst>
                  <a:outerShdw blurRad="38100" dist="38100" dir="2700000" algn="tl">
                    <a:srgbClr val="000000">
                      <a:alpha val="43137"/>
                    </a:srgbClr>
                  </a:outerShdw>
                </a:effectLst>
                <a:sym typeface="Symbol" pitchFamily="18" charset="2"/>
              </a:rPr>
              <a:t>If no cycle exists in the allocation, then system is in safe state otherwise the system is in unsafe state </a:t>
            </a:r>
          </a:p>
        </p:txBody>
      </p:sp>
      <p:sp>
        <p:nvSpPr>
          <p:cNvPr id="45059" name="Date Placeholder 3"/>
          <p:cNvSpPr>
            <a:spLocks noGrp="1"/>
          </p:cNvSpPr>
          <p:nvPr>
            <p:ph type="dt" sz="quarter" idx="10"/>
          </p:nvPr>
        </p:nvSpPr>
        <p:spPr>
          <a:noFill/>
        </p:spPr>
        <p:txBody>
          <a:bodyPr/>
          <a:lstStyle/>
          <a:p>
            <a:fld id="{F549DBD3-DD87-405F-B494-59C594B5CEAF}" type="datetime1">
              <a:rPr lang="en-US" smtClean="0"/>
              <a:t>5/31/2020</a:t>
            </a:fld>
            <a:endParaRPr lang="en-US"/>
          </a:p>
        </p:txBody>
      </p:sp>
      <p:sp>
        <p:nvSpPr>
          <p:cNvPr id="45060" name="Slide Number Placeholder 4"/>
          <p:cNvSpPr>
            <a:spLocks noGrp="1"/>
          </p:cNvSpPr>
          <p:nvPr>
            <p:ph type="sldNum" sz="quarter" idx="11"/>
          </p:nvPr>
        </p:nvSpPr>
        <p:spPr>
          <a:noFill/>
        </p:spPr>
        <p:txBody>
          <a:bodyPr/>
          <a:lstStyle/>
          <a:p>
            <a:fld id="{9BDB9EC3-868F-4D35-B02A-D22F2EB48C97}" type="slidenum">
              <a:rPr lang="en-US" smtClean="0"/>
              <a:pPr/>
              <a:t>43</a:t>
            </a:fld>
            <a:endParaRPr lang="en-US"/>
          </a:p>
        </p:txBody>
      </p:sp>
      <p:sp>
        <p:nvSpPr>
          <p:cNvPr id="45061"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7" name="Title 1"/>
          <p:cNvSpPr txBox="1">
            <a:spLocks/>
          </p:cNvSpPr>
          <p:nvPr/>
        </p:nvSpPr>
        <p:spPr bwMode="auto">
          <a:xfrm>
            <a:off x="228600" y="152400"/>
            <a:ext cx="8686800" cy="685800"/>
          </a:xfrm>
          <a:prstGeom prst="rect">
            <a:avLst/>
          </a:prstGeom>
          <a:noFill/>
          <a:ln w="9525">
            <a:noFill/>
            <a:miter lim="800000"/>
            <a:headEnd/>
            <a:tailEnd/>
          </a:ln>
        </p:spPr>
        <p:txBody>
          <a:bodyPr lIns="0" rIns="0"/>
          <a:lstStyle/>
          <a:p>
            <a:pPr algn="ctr">
              <a:defRPr/>
            </a:pPr>
            <a:r>
              <a:rPr lang="en-US" sz="3200" b="1" kern="0" dirty="0">
                <a:solidFill>
                  <a:srgbClr val="FF0000"/>
                </a:solidFill>
                <a:effectLst>
                  <a:outerShdw blurRad="38100" dist="38100" dir="2700000" algn="tl">
                    <a:srgbClr val="000000">
                      <a:alpha val="43137"/>
                    </a:srgbClr>
                  </a:outerShdw>
                </a:effectLst>
                <a:latin typeface="+mj-lt"/>
                <a:cs typeface="ＭＳ Ｐゴシック" charset="-128"/>
              </a:rPr>
              <a:t>Deadlock Avoidance Algorithms (contd.) </a:t>
            </a:r>
            <a:endParaRPr lang="en-US" sz="3200" b="1" dirty="0">
              <a:solidFill>
                <a:srgbClr val="FF0000"/>
              </a:solidFill>
              <a:effectLst>
                <a:outerShdw blurRad="38100" dist="38100" dir="2700000" algn="tl">
                  <a:srgbClr val="000000">
                    <a:alpha val="43137"/>
                  </a:srgbClr>
                </a:outerShdw>
              </a:effectLst>
              <a:cs typeface="ＭＳ Ｐゴシック" charset="-128"/>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5"/>
          <p:cNvPicPr>
            <a:picLocks noChangeAspect="1" noChangeArrowheads="1"/>
          </p:cNvPicPr>
          <p:nvPr/>
        </p:nvPicPr>
        <p:blipFill>
          <a:blip r:embed="rId2"/>
          <a:srcRect l="13803" t="607" r="13803" b="2141"/>
          <a:stretch>
            <a:fillRect/>
          </a:stretch>
        </p:blipFill>
        <p:spPr bwMode="auto">
          <a:xfrm>
            <a:off x="2438400" y="1143000"/>
            <a:ext cx="3663950" cy="3214688"/>
          </a:xfrm>
          <a:prstGeom prst="rect">
            <a:avLst/>
          </a:prstGeom>
          <a:noFill/>
          <a:ln w="38100" cmpd="dbl">
            <a:solidFill>
              <a:srgbClr val="CC6600"/>
            </a:solidFill>
            <a:miter lim="800000"/>
            <a:headEnd/>
            <a:tailEnd/>
          </a:ln>
        </p:spPr>
      </p:pic>
      <p:grpSp>
        <p:nvGrpSpPr>
          <p:cNvPr id="2" name="Group 10"/>
          <p:cNvGrpSpPr>
            <a:grpSpLocks/>
          </p:cNvGrpSpPr>
          <p:nvPr/>
        </p:nvGrpSpPr>
        <p:grpSpPr bwMode="auto">
          <a:xfrm>
            <a:off x="5181600" y="1600200"/>
            <a:ext cx="3311525" cy="642938"/>
            <a:chOff x="3334" y="663"/>
            <a:chExt cx="2086" cy="318"/>
          </a:xfrm>
        </p:grpSpPr>
        <p:sp>
          <p:nvSpPr>
            <p:cNvPr id="91147" name="Freeform 6"/>
            <p:cNvSpPr>
              <a:spLocks/>
            </p:cNvSpPr>
            <p:nvPr/>
          </p:nvSpPr>
          <p:spPr bwMode="auto">
            <a:xfrm>
              <a:off x="3334" y="754"/>
              <a:ext cx="1043" cy="227"/>
            </a:xfrm>
            <a:custGeom>
              <a:avLst/>
              <a:gdLst>
                <a:gd name="T0" fmla="*/ 1043 w 1043"/>
                <a:gd name="T1" fmla="*/ 0 h 227"/>
                <a:gd name="T2" fmla="*/ 181 w 1043"/>
                <a:gd name="T3" fmla="*/ 0 h 227"/>
                <a:gd name="T4" fmla="*/ 0 w 1043"/>
                <a:gd name="T5" fmla="*/ 227 h 227"/>
                <a:gd name="T6" fmla="*/ 0 60000 65536"/>
                <a:gd name="T7" fmla="*/ 0 60000 65536"/>
                <a:gd name="T8" fmla="*/ 0 60000 65536"/>
                <a:gd name="T9" fmla="*/ 0 w 1043"/>
                <a:gd name="T10" fmla="*/ 0 h 227"/>
                <a:gd name="T11" fmla="*/ 1043 w 1043"/>
                <a:gd name="T12" fmla="*/ 227 h 227"/>
              </a:gdLst>
              <a:ahLst/>
              <a:cxnLst>
                <a:cxn ang="T6">
                  <a:pos x="T0" y="T1"/>
                </a:cxn>
                <a:cxn ang="T7">
                  <a:pos x="T2" y="T3"/>
                </a:cxn>
                <a:cxn ang="T8">
                  <a:pos x="T4" y="T5"/>
                </a:cxn>
              </a:cxnLst>
              <a:rect l="T9" t="T10" r="T11" b="T12"/>
              <a:pathLst>
                <a:path w="1043" h="227">
                  <a:moveTo>
                    <a:pt x="1043" y="0"/>
                  </a:moveTo>
                  <a:lnTo>
                    <a:pt x="181" y="0"/>
                  </a:lnTo>
                  <a:lnTo>
                    <a:pt x="0" y="227"/>
                  </a:lnTo>
                </a:path>
              </a:pathLst>
            </a:custGeom>
            <a:noFill/>
            <a:ln w="28575">
              <a:solidFill>
                <a:srgbClr val="0000FF"/>
              </a:solidFill>
              <a:round/>
              <a:headEnd/>
              <a:tailEnd type="triangle" w="med" len="med"/>
            </a:ln>
          </p:spPr>
          <p:txBody>
            <a:bodyPr wrap="none" anchor="ctr"/>
            <a:lstStyle/>
            <a:p>
              <a:pPr eaLnBrk="0" hangingPunct="0"/>
              <a:endParaRPr lang="en-AU"/>
            </a:p>
          </p:txBody>
        </p:sp>
        <p:sp>
          <p:nvSpPr>
            <p:cNvPr id="209929" name="Text Box 9"/>
            <p:cNvSpPr txBox="1">
              <a:spLocks noChangeArrowheads="1"/>
            </p:cNvSpPr>
            <p:nvPr/>
          </p:nvSpPr>
          <p:spPr bwMode="auto">
            <a:xfrm>
              <a:off x="4422" y="663"/>
              <a:ext cx="998" cy="173"/>
            </a:xfrm>
            <a:prstGeom prst="rect">
              <a:avLst/>
            </a:prstGeom>
            <a:noFill/>
            <a:ln w="9525" algn="ctr">
              <a:noFill/>
              <a:miter lim="800000"/>
              <a:headEnd/>
              <a:tailEnd/>
            </a:ln>
            <a:effectLst/>
          </p:spPr>
          <p:txBody>
            <a:bodyPr lIns="0" tIns="0" rIns="0" bIns="0">
              <a:spAutoFit/>
            </a:bodyPr>
            <a:lstStyle/>
            <a:p>
              <a:pPr eaLnBrk="0" hangingPunct="0">
                <a:spcBef>
                  <a:spcPct val="50000"/>
                </a:spcBef>
                <a:defRPr/>
              </a:pPr>
              <a:r>
                <a:rPr lang="en-US">
                  <a:solidFill>
                    <a:srgbClr val="66FFFF"/>
                  </a:solidFill>
                  <a:effectLst>
                    <a:outerShdw blurRad="38100" dist="38100" dir="2700000" algn="tl">
                      <a:srgbClr val="000000"/>
                    </a:outerShdw>
                  </a:effectLst>
                  <a:latin typeface="Arial" charset="0"/>
                  <a:cs typeface="+mn-cs"/>
                </a:rPr>
                <a:t>Request Edge</a:t>
              </a:r>
            </a:p>
          </p:txBody>
        </p:sp>
      </p:grpSp>
      <p:grpSp>
        <p:nvGrpSpPr>
          <p:cNvPr id="3" name="Group 12"/>
          <p:cNvGrpSpPr>
            <a:grpSpLocks/>
          </p:cNvGrpSpPr>
          <p:nvPr/>
        </p:nvGrpSpPr>
        <p:grpSpPr bwMode="auto">
          <a:xfrm>
            <a:off x="152400" y="1600200"/>
            <a:ext cx="3240088" cy="549275"/>
            <a:chOff x="22" y="663"/>
            <a:chExt cx="2041" cy="346"/>
          </a:xfrm>
        </p:grpSpPr>
        <p:sp>
          <p:nvSpPr>
            <p:cNvPr id="91145" name="Freeform 7"/>
            <p:cNvSpPr>
              <a:spLocks/>
            </p:cNvSpPr>
            <p:nvPr/>
          </p:nvSpPr>
          <p:spPr bwMode="auto">
            <a:xfrm flipH="1">
              <a:off x="1020" y="754"/>
              <a:ext cx="1043" cy="227"/>
            </a:xfrm>
            <a:custGeom>
              <a:avLst/>
              <a:gdLst>
                <a:gd name="T0" fmla="*/ 1043 w 1043"/>
                <a:gd name="T1" fmla="*/ 0 h 227"/>
                <a:gd name="T2" fmla="*/ 181 w 1043"/>
                <a:gd name="T3" fmla="*/ 0 h 227"/>
                <a:gd name="T4" fmla="*/ 0 w 1043"/>
                <a:gd name="T5" fmla="*/ 227 h 227"/>
                <a:gd name="T6" fmla="*/ 0 60000 65536"/>
                <a:gd name="T7" fmla="*/ 0 60000 65536"/>
                <a:gd name="T8" fmla="*/ 0 60000 65536"/>
                <a:gd name="T9" fmla="*/ 0 w 1043"/>
                <a:gd name="T10" fmla="*/ 0 h 227"/>
                <a:gd name="T11" fmla="*/ 1043 w 1043"/>
                <a:gd name="T12" fmla="*/ 227 h 227"/>
              </a:gdLst>
              <a:ahLst/>
              <a:cxnLst>
                <a:cxn ang="T6">
                  <a:pos x="T0" y="T1"/>
                </a:cxn>
                <a:cxn ang="T7">
                  <a:pos x="T2" y="T3"/>
                </a:cxn>
                <a:cxn ang="T8">
                  <a:pos x="T4" y="T5"/>
                </a:cxn>
              </a:cxnLst>
              <a:rect l="T9" t="T10" r="T11" b="T12"/>
              <a:pathLst>
                <a:path w="1043" h="227">
                  <a:moveTo>
                    <a:pt x="1043" y="0"/>
                  </a:moveTo>
                  <a:lnTo>
                    <a:pt x="181" y="0"/>
                  </a:lnTo>
                  <a:lnTo>
                    <a:pt x="0" y="227"/>
                  </a:lnTo>
                </a:path>
              </a:pathLst>
            </a:custGeom>
            <a:noFill/>
            <a:ln w="28575">
              <a:solidFill>
                <a:srgbClr val="0000FF"/>
              </a:solidFill>
              <a:round/>
              <a:headEnd/>
              <a:tailEnd type="triangle" w="med" len="med"/>
            </a:ln>
          </p:spPr>
          <p:txBody>
            <a:bodyPr wrap="none" anchor="ctr"/>
            <a:lstStyle/>
            <a:p>
              <a:pPr eaLnBrk="0" hangingPunct="0"/>
              <a:endParaRPr lang="en-AU"/>
            </a:p>
          </p:txBody>
        </p:sp>
        <p:sp>
          <p:nvSpPr>
            <p:cNvPr id="209931" name="Text Box 11"/>
            <p:cNvSpPr txBox="1">
              <a:spLocks noChangeArrowheads="1"/>
            </p:cNvSpPr>
            <p:nvPr/>
          </p:nvSpPr>
          <p:spPr bwMode="auto">
            <a:xfrm>
              <a:off x="22" y="663"/>
              <a:ext cx="998" cy="346"/>
            </a:xfrm>
            <a:prstGeom prst="rect">
              <a:avLst/>
            </a:prstGeom>
            <a:noFill/>
            <a:ln w="9525" algn="ctr">
              <a:noFill/>
              <a:miter lim="800000"/>
              <a:headEnd/>
              <a:tailEnd/>
            </a:ln>
            <a:effectLst/>
          </p:spPr>
          <p:txBody>
            <a:bodyPr lIns="0" tIns="0" rIns="0" bIns="0">
              <a:spAutoFit/>
            </a:bodyPr>
            <a:lstStyle/>
            <a:p>
              <a:pPr eaLnBrk="0" hangingPunct="0">
                <a:spcBef>
                  <a:spcPct val="50000"/>
                </a:spcBef>
                <a:defRPr/>
              </a:pPr>
              <a:r>
                <a:rPr lang="en-US" dirty="0">
                  <a:solidFill>
                    <a:srgbClr val="66FFFF"/>
                  </a:solidFill>
                  <a:effectLst>
                    <a:outerShdw blurRad="38100" dist="38100" dir="2700000" algn="tl">
                      <a:srgbClr val="000000"/>
                    </a:outerShdw>
                  </a:effectLst>
                  <a:latin typeface="Arial" charset="0"/>
                  <a:cs typeface="+mn-cs"/>
                </a:rPr>
                <a:t>Assignment Edge</a:t>
              </a:r>
            </a:p>
          </p:txBody>
        </p:sp>
      </p:grpSp>
      <p:grpSp>
        <p:nvGrpSpPr>
          <p:cNvPr id="4" name="Group 14"/>
          <p:cNvGrpSpPr>
            <a:grpSpLocks/>
          </p:cNvGrpSpPr>
          <p:nvPr/>
        </p:nvGrpSpPr>
        <p:grpSpPr bwMode="auto">
          <a:xfrm>
            <a:off x="304801" y="3048000"/>
            <a:ext cx="2895599" cy="463550"/>
            <a:chOff x="49" y="1706"/>
            <a:chExt cx="2014" cy="292"/>
          </a:xfrm>
        </p:grpSpPr>
        <p:sp>
          <p:nvSpPr>
            <p:cNvPr id="91143" name="Freeform 8"/>
            <p:cNvSpPr>
              <a:spLocks/>
            </p:cNvSpPr>
            <p:nvPr/>
          </p:nvSpPr>
          <p:spPr bwMode="auto">
            <a:xfrm flipH="1" flipV="1">
              <a:off x="1020" y="1706"/>
              <a:ext cx="1043" cy="227"/>
            </a:xfrm>
            <a:custGeom>
              <a:avLst/>
              <a:gdLst>
                <a:gd name="T0" fmla="*/ 1043 w 1043"/>
                <a:gd name="T1" fmla="*/ 0 h 227"/>
                <a:gd name="T2" fmla="*/ 181 w 1043"/>
                <a:gd name="T3" fmla="*/ 0 h 227"/>
                <a:gd name="T4" fmla="*/ 0 w 1043"/>
                <a:gd name="T5" fmla="*/ 227 h 227"/>
                <a:gd name="T6" fmla="*/ 0 60000 65536"/>
                <a:gd name="T7" fmla="*/ 0 60000 65536"/>
                <a:gd name="T8" fmla="*/ 0 60000 65536"/>
                <a:gd name="T9" fmla="*/ 0 w 1043"/>
                <a:gd name="T10" fmla="*/ 0 h 227"/>
                <a:gd name="T11" fmla="*/ 1043 w 1043"/>
                <a:gd name="T12" fmla="*/ 227 h 227"/>
              </a:gdLst>
              <a:ahLst/>
              <a:cxnLst>
                <a:cxn ang="T6">
                  <a:pos x="T0" y="T1"/>
                </a:cxn>
                <a:cxn ang="T7">
                  <a:pos x="T2" y="T3"/>
                </a:cxn>
                <a:cxn ang="T8">
                  <a:pos x="T4" y="T5"/>
                </a:cxn>
              </a:cxnLst>
              <a:rect l="T9" t="T10" r="T11" b="T12"/>
              <a:pathLst>
                <a:path w="1043" h="227">
                  <a:moveTo>
                    <a:pt x="1043" y="0"/>
                  </a:moveTo>
                  <a:lnTo>
                    <a:pt x="181" y="0"/>
                  </a:lnTo>
                  <a:lnTo>
                    <a:pt x="0" y="227"/>
                  </a:lnTo>
                </a:path>
              </a:pathLst>
            </a:custGeom>
            <a:noFill/>
            <a:ln w="28575">
              <a:solidFill>
                <a:srgbClr val="0000FF"/>
              </a:solidFill>
              <a:round/>
              <a:headEnd/>
              <a:tailEnd type="triangle" w="med" len="med"/>
            </a:ln>
          </p:spPr>
          <p:txBody>
            <a:bodyPr wrap="none" anchor="ctr"/>
            <a:lstStyle/>
            <a:p>
              <a:pPr eaLnBrk="0" hangingPunct="0"/>
              <a:endParaRPr lang="en-AU"/>
            </a:p>
          </p:txBody>
        </p:sp>
        <p:sp>
          <p:nvSpPr>
            <p:cNvPr id="209933" name="Text Box 13"/>
            <p:cNvSpPr txBox="1">
              <a:spLocks noChangeArrowheads="1"/>
            </p:cNvSpPr>
            <p:nvPr/>
          </p:nvSpPr>
          <p:spPr bwMode="auto">
            <a:xfrm>
              <a:off x="49" y="1825"/>
              <a:ext cx="998" cy="173"/>
            </a:xfrm>
            <a:prstGeom prst="rect">
              <a:avLst/>
            </a:prstGeom>
            <a:noFill/>
            <a:ln w="9525" algn="ctr">
              <a:noFill/>
              <a:miter lim="800000"/>
              <a:headEnd/>
              <a:tailEnd/>
            </a:ln>
            <a:effectLst/>
          </p:spPr>
          <p:txBody>
            <a:bodyPr lIns="0" tIns="0" rIns="0" bIns="0">
              <a:spAutoFit/>
            </a:bodyPr>
            <a:lstStyle/>
            <a:p>
              <a:pPr eaLnBrk="0" hangingPunct="0">
                <a:spcBef>
                  <a:spcPct val="50000"/>
                </a:spcBef>
                <a:defRPr/>
              </a:pPr>
              <a:r>
                <a:rPr lang="en-US" dirty="0">
                  <a:solidFill>
                    <a:srgbClr val="66FFFF"/>
                  </a:solidFill>
                  <a:effectLst>
                    <a:outerShdw blurRad="38100" dist="38100" dir="2700000" algn="tl">
                      <a:srgbClr val="000000"/>
                    </a:outerShdw>
                  </a:effectLst>
                  <a:latin typeface="Arial" charset="0"/>
                  <a:cs typeface="+mn-cs"/>
                </a:rPr>
                <a:t>Claim Edge</a:t>
              </a:r>
            </a:p>
          </p:txBody>
        </p:sp>
      </p:grpSp>
      <p:sp>
        <p:nvSpPr>
          <p:cNvPr id="209936" name="Rectangle 16"/>
          <p:cNvSpPr>
            <a:spLocks noGrp="1" noChangeArrowheads="1"/>
          </p:cNvSpPr>
          <p:nvPr>
            <p:ph type="body" idx="1"/>
          </p:nvPr>
        </p:nvSpPr>
        <p:spPr>
          <a:xfrm>
            <a:off x="395288" y="4437062"/>
            <a:ext cx="8435975" cy="2116137"/>
          </a:xfrm>
        </p:spPr>
        <p:txBody>
          <a:bodyPr>
            <a:noAutofit/>
          </a:bodyPr>
          <a:lstStyle/>
          <a:p>
            <a:pPr marL="274320" indent="-274320" eaLnBrk="1" fontAlgn="auto" hangingPunct="1">
              <a:spcBef>
                <a:spcPts val="580"/>
              </a:spcBef>
              <a:spcAft>
                <a:spcPts val="0"/>
              </a:spcAft>
              <a:buFont typeface="Wingdings 2"/>
              <a:buChar char=""/>
              <a:defRPr/>
            </a:pPr>
            <a:r>
              <a:rPr lang="en-US" sz="2400" b="1" dirty="0">
                <a:solidFill>
                  <a:srgbClr val="0000CC"/>
                </a:solidFill>
                <a:effectLst>
                  <a:outerShdw blurRad="38100" dist="38100" dir="2700000" algn="tl">
                    <a:srgbClr val="000000"/>
                  </a:outerShdw>
                </a:effectLst>
              </a:rPr>
              <a:t>Suppose that process P</a:t>
            </a:r>
            <a:r>
              <a:rPr lang="en-US" sz="2400" b="1" baseline="-25000" dirty="0">
                <a:solidFill>
                  <a:srgbClr val="0000CC"/>
                </a:solidFill>
                <a:effectLst>
                  <a:outerShdw blurRad="38100" dist="38100" dir="2700000" algn="tl">
                    <a:srgbClr val="000000"/>
                  </a:outerShdw>
                </a:effectLst>
              </a:rPr>
              <a:t>i </a:t>
            </a:r>
            <a:r>
              <a:rPr lang="en-US" sz="2400" b="1" dirty="0">
                <a:solidFill>
                  <a:srgbClr val="0000CC"/>
                </a:solidFill>
                <a:effectLst>
                  <a:outerShdw blurRad="38100" dist="38100" dir="2700000" algn="tl">
                    <a:srgbClr val="000000"/>
                  </a:outerShdw>
                </a:effectLst>
              </a:rPr>
              <a:t>requests a resource </a:t>
            </a:r>
            <a:r>
              <a:rPr lang="en-US" sz="2400" b="1" dirty="0" err="1">
                <a:solidFill>
                  <a:srgbClr val="0000CC"/>
                </a:solidFill>
                <a:effectLst>
                  <a:outerShdw blurRad="38100" dist="38100" dir="2700000" algn="tl">
                    <a:srgbClr val="000000"/>
                  </a:outerShdw>
                </a:effectLst>
                <a:sym typeface="Symbol" pitchFamily="18" charset="2"/>
              </a:rPr>
              <a:t>R</a:t>
            </a:r>
            <a:r>
              <a:rPr lang="en-US" sz="2400" b="1" baseline="-25000" dirty="0" err="1">
                <a:solidFill>
                  <a:srgbClr val="0000CC"/>
                </a:solidFill>
                <a:effectLst>
                  <a:outerShdw blurRad="38100" dist="38100" dir="2700000" algn="tl">
                    <a:srgbClr val="000000"/>
                  </a:outerShdw>
                </a:effectLst>
                <a:sym typeface="Symbol" pitchFamily="18" charset="2"/>
              </a:rPr>
              <a:t>j</a:t>
            </a:r>
            <a:endParaRPr lang="en-US" sz="2400" b="1" baseline="-25000" dirty="0">
              <a:solidFill>
                <a:srgbClr val="0000CC"/>
              </a:solidFill>
              <a:effectLst>
                <a:outerShdw blurRad="38100" dist="38100" dir="2700000" algn="tl">
                  <a:srgbClr val="000000"/>
                </a:outerShdw>
              </a:effectLst>
              <a:sym typeface="Symbol" pitchFamily="18" charset="2"/>
            </a:endParaRPr>
          </a:p>
          <a:p>
            <a:pPr marL="274320" indent="-274320" eaLnBrk="1" fontAlgn="auto" hangingPunct="1">
              <a:spcBef>
                <a:spcPts val="580"/>
              </a:spcBef>
              <a:spcAft>
                <a:spcPts val="0"/>
              </a:spcAft>
              <a:buFont typeface="Wingdings 2"/>
              <a:buChar char=""/>
              <a:defRPr/>
            </a:pPr>
            <a:endParaRPr lang="en-US" sz="2400" b="1" dirty="0">
              <a:solidFill>
                <a:srgbClr val="0000CC"/>
              </a:solidFill>
              <a:effectLst>
                <a:outerShdw blurRad="38100" dist="38100" dir="2700000" algn="tl">
                  <a:srgbClr val="000000"/>
                </a:outerShdw>
              </a:effectLst>
              <a:sym typeface="Symbol" pitchFamily="18" charset="2"/>
            </a:endParaRPr>
          </a:p>
          <a:p>
            <a:pPr marL="274320" indent="-274320" eaLnBrk="1" fontAlgn="auto" hangingPunct="1">
              <a:spcBef>
                <a:spcPts val="580"/>
              </a:spcBef>
              <a:spcAft>
                <a:spcPts val="0"/>
              </a:spcAft>
              <a:buFont typeface="Wingdings 2"/>
              <a:buChar char=""/>
              <a:defRPr/>
            </a:pPr>
            <a:r>
              <a:rPr lang="en-US" sz="2400" b="1" dirty="0">
                <a:solidFill>
                  <a:srgbClr val="0000CC"/>
                </a:solidFill>
                <a:effectLst>
                  <a:outerShdw blurRad="38100" dist="38100" dir="2700000" algn="tl">
                    <a:srgbClr val="000000"/>
                  </a:outerShdw>
                </a:effectLst>
                <a:sym typeface="Symbol" pitchFamily="18" charset="2"/>
              </a:rPr>
              <a:t>The request can be granted only if converting the request edge to an assignment edge does not result in a cycle in the resource allocation graph</a:t>
            </a:r>
          </a:p>
        </p:txBody>
      </p:sp>
      <p:sp>
        <p:nvSpPr>
          <p:cNvPr id="13" name="Title 1"/>
          <p:cNvSpPr txBox="1">
            <a:spLocks/>
          </p:cNvSpPr>
          <p:nvPr/>
        </p:nvSpPr>
        <p:spPr bwMode="auto">
          <a:xfrm>
            <a:off x="228600" y="152400"/>
            <a:ext cx="8686800" cy="685800"/>
          </a:xfrm>
          <a:prstGeom prst="rect">
            <a:avLst/>
          </a:prstGeom>
          <a:noFill/>
          <a:ln w="9525">
            <a:noFill/>
            <a:miter lim="800000"/>
            <a:headEnd/>
            <a:tailEnd/>
          </a:ln>
        </p:spPr>
        <p:txBody>
          <a:bodyPr lIns="0" rIns="0"/>
          <a:lstStyle/>
          <a:p>
            <a:pPr algn="ctr">
              <a:defRPr/>
            </a:pPr>
            <a:r>
              <a:rPr lang="en-US" sz="3200" b="1" kern="0" dirty="0">
                <a:solidFill>
                  <a:srgbClr val="FF0000"/>
                </a:solidFill>
                <a:effectLst>
                  <a:outerShdw blurRad="38100" dist="38100" dir="2700000" algn="tl">
                    <a:srgbClr val="000000">
                      <a:alpha val="43137"/>
                    </a:srgbClr>
                  </a:outerShdw>
                </a:effectLst>
                <a:latin typeface="+mj-lt"/>
                <a:cs typeface="ＭＳ Ｐゴシック" charset="-128"/>
              </a:rPr>
              <a:t>Deadlock Avoidance Algorithms (contd.) </a:t>
            </a:r>
            <a:endParaRPr lang="en-US" sz="3200" b="1" dirty="0">
              <a:solidFill>
                <a:srgbClr val="FF0000"/>
              </a:solidFill>
              <a:effectLst>
                <a:outerShdw blurRad="38100" dist="38100" dir="2700000" algn="tl">
                  <a:srgbClr val="000000">
                    <a:alpha val="43137"/>
                  </a:srgbClr>
                </a:outerShdw>
              </a:effectLst>
              <a:cs typeface="ＭＳ Ｐゴシック" charset="-128"/>
            </a:endParaRPr>
          </a:p>
        </p:txBody>
      </p:sp>
      <p:sp>
        <p:nvSpPr>
          <p:cNvPr id="14" name="Date Placeholder 13"/>
          <p:cNvSpPr>
            <a:spLocks noGrp="1"/>
          </p:cNvSpPr>
          <p:nvPr>
            <p:ph type="dt" sz="half" idx="10"/>
          </p:nvPr>
        </p:nvSpPr>
        <p:spPr/>
        <p:txBody>
          <a:bodyPr/>
          <a:lstStyle/>
          <a:p>
            <a:fld id="{457AC116-13AB-46D7-8B86-5726E58094CC}" type="datetime1">
              <a:rPr lang="en-US" smtClean="0"/>
              <a:t>5/31/2020</a:t>
            </a:fld>
            <a:endParaRPr lang="en-US"/>
          </a:p>
        </p:txBody>
      </p:sp>
      <p:sp>
        <p:nvSpPr>
          <p:cNvPr id="15" name="Slide Number Placeholder 14"/>
          <p:cNvSpPr>
            <a:spLocks noGrp="1"/>
          </p:cNvSpPr>
          <p:nvPr>
            <p:ph type="sldNum" sz="quarter" idx="12"/>
          </p:nvPr>
        </p:nvSpPr>
        <p:spPr/>
        <p:txBody>
          <a:bodyPr/>
          <a:lstStyle/>
          <a:p>
            <a:fld id="{99D1F6FE-278F-4154-B296-75A73E20B2CD}" type="slidenum">
              <a:rPr lang="en-US" smtClean="0"/>
              <a:pPr/>
              <a:t>44</a:t>
            </a:fld>
            <a:endParaRPr lang="en-US"/>
          </a:p>
        </p:txBody>
      </p:sp>
      <p:sp>
        <p:nvSpPr>
          <p:cNvPr id="16" name="Footer Placeholder 15"/>
          <p:cNvSpPr>
            <a:spLocks noGrp="1"/>
          </p:cNvSpPr>
          <p:nvPr>
            <p:ph type="ftr" sz="quarter" idx="11"/>
          </p:nvPr>
        </p:nvSpPr>
        <p:spPr/>
        <p:txBody>
          <a:bodyPr/>
          <a:lstStyle/>
          <a:p>
            <a:r>
              <a:rPr lang="en-US"/>
              <a:t>Ambo University || Woliso Campus</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body" idx="1"/>
          </p:nvPr>
        </p:nvSpPr>
        <p:spPr>
          <a:xfrm>
            <a:off x="304800" y="762000"/>
            <a:ext cx="8281988" cy="590550"/>
          </a:xfrm>
        </p:spPr>
        <p:txBody>
          <a:bodyPr>
            <a:normAutofit/>
          </a:bodyPr>
          <a:lstStyle/>
          <a:p>
            <a:pPr marL="274320" indent="-274320" eaLnBrk="1" fontAlgn="auto" hangingPunct="1">
              <a:lnSpc>
                <a:spcPct val="80000"/>
              </a:lnSpc>
              <a:spcBef>
                <a:spcPts val="580"/>
              </a:spcBef>
              <a:spcAft>
                <a:spcPts val="0"/>
              </a:spcAft>
              <a:buFont typeface="Wingdings 2"/>
              <a:buChar char=""/>
              <a:defRPr/>
            </a:pPr>
            <a:r>
              <a:rPr lang="en-US" sz="2400" b="1" dirty="0">
                <a:solidFill>
                  <a:srgbClr val="0000CC"/>
                </a:solidFill>
                <a:effectLst>
                  <a:outerShdw blurRad="38100" dist="38100" dir="2700000" algn="tl">
                    <a:srgbClr val="000000"/>
                  </a:outerShdw>
                </a:effectLst>
              </a:rPr>
              <a:t>Example: consider the following resource allocation graph:</a:t>
            </a:r>
          </a:p>
          <a:p>
            <a:pPr marL="274320" indent="-274320" eaLnBrk="1" fontAlgn="auto" hangingPunct="1">
              <a:lnSpc>
                <a:spcPct val="80000"/>
              </a:lnSpc>
              <a:spcBef>
                <a:spcPts val="580"/>
              </a:spcBef>
              <a:spcAft>
                <a:spcPts val="0"/>
              </a:spcAft>
              <a:buFont typeface="Wingdings 2"/>
              <a:buChar char=""/>
              <a:defRPr/>
            </a:pPr>
            <a:endParaRPr lang="en-US" sz="2400" b="1" dirty="0">
              <a:solidFill>
                <a:srgbClr val="0000CC"/>
              </a:solidFill>
              <a:effectLst>
                <a:outerShdw blurRad="38100" dist="38100" dir="2700000" algn="tl">
                  <a:srgbClr val="000000"/>
                </a:outerShdw>
              </a:effectLst>
              <a:sym typeface="Symbol" pitchFamily="18" charset="2"/>
            </a:endParaRPr>
          </a:p>
        </p:txBody>
      </p:sp>
      <p:pic>
        <p:nvPicPr>
          <p:cNvPr id="212995" name="Picture 3"/>
          <p:cNvPicPr>
            <a:picLocks noChangeAspect="1" noChangeArrowheads="1"/>
          </p:cNvPicPr>
          <p:nvPr/>
        </p:nvPicPr>
        <p:blipFill>
          <a:blip r:embed="rId2"/>
          <a:srcRect l="13803" t="607" r="13803" b="2141"/>
          <a:stretch>
            <a:fillRect/>
          </a:stretch>
        </p:blipFill>
        <p:spPr bwMode="auto">
          <a:xfrm>
            <a:off x="381000" y="1905000"/>
            <a:ext cx="2484438" cy="1911350"/>
          </a:xfrm>
          <a:prstGeom prst="rect">
            <a:avLst/>
          </a:prstGeom>
          <a:noFill/>
          <a:ln w="38100" cmpd="dbl">
            <a:solidFill>
              <a:srgbClr val="CC6600"/>
            </a:solidFill>
            <a:miter lim="800000"/>
            <a:headEnd/>
            <a:tailEnd/>
          </a:ln>
        </p:spPr>
      </p:pic>
      <p:grpSp>
        <p:nvGrpSpPr>
          <p:cNvPr id="2" name="Group 9"/>
          <p:cNvGrpSpPr>
            <a:grpSpLocks/>
          </p:cNvGrpSpPr>
          <p:nvPr/>
        </p:nvGrpSpPr>
        <p:grpSpPr bwMode="auto">
          <a:xfrm>
            <a:off x="5867400" y="1600200"/>
            <a:ext cx="2376488" cy="2295525"/>
            <a:chOff x="3334" y="890"/>
            <a:chExt cx="1788" cy="1814"/>
          </a:xfrm>
        </p:grpSpPr>
        <p:pic>
          <p:nvPicPr>
            <p:cNvPr id="92173" name="Picture 6"/>
            <p:cNvPicPr>
              <a:picLocks noChangeAspect="1" noChangeArrowheads="1"/>
            </p:cNvPicPr>
            <p:nvPr/>
          </p:nvPicPr>
          <p:blipFill>
            <a:blip r:embed="rId2"/>
            <a:srcRect l="13803" t="607" r="13803" b="2141"/>
            <a:stretch>
              <a:fillRect/>
            </a:stretch>
          </p:blipFill>
          <p:spPr bwMode="auto">
            <a:xfrm>
              <a:off x="3334" y="890"/>
              <a:ext cx="1788" cy="1814"/>
            </a:xfrm>
            <a:prstGeom prst="rect">
              <a:avLst/>
            </a:prstGeom>
            <a:noFill/>
            <a:ln w="38100" cmpd="dbl">
              <a:solidFill>
                <a:srgbClr val="CC6600"/>
              </a:solidFill>
              <a:miter lim="800000"/>
              <a:headEnd/>
              <a:tailEnd/>
            </a:ln>
          </p:spPr>
        </p:pic>
        <p:sp>
          <p:nvSpPr>
            <p:cNvPr id="92174" name="Line 8"/>
            <p:cNvSpPr>
              <a:spLocks noChangeShapeType="1"/>
            </p:cNvSpPr>
            <p:nvPr/>
          </p:nvSpPr>
          <p:spPr bwMode="auto">
            <a:xfrm flipH="1">
              <a:off x="4459" y="1915"/>
              <a:ext cx="408" cy="408"/>
            </a:xfrm>
            <a:prstGeom prst="line">
              <a:avLst/>
            </a:prstGeom>
            <a:noFill/>
            <a:ln w="28575">
              <a:solidFill>
                <a:schemeClr val="tx1"/>
              </a:solidFill>
              <a:round/>
              <a:headEnd/>
              <a:tailEnd type="triangle" w="med" len="med"/>
            </a:ln>
          </p:spPr>
          <p:txBody>
            <a:bodyPr wrap="none" anchor="ctr"/>
            <a:lstStyle/>
            <a:p>
              <a:endParaRPr lang="en-US"/>
            </a:p>
          </p:txBody>
        </p:sp>
      </p:grpSp>
      <p:grpSp>
        <p:nvGrpSpPr>
          <p:cNvPr id="3" name="Group 16"/>
          <p:cNvGrpSpPr>
            <a:grpSpLocks/>
          </p:cNvGrpSpPr>
          <p:nvPr/>
        </p:nvGrpSpPr>
        <p:grpSpPr bwMode="auto">
          <a:xfrm>
            <a:off x="3352800" y="2057400"/>
            <a:ext cx="2305050" cy="792162"/>
            <a:chOff x="2154" y="1071"/>
            <a:chExt cx="1452" cy="499"/>
          </a:xfrm>
        </p:grpSpPr>
        <p:sp>
          <p:nvSpPr>
            <p:cNvPr id="212997" name="Rectangle 5"/>
            <p:cNvSpPr>
              <a:spLocks noChangeArrowheads="1"/>
            </p:cNvSpPr>
            <p:nvPr/>
          </p:nvSpPr>
          <p:spPr bwMode="auto">
            <a:xfrm>
              <a:off x="2155" y="1071"/>
              <a:ext cx="1451" cy="372"/>
            </a:xfrm>
            <a:prstGeom prst="rect">
              <a:avLst/>
            </a:prstGeom>
            <a:noFill/>
            <a:ln w="9525">
              <a:noFill/>
              <a:miter lim="800000"/>
              <a:headEnd/>
              <a:tailEnd/>
            </a:ln>
            <a:effectLst/>
          </p:spPr>
          <p:txBody>
            <a:bodyPr/>
            <a:lstStyle/>
            <a:p>
              <a:pPr marL="342900" indent="-342900" eaLnBrk="0" hangingPunct="0">
                <a:lnSpc>
                  <a:spcPct val="80000"/>
                </a:lnSpc>
                <a:spcBef>
                  <a:spcPct val="20000"/>
                </a:spcBef>
                <a:defRPr/>
              </a:pPr>
              <a:r>
                <a:rPr lang="en-US" sz="2000" dirty="0">
                  <a:solidFill>
                    <a:srgbClr val="0000CC"/>
                  </a:solidFill>
                  <a:effectLst>
                    <a:outerShdw blurRad="38100" dist="38100" dir="2700000" algn="tl">
                      <a:srgbClr val="000000"/>
                    </a:outerShdw>
                  </a:effectLst>
                  <a:latin typeface="Arial" charset="0"/>
                  <a:cs typeface="+mn-cs"/>
                </a:rPr>
                <a:t>Suppose that </a:t>
              </a:r>
            </a:p>
            <a:p>
              <a:pPr marL="342900" indent="-342900" eaLnBrk="0" hangingPunct="0">
                <a:lnSpc>
                  <a:spcPct val="80000"/>
                </a:lnSpc>
                <a:spcBef>
                  <a:spcPct val="20000"/>
                </a:spcBef>
                <a:defRPr/>
              </a:pPr>
              <a:r>
                <a:rPr lang="en-US" sz="2000" dirty="0">
                  <a:solidFill>
                    <a:srgbClr val="0000CC"/>
                  </a:solidFill>
                  <a:effectLst>
                    <a:outerShdw blurRad="38100" dist="38100" dir="2700000" algn="tl">
                      <a:srgbClr val="000000"/>
                    </a:outerShdw>
                  </a:effectLst>
                  <a:latin typeface="Arial" charset="0"/>
                  <a:cs typeface="+mn-cs"/>
                </a:rPr>
                <a:t>P</a:t>
              </a:r>
              <a:r>
                <a:rPr lang="en-US" sz="2000" baseline="-25000" dirty="0">
                  <a:solidFill>
                    <a:srgbClr val="0000CC"/>
                  </a:solidFill>
                  <a:effectLst>
                    <a:outerShdw blurRad="38100" dist="38100" dir="2700000" algn="tl">
                      <a:srgbClr val="000000"/>
                    </a:outerShdw>
                  </a:effectLst>
                  <a:latin typeface="Arial" charset="0"/>
                  <a:cs typeface="+mn-cs"/>
                </a:rPr>
                <a:t>2</a:t>
              </a:r>
              <a:r>
                <a:rPr lang="en-US" sz="2000" dirty="0">
                  <a:solidFill>
                    <a:srgbClr val="0000CC"/>
                  </a:solidFill>
                  <a:effectLst>
                    <a:outerShdw blurRad="38100" dist="38100" dir="2700000" algn="tl">
                      <a:srgbClr val="000000"/>
                    </a:outerShdw>
                  </a:effectLst>
                  <a:latin typeface="Arial" charset="0"/>
                  <a:cs typeface="+mn-cs"/>
                </a:rPr>
                <a:t> requests R</a:t>
              </a:r>
              <a:r>
                <a:rPr lang="en-US" sz="2000" baseline="-25000" dirty="0">
                  <a:solidFill>
                    <a:srgbClr val="0000CC"/>
                  </a:solidFill>
                  <a:effectLst>
                    <a:outerShdw blurRad="38100" dist="38100" dir="2700000" algn="tl">
                      <a:srgbClr val="000000"/>
                    </a:outerShdw>
                  </a:effectLst>
                  <a:latin typeface="Arial" charset="0"/>
                  <a:cs typeface="+mn-cs"/>
                </a:rPr>
                <a:t>2</a:t>
              </a:r>
            </a:p>
            <a:p>
              <a:pPr marL="342900" indent="-342900" eaLnBrk="0" hangingPunct="0">
                <a:lnSpc>
                  <a:spcPct val="80000"/>
                </a:lnSpc>
                <a:spcBef>
                  <a:spcPct val="20000"/>
                </a:spcBef>
                <a:buFontTx/>
                <a:buChar char="•"/>
                <a:defRPr/>
              </a:pPr>
              <a:endParaRPr lang="en-US" sz="2000" dirty="0">
                <a:solidFill>
                  <a:srgbClr val="0000CC"/>
                </a:solidFill>
                <a:effectLst>
                  <a:outerShdw blurRad="38100" dist="38100" dir="2700000" algn="tl">
                    <a:srgbClr val="000000"/>
                  </a:outerShdw>
                </a:effectLst>
                <a:latin typeface="Arial" charset="0"/>
                <a:cs typeface="+mn-cs"/>
                <a:sym typeface="Symbol" pitchFamily="18" charset="2"/>
              </a:endParaRPr>
            </a:p>
          </p:txBody>
        </p:sp>
        <p:sp>
          <p:nvSpPr>
            <p:cNvPr id="92172" name="Line 10"/>
            <p:cNvSpPr>
              <a:spLocks noChangeShapeType="1"/>
            </p:cNvSpPr>
            <p:nvPr/>
          </p:nvSpPr>
          <p:spPr bwMode="auto">
            <a:xfrm>
              <a:off x="2154" y="1570"/>
              <a:ext cx="1361" cy="0"/>
            </a:xfrm>
            <a:prstGeom prst="line">
              <a:avLst/>
            </a:prstGeom>
            <a:noFill/>
            <a:ln w="28575">
              <a:solidFill>
                <a:schemeClr val="tx1"/>
              </a:solidFill>
              <a:round/>
              <a:headEnd/>
              <a:tailEnd type="triangle" w="med" len="med"/>
            </a:ln>
          </p:spPr>
          <p:txBody>
            <a:bodyPr wrap="none" anchor="ctr"/>
            <a:lstStyle/>
            <a:p>
              <a:endParaRPr lang="en-US"/>
            </a:p>
          </p:txBody>
        </p:sp>
      </p:grpSp>
      <p:sp>
        <p:nvSpPr>
          <p:cNvPr id="213003" name="Rectangle 11"/>
          <p:cNvSpPr>
            <a:spLocks noChangeArrowheads="1"/>
          </p:cNvSpPr>
          <p:nvPr/>
        </p:nvSpPr>
        <p:spPr bwMode="auto">
          <a:xfrm>
            <a:off x="381000" y="3962400"/>
            <a:ext cx="8424863" cy="457200"/>
          </a:xfrm>
          <a:prstGeom prst="rect">
            <a:avLst/>
          </a:prstGeom>
          <a:noFill/>
          <a:ln w="9525">
            <a:noFill/>
            <a:miter lim="800000"/>
            <a:headEnd/>
            <a:tailEnd/>
          </a:ln>
          <a:effectLst/>
        </p:spPr>
        <p:txBody>
          <a:bodyPr/>
          <a:lstStyle/>
          <a:p>
            <a:pPr marL="342900" indent="-342900" eaLnBrk="0" hangingPunct="0">
              <a:lnSpc>
                <a:spcPct val="80000"/>
              </a:lnSpc>
              <a:spcBef>
                <a:spcPct val="20000"/>
              </a:spcBef>
              <a:defRPr/>
            </a:pPr>
            <a:r>
              <a:rPr lang="en-US" sz="2000" dirty="0">
                <a:solidFill>
                  <a:srgbClr val="0000CC"/>
                </a:solidFill>
                <a:effectLst>
                  <a:outerShdw blurRad="38100" dist="38100" dir="2700000" algn="tl">
                    <a:srgbClr val="000000"/>
                  </a:outerShdw>
                </a:effectLst>
                <a:latin typeface="Arial" charset="0"/>
                <a:cs typeface="+mn-cs"/>
              </a:rPr>
              <a:t>Although R</a:t>
            </a:r>
            <a:r>
              <a:rPr lang="en-US" sz="2000" baseline="-25000" dirty="0">
                <a:solidFill>
                  <a:srgbClr val="0000CC"/>
                </a:solidFill>
                <a:effectLst>
                  <a:outerShdw blurRad="38100" dist="38100" dir="2700000" algn="tl">
                    <a:srgbClr val="000000"/>
                  </a:outerShdw>
                </a:effectLst>
                <a:latin typeface="Arial" charset="0"/>
                <a:cs typeface="+mn-cs"/>
              </a:rPr>
              <a:t>2</a:t>
            </a:r>
            <a:r>
              <a:rPr lang="en-US" sz="2000" dirty="0">
                <a:solidFill>
                  <a:srgbClr val="0000CC"/>
                </a:solidFill>
                <a:effectLst>
                  <a:outerShdw blurRad="38100" dist="38100" dir="2700000" algn="tl">
                    <a:srgbClr val="000000"/>
                  </a:outerShdw>
                </a:effectLst>
                <a:latin typeface="Arial" charset="0"/>
                <a:cs typeface="+mn-cs"/>
              </a:rPr>
              <a:t> is free, we can not allocate it to P</a:t>
            </a:r>
            <a:r>
              <a:rPr lang="en-US" sz="2000" baseline="-25000" dirty="0">
                <a:solidFill>
                  <a:srgbClr val="0000CC"/>
                </a:solidFill>
                <a:effectLst>
                  <a:outerShdw blurRad="38100" dist="38100" dir="2700000" algn="tl">
                    <a:srgbClr val="000000"/>
                  </a:outerShdw>
                </a:effectLst>
                <a:latin typeface="Arial" charset="0"/>
                <a:cs typeface="+mn-cs"/>
              </a:rPr>
              <a:t>2</a:t>
            </a:r>
            <a:r>
              <a:rPr lang="en-US" sz="2000" dirty="0">
                <a:solidFill>
                  <a:srgbClr val="0000CC"/>
                </a:solidFill>
                <a:effectLst>
                  <a:outerShdw blurRad="38100" dist="38100" dir="2700000" algn="tl">
                    <a:srgbClr val="000000"/>
                  </a:outerShdw>
                </a:effectLst>
                <a:latin typeface="Arial" charset="0"/>
                <a:cs typeface="+mn-cs"/>
              </a:rPr>
              <a:t> since this creates a cycle</a:t>
            </a:r>
          </a:p>
          <a:p>
            <a:pPr marL="342900" indent="-342900" eaLnBrk="0" hangingPunct="0">
              <a:lnSpc>
                <a:spcPct val="80000"/>
              </a:lnSpc>
              <a:spcBef>
                <a:spcPct val="20000"/>
              </a:spcBef>
              <a:buFontTx/>
              <a:buChar char="•"/>
              <a:defRPr/>
            </a:pPr>
            <a:endParaRPr lang="en-US" sz="2000" dirty="0">
              <a:solidFill>
                <a:srgbClr val="0000CC"/>
              </a:solidFill>
              <a:effectLst>
                <a:outerShdw blurRad="38100" dist="38100" dir="2700000" algn="tl">
                  <a:srgbClr val="000000"/>
                </a:outerShdw>
              </a:effectLst>
              <a:latin typeface="Arial" charset="0"/>
              <a:cs typeface="+mn-cs"/>
              <a:sym typeface="Symbol" pitchFamily="18" charset="2"/>
            </a:endParaRPr>
          </a:p>
        </p:txBody>
      </p:sp>
      <p:pic>
        <p:nvPicPr>
          <p:cNvPr id="213004" name="Picture 12"/>
          <p:cNvPicPr>
            <a:picLocks noChangeAspect="1" noChangeArrowheads="1"/>
          </p:cNvPicPr>
          <p:nvPr/>
        </p:nvPicPr>
        <p:blipFill>
          <a:blip r:embed="rId3"/>
          <a:srcRect l="13501" t="1407" r="13721" b="851"/>
          <a:stretch>
            <a:fillRect/>
          </a:stretch>
        </p:blipFill>
        <p:spPr bwMode="auto">
          <a:xfrm>
            <a:off x="2971800" y="4648200"/>
            <a:ext cx="2501900" cy="1716088"/>
          </a:xfrm>
          <a:prstGeom prst="rect">
            <a:avLst/>
          </a:prstGeom>
          <a:noFill/>
          <a:ln w="38100" cmpd="dbl">
            <a:solidFill>
              <a:srgbClr val="CC6600"/>
            </a:solidFill>
            <a:miter lim="800000"/>
            <a:headEnd/>
            <a:tailEnd/>
          </a:ln>
        </p:spPr>
      </p:pic>
      <p:grpSp>
        <p:nvGrpSpPr>
          <p:cNvPr id="4" name="Group 15"/>
          <p:cNvGrpSpPr>
            <a:grpSpLocks/>
          </p:cNvGrpSpPr>
          <p:nvPr/>
        </p:nvGrpSpPr>
        <p:grpSpPr bwMode="auto">
          <a:xfrm>
            <a:off x="3657600" y="5181601"/>
            <a:ext cx="1150937" cy="685800"/>
            <a:chOff x="4105" y="3158"/>
            <a:chExt cx="725" cy="454"/>
          </a:xfrm>
        </p:grpSpPr>
        <p:sp>
          <p:nvSpPr>
            <p:cNvPr id="92169" name="Arc 13"/>
            <p:cNvSpPr>
              <a:spLocks/>
            </p:cNvSpPr>
            <p:nvPr/>
          </p:nvSpPr>
          <p:spPr bwMode="auto">
            <a:xfrm>
              <a:off x="4150" y="3158"/>
              <a:ext cx="635" cy="454"/>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40267" y="32467"/>
                  </a:moveTo>
                  <a:cubicBezTo>
                    <a:pt x="36398" y="39112"/>
                    <a:pt x="29289" y="43199"/>
                    <a:pt x="21600" y="43200"/>
                  </a:cubicBezTo>
                  <a:cubicBezTo>
                    <a:pt x="9670" y="43200"/>
                    <a:pt x="0" y="33529"/>
                    <a:pt x="0" y="21600"/>
                  </a:cubicBezTo>
                  <a:cubicBezTo>
                    <a:pt x="0" y="9670"/>
                    <a:pt x="9670" y="0"/>
                    <a:pt x="21600" y="0"/>
                  </a:cubicBezTo>
                  <a:cubicBezTo>
                    <a:pt x="33529" y="-1"/>
                    <a:pt x="43199" y="9670"/>
                    <a:pt x="43200" y="21599"/>
                  </a:cubicBezTo>
                </a:path>
                <a:path w="43200" h="43200" stroke="0" extrusionOk="0">
                  <a:moveTo>
                    <a:pt x="40267" y="32467"/>
                  </a:moveTo>
                  <a:cubicBezTo>
                    <a:pt x="36398" y="39112"/>
                    <a:pt x="29289" y="43199"/>
                    <a:pt x="21600" y="43200"/>
                  </a:cubicBezTo>
                  <a:cubicBezTo>
                    <a:pt x="9670" y="43200"/>
                    <a:pt x="0" y="33529"/>
                    <a:pt x="0" y="21600"/>
                  </a:cubicBezTo>
                  <a:cubicBezTo>
                    <a:pt x="0" y="9670"/>
                    <a:pt x="9670" y="0"/>
                    <a:pt x="21600" y="0"/>
                  </a:cubicBezTo>
                  <a:cubicBezTo>
                    <a:pt x="33529" y="-1"/>
                    <a:pt x="43199" y="9670"/>
                    <a:pt x="43200" y="21599"/>
                  </a:cubicBezTo>
                  <a:lnTo>
                    <a:pt x="21600" y="21600"/>
                  </a:lnTo>
                  <a:close/>
                </a:path>
              </a:pathLst>
            </a:custGeom>
            <a:noFill/>
            <a:ln w="9525">
              <a:solidFill>
                <a:schemeClr val="tx1"/>
              </a:solidFill>
              <a:round/>
              <a:headEnd type="triangle" w="med" len="med"/>
              <a:tailEnd/>
            </a:ln>
          </p:spPr>
          <p:txBody>
            <a:bodyPr wrap="none" anchor="ctr"/>
            <a:lstStyle/>
            <a:p>
              <a:pPr eaLnBrk="0" hangingPunct="0"/>
              <a:endParaRPr lang="en-AU"/>
            </a:p>
          </p:txBody>
        </p:sp>
        <p:sp>
          <p:nvSpPr>
            <p:cNvPr id="213006" name="Text Box 14"/>
            <p:cNvSpPr txBox="1">
              <a:spLocks noChangeArrowheads="1"/>
            </p:cNvSpPr>
            <p:nvPr/>
          </p:nvSpPr>
          <p:spPr bwMode="auto">
            <a:xfrm>
              <a:off x="4105" y="3249"/>
              <a:ext cx="725" cy="250"/>
            </a:xfrm>
            <a:prstGeom prst="rect">
              <a:avLst/>
            </a:prstGeom>
            <a:noFill/>
            <a:ln w="9525" algn="ctr">
              <a:noFill/>
              <a:miter lim="800000"/>
              <a:headEnd/>
              <a:tailEnd/>
            </a:ln>
            <a:effectLst/>
          </p:spPr>
          <p:txBody>
            <a:bodyPr>
              <a:spAutoFit/>
            </a:bodyPr>
            <a:lstStyle/>
            <a:p>
              <a:pPr eaLnBrk="0" hangingPunct="0">
                <a:spcBef>
                  <a:spcPct val="50000"/>
                </a:spcBef>
                <a:defRPr/>
              </a:pPr>
              <a:r>
                <a:rPr lang="en-US" sz="2000" dirty="0">
                  <a:solidFill>
                    <a:srgbClr val="7979FF"/>
                  </a:solidFill>
                  <a:effectLst>
                    <a:outerShdw blurRad="38100" dist="38100" dir="2700000" algn="tl">
                      <a:srgbClr val="000000"/>
                    </a:outerShdw>
                  </a:effectLst>
                  <a:latin typeface="Arial" charset="0"/>
                  <a:cs typeface="+mn-cs"/>
                </a:rPr>
                <a:t>Cycle</a:t>
              </a:r>
            </a:p>
          </p:txBody>
        </p:sp>
      </p:grpSp>
      <p:sp>
        <p:nvSpPr>
          <p:cNvPr id="15" name="Title 1"/>
          <p:cNvSpPr txBox="1">
            <a:spLocks/>
          </p:cNvSpPr>
          <p:nvPr/>
        </p:nvSpPr>
        <p:spPr bwMode="auto">
          <a:xfrm>
            <a:off x="0" y="228600"/>
            <a:ext cx="8686800" cy="685800"/>
          </a:xfrm>
          <a:prstGeom prst="rect">
            <a:avLst/>
          </a:prstGeom>
          <a:noFill/>
          <a:ln w="9525">
            <a:noFill/>
            <a:miter lim="800000"/>
            <a:headEnd/>
            <a:tailEnd/>
          </a:ln>
        </p:spPr>
        <p:txBody>
          <a:bodyPr lIns="0" rIns="0"/>
          <a:lstStyle/>
          <a:p>
            <a:pPr algn="ctr">
              <a:defRPr/>
            </a:pPr>
            <a:r>
              <a:rPr lang="en-US" sz="3200" b="1" kern="0" dirty="0">
                <a:solidFill>
                  <a:srgbClr val="FF0000"/>
                </a:solidFill>
                <a:effectLst>
                  <a:outerShdw blurRad="38100" dist="38100" dir="2700000" algn="tl">
                    <a:srgbClr val="000000">
                      <a:alpha val="43137"/>
                    </a:srgbClr>
                  </a:outerShdw>
                </a:effectLst>
                <a:latin typeface="+mj-lt"/>
                <a:cs typeface="ＭＳ Ｐゴシック" charset="-128"/>
              </a:rPr>
              <a:t>Deadlock Avoidance Algorithms (contd.) </a:t>
            </a:r>
            <a:endParaRPr lang="en-US" sz="3200" b="1" dirty="0">
              <a:solidFill>
                <a:srgbClr val="FF0000"/>
              </a:solidFill>
              <a:effectLst>
                <a:outerShdw blurRad="38100" dist="38100" dir="2700000" algn="tl">
                  <a:srgbClr val="000000">
                    <a:alpha val="43137"/>
                  </a:srgbClr>
                </a:outerShdw>
              </a:effectLst>
              <a:cs typeface="ＭＳ Ｐゴシック" charset="-128"/>
            </a:endParaRPr>
          </a:p>
        </p:txBody>
      </p:sp>
      <p:sp>
        <p:nvSpPr>
          <p:cNvPr id="16" name="Date Placeholder 15"/>
          <p:cNvSpPr>
            <a:spLocks noGrp="1"/>
          </p:cNvSpPr>
          <p:nvPr>
            <p:ph type="dt" sz="half" idx="10"/>
          </p:nvPr>
        </p:nvSpPr>
        <p:spPr/>
        <p:txBody>
          <a:bodyPr/>
          <a:lstStyle/>
          <a:p>
            <a:fld id="{68186A18-FE56-4D3C-B93A-4252578B916B}" type="datetime1">
              <a:rPr lang="en-US" smtClean="0"/>
              <a:t>5/31/2020</a:t>
            </a:fld>
            <a:endParaRPr lang="en-US"/>
          </a:p>
        </p:txBody>
      </p:sp>
      <p:sp>
        <p:nvSpPr>
          <p:cNvPr id="17" name="Slide Number Placeholder 16"/>
          <p:cNvSpPr>
            <a:spLocks noGrp="1"/>
          </p:cNvSpPr>
          <p:nvPr>
            <p:ph type="sldNum" sz="quarter" idx="12"/>
          </p:nvPr>
        </p:nvSpPr>
        <p:spPr/>
        <p:txBody>
          <a:bodyPr/>
          <a:lstStyle/>
          <a:p>
            <a:fld id="{99D1F6FE-278F-4154-B296-75A73E20B2CD}" type="slidenum">
              <a:rPr lang="en-US" smtClean="0"/>
              <a:pPr/>
              <a:t>45</a:t>
            </a:fld>
            <a:endParaRPr lang="en-US"/>
          </a:p>
        </p:txBody>
      </p:sp>
      <p:sp>
        <p:nvSpPr>
          <p:cNvPr id="18" name="Footer Placeholder 17"/>
          <p:cNvSpPr>
            <a:spLocks noGrp="1"/>
          </p:cNvSpPr>
          <p:nvPr>
            <p:ph type="ftr" sz="quarter" idx="11"/>
          </p:nvPr>
        </p:nvSpPr>
        <p:spPr/>
        <p:txBody>
          <a:bodyPr/>
          <a:lstStyle/>
          <a:p>
            <a:r>
              <a:rPr lang="en-US"/>
              <a:t>Ambo University || Woliso Campus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12995"/>
                                        </p:tgtEl>
                                        <p:attrNameLst>
                                          <p:attrName>style.visibility</p:attrName>
                                        </p:attrNameLst>
                                      </p:cBhvr>
                                      <p:to>
                                        <p:strVal val="visible"/>
                                      </p:to>
                                    </p:set>
                                    <p:animEffect transition="in" filter="checkerboard(across)">
                                      <p:cBhvr>
                                        <p:cTn id="7" dur="500"/>
                                        <p:tgtEl>
                                          <p:spTgt spid="21299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13003"/>
                                        </p:tgtEl>
                                        <p:attrNameLst>
                                          <p:attrName>style.visibility</p:attrName>
                                        </p:attrNameLst>
                                      </p:cBhvr>
                                      <p:to>
                                        <p:strVal val="visible"/>
                                      </p:to>
                                    </p:set>
                                    <p:animEffect transition="in" filter="checkerboard(across)">
                                      <p:cBhvr>
                                        <p:cTn id="22" dur="500"/>
                                        <p:tgtEl>
                                          <p:spTgt spid="21300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13004"/>
                                        </p:tgtEl>
                                        <p:attrNameLst>
                                          <p:attrName>style.visibility</p:attrName>
                                        </p:attrNameLst>
                                      </p:cBhvr>
                                      <p:to>
                                        <p:strVal val="visible"/>
                                      </p:to>
                                    </p:set>
                                    <p:animEffect transition="in" filter="checkerboard(across)">
                                      <p:cBhvr>
                                        <p:cTn id="27" dur="500"/>
                                        <p:tgtEl>
                                          <p:spTgt spid="21300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heckerboard(across)">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00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76200" y="76200"/>
            <a:ext cx="8610600" cy="1295400"/>
          </a:xfrm>
        </p:spPr>
        <p:txBody>
          <a:bodyPr>
            <a:normAutofit fontScale="90000"/>
          </a:bodyPr>
          <a:lstStyle/>
          <a:p>
            <a:r>
              <a:rPr lang="en-US" sz="4000" b="1" dirty="0">
                <a:solidFill>
                  <a:srgbClr val="FF0000"/>
                </a:solidFill>
                <a:effectLst>
                  <a:outerShdw blurRad="38100" dist="38100" dir="2700000" algn="tl">
                    <a:srgbClr val="000000">
                      <a:alpha val="43137"/>
                    </a:srgbClr>
                  </a:outerShdw>
                </a:effectLst>
                <a:latin typeface="+mn-lt"/>
              </a:rPr>
              <a:t>Deadlock Avoidance Algorithms (contd.)</a:t>
            </a:r>
            <a:br>
              <a:rPr lang="en-US" sz="4000" b="1" dirty="0">
                <a:solidFill>
                  <a:srgbClr val="FF0000"/>
                </a:solidFill>
                <a:effectLst>
                  <a:outerShdw blurRad="38100" dist="38100" dir="2700000" algn="tl">
                    <a:srgbClr val="000000">
                      <a:alpha val="43137"/>
                    </a:srgbClr>
                  </a:outerShdw>
                </a:effectLst>
                <a:latin typeface="+mn-lt"/>
              </a:rPr>
            </a:br>
            <a:r>
              <a:rPr lang="en-US" sz="4000" dirty="0">
                <a:solidFill>
                  <a:srgbClr val="00B050"/>
                </a:solidFill>
                <a:effectLst>
                  <a:outerShdw blurRad="38100" dist="38100" dir="2700000" algn="tl">
                    <a:srgbClr val="000000">
                      <a:alpha val="43137"/>
                    </a:srgbClr>
                  </a:outerShdw>
                </a:effectLst>
              </a:rPr>
              <a:t>Banker’s Algorithm</a:t>
            </a:r>
            <a:br>
              <a:rPr lang="en-US" sz="4000" b="1" dirty="0">
                <a:solidFill>
                  <a:srgbClr val="00B050"/>
                </a:solidFill>
                <a:effectLst>
                  <a:outerShdw blurRad="38100" dist="38100" dir="2700000" algn="tl">
                    <a:srgbClr val="000000">
                      <a:alpha val="43137"/>
                    </a:srgbClr>
                  </a:outerShdw>
                </a:effectLst>
                <a:latin typeface="+mn-lt"/>
              </a:rPr>
            </a:br>
            <a:endParaRPr lang="en-US" sz="2400" dirty="0">
              <a:solidFill>
                <a:srgbClr val="00B050"/>
              </a:solidFill>
            </a:endParaRPr>
          </a:p>
        </p:txBody>
      </p:sp>
      <p:sp>
        <p:nvSpPr>
          <p:cNvPr id="48131" name="Content Placeholder 2"/>
          <p:cNvSpPr>
            <a:spLocks noGrp="1"/>
          </p:cNvSpPr>
          <p:nvPr>
            <p:ph idx="1"/>
          </p:nvPr>
        </p:nvSpPr>
        <p:spPr>
          <a:xfrm>
            <a:off x="228600" y="1524000"/>
            <a:ext cx="8686800" cy="4648200"/>
          </a:xfrm>
        </p:spPr>
        <p:txBody>
          <a:bodyPr>
            <a:normAutofit/>
          </a:bodyPr>
          <a:lstStyle/>
          <a:p>
            <a:r>
              <a:rPr lang="en-US" sz="2200" dirty="0">
                <a:solidFill>
                  <a:srgbClr val="0000CC"/>
                </a:solidFill>
                <a:effectLst>
                  <a:outerShdw blurRad="38100" dist="38100" dir="2700000" algn="tl">
                    <a:srgbClr val="000000">
                      <a:alpha val="43137"/>
                    </a:srgbClr>
                  </a:outerShdw>
                </a:effectLst>
              </a:rPr>
              <a:t>This algorithm is used when there are multiple instances of resources</a:t>
            </a:r>
            <a:br>
              <a:rPr lang="en-US" sz="2200" dirty="0">
                <a:solidFill>
                  <a:srgbClr val="0000CC"/>
                </a:solidFill>
                <a:effectLst>
                  <a:outerShdw blurRad="38100" dist="38100" dir="2700000" algn="tl">
                    <a:srgbClr val="000000">
                      <a:alpha val="43137"/>
                    </a:srgbClr>
                  </a:outerShdw>
                </a:effectLst>
              </a:rPr>
            </a:br>
            <a:endParaRPr lang="en-US" sz="2200" dirty="0">
              <a:solidFill>
                <a:srgbClr val="0000CC"/>
              </a:solidFill>
              <a:effectLst>
                <a:outerShdw blurRad="38100" dist="38100" dir="2700000" algn="tl">
                  <a:srgbClr val="000000">
                    <a:alpha val="43137"/>
                  </a:srgbClr>
                </a:outerShdw>
              </a:effectLst>
            </a:endParaRPr>
          </a:p>
          <a:p>
            <a:r>
              <a:rPr lang="en-US" sz="2200" dirty="0">
                <a:solidFill>
                  <a:srgbClr val="0000CC"/>
                </a:solidFill>
                <a:effectLst>
                  <a:outerShdw blurRad="38100" dist="38100" dir="2700000" algn="tl">
                    <a:srgbClr val="000000">
                      <a:alpha val="43137"/>
                    </a:srgbClr>
                  </a:outerShdw>
                </a:effectLst>
              </a:rPr>
              <a:t>When a process enters a system, it must declare the maximum number of each instance of resource types it may need</a:t>
            </a:r>
          </a:p>
          <a:p>
            <a:pPr>
              <a:buFont typeface="Times" charset="0"/>
              <a:buNone/>
            </a:pPr>
            <a:endParaRPr lang="en-US" sz="1000" dirty="0">
              <a:solidFill>
                <a:srgbClr val="0000CC"/>
              </a:solidFill>
              <a:effectLst>
                <a:outerShdw blurRad="38100" dist="38100" dir="2700000" algn="tl">
                  <a:srgbClr val="000000">
                    <a:alpha val="43137"/>
                  </a:srgbClr>
                </a:outerShdw>
              </a:effectLst>
            </a:endParaRPr>
          </a:p>
          <a:p>
            <a:pPr lvl="1"/>
            <a:r>
              <a:rPr lang="en-US" sz="2200" dirty="0">
                <a:solidFill>
                  <a:srgbClr val="0000CC"/>
                </a:solidFill>
                <a:effectLst>
                  <a:outerShdw blurRad="38100" dist="38100" dir="2700000" algn="tl">
                    <a:srgbClr val="000000">
                      <a:alpha val="43137"/>
                    </a:srgbClr>
                  </a:outerShdw>
                </a:effectLst>
              </a:rPr>
              <a:t> The number however may not exceed the total number of  </a:t>
            </a:r>
          </a:p>
          <a:p>
            <a:pPr lvl="1">
              <a:buFont typeface="Times" charset="0"/>
              <a:buNone/>
            </a:pPr>
            <a:r>
              <a:rPr lang="en-US" sz="2200" dirty="0">
                <a:solidFill>
                  <a:srgbClr val="0000CC"/>
                </a:solidFill>
                <a:effectLst>
                  <a:outerShdw blurRad="38100" dist="38100" dir="2700000" algn="tl">
                    <a:srgbClr val="000000">
                      <a:alpha val="43137"/>
                    </a:srgbClr>
                  </a:outerShdw>
                </a:effectLst>
              </a:rPr>
              <a:t>    resource types in the system</a:t>
            </a:r>
          </a:p>
          <a:p>
            <a:pPr lvl="1">
              <a:buFont typeface="Times" charset="0"/>
              <a:buNone/>
            </a:pPr>
            <a:endParaRPr lang="en-US" sz="1000" dirty="0">
              <a:solidFill>
                <a:srgbClr val="0000CC"/>
              </a:solidFill>
              <a:effectLst>
                <a:outerShdw blurRad="38100" dist="38100" dir="2700000" algn="tl">
                  <a:srgbClr val="000000">
                    <a:alpha val="43137"/>
                  </a:srgbClr>
                </a:outerShdw>
              </a:effectLst>
            </a:endParaRPr>
          </a:p>
          <a:p>
            <a:r>
              <a:rPr lang="en-US" sz="2200" dirty="0">
                <a:solidFill>
                  <a:srgbClr val="0000CC"/>
                </a:solidFill>
                <a:effectLst>
                  <a:outerShdw blurRad="38100" dist="38100" dir="2700000" algn="tl">
                    <a:srgbClr val="000000">
                      <a:alpha val="43137"/>
                    </a:srgbClr>
                  </a:outerShdw>
                </a:effectLst>
              </a:rPr>
              <a:t>When a process requests a resource it may have to wait  </a:t>
            </a:r>
          </a:p>
          <a:p>
            <a:pPr>
              <a:buFont typeface="Times" charset="0"/>
              <a:buNone/>
            </a:pPr>
            <a:endParaRPr lang="en-US" sz="1000" dirty="0">
              <a:solidFill>
                <a:srgbClr val="0000CC"/>
              </a:solidFill>
              <a:effectLst>
                <a:outerShdw blurRad="38100" dist="38100" dir="2700000" algn="tl">
                  <a:srgbClr val="000000">
                    <a:alpha val="43137"/>
                  </a:srgbClr>
                </a:outerShdw>
              </a:effectLst>
            </a:endParaRPr>
          </a:p>
          <a:p>
            <a:r>
              <a:rPr lang="en-US" sz="2200" dirty="0">
                <a:solidFill>
                  <a:srgbClr val="0000CC"/>
                </a:solidFill>
                <a:effectLst>
                  <a:outerShdw blurRad="38100" dist="38100" dir="2700000" algn="tl">
                    <a:srgbClr val="000000">
                      <a:alpha val="43137"/>
                    </a:srgbClr>
                  </a:outerShdw>
                </a:effectLst>
              </a:rPr>
              <a:t>When a process gets all its resources it must return them in a finite amount of time</a:t>
            </a:r>
          </a:p>
          <a:p>
            <a:endParaRPr lang="en-US" sz="2200" dirty="0">
              <a:solidFill>
                <a:srgbClr val="0000CC"/>
              </a:solidFill>
              <a:effectLst>
                <a:outerShdw blurRad="38100" dist="38100" dir="2700000" algn="tl">
                  <a:srgbClr val="000000">
                    <a:alpha val="43137"/>
                  </a:srgbClr>
                </a:outerShdw>
              </a:effectLst>
            </a:endParaRPr>
          </a:p>
        </p:txBody>
      </p:sp>
      <p:sp>
        <p:nvSpPr>
          <p:cNvPr id="48132" name="Date Placeholder 3"/>
          <p:cNvSpPr>
            <a:spLocks noGrp="1"/>
          </p:cNvSpPr>
          <p:nvPr>
            <p:ph type="dt" sz="quarter" idx="10"/>
          </p:nvPr>
        </p:nvSpPr>
        <p:spPr>
          <a:noFill/>
        </p:spPr>
        <p:txBody>
          <a:bodyPr/>
          <a:lstStyle/>
          <a:p>
            <a:fld id="{A6A87610-90D7-417B-AF04-37C1ED2FF0A4}" type="datetime1">
              <a:rPr lang="en-US" smtClean="0"/>
              <a:t>5/31/2020</a:t>
            </a:fld>
            <a:endParaRPr lang="en-US"/>
          </a:p>
        </p:txBody>
      </p:sp>
      <p:sp>
        <p:nvSpPr>
          <p:cNvPr id="48133" name="Slide Number Placeholder 4"/>
          <p:cNvSpPr>
            <a:spLocks noGrp="1"/>
          </p:cNvSpPr>
          <p:nvPr>
            <p:ph type="sldNum" sz="quarter" idx="11"/>
          </p:nvPr>
        </p:nvSpPr>
        <p:spPr>
          <a:noFill/>
        </p:spPr>
        <p:txBody>
          <a:bodyPr/>
          <a:lstStyle/>
          <a:p>
            <a:fld id="{9FC7B544-7909-4B23-95B4-2B0DE0D4E65E}" type="slidenum">
              <a:rPr lang="en-US" smtClean="0"/>
              <a:pPr/>
              <a:t>46</a:t>
            </a:fld>
            <a:endParaRPr lang="en-US"/>
          </a:p>
        </p:txBody>
      </p:sp>
      <p:sp>
        <p:nvSpPr>
          <p:cNvPr id="48134"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228600" y="1371600"/>
            <a:ext cx="8686800" cy="4800600"/>
          </a:xfrm>
        </p:spPr>
        <p:txBody>
          <a:bodyPr>
            <a:noAutofit/>
          </a:bodyPr>
          <a:lstStyle/>
          <a:p>
            <a:pPr marL="222250" indent="-222250"/>
            <a:r>
              <a:rPr lang="en-US" sz="2000" b="1" dirty="0">
                <a:solidFill>
                  <a:srgbClr val="0000CC"/>
                </a:solidFill>
                <a:effectLst>
                  <a:outerShdw blurRad="38100" dist="38100" dir="2700000" algn="tl">
                    <a:srgbClr val="000000">
                      <a:alpha val="43137"/>
                    </a:srgbClr>
                  </a:outerShdw>
                </a:effectLst>
              </a:rPr>
              <a:t>The following data structures are used in the algorithm:</a:t>
            </a:r>
          </a:p>
          <a:p>
            <a:pPr marL="222250" indent="-222250">
              <a:buFont typeface="Times" charset="0"/>
              <a:buNone/>
            </a:pPr>
            <a:r>
              <a:rPr lang="en-US" sz="2000" dirty="0">
                <a:solidFill>
                  <a:srgbClr val="0000CC"/>
                </a:solidFill>
                <a:effectLst>
                  <a:outerShdw blurRad="38100" dist="38100" dir="2700000" algn="tl">
                    <a:srgbClr val="000000">
                      <a:alpha val="43137"/>
                    </a:srgbClr>
                  </a:outerShdw>
                </a:effectLst>
              </a:rPr>
              <a:t>		</a:t>
            </a:r>
            <a:r>
              <a:rPr lang="en-US" sz="2000" dirty="0">
                <a:solidFill>
                  <a:srgbClr val="FF0000"/>
                </a:solidFill>
                <a:effectLst>
                  <a:outerShdw blurRad="38100" dist="38100" dir="2700000" algn="tl">
                    <a:srgbClr val="000000">
                      <a:alpha val="43137"/>
                    </a:srgbClr>
                  </a:outerShdw>
                </a:effectLst>
              </a:rPr>
              <a:t>Let </a:t>
            </a:r>
            <a:r>
              <a:rPr lang="en-US" sz="2000" i="1" dirty="0">
                <a:solidFill>
                  <a:srgbClr val="FF0000"/>
                </a:solidFill>
                <a:effectLst>
                  <a:outerShdw blurRad="38100" dist="38100" dir="2700000" algn="tl">
                    <a:srgbClr val="000000">
                      <a:alpha val="43137"/>
                    </a:srgbClr>
                  </a:outerShdw>
                </a:effectLst>
              </a:rPr>
              <a:t>n</a:t>
            </a:r>
            <a:r>
              <a:rPr lang="en-US" sz="2000" dirty="0">
                <a:solidFill>
                  <a:srgbClr val="FF0000"/>
                </a:solidFill>
                <a:effectLst>
                  <a:outerShdw blurRad="38100" dist="38100" dir="2700000" algn="tl">
                    <a:srgbClr val="000000">
                      <a:alpha val="43137"/>
                    </a:srgbClr>
                  </a:outerShdw>
                </a:effectLst>
              </a:rPr>
              <a:t> = number of processes, and </a:t>
            </a:r>
          </a:p>
          <a:p>
            <a:pPr marL="222250" indent="-222250">
              <a:buFont typeface="Times" charset="0"/>
              <a:buNone/>
            </a:pPr>
            <a:r>
              <a:rPr lang="en-US" sz="2000" i="1" dirty="0">
                <a:solidFill>
                  <a:srgbClr val="FF0000"/>
                </a:solidFill>
                <a:effectLst>
                  <a:outerShdw blurRad="38100" dist="38100" dir="2700000" algn="tl">
                    <a:srgbClr val="000000">
                      <a:alpha val="43137"/>
                    </a:srgbClr>
                  </a:outerShdw>
                </a:effectLst>
              </a:rPr>
              <a:t>		    m </a:t>
            </a:r>
            <a:r>
              <a:rPr lang="en-US" sz="2000" dirty="0">
                <a:solidFill>
                  <a:srgbClr val="FF0000"/>
                </a:solidFill>
                <a:effectLst>
                  <a:outerShdw blurRad="38100" dist="38100" dir="2700000" algn="tl">
                    <a:srgbClr val="000000">
                      <a:alpha val="43137"/>
                    </a:srgbClr>
                  </a:outerShdw>
                </a:effectLst>
              </a:rPr>
              <a:t>= number of resources types. </a:t>
            </a:r>
            <a:endParaRPr lang="en-US" sz="2000" b="1" i="1" dirty="0">
              <a:solidFill>
                <a:srgbClr val="FF0000"/>
              </a:solidFill>
              <a:effectLst>
                <a:outerShdw blurRad="38100" dist="38100" dir="2700000" algn="tl">
                  <a:srgbClr val="000000">
                    <a:alpha val="43137"/>
                  </a:srgbClr>
                </a:outerShdw>
              </a:effectLst>
            </a:endParaRPr>
          </a:p>
          <a:p>
            <a:pPr marL="222250" indent="-222250"/>
            <a:r>
              <a:rPr lang="en-US" sz="2000" b="1" dirty="0">
                <a:solidFill>
                  <a:srgbClr val="0000CC"/>
                </a:solidFill>
                <a:effectLst>
                  <a:outerShdw blurRad="38100" dist="38100" dir="2700000" algn="tl">
                    <a:srgbClr val="000000">
                      <a:alpha val="43137"/>
                    </a:srgbClr>
                  </a:outerShdw>
                </a:effectLst>
              </a:rPr>
              <a:t>Available</a:t>
            </a:r>
            <a:r>
              <a:rPr lang="en-US" sz="2000" dirty="0">
                <a:solidFill>
                  <a:srgbClr val="0000CC"/>
                </a:solidFill>
                <a:effectLst>
                  <a:outerShdw blurRad="38100" dist="38100" dir="2700000" algn="tl">
                    <a:srgbClr val="000000">
                      <a:alpha val="43137"/>
                    </a:srgbClr>
                  </a:outerShdw>
                </a:effectLst>
              </a:rPr>
              <a:t>:  </a:t>
            </a:r>
            <a:r>
              <a:rPr lang="en-US" sz="2000" dirty="0">
                <a:solidFill>
                  <a:srgbClr val="00B050"/>
                </a:solidFill>
                <a:effectLst>
                  <a:outerShdw blurRad="38100" dist="38100" dir="2700000" algn="tl">
                    <a:srgbClr val="000000">
                      <a:alpha val="43137"/>
                    </a:srgbClr>
                  </a:outerShdw>
                </a:effectLst>
              </a:rPr>
              <a:t>Vector of length </a:t>
            </a:r>
            <a:r>
              <a:rPr lang="en-US" sz="2000" i="1" dirty="0">
                <a:solidFill>
                  <a:srgbClr val="00B050"/>
                </a:solidFill>
                <a:effectLst>
                  <a:outerShdw blurRad="38100" dist="38100" dir="2700000" algn="tl">
                    <a:srgbClr val="000000">
                      <a:alpha val="43137"/>
                    </a:srgbClr>
                  </a:outerShdw>
                </a:effectLst>
              </a:rPr>
              <a:t>m</a:t>
            </a:r>
            <a:r>
              <a:rPr lang="en-US" sz="2000" dirty="0">
                <a:solidFill>
                  <a:srgbClr val="00B050"/>
                </a:solidFill>
                <a:effectLst>
                  <a:outerShdw blurRad="38100" dist="38100" dir="2700000" algn="tl">
                    <a:srgbClr val="000000">
                      <a:alpha val="43137"/>
                    </a:srgbClr>
                  </a:outerShdw>
                </a:effectLst>
              </a:rPr>
              <a:t>. </a:t>
            </a:r>
          </a:p>
          <a:p>
            <a:pPr lvl="1"/>
            <a:r>
              <a:rPr lang="en-US" sz="2000" dirty="0">
                <a:solidFill>
                  <a:srgbClr val="7030A0"/>
                </a:solidFill>
                <a:effectLst>
                  <a:outerShdw blurRad="38100" dist="38100" dir="2700000" algn="tl">
                    <a:srgbClr val="000000">
                      <a:alpha val="43137"/>
                    </a:srgbClr>
                  </a:outerShdw>
                </a:effectLst>
              </a:rPr>
              <a:t>If available [</a:t>
            </a:r>
            <a:r>
              <a:rPr lang="en-US" sz="2000" i="1" dirty="0">
                <a:solidFill>
                  <a:srgbClr val="7030A0"/>
                </a:solidFill>
                <a:effectLst>
                  <a:outerShdw blurRad="38100" dist="38100" dir="2700000" algn="tl">
                    <a:srgbClr val="000000">
                      <a:alpha val="43137"/>
                    </a:srgbClr>
                  </a:outerShdw>
                </a:effectLst>
              </a:rPr>
              <a:t>j</a:t>
            </a:r>
            <a:r>
              <a:rPr lang="en-US" sz="2000" dirty="0">
                <a:solidFill>
                  <a:srgbClr val="7030A0"/>
                </a:solidFill>
                <a:effectLst>
                  <a:outerShdw blurRad="38100" dist="38100" dir="2700000" algn="tl">
                    <a:srgbClr val="000000">
                      <a:alpha val="43137"/>
                    </a:srgbClr>
                  </a:outerShdw>
                </a:effectLst>
              </a:rPr>
              <a:t>] = </a:t>
            </a:r>
            <a:r>
              <a:rPr lang="en-US" sz="2000" i="1" dirty="0">
                <a:solidFill>
                  <a:srgbClr val="7030A0"/>
                </a:solidFill>
                <a:effectLst>
                  <a:outerShdw blurRad="38100" dist="38100" dir="2700000" algn="tl">
                    <a:srgbClr val="000000">
                      <a:alpha val="43137"/>
                    </a:srgbClr>
                  </a:outerShdw>
                </a:effectLst>
              </a:rPr>
              <a:t>k</a:t>
            </a:r>
            <a:r>
              <a:rPr lang="en-US" sz="2000" dirty="0">
                <a:solidFill>
                  <a:srgbClr val="7030A0"/>
                </a:solidFill>
                <a:effectLst>
                  <a:outerShdw blurRad="38100" dist="38100" dir="2700000" algn="tl">
                    <a:srgbClr val="000000">
                      <a:alpha val="43137"/>
                    </a:srgbClr>
                  </a:outerShdw>
                </a:effectLst>
              </a:rPr>
              <a:t>, there are</a:t>
            </a:r>
            <a:r>
              <a:rPr lang="en-US" sz="2000" i="1" dirty="0">
                <a:solidFill>
                  <a:srgbClr val="7030A0"/>
                </a:solidFill>
                <a:effectLst>
                  <a:outerShdw blurRad="38100" dist="38100" dir="2700000" algn="tl">
                    <a:srgbClr val="000000">
                      <a:alpha val="43137"/>
                    </a:srgbClr>
                  </a:outerShdw>
                </a:effectLst>
              </a:rPr>
              <a:t> k</a:t>
            </a:r>
            <a:r>
              <a:rPr lang="en-US" sz="2000" dirty="0">
                <a:solidFill>
                  <a:srgbClr val="7030A0"/>
                </a:solidFill>
                <a:effectLst>
                  <a:outerShdw blurRad="38100" dist="38100" dir="2700000" algn="tl">
                    <a:srgbClr val="000000">
                      <a:alpha val="43137"/>
                    </a:srgbClr>
                  </a:outerShdw>
                </a:effectLst>
              </a:rPr>
              <a:t> instances of resource type </a:t>
            </a:r>
            <a:r>
              <a:rPr lang="en-US" sz="2000" i="1" dirty="0" err="1">
                <a:solidFill>
                  <a:srgbClr val="7030A0"/>
                </a:solidFill>
                <a:effectLst>
                  <a:outerShdw blurRad="38100" dist="38100" dir="2700000" algn="tl">
                    <a:srgbClr val="000000">
                      <a:alpha val="43137"/>
                    </a:srgbClr>
                  </a:outerShdw>
                </a:effectLst>
              </a:rPr>
              <a:t>R</a:t>
            </a:r>
            <a:r>
              <a:rPr lang="en-US" sz="2000" i="1" baseline="-25000" dirty="0" err="1">
                <a:solidFill>
                  <a:srgbClr val="7030A0"/>
                </a:solidFill>
                <a:effectLst>
                  <a:outerShdw blurRad="38100" dist="38100" dir="2700000" algn="tl">
                    <a:srgbClr val="000000">
                      <a:alpha val="43137"/>
                    </a:srgbClr>
                  </a:outerShdw>
                </a:effectLst>
              </a:rPr>
              <a:t>j</a:t>
            </a:r>
            <a:r>
              <a:rPr lang="en-US" sz="2000" baseline="-25000" dirty="0">
                <a:solidFill>
                  <a:srgbClr val="7030A0"/>
                </a:solidFill>
                <a:effectLst>
                  <a:outerShdw blurRad="38100" dist="38100" dir="2700000" algn="tl">
                    <a:srgbClr val="000000">
                      <a:alpha val="43137"/>
                    </a:srgbClr>
                  </a:outerShdw>
                </a:effectLst>
              </a:rPr>
              <a:t>  </a:t>
            </a:r>
            <a:r>
              <a:rPr lang="en-US" sz="2000" dirty="0">
                <a:solidFill>
                  <a:srgbClr val="7030A0"/>
                </a:solidFill>
                <a:effectLst>
                  <a:outerShdw blurRad="38100" dist="38100" dir="2700000" algn="tl">
                    <a:srgbClr val="000000">
                      <a:alpha val="43137"/>
                    </a:srgbClr>
                  </a:outerShdw>
                </a:effectLst>
              </a:rPr>
              <a:t>available.</a:t>
            </a:r>
          </a:p>
          <a:p>
            <a:pPr marL="222250" indent="-222250"/>
            <a:r>
              <a:rPr lang="en-US" sz="2000" b="1" dirty="0">
                <a:solidFill>
                  <a:srgbClr val="0000CC"/>
                </a:solidFill>
                <a:effectLst>
                  <a:outerShdw blurRad="38100" dist="38100" dir="2700000" algn="tl">
                    <a:srgbClr val="000000">
                      <a:alpha val="43137"/>
                    </a:srgbClr>
                  </a:outerShdw>
                </a:effectLst>
              </a:rPr>
              <a:t>Max</a:t>
            </a:r>
            <a:r>
              <a:rPr lang="en-US" sz="2000" dirty="0">
                <a:solidFill>
                  <a:srgbClr val="0000CC"/>
                </a:solidFill>
                <a:effectLst>
                  <a:outerShdw blurRad="38100" dist="38100" dir="2700000" algn="tl">
                    <a:srgbClr val="000000">
                      <a:alpha val="43137"/>
                    </a:srgbClr>
                  </a:outerShdw>
                </a:effectLst>
              </a:rPr>
              <a:t>:</a:t>
            </a:r>
            <a:r>
              <a:rPr lang="en-US" sz="2000" i="1" dirty="0">
                <a:solidFill>
                  <a:srgbClr val="0000CC"/>
                </a:solidFill>
                <a:effectLst>
                  <a:outerShdw blurRad="38100" dist="38100" dir="2700000" algn="tl">
                    <a:srgbClr val="000000">
                      <a:alpha val="43137"/>
                    </a:srgbClr>
                  </a:outerShdw>
                </a:effectLst>
              </a:rPr>
              <a:t> </a:t>
            </a:r>
            <a:r>
              <a:rPr lang="en-US" sz="2000" i="1" dirty="0">
                <a:solidFill>
                  <a:srgbClr val="00B050"/>
                </a:solidFill>
                <a:effectLst>
                  <a:outerShdw blurRad="38100" dist="38100" dir="2700000" algn="tl">
                    <a:srgbClr val="000000">
                      <a:alpha val="43137"/>
                    </a:srgbClr>
                  </a:outerShdw>
                </a:effectLst>
              </a:rPr>
              <a:t>n x m</a:t>
            </a:r>
            <a:r>
              <a:rPr lang="en-US" sz="2000" dirty="0">
                <a:solidFill>
                  <a:srgbClr val="00B050"/>
                </a:solidFill>
                <a:effectLst>
                  <a:outerShdw blurRad="38100" dist="38100" dir="2700000" algn="tl">
                    <a:srgbClr val="000000">
                      <a:alpha val="43137"/>
                    </a:srgbClr>
                  </a:outerShdw>
                </a:effectLst>
              </a:rPr>
              <a:t> matrix.</a:t>
            </a:r>
            <a:r>
              <a:rPr lang="en-US" sz="2000" dirty="0">
                <a:solidFill>
                  <a:srgbClr val="0000CC"/>
                </a:solidFill>
                <a:effectLst>
                  <a:outerShdw blurRad="38100" dist="38100" dir="2700000" algn="tl">
                    <a:srgbClr val="000000">
                      <a:alpha val="43137"/>
                    </a:srgbClr>
                  </a:outerShdw>
                </a:effectLst>
              </a:rPr>
              <a:t>  </a:t>
            </a:r>
          </a:p>
          <a:p>
            <a:pPr lvl="1"/>
            <a:r>
              <a:rPr lang="en-US" sz="2000" dirty="0">
                <a:solidFill>
                  <a:srgbClr val="7030A0"/>
                </a:solidFill>
                <a:effectLst>
                  <a:outerShdw blurRad="38100" dist="38100" dir="2700000" algn="tl">
                    <a:srgbClr val="000000">
                      <a:alpha val="43137"/>
                    </a:srgbClr>
                  </a:outerShdw>
                </a:effectLst>
              </a:rPr>
              <a:t>If </a:t>
            </a:r>
            <a:r>
              <a:rPr lang="en-US" sz="2000" i="1" dirty="0">
                <a:solidFill>
                  <a:srgbClr val="7030A0"/>
                </a:solidFill>
                <a:effectLst>
                  <a:outerShdw blurRad="38100" dist="38100" dir="2700000" algn="tl">
                    <a:srgbClr val="000000">
                      <a:alpha val="43137"/>
                    </a:srgbClr>
                  </a:outerShdw>
                </a:effectLst>
              </a:rPr>
              <a:t>Max </a:t>
            </a:r>
            <a:r>
              <a:rPr lang="en-US" sz="2000" dirty="0">
                <a:solidFill>
                  <a:srgbClr val="7030A0"/>
                </a:solidFill>
                <a:effectLst>
                  <a:outerShdw blurRad="38100" dist="38100" dir="2700000" algn="tl">
                    <a:srgbClr val="000000">
                      <a:alpha val="43137"/>
                    </a:srgbClr>
                  </a:outerShdw>
                </a:effectLst>
              </a:rPr>
              <a:t>[</a:t>
            </a:r>
            <a:r>
              <a:rPr lang="en-US" sz="2000" i="1" dirty="0" err="1">
                <a:solidFill>
                  <a:srgbClr val="7030A0"/>
                </a:solidFill>
                <a:effectLst>
                  <a:outerShdw blurRad="38100" dist="38100" dir="2700000" algn="tl">
                    <a:srgbClr val="000000">
                      <a:alpha val="43137"/>
                    </a:srgbClr>
                  </a:outerShdw>
                </a:effectLst>
              </a:rPr>
              <a:t>i,j</a:t>
            </a:r>
            <a:r>
              <a:rPr lang="en-US" sz="2000" dirty="0">
                <a:solidFill>
                  <a:srgbClr val="7030A0"/>
                </a:solidFill>
                <a:effectLst>
                  <a:outerShdw blurRad="38100" dist="38100" dir="2700000" algn="tl">
                    <a:srgbClr val="000000">
                      <a:alpha val="43137"/>
                    </a:srgbClr>
                  </a:outerShdw>
                </a:effectLst>
              </a:rPr>
              <a:t>] = </a:t>
            </a:r>
            <a:r>
              <a:rPr lang="en-US" sz="2000" i="1" dirty="0">
                <a:solidFill>
                  <a:srgbClr val="7030A0"/>
                </a:solidFill>
                <a:effectLst>
                  <a:outerShdw blurRad="38100" dist="38100" dir="2700000" algn="tl">
                    <a:srgbClr val="000000">
                      <a:alpha val="43137"/>
                    </a:srgbClr>
                  </a:outerShdw>
                </a:effectLst>
              </a:rPr>
              <a:t>k</a:t>
            </a:r>
            <a:r>
              <a:rPr lang="en-US" sz="2000" dirty="0">
                <a:solidFill>
                  <a:srgbClr val="7030A0"/>
                </a:solidFill>
                <a:effectLst>
                  <a:outerShdw blurRad="38100" dist="38100" dir="2700000" algn="tl">
                    <a:srgbClr val="000000">
                      <a:alpha val="43137"/>
                    </a:srgbClr>
                  </a:outerShdw>
                </a:effectLst>
              </a:rPr>
              <a:t>, then process </a:t>
            </a:r>
            <a:r>
              <a:rPr lang="en-US" sz="2000" i="1" dirty="0">
                <a:solidFill>
                  <a:srgbClr val="7030A0"/>
                </a:solidFill>
                <a:effectLst>
                  <a:outerShdw blurRad="38100" dist="38100" dir="2700000" algn="tl">
                    <a:srgbClr val="000000">
                      <a:alpha val="43137"/>
                    </a:srgbClr>
                  </a:outerShdw>
                </a:effectLst>
              </a:rPr>
              <a:t>P</a:t>
            </a:r>
            <a:r>
              <a:rPr lang="en-US" sz="2000" i="1" baseline="-25000" dirty="0">
                <a:solidFill>
                  <a:srgbClr val="7030A0"/>
                </a:solidFill>
                <a:effectLst>
                  <a:outerShdw blurRad="38100" dist="38100" dir="2700000" algn="tl">
                    <a:srgbClr val="000000">
                      <a:alpha val="43137"/>
                    </a:srgbClr>
                  </a:outerShdw>
                </a:effectLst>
              </a:rPr>
              <a:t>i</a:t>
            </a:r>
            <a:r>
              <a:rPr lang="en-US" sz="2000" i="1" dirty="0">
                <a:solidFill>
                  <a:srgbClr val="7030A0"/>
                </a:solidFill>
                <a:effectLst>
                  <a:outerShdw blurRad="38100" dist="38100" dir="2700000" algn="tl">
                    <a:srgbClr val="000000">
                      <a:alpha val="43137"/>
                    </a:srgbClr>
                  </a:outerShdw>
                </a:effectLst>
              </a:rPr>
              <a:t> </a:t>
            </a:r>
            <a:r>
              <a:rPr lang="en-US" sz="2000" dirty="0">
                <a:solidFill>
                  <a:srgbClr val="7030A0"/>
                </a:solidFill>
                <a:effectLst>
                  <a:outerShdw blurRad="38100" dist="38100" dir="2700000" algn="tl">
                    <a:srgbClr val="000000">
                      <a:alpha val="43137"/>
                    </a:srgbClr>
                  </a:outerShdw>
                </a:effectLst>
              </a:rPr>
              <a:t>may request at most</a:t>
            </a:r>
            <a:r>
              <a:rPr lang="en-US" sz="2000" i="1" dirty="0">
                <a:solidFill>
                  <a:srgbClr val="7030A0"/>
                </a:solidFill>
                <a:effectLst>
                  <a:outerShdw blurRad="38100" dist="38100" dir="2700000" algn="tl">
                    <a:srgbClr val="000000">
                      <a:alpha val="43137"/>
                    </a:srgbClr>
                  </a:outerShdw>
                </a:effectLst>
              </a:rPr>
              <a:t> k </a:t>
            </a:r>
            <a:r>
              <a:rPr lang="en-US" sz="2000" dirty="0">
                <a:solidFill>
                  <a:srgbClr val="7030A0"/>
                </a:solidFill>
                <a:effectLst>
                  <a:outerShdw blurRad="38100" dist="38100" dir="2700000" algn="tl">
                    <a:srgbClr val="000000">
                      <a:alpha val="43137"/>
                    </a:srgbClr>
                  </a:outerShdw>
                </a:effectLst>
              </a:rPr>
              <a:t>instances of resource type </a:t>
            </a:r>
            <a:r>
              <a:rPr lang="en-US" sz="2000" i="1" dirty="0" err="1">
                <a:solidFill>
                  <a:srgbClr val="7030A0"/>
                </a:solidFill>
                <a:effectLst>
                  <a:outerShdw blurRad="38100" dist="38100" dir="2700000" algn="tl">
                    <a:srgbClr val="000000">
                      <a:alpha val="43137"/>
                    </a:srgbClr>
                  </a:outerShdw>
                </a:effectLst>
              </a:rPr>
              <a:t>R</a:t>
            </a:r>
            <a:r>
              <a:rPr lang="en-US" sz="2000" i="1" baseline="-25000" dirty="0" err="1">
                <a:solidFill>
                  <a:srgbClr val="7030A0"/>
                </a:solidFill>
                <a:effectLst>
                  <a:outerShdw blurRad="38100" dist="38100" dir="2700000" algn="tl">
                    <a:srgbClr val="000000">
                      <a:alpha val="43137"/>
                    </a:srgbClr>
                  </a:outerShdw>
                </a:effectLst>
              </a:rPr>
              <a:t>j</a:t>
            </a:r>
            <a:r>
              <a:rPr lang="en-US" sz="2000" dirty="0">
                <a:solidFill>
                  <a:srgbClr val="7030A0"/>
                </a:solidFill>
                <a:effectLst>
                  <a:outerShdw blurRad="38100" dist="38100" dir="2700000" algn="tl">
                    <a:srgbClr val="000000">
                      <a:alpha val="43137"/>
                    </a:srgbClr>
                  </a:outerShdw>
                </a:effectLst>
              </a:rPr>
              <a:t>.</a:t>
            </a:r>
          </a:p>
          <a:p>
            <a:pPr marL="222250" indent="-222250"/>
            <a:r>
              <a:rPr lang="en-US" sz="2000" b="1" dirty="0">
                <a:solidFill>
                  <a:srgbClr val="0000CC"/>
                </a:solidFill>
                <a:effectLst>
                  <a:outerShdw blurRad="38100" dist="38100" dir="2700000" algn="tl">
                    <a:srgbClr val="000000">
                      <a:alpha val="43137"/>
                    </a:srgbClr>
                  </a:outerShdw>
                </a:effectLst>
              </a:rPr>
              <a:t>Allocation</a:t>
            </a:r>
            <a:r>
              <a:rPr lang="en-US" sz="2000" dirty="0">
                <a:solidFill>
                  <a:srgbClr val="00B050"/>
                </a:solidFill>
                <a:effectLst>
                  <a:outerShdw blurRad="38100" dist="38100" dir="2700000" algn="tl">
                    <a:srgbClr val="000000">
                      <a:alpha val="43137"/>
                    </a:srgbClr>
                  </a:outerShdw>
                </a:effectLst>
              </a:rPr>
              <a:t>:</a:t>
            </a:r>
            <a:r>
              <a:rPr lang="en-US" sz="2000" i="1" dirty="0">
                <a:solidFill>
                  <a:srgbClr val="00B050"/>
                </a:solidFill>
                <a:effectLst>
                  <a:outerShdw blurRad="38100" dist="38100" dir="2700000" algn="tl">
                    <a:srgbClr val="000000">
                      <a:alpha val="43137"/>
                    </a:srgbClr>
                  </a:outerShdw>
                </a:effectLst>
              </a:rPr>
              <a:t>  n </a:t>
            </a:r>
            <a:r>
              <a:rPr lang="en-US" sz="2000" dirty="0">
                <a:solidFill>
                  <a:srgbClr val="00B050"/>
                </a:solidFill>
                <a:effectLst>
                  <a:outerShdw blurRad="38100" dist="38100" dir="2700000" algn="tl">
                    <a:srgbClr val="000000">
                      <a:alpha val="43137"/>
                    </a:srgbClr>
                  </a:outerShdw>
                </a:effectLst>
              </a:rPr>
              <a:t>x</a:t>
            </a:r>
            <a:r>
              <a:rPr lang="en-US" sz="2000" i="1" dirty="0">
                <a:solidFill>
                  <a:srgbClr val="00B050"/>
                </a:solidFill>
                <a:effectLst>
                  <a:outerShdw blurRad="38100" dist="38100" dir="2700000" algn="tl">
                    <a:srgbClr val="000000">
                      <a:alpha val="43137"/>
                    </a:srgbClr>
                  </a:outerShdw>
                </a:effectLst>
              </a:rPr>
              <a:t> m</a:t>
            </a:r>
            <a:r>
              <a:rPr lang="en-US" sz="2000" dirty="0">
                <a:solidFill>
                  <a:srgbClr val="00B050"/>
                </a:solidFill>
                <a:effectLst>
                  <a:outerShdw blurRad="38100" dist="38100" dir="2700000" algn="tl">
                    <a:srgbClr val="000000">
                      <a:alpha val="43137"/>
                    </a:srgbClr>
                  </a:outerShdw>
                </a:effectLst>
              </a:rPr>
              <a:t> matrix</a:t>
            </a:r>
            <a:r>
              <a:rPr lang="en-US" sz="2000" dirty="0">
                <a:solidFill>
                  <a:srgbClr val="0000CC"/>
                </a:solidFill>
                <a:effectLst>
                  <a:outerShdw blurRad="38100" dist="38100" dir="2700000" algn="tl">
                    <a:srgbClr val="000000">
                      <a:alpha val="43137"/>
                    </a:srgbClr>
                  </a:outerShdw>
                </a:effectLst>
              </a:rPr>
              <a:t>.  </a:t>
            </a:r>
          </a:p>
          <a:p>
            <a:pPr lvl="1"/>
            <a:r>
              <a:rPr lang="en-US" sz="2000" dirty="0">
                <a:solidFill>
                  <a:srgbClr val="7030A0"/>
                </a:solidFill>
                <a:effectLst>
                  <a:outerShdw blurRad="38100" dist="38100" dir="2700000" algn="tl">
                    <a:srgbClr val="000000">
                      <a:alpha val="43137"/>
                    </a:srgbClr>
                  </a:outerShdw>
                </a:effectLst>
              </a:rPr>
              <a:t>If Allocation[</a:t>
            </a:r>
            <a:r>
              <a:rPr lang="en-US" sz="2000" i="1" dirty="0" err="1">
                <a:solidFill>
                  <a:srgbClr val="7030A0"/>
                </a:solidFill>
                <a:effectLst>
                  <a:outerShdw blurRad="38100" dist="38100" dir="2700000" algn="tl">
                    <a:srgbClr val="000000">
                      <a:alpha val="43137"/>
                    </a:srgbClr>
                  </a:outerShdw>
                </a:effectLst>
              </a:rPr>
              <a:t>i,j</a:t>
            </a:r>
            <a:r>
              <a:rPr lang="en-US" sz="2000" dirty="0">
                <a:solidFill>
                  <a:srgbClr val="7030A0"/>
                </a:solidFill>
                <a:effectLst>
                  <a:outerShdw blurRad="38100" dist="38100" dir="2700000" algn="tl">
                    <a:srgbClr val="000000">
                      <a:alpha val="43137"/>
                    </a:srgbClr>
                  </a:outerShdw>
                </a:effectLst>
              </a:rPr>
              <a:t>] = </a:t>
            </a:r>
            <a:r>
              <a:rPr lang="en-US" sz="2000" i="1" dirty="0">
                <a:solidFill>
                  <a:srgbClr val="7030A0"/>
                </a:solidFill>
                <a:effectLst>
                  <a:outerShdw blurRad="38100" dist="38100" dir="2700000" algn="tl">
                    <a:srgbClr val="000000">
                      <a:alpha val="43137"/>
                    </a:srgbClr>
                  </a:outerShdw>
                </a:effectLst>
              </a:rPr>
              <a:t>k</a:t>
            </a:r>
            <a:r>
              <a:rPr lang="en-US" sz="2000" dirty="0">
                <a:solidFill>
                  <a:srgbClr val="7030A0"/>
                </a:solidFill>
                <a:effectLst>
                  <a:outerShdw blurRad="38100" dist="38100" dir="2700000" algn="tl">
                    <a:srgbClr val="000000">
                      <a:alpha val="43137"/>
                    </a:srgbClr>
                  </a:outerShdw>
                </a:effectLst>
              </a:rPr>
              <a:t> then</a:t>
            </a:r>
            <a:r>
              <a:rPr lang="en-US" sz="2000" i="1" dirty="0">
                <a:solidFill>
                  <a:srgbClr val="7030A0"/>
                </a:solidFill>
                <a:effectLst>
                  <a:outerShdw blurRad="38100" dist="38100" dir="2700000" algn="tl">
                    <a:srgbClr val="000000">
                      <a:alpha val="43137"/>
                    </a:srgbClr>
                  </a:outerShdw>
                </a:effectLst>
              </a:rPr>
              <a:t> P</a:t>
            </a:r>
            <a:r>
              <a:rPr lang="en-US" sz="2000" i="1" baseline="-25000" dirty="0">
                <a:solidFill>
                  <a:srgbClr val="7030A0"/>
                </a:solidFill>
                <a:effectLst>
                  <a:outerShdw blurRad="38100" dist="38100" dir="2700000" algn="tl">
                    <a:srgbClr val="000000">
                      <a:alpha val="43137"/>
                    </a:srgbClr>
                  </a:outerShdw>
                </a:effectLst>
              </a:rPr>
              <a:t>i</a:t>
            </a:r>
            <a:r>
              <a:rPr lang="en-US" sz="2000" dirty="0">
                <a:solidFill>
                  <a:srgbClr val="7030A0"/>
                </a:solidFill>
                <a:effectLst>
                  <a:outerShdw blurRad="38100" dist="38100" dir="2700000" algn="tl">
                    <a:srgbClr val="000000">
                      <a:alpha val="43137"/>
                    </a:srgbClr>
                  </a:outerShdw>
                </a:effectLst>
              </a:rPr>
              <a:t> is currently allocated </a:t>
            </a:r>
            <a:r>
              <a:rPr lang="en-US" sz="2000" i="1" dirty="0">
                <a:solidFill>
                  <a:srgbClr val="7030A0"/>
                </a:solidFill>
                <a:effectLst>
                  <a:outerShdw blurRad="38100" dist="38100" dir="2700000" algn="tl">
                    <a:srgbClr val="000000">
                      <a:alpha val="43137"/>
                    </a:srgbClr>
                  </a:outerShdw>
                </a:effectLst>
              </a:rPr>
              <a:t>k</a:t>
            </a:r>
            <a:r>
              <a:rPr lang="en-US" sz="2000" dirty="0">
                <a:solidFill>
                  <a:srgbClr val="7030A0"/>
                </a:solidFill>
                <a:effectLst>
                  <a:outerShdw blurRad="38100" dist="38100" dir="2700000" algn="tl">
                    <a:srgbClr val="000000">
                      <a:alpha val="43137"/>
                    </a:srgbClr>
                  </a:outerShdw>
                </a:effectLst>
              </a:rPr>
              <a:t> instances of </a:t>
            </a:r>
            <a:r>
              <a:rPr lang="en-US" sz="2000" i="1" dirty="0" err="1">
                <a:solidFill>
                  <a:srgbClr val="7030A0"/>
                </a:solidFill>
                <a:effectLst>
                  <a:outerShdw blurRad="38100" dist="38100" dir="2700000" algn="tl">
                    <a:srgbClr val="000000">
                      <a:alpha val="43137"/>
                    </a:srgbClr>
                  </a:outerShdw>
                </a:effectLst>
              </a:rPr>
              <a:t>R</a:t>
            </a:r>
            <a:r>
              <a:rPr lang="en-US" sz="2000" i="1" baseline="-25000" dirty="0" err="1">
                <a:solidFill>
                  <a:srgbClr val="7030A0"/>
                </a:solidFill>
                <a:effectLst>
                  <a:outerShdw blurRad="38100" dist="38100" dir="2700000" algn="tl">
                    <a:srgbClr val="000000">
                      <a:alpha val="43137"/>
                    </a:srgbClr>
                  </a:outerShdw>
                </a:effectLst>
              </a:rPr>
              <a:t>j</a:t>
            </a:r>
            <a:r>
              <a:rPr lang="en-US" sz="2000" i="1" baseline="-25000" dirty="0">
                <a:solidFill>
                  <a:srgbClr val="7030A0"/>
                </a:solidFill>
                <a:effectLst>
                  <a:outerShdw blurRad="38100" dist="38100" dir="2700000" algn="tl">
                    <a:srgbClr val="000000">
                      <a:alpha val="43137"/>
                    </a:srgbClr>
                  </a:outerShdw>
                </a:effectLst>
              </a:rPr>
              <a:t>.</a:t>
            </a:r>
            <a:endParaRPr lang="en-US" sz="2000" baseline="-25000" dirty="0">
              <a:solidFill>
                <a:srgbClr val="7030A0"/>
              </a:solidFill>
              <a:effectLst>
                <a:outerShdw blurRad="38100" dist="38100" dir="2700000" algn="tl">
                  <a:srgbClr val="000000">
                    <a:alpha val="43137"/>
                  </a:srgbClr>
                </a:outerShdw>
              </a:effectLst>
            </a:endParaRPr>
          </a:p>
          <a:p>
            <a:pPr marL="222250" indent="-222250"/>
            <a:r>
              <a:rPr lang="en-US" sz="2000" b="1" dirty="0">
                <a:solidFill>
                  <a:srgbClr val="0000CC"/>
                </a:solidFill>
                <a:effectLst>
                  <a:outerShdw blurRad="38100" dist="38100" dir="2700000" algn="tl">
                    <a:srgbClr val="000000">
                      <a:alpha val="43137"/>
                    </a:srgbClr>
                  </a:outerShdw>
                </a:effectLst>
              </a:rPr>
              <a:t> Need</a:t>
            </a:r>
            <a:r>
              <a:rPr lang="en-US" sz="2000" i="1" dirty="0">
                <a:solidFill>
                  <a:srgbClr val="00B050"/>
                </a:solidFill>
                <a:effectLst>
                  <a:outerShdw blurRad="38100" dist="38100" dir="2700000" algn="tl">
                    <a:srgbClr val="000000">
                      <a:alpha val="43137"/>
                    </a:srgbClr>
                  </a:outerShdw>
                </a:effectLst>
              </a:rPr>
              <a:t>:  n </a:t>
            </a:r>
            <a:r>
              <a:rPr lang="en-US" sz="2000" dirty="0">
                <a:solidFill>
                  <a:srgbClr val="00B050"/>
                </a:solidFill>
                <a:effectLst>
                  <a:outerShdw blurRad="38100" dist="38100" dir="2700000" algn="tl">
                    <a:srgbClr val="000000">
                      <a:alpha val="43137"/>
                    </a:srgbClr>
                  </a:outerShdw>
                </a:effectLst>
              </a:rPr>
              <a:t>x</a:t>
            </a:r>
            <a:r>
              <a:rPr lang="en-US" sz="2000" i="1" dirty="0">
                <a:solidFill>
                  <a:srgbClr val="00B050"/>
                </a:solidFill>
                <a:effectLst>
                  <a:outerShdw blurRad="38100" dist="38100" dir="2700000" algn="tl">
                    <a:srgbClr val="000000">
                      <a:alpha val="43137"/>
                    </a:srgbClr>
                  </a:outerShdw>
                </a:effectLst>
              </a:rPr>
              <a:t> m</a:t>
            </a:r>
            <a:r>
              <a:rPr lang="en-US" sz="2000" dirty="0">
                <a:solidFill>
                  <a:srgbClr val="00B050"/>
                </a:solidFill>
                <a:effectLst>
                  <a:outerShdw blurRad="38100" dist="38100" dir="2700000" algn="tl">
                    <a:srgbClr val="000000">
                      <a:alpha val="43137"/>
                    </a:srgbClr>
                  </a:outerShdw>
                </a:effectLst>
              </a:rPr>
              <a:t> matrix. </a:t>
            </a:r>
          </a:p>
          <a:p>
            <a:pPr lvl="1"/>
            <a:r>
              <a:rPr lang="en-US" sz="2000" dirty="0">
                <a:solidFill>
                  <a:srgbClr val="7030A0"/>
                </a:solidFill>
                <a:effectLst>
                  <a:outerShdw blurRad="38100" dist="38100" dir="2700000" algn="tl">
                    <a:srgbClr val="000000">
                      <a:alpha val="43137"/>
                    </a:srgbClr>
                  </a:outerShdw>
                </a:effectLst>
              </a:rPr>
              <a:t>If </a:t>
            </a:r>
            <a:r>
              <a:rPr lang="en-US" sz="2000" i="1" dirty="0">
                <a:solidFill>
                  <a:srgbClr val="7030A0"/>
                </a:solidFill>
                <a:effectLst>
                  <a:outerShdw blurRad="38100" dist="38100" dir="2700000" algn="tl">
                    <a:srgbClr val="000000">
                      <a:alpha val="43137"/>
                    </a:srgbClr>
                  </a:outerShdw>
                </a:effectLst>
              </a:rPr>
              <a:t>Need</a:t>
            </a:r>
            <a:r>
              <a:rPr lang="en-US" sz="2000" dirty="0">
                <a:solidFill>
                  <a:srgbClr val="7030A0"/>
                </a:solidFill>
                <a:effectLst>
                  <a:outerShdw blurRad="38100" dist="38100" dir="2700000" algn="tl">
                    <a:srgbClr val="000000">
                      <a:alpha val="43137"/>
                    </a:srgbClr>
                  </a:outerShdw>
                </a:effectLst>
              </a:rPr>
              <a:t>[</a:t>
            </a:r>
            <a:r>
              <a:rPr lang="en-US" sz="2000" i="1" dirty="0" err="1">
                <a:solidFill>
                  <a:srgbClr val="7030A0"/>
                </a:solidFill>
                <a:effectLst>
                  <a:outerShdw blurRad="38100" dist="38100" dir="2700000" algn="tl">
                    <a:srgbClr val="000000">
                      <a:alpha val="43137"/>
                    </a:srgbClr>
                  </a:outerShdw>
                </a:effectLst>
              </a:rPr>
              <a:t>i,j</a:t>
            </a:r>
            <a:r>
              <a:rPr lang="en-US" sz="2000" dirty="0">
                <a:solidFill>
                  <a:srgbClr val="7030A0"/>
                </a:solidFill>
                <a:effectLst>
                  <a:outerShdw blurRad="38100" dist="38100" dir="2700000" algn="tl">
                    <a:srgbClr val="000000">
                      <a:alpha val="43137"/>
                    </a:srgbClr>
                  </a:outerShdw>
                </a:effectLst>
              </a:rPr>
              <a:t>] =</a:t>
            </a:r>
            <a:r>
              <a:rPr lang="en-US" sz="2000" i="1" dirty="0">
                <a:solidFill>
                  <a:srgbClr val="7030A0"/>
                </a:solidFill>
                <a:effectLst>
                  <a:outerShdw blurRad="38100" dist="38100" dir="2700000" algn="tl">
                    <a:srgbClr val="000000">
                      <a:alpha val="43137"/>
                    </a:srgbClr>
                  </a:outerShdw>
                </a:effectLst>
              </a:rPr>
              <a:t> k</a:t>
            </a:r>
            <a:r>
              <a:rPr lang="en-US" sz="2000" dirty="0">
                <a:solidFill>
                  <a:srgbClr val="7030A0"/>
                </a:solidFill>
                <a:effectLst>
                  <a:outerShdw blurRad="38100" dist="38100" dir="2700000" algn="tl">
                    <a:srgbClr val="000000">
                      <a:alpha val="43137"/>
                    </a:srgbClr>
                  </a:outerShdw>
                </a:effectLst>
              </a:rPr>
              <a:t>, then</a:t>
            </a:r>
            <a:r>
              <a:rPr lang="en-US" sz="2000" i="1" dirty="0">
                <a:solidFill>
                  <a:srgbClr val="7030A0"/>
                </a:solidFill>
                <a:effectLst>
                  <a:outerShdw blurRad="38100" dist="38100" dir="2700000" algn="tl">
                    <a:srgbClr val="000000">
                      <a:alpha val="43137"/>
                    </a:srgbClr>
                  </a:outerShdw>
                </a:effectLst>
              </a:rPr>
              <a:t> P</a:t>
            </a:r>
            <a:r>
              <a:rPr lang="en-US" sz="2000" i="1" baseline="-25000" dirty="0">
                <a:solidFill>
                  <a:srgbClr val="7030A0"/>
                </a:solidFill>
                <a:effectLst>
                  <a:outerShdw blurRad="38100" dist="38100" dir="2700000" algn="tl">
                    <a:srgbClr val="000000">
                      <a:alpha val="43137"/>
                    </a:srgbClr>
                  </a:outerShdw>
                </a:effectLst>
              </a:rPr>
              <a:t>i</a:t>
            </a:r>
            <a:r>
              <a:rPr lang="en-US" sz="2000" dirty="0">
                <a:solidFill>
                  <a:srgbClr val="7030A0"/>
                </a:solidFill>
                <a:effectLst>
                  <a:outerShdw blurRad="38100" dist="38100" dir="2700000" algn="tl">
                    <a:srgbClr val="000000">
                      <a:alpha val="43137"/>
                    </a:srgbClr>
                  </a:outerShdw>
                </a:effectLst>
              </a:rPr>
              <a:t> may need </a:t>
            </a:r>
            <a:r>
              <a:rPr lang="en-US" sz="2000" i="1" dirty="0">
                <a:solidFill>
                  <a:srgbClr val="7030A0"/>
                </a:solidFill>
                <a:effectLst>
                  <a:outerShdw blurRad="38100" dist="38100" dir="2700000" algn="tl">
                    <a:srgbClr val="000000">
                      <a:alpha val="43137"/>
                    </a:srgbClr>
                  </a:outerShdw>
                </a:effectLst>
              </a:rPr>
              <a:t>k</a:t>
            </a:r>
            <a:r>
              <a:rPr lang="en-US" sz="2000" dirty="0">
                <a:solidFill>
                  <a:srgbClr val="7030A0"/>
                </a:solidFill>
                <a:effectLst>
                  <a:outerShdw blurRad="38100" dist="38100" dir="2700000" algn="tl">
                    <a:srgbClr val="000000">
                      <a:alpha val="43137"/>
                    </a:srgbClr>
                  </a:outerShdw>
                </a:effectLst>
              </a:rPr>
              <a:t> more instances of </a:t>
            </a:r>
            <a:r>
              <a:rPr lang="en-US" sz="2000" i="1" dirty="0" err="1">
                <a:solidFill>
                  <a:srgbClr val="7030A0"/>
                </a:solidFill>
                <a:effectLst>
                  <a:outerShdw blurRad="38100" dist="38100" dir="2700000" algn="tl">
                    <a:srgbClr val="000000">
                      <a:alpha val="43137"/>
                    </a:srgbClr>
                  </a:outerShdw>
                </a:effectLst>
              </a:rPr>
              <a:t>R</a:t>
            </a:r>
            <a:r>
              <a:rPr lang="en-US" sz="2000" i="1" baseline="-25000" dirty="0" err="1">
                <a:solidFill>
                  <a:srgbClr val="7030A0"/>
                </a:solidFill>
                <a:effectLst>
                  <a:outerShdw blurRad="38100" dist="38100" dir="2700000" algn="tl">
                    <a:srgbClr val="000000">
                      <a:alpha val="43137"/>
                    </a:srgbClr>
                  </a:outerShdw>
                </a:effectLst>
              </a:rPr>
              <a:t>j</a:t>
            </a:r>
            <a:r>
              <a:rPr lang="en-US" sz="2000" baseline="-25000" dirty="0">
                <a:solidFill>
                  <a:srgbClr val="7030A0"/>
                </a:solidFill>
                <a:effectLst>
                  <a:outerShdw blurRad="38100" dist="38100" dir="2700000" algn="tl">
                    <a:srgbClr val="000000">
                      <a:alpha val="43137"/>
                    </a:srgbClr>
                  </a:outerShdw>
                </a:effectLst>
              </a:rPr>
              <a:t> </a:t>
            </a:r>
            <a:r>
              <a:rPr lang="en-US" sz="2000" dirty="0">
                <a:solidFill>
                  <a:srgbClr val="7030A0"/>
                </a:solidFill>
                <a:effectLst>
                  <a:outerShdw blurRad="38100" dist="38100" dir="2700000" algn="tl">
                    <a:srgbClr val="000000">
                      <a:alpha val="43137"/>
                    </a:srgbClr>
                  </a:outerShdw>
                </a:effectLst>
              </a:rPr>
              <a:t>to complete its task</a:t>
            </a:r>
            <a:br>
              <a:rPr lang="en-US" sz="2000" dirty="0">
                <a:solidFill>
                  <a:srgbClr val="7030A0"/>
                </a:solidFill>
                <a:effectLst>
                  <a:outerShdw blurRad="38100" dist="38100" dir="2700000" algn="tl">
                    <a:srgbClr val="000000">
                      <a:alpha val="43137"/>
                    </a:srgbClr>
                  </a:outerShdw>
                </a:effectLst>
              </a:rPr>
            </a:br>
            <a:r>
              <a:rPr lang="en-US" sz="2000" i="1" dirty="0">
                <a:solidFill>
                  <a:srgbClr val="7030A0"/>
                </a:solidFill>
                <a:effectLst>
                  <a:outerShdw blurRad="38100" dist="38100" dir="2700000" algn="tl">
                    <a:srgbClr val="000000">
                      <a:alpha val="43137"/>
                    </a:srgbClr>
                  </a:outerShdw>
                </a:effectLst>
              </a:rPr>
              <a:t>Need</a:t>
            </a:r>
            <a:r>
              <a:rPr lang="en-US" sz="2000" dirty="0">
                <a:solidFill>
                  <a:srgbClr val="7030A0"/>
                </a:solidFill>
                <a:effectLst>
                  <a:outerShdw blurRad="38100" dist="38100" dir="2700000" algn="tl">
                    <a:srgbClr val="000000">
                      <a:alpha val="43137"/>
                    </a:srgbClr>
                  </a:outerShdw>
                </a:effectLst>
              </a:rPr>
              <a:t> [</a:t>
            </a:r>
            <a:r>
              <a:rPr lang="en-US" sz="2000" i="1" dirty="0" err="1">
                <a:solidFill>
                  <a:srgbClr val="7030A0"/>
                </a:solidFill>
                <a:effectLst>
                  <a:outerShdw blurRad="38100" dist="38100" dir="2700000" algn="tl">
                    <a:srgbClr val="000000">
                      <a:alpha val="43137"/>
                    </a:srgbClr>
                  </a:outerShdw>
                </a:effectLst>
              </a:rPr>
              <a:t>i,j</a:t>
            </a:r>
            <a:r>
              <a:rPr lang="en-US" sz="2000" i="1" dirty="0">
                <a:solidFill>
                  <a:srgbClr val="7030A0"/>
                </a:solidFill>
                <a:effectLst>
                  <a:outerShdw blurRad="38100" dist="38100" dir="2700000" algn="tl">
                    <a:srgbClr val="000000">
                      <a:alpha val="43137"/>
                    </a:srgbClr>
                  </a:outerShdw>
                </a:effectLst>
              </a:rPr>
              <a:t>]</a:t>
            </a:r>
            <a:r>
              <a:rPr lang="en-US" sz="2000" dirty="0">
                <a:solidFill>
                  <a:srgbClr val="7030A0"/>
                </a:solidFill>
                <a:effectLst>
                  <a:outerShdw blurRad="38100" dist="38100" dir="2700000" algn="tl">
                    <a:srgbClr val="000000">
                      <a:alpha val="43137"/>
                    </a:srgbClr>
                  </a:outerShdw>
                </a:effectLst>
              </a:rPr>
              <a:t> = </a:t>
            </a:r>
            <a:r>
              <a:rPr lang="en-US" sz="2000" i="1" dirty="0">
                <a:solidFill>
                  <a:srgbClr val="7030A0"/>
                </a:solidFill>
                <a:effectLst>
                  <a:outerShdw blurRad="38100" dist="38100" dir="2700000" algn="tl">
                    <a:srgbClr val="000000">
                      <a:alpha val="43137"/>
                    </a:srgbClr>
                  </a:outerShdw>
                </a:effectLst>
              </a:rPr>
              <a:t>Max</a:t>
            </a:r>
            <a:r>
              <a:rPr lang="en-US" sz="2000" dirty="0">
                <a:solidFill>
                  <a:srgbClr val="7030A0"/>
                </a:solidFill>
                <a:effectLst>
                  <a:outerShdw blurRad="38100" dist="38100" dir="2700000" algn="tl">
                    <a:srgbClr val="000000">
                      <a:alpha val="43137"/>
                    </a:srgbClr>
                  </a:outerShdw>
                </a:effectLst>
              </a:rPr>
              <a:t>[</a:t>
            </a:r>
            <a:r>
              <a:rPr lang="en-US" sz="2000" i="1" dirty="0" err="1">
                <a:solidFill>
                  <a:srgbClr val="7030A0"/>
                </a:solidFill>
                <a:effectLst>
                  <a:outerShdw blurRad="38100" dist="38100" dir="2700000" algn="tl">
                    <a:srgbClr val="000000">
                      <a:alpha val="43137"/>
                    </a:srgbClr>
                  </a:outerShdw>
                </a:effectLst>
              </a:rPr>
              <a:t>i,j</a:t>
            </a:r>
            <a:r>
              <a:rPr lang="en-US" sz="2000" dirty="0">
                <a:solidFill>
                  <a:srgbClr val="7030A0"/>
                </a:solidFill>
                <a:effectLst>
                  <a:outerShdw blurRad="38100" dist="38100" dir="2700000" algn="tl">
                    <a:srgbClr val="000000">
                      <a:alpha val="43137"/>
                    </a:srgbClr>
                  </a:outerShdw>
                </a:effectLst>
              </a:rPr>
              <a:t>] – </a:t>
            </a:r>
            <a:r>
              <a:rPr lang="en-US" sz="2000" i="1" dirty="0">
                <a:solidFill>
                  <a:srgbClr val="7030A0"/>
                </a:solidFill>
                <a:effectLst>
                  <a:outerShdw blurRad="38100" dist="38100" dir="2700000" algn="tl">
                    <a:srgbClr val="000000">
                      <a:alpha val="43137"/>
                    </a:srgbClr>
                  </a:outerShdw>
                </a:effectLst>
              </a:rPr>
              <a:t>Allocation</a:t>
            </a:r>
            <a:r>
              <a:rPr lang="en-US" sz="2000" dirty="0">
                <a:solidFill>
                  <a:srgbClr val="7030A0"/>
                </a:solidFill>
                <a:effectLst>
                  <a:outerShdw blurRad="38100" dist="38100" dir="2700000" algn="tl">
                    <a:srgbClr val="000000">
                      <a:alpha val="43137"/>
                    </a:srgbClr>
                  </a:outerShdw>
                </a:effectLst>
              </a:rPr>
              <a:t> [</a:t>
            </a:r>
            <a:r>
              <a:rPr lang="en-US" sz="2000" i="1" dirty="0" err="1">
                <a:solidFill>
                  <a:srgbClr val="7030A0"/>
                </a:solidFill>
                <a:effectLst>
                  <a:outerShdw blurRad="38100" dist="38100" dir="2700000" algn="tl">
                    <a:srgbClr val="000000">
                      <a:alpha val="43137"/>
                    </a:srgbClr>
                  </a:outerShdw>
                </a:effectLst>
              </a:rPr>
              <a:t>i,j</a:t>
            </a:r>
            <a:r>
              <a:rPr lang="en-US" sz="2000" dirty="0">
                <a:solidFill>
                  <a:srgbClr val="7030A0"/>
                </a:solidFill>
                <a:effectLst>
                  <a:outerShdw blurRad="38100" dist="38100" dir="2700000" algn="tl">
                    <a:srgbClr val="000000">
                      <a:alpha val="43137"/>
                    </a:srgbClr>
                  </a:outerShdw>
                </a:effectLst>
              </a:rPr>
              <a:t>]</a:t>
            </a:r>
          </a:p>
        </p:txBody>
      </p:sp>
      <p:sp>
        <p:nvSpPr>
          <p:cNvPr id="49155" name="Date Placeholder 3"/>
          <p:cNvSpPr>
            <a:spLocks noGrp="1"/>
          </p:cNvSpPr>
          <p:nvPr>
            <p:ph type="dt" sz="quarter" idx="10"/>
          </p:nvPr>
        </p:nvSpPr>
        <p:spPr>
          <a:noFill/>
        </p:spPr>
        <p:txBody>
          <a:bodyPr/>
          <a:lstStyle/>
          <a:p>
            <a:fld id="{AC54F7CB-03A7-4BA3-8D10-878FB317B356}" type="datetime1">
              <a:rPr lang="en-US" smtClean="0"/>
              <a:t>5/31/2020</a:t>
            </a:fld>
            <a:endParaRPr lang="en-US"/>
          </a:p>
        </p:txBody>
      </p:sp>
      <p:sp>
        <p:nvSpPr>
          <p:cNvPr id="49156" name="Slide Number Placeholder 4"/>
          <p:cNvSpPr>
            <a:spLocks noGrp="1"/>
          </p:cNvSpPr>
          <p:nvPr>
            <p:ph type="sldNum" sz="quarter" idx="11"/>
          </p:nvPr>
        </p:nvSpPr>
        <p:spPr>
          <a:noFill/>
        </p:spPr>
        <p:txBody>
          <a:bodyPr/>
          <a:lstStyle/>
          <a:p>
            <a:fld id="{AC546F31-6500-459A-8743-6D18C30B009E}" type="slidenum">
              <a:rPr lang="en-US" smtClean="0"/>
              <a:pPr/>
              <a:t>47</a:t>
            </a:fld>
            <a:endParaRPr lang="en-US"/>
          </a:p>
        </p:txBody>
      </p:sp>
      <p:sp>
        <p:nvSpPr>
          <p:cNvPr id="49157"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7" name="Title 1"/>
          <p:cNvSpPr>
            <a:spLocks noGrp="1"/>
          </p:cNvSpPr>
          <p:nvPr>
            <p:ph type="title"/>
          </p:nvPr>
        </p:nvSpPr>
        <p:spPr>
          <a:xfrm>
            <a:off x="-76200" y="76200"/>
            <a:ext cx="8610600" cy="1066800"/>
          </a:xfrm>
        </p:spPr>
        <p:txBody>
          <a:bodyPr>
            <a:noAutofit/>
          </a:bodyPr>
          <a:lstStyle/>
          <a:p>
            <a:r>
              <a:rPr lang="en-US" sz="2800" b="1" dirty="0">
                <a:solidFill>
                  <a:srgbClr val="FF0000"/>
                </a:solidFill>
                <a:effectLst>
                  <a:outerShdw blurRad="38100" dist="38100" dir="2700000" algn="tl">
                    <a:srgbClr val="000000">
                      <a:alpha val="43137"/>
                    </a:srgbClr>
                  </a:outerShdw>
                </a:effectLst>
                <a:latin typeface="+mn-lt"/>
              </a:rPr>
              <a:t>Deadlock Avoidance Algorithms (contd.)</a:t>
            </a:r>
            <a:br>
              <a:rPr lang="en-US" sz="2800" b="1" dirty="0">
                <a:solidFill>
                  <a:srgbClr val="FF0000"/>
                </a:solidFill>
                <a:effectLst>
                  <a:outerShdw blurRad="38100" dist="38100" dir="2700000" algn="tl">
                    <a:srgbClr val="000000">
                      <a:alpha val="43137"/>
                    </a:srgbClr>
                  </a:outerShdw>
                </a:effectLst>
                <a:latin typeface="+mn-lt"/>
              </a:rPr>
            </a:br>
            <a:r>
              <a:rPr lang="en-US" sz="2800" dirty="0">
                <a:solidFill>
                  <a:srgbClr val="00B050"/>
                </a:solidFill>
                <a:effectLst>
                  <a:outerShdw blurRad="38100" dist="38100" dir="2700000" algn="tl">
                    <a:srgbClr val="000000">
                      <a:alpha val="43137"/>
                    </a:srgbClr>
                  </a:outerShdw>
                </a:effectLst>
              </a:rPr>
              <a:t>Banker’s Algorithm</a:t>
            </a:r>
            <a:br>
              <a:rPr lang="en-US" sz="2800" b="1" dirty="0">
                <a:solidFill>
                  <a:srgbClr val="00B050"/>
                </a:solidFill>
                <a:effectLst>
                  <a:outerShdw blurRad="38100" dist="38100" dir="2700000" algn="tl">
                    <a:srgbClr val="000000">
                      <a:alpha val="43137"/>
                    </a:srgbClr>
                  </a:outerShdw>
                </a:effectLst>
                <a:latin typeface="+mn-lt"/>
              </a:rPr>
            </a:br>
            <a:endParaRPr lang="en-US" sz="2800" dirty="0">
              <a:solidFill>
                <a:srgbClr val="00B050"/>
              </a:solidFill>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3"/>
          <p:cNvSpPr>
            <a:spLocks noGrp="1"/>
          </p:cNvSpPr>
          <p:nvPr>
            <p:ph type="dt" sz="quarter" idx="10"/>
          </p:nvPr>
        </p:nvSpPr>
        <p:spPr>
          <a:noFill/>
        </p:spPr>
        <p:txBody>
          <a:bodyPr/>
          <a:lstStyle/>
          <a:p>
            <a:fld id="{1245225E-A394-4D15-9CC0-18C0F5F3D019}" type="datetime1">
              <a:rPr lang="en-US" smtClean="0"/>
              <a:t>5/31/2020</a:t>
            </a:fld>
            <a:endParaRPr lang="en-US"/>
          </a:p>
        </p:txBody>
      </p:sp>
      <p:sp>
        <p:nvSpPr>
          <p:cNvPr id="50179" name="Slide Number Placeholder 4"/>
          <p:cNvSpPr>
            <a:spLocks noGrp="1"/>
          </p:cNvSpPr>
          <p:nvPr>
            <p:ph type="sldNum" sz="quarter" idx="11"/>
          </p:nvPr>
        </p:nvSpPr>
        <p:spPr>
          <a:noFill/>
        </p:spPr>
        <p:txBody>
          <a:bodyPr/>
          <a:lstStyle/>
          <a:p>
            <a:fld id="{F6F0F6DD-B6AA-40B7-9E0C-A42C039ED717}" type="slidenum">
              <a:rPr lang="en-US" smtClean="0"/>
              <a:pPr/>
              <a:t>48</a:t>
            </a:fld>
            <a:endParaRPr lang="en-US"/>
          </a:p>
        </p:txBody>
      </p:sp>
      <p:sp>
        <p:nvSpPr>
          <p:cNvPr id="50180"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50181" name="Rectangle 6"/>
          <p:cNvSpPr>
            <a:spLocks noChangeArrowheads="1"/>
          </p:cNvSpPr>
          <p:nvPr/>
        </p:nvSpPr>
        <p:spPr bwMode="auto">
          <a:xfrm>
            <a:off x="152400" y="1066800"/>
            <a:ext cx="8763000" cy="5262979"/>
          </a:xfrm>
          <a:prstGeom prst="rect">
            <a:avLst/>
          </a:prstGeom>
          <a:noFill/>
          <a:ln w="9525">
            <a:noFill/>
            <a:miter lim="800000"/>
            <a:headEnd/>
            <a:tailEnd/>
          </a:ln>
        </p:spPr>
        <p:txBody>
          <a:bodyPr>
            <a:spAutoFit/>
          </a:bodyPr>
          <a:lstStyle/>
          <a:p>
            <a:r>
              <a:rPr lang="en-US" sz="2400" b="1" dirty="0">
                <a:solidFill>
                  <a:srgbClr val="FFFF00"/>
                </a:solidFill>
                <a:effectLst>
                  <a:outerShdw blurRad="38100" dist="38100" dir="2700000" algn="tl">
                    <a:srgbClr val="000000">
                      <a:alpha val="43137"/>
                    </a:srgbClr>
                  </a:outerShdw>
                </a:effectLst>
              </a:rPr>
              <a:t>The algorithm is as follows:</a:t>
            </a:r>
          </a:p>
          <a:p>
            <a:pPr marL="457200" indent="-457200">
              <a:buClr>
                <a:srgbClr val="FF0000"/>
              </a:buClr>
              <a:buFont typeface="+mj-lt"/>
              <a:buAutoNum type="arabicPeriod"/>
            </a:pPr>
            <a:r>
              <a:rPr lang="en-US" sz="2400" dirty="0">
                <a:solidFill>
                  <a:srgbClr val="0000CC"/>
                </a:solidFill>
              </a:rPr>
              <a:t>Process pi makes requests for resources. Let Request(</a:t>
            </a:r>
            <a:r>
              <a:rPr lang="en-US" sz="2400" dirty="0" err="1">
                <a:solidFill>
                  <a:srgbClr val="0000CC"/>
                </a:solidFill>
              </a:rPr>
              <a:t>i</a:t>
            </a:r>
            <a:r>
              <a:rPr lang="en-US" sz="2400" dirty="0">
                <a:solidFill>
                  <a:srgbClr val="0000CC"/>
                </a:solidFill>
              </a:rPr>
              <a:t>) be the corresponding request vector. So, if pi wants k instances of resource type </a:t>
            </a:r>
            <a:r>
              <a:rPr lang="en-US" sz="2400" dirty="0" err="1">
                <a:solidFill>
                  <a:srgbClr val="0000CC"/>
                </a:solidFill>
              </a:rPr>
              <a:t>rj</a:t>
            </a:r>
            <a:r>
              <a:rPr lang="en-US" sz="2400" dirty="0">
                <a:solidFill>
                  <a:srgbClr val="0000CC"/>
                </a:solidFill>
              </a:rPr>
              <a:t>, then Request(</a:t>
            </a:r>
            <a:r>
              <a:rPr lang="en-US" sz="2400" dirty="0" err="1">
                <a:solidFill>
                  <a:srgbClr val="0000CC"/>
                </a:solidFill>
              </a:rPr>
              <a:t>i</a:t>
            </a:r>
            <a:r>
              <a:rPr lang="en-US" sz="2400" dirty="0">
                <a:solidFill>
                  <a:srgbClr val="0000CC"/>
                </a:solidFill>
              </a:rPr>
              <a:t>)[j] = k</a:t>
            </a:r>
          </a:p>
          <a:p>
            <a:pPr marL="457200" indent="-457200">
              <a:buClr>
                <a:srgbClr val="FF0000"/>
              </a:buClr>
              <a:buFont typeface="+mj-lt"/>
              <a:buAutoNum type="arabicPeriod"/>
            </a:pPr>
            <a:r>
              <a:rPr lang="en-US" sz="2400" dirty="0">
                <a:solidFill>
                  <a:srgbClr val="0000CC"/>
                </a:solidFill>
              </a:rPr>
              <a:t>If Request(</a:t>
            </a:r>
            <a:r>
              <a:rPr lang="en-US" sz="2400" dirty="0" err="1">
                <a:solidFill>
                  <a:srgbClr val="0000CC"/>
                </a:solidFill>
              </a:rPr>
              <a:t>i</a:t>
            </a:r>
            <a:r>
              <a:rPr lang="en-US" sz="2400" dirty="0">
                <a:solidFill>
                  <a:srgbClr val="0000CC"/>
                </a:solidFill>
              </a:rPr>
              <a:t>) !≤ Need(</a:t>
            </a:r>
            <a:r>
              <a:rPr lang="en-US" sz="2400" dirty="0" err="1">
                <a:solidFill>
                  <a:srgbClr val="0000CC"/>
                </a:solidFill>
              </a:rPr>
              <a:t>i</a:t>
            </a:r>
            <a:r>
              <a:rPr lang="en-US" sz="2400" dirty="0">
                <a:solidFill>
                  <a:srgbClr val="0000CC"/>
                </a:solidFill>
              </a:rPr>
              <a:t>), there is an error.</a:t>
            </a:r>
          </a:p>
          <a:p>
            <a:pPr marL="457200" indent="-457200">
              <a:buClr>
                <a:srgbClr val="FF0000"/>
              </a:buClr>
              <a:buFont typeface="+mj-lt"/>
              <a:buAutoNum type="arabicPeriod"/>
            </a:pPr>
            <a:r>
              <a:rPr lang="en-US" sz="2400" dirty="0">
                <a:solidFill>
                  <a:srgbClr val="0000CC"/>
                </a:solidFill>
              </a:rPr>
              <a:t>Otherwise, if Request(</a:t>
            </a:r>
            <a:r>
              <a:rPr lang="en-US" sz="2400" dirty="0" err="1">
                <a:solidFill>
                  <a:srgbClr val="0000CC"/>
                </a:solidFill>
              </a:rPr>
              <a:t>i</a:t>
            </a:r>
            <a:r>
              <a:rPr lang="en-US" sz="2400" dirty="0">
                <a:solidFill>
                  <a:srgbClr val="0000CC"/>
                </a:solidFill>
              </a:rPr>
              <a:t>) !≤ Available, then pi must wait</a:t>
            </a:r>
          </a:p>
          <a:p>
            <a:pPr marL="457200" indent="-457200">
              <a:buClr>
                <a:srgbClr val="FF0000"/>
              </a:buClr>
              <a:buFont typeface="+mj-lt"/>
              <a:buAutoNum type="arabicPeriod"/>
            </a:pPr>
            <a:r>
              <a:rPr lang="en-US" sz="2400" dirty="0">
                <a:solidFill>
                  <a:srgbClr val="0000CC"/>
                </a:solidFill>
              </a:rPr>
              <a:t>Otherwise, Modify the data structures as follows :</a:t>
            </a:r>
          </a:p>
          <a:p>
            <a:pPr marL="1136650" lvl="2" indent="-339725">
              <a:buFont typeface="Arial" charset="0"/>
              <a:buChar char="•"/>
            </a:pPr>
            <a:r>
              <a:rPr lang="en-US" sz="2400" dirty="0">
                <a:solidFill>
                  <a:srgbClr val="7030A0"/>
                </a:solidFill>
              </a:rPr>
              <a:t>Available = Available - Request(</a:t>
            </a:r>
            <a:r>
              <a:rPr lang="en-US" sz="2400" dirty="0" err="1">
                <a:solidFill>
                  <a:srgbClr val="7030A0"/>
                </a:solidFill>
              </a:rPr>
              <a:t>i</a:t>
            </a:r>
            <a:r>
              <a:rPr lang="en-US" sz="2400" dirty="0">
                <a:solidFill>
                  <a:srgbClr val="7030A0"/>
                </a:solidFill>
              </a:rPr>
              <a:t>) </a:t>
            </a:r>
          </a:p>
          <a:p>
            <a:pPr marL="1136650" lvl="2" indent="-339725">
              <a:buFont typeface="Arial" charset="0"/>
              <a:buChar char="•"/>
            </a:pPr>
            <a:r>
              <a:rPr lang="en-US" sz="2400" dirty="0">
                <a:solidFill>
                  <a:srgbClr val="7030A0"/>
                </a:solidFill>
              </a:rPr>
              <a:t>Allocation(</a:t>
            </a:r>
            <a:r>
              <a:rPr lang="en-US" sz="2400" dirty="0" err="1">
                <a:solidFill>
                  <a:srgbClr val="7030A0"/>
                </a:solidFill>
              </a:rPr>
              <a:t>i</a:t>
            </a:r>
            <a:r>
              <a:rPr lang="en-US" sz="2400" dirty="0">
                <a:solidFill>
                  <a:srgbClr val="7030A0"/>
                </a:solidFill>
              </a:rPr>
              <a:t>) = Allocation(</a:t>
            </a:r>
            <a:r>
              <a:rPr lang="en-US" sz="2400" dirty="0" err="1">
                <a:solidFill>
                  <a:srgbClr val="7030A0"/>
                </a:solidFill>
              </a:rPr>
              <a:t>i</a:t>
            </a:r>
            <a:r>
              <a:rPr lang="en-US" sz="2400" dirty="0">
                <a:solidFill>
                  <a:srgbClr val="7030A0"/>
                </a:solidFill>
              </a:rPr>
              <a:t>) + Request(</a:t>
            </a:r>
            <a:r>
              <a:rPr lang="en-US" sz="2400" dirty="0" err="1">
                <a:solidFill>
                  <a:srgbClr val="7030A0"/>
                </a:solidFill>
              </a:rPr>
              <a:t>i</a:t>
            </a:r>
            <a:r>
              <a:rPr lang="en-US" sz="2400" dirty="0">
                <a:solidFill>
                  <a:srgbClr val="7030A0"/>
                </a:solidFill>
              </a:rPr>
              <a:t>) </a:t>
            </a:r>
          </a:p>
          <a:p>
            <a:pPr marL="1136650" lvl="2" indent="-339725">
              <a:buFont typeface="Arial" charset="0"/>
              <a:buChar char="•"/>
            </a:pPr>
            <a:r>
              <a:rPr lang="en-US" sz="2400" dirty="0">
                <a:solidFill>
                  <a:srgbClr val="7030A0"/>
                </a:solidFill>
              </a:rPr>
              <a:t>Need(</a:t>
            </a:r>
            <a:r>
              <a:rPr lang="en-US" sz="2400" dirty="0" err="1">
                <a:solidFill>
                  <a:srgbClr val="7030A0"/>
                </a:solidFill>
              </a:rPr>
              <a:t>i</a:t>
            </a:r>
            <a:r>
              <a:rPr lang="en-US" sz="2400" dirty="0">
                <a:solidFill>
                  <a:srgbClr val="7030A0"/>
                </a:solidFill>
              </a:rPr>
              <a:t>) = Need(</a:t>
            </a:r>
            <a:r>
              <a:rPr lang="en-US" sz="2400" dirty="0" err="1">
                <a:solidFill>
                  <a:srgbClr val="7030A0"/>
                </a:solidFill>
              </a:rPr>
              <a:t>i</a:t>
            </a:r>
            <a:r>
              <a:rPr lang="en-US" sz="2400" dirty="0">
                <a:solidFill>
                  <a:srgbClr val="7030A0"/>
                </a:solidFill>
              </a:rPr>
              <a:t>) - Request(</a:t>
            </a:r>
            <a:r>
              <a:rPr lang="en-US" sz="2400" dirty="0" err="1">
                <a:solidFill>
                  <a:srgbClr val="7030A0"/>
                </a:solidFill>
              </a:rPr>
              <a:t>i</a:t>
            </a:r>
            <a:r>
              <a:rPr lang="en-US" sz="2400" dirty="0">
                <a:solidFill>
                  <a:srgbClr val="7030A0"/>
                </a:solidFill>
              </a:rPr>
              <a:t>)</a:t>
            </a:r>
          </a:p>
          <a:p>
            <a:pPr marL="339725" indent="-457200">
              <a:buClr>
                <a:srgbClr val="FF0000"/>
              </a:buClr>
              <a:buFont typeface="+mj-lt"/>
              <a:buAutoNum type="arabicPeriod"/>
            </a:pPr>
            <a:r>
              <a:rPr lang="en-US" sz="2400" dirty="0">
                <a:solidFill>
                  <a:srgbClr val="0000CC"/>
                </a:solidFill>
              </a:rPr>
              <a:t>Check whether the resulting state is safe. (Use the safety algorithm presented in the next slide) </a:t>
            </a:r>
          </a:p>
          <a:p>
            <a:pPr marL="339725" indent="-457200">
              <a:buClr>
                <a:srgbClr val="FF0000"/>
              </a:buClr>
              <a:buFont typeface="+mj-lt"/>
              <a:buAutoNum type="arabicPeriod"/>
            </a:pPr>
            <a:r>
              <a:rPr lang="en-US" sz="2400" dirty="0">
                <a:solidFill>
                  <a:srgbClr val="0000CC"/>
                </a:solidFill>
              </a:rPr>
              <a:t>If the state is safe, do the allocation. Otherwise, pi must wait for Request(</a:t>
            </a:r>
            <a:r>
              <a:rPr lang="en-US" sz="2400" dirty="0" err="1">
                <a:solidFill>
                  <a:srgbClr val="0000CC"/>
                </a:solidFill>
              </a:rPr>
              <a:t>i</a:t>
            </a:r>
            <a:r>
              <a:rPr lang="en-US" sz="2400" dirty="0">
                <a:solidFill>
                  <a:srgbClr val="0000CC"/>
                </a:solidFill>
              </a:rPr>
              <a:t>)</a:t>
            </a:r>
          </a:p>
        </p:txBody>
      </p:sp>
      <p:sp>
        <p:nvSpPr>
          <p:cNvPr id="7" name="Title 1"/>
          <p:cNvSpPr>
            <a:spLocks noGrp="1"/>
          </p:cNvSpPr>
          <p:nvPr>
            <p:ph type="title"/>
          </p:nvPr>
        </p:nvSpPr>
        <p:spPr>
          <a:xfrm>
            <a:off x="-76200" y="76200"/>
            <a:ext cx="8610600" cy="1066800"/>
          </a:xfrm>
        </p:spPr>
        <p:txBody>
          <a:bodyPr>
            <a:noAutofit/>
          </a:bodyPr>
          <a:lstStyle/>
          <a:p>
            <a:r>
              <a:rPr lang="en-US" sz="2800" b="1" dirty="0">
                <a:solidFill>
                  <a:srgbClr val="FF0000"/>
                </a:solidFill>
                <a:effectLst>
                  <a:outerShdw blurRad="38100" dist="38100" dir="2700000" algn="tl">
                    <a:srgbClr val="000000">
                      <a:alpha val="43137"/>
                    </a:srgbClr>
                  </a:outerShdw>
                </a:effectLst>
                <a:latin typeface="+mn-lt"/>
              </a:rPr>
              <a:t>Deadlock Avoidance Algorithms (contd.)</a:t>
            </a:r>
            <a:br>
              <a:rPr lang="en-US" sz="2800" b="1" dirty="0">
                <a:solidFill>
                  <a:srgbClr val="FF0000"/>
                </a:solidFill>
                <a:effectLst>
                  <a:outerShdw blurRad="38100" dist="38100" dir="2700000" algn="tl">
                    <a:srgbClr val="000000">
                      <a:alpha val="43137"/>
                    </a:srgbClr>
                  </a:outerShdw>
                </a:effectLst>
                <a:latin typeface="+mn-lt"/>
              </a:rPr>
            </a:br>
            <a:r>
              <a:rPr lang="en-US" sz="2800" dirty="0">
                <a:solidFill>
                  <a:srgbClr val="00B050"/>
                </a:solidFill>
                <a:effectLst>
                  <a:outerShdw blurRad="38100" dist="38100" dir="2700000" algn="tl">
                    <a:srgbClr val="000000">
                      <a:alpha val="43137"/>
                    </a:srgbClr>
                  </a:outerShdw>
                </a:effectLst>
              </a:rPr>
              <a:t>Banker’s Algorithm</a:t>
            </a:r>
            <a:br>
              <a:rPr lang="en-US" sz="2800" b="1" dirty="0">
                <a:solidFill>
                  <a:srgbClr val="00B050"/>
                </a:solidFill>
                <a:effectLst>
                  <a:outerShdw blurRad="38100" dist="38100" dir="2700000" algn="tl">
                    <a:srgbClr val="000000">
                      <a:alpha val="43137"/>
                    </a:srgbClr>
                  </a:outerShdw>
                </a:effectLst>
                <a:latin typeface="+mn-lt"/>
              </a:rPr>
            </a:br>
            <a:endParaRPr lang="en-US" sz="2800" dirty="0">
              <a:solidFill>
                <a:srgbClr val="00B050"/>
              </a:solidFill>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228600" y="1600200"/>
            <a:ext cx="8686800" cy="4648200"/>
          </a:xfrm>
        </p:spPr>
        <p:txBody>
          <a:bodyPr>
            <a:normAutofit/>
          </a:bodyPr>
          <a:lstStyle/>
          <a:p>
            <a:pPr>
              <a:lnSpc>
                <a:spcPct val="90000"/>
              </a:lnSpc>
            </a:pPr>
            <a:r>
              <a:rPr lang="en-US" sz="2400" dirty="0">
                <a:solidFill>
                  <a:srgbClr val="0000CC"/>
                </a:solidFill>
                <a:effectLst>
                  <a:outerShdw blurRad="38100" dist="38100" dir="2700000" algn="tl">
                    <a:srgbClr val="000000">
                      <a:alpha val="43137"/>
                    </a:srgbClr>
                  </a:outerShdw>
                </a:effectLst>
              </a:rPr>
              <a:t>It is used to identify whether or not a system is in a safe state. The algorithm can be described as follow:</a:t>
            </a:r>
          </a:p>
          <a:p>
            <a:pPr>
              <a:lnSpc>
                <a:spcPct val="90000"/>
              </a:lnSpc>
              <a:buFont typeface="Tahoma" charset="0"/>
              <a:buAutoNum type="arabicPeriod"/>
            </a:pPr>
            <a:r>
              <a:rPr lang="en-US" sz="2400" dirty="0">
                <a:solidFill>
                  <a:srgbClr val="0000CC"/>
                </a:solidFill>
                <a:effectLst>
                  <a:outerShdw blurRad="38100" dist="38100" dir="2700000" algn="tl">
                    <a:srgbClr val="000000">
                      <a:alpha val="43137"/>
                    </a:srgbClr>
                  </a:outerShdw>
                </a:effectLst>
              </a:rPr>
              <a:t>Let </a:t>
            </a:r>
            <a:r>
              <a:rPr lang="en-US" sz="2400" i="1" dirty="0">
                <a:solidFill>
                  <a:srgbClr val="0000CC"/>
                </a:solidFill>
                <a:effectLst>
                  <a:outerShdw blurRad="38100" dist="38100" dir="2700000" algn="tl">
                    <a:srgbClr val="000000">
                      <a:alpha val="43137"/>
                    </a:srgbClr>
                  </a:outerShdw>
                </a:effectLst>
              </a:rPr>
              <a:t>Work </a:t>
            </a:r>
            <a:r>
              <a:rPr lang="en-US" sz="2400" dirty="0">
                <a:solidFill>
                  <a:srgbClr val="0000CC"/>
                </a:solidFill>
                <a:effectLst>
                  <a:outerShdw blurRad="38100" dist="38100" dir="2700000" algn="tl">
                    <a:srgbClr val="000000">
                      <a:alpha val="43137"/>
                    </a:srgbClr>
                  </a:outerShdw>
                </a:effectLst>
              </a:rPr>
              <a:t>and </a:t>
            </a:r>
            <a:r>
              <a:rPr lang="en-US" sz="2400" i="1" dirty="0">
                <a:solidFill>
                  <a:srgbClr val="0000CC"/>
                </a:solidFill>
                <a:effectLst>
                  <a:outerShdw blurRad="38100" dist="38100" dir="2700000" algn="tl">
                    <a:srgbClr val="000000">
                      <a:alpha val="43137"/>
                    </a:srgbClr>
                  </a:outerShdw>
                </a:effectLst>
              </a:rPr>
              <a:t>Finish</a:t>
            </a:r>
            <a:r>
              <a:rPr lang="en-US" sz="2400" dirty="0">
                <a:solidFill>
                  <a:srgbClr val="0000CC"/>
                </a:solidFill>
                <a:effectLst>
                  <a:outerShdw blurRad="38100" dist="38100" dir="2700000" algn="tl">
                    <a:srgbClr val="000000">
                      <a:alpha val="43137"/>
                    </a:srgbClr>
                  </a:outerShdw>
                </a:effectLst>
              </a:rPr>
              <a:t> be vectors of length</a:t>
            </a:r>
            <a:r>
              <a:rPr lang="en-US" sz="2400" i="1" dirty="0">
                <a:solidFill>
                  <a:srgbClr val="0000CC"/>
                </a:solidFill>
                <a:effectLst>
                  <a:outerShdw blurRad="38100" dist="38100" dir="2700000" algn="tl">
                    <a:srgbClr val="000000">
                      <a:alpha val="43137"/>
                    </a:srgbClr>
                  </a:outerShdw>
                </a:effectLst>
              </a:rPr>
              <a:t> m</a:t>
            </a:r>
            <a:r>
              <a:rPr lang="en-US" sz="2400" dirty="0">
                <a:solidFill>
                  <a:srgbClr val="0000CC"/>
                </a:solidFill>
                <a:effectLst>
                  <a:outerShdw blurRad="38100" dist="38100" dir="2700000" algn="tl">
                    <a:srgbClr val="000000">
                      <a:alpha val="43137"/>
                    </a:srgbClr>
                  </a:outerShdw>
                </a:effectLst>
              </a:rPr>
              <a:t> and</a:t>
            </a:r>
            <a:r>
              <a:rPr lang="en-US" sz="2400" i="1" dirty="0">
                <a:solidFill>
                  <a:srgbClr val="0000CC"/>
                </a:solidFill>
                <a:effectLst>
                  <a:outerShdw blurRad="38100" dist="38100" dir="2700000" algn="tl">
                    <a:srgbClr val="000000">
                      <a:alpha val="43137"/>
                    </a:srgbClr>
                  </a:outerShdw>
                </a:effectLst>
              </a:rPr>
              <a:t> n</a:t>
            </a:r>
            <a:r>
              <a:rPr lang="en-US" sz="2400" dirty="0">
                <a:solidFill>
                  <a:srgbClr val="0000CC"/>
                </a:solidFill>
                <a:effectLst>
                  <a:outerShdw blurRad="38100" dist="38100" dir="2700000" algn="tl">
                    <a:srgbClr val="000000">
                      <a:alpha val="43137"/>
                    </a:srgbClr>
                  </a:outerShdw>
                </a:effectLst>
              </a:rPr>
              <a:t>, respectively.  Initialize:</a:t>
            </a:r>
          </a:p>
          <a:p>
            <a:pPr lvl="3">
              <a:lnSpc>
                <a:spcPct val="90000"/>
              </a:lnSpc>
              <a:buFontTx/>
              <a:buNone/>
            </a:pPr>
            <a:r>
              <a:rPr lang="en-US" sz="2400" i="1" dirty="0">
                <a:solidFill>
                  <a:srgbClr val="7030A0"/>
                </a:solidFill>
                <a:effectLst>
                  <a:outerShdw blurRad="38100" dist="38100" dir="2700000" algn="tl">
                    <a:srgbClr val="000000">
                      <a:alpha val="43137"/>
                    </a:srgbClr>
                  </a:outerShdw>
                </a:effectLst>
              </a:rPr>
              <a:t>Work </a:t>
            </a:r>
            <a:r>
              <a:rPr lang="en-US" sz="2400" dirty="0">
                <a:solidFill>
                  <a:srgbClr val="7030A0"/>
                </a:solidFill>
                <a:effectLst>
                  <a:outerShdw blurRad="38100" dist="38100" dir="2700000" algn="tl">
                    <a:srgbClr val="000000">
                      <a:alpha val="43137"/>
                    </a:srgbClr>
                  </a:outerShdw>
                </a:effectLst>
              </a:rPr>
              <a:t>= </a:t>
            </a:r>
            <a:r>
              <a:rPr lang="en-US" sz="2400" i="1" dirty="0">
                <a:solidFill>
                  <a:srgbClr val="7030A0"/>
                </a:solidFill>
                <a:effectLst>
                  <a:outerShdw blurRad="38100" dist="38100" dir="2700000" algn="tl">
                    <a:srgbClr val="000000">
                      <a:alpha val="43137"/>
                    </a:srgbClr>
                  </a:outerShdw>
                </a:effectLst>
              </a:rPr>
              <a:t>Available</a:t>
            </a:r>
          </a:p>
          <a:p>
            <a:pPr lvl="3">
              <a:lnSpc>
                <a:spcPct val="90000"/>
              </a:lnSpc>
              <a:buFontTx/>
              <a:buNone/>
            </a:pPr>
            <a:r>
              <a:rPr lang="en-US" sz="2400" i="1" dirty="0">
                <a:solidFill>
                  <a:srgbClr val="7030A0"/>
                </a:solidFill>
                <a:effectLst>
                  <a:outerShdw blurRad="38100" dist="38100" dir="2700000" algn="tl">
                    <a:srgbClr val="000000">
                      <a:alpha val="43137"/>
                    </a:srgbClr>
                  </a:outerShdw>
                </a:effectLst>
              </a:rPr>
              <a:t>Finish </a:t>
            </a:r>
            <a:r>
              <a:rPr lang="en-US" sz="2400" dirty="0">
                <a:solidFill>
                  <a:srgbClr val="7030A0"/>
                </a:solidFill>
                <a:effectLst>
                  <a:outerShdw blurRad="38100" dist="38100" dir="2700000" algn="tl">
                    <a:srgbClr val="000000">
                      <a:alpha val="43137"/>
                    </a:srgbClr>
                  </a:outerShdw>
                </a:effectLst>
              </a:rPr>
              <a:t>[</a:t>
            </a:r>
            <a:r>
              <a:rPr lang="en-US" sz="2400" i="1" dirty="0" err="1">
                <a:solidFill>
                  <a:srgbClr val="7030A0"/>
                </a:solidFill>
                <a:effectLst>
                  <a:outerShdw blurRad="38100" dist="38100" dir="2700000" algn="tl">
                    <a:srgbClr val="000000">
                      <a:alpha val="43137"/>
                    </a:srgbClr>
                  </a:outerShdw>
                </a:effectLst>
              </a:rPr>
              <a:t>i</a:t>
            </a:r>
            <a:r>
              <a:rPr lang="en-US" sz="2400" dirty="0">
                <a:solidFill>
                  <a:srgbClr val="7030A0"/>
                </a:solidFill>
                <a:effectLst>
                  <a:outerShdw blurRad="38100" dist="38100" dir="2700000" algn="tl">
                    <a:srgbClr val="000000">
                      <a:alpha val="43137"/>
                    </a:srgbClr>
                  </a:outerShdw>
                </a:effectLst>
              </a:rPr>
              <a:t>] =</a:t>
            </a:r>
            <a:r>
              <a:rPr lang="en-US" sz="2400" i="1" dirty="0">
                <a:solidFill>
                  <a:srgbClr val="7030A0"/>
                </a:solidFill>
                <a:effectLst>
                  <a:outerShdw blurRad="38100" dist="38100" dir="2700000" algn="tl">
                    <a:srgbClr val="000000">
                      <a:alpha val="43137"/>
                    </a:srgbClr>
                  </a:outerShdw>
                </a:effectLst>
              </a:rPr>
              <a:t> false </a:t>
            </a:r>
            <a:r>
              <a:rPr lang="en-US" sz="2400" dirty="0">
                <a:solidFill>
                  <a:srgbClr val="7030A0"/>
                </a:solidFill>
                <a:effectLst>
                  <a:outerShdw blurRad="38100" dist="38100" dir="2700000" algn="tl">
                    <a:srgbClr val="000000">
                      <a:alpha val="43137"/>
                    </a:srgbClr>
                  </a:outerShdw>
                </a:effectLst>
              </a:rPr>
              <a:t>for</a:t>
            </a:r>
            <a:r>
              <a:rPr lang="en-US" sz="2400" i="1" dirty="0">
                <a:solidFill>
                  <a:srgbClr val="7030A0"/>
                </a:solidFill>
                <a:effectLst>
                  <a:outerShdw blurRad="38100" dist="38100" dir="2700000" algn="tl">
                    <a:srgbClr val="000000">
                      <a:alpha val="43137"/>
                    </a:srgbClr>
                  </a:outerShdw>
                </a:effectLst>
              </a:rPr>
              <a:t> </a:t>
            </a:r>
            <a:r>
              <a:rPr lang="en-US" sz="2400" i="1" dirty="0" err="1">
                <a:solidFill>
                  <a:srgbClr val="7030A0"/>
                </a:solidFill>
                <a:effectLst>
                  <a:outerShdw blurRad="38100" dist="38100" dir="2700000" algn="tl">
                    <a:srgbClr val="000000">
                      <a:alpha val="43137"/>
                    </a:srgbClr>
                  </a:outerShdw>
                </a:effectLst>
              </a:rPr>
              <a:t>i</a:t>
            </a:r>
            <a:r>
              <a:rPr lang="en-US" sz="2400" dirty="0">
                <a:solidFill>
                  <a:srgbClr val="7030A0"/>
                </a:solidFill>
                <a:effectLst>
                  <a:outerShdw blurRad="38100" dist="38100" dir="2700000" algn="tl">
                    <a:srgbClr val="000000">
                      <a:alpha val="43137"/>
                    </a:srgbClr>
                  </a:outerShdw>
                </a:effectLst>
              </a:rPr>
              <a:t> = 0, 1, …, </a:t>
            </a:r>
            <a:r>
              <a:rPr lang="en-US" sz="2400" i="1" dirty="0">
                <a:solidFill>
                  <a:srgbClr val="7030A0"/>
                </a:solidFill>
                <a:effectLst>
                  <a:outerShdw blurRad="38100" dist="38100" dir="2700000" algn="tl">
                    <a:srgbClr val="000000">
                      <a:alpha val="43137"/>
                    </a:srgbClr>
                  </a:outerShdw>
                </a:effectLst>
              </a:rPr>
              <a:t>n- </a:t>
            </a:r>
            <a:r>
              <a:rPr lang="en-US" sz="2400" dirty="0">
                <a:solidFill>
                  <a:srgbClr val="7030A0"/>
                </a:solidFill>
                <a:effectLst>
                  <a:outerShdw blurRad="38100" dist="38100" dir="2700000" algn="tl">
                    <a:srgbClr val="000000">
                      <a:alpha val="43137"/>
                    </a:srgbClr>
                  </a:outerShdw>
                </a:effectLst>
              </a:rPr>
              <a:t>1</a:t>
            </a:r>
            <a:r>
              <a:rPr lang="en-US" sz="2400" i="1" dirty="0">
                <a:solidFill>
                  <a:srgbClr val="7030A0"/>
                </a:solidFill>
                <a:effectLst>
                  <a:outerShdw blurRad="38100" dist="38100" dir="2700000" algn="tl">
                    <a:srgbClr val="000000">
                      <a:alpha val="43137"/>
                    </a:srgbClr>
                  </a:outerShdw>
                </a:effectLst>
              </a:rPr>
              <a:t>.</a:t>
            </a:r>
            <a:endParaRPr lang="en-US" sz="2400" dirty="0">
              <a:solidFill>
                <a:srgbClr val="7030A0"/>
              </a:solidFill>
              <a:effectLst>
                <a:outerShdw blurRad="38100" dist="38100" dir="2700000" algn="tl">
                  <a:srgbClr val="000000">
                    <a:alpha val="43137"/>
                  </a:srgbClr>
                </a:outerShdw>
              </a:effectLst>
            </a:endParaRPr>
          </a:p>
          <a:p>
            <a:pPr>
              <a:lnSpc>
                <a:spcPct val="90000"/>
              </a:lnSpc>
              <a:buFont typeface="Monotype Sorts" pitchFamily="2" charset="2"/>
              <a:buNone/>
            </a:pPr>
            <a:r>
              <a:rPr lang="en-US" sz="2400" dirty="0">
                <a:solidFill>
                  <a:srgbClr val="0000CC"/>
                </a:solidFill>
                <a:effectLst>
                  <a:outerShdw blurRad="38100" dist="38100" dir="2700000" algn="tl">
                    <a:srgbClr val="000000">
                      <a:alpha val="43137"/>
                    </a:srgbClr>
                  </a:outerShdw>
                </a:effectLst>
              </a:rPr>
              <a:t>2.	Find an </a:t>
            </a:r>
            <a:r>
              <a:rPr lang="en-US" sz="2400" i="1" dirty="0" err="1">
                <a:solidFill>
                  <a:srgbClr val="0000CC"/>
                </a:solidFill>
                <a:effectLst>
                  <a:outerShdw blurRad="38100" dist="38100" dir="2700000" algn="tl">
                    <a:srgbClr val="000000">
                      <a:alpha val="43137"/>
                    </a:srgbClr>
                  </a:outerShdw>
                </a:effectLst>
              </a:rPr>
              <a:t>i</a:t>
            </a:r>
            <a:r>
              <a:rPr lang="en-US" sz="2400" i="1" dirty="0">
                <a:solidFill>
                  <a:srgbClr val="0000CC"/>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rPr>
              <a:t>such that both: </a:t>
            </a:r>
          </a:p>
          <a:p>
            <a:pPr lvl="1">
              <a:lnSpc>
                <a:spcPct val="90000"/>
              </a:lnSpc>
              <a:buFont typeface="Monotype Sorts" pitchFamily="2" charset="2"/>
              <a:buNone/>
            </a:pPr>
            <a:r>
              <a:rPr lang="en-US" sz="2400" dirty="0">
                <a:solidFill>
                  <a:srgbClr val="7030A0"/>
                </a:solidFill>
                <a:effectLst>
                  <a:outerShdw blurRad="38100" dist="38100" dir="2700000" algn="tl">
                    <a:srgbClr val="000000">
                      <a:alpha val="43137"/>
                    </a:srgbClr>
                  </a:outerShdw>
                </a:effectLst>
              </a:rPr>
              <a:t>(a) </a:t>
            </a:r>
            <a:r>
              <a:rPr lang="en-US" sz="2400" i="1" dirty="0">
                <a:solidFill>
                  <a:srgbClr val="7030A0"/>
                </a:solidFill>
                <a:effectLst>
                  <a:outerShdw blurRad="38100" dist="38100" dir="2700000" algn="tl">
                    <a:srgbClr val="000000">
                      <a:alpha val="43137"/>
                    </a:srgbClr>
                  </a:outerShdw>
                </a:effectLst>
              </a:rPr>
              <a:t>Finish</a:t>
            </a:r>
            <a:r>
              <a:rPr lang="en-US" sz="2400" dirty="0">
                <a:solidFill>
                  <a:srgbClr val="7030A0"/>
                </a:solidFill>
                <a:effectLst>
                  <a:outerShdw blurRad="38100" dist="38100" dir="2700000" algn="tl">
                    <a:srgbClr val="000000">
                      <a:alpha val="43137"/>
                    </a:srgbClr>
                  </a:outerShdw>
                </a:effectLst>
              </a:rPr>
              <a:t> [</a:t>
            </a:r>
            <a:r>
              <a:rPr lang="en-US" sz="2400" i="1" dirty="0" err="1">
                <a:solidFill>
                  <a:srgbClr val="7030A0"/>
                </a:solidFill>
                <a:effectLst>
                  <a:outerShdw blurRad="38100" dist="38100" dir="2700000" algn="tl">
                    <a:srgbClr val="000000">
                      <a:alpha val="43137"/>
                    </a:srgbClr>
                  </a:outerShdw>
                </a:effectLst>
              </a:rPr>
              <a:t>i</a:t>
            </a:r>
            <a:r>
              <a:rPr lang="en-US" sz="2400" dirty="0">
                <a:solidFill>
                  <a:srgbClr val="7030A0"/>
                </a:solidFill>
                <a:effectLst>
                  <a:outerShdw blurRad="38100" dist="38100" dir="2700000" algn="tl">
                    <a:srgbClr val="000000">
                      <a:alpha val="43137"/>
                    </a:srgbClr>
                  </a:outerShdw>
                </a:effectLst>
              </a:rPr>
              <a:t>] = </a:t>
            </a:r>
            <a:r>
              <a:rPr lang="en-US" sz="2400" i="1" dirty="0">
                <a:solidFill>
                  <a:srgbClr val="7030A0"/>
                </a:solidFill>
                <a:effectLst>
                  <a:outerShdw blurRad="38100" dist="38100" dir="2700000" algn="tl">
                    <a:srgbClr val="000000">
                      <a:alpha val="43137"/>
                    </a:srgbClr>
                  </a:outerShdw>
                </a:effectLst>
              </a:rPr>
              <a:t>false</a:t>
            </a:r>
            <a:endParaRPr lang="en-US" sz="2400" dirty="0">
              <a:solidFill>
                <a:srgbClr val="7030A0"/>
              </a:solidFill>
              <a:effectLst>
                <a:outerShdw blurRad="38100" dist="38100" dir="2700000" algn="tl">
                  <a:srgbClr val="000000">
                    <a:alpha val="43137"/>
                  </a:srgbClr>
                </a:outerShdw>
              </a:effectLst>
            </a:endParaRPr>
          </a:p>
          <a:p>
            <a:pPr lvl="1">
              <a:lnSpc>
                <a:spcPct val="90000"/>
              </a:lnSpc>
              <a:buFont typeface="Monotype Sorts" pitchFamily="2" charset="2"/>
              <a:buNone/>
            </a:pPr>
            <a:r>
              <a:rPr lang="en-US" sz="2400" dirty="0">
                <a:solidFill>
                  <a:srgbClr val="7030A0"/>
                </a:solidFill>
                <a:effectLst>
                  <a:outerShdw blurRad="38100" dist="38100" dir="2700000" algn="tl">
                    <a:srgbClr val="000000">
                      <a:alpha val="43137"/>
                    </a:srgbClr>
                  </a:outerShdw>
                </a:effectLst>
              </a:rPr>
              <a:t>(b) </a:t>
            </a:r>
            <a:r>
              <a:rPr lang="en-US" sz="2400" i="1" dirty="0" err="1">
                <a:solidFill>
                  <a:srgbClr val="7030A0"/>
                </a:solidFill>
                <a:effectLst>
                  <a:outerShdw blurRad="38100" dist="38100" dir="2700000" algn="tl">
                    <a:srgbClr val="000000">
                      <a:alpha val="43137"/>
                    </a:srgbClr>
                  </a:outerShdw>
                </a:effectLst>
              </a:rPr>
              <a:t>Need</a:t>
            </a:r>
            <a:r>
              <a:rPr lang="en-US" sz="2400" i="1" baseline="-25000" dirty="0" err="1">
                <a:solidFill>
                  <a:srgbClr val="7030A0"/>
                </a:solidFill>
                <a:effectLst>
                  <a:outerShdw blurRad="38100" dist="38100" dir="2700000" algn="tl">
                    <a:srgbClr val="000000">
                      <a:alpha val="43137"/>
                    </a:srgbClr>
                  </a:outerShdw>
                </a:effectLst>
              </a:rPr>
              <a:t>i</a:t>
            </a:r>
            <a:r>
              <a:rPr lang="en-US" sz="2400" dirty="0">
                <a:solidFill>
                  <a:srgbClr val="7030A0"/>
                </a:solidFill>
                <a:effectLst>
                  <a:outerShdw blurRad="38100" dist="38100" dir="2700000" algn="tl">
                    <a:srgbClr val="000000">
                      <a:alpha val="43137"/>
                    </a:srgbClr>
                  </a:outerShdw>
                </a:effectLst>
              </a:rPr>
              <a:t> </a:t>
            </a:r>
            <a:r>
              <a:rPr lang="en-US" sz="2400" dirty="0">
                <a:solidFill>
                  <a:srgbClr val="7030A0"/>
                </a:solidFill>
                <a:effectLst>
                  <a:outerShdw blurRad="38100" dist="38100" dir="2700000" algn="tl">
                    <a:srgbClr val="000000">
                      <a:alpha val="43137"/>
                    </a:srgbClr>
                  </a:outerShdw>
                </a:effectLst>
                <a:sym typeface="Symbol" pitchFamily="18" charset="2"/>
              </a:rPr>
              <a:t> </a:t>
            </a:r>
            <a:r>
              <a:rPr lang="en-US" sz="2400" i="1" dirty="0">
                <a:solidFill>
                  <a:srgbClr val="7030A0"/>
                </a:solidFill>
                <a:effectLst>
                  <a:outerShdw blurRad="38100" dist="38100" dir="2700000" algn="tl">
                    <a:srgbClr val="000000">
                      <a:alpha val="43137"/>
                    </a:srgbClr>
                  </a:outerShdw>
                </a:effectLst>
                <a:sym typeface="Symbol" pitchFamily="18" charset="2"/>
              </a:rPr>
              <a:t>Work; </a:t>
            </a:r>
            <a:r>
              <a:rPr lang="en-US" sz="2400" dirty="0">
                <a:solidFill>
                  <a:srgbClr val="00B050"/>
                </a:solidFill>
                <a:effectLst>
                  <a:outerShdw blurRad="38100" dist="38100" dir="2700000" algn="tl">
                    <a:srgbClr val="000000">
                      <a:alpha val="43137"/>
                    </a:srgbClr>
                  </a:outerShdw>
                </a:effectLst>
                <a:sym typeface="Symbol" pitchFamily="18" charset="2"/>
              </a:rPr>
              <a:t>If no such </a:t>
            </a:r>
            <a:r>
              <a:rPr lang="en-US" sz="2400" i="1" dirty="0" err="1">
                <a:solidFill>
                  <a:srgbClr val="00B050"/>
                </a:solidFill>
                <a:effectLst>
                  <a:outerShdw blurRad="38100" dist="38100" dir="2700000" algn="tl">
                    <a:srgbClr val="000000">
                      <a:alpha val="43137"/>
                    </a:srgbClr>
                  </a:outerShdw>
                </a:effectLst>
                <a:sym typeface="Symbol" pitchFamily="18" charset="2"/>
              </a:rPr>
              <a:t>i</a:t>
            </a:r>
            <a:r>
              <a:rPr lang="en-US" sz="2400" i="1" dirty="0">
                <a:solidFill>
                  <a:srgbClr val="00B050"/>
                </a:solidFill>
                <a:effectLst>
                  <a:outerShdw blurRad="38100" dist="38100" dir="2700000" algn="tl">
                    <a:srgbClr val="000000">
                      <a:alpha val="43137"/>
                    </a:srgbClr>
                  </a:outerShdw>
                </a:effectLst>
                <a:sym typeface="Symbol" pitchFamily="18" charset="2"/>
              </a:rPr>
              <a:t> </a:t>
            </a:r>
            <a:r>
              <a:rPr lang="en-US" sz="2400" dirty="0">
                <a:solidFill>
                  <a:srgbClr val="00B050"/>
                </a:solidFill>
                <a:effectLst>
                  <a:outerShdw blurRad="38100" dist="38100" dir="2700000" algn="tl">
                    <a:srgbClr val="000000">
                      <a:alpha val="43137"/>
                    </a:srgbClr>
                  </a:outerShdw>
                </a:effectLst>
                <a:sym typeface="Symbol" pitchFamily="18" charset="2"/>
              </a:rPr>
              <a:t>exists, go to step 4.</a:t>
            </a:r>
          </a:p>
          <a:p>
            <a:pPr>
              <a:lnSpc>
                <a:spcPct val="90000"/>
              </a:lnSpc>
              <a:buFont typeface="Monotype Sorts" pitchFamily="2" charset="2"/>
              <a:buNone/>
            </a:pPr>
            <a:r>
              <a:rPr lang="en-US" sz="2400" dirty="0">
                <a:solidFill>
                  <a:srgbClr val="0000CC"/>
                </a:solidFill>
                <a:effectLst>
                  <a:outerShdw blurRad="38100" dist="38100" dir="2700000" algn="tl">
                    <a:srgbClr val="000000">
                      <a:alpha val="43137"/>
                    </a:srgbClr>
                  </a:outerShdw>
                </a:effectLst>
              </a:rPr>
              <a:t>3.	</a:t>
            </a:r>
            <a:r>
              <a:rPr lang="en-US" sz="2400" i="1" dirty="0">
                <a:solidFill>
                  <a:srgbClr val="7030A0"/>
                </a:solidFill>
                <a:effectLst>
                  <a:outerShdw blurRad="38100" dist="38100" dir="2700000" algn="tl">
                    <a:srgbClr val="000000">
                      <a:alpha val="43137"/>
                    </a:srgbClr>
                  </a:outerShdw>
                </a:effectLst>
              </a:rPr>
              <a:t>Work</a:t>
            </a:r>
            <a:r>
              <a:rPr lang="en-US" sz="2400" dirty="0">
                <a:solidFill>
                  <a:srgbClr val="7030A0"/>
                </a:solidFill>
                <a:effectLst>
                  <a:outerShdw blurRad="38100" dist="38100" dir="2700000" algn="tl">
                    <a:srgbClr val="000000">
                      <a:alpha val="43137"/>
                    </a:srgbClr>
                  </a:outerShdw>
                </a:effectLst>
              </a:rPr>
              <a:t> = </a:t>
            </a:r>
            <a:r>
              <a:rPr lang="en-US" sz="2400" i="1" dirty="0">
                <a:solidFill>
                  <a:srgbClr val="7030A0"/>
                </a:solidFill>
                <a:effectLst>
                  <a:outerShdw blurRad="38100" dist="38100" dir="2700000" algn="tl">
                    <a:srgbClr val="000000">
                      <a:alpha val="43137"/>
                    </a:srgbClr>
                  </a:outerShdw>
                </a:effectLst>
              </a:rPr>
              <a:t>Work </a:t>
            </a:r>
            <a:r>
              <a:rPr lang="en-US" sz="2400" dirty="0">
                <a:solidFill>
                  <a:srgbClr val="7030A0"/>
                </a:solidFill>
                <a:effectLst>
                  <a:outerShdw blurRad="38100" dist="38100" dir="2700000" algn="tl">
                    <a:srgbClr val="000000">
                      <a:alpha val="43137"/>
                    </a:srgbClr>
                  </a:outerShdw>
                </a:effectLst>
              </a:rPr>
              <a:t>+ </a:t>
            </a:r>
            <a:r>
              <a:rPr lang="en-US" sz="2400" i="1" dirty="0" err="1">
                <a:solidFill>
                  <a:srgbClr val="7030A0"/>
                </a:solidFill>
                <a:effectLst>
                  <a:outerShdw blurRad="38100" dist="38100" dir="2700000" algn="tl">
                    <a:srgbClr val="000000">
                      <a:alpha val="43137"/>
                    </a:srgbClr>
                  </a:outerShdw>
                </a:effectLst>
              </a:rPr>
              <a:t>Allocation</a:t>
            </a:r>
            <a:r>
              <a:rPr lang="en-US" sz="2400" i="1" baseline="-25000" dirty="0" err="1">
                <a:solidFill>
                  <a:srgbClr val="7030A0"/>
                </a:solidFill>
                <a:effectLst>
                  <a:outerShdw blurRad="38100" dist="38100" dir="2700000" algn="tl">
                    <a:srgbClr val="000000">
                      <a:alpha val="43137"/>
                    </a:srgbClr>
                  </a:outerShdw>
                </a:effectLst>
              </a:rPr>
              <a:t>i</a:t>
            </a:r>
            <a:br>
              <a:rPr lang="en-US" sz="2400" dirty="0">
                <a:solidFill>
                  <a:srgbClr val="7030A0"/>
                </a:solidFill>
                <a:effectLst>
                  <a:outerShdw blurRad="38100" dist="38100" dir="2700000" algn="tl">
                    <a:srgbClr val="000000">
                      <a:alpha val="43137"/>
                    </a:srgbClr>
                  </a:outerShdw>
                </a:effectLst>
              </a:rPr>
            </a:br>
            <a:r>
              <a:rPr lang="en-US" sz="2400" i="1" dirty="0">
                <a:solidFill>
                  <a:srgbClr val="7030A0"/>
                </a:solidFill>
                <a:effectLst>
                  <a:outerShdw blurRad="38100" dist="38100" dir="2700000" algn="tl">
                    <a:srgbClr val="000000">
                      <a:alpha val="43137"/>
                    </a:srgbClr>
                  </a:outerShdw>
                </a:effectLst>
              </a:rPr>
              <a:t>Finish </a:t>
            </a:r>
            <a:r>
              <a:rPr lang="en-US" sz="2400" dirty="0">
                <a:solidFill>
                  <a:srgbClr val="7030A0"/>
                </a:solidFill>
                <a:effectLst>
                  <a:outerShdw blurRad="38100" dist="38100" dir="2700000" algn="tl">
                    <a:srgbClr val="000000">
                      <a:alpha val="43137"/>
                    </a:srgbClr>
                  </a:outerShdw>
                </a:effectLst>
              </a:rPr>
              <a:t>[</a:t>
            </a:r>
            <a:r>
              <a:rPr lang="en-US" sz="2400" i="1" dirty="0" err="1">
                <a:solidFill>
                  <a:srgbClr val="7030A0"/>
                </a:solidFill>
                <a:effectLst>
                  <a:outerShdw blurRad="38100" dist="38100" dir="2700000" algn="tl">
                    <a:srgbClr val="000000">
                      <a:alpha val="43137"/>
                    </a:srgbClr>
                  </a:outerShdw>
                </a:effectLst>
              </a:rPr>
              <a:t>i</a:t>
            </a:r>
            <a:r>
              <a:rPr lang="en-US" sz="2400" dirty="0">
                <a:solidFill>
                  <a:srgbClr val="7030A0"/>
                </a:solidFill>
                <a:effectLst>
                  <a:outerShdw blurRad="38100" dist="38100" dir="2700000" algn="tl">
                    <a:srgbClr val="000000">
                      <a:alpha val="43137"/>
                    </a:srgbClr>
                  </a:outerShdw>
                </a:effectLst>
              </a:rPr>
              <a:t>] =</a:t>
            </a:r>
            <a:r>
              <a:rPr lang="en-US" sz="2400" i="1" dirty="0">
                <a:solidFill>
                  <a:srgbClr val="7030A0"/>
                </a:solidFill>
                <a:effectLst>
                  <a:outerShdw blurRad="38100" dist="38100" dir="2700000" algn="tl">
                    <a:srgbClr val="000000">
                      <a:alpha val="43137"/>
                    </a:srgbClr>
                  </a:outerShdw>
                </a:effectLst>
              </a:rPr>
              <a:t> true; </a:t>
            </a:r>
            <a:r>
              <a:rPr lang="en-US" sz="2400" dirty="0">
                <a:solidFill>
                  <a:srgbClr val="00B050"/>
                </a:solidFill>
                <a:effectLst>
                  <a:outerShdw blurRad="38100" dist="38100" dir="2700000" algn="tl">
                    <a:srgbClr val="000000">
                      <a:alpha val="43137"/>
                    </a:srgbClr>
                  </a:outerShdw>
                </a:effectLst>
              </a:rPr>
              <a:t>go to step 2.</a:t>
            </a:r>
          </a:p>
          <a:p>
            <a:pPr>
              <a:lnSpc>
                <a:spcPct val="90000"/>
              </a:lnSpc>
              <a:buFont typeface="Monotype Sorts" pitchFamily="2" charset="2"/>
              <a:buNone/>
            </a:pPr>
            <a:r>
              <a:rPr lang="en-US" sz="2400" dirty="0">
                <a:solidFill>
                  <a:srgbClr val="0000CC"/>
                </a:solidFill>
                <a:effectLst>
                  <a:outerShdw blurRad="38100" dist="38100" dir="2700000" algn="tl">
                    <a:srgbClr val="000000">
                      <a:alpha val="43137"/>
                    </a:srgbClr>
                  </a:outerShdw>
                </a:effectLst>
              </a:rPr>
              <a:t>4.	If </a:t>
            </a:r>
            <a:r>
              <a:rPr lang="en-US" sz="2400" i="1" dirty="0">
                <a:solidFill>
                  <a:srgbClr val="0000CC"/>
                </a:solidFill>
                <a:effectLst>
                  <a:outerShdw blurRad="38100" dist="38100" dir="2700000" algn="tl">
                    <a:srgbClr val="000000">
                      <a:alpha val="43137"/>
                    </a:srgbClr>
                  </a:outerShdw>
                </a:effectLst>
              </a:rPr>
              <a:t>Finish</a:t>
            </a:r>
            <a:r>
              <a:rPr lang="en-US" sz="2400" dirty="0">
                <a:solidFill>
                  <a:srgbClr val="0000CC"/>
                </a:solidFill>
                <a:effectLst>
                  <a:outerShdw blurRad="38100" dist="38100" dir="2700000" algn="tl">
                    <a:srgbClr val="000000">
                      <a:alpha val="43137"/>
                    </a:srgbClr>
                  </a:outerShdw>
                </a:effectLst>
              </a:rPr>
              <a:t> [</a:t>
            </a:r>
            <a:r>
              <a:rPr lang="en-US" sz="2400" i="1" dirty="0" err="1">
                <a:solidFill>
                  <a:srgbClr val="0000CC"/>
                </a:solidFill>
                <a:effectLst>
                  <a:outerShdw blurRad="38100" dist="38100" dir="2700000" algn="tl">
                    <a:srgbClr val="000000">
                      <a:alpha val="43137"/>
                    </a:srgbClr>
                  </a:outerShdw>
                </a:effectLst>
              </a:rPr>
              <a:t>i</a:t>
            </a:r>
            <a:r>
              <a:rPr lang="en-US" sz="2400" dirty="0">
                <a:solidFill>
                  <a:srgbClr val="0000CC"/>
                </a:solidFill>
                <a:effectLst>
                  <a:outerShdw blurRad="38100" dist="38100" dir="2700000" algn="tl">
                    <a:srgbClr val="000000">
                      <a:alpha val="43137"/>
                    </a:srgbClr>
                  </a:outerShdw>
                </a:effectLst>
              </a:rPr>
              <a:t>] == true for all </a:t>
            </a:r>
            <a:r>
              <a:rPr lang="en-US" sz="2400" i="1" dirty="0" err="1">
                <a:solidFill>
                  <a:srgbClr val="0000CC"/>
                </a:solidFill>
                <a:effectLst>
                  <a:outerShdw blurRad="38100" dist="38100" dir="2700000" algn="tl">
                    <a:srgbClr val="000000">
                      <a:alpha val="43137"/>
                    </a:srgbClr>
                  </a:outerShdw>
                </a:effectLst>
              </a:rPr>
              <a:t>i</a:t>
            </a:r>
            <a:r>
              <a:rPr lang="en-US" sz="2400" dirty="0">
                <a:solidFill>
                  <a:srgbClr val="0000CC"/>
                </a:solidFill>
                <a:effectLst>
                  <a:outerShdw blurRad="38100" dist="38100" dir="2700000" algn="tl">
                    <a:srgbClr val="000000">
                      <a:alpha val="43137"/>
                    </a:srgbClr>
                  </a:outerShdw>
                </a:effectLst>
              </a:rPr>
              <a:t>, then the system is in a safe state.</a:t>
            </a:r>
          </a:p>
          <a:p>
            <a:endParaRPr lang="en-US" sz="2000" dirty="0">
              <a:effectLst>
                <a:outerShdw blurRad="38100" dist="38100" dir="2700000" algn="tl">
                  <a:srgbClr val="000000">
                    <a:alpha val="43137"/>
                  </a:srgbClr>
                </a:outerShdw>
              </a:effectLst>
            </a:endParaRPr>
          </a:p>
        </p:txBody>
      </p:sp>
      <p:sp>
        <p:nvSpPr>
          <p:cNvPr id="51203" name="Date Placeholder 3"/>
          <p:cNvSpPr>
            <a:spLocks noGrp="1"/>
          </p:cNvSpPr>
          <p:nvPr>
            <p:ph type="dt" sz="quarter" idx="10"/>
          </p:nvPr>
        </p:nvSpPr>
        <p:spPr>
          <a:noFill/>
        </p:spPr>
        <p:txBody>
          <a:bodyPr/>
          <a:lstStyle/>
          <a:p>
            <a:fld id="{3ABFD3BA-C18F-4E08-9D22-5A08043AB65C}" type="datetime1">
              <a:rPr lang="en-US" smtClean="0"/>
              <a:t>5/31/2020</a:t>
            </a:fld>
            <a:endParaRPr lang="en-US"/>
          </a:p>
        </p:txBody>
      </p:sp>
      <p:sp>
        <p:nvSpPr>
          <p:cNvPr id="51204" name="Slide Number Placeholder 4"/>
          <p:cNvSpPr>
            <a:spLocks noGrp="1"/>
          </p:cNvSpPr>
          <p:nvPr>
            <p:ph type="sldNum" sz="quarter" idx="11"/>
          </p:nvPr>
        </p:nvSpPr>
        <p:spPr>
          <a:noFill/>
        </p:spPr>
        <p:txBody>
          <a:bodyPr/>
          <a:lstStyle/>
          <a:p>
            <a:fld id="{FE661472-3CBD-4E8D-A8F7-BC842EF37285}" type="slidenum">
              <a:rPr lang="en-US" smtClean="0"/>
              <a:pPr/>
              <a:t>49</a:t>
            </a:fld>
            <a:endParaRPr lang="en-US"/>
          </a:p>
        </p:txBody>
      </p:sp>
      <p:sp>
        <p:nvSpPr>
          <p:cNvPr id="51205"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9" name="Rectangle 8"/>
          <p:cNvSpPr/>
          <p:nvPr/>
        </p:nvSpPr>
        <p:spPr>
          <a:xfrm>
            <a:off x="3276600" y="1066800"/>
            <a:ext cx="2590800" cy="461665"/>
          </a:xfrm>
          <a:prstGeom prst="rect">
            <a:avLst/>
          </a:prstGeom>
        </p:spPr>
        <p:txBody>
          <a:bodyPr>
            <a:spAutoFit/>
          </a:bodyPr>
          <a:lstStyle/>
          <a:p>
            <a:pPr>
              <a:defRPr/>
            </a:pPr>
            <a:r>
              <a:rPr lang="en-US" sz="2400" b="1" kern="0" dirty="0">
                <a:solidFill>
                  <a:srgbClr val="FFFF00"/>
                </a:solidFill>
                <a:effectLst>
                  <a:outerShdw blurRad="38100" dist="38100" dir="2700000" algn="tl">
                    <a:srgbClr val="000000">
                      <a:alpha val="43137"/>
                    </a:srgbClr>
                  </a:outerShdw>
                </a:effectLst>
                <a:cs typeface="ＭＳ Ｐゴシック" charset="-128"/>
              </a:rPr>
              <a:t>Safety Algorithm</a:t>
            </a:r>
          </a:p>
        </p:txBody>
      </p:sp>
      <p:sp>
        <p:nvSpPr>
          <p:cNvPr id="13" name="Title 1"/>
          <p:cNvSpPr>
            <a:spLocks noGrp="1"/>
          </p:cNvSpPr>
          <p:nvPr>
            <p:ph type="title"/>
          </p:nvPr>
        </p:nvSpPr>
        <p:spPr>
          <a:xfrm>
            <a:off x="0" y="0"/>
            <a:ext cx="8610600" cy="1066800"/>
          </a:xfrm>
        </p:spPr>
        <p:txBody>
          <a:bodyPr>
            <a:noAutofit/>
          </a:bodyPr>
          <a:lstStyle/>
          <a:p>
            <a:r>
              <a:rPr lang="en-US" sz="2800" b="1" dirty="0">
                <a:solidFill>
                  <a:srgbClr val="FF0000"/>
                </a:solidFill>
                <a:effectLst>
                  <a:outerShdw blurRad="38100" dist="38100" dir="2700000" algn="tl">
                    <a:srgbClr val="000000">
                      <a:alpha val="43137"/>
                    </a:srgbClr>
                  </a:outerShdw>
                </a:effectLst>
                <a:latin typeface="+mn-lt"/>
              </a:rPr>
              <a:t>Deadlock Avoidance Algorithms (contd.)</a:t>
            </a:r>
            <a:br>
              <a:rPr lang="en-US" sz="2800" b="1" dirty="0">
                <a:solidFill>
                  <a:srgbClr val="FF0000"/>
                </a:solidFill>
                <a:effectLst>
                  <a:outerShdw blurRad="38100" dist="38100" dir="2700000" algn="tl">
                    <a:srgbClr val="000000">
                      <a:alpha val="43137"/>
                    </a:srgbClr>
                  </a:outerShdw>
                </a:effectLst>
                <a:latin typeface="+mn-lt"/>
              </a:rPr>
            </a:br>
            <a:r>
              <a:rPr lang="en-US" sz="2800" dirty="0">
                <a:solidFill>
                  <a:srgbClr val="00B050"/>
                </a:solidFill>
                <a:effectLst>
                  <a:outerShdw blurRad="38100" dist="38100" dir="2700000" algn="tl">
                    <a:srgbClr val="000000">
                      <a:alpha val="43137"/>
                    </a:srgbClr>
                  </a:outerShdw>
                </a:effectLst>
              </a:rPr>
              <a:t>Banker’s Algorithm</a:t>
            </a:r>
            <a:br>
              <a:rPr lang="en-US" sz="2800" b="1" dirty="0">
                <a:solidFill>
                  <a:srgbClr val="00B050"/>
                </a:solidFill>
                <a:effectLst>
                  <a:outerShdw blurRad="38100" dist="38100" dir="2700000" algn="tl">
                    <a:srgbClr val="000000">
                      <a:alpha val="43137"/>
                    </a:srgbClr>
                  </a:outerShdw>
                </a:effectLst>
                <a:latin typeface="+mn-lt"/>
              </a:rPr>
            </a:br>
            <a:endParaRPr lang="en-US" sz="2800" dirty="0">
              <a:solidFill>
                <a:srgbClr val="00B050"/>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4" name="Rectangle 8"/>
          <p:cNvSpPr>
            <a:spLocks noGrp="1" noChangeArrowheads="1"/>
          </p:cNvSpPr>
          <p:nvPr>
            <p:ph type="title"/>
          </p:nvPr>
        </p:nvSpPr>
        <p:spPr>
          <a:xfrm>
            <a:off x="179388" y="188913"/>
            <a:ext cx="8686800" cy="1143000"/>
          </a:xfrm>
        </p:spPr>
        <p:txBody>
          <a:bodyPr>
            <a:normAutofit/>
          </a:bodyPr>
          <a:lstStyle/>
          <a:p>
            <a:pPr eaLnBrk="1" fontAlgn="auto" hangingPunct="1">
              <a:spcAft>
                <a:spcPts val="0"/>
              </a:spcAft>
              <a:defRPr/>
            </a:pPr>
            <a:r>
              <a:rPr lang="en-US" sz="3600" b="1" dirty="0">
                <a:solidFill>
                  <a:srgbClr val="FF0000"/>
                </a:solidFill>
                <a:effectLst>
                  <a:outerShdw blurRad="38100" dist="38100" dir="2700000" algn="tl">
                    <a:srgbClr val="000000"/>
                  </a:outerShdw>
                </a:effectLst>
              </a:rPr>
              <a:t>Resource deadlock</a:t>
            </a:r>
          </a:p>
        </p:txBody>
      </p:sp>
      <p:sp>
        <p:nvSpPr>
          <p:cNvPr id="121867" name="Text Box 11"/>
          <p:cNvSpPr txBox="1">
            <a:spLocks noChangeArrowheads="1"/>
          </p:cNvSpPr>
          <p:nvPr/>
        </p:nvSpPr>
        <p:spPr bwMode="auto">
          <a:xfrm>
            <a:off x="179388" y="1484313"/>
            <a:ext cx="8207375" cy="2585323"/>
          </a:xfrm>
          <a:prstGeom prst="rect">
            <a:avLst/>
          </a:prstGeom>
          <a:noFill/>
          <a:ln w="9525">
            <a:noFill/>
            <a:miter lim="800000"/>
            <a:headEnd/>
            <a:tailEnd/>
          </a:ln>
          <a:effectLst/>
        </p:spPr>
        <p:txBody>
          <a:bodyPr>
            <a:spAutoFit/>
          </a:bodyPr>
          <a:lstStyle/>
          <a:p>
            <a:pPr eaLnBrk="0" hangingPunct="0">
              <a:spcBef>
                <a:spcPct val="50000"/>
              </a:spcBef>
              <a:defRPr/>
            </a:pPr>
            <a:endParaRPr lang="en-US" dirty="0">
              <a:solidFill>
                <a:srgbClr val="FFCC66"/>
              </a:solidFill>
              <a:effectLst>
                <a:outerShdw blurRad="38100" dist="38100" dir="2700000" algn="tl">
                  <a:srgbClr val="000000"/>
                </a:outerShdw>
              </a:effectLst>
              <a:latin typeface="Arial" charset="0"/>
              <a:cs typeface="+mn-cs"/>
            </a:endParaRPr>
          </a:p>
          <a:p>
            <a:pPr eaLnBrk="0" hangingPunct="0">
              <a:spcBef>
                <a:spcPct val="50000"/>
              </a:spcBef>
              <a:defRPr/>
            </a:pPr>
            <a:endParaRPr lang="en-US" dirty="0">
              <a:solidFill>
                <a:srgbClr val="FFCC66"/>
              </a:solidFill>
              <a:effectLst>
                <a:outerShdw blurRad="38100" dist="38100" dir="2700000" algn="tl">
                  <a:srgbClr val="000000"/>
                </a:outerShdw>
              </a:effectLst>
              <a:latin typeface="Arial" charset="0"/>
              <a:cs typeface="+mn-cs"/>
            </a:endParaRPr>
          </a:p>
          <a:p>
            <a:pPr eaLnBrk="0" hangingPunct="0">
              <a:spcBef>
                <a:spcPct val="50000"/>
              </a:spcBef>
              <a:defRPr/>
            </a:pPr>
            <a:r>
              <a:rPr lang="en-US" sz="2400" dirty="0">
                <a:solidFill>
                  <a:srgbClr val="0000CC"/>
                </a:solidFill>
                <a:effectLst>
                  <a:outerShdw blurRad="38100" dist="38100" dir="2700000" algn="tl">
                    <a:srgbClr val="000000"/>
                  </a:outerShdw>
                </a:effectLst>
                <a:latin typeface="Arial" charset="0"/>
                <a:cs typeface="+mn-cs"/>
              </a:rPr>
              <a:t>A set of blocked processes, each:</a:t>
            </a:r>
          </a:p>
          <a:p>
            <a:pPr lvl="1" eaLnBrk="0" hangingPunct="0">
              <a:spcBef>
                <a:spcPct val="50000"/>
              </a:spcBef>
              <a:defRPr/>
            </a:pPr>
            <a:r>
              <a:rPr lang="en-US" dirty="0">
                <a:solidFill>
                  <a:schemeClr val="accent2"/>
                </a:solidFill>
                <a:effectLst>
                  <a:outerShdw blurRad="38100" dist="38100" dir="2700000" algn="tl">
                    <a:srgbClr val="000000"/>
                  </a:outerShdw>
                </a:effectLst>
                <a:latin typeface="Arial" charset="0"/>
                <a:cs typeface="+mn-cs"/>
              </a:rPr>
              <a:t> </a:t>
            </a:r>
            <a:r>
              <a:rPr lang="en-US" dirty="0">
                <a:solidFill>
                  <a:srgbClr val="FF0000"/>
                </a:solidFill>
                <a:effectLst>
                  <a:outerShdw blurRad="38100" dist="38100" dir="2700000" algn="tl">
                    <a:srgbClr val="000000"/>
                  </a:outerShdw>
                </a:effectLst>
                <a:latin typeface="Arial" charset="0"/>
                <a:cs typeface="+mn-cs"/>
              </a:rPr>
              <a:t>holding a resource</a:t>
            </a:r>
          </a:p>
          <a:p>
            <a:pPr lvl="1" eaLnBrk="0" hangingPunct="0">
              <a:spcBef>
                <a:spcPct val="50000"/>
              </a:spcBef>
              <a:defRPr/>
            </a:pPr>
            <a:r>
              <a:rPr lang="en-US" dirty="0">
                <a:solidFill>
                  <a:srgbClr val="FF0000"/>
                </a:solidFill>
                <a:effectLst>
                  <a:outerShdw blurRad="38100" dist="38100" dir="2700000" algn="tl">
                    <a:srgbClr val="000000"/>
                  </a:outerShdw>
                </a:effectLst>
                <a:latin typeface="Arial" charset="0"/>
                <a:cs typeface="+mn-cs"/>
              </a:rPr>
              <a:t> and waiting to use a resource held by another process in the set</a:t>
            </a:r>
            <a:r>
              <a:rPr lang="en-US" dirty="0">
                <a:solidFill>
                  <a:schemeClr val="folHlink"/>
                </a:solidFill>
                <a:effectLst>
                  <a:outerShdw blurRad="38100" dist="38100" dir="2700000" algn="tl">
                    <a:srgbClr val="000000"/>
                  </a:outerShdw>
                </a:effectLst>
                <a:latin typeface="Arial" charset="0"/>
                <a:cs typeface="+mn-cs"/>
              </a:rPr>
              <a:t>.  </a:t>
            </a:r>
          </a:p>
          <a:p>
            <a:pPr eaLnBrk="0" hangingPunct="0">
              <a:spcBef>
                <a:spcPct val="50000"/>
              </a:spcBef>
              <a:defRPr/>
            </a:pPr>
            <a:endParaRPr lang="en-US" dirty="0">
              <a:solidFill>
                <a:schemeClr val="folHlink"/>
              </a:solidFill>
              <a:latin typeface="Arial" charset="0"/>
              <a:cs typeface="+mn-cs"/>
            </a:endParaRPr>
          </a:p>
        </p:txBody>
      </p:sp>
      <p:sp>
        <p:nvSpPr>
          <p:cNvPr id="121868" name="Oval 12"/>
          <p:cNvSpPr>
            <a:spLocks noChangeArrowheads="1"/>
          </p:cNvSpPr>
          <p:nvPr/>
        </p:nvSpPr>
        <p:spPr bwMode="auto">
          <a:xfrm>
            <a:off x="304800" y="2743200"/>
            <a:ext cx="360363" cy="360362"/>
          </a:xfrm>
          <a:prstGeom prst="ellipse">
            <a:avLst/>
          </a:prstGeom>
          <a:solidFill>
            <a:srgbClr val="66FF33"/>
          </a:solidFill>
          <a:ln w="9525">
            <a:solidFill>
              <a:schemeClr val="tx1"/>
            </a:solidFill>
            <a:round/>
            <a:headEnd/>
            <a:tailEnd/>
          </a:ln>
          <a:effectLst>
            <a:outerShdw dist="71842" dir="2700000" algn="ctr" rotWithShape="0">
              <a:schemeClr val="tx1"/>
            </a:outerShdw>
          </a:effectLst>
        </p:spPr>
        <p:txBody>
          <a:bodyPr wrap="none" anchor="ctr"/>
          <a:lstStyle/>
          <a:p>
            <a:pPr eaLnBrk="0" hangingPunct="0">
              <a:defRPr/>
            </a:pPr>
            <a:r>
              <a:rPr lang="en-US" dirty="0">
                <a:solidFill>
                  <a:srgbClr val="3333FF"/>
                </a:solidFill>
                <a:effectLst>
                  <a:outerShdw blurRad="38100" dist="38100" dir="2700000" algn="tl">
                    <a:srgbClr val="000000"/>
                  </a:outerShdw>
                </a:effectLst>
                <a:latin typeface="Arial" charset="0"/>
                <a:cs typeface="+mn-cs"/>
              </a:rPr>
              <a:t>1</a:t>
            </a:r>
          </a:p>
        </p:txBody>
      </p:sp>
      <p:sp>
        <p:nvSpPr>
          <p:cNvPr id="121869" name="Oval 13"/>
          <p:cNvSpPr>
            <a:spLocks noChangeArrowheads="1"/>
          </p:cNvSpPr>
          <p:nvPr/>
        </p:nvSpPr>
        <p:spPr bwMode="auto">
          <a:xfrm>
            <a:off x="304800" y="3200400"/>
            <a:ext cx="360363" cy="360363"/>
          </a:xfrm>
          <a:prstGeom prst="ellipse">
            <a:avLst/>
          </a:prstGeom>
          <a:solidFill>
            <a:srgbClr val="66FF33"/>
          </a:solidFill>
          <a:ln w="9525">
            <a:solidFill>
              <a:schemeClr val="tx2"/>
            </a:solidFill>
            <a:round/>
            <a:headEnd/>
            <a:tailEnd/>
          </a:ln>
          <a:effectLst>
            <a:outerShdw dist="71842" dir="2700000" algn="ctr" rotWithShape="0">
              <a:schemeClr val="tx1"/>
            </a:outerShdw>
          </a:effectLst>
        </p:spPr>
        <p:txBody>
          <a:bodyPr wrap="none" anchor="ctr"/>
          <a:lstStyle/>
          <a:p>
            <a:pPr eaLnBrk="0" hangingPunct="0">
              <a:defRPr/>
            </a:pPr>
            <a:r>
              <a:rPr lang="en-US" dirty="0">
                <a:solidFill>
                  <a:srgbClr val="3333FF"/>
                </a:solidFill>
                <a:effectLst>
                  <a:outerShdw blurRad="38100" dist="38100" dir="2700000" algn="tl">
                    <a:srgbClr val="000000"/>
                  </a:outerShdw>
                </a:effectLst>
                <a:latin typeface="Arial" charset="0"/>
                <a:cs typeface="+mn-cs"/>
              </a:rPr>
              <a:t>2</a:t>
            </a:r>
          </a:p>
        </p:txBody>
      </p:sp>
      <p:grpSp>
        <p:nvGrpSpPr>
          <p:cNvPr id="2" name="Group 54"/>
          <p:cNvGrpSpPr>
            <a:grpSpLocks/>
          </p:cNvGrpSpPr>
          <p:nvPr/>
        </p:nvGrpSpPr>
        <p:grpSpPr bwMode="auto">
          <a:xfrm>
            <a:off x="6645275" y="4516440"/>
            <a:ext cx="1119188" cy="1192213"/>
            <a:chOff x="3971" y="3107"/>
            <a:chExt cx="705" cy="751"/>
          </a:xfrm>
        </p:grpSpPr>
        <p:grpSp>
          <p:nvGrpSpPr>
            <p:cNvPr id="3" name="Group 50"/>
            <p:cNvGrpSpPr>
              <a:grpSpLocks/>
            </p:cNvGrpSpPr>
            <p:nvPr/>
          </p:nvGrpSpPr>
          <p:grpSpPr bwMode="auto">
            <a:xfrm>
              <a:off x="4014" y="3107"/>
              <a:ext cx="546" cy="550"/>
              <a:chOff x="2980" y="2976"/>
              <a:chExt cx="546" cy="550"/>
            </a:xfrm>
          </p:grpSpPr>
          <p:sp>
            <p:nvSpPr>
              <p:cNvPr id="75817" name="Freeform 42"/>
              <p:cNvSpPr>
                <a:spLocks/>
              </p:cNvSpPr>
              <p:nvPr/>
            </p:nvSpPr>
            <p:spPr bwMode="auto">
              <a:xfrm>
                <a:off x="2980" y="3026"/>
                <a:ext cx="501" cy="500"/>
              </a:xfrm>
              <a:custGeom>
                <a:avLst/>
                <a:gdLst>
                  <a:gd name="T0" fmla="*/ 138 w 1002"/>
                  <a:gd name="T1" fmla="*/ 1 h 1000"/>
                  <a:gd name="T2" fmla="*/ 163 w 1002"/>
                  <a:gd name="T3" fmla="*/ 6 h 1000"/>
                  <a:gd name="T4" fmla="*/ 185 w 1002"/>
                  <a:gd name="T5" fmla="*/ 15 h 1000"/>
                  <a:gd name="T6" fmla="*/ 205 w 1002"/>
                  <a:gd name="T7" fmla="*/ 29 h 1000"/>
                  <a:gd name="T8" fmla="*/ 222 w 1002"/>
                  <a:gd name="T9" fmla="*/ 46 h 1000"/>
                  <a:gd name="T10" fmla="*/ 236 w 1002"/>
                  <a:gd name="T11" fmla="*/ 66 h 1000"/>
                  <a:gd name="T12" fmla="*/ 245 w 1002"/>
                  <a:gd name="T13" fmla="*/ 88 h 1000"/>
                  <a:gd name="T14" fmla="*/ 250 w 1002"/>
                  <a:gd name="T15" fmla="*/ 112 h 1000"/>
                  <a:gd name="T16" fmla="*/ 250 w 1002"/>
                  <a:gd name="T17" fmla="*/ 138 h 1000"/>
                  <a:gd name="T18" fmla="*/ 245 w 1002"/>
                  <a:gd name="T19" fmla="*/ 163 h 1000"/>
                  <a:gd name="T20" fmla="*/ 236 w 1002"/>
                  <a:gd name="T21" fmla="*/ 185 h 1000"/>
                  <a:gd name="T22" fmla="*/ 222 w 1002"/>
                  <a:gd name="T23" fmla="*/ 205 h 1000"/>
                  <a:gd name="T24" fmla="*/ 205 w 1002"/>
                  <a:gd name="T25" fmla="*/ 222 h 1000"/>
                  <a:gd name="T26" fmla="*/ 185 w 1002"/>
                  <a:gd name="T27" fmla="*/ 235 h 1000"/>
                  <a:gd name="T28" fmla="*/ 163 w 1002"/>
                  <a:gd name="T29" fmla="*/ 245 h 1000"/>
                  <a:gd name="T30" fmla="*/ 138 w 1002"/>
                  <a:gd name="T31" fmla="*/ 250 h 1000"/>
                  <a:gd name="T32" fmla="*/ 113 w 1002"/>
                  <a:gd name="T33" fmla="*/ 250 h 1000"/>
                  <a:gd name="T34" fmla="*/ 88 w 1002"/>
                  <a:gd name="T35" fmla="*/ 245 h 1000"/>
                  <a:gd name="T36" fmla="*/ 66 w 1002"/>
                  <a:gd name="T37" fmla="*/ 235 h 1000"/>
                  <a:gd name="T38" fmla="*/ 46 w 1002"/>
                  <a:gd name="T39" fmla="*/ 222 h 1000"/>
                  <a:gd name="T40" fmla="*/ 29 w 1002"/>
                  <a:gd name="T41" fmla="*/ 205 h 1000"/>
                  <a:gd name="T42" fmla="*/ 16 w 1002"/>
                  <a:gd name="T43" fmla="*/ 185 h 1000"/>
                  <a:gd name="T44" fmla="*/ 6 w 1002"/>
                  <a:gd name="T45" fmla="*/ 163 h 1000"/>
                  <a:gd name="T46" fmla="*/ 1 w 1002"/>
                  <a:gd name="T47" fmla="*/ 138 h 1000"/>
                  <a:gd name="T48" fmla="*/ 1 w 1002"/>
                  <a:gd name="T49" fmla="*/ 112 h 1000"/>
                  <a:gd name="T50" fmla="*/ 6 w 1002"/>
                  <a:gd name="T51" fmla="*/ 88 h 1000"/>
                  <a:gd name="T52" fmla="*/ 16 w 1002"/>
                  <a:gd name="T53" fmla="*/ 66 h 1000"/>
                  <a:gd name="T54" fmla="*/ 29 w 1002"/>
                  <a:gd name="T55" fmla="*/ 46 h 1000"/>
                  <a:gd name="T56" fmla="*/ 46 w 1002"/>
                  <a:gd name="T57" fmla="*/ 29 h 1000"/>
                  <a:gd name="T58" fmla="*/ 66 w 1002"/>
                  <a:gd name="T59" fmla="*/ 15 h 1000"/>
                  <a:gd name="T60" fmla="*/ 88 w 1002"/>
                  <a:gd name="T61" fmla="*/ 6 h 1000"/>
                  <a:gd name="T62" fmla="*/ 113 w 1002"/>
                  <a:gd name="T63" fmla="*/ 1 h 10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02"/>
                  <a:gd name="T97" fmla="*/ 0 h 1000"/>
                  <a:gd name="T98" fmla="*/ 1002 w 1002"/>
                  <a:gd name="T99" fmla="*/ 1000 h 10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02" h="1000">
                    <a:moveTo>
                      <a:pt x="501" y="0"/>
                    </a:moveTo>
                    <a:lnTo>
                      <a:pt x="552" y="2"/>
                    </a:lnTo>
                    <a:lnTo>
                      <a:pt x="602" y="10"/>
                    </a:lnTo>
                    <a:lnTo>
                      <a:pt x="649" y="22"/>
                    </a:lnTo>
                    <a:lnTo>
                      <a:pt x="696" y="39"/>
                    </a:lnTo>
                    <a:lnTo>
                      <a:pt x="739" y="60"/>
                    </a:lnTo>
                    <a:lnTo>
                      <a:pt x="781" y="85"/>
                    </a:lnTo>
                    <a:lnTo>
                      <a:pt x="820" y="114"/>
                    </a:lnTo>
                    <a:lnTo>
                      <a:pt x="856" y="146"/>
                    </a:lnTo>
                    <a:lnTo>
                      <a:pt x="888" y="182"/>
                    </a:lnTo>
                    <a:lnTo>
                      <a:pt x="917" y="220"/>
                    </a:lnTo>
                    <a:lnTo>
                      <a:pt x="941" y="262"/>
                    </a:lnTo>
                    <a:lnTo>
                      <a:pt x="963" y="305"/>
                    </a:lnTo>
                    <a:lnTo>
                      <a:pt x="979" y="350"/>
                    </a:lnTo>
                    <a:lnTo>
                      <a:pt x="992" y="399"/>
                    </a:lnTo>
                    <a:lnTo>
                      <a:pt x="1000" y="448"/>
                    </a:lnTo>
                    <a:lnTo>
                      <a:pt x="1002" y="499"/>
                    </a:lnTo>
                    <a:lnTo>
                      <a:pt x="1000" y="551"/>
                    </a:lnTo>
                    <a:lnTo>
                      <a:pt x="992" y="600"/>
                    </a:lnTo>
                    <a:lnTo>
                      <a:pt x="979" y="649"/>
                    </a:lnTo>
                    <a:lnTo>
                      <a:pt x="963" y="695"/>
                    </a:lnTo>
                    <a:lnTo>
                      <a:pt x="941" y="739"/>
                    </a:lnTo>
                    <a:lnTo>
                      <a:pt x="917" y="780"/>
                    </a:lnTo>
                    <a:lnTo>
                      <a:pt x="888" y="818"/>
                    </a:lnTo>
                    <a:lnTo>
                      <a:pt x="856" y="854"/>
                    </a:lnTo>
                    <a:lnTo>
                      <a:pt x="820" y="886"/>
                    </a:lnTo>
                    <a:lnTo>
                      <a:pt x="781" y="915"/>
                    </a:lnTo>
                    <a:lnTo>
                      <a:pt x="739" y="940"/>
                    </a:lnTo>
                    <a:lnTo>
                      <a:pt x="696" y="961"/>
                    </a:lnTo>
                    <a:lnTo>
                      <a:pt x="649" y="978"/>
                    </a:lnTo>
                    <a:lnTo>
                      <a:pt x="602" y="990"/>
                    </a:lnTo>
                    <a:lnTo>
                      <a:pt x="552" y="998"/>
                    </a:lnTo>
                    <a:lnTo>
                      <a:pt x="501" y="1000"/>
                    </a:lnTo>
                    <a:lnTo>
                      <a:pt x="450" y="998"/>
                    </a:lnTo>
                    <a:lnTo>
                      <a:pt x="399" y="990"/>
                    </a:lnTo>
                    <a:lnTo>
                      <a:pt x="352" y="978"/>
                    </a:lnTo>
                    <a:lnTo>
                      <a:pt x="306" y="961"/>
                    </a:lnTo>
                    <a:lnTo>
                      <a:pt x="262" y="940"/>
                    </a:lnTo>
                    <a:lnTo>
                      <a:pt x="221" y="915"/>
                    </a:lnTo>
                    <a:lnTo>
                      <a:pt x="182" y="886"/>
                    </a:lnTo>
                    <a:lnTo>
                      <a:pt x="147" y="854"/>
                    </a:lnTo>
                    <a:lnTo>
                      <a:pt x="114" y="818"/>
                    </a:lnTo>
                    <a:lnTo>
                      <a:pt x="85" y="780"/>
                    </a:lnTo>
                    <a:lnTo>
                      <a:pt x="61" y="739"/>
                    </a:lnTo>
                    <a:lnTo>
                      <a:pt x="39" y="695"/>
                    </a:lnTo>
                    <a:lnTo>
                      <a:pt x="23" y="649"/>
                    </a:lnTo>
                    <a:lnTo>
                      <a:pt x="10" y="600"/>
                    </a:lnTo>
                    <a:lnTo>
                      <a:pt x="2" y="551"/>
                    </a:lnTo>
                    <a:lnTo>
                      <a:pt x="0" y="499"/>
                    </a:lnTo>
                    <a:lnTo>
                      <a:pt x="2" y="448"/>
                    </a:lnTo>
                    <a:lnTo>
                      <a:pt x="10" y="399"/>
                    </a:lnTo>
                    <a:lnTo>
                      <a:pt x="23" y="350"/>
                    </a:lnTo>
                    <a:lnTo>
                      <a:pt x="39" y="305"/>
                    </a:lnTo>
                    <a:lnTo>
                      <a:pt x="61" y="262"/>
                    </a:lnTo>
                    <a:lnTo>
                      <a:pt x="85" y="220"/>
                    </a:lnTo>
                    <a:lnTo>
                      <a:pt x="114" y="182"/>
                    </a:lnTo>
                    <a:lnTo>
                      <a:pt x="147" y="146"/>
                    </a:lnTo>
                    <a:lnTo>
                      <a:pt x="182" y="114"/>
                    </a:lnTo>
                    <a:lnTo>
                      <a:pt x="221" y="85"/>
                    </a:lnTo>
                    <a:lnTo>
                      <a:pt x="262" y="60"/>
                    </a:lnTo>
                    <a:lnTo>
                      <a:pt x="306" y="39"/>
                    </a:lnTo>
                    <a:lnTo>
                      <a:pt x="352" y="22"/>
                    </a:lnTo>
                    <a:lnTo>
                      <a:pt x="399" y="10"/>
                    </a:lnTo>
                    <a:lnTo>
                      <a:pt x="450" y="2"/>
                    </a:lnTo>
                    <a:lnTo>
                      <a:pt x="501" y="0"/>
                    </a:lnTo>
                    <a:close/>
                  </a:path>
                </a:pathLst>
              </a:custGeom>
              <a:solidFill>
                <a:srgbClr val="99CCFF"/>
              </a:solidFill>
              <a:ln w="9525">
                <a:noFill/>
                <a:round/>
                <a:headEnd/>
                <a:tailEnd/>
              </a:ln>
            </p:spPr>
            <p:txBody>
              <a:bodyPr/>
              <a:lstStyle/>
              <a:p>
                <a:pPr eaLnBrk="0" hangingPunct="0"/>
                <a:endParaRPr lang="en-AU"/>
              </a:p>
            </p:txBody>
          </p:sp>
          <p:sp>
            <p:nvSpPr>
              <p:cNvPr id="75818" name="Freeform 43"/>
              <p:cNvSpPr>
                <a:spLocks/>
              </p:cNvSpPr>
              <p:nvPr/>
            </p:nvSpPr>
            <p:spPr bwMode="auto">
              <a:xfrm flipH="1">
                <a:off x="3152" y="2976"/>
                <a:ext cx="374" cy="496"/>
              </a:xfrm>
              <a:custGeom>
                <a:avLst/>
                <a:gdLst>
                  <a:gd name="T0" fmla="*/ 83 w 746"/>
                  <a:gd name="T1" fmla="*/ 35 h 992"/>
                  <a:gd name="T2" fmla="*/ 79 w 746"/>
                  <a:gd name="T3" fmla="*/ 36 h 992"/>
                  <a:gd name="T4" fmla="*/ 76 w 746"/>
                  <a:gd name="T5" fmla="*/ 38 h 992"/>
                  <a:gd name="T6" fmla="*/ 74 w 746"/>
                  <a:gd name="T7" fmla="*/ 42 h 992"/>
                  <a:gd name="T8" fmla="*/ 73 w 746"/>
                  <a:gd name="T9" fmla="*/ 46 h 992"/>
                  <a:gd name="T10" fmla="*/ 73 w 746"/>
                  <a:gd name="T11" fmla="*/ 50 h 992"/>
                  <a:gd name="T12" fmla="*/ 75 w 746"/>
                  <a:gd name="T13" fmla="*/ 53 h 992"/>
                  <a:gd name="T14" fmla="*/ 79 w 746"/>
                  <a:gd name="T15" fmla="*/ 55 h 992"/>
                  <a:gd name="T16" fmla="*/ 89 w 746"/>
                  <a:gd name="T17" fmla="*/ 58 h 992"/>
                  <a:gd name="T18" fmla="*/ 106 w 746"/>
                  <a:gd name="T19" fmla="*/ 65 h 992"/>
                  <a:gd name="T20" fmla="*/ 120 w 746"/>
                  <a:gd name="T21" fmla="*/ 73 h 992"/>
                  <a:gd name="T22" fmla="*/ 133 w 746"/>
                  <a:gd name="T23" fmla="*/ 84 h 992"/>
                  <a:gd name="T24" fmla="*/ 144 w 746"/>
                  <a:gd name="T25" fmla="*/ 97 h 992"/>
                  <a:gd name="T26" fmla="*/ 153 w 746"/>
                  <a:gd name="T27" fmla="*/ 111 h 992"/>
                  <a:gd name="T28" fmla="*/ 160 w 746"/>
                  <a:gd name="T29" fmla="*/ 126 h 992"/>
                  <a:gd name="T30" fmla="*/ 165 w 746"/>
                  <a:gd name="T31" fmla="*/ 143 h 992"/>
                  <a:gd name="T32" fmla="*/ 128 w 746"/>
                  <a:gd name="T33" fmla="*/ 152 h 992"/>
                  <a:gd name="T34" fmla="*/ 122 w 746"/>
                  <a:gd name="T35" fmla="*/ 190 h 992"/>
                  <a:gd name="T36" fmla="*/ 111 w 746"/>
                  <a:gd name="T37" fmla="*/ 186 h 992"/>
                  <a:gd name="T38" fmla="*/ 102 w 746"/>
                  <a:gd name="T39" fmla="*/ 180 h 992"/>
                  <a:gd name="T40" fmla="*/ 94 w 746"/>
                  <a:gd name="T41" fmla="*/ 171 h 992"/>
                  <a:gd name="T42" fmla="*/ 90 w 746"/>
                  <a:gd name="T43" fmla="*/ 164 h 992"/>
                  <a:gd name="T44" fmla="*/ 87 w 746"/>
                  <a:gd name="T45" fmla="*/ 162 h 992"/>
                  <a:gd name="T46" fmla="*/ 83 w 746"/>
                  <a:gd name="T47" fmla="*/ 160 h 992"/>
                  <a:gd name="T48" fmla="*/ 79 w 746"/>
                  <a:gd name="T49" fmla="*/ 161 h 992"/>
                  <a:gd name="T50" fmla="*/ 74 w 746"/>
                  <a:gd name="T51" fmla="*/ 164 h 992"/>
                  <a:gd name="T52" fmla="*/ 71 w 746"/>
                  <a:gd name="T53" fmla="*/ 171 h 992"/>
                  <a:gd name="T54" fmla="*/ 72 w 746"/>
                  <a:gd name="T55" fmla="*/ 175 h 992"/>
                  <a:gd name="T56" fmla="*/ 77 w 746"/>
                  <a:gd name="T57" fmla="*/ 183 h 992"/>
                  <a:gd name="T58" fmla="*/ 82 w 746"/>
                  <a:gd name="T59" fmla="*/ 190 h 992"/>
                  <a:gd name="T60" fmla="*/ 88 w 746"/>
                  <a:gd name="T61" fmla="*/ 196 h 992"/>
                  <a:gd name="T62" fmla="*/ 95 w 746"/>
                  <a:gd name="T63" fmla="*/ 201 h 992"/>
                  <a:gd name="T64" fmla="*/ 103 w 746"/>
                  <a:gd name="T65" fmla="*/ 205 h 992"/>
                  <a:gd name="T66" fmla="*/ 111 w 746"/>
                  <a:gd name="T67" fmla="*/ 209 h 992"/>
                  <a:gd name="T68" fmla="*/ 119 w 746"/>
                  <a:gd name="T69" fmla="*/ 211 h 992"/>
                  <a:gd name="T70" fmla="*/ 128 w 746"/>
                  <a:gd name="T71" fmla="*/ 212 h 992"/>
                  <a:gd name="T72" fmla="*/ 21 w 746"/>
                  <a:gd name="T73" fmla="*/ 228 h 992"/>
                  <a:gd name="T74" fmla="*/ 55 w 746"/>
                  <a:gd name="T75" fmla="*/ 53 h 992"/>
                  <a:gd name="T76" fmla="*/ 34 w 746"/>
                  <a:gd name="T77" fmla="*/ 5 h 992"/>
                  <a:gd name="T78" fmla="*/ 31 w 746"/>
                  <a:gd name="T79" fmla="*/ 2 h 992"/>
                  <a:gd name="T80" fmla="*/ 28 w 746"/>
                  <a:gd name="T81" fmla="*/ 1 h 992"/>
                  <a:gd name="T82" fmla="*/ 24 w 746"/>
                  <a:gd name="T83" fmla="*/ 1 h 992"/>
                  <a:gd name="T84" fmla="*/ 18 w 746"/>
                  <a:gd name="T85" fmla="*/ 4 h 992"/>
                  <a:gd name="T86" fmla="*/ 15 w 746"/>
                  <a:gd name="T87" fmla="*/ 11 h 992"/>
                  <a:gd name="T88" fmla="*/ 16 w 746"/>
                  <a:gd name="T89" fmla="*/ 15 h 992"/>
                  <a:gd name="T90" fmla="*/ 0 w 746"/>
                  <a:gd name="T91" fmla="*/ 33 h 992"/>
                  <a:gd name="T92" fmla="*/ 149 w 746"/>
                  <a:gd name="T93" fmla="*/ 248 h 992"/>
                  <a:gd name="T94" fmla="*/ 188 w 746"/>
                  <a:gd name="T95" fmla="*/ 172 h 992"/>
                  <a:gd name="T96" fmla="*/ 187 w 746"/>
                  <a:gd name="T97" fmla="*/ 151 h 992"/>
                  <a:gd name="T98" fmla="*/ 183 w 746"/>
                  <a:gd name="T99" fmla="*/ 129 h 992"/>
                  <a:gd name="T100" fmla="*/ 175 w 746"/>
                  <a:gd name="T101" fmla="*/ 109 h 992"/>
                  <a:gd name="T102" fmla="*/ 165 w 746"/>
                  <a:gd name="T103" fmla="*/ 90 h 992"/>
                  <a:gd name="T104" fmla="*/ 151 w 746"/>
                  <a:gd name="T105" fmla="*/ 73 h 992"/>
                  <a:gd name="T106" fmla="*/ 135 w 746"/>
                  <a:gd name="T107" fmla="*/ 59 h 992"/>
                  <a:gd name="T108" fmla="*/ 117 w 746"/>
                  <a:gd name="T109" fmla="*/ 47 h 992"/>
                  <a:gd name="T110" fmla="*/ 96 w 746"/>
                  <a:gd name="T111" fmla="*/ 38 h 99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46"/>
                  <a:gd name="T169" fmla="*/ 0 h 992"/>
                  <a:gd name="T170" fmla="*/ 746 w 746"/>
                  <a:gd name="T171" fmla="*/ 992 h 99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46" h="992">
                    <a:moveTo>
                      <a:pt x="340" y="140"/>
                    </a:moveTo>
                    <a:lnTo>
                      <a:pt x="331" y="139"/>
                    </a:lnTo>
                    <a:lnTo>
                      <a:pt x="323" y="140"/>
                    </a:lnTo>
                    <a:lnTo>
                      <a:pt x="315" y="143"/>
                    </a:lnTo>
                    <a:lnTo>
                      <a:pt x="308" y="146"/>
                    </a:lnTo>
                    <a:lnTo>
                      <a:pt x="303" y="151"/>
                    </a:lnTo>
                    <a:lnTo>
                      <a:pt x="297" y="158"/>
                    </a:lnTo>
                    <a:lnTo>
                      <a:pt x="293" y="165"/>
                    </a:lnTo>
                    <a:lnTo>
                      <a:pt x="290" y="173"/>
                    </a:lnTo>
                    <a:lnTo>
                      <a:pt x="289" y="181"/>
                    </a:lnTo>
                    <a:lnTo>
                      <a:pt x="290" y="189"/>
                    </a:lnTo>
                    <a:lnTo>
                      <a:pt x="292" y="197"/>
                    </a:lnTo>
                    <a:lnTo>
                      <a:pt x="296" y="204"/>
                    </a:lnTo>
                    <a:lnTo>
                      <a:pt x="300" y="210"/>
                    </a:lnTo>
                    <a:lnTo>
                      <a:pt x="307" y="215"/>
                    </a:lnTo>
                    <a:lnTo>
                      <a:pt x="314" y="219"/>
                    </a:lnTo>
                    <a:lnTo>
                      <a:pt x="322" y="222"/>
                    </a:lnTo>
                    <a:lnTo>
                      <a:pt x="356" y="231"/>
                    </a:lnTo>
                    <a:lnTo>
                      <a:pt x="389" y="243"/>
                    </a:lnTo>
                    <a:lnTo>
                      <a:pt x="420" y="257"/>
                    </a:lnTo>
                    <a:lnTo>
                      <a:pt x="450" y="273"/>
                    </a:lnTo>
                    <a:lnTo>
                      <a:pt x="478" y="291"/>
                    </a:lnTo>
                    <a:lnTo>
                      <a:pt x="505" y="312"/>
                    </a:lnTo>
                    <a:lnTo>
                      <a:pt x="530" y="335"/>
                    </a:lnTo>
                    <a:lnTo>
                      <a:pt x="554" y="359"/>
                    </a:lnTo>
                    <a:lnTo>
                      <a:pt x="575" y="386"/>
                    </a:lnTo>
                    <a:lnTo>
                      <a:pt x="594" y="413"/>
                    </a:lnTo>
                    <a:lnTo>
                      <a:pt x="611" y="442"/>
                    </a:lnTo>
                    <a:lnTo>
                      <a:pt x="626" y="473"/>
                    </a:lnTo>
                    <a:lnTo>
                      <a:pt x="639" y="504"/>
                    </a:lnTo>
                    <a:lnTo>
                      <a:pt x="648" y="537"/>
                    </a:lnTo>
                    <a:lnTo>
                      <a:pt x="656" y="570"/>
                    </a:lnTo>
                    <a:lnTo>
                      <a:pt x="661" y="605"/>
                    </a:lnTo>
                    <a:lnTo>
                      <a:pt x="510" y="605"/>
                    </a:lnTo>
                    <a:lnTo>
                      <a:pt x="510" y="762"/>
                    </a:lnTo>
                    <a:lnTo>
                      <a:pt x="486" y="759"/>
                    </a:lnTo>
                    <a:lnTo>
                      <a:pt x="464" y="753"/>
                    </a:lnTo>
                    <a:lnTo>
                      <a:pt x="442" y="744"/>
                    </a:lnTo>
                    <a:lnTo>
                      <a:pt x="422" y="733"/>
                    </a:lnTo>
                    <a:lnTo>
                      <a:pt x="404" y="719"/>
                    </a:lnTo>
                    <a:lnTo>
                      <a:pt x="388" y="703"/>
                    </a:lnTo>
                    <a:lnTo>
                      <a:pt x="373" y="684"/>
                    </a:lnTo>
                    <a:lnTo>
                      <a:pt x="361" y="663"/>
                    </a:lnTo>
                    <a:lnTo>
                      <a:pt x="357" y="656"/>
                    </a:lnTo>
                    <a:lnTo>
                      <a:pt x="351" y="651"/>
                    </a:lnTo>
                    <a:lnTo>
                      <a:pt x="345" y="646"/>
                    </a:lnTo>
                    <a:lnTo>
                      <a:pt x="337" y="643"/>
                    </a:lnTo>
                    <a:lnTo>
                      <a:pt x="330" y="640"/>
                    </a:lnTo>
                    <a:lnTo>
                      <a:pt x="322" y="640"/>
                    </a:lnTo>
                    <a:lnTo>
                      <a:pt x="314" y="642"/>
                    </a:lnTo>
                    <a:lnTo>
                      <a:pt x="306" y="644"/>
                    </a:lnTo>
                    <a:lnTo>
                      <a:pt x="293" y="654"/>
                    </a:lnTo>
                    <a:lnTo>
                      <a:pt x="285" y="668"/>
                    </a:lnTo>
                    <a:lnTo>
                      <a:pt x="283" y="684"/>
                    </a:lnTo>
                    <a:lnTo>
                      <a:pt x="288" y="699"/>
                    </a:lnTo>
                    <a:lnTo>
                      <a:pt x="296" y="715"/>
                    </a:lnTo>
                    <a:lnTo>
                      <a:pt x="305" y="730"/>
                    </a:lnTo>
                    <a:lnTo>
                      <a:pt x="315" y="745"/>
                    </a:lnTo>
                    <a:lnTo>
                      <a:pt x="327" y="758"/>
                    </a:lnTo>
                    <a:lnTo>
                      <a:pt x="338" y="771"/>
                    </a:lnTo>
                    <a:lnTo>
                      <a:pt x="351" y="783"/>
                    </a:lnTo>
                    <a:lnTo>
                      <a:pt x="365" y="794"/>
                    </a:lnTo>
                    <a:lnTo>
                      <a:pt x="379" y="803"/>
                    </a:lnTo>
                    <a:lnTo>
                      <a:pt x="394" y="812"/>
                    </a:lnTo>
                    <a:lnTo>
                      <a:pt x="409" y="820"/>
                    </a:lnTo>
                    <a:lnTo>
                      <a:pt x="425" y="827"/>
                    </a:lnTo>
                    <a:lnTo>
                      <a:pt x="441" y="833"/>
                    </a:lnTo>
                    <a:lnTo>
                      <a:pt x="457" y="837"/>
                    </a:lnTo>
                    <a:lnTo>
                      <a:pt x="474" y="842"/>
                    </a:lnTo>
                    <a:lnTo>
                      <a:pt x="493" y="844"/>
                    </a:lnTo>
                    <a:lnTo>
                      <a:pt x="510" y="845"/>
                    </a:lnTo>
                    <a:lnTo>
                      <a:pt x="510" y="909"/>
                    </a:lnTo>
                    <a:lnTo>
                      <a:pt x="83" y="909"/>
                    </a:lnTo>
                    <a:lnTo>
                      <a:pt x="83" y="212"/>
                    </a:lnTo>
                    <a:lnTo>
                      <a:pt x="217" y="212"/>
                    </a:lnTo>
                    <a:lnTo>
                      <a:pt x="139" y="25"/>
                    </a:lnTo>
                    <a:lnTo>
                      <a:pt x="134" y="18"/>
                    </a:lnTo>
                    <a:lnTo>
                      <a:pt x="130" y="11"/>
                    </a:lnTo>
                    <a:lnTo>
                      <a:pt x="123" y="7"/>
                    </a:lnTo>
                    <a:lnTo>
                      <a:pt x="116" y="3"/>
                    </a:lnTo>
                    <a:lnTo>
                      <a:pt x="109" y="1"/>
                    </a:lnTo>
                    <a:lnTo>
                      <a:pt x="101" y="0"/>
                    </a:lnTo>
                    <a:lnTo>
                      <a:pt x="93" y="1"/>
                    </a:lnTo>
                    <a:lnTo>
                      <a:pt x="85" y="3"/>
                    </a:lnTo>
                    <a:lnTo>
                      <a:pt x="71" y="13"/>
                    </a:lnTo>
                    <a:lnTo>
                      <a:pt x="63" y="26"/>
                    </a:lnTo>
                    <a:lnTo>
                      <a:pt x="60" y="41"/>
                    </a:lnTo>
                    <a:lnTo>
                      <a:pt x="63" y="57"/>
                    </a:lnTo>
                    <a:lnTo>
                      <a:pt x="93" y="129"/>
                    </a:lnTo>
                    <a:lnTo>
                      <a:pt x="0" y="129"/>
                    </a:lnTo>
                    <a:lnTo>
                      <a:pt x="0" y="992"/>
                    </a:lnTo>
                    <a:lnTo>
                      <a:pt x="593" y="991"/>
                    </a:lnTo>
                    <a:lnTo>
                      <a:pt x="593" y="688"/>
                    </a:lnTo>
                    <a:lnTo>
                      <a:pt x="746" y="688"/>
                    </a:lnTo>
                    <a:lnTo>
                      <a:pt x="746" y="646"/>
                    </a:lnTo>
                    <a:lnTo>
                      <a:pt x="744" y="601"/>
                    </a:lnTo>
                    <a:lnTo>
                      <a:pt x="738" y="557"/>
                    </a:lnTo>
                    <a:lnTo>
                      <a:pt x="729" y="515"/>
                    </a:lnTo>
                    <a:lnTo>
                      <a:pt x="716" y="473"/>
                    </a:lnTo>
                    <a:lnTo>
                      <a:pt x="699" y="433"/>
                    </a:lnTo>
                    <a:lnTo>
                      <a:pt x="679" y="394"/>
                    </a:lnTo>
                    <a:lnTo>
                      <a:pt x="656" y="358"/>
                    </a:lnTo>
                    <a:lnTo>
                      <a:pt x="631" y="322"/>
                    </a:lnTo>
                    <a:lnTo>
                      <a:pt x="602" y="290"/>
                    </a:lnTo>
                    <a:lnTo>
                      <a:pt x="571" y="260"/>
                    </a:lnTo>
                    <a:lnTo>
                      <a:pt x="538" y="233"/>
                    </a:lnTo>
                    <a:lnTo>
                      <a:pt x="502" y="208"/>
                    </a:lnTo>
                    <a:lnTo>
                      <a:pt x="464" y="186"/>
                    </a:lnTo>
                    <a:lnTo>
                      <a:pt x="425" y="167"/>
                    </a:lnTo>
                    <a:lnTo>
                      <a:pt x="383" y="152"/>
                    </a:lnTo>
                    <a:lnTo>
                      <a:pt x="340" y="140"/>
                    </a:lnTo>
                    <a:close/>
                  </a:path>
                </a:pathLst>
              </a:custGeom>
              <a:solidFill>
                <a:srgbClr val="000000"/>
              </a:solidFill>
              <a:ln w="9525">
                <a:noFill/>
                <a:round/>
                <a:headEnd/>
                <a:tailEnd/>
              </a:ln>
            </p:spPr>
            <p:txBody>
              <a:bodyPr/>
              <a:lstStyle/>
              <a:p>
                <a:pPr eaLnBrk="0" hangingPunct="0"/>
                <a:endParaRPr lang="en-AU"/>
              </a:p>
            </p:txBody>
          </p:sp>
          <p:sp>
            <p:nvSpPr>
              <p:cNvPr id="75819" name="Freeform 44"/>
              <p:cNvSpPr>
                <a:spLocks/>
              </p:cNvSpPr>
              <p:nvPr/>
            </p:nvSpPr>
            <p:spPr bwMode="auto">
              <a:xfrm>
                <a:off x="3205" y="3060"/>
                <a:ext cx="181" cy="181"/>
              </a:xfrm>
              <a:custGeom>
                <a:avLst/>
                <a:gdLst>
                  <a:gd name="T0" fmla="*/ 45 w 362"/>
                  <a:gd name="T1" fmla="*/ 91 h 361"/>
                  <a:gd name="T2" fmla="*/ 50 w 362"/>
                  <a:gd name="T3" fmla="*/ 90 h 361"/>
                  <a:gd name="T4" fmla="*/ 54 w 362"/>
                  <a:gd name="T5" fmla="*/ 90 h 361"/>
                  <a:gd name="T6" fmla="*/ 58 w 362"/>
                  <a:gd name="T7" fmla="*/ 89 h 361"/>
                  <a:gd name="T8" fmla="*/ 62 w 362"/>
                  <a:gd name="T9" fmla="*/ 87 h 361"/>
                  <a:gd name="T10" fmla="*/ 67 w 362"/>
                  <a:gd name="T11" fmla="*/ 86 h 361"/>
                  <a:gd name="T12" fmla="*/ 71 w 362"/>
                  <a:gd name="T13" fmla="*/ 83 h 361"/>
                  <a:gd name="T14" fmla="*/ 74 w 362"/>
                  <a:gd name="T15" fmla="*/ 81 h 361"/>
                  <a:gd name="T16" fmla="*/ 78 w 362"/>
                  <a:gd name="T17" fmla="*/ 78 h 361"/>
                  <a:gd name="T18" fmla="*/ 81 w 362"/>
                  <a:gd name="T19" fmla="*/ 74 h 361"/>
                  <a:gd name="T20" fmla="*/ 83 w 362"/>
                  <a:gd name="T21" fmla="*/ 71 h 361"/>
                  <a:gd name="T22" fmla="*/ 86 w 362"/>
                  <a:gd name="T23" fmla="*/ 67 h 361"/>
                  <a:gd name="T24" fmla="*/ 87 w 362"/>
                  <a:gd name="T25" fmla="*/ 63 h 361"/>
                  <a:gd name="T26" fmla="*/ 89 w 362"/>
                  <a:gd name="T27" fmla="*/ 59 h 361"/>
                  <a:gd name="T28" fmla="*/ 90 w 362"/>
                  <a:gd name="T29" fmla="*/ 54 h 361"/>
                  <a:gd name="T30" fmla="*/ 91 w 362"/>
                  <a:gd name="T31" fmla="*/ 50 h 361"/>
                  <a:gd name="T32" fmla="*/ 91 w 362"/>
                  <a:gd name="T33" fmla="*/ 46 h 361"/>
                  <a:gd name="T34" fmla="*/ 91 w 362"/>
                  <a:gd name="T35" fmla="*/ 41 h 361"/>
                  <a:gd name="T36" fmla="*/ 90 w 362"/>
                  <a:gd name="T37" fmla="*/ 37 h 361"/>
                  <a:gd name="T38" fmla="*/ 89 w 362"/>
                  <a:gd name="T39" fmla="*/ 32 h 361"/>
                  <a:gd name="T40" fmla="*/ 87 w 362"/>
                  <a:gd name="T41" fmla="*/ 28 h 361"/>
                  <a:gd name="T42" fmla="*/ 86 w 362"/>
                  <a:gd name="T43" fmla="*/ 24 h 361"/>
                  <a:gd name="T44" fmla="*/ 83 w 362"/>
                  <a:gd name="T45" fmla="*/ 20 h 361"/>
                  <a:gd name="T46" fmla="*/ 81 w 362"/>
                  <a:gd name="T47" fmla="*/ 17 h 361"/>
                  <a:gd name="T48" fmla="*/ 78 w 362"/>
                  <a:gd name="T49" fmla="*/ 14 h 361"/>
                  <a:gd name="T50" fmla="*/ 74 w 362"/>
                  <a:gd name="T51" fmla="*/ 11 h 361"/>
                  <a:gd name="T52" fmla="*/ 71 w 362"/>
                  <a:gd name="T53" fmla="*/ 8 h 361"/>
                  <a:gd name="T54" fmla="*/ 67 w 362"/>
                  <a:gd name="T55" fmla="*/ 6 h 361"/>
                  <a:gd name="T56" fmla="*/ 62 w 362"/>
                  <a:gd name="T57" fmla="*/ 4 h 361"/>
                  <a:gd name="T58" fmla="*/ 58 w 362"/>
                  <a:gd name="T59" fmla="*/ 2 h 361"/>
                  <a:gd name="T60" fmla="*/ 54 w 362"/>
                  <a:gd name="T61" fmla="*/ 1 h 361"/>
                  <a:gd name="T62" fmla="*/ 50 w 362"/>
                  <a:gd name="T63" fmla="*/ 1 h 361"/>
                  <a:gd name="T64" fmla="*/ 45 w 362"/>
                  <a:gd name="T65" fmla="*/ 0 h 361"/>
                  <a:gd name="T66" fmla="*/ 36 w 362"/>
                  <a:gd name="T67" fmla="*/ 1 h 361"/>
                  <a:gd name="T68" fmla="*/ 27 w 362"/>
                  <a:gd name="T69" fmla="*/ 4 h 361"/>
                  <a:gd name="T70" fmla="*/ 20 w 362"/>
                  <a:gd name="T71" fmla="*/ 8 h 361"/>
                  <a:gd name="T72" fmla="*/ 13 w 362"/>
                  <a:gd name="T73" fmla="*/ 14 h 361"/>
                  <a:gd name="T74" fmla="*/ 7 w 362"/>
                  <a:gd name="T75" fmla="*/ 20 h 361"/>
                  <a:gd name="T76" fmla="*/ 3 w 362"/>
                  <a:gd name="T77" fmla="*/ 28 h 361"/>
                  <a:gd name="T78" fmla="*/ 1 w 362"/>
                  <a:gd name="T79" fmla="*/ 37 h 361"/>
                  <a:gd name="T80" fmla="*/ 0 w 362"/>
                  <a:gd name="T81" fmla="*/ 46 h 361"/>
                  <a:gd name="T82" fmla="*/ 1 w 362"/>
                  <a:gd name="T83" fmla="*/ 50 h 361"/>
                  <a:gd name="T84" fmla="*/ 1 w 362"/>
                  <a:gd name="T85" fmla="*/ 54 h 361"/>
                  <a:gd name="T86" fmla="*/ 2 w 362"/>
                  <a:gd name="T87" fmla="*/ 59 h 361"/>
                  <a:gd name="T88" fmla="*/ 3 w 362"/>
                  <a:gd name="T89" fmla="*/ 63 h 361"/>
                  <a:gd name="T90" fmla="*/ 6 w 362"/>
                  <a:gd name="T91" fmla="*/ 67 h 361"/>
                  <a:gd name="T92" fmla="*/ 7 w 362"/>
                  <a:gd name="T93" fmla="*/ 71 h 361"/>
                  <a:gd name="T94" fmla="*/ 11 w 362"/>
                  <a:gd name="T95" fmla="*/ 74 h 361"/>
                  <a:gd name="T96" fmla="*/ 13 w 362"/>
                  <a:gd name="T97" fmla="*/ 78 h 361"/>
                  <a:gd name="T98" fmla="*/ 17 w 362"/>
                  <a:gd name="T99" fmla="*/ 81 h 361"/>
                  <a:gd name="T100" fmla="*/ 21 w 362"/>
                  <a:gd name="T101" fmla="*/ 83 h 361"/>
                  <a:gd name="T102" fmla="*/ 24 w 362"/>
                  <a:gd name="T103" fmla="*/ 86 h 361"/>
                  <a:gd name="T104" fmla="*/ 28 w 362"/>
                  <a:gd name="T105" fmla="*/ 87 h 361"/>
                  <a:gd name="T106" fmla="*/ 32 w 362"/>
                  <a:gd name="T107" fmla="*/ 89 h 361"/>
                  <a:gd name="T108" fmla="*/ 37 w 362"/>
                  <a:gd name="T109" fmla="*/ 90 h 361"/>
                  <a:gd name="T110" fmla="*/ 41 w 362"/>
                  <a:gd name="T111" fmla="*/ 90 h 361"/>
                  <a:gd name="T112" fmla="*/ 45 w 362"/>
                  <a:gd name="T113" fmla="*/ 91 h 3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2"/>
                  <a:gd name="T172" fmla="*/ 0 h 361"/>
                  <a:gd name="T173" fmla="*/ 362 w 362"/>
                  <a:gd name="T174" fmla="*/ 361 h 36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2" h="361">
                    <a:moveTo>
                      <a:pt x="181" y="361"/>
                    </a:moveTo>
                    <a:lnTo>
                      <a:pt x="200" y="360"/>
                    </a:lnTo>
                    <a:lnTo>
                      <a:pt x="217" y="358"/>
                    </a:lnTo>
                    <a:lnTo>
                      <a:pt x="234" y="353"/>
                    </a:lnTo>
                    <a:lnTo>
                      <a:pt x="250" y="348"/>
                    </a:lnTo>
                    <a:lnTo>
                      <a:pt x="266" y="341"/>
                    </a:lnTo>
                    <a:lnTo>
                      <a:pt x="281" y="332"/>
                    </a:lnTo>
                    <a:lnTo>
                      <a:pt x="295" y="321"/>
                    </a:lnTo>
                    <a:lnTo>
                      <a:pt x="309" y="309"/>
                    </a:lnTo>
                    <a:lnTo>
                      <a:pt x="322" y="296"/>
                    </a:lnTo>
                    <a:lnTo>
                      <a:pt x="332" y="281"/>
                    </a:lnTo>
                    <a:lnTo>
                      <a:pt x="341" y="266"/>
                    </a:lnTo>
                    <a:lnTo>
                      <a:pt x="348" y="250"/>
                    </a:lnTo>
                    <a:lnTo>
                      <a:pt x="354" y="234"/>
                    </a:lnTo>
                    <a:lnTo>
                      <a:pt x="359" y="216"/>
                    </a:lnTo>
                    <a:lnTo>
                      <a:pt x="361" y="199"/>
                    </a:lnTo>
                    <a:lnTo>
                      <a:pt x="362" y="181"/>
                    </a:lnTo>
                    <a:lnTo>
                      <a:pt x="361" y="162"/>
                    </a:lnTo>
                    <a:lnTo>
                      <a:pt x="359" y="145"/>
                    </a:lnTo>
                    <a:lnTo>
                      <a:pt x="354" y="128"/>
                    </a:lnTo>
                    <a:lnTo>
                      <a:pt x="348" y="112"/>
                    </a:lnTo>
                    <a:lnTo>
                      <a:pt x="341" y="95"/>
                    </a:lnTo>
                    <a:lnTo>
                      <a:pt x="332" y="80"/>
                    </a:lnTo>
                    <a:lnTo>
                      <a:pt x="322" y="67"/>
                    </a:lnTo>
                    <a:lnTo>
                      <a:pt x="309" y="53"/>
                    </a:lnTo>
                    <a:lnTo>
                      <a:pt x="295" y="41"/>
                    </a:lnTo>
                    <a:lnTo>
                      <a:pt x="281" y="31"/>
                    </a:lnTo>
                    <a:lnTo>
                      <a:pt x="266" y="22"/>
                    </a:lnTo>
                    <a:lnTo>
                      <a:pt x="250" y="14"/>
                    </a:lnTo>
                    <a:lnTo>
                      <a:pt x="234" y="8"/>
                    </a:lnTo>
                    <a:lnTo>
                      <a:pt x="217" y="3"/>
                    </a:lnTo>
                    <a:lnTo>
                      <a:pt x="200" y="1"/>
                    </a:lnTo>
                    <a:lnTo>
                      <a:pt x="181" y="0"/>
                    </a:lnTo>
                    <a:lnTo>
                      <a:pt x="144" y="3"/>
                    </a:lnTo>
                    <a:lnTo>
                      <a:pt x="111" y="14"/>
                    </a:lnTo>
                    <a:lnTo>
                      <a:pt x="80" y="31"/>
                    </a:lnTo>
                    <a:lnTo>
                      <a:pt x="53" y="53"/>
                    </a:lnTo>
                    <a:lnTo>
                      <a:pt x="31" y="80"/>
                    </a:lnTo>
                    <a:lnTo>
                      <a:pt x="14" y="110"/>
                    </a:lnTo>
                    <a:lnTo>
                      <a:pt x="4" y="145"/>
                    </a:lnTo>
                    <a:lnTo>
                      <a:pt x="0" y="181"/>
                    </a:lnTo>
                    <a:lnTo>
                      <a:pt x="1" y="199"/>
                    </a:lnTo>
                    <a:lnTo>
                      <a:pt x="4" y="216"/>
                    </a:lnTo>
                    <a:lnTo>
                      <a:pt x="8" y="234"/>
                    </a:lnTo>
                    <a:lnTo>
                      <a:pt x="14" y="250"/>
                    </a:lnTo>
                    <a:lnTo>
                      <a:pt x="21" y="266"/>
                    </a:lnTo>
                    <a:lnTo>
                      <a:pt x="30" y="281"/>
                    </a:lnTo>
                    <a:lnTo>
                      <a:pt x="41" y="296"/>
                    </a:lnTo>
                    <a:lnTo>
                      <a:pt x="53" y="309"/>
                    </a:lnTo>
                    <a:lnTo>
                      <a:pt x="67" y="321"/>
                    </a:lnTo>
                    <a:lnTo>
                      <a:pt x="81" y="332"/>
                    </a:lnTo>
                    <a:lnTo>
                      <a:pt x="96" y="341"/>
                    </a:lnTo>
                    <a:lnTo>
                      <a:pt x="112" y="348"/>
                    </a:lnTo>
                    <a:lnTo>
                      <a:pt x="128" y="353"/>
                    </a:lnTo>
                    <a:lnTo>
                      <a:pt x="145" y="358"/>
                    </a:lnTo>
                    <a:lnTo>
                      <a:pt x="163" y="360"/>
                    </a:lnTo>
                    <a:lnTo>
                      <a:pt x="181" y="361"/>
                    </a:lnTo>
                    <a:close/>
                  </a:path>
                </a:pathLst>
              </a:custGeom>
              <a:solidFill>
                <a:srgbClr val="000000"/>
              </a:solidFill>
              <a:ln w="9525">
                <a:noFill/>
                <a:round/>
                <a:headEnd/>
                <a:tailEnd/>
              </a:ln>
            </p:spPr>
            <p:txBody>
              <a:bodyPr/>
              <a:lstStyle/>
              <a:p>
                <a:pPr eaLnBrk="0" hangingPunct="0"/>
                <a:endParaRPr lang="en-AU"/>
              </a:p>
            </p:txBody>
          </p:sp>
          <p:sp>
            <p:nvSpPr>
              <p:cNvPr id="75820" name="Freeform 45"/>
              <p:cNvSpPr>
                <a:spLocks/>
              </p:cNvSpPr>
              <p:nvPr/>
            </p:nvSpPr>
            <p:spPr bwMode="auto">
              <a:xfrm>
                <a:off x="3252" y="3107"/>
                <a:ext cx="87" cy="88"/>
              </a:xfrm>
              <a:custGeom>
                <a:avLst/>
                <a:gdLst>
                  <a:gd name="T0" fmla="*/ 0 w 175"/>
                  <a:gd name="T1" fmla="*/ 22 h 175"/>
                  <a:gd name="T2" fmla="*/ 0 w 175"/>
                  <a:gd name="T3" fmla="*/ 18 h 175"/>
                  <a:gd name="T4" fmla="*/ 1 w 175"/>
                  <a:gd name="T5" fmla="*/ 14 h 175"/>
                  <a:gd name="T6" fmla="*/ 3 w 175"/>
                  <a:gd name="T7" fmla="*/ 10 h 175"/>
                  <a:gd name="T8" fmla="*/ 6 w 175"/>
                  <a:gd name="T9" fmla="*/ 7 h 175"/>
                  <a:gd name="T10" fmla="*/ 8 w 175"/>
                  <a:gd name="T11" fmla="*/ 6 h 175"/>
                  <a:gd name="T12" fmla="*/ 9 w 175"/>
                  <a:gd name="T13" fmla="*/ 4 h 175"/>
                  <a:gd name="T14" fmla="*/ 11 w 175"/>
                  <a:gd name="T15" fmla="*/ 3 h 175"/>
                  <a:gd name="T16" fmla="*/ 13 w 175"/>
                  <a:gd name="T17" fmla="*/ 2 h 175"/>
                  <a:gd name="T18" fmla="*/ 15 w 175"/>
                  <a:gd name="T19" fmla="*/ 1 h 175"/>
                  <a:gd name="T20" fmla="*/ 17 w 175"/>
                  <a:gd name="T21" fmla="*/ 1 h 175"/>
                  <a:gd name="T22" fmla="*/ 19 w 175"/>
                  <a:gd name="T23" fmla="*/ 0 h 175"/>
                  <a:gd name="T24" fmla="*/ 21 w 175"/>
                  <a:gd name="T25" fmla="*/ 0 h 175"/>
                  <a:gd name="T26" fmla="*/ 23 w 175"/>
                  <a:gd name="T27" fmla="*/ 0 h 175"/>
                  <a:gd name="T28" fmla="*/ 26 w 175"/>
                  <a:gd name="T29" fmla="*/ 1 h 175"/>
                  <a:gd name="T30" fmla="*/ 28 w 175"/>
                  <a:gd name="T31" fmla="*/ 1 h 175"/>
                  <a:gd name="T32" fmla="*/ 30 w 175"/>
                  <a:gd name="T33" fmla="*/ 2 h 175"/>
                  <a:gd name="T34" fmla="*/ 32 w 175"/>
                  <a:gd name="T35" fmla="*/ 3 h 175"/>
                  <a:gd name="T36" fmla="*/ 34 w 175"/>
                  <a:gd name="T37" fmla="*/ 4 h 175"/>
                  <a:gd name="T38" fmla="*/ 35 w 175"/>
                  <a:gd name="T39" fmla="*/ 6 h 175"/>
                  <a:gd name="T40" fmla="*/ 37 w 175"/>
                  <a:gd name="T41" fmla="*/ 7 h 175"/>
                  <a:gd name="T42" fmla="*/ 40 w 175"/>
                  <a:gd name="T43" fmla="*/ 10 h 175"/>
                  <a:gd name="T44" fmla="*/ 42 w 175"/>
                  <a:gd name="T45" fmla="*/ 14 h 175"/>
                  <a:gd name="T46" fmla="*/ 43 w 175"/>
                  <a:gd name="T47" fmla="*/ 18 h 175"/>
                  <a:gd name="T48" fmla="*/ 43 w 175"/>
                  <a:gd name="T49" fmla="*/ 22 h 175"/>
                  <a:gd name="T50" fmla="*/ 43 w 175"/>
                  <a:gd name="T51" fmla="*/ 27 h 175"/>
                  <a:gd name="T52" fmla="*/ 42 w 175"/>
                  <a:gd name="T53" fmla="*/ 31 h 175"/>
                  <a:gd name="T54" fmla="*/ 40 w 175"/>
                  <a:gd name="T55" fmla="*/ 35 h 175"/>
                  <a:gd name="T56" fmla="*/ 37 w 175"/>
                  <a:gd name="T57" fmla="*/ 38 h 175"/>
                  <a:gd name="T58" fmla="*/ 34 w 175"/>
                  <a:gd name="T59" fmla="*/ 40 h 175"/>
                  <a:gd name="T60" fmla="*/ 30 w 175"/>
                  <a:gd name="T61" fmla="*/ 42 h 175"/>
                  <a:gd name="T62" fmla="*/ 26 w 175"/>
                  <a:gd name="T63" fmla="*/ 44 h 175"/>
                  <a:gd name="T64" fmla="*/ 21 w 175"/>
                  <a:gd name="T65" fmla="*/ 44 h 175"/>
                  <a:gd name="T66" fmla="*/ 19 w 175"/>
                  <a:gd name="T67" fmla="*/ 44 h 175"/>
                  <a:gd name="T68" fmla="*/ 17 w 175"/>
                  <a:gd name="T69" fmla="*/ 44 h 175"/>
                  <a:gd name="T70" fmla="*/ 15 w 175"/>
                  <a:gd name="T71" fmla="*/ 43 h 175"/>
                  <a:gd name="T72" fmla="*/ 13 w 175"/>
                  <a:gd name="T73" fmla="*/ 43 h 175"/>
                  <a:gd name="T74" fmla="*/ 11 w 175"/>
                  <a:gd name="T75" fmla="*/ 42 h 175"/>
                  <a:gd name="T76" fmla="*/ 9 w 175"/>
                  <a:gd name="T77" fmla="*/ 41 h 175"/>
                  <a:gd name="T78" fmla="*/ 8 w 175"/>
                  <a:gd name="T79" fmla="*/ 39 h 175"/>
                  <a:gd name="T80" fmla="*/ 6 w 175"/>
                  <a:gd name="T81" fmla="*/ 38 h 175"/>
                  <a:gd name="T82" fmla="*/ 3 w 175"/>
                  <a:gd name="T83" fmla="*/ 35 h 175"/>
                  <a:gd name="T84" fmla="*/ 1 w 175"/>
                  <a:gd name="T85" fmla="*/ 31 h 175"/>
                  <a:gd name="T86" fmla="*/ 0 w 175"/>
                  <a:gd name="T87" fmla="*/ 27 h 175"/>
                  <a:gd name="T88" fmla="*/ 0 w 175"/>
                  <a:gd name="T89" fmla="*/ 22 h 17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5"/>
                  <a:gd name="T136" fmla="*/ 0 h 175"/>
                  <a:gd name="T137" fmla="*/ 175 w 175"/>
                  <a:gd name="T138" fmla="*/ 175 h 17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5" h="175">
                    <a:moveTo>
                      <a:pt x="0" y="88"/>
                    </a:moveTo>
                    <a:lnTo>
                      <a:pt x="1" y="70"/>
                    </a:lnTo>
                    <a:lnTo>
                      <a:pt x="7" y="54"/>
                    </a:lnTo>
                    <a:lnTo>
                      <a:pt x="15" y="39"/>
                    </a:lnTo>
                    <a:lnTo>
                      <a:pt x="25" y="27"/>
                    </a:lnTo>
                    <a:lnTo>
                      <a:pt x="32" y="21"/>
                    </a:lnTo>
                    <a:lnTo>
                      <a:pt x="39" y="15"/>
                    </a:lnTo>
                    <a:lnTo>
                      <a:pt x="46" y="10"/>
                    </a:lnTo>
                    <a:lnTo>
                      <a:pt x="54" y="7"/>
                    </a:lnTo>
                    <a:lnTo>
                      <a:pt x="62" y="4"/>
                    </a:lnTo>
                    <a:lnTo>
                      <a:pt x="70" y="1"/>
                    </a:lnTo>
                    <a:lnTo>
                      <a:pt x="79" y="0"/>
                    </a:lnTo>
                    <a:lnTo>
                      <a:pt x="87" y="0"/>
                    </a:lnTo>
                    <a:lnTo>
                      <a:pt x="95" y="0"/>
                    </a:lnTo>
                    <a:lnTo>
                      <a:pt x="104" y="1"/>
                    </a:lnTo>
                    <a:lnTo>
                      <a:pt x="113" y="4"/>
                    </a:lnTo>
                    <a:lnTo>
                      <a:pt x="121" y="7"/>
                    </a:lnTo>
                    <a:lnTo>
                      <a:pt x="129" y="10"/>
                    </a:lnTo>
                    <a:lnTo>
                      <a:pt x="136" y="15"/>
                    </a:lnTo>
                    <a:lnTo>
                      <a:pt x="143" y="21"/>
                    </a:lnTo>
                    <a:lnTo>
                      <a:pt x="149" y="27"/>
                    </a:lnTo>
                    <a:lnTo>
                      <a:pt x="160" y="39"/>
                    </a:lnTo>
                    <a:lnTo>
                      <a:pt x="168" y="54"/>
                    </a:lnTo>
                    <a:lnTo>
                      <a:pt x="174" y="70"/>
                    </a:lnTo>
                    <a:lnTo>
                      <a:pt x="175" y="88"/>
                    </a:lnTo>
                    <a:lnTo>
                      <a:pt x="172" y="105"/>
                    </a:lnTo>
                    <a:lnTo>
                      <a:pt x="168" y="122"/>
                    </a:lnTo>
                    <a:lnTo>
                      <a:pt x="160" y="137"/>
                    </a:lnTo>
                    <a:lnTo>
                      <a:pt x="149" y="150"/>
                    </a:lnTo>
                    <a:lnTo>
                      <a:pt x="137" y="160"/>
                    </a:lnTo>
                    <a:lnTo>
                      <a:pt x="122" y="168"/>
                    </a:lnTo>
                    <a:lnTo>
                      <a:pt x="104" y="173"/>
                    </a:lnTo>
                    <a:lnTo>
                      <a:pt x="87" y="175"/>
                    </a:lnTo>
                    <a:lnTo>
                      <a:pt x="79" y="175"/>
                    </a:lnTo>
                    <a:lnTo>
                      <a:pt x="70" y="174"/>
                    </a:lnTo>
                    <a:lnTo>
                      <a:pt x="62" y="172"/>
                    </a:lnTo>
                    <a:lnTo>
                      <a:pt x="54" y="169"/>
                    </a:lnTo>
                    <a:lnTo>
                      <a:pt x="46" y="166"/>
                    </a:lnTo>
                    <a:lnTo>
                      <a:pt x="39" y="161"/>
                    </a:lnTo>
                    <a:lnTo>
                      <a:pt x="32" y="156"/>
                    </a:lnTo>
                    <a:lnTo>
                      <a:pt x="25" y="150"/>
                    </a:lnTo>
                    <a:lnTo>
                      <a:pt x="15" y="137"/>
                    </a:lnTo>
                    <a:lnTo>
                      <a:pt x="7" y="122"/>
                    </a:lnTo>
                    <a:lnTo>
                      <a:pt x="1" y="105"/>
                    </a:lnTo>
                    <a:lnTo>
                      <a:pt x="0" y="88"/>
                    </a:lnTo>
                    <a:close/>
                  </a:path>
                </a:pathLst>
              </a:custGeom>
              <a:solidFill>
                <a:srgbClr val="FFFFFF"/>
              </a:solidFill>
              <a:ln w="9525">
                <a:noFill/>
                <a:round/>
                <a:headEnd/>
                <a:tailEnd/>
              </a:ln>
            </p:spPr>
            <p:txBody>
              <a:bodyPr/>
              <a:lstStyle/>
              <a:p>
                <a:pPr eaLnBrk="0" hangingPunct="0"/>
                <a:endParaRPr lang="en-AU"/>
              </a:p>
            </p:txBody>
          </p:sp>
          <p:sp>
            <p:nvSpPr>
              <p:cNvPr id="75821" name="Freeform 46"/>
              <p:cNvSpPr>
                <a:spLocks/>
              </p:cNvSpPr>
              <p:nvPr/>
            </p:nvSpPr>
            <p:spPr bwMode="auto">
              <a:xfrm>
                <a:off x="3062" y="3060"/>
                <a:ext cx="181" cy="181"/>
              </a:xfrm>
              <a:custGeom>
                <a:avLst/>
                <a:gdLst>
                  <a:gd name="T0" fmla="*/ 45 w 362"/>
                  <a:gd name="T1" fmla="*/ 91 h 361"/>
                  <a:gd name="T2" fmla="*/ 50 w 362"/>
                  <a:gd name="T3" fmla="*/ 90 h 361"/>
                  <a:gd name="T4" fmla="*/ 54 w 362"/>
                  <a:gd name="T5" fmla="*/ 90 h 361"/>
                  <a:gd name="T6" fmla="*/ 58 w 362"/>
                  <a:gd name="T7" fmla="*/ 89 h 361"/>
                  <a:gd name="T8" fmla="*/ 62 w 362"/>
                  <a:gd name="T9" fmla="*/ 87 h 361"/>
                  <a:gd name="T10" fmla="*/ 67 w 362"/>
                  <a:gd name="T11" fmla="*/ 86 h 361"/>
                  <a:gd name="T12" fmla="*/ 71 w 362"/>
                  <a:gd name="T13" fmla="*/ 83 h 361"/>
                  <a:gd name="T14" fmla="*/ 75 w 362"/>
                  <a:gd name="T15" fmla="*/ 81 h 361"/>
                  <a:gd name="T16" fmla="*/ 78 w 362"/>
                  <a:gd name="T17" fmla="*/ 78 h 361"/>
                  <a:gd name="T18" fmla="*/ 81 w 362"/>
                  <a:gd name="T19" fmla="*/ 74 h 361"/>
                  <a:gd name="T20" fmla="*/ 83 w 362"/>
                  <a:gd name="T21" fmla="*/ 71 h 361"/>
                  <a:gd name="T22" fmla="*/ 86 w 362"/>
                  <a:gd name="T23" fmla="*/ 67 h 361"/>
                  <a:gd name="T24" fmla="*/ 87 w 362"/>
                  <a:gd name="T25" fmla="*/ 63 h 361"/>
                  <a:gd name="T26" fmla="*/ 89 w 362"/>
                  <a:gd name="T27" fmla="*/ 59 h 361"/>
                  <a:gd name="T28" fmla="*/ 90 w 362"/>
                  <a:gd name="T29" fmla="*/ 54 h 361"/>
                  <a:gd name="T30" fmla="*/ 91 w 362"/>
                  <a:gd name="T31" fmla="*/ 50 h 361"/>
                  <a:gd name="T32" fmla="*/ 91 w 362"/>
                  <a:gd name="T33" fmla="*/ 46 h 361"/>
                  <a:gd name="T34" fmla="*/ 91 w 362"/>
                  <a:gd name="T35" fmla="*/ 41 h 361"/>
                  <a:gd name="T36" fmla="*/ 90 w 362"/>
                  <a:gd name="T37" fmla="*/ 37 h 361"/>
                  <a:gd name="T38" fmla="*/ 89 w 362"/>
                  <a:gd name="T39" fmla="*/ 32 h 361"/>
                  <a:gd name="T40" fmla="*/ 87 w 362"/>
                  <a:gd name="T41" fmla="*/ 28 h 361"/>
                  <a:gd name="T42" fmla="*/ 86 w 362"/>
                  <a:gd name="T43" fmla="*/ 24 h 361"/>
                  <a:gd name="T44" fmla="*/ 83 w 362"/>
                  <a:gd name="T45" fmla="*/ 20 h 361"/>
                  <a:gd name="T46" fmla="*/ 81 w 362"/>
                  <a:gd name="T47" fmla="*/ 17 h 361"/>
                  <a:gd name="T48" fmla="*/ 78 w 362"/>
                  <a:gd name="T49" fmla="*/ 14 h 361"/>
                  <a:gd name="T50" fmla="*/ 75 w 362"/>
                  <a:gd name="T51" fmla="*/ 11 h 361"/>
                  <a:gd name="T52" fmla="*/ 71 w 362"/>
                  <a:gd name="T53" fmla="*/ 8 h 361"/>
                  <a:gd name="T54" fmla="*/ 67 w 362"/>
                  <a:gd name="T55" fmla="*/ 6 h 361"/>
                  <a:gd name="T56" fmla="*/ 62 w 362"/>
                  <a:gd name="T57" fmla="*/ 4 h 361"/>
                  <a:gd name="T58" fmla="*/ 58 w 362"/>
                  <a:gd name="T59" fmla="*/ 2 h 361"/>
                  <a:gd name="T60" fmla="*/ 54 w 362"/>
                  <a:gd name="T61" fmla="*/ 1 h 361"/>
                  <a:gd name="T62" fmla="*/ 50 w 362"/>
                  <a:gd name="T63" fmla="*/ 1 h 361"/>
                  <a:gd name="T64" fmla="*/ 45 w 362"/>
                  <a:gd name="T65" fmla="*/ 0 h 361"/>
                  <a:gd name="T66" fmla="*/ 37 w 362"/>
                  <a:gd name="T67" fmla="*/ 1 h 361"/>
                  <a:gd name="T68" fmla="*/ 27 w 362"/>
                  <a:gd name="T69" fmla="*/ 4 h 361"/>
                  <a:gd name="T70" fmla="*/ 21 w 362"/>
                  <a:gd name="T71" fmla="*/ 8 h 361"/>
                  <a:gd name="T72" fmla="*/ 13 w 362"/>
                  <a:gd name="T73" fmla="*/ 14 h 361"/>
                  <a:gd name="T74" fmla="*/ 8 w 362"/>
                  <a:gd name="T75" fmla="*/ 20 h 361"/>
                  <a:gd name="T76" fmla="*/ 3 w 362"/>
                  <a:gd name="T77" fmla="*/ 28 h 361"/>
                  <a:gd name="T78" fmla="*/ 1 w 362"/>
                  <a:gd name="T79" fmla="*/ 37 h 361"/>
                  <a:gd name="T80" fmla="*/ 0 w 362"/>
                  <a:gd name="T81" fmla="*/ 46 h 361"/>
                  <a:gd name="T82" fmla="*/ 1 w 362"/>
                  <a:gd name="T83" fmla="*/ 50 h 361"/>
                  <a:gd name="T84" fmla="*/ 1 w 362"/>
                  <a:gd name="T85" fmla="*/ 54 h 361"/>
                  <a:gd name="T86" fmla="*/ 3 w 362"/>
                  <a:gd name="T87" fmla="*/ 59 h 361"/>
                  <a:gd name="T88" fmla="*/ 3 w 362"/>
                  <a:gd name="T89" fmla="*/ 63 h 361"/>
                  <a:gd name="T90" fmla="*/ 6 w 362"/>
                  <a:gd name="T91" fmla="*/ 67 h 361"/>
                  <a:gd name="T92" fmla="*/ 7 w 362"/>
                  <a:gd name="T93" fmla="*/ 71 h 361"/>
                  <a:gd name="T94" fmla="*/ 11 w 362"/>
                  <a:gd name="T95" fmla="*/ 74 h 361"/>
                  <a:gd name="T96" fmla="*/ 13 w 362"/>
                  <a:gd name="T97" fmla="*/ 78 h 361"/>
                  <a:gd name="T98" fmla="*/ 17 w 362"/>
                  <a:gd name="T99" fmla="*/ 81 h 361"/>
                  <a:gd name="T100" fmla="*/ 21 w 362"/>
                  <a:gd name="T101" fmla="*/ 83 h 361"/>
                  <a:gd name="T102" fmla="*/ 24 w 362"/>
                  <a:gd name="T103" fmla="*/ 86 h 361"/>
                  <a:gd name="T104" fmla="*/ 28 w 362"/>
                  <a:gd name="T105" fmla="*/ 87 h 361"/>
                  <a:gd name="T106" fmla="*/ 32 w 362"/>
                  <a:gd name="T107" fmla="*/ 89 h 361"/>
                  <a:gd name="T108" fmla="*/ 37 w 362"/>
                  <a:gd name="T109" fmla="*/ 90 h 361"/>
                  <a:gd name="T110" fmla="*/ 41 w 362"/>
                  <a:gd name="T111" fmla="*/ 90 h 361"/>
                  <a:gd name="T112" fmla="*/ 45 w 362"/>
                  <a:gd name="T113" fmla="*/ 91 h 3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2"/>
                  <a:gd name="T172" fmla="*/ 0 h 361"/>
                  <a:gd name="T173" fmla="*/ 362 w 362"/>
                  <a:gd name="T174" fmla="*/ 361 h 36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2" h="361">
                    <a:moveTo>
                      <a:pt x="181" y="361"/>
                    </a:moveTo>
                    <a:lnTo>
                      <a:pt x="200" y="360"/>
                    </a:lnTo>
                    <a:lnTo>
                      <a:pt x="217" y="358"/>
                    </a:lnTo>
                    <a:lnTo>
                      <a:pt x="234" y="353"/>
                    </a:lnTo>
                    <a:lnTo>
                      <a:pt x="250" y="348"/>
                    </a:lnTo>
                    <a:lnTo>
                      <a:pt x="267" y="341"/>
                    </a:lnTo>
                    <a:lnTo>
                      <a:pt x="282" y="332"/>
                    </a:lnTo>
                    <a:lnTo>
                      <a:pt x="297" y="321"/>
                    </a:lnTo>
                    <a:lnTo>
                      <a:pt x="309" y="309"/>
                    </a:lnTo>
                    <a:lnTo>
                      <a:pt x="322" y="296"/>
                    </a:lnTo>
                    <a:lnTo>
                      <a:pt x="332" y="281"/>
                    </a:lnTo>
                    <a:lnTo>
                      <a:pt x="341" y="266"/>
                    </a:lnTo>
                    <a:lnTo>
                      <a:pt x="348" y="250"/>
                    </a:lnTo>
                    <a:lnTo>
                      <a:pt x="354" y="234"/>
                    </a:lnTo>
                    <a:lnTo>
                      <a:pt x="359" y="216"/>
                    </a:lnTo>
                    <a:lnTo>
                      <a:pt x="361" y="199"/>
                    </a:lnTo>
                    <a:lnTo>
                      <a:pt x="362" y="181"/>
                    </a:lnTo>
                    <a:lnTo>
                      <a:pt x="361" y="162"/>
                    </a:lnTo>
                    <a:lnTo>
                      <a:pt x="359" y="145"/>
                    </a:lnTo>
                    <a:lnTo>
                      <a:pt x="354" y="128"/>
                    </a:lnTo>
                    <a:lnTo>
                      <a:pt x="348" y="112"/>
                    </a:lnTo>
                    <a:lnTo>
                      <a:pt x="341" y="95"/>
                    </a:lnTo>
                    <a:lnTo>
                      <a:pt x="332" y="80"/>
                    </a:lnTo>
                    <a:lnTo>
                      <a:pt x="322" y="67"/>
                    </a:lnTo>
                    <a:lnTo>
                      <a:pt x="309" y="53"/>
                    </a:lnTo>
                    <a:lnTo>
                      <a:pt x="297" y="41"/>
                    </a:lnTo>
                    <a:lnTo>
                      <a:pt x="282" y="31"/>
                    </a:lnTo>
                    <a:lnTo>
                      <a:pt x="267" y="22"/>
                    </a:lnTo>
                    <a:lnTo>
                      <a:pt x="250" y="14"/>
                    </a:lnTo>
                    <a:lnTo>
                      <a:pt x="234" y="8"/>
                    </a:lnTo>
                    <a:lnTo>
                      <a:pt x="217" y="3"/>
                    </a:lnTo>
                    <a:lnTo>
                      <a:pt x="200" y="1"/>
                    </a:lnTo>
                    <a:lnTo>
                      <a:pt x="181" y="0"/>
                    </a:lnTo>
                    <a:lnTo>
                      <a:pt x="146" y="3"/>
                    </a:lnTo>
                    <a:lnTo>
                      <a:pt x="111" y="14"/>
                    </a:lnTo>
                    <a:lnTo>
                      <a:pt x="81" y="31"/>
                    </a:lnTo>
                    <a:lnTo>
                      <a:pt x="53" y="53"/>
                    </a:lnTo>
                    <a:lnTo>
                      <a:pt x="32" y="80"/>
                    </a:lnTo>
                    <a:lnTo>
                      <a:pt x="14" y="110"/>
                    </a:lnTo>
                    <a:lnTo>
                      <a:pt x="4" y="145"/>
                    </a:lnTo>
                    <a:lnTo>
                      <a:pt x="0" y="181"/>
                    </a:lnTo>
                    <a:lnTo>
                      <a:pt x="2" y="199"/>
                    </a:lnTo>
                    <a:lnTo>
                      <a:pt x="4" y="216"/>
                    </a:lnTo>
                    <a:lnTo>
                      <a:pt x="9" y="234"/>
                    </a:lnTo>
                    <a:lnTo>
                      <a:pt x="14" y="250"/>
                    </a:lnTo>
                    <a:lnTo>
                      <a:pt x="21" y="266"/>
                    </a:lnTo>
                    <a:lnTo>
                      <a:pt x="30" y="281"/>
                    </a:lnTo>
                    <a:lnTo>
                      <a:pt x="41" y="296"/>
                    </a:lnTo>
                    <a:lnTo>
                      <a:pt x="53" y="309"/>
                    </a:lnTo>
                    <a:lnTo>
                      <a:pt x="67" y="321"/>
                    </a:lnTo>
                    <a:lnTo>
                      <a:pt x="81" y="332"/>
                    </a:lnTo>
                    <a:lnTo>
                      <a:pt x="96" y="341"/>
                    </a:lnTo>
                    <a:lnTo>
                      <a:pt x="112" y="348"/>
                    </a:lnTo>
                    <a:lnTo>
                      <a:pt x="128" y="353"/>
                    </a:lnTo>
                    <a:lnTo>
                      <a:pt x="146" y="358"/>
                    </a:lnTo>
                    <a:lnTo>
                      <a:pt x="163" y="360"/>
                    </a:lnTo>
                    <a:lnTo>
                      <a:pt x="181" y="361"/>
                    </a:lnTo>
                    <a:close/>
                  </a:path>
                </a:pathLst>
              </a:custGeom>
              <a:solidFill>
                <a:srgbClr val="000000"/>
              </a:solidFill>
              <a:ln w="9525">
                <a:noFill/>
                <a:round/>
                <a:headEnd/>
                <a:tailEnd/>
              </a:ln>
            </p:spPr>
            <p:txBody>
              <a:bodyPr/>
              <a:lstStyle/>
              <a:p>
                <a:pPr eaLnBrk="0" hangingPunct="0"/>
                <a:endParaRPr lang="en-AU"/>
              </a:p>
            </p:txBody>
          </p:sp>
          <p:sp>
            <p:nvSpPr>
              <p:cNvPr id="75822" name="Freeform 47"/>
              <p:cNvSpPr>
                <a:spLocks/>
              </p:cNvSpPr>
              <p:nvPr/>
            </p:nvSpPr>
            <p:spPr bwMode="auto">
              <a:xfrm>
                <a:off x="3108" y="3107"/>
                <a:ext cx="88" cy="88"/>
              </a:xfrm>
              <a:custGeom>
                <a:avLst/>
                <a:gdLst>
                  <a:gd name="T0" fmla="*/ 0 w 175"/>
                  <a:gd name="T1" fmla="*/ 22 h 175"/>
                  <a:gd name="T2" fmla="*/ 1 w 175"/>
                  <a:gd name="T3" fmla="*/ 18 h 175"/>
                  <a:gd name="T4" fmla="*/ 2 w 175"/>
                  <a:gd name="T5" fmla="*/ 14 h 175"/>
                  <a:gd name="T6" fmla="*/ 4 w 175"/>
                  <a:gd name="T7" fmla="*/ 10 h 175"/>
                  <a:gd name="T8" fmla="*/ 7 w 175"/>
                  <a:gd name="T9" fmla="*/ 7 h 175"/>
                  <a:gd name="T10" fmla="*/ 8 w 175"/>
                  <a:gd name="T11" fmla="*/ 6 h 175"/>
                  <a:gd name="T12" fmla="*/ 10 w 175"/>
                  <a:gd name="T13" fmla="*/ 4 h 175"/>
                  <a:gd name="T14" fmla="*/ 12 w 175"/>
                  <a:gd name="T15" fmla="*/ 3 h 175"/>
                  <a:gd name="T16" fmla="*/ 14 w 175"/>
                  <a:gd name="T17" fmla="*/ 2 h 175"/>
                  <a:gd name="T18" fmla="*/ 16 w 175"/>
                  <a:gd name="T19" fmla="*/ 1 h 175"/>
                  <a:gd name="T20" fmla="*/ 18 w 175"/>
                  <a:gd name="T21" fmla="*/ 1 h 175"/>
                  <a:gd name="T22" fmla="*/ 20 w 175"/>
                  <a:gd name="T23" fmla="*/ 0 h 175"/>
                  <a:gd name="T24" fmla="*/ 22 w 175"/>
                  <a:gd name="T25" fmla="*/ 0 h 175"/>
                  <a:gd name="T26" fmla="*/ 24 w 175"/>
                  <a:gd name="T27" fmla="*/ 0 h 175"/>
                  <a:gd name="T28" fmla="*/ 27 w 175"/>
                  <a:gd name="T29" fmla="*/ 1 h 175"/>
                  <a:gd name="T30" fmla="*/ 29 w 175"/>
                  <a:gd name="T31" fmla="*/ 1 h 175"/>
                  <a:gd name="T32" fmla="*/ 31 w 175"/>
                  <a:gd name="T33" fmla="*/ 2 h 175"/>
                  <a:gd name="T34" fmla="*/ 33 w 175"/>
                  <a:gd name="T35" fmla="*/ 3 h 175"/>
                  <a:gd name="T36" fmla="*/ 34 w 175"/>
                  <a:gd name="T37" fmla="*/ 4 h 175"/>
                  <a:gd name="T38" fmla="*/ 36 w 175"/>
                  <a:gd name="T39" fmla="*/ 6 h 175"/>
                  <a:gd name="T40" fmla="*/ 38 w 175"/>
                  <a:gd name="T41" fmla="*/ 7 h 175"/>
                  <a:gd name="T42" fmla="*/ 40 w 175"/>
                  <a:gd name="T43" fmla="*/ 10 h 175"/>
                  <a:gd name="T44" fmla="*/ 42 w 175"/>
                  <a:gd name="T45" fmla="*/ 14 h 175"/>
                  <a:gd name="T46" fmla="*/ 44 w 175"/>
                  <a:gd name="T47" fmla="*/ 18 h 175"/>
                  <a:gd name="T48" fmla="*/ 44 w 175"/>
                  <a:gd name="T49" fmla="*/ 22 h 175"/>
                  <a:gd name="T50" fmla="*/ 44 w 175"/>
                  <a:gd name="T51" fmla="*/ 27 h 175"/>
                  <a:gd name="T52" fmla="*/ 42 w 175"/>
                  <a:gd name="T53" fmla="*/ 31 h 175"/>
                  <a:gd name="T54" fmla="*/ 40 w 175"/>
                  <a:gd name="T55" fmla="*/ 35 h 175"/>
                  <a:gd name="T56" fmla="*/ 38 w 175"/>
                  <a:gd name="T57" fmla="*/ 38 h 175"/>
                  <a:gd name="T58" fmla="*/ 35 w 175"/>
                  <a:gd name="T59" fmla="*/ 40 h 175"/>
                  <a:gd name="T60" fmla="*/ 31 w 175"/>
                  <a:gd name="T61" fmla="*/ 42 h 175"/>
                  <a:gd name="T62" fmla="*/ 27 w 175"/>
                  <a:gd name="T63" fmla="*/ 44 h 175"/>
                  <a:gd name="T64" fmla="*/ 22 w 175"/>
                  <a:gd name="T65" fmla="*/ 44 h 175"/>
                  <a:gd name="T66" fmla="*/ 20 w 175"/>
                  <a:gd name="T67" fmla="*/ 44 h 175"/>
                  <a:gd name="T68" fmla="*/ 18 w 175"/>
                  <a:gd name="T69" fmla="*/ 44 h 175"/>
                  <a:gd name="T70" fmla="*/ 16 w 175"/>
                  <a:gd name="T71" fmla="*/ 43 h 175"/>
                  <a:gd name="T72" fmla="*/ 14 w 175"/>
                  <a:gd name="T73" fmla="*/ 43 h 175"/>
                  <a:gd name="T74" fmla="*/ 12 w 175"/>
                  <a:gd name="T75" fmla="*/ 42 h 175"/>
                  <a:gd name="T76" fmla="*/ 10 w 175"/>
                  <a:gd name="T77" fmla="*/ 41 h 175"/>
                  <a:gd name="T78" fmla="*/ 8 w 175"/>
                  <a:gd name="T79" fmla="*/ 39 h 175"/>
                  <a:gd name="T80" fmla="*/ 7 w 175"/>
                  <a:gd name="T81" fmla="*/ 38 h 175"/>
                  <a:gd name="T82" fmla="*/ 4 w 175"/>
                  <a:gd name="T83" fmla="*/ 35 h 175"/>
                  <a:gd name="T84" fmla="*/ 2 w 175"/>
                  <a:gd name="T85" fmla="*/ 31 h 175"/>
                  <a:gd name="T86" fmla="*/ 1 w 175"/>
                  <a:gd name="T87" fmla="*/ 27 h 175"/>
                  <a:gd name="T88" fmla="*/ 0 w 175"/>
                  <a:gd name="T89" fmla="*/ 22 h 17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5"/>
                  <a:gd name="T136" fmla="*/ 0 h 175"/>
                  <a:gd name="T137" fmla="*/ 175 w 175"/>
                  <a:gd name="T138" fmla="*/ 175 h 17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5" h="175">
                    <a:moveTo>
                      <a:pt x="0" y="88"/>
                    </a:moveTo>
                    <a:lnTo>
                      <a:pt x="1" y="70"/>
                    </a:lnTo>
                    <a:lnTo>
                      <a:pt x="7" y="54"/>
                    </a:lnTo>
                    <a:lnTo>
                      <a:pt x="15" y="39"/>
                    </a:lnTo>
                    <a:lnTo>
                      <a:pt x="25" y="27"/>
                    </a:lnTo>
                    <a:lnTo>
                      <a:pt x="32" y="21"/>
                    </a:lnTo>
                    <a:lnTo>
                      <a:pt x="39" y="15"/>
                    </a:lnTo>
                    <a:lnTo>
                      <a:pt x="46" y="10"/>
                    </a:lnTo>
                    <a:lnTo>
                      <a:pt x="54" y="7"/>
                    </a:lnTo>
                    <a:lnTo>
                      <a:pt x="62" y="4"/>
                    </a:lnTo>
                    <a:lnTo>
                      <a:pt x="70" y="1"/>
                    </a:lnTo>
                    <a:lnTo>
                      <a:pt x="79" y="0"/>
                    </a:lnTo>
                    <a:lnTo>
                      <a:pt x="87" y="0"/>
                    </a:lnTo>
                    <a:lnTo>
                      <a:pt x="95" y="0"/>
                    </a:lnTo>
                    <a:lnTo>
                      <a:pt x="105" y="1"/>
                    </a:lnTo>
                    <a:lnTo>
                      <a:pt x="113" y="4"/>
                    </a:lnTo>
                    <a:lnTo>
                      <a:pt x="121" y="7"/>
                    </a:lnTo>
                    <a:lnTo>
                      <a:pt x="129" y="10"/>
                    </a:lnTo>
                    <a:lnTo>
                      <a:pt x="136" y="15"/>
                    </a:lnTo>
                    <a:lnTo>
                      <a:pt x="143" y="21"/>
                    </a:lnTo>
                    <a:lnTo>
                      <a:pt x="150" y="27"/>
                    </a:lnTo>
                    <a:lnTo>
                      <a:pt x="160" y="39"/>
                    </a:lnTo>
                    <a:lnTo>
                      <a:pt x="168" y="54"/>
                    </a:lnTo>
                    <a:lnTo>
                      <a:pt x="174" y="70"/>
                    </a:lnTo>
                    <a:lnTo>
                      <a:pt x="175" y="88"/>
                    </a:lnTo>
                    <a:lnTo>
                      <a:pt x="173" y="105"/>
                    </a:lnTo>
                    <a:lnTo>
                      <a:pt x="168" y="122"/>
                    </a:lnTo>
                    <a:lnTo>
                      <a:pt x="160" y="137"/>
                    </a:lnTo>
                    <a:lnTo>
                      <a:pt x="150" y="150"/>
                    </a:lnTo>
                    <a:lnTo>
                      <a:pt x="137" y="160"/>
                    </a:lnTo>
                    <a:lnTo>
                      <a:pt x="122" y="168"/>
                    </a:lnTo>
                    <a:lnTo>
                      <a:pt x="105" y="173"/>
                    </a:lnTo>
                    <a:lnTo>
                      <a:pt x="87" y="175"/>
                    </a:lnTo>
                    <a:lnTo>
                      <a:pt x="79" y="175"/>
                    </a:lnTo>
                    <a:lnTo>
                      <a:pt x="70" y="174"/>
                    </a:lnTo>
                    <a:lnTo>
                      <a:pt x="62" y="172"/>
                    </a:lnTo>
                    <a:lnTo>
                      <a:pt x="54" y="169"/>
                    </a:lnTo>
                    <a:lnTo>
                      <a:pt x="46" y="166"/>
                    </a:lnTo>
                    <a:lnTo>
                      <a:pt x="39" y="161"/>
                    </a:lnTo>
                    <a:lnTo>
                      <a:pt x="32" y="156"/>
                    </a:lnTo>
                    <a:lnTo>
                      <a:pt x="25" y="150"/>
                    </a:lnTo>
                    <a:lnTo>
                      <a:pt x="15" y="137"/>
                    </a:lnTo>
                    <a:lnTo>
                      <a:pt x="7" y="122"/>
                    </a:lnTo>
                    <a:lnTo>
                      <a:pt x="1" y="105"/>
                    </a:lnTo>
                    <a:lnTo>
                      <a:pt x="0" y="88"/>
                    </a:lnTo>
                    <a:close/>
                  </a:path>
                </a:pathLst>
              </a:custGeom>
              <a:solidFill>
                <a:srgbClr val="FFFFFF"/>
              </a:solidFill>
              <a:ln w="9525">
                <a:noFill/>
                <a:round/>
                <a:headEnd/>
                <a:tailEnd/>
              </a:ln>
            </p:spPr>
            <p:txBody>
              <a:bodyPr/>
              <a:lstStyle/>
              <a:p>
                <a:pPr eaLnBrk="0" hangingPunct="0"/>
                <a:endParaRPr lang="en-AU"/>
              </a:p>
            </p:txBody>
          </p:sp>
          <p:sp>
            <p:nvSpPr>
              <p:cNvPr id="75823" name="Freeform 48"/>
              <p:cNvSpPr>
                <a:spLocks/>
              </p:cNvSpPr>
              <p:nvPr/>
            </p:nvSpPr>
            <p:spPr bwMode="auto">
              <a:xfrm>
                <a:off x="3284" y="3139"/>
                <a:ext cx="24" cy="24"/>
              </a:xfrm>
              <a:custGeom>
                <a:avLst/>
                <a:gdLst>
                  <a:gd name="T0" fmla="*/ 6 w 48"/>
                  <a:gd name="T1" fmla="*/ 12 h 47"/>
                  <a:gd name="T2" fmla="*/ 9 w 48"/>
                  <a:gd name="T3" fmla="*/ 12 h 47"/>
                  <a:gd name="T4" fmla="*/ 11 w 48"/>
                  <a:gd name="T5" fmla="*/ 10 h 47"/>
                  <a:gd name="T6" fmla="*/ 12 w 48"/>
                  <a:gd name="T7" fmla="*/ 8 h 47"/>
                  <a:gd name="T8" fmla="*/ 12 w 48"/>
                  <a:gd name="T9" fmla="*/ 6 h 47"/>
                  <a:gd name="T10" fmla="*/ 12 w 48"/>
                  <a:gd name="T11" fmla="*/ 4 h 47"/>
                  <a:gd name="T12" fmla="*/ 11 w 48"/>
                  <a:gd name="T13" fmla="*/ 2 h 47"/>
                  <a:gd name="T14" fmla="*/ 9 w 48"/>
                  <a:gd name="T15" fmla="*/ 1 h 47"/>
                  <a:gd name="T16" fmla="*/ 6 w 48"/>
                  <a:gd name="T17" fmla="*/ 0 h 47"/>
                  <a:gd name="T18" fmla="*/ 3 w 48"/>
                  <a:gd name="T19" fmla="*/ 1 h 47"/>
                  <a:gd name="T20" fmla="*/ 2 w 48"/>
                  <a:gd name="T21" fmla="*/ 2 h 47"/>
                  <a:gd name="T22" fmla="*/ 1 w 48"/>
                  <a:gd name="T23" fmla="*/ 4 h 47"/>
                  <a:gd name="T24" fmla="*/ 0 w 48"/>
                  <a:gd name="T25" fmla="*/ 6 h 47"/>
                  <a:gd name="T26" fmla="*/ 1 w 48"/>
                  <a:gd name="T27" fmla="*/ 8 h 47"/>
                  <a:gd name="T28" fmla="*/ 2 w 48"/>
                  <a:gd name="T29" fmla="*/ 10 h 47"/>
                  <a:gd name="T30" fmla="*/ 3 w 48"/>
                  <a:gd name="T31" fmla="*/ 12 h 47"/>
                  <a:gd name="T32" fmla="*/ 6 w 48"/>
                  <a:gd name="T33" fmla="*/ 12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7"/>
                  <a:gd name="T53" fmla="*/ 48 w 48"/>
                  <a:gd name="T54" fmla="*/ 47 h 4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7">
                    <a:moveTo>
                      <a:pt x="24" y="47"/>
                    </a:moveTo>
                    <a:lnTo>
                      <a:pt x="33" y="45"/>
                    </a:lnTo>
                    <a:lnTo>
                      <a:pt x="41" y="40"/>
                    </a:lnTo>
                    <a:lnTo>
                      <a:pt x="46" y="32"/>
                    </a:lnTo>
                    <a:lnTo>
                      <a:pt x="48" y="23"/>
                    </a:lnTo>
                    <a:lnTo>
                      <a:pt x="46" y="13"/>
                    </a:lnTo>
                    <a:lnTo>
                      <a:pt x="41" y="7"/>
                    </a:lnTo>
                    <a:lnTo>
                      <a:pt x="33" y="2"/>
                    </a:lnTo>
                    <a:lnTo>
                      <a:pt x="24" y="0"/>
                    </a:lnTo>
                    <a:lnTo>
                      <a:pt x="15" y="2"/>
                    </a:lnTo>
                    <a:lnTo>
                      <a:pt x="7" y="7"/>
                    </a:lnTo>
                    <a:lnTo>
                      <a:pt x="2" y="13"/>
                    </a:lnTo>
                    <a:lnTo>
                      <a:pt x="0" y="23"/>
                    </a:lnTo>
                    <a:lnTo>
                      <a:pt x="2" y="32"/>
                    </a:lnTo>
                    <a:lnTo>
                      <a:pt x="7" y="40"/>
                    </a:lnTo>
                    <a:lnTo>
                      <a:pt x="15" y="45"/>
                    </a:lnTo>
                    <a:lnTo>
                      <a:pt x="24" y="47"/>
                    </a:lnTo>
                    <a:close/>
                  </a:path>
                </a:pathLst>
              </a:custGeom>
              <a:solidFill>
                <a:srgbClr val="000000"/>
              </a:solidFill>
              <a:ln w="9525">
                <a:noFill/>
                <a:round/>
                <a:headEnd/>
                <a:tailEnd/>
              </a:ln>
            </p:spPr>
            <p:txBody>
              <a:bodyPr/>
              <a:lstStyle/>
              <a:p>
                <a:pPr eaLnBrk="0" hangingPunct="0"/>
                <a:endParaRPr lang="en-AU"/>
              </a:p>
            </p:txBody>
          </p:sp>
          <p:sp>
            <p:nvSpPr>
              <p:cNvPr id="75824" name="Freeform 49"/>
              <p:cNvSpPr>
                <a:spLocks/>
              </p:cNvSpPr>
              <p:nvPr/>
            </p:nvSpPr>
            <p:spPr bwMode="auto">
              <a:xfrm>
                <a:off x="3140" y="3139"/>
                <a:ext cx="24" cy="24"/>
              </a:xfrm>
              <a:custGeom>
                <a:avLst/>
                <a:gdLst>
                  <a:gd name="T0" fmla="*/ 6 w 49"/>
                  <a:gd name="T1" fmla="*/ 12 h 47"/>
                  <a:gd name="T2" fmla="*/ 8 w 49"/>
                  <a:gd name="T3" fmla="*/ 12 h 47"/>
                  <a:gd name="T4" fmla="*/ 10 w 49"/>
                  <a:gd name="T5" fmla="*/ 10 h 47"/>
                  <a:gd name="T6" fmla="*/ 11 w 49"/>
                  <a:gd name="T7" fmla="*/ 8 h 47"/>
                  <a:gd name="T8" fmla="*/ 12 w 49"/>
                  <a:gd name="T9" fmla="*/ 6 h 47"/>
                  <a:gd name="T10" fmla="*/ 11 w 49"/>
                  <a:gd name="T11" fmla="*/ 4 h 47"/>
                  <a:gd name="T12" fmla="*/ 10 w 49"/>
                  <a:gd name="T13" fmla="*/ 2 h 47"/>
                  <a:gd name="T14" fmla="*/ 8 w 49"/>
                  <a:gd name="T15" fmla="*/ 1 h 47"/>
                  <a:gd name="T16" fmla="*/ 6 w 49"/>
                  <a:gd name="T17" fmla="*/ 0 h 47"/>
                  <a:gd name="T18" fmla="*/ 3 w 49"/>
                  <a:gd name="T19" fmla="*/ 1 h 47"/>
                  <a:gd name="T20" fmla="*/ 1 w 49"/>
                  <a:gd name="T21" fmla="*/ 2 h 47"/>
                  <a:gd name="T22" fmla="*/ 0 w 49"/>
                  <a:gd name="T23" fmla="*/ 4 h 47"/>
                  <a:gd name="T24" fmla="*/ 0 w 49"/>
                  <a:gd name="T25" fmla="*/ 6 h 47"/>
                  <a:gd name="T26" fmla="*/ 0 w 49"/>
                  <a:gd name="T27" fmla="*/ 8 h 47"/>
                  <a:gd name="T28" fmla="*/ 1 w 49"/>
                  <a:gd name="T29" fmla="*/ 10 h 47"/>
                  <a:gd name="T30" fmla="*/ 3 w 49"/>
                  <a:gd name="T31" fmla="*/ 12 h 47"/>
                  <a:gd name="T32" fmla="*/ 6 w 49"/>
                  <a:gd name="T33" fmla="*/ 12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
                  <a:gd name="T52" fmla="*/ 0 h 47"/>
                  <a:gd name="T53" fmla="*/ 49 w 49"/>
                  <a:gd name="T54" fmla="*/ 47 h 4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 h="47">
                    <a:moveTo>
                      <a:pt x="24" y="47"/>
                    </a:moveTo>
                    <a:lnTo>
                      <a:pt x="34" y="45"/>
                    </a:lnTo>
                    <a:lnTo>
                      <a:pt x="42" y="40"/>
                    </a:lnTo>
                    <a:lnTo>
                      <a:pt x="46" y="32"/>
                    </a:lnTo>
                    <a:lnTo>
                      <a:pt x="49" y="23"/>
                    </a:lnTo>
                    <a:lnTo>
                      <a:pt x="46" y="13"/>
                    </a:lnTo>
                    <a:lnTo>
                      <a:pt x="42" y="7"/>
                    </a:lnTo>
                    <a:lnTo>
                      <a:pt x="34" y="2"/>
                    </a:lnTo>
                    <a:lnTo>
                      <a:pt x="24" y="0"/>
                    </a:lnTo>
                    <a:lnTo>
                      <a:pt x="15" y="2"/>
                    </a:lnTo>
                    <a:lnTo>
                      <a:pt x="7" y="7"/>
                    </a:lnTo>
                    <a:lnTo>
                      <a:pt x="2" y="13"/>
                    </a:lnTo>
                    <a:lnTo>
                      <a:pt x="0" y="23"/>
                    </a:lnTo>
                    <a:lnTo>
                      <a:pt x="2" y="32"/>
                    </a:lnTo>
                    <a:lnTo>
                      <a:pt x="7" y="40"/>
                    </a:lnTo>
                    <a:lnTo>
                      <a:pt x="15" y="45"/>
                    </a:lnTo>
                    <a:lnTo>
                      <a:pt x="24" y="47"/>
                    </a:lnTo>
                    <a:close/>
                  </a:path>
                </a:pathLst>
              </a:custGeom>
              <a:solidFill>
                <a:srgbClr val="000000"/>
              </a:solidFill>
              <a:ln w="9525">
                <a:noFill/>
                <a:round/>
                <a:headEnd/>
                <a:tailEnd/>
              </a:ln>
            </p:spPr>
            <p:txBody>
              <a:bodyPr/>
              <a:lstStyle/>
              <a:p>
                <a:pPr eaLnBrk="0" hangingPunct="0"/>
                <a:endParaRPr lang="en-AU"/>
              </a:p>
            </p:txBody>
          </p:sp>
        </p:grpSp>
        <p:sp>
          <p:nvSpPr>
            <p:cNvPr id="121907" name="Text Box 51"/>
            <p:cNvSpPr txBox="1">
              <a:spLocks noChangeArrowheads="1"/>
            </p:cNvSpPr>
            <p:nvPr/>
          </p:nvSpPr>
          <p:spPr bwMode="auto">
            <a:xfrm>
              <a:off x="3971" y="3645"/>
              <a:ext cx="705" cy="213"/>
            </a:xfrm>
            <a:prstGeom prst="rect">
              <a:avLst/>
            </a:prstGeom>
            <a:noFill/>
            <a:ln w="9525">
              <a:noFill/>
              <a:miter lim="800000"/>
              <a:headEnd/>
              <a:tailEnd/>
            </a:ln>
            <a:effectLst/>
          </p:spPr>
          <p:txBody>
            <a:bodyPr wrap="none">
              <a:spAutoFit/>
            </a:bodyPr>
            <a:lstStyle/>
            <a:p>
              <a:pPr algn="r" eaLnBrk="0" hangingPunct="0">
                <a:defRPr/>
              </a:pPr>
              <a:r>
                <a:rPr lang="en-US" sz="1600" dirty="0">
                  <a:solidFill>
                    <a:srgbClr val="FF0000"/>
                  </a:solidFill>
                  <a:effectLst>
                    <a:outerShdw blurRad="38100" dist="38100" dir="2700000" algn="tl">
                      <a:srgbClr val="000000"/>
                    </a:outerShdw>
                  </a:effectLst>
                  <a:latin typeface="Arial" charset="0"/>
                  <a:cs typeface="+mn-cs"/>
                </a:rPr>
                <a:t>Process</a:t>
              </a:r>
              <a:r>
                <a:rPr lang="en-US" sz="1600" dirty="0">
                  <a:solidFill>
                    <a:schemeClr val="folHlink"/>
                  </a:solidFill>
                  <a:effectLst>
                    <a:outerShdw blurRad="38100" dist="38100" dir="2700000" algn="tl">
                      <a:srgbClr val="000000"/>
                    </a:outerShdw>
                  </a:effectLst>
                  <a:latin typeface="Arial" charset="0"/>
                  <a:cs typeface="+mn-cs"/>
                </a:rPr>
                <a:t> </a:t>
              </a:r>
              <a:r>
                <a:rPr lang="en-US" sz="1600" dirty="0">
                  <a:solidFill>
                    <a:srgbClr val="FF0000"/>
                  </a:solidFill>
                  <a:effectLst>
                    <a:outerShdw blurRad="38100" dist="38100" dir="2700000" algn="tl">
                      <a:srgbClr val="000000"/>
                    </a:outerShdw>
                  </a:effectLst>
                  <a:latin typeface="Arial" charset="0"/>
                  <a:cs typeface="+mn-cs"/>
                </a:rPr>
                <a:t>B</a:t>
              </a:r>
            </a:p>
          </p:txBody>
        </p:sp>
      </p:grpSp>
      <p:grpSp>
        <p:nvGrpSpPr>
          <p:cNvPr id="4" name="Group 53"/>
          <p:cNvGrpSpPr>
            <a:grpSpLocks/>
          </p:cNvGrpSpPr>
          <p:nvPr/>
        </p:nvGrpSpPr>
        <p:grpSpPr bwMode="auto">
          <a:xfrm>
            <a:off x="1516062" y="4587877"/>
            <a:ext cx="1108075" cy="1236663"/>
            <a:chOff x="1072" y="3062"/>
            <a:chExt cx="698" cy="779"/>
          </a:xfrm>
        </p:grpSpPr>
        <p:grpSp>
          <p:nvGrpSpPr>
            <p:cNvPr id="5" name="Group 40"/>
            <p:cNvGrpSpPr>
              <a:grpSpLocks/>
            </p:cNvGrpSpPr>
            <p:nvPr/>
          </p:nvGrpSpPr>
          <p:grpSpPr bwMode="auto">
            <a:xfrm>
              <a:off x="1202" y="3062"/>
              <a:ext cx="528" cy="577"/>
              <a:chOff x="630" y="3126"/>
              <a:chExt cx="528" cy="577"/>
            </a:xfrm>
          </p:grpSpPr>
          <p:sp>
            <p:nvSpPr>
              <p:cNvPr id="75807" name="Freeform 20"/>
              <p:cNvSpPr>
                <a:spLocks/>
              </p:cNvSpPr>
              <p:nvPr/>
            </p:nvSpPr>
            <p:spPr bwMode="auto">
              <a:xfrm>
                <a:off x="657" y="3203"/>
                <a:ext cx="501" cy="500"/>
              </a:xfrm>
              <a:custGeom>
                <a:avLst/>
                <a:gdLst>
                  <a:gd name="T0" fmla="*/ 138 w 1002"/>
                  <a:gd name="T1" fmla="*/ 1 h 1000"/>
                  <a:gd name="T2" fmla="*/ 163 w 1002"/>
                  <a:gd name="T3" fmla="*/ 6 h 1000"/>
                  <a:gd name="T4" fmla="*/ 185 w 1002"/>
                  <a:gd name="T5" fmla="*/ 15 h 1000"/>
                  <a:gd name="T6" fmla="*/ 205 w 1002"/>
                  <a:gd name="T7" fmla="*/ 29 h 1000"/>
                  <a:gd name="T8" fmla="*/ 222 w 1002"/>
                  <a:gd name="T9" fmla="*/ 46 h 1000"/>
                  <a:gd name="T10" fmla="*/ 236 w 1002"/>
                  <a:gd name="T11" fmla="*/ 66 h 1000"/>
                  <a:gd name="T12" fmla="*/ 245 w 1002"/>
                  <a:gd name="T13" fmla="*/ 88 h 1000"/>
                  <a:gd name="T14" fmla="*/ 250 w 1002"/>
                  <a:gd name="T15" fmla="*/ 112 h 1000"/>
                  <a:gd name="T16" fmla="*/ 250 w 1002"/>
                  <a:gd name="T17" fmla="*/ 138 h 1000"/>
                  <a:gd name="T18" fmla="*/ 245 w 1002"/>
                  <a:gd name="T19" fmla="*/ 163 h 1000"/>
                  <a:gd name="T20" fmla="*/ 236 w 1002"/>
                  <a:gd name="T21" fmla="*/ 185 h 1000"/>
                  <a:gd name="T22" fmla="*/ 222 w 1002"/>
                  <a:gd name="T23" fmla="*/ 205 h 1000"/>
                  <a:gd name="T24" fmla="*/ 205 w 1002"/>
                  <a:gd name="T25" fmla="*/ 222 h 1000"/>
                  <a:gd name="T26" fmla="*/ 185 w 1002"/>
                  <a:gd name="T27" fmla="*/ 235 h 1000"/>
                  <a:gd name="T28" fmla="*/ 163 w 1002"/>
                  <a:gd name="T29" fmla="*/ 245 h 1000"/>
                  <a:gd name="T30" fmla="*/ 138 w 1002"/>
                  <a:gd name="T31" fmla="*/ 250 h 1000"/>
                  <a:gd name="T32" fmla="*/ 113 w 1002"/>
                  <a:gd name="T33" fmla="*/ 250 h 1000"/>
                  <a:gd name="T34" fmla="*/ 88 w 1002"/>
                  <a:gd name="T35" fmla="*/ 245 h 1000"/>
                  <a:gd name="T36" fmla="*/ 66 w 1002"/>
                  <a:gd name="T37" fmla="*/ 235 h 1000"/>
                  <a:gd name="T38" fmla="*/ 46 w 1002"/>
                  <a:gd name="T39" fmla="*/ 222 h 1000"/>
                  <a:gd name="T40" fmla="*/ 29 w 1002"/>
                  <a:gd name="T41" fmla="*/ 205 h 1000"/>
                  <a:gd name="T42" fmla="*/ 16 w 1002"/>
                  <a:gd name="T43" fmla="*/ 185 h 1000"/>
                  <a:gd name="T44" fmla="*/ 6 w 1002"/>
                  <a:gd name="T45" fmla="*/ 163 h 1000"/>
                  <a:gd name="T46" fmla="*/ 1 w 1002"/>
                  <a:gd name="T47" fmla="*/ 138 h 1000"/>
                  <a:gd name="T48" fmla="*/ 1 w 1002"/>
                  <a:gd name="T49" fmla="*/ 112 h 1000"/>
                  <a:gd name="T50" fmla="*/ 6 w 1002"/>
                  <a:gd name="T51" fmla="*/ 88 h 1000"/>
                  <a:gd name="T52" fmla="*/ 16 w 1002"/>
                  <a:gd name="T53" fmla="*/ 66 h 1000"/>
                  <a:gd name="T54" fmla="*/ 29 w 1002"/>
                  <a:gd name="T55" fmla="*/ 46 h 1000"/>
                  <a:gd name="T56" fmla="*/ 46 w 1002"/>
                  <a:gd name="T57" fmla="*/ 29 h 1000"/>
                  <a:gd name="T58" fmla="*/ 66 w 1002"/>
                  <a:gd name="T59" fmla="*/ 15 h 1000"/>
                  <a:gd name="T60" fmla="*/ 88 w 1002"/>
                  <a:gd name="T61" fmla="*/ 6 h 1000"/>
                  <a:gd name="T62" fmla="*/ 113 w 1002"/>
                  <a:gd name="T63" fmla="*/ 1 h 10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02"/>
                  <a:gd name="T97" fmla="*/ 0 h 1000"/>
                  <a:gd name="T98" fmla="*/ 1002 w 1002"/>
                  <a:gd name="T99" fmla="*/ 1000 h 10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02" h="1000">
                    <a:moveTo>
                      <a:pt x="501" y="0"/>
                    </a:moveTo>
                    <a:lnTo>
                      <a:pt x="552" y="2"/>
                    </a:lnTo>
                    <a:lnTo>
                      <a:pt x="602" y="10"/>
                    </a:lnTo>
                    <a:lnTo>
                      <a:pt x="649" y="22"/>
                    </a:lnTo>
                    <a:lnTo>
                      <a:pt x="696" y="39"/>
                    </a:lnTo>
                    <a:lnTo>
                      <a:pt x="739" y="60"/>
                    </a:lnTo>
                    <a:lnTo>
                      <a:pt x="781" y="85"/>
                    </a:lnTo>
                    <a:lnTo>
                      <a:pt x="820" y="114"/>
                    </a:lnTo>
                    <a:lnTo>
                      <a:pt x="856" y="146"/>
                    </a:lnTo>
                    <a:lnTo>
                      <a:pt x="888" y="182"/>
                    </a:lnTo>
                    <a:lnTo>
                      <a:pt x="917" y="220"/>
                    </a:lnTo>
                    <a:lnTo>
                      <a:pt x="941" y="262"/>
                    </a:lnTo>
                    <a:lnTo>
                      <a:pt x="963" y="305"/>
                    </a:lnTo>
                    <a:lnTo>
                      <a:pt x="979" y="350"/>
                    </a:lnTo>
                    <a:lnTo>
                      <a:pt x="992" y="399"/>
                    </a:lnTo>
                    <a:lnTo>
                      <a:pt x="1000" y="448"/>
                    </a:lnTo>
                    <a:lnTo>
                      <a:pt x="1002" y="499"/>
                    </a:lnTo>
                    <a:lnTo>
                      <a:pt x="1000" y="551"/>
                    </a:lnTo>
                    <a:lnTo>
                      <a:pt x="992" y="600"/>
                    </a:lnTo>
                    <a:lnTo>
                      <a:pt x="979" y="649"/>
                    </a:lnTo>
                    <a:lnTo>
                      <a:pt x="963" y="695"/>
                    </a:lnTo>
                    <a:lnTo>
                      <a:pt x="941" y="739"/>
                    </a:lnTo>
                    <a:lnTo>
                      <a:pt x="917" y="780"/>
                    </a:lnTo>
                    <a:lnTo>
                      <a:pt x="888" y="818"/>
                    </a:lnTo>
                    <a:lnTo>
                      <a:pt x="856" y="854"/>
                    </a:lnTo>
                    <a:lnTo>
                      <a:pt x="820" y="886"/>
                    </a:lnTo>
                    <a:lnTo>
                      <a:pt x="781" y="915"/>
                    </a:lnTo>
                    <a:lnTo>
                      <a:pt x="739" y="940"/>
                    </a:lnTo>
                    <a:lnTo>
                      <a:pt x="696" y="961"/>
                    </a:lnTo>
                    <a:lnTo>
                      <a:pt x="649" y="978"/>
                    </a:lnTo>
                    <a:lnTo>
                      <a:pt x="602" y="990"/>
                    </a:lnTo>
                    <a:lnTo>
                      <a:pt x="552" y="998"/>
                    </a:lnTo>
                    <a:lnTo>
                      <a:pt x="501" y="1000"/>
                    </a:lnTo>
                    <a:lnTo>
                      <a:pt x="450" y="998"/>
                    </a:lnTo>
                    <a:lnTo>
                      <a:pt x="399" y="990"/>
                    </a:lnTo>
                    <a:lnTo>
                      <a:pt x="352" y="978"/>
                    </a:lnTo>
                    <a:lnTo>
                      <a:pt x="306" y="961"/>
                    </a:lnTo>
                    <a:lnTo>
                      <a:pt x="262" y="940"/>
                    </a:lnTo>
                    <a:lnTo>
                      <a:pt x="221" y="915"/>
                    </a:lnTo>
                    <a:lnTo>
                      <a:pt x="182" y="886"/>
                    </a:lnTo>
                    <a:lnTo>
                      <a:pt x="147" y="854"/>
                    </a:lnTo>
                    <a:lnTo>
                      <a:pt x="114" y="818"/>
                    </a:lnTo>
                    <a:lnTo>
                      <a:pt x="85" y="780"/>
                    </a:lnTo>
                    <a:lnTo>
                      <a:pt x="61" y="739"/>
                    </a:lnTo>
                    <a:lnTo>
                      <a:pt x="39" y="695"/>
                    </a:lnTo>
                    <a:lnTo>
                      <a:pt x="23" y="649"/>
                    </a:lnTo>
                    <a:lnTo>
                      <a:pt x="10" y="600"/>
                    </a:lnTo>
                    <a:lnTo>
                      <a:pt x="2" y="551"/>
                    </a:lnTo>
                    <a:lnTo>
                      <a:pt x="0" y="499"/>
                    </a:lnTo>
                    <a:lnTo>
                      <a:pt x="2" y="448"/>
                    </a:lnTo>
                    <a:lnTo>
                      <a:pt x="10" y="399"/>
                    </a:lnTo>
                    <a:lnTo>
                      <a:pt x="23" y="350"/>
                    </a:lnTo>
                    <a:lnTo>
                      <a:pt x="39" y="305"/>
                    </a:lnTo>
                    <a:lnTo>
                      <a:pt x="61" y="262"/>
                    </a:lnTo>
                    <a:lnTo>
                      <a:pt x="85" y="220"/>
                    </a:lnTo>
                    <a:lnTo>
                      <a:pt x="114" y="182"/>
                    </a:lnTo>
                    <a:lnTo>
                      <a:pt x="147" y="146"/>
                    </a:lnTo>
                    <a:lnTo>
                      <a:pt x="182" y="114"/>
                    </a:lnTo>
                    <a:lnTo>
                      <a:pt x="221" y="85"/>
                    </a:lnTo>
                    <a:lnTo>
                      <a:pt x="262" y="60"/>
                    </a:lnTo>
                    <a:lnTo>
                      <a:pt x="306" y="39"/>
                    </a:lnTo>
                    <a:lnTo>
                      <a:pt x="352" y="22"/>
                    </a:lnTo>
                    <a:lnTo>
                      <a:pt x="399" y="10"/>
                    </a:lnTo>
                    <a:lnTo>
                      <a:pt x="450" y="2"/>
                    </a:lnTo>
                    <a:lnTo>
                      <a:pt x="501" y="0"/>
                    </a:lnTo>
                    <a:close/>
                  </a:path>
                </a:pathLst>
              </a:custGeom>
              <a:solidFill>
                <a:srgbClr val="FFCCFF"/>
              </a:solidFill>
              <a:ln w="9525">
                <a:noFill/>
                <a:round/>
                <a:headEnd/>
                <a:tailEnd/>
              </a:ln>
            </p:spPr>
            <p:txBody>
              <a:bodyPr/>
              <a:lstStyle/>
              <a:p>
                <a:pPr eaLnBrk="0" hangingPunct="0"/>
                <a:endParaRPr lang="en-AU"/>
              </a:p>
            </p:txBody>
          </p:sp>
          <p:sp>
            <p:nvSpPr>
              <p:cNvPr id="75808" name="Freeform 21"/>
              <p:cNvSpPr>
                <a:spLocks/>
              </p:cNvSpPr>
              <p:nvPr/>
            </p:nvSpPr>
            <p:spPr bwMode="auto">
              <a:xfrm>
                <a:off x="630" y="3126"/>
                <a:ext cx="374" cy="496"/>
              </a:xfrm>
              <a:custGeom>
                <a:avLst/>
                <a:gdLst>
                  <a:gd name="T0" fmla="*/ 83 w 746"/>
                  <a:gd name="T1" fmla="*/ 35 h 992"/>
                  <a:gd name="T2" fmla="*/ 79 w 746"/>
                  <a:gd name="T3" fmla="*/ 36 h 992"/>
                  <a:gd name="T4" fmla="*/ 76 w 746"/>
                  <a:gd name="T5" fmla="*/ 38 h 992"/>
                  <a:gd name="T6" fmla="*/ 74 w 746"/>
                  <a:gd name="T7" fmla="*/ 42 h 992"/>
                  <a:gd name="T8" fmla="*/ 73 w 746"/>
                  <a:gd name="T9" fmla="*/ 46 h 992"/>
                  <a:gd name="T10" fmla="*/ 73 w 746"/>
                  <a:gd name="T11" fmla="*/ 50 h 992"/>
                  <a:gd name="T12" fmla="*/ 75 w 746"/>
                  <a:gd name="T13" fmla="*/ 53 h 992"/>
                  <a:gd name="T14" fmla="*/ 79 w 746"/>
                  <a:gd name="T15" fmla="*/ 55 h 992"/>
                  <a:gd name="T16" fmla="*/ 89 w 746"/>
                  <a:gd name="T17" fmla="*/ 58 h 992"/>
                  <a:gd name="T18" fmla="*/ 106 w 746"/>
                  <a:gd name="T19" fmla="*/ 65 h 992"/>
                  <a:gd name="T20" fmla="*/ 120 w 746"/>
                  <a:gd name="T21" fmla="*/ 73 h 992"/>
                  <a:gd name="T22" fmla="*/ 133 w 746"/>
                  <a:gd name="T23" fmla="*/ 84 h 992"/>
                  <a:gd name="T24" fmla="*/ 144 w 746"/>
                  <a:gd name="T25" fmla="*/ 97 h 992"/>
                  <a:gd name="T26" fmla="*/ 153 w 746"/>
                  <a:gd name="T27" fmla="*/ 111 h 992"/>
                  <a:gd name="T28" fmla="*/ 160 w 746"/>
                  <a:gd name="T29" fmla="*/ 126 h 992"/>
                  <a:gd name="T30" fmla="*/ 165 w 746"/>
                  <a:gd name="T31" fmla="*/ 143 h 992"/>
                  <a:gd name="T32" fmla="*/ 128 w 746"/>
                  <a:gd name="T33" fmla="*/ 152 h 992"/>
                  <a:gd name="T34" fmla="*/ 122 w 746"/>
                  <a:gd name="T35" fmla="*/ 190 h 992"/>
                  <a:gd name="T36" fmla="*/ 111 w 746"/>
                  <a:gd name="T37" fmla="*/ 186 h 992"/>
                  <a:gd name="T38" fmla="*/ 102 w 746"/>
                  <a:gd name="T39" fmla="*/ 180 h 992"/>
                  <a:gd name="T40" fmla="*/ 94 w 746"/>
                  <a:gd name="T41" fmla="*/ 171 h 992"/>
                  <a:gd name="T42" fmla="*/ 90 w 746"/>
                  <a:gd name="T43" fmla="*/ 164 h 992"/>
                  <a:gd name="T44" fmla="*/ 87 w 746"/>
                  <a:gd name="T45" fmla="*/ 162 h 992"/>
                  <a:gd name="T46" fmla="*/ 83 w 746"/>
                  <a:gd name="T47" fmla="*/ 160 h 992"/>
                  <a:gd name="T48" fmla="*/ 79 w 746"/>
                  <a:gd name="T49" fmla="*/ 161 h 992"/>
                  <a:gd name="T50" fmla="*/ 74 w 746"/>
                  <a:gd name="T51" fmla="*/ 164 h 992"/>
                  <a:gd name="T52" fmla="*/ 71 w 746"/>
                  <a:gd name="T53" fmla="*/ 171 h 992"/>
                  <a:gd name="T54" fmla="*/ 72 w 746"/>
                  <a:gd name="T55" fmla="*/ 175 h 992"/>
                  <a:gd name="T56" fmla="*/ 77 w 746"/>
                  <a:gd name="T57" fmla="*/ 183 h 992"/>
                  <a:gd name="T58" fmla="*/ 82 w 746"/>
                  <a:gd name="T59" fmla="*/ 190 h 992"/>
                  <a:gd name="T60" fmla="*/ 88 w 746"/>
                  <a:gd name="T61" fmla="*/ 196 h 992"/>
                  <a:gd name="T62" fmla="*/ 95 w 746"/>
                  <a:gd name="T63" fmla="*/ 201 h 992"/>
                  <a:gd name="T64" fmla="*/ 103 w 746"/>
                  <a:gd name="T65" fmla="*/ 205 h 992"/>
                  <a:gd name="T66" fmla="*/ 111 w 746"/>
                  <a:gd name="T67" fmla="*/ 209 h 992"/>
                  <a:gd name="T68" fmla="*/ 119 w 746"/>
                  <a:gd name="T69" fmla="*/ 211 h 992"/>
                  <a:gd name="T70" fmla="*/ 128 w 746"/>
                  <a:gd name="T71" fmla="*/ 212 h 992"/>
                  <a:gd name="T72" fmla="*/ 21 w 746"/>
                  <a:gd name="T73" fmla="*/ 228 h 992"/>
                  <a:gd name="T74" fmla="*/ 55 w 746"/>
                  <a:gd name="T75" fmla="*/ 53 h 992"/>
                  <a:gd name="T76" fmla="*/ 34 w 746"/>
                  <a:gd name="T77" fmla="*/ 5 h 992"/>
                  <a:gd name="T78" fmla="*/ 31 w 746"/>
                  <a:gd name="T79" fmla="*/ 2 h 992"/>
                  <a:gd name="T80" fmla="*/ 28 w 746"/>
                  <a:gd name="T81" fmla="*/ 1 h 992"/>
                  <a:gd name="T82" fmla="*/ 24 w 746"/>
                  <a:gd name="T83" fmla="*/ 1 h 992"/>
                  <a:gd name="T84" fmla="*/ 18 w 746"/>
                  <a:gd name="T85" fmla="*/ 4 h 992"/>
                  <a:gd name="T86" fmla="*/ 15 w 746"/>
                  <a:gd name="T87" fmla="*/ 11 h 992"/>
                  <a:gd name="T88" fmla="*/ 16 w 746"/>
                  <a:gd name="T89" fmla="*/ 15 h 992"/>
                  <a:gd name="T90" fmla="*/ 0 w 746"/>
                  <a:gd name="T91" fmla="*/ 33 h 992"/>
                  <a:gd name="T92" fmla="*/ 149 w 746"/>
                  <a:gd name="T93" fmla="*/ 248 h 992"/>
                  <a:gd name="T94" fmla="*/ 188 w 746"/>
                  <a:gd name="T95" fmla="*/ 172 h 992"/>
                  <a:gd name="T96" fmla="*/ 187 w 746"/>
                  <a:gd name="T97" fmla="*/ 151 h 992"/>
                  <a:gd name="T98" fmla="*/ 183 w 746"/>
                  <a:gd name="T99" fmla="*/ 129 h 992"/>
                  <a:gd name="T100" fmla="*/ 175 w 746"/>
                  <a:gd name="T101" fmla="*/ 109 h 992"/>
                  <a:gd name="T102" fmla="*/ 165 w 746"/>
                  <a:gd name="T103" fmla="*/ 90 h 992"/>
                  <a:gd name="T104" fmla="*/ 151 w 746"/>
                  <a:gd name="T105" fmla="*/ 73 h 992"/>
                  <a:gd name="T106" fmla="*/ 135 w 746"/>
                  <a:gd name="T107" fmla="*/ 59 h 992"/>
                  <a:gd name="T108" fmla="*/ 117 w 746"/>
                  <a:gd name="T109" fmla="*/ 47 h 992"/>
                  <a:gd name="T110" fmla="*/ 96 w 746"/>
                  <a:gd name="T111" fmla="*/ 38 h 99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46"/>
                  <a:gd name="T169" fmla="*/ 0 h 992"/>
                  <a:gd name="T170" fmla="*/ 746 w 746"/>
                  <a:gd name="T171" fmla="*/ 992 h 99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46" h="992">
                    <a:moveTo>
                      <a:pt x="340" y="140"/>
                    </a:moveTo>
                    <a:lnTo>
                      <a:pt x="331" y="139"/>
                    </a:lnTo>
                    <a:lnTo>
                      <a:pt x="323" y="140"/>
                    </a:lnTo>
                    <a:lnTo>
                      <a:pt x="315" y="143"/>
                    </a:lnTo>
                    <a:lnTo>
                      <a:pt x="308" y="146"/>
                    </a:lnTo>
                    <a:lnTo>
                      <a:pt x="303" y="151"/>
                    </a:lnTo>
                    <a:lnTo>
                      <a:pt x="297" y="158"/>
                    </a:lnTo>
                    <a:lnTo>
                      <a:pt x="293" y="165"/>
                    </a:lnTo>
                    <a:lnTo>
                      <a:pt x="290" y="173"/>
                    </a:lnTo>
                    <a:lnTo>
                      <a:pt x="289" y="181"/>
                    </a:lnTo>
                    <a:lnTo>
                      <a:pt x="290" y="189"/>
                    </a:lnTo>
                    <a:lnTo>
                      <a:pt x="292" y="197"/>
                    </a:lnTo>
                    <a:lnTo>
                      <a:pt x="296" y="204"/>
                    </a:lnTo>
                    <a:lnTo>
                      <a:pt x="300" y="210"/>
                    </a:lnTo>
                    <a:lnTo>
                      <a:pt x="307" y="215"/>
                    </a:lnTo>
                    <a:lnTo>
                      <a:pt x="314" y="219"/>
                    </a:lnTo>
                    <a:lnTo>
                      <a:pt x="322" y="222"/>
                    </a:lnTo>
                    <a:lnTo>
                      <a:pt x="356" y="231"/>
                    </a:lnTo>
                    <a:lnTo>
                      <a:pt x="389" y="243"/>
                    </a:lnTo>
                    <a:lnTo>
                      <a:pt x="420" y="257"/>
                    </a:lnTo>
                    <a:lnTo>
                      <a:pt x="450" y="273"/>
                    </a:lnTo>
                    <a:lnTo>
                      <a:pt x="478" y="291"/>
                    </a:lnTo>
                    <a:lnTo>
                      <a:pt x="505" y="312"/>
                    </a:lnTo>
                    <a:lnTo>
                      <a:pt x="530" y="335"/>
                    </a:lnTo>
                    <a:lnTo>
                      <a:pt x="554" y="359"/>
                    </a:lnTo>
                    <a:lnTo>
                      <a:pt x="575" y="386"/>
                    </a:lnTo>
                    <a:lnTo>
                      <a:pt x="594" y="413"/>
                    </a:lnTo>
                    <a:lnTo>
                      <a:pt x="611" y="442"/>
                    </a:lnTo>
                    <a:lnTo>
                      <a:pt x="626" y="473"/>
                    </a:lnTo>
                    <a:lnTo>
                      <a:pt x="639" y="504"/>
                    </a:lnTo>
                    <a:lnTo>
                      <a:pt x="648" y="537"/>
                    </a:lnTo>
                    <a:lnTo>
                      <a:pt x="656" y="570"/>
                    </a:lnTo>
                    <a:lnTo>
                      <a:pt x="661" y="605"/>
                    </a:lnTo>
                    <a:lnTo>
                      <a:pt x="510" y="605"/>
                    </a:lnTo>
                    <a:lnTo>
                      <a:pt x="510" y="762"/>
                    </a:lnTo>
                    <a:lnTo>
                      <a:pt x="486" y="759"/>
                    </a:lnTo>
                    <a:lnTo>
                      <a:pt x="464" y="753"/>
                    </a:lnTo>
                    <a:lnTo>
                      <a:pt x="442" y="744"/>
                    </a:lnTo>
                    <a:lnTo>
                      <a:pt x="422" y="733"/>
                    </a:lnTo>
                    <a:lnTo>
                      <a:pt x="404" y="719"/>
                    </a:lnTo>
                    <a:lnTo>
                      <a:pt x="388" y="703"/>
                    </a:lnTo>
                    <a:lnTo>
                      <a:pt x="373" y="684"/>
                    </a:lnTo>
                    <a:lnTo>
                      <a:pt x="361" y="663"/>
                    </a:lnTo>
                    <a:lnTo>
                      <a:pt x="357" y="656"/>
                    </a:lnTo>
                    <a:lnTo>
                      <a:pt x="351" y="651"/>
                    </a:lnTo>
                    <a:lnTo>
                      <a:pt x="345" y="646"/>
                    </a:lnTo>
                    <a:lnTo>
                      <a:pt x="337" y="643"/>
                    </a:lnTo>
                    <a:lnTo>
                      <a:pt x="330" y="640"/>
                    </a:lnTo>
                    <a:lnTo>
                      <a:pt x="322" y="640"/>
                    </a:lnTo>
                    <a:lnTo>
                      <a:pt x="314" y="642"/>
                    </a:lnTo>
                    <a:lnTo>
                      <a:pt x="306" y="644"/>
                    </a:lnTo>
                    <a:lnTo>
                      <a:pt x="293" y="654"/>
                    </a:lnTo>
                    <a:lnTo>
                      <a:pt x="285" y="668"/>
                    </a:lnTo>
                    <a:lnTo>
                      <a:pt x="283" y="684"/>
                    </a:lnTo>
                    <a:lnTo>
                      <a:pt x="288" y="699"/>
                    </a:lnTo>
                    <a:lnTo>
                      <a:pt x="296" y="715"/>
                    </a:lnTo>
                    <a:lnTo>
                      <a:pt x="305" y="730"/>
                    </a:lnTo>
                    <a:lnTo>
                      <a:pt x="315" y="745"/>
                    </a:lnTo>
                    <a:lnTo>
                      <a:pt x="327" y="758"/>
                    </a:lnTo>
                    <a:lnTo>
                      <a:pt x="338" y="771"/>
                    </a:lnTo>
                    <a:lnTo>
                      <a:pt x="351" y="783"/>
                    </a:lnTo>
                    <a:lnTo>
                      <a:pt x="365" y="794"/>
                    </a:lnTo>
                    <a:lnTo>
                      <a:pt x="379" y="803"/>
                    </a:lnTo>
                    <a:lnTo>
                      <a:pt x="394" y="812"/>
                    </a:lnTo>
                    <a:lnTo>
                      <a:pt x="409" y="820"/>
                    </a:lnTo>
                    <a:lnTo>
                      <a:pt x="425" y="827"/>
                    </a:lnTo>
                    <a:lnTo>
                      <a:pt x="441" y="833"/>
                    </a:lnTo>
                    <a:lnTo>
                      <a:pt x="457" y="837"/>
                    </a:lnTo>
                    <a:lnTo>
                      <a:pt x="474" y="842"/>
                    </a:lnTo>
                    <a:lnTo>
                      <a:pt x="493" y="844"/>
                    </a:lnTo>
                    <a:lnTo>
                      <a:pt x="510" y="845"/>
                    </a:lnTo>
                    <a:lnTo>
                      <a:pt x="510" y="909"/>
                    </a:lnTo>
                    <a:lnTo>
                      <a:pt x="83" y="909"/>
                    </a:lnTo>
                    <a:lnTo>
                      <a:pt x="83" y="212"/>
                    </a:lnTo>
                    <a:lnTo>
                      <a:pt x="217" y="212"/>
                    </a:lnTo>
                    <a:lnTo>
                      <a:pt x="139" y="25"/>
                    </a:lnTo>
                    <a:lnTo>
                      <a:pt x="134" y="18"/>
                    </a:lnTo>
                    <a:lnTo>
                      <a:pt x="130" y="11"/>
                    </a:lnTo>
                    <a:lnTo>
                      <a:pt x="123" y="7"/>
                    </a:lnTo>
                    <a:lnTo>
                      <a:pt x="116" y="3"/>
                    </a:lnTo>
                    <a:lnTo>
                      <a:pt x="109" y="1"/>
                    </a:lnTo>
                    <a:lnTo>
                      <a:pt x="101" y="0"/>
                    </a:lnTo>
                    <a:lnTo>
                      <a:pt x="93" y="1"/>
                    </a:lnTo>
                    <a:lnTo>
                      <a:pt x="85" y="3"/>
                    </a:lnTo>
                    <a:lnTo>
                      <a:pt x="71" y="13"/>
                    </a:lnTo>
                    <a:lnTo>
                      <a:pt x="63" y="26"/>
                    </a:lnTo>
                    <a:lnTo>
                      <a:pt x="60" y="41"/>
                    </a:lnTo>
                    <a:lnTo>
                      <a:pt x="63" y="57"/>
                    </a:lnTo>
                    <a:lnTo>
                      <a:pt x="93" y="129"/>
                    </a:lnTo>
                    <a:lnTo>
                      <a:pt x="0" y="129"/>
                    </a:lnTo>
                    <a:lnTo>
                      <a:pt x="0" y="992"/>
                    </a:lnTo>
                    <a:lnTo>
                      <a:pt x="593" y="991"/>
                    </a:lnTo>
                    <a:lnTo>
                      <a:pt x="593" y="688"/>
                    </a:lnTo>
                    <a:lnTo>
                      <a:pt x="746" y="688"/>
                    </a:lnTo>
                    <a:lnTo>
                      <a:pt x="746" y="646"/>
                    </a:lnTo>
                    <a:lnTo>
                      <a:pt x="744" y="601"/>
                    </a:lnTo>
                    <a:lnTo>
                      <a:pt x="738" y="557"/>
                    </a:lnTo>
                    <a:lnTo>
                      <a:pt x="729" y="515"/>
                    </a:lnTo>
                    <a:lnTo>
                      <a:pt x="716" y="473"/>
                    </a:lnTo>
                    <a:lnTo>
                      <a:pt x="699" y="433"/>
                    </a:lnTo>
                    <a:lnTo>
                      <a:pt x="679" y="394"/>
                    </a:lnTo>
                    <a:lnTo>
                      <a:pt x="656" y="358"/>
                    </a:lnTo>
                    <a:lnTo>
                      <a:pt x="631" y="322"/>
                    </a:lnTo>
                    <a:lnTo>
                      <a:pt x="602" y="290"/>
                    </a:lnTo>
                    <a:lnTo>
                      <a:pt x="571" y="260"/>
                    </a:lnTo>
                    <a:lnTo>
                      <a:pt x="538" y="233"/>
                    </a:lnTo>
                    <a:lnTo>
                      <a:pt x="502" y="208"/>
                    </a:lnTo>
                    <a:lnTo>
                      <a:pt x="464" y="186"/>
                    </a:lnTo>
                    <a:lnTo>
                      <a:pt x="425" y="167"/>
                    </a:lnTo>
                    <a:lnTo>
                      <a:pt x="383" y="152"/>
                    </a:lnTo>
                    <a:lnTo>
                      <a:pt x="340" y="140"/>
                    </a:lnTo>
                    <a:close/>
                  </a:path>
                </a:pathLst>
              </a:custGeom>
              <a:solidFill>
                <a:srgbClr val="000000"/>
              </a:solidFill>
              <a:ln w="9525">
                <a:noFill/>
                <a:round/>
                <a:headEnd/>
                <a:tailEnd/>
              </a:ln>
            </p:spPr>
            <p:txBody>
              <a:bodyPr/>
              <a:lstStyle/>
              <a:p>
                <a:pPr eaLnBrk="0" hangingPunct="0"/>
                <a:endParaRPr lang="en-AU"/>
              </a:p>
            </p:txBody>
          </p:sp>
          <p:sp>
            <p:nvSpPr>
              <p:cNvPr id="75809" name="Freeform 34"/>
              <p:cNvSpPr>
                <a:spLocks/>
              </p:cNvSpPr>
              <p:nvPr/>
            </p:nvSpPr>
            <p:spPr bwMode="auto">
              <a:xfrm>
                <a:off x="894" y="3228"/>
                <a:ext cx="181" cy="181"/>
              </a:xfrm>
              <a:custGeom>
                <a:avLst/>
                <a:gdLst>
                  <a:gd name="T0" fmla="*/ 45 w 362"/>
                  <a:gd name="T1" fmla="*/ 91 h 361"/>
                  <a:gd name="T2" fmla="*/ 50 w 362"/>
                  <a:gd name="T3" fmla="*/ 90 h 361"/>
                  <a:gd name="T4" fmla="*/ 54 w 362"/>
                  <a:gd name="T5" fmla="*/ 90 h 361"/>
                  <a:gd name="T6" fmla="*/ 58 w 362"/>
                  <a:gd name="T7" fmla="*/ 89 h 361"/>
                  <a:gd name="T8" fmla="*/ 62 w 362"/>
                  <a:gd name="T9" fmla="*/ 87 h 361"/>
                  <a:gd name="T10" fmla="*/ 67 w 362"/>
                  <a:gd name="T11" fmla="*/ 86 h 361"/>
                  <a:gd name="T12" fmla="*/ 71 w 362"/>
                  <a:gd name="T13" fmla="*/ 83 h 361"/>
                  <a:gd name="T14" fmla="*/ 74 w 362"/>
                  <a:gd name="T15" fmla="*/ 81 h 361"/>
                  <a:gd name="T16" fmla="*/ 78 w 362"/>
                  <a:gd name="T17" fmla="*/ 78 h 361"/>
                  <a:gd name="T18" fmla="*/ 81 w 362"/>
                  <a:gd name="T19" fmla="*/ 74 h 361"/>
                  <a:gd name="T20" fmla="*/ 83 w 362"/>
                  <a:gd name="T21" fmla="*/ 71 h 361"/>
                  <a:gd name="T22" fmla="*/ 86 w 362"/>
                  <a:gd name="T23" fmla="*/ 67 h 361"/>
                  <a:gd name="T24" fmla="*/ 87 w 362"/>
                  <a:gd name="T25" fmla="*/ 63 h 361"/>
                  <a:gd name="T26" fmla="*/ 89 w 362"/>
                  <a:gd name="T27" fmla="*/ 59 h 361"/>
                  <a:gd name="T28" fmla="*/ 90 w 362"/>
                  <a:gd name="T29" fmla="*/ 54 h 361"/>
                  <a:gd name="T30" fmla="*/ 91 w 362"/>
                  <a:gd name="T31" fmla="*/ 50 h 361"/>
                  <a:gd name="T32" fmla="*/ 91 w 362"/>
                  <a:gd name="T33" fmla="*/ 46 h 361"/>
                  <a:gd name="T34" fmla="*/ 91 w 362"/>
                  <a:gd name="T35" fmla="*/ 41 h 361"/>
                  <a:gd name="T36" fmla="*/ 90 w 362"/>
                  <a:gd name="T37" fmla="*/ 37 h 361"/>
                  <a:gd name="T38" fmla="*/ 89 w 362"/>
                  <a:gd name="T39" fmla="*/ 32 h 361"/>
                  <a:gd name="T40" fmla="*/ 87 w 362"/>
                  <a:gd name="T41" fmla="*/ 28 h 361"/>
                  <a:gd name="T42" fmla="*/ 86 w 362"/>
                  <a:gd name="T43" fmla="*/ 24 h 361"/>
                  <a:gd name="T44" fmla="*/ 83 w 362"/>
                  <a:gd name="T45" fmla="*/ 20 h 361"/>
                  <a:gd name="T46" fmla="*/ 81 w 362"/>
                  <a:gd name="T47" fmla="*/ 17 h 361"/>
                  <a:gd name="T48" fmla="*/ 78 w 362"/>
                  <a:gd name="T49" fmla="*/ 14 h 361"/>
                  <a:gd name="T50" fmla="*/ 74 w 362"/>
                  <a:gd name="T51" fmla="*/ 11 h 361"/>
                  <a:gd name="T52" fmla="*/ 71 w 362"/>
                  <a:gd name="T53" fmla="*/ 8 h 361"/>
                  <a:gd name="T54" fmla="*/ 67 w 362"/>
                  <a:gd name="T55" fmla="*/ 6 h 361"/>
                  <a:gd name="T56" fmla="*/ 62 w 362"/>
                  <a:gd name="T57" fmla="*/ 4 h 361"/>
                  <a:gd name="T58" fmla="*/ 58 w 362"/>
                  <a:gd name="T59" fmla="*/ 2 h 361"/>
                  <a:gd name="T60" fmla="*/ 54 w 362"/>
                  <a:gd name="T61" fmla="*/ 1 h 361"/>
                  <a:gd name="T62" fmla="*/ 50 w 362"/>
                  <a:gd name="T63" fmla="*/ 1 h 361"/>
                  <a:gd name="T64" fmla="*/ 45 w 362"/>
                  <a:gd name="T65" fmla="*/ 0 h 361"/>
                  <a:gd name="T66" fmla="*/ 36 w 362"/>
                  <a:gd name="T67" fmla="*/ 1 h 361"/>
                  <a:gd name="T68" fmla="*/ 27 w 362"/>
                  <a:gd name="T69" fmla="*/ 4 h 361"/>
                  <a:gd name="T70" fmla="*/ 20 w 362"/>
                  <a:gd name="T71" fmla="*/ 8 h 361"/>
                  <a:gd name="T72" fmla="*/ 13 w 362"/>
                  <a:gd name="T73" fmla="*/ 14 h 361"/>
                  <a:gd name="T74" fmla="*/ 7 w 362"/>
                  <a:gd name="T75" fmla="*/ 20 h 361"/>
                  <a:gd name="T76" fmla="*/ 3 w 362"/>
                  <a:gd name="T77" fmla="*/ 28 h 361"/>
                  <a:gd name="T78" fmla="*/ 1 w 362"/>
                  <a:gd name="T79" fmla="*/ 37 h 361"/>
                  <a:gd name="T80" fmla="*/ 0 w 362"/>
                  <a:gd name="T81" fmla="*/ 46 h 361"/>
                  <a:gd name="T82" fmla="*/ 1 w 362"/>
                  <a:gd name="T83" fmla="*/ 50 h 361"/>
                  <a:gd name="T84" fmla="*/ 1 w 362"/>
                  <a:gd name="T85" fmla="*/ 54 h 361"/>
                  <a:gd name="T86" fmla="*/ 2 w 362"/>
                  <a:gd name="T87" fmla="*/ 59 h 361"/>
                  <a:gd name="T88" fmla="*/ 3 w 362"/>
                  <a:gd name="T89" fmla="*/ 63 h 361"/>
                  <a:gd name="T90" fmla="*/ 6 w 362"/>
                  <a:gd name="T91" fmla="*/ 67 h 361"/>
                  <a:gd name="T92" fmla="*/ 7 w 362"/>
                  <a:gd name="T93" fmla="*/ 71 h 361"/>
                  <a:gd name="T94" fmla="*/ 11 w 362"/>
                  <a:gd name="T95" fmla="*/ 74 h 361"/>
                  <a:gd name="T96" fmla="*/ 13 w 362"/>
                  <a:gd name="T97" fmla="*/ 78 h 361"/>
                  <a:gd name="T98" fmla="*/ 17 w 362"/>
                  <a:gd name="T99" fmla="*/ 81 h 361"/>
                  <a:gd name="T100" fmla="*/ 21 w 362"/>
                  <a:gd name="T101" fmla="*/ 83 h 361"/>
                  <a:gd name="T102" fmla="*/ 24 w 362"/>
                  <a:gd name="T103" fmla="*/ 86 h 361"/>
                  <a:gd name="T104" fmla="*/ 28 w 362"/>
                  <a:gd name="T105" fmla="*/ 87 h 361"/>
                  <a:gd name="T106" fmla="*/ 32 w 362"/>
                  <a:gd name="T107" fmla="*/ 89 h 361"/>
                  <a:gd name="T108" fmla="*/ 37 w 362"/>
                  <a:gd name="T109" fmla="*/ 90 h 361"/>
                  <a:gd name="T110" fmla="*/ 41 w 362"/>
                  <a:gd name="T111" fmla="*/ 90 h 361"/>
                  <a:gd name="T112" fmla="*/ 45 w 362"/>
                  <a:gd name="T113" fmla="*/ 91 h 3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2"/>
                  <a:gd name="T172" fmla="*/ 0 h 361"/>
                  <a:gd name="T173" fmla="*/ 362 w 362"/>
                  <a:gd name="T174" fmla="*/ 361 h 36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2" h="361">
                    <a:moveTo>
                      <a:pt x="181" y="361"/>
                    </a:moveTo>
                    <a:lnTo>
                      <a:pt x="200" y="360"/>
                    </a:lnTo>
                    <a:lnTo>
                      <a:pt x="217" y="358"/>
                    </a:lnTo>
                    <a:lnTo>
                      <a:pt x="234" y="353"/>
                    </a:lnTo>
                    <a:lnTo>
                      <a:pt x="250" y="348"/>
                    </a:lnTo>
                    <a:lnTo>
                      <a:pt x="266" y="341"/>
                    </a:lnTo>
                    <a:lnTo>
                      <a:pt x="281" y="332"/>
                    </a:lnTo>
                    <a:lnTo>
                      <a:pt x="295" y="321"/>
                    </a:lnTo>
                    <a:lnTo>
                      <a:pt x="309" y="309"/>
                    </a:lnTo>
                    <a:lnTo>
                      <a:pt x="322" y="296"/>
                    </a:lnTo>
                    <a:lnTo>
                      <a:pt x="332" y="281"/>
                    </a:lnTo>
                    <a:lnTo>
                      <a:pt x="341" y="266"/>
                    </a:lnTo>
                    <a:lnTo>
                      <a:pt x="348" y="250"/>
                    </a:lnTo>
                    <a:lnTo>
                      <a:pt x="354" y="234"/>
                    </a:lnTo>
                    <a:lnTo>
                      <a:pt x="359" y="216"/>
                    </a:lnTo>
                    <a:lnTo>
                      <a:pt x="361" y="199"/>
                    </a:lnTo>
                    <a:lnTo>
                      <a:pt x="362" y="181"/>
                    </a:lnTo>
                    <a:lnTo>
                      <a:pt x="361" y="162"/>
                    </a:lnTo>
                    <a:lnTo>
                      <a:pt x="359" y="145"/>
                    </a:lnTo>
                    <a:lnTo>
                      <a:pt x="354" y="128"/>
                    </a:lnTo>
                    <a:lnTo>
                      <a:pt x="348" y="112"/>
                    </a:lnTo>
                    <a:lnTo>
                      <a:pt x="341" y="95"/>
                    </a:lnTo>
                    <a:lnTo>
                      <a:pt x="332" y="80"/>
                    </a:lnTo>
                    <a:lnTo>
                      <a:pt x="322" y="67"/>
                    </a:lnTo>
                    <a:lnTo>
                      <a:pt x="309" y="53"/>
                    </a:lnTo>
                    <a:lnTo>
                      <a:pt x="295" y="41"/>
                    </a:lnTo>
                    <a:lnTo>
                      <a:pt x="281" y="31"/>
                    </a:lnTo>
                    <a:lnTo>
                      <a:pt x="266" y="22"/>
                    </a:lnTo>
                    <a:lnTo>
                      <a:pt x="250" y="14"/>
                    </a:lnTo>
                    <a:lnTo>
                      <a:pt x="234" y="8"/>
                    </a:lnTo>
                    <a:lnTo>
                      <a:pt x="217" y="3"/>
                    </a:lnTo>
                    <a:lnTo>
                      <a:pt x="200" y="1"/>
                    </a:lnTo>
                    <a:lnTo>
                      <a:pt x="181" y="0"/>
                    </a:lnTo>
                    <a:lnTo>
                      <a:pt x="144" y="3"/>
                    </a:lnTo>
                    <a:lnTo>
                      <a:pt x="111" y="14"/>
                    </a:lnTo>
                    <a:lnTo>
                      <a:pt x="80" y="31"/>
                    </a:lnTo>
                    <a:lnTo>
                      <a:pt x="53" y="53"/>
                    </a:lnTo>
                    <a:lnTo>
                      <a:pt x="31" y="80"/>
                    </a:lnTo>
                    <a:lnTo>
                      <a:pt x="14" y="110"/>
                    </a:lnTo>
                    <a:lnTo>
                      <a:pt x="4" y="145"/>
                    </a:lnTo>
                    <a:lnTo>
                      <a:pt x="0" y="181"/>
                    </a:lnTo>
                    <a:lnTo>
                      <a:pt x="1" y="199"/>
                    </a:lnTo>
                    <a:lnTo>
                      <a:pt x="4" y="216"/>
                    </a:lnTo>
                    <a:lnTo>
                      <a:pt x="8" y="234"/>
                    </a:lnTo>
                    <a:lnTo>
                      <a:pt x="14" y="250"/>
                    </a:lnTo>
                    <a:lnTo>
                      <a:pt x="21" y="266"/>
                    </a:lnTo>
                    <a:lnTo>
                      <a:pt x="30" y="281"/>
                    </a:lnTo>
                    <a:lnTo>
                      <a:pt x="41" y="296"/>
                    </a:lnTo>
                    <a:lnTo>
                      <a:pt x="53" y="309"/>
                    </a:lnTo>
                    <a:lnTo>
                      <a:pt x="67" y="321"/>
                    </a:lnTo>
                    <a:lnTo>
                      <a:pt x="81" y="332"/>
                    </a:lnTo>
                    <a:lnTo>
                      <a:pt x="96" y="341"/>
                    </a:lnTo>
                    <a:lnTo>
                      <a:pt x="112" y="348"/>
                    </a:lnTo>
                    <a:lnTo>
                      <a:pt x="128" y="353"/>
                    </a:lnTo>
                    <a:lnTo>
                      <a:pt x="145" y="358"/>
                    </a:lnTo>
                    <a:lnTo>
                      <a:pt x="163" y="360"/>
                    </a:lnTo>
                    <a:lnTo>
                      <a:pt x="181" y="361"/>
                    </a:lnTo>
                    <a:close/>
                  </a:path>
                </a:pathLst>
              </a:custGeom>
              <a:solidFill>
                <a:srgbClr val="000000"/>
              </a:solidFill>
              <a:ln w="9525">
                <a:noFill/>
                <a:round/>
                <a:headEnd/>
                <a:tailEnd/>
              </a:ln>
            </p:spPr>
            <p:txBody>
              <a:bodyPr/>
              <a:lstStyle/>
              <a:p>
                <a:pPr eaLnBrk="0" hangingPunct="0"/>
                <a:endParaRPr lang="en-AU"/>
              </a:p>
            </p:txBody>
          </p:sp>
          <p:sp>
            <p:nvSpPr>
              <p:cNvPr id="75810" name="Freeform 35"/>
              <p:cNvSpPr>
                <a:spLocks/>
              </p:cNvSpPr>
              <p:nvPr/>
            </p:nvSpPr>
            <p:spPr bwMode="auto">
              <a:xfrm>
                <a:off x="941" y="3275"/>
                <a:ext cx="87" cy="88"/>
              </a:xfrm>
              <a:custGeom>
                <a:avLst/>
                <a:gdLst>
                  <a:gd name="T0" fmla="*/ 0 w 175"/>
                  <a:gd name="T1" fmla="*/ 22 h 175"/>
                  <a:gd name="T2" fmla="*/ 0 w 175"/>
                  <a:gd name="T3" fmla="*/ 18 h 175"/>
                  <a:gd name="T4" fmla="*/ 1 w 175"/>
                  <a:gd name="T5" fmla="*/ 14 h 175"/>
                  <a:gd name="T6" fmla="*/ 3 w 175"/>
                  <a:gd name="T7" fmla="*/ 10 h 175"/>
                  <a:gd name="T8" fmla="*/ 6 w 175"/>
                  <a:gd name="T9" fmla="*/ 7 h 175"/>
                  <a:gd name="T10" fmla="*/ 8 w 175"/>
                  <a:gd name="T11" fmla="*/ 6 h 175"/>
                  <a:gd name="T12" fmla="*/ 9 w 175"/>
                  <a:gd name="T13" fmla="*/ 4 h 175"/>
                  <a:gd name="T14" fmla="*/ 11 w 175"/>
                  <a:gd name="T15" fmla="*/ 3 h 175"/>
                  <a:gd name="T16" fmla="*/ 13 w 175"/>
                  <a:gd name="T17" fmla="*/ 2 h 175"/>
                  <a:gd name="T18" fmla="*/ 15 w 175"/>
                  <a:gd name="T19" fmla="*/ 1 h 175"/>
                  <a:gd name="T20" fmla="*/ 17 w 175"/>
                  <a:gd name="T21" fmla="*/ 1 h 175"/>
                  <a:gd name="T22" fmla="*/ 19 w 175"/>
                  <a:gd name="T23" fmla="*/ 0 h 175"/>
                  <a:gd name="T24" fmla="*/ 21 w 175"/>
                  <a:gd name="T25" fmla="*/ 0 h 175"/>
                  <a:gd name="T26" fmla="*/ 23 w 175"/>
                  <a:gd name="T27" fmla="*/ 0 h 175"/>
                  <a:gd name="T28" fmla="*/ 26 w 175"/>
                  <a:gd name="T29" fmla="*/ 1 h 175"/>
                  <a:gd name="T30" fmla="*/ 28 w 175"/>
                  <a:gd name="T31" fmla="*/ 1 h 175"/>
                  <a:gd name="T32" fmla="*/ 30 w 175"/>
                  <a:gd name="T33" fmla="*/ 2 h 175"/>
                  <a:gd name="T34" fmla="*/ 32 w 175"/>
                  <a:gd name="T35" fmla="*/ 3 h 175"/>
                  <a:gd name="T36" fmla="*/ 34 w 175"/>
                  <a:gd name="T37" fmla="*/ 4 h 175"/>
                  <a:gd name="T38" fmla="*/ 35 w 175"/>
                  <a:gd name="T39" fmla="*/ 6 h 175"/>
                  <a:gd name="T40" fmla="*/ 37 w 175"/>
                  <a:gd name="T41" fmla="*/ 7 h 175"/>
                  <a:gd name="T42" fmla="*/ 40 w 175"/>
                  <a:gd name="T43" fmla="*/ 10 h 175"/>
                  <a:gd name="T44" fmla="*/ 42 w 175"/>
                  <a:gd name="T45" fmla="*/ 14 h 175"/>
                  <a:gd name="T46" fmla="*/ 43 w 175"/>
                  <a:gd name="T47" fmla="*/ 18 h 175"/>
                  <a:gd name="T48" fmla="*/ 43 w 175"/>
                  <a:gd name="T49" fmla="*/ 22 h 175"/>
                  <a:gd name="T50" fmla="*/ 43 w 175"/>
                  <a:gd name="T51" fmla="*/ 27 h 175"/>
                  <a:gd name="T52" fmla="*/ 42 w 175"/>
                  <a:gd name="T53" fmla="*/ 31 h 175"/>
                  <a:gd name="T54" fmla="*/ 40 w 175"/>
                  <a:gd name="T55" fmla="*/ 35 h 175"/>
                  <a:gd name="T56" fmla="*/ 37 w 175"/>
                  <a:gd name="T57" fmla="*/ 38 h 175"/>
                  <a:gd name="T58" fmla="*/ 34 w 175"/>
                  <a:gd name="T59" fmla="*/ 40 h 175"/>
                  <a:gd name="T60" fmla="*/ 30 w 175"/>
                  <a:gd name="T61" fmla="*/ 42 h 175"/>
                  <a:gd name="T62" fmla="*/ 26 w 175"/>
                  <a:gd name="T63" fmla="*/ 44 h 175"/>
                  <a:gd name="T64" fmla="*/ 21 w 175"/>
                  <a:gd name="T65" fmla="*/ 44 h 175"/>
                  <a:gd name="T66" fmla="*/ 19 w 175"/>
                  <a:gd name="T67" fmla="*/ 44 h 175"/>
                  <a:gd name="T68" fmla="*/ 17 w 175"/>
                  <a:gd name="T69" fmla="*/ 44 h 175"/>
                  <a:gd name="T70" fmla="*/ 15 w 175"/>
                  <a:gd name="T71" fmla="*/ 43 h 175"/>
                  <a:gd name="T72" fmla="*/ 13 w 175"/>
                  <a:gd name="T73" fmla="*/ 43 h 175"/>
                  <a:gd name="T74" fmla="*/ 11 w 175"/>
                  <a:gd name="T75" fmla="*/ 42 h 175"/>
                  <a:gd name="T76" fmla="*/ 9 w 175"/>
                  <a:gd name="T77" fmla="*/ 41 h 175"/>
                  <a:gd name="T78" fmla="*/ 8 w 175"/>
                  <a:gd name="T79" fmla="*/ 39 h 175"/>
                  <a:gd name="T80" fmla="*/ 6 w 175"/>
                  <a:gd name="T81" fmla="*/ 38 h 175"/>
                  <a:gd name="T82" fmla="*/ 3 w 175"/>
                  <a:gd name="T83" fmla="*/ 35 h 175"/>
                  <a:gd name="T84" fmla="*/ 1 w 175"/>
                  <a:gd name="T85" fmla="*/ 31 h 175"/>
                  <a:gd name="T86" fmla="*/ 0 w 175"/>
                  <a:gd name="T87" fmla="*/ 27 h 175"/>
                  <a:gd name="T88" fmla="*/ 0 w 175"/>
                  <a:gd name="T89" fmla="*/ 22 h 17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5"/>
                  <a:gd name="T136" fmla="*/ 0 h 175"/>
                  <a:gd name="T137" fmla="*/ 175 w 175"/>
                  <a:gd name="T138" fmla="*/ 175 h 17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5" h="175">
                    <a:moveTo>
                      <a:pt x="0" y="88"/>
                    </a:moveTo>
                    <a:lnTo>
                      <a:pt x="1" y="70"/>
                    </a:lnTo>
                    <a:lnTo>
                      <a:pt x="7" y="54"/>
                    </a:lnTo>
                    <a:lnTo>
                      <a:pt x="15" y="39"/>
                    </a:lnTo>
                    <a:lnTo>
                      <a:pt x="25" y="27"/>
                    </a:lnTo>
                    <a:lnTo>
                      <a:pt x="32" y="21"/>
                    </a:lnTo>
                    <a:lnTo>
                      <a:pt x="39" y="15"/>
                    </a:lnTo>
                    <a:lnTo>
                      <a:pt x="46" y="10"/>
                    </a:lnTo>
                    <a:lnTo>
                      <a:pt x="54" y="7"/>
                    </a:lnTo>
                    <a:lnTo>
                      <a:pt x="62" y="4"/>
                    </a:lnTo>
                    <a:lnTo>
                      <a:pt x="70" y="1"/>
                    </a:lnTo>
                    <a:lnTo>
                      <a:pt x="79" y="0"/>
                    </a:lnTo>
                    <a:lnTo>
                      <a:pt x="87" y="0"/>
                    </a:lnTo>
                    <a:lnTo>
                      <a:pt x="95" y="0"/>
                    </a:lnTo>
                    <a:lnTo>
                      <a:pt x="104" y="1"/>
                    </a:lnTo>
                    <a:lnTo>
                      <a:pt x="113" y="4"/>
                    </a:lnTo>
                    <a:lnTo>
                      <a:pt x="121" y="7"/>
                    </a:lnTo>
                    <a:lnTo>
                      <a:pt x="129" y="10"/>
                    </a:lnTo>
                    <a:lnTo>
                      <a:pt x="136" y="15"/>
                    </a:lnTo>
                    <a:lnTo>
                      <a:pt x="143" y="21"/>
                    </a:lnTo>
                    <a:lnTo>
                      <a:pt x="149" y="27"/>
                    </a:lnTo>
                    <a:lnTo>
                      <a:pt x="160" y="39"/>
                    </a:lnTo>
                    <a:lnTo>
                      <a:pt x="168" y="54"/>
                    </a:lnTo>
                    <a:lnTo>
                      <a:pt x="174" y="70"/>
                    </a:lnTo>
                    <a:lnTo>
                      <a:pt x="175" y="88"/>
                    </a:lnTo>
                    <a:lnTo>
                      <a:pt x="172" y="105"/>
                    </a:lnTo>
                    <a:lnTo>
                      <a:pt x="168" y="122"/>
                    </a:lnTo>
                    <a:lnTo>
                      <a:pt x="160" y="137"/>
                    </a:lnTo>
                    <a:lnTo>
                      <a:pt x="149" y="150"/>
                    </a:lnTo>
                    <a:lnTo>
                      <a:pt x="137" y="160"/>
                    </a:lnTo>
                    <a:lnTo>
                      <a:pt x="122" y="168"/>
                    </a:lnTo>
                    <a:lnTo>
                      <a:pt x="104" y="173"/>
                    </a:lnTo>
                    <a:lnTo>
                      <a:pt x="87" y="175"/>
                    </a:lnTo>
                    <a:lnTo>
                      <a:pt x="79" y="175"/>
                    </a:lnTo>
                    <a:lnTo>
                      <a:pt x="70" y="174"/>
                    </a:lnTo>
                    <a:lnTo>
                      <a:pt x="62" y="172"/>
                    </a:lnTo>
                    <a:lnTo>
                      <a:pt x="54" y="169"/>
                    </a:lnTo>
                    <a:lnTo>
                      <a:pt x="46" y="166"/>
                    </a:lnTo>
                    <a:lnTo>
                      <a:pt x="39" y="161"/>
                    </a:lnTo>
                    <a:lnTo>
                      <a:pt x="32" y="156"/>
                    </a:lnTo>
                    <a:lnTo>
                      <a:pt x="25" y="150"/>
                    </a:lnTo>
                    <a:lnTo>
                      <a:pt x="15" y="137"/>
                    </a:lnTo>
                    <a:lnTo>
                      <a:pt x="7" y="122"/>
                    </a:lnTo>
                    <a:lnTo>
                      <a:pt x="1" y="105"/>
                    </a:lnTo>
                    <a:lnTo>
                      <a:pt x="0" y="88"/>
                    </a:lnTo>
                    <a:close/>
                  </a:path>
                </a:pathLst>
              </a:custGeom>
              <a:solidFill>
                <a:srgbClr val="FFFFFF"/>
              </a:solidFill>
              <a:ln w="9525">
                <a:noFill/>
                <a:round/>
                <a:headEnd/>
                <a:tailEnd/>
              </a:ln>
            </p:spPr>
            <p:txBody>
              <a:bodyPr/>
              <a:lstStyle/>
              <a:p>
                <a:pPr eaLnBrk="0" hangingPunct="0"/>
                <a:endParaRPr lang="en-AU"/>
              </a:p>
            </p:txBody>
          </p:sp>
          <p:sp>
            <p:nvSpPr>
              <p:cNvPr id="75811" name="Freeform 36"/>
              <p:cNvSpPr>
                <a:spLocks/>
              </p:cNvSpPr>
              <p:nvPr/>
            </p:nvSpPr>
            <p:spPr bwMode="auto">
              <a:xfrm>
                <a:off x="751" y="3228"/>
                <a:ext cx="181" cy="181"/>
              </a:xfrm>
              <a:custGeom>
                <a:avLst/>
                <a:gdLst>
                  <a:gd name="T0" fmla="*/ 45 w 362"/>
                  <a:gd name="T1" fmla="*/ 91 h 361"/>
                  <a:gd name="T2" fmla="*/ 50 w 362"/>
                  <a:gd name="T3" fmla="*/ 90 h 361"/>
                  <a:gd name="T4" fmla="*/ 54 w 362"/>
                  <a:gd name="T5" fmla="*/ 90 h 361"/>
                  <a:gd name="T6" fmla="*/ 58 w 362"/>
                  <a:gd name="T7" fmla="*/ 89 h 361"/>
                  <a:gd name="T8" fmla="*/ 62 w 362"/>
                  <a:gd name="T9" fmla="*/ 87 h 361"/>
                  <a:gd name="T10" fmla="*/ 67 w 362"/>
                  <a:gd name="T11" fmla="*/ 86 h 361"/>
                  <a:gd name="T12" fmla="*/ 71 w 362"/>
                  <a:gd name="T13" fmla="*/ 83 h 361"/>
                  <a:gd name="T14" fmla="*/ 75 w 362"/>
                  <a:gd name="T15" fmla="*/ 81 h 361"/>
                  <a:gd name="T16" fmla="*/ 78 w 362"/>
                  <a:gd name="T17" fmla="*/ 78 h 361"/>
                  <a:gd name="T18" fmla="*/ 81 w 362"/>
                  <a:gd name="T19" fmla="*/ 74 h 361"/>
                  <a:gd name="T20" fmla="*/ 83 w 362"/>
                  <a:gd name="T21" fmla="*/ 71 h 361"/>
                  <a:gd name="T22" fmla="*/ 86 w 362"/>
                  <a:gd name="T23" fmla="*/ 67 h 361"/>
                  <a:gd name="T24" fmla="*/ 87 w 362"/>
                  <a:gd name="T25" fmla="*/ 63 h 361"/>
                  <a:gd name="T26" fmla="*/ 89 w 362"/>
                  <a:gd name="T27" fmla="*/ 59 h 361"/>
                  <a:gd name="T28" fmla="*/ 90 w 362"/>
                  <a:gd name="T29" fmla="*/ 54 h 361"/>
                  <a:gd name="T30" fmla="*/ 91 w 362"/>
                  <a:gd name="T31" fmla="*/ 50 h 361"/>
                  <a:gd name="T32" fmla="*/ 91 w 362"/>
                  <a:gd name="T33" fmla="*/ 46 h 361"/>
                  <a:gd name="T34" fmla="*/ 91 w 362"/>
                  <a:gd name="T35" fmla="*/ 41 h 361"/>
                  <a:gd name="T36" fmla="*/ 90 w 362"/>
                  <a:gd name="T37" fmla="*/ 37 h 361"/>
                  <a:gd name="T38" fmla="*/ 89 w 362"/>
                  <a:gd name="T39" fmla="*/ 32 h 361"/>
                  <a:gd name="T40" fmla="*/ 87 w 362"/>
                  <a:gd name="T41" fmla="*/ 28 h 361"/>
                  <a:gd name="T42" fmla="*/ 86 w 362"/>
                  <a:gd name="T43" fmla="*/ 24 h 361"/>
                  <a:gd name="T44" fmla="*/ 83 w 362"/>
                  <a:gd name="T45" fmla="*/ 20 h 361"/>
                  <a:gd name="T46" fmla="*/ 81 w 362"/>
                  <a:gd name="T47" fmla="*/ 17 h 361"/>
                  <a:gd name="T48" fmla="*/ 78 w 362"/>
                  <a:gd name="T49" fmla="*/ 14 h 361"/>
                  <a:gd name="T50" fmla="*/ 75 w 362"/>
                  <a:gd name="T51" fmla="*/ 11 h 361"/>
                  <a:gd name="T52" fmla="*/ 71 w 362"/>
                  <a:gd name="T53" fmla="*/ 8 h 361"/>
                  <a:gd name="T54" fmla="*/ 67 w 362"/>
                  <a:gd name="T55" fmla="*/ 6 h 361"/>
                  <a:gd name="T56" fmla="*/ 62 w 362"/>
                  <a:gd name="T57" fmla="*/ 4 h 361"/>
                  <a:gd name="T58" fmla="*/ 58 w 362"/>
                  <a:gd name="T59" fmla="*/ 2 h 361"/>
                  <a:gd name="T60" fmla="*/ 54 w 362"/>
                  <a:gd name="T61" fmla="*/ 1 h 361"/>
                  <a:gd name="T62" fmla="*/ 50 w 362"/>
                  <a:gd name="T63" fmla="*/ 1 h 361"/>
                  <a:gd name="T64" fmla="*/ 45 w 362"/>
                  <a:gd name="T65" fmla="*/ 0 h 361"/>
                  <a:gd name="T66" fmla="*/ 37 w 362"/>
                  <a:gd name="T67" fmla="*/ 1 h 361"/>
                  <a:gd name="T68" fmla="*/ 27 w 362"/>
                  <a:gd name="T69" fmla="*/ 4 h 361"/>
                  <a:gd name="T70" fmla="*/ 21 w 362"/>
                  <a:gd name="T71" fmla="*/ 8 h 361"/>
                  <a:gd name="T72" fmla="*/ 13 w 362"/>
                  <a:gd name="T73" fmla="*/ 14 h 361"/>
                  <a:gd name="T74" fmla="*/ 8 w 362"/>
                  <a:gd name="T75" fmla="*/ 20 h 361"/>
                  <a:gd name="T76" fmla="*/ 3 w 362"/>
                  <a:gd name="T77" fmla="*/ 28 h 361"/>
                  <a:gd name="T78" fmla="*/ 1 w 362"/>
                  <a:gd name="T79" fmla="*/ 37 h 361"/>
                  <a:gd name="T80" fmla="*/ 0 w 362"/>
                  <a:gd name="T81" fmla="*/ 46 h 361"/>
                  <a:gd name="T82" fmla="*/ 1 w 362"/>
                  <a:gd name="T83" fmla="*/ 50 h 361"/>
                  <a:gd name="T84" fmla="*/ 1 w 362"/>
                  <a:gd name="T85" fmla="*/ 54 h 361"/>
                  <a:gd name="T86" fmla="*/ 3 w 362"/>
                  <a:gd name="T87" fmla="*/ 59 h 361"/>
                  <a:gd name="T88" fmla="*/ 3 w 362"/>
                  <a:gd name="T89" fmla="*/ 63 h 361"/>
                  <a:gd name="T90" fmla="*/ 6 w 362"/>
                  <a:gd name="T91" fmla="*/ 67 h 361"/>
                  <a:gd name="T92" fmla="*/ 7 w 362"/>
                  <a:gd name="T93" fmla="*/ 71 h 361"/>
                  <a:gd name="T94" fmla="*/ 11 w 362"/>
                  <a:gd name="T95" fmla="*/ 74 h 361"/>
                  <a:gd name="T96" fmla="*/ 13 w 362"/>
                  <a:gd name="T97" fmla="*/ 78 h 361"/>
                  <a:gd name="T98" fmla="*/ 17 w 362"/>
                  <a:gd name="T99" fmla="*/ 81 h 361"/>
                  <a:gd name="T100" fmla="*/ 21 w 362"/>
                  <a:gd name="T101" fmla="*/ 83 h 361"/>
                  <a:gd name="T102" fmla="*/ 24 w 362"/>
                  <a:gd name="T103" fmla="*/ 86 h 361"/>
                  <a:gd name="T104" fmla="*/ 28 w 362"/>
                  <a:gd name="T105" fmla="*/ 87 h 361"/>
                  <a:gd name="T106" fmla="*/ 32 w 362"/>
                  <a:gd name="T107" fmla="*/ 89 h 361"/>
                  <a:gd name="T108" fmla="*/ 37 w 362"/>
                  <a:gd name="T109" fmla="*/ 90 h 361"/>
                  <a:gd name="T110" fmla="*/ 41 w 362"/>
                  <a:gd name="T111" fmla="*/ 90 h 361"/>
                  <a:gd name="T112" fmla="*/ 45 w 362"/>
                  <a:gd name="T113" fmla="*/ 91 h 3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62"/>
                  <a:gd name="T172" fmla="*/ 0 h 361"/>
                  <a:gd name="T173" fmla="*/ 362 w 362"/>
                  <a:gd name="T174" fmla="*/ 361 h 36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62" h="361">
                    <a:moveTo>
                      <a:pt x="181" y="361"/>
                    </a:moveTo>
                    <a:lnTo>
                      <a:pt x="200" y="360"/>
                    </a:lnTo>
                    <a:lnTo>
                      <a:pt x="217" y="358"/>
                    </a:lnTo>
                    <a:lnTo>
                      <a:pt x="234" y="353"/>
                    </a:lnTo>
                    <a:lnTo>
                      <a:pt x="250" y="348"/>
                    </a:lnTo>
                    <a:lnTo>
                      <a:pt x="267" y="341"/>
                    </a:lnTo>
                    <a:lnTo>
                      <a:pt x="282" y="332"/>
                    </a:lnTo>
                    <a:lnTo>
                      <a:pt x="297" y="321"/>
                    </a:lnTo>
                    <a:lnTo>
                      <a:pt x="309" y="309"/>
                    </a:lnTo>
                    <a:lnTo>
                      <a:pt x="322" y="296"/>
                    </a:lnTo>
                    <a:lnTo>
                      <a:pt x="332" y="281"/>
                    </a:lnTo>
                    <a:lnTo>
                      <a:pt x="341" y="266"/>
                    </a:lnTo>
                    <a:lnTo>
                      <a:pt x="348" y="250"/>
                    </a:lnTo>
                    <a:lnTo>
                      <a:pt x="354" y="234"/>
                    </a:lnTo>
                    <a:lnTo>
                      <a:pt x="359" y="216"/>
                    </a:lnTo>
                    <a:lnTo>
                      <a:pt x="361" y="199"/>
                    </a:lnTo>
                    <a:lnTo>
                      <a:pt x="362" y="181"/>
                    </a:lnTo>
                    <a:lnTo>
                      <a:pt x="361" y="162"/>
                    </a:lnTo>
                    <a:lnTo>
                      <a:pt x="359" y="145"/>
                    </a:lnTo>
                    <a:lnTo>
                      <a:pt x="354" y="128"/>
                    </a:lnTo>
                    <a:lnTo>
                      <a:pt x="348" y="112"/>
                    </a:lnTo>
                    <a:lnTo>
                      <a:pt x="341" y="95"/>
                    </a:lnTo>
                    <a:lnTo>
                      <a:pt x="332" y="80"/>
                    </a:lnTo>
                    <a:lnTo>
                      <a:pt x="322" y="67"/>
                    </a:lnTo>
                    <a:lnTo>
                      <a:pt x="309" y="53"/>
                    </a:lnTo>
                    <a:lnTo>
                      <a:pt x="297" y="41"/>
                    </a:lnTo>
                    <a:lnTo>
                      <a:pt x="282" y="31"/>
                    </a:lnTo>
                    <a:lnTo>
                      <a:pt x="267" y="22"/>
                    </a:lnTo>
                    <a:lnTo>
                      <a:pt x="250" y="14"/>
                    </a:lnTo>
                    <a:lnTo>
                      <a:pt x="234" y="8"/>
                    </a:lnTo>
                    <a:lnTo>
                      <a:pt x="217" y="3"/>
                    </a:lnTo>
                    <a:lnTo>
                      <a:pt x="200" y="1"/>
                    </a:lnTo>
                    <a:lnTo>
                      <a:pt x="181" y="0"/>
                    </a:lnTo>
                    <a:lnTo>
                      <a:pt x="146" y="3"/>
                    </a:lnTo>
                    <a:lnTo>
                      <a:pt x="111" y="14"/>
                    </a:lnTo>
                    <a:lnTo>
                      <a:pt x="81" y="31"/>
                    </a:lnTo>
                    <a:lnTo>
                      <a:pt x="53" y="53"/>
                    </a:lnTo>
                    <a:lnTo>
                      <a:pt x="32" y="80"/>
                    </a:lnTo>
                    <a:lnTo>
                      <a:pt x="14" y="110"/>
                    </a:lnTo>
                    <a:lnTo>
                      <a:pt x="4" y="145"/>
                    </a:lnTo>
                    <a:lnTo>
                      <a:pt x="0" y="181"/>
                    </a:lnTo>
                    <a:lnTo>
                      <a:pt x="2" y="199"/>
                    </a:lnTo>
                    <a:lnTo>
                      <a:pt x="4" y="216"/>
                    </a:lnTo>
                    <a:lnTo>
                      <a:pt x="9" y="234"/>
                    </a:lnTo>
                    <a:lnTo>
                      <a:pt x="14" y="250"/>
                    </a:lnTo>
                    <a:lnTo>
                      <a:pt x="21" y="266"/>
                    </a:lnTo>
                    <a:lnTo>
                      <a:pt x="30" y="281"/>
                    </a:lnTo>
                    <a:lnTo>
                      <a:pt x="41" y="296"/>
                    </a:lnTo>
                    <a:lnTo>
                      <a:pt x="53" y="309"/>
                    </a:lnTo>
                    <a:lnTo>
                      <a:pt x="67" y="321"/>
                    </a:lnTo>
                    <a:lnTo>
                      <a:pt x="81" y="332"/>
                    </a:lnTo>
                    <a:lnTo>
                      <a:pt x="96" y="341"/>
                    </a:lnTo>
                    <a:lnTo>
                      <a:pt x="112" y="348"/>
                    </a:lnTo>
                    <a:lnTo>
                      <a:pt x="128" y="353"/>
                    </a:lnTo>
                    <a:lnTo>
                      <a:pt x="146" y="358"/>
                    </a:lnTo>
                    <a:lnTo>
                      <a:pt x="163" y="360"/>
                    </a:lnTo>
                    <a:lnTo>
                      <a:pt x="181" y="361"/>
                    </a:lnTo>
                    <a:close/>
                  </a:path>
                </a:pathLst>
              </a:custGeom>
              <a:solidFill>
                <a:srgbClr val="000000"/>
              </a:solidFill>
              <a:ln w="9525">
                <a:noFill/>
                <a:round/>
                <a:headEnd/>
                <a:tailEnd/>
              </a:ln>
            </p:spPr>
            <p:txBody>
              <a:bodyPr/>
              <a:lstStyle/>
              <a:p>
                <a:pPr eaLnBrk="0" hangingPunct="0"/>
                <a:endParaRPr lang="en-AU"/>
              </a:p>
            </p:txBody>
          </p:sp>
          <p:sp>
            <p:nvSpPr>
              <p:cNvPr id="75812" name="Freeform 37"/>
              <p:cNvSpPr>
                <a:spLocks/>
              </p:cNvSpPr>
              <p:nvPr/>
            </p:nvSpPr>
            <p:spPr bwMode="auto">
              <a:xfrm>
                <a:off x="797" y="3275"/>
                <a:ext cx="88" cy="88"/>
              </a:xfrm>
              <a:custGeom>
                <a:avLst/>
                <a:gdLst>
                  <a:gd name="T0" fmla="*/ 0 w 175"/>
                  <a:gd name="T1" fmla="*/ 22 h 175"/>
                  <a:gd name="T2" fmla="*/ 1 w 175"/>
                  <a:gd name="T3" fmla="*/ 18 h 175"/>
                  <a:gd name="T4" fmla="*/ 2 w 175"/>
                  <a:gd name="T5" fmla="*/ 14 h 175"/>
                  <a:gd name="T6" fmla="*/ 4 w 175"/>
                  <a:gd name="T7" fmla="*/ 10 h 175"/>
                  <a:gd name="T8" fmla="*/ 7 w 175"/>
                  <a:gd name="T9" fmla="*/ 7 h 175"/>
                  <a:gd name="T10" fmla="*/ 8 w 175"/>
                  <a:gd name="T11" fmla="*/ 6 h 175"/>
                  <a:gd name="T12" fmla="*/ 10 w 175"/>
                  <a:gd name="T13" fmla="*/ 4 h 175"/>
                  <a:gd name="T14" fmla="*/ 12 w 175"/>
                  <a:gd name="T15" fmla="*/ 3 h 175"/>
                  <a:gd name="T16" fmla="*/ 14 w 175"/>
                  <a:gd name="T17" fmla="*/ 2 h 175"/>
                  <a:gd name="T18" fmla="*/ 16 w 175"/>
                  <a:gd name="T19" fmla="*/ 1 h 175"/>
                  <a:gd name="T20" fmla="*/ 18 w 175"/>
                  <a:gd name="T21" fmla="*/ 1 h 175"/>
                  <a:gd name="T22" fmla="*/ 20 w 175"/>
                  <a:gd name="T23" fmla="*/ 0 h 175"/>
                  <a:gd name="T24" fmla="*/ 22 w 175"/>
                  <a:gd name="T25" fmla="*/ 0 h 175"/>
                  <a:gd name="T26" fmla="*/ 24 w 175"/>
                  <a:gd name="T27" fmla="*/ 0 h 175"/>
                  <a:gd name="T28" fmla="*/ 27 w 175"/>
                  <a:gd name="T29" fmla="*/ 1 h 175"/>
                  <a:gd name="T30" fmla="*/ 29 w 175"/>
                  <a:gd name="T31" fmla="*/ 1 h 175"/>
                  <a:gd name="T32" fmla="*/ 31 w 175"/>
                  <a:gd name="T33" fmla="*/ 2 h 175"/>
                  <a:gd name="T34" fmla="*/ 33 w 175"/>
                  <a:gd name="T35" fmla="*/ 3 h 175"/>
                  <a:gd name="T36" fmla="*/ 34 w 175"/>
                  <a:gd name="T37" fmla="*/ 4 h 175"/>
                  <a:gd name="T38" fmla="*/ 36 w 175"/>
                  <a:gd name="T39" fmla="*/ 6 h 175"/>
                  <a:gd name="T40" fmla="*/ 38 w 175"/>
                  <a:gd name="T41" fmla="*/ 7 h 175"/>
                  <a:gd name="T42" fmla="*/ 40 w 175"/>
                  <a:gd name="T43" fmla="*/ 10 h 175"/>
                  <a:gd name="T44" fmla="*/ 42 w 175"/>
                  <a:gd name="T45" fmla="*/ 14 h 175"/>
                  <a:gd name="T46" fmla="*/ 44 w 175"/>
                  <a:gd name="T47" fmla="*/ 18 h 175"/>
                  <a:gd name="T48" fmla="*/ 44 w 175"/>
                  <a:gd name="T49" fmla="*/ 22 h 175"/>
                  <a:gd name="T50" fmla="*/ 44 w 175"/>
                  <a:gd name="T51" fmla="*/ 27 h 175"/>
                  <a:gd name="T52" fmla="*/ 42 w 175"/>
                  <a:gd name="T53" fmla="*/ 31 h 175"/>
                  <a:gd name="T54" fmla="*/ 40 w 175"/>
                  <a:gd name="T55" fmla="*/ 35 h 175"/>
                  <a:gd name="T56" fmla="*/ 38 w 175"/>
                  <a:gd name="T57" fmla="*/ 38 h 175"/>
                  <a:gd name="T58" fmla="*/ 35 w 175"/>
                  <a:gd name="T59" fmla="*/ 40 h 175"/>
                  <a:gd name="T60" fmla="*/ 31 w 175"/>
                  <a:gd name="T61" fmla="*/ 42 h 175"/>
                  <a:gd name="T62" fmla="*/ 27 w 175"/>
                  <a:gd name="T63" fmla="*/ 44 h 175"/>
                  <a:gd name="T64" fmla="*/ 22 w 175"/>
                  <a:gd name="T65" fmla="*/ 44 h 175"/>
                  <a:gd name="T66" fmla="*/ 20 w 175"/>
                  <a:gd name="T67" fmla="*/ 44 h 175"/>
                  <a:gd name="T68" fmla="*/ 18 w 175"/>
                  <a:gd name="T69" fmla="*/ 44 h 175"/>
                  <a:gd name="T70" fmla="*/ 16 w 175"/>
                  <a:gd name="T71" fmla="*/ 43 h 175"/>
                  <a:gd name="T72" fmla="*/ 14 w 175"/>
                  <a:gd name="T73" fmla="*/ 43 h 175"/>
                  <a:gd name="T74" fmla="*/ 12 w 175"/>
                  <a:gd name="T75" fmla="*/ 42 h 175"/>
                  <a:gd name="T76" fmla="*/ 10 w 175"/>
                  <a:gd name="T77" fmla="*/ 41 h 175"/>
                  <a:gd name="T78" fmla="*/ 8 w 175"/>
                  <a:gd name="T79" fmla="*/ 39 h 175"/>
                  <a:gd name="T80" fmla="*/ 7 w 175"/>
                  <a:gd name="T81" fmla="*/ 38 h 175"/>
                  <a:gd name="T82" fmla="*/ 4 w 175"/>
                  <a:gd name="T83" fmla="*/ 35 h 175"/>
                  <a:gd name="T84" fmla="*/ 2 w 175"/>
                  <a:gd name="T85" fmla="*/ 31 h 175"/>
                  <a:gd name="T86" fmla="*/ 1 w 175"/>
                  <a:gd name="T87" fmla="*/ 27 h 175"/>
                  <a:gd name="T88" fmla="*/ 0 w 175"/>
                  <a:gd name="T89" fmla="*/ 22 h 17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5"/>
                  <a:gd name="T136" fmla="*/ 0 h 175"/>
                  <a:gd name="T137" fmla="*/ 175 w 175"/>
                  <a:gd name="T138" fmla="*/ 175 h 17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5" h="175">
                    <a:moveTo>
                      <a:pt x="0" y="88"/>
                    </a:moveTo>
                    <a:lnTo>
                      <a:pt x="1" y="70"/>
                    </a:lnTo>
                    <a:lnTo>
                      <a:pt x="7" y="54"/>
                    </a:lnTo>
                    <a:lnTo>
                      <a:pt x="15" y="39"/>
                    </a:lnTo>
                    <a:lnTo>
                      <a:pt x="25" y="27"/>
                    </a:lnTo>
                    <a:lnTo>
                      <a:pt x="32" y="21"/>
                    </a:lnTo>
                    <a:lnTo>
                      <a:pt x="39" y="15"/>
                    </a:lnTo>
                    <a:lnTo>
                      <a:pt x="46" y="10"/>
                    </a:lnTo>
                    <a:lnTo>
                      <a:pt x="54" y="7"/>
                    </a:lnTo>
                    <a:lnTo>
                      <a:pt x="62" y="4"/>
                    </a:lnTo>
                    <a:lnTo>
                      <a:pt x="70" y="1"/>
                    </a:lnTo>
                    <a:lnTo>
                      <a:pt x="79" y="0"/>
                    </a:lnTo>
                    <a:lnTo>
                      <a:pt x="87" y="0"/>
                    </a:lnTo>
                    <a:lnTo>
                      <a:pt x="95" y="0"/>
                    </a:lnTo>
                    <a:lnTo>
                      <a:pt x="105" y="1"/>
                    </a:lnTo>
                    <a:lnTo>
                      <a:pt x="113" y="4"/>
                    </a:lnTo>
                    <a:lnTo>
                      <a:pt x="121" y="7"/>
                    </a:lnTo>
                    <a:lnTo>
                      <a:pt x="129" y="10"/>
                    </a:lnTo>
                    <a:lnTo>
                      <a:pt x="136" y="15"/>
                    </a:lnTo>
                    <a:lnTo>
                      <a:pt x="143" y="21"/>
                    </a:lnTo>
                    <a:lnTo>
                      <a:pt x="150" y="27"/>
                    </a:lnTo>
                    <a:lnTo>
                      <a:pt x="160" y="39"/>
                    </a:lnTo>
                    <a:lnTo>
                      <a:pt x="168" y="54"/>
                    </a:lnTo>
                    <a:lnTo>
                      <a:pt x="174" y="70"/>
                    </a:lnTo>
                    <a:lnTo>
                      <a:pt x="175" y="88"/>
                    </a:lnTo>
                    <a:lnTo>
                      <a:pt x="173" y="105"/>
                    </a:lnTo>
                    <a:lnTo>
                      <a:pt x="168" y="122"/>
                    </a:lnTo>
                    <a:lnTo>
                      <a:pt x="160" y="137"/>
                    </a:lnTo>
                    <a:lnTo>
                      <a:pt x="150" y="150"/>
                    </a:lnTo>
                    <a:lnTo>
                      <a:pt x="137" y="160"/>
                    </a:lnTo>
                    <a:lnTo>
                      <a:pt x="122" y="168"/>
                    </a:lnTo>
                    <a:lnTo>
                      <a:pt x="105" y="173"/>
                    </a:lnTo>
                    <a:lnTo>
                      <a:pt x="87" y="175"/>
                    </a:lnTo>
                    <a:lnTo>
                      <a:pt x="79" y="175"/>
                    </a:lnTo>
                    <a:lnTo>
                      <a:pt x="70" y="174"/>
                    </a:lnTo>
                    <a:lnTo>
                      <a:pt x="62" y="172"/>
                    </a:lnTo>
                    <a:lnTo>
                      <a:pt x="54" y="169"/>
                    </a:lnTo>
                    <a:lnTo>
                      <a:pt x="46" y="166"/>
                    </a:lnTo>
                    <a:lnTo>
                      <a:pt x="39" y="161"/>
                    </a:lnTo>
                    <a:lnTo>
                      <a:pt x="32" y="156"/>
                    </a:lnTo>
                    <a:lnTo>
                      <a:pt x="25" y="150"/>
                    </a:lnTo>
                    <a:lnTo>
                      <a:pt x="15" y="137"/>
                    </a:lnTo>
                    <a:lnTo>
                      <a:pt x="7" y="122"/>
                    </a:lnTo>
                    <a:lnTo>
                      <a:pt x="1" y="105"/>
                    </a:lnTo>
                    <a:lnTo>
                      <a:pt x="0" y="88"/>
                    </a:lnTo>
                    <a:close/>
                  </a:path>
                </a:pathLst>
              </a:custGeom>
              <a:solidFill>
                <a:srgbClr val="FFFFFF"/>
              </a:solidFill>
              <a:ln w="9525">
                <a:noFill/>
                <a:round/>
                <a:headEnd/>
                <a:tailEnd/>
              </a:ln>
            </p:spPr>
            <p:txBody>
              <a:bodyPr/>
              <a:lstStyle/>
              <a:p>
                <a:pPr eaLnBrk="0" hangingPunct="0"/>
                <a:endParaRPr lang="en-AU"/>
              </a:p>
            </p:txBody>
          </p:sp>
          <p:sp>
            <p:nvSpPr>
              <p:cNvPr id="75813" name="Freeform 38"/>
              <p:cNvSpPr>
                <a:spLocks/>
              </p:cNvSpPr>
              <p:nvPr/>
            </p:nvSpPr>
            <p:spPr bwMode="auto">
              <a:xfrm>
                <a:off x="973" y="3307"/>
                <a:ext cx="24" cy="24"/>
              </a:xfrm>
              <a:custGeom>
                <a:avLst/>
                <a:gdLst>
                  <a:gd name="T0" fmla="*/ 6 w 48"/>
                  <a:gd name="T1" fmla="*/ 12 h 47"/>
                  <a:gd name="T2" fmla="*/ 9 w 48"/>
                  <a:gd name="T3" fmla="*/ 12 h 47"/>
                  <a:gd name="T4" fmla="*/ 11 w 48"/>
                  <a:gd name="T5" fmla="*/ 10 h 47"/>
                  <a:gd name="T6" fmla="*/ 12 w 48"/>
                  <a:gd name="T7" fmla="*/ 8 h 47"/>
                  <a:gd name="T8" fmla="*/ 12 w 48"/>
                  <a:gd name="T9" fmla="*/ 6 h 47"/>
                  <a:gd name="T10" fmla="*/ 12 w 48"/>
                  <a:gd name="T11" fmla="*/ 4 h 47"/>
                  <a:gd name="T12" fmla="*/ 11 w 48"/>
                  <a:gd name="T13" fmla="*/ 2 h 47"/>
                  <a:gd name="T14" fmla="*/ 9 w 48"/>
                  <a:gd name="T15" fmla="*/ 1 h 47"/>
                  <a:gd name="T16" fmla="*/ 6 w 48"/>
                  <a:gd name="T17" fmla="*/ 0 h 47"/>
                  <a:gd name="T18" fmla="*/ 3 w 48"/>
                  <a:gd name="T19" fmla="*/ 1 h 47"/>
                  <a:gd name="T20" fmla="*/ 2 w 48"/>
                  <a:gd name="T21" fmla="*/ 2 h 47"/>
                  <a:gd name="T22" fmla="*/ 1 w 48"/>
                  <a:gd name="T23" fmla="*/ 4 h 47"/>
                  <a:gd name="T24" fmla="*/ 0 w 48"/>
                  <a:gd name="T25" fmla="*/ 6 h 47"/>
                  <a:gd name="T26" fmla="*/ 1 w 48"/>
                  <a:gd name="T27" fmla="*/ 8 h 47"/>
                  <a:gd name="T28" fmla="*/ 2 w 48"/>
                  <a:gd name="T29" fmla="*/ 10 h 47"/>
                  <a:gd name="T30" fmla="*/ 3 w 48"/>
                  <a:gd name="T31" fmla="*/ 12 h 47"/>
                  <a:gd name="T32" fmla="*/ 6 w 48"/>
                  <a:gd name="T33" fmla="*/ 12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7"/>
                  <a:gd name="T53" fmla="*/ 48 w 48"/>
                  <a:gd name="T54" fmla="*/ 47 h 4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7">
                    <a:moveTo>
                      <a:pt x="24" y="47"/>
                    </a:moveTo>
                    <a:lnTo>
                      <a:pt x="33" y="45"/>
                    </a:lnTo>
                    <a:lnTo>
                      <a:pt x="41" y="40"/>
                    </a:lnTo>
                    <a:lnTo>
                      <a:pt x="46" y="32"/>
                    </a:lnTo>
                    <a:lnTo>
                      <a:pt x="48" y="23"/>
                    </a:lnTo>
                    <a:lnTo>
                      <a:pt x="46" y="13"/>
                    </a:lnTo>
                    <a:lnTo>
                      <a:pt x="41" y="7"/>
                    </a:lnTo>
                    <a:lnTo>
                      <a:pt x="33" y="2"/>
                    </a:lnTo>
                    <a:lnTo>
                      <a:pt x="24" y="0"/>
                    </a:lnTo>
                    <a:lnTo>
                      <a:pt x="15" y="2"/>
                    </a:lnTo>
                    <a:lnTo>
                      <a:pt x="7" y="7"/>
                    </a:lnTo>
                    <a:lnTo>
                      <a:pt x="2" y="13"/>
                    </a:lnTo>
                    <a:lnTo>
                      <a:pt x="0" y="23"/>
                    </a:lnTo>
                    <a:lnTo>
                      <a:pt x="2" y="32"/>
                    </a:lnTo>
                    <a:lnTo>
                      <a:pt x="7" y="40"/>
                    </a:lnTo>
                    <a:lnTo>
                      <a:pt x="15" y="45"/>
                    </a:lnTo>
                    <a:lnTo>
                      <a:pt x="24" y="47"/>
                    </a:lnTo>
                    <a:close/>
                  </a:path>
                </a:pathLst>
              </a:custGeom>
              <a:solidFill>
                <a:srgbClr val="000000"/>
              </a:solidFill>
              <a:ln w="9525">
                <a:noFill/>
                <a:round/>
                <a:headEnd/>
                <a:tailEnd/>
              </a:ln>
            </p:spPr>
            <p:txBody>
              <a:bodyPr/>
              <a:lstStyle/>
              <a:p>
                <a:pPr eaLnBrk="0" hangingPunct="0"/>
                <a:endParaRPr lang="en-AU"/>
              </a:p>
            </p:txBody>
          </p:sp>
          <p:sp>
            <p:nvSpPr>
              <p:cNvPr id="75814" name="Freeform 39"/>
              <p:cNvSpPr>
                <a:spLocks/>
              </p:cNvSpPr>
              <p:nvPr/>
            </p:nvSpPr>
            <p:spPr bwMode="auto">
              <a:xfrm>
                <a:off x="829" y="3307"/>
                <a:ext cx="24" cy="24"/>
              </a:xfrm>
              <a:custGeom>
                <a:avLst/>
                <a:gdLst>
                  <a:gd name="T0" fmla="*/ 6 w 49"/>
                  <a:gd name="T1" fmla="*/ 12 h 47"/>
                  <a:gd name="T2" fmla="*/ 8 w 49"/>
                  <a:gd name="T3" fmla="*/ 12 h 47"/>
                  <a:gd name="T4" fmla="*/ 10 w 49"/>
                  <a:gd name="T5" fmla="*/ 10 h 47"/>
                  <a:gd name="T6" fmla="*/ 11 w 49"/>
                  <a:gd name="T7" fmla="*/ 8 h 47"/>
                  <a:gd name="T8" fmla="*/ 12 w 49"/>
                  <a:gd name="T9" fmla="*/ 6 h 47"/>
                  <a:gd name="T10" fmla="*/ 11 w 49"/>
                  <a:gd name="T11" fmla="*/ 4 h 47"/>
                  <a:gd name="T12" fmla="*/ 10 w 49"/>
                  <a:gd name="T13" fmla="*/ 2 h 47"/>
                  <a:gd name="T14" fmla="*/ 8 w 49"/>
                  <a:gd name="T15" fmla="*/ 1 h 47"/>
                  <a:gd name="T16" fmla="*/ 6 w 49"/>
                  <a:gd name="T17" fmla="*/ 0 h 47"/>
                  <a:gd name="T18" fmla="*/ 3 w 49"/>
                  <a:gd name="T19" fmla="*/ 1 h 47"/>
                  <a:gd name="T20" fmla="*/ 1 w 49"/>
                  <a:gd name="T21" fmla="*/ 2 h 47"/>
                  <a:gd name="T22" fmla="*/ 0 w 49"/>
                  <a:gd name="T23" fmla="*/ 4 h 47"/>
                  <a:gd name="T24" fmla="*/ 0 w 49"/>
                  <a:gd name="T25" fmla="*/ 6 h 47"/>
                  <a:gd name="T26" fmla="*/ 0 w 49"/>
                  <a:gd name="T27" fmla="*/ 8 h 47"/>
                  <a:gd name="T28" fmla="*/ 1 w 49"/>
                  <a:gd name="T29" fmla="*/ 10 h 47"/>
                  <a:gd name="T30" fmla="*/ 3 w 49"/>
                  <a:gd name="T31" fmla="*/ 12 h 47"/>
                  <a:gd name="T32" fmla="*/ 6 w 49"/>
                  <a:gd name="T33" fmla="*/ 12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
                  <a:gd name="T52" fmla="*/ 0 h 47"/>
                  <a:gd name="T53" fmla="*/ 49 w 49"/>
                  <a:gd name="T54" fmla="*/ 47 h 4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 h="47">
                    <a:moveTo>
                      <a:pt x="24" y="47"/>
                    </a:moveTo>
                    <a:lnTo>
                      <a:pt x="34" y="45"/>
                    </a:lnTo>
                    <a:lnTo>
                      <a:pt x="42" y="40"/>
                    </a:lnTo>
                    <a:lnTo>
                      <a:pt x="46" y="32"/>
                    </a:lnTo>
                    <a:lnTo>
                      <a:pt x="49" y="23"/>
                    </a:lnTo>
                    <a:lnTo>
                      <a:pt x="46" y="13"/>
                    </a:lnTo>
                    <a:lnTo>
                      <a:pt x="42" y="7"/>
                    </a:lnTo>
                    <a:lnTo>
                      <a:pt x="34" y="2"/>
                    </a:lnTo>
                    <a:lnTo>
                      <a:pt x="24" y="0"/>
                    </a:lnTo>
                    <a:lnTo>
                      <a:pt x="15" y="2"/>
                    </a:lnTo>
                    <a:lnTo>
                      <a:pt x="7" y="7"/>
                    </a:lnTo>
                    <a:lnTo>
                      <a:pt x="2" y="13"/>
                    </a:lnTo>
                    <a:lnTo>
                      <a:pt x="0" y="23"/>
                    </a:lnTo>
                    <a:lnTo>
                      <a:pt x="2" y="32"/>
                    </a:lnTo>
                    <a:lnTo>
                      <a:pt x="7" y="40"/>
                    </a:lnTo>
                    <a:lnTo>
                      <a:pt x="15" y="45"/>
                    </a:lnTo>
                    <a:lnTo>
                      <a:pt x="24" y="47"/>
                    </a:lnTo>
                    <a:close/>
                  </a:path>
                </a:pathLst>
              </a:custGeom>
              <a:solidFill>
                <a:srgbClr val="000000"/>
              </a:solidFill>
              <a:ln w="9525">
                <a:noFill/>
                <a:round/>
                <a:headEnd/>
                <a:tailEnd/>
              </a:ln>
            </p:spPr>
            <p:txBody>
              <a:bodyPr/>
              <a:lstStyle/>
              <a:p>
                <a:pPr eaLnBrk="0" hangingPunct="0"/>
                <a:endParaRPr lang="en-AU"/>
              </a:p>
            </p:txBody>
          </p:sp>
        </p:grpSp>
        <p:sp>
          <p:nvSpPr>
            <p:cNvPr id="121908" name="Text Box 52"/>
            <p:cNvSpPr txBox="1">
              <a:spLocks noChangeArrowheads="1"/>
            </p:cNvSpPr>
            <p:nvPr/>
          </p:nvSpPr>
          <p:spPr bwMode="auto">
            <a:xfrm>
              <a:off x="1072" y="3628"/>
              <a:ext cx="698" cy="213"/>
            </a:xfrm>
            <a:prstGeom prst="rect">
              <a:avLst/>
            </a:prstGeom>
            <a:noFill/>
            <a:ln w="9525">
              <a:noFill/>
              <a:miter lim="800000"/>
              <a:headEnd/>
              <a:tailEnd/>
            </a:ln>
            <a:effectLst/>
          </p:spPr>
          <p:txBody>
            <a:bodyPr wrap="none">
              <a:spAutoFit/>
            </a:bodyPr>
            <a:lstStyle/>
            <a:p>
              <a:pPr algn="r" eaLnBrk="0" hangingPunct="0">
                <a:defRPr/>
              </a:pPr>
              <a:r>
                <a:rPr lang="en-US" sz="1600" dirty="0">
                  <a:solidFill>
                    <a:srgbClr val="FF0000"/>
                  </a:solidFill>
                  <a:effectLst>
                    <a:outerShdw blurRad="38100" dist="38100" dir="2700000" algn="tl">
                      <a:srgbClr val="000000"/>
                    </a:outerShdw>
                  </a:effectLst>
                  <a:latin typeface="Arial" charset="0"/>
                  <a:cs typeface="+mn-cs"/>
                </a:rPr>
                <a:t>Process A</a:t>
              </a:r>
            </a:p>
          </p:txBody>
        </p:sp>
      </p:grpSp>
      <p:sp>
        <p:nvSpPr>
          <p:cNvPr id="121911" name="AutoShape 55"/>
          <p:cNvSpPr>
            <a:spLocks noChangeArrowheads="1"/>
          </p:cNvSpPr>
          <p:nvPr/>
        </p:nvSpPr>
        <p:spPr bwMode="auto">
          <a:xfrm>
            <a:off x="2555875" y="4156075"/>
            <a:ext cx="2016125" cy="647700"/>
          </a:xfrm>
          <a:prstGeom prst="wedgeEllipseCallout">
            <a:avLst>
              <a:gd name="adj1" fmla="val -54250"/>
              <a:gd name="adj2" fmla="val 92403"/>
            </a:avLst>
          </a:prstGeom>
          <a:solidFill>
            <a:srgbClr val="0000CC"/>
          </a:solidFill>
          <a:ln w="9525">
            <a:solidFill>
              <a:srgbClr val="CC6600"/>
            </a:solidFill>
            <a:miter lim="800000"/>
            <a:headEnd/>
            <a:tailEnd/>
          </a:ln>
        </p:spPr>
        <p:txBody>
          <a:bodyPr/>
          <a:lstStyle/>
          <a:p>
            <a:pPr eaLnBrk="0" hangingPunct="0"/>
            <a:r>
              <a:rPr lang="en-US" sz="1400" dirty="0"/>
              <a:t>Give me your recourse</a:t>
            </a:r>
          </a:p>
        </p:txBody>
      </p:sp>
      <p:sp>
        <p:nvSpPr>
          <p:cNvPr id="121912" name="AutoShape 56"/>
          <p:cNvSpPr>
            <a:spLocks noChangeArrowheads="1"/>
          </p:cNvSpPr>
          <p:nvPr/>
        </p:nvSpPr>
        <p:spPr bwMode="auto">
          <a:xfrm>
            <a:off x="4789488" y="4156075"/>
            <a:ext cx="2016125" cy="647700"/>
          </a:xfrm>
          <a:prstGeom prst="wedgeEllipseCallout">
            <a:avLst>
              <a:gd name="adj1" fmla="val 50157"/>
              <a:gd name="adj2" fmla="val 87500"/>
            </a:avLst>
          </a:prstGeom>
          <a:solidFill>
            <a:srgbClr val="0000CC"/>
          </a:solidFill>
          <a:ln w="9525">
            <a:solidFill>
              <a:srgbClr val="CC6600"/>
            </a:solidFill>
            <a:miter lim="800000"/>
            <a:headEnd/>
            <a:tailEnd/>
          </a:ln>
        </p:spPr>
        <p:txBody>
          <a:bodyPr/>
          <a:lstStyle/>
          <a:p>
            <a:pPr eaLnBrk="0" hangingPunct="0"/>
            <a:r>
              <a:rPr lang="en-US" sz="1400" dirty="0"/>
              <a:t>Give me your recourse first</a:t>
            </a:r>
          </a:p>
        </p:txBody>
      </p:sp>
      <p:grpSp>
        <p:nvGrpSpPr>
          <p:cNvPr id="6" name="Group 63"/>
          <p:cNvGrpSpPr>
            <a:grpSpLocks/>
          </p:cNvGrpSpPr>
          <p:nvPr/>
        </p:nvGrpSpPr>
        <p:grpSpPr bwMode="auto">
          <a:xfrm>
            <a:off x="452438" y="4905375"/>
            <a:ext cx="1268412" cy="893763"/>
            <a:chOff x="330" y="2859"/>
            <a:chExt cx="799" cy="563"/>
          </a:xfrm>
        </p:grpSpPr>
        <p:sp>
          <p:nvSpPr>
            <p:cNvPr id="121913" name="Oval 57"/>
            <p:cNvSpPr>
              <a:spLocks noChangeArrowheads="1"/>
            </p:cNvSpPr>
            <p:nvPr/>
          </p:nvSpPr>
          <p:spPr bwMode="auto">
            <a:xfrm>
              <a:off x="330" y="3013"/>
              <a:ext cx="590" cy="409"/>
            </a:xfrm>
            <a:prstGeom prst="ellipse">
              <a:avLst/>
            </a:prstGeom>
            <a:solidFill>
              <a:srgbClr val="0000CC"/>
            </a:solidFill>
            <a:ln w="9525">
              <a:solidFill>
                <a:srgbClr val="CC6600"/>
              </a:solidFill>
              <a:round/>
              <a:headEnd/>
              <a:tailEnd/>
            </a:ln>
            <a:effectLst/>
          </p:spPr>
          <p:txBody>
            <a:bodyPr wrap="none" anchor="ctr"/>
            <a:lstStyle/>
            <a:p>
              <a:pPr eaLnBrk="0" hangingPunct="0">
                <a:defRPr/>
              </a:pPr>
              <a:r>
                <a:rPr lang="en-US" sz="1200" dirty="0">
                  <a:solidFill>
                    <a:schemeClr val="bg1"/>
                  </a:solidFill>
                  <a:effectLst>
                    <a:outerShdw blurRad="38100" dist="38100" dir="2700000" algn="tl">
                      <a:srgbClr val="808080"/>
                    </a:outerShdw>
                  </a:effectLst>
                  <a:latin typeface="Arial" charset="0"/>
                  <a:cs typeface="+mn-cs"/>
                </a:rPr>
                <a:t>Resource</a:t>
              </a:r>
            </a:p>
          </p:txBody>
        </p:sp>
        <p:sp>
          <p:nvSpPr>
            <p:cNvPr id="75804" name="Freeform 61"/>
            <p:cNvSpPr>
              <a:spLocks/>
            </p:cNvSpPr>
            <p:nvPr/>
          </p:nvSpPr>
          <p:spPr bwMode="auto">
            <a:xfrm>
              <a:off x="630" y="2859"/>
              <a:ext cx="499" cy="181"/>
            </a:xfrm>
            <a:custGeom>
              <a:avLst/>
              <a:gdLst>
                <a:gd name="T0" fmla="*/ 499 w 499"/>
                <a:gd name="T1" fmla="*/ 0 h 181"/>
                <a:gd name="T2" fmla="*/ 0 w 499"/>
                <a:gd name="T3" fmla="*/ 0 h 181"/>
                <a:gd name="T4" fmla="*/ 0 w 499"/>
                <a:gd name="T5" fmla="*/ 181 h 181"/>
                <a:gd name="T6" fmla="*/ 0 60000 65536"/>
                <a:gd name="T7" fmla="*/ 0 60000 65536"/>
                <a:gd name="T8" fmla="*/ 0 60000 65536"/>
                <a:gd name="T9" fmla="*/ 0 w 499"/>
                <a:gd name="T10" fmla="*/ 0 h 181"/>
                <a:gd name="T11" fmla="*/ 499 w 499"/>
                <a:gd name="T12" fmla="*/ 181 h 181"/>
              </a:gdLst>
              <a:ahLst/>
              <a:cxnLst>
                <a:cxn ang="T6">
                  <a:pos x="T0" y="T1"/>
                </a:cxn>
                <a:cxn ang="T7">
                  <a:pos x="T2" y="T3"/>
                </a:cxn>
                <a:cxn ang="T8">
                  <a:pos x="T4" y="T5"/>
                </a:cxn>
              </a:cxnLst>
              <a:rect l="T9" t="T10" r="T11" b="T12"/>
              <a:pathLst>
                <a:path w="499" h="181">
                  <a:moveTo>
                    <a:pt x="499" y="0"/>
                  </a:moveTo>
                  <a:lnTo>
                    <a:pt x="0" y="0"/>
                  </a:lnTo>
                  <a:lnTo>
                    <a:pt x="0" y="181"/>
                  </a:lnTo>
                </a:path>
              </a:pathLst>
            </a:custGeom>
            <a:noFill/>
            <a:ln w="28575">
              <a:solidFill>
                <a:schemeClr val="tx1"/>
              </a:solidFill>
              <a:round/>
              <a:headEnd/>
              <a:tailEnd/>
            </a:ln>
          </p:spPr>
          <p:txBody>
            <a:bodyPr/>
            <a:lstStyle/>
            <a:p>
              <a:pPr eaLnBrk="0" hangingPunct="0"/>
              <a:endParaRPr lang="en-AU"/>
            </a:p>
          </p:txBody>
        </p:sp>
      </p:grpSp>
      <p:grpSp>
        <p:nvGrpSpPr>
          <p:cNvPr id="7" name="Group 64"/>
          <p:cNvGrpSpPr>
            <a:grpSpLocks/>
          </p:cNvGrpSpPr>
          <p:nvPr/>
        </p:nvGrpSpPr>
        <p:grpSpPr bwMode="auto">
          <a:xfrm>
            <a:off x="7567613" y="4875213"/>
            <a:ext cx="1252537" cy="879475"/>
            <a:chOff x="4812" y="2840"/>
            <a:chExt cx="789" cy="554"/>
          </a:xfrm>
        </p:grpSpPr>
        <p:sp>
          <p:nvSpPr>
            <p:cNvPr id="121915" name="Rectangle 59"/>
            <p:cNvSpPr>
              <a:spLocks noChangeArrowheads="1"/>
            </p:cNvSpPr>
            <p:nvPr/>
          </p:nvSpPr>
          <p:spPr bwMode="auto">
            <a:xfrm>
              <a:off x="5012" y="3031"/>
              <a:ext cx="589" cy="363"/>
            </a:xfrm>
            <a:prstGeom prst="rect">
              <a:avLst/>
            </a:prstGeom>
            <a:solidFill>
              <a:srgbClr val="0000CC"/>
            </a:solidFill>
            <a:ln w="9525">
              <a:solidFill>
                <a:srgbClr val="CC6600"/>
              </a:solidFill>
              <a:miter lim="800000"/>
              <a:headEnd/>
              <a:tailEnd/>
            </a:ln>
            <a:effectLst/>
          </p:spPr>
          <p:txBody>
            <a:bodyPr wrap="none" anchor="ctr"/>
            <a:lstStyle/>
            <a:p>
              <a:pPr eaLnBrk="0" hangingPunct="0">
                <a:defRPr/>
              </a:pPr>
              <a:r>
                <a:rPr lang="en-US" sz="1400" dirty="0">
                  <a:solidFill>
                    <a:schemeClr val="bg1"/>
                  </a:solidFill>
                  <a:effectLst>
                    <a:outerShdw blurRad="38100" dist="38100" dir="2700000" algn="tl">
                      <a:srgbClr val="808080"/>
                    </a:outerShdw>
                  </a:effectLst>
                  <a:latin typeface="Arial" charset="0"/>
                  <a:cs typeface="+mn-cs"/>
                </a:rPr>
                <a:t>Resource</a:t>
              </a:r>
            </a:p>
          </p:txBody>
        </p:sp>
        <p:sp>
          <p:nvSpPr>
            <p:cNvPr id="75802" name="Freeform 62"/>
            <p:cNvSpPr>
              <a:spLocks/>
            </p:cNvSpPr>
            <p:nvPr/>
          </p:nvSpPr>
          <p:spPr bwMode="auto">
            <a:xfrm flipH="1">
              <a:off x="4812" y="2840"/>
              <a:ext cx="499" cy="181"/>
            </a:xfrm>
            <a:custGeom>
              <a:avLst/>
              <a:gdLst>
                <a:gd name="T0" fmla="*/ 499 w 499"/>
                <a:gd name="T1" fmla="*/ 0 h 181"/>
                <a:gd name="T2" fmla="*/ 0 w 499"/>
                <a:gd name="T3" fmla="*/ 0 h 181"/>
                <a:gd name="T4" fmla="*/ 0 w 499"/>
                <a:gd name="T5" fmla="*/ 181 h 181"/>
                <a:gd name="T6" fmla="*/ 0 60000 65536"/>
                <a:gd name="T7" fmla="*/ 0 60000 65536"/>
                <a:gd name="T8" fmla="*/ 0 60000 65536"/>
                <a:gd name="T9" fmla="*/ 0 w 499"/>
                <a:gd name="T10" fmla="*/ 0 h 181"/>
                <a:gd name="T11" fmla="*/ 499 w 499"/>
                <a:gd name="T12" fmla="*/ 181 h 181"/>
              </a:gdLst>
              <a:ahLst/>
              <a:cxnLst>
                <a:cxn ang="T6">
                  <a:pos x="T0" y="T1"/>
                </a:cxn>
                <a:cxn ang="T7">
                  <a:pos x="T2" y="T3"/>
                </a:cxn>
                <a:cxn ang="T8">
                  <a:pos x="T4" y="T5"/>
                </a:cxn>
              </a:cxnLst>
              <a:rect l="T9" t="T10" r="T11" b="T12"/>
              <a:pathLst>
                <a:path w="499" h="181">
                  <a:moveTo>
                    <a:pt x="499" y="0"/>
                  </a:moveTo>
                  <a:lnTo>
                    <a:pt x="0" y="0"/>
                  </a:lnTo>
                  <a:lnTo>
                    <a:pt x="0" y="181"/>
                  </a:lnTo>
                </a:path>
              </a:pathLst>
            </a:custGeom>
            <a:noFill/>
            <a:ln w="28575">
              <a:solidFill>
                <a:schemeClr val="tx1"/>
              </a:solidFill>
              <a:round/>
              <a:headEnd/>
              <a:tailEnd/>
            </a:ln>
          </p:spPr>
          <p:txBody>
            <a:bodyPr/>
            <a:lstStyle/>
            <a:p>
              <a:pPr eaLnBrk="0" hangingPunct="0"/>
              <a:endParaRPr lang="en-AU"/>
            </a:p>
          </p:txBody>
        </p:sp>
      </p:grpSp>
      <p:sp>
        <p:nvSpPr>
          <p:cNvPr id="121921" name="Text Box 65"/>
          <p:cNvSpPr txBox="1">
            <a:spLocks noChangeArrowheads="1"/>
          </p:cNvSpPr>
          <p:nvPr/>
        </p:nvSpPr>
        <p:spPr bwMode="auto">
          <a:xfrm>
            <a:off x="323850" y="6092825"/>
            <a:ext cx="8353425" cy="650875"/>
          </a:xfrm>
          <a:prstGeom prst="rect">
            <a:avLst/>
          </a:prstGeom>
          <a:solidFill>
            <a:srgbClr val="0000CC"/>
          </a:solidFill>
          <a:ln w="9525">
            <a:solidFill>
              <a:srgbClr val="CC6600"/>
            </a:solidFill>
            <a:miter lim="800000"/>
            <a:headEnd/>
            <a:tailEnd/>
          </a:ln>
        </p:spPr>
        <p:txBody>
          <a:bodyPr>
            <a:spAutoFit/>
          </a:bodyPr>
          <a:lstStyle/>
          <a:p>
            <a:pPr eaLnBrk="0" hangingPunct="0">
              <a:spcBef>
                <a:spcPct val="50000"/>
              </a:spcBef>
            </a:pPr>
            <a:r>
              <a:rPr lang="en-US" dirty="0">
                <a:solidFill>
                  <a:srgbClr val="FFFF00"/>
                </a:solidFill>
              </a:rPr>
              <a:t>Hence, blocked processes will never change state (Explain why?) because the resource it has requested is held by another waiting process.</a:t>
            </a:r>
            <a:r>
              <a:rPr lang="en-US" dirty="0">
                <a:solidFill>
                  <a:schemeClr val="bg1"/>
                </a:solidFill>
              </a:rPr>
              <a:t>  </a:t>
            </a:r>
          </a:p>
        </p:txBody>
      </p:sp>
      <p:sp>
        <p:nvSpPr>
          <p:cNvPr id="75789" name="Rectangle 66"/>
          <p:cNvSpPr>
            <a:spLocks noChangeArrowheads="1"/>
          </p:cNvSpPr>
          <p:nvPr/>
        </p:nvSpPr>
        <p:spPr bwMode="auto">
          <a:xfrm>
            <a:off x="457200" y="1676400"/>
            <a:ext cx="1909762" cy="466725"/>
          </a:xfrm>
          <a:prstGeom prst="rect">
            <a:avLst/>
          </a:prstGeom>
          <a:solidFill>
            <a:srgbClr val="0000CC"/>
          </a:solidFill>
          <a:ln w="9525" algn="ctr">
            <a:solidFill>
              <a:srgbClr val="CC6600"/>
            </a:solidFill>
            <a:miter lim="800000"/>
            <a:headEnd/>
            <a:tailEnd/>
          </a:ln>
        </p:spPr>
        <p:txBody>
          <a:bodyPr>
            <a:spAutoFit/>
          </a:bodyPr>
          <a:lstStyle/>
          <a:p>
            <a:pPr eaLnBrk="0" hangingPunct="0">
              <a:spcBef>
                <a:spcPct val="50000"/>
              </a:spcBef>
            </a:pPr>
            <a:r>
              <a:rPr lang="en-US" sz="2400">
                <a:solidFill>
                  <a:srgbClr val="FFCC66"/>
                </a:solidFill>
              </a:rPr>
              <a:t>Deadlock:</a:t>
            </a:r>
          </a:p>
        </p:txBody>
      </p:sp>
      <p:sp>
        <p:nvSpPr>
          <p:cNvPr id="121933" name="Text Box 77"/>
          <p:cNvSpPr txBox="1">
            <a:spLocks noChangeArrowheads="1"/>
          </p:cNvSpPr>
          <p:nvPr/>
        </p:nvSpPr>
        <p:spPr bwMode="auto">
          <a:xfrm>
            <a:off x="2600325" y="5013325"/>
            <a:ext cx="3960813" cy="762000"/>
          </a:xfrm>
          <a:prstGeom prst="rect">
            <a:avLst/>
          </a:prstGeom>
          <a:noFill/>
          <a:ln w="9525">
            <a:noFill/>
            <a:miter lim="800000"/>
            <a:headEnd/>
            <a:tailEnd/>
          </a:ln>
          <a:effectLst/>
        </p:spPr>
        <p:txBody>
          <a:bodyPr>
            <a:spAutoFit/>
          </a:bodyPr>
          <a:lstStyle/>
          <a:p>
            <a:pPr eaLnBrk="0" hangingPunct="0">
              <a:spcBef>
                <a:spcPct val="50000"/>
              </a:spcBef>
              <a:defRPr/>
            </a:pPr>
            <a:r>
              <a:rPr lang="en-US" sz="4400" dirty="0">
                <a:solidFill>
                  <a:srgbClr val="FF0000"/>
                </a:solidFill>
                <a:effectLst>
                  <a:outerShdw blurRad="38100" dist="38100" dir="2700000" algn="tl">
                    <a:srgbClr val="000000"/>
                  </a:outerShdw>
                </a:effectLst>
                <a:latin typeface="Arial" charset="0"/>
                <a:cs typeface="+mn-cs"/>
              </a:rPr>
              <a:t>Deadlock</a:t>
            </a:r>
          </a:p>
        </p:txBody>
      </p:sp>
      <p:sp>
        <p:nvSpPr>
          <p:cNvPr id="39" name="Date Placeholder 38"/>
          <p:cNvSpPr>
            <a:spLocks noGrp="1"/>
          </p:cNvSpPr>
          <p:nvPr>
            <p:ph type="dt" sz="half" idx="10"/>
          </p:nvPr>
        </p:nvSpPr>
        <p:spPr/>
        <p:txBody>
          <a:bodyPr/>
          <a:lstStyle/>
          <a:p>
            <a:fld id="{C259868F-399E-42FE-ABE8-0D84E34736EF}" type="datetime1">
              <a:rPr lang="en-US" smtClean="0"/>
              <a:t>5/31/2020</a:t>
            </a:fld>
            <a:endParaRPr lang="en-US"/>
          </a:p>
        </p:txBody>
      </p:sp>
      <p:sp>
        <p:nvSpPr>
          <p:cNvPr id="40" name="Slide Number Placeholder 39"/>
          <p:cNvSpPr>
            <a:spLocks noGrp="1"/>
          </p:cNvSpPr>
          <p:nvPr>
            <p:ph type="sldNum" sz="quarter" idx="12"/>
          </p:nvPr>
        </p:nvSpPr>
        <p:spPr/>
        <p:txBody>
          <a:bodyPr/>
          <a:lstStyle/>
          <a:p>
            <a:fld id="{99D1F6FE-278F-4154-B296-75A73E20B2CD}" type="slidenum">
              <a:rPr lang="en-US" smtClean="0"/>
              <a:pPr/>
              <a:t>5</a:t>
            </a:fld>
            <a:endParaRPr lang="en-US"/>
          </a:p>
        </p:txBody>
      </p:sp>
      <p:sp>
        <p:nvSpPr>
          <p:cNvPr id="41" name="Footer Placeholder 40"/>
          <p:cNvSpPr>
            <a:spLocks noGrp="1"/>
          </p:cNvSpPr>
          <p:nvPr>
            <p:ph type="ftr" sz="quarter" idx="11"/>
          </p:nvPr>
        </p:nvSpPr>
        <p:spPr/>
        <p:txBody>
          <a:bodyPr/>
          <a:lstStyle/>
          <a:p>
            <a:r>
              <a:rPr lang="en-US"/>
              <a:t>Ambo University || Woliso Campus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1868"/>
                                        </p:tgtEl>
                                        <p:attrNameLst>
                                          <p:attrName>style.visibility</p:attrName>
                                        </p:attrNameLst>
                                      </p:cBhvr>
                                      <p:to>
                                        <p:strVal val="visible"/>
                                      </p:to>
                                    </p:set>
                                    <p:animEffect transition="in" filter="blinds(horizontal)">
                                      <p:cBhvr>
                                        <p:cTn id="7" dur="500"/>
                                        <p:tgtEl>
                                          <p:spTgt spid="12186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1869"/>
                                        </p:tgtEl>
                                        <p:attrNameLst>
                                          <p:attrName>style.visibility</p:attrName>
                                        </p:attrNameLst>
                                      </p:cBhvr>
                                      <p:to>
                                        <p:strVal val="visible"/>
                                      </p:to>
                                    </p:set>
                                    <p:animEffect transition="in" filter="blinds(horizontal)">
                                      <p:cBhvr>
                                        <p:cTn id="12" dur="500"/>
                                        <p:tgtEl>
                                          <p:spTgt spid="12186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heckerboard(across)">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21911"/>
                                        </p:tgtEl>
                                        <p:attrNameLst>
                                          <p:attrName>style.visibility</p:attrName>
                                        </p:attrNameLst>
                                      </p:cBhvr>
                                      <p:to>
                                        <p:strVal val="visible"/>
                                      </p:to>
                                    </p:set>
                                    <p:animEffect transition="in" filter="checkerboard(across)">
                                      <p:cBhvr>
                                        <p:cTn id="37" dur="500"/>
                                        <p:tgtEl>
                                          <p:spTgt spid="121911"/>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21912"/>
                                        </p:tgtEl>
                                        <p:attrNameLst>
                                          <p:attrName>style.visibility</p:attrName>
                                        </p:attrNameLst>
                                      </p:cBhvr>
                                      <p:to>
                                        <p:strVal val="visible"/>
                                      </p:to>
                                    </p:set>
                                    <p:animEffect transition="in" filter="checkerboard(across)">
                                      <p:cBhvr>
                                        <p:cTn id="42" dur="500"/>
                                        <p:tgtEl>
                                          <p:spTgt spid="1219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1933"/>
                                        </p:tgtEl>
                                        <p:attrNameLst>
                                          <p:attrName>style.visibility</p:attrName>
                                        </p:attrNameLst>
                                      </p:cBhvr>
                                      <p:to>
                                        <p:strVal val="visible"/>
                                      </p:to>
                                    </p:set>
                                    <p:animEffect transition="in" filter="fade">
                                      <p:cBhvr>
                                        <p:cTn id="47" dur="1000"/>
                                        <p:tgtEl>
                                          <p:spTgt spid="121933"/>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21921"/>
                                        </p:tgtEl>
                                        <p:attrNameLst>
                                          <p:attrName>style.visibility</p:attrName>
                                        </p:attrNameLst>
                                      </p:cBhvr>
                                      <p:to>
                                        <p:strVal val="visible"/>
                                      </p:to>
                                    </p:set>
                                    <p:animEffect transition="in" filter="box(in)">
                                      <p:cBhvr>
                                        <p:cTn id="52" dur="500"/>
                                        <p:tgtEl>
                                          <p:spTgt spid="1219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8" grpId="0" animBg="1"/>
      <p:bldP spid="121869" grpId="0" animBg="1"/>
      <p:bldP spid="121911" grpId="0" animBg="1"/>
      <p:bldP spid="121912" grpId="0" animBg="1"/>
      <p:bldP spid="121921" grpId="0" animBg="1"/>
      <p:bldP spid="121933"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1"/>
          </p:nvPr>
        </p:nvSpPr>
        <p:spPr>
          <a:xfrm>
            <a:off x="228600" y="990600"/>
            <a:ext cx="8763000" cy="2286000"/>
          </a:xfrm>
        </p:spPr>
        <p:txBody>
          <a:bodyPr>
            <a:normAutofit/>
          </a:bodyPr>
          <a:lstStyle/>
          <a:p>
            <a:pPr>
              <a:buFont typeface="Times" charset="0"/>
              <a:buNone/>
              <a:tabLst>
                <a:tab pos="1371600" algn="l"/>
                <a:tab pos="2395538" algn="ctr"/>
                <a:tab pos="3594100" algn="ctr"/>
                <a:tab pos="4805363" algn="ctr"/>
              </a:tabLst>
            </a:pPr>
            <a:r>
              <a:rPr lang="en-US" sz="2000" b="1" dirty="0">
                <a:solidFill>
                  <a:srgbClr val="0000CC"/>
                </a:solidFill>
              </a:rPr>
              <a:t> </a:t>
            </a:r>
            <a:r>
              <a:rPr lang="en-US" sz="2400" dirty="0">
                <a:solidFill>
                  <a:srgbClr val="0000CC"/>
                </a:solidFill>
              </a:rPr>
              <a:t>Examples of Banker’s algorithm:</a:t>
            </a:r>
          </a:p>
          <a:p>
            <a:pPr>
              <a:tabLst>
                <a:tab pos="1371600" algn="l"/>
                <a:tab pos="2395538" algn="ctr"/>
                <a:tab pos="3594100" algn="ctr"/>
                <a:tab pos="4805363" algn="ctr"/>
              </a:tabLst>
            </a:pPr>
            <a:r>
              <a:rPr lang="en-US" sz="2400" dirty="0">
                <a:solidFill>
                  <a:srgbClr val="0000CC"/>
                </a:solidFill>
              </a:rPr>
              <a:t>Assume a system has</a:t>
            </a:r>
          </a:p>
          <a:p>
            <a:pPr lvl="1">
              <a:tabLst>
                <a:tab pos="1371600" algn="l"/>
                <a:tab pos="2395538" algn="ctr"/>
                <a:tab pos="3594100" algn="ctr"/>
                <a:tab pos="4805363" algn="ctr"/>
              </a:tabLst>
            </a:pPr>
            <a:r>
              <a:rPr lang="en-US" sz="2400" dirty="0">
                <a:solidFill>
                  <a:srgbClr val="0000CC"/>
                </a:solidFill>
              </a:rPr>
              <a:t>5 processes </a:t>
            </a:r>
            <a:r>
              <a:rPr lang="en-US" sz="2400" i="1" dirty="0">
                <a:solidFill>
                  <a:srgbClr val="0000CC"/>
                </a:solidFill>
              </a:rPr>
              <a:t>P</a:t>
            </a:r>
            <a:r>
              <a:rPr lang="en-US" sz="2400" baseline="-25000" dirty="0">
                <a:solidFill>
                  <a:srgbClr val="0000CC"/>
                </a:solidFill>
              </a:rPr>
              <a:t>0  </a:t>
            </a:r>
            <a:r>
              <a:rPr lang="en-US" sz="2400" dirty="0">
                <a:solidFill>
                  <a:srgbClr val="0000CC"/>
                </a:solidFill>
              </a:rPr>
              <a:t>through </a:t>
            </a:r>
            <a:r>
              <a:rPr lang="en-US" sz="2400" i="1" dirty="0">
                <a:solidFill>
                  <a:srgbClr val="0000CC"/>
                </a:solidFill>
              </a:rPr>
              <a:t>P</a:t>
            </a:r>
            <a:r>
              <a:rPr lang="en-US" sz="2400" baseline="-25000" dirty="0">
                <a:solidFill>
                  <a:srgbClr val="0000CC"/>
                </a:solidFill>
              </a:rPr>
              <a:t>4</a:t>
            </a:r>
            <a:r>
              <a:rPr lang="en-US" sz="2400" dirty="0">
                <a:solidFill>
                  <a:srgbClr val="0000CC"/>
                </a:solidFill>
              </a:rPr>
              <a:t>; </a:t>
            </a:r>
          </a:p>
          <a:p>
            <a:pPr lvl="1">
              <a:tabLst>
                <a:tab pos="1371600" algn="l"/>
                <a:tab pos="2395538" algn="ctr"/>
                <a:tab pos="3594100" algn="ctr"/>
                <a:tab pos="4805363" algn="ctr"/>
              </a:tabLst>
            </a:pPr>
            <a:r>
              <a:rPr lang="en-US" sz="2400" dirty="0">
                <a:solidFill>
                  <a:srgbClr val="0000CC"/>
                </a:solidFill>
              </a:rPr>
              <a:t>3 resource types: </a:t>
            </a:r>
            <a:r>
              <a:rPr lang="en-US" sz="2400" i="1" dirty="0">
                <a:solidFill>
                  <a:srgbClr val="0000CC"/>
                </a:solidFill>
              </a:rPr>
              <a:t>A</a:t>
            </a:r>
            <a:r>
              <a:rPr lang="en-US" sz="2400" dirty="0">
                <a:solidFill>
                  <a:srgbClr val="0000CC"/>
                </a:solidFill>
              </a:rPr>
              <a:t> (10 instances),  </a:t>
            </a:r>
            <a:r>
              <a:rPr lang="en-US" sz="2400" i="1" dirty="0">
                <a:solidFill>
                  <a:srgbClr val="0000CC"/>
                </a:solidFill>
              </a:rPr>
              <a:t>B</a:t>
            </a:r>
            <a:r>
              <a:rPr lang="en-US" sz="2400" dirty="0">
                <a:solidFill>
                  <a:srgbClr val="0000CC"/>
                </a:solidFill>
              </a:rPr>
              <a:t> (5instances), and </a:t>
            </a:r>
            <a:r>
              <a:rPr lang="en-US" sz="2400" i="1" dirty="0">
                <a:solidFill>
                  <a:srgbClr val="0000CC"/>
                </a:solidFill>
              </a:rPr>
              <a:t>C</a:t>
            </a:r>
            <a:r>
              <a:rPr lang="en-US" sz="2400" dirty="0">
                <a:solidFill>
                  <a:srgbClr val="0000CC"/>
                </a:solidFill>
              </a:rPr>
              <a:t> (7 instances)	</a:t>
            </a:r>
          </a:p>
        </p:txBody>
      </p:sp>
      <p:sp>
        <p:nvSpPr>
          <p:cNvPr id="53251" name="Date Placeholder 3"/>
          <p:cNvSpPr>
            <a:spLocks noGrp="1"/>
          </p:cNvSpPr>
          <p:nvPr>
            <p:ph type="dt" sz="quarter" idx="10"/>
          </p:nvPr>
        </p:nvSpPr>
        <p:spPr>
          <a:noFill/>
        </p:spPr>
        <p:txBody>
          <a:bodyPr/>
          <a:lstStyle/>
          <a:p>
            <a:fld id="{90C1B899-3D45-4A78-8526-E8A803FB2B33}" type="datetime1">
              <a:rPr lang="en-US" smtClean="0"/>
              <a:t>5/31/2020</a:t>
            </a:fld>
            <a:endParaRPr lang="en-US"/>
          </a:p>
        </p:txBody>
      </p:sp>
      <p:sp>
        <p:nvSpPr>
          <p:cNvPr id="53252" name="Slide Number Placeholder 4"/>
          <p:cNvSpPr>
            <a:spLocks noGrp="1"/>
          </p:cNvSpPr>
          <p:nvPr>
            <p:ph type="sldNum" sz="quarter" idx="11"/>
          </p:nvPr>
        </p:nvSpPr>
        <p:spPr>
          <a:noFill/>
        </p:spPr>
        <p:txBody>
          <a:bodyPr/>
          <a:lstStyle/>
          <a:p>
            <a:fld id="{2E89CDB6-2B02-4CDB-B6E5-2D9CEB95BEA0}" type="slidenum">
              <a:rPr lang="en-US" smtClean="0"/>
              <a:pPr/>
              <a:t>50</a:t>
            </a:fld>
            <a:endParaRPr lang="en-US" dirty="0"/>
          </a:p>
        </p:txBody>
      </p:sp>
      <p:sp>
        <p:nvSpPr>
          <p:cNvPr id="53253"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7" name="Title 1"/>
          <p:cNvSpPr>
            <a:spLocks noGrp="1"/>
          </p:cNvSpPr>
          <p:nvPr>
            <p:ph type="title"/>
          </p:nvPr>
        </p:nvSpPr>
        <p:spPr>
          <a:xfrm>
            <a:off x="0" y="0"/>
            <a:ext cx="8610600" cy="1066800"/>
          </a:xfrm>
        </p:spPr>
        <p:txBody>
          <a:bodyPr>
            <a:noAutofit/>
          </a:bodyPr>
          <a:lstStyle/>
          <a:p>
            <a:r>
              <a:rPr lang="en-US" sz="2800" b="1" dirty="0">
                <a:solidFill>
                  <a:srgbClr val="FF0000"/>
                </a:solidFill>
                <a:effectLst>
                  <a:outerShdw blurRad="38100" dist="38100" dir="2700000" algn="tl">
                    <a:srgbClr val="000000">
                      <a:alpha val="43137"/>
                    </a:srgbClr>
                  </a:outerShdw>
                </a:effectLst>
                <a:latin typeface="+mn-lt"/>
              </a:rPr>
              <a:t>Deadlock Avoidance Algorithms (contd.)</a:t>
            </a:r>
            <a:br>
              <a:rPr lang="en-US" sz="2800" b="1" dirty="0">
                <a:solidFill>
                  <a:srgbClr val="FF0000"/>
                </a:solidFill>
                <a:effectLst>
                  <a:outerShdw blurRad="38100" dist="38100" dir="2700000" algn="tl">
                    <a:srgbClr val="000000">
                      <a:alpha val="43137"/>
                    </a:srgbClr>
                  </a:outerShdw>
                </a:effectLst>
                <a:latin typeface="+mn-lt"/>
              </a:rPr>
            </a:br>
            <a:r>
              <a:rPr lang="en-US" sz="2800" dirty="0">
                <a:solidFill>
                  <a:srgbClr val="00B050"/>
                </a:solidFill>
                <a:effectLst>
                  <a:outerShdw blurRad="38100" dist="38100" dir="2700000" algn="tl">
                    <a:srgbClr val="000000">
                      <a:alpha val="43137"/>
                    </a:srgbClr>
                  </a:outerShdw>
                </a:effectLst>
              </a:rPr>
              <a:t>Banker’s Algorithm</a:t>
            </a:r>
            <a:br>
              <a:rPr lang="en-US" sz="2800" b="1" dirty="0">
                <a:solidFill>
                  <a:srgbClr val="00B050"/>
                </a:solidFill>
                <a:effectLst>
                  <a:outerShdw blurRad="38100" dist="38100" dir="2700000" algn="tl">
                    <a:srgbClr val="000000">
                      <a:alpha val="43137"/>
                    </a:srgbClr>
                  </a:outerShdw>
                </a:effectLst>
                <a:latin typeface="+mn-lt"/>
              </a:rPr>
            </a:br>
            <a:endParaRPr lang="en-US" sz="2800" dirty="0">
              <a:solidFill>
                <a:srgbClr val="00B050"/>
              </a:solidFill>
            </a:endParaRPr>
          </a:p>
        </p:txBody>
      </p:sp>
      <p:sp>
        <p:nvSpPr>
          <p:cNvPr id="8" name="TextBox 7"/>
          <p:cNvSpPr txBox="1"/>
          <p:nvPr/>
        </p:nvSpPr>
        <p:spPr>
          <a:xfrm>
            <a:off x="5257800" y="2971800"/>
            <a:ext cx="3276600" cy="2677656"/>
          </a:xfrm>
          <a:prstGeom prst="rect">
            <a:avLst/>
          </a:prstGeom>
          <a:noFill/>
        </p:spPr>
        <p:txBody>
          <a:bodyPr wrap="square" rtlCol="0">
            <a:spAutoFit/>
          </a:bodyPr>
          <a:lstStyle/>
          <a:p>
            <a:pPr>
              <a:buFont typeface="Monotype Sorts" pitchFamily="2" charset="2"/>
              <a:buNone/>
              <a:tabLst>
                <a:tab pos="2452688" algn="l"/>
                <a:tab pos="3492500" algn="ctr"/>
              </a:tabLst>
            </a:pPr>
            <a:r>
              <a:rPr lang="en-US" sz="2400" i="1" u="sng" dirty="0">
                <a:solidFill>
                  <a:srgbClr val="0000CC"/>
                </a:solidFill>
                <a:effectLst>
                  <a:outerShdw blurRad="38100" dist="38100" dir="2700000" algn="tl">
                    <a:srgbClr val="000000">
                      <a:alpha val="43137"/>
                    </a:srgbClr>
                  </a:outerShdw>
                </a:effectLst>
              </a:rPr>
              <a:t>Need</a:t>
            </a:r>
          </a:p>
          <a:p>
            <a:pPr>
              <a:buFont typeface="Monotype Sorts" pitchFamily="2" charset="2"/>
              <a:buNone/>
              <a:tabLst>
                <a:tab pos="2452688" algn="l"/>
                <a:tab pos="3492500" algn="ctr"/>
              </a:tabLst>
            </a:pPr>
            <a:r>
              <a:rPr lang="en-US" sz="2400" i="1" dirty="0">
                <a:solidFill>
                  <a:srgbClr val="0000CC"/>
                </a:solidFill>
                <a:effectLst>
                  <a:outerShdw blurRad="38100" dist="38100" dir="2700000" algn="tl">
                    <a:srgbClr val="000000">
                      <a:alpha val="43137"/>
                    </a:srgbClr>
                  </a:outerShdw>
                </a:effectLst>
              </a:rPr>
              <a:t>     A B c</a:t>
            </a:r>
          </a:p>
          <a:p>
            <a:pPr>
              <a:buFont typeface="Monotype Sorts" pitchFamily="2" charset="2"/>
              <a:buNone/>
              <a:tabLst>
                <a:tab pos="2452688" algn="l"/>
                <a:tab pos="3492500" algn="ctr"/>
              </a:tabLst>
            </a:pP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0</a:t>
            </a:r>
            <a:r>
              <a:rPr lang="en-US" sz="2400" dirty="0">
                <a:solidFill>
                  <a:srgbClr val="0000CC"/>
                </a:solidFill>
                <a:effectLst>
                  <a:outerShdw blurRad="38100" dist="38100" dir="2700000" algn="tl">
                    <a:srgbClr val="000000">
                      <a:alpha val="43137"/>
                    </a:srgbClr>
                  </a:outerShdw>
                </a:effectLst>
              </a:rPr>
              <a:t>  7 4 3 </a:t>
            </a:r>
          </a:p>
          <a:p>
            <a:pPr>
              <a:buFont typeface="Monotype Sorts" pitchFamily="2" charset="2"/>
              <a:buNone/>
              <a:tabLst>
                <a:tab pos="2452688" algn="l"/>
                <a:tab pos="3492500" algn="ctr"/>
              </a:tabLst>
            </a:pPr>
            <a:r>
              <a:rPr lang="en-US" sz="2400" i="1" dirty="0">
                <a:solidFill>
                  <a:srgbClr val="0000CC"/>
                </a:solidFill>
                <a:effectLst>
                  <a:outerShdw blurRad="38100" dist="38100" dir="2700000" algn="tl">
                    <a:srgbClr val="000000">
                      <a:alpha val="43137"/>
                    </a:srgbClr>
                  </a:outerShdw>
                </a:effectLst>
              </a:rPr>
              <a:t>P</a:t>
            </a:r>
            <a:r>
              <a:rPr lang="en-US" sz="2400" i="1" baseline="-25000" dirty="0">
                <a:solidFill>
                  <a:srgbClr val="0000CC"/>
                </a:solidFill>
                <a:effectLst>
                  <a:outerShdw blurRad="38100" dist="38100" dir="2700000" algn="tl">
                    <a:srgbClr val="000000">
                      <a:alpha val="43137"/>
                    </a:srgbClr>
                  </a:outerShdw>
                </a:effectLst>
              </a:rPr>
              <a:t>1   </a:t>
            </a:r>
            <a:r>
              <a:rPr lang="en-US" sz="2400" dirty="0">
                <a:solidFill>
                  <a:srgbClr val="0000CC"/>
                </a:solidFill>
                <a:effectLst>
                  <a:outerShdw blurRad="38100" dist="38100" dir="2700000" algn="tl">
                    <a:srgbClr val="000000">
                      <a:alpha val="43137"/>
                    </a:srgbClr>
                  </a:outerShdw>
                </a:effectLst>
              </a:rPr>
              <a:t>1 2 2 </a:t>
            </a:r>
          </a:p>
          <a:p>
            <a:pPr>
              <a:buFont typeface="Monotype Sorts" pitchFamily="2" charset="2"/>
              <a:buNone/>
              <a:tabLst>
                <a:tab pos="2452688" algn="l"/>
                <a:tab pos="3492500" algn="ctr"/>
              </a:tabLst>
            </a:pP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2   </a:t>
            </a:r>
            <a:r>
              <a:rPr lang="en-US" sz="2400" dirty="0">
                <a:solidFill>
                  <a:srgbClr val="0000CC"/>
                </a:solidFill>
                <a:effectLst>
                  <a:outerShdw blurRad="38100" dist="38100" dir="2700000" algn="tl">
                    <a:srgbClr val="000000">
                      <a:alpha val="43137"/>
                    </a:srgbClr>
                  </a:outerShdw>
                </a:effectLst>
              </a:rPr>
              <a:t>6 0 0 </a:t>
            </a:r>
          </a:p>
          <a:p>
            <a:pPr>
              <a:buFont typeface="Monotype Sorts" pitchFamily="2" charset="2"/>
              <a:buNone/>
              <a:tabLst>
                <a:tab pos="2452688" algn="l"/>
                <a:tab pos="3492500" algn="ctr"/>
              </a:tabLst>
            </a:pP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3   </a:t>
            </a:r>
            <a:r>
              <a:rPr lang="en-US" sz="2400" dirty="0">
                <a:solidFill>
                  <a:srgbClr val="0000CC"/>
                </a:solidFill>
                <a:effectLst>
                  <a:outerShdw blurRad="38100" dist="38100" dir="2700000" algn="tl">
                    <a:srgbClr val="000000">
                      <a:alpha val="43137"/>
                    </a:srgbClr>
                  </a:outerShdw>
                </a:effectLst>
              </a:rPr>
              <a:t>0 1 1</a:t>
            </a:r>
          </a:p>
          <a:p>
            <a:pPr>
              <a:buFont typeface="Monotype Sorts" pitchFamily="2" charset="2"/>
              <a:buNone/>
              <a:tabLst>
                <a:tab pos="2452688" algn="l"/>
                <a:tab pos="3492500" algn="ctr"/>
              </a:tabLst>
            </a:pPr>
            <a:r>
              <a:rPr lang="en-US" sz="2400" dirty="0">
                <a:solidFill>
                  <a:srgbClr val="0000CC"/>
                </a:solidFill>
                <a:effectLst>
                  <a:outerShdw blurRad="38100" dist="38100" dir="2700000" algn="tl">
                    <a:srgbClr val="000000">
                      <a:alpha val="43137"/>
                    </a:srgbClr>
                  </a:outerShdw>
                </a:effectLst>
              </a:rPr>
              <a:t>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4    </a:t>
            </a:r>
            <a:r>
              <a:rPr lang="en-US" dirty="0">
                <a:solidFill>
                  <a:srgbClr val="0000CC"/>
                </a:solidFill>
                <a:effectLst>
                  <a:outerShdw blurRad="38100" dist="38100" dir="2700000" algn="tl">
                    <a:srgbClr val="000000">
                      <a:alpha val="43137"/>
                    </a:srgbClr>
                  </a:outerShdw>
                </a:effectLst>
              </a:rPr>
              <a:t>4 3 1 </a:t>
            </a:r>
          </a:p>
        </p:txBody>
      </p:sp>
      <p:sp>
        <p:nvSpPr>
          <p:cNvPr id="10" name="TextBox 9"/>
          <p:cNvSpPr txBox="1"/>
          <p:nvPr/>
        </p:nvSpPr>
        <p:spPr>
          <a:xfrm>
            <a:off x="304800" y="3200400"/>
            <a:ext cx="4572000" cy="2677656"/>
          </a:xfrm>
          <a:prstGeom prst="rect">
            <a:avLst/>
          </a:prstGeom>
          <a:noFill/>
        </p:spPr>
        <p:txBody>
          <a:bodyPr wrap="square" rtlCol="0">
            <a:spAutoFit/>
          </a:bodyPr>
          <a:lstStyle/>
          <a:p>
            <a:pPr lvl="1">
              <a:tabLst>
                <a:tab pos="1371600" algn="l"/>
                <a:tab pos="2395538" algn="ctr"/>
                <a:tab pos="3594100" algn="ctr"/>
                <a:tab pos="4805363" algn="ctr"/>
              </a:tabLst>
            </a:pPr>
            <a:r>
              <a:rPr lang="en-US" sz="2400" i="1" u="sng" dirty="0">
                <a:solidFill>
                  <a:srgbClr val="0000CC"/>
                </a:solidFill>
              </a:rPr>
              <a:t>Allocation</a:t>
            </a:r>
            <a:r>
              <a:rPr lang="en-US" sz="2400" i="1" dirty="0">
                <a:solidFill>
                  <a:srgbClr val="0000CC"/>
                </a:solidFill>
              </a:rPr>
              <a:t>	</a:t>
            </a:r>
            <a:r>
              <a:rPr lang="en-US" sz="2400" i="1" u="sng" dirty="0">
                <a:solidFill>
                  <a:srgbClr val="0000CC"/>
                </a:solidFill>
              </a:rPr>
              <a:t>Max</a:t>
            </a:r>
            <a:r>
              <a:rPr lang="en-US" sz="2400" i="1" dirty="0">
                <a:solidFill>
                  <a:srgbClr val="0000CC"/>
                </a:solidFill>
              </a:rPr>
              <a:t>	</a:t>
            </a:r>
            <a:r>
              <a:rPr lang="en-US" sz="2400" i="1" u="sng" dirty="0">
                <a:solidFill>
                  <a:srgbClr val="0000CC"/>
                </a:solidFill>
              </a:rPr>
              <a:t>Available</a:t>
            </a:r>
          </a:p>
          <a:p>
            <a:pPr lvl="1">
              <a:tabLst>
                <a:tab pos="1371600" algn="l"/>
                <a:tab pos="2395538" algn="ctr"/>
                <a:tab pos="3594100" algn="ctr"/>
                <a:tab pos="4805363" algn="ctr"/>
              </a:tabLst>
            </a:pPr>
            <a:r>
              <a:rPr lang="en-US" sz="2400" i="1" dirty="0">
                <a:solidFill>
                  <a:srgbClr val="0000CC"/>
                </a:solidFill>
              </a:rPr>
              <a:t>A B C		A B C 	A B C</a:t>
            </a:r>
          </a:p>
          <a:p>
            <a:pPr>
              <a:buFont typeface="Monotype Sorts" pitchFamily="2" charset="2"/>
              <a:buNone/>
              <a:tabLst>
                <a:tab pos="1371600" algn="l"/>
                <a:tab pos="2395538" algn="ctr"/>
                <a:tab pos="3594100" algn="ctr"/>
                <a:tab pos="4805363" algn="ctr"/>
              </a:tabLst>
            </a:pPr>
            <a:r>
              <a:rPr lang="en-US" sz="2400" i="1" dirty="0">
                <a:solidFill>
                  <a:srgbClr val="0000CC"/>
                </a:solidFill>
              </a:rPr>
              <a:t>P</a:t>
            </a:r>
            <a:r>
              <a:rPr lang="en-US" sz="2400" baseline="-25000" dirty="0">
                <a:solidFill>
                  <a:srgbClr val="0000CC"/>
                </a:solidFill>
              </a:rPr>
              <a:t>0 </a:t>
            </a:r>
            <a:r>
              <a:rPr lang="en-US" sz="2400" dirty="0">
                <a:solidFill>
                  <a:srgbClr val="0000CC"/>
                </a:solidFill>
              </a:rPr>
              <a:t>  0 1 0		7 5 3 	3 3 2</a:t>
            </a:r>
          </a:p>
          <a:p>
            <a:pPr>
              <a:buFont typeface="Monotype Sorts" pitchFamily="2" charset="2"/>
              <a:buNone/>
              <a:tabLst>
                <a:tab pos="1371600" algn="l"/>
                <a:tab pos="2395538" algn="ctr"/>
                <a:tab pos="3594100" algn="ctr"/>
                <a:tab pos="4805363" algn="ctr"/>
              </a:tabLst>
            </a:pPr>
            <a:r>
              <a:rPr lang="en-US" sz="2400" i="1" dirty="0">
                <a:solidFill>
                  <a:srgbClr val="0000CC"/>
                </a:solidFill>
              </a:rPr>
              <a:t>P</a:t>
            </a:r>
            <a:r>
              <a:rPr lang="en-US" sz="2400" baseline="-25000" dirty="0">
                <a:solidFill>
                  <a:srgbClr val="0000CC"/>
                </a:solidFill>
              </a:rPr>
              <a:t>1 </a:t>
            </a:r>
            <a:r>
              <a:rPr lang="en-US" sz="2400" dirty="0">
                <a:solidFill>
                  <a:srgbClr val="0000CC"/>
                </a:solidFill>
              </a:rPr>
              <a:t>  2 0 0 	 	3 2 2  </a:t>
            </a:r>
          </a:p>
          <a:p>
            <a:pPr>
              <a:buFont typeface="Monotype Sorts" pitchFamily="2" charset="2"/>
              <a:buNone/>
              <a:tabLst>
                <a:tab pos="1371600" algn="l"/>
                <a:tab pos="2395538" algn="ctr"/>
                <a:tab pos="3594100" algn="ctr"/>
                <a:tab pos="4805363" algn="ctr"/>
              </a:tabLst>
            </a:pPr>
            <a:r>
              <a:rPr lang="en-US" sz="2400" i="1" dirty="0">
                <a:solidFill>
                  <a:srgbClr val="0000CC"/>
                </a:solidFill>
              </a:rPr>
              <a:t>P</a:t>
            </a:r>
            <a:r>
              <a:rPr lang="en-US" sz="2400" baseline="-25000" dirty="0">
                <a:solidFill>
                  <a:srgbClr val="0000CC"/>
                </a:solidFill>
              </a:rPr>
              <a:t>2</a:t>
            </a:r>
            <a:r>
              <a:rPr lang="en-US" sz="2400" dirty="0">
                <a:solidFill>
                  <a:srgbClr val="0000CC"/>
                </a:solidFill>
              </a:rPr>
              <a:t>  3 0 2 		9 0 2</a:t>
            </a:r>
          </a:p>
          <a:p>
            <a:pPr>
              <a:buFont typeface="Monotype Sorts" pitchFamily="2" charset="2"/>
              <a:buNone/>
              <a:tabLst>
                <a:tab pos="1371600" algn="l"/>
                <a:tab pos="2395538" algn="ctr"/>
                <a:tab pos="3594100" algn="ctr"/>
                <a:tab pos="4805363" algn="ctr"/>
              </a:tabLst>
            </a:pPr>
            <a:r>
              <a:rPr lang="en-US" sz="2400" i="1" dirty="0">
                <a:solidFill>
                  <a:srgbClr val="0000CC"/>
                </a:solidFill>
              </a:rPr>
              <a:t>P</a:t>
            </a:r>
            <a:r>
              <a:rPr lang="en-US" sz="2400" baseline="-25000" dirty="0">
                <a:solidFill>
                  <a:srgbClr val="0000CC"/>
                </a:solidFill>
              </a:rPr>
              <a:t>3</a:t>
            </a:r>
            <a:r>
              <a:rPr lang="en-US" sz="2400" dirty="0">
                <a:solidFill>
                  <a:srgbClr val="0000CC"/>
                </a:solidFill>
              </a:rPr>
              <a:t>  2 1 1 		2 2 2</a:t>
            </a:r>
          </a:p>
          <a:p>
            <a:pPr>
              <a:buFont typeface="Monotype Sorts" pitchFamily="2" charset="2"/>
              <a:buNone/>
              <a:tabLst>
                <a:tab pos="1371600" algn="l"/>
                <a:tab pos="2395538" algn="ctr"/>
                <a:tab pos="3594100" algn="ctr"/>
                <a:tab pos="4805363" algn="ctr"/>
              </a:tabLst>
            </a:pPr>
            <a:r>
              <a:rPr lang="en-US" sz="2400" i="1" dirty="0">
                <a:solidFill>
                  <a:srgbClr val="0000CC"/>
                </a:solidFill>
              </a:rPr>
              <a:t>P</a:t>
            </a:r>
            <a:r>
              <a:rPr lang="en-US" sz="2400" baseline="-25000" dirty="0">
                <a:solidFill>
                  <a:srgbClr val="0000CC"/>
                </a:solidFill>
              </a:rPr>
              <a:t>4</a:t>
            </a:r>
            <a:r>
              <a:rPr lang="en-US" sz="2400" dirty="0">
                <a:solidFill>
                  <a:srgbClr val="0000CC"/>
                </a:solidFill>
              </a:rPr>
              <a:t>  0 0 2		4 3 3 </a:t>
            </a:r>
          </a:p>
        </p:txBody>
      </p:sp>
      <p:sp>
        <p:nvSpPr>
          <p:cNvPr id="12" name="Content Placeholder 2"/>
          <p:cNvSpPr txBox="1">
            <a:spLocks/>
          </p:cNvSpPr>
          <p:nvPr/>
        </p:nvSpPr>
        <p:spPr>
          <a:xfrm>
            <a:off x="228600" y="5791200"/>
            <a:ext cx="8686800" cy="685800"/>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tab pos="2452688" algn="l"/>
                <a:tab pos="3492500" algn="ctr"/>
              </a:tabLst>
              <a:defRPr/>
            </a:pPr>
            <a:r>
              <a:rPr kumimoji="0" lang="en-US" sz="24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The system is in a safe state since the sequence &lt; </a:t>
            </a:r>
            <a:r>
              <a:rPr kumimoji="0" lang="en-US" sz="2400" b="0" i="1"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P</a:t>
            </a:r>
            <a:r>
              <a:rPr kumimoji="0" lang="en-US" sz="2400" b="0" i="0" u="none" strike="noStrike" kern="1200" cap="none" spc="0" normalizeH="0" baseline="-2500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1</a:t>
            </a:r>
            <a:r>
              <a:rPr kumimoji="0" lang="en-US" sz="24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 </a:t>
            </a:r>
            <a:r>
              <a:rPr kumimoji="0" lang="en-US" sz="2400" b="0" i="1"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P</a:t>
            </a:r>
            <a:r>
              <a:rPr kumimoji="0" lang="en-US" sz="2400" b="0" i="0" u="none" strike="noStrike" kern="1200" cap="none" spc="0" normalizeH="0" baseline="-2500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3</a:t>
            </a:r>
            <a:r>
              <a:rPr kumimoji="0" lang="en-US" sz="24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 </a:t>
            </a:r>
            <a:r>
              <a:rPr kumimoji="0" lang="en-US" sz="2400" b="0" i="1"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P</a:t>
            </a:r>
            <a:r>
              <a:rPr kumimoji="0" lang="en-US" sz="2400" b="0" i="0" u="none" strike="noStrike" kern="1200" cap="none" spc="0" normalizeH="0" baseline="-2500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4</a:t>
            </a:r>
            <a:r>
              <a:rPr kumimoji="0" lang="en-US" sz="24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 </a:t>
            </a:r>
            <a:r>
              <a:rPr kumimoji="0" lang="en-US" sz="2400" b="0" i="1"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P</a:t>
            </a:r>
            <a:r>
              <a:rPr kumimoji="0" lang="en-US" sz="2400" b="0" i="0" u="none" strike="noStrike" kern="1200" cap="none" spc="0" normalizeH="0" baseline="-2500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2</a:t>
            </a:r>
            <a:r>
              <a:rPr kumimoji="0" lang="en-US" sz="24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 </a:t>
            </a:r>
            <a:r>
              <a:rPr kumimoji="0" lang="en-US" sz="2400" b="0" i="1"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P</a:t>
            </a:r>
            <a:r>
              <a:rPr kumimoji="0" lang="en-US" sz="2400" b="0" i="0" u="none" strike="noStrike" kern="1200" cap="none" spc="0" normalizeH="0" baseline="-2500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0</a:t>
            </a:r>
            <a:r>
              <a:rPr kumimoji="0" lang="en-US" sz="2400" b="0" i="0" u="none" strike="noStrike" kern="1200" cap="none" spc="0" normalizeH="0" baseline="0" noProof="0" dirty="0">
                <a:ln>
                  <a:noFill/>
                </a:ln>
                <a:solidFill>
                  <a:srgbClr val="0000CC"/>
                </a:solidFill>
                <a:effectLst>
                  <a:outerShdw blurRad="38100" dist="38100" dir="2700000" algn="tl">
                    <a:srgbClr val="000000">
                      <a:alpha val="43137"/>
                    </a:srgbClr>
                  </a:outerShdw>
                </a:effectLst>
                <a:uLnTx/>
                <a:uFillTx/>
                <a:latin typeface="+mn-lt"/>
                <a:ea typeface="+mn-ea"/>
                <a:cs typeface="+mn-cs"/>
              </a:rPr>
              <a:t>&gt; satisfies safety criteria </a:t>
            </a:r>
            <a:endParaRPr kumimoji="0" lang="en-US" sz="2400" b="0" i="0" u="none" strike="noStrike" kern="1200" cap="none" spc="0" normalizeH="0" baseline="-25000" noProof="0" dirty="0">
              <a:ln>
                <a:noFill/>
              </a:ln>
              <a:solidFill>
                <a:srgbClr val="0000CC"/>
              </a:solidFill>
              <a:effectLst>
                <a:outerShdw blurRad="38100" dist="38100" dir="2700000" algn="tl">
                  <a:srgbClr val="000000">
                    <a:alpha val="43137"/>
                  </a:srgbClr>
                </a:outerShdw>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tab pos="2452688" algn="l"/>
                <a:tab pos="3492500" algn="ctr"/>
              </a:tabLst>
              <a:defRPr/>
            </a:pPr>
            <a:endParaRPr kumimoji="0" lang="en-US" sz="2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p:cNvSpPr>
            <a:spLocks noGrp="1"/>
          </p:cNvSpPr>
          <p:nvPr>
            <p:ph idx="1"/>
          </p:nvPr>
        </p:nvSpPr>
        <p:spPr>
          <a:xfrm>
            <a:off x="304800" y="914400"/>
            <a:ext cx="8610600" cy="2819400"/>
          </a:xfrm>
        </p:spPr>
        <p:txBody>
          <a:bodyPr>
            <a:normAutofit/>
          </a:bodyPr>
          <a:lstStyle/>
          <a:p>
            <a:pPr algn="ctr">
              <a:buNone/>
              <a:tabLst>
                <a:tab pos="1544638" algn="l"/>
                <a:tab pos="2452688" algn="ctr"/>
                <a:tab pos="3767138" algn="ctr"/>
                <a:tab pos="5022850" algn="ctr"/>
              </a:tabLst>
            </a:pPr>
            <a:r>
              <a:rPr lang="en-US" sz="2800" b="1" dirty="0">
                <a:solidFill>
                  <a:srgbClr val="FF0000"/>
                </a:solidFill>
                <a:effectLst>
                  <a:outerShdw blurRad="38100" dist="38100" dir="2700000" algn="tl">
                    <a:srgbClr val="000000">
                      <a:alpha val="43137"/>
                    </a:srgbClr>
                  </a:outerShdw>
                </a:effectLst>
              </a:rPr>
              <a:t>Example:  </a:t>
            </a:r>
            <a:r>
              <a:rPr lang="en-US" sz="2800" b="1" i="1" dirty="0">
                <a:solidFill>
                  <a:srgbClr val="FF0000"/>
                </a:solidFill>
                <a:effectLst>
                  <a:outerShdw blurRad="38100" dist="38100" dir="2700000" algn="tl">
                    <a:srgbClr val="000000">
                      <a:alpha val="43137"/>
                    </a:srgbClr>
                  </a:outerShdw>
                </a:effectLst>
              </a:rPr>
              <a:t>P</a:t>
            </a:r>
            <a:r>
              <a:rPr lang="en-US" sz="2800" b="1" baseline="-25000" dirty="0">
                <a:solidFill>
                  <a:srgbClr val="FF0000"/>
                </a:solidFill>
                <a:effectLst>
                  <a:outerShdw blurRad="38100" dist="38100" dir="2700000" algn="tl">
                    <a:srgbClr val="000000">
                      <a:alpha val="43137"/>
                    </a:srgbClr>
                  </a:outerShdw>
                </a:effectLst>
              </a:rPr>
              <a:t>1</a:t>
            </a:r>
            <a:r>
              <a:rPr lang="en-US" sz="2800" b="1" dirty="0">
                <a:solidFill>
                  <a:srgbClr val="FF0000"/>
                </a:solidFill>
                <a:effectLst>
                  <a:outerShdw blurRad="38100" dist="38100" dir="2700000" algn="tl">
                    <a:srgbClr val="000000">
                      <a:alpha val="43137"/>
                    </a:srgbClr>
                  </a:outerShdw>
                </a:effectLst>
              </a:rPr>
              <a:t> Request (1,0,2)</a:t>
            </a:r>
          </a:p>
          <a:p>
            <a:pPr>
              <a:tabLst>
                <a:tab pos="1544638" algn="l"/>
                <a:tab pos="2452688" algn="ctr"/>
                <a:tab pos="3767138" algn="ctr"/>
                <a:tab pos="5022850" algn="ctr"/>
              </a:tabLst>
            </a:pPr>
            <a:r>
              <a:rPr lang="en-US" sz="2400" dirty="0">
                <a:solidFill>
                  <a:srgbClr val="0000CC"/>
                </a:solidFill>
                <a:effectLst>
                  <a:outerShdw blurRad="38100" dist="38100" dir="2700000" algn="tl">
                    <a:srgbClr val="000000">
                      <a:alpha val="43137"/>
                    </a:srgbClr>
                  </a:outerShdw>
                </a:effectLst>
              </a:rPr>
              <a:t>Check that Request </a:t>
            </a:r>
            <a:r>
              <a:rPr lang="en-US" sz="2400" dirty="0">
                <a:solidFill>
                  <a:srgbClr val="0000CC"/>
                </a:solidFill>
                <a:effectLst>
                  <a:outerShdw blurRad="38100" dist="38100" dir="2700000" algn="tl">
                    <a:srgbClr val="000000">
                      <a:alpha val="43137"/>
                    </a:srgbClr>
                  </a:outerShdw>
                </a:effectLst>
                <a:sym typeface="Symbol" pitchFamily="18" charset="2"/>
              </a:rPr>
              <a:t> Available (that is, (1,0,2)  (3,3,2)  true</a:t>
            </a:r>
            <a:endParaRPr lang="en-US" sz="2400" i="1" dirty="0">
              <a:solidFill>
                <a:srgbClr val="0000CC"/>
              </a:solidFill>
              <a:effectLst>
                <a:outerShdw blurRad="38100" dist="38100" dir="2700000" algn="tl">
                  <a:srgbClr val="000000">
                    <a:alpha val="43137"/>
                  </a:srgbClr>
                </a:outerShdw>
              </a:effectLst>
              <a:sym typeface="Symbol" pitchFamily="18" charset="2"/>
            </a:endParaRPr>
          </a:p>
          <a:p>
            <a:pPr>
              <a:buFont typeface="Monotype Sorts" pitchFamily="2" charset="2"/>
              <a:buNone/>
              <a:tabLst>
                <a:tab pos="1544638" algn="l"/>
                <a:tab pos="2452688" algn="ctr"/>
                <a:tab pos="3767138" algn="ctr"/>
                <a:tab pos="5022850" algn="ctr"/>
              </a:tabLst>
            </a:pPr>
            <a:r>
              <a:rPr lang="en-US" sz="2400" i="1" dirty="0">
                <a:solidFill>
                  <a:srgbClr val="0000CC"/>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rPr>
              <a:t>Executing safety algorithm shows that sequence &lt;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1</a:t>
            </a:r>
            <a:r>
              <a:rPr lang="en-US" sz="2400" dirty="0">
                <a:solidFill>
                  <a:srgbClr val="0000CC"/>
                </a:solidFill>
                <a:effectLst>
                  <a:outerShdw blurRad="38100" dist="38100" dir="2700000" algn="tl">
                    <a:srgbClr val="000000">
                      <a:alpha val="43137"/>
                    </a:srgbClr>
                  </a:outerShdw>
                </a:effectLst>
              </a:rPr>
              <a:t>,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3</a:t>
            </a:r>
            <a:r>
              <a:rPr lang="en-US" sz="2400" dirty="0">
                <a:solidFill>
                  <a:srgbClr val="0000CC"/>
                </a:solidFill>
                <a:effectLst>
                  <a:outerShdw blurRad="38100" dist="38100" dir="2700000" algn="tl">
                    <a:srgbClr val="000000">
                      <a:alpha val="43137"/>
                    </a:srgbClr>
                  </a:outerShdw>
                </a:effectLst>
              </a:rPr>
              <a:t>,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4</a:t>
            </a:r>
            <a:r>
              <a:rPr lang="en-US" sz="2400" dirty="0">
                <a:solidFill>
                  <a:srgbClr val="0000CC"/>
                </a:solidFill>
                <a:effectLst>
                  <a:outerShdw blurRad="38100" dist="38100" dir="2700000" algn="tl">
                    <a:srgbClr val="000000">
                      <a:alpha val="43137"/>
                    </a:srgbClr>
                  </a:outerShdw>
                </a:effectLst>
              </a:rPr>
              <a:t>,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0</a:t>
            </a:r>
            <a:r>
              <a:rPr lang="en-US" sz="2400" dirty="0">
                <a:solidFill>
                  <a:srgbClr val="0000CC"/>
                </a:solidFill>
                <a:effectLst>
                  <a:outerShdw blurRad="38100" dist="38100" dir="2700000" algn="tl">
                    <a:srgbClr val="000000">
                      <a:alpha val="43137"/>
                    </a:srgbClr>
                  </a:outerShdw>
                </a:effectLst>
              </a:rPr>
              <a:t>,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2</a:t>
            </a:r>
            <a:r>
              <a:rPr lang="en-US" sz="2400" dirty="0">
                <a:solidFill>
                  <a:srgbClr val="0000CC"/>
                </a:solidFill>
                <a:effectLst>
                  <a:outerShdw blurRad="38100" dist="38100" dir="2700000" algn="tl">
                    <a:srgbClr val="000000">
                      <a:alpha val="43137"/>
                    </a:srgbClr>
                  </a:outerShdw>
                </a:effectLst>
              </a:rPr>
              <a:t>&gt; satisfies safety requirement. </a:t>
            </a:r>
          </a:p>
          <a:p>
            <a:pPr>
              <a:tabLst>
                <a:tab pos="1544638" algn="l"/>
                <a:tab pos="2452688" algn="ctr"/>
                <a:tab pos="3767138" algn="ctr"/>
                <a:tab pos="5022850" algn="ctr"/>
              </a:tabLst>
            </a:pPr>
            <a:r>
              <a:rPr lang="en-US" sz="2400" dirty="0">
                <a:solidFill>
                  <a:srgbClr val="0000CC"/>
                </a:solidFill>
                <a:effectLst>
                  <a:outerShdw blurRad="38100" dist="38100" dir="2700000" algn="tl">
                    <a:srgbClr val="000000">
                      <a:alpha val="43137"/>
                    </a:srgbClr>
                  </a:outerShdw>
                </a:effectLst>
              </a:rPr>
              <a:t>Can request for (3,3,0) by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4</a:t>
            </a:r>
            <a:r>
              <a:rPr lang="en-US" sz="2400" dirty="0">
                <a:solidFill>
                  <a:srgbClr val="0000CC"/>
                </a:solidFill>
                <a:effectLst>
                  <a:outerShdw blurRad="38100" dist="38100" dir="2700000" algn="tl">
                    <a:srgbClr val="000000">
                      <a:alpha val="43137"/>
                    </a:srgbClr>
                  </a:outerShdw>
                </a:effectLst>
              </a:rPr>
              <a:t> be granted?</a:t>
            </a:r>
          </a:p>
          <a:p>
            <a:pPr>
              <a:tabLst>
                <a:tab pos="1544638" algn="l"/>
                <a:tab pos="2452688" algn="ctr"/>
                <a:tab pos="3767138" algn="ctr"/>
                <a:tab pos="5022850" algn="ctr"/>
              </a:tabLst>
            </a:pPr>
            <a:r>
              <a:rPr lang="en-US" sz="2400" dirty="0">
                <a:solidFill>
                  <a:srgbClr val="0000CC"/>
                </a:solidFill>
                <a:effectLst>
                  <a:outerShdw blurRad="38100" dist="38100" dir="2700000" algn="tl">
                    <a:srgbClr val="000000">
                      <a:alpha val="43137"/>
                    </a:srgbClr>
                  </a:outerShdw>
                </a:effectLst>
              </a:rPr>
              <a:t>Can request for (0,2,0) by </a:t>
            </a:r>
            <a:r>
              <a:rPr lang="en-US" sz="2400" i="1" dirty="0">
                <a:solidFill>
                  <a:srgbClr val="0000CC"/>
                </a:solidFill>
                <a:effectLst>
                  <a:outerShdw blurRad="38100" dist="38100" dir="2700000" algn="tl">
                    <a:srgbClr val="000000">
                      <a:alpha val="43137"/>
                    </a:srgbClr>
                  </a:outerShdw>
                </a:effectLst>
              </a:rPr>
              <a:t>P</a:t>
            </a:r>
            <a:r>
              <a:rPr lang="en-US" sz="2400" baseline="-25000" dirty="0">
                <a:solidFill>
                  <a:srgbClr val="0000CC"/>
                </a:solidFill>
                <a:effectLst>
                  <a:outerShdw blurRad="38100" dist="38100" dir="2700000" algn="tl">
                    <a:srgbClr val="000000">
                      <a:alpha val="43137"/>
                    </a:srgbClr>
                  </a:outerShdw>
                </a:effectLst>
              </a:rPr>
              <a:t>0</a:t>
            </a:r>
            <a:r>
              <a:rPr lang="en-US" sz="2400" dirty="0">
                <a:solidFill>
                  <a:srgbClr val="0000CC"/>
                </a:solidFill>
                <a:effectLst>
                  <a:outerShdw blurRad="38100" dist="38100" dir="2700000" algn="tl">
                    <a:srgbClr val="000000">
                      <a:alpha val="43137"/>
                    </a:srgbClr>
                  </a:outerShdw>
                </a:effectLst>
              </a:rPr>
              <a:t> be granted</a:t>
            </a:r>
            <a:r>
              <a:rPr lang="en-US" sz="2000" dirty="0">
                <a:solidFill>
                  <a:srgbClr val="0000CC"/>
                </a:solidFill>
              </a:rPr>
              <a:t>?</a:t>
            </a:r>
          </a:p>
        </p:txBody>
      </p:sp>
      <p:sp>
        <p:nvSpPr>
          <p:cNvPr id="55300" name="Date Placeholder 3"/>
          <p:cNvSpPr>
            <a:spLocks noGrp="1"/>
          </p:cNvSpPr>
          <p:nvPr>
            <p:ph type="dt" sz="quarter" idx="10"/>
          </p:nvPr>
        </p:nvSpPr>
        <p:spPr>
          <a:noFill/>
        </p:spPr>
        <p:txBody>
          <a:bodyPr/>
          <a:lstStyle/>
          <a:p>
            <a:fld id="{A5478157-0730-49FE-82CB-B15FDC1DFA86}" type="datetime1">
              <a:rPr lang="en-US" smtClean="0"/>
              <a:t>5/31/2020</a:t>
            </a:fld>
            <a:endParaRPr lang="en-US"/>
          </a:p>
        </p:txBody>
      </p:sp>
      <p:sp>
        <p:nvSpPr>
          <p:cNvPr id="55301" name="Slide Number Placeholder 4"/>
          <p:cNvSpPr>
            <a:spLocks noGrp="1"/>
          </p:cNvSpPr>
          <p:nvPr>
            <p:ph type="sldNum" sz="quarter" idx="11"/>
          </p:nvPr>
        </p:nvSpPr>
        <p:spPr>
          <a:noFill/>
        </p:spPr>
        <p:txBody>
          <a:bodyPr/>
          <a:lstStyle/>
          <a:p>
            <a:fld id="{048A83D1-89FE-4DC1-B88F-EE515187FE4E}" type="slidenum">
              <a:rPr lang="en-US" smtClean="0"/>
              <a:pPr/>
              <a:t>51</a:t>
            </a:fld>
            <a:endParaRPr lang="en-US"/>
          </a:p>
        </p:txBody>
      </p:sp>
      <p:sp>
        <p:nvSpPr>
          <p:cNvPr id="55302"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8" name="Title 1"/>
          <p:cNvSpPr>
            <a:spLocks noGrp="1"/>
          </p:cNvSpPr>
          <p:nvPr>
            <p:ph type="title"/>
          </p:nvPr>
        </p:nvSpPr>
        <p:spPr>
          <a:xfrm>
            <a:off x="0" y="0"/>
            <a:ext cx="8610600" cy="1066800"/>
          </a:xfrm>
        </p:spPr>
        <p:txBody>
          <a:bodyPr>
            <a:noAutofit/>
          </a:bodyPr>
          <a:lstStyle/>
          <a:p>
            <a:r>
              <a:rPr lang="en-US" sz="2800" b="1" dirty="0">
                <a:solidFill>
                  <a:srgbClr val="FF0000"/>
                </a:solidFill>
                <a:effectLst>
                  <a:outerShdw blurRad="38100" dist="38100" dir="2700000" algn="tl">
                    <a:srgbClr val="000000">
                      <a:alpha val="43137"/>
                    </a:srgbClr>
                  </a:outerShdw>
                </a:effectLst>
                <a:latin typeface="+mn-lt"/>
              </a:rPr>
              <a:t>Deadlock Avoidance Algorithms (contd.)</a:t>
            </a:r>
            <a:br>
              <a:rPr lang="en-US" sz="2800" b="1" dirty="0">
                <a:solidFill>
                  <a:srgbClr val="FF0000"/>
                </a:solidFill>
                <a:effectLst>
                  <a:outerShdw blurRad="38100" dist="38100" dir="2700000" algn="tl">
                    <a:srgbClr val="000000">
                      <a:alpha val="43137"/>
                    </a:srgbClr>
                  </a:outerShdw>
                </a:effectLst>
                <a:latin typeface="+mn-lt"/>
              </a:rPr>
            </a:br>
            <a:r>
              <a:rPr lang="en-US" sz="2800" dirty="0">
                <a:solidFill>
                  <a:srgbClr val="00B050"/>
                </a:solidFill>
                <a:effectLst>
                  <a:outerShdw blurRad="38100" dist="38100" dir="2700000" algn="tl">
                    <a:srgbClr val="000000">
                      <a:alpha val="43137"/>
                    </a:srgbClr>
                  </a:outerShdw>
                </a:effectLst>
              </a:rPr>
              <a:t>Banker’s Algorithm</a:t>
            </a:r>
            <a:br>
              <a:rPr lang="en-US" sz="2800" b="1" dirty="0">
                <a:solidFill>
                  <a:srgbClr val="00B050"/>
                </a:solidFill>
                <a:effectLst>
                  <a:outerShdw blurRad="38100" dist="38100" dir="2700000" algn="tl">
                    <a:srgbClr val="000000">
                      <a:alpha val="43137"/>
                    </a:srgbClr>
                  </a:outerShdw>
                </a:effectLst>
                <a:latin typeface="+mn-lt"/>
              </a:rPr>
            </a:br>
            <a:endParaRPr lang="en-US" sz="2800" dirty="0">
              <a:solidFill>
                <a:srgbClr val="00B050"/>
              </a:solidFill>
            </a:endParaRPr>
          </a:p>
        </p:txBody>
      </p:sp>
      <p:sp>
        <p:nvSpPr>
          <p:cNvPr id="7" name="TextBox 6"/>
          <p:cNvSpPr txBox="1"/>
          <p:nvPr/>
        </p:nvSpPr>
        <p:spPr>
          <a:xfrm>
            <a:off x="5257800" y="3505200"/>
            <a:ext cx="3429000" cy="2554545"/>
          </a:xfrm>
          <a:prstGeom prst="rect">
            <a:avLst/>
          </a:prstGeom>
          <a:noFill/>
        </p:spPr>
        <p:txBody>
          <a:bodyPr wrap="square" rtlCol="0">
            <a:spAutoFit/>
          </a:bodyPr>
          <a:lstStyle/>
          <a:p>
            <a:pPr>
              <a:buFont typeface="Monotype Sorts" pitchFamily="2" charset="2"/>
              <a:buNone/>
              <a:tabLst>
                <a:tab pos="1544638" algn="l"/>
                <a:tab pos="2452688" algn="ctr"/>
                <a:tab pos="3767138" algn="ctr"/>
                <a:tab pos="5022850" algn="ctr"/>
              </a:tabLst>
            </a:pPr>
            <a:r>
              <a:rPr lang="en-US" sz="2000" i="1" u="sng" dirty="0">
                <a:solidFill>
                  <a:srgbClr val="0000CC"/>
                </a:solidFill>
                <a:effectLst>
                  <a:outerShdw blurRad="38100" dist="38100" dir="2700000" algn="tl">
                    <a:srgbClr val="000000">
                      <a:alpha val="43137"/>
                    </a:srgbClr>
                  </a:outerShdw>
                </a:effectLst>
              </a:rPr>
              <a:t>Allocation</a:t>
            </a:r>
            <a:r>
              <a:rPr lang="en-US" sz="2000" i="1" dirty="0">
                <a:solidFill>
                  <a:srgbClr val="0000CC"/>
                </a:solidFill>
                <a:effectLst>
                  <a:outerShdw blurRad="38100" dist="38100" dir="2700000" algn="tl">
                    <a:srgbClr val="000000">
                      <a:alpha val="43137"/>
                    </a:srgbClr>
                  </a:outerShdw>
                </a:effectLst>
              </a:rPr>
              <a:t>	</a:t>
            </a:r>
            <a:r>
              <a:rPr lang="en-US" sz="2000" i="1" u="sng" dirty="0">
                <a:solidFill>
                  <a:srgbClr val="0000CC"/>
                </a:solidFill>
                <a:effectLst>
                  <a:outerShdw blurRad="38100" dist="38100" dir="2700000" algn="tl">
                    <a:srgbClr val="000000">
                      <a:alpha val="43137"/>
                    </a:srgbClr>
                  </a:outerShdw>
                </a:effectLst>
              </a:rPr>
              <a:t>Need</a:t>
            </a:r>
            <a:r>
              <a:rPr lang="en-US" sz="2000" i="1" dirty="0">
                <a:solidFill>
                  <a:srgbClr val="0000CC"/>
                </a:solidFill>
                <a:effectLst>
                  <a:outerShdw blurRad="38100" dist="38100" dir="2700000" algn="tl">
                    <a:srgbClr val="000000">
                      <a:alpha val="43137"/>
                    </a:srgbClr>
                  </a:outerShdw>
                </a:effectLst>
              </a:rPr>
              <a:t>	  </a:t>
            </a:r>
            <a:r>
              <a:rPr lang="en-US" sz="2000" i="1" u="sng" dirty="0">
                <a:solidFill>
                  <a:srgbClr val="0000CC"/>
                </a:solidFill>
                <a:effectLst>
                  <a:outerShdw blurRad="38100" dist="38100" dir="2700000" algn="tl">
                    <a:srgbClr val="000000">
                      <a:alpha val="43137"/>
                    </a:srgbClr>
                  </a:outerShdw>
                </a:effectLst>
              </a:rPr>
              <a:t>Available</a:t>
            </a:r>
            <a:endParaRPr lang="en-US" sz="2000" i="1" dirty="0">
              <a:solidFill>
                <a:srgbClr val="0000CC"/>
              </a:solidFill>
              <a:effectLst>
                <a:outerShdw blurRad="38100" dist="38100" dir="2700000" algn="tl">
                  <a:srgbClr val="000000">
                    <a:alpha val="43137"/>
                  </a:srgbClr>
                </a:outerShdw>
              </a:effectLst>
            </a:endParaRPr>
          </a:p>
          <a:p>
            <a:pPr>
              <a:buFont typeface="Monotype Sorts" pitchFamily="2" charset="2"/>
              <a:buNone/>
              <a:tabLst>
                <a:tab pos="1544638" algn="l"/>
                <a:tab pos="2452688" algn="ctr"/>
                <a:tab pos="3767138" algn="ctr"/>
                <a:tab pos="5022850" algn="ctr"/>
              </a:tabLst>
            </a:pPr>
            <a:r>
              <a:rPr lang="en-US" sz="2000" i="1" dirty="0">
                <a:solidFill>
                  <a:srgbClr val="0000CC"/>
                </a:solidFill>
                <a:effectLst>
                  <a:outerShdw blurRad="38100" dist="38100" dir="2700000" algn="tl">
                    <a:srgbClr val="000000">
                      <a:alpha val="43137"/>
                    </a:srgbClr>
                  </a:outerShdw>
                </a:effectLst>
              </a:rPr>
              <a:t>			    A B C	A B C	A B C </a:t>
            </a:r>
          </a:p>
          <a:p>
            <a:pPr>
              <a:buFont typeface="Monotype Sorts" pitchFamily="2" charset="2"/>
              <a:buNone/>
              <a:tabLst>
                <a:tab pos="1544638" algn="l"/>
                <a:tab pos="2452688" algn="ctr"/>
                <a:tab pos="3767138" algn="ctr"/>
                <a:tab pos="5022850" algn="ctr"/>
              </a:tabLst>
            </a:pPr>
            <a:r>
              <a:rPr lang="en-US" sz="2000" i="1" dirty="0">
                <a:solidFill>
                  <a:srgbClr val="0000CC"/>
                </a:solidFill>
                <a:effectLst>
                  <a:outerShdw blurRad="38100" dist="38100" dir="2700000" algn="tl">
                    <a:srgbClr val="000000">
                      <a:alpha val="43137"/>
                    </a:srgbClr>
                  </a:outerShdw>
                </a:effectLst>
              </a:rPr>
              <a:t>P</a:t>
            </a:r>
            <a:r>
              <a:rPr lang="en-US" sz="2000" baseline="-25000" dirty="0">
                <a:solidFill>
                  <a:srgbClr val="0000CC"/>
                </a:solidFill>
                <a:effectLst>
                  <a:outerShdw blurRad="38100" dist="38100" dir="2700000" algn="tl">
                    <a:srgbClr val="000000">
                      <a:alpha val="43137"/>
                    </a:srgbClr>
                  </a:outerShdw>
                </a:effectLst>
              </a:rPr>
              <a:t>0   </a:t>
            </a:r>
            <a:r>
              <a:rPr lang="en-US" sz="2000" dirty="0">
                <a:solidFill>
                  <a:srgbClr val="0000CC"/>
                </a:solidFill>
                <a:effectLst>
                  <a:outerShdw blurRad="38100" dist="38100" dir="2700000" algn="tl">
                    <a:srgbClr val="000000">
                      <a:alpha val="43137"/>
                    </a:srgbClr>
                  </a:outerShdw>
                </a:effectLst>
              </a:rPr>
              <a:t> 0 1 0 	7 4 3 	2 3 0</a:t>
            </a:r>
          </a:p>
          <a:p>
            <a:pPr>
              <a:buFont typeface="Monotype Sorts" pitchFamily="2" charset="2"/>
              <a:buNone/>
              <a:tabLst>
                <a:tab pos="1544638" algn="l"/>
                <a:tab pos="2452688" algn="ctr"/>
                <a:tab pos="3767138" algn="ctr"/>
                <a:tab pos="5022850" algn="ctr"/>
              </a:tabLst>
            </a:pPr>
            <a:r>
              <a:rPr lang="en-US" sz="2000" i="1" dirty="0">
                <a:solidFill>
                  <a:srgbClr val="0000CC"/>
                </a:solidFill>
                <a:effectLst>
                  <a:outerShdw blurRad="38100" dist="38100" dir="2700000" algn="tl">
                    <a:srgbClr val="000000">
                      <a:alpha val="43137"/>
                    </a:srgbClr>
                  </a:outerShdw>
                </a:effectLst>
              </a:rPr>
              <a:t>P</a:t>
            </a:r>
            <a:r>
              <a:rPr lang="en-US" sz="2000" baseline="-25000" dirty="0">
                <a:solidFill>
                  <a:srgbClr val="0000CC"/>
                </a:solidFill>
                <a:effectLst>
                  <a:outerShdw blurRad="38100" dist="38100" dir="2700000" algn="tl">
                    <a:srgbClr val="000000">
                      <a:alpha val="43137"/>
                    </a:srgbClr>
                  </a:outerShdw>
                </a:effectLst>
              </a:rPr>
              <a:t>1</a:t>
            </a:r>
            <a:r>
              <a:rPr lang="en-US" sz="2000" dirty="0">
                <a:solidFill>
                  <a:srgbClr val="0000CC"/>
                </a:solidFill>
                <a:effectLst>
                  <a:outerShdw blurRad="38100" dist="38100" dir="2700000" algn="tl">
                    <a:srgbClr val="000000">
                      <a:alpha val="43137"/>
                    </a:srgbClr>
                  </a:outerShdw>
                </a:effectLst>
              </a:rPr>
              <a:t>   3 0 2	0 2 0 	</a:t>
            </a:r>
          </a:p>
          <a:p>
            <a:pPr>
              <a:buFont typeface="Monotype Sorts" pitchFamily="2" charset="2"/>
              <a:buNone/>
              <a:tabLst>
                <a:tab pos="1544638" algn="l"/>
                <a:tab pos="2452688" algn="ctr"/>
                <a:tab pos="3767138" algn="ctr"/>
                <a:tab pos="5022850" algn="ctr"/>
              </a:tabLst>
            </a:pPr>
            <a:r>
              <a:rPr lang="en-US" sz="2000" i="1" dirty="0">
                <a:solidFill>
                  <a:srgbClr val="0000CC"/>
                </a:solidFill>
                <a:effectLst>
                  <a:outerShdw blurRad="38100" dist="38100" dir="2700000" algn="tl">
                    <a:srgbClr val="000000">
                      <a:alpha val="43137"/>
                    </a:srgbClr>
                  </a:outerShdw>
                </a:effectLst>
              </a:rPr>
              <a:t>P</a:t>
            </a:r>
            <a:r>
              <a:rPr lang="en-US" sz="2000" baseline="-25000" dirty="0">
                <a:solidFill>
                  <a:srgbClr val="0000CC"/>
                </a:solidFill>
                <a:effectLst>
                  <a:outerShdw blurRad="38100" dist="38100" dir="2700000" algn="tl">
                    <a:srgbClr val="000000">
                      <a:alpha val="43137"/>
                    </a:srgbClr>
                  </a:outerShdw>
                </a:effectLst>
              </a:rPr>
              <a:t>2</a:t>
            </a:r>
            <a:r>
              <a:rPr lang="en-US" sz="2000" dirty="0">
                <a:solidFill>
                  <a:srgbClr val="0000CC"/>
                </a:solidFill>
                <a:effectLst>
                  <a:outerShdw blurRad="38100" dist="38100" dir="2700000" algn="tl">
                    <a:srgbClr val="000000">
                      <a:alpha val="43137"/>
                    </a:srgbClr>
                  </a:outerShdw>
                </a:effectLst>
              </a:rPr>
              <a:t>   3 0 1 	6 0 0 </a:t>
            </a:r>
          </a:p>
          <a:p>
            <a:pPr>
              <a:buFont typeface="Monotype Sorts" pitchFamily="2" charset="2"/>
              <a:buNone/>
              <a:tabLst>
                <a:tab pos="1544638" algn="l"/>
                <a:tab pos="2452688" algn="ctr"/>
                <a:tab pos="3767138" algn="ctr"/>
                <a:tab pos="5022850" algn="ctr"/>
              </a:tabLst>
            </a:pPr>
            <a:r>
              <a:rPr lang="en-US" sz="2000" i="1" dirty="0">
                <a:solidFill>
                  <a:srgbClr val="0000CC"/>
                </a:solidFill>
                <a:effectLst>
                  <a:outerShdw blurRad="38100" dist="38100" dir="2700000" algn="tl">
                    <a:srgbClr val="000000">
                      <a:alpha val="43137"/>
                    </a:srgbClr>
                  </a:outerShdw>
                </a:effectLst>
              </a:rPr>
              <a:t>P</a:t>
            </a:r>
            <a:r>
              <a:rPr lang="en-US" sz="2000" baseline="-25000" dirty="0">
                <a:solidFill>
                  <a:srgbClr val="0000CC"/>
                </a:solidFill>
                <a:effectLst>
                  <a:outerShdw blurRad="38100" dist="38100" dir="2700000" algn="tl">
                    <a:srgbClr val="000000">
                      <a:alpha val="43137"/>
                    </a:srgbClr>
                  </a:outerShdw>
                </a:effectLst>
              </a:rPr>
              <a:t>3</a:t>
            </a:r>
            <a:r>
              <a:rPr lang="en-US" sz="2000" dirty="0">
                <a:solidFill>
                  <a:srgbClr val="0000CC"/>
                </a:solidFill>
                <a:effectLst>
                  <a:outerShdw blurRad="38100" dist="38100" dir="2700000" algn="tl">
                    <a:srgbClr val="000000">
                      <a:alpha val="43137"/>
                    </a:srgbClr>
                  </a:outerShdw>
                </a:effectLst>
              </a:rPr>
              <a:t>   2 1 1 	0 1 1</a:t>
            </a:r>
          </a:p>
          <a:p>
            <a:pPr>
              <a:buFont typeface="Monotype Sorts" pitchFamily="2" charset="2"/>
              <a:buNone/>
              <a:tabLst>
                <a:tab pos="1544638" algn="l"/>
                <a:tab pos="2452688" algn="ctr"/>
                <a:tab pos="3767138" algn="ctr"/>
                <a:tab pos="5022850" algn="ctr"/>
              </a:tabLst>
            </a:pPr>
            <a:r>
              <a:rPr lang="en-US" sz="2000" i="1" dirty="0">
                <a:solidFill>
                  <a:srgbClr val="0000CC"/>
                </a:solidFill>
                <a:effectLst>
                  <a:outerShdw blurRad="38100" dist="38100" dir="2700000" algn="tl">
                    <a:srgbClr val="000000">
                      <a:alpha val="43137"/>
                    </a:srgbClr>
                  </a:outerShdw>
                </a:effectLst>
              </a:rPr>
              <a:t>P</a:t>
            </a:r>
            <a:r>
              <a:rPr lang="en-US" sz="2000" baseline="-25000" dirty="0">
                <a:solidFill>
                  <a:srgbClr val="0000CC"/>
                </a:solidFill>
                <a:effectLst>
                  <a:outerShdw blurRad="38100" dist="38100" dir="2700000" algn="tl">
                    <a:srgbClr val="000000">
                      <a:alpha val="43137"/>
                    </a:srgbClr>
                  </a:outerShdw>
                </a:effectLst>
              </a:rPr>
              <a:t>4</a:t>
            </a:r>
            <a:r>
              <a:rPr lang="en-US" sz="2000" dirty="0">
                <a:solidFill>
                  <a:srgbClr val="0000CC"/>
                </a:solidFill>
                <a:effectLst>
                  <a:outerShdw blurRad="38100" dist="38100" dir="2700000" algn="tl">
                    <a:srgbClr val="000000">
                      <a:alpha val="43137"/>
                    </a:srgbClr>
                  </a:outerShdw>
                </a:effectLst>
              </a:rPr>
              <a:t>   0 0 2 	4 3 1 </a:t>
            </a:r>
          </a:p>
        </p:txBody>
      </p:sp>
      <p:sp>
        <p:nvSpPr>
          <p:cNvPr id="9" name="TextBox 8"/>
          <p:cNvSpPr txBox="1"/>
          <p:nvPr/>
        </p:nvSpPr>
        <p:spPr>
          <a:xfrm>
            <a:off x="381000" y="3581400"/>
            <a:ext cx="4572000" cy="2677656"/>
          </a:xfrm>
          <a:prstGeom prst="rect">
            <a:avLst/>
          </a:prstGeom>
          <a:noFill/>
        </p:spPr>
        <p:txBody>
          <a:bodyPr wrap="square" rtlCol="0">
            <a:spAutoFit/>
          </a:bodyPr>
          <a:lstStyle/>
          <a:p>
            <a:pPr lvl="1">
              <a:tabLst>
                <a:tab pos="1371600" algn="l"/>
                <a:tab pos="2395538" algn="ctr"/>
                <a:tab pos="3594100" algn="ctr"/>
                <a:tab pos="4805363" algn="ctr"/>
              </a:tabLst>
            </a:pPr>
            <a:r>
              <a:rPr lang="en-US" sz="2400" i="1" u="sng" dirty="0">
                <a:solidFill>
                  <a:srgbClr val="0000CC"/>
                </a:solidFill>
              </a:rPr>
              <a:t>Allocation</a:t>
            </a:r>
            <a:r>
              <a:rPr lang="en-US" sz="2400" i="1" dirty="0">
                <a:solidFill>
                  <a:srgbClr val="0000CC"/>
                </a:solidFill>
              </a:rPr>
              <a:t>	</a:t>
            </a:r>
            <a:r>
              <a:rPr lang="en-US" sz="2400" i="1" u="sng" dirty="0">
                <a:solidFill>
                  <a:srgbClr val="0000CC"/>
                </a:solidFill>
              </a:rPr>
              <a:t>Max</a:t>
            </a:r>
            <a:r>
              <a:rPr lang="en-US" sz="2400" i="1" dirty="0">
                <a:solidFill>
                  <a:srgbClr val="0000CC"/>
                </a:solidFill>
              </a:rPr>
              <a:t>	</a:t>
            </a:r>
            <a:r>
              <a:rPr lang="en-US" sz="2400" i="1" u="sng" dirty="0">
                <a:solidFill>
                  <a:srgbClr val="0000CC"/>
                </a:solidFill>
              </a:rPr>
              <a:t>Available</a:t>
            </a:r>
          </a:p>
          <a:p>
            <a:pPr lvl="1">
              <a:tabLst>
                <a:tab pos="1371600" algn="l"/>
                <a:tab pos="2395538" algn="ctr"/>
                <a:tab pos="3594100" algn="ctr"/>
                <a:tab pos="4805363" algn="ctr"/>
              </a:tabLst>
            </a:pPr>
            <a:r>
              <a:rPr lang="en-US" sz="2400" i="1" dirty="0">
                <a:solidFill>
                  <a:srgbClr val="0000CC"/>
                </a:solidFill>
              </a:rPr>
              <a:t>A B C		A B C 	A B C</a:t>
            </a:r>
          </a:p>
          <a:p>
            <a:pPr>
              <a:buFont typeface="Monotype Sorts" pitchFamily="2" charset="2"/>
              <a:buNone/>
              <a:tabLst>
                <a:tab pos="1371600" algn="l"/>
                <a:tab pos="2395538" algn="ctr"/>
                <a:tab pos="3594100" algn="ctr"/>
                <a:tab pos="4805363" algn="ctr"/>
              </a:tabLst>
            </a:pPr>
            <a:r>
              <a:rPr lang="en-US" sz="2400" i="1" dirty="0">
                <a:solidFill>
                  <a:srgbClr val="0000CC"/>
                </a:solidFill>
              </a:rPr>
              <a:t>P</a:t>
            </a:r>
            <a:r>
              <a:rPr lang="en-US" sz="2400" baseline="-25000" dirty="0">
                <a:solidFill>
                  <a:srgbClr val="0000CC"/>
                </a:solidFill>
              </a:rPr>
              <a:t>0 </a:t>
            </a:r>
            <a:r>
              <a:rPr lang="en-US" sz="2400" dirty="0">
                <a:solidFill>
                  <a:srgbClr val="0000CC"/>
                </a:solidFill>
              </a:rPr>
              <a:t>  0 1 0		7 5 3 	3 3 2</a:t>
            </a:r>
          </a:p>
          <a:p>
            <a:pPr>
              <a:buFont typeface="Monotype Sorts" pitchFamily="2" charset="2"/>
              <a:buNone/>
              <a:tabLst>
                <a:tab pos="1371600" algn="l"/>
                <a:tab pos="2395538" algn="ctr"/>
                <a:tab pos="3594100" algn="ctr"/>
                <a:tab pos="4805363" algn="ctr"/>
              </a:tabLst>
            </a:pPr>
            <a:r>
              <a:rPr lang="en-US" sz="2400" i="1" dirty="0">
                <a:solidFill>
                  <a:srgbClr val="0000CC"/>
                </a:solidFill>
              </a:rPr>
              <a:t>P</a:t>
            </a:r>
            <a:r>
              <a:rPr lang="en-US" sz="2400" baseline="-25000" dirty="0">
                <a:solidFill>
                  <a:srgbClr val="0000CC"/>
                </a:solidFill>
              </a:rPr>
              <a:t>1 </a:t>
            </a:r>
            <a:r>
              <a:rPr lang="en-US" sz="2400" dirty="0">
                <a:solidFill>
                  <a:srgbClr val="0000CC"/>
                </a:solidFill>
              </a:rPr>
              <a:t>  2 0 0 	 	3 2 2  </a:t>
            </a:r>
          </a:p>
          <a:p>
            <a:pPr>
              <a:buFont typeface="Monotype Sorts" pitchFamily="2" charset="2"/>
              <a:buNone/>
              <a:tabLst>
                <a:tab pos="1371600" algn="l"/>
                <a:tab pos="2395538" algn="ctr"/>
                <a:tab pos="3594100" algn="ctr"/>
                <a:tab pos="4805363" algn="ctr"/>
              </a:tabLst>
            </a:pPr>
            <a:r>
              <a:rPr lang="en-US" sz="2400" i="1" dirty="0">
                <a:solidFill>
                  <a:srgbClr val="0000CC"/>
                </a:solidFill>
              </a:rPr>
              <a:t>P</a:t>
            </a:r>
            <a:r>
              <a:rPr lang="en-US" sz="2400" baseline="-25000" dirty="0">
                <a:solidFill>
                  <a:srgbClr val="0000CC"/>
                </a:solidFill>
              </a:rPr>
              <a:t>2</a:t>
            </a:r>
            <a:r>
              <a:rPr lang="en-US" sz="2400" dirty="0">
                <a:solidFill>
                  <a:srgbClr val="0000CC"/>
                </a:solidFill>
              </a:rPr>
              <a:t>  3 0 2 		9 0 2</a:t>
            </a:r>
          </a:p>
          <a:p>
            <a:pPr>
              <a:buFont typeface="Monotype Sorts" pitchFamily="2" charset="2"/>
              <a:buNone/>
              <a:tabLst>
                <a:tab pos="1371600" algn="l"/>
                <a:tab pos="2395538" algn="ctr"/>
                <a:tab pos="3594100" algn="ctr"/>
                <a:tab pos="4805363" algn="ctr"/>
              </a:tabLst>
            </a:pPr>
            <a:r>
              <a:rPr lang="en-US" sz="2400" i="1" dirty="0">
                <a:solidFill>
                  <a:srgbClr val="0000CC"/>
                </a:solidFill>
              </a:rPr>
              <a:t>P</a:t>
            </a:r>
            <a:r>
              <a:rPr lang="en-US" sz="2400" baseline="-25000" dirty="0">
                <a:solidFill>
                  <a:srgbClr val="0000CC"/>
                </a:solidFill>
              </a:rPr>
              <a:t>3</a:t>
            </a:r>
            <a:r>
              <a:rPr lang="en-US" sz="2400" dirty="0">
                <a:solidFill>
                  <a:srgbClr val="0000CC"/>
                </a:solidFill>
              </a:rPr>
              <a:t>  2 1 1 		2 2 2</a:t>
            </a:r>
          </a:p>
          <a:p>
            <a:pPr>
              <a:buFont typeface="Monotype Sorts" pitchFamily="2" charset="2"/>
              <a:buNone/>
              <a:tabLst>
                <a:tab pos="1371600" algn="l"/>
                <a:tab pos="2395538" algn="ctr"/>
                <a:tab pos="3594100" algn="ctr"/>
                <a:tab pos="4805363" algn="ctr"/>
              </a:tabLst>
            </a:pPr>
            <a:r>
              <a:rPr lang="en-US" sz="2400" i="1" dirty="0">
                <a:solidFill>
                  <a:srgbClr val="0000CC"/>
                </a:solidFill>
              </a:rPr>
              <a:t>P</a:t>
            </a:r>
            <a:r>
              <a:rPr lang="en-US" sz="2400" baseline="-25000" dirty="0">
                <a:solidFill>
                  <a:srgbClr val="0000CC"/>
                </a:solidFill>
              </a:rPr>
              <a:t>4</a:t>
            </a:r>
            <a:r>
              <a:rPr lang="en-US" sz="2400" dirty="0">
                <a:solidFill>
                  <a:srgbClr val="0000CC"/>
                </a:solidFill>
              </a:rPr>
              <a:t>  0 0 2		4 3 3 </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228600" y="838200"/>
            <a:ext cx="8686800" cy="5410200"/>
          </a:xfrm>
        </p:spPr>
        <p:txBody>
          <a:bodyPr>
            <a:normAutofit/>
          </a:bodyPr>
          <a:lstStyle/>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Deadlock avoidance and prevention are not terribly promising in the general case for deadlock handling.</a:t>
            </a:r>
          </a:p>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When multiple processes are running at the same time, there is a real danger of deadlock.</a:t>
            </a:r>
          </a:p>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The approach often used is called two-phase locking.</a:t>
            </a:r>
          </a:p>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In the first phase, the process tries to lock all the records it needs, one at a time.</a:t>
            </a:r>
          </a:p>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If it succeeds, it begins the second phase, performing its updates and releasing the locks.</a:t>
            </a:r>
          </a:p>
        </p:txBody>
      </p:sp>
      <p:sp>
        <p:nvSpPr>
          <p:cNvPr id="51203" name="Date Placeholder 3"/>
          <p:cNvSpPr>
            <a:spLocks noGrp="1"/>
          </p:cNvSpPr>
          <p:nvPr>
            <p:ph type="dt" sz="quarter" idx="10"/>
          </p:nvPr>
        </p:nvSpPr>
        <p:spPr>
          <a:noFill/>
        </p:spPr>
        <p:txBody>
          <a:bodyPr/>
          <a:lstStyle/>
          <a:p>
            <a:fld id="{D57204CD-0713-4353-B9B4-B45CF9487A56}" type="datetime1">
              <a:rPr lang="en-US" smtClean="0"/>
              <a:t>5/31/2020</a:t>
            </a:fld>
            <a:endParaRPr lang="en-US"/>
          </a:p>
        </p:txBody>
      </p:sp>
      <p:sp>
        <p:nvSpPr>
          <p:cNvPr id="51204" name="Slide Number Placeholder 4"/>
          <p:cNvSpPr>
            <a:spLocks noGrp="1"/>
          </p:cNvSpPr>
          <p:nvPr>
            <p:ph type="sldNum" sz="quarter" idx="11"/>
          </p:nvPr>
        </p:nvSpPr>
        <p:spPr>
          <a:noFill/>
        </p:spPr>
        <p:txBody>
          <a:bodyPr/>
          <a:lstStyle/>
          <a:p>
            <a:fld id="{FE661472-3CBD-4E8D-A8F7-BC842EF37285}" type="slidenum">
              <a:rPr lang="en-US" smtClean="0"/>
              <a:pPr/>
              <a:t>52</a:t>
            </a:fld>
            <a:endParaRPr lang="en-US"/>
          </a:p>
        </p:txBody>
      </p:sp>
      <p:sp>
        <p:nvSpPr>
          <p:cNvPr id="51205"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13" name="Title 1"/>
          <p:cNvSpPr>
            <a:spLocks noGrp="1"/>
          </p:cNvSpPr>
          <p:nvPr>
            <p:ph type="title"/>
          </p:nvPr>
        </p:nvSpPr>
        <p:spPr>
          <a:xfrm>
            <a:off x="0" y="0"/>
            <a:ext cx="8610600" cy="762000"/>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mn-lt"/>
              </a:rPr>
              <a:t>Two-Phase Locking</a:t>
            </a:r>
            <a:endParaRPr lang="en-US" sz="3200" dirty="0">
              <a:solidFill>
                <a:srgbClr val="FF0000"/>
              </a:solidFill>
              <a:effectLst>
                <a:outerShdw blurRad="38100" dist="38100" dir="2700000" algn="tl">
                  <a:srgbClr val="000000">
                    <a:alpha val="43137"/>
                  </a:srgbClr>
                </a:outerShdw>
              </a:effectLst>
              <a:latin typeface="+mn-lt"/>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228600" y="838200"/>
            <a:ext cx="8686800" cy="5410200"/>
          </a:xfrm>
        </p:spPr>
        <p:txBody>
          <a:bodyPr>
            <a:normAutofit fontScale="92500" lnSpcReduction="10000"/>
          </a:bodyPr>
          <a:lstStyle/>
          <a:p>
            <a:pPr>
              <a:lnSpc>
                <a:spcPct val="90000"/>
              </a:lnSpc>
              <a:buFont typeface="Courier New" pitchFamily="49" charset="0"/>
              <a:buChar char="o"/>
            </a:pPr>
            <a:r>
              <a:rPr lang="en-US" sz="2400" dirty="0">
                <a:solidFill>
                  <a:srgbClr val="0000CC"/>
                </a:solidFill>
              </a:rPr>
              <a:t>process wants something that another process has and must wait until the first one gives it up.</a:t>
            </a:r>
          </a:p>
          <a:p>
            <a:pPr>
              <a:lnSpc>
                <a:spcPct val="90000"/>
              </a:lnSpc>
              <a:buFont typeface="Courier New" pitchFamily="49" charset="0"/>
              <a:buChar char="o"/>
            </a:pPr>
            <a:r>
              <a:rPr lang="en-US" sz="2400" dirty="0">
                <a:solidFill>
                  <a:srgbClr val="0000CC"/>
                </a:solidFill>
              </a:rPr>
              <a:t>Another kind of deadlock can occur in communication systems (e.g., networks), in which two or more processes communicate by sending messages.</a:t>
            </a:r>
          </a:p>
          <a:p>
            <a:pPr>
              <a:lnSpc>
                <a:spcPct val="90000"/>
              </a:lnSpc>
              <a:buFont typeface="Courier New" pitchFamily="49" charset="0"/>
              <a:buChar char="o"/>
            </a:pPr>
            <a:r>
              <a:rPr lang="en-US" sz="2400" dirty="0">
                <a:solidFill>
                  <a:srgbClr val="0000CC"/>
                </a:solidFill>
              </a:rPr>
              <a:t>A common arrangement is that process A sends a request message to process B, and then blocks until B sends back a reply message.</a:t>
            </a:r>
          </a:p>
          <a:p>
            <a:pPr>
              <a:lnSpc>
                <a:spcPct val="90000"/>
              </a:lnSpc>
              <a:buFont typeface="Courier New" pitchFamily="49" charset="0"/>
              <a:buChar char="o"/>
            </a:pPr>
            <a:r>
              <a:rPr lang="en-US" sz="2400" dirty="0">
                <a:solidFill>
                  <a:srgbClr val="0000CC"/>
                </a:solidFill>
              </a:rPr>
              <a:t>Communication deadlocks cannot be prevented by ordering the resources (since there are none) or avoided by careful scheduling (since there are no moments when a request could be postponed).</a:t>
            </a:r>
          </a:p>
          <a:p>
            <a:pPr>
              <a:lnSpc>
                <a:spcPct val="90000"/>
              </a:lnSpc>
              <a:buFont typeface="Courier New" pitchFamily="49" charset="0"/>
              <a:buChar char="o"/>
            </a:pPr>
            <a:r>
              <a:rPr lang="en-US" sz="2400" dirty="0">
                <a:solidFill>
                  <a:srgbClr val="0000CC"/>
                </a:solidFill>
              </a:rPr>
              <a:t>The technique that can usually be employed to break communication deadlocks: timeouts.</a:t>
            </a:r>
          </a:p>
          <a:p>
            <a:pPr>
              <a:lnSpc>
                <a:spcPct val="90000"/>
              </a:lnSpc>
              <a:buFont typeface="Courier New" pitchFamily="49" charset="0"/>
              <a:buChar char="o"/>
            </a:pPr>
            <a:r>
              <a:rPr lang="en-US" sz="2400" dirty="0">
                <a:solidFill>
                  <a:srgbClr val="0000CC"/>
                </a:solidFill>
              </a:rPr>
              <a:t>In most network communication systems, whenever a message is sent to which a reply is expected a timer is also started.</a:t>
            </a:r>
          </a:p>
          <a:p>
            <a:pPr>
              <a:lnSpc>
                <a:spcPct val="90000"/>
              </a:lnSpc>
              <a:buFont typeface="Courier New" pitchFamily="49" charset="0"/>
              <a:buChar char="o"/>
            </a:pPr>
            <a:r>
              <a:rPr lang="en-US" sz="2400" dirty="0">
                <a:solidFill>
                  <a:srgbClr val="0000CC"/>
                </a:solidFill>
              </a:rPr>
              <a:t> If the timer goes off before the reply arrives, the sender of the message assumes that the message has been lost and sends it again (and again and again if needed).</a:t>
            </a:r>
          </a:p>
          <a:p>
            <a:pPr>
              <a:lnSpc>
                <a:spcPct val="90000"/>
              </a:lnSpc>
              <a:buFont typeface="Courier New" pitchFamily="49" charset="0"/>
              <a:buChar char="o"/>
            </a:pPr>
            <a:endParaRPr lang="en-US" sz="2400" dirty="0">
              <a:solidFill>
                <a:srgbClr val="0000CC"/>
              </a:solidFill>
              <a:effectLst>
                <a:outerShdw blurRad="38100" dist="38100" dir="2700000" algn="tl">
                  <a:srgbClr val="000000">
                    <a:alpha val="43137"/>
                  </a:srgbClr>
                </a:outerShdw>
              </a:effectLst>
            </a:endParaRPr>
          </a:p>
        </p:txBody>
      </p:sp>
      <p:sp>
        <p:nvSpPr>
          <p:cNvPr id="51203" name="Date Placeholder 3"/>
          <p:cNvSpPr>
            <a:spLocks noGrp="1"/>
          </p:cNvSpPr>
          <p:nvPr>
            <p:ph type="dt" sz="quarter" idx="10"/>
          </p:nvPr>
        </p:nvSpPr>
        <p:spPr>
          <a:noFill/>
        </p:spPr>
        <p:txBody>
          <a:bodyPr/>
          <a:lstStyle/>
          <a:p>
            <a:fld id="{71A8D0F6-37C6-4232-B76D-71255E960C25}" type="datetime1">
              <a:rPr lang="en-US" smtClean="0"/>
              <a:t>5/31/2020</a:t>
            </a:fld>
            <a:endParaRPr lang="en-US"/>
          </a:p>
        </p:txBody>
      </p:sp>
      <p:sp>
        <p:nvSpPr>
          <p:cNvPr id="51204" name="Slide Number Placeholder 4"/>
          <p:cNvSpPr>
            <a:spLocks noGrp="1"/>
          </p:cNvSpPr>
          <p:nvPr>
            <p:ph type="sldNum" sz="quarter" idx="11"/>
          </p:nvPr>
        </p:nvSpPr>
        <p:spPr>
          <a:noFill/>
        </p:spPr>
        <p:txBody>
          <a:bodyPr/>
          <a:lstStyle/>
          <a:p>
            <a:fld id="{FE661472-3CBD-4E8D-A8F7-BC842EF37285}" type="slidenum">
              <a:rPr lang="en-US" smtClean="0"/>
              <a:pPr/>
              <a:t>53</a:t>
            </a:fld>
            <a:endParaRPr lang="en-US"/>
          </a:p>
        </p:txBody>
      </p:sp>
      <p:sp>
        <p:nvSpPr>
          <p:cNvPr id="51205"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13" name="Title 1"/>
          <p:cNvSpPr>
            <a:spLocks noGrp="1"/>
          </p:cNvSpPr>
          <p:nvPr>
            <p:ph type="title"/>
          </p:nvPr>
        </p:nvSpPr>
        <p:spPr>
          <a:xfrm>
            <a:off x="0" y="0"/>
            <a:ext cx="8610600" cy="762000"/>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mn-lt"/>
              </a:rPr>
              <a:t>Communication deadlock</a:t>
            </a:r>
            <a:endParaRPr lang="en-US" sz="3200" dirty="0">
              <a:solidFill>
                <a:srgbClr val="FF0000"/>
              </a:solidFill>
              <a:effectLst>
                <a:outerShdw blurRad="38100" dist="38100" dir="2700000" algn="tl">
                  <a:srgbClr val="000000">
                    <a:alpha val="43137"/>
                  </a:srgbClr>
                </a:outerShdw>
              </a:effectLst>
              <a:latin typeface="+mn-lt"/>
            </a:endParaRP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228600" y="838200"/>
            <a:ext cx="8686800" cy="5410200"/>
          </a:xfrm>
        </p:spPr>
        <p:txBody>
          <a:bodyPr>
            <a:normAutofit/>
          </a:bodyPr>
          <a:lstStyle/>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In some situations, polling (busy waiting) is used to enter a critical region or access a resource.</a:t>
            </a:r>
          </a:p>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Let pair of processes (process A and process B)using two resources.</a:t>
            </a:r>
          </a:p>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 process A is use resource 1 and request resource 2 and process 2 use resource 2 and request</a:t>
            </a:r>
          </a:p>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 if the processes wait for required resource by spooling rather than blocking, this situation is called </a:t>
            </a:r>
            <a:r>
              <a:rPr lang="en-US" sz="2400" dirty="0" err="1">
                <a:solidFill>
                  <a:srgbClr val="0000CC"/>
                </a:solidFill>
                <a:effectLst>
                  <a:outerShdw blurRad="38100" dist="38100" dir="2700000" algn="tl">
                    <a:srgbClr val="000000">
                      <a:alpha val="43137"/>
                    </a:srgbClr>
                  </a:outerShdw>
                </a:effectLst>
              </a:rPr>
              <a:t>livelock</a:t>
            </a:r>
            <a:r>
              <a:rPr lang="en-US" sz="2400" dirty="0">
                <a:solidFill>
                  <a:srgbClr val="0000CC"/>
                </a:solidFill>
                <a:effectLst>
                  <a:outerShdw blurRad="38100" dist="38100" dir="2700000" algn="tl">
                    <a:srgbClr val="000000">
                      <a:alpha val="43137"/>
                    </a:srgbClr>
                  </a:outerShdw>
                </a:effectLst>
              </a:rPr>
              <a:t>.</a:t>
            </a:r>
          </a:p>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Thus we do not have a deadlock (because no process is blocked) but we have something functionally equivalent to deadlock; will make no further progress.</a:t>
            </a:r>
          </a:p>
        </p:txBody>
      </p:sp>
      <p:sp>
        <p:nvSpPr>
          <p:cNvPr id="51203" name="Date Placeholder 3"/>
          <p:cNvSpPr>
            <a:spLocks noGrp="1"/>
          </p:cNvSpPr>
          <p:nvPr>
            <p:ph type="dt" sz="quarter" idx="10"/>
          </p:nvPr>
        </p:nvSpPr>
        <p:spPr>
          <a:noFill/>
        </p:spPr>
        <p:txBody>
          <a:bodyPr/>
          <a:lstStyle/>
          <a:p>
            <a:fld id="{45C1961D-9239-472A-8109-B962C0A0E246}" type="datetime1">
              <a:rPr lang="en-US" smtClean="0"/>
              <a:t>5/31/2020</a:t>
            </a:fld>
            <a:endParaRPr lang="en-US"/>
          </a:p>
        </p:txBody>
      </p:sp>
      <p:sp>
        <p:nvSpPr>
          <p:cNvPr id="51204" name="Slide Number Placeholder 4"/>
          <p:cNvSpPr>
            <a:spLocks noGrp="1"/>
          </p:cNvSpPr>
          <p:nvPr>
            <p:ph type="sldNum" sz="quarter" idx="11"/>
          </p:nvPr>
        </p:nvSpPr>
        <p:spPr>
          <a:noFill/>
        </p:spPr>
        <p:txBody>
          <a:bodyPr/>
          <a:lstStyle/>
          <a:p>
            <a:fld id="{FE661472-3CBD-4E8D-A8F7-BC842EF37285}" type="slidenum">
              <a:rPr lang="en-US" smtClean="0"/>
              <a:pPr/>
              <a:t>54</a:t>
            </a:fld>
            <a:endParaRPr lang="en-US"/>
          </a:p>
        </p:txBody>
      </p:sp>
      <p:sp>
        <p:nvSpPr>
          <p:cNvPr id="51205"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13" name="Title 1"/>
          <p:cNvSpPr>
            <a:spLocks noGrp="1"/>
          </p:cNvSpPr>
          <p:nvPr>
            <p:ph type="title"/>
          </p:nvPr>
        </p:nvSpPr>
        <p:spPr>
          <a:xfrm>
            <a:off x="0" y="0"/>
            <a:ext cx="8610600" cy="762000"/>
          </a:xfrm>
        </p:spPr>
        <p:txBody>
          <a:bodyPr>
            <a:noAutofit/>
          </a:bodyPr>
          <a:lstStyle/>
          <a:p>
            <a:r>
              <a:rPr lang="en-US" sz="3200" b="1" dirty="0" err="1">
                <a:solidFill>
                  <a:srgbClr val="FF0000"/>
                </a:solidFill>
                <a:effectLst>
                  <a:outerShdw blurRad="38100" dist="38100" dir="2700000" algn="tl">
                    <a:srgbClr val="000000">
                      <a:alpha val="43137"/>
                    </a:srgbClr>
                  </a:outerShdw>
                </a:effectLst>
                <a:latin typeface="+mn-lt"/>
              </a:rPr>
              <a:t>Livelock</a:t>
            </a:r>
            <a:endParaRPr lang="en-US" sz="3200" dirty="0">
              <a:solidFill>
                <a:srgbClr val="FF0000"/>
              </a:solidFill>
              <a:effectLst>
                <a:outerShdw blurRad="38100" dist="38100" dir="2700000" algn="tl">
                  <a:srgbClr val="000000">
                    <a:alpha val="43137"/>
                  </a:srgbClr>
                </a:outerShdw>
              </a:effectLst>
              <a:latin typeface="+mn-lt"/>
            </a:endParaRP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228600" y="838200"/>
            <a:ext cx="8686800" cy="5410200"/>
          </a:xfrm>
        </p:spPr>
        <p:txBody>
          <a:bodyPr>
            <a:normAutofit/>
          </a:bodyPr>
          <a:lstStyle/>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A problem closely related to deadlock and </a:t>
            </a:r>
            <a:r>
              <a:rPr lang="en-US" sz="2400" dirty="0" err="1">
                <a:solidFill>
                  <a:srgbClr val="0000CC"/>
                </a:solidFill>
                <a:effectLst>
                  <a:outerShdw blurRad="38100" dist="38100" dir="2700000" algn="tl">
                    <a:srgbClr val="000000">
                      <a:alpha val="43137"/>
                    </a:srgbClr>
                  </a:outerShdw>
                </a:effectLst>
              </a:rPr>
              <a:t>livelock</a:t>
            </a:r>
            <a:r>
              <a:rPr lang="en-US" sz="2400" dirty="0">
                <a:solidFill>
                  <a:srgbClr val="0000CC"/>
                </a:solidFill>
                <a:effectLst>
                  <a:outerShdw blurRad="38100" dist="38100" dir="2700000" algn="tl">
                    <a:srgbClr val="000000">
                      <a:alpha val="43137"/>
                    </a:srgbClr>
                  </a:outerShdw>
                </a:effectLst>
              </a:rPr>
              <a:t> is </a:t>
            </a:r>
            <a:r>
              <a:rPr lang="en-US" sz="2400" b="1" dirty="0">
                <a:solidFill>
                  <a:srgbClr val="0000CC"/>
                </a:solidFill>
                <a:effectLst>
                  <a:outerShdw blurRad="38100" dist="38100" dir="2700000" algn="tl">
                    <a:srgbClr val="000000">
                      <a:alpha val="43137"/>
                    </a:srgbClr>
                  </a:outerShdw>
                </a:effectLst>
              </a:rPr>
              <a:t>starvation.</a:t>
            </a:r>
          </a:p>
          <a:p>
            <a:pPr>
              <a:lnSpc>
                <a:spcPct val="90000"/>
              </a:lnSpc>
              <a:buFont typeface="Courier New" pitchFamily="49" charset="0"/>
              <a:buChar char="o"/>
            </a:pPr>
            <a:endParaRPr lang="en-US" sz="2400" b="1" dirty="0">
              <a:solidFill>
                <a:srgbClr val="0000CC"/>
              </a:solidFill>
              <a:effectLst>
                <a:outerShdw blurRad="38100" dist="38100" dir="2700000" algn="tl">
                  <a:srgbClr val="000000">
                    <a:alpha val="43137"/>
                  </a:srgbClr>
                </a:outerShdw>
              </a:effectLst>
            </a:endParaRPr>
          </a:p>
          <a:p>
            <a:pPr>
              <a:lnSpc>
                <a:spcPct val="90000"/>
              </a:lnSpc>
              <a:buFont typeface="Courier New" pitchFamily="49" charset="0"/>
              <a:buChar char="o"/>
            </a:pPr>
            <a:r>
              <a:rPr lang="en-US" sz="2400" dirty="0">
                <a:solidFill>
                  <a:srgbClr val="0000CC"/>
                </a:solidFill>
                <a:effectLst>
                  <a:outerShdw blurRad="38100" dist="38100" dir="2700000" algn="tl">
                    <a:srgbClr val="000000">
                      <a:alpha val="43137"/>
                    </a:srgbClr>
                  </a:outerShdw>
                </a:effectLst>
              </a:rPr>
              <a:t>When processes wait for execution, but it cannot be possible to get CPU to be run, because of scheduler or something else these processes are said to be under starvation.</a:t>
            </a:r>
          </a:p>
          <a:p>
            <a:pPr>
              <a:lnSpc>
                <a:spcPct val="90000"/>
              </a:lnSpc>
              <a:buFont typeface="Courier New" pitchFamily="49" charset="0"/>
              <a:buChar char="o"/>
            </a:pPr>
            <a:endParaRPr lang="en-US" sz="2400" dirty="0">
              <a:solidFill>
                <a:srgbClr val="0000CC"/>
              </a:solidFill>
              <a:effectLst>
                <a:outerShdw blurRad="38100" dist="38100" dir="2700000" algn="tl">
                  <a:srgbClr val="000000">
                    <a:alpha val="43137"/>
                  </a:srgbClr>
                </a:outerShdw>
              </a:effectLst>
            </a:endParaRPr>
          </a:p>
        </p:txBody>
      </p:sp>
      <p:sp>
        <p:nvSpPr>
          <p:cNvPr id="51203" name="Date Placeholder 3"/>
          <p:cNvSpPr>
            <a:spLocks noGrp="1"/>
          </p:cNvSpPr>
          <p:nvPr>
            <p:ph type="dt" sz="quarter" idx="10"/>
          </p:nvPr>
        </p:nvSpPr>
        <p:spPr>
          <a:noFill/>
        </p:spPr>
        <p:txBody>
          <a:bodyPr/>
          <a:lstStyle/>
          <a:p>
            <a:fld id="{D18B3243-DFC8-483E-8A25-73AF0D1FC2DC}" type="datetime1">
              <a:rPr lang="en-US" smtClean="0"/>
              <a:t>5/31/2020</a:t>
            </a:fld>
            <a:endParaRPr lang="en-US"/>
          </a:p>
        </p:txBody>
      </p:sp>
      <p:sp>
        <p:nvSpPr>
          <p:cNvPr id="51204" name="Slide Number Placeholder 4"/>
          <p:cNvSpPr>
            <a:spLocks noGrp="1"/>
          </p:cNvSpPr>
          <p:nvPr>
            <p:ph type="sldNum" sz="quarter" idx="11"/>
          </p:nvPr>
        </p:nvSpPr>
        <p:spPr>
          <a:noFill/>
        </p:spPr>
        <p:txBody>
          <a:bodyPr/>
          <a:lstStyle/>
          <a:p>
            <a:fld id="{FE661472-3CBD-4E8D-A8F7-BC842EF37285}" type="slidenum">
              <a:rPr lang="en-US" smtClean="0"/>
              <a:pPr/>
              <a:t>55</a:t>
            </a:fld>
            <a:endParaRPr lang="en-US"/>
          </a:p>
        </p:txBody>
      </p:sp>
      <p:sp>
        <p:nvSpPr>
          <p:cNvPr id="51205"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13" name="Title 1"/>
          <p:cNvSpPr>
            <a:spLocks noGrp="1"/>
          </p:cNvSpPr>
          <p:nvPr>
            <p:ph type="title"/>
          </p:nvPr>
        </p:nvSpPr>
        <p:spPr>
          <a:xfrm>
            <a:off x="0" y="0"/>
            <a:ext cx="8610600" cy="762000"/>
          </a:xfrm>
        </p:spPr>
        <p:txBody>
          <a:bodyPr>
            <a:noAutofit/>
          </a:bodyPr>
          <a:lstStyle/>
          <a:p>
            <a:r>
              <a:rPr lang="en-US" sz="3200" b="1" dirty="0">
                <a:solidFill>
                  <a:srgbClr val="FF0000"/>
                </a:solidFill>
                <a:effectLst>
                  <a:outerShdw blurRad="38100" dist="38100" dir="2700000" algn="tl">
                    <a:srgbClr val="000000">
                      <a:alpha val="43137"/>
                    </a:srgbClr>
                  </a:outerShdw>
                </a:effectLst>
                <a:latin typeface="+mn-lt"/>
              </a:rPr>
              <a:t>Starvation</a:t>
            </a:r>
            <a:endParaRPr lang="en-US" sz="3200" dirty="0">
              <a:solidFill>
                <a:srgbClr val="FF0000"/>
              </a:solidFill>
              <a:effectLst>
                <a:outerShdw blurRad="38100" dist="38100" dir="2700000" algn="tl">
                  <a:srgbClr val="000000">
                    <a:alpha val="43137"/>
                  </a:srgbClr>
                </a:outerShdw>
              </a:effectLst>
              <a:latin typeface="+mn-lt"/>
            </a:endParaRP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Date Placeholder 3"/>
          <p:cNvSpPr>
            <a:spLocks noGrp="1"/>
          </p:cNvSpPr>
          <p:nvPr>
            <p:ph type="dt" sz="quarter" idx="10"/>
          </p:nvPr>
        </p:nvSpPr>
        <p:spPr>
          <a:noFill/>
        </p:spPr>
        <p:txBody>
          <a:bodyPr/>
          <a:lstStyle/>
          <a:p>
            <a:fld id="{2E2CA1BA-0832-45DA-887B-C76E1DF42ACA}" type="datetime1">
              <a:rPr lang="en-US" smtClean="0"/>
              <a:t>5/31/2020</a:t>
            </a:fld>
            <a:endParaRPr lang="en-US"/>
          </a:p>
        </p:txBody>
      </p:sp>
      <p:sp>
        <p:nvSpPr>
          <p:cNvPr id="66563" name="Slide Number Placeholder 4"/>
          <p:cNvSpPr>
            <a:spLocks noGrp="1"/>
          </p:cNvSpPr>
          <p:nvPr>
            <p:ph type="sldNum" sz="quarter" idx="11"/>
          </p:nvPr>
        </p:nvSpPr>
        <p:spPr>
          <a:noFill/>
        </p:spPr>
        <p:txBody>
          <a:bodyPr/>
          <a:lstStyle/>
          <a:p>
            <a:fld id="{4C53A15C-0D0C-4A34-B03E-68BB5425DC9E}" type="slidenum">
              <a:rPr lang="en-US" smtClean="0"/>
              <a:pPr/>
              <a:t>56</a:t>
            </a:fld>
            <a:endParaRPr lang="en-US"/>
          </a:p>
        </p:txBody>
      </p:sp>
      <p:sp>
        <p:nvSpPr>
          <p:cNvPr id="66564"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sp>
        <p:nvSpPr>
          <p:cNvPr id="66565" name="TextBox 7"/>
          <p:cNvSpPr txBox="1">
            <a:spLocks noChangeArrowheads="1"/>
          </p:cNvSpPr>
          <p:nvPr/>
        </p:nvSpPr>
        <p:spPr bwMode="auto">
          <a:xfrm>
            <a:off x="304800" y="1981200"/>
            <a:ext cx="396875" cy="400050"/>
          </a:xfrm>
          <a:prstGeom prst="rect">
            <a:avLst/>
          </a:prstGeom>
          <a:noFill/>
          <a:ln w="9525">
            <a:noFill/>
            <a:miter lim="800000"/>
            <a:headEnd/>
            <a:tailEnd/>
          </a:ln>
        </p:spPr>
        <p:txBody>
          <a:bodyPr wrap="none">
            <a:spAutoFit/>
          </a:bodyPr>
          <a:lstStyle/>
          <a:p>
            <a:r>
              <a:rPr lang="en-US" sz="2000" dirty="0"/>
              <a:t>a.</a:t>
            </a:r>
          </a:p>
        </p:txBody>
      </p:sp>
      <p:sp>
        <p:nvSpPr>
          <p:cNvPr id="66566" name="TextBox 8"/>
          <p:cNvSpPr txBox="1">
            <a:spLocks noChangeArrowheads="1"/>
          </p:cNvSpPr>
          <p:nvPr/>
        </p:nvSpPr>
        <p:spPr bwMode="auto">
          <a:xfrm>
            <a:off x="4876800" y="1752600"/>
            <a:ext cx="401638" cy="400050"/>
          </a:xfrm>
          <a:prstGeom prst="rect">
            <a:avLst/>
          </a:prstGeom>
          <a:noFill/>
          <a:ln w="9525">
            <a:noFill/>
            <a:miter lim="800000"/>
            <a:headEnd/>
            <a:tailEnd/>
          </a:ln>
        </p:spPr>
        <p:txBody>
          <a:bodyPr>
            <a:spAutoFit/>
          </a:bodyPr>
          <a:lstStyle/>
          <a:p>
            <a:r>
              <a:rPr lang="en-US" sz="2000" dirty="0"/>
              <a:t>b.</a:t>
            </a:r>
          </a:p>
        </p:txBody>
      </p:sp>
      <p:sp>
        <p:nvSpPr>
          <p:cNvPr id="66567" name="TextBox 9"/>
          <p:cNvSpPr txBox="1">
            <a:spLocks noChangeArrowheads="1"/>
          </p:cNvSpPr>
          <p:nvPr/>
        </p:nvSpPr>
        <p:spPr bwMode="auto">
          <a:xfrm>
            <a:off x="304800" y="3962400"/>
            <a:ext cx="381000" cy="400050"/>
          </a:xfrm>
          <a:prstGeom prst="rect">
            <a:avLst/>
          </a:prstGeom>
          <a:noFill/>
          <a:ln w="9525">
            <a:noFill/>
            <a:miter lim="800000"/>
            <a:headEnd/>
            <a:tailEnd/>
          </a:ln>
        </p:spPr>
        <p:txBody>
          <a:bodyPr>
            <a:spAutoFit/>
          </a:bodyPr>
          <a:lstStyle/>
          <a:p>
            <a:r>
              <a:rPr lang="en-US" sz="2000" dirty="0"/>
              <a:t>c.</a:t>
            </a:r>
          </a:p>
        </p:txBody>
      </p:sp>
      <p:sp>
        <p:nvSpPr>
          <p:cNvPr id="66568" name="Title 1"/>
          <p:cNvSpPr>
            <a:spLocks noGrp="1"/>
          </p:cNvSpPr>
          <p:nvPr>
            <p:ph type="title"/>
          </p:nvPr>
        </p:nvSpPr>
        <p:spPr>
          <a:xfrm>
            <a:off x="152400" y="76200"/>
            <a:ext cx="2133600" cy="457200"/>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Exercises</a:t>
            </a:r>
          </a:p>
        </p:txBody>
      </p:sp>
      <p:sp>
        <p:nvSpPr>
          <p:cNvPr id="66569" name="TextBox 11"/>
          <p:cNvSpPr txBox="1">
            <a:spLocks noChangeArrowheads="1"/>
          </p:cNvSpPr>
          <p:nvPr/>
        </p:nvSpPr>
        <p:spPr bwMode="auto">
          <a:xfrm>
            <a:off x="0" y="457200"/>
            <a:ext cx="8763000" cy="1200329"/>
          </a:xfrm>
          <a:prstGeom prst="rect">
            <a:avLst/>
          </a:prstGeom>
          <a:noFill/>
          <a:ln w="9525">
            <a:noFill/>
            <a:miter lim="800000"/>
            <a:headEnd/>
            <a:tailEnd/>
          </a:ln>
        </p:spPr>
        <p:txBody>
          <a:bodyPr>
            <a:spAutoFit/>
          </a:bodyPr>
          <a:lstStyle/>
          <a:p>
            <a:pPr marL="342900" indent="-342900">
              <a:buFont typeface="Tahoma" charset="0"/>
              <a:buAutoNum type="arabicPeriod"/>
            </a:pPr>
            <a:r>
              <a:rPr lang="en-US" sz="2400" dirty="0">
                <a:solidFill>
                  <a:srgbClr val="0000CC"/>
                </a:solidFill>
              </a:rPr>
              <a:t>For each of the resource allocation graphs below, determine whether there is a deadlock or not. Give explanations for each of your answers.</a:t>
            </a:r>
          </a:p>
        </p:txBody>
      </p:sp>
      <p:pic>
        <p:nvPicPr>
          <p:cNvPr id="66570" name="Picture 12"/>
          <p:cNvPicPr>
            <a:picLocks noChangeAspect="1"/>
          </p:cNvPicPr>
          <p:nvPr/>
        </p:nvPicPr>
        <p:blipFill>
          <a:blip r:embed="rId2"/>
          <a:srcRect/>
          <a:stretch>
            <a:fillRect/>
          </a:stretch>
        </p:blipFill>
        <p:spPr bwMode="auto">
          <a:xfrm>
            <a:off x="5105400" y="1676400"/>
            <a:ext cx="3022600" cy="2209800"/>
          </a:xfrm>
          <a:prstGeom prst="rect">
            <a:avLst/>
          </a:prstGeom>
          <a:noFill/>
          <a:ln w="9525">
            <a:noFill/>
            <a:miter lim="800000"/>
            <a:headEnd/>
            <a:tailEnd/>
          </a:ln>
        </p:spPr>
      </p:pic>
      <p:sp>
        <p:nvSpPr>
          <p:cNvPr id="66571" name="TextBox 13"/>
          <p:cNvSpPr txBox="1">
            <a:spLocks noChangeArrowheads="1"/>
          </p:cNvSpPr>
          <p:nvPr/>
        </p:nvSpPr>
        <p:spPr bwMode="auto">
          <a:xfrm>
            <a:off x="4419600" y="3962400"/>
            <a:ext cx="533400" cy="400050"/>
          </a:xfrm>
          <a:prstGeom prst="rect">
            <a:avLst/>
          </a:prstGeom>
          <a:noFill/>
          <a:ln w="9525">
            <a:noFill/>
            <a:miter lim="800000"/>
            <a:headEnd/>
            <a:tailEnd/>
          </a:ln>
        </p:spPr>
        <p:txBody>
          <a:bodyPr>
            <a:spAutoFit/>
          </a:bodyPr>
          <a:lstStyle/>
          <a:p>
            <a:r>
              <a:rPr lang="en-US" sz="2000" dirty="0"/>
              <a:t>d.</a:t>
            </a:r>
          </a:p>
        </p:txBody>
      </p:sp>
      <p:pic>
        <p:nvPicPr>
          <p:cNvPr id="66572" name="Picture 14"/>
          <p:cNvPicPr>
            <a:picLocks noChangeAspect="1"/>
          </p:cNvPicPr>
          <p:nvPr/>
        </p:nvPicPr>
        <p:blipFill>
          <a:blip r:embed="rId3"/>
          <a:srcRect/>
          <a:stretch>
            <a:fillRect/>
          </a:stretch>
        </p:blipFill>
        <p:spPr bwMode="auto">
          <a:xfrm>
            <a:off x="838200" y="4038600"/>
            <a:ext cx="3048000" cy="1816100"/>
          </a:xfrm>
          <a:prstGeom prst="rect">
            <a:avLst/>
          </a:prstGeom>
          <a:noFill/>
          <a:ln w="9525">
            <a:noFill/>
            <a:miter lim="800000"/>
            <a:headEnd/>
            <a:tailEnd/>
          </a:ln>
        </p:spPr>
      </p:pic>
      <p:pic>
        <p:nvPicPr>
          <p:cNvPr id="66573" name="Picture 15"/>
          <p:cNvPicPr>
            <a:picLocks noChangeAspect="1"/>
          </p:cNvPicPr>
          <p:nvPr/>
        </p:nvPicPr>
        <p:blipFill>
          <a:blip r:embed="rId4"/>
          <a:srcRect/>
          <a:stretch>
            <a:fillRect/>
          </a:stretch>
        </p:blipFill>
        <p:spPr bwMode="auto">
          <a:xfrm>
            <a:off x="5105400" y="3810000"/>
            <a:ext cx="3594100" cy="2057400"/>
          </a:xfrm>
          <a:prstGeom prst="rect">
            <a:avLst/>
          </a:prstGeom>
          <a:noFill/>
          <a:ln w="9525">
            <a:noFill/>
            <a:miter lim="800000"/>
            <a:headEnd/>
            <a:tailEnd/>
          </a:ln>
        </p:spPr>
      </p:pic>
      <p:pic>
        <p:nvPicPr>
          <p:cNvPr id="66574" name="Picture 16"/>
          <p:cNvPicPr>
            <a:picLocks noChangeAspect="1"/>
          </p:cNvPicPr>
          <p:nvPr/>
        </p:nvPicPr>
        <p:blipFill>
          <a:blip r:embed="rId5"/>
          <a:srcRect/>
          <a:stretch>
            <a:fillRect/>
          </a:stretch>
        </p:blipFill>
        <p:spPr bwMode="auto">
          <a:xfrm>
            <a:off x="838200" y="1905000"/>
            <a:ext cx="3098800" cy="1828800"/>
          </a:xfrm>
          <a:prstGeom prst="rect">
            <a:avLst/>
          </a:prstGeom>
          <a:noFill/>
          <a:ln w="9525">
            <a:noFill/>
            <a:miter lim="800000"/>
            <a:headEnd/>
            <a:tailEnd/>
          </a:ln>
        </p:spPr>
      </p:pic>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304800" y="76200"/>
            <a:ext cx="8610600" cy="533400"/>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Exercises</a:t>
            </a:r>
          </a:p>
        </p:txBody>
      </p:sp>
      <p:sp>
        <p:nvSpPr>
          <p:cNvPr id="67587" name="Date Placeholder 3"/>
          <p:cNvSpPr>
            <a:spLocks noGrp="1"/>
          </p:cNvSpPr>
          <p:nvPr>
            <p:ph type="dt" sz="quarter" idx="10"/>
          </p:nvPr>
        </p:nvSpPr>
        <p:spPr>
          <a:noFill/>
        </p:spPr>
        <p:txBody>
          <a:bodyPr/>
          <a:lstStyle/>
          <a:p>
            <a:fld id="{F30A1811-D8F3-4148-A2F9-74B3D5949E7F}" type="datetime1">
              <a:rPr lang="en-US" smtClean="0"/>
              <a:t>5/31/2020</a:t>
            </a:fld>
            <a:endParaRPr lang="en-US"/>
          </a:p>
        </p:txBody>
      </p:sp>
      <p:sp>
        <p:nvSpPr>
          <p:cNvPr id="67588" name="Slide Number Placeholder 4"/>
          <p:cNvSpPr>
            <a:spLocks noGrp="1"/>
          </p:cNvSpPr>
          <p:nvPr>
            <p:ph type="sldNum" sz="quarter" idx="11"/>
          </p:nvPr>
        </p:nvSpPr>
        <p:spPr>
          <a:noFill/>
        </p:spPr>
        <p:txBody>
          <a:bodyPr/>
          <a:lstStyle/>
          <a:p>
            <a:fld id="{B941A059-60B5-470E-93DC-D5CB15F1962F}" type="slidenum">
              <a:rPr lang="en-US" smtClean="0"/>
              <a:pPr/>
              <a:t>57</a:t>
            </a:fld>
            <a:endParaRPr lang="en-US"/>
          </a:p>
        </p:txBody>
      </p:sp>
      <p:sp>
        <p:nvSpPr>
          <p:cNvPr id="67589"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pic>
        <p:nvPicPr>
          <p:cNvPr id="67590" name="Object 2"/>
          <p:cNvPicPr>
            <a:picLocks noChangeAspect="1" noChangeArrowheads="1"/>
          </p:cNvPicPr>
          <p:nvPr/>
        </p:nvPicPr>
        <p:blipFill>
          <a:blip r:embed="rId2"/>
          <a:srcRect/>
          <a:stretch>
            <a:fillRect/>
          </a:stretch>
        </p:blipFill>
        <p:spPr bwMode="auto">
          <a:xfrm>
            <a:off x="304800" y="1447800"/>
            <a:ext cx="6248400" cy="1981200"/>
          </a:xfrm>
          <a:prstGeom prst="rect">
            <a:avLst/>
          </a:prstGeom>
          <a:noFill/>
          <a:ln w="12700">
            <a:noFill/>
            <a:miter lim="800000"/>
            <a:headEnd/>
            <a:tailEnd/>
          </a:ln>
        </p:spPr>
      </p:pic>
      <p:sp>
        <p:nvSpPr>
          <p:cNvPr id="67591" name="TextBox 7"/>
          <p:cNvSpPr txBox="1">
            <a:spLocks noChangeArrowheads="1"/>
          </p:cNvSpPr>
          <p:nvPr/>
        </p:nvSpPr>
        <p:spPr bwMode="auto">
          <a:xfrm>
            <a:off x="76200" y="657225"/>
            <a:ext cx="8918575" cy="1323439"/>
          </a:xfrm>
          <a:prstGeom prst="rect">
            <a:avLst/>
          </a:prstGeom>
          <a:noFill/>
          <a:ln w="9525">
            <a:noFill/>
            <a:miter lim="800000"/>
            <a:headEnd/>
            <a:tailEnd/>
          </a:ln>
        </p:spPr>
        <p:txBody>
          <a:bodyPr>
            <a:spAutoFit/>
          </a:bodyPr>
          <a:lstStyle/>
          <a:p>
            <a:pPr marL="457200" indent="-457200">
              <a:buFont typeface="Tahoma" charset="0"/>
              <a:buAutoNum type="arabicPeriod" startAt="2"/>
            </a:pPr>
            <a:r>
              <a:rPr lang="en-US" sz="2000" dirty="0">
                <a:solidFill>
                  <a:srgbClr val="0000CC"/>
                </a:solidFill>
              </a:rPr>
              <a:t>There are four processes in a system and they are going to share nine tape drives. Their current and maximum number of allocation numbers are as follows :</a:t>
            </a:r>
          </a:p>
          <a:p>
            <a:pPr marL="457200" indent="-457200">
              <a:buFont typeface="Tahoma" charset="0"/>
              <a:buAutoNum type="arabicPeriod" startAt="2"/>
            </a:pPr>
            <a:endParaRPr lang="en-US" sz="2000" dirty="0">
              <a:solidFill>
                <a:srgbClr val="0000CC"/>
              </a:solidFill>
            </a:endParaRPr>
          </a:p>
        </p:txBody>
      </p:sp>
      <p:sp>
        <p:nvSpPr>
          <p:cNvPr id="67592" name="TextBox 8"/>
          <p:cNvSpPr txBox="1">
            <a:spLocks noChangeArrowheads="1"/>
          </p:cNvSpPr>
          <p:nvPr/>
        </p:nvSpPr>
        <p:spPr bwMode="auto">
          <a:xfrm>
            <a:off x="4267200" y="1447800"/>
            <a:ext cx="4267200" cy="1631216"/>
          </a:xfrm>
          <a:prstGeom prst="rect">
            <a:avLst/>
          </a:prstGeom>
          <a:noFill/>
          <a:ln w="9525">
            <a:noFill/>
            <a:miter lim="800000"/>
            <a:headEnd/>
            <a:tailEnd/>
          </a:ln>
        </p:spPr>
        <p:txBody>
          <a:bodyPr>
            <a:spAutoFit/>
          </a:bodyPr>
          <a:lstStyle/>
          <a:p>
            <a:pPr marL="457200" indent="-457200">
              <a:buFont typeface="Tahoma" charset="0"/>
              <a:buAutoNum type="alphaLcPeriod"/>
            </a:pPr>
            <a:r>
              <a:rPr lang="en-US" sz="2000" dirty="0">
                <a:solidFill>
                  <a:srgbClr val="0000CC"/>
                </a:solidFill>
              </a:rPr>
              <a:t>Is the system in a safe state? Why or why not? </a:t>
            </a:r>
          </a:p>
          <a:p>
            <a:pPr marL="457200" indent="-457200">
              <a:buFont typeface="Tahoma" charset="0"/>
              <a:buAutoNum type="alphaLcPeriod"/>
            </a:pPr>
            <a:r>
              <a:rPr lang="en-US" sz="2000" dirty="0">
                <a:solidFill>
                  <a:srgbClr val="0000CC"/>
                </a:solidFill>
              </a:rPr>
              <a:t>Is the system deadlocked? Why or why not?</a:t>
            </a:r>
          </a:p>
          <a:p>
            <a:pPr marL="457200" indent="-457200"/>
            <a:endParaRPr lang="en-US" sz="2000" dirty="0">
              <a:solidFill>
                <a:srgbClr val="0000CC"/>
              </a:solidFill>
            </a:endParaRPr>
          </a:p>
        </p:txBody>
      </p:sp>
      <p:sp>
        <p:nvSpPr>
          <p:cNvPr id="67593" name="Rectangle 11"/>
          <p:cNvSpPr>
            <a:spLocks noChangeArrowheads="1"/>
          </p:cNvSpPr>
          <p:nvPr/>
        </p:nvSpPr>
        <p:spPr bwMode="auto">
          <a:xfrm>
            <a:off x="152400" y="3627438"/>
            <a:ext cx="4495800" cy="1631950"/>
          </a:xfrm>
          <a:prstGeom prst="rect">
            <a:avLst/>
          </a:prstGeom>
          <a:noFill/>
          <a:ln w="9525">
            <a:noFill/>
            <a:miter lim="800000"/>
            <a:headEnd/>
            <a:tailEnd/>
          </a:ln>
        </p:spPr>
        <p:txBody>
          <a:bodyPr>
            <a:spAutoFit/>
          </a:bodyPr>
          <a:lstStyle/>
          <a:p>
            <a:pPr marL="342900" indent="-342900">
              <a:spcAft>
                <a:spcPts val="1800"/>
              </a:spcAft>
              <a:buFont typeface="Tahoma" charset="0"/>
              <a:buAutoNum type="arabicPeriod" startAt="3"/>
            </a:pPr>
            <a:r>
              <a:rPr lang="en-US" sz="2000" dirty="0">
                <a:solidFill>
                  <a:srgbClr val="0000CC"/>
                </a:solidFill>
              </a:rPr>
              <a:t>Explain if the system in the given resource allocation graph here is deadlocked. If not, give an execution order of the processes which successfully terminates</a:t>
            </a:r>
          </a:p>
        </p:txBody>
      </p:sp>
      <p:pic>
        <p:nvPicPr>
          <p:cNvPr id="67594" name="Picture 12"/>
          <p:cNvPicPr>
            <a:picLocks noChangeAspect="1"/>
          </p:cNvPicPr>
          <p:nvPr/>
        </p:nvPicPr>
        <p:blipFill>
          <a:blip r:embed="rId3"/>
          <a:srcRect/>
          <a:stretch>
            <a:fillRect/>
          </a:stretch>
        </p:blipFill>
        <p:spPr bwMode="auto">
          <a:xfrm>
            <a:off x="4419600" y="3352800"/>
            <a:ext cx="3886200" cy="2362200"/>
          </a:xfrm>
          <a:prstGeom prst="rect">
            <a:avLst/>
          </a:prstGeom>
          <a:noFill/>
          <a:ln w="9525">
            <a:noFill/>
            <a:miter lim="800000"/>
            <a:headEnd/>
            <a:tailEnd/>
          </a:ln>
        </p:spPr>
      </p:pic>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152400" y="685800"/>
            <a:ext cx="8839200" cy="5105400"/>
          </a:xfrm>
        </p:spPr>
        <p:txBody>
          <a:bodyPr>
            <a:normAutofit/>
          </a:bodyPr>
          <a:lstStyle/>
          <a:p>
            <a:pPr marL="292100" indent="-292100">
              <a:buFont typeface="Tahoma" charset="0"/>
              <a:buAutoNum type="arabicPeriod" startAt="4"/>
            </a:pPr>
            <a:r>
              <a:rPr lang="en-US" sz="2000" dirty="0">
                <a:solidFill>
                  <a:srgbClr val="0000CC"/>
                </a:solidFill>
              </a:rPr>
              <a:t>Given the resource allocation graph below:</a:t>
            </a:r>
          </a:p>
          <a:p>
            <a:pPr marL="292100" indent="-292100">
              <a:buFont typeface="Times" charset="0"/>
              <a:buNone/>
            </a:pPr>
            <a:endParaRPr lang="en-US" sz="2000" dirty="0">
              <a:solidFill>
                <a:srgbClr val="0000CC"/>
              </a:solidFill>
            </a:endParaRPr>
          </a:p>
        </p:txBody>
      </p:sp>
      <p:sp>
        <p:nvSpPr>
          <p:cNvPr id="68611" name="Date Placeholder 3"/>
          <p:cNvSpPr>
            <a:spLocks noGrp="1"/>
          </p:cNvSpPr>
          <p:nvPr>
            <p:ph type="dt" sz="quarter" idx="10"/>
          </p:nvPr>
        </p:nvSpPr>
        <p:spPr>
          <a:noFill/>
        </p:spPr>
        <p:txBody>
          <a:bodyPr/>
          <a:lstStyle/>
          <a:p>
            <a:fld id="{405C05A0-8572-4096-A869-A795EC361434}" type="datetime1">
              <a:rPr lang="en-US" smtClean="0"/>
              <a:t>5/31/2020</a:t>
            </a:fld>
            <a:endParaRPr lang="en-US"/>
          </a:p>
        </p:txBody>
      </p:sp>
      <p:sp>
        <p:nvSpPr>
          <p:cNvPr id="68612" name="Slide Number Placeholder 4"/>
          <p:cNvSpPr>
            <a:spLocks noGrp="1"/>
          </p:cNvSpPr>
          <p:nvPr>
            <p:ph type="sldNum" sz="quarter" idx="11"/>
          </p:nvPr>
        </p:nvSpPr>
        <p:spPr>
          <a:noFill/>
        </p:spPr>
        <p:txBody>
          <a:bodyPr/>
          <a:lstStyle/>
          <a:p>
            <a:fld id="{E35E5DB3-DC42-4D4D-91CE-955CB296D6AA}" type="slidenum">
              <a:rPr lang="en-US" smtClean="0"/>
              <a:pPr/>
              <a:t>58</a:t>
            </a:fld>
            <a:endParaRPr lang="en-US"/>
          </a:p>
        </p:txBody>
      </p:sp>
      <p:sp>
        <p:nvSpPr>
          <p:cNvPr id="68613" name="Footer Placeholder 5"/>
          <p:cNvSpPr>
            <a:spLocks noGrp="1"/>
          </p:cNvSpPr>
          <p:nvPr>
            <p:ph type="ftr" sz="quarter" idx="12"/>
          </p:nvPr>
        </p:nvSpPr>
        <p:spPr>
          <a:noFill/>
        </p:spPr>
        <p:txBody>
          <a:bodyPr/>
          <a:lstStyle/>
          <a:p>
            <a:r>
              <a:rPr lang="en-US">
                <a:latin typeface="Tahoma" charset="0"/>
                <a:ea typeface="ＭＳ Ｐゴシック" charset="-128"/>
              </a:rPr>
              <a:t>Ambo University || Woliso Campus</a:t>
            </a:r>
          </a:p>
        </p:txBody>
      </p:sp>
      <p:pic>
        <p:nvPicPr>
          <p:cNvPr id="68614" name="Picture 6"/>
          <p:cNvPicPr>
            <a:picLocks noChangeAspect="1"/>
          </p:cNvPicPr>
          <p:nvPr/>
        </p:nvPicPr>
        <p:blipFill>
          <a:blip r:embed="rId2"/>
          <a:srcRect/>
          <a:stretch>
            <a:fillRect/>
          </a:stretch>
        </p:blipFill>
        <p:spPr bwMode="auto">
          <a:xfrm>
            <a:off x="4876800" y="838200"/>
            <a:ext cx="3962400" cy="2438400"/>
          </a:xfrm>
          <a:prstGeom prst="rect">
            <a:avLst/>
          </a:prstGeom>
          <a:noFill/>
          <a:ln w="9525">
            <a:noFill/>
            <a:miter lim="800000"/>
            <a:headEnd/>
            <a:tailEnd/>
          </a:ln>
        </p:spPr>
      </p:pic>
      <p:sp>
        <p:nvSpPr>
          <p:cNvPr id="68615" name="Rectangle 7"/>
          <p:cNvSpPr>
            <a:spLocks noChangeArrowheads="1"/>
          </p:cNvSpPr>
          <p:nvPr/>
        </p:nvSpPr>
        <p:spPr bwMode="auto">
          <a:xfrm>
            <a:off x="304800" y="985838"/>
            <a:ext cx="4191000" cy="2062162"/>
          </a:xfrm>
          <a:prstGeom prst="rect">
            <a:avLst/>
          </a:prstGeom>
          <a:noFill/>
          <a:ln w="9525">
            <a:noFill/>
            <a:miter lim="800000"/>
            <a:headEnd/>
            <a:tailEnd/>
          </a:ln>
        </p:spPr>
        <p:txBody>
          <a:bodyPr>
            <a:spAutoFit/>
          </a:bodyPr>
          <a:lstStyle/>
          <a:p>
            <a:pPr marL="292100" indent="-292100">
              <a:buFont typeface="Tahoma" charset="0"/>
              <a:buAutoNum type="alphaLcPeriod"/>
            </a:pPr>
            <a:r>
              <a:rPr lang="en-US" sz="1600" dirty="0">
                <a:solidFill>
                  <a:srgbClr val="0000CC"/>
                </a:solidFill>
              </a:rPr>
              <a:t>Apply the deadlock detection algorithm and either indicate why the system is deadlocked, or specify a safe allocation sequence</a:t>
            </a:r>
          </a:p>
          <a:p>
            <a:pPr marL="292100" indent="-292100"/>
            <a:endParaRPr lang="en-US" sz="1600" dirty="0">
              <a:solidFill>
                <a:srgbClr val="0000CC"/>
              </a:solidFill>
            </a:endParaRPr>
          </a:p>
          <a:p>
            <a:pPr marL="292100" indent="-292100"/>
            <a:r>
              <a:rPr lang="en-US" sz="1600" dirty="0">
                <a:solidFill>
                  <a:srgbClr val="0000CC"/>
                </a:solidFill>
              </a:rPr>
              <a:t>b.  If the process P2 also request 2 instances of resource r1, does the system enter a deadlock? Why?</a:t>
            </a:r>
          </a:p>
        </p:txBody>
      </p:sp>
      <p:sp>
        <p:nvSpPr>
          <p:cNvPr id="68616" name="TextBox 9"/>
          <p:cNvSpPr txBox="1">
            <a:spLocks noChangeArrowheads="1"/>
          </p:cNvSpPr>
          <p:nvPr/>
        </p:nvSpPr>
        <p:spPr bwMode="auto">
          <a:xfrm>
            <a:off x="0" y="3124200"/>
            <a:ext cx="5257800" cy="338138"/>
          </a:xfrm>
          <a:prstGeom prst="rect">
            <a:avLst/>
          </a:prstGeom>
          <a:noFill/>
          <a:ln w="9525">
            <a:noFill/>
            <a:miter lim="800000"/>
            <a:headEnd/>
            <a:tailEnd/>
          </a:ln>
        </p:spPr>
        <p:txBody>
          <a:bodyPr>
            <a:spAutoFit/>
          </a:bodyPr>
          <a:lstStyle/>
          <a:p>
            <a:pPr marL="342900" indent="-279400">
              <a:buFont typeface="Tahoma" charset="0"/>
              <a:buAutoNum type="arabicPeriod" startAt="5"/>
            </a:pPr>
            <a:r>
              <a:rPr lang="en-US" sz="1600" dirty="0">
                <a:solidFill>
                  <a:srgbClr val="0000CC"/>
                </a:solidFill>
              </a:rPr>
              <a:t>Consider the following snapshot of a system:</a:t>
            </a:r>
          </a:p>
        </p:txBody>
      </p:sp>
      <p:pic>
        <p:nvPicPr>
          <p:cNvPr id="68617" name="Object 2"/>
          <p:cNvPicPr>
            <a:picLocks noChangeAspect="1" noChangeArrowheads="1"/>
          </p:cNvPicPr>
          <p:nvPr/>
        </p:nvPicPr>
        <p:blipFill>
          <a:blip r:embed="rId3"/>
          <a:srcRect/>
          <a:stretch>
            <a:fillRect/>
          </a:stretch>
        </p:blipFill>
        <p:spPr bwMode="auto">
          <a:xfrm>
            <a:off x="228600" y="3733800"/>
            <a:ext cx="5943600" cy="1905000"/>
          </a:xfrm>
          <a:prstGeom prst="rect">
            <a:avLst/>
          </a:prstGeom>
          <a:noFill/>
          <a:ln w="12700">
            <a:noFill/>
            <a:miter lim="800000"/>
            <a:headEnd/>
            <a:tailEnd/>
          </a:ln>
        </p:spPr>
      </p:pic>
      <p:sp>
        <p:nvSpPr>
          <p:cNvPr id="68618" name="Rectangle 11"/>
          <p:cNvSpPr>
            <a:spLocks noChangeArrowheads="1"/>
          </p:cNvSpPr>
          <p:nvPr/>
        </p:nvSpPr>
        <p:spPr bwMode="auto">
          <a:xfrm>
            <a:off x="3886200" y="3581400"/>
            <a:ext cx="5029200" cy="2785378"/>
          </a:xfrm>
          <a:prstGeom prst="rect">
            <a:avLst/>
          </a:prstGeom>
          <a:noFill/>
          <a:ln w="9525">
            <a:noFill/>
            <a:miter lim="800000"/>
            <a:headEnd/>
            <a:tailEnd/>
          </a:ln>
        </p:spPr>
        <p:txBody>
          <a:bodyPr>
            <a:spAutoFit/>
          </a:bodyPr>
          <a:lstStyle/>
          <a:p>
            <a:pPr marL="177800" lvl="1" indent="-177800">
              <a:spcAft>
                <a:spcPts val="600"/>
              </a:spcAft>
              <a:buFont typeface="Arial" charset="0"/>
              <a:buChar char="•"/>
            </a:pPr>
            <a:r>
              <a:rPr lang="en-US" sz="2000" dirty="0">
                <a:solidFill>
                  <a:srgbClr val="0000CC"/>
                </a:solidFill>
              </a:rPr>
              <a:t>Use the banker’s algorithm to answer the following questions:</a:t>
            </a:r>
          </a:p>
          <a:p>
            <a:pPr lvl="2" indent="-342900">
              <a:spcAft>
                <a:spcPts val="600"/>
              </a:spcAft>
              <a:buFontTx/>
              <a:buAutoNum type="alphaLcPeriod"/>
            </a:pPr>
            <a:r>
              <a:rPr lang="en-US" sz="2000" dirty="0">
                <a:solidFill>
                  <a:srgbClr val="0000CC"/>
                </a:solidFill>
              </a:rPr>
              <a:t>What is the content of the matrix Need?</a:t>
            </a:r>
          </a:p>
          <a:p>
            <a:pPr lvl="2" indent="-342900">
              <a:spcAft>
                <a:spcPts val="600"/>
              </a:spcAft>
              <a:buFontTx/>
              <a:buAutoNum type="alphaLcPeriod"/>
            </a:pPr>
            <a:r>
              <a:rPr lang="en-US" sz="2000" dirty="0">
                <a:solidFill>
                  <a:srgbClr val="0000CC"/>
                </a:solidFill>
              </a:rPr>
              <a:t>Is the system in a safe state?</a:t>
            </a:r>
          </a:p>
          <a:p>
            <a:pPr lvl="2" indent="-342900">
              <a:spcAft>
                <a:spcPts val="600"/>
              </a:spcAft>
              <a:buFontTx/>
              <a:buAutoNum type="alphaLcPeriod"/>
            </a:pPr>
            <a:r>
              <a:rPr lang="en-US" sz="2000" dirty="0">
                <a:solidFill>
                  <a:srgbClr val="0000CC"/>
                </a:solidFill>
              </a:rPr>
              <a:t>If a request from process P1 arrives for (0,4,2,0), can the request be granted immediately?</a:t>
            </a:r>
          </a:p>
        </p:txBody>
      </p:sp>
      <p:sp>
        <p:nvSpPr>
          <p:cNvPr id="68619" name="Title 1"/>
          <p:cNvSpPr>
            <a:spLocks noGrp="1"/>
          </p:cNvSpPr>
          <p:nvPr>
            <p:ph type="title"/>
          </p:nvPr>
        </p:nvSpPr>
        <p:spPr>
          <a:xfrm>
            <a:off x="228600" y="76200"/>
            <a:ext cx="3657600" cy="381000"/>
          </a:xfrm>
        </p:spPr>
        <p:txBody>
          <a:bodyPr>
            <a:normAutofit fontScale="90000"/>
          </a:bodyPr>
          <a:lstStyle/>
          <a:p>
            <a:r>
              <a:rPr lang="en-US" dirty="0">
                <a:solidFill>
                  <a:srgbClr val="FF0000"/>
                </a:solidFill>
              </a:rPr>
              <a:t>Exercises</a:t>
            </a:r>
          </a:p>
        </p:txBody>
      </p:sp>
      <p:sp>
        <p:nvSpPr>
          <p:cNvPr id="12" name="TextBox 11"/>
          <p:cNvSpPr txBox="1"/>
          <p:nvPr/>
        </p:nvSpPr>
        <p:spPr>
          <a:xfrm>
            <a:off x="10896600" y="3810000"/>
            <a:ext cx="184731" cy="369332"/>
          </a:xfrm>
          <a:prstGeom prst="rect">
            <a:avLst/>
          </a:prstGeom>
          <a:noFill/>
        </p:spPr>
        <p:txBody>
          <a:bodyPr wrap="none" rtlCol="0">
            <a:spAutoFit/>
          </a:bodyPr>
          <a:lstStyle/>
          <a:p>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838201"/>
            <a:ext cx="8686800" cy="6019800"/>
          </a:xfrm>
        </p:spPr>
        <p:txBody>
          <a:bodyPr>
            <a:noAutofit/>
          </a:bodyPr>
          <a:lstStyle/>
          <a:p>
            <a:pPr>
              <a:buFont typeface="Courier New" pitchFamily="49" charset="0"/>
              <a:buChar char="o"/>
            </a:pPr>
            <a:r>
              <a:rPr lang="en-US" sz="2400" dirty="0">
                <a:solidFill>
                  <a:srgbClr val="0000CC"/>
                </a:solidFill>
              </a:rPr>
              <a:t>A major class of deadlocks involve resources.</a:t>
            </a:r>
          </a:p>
          <a:p>
            <a:pPr>
              <a:buFont typeface="Courier New" pitchFamily="49" charset="0"/>
              <a:buChar char="o"/>
            </a:pPr>
            <a:r>
              <a:rPr lang="en-US" sz="2400" dirty="0">
                <a:solidFill>
                  <a:srgbClr val="0000CC"/>
                </a:solidFill>
              </a:rPr>
              <a:t>Deadlocks can occur when processes have been granted exclusive access to devices, data records, files, and so forth.</a:t>
            </a:r>
          </a:p>
          <a:p>
            <a:pPr>
              <a:buFont typeface="Courier New" pitchFamily="49" charset="0"/>
              <a:buChar char="o"/>
            </a:pPr>
            <a:r>
              <a:rPr lang="en-US" sz="2400" dirty="0">
                <a:solidFill>
                  <a:srgbClr val="0000CC"/>
                </a:solidFill>
              </a:rPr>
              <a:t>In general the objects granted to a process is referred to as resources. </a:t>
            </a:r>
          </a:p>
          <a:p>
            <a:pPr>
              <a:buFont typeface="Courier New" pitchFamily="49" charset="0"/>
              <a:buChar char="o"/>
            </a:pPr>
            <a:r>
              <a:rPr lang="en-US" sz="2400" dirty="0">
                <a:solidFill>
                  <a:srgbClr val="0000CC"/>
                </a:solidFill>
              </a:rPr>
              <a:t>A resource can be a hardware device (e.g., a tape drive) or a piece of information (e.g., a locked record in a database).</a:t>
            </a:r>
          </a:p>
          <a:p>
            <a:pPr>
              <a:buFont typeface="Courier New" pitchFamily="49" charset="0"/>
              <a:buChar char="o"/>
            </a:pPr>
            <a:r>
              <a:rPr lang="en-US" sz="2400" dirty="0">
                <a:solidFill>
                  <a:srgbClr val="0000CC"/>
                </a:solidFill>
              </a:rPr>
              <a:t>process must request a resource before using it and release it after making use of it. Each process utilizes a resource as follows:</a:t>
            </a:r>
          </a:p>
          <a:p>
            <a:pPr lvl="1">
              <a:buFont typeface="Wingdings" pitchFamily="2" charset="2"/>
              <a:buChar char="v"/>
            </a:pPr>
            <a:r>
              <a:rPr lang="en-US" sz="2400" b="1" dirty="0">
                <a:solidFill>
                  <a:srgbClr val="FF0000"/>
                </a:solidFill>
              </a:rPr>
              <a:t>Request</a:t>
            </a:r>
            <a:r>
              <a:rPr lang="en-US" sz="2400" b="1" dirty="0">
                <a:solidFill>
                  <a:srgbClr val="0000CC"/>
                </a:solidFill>
              </a:rPr>
              <a:t> :</a:t>
            </a:r>
            <a:r>
              <a:rPr lang="en-US" sz="2400" dirty="0">
                <a:solidFill>
                  <a:srgbClr val="0000CC"/>
                </a:solidFill>
              </a:rPr>
              <a:t>A process requests for an instance of a resource type. If the resource is free, the request will be granted. Otherwise the process should wait until it acquires the resource</a:t>
            </a:r>
          </a:p>
          <a:p>
            <a:pPr lvl="1">
              <a:buFont typeface="Wingdings" pitchFamily="2" charset="2"/>
              <a:buChar char="v"/>
            </a:pPr>
            <a:r>
              <a:rPr lang="en-US" sz="2400" b="1" dirty="0">
                <a:solidFill>
                  <a:srgbClr val="FF0000"/>
                </a:solidFill>
              </a:rPr>
              <a:t>Use</a:t>
            </a:r>
            <a:r>
              <a:rPr lang="en-US" sz="2400" b="1" dirty="0">
                <a:solidFill>
                  <a:srgbClr val="0000CC"/>
                </a:solidFill>
              </a:rPr>
              <a:t> :</a:t>
            </a:r>
            <a:r>
              <a:rPr lang="en-US" sz="2400" dirty="0">
                <a:solidFill>
                  <a:srgbClr val="0000CC"/>
                </a:solidFill>
              </a:rPr>
              <a:t>The process uses the resource for its operations</a:t>
            </a:r>
          </a:p>
          <a:p>
            <a:pPr lvl="1">
              <a:buFont typeface="Wingdings" pitchFamily="2" charset="2"/>
              <a:buChar char="v"/>
            </a:pPr>
            <a:r>
              <a:rPr lang="en-US" sz="2400" b="1" dirty="0">
                <a:solidFill>
                  <a:srgbClr val="FF0000"/>
                </a:solidFill>
              </a:rPr>
              <a:t>Release</a:t>
            </a:r>
            <a:r>
              <a:rPr lang="en-US" sz="2400" b="1" dirty="0">
                <a:solidFill>
                  <a:srgbClr val="0000CC"/>
                </a:solidFill>
              </a:rPr>
              <a:t> : </a:t>
            </a:r>
            <a:r>
              <a:rPr lang="en-US" sz="2400" dirty="0">
                <a:solidFill>
                  <a:srgbClr val="0000CC"/>
                </a:solidFill>
              </a:rPr>
              <a:t>The process releases the resource</a:t>
            </a:r>
          </a:p>
          <a:p>
            <a:pPr>
              <a:buFont typeface="Courier New" pitchFamily="49" charset="0"/>
              <a:buChar char="o"/>
            </a:pPr>
            <a:endParaRPr lang="en-US" sz="2400" dirty="0">
              <a:solidFill>
                <a:srgbClr val="0000CC"/>
              </a:solidFill>
              <a:effectLst>
                <a:outerShdw blurRad="38100" dist="38100" dir="2700000" algn="tl">
                  <a:srgbClr val="000000">
                    <a:alpha val="43137"/>
                  </a:srgbClr>
                </a:outerShdw>
              </a:effectLst>
            </a:endParaRPr>
          </a:p>
        </p:txBody>
      </p:sp>
      <p:sp>
        <p:nvSpPr>
          <p:cNvPr id="3" name="TextBox 2"/>
          <p:cNvSpPr txBox="1"/>
          <p:nvPr/>
        </p:nvSpPr>
        <p:spPr>
          <a:xfrm>
            <a:off x="1828800" y="228600"/>
            <a:ext cx="5715000" cy="584775"/>
          </a:xfrm>
          <a:prstGeom prst="rect">
            <a:avLst/>
          </a:prstGeom>
          <a:noFill/>
        </p:spPr>
        <p:txBody>
          <a:bodyPr wrap="square" rtlCol="0">
            <a:spAutoFit/>
          </a:bodyPr>
          <a:lstStyle/>
          <a:p>
            <a:pPr algn="ctr">
              <a:buNone/>
            </a:pPr>
            <a:r>
              <a:rPr lang="en-US" sz="3200" b="1" dirty="0">
                <a:solidFill>
                  <a:srgbClr val="FF0000"/>
                </a:solidFill>
                <a:effectLst>
                  <a:outerShdw blurRad="38100" dist="38100" dir="2700000" algn="tl">
                    <a:srgbClr val="000000">
                      <a:alpha val="43137"/>
                    </a:srgbClr>
                  </a:outerShdw>
                </a:effectLst>
              </a:rPr>
              <a:t>Resource</a:t>
            </a:r>
          </a:p>
        </p:txBody>
      </p:sp>
      <p:sp>
        <p:nvSpPr>
          <p:cNvPr id="4" name="Date Placeholder 3"/>
          <p:cNvSpPr>
            <a:spLocks noGrp="1"/>
          </p:cNvSpPr>
          <p:nvPr>
            <p:ph type="dt" sz="half" idx="10"/>
          </p:nvPr>
        </p:nvSpPr>
        <p:spPr/>
        <p:txBody>
          <a:bodyPr/>
          <a:lstStyle/>
          <a:p>
            <a:fld id="{2488B815-EDF2-4CDE-96D7-DF84E914EEDA}" type="datetime1">
              <a:rPr lang="en-US" smtClean="0"/>
              <a:t>5/31/2020</a:t>
            </a:fld>
            <a:endParaRPr lang="en-US" dirty="0"/>
          </a:p>
        </p:txBody>
      </p:sp>
      <p:sp>
        <p:nvSpPr>
          <p:cNvPr id="5" name="Slide Number Placeholder 4"/>
          <p:cNvSpPr>
            <a:spLocks noGrp="1"/>
          </p:cNvSpPr>
          <p:nvPr>
            <p:ph type="sldNum" sz="quarter" idx="12"/>
          </p:nvPr>
        </p:nvSpPr>
        <p:spPr/>
        <p:txBody>
          <a:bodyPr/>
          <a:lstStyle/>
          <a:p>
            <a:fld id="{CA6DF5AC-6CCA-4C99-B496-EDDB31E19025}" type="slidenum">
              <a:rPr lang="en-US" smtClean="0"/>
              <a:pPr/>
              <a:t>6</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2"/>
          <p:cNvGrpSpPr>
            <a:grpSpLocks/>
          </p:cNvGrpSpPr>
          <p:nvPr/>
        </p:nvGrpSpPr>
        <p:grpSpPr bwMode="auto">
          <a:xfrm>
            <a:off x="250825" y="404813"/>
            <a:ext cx="8783638" cy="4781550"/>
            <a:chOff x="158" y="346"/>
            <a:chExt cx="5533" cy="3012"/>
          </a:xfrm>
        </p:grpSpPr>
        <p:sp>
          <p:nvSpPr>
            <p:cNvPr id="82978" name="Text Box 34"/>
            <p:cNvSpPr txBox="1">
              <a:spLocks noChangeArrowheads="1"/>
            </p:cNvSpPr>
            <p:nvPr/>
          </p:nvSpPr>
          <p:spPr bwMode="auto">
            <a:xfrm>
              <a:off x="1924" y="346"/>
              <a:ext cx="1719" cy="463"/>
            </a:xfrm>
            <a:prstGeom prst="rect">
              <a:avLst/>
            </a:prstGeom>
            <a:solidFill>
              <a:srgbClr val="0000CC"/>
            </a:solidFill>
            <a:ln w="9525">
              <a:solidFill>
                <a:srgbClr val="000000"/>
              </a:solidFill>
              <a:miter lim="800000"/>
              <a:headEnd/>
              <a:tailEnd/>
            </a:ln>
            <a:effectLst>
              <a:outerShdw dist="53882" dir="2700000" algn="ctr" rotWithShape="0">
                <a:srgbClr val="808080"/>
              </a:outerShdw>
            </a:effectLst>
          </p:spPr>
          <p:txBody>
            <a:bodyPr/>
            <a:lstStyle/>
            <a:p>
              <a:pPr eaLnBrk="0" hangingPunct="0">
                <a:lnSpc>
                  <a:spcPct val="80000"/>
                </a:lnSpc>
                <a:spcBef>
                  <a:spcPct val="20000"/>
                </a:spcBef>
                <a:defRPr/>
              </a:pPr>
              <a:endParaRPr lang="en-US" sz="1000" b="1" dirty="0">
                <a:solidFill>
                  <a:srgbClr val="0000FF"/>
                </a:solidFill>
                <a:effectLst>
                  <a:outerShdw blurRad="38100" dist="38100" dir="2700000" algn="tl">
                    <a:srgbClr val="000000"/>
                  </a:outerShdw>
                </a:effectLst>
                <a:latin typeface="Arial" charset="0"/>
                <a:cs typeface="+mn-cs"/>
              </a:endParaRPr>
            </a:p>
            <a:p>
              <a:pPr algn="ctr" eaLnBrk="0" hangingPunct="0">
                <a:lnSpc>
                  <a:spcPct val="80000"/>
                </a:lnSpc>
                <a:spcBef>
                  <a:spcPct val="20000"/>
                </a:spcBef>
                <a:defRPr/>
              </a:pPr>
              <a:r>
                <a:rPr lang="en-US" sz="2400" b="1" dirty="0">
                  <a:solidFill>
                    <a:srgbClr val="FF0000"/>
                  </a:solidFill>
                  <a:effectLst>
                    <a:outerShdw blurRad="38100" dist="38100" dir="2700000" algn="tl">
                      <a:srgbClr val="000000"/>
                    </a:outerShdw>
                  </a:effectLst>
                  <a:latin typeface="Arial" charset="0"/>
                  <a:cs typeface="+mn-cs"/>
                </a:rPr>
                <a:t>Resource Types</a:t>
              </a:r>
            </a:p>
          </p:txBody>
        </p:sp>
        <p:grpSp>
          <p:nvGrpSpPr>
            <p:cNvPr id="3" name="Group 35"/>
            <p:cNvGrpSpPr>
              <a:grpSpLocks/>
            </p:cNvGrpSpPr>
            <p:nvPr/>
          </p:nvGrpSpPr>
          <p:grpSpPr bwMode="auto">
            <a:xfrm>
              <a:off x="1381" y="809"/>
              <a:ext cx="2860" cy="616"/>
              <a:chOff x="3060" y="3600"/>
              <a:chExt cx="5400" cy="720"/>
            </a:xfrm>
          </p:grpSpPr>
          <p:sp>
            <p:nvSpPr>
              <p:cNvPr id="31752" name="Freeform 36"/>
              <p:cNvSpPr>
                <a:spLocks/>
              </p:cNvSpPr>
              <p:nvPr/>
            </p:nvSpPr>
            <p:spPr bwMode="auto">
              <a:xfrm>
                <a:off x="3060" y="3600"/>
                <a:ext cx="2700" cy="720"/>
              </a:xfrm>
              <a:custGeom>
                <a:avLst/>
                <a:gdLst>
                  <a:gd name="T0" fmla="*/ 2700 w 2700"/>
                  <a:gd name="T1" fmla="*/ 0 h 720"/>
                  <a:gd name="T2" fmla="*/ 2700 w 2700"/>
                  <a:gd name="T3" fmla="*/ 360 h 720"/>
                  <a:gd name="T4" fmla="*/ 0 w 2700"/>
                  <a:gd name="T5" fmla="*/ 360 h 720"/>
                  <a:gd name="T6" fmla="*/ 0 w 2700"/>
                  <a:gd name="T7" fmla="*/ 720 h 720"/>
                  <a:gd name="T8" fmla="*/ 0 60000 65536"/>
                  <a:gd name="T9" fmla="*/ 0 60000 65536"/>
                  <a:gd name="T10" fmla="*/ 0 60000 65536"/>
                  <a:gd name="T11" fmla="*/ 0 60000 65536"/>
                  <a:gd name="T12" fmla="*/ 0 w 2700"/>
                  <a:gd name="T13" fmla="*/ 0 h 720"/>
                  <a:gd name="T14" fmla="*/ 2700 w 2700"/>
                  <a:gd name="T15" fmla="*/ 720 h 720"/>
                </a:gdLst>
                <a:ahLst/>
                <a:cxnLst>
                  <a:cxn ang="T8">
                    <a:pos x="T0" y="T1"/>
                  </a:cxn>
                  <a:cxn ang="T9">
                    <a:pos x="T2" y="T3"/>
                  </a:cxn>
                  <a:cxn ang="T10">
                    <a:pos x="T4" y="T5"/>
                  </a:cxn>
                  <a:cxn ang="T11">
                    <a:pos x="T6" y="T7"/>
                  </a:cxn>
                </a:cxnLst>
                <a:rect l="T12" t="T13" r="T14" b="T15"/>
                <a:pathLst>
                  <a:path w="2700" h="720">
                    <a:moveTo>
                      <a:pt x="2700" y="0"/>
                    </a:moveTo>
                    <a:lnTo>
                      <a:pt x="2700" y="360"/>
                    </a:lnTo>
                    <a:lnTo>
                      <a:pt x="0" y="360"/>
                    </a:lnTo>
                    <a:lnTo>
                      <a:pt x="0" y="720"/>
                    </a:lnTo>
                  </a:path>
                </a:pathLst>
              </a:custGeom>
              <a:noFill/>
              <a:ln w="38100">
                <a:solidFill>
                  <a:srgbClr val="009900"/>
                </a:solidFill>
                <a:round/>
                <a:headEnd/>
                <a:tailEnd type="triangle" w="med" len="med"/>
              </a:ln>
            </p:spPr>
            <p:txBody>
              <a:bodyPr/>
              <a:lstStyle/>
              <a:p>
                <a:pPr eaLnBrk="0" hangingPunct="0"/>
                <a:endParaRPr lang="en-AU"/>
              </a:p>
            </p:txBody>
          </p:sp>
          <p:sp>
            <p:nvSpPr>
              <p:cNvPr id="31753" name="Freeform 37"/>
              <p:cNvSpPr>
                <a:spLocks/>
              </p:cNvSpPr>
              <p:nvPr/>
            </p:nvSpPr>
            <p:spPr bwMode="auto">
              <a:xfrm flipH="1">
                <a:off x="5760" y="3600"/>
                <a:ext cx="2700" cy="720"/>
              </a:xfrm>
              <a:custGeom>
                <a:avLst/>
                <a:gdLst>
                  <a:gd name="T0" fmla="*/ 2700 w 2700"/>
                  <a:gd name="T1" fmla="*/ 0 h 720"/>
                  <a:gd name="T2" fmla="*/ 2700 w 2700"/>
                  <a:gd name="T3" fmla="*/ 360 h 720"/>
                  <a:gd name="T4" fmla="*/ 0 w 2700"/>
                  <a:gd name="T5" fmla="*/ 360 h 720"/>
                  <a:gd name="T6" fmla="*/ 0 w 2700"/>
                  <a:gd name="T7" fmla="*/ 720 h 720"/>
                  <a:gd name="T8" fmla="*/ 0 60000 65536"/>
                  <a:gd name="T9" fmla="*/ 0 60000 65536"/>
                  <a:gd name="T10" fmla="*/ 0 60000 65536"/>
                  <a:gd name="T11" fmla="*/ 0 60000 65536"/>
                  <a:gd name="T12" fmla="*/ 0 w 2700"/>
                  <a:gd name="T13" fmla="*/ 0 h 720"/>
                  <a:gd name="T14" fmla="*/ 2700 w 2700"/>
                  <a:gd name="T15" fmla="*/ 720 h 720"/>
                </a:gdLst>
                <a:ahLst/>
                <a:cxnLst>
                  <a:cxn ang="T8">
                    <a:pos x="T0" y="T1"/>
                  </a:cxn>
                  <a:cxn ang="T9">
                    <a:pos x="T2" y="T3"/>
                  </a:cxn>
                  <a:cxn ang="T10">
                    <a:pos x="T4" y="T5"/>
                  </a:cxn>
                  <a:cxn ang="T11">
                    <a:pos x="T6" y="T7"/>
                  </a:cxn>
                </a:cxnLst>
                <a:rect l="T12" t="T13" r="T14" b="T15"/>
                <a:pathLst>
                  <a:path w="2700" h="720">
                    <a:moveTo>
                      <a:pt x="2700" y="0"/>
                    </a:moveTo>
                    <a:lnTo>
                      <a:pt x="2700" y="360"/>
                    </a:lnTo>
                    <a:lnTo>
                      <a:pt x="0" y="360"/>
                    </a:lnTo>
                    <a:lnTo>
                      <a:pt x="0" y="720"/>
                    </a:lnTo>
                  </a:path>
                </a:pathLst>
              </a:custGeom>
              <a:noFill/>
              <a:ln w="38100">
                <a:solidFill>
                  <a:srgbClr val="009900"/>
                </a:solidFill>
                <a:round/>
                <a:headEnd/>
                <a:tailEnd type="triangle" w="med" len="med"/>
              </a:ln>
            </p:spPr>
            <p:txBody>
              <a:bodyPr/>
              <a:lstStyle/>
              <a:p>
                <a:pPr eaLnBrk="0" hangingPunct="0"/>
                <a:endParaRPr lang="en-AU"/>
              </a:p>
            </p:txBody>
          </p:sp>
        </p:grpSp>
        <p:sp>
          <p:nvSpPr>
            <p:cNvPr id="82982" name="Text Box 38"/>
            <p:cNvSpPr txBox="1">
              <a:spLocks noChangeArrowheads="1"/>
            </p:cNvSpPr>
            <p:nvPr/>
          </p:nvSpPr>
          <p:spPr bwMode="auto">
            <a:xfrm>
              <a:off x="158" y="1580"/>
              <a:ext cx="2541" cy="1759"/>
            </a:xfrm>
            <a:prstGeom prst="rect">
              <a:avLst/>
            </a:prstGeom>
            <a:noFill/>
            <a:ln w="9525">
              <a:noFill/>
              <a:miter lim="800000"/>
              <a:headEnd/>
              <a:tailEnd/>
            </a:ln>
          </p:spPr>
          <p:txBody>
            <a:bodyPr lIns="0" tIns="0" rIns="0" bIns="0"/>
            <a:lstStyle/>
            <a:p>
              <a:pPr algn="ctr" eaLnBrk="0" hangingPunct="0">
                <a:defRPr/>
              </a:pPr>
              <a:r>
                <a:rPr lang="en-US" sz="2000" b="1" dirty="0">
                  <a:solidFill>
                    <a:srgbClr val="00B050"/>
                  </a:solidFill>
                  <a:effectLst>
                    <a:outerShdw blurRad="38100" dist="38100" dir="2700000" algn="tl">
                      <a:srgbClr val="000000"/>
                    </a:outerShdw>
                  </a:effectLst>
                  <a:latin typeface="Arial" charset="0"/>
                  <a:cs typeface="Times New Roman" pitchFamily="18" charset="0"/>
                </a:rPr>
                <a:t>Preemptive Resources </a:t>
              </a:r>
              <a:endParaRPr lang="ar-EG" sz="2400" b="1" dirty="0">
                <a:solidFill>
                  <a:srgbClr val="00B050"/>
                </a:solidFill>
                <a:effectLst>
                  <a:outerShdw blurRad="38100" dist="38100" dir="2700000" algn="tl">
                    <a:srgbClr val="000000"/>
                  </a:outerShdw>
                </a:effectLst>
                <a:latin typeface="Arial" charset="0"/>
                <a:cs typeface="Times New Roman" pitchFamily="18" charset="0"/>
              </a:endParaRPr>
            </a:p>
            <a:p>
              <a:r>
                <a:rPr lang="en-US" sz="2000" b="1" dirty="0">
                  <a:solidFill>
                    <a:srgbClr val="FFFF00"/>
                  </a:solidFill>
                  <a:effectLst>
                    <a:outerShdw blurRad="38100" dist="38100" dir="2700000" algn="tl">
                      <a:srgbClr val="000000">
                        <a:alpha val="43137"/>
                      </a:srgbClr>
                    </a:outerShdw>
                  </a:effectLst>
                  <a:latin typeface="Arial" pitchFamily="34" charset="0"/>
                  <a:cs typeface="Arial" pitchFamily="34" charset="0"/>
                </a:rPr>
                <a:t>A resource that can be taken away from the process owning it with no ill effects</a:t>
              </a:r>
            </a:p>
            <a:p>
              <a:pPr marL="358775" lvl="2" eaLnBrk="0" hangingPunct="0">
                <a:buFont typeface="Wingdings" pitchFamily="2" charset="2"/>
                <a:buNone/>
                <a:defRPr/>
              </a:pPr>
              <a:endParaRPr lang="en-US" b="1" dirty="0">
                <a:solidFill>
                  <a:srgbClr val="FFFF00"/>
                </a:solidFill>
                <a:effectLst>
                  <a:outerShdw blurRad="38100" dist="38100" dir="2700000" algn="tl">
                    <a:srgbClr val="000000"/>
                  </a:outerShdw>
                </a:effectLst>
                <a:latin typeface="Arial" charset="0"/>
                <a:cs typeface="+mn-cs"/>
              </a:endParaRPr>
            </a:p>
            <a:p>
              <a:pPr marL="358775" lvl="2" eaLnBrk="0" hangingPunct="0">
                <a:buFont typeface="Wingdings" pitchFamily="2" charset="2"/>
                <a:buNone/>
                <a:defRPr/>
              </a:pPr>
              <a:r>
                <a:rPr lang="en-US" sz="2000" b="1" dirty="0">
                  <a:solidFill>
                    <a:srgbClr val="3333FF"/>
                  </a:solidFill>
                  <a:effectLst>
                    <a:outerShdw blurRad="38100" dist="38100" dir="2700000" algn="tl">
                      <a:srgbClr val="000000"/>
                    </a:outerShdw>
                  </a:effectLst>
                  <a:latin typeface="Arial" charset="0"/>
                  <a:cs typeface="Times New Roman" pitchFamily="18" charset="0"/>
                </a:rPr>
                <a:t>Ex: Memory.</a:t>
              </a:r>
            </a:p>
          </p:txBody>
        </p:sp>
        <p:sp>
          <p:nvSpPr>
            <p:cNvPr id="82983" name="Text Box 39"/>
            <p:cNvSpPr txBox="1">
              <a:spLocks noChangeArrowheads="1"/>
            </p:cNvSpPr>
            <p:nvPr/>
          </p:nvSpPr>
          <p:spPr bwMode="auto">
            <a:xfrm>
              <a:off x="2924" y="1588"/>
              <a:ext cx="2767" cy="1533"/>
            </a:xfrm>
            <a:prstGeom prst="rect">
              <a:avLst/>
            </a:prstGeom>
            <a:noFill/>
            <a:ln w="9525">
              <a:noFill/>
              <a:miter lim="800000"/>
              <a:headEnd/>
              <a:tailEnd/>
            </a:ln>
          </p:spPr>
          <p:txBody>
            <a:bodyPr lIns="0" tIns="0" rIns="0" bIns="0"/>
            <a:lstStyle/>
            <a:p>
              <a:pPr algn="ctr" eaLnBrk="0" hangingPunct="0">
                <a:defRPr/>
              </a:pPr>
              <a:r>
                <a:rPr lang="en-US" sz="2000" b="1" dirty="0">
                  <a:solidFill>
                    <a:srgbClr val="00B050"/>
                  </a:solidFill>
                  <a:effectLst>
                    <a:outerShdw blurRad="38100" dist="38100" dir="2700000" algn="tl">
                      <a:srgbClr val="000000"/>
                    </a:outerShdw>
                  </a:effectLst>
                  <a:latin typeface="Arial" charset="0"/>
                  <a:cs typeface="Times New Roman" pitchFamily="18" charset="0"/>
                </a:rPr>
                <a:t>Non Preemptive Resources</a:t>
              </a:r>
              <a:endParaRPr lang="en-US" sz="2400" b="1" dirty="0">
                <a:solidFill>
                  <a:srgbClr val="00B050"/>
                </a:solidFill>
                <a:effectLst>
                  <a:outerShdw blurRad="38100" dist="38100" dir="2700000" algn="tl">
                    <a:srgbClr val="000000"/>
                  </a:outerShdw>
                </a:effectLst>
                <a:latin typeface="Arial" charset="0"/>
                <a:cs typeface="Times New Roman" pitchFamily="18" charset="0"/>
              </a:endParaRPr>
            </a:p>
            <a:p>
              <a:r>
                <a:rPr lang="en-US" sz="2000" b="1" dirty="0">
                  <a:solidFill>
                    <a:srgbClr val="FFFF00"/>
                  </a:solidFill>
                  <a:effectLst>
                    <a:outerShdw blurRad="38100" dist="38100" dir="2700000" algn="tl">
                      <a:srgbClr val="000000">
                        <a:alpha val="43137"/>
                      </a:srgbClr>
                    </a:outerShdw>
                  </a:effectLst>
                  <a:latin typeface="Arial" pitchFamily="34" charset="0"/>
                  <a:cs typeface="Arial" pitchFamily="34" charset="0"/>
                </a:rPr>
                <a:t>A resource that cannot be taken away from its current owner without causing the computation to fail.</a:t>
              </a:r>
            </a:p>
            <a:p>
              <a:pPr eaLnBrk="0" hangingPunct="0">
                <a:defRPr/>
              </a:pPr>
              <a:endParaRPr lang="en-US" sz="2000" b="1" dirty="0">
                <a:solidFill>
                  <a:srgbClr val="3333FF"/>
                </a:solidFill>
                <a:effectLst>
                  <a:outerShdw blurRad="38100" dist="38100" dir="2700000" algn="tl">
                    <a:srgbClr val="000000"/>
                  </a:outerShdw>
                </a:effectLst>
                <a:latin typeface="Arial" charset="0"/>
                <a:cs typeface="Times New Roman" pitchFamily="18" charset="0"/>
              </a:endParaRPr>
            </a:p>
            <a:p>
              <a:pPr eaLnBrk="0" hangingPunct="0">
                <a:defRPr/>
              </a:pPr>
              <a:r>
                <a:rPr lang="en-US" sz="2000" b="1" dirty="0">
                  <a:solidFill>
                    <a:srgbClr val="3333FF"/>
                  </a:solidFill>
                  <a:effectLst>
                    <a:outerShdw blurRad="38100" dist="38100" dir="2700000" algn="tl">
                      <a:srgbClr val="000000"/>
                    </a:outerShdw>
                  </a:effectLst>
                  <a:latin typeface="Arial" charset="0"/>
                  <a:cs typeface="Times New Roman" pitchFamily="18" charset="0"/>
                </a:rPr>
                <a:t>Ex: CD recorder,</a:t>
              </a:r>
              <a:r>
                <a:rPr lang="ar-EG" sz="2000" b="1" dirty="0">
                  <a:solidFill>
                    <a:srgbClr val="3333FF"/>
                  </a:solidFill>
                  <a:effectLst>
                    <a:outerShdw blurRad="38100" dist="38100" dir="2700000" algn="tl">
                      <a:srgbClr val="000000"/>
                    </a:outerShdw>
                  </a:effectLst>
                  <a:latin typeface="Arial" charset="0"/>
                  <a:cs typeface="Times New Roman" pitchFamily="18" charset="0"/>
                </a:rPr>
                <a:t> </a:t>
              </a:r>
              <a:endParaRPr lang="en-US" sz="2000" b="1" dirty="0">
                <a:solidFill>
                  <a:srgbClr val="3333FF"/>
                </a:solidFill>
                <a:effectLst>
                  <a:outerShdw blurRad="38100" dist="38100" dir="2700000" algn="tl">
                    <a:srgbClr val="000000"/>
                  </a:outerShdw>
                </a:effectLst>
                <a:latin typeface="Arial" charset="0"/>
                <a:cs typeface="Times New Roman" pitchFamily="18" charset="0"/>
              </a:endParaRPr>
            </a:p>
          </p:txBody>
        </p:sp>
        <p:sp>
          <p:nvSpPr>
            <p:cNvPr id="31751" name="Line 41"/>
            <p:cNvSpPr>
              <a:spLocks noChangeShapeType="1"/>
            </p:cNvSpPr>
            <p:nvPr/>
          </p:nvSpPr>
          <p:spPr bwMode="auto">
            <a:xfrm>
              <a:off x="2790" y="1725"/>
              <a:ext cx="0" cy="1633"/>
            </a:xfrm>
            <a:prstGeom prst="line">
              <a:avLst/>
            </a:prstGeom>
            <a:noFill/>
            <a:ln w="57150">
              <a:solidFill>
                <a:srgbClr val="99CCFF"/>
              </a:solidFill>
              <a:round/>
              <a:headEnd/>
              <a:tailEnd/>
            </a:ln>
          </p:spPr>
          <p:txBody>
            <a:bodyPr/>
            <a:lstStyle/>
            <a:p>
              <a:endParaRPr lang="en-US"/>
            </a:p>
          </p:txBody>
        </p:sp>
      </p:grpSp>
      <p:sp>
        <p:nvSpPr>
          <p:cNvPr id="10" name="Date Placeholder 9"/>
          <p:cNvSpPr>
            <a:spLocks noGrp="1"/>
          </p:cNvSpPr>
          <p:nvPr>
            <p:ph type="dt" sz="half" idx="10"/>
          </p:nvPr>
        </p:nvSpPr>
        <p:spPr/>
        <p:txBody>
          <a:bodyPr/>
          <a:lstStyle/>
          <a:p>
            <a:fld id="{F78E5888-34DC-4195-9D44-61C863F5A39A}" type="datetime1">
              <a:rPr lang="en-US" smtClean="0"/>
              <a:t>5/31/2020</a:t>
            </a:fld>
            <a:endParaRPr lang="en-US"/>
          </a:p>
        </p:txBody>
      </p:sp>
      <p:sp>
        <p:nvSpPr>
          <p:cNvPr id="11" name="Slide Number Placeholder 10"/>
          <p:cNvSpPr>
            <a:spLocks noGrp="1"/>
          </p:cNvSpPr>
          <p:nvPr>
            <p:ph type="sldNum" sz="quarter" idx="12"/>
          </p:nvPr>
        </p:nvSpPr>
        <p:spPr/>
        <p:txBody>
          <a:bodyPr/>
          <a:lstStyle/>
          <a:p>
            <a:fld id="{99D1F6FE-278F-4154-B296-75A73E20B2CD}" type="slidenum">
              <a:rPr lang="en-US" smtClean="0"/>
              <a:pPr/>
              <a:t>7</a:t>
            </a:fld>
            <a:endParaRPr lang="en-US"/>
          </a:p>
        </p:txBody>
      </p:sp>
      <p:sp>
        <p:nvSpPr>
          <p:cNvPr id="12" name="Footer Placeholder 11"/>
          <p:cNvSpPr>
            <a:spLocks noGrp="1"/>
          </p:cNvSpPr>
          <p:nvPr>
            <p:ph type="ftr" sz="quarter" idx="11"/>
          </p:nvPr>
        </p:nvSpPr>
        <p:spPr/>
        <p:txBody>
          <a:bodyPr/>
          <a:lstStyle/>
          <a:p>
            <a:r>
              <a:rPr lang="en-US"/>
              <a:t>Ambo University || Woliso Campus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274638"/>
            <a:ext cx="8686800" cy="1143000"/>
          </a:xfrm>
        </p:spPr>
        <p:txBody>
          <a:bodyPr>
            <a:noAutofit/>
          </a:bodyPr>
          <a:lstStyle/>
          <a:p>
            <a:pPr eaLnBrk="1" fontAlgn="auto" hangingPunct="1">
              <a:spcAft>
                <a:spcPts val="0"/>
              </a:spcAft>
              <a:defRPr/>
            </a:pPr>
            <a:r>
              <a:rPr lang="en-US" sz="3600" b="1" dirty="0">
                <a:solidFill>
                  <a:srgbClr val="FF0000"/>
                </a:solidFill>
                <a:effectLst>
                  <a:outerShdw blurRad="38100" dist="38100" dir="2700000" algn="tl">
                    <a:srgbClr val="000000"/>
                  </a:outerShdw>
                </a:effectLst>
                <a:cs typeface="Times New Roman" pitchFamily="18" charset="0"/>
              </a:rPr>
              <a:t>Resource type (</a:t>
            </a:r>
            <a:r>
              <a:rPr lang="en-US" sz="3600" b="1" dirty="0" err="1">
                <a:solidFill>
                  <a:srgbClr val="FF0000"/>
                </a:solidFill>
                <a:effectLst>
                  <a:outerShdw blurRad="38100" dist="38100" dir="2700000" algn="tl">
                    <a:srgbClr val="000000"/>
                  </a:outerShdw>
                </a:effectLst>
                <a:cs typeface="Times New Roman" pitchFamily="18" charset="0"/>
              </a:rPr>
              <a:t>con’t</a:t>
            </a:r>
            <a:r>
              <a:rPr lang="en-US" sz="3600" b="1" dirty="0">
                <a:solidFill>
                  <a:srgbClr val="FF0000"/>
                </a:solidFill>
                <a:effectLst>
                  <a:outerShdw blurRad="38100" dist="38100" dir="2700000" algn="tl">
                    <a:srgbClr val="000000"/>
                  </a:outerShdw>
                </a:effectLst>
                <a:cs typeface="Times New Roman" pitchFamily="18" charset="0"/>
              </a:rPr>
              <a:t>…)</a:t>
            </a:r>
          </a:p>
        </p:txBody>
      </p:sp>
      <p:sp>
        <p:nvSpPr>
          <p:cNvPr id="100355" name="Rectangle 3"/>
          <p:cNvSpPr>
            <a:spLocks noGrp="1" noChangeArrowheads="1"/>
          </p:cNvSpPr>
          <p:nvPr>
            <p:ph type="body" idx="1"/>
          </p:nvPr>
        </p:nvSpPr>
        <p:spPr>
          <a:xfrm>
            <a:off x="457200" y="1447800"/>
            <a:ext cx="8229600" cy="5005388"/>
          </a:xfrm>
        </p:spPr>
        <p:txBody>
          <a:bodyPr>
            <a:normAutofit/>
          </a:bodyPr>
          <a:lstStyle/>
          <a:p>
            <a:pPr marL="274320" indent="-274320">
              <a:spcBef>
                <a:spcPts val="580"/>
              </a:spcBef>
              <a:buNone/>
              <a:defRPr/>
            </a:pPr>
            <a:r>
              <a:rPr lang="en-US" b="1" dirty="0">
                <a:solidFill>
                  <a:srgbClr val="FF0000"/>
                </a:solidFill>
                <a:effectLst>
                  <a:outerShdw blurRad="38100" dist="38100" dir="2700000" algn="tl">
                    <a:srgbClr val="000000"/>
                  </a:outerShdw>
                </a:effectLst>
                <a:cs typeface="Times New Roman" pitchFamily="18" charset="0"/>
              </a:rPr>
              <a:t>Memory: </a:t>
            </a:r>
            <a:r>
              <a:rPr lang="en-US" sz="2400" dirty="0">
                <a:solidFill>
                  <a:srgbClr val="0000CC"/>
                </a:solidFill>
                <a:effectLst>
                  <a:outerShdw blurRad="38100" dist="38100" dir="2700000" algn="tl">
                    <a:srgbClr val="000000"/>
                  </a:outerShdw>
                </a:effectLst>
                <a:cs typeface="Times New Roman" pitchFamily="18" charset="0"/>
              </a:rPr>
              <a:t>is a preemptive recourse ,Because, It allows a low priority process to swapped out form it to the disk when a higher priority process arrives and needs a larger amount of memory than the available. The low priority process can resume execution later (swapped in again). </a:t>
            </a:r>
          </a:p>
        </p:txBody>
      </p:sp>
      <p:sp>
        <p:nvSpPr>
          <p:cNvPr id="4" name="Date Placeholder 3"/>
          <p:cNvSpPr>
            <a:spLocks noGrp="1"/>
          </p:cNvSpPr>
          <p:nvPr>
            <p:ph type="dt" sz="half" idx="10"/>
          </p:nvPr>
        </p:nvSpPr>
        <p:spPr/>
        <p:txBody>
          <a:bodyPr/>
          <a:lstStyle/>
          <a:p>
            <a:fld id="{2C9BD0B9-43DE-4BAF-ACDD-506B84E6F054}" type="datetime1">
              <a:rPr lang="en-US" smtClean="0"/>
              <a:t>5/31/2020</a:t>
            </a:fld>
            <a:endParaRPr lang="en-US"/>
          </a:p>
        </p:txBody>
      </p:sp>
      <p:sp>
        <p:nvSpPr>
          <p:cNvPr id="5" name="Slide Number Placeholder 4"/>
          <p:cNvSpPr>
            <a:spLocks noGrp="1"/>
          </p:cNvSpPr>
          <p:nvPr>
            <p:ph type="sldNum" sz="quarter" idx="12"/>
          </p:nvPr>
        </p:nvSpPr>
        <p:spPr/>
        <p:txBody>
          <a:bodyPr/>
          <a:lstStyle/>
          <a:p>
            <a:fld id="{99D1F6FE-278F-4154-B296-75A73E20B2CD}" type="slidenum">
              <a:rPr lang="en-US" smtClean="0"/>
              <a:pPr/>
              <a:t>8</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179388" y="-242888"/>
            <a:ext cx="8713787" cy="2197101"/>
          </a:xfrm>
          <a:prstGeom prst="rect">
            <a:avLst/>
          </a:prstGeom>
          <a:noFill/>
          <a:ln w="9525">
            <a:noFill/>
            <a:miter lim="800000"/>
            <a:headEnd/>
            <a:tailEnd/>
          </a:ln>
          <a:effectLst/>
        </p:spPr>
        <p:txBody>
          <a:bodyPr anchor="ctr">
            <a:spAutoFit/>
          </a:bodyPr>
          <a:lstStyle/>
          <a:p>
            <a:pPr algn="ctr" eaLnBrk="0" hangingPunct="0">
              <a:defRPr/>
            </a:pPr>
            <a:endParaRPr lang="en-US" dirty="0">
              <a:solidFill>
                <a:srgbClr val="0000CC"/>
              </a:solidFill>
              <a:latin typeface="Arial" charset="0"/>
              <a:cs typeface="+mn-cs"/>
            </a:endParaRPr>
          </a:p>
          <a:p>
            <a:pPr eaLnBrk="0" hangingPunct="0">
              <a:buFontTx/>
              <a:buChar char="•"/>
              <a:defRPr/>
            </a:pPr>
            <a:r>
              <a:rPr lang="en-US" sz="2400" b="1" dirty="0">
                <a:solidFill>
                  <a:srgbClr val="0000CC"/>
                </a:solidFill>
                <a:effectLst>
                  <a:outerShdw blurRad="38100" dist="38100" dir="2700000" algn="tl">
                    <a:srgbClr val="000000"/>
                  </a:outerShdw>
                </a:effectLst>
                <a:latin typeface="Arial" charset="0"/>
                <a:cs typeface="Times New Roman" pitchFamily="18" charset="0"/>
              </a:rPr>
              <a:t>  </a:t>
            </a:r>
            <a:r>
              <a:rPr lang="en-US" b="1" dirty="0">
                <a:solidFill>
                  <a:srgbClr val="0000CC"/>
                </a:solidFill>
                <a:effectLst>
                  <a:outerShdw blurRad="38100" dist="38100" dir="2700000" algn="tl">
                    <a:srgbClr val="000000"/>
                  </a:outerShdw>
                </a:effectLst>
                <a:latin typeface="Arial" charset="0"/>
                <a:cs typeface="Times New Roman" pitchFamily="18" charset="0"/>
              </a:rPr>
              <a:t>Assume a system with 32 kb memory size.</a:t>
            </a:r>
          </a:p>
          <a:p>
            <a:pPr eaLnBrk="0" hangingPunct="0">
              <a:buFontTx/>
              <a:buChar char="•"/>
              <a:defRPr/>
            </a:pPr>
            <a:endParaRPr lang="en-US" sz="800" b="1" dirty="0">
              <a:solidFill>
                <a:srgbClr val="0000CC"/>
              </a:solidFill>
              <a:effectLst>
                <a:outerShdw blurRad="38100" dist="38100" dir="2700000" algn="tl">
                  <a:srgbClr val="000000"/>
                </a:outerShdw>
              </a:effectLst>
              <a:latin typeface="Arial" charset="0"/>
              <a:cs typeface="Times New Roman" pitchFamily="18" charset="0"/>
            </a:endParaRPr>
          </a:p>
          <a:p>
            <a:pPr eaLnBrk="0" hangingPunct="0">
              <a:buFontTx/>
              <a:buChar char="•"/>
              <a:defRPr/>
            </a:pPr>
            <a:r>
              <a:rPr lang="en-US" b="1" dirty="0">
                <a:solidFill>
                  <a:srgbClr val="0000CC"/>
                </a:solidFill>
                <a:effectLst>
                  <a:outerShdw blurRad="38100" dist="38100" dir="2700000" algn="tl">
                    <a:srgbClr val="000000"/>
                  </a:outerShdw>
                </a:effectLst>
                <a:latin typeface="Arial" charset="0"/>
                <a:cs typeface="Times New Roman" pitchFamily="18" charset="0"/>
              </a:rPr>
              <a:t>  5kb are used for OS, 10 kb for the low priority process.</a:t>
            </a:r>
          </a:p>
          <a:p>
            <a:pPr eaLnBrk="0" hangingPunct="0">
              <a:defRPr/>
            </a:pPr>
            <a:r>
              <a:rPr lang="en-US" sz="800" b="1" dirty="0">
                <a:solidFill>
                  <a:srgbClr val="0000CC"/>
                </a:solidFill>
                <a:effectLst>
                  <a:outerShdw blurRad="38100" dist="38100" dir="2700000" algn="tl">
                    <a:srgbClr val="000000"/>
                  </a:outerShdw>
                </a:effectLst>
                <a:latin typeface="Arial" charset="0"/>
                <a:cs typeface="Times New Roman" pitchFamily="18" charset="0"/>
              </a:rPr>
              <a:t> </a:t>
            </a:r>
          </a:p>
          <a:p>
            <a:pPr eaLnBrk="0" hangingPunct="0">
              <a:buFontTx/>
              <a:buChar char="•"/>
              <a:defRPr/>
            </a:pPr>
            <a:r>
              <a:rPr lang="en-US" b="1" dirty="0">
                <a:solidFill>
                  <a:srgbClr val="0000CC"/>
                </a:solidFill>
                <a:effectLst>
                  <a:outerShdw blurRad="38100" dist="38100" dir="2700000" algn="tl">
                    <a:srgbClr val="000000"/>
                  </a:outerShdw>
                </a:effectLst>
                <a:latin typeface="Arial" charset="0"/>
                <a:cs typeface="Times New Roman" pitchFamily="18" charset="0"/>
              </a:rPr>
              <a:t>  Hence, the available space is 17 kb. </a:t>
            </a:r>
          </a:p>
          <a:p>
            <a:pPr eaLnBrk="0" hangingPunct="0">
              <a:buFontTx/>
              <a:buChar char="•"/>
              <a:defRPr/>
            </a:pPr>
            <a:endParaRPr lang="en-US" sz="800" b="1" dirty="0">
              <a:solidFill>
                <a:srgbClr val="0000CC"/>
              </a:solidFill>
              <a:effectLst>
                <a:outerShdw blurRad="38100" dist="38100" dir="2700000" algn="tl">
                  <a:srgbClr val="000000"/>
                </a:outerShdw>
              </a:effectLst>
              <a:latin typeface="Arial" charset="0"/>
              <a:cs typeface="Times New Roman" pitchFamily="18" charset="0"/>
            </a:endParaRPr>
          </a:p>
          <a:p>
            <a:pPr eaLnBrk="0" hangingPunct="0">
              <a:buFontTx/>
              <a:buChar char="•"/>
              <a:defRPr/>
            </a:pPr>
            <a:r>
              <a:rPr lang="en-US" b="1" dirty="0">
                <a:solidFill>
                  <a:srgbClr val="0000CC"/>
                </a:solidFill>
                <a:effectLst>
                  <a:outerShdw blurRad="38100" dist="38100" dir="2700000" algn="tl">
                    <a:srgbClr val="000000"/>
                  </a:outerShdw>
                </a:effectLst>
                <a:latin typeface="Arial" charset="0"/>
                <a:cs typeface="Times New Roman" pitchFamily="18" charset="0"/>
              </a:rPr>
              <a:t>  A higher priority process arrives and needs 20 kb. </a:t>
            </a:r>
          </a:p>
          <a:p>
            <a:pPr algn="ctr" eaLnBrk="0" hangingPunct="0">
              <a:defRPr/>
            </a:pPr>
            <a:endParaRPr lang="en-US" b="1" dirty="0">
              <a:solidFill>
                <a:srgbClr val="0000CC"/>
              </a:solidFill>
              <a:effectLst>
                <a:outerShdw blurRad="38100" dist="38100" dir="2700000" algn="tl">
                  <a:srgbClr val="000000"/>
                </a:outerShdw>
              </a:effectLst>
              <a:latin typeface="Arial" charset="0"/>
              <a:cs typeface="Times New Roman" pitchFamily="18" charset="0"/>
            </a:endParaRPr>
          </a:p>
        </p:txBody>
      </p:sp>
      <p:grpSp>
        <p:nvGrpSpPr>
          <p:cNvPr id="2" name="Group 36"/>
          <p:cNvGrpSpPr>
            <a:grpSpLocks/>
          </p:cNvGrpSpPr>
          <p:nvPr/>
        </p:nvGrpSpPr>
        <p:grpSpPr bwMode="auto">
          <a:xfrm>
            <a:off x="7188200" y="2667000"/>
            <a:ext cx="1416050" cy="2849563"/>
            <a:chOff x="4528" y="1680"/>
            <a:chExt cx="892" cy="1795"/>
          </a:xfrm>
        </p:grpSpPr>
        <p:sp>
          <p:nvSpPr>
            <p:cNvPr id="33826" name="Rectangle 6"/>
            <p:cNvSpPr>
              <a:spLocks noChangeArrowheads="1"/>
            </p:cNvSpPr>
            <p:nvPr/>
          </p:nvSpPr>
          <p:spPr bwMode="auto">
            <a:xfrm>
              <a:off x="4528" y="1680"/>
              <a:ext cx="892" cy="1795"/>
            </a:xfrm>
            <a:prstGeom prst="rect">
              <a:avLst/>
            </a:prstGeom>
            <a:solidFill>
              <a:srgbClr val="0000CC"/>
            </a:solidFill>
            <a:ln w="9525">
              <a:solidFill>
                <a:srgbClr val="000000"/>
              </a:solidFill>
              <a:miter lim="800000"/>
              <a:headEnd/>
              <a:tailEnd/>
            </a:ln>
          </p:spPr>
          <p:txBody>
            <a:bodyPr/>
            <a:lstStyle/>
            <a:p>
              <a:pPr eaLnBrk="0" hangingPunct="0"/>
              <a:endParaRPr lang="en-AU"/>
            </a:p>
          </p:txBody>
        </p:sp>
        <p:sp>
          <p:nvSpPr>
            <p:cNvPr id="33827" name="Line 7"/>
            <p:cNvSpPr>
              <a:spLocks noChangeShapeType="1"/>
            </p:cNvSpPr>
            <p:nvPr/>
          </p:nvSpPr>
          <p:spPr bwMode="auto">
            <a:xfrm flipH="1">
              <a:off x="4528" y="2022"/>
              <a:ext cx="892" cy="0"/>
            </a:xfrm>
            <a:prstGeom prst="line">
              <a:avLst/>
            </a:prstGeom>
            <a:noFill/>
            <a:ln w="9525">
              <a:solidFill>
                <a:srgbClr val="000000"/>
              </a:solidFill>
              <a:round/>
              <a:headEnd/>
              <a:tailEnd/>
            </a:ln>
          </p:spPr>
          <p:txBody>
            <a:bodyPr/>
            <a:lstStyle/>
            <a:p>
              <a:endParaRPr lang="en-US"/>
            </a:p>
          </p:txBody>
        </p:sp>
        <p:sp>
          <p:nvSpPr>
            <p:cNvPr id="101384" name="Text Box 8"/>
            <p:cNvSpPr txBox="1">
              <a:spLocks noChangeArrowheads="1"/>
            </p:cNvSpPr>
            <p:nvPr/>
          </p:nvSpPr>
          <p:spPr bwMode="auto">
            <a:xfrm>
              <a:off x="4569" y="1751"/>
              <a:ext cx="793" cy="224"/>
            </a:xfrm>
            <a:prstGeom prst="rect">
              <a:avLst/>
            </a:prstGeom>
            <a:noFill/>
            <a:ln w="9525">
              <a:noFill/>
              <a:miter lim="800000"/>
              <a:headEnd/>
              <a:tailEnd/>
            </a:ln>
          </p:spPr>
          <p:txBody>
            <a:bodyPr lIns="0" tIns="0" rIns="0" bIns="0"/>
            <a:lstStyle/>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OS (5 kb)</a:t>
              </a:r>
            </a:p>
          </p:txBody>
        </p:sp>
        <p:sp>
          <p:nvSpPr>
            <p:cNvPr id="33829" name="Line 9"/>
            <p:cNvSpPr>
              <a:spLocks noChangeShapeType="1"/>
            </p:cNvSpPr>
            <p:nvPr/>
          </p:nvSpPr>
          <p:spPr bwMode="auto">
            <a:xfrm flipH="1">
              <a:off x="4528" y="2659"/>
              <a:ext cx="892" cy="0"/>
            </a:xfrm>
            <a:prstGeom prst="line">
              <a:avLst/>
            </a:prstGeom>
            <a:noFill/>
            <a:ln w="9525">
              <a:solidFill>
                <a:srgbClr val="000000"/>
              </a:solidFill>
              <a:round/>
              <a:headEnd/>
              <a:tailEnd/>
            </a:ln>
          </p:spPr>
          <p:txBody>
            <a:bodyPr/>
            <a:lstStyle/>
            <a:p>
              <a:endParaRPr lang="en-US"/>
            </a:p>
          </p:txBody>
        </p:sp>
        <p:sp>
          <p:nvSpPr>
            <p:cNvPr id="101386" name="Text Box 10"/>
            <p:cNvSpPr txBox="1">
              <a:spLocks noChangeArrowheads="1"/>
            </p:cNvSpPr>
            <p:nvPr/>
          </p:nvSpPr>
          <p:spPr bwMode="auto">
            <a:xfrm>
              <a:off x="4549" y="2042"/>
              <a:ext cx="862" cy="617"/>
            </a:xfrm>
            <a:prstGeom prst="rect">
              <a:avLst/>
            </a:prstGeom>
            <a:solidFill>
              <a:srgbClr val="00B050"/>
            </a:solidFill>
            <a:ln w="9525">
              <a:noFill/>
              <a:miter lim="800000"/>
              <a:headEnd/>
              <a:tailEnd/>
            </a:ln>
          </p:spPr>
          <p:txBody>
            <a:bodyPr lIns="0" tIns="0" rIns="0" bIns="0"/>
            <a:lstStyle/>
            <a:p>
              <a:pPr algn="ctr" eaLnBrk="0" hangingPunct="0">
                <a:defRPr/>
              </a:pPr>
              <a:endParaRPr lang="en-US" sz="800" dirty="0">
                <a:latin typeface="Arial" charset="0"/>
                <a:cs typeface="+mn-cs"/>
              </a:endParaRPr>
            </a:p>
            <a:p>
              <a:pPr algn="ctr" eaLnBrk="0" hangingPunct="0">
                <a:defRPr/>
              </a:pPr>
              <a:r>
                <a:rPr lang="en-US" sz="1600" b="1" dirty="0">
                  <a:solidFill>
                    <a:srgbClr val="0000FF"/>
                  </a:solidFill>
                  <a:effectLst>
                    <a:outerShdw blurRad="38100" dist="38100" dir="2700000" algn="tl">
                      <a:srgbClr val="000000"/>
                    </a:outerShdw>
                  </a:effectLst>
                  <a:latin typeface="Arial" charset="0"/>
                  <a:cs typeface="+mn-cs"/>
                </a:rPr>
                <a:t>Low Priority process (10 kb)</a:t>
              </a:r>
            </a:p>
          </p:txBody>
        </p:sp>
        <p:sp>
          <p:nvSpPr>
            <p:cNvPr id="101387" name="Text Box 11"/>
            <p:cNvSpPr txBox="1">
              <a:spLocks noChangeArrowheads="1"/>
            </p:cNvSpPr>
            <p:nvPr/>
          </p:nvSpPr>
          <p:spPr bwMode="auto">
            <a:xfrm>
              <a:off x="4577" y="2807"/>
              <a:ext cx="793" cy="448"/>
            </a:xfrm>
            <a:prstGeom prst="rect">
              <a:avLst/>
            </a:prstGeom>
            <a:noFill/>
            <a:ln w="9525">
              <a:noFill/>
              <a:miter lim="800000"/>
              <a:headEnd/>
              <a:tailEnd/>
            </a:ln>
          </p:spPr>
          <p:txBody>
            <a:bodyPr lIns="0" tIns="0" rIns="0" bIns="0"/>
            <a:lstStyle/>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Available </a:t>
              </a:r>
            </a:p>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17 Kb</a:t>
              </a:r>
            </a:p>
          </p:txBody>
        </p:sp>
      </p:grpSp>
      <p:grpSp>
        <p:nvGrpSpPr>
          <p:cNvPr id="3" name="Group 39"/>
          <p:cNvGrpSpPr>
            <a:grpSpLocks/>
          </p:cNvGrpSpPr>
          <p:nvPr/>
        </p:nvGrpSpPr>
        <p:grpSpPr bwMode="auto">
          <a:xfrm>
            <a:off x="5010150" y="2674938"/>
            <a:ext cx="1417638" cy="2849562"/>
            <a:chOff x="3156" y="1685"/>
            <a:chExt cx="893" cy="1795"/>
          </a:xfrm>
        </p:grpSpPr>
        <p:sp>
          <p:nvSpPr>
            <p:cNvPr id="33822" name="Rectangle 12"/>
            <p:cNvSpPr>
              <a:spLocks noChangeArrowheads="1"/>
            </p:cNvSpPr>
            <p:nvPr/>
          </p:nvSpPr>
          <p:spPr bwMode="auto">
            <a:xfrm>
              <a:off x="3156" y="1685"/>
              <a:ext cx="893" cy="1795"/>
            </a:xfrm>
            <a:prstGeom prst="rect">
              <a:avLst/>
            </a:prstGeom>
            <a:solidFill>
              <a:srgbClr val="0000CC"/>
            </a:solidFill>
            <a:ln w="9525">
              <a:solidFill>
                <a:srgbClr val="000000"/>
              </a:solidFill>
              <a:miter lim="800000"/>
              <a:headEnd/>
              <a:tailEnd/>
            </a:ln>
          </p:spPr>
          <p:txBody>
            <a:bodyPr/>
            <a:lstStyle/>
            <a:p>
              <a:pPr eaLnBrk="0" hangingPunct="0"/>
              <a:endParaRPr lang="en-US"/>
            </a:p>
          </p:txBody>
        </p:sp>
        <p:sp>
          <p:nvSpPr>
            <p:cNvPr id="33823" name="Line 13"/>
            <p:cNvSpPr>
              <a:spLocks noChangeShapeType="1"/>
            </p:cNvSpPr>
            <p:nvPr/>
          </p:nvSpPr>
          <p:spPr bwMode="auto">
            <a:xfrm flipH="1">
              <a:off x="3156" y="2022"/>
              <a:ext cx="893" cy="0"/>
            </a:xfrm>
            <a:prstGeom prst="line">
              <a:avLst/>
            </a:prstGeom>
            <a:noFill/>
            <a:ln w="9525">
              <a:solidFill>
                <a:srgbClr val="000000"/>
              </a:solidFill>
              <a:round/>
              <a:headEnd/>
              <a:tailEnd/>
            </a:ln>
          </p:spPr>
          <p:txBody>
            <a:bodyPr/>
            <a:lstStyle/>
            <a:p>
              <a:endParaRPr lang="en-US"/>
            </a:p>
          </p:txBody>
        </p:sp>
        <p:sp>
          <p:nvSpPr>
            <p:cNvPr id="101390" name="Text Box 14"/>
            <p:cNvSpPr txBox="1">
              <a:spLocks noChangeArrowheads="1"/>
            </p:cNvSpPr>
            <p:nvPr/>
          </p:nvSpPr>
          <p:spPr bwMode="auto">
            <a:xfrm>
              <a:off x="3198" y="1751"/>
              <a:ext cx="793" cy="224"/>
            </a:xfrm>
            <a:prstGeom prst="rect">
              <a:avLst/>
            </a:prstGeom>
            <a:noFill/>
            <a:ln w="9525">
              <a:noFill/>
              <a:miter lim="800000"/>
              <a:headEnd/>
              <a:tailEnd/>
            </a:ln>
          </p:spPr>
          <p:txBody>
            <a:bodyPr lIns="0" tIns="0" rIns="0" bIns="0"/>
            <a:lstStyle/>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OS (5 kb)</a:t>
              </a:r>
            </a:p>
          </p:txBody>
        </p:sp>
        <p:sp>
          <p:nvSpPr>
            <p:cNvPr id="101391" name="Text Box 15"/>
            <p:cNvSpPr txBox="1">
              <a:spLocks noChangeArrowheads="1"/>
            </p:cNvSpPr>
            <p:nvPr/>
          </p:nvSpPr>
          <p:spPr bwMode="auto">
            <a:xfrm>
              <a:off x="3206" y="2470"/>
              <a:ext cx="793" cy="449"/>
            </a:xfrm>
            <a:prstGeom prst="rect">
              <a:avLst/>
            </a:prstGeom>
            <a:noFill/>
            <a:ln w="9525">
              <a:noFill/>
              <a:miter lim="800000"/>
              <a:headEnd/>
              <a:tailEnd/>
            </a:ln>
          </p:spPr>
          <p:txBody>
            <a:bodyPr lIns="0" tIns="0" rIns="0" bIns="0"/>
            <a:lstStyle/>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Available </a:t>
              </a:r>
            </a:p>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27 Kb</a:t>
              </a:r>
            </a:p>
          </p:txBody>
        </p:sp>
      </p:grpSp>
      <p:grpSp>
        <p:nvGrpSpPr>
          <p:cNvPr id="4" name="Group 41"/>
          <p:cNvGrpSpPr>
            <a:grpSpLocks/>
          </p:cNvGrpSpPr>
          <p:nvPr/>
        </p:nvGrpSpPr>
        <p:grpSpPr bwMode="auto">
          <a:xfrm>
            <a:off x="2938463" y="2674938"/>
            <a:ext cx="1416050" cy="2849562"/>
            <a:chOff x="1851" y="1685"/>
            <a:chExt cx="892" cy="1795"/>
          </a:xfrm>
        </p:grpSpPr>
        <p:sp>
          <p:nvSpPr>
            <p:cNvPr id="33816" name="Rectangle 16"/>
            <p:cNvSpPr>
              <a:spLocks noChangeArrowheads="1"/>
            </p:cNvSpPr>
            <p:nvPr/>
          </p:nvSpPr>
          <p:spPr bwMode="auto">
            <a:xfrm>
              <a:off x="1851" y="1685"/>
              <a:ext cx="892" cy="1795"/>
            </a:xfrm>
            <a:prstGeom prst="rect">
              <a:avLst/>
            </a:prstGeom>
            <a:solidFill>
              <a:srgbClr val="0000CC"/>
            </a:solidFill>
            <a:ln w="9525">
              <a:solidFill>
                <a:srgbClr val="000000"/>
              </a:solidFill>
              <a:miter lim="800000"/>
              <a:headEnd/>
              <a:tailEnd/>
            </a:ln>
          </p:spPr>
          <p:txBody>
            <a:bodyPr/>
            <a:lstStyle/>
            <a:p>
              <a:pPr eaLnBrk="0" hangingPunct="0"/>
              <a:endParaRPr lang="en-AU"/>
            </a:p>
          </p:txBody>
        </p:sp>
        <p:sp>
          <p:nvSpPr>
            <p:cNvPr id="33817" name="Line 17"/>
            <p:cNvSpPr>
              <a:spLocks noChangeShapeType="1"/>
            </p:cNvSpPr>
            <p:nvPr/>
          </p:nvSpPr>
          <p:spPr bwMode="auto">
            <a:xfrm flipH="1">
              <a:off x="1851" y="2022"/>
              <a:ext cx="892" cy="0"/>
            </a:xfrm>
            <a:prstGeom prst="line">
              <a:avLst/>
            </a:prstGeom>
            <a:noFill/>
            <a:ln w="9525">
              <a:solidFill>
                <a:srgbClr val="000000"/>
              </a:solidFill>
              <a:round/>
              <a:headEnd/>
              <a:tailEnd/>
            </a:ln>
          </p:spPr>
          <p:txBody>
            <a:bodyPr/>
            <a:lstStyle/>
            <a:p>
              <a:endParaRPr lang="en-US"/>
            </a:p>
          </p:txBody>
        </p:sp>
        <p:sp>
          <p:nvSpPr>
            <p:cNvPr id="101394" name="Text Box 18"/>
            <p:cNvSpPr txBox="1">
              <a:spLocks noChangeArrowheads="1"/>
            </p:cNvSpPr>
            <p:nvPr/>
          </p:nvSpPr>
          <p:spPr bwMode="auto">
            <a:xfrm>
              <a:off x="1892" y="1751"/>
              <a:ext cx="793" cy="224"/>
            </a:xfrm>
            <a:prstGeom prst="rect">
              <a:avLst/>
            </a:prstGeom>
            <a:noFill/>
            <a:ln w="9525">
              <a:noFill/>
              <a:miter lim="800000"/>
              <a:headEnd/>
              <a:tailEnd/>
            </a:ln>
          </p:spPr>
          <p:txBody>
            <a:bodyPr lIns="0" tIns="0" rIns="0" bIns="0"/>
            <a:lstStyle/>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OS (5 kb)</a:t>
              </a:r>
            </a:p>
          </p:txBody>
        </p:sp>
        <p:sp>
          <p:nvSpPr>
            <p:cNvPr id="33819" name="Line 19"/>
            <p:cNvSpPr>
              <a:spLocks noChangeShapeType="1"/>
            </p:cNvSpPr>
            <p:nvPr/>
          </p:nvSpPr>
          <p:spPr bwMode="auto">
            <a:xfrm flipH="1">
              <a:off x="1851" y="2976"/>
              <a:ext cx="892" cy="0"/>
            </a:xfrm>
            <a:prstGeom prst="line">
              <a:avLst/>
            </a:prstGeom>
            <a:noFill/>
            <a:ln w="9525">
              <a:solidFill>
                <a:srgbClr val="000000"/>
              </a:solidFill>
              <a:round/>
              <a:headEnd/>
              <a:tailEnd/>
            </a:ln>
          </p:spPr>
          <p:txBody>
            <a:bodyPr/>
            <a:lstStyle/>
            <a:p>
              <a:endParaRPr lang="en-US"/>
            </a:p>
          </p:txBody>
        </p:sp>
        <p:sp>
          <p:nvSpPr>
            <p:cNvPr id="101396" name="Text Box 20"/>
            <p:cNvSpPr txBox="1">
              <a:spLocks noChangeArrowheads="1"/>
            </p:cNvSpPr>
            <p:nvPr/>
          </p:nvSpPr>
          <p:spPr bwMode="auto">
            <a:xfrm>
              <a:off x="1883" y="2069"/>
              <a:ext cx="847" cy="895"/>
            </a:xfrm>
            <a:prstGeom prst="rect">
              <a:avLst/>
            </a:prstGeom>
            <a:solidFill>
              <a:srgbClr val="00B050"/>
            </a:solidFill>
            <a:ln w="9525">
              <a:noFill/>
              <a:miter lim="800000"/>
              <a:headEnd/>
              <a:tailEnd/>
            </a:ln>
          </p:spPr>
          <p:txBody>
            <a:bodyPr lIns="0" tIns="0" rIns="0" bIns="0"/>
            <a:lstStyle/>
            <a:p>
              <a:pPr algn="ctr" eaLnBrk="0" hangingPunct="0">
                <a:defRPr/>
              </a:pPr>
              <a:endParaRPr lang="en-US" sz="800" dirty="0">
                <a:latin typeface="Arial" charset="0"/>
                <a:cs typeface="+mn-cs"/>
              </a:endParaRPr>
            </a:p>
            <a:p>
              <a:pPr algn="ctr" eaLnBrk="0" hangingPunct="0">
                <a:defRPr/>
              </a:pPr>
              <a:endParaRPr lang="en-US" sz="1000" dirty="0">
                <a:latin typeface="Arial" charset="0"/>
                <a:cs typeface="+mn-cs"/>
              </a:endParaRPr>
            </a:p>
            <a:p>
              <a:pPr algn="ctr" eaLnBrk="0" hangingPunct="0">
                <a:defRPr/>
              </a:pPr>
              <a:r>
                <a:rPr lang="en-US" sz="1600" b="1" dirty="0">
                  <a:solidFill>
                    <a:srgbClr val="0000FF"/>
                  </a:solidFill>
                  <a:effectLst>
                    <a:outerShdw blurRad="38100" dist="38100" dir="2700000" algn="tl">
                      <a:srgbClr val="000000"/>
                    </a:outerShdw>
                  </a:effectLst>
                  <a:latin typeface="Arial" charset="0"/>
                  <a:cs typeface="+mn-cs"/>
                </a:rPr>
                <a:t>High Priority process (20 kb)</a:t>
              </a:r>
            </a:p>
          </p:txBody>
        </p:sp>
        <p:sp>
          <p:nvSpPr>
            <p:cNvPr id="101397" name="Text Box 21"/>
            <p:cNvSpPr txBox="1">
              <a:spLocks noChangeArrowheads="1"/>
            </p:cNvSpPr>
            <p:nvPr/>
          </p:nvSpPr>
          <p:spPr bwMode="auto">
            <a:xfrm>
              <a:off x="1901" y="3031"/>
              <a:ext cx="793" cy="449"/>
            </a:xfrm>
            <a:prstGeom prst="rect">
              <a:avLst/>
            </a:prstGeom>
            <a:noFill/>
            <a:ln w="9525">
              <a:noFill/>
              <a:miter lim="800000"/>
              <a:headEnd/>
              <a:tailEnd/>
            </a:ln>
          </p:spPr>
          <p:txBody>
            <a:bodyPr lIns="0" tIns="0" rIns="0" bIns="0"/>
            <a:lstStyle/>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Available </a:t>
              </a:r>
            </a:p>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7 Kb</a:t>
              </a:r>
            </a:p>
          </p:txBody>
        </p:sp>
      </p:grpSp>
      <p:grpSp>
        <p:nvGrpSpPr>
          <p:cNvPr id="5" name="Group 44"/>
          <p:cNvGrpSpPr>
            <a:grpSpLocks/>
          </p:cNvGrpSpPr>
          <p:nvPr/>
        </p:nvGrpSpPr>
        <p:grpSpPr bwMode="auto">
          <a:xfrm>
            <a:off x="827088" y="2674938"/>
            <a:ext cx="1416050" cy="2849562"/>
            <a:chOff x="521" y="1685"/>
            <a:chExt cx="892" cy="1795"/>
          </a:xfrm>
        </p:grpSpPr>
        <p:sp>
          <p:nvSpPr>
            <p:cNvPr id="33812" name="Rectangle 22"/>
            <p:cNvSpPr>
              <a:spLocks noChangeArrowheads="1"/>
            </p:cNvSpPr>
            <p:nvPr/>
          </p:nvSpPr>
          <p:spPr bwMode="auto">
            <a:xfrm>
              <a:off x="521" y="1685"/>
              <a:ext cx="892" cy="1795"/>
            </a:xfrm>
            <a:prstGeom prst="rect">
              <a:avLst/>
            </a:prstGeom>
            <a:solidFill>
              <a:srgbClr val="0000CC"/>
            </a:solidFill>
            <a:ln w="9525">
              <a:solidFill>
                <a:srgbClr val="000000"/>
              </a:solidFill>
              <a:miter lim="800000"/>
              <a:headEnd/>
              <a:tailEnd/>
            </a:ln>
          </p:spPr>
          <p:txBody>
            <a:bodyPr/>
            <a:lstStyle/>
            <a:p>
              <a:pPr eaLnBrk="0" hangingPunct="0"/>
              <a:endParaRPr lang="en-AU"/>
            </a:p>
          </p:txBody>
        </p:sp>
        <p:sp>
          <p:nvSpPr>
            <p:cNvPr id="33813" name="Line 23"/>
            <p:cNvSpPr>
              <a:spLocks noChangeShapeType="1"/>
            </p:cNvSpPr>
            <p:nvPr/>
          </p:nvSpPr>
          <p:spPr bwMode="auto">
            <a:xfrm flipH="1">
              <a:off x="521" y="2022"/>
              <a:ext cx="892" cy="0"/>
            </a:xfrm>
            <a:prstGeom prst="line">
              <a:avLst/>
            </a:prstGeom>
            <a:noFill/>
            <a:ln w="9525">
              <a:solidFill>
                <a:srgbClr val="000000"/>
              </a:solidFill>
              <a:round/>
              <a:headEnd/>
              <a:tailEnd/>
            </a:ln>
          </p:spPr>
          <p:txBody>
            <a:bodyPr/>
            <a:lstStyle/>
            <a:p>
              <a:endParaRPr lang="en-US"/>
            </a:p>
          </p:txBody>
        </p:sp>
        <p:sp>
          <p:nvSpPr>
            <p:cNvPr id="101400" name="Text Box 24"/>
            <p:cNvSpPr txBox="1">
              <a:spLocks noChangeArrowheads="1"/>
            </p:cNvSpPr>
            <p:nvPr/>
          </p:nvSpPr>
          <p:spPr bwMode="auto">
            <a:xfrm>
              <a:off x="562" y="1751"/>
              <a:ext cx="793" cy="224"/>
            </a:xfrm>
            <a:prstGeom prst="rect">
              <a:avLst/>
            </a:prstGeom>
            <a:noFill/>
            <a:ln w="9525">
              <a:noFill/>
              <a:miter lim="800000"/>
              <a:headEnd/>
              <a:tailEnd/>
            </a:ln>
          </p:spPr>
          <p:txBody>
            <a:bodyPr lIns="0" tIns="0" rIns="0" bIns="0"/>
            <a:lstStyle/>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OS (5 kb)</a:t>
              </a:r>
            </a:p>
          </p:txBody>
        </p:sp>
        <p:sp>
          <p:nvSpPr>
            <p:cNvPr id="101401" name="Text Box 25"/>
            <p:cNvSpPr txBox="1">
              <a:spLocks noChangeArrowheads="1"/>
            </p:cNvSpPr>
            <p:nvPr/>
          </p:nvSpPr>
          <p:spPr bwMode="auto">
            <a:xfrm>
              <a:off x="571" y="2470"/>
              <a:ext cx="793" cy="449"/>
            </a:xfrm>
            <a:prstGeom prst="rect">
              <a:avLst/>
            </a:prstGeom>
            <a:noFill/>
            <a:ln w="9525">
              <a:noFill/>
              <a:miter lim="800000"/>
              <a:headEnd/>
              <a:tailEnd/>
            </a:ln>
          </p:spPr>
          <p:txBody>
            <a:bodyPr lIns="0" tIns="0" rIns="0" bIns="0"/>
            <a:lstStyle/>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Available </a:t>
              </a:r>
            </a:p>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27 Kb</a:t>
              </a:r>
            </a:p>
          </p:txBody>
        </p:sp>
      </p:grpSp>
      <p:sp>
        <p:nvSpPr>
          <p:cNvPr id="101405" name="Text Box 29"/>
          <p:cNvSpPr txBox="1">
            <a:spLocks noChangeArrowheads="1"/>
          </p:cNvSpPr>
          <p:nvPr/>
        </p:nvSpPr>
        <p:spPr bwMode="auto">
          <a:xfrm>
            <a:off x="3924300" y="1916113"/>
            <a:ext cx="1997075" cy="576262"/>
          </a:xfrm>
          <a:prstGeom prst="rect">
            <a:avLst/>
          </a:prstGeom>
          <a:noFill/>
          <a:ln w="9525">
            <a:noFill/>
            <a:miter lim="800000"/>
            <a:headEnd/>
            <a:tailEnd/>
          </a:ln>
        </p:spPr>
        <p:txBody>
          <a:bodyPr lIns="0" tIns="0" rIns="0" bIns="0"/>
          <a:lstStyle/>
          <a:p>
            <a:pPr algn="ctr" eaLnBrk="0" hangingPunct="0">
              <a:defRPr/>
            </a:pPr>
            <a:r>
              <a:rPr lang="en-US" sz="1600" b="1" dirty="0">
                <a:solidFill>
                  <a:srgbClr val="00B050"/>
                </a:solidFill>
                <a:effectLst>
                  <a:outerShdw blurRad="38100" dist="38100" dir="2700000" algn="tl">
                    <a:srgbClr val="000000"/>
                  </a:outerShdw>
                </a:effectLst>
                <a:latin typeface="Arial" charset="0"/>
                <a:cs typeface="+mn-cs"/>
              </a:rPr>
              <a:t>Swap</a:t>
            </a:r>
            <a:r>
              <a:rPr lang="en-US" sz="800" dirty="0">
                <a:solidFill>
                  <a:srgbClr val="00B050"/>
                </a:solidFill>
                <a:latin typeface="Arial" charset="0"/>
                <a:cs typeface="+mn-cs"/>
              </a:rPr>
              <a:t> </a:t>
            </a:r>
            <a:r>
              <a:rPr lang="en-US" sz="1600" b="1" dirty="0">
                <a:solidFill>
                  <a:srgbClr val="00B050"/>
                </a:solidFill>
                <a:effectLst>
                  <a:outerShdw blurRad="38100" dist="38100" dir="2700000" algn="tl">
                    <a:srgbClr val="000000"/>
                  </a:outerShdw>
                </a:effectLst>
                <a:latin typeface="Arial" charset="0"/>
                <a:cs typeface="+mn-cs"/>
              </a:rPr>
              <a:t>in the high</a:t>
            </a:r>
            <a:r>
              <a:rPr lang="en-US" sz="800" dirty="0">
                <a:solidFill>
                  <a:srgbClr val="00B050"/>
                </a:solidFill>
                <a:latin typeface="Arial" charset="0"/>
                <a:cs typeface="+mn-cs"/>
              </a:rPr>
              <a:t> </a:t>
            </a:r>
            <a:r>
              <a:rPr lang="en-US" sz="1600" b="1" dirty="0">
                <a:solidFill>
                  <a:srgbClr val="00B050"/>
                </a:solidFill>
                <a:effectLst>
                  <a:outerShdw blurRad="38100" dist="38100" dir="2700000" algn="tl">
                    <a:srgbClr val="000000"/>
                  </a:outerShdw>
                </a:effectLst>
                <a:latin typeface="Arial" charset="0"/>
                <a:cs typeface="+mn-cs"/>
              </a:rPr>
              <a:t>priority process</a:t>
            </a:r>
          </a:p>
        </p:txBody>
      </p:sp>
      <p:sp>
        <p:nvSpPr>
          <p:cNvPr id="101407" name="Text Box 31"/>
          <p:cNvSpPr txBox="1">
            <a:spLocks noChangeArrowheads="1"/>
          </p:cNvSpPr>
          <p:nvPr/>
        </p:nvSpPr>
        <p:spPr bwMode="auto">
          <a:xfrm>
            <a:off x="1331913" y="1989138"/>
            <a:ext cx="2232025" cy="647700"/>
          </a:xfrm>
          <a:prstGeom prst="rect">
            <a:avLst/>
          </a:prstGeom>
          <a:noFill/>
          <a:ln w="9525">
            <a:noFill/>
            <a:miter lim="800000"/>
            <a:headEnd/>
            <a:tailEnd/>
          </a:ln>
        </p:spPr>
        <p:txBody>
          <a:bodyPr lIns="0" tIns="0" rIns="0" bIns="0"/>
          <a:lstStyle/>
          <a:p>
            <a:pPr algn="ctr" eaLnBrk="0" hangingPunct="0">
              <a:defRPr/>
            </a:pPr>
            <a:r>
              <a:rPr lang="en-US" sz="1600" b="1" dirty="0">
                <a:solidFill>
                  <a:srgbClr val="00B050"/>
                </a:solidFill>
                <a:effectLst>
                  <a:outerShdw blurRad="38100" dist="38100" dir="2700000" algn="tl">
                    <a:srgbClr val="000000"/>
                  </a:outerShdw>
                </a:effectLst>
                <a:latin typeface="Arial" charset="0"/>
                <a:cs typeface="+mn-cs"/>
              </a:rPr>
              <a:t>high priority process finishes execution</a:t>
            </a:r>
          </a:p>
        </p:txBody>
      </p:sp>
      <p:grpSp>
        <p:nvGrpSpPr>
          <p:cNvPr id="6" name="Group 37"/>
          <p:cNvGrpSpPr>
            <a:grpSpLocks/>
          </p:cNvGrpSpPr>
          <p:nvPr/>
        </p:nvGrpSpPr>
        <p:grpSpPr bwMode="auto">
          <a:xfrm>
            <a:off x="6588125" y="1700213"/>
            <a:ext cx="2413000" cy="2014537"/>
            <a:chOff x="4150" y="1071"/>
            <a:chExt cx="1520" cy="1269"/>
          </a:xfrm>
        </p:grpSpPr>
        <p:sp>
          <p:nvSpPr>
            <p:cNvPr id="101403" name="Text Box 27"/>
            <p:cNvSpPr txBox="1">
              <a:spLocks noChangeArrowheads="1"/>
            </p:cNvSpPr>
            <p:nvPr/>
          </p:nvSpPr>
          <p:spPr bwMode="auto">
            <a:xfrm>
              <a:off x="4604" y="1160"/>
              <a:ext cx="1066" cy="365"/>
            </a:xfrm>
            <a:prstGeom prst="rect">
              <a:avLst/>
            </a:prstGeom>
            <a:noFill/>
            <a:ln w="9525">
              <a:noFill/>
              <a:miter lim="800000"/>
              <a:headEnd/>
              <a:tailEnd/>
            </a:ln>
          </p:spPr>
          <p:txBody>
            <a:bodyPr lIns="0" tIns="0" rIns="0" bIns="0"/>
            <a:lstStyle/>
            <a:p>
              <a:pPr algn="ctr" eaLnBrk="0" hangingPunct="0">
                <a:defRPr/>
              </a:pPr>
              <a:r>
                <a:rPr lang="en-US" sz="1400" b="1" dirty="0">
                  <a:solidFill>
                    <a:srgbClr val="00B050"/>
                  </a:solidFill>
                  <a:effectLst>
                    <a:outerShdw blurRad="38100" dist="38100" dir="2700000" algn="tl">
                      <a:srgbClr val="000000"/>
                    </a:outerShdw>
                  </a:effectLst>
                  <a:latin typeface="Arial" charset="0"/>
                  <a:cs typeface="+mn-cs"/>
                </a:rPr>
                <a:t>Swap out the low priority process to disk</a:t>
              </a:r>
            </a:p>
          </p:txBody>
        </p:sp>
        <p:sp>
          <p:nvSpPr>
            <p:cNvPr id="101408" name="AutoShape 32"/>
            <p:cNvSpPr>
              <a:spLocks noChangeArrowheads="1"/>
            </p:cNvSpPr>
            <p:nvPr/>
          </p:nvSpPr>
          <p:spPr bwMode="auto">
            <a:xfrm>
              <a:off x="4150" y="1071"/>
              <a:ext cx="361" cy="427"/>
            </a:xfrm>
            <a:prstGeom prst="can">
              <a:avLst>
                <a:gd name="adj" fmla="val 29571"/>
              </a:avLst>
            </a:prstGeom>
            <a:solidFill>
              <a:srgbClr val="0000CC"/>
            </a:solidFill>
            <a:ln w="9525">
              <a:solidFill>
                <a:srgbClr val="000000"/>
              </a:solidFill>
              <a:round/>
              <a:headEnd/>
              <a:tailEnd/>
            </a:ln>
          </p:spPr>
          <p:txBody>
            <a:bodyPr lIns="0" tIns="0" rIns="0" bIns="0"/>
            <a:lstStyle/>
            <a:p>
              <a:pPr algn="ctr" eaLnBrk="0" hangingPunct="0">
                <a:defRPr/>
              </a:pPr>
              <a:r>
                <a:rPr lang="en-US" sz="1600" b="1" dirty="0">
                  <a:solidFill>
                    <a:srgbClr val="FFFF00"/>
                  </a:solidFill>
                  <a:effectLst>
                    <a:outerShdw blurRad="38100" dist="38100" dir="2700000" algn="tl">
                      <a:srgbClr val="000000"/>
                    </a:outerShdw>
                  </a:effectLst>
                  <a:latin typeface="Arial" charset="0"/>
                  <a:cs typeface="+mn-cs"/>
                </a:rPr>
                <a:t>Disk</a:t>
              </a:r>
            </a:p>
          </p:txBody>
        </p:sp>
        <p:sp>
          <p:nvSpPr>
            <p:cNvPr id="33811" name="Freeform 33"/>
            <p:cNvSpPr>
              <a:spLocks/>
            </p:cNvSpPr>
            <p:nvPr/>
          </p:nvSpPr>
          <p:spPr bwMode="auto">
            <a:xfrm>
              <a:off x="4338" y="1555"/>
              <a:ext cx="99" cy="785"/>
            </a:xfrm>
            <a:custGeom>
              <a:avLst/>
              <a:gdLst>
                <a:gd name="T0" fmla="*/ 7 w 210"/>
                <a:gd name="T1" fmla="*/ 685 h 900"/>
                <a:gd name="T2" fmla="*/ 47 w 210"/>
                <a:gd name="T3" fmla="*/ 548 h 900"/>
                <a:gd name="T4" fmla="*/ 7 w 210"/>
                <a:gd name="T5" fmla="*/ 411 h 900"/>
                <a:gd name="T6" fmla="*/ 47 w 210"/>
                <a:gd name="T7" fmla="*/ 274 h 900"/>
                <a:gd name="T8" fmla="*/ 7 w 210"/>
                <a:gd name="T9" fmla="*/ 137 h 900"/>
                <a:gd name="T10" fmla="*/ 7 w 210"/>
                <a:gd name="T11" fmla="*/ 0 h 900"/>
                <a:gd name="T12" fmla="*/ 0 60000 65536"/>
                <a:gd name="T13" fmla="*/ 0 60000 65536"/>
                <a:gd name="T14" fmla="*/ 0 60000 65536"/>
                <a:gd name="T15" fmla="*/ 0 60000 65536"/>
                <a:gd name="T16" fmla="*/ 0 60000 65536"/>
                <a:gd name="T17" fmla="*/ 0 60000 65536"/>
                <a:gd name="T18" fmla="*/ 0 w 210"/>
                <a:gd name="T19" fmla="*/ 0 h 900"/>
                <a:gd name="T20" fmla="*/ 210 w 210"/>
                <a:gd name="T21" fmla="*/ 900 h 900"/>
              </a:gdLst>
              <a:ahLst/>
              <a:cxnLst>
                <a:cxn ang="T12">
                  <a:pos x="T0" y="T1"/>
                </a:cxn>
                <a:cxn ang="T13">
                  <a:pos x="T2" y="T3"/>
                </a:cxn>
                <a:cxn ang="T14">
                  <a:pos x="T4" y="T5"/>
                </a:cxn>
                <a:cxn ang="T15">
                  <a:pos x="T6" y="T7"/>
                </a:cxn>
                <a:cxn ang="T16">
                  <a:pos x="T8" y="T9"/>
                </a:cxn>
                <a:cxn ang="T17">
                  <a:pos x="T10" y="T11"/>
                </a:cxn>
              </a:cxnLst>
              <a:rect l="T18" t="T19" r="T20" b="T21"/>
              <a:pathLst>
                <a:path w="210" h="900">
                  <a:moveTo>
                    <a:pt x="30" y="900"/>
                  </a:moveTo>
                  <a:cubicBezTo>
                    <a:pt x="120" y="840"/>
                    <a:pt x="210" y="780"/>
                    <a:pt x="210" y="720"/>
                  </a:cubicBezTo>
                  <a:cubicBezTo>
                    <a:pt x="210" y="660"/>
                    <a:pt x="30" y="600"/>
                    <a:pt x="30" y="540"/>
                  </a:cubicBezTo>
                  <a:cubicBezTo>
                    <a:pt x="30" y="480"/>
                    <a:pt x="210" y="420"/>
                    <a:pt x="210" y="360"/>
                  </a:cubicBezTo>
                  <a:cubicBezTo>
                    <a:pt x="210" y="300"/>
                    <a:pt x="60" y="240"/>
                    <a:pt x="30" y="180"/>
                  </a:cubicBezTo>
                  <a:cubicBezTo>
                    <a:pt x="0" y="120"/>
                    <a:pt x="15" y="60"/>
                    <a:pt x="30" y="0"/>
                  </a:cubicBezTo>
                </a:path>
              </a:pathLst>
            </a:custGeom>
            <a:noFill/>
            <a:ln w="19050">
              <a:solidFill>
                <a:srgbClr val="FFFF00"/>
              </a:solidFill>
              <a:prstDash val="dash"/>
              <a:round/>
              <a:headEnd/>
              <a:tailEnd type="triangle" w="sm" len="lg"/>
            </a:ln>
          </p:spPr>
          <p:txBody>
            <a:bodyPr/>
            <a:lstStyle/>
            <a:p>
              <a:pPr eaLnBrk="0" hangingPunct="0"/>
              <a:endParaRPr lang="en-AU"/>
            </a:p>
          </p:txBody>
        </p:sp>
      </p:grpSp>
      <p:grpSp>
        <p:nvGrpSpPr>
          <p:cNvPr id="7" name="Group 43"/>
          <p:cNvGrpSpPr>
            <a:grpSpLocks/>
          </p:cNvGrpSpPr>
          <p:nvPr/>
        </p:nvGrpSpPr>
        <p:grpSpPr bwMode="auto">
          <a:xfrm>
            <a:off x="1443038" y="5481638"/>
            <a:ext cx="6453187" cy="1030287"/>
            <a:chOff x="909" y="3480"/>
            <a:chExt cx="4065" cy="649"/>
          </a:xfrm>
        </p:grpSpPr>
        <p:sp>
          <p:nvSpPr>
            <p:cNvPr id="33807" name="Freeform 34"/>
            <p:cNvSpPr>
              <a:spLocks/>
            </p:cNvSpPr>
            <p:nvPr/>
          </p:nvSpPr>
          <p:spPr bwMode="auto">
            <a:xfrm>
              <a:off x="909" y="3480"/>
              <a:ext cx="4065" cy="448"/>
            </a:xfrm>
            <a:custGeom>
              <a:avLst/>
              <a:gdLst>
                <a:gd name="T0" fmla="*/ 0 w 7380"/>
                <a:gd name="T1" fmla="*/ 0 h 720"/>
                <a:gd name="T2" fmla="*/ 0 w 7380"/>
                <a:gd name="T3" fmla="*/ 279 h 720"/>
                <a:gd name="T4" fmla="*/ 2239 w 7380"/>
                <a:gd name="T5" fmla="*/ 279 h 720"/>
                <a:gd name="T6" fmla="*/ 2239 w 7380"/>
                <a:gd name="T7" fmla="*/ 0 h 720"/>
                <a:gd name="T8" fmla="*/ 0 60000 65536"/>
                <a:gd name="T9" fmla="*/ 0 60000 65536"/>
                <a:gd name="T10" fmla="*/ 0 60000 65536"/>
                <a:gd name="T11" fmla="*/ 0 60000 65536"/>
                <a:gd name="T12" fmla="*/ 0 w 7380"/>
                <a:gd name="T13" fmla="*/ 0 h 720"/>
                <a:gd name="T14" fmla="*/ 7380 w 7380"/>
                <a:gd name="T15" fmla="*/ 720 h 720"/>
              </a:gdLst>
              <a:ahLst/>
              <a:cxnLst>
                <a:cxn ang="T8">
                  <a:pos x="T0" y="T1"/>
                </a:cxn>
                <a:cxn ang="T9">
                  <a:pos x="T2" y="T3"/>
                </a:cxn>
                <a:cxn ang="T10">
                  <a:pos x="T4" y="T5"/>
                </a:cxn>
                <a:cxn ang="T11">
                  <a:pos x="T6" y="T7"/>
                </a:cxn>
              </a:cxnLst>
              <a:rect l="T12" t="T13" r="T14" b="T15"/>
              <a:pathLst>
                <a:path w="7380" h="720">
                  <a:moveTo>
                    <a:pt x="0" y="0"/>
                  </a:moveTo>
                  <a:lnTo>
                    <a:pt x="0" y="720"/>
                  </a:lnTo>
                  <a:lnTo>
                    <a:pt x="7380" y="720"/>
                  </a:lnTo>
                  <a:lnTo>
                    <a:pt x="7380" y="0"/>
                  </a:lnTo>
                </a:path>
              </a:pathLst>
            </a:custGeom>
            <a:noFill/>
            <a:ln w="38100">
              <a:solidFill>
                <a:srgbClr val="009900"/>
              </a:solidFill>
              <a:round/>
              <a:headEnd/>
              <a:tailEnd type="triangle" w="med" len="med"/>
            </a:ln>
          </p:spPr>
          <p:txBody>
            <a:bodyPr/>
            <a:lstStyle/>
            <a:p>
              <a:pPr eaLnBrk="0" hangingPunct="0"/>
              <a:endParaRPr lang="en-AU"/>
            </a:p>
          </p:txBody>
        </p:sp>
        <p:sp>
          <p:nvSpPr>
            <p:cNvPr id="101411" name="Text Box 35"/>
            <p:cNvSpPr txBox="1">
              <a:spLocks noChangeArrowheads="1"/>
            </p:cNvSpPr>
            <p:nvPr/>
          </p:nvSpPr>
          <p:spPr bwMode="auto">
            <a:xfrm>
              <a:off x="1405" y="3720"/>
              <a:ext cx="2875" cy="409"/>
            </a:xfrm>
            <a:prstGeom prst="rect">
              <a:avLst/>
            </a:prstGeom>
            <a:noFill/>
            <a:ln w="9525">
              <a:noFill/>
              <a:miter lim="800000"/>
              <a:headEnd/>
              <a:tailEnd/>
            </a:ln>
          </p:spPr>
          <p:txBody>
            <a:bodyPr lIns="0" tIns="0" rIns="0" bIns="0"/>
            <a:lstStyle/>
            <a:p>
              <a:pPr algn="ctr" eaLnBrk="0" hangingPunct="0">
                <a:defRPr/>
              </a:pPr>
              <a:r>
                <a:rPr lang="en-US" b="1" dirty="0">
                  <a:solidFill>
                    <a:srgbClr val="00B050"/>
                  </a:solidFill>
                  <a:effectLst>
                    <a:outerShdw blurRad="38100" dist="38100" dir="2700000" algn="tl">
                      <a:srgbClr val="000000"/>
                    </a:outerShdw>
                  </a:effectLst>
                  <a:latin typeface="Arial" charset="0"/>
                  <a:cs typeface="+mn-cs"/>
                </a:rPr>
                <a:t>Swap in the low priority process again to</a:t>
              </a:r>
            </a:p>
            <a:p>
              <a:pPr algn="ctr" eaLnBrk="0" hangingPunct="0">
                <a:defRPr/>
              </a:pPr>
              <a:endParaRPr lang="en-US" b="1" dirty="0">
                <a:solidFill>
                  <a:srgbClr val="00B050"/>
                </a:solidFill>
                <a:effectLst>
                  <a:outerShdw blurRad="38100" dist="38100" dir="2700000" algn="tl">
                    <a:srgbClr val="000000"/>
                  </a:outerShdw>
                </a:effectLst>
                <a:latin typeface="Arial" charset="0"/>
                <a:cs typeface="+mn-cs"/>
              </a:endParaRPr>
            </a:p>
            <a:p>
              <a:pPr algn="ctr" eaLnBrk="0" hangingPunct="0">
                <a:defRPr/>
              </a:pPr>
              <a:r>
                <a:rPr lang="en-US" b="1" dirty="0">
                  <a:solidFill>
                    <a:srgbClr val="00B050"/>
                  </a:solidFill>
                  <a:effectLst>
                    <a:outerShdw blurRad="38100" dist="38100" dir="2700000" algn="tl">
                      <a:srgbClr val="000000"/>
                    </a:outerShdw>
                  </a:effectLst>
                  <a:latin typeface="Arial" charset="0"/>
                  <a:cs typeface="+mn-cs"/>
                </a:rPr>
                <a:t> resume execution</a:t>
              </a:r>
            </a:p>
          </p:txBody>
        </p:sp>
      </p:grpSp>
      <p:sp>
        <p:nvSpPr>
          <p:cNvPr id="101414" name="AutoShape 38"/>
          <p:cNvSpPr>
            <a:spLocks noChangeArrowheads="1"/>
          </p:cNvSpPr>
          <p:nvPr/>
        </p:nvSpPr>
        <p:spPr bwMode="auto">
          <a:xfrm>
            <a:off x="6516688" y="3933825"/>
            <a:ext cx="503237" cy="431800"/>
          </a:xfrm>
          <a:prstGeom prst="leftArrow">
            <a:avLst>
              <a:gd name="adj1" fmla="val 50000"/>
              <a:gd name="adj2" fmla="val 29136"/>
            </a:avLst>
          </a:prstGeom>
          <a:solidFill>
            <a:srgbClr val="99CCFF"/>
          </a:solidFill>
          <a:ln w="9525">
            <a:solidFill>
              <a:schemeClr val="tx1"/>
            </a:solidFill>
            <a:miter lim="800000"/>
            <a:headEnd/>
            <a:tailEnd/>
          </a:ln>
        </p:spPr>
        <p:txBody>
          <a:bodyPr wrap="none" anchor="ctr"/>
          <a:lstStyle/>
          <a:p>
            <a:pPr eaLnBrk="0" hangingPunct="0"/>
            <a:endParaRPr lang="en-AU"/>
          </a:p>
        </p:txBody>
      </p:sp>
      <p:sp>
        <p:nvSpPr>
          <p:cNvPr id="101416" name="AutoShape 40"/>
          <p:cNvSpPr>
            <a:spLocks noChangeArrowheads="1"/>
          </p:cNvSpPr>
          <p:nvPr/>
        </p:nvSpPr>
        <p:spPr bwMode="auto">
          <a:xfrm>
            <a:off x="4384675" y="3860800"/>
            <a:ext cx="503238" cy="431800"/>
          </a:xfrm>
          <a:prstGeom prst="leftArrow">
            <a:avLst>
              <a:gd name="adj1" fmla="val 50000"/>
              <a:gd name="adj2" fmla="val 29136"/>
            </a:avLst>
          </a:prstGeom>
          <a:solidFill>
            <a:srgbClr val="99CCFF"/>
          </a:solidFill>
          <a:ln w="9525">
            <a:solidFill>
              <a:schemeClr val="tx1"/>
            </a:solidFill>
            <a:miter lim="800000"/>
            <a:headEnd/>
            <a:tailEnd/>
          </a:ln>
        </p:spPr>
        <p:txBody>
          <a:bodyPr wrap="none" anchor="ctr"/>
          <a:lstStyle/>
          <a:p>
            <a:pPr eaLnBrk="0" hangingPunct="0"/>
            <a:endParaRPr lang="en-AU"/>
          </a:p>
        </p:txBody>
      </p:sp>
      <p:sp>
        <p:nvSpPr>
          <p:cNvPr id="101418" name="AutoShape 42"/>
          <p:cNvSpPr>
            <a:spLocks noChangeArrowheads="1"/>
          </p:cNvSpPr>
          <p:nvPr/>
        </p:nvSpPr>
        <p:spPr bwMode="auto">
          <a:xfrm>
            <a:off x="2339975" y="3860800"/>
            <a:ext cx="503238" cy="431800"/>
          </a:xfrm>
          <a:prstGeom prst="leftArrow">
            <a:avLst>
              <a:gd name="adj1" fmla="val 50000"/>
              <a:gd name="adj2" fmla="val 29136"/>
            </a:avLst>
          </a:prstGeom>
          <a:solidFill>
            <a:srgbClr val="99CCFF"/>
          </a:solidFill>
          <a:ln w="9525">
            <a:solidFill>
              <a:schemeClr val="tx1"/>
            </a:solidFill>
            <a:miter lim="800000"/>
            <a:headEnd/>
            <a:tailEnd/>
          </a:ln>
        </p:spPr>
        <p:txBody>
          <a:bodyPr wrap="none" anchor="ctr"/>
          <a:lstStyle/>
          <a:p>
            <a:pPr eaLnBrk="0" hangingPunct="0"/>
            <a:endParaRPr lang="en-AU"/>
          </a:p>
        </p:txBody>
      </p:sp>
      <p:sp>
        <p:nvSpPr>
          <p:cNvPr id="101422" name="AutoShape 46"/>
          <p:cNvSpPr>
            <a:spLocks noChangeArrowheads="1"/>
          </p:cNvSpPr>
          <p:nvPr/>
        </p:nvSpPr>
        <p:spPr bwMode="auto">
          <a:xfrm>
            <a:off x="8101013" y="5805488"/>
            <a:ext cx="900112" cy="792162"/>
          </a:xfrm>
          <a:prstGeom prst="roundRect">
            <a:avLst>
              <a:gd name="adj" fmla="val 16667"/>
            </a:avLst>
          </a:prstGeom>
          <a:solidFill>
            <a:srgbClr val="0000CC"/>
          </a:solidFill>
          <a:ln w="9525">
            <a:solidFill>
              <a:schemeClr val="tx1"/>
            </a:solidFill>
            <a:round/>
            <a:headEnd/>
            <a:tailEnd/>
          </a:ln>
          <a:effectLst/>
        </p:spPr>
        <p:txBody>
          <a:bodyPr wrap="none" anchor="ctr"/>
          <a:lstStyle/>
          <a:p>
            <a:pPr algn="ctr" eaLnBrk="0" hangingPunct="0">
              <a:defRPr/>
            </a:pPr>
            <a:endParaRPr lang="en-US" sz="1400" b="1" dirty="0">
              <a:solidFill>
                <a:srgbClr val="FFFF00"/>
              </a:solidFill>
              <a:effectLst>
                <a:outerShdw blurRad="38100" dist="38100" dir="2700000" algn="tl">
                  <a:srgbClr val="000000"/>
                </a:outerShdw>
              </a:effectLst>
              <a:latin typeface="Arial" charset="0"/>
              <a:cs typeface="+mn-cs"/>
            </a:endParaRPr>
          </a:p>
          <a:p>
            <a:pPr algn="ctr" eaLnBrk="0" hangingPunct="0">
              <a:defRPr/>
            </a:pPr>
            <a:r>
              <a:rPr lang="en-US" sz="1400" b="1" dirty="0">
                <a:solidFill>
                  <a:srgbClr val="00B050"/>
                </a:solidFill>
                <a:effectLst>
                  <a:outerShdw blurRad="38100" dist="38100" dir="2700000" algn="tl">
                    <a:srgbClr val="000000"/>
                  </a:outerShdw>
                </a:effectLst>
                <a:latin typeface="Arial" charset="0"/>
                <a:cs typeface="+mn-cs"/>
              </a:rPr>
              <a:t>High </a:t>
            </a:r>
          </a:p>
          <a:p>
            <a:pPr algn="ctr" eaLnBrk="0" hangingPunct="0">
              <a:defRPr/>
            </a:pPr>
            <a:r>
              <a:rPr lang="en-US" sz="1400" b="1" dirty="0">
                <a:solidFill>
                  <a:srgbClr val="00B050"/>
                </a:solidFill>
                <a:effectLst>
                  <a:outerShdw blurRad="38100" dist="38100" dir="2700000" algn="tl">
                    <a:srgbClr val="000000"/>
                  </a:outerShdw>
                </a:effectLst>
                <a:latin typeface="Arial" charset="0"/>
                <a:cs typeface="+mn-cs"/>
              </a:rPr>
              <a:t>Priority</a:t>
            </a:r>
          </a:p>
          <a:p>
            <a:pPr algn="ctr" eaLnBrk="0" hangingPunct="0">
              <a:defRPr/>
            </a:pPr>
            <a:r>
              <a:rPr lang="en-US" sz="1400" b="1" dirty="0">
                <a:solidFill>
                  <a:srgbClr val="00B050"/>
                </a:solidFill>
                <a:effectLst>
                  <a:outerShdw blurRad="38100" dist="38100" dir="2700000" algn="tl">
                    <a:srgbClr val="000000"/>
                  </a:outerShdw>
                </a:effectLst>
                <a:latin typeface="Arial" charset="0"/>
                <a:cs typeface="+mn-cs"/>
              </a:rPr>
              <a:t> 20 Kb</a:t>
            </a:r>
          </a:p>
          <a:p>
            <a:pPr algn="ctr" eaLnBrk="0" hangingPunct="0">
              <a:defRPr/>
            </a:pPr>
            <a:endParaRPr lang="en-US" sz="1400" dirty="0">
              <a:solidFill>
                <a:srgbClr val="FFFF00"/>
              </a:solidFill>
              <a:latin typeface="Arial" charset="0"/>
              <a:cs typeface="+mn-cs"/>
            </a:endParaRPr>
          </a:p>
        </p:txBody>
      </p:sp>
      <p:sp>
        <p:nvSpPr>
          <p:cNvPr id="40" name="Date Placeholder 39"/>
          <p:cNvSpPr>
            <a:spLocks noGrp="1"/>
          </p:cNvSpPr>
          <p:nvPr>
            <p:ph type="dt" sz="half" idx="10"/>
          </p:nvPr>
        </p:nvSpPr>
        <p:spPr/>
        <p:txBody>
          <a:bodyPr/>
          <a:lstStyle/>
          <a:p>
            <a:fld id="{CE5A3A83-0543-43FF-A014-D96C873D8B24}" type="datetime1">
              <a:rPr lang="en-US" smtClean="0"/>
              <a:t>5/31/2020</a:t>
            </a:fld>
            <a:endParaRPr lang="en-US"/>
          </a:p>
        </p:txBody>
      </p:sp>
      <p:sp>
        <p:nvSpPr>
          <p:cNvPr id="41" name="Slide Number Placeholder 40"/>
          <p:cNvSpPr>
            <a:spLocks noGrp="1"/>
          </p:cNvSpPr>
          <p:nvPr>
            <p:ph type="sldNum" sz="quarter" idx="12"/>
          </p:nvPr>
        </p:nvSpPr>
        <p:spPr/>
        <p:txBody>
          <a:bodyPr/>
          <a:lstStyle/>
          <a:p>
            <a:fld id="{99D1F6FE-278F-4154-B296-75A73E20B2CD}" type="slidenum">
              <a:rPr lang="en-US" smtClean="0"/>
              <a:pPr/>
              <a:t>9</a:t>
            </a:fld>
            <a:endParaRPr lang="en-US"/>
          </a:p>
        </p:txBody>
      </p:sp>
      <p:sp>
        <p:nvSpPr>
          <p:cNvPr id="42" name="Footer Placeholder 41"/>
          <p:cNvSpPr>
            <a:spLocks noGrp="1"/>
          </p:cNvSpPr>
          <p:nvPr>
            <p:ph type="ftr" sz="quarter" idx="11"/>
          </p:nvPr>
        </p:nvSpPr>
        <p:spPr/>
        <p:txBody>
          <a:bodyPr/>
          <a:lstStyle/>
          <a:p>
            <a:r>
              <a:rPr lang="en-US"/>
              <a:t>Ambo University || Woliso Campus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1422"/>
                                        </p:tgtEl>
                                        <p:attrNameLst>
                                          <p:attrName>style.visibility</p:attrName>
                                        </p:attrNameLst>
                                      </p:cBhvr>
                                      <p:to>
                                        <p:strVal val="visible"/>
                                      </p:to>
                                    </p:set>
                                    <p:animEffect transition="in" filter="checkerboard(across)">
                                      <p:cBhvr>
                                        <p:cTn id="12" dur="500"/>
                                        <p:tgtEl>
                                          <p:spTgt spid="10142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1414"/>
                                        </p:tgtEl>
                                        <p:attrNameLst>
                                          <p:attrName>style.visibility</p:attrName>
                                        </p:attrNameLst>
                                      </p:cBhvr>
                                      <p:to>
                                        <p:strVal val="visible"/>
                                      </p:to>
                                    </p:set>
                                    <p:animEffect transition="in" filter="box(in)">
                                      <p:cBhvr>
                                        <p:cTn id="22" dur="500"/>
                                        <p:tgtEl>
                                          <p:spTgt spid="10141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linds(horizontal)">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01405"/>
                                        </p:tgtEl>
                                        <p:attrNameLst>
                                          <p:attrName>style.visibility</p:attrName>
                                        </p:attrNameLst>
                                      </p:cBhvr>
                                      <p:to>
                                        <p:strVal val="visible"/>
                                      </p:to>
                                    </p:set>
                                    <p:animEffect transition="in" filter="box(in)">
                                      <p:cBhvr>
                                        <p:cTn id="32" dur="500"/>
                                        <p:tgtEl>
                                          <p:spTgt spid="101405"/>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01416"/>
                                        </p:tgtEl>
                                        <p:attrNameLst>
                                          <p:attrName>style.visibility</p:attrName>
                                        </p:attrNameLst>
                                      </p:cBhvr>
                                      <p:to>
                                        <p:strVal val="visible"/>
                                      </p:to>
                                    </p:set>
                                    <p:animEffect transition="in" filter="box(in)">
                                      <p:cBhvr>
                                        <p:cTn id="37" dur="500"/>
                                        <p:tgtEl>
                                          <p:spTgt spid="101416"/>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grpId="1" nodeType="clickEffect">
                                  <p:stCondLst>
                                    <p:cond delay="0"/>
                                  </p:stCondLst>
                                  <p:childTnLst>
                                    <p:set>
                                      <p:cBhvr>
                                        <p:cTn id="41" dur="1" fill="hold">
                                          <p:stCondLst>
                                            <p:cond delay="0"/>
                                          </p:stCondLst>
                                        </p:cTn>
                                        <p:tgtEl>
                                          <p:spTgt spid="101422"/>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nodeType="click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checkerboard(across)">
                                      <p:cBhvr>
                                        <p:cTn id="46" dur="500"/>
                                        <p:tgtEl>
                                          <p:spTgt spid="4"/>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101407"/>
                                        </p:tgtEl>
                                        <p:attrNameLst>
                                          <p:attrName>style.visibility</p:attrName>
                                        </p:attrNameLst>
                                      </p:cBhvr>
                                      <p:to>
                                        <p:strVal val="visible"/>
                                      </p:to>
                                    </p:set>
                                    <p:animEffect transition="in" filter="checkerboard(across)">
                                      <p:cBhvr>
                                        <p:cTn id="51" dur="500"/>
                                        <p:tgtEl>
                                          <p:spTgt spid="101407"/>
                                        </p:tgtEl>
                                      </p:cBhvr>
                                    </p:animEffect>
                                  </p:childTnLst>
                                </p:cTn>
                              </p:par>
                            </p:childTnLst>
                          </p:cTn>
                        </p:par>
                      </p:childTnLst>
                    </p:cTn>
                  </p:par>
                  <p:par>
                    <p:cTn id="52" fill="hold">
                      <p:stCondLst>
                        <p:cond delay="indefinite"/>
                      </p:stCondLst>
                      <p:childTnLst>
                        <p:par>
                          <p:cTn id="53" fill="hold">
                            <p:stCondLst>
                              <p:cond delay="0"/>
                            </p:stCondLst>
                            <p:childTnLst>
                              <p:par>
                                <p:cTn id="54" presetID="4" presetClass="entr" presetSubtype="16" fill="hold" grpId="0" nodeType="clickEffect">
                                  <p:stCondLst>
                                    <p:cond delay="0"/>
                                  </p:stCondLst>
                                  <p:childTnLst>
                                    <p:set>
                                      <p:cBhvr>
                                        <p:cTn id="55" dur="1" fill="hold">
                                          <p:stCondLst>
                                            <p:cond delay="0"/>
                                          </p:stCondLst>
                                        </p:cTn>
                                        <p:tgtEl>
                                          <p:spTgt spid="101418"/>
                                        </p:tgtEl>
                                        <p:attrNameLst>
                                          <p:attrName>style.visibility</p:attrName>
                                        </p:attrNameLst>
                                      </p:cBhvr>
                                      <p:to>
                                        <p:strVal val="visible"/>
                                      </p:to>
                                    </p:set>
                                    <p:animEffect transition="in" filter="box(in)">
                                      <p:cBhvr>
                                        <p:cTn id="56" dur="500"/>
                                        <p:tgtEl>
                                          <p:spTgt spid="101418"/>
                                        </p:tgtEl>
                                      </p:cBhvr>
                                    </p:animEffect>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checkerboard(across)">
                                      <p:cBhvr>
                                        <p:cTn id="61" dur="500"/>
                                        <p:tgtEl>
                                          <p:spTgt spid="5"/>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blinds(horizontal)">
                                      <p:cBhvr>
                                        <p:cTn id="6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05" grpId="0"/>
      <p:bldP spid="101407" grpId="0"/>
      <p:bldP spid="101414" grpId="0" animBg="1"/>
      <p:bldP spid="101416" grpId="0" animBg="1"/>
      <p:bldP spid="101418" grpId="0" animBg="1"/>
      <p:bldP spid="101422" grpId="0" animBg="1"/>
      <p:bldP spid="101422"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871</TotalTime>
  <Words>6157</Words>
  <Application>Microsoft Office PowerPoint</Application>
  <PresentationFormat>On-screen Show (4:3)</PresentationFormat>
  <Paragraphs>721</Paragraphs>
  <Slides>58</Slides>
  <Notes>9</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58</vt:i4>
      </vt:variant>
    </vt:vector>
  </HeadingPairs>
  <TitlesOfParts>
    <vt:vector size="70" baseType="lpstr">
      <vt:lpstr>Albertus Medium</vt:lpstr>
      <vt:lpstr>Arial</vt:lpstr>
      <vt:lpstr>Calibri</vt:lpstr>
      <vt:lpstr>Courier New</vt:lpstr>
      <vt:lpstr>Monotype Sorts</vt:lpstr>
      <vt:lpstr>MS Reference Sans Serif</vt:lpstr>
      <vt:lpstr>Tahoma</vt:lpstr>
      <vt:lpstr>Times</vt:lpstr>
      <vt:lpstr>Times New Roman</vt:lpstr>
      <vt:lpstr>Wingdings</vt:lpstr>
      <vt:lpstr>Wingdings 2</vt:lpstr>
      <vt:lpstr>Office Theme</vt:lpstr>
      <vt:lpstr> </vt:lpstr>
      <vt:lpstr>PowerPoint Presentation</vt:lpstr>
      <vt:lpstr>PowerPoint Presentation</vt:lpstr>
      <vt:lpstr>PowerPoint Presentation</vt:lpstr>
      <vt:lpstr>Resource deadlock</vt:lpstr>
      <vt:lpstr>PowerPoint Presentation</vt:lpstr>
      <vt:lpstr>PowerPoint Presentation</vt:lpstr>
      <vt:lpstr>Resource type (con’t…)</vt:lpstr>
      <vt:lpstr>PowerPoint Presentation</vt:lpstr>
      <vt:lpstr>PowerPoint Presentation</vt:lpstr>
      <vt:lpstr>Deadlock characterization</vt:lpstr>
      <vt:lpstr>Mutual Exclusion  only one process can use a resource at a time. </vt:lpstr>
      <vt:lpstr>No Preemption  A resource is released only by the process holding it after it completed its task</vt:lpstr>
      <vt:lpstr>PowerPoint Presentation</vt:lpstr>
      <vt:lpstr>PowerPoint Presentation</vt:lpstr>
      <vt:lpstr>PowerPoint Presentation</vt:lpstr>
      <vt:lpstr>Example: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Deadlock Detection Algorithm</vt:lpstr>
      <vt:lpstr>Deadlock Detection Algorithm (contd.) </vt:lpstr>
      <vt:lpstr>PowerPoint Presentation</vt:lpstr>
      <vt:lpstr>Recovery from Deadlock</vt:lpstr>
      <vt:lpstr>Recovery from Deadlock</vt:lpstr>
      <vt:lpstr>Deadlock avoidance</vt:lpstr>
      <vt:lpstr>Safe and Unsafe States</vt:lpstr>
      <vt:lpstr>Example(safe state)</vt:lpstr>
      <vt:lpstr>Example(unsafe state)</vt:lpstr>
      <vt:lpstr>Deadlock Avoidance Algorithms</vt:lpstr>
      <vt:lpstr>PowerPoint Presentation</vt:lpstr>
      <vt:lpstr>PowerPoint Presentation</vt:lpstr>
      <vt:lpstr>PowerPoint Presentation</vt:lpstr>
      <vt:lpstr>Deadlock Avoidance Algorithms (contd.) Banker’s Algorithm </vt:lpstr>
      <vt:lpstr>Deadlock Avoidance Algorithms (contd.) Banker’s Algorithm </vt:lpstr>
      <vt:lpstr>Deadlock Avoidance Algorithms (contd.) Banker’s Algorithm </vt:lpstr>
      <vt:lpstr>Deadlock Avoidance Algorithms (contd.) Banker’s Algorithm </vt:lpstr>
      <vt:lpstr>Deadlock Avoidance Algorithms (contd.) Banker’s Algorithm </vt:lpstr>
      <vt:lpstr>Deadlock Avoidance Algorithms (contd.) Banker’s Algorithm </vt:lpstr>
      <vt:lpstr>Two-Phase Locking</vt:lpstr>
      <vt:lpstr>Communication deadlock</vt:lpstr>
      <vt:lpstr>Livelock</vt:lpstr>
      <vt:lpstr>Starvation</vt:lpstr>
      <vt:lpstr>Exercises</vt:lpstr>
      <vt:lpstr>Exercises</vt:lpstr>
      <vt:lpstr>Exercises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Husen Adem</cp:lastModifiedBy>
  <cp:revision>97</cp:revision>
  <dcterms:created xsi:type="dcterms:W3CDTF">2016-04-13T04:08:04Z</dcterms:created>
  <dcterms:modified xsi:type="dcterms:W3CDTF">2020-05-31T13:30:48Z</dcterms:modified>
</cp:coreProperties>
</file>