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  <p:sldId id="273" r:id="rId16"/>
    <p:sldId id="274" r:id="rId17"/>
    <p:sldId id="277" r:id="rId18"/>
    <p:sldId id="275" r:id="rId19"/>
    <p:sldId id="289" r:id="rId20"/>
    <p:sldId id="278" r:id="rId21"/>
    <p:sldId id="279" r:id="rId22"/>
    <p:sldId id="276" r:id="rId23"/>
    <p:sldId id="280" r:id="rId24"/>
    <p:sldId id="288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4ACCD-A460-4428-A65C-69ED93B8A419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85CF0-C256-48EE-AF82-FF6D8DF67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FD71D1-2941-45C9-8216-CFC8FBA761B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373F0A-1F60-4BF8-8F52-149A5B76B53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60E1C3-EEBC-42E7-9014-844D4DABD6B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B4C6B4-782E-4D2F-8DF0-9AEB9F6CF66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716C76-F4D6-45FA-83A7-69A3801B2CA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6C2321-D4C2-4DDB-AC8E-848AE77BA58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6C2321-D4C2-4DDB-AC8E-848AE77BA58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6C2321-D4C2-4DDB-AC8E-848AE77BA58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6C2321-D4C2-4DDB-AC8E-848AE77BA58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5130C6-CEF4-4D2B-8A73-025CB7C6A66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5130C6-CEF4-4D2B-8A73-025CB7C6A66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04A296-7B0A-4EB5-B160-9D5D3642274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5130C6-CEF4-4D2B-8A73-025CB7C6A66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5130C6-CEF4-4D2B-8A73-025CB7C6A66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04A296-7B0A-4EB5-B160-9D5D3642274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04A296-7B0A-4EB5-B160-9D5D3642274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19FE52-A9D4-4DD6-B4FF-3341BBC7904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19FE52-A9D4-4DD6-B4FF-3341BBC7904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DAF96D-F91F-4B30-939C-B39BF3691FA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4092A5-0DDC-4A75-B9FA-6900779B194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DE4E16-A6CF-4CE5-BFC0-42936DAA607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344A7-0A70-4E22-8EB4-62D9493F4AE7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B881-5B40-49AE-B315-F8EF7B85AAB3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92AF5-9C30-463B-86B4-628834DA3E4F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F808-C87E-4904-819D-BF9F847AC65C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A597-C730-4A79-92BA-6845082EAC61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A98E-8C68-49E9-9627-91BAEC5A3C2E}" type="datetime1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5668-CA35-4899-8098-EB2DF2CFB73E}" type="datetime1">
              <a:rPr lang="en-US" smtClean="0"/>
              <a:t>5/31/2020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AD5E-8238-45FE-820B-3A8858D3E7DB}" type="datetime1">
              <a:rPr lang="en-US" smtClean="0"/>
              <a:t>5/31/2020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DEBD7-601E-4639-A14F-F59899F89769}" type="datetime1">
              <a:rPr lang="en-US" smtClean="0"/>
              <a:t>5/31/2020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80C-088D-480D-81F1-B5D2FDC56E51}" type="datetime1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2640-3563-4D3A-856E-FAE8A8BD439D}" type="datetime1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EC42D-3B54-49AE-A630-CFAB7F14502A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400D2-20D3-4FFC-9609-89A27990A1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Medium"/>
              </a:rPr>
              <a:t>Chapter 3 </a:t>
            </a:r>
          </a:p>
          <a:p>
            <a:pPr algn="ctr">
              <a:buNone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 Medium"/>
            </a:endParaRPr>
          </a:p>
          <a:p>
            <a:pPr algn="ctr">
              <a:buNone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 Medium"/>
            </a:endParaRPr>
          </a:p>
          <a:p>
            <a:pPr algn="ctr">
              <a:buNone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Medium"/>
              </a:rPr>
              <a:t>memory management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B3B58-8AB1-411E-B3D1-3EFFF1BCBE30}" type="datetime1">
              <a:rPr lang="en-US" smtClean="0"/>
              <a:t>5/31/2020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111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2060"/>
                </a:solidFill>
              </a:rPr>
              <a:t>Binding time tradeoffs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533400"/>
            <a:ext cx="8610600" cy="5943600"/>
          </a:xfrm>
        </p:spPr>
        <p:txBody>
          <a:bodyPr rtlCol="0">
            <a:normAutofit/>
          </a:bodyPr>
          <a:lstStyle/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b="1" dirty="0">
              <a:solidFill>
                <a:srgbClr val="FF0000"/>
              </a:solidFill>
            </a:endParaRP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Early binding</a:t>
            </a:r>
          </a:p>
          <a:p>
            <a:pPr marL="1188720" lvl="3" indent="-210312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200" dirty="0">
                <a:solidFill>
                  <a:srgbClr val="0000CC"/>
                </a:solidFill>
              </a:rPr>
              <a:t>compiler - produces efficient code</a:t>
            </a:r>
          </a:p>
          <a:p>
            <a:pPr marL="1188720" lvl="3" indent="-210312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200" dirty="0">
                <a:solidFill>
                  <a:srgbClr val="0000CC"/>
                </a:solidFill>
              </a:rPr>
              <a:t>allows checking to be done early</a:t>
            </a:r>
          </a:p>
          <a:p>
            <a:pPr marL="1188720" lvl="3" indent="-210312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200" dirty="0">
                <a:solidFill>
                  <a:srgbClr val="0000CC"/>
                </a:solidFill>
              </a:rPr>
              <a:t>allows estimates of running time and space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Delayed bindi</a:t>
            </a:r>
            <a:r>
              <a:rPr lang="en-US" dirty="0"/>
              <a:t>ng</a:t>
            </a:r>
          </a:p>
          <a:p>
            <a:pPr marL="1188720" lvl="3" indent="-210312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200" dirty="0">
                <a:solidFill>
                  <a:srgbClr val="0000CC"/>
                </a:solidFill>
              </a:rPr>
              <a:t>Linker, loader</a:t>
            </a:r>
          </a:p>
          <a:p>
            <a:pPr marL="1188720" lvl="3" indent="-210312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200" dirty="0">
                <a:solidFill>
                  <a:srgbClr val="0000CC"/>
                </a:solidFill>
              </a:rPr>
              <a:t>produces efficient code, allows separate compilation</a:t>
            </a:r>
          </a:p>
          <a:p>
            <a:pPr marL="1188720" lvl="3" indent="-210312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200" dirty="0">
                <a:solidFill>
                  <a:srgbClr val="0000CC"/>
                </a:solidFill>
              </a:rPr>
              <a:t>portability and sharing of object code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Late binding</a:t>
            </a:r>
          </a:p>
          <a:p>
            <a:pPr marL="1188720" lvl="3" indent="-210312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200" dirty="0">
                <a:solidFill>
                  <a:srgbClr val="0000CC"/>
                </a:solidFill>
              </a:rPr>
              <a:t>VM, dynamic linking/loading, overlaying, interpreting</a:t>
            </a:r>
          </a:p>
          <a:p>
            <a:pPr marL="1188720" lvl="3" indent="-210312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200" dirty="0">
                <a:solidFill>
                  <a:srgbClr val="0000CC"/>
                </a:solidFill>
              </a:rPr>
              <a:t>code less efficient, checks done at runtime</a:t>
            </a:r>
          </a:p>
          <a:p>
            <a:pPr marL="1188720" lvl="3" indent="-210312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200" dirty="0">
                <a:solidFill>
                  <a:srgbClr val="0000CC"/>
                </a:solidFill>
              </a:rPr>
              <a:t>flexible, allows dynamic reconfiguration</a:t>
            </a:r>
          </a:p>
          <a:p>
            <a:pPr marL="1188720" lvl="3" indent="-576263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US" sz="2200" dirty="0"/>
          </a:p>
          <a:p>
            <a:pPr marL="1188720" lvl="3" indent="-210312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en-US" sz="2200" dirty="0"/>
          </a:p>
          <a:p>
            <a:pPr marL="1188720" lvl="3" indent="-210312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en-US" sz="2200" dirty="0"/>
          </a:p>
          <a:p>
            <a:pPr marL="1188720" lvl="3" indent="-210312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en-US" sz="2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40CB-3FB7-4470-90E1-5E92468EF303}" type="datetime1">
              <a:rPr lang="en-US" smtClean="0"/>
              <a:t>5/31/2020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5635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vs. Physical Address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077200" cy="6019800"/>
          </a:xfrm>
        </p:spPr>
        <p:txBody>
          <a:bodyPr rtlCol="0"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Courier New" pitchFamily="49" charset="0"/>
              <a:buChar char="o"/>
              <a:defRPr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concept of a logical address space that is bound to a separate physical address space is central to proper memory management.</a:t>
            </a:r>
          </a:p>
          <a:p>
            <a:pPr marL="640080" lvl="1" indent="-246888" fontAlgn="auto">
              <a:spcAft>
                <a:spcPts val="0"/>
              </a:spcAft>
              <a:defRPr/>
            </a:pPr>
            <a:r>
              <a:rPr lang="en-US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Address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or virtual address - generated by CPU</a:t>
            </a:r>
          </a:p>
          <a:p>
            <a:pPr lvl="2" indent="-246888" fontAlgn="auto">
              <a:spcAft>
                <a:spcPts val="0"/>
              </a:spcAft>
              <a:defRPr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of logical addresses generated by a program is called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address space.</a:t>
            </a:r>
          </a:p>
          <a:p>
            <a:pPr marL="640080" lvl="1" indent="-246888" fontAlgn="auto">
              <a:spcAft>
                <a:spcPts val="0"/>
              </a:spcAft>
              <a:defRPr/>
            </a:pPr>
            <a:r>
              <a:rPr lang="en-US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Physical Address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address seen by memory unit.</a:t>
            </a:r>
          </a:p>
          <a:p>
            <a:pPr lvl="2" indent="-246888" fontAlgn="auto">
              <a:spcAft>
                <a:spcPts val="0"/>
              </a:spcAft>
              <a:defRPr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of  physical addresses corresponds to logical space is called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physical address space</a:t>
            </a:r>
            <a:endParaRPr lang="en-US" sz="24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and physical addresses are the same in compile-time and load-time address-binding schemes; logical (virtual) and physical addresses differ in execution-time address-binding scheme.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Memory Management Unit (MMU)</a:t>
            </a: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40080" lvl="1" indent="-246888" fontAlgn="auto">
              <a:spcAft>
                <a:spcPts val="0"/>
              </a:spcAft>
              <a:buFont typeface="Calibri" pitchFamily="34" charset="0"/>
              <a:buChar char="—"/>
              <a:defRPr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Hardware device that maps virtual to physical address.</a:t>
            </a:r>
          </a:p>
          <a:p>
            <a:pPr marL="640080" lvl="1" indent="-246888" fontAlgn="auto">
              <a:spcAft>
                <a:spcPts val="0"/>
              </a:spcAft>
              <a:buFont typeface="Calibri" pitchFamily="34" charset="0"/>
              <a:buChar char="—"/>
              <a:defRPr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MMU scheme, the value in the relocation register is added to every address generated by a user process at the time it is sent to memory.</a:t>
            </a:r>
          </a:p>
          <a:p>
            <a:pPr marL="640080" lvl="1" indent="-246888" fontAlgn="auto">
              <a:spcAft>
                <a:spcPts val="0"/>
              </a:spcAft>
              <a:buFont typeface="Calibri" pitchFamily="34" charset="0"/>
              <a:buChar char="—"/>
              <a:defRPr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user program deals with logical addresses; it never sees the real physical address.</a:t>
            </a:r>
          </a:p>
          <a:p>
            <a:pPr marL="640080" lvl="1" indent="-246888" fontAlgn="auto">
              <a:spcAft>
                <a:spcPts val="0"/>
              </a:spcAft>
              <a:defRPr/>
            </a:pPr>
            <a:endParaRPr lang="en-US" sz="2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4" name="TextBox 6"/>
          <p:cNvSpPr txBox="1">
            <a:spLocks noChangeArrowheads="1"/>
          </p:cNvSpPr>
          <p:nvPr/>
        </p:nvSpPr>
        <p:spPr bwMode="auto">
          <a:xfrm rot="5400000">
            <a:off x="6906172" y="2009228"/>
            <a:ext cx="3536430" cy="584775"/>
          </a:xfrm>
          <a:prstGeom prst="rect">
            <a:avLst/>
          </a:prstGeom>
          <a:noFill/>
          <a:ln w="9525">
            <a:solidFill>
              <a:srgbClr val="FF0000">
                <a:alpha val="65881"/>
              </a:srgb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i="1" dirty="0">
                <a:solidFill>
                  <a:srgbClr val="FF0000"/>
                </a:solidFill>
                <a:latin typeface="Calibri" pitchFamily="34" charset="0"/>
              </a:rPr>
              <a:t>What’s the   difference between logical and physical addresses?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35FF-8FA8-4B45-960C-F7AD7636E987}" type="datetime1">
              <a:rPr lang="en-US" smtClean="0"/>
              <a:t>5/31/2020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89000" y="0"/>
            <a:ext cx="8054975" cy="844550"/>
          </a:xfrm>
        </p:spPr>
        <p:txBody>
          <a:bodyPr/>
          <a:lstStyle/>
          <a:p>
            <a:r>
              <a:rPr lang="en-US" sz="2800"/>
              <a:t>Dynamic relocation using a relocation register</a:t>
            </a:r>
          </a:p>
        </p:txBody>
      </p:sp>
      <p:pic>
        <p:nvPicPr>
          <p:cNvPr id="15366" name="Picture 4"/>
          <p:cNvPicPr>
            <a:picLocks noChangeAspect="1" noChangeArrowheads="1"/>
          </p:cNvPicPr>
          <p:nvPr/>
        </p:nvPicPr>
        <p:blipFill>
          <a:blip r:embed="rId3"/>
          <a:srcRect l="841" t="3482" r="1089" b="3784"/>
          <a:stretch>
            <a:fillRect/>
          </a:stretch>
        </p:blipFill>
        <p:spPr bwMode="auto">
          <a:xfrm>
            <a:off x="1219200" y="1219200"/>
            <a:ext cx="5715000" cy="434022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1B91-5C8C-4984-9E3F-C5AFDE30B0D2}" type="datetime1">
              <a:rPr lang="en-US" smtClean="0"/>
              <a:t>5/31/2020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4111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</a:rPr>
              <a:t>Swapping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685800"/>
            <a:ext cx="8534400" cy="5486400"/>
          </a:xfrm>
        </p:spPr>
        <p:txBody>
          <a:bodyPr rtlCol="0">
            <a:noAutofit/>
          </a:bodyPr>
          <a:lstStyle/>
          <a:p>
            <a:pPr marL="342900" lvl="1" indent="-3429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process can be swapped temporarily out of memory to a backing store and then brought back into memory for continued execution.</a:t>
            </a:r>
          </a:p>
          <a:p>
            <a:pPr marL="342900" lvl="1" indent="-3429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95288" lvl="3" indent="-163513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Backing Store - fast disk large enough to accommodate copies of all memory images for all users; must provide direct access to these memory images.</a:t>
            </a:r>
          </a:p>
          <a:p>
            <a:pPr marL="395288" lvl="3" indent="-163513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63550" lvl="3" indent="-231775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tabLst>
                <a:tab pos="231775" algn="l"/>
              </a:tabLst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Roll out, roll in - swapping variant used for priority based scheduling algorithms; lower priority process is swapped out, so higher priority process can be loaded and executed.</a:t>
            </a:r>
          </a:p>
          <a:p>
            <a:pPr marL="463550" lvl="3" indent="-231775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tabLst>
                <a:tab pos="231775" algn="l"/>
              </a:tabLst>
              <a:defRPr/>
            </a:pP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63550" lvl="3" indent="-231775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tabLst>
                <a:tab pos="231775" algn="l"/>
              </a:tabLst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maintains a ready queue of ready-to-run processes which have memory images on disk.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452A-26AB-475D-93FE-C4B356A42596}" type="datetime1">
              <a:rPr lang="en-US" smtClean="0"/>
              <a:t>5/31/2020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</a:rPr>
              <a:t>Schematic View of Swapping</a:t>
            </a:r>
          </a:p>
        </p:txBody>
      </p:sp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3"/>
          <a:srcRect l="743" t="342" r="487" b="1299"/>
          <a:stretch>
            <a:fillRect/>
          </a:stretch>
        </p:blipFill>
        <p:spPr bwMode="auto">
          <a:xfrm>
            <a:off x="5029200" y="1692275"/>
            <a:ext cx="3886200" cy="41656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19463" name="TextBox 6"/>
          <p:cNvSpPr txBox="1">
            <a:spLocks noChangeArrowheads="1"/>
          </p:cNvSpPr>
          <p:nvPr/>
        </p:nvSpPr>
        <p:spPr bwMode="auto">
          <a:xfrm>
            <a:off x="152400" y="1371600"/>
            <a:ext cx="44958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Swapping is done when</a:t>
            </a:r>
          </a:p>
          <a:p>
            <a:pPr lvl="1" indent="-169863">
              <a:buFont typeface="Courier New" pitchFamily="49" charset="0"/>
              <a:buChar char="o"/>
            </a:pPr>
            <a:r>
              <a:rPr lang="en-US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Quantum expires</a:t>
            </a:r>
          </a:p>
          <a:p>
            <a:pPr lvl="1" indent="-169863">
              <a:buFont typeface="Courier New" pitchFamily="49" charset="0"/>
              <a:buChar char="o"/>
            </a:pPr>
            <a:r>
              <a:rPr lang="en-US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Priority issues arises</a:t>
            </a:r>
          </a:p>
        </p:txBody>
      </p:sp>
      <p:sp>
        <p:nvSpPr>
          <p:cNvPr id="19464" name="TextBox 7"/>
          <p:cNvSpPr txBox="1">
            <a:spLocks noChangeArrowheads="1"/>
          </p:cNvSpPr>
          <p:nvPr/>
        </p:nvSpPr>
        <p:spPr bwMode="auto">
          <a:xfrm>
            <a:off x="228600" y="3581400"/>
            <a:ext cx="4953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Calibri" pitchFamily="34" charset="0"/>
              </a:rPr>
              <a:t>Conditions for swapping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Process to be executed must be not in memory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No sufficient free memory location</a:t>
            </a: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AA43-382F-4E54-81A2-7A5D939E1E8C}" type="datetime1">
              <a:rPr lang="en-US" smtClean="0"/>
              <a:t>5/31/2020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4873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Contiguous Allocation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 rtlCol="0">
            <a:noAutofit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Each process is contained in a single contiguous section of memory.</a:t>
            </a:r>
            <a:endParaRPr lang="en-US" sz="2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memory usually divided into two partitions</a:t>
            </a:r>
          </a:p>
          <a:p>
            <a:pPr lvl="2" indent="-3429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Resident Operating System, usually held in low memory with interrupt vector.</a:t>
            </a:r>
          </a:p>
          <a:p>
            <a:pPr lvl="2" indent="-3429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User processes then held in high memory.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Arial" pitchFamily="34" charset="0"/>
              <a:buBlip>
                <a:blip r:embed="rId3"/>
              </a:buBlip>
              <a:defRPr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 partition allocation</a:t>
            </a:r>
          </a:p>
          <a:p>
            <a:pPr lvl="2" indent="-3429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Relocation register scheme used to protect user processes from each other, and from changing OS code and data.</a:t>
            </a:r>
          </a:p>
          <a:p>
            <a:pPr lvl="2" indent="-3429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Relocation register contains value of smallest physical address; limit register contains range of logical addresses - each logical address must be less than the limit register.</a:t>
            </a:r>
          </a:p>
          <a:p>
            <a:pPr lvl="2" indent="-3429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CPU scheduler selects a process for execution, the dispatcher loads the relocation and limit registers with the correct values.</a:t>
            </a:r>
          </a:p>
          <a:p>
            <a:pPr lvl="2" indent="-3429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Every address generated by CPU is compared against these values.</a:t>
            </a:r>
          </a:p>
          <a:p>
            <a:pPr lvl="2" indent="-34290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ensures memory protection of OS and other processes from being modified by the running process.</a:t>
            </a:r>
            <a:endParaRPr lang="en-US" sz="2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0D6D-F838-4C8D-86E2-D2A90590E7A9}" type="datetime1">
              <a:rPr lang="en-US" smtClean="0"/>
              <a:t>5/31/2020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Font typeface="Arial" pitchFamily="34" charset="0"/>
              <a:buBlip>
                <a:blip r:embed="rId3"/>
              </a:buBlip>
            </a:pPr>
            <a:r>
              <a:rPr lang="en-US" sz="2400" b="1" dirty="0">
                <a:solidFill>
                  <a:srgbClr val="FF0000"/>
                </a:solidFill>
              </a:rPr>
              <a:t>Multiple partition Allocation</a:t>
            </a:r>
          </a:p>
          <a:p>
            <a:pPr marL="800100" lvl="2" indent="-400050">
              <a:buFont typeface="Courier New" pitchFamily="49" charset="0"/>
              <a:buChar char="o"/>
            </a:pPr>
            <a:r>
              <a:rPr lang="en-US" sz="2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Hole - block of available memory; holes of various sizes are scattered throughout memory.</a:t>
            </a:r>
          </a:p>
          <a:p>
            <a:pPr marL="800100" lvl="2" indent="-400050">
              <a:buFont typeface="Courier New" pitchFamily="49" charset="0"/>
              <a:buChar char="o"/>
            </a:pPr>
            <a:r>
              <a:rPr lang="en-US" sz="2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a process arrives, it is allocated memory from a hole large enough to accommodate it.</a:t>
            </a:r>
          </a:p>
          <a:p>
            <a:pPr marL="800100" lvl="2" indent="-400050">
              <a:buFont typeface="Courier New" pitchFamily="49" charset="0"/>
              <a:buChar char="o"/>
            </a:pPr>
            <a:r>
              <a:rPr lang="en-US" sz="2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Operating system maintains information about which partitions are :</a:t>
            </a:r>
          </a:p>
          <a:p>
            <a:pPr lvl="3"/>
            <a:r>
              <a:rPr lang="en-US" sz="2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allocated partitions</a:t>
            </a:r>
          </a:p>
          <a:p>
            <a:pPr lvl="3"/>
            <a:r>
              <a:rPr lang="en-US" sz="2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 partitions (hole)</a:t>
            </a:r>
          </a:p>
          <a:p>
            <a:endParaRPr lang="en-US" sz="2400" dirty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143000" y="3962400"/>
            <a:ext cx="7696200" cy="1905000"/>
            <a:chOff x="685800" y="2743200"/>
            <a:chExt cx="7696200" cy="2819400"/>
          </a:xfrm>
        </p:grpSpPr>
        <p:sp>
          <p:nvSpPr>
            <p:cNvPr id="21513" name="Rectangle 3"/>
            <p:cNvSpPr>
              <a:spLocks noChangeArrowheads="1"/>
            </p:cNvSpPr>
            <p:nvPr/>
          </p:nvSpPr>
          <p:spPr bwMode="auto">
            <a:xfrm>
              <a:off x="685800" y="2743200"/>
              <a:ext cx="1447800" cy="27432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2400" b="1" i="1">
                <a:latin typeface="Times New Roman" pitchFamily="18" charset="0"/>
              </a:endParaRPr>
            </a:p>
          </p:txBody>
        </p:sp>
        <p:sp>
          <p:nvSpPr>
            <p:cNvPr id="21514" name="Rectangle 4"/>
            <p:cNvSpPr>
              <a:spLocks noChangeArrowheads="1"/>
            </p:cNvSpPr>
            <p:nvPr/>
          </p:nvSpPr>
          <p:spPr bwMode="auto">
            <a:xfrm>
              <a:off x="2895600" y="2743200"/>
              <a:ext cx="1447800" cy="27432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1515" name="Rectangle 5"/>
            <p:cNvSpPr>
              <a:spLocks noChangeArrowheads="1"/>
            </p:cNvSpPr>
            <p:nvPr/>
          </p:nvSpPr>
          <p:spPr bwMode="auto">
            <a:xfrm>
              <a:off x="5029200" y="2819400"/>
              <a:ext cx="1447800" cy="27432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1516" name="Rectangle 6"/>
            <p:cNvSpPr>
              <a:spLocks noChangeArrowheads="1"/>
            </p:cNvSpPr>
            <p:nvPr/>
          </p:nvSpPr>
          <p:spPr bwMode="auto">
            <a:xfrm>
              <a:off x="6934200" y="2819400"/>
              <a:ext cx="1447800" cy="27432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1517" name="AutoShape 7"/>
            <p:cNvSpPr>
              <a:spLocks noChangeArrowheads="1"/>
            </p:cNvSpPr>
            <p:nvPr/>
          </p:nvSpPr>
          <p:spPr bwMode="auto">
            <a:xfrm>
              <a:off x="2209800" y="4038600"/>
              <a:ext cx="457200" cy="2286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1518" name="AutoShape 8"/>
            <p:cNvSpPr>
              <a:spLocks noChangeArrowheads="1"/>
            </p:cNvSpPr>
            <p:nvPr/>
          </p:nvSpPr>
          <p:spPr bwMode="auto">
            <a:xfrm>
              <a:off x="4419600" y="3962400"/>
              <a:ext cx="457200" cy="2286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1519" name="AutoShape 9"/>
            <p:cNvSpPr>
              <a:spLocks noChangeArrowheads="1"/>
            </p:cNvSpPr>
            <p:nvPr/>
          </p:nvSpPr>
          <p:spPr bwMode="auto">
            <a:xfrm>
              <a:off x="6477000" y="3962400"/>
              <a:ext cx="457200" cy="2286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1520" name="Line 10"/>
            <p:cNvSpPr>
              <a:spLocks noChangeShapeType="1"/>
            </p:cNvSpPr>
            <p:nvPr/>
          </p:nvSpPr>
          <p:spPr bwMode="auto">
            <a:xfrm>
              <a:off x="685800" y="31242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1" name="Line 11"/>
            <p:cNvSpPr>
              <a:spLocks noChangeShapeType="1"/>
            </p:cNvSpPr>
            <p:nvPr/>
          </p:nvSpPr>
          <p:spPr bwMode="auto">
            <a:xfrm>
              <a:off x="2895600" y="31242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2" name="Line 12"/>
            <p:cNvSpPr>
              <a:spLocks noChangeShapeType="1"/>
            </p:cNvSpPr>
            <p:nvPr/>
          </p:nvSpPr>
          <p:spPr bwMode="auto">
            <a:xfrm>
              <a:off x="5029200" y="31242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3" name="Line 13"/>
            <p:cNvSpPr>
              <a:spLocks noChangeShapeType="1"/>
            </p:cNvSpPr>
            <p:nvPr/>
          </p:nvSpPr>
          <p:spPr bwMode="auto">
            <a:xfrm>
              <a:off x="6934200" y="31242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" name="Text Box 14"/>
            <p:cNvSpPr txBox="1">
              <a:spLocks noChangeArrowheads="1"/>
            </p:cNvSpPr>
            <p:nvPr/>
          </p:nvSpPr>
          <p:spPr bwMode="auto">
            <a:xfrm>
              <a:off x="1143000" y="2743200"/>
              <a:ext cx="4556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OS</a:t>
              </a:r>
            </a:p>
          </p:txBody>
        </p:sp>
        <p:sp>
          <p:nvSpPr>
            <p:cNvPr id="21525" name="Text Box 15"/>
            <p:cNvSpPr txBox="1">
              <a:spLocks noChangeArrowheads="1"/>
            </p:cNvSpPr>
            <p:nvPr/>
          </p:nvSpPr>
          <p:spPr bwMode="auto">
            <a:xfrm>
              <a:off x="3429000" y="2743200"/>
              <a:ext cx="4556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OS</a:t>
              </a:r>
            </a:p>
          </p:txBody>
        </p:sp>
        <p:sp>
          <p:nvSpPr>
            <p:cNvPr id="21526" name="Text Box 16"/>
            <p:cNvSpPr txBox="1">
              <a:spLocks noChangeArrowheads="1"/>
            </p:cNvSpPr>
            <p:nvPr/>
          </p:nvSpPr>
          <p:spPr bwMode="auto">
            <a:xfrm>
              <a:off x="5562600" y="2819400"/>
              <a:ext cx="4556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OS</a:t>
              </a:r>
            </a:p>
          </p:txBody>
        </p:sp>
        <p:sp>
          <p:nvSpPr>
            <p:cNvPr id="21527" name="Text Box 17"/>
            <p:cNvSpPr txBox="1">
              <a:spLocks noChangeArrowheads="1"/>
            </p:cNvSpPr>
            <p:nvPr/>
          </p:nvSpPr>
          <p:spPr bwMode="auto">
            <a:xfrm>
              <a:off x="7467600" y="2819400"/>
              <a:ext cx="4556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OS</a:t>
              </a:r>
            </a:p>
          </p:txBody>
        </p:sp>
        <p:sp>
          <p:nvSpPr>
            <p:cNvPr id="21528" name="Line 18"/>
            <p:cNvSpPr>
              <a:spLocks noChangeShapeType="1"/>
            </p:cNvSpPr>
            <p:nvPr/>
          </p:nvSpPr>
          <p:spPr bwMode="auto">
            <a:xfrm>
              <a:off x="685800" y="3429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9" name="Line 19"/>
            <p:cNvSpPr>
              <a:spLocks noChangeShapeType="1"/>
            </p:cNvSpPr>
            <p:nvPr/>
          </p:nvSpPr>
          <p:spPr bwMode="auto">
            <a:xfrm>
              <a:off x="2895600" y="3429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0" name="Line 20"/>
            <p:cNvSpPr>
              <a:spLocks noChangeShapeType="1"/>
            </p:cNvSpPr>
            <p:nvPr/>
          </p:nvSpPr>
          <p:spPr bwMode="auto">
            <a:xfrm>
              <a:off x="5029200" y="3429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1" name="Line 21"/>
            <p:cNvSpPr>
              <a:spLocks noChangeShapeType="1"/>
            </p:cNvSpPr>
            <p:nvPr/>
          </p:nvSpPr>
          <p:spPr bwMode="auto">
            <a:xfrm>
              <a:off x="6934200" y="34290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2" name="Text Box 22"/>
            <p:cNvSpPr txBox="1">
              <a:spLocks noChangeArrowheads="1"/>
            </p:cNvSpPr>
            <p:nvPr/>
          </p:nvSpPr>
          <p:spPr bwMode="auto">
            <a:xfrm>
              <a:off x="838200" y="3048000"/>
              <a:ext cx="99218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Process 5</a:t>
              </a:r>
            </a:p>
          </p:txBody>
        </p:sp>
        <p:sp>
          <p:nvSpPr>
            <p:cNvPr id="21533" name="Text Box 23"/>
            <p:cNvSpPr txBox="1">
              <a:spLocks noChangeArrowheads="1"/>
            </p:cNvSpPr>
            <p:nvPr/>
          </p:nvSpPr>
          <p:spPr bwMode="auto">
            <a:xfrm>
              <a:off x="3124200" y="3048000"/>
              <a:ext cx="99218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Process 5</a:t>
              </a:r>
            </a:p>
          </p:txBody>
        </p:sp>
        <p:sp>
          <p:nvSpPr>
            <p:cNvPr id="21534" name="Text Box 24"/>
            <p:cNvSpPr txBox="1">
              <a:spLocks noChangeArrowheads="1"/>
            </p:cNvSpPr>
            <p:nvPr/>
          </p:nvSpPr>
          <p:spPr bwMode="auto">
            <a:xfrm>
              <a:off x="5257800" y="3048000"/>
              <a:ext cx="99218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Process 5</a:t>
              </a:r>
            </a:p>
          </p:txBody>
        </p:sp>
        <p:sp>
          <p:nvSpPr>
            <p:cNvPr id="21535" name="Text Box 25"/>
            <p:cNvSpPr txBox="1">
              <a:spLocks noChangeArrowheads="1"/>
            </p:cNvSpPr>
            <p:nvPr/>
          </p:nvSpPr>
          <p:spPr bwMode="auto">
            <a:xfrm>
              <a:off x="7162800" y="3048000"/>
              <a:ext cx="99218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Process 5</a:t>
              </a:r>
            </a:p>
          </p:txBody>
        </p:sp>
        <p:sp>
          <p:nvSpPr>
            <p:cNvPr id="21536" name="Line 26"/>
            <p:cNvSpPr>
              <a:spLocks noChangeShapeType="1"/>
            </p:cNvSpPr>
            <p:nvPr/>
          </p:nvSpPr>
          <p:spPr bwMode="auto">
            <a:xfrm>
              <a:off x="685800" y="51054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7" name="Line 27"/>
            <p:cNvSpPr>
              <a:spLocks noChangeShapeType="1"/>
            </p:cNvSpPr>
            <p:nvPr/>
          </p:nvSpPr>
          <p:spPr bwMode="auto">
            <a:xfrm>
              <a:off x="2895600" y="51054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8" name="Line 28"/>
            <p:cNvSpPr>
              <a:spLocks noChangeShapeType="1"/>
            </p:cNvSpPr>
            <p:nvPr/>
          </p:nvSpPr>
          <p:spPr bwMode="auto">
            <a:xfrm>
              <a:off x="5029200" y="51816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9" name="Line 29"/>
            <p:cNvSpPr>
              <a:spLocks noChangeShapeType="1"/>
            </p:cNvSpPr>
            <p:nvPr/>
          </p:nvSpPr>
          <p:spPr bwMode="auto">
            <a:xfrm>
              <a:off x="6934200" y="51816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0" name="Text Box 30"/>
            <p:cNvSpPr txBox="1">
              <a:spLocks noChangeArrowheads="1"/>
            </p:cNvSpPr>
            <p:nvPr/>
          </p:nvSpPr>
          <p:spPr bwMode="auto">
            <a:xfrm>
              <a:off x="838200" y="5105400"/>
              <a:ext cx="99218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Process 2</a:t>
              </a:r>
            </a:p>
          </p:txBody>
        </p:sp>
        <p:sp>
          <p:nvSpPr>
            <p:cNvPr id="21541" name="Text Box 31"/>
            <p:cNvSpPr txBox="1">
              <a:spLocks noChangeArrowheads="1"/>
            </p:cNvSpPr>
            <p:nvPr/>
          </p:nvSpPr>
          <p:spPr bwMode="auto">
            <a:xfrm>
              <a:off x="3124200" y="5105400"/>
              <a:ext cx="99218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Process 2</a:t>
              </a:r>
            </a:p>
          </p:txBody>
        </p:sp>
        <p:sp>
          <p:nvSpPr>
            <p:cNvPr id="21542" name="Text Box 32"/>
            <p:cNvSpPr txBox="1">
              <a:spLocks noChangeArrowheads="1"/>
            </p:cNvSpPr>
            <p:nvPr/>
          </p:nvSpPr>
          <p:spPr bwMode="auto">
            <a:xfrm>
              <a:off x="5334000" y="5181600"/>
              <a:ext cx="99218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Process 2</a:t>
              </a:r>
            </a:p>
          </p:txBody>
        </p:sp>
        <p:sp>
          <p:nvSpPr>
            <p:cNvPr id="21543" name="Text Box 33"/>
            <p:cNvSpPr txBox="1">
              <a:spLocks noChangeArrowheads="1"/>
            </p:cNvSpPr>
            <p:nvPr/>
          </p:nvSpPr>
          <p:spPr bwMode="auto">
            <a:xfrm>
              <a:off x="7162800" y="5181600"/>
              <a:ext cx="99218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Process 2</a:t>
              </a:r>
            </a:p>
          </p:txBody>
        </p:sp>
        <p:sp>
          <p:nvSpPr>
            <p:cNvPr id="21544" name="Text Box 34"/>
            <p:cNvSpPr txBox="1">
              <a:spLocks noChangeArrowheads="1"/>
            </p:cNvSpPr>
            <p:nvPr/>
          </p:nvSpPr>
          <p:spPr bwMode="auto">
            <a:xfrm>
              <a:off x="838200" y="4114800"/>
              <a:ext cx="99218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Process 8</a:t>
              </a:r>
            </a:p>
          </p:txBody>
        </p:sp>
        <p:sp>
          <p:nvSpPr>
            <p:cNvPr id="21545" name="Line 35"/>
            <p:cNvSpPr>
              <a:spLocks noChangeShapeType="1"/>
            </p:cNvSpPr>
            <p:nvPr/>
          </p:nvSpPr>
          <p:spPr bwMode="auto">
            <a:xfrm>
              <a:off x="5029200" y="37338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6" name="Text Box 36"/>
            <p:cNvSpPr txBox="1">
              <a:spLocks noChangeArrowheads="1"/>
            </p:cNvSpPr>
            <p:nvPr/>
          </p:nvSpPr>
          <p:spPr bwMode="auto">
            <a:xfrm>
              <a:off x="5257800" y="3429000"/>
              <a:ext cx="99218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Process 9</a:t>
              </a:r>
            </a:p>
          </p:txBody>
        </p:sp>
        <p:sp>
          <p:nvSpPr>
            <p:cNvPr id="21547" name="Line 37"/>
            <p:cNvSpPr>
              <a:spLocks noChangeShapeType="1"/>
            </p:cNvSpPr>
            <p:nvPr/>
          </p:nvSpPr>
          <p:spPr bwMode="auto">
            <a:xfrm>
              <a:off x="6934200" y="37338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8" name="Text Box 38"/>
            <p:cNvSpPr txBox="1">
              <a:spLocks noChangeArrowheads="1"/>
            </p:cNvSpPr>
            <p:nvPr/>
          </p:nvSpPr>
          <p:spPr bwMode="auto">
            <a:xfrm>
              <a:off x="7239000" y="3429000"/>
              <a:ext cx="99218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Process 9</a:t>
              </a:r>
            </a:p>
          </p:txBody>
        </p:sp>
        <p:sp>
          <p:nvSpPr>
            <p:cNvPr id="21549" name="Line 39"/>
            <p:cNvSpPr>
              <a:spLocks noChangeShapeType="1"/>
            </p:cNvSpPr>
            <p:nvPr/>
          </p:nvSpPr>
          <p:spPr bwMode="auto">
            <a:xfrm>
              <a:off x="6934200" y="4724400"/>
              <a:ext cx="144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0" name="Text Box 40"/>
            <p:cNvSpPr txBox="1">
              <a:spLocks noChangeArrowheads="1"/>
            </p:cNvSpPr>
            <p:nvPr/>
          </p:nvSpPr>
          <p:spPr bwMode="auto">
            <a:xfrm>
              <a:off x="7162800" y="4191000"/>
              <a:ext cx="99218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 b="1">
                  <a:latin typeface="Times New Roman" pitchFamily="18" charset="0"/>
                </a:rPr>
                <a:t>Process 10</a:t>
              </a:r>
            </a:p>
          </p:txBody>
        </p:sp>
      </p:grpSp>
      <p:sp>
        <p:nvSpPr>
          <p:cNvPr id="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4873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Contiguous Allocation(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con’t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…)</a:t>
            </a:r>
          </a:p>
        </p:txBody>
      </p:sp>
      <p:sp>
        <p:nvSpPr>
          <p:cNvPr id="46" name="Date Placeholder 4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BF66C-9094-4146-A02F-0698CF998445}" type="datetime1">
              <a:rPr lang="en-US" smtClean="0"/>
              <a:t>5/31/2020</a:t>
            </a:fld>
            <a:endParaRPr lang="en-US"/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9" name="Footer Placeholder 4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63563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Fixed Partitioning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>
            <a:normAutofit/>
          </a:bodyPr>
          <a:lstStyle/>
          <a:p>
            <a:pPr eaLnBrk="0" hangingPunct="0">
              <a:buFontTx/>
              <a:buChar char="•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Divide memory into several fixed-sized partitions.</a:t>
            </a:r>
          </a:p>
          <a:p>
            <a:pPr eaLnBrk="0" hangingPunct="0">
              <a:buFontTx/>
              <a:buChar char="•"/>
              <a:defRPr/>
            </a:pP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Each partition contains one process. </a:t>
            </a:r>
          </a:p>
          <a:p>
            <a:pPr eaLnBrk="0" hangingPunct="0">
              <a:buFontTx/>
              <a:buChar char="•"/>
              <a:defRPr/>
            </a:pP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Degree of multiprogramming is bound by the number of partitions.</a:t>
            </a:r>
          </a:p>
          <a:p>
            <a:pPr eaLnBrk="0" hangingPunct="0">
              <a:buFontTx/>
              <a:buChar char="•"/>
              <a:defRPr/>
            </a:pPr>
            <a:endParaRPr lang="ar-EG" sz="2400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When a partition is free, a process is selected from the input queue and is loaded into the free partition. </a:t>
            </a:r>
          </a:p>
          <a:p>
            <a:pPr eaLnBrk="0" hangingPunct="0">
              <a:buFontTx/>
              <a:buChar char="•"/>
              <a:defRPr/>
            </a:pP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When the process terminates, the partition becomes available for another process.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16A7-3D9E-4FC0-8BBD-30BC5A3C867B}" type="datetime1">
              <a:rPr lang="en-US" smtClean="0"/>
              <a:t>5/31/2020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63563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Fixed Partitioning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371600"/>
            <a:ext cx="1676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1447800"/>
            <a:ext cx="160972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1295400" y="5638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Equal size partition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53000" y="57150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unequal size partition</a:t>
            </a: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F60A-5FF3-490E-8F8F-BB42476D0150}" type="datetime1">
              <a:rPr lang="en-US" smtClean="0"/>
              <a:t>5/31/2020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63563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Fixed Partitioning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Equal-size partitions</a:t>
            </a:r>
          </a:p>
          <a:p>
            <a:pPr lvl="1"/>
            <a:r>
              <a:rPr lang="en-US" sz="2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 process whose size is less than or equal to the partition size can be loaded into an available partition</a:t>
            </a:r>
          </a:p>
          <a:p>
            <a:pPr lvl="1"/>
            <a:r>
              <a:rPr lang="en-US" sz="2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all partitions are full, the operating system can swap a process out of a partition</a:t>
            </a:r>
          </a:p>
          <a:p>
            <a:pPr lvl="1"/>
            <a:r>
              <a:rPr lang="en-US" sz="2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program may not fit in a partition. The programmer must design the program with overlays</a:t>
            </a:r>
          </a:p>
          <a:p>
            <a:pPr lvl="1"/>
            <a:r>
              <a:rPr lang="en-US" sz="2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all partitions are of equal size, it does not matter which partition is used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Unequal-size partitions</a:t>
            </a:r>
          </a:p>
          <a:p>
            <a:pPr marL="640080" lvl="1" indent="-246888" fontAlgn="auto">
              <a:spcAft>
                <a:spcPts val="0"/>
              </a:spcAft>
              <a:defRPr/>
            </a:pPr>
            <a:r>
              <a:rPr lang="en-US" sz="2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assign each process to the smallest partition within which it will fit</a:t>
            </a:r>
          </a:p>
          <a:p>
            <a:pPr marL="640080" lvl="1" indent="-246888" fontAlgn="auto">
              <a:spcAft>
                <a:spcPts val="0"/>
              </a:spcAft>
              <a:defRPr/>
            </a:pPr>
            <a:r>
              <a:rPr lang="en-US" sz="2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queue for each partition</a:t>
            </a:r>
          </a:p>
          <a:p>
            <a:pPr marL="640080" lvl="1" indent="-246888" fontAlgn="auto">
              <a:spcAft>
                <a:spcPts val="0"/>
              </a:spcAft>
              <a:defRPr/>
            </a:pPr>
            <a:r>
              <a:rPr lang="en-US" sz="2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processes are assigned in such a way as to         minimize wasted memory within a partition.</a:t>
            </a:r>
          </a:p>
          <a:p>
            <a:pPr lvl="1"/>
            <a:endParaRPr lang="en-US" sz="2300" dirty="0"/>
          </a:p>
          <a:p>
            <a:pPr lvl="1"/>
            <a:endParaRPr lang="en-US" sz="2300" dirty="0"/>
          </a:p>
          <a:p>
            <a:endParaRPr lang="en-US" sz="23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96D08-55D1-43DD-824F-F693A96675C5}" type="datetime1">
              <a:rPr lang="en-US" smtClean="0"/>
              <a:t>5/31/2020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</p:spPr>
        <p:txBody>
          <a:bodyPr/>
          <a:lstStyle/>
          <a:p>
            <a:pPr algn="ctr">
              <a:buNone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 Medium"/>
            </a:endParaRPr>
          </a:p>
          <a:p>
            <a:pPr algn="ctr">
              <a:buNone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 Medium"/>
            </a:endParaRPr>
          </a:p>
          <a:p>
            <a:pPr algn="ctr">
              <a:buNone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Medium"/>
              </a:rPr>
              <a:t>2.1 Main memory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F7C6-EE50-4B76-B127-F85B83375614}" type="datetime1">
              <a:rPr lang="en-US" smtClean="0"/>
              <a:t>5/31/2020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63563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Fixed Partitioning(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con’t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>
            <a:normAutofit/>
          </a:bodyPr>
          <a:lstStyle/>
          <a:p>
            <a:pPr eaLnBrk="0" hangingPunct="0"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Its no longer used because it has various drawbacks like:</a:t>
            </a:r>
          </a:p>
          <a:p>
            <a:pPr marL="1257300" lvl="2" indent="-342900" eaLnBrk="0" hangingPunct="0">
              <a:buFontTx/>
              <a:buAutoNum type="arabicPeriod"/>
              <a:defRPr/>
            </a:pPr>
            <a:r>
              <a:rPr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Degree of multiprogramming is bounded by the number of partitions.</a:t>
            </a:r>
          </a:p>
          <a:p>
            <a:pPr marL="1257300" lvl="2" indent="-342900" eaLnBrk="0" hangingPunct="0">
              <a:buFontTx/>
              <a:buAutoNum type="arabicPeriod"/>
              <a:defRPr/>
            </a:pPr>
            <a:r>
              <a:rPr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Internal fragmentations. </a:t>
            </a:r>
          </a:p>
          <a:p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Internal fragmentations</a:t>
            </a:r>
            <a:r>
              <a:rPr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:</a:t>
            </a:r>
            <a:r>
              <a:rPr lang="en-US" dirty="0"/>
              <a:t> </a:t>
            </a: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phenomenon, in which there is wasted space internal to a partition due to the fact that the block of data loaded is smaller than the partition</a:t>
            </a: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4387-34D0-401D-8F8C-9B683A0865AC}" type="datetime1">
              <a:rPr lang="en-US" smtClean="0"/>
              <a:t>5/31/2020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AutoShape 5"/>
          <p:cNvSpPr>
            <a:spLocks noChangeArrowheads="1"/>
          </p:cNvSpPr>
          <p:nvPr/>
        </p:nvSpPr>
        <p:spPr bwMode="auto">
          <a:xfrm rot="5400000">
            <a:off x="1366838" y="1449387"/>
            <a:ext cx="431800" cy="2663825"/>
          </a:xfrm>
          <a:prstGeom prst="can">
            <a:avLst>
              <a:gd name="adj" fmla="val 5403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AU"/>
          </a:p>
        </p:txBody>
      </p:sp>
      <p:sp>
        <p:nvSpPr>
          <p:cNvPr id="154630" name="Oval 6"/>
          <p:cNvSpPr>
            <a:spLocks noChangeArrowheads="1"/>
          </p:cNvSpPr>
          <p:nvPr/>
        </p:nvSpPr>
        <p:spPr bwMode="auto">
          <a:xfrm>
            <a:off x="2051050" y="2565400"/>
            <a:ext cx="433388" cy="431800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 sz="1200"/>
              <a:t>7 KB</a:t>
            </a:r>
          </a:p>
        </p:txBody>
      </p:sp>
      <p:sp>
        <p:nvSpPr>
          <p:cNvPr id="154631" name="Oval 7"/>
          <p:cNvSpPr>
            <a:spLocks noChangeArrowheads="1"/>
          </p:cNvSpPr>
          <p:nvPr/>
        </p:nvSpPr>
        <p:spPr bwMode="auto">
          <a:xfrm>
            <a:off x="1547813" y="2565400"/>
            <a:ext cx="433387" cy="431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 sz="1200"/>
              <a:t>9 KB</a:t>
            </a:r>
          </a:p>
        </p:txBody>
      </p:sp>
      <p:sp>
        <p:nvSpPr>
          <p:cNvPr id="154632" name="Oval 8"/>
          <p:cNvSpPr>
            <a:spLocks noChangeArrowheads="1"/>
          </p:cNvSpPr>
          <p:nvPr/>
        </p:nvSpPr>
        <p:spPr bwMode="auto">
          <a:xfrm>
            <a:off x="1042988" y="2565400"/>
            <a:ext cx="433387" cy="431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 sz="1200"/>
              <a:t>8 KB</a:t>
            </a:r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4427538" y="981075"/>
            <a:ext cx="1873250" cy="3816350"/>
          </a:xfrm>
          <a:prstGeom prst="rect">
            <a:avLst/>
          </a:prstGeom>
          <a:solidFill>
            <a:srgbClr val="0000CC"/>
          </a:solidFill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AU"/>
          </a:p>
        </p:txBody>
      </p:sp>
      <p:sp>
        <p:nvSpPr>
          <p:cNvPr id="114695" name="Oval 9"/>
          <p:cNvSpPr>
            <a:spLocks noChangeArrowheads="1"/>
          </p:cNvSpPr>
          <p:nvPr/>
        </p:nvSpPr>
        <p:spPr bwMode="auto">
          <a:xfrm>
            <a:off x="515938" y="2565400"/>
            <a:ext cx="433387" cy="431800"/>
          </a:xfrm>
          <a:prstGeom prst="ellipse">
            <a:avLst/>
          </a:prstGeom>
          <a:solidFill>
            <a:srgbClr val="997CE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 sz="1200"/>
              <a:t>4 KB</a:t>
            </a:r>
          </a:p>
        </p:txBody>
      </p:sp>
      <p:sp>
        <p:nvSpPr>
          <p:cNvPr id="114696" name="Line 10"/>
          <p:cNvSpPr>
            <a:spLocks noChangeShapeType="1"/>
          </p:cNvSpPr>
          <p:nvPr/>
        </p:nvSpPr>
        <p:spPr bwMode="auto">
          <a:xfrm flipH="1">
            <a:off x="4427538" y="2205038"/>
            <a:ext cx="187325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635" name="Text Box 11"/>
          <p:cNvSpPr txBox="1">
            <a:spLocks noChangeArrowheads="1"/>
          </p:cNvSpPr>
          <p:nvPr/>
        </p:nvSpPr>
        <p:spPr bwMode="auto">
          <a:xfrm>
            <a:off x="34925" y="115888"/>
            <a:ext cx="92186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Internal fragmentation</a:t>
            </a:r>
          </a:p>
        </p:txBody>
      </p:sp>
      <p:sp>
        <p:nvSpPr>
          <p:cNvPr id="114698" name="Line 12"/>
          <p:cNvSpPr>
            <a:spLocks noChangeShapeType="1"/>
          </p:cNvSpPr>
          <p:nvPr/>
        </p:nvSpPr>
        <p:spPr bwMode="auto">
          <a:xfrm flipH="1">
            <a:off x="4427538" y="3502025"/>
            <a:ext cx="187325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637" name="Text Box 13"/>
          <p:cNvSpPr txBox="1">
            <a:spLocks noChangeArrowheads="1"/>
          </p:cNvSpPr>
          <p:nvPr/>
        </p:nvSpPr>
        <p:spPr bwMode="auto">
          <a:xfrm>
            <a:off x="1403350" y="1425575"/>
            <a:ext cx="21605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Input Queue</a:t>
            </a:r>
          </a:p>
          <a:p>
            <a:pPr eaLnBrk="0" hangingPunct="0"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 (in the disk)</a:t>
            </a:r>
          </a:p>
        </p:txBody>
      </p:sp>
      <p:sp>
        <p:nvSpPr>
          <p:cNvPr id="114700" name="Freeform 14"/>
          <p:cNvSpPr>
            <a:spLocks/>
          </p:cNvSpPr>
          <p:nvPr/>
        </p:nvSpPr>
        <p:spPr bwMode="auto">
          <a:xfrm>
            <a:off x="1187450" y="1628775"/>
            <a:ext cx="576263" cy="936625"/>
          </a:xfrm>
          <a:custGeom>
            <a:avLst/>
            <a:gdLst>
              <a:gd name="T0" fmla="*/ 914818395 w 363"/>
              <a:gd name="T1" fmla="*/ 0 h 1043"/>
              <a:gd name="T2" fmla="*/ 0 w 363"/>
              <a:gd name="T3" fmla="*/ 0 h 1043"/>
              <a:gd name="T4" fmla="*/ 0 w 363"/>
              <a:gd name="T5" fmla="*/ 841098959 h 1043"/>
              <a:gd name="T6" fmla="*/ 0 60000 65536"/>
              <a:gd name="T7" fmla="*/ 0 60000 65536"/>
              <a:gd name="T8" fmla="*/ 0 60000 65536"/>
              <a:gd name="T9" fmla="*/ 0 w 363"/>
              <a:gd name="T10" fmla="*/ 0 h 1043"/>
              <a:gd name="T11" fmla="*/ 363 w 363"/>
              <a:gd name="T12" fmla="*/ 1043 h 10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043">
                <a:moveTo>
                  <a:pt x="363" y="0"/>
                </a:moveTo>
                <a:lnTo>
                  <a:pt x="0" y="0"/>
                </a:lnTo>
                <a:lnTo>
                  <a:pt x="0" y="1043"/>
                </a:lnTo>
              </a:path>
            </a:pathLst>
          </a:custGeom>
          <a:noFill/>
          <a:ln w="9525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AU"/>
          </a:p>
        </p:txBody>
      </p:sp>
      <p:sp>
        <p:nvSpPr>
          <p:cNvPr id="114701" name="Line 15"/>
          <p:cNvSpPr>
            <a:spLocks noChangeShapeType="1"/>
          </p:cNvSpPr>
          <p:nvPr/>
        </p:nvSpPr>
        <p:spPr bwMode="auto">
          <a:xfrm>
            <a:off x="6443663" y="1054100"/>
            <a:ext cx="0" cy="1150938"/>
          </a:xfrm>
          <a:prstGeom prst="line">
            <a:avLst/>
          </a:prstGeom>
          <a:noFill/>
          <a:ln w="9525">
            <a:solidFill>
              <a:srgbClr val="00FF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4702" name="Line 16"/>
          <p:cNvSpPr>
            <a:spLocks noChangeShapeType="1"/>
          </p:cNvSpPr>
          <p:nvPr/>
        </p:nvSpPr>
        <p:spPr bwMode="auto">
          <a:xfrm>
            <a:off x="6443663" y="2351088"/>
            <a:ext cx="0" cy="1150937"/>
          </a:xfrm>
          <a:prstGeom prst="line">
            <a:avLst/>
          </a:prstGeom>
          <a:noFill/>
          <a:ln w="9525">
            <a:solidFill>
              <a:srgbClr val="00FF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4703" name="Line 17"/>
          <p:cNvSpPr>
            <a:spLocks noChangeShapeType="1"/>
          </p:cNvSpPr>
          <p:nvPr/>
        </p:nvSpPr>
        <p:spPr bwMode="auto">
          <a:xfrm>
            <a:off x="6443663" y="3646488"/>
            <a:ext cx="0" cy="1150937"/>
          </a:xfrm>
          <a:prstGeom prst="line">
            <a:avLst/>
          </a:prstGeom>
          <a:noFill/>
          <a:ln w="9525">
            <a:solidFill>
              <a:srgbClr val="00FF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4642" name="Text Box 18"/>
          <p:cNvSpPr txBox="1">
            <a:spLocks noChangeArrowheads="1"/>
          </p:cNvSpPr>
          <p:nvPr/>
        </p:nvSpPr>
        <p:spPr bwMode="auto">
          <a:xfrm>
            <a:off x="6421438" y="1450975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10 KB</a:t>
            </a:r>
          </a:p>
        </p:txBody>
      </p:sp>
      <p:sp>
        <p:nvSpPr>
          <p:cNvPr id="154643" name="Text Box 19"/>
          <p:cNvSpPr txBox="1">
            <a:spLocks noChangeArrowheads="1"/>
          </p:cNvSpPr>
          <p:nvPr/>
        </p:nvSpPr>
        <p:spPr bwMode="auto">
          <a:xfrm>
            <a:off x="6372225" y="2781300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10 KB</a:t>
            </a:r>
          </a:p>
        </p:txBody>
      </p:sp>
      <p:sp>
        <p:nvSpPr>
          <p:cNvPr id="154644" name="Text Box 20"/>
          <p:cNvSpPr txBox="1">
            <a:spLocks noChangeArrowheads="1"/>
          </p:cNvSpPr>
          <p:nvPr/>
        </p:nvSpPr>
        <p:spPr bwMode="auto">
          <a:xfrm>
            <a:off x="6372225" y="4060825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10 KB</a:t>
            </a:r>
          </a:p>
        </p:txBody>
      </p:sp>
      <p:sp>
        <p:nvSpPr>
          <p:cNvPr id="154645" name="Text Box 21"/>
          <p:cNvSpPr txBox="1">
            <a:spLocks noChangeArrowheads="1"/>
          </p:cNvSpPr>
          <p:nvPr/>
        </p:nvSpPr>
        <p:spPr bwMode="auto">
          <a:xfrm>
            <a:off x="288925" y="5403850"/>
            <a:ext cx="885507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Font typeface="Arial" pitchFamily="34" charset="0"/>
              <a:buChar char="•"/>
              <a:defRPr/>
            </a:pPr>
            <a:r>
              <a:rPr lang="en-US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This method suffers from internal fragmentations.</a:t>
            </a:r>
          </a:p>
          <a:p>
            <a:pPr eaLnBrk="0" hangingPunct="0">
              <a:buFontTx/>
              <a:buChar char="•"/>
              <a:defRPr/>
            </a:pPr>
            <a:r>
              <a:rPr lang="en-US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The degree of multiprogramming is bounded to 3 although it can be 4.  </a:t>
            </a:r>
          </a:p>
        </p:txBody>
      </p:sp>
      <p:sp>
        <p:nvSpPr>
          <p:cNvPr id="154646" name="Rectangle 22"/>
          <p:cNvSpPr>
            <a:spLocks noChangeArrowheads="1"/>
          </p:cNvSpPr>
          <p:nvPr/>
        </p:nvSpPr>
        <p:spPr bwMode="auto">
          <a:xfrm>
            <a:off x="4443413" y="996950"/>
            <a:ext cx="1838325" cy="919163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 dirty="0"/>
              <a:t>Process 1</a:t>
            </a:r>
          </a:p>
          <a:p>
            <a:pPr eaLnBrk="0" hangingPunct="0"/>
            <a:r>
              <a:rPr lang="en-US" dirty="0"/>
              <a:t>(7 KB)</a:t>
            </a:r>
          </a:p>
        </p:txBody>
      </p:sp>
      <p:sp>
        <p:nvSpPr>
          <p:cNvPr id="154647" name="Rectangle 23"/>
          <p:cNvSpPr>
            <a:spLocks noChangeArrowheads="1"/>
          </p:cNvSpPr>
          <p:nvPr/>
        </p:nvSpPr>
        <p:spPr bwMode="auto">
          <a:xfrm>
            <a:off x="4443413" y="2220913"/>
            <a:ext cx="1838325" cy="11366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/>
              <a:t>Process 2</a:t>
            </a:r>
          </a:p>
          <a:p>
            <a:pPr eaLnBrk="0" hangingPunct="0"/>
            <a:r>
              <a:rPr lang="en-US"/>
              <a:t>(9 KB)</a:t>
            </a:r>
          </a:p>
        </p:txBody>
      </p:sp>
      <p:sp>
        <p:nvSpPr>
          <p:cNvPr id="154648" name="Rectangle 24"/>
          <p:cNvSpPr>
            <a:spLocks noChangeArrowheads="1"/>
          </p:cNvSpPr>
          <p:nvPr/>
        </p:nvSpPr>
        <p:spPr bwMode="auto">
          <a:xfrm>
            <a:off x="4443413" y="3525838"/>
            <a:ext cx="1838325" cy="9826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/>
              <a:t>Process 3</a:t>
            </a:r>
          </a:p>
          <a:p>
            <a:pPr eaLnBrk="0" hangingPunct="0"/>
            <a:r>
              <a:rPr lang="en-US"/>
              <a:t>(8 KB)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611188" y="2060575"/>
            <a:ext cx="4176712" cy="2592388"/>
            <a:chOff x="385" y="1298"/>
            <a:chExt cx="2631" cy="1633"/>
          </a:xfrm>
        </p:grpSpPr>
        <p:sp>
          <p:nvSpPr>
            <p:cNvPr id="154649" name="Text Box 25"/>
            <p:cNvSpPr txBox="1">
              <a:spLocks noChangeArrowheads="1"/>
            </p:cNvSpPr>
            <p:nvPr/>
          </p:nvSpPr>
          <p:spPr bwMode="auto">
            <a:xfrm>
              <a:off x="385" y="2296"/>
              <a:ext cx="1361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+mn-cs"/>
                </a:rPr>
                <a:t>Internal Fragmentation</a:t>
              </a:r>
            </a:p>
          </p:txBody>
        </p:sp>
        <p:sp>
          <p:nvSpPr>
            <p:cNvPr id="114714" name="Freeform 26"/>
            <p:cNvSpPr>
              <a:spLocks/>
            </p:cNvSpPr>
            <p:nvPr/>
          </p:nvSpPr>
          <p:spPr bwMode="auto">
            <a:xfrm>
              <a:off x="1383" y="1298"/>
              <a:ext cx="1633" cy="1089"/>
            </a:xfrm>
            <a:custGeom>
              <a:avLst/>
              <a:gdLst>
                <a:gd name="T0" fmla="*/ 1633 w 1633"/>
                <a:gd name="T1" fmla="*/ 0 h 1089"/>
                <a:gd name="T2" fmla="*/ 1134 w 1633"/>
                <a:gd name="T3" fmla="*/ 0 h 1089"/>
                <a:gd name="T4" fmla="*/ 726 w 1633"/>
                <a:gd name="T5" fmla="*/ 1089 h 1089"/>
                <a:gd name="T6" fmla="*/ 0 w 1633"/>
                <a:gd name="T7" fmla="*/ 1089 h 10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33"/>
                <a:gd name="T13" fmla="*/ 0 h 1089"/>
                <a:gd name="T14" fmla="*/ 1633 w 1633"/>
                <a:gd name="T15" fmla="*/ 1089 h 10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33" h="1089">
                  <a:moveTo>
                    <a:pt x="1633" y="0"/>
                  </a:moveTo>
                  <a:lnTo>
                    <a:pt x="1134" y="0"/>
                  </a:lnTo>
                  <a:lnTo>
                    <a:pt x="726" y="1089"/>
                  </a:lnTo>
                  <a:lnTo>
                    <a:pt x="0" y="1089"/>
                  </a:lnTo>
                </a:path>
              </a:pathLst>
            </a:custGeom>
            <a:noFill/>
            <a:ln w="28575">
              <a:solidFill>
                <a:srgbClr val="00FFFF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pPr eaLnBrk="0" hangingPunct="0"/>
              <a:endParaRPr lang="en-AU"/>
            </a:p>
          </p:txBody>
        </p:sp>
        <p:sp>
          <p:nvSpPr>
            <p:cNvPr id="114715" name="Freeform 27"/>
            <p:cNvSpPr>
              <a:spLocks/>
            </p:cNvSpPr>
            <p:nvPr/>
          </p:nvSpPr>
          <p:spPr bwMode="auto">
            <a:xfrm>
              <a:off x="2109" y="2387"/>
              <a:ext cx="907" cy="544"/>
            </a:xfrm>
            <a:custGeom>
              <a:avLst/>
              <a:gdLst>
                <a:gd name="T0" fmla="*/ 0 w 907"/>
                <a:gd name="T1" fmla="*/ 0 h 544"/>
                <a:gd name="T2" fmla="*/ 363 w 907"/>
                <a:gd name="T3" fmla="*/ 544 h 544"/>
                <a:gd name="T4" fmla="*/ 907 w 907"/>
                <a:gd name="T5" fmla="*/ 544 h 544"/>
                <a:gd name="T6" fmla="*/ 0 60000 65536"/>
                <a:gd name="T7" fmla="*/ 0 60000 65536"/>
                <a:gd name="T8" fmla="*/ 0 60000 65536"/>
                <a:gd name="T9" fmla="*/ 0 w 907"/>
                <a:gd name="T10" fmla="*/ 0 h 544"/>
                <a:gd name="T11" fmla="*/ 907 w 907"/>
                <a:gd name="T12" fmla="*/ 544 h 5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7" h="544">
                  <a:moveTo>
                    <a:pt x="0" y="0"/>
                  </a:moveTo>
                  <a:lnTo>
                    <a:pt x="363" y="544"/>
                  </a:lnTo>
                  <a:lnTo>
                    <a:pt x="907" y="544"/>
                  </a:lnTo>
                </a:path>
              </a:pathLst>
            </a:custGeom>
            <a:noFill/>
            <a:ln w="28575">
              <a:solidFill>
                <a:srgbClr val="00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0" hangingPunct="0"/>
              <a:endParaRPr lang="en-AU"/>
            </a:p>
          </p:txBody>
        </p:sp>
        <p:sp>
          <p:nvSpPr>
            <p:cNvPr id="114716" name="Line 28"/>
            <p:cNvSpPr>
              <a:spLocks noChangeShapeType="1"/>
            </p:cNvSpPr>
            <p:nvPr/>
          </p:nvSpPr>
          <p:spPr bwMode="auto">
            <a:xfrm>
              <a:off x="2200" y="2160"/>
              <a:ext cx="771" cy="0"/>
            </a:xfrm>
            <a:prstGeom prst="line">
              <a:avLst/>
            </a:prstGeom>
            <a:noFill/>
            <a:ln w="28575">
              <a:solidFill>
                <a:srgbClr val="00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712" name="Rectangle 30"/>
          <p:cNvSpPr>
            <a:spLocks noChangeArrowheads="1"/>
          </p:cNvSpPr>
          <p:nvPr/>
        </p:nvSpPr>
        <p:spPr bwMode="auto">
          <a:xfrm>
            <a:off x="250825" y="4833938"/>
            <a:ext cx="1873250" cy="466725"/>
          </a:xfrm>
          <a:prstGeom prst="rect">
            <a:avLst/>
          </a:prstGeom>
          <a:solidFill>
            <a:srgbClr val="0000CC"/>
          </a:solidFill>
          <a:ln w="9525" algn="ctr">
            <a:solidFill>
              <a:srgbClr val="E4E4E4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FF00"/>
                </a:solidFill>
              </a:rPr>
              <a:t>As shown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20C0-D034-4257-BFC9-47A6B7F68F93}" type="datetime1">
              <a:rPr lang="en-US" smtClean="0"/>
              <a:t>5/31/2020</a:t>
            </a:fld>
            <a:endParaRPr lang="en-US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208 C 0.03593 0.00555 0.07205 0.00949 0.09479 0.00208 C 0.11753 -0.0051 0.12812 -0.02315 0.13611 -0.0419 C 0.14409 -0.06065 0.13784 -0.09098 0.14305 -0.11019 C 0.14826 -0.1294 0.15833 -0.1463 0.16753 -0.15718 C 0.17673 -0.16806 0.17968 -0.17153 0.19826 -0.175 C 0.21684 -0.17848 0.24896 -0.17848 0.27934 -0.17848 " pathEditMode="relative" rAng="0" ptsTypes="aaaaaaa">
                                      <p:cBhvr>
                                        <p:cTn id="6" dur="2000" fill="hold"/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-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444E-6 L 0.35434 4.44444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0.00601 C 0.0323 0.00648 0.14723 -0.00139 0.18455 0.00694 C 0.22188 0.01527 0.21702 0.03217 0.22587 0.05601 C 0.23473 0.07986 0.23004 0.128 0.2382 0.15069 C 0.24636 0.17338 0.24931 0.18588 0.27448 0.19213 C 0.29966 0.19838 0.3658 0.18935 0.38976 0.18865 " pathEditMode="relative" rAng="0" ptsTypes="aaaaaa">
                                      <p:cBhvr>
                                        <p:cTn id="22" dur="2000" fill="hold"/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" y="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5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FF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0" grpId="0" animBg="1"/>
      <p:bldP spid="154631" grpId="0" animBg="1"/>
      <p:bldP spid="154632" grpId="0" animBg="1"/>
      <p:bldP spid="154646" grpId="0" animBg="1"/>
      <p:bldP spid="154647" grpId="0" animBg="1"/>
      <p:bldP spid="15464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382000" cy="5562600"/>
          </a:xfrm>
        </p:spPr>
        <p:txBody>
          <a:bodyPr rtlCol="0">
            <a:normAutofit/>
          </a:bodyPr>
          <a:lstStyle/>
          <a:p>
            <a:pPr marL="240030" indent="-246888"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Partitions are of variable length and number</a:t>
            </a:r>
          </a:p>
          <a:p>
            <a:pPr eaLnBrk="0" hangingPunct="0">
              <a:buFontTx/>
              <a:buChar char="•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Initially, all memory is available for user processes, and is considered as one large block of available memory.</a:t>
            </a:r>
          </a:p>
          <a:p>
            <a:pPr eaLnBrk="0" hangingPunct="0">
              <a:buFontTx/>
              <a:buChar char="•"/>
              <a:defRPr/>
            </a:pP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eaLnBrk="0" hangingPunct="0">
              <a:buFontTx/>
              <a:buChar char="•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When a process arrives and needs memory, we search for a hole large enough for this process using: </a:t>
            </a:r>
            <a:r>
              <a:rPr lang="en-US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First fit, Best fit, Worst fit</a:t>
            </a:r>
          </a:p>
          <a:p>
            <a:pPr eaLnBrk="0" hangingPunct="0">
              <a:defRPr/>
            </a:pP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eaLnBrk="0" hangingPunct="0">
              <a:buFontTx/>
              <a:buChar char="•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If we find one, we allocate only as much memory as is needed, keeping the rest available to satisfy future requests.</a:t>
            </a:r>
          </a:p>
          <a:p>
            <a:pPr marL="640080" lvl="1" indent="-246888" fontAlgn="auto">
              <a:spcAft>
                <a:spcPts val="0"/>
              </a:spcAft>
              <a:defRPr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334962"/>
          </a:xfrm>
          <a:prstGeom prst="rect">
            <a:avLst/>
          </a:prstGeom>
        </p:spPr>
        <p:txBody>
          <a:bodyPr anchor="ctr"/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3200" b="1" dirty="0">
                <a:solidFill>
                  <a:srgbClr val="FF0000"/>
                </a:solidFill>
              </a:rPr>
              <a:t>Dynamic Partitioning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F034-F538-4E4B-B26E-DC259D77D6BD}" type="datetime1">
              <a:rPr lang="en-US" smtClean="0"/>
              <a:t>5/31/2020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382000" cy="5562600"/>
          </a:xfrm>
        </p:spPr>
        <p:txBody>
          <a:bodyPr rtlCol="0">
            <a:normAutofit/>
          </a:bodyPr>
          <a:lstStyle/>
          <a:p>
            <a:pPr marL="240030" indent="-246888"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rgbClr val="0000CC"/>
                </a:solidFill>
              </a:rPr>
              <a:t>Operating system satisfy a request of size n from a list of free holes-using algorithms:</a:t>
            </a:r>
          </a:p>
          <a:p>
            <a:pPr marL="450342" indent="-457200">
              <a:buClr>
                <a:srgbClr val="FF000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First fit:</a:t>
            </a: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allocate the first hole that is big enough (fastest method).</a:t>
            </a:r>
          </a:p>
          <a:p>
            <a:pPr marL="450342" indent="-457200">
              <a:buClr>
                <a:srgbClr val="FF000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Best fit:</a:t>
            </a: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allocate the smallest hole that is big enough (produces the smallest leftover hole).</a:t>
            </a:r>
          </a:p>
          <a:p>
            <a:pPr marL="450342" indent="-457200">
              <a:buClr>
                <a:srgbClr val="FF000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Worst fit:</a:t>
            </a: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allocate the largest hole (produces the largest leftover hole which may be more useful than the smaller leftover hole from a best-fit approach. </a:t>
            </a:r>
          </a:p>
          <a:p>
            <a:pPr marL="450342" indent="-457200">
              <a:buClr>
                <a:srgbClr val="FF0000"/>
              </a:buClr>
              <a:buFont typeface="+mj-lt"/>
              <a:buAutoNum type="arabicPeriod"/>
              <a:defRPr/>
            </a:pP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334962"/>
          </a:xfrm>
          <a:prstGeom prst="rect">
            <a:avLst/>
          </a:prstGeom>
        </p:spPr>
        <p:txBody>
          <a:bodyPr anchor="ctr"/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3200" b="1" dirty="0">
                <a:solidFill>
                  <a:srgbClr val="FF0000"/>
                </a:solidFill>
              </a:rPr>
              <a:t>Dynamic Partitioning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8C83-B5C5-4A9C-B0EB-D71634982B70}" type="datetime1">
              <a:rPr lang="en-US" smtClean="0"/>
              <a:t>5/31/2020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AutoShape 2"/>
          <p:cNvSpPr>
            <a:spLocks noChangeArrowheads="1"/>
          </p:cNvSpPr>
          <p:nvPr/>
        </p:nvSpPr>
        <p:spPr bwMode="auto">
          <a:xfrm rot="5400000">
            <a:off x="1366838" y="1449387"/>
            <a:ext cx="431800" cy="2663825"/>
          </a:xfrm>
          <a:prstGeom prst="can">
            <a:avLst>
              <a:gd name="adj" fmla="val 5403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AU"/>
          </a:p>
        </p:txBody>
      </p:sp>
      <p:sp>
        <p:nvSpPr>
          <p:cNvPr id="156702" name="Oval 30"/>
          <p:cNvSpPr>
            <a:spLocks noChangeAspect="1" noChangeArrowheads="1"/>
          </p:cNvSpPr>
          <p:nvPr/>
        </p:nvSpPr>
        <p:spPr bwMode="auto">
          <a:xfrm>
            <a:off x="-757238" y="2565400"/>
            <a:ext cx="431800" cy="433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 sz="1300">
                <a:solidFill>
                  <a:srgbClr val="FFFFCC"/>
                </a:solidFill>
              </a:rPr>
              <a:t>9 KB</a:t>
            </a:r>
          </a:p>
        </p:txBody>
      </p:sp>
      <p:sp>
        <p:nvSpPr>
          <p:cNvPr id="156679" name="Oval 7"/>
          <p:cNvSpPr>
            <a:spLocks noChangeArrowheads="1"/>
          </p:cNvSpPr>
          <p:nvPr/>
        </p:nvSpPr>
        <p:spPr bwMode="auto">
          <a:xfrm>
            <a:off x="515938" y="2565400"/>
            <a:ext cx="433387" cy="431800"/>
          </a:xfrm>
          <a:prstGeom prst="ellipse">
            <a:avLst/>
          </a:prstGeom>
          <a:solidFill>
            <a:srgbClr val="997CE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 sz="1200" dirty="0"/>
              <a:t>4 KB</a:t>
            </a:r>
          </a:p>
        </p:txBody>
      </p:sp>
      <p:sp>
        <p:nvSpPr>
          <p:cNvPr id="156675" name="Oval 3"/>
          <p:cNvSpPr>
            <a:spLocks noChangeArrowheads="1"/>
          </p:cNvSpPr>
          <p:nvPr/>
        </p:nvSpPr>
        <p:spPr bwMode="auto">
          <a:xfrm>
            <a:off x="2051050" y="2565400"/>
            <a:ext cx="433388" cy="431800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 sz="1200"/>
              <a:t>7 KB</a:t>
            </a:r>
          </a:p>
        </p:txBody>
      </p:sp>
      <p:sp>
        <p:nvSpPr>
          <p:cNvPr id="156676" name="Oval 4"/>
          <p:cNvSpPr>
            <a:spLocks noChangeArrowheads="1"/>
          </p:cNvSpPr>
          <p:nvPr/>
        </p:nvSpPr>
        <p:spPr bwMode="auto">
          <a:xfrm>
            <a:off x="1547813" y="2565400"/>
            <a:ext cx="433387" cy="431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 sz="1200"/>
              <a:t>9 KB</a:t>
            </a:r>
          </a:p>
        </p:txBody>
      </p:sp>
      <p:sp>
        <p:nvSpPr>
          <p:cNvPr id="156677" name="Oval 5"/>
          <p:cNvSpPr>
            <a:spLocks noChangeArrowheads="1"/>
          </p:cNvSpPr>
          <p:nvPr/>
        </p:nvSpPr>
        <p:spPr bwMode="auto">
          <a:xfrm>
            <a:off x="1042988" y="2565400"/>
            <a:ext cx="433387" cy="431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 sz="1200"/>
              <a:t>8 KB</a:t>
            </a:r>
          </a:p>
        </p:txBody>
      </p:sp>
      <p:sp>
        <p:nvSpPr>
          <p:cNvPr id="117768" name="Rectangle 6"/>
          <p:cNvSpPr>
            <a:spLocks noChangeArrowheads="1"/>
          </p:cNvSpPr>
          <p:nvPr/>
        </p:nvSpPr>
        <p:spPr bwMode="auto">
          <a:xfrm>
            <a:off x="4427538" y="333375"/>
            <a:ext cx="1873250" cy="3816350"/>
          </a:xfrm>
          <a:prstGeom prst="rect">
            <a:avLst/>
          </a:prstGeom>
          <a:solidFill>
            <a:schemeClr val="tx1"/>
          </a:solidFill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AU"/>
          </a:p>
        </p:txBody>
      </p:sp>
      <p:sp>
        <p:nvSpPr>
          <p:cNvPr id="156683" name="Text Box 11"/>
          <p:cNvSpPr txBox="1">
            <a:spLocks noChangeArrowheads="1"/>
          </p:cNvSpPr>
          <p:nvPr/>
        </p:nvSpPr>
        <p:spPr bwMode="auto">
          <a:xfrm>
            <a:off x="1403350" y="1425575"/>
            <a:ext cx="216058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Input Queue</a:t>
            </a:r>
          </a:p>
          <a:p>
            <a:pPr eaLnBrk="0" hangingPunct="0">
              <a:defRPr/>
            </a:pP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 (in the disk)</a:t>
            </a:r>
          </a:p>
        </p:txBody>
      </p:sp>
      <p:sp>
        <p:nvSpPr>
          <p:cNvPr id="117770" name="Freeform 12"/>
          <p:cNvSpPr>
            <a:spLocks/>
          </p:cNvSpPr>
          <p:nvPr/>
        </p:nvSpPr>
        <p:spPr bwMode="auto">
          <a:xfrm>
            <a:off x="1187450" y="1628775"/>
            <a:ext cx="576263" cy="936625"/>
          </a:xfrm>
          <a:custGeom>
            <a:avLst/>
            <a:gdLst>
              <a:gd name="T0" fmla="*/ 914818395 w 363"/>
              <a:gd name="T1" fmla="*/ 0 h 1043"/>
              <a:gd name="T2" fmla="*/ 0 w 363"/>
              <a:gd name="T3" fmla="*/ 0 h 1043"/>
              <a:gd name="T4" fmla="*/ 0 w 363"/>
              <a:gd name="T5" fmla="*/ 841098959 h 1043"/>
              <a:gd name="T6" fmla="*/ 0 60000 65536"/>
              <a:gd name="T7" fmla="*/ 0 60000 65536"/>
              <a:gd name="T8" fmla="*/ 0 60000 65536"/>
              <a:gd name="T9" fmla="*/ 0 w 363"/>
              <a:gd name="T10" fmla="*/ 0 h 1043"/>
              <a:gd name="T11" fmla="*/ 363 w 363"/>
              <a:gd name="T12" fmla="*/ 1043 h 10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043">
                <a:moveTo>
                  <a:pt x="363" y="0"/>
                </a:moveTo>
                <a:lnTo>
                  <a:pt x="0" y="0"/>
                </a:lnTo>
                <a:lnTo>
                  <a:pt x="0" y="1043"/>
                </a:lnTo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AU"/>
          </a:p>
        </p:txBody>
      </p:sp>
      <p:sp>
        <p:nvSpPr>
          <p:cNvPr id="156692" name="Rectangle 20"/>
          <p:cNvSpPr>
            <a:spLocks noChangeArrowheads="1"/>
          </p:cNvSpPr>
          <p:nvPr/>
        </p:nvSpPr>
        <p:spPr bwMode="auto">
          <a:xfrm>
            <a:off x="4443413" y="996950"/>
            <a:ext cx="1838325" cy="919163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/>
              <a:t>Process 1</a:t>
            </a:r>
          </a:p>
          <a:p>
            <a:pPr eaLnBrk="0" hangingPunct="0"/>
            <a:r>
              <a:rPr lang="en-US"/>
              <a:t>(7 KB)</a:t>
            </a:r>
          </a:p>
        </p:txBody>
      </p:sp>
      <p:sp>
        <p:nvSpPr>
          <p:cNvPr id="156693" name="Rectangle 21"/>
          <p:cNvSpPr>
            <a:spLocks noChangeArrowheads="1"/>
          </p:cNvSpPr>
          <p:nvPr/>
        </p:nvSpPr>
        <p:spPr bwMode="auto">
          <a:xfrm>
            <a:off x="4443413" y="1916113"/>
            <a:ext cx="1838325" cy="11366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/>
              <a:t>Process 2</a:t>
            </a:r>
          </a:p>
          <a:p>
            <a:pPr eaLnBrk="0" hangingPunct="0"/>
            <a:r>
              <a:rPr lang="en-US"/>
              <a:t>(9 KB)</a:t>
            </a:r>
          </a:p>
        </p:txBody>
      </p:sp>
      <p:sp>
        <p:nvSpPr>
          <p:cNvPr id="156694" name="Rectangle 22"/>
          <p:cNvSpPr>
            <a:spLocks noChangeArrowheads="1"/>
          </p:cNvSpPr>
          <p:nvPr/>
        </p:nvSpPr>
        <p:spPr bwMode="auto">
          <a:xfrm>
            <a:off x="4443413" y="2997200"/>
            <a:ext cx="1838325" cy="9826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/>
              <a:t>Process 3</a:t>
            </a:r>
          </a:p>
          <a:p>
            <a:pPr eaLnBrk="0" hangingPunct="0"/>
            <a:r>
              <a:rPr lang="en-US"/>
              <a:t>(8 KB)</a:t>
            </a:r>
          </a:p>
        </p:txBody>
      </p:sp>
      <p:sp>
        <p:nvSpPr>
          <p:cNvPr id="156700" name="Rectangle 28" descr="Diagonal brick"/>
          <p:cNvSpPr>
            <a:spLocks noChangeArrowheads="1"/>
          </p:cNvSpPr>
          <p:nvPr/>
        </p:nvSpPr>
        <p:spPr bwMode="auto">
          <a:xfrm>
            <a:off x="4443413" y="333375"/>
            <a:ext cx="1835150" cy="647700"/>
          </a:xfrm>
          <a:prstGeom prst="rect">
            <a:avLst/>
          </a:prstGeom>
          <a:pattFill prst="diagBrick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rtl="1"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OS</a:t>
            </a:r>
          </a:p>
        </p:txBody>
      </p:sp>
      <p:sp>
        <p:nvSpPr>
          <p:cNvPr id="156701" name="Rectangle 29"/>
          <p:cNvSpPr>
            <a:spLocks noChangeArrowheads="1"/>
          </p:cNvSpPr>
          <p:nvPr/>
        </p:nvSpPr>
        <p:spPr bwMode="auto">
          <a:xfrm>
            <a:off x="4437063" y="996950"/>
            <a:ext cx="1838325" cy="631825"/>
          </a:xfrm>
          <a:prstGeom prst="rect">
            <a:avLst/>
          </a:prstGeom>
          <a:solidFill>
            <a:srgbClr val="997C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/>
              <a:t>Process 4</a:t>
            </a:r>
          </a:p>
          <a:p>
            <a:pPr eaLnBrk="0" hangingPunct="0"/>
            <a:r>
              <a:rPr lang="en-US"/>
              <a:t>(4 KB)</a:t>
            </a:r>
          </a:p>
        </p:txBody>
      </p:sp>
      <p:sp>
        <p:nvSpPr>
          <p:cNvPr id="156703" name="Rectangle 31"/>
          <p:cNvSpPr>
            <a:spLocks noChangeArrowheads="1"/>
          </p:cNvSpPr>
          <p:nvPr/>
        </p:nvSpPr>
        <p:spPr bwMode="auto">
          <a:xfrm>
            <a:off x="4427538" y="1628775"/>
            <a:ext cx="1838325" cy="10080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 dirty="0">
                <a:solidFill>
                  <a:srgbClr val="FFFFCC"/>
                </a:solidFill>
              </a:rPr>
              <a:t>Process 5</a:t>
            </a:r>
          </a:p>
          <a:p>
            <a:pPr eaLnBrk="0" hangingPunct="0"/>
            <a:r>
              <a:rPr lang="en-US" dirty="0">
                <a:solidFill>
                  <a:srgbClr val="FFFFCC"/>
                </a:solidFill>
              </a:rPr>
              <a:t>(9 KB)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A609-EC6B-4230-A80B-0777F08E859E}" type="datetime1">
              <a:rPr lang="en-US" smtClean="0"/>
              <a:t>5/31/2020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208 C 0.03593 0.00555 0.07205 0.00949 0.09479 0.00208 C 0.11753 -0.0051 0.12812 -0.02315 0.13611 -0.0419 C 0.14409 -0.06065 0.13784 -0.09098 0.14305 -0.11019 C 0.14826 -0.1294 0.15833 -0.1463 0.16753 -0.15718 C 0.17673 -0.16806 0.17968 -0.17153 0.19826 -0.175 C 0.21684 -0.17848 0.24896 -0.17848 0.27934 -0.17848 " pathEditMode="relative" rAng="0" ptsTypes="aaaaaaa">
                                      <p:cBhvr>
                                        <p:cTn id="6" dur="2000" fill="hold"/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-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444E-6 L 0.35434 4.44444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C 0.03039 0.00023 0.14532 -0.00509 0.18264 0.00046 C 0.21997 0.00625 0.21511 0.01782 0.22396 0.03426 C 0.23282 0.05069 0.22813 0.08403 0.23629 0.09954 C 0.24445 0.11528 0.2474 0.12384 0.27257 0.12824 C 0.29775 0.13264 0.36389 0.12639 0.38785 0.12593 " pathEditMode="relative" rAng="0" ptsTypes="aaaaaa">
                                      <p:cBhvr>
                                        <p:cTn id="22" dur="2000" fill="hold"/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5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566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44444E-6 C 0.05157 -0.00325 0.2441 0.0081 0.30955 -0.01945 C 0.375 -0.047 0.36806 -0.13843 0.39323 -0.16551 C 0.41841 -0.1926 0.43872 -0.18866 0.46042 -0.18172 " pathEditMode="relative" rAng="0" ptsTypes="aaaa">
                                      <p:cBhvr>
                                        <p:cTn id="35" dur="2000" fill="hold"/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" y="-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56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3" dur="2000" fill="hold"/>
                                        <p:tgtEl>
                                          <p:spTgt spid="1567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566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958 4.44444E-6 C 0.29757 0.00347 0.35573 0.00717 0.38958 4.44444E-6 C 0.42344 -0.00718 0.4066 -0.0338 0.44305 -0.04375 C 0.47951 -0.05371 0.54392 -0.05672 0.60851 -0.05973 " pathEditMode="relative" rAng="0" ptsTypes="aaaA">
                                      <p:cBhvr>
                                        <p:cTn id="52" dur="2000" fill="hold"/>
                                        <p:tgtEl>
                                          <p:spTgt spid="1567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56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02" grpId="0" animBg="1"/>
      <p:bldP spid="156702" grpId="1" animBg="1"/>
      <p:bldP spid="156679" grpId="0" animBg="1"/>
      <p:bldP spid="156675" grpId="0" animBg="1"/>
      <p:bldP spid="156676" grpId="0" animBg="1"/>
      <p:bldP spid="156677" grpId="0" animBg="1"/>
      <p:bldP spid="156692" grpId="0" animBg="1"/>
      <p:bldP spid="156692" grpId="1" animBg="1"/>
      <p:bldP spid="156693" grpId="0" animBg="1"/>
      <p:bldP spid="156693" grpId="1" animBg="1"/>
      <p:bldP spid="156694" grpId="0" animBg="1"/>
      <p:bldP spid="156701" grpId="0" animBg="1"/>
      <p:bldP spid="15670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3538538" cy="633412"/>
          </a:xfrm>
          <a:solidFill>
            <a:schemeClr val="tx1"/>
          </a:solidFill>
          <a:ln>
            <a:solidFill>
              <a:srgbClr val="3399FF"/>
            </a:solidFill>
          </a:ln>
        </p:spPr>
        <p:txBody>
          <a:bodyPr/>
          <a:lstStyle/>
          <a:p>
            <a:pPr eaLnBrk="1" hangingPunct="1"/>
            <a:r>
              <a:rPr lang="en-US" sz="2800" b="1">
                <a:solidFill>
                  <a:srgbClr val="FFFF00"/>
                </a:solidFill>
              </a:rPr>
              <a:t>Using First Fit</a:t>
            </a:r>
          </a:p>
        </p:txBody>
      </p:sp>
      <p:sp>
        <p:nvSpPr>
          <p:cNvPr id="231431" name="Text Box 7"/>
          <p:cNvSpPr txBox="1">
            <a:spLocks noChangeArrowheads="1"/>
          </p:cNvSpPr>
          <p:nvPr/>
        </p:nvSpPr>
        <p:spPr bwMode="auto">
          <a:xfrm>
            <a:off x="539750" y="2851150"/>
            <a:ext cx="1727200" cy="1720850"/>
          </a:xfrm>
          <a:prstGeom prst="rect">
            <a:avLst/>
          </a:prstGeom>
          <a:solidFill>
            <a:schemeClr val="tx1"/>
          </a:solidFill>
          <a:ln w="9525" algn="ctr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800">
              <a:solidFill>
                <a:srgbClr val="FFFF00"/>
              </a:solidFill>
            </a:endParaRPr>
          </a:p>
          <a:p>
            <a:pPr eaLnBrk="0" hangingPunct="0"/>
            <a:r>
              <a:rPr lang="en-US">
                <a:solidFill>
                  <a:srgbClr val="FFFF00"/>
                </a:solidFill>
              </a:rPr>
              <a:t>Executable file</a:t>
            </a:r>
          </a:p>
          <a:p>
            <a:pPr eaLnBrk="0" hangingPunct="0"/>
            <a:r>
              <a:rPr lang="en-US">
                <a:solidFill>
                  <a:srgbClr val="FFFF00"/>
                </a:solidFill>
              </a:rPr>
              <a:t> (Size =20 memory words)</a:t>
            </a:r>
          </a:p>
          <a:p>
            <a:pPr eaLnBrk="0" hangingPunct="0"/>
            <a:endParaRPr lang="en-US" sz="800">
              <a:solidFill>
                <a:srgbClr val="FFFF00"/>
              </a:solidFill>
            </a:endParaRPr>
          </a:p>
        </p:txBody>
      </p:sp>
      <p:sp>
        <p:nvSpPr>
          <p:cNvPr id="231432" name="Rectangle 8"/>
          <p:cNvSpPr>
            <a:spLocks noChangeArrowheads="1"/>
          </p:cNvSpPr>
          <p:nvPr/>
        </p:nvSpPr>
        <p:spPr bwMode="auto">
          <a:xfrm>
            <a:off x="6516688" y="476250"/>
            <a:ext cx="1871662" cy="6192838"/>
          </a:xfrm>
          <a:prstGeom prst="rect">
            <a:avLst/>
          </a:prstGeom>
          <a:solidFill>
            <a:schemeClr val="tx1"/>
          </a:solidFill>
          <a:ln w="9525" algn="ctr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charset="0"/>
              <a:cs typeface="+mn-cs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700338" y="4941888"/>
            <a:ext cx="2087562" cy="1441450"/>
            <a:chOff x="6708" y="8568"/>
            <a:chExt cx="900" cy="476"/>
          </a:xfrm>
        </p:grpSpPr>
        <p:sp>
          <p:nvSpPr>
            <p:cNvPr id="231434" name="Freeform 10"/>
            <p:cNvSpPr>
              <a:spLocks/>
            </p:cNvSpPr>
            <p:nvPr/>
          </p:nvSpPr>
          <p:spPr bwMode="auto">
            <a:xfrm>
              <a:off x="6708" y="8568"/>
              <a:ext cx="900" cy="476"/>
            </a:xfrm>
            <a:custGeom>
              <a:avLst/>
              <a:gdLst/>
              <a:ahLst/>
              <a:cxnLst>
                <a:cxn ang="0">
                  <a:pos x="237" y="1029"/>
                </a:cxn>
                <a:cxn ang="0">
                  <a:pos x="120" y="981"/>
                </a:cxn>
                <a:cxn ang="0">
                  <a:pos x="31" y="858"/>
                </a:cxn>
                <a:cxn ang="0">
                  <a:pos x="0" y="682"/>
                </a:cxn>
                <a:cxn ang="0">
                  <a:pos x="31" y="509"/>
                </a:cxn>
                <a:cxn ang="0">
                  <a:pos x="120" y="386"/>
                </a:cxn>
                <a:cxn ang="0">
                  <a:pos x="237" y="337"/>
                </a:cxn>
                <a:cxn ang="0">
                  <a:pos x="355" y="241"/>
                </a:cxn>
                <a:cxn ang="0">
                  <a:pos x="498" y="75"/>
                </a:cxn>
                <a:cxn ang="0">
                  <a:pos x="676" y="0"/>
                </a:cxn>
                <a:cxn ang="0">
                  <a:pos x="863" y="20"/>
                </a:cxn>
                <a:cxn ang="0">
                  <a:pos x="1028" y="145"/>
                </a:cxn>
                <a:cxn ang="0">
                  <a:pos x="1191" y="20"/>
                </a:cxn>
                <a:cxn ang="0">
                  <a:pos x="1378" y="0"/>
                </a:cxn>
                <a:cxn ang="0">
                  <a:pos x="1555" y="75"/>
                </a:cxn>
                <a:cxn ang="0">
                  <a:pos x="1699" y="241"/>
                </a:cxn>
                <a:cxn ang="0">
                  <a:pos x="1816" y="337"/>
                </a:cxn>
                <a:cxn ang="0">
                  <a:pos x="1939" y="386"/>
                </a:cxn>
                <a:cxn ang="0">
                  <a:pos x="2030" y="509"/>
                </a:cxn>
                <a:cxn ang="0">
                  <a:pos x="2056" y="682"/>
                </a:cxn>
                <a:cxn ang="0">
                  <a:pos x="2030" y="858"/>
                </a:cxn>
                <a:cxn ang="0">
                  <a:pos x="1939" y="981"/>
                </a:cxn>
                <a:cxn ang="0">
                  <a:pos x="1816" y="1029"/>
                </a:cxn>
                <a:cxn ang="0">
                  <a:pos x="1699" y="1132"/>
                </a:cxn>
                <a:cxn ang="0">
                  <a:pos x="1555" y="1299"/>
                </a:cxn>
                <a:cxn ang="0">
                  <a:pos x="1378" y="1376"/>
                </a:cxn>
                <a:cxn ang="0">
                  <a:pos x="1191" y="1347"/>
                </a:cxn>
                <a:cxn ang="0">
                  <a:pos x="1028" y="1222"/>
                </a:cxn>
                <a:cxn ang="0">
                  <a:pos x="863" y="1347"/>
                </a:cxn>
                <a:cxn ang="0">
                  <a:pos x="676" y="1376"/>
                </a:cxn>
                <a:cxn ang="0">
                  <a:pos x="498" y="1299"/>
                </a:cxn>
                <a:cxn ang="0">
                  <a:pos x="355" y="1132"/>
                </a:cxn>
              </a:cxnLst>
              <a:rect l="0" t="0" r="r" b="b"/>
              <a:pathLst>
                <a:path w="2056" h="1376">
                  <a:moveTo>
                    <a:pt x="299" y="1022"/>
                  </a:moveTo>
                  <a:lnTo>
                    <a:pt x="237" y="1029"/>
                  </a:lnTo>
                  <a:lnTo>
                    <a:pt x="175" y="1014"/>
                  </a:lnTo>
                  <a:lnTo>
                    <a:pt x="120" y="981"/>
                  </a:lnTo>
                  <a:lnTo>
                    <a:pt x="65" y="925"/>
                  </a:lnTo>
                  <a:lnTo>
                    <a:pt x="31" y="858"/>
                  </a:lnTo>
                  <a:lnTo>
                    <a:pt x="5" y="773"/>
                  </a:lnTo>
                  <a:lnTo>
                    <a:pt x="0" y="682"/>
                  </a:lnTo>
                  <a:lnTo>
                    <a:pt x="5" y="593"/>
                  </a:lnTo>
                  <a:lnTo>
                    <a:pt x="31" y="509"/>
                  </a:lnTo>
                  <a:lnTo>
                    <a:pt x="65" y="441"/>
                  </a:lnTo>
                  <a:lnTo>
                    <a:pt x="120" y="386"/>
                  </a:lnTo>
                  <a:lnTo>
                    <a:pt x="175" y="352"/>
                  </a:lnTo>
                  <a:lnTo>
                    <a:pt x="237" y="337"/>
                  </a:lnTo>
                  <a:lnTo>
                    <a:pt x="299" y="352"/>
                  </a:lnTo>
                  <a:lnTo>
                    <a:pt x="355" y="241"/>
                  </a:lnTo>
                  <a:lnTo>
                    <a:pt x="422" y="145"/>
                  </a:lnTo>
                  <a:lnTo>
                    <a:pt x="498" y="75"/>
                  </a:lnTo>
                  <a:lnTo>
                    <a:pt x="587" y="20"/>
                  </a:lnTo>
                  <a:lnTo>
                    <a:pt x="676" y="0"/>
                  </a:lnTo>
                  <a:lnTo>
                    <a:pt x="774" y="0"/>
                  </a:lnTo>
                  <a:lnTo>
                    <a:pt x="863" y="20"/>
                  </a:lnTo>
                  <a:lnTo>
                    <a:pt x="951" y="75"/>
                  </a:lnTo>
                  <a:lnTo>
                    <a:pt x="1028" y="145"/>
                  </a:lnTo>
                  <a:lnTo>
                    <a:pt x="1109" y="75"/>
                  </a:lnTo>
                  <a:lnTo>
                    <a:pt x="1191" y="20"/>
                  </a:lnTo>
                  <a:lnTo>
                    <a:pt x="1287" y="0"/>
                  </a:lnTo>
                  <a:lnTo>
                    <a:pt x="1378" y="0"/>
                  </a:lnTo>
                  <a:lnTo>
                    <a:pt x="1474" y="20"/>
                  </a:lnTo>
                  <a:lnTo>
                    <a:pt x="1555" y="75"/>
                  </a:lnTo>
                  <a:lnTo>
                    <a:pt x="1637" y="145"/>
                  </a:lnTo>
                  <a:lnTo>
                    <a:pt x="1699" y="241"/>
                  </a:lnTo>
                  <a:lnTo>
                    <a:pt x="1754" y="352"/>
                  </a:lnTo>
                  <a:lnTo>
                    <a:pt x="1816" y="337"/>
                  </a:lnTo>
                  <a:lnTo>
                    <a:pt x="1879" y="352"/>
                  </a:lnTo>
                  <a:lnTo>
                    <a:pt x="1939" y="386"/>
                  </a:lnTo>
                  <a:lnTo>
                    <a:pt x="1989" y="441"/>
                  </a:lnTo>
                  <a:lnTo>
                    <a:pt x="2030" y="509"/>
                  </a:lnTo>
                  <a:lnTo>
                    <a:pt x="2049" y="593"/>
                  </a:lnTo>
                  <a:lnTo>
                    <a:pt x="2056" y="682"/>
                  </a:lnTo>
                  <a:lnTo>
                    <a:pt x="2049" y="773"/>
                  </a:lnTo>
                  <a:lnTo>
                    <a:pt x="2030" y="858"/>
                  </a:lnTo>
                  <a:lnTo>
                    <a:pt x="1989" y="925"/>
                  </a:lnTo>
                  <a:lnTo>
                    <a:pt x="1939" y="981"/>
                  </a:lnTo>
                  <a:lnTo>
                    <a:pt x="1879" y="1014"/>
                  </a:lnTo>
                  <a:lnTo>
                    <a:pt x="1816" y="1029"/>
                  </a:lnTo>
                  <a:lnTo>
                    <a:pt x="1754" y="1022"/>
                  </a:lnTo>
                  <a:lnTo>
                    <a:pt x="1699" y="1132"/>
                  </a:lnTo>
                  <a:lnTo>
                    <a:pt x="1637" y="1222"/>
                  </a:lnTo>
                  <a:lnTo>
                    <a:pt x="1555" y="1299"/>
                  </a:lnTo>
                  <a:lnTo>
                    <a:pt x="1474" y="1347"/>
                  </a:lnTo>
                  <a:lnTo>
                    <a:pt x="1378" y="1376"/>
                  </a:lnTo>
                  <a:lnTo>
                    <a:pt x="1287" y="1376"/>
                  </a:lnTo>
                  <a:lnTo>
                    <a:pt x="1191" y="1347"/>
                  </a:lnTo>
                  <a:lnTo>
                    <a:pt x="1109" y="1299"/>
                  </a:lnTo>
                  <a:lnTo>
                    <a:pt x="1028" y="1222"/>
                  </a:lnTo>
                  <a:lnTo>
                    <a:pt x="951" y="1299"/>
                  </a:lnTo>
                  <a:lnTo>
                    <a:pt x="863" y="1347"/>
                  </a:lnTo>
                  <a:lnTo>
                    <a:pt x="774" y="1376"/>
                  </a:lnTo>
                  <a:lnTo>
                    <a:pt x="676" y="1376"/>
                  </a:lnTo>
                  <a:lnTo>
                    <a:pt x="587" y="1347"/>
                  </a:lnTo>
                  <a:lnTo>
                    <a:pt x="498" y="1299"/>
                  </a:lnTo>
                  <a:lnTo>
                    <a:pt x="422" y="1222"/>
                  </a:lnTo>
                  <a:lnTo>
                    <a:pt x="355" y="1132"/>
                  </a:lnTo>
                  <a:lnTo>
                    <a:pt x="299" y="1022"/>
                  </a:lnTo>
                  <a:close/>
                </a:path>
              </a:pathLst>
            </a:custGeom>
            <a:solidFill>
              <a:schemeClr val="tx1"/>
            </a:solidFill>
            <a:ln w="3175" cmpd="sng">
              <a:solidFill>
                <a:srgbClr val="00FFFF"/>
              </a:solidFill>
              <a:prstDash val="solid"/>
              <a:round/>
              <a:headEnd/>
              <a:tailEnd/>
            </a:ln>
            <a:effectLst>
              <a:outerShdw dist="53882" dir="2700000" algn="ctr" rotWithShape="0">
                <a:schemeClr val="tx1"/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en-AU">
                <a:latin typeface="Arial" charset="0"/>
                <a:cs typeface="+mn-cs"/>
              </a:endParaRPr>
            </a:p>
          </p:txBody>
        </p:sp>
        <p:sp>
          <p:nvSpPr>
            <p:cNvPr id="231435" name="Text Box 11"/>
            <p:cNvSpPr txBox="1">
              <a:spLocks noChangeArrowheads="1"/>
            </p:cNvSpPr>
            <p:nvPr/>
          </p:nvSpPr>
          <p:spPr bwMode="auto">
            <a:xfrm>
              <a:off x="6804" y="8616"/>
              <a:ext cx="7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rtl="1" eaLnBrk="0" hangingPunct="0">
                <a:defRPr/>
              </a:pPr>
              <a:endParaRPr lang="en-US" sz="300">
                <a:effectLst>
                  <a:outerShdw blurRad="38100" dist="38100" dir="2700000" algn="tl">
                    <a:srgbClr val="FFFFFF"/>
                  </a:outerShdw>
                </a:effectLst>
                <a:latin typeface="MS Reference Sans Serif" pitchFamily="34" charset="0"/>
                <a:cs typeface="+mn-cs"/>
              </a:endParaRPr>
            </a:p>
            <a:p>
              <a:pPr rtl="1" eaLnBrk="0" hangingPunct="0">
                <a:defRPr/>
              </a:pPr>
              <a:endParaRPr lang="ar-E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endParaRPr>
            </a:p>
            <a:p>
              <a:pPr rtl="1" eaLnBrk="0" hangingPunct="0">
                <a:defRPr/>
              </a:pPr>
              <a:endParaRPr lang="ar-E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endParaRPr>
            </a:p>
            <a:p>
              <a:pPr rtl="1" eaLnBrk="0" hangingPunct="0">
                <a:defRPr/>
              </a:pPr>
              <a:r>
                <a:rPr lang="en-US" sz="2000">
                  <a:solidFill>
                    <a:srgbClr val="00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+mn-cs"/>
                </a:rPr>
                <a:t>Loader</a:t>
              </a:r>
              <a:endParaRPr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bertus Medium" pitchFamily="34" charset="0"/>
                <a:cs typeface="+mn-cs"/>
              </a:endParaRPr>
            </a:p>
            <a:p>
              <a:pPr rtl="1" eaLnBrk="0" hangingPunct="0">
                <a:defRPr/>
              </a:pPr>
              <a:endParaRPr lang="en-US">
                <a:latin typeface="Albertus Medium" pitchFamily="34" charset="0"/>
                <a:cs typeface="+mn-cs"/>
              </a:endParaRPr>
            </a:p>
          </p:txBody>
        </p:sp>
      </p:grpSp>
      <p:sp>
        <p:nvSpPr>
          <p:cNvPr id="231439" name="Rectangle 15"/>
          <p:cNvSpPr>
            <a:spLocks noChangeArrowheads="1"/>
          </p:cNvSpPr>
          <p:nvPr/>
        </p:nvSpPr>
        <p:spPr bwMode="auto">
          <a:xfrm>
            <a:off x="6732588" y="19050"/>
            <a:ext cx="13541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Memory</a:t>
            </a:r>
          </a:p>
        </p:txBody>
      </p:sp>
      <p:sp>
        <p:nvSpPr>
          <p:cNvPr id="231440" name="Rectangle 16"/>
          <p:cNvSpPr>
            <a:spLocks noChangeArrowheads="1"/>
          </p:cNvSpPr>
          <p:nvPr/>
        </p:nvSpPr>
        <p:spPr bwMode="auto">
          <a:xfrm>
            <a:off x="6588125" y="547688"/>
            <a:ext cx="1728788" cy="863600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OS</a:t>
            </a:r>
          </a:p>
        </p:txBody>
      </p:sp>
      <p:sp>
        <p:nvSpPr>
          <p:cNvPr id="231441" name="Rectangle 17"/>
          <p:cNvSpPr>
            <a:spLocks noChangeArrowheads="1"/>
          </p:cNvSpPr>
          <p:nvPr/>
        </p:nvSpPr>
        <p:spPr bwMode="auto">
          <a:xfrm>
            <a:off x="6588125" y="1700213"/>
            <a:ext cx="1728788" cy="504825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Process</a:t>
            </a:r>
          </a:p>
        </p:txBody>
      </p:sp>
      <p:sp>
        <p:nvSpPr>
          <p:cNvPr id="231442" name="Rectangle 18"/>
          <p:cNvSpPr>
            <a:spLocks noChangeArrowheads="1"/>
          </p:cNvSpPr>
          <p:nvPr/>
        </p:nvSpPr>
        <p:spPr bwMode="auto">
          <a:xfrm>
            <a:off x="6588125" y="2995613"/>
            <a:ext cx="1728788" cy="6477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  <a:p>
            <a:pPr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Process</a:t>
            </a:r>
          </a:p>
          <a:p>
            <a:pPr eaLnBrk="0" hangingPunct="0">
              <a:defRPr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31443" name="Rectangle 19"/>
          <p:cNvSpPr>
            <a:spLocks noChangeArrowheads="1"/>
          </p:cNvSpPr>
          <p:nvPr/>
        </p:nvSpPr>
        <p:spPr bwMode="auto">
          <a:xfrm>
            <a:off x="6588125" y="4221163"/>
            <a:ext cx="1728788" cy="6477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  <a:p>
            <a:pPr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Process</a:t>
            </a:r>
          </a:p>
          <a:p>
            <a:pPr eaLnBrk="0" hangingPunct="0">
              <a:defRPr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31444" name="Text Box 20"/>
          <p:cNvSpPr txBox="1">
            <a:spLocks noChangeArrowheads="1"/>
          </p:cNvSpPr>
          <p:nvPr/>
        </p:nvSpPr>
        <p:spPr bwMode="auto">
          <a:xfrm>
            <a:off x="5722938" y="1354138"/>
            <a:ext cx="9366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1000</a:t>
            </a:r>
          </a:p>
        </p:txBody>
      </p:sp>
      <p:sp>
        <p:nvSpPr>
          <p:cNvPr id="231445" name="Text Box 21"/>
          <p:cNvSpPr txBox="1">
            <a:spLocks noChangeArrowheads="1"/>
          </p:cNvSpPr>
          <p:nvPr/>
        </p:nvSpPr>
        <p:spPr bwMode="auto">
          <a:xfrm>
            <a:off x="5722938" y="1627188"/>
            <a:ext cx="9366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1010</a:t>
            </a:r>
          </a:p>
        </p:txBody>
      </p:sp>
      <p:sp>
        <p:nvSpPr>
          <p:cNvPr id="231446" name="Text Box 22"/>
          <p:cNvSpPr txBox="1">
            <a:spLocks noChangeArrowheads="1"/>
          </p:cNvSpPr>
          <p:nvPr/>
        </p:nvSpPr>
        <p:spPr bwMode="auto">
          <a:xfrm>
            <a:off x="5724525" y="2152650"/>
            <a:ext cx="9366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1040</a:t>
            </a:r>
          </a:p>
        </p:txBody>
      </p:sp>
      <p:sp>
        <p:nvSpPr>
          <p:cNvPr id="231447" name="Text Box 23"/>
          <p:cNvSpPr txBox="1">
            <a:spLocks noChangeArrowheads="1"/>
          </p:cNvSpPr>
          <p:nvPr/>
        </p:nvSpPr>
        <p:spPr bwMode="auto">
          <a:xfrm>
            <a:off x="5724525" y="2938463"/>
            <a:ext cx="9366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1070</a:t>
            </a:r>
          </a:p>
        </p:txBody>
      </p:sp>
      <p:sp>
        <p:nvSpPr>
          <p:cNvPr id="231448" name="Text Box 24"/>
          <p:cNvSpPr txBox="1">
            <a:spLocks noChangeArrowheads="1"/>
          </p:cNvSpPr>
          <p:nvPr/>
        </p:nvSpPr>
        <p:spPr bwMode="auto">
          <a:xfrm>
            <a:off x="5724525" y="3586163"/>
            <a:ext cx="9366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1100</a:t>
            </a: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5724525" y="4162425"/>
            <a:ext cx="9366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1125</a:t>
            </a:r>
          </a:p>
        </p:txBody>
      </p:sp>
      <p:sp>
        <p:nvSpPr>
          <p:cNvPr id="231450" name="Rectangle 26"/>
          <p:cNvSpPr>
            <a:spLocks noChangeArrowheads="1"/>
          </p:cNvSpPr>
          <p:nvPr/>
        </p:nvSpPr>
        <p:spPr bwMode="auto">
          <a:xfrm>
            <a:off x="6604000" y="5805488"/>
            <a:ext cx="1728788" cy="6477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  <a:p>
            <a:pPr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Process</a:t>
            </a:r>
          </a:p>
          <a:p>
            <a:pPr eaLnBrk="0" hangingPunct="0">
              <a:defRPr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31451" name="Text Box 27"/>
          <p:cNvSpPr txBox="1">
            <a:spLocks noChangeArrowheads="1"/>
          </p:cNvSpPr>
          <p:nvPr/>
        </p:nvSpPr>
        <p:spPr bwMode="auto">
          <a:xfrm>
            <a:off x="5724525" y="4810125"/>
            <a:ext cx="9366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1150</a:t>
            </a:r>
          </a:p>
        </p:txBody>
      </p:sp>
      <p:sp>
        <p:nvSpPr>
          <p:cNvPr id="231452" name="Text Box 28"/>
          <p:cNvSpPr txBox="1">
            <a:spLocks noChangeArrowheads="1"/>
          </p:cNvSpPr>
          <p:nvPr/>
        </p:nvSpPr>
        <p:spPr bwMode="auto">
          <a:xfrm>
            <a:off x="5724525" y="5734050"/>
            <a:ext cx="9366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1200</a:t>
            </a:r>
          </a:p>
        </p:txBody>
      </p:sp>
      <p:sp>
        <p:nvSpPr>
          <p:cNvPr id="231453" name="Text Box 29"/>
          <p:cNvSpPr txBox="1">
            <a:spLocks noChangeArrowheads="1"/>
          </p:cNvSpPr>
          <p:nvPr/>
        </p:nvSpPr>
        <p:spPr bwMode="auto">
          <a:xfrm>
            <a:off x="5724525" y="6354763"/>
            <a:ext cx="9366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1250</a:t>
            </a:r>
          </a:p>
        </p:txBody>
      </p:sp>
      <p:sp>
        <p:nvSpPr>
          <p:cNvPr id="231454" name="Text Box 30"/>
          <p:cNvSpPr txBox="1">
            <a:spLocks noChangeArrowheads="1"/>
          </p:cNvSpPr>
          <p:nvPr/>
        </p:nvSpPr>
        <p:spPr bwMode="auto">
          <a:xfrm>
            <a:off x="5724525" y="6524625"/>
            <a:ext cx="9366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1255</a:t>
            </a:r>
          </a:p>
        </p:txBody>
      </p:sp>
      <p:sp>
        <p:nvSpPr>
          <p:cNvPr id="231455" name="Rectangle 31"/>
          <p:cNvSpPr>
            <a:spLocks noChangeArrowheads="1"/>
          </p:cNvSpPr>
          <p:nvPr/>
        </p:nvSpPr>
        <p:spPr bwMode="auto">
          <a:xfrm>
            <a:off x="6588125" y="2212975"/>
            <a:ext cx="1728788" cy="504825"/>
          </a:xfrm>
          <a:prstGeom prst="rect">
            <a:avLst/>
          </a:prstGeom>
          <a:solidFill>
            <a:srgbClr val="FF9900"/>
          </a:solidFill>
          <a:ln w="9525" algn="ctr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Process</a:t>
            </a:r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935038" y="1209675"/>
            <a:ext cx="3494087" cy="1557338"/>
            <a:chOff x="589" y="762"/>
            <a:chExt cx="2201" cy="981"/>
          </a:xfrm>
        </p:grpSpPr>
        <p:sp>
          <p:nvSpPr>
            <p:cNvPr id="102427" name="Text Box 32"/>
            <p:cNvSpPr txBox="1">
              <a:spLocks noChangeArrowheads="1"/>
            </p:cNvSpPr>
            <p:nvPr/>
          </p:nvSpPr>
          <p:spPr bwMode="auto">
            <a:xfrm>
              <a:off x="1927" y="935"/>
              <a:ext cx="816" cy="237"/>
            </a:xfrm>
            <a:prstGeom prst="rect">
              <a:avLst/>
            </a:prstGeom>
            <a:solidFill>
              <a:schemeClr val="tx2"/>
            </a:solidFill>
            <a:ln w="9525" algn="ctr">
              <a:solidFill>
                <a:srgbClr val="FFFF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1040</a:t>
              </a:r>
            </a:p>
          </p:txBody>
        </p:sp>
        <p:sp>
          <p:nvSpPr>
            <p:cNvPr id="102428" name="Text Box 33"/>
            <p:cNvSpPr txBox="1">
              <a:spLocks noChangeArrowheads="1"/>
            </p:cNvSpPr>
            <p:nvPr/>
          </p:nvSpPr>
          <p:spPr bwMode="auto">
            <a:xfrm>
              <a:off x="1926" y="1298"/>
              <a:ext cx="816" cy="237"/>
            </a:xfrm>
            <a:prstGeom prst="rect">
              <a:avLst/>
            </a:prstGeom>
            <a:solidFill>
              <a:schemeClr val="tx2"/>
            </a:solidFill>
            <a:ln w="9525" algn="ctr">
              <a:solidFill>
                <a:srgbClr val="FFFF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20</a:t>
              </a:r>
            </a:p>
          </p:txBody>
        </p:sp>
        <p:sp>
          <p:nvSpPr>
            <p:cNvPr id="231458" name="Text Box 34"/>
            <p:cNvSpPr txBox="1">
              <a:spLocks noChangeArrowheads="1"/>
            </p:cNvSpPr>
            <p:nvPr/>
          </p:nvSpPr>
          <p:spPr bwMode="auto">
            <a:xfrm>
              <a:off x="1837" y="762"/>
              <a:ext cx="953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 sz="12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+mn-cs"/>
                </a:rPr>
                <a:t>Base</a:t>
              </a:r>
            </a:p>
          </p:txBody>
        </p:sp>
        <p:sp>
          <p:nvSpPr>
            <p:cNvPr id="231459" name="Text Box 35"/>
            <p:cNvSpPr txBox="1">
              <a:spLocks noChangeArrowheads="1"/>
            </p:cNvSpPr>
            <p:nvPr/>
          </p:nvSpPr>
          <p:spPr bwMode="auto">
            <a:xfrm>
              <a:off x="1835" y="1570"/>
              <a:ext cx="953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 sz="12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+mn-cs"/>
                </a:rPr>
                <a:t>Limit</a:t>
              </a:r>
            </a:p>
          </p:txBody>
        </p:sp>
        <p:sp>
          <p:nvSpPr>
            <p:cNvPr id="231461" name="Text Box 37"/>
            <p:cNvSpPr txBox="1">
              <a:spLocks noChangeArrowheads="1"/>
            </p:cNvSpPr>
            <p:nvPr/>
          </p:nvSpPr>
          <p:spPr bwMode="auto">
            <a:xfrm flipH="1">
              <a:off x="589" y="890"/>
              <a:ext cx="890" cy="3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+mn-cs"/>
                </a:rPr>
                <a:t>Start address of process</a:t>
              </a:r>
            </a:p>
          </p:txBody>
        </p:sp>
        <p:sp>
          <p:nvSpPr>
            <p:cNvPr id="102432" name="Line 38"/>
            <p:cNvSpPr>
              <a:spLocks noChangeShapeType="1"/>
            </p:cNvSpPr>
            <p:nvPr/>
          </p:nvSpPr>
          <p:spPr bwMode="auto">
            <a:xfrm flipH="1">
              <a:off x="1429" y="1071"/>
              <a:ext cx="635" cy="0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 type="triangle" w="med" len="med"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31464" name="Text Box 40"/>
            <p:cNvSpPr txBox="1">
              <a:spLocks noChangeArrowheads="1"/>
            </p:cNvSpPr>
            <p:nvPr/>
          </p:nvSpPr>
          <p:spPr bwMode="auto">
            <a:xfrm>
              <a:off x="589" y="1324"/>
              <a:ext cx="89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+mn-cs"/>
                </a:rPr>
                <a:t>Legal range</a:t>
              </a:r>
            </a:p>
          </p:txBody>
        </p:sp>
        <p:sp>
          <p:nvSpPr>
            <p:cNvPr id="102434" name="Line 42"/>
            <p:cNvSpPr>
              <a:spLocks noChangeShapeType="1"/>
            </p:cNvSpPr>
            <p:nvPr/>
          </p:nvSpPr>
          <p:spPr bwMode="auto">
            <a:xfrm flipH="1">
              <a:off x="1429" y="1434"/>
              <a:ext cx="635" cy="0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 type="triangle" w="med" len="med"/>
              <a:tailEnd/>
            </a:ln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231468" name="Text Box 44"/>
          <p:cNvSpPr txBox="1">
            <a:spLocks noChangeArrowheads="1"/>
          </p:cNvSpPr>
          <p:nvPr/>
        </p:nvSpPr>
        <p:spPr bwMode="auto">
          <a:xfrm>
            <a:off x="5724525" y="2636838"/>
            <a:ext cx="9366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1060</a:t>
            </a:r>
          </a:p>
        </p:txBody>
      </p:sp>
      <p:sp>
        <p:nvSpPr>
          <p:cNvPr id="231469" name="Text Box 45"/>
          <p:cNvSpPr txBox="1">
            <a:spLocks noChangeArrowheads="1"/>
          </p:cNvSpPr>
          <p:nvPr/>
        </p:nvSpPr>
        <p:spPr bwMode="auto">
          <a:xfrm>
            <a:off x="5724525" y="1196975"/>
            <a:ext cx="9366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999</a:t>
            </a:r>
          </a:p>
        </p:txBody>
      </p:sp>
      <p:sp>
        <p:nvSpPr>
          <p:cNvPr id="231470" name="Text Box 46"/>
          <p:cNvSpPr txBox="1">
            <a:spLocks noChangeArrowheads="1"/>
          </p:cNvSpPr>
          <p:nvPr/>
        </p:nvSpPr>
        <p:spPr bwMode="auto">
          <a:xfrm>
            <a:off x="5724525" y="476250"/>
            <a:ext cx="9366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0</a:t>
            </a:r>
          </a:p>
        </p:txBody>
      </p:sp>
      <p:sp>
        <p:nvSpPr>
          <p:cNvPr id="40" name="Date Placeholder 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0E05D-9685-4652-B100-303340B06DE8}" type="datetime1">
              <a:rPr lang="en-US" smtClean="0"/>
              <a:t>5/31/2020</a:t>
            </a:fld>
            <a:endParaRPr lang="en-US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2" name="Footer Placeholder 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7037E-6 C 0.08264 0.00579 0.16563 0.01158 0.22014 -3.7037E-6 C 0.27466 -0.01157 0.29271 -0.04166 0.32674 -0.06898 C 0.36129 -0.09629 0.36997 -0.14514 0.42552 -0.16319 C 0.48108 -0.18125 0.57118 -0.17916 0.66146 -0.17708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00" y="-8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3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31" grpId="0" animBg="1"/>
      <p:bldP spid="231455" grpId="0" animBg="1"/>
      <p:bldP spid="23146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3538538" cy="633412"/>
          </a:xfrm>
          <a:solidFill>
            <a:schemeClr val="tx1"/>
          </a:solidFill>
          <a:ln>
            <a:solidFill>
              <a:srgbClr val="3399FF"/>
            </a:solidFill>
          </a:ln>
        </p:spPr>
        <p:txBody>
          <a:bodyPr/>
          <a:lstStyle/>
          <a:p>
            <a:pPr eaLnBrk="1" hangingPunct="1"/>
            <a:r>
              <a:rPr lang="en-US" sz="2800" b="1">
                <a:solidFill>
                  <a:srgbClr val="FFFF00"/>
                </a:solidFill>
              </a:rPr>
              <a:t>Using Best Fit</a:t>
            </a:r>
          </a:p>
        </p:txBody>
      </p:sp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539750" y="2851150"/>
            <a:ext cx="1727200" cy="1720850"/>
          </a:xfrm>
          <a:prstGeom prst="rect">
            <a:avLst/>
          </a:prstGeom>
          <a:solidFill>
            <a:schemeClr val="tx1"/>
          </a:solidFill>
          <a:ln w="9525" algn="ctr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800">
              <a:solidFill>
                <a:srgbClr val="FFFF00"/>
              </a:solidFill>
            </a:endParaRPr>
          </a:p>
          <a:p>
            <a:pPr eaLnBrk="0" hangingPunct="0"/>
            <a:r>
              <a:rPr lang="en-US">
                <a:solidFill>
                  <a:srgbClr val="FFFF00"/>
                </a:solidFill>
              </a:rPr>
              <a:t>Executable file</a:t>
            </a:r>
          </a:p>
          <a:p>
            <a:pPr eaLnBrk="0" hangingPunct="0"/>
            <a:r>
              <a:rPr lang="en-US">
                <a:solidFill>
                  <a:srgbClr val="FFFF00"/>
                </a:solidFill>
              </a:rPr>
              <a:t> (Size =20 memory words)</a:t>
            </a:r>
          </a:p>
          <a:p>
            <a:pPr eaLnBrk="0" hangingPunct="0"/>
            <a:endParaRPr lang="en-US" sz="800">
              <a:solidFill>
                <a:srgbClr val="FFFF00"/>
              </a:solidFill>
            </a:endParaRPr>
          </a:p>
        </p:txBody>
      </p:sp>
      <p:sp>
        <p:nvSpPr>
          <p:cNvPr id="232452" name="Rectangle 4"/>
          <p:cNvSpPr>
            <a:spLocks noChangeArrowheads="1"/>
          </p:cNvSpPr>
          <p:nvPr/>
        </p:nvSpPr>
        <p:spPr bwMode="auto">
          <a:xfrm>
            <a:off x="6516688" y="476250"/>
            <a:ext cx="1871662" cy="6192838"/>
          </a:xfrm>
          <a:prstGeom prst="rect">
            <a:avLst/>
          </a:prstGeom>
          <a:solidFill>
            <a:schemeClr val="tx1"/>
          </a:solidFill>
          <a:ln w="9525" algn="ctr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charset="0"/>
              <a:cs typeface="+mn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700338" y="4941888"/>
            <a:ext cx="2087562" cy="1441450"/>
            <a:chOff x="6708" y="8568"/>
            <a:chExt cx="900" cy="476"/>
          </a:xfrm>
        </p:grpSpPr>
        <p:sp>
          <p:nvSpPr>
            <p:cNvPr id="232454" name="Freeform 6"/>
            <p:cNvSpPr>
              <a:spLocks/>
            </p:cNvSpPr>
            <p:nvPr/>
          </p:nvSpPr>
          <p:spPr bwMode="auto">
            <a:xfrm>
              <a:off x="6708" y="8568"/>
              <a:ext cx="900" cy="476"/>
            </a:xfrm>
            <a:custGeom>
              <a:avLst/>
              <a:gdLst/>
              <a:ahLst/>
              <a:cxnLst>
                <a:cxn ang="0">
                  <a:pos x="237" y="1029"/>
                </a:cxn>
                <a:cxn ang="0">
                  <a:pos x="120" y="981"/>
                </a:cxn>
                <a:cxn ang="0">
                  <a:pos x="31" y="858"/>
                </a:cxn>
                <a:cxn ang="0">
                  <a:pos x="0" y="682"/>
                </a:cxn>
                <a:cxn ang="0">
                  <a:pos x="31" y="509"/>
                </a:cxn>
                <a:cxn ang="0">
                  <a:pos x="120" y="386"/>
                </a:cxn>
                <a:cxn ang="0">
                  <a:pos x="237" y="337"/>
                </a:cxn>
                <a:cxn ang="0">
                  <a:pos x="355" y="241"/>
                </a:cxn>
                <a:cxn ang="0">
                  <a:pos x="498" y="75"/>
                </a:cxn>
                <a:cxn ang="0">
                  <a:pos x="676" y="0"/>
                </a:cxn>
                <a:cxn ang="0">
                  <a:pos x="863" y="20"/>
                </a:cxn>
                <a:cxn ang="0">
                  <a:pos x="1028" y="145"/>
                </a:cxn>
                <a:cxn ang="0">
                  <a:pos x="1191" y="20"/>
                </a:cxn>
                <a:cxn ang="0">
                  <a:pos x="1378" y="0"/>
                </a:cxn>
                <a:cxn ang="0">
                  <a:pos x="1555" y="75"/>
                </a:cxn>
                <a:cxn ang="0">
                  <a:pos x="1699" y="241"/>
                </a:cxn>
                <a:cxn ang="0">
                  <a:pos x="1816" y="337"/>
                </a:cxn>
                <a:cxn ang="0">
                  <a:pos x="1939" y="386"/>
                </a:cxn>
                <a:cxn ang="0">
                  <a:pos x="2030" y="509"/>
                </a:cxn>
                <a:cxn ang="0">
                  <a:pos x="2056" y="682"/>
                </a:cxn>
                <a:cxn ang="0">
                  <a:pos x="2030" y="858"/>
                </a:cxn>
                <a:cxn ang="0">
                  <a:pos x="1939" y="981"/>
                </a:cxn>
                <a:cxn ang="0">
                  <a:pos x="1816" y="1029"/>
                </a:cxn>
                <a:cxn ang="0">
                  <a:pos x="1699" y="1132"/>
                </a:cxn>
                <a:cxn ang="0">
                  <a:pos x="1555" y="1299"/>
                </a:cxn>
                <a:cxn ang="0">
                  <a:pos x="1378" y="1376"/>
                </a:cxn>
                <a:cxn ang="0">
                  <a:pos x="1191" y="1347"/>
                </a:cxn>
                <a:cxn ang="0">
                  <a:pos x="1028" y="1222"/>
                </a:cxn>
                <a:cxn ang="0">
                  <a:pos x="863" y="1347"/>
                </a:cxn>
                <a:cxn ang="0">
                  <a:pos x="676" y="1376"/>
                </a:cxn>
                <a:cxn ang="0">
                  <a:pos x="498" y="1299"/>
                </a:cxn>
                <a:cxn ang="0">
                  <a:pos x="355" y="1132"/>
                </a:cxn>
              </a:cxnLst>
              <a:rect l="0" t="0" r="r" b="b"/>
              <a:pathLst>
                <a:path w="2056" h="1376">
                  <a:moveTo>
                    <a:pt x="299" y="1022"/>
                  </a:moveTo>
                  <a:lnTo>
                    <a:pt x="237" y="1029"/>
                  </a:lnTo>
                  <a:lnTo>
                    <a:pt x="175" y="1014"/>
                  </a:lnTo>
                  <a:lnTo>
                    <a:pt x="120" y="981"/>
                  </a:lnTo>
                  <a:lnTo>
                    <a:pt x="65" y="925"/>
                  </a:lnTo>
                  <a:lnTo>
                    <a:pt x="31" y="858"/>
                  </a:lnTo>
                  <a:lnTo>
                    <a:pt x="5" y="773"/>
                  </a:lnTo>
                  <a:lnTo>
                    <a:pt x="0" y="682"/>
                  </a:lnTo>
                  <a:lnTo>
                    <a:pt x="5" y="593"/>
                  </a:lnTo>
                  <a:lnTo>
                    <a:pt x="31" y="509"/>
                  </a:lnTo>
                  <a:lnTo>
                    <a:pt x="65" y="441"/>
                  </a:lnTo>
                  <a:lnTo>
                    <a:pt x="120" y="386"/>
                  </a:lnTo>
                  <a:lnTo>
                    <a:pt x="175" y="352"/>
                  </a:lnTo>
                  <a:lnTo>
                    <a:pt x="237" y="337"/>
                  </a:lnTo>
                  <a:lnTo>
                    <a:pt x="299" y="352"/>
                  </a:lnTo>
                  <a:lnTo>
                    <a:pt x="355" y="241"/>
                  </a:lnTo>
                  <a:lnTo>
                    <a:pt x="422" y="145"/>
                  </a:lnTo>
                  <a:lnTo>
                    <a:pt x="498" y="75"/>
                  </a:lnTo>
                  <a:lnTo>
                    <a:pt x="587" y="20"/>
                  </a:lnTo>
                  <a:lnTo>
                    <a:pt x="676" y="0"/>
                  </a:lnTo>
                  <a:lnTo>
                    <a:pt x="774" y="0"/>
                  </a:lnTo>
                  <a:lnTo>
                    <a:pt x="863" y="20"/>
                  </a:lnTo>
                  <a:lnTo>
                    <a:pt x="951" y="75"/>
                  </a:lnTo>
                  <a:lnTo>
                    <a:pt x="1028" y="145"/>
                  </a:lnTo>
                  <a:lnTo>
                    <a:pt x="1109" y="75"/>
                  </a:lnTo>
                  <a:lnTo>
                    <a:pt x="1191" y="20"/>
                  </a:lnTo>
                  <a:lnTo>
                    <a:pt x="1287" y="0"/>
                  </a:lnTo>
                  <a:lnTo>
                    <a:pt x="1378" y="0"/>
                  </a:lnTo>
                  <a:lnTo>
                    <a:pt x="1474" y="20"/>
                  </a:lnTo>
                  <a:lnTo>
                    <a:pt x="1555" y="75"/>
                  </a:lnTo>
                  <a:lnTo>
                    <a:pt x="1637" y="145"/>
                  </a:lnTo>
                  <a:lnTo>
                    <a:pt x="1699" y="241"/>
                  </a:lnTo>
                  <a:lnTo>
                    <a:pt x="1754" y="352"/>
                  </a:lnTo>
                  <a:lnTo>
                    <a:pt x="1816" y="337"/>
                  </a:lnTo>
                  <a:lnTo>
                    <a:pt x="1879" y="352"/>
                  </a:lnTo>
                  <a:lnTo>
                    <a:pt x="1939" y="386"/>
                  </a:lnTo>
                  <a:lnTo>
                    <a:pt x="1989" y="441"/>
                  </a:lnTo>
                  <a:lnTo>
                    <a:pt x="2030" y="509"/>
                  </a:lnTo>
                  <a:lnTo>
                    <a:pt x="2049" y="593"/>
                  </a:lnTo>
                  <a:lnTo>
                    <a:pt x="2056" y="682"/>
                  </a:lnTo>
                  <a:lnTo>
                    <a:pt x="2049" y="773"/>
                  </a:lnTo>
                  <a:lnTo>
                    <a:pt x="2030" y="858"/>
                  </a:lnTo>
                  <a:lnTo>
                    <a:pt x="1989" y="925"/>
                  </a:lnTo>
                  <a:lnTo>
                    <a:pt x="1939" y="981"/>
                  </a:lnTo>
                  <a:lnTo>
                    <a:pt x="1879" y="1014"/>
                  </a:lnTo>
                  <a:lnTo>
                    <a:pt x="1816" y="1029"/>
                  </a:lnTo>
                  <a:lnTo>
                    <a:pt x="1754" y="1022"/>
                  </a:lnTo>
                  <a:lnTo>
                    <a:pt x="1699" y="1132"/>
                  </a:lnTo>
                  <a:lnTo>
                    <a:pt x="1637" y="1222"/>
                  </a:lnTo>
                  <a:lnTo>
                    <a:pt x="1555" y="1299"/>
                  </a:lnTo>
                  <a:lnTo>
                    <a:pt x="1474" y="1347"/>
                  </a:lnTo>
                  <a:lnTo>
                    <a:pt x="1378" y="1376"/>
                  </a:lnTo>
                  <a:lnTo>
                    <a:pt x="1287" y="1376"/>
                  </a:lnTo>
                  <a:lnTo>
                    <a:pt x="1191" y="1347"/>
                  </a:lnTo>
                  <a:lnTo>
                    <a:pt x="1109" y="1299"/>
                  </a:lnTo>
                  <a:lnTo>
                    <a:pt x="1028" y="1222"/>
                  </a:lnTo>
                  <a:lnTo>
                    <a:pt x="951" y="1299"/>
                  </a:lnTo>
                  <a:lnTo>
                    <a:pt x="863" y="1347"/>
                  </a:lnTo>
                  <a:lnTo>
                    <a:pt x="774" y="1376"/>
                  </a:lnTo>
                  <a:lnTo>
                    <a:pt x="676" y="1376"/>
                  </a:lnTo>
                  <a:lnTo>
                    <a:pt x="587" y="1347"/>
                  </a:lnTo>
                  <a:lnTo>
                    <a:pt x="498" y="1299"/>
                  </a:lnTo>
                  <a:lnTo>
                    <a:pt x="422" y="1222"/>
                  </a:lnTo>
                  <a:lnTo>
                    <a:pt x="355" y="1132"/>
                  </a:lnTo>
                  <a:lnTo>
                    <a:pt x="299" y="1022"/>
                  </a:lnTo>
                  <a:close/>
                </a:path>
              </a:pathLst>
            </a:custGeom>
            <a:solidFill>
              <a:schemeClr val="tx1"/>
            </a:solidFill>
            <a:ln w="3175" cmpd="sng">
              <a:solidFill>
                <a:srgbClr val="00FFFF"/>
              </a:solidFill>
              <a:prstDash val="solid"/>
              <a:round/>
              <a:headEnd/>
              <a:tailEnd/>
            </a:ln>
            <a:effectLst>
              <a:outerShdw dist="53882" dir="2700000" algn="ctr" rotWithShape="0">
                <a:schemeClr val="tx1"/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en-AU">
                <a:latin typeface="Arial" charset="0"/>
                <a:cs typeface="+mn-cs"/>
              </a:endParaRPr>
            </a:p>
          </p:txBody>
        </p:sp>
        <p:sp>
          <p:nvSpPr>
            <p:cNvPr id="232455" name="Text Box 7"/>
            <p:cNvSpPr txBox="1">
              <a:spLocks noChangeArrowheads="1"/>
            </p:cNvSpPr>
            <p:nvPr/>
          </p:nvSpPr>
          <p:spPr bwMode="auto">
            <a:xfrm>
              <a:off x="6804" y="8616"/>
              <a:ext cx="7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rtl="1" eaLnBrk="0" hangingPunct="0">
                <a:defRPr/>
              </a:pPr>
              <a:endParaRPr lang="en-US" sz="300">
                <a:effectLst>
                  <a:outerShdw blurRad="38100" dist="38100" dir="2700000" algn="tl">
                    <a:srgbClr val="FFFFFF"/>
                  </a:outerShdw>
                </a:effectLst>
                <a:latin typeface="MS Reference Sans Serif" pitchFamily="34" charset="0"/>
                <a:cs typeface="+mn-cs"/>
              </a:endParaRPr>
            </a:p>
            <a:p>
              <a:pPr rtl="1" eaLnBrk="0" hangingPunct="0">
                <a:defRPr/>
              </a:pPr>
              <a:endParaRPr lang="ar-E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endParaRPr>
            </a:p>
            <a:p>
              <a:pPr rtl="1" eaLnBrk="0" hangingPunct="0">
                <a:defRPr/>
              </a:pPr>
              <a:endParaRPr lang="ar-E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endParaRPr>
            </a:p>
            <a:p>
              <a:pPr rtl="1" eaLnBrk="0" hangingPunct="0">
                <a:defRPr/>
              </a:pPr>
              <a:r>
                <a:rPr lang="en-US" sz="2000">
                  <a:solidFill>
                    <a:srgbClr val="00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+mn-cs"/>
                </a:rPr>
                <a:t>Loader</a:t>
              </a:r>
              <a:endParaRPr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bertus Medium" pitchFamily="34" charset="0"/>
                <a:cs typeface="+mn-cs"/>
              </a:endParaRPr>
            </a:p>
            <a:p>
              <a:pPr rtl="1" eaLnBrk="0" hangingPunct="0">
                <a:defRPr/>
              </a:pPr>
              <a:endParaRPr lang="en-US">
                <a:latin typeface="Albertus Medium" pitchFamily="34" charset="0"/>
                <a:cs typeface="+mn-cs"/>
              </a:endParaRPr>
            </a:p>
          </p:txBody>
        </p:sp>
      </p:grpSp>
      <p:sp>
        <p:nvSpPr>
          <p:cNvPr id="232456" name="Rectangle 8"/>
          <p:cNvSpPr>
            <a:spLocks noChangeArrowheads="1"/>
          </p:cNvSpPr>
          <p:nvPr/>
        </p:nvSpPr>
        <p:spPr bwMode="auto">
          <a:xfrm>
            <a:off x="6732588" y="19050"/>
            <a:ext cx="13541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Memory</a:t>
            </a:r>
          </a:p>
        </p:txBody>
      </p:sp>
      <p:sp>
        <p:nvSpPr>
          <p:cNvPr id="232457" name="Rectangle 9"/>
          <p:cNvSpPr>
            <a:spLocks noChangeArrowheads="1"/>
          </p:cNvSpPr>
          <p:nvPr/>
        </p:nvSpPr>
        <p:spPr bwMode="auto">
          <a:xfrm>
            <a:off x="6588125" y="547688"/>
            <a:ext cx="1728788" cy="863600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OS</a:t>
            </a:r>
          </a:p>
        </p:txBody>
      </p:sp>
      <p:sp>
        <p:nvSpPr>
          <p:cNvPr id="232458" name="Rectangle 10"/>
          <p:cNvSpPr>
            <a:spLocks noChangeArrowheads="1"/>
          </p:cNvSpPr>
          <p:nvPr/>
        </p:nvSpPr>
        <p:spPr bwMode="auto">
          <a:xfrm>
            <a:off x="6588125" y="1700213"/>
            <a:ext cx="1728788" cy="504825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Process</a:t>
            </a:r>
          </a:p>
        </p:txBody>
      </p:sp>
      <p:sp>
        <p:nvSpPr>
          <p:cNvPr id="232459" name="Rectangle 11"/>
          <p:cNvSpPr>
            <a:spLocks noChangeArrowheads="1"/>
          </p:cNvSpPr>
          <p:nvPr/>
        </p:nvSpPr>
        <p:spPr bwMode="auto">
          <a:xfrm>
            <a:off x="6588125" y="2995613"/>
            <a:ext cx="1728788" cy="6477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  <a:p>
            <a:pPr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Process</a:t>
            </a:r>
          </a:p>
          <a:p>
            <a:pPr eaLnBrk="0" hangingPunct="0">
              <a:defRPr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32460" name="Rectangle 12"/>
          <p:cNvSpPr>
            <a:spLocks noChangeArrowheads="1"/>
          </p:cNvSpPr>
          <p:nvPr/>
        </p:nvSpPr>
        <p:spPr bwMode="auto">
          <a:xfrm>
            <a:off x="6588125" y="4365625"/>
            <a:ext cx="1728788" cy="6477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  <a:p>
            <a:pPr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Process</a:t>
            </a:r>
          </a:p>
          <a:p>
            <a:pPr eaLnBrk="0" hangingPunct="0">
              <a:defRPr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32461" name="Text Box 13"/>
          <p:cNvSpPr txBox="1">
            <a:spLocks noChangeArrowheads="1"/>
          </p:cNvSpPr>
          <p:nvPr/>
        </p:nvSpPr>
        <p:spPr bwMode="auto">
          <a:xfrm>
            <a:off x="5722938" y="1266825"/>
            <a:ext cx="9366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1000</a:t>
            </a:r>
          </a:p>
        </p:txBody>
      </p:sp>
      <p:sp>
        <p:nvSpPr>
          <p:cNvPr id="232462" name="Text Box 14"/>
          <p:cNvSpPr txBox="1">
            <a:spLocks noChangeArrowheads="1"/>
          </p:cNvSpPr>
          <p:nvPr/>
        </p:nvSpPr>
        <p:spPr bwMode="auto">
          <a:xfrm>
            <a:off x="5722938" y="1627188"/>
            <a:ext cx="9366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1010</a:t>
            </a:r>
          </a:p>
        </p:txBody>
      </p:sp>
      <p:sp>
        <p:nvSpPr>
          <p:cNvPr id="232463" name="Text Box 15"/>
          <p:cNvSpPr txBox="1">
            <a:spLocks noChangeArrowheads="1"/>
          </p:cNvSpPr>
          <p:nvPr/>
        </p:nvSpPr>
        <p:spPr bwMode="auto">
          <a:xfrm>
            <a:off x="5724525" y="2152650"/>
            <a:ext cx="9366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1040</a:t>
            </a:r>
          </a:p>
        </p:txBody>
      </p:sp>
      <p:sp>
        <p:nvSpPr>
          <p:cNvPr id="232464" name="Text Box 16"/>
          <p:cNvSpPr txBox="1">
            <a:spLocks noChangeArrowheads="1"/>
          </p:cNvSpPr>
          <p:nvPr/>
        </p:nvSpPr>
        <p:spPr bwMode="auto">
          <a:xfrm>
            <a:off x="5724525" y="2938463"/>
            <a:ext cx="9366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1070</a:t>
            </a:r>
          </a:p>
        </p:txBody>
      </p:sp>
      <p:sp>
        <p:nvSpPr>
          <p:cNvPr id="232465" name="Text Box 17"/>
          <p:cNvSpPr txBox="1">
            <a:spLocks noChangeArrowheads="1"/>
          </p:cNvSpPr>
          <p:nvPr/>
        </p:nvSpPr>
        <p:spPr bwMode="auto">
          <a:xfrm>
            <a:off x="5724525" y="3586163"/>
            <a:ext cx="9366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1100</a:t>
            </a:r>
          </a:p>
        </p:txBody>
      </p:sp>
      <p:sp>
        <p:nvSpPr>
          <p:cNvPr id="232466" name="Text Box 18"/>
          <p:cNvSpPr txBox="1">
            <a:spLocks noChangeArrowheads="1"/>
          </p:cNvSpPr>
          <p:nvPr/>
        </p:nvSpPr>
        <p:spPr bwMode="auto">
          <a:xfrm>
            <a:off x="5724525" y="4306888"/>
            <a:ext cx="9366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1125</a:t>
            </a:r>
          </a:p>
        </p:txBody>
      </p:sp>
      <p:sp>
        <p:nvSpPr>
          <p:cNvPr id="232467" name="Rectangle 19"/>
          <p:cNvSpPr>
            <a:spLocks noChangeArrowheads="1"/>
          </p:cNvSpPr>
          <p:nvPr/>
        </p:nvSpPr>
        <p:spPr bwMode="auto">
          <a:xfrm>
            <a:off x="6604000" y="6021388"/>
            <a:ext cx="1728788" cy="4318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  <a:p>
            <a:pPr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Process</a:t>
            </a:r>
          </a:p>
          <a:p>
            <a:pPr eaLnBrk="0" hangingPunct="0">
              <a:defRPr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32468" name="Text Box 20"/>
          <p:cNvSpPr txBox="1">
            <a:spLocks noChangeArrowheads="1"/>
          </p:cNvSpPr>
          <p:nvPr/>
        </p:nvSpPr>
        <p:spPr bwMode="auto">
          <a:xfrm>
            <a:off x="5724525" y="5026025"/>
            <a:ext cx="9366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1150</a:t>
            </a:r>
          </a:p>
        </p:txBody>
      </p:sp>
      <p:sp>
        <p:nvSpPr>
          <p:cNvPr id="232469" name="Text Box 21"/>
          <p:cNvSpPr txBox="1">
            <a:spLocks noChangeArrowheads="1"/>
          </p:cNvSpPr>
          <p:nvPr/>
        </p:nvSpPr>
        <p:spPr bwMode="auto">
          <a:xfrm>
            <a:off x="5740400" y="5930900"/>
            <a:ext cx="9366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1200</a:t>
            </a:r>
          </a:p>
        </p:txBody>
      </p:sp>
      <p:sp>
        <p:nvSpPr>
          <p:cNvPr id="232470" name="Text Box 22"/>
          <p:cNvSpPr txBox="1">
            <a:spLocks noChangeArrowheads="1"/>
          </p:cNvSpPr>
          <p:nvPr/>
        </p:nvSpPr>
        <p:spPr bwMode="auto">
          <a:xfrm>
            <a:off x="5724525" y="6354763"/>
            <a:ext cx="9366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1250</a:t>
            </a:r>
          </a:p>
        </p:txBody>
      </p:sp>
      <p:sp>
        <p:nvSpPr>
          <p:cNvPr id="232471" name="Text Box 23"/>
          <p:cNvSpPr txBox="1">
            <a:spLocks noChangeArrowheads="1"/>
          </p:cNvSpPr>
          <p:nvPr/>
        </p:nvSpPr>
        <p:spPr bwMode="auto">
          <a:xfrm>
            <a:off x="5724525" y="6524625"/>
            <a:ext cx="9366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1255</a:t>
            </a:r>
          </a:p>
        </p:txBody>
      </p:sp>
      <p:sp>
        <p:nvSpPr>
          <p:cNvPr id="232472" name="Rectangle 24"/>
          <p:cNvSpPr>
            <a:spLocks noChangeArrowheads="1"/>
          </p:cNvSpPr>
          <p:nvPr/>
        </p:nvSpPr>
        <p:spPr bwMode="auto">
          <a:xfrm>
            <a:off x="6588125" y="3644900"/>
            <a:ext cx="1728788" cy="504825"/>
          </a:xfrm>
          <a:prstGeom prst="rect">
            <a:avLst/>
          </a:prstGeom>
          <a:solidFill>
            <a:srgbClr val="FF9900"/>
          </a:solidFill>
          <a:ln w="9525" algn="ctr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Process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935038" y="1209675"/>
            <a:ext cx="3494087" cy="1557338"/>
            <a:chOff x="589" y="762"/>
            <a:chExt cx="2201" cy="981"/>
          </a:xfrm>
        </p:grpSpPr>
        <p:sp>
          <p:nvSpPr>
            <p:cNvPr id="103449" name="Text Box 26"/>
            <p:cNvSpPr txBox="1">
              <a:spLocks noChangeArrowheads="1"/>
            </p:cNvSpPr>
            <p:nvPr/>
          </p:nvSpPr>
          <p:spPr bwMode="auto">
            <a:xfrm>
              <a:off x="1927" y="935"/>
              <a:ext cx="816" cy="237"/>
            </a:xfrm>
            <a:prstGeom prst="rect">
              <a:avLst/>
            </a:prstGeom>
            <a:solidFill>
              <a:schemeClr val="tx2"/>
            </a:solidFill>
            <a:ln w="9525" algn="ctr">
              <a:solidFill>
                <a:srgbClr val="FFFF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1100</a:t>
              </a:r>
            </a:p>
          </p:txBody>
        </p:sp>
        <p:sp>
          <p:nvSpPr>
            <p:cNvPr id="103450" name="Text Box 27"/>
            <p:cNvSpPr txBox="1">
              <a:spLocks noChangeArrowheads="1"/>
            </p:cNvSpPr>
            <p:nvPr/>
          </p:nvSpPr>
          <p:spPr bwMode="auto">
            <a:xfrm>
              <a:off x="1926" y="1298"/>
              <a:ext cx="816" cy="237"/>
            </a:xfrm>
            <a:prstGeom prst="rect">
              <a:avLst/>
            </a:prstGeom>
            <a:solidFill>
              <a:schemeClr val="tx2"/>
            </a:solidFill>
            <a:ln w="9525" algn="ctr">
              <a:solidFill>
                <a:srgbClr val="FFFF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20</a:t>
              </a:r>
            </a:p>
          </p:txBody>
        </p:sp>
        <p:sp>
          <p:nvSpPr>
            <p:cNvPr id="232476" name="Text Box 28"/>
            <p:cNvSpPr txBox="1">
              <a:spLocks noChangeArrowheads="1"/>
            </p:cNvSpPr>
            <p:nvPr/>
          </p:nvSpPr>
          <p:spPr bwMode="auto">
            <a:xfrm>
              <a:off x="1837" y="762"/>
              <a:ext cx="953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 sz="12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+mn-cs"/>
                </a:rPr>
                <a:t>Base</a:t>
              </a:r>
            </a:p>
          </p:txBody>
        </p:sp>
        <p:sp>
          <p:nvSpPr>
            <p:cNvPr id="232477" name="Text Box 29"/>
            <p:cNvSpPr txBox="1">
              <a:spLocks noChangeArrowheads="1"/>
            </p:cNvSpPr>
            <p:nvPr/>
          </p:nvSpPr>
          <p:spPr bwMode="auto">
            <a:xfrm>
              <a:off x="1835" y="1570"/>
              <a:ext cx="953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 sz="12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+mn-cs"/>
                </a:rPr>
                <a:t>Limit</a:t>
              </a:r>
            </a:p>
          </p:txBody>
        </p:sp>
        <p:sp>
          <p:nvSpPr>
            <p:cNvPr id="232478" name="Text Box 30"/>
            <p:cNvSpPr txBox="1">
              <a:spLocks noChangeArrowheads="1"/>
            </p:cNvSpPr>
            <p:nvPr/>
          </p:nvSpPr>
          <p:spPr bwMode="auto">
            <a:xfrm flipH="1">
              <a:off x="589" y="890"/>
              <a:ext cx="890" cy="3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+mn-cs"/>
                </a:rPr>
                <a:t>Start address of process</a:t>
              </a:r>
            </a:p>
          </p:txBody>
        </p:sp>
        <p:sp>
          <p:nvSpPr>
            <p:cNvPr id="103454" name="Line 31"/>
            <p:cNvSpPr>
              <a:spLocks noChangeShapeType="1"/>
            </p:cNvSpPr>
            <p:nvPr/>
          </p:nvSpPr>
          <p:spPr bwMode="auto">
            <a:xfrm flipH="1">
              <a:off x="1429" y="1071"/>
              <a:ext cx="635" cy="0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 type="triangle" w="med" len="med"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32480" name="Text Box 32"/>
            <p:cNvSpPr txBox="1">
              <a:spLocks noChangeArrowheads="1"/>
            </p:cNvSpPr>
            <p:nvPr/>
          </p:nvSpPr>
          <p:spPr bwMode="auto">
            <a:xfrm>
              <a:off x="589" y="1324"/>
              <a:ext cx="89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+mn-cs"/>
                </a:rPr>
                <a:t>Legal range</a:t>
              </a:r>
            </a:p>
          </p:txBody>
        </p:sp>
        <p:sp>
          <p:nvSpPr>
            <p:cNvPr id="103456" name="Line 33"/>
            <p:cNvSpPr>
              <a:spLocks noChangeShapeType="1"/>
            </p:cNvSpPr>
            <p:nvPr/>
          </p:nvSpPr>
          <p:spPr bwMode="auto">
            <a:xfrm flipH="1">
              <a:off x="1429" y="1434"/>
              <a:ext cx="635" cy="0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 type="triangle" w="med" len="med"/>
              <a:tailEnd/>
            </a:ln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232482" name="Text Box 34"/>
          <p:cNvSpPr txBox="1">
            <a:spLocks noChangeArrowheads="1"/>
          </p:cNvSpPr>
          <p:nvPr/>
        </p:nvSpPr>
        <p:spPr bwMode="auto">
          <a:xfrm>
            <a:off x="5730875" y="4068763"/>
            <a:ext cx="9366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1120</a:t>
            </a:r>
          </a:p>
        </p:txBody>
      </p:sp>
      <p:sp>
        <p:nvSpPr>
          <p:cNvPr id="38" name="Date Placeholder 3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886A-B838-4369-8B60-9060589BEC8A}" type="datetime1">
              <a:rPr lang="en-US" smtClean="0"/>
              <a:t>5/31/2020</a:t>
            </a:fld>
            <a:endParaRPr lang="en-US"/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0.00046 C 0.08281 -0.00139 0.1658 -0.00185 0.22014 -0.00046 C 0.27466 0.00093 0.29271 0.0044 0.32691 0.00787 C 0.36129 0.01111 0.37014 0.0169 0.42552 0.01922 C 0.48108 0.02176 0.57118 0.02107 0.66146 0.02107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00" y="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3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animBg="1"/>
      <p:bldP spid="232472" grpId="0" animBg="1"/>
      <p:bldP spid="23248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3538538" cy="633412"/>
          </a:xfrm>
          <a:solidFill>
            <a:schemeClr val="tx1"/>
          </a:solidFill>
          <a:ln>
            <a:solidFill>
              <a:srgbClr val="3399FF"/>
            </a:solidFill>
          </a:ln>
        </p:spPr>
        <p:txBody>
          <a:bodyPr/>
          <a:lstStyle/>
          <a:p>
            <a:pPr eaLnBrk="1" hangingPunct="1"/>
            <a:r>
              <a:rPr lang="en-US" sz="2800" b="1">
                <a:solidFill>
                  <a:srgbClr val="FFFF00"/>
                </a:solidFill>
              </a:rPr>
              <a:t>Using Worst Fit</a:t>
            </a:r>
          </a:p>
        </p:txBody>
      </p:sp>
      <p:sp>
        <p:nvSpPr>
          <p:cNvPr id="233475" name="Text Box 3"/>
          <p:cNvSpPr txBox="1">
            <a:spLocks noChangeArrowheads="1"/>
          </p:cNvSpPr>
          <p:nvPr/>
        </p:nvSpPr>
        <p:spPr bwMode="auto">
          <a:xfrm>
            <a:off x="539750" y="2851150"/>
            <a:ext cx="1727200" cy="1720850"/>
          </a:xfrm>
          <a:prstGeom prst="rect">
            <a:avLst/>
          </a:prstGeom>
          <a:solidFill>
            <a:schemeClr val="tx1"/>
          </a:solidFill>
          <a:ln w="9525" algn="ctr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800">
              <a:solidFill>
                <a:srgbClr val="FFFF00"/>
              </a:solidFill>
            </a:endParaRPr>
          </a:p>
          <a:p>
            <a:pPr eaLnBrk="0" hangingPunct="0"/>
            <a:r>
              <a:rPr lang="en-US">
                <a:solidFill>
                  <a:srgbClr val="FFFF00"/>
                </a:solidFill>
              </a:rPr>
              <a:t>Executable file</a:t>
            </a:r>
          </a:p>
          <a:p>
            <a:pPr eaLnBrk="0" hangingPunct="0"/>
            <a:r>
              <a:rPr lang="en-US">
                <a:solidFill>
                  <a:srgbClr val="FFFF00"/>
                </a:solidFill>
              </a:rPr>
              <a:t> (Size =20 memory words)</a:t>
            </a:r>
          </a:p>
          <a:p>
            <a:pPr eaLnBrk="0" hangingPunct="0"/>
            <a:endParaRPr lang="en-US" sz="800">
              <a:solidFill>
                <a:srgbClr val="FFFF00"/>
              </a:solidFill>
            </a:endParaRPr>
          </a:p>
        </p:txBody>
      </p:sp>
      <p:sp>
        <p:nvSpPr>
          <p:cNvPr id="233476" name="Rectangle 4"/>
          <p:cNvSpPr>
            <a:spLocks noChangeArrowheads="1"/>
          </p:cNvSpPr>
          <p:nvPr/>
        </p:nvSpPr>
        <p:spPr bwMode="auto">
          <a:xfrm>
            <a:off x="6516688" y="476250"/>
            <a:ext cx="1871662" cy="6192838"/>
          </a:xfrm>
          <a:prstGeom prst="rect">
            <a:avLst/>
          </a:prstGeom>
          <a:solidFill>
            <a:schemeClr val="tx1"/>
          </a:solidFill>
          <a:ln w="9525" algn="ctr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charset="0"/>
              <a:cs typeface="+mn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700338" y="4941888"/>
            <a:ext cx="2087562" cy="1441450"/>
            <a:chOff x="6708" y="8568"/>
            <a:chExt cx="900" cy="476"/>
          </a:xfrm>
        </p:grpSpPr>
        <p:sp>
          <p:nvSpPr>
            <p:cNvPr id="233478" name="Freeform 6"/>
            <p:cNvSpPr>
              <a:spLocks/>
            </p:cNvSpPr>
            <p:nvPr/>
          </p:nvSpPr>
          <p:spPr bwMode="auto">
            <a:xfrm>
              <a:off x="6708" y="8568"/>
              <a:ext cx="900" cy="476"/>
            </a:xfrm>
            <a:custGeom>
              <a:avLst/>
              <a:gdLst/>
              <a:ahLst/>
              <a:cxnLst>
                <a:cxn ang="0">
                  <a:pos x="237" y="1029"/>
                </a:cxn>
                <a:cxn ang="0">
                  <a:pos x="120" y="981"/>
                </a:cxn>
                <a:cxn ang="0">
                  <a:pos x="31" y="858"/>
                </a:cxn>
                <a:cxn ang="0">
                  <a:pos x="0" y="682"/>
                </a:cxn>
                <a:cxn ang="0">
                  <a:pos x="31" y="509"/>
                </a:cxn>
                <a:cxn ang="0">
                  <a:pos x="120" y="386"/>
                </a:cxn>
                <a:cxn ang="0">
                  <a:pos x="237" y="337"/>
                </a:cxn>
                <a:cxn ang="0">
                  <a:pos x="355" y="241"/>
                </a:cxn>
                <a:cxn ang="0">
                  <a:pos x="498" y="75"/>
                </a:cxn>
                <a:cxn ang="0">
                  <a:pos x="676" y="0"/>
                </a:cxn>
                <a:cxn ang="0">
                  <a:pos x="863" y="20"/>
                </a:cxn>
                <a:cxn ang="0">
                  <a:pos x="1028" y="145"/>
                </a:cxn>
                <a:cxn ang="0">
                  <a:pos x="1191" y="20"/>
                </a:cxn>
                <a:cxn ang="0">
                  <a:pos x="1378" y="0"/>
                </a:cxn>
                <a:cxn ang="0">
                  <a:pos x="1555" y="75"/>
                </a:cxn>
                <a:cxn ang="0">
                  <a:pos x="1699" y="241"/>
                </a:cxn>
                <a:cxn ang="0">
                  <a:pos x="1816" y="337"/>
                </a:cxn>
                <a:cxn ang="0">
                  <a:pos x="1939" y="386"/>
                </a:cxn>
                <a:cxn ang="0">
                  <a:pos x="2030" y="509"/>
                </a:cxn>
                <a:cxn ang="0">
                  <a:pos x="2056" y="682"/>
                </a:cxn>
                <a:cxn ang="0">
                  <a:pos x="2030" y="858"/>
                </a:cxn>
                <a:cxn ang="0">
                  <a:pos x="1939" y="981"/>
                </a:cxn>
                <a:cxn ang="0">
                  <a:pos x="1816" y="1029"/>
                </a:cxn>
                <a:cxn ang="0">
                  <a:pos x="1699" y="1132"/>
                </a:cxn>
                <a:cxn ang="0">
                  <a:pos x="1555" y="1299"/>
                </a:cxn>
                <a:cxn ang="0">
                  <a:pos x="1378" y="1376"/>
                </a:cxn>
                <a:cxn ang="0">
                  <a:pos x="1191" y="1347"/>
                </a:cxn>
                <a:cxn ang="0">
                  <a:pos x="1028" y="1222"/>
                </a:cxn>
                <a:cxn ang="0">
                  <a:pos x="863" y="1347"/>
                </a:cxn>
                <a:cxn ang="0">
                  <a:pos x="676" y="1376"/>
                </a:cxn>
                <a:cxn ang="0">
                  <a:pos x="498" y="1299"/>
                </a:cxn>
                <a:cxn ang="0">
                  <a:pos x="355" y="1132"/>
                </a:cxn>
              </a:cxnLst>
              <a:rect l="0" t="0" r="r" b="b"/>
              <a:pathLst>
                <a:path w="2056" h="1376">
                  <a:moveTo>
                    <a:pt x="299" y="1022"/>
                  </a:moveTo>
                  <a:lnTo>
                    <a:pt x="237" y="1029"/>
                  </a:lnTo>
                  <a:lnTo>
                    <a:pt x="175" y="1014"/>
                  </a:lnTo>
                  <a:lnTo>
                    <a:pt x="120" y="981"/>
                  </a:lnTo>
                  <a:lnTo>
                    <a:pt x="65" y="925"/>
                  </a:lnTo>
                  <a:lnTo>
                    <a:pt x="31" y="858"/>
                  </a:lnTo>
                  <a:lnTo>
                    <a:pt x="5" y="773"/>
                  </a:lnTo>
                  <a:lnTo>
                    <a:pt x="0" y="682"/>
                  </a:lnTo>
                  <a:lnTo>
                    <a:pt x="5" y="593"/>
                  </a:lnTo>
                  <a:lnTo>
                    <a:pt x="31" y="509"/>
                  </a:lnTo>
                  <a:lnTo>
                    <a:pt x="65" y="441"/>
                  </a:lnTo>
                  <a:lnTo>
                    <a:pt x="120" y="386"/>
                  </a:lnTo>
                  <a:lnTo>
                    <a:pt x="175" y="352"/>
                  </a:lnTo>
                  <a:lnTo>
                    <a:pt x="237" y="337"/>
                  </a:lnTo>
                  <a:lnTo>
                    <a:pt x="299" y="352"/>
                  </a:lnTo>
                  <a:lnTo>
                    <a:pt x="355" y="241"/>
                  </a:lnTo>
                  <a:lnTo>
                    <a:pt x="422" y="145"/>
                  </a:lnTo>
                  <a:lnTo>
                    <a:pt x="498" y="75"/>
                  </a:lnTo>
                  <a:lnTo>
                    <a:pt x="587" y="20"/>
                  </a:lnTo>
                  <a:lnTo>
                    <a:pt x="676" y="0"/>
                  </a:lnTo>
                  <a:lnTo>
                    <a:pt x="774" y="0"/>
                  </a:lnTo>
                  <a:lnTo>
                    <a:pt x="863" y="20"/>
                  </a:lnTo>
                  <a:lnTo>
                    <a:pt x="951" y="75"/>
                  </a:lnTo>
                  <a:lnTo>
                    <a:pt x="1028" y="145"/>
                  </a:lnTo>
                  <a:lnTo>
                    <a:pt x="1109" y="75"/>
                  </a:lnTo>
                  <a:lnTo>
                    <a:pt x="1191" y="20"/>
                  </a:lnTo>
                  <a:lnTo>
                    <a:pt x="1287" y="0"/>
                  </a:lnTo>
                  <a:lnTo>
                    <a:pt x="1378" y="0"/>
                  </a:lnTo>
                  <a:lnTo>
                    <a:pt x="1474" y="20"/>
                  </a:lnTo>
                  <a:lnTo>
                    <a:pt x="1555" y="75"/>
                  </a:lnTo>
                  <a:lnTo>
                    <a:pt x="1637" y="145"/>
                  </a:lnTo>
                  <a:lnTo>
                    <a:pt x="1699" y="241"/>
                  </a:lnTo>
                  <a:lnTo>
                    <a:pt x="1754" y="352"/>
                  </a:lnTo>
                  <a:lnTo>
                    <a:pt x="1816" y="337"/>
                  </a:lnTo>
                  <a:lnTo>
                    <a:pt x="1879" y="352"/>
                  </a:lnTo>
                  <a:lnTo>
                    <a:pt x="1939" y="386"/>
                  </a:lnTo>
                  <a:lnTo>
                    <a:pt x="1989" y="441"/>
                  </a:lnTo>
                  <a:lnTo>
                    <a:pt x="2030" y="509"/>
                  </a:lnTo>
                  <a:lnTo>
                    <a:pt x="2049" y="593"/>
                  </a:lnTo>
                  <a:lnTo>
                    <a:pt x="2056" y="682"/>
                  </a:lnTo>
                  <a:lnTo>
                    <a:pt x="2049" y="773"/>
                  </a:lnTo>
                  <a:lnTo>
                    <a:pt x="2030" y="858"/>
                  </a:lnTo>
                  <a:lnTo>
                    <a:pt x="1989" y="925"/>
                  </a:lnTo>
                  <a:lnTo>
                    <a:pt x="1939" y="981"/>
                  </a:lnTo>
                  <a:lnTo>
                    <a:pt x="1879" y="1014"/>
                  </a:lnTo>
                  <a:lnTo>
                    <a:pt x="1816" y="1029"/>
                  </a:lnTo>
                  <a:lnTo>
                    <a:pt x="1754" y="1022"/>
                  </a:lnTo>
                  <a:lnTo>
                    <a:pt x="1699" y="1132"/>
                  </a:lnTo>
                  <a:lnTo>
                    <a:pt x="1637" y="1222"/>
                  </a:lnTo>
                  <a:lnTo>
                    <a:pt x="1555" y="1299"/>
                  </a:lnTo>
                  <a:lnTo>
                    <a:pt x="1474" y="1347"/>
                  </a:lnTo>
                  <a:lnTo>
                    <a:pt x="1378" y="1376"/>
                  </a:lnTo>
                  <a:lnTo>
                    <a:pt x="1287" y="1376"/>
                  </a:lnTo>
                  <a:lnTo>
                    <a:pt x="1191" y="1347"/>
                  </a:lnTo>
                  <a:lnTo>
                    <a:pt x="1109" y="1299"/>
                  </a:lnTo>
                  <a:lnTo>
                    <a:pt x="1028" y="1222"/>
                  </a:lnTo>
                  <a:lnTo>
                    <a:pt x="951" y="1299"/>
                  </a:lnTo>
                  <a:lnTo>
                    <a:pt x="863" y="1347"/>
                  </a:lnTo>
                  <a:lnTo>
                    <a:pt x="774" y="1376"/>
                  </a:lnTo>
                  <a:lnTo>
                    <a:pt x="676" y="1376"/>
                  </a:lnTo>
                  <a:lnTo>
                    <a:pt x="587" y="1347"/>
                  </a:lnTo>
                  <a:lnTo>
                    <a:pt x="498" y="1299"/>
                  </a:lnTo>
                  <a:lnTo>
                    <a:pt x="422" y="1222"/>
                  </a:lnTo>
                  <a:lnTo>
                    <a:pt x="355" y="1132"/>
                  </a:lnTo>
                  <a:lnTo>
                    <a:pt x="299" y="1022"/>
                  </a:lnTo>
                  <a:close/>
                </a:path>
              </a:pathLst>
            </a:custGeom>
            <a:solidFill>
              <a:schemeClr val="tx1"/>
            </a:solidFill>
            <a:ln w="3175" cmpd="sng">
              <a:solidFill>
                <a:srgbClr val="00FFFF"/>
              </a:solidFill>
              <a:prstDash val="solid"/>
              <a:round/>
              <a:headEnd/>
              <a:tailEnd/>
            </a:ln>
            <a:effectLst>
              <a:outerShdw dist="53882" dir="2700000" algn="ctr" rotWithShape="0">
                <a:schemeClr val="tx1"/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en-AU">
                <a:latin typeface="Arial" charset="0"/>
                <a:cs typeface="+mn-cs"/>
              </a:endParaRPr>
            </a:p>
          </p:txBody>
        </p:sp>
        <p:sp>
          <p:nvSpPr>
            <p:cNvPr id="233479" name="Text Box 7"/>
            <p:cNvSpPr txBox="1">
              <a:spLocks noChangeArrowheads="1"/>
            </p:cNvSpPr>
            <p:nvPr/>
          </p:nvSpPr>
          <p:spPr bwMode="auto">
            <a:xfrm>
              <a:off x="6804" y="8616"/>
              <a:ext cx="7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rtl="1" eaLnBrk="0" hangingPunct="0">
                <a:defRPr/>
              </a:pPr>
              <a:endParaRPr lang="en-US" sz="300">
                <a:effectLst>
                  <a:outerShdw blurRad="38100" dist="38100" dir="2700000" algn="tl">
                    <a:srgbClr val="FFFFFF"/>
                  </a:outerShdw>
                </a:effectLst>
                <a:latin typeface="MS Reference Sans Serif" pitchFamily="34" charset="0"/>
                <a:cs typeface="+mn-cs"/>
              </a:endParaRPr>
            </a:p>
            <a:p>
              <a:pPr rtl="1" eaLnBrk="0" hangingPunct="0">
                <a:defRPr/>
              </a:pPr>
              <a:endParaRPr lang="ar-E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endParaRPr>
            </a:p>
            <a:p>
              <a:pPr rtl="1" eaLnBrk="0" hangingPunct="0">
                <a:defRPr/>
              </a:pPr>
              <a:endParaRPr lang="ar-E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endParaRPr>
            </a:p>
            <a:p>
              <a:pPr rtl="1" eaLnBrk="0" hangingPunct="0">
                <a:defRPr/>
              </a:pPr>
              <a:r>
                <a:rPr lang="en-US" sz="2000">
                  <a:solidFill>
                    <a:srgbClr val="00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+mn-cs"/>
                </a:rPr>
                <a:t>Loader</a:t>
              </a:r>
              <a:endParaRPr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bertus Medium" pitchFamily="34" charset="0"/>
                <a:cs typeface="+mn-cs"/>
              </a:endParaRPr>
            </a:p>
            <a:p>
              <a:pPr rtl="1" eaLnBrk="0" hangingPunct="0">
                <a:defRPr/>
              </a:pPr>
              <a:endParaRPr lang="en-US">
                <a:latin typeface="Albertus Medium" pitchFamily="34" charset="0"/>
                <a:cs typeface="+mn-cs"/>
              </a:endParaRPr>
            </a:p>
          </p:txBody>
        </p:sp>
      </p:grpSp>
      <p:sp>
        <p:nvSpPr>
          <p:cNvPr id="233480" name="Rectangle 8"/>
          <p:cNvSpPr>
            <a:spLocks noChangeArrowheads="1"/>
          </p:cNvSpPr>
          <p:nvPr/>
        </p:nvSpPr>
        <p:spPr bwMode="auto">
          <a:xfrm>
            <a:off x="6732588" y="19050"/>
            <a:ext cx="13541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Memory</a:t>
            </a:r>
          </a:p>
        </p:txBody>
      </p:sp>
      <p:sp>
        <p:nvSpPr>
          <p:cNvPr id="233481" name="Rectangle 9"/>
          <p:cNvSpPr>
            <a:spLocks noChangeArrowheads="1"/>
          </p:cNvSpPr>
          <p:nvPr/>
        </p:nvSpPr>
        <p:spPr bwMode="auto">
          <a:xfrm>
            <a:off x="6588125" y="547688"/>
            <a:ext cx="1728788" cy="863600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OS</a:t>
            </a:r>
          </a:p>
        </p:txBody>
      </p:sp>
      <p:sp>
        <p:nvSpPr>
          <p:cNvPr id="233482" name="Rectangle 10"/>
          <p:cNvSpPr>
            <a:spLocks noChangeArrowheads="1"/>
          </p:cNvSpPr>
          <p:nvPr/>
        </p:nvSpPr>
        <p:spPr bwMode="auto">
          <a:xfrm>
            <a:off x="6588125" y="1700213"/>
            <a:ext cx="1728788" cy="504825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Process</a:t>
            </a:r>
          </a:p>
        </p:txBody>
      </p:sp>
      <p:sp>
        <p:nvSpPr>
          <p:cNvPr id="233483" name="Rectangle 11"/>
          <p:cNvSpPr>
            <a:spLocks noChangeArrowheads="1"/>
          </p:cNvSpPr>
          <p:nvPr/>
        </p:nvSpPr>
        <p:spPr bwMode="auto">
          <a:xfrm>
            <a:off x="6588125" y="2995613"/>
            <a:ext cx="1728788" cy="6477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  <a:p>
            <a:pPr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Process</a:t>
            </a:r>
          </a:p>
          <a:p>
            <a:pPr eaLnBrk="0" hangingPunct="0">
              <a:defRPr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33484" name="Rectangle 12"/>
          <p:cNvSpPr>
            <a:spLocks noChangeArrowheads="1"/>
          </p:cNvSpPr>
          <p:nvPr/>
        </p:nvSpPr>
        <p:spPr bwMode="auto">
          <a:xfrm>
            <a:off x="6588125" y="4365625"/>
            <a:ext cx="1728788" cy="6477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  <a:p>
            <a:pPr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Process</a:t>
            </a:r>
          </a:p>
          <a:p>
            <a:pPr eaLnBrk="0" hangingPunct="0">
              <a:defRPr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33485" name="Text Box 13"/>
          <p:cNvSpPr txBox="1">
            <a:spLocks noChangeArrowheads="1"/>
          </p:cNvSpPr>
          <p:nvPr/>
        </p:nvSpPr>
        <p:spPr bwMode="auto">
          <a:xfrm>
            <a:off x="5722938" y="1266825"/>
            <a:ext cx="9366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1000</a:t>
            </a:r>
          </a:p>
        </p:txBody>
      </p:sp>
      <p:sp>
        <p:nvSpPr>
          <p:cNvPr id="233486" name="Text Box 14"/>
          <p:cNvSpPr txBox="1">
            <a:spLocks noChangeArrowheads="1"/>
          </p:cNvSpPr>
          <p:nvPr/>
        </p:nvSpPr>
        <p:spPr bwMode="auto">
          <a:xfrm>
            <a:off x="5722938" y="1627188"/>
            <a:ext cx="9366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1010</a:t>
            </a:r>
          </a:p>
        </p:txBody>
      </p:sp>
      <p:sp>
        <p:nvSpPr>
          <p:cNvPr id="233487" name="Text Box 15"/>
          <p:cNvSpPr txBox="1">
            <a:spLocks noChangeArrowheads="1"/>
          </p:cNvSpPr>
          <p:nvPr/>
        </p:nvSpPr>
        <p:spPr bwMode="auto">
          <a:xfrm>
            <a:off x="5724525" y="2152650"/>
            <a:ext cx="9366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1040</a:t>
            </a:r>
          </a:p>
        </p:txBody>
      </p:sp>
      <p:sp>
        <p:nvSpPr>
          <p:cNvPr id="233488" name="Text Box 16"/>
          <p:cNvSpPr txBox="1">
            <a:spLocks noChangeArrowheads="1"/>
          </p:cNvSpPr>
          <p:nvPr/>
        </p:nvSpPr>
        <p:spPr bwMode="auto">
          <a:xfrm>
            <a:off x="5724525" y="2938463"/>
            <a:ext cx="9366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1070</a:t>
            </a:r>
          </a:p>
        </p:txBody>
      </p:sp>
      <p:sp>
        <p:nvSpPr>
          <p:cNvPr id="233489" name="Text Box 17"/>
          <p:cNvSpPr txBox="1">
            <a:spLocks noChangeArrowheads="1"/>
          </p:cNvSpPr>
          <p:nvPr/>
        </p:nvSpPr>
        <p:spPr bwMode="auto">
          <a:xfrm>
            <a:off x="5724525" y="3586163"/>
            <a:ext cx="9366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1100</a:t>
            </a:r>
          </a:p>
        </p:txBody>
      </p:sp>
      <p:sp>
        <p:nvSpPr>
          <p:cNvPr id="233490" name="Text Box 18"/>
          <p:cNvSpPr txBox="1">
            <a:spLocks noChangeArrowheads="1"/>
          </p:cNvSpPr>
          <p:nvPr/>
        </p:nvSpPr>
        <p:spPr bwMode="auto">
          <a:xfrm>
            <a:off x="5724525" y="4306888"/>
            <a:ext cx="9366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1125</a:t>
            </a:r>
          </a:p>
        </p:txBody>
      </p:sp>
      <p:sp>
        <p:nvSpPr>
          <p:cNvPr id="233491" name="Rectangle 19"/>
          <p:cNvSpPr>
            <a:spLocks noChangeArrowheads="1"/>
          </p:cNvSpPr>
          <p:nvPr/>
        </p:nvSpPr>
        <p:spPr bwMode="auto">
          <a:xfrm>
            <a:off x="6604000" y="6021388"/>
            <a:ext cx="1728788" cy="4318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  <a:p>
            <a:pPr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Process</a:t>
            </a:r>
          </a:p>
          <a:p>
            <a:pPr eaLnBrk="0" hangingPunct="0">
              <a:defRPr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33492" name="Text Box 20"/>
          <p:cNvSpPr txBox="1">
            <a:spLocks noChangeArrowheads="1"/>
          </p:cNvSpPr>
          <p:nvPr/>
        </p:nvSpPr>
        <p:spPr bwMode="auto">
          <a:xfrm>
            <a:off x="5740400" y="4962525"/>
            <a:ext cx="9366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1150</a:t>
            </a:r>
          </a:p>
        </p:txBody>
      </p:sp>
      <p:sp>
        <p:nvSpPr>
          <p:cNvPr id="233493" name="Text Box 21"/>
          <p:cNvSpPr txBox="1">
            <a:spLocks noChangeArrowheads="1"/>
          </p:cNvSpPr>
          <p:nvPr/>
        </p:nvSpPr>
        <p:spPr bwMode="auto">
          <a:xfrm>
            <a:off x="5756275" y="5949950"/>
            <a:ext cx="9366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1200</a:t>
            </a:r>
          </a:p>
        </p:txBody>
      </p:sp>
      <p:sp>
        <p:nvSpPr>
          <p:cNvPr id="233494" name="Text Box 22"/>
          <p:cNvSpPr txBox="1">
            <a:spLocks noChangeArrowheads="1"/>
          </p:cNvSpPr>
          <p:nvPr/>
        </p:nvSpPr>
        <p:spPr bwMode="auto">
          <a:xfrm>
            <a:off x="5724525" y="6354763"/>
            <a:ext cx="9366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1250</a:t>
            </a:r>
          </a:p>
        </p:txBody>
      </p:sp>
      <p:sp>
        <p:nvSpPr>
          <p:cNvPr id="233495" name="Text Box 23"/>
          <p:cNvSpPr txBox="1">
            <a:spLocks noChangeArrowheads="1"/>
          </p:cNvSpPr>
          <p:nvPr/>
        </p:nvSpPr>
        <p:spPr bwMode="auto">
          <a:xfrm>
            <a:off x="5724525" y="6524625"/>
            <a:ext cx="9366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1255</a:t>
            </a:r>
          </a:p>
        </p:txBody>
      </p:sp>
      <p:sp>
        <p:nvSpPr>
          <p:cNvPr id="233496" name="Rectangle 24"/>
          <p:cNvSpPr>
            <a:spLocks noChangeArrowheads="1"/>
          </p:cNvSpPr>
          <p:nvPr/>
        </p:nvSpPr>
        <p:spPr bwMode="auto">
          <a:xfrm>
            <a:off x="6588125" y="5013325"/>
            <a:ext cx="1728788" cy="504825"/>
          </a:xfrm>
          <a:prstGeom prst="rect">
            <a:avLst/>
          </a:prstGeom>
          <a:solidFill>
            <a:srgbClr val="FF9900"/>
          </a:solidFill>
          <a:ln w="9525" algn="ctr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Process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935038" y="1209675"/>
            <a:ext cx="3494087" cy="1557338"/>
            <a:chOff x="589" y="762"/>
            <a:chExt cx="2201" cy="981"/>
          </a:xfrm>
        </p:grpSpPr>
        <p:sp>
          <p:nvSpPr>
            <p:cNvPr id="104473" name="Text Box 26"/>
            <p:cNvSpPr txBox="1">
              <a:spLocks noChangeArrowheads="1"/>
            </p:cNvSpPr>
            <p:nvPr/>
          </p:nvSpPr>
          <p:spPr bwMode="auto">
            <a:xfrm>
              <a:off x="1927" y="935"/>
              <a:ext cx="816" cy="237"/>
            </a:xfrm>
            <a:prstGeom prst="rect">
              <a:avLst/>
            </a:prstGeom>
            <a:solidFill>
              <a:schemeClr val="tx2"/>
            </a:solidFill>
            <a:ln w="9525" algn="ctr">
              <a:solidFill>
                <a:srgbClr val="FFFF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1150</a:t>
              </a:r>
            </a:p>
          </p:txBody>
        </p:sp>
        <p:sp>
          <p:nvSpPr>
            <p:cNvPr id="104474" name="Text Box 27"/>
            <p:cNvSpPr txBox="1">
              <a:spLocks noChangeArrowheads="1"/>
            </p:cNvSpPr>
            <p:nvPr/>
          </p:nvSpPr>
          <p:spPr bwMode="auto">
            <a:xfrm>
              <a:off x="1926" y="1298"/>
              <a:ext cx="816" cy="237"/>
            </a:xfrm>
            <a:prstGeom prst="rect">
              <a:avLst/>
            </a:prstGeom>
            <a:solidFill>
              <a:schemeClr val="tx2"/>
            </a:solidFill>
            <a:ln w="9525" algn="ctr">
              <a:solidFill>
                <a:srgbClr val="FFFF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20</a:t>
              </a:r>
            </a:p>
          </p:txBody>
        </p:sp>
        <p:sp>
          <p:nvSpPr>
            <p:cNvPr id="233500" name="Text Box 28"/>
            <p:cNvSpPr txBox="1">
              <a:spLocks noChangeArrowheads="1"/>
            </p:cNvSpPr>
            <p:nvPr/>
          </p:nvSpPr>
          <p:spPr bwMode="auto">
            <a:xfrm>
              <a:off x="1837" y="762"/>
              <a:ext cx="953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 sz="12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+mn-cs"/>
                </a:rPr>
                <a:t>Base</a:t>
              </a:r>
            </a:p>
          </p:txBody>
        </p:sp>
        <p:sp>
          <p:nvSpPr>
            <p:cNvPr id="233501" name="Text Box 29"/>
            <p:cNvSpPr txBox="1">
              <a:spLocks noChangeArrowheads="1"/>
            </p:cNvSpPr>
            <p:nvPr/>
          </p:nvSpPr>
          <p:spPr bwMode="auto">
            <a:xfrm>
              <a:off x="1835" y="1570"/>
              <a:ext cx="953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 sz="12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+mn-cs"/>
                </a:rPr>
                <a:t>Limit</a:t>
              </a:r>
            </a:p>
          </p:txBody>
        </p:sp>
        <p:sp>
          <p:nvSpPr>
            <p:cNvPr id="233502" name="Text Box 30"/>
            <p:cNvSpPr txBox="1">
              <a:spLocks noChangeArrowheads="1"/>
            </p:cNvSpPr>
            <p:nvPr/>
          </p:nvSpPr>
          <p:spPr bwMode="auto">
            <a:xfrm flipH="1">
              <a:off x="589" y="890"/>
              <a:ext cx="890" cy="3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+mn-cs"/>
                </a:rPr>
                <a:t>Start address of process</a:t>
              </a:r>
            </a:p>
          </p:txBody>
        </p:sp>
        <p:sp>
          <p:nvSpPr>
            <p:cNvPr id="104478" name="Line 31"/>
            <p:cNvSpPr>
              <a:spLocks noChangeShapeType="1"/>
            </p:cNvSpPr>
            <p:nvPr/>
          </p:nvSpPr>
          <p:spPr bwMode="auto">
            <a:xfrm flipH="1">
              <a:off x="1429" y="1071"/>
              <a:ext cx="635" cy="0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 type="triangle" w="med" len="med"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33504" name="Text Box 32"/>
            <p:cNvSpPr txBox="1">
              <a:spLocks noChangeArrowheads="1"/>
            </p:cNvSpPr>
            <p:nvPr/>
          </p:nvSpPr>
          <p:spPr bwMode="auto">
            <a:xfrm>
              <a:off x="589" y="1324"/>
              <a:ext cx="89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+mn-cs"/>
                </a:rPr>
                <a:t>Legal range</a:t>
              </a:r>
            </a:p>
          </p:txBody>
        </p:sp>
        <p:sp>
          <p:nvSpPr>
            <p:cNvPr id="104480" name="Line 33"/>
            <p:cNvSpPr>
              <a:spLocks noChangeShapeType="1"/>
            </p:cNvSpPr>
            <p:nvPr/>
          </p:nvSpPr>
          <p:spPr bwMode="auto">
            <a:xfrm flipH="1">
              <a:off x="1429" y="1434"/>
              <a:ext cx="635" cy="0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 type="triangle" w="med" len="med"/>
              <a:tailEnd/>
            </a:ln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233506" name="Text Box 34"/>
          <p:cNvSpPr txBox="1">
            <a:spLocks noChangeArrowheads="1"/>
          </p:cNvSpPr>
          <p:nvPr/>
        </p:nvSpPr>
        <p:spPr bwMode="auto">
          <a:xfrm>
            <a:off x="5740400" y="5468938"/>
            <a:ext cx="9366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1170</a:t>
            </a:r>
          </a:p>
        </p:txBody>
      </p:sp>
      <p:sp>
        <p:nvSpPr>
          <p:cNvPr id="38" name="Date Placeholder 3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D36B-2D1F-4000-97BF-BEFB5C6EDA26}" type="datetime1">
              <a:rPr lang="en-US" smtClean="0"/>
              <a:t>5/31/2020</a:t>
            </a:fld>
            <a:endParaRPr lang="en-US"/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7 C 0.08177 -0.00833 0.16371 -0.01366 0.21753 -3.7037E-7 C 0.27153 0.01389 0.28923 0.05278 0.32309 0.08866 C 0.35694 0.12477 0.36562 0.18843 0.42048 0.21065 C 0.47535 0.23843 0.56423 0.23287 0.65347 0.23009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00" y="1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3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5" grpId="0" animBg="1"/>
      <p:bldP spid="233496" grpId="0" animBg="1"/>
      <p:bldP spid="23350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382000" cy="5562600"/>
          </a:xfrm>
        </p:spPr>
        <p:txBody>
          <a:bodyPr rtlCol="0">
            <a:normAutofit/>
          </a:bodyPr>
          <a:lstStyle/>
          <a:p>
            <a:pPr marL="240030" indent="-246888"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degree of multiprogramming changing according to the number of pro</a:t>
            </a:r>
          </a:p>
          <a:p>
            <a:pPr marL="240030" indent="-246888"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method suffers from external Fragmentations.  </a:t>
            </a:r>
            <a:r>
              <a:rPr lang="en-US" sz="2400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cesses</a:t>
            </a: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memory (in ready queue).</a:t>
            </a:r>
          </a:p>
          <a:p>
            <a:pPr>
              <a:buNone/>
            </a:pP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External fragmentation:  </a:t>
            </a: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phenomenon, in which memory that is external to all partitions becomes increasingly fragmented.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334962"/>
          </a:xfrm>
          <a:prstGeom prst="rect">
            <a:avLst/>
          </a:prstGeom>
        </p:spPr>
        <p:txBody>
          <a:bodyPr anchor="ctr"/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3200" b="1" dirty="0">
                <a:solidFill>
                  <a:srgbClr val="FF0000"/>
                </a:solidFill>
              </a:rPr>
              <a:t>Dynamic Partitioning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3CD9-06C0-40FF-9F3F-AC26898EC85D}" type="datetime1">
              <a:rPr lang="en-US" smtClean="0"/>
              <a:t>5/31/2020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AutoShape 2"/>
          <p:cNvSpPr>
            <a:spLocks noChangeArrowheads="1"/>
          </p:cNvSpPr>
          <p:nvPr/>
        </p:nvSpPr>
        <p:spPr bwMode="auto">
          <a:xfrm rot="5400000">
            <a:off x="1366838" y="2544762"/>
            <a:ext cx="431800" cy="2663825"/>
          </a:xfrm>
          <a:prstGeom prst="can">
            <a:avLst>
              <a:gd name="adj" fmla="val 5403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AU"/>
          </a:p>
        </p:txBody>
      </p:sp>
      <p:sp>
        <p:nvSpPr>
          <p:cNvPr id="118787" name="Oval 4"/>
          <p:cNvSpPr>
            <a:spLocks noChangeArrowheads="1"/>
          </p:cNvSpPr>
          <p:nvPr/>
        </p:nvSpPr>
        <p:spPr bwMode="auto">
          <a:xfrm>
            <a:off x="515938" y="3660775"/>
            <a:ext cx="433387" cy="431800"/>
          </a:xfrm>
          <a:prstGeom prst="ellipse">
            <a:avLst/>
          </a:prstGeom>
          <a:solidFill>
            <a:srgbClr val="997CE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 sz="1200"/>
              <a:t>4 KB</a:t>
            </a:r>
          </a:p>
        </p:txBody>
      </p:sp>
      <p:sp>
        <p:nvSpPr>
          <p:cNvPr id="118788" name="Oval 5"/>
          <p:cNvSpPr>
            <a:spLocks noChangeArrowheads="1"/>
          </p:cNvSpPr>
          <p:nvPr/>
        </p:nvSpPr>
        <p:spPr bwMode="auto">
          <a:xfrm>
            <a:off x="2051050" y="3660775"/>
            <a:ext cx="433388" cy="431800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 sz="1200"/>
              <a:t>7 KB</a:t>
            </a:r>
          </a:p>
        </p:txBody>
      </p:sp>
      <p:sp>
        <p:nvSpPr>
          <p:cNvPr id="118789" name="Oval 6"/>
          <p:cNvSpPr>
            <a:spLocks noChangeArrowheads="1"/>
          </p:cNvSpPr>
          <p:nvPr/>
        </p:nvSpPr>
        <p:spPr bwMode="auto">
          <a:xfrm>
            <a:off x="1547813" y="3660775"/>
            <a:ext cx="433387" cy="431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 sz="1200"/>
              <a:t>9 KB</a:t>
            </a:r>
          </a:p>
        </p:txBody>
      </p:sp>
      <p:sp>
        <p:nvSpPr>
          <p:cNvPr id="118790" name="Oval 7"/>
          <p:cNvSpPr>
            <a:spLocks noChangeArrowheads="1"/>
          </p:cNvSpPr>
          <p:nvPr/>
        </p:nvSpPr>
        <p:spPr bwMode="auto">
          <a:xfrm>
            <a:off x="1042988" y="3660775"/>
            <a:ext cx="433387" cy="431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 sz="1200"/>
              <a:t>8 KB</a:t>
            </a:r>
          </a:p>
        </p:txBody>
      </p:sp>
      <p:sp>
        <p:nvSpPr>
          <p:cNvPr id="157704" name="Rectangle 8"/>
          <p:cNvSpPr>
            <a:spLocks noChangeArrowheads="1"/>
          </p:cNvSpPr>
          <p:nvPr/>
        </p:nvSpPr>
        <p:spPr bwMode="auto">
          <a:xfrm>
            <a:off x="4427538" y="1412875"/>
            <a:ext cx="1873250" cy="3816350"/>
          </a:xfrm>
          <a:prstGeom prst="rect">
            <a:avLst/>
          </a:prstGeom>
          <a:solidFill>
            <a:schemeClr val="tx1"/>
          </a:solidFill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AU"/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1403350" y="2520950"/>
            <a:ext cx="216058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Input Queue</a:t>
            </a:r>
          </a:p>
          <a:p>
            <a:pPr eaLnBrk="0" hangingPunct="0">
              <a:defRPr/>
            </a:pP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 (in the disk)</a:t>
            </a:r>
          </a:p>
        </p:txBody>
      </p:sp>
      <p:sp>
        <p:nvSpPr>
          <p:cNvPr id="118793" name="Freeform 10"/>
          <p:cNvSpPr>
            <a:spLocks/>
          </p:cNvSpPr>
          <p:nvPr/>
        </p:nvSpPr>
        <p:spPr bwMode="auto">
          <a:xfrm>
            <a:off x="1187450" y="2724150"/>
            <a:ext cx="576263" cy="936625"/>
          </a:xfrm>
          <a:custGeom>
            <a:avLst/>
            <a:gdLst>
              <a:gd name="T0" fmla="*/ 914818395 w 363"/>
              <a:gd name="T1" fmla="*/ 0 h 1043"/>
              <a:gd name="T2" fmla="*/ 0 w 363"/>
              <a:gd name="T3" fmla="*/ 0 h 1043"/>
              <a:gd name="T4" fmla="*/ 0 w 363"/>
              <a:gd name="T5" fmla="*/ 841098959 h 1043"/>
              <a:gd name="T6" fmla="*/ 0 60000 65536"/>
              <a:gd name="T7" fmla="*/ 0 60000 65536"/>
              <a:gd name="T8" fmla="*/ 0 60000 65536"/>
              <a:gd name="T9" fmla="*/ 0 w 363"/>
              <a:gd name="T10" fmla="*/ 0 h 1043"/>
              <a:gd name="T11" fmla="*/ 363 w 363"/>
              <a:gd name="T12" fmla="*/ 1043 h 10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043">
                <a:moveTo>
                  <a:pt x="363" y="0"/>
                </a:moveTo>
                <a:lnTo>
                  <a:pt x="0" y="0"/>
                </a:lnTo>
                <a:lnTo>
                  <a:pt x="0" y="1043"/>
                </a:lnTo>
              </a:path>
            </a:pathLst>
          </a:custGeom>
          <a:noFill/>
          <a:ln w="9525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AU"/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88925" y="5373688"/>
            <a:ext cx="88550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As shown:</a:t>
            </a:r>
          </a:p>
          <a:p>
            <a:pPr eaLnBrk="0" hangingPunct="0">
              <a:defRPr/>
            </a:pPr>
            <a:r>
              <a:rPr lang="en-US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dynamic partition is suffered from external Fragmentations. </a:t>
            </a:r>
          </a:p>
        </p:txBody>
      </p:sp>
      <p:sp>
        <p:nvSpPr>
          <p:cNvPr id="118795" name="Rectangle 13"/>
          <p:cNvSpPr>
            <a:spLocks noChangeArrowheads="1"/>
          </p:cNvSpPr>
          <p:nvPr/>
        </p:nvSpPr>
        <p:spPr bwMode="auto">
          <a:xfrm>
            <a:off x="4437063" y="2565400"/>
            <a:ext cx="1838325" cy="792163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/>
              <a:t>Process 2</a:t>
            </a:r>
          </a:p>
        </p:txBody>
      </p:sp>
      <p:sp>
        <p:nvSpPr>
          <p:cNvPr id="118796" name="Rectangle 14"/>
          <p:cNvSpPr>
            <a:spLocks noChangeArrowheads="1"/>
          </p:cNvSpPr>
          <p:nvPr/>
        </p:nvSpPr>
        <p:spPr bwMode="auto">
          <a:xfrm>
            <a:off x="4443413" y="3444875"/>
            <a:ext cx="1838325" cy="5762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/>
              <a:t>Process 3</a:t>
            </a:r>
          </a:p>
        </p:txBody>
      </p:sp>
      <p:sp>
        <p:nvSpPr>
          <p:cNvPr id="157711" name="Rectangle 15" descr="Diagonal brick"/>
          <p:cNvSpPr>
            <a:spLocks noChangeArrowheads="1"/>
          </p:cNvSpPr>
          <p:nvPr/>
        </p:nvSpPr>
        <p:spPr bwMode="auto">
          <a:xfrm>
            <a:off x="4443413" y="1428750"/>
            <a:ext cx="1835150" cy="647700"/>
          </a:xfrm>
          <a:prstGeom prst="rect">
            <a:avLst/>
          </a:prstGeom>
          <a:pattFill prst="diagBrick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rtl="1"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OS</a:t>
            </a:r>
          </a:p>
        </p:txBody>
      </p:sp>
      <p:sp>
        <p:nvSpPr>
          <p:cNvPr id="118798" name="Rectangle 16"/>
          <p:cNvSpPr>
            <a:spLocks noChangeArrowheads="1"/>
          </p:cNvSpPr>
          <p:nvPr/>
        </p:nvSpPr>
        <p:spPr bwMode="auto">
          <a:xfrm>
            <a:off x="4437063" y="2092325"/>
            <a:ext cx="1838325" cy="344488"/>
          </a:xfrm>
          <a:prstGeom prst="rect">
            <a:avLst/>
          </a:prstGeom>
          <a:solidFill>
            <a:srgbClr val="997C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/>
              <a:t>Process 4</a:t>
            </a:r>
          </a:p>
        </p:txBody>
      </p:sp>
      <p:sp>
        <p:nvSpPr>
          <p:cNvPr id="118799" name="Rectangle 18"/>
          <p:cNvSpPr>
            <a:spLocks noChangeArrowheads="1"/>
          </p:cNvSpPr>
          <p:nvPr/>
        </p:nvSpPr>
        <p:spPr bwMode="auto">
          <a:xfrm>
            <a:off x="4443413" y="4117975"/>
            <a:ext cx="1838325" cy="576263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/>
              <a:t>Process 9</a:t>
            </a:r>
          </a:p>
        </p:txBody>
      </p:sp>
      <p:sp>
        <p:nvSpPr>
          <p:cNvPr id="118800" name="Rectangle 19"/>
          <p:cNvSpPr>
            <a:spLocks noChangeArrowheads="1"/>
          </p:cNvSpPr>
          <p:nvPr/>
        </p:nvSpPr>
        <p:spPr bwMode="auto">
          <a:xfrm>
            <a:off x="4443413" y="4821238"/>
            <a:ext cx="1838325" cy="344487"/>
          </a:xfrm>
          <a:prstGeom prst="rect">
            <a:avLst/>
          </a:prstGeom>
          <a:solidFill>
            <a:srgbClr val="997C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/>
              <a:t>Process 20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867400" y="2509838"/>
            <a:ext cx="3149600" cy="2247900"/>
            <a:chOff x="3696" y="1344"/>
            <a:chExt cx="1984" cy="1406"/>
          </a:xfrm>
        </p:grpSpPr>
        <p:sp>
          <p:nvSpPr>
            <p:cNvPr id="118803" name="Freeform 21"/>
            <p:cNvSpPr>
              <a:spLocks/>
            </p:cNvSpPr>
            <p:nvPr/>
          </p:nvSpPr>
          <p:spPr bwMode="auto">
            <a:xfrm>
              <a:off x="3696" y="1344"/>
              <a:ext cx="454" cy="1406"/>
            </a:xfrm>
            <a:custGeom>
              <a:avLst/>
              <a:gdLst>
                <a:gd name="T0" fmla="*/ 0 w 454"/>
                <a:gd name="T1" fmla="*/ 0 h 1406"/>
                <a:gd name="T2" fmla="*/ 454 w 454"/>
                <a:gd name="T3" fmla="*/ 0 h 1406"/>
                <a:gd name="T4" fmla="*/ 454 w 454"/>
                <a:gd name="T5" fmla="*/ 1406 h 1406"/>
                <a:gd name="T6" fmla="*/ 46 w 454"/>
                <a:gd name="T7" fmla="*/ 1406 h 14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4"/>
                <a:gd name="T13" fmla="*/ 0 h 1406"/>
                <a:gd name="T14" fmla="*/ 454 w 454"/>
                <a:gd name="T15" fmla="*/ 1406 h 14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4" h="1406">
                  <a:moveTo>
                    <a:pt x="0" y="0"/>
                  </a:moveTo>
                  <a:lnTo>
                    <a:pt x="454" y="0"/>
                  </a:lnTo>
                  <a:lnTo>
                    <a:pt x="454" y="1406"/>
                  </a:lnTo>
                  <a:lnTo>
                    <a:pt x="46" y="1406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pPr eaLnBrk="0" hangingPunct="0"/>
              <a:endParaRPr lang="en-AU"/>
            </a:p>
          </p:txBody>
        </p:sp>
        <p:sp>
          <p:nvSpPr>
            <p:cNvPr id="118804" name="Line 22"/>
            <p:cNvSpPr>
              <a:spLocks noChangeShapeType="1"/>
            </p:cNvSpPr>
            <p:nvPr/>
          </p:nvSpPr>
          <p:spPr bwMode="auto">
            <a:xfrm flipH="1">
              <a:off x="3787" y="1903"/>
              <a:ext cx="36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05" name="Line 23"/>
            <p:cNvSpPr>
              <a:spLocks noChangeShapeType="1"/>
            </p:cNvSpPr>
            <p:nvPr/>
          </p:nvSpPr>
          <p:spPr bwMode="auto">
            <a:xfrm flipH="1">
              <a:off x="3787" y="2306"/>
              <a:ext cx="36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06" name="Line 24"/>
            <p:cNvSpPr>
              <a:spLocks noChangeShapeType="1"/>
            </p:cNvSpPr>
            <p:nvPr/>
          </p:nvSpPr>
          <p:spPr bwMode="auto">
            <a:xfrm>
              <a:off x="4150" y="2069"/>
              <a:ext cx="40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721" name="Text Box 25"/>
            <p:cNvSpPr txBox="1">
              <a:spLocks noChangeArrowheads="1"/>
            </p:cNvSpPr>
            <p:nvPr/>
          </p:nvSpPr>
          <p:spPr bwMode="auto">
            <a:xfrm>
              <a:off x="4319" y="1978"/>
              <a:ext cx="1361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+mn-cs"/>
                </a:rPr>
                <a:t>External Fragmentations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295400" y="30480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External fragmentation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CC6E-62E3-488E-8E8E-22E63D165ECE}" type="datetime1">
              <a:rPr lang="en-US" smtClean="0"/>
              <a:t>5/31/2020</a:t>
            </a:fld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versus Physical Address Space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Swapping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Contiguous Allocation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Paging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Segmentation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Segmentation with Paging</a:t>
            </a:r>
          </a:p>
          <a:p>
            <a:pPr>
              <a:buNone/>
            </a:pP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 Medium"/>
            </a:endParaRPr>
          </a:p>
          <a:p>
            <a:pPr algn="ctr">
              <a:buNone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 Medium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4400" y="3048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lbertus Medium"/>
                <a:ea typeface="+mn-ea"/>
                <a:cs typeface="+mn-cs"/>
              </a:rPr>
              <a:t>Content 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C89A-142E-40E4-A05A-A2C15F684F13}" type="datetime1">
              <a:rPr lang="en-US" smtClean="0"/>
              <a:t>5/31/2020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AutoShape 2"/>
          <p:cNvSpPr>
            <a:spLocks noChangeArrowheads="1"/>
          </p:cNvSpPr>
          <p:nvPr/>
        </p:nvSpPr>
        <p:spPr bwMode="auto">
          <a:xfrm rot="5400000">
            <a:off x="1366838" y="2257425"/>
            <a:ext cx="431800" cy="2663825"/>
          </a:xfrm>
          <a:prstGeom prst="can">
            <a:avLst>
              <a:gd name="adj" fmla="val 5403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AU"/>
          </a:p>
        </p:txBody>
      </p:sp>
      <p:sp>
        <p:nvSpPr>
          <p:cNvPr id="119811" name="Oval 3"/>
          <p:cNvSpPr>
            <a:spLocks noChangeArrowheads="1"/>
          </p:cNvSpPr>
          <p:nvPr/>
        </p:nvSpPr>
        <p:spPr bwMode="auto">
          <a:xfrm>
            <a:off x="515938" y="3373438"/>
            <a:ext cx="433387" cy="431800"/>
          </a:xfrm>
          <a:prstGeom prst="ellipse">
            <a:avLst/>
          </a:prstGeom>
          <a:solidFill>
            <a:srgbClr val="997CE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 sz="1200"/>
              <a:t>4 KB</a:t>
            </a:r>
          </a:p>
        </p:txBody>
      </p:sp>
      <p:sp>
        <p:nvSpPr>
          <p:cNvPr id="119812" name="Oval 4"/>
          <p:cNvSpPr>
            <a:spLocks noChangeArrowheads="1"/>
          </p:cNvSpPr>
          <p:nvPr/>
        </p:nvSpPr>
        <p:spPr bwMode="auto">
          <a:xfrm>
            <a:off x="2051050" y="3373438"/>
            <a:ext cx="433388" cy="431800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 sz="1200"/>
              <a:t>7 KB</a:t>
            </a:r>
          </a:p>
        </p:txBody>
      </p:sp>
      <p:sp>
        <p:nvSpPr>
          <p:cNvPr id="119813" name="Oval 5"/>
          <p:cNvSpPr>
            <a:spLocks noChangeArrowheads="1"/>
          </p:cNvSpPr>
          <p:nvPr/>
        </p:nvSpPr>
        <p:spPr bwMode="auto">
          <a:xfrm>
            <a:off x="1547813" y="3373438"/>
            <a:ext cx="433387" cy="431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 sz="1200"/>
              <a:t>9 KB</a:t>
            </a:r>
          </a:p>
        </p:txBody>
      </p:sp>
      <p:sp>
        <p:nvSpPr>
          <p:cNvPr id="119814" name="Oval 6"/>
          <p:cNvSpPr>
            <a:spLocks noChangeArrowheads="1"/>
          </p:cNvSpPr>
          <p:nvPr/>
        </p:nvSpPr>
        <p:spPr bwMode="auto">
          <a:xfrm>
            <a:off x="1042988" y="3373438"/>
            <a:ext cx="433387" cy="431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 sz="1200"/>
              <a:t>8 KB</a:t>
            </a:r>
          </a:p>
        </p:txBody>
      </p:sp>
      <p:sp>
        <p:nvSpPr>
          <p:cNvPr id="119815" name="Rectangle 7"/>
          <p:cNvSpPr>
            <a:spLocks noChangeArrowheads="1"/>
          </p:cNvSpPr>
          <p:nvPr/>
        </p:nvSpPr>
        <p:spPr bwMode="auto">
          <a:xfrm>
            <a:off x="4427538" y="1125538"/>
            <a:ext cx="1873250" cy="3816350"/>
          </a:xfrm>
          <a:prstGeom prst="rect">
            <a:avLst/>
          </a:prstGeom>
          <a:solidFill>
            <a:schemeClr val="tx1"/>
          </a:solidFill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AU"/>
          </a:p>
        </p:txBody>
      </p:sp>
      <p:sp>
        <p:nvSpPr>
          <p:cNvPr id="158728" name="Text Box 8"/>
          <p:cNvSpPr txBox="1">
            <a:spLocks noChangeArrowheads="1"/>
          </p:cNvSpPr>
          <p:nvPr/>
        </p:nvSpPr>
        <p:spPr bwMode="auto">
          <a:xfrm>
            <a:off x="1403350" y="2233613"/>
            <a:ext cx="2160588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Input Queue</a:t>
            </a:r>
          </a:p>
          <a:p>
            <a:pPr eaLnBrk="0" hangingPunct="0">
              <a:defRPr/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 (in the disk)</a:t>
            </a:r>
          </a:p>
        </p:txBody>
      </p:sp>
      <p:sp>
        <p:nvSpPr>
          <p:cNvPr id="119817" name="Freeform 9"/>
          <p:cNvSpPr>
            <a:spLocks/>
          </p:cNvSpPr>
          <p:nvPr/>
        </p:nvSpPr>
        <p:spPr bwMode="auto">
          <a:xfrm>
            <a:off x="1187450" y="2436813"/>
            <a:ext cx="576263" cy="936625"/>
          </a:xfrm>
          <a:custGeom>
            <a:avLst/>
            <a:gdLst>
              <a:gd name="T0" fmla="*/ 914818395 w 363"/>
              <a:gd name="T1" fmla="*/ 0 h 1043"/>
              <a:gd name="T2" fmla="*/ 0 w 363"/>
              <a:gd name="T3" fmla="*/ 0 h 1043"/>
              <a:gd name="T4" fmla="*/ 0 w 363"/>
              <a:gd name="T5" fmla="*/ 841098959 h 1043"/>
              <a:gd name="T6" fmla="*/ 0 60000 65536"/>
              <a:gd name="T7" fmla="*/ 0 60000 65536"/>
              <a:gd name="T8" fmla="*/ 0 60000 65536"/>
              <a:gd name="T9" fmla="*/ 0 w 363"/>
              <a:gd name="T10" fmla="*/ 0 h 1043"/>
              <a:gd name="T11" fmla="*/ 363 w 363"/>
              <a:gd name="T12" fmla="*/ 1043 h 10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043">
                <a:moveTo>
                  <a:pt x="363" y="0"/>
                </a:moveTo>
                <a:lnTo>
                  <a:pt x="0" y="0"/>
                </a:lnTo>
                <a:lnTo>
                  <a:pt x="0" y="1043"/>
                </a:lnTo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AU"/>
          </a:p>
        </p:txBody>
      </p:sp>
      <p:sp>
        <p:nvSpPr>
          <p:cNvPr id="158730" name="Text Box 10"/>
          <p:cNvSpPr txBox="1">
            <a:spLocks noChangeArrowheads="1"/>
          </p:cNvSpPr>
          <p:nvPr/>
        </p:nvSpPr>
        <p:spPr bwMode="auto">
          <a:xfrm>
            <a:off x="250825" y="4724400"/>
            <a:ext cx="885507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Compaction:</a:t>
            </a:r>
          </a:p>
          <a:p>
            <a:pPr eaLnBrk="0" hangingPunct="0">
              <a:buFontTx/>
              <a:buChar char="•"/>
              <a:defRPr/>
            </a:pPr>
            <a:r>
              <a:rPr lang="en-US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 </a:t>
            </a:r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Is a movement of the memory contents to place all free memory in a one large block sufficient to store new process. </a:t>
            </a:r>
          </a:p>
          <a:p>
            <a:pPr eaLnBrk="0" hangingPunct="0">
              <a:buFontTx/>
              <a:buChar char="•"/>
              <a:defRPr/>
            </a:pPr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 It is a solution for the external fragmentation but it is expensive and is not always possible. </a:t>
            </a:r>
          </a:p>
        </p:txBody>
      </p:sp>
      <p:sp>
        <p:nvSpPr>
          <p:cNvPr id="158731" name="Rectangle 11"/>
          <p:cNvSpPr>
            <a:spLocks noChangeArrowheads="1"/>
          </p:cNvSpPr>
          <p:nvPr/>
        </p:nvSpPr>
        <p:spPr bwMode="auto">
          <a:xfrm>
            <a:off x="4437063" y="2278063"/>
            <a:ext cx="1838325" cy="792162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/>
              <a:t>Process 2</a:t>
            </a:r>
          </a:p>
        </p:txBody>
      </p:sp>
      <p:sp>
        <p:nvSpPr>
          <p:cNvPr id="119820" name="Rectangle 12"/>
          <p:cNvSpPr>
            <a:spLocks noChangeArrowheads="1"/>
          </p:cNvSpPr>
          <p:nvPr/>
        </p:nvSpPr>
        <p:spPr bwMode="auto">
          <a:xfrm>
            <a:off x="4443413" y="3157538"/>
            <a:ext cx="1838325" cy="5762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/>
              <a:t>Process 3</a:t>
            </a:r>
          </a:p>
        </p:txBody>
      </p:sp>
      <p:sp>
        <p:nvSpPr>
          <p:cNvPr id="158733" name="Rectangle 13" descr="Diagonal brick"/>
          <p:cNvSpPr>
            <a:spLocks noChangeArrowheads="1"/>
          </p:cNvSpPr>
          <p:nvPr/>
        </p:nvSpPr>
        <p:spPr bwMode="auto">
          <a:xfrm>
            <a:off x="4443413" y="1141413"/>
            <a:ext cx="1835150" cy="558800"/>
          </a:xfrm>
          <a:prstGeom prst="rect">
            <a:avLst/>
          </a:prstGeom>
          <a:pattFill prst="diagBrick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rtl="1"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OS</a:t>
            </a:r>
          </a:p>
        </p:txBody>
      </p:sp>
      <p:sp>
        <p:nvSpPr>
          <p:cNvPr id="119822" name="Rectangle 14"/>
          <p:cNvSpPr>
            <a:spLocks noChangeArrowheads="1"/>
          </p:cNvSpPr>
          <p:nvPr/>
        </p:nvSpPr>
        <p:spPr bwMode="auto">
          <a:xfrm>
            <a:off x="4430713" y="1662113"/>
            <a:ext cx="1838325" cy="344487"/>
          </a:xfrm>
          <a:prstGeom prst="rect">
            <a:avLst/>
          </a:prstGeom>
          <a:solidFill>
            <a:srgbClr val="997C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/>
              <a:t>Process 4</a:t>
            </a:r>
          </a:p>
        </p:txBody>
      </p:sp>
      <p:sp>
        <p:nvSpPr>
          <p:cNvPr id="119823" name="Rectangle 15"/>
          <p:cNvSpPr>
            <a:spLocks noChangeArrowheads="1"/>
          </p:cNvSpPr>
          <p:nvPr/>
        </p:nvSpPr>
        <p:spPr bwMode="auto">
          <a:xfrm>
            <a:off x="4443413" y="3830638"/>
            <a:ext cx="1838325" cy="576262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/>
              <a:t>Process 9</a:t>
            </a:r>
          </a:p>
        </p:txBody>
      </p:sp>
      <p:sp>
        <p:nvSpPr>
          <p:cNvPr id="119824" name="Rectangle 16"/>
          <p:cNvSpPr>
            <a:spLocks noChangeArrowheads="1"/>
          </p:cNvSpPr>
          <p:nvPr/>
        </p:nvSpPr>
        <p:spPr bwMode="auto">
          <a:xfrm>
            <a:off x="4443413" y="4533900"/>
            <a:ext cx="1838325" cy="344488"/>
          </a:xfrm>
          <a:prstGeom prst="rect">
            <a:avLst/>
          </a:prstGeom>
          <a:solidFill>
            <a:srgbClr val="997C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 eaLnBrk="0" hangingPunct="0"/>
            <a:r>
              <a:rPr lang="en-US"/>
              <a:t>Process 20</a:t>
            </a:r>
          </a:p>
        </p:txBody>
      </p:sp>
      <p:sp>
        <p:nvSpPr>
          <p:cNvPr id="119825" name="Rectangle 23"/>
          <p:cNvSpPr>
            <a:spLocks noChangeArrowheads="1"/>
          </p:cNvSpPr>
          <p:nvPr/>
        </p:nvSpPr>
        <p:spPr bwMode="auto">
          <a:xfrm>
            <a:off x="0" y="0"/>
            <a:ext cx="9144000" cy="719138"/>
          </a:xfrm>
          <a:prstGeom prst="rect">
            <a:avLst/>
          </a:prstGeom>
          <a:solidFill>
            <a:schemeClr val="tx1"/>
          </a:soli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 anchor="ctr"/>
          <a:lstStyle/>
          <a:p>
            <a:pPr rtl="1" eaLnBrk="0" hangingPunct="0"/>
            <a:r>
              <a:rPr lang="en-US" sz="3200">
                <a:solidFill>
                  <a:srgbClr val="FFFF00"/>
                </a:solidFill>
              </a:rPr>
              <a:t>Compaction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4427538" y="1125538"/>
            <a:ext cx="1873250" cy="3816350"/>
            <a:chOff x="4376" y="890"/>
            <a:chExt cx="1180" cy="2404"/>
          </a:xfrm>
        </p:grpSpPr>
        <p:sp>
          <p:nvSpPr>
            <p:cNvPr id="119830" name="Rectangle 25"/>
            <p:cNvSpPr>
              <a:spLocks noChangeArrowheads="1"/>
            </p:cNvSpPr>
            <p:nvPr/>
          </p:nvSpPr>
          <p:spPr bwMode="auto">
            <a:xfrm>
              <a:off x="4376" y="890"/>
              <a:ext cx="1180" cy="2404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AU"/>
            </a:p>
          </p:txBody>
        </p:sp>
        <p:sp>
          <p:nvSpPr>
            <p:cNvPr id="119831" name="Rectangle 26"/>
            <p:cNvSpPr>
              <a:spLocks noChangeArrowheads="1"/>
            </p:cNvSpPr>
            <p:nvPr/>
          </p:nvSpPr>
          <p:spPr bwMode="auto">
            <a:xfrm>
              <a:off x="4382" y="1526"/>
              <a:ext cx="1158" cy="499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1" eaLnBrk="0" hangingPunct="0"/>
              <a:r>
                <a:rPr lang="en-US"/>
                <a:t>Process 2</a:t>
              </a:r>
            </a:p>
          </p:txBody>
        </p:sp>
        <p:sp>
          <p:nvSpPr>
            <p:cNvPr id="119832" name="Rectangle 27"/>
            <p:cNvSpPr>
              <a:spLocks noChangeArrowheads="1"/>
            </p:cNvSpPr>
            <p:nvPr/>
          </p:nvSpPr>
          <p:spPr bwMode="auto">
            <a:xfrm>
              <a:off x="4386" y="2025"/>
              <a:ext cx="1158" cy="363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1" eaLnBrk="0" hangingPunct="0"/>
              <a:r>
                <a:rPr lang="en-US"/>
                <a:t>Process 3</a:t>
              </a:r>
            </a:p>
          </p:txBody>
        </p:sp>
        <p:sp>
          <p:nvSpPr>
            <p:cNvPr id="158748" name="Rectangle 28" descr="Diagonal brick"/>
            <p:cNvSpPr>
              <a:spLocks noChangeArrowheads="1"/>
            </p:cNvSpPr>
            <p:nvPr/>
          </p:nvSpPr>
          <p:spPr bwMode="auto">
            <a:xfrm>
              <a:off x="4386" y="900"/>
              <a:ext cx="1156" cy="408"/>
            </a:xfrm>
            <a:prstGeom prst="rect">
              <a:avLst/>
            </a:prstGeom>
            <a:pattFill prst="diagBrick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rtl="1" eaLnBrk="0" hangingPunct="0">
                <a:defRPr/>
              </a:pPr>
              <a:r>
                <a:rPr lang="en-US" sz="24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+mn-cs"/>
                </a:rPr>
                <a:t>OS</a:t>
              </a:r>
            </a:p>
          </p:txBody>
        </p:sp>
        <p:sp>
          <p:nvSpPr>
            <p:cNvPr id="119834" name="Rectangle 29"/>
            <p:cNvSpPr>
              <a:spLocks noChangeArrowheads="1"/>
            </p:cNvSpPr>
            <p:nvPr/>
          </p:nvSpPr>
          <p:spPr bwMode="auto">
            <a:xfrm>
              <a:off x="4382" y="1318"/>
              <a:ext cx="1158" cy="217"/>
            </a:xfrm>
            <a:prstGeom prst="rect">
              <a:avLst/>
            </a:prstGeom>
            <a:solidFill>
              <a:srgbClr val="997CE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1" eaLnBrk="0" hangingPunct="0"/>
              <a:r>
                <a:rPr lang="en-US"/>
                <a:t>Process 4</a:t>
              </a:r>
            </a:p>
          </p:txBody>
        </p:sp>
        <p:sp>
          <p:nvSpPr>
            <p:cNvPr id="119835" name="Rectangle 30"/>
            <p:cNvSpPr>
              <a:spLocks noChangeArrowheads="1"/>
            </p:cNvSpPr>
            <p:nvPr/>
          </p:nvSpPr>
          <p:spPr bwMode="auto">
            <a:xfrm>
              <a:off x="4386" y="2387"/>
              <a:ext cx="1158" cy="363"/>
            </a:xfrm>
            <a:prstGeom prst="rect">
              <a:avLst/>
            </a:prstGeom>
            <a:solidFill>
              <a:srgbClr val="33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1" eaLnBrk="0" hangingPunct="0"/>
              <a:r>
                <a:rPr lang="en-US"/>
                <a:t>Process 9</a:t>
              </a:r>
            </a:p>
          </p:txBody>
        </p:sp>
        <p:sp>
          <p:nvSpPr>
            <p:cNvPr id="119836" name="Rectangle 31"/>
            <p:cNvSpPr>
              <a:spLocks noChangeArrowheads="1"/>
            </p:cNvSpPr>
            <p:nvPr/>
          </p:nvSpPr>
          <p:spPr bwMode="auto">
            <a:xfrm>
              <a:off x="4386" y="2750"/>
              <a:ext cx="1158" cy="217"/>
            </a:xfrm>
            <a:prstGeom prst="rect">
              <a:avLst/>
            </a:prstGeom>
            <a:solidFill>
              <a:srgbClr val="997CE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1" eaLnBrk="0" hangingPunct="0"/>
              <a:r>
                <a:rPr lang="en-US"/>
                <a:t>Process 20</a:t>
              </a:r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5364163" y="4445000"/>
            <a:ext cx="3744912" cy="641350"/>
            <a:chOff x="3606" y="2981"/>
            <a:chExt cx="2132" cy="404"/>
          </a:xfrm>
        </p:grpSpPr>
        <p:sp>
          <p:nvSpPr>
            <p:cNvPr id="119828" name="Line 33"/>
            <p:cNvSpPr>
              <a:spLocks noChangeShapeType="1"/>
            </p:cNvSpPr>
            <p:nvPr/>
          </p:nvSpPr>
          <p:spPr bwMode="auto">
            <a:xfrm flipH="1">
              <a:off x="3606" y="3107"/>
              <a:ext cx="77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8754" name="Text Box 34"/>
            <p:cNvSpPr txBox="1">
              <a:spLocks noChangeArrowheads="1"/>
            </p:cNvSpPr>
            <p:nvPr/>
          </p:nvSpPr>
          <p:spPr bwMode="auto">
            <a:xfrm>
              <a:off x="4377" y="2981"/>
              <a:ext cx="1361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>
                  <a:solidFill>
                    <a:srgbClr val="00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+mn-cs"/>
                </a:rPr>
                <a:t>A new hole to store a new process</a:t>
              </a:r>
            </a:p>
          </p:txBody>
        </p:sp>
      </p:grpSp>
      <p:sp>
        <p:nvSpPr>
          <p:cNvPr id="32" name="Date Placeholder 3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D78A-FF0E-4B91-8E5F-3A186BAF0C9E}" type="datetime1">
              <a:rPr lang="en-US" smtClean="0"/>
              <a:t>5/31/2020</a:t>
            </a:fld>
            <a:endParaRPr lang="en-US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-0.01065 L -3.88889E-6 -0.036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3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382000" cy="5562600"/>
          </a:xfrm>
        </p:spPr>
        <p:txBody>
          <a:bodyPr rtlCol="0">
            <a:normAutofit/>
          </a:bodyPr>
          <a:lstStyle/>
          <a:p>
            <a:pPr marL="240030" indent="-246888" algn="ctr">
              <a:buNone/>
              <a:defRPr/>
            </a:pP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40030" indent="-246888" algn="ctr">
              <a:buNone/>
              <a:defRPr/>
            </a:pP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40030" indent="-246888" algn="ctr">
              <a:buNone/>
              <a:defRPr/>
            </a:pP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40030" indent="-246888" algn="ctr">
              <a:buNone/>
              <a:defRPr/>
            </a:pP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anchor="ctr"/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3200" b="1" dirty="0">
                <a:solidFill>
                  <a:srgbClr val="FF0000"/>
                </a:solidFill>
              </a:rPr>
              <a:t>End </a:t>
            </a:r>
          </a:p>
        </p:txBody>
      </p:sp>
      <p:sp>
        <p:nvSpPr>
          <p:cNvPr id="9" name="Down Arrow 8"/>
          <p:cNvSpPr/>
          <p:nvPr/>
        </p:nvSpPr>
        <p:spPr>
          <a:xfrm>
            <a:off x="3886200" y="1905000"/>
            <a:ext cx="484632" cy="1752600"/>
          </a:xfrm>
          <a:prstGeom prst="downArrow">
            <a:avLst/>
          </a:prstGeom>
          <a:solidFill>
            <a:srgbClr val="00B05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348596" y="1066800"/>
            <a:ext cx="7795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Next section        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85800" y="3429000"/>
            <a:ext cx="708659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Paging  </a:t>
            </a:r>
          </a:p>
          <a:p>
            <a:pPr algn="ctr"/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and </a:t>
            </a:r>
          </a:p>
          <a:p>
            <a:pPr algn="ctr"/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segmentation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FD99-1FBB-482F-96DF-BC2CB98BA7E8}" type="datetime1">
              <a:rPr lang="en-US" smtClean="0"/>
              <a:t>5/31/2020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8438"/>
            <a:ext cx="8229600" cy="3349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09600"/>
            <a:ext cx="8382000" cy="5638800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rgbClr val="7030A0"/>
              </a:buClr>
              <a:buFont typeface="Courier New" pitchFamily="49" charset="0"/>
              <a:buChar char="o"/>
              <a:defRPr/>
            </a:pPr>
            <a:r>
              <a:rPr lang="en-US" sz="2000" dirty="0">
                <a:solidFill>
                  <a:srgbClr val="0000CC"/>
                </a:solidFill>
              </a:rPr>
              <a:t>Program must be brought into memory and placed within a process for it to be executed.</a:t>
            </a:r>
          </a:p>
          <a:p>
            <a:pPr marL="274320" indent="-274320" fontAlgn="auto">
              <a:spcAft>
                <a:spcPts val="0"/>
              </a:spcAft>
              <a:buClr>
                <a:srgbClr val="7030A0"/>
              </a:buClr>
              <a:buFont typeface="Courier New" pitchFamily="49" charset="0"/>
              <a:buChar char="o"/>
              <a:defRPr/>
            </a:pPr>
            <a:r>
              <a:rPr lang="en-US" sz="2000" dirty="0">
                <a:solidFill>
                  <a:srgbClr val="0000CC"/>
                </a:solidFill>
              </a:rPr>
              <a:t>In a multiprogramming system, the “user” part of memory must be further subdivided to accommodate multiple processes.</a:t>
            </a:r>
          </a:p>
          <a:p>
            <a:pPr marL="274320" indent="-274320" fontAlgn="auto">
              <a:spcAft>
                <a:spcPts val="0"/>
              </a:spcAft>
              <a:buClr>
                <a:srgbClr val="7030A0"/>
              </a:buClr>
              <a:buFont typeface="Courier New" pitchFamily="49" charset="0"/>
              <a:buChar char="o"/>
              <a:defRPr/>
            </a:pPr>
            <a:r>
              <a:rPr lang="en-US" sz="2000" dirty="0">
                <a:solidFill>
                  <a:srgbClr val="0000CC"/>
                </a:solidFill>
              </a:rPr>
              <a:t>The task of subdivision is carried out dynamically by the operating system and is known as </a:t>
            </a:r>
            <a:r>
              <a:rPr lang="en-US" sz="2000" b="1" dirty="0">
                <a:solidFill>
                  <a:srgbClr val="0000CC"/>
                </a:solidFill>
              </a:rPr>
              <a:t>memory management.</a:t>
            </a:r>
            <a:endParaRPr lang="en-US" sz="2000" dirty="0">
              <a:solidFill>
                <a:srgbClr val="0000CC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rgbClr val="7030A0"/>
              </a:buClr>
              <a:buFont typeface="Courier New" pitchFamily="49" charset="0"/>
              <a:buChar char="o"/>
              <a:defRPr/>
            </a:pPr>
            <a:r>
              <a:rPr lang="en-US" sz="2000" dirty="0">
                <a:solidFill>
                  <a:srgbClr val="0000CC"/>
                </a:solidFill>
              </a:rPr>
              <a:t>Main memory and registers are only storage CPU can access directly.</a:t>
            </a:r>
          </a:p>
          <a:p>
            <a:pPr marL="274320" indent="-274320" fontAlgn="auto">
              <a:spcAft>
                <a:spcPts val="0"/>
              </a:spcAft>
              <a:buClr>
                <a:srgbClr val="7030A0"/>
              </a:buClr>
              <a:buFont typeface="Courier New" pitchFamily="49" charset="0"/>
              <a:buChar char="o"/>
              <a:defRPr/>
            </a:pPr>
            <a:r>
              <a:rPr lang="en-US" sz="2000" dirty="0">
                <a:solidFill>
                  <a:srgbClr val="0000CC"/>
                </a:solidFill>
              </a:rPr>
              <a:t>Register access in one CPU clock (or less), Main memory can take many cycles</a:t>
            </a:r>
          </a:p>
          <a:p>
            <a:pPr marL="274320" indent="-274320" fontAlgn="auto">
              <a:spcAft>
                <a:spcPts val="0"/>
              </a:spcAft>
              <a:buClr>
                <a:srgbClr val="7030A0"/>
              </a:buClr>
              <a:buFont typeface="Courier New" pitchFamily="49" charset="0"/>
              <a:buChar char="o"/>
              <a:defRPr/>
            </a:pPr>
            <a:r>
              <a:rPr lang="en-US" sz="2000" b="1" dirty="0">
                <a:solidFill>
                  <a:srgbClr val="0000CC"/>
                </a:solidFill>
              </a:rPr>
              <a:t>Cache</a:t>
            </a:r>
            <a:r>
              <a:rPr lang="en-US" sz="2000" dirty="0">
                <a:solidFill>
                  <a:srgbClr val="0000CC"/>
                </a:solidFill>
              </a:rPr>
              <a:t> sits between main memory and CPU registers</a:t>
            </a:r>
          </a:p>
          <a:p>
            <a:pPr marL="274320" indent="-274320" fontAlgn="auto">
              <a:spcAft>
                <a:spcPts val="0"/>
              </a:spcAft>
              <a:buClr>
                <a:srgbClr val="7030A0"/>
              </a:buClr>
              <a:buFont typeface="Courier New" pitchFamily="49" charset="0"/>
              <a:buChar char="o"/>
              <a:defRPr/>
            </a:pPr>
            <a:r>
              <a:rPr lang="en-US" sz="2000" dirty="0">
                <a:solidFill>
                  <a:srgbClr val="0000CC"/>
                </a:solidFill>
              </a:rPr>
              <a:t>Memory needs to be allocated efficiently to pack as many processes into memory as possible. </a:t>
            </a:r>
          </a:p>
          <a:p>
            <a:pPr marL="274320" indent="-274320" fontAlgn="auto">
              <a:spcAft>
                <a:spcPts val="0"/>
              </a:spcAft>
              <a:buClr>
                <a:srgbClr val="7030A0"/>
              </a:buClr>
              <a:buFont typeface="Courier New" pitchFamily="49" charset="0"/>
              <a:buChar char="o"/>
              <a:defRPr/>
            </a:pPr>
            <a:r>
              <a:rPr lang="en-US" sz="2000" dirty="0">
                <a:solidFill>
                  <a:srgbClr val="0000CC"/>
                </a:solidFill>
              </a:rPr>
              <a:t> Problem</a:t>
            </a:r>
          </a:p>
          <a:p>
            <a:pPr marL="682625" lvl="3" indent="-287338" fontAlgn="auto">
              <a:spcAft>
                <a:spcPts val="0"/>
              </a:spcAft>
              <a:buClr>
                <a:srgbClr val="7030A0"/>
              </a:buClr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0000CC"/>
                </a:solidFill>
              </a:rPr>
              <a:t>  how to manage relative speed of accessing physical memory?</a:t>
            </a:r>
          </a:p>
          <a:p>
            <a:pPr marL="682625" lvl="3" indent="-287338" fontAlgn="auto">
              <a:spcAft>
                <a:spcPts val="0"/>
              </a:spcAft>
              <a:buClr>
                <a:srgbClr val="7030A0"/>
              </a:buClr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0000CC"/>
                </a:solidFill>
              </a:rPr>
              <a:t>How to Ensure correct operation to protect the operating system from being accessed by user process and user processes from one another?</a:t>
            </a:r>
          </a:p>
          <a:p>
            <a:pPr marL="274320" indent="-274320" fontAlgn="auto">
              <a:spcAft>
                <a:spcPts val="0"/>
              </a:spcAft>
              <a:buClr>
                <a:srgbClr val="7030A0"/>
              </a:buClr>
              <a:buFont typeface="Courier New" pitchFamily="49" charset="0"/>
              <a:buChar char="o"/>
              <a:defRPr/>
            </a:pPr>
            <a:endParaRPr lang="en-US" sz="2000" dirty="0"/>
          </a:p>
          <a:p>
            <a:pPr marL="274320" indent="-274320" fontAlgn="auto">
              <a:spcAft>
                <a:spcPts val="0"/>
              </a:spcAft>
              <a:buClr>
                <a:srgbClr val="7030A0"/>
              </a:buClr>
              <a:buFont typeface="Courier New" pitchFamily="49" charset="0"/>
              <a:buChar char="o"/>
              <a:defRPr/>
            </a:pPr>
            <a:endParaRPr lang="en-US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B30A-24B9-4F2D-8D40-DF24128EDA99}" type="datetime1">
              <a:rPr lang="en-US" smtClean="0"/>
              <a:t>5/31/2020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Background(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con’t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….)</a:t>
            </a:r>
            <a:endParaRPr lang="en-US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05800" cy="5638800"/>
          </a:xfrm>
        </p:spPr>
        <p:txBody>
          <a:bodyPr rtlCol="0">
            <a:normAutofit/>
          </a:bodyPr>
          <a:lstStyle/>
          <a:p>
            <a:pPr marL="341313" lvl="1" indent="-231775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0000CC"/>
                </a:solidFill>
              </a:rPr>
              <a:t>To provide the above protection, we need to ensure that each process has a separate address space.</a:t>
            </a:r>
          </a:p>
          <a:p>
            <a:pPr marL="640080" lvl="1" indent="-246888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200" dirty="0">
                <a:solidFill>
                  <a:srgbClr val="0000CC"/>
                </a:solidFill>
              </a:rPr>
              <a:t>Determine the legal addresses that the process can access legally</a:t>
            </a:r>
          </a:p>
          <a:p>
            <a:pPr marL="640080" lvl="1" indent="-246888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200" dirty="0">
                <a:solidFill>
                  <a:srgbClr val="0000CC"/>
                </a:solidFill>
              </a:rPr>
              <a:t>Ensure that a process can access only these legal addresses. </a:t>
            </a:r>
          </a:p>
          <a:p>
            <a:pPr marL="274320" indent="-233363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0000CC"/>
                </a:solidFill>
              </a:rPr>
              <a:t>This  protection can be done using two registers</a:t>
            </a:r>
          </a:p>
          <a:p>
            <a:pPr lvl="1"/>
            <a:r>
              <a:rPr lang="en-US" sz="2000" b="1" dirty="0">
                <a:solidFill>
                  <a:srgbClr val="00B050"/>
                </a:solidFill>
              </a:rPr>
              <a:t>Base registers</a:t>
            </a:r>
            <a:r>
              <a:rPr lang="en-US" sz="2000" dirty="0">
                <a:solidFill>
                  <a:srgbClr val="0000CC"/>
                </a:solidFill>
              </a:rPr>
              <a:t>: - holds the physical address where its</a:t>
            </a:r>
          </a:p>
          <a:p>
            <a:pPr lvl="1">
              <a:buNone/>
            </a:pPr>
            <a:r>
              <a:rPr lang="en-US" sz="2000" dirty="0">
                <a:solidFill>
                  <a:srgbClr val="0000CC"/>
                </a:solidFill>
              </a:rPr>
              <a:t>	  program begins in memory</a:t>
            </a:r>
          </a:p>
          <a:p>
            <a:pPr lvl="1"/>
            <a:r>
              <a:rPr lang="en-US" sz="2000" b="1" dirty="0">
                <a:solidFill>
                  <a:srgbClr val="00B050"/>
                </a:solidFill>
              </a:rPr>
              <a:t>Limit registers</a:t>
            </a:r>
            <a:r>
              <a:rPr lang="en-US" sz="2000" b="1" dirty="0">
                <a:solidFill>
                  <a:srgbClr val="0000CC"/>
                </a:solidFill>
              </a:rPr>
              <a:t>:-</a:t>
            </a:r>
            <a:r>
              <a:rPr lang="en-US" sz="2000" dirty="0">
                <a:solidFill>
                  <a:srgbClr val="0000CC"/>
                </a:solidFill>
              </a:rPr>
              <a:t>holds</a:t>
            </a:r>
            <a:r>
              <a:rPr lang="en-US" sz="2000" b="1" dirty="0">
                <a:solidFill>
                  <a:srgbClr val="0000CC"/>
                </a:solidFill>
              </a:rPr>
              <a:t> </a:t>
            </a:r>
            <a:r>
              <a:rPr lang="en-US" sz="2000" dirty="0">
                <a:solidFill>
                  <a:srgbClr val="0000CC"/>
                </a:solidFill>
              </a:rPr>
              <a:t>the length of the program.</a:t>
            </a:r>
          </a:p>
          <a:p>
            <a:pPr marL="342900" lvl="2" indent="-342900">
              <a:buFont typeface="Courier New" pitchFamily="49" charset="0"/>
              <a:buChar char="o"/>
              <a:tabLst>
                <a:tab pos="404813" algn="l"/>
              </a:tabLst>
              <a:defRPr/>
            </a:pPr>
            <a:r>
              <a:rPr lang="en-US" sz="2200" dirty="0">
                <a:solidFill>
                  <a:srgbClr val="0000CC"/>
                </a:solidFill>
              </a:rPr>
              <a:t>Use a HW to compare every address generated			 in user space with registers value</a:t>
            </a:r>
          </a:p>
          <a:p>
            <a:pPr marL="342900" lvl="2" indent="-342900">
              <a:buFont typeface="Courier New" pitchFamily="49" charset="0"/>
              <a:buChar char="o"/>
              <a:defRPr/>
            </a:pPr>
            <a:r>
              <a:rPr lang="en-US" sz="2200" dirty="0">
                <a:solidFill>
                  <a:srgbClr val="0000CC"/>
                </a:solidFill>
              </a:rPr>
              <a:t>A trap is generated for any attempt by a user process to access beyond the limit.</a:t>
            </a:r>
          </a:p>
          <a:p>
            <a:pPr marL="342900" lvl="2" indent="-342900">
              <a:buFont typeface="Courier New" pitchFamily="49" charset="0"/>
              <a:buChar char="o"/>
              <a:defRPr/>
            </a:pPr>
            <a:r>
              <a:rPr lang="en-US" sz="2200" dirty="0">
                <a:solidFill>
                  <a:srgbClr val="0000CC"/>
                </a:solidFill>
              </a:rPr>
              <a:t>Base and limit registers are loaded only by the OS, using special privileged instructions</a:t>
            </a:r>
          </a:p>
        </p:txBody>
      </p:sp>
      <p:sp>
        <p:nvSpPr>
          <p:cNvPr id="4" name="Right Brace 3"/>
          <p:cNvSpPr/>
          <p:nvPr/>
        </p:nvSpPr>
        <p:spPr>
          <a:xfrm>
            <a:off x="6781800" y="2819400"/>
            <a:ext cx="381000" cy="685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7086600" y="2743200"/>
            <a:ext cx="1676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Defines legal addresses</a:t>
            </a:r>
          </a:p>
        </p:txBody>
      </p:sp>
      <p:sp>
        <p:nvSpPr>
          <p:cNvPr id="6" name="Right Brace 5"/>
          <p:cNvSpPr/>
          <p:nvPr/>
        </p:nvSpPr>
        <p:spPr>
          <a:xfrm>
            <a:off x="6248400" y="4191000"/>
            <a:ext cx="304800" cy="457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78" name="TextBox 6"/>
          <p:cNvSpPr txBox="1">
            <a:spLocks noChangeArrowheads="1"/>
          </p:cNvSpPr>
          <p:nvPr/>
        </p:nvSpPr>
        <p:spPr bwMode="auto">
          <a:xfrm>
            <a:off x="6781800" y="40386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Ensures memory protection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60FA-BE83-4B98-A3B1-66B4E840BAB8}" type="datetime1">
              <a:rPr lang="en-US" smtClean="0"/>
              <a:t>5/31/2020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Background(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con’t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….)</a:t>
            </a:r>
            <a:endParaRPr lang="en-US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05800" cy="5486400"/>
          </a:xfrm>
        </p:spPr>
        <p:txBody>
          <a:bodyPr rtlCol="0"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</a:rPr>
              <a:t>A pair of base and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dirty="0">
                <a:solidFill>
                  <a:srgbClr val="0000CC"/>
                </a:solidFill>
              </a:rPr>
              <a:t>limit registers define the logical address space.</a:t>
            </a: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l="16727" t="876" r="16431" b="876"/>
          <a:stretch>
            <a:fillRect/>
          </a:stretch>
        </p:blipFill>
        <p:spPr bwMode="auto">
          <a:xfrm>
            <a:off x="2133600" y="1752600"/>
            <a:ext cx="4694238" cy="40386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12" name="TextBox 7"/>
          <p:cNvSpPr txBox="1">
            <a:spLocks noChangeArrowheads="1"/>
          </p:cNvSpPr>
          <p:nvPr/>
        </p:nvSpPr>
        <p:spPr bwMode="auto">
          <a:xfrm rot="19521008">
            <a:off x="457200" y="4564063"/>
            <a:ext cx="2058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300040+120900</a:t>
            </a:r>
            <a:r>
              <a:rPr lang="en-US" dirty="0">
                <a:latin typeface="Calibri" pitchFamily="34" charset="0"/>
              </a:rPr>
              <a:t>=</a:t>
            </a:r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 rot="18384971">
            <a:off x="6049168" y="4828382"/>
            <a:ext cx="3681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  <a:latin typeface="Calibri" pitchFamily="34" charset="0"/>
              </a:rPr>
              <a:t>Valid address=[300040,420940</a:t>
            </a:r>
            <a:r>
              <a:rPr lang="en-US" sz="2000" b="1" i="1" dirty="0">
                <a:latin typeface="Calibri" pitchFamily="34" charset="0"/>
              </a:rPr>
              <a:t>]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2B47-A461-439E-B21F-5C66B3CAC8CE}" type="datetime1">
              <a:rPr lang="en-US" smtClean="0"/>
              <a:t>5/31/2020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Background(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con’t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….)</a:t>
            </a:r>
            <a:endParaRPr lang="en-US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05800" cy="5638800"/>
          </a:xfrm>
        </p:spPr>
        <p:txBody>
          <a:bodyPr rtlCol="0"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</a:rPr>
              <a:t>A pair of base and limit registers define the logical address space.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43000" y="1752600"/>
            <a:ext cx="6934200" cy="4419600"/>
          </a:xfrm>
          <a:prstGeom prst="rect">
            <a:avLst/>
          </a:prstGeom>
        </p:spPr>
      </p:pic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0417-A51F-4687-9B54-E06316172BFA}" type="datetime1">
              <a:rPr lang="en-US" smtClean="0"/>
              <a:t>5/31/2020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Address Binding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458200" cy="6172200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sz="23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Usually a program resides in a disk in the form of executable binary file.</a:t>
            </a:r>
          </a:p>
          <a:p>
            <a:pPr>
              <a:buFont typeface="Courier New" pitchFamily="49" charset="0"/>
              <a:buChar char="o"/>
            </a:pPr>
            <a:r>
              <a:rPr lang="en-US" sz="2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brought to memory for execution (it may be moved between disk and memory in the meantime)</a:t>
            </a: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Font typeface="Courier New" pitchFamily="49" charset="0"/>
              <a:buChar char="o"/>
            </a:pPr>
            <a:r>
              <a:rPr lang="en-US" sz="2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a process is executed it accesses  instructions and data from memory. When execution is completed the memory space will be   freely available.</a:t>
            </a:r>
          </a:p>
          <a:p>
            <a:pPr>
              <a:buFont typeface="Courier New" pitchFamily="49" charset="0"/>
              <a:buChar char="o"/>
            </a:pPr>
            <a:r>
              <a:rPr lang="en-US" sz="2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user program may be placed at any part of the memory.</a:t>
            </a:r>
          </a:p>
          <a:p>
            <a:pPr>
              <a:buFont typeface="Courier New" pitchFamily="49" charset="0"/>
              <a:buChar char="o"/>
            </a:pPr>
            <a:r>
              <a:rPr lang="en-US" sz="2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user program passes through a number of steps before being executed</a:t>
            </a:r>
            <a:r>
              <a:rPr lang="en-US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Font typeface="Courier New" pitchFamily="49" charset="0"/>
              <a:buChar char="o"/>
            </a:pPr>
            <a:r>
              <a:rPr lang="en-US" sz="2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Addresses may be represented in different ways during these steps.</a:t>
            </a:r>
          </a:p>
          <a:p>
            <a:pPr lvl="2">
              <a:buFont typeface="Wingdings" pitchFamily="2" charset="2"/>
              <a:buChar char="ü"/>
            </a:pPr>
            <a:r>
              <a:rPr lang="en-US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Symbolic addresses</a:t>
            </a:r>
            <a:r>
              <a:rPr lang="en-US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:- 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addresses in source program(</a:t>
            </a:r>
            <a:r>
              <a:rPr lang="en-US" sz="2000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count)</a:t>
            </a:r>
          </a:p>
          <a:p>
            <a:pPr lvl="2">
              <a:buFont typeface="Wingdings" pitchFamily="2" charset="2"/>
              <a:buChar char="ü"/>
            </a:pPr>
            <a:r>
              <a:rPr lang="en-US" sz="2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Re-locatable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addresses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:(</a:t>
            </a:r>
            <a:r>
              <a:rPr lang="en-US" sz="2000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14 bytes from the beginning  of           this module)</a:t>
            </a:r>
          </a:p>
          <a:p>
            <a:pPr lvl="2">
              <a:buFont typeface="Wingdings" pitchFamily="2" charset="2"/>
              <a:buChar char="ü"/>
            </a:pPr>
            <a:r>
              <a:rPr lang="en-US" sz="2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Absolute addresses</a:t>
            </a:r>
            <a:r>
              <a:rPr lang="en-US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-(</a:t>
            </a:r>
            <a:r>
              <a:rPr lang="en-US" sz="2000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</a:t>
            </a: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74014)</a:t>
            </a:r>
          </a:p>
          <a:p>
            <a:pPr>
              <a:buFont typeface="Courier New" pitchFamily="49" charset="0"/>
              <a:buChar char="o"/>
            </a:pP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Courier New" pitchFamily="49" charset="0"/>
              <a:buChar char="o"/>
            </a:pPr>
            <a:endParaRPr lang="en-US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7" name="TextBox 6"/>
          <p:cNvSpPr txBox="1">
            <a:spLocks noChangeArrowheads="1"/>
          </p:cNvSpPr>
          <p:nvPr/>
        </p:nvSpPr>
        <p:spPr bwMode="auto">
          <a:xfrm rot="19453966">
            <a:off x="6815733" y="5277616"/>
            <a:ext cx="2362200" cy="6461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What’s the purpose of binding?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59F5-408C-4E78-8407-483E4E77157F}" type="datetime1">
              <a:rPr lang="en-US" smtClean="0"/>
              <a:t>5/31/2020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Address Binding(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con’t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458200" cy="6172200"/>
          </a:xfrm>
        </p:spPr>
        <p:txBody>
          <a:bodyPr>
            <a:normAutofit/>
          </a:bodyPr>
          <a:lstStyle/>
          <a:p>
            <a:pPr marL="240030" indent="-246888">
              <a:buFont typeface="Courier New" pitchFamily="49" charset="0"/>
              <a:buChar char="o"/>
              <a:defRPr/>
            </a:pPr>
            <a:r>
              <a:rPr lang="en-US" sz="2400" b="1" dirty="0">
                <a:solidFill>
                  <a:srgbClr val="0000CC"/>
                </a:solidFill>
              </a:rPr>
              <a:t>Address binding of instructions and data to memory addresses can happen at three different stages.</a:t>
            </a:r>
          </a:p>
          <a:p>
            <a:pPr marL="171450" lvl="1" indent="-246888">
              <a:tabLst>
                <a:tab pos="285750" algn="l"/>
              </a:tabLst>
              <a:defRPr/>
            </a:pPr>
            <a:r>
              <a:rPr lang="en-US" sz="2400" b="1" dirty="0">
                <a:solidFill>
                  <a:srgbClr val="FF0000"/>
                </a:solidFill>
              </a:rPr>
              <a:t>Compile time: </a:t>
            </a:r>
          </a:p>
          <a:p>
            <a:pPr marL="1028700" lvl="4">
              <a:tabLst>
                <a:tab pos="285750" algn="l"/>
              </a:tabLst>
              <a:defRPr/>
            </a:pPr>
            <a:r>
              <a:rPr lang="en-US" sz="2400" dirty="0">
                <a:solidFill>
                  <a:srgbClr val="0000CC"/>
                </a:solidFill>
              </a:rPr>
              <a:t>If memory location is known a prior, absolute code can be generated; must recompile code if starting location changes.</a:t>
            </a:r>
          </a:p>
          <a:p>
            <a:pPr marL="171450" lvl="1" indent="-246888">
              <a:tabLst>
                <a:tab pos="285750" algn="l"/>
              </a:tabLst>
              <a:defRPr/>
            </a:pPr>
            <a:r>
              <a:rPr lang="en-US" sz="2400" b="1" dirty="0">
                <a:solidFill>
                  <a:srgbClr val="FF0000"/>
                </a:solidFill>
              </a:rPr>
              <a:t>Load time:</a:t>
            </a:r>
          </a:p>
          <a:p>
            <a:pPr marL="1028700" lvl="4">
              <a:tabLst>
                <a:tab pos="285750" algn="l"/>
              </a:tabLst>
              <a:defRPr/>
            </a:pPr>
            <a:r>
              <a:rPr lang="en-US" sz="2400" dirty="0">
                <a:solidFill>
                  <a:srgbClr val="0000CC"/>
                </a:solidFill>
              </a:rPr>
              <a:t>Must generate re-locatable code if memory location is not known at compile time.</a:t>
            </a:r>
          </a:p>
          <a:p>
            <a:pPr marL="171450" lvl="1" indent="-246888">
              <a:tabLst>
                <a:tab pos="285750" algn="l"/>
              </a:tabLst>
              <a:defRPr/>
            </a:pPr>
            <a:r>
              <a:rPr lang="en-US" sz="2400" b="1" dirty="0">
                <a:solidFill>
                  <a:srgbClr val="FF0000"/>
                </a:solidFill>
              </a:rPr>
              <a:t>Execution time</a:t>
            </a:r>
            <a:r>
              <a:rPr lang="en-US" sz="2400" b="1" dirty="0">
                <a:solidFill>
                  <a:srgbClr val="0000CC"/>
                </a:solidFill>
              </a:rPr>
              <a:t>:</a:t>
            </a:r>
          </a:p>
          <a:p>
            <a:pPr marL="403225" lvl="4" indent="-123825">
              <a:defRPr/>
            </a:pPr>
            <a:r>
              <a:rPr lang="en-US" sz="2400" dirty="0">
                <a:solidFill>
                  <a:srgbClr val="0000CC"/>
                </a:solidFill>
              </a:rPr>
              <a:t>Binding delayed until runtime if the process  can be moved during its execution from one memory segment to another</a:t>
            </a:r>
          </a:p>
          <a:p>
            <a:pPr marL="403225" lvl="4" indent="-123825">
              <a:defRPr/>
            </a:pPr>
            <a:r>
              <a:rPr lang="en-US" sz="2400" dirty="0">
                <a:solidFill>
                  <a:srgbClr val="0000CC"/>
                </a:solidFill>
              </a:rPr>
              <a:t>Need hardware support for  address maps (e.g. base and limit registers).</a:t>
            </a:r>
          </a:p>
        </p:txBody>
      </p:sp>
      <p:sp>
        <p:nvSpPr>
          <p:cNvPr id="10247" name="TextBox 6"/>
          <p:cNvSpPr txBox="1">
            <a:spLocks noChangeArrowheads="1"/>
          </p:cNvSpPr>
          <p:nvPr/>
        </p:nvSpPr>
        <p:spPr bwMode="auto">
          <a:xfrm rot="19453966">
            <a:off x="6815733" y="5277616"/>
            <a:ext cx="2362200" cy="6461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What’s the purpose of binding?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EB0FC-833A-4647-91FC-33D532061607}" type="datetime1">
              <a:rPr lang="en-US" smtClean="0"/>
              <a:t>5/31/2020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0D2-20D3-4FFC-9609-89A27990A16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2270</Words>
  <Application>Microsoft Office PowerPoint</Application>
  <PresentationFormat>On-screen Show (4:3)</PresentationFormat>
  <Paragraphs>495</Paragraphs>
  <Slides>31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Albertus Medium</vt:lpstr>
      <vt:lpstr>Arial</vt:lpstr>
      <vt:lpstr>Calibri</vt:lpstr>
      <vt:lpstr>Courier New</vt:lpstr>
      <vt:lpstr>MS Reference Sans Serif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Background</vt:lpstr>
      <vt:lpstr>Background(con’t….)</vt:lpstr>
      <vt:lpstr>Background(con’t….)</vt:lpstr>
      <vt:lpstr>Background(con’t….)</vt:lpstr>
      <vt:lpstr>Address Binding</vt:lpstr>
      <vt:lpstr>Address Binding(con’t…)</vt:lpstr>
      <vt:lpstr>Binding time tradeoffs</vt:lpstr>
      <vt:lpstr>Logical vs. Physical Address Space</vt:lpstr>
      <vt:lpstr>Dynamic relocation using a relocation register</vt:lpstr>
      <vt:lpstr>Swapping</vt:lpstr>
      <vt:lpstr>Schematic View of Swapping</vt:lpstr>
      <vt:lpstr>Contiguous Allocation</vt:lpstr>
      <vt:lpstr>Contiguous Allocation(con’t…)</vt:lpstr>
      <vt:lpstr>Fixed Partitioning</vt:lpstr>
      <vt:lpstr>Fixed Partitioning</vt:lpstr>
      <vt:lpstr>Fixed Partitioning</vt:lpstr>
      <vt:lpstr>Fixed Partitioning(con’t…)</vt:lpstr>
      <vt:lpstr>PowerPoint Presentation</vt:lpstr>
      <vt:lpstr>PowerPoint Presentation</vt:lpstr>
      <vt:lpstr>PowerPoint Presentation</vt:lpstr>
      <vt:lpstr>PowerPoint Presentation</vt:lpstr>
      <vt:lpstr>Using First Fit</vt:lpstr>
      <vt:lpstr>Using Best Fit</vt:lpstr>
      <vt:lpstr>Using Worst Fit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Husen Adem</cp:lastModifiedBy>
  <cp:revision>51</cp:revision>
  <dcterms:created xsi:type="dcterms:W3CDTF">2016-04-19T04:35:11Z</dcterms:created>
  <dcterms:modified xsi:type="dcterms:W3CDTF">2020-05-31T13:39:39Z</dcterms:modified>
</cp:coreProperties>
</file>