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58" r:id="rId3"/>
    <p:sldId id="259" r:id="rId4"/>
    <p:sldId id="264" r:id="rId5"/>
    <p:sldId id="260" r:id="rId6"/>
    <p:sldId id="261" r:id="rId7"/>
    <p:sldId id="263" r:id="rId8"/>
    <p:sldId id="265" r:id="rId9"/>
    <p:sldId id="267" r:id="rId10"/>
    <p:sldId id="266" r:id="rId11"/>
    <p:sldId id="269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21AE68-0C52-4860-A838-61A15B704D50}" type="datetimeFigureOut">
              <a:rPr lang="en-US" smtClean="0"/>
              <a:pPr/>
              <a:t>5/31/2020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5B59F4-904A-4CE6-967B-07D8C34583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BB06A3A-5BCB-4756-90A4-E1EC4D1B512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43636C-FCB0-4F84-A6B7-DFADA6AA817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D62D4E9-D34B-4D5A-AC2C-6A2BFF51887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264D44-E773-46D9-B74D-F4D52BEE93C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4B3950-9384-4B55-8085-A642047EC15E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9A9DF7-2215-4098-8F7D-029857D5E1D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41744E8-1135-43FF-A60E-CA1F7F5BD58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D30B62D-E9EC-4E0A-831D-84F92E6A2152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F7BA97-0373-494C-B6DC-94A355EDEAB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B2AE097-2E75-424C-B0D7-F5E146D33B05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F7BA97-0373-494C-B6DC-94A355EDEAB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635774F-1B17-41D1-8B5D-D79C2692D64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BD0374-FE00-47D1-A39E-30C21C25744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9905F6-8298-428C-8705-5D03C5CE9FA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9905F6-8298-428C-8705-5D03C5CE9FA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9905F6-8298-428C-8705-5D03C5CE9FA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0EB969E-EE6A-408E-9C91-20ACBD235EB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AF883C0-8D6A-44CB-AE42-9A0B97D47FB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65C9B09-79EC-4505-8724-A890993F3EE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2111-494A-41B3-9CBC-C45804BDBB21}" type="datetime1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C7F0C-C1CC-47A6-A4DC-EF833AD436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6337-27FA-4350-8634-FCB150C2962D}" type="datetime1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C7F0C-C1CC-47A6-A4DC-EF833AD436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54FE5-F3B4-4400-A3F8-7C93288FD865}" type="datetime1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C7F0C-C1CC-47A6-A4DC-EF833AD436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AA12C-1D94-4E69-B631-9F1E78860854}" type="datetime1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C7F0C-C1CC-47A6-A4DC-EF833AD436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4383-EDD7-4F57-9A30-B77982D16A25}" type="datetime1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C7F0C-C1CC-47A6-A4DC-EF833AD436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11456-273F-4835-9902-7EC2006A0608}" type="datetime1">
              <a:rPr lang="en-US" smtClean="0"/>
              <a:t>5/31/2020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C7F0C-C1CC-47A6-A4DC-EF833AD436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7AE27-634F-41DB-9A59-43519AE21AAB}" type="datetime1">
              <a:rPr lang="en-US" smtClean="0"/>
              <a:t>5/31/2020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C7F0C-C1CC-47A6-A4DC-EF833AD436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67B79-A7E0-47B6-8EA3-1C18FBB4AF77}" type="datetime1">
              <a:rPr lang="en-US" smtClean="0"/>
              <a:t>5/31/2020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C7F0C-C1CC-47A6-A4DC-EF833AD436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BE33F-E92E-47C7-A378-B6C2BF008E18}" type="datetime1">
              <a:rPr lang="en-US" smtClean="0"/>
              <a:t>5/31/2020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C7F0C-C1CC-47A6-A4DC-EF833AD436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C4CE5-1DBF-4E85-85A4-04CDDA55E6B1}" type="datetime1">
              <a:rPr lang="en-US" smtClean="0"/>
              <a:t>5/31/2020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C7F0C-C1CC-47A6-A4DC-EF833AD436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2CF31-2345-4C34-8ECC-641D3E45060F}" type="datetime1">
              <a:rPr lang="en-US" smtClean="0"/>
              <a:t>5/31/2020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C7F0C-C1CC-47A6-A4DC-EF833AD436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22E89-BCB3-4B5E-94ED-84ECC4FCB2A5}" type="datetime1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Ambo University || Woliso Campus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C7F0C-C1CC-47A6-A4DC-EF833AD436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Paging  and Segmentation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AAF0-B02F-43FC-9F1D-AC9D2FA57D05}" type="datetime1">
              <a:rPr lang="en-US" smtClean="0"/>
              <a:t>5/31/2020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C7F0C-C1CC-47A6-A4DC-EF833AD436E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Page table(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con’t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…) 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838201"/>
            <a:ext cx="8229600" cy="2514600"/>
          </a:xfrm>
        </p:spPr>
        <p:txBody>
          <a:bodyPr rtlCol="0"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Referenced bit:</a:t>
            </a: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set whenever a page is referenced, either for reading or writing. 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Its value is to help the operating system choose a page to evict when a page fault occurs and plays an important role in several of the page replacement algorithms </a:t>
            </a:r>
          </a:p>
          <a:p>
            <a:pPr>
              <a:buFont typeface="Wingdings" pitchFamily="2" charset="2"/>
              <a:buChar char="v"/>
            </a:pPr>
            <a:r>
              <a:rPr lang="en-US" sz="2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Cache disable: </a:t>
            </a: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this bit, caching can be turned off. This feature is important for pages that map onto device registers rather than memory.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CE465E1-14A8-47E7-BAB7-040DAAE2D653}" type="datetime1">
              <a:rPr lang="en-US" smtClean="0"/>
              <a:t>5/31/2020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Ambo University || Woliso Campus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AD46D4-DF26-4AC4-88EB-631C2A91EF50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3810000"/>
            <a:ext cx="79248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563563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Implementation of Page Table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0" y="533400"/>
            <a:ext cx="8915400" cy="6096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Courier New" pitchFamily="49" charset="0"/>
              <a:buChar char="o"/>
            </a:pPr>
            <a:r>
              <a:rPr lang="en-US" sz="2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 options:</a:t>
            </a: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Page table can be kept in </a:t>
            </a:r>
            <a:r>
              <a:rPr lang="en-US" sz="2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registers</a:t>
            </a: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or </a:t>
            </a:r>
            <a:r>
              <a:rPr lang="en-US" sz="2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 memory</a:t>
            </a:r>
          </a:p>
          <a:p>
            <a:pPr>
              <a:lnSpc>
                <a:spcPct val="90000"/>
              </a:lnSpc>
              <a:buFont typeface="Courier New" pitchFamily="49" charset="0"/>
              <a:buChar char="o"/>
            </a:pP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Page table is kept in main memory due to bigger size.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Ex: address space = 2</a:t>
            </a:r>
            <a:r>
              <a:rPr lang="en-US" sz="2000" baseline="30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32</a:t>
            </a: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2</a:t>
            </a:r>
            <a:r>
              <a:rPr lang="en-US" sz="2000" baseline="30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64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Page size= 2</a:t>
            </a:r>
            <a:r>
              <a:rPr lang="en-US" sz="2000" baseline="30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Page table= 2</a:t>
            </a:r>
            <a:r>
              <a:rPr lang="en-US" sz="2000" baseline="30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32</a:t>
            </a: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/ 2</a:t>
            </a:r>
            <a:r>
              <a:rPr lang="en-US" sz="2000" baseline="30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=2</a:t>
            </a:r>
            <a:r>
              <a:rPr lang="en-US" sz="2000" baseline="30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each entry consists of 4 bytes, the page table size = 4MB.</a:t>
            </a:r>
          </a:p>
          <a:p>
            <a:pPr>
              <a:lnSpc>
                <a:spcPct val="90000"/>
              </a:lnSpc>
              <a:buFont typeface="Courier New" pitchFamily="49" charset="0"/>
              <a:buChar char="o"/>
            </a:pPr>
            <a:r>
              <a:rPr lang="en-US" sz="20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Page-table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base register (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PTBR)</a:t>
            </a: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points to the page table.</a:t>
            </a:r>
          </a:p>
          <a:p>
            <a:pPr>
              <a:lnSpc>
                <a:spcPct val="90000"/>
              </a:lnSpc>
              <a:buFont typeface="Courier New" pitchFamily="49" charset="0"/>
              <a:buChar char="o"/>
            </a:pPr>
            <a:r>
              <a:rPr lang="en-US" sz="20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Page-table length register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(PRLR)</a:t>
            </a: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indicates size of the page table.</a:t>
            </a:r>
          </a:p>
          <a:p>
            <a:pPr>
              <a:lnSpc>
                <a:spcPct val="90000"/>
              </a:lnSpc>
              <a:buFont typeface="Courier New" pitchFamily="49" charset="0"/>
              <a:buChar char="o"/>
            </a:pP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PTBR, and PRLR are maintained in the registers.</a:t>
            </a:r>
          </a:p>
          <a:p>
            <a:pPr>
              <a:lnSpc>
                <a:spcPct val="90000"/>
              </a:lnSpc>
              <a:buFont typeface="Courier New" pitchFamily="49" charset="0"/>
              <a:buChar char="o"/>
            </a:pP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this scheme every data/instruction access requires two memory accesses.  One for the page table and one for the data/instruction.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Memory access is slowed by a factor of  2.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Swapping might be better !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two memory access problem can be solved by the use of a special fast-lookup hardware cache called associative memory or translation look-aside buffers (TLBs)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F2FC46B-68FD-45A3-98A1-37522652C46C}" type="datetime1">
              <a:rPr lang="en-US" smtClean="0"/>
              <a:t>5/31/2020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Ambo University || Woliso Campus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69FA05-3F73-4C4E-B559-95789ACA8BD6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36871" name="TextBox 3"/>
          <p:cNvSpPr txBox="1">
            <a:spLocks noChangeArrowheads="1"/>
          </p:cNvSpPr>
          <p:nvPr/>
        </p:nvSpPr>
        <p:spPr bwMode="auto">
          <a:xfrm>
            <a:off x="6400800" y="5867400"/>
            <a:ext cx="2132013" cy="64611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What’s the purpose of  using TLB?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050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/>
          <a:lstStyle/>
          <a:p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Associative Memory</a:t>
            </a:r>
          </a:p>
        </p:txBody>
      </p:sp>
      <p:sp>
        <p:nvSpPr>
          <p:cNvPr id="38915" name="Rectangle 2051"/>
          <p:cNvSpPr>
            <a:spLocks noGrp="1" noChangeArrowheads="1"/>
          </p:cNvSpPr>
          <p:nvPr>
            <p:ph idx="1"/>
          </p:nvPr>
        </p:nvSpPr>
        <p:spPr>
          <a:xfrm>
            <a:off x="228600" y="609600"/>
            <a:ext cx="8153400" cy="5638800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associative high speed memory.</a:t>
            </a:r>
          </a:p>
          <a:p>
            <a:r>
              <a:rPr lang="en-US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Each entry in TLB consists two parts: key and value.</a:t>
            </a:r>
          </a:p>
          <a:p>
            <a:r>
              <a:rPr lang="en-US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TLB is presented with item, item compared with all keys simultaneously.</a:t>
            </a:r>
          </a:p>
          <a:p>
            <a:r>
              <a:rPr lang="en-US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item is found corresponding field is returned.</a:t>
            </a:r>
          </a:p>
          <a:p>
            <a:r>
              <a:rPr lang="en-US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TLB is used for page table with page number and frame as its two column.</a:t>
            </a:r>
          </a:p>
          <a:p>
            <a:r>
              <a:rPr lang="en-US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Associative memory contains only few page table entries.</a:t>
            </a:r>
          </a:p>
          <a:p>
            <a:pPr>
              <a:buNone/>
            </a:pPr>
            <a:endParaRPr lang="en-US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Address translation (p, d)</a:t>
            </a:r>
          </a:p>
          <a:p>
            <a:pPr marL="628650" lvl="1"/>
            <a:r>
              <a:rPr lang="en-US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</a:t>
            </a:r>
            <a:r>
              <a:rPr lang="en-US" sz="2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 is in associative register, get frame # out</a:t>
            </a:r>
          </a:p>
          <a:p>
            <a:pPr marL="628650" lvl="1"/>
            <a:r>
              <a:rPr lang="en-US" sz="2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Otherwise get frame # from page table in memory</a:t>
            </a:r>
          </a:p>
          <a:p>
            <a:pPr marL="628650" lvl="1"/>
            <a:endParaRPr lang="en-US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F5FC050-EC9B-480A-9273-ED5AB0F5E7C5}" type="datetime1">
              <a:rPr lang="en-US" smtClean="0"/>
              <a:t>5/31/2020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Ambo University || Woliso Campus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C84617-2FB7-4214-A8E8-E34D0F9F514F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38924" name="Rectangle 2057"/>
          <p:cNvSpPr>
            <a:spLocks noChangeArrowheads="1"/>
          </p:cNvSpPr>
          <p:nvPr/>
        </p:nvSpPr>
        <p:spPr bwMode="auto">
          <a:xfrm>
            <a:off x="2286000" y="3124200"/>
            <a:ext cx="129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600" b="1" dirty="0">
                <a:latin typeface="Calibri" pitchFamily="34" charset="0"/>
              </a:rPr>
              <a:t>Page #(p)</a:t>
            </a:r>
          </a:p>
        </p:txBody>
      </p:sp>
      <p:sp>
        <p:nvSpPr>
          <p:cNvPr id="38925" name="Rectangle 2058"/>
          <p:cNvSpPr>
            <a:spLocks noChangeArrowheads="1"/>
          </p:cNvSpPr>
          <p:nvPr/>
        </p:nvSpPr>
        <p:spPr bwMode="auto">
          <a:xfrm>
            <a:off x="3733800" y="3200400"/>
            <a:ext cx="129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600" b="1" dirty="0">
                <a:latin typeface="Calibri" pitchFamily="34" charset="0"/>
              </a:rPr>
              <a:t>Frame #(d)</a:t>
            </a:r>
          </a:p>
        </p:txBody>
      </p:sp>
      <p:sp>
        <p:nvSpPr>
          <p:cNvPr id="38926" name="TextBox 10"/>
          <p:cNvSpPr txBox="1">
            <a:spLocks noChangeArrowheads="1"/>
          </p:cNvSpPr>
          <p:nvPr/>
        </p:nvSpPr>
        <p:spPr bwMode="auto">
          <a:xfrm rot="-2815546">
            <a:off x="6710363" y="5327650"/>
            <a:ext cx="2598737" cy="646113"/>
          </a:xfrm>
          <a:prstGeom prst="rect">
            <a:avLst/>
          </a:prstGeom>
          <a:solidFill>
            <a:srgbClr val="13C2F9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Why associative memory is needed?</a:t>
            </a:r>
          </a:p>
        </p:txBody>
      </p:sp>
      <p:sp>
        <p:nvSpPr>
          <p:cNvPr id="15" name="Rectangle 2052"/>
          <p:cNvSpPr>
            <a:spLocks noChangeArrowheads="1"/>
          </p:cNvSpPr>
          <p:nvPr/>
        </p:nvSpPr>
        <p:spPr bwMode="auto">
          <a:xfrm>
            <a:off x="2209800" y="3505200"/>
            <a:ext cx="2895600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2209800" y="3810000"/>
            <a:ext cx="2895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209800" y="4114800"/>
            <a:ext cx="2895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209800" y="4495800"/>
            <a:ext cx="2895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5" idx="0"/>
            <a:endCxn id="15" idx="2"/>
          </p:cNvCxnSpPr>
          <p:nvPr/>
        </p:nvCxnSpPr>
        <p:spPr>
          <a:xfrm rot="16200000" flipH="1">
            <a:off x="3048000" y="4114800"/>
            <a:ext cx="1219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/>
          <a:lstStyle/>
          <a:p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Paging Hardware With TLB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90B3D79-6DCB-4F5B-BE5A-F632941982C7}" type="datetime1">
              <a:rPr lang="en-US" smtClean="0"/>
              <a:t>5/31/2020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Ambo University || Woliso Campus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9F08A1-7EF6-446E-9C5D-F2FCCC12CFF5}" type="slidenum">
              <a:rPr lang="en-US"/>
              <a:pPr>
                <a:defRPr/>
              </a:pPr>
              <a:t>13</a:t>
            </a:fld>
            <a:endParaRPr lang="en-US"/>
          </a:p>
        </p:txBody>
      </p:sp>
      <p:pic>
        <p:nvPicPr>
          <p:cNvPr id="37894" name="Picture 1027"/>
          <p:cNvPicPr>
            <a:picLocks noChangeAspect="1" noChangeArrowheads="1"/>
          </p:cNvPicPr>
          <p:nvPr/>
        </p:nvPicPr>
        <p:blipFill>
          <a:blip r:embed="rId3"/>
          <a:srcRect l="1364" t="1157" r="1537" b="1157"/>
          <a:stretch>
            <a:fillRect/>
          </a:stretch>
        </p:blipFill>
        <p:spPr bwMode="auto">
          <a:xfrm>
            <a:off x="539750" y="1122363"/>
            <a:ext cx="6851650" cy="4668837"/>
          </a:xfrm>
          <a:prstGeom prst="rect">
            <a:avLst/>
          </a:prstGeom>
          <a:noFill/>
          <a:ln w="57150" cmpd="thickThin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487363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Effective Access Time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685800"/>
            <a:ext cx="8610600" cy="5943600"/>
          </a:xfrm>
        </p:spPr>
        <p:txBody>
          <a:bodyPr>
            <a:noAutofit/>
          </a:bodyPr>
          <a:lstStyle/>
          <a:p>
            <a:pPr>
              <a:buFont typeface="Courier New" pitchFamily="49" charset="0"/>
              <a:buChar char="o"/>
              <a:tabLst>
                <a:tab pos="2063750" algn="l"/>
                <a:tab pos="2568575" algn="l"/>
              </a:tabLst>
            </a:pP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Associative Lookup = </a:t>
            </a: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 time unit, Assume memory cycle time is 1 microsecond</a:t>
            </a:r>
          </a:p>
          <a:p>
            <a:pPr>
              <a:buFont typeface="Courier New" pitchFamily="49" charset="0"/>
              <a:buChar char="o"/>
              <a:tabLst>
                <a:tab pos="2063750" algn="l"/>
                <a:tab pos="2568575" algn="l"/>
              </a:tabLst>
            </a:pPr>
            <a:r>
              <a:rPr lang="en-US" sz="2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Hit ratio </a:t>
            </a: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– percentage of times that a page number is found in the associative registers; ratio related to number of associative registers</a:t>
            </a:r>
          </a:p>
          <a:p>
            <a:pPr>
              <a:buFont typeface="Courier New" pitchFamily="49" charset="0"/>
              <a:buChar char="o"/>
              <a:tabLst>
                <a:tab pos="2063750" algn="l"/>
                <a:tab pos="2568575" algn="l"/>
              </a:tabLst>
            </a:pP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Hit ratio</a:t>
            </a:r>
            <a:r>
              <a:rPr lang="en-US" sz="2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 </a:t>
            </a: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= </a:t>
            </a:r>
          </a:p>
          <a:p>
            <a:pPr>
              <a:buFont typeface="Courier New" pitchFamily="49" charset="0"/>
              <a:buChar char="o"/>
              <a:tabLst>
                <a:tab pos="2063750" algn="l"/>
                <a:tab pos="2568575" algn="l"/>
              </a:tabLst>
            </a:pP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Effective Access Time (EAT)=  </a:t>
            </a: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EAT = (1 + </a:t>
            </a: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)  + (2 + )(1 – )    		        				     = 2 +  – </a:t>
            </a:r>
          </a:p>
          <a:p>
            <a:pPr>
              <a:buFont typeface="Courier New" pitchFamily="49" charset="0"/>
              <a:buChar char="o"/>
              <a:tabLst>
                <a:tab pos="2063750" algn="l"/>
                <a:tab pos="2568575" algn="l"/>
              </a:tabLst>
            </a:pP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Example:</a:t>
            </a:r>
          </a:p>
          <a:p>
            <a:pPr>
              <a:buFont typeface="Courier New" pitchFamily="49" charset="0"/>
              <a:buChar char="o"/>
              <a:tabLst>
                <a:tab pos="2063750" algn="l"/>
                <a:tab pos="2568575" algn="l"/>
              </a:tabLst>
            </a:pPr>
            <a:r>
              <a:rPr lang="en-US" sz="2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hit ratio</a:t>
            </a:r>
            <a:r>
              <a:rPr lang="en-US" sz="2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</a:t>
            </a:r>
            <a:r>
              <a:rPr lang="en-US" sz="16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20ns for TLB search and 100ns for memory cycle(120)</a:t>
            </a:r>
          </a:p>
          <a:p>
            <a:pPr>
              <a:buFont typeface="Courier New" pitchFamily="49" charset="0"/>
              <a:buChar char="o"/>
              <a:tabLst>
                <a:tab pos="2063750" algn="l"/>
                <a:tab pos="2568575" algn="l"/>
              </a:tabLst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Miss ratio</a:t>
            </a:r>
            <a:r>
              <a:rPr lang="en-US" sz="2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r>
              <a:rPr lang="en-US" sz="16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20n for TLB search , 100ns for getting page frame number, 100ns for memory access(20ns +100ns+100ns=220ns) </a:t>
            </a:r>
            <a:endParaRPr lang="en-US" sz="16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tabLst>
                <a:tab pos="2063750" algn="l"/>
                <a:tab pos="2568575" algn="l"/>
              </a:tabLst>
            </a:pPr>
            <a:r>
              <a:rPr lang="en-US" sz="1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Effective access time=hit ratio*Associate memory access time +miss ratio* memory access time.</a:t>
            </a:r>
          </a:p>
          <a:p>
            <a:pPr lvl="1">
              <a:tabLst>
                <a:tab pos="2063750" algn="l"/>
                <a:tab pos="2568575" algn="l"/>
              </a:tabLst>
            </a:pPr>
            <a:r>
              <a:rPr lang="en-US" sz="18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0.80 * 120+0.20*220=140 </a:t>
            </a:r>
            <a:r>
              <a:rPr lang="en-US" sz="1800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nsec</a:t>
            </a:r>
            <a:r>
              <a:rPr lang="en-US" sz="18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lvl="2">
              <a:tabLst>
                <a:tab pos="2063750" algn="l"/>
                <a:tab pos="2568575" algn="l"/>
              </a:tabLst>
            </a:pPr>
            <a:r>
              <a:rPr lang="en-US" sz="1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40 % slowdown.</a:t>
            </a:r>
          </a:p>
          <a:p>
            <a:pPr>
              <a:tabLst>
                <a:tab pos="2063750" algn="l"/>
                <a:tab pos="2568575" algn="l"/>
              </a:tabLst>
            </a:pPr>
            <a:r>
              <a:rPr lang="en-US" sz="18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98-percent hit ratio, we have</a:t>
            </a:r>
          </a:p>
          <a:p>
            <a:pPr lvl="1">
              <a:tabLst>
                <a:tab pos="2063750" algn="l"/>
                <a:tab pos="2568575" algn="l"/>
              </a:tabLst>
            </a:pPr>
            <a:r>
              <a:rPr lang="en-US" sz="18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Effective access time= 0.98*120+0.02*220</a:t>
            </a:r>
          </a:p>
          <a:p>
            <a:pPr lvl="1">
              <a:buFont typeface="Monotype Sorts" pitchFamily="2" charset="2"/>
              <a:buNone/>
              <a:tabLst>
                <a:tab pos="2063750" algn="l"/>
                <a:tab pos="2568575" algn="l"/>
              </a:tabLst>
            </a:pPr>
            <a:r>
              <a:rPr lang="en-US" sz="18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= 122 nanoseconds</a:t>
            </a:r>
          </a:p>
          <a:p>
            <a:pPr lvl="1">
              <a:buFont typeface="Monotype Sorts" pitchFamily="2" charset="2"/>
              <a:buNone/>
              <a:tabLst>
                <a:tab pos="2063750" algn="l"/>
                <a:tab pos="2568575" algn="l"/>
              </a:tabLst>
            </a:pPr>
            <a:r>
              <a:rPr lang="en-US" sz="18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   =  22 % slowdown.</a:t>
            </a:r>
          </a:p>
          <a:p>
            <a:pPr>
              <a:buFont typeface="Courier New" pitchFamily="49" charset="0"/>
              <a:buChar char="o"/>
              <a:tabLst>
                <a:tab pos="2063750" algn="l"/>
                <a:tab pos="2568575" algn="l"/>
              </a:tabLst>
            </a:pPr>
            <a:endParaRPr lang="en-US" sz="20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395A182-63E3-4033-BBA0-07647885F1A2}" type="datetime1">
              <a:rPr lang="en-US" smtClean="0"/>
              <a:t>5/31/2020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Ambo University || Woliso Campus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CE61B7-6C70-4AF4-96F3-42BFF0D0A530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39943" name="TextBox 3"/>
          <p:cNvSpPr txBox="1">
            <a:spLocks noChangeArrowheads="1"/>
          </p:cNvSpPr>
          <p:nvPr/>
        </p:nvSpPr>
        <p:spPr bwMode="auto">
          <a:xfrm rot="-3338311">
            <a:off x="6977857" y="5136356"/>
            <a:ext cx="2076450" cy="64611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Compare miss ratio wit hit ratio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Structure of the Page Table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143000"/>
            <a:ext cx="7848600" cy="4718050"/>
          </a:xfrm>
        </p:spPr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en-US" dirty="0">
                <a:solidFill>
                  <a:srgbClr val="0000CC"/>
                </a:solidFill>
              </a:rPr>
              <a:t>Hierarchical Paging</a:t>
            </a:r>
          </a:p>
          <a:p>
            <a:pPr>
              <a:buFont typeface="Courier New" pitchFamily="49" charset="0"/>
              <a:buChar char="o"/>
            </a:pPr>
            <a:endParaRPr lang="en-US" dirty="0">
              <a:solidFill>
                <a:srgbClr val="0000CC"/>
              </a:solidFill>
            </a:endParaRPr>
          </a:p>
          <a:p>
            <a:pPr>
              <a:buFont typeface="Courier New" pitchFamily="49" charset="0"/>
              <a:buChar char="o"/>
            </a:pPr>
            <a:r>
              <a:rPr lang="en-US" dirty="0">
                <a:solidFill>
                  <a:srgbClr val="0000CC"/>
                </a:solidFill>
              </a:rPr>
              <a:t>Hashed Page Tables</a:t>
            </a:r>
          </a:p>
          <a:p>
            <a:pPr>
              <a:buFont typeface="Courier New" pitchFamily="49" charset="0"/>
              <a:buChar char="o"/>
            </a:pPr>
            <a:endParaRPr lang="en-US" dirty="0">
              <a:solidFill>
                <a:srgbClr val="0000CC"/>
              </a:solidFill>
            </a:endParaRPr>
          </a:p>
          <a:p>
            <a:pPr>
              <a:buFont typeface="Courier New" pitchFamily="49" charset="0"/>
              <a:buChar char="o"/>
            </a:pPr>
            <a:r>
              <a:rPr lang="en-US" dirty="0">
                <a:solidFill>
                  <a:srgbClr val="0000CC"/>
                </a:solidFill>
              </a:rPr>
              <a:t>Inverted Page Tables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8E745DE-732E-4737-95EE-9A745E9FF221}" type="datetime1">
              <a:rPr lang="en-US" smtClean="0"/>
              <a:t>5/31/2020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Ambo University || Woliso Campus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FA81F-3966-4393-B15A-A17627A4E52B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43015" name="TextBox 3"/>
          <p:cNvSpPr txBox="1">
            <a:spLocks noChangeArrowheads="1"/>
          </p:cNvSpPr>
          <p:nvPr/>
        </p:nvSpPr>
        <p:spPr bwMode="auto">
          <a:xfrm rot="-2616236">
            <a:off x="2832100" y="3705225"/>
            <a:ext cx="6073775" cy="47783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500" b="1" dirty="0">
                <a:solidFill>
                  <a:srgbClr val="002060"/>
                </a:solidFill>
                <a:latin typeface="Calibri" pitchFamily="34" charset="0"/>
              </a:rPr>
              <a:t>Reading Assignment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715963"/>
          </a:xfrm>
        </p:spPr>
        <p:txBody>
          <a:bodyPr/>
          <a:lstStyle/>
          <a:p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Segmentation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364163"/>
          </a:xfrm>
        </p:spPr>
        <p:txBody>
          <a:bodyPr/>
          <a:lstStyle/>
          <a:p>
            <a:pPr>
              <a:buFont typeface="Courier New" pitchFamily="49" charset="0"/>
              <a:buChar char="o"/>
              <a:tabLst>
                <a:tab pos="1833563" algn="l"/>
              </a:tabLst>
            </a:pPr>
            <a:r>
              <a:rPr lang="en-US" sz="24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Memory-management scheme that supports user view of memory. </a:t>
            </a:r>
          </a:p>
          <a:p>
            <a:pPr>
              <a:buFont typeface="Courier New" pitchFamily="49" charset="0"/>
              <a:buChar char="o"/>
              <a:tabLst>
                <a:tab pos="1833563" algn="l"/>
              </a:tabLst>
            </a:pPr>
            <a:r>
              <a:rPr lang="en-US" sz="24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program is a collection of segments.  A segment is a logical unit such as:</a:t>
            </a:r>
          </a:p>
          <a:p>
            <a:pPr lvl="2">
              <a:buFont typeface="Wingdings" pitchFamily="2" charset="2"/>
              <a:buChar char="v"/>
              <a:tabLst>
                <a:tab pos="1833563" algn="l"/>
              </a:tabLst>
            </a:pPr>
            <a:r>
              <a:rPr lang="en-US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 program,</a:t>
            </a:r>
          </a:p>
          <a:p>
            <a:pPr lvl="2">
              <a:buFont typeface="Wingdings" pitchFamily="2" charset="2"/>
              <a:buChar char="v"/>
              <a:tabLst>
                <a:tab pos="1833563" algn="l"/>
              </a:tabLst>
            </a:pPr>
            <a:r>
              <a:rPr lang="en-US" sz="24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procedure, </a:t>
            </a:r>
          </a:p>
          <a:p>
            <a:pPr lvl="2">
              <a:buFont typeface="Wingdings" pitchFamily="2" charset="2"/>
              <a:buChar char="v"/>
              <a:tabLst>
                <a:tab pos="1833563" algn="l"/>
              </a:tabLst>
            </a:pPr>
            <a:r>
              <a:rPr lang="en-US" sz="24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function,</a:t>
            </a:r>
          </a:p>
          <a:p>
            <a:pPr lvl="2">
              <a:buFont typeface="Wingdings" pitchFamily="2" charset="2"/>
              <a:buChar char="v"/>
              <a:tabLst>
                <a:tab pos="1833563" algn="l"/>
              </a:tabLst>
            </a:pPr>
            <a:r>
              <a:rPr lang="en-US" sz="24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local variables, global variables,</a:t>
            </a:r>
          </a:p>
          <a:p>
            <a:pPr lvl="2">
              <a:buFont typeface="Wingdings" pitchFamily="2" charset="2"/>
              <a:buChar char="v"/>
              <a:tabLst>
                <a:tab pos="1833563" algn="l"/>
              </a:tabLst>
            </a:pPr>
            <a:r>
              <a:rPr lang="en-US" sz="24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common block,</a:t>
            </a:r>
          </a:p>
          <a:p>
            <a:pPr lvl="2">
              <a:buFont typeface="Wingdings" pitchFamily="2" charset="2"/>
              <a:buChar char="v"/>
              <a:tabLst>
                <a:tab pos="1833563" algn="l"/>
              </a:tabLst>
            </a:pPr>
            <a:r>
              <a:rPr lang="en-US" sz="24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stack,</a:t>
            </a:r>
          </a:p>
          <a:p>
            <a:pPr lvl="2">
              <a:buFont typeface="Wingdings" pitchFamily="2" charset="2"/>
              <a:buChar char="v"/>
              <a:tabLst>
                <a:tab pos="1833563" algn="l"/>
              </a:tabLst>
            </a:pPr>
            <a:r>
              <a:rPr lang="en-US" sz="24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symbol table, arrays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F917C44-FBA5-4D4A-B263-483AC71CC74E}" type="datetime1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Ambo University || Woliso Campus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24F97A-236A-4BE8-B018-029D03105E50}" type="slidenum">
              <a:rPr lang="en-US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User’s View of a Program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4DAC512-D093-45DC-9A15-E6ABD0218820}" type="datetime1">
              <a:rPr lang="en-US" smtClean="0"/>
              <a:t>5/31/2020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Ambo University || Woliso Campus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8B5A99-8C21-4954-8AF4-526A2AF473B8}" type="slidenum">
              <a:rPr lang="en-US"/>
              <a:pPr>
                <a:defRPr/>
              </a:pPr>
              <a:t>17</a:t>
            </a:fld>
            <a:endParaRPr lang="en-US"/>
          </a:p>
        </p:txBody>
      </p:sp>
      <p:pic>
        <p:nvPicPr>
          <p:cNvPr id="45062" name="Picture 4"/>
          <p:cNvPicPr>
            <a:picLocks noChangeAspect="1" noChangeArrowheads="1"/>
          </p:cNvPicPr>
          <p:nvPr/>
        </p:nvPicPr>
        <p:blipFill>
          <a:blip r:embed="rId3"/>
          <a:srcRect l="21812" t="632" r="21811" b="964"/>
          <a:stretch>
            <a:fillRect/>
          </a:stretch>
        </p:blipFill>
        <p:spPr bwMode="auto">
          <a:xfrm>
            <a:off x="2209800" y="1143000"/>
            <a:ext cx="3859213" cy="4872038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Logical View of Segmentation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FFFC768-65F0-481B-BAC7-0AFF24A4078C}" type="datetime1">
              <a:rPr lang="en-US" smtClean="0"/>
              <a:t>5/31/2020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Ambo University || Woliso Campus</a:t>
            </a:r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690814-2CD5-4D50-824E-56EFECE0E5B4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46086" name="Oval 3"/>
          <p:cNvSpPr>
            <a:spLocks noChangeArrowheads="1"/>
          </p:cNvSpPr>
          <p:nvPr/>
        </p:nvSpPr>
        <p:spPr bwMode="auto">
          <a:xfrm>
            <a:off x="1371600" y="1143000"/>
            <a:ext cx="2895600" cy="396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6087" name="Rectangle 4"/>
          <p:cNvSpPr>
            <a:spLocks noChangeArrowheads="1"/>
          </p:cNvSpPr>
          <p:nvPr/>
        </p:nvSpPr>
        <p:spPr bwMode="auto">
          <a:xfrm>
            <a:off x="1905000" y="1857375"/>
            <a:ext cx="990600" cy="533400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Calibri" pitchFamily="34" charset="0"/>
              </a:rPr>
              <a:t>1</a:t>
            </a:r>
          </a:p>
        </p:txBody>
      </p:sp>
      <p:sp>
        <p:nvSpPr>
          <p:cNvPr id="46088" name="Rectangle 5"/>
          <p:cNvSpPr>
            <a:spLocks noChangeArrowheads="1"/>
          </p:cNvSpPr>
          <p:nvPr/>
        </p:nvSpPr>
        <p:spPr bwMode="auto">
          <a:xfrm>
            <a:off x="1752600" y="3000375"/>
            <a:ext cx="9144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Calibri" pitchFamily="34" charset="0"/>
              </a:rPr>
              <a:t>3</a:t>
            </a:r>
          </a:p>
        </p:txBody>
      </p:sp>
      <p:sp>
        <p:nvSpPr>
          <p:cNvPr id="91142" name="Rectangle 6"/>
          <p:cNvSpPr>
            <a:spLocks noChangeArrowheads="1"/>
          </p:cNvSpPr>
          <p:nvPr/>
        </p:nvSpPr>
        <p:spPr bwMode="auto">
          <a:xfrm>
            <a:off x="3200400" y="2466975"/>
            <a:ext cx="914400" cy="381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+mn-lt"/>
                <a:cs typeface="+mn-cs"/>
              </a:rPr>
              <a:t>2</a:t>
            </a:r>
          </a:p>
        </p:txBody>
      </p:sp>
      <p:sp>
        <p:nvSpPr>
          <p:cNvPr id="46090" name="Rectangle 7"/>
          <p:cNvSpPr>
            <a:spLocks noChangeArrowheads="1"/>
          </p:cNvSpPr>
          <p:nvPr/>
        </p:nvSpPr>
        <p:spPr bwMode="auto">
          <a:xfrm>
            <a:off x="3124200" y="3457575"/>
            <a:ext cx="914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Calibri" pitchFamily="34" charset="0"/>
              </a:rPr>
              <a:t>4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5638800" y="1171575"/>
            <a:ext cx="1143000" cy="3962400"/>
            <a:chOff x="3888" y="1056"/>
            <a:chExt cx="720" cy="2496"/>
          </a:xfrm>
        </p:grpSpPr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3888" y="1056"/>
              <a:ext cx="720" cy="672"/>
              <a:chOff x="3888" y="1056"/>
              <a:chExt cx="720" cy="672"/>
            </a:xfrm>
          </p:grpSpPr>
          <p:sp>
            <p:nvSpPr>
              <p:cNvPr id="46108" name="Rectangle 8"/>
              <p:cNvSpPr>
                <a:spLocks noChangeArrowheads="1"/>
              </p:cNvSpPr>
              <p:nvPr/>
            </p:nvSpPr>
            <p:spPr bwMode="auto">
              <a:xfrm>
                <a:off x="3888" y="1056"/>
                <a:ext cx="720" cy="67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46109" name="Line 9"/>
              <p:cNvSpPr>
                <a:spLocks noChangeShapeType="1"/>
              </p:cNvSpPr>
              <p:nvPr/>
            </p:nvSpPr>
            <p:spPr bwMode="auto">
              <a:xfrm>
                <a:off x="3888" y="1392"/>
                <a:ext cx="7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3888" y="1728"/>
              <a:ext cx="720" cy="672"/>
              <a:chOff x="3888" y="1056"/>
              <a:chExt cx="720" cy="672"/>
            </a:xfrm>
          </p:grpSpPr>
          <p:sp>
            <p:nvSpPr>
              <p:cNvPr id="46106" name="Rectangle 13"/>
              <p:cNvSpPr>
                <a:spLocks noChangeArrowheads="1"/>
              </p:cNvSpPr>
              <p:nvPr/>
            </p:nvSpPr>
            <p:spPr bwMode="auto">
              <a:xfrm>
                <a:off x="3888" y="1056"/>
                <a:ext cx="720" cy="672"/>
              </a:xfrm>
              <a:prstGeom prst="rect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46107" name="Line 14"/>
              <p:cNvSpPr>
                <a:spLocks noChangeShapeType="1"/>
              </p:cNvSpPr>
              <p:nvPr/>
            </p:nvSpPr>
            <p:spPr bwMode="auto">
              <a:xfrm>
                <a:off x="3888" y="1392"/>
                <a:ext cx="7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6099" name="Text Box 15"/>
            <p:cNvSpPr txBox="1">
              <a:spLocks noChangeArrowheads="1"/>
            </p:cNvSpPr>
            <p:nvPr/>
          </p:nvSpPr>
          <p:spPr bwMode="auto">
            <a:xfrm>
              <a:off x="3936" y="1086"/>
              <a:ext cx="67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latin typeface="Calibri" pitchFamily="34" charset="0"/>
                </a:rPr>
                <a:t>1</a:t>
              </a:r>
            </a:p>
          </p:txBody>
        </p:sp>
        <p:sp>
          <p:nvSpPr>
            <p:cNvPr id="46100" name="Text Box 16"/>
            <p:cNvSpPr txBox="1">
              <a:spLocks noChangeArrowheads="1"/>
            </p:cNvSpPr>
            <p:nvPr/>
          </p:nvSpPr>
          <p:spPr bwMode="auto">
            <a:xfrm>
              <a:off x="4128" y="144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latin typeface="Calibri" pitchFamily="34" charset="0"/>
                </a:rPr>
                <a:t>4</a:t>
              </a:r>
            </a:p>
          </p:txBody>
        </p:sp>
        <p:sp>
          <p:nvSpPr>
            <p:cNvPr id="46101" name="Rectangle 17"/>
            <p:cNvSpPr>
              <a:spLocks noChangeArrowheads="1"/>
            </p:cNvSpPr>
            <p:nvPr/>
          </p:nvSpPr>
          <p:spPr bwMode="auto">
            <a:xfrm>
              <a:off x="3888" y="2400"/>
              <a:ext cx="720" cy="91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6102" name="Rectangle 18"/>
            <p:cNvSpPr>
              <a:spLocks noChangeArrowheads="1"/>
            </p:cNvSpPr>
            <p:nvPr/>
          </p:nvSpPr>
          <p:spPr bwMode="auto">
            <a:xfrm>
              <a:off x="3888" y="3312"/>
              <a:ext cx="720" cy="24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6103" name="Line 19"/>
            <p:cNvSpPr>
              <a:spLocks noChangeShapeType="1"/>
            </p:cNvSpPr>
            <p:nvPr/>
          </p:nvSpPr>
          <p:spPr bwMode="auto">
            <a:xfrm>
              <a:off x="3888" y="2640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4" name="Text Box 20"/>
            <p:cNvSpPr txBox="1">
              <a:spLocks noChangeArrowheads="1"/>
            </p:cNvSpPr>
            <p:nvPr/>
          </p:nvSpPr>
          <p:spPr bwMode="auto">
            <a:xfrm>
              <a:off x="4128" y="2429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latin typeface="Calibri" pitchFamily="34" charset="0"/>
                </a:rPr>
                <a:t>2</a:t>
              </a:r>
            </a:p>
          </p:txBody>
        </p:sp>
        <p:sp>
          <p:nvSpPr>
            <p:cNvPr id="46105" name="Text Box 21"/>
            <p:cNvSpPr txBox="1">
              <a:spLocks noChangeArrowheads="1"/>
            </p:cNvSpPr>
            <p:nvPr/>
          </p:nvSpPr>
          <p:spPr bwMode="auto">
            <a:xfrm>
              <a:off x="4128" y="2889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latin typeface="Calibri" pitchFamily="34" charset="0"/>
                </a:rPr>
                <a:t>3</a:t>
              </a:r>
            </a:p>
          </p:txBody>
        </p:sp>
      </p:grpSp>
      <p:sp>
        <p:nvSpPr>
          <p:cNvPr id="46092" name="Text Box 22"/>
          <p:cNvSpPr txBox="1">
            <a:spLocks noChangeArrowheads="1"/>
          </p:cNvSpPr>
          <p:nvPr/>
        </p:nvSpPr>
        <p:spPr bwMode="auto">
          <a:xfrm>
            <a:off x="2022475" y="5256213"/>
            <a:ext cx="1600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latin typeface="Calibri" pitchFamily="34" charset="0"/>
              </a:rPr>
              <a:t>user space </a:t>
            </a:r>
          </a:p>
        </p:txBody>
      </p:sp>
      <p:sp>
        <p:nvSpPr>
          <p:cNvPr id="46093" name="Text Box 23"/>
          <p:cNvSpPr txBox="1">
            <a:spLocks noChangeArrowheads="1"/>
          </p:cNvSpPr>
          <p:nvPr/>
        </p:nvSpPr>
        <p:spPr bwMode="auto">
          <a:xfrm>
            <a:off x="4883150" y="5256213"/>
            <a:ext cx="31448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latin typeface="Calibri" pitchFamily="34" charset="0"/>
              </a:rPr>
              <a:t>physical memory space</a:t>
            </a:r>
          </a:p>
        </p:txBody>
      </p:sp>
      <p:sp>
        <p:nvSpPr>
          <p:cNvPr id="46094" name="Rectangle 4"/>
          <p:cNvSpPr>
            <a:spLocks noChangeArrowheads="1"/>
          </p:cNvSpPr>
          <p:nvPr/>
        </p:nvSpPr>
        <p:spPr bwMode="auto">
          <a:xfrm>
            <a:off x="5638800" y="1066800"/>
            <a:ext cx="1143000" cy="609600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Calibri" pitchFamily="34" charset="0"/>
              </a:rPr>
              <a:t>1</a:t>
            </a:r>
          </a:p>
        </p:txBody>
      </p:sp>
      <p:sp>
        <p:nvSpPr>
          <p:cNvPr id="25" name="Rectangle 6"/>
          <p:cNvSpPr>
            <a:spLocks noChangeArrowheads="1"/>
          </p:cNvSpPr>
          <p:nvPr/>
        </p:nvSpPr>
        <p:spPr bwMode="auto">
          <a:xfrm>
            <a:off x="5638800" y="3276600"/>
            <a:ext cx="1143000" cy="381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+mn-lt"/>
                <a:cs typeface="+mn-cs"/>
              </a:rPr>
              <a:t>2</a:t>
            </a:r>
          </a:p>
        </p:txBody>
      </p:sp>
      <p:sp>
        <p:nvSpPr>
          <p:cNvPr id="46096" name="Rectangle 5"/>
          <p:cNvSpPr>
            <a:spLocks noChangeArrowheads="1"/>
          </p:cNvSpPr>
          <p:nvPr/>
        </p:nvSpPr>
        <p:spPr bwMode="auto">
          <a:xfrm>
            <a:off x="5638800" y="3657600"/>
            <a:ext cx="1143000" cy="1066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Calibri" pitchFamily="34" charset="0"/>
              </a:rPr>
              <a:t>3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229600" cy="563563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Segmentation Architecture</a:t>
            </a:r>
          </a:p>
        </p:txBody>
      </p:sp>
      <p:sp>
        <p:nvSpPr>
          <p:cNvPr id="4782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85800"/>
            <a:ext cx="8305800" cy="5440363"/>
          </a:xfrm>
        </p:spPr>
        <p:txBody>
          <a:bodyPr rtlCol="0">
            <a:normAutofit fontScale="92500" lnSpcReduction="10000"/>
          </a:bodyPr>
          <a:lstStyle/>
          <a:p>
            <a:pPr marL="342900" lvl="1" indent="-34290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dirty="0">
                <a:solidFill>
                  <a:srgbClr val="0000CC"/>
                </a:solidFill>
              </a:rPr>
              <a:t>Logical address consists of  a two </a:t>
            </a:r>
            <a:r>
              <a:rPr lang="en-US" dirty="0" err="1">
                <a:solidFill>
                  <a:srgbClr val="0000CC"/>
                </a:solidFill>
              </a:rPr>
              <a:t>tuple</a:t>
            </a:r>
            <a:endParaRPr lang="en-US" dirty="0">
              <a:solidFill>
                <a:srgbClr val="0000CC"/>
              </a:solidFill>
            </a:endParaRPr>
          </a:p>
          <a:p>
            <a:pPr marL="800100" lvl="4" indent="-342900" fontAlgn="auto">
              <a:spcAft>
                <a:spcPts val="0"/>
              </a:spcAft>
              <a:buClr>
                <a:schemeClr val="accent4"/>
              </a:buClr>
              <a:buFont typeface="Wingdings" pitchFamily="2" charset="2"/>
              <a:buChar char="ü"/>
              <a:defRPr/>
            </a:pPr>
            <a:r>
              <a:rPr lang="en-US" sz="2400" dirty="0">
                <a:solidFill>
                  <a:srgbClr val="0000CC"/>
                </a:solidFill>
              </a:rPr>
              <a:t>&lt;segment-number, offset&gt;</a:t>
            </a:r>
          </a:p>
          <a:p>
            <a:pPr marL="342900" lvl="1" indent="-34290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b="1" dirty="0">
                <a:solidFill>
                  <a:srgbClr val="0000CC"/>
                </a:solidFill>
              </a:rPr>
              <a:t>Segment Table</a:t>
            </a:r>
          </a:p>
          <a:p>
            <a:pPr lvl="2" indent="-246888" fontAlgn="auto">
              <a:spcAft>
                <a:spcPts val="0"/>
              </a:spcAft>
              <a:defRPr/>
            </a:pPr>
            <a:r>
              <a:rPr lang="en-US" dirty="0">
                <a:solidFill>
                  <a:srgbClr val="0000CC"/>
                </a:solidFill>
              </a:rPr>
              <a:t>Maps two-dimensional user-defined addresses into one-dimensional physical addresses. </a:t>
            </a:r>
          </a:p>
          <a:p>
            <a:pPr lvl="2" indent="-246888" fontAlgn="auto">
              <a:spcAft>
                <a:spcPts val="0"/>
              </a:spcAft>
              <a:defRPr/>
            </a:pPr>
            <a:r>
              <a:rPr lang="en-US" dirty="0">
                <a:solidFill>
                  <a:srgbClr val="0000CC"/>
                </a:solidFill>
              </a:rPr>
              <a:t>Each table entry has</a:t>
            </a:r>
          </a:p>
          <a:p>
            <a:pPr marL="1188720" lvl="3" indent="-210312" fontAlgn="auto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2400" b="1" dirty="0">
                <a:solidFill>
                  <a:srgbClr val="0000CC"/>
                </a:solidFill>
              </a:rPr>
              <a:t>Base</a:t>
            </a:r>
            <a:r>
              <a:rPr lang="en-US" sz="2400" dirty="0">
                <a:solidFill>
                  <a:srgbClr val="0000CC"/>
                </a:solidFill>
              </a:rPr>
              <a:t> - contains the starting physical address where the segments reside in memory.</a:t>
            </a:r>
          </a:p>
          <a:p>
            <a:pPr marL="1188720" lvl="3" indent="-210312" fontAlgn="auto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2400" b="1" dirty="0">
                <a:solidFill>
                  <a:srgbClr val="0000CC"/>
                </a:solidFill>
              </a:rPr>
              <a:t>Limit</a:t>
            </a:r>
            <a:r>
              <a:rPr lang="en-US" sz="2400" dirty="0">
                <a:solidFill>
                  <a:srgbClr val="0000CC"/>
                </a:solidFill>
              </a:rPr>
              <a:t> - specifies the length of the segment.</a:t>
            </a:r>
            <a:r>
              <a:rPr lang="en-US" sz="2400" baseline="-25000" dirty="0">
                <a:solidFill>
                  <a:srgbClr val="0000CC"/>
                </a:solidFill>
              </a:rPr>
              <a:t>	</a:t>
            </a:r>
          </a:p>
          <a:p>
            <a:pPr lvl="2" indent="-246888" fontAlgn="auto">
              <a:spcAft>
                <a:spcPts val="0"/>
              </a:spcAft>
              <a:defRPr/>
            </a:pPr>
            <a:r>
              <a:rPr lang="en-US" b="1" i="1" dirty="0">
                <a:solidFill>
                  <a:srgbClr val="0000CC"/>
                </a:solidFill>
              </a:rPr>
              <a:t>Segment-table base register </a:t>
            </a:r>
            <a:r>
              <a:rPr lang="en-US" dirty="0">
                <a:solidFill>
                  <a:srgbClr val="0000CC"/>
                </a:solidFill>
              </a:rPr>
              <a:t>(STBR) points to the segment table’s location in memory.</a:t>
            </a:r>
          </a:p>
          <a:p>
            <a:pPr lvl="2" indent="-246888" fontAlgn="auto">
              <a:spcAft>
                <a:spcPts val="0"/>
              </a:spcAft>
              <a:defRPr/>
            </a:pPr>
            <a:r>
              <a:rPr lang="en-US" b="1" i="1" dirty="0">
                <a:solidFill>
                  <a:srgbClr val="0000CC"/>
                </a:solidFill>
              </a:rPr>
              <a:t>Segment-table length register </a:t>
            </a:r>
            <a:r>
              <a:rPr lang="en-US" dirty="0">
                <a:solidFill>
                  <a:srgbClr val="0000CC"/>
                </a:solidFill>
              </a:rPr>
              <a:t>(STLR) indicates the number of segments used by a program;.</a:t>
            </a:r>
          </a:p>
          <a:p>
            <a:pPr marL="1487488" lvl="2" indent="53975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dirty="0">
                <a:solidFill>
                  <a:srgbClr val="0000CC"/>
                </a:solidFill>
              </a:rPr>
              <a:t>     Note: </a:t>
            </a:r>
            <a:r>
              <a:rPr lang="en-US" b="1" i="1" dirty="0">
                <a:solidFill>
                  <a:srgbClr val="0000CC"/>
                </a:solidFill>
              </a:rPr>
              <a:t>segment number s is legal  if s &lt; STLR</a:t>
            </a:r>
            <a:r>
              <a:rPr lang="en-US" baseline="-25000" dirty="0">
                <a:solidFill>
                  <a:srgbClr val="0000CC"/>
                </a:solidFill>
              </a:rPr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F7171EA-EA8C-4456-95C2-FECC2A9225A0}" type="datetime1">
              <a:rPr lang="en-US" smtClean="0"/>
              <a:t>5/31/2020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Ambo University || Woliso Campus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F998EB-AD39-4AF0-AB19-E82FDBC3CE68}" type="slidenum">
              <a:rPr lang="en-US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52600" y="685800"/>
            <a:ext cx="594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71600" y="1981200"/>
            <a:ext cx="74676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  <a:buFont typeface="Courier New" pitchFamily="49" charset="0"/>
              <a:buChar char="o"/>
            </a:pPr>
            <a:r>
              <a:rPr lang="en-US" dirty="0"/>
              <a:t>   </a:t>
            </a:r>
            <a:r>
              <a:rPr lang="en-US" sz="24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basic method</a:t>
            </a:r>
          </a:p>
          <a:p>
            <a:pPr>
              <a:buClr>
                <a:srgbClr val="FF0000"/>
              </a:buClr>
              <a:buFont typeface="Courier New" pitchFamily="49" charset="0"/>
              <a:buChar char="o"/>
            </a:pPr>
            <a:endParaRPr lang="en-US" sz="24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>
                <a:srgbClr val="FF0000"/>
              </a:buClr>
              <a:buFont typeface="Courier New" pitchFamily="49" charset="0"/>
              <a:buChar char="o"/>
            </a:pPr>
            <a:r>
              <a:rPr lang="en-US" sz="24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address translation </a:t>
            </a: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>
                <a:srgbClr val="FF0000"/>
              </a:buClr>
              <a:buFont typeface="Courier New" pitchFamily="49" charset="0"/>
              <a:buChar char="o"/>
            </a:pPr>
            <a:r>
              <a:rPr lang="en-US" sz="24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Page table</a:t>
            </a:r>
          </a:p>
          <a:p>
            <a:pPr>
              <a:buClr>
                <a:srgbClr val="FF0000"/>
              </a:buClr>
              <a:buFont typeface="Courier New" pitchFamily="49" charset="0"/>
              <a:buChar char="o"/>
            </a:pPr>
            <a:endParaRPr lang="en-US" sz="24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>
                <a:srgbClr val="FF0000"/>
              </a:buClr>
              <a:buFont typeface="Courier New" pitchFamily="49" charset="0"/>
              <a:buChar char="o"/>
            </a:pPr>
            <a:r>
              <a:rPr lang="en-US" sz="24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segmentation </a:t>
            </a: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>
                <a:srgbClr val="FF0000"/>
              </a:buClr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087EB-EE3D-4134-B5C0-2A65E30163CD}" type="datetime1">
              <a:rPr lang="en-US" smtClean="0"/>
              <a:t>5/31/2020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C7F0C-C1CC-47A6-A4DC-EF833AD436E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Segmentation Architecture (cont.)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838200"/>
            <a:ext cx="8763000" cy="5287963"/>
          </a:xfrm>
        </p:spPr>
        <p:txBody>
          <a:bodyPr/>
          <a:lstStyle/>
          <a:p>
            <a:pPr lvl="1">
              <a:lnSpc>
                <a:spcPct val="90000"/>
              </a:lnSpc>
              <a:buFont typeface="Courier New" pitchFamily="49" charset="0"/>
              <a:buChar char="o"/>
            </a:pPr>
            <a:r>
              <a:rPr lang="en-US" b="1" dirty="0">
                <a:solidFill>
                  <a:srgbClr val="0000CC"/>
                </a:solidFill>
              </a:rPr>
              <a:t>Relocation is dynamic </a:t>
            </a:r>
            <a:r>
              <a:rPr lang="en-US" dirty="0">
                <a:solidFill>
                  <a:srgbClr val="0000CC"/>
                </a:solidFill>
              </a:rPr>
              <a:t>- by segment table</a:t>
            </a:r>
          </a:p>
          <a:p>
            <a:pPr lvl="1">
              <a:lnSpc>
                <a:spcPct val="90000"/>
              </a:lnSpc>
              <a:buFont typeface="Courier New" pitchFamily="49" charset="0"/>
              <a:buChar char="o"/>
            </a:pPr>
            <a:r>
              <a:rPr lang="en-US" b="1" dirty="0">
                <a:solidFill>
                  <a:srgbClr val="0000CC"/>
                </a:solidFill>
              </a:rPr>
              <a:t>Sharing </a:t>
            </a:r>
          </a:p>
          <a:p>
            <a:pPr lvl="2">
              <a:lnSpc>
                <a:spcPct val="90000"/>
              </a:lnSpc>
              <a:buFont typeface="Calibri" pitchFamily="34" charset="0"/>
              <a:buChar char="―"/>
            </a:pPr>
            <a:r>
              <a:rPr lang="en-US" sz="2200" dirty="0">
                <a:solidFill>
                  <a:srgbClr val="0000CC"/>
                </a:solidFill>
              </a:rPr>
              <a:t>Code sharing occurs at the segment level.</a:t>
            </a:r>
          </a:p>
          <a:p>
            <a:pPr lvl="2">
              <a:lnSpc>
                <a:spcPct val="90000"/>
              </a:lnSpc>
              <a:buFont typeface="Calibri" pitchFamily="34" charset="0"/>
              <a:buChar char="―"/>
            </a:pPr>
            <a:r>
              <a:rPr lang="en-US" sz="2200" dirty="0">
                <a:solidFill>
                  <a:srgbClr val="0000CC"/>
                </a:solidFill>
              </a:rPr>
              <a:t>Shared segments must have same segment  number</a:t>
            </a:r>
            <a:r>
              <a:rPr lang="en-US" dirty="0">
                <a:solidFill>
                  <a:srgbClr val="0000CC"/>
                </a:solidFill>
              </a:rPr>
              <a:t>.</a:t>
            </a:r>
          </a:p>
          <a:p>
            <a:pPr lvl="1">
              <a:lnSpc>
                <a:spcPct val="90000"/>
              </a:lnSpc>
              <a:buFont typeface="Courier New" pitchFamily="49" charset="0"/>
              <a:buChar char="o"/>
            </a:pPr>
            <a:r>
              <a:rPr lang="en-US" b="1" dirty="0">
                <a:solidFill>
                  <a:srgbClr val="0000CC"/>
                </a:solidFill>
              </a:rPr>
              <a:t>Allocation</a:t>
            </a:r>
            <a:r>
              <a:rPr lang="en-US" dirty="0">
                <a:solidFill>
                  <a:srgbClr val="0000CC"/>
                </a:solidFill>
              </a:rPr>
              <a:t>  - dynamic storage allocation problem </a:t>
            </a:r>
          </a:p>
          <a:p>
            <a:pPr lvl="2">
              <a:lnSpc>
                <a:spcPct val="90000"/>
              </a:lnSpc>
              <a:buFont typeface="Calibri" pitchFamily="34" charset="0"/>
              <a:buChar char="―"/>
            </a:pPr>
            <a:r>
              <a:rPr lang="en-US" sz="2200" dirty="0">
                <a:solidFill>
                  <a:srgbClr val="0000CC"/>
                </a:solidFill>
              </a:rPr>
              <a:t>use best fit/first fit, may cause external fragmentation.</a:t>
            </a:r>
          </a:p>
          <a:p>
            <a:pPr lvl="1">
              <a:lnSpc>
                <a:spcPct val="90000"/>
              </a:lnSpc>
              <a:buFont typeface="Courier New" pitchFamily="49" charset="0"/>
              <a:buChar char="o"/>
            </a:pPr>
            <a:r>
              <a:rPr lang="en-US" b="1" dirty="0">
                <a:solidFill>
                  <a:srgbClr val="0000CC"/>
                </a:solidFill>
              </a:rPr>
              <a:t>Protection</a:t>
            </a:r>
          </a:p>
          <a:p>
            <a:pPr lvl="2">
              <a:lnSpc>
                <a:spcPct val="90000"/>
              </a:lnSpc>
            </a:pPr>
            <a:r>
              <a:rPr lang="en-US" dirty="0">
                <a:solidFill>
                  <a:srgbClr val="0000CC"/>
                </a:solidFill>
              </a:rPr>
              <a:t>protection bits associated with segments</a:t>
            </a:r>
          </a:p>
          <a:p>
            <a:pPr lvl="3">
              <a:lnSpc>
                <a:spcPct val="90000"/>
              </a:lnSpc>
            </a:pPr>
            <a:r>
              <a:rPr lang="en-US" sz="2200" dirty="0">
                <a:solidFill>
                  <a:srgbClr val="0000CC"/>
                </a:solidFill>
              </a:rPr>
              <a:t>read/write/execute privileges</a:t>
            </a:r>
          </a:p>
          <a:p>
            <a:pPr lvl="3">
              <a:lnSpc>
                <a:spcPct val="90000"/>
              </a:lnSpc>
            </a:pPr>
            <a:r>
              <a:rPr lang="en-US" sz="2200" dirty="0">
                <a:solidFill>
                  <a:srgbClr val="0000CC"/>
                </a:solidFill>
              </a:rPr>
              <a:t>array in a separate segment - hardware can check for illegal array indexes.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02A6B6A-D9CD-49BE-9682-4FD22ED707BA}" type="datetime1">
              <a:rPr lang="en-US" smtClean="0"/>
              <a:t>5/31/2020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Ambo University || Woliso Campus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B675E-92B9-4159-B3CB-14F92C94F314}" type="slidenum">
              <a:rPr lang="en-US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Segmented Paged Memory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8382000" cy="5486400"/>
          </a:xfrm>
        </p:spPr>
        <p:txBody>
          <a:bodyPr/>
          <a:lstStyle/>
          <a:p>
            <a:pPr lvl="1">
              <a:lnSpc>
                <a:spcPct val="90000"/>
              </a:lnSpc>
              <a:buFont typeface="Courier New" pitchFamily="49" charset="0"/>
              <a:buChar char="o"/>
            </a:pPr>
            <a:r>
              <a:rPr lang="en-US" dirty="0">
                <a:solidFill>
                  <a:srgbClr val="0000CC"/>
                </a:solidFill>
              </a:rPr>
              <a:t>Segment-table entry contains not the base address of the segment, but the base address of a page table for this segment.</a:t>
            </a:r>
          </a:p>
          <a:p>
            <a:pPr lvl="2">
              <a:lnSpc>
                <a:spcPct val="90000"/>
              </a:lnSpc>
              <a:buSzPct val="120000"/>
              <a:buFont typeface="Calibri" pitchFamily="34" charset="0"/>
              <a:buChar char="―"/>
            </a:pPr>
            <a:r>
              <a:rPr lang="en-US" dirty="0">
                <a:solidFill>
                  <a:srgbClr val="0000CC"/>
                </a:solidFill>
              </a:rPr>
              <a:t>Overcomes external fragmentation problem of segmented memory.</a:t>
            </a:r>
          </a:p>
          <a:p>
            <a:pPr lvl="2">
              <a:lnSpc>
                <a:spcPct val="90000"/>
              </a:lnSpc>
              <a:buSzPct val="120000"/>
              <a:buFont typeface="Calibri" pitchFamily="34" charset="0"/>
              <a:buChar char="―"/>
            </a:pPr>
            <a:r>
              <a:rPr lang="en-US" dirty="0">
                <a:solidFill>
                  <a:srgbClr val="0000CC"/>
                </a:solidFill>
              </a:rPr>
              <a:t>Paging also makes allocation simpler; time to search for a suitable segment (using best-fit etc.) reduced.</a:t>
            </a:r>
          </a:p>
          <a:p>
            <a:pPr lvl="2">
              <a:lnSpc>
                <a:spcPct val="90000"/>
              </a:lnSpc>
              <a:buSzPct val="120000"/>
              <a:buFont typeface="Calibri" pitchFamily="34" charset="0"/>
              <a:buChar char="―"/>
            </a:pPr>
            <a:r>
              <a:rPr lang="en-US" dirty="0">
                <a:solidFill>
                  <a:srgbClr val="0000CC"/>
                </a:solidFill>
              </a:rPr>
              <a:t>Introduces some internal fragmentation and table space overhead.</a:t>
            </a:r>
          </a:p>
          <a:p>
            <a:pPr lvl="1">
              <a:lnSpc>
                <a:spcPct val="90000"/>
              </a:lnSpc>
              <a:buFont typeface="Courier New" pitchFamily="49" charset="0"/>
              <a:buChar char="o"/>
            </a:pPr>
            <a:r>
              <a:rPr lang="en-US" dirty="0" err="1">
                <a:solidFill>
                  <a:srgbClr val="0000CC"/>
                </a:solidFill>
              </a:rPr>
              <a:t>Multics</a:t>
            </a:r>
            <a:r>
              <a:rPr lang="en-US" dirty="0">
                <a:solidFill>
                  <a:srgbClr val="0000CC"/>
                </a:solidFill>
              </a:rPr>
              <a:t>  - single level page table</a:t>
            </a:r>
          </a:p>
          <a:p>
            <a:pPr lvl="1">
              <a:lnSpc>
                <a:spcPct val="90000"/>
              </a:lnSpc>
              <a:buFont typeface="Courier New" pitchFamily="49" charset="0"/>
              <a:buChar char="o"/>
            </a:pPr>
            <a:r>
              <a:rPr lang="en-US" dirty="0">
                <a:solidFill>
                  <a:srgbClr val="0000CC"/>
                </a:solidFill>
              </a:rPr>
              <a:t>IBM OS/2 - OS on top of Intel 386 </a:t>
            </a:r>
          </a:p>
          <a:p>
            <a:pPr lvl="2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000" dirty="0">
                <a:solidFill>
                  <a:srgbClr val="0000CC"/>
                </a:solidFill>
              </a:rPr>
              <a:t>uses a two level paging scheme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FC20E32-624C-4A88-8471-FC4640336473}" type="datetime1">
              <a:rPr lang="en-US" smtClean="0"/>
              <a:t>5/31/2020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Ambo University || Woliso Campus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6D4E8F-E33C-4F3D-8119-5A447B8D839F}" type="slidenum">
              <a:rPr lang="en-US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MULTICS address translation scheme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C49BB7D-C88D-493A-8469-CA9D7ED6531E}" type="datetime1">
              <a:rPr lang="en-US" smtClean="0"/>
              <a:t>5/31/2020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Ambo University || Woliso Campus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33FDDD-2BA2-476B-9F58-32BF7D243BFB}" type="slidenum">
              <a:rPr lang="en-US" altLang="en-US"/>
              <a:pPr>
                <a:defRPr/>
              </a:pPr>
              <a:t>22</a:t>
            </a:fld>
            <a:endParaRPr lang="en-US" altLang="en-US"/>
          </a:p>
        </p:txBody>
      </p:sp>
      <p:pic>
        <p:nvPicPr>
          <p:cNvPr id="50182" name="Picture 3" descr="img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1143000"/>
            <a:ext cx="7772400" cy="50292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Segmented Paged Memory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6898973-3B41-4983-8D6A-9F5E73F699C5}" type="datetime1">
              <a:rPr lang="en-US" smtClean="0"/>
              <a:t>5/31/2020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Ambo University || Woliso Campus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6D4E8F-E33C-4F3D-8119-5A447B8D839F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 rot="19238693">
            <a:off x="2756631" y="2967335"/>
            <a:ext cx="36307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Thank you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52600" y="152400"/>
            <a:ext cx="594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Basic method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990600"/>
            <a:ext cx="83058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sz="24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Paging is a memory-management scheme that permits the physical-address space of a process to be noncontiguous.</a:t>
            </a:r>
          </a:p>
          <a:p>
            <a:pPr eaLnBrk="0" hangingPunct="0"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   it is commonly used in most operating systems.</a:t>
            </a:r>
          </a:p>
          <a:p>
            <a:pPr eaLnBrk="0" hangingPunct="0"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  Divide physical memory into fixed-sized blocks called frames.</a:t>
            </a:r>
          </a:p>
          <a:p>
            <a:pPr eaLnBrk="0" hangingPunct="0"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  Divide Process into blocks of same size called pages</a:t>
            </a:r>
          </a:p>
          <a:p>
            <a:pPr eaLnBrk="0" hangingPunct="0"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size is power of 2, between 512 bytes and 8,192 bytes</a:t>
            </a:r>
            <a:endParaRPr lang="en-US" sz="24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eaLnBrk="0" hangingPunct="0"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  Use a page table which contains base address of each page in physical memory.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run a program of size </a:t>
            </a:r>
            <a:r>
              <a:rPr lang="en-US" sz="2400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sz="24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pages, need to find </a:t>
            </a:r>
            <a:r>
              <a:rPr lang="en-US" sz="2400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sz="24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free frames and load program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 up a page table to translate logical to physical addresses</a:t>
            </a:r>
          </a:p>
          <a:p>
            <a:pPr eaLnBrk="0" hangingPunct="0">
              <a:buFont typeface="Courier New" pitchFamily="49" charset="0"/>
              <a:buChar char="o"/>
              <a:defRPr/>
            </a:pPr>
            <a:endParaRPr lang="ar-EG" sz="24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>
              <a:buClr>
                <a:srgbClr val="FF0000"/>
              </a:buClr>
            </a:pPr>
            <a:endParaRPr lang="en-US" sz="24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E5F95-5729-41C6-AF30-4F85FCE0E4A2}" type="datetime1">
              <a:rPr lang="en-US" smtClean="0"/>
              <a:t>5/31/2020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C7F0C-C1CC-47A6-A4DC-EF833AD436E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/>
          <a:lstStyle/>
          <a:p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Basic method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81498F3-44A7-40BA-B221-123C38EC565F}" type="datetime1">
              <a:rPr lang="en-US" smtClean="0"/>
              <a:t>5/31/2020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Ambo University || Woliso Campus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6C5A-8F5F-4913-848E-6C09DD046A49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35846" name="Text Box 4"/>
          <p:cNvSpPr txBox="1">
            <a:spLocks noChangeArrowheads="1"/>
          </p:cNvSpPr>
          <p:nvPr/>
        </p:nvSpPr>
        <p:spPr bwMode="auto">
          <a:xfrm>
            <a:off x="1936750" y="6002338"/>
            <a:ext cx="18081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Calibri" pitchFamily="34" charset="0"/>
              </a:rPr>
              <a:t>Before allocation</a:t>
            </a:r>
          </a:p>
        </p:txBody>
      </p:sp>
      <p:sp>
        <p:nvSpPr>
          <p:cNvPr id="35847" name="Text Box 5"/>
          <p:cNvSpPr txBox="1">
            <a:spLocks noChangeArrowheads="1"/>
          </p:cNvSpPr>
          <p:nvPr/>
        </p:nvSpPr>
        <p:spPr bwMode="auto">
          <a:xfrm>
            <a:off x="5351463" y="5964238"/>
            <a:ext cx="1695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Calibri" pitchFamily="34" charset="0"/>
              </a:rPr>
              <a:t>After allocation</a:t>
            </a:r>
          </a:p>
        </p:txBody>
      </p:sp>
      <p:pic>
        <p:nvPicPr>
          <p:cNvPr id="35848" name="Picture 6"/>
          <p:cNvPicPr>
            <a:picLocks noChangeAspect="1" noChangeArrowheads="1"/>
          </p:cNvPicPr>
          <p:nvPr/>
        </p:nvPicPr>
        <p:blipFill>
          <a:blip r:embed="rId3"/>
          <a:srcRect l="699" t="2477" r="699" b="3087"/>
          <a:stretch>
            <a:fillRect/>
          </a:stretch>
        </p:blipFill>
        <p:spPr bwMode="auto">
          <a:xfrm>
            <a:off x="1590675" y="1981200"/>
            <a:ext cx="5929313" cy="3811588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</p:spPr>
      </p:pic>
      <p:sp>
        <p:nvSpPr>
          <p:cNvPr id="35850" name="Rectangle 6"/>
          <p:cNvSpPr>
            <a:spLocks noChangeArrowheads="1"/>
          </p:cNvSpPr>
          <p:nvPr/>
        </p:nvSpPr>
        <p:spPr bwMode="auto">
          <a:xfrm>
            <a:off x="290513" y="574675"/>
            <a:ext cx="8853487" cy="129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Monotype Sorts" pitchFamily="2" charset="2"/>
              <a:buChar char="n"/>
            </a:pPr>
            <a:r>
              <a:rPr kumimoji="1" lang="en-US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a process arrives the size in pages is examined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Monotype Sorts" pitchFamily="2" charset="2"/>
              <a:buChar char="n"/>
            </a:pPr>
            <a:r>
              <a:rPr kumimoji="1" lang="en-US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Each page of process needs one frame.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Monotype Sorts" pitchFamily="2" charset="2"/>
              <a:buChar char="n"/>
            </a:pPr>
            <a:r>
              <a:rPr kumimoji="1" lang="en-US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n frames are available these are allocated, and page table is updated with frame number.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Monotype Sorts" pitchFamily="2" charset="2"/>
              <a:buChar char="n"/>
            </a:pPr>
            <a:endParaRPr kumimoji="1"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76400" y="228600"/>
            <a:ext cx="594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Address translation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990601"/>
            <a:ext cx="83058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Courier New" pitchFamily="49" charset="0"/>
              <a:buChar char="o"/>
            </a:pPr>
            <a:r>
              <a:rPr lang="en-US" sz="2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Address generated by CPU is divided into: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0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Page number</a:t>
            </a:r>
            <a:r>
              <a:rPr lang="en-US" sz="2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(p)</a:t>
            </a:r>
            <a:r>
              <a:rPr lang="en-US" sz="2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used as an index into a </a:t>
            </a:r>
            <a:r>
              <a:rPr lang="en-US" sz="2000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page</a:t>
            </a: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table</a:t>
            </a: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which contains base address of each page in physical memory.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000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Page offset</a:t>
            </a:r>
            <a:r>
              <a:rPr lang="en-US" sz="2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(d)</a:t>
            </a:r>
            <a:r>
              <a:rPr lang="en-US" sz="2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combined with base address to define the physical memory address that is sent to the memory unit.</a:t>
            </a:r>
          </a:p>
          <a:p>
            <a:pPr>
              <a:lnSpc>
                <a:spcPct val="90000"/>
              </a:lnSpc>
              <a:buFont typeface="Courier New" pitchFamily="49" charset="0"/>
              <a:buChar char="o"/>
            </a:pP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Page number is an index to the page table.</a:t>
            </a:r>
          </a:p>
          <a:p>
            <a:pPr>
              <a:lnSpc>
                <a:spcPct val="90000"/>
              </a:lnSpc>
              <a:buFont typeface="Courier New" pitchFamily="49" charset="0"/>
              <a:buChar char="o"/>
            </a:pP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page table contains base address of each page in physical memory.</a:t>
            </a:r>
          </a:p>
          <a:p>
            <a:pPr>
              <a:lnSpc>
                <a:spcPct val="90000"/>
              </a:lnSpc>
              <a:buFont typeface="Courier New" pitchFamily="49" charset="0"/>
              <a:buChar char="o"/>
            </a:pP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base address is combined  with the page offset to define the  physical address  that is sent to the memory unit.</a:t>
            </a:r>
          </a:p>
          <a:p>
            <a:pPr>
              <a:lnSpc>
                <a:spcPct val="90000"/>
              </a:lnSpc>
              <a:buFont typeface="Courier New" pitchFamily="49" charset="0"/>
              <a:buChar char="o"/>
            </a:pP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 size of logical address space is 2</a:t>
            </a:r>
            <a:r>
              <a:rPr lang="en-US" sz="2000" baseline="30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page size is 2</a:t>
            </a:r>
            <a:r>
              <a:rPr lang="en-US" sz="2000" baseline="30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address units.</a:t>
            </a:r>
          </a:p>
          <a:p>
            <a:pPr>
              <a:lnSpc>
                <a:spcPct val="90000"/>
              </a:lnSpc>
              <a:buFont typeface="Courier New" pitchFamily="49" charset="0"/>
              <a:buChar char="o"/>
            </a:pP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Higher m-n bits designate the page number</a:t>
            </a:r>
          </a:p>
          <a:p>
            <a:pPr>
              <a:lnSpc>
                <a:spcPct val="90000"/>
              </a:lnSpc>
              <a:buFont typeface="Courier New" pitchFamily="49" charset="0"/>
              <a:buChar char="o"/>
            </a:pP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 lower order bits indicate the page offset.</a:t>
            </a:r>
          </a:p>
          <a:p>
            <a:pPr>
              <a:lnSpc>
                <a:spcPct val="90000"/>
              </a:lnSpc>
              <a:buFont typeface="Courier New" pitchFamily="49" charset="0"/>
              <a:buChar char="o"/>
            </a:pPr>
            <a:endParaRPr lang="en-US" sz="20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38200" y="5105400"/>
          <a:ext cx="6096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3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70C0"/>
                          </a:solidFill>
                        </a:rPr>
                        <a:t>p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70C0"/>
                          </a:solidFill>
                        </a:rPr>
                        <a:t>d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219200" y="59436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Page number(m-n)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19600" y="57912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page offset (n)</a:t>
            </a:r>
          </a:p>
        </p:txBody>
      </p:sp>
      <p:sp>
        <p:nvSpPr>
          <p:cNvPr id="10" name="Left Brace 9"/>
          <p:cNvSpPr/>
          <p:nvPr/>
        </p:nvSpPr>
        <p:spPr>
          <a:xfrm rot="5400000">
            <a:off x="3810000" y="1981200"/>
            <a:ext cx="152400" cy="57912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eft Brace 10"/>
          <p:cNvSpPr/>
          <p:nvPr/>
        </p:nvSpPr>
        <p:spPr>
          <a:xfrm rot="-5400000">
            <a:off x="2133600" y="4191000"/>
            <a:ext cx="457200" cy="30480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Brace 11"/>
          <p:cNvSpPr/>
          <p:nvPr/>
        </p:nvSpPr>
        <p:spPr>
          <a:xfrm rot="-5400000">
            <a:off x="5372100" y="4152900"/>
            <a:ext cx="152400" cy="29718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705600" y="44196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logical address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rot="10800000" flipV="1">
            <a:off x="4038600" y="4724400"/>
            <a:ext cx="28194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58829-C50F-4CFB-B404-AEC92573A359}" type="datetime1">
              <a:rPr lang="en-US" smtClean="0"/>
              <a:t>5/31/2020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C7F0C-C1CC-47A6-A4DC-EF833AD436E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Address Translation Architecture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ECB8477-68E4-43F1-9485-27B1B40D440F}" type="datetime1">
              <a:rPr lang="en-US" smtClean="0"/>
              <a:t>5/31/2020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Ambo University || Woliso Campus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097DD7-A832-4305-8AB3-8CFBB91BE1E4}" type="slidenum">
              <a:rPr lang="en-US"/>
              <a:pPr>
                <a:defRPr/>
              </a:pPr>
              <a:t>6</a:t>
            </a:fld>
            <a:endParaRPr lang="en-US"/>
          </a:p>
        </p:txBody>
      </p:sp>
      <p:pic>
        <p:nvPicPr>
          <p:cNvPr id="31752" name="Picture 1029"/>
          <p:cNvPicPr>
            <a:picLocks noChangeAspect="1" noChangeArrowheads="1"/>
          </p:cNvPicPr>
          <p:nvPr/>
        </p:nvPicPr>
        <p:blipFill>
          <a:blip r:embed="rId3"/>
          <a:srcRect l="1123" t="3032" r="2821" b="2776"/>
          <a:stretch>
            <a:fillRect/>
          </a:stretch>
        </p:blipFill>
        <p:spPr bwMode="auto">
          <a:xfrm>
            <a:off x="492125" y="1066800"/>
            <a:ext cx="6670675" cy="5314950"/>
          </a:xfrm>
          <a:prstGeom prst="rect">
            <a:avLst/>
          </a:prstGeom>
          <a:noFill/>
          <a:ln w="57150" cmpd="thickThin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85775" y="0"/>
            <a:ext cx="8077200" cy="609600"/>
          </a:xfrm>
        </p:spPr>
        <p:txBody>
          <a:bodyPr/>
          <a:lstStyle/>
          <a:p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Paging Example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87A1C72-1EEF-48D1-B582-8F2D7FACA435}" type="datetime1">
              <a:rPr lang="en-US" smtClean="0"/>
              <a:t>5/31/2020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Ambo University || Woliso Campus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9CD139-5C6A-49B9-9B3C-561A2D1334E4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33798" name="Picture 4"/>
          <p:cNvPicPr>
            <a:picLocks noChangeAspect="1" noChangeArrowheads="1"/>
          </p:cNvPicPr>
          <p:nvPr/>
        </p:nvPicPr>
        <p:blipFill>
          <a:blip r:embed="rId3"/>
          <a:srcRect l="19978" t="639" r="20580" b="639"/>
          <a:stretch>
            <a:fillRect/>
          </a:stretch>
        </p:blipFill>
        <p:spPr bwMode="auto">
          <a:xfrm>
            <a:off x="4648200" y="762000"/>
            <a:ext cx="4267200" cy="3810000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</p:spPr>
      </p:pic>
      <p:sp>
        <p:nvSpPr>
          <p:cNvPr id="33799" name="Text Box 5"/>
          <p:cNvSpPr txBox="1">
            <a:spLocks noChangeArrowheads="1"/>
          </p:cNvSpPr>
          <p:nvPr/>
        </p:nvSpPr>
        <p:spPr bwMode="auto">
          <a:xfrm>
            <a:off x="4419600" y="4648200"/>
            <a:ext cx="4724400" cy="125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ü"/>
            </a:pPr>
            <a:r>
              <a:rPr kumimoji="1" lang="en-US" dirty="0"/>
              <a:t> </a:t>
            </a:r>
            <a:r>
              <a:rPr kumimoji="1" lang="en-US" dirty="0">
                <a:solidFill>
                  <a:srgbClr val="0000CC"/>
                </a:solidFill>
              </a:rPr>
              <a:t>Logical address 0 maps 5*4+0=</a:t>
            </a:r>
            <a:r>
              <a:rPr kumimoji="1" lang="en-US" b="1" dirty="0">
                <a:solidFill>
                  <a:srgbClr val="0000CC"/>
                </a:solidFill>
              </a:rPr>
              <a:t>20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ü"/>
            </a:pPr>
            <a:r>
              <a:rPr kumimoji="1" lang="en-US" dirty="0">
                <a:solidFill>
                  <a:srgbClr val="0000CC"/>
                </a:solidFill>
              </a:rPr>
              <a:t>Logical address 3 maps to= 5*4+3=</a:t>
            </a:r>
            <a:r>
              <a:rPr kumimoji="1" lang="en-US" b="1" dirty="0">
                <a:solidFill>
                  <a:srgbClr val="0000CC"/>
                </a:solidFill>
              </a:rPr>
              <a:t>23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ü"/>
            </a:pPr>
            <a:r>
              <a:rPr kumimoji="1" lang="en-US" dirty="0">
                <a:solidFill>
                  <a:srgbClr val="0000CC"/>
                </a:solidFill>
              </a:rPr>
              <a:t>Logical address 4 maps to =6*4+0=</a:t>
            </a:r>
            <a:r>
              <a:rPr kumimoji="1" lang="en-US" b="1" dirty="0">
                <a:solidFill>
                  <a:srgbClr val="0000CC"/>
                </a:solidFill>
              </a:rPr>
              <a:t>24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ü"/>
            </a:pPr>
            <a:r>
              <a:rPr kumimoji="1" lang="en-US" dirty="0">
                <a:solidFill>
                  <a:srgbClr val="0000CC"/>
                </a:solidFill>
              </a:rPr>
              <a:t>Logical address 13 maps to= 2*4+1=</a:t>
            </a:r>
            <a:r>
              <a:rPr kumimoji="1" lang="en-US" b="1" dirty="0">
                <a:solidFill>
                  <a:srgbClr val="0000CC"/>
                </a:solidFill>
              </a:rPr>
              <a:t>9</a:t>
            </a:r>
            <a:r>
              <a:rPr kumimoji="1" lang="en-US" dirty="0">
                <a:solidFill>
                  <a:srgbClr val="0000CC"/>
                </a:solidFill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685800"/>
            <a:ext cx="3962400" cy="569386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00B050"/>
                </a:solidFill>
                <a:latin typeface="+mn-lt"/>
                <a:cs typeface="+mn-cs"/>
              </a:rPr>
              <a:t>Assume:-</a:t>
            </a:r>
          </a:p>
          <a:p>
            <a:pPr lvl="1" indent="-347663" fontAlgn="auto">
              <a:spcBef>
                <a:spcPts val="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2000" dirty="0">
                <a:solidFill>
                  <a:srgbClr val="0000CC"/>
                </a:solidFill>
                <a:latin typeface="+mn-lt"/>
                <a:cs typeface="+mn-cs"/>
              </a:rPr>
              <a:t>  page size=4 bytes</a:t>
            </a:r>
          </a:p>
          <a:p>
            <a:pPr lvl="1" indent="-347663" fontAlgn="auto">
              <a:spcBef>
                <a:spcPts val="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2000" dirty="0">
                <a:solidFill>
                  <a:srgbClr val="0000CC"/>
                </a:solidFill>
                <a:latin typeface="+mn-lt"/>
                <a:cs typeface="+mn-cs"/>
              </a:rPr>
              <a:t>  physical memory = 32    bytes  (8 pages).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i="1" dirty="0">
                <a:solidFill>
                  <a:srgbClr val="FF0000"/>
                </a:solidFill>
                <a:latin typeface="Monotype Corsiva" pitchFamily="66" charset="0"/>
              </a:rPr>
              <a:t>How a logical memory address can be mapped into physical memory?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rgbClr val="00B050"/>
                </a:solidFill>
              </a:rPr>
              <a:t>Example : </a:t>
            </a:r>
            <a:r>
              <a:rPr lang="en-US" sz="1600" i="1" dirty="0">
                <a:solidFill>
                  <a:srgbClr val="00B050"/>
                </a:solidFill>
                <a:latin typeface="+mn-lt"/>
                <a:cs typeface="+mn-cs"/>
              </a:rPr>
              <a:t>Logical address 0(containing ‘a’)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rgbClr val="00B050"/>
                </a:solidFill>
                <a:latin typeface="+mn-lt"/>
                <a:cs typeface="+mn-cs"/>
              </a:rPr>
              <a:t>                      00000---</a:t>
            </a:r>
            <a:r>
              <a:rPr lang="en-US" sz="1600" i="1" dirty="0">
                <a:solidFill>
                  <a:srgbClr val="00B050"/>
                </a:solidFill>
                <a:latin typeface="+mn-lt"/>
                <a:cs typeface="+mn-cs"/>
                <a:sym typeface="Wingdings" pitchFamily="2" charset="2"/>
              </a:rPr>
              <a:t>address of a.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600" i="1" dirty="0">
                <a:solidFill>
                  <a:srgbClr val="00B050"/>
                </a:solidFill>
                <a:sym typeface="Wingdings" pitchFamily="2" charset="2"/>
              </a:rPr>
              <a:t>Page number=000(the 3 higher order bit)</a:t>
            </a:r>
            <a:r>
              <a:rPr lang="en-US" sz="1600" i="1" dirty="0">
                <a:solidFill>
                  <a:srgbClr val="00B050"/>
                </a:solidFill>
                <a:latin typeface="+mn-lt"/>
                <a:cs typeface="+mn-cs"/>
              </a:rPr>
              <a:t>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600" i="1" dirty="0">
                <a:solidFill>
                  <a:srgbClr val="00B050"/>
                </a:solidFill>
              </a:rPr>
              <a:t>Offset number=00( the last 2 least bit)</a:t>
            </a:r>
            <a:r>
              <a:rPr lang="en-US" sz="1600" i="1" dirty="0">
                <a:solidFill>
                  <a:srgbClr val="00B050"/>
                </a:solidFill>
                <a:latin typeface="+mn-lt"/>
                <a:cs typeface="+mn-cs"/>
              </a:rPr>
              <a:t>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1600" i="1" dirty="0">
                <a:solidFill>
                  <a:srgbClr val="00B050"/>
                </a:solidFill>
                <a:latin typeface="+mn-lt"/>
                <a:cs typeface="+mn-cs"/>
              </a:rPr>
              <a:t>    </a:t>
            </a:r>
            <a:r>
              <a:rPr lang="en-US" sz="1600" i="1" dirty="0">
                <a:solidFill>
                  <a:srgbClr val="FF0000"/>
                </a:solidFill>
                <a:latin typeface="+mn-lt"/>
                <a:cs typeface="+mn-cs"/>
              </a:rPr>
              <a:t>address a exist:                                                      </a:t>
            </a:r>
            <a:r>
              <a:rPr lang="en-US" sz="2000" dirty="0">
                <a:solidFill>
                  <a:srgbClr val="0000CC"/>
                </a:solidFill>
                <a:latin typeface="+mn-lt"/>
                <a:cs typeface="+mn-cs"/>
              </a:rPr>
              <a:t>	</a:t>
            </a:r>
            <a:r>
              <a:rPr lang="en-US" dirty="0" err="1">
                <a:solidFill>
                  <a:srgbClr val="0000CC"/>
                </a:solidFill>
                <a:latin typeface="+mn-lt"/>
                <a:cs typeface="+mn-cs"/>
              </a:rPr>
              <a:t>i</a:t>
            </a:r>
            <a:r>
              <a:rPr lang="en-US" dirty="0">
                <a:solidFill>
                  <a:srgbClr val="7030A0"/>
                </a:solidFill>
                <a:latin typeface="+mn-lt"/>
                <a:cs typeface="+mn-cs"/>
              </a:rPr>
              <a:t>.   is on page 0.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7030A0"/>
                </a:solidFill>
                <a:latin typeface="+mn-lt"/>
                <a:cs typeface="+mn-cs"/>
              </a:rPr>
              <a:t>               ii.   Is at offset 0.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dirty="0">
                <a:solidFill>
                  <a:srgbClr val="0000CC"/>
                </a:solidFill>
                <a:latin typeface="+mn-lt"/>
                <a:cs typeface="+mn-cs"/>
              </a:rPr>
              <a:t>  then Indexing into the page table using page number, you  can get page 0 is in frame 5.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dirty="0">
                <a:solidFill>
                  <a:srgbClr val="0000CC"/>
                </a:solidFill>
              </a:rPr>
              <a:t>Page number is changed into frame number; offset number is used as it is.</a:t>
            </a:r>
            <a:endParaRPr lang="en-US" dirty="0">
              <a:solidFill>
                <a:srgbClr val="0000CC"/>
              </a:solidFill>
              <a:latin typeface="+mn-lt"/>
              <a:cs typeface="+mn-cs"/>
            </a:endParaRPr>
          </a:p>
          <a:p>
            <a:pPr marL="395288" indent="-3952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00CC"/>
                </a:solidFill>
                <a:latin typeface="+mn-lt"/>
                <a:cs typeface="+mn-cs"/>
                <a:sym typeface="Wingdings" pitchFamily="2" charset="2"/>
              </a:rPr>
              <a:t></a:t>
            </a:r>
            <a:r>
              <a:rPr lang="en-US" dirty="0">
                <a:solidFill>
                  <a:srgbClr val="0000CC"/>
                </a:solidFill>
                <a:latin typeface="+mn-lt"/>
                <a:cs typeface="+mn-cs"/>
              </a:rPr>
              <a:t> Finally logical address 0 is mapped to </a:t>
            </a:r>
            <a:r>
              <a:rPr lang="en-US" i="1" dirty="0">
                <a:solidFill>
                  <a:srgbClr val="0000CC"/>
                </a:solidFill>
                <a:latin typeface="+mn-lt"/>
                <a:cs typeface="+mn-cs"/>
              </a:rPr>
              <a:t>physical 20</a:t>
            </a:r>
            <a:r>
              <a:rPr lang="en-US" dirty="0">
                <a:solidFill>
                  <a:srgbClr val="0000CC"/>
                </a:solidFill>
                <a:latin typeface="+mn-lt"/>
                <a:cs typeface="+mn-cs"/>
              </a:rPr>
              <a:t>, i.e. 20=[(5x4)+0]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685800" y="2819400"/>
            <a:ext cx="673608" cy="2286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 on Paging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 rtlCol="0"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Courier New" pitchFamily="49" charset="0"/>
              <a:buChar char="o"/>
              <a:defRPr/>
            </a:pPr>
            <a:r>
              <a:rPr lang="en-US" sz="2300" dirty="0">
                <a:solidFill>
                  <a:srgbClr val="0000CC"/>
                </a:solidFill>
              </a:rPr>
              <a:t>In paging scheme, Pages are allocated as units.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Courier New" pitchFamily="49" charset="0"/>
              <a:buChar char="o"/>
              <a:defRPr/>
            </a:pPr>
            <a:r>
              <a:rPr lang="en-US" sz="2300" dirty="0">
                <a:solidFill>
                  <a:srgbClr val="0000CC"/>
                </a:solidFill>
              </a:rPr>
              <a:t>In  this scheme  there is </a:t>
            </a:r>
            <a:r>
              <a:rPr lang="en-US" sz="2300" b="1" dirty="0">
                <a:solidFill>
                  <a:srgbClr val="0000CC"/>
                </a:solidFill>
              </a:rPr>
              <a:t>no external fragmentation</a:t>
            </a:r>
            <a:r>
              <a:rPr lang="en-US" sz="2300" dirty="0">
                <a:solidFill>
                  <a:srgbClr val="0000CC"/>
                </a:solidFill>
              </a:rPr>
              <a:t>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Courier New" pitchFamily="49" charset="0"/>
              <a:buChar char="o"/>
              <a:defRPr/>
            </a:pPr>
            <a:r>
              <a:rPr lang="en-US" sz="2300" dirty="0">
                <a:solidFill>
                  <a:srgbClr val="0000CC"/>
                </a:solidFill>
              </a:rPr>
              <a:t>But internal fragmentation is inevitable.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sz="2300" b="1" dirty="0">
                <a:solidFill>
                  <a:srgbClr val="FF0000"/>
                </a:solidFill>
              </a:rPr>
              <a:t>Example:-</a:t>
            </a:r>
          </a:p>
          <a:p>
            <a:pPr marL="640080" lvl="1" indent="-246888" fontAlgn="auto">
              <a:spcAft>
                <a:spcPts val="0"/>
              </a:spcAft>
              <a:buFont typeface="Calibri" pitchFamily="34" charset="0"/>
              <a:buChar char="―"/>
              <a:defRPr/>
            </a:pPr>
            <a:r>
              <a:rPr lang="en-US" sz="2200" dirty="0">
                <a:solidFill>
                  <a:srgbClr val="0000CC"/>
                </a:solidFill>
              </a:rPr>
              <a:t> assume page size=2048 bytes.</a:t>
            </a:r>
          </a:p>
          <a:p>
            <a:pPr marL="640080" lvl="1" indent="-246888" fontAlgn="auto">
              <a:spcAft>
                <a:spcPts val="0"/>
              </a:spcAft>
              <a:buFont typeface="Calibri" pitchFamily="34" charset="0"/>
              <a:buChar char="―"/>
              <a:defRPr/>
            </a:pPr>
            <a:r>
              <a:rPr lang="en-US" sz="2200" dirty="0">
                <a:solidFill>
                  <a:srgbClr val="0000CC"/>
                </a:solidFill>
              </a:rPr>
              <a:t> a process of 61442 bytes needs 30 pages plus 2 bytes. Since units are managed in terms of pages </a:t>
            </a:r>
            <a:r>
              <a:rPr lang="en-US" b="1" dirty="0">
                <a:solidFill>
                  <a:srgbClr val="0000CC"/>
                </a:solidFill>
              </a:rPr>
              <a:t>31</a:t>
            </a:r>
            <a:r>
              <a:rPr lang="en-US" sz="2200" dirty="0">
                <a:solidFill>
                  <a:srgbClr val="0000CC"/>
                </a:solidFill>
              </a:rPr>
              <a:t> pages are allocated.</a:t>
            </a:r>
          </a:p>
          <a:p>
            <a:pPr marL="640080" lvl="1" indent="-246888" fontAlgn="auto">
              <a:spcAft>
                <a:spcPts val="0"/>
              </a:spcAft>
              <a:buFont typeface="Calibri" pitchFamily="34" charset="0"/>
              <a:buChar char="―"/>
              <a:defRPr/>
            </a:pPr>
            <a:r>
              <a:rPr lang="en-US" sz="2200" dirty="0">
                <a:solidFill>
                  <a:srgbClr val="0000CC"/>
                </a:solidFill>
              </a:rPr>
              <a:t>Internal fragmentation=2046 bytes!!!!.</a:t>
            </a:r>
          </a:p>
          <a:p>
            <a:pPr marL="342900" lvl="1" indent="-342900" fontAlgn="auto">
              <a:spcAft>
                <a:spcPts val="0"/>
              </a:spcAft>
              <a:buClr>
                <a:srgbClr val="002060"/>
              </a:buClr>
              <a:buSzPct val="120000"/>
              <a:buFont typeface="Courier New" pitchFamily="49" charset="0"/>
              <a:buChar char="o"/>
              <a:defRPr/>
            </a:pPr>
            <a:r>
              <a:rPr lang="en-US" sz="2300" dirty="0">
                <a:solidFill>
                  <a:srgbClr val="0000CC"/>
                </a:solidFill>
              </a:rPr>
              <a:t>In the worst case a process needs n pages plus 1 byte.                So it will be allocated  n+1 pages.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Courier New" pitchFamily="49" charset="0"/>
              <a:buChar char="o"/>
              <a:defRPr/>
            </a:pPr>
            <a:endParaRPr lang="en-US" sz="23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6A005B0-3B06-4AFE-863B-A84AFA2D1FDE}" type="datetime1">
              <a:rPr lang="en-US" smtClean="0"/>
              <a:t>5/31/2020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Ambo University || Woliso Campus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AD46D4-DF26-4AC4-88EB-631C2A91EF50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4823" name="TextBox 9"/>
          <p:cNvSpPr txBox="1">
            <a:spLocks noChangeArrowheads="1"/>
          </p:cNvSpPr>
          <p:nvPr/>
        </p:nvSpPr>
        <p:spPr bwMode="auto">
          <a:xfrm>
            <a:off x="304800" y="4841875"/>
            <a:ext cx="73914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300" dirty="0">
                <a:latin typeface="Calibri" pitchFamily="34" charset="0"/>
                <a:sym typeface="Wingdings" pitchFamily="2" charset="2"/>
              </a:rPr>
              <a:t></a:t>
            </a:r>
            <a:r>
              <a:rPr lang="en-US" sz="2300" dirty="0">
                <a:solidFill>
                  <a:srgbClr val="FF0000"/>
                </a:solidFill>
                <a:latin typeface="Monotype Corsiva" pitchFamily="66" charset="0"/>
              </a:rPr>
              <a:t>Fragmentation =(page size</a:t>
            </a:r>
            <a:r>
              <a:rPr lang="en-US" sz="2600" dirty="0">
                <a:solidFill>
                  <a:srgbClr val="FF0000"/>
                </a:solidFill>
                <a:latin typeface="Monotype Corsiva" pitchFamily="66" charset="0"/>
              </a:rPr>
              <a:t>-1 byte) </a:t>
            </a:r>
            <a:r>
              <a:rPr lang="en-US" sz="2600" dirty="0">
                <a:solidFill>
                  <a:srgbClr val="FF0000"/>
                </a:solidFill>
                <a:latin typeface="Monotype Corsiva" pitchFamily="66" charset="0"/>
                <a:cs typeface="Calibri" pitchFamily="34" charset="0"/>
              </a:rPr>
              <a:t>~ entire page.</a:t>
            </a:r>
            <a:endParaRPr lang="en-US" sz="4000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34824" name="TextBox 10"/>
          <p:cNvSpPr txBox="1">
            <a:spLocks noChangeArrowheads="1"/>
          </p:cNvSpPr>
          <p:nvPr/>
        </p:nvSpPr>
        <p:spPr bwMode="auto">
          <a:xfrm rot="-3886141">
            <a:off x="5994401" y="4298950"/>
            <a:ext cx="4114800" cy="9239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alibri" pitchFamily="34" charset="0"/>
              </a:rPr>
              <a:t>In paging scheme, is there any chance for user process to enter an address of  the OS or an other user process ? Why?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Page table 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 rtlCol="0"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en-US" sz="24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page table is used to map virtual pages onto page frames.</a:t>
            </a:r>
          </a:p>
          <a:p>
            <a:pPr>
              <a:buFont typeface="Courier New" pitchFamily="49" charset="0"/>
              <a:buChar char="o"/>
            </a:pPr>
            <a:r>
              <a:rPr lang="en-US" sz="24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Page table can have the following important fields.</a:t>
            </a:r>
          </a:p>
          <a:p>
            <a:pPr lvl="1">
              <a:buFont typeface="Wingdings" pitchFamily="2" charset="2"/>
              <a:buChar char="v"/>
            </a:pPr>
            <a:r>
              <a:rPr lang="en-US" sz="2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Page frame number</a:t>
            </a: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represented the page frame number in physical memory. </a:t>
            </a:r>
          </a:p>
          <a:p>
            <a:pPr lvl="1">
              <a:buFont typeface="Wingdings" pitchFamily="2" charset="2"/>
              <a:buChar char="v"/>
            </a:pPr>
            <a:r>
              <a:rPr lang="en-US" sz="2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Present/absent bit: </a:t>
            </a: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indicate whether the page to which the entry belongs is currently in memory or not. </a:t>
            </a:r>
          </a:p>
          <a:p>
            <a:pPr lvl="2">
              <a:buFont typeface="Wingdings" pitchFamily="2" charset="2"/>
              <a:buChar char="§"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bit 1-</a:t>
            </a:r>
            <a:r>
              <a:rPr lang="en-US" sz="16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</a:t>
            </a:r>
            <a:r>
              <a:rPr lang="en-US" sz="16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the entry is valid and can be used</a:t>
            </a:r>
            <a:r>
              <a:rPr lang="en-US" sz="16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lvl="2">
              <a:buFont typeface="Wingdings" pitchFamily="2" charset="2"/>
              <a:buChar char="§"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Bit 0</a:t>
            </a:r>
            <a:r>
              <a:rPr lang="en-US" sz="16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</a:t>
            </a:r>
            <a:r>
              <a:rPr lang="en-US" sz="16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the virtual page is not currently in memory. Accessing a page table entry with this bit set to 0 causes a page fault. </a:t>
            </a:r>
          </a:p>
          <a:p>
            <a:pPr lvl="1">
              <a:buFont typeface="Wingdings" pitchFamily="2" charset="2"/>
              <a:buChar char="v"/>
            </a:pPr>
            <a:r>
              <a:rPr lang="en-US" sz="2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Protection bits:</a:t>
            </a: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tell what kinds of access are permitted. In the simplest form, this field contains 1 bit, with 0 for read/write and 1 for read only.</a:t>
            </a:r>
          </a:p>
          <a:p>
            <a:pPr lvl="1">
              <a:buFont typeface="Wingdings" pitchFamily="2" charset="2"/>
              <a:buChar char="v"/>
            </a:pPr>
            <a:r>
              <a:rPr lang="en-US" sz="2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Modified</a:t>
            </a:r>
            <a:r>
              <a:rPr lang="en-US" sz="2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bit: </a:t>
            </a: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bit set when page is written . If the page in it has been modified, it must be written back to the disk. If it has not been</a:t>
            </a:r>
            <a:endParaRPr lang="en-US" sz="24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4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0EB74C2-042F-4828-8C2B-74E709CBBB75}" type="datetime1">
              <a:rPr lang="en-US" smtClean="0"/>
              <a:t>5/31/2020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Ambo University || Woliso Campus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AD46D4-DF26-4AC4-88EB-631C2A91EF50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</TotalTime>
  <Words>1889</Words>
  <Application>Microsoft Office PowerPoint</Application>
  <PresentationFormat>On-screen Show (4:3)</PresentationFormat>
  <Paragraphs>285</Paragraphs>
  <Slides>23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Courier New</vt:lpstr>
      <vt:lpstr>Monotype Corsiva</vt:lpstr>
      <vt:lpstr>Monotype Sorts</vt:lpstr>
      <vt:lpstr>Wingdings</vt:lpstr>
      <vt:lpstr>Office Theme</vt:lpstr>
      <vt:lpstr>Paging  and Segmentation</vt:lpstr>
      <vt:lpstr>PowerPoint Presentation</vt:lpstr>
      <vt:lpstr>PowerPoint Presentation</vt:lpstr>
      <vt:lpstr>Basic method</vt:lpstr>
      <vt:lpstr>PowerPoint Presentation</vt:lpstr>
      <vt:lpstr>Address Translation Architecture </vt:lpstr>
      <vt:lpstr>Paging Example</vt:lpstr>
      <vt:lpstr>More on Paging</vt:lpstr>
      <vt:lpstr>Page table </vt:lpstr>
      <vt:lpstr>Page table(con’t…) </vt:lpstr>
      <vt:lpstr>Implementation of Page Table</vt:lpstr>
      <vt:lpstr>Associative Memory</vt:lpstr>
      <vt:lpstr>Paging Hardware With TLB</vt:lpstr>
      <vt:lpstr>Effective Access Time</vt:lpstr>
      <vt:lpstr>Structure of the Page Table</vt:lpstr>
      <vt:lpstr>Segmentation</vt:lpstr>
      <vt:lpstr>User’s View of a Program</vt:lpstr>
      <vt:lpstr>Logical View of Segmentation</vt:lpstr>
      <vt:lpstr>Segmentation Architecture</vt:lpstr>
      <vt:lpstr>Segmentation Architecture (cont.)</vt:lpstr>
      <vt:lpstr>Segmented Paged Memory</vt:lpstr>
      <vt:lpstr>MULTICS address translation scheme</vt:lpstr>
      <vt:lpstr>Segmented Paged Memory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Paging  and Segmentation</dc:title>
  <dc:creator>user</dc:creator>
  <cp:lastModifiedBy>Husen Adem</cp:lastModifiedBy>
  <cp:revision>54</cp:revision>
  <dcterms:created xsi:type="dcterms:W3CDTF">2016-04-22T03:18:34Z</dcterms:created>
  <dcterms:modified xsi:type="dcterms:W3CDTF">2020-05-31T13:40:46Z</dcterms:modified>
</cp:coreProperties>
</file>