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257" r:id="rId2"/>
    <p:sldId id="295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74" r:id="rId12"/>
    <p:sldId id="275" r:id="rId13"/>
    <p:sldId id="296" r:id="rId14"/>
    <p:sldId id="277" r:id="rId15"/>
    <p:sldId id="297" r:id="rId16"/>
    <p:sldId id="278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7" r:id="rId25"/>
    <p:sldId id="288" r:id="rId26"/>
    <p:sldId id="289" r:id="rId27"/>
    <p:sldId id="290" r:id="rId28"/>
    <p:sldId id="291" r:id="rId29"/>
    <p:sldId id="292" r:id="rId30"/>
    <p:sldId id="293" r:id="rId31"/>
    <p:sldId id="294" r:id="rId32"/>
    <p:sldId id="298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77BC4F-6B7A-4706-90FE-61E984B23384}" type="datetimeFigureOut">
              <a:rPr lang="en-US" smtClean="0"/>
              <a:pPr/>
              <a:t>5/31/2020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02EFC-1A93-41CE-932F-21B021FF88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7E0952E-A66E-4761-B503-78904853190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7E0952E-A66E-4761-B503-789048531903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  <p:sp>
        <p:nvSpPr>
          <p:cNvPr id="430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8630AD9-6CF8-4A0D-8E07-FB09EDF2BE5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691C26A-7F35-466C-ABAF-28E5216C27F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dirty="0"/>
          </a:p>
        </p:txBody>
      </p:sp>
      <p:sp>
        <p:nvSpPr>
          <p:cNvPr id="450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E111AF-2CF5-4303-91A1-C6128F5382E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A26E148-D5A3-4433-9158-15697AD0E62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D7CFC-5DAD-4323-992A-262C168CF632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59C4-A34E-4ACC-BD20-4E836D9CA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BA2748-E15F-4488-A0DB-0CF6AEC85356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59C4-A34E-4ACC-BD20-4E836D9CA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FE4A0D-A2BC-4A07-A1E6-0D6C9D457DC8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59C4-A34E-4ACC-BD20-4E836D9CA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ECD7F-8F8B-4C76-8565-500956D3E081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59C4-A34E-4ACC-BD20-4E836D9CA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5BFF34-9BFD-4EA6-A64B-8265F7385592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59C4-A34E-4ACC-BD20-4E836D9CA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121F8-3A4C-4C8C-9017-0B35AADC1461}" type="datetime1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59C4-A34E-4ACC-BD20-4E836D9CA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3D56A-1962-4D63-BA0A-BCA164499E1E}" type="datetime1">
              <a:rPr lang="en-US" smtClean="0"/>
              <a:t>5/31/2020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59C4-A34E-4ACC-BD20-4E836D9CA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0C6D76-A36A-46B2-8A14-AEE9E14E3B86}" type="datetime1">
              <a:rPr lang="en-US" smtClean="0"/>
              <a:t>5/31/2020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59C4-A34E-4ACC-BD20-4E836D9CA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E08AD-9C6A-420C-9387-9D2E1E36E9BC}" type="datetime1">
              <a:rPr lang="en-US" smtClean="0"/>
              <a:t>5/31/2020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59C4-A34E-4ACC-BD20-4E836D9CA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70DA1A-4062-4D14-B468-AD27152F2A1F}" type="datetime1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59C4-A34E-4ACC-BD20-4E836D9CA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E029-967A-4020-B011-21AAA1BB3764}" type="datetime1">
              <a:rPr lang="en-US" smtClean="0"/>
              <a:t>5/31/2020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Ambo University || Woliso Campus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59C4-A34E-4ACC-BD20-4E836D9CA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5D03F-776F-4533-A4EF-ADFF8A03C27D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Ambo University || Woliso Campus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259C4-A34E-4ACC-BD20-4E836D9CAF8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1187450" y="1371600"/>
            <a:ext cx="7493000" cy="2362200"/>
          </a:xfrm>
        </p:spPr>
        <p:txBody>
          <a:bodyPr>
            <a:normAutofit fontScale="55000" lnSpcReduction="20000"/>
          </a:bodyPr>
          <a:lstStyle/>
          <a:p>
            <a:pPr algn="ctr" eaLnBrk="1" hangingPunct="1">
              <a:buFont typeface="Arial" charset="0"/>
              <a:buNone/>
            </a:pPr>
            <a:endParaRPr lang="en-US" sz="4400" b="1" dirty="0"/>
          </a:p>
          <a:p>
            <a:pPr algn="ctr" eaLnBrk="1" hangingPunct="1">
              <a:buFont typeface="Arial" charset="0"/>
              <a:buNone/>
            </a:pPr>
            <a:endParaRPr lang="en-US" sz="4400" b="1" dirty="0"/>
          </a:p>
          <a:p>
            <a:pPr algn="ctr" eaLnBrk="1" hangingPunct="1">
              <a:buFont typeface="Arial" charset="0"/>
              <a:buNone/>
            </a:pPr>
            <a:endParaRPr lang="en-US" sz="4400" b="1" dirty="0"/>
          </a:p>
          <a:p>
            <a:pPr algn="ctr" eaLnBrk="1" hangingPunct="1">
              <a:buFont typeface="Arial" charset="0"/>
              <a:buNone/>
            </a:pPr>
            <a:endParaRPr lang="en-US" sz="4400" b="1" dirty="0"/>
          </a:p>
          <a:p>
            <a:pPr algn="ctr" eaLnBrk="1" hangingPunct="1">
              <a:buFont typeface="Arial" charset="0"/>
              <a:buNone/>
            </a:pPr>
            <a:r>
              <a:rPr lang="en-US" sz="10000" b="1" dirty="0"/>
              <a:t>3.2 Virtual Memory</a:t>
            </a:r>
          </a:p>
          <a:p>
            <a:pPr eaLnBrk="1" hangingPunct="1"/>
            <a:endParaRPr lang="en-US" sz="2800" b="1" dirty="0"/>
          </a:p>
          <a:p>
            <a:pPr eaLnBrk="1" hangingPunct="1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78E975A-31E5-42E3-8D49-948BC60CA5B5}" type="datetime1">
              <a:rPr lang="en-US" smtClean="0"/>
              <a:t>5/31/2020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B69702-01E9-4895-8D42-5685C60F49C0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in Handling a Page Fault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 l="5911" t="1289" r="5911" b="995"/>
          <a:stretch>
            <a:fillRect/>
          </a:stretch>
        </p:blipFill>
        <p:spPr bwMode="auto">
          <a:xfrm>
            <a:off x="4186238" y="1049338"/>
            <a:ext cx="4689475" cy="5199062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14325" y="609600"/>
            <a:ext cx="363855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81000" indent="-381000">
              <a:spcBef>
                <a:spcPct val="20000"/>
              </a:spcBef>
              <a:buClr>
                <a:schemeClr val="folHlink"/>
              </a:buClr>
              <a:buSzPct val="90000"/>
              <a:buFont typeface="Monotype Sorts" pitchFamily="2" charset="2"/>
              <a:buAutoNum type="arabicPeriod"/>
            </a:pPr>
            <a:r>
              <a:rPr kumimoji="1" lang="en-US" sz="2000" dirty="0">
                <a:solidFill>
                  <a:srgbClr val="0000CC"/>
                </a:solidFill>
                <a:latin typeface="Comic Sans MS" pitchFamily="66" charset="0"/>
              </a:rPr>
              <a:t>Check the internal table, to determine whether this reference is valid or invalid.</a:t>
            </a:r>
          </a:p>
          <a:p>
            <a:pPr marL="381000" indent="-381000">
              <a:spcBef>
                <a:spcPct val="20000"/>
              </a:spcBef>
              <a:buClr>
                <a:schemeClr val="folHlink"/>
              </a:buClr>
              <a:buSzPct val="90000"/>
              <a:buFont typeface="Monotype Sorts" pitchFamily="2" charset="2"/>
              <a:buAutoNum type="arabicPeriod"/>
            </a:pPr>
            <a:r>
              <a:rPr kumimoji="1" lang="en-US" sz="2000" dirty="0">
                <a:solidFill>
                  <a:srgbClr val="0000CC"/>
                </a:solidFill>
                <a:latin typeface="Comic Sans MS" pitchFamily="66" charset="0"/>
              </a:rPr>
              <a:t>If the reference is invalid, then trap to OS. </a:t>
            </a:r>
            <a:endParaRPr kumimoji="1" lang="en-US" sz="2000" dirty="0">
              <a:solidFill>
                <a:srgbClr val="0000CC"/>
              </a:solidFill>
              <a:latin typeface="Comic Sans MS" pitchFamily="66" charset="0"/>
              <a:sym typeface="Symbol" pitchFamily="18" charset="2"/>
            </a:endParaRPr>
          </a:p>
          <a:p>
            <a:pPr marL="381000" indent="-381000">
              <a:spcBef>
                <a:spcPct val="20000"/>
              </a:spcBef>
              <a:buClr>
                <a:schemeClr val="folHlink"/>
              </a:buClr>
              <a:buSzPct val="90000"/>
              <a:buFont typeface="Monotype Sorts" pitchFamily="2" charset="2"/>
              <a:buAutoNum type="arabicPeriod"/>
            </a:pPr>
            <a:r>
              <a:rPr kumimoji="1" lang="en-US" sz="20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Find free frame.</a:t>
            </a:r>
          </a:p>
          <a:p>
            <a:pPr marL="381000" indent="-381000">
              <a:spcBef>
                <a:spcPct val="20000"/>
              </a:spcBef>
              <a:buClr>
                <a:schemeClr val="folHlink"/>
              </a:buClr>
              <a:buSzPct val="90000"/>
              <a:buFont typeface="Monotype Sorts" pitchFamily="2" charset="2"/>
              <a:buAutoNum type="arabicPeriod"/>
            </a:pPr>
            <a:r>
              <a:rPr kumimoji="1" lang="en-US" sz="20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Schedule disk operation.</a:t>
            </a:r>
          </a:p>
          <a:p>
            <a:pPr marL="381000" indent="-381000">
              <a:spcBef>
                <a:spcPct val="20000"/>
              </a:spcBef>
              <a:buClr>
                <a:schemeClr val="folHlink"/>
              </a:buClr>
              <a:buSzPct val="90000"/>
              <a:buFont typeface="Monotype Sorts" pitchFamily="2" charset="2"/>
              <a:buAutoNum type="arabicPeriod"/>
            </a:pPr>
            <a:r>
              <a:rPr kumimoji="1" lang="en-US" sz="20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Modify the internal table to indicate that page is in main memory.</a:t>
            </a:r>
          </a:p>
          <a:p>
            <a:pPr marL="381000" indent="-381000">
              <a:spcBef>
                <a:spcPct val="20000"/>
              </a:spcBef>
              <a:buClr>
                <a:schemeClr val="folHlink"/>
              </a:buClr>
              <a:buSzPct val="90000"/>
              <a:buFont typeface="Monotype Sorts" pitchFamily="2" charset="2"/>
              <a:buAutoNum type="arabicPeriod"/>
            </a:pPr>
            <a:r>
              <a:rPr kumimoji="1" lang="en-US" sz="20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Restart the instruction.</a:t>
            </a:r>
            <a:br>
              <a:rPr kumimoji="1" lang="en-US" sz="20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</a:br>
            <a:endParaRPr kumimoji="1" lang="en-US" sz="2000" dirty="0">
              <a:solidFill>
                <a:srgbClr val="0000CC"/>
              </a:solidFill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BCEF3E5D-CC9F-4C33-96B0-79C1C5B4E994}" type="datetime1">
              <a:rPr lang="en-US" smtClean="0"/>
              <a:t>5/31/2020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21521B-634C-4207-A08A-4657ABFCCC5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 Replacement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 eaLnBrk="1" hangingPunct="1"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Prevent over-allocation of memory by modifying page-fault service routine to include page replacement.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sz="2400" b="1" dirty="0">
                <a:solidFill>
                  <a:srgbClr val="00B050"/>
                </a:solidFill>
                <a:latin typeface="Comic Sans MS" pitchFamily="66" charset="0"/>
              </a:rPr>
              <a:t>Basic Page Replacement</a:t>
            </a:r>
          </a:p>
          <a:p>
            <a:pPr marL="381000" indent="-381000" eaLnBrk="1" hangingPunct="1">
              <a:buFont typeface="Monotype Sorts" pitchFamily="2" charset="2"/>
              <a:buAutoNum type="arabicPeriod"/>
              <a:defRPr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Find the location of the desired page on disk.</a:t>
            </a:r>
          </a:p>
          <a:p>
            <a:pPr marL="381000" indent="-381000" eaLnBrk="1" hangingPunct="1">
              <a:buFont typeface="Monotype Sorts" pitchFamily="2" charset="2"/>
              <a:buAutoNum type="arabicPeriod"/>
              <a:defRPr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Find a free frame:</a:t>
            </a:r>
          </a:p>
          <a:p>
            <a:pPr marL="781050" lvl="1" indent="-381000">
              <a:buFont typeface="Wingdings" pitchFamily="2" charset="2"/>
              <a:buChar char="v"/>
              <a:defRPr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 If there is a free frame, use it.</a:t>
            </a:r>
          </a:p>
          <a:p>
            <a:pPr marL="781050" lvl="1" indent="-381000">
              <a:buFont typeface="Wingdings" pitchFamily="2" charset="2"/>
              <a:buChar char="v"/>
              <a:defRPr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 If there is no free frame, use a page replacement algorithm to select a </a:t>
            </a:r>
            <a:r>
              <a:rPr lang="en-US" sz="2400" b="1" i="1" dirty="0">
                <a:solidFill>
                  <a:srgbClr val="0000CC"/>
                </a:solidFill>
                <a:latin typeface="Comic Sans MS" pitchFamily="66" charset="0"/>
              </a:rPr>
              <a:t>victim</a:t>
            </a:r>
            <a:r>
              <a:rPr lang="en-US" sz="2400" b="1" dirty="0">
                <a:solidFill>
                  <a:srgbClr val="0000CC"/>
                </a:solidFill>
                <a:latin typeface="Comic Sans MS" pitchFamily="66" charset="0"/>
              </a:rPr>
              <a:t> frame</a:t>
            </a: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. And change page table accordingly.</a:t>
            </a:r>
          </a:p>
          <a:p>
            <a:pPr marL="381000" indent="-381000" eaLnBrk="1" hangingPunct="1">
              <a:buFont typeface="Monotype Sorts" pitchFamily="2" charset="2"/>
              <a:buAutoNum type="arabicPeriod"/>
              <a:defRPr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Read the desired page into the (newly) free frame. Update the page table.</a:t>
            </a:r>
          </a:p>
          <a:p>
            <a:pPr marL="381000" indent="-381000" eaLnBrk="1" hangingPunct="1">
              <a:buFont typeface="Monotype Sorts" pitchFamily="2" charset="2"/>
              <a:buAutoNum type="arabicPeriod"/>
              <a:defRPr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Restart the process.</a:t>
            </a:r>
            <a:br>
              <a:rPr lang="en-US" sz="2400" dirty="0">
                <a:solidFill>
                  <a:srgbClr val="0000CC"/>
                </a:solidFill>
                <a:latin typeface="Comic Sans MS" pitchFamily="66" charset="0"/>
              </a:rPr>
            </a:br>
            <a:endParaRPr lang="en-US" sz="2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B8A97F4-7D3F-47E8-A26D-A2D7482EB6B9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5A8B93-999E-44C8-8112-92829596A0A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68363"/>
          </a:xfrm>
        </p:spPr>
        <p:txBody>
          <a:bodyPr/>
          <a:lstStyle/>
          <a:p>
            <a:pPr eaLnBrk="1" hangingPunct="1"/>
            <a:r>
              <a:rPr lang="en-US" sz="3200" b="1"/>
              <a:t>Page Replacement</a:t>
            </a:r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 l="1755" t="1352" r="888" b="1550"/>
          <a:stretch>
            <a:fillRect/>
          </a:stretch>
        </p:blipFill>
        <p:spPr bwMode="auto">
          <a:xfrm>
            <a:off x="549275" y="914400"/>
            <a:ext cx="8026400" cy="5314950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04E8EF1-738C-4B8F-876A-834BFA15CBF6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566AAC-74D2-4D87-A613-713E6507048D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 Replacement algorithm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Page fault forces a choice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No room for new page (steady state)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Which page must be removed to make room for an incoming page?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 How is a page removed from physical memory?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If the page is unmodified, simply overwrite it: a copy </a:t>
            </a: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already exists on disk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 If the page has been modified, it must be written back to disk: prefer unmodified pages?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 Better not to choose an often used page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It’ll probably need to be brought back in soon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07BD369-2A1F-43D0-B0BB-F00A9D7D722E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5A8B93-999E-44C8-8112-92829596A0A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</a:rPr>
              <a:t>Page Replacement Algorithms(</a:t>
            </a:r>
            <a:r>
              <a:rPr lang="en-US" sz="3200" b="1" dirty="0" err="1">
                <a:solidFill>
                  <a:srgbClr val="FF0000"/>
                </a:solidFill>
              </a:rPr>
              <a:t>con’t</a:t>
            </a:r>
            <a:r>
              <a:rPr lang="en-US" sz="3200" b="1" dirty="0">
                <a:solidFill>
                  <a:srgbClr val="FF0000"/>
                </a:solidFill>
              </a:rPr>
              <a:t>…)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9144000" cy="5943600"/>
          </a:xfrm>
        </p:spPr>
        <p:txBody>
          <a:bodyPr/>
          <a:lstStyle/>
          <a:p>
            <a:pPr eaLnBrk="1" hangingPunct="1">
              <a:buFont typeface="Courier New" pitchFamily="49" charset="0"/>
              <a:buChar char="o"/>
              <a:tabLst>
                <a:tab pos="3146425" algn="ctr"/>
              </a:tabLst>
            </a:pPr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Produce lowest page-fault rate.</a:t>
            </a:r>
          </a:p>
          <a:p>
            <a:pPr eaLnBrk="1" hangingPunct="1">
              <a:buFont typeface="Courier New" pitchFamily="49" charset="0"/>
              <a:buChar char="o"/>
              <a:tabLst>
                <a:tab pos="3146425" algn="ctr"/>
              </a:tabLst>
            </a:pPr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Evaluate algorithm by running it on a particular string of memory references (reference string) and computing the number of page faults on that string.</a:t>
            </a:r>
          </a:p>
          <a:p>
            <a:pPr eaLnBrk="1" hangingPunct="1">
              <a:buFont typeface="Courier New" pitchFamily="49" charset="0"/>
              <a:buChar char="o"/>
              <a:tabLst>
                <a:tab pos="3146425" algn="ctr"/>
              </a:tabLst>
            </a:pPr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In all our examples, the reference string is :1, 2, 3, 4, 1, 2, 5, 1, 2, 3, 4, 5.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AB8E5CCD-6F0A-405F-BC0C-2DFAC482E8AE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260292-A45A-4989-AA9E-B526BC271EFC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pic>
        <p:nvPicPr>
          <p:cNvPr id="23559" name="Picture 3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 l="2744" t="12727" r="1289" b="12070"/>
          <a:stretch>
            <a:fillRect/>
          </a:stretch>
        </p:blipFill>
        <p:spPr bwMode="auto">
          <a:xfrm>
            <a:off x="609600" y="2743200"/>
            <a:ext cx="6019800" cy="3238500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705600" y="3124200"/>
            <a:ext cx="2057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2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Graph of Page Faults Versus The Number of Frames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Optimal page replacement algorithm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92500" lnSpcReduction="10000"/>
          </a:bodyPr>
          <a:lstStyle/>
          <a:p>
            <a:pPr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replace the page that will be used furthest in the future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 Only works if we know the whole sequence!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Nice, but not achievable in real systems!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Example: 4</a:t>
            </a: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 frames and 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</a:rPr>
              <a:t>1, 2, 3, 4, 1, 2, 5, 1, 2, 3, 4, 5 </a:t>
            </a: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string references</a:t>
            </a:r>
            <a:r>
              <a:rPr lang="en-US" sz="2400" b="1" dirty="0">
                <a:solidFill>
                  <a:srgbClr val="0000CC"/>
                </a:solidFill>
                <a:latin typeface="Comic Sans MS" pitchFamily="66" charset="0"/>
              </a:rPr>
              <a:t>                   </a:t>
            </a:r>
          </a:p>
          <a:p>
            <a:pPr>
              <a:buNone/>
            </a:pPr>
            <a:endParaRPr lang="en-US" sz="2400" b="1" dirty="0">
              <a:solidFill>
                <a:srgbClr val="0000CC"/>
              </a:solidFill>
              <a:latin typeface="Comic Sans MS" pitchFamily="66" charset="0"/>
            </a:endParaRPr>
          </a:p>
          <a:p>
            <a:pPr>
              <a:buNone/>
            </a:pPr>
            <a:r>
              <a:rPr lang="en-US" sz="2400" b="1" dirty="0">
                <a:solidFill>
                  <a:srgbClr val="0000CC"/>
                </a:solidFill>
                <a:latin typeface="Comic Sans MS" pitchFamily="66" charset="0"/>
              </a:rPr>
              <a:t>				4</a:t>
            </a:r>
          </a:p>
          <a:p>
            <a:pPr>
              <a:buNone/>
            </a:pPr>
            <a:r>
              <a:rPr lang="en-US" sz="2400" b="1" dirty="0">
                <a:solidFill>
                  <a:srgbClr val="0000CC"/>
                </a:solidFill>
                <a:latin typeface="Comic Sans MS" pitchFamily="66" charset="0"/>
              </a:rPr>
              <a:t>					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</a:rPr>
              <a:t>6 page faults</a:t>
            </a:r>
          </a:p>
          <a:p>
            <a:pPr lvl="6">
              <a:buNone/>
            </a:pPr>
            <a:endParaRPr lang="en-US" sz="2400" dirty="0">
              <a:solidFill>
                <a:srgbClr val="0000CC"/>
              </a:solidFill>
              <a:latin typeface="Comic Sans MS" pitchFamily="66" charset="0"/>
            </a:endParaRPr>
          </a:p>
          <a:p>
            <a:pPr lvl="6">
              <a:buNone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 </a:t>
            </a:r>
          </a:p>
          <a:p>
            <a:pPr lvl="6">
              <a:buNone/>
            </a:pPr>
            <a:endParaRPr lang="en-US" sz="2400" dirty="0">
              <a:solidFill>
                <a:srgbClr val="0000CC"/>
              </a:solidFill>
              <a:latin typeface="Comic Sans MS" pitchFamily="66" charset="0"/>
            </a:endParaRPr>
          </a:p>
          <a:p>
            <a:pPr lvl="6">
              <a:buNone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5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Used for measuring how well your algorithm performs.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How can you know what the future references will be?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157A158F-D331-44C8-B9A3-2E0F48A593DF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5A8B93-999E-44C8-8112-92829596A0A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2362200" y="2590800"/>
          <a:ext cx="8382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71500">
                <a:tc>
                  <a:txBody>
                    <a:bodyPr/>
                    <a:lstStyle/>
                    <a:p>
                      <a:r>
                        <a:rPr lang="en-US" baseline="0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50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First-In-First-Out (FIFO) Algorithm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305800" cy="5943600"/>
          </a:xfrm>
        </p:spPr>
        <p:txBody>
          <a:bodyPr/>
          <a:lstStyle/>
          <a:p>
            <a:pPr eaLnBrk="1" hangingPunct="1">
              <a:buFont typeface="Courier New" pitchFamily="49" charset="0"/>
              <a:buChar char="o"/>
            </a:pPr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Oldest page is replaced; FIFO queue; replace the head of the queue</a:t>
            </a:r>
          </a:p>
          <a:p>
            <a:pPr lvl="1" eaLnBrk="1" hangingPunct="1">
              <a:buNone/>
            </a:pPr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Example-1 :Reference string: 1, 2, 3, 4, 1, 2, 5, 1, 2, 3, 4, 5</a:t>
            </a:r>
            <a:endParaRPr lang="en-US" sz="2200" dirty="0">
              <a:solidFill>
                <a:srgbClr val="0000CC"/>
              </a:solidFill>
              <a:latin typeface="Comic Sans MS" pitchFamily="66" charset="0"/>
            </a:endParaRPr>
          </a:p>
          <a:p>
            <a:pPr eaLnBrk="1" hangingPunct="1">
              <a:buFont typeface="Monotype Sorts" pitchFamily="2" charset="2"/>
              <a:buNone/>
            </a:pPr>
            <a:endParaRPr lang="en-US" sz="2200" dirty="0">
              <a:solidFill>
                <a:srgbClr val="0000CC"/>
              </a:solidFill>
              <a:latin typeface="Comic Sans MS" pitchFamily="66" charset="0"/>
            </a:endParaRPr>
          </a:p>
          <a:p>
            <a:pPr eaLnBrk="1" hangingPunct="1">
              <a:buFont typeface="Monotype Sorts" pitchFamily="2" charset="2"/>
              <a:buNone/>
            </a:pPr>
            <a:endParaRPr lang="en-US" sz="2200" dirty="0">
              <a:solidFill>
                <a:srgbClr val="0000CC"/>
              </a:solidFill>
              <a:latin typeface="Comic Sans MS" pitchFamily="66" charset="0"/>
            </a:endParaRPr>
          </a:p>
          <a:p>
            <a:pPr eaLnBrk="1" hangingPunct="1">
              <a:buFont typeface="Monotype Sorts" pitchFamily="2" charset="2"/>
              <a:buNone/>
            </a:pPr>
            <a:endParaRPr lang="en-US" sz="2200" dirty="0">
              <a:solidFill>
                <a:srgbClr val="0000CC"/>
              </a:solidFill>
              <a:latin typeface="Comic Sans MS" pitchFamily="66" charset="0"/>
            </a:endParaRPr>
          </a:p>
          <a:p>
            <a:pPr eaLnBrk="1" hangingPunct="1">
              <a:buNone/>
            </a:pPr>
            <a:endParaRPr lang="en-US" sz="2400" dirty="0">
              <a:solidFill>
                <a:srgbClr val="0000CC"/>
              </a:solidFill>
              <a:latin typeface="Comic Sans MS" pitchFamily="66" charset="0"/>
            </a:endParaRPr>
          </a:p>
          <a:p>
            <a:pPr eaLnBrk="1" hangingPunct="1"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more frames </a:t>
            </a:r>
            <a:r>
              <a:rPr lang="en-US" sz="24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 more page faults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Another example FIFO page replacement algorithm.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1295400" y="1752600"/>
            <a:ext cx="2971800" cy="1295400"/>
            <a:chOff x="3270250" y="1977684"/>
            <a:chExt cx="3427802" cy="1367120"/>
          </a:xfrm>
        </p:grpSpPr>
        <p:sp>
          <p:nvSpPr>
            <p:cNvPr id="24602" name="Rectangle 4"/>
            <p:cNvSpPr>
              <a:spLocks noChangeArrowheads="1"/>
            </p:cNvSpPr>
            <p:nvPr/>
          </p:nvSpPr>
          <p:spPr bwMode="auto">
            <a:xfrm>
              <a:off x="3657600" y="1977684"/>
              <a:ext cx="474306" cy="4527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>
                  <a:latin typeface="Calibri" pitchFamily="34" charset="0"/>
                </a:rPr>
                <a:t>1</a:t>
              </a:r>
            </a:p>
          </p:txBody>
        </p:sp>
        <p:sp>
          <p:nvSpPr>
            <p:cNvPr id="24603" name="Rectangle 5"/>
            <p:cNvSpPr>
              <a:spLocks noChangeArrowheads="1"/>
            </p:cNvSpPr>
            <p:nvPr/>
          </p:nvSpPr>
          <p:spPr bwMode="auto">
            <a:xfrm>
              <a:off x="3657600" y="2434884"/>
              <a:ext cx="474306" cy="4527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604" name="Rectangle 6"/>
            <p:cNvSpPr>
              <a:spLocks noChangeArrowheads="1"/>
            </p:cNvSpPr>
            <p:nvPr/>
          </p:nvSpPr>
          <p:spPr bwMode="auto">
            <a:xfrm>
              <a:off x="3657600" y="2892084"/>
              <a:ext cx="474306" cy="45272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>
                  <a:latin typeface="Calibri" pitchFamily="34" charset="0"/>
                </a:rPr>
                <a:t>3</a:t>
              </a:r>
            </a:p>
          </p:txBody>
        </p:sp>
        <p:sp>
          <p:nvSpPr>
            <p:cNvPr id="24605" name="Text Box 7"/>
            <p:cNvSpPr txBox="1">
              <a:spLocks noChangeArrowheads="1"/>
            </p:cNvSpPr>
            <p:nvPr/>
          </p:nvSpPr>
          <p:spPr bwMode="auto">
            <a:xfrm>
              <a:off x="3270250" y="2014537"/>
              <a:ext cx="3873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1</a:t>
              </a:r>
            </a:p>
          </p:txBody>
        </p:sp>
        <p:sp>
          <p:nvSpPr>
            <p:cNvPr id="24606" name="Text Box 8"/>
            <p:cNvSpPr txBox="1">
              <a:spLocks noChangeArrowheads="1"/>
            </p:cNvSpPr>
            <p:nvPr/>
          </p:nvSpPr>
          <p:spPr bwMode="auto">
            <a:xfrm>
              <a:off x="3270250" y="2457450"/>
              <a:ext cx="3873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2</a:t>
              </a:r>
            </a:p>
          </p:txBody>
        </p:sp>
        <p:sp>
          <p:nvSpPr>
            <p:cNvPr id="24607" name="Text Box 9"/>
            <p:cNvSpPr txBox="1">
              <a:spLocks noChangeArrowheads="1"/>
            </p:cNvSpPr>
            <p:nvPr/>
          </p:nvSpPr>
          <p:spPr bwMode="auto">
            <a:xfrm>
              <a:off x="3270250" y="2933700"/>
              <a:ext cx="3873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3</a:t>
              </a:r>
            </a:p>
          </p:txBody>
        </p:sp>
        <p:sp>
          <p:nvSpPr>
            <p:cNvPr id="24608" name="Text Box 10"/>
            <p:cNvSpPr txBox="1">
              <a:spLocks noChangeArrowheads="1"/>
            </p:cNvSpPr>
            <p:nvPr/>
          </p:nvSpPr>
          <p:spPr bwMode="auto">
            <a:xfrm>
              <a:off x="4114800" y="2052637"/>
              <a:ext cx="3873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4</a:t>
              </a:r>
            </a:p>
          </p:txBody>
        </p:sp>
        <p:sp>
          <p:nvSpPr>
            <p:cNvPr id="24609" name="Text Box 11"/>
            <p:cNvSpPr txBox="1">
              <a:spLocks noChangeArrowheads="1"/>
            </p:cNvSpPr>
            <p:nvPr/>
          </p:nvSpPr>
          <p:spPr bwMode="auto">
            <a:xfrm>
              <a:off x="4114800" y="2495550"/>
              <a:ext cx="3873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1</a:t>
              </a:r>
            </a:p>
          </p:txBody>
        </p:sp>
        <p:sp>
          <p:nvSpPr>
            <p:cNvPr id="24610" name="Text Box 12"/>
            <p:cNvSpPr txBox="1">
              <a:spLocks noChangeArrowheads="1"/>
            </p:cNvSpPr>
            <p:nvPr/>
          </p:nvSpPr>
          <p:spPr bwMode="auto">
            <a:xfrm>
              <a:off x="4114800" y="2971800"/>
              <a:ext cx="3873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2</a:t>
              </a:r>
            </a:p>
          </p:txBody>
        </p:sp>
        <p:sp>
          <p:nvSpPr>
            <p:cNvPr id="24611" name="Text Box 13"/>
            <p:cNvSpPr txBox="1">
              <a:spLocks noChangeArrowheads="1"/>
            </p:cNvSpPr>
            <p:nvPr/>
          </p:nvSpPr>
          <p:spPr bwMode="auto">
            <a:xfrm>
              <a:off x="4495800" y="2052637"/>
              <a:ext cx="3873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5</a:t>
              </a:r>
            </a:p>
          </p:txBody>
        </p:sp>
        <p:sp>
          <p:nvSpPr>
            <p:cNvPr id="24612" name="Text Box 14"/>
            <p:cNvSpPr txBox="1">
              <a:spLocks noChangeArrowheads="1"/>
            </p:cNvSpPr>
            <p:nvPr/>
          </p:nvSpPr>
          <p:spPr bwMode="auto">
            <a:xfrm>
              <a:off x="4495800" y="2495550"/>
              <a:ext cx="3873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3</a:t>
              </a:r>
            </a:p>
          </p:txBody>
        </p:sp>
        <p:sp>
          <p:nvSpPr>
            <p:cNvPr id="24613" name="Text Box 15"/>
            <p:cNvSpPr txBox="1">
              <a:spLocks noChangeArrowheads="1"/>
            </p:cNvSpPr>
            <p:nvPr/>
          </p:nvSpPr>
          <p:spPr bwMode="auto">
            <a:xfrm>
              <a:off x="4495800" y="2971800"/>
              <a:ext cx="387350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4</a:t>
              </a:r>
            </a:p>
          </p:txBody>
        </p:sp>
        <p:sp>
          <p:nvSpPr>
            <p:cNvPr id="24614" name="Text Box 16"/>
            <p:cNvSpPr txBox="1">
              <a:spLocks noChangeArrowheads="1"/>
            </p:cNvSpPr>
            <p:nvPr/>
          </p:nvSpPr>
          <p:spPr bwMode="auto">
            <a:xfrm>
              <a:off x="4953000" y="2495549"/>
              <a:ext cx="1745052" cy="3897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solidFill>
                    <a:srgbClr val="FF0000"/>
                  </a:solidFill>
                  <a:latin typeface="Calibri" pitchFamily="34" charset="0"/>
                </a:rPr>
                <a:t>9 page faults</a:t>
              </a:r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5638800" y="1676400"/>
            <a:ext cx="2855237" cy="1828800"/>
            <a:chOff x="3238500" y="3762375"/>
            <a:chExt cx="3458827" cy="1828800"/>
          </a:xfrm>
        </p:grpSpPr>
        <p:sp>
          <p:nvSpPr>
            <p:cNvPr id="24587" name="Rectangle 17"/>
            <p:cNvSpPr>
              <a:spLocks noChangeArrowheads="1"/>
            </p:cNvSpPr>
            <p:nvPr/>
          </p:nvSpPr>
          <p:spPr bwMode="auto">
            <a:xfrm>
              <a:off x="3625850" y="3762375"/>
              <a:ext cx="381000" cy="457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4588" name="Rectangle 18"/>
            <p:cNvSpPr>
              <a:spLocks noChangeArrowheads="1"/>
            </p:cNvSpPr>
            <p:nvPr/>
          </p:nvSpPr>
          <p:spPr bwMode="auto">
            <a:xfrm>
              <a:off x="3625850" y="4219575"/>
              <a:ext cx="381000" cy="457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4589" name="Rectangle 19"/>
            <p:cNvSpPr>
              <a:spLocks noChangeArrowheads="1"/>
            </p:cNvSpPr>
            <p:nvPr/>
          </p:nvSpPr>
          <p:spPr bwMode="auto">
            <a:xfrm>
              <a:off x="3625850" y="4676775"/>
              <a:ext cx="381000" cy="457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>
                  <a:latin typeface="Calibri" pitchFamily="34" charset="0"/>
                </a:rPr>
                <a:t>3</a:t>
              </a:r>
            </a:p>
          </p:txBody>
        </p:sp>
        <p:sp>
          <p:nvSpPr>
            <p:cNvPr id="24590" name="Text Box 20"/>
            <p:cNvSpPr txBox="1">
              <a:spLocks noChangeArrowheads="1"/>
            </p:cNvSpPr>
            <p:nvPr/>
          </p:nvSpPr>
          <p:spPr bwMode="auto">
            <a:xfrm>
              <a:off x="3238500" y="3795713"/>
              <a:ext cx="3111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1</a:t>
              </a:r>
            </a:p>
          </p:txBody>
        </p:sp>
        <p:sp>
          <p:nvSpPr>
            <p:cNvPr id="24591" name="Text Box 21"/>
            <p:cNvSpPr txBox="1">
              <a:spLocks noChangeArrowheads="1"/>
            </p:cNvSpPr>
            <p:nvPr/>
          </p:nvSpPr>
          <p:spPr bwMode="auto">
            <a:xfrm>
              <a:off x="3238500" y="4238625"/>
              <a:ext cx="3111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2</a:t>
              </a:r>
            </a:p>
          </p:txBody>
        </p:sp>
        <p:sp>
          <p:nvSpPr>
            <p:cNvPr id="24592" name="Text Box 22"/>
            <p:cNvSpPr txBox="1">
              <a:spLocks noChangeArrowheads="1"/>
            </p:cNvSpPr>
            <p:nvPr/>
          </p:nvSpPr>
          <p:spPr bwMode="auto">
            <a:xfrm>
              <a:off x="3238500" y="4714875"/>
              <a:ext cx="3111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3</a:t>
              </a:r>
            </a:p>
          </p:txBody>
        </p:sp>
        <p:sp>
          <p:nvSpPr>
            <p:cNvPr id="24593" name="Text Box 23"/>
            <p:cNvSpPr txBox="1">
              <a:spLocks noChangeArrowheads="1"/>
            </p:cNvSpPr>
            <p:nvPr/>
          </p:nvSpPr>
          <p:spPr bwMode="auto">
            <a:xfrm>
              <a:off x="4083050" y="3833813"/>
              <a:ext cx="3111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5</a:t>
              </a:r>
            </a:p>
          </p:txBody>
        </p:sp>
        <p:sp>
          <p:nvSpPr>
            <p:cNvPr id="24594" name="Text Box 24"/>
            <p:cNvSpPr txBox="1">
              <a:spLocks noChangeArrowheads="1"/>
            </p:cNvSpPr>
            <p:nvPr/>
          </p:nvSpPr>
          <p:spPr bwMode="auto">
            <a:xfrm>
              <a:off x="4083050" y="4276725"/>
              <a:ext cx="3111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1</a:t>
              </a:r>
            </a:p>
          </p:txBody>
        </p:sp>
        <p:sp>
          <p:nvSpPr>
            <p:cNvPr id="24595" name="Text Box 25"/>
            <p:cNvSpPr txBox="1">
              <a:spLocks noChangeArrowheads="1"/>
            </p:cNvSpPr>
            <p:nvPr/>
          </p:nvSpPr>
          <p:spPr bwMode="auto">
            <a:xfrm>
              <a:off x="4083050" y="4752975"/>
              <a:ext cx="3111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2</a:t>
              </a:r>
            </a:p>
          </p:txBody>
        </p:sp>
        <p:sp>
          <p:nvSpPr>
            <p:cNvPr id="24596" name="Text Box 26"/>
            <p:cNvSpPr txBox="1">
              <a:spLocks noChangeArrowheads="1"/>
            </p:cNvSpPr>
            <p:nvPr/>
          </p:nvSpPr>
          <p:spPr bwMode="auto">
            <a:xfrm>
              <a:off x="4464050" y="3833813"/>
              <a:ext cx="3111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4</a:t>
              </a:r>
            </a:p>
          </p:txBody>
        </p:sp>
        <p:sp>
          <p:nvSpPr>
            <p:cNvPr id="24597" name="Text Box 28"/>
            <p:cNvSpPr txBox="1">
              <a:spLocks noChangeArrowheads="1"/>
            </p:cNvSpPr>
            <p:nvPr/>
          </p:nvSpPr>
          <p:spPr bwMode="auto">
            <a:xfrm>
              <a:off x="4464050" y="4295775"/>
              <a:ext cx="3111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5</a:t>
              </a:r>
            </a:p>
          </p:txBody>
        </p:sp>
        <p:sp>
          <p:nvSpPr>
            <p:cNvPr id="24598" name="Text Box 29"/>
            <p:cNvSpPr txBox="1">
              <a:spLocks noChangeArrowheads="1"/>
            </p:cNvSpPr>
            <p:nvPr/>
          </p:nvSpPr>
          <p:spPr bwMode="auto">
            <a:xfrm>
              <a:off x="4857751" y="4276725"/>
              <a:ext cx="183957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solidFill>
                    <a:srgbClr val="FF0000"/>
                  </a:solidFill>
                  <a:latin typeface="Calibri" pitchFamily="34" charset="0"/>
                </a:rPr>
                <a:t>10 page faults</a:t>
              </a:r>
            </a:p>
          </p:txBody>
        </p:sp>
        <p:sp>
          <p:nvSpPr>
            <p:cNvPr id="24599" name="Rectangle 30"/>
            <p:cNvSpPr>
              <a:spLocks noChangeArrowheads="1"/>
            </p:cNvSpPr>
            <p:nvPr/>
          </p:nvSpPr>
          <p:spPr bwMode="auto">
            <a:xfrm>
              <a:off x="3625850" y="5133975"/>
              <a:ext cx="381000" cy="457200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>
                  <a:latin typeface="Calibri" pitchFamily="34" charset="0"/>
                </a:rPr>
                <a:t>4</a:t>
              </a:r>
            </a:p>
          </p:txBody>
        </p:sp>
        <p:sp>
          <p:nvSpPr>
            <p:cNvPr id="24600" name="Text Box 31"/>
            <p:cNvSpPr txBox="1">
              <a:spLocks noChangeArrowheads="1"/>
            </p:cNvSpPr>
            <p:nvPr/>
          </p:nvSpPr>
          <p:spPr bwMode="auto">
            <a:xfrm>
              <a:off x="3244850" y="5210175"/>
              <a:ext cx="3111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4</a:t>
              </a:r>
            </a:p>
          </p:txBody>
        </p:sp>
        <p:sp>
          <p:nvSpPr>
            <p:cNvPr id="24601" name="Text Box 32"/>
            <p:cNvSpPr txBox="1">
              <a:spLocks noChangeArrowheads="1"/>
            </p:cNvSpPr>
            <p:nvPr/>
          </p:nvSpPr>
          <p:spPr bwMode="auto">
            <a:xfrm>
              <a:off x="4083050" y="5210175"/>
              <a:ext cx="3111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3</a:t>
              </a:r>
            </a:p>
          </p:txBody>
        </p:sp>
      </p:grpSp>
      <p:sp>
        <p:nvSpPr>
          <p:cNvPr id="32" name="Date Placeholder 31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77E403E-1EF3-4549-8BD3-4495CDB033D8}" type="datetime1">
              <a:rPr lang="en-US" smtClean="0"/>
              <a:t>5/31/2020</a:t>
            </a:fld>
            <a:endParaRPr lang="en-US"/>
          </a:p>
        </p:txBody>
      </p: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472443-429A-4846-BD22-2395142A9CFE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34" name="Footer Placeholder 3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pic>
        <p:nvPicPr>
          <p:cNvPr id="24585" name="Picture 3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 l="911" t="32248" r="1999" b="32661"/>
          <a:stretch>
            <a:fillRect/>
          </a:stretch>
        </p:blipFill>
        <p:spPr bwMode="auto">
          <a:xfrm>
            <a:off x="685800" y="4191000"/>
            <a:ext cx="6934200" cy="2057400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8" name="Rectangle 2"/>
          <p:cNvSpPr txBox="1">
            <a:spLocks noChangeArrowheads="1"/>
          </p:cNvSpPr>
          <p:nvPr/>
        </p:nvSpPr>
        <p:spPr bwMode="auto">
          <a:xfrm rot="19442568">
            <a:off x="3922796" y="2342046"/>
            <a:ext cx="2210115" cy="414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Using 4 frames</a:t>
            </a:r>
          </a:p>
        </p:txBody>
      </p:sp>
      <p:sp>
        <p:nvSpPr>
          <p:cNvPr id="39" name="Rectangle 2"/>
          <p:cNvSpPr txBox="1">
            <a:spLocks noChangeArrowheads="1"/>
          </p:cNvSpPr>
          <p:nvPr/>
        </p:nvSpPr>
        <p:spPr bwMode="auto">
          <a:xfrm rot="17353385">
            <a:off x="-12632" y="2244756"/>
            <a:ext cx="1980499" cy="411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2200" b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Using 3 frames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609600"/>
          </a:xfrm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Least Recently Used (LRU) Algorithm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33400"/>
            <a:ext cx="9144000" cy="5943600"/>
          </a:xfrm>
        </p:spPr>
        <p:txBody>
          <a:bodyPr/>
          <a:lstStyle/>
          <a:p>
            <a:pPr eaLnBrk="1" hangingPunct="1">
              <a:buFont typeface="Courier New" pitchFamily="49" charset="0"/>
              <a:buChar char="o"/>
            </a:pPr>
            <a:r>
              <a:rPr lang="en-US" sz="2200" dirty="0">
                <a:solidFill>
                  <a:srgbClr val="0000CC"/>
                </a:solidFill>
                <a:latin typeface="Comic Sans MS" pitchFamily="66" charset="0"/>
              </a:rPr>
              <a:t>The page that has not been used for longest period of time is replaced.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en-US" sz="2200" dirty="0">
                <a:solidFill>
                  <a:srgbClr val="FF0000"/>
                </a:solidFill>
              </a:rPr>
              <a:t>Reference string</a:t>
            </a:r>
            <a:r>
              <a:rPr lang="en-US" sz="2200" dirty="0">
                <a:solidFill>
                  <a:srgbClr val="00B050"/>
                </a:solidFill>
              </a:rPr>
              <a:t>:  1, 2, 3, 4, 1, 2, 5, 1, 2, 3, 4, 5</a:t>
            </a:r>
            <a:br>
              <a:rPr lang="en-US" sz="2200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C9ADF33-3274-449B-AD9B-112A853C3145}" type="datetime1">
              <a:rPr lang="en-US" smtClean="0"/>
              <a:t>5/31/2020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9AD7D9-5DC1-4311-805E-EB9E3D9EA6D3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grpSp>
        <p:nvGrpSpPr>
          <p:cNvPr id="2" name="Group 34"/>
          <p:cNvGrpSpPr>
            <a:grpSpLocks/>
          </p:cNvGrpSpPr>
          <p:nvPr/>
        </p:nvGrpSpPr>
        <p:grpSpPr bwMode="auto">
          <a:xfrm>
            <a:off x="3429000" y="1676400"/>
            <a:ext cx="1066800" cy="1312863"/>
            <a:chOff x="2276" y="1068"/>
            <a:chExt cx="704" cy="1152"/>
          </a:xfrm>
        </p:grpSpPr>
        <p:sp>
          <p:nvSpPr>
            <p:cNvPr id="26635" name="Rectangle 17"/>
            <p:cNvSpPr>
              <a:spLocks noChangeArrowheads="1"/>
            </p:cNvSpPr>
            <p:nvPr/>
          </p:nvSpPr>
          <p:spPr bwMode="auto">
            <a:xfrm>
              <a:off x="2276" y="1068"/>
              <a:ext cx="240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dirty="0">
                  <a:latin typeface="Calibri" pitchFamily="34" charset="0"/>
                </a:rPr>
                <a:t>1</a:t>
              </a:r>
            </a:p>
          </p:txBody>
        </p:sp>
        <p:sp>
          <p:nvSpPr>
            <p:cNvPr id="26636" name="Rectangle 18"/>
            <p:cNvSpPr>
              <a:spLocks noChangeArrowheads="1"/>
            </p:cNvSpPr>
            <p:nvPr/>
          </p:nvSpPr>
          <p:spPr bwMode="auto">
            <a:xfrm>
              <a:off x="2284" y="1356"/>
              <a:ext cx="240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dirty="0">
                  <a:latin typeface="Calibri" pitchFamily="34" charset="0"/>
                </a:rPr>
                <a:t>2</a:t>
              </a:r>
            </a:p>
          </p:txBody>
        </p:sp>
        <p:sp>
          <p:nvSpPr>
            <p:cNvPr id="26637" name="Rectangle 19"/>
            <p:cNvSpPr>
              <a:spLocks noChangeArrowheads="1"/>
            </p:cNvSpPr>
            <p:nvPr/>
          </p:nvSpPr>
          <p:spPr bwMode="auto">
            <a:xfrm>
              <a:off x="2284" y="1644"/>
              <a:ext cx="240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 dirty="0">
                  <a:latin typeface="Calibri" pitchFamily="34" charset="0"/>
                </a:rPr>
                <a:t>3</a:t>
              </a:r>
            </a:p>
          </p:txBody>
        </p:sp>
        <p:sp>
          <p:nvSpPr>
            <p:cNvPr id="26638" name="Text Box 26"/>
            <p:cNvSpPr txBox="1">
              <a:spLocks noChangeArrowheads="1"/>
            </p:cNvSpPr>
            <p:nvPr/>
          </p:nvSpPr>
          <p:spPr bwMode="auto">
            <a:xfrm>
              <a:off x="2531" y="110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5</a:t>
              </a:r>
            </a:p>
          </p:txBody>
        </p:sp>
        <p:sp>
          <p:nvSpPr>
            <p:cNvPr id="26639" name="Text Box 27"/>
            <p:cNvSpPr txBox="1">
              <a:spLocks noChangeArrowheads="1"/>
            </p:cNvSpPr>
            <p:nvPr/>
          </p:nvSpPr>
          <p:spPr bwMode="auto">
            <a:xfrm>
              <a:off x="2784" y="169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4</a:t>
              </a:r>
            </a:p>
          </p:txBody>
        </p:sp>
        <p:sp>
          <p:nvSpPr>
            <p:cNvPr id="26640" name="Rectangle 29"/>
            <p:cNvSpPr>
              <a:spLocks noChangeArrowheads="1"/>
            </p:cNvSpPr>
            <p:nvPr/>
          </p:nvSpPr>
          <p:spPr bwMode="auto">
            <a:xfrm>
              <a:off x="2284" y="1932"/>
              <a:ext cx="240" cy="2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en-US">
                  <a:latin typeface="Calibri" pitchFamily="34" charset="0"/>
                </a:rPr>
                <a:t>4</a:t>
              </a:r>
            </a:p>
          </p:txBody>
        </p:sp>
        <p:sp>
          <p:nvSpPr>
            <p:cNvPr id="26641" name="Text Box 32"/>
            <p:cNvSpPr txBox="1">
              <a:spLocks noChangeArrowheads="1"/>
            </p:cNvSpPr>
            <p:nvPr/>
          </p:nvSpPr>
          <p:spPr bwMode="auto">
            <a:xfrm>
              <a:off x="2544" y="1980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3</a:t>
              </a:r>
            </a:p>
          </p:txBody>
        </p:sp>
        <p:sp>
          <p:nvSpPr>
            <p:cNvPr id="26642" name="Text Box 33"/>
            <p:cNvSpPr txBox="1">
              <a:spLocks noChangeArrowheads="1"/>
            </p:cNvSpPr>
            <p:nvPr/>
          </p:nvSpPr>
          <p:spPr bwMode="auto">
            <a:xfrm>
              <a:off x="2544" y="1692"/>
              <a:ext cx="196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5</a:t>
              </a:r>
            </a:p>
          </p:txBody>
        </p:sp>
      </p:grpSp>
      <p:pic>
        <p:nvPicPr>
          <p:cNvPr id="26632" name="Picture 3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 l="961" t="32031" r="1259" b="32426"/>
          <a:stretch>
            <a:fillRect/>
          </a:stretch>
        </p:blipFill>
        <p:spPr bwMode="auto">
          <a:xfrm>
            <a:off x="457200" y="3200400"/>
            <a:ext cx="7696200" cy="2438400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7" name="Rectangle 2"/>
          <p:cNvSpPr txBox="1">
            <a:spLocks noChangeArrowheads="1"/>
          </p:cNvSpPr>
          <p:nvPr/>
        </p:nvSpPr>
        <p:spPr bwMode="auto">
          <a:xfrm>
            <a:off x="228600" y="2514600"/>
            <a:ext cx="3124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b="1" dirty="0">
                <a:solidFill>
                  <a:srgbClr val="7030A0"/>
                </a:solidFill>
                <a:latin typeface="Comic Sans MS" pitchFamily="66" charset="0"/>
                <a:ea typeface="+mj-ea"/>
                <a:cs typeface="+mj-cs"/>
              </a:rPr>
              <a:t>LRU Page Replacement</a:t>
            </a:r>
          </a:p>
        </p:txBody>
      </p:sp>
      <p:sp>
        <p:nvSpPr>
          <p:cNvPr id="26634" name="Text Box 4"/>
          <p:cNvSpPr txBox="1">
            <a:spLocks noChangeArrowheads="1"/>
          </p:cNvSpPr>
          <p:nvPr/>
        </p:nvSpPr>
        <p:spPr bwMode="auto">
          <a:xfrm>
            <a:off x="457200" y="5715000"/>
            <a:ext cx="81486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Courier New" pitchFamily="49" charset="0"/>
              <a:buChar char="o"/>
            </a:pPr>
            <a:r>
              <a:rPr lang="en-US" sz="2800" dirty="0">
                <a:solidFill>
                  <a:srgbClr val="0000CC"/>
                </a:solidFill>
                <a:latin typeface="Comic Sans MS" pitchFamily="66" charset="0"/>
              </a:rPr>
              <a:t>    </a:t>
            </a: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The performance is good. But, How to Implement </a:t>
            </a:r>
            <a:r>
              <a:rPr lang="en-US" sz="2800" dirty="0">
                <a:solidFill>
                  <a:srgbClr val="0000CC"/>
                </a:solidFill>
                <a:latin typeface="Comic Sans MS" pitchFamily="66" charset="0"/>
              </a:rPr>
              <a:t>?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LRU Algorithm Implementation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609600"/>
            <a:ext cx="8763000" cy="58674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400" b="1" dirty="0">
                <a:solidFill>
                  <a:srgbClr val="0000CC"/>
                </a:solidFill>
                <a:latin typeface="Comic Sans MS" pitchFamily="66" charset="0"/>
              </a:rPr>
              <a:t>Counter implementation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keep counter in each page table entry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Global counter increments with each CPU cycle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Copy global counter to PTE counter on a reference to the page</a:t>
            </a:r>
          </a:p>
          <a:p>
            <a:pPr lvl="1">
              <a:buFont typeface="Wingdings" pitchFamily="2" charset="2"/>
              <a:buChar char="v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For replacement, evict page with lowest counter value</a:t>
            </a:r>
          </a:p>
          <a:p>
            <a:pPr>
              <a:buFont typeface="Courier New" pitchFamily="49" charset="0"/>
              <a:buChar char="o"/>
            </a:pPr>
            <a:r>
              <a:rPr lang="en-US" sz="2400" b="1" dirty="0">
                <a:solidFill>
                  <a:srgbClr val="0000CC"/>
                </a:solidFill>
                <a:latin typeface="Comic Sans MS" pitchFamily="66" charset="0"/>
              </a:rPr>
              <a:t>Stack implementation 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keep a stack of page numbers in a double link form:</a:t>
            </a:r>
          </a:p>
          <a:p>
            <a:pPr lvl="2">
              <a:lnSpc>
                <a:spcPct val="90000"/>
              </a:lnSpc>
            </a:pPr>
            <a:r>
              <a:rPr lang="en-US" dirty="0">
                <a:solidFill>
                  <a:srgbClr val="0000CC"/>
                </a:solidFill>
                <a:latin typeface="Comic Sans MS" pitchFamily="66" charset="0"/>
              </a:rPr>
              <a:t>Page referenced:</a:t>
            </a:r>
          </a:p>
          <a:p>
            <a:pPr lvl="3">
              <a:lnSpc>
                <a:spcPct val="90000"/>
              </a:lnSpc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move it to the top</a:t>
            </a:r>
          </a:p>
          <a:p>
            <a:pPr lvl="3">
              <a:lnSpc>
                <a:spcPct val="90000"/>
              </a:lnSpc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requires 6 pointers to be changed</a:t>
            </a:r>
          </a:p>
          <a:p>
            <a:pPr lvl="3">
              <a:lnSpc>
                <a:spcPct val="90000"/>
              </a:lnSpc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Update is expensive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No search for replacement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Top is the most recently used page and bottom is the LRU page.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C4F5F4A-360E-40E9-BF50-04F77323756E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6FD411-5542-425F-AABC-0C7394B78B3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066800"/>
          </a:xfrm>
        </p:spPr>
        <p:txBody>
          <a:bodyPr/>
          <a:lstStyle/>
          <a:p>
            <a:pPr eaLnBrk="1" hangingPunct="1"/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Of A Stack to Record The Most Recent Page References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 l="926" t="6567" r="926" b="6073"/>
          <a:stretch>
            <a:fillRect/>
          </a:stretch>
        </p:blipFill>
        <p:spPr bwMode="auto">
          <a:xfrm>
            <a:off x="609600" y="990600"/>
            <a:ext cx="7661275" cy="2667000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614ED87-75AA-4757-BD41-AED73204C0AA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EBA094-0EFC-4B0C-B61F-A955B82DC12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04800" y="3886200"/>
            <a:ext cx="8839200" cy="2438400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000" b="1" dirty="0">
                <a:solidFill>
                  <a:srgbClr val="FF0000"/>
                </a:solidFill>
              </a:rPr>
              <a:t>Performance issue: Stack and Counters</a:t>
            </a:r>
            <a:endParaRPr lang="en-US" sz="2000" dirty="0">
              <a:solidFill>
                <a:srgbClr val="FF0000"/>
              </a:solidFill>
              <a:latin typeface="+mn-lt"/>
              <a:cs typeface="+mn-cs"/>
            </a:endParaRP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0000CC"/>
                </a:solidFill>
                <a:latin typeface="Comic Sans MS" pitchFamily="66" charset="0"/>
              </a:rPr>
              <a:t>The updating of stack or counter must be done on every memory reference.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0000CC"/>
                </a:solidFill>
                <a:latin typeface="Comic Sans MS" pitchFamily="66" charset="0"/>
              </a:rPr>
              <a:t>If we use interrupt for every reference, to allow software to update data structures, it would slow every reference by a factor of 10.</a:t>
            </a:r>
          </a:p>
          <a:p>
            <a:pPr marL="742950" lvl="1" indent="-285750">
              <a:spcBef>
                <a:spcPct val="20000"/>
              </a:spcBef>
              <a:buFont typeface="Wingdings" pitchFamily="2" charset="2"/>
              <a:buChar char="ü"/>
              <a:defRPr/>
            </a:pPr>
            <a:r>
              <a:rPr lang="en-US" dirty="0">
                <a:solidFill>
                  <a:srgbClr val="0000CC"/>
                </a:solidFill>
                <a:latin typeface="Comic Sans MS" pitchFamily="66" charset="0"/>
              </a:rPr>
              <a:t>Few systems tolerate such degradation in performance.</a:t>
            </a:r>
          </a:p>
          <a:p>
            <a:pPr marL="342900" indent="-342900"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dirty="0">
                <a:solidFill>
                  <a:srgbClr val="0000CC"/>
                </a:solidFill>
                <a:latin typeface="Comic Sans MS" pitchFamily="66" charset="0"/>
              </a:rPr>
              <a:t>Sol: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dirty="0">
                <a:solidFill>
                  <a:srgbClr val="0000CC"/>
                </a:solidFill>
                <a:latin typeface="Comic Sans MS" pitchFamily="66" charset="0"/>
              </a:rPr>
              <a:t>Systems follow LRU approximation implemented through hardware.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800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Content Placeholder 2"/>
          <p:cNvSpPr>
            <a:spLocks noGrp="1"/>
          </p:cNvSpPr>
          <p:nvPr>
            <p:ph idx="1"/>
          </p:nvPr>
        </p:nvSpPr>
        <p:spPr>
          <a:xfrm>
            <a:off x="1187450" y="1981200"/>
            <a:ext cx="7493000" cy="4492624"/>
          </a:xfrm>
        </p:spPr>
        <p:txBody>
          <a:bodyPr/>
          <a:lstStyle/>
          <a:p>
            <a:pPr lvl="1" eaLnBrk="1" hangingPunct="1"/>
            <a:r>
              <a:rPr lang="en-US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</a:p>
          <a:p>
            <a:pPr lvl="1" eaLnBrk="1" hangingPunct="1"/>
            <a:r>
              <a:rPr lang="en-US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Demand Paging</a:t>
            </a:r>
            <a:r>
              <a:rPr lang="en-US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pPr lvl="1" eaLnBrk="1" hangingPunct="1"/>
            <a:r>
              <a:rPr lang="en-US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Advantages of VM: Process Creation</a:t>
            </a:r>
          </a:p>
          <a:p>
            <a:pPr lvl="1" eaLnBrk="1" hangingPunct="1"/>
            <a:r>
              <a:rPr lang="en-US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 Replacement</a:t>
            </a:r>
          </a:p>
          <a:p>
            <a:pPr lvl="1" eaLnBrk="1" hangingPunct="1"/>
            <a:r>
              <a:rPr lang="en-US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Allocation of Frames </a:t>
            </a:r>
          </a:p>
          <a:p>
            <a:pPr lvl="1" eaLnBrk="1" hangingPunct="1"/>
            <a:r>
              <a:rPr lang="en-US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Thrashing</a:t>
            </a:r>
          </a:p>
          <a:p>
            <a:pPr eaLnBrk="1" hangingPunct="1">
              <a:buNone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5E1A88E-3055-49F1-874C-109FC0540E57}" type="datetime1">
              <a:rPr lang="en-US" smtClean="0"/>
              <a:t>5/31/2020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B69702-01E9-4895-8D42-5685C60F49C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43000" y="533400"/>
            <a:ext cx="6781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8200"/>
          </a:xfrm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</a:rPr>
              <a:t>LRU Approximation Algorithms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09600"/>
            <a:ext cx="8991600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None/>
            </a:pPr>
            <a:r>
              <a:rPr lang="en-US" sz="2800" dirty="0">
                <a:solidFill>
                  <a:srgbClr val="00B050"/>
                </a:solidFill>
              </a:rPr>
              <a:t>Second chance page replacement algorism</a:t>
            </a:r>
          </a:p>
          <a:p>
            <a:pPr>
              <a:buFont typeface="Courier New" pitchFamily="49" charset="0"/>
              <a:buChar char="o"/>
            </a:pPr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Modify FIFO to avoid throwing out heavily used pages</a:t>
            </a:r>
          </a:p>
          <a:p>
            <a:pPr>
              <a:buFont typeface="Courier New" pitchFamily="49" charset="0"/>
              <a:buChar char="o"/>
            </a:pPr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 If reference bit is 0, throw the page out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 If reference bit is 1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 Reset the reference bit to 0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 Move page to the tail of the list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Continue search for a free page</a:t>
            </a:r>
          </a:p>
          <a:p>
            <a:pPr>
              <a:buFont typeface="Courier New" pitchFamily="49" charset="0"/>
              <a:buChar char="o"/>
            </a:pPr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 Still easy to implement, and better than plain FIFO</a:t>
            </a:r>
          </a:p>
          <a:p>
            <a:pPr>
              <a:buNone/>
            </a:pP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475F981-0CE7-48A3-AEEE-98096368A1A5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3BC83C-ABEB-49D5-8D11-2029F397B24E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3810000"/>
            <a:ext cx="2895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133600" y="5791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unreferenced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191000" y="55626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referenced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rot="16200000" flipV="1">
            <a:off x="1905000" y="4953000"/>
            <a:ext cx="11430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" idx="1"/>
          </p:cNvCxnSpPr>
          <p:nvPr/>
        </p:nvCxnSpPr>
        <p:spPr>
          <a:xfrm rot="10800000">
            <a:off x="3200400" y="4876800"/>
            <a:ext cx="990600" cy="8704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28675" y="0"/>
            <a:ext cx="8267700" cy="84455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LRU Approximation Algorithms</a:t>
            </a:r>
            <a:endParaRPr lang="en-US" sz="32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FEAC428-B112-46A3-A0DC-5A32F55F76B3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D9E97F-A734-49D6-897D-DE119754C2D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838201"/>
            <a:ext cx="830580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Second-Chance (clock) Page-Replacement Algorithm</a:t>
            </a:r>
            <a:endParaRPr lang="en-US" dirty="0"/>
          </a:p>
          <a:p>
            <a:pPr>
              <a:buFont typeface="Courier New" pitchFamily="49" charset="0"/>
              <a:buChar char="o"/>
            </a:pPr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 Same functionality as second chance</a:t>
            </a:r>
          </a:p>
          <a:p>
            <a:pPr>
              <a:buFont typeface="Courier New" pitchFamily="49" charset="0"/>
              <a:buChar char="o"/>
            </a:pPr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   Simpler implementation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 “Clock” hand points to next page to replace  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   If R=0, replace page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   If R=1, set R=0 and advance  the clock hand</a:t>
            </a:r>
          </a:p>
          <a:p>
            <a:pPr>
              <a:buFont typeface="Courier New" pitchFamily="49" charset="0"/>
              <a:buChar char="o"/>
            </a:pPr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   Continue until page with R=0 is found</a:t>
            </a:r>
          </a:p>
          <a:p>
            <a:pPr lvl="1">
              <a:buFont typeface="Wingdings" pitchFamily="2" charset="2"/>
              <a:buChar char="v"/>
            </a:pPr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   This may involve going all the way around the clock…</a:t>
            </a:r>
          </a:p>
          <a:p>
            <a:pPr lvl="1"/>
            <a:endParaRPr lang="en-US" dirty="0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3352800"/>
            <a:ext cx="26670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r>
              <a:rPr lang="en-US" sz="3200" b="1" dirty="0">
                <a:solidFill>
                  <a:srgbClr val="FF0000"/>
                </a:solidFill>
              </a:rPr>
              <a:t>LRU Approximation Algorithms</a:t>
            </a:r>
            <a:endParaRPr lang="en-US" sz="3200" b="1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839200" cy="57912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sz="31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 frequently used(NRU) </a:t>
            </a:r>
          </a:p>
          <a:p>
            <a:pPr>
              <a:buFont typeface="Courier New" pitchFamily="49" charset="0"/>
              <a:buChar char="o"/>
            </a:pPr>
            <a:r>
              <a:rPr lang="en-US" sz="2300" dirty="0">
                <a:solidFill>
                  <a:srgbClr val="0000CC"/>
                </a:solidFill>
                <a:latin typeface="Comic Sans MS" pitchFamily="66" charset="0"/>
              </a:rPr>
              <a:t>Each page has reference bit and dirty bit</a:t>
            </a:r>
          </a:p>
          <a:p>
            <a:pPr lvl="1">
              <a:buFont typeface="Wingdings" pitchFamily="2" charset="2"/>
              <a:buChar char="v"/>
            </a:pPr>
            <a:r>
              <a:rPr lang="en-US" sz="2300" dirty="0">
                <a:solidFill>
                  <a:srgbClr val="0000CC"/>
                </a:solidFill>
                <a:latin typeface="Comic Sans MS" pitchFamily="66" charset="0"/>
              </a:rPr>
              <a:t> Bits are set when page is referenced and/or modified</a:t>
            </a:r>
          </a:p>
          <a:p>
            <a:pPr>
              <a:buFont typeface="Courier New" pitchFamily="49" charset="0"/>
              <a:buChar char="o"/>
            </a:pPr>
            <a:r>
              <a:rPr lang="en-US" sz="2300" dirty="0">
                <a:solidFill>
                  <a:srgbClr val="0000CC"/>
                </a:solidFill>
                <a:latin typeface="Comic Sans MS" pitchFamily="66" charset="0"/>
              </a:rPr>
              <a:t> Pages are classified into four classes</a:t>
            </a:r>
          </a:p>
          <a:p>
            <a:pPr lvl="1">
              <a:buFont typeface="Wingdings" pitchFamily="2" charset="2"/>
              <a:buChar char="v"/>
            </a:pPr>
            <a:r>
              <a:rPr lang="en-US" sz="2300" dirty="0">
                <a:solidFill>
                  <a:srgbClr val="0000CC"/>
                </a:solidFill>
                <a:latin typeface="Comic Sans MS" pitchFamily="66" charset="0"/>
              </a:rPr>
              <a:t> 0: not referenced, not dirty</a:t>
            </a:r>
          </a:p>
          <a:p>
            <a:pPr lvl="1">
              <a:buFont typeface="Wingdings" pitchFamily="2" charset="2"/>
              <a:buChar char="v"/>
            </a:pPr>
            <a:r>
              <a:rPr lang="en-US" sz="2300" dirty="0">
                <a:solidFill>
                  <a:srgbClr val="0000CC"/>
                </a:solidFill>
                <a:latin typeface="Comic Sans MS" pitchFamily="66" charset="0"/>
              </a:rPr>
              <a:t> 1: not referenced, dirty</a:t>
            </a:r>
          </a:p>
          <a:p>
            <a:pPr lvl="1">
              <a:buFont typeface="Wingdings" pitchFamily="2" charset="2"/>
              <a:buChar char="v"/>
            </a:pPr>
            <a:r>
              <a:rPr lang="en-US" sz="2300" dirty="0">
                <a:solidFill>
                  <a:srgbClr val="0000CC"/>
                </a:solidFill>
                <a:latin typeface="Comic Sans MS" pitchFamily="66" charset="0"/>
              </a:rPr>
              <a:t> 2: referenced, not dirty</a:t>
            </a:r>
          </a:p>
          <a:p>
            <a:pPr lvl="1">
              <a:buFont typeface="Wingdings" pitchFamily="2" charset="2"/>
              <a:buChar char="v"/>
            </a:pPr>
            <a:r>
              <a:rPr lang="en-US" sz="2300" dirty="0">
                <a:solidFill>
                  <a:srgbClr val="0000CC"/>
                </a:solidFill>
                <a:latin typeface="Comic Sans MS" pitchFamily="66" charset="0"/>
              </a:rPr>
              <a:t>3: referenced, dirty</a:t>
            </a:r>
          </a:p>
          <a:p>
            <a:pPr>
              <a:buFont typeface="Courier New" pitchFamily="49" charset="0"/>
              <a:buChar char="o"/>
            </a:pPr>
            <a:r>
              <a:rPr lang="en-US" sz="2300" dirty="0">
                <a:solidFill>
                  <a:srgbClr val="0000CC"/>
                </a:solidFill>
                <a:latin typeface="Comic Sans MS" pitchFamily="66" charset="0"/>
              </a:rPr>
              <a:t> Clear reference bit for all pages periodically</a:t>
            </a:r>
          </a:p>
          <a:p>
            <a:pPr lvl="1">
              <a:buFont typeface="Wingdings" pitchFamily="2" charset="2"/>
              <a:buChar char="v"/>
            </a:pPr>
            <a:r>
              <a:rPr lang="en-US" sz="2300" dirty="0">
                <a:solidFill>
                  <a:srgbClr val="0000CC"/>
                </a:solidFill>
                <a:latin typeface="Comic Sans MS" pitchFamily="66" charset="0"/>
              </a:rPr>
              <a:t> Can’t clear dirty bit: needed to indicate which pages need to be flushed to disk</a:t>
            </a:r>
          </a:p>
          <a:p>
            <a:pPr lvl="1">
              <a:buFont typeface="Wingdings" pitchFamily="2" charset="2"/>
              <a:buChar char="v"/>
            </a:pPr>
            <a:r>
              <a:rPr lang="en-US" sz="2300" dirty="0">
                <a:solidFill>
                  <a:srgbClr val="0000CC"/>
                </a:solidFill>
                <a:latin typeface="Comic Sans MS" pitchFamily="66" charset="0"/>
              </a:rPr>
              <a:t>Class 1 contains dirty pages where reverence bit has been cleared</a:t>
            </a:r>
          </a:p>
          <a:p>
            <a:pPr>
              <a:buFont typeface="Courier New" pitchFamily="49" charset="0"/>
              <a:buChar char="o"/>
            </a:pPr>
            <a:r>
              <a:rPr lang="en-US" sz="2300" dirty="0">
                <a:solidFill>
                  <a:srgbClr val="0000CC"/>
                </a:solidFill>
                <a:latin typeface="Comic Sans MS" pitchFamily="66" charset="0"/>
              </a:rPr>
              <a:t>Algorithm: remove a page from the lowest non-empty class</a:t>
            </a:r>
          </a:p>
          <a:p>
            <a:pPr lvl="1">
              <a:buFont typeface="Wingdings" pitchFamily="2" charset="2"/>
              <a:buChar char="v"/>
            </a:pPr>
            <a:r>
              <a:rPr lang="en-US" sz="2300" dirty="0">
                <a:solidFill>
                  <a:srgbClr val="0000CC"/>
                </a:solidFill>
                <a:latin typeface="Comic Sans MS" pitchFamily="66" charset="0"/>
              </a:rPr>
              <a:t>Select a page at random from that class</a:t>
            </a:r>
          </a:p>
          <a:p>
            <a:pPr>
              <a:buFont typeface="Courier New" pitchFamily="49" charset="0"/>
              <a:buChar char="o"/>
            </a:pPr>
            <a:r>
              <a:rPr lang="en-US" sz="2300" dirty="0">
                <a:solidFill>
                  <a:srgbClr val="0000CC"/>
                </a:solidFill>
                <a:latin typeface="Comic Sans MS" pitchFamily="66" charset="0"/>
              </a:rPr>
              <a:t> Easy to understand and implement</a:t>
            </a:r>
          </a:p>
          <a:p>
            <a:pPr>
              <a:buFont typeface="Courier New" pitchFamily="49" charset="0"/>
              <a:buChar char="o"/>
            </a:pPr>
            <a:r>
              <a:rPr lang="en-US" sz="2300" dirty="0">
                <a:solidFill>
                  <a:srgbClr val="0000CC"/>
                </a:solidFill>
                <a:latin typeface="Comic Sans MS" pitchFamily="66" charset="0"/>
              </a:rPr>
              <a:t>Performance adequate (though not optimal)</a:t>
            </a:r>
          </a:p>
          <a:p>
            <a:pPr>
              <a:buNone/>
            </a:pPr>
            <a:r>
              <a:rPr lang="en-US" sz="2300" b="1" dirty="0">
                <a:solidFill>
                  <a:srgbClr val="FF0000"/>
                </a:solidFill>
                <a:latin typeface="Comic Sans MS" pitchFamily="66" charset="0"/>
              </a:rPr>
              <a:t>Other algorithms: Counting Algorithms</a:t>
            </a:r>
            <a:endParaRPr lang="en-US" sz="2300" dirty="0">
              <a:solidFill>
                <a:srgbClr val="FF0000"/>
              </a:solidFill>
              <a:latin typeface="Comic Sans MS" pitchFamily="66" charset="0"/>
            </a:endParaRPr>
          </a:p>
          <a:p>
            <a:pPr eaLnBrk="1" hangingPunct="1">
              <a:buFont typeface="Courier New" pitchFamily="49" charset="0"/>
              <a:buChar char="o"/>
            </a:pPr>
            <a:r>
              <a:rPr lang="en-US" sz="2300" dirty="0">
                <a:solidFill>
                  <a:srgbClr val="0000CC"/>
                </a:solidFill>
                <a:latin typeface="Comic Sans MS" pitchFamily="66" charset="0"/>
              </a:rPr>
              <a:t>Keep a counter of the number of references that have been made to each page.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300" dirty="0">
                <a:solidFill>
                  <a:srgbClr val="0000CC"/>
                </a:solidFill>
                <a:latin typeface="Comic Sans MS" pitchFamily="66" charset="0"/>
              </a:rPr>
              <a:t>LFU Algorithm:  replaces page with smallest count.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en-US" sz="2300" dirty="0">
                <a:solidFill>
                  <a:srgbClr val="0000CC"/>
                </a:solidFill>
                <a:latin typeface="Comic Sans MS" pitchFamily="66" charset="0"/>
              </a:rPr>
              <a:t>MFU Algorithm: based on the argument that the page with the smallest count was probably just brought in and has yet to be used.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en-US" sz="2300" dirty="0">
                <a:solidFill>
                  <a:srgbClr val="0000CC"/>
                </a:solidFill>
                <a:latin typeface="Comic Sans MS" pitchFamily="66" charset="0"/>
              </a:rPr>
              <a:t>MFU and LFU are not used</a:t>
            </a:r>
          </a:p>
          <a:p>
            <a:pPr lvl="1" eaLnBrk="1" hangingPunct="1"/>
            <a:r>
              <a:rPr lang="en-US" sz="2300" dirty="0">
                <a:solidFill>
                  <a:srgbClr val="0000CC"/>
                </a:solidFill>
                <a:latin typeface="Comic Sans MS" pitchFamily="66" charset="0"/>
              </a:rPr>
              <a:t>Implementation is expensive</a:t>
            </a:r>
          </a:p>
          <a:p>
            <a:pPr lvl="1" eaLnBrk="1" hangingPunct="1"/>
            <a:r>
              <a:rPr lang="en-US" sz="2300" dirty="0">
                <a:solidFill>
                  <a:srgbClr val="0000CC"/>
                </a:solidFill>
                <a:latin typeface="Comic Sans MS" pitchFamily="66" charset="0"/>
              </a:rPr>
              <a:t>Do not approximate OPT well</a:t>
            </a:r>
          </a:p>
          <a:p>
            <a:pPr eaLnBrk="1" hangingPunct="1"/>
            <a:endParaRPr lang="en-US" sz="23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5EB249D-F4EF-4B7B-A4D6-0DD1E0DB92C9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93E9CE-DB27-40DA-BFF3-D3A7B163520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Allocation of Frames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533400"/>
            <a:ext cx="9144000" cy="5614988"/>
          </a:xfrm>
        </p:spPr>
        <p:txBody>
          <a:bodyPr>
            <a:normAutofit/>
          </a:bodyPr>
          <a:lstStyle/>
          <a:p>
            <a:pPr eaLnBrk="1" hangingPunct="1"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Each process needs minimum number of pages allocation.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If there is a single process, entire available memory can be allocated.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Multi-programming puts two or more processes in memory at same time. 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We must allocate minimum number of frames to each process.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en-US" sz="2400" b="1" dirty="0">
                <a:solidFill>
                  <a:srgbClr val="0000CC"/>
                </a:solidFill>
                <a:latin typeface="Comic Sans MS" pitchFamily="66" charset="0"/>
              </a:rPr>
              <a:t>Two major allocation schemes.</a:t>
            </a:r>
          </a:p>
          <a:p>
            <a:pPr lvl="1" eaLnBrk="1" hangingPunct="1"/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fixed allocation</a:t>
            </a:r>
          </a:p>
          <a:p>
            <a:pPr lvl="1" eaLnBrk="1" hangingPunct="1"/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priority allocation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74E331B8-35B2-4E31-AB74-1A5500A952A7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B915AE-A064-4D82-82F3-72541B80FEB9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Allocation of Frames(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con’t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…)</a:t>
            </a:r>
            <a:endParaRPr lang="en-US" sz="3200" b="1" dirty="0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57200"/>
            <a:ext cx="8915400" cy="6096000"/>
          </a:xfrm>
        </p:spPr>
        <p:txBody>
          <a:bodyPr/>
          <a:lstStyle/>
          <a:p>
            <a:pPr marL="457200" indent="-457200" eaLnBrk="1" hangingPunct="1">
              <a:buFont typeface="+mj-lt"/>
              <a:buAutoNum type="arabicPeriod"/>
            </a:pPr>
            <a:r>
              <a:rPr lang="en-US" sz="2800" b="1" dirty="0">
                <a:solidFill>
                  <a:srgbClr val="00B050"/>
                </a:solidFill>
              </a:rPr>
              <a:t> fixed partition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</a:rPr>
              <a:t>Equal allocation </a:t>
            </a:r>
            <a:r>
              <a:rPr lang="en-US" sz="2400" dirty="0">
                <a:latin typeface="Comic Sans MS" pitchFamily="66" charset="0"/>
              </a:rPr>
              <a:t>– </a:t>
            </a: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e.g., if 100 frames and 5 processes, give each 20 pages.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</a:rPr>
              <a:t>Proportional allocation </a:t>
            </a:r>
            <a:r>
              <a:rPr lang="en-US" sz="2400" dirty="0">
                <a:latin typeface="Comic Sans MS" pitchFamily="66" charset="0"/>
              </a:rPr>
              <a:t>– </a:t>
            </a: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Allocate according to the size of process.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3346769-A922-44EB-8A6E-4CB6ADDAC253}" type="datetime1">
              <a:rPr lang="en-US" smtClean="0"/>
              <a:t>5/31/2020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C9CC2C-BAD0-4033-9E7F-ADB062E075EE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sp>
        <p:nvSpPr>
          <p:cNvPr id="14" name="Rectangle 3"/>
          <p:cNvSpPr txBox="1">
            <a:spLocks noChangeArrowheads="1"/>
          </p:cNvSpPr>
          <p:nvPr/>
        </p:nvSpPr>
        <p:spPr bwMode="auto">
          <a:xfrm>
            <a:off x="0" y="2667000"/>
            <a:ext cx="891540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 b="1" dirty="0">
                <a:solidFill>
                  <a:srgbClr val="00B050"/>
                </a:solidFill>
              </a:rPr>
              <a:t>2. Priority Allocation</a:t>
            </a:r>
            <a:r>
              <a:rPr lang="en-US" sz="2400" b="1" dirty="0">
                <a:solidFill>
                  <a:srgbClr val="0000CC"/>
                </a:solidFill>
                <a:latin typeface="Comic Sans MS" pitchFamily="66" charset="0"/>
              </a:rPr>
              <a:t>:-  </a:t>
            </a: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Use a proportional allocation scheme using priorities rather than size.</a:t>
            </a:r>
          </a:p>
          <a:p>
            <a:pPr marL="342900" indent="-342900">
              <a:spcBef>
                <a:spcPct val="20000"/>
              </a:spcBef>
              <a:buFont typeface="Courier New" pitchFamily="49" charset="0"/>
              <a:buChar char="o"/>
              <a:defRPr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If process </a:t>
            </a:r>
            <a:r>
              <a:rPr lang="en-US" sz="2400" i="1" dirty="0">
                <a:solidFill>
                  <a:srgbClr val="0000CC"/>
                </a:solidFill>
                <a:latin typeface="Comic Sans MS" pitchFamily="66" charset="0"/>
              </a:rPr>
              <a:t>P</a:t>
            </a:r>
            <a:r>
              <a:rPr lang="en-US" sz="2400" i="1" baseline="-25000" dirty="0">
                <a:solidFill>
                  <a:srgbClr val="0000CC"/>
                </a:solidFill>
                <a:latin typeface="Comic Sans MS" pitchFamily="66" charset="0"/>
              </a:rPr>
              <a:t>i</a:t>
            </a: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 generates a page fault,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select for replacement one of its frames.</a:t>
            </a:r>
          </a:p>
          <a:p>
            <a:pPr marL="742950" lvl="1" indent="-285750">
              <a:spcBef>
                <a:spcPct val="20000"/>
              </a:spcBef>
              <a:buFont typeface="Arial" charset="0"/>
              <a:buChar char="–"/>
              <a:defRPr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select for replacement a frame from a process with lower priority number.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Global vs. Local Allocation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8463" y="533400"/>
            <a:ext cx="8183562" cy="6096000"/>
          </a:xfrm>
        </p:spPr>
        <p:txBody>
          <a:bodyPr/>
          <a:lstStyle/>
          <a:p>
            <a:pPr eaLnBrk="1" hangingPunct="1">
              <a:buFont typeface="Courier New" pitchFamily="49" charset="0"/>
              <a:buChar char="o"/>
            </a:pPr>
            <a:r>
              <a:rPr lang="en-US" sz="2200" b="1" dirty="0">
                <a:solidFill>
                  <a:srgbClr val="FF0000"/>
                </a:solidFill>
                <a:latin typeface="Comic Sans MS" pitchFamily="66" charset="0"/>
              </a:rPr>
              <a:t>Global replacement </a:t>
            </a:r>
            <a:r>
              <a:rPr lang="en-US" sz="2200" dirty="0">
                <a:solidFill>
                  <a:srgbClr val="0000CC"/>
                </a:solidFill>
                <a:latin typeface="Comic Sans MS" pitchFamily="66" charset="0"/>
              </a:rPr>
              <a:t>– process selects a replacement frame from the set of all frames; one process can take a frame from another.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en-US" sz="2200" b="1" dirty="0">
                <a:solidFill>
                  <a:srgbClr val="FF0000"/>
                </a:solidFill>
                <a:latin typeface="Comic Sans MS" pitchFamily="66" charset="0"/>
              </a:rPr>
              <a:t>Local replacement </a:t>
            </a:r>
            <a:r>
              <a:rPr lang="en-US" sz="2200" dirty="0">
                <a:solidFill>
                  <a:srgbClr val="0000CC"/>
                </a:solidFill>
                <a:latin typeface="Comic Sans MS" pitchFamily="66" charset="0"/>
              </a:rPr>
              <a:t>– each process selects from only its own set of allocated frames.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en-US" sz="2200" dirty="0">
                <a:solidFill>
                  <a:srgbClr val="0000CC"/>
                </a:solidFill>
                <a:latin typeface="Comic Sans MS" pitchFamily="66" charset="0"/>
              </a:rPr>
              <a:t>With local replacement # of frames does not change.</a:t>
            </a:r>
          </a:p>
          <a:p>
            <a:pPr lvl="1" eaLnBrk="1" hangingPunct="1"/>
            <a:r>
              <a:rPr lang="en-US" sz="2200" dirty="0">
                <a:solidFill>
                  <a:srgbClr val="0000CC"/>
                </a:solidFill>
                <a:latin typeface="Comic Sans MS" pitchFamily="66" charset="0"/>
              </a:rPr>
              <a:t>Performance depends on the paging behavior of the process.</a:t>
            </a:r>
          </a:p>
          <a:p>
            <a:pPr lvl="1" eaLnBrk="1" hangingPunct="1"/>
            <a:r>
              <a:rPr lang="en-US" sz="2200" dirty="0">
                <a:solidFill>
                  <a:srgbClr val="0000CC"/>
                </a:solidFill>
                <a:latin typeface="Comic Sans MS" pitchFamily="66" charset="0"/>
              </a:rPr>
              <a:t>Free frames may not be used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en-US" sz="2200" dirty="0">
                <a:solidFill>
                  <a:srgbClr val="0000CC"/>
                </a:solidFill>
                <a:latin typeface="Comic Sans MS" pitchFamily="66" charset="0"/>
              </a:rPr>
              <a:t>With global replacement, a process can take a frame from another process.</a:t>
            </a:r>
          </a:p>
          <a:p>
            <a:pPr lvl="1" eaLnBrk="1" hangingPunct="1"/>
            <a:r>
              <a:rPr lang="en-US" sz="2200" dirty="0">
                <a:solidFill>
                  <a:srgbClr val="0000CC"/>
                </a:solidFill>
                <a:latin typeface="Comic Sans MS" pitchFamily="66" charset="0"/>
              </a:rPr>
              <a:t>Performance  depends not only  paging behavior of that process, but also paging behavior of other processes.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en-US" sz="2200" dirty="0">
                <a:solidFill>
                  <a:srgbClr val="0000CC"/>
                </a:solidFill>
                <a:latin typeface="Comic Sans MS" pitchFamily="66" charset="0"/>
              </a:rPr>
              <a:t>In practice global replacement is used.</a:t>
            </a:r>
            <a:endParaRPr lang="en-US" dirty="0"/>
          </a:p>
          <a:p>
            <a:pPr lvl="1" eaLnBrk="1" hangingPunct="1">
              <a:buFont typeface="Monotype Sorts" pitchFamily="2" charset="2"/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6796792-2A1F-40EA-B444-46ED9A9E2ED4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8236A0-6227-4EAB-AFC1-65E15BA7619C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Thrashing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68325" y="533400"/>
            <a:ext cx="8197850" cy="5943600"/>
          </a:xfrm>
        </p:spPr>
        <p:txBody>
          <a:bodyPr>
            <a:normAutofit/>
          </a:bodyPr>
          <a:lstStyle/>
          <a:p>
            <a:pPr eaLnBrk="1" hangingPunct="1"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If a process does not have “enough” pages, the page-fault rate is very high.  This leads to:</a:t>
            </a:r>
          </a:p>
          <a:p>
            <a:pPr lvl="1" eaLnBrk="1" hangingPunct="1"/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low CPU utilization.</a:t>
            </a:r>
          </a:p>
          <a:p>
            <a:pPr lvl="1" eaLnBrk="1" hangingPunct="1"/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operating system thinks that it needs to increase the degree of multiprogramming.</a:t>
            </a:r>
          </a:p>
          <a:p>
            <a:pPr lvl="1" eaLnBrk="1" hangingPunct="1"/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another process is added to the system.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Thrashing is High paging activity.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</a:rPr>
              <a:t>Thrashing</a:t>
            </a: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 </a:t>
            </a:r>
            <a:r>
              <a:rPr lang="en-US" sz="2400" dirty="0">
                <a:solidFill>
                  <a:srgbClr val="00B050"/>
                </a:solidFill>
                <a:latin typeface="Comic Sans MS" pitchFamily="66" charset="0"/>
                <a:sym typeface="Symbol" pitchFamily="18" charset="2"/>
              </a:rPr>
              <a:t>a process is spending more time in  swapping pages in and out.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If the process does not have number of frames equivalent to number  of active pages, it will very quickly page fault.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Since all the pages  are in active use  it will page fault again.</a:t>
            </a:r>
          </a:p>
          <a:p>
            <a:pPr eaLnBrk="1" hangingPunct="1"/>
            <a:endParaRPr lang="en-US" sz="2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9A87E5D-5E6B-4EB8-9BC5-EED21F4F1439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69AD03E-FD48-43AA-9C37-9AB5C9C00393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1575" y="0"/>
            <a:ext cx="6999288" cy="685800"/>
          </a:xfrm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</a:rPr>
              <a:t>Thrashing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3733800"/>
            <a:ext cx="7029450" cy="2600325"/>
          </a:xfrm>
        </p:spPr>
        <p:txBody>
          <a:bodyPr/>
          <a:lstStyle/>
          <a:p>
            <a:pPr eaLnBrk="1" hangingPunct="1"/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Why does paging work?</a:t>
            </a:r>
            <a:br>
              <a:rPr lang="en-US" sz="2000" dirty="0">
                <a:solidFill>
                  <a:srgbClr val="0000CC"/>
                </a:solidFill>
                <a:latin typeface="Comic Sans MS" pitchFamily="66" charset="0"/>
              </a:rPr>
            </a:br>
            <a:r>
              <a:rPr lang="en-US" sz="2000" b="1" dirty="0">
                <a:solidFill>
                  <a:srgbClr val="0000CC"/>
                </a:solidFill>
                <a:latin typeface="Comic Sans MS" pitchFamily="66" charset="0"/>
              </a:rPr>
              <a:t>Locality model</a:t>
            </a:r>
          </a:p>
          <a:p>
            <a:pPr lvl="1" eaLnBrk="1" hangingPunct="1"/>
            <a:r>
              <a:rPr lang="en-US" sz="2000" b="1" dirty="0">
                <a:solidFill>
                  <a:srgbClr val="0000CC"/>
                </a:solidFill>
                <a:latin typeface="Comic Sans MS" pitchFamily="66" charset="0"/>
              </a:rPr>
              <a:t>Process migrates from one locality to another.</a:t>
            </a:r>
          </a:p>
          <a:p>
            <a:pPr lvl="1" eaLnBrk="1" hangingPunct="1"/>
            <a:r>
              <a:rPr lang="en-US" sz="2000" b="1" dirty="0">
                <a:solidFill>
                  <a:srgbClr val="0000CC"/>
                </a:solidFill>
                <a:latin typeface="Comic Sans MS" pitchFamily="66" charset="0"/>
              </a:rPr>
              <a:t>Localities may overlap.</a:t>
            </a:r>
          </a:p>
          <a:p>
            <a:pPr eaLnBrk="1" hangingPunct="1"/>
            <a:r>
              <a:rPr lang="en-US" sz="2000" dirty="0">
                <a:solidFill>
                  <a:srgbClr val="0000CC"/>
                </a:solidFill>
                <a:latin typeface="Comic Sans MS" pitchFamily="66" charset="0"/>
              </a:rPr>
              <a:t>Why does thrashing occur?</a:t>
            </a:r>
            <a:br>
              <a:rPr lang="en-US" sz="2000" dirty="0">
                <a:solidFill>
                  <a:srgbClr val="0000CC"/>
                </a:solidFill>
                <a:latin typeface="Comic Sans MS" pitchFamily="66" charset="0"/>
              </a:rPr>
            </a:br>
            <a:r>
              <a:rPr lang="en-US" sz="20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 size of locality &gt; total memory size</a:t>
            </a:r>
            <a:endParaRPr lang="en-US" sz="20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pic>
        <p:nvPicPr>
          <p:cNvPr id="35844" name="Picture 5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 l="760" t="14096" r="562" b="14427"/>
          <a:stretch>
            <a:fillRect/>
          </a:stretch>
        </p:blipFill>
        <p:spPr bwMode="auto">
          <a:xfrm>
            <a:off x="1752600" y="762000"/>
            <a:ext cx="6019800" cy="2744788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5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09DA18C-5D99-48B3-8C21-8C6ADB585AF1}" type="datetime1">
              <a:rPr lang="en-US" smtClean="0"/>
              <a:t>5/31/2020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367116-AF63-4F25-B70E-75E1E8548A2C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Causes of thrashing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762000"/>
            <a:ext cx="8610600" cy="5667375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2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OS monitors CPU utilization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If it is low, increases the degree of MPL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Consider that a process enters new execution phase and starts faulting.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It takes pages from other processes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Since other processes need  those pages, they also fault, taking pages from other processes.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The queue increases for paging device and ready queue empties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CPU utilization decreases.</a:t>
            </a:r>
          </a:p>
          <a:p>
            <a:pPr eaLnBrk="1" hangingPunct="1">
              <a:buNone/>
            </a:pPr>
            <a:r>
              <a:rPr lang="en-US" sz="2200" b="1" dirty="0">
                <a:solidFill>
                  <a:srgbClr val="00B050"/>
                </a:solidFill>
                <a:latin typeface="Comic Sans MS" pitchFamily="66" charset="0"/>
                <a:sym typeface="Symbol" pitchFamily="18" charset="2"/>
              </a:rPr>
              <a:t>Solution</a:t>
            </a:r>
            <a:r>
              <a:rPr lang="en-US" sz="2200" b="1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:</a:t>
            </a:r>
            <a:r>
              <a:rPr lang="en-US" sz="22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 provide process as  many frames as it needs.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But how we know how many frames it needs 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Locality model provides hope.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22C8B11-9B71-484F-9993-88F80194B4DC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07BE0F-D705-49E7-8D67-0343403606C9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Locality model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866775"/>
            <a:ext cx="8459787" cy="5762625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Locality is a set of pages  that are actively used together.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A program is composed of  several different localities which may overlap.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Ex: even when a subroutine is called it defines a new locality.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The locality model states that all the programs exhibit this memory reference structure.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This is the main reason for caching and virtual memory!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If we allocate enough frames  to a process to accommodate its current locality, it fault  till all pages are in that locality are in the MM. Then it will not fault.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2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 pitchFamily="18" charset="2"/>
              </a:rPr>
              <a:t>If we allocate fewer frames than current locality, the process will thrash.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2B4CACCF-3941-4640-854F-99638FD6AB23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44E58B-87EA-4CF1-9CAA-6A9CEB232D56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239000" cy="487363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609600"/>
            <a:ext cx="8839200" cy="60960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First requirement for execution is Instructions must be in physical memory</a:t>
            </a:r>
          </a:p>
          <a:p>
            <a:pPr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One Approach is Place entire logical address in main memory.</a:t>
            </a:r>
          </a:p>
          <a:p>
            <a:pPr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The size of the program is limited to size of  main memory.</a:t>
            </a:r>
          </a:p>
          <a:p>
            <a:pPr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Normally entire program may not be needed in main memory.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Programs have error conditions.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Arrays, lists, and tables may be declared by 100 by 100 elements, but seldom larger than 10 by 10 elements.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Assembler program may have room for 3000 symbols, although average program may contain less than 200 symbols.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Certain portions or features of the program are used rarely.</a:t>
            </a:r>
          </a:p>
          <a:p>
            <a:pPr eaLnBrk="1" hangingPunct="1">
              <a:lnSpc>
                <a:spcPct val="90000"/>
              </a:lnSpc>
              <a:buFont typeface="Courier New" pitchFamily="49" charset="0"/>
              <a:buChar char="o"/>
            </a:pPr>
            <a:r>
              <a:rPr lang="en-US" sz="2000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Benefits of  the ability to execute program that is partially in memory: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User can write programs and software for entirely large virtual address space.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More programs can run at the same time.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v"/>
            </a:pPr>
            <a:r>
              <a:rPr lang="en-US" sz="20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Less I/O would be needed to load or swap each user program into memory.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63862A5-10DC-4C44-9105-702001F455F8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1AEF14-8138-4778-B9AA-534F75199F5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533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Working-Set Model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57200"/>
            <a:ext cx="9144000" cy="5845175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000" dirty="0">
                <a:solidFill>
                  <a:srgbClr val="0000CC"/>
                </a:solidFill>
                <a:sym typeface="Symbol" pitchFamily="18" charset="2"/>
              </a:rPr>
              <a:t>Based on locality-&gt;Define a parameter ;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000" dirty="0">
                <a:solidFill>
                  <a:srgbClr val="0000CC"/>
                </a:solidFill>
                <a:sym typeface="Symbol" pitchFamily="18" charset="2"/>
              </a:rPr>
              <a:t>  working-set window  a fixed number of page references </a:t>
            </a:r>
            <a:br>
              <a:rPr lang="en-US" sz="2000" dirty="0">
                <a:solidFill>
                  <a:srgbClr val="0000CC"/>
                </a:solidFill>
                <a:sym typeface="Symbol" pitchFamily="18" charset="2"/>
              </a:rPr>
            </a:br>
            <a:r>
              <a:rPr lang="en-US" sz="2000" b="1" dirty="0">
                <a:solidFill>
                  <a:srgbClr val="0000CC"/>
                </a:solidFill>
                <a:sym typeface="Symbol" pitchFamily="18" charset="2"/>
              </a:rPr>
              <a:t>Example:  10,000 instruction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000" dirty="0">
                <a:solidFill>
                  <a:srgbClr val="0000CC"/>
                </a:solidFill>
                <a:sym typeface="Symbol" pitchFamily="18" charset="2"/>
              </a:rPr>
              <a:t>Most recent references are examined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000" i="1" dirty="0" err="1">
                <a:solidFill>
                  <a:srgbClr val="0000CC"/>
                </a:solidFill>
                <a:sym typeface="Symbol" pitchFamily="18" charset="2"/>
              </a:rPr>
              <a:t>WSS</a:t>
            </a:r>
            <a:r>
              <a:rPr lang="en-US" sz="2000" i="1" baseline="-25000" dirty="0" err="1">
                <a:solidFill>
                  <a:srgbClr val="0000CC"/>
                </a:solidFill>
                <a:sym typeface="Symbol" pitchFamily="18" charset="2"/>
              </a:rPr>
              <a:t>i</a:t>
            </a:r>
            <a:r>
              <a:rPr lang="en-US" sz="2000" dirty="0">
                <a:solidFill>
                  <a:srgbClr val="0000CC"/>
                </a:solidFill>
                <a:sym typeface="Symbol" pitchFamily="18" charset="2"/>
              </a:rPr>
              <a:t> (working set of Process </a:t>
            </a:r>
            <a:r>
              <a:rPr lang="en-US" sz="2000" i="1" dirty="0">
                <a:solidFill>
                  <a:srgbClr val="0000CC"/>
                </a:solidFill>
                <a:sym typeface="Symbol" pitchFamily="18" charset="2"/>
              </a:rPr>
              <a:t>P</a:t>
            </a:r>
            <a:r>
              <a:rPr lang="en-US" sz="2000" i="1" baseline="-25000" dirty="0">
                <a:solidFill>
                  <a:srgbClr val="0000CC"/>
                </a:solidFill>
                <a:sym typeface="Symbol" pitchFamily="18" charset="2"/>
              </a:rPr>
              <a:t>i</a:t>
            </a:r>
            <a:r>
              <a:rPr lang="en-US" sz="2000" dirty="0">
                <a:solidFill>
                  <a:srgbClr val="0000CC"/>
                </a:solidFill>
                <a:sym typeface="Symbol" pitchFamily="18" charset="2"/>
              </a:rPr>
              <a:t>) = total number of pages referenced in the most recent  (varies in time)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000" dirty="0">
                <a:solidFill>
                  <a:srgbClr val="0000CC"/>
                </a:solidFill>
                <a:sym typeface="Symbol" pitchFamily="18" charset="2"/>
              </a:rPr>
              <a:t>if  too small will not encompass entire locality.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000" dirty="0">
                <a:solidFill>
                  <a:srgbClr val="0000CC"/>
                </a:solidFill>
                <a:sym typeface="Symbol" pitchFamily="18" charset="2"/>
              </a:rPr>
              <a:t>if  too large will encompass several localities.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000" dirty="0">
                <a:solidFill>
                  <a:srgbClr val="0000CC"/>
                </a:solidFill>
                <a:sym typeface="Symbol" pitchFamily="18" charset="2"/>
              </a:rPr>
              <a:t>if  =   will encompass entire program.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000" b="1" i="1" dirty="0">
                <a:solidFill>
                  <a:srgbClr val="0000CC"/>
                </a:solidFill>
                <a:sym typeface="Symbol" pitchFamily="18" charset="2"/>
              </a:rPr>
              <a:t>D</a:t>
            </a:r>
            <a:r>
              <a:rPr lang="en-US" sz="2000" b="1" dirty="0">
                <a:solidFill>
                  <a:srgbClr val="0000CC"/>
                </a:solidFill>
                <a:sym typeface="Symbol" pitchFamily="18" charset="2"/>
              </a:rPr>
              <a:t> =  </a:t>
            </a:r>
            <a:r>
              <a:rPr lang="en-US" sz="2000" b="1" i="1" dirty="0" err="1">
                <a:solidFill>
                  <a:srgbClr val="0000CC"/>
                </a:solidFill>
                <a:sym typeface="Symbol" pitchFamily="18" charset="2"/>
              </a:rPr>
              <a:t>WSS</a:t>
            </a:r>
            <a:r>
              <a:rPr lang="en-US" sz="2000" b="1" i="1" baseline="-25000" dirty="0" err="1">
                <a:solidFill>
                  <a:srgbClr val="0000CC"/>
                </a:solidFill>
                <a:sym typeface="Symbol" pitchFamily="18" charset="2"/>
              </a:rPr>
              <a:t>i</a:t>
            </a:r>
            <a:r>
              <a:rPr lang="en-US" sz="2000" b="1" dirty="0">
                <a:solidFill>
                  <a:srgbClr val="0000CC"/>
                </a:solidFill>
                <a:sym typeface="Symbol" pitchFamily="18" charset="2"/>
              </a:rPr>
              <a:t>  total demand frames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000" b="1" dirty="0">
                <a:solidFill>
                  <a:srgbClr val="0000CC"/>
                </a:solidFill>
                <a:sym typeface="Symbol" pitchFamily="18" charset="2"/>
              </a:rPr>
              <a:t>if </a:t>
            </a:r>
            <a:r>
              <a:rPr lang="en-US" sz="2000" b="1" i="1" dirty="0">
                <a:solidFill>
                  <a:srgbClr val="0000CC"/>
                </a:solidFill>
                <a:sym typeface="Symbol" pitchFamily="18" charset="2"/>
              </a:rPr>
              <a:t>D</a:t>
            </a:r>
            <a:r>
              <a:rPr lang="en-US" sz="2000" b="1" dirty="0">
                <a:solidFill>
                  <a:srgbClr val="0000CC"/>
                </a:solidFill>
                <a:sym typeface="Symbol" pitchFamily="18" charset="2"/>
              </a:rPr>
              <a:t> &gt; </a:t>
            </a:r>
            <a:r>
              <a:rPr lang="en-US" sz="2000" b="1" i="1" dirty="0">
                <a:solidFill>
                  <a:srgbClr val="0000CC"/>
                </a:solidFill>
                <a:sym typeface="Symbol" pitchFamily="18" charset="2"/>
              </a:rPr>
              <a:t>m</a:t>
            </a:r>
            <a:r>
              <a:rPr lang="en-US" sz="2000" b="1" dirty="0">
                <a:solidFill>
                  <a:srgbClr val="0000CC"/>
                </a:solidFill>
                <a:sym typeface="Symbol" pitchFamily="18" charset="2"/>
              </a:rPr>
              <a:t>  Thrashing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000" b="1" dirty="0">
                <a:solidFill>
                  <a:srgbClr val="0000CC"/>
                </a:solidFill>
                <a:sym typeface="Symbol" pitchFamily="18" charset="2"/>
              </a:rPr>
              <a:t>Policy: if </a:t>
            </a:r>
            <a:r>
              <a:rPr lang="en-US" sz="2000" b="1" i="1" dirty="0">
                <a:solidFill>
                  <a:srgbClr val="0000CC"/>
                </a:solidFill>
                <a:sym typeface="Symbol" pitchFamily="18" charset="2"/>
              </a:rPr>
              <a:t>D</a:t>
            </a:r>
            <a:r>
              <a:rPr lang="en-US" sz="2000" b="1" dirty="0">
                <a:solidFill>
                  <a:srgbClr val="0000CC"/>
                </a:solidFill>
                <a:sym typeface="Symbol" pitchFamily="18" charset="2"/>
              </a:rPr>
              <a:t> &gt; m, then suspend one of the processes.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5279C545-FD32-420F-A581-A856FF1F4AD0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FED027-1262-4394-8139-149A1BCF71AE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pic>
        <p:nvPicPr>
          <p:cNvPr id="38919" name="Picture 3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6">
                <a:tint val="45000"/>
                <a:satMod val="400000"/>
              </a:schemeClr>
            </a:duotone>
          </a:blip>
          <a:srcRect l="667" t="34583" r="3287" b="34836"/>
          <a:stretch>
            <a:fillRect/>
          </a:stretch>
        </p:blipFill>
        <p:spPr bwMode="auto">
          <a:xfrm>
            <a:off x="457200" y="4800600"/>
            <a:ext cx="8191500" cy="1524000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457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Working Set(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con’t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…)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457200"/>
            <a:ext cx="8991600" cy="6096000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000" dirty="0">
                <a:solidFill>
                  <a:srgbClr val="0000CC"/>
                </a:solidFill>
              </a:rPr>
              <a:t>OS monitors the WS of each process allocates to that working set enough frames equal to WS size.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000" dirty="0">
                <a:solidFill>
                  <a:srgbClr val="0000CC"/>
                </a:solidFill>
              </a:rPr>
              <a:t>If there are enough extra frames, another process can be initiated.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000" dirty="0">
                <a:solidFill>
                  <a:srgbClr val="0000CC"/>
                </a:solidFill>
              </a:rPr>
              <a:t>If D&gt;m,  OS suspends a process, and its frames are allocated to other processes.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000" dirty="0">
                <a:solidFill>
                  <a:srgbClr val="0000CC"/>
                </a:solidFill>
              </a:rPr>
              <a:t>The WS strategy prevents thrashing by keeping MPL as high as possible.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000" dirty="0">
                <a:solidFill>
                  <a:srgbClr val="0000CC"/>
                </a:solidFill>
              </a:rPr>
              <a:t>However, we have to keep track of working set.</a:t>
            </a:r>
          </a:p>
          <a:p>
            <a:pPr algn="ctr" eaLnBrk="1" hangingPunct="1">
              <a:buFont typeface="Arial" charset="0"/>
              <a:buNone/>
            </a:pPr>
            <a:r>
              <a:rPr lang="en-US" sz="2400" b="1" dirty="0">
                <a:solidFill>
                  <a:srgbClr val="0000CC"/>
                </a:solidFill>
              </a:rPr>
              <a:t>Keeping track of Working Set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000" dirty="0">
                <a:solidFill>
                  <a:srgbClr val="0000CC"/>
                </a:solidFill>
              </a:rPr>
              <a:t>Approximate with interval timer + a reference bit, -&gt;  </a:t>
            </a:r>
            <a:r>
              <a:rPr lang="en-US" sz="2000" b="1" dirty="0">
                <a:solidFill>
                  <a:srgbClr val="0000CC"/>
                </a:solidFill>
              </a:rPr>
              <a:t>Example: </a:t>
            </a:r>
            <a:r>
              <a:rPr lang="en-US" sz="2000" b="1" dirty="0">
                <a:solidFill>
                  <a:srgbClr val="0000CC"/>
                </a:solidFill>
                <a:sym typeface="Symbol" pitchFamily="18" charset="2"/>
              </a:rPr>
              <a:t> = 10,000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dirty="0">
                <a:solidFill>
                  <a:srgbClr val="0000CC"/>
                </a:solidFill>
                <a:sym typeface="Symbol" pitchFamily="18" charset="2"/>
              </a:rPr>
              <a:t>Timer interrupts after every 5000 time units.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dirty="0">
                <a:solidFill>
                  <a:srgbClr val="0000CC"/>
                </a:solidFill>
                <a:sym typeface="Symbol" pitchFamily="18" charset="2"/>
              </a:rPr>
              <a:t>Keep in memory 2 bits for each page.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dirty="0">
                <a:solidFill>
                  <a:srgbClr val="0000CC"/>
                </a:solidFill>
                <a:sym typeface="Symbol" pitchFamily="18" charset="2"/>
              </a:rPr>
              <a:t>Whenever a timer interrupts copy and sets the values of all reference bits to 0.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en-US" sz="2000" dirty="0">
                <a:solidFill>
                  <a:srgbClr val="0000CC"/>
                </a:solidFill>
                <a:sym typeface="Symbol" pitchFamily="18" charset="2"/>
              </a:rPr>
              <a:t>If one of the bits in memory = 1  page in working set.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000" dirty="0">
                <a:solidFill>
                  <a:srgbClr val="0000CC"/>
                </a:solidFill>
                <a:sym typeface="Symbol" pitchFamily="18" charset="2"/>
              </a:rPr>
              <a:t>Why is this not completely accurate?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000" dirty="0">
                <a:solidFill>
                  <a:srgbClr val="0000CC"/>
                </a:solidFill>
                <a:sym typeface="Symbol" pitchFamily="18" charset="2"/>
              </a:rPr>
              <a:t>We can not tell when the reference was occurred.</a:t>
            </a:r>
          </a:p>
          <a:p>
            <a:pPr lvl="1" eaLnBrk="1" hangingPunct="1">
              <a:buFont typeface="Wingdings" pitchFamily="2" charset="2"/>
              <a:buChar char="Ø"/>
            </a:pPr>
            <a:r>
              <a:rPr lang="en-US" sz="2000" dirty="0">
                <a:solidFill>
                  <a:srgbClr val="0000CC"/>
                </a:solidFill>
                <a:sym typeface="Symbol" pitchFamily="18" charset="2"/>
              </a:rPr>
              <a:t>Accuracy can be increased by increasing frequency of interrupts which also increases the cost.</a:t>
            </a:r>
          </a:p>
          <a:p>
            <a:pPr algn="ctr" eaLnBrk="1" hangingPunct="1">
              <a:buFont typeface="Arial" charset="0"/>
              <a:buNone/>
            </a:pPr>
            <a:endParaRPr lang="en-US" sz="2400" b="1" dirty="0">
              <a:solidFill>
                <a:srgbClr val="0000CC"/>
              </a:solidFill>
            </a:endParaRPr>
          </a:p>
          <a:p>
            <a:pPr eaLnBrk="1" hangingPunct="1">
              <a:buFont typeface="Arial" charset="0"/>
              <a:buNone/>
            </a:pPr>
            <a:endParaRPr lang="en-US" sz="2000" dirty="0">
              <a:solidFill>
                <a:srgbClr val="0000CC"/>
              </a:solidFill>
              <a:sym typeface="Symbol" pitchFamily="18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0F4E1695-A0BC-4B88-B13C-719DC4734E72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34506-966E-462C-8110-5910F904A9AD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066800"/>
            <a:ext cx="8991600" cy="5486400"/>
          </a:xfrm>
        </p:spPr>
        <p:txBody>
          <a:bodyPr>
            <a:normAutofit/>
          </a:bodyPr>
          <a:lstStyle/>
          <a:p>
            <a:pPr eaLnBrk="1" hangingPunct="1">
              <a:buNone/>
            </a:pPr>
            <a:endParaRPr lang="en-US" sz="2000" dirty="0">
              <a:solidFill>
                <a:srgbClr val="0000CC"/>
              </a:solidFill>
            </a:endParaRPr>
          </a:p>
          <a:p>
            <a:pPr eaLnBrk="1" hangingPunct="1">
              <a:buNone/>
            </a:pPr>
            <a:endParaRPr lang="en-US" sz="2000" dirty="0">
              <a:solidFill>
                <a:srgbClr val="0000CC"/>
              </a:solidFill>
            </a:endParaRPr>
          </a:p>
          <a:p>
            <a:pPr eaLnBrk="1" hangingPunct="1">
              <a:buNone/>
            </a:pPr>
            <a:endParaRPr lang="en-US" sz="2000" dirty="0">
              <a:solidFill>
                <a:srgbClr val="0000CC"/>
              </a:solidFill>
            </a:endParaRPr>
          </a:p>
          <a:p>
            <a:pPr eaLnBrk="1" hangingPunct="1">
              <a:buNone/>
            </a:pPr>
            <a:endParaRPr lang="en-US" sz="2000" dirty="0">
              <a:solidFill>
                <a:srgbClr val="0000CC"/>
              </a:solidFill>
            </a:endParaRPr>
          </a:p>
          <a:p>
            <a:pPr eaLnBrk="1" hangingPunct="1">
              <a:buNone/>
            </a:pPr>
            <a:endParaRPr lang="en-US" sz="2000" dirty="0">
              <a:solidFill>
                <a:srgbClr val="0000CC"/>
              </a:solidFill>
            </a:endParaRPr>
          </a:p>
          <a:p>
            <a:pPr eaLnBrk="1" hangingPunct="1">
              <a:buNone/>
            </a:pPr>
            <a:endParaRPr lang="en-US" sz="2000" dirty="0">
              <a:solidFill>
                <a:srgbClr val="0000CC"/>
              </a:solidFill>
            </a:endParaRPr>
          </a:p>
          <a:p>
            <a:pPr eaLnBrk="1" hangingPunct="1">
              <a:buNone/>
            </a:pPr>
            <a:endParaRPr lang="en-US" sz="2000" dirty="0">
              <a:solidFill>
                <a:srgbClr val="0000CC"/>
              </a:solidFill>
              <a:sym typeface="Symbol" pitchFamily="18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5A6A911-2630-4D08-B0D3-FC5E0435B92C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A34506-966E-462C-8110-5910F904A9AD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  <p:sp>
        <p:nvSpPr>
          <p:cNvPr id="7" name="Rectangle 6"/>
          <p:cNvSpPr/>
          <p:nvPr/>
        </p:nvSpPr>
        <p:spPr>
          <a:xfrm>
            <a:off x="3328711" y="2967335"/>
            <a:ext cx="24865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The End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Background(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con’t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…)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915400" cy="6096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Virtual memory is a technique that allows the execution of processes that may not be completely in memory.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Programs are larger than main memory.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VM abstract main memory  into an extremely large, uniform array of storage.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Separation of user logical memory from physical memory.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Only part of the program needs to be in memory for execution.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Logical address space can therefore be much larger than physical address space.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Allows address spaces to be shared by several processes.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Allows for more efficient process creation.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Frees the programmer from memory constraints.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Char char="Ø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Virtual memory can be implemented via: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Demand paging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Demand segmentation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82B719FD-0DE1-46D7-AEA9-EED8D26045A2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420417-87E0-47B4-A059-FBD2BF1FA18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372600" cy="844550"/>
          </a:xfrm>
        </p:spPr>
        <p:txBody>
          <a:bodyPr>
            <a:noAutofit/>
          </a:bodyPr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Virtual Memory That is Larger Than Physical Memory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 l="3484" t="993" r="3484" b="1454"/>
          <a:stretch>
            <a:fillRect/>
          </a:stretch>
        </p:blipFill>
        <p:spPr bwMode="auto">
          <a:xfrm>
            <a:off x="381000" y="1447800"/>
            <a:ext cx="8247063" cy="4916488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69802F70-096A-418F-974A-53D0BD440757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94E0A9-3A09-4DC5-AD68-FCDCDAE9F2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pPr algn="l" eaLnBrk="1" hangingPunct="1"/>
            <a:r>
              <a:rPr lang="en-US" sz="3200" b="1">
                <a:solidFill>
                  <a:srgbClr val="FF0000"/>
                </a:solidFill>
              </a:rPr>
              <a:t>Demand Paging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768350"/>
            <a:ext cx="8915400" cy="5861050"/>
          </a:xfrm>
        </p:spPr>
        <p:txBody>
          <a:bodyPr/>
          <a:lstStyle/>
          <a:p>
            <a:pPr eaLnBrk="1" hangingPunct="1"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Paging system with swapping.</a:t>
            </a:r>
          </a:p>
          <a:p>
            <a:pPr lvl="1" eaLnBrk="1" hangingPunct="1"/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When we execute a process we swap into memory.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For demand paging, we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use lazy swapper</a:t>
            </a: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.</a:t>
            </a:r>
          </a:p>
          <a:p>
            <a:pPr lvl="1" eaLnBrk="1" hangingPunct="1"/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Never swaps a page into memory  unless required.</a:t>
            </a:r>
          </a:p>
          <a:p>
            <a:pPr lvl="1" eaLnBrk="1" hangingPunct="1"/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Bring a page into memory only when it is needed.</a:t>
            </a:r>
          </a:p>
          <a:p>
            <a:pPr lvl="2" eaLnBrk="1" hangingPunct="1"/>
            <a:r>
              <a:rPr lang="en-US" dirty="0">
                <a:solidFill>
                  <a:srgbClr val="0000CC"/>
                </a:solidFill>
                <a:latin typeface="Comic Sans MS" pitchFamily="66" charset="0"/>
              </a:rPr>
              <a:t>Less I/O needed</a:t>
            </a:r>
          </a:p>
          <a:p>
            <a:pPr lvl="2" eaLnBrk="1" hangingPunct="1"/>
            <a:r>
              <a:rPr lang="en-US" dirty="0">
                <a:solidFill>
                  <a:srgbClr val="0000CC"/>
                </a:solidFill>
                <a:latin typeface="Comic Sans MS" pitchFamily="66" charset="0"/>
              </a:rPr>
              <a:t>Less memory needed </a:t>
            </a:r>
          </a:p>
          <a:p>
            <a:pPr lvl="2" eaLnBrk="1" hangingPunct="1"/>
            <a:r>
              <a:rPr lang="en-US" dirty="0">
                <a:solidFill>
                  <a:srgbClr val="0000CC"/>
                </a:solidFill>
                <a:latin typeface="Comic Sans MS" pitchFamily="66" charset="0"/>
              </a:rPr>
              <a:t>Faster response</a:t>
            </a:r>
          </a:p>
          <a:p>
            <a:pPr lvl="2" eaLnBrk="1" hangingPunct="1"/>
            <a:r>
              <a:rPr lang="en-US" dirty="0">
                <a:solidFill>
                  <a:srgbClr val="0000CC"/>
                </a:solidFill>
                <a:latin typeface="Comic Sans MS" pitchFamily="66" charset="0"/>
              </a:rPr>
              <a:t>More users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Page is needed </a:t>
            </a:r>
            <a:r>
              <a:rPr lang="en-US" sz="24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 reference to it</a:t>
            </a:r>
          </a:p>
          <a:p>
            <a:pPr lvl="1" eaLnBrk="1" hangingPunct="1"/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invalid reference </a:t>
            </a:r>
            <a:r>
              <a:rPr lang="en-US" sz="24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 abort</a:t>
            </a:r>
          </a:p>
          <a:p>
            <a:pPr lvl="1" eaLnBrk="1" hangingPunct="1"/>
            <a:r>
              <a:rPr lang="en-US" sz="24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not-in-memory  bring to memory</a:t>
            </a:r>
          </a:p>
          <a:p>
            <a:pPr lvl="1" eaLnBrk="1" hangingPunct="1">
              <a:buFont typeface="Monotype Sorts" pitchFamily="2" charset="2"/>
              <a:buNone/>
            </a:pPr>
            <a:endParaRPr lang="en-US" sz="1800" dirty="0">
              <a:latin typeface="Comic Sans MS" pitchFamily="66" charset="0"/>
              <a:sym typeface="Symbol" pitchFamily="18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C0E5AAE6-877B-4822-ADB6-65708F66389E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A63F61-2A84-4F8F-A5F2-DFF4EDF7FA8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Presence  Bit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915400" cy="63246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With each page table entry a presence  bit is associated</a:t>
            </a:r>
            <a:br>
              <a:rPr lang="en-US" sz="2400" dirty="0">
                <a:solidFill>
                  <a:srgbClr val="0000CC"/>
                </a:solidFill>
                <a:latin typeface="Comic Sans MS" pitchFamily="66" charset="0"/>
              </a:rPr>
            </a:b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(1 </a:t>
            </a:r>
            <a:r>
              <a:rPr lang="en-US" sz="24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 in-memory, 0</a:t>
            </a: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 </a:t>
            </a:r>
            <a:r>
              <a:rPr lang="en-US" sz="24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 not-in-memory)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Initially presence bit is set to 0 on all entries.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z="2400" b="1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Example of a page table snapshot. </a:t>
            </a:r>
          </a:p>
          <a:p>
            <a:pPr eaLnBrk="1" hangingPunct="1">
              <a:buNone/>
            </a:pPr>
            <a:endParaRPr lang="en-US" sz="2400" dirty="0">
              <a:solidFill>
                <a:srgbClr val="0000CC"/>
              </a:solidFill>
              <a:sym typeface="Symbol" pitchFamily="18" charset="2"/>
            </a:endParaRPr>
          </a:p>
          <a:p>
            <a:pPr eaLnBrk="1" hangingPunct="1"/>
            <a:endParaRPr lang="en-US" sz="2400" dirty="0">
              <a:solidFill>
                <a:srgbClr val="0000CC"/>
              </a:solidFill>
              <a:sym typeface="Symbol" pitchFamily="18" charset="2"/>
            </a:endParaRPr>
          </a:p>
          <a:p>
            <a:pPr eaLnBrk="1" hangingPunct="1"/>
            <a:endParaRPr lang="en-US" sz="2400" dirty="0">
              <a:solidFill>
                <a:srgbClr val="0000CC"/>
              </a:solidFill>
              <a:sym typeface="Symbol" pitchFamily="18" charset="2"/>
            </a:endParaRPr>
          </a:p>
          <a:p>
            <a:pPr eaLnBrk="1" hangingPunct="1"/>
            <a:endParaRPr lang="en-US" sz="2400" dirty="0">
              <a:solidFill>
                <a:srgbClr val="0000CC"/>
              </a:solidFill>
              <a:sym typeface="Symbol" pitchFamily="18" charset="2"/>
            </a:endParaRPr>
          </a:p>
          <a:p>
            <a:pPr eaLnBrk="1" hangingPunct="1"/>
            <a:endParaRPr lang="en-US" sz="2400" dirty="0">
              <a:solidFill>
                <a:srgbClr val="0000CC"/>
              </a:solidFill>
              <a:sym typeface="Symbol" pitchFamily="18" charset="2"/>
            </a:endParaRPr>
          </a:p>
          <a:p>
            <a:pPr eaLnBrk="1" hangingPunct="1"/>
            <a:endParaRPr lang="en-US" sz="2400" dirty="0">
              <a:solidFill>
                <a:srgbClr val="0000CC"/>
              </a:solidFill>
              <a:sym typeface="Symbol" pitchFamily="18" charset="2"/>
            </a:endParaRPr>
          </a:p>
          <a:p>
            <a:pPr eaLnBrk="1" hangingPunct="1"/>
            <a:endParaRPr lang="en-US" sz="2400" dirty="0">
              <a:solidFill>
                <a:srgbClr val="0000CC"/>
              </a:solidFill>
              <a:sym typeface="Symbol" pitchFamily="18" charset="2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During address translation, if presence bit in page table entry is 0 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sym typeface="Symbol" pitchFamily="18" charset="2"/>
              </a:rPr>
              <a:t>page fault.</a:t>
            </a:r>
          </a:p>
        </p:txBody>
      </p:sp>
      <p:sp>
        <p:nvSpPr>
          <p:cNvPr id="9220" name="Text Box 17"/>
          <p:cNvSpPr txBox="1">
            <a:spLocks noChangeArrowheads="1"/>
          </p:cNvSpPr>
          <p:nvPr/>
        </p:nvSpPr>
        <p:spPr bwMode="auto">
          <a:xfrm>
            <a:off x="4572000" y="3948113"/>
            <a:ext cx="311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Calibri" pitchFamily="34" charset="0"/>
              </a:rPr>
              <a:t>1</a:t>
            </a:r>
          </a:p>
        </p:txBody>
      </p:sp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3048000" y="2209800"/>
            <a:ext cx="2828718" cy="3124200"/>
            <a:chOff x="3048000" y="2743200"/>
            <a:chExt cx="2828718" cy="3341627"/>
          </a:xfrm>
        </p:grpSpPr>
        <p:sp>
          <p:nvSpPr>
            <p:cNvPr id="9225" name="Rectangle 4"/>
            <p:cNvSpPr>
              <a:spLocks noChangeArrowheads="1"/>
            </p:cNvSpPr>
            <p:nvPr/>
          </p:nvSpPr>
          <p:spPr bwMode="auto">
            <a:xfrm>
              <a:off x="3048000" y="3048000"/>
              <a:ext cx="1905000" cy="2667000"/>
            </a:xfrm>
            <a:prstGeom prst="rect">
              <a:avLst/>
            </a:prstGeom>
            <a:solidFill>
              <a:schemeClr val="bg1"/>
            </a:solidFill>
            <a:ln w="57150" cmpd="thickThin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>
                <a:latin typeface="Calibri" pitchFamily="34" charset="0"/>
              </a:endParaRPr>
            </a:p>
          </p:txBody>
        </p:sp>
        <p:sp>
          <p:nvSpPr>
            <p:cNvPr id="9226" name="Text Box 14"/>
            <p:cNvSpPr txBox="1">
              <a:spLocks noChangeArrowheads="1"/>
            </p:cNvSpPr>
            <p:nvPr/>
          </p:nvSpPr>
          <p:spPr bwMode="auto">
            <a:xfrm>
              <a:off x="4572000" y="3019425"/>
              <a:ext cx="3111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1</a:t>
              </a:r>
            </a:p>
          </p:txBody>
        </p:sp>
        <p:sp>
          <p:nvSpPr>
            <p:cNvPr id="9227" name="Text Box 15"/>
            <p:cNvSpPr txBox="1">
              <a:spLocks noChangeArrowheads="1"/>
            </p:cNvSpPr>
            <p:nvPr/>
          </p:nvSpPr>
          <p:spPr bwMode="auto">
            <a:xfrm>
              <a:off x="4572000" y="3319463"/>
              <a:ext cx="311150" cy="3667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1</a:t>
              </a:r>
            </a:p>
          </p:txBody>
        </p:sp>
        <p:sp>
          <p:nvSpPr>
            <p:cNvPr id="9228" name="Text Box 16"/>
            <p:cNvSpPr txBox="1">
              <a:spLocks noChangeArrowheads="1"/>
            </p:cNvSpPr>
            <p:nvPr/>
          </p:nvSpPr>
          <p:spPr bwMode="auto">
            <a:xfrm>
              <a:off x="4572000" y="3619500"/>
              <a:ext cx="3111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1</a:t>
              </a:r>
            </a:p>
          </p:txBody>
        </p:sp>
        <p:sp>
          <p:nvSpPr>
            <p:cNvPr id="9229" name="Text Box 18"/>
            <p:cNvSpPr txBox="1">
              <a:spLocks noChangeArrowheads="1"/>
            </p:cNvSpPr>
            <p:nvPr/>
          </p:nvSpPr>
          <p:spPr bwMode="auto">
            <a:xfrm>
              <a:off x="4572000" y="4267200"/>
              <a:ext cx="3111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0</a:t>
              </a:r>
            </a:p>
          </p:txBody>
        </p:sp>
        <p:sp>
          <p:nvSpPr>
            <p:cNvPr id="9230" name="Text Box 19"/>
            <p:cNvSpPr txBox="1">
              <a:spLocks noChangeArrowheads="1"/>
            </p:cNvSpPr>
            <p:nvPr/>
          </p:nvSpPr>
          <p:spPr bwMode="auto">
            <a:xfrm>
              <a:off x="4572000" y="5105400"/>
              <a:ext cx="3111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0</a:t>
              </a:r>
            </a:p>
          </p:txBody>
        </p:sp>
        <p:sp>
          <p:nvSpPr>
            <p:cNvPr id="9231" name="Text Box 20"/>
            <p:cNvSpPr txBox="1">
              <a:spLocks noChangeArrowheads="1"/>
            </p:cNvSpPr>
            <p:nvPr/>
          </p:nvSpPr>
          <p:spPr bwMode="auto">
            <a:xfrm>
              <a:off x="4572000" y="5410200"/>
              <a:ext cx="311150" cy="3667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Calibri" pitchFamily="34" charset="0"/>
                </a:rPr>
                <a:t>0</a:t>
              </a:r>
            </a:p>
          </p:txBody>
        </p:sp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3048000" y="2743200"/>
              <a:ext cx="2828718" cy="3341627"/>
              <a:chOff x="3048000" y="2743200"/>
              <a:chExt cx="2828715" cy="3341071"/>
            </a:xfrm>
          </p:grpSpPr>
          <p:sp>
            <p:nvSpPr>
              <p:cNvPr id="9233" name="Line 5"/>
              <p:cNvSpPr>
                <a:spLocks noChangeShapeType="1"/>
              </p:cNvSpPr>
              <p:nvPr/>
            </p:nvSpPr>
            <p:spPr bwMode="auto">
              <a:xfrm>
                <a:off x="3048000" y="3352800"/>
                <a:ext cx="1905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4" name="Line 6"/>
              <p:cNvSpPr>
                <a:spLocks noChangeShapeType="1"/>
              </p:cNvSpPr>
              <p:nvPr/>
            </p:nvSpPr>
            <p:spPr bwMode="auto">
              <a:xfrm>
                <a:off x="3048000" y="3657600"/>
                <a:ext cx="1905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5" name="Line 7"/>
              <p:cNvSpPr>
                <a:spLocks noChangeShapeType="1"/>
              </p:cNvSpPr>
              <p:nvPr/>
            </p:nvSpPr>
            <p:spPr bwMode="auto">
              <a:xfrm>
                <a:off x="3048000" y="3962400"/>
                <a:ext cx="1905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6" name="Line 8"/>
              <p:cNvSpPr>
                <a:spLocks noChangeShapeType="1"/>
              </p:cNvSpPr>
              <p:nvPr/>
            </p:nvSpPr>
            <p:spPr bwMode="auto">
              <a:xfrm>
                <a:off x="3048000" y="4267200"/>
                <a:ext cx="1905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7" name="Line 10"/>
              <p:cNvSpPr>
                <a:spLocks noChangeShapeType="1"/>
              </p:cNvSpPr>
              <p:nvPr/>
            </p:nvSpPr>
            <p:spPr bwMode="auto">
              <a:xfrm>
                <a:off x="3048000" y="4572000"/>
                <a:ext cx="1905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8" name="Line 11"/>
              <p:cNvSpPr>
                <a:spLocks noChangeShapeType="1"/>
              </p:cNvSpPr>
              <p:nvPr/>
            </p:nvSpPr>
            <p:spPr bwMode="auto">
              <a:xfrm>
                <a:off x="3048000" y="5129213"/>
                <a:ext cx="1905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39" name="Line 12"/>
              <p:cNvSpPr>
                <a:spLocks noChangeShapeType="1"/>
              </p:cNvSpPr>
              <p:nvPr/>
            </p:nvSpPr>
            <p:spPr bwMode="auto">
              <a:xfrm>
                <a:off x="3048000" y="5410200"/>
                <a:ext cx="1905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0" name="Line 13"/>
              <p:cNvSpPr>
                <a:spLocks noChangeShapeType="1"/>
              </p:cNvSpPr>
              <p:nvPr/>
            </p:nvSpPr>
            <p:spPr bwMode="auto">
              <a:xfrm>
                <a:off x="4495800" y="2743200"/>
                <a:ext cx="0" cy="2971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41" name="Text Box 22"/>
              <p:cNvSpPr txBox="1">
                <a:spLocks noChangeArrowheads="1"/>
              </p:cNvSpPr>
              <p:nvPr/>
            </p:nvSpPr>
            <p:spPr bwMode="auto">
              <a:xfrm>
                <a:off x="3403600" y="2743200"/>
                <a:ext cx="952247" cy="3949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 dirty="0">
                    <a:solidFill>
                      <a:srgbClr val="FF0000"/>
                    </a:solidFill>
                    <a:latin typeface="Calibri" pitchFamily="34" charset="0"/>
                  </a:rPr>
                  <a:t>Frame #</a:t>
                </a:r>
              </a:p>
            </p:txBody>
          </p:sp>
          <p:sp>
            <p:nvSpPr>
              <p:cNvPr id="9242" name="Text Box 23"/>
              <p:cNvSpPr txBox="1">
                <a:spLocks noChangeArrowheads="1"/>
              </p:cNvSpPr>
              <p:nvPr/>
            </p:nvSpPr>
            <p:spPr bwMode="auto">
              <a:xfrm>
                <a:off x="4519613" y="2743200"/>
                <a:ext cx="1357102" cy="39497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 dirty="0">
                    <a:solidFill>
                      <a:srgbClr val="FF0000"/>
                    </a:solidFill>
                    <a:latin typeface="Calibri" pitchFamily="34" charset="0"/>
                  </a:rPr>
                  <a:t>presence bit</a:t>
                </a:r>
              </a:p>
            </p:txBody>
          </p:sp>
          <p:sp>
            <p:nvSpPr>
              <p:cNvPr id="9243" name="Text Box 24"/>
              <p:cNvSpPr txBox="1">
                <a:spLocks noChangeArrowheads="1"/>
              </p:cNvSpPr>
              <p:nvPr/>
            </p:nvSpPr>
            <p:spPr bwMode="auto">
              <a:xfrm>
                <a:off x="3962400" y="5715000"/>
                <a:ext cx="1183399" cy="36927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b="1">
                    <a:latin typeface="Calibri" pitchFamily="34" charset="0"/>
                  </a:rPr>
                  <a:t>page table</a:t>
                </a:r>
              </a:p>
            </p:txBody>
          </p:sp>
        </p:grpSp>
      </p:grpSp>
      <p:sp>
        <p:nvSpPr>
          <p:cNvPr id="24" name="Date Placeholder 2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EEC99064-55CF-4211-A14B-73CB1B0E483E}" type="datetime1">
              <a:rPr lang="en-US" smtClean="0"/>
              <a:t>5/31/2020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AE899A-ABAF-4D1E-9D40-DDCB502C8F7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782638" y="0"/>
            <a:ext cx="8361362" cy="1066800"/>
          </a:xfrm>
        </p:spPr>
        <p:txBody>
          <a:bodyPr/>
          <a:lstStyle/>
          <a:p>
            <a:pPr eaLnBrk="1" hangingPunct="1"/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 Table When Some Pages Are Not in Main Memory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accent5">
                <a:tint val="45000"/>
                <a:satMod val="400000"/>
              </a:schemeClr>
            </a:duotone>
          </a:blip>
          <a:srcRect l="10104" t="1563" r="9592" b="911"/>
          <a:stretch>
            <a:fillRect/>
          </a:stretch>
        </p:blipFill>
        <p:spPr bwMode="auto">
          <a:xfrm>
            <a:off x="661988" y="1219200"/>
            <a:ext cx="7796212" cy="5105400"/>
          </a:xfrm>
          <a:prstGeom prst="rect">
            <a:avLst/>
          </a:prstGeom>
          <a:noFill/>
          <a:ln w="57150" cmpd="thickThin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A539F25-B225-4204-868F-0C6139091B4C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B934D-EDA7-4E75-B19B-99E69FB62F2E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533400"/>
          </a:xfrm>
        </p:spPr>
        <p:txBody>
          <a:bodyPr>
            <a:noAutofit/>
          </a:bodyPr>
          <a:lstStyle/>
          <a:p>
            <a:pPr eaLnBrk="1" hangingPunct="1"/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Page Fault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3375" y="609600"/>
            <a:ext cx="8566150" cy="5843588"/>
          </a:xfrm>
        </p:spPr>
        <p:txBody>
          <a:bodyPr/>
          <a:lstStyle/>
          <a:p>
            <a:pPr eaLnBrk="1" hangingPunct="1"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If there is ever a reference to a page, first reference will trap to OS </a:t>
            </a:r>
            <a:r>
              <a:rPr lang="en-US" sz="24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 </a:t>
            </a:r>
            <a:r>
              <a:rPr lang="en-US" sz="2400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  <a:sym typeface="Symbol" pitchFamily="18" charset="2"/>
              </a:rPr>
              <a:t>page fault</a:t>
            </a:r>
          </a:p>
          <a:p>
            <a:pPr eaLnBrk="1" hangingPunct="1">
              <a:buFont typeface="Courier New" pitchFamily="49" charset="0"/>
              <a:buChar char="o"/>
            </a:pPr>
            <a:r>
              <a:rPr lang="en-US" sz="24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OS looks at another table to decide:</a:t>
            </a:r>
          </a:p>
          <a:p>
            <a:pPr lvl="1" eaLnBrk="1" hangingPunct="1"/>
            <a:r>
              <a:rPr lang="en-US" sz="2400" dirty="0">
                <a:solidFill>
                  <a:srgbClr val="0000CC"/>
                </a:solidFill>
                <a:latin typeface="Comic Sans MS" pitchFamily="66" charset="0"/>
              </a:rPr>
              <a:t>Invalid reference </a:t>
            </a:r>
            <a:r>
              <a:rPr lang="en-US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 abort.</a:t>
            </a:r>
          </a:p>
          <a:p>
            <a:pPr lvl="1" eaLnBrk="1" hangingPunct="1"/>
            <a:r>
              <a:rPr lang="en-US" sz="2400" b="1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Just not in memory.</a:t>
            </a:r>
          </a:p>
          <a:p>
            <a:pPr lvl="2" eaLnBrk="1" hangingPunct="1"/>
            <a:r>
              <a:rPr lang="en-US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Get empty frame.</a:t>
            </a:r>
          </a:p>
          <a:p>
            <a:pPr lvl="2" eaLnBrk="1" hangingPunct="1"/>
            <a:r>
              <a:rPr lang="en-US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Swap page into frame.</a:t>
            </a:r>
          </a:p>
          <a:p>
            <a:pPr lvl="2" eaLnBrk="1" hangingPunct="1"/>
            <a:r>
              <a:rPr lang="en-US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Reset tables, validation bit = 1.</a:t>
            </a:r>
          </a:p>
          <a:p>
            <a:pPr lvl="2" eaLnBrk="1" hangingPunct="1"/>
            <a:r>
              <a:rPr lang="en-US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Restart instruction</a:t>
            </a:r>
            <a:r>
              <a:rPr lang="en-US" sz="2800" dirty="0">
                <a:solidFill>
                  <a:srgbClr val="0000CC"/>
                </a:solidFill>
                <a:latin typeface="Comic Sans MS" pitchFamily="66" charset="0"/>
                <a:sym typeface="Symbol" pitchFamily="18" charset="2"/>
              </a:rPr>
              <a:t>: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3E37F081-0CF5-4939-9D72-D422ED337631}" type="datetime1">
              <a:rPr lang="en-US" smtClean="0"/>
              <a:t>5/31/2020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9FB72E-4CA7-462B-BE1E-2FBD144E632E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Ambo University || Woliso Campus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1164</TotalTime>
  <Words>2749</Words>
  <Application>Microsoft Office PowerPoint</Application>
  <PresentationFormat>On-screen Show (4:3)</PresentationFormat>
  <Paragraphs>441</Paragraphs>
  <Slides>32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Arial</vt:lpstr>
      <vt:lpstr>Calibri</vt:lpstr>
      <vt:lpstr>Comic Sans MS</vt:lpstr>
      <vt:lpstr>Courier New</vt:lpstr>
      <vt:lpstr>Monotype Sorts</vt:lpstr>
      <vt:lpstr>Wingdings</vt:lpstr>
      <vt:lpstr>Office Theme</vt:lpstr>
      <vt:lpstr>PowerPoint Presentation</vt:lpstr>
      <vt:lpstr>PowerPoint Presentation</vt:lpstr>
      <vt:lpstr>Background</vt:lpstr>
      <vt:lpstr>Background(con’t…)</vt:lpstr>
      <vt:lpstr>Virtual Memory That is Larger Than Physical Memory</vt:lpstr>
      <vt:lpstr>Demand Paging</vt:lpstr>
      <vt:lpstr>Presence  Bit</vt:lpstr>
      <vt:lpstr>Page Table When Some Pages Are Not in Main Memory</vt:lpstr>
      <vt:lpstr>Page Fault</vt:lpstr>
      <vt:lpstr>Steps in Handling a Page Fault</vt:lpstr>
      <vt:lpstr>Page Replacement</vt:lpstr>
      <vt:lpstr>Page Replacement</vt:lpstr>
      <vt:lpstr>Page Replacement algorithm</vt:lpstr>
      <vt:lpstr>Page Replacement Algorithms(con’t…)</vt:lpstr>
      <vt:lpstr>Optimal page replacement algorithm</vt:lpstr>
      <vt:lpstr>First-In-First-Out (FIFO) Algorithm</vt:lpstr>
      <vt:lpstr>Least Recently Used (LRU) Algorithm</vt:lpstr>
      <vt:lpstr>LRU Algorithm Implementation</vt:lpstr>
      <vt:lpstr>Use Of A Stack to Record The Most Recent Page References</vt:lpstr>
      <vt:lpstr>LRU Approximation Algorithms</vt:lpstr>
      <vt:lpstr>LRU Approximation Algorithms</vt:lpstr>
      <vt:lpstr>LRU Approximation Algorithms</vt:lpstr>
      <vt:lpstr>Allocation of Frames</vt:lpstr>
      <vt:lpstr>Allocation of Frames(con’t…)</vt:lpstr>
      <vt:lpstr>Global vs. Local Allocation</vt:lpstr>
      <vt:lpstr>Thrashing</vt:lpstr>
      <vt:lpstr>Thrashing </vt:lpstr>
      <vt:lpstr>Causes of thrashing</vt:lpstr>
      <vt:lpstr>Locality model</vt:lpstr>
      <vt:lpstr>Working-Set Model</vt:lpstr>
      <vt:lpstr>Working Set(con’t…)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Husen Adem</cp:lastModifiedBy>
  <cp:revision>116</cp:revision>
  <dcterms:created xsi:type="dcterms:W3CDTF">2016-04-23T05:11:08Z</dcterms:created>
  <dcterms:modified xsi:type="dcterms:W3CDTF">2020-05-31T13:42:07Z</dcterms:modified>
</cp:coreProperties>
</file>