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 id="281" r:id="rId28"/>
    <p:sldId id="283" r:id="rId29"/>
    <p:sldId id="284" r:id="rId30"/>
    <p:sldId id="285" r:id="rId31"/>
    <p:sldId id="286" r:id="rId32"/>
    <p:sldId id="287" r:id="rId33"/>
    <p:sldId id="288" r:id="rId34"/>
    <p:sldId id="290" r:id="rId35"/>
    <p:sldId id="289" r:id="rId36"/>
    <p:sldId id="291" r:id="rId37"/>
    <p:sldId id="292" r:id="rId38"/>
    <p:sldId id="293"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E9AE52-DEAF-49C8-A7AB-FB49F681EFAB}" type="datetimeFigureOut">
              <a:rPr lang="en-US" smtClean="0"/>
              <a:t>5/31/2020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BE8714-AE07-41CB-A315-DCFE51EC8078}" type="slidenum">
              <a:rPr lang="en-US" smtClean="0"/>
              <a:t>‹#›</a:t>
            </a:fld>
            <a:endParaRPr lang="en-US"/>
          </a:p>
        </p:txBody>
      </p:sp>
    </p:spTree>
    <p:extLst>
      <p:ext uri="{BB962C8B-B14F-4D97-AF65-F5344CB8AC3E}">
        <p14:creationId xmlns:p14="http://schemas.microsoft.com/office/powerpoint/2010/main" val="1889521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3E0AB65-78B0-4D7B-94E0-3F189A16BDE6}" type="datetime1">
              <a:rPr lang="en-US" smtClean="0"/>
              <a:t>5/31/2020</a:t>
            </a:fld>
            <a:endParaRPr lang="en-US" dirty="0"/>
          </a:p>
        </p:txBody>
      </p:sp>
      <p:sp>
        <p:nvSpPr>
          <p:cNvPr id="5" name="Footer Placeholder 4"/>
          <p:cNvSpPr>
            <a:spLocks noGrp="1"/>
          </p:cNvSpPr>
          <p:nvPr>
            <p:ph type="ftr" sz="quarter" idx="11"/>
          </p:nvPr>
        </p:nvSpPr>
        <p:spPr/>
        <p:txBody>
          <a:bodyPr/>
          <a:lstStyle/>
          <a:p>
            <a:r>
              <a:rPr lang="en-US"/>
              <a:t>Ambo University || Woliso Campus</a:t>
            </a:r>
            <a:endParaRPr lang="en-US" dirty="0"/>
          </a:p>
        </p:txBody>
      </p:sp>
      <p:sp>
        <p:nvSpPr>
          <p:cNvPr id="6" name="Slide Number Placeholder 5"/>
          <p:cNvSpPr>
            <a:spLocks noGrp="1"/>
          </p:cNvSpPr>
          <p:nvPr>
            <p:ph type="sldNum" sz="quarter" idx="12"/>
          </p:nvPr>
        </p:nvSpPr>
        <p:spPr/>
        <p:txBody>
          <a:bodyPr/>
          <a:lstStyle/>
          <a:p>
            <a:fld id="{58AA7024-9CA2-46AC-9199-60630FF217F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6C8628-FAA0-45C5-AC35-16D3B4AA4DF4}" type="datetime1">
              <a:rPr lang="en-US" smtClean="0"/>
              <a:t>5/31/2020</a:t>
            </a:fld>
            <a:endParaRPr lang="en-US" dirty="0"/>
          </a:p>
        </p:txBody>
      </p:sp>
      <p:sp>
        <p:nvSpPr>
          <p:cNvPr id="5" name="Footer Placeholder 4"/>
          <p:cNvSpPr>
            <a:spLocks noGrp="1"/>
          </p:cNvSpPr>
          <p:nvPr>
            <p:ph type="ftr" sz="quarter" idx="11"/>
          </p:nvPr>
        </p:nvSpPr>
        <p:spPr/>
        <p:txBody>
          <a:bodyPr/>
          <a:lstStyle/>
          <a:p>
            <a:r>
              <a:rPr lang="en-US"/>
              <a:t>Ambo University || Woliso Campus</a:t>
            </a:r>
            <a:endParaRPr lang="en-US" dirty="0"/>
          </a:p>
        </p:txBody>
      </p:sp>
      <p:sp>
        <p:nvSpPr>
          <p:cNvPr id="6" name="Slide Number Placeholder 5"/>
          <p:cNvSpPr>
            <a:spLocks noGrp="1"/>
          </p:cNvSpPr>
          <p:nvPr>
            <p:ph type="sldNum" sz="quarter" idx="12"/>
          </p:nvPr>
        </p:nvSpPr>
        <p:spPr/>
        <p:txBody>
          <a:bodyPr/>
          <a:lstStyle/>
          <a:p>
            <a:fld id="{58AA7024-9CA2-46AC-9199-60630FF217F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E09969-5C0A-4308-9CC3-652BA8EB04E4}" type="datetime1">
              <a:rPr lang="en-US" smtClean="0"/>
              <a:t>5/31/2020</a:t>
            </a:fld>
            <a:endParaRPr lang="en-US" dirty="0"/>
          </a:p>
        </p:txBody>
      </p:sp>
      <p:sp>
        <p:nvSpPr>
          <p:cNvPr id="5" name="Footer Placeholder 4"/>
          <p:cNvSpPr>
            <a:spLocks noGrp="1"/>
          </p:cNvSpPr>
          <p:nvPr>
            <p:ph type="ftr" sz="quarter" idx="11"/>
          </p:nvPr>
        </p:nvSpPr>
        <p:spPr/>
        <p:txBody>
          <a:bodyPr/>
          <a:lstStyle/>
          <a:p>
            <a:r>
              <a:rPr lang="en-US"/>
              <a:t>Ambo University || Woliso Campus</a:t>
            </a:r>
            <a:endParaRPr lang="en-US" dirty="0"/>
          </a:p>
        </p:txBody>
      </p:sp>
      <p:sp>
        <p:nvSpPr>
          <p:cNvPr id="6" name="Slide Number Placeholder 5"/>
          <p:cNvSpPr>
            <a:spLocks noGrp="1"/>
          </p:cNvSpPr>
          <p:nvPr>
            <p:ph type="sldNum" sz="quarter" idx="12"/>
          </p:nvPr>
        </p:nvSpPr>
        <p:spPr/>
        <p:txBody>
          <a:bodyPr/>
          <a:lstStyle/>
          <a:p>
            <a:fld id="{58AA7024-9CA2-46AC-9199-60630FF217F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2FD862-1779-46A5-BAE5-2DB9A3B6D4D7}" type="datetime1">
              <a:rPr lang="en-US" smtClean="0"/>
              <a:t>5/31/2020</a:t>
            </a:fld>
            <a:endParaRPr lang="en-US" dirty="0"/>
          </a:p>
        </p:txBody>
      </p:sp>
      <p:sp>
        <p:nvSpPr>
          <p:cNvPr id="5" name="Footer Placeholder 4"/>
          <p:cNvSpPr>
            <a:spLocks noGrp="1"/>
          </p:cNvSpPr>
          <p:nvPr>
            <p:ph type="ftr" sz="quarter" idx="11"/>
          </p:nvPr>
        </p:nvSpPr>
        <p:spPr/>
        <p:txBody>
          <a:bodyPr/>
          <a:lstStyle/>
          <a:p>
            <a:r>
              <a:rPr lang="en-US"/>
              <a:t>Ambo University || Woliso Campus</a:t>
            </a:r>
            <a:endParaRPr lang="en-US" dirty="0"/>
          </a:p>
        </p:txBody>
      </p:sp>
      <p:sp>
        <p:nvSpPr>
          <p:cNvPr id="6" name="Slide Number Placeholder 5"/>
          <p:cNvSpPr>
            <a:spLocks noGrp="1"/>
          </p:cNvSpPr>
          <p:nvPr>
            <p:ph type="sldNum" sz="quarter" idx="12"/>
          </p:nvPr>
        </p:nvSpPr>
        <p:spPr/>
        <p:txBody>
          <a:bodyPr/>
          <a:lstStyle/>
          <a:p>
            <a:fld id="{58AA7024-9CA2-46AC-9199-60630FF217F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D96370-23F0-48A5-8ABE-A27CF4703FEF}" type="datetime1">
              <a:rPr lang="en-US" smtClean="0"/>
              <a:t>5/31/2020</a:t>
            </a:fld>
            <a:endParaRPr lang="en-US" dirty="0"/>
          </a:p>
        </p:txBody>
      </p:sp>
      <p:sp>
        <p:nvSpPr>
          <p:cNvPr id="5" name="Footer Placeholder 4"/>
          <p:cNvSpPr>
            <a:spLocks noGrp="1"/>
          </p:cNvSpPr>
          <p:nvPr>
            <p:ph type="ftr" sz="quarter" idx="11"/>
          </p:nvPr>
        </p:nvSpPr>
        <p:spPr/>
        <p:txBody>
          <a:bodyPr/>
          <a:lstStyle/>
          <a:p>
            <a:r>
              <a:rPr lang="en-US"/>
              <a:t>Ambo University || Woliso Campus</a:t>
            </a:r>
            <a:endParaRPr lang="en-US" dirty="0"/>
          </a:p>
        </p:txBody>
      </p:sp>
      <p:sp>
        <p:nvSpPr>
          <p:cNvPr id="6" name="Slide Number Placeholder 5"/>
          <p:cNvSpPr>
            <a:spLocks noGrp="1"/>
          </p:cNvSpPr>
          <p:nvPr>
            <p:ph type="sldNum" sz="quarter" idx="12"/>
          </p:nvPr>
        </p:nvSpPr>
        <p:spPr/>
        <p:txBody>
          <a:bodyPr/>
          <a:lstStyle/>
          <a:p>
            <a:fld id="{58AA7024-9CA2-46AC-9199-60630FF217F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0579860-06B5-461B-A18E-0DAE084DF235}" type="datetime1">
              <a:rPr lang="en-US" smtClean="0"/>
              <a:t>5/31/2020</a:t>
            </a:fld>
            <a:endParaRPr lang="en-US" dirty="0"/>
          </a:p>
        </p:txBody>
      </p:sp>
      <p:sp>
        <p:nvSpPr>
          <p:cNvPr id="6" name="Footer Placeholder 5"/>
          <p:cNvSpPr>
            <a:spLocks noGrp="1"/>
          </p:cNvSpPr>
          <p:nvPr>
            <p:ph type="ftr" sz="quarter" idx="11"/>
          </p:nvPr>
        </p:nvSpPr>
        <p:spPr/>
        <p:txBody>
          <a:bodyPr/>
          <a:lstStyle/>
          <a:p>
            <a:r>
              <a:rPr lang="en-US"/>
              <a:t>Ambo University || Woliso Campus</a:t>
            </a:r>
            <a:endParaRPr lang="en-US" dirty="0"/>
          </a:p>
        </p:txBody>
      </p:sp>
      <p:sp>
        <p:nvSpPr>
          <p:cNvPr id="7" name="Slide Number Placeholder 6"/>
          <p:cNvSpPr>
            <a:spLocks noGrp="1"/>
          </p:cNvSpPr>
          <p:nvPr>
            <p:ph type="sldNum" sz="quarter" idx="12"/>
          </p:nvPr>
        </p:nvSpPr>
        <p:spPr/>
        <p:txBody>
          <a:bodyPr/>
          <a:lstStyle/>
          <a:p>
            <a:fld id="{58AA7024-9CA2-46AC-9199-60630FF217F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C1FE94A-417E-4A72-909F-CC8A01AACA85}" type="datetime1">
              <a:rPr lang="en-US" smtClean="0"/>
              <a:t>5/31/2020</a:t>
            </a:fld>
            <a:endParaRPr lang="en-US" dirty="0"/>
          </a:p>
        </p:txBody>
      </p:sp>
      <p:sp>
        <p:nvSpPr>
          <p:cNvPr id="8" name="Footer Placeholder 7"/>
          <p:cNvSpPr>
            <a:spLocks noGrp="1"/>
          </p:cNvSpPr>
          <p:nvPr>
            <p:ph type="ftr" sz="quarter" idx="11"/>
          </p:nvPr>
        </p:nvSpPr>
        <p:spPr/>
        <p:txBody>
          <a:bodyPr/>
          <a:lstStyle/>
          <a:p>
            <a:r>
              <a:rPr lang="en-US"/>
              <a:t>Ambo University || Woliso Campus</a:t>
            </a:r>
            <a:endParaRPr lang="en-US" dirty="0"/>
          </a:p>
        </p:txBody>
      </p:sp>
      <p:sp>
        <p:nvSpPr>
          <p:cNvPr id="9" name="Slide Number Placeholder 8"/>
          <p:cNvSpPr>
            <a:spLocks noGrp="1"/>
          </p:cNvSpPr>
          <p:nvPr>
            <p:ph type="sldNum" sz="quarter" idx="12"/>
          </p:nvPr>
        </p:nvSpPr>
        <p:spPr/>
        <p:txBody>
          <a:bodyPr/>
          <a:lstStyle/>
          <a:p>
            <a:fld id="{58AA7024-9CA2-46AC-9199-60630FF217F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1D58FB4-CCD6-47E8-9382-1C62C87CB00E}" type="datetime1">
              <a:rPr lang="en-US" smtClean="0"/>
              <a:t>5/31/2020</a:t>
            </a:fld>
            <a:endParaRPr lang="en-US" dirty="0"/>
          </a:p>
        </p:txBody>
      </p:sp>
      <p:sp>
        <p:nvSpPr>
          <p:cNvPr id="4" name="Footer Placeholder 3"/>
          <p:cNvSpPr>
            <a:spLocks noGrp="1"/>
          </p:cNvSpPr>
          <p:nvPr>
            <p:ph type="ftr" sz="quarter" idx="11"/>
          </p:nvPr>
        </p:nvSpPr>
        <p:spPr/>
        <p:txBody>
          <a:bodyPr/>
          <a:lstStyle/>
          <a:p>
            <a:r>
              <a:rPr lang="en-US"/>
              <a:t>Ambo University || Woliso Campus</a:t>
            </a:r>
            <a:endParaRPr lang="en-US" dirty="0"/>
          </a:p>
        </p:txBody>
      </p:sp>
      <p:sp>
        <p:nvSpPr>
          <p:cNvPr id="5" name="Slide Number Placeholder 4"/>
          <p:cNvSpPr>
            <a:spLocks noGrp="1"/>
          </p:cNvSpPr>
          <p:nvPr>
            <p:ph type="sldNum" sz="quarter" idx="12"/>
          </p:nvPr>
        </p:nvSpPr>
        <p:spPr/>
        <p:txBody>
          <a:bodyPr/>
          <a:lstStyle/>
          <a:p>
            <a:fld id="{58AA7024-9CA2-46AC-9199-60630FF217F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812815-4DE6-46A0-9965-783CFE0565B1}" type="datetime1">
              <a:rPr lang="en-US" smtClean="0"/>
              <a:t>5/31/2020</a:t>
            </a:fld>
            <a:endParaRPr lang="en-US" dirty="0"/>
          </a:p>
        </p:txBody>
      </p:sp>
      <p:sp>
        <p:nvSpPr>
          <p:cNvPr id="3" name="Footer Placeholder 2"/>
          <p:cNvSpPr>
            <a:spLocks noGrp="1"/>
          </p:cNvSpPr>
          <p:nvPr>
            <p:ph type="ftr" sz="quarter" idx="11"/>
          </p:nvPr>
        </p:nvSpPr>
        <p:spPr/>
        <p:txBody>
          <a:bodyPr/>
          <a:lstStyle/>
          <a:p>
            <a:r>
              <a:rPr lang="en-US"/>
              <a:t>Ambo University || Woliso Campus</a:t>
            </a:r>
            <a:endParaRPr lang="en-US" dirty="0"/>
          </a:p>
        </p:txBody>
      </p:sp>
      <p:sp>
        <p:nvSpPr>
          <p:cNvPr id="4" name="Slide Number Placeholder 3"/>
          <p:cNvSpPr>
            <a:spLocks noGrp="1"/>
          </p:cNvSpPr>
          <p:nvPr>
            <p:ph type="sldNum" sz="quarter" idx="12"/>
          </p:nvPr>
        </p:nvSpPr>
        <p:spPr/>
        <p:txBody>
          <a:bodyPr/>
          <a:lstStyle/>
          <a:p>
            <a:fld id="{58AA7024-9CA2-46AC-9199-60630FF217F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C70AF4-C690-4C17-AC5F-FFBB786E2DAB}" type="datetime1">
              <a:rPr lang="en-US" smtClean="0"/>
              <a:t>5/31/2020</a:t>
            </a:fld>
            <a:endParaRPr lang="en-US" dirty="0"/>
          </a:p>
        </p:txBody>
      </p:sp>
      <p:sp>
        <p:nvSpPr>
          <p:cNvPr id="6" name="Footer Placeholder 5"/>
          <p:cNvSpPr>
            <a:spLocks noGrp="1"/>
          </p:cNvSpPr>
          <p:nvPr>
            <p:ph type="ftr" sz="quarter" idx="11"/>
          </p:nvPr>
        </p:nvSpPr>
        <p:spPr/>
        <p:txBody>
          <a:bodyPr/>
          <a:lstStyle/>
          <a:p>
            <a:r>
              <a:rPr lang="en-US"/>
              <a:t>Ambo University || Woliso Campus</a:t>
            </a:r>
            <a:endParaRPr lang="en-US" dirty="0"/>
          </a:p>
        </p:txBody>
      </p:sp>
      <p:sp>
        <p:nvSpPr>
          <p:cNvPr id="7" name="Slide Number Placeholder 6"/>
          <p:cNvSpPr>
            <a:spLocks noGrp="1"/>
          </p:cNvSpPr>
          <p:nvPr>
            <p:ph type="sldNum" sz="quarter" idx="12"/>
          </p:nvPr>
        </p:nvSpPr>
        <p:spPr/>
        <p:txBody>
          <a:bodyPr/>
          <a:lstStyle/>
          <a:p>
            <a:fld id="{58AA7024-9CA2-46AC-9199-60630FF217F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B404636-8A17-41C3-99E0-191D455CC32B}" type="datetime1">
              <a:rPr lang="en-US" smtClean="0"/>
              <a:t>5/31/2020</a:t>
            </a:fld>
            <a:endParaRPr lang="en-US" dirty="0"/>
          </a:p>
        </p:txBody>
      </p:sp>
      <p:sp>
        <p:nvSpPr>
          <p:cNvPr id="6" name="Footer Placeholder 5"/>
          <p:cNvSpPr>
            <a:spLocks noGrp="1"/>
          </p:cNvSpPr>
          <p:nvPr>
            <p:ph type="ftr" sz="quarter" idx="11"/>
          </p:nvPr>
        </p:nvSpPr>
        <p:spPr/>
        <p:txBody>
          <a:bodyPr/>
          <a:lstStyle/>
          <a:p>
            <a:r>
              <a:rPr lang="en-US"/>
              <a:t>Ambo University || Woliso Campus</a:t>
            </a:r>
            <a:endParaRPr lang="en-US" dirty="0"/>
          </a:p>
        </p:txBody>
      </p:sp>
      <p:sp>
        <p:nvSpPr>
          <p:cNvPr id="7" name="Slide Number Placeholder 6"/>
          <p:cNvSpPr>
            <a:spLocks noGrp="1"/>
          </p:cNvSpPr>
          <p:nvPr>
            <p:ph type="sldNum" sz="quarter" idx="12"/>
          </p:nvPr>
        </p:nvSpPr>
        <p:spPr/>
        <p:txBody>
          <a:bodyPr/>
          <a:lstStyle/>
          <a:p>
            <a:fld id="{58AA7024-9CA2-46AC-9199-60630FF217F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5654C7-0F3A-4982-A525-23488E153F47}" type="datetime1">
              <a:rPr lang="en-US" smtClean="0"/>
              <a:t>5/31/2020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Ambo University || Woliso Campus</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AA7024-9CA2-46AC-9199-60630FF217F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6096000"/>
          </a:xfrm>
        </p:spPr>
        <p:txBody>
          <a:bodyPr>
            <a:normAutofit/>
          </a:bodyPr>
          <a:lstStyle/>
          <a:p>
            <a:r>
              <a:rPr lang="en-US" dirty="0">
                <a:latin typeface="Arial Black" pitchFamily="34" charset="0"/>
              </a:rPr>
              <a:t>Chapter 4</a:t>
            </a:r>
            <a:br>
              <a:rPr lang="en-US" dirty="0">
                <a:latin typeface="Arial Black" pitchFamily="34" charset="0"/>
              </a:rPr>
            </a:br>
            <a:br>
              <a:rPr lang="en-US" dirty="0">
                <a:latin typeface="Arial Black" pitchFamily="34" charset="0"/>
              </a:rPr>
            </a:br>
            <a:br>
              <a:rPr lang="en-US" dirty="0"/>
            </a:br>
            <a:r>
              <a:rPr lang="en-US" dirty="0">
                <a:latin typeface="Arial Black" pitchFamily="34" charset="0"/>
              </a:rPr>
              <a:t>device management</a:t>
            </a:r>
            <a:br>
              <a:rPr lang="en-US" dirty="0"/>
            </a:br>
            <a:br>
              <a:rPr lang="en-US" dirty="0"/>
            </a:br>
            <a:br>
              <a:rPr lang="en-US" dirty="0"/>
            </a:br>
            <a:endParaRPr lang="en-US" dirty="0"/>
          </a:p>
        </p:txBody>
      </p:sp>
      <p:sp>
        <p:nvSpPr>
          <p:cNvPr id="3" name="Footer Placeholder 2">
            <a:extLst>
              <a:ext uri="{FF2B5EF4-FFF2-40B4-BE49-F238E27FC236}">
                <a16:creationId xmlns:a16="http://schemas.microsoft.com/office/drawing/2014/main" id="{2CD34C60-9F1D-4B7D-A4D0-9ECE99AE0C33}"/>
              </a:ext>
            </a:extLst>
          </p:cNvPr>
          <p:cNvSpPr>
            <a:spLocks noGrp="1"/>
          </p:cNvSpPr>
          <p:nvPr>
            <p:ph type="ftr" sz="quarter" idx="11"/>
          </p:nvPr>
        </p:nvSpPr>
        <p:spPr/>
        <p:txBody>
          <a:bodyPr/>
          <a:lstStyle/>
          <a:p>
            <a:r>
              <a:rPr lang="en-US"/>
              <a:t>Ambo University || Woliso Campus</a:t>
            </a:r>
            <a:endParaRPr lang="en-US" dirty="0"/>
          </a:p>
        </p:txBody>
      </p:sp>
      <p:sp>
        <p:nvSpPr>
          <p:cNvPr id="4" name="Slide Number Placeholder 3">
            <a:extLst>
              <a:ext uri="{FF2B5EF4-FFF2-40B4-BE49-F238E27FC236}">
                <a16:creationId xmlns:a16="http://schemas.microsoft.com/office/drawing/2014/main" id="{54519FE7-B01B-49B0-8905-931765B4A171}"/>
              </a:ext>
            </a:extLst>
          </p:cNvPr>
          <p:cNvSpPr>
            <a:spLocks noGrp="1"/>
          </p:cNvSpPr>
          <p:nvPr>
            <p:ph type="sldNum" sz="quarter" idx="12"/>
          </p:nvPr>
        </p:nvSpPr>
        <p:spPr/>
        <p:txBody>
          <a:bodyPr/>
          <a:lstStyle/>
          <a:p>
            <a:fld id="{58AA7024-9CA2-46AC-9199-60630FF217F0}"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Interrupt revisited </a:t>
            </a:r>
          </a:p>
        </p:txBody>
      </p:sp>
      <p:sp>
        <p:nvSpPr>
          <p:cNvPr id="3" name="Content Placeholder 2"/>
          <p:cNvSpPr>
            <a:spLocks noGrp="1"/>
          </p:cNvSpPr>
          <p:nvPr>
            <p:ph idx="1"/>
          </p:nvPr>
        </p:nvSpPr>
        <p:spPr>
          <a:xfrm>
            <a:off x="457200" y="990600"/>
            <a:ext cx="8229600" cy="5867400"/>
          </a:xfrm>
        </p:spPr>
        <p:txBody>
          <a:bodyPr>
            <a:noAutofit/>
          </a:bodyPr>
          <a:lstStyle/>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When an i/o device has finished the work given to it, it causes an interrupt </a:t>
            </a:r>
          </a:p>
          <a:p>
            <a:r>
              <a:rPr lang="en-US" sz="2400" dirty="0" err="1">
                <a:solidFill>
                  <a:srgbClr val="0000FF"/>
                </a:solidFill>
                <a:effectLst>
                  <a:outerShdw blurRad="38100" dist="38100" dir="2700000" algn="tl">
                    <a:srgbClr val="000000">
                      <a:alpha val="43137"/>
                    </a:srgbClr>
                  </a:outerShdw>
                </a:effectLst>
                <a:latin typeface="Comic Sans MS" pitchFamily="66" charset="0"/>
              </a:rPr>
              <a:t>lt</a:t>
            </a:r>
            <a:r>
              <a:rPr lang="en-US" sz="2400" dirty="0">
                <a:solidFill>
                  <a:srgbClr val="0000FF"/>
                </a:solidFill>
                <a:effectLst>
                  <a:outerShdw blurRad="38100" dist="38100" dir="2700000" algn="tl">
                    <a:srgbClr val="000000">
                      <a:alpha val="43137"/>
                    </a:srgbClr>
                  </a:outerShdw>
                </a:effectLst>
                <a:latin typeface="Comic Sans MS" pitchFamily="66" charset="0"/>
              </a:rPr>
              <a:t> does this by asserting a signal on a bus line that it has been assigned. </a:t>
            </a:r>
          </a:p>
          <a:p>
            <a:r>
              <a:rPr lang="en-US" sz="2400" dirty="0">
                <a:solidFill>
                  <a:srgbClr val="0000FF"/>
                </a:solidFill>
                <a:effectLst>
                  <a:outerShdw blurRad="38100" dist="38100" dir="2700000" algn="tl">
                    <a:srgbClr val="000000">
                      <a:alpha val="43137"/>
                    </a:srgbClr>
                  </a:outerShdw>
                </a:effectLst>
                <a:latin typeface="Comic Sans MS" pitchFamily="66" charset="0"/>
              </a:rPr>
              <a:t>This signal is detected by the interrupt controller chip on the parent board, which then decides what to do. </a:t>
            </a:r>
          </a:p>
          <a:p>
            <a:r>
              <a:rPr lang="en-US" sz="2400" dirty="0">
                <a:solidFill>
                  <a:srgbClr val="0000FF"/>
                </a:solidFill>
                <a:effectLst>
                  <a:outerShdw blurRad="38100" dist="38100" dir="2700000" algn="tl">
                    <a:srgbClr val="000000">
                      <a:alpha val="43137"/>
                    </a:srgbClr>
                  </a:outerShdw>
                </a:effectLst>
                <a:latin typeface="Comic Sans MS" pitchFamily="66" charset="0"/>
              </a:rPr>
              <a:t>If no other interrupts are pending, the interrupt controller processes the interrupt immediately. </a:t>
            </a:r>
          </a:p>
          <a:p>
            <a:r>
              <a:rPr lang="en-US" sz="2400" dirty="0">
                <a:solidFill>
                  <a:srgbClr val="0000FF"/>
                </a:solidFill>
                <a:effectLst>
                  <a:outerShdw blurRad="38100" dist="38100" dir="2700000" algn="tl">
                    <a:srgbClr val="000000">
                      <a:alpha val="43137"/>
                    </a:srgbClr>
                  </a:outerShdw>
                </a:effectLst>
                <a:latin typeface="Comic Sans MS" pitchFamily="66" charset="0"/>
              </a:rPr>
              <a:t>If another one is in progress, or another device has made a simultaneous request on a higher-priority interrupt request line on the bus, the device is just ignored for the moment.</a:t>
            </a:r>
          </a:p>
          <a:p>
            <a:r>
              <a:rPr lang="en-US" sz="2400" dirty="0">
                <a:solidFill>
                  <a:srgbClr val="0000FF"/>
                </a:solidFill>
                <a:effectLst>
                  <a:outerShdw blurRad="38100" dist="38100" dir="2700000" algn="tl">
                    <a:srgbClr val="000000">
                      <a:alpha val="43137"/>
                    </a:srgbClr>
                  </a:outerShdw>
                </a:effectLst>
                <a:latin typeface="Comic Sans MS" pitchFamily="66" charset="0"/>
              </a:rPr>
              <a:t> In this case it continues to assert an interrupt signal on the bus until it is serviced by the CPU. </a:t>
            </a:r>
          </a:p>
          <a:p>
            <a:pPr>
              <a:buFont typeface="Courier New" pitchFamily="49" charset="0"/>
              <a:buChar char="o"/>
            </a:pPr>
            <a:br>
              <a:rPr lang="en-US" sz="2400" dirty="0">
                <a:solidFill>
                  <a:srgbClr val="0000FF"/>
                </a:solidFill>
                <a:effectLst>
                  <a:outerShdw blurRad="38100" dist="38100" dir="2700000" algn="tl">
                    <a:srgbClr val="000000">
                      <a:alpha val="43137"/>
                    </a:srgbClr>
                  </a:outerShdw>
                </a:effectLst>
                <a:latin typeface="Comic Sans MS" pitchFamily="66" charset="0"/>
              </a:rPr>
            </a:br>
            <a:r>
              <a:rPr lang="en-US" sz="2400" dirty="0">
                <a:solidFill>
                  <a:srgbClr val="0000FF"/>
                </a:solidFill>
                <a:effectLst>
                  <a:outerShdw blurRad="38100" dist="38100" dir="2700000" algn="tl">
                    <a:srgbClr val="000000">
                      <a:alpha val="43137"/>
                    </a:srgbClr>
                  </a:outerShdw>
                </a:effectLst>
                <a:latin typeface="Comic Sans MS" pitchFamily="66" charset="0"/>
              </a:rPr>
              <a:t> </a:t>
            </a:r>
            <a:br>
              <a:rPr lang="en-US" sz="2400" dirty="0">
                <a:solidFill>
                  <a:srgbClr val="0000FF"/>
                </a:solidFill>
                <a:effectLst>
                  <a:outerShdw blurRad="38100" dist="38100" dir="2700000" algn="tl">
                    <a:srgbClr val="000000">
                      <a:alpha val="43137"/>
                    </a:srgbClr>
                  </a:outerShdw>
                </a:effectLst>
                <a:latin typeface="Comic Sans MS" pitchFamily="66" charset="0"/>
              </a:rPr>
            </a:br>
            <a:br>
              <a:rPr lang="en-US" sz="2400" dirty="0">
                <a:solidFill>
                  <a:srgbClr val="0000FF"/>
                </a:solidFill>
                <a:effectLst>
                  <a:outerShdw blurRad="38100" dist="38100" dir="2700000" algn="tl">
                    <a:srgbClr val="000000">
                      <a:alpha val="43137"/>
                    </a:srgbClr>
                  </a:outerShdw>
                </a:effectLst>
                <a:latin typeface="Comic Sans MS" pitchFamily="66" charset="0"/>
              </a:rPr>
            </a:br>
            <a:endParaRPr lang="en-US" sz="2400" dirty="0">
              <a:solidFill>
                <a:srgbClr val="0000FF"/>
              </a:solidFill>
              <a:effectLst>
                <a:outerShdw blurRad="38100" dist="38100" dir="2700000" algn="tl">
                  <a:srgbClr val="000000">
                    <a:alpha val="43137"/>
                  </a:srgbClr>
                </a:outerShdw>
              </a:effectLst>
              <a:latin typeface="Comic Sans MS" pitchFamily="66" charset="0"/>
            </a:endParaRPr>
          </a:p>
        </p:txBody>
      </p:sp>
      <p:sp>
        <p:nvSpPr>
          <p:cNvPr id="4" name="Footer Placeholder 3">
            <a:extLst>
              <a:ext uri="{FF2B5EF4-FFF2-40B4-BE49-F238E27FC236}">
                <a16:creationId xmlns:a16="http://schemas.microsoft.com/office/drawing/2014/main" id="{A08871F8-ED60-4038-839A-76931AEC6894}"/>
              </a:ext>
            </a:extLst>
          </p:cNvPr>
          <p:cNvSpPr>
            <a:spLocks noGrp="1"/>
          </p:cNvSpPr>
          <p:nvPr>
            <p:ph type="ftr" sz="quarter" idx="11"/>
          </p:nvPr>
        </p:nvSpPr>
        <p:spPr/>
        <p:txBody>
          <a:bodyPr/>
          <a:lstStyle/>
          <a:p>
            <a:r>
              <a:rPr lang="en-US"/>
              <a:t>Ambo University || Woliso Campus</a:t>
            </a:r>
            <a:endParaRPr lang="en-US" dirty="0"/>
          </a:p>
        </p:txBody>
      </p:sp>
      <p:sp>
        <p:nvSpPr>
          <p:cNvPr id="5" name="Slide Number Placeholder 4">
            <a:extLst>
              <a:ext uri="{FF2B5EF4-FFF2-40B4-BE49-F238E27FC236}">
                <a16:creationId xmlns:a16="http://schemas.microsoft.com/office/drawing/2014/main" id="{E004A5CE-554A-453C-8D9D-B85A5DDB9621}"/>
              </a:ext>
            </a:extLst>
          </p:cNvPr>
          <p:cNvSpPr>
            <a:spLocks noGrp="1"/>
          </p:cNvSpPr>
          <p:nvPr>
            <p:ph type="sldNum" sz="quarter" idx="12"/>
          </p:nvPr>
        </p:nvSpPr>
        <p:spPr/>
        <p:txBody>
          <a:bodyPr/>
          <a:lstStyle/>
          <a:p>
            <a:fld id="{58AA7024-9CA2-46AC-9199-60630FF217F0}"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Interrupt revisited (cont….)</a:t>
            </a:r>
          </a:p>
        </p:txBody>
      </p:sp>
      <p:sp>
        <p:nvSpPr>
          <p:cNvPr id="3" name="Content Placeholder 2"/>
          <p:cNvSpPr>
            <a:spLocks noGrp="1"/>
          </p:cNvSpPr>
          <p:nvPr>
            <p:ph idx="1"/>
          </p:nvPr>
        </p:nvSpPr>
        <p:spPr>
          <a:xfrm>
            <a:off x="457200" y="990600"/>
            <a:ext cx="8229600" cy="5867400"/>
          </a:xfrm>
        </p:spPr>
        <p:txBody>
          <a:bodyPr>
            <a:noAutofit/>
          </a:bodyPr>
          <a:lstStyle/>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To handle the interrupt: </a:t>
            </a:r>
          </a:p>
          <a:p>
            <a:pPr lvl="1"/>
            <a:r>
              <a:rPr lang="en-US" sz="2000" dirty="0">
                <a:solidFill>
                  <a:srgbClr val="0000FF"/>
                </a:solidFill>
                <a:effectLst>
                  <a:outerShdw blurRad="38100" dist="38100" dir="2700000" algn="tl">
                    <a:srgbClr val="000000">
                      <a:alpha val="43137"/>
                    </a:srgbClr>
                  </a:outerShdw>
                </a:effectLst>
                <a:latin typeface="Comic Sans MS" pitchFamily="66" charset="0"/>
              </a:rPr>
              <a:t>The controller puts a number on the address lines specifying which device wants attention and asserts a signal to interrupt the CPU. </a:t>
            </a:r>
          </a:p>
          <a:p>
            <a:pPr lvl="1"/>
            <a:r>
              <a:rPr lang="en-US" sz="2400" dirty="0">
                <a:solidFill>
                  <a:srgbClr val="0000FF"/>
                </a:solidFill>
                <a:effectLst>
                  <a:outerShdw blurRad="38100" dist="38100" dir="2700000" algn="tl">
                    <a:srgbClr val="000000">
                      <a:alpha val="43137"/>
                    </a:srgbClr>
                  </a:outerShdw>
                </a:effectLst>
                <a:latin typeface="Comic Sans MS" pitchFamily="66" charset="0"/>
              </a:rPr>
              <a:t>New program counter is fetched from tabled called interrupt vector using the number on the address lines is used as an index into this table. </a:t>
            </a:r>
          </a:p>
          <a:p>
            <a:pPr lvl="1"/>
            <a:r>
              <a:rPr lang="en-US" sz="2400" dirty="0">
                <a:solidFill>
                  <a:srgbClr val="0000FF"/>
                </a:solidFill>
                <a:effectLst>
                  <a:outerShdw blurRad="38100" dist="38100" dir="2700000" algn="tl">
                    <a:srgbClr val="000000">
                      <a:alpha val="43137"/>
                    </a:srgbClr>
                  </a:outerShdw>
                </a:effectLst>
                <a:latin typeface="Comic Sans MS" pitchFamily="66" charset="0"/>
              </a:rPr>
              <a:t>Interrupt service procedure is start running and finally acknowledges the interrupt by writing a certain value to one of the interrupt controller's I/0 ports. </a:t>
            </a:r>
          </a:p>
          <a:p>
            <a:pPr>
              <a:buNone/>
            </a:pPr>
            <a:br>
              <a:rPr lang="en-US" sz="2400" dirty="0">
                <a:solidFill>
                  <a:srgbClr val="0000FF"/>
                </a:solidFill>
                <a:effectLst>
                  <a:outerShdw blurRad="38100" dist="38100" dir="2700000" algn="tl">
                    <a:srgbClr val="000000">
                      <a:alpha val="43137"/>
                    </a:srgbClr>
                  </a:outerShdw>
                </a:effectLst>
                <a:latin typeface="Comic Sans MS" pitchFamily="66" charset="0"/>
              </a:rPr>
            </a:br>
            <a:r>
              <a:rPr lang="en-US" sz="2400" dirty="0">
                <a:solidFill>
                  <a:srgbClr val="0000FF"/>
                </a:solidFill>
                <a:effectLst>
                  <a:outerShdw blurRad="38100" dist="38100" dir="2700000" algn="tl">
                    <a:srgbClr val="000000">
                      <a:alpha val="43137"/>
                    </a:srgbClr>
                  </a:outerShdw>
                </a:effectLst>
                <a:latin typeface="Comic Sans MS" pitchFamily="66" charset="0"/>
              </a:rPr>
              <a:t> </a:t>
            </a:r>
            <a:br>
              <a:rPr lang="en-US" sz="2400" dirty="0">
                <a:solidFill>
                  <a:srgbClr val="0000FF"/>
                </a:solidFill>
                <a:effectLst>
                  <a:outerShdw blurRad="38100" dist="38100" dir="2700000" algn="tl">
                    <a:srgbClr val="000000">
                      <a:alpha val="43137"/>
                    </a:srgbClr>
                  </a:outerShdw>
                </a:effectLst>
                <a:latin typeface="Comic Sans MS" pitchFamily="66" charset="0"/>
              </a:rPr>
            </a:br>
            <a:br>
              <a:rPr lang="en-US" sz="2400" dirty="0">
                <a:solidFill>
                  <a:srgbClr val="0000FF"/>
                </a:solidFill>
                <a:effectLst>
                  <a:outerShdw blurRad="38100" dist="38100" dir="2700000" algn="tl">
                    <a:srgbClr val="000000">
                      <a:alpha val="43137"/>
                    </a:srgbClr>
                  </a:outerShdw>
                </a:effectLst>
                <a:latin typeface="Comic Sans MS" pitchFamily="66" charset="0"/>
              </a:rPr>
            </a:br>
            <a:endParaRPr lang="en-US" sz="2400" dirty="0">
              <a:solidFill>
                <a:srgbClr val="0000FF"/>
              </a:solidFill>
              <a:effectLst>
                <a:outerShdw blurRad="38100" dist="38100" dir="2700000" algn="tl">
                  <a:srgbClr val="000000">
                    <a:alpha val="43137"/>
                  </a:srgbClr>
                </a:outerShdw>
              </a:effectLst>
              <a:latin typeface="Comic Sans MS" pitchFamily="66" charset="0"/>
            </a:endParaRPr>
          </a:p>
        </p:txBody>
      </p:sp>
      <p:sp>
        <p:nvSpPr>
          <p:cNvPr id="4" name="Footer Placeholder 3">
            <a:extLst>
              <a:ext uri="{FF2B5EF4-FFF2-40B4-BE49-F238E27FC236}">
                <a16:creationId xmlns:a16="http://schemas.microsoft.com/office/drawing/2014/main" id="{12314936-12EA-4F05-A7AF-BC012AF63D25}"/>
              </a:ext>
            </a:extLst>
          </p:cNvPr>
          <p:cNvSpPr>
            <a:spLocks noGrp="1"/>
          </p:cNvSpPr>
          <p:nvPr>
            <p:ph type="ftr" sz="quarter" idx="11"/>
          </p:nvPr>
        </p:nvSpPr>
        <p:spPr/>
        <p:txBody>
          <a:bodyPr/>
          <a:lstStyle/>
          <a:p>
            <a:r>
              <a:rPr lang="en-US"/>
              <a:t>Ambo University || Woliso Campus</a:t>
            </a:r>
            <a:endParaRPr lang="en-US" dirty="0"/>
          </a:p>
        </p:txBody>
      </p:sp>
      <p:sp>
        <p:nvSpPr>
          <p:cNvPr id="5" name="Slide Number Placeholder 4">
            <a:extLst>
              <a:ext uri="{FF2B5EF4-FFF2-40B4-BE49-F238E27FC236}">
                <a16:creationId xmlns:a16="http://schemas.microsoft.com/office/drawing/2014/main" id="{1250BB04-2BB2-4D58-894A-C7064D63C15D}"/>
              </a:ext>
            </a:extLst>
          </p:cNvPr>
          <p:cNvSpPr>
            <a:spLocks noGrp="1"/>
          </p:cNvSpPr>
          <p:nvPr>
            <p:ph type="sldNum" sz="quarter" idx="12"/>
          </p:nvPr>
        </p:nvSpPr>
        <p:spPr/>
        <p:txBody>
          <a:bodyPr/>
          <a:lstStyle/>
          <a:p>
            <a:fld id="{58AA7024-9CA2-46AC-9199-60630FF217F0}"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Goals and issues of i/o software</a:t>
            </a:r>
          </a:p>
        </p:txBody>
      </p:sp>
      <p:sp>
        <p:nvSpPr>
          <p:cNvPr id="3" name="Content Placeholder 2"/>
          <p:cNvSpPr>
            <a:spLocks noGrp="1"/>
          </p:cNvSpPr>
          <p:nvPr>
            <p:ph idx="1"/>
          </p:nvPr>
        </p:nvSpPr>
        <p:spPr>
          <a:xfrm>
            <a:off x="457200" y="990600"/>
            <a:ext cx="8229600" cy="5867400"/>
          </a:xfrm>
        </p:spPr>
        <p:txBody>
          <a:bodyPr>
            <a:noAutofit/>
          </a:bodyPr>
          <a:lstStyle/>
          <a:p>
            <a:pPr>
              <a:buFont typeface="Courier New" pitchFamily="49" charset="0"/>
              <a:buChar char="o"/>
            </a:pPr>
            <a:r>
              <a:rPr lang="en-US" sz="2400" b="1" dirty="0">
                <a:solidFill>
                  <a:srgbClr val="0000FF"/>
                </a:solidFill>
                <a:latin typeface="Comic Sans MS" pitchFamily="66" charset="0"/>
              </a:rPr>
              <a:t>Device Independence:</a:t>
            </a:r>
          </a:p>
          <a:p>
            <a:pPr lvl="1"/>
            <a:r>
              <a:rPr lang="en-US" sz="2000" dirty="0">
                <a:solidFill>
                  <a:srgbClr val="0000FF"/>
                </a:solidFill>
                <a:latin typeface="Comic Sans MS" pitchFamily="66" charset="0"/>
              </a:rPr>
              <a:t>It should be possible to write programs that can access any i/o device without having to specify the device in advance. </a:t>
            </a:r>
          </a:p>
          <a:p>
            <a:pPr lvl="1"/>
            <a:r>
              <a:rPr lang="en-US" sz="2000" dirty="0">
                <a:solidFill>
                  <a:srgbClr val="0000FF"/>
                </a:solidFill>
                <a:latin typeface="Comic Sans MS" pitchFamily="66" charset="0"/>
              </a:rPr>
              <a:t>It is up to the operating system to take care of the problems caused by the fact that these devices are really different. </a:t>
            </a:r>
          </a:p>
          <a:p>
            <a:pPr>
              <a:buFont typeface="Courier New" pitchFamily="49" charset="0"/>
              <a:buChar char="o"/>
            </a:pPr>
            <a:r>
              <a:rPr lang="en-US" sz="2400" dirty="0">
                <a:solidFill>
                  <a:srgbClr val="0000FF"/>
                </a:solidFill>
                <a:latin typeface="Comic Sans MS" pitchFamily="66" charset="0"/>
              </a:rPr>
              <a:t> </a:t>
            </a:r>
            <a:r>
              <a:rPr lang="en-US" sz="2400" b="1" dirty="0">
                <a:solidFill>
                  <a:srgbClr val="0000FF"/>
                </a:solidFill>
                <a:latin typeface="Comic Sans MS" pitchFamily="66" charset="0"/>
              </a:rPr>
              <a:t>Uniform Naming: </a:t>
            </a:r>
          </a:p>
          <a:p>
            <a:pPr lvl="1">
              <a:buFont typeface="Calibri" pitchFamily="34" charset="0"/>
              <a:buChar char="₋"/>
            </a:pPr>
            <a:r>
              <a:rPr lang="en-US" sz="2000" dirty="0">
                <a:solidFill>
                  <a:srgbClr val="0000FF"/>
                </a:solidFill>
                <a:latin typeface="Comic Sans MS" pitchFamily="66" charset="0"/>
              </a:rPr>
              <a:t>The name of a file or a device should simply be a string or an integer and not dependent on the device in any way</a:t>
            </a:r>
            <a:r>
              <a:rPr lang="en-US" sz="2000" b="1" dirty="0">
                <a:solidFill>
                  <a:srgbClr val="0000FF"/>
                </a:solidFill>
                <a:latin typeface="Comic Sans MS" pitchFamily="66" charset="0"/>
              </a:rPr>
              <a:t>. </a:t>
            </a:r>
          </a:p>
          <a:p>
            <a:pPr>
              <a:buFont typeface="Courier New" pitchFamily="49" charset="0"/>
              <a:buChar char="o"/>
            </a:pPr>
            <a:r>
              <a:rPr lang="en-US" sz="2400" dirty="0">
                <a:solidFill>
                  <a:srgbClr val="0000FF"/>
                </a:solidFill>
                <a:latin typeface="Comic Sans MS" pitchFamily="66" charset="0"/>
              </a:rPr>
              <a:t> </a:t>
            </a:r>
            <a:r>
              <a:rPr lang="en-US" sz="2400" b="1" dirty="0">
                <a:solidFill>
                  <a:srgbClr val="0000FF"/>
                </a:solidFill>
                <a:latin typeface="Comic Sans MS" pitchFamily="66" charset="0"/>
              </a:rPr>
              <a:t>Error handling: </a:t>
            </a:r>
          </a:p>
          <a:p>
            <a:pPr lvl="1">
              <a:buFont typeface="Calibri" pitchFamily="34" charset="0"/>
              <a:buChar char="-"/>
            </a:pPr>
            <a:r>
              <a:rPr lang="en-US" sz="2000" dirty="0">
                <a:solidFill>
                  <a:srgbClr val="0000FF"/>
                </a:solidFill>
                <a:latin typeface="Comic Sans MS" pitchFamily="66" charset="0"/>
              </a:rPr>
              <a:t>In general, errors should be handled as close to the hardware as possible (at the device controller level). </a:t>
            </a:r>
          </a:p>
          <a:p>
            <a:pPr lvl="1">
              <a:buFont typeface="Calibri" pitchFamily="34" charset="0"/>
              <a:buChar char="-"/>
            </a:pPr>
            <a:r>
              <a:rPr lang="en-US" sz="2000" dirty="0">
                <a:solidFill>
                  <a:srgbClr val="0000FF"/>
                </a:solidFill>
                <a:latin typeface="Comic Sans MS" pitchFamily="66" charset="0"/>
              </a:rPr>
              <a:t>Many errors are transient, such as read errors caused by specks of dust on the read head, and will go away if the operations are repeated.</a:t>
            </a:r>
            <a:r>
              <a:rPr lang="en-US" sz="2000" b="1" dirty="0">
                <a:solidFill>
                  <a:srgbClr val="0000FF"/>
                </a:solidFill>
                <a:latin typeface="Comic Sans MS" pitchFamily="66" charset="0"/>
              </a:rPr>
              <a:t> </a:t>
            </a:r>
          </a:p>
          <a:p>
            <a:pPr>
              <a:buNone/>
            </a:pPr>
            <a:endParaRPr lang="en-US" sz="2400" dirty="0">
              <a:solidFill>
                <a:srgbClr val="0000FF"/>
              </a:solidFill>
              <a:latin typeface="Comic Sans MS" pitchFamily="66" charset="0"/>
            </a:endParaRPr>
          </a:p>
          <a:p>
            <a:pPr>
              <a:buNone/>
            </a:pPr>
            <a:br>
              <a:rPr lang="en-US" sz="2400" dirty="0">
                <a:solidFill>
                  <a:srgbClr val="0000FF"/>
                </a:solidFill>
                <a:effectLst>
                  <a:outerShdw blurRad="38100" dist="38100" dir="2700000" algn="tl">
                    <a:srgbClr val="000000">
                      <a:alpha val="43137"/>
                    </a:srgbClr>
                  </a:outerShdw>
                </a:effectLst>
                <a:latin typeface="Comic Sans MS" pitchFamily="66" charset="0"/>
              </a:rPr>
            </a:br>
            <a:r>
              <a:rPr lang="en-US" sz="2400" dirty="0">
                <a:solidFill>
                  <a:srgbClr val="0000FF"/>
                </a:solidFill>
                <a:effectLst>
                  <a:outerShdw blurRad="38100" dist="38100" dir="2700000" algn="tl">
                    <a:srgbClr val="000000">
                      <a:alpha val="43137"/>
                    </a:srgbClr>
                  </a:outerShdw>
                </a:effectLst>
                <a:latin typeface="Comic Sans MS" pitchFamily="66" charset="0"/>
              </a:rPr>
              <a:t> </a:t>
            </a:r>
            <a:br>
              <a:rPr lang="en-US" sz="2400" dirty="0">
                <a:solidFill>
                  <a:srgbClr val="0000FF"/>
                </a:solidFill>
                <a:latin typeface="Comic Sans MS" pitchFamily="66" charset="0"/>
              </a:rPr>
            </a:br>
            <a:br>
              <a:rPr lang="en-US" sz="2400" dirty="0">
                <a:solidFill>
                  <a:srgbClr val="0000FF"/>
                </a:solidFill>
                <a:latin typeface="Comic Sans MS" pitchFamily="66" charset="0"/>
              </a:rPr>
            </a:br>
            <a:endParaRPr lang="en-US" sz="2400" dirty="0">
              <a:solidFill>
                <a:srgbClr val="0000FF"/>
              </a:solidFill>
              <a:effectLst>
                <a:outerShdw blurRad="38100" dist="38100" dir="2700000" algn="tl">
                  <a:srgbClr val="000000">
                    <a:alpha val="43137"/>
                  </a:srgbClr>
                </a:outerShdw>
              </a:effectLst>
              <a:latin typeface="Comic Sans MS" pitchFamily="66" charset="0"/>
            </a:endParaRPr>
          </a:p>
        </p:txBody>
      </p:sp>
      <p:sp>
        <p:nvSpPr>
          <p:cNvPr id="4" name="Footer Placeholder 3">
            <a:extLst>
              <a:ext uri="{FF2B5EF4-FFF2-40B4-BE49-F238E27FC236}">
                <a16:creationId xmlns:a16="http://schemas.microsoft.com/office/drawing/2014/main" id="{2D6773D5-EA43-483C-B829-0D9A8D13A6D4}"/>
              </a:ext>
            </a:extLst>
          </p:cNvPr>
          <p:cNvSpPr>
            <a:spLocks noGrp="1"/>
          </p:cNvSpPr>
          <p:nvPr>
            <p:ph type="ftr" sz="quarter" idx="11"/>
          </p:nvPr>
        </p:nvSpPr>
        <p:spPr/>
        <p:txBody>
          <a:bodyPr/>
          <a:lstStyle/>
          <a:p>
            <a:r>
              <a:rPr lang="en-US"/>
              <a:t>Ambo University || Woliso Campus</a:t>
            </a:r>
            <a:endParaRPr lang="en-US" dirty="0"/>
          </a:p>
        </p:txBody>
      </p:sp>
      <p:sp>
        <p:nvSpPr>
          <p:cNvPr id="5" name="Slide Number Placeholder 4">
            <a:extLst>
              <a:ext uri="{FF2B5EF4-FFF2-40B4-BE49-F238E27FC236}">
                <a16:creationId xmlns:a16="http://schemas.microsoft.com/office/drawing/2014/main" id="{B25DF52C-EDA1-4F45-92EB-F05411B49257}"/>
              </a:ext>
            </a:extLst>
          </p:cNvPr>
          <p:cNvSpPr>
            <a:spLocks noGrp="1"/>
          </p:cNvSpPr>
          <p:nvPr>
            <p:ph type="sldNum" sz="quarter" idx="12"/>
          </p:nvPr>
        </p:nvSpPr>
        <p:spPr/>
        <p:txBody>
          <a:bodyPr/>
          <a:lstStyle/>
          <a:p>
            <a:fld id="{58AA7024-9CA2-46AC-9199-60630FF217F0}"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Goals and issues of i/o software</a:t>
            </a:r>
          </a:p>
        </p:txBody>
      </p:sp>
      <p:sp>
        <p:nvSpPr>
          <p:cNvPr id="3" name="Content Placeholder 2"/>
          <p:cNvSpPr>
            <a:spLocks noGrp="1"/>
          </p:cNvSpPr>
          <p:nvPr>
            <p:ph idx="1"/>
          </p:nvPr>
        </p:nvSpPr>
        <p:spPr>
          <a:xfrm>
            <a:off x="457200" y="990600"/>
            <a:ext cx="8229600" cy="4953000"/>
          </a:xfrm>
        </p:spPr>
        <p:txBody>
          <a:bodyPr>
            <a:noAutofit/>
          </a:bodyPr>
          <a:lstStyle/>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Transfer</a:t>
            </a:r>
            <a:r>
              <a:rPr lang="en-US" sz="2400" dirty="0">
                <a:solidFill>
                  <a:srgbClr val="0000FF"/>
                </a:solidFill>
                <a:effectLst>
                  <a:outerShdw blurRad="38100" dist="38100" dir="2700000" algn="tl">
                    <a:srgbClr val="000000">
                      <a:alpha val="43137"/>
                    </a:srgbClr>
                  </a:outerShdw>
                </a:effectLst>
                <a:latin typeface="Comic Sans MS" pitchFamily="66" charset="0"/>
                <a:sym typeface="Wingdings" pitchFamily="2" charset="2"/>
              </a:rPr>
              <a:t></a:t>
            </a:r>
            <a:r>
              <a:rPr lang="en-US" sz="2400" dirty="0">
                <a:solidFill>
                  <a:srgbClr val="0000FF"/>
                </a:solidFill>
                <a:effectLst>
                  <a:outerShdw blurRad="38100" dist="38100" dir="2700000" algn="tl">
                    <a:srgbClr val="000000">
                      <a:alpha val="43137"/>
                    </a:srgbClr>
                  </a:outerShdw>
                </a:effectLst>
                <a:latin typeface="Comic Sans MS" pitchFamily="66" charset="0"/>
              </a:rPr>
              <a:t>There are two types of transfer modes :</a:t>
            </a:r>
          </a:p>
          <a:p>
            <a:pPr>
              <a:buFont typeface="Wingdings" pitchFamily="2" charset="2"/>
              <a:buChar char="Ø"/>
            </a:pPr>
            <a:r>
              <a:rPr lang="en-US" sz="2400" dirty="0">
                <a:solidFill>
                  <a:srgbClr val="0000FF"/>
                </a:solidFill>
                <a:effectLst>
                  <a:outerShdw blurRad="38100" dist="38100" dir="2700000" algn="tl">
                    <a:srgbClr val="000000">
                      <a:alpha val="43137"/>
                    </a:srgbClr>
                  </a:outerShdw>
                </a:effectLst>
                <a:latin typeface="Comic Sans MS" pitchFamily="66" charset="0"/>
              </a:rPr>
              <a:t>Synchronous (Blocking) and Asynchronous (interrupt –driven). </a:t>
            </a:r>
          </a:p>
          <a:p>
            <a:pPr lvl="1"/>
            <a:r>
              <a:rPr lang="en-US" sz="2000" dirty="0">
                <a:solidFill>
                  <a:srgbClr val="0000FF"/>
                </a:solidFill>
                <a:effectLst>
                  <a:outerShdw blurRad="38100" dist="38100" dir="2700000" algn="tl">
                    <a:srgbClr val="000000">
                      <a:alpha val="43137"/>
                    </a:srgbClr>
                  </a:outerShdw>
                </a:effectLst>
                <a:latin typeface="Comic Sans MS" pitchFamily="66" charset="0"/>
              </a:rPr>
              <a:t> synchronous transfer: the program requesting I/O transfer will be suspended until the transfer is completed.</a:t>
            </a:r>
          </a:p>
          <a:p>
            <a:pPr lvl="1"/>
            <a:r>
              <a:rPr lang="en-US" sz="2000" dirty="0">
                <a:solidFill>
                  <a:srgbClr val="0000FF"/>
                </a:solidFill>
                <a:effectLst>
                  <a:outerShdw blurRad="38100" dist="38100" dir="2700000" algn="tl">
                    <a:srgbClr val="000000">
                      <a:alpha val="43137"/>
                    </a:srgbClr>
                  </a:outerShdw>
                </a:effectLst>
                <a:latin typeface="Comic Sans MS" pitchFamily="66" charset="0"/>
              </a:rPr>
              <a:t>Asynchronous transfer: the CPU starts the transfer and goes off to do something until the interrupt that shows the completion of the transfer arrives. </a:t>
            </a:r>
          </a:p>
          <a:p>
            <a:pPr>
              <a:buNone/>
            </a:pPr>
            <a:endParaRPr lang="en-US" sz="2400" dirty="0">
              <a:solidFill>
                <a:srgbClr val="0000FF"/>
              </a:solidFill>
              <a:effectLst>
                <a:outerShdw blurRad="38100" dist="38100" dir="2700000" algn="tl">
                  <a:srgbClr val="000000">
                    <a:alpha val="43137"/>
                  </a:srgbClr>
                </a:outerShdw>
              </a:effectLst>
              <a:latin typeface="Comic Sans MS" pitchFamily="66" charset="0"/>
            </a:endParaRPr>
          </a:p>
          <a:p>
            <a:pPr>
              <a:buNone/>
            </a:pPr>
            <a:br>
              <a:rPr lang="en-US" sz="2400" dirty="0">
                <a:solidFill>
                  <a:srgbClr val="0000FF"/>
                </a:solidFill>
                <a:effectLst>
                  <a:outerShdw blurRad="38100" dist="38100" dir="2700000" algn="tl">
                    <a:srgbClr val="000000">
                      <a:alpha val="43137"/>
                    </a:srgbClr>
                  </a:outerShdw>
                </a:effectLst>
                <a:latin typeface="Comic Sans MS" pitchFamily="66" charset="0"/>
              </a:rPr>
            </a:br>
            <a:r>
              <a:rPr lang="en-US" sz="2400" dirty="0">
                <a:solidFill>
                  <a:srgbClr val="0000FF"/>
                </a:solidFill>
                <a:effectLst>
                  <a:outerShdw blurRad="38100" dist="38100" dir="2700000" algn="tl">
                    <a:srgbClr val="000000">
                      <a:alpha val="43137"/>
                    </a:srgbClr>
                  </a:outerShdw>
                </a:effectLst>
                <a:latin typeface="Comic Sans MS" pitchFamily="66" charset="0"/>
              </a:rPr>
              <a:t> </a:t>
            </a:r>
            <a:br>
              <a:rPr lang="en-US" sz="2400" dirty="0">
                <a:solidFill>
                  <a:srgbClr val="0000FF"/>
                </a:solidFill>
                <a:effectLst>
                  <a:outerShdw blurRad="38100" dist="38100" dir="2700000" algn="tl">
                    <a:srgbClr val="000000">
                      <a:alpha val="43137"/>
                    </a:srgbClr>
                  </a:outerShdw>
                </a:effectLst>
                <a:latin typeface="Comic Sans MS" pitchFamily="66" charset="0"/>
              </a:rPr>
            </a:br>
            <a:br>
              <a:rPr lang="en-US" sz="2400" dirty="0">
                <a:solidFill>
                  <a:srgbClr val="0000FF"/>
                </a:solidFill>
                <a:effectLst>
                  <a:outerShdw blurRad="38100" dist="38100" dir="2700000" algn="tl">
                    <a:srgbClr val="000000">
                      <a:alpha val="43137"/>
                    </a:srgbClr>
                  </a:outerShdw>
                </a:effectLst>
                <a:latin typeface="Comic Sans MS" pitchFamily="66" charset="0"/>
              </a:rPr>
            </a:br>
            <a:endParaRPr lang="en-US" sz="2400" dirty="0">
              <a:solidFill>
                <a:srgbClr val="0000FF"/>
              </a:solidFill>
              <a:effectLst>
                <a:outerShdw blurRad="38100" dist="38100" dir="2700000" algn="tl">
                  <a:srgbClr val="000000">
                    <a:alpha val="43137"/>
                  </a:srgbClr>
                </a:outerShdw>
              </a:effectLst>
              <a:latin typeface="Comic Sans MS" pitchFamily="66" charset="0"/>
            </a:endParaRPr>
          </a:p>
        </p:txBody>
      </p:sp>
      <p:sp>
        <p:nvSpPr>
          <p:cNvPr id="4" name="Footer Placeholder 3">
            <a:extLst>
              <a:ext uri="{FF2B5EF4-FFF2-40B4-BE49-F238E27FC236}">
                <a16:creationId xmlns:a16="http://schemas.microsoft.com/office/drawing/2014/main" id="{08EB5460-0329-4EAA-8F9F-F735B92FA2B8}"/>
              </a:ext>
            </a:extLst>
          </p:cNvPr>
          <p:cNvSpPr>
            <a:spLocks noGrp="1"/>
          </p:cNvSpPr>
          <p:nvPr>
            <p:ph type="ftr" sz="quarter" idx="11"/>
          </p:nvPr>
        </p:nvSpPr>
        <p:spPr/>
        <p:txBody>
          <a:bodyPr/>
          <a:lstStyle/>
          <a:p>
            <a:r>
              <a:rPr lang="en-US"/>
              <a:t>Ambo University || Woliso Campus</a:t>
            </a:r>
            <a:endParaRPr lang="en-US" dirty="0"/>
          </a:p>
        </p:txBody>
      </p:sp>
      <p:sp>
        <p:nvSpPr>
          <p:cNvPr id="5" name="Slide Number Placeholder 4">
            <a:extLst>
              <a:ext uri="{FF2B5EF4-FFF2-40B4-BE49-F238E27FC236}">
                <a16:creationId xmlns:a16="http://schemas.microsoft.com/office/drawing/2014/main" id="{1DBEDFCE-3145-477E-8D10-512B1CA8958F}"/>
              </a:ext>
            </a:extLst>
          </p:cNvPr>
          <p:cNvSpPr>
            <a:spLocks noGrp="1"/>
          </p:cNvSpPr>
          <p:nvPr>
            <p:ph type="sldNum" sz="quarter" idx="12"/>
          </p:nvPr>
        </p:nvSpPr>
        <p:spPr/>
        <p:txBody>
          <a:bodyPr/>
          <a:lstStyle/>
          <a:p>
            <a:fld id="{58AA7024-9CA2-46AC-9199-60630FF217F0}"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Goals and issues of i/o software</a:t>
            </a:r>
          </a:p>
        </p:txBody>
      </p:sp>
      <p:sp>
        <p:nvSpPr>
          <p:cNvPr id="3" name="Content Placeholder 2"/>
          <p:cNvSpPr>
            <a:spLocks noGrp="1"/>
          </p:cNvSpPr>
          <p:nvPr>
            <p:ph idx="1"/>
          </p:nvPr>
        </p:nvSpPr>
        <p:spPr>
          <a:xfrm>
            <a:off x="457200" y="990600"/>
            <a:ext cx="8229600" cy="5867400"/>
          </a:xfrm>
        </p:spPr>
        <p:txBody>
          <a:bodyPr>
            <a:noAutofit/>
          </a:bodyPr>
          <a:lstStyle/>
          <a:p>
            <a:pPr>
              <a:buFont typeface="Courier New" pitchFamily="49" charset="0"/>
              <a:buChar char="o"/>
            </a:pPr>
            <a:r>
              <a:rPr lang="en-US" sz="2400" b="1" dirty="0">
                <a:solidFill>
                  <a:srgbClr val="0000FF"/>
                </a:solidFill>
                <a:effectLst>
                  <a:outerShdw blurRad="38100" dist="38100" dir="2700000" algn="tl">
                    <a:srgbClr val="000000">
                      <a:alpha val="43137"/>
                    </a:srgbClr>
                  </a:outerShdw>
                </a:effectLst>
                <a:latin typeface="Comic Sans MS" pitchFamily="66" charset="0"/>
              </a:rPr>
              <a:t>Device types</a:t>
            </a:r>
            <a:r>
              <a:rPr lang="en-US" sz="2400" b="1" dirty="0">
                <a:solidFill>
                  <a:srgbClr val="0000FF"/>
                </a:solidFill>
                <a:effectLst>
                  <a:outerShdw blurRad="38100" dist="38100" dir="2700000" algn="tl">
                    <a:srgbClr val="000000">
                      <a:alpha val="43137"/>
                    </a:srgbClr>
                  </a:outerShdw>
                </a:effectLst>
                <a:latin typeface="Comic Sans MS" pitchFamily="66" charset="0"/>
                <a:sym typeface="Wingdings" pitchFamily="2" charset="2"/>
              </a:rPr>
              <a:t></a:t>
            </a:r>
            <a:r>
              <a:rPr lang="en-US" sz="2400" b="1" dirty="0">
                <a:solidFill>
                  <a:srgbClr val="0000FF"/>
                </a:solidFill>
                <a:effectLst>
                  <a:outerShdw blurRad="38100" dist="38100" dir="2700000" algn="tl">
                    <a:srgbClr val="000000">
                      <a:alpha val="43137"/>
                    </a:srgbClr>
                  </a:outerShdw>
                </a:effectLst>
                <a:latin typeface="Comic Sans MS" pitchFamily="66" charset="0"/>
              </a:rPr>
              <a:t> There are two device types </a:t>
            </a:r>
          </a:p>
          <a:p>
            <a:pPr>
              <a:buFont typeface="Wingdings" pitchFamily="2" charset="2"/>
              <a:buChar char="v"/>
            </a:pPr>
            <a:r>
              <a:rPr lang="en-US" sz="2400" b="1" dirty="0">
                <a:solidFill>
                  <a:srgbClr val="0000FF"/>
                </a:solidFill>
                <a:effectLst>
                  <a:outerShdw blurRad="38100" dist="38100" dir="2700000" algn="tl">
                    <a:srgbClr val="000000">
                      <a:alpha val="43137"/>
                    </a:srgbClr>
                  </a:outerShdw>
                </a:effectLst>
                <a:latin typeface="Comic Sans MS" pitchFamily="66" charset="0"/>
              </a:rPr>
              <a:t>Sharable (such as disk) </a:t>
            </a:r>
          </a:p>
          <a:p>
            <a:pPr lvl="1">
              <a:buFont typeface="Wingdings" pitchFamily="2" charset="2"/>
              <a:buChar char="§"/>
            </a:pPr>
            <a:r>
              <a:rPr lang="en-US" sz="2000" b="1" dirty="0">
                <a:solidFill>
                  <a:srgbClr val="0000FF"/>
                </a:solidFill>
                <a:effectLst>
                  <a:outerShdw blurRad="38100" dist="38100" dir="2700000" algn="tl">
                    <a:srgbClr val="000000">
                      <a:alpha val="43137"/>
                    </a:srgbClr>
                  </a:outerShdw>
                </a:effectLst>
                <a:latin typeface="Comic Sans MS" pitchFamily="66" charset="0"/>
              </a:rPr>
              <a:t> </a:t>
            </a:r>
            <a:r>
              <a:rPr lang="en-US" sz="2000" dirty="0">
                <a:solidFill>
                  <a:srgbClr val="0000FF"/>
                </a:solidFill>
                <a:latin typeface="Comic Sans MS" pitchFamily="66" charset="0"/>
              </a:rPr>
              <a:t>Used by many users at the same time. </a:t>
            </a:r>
          </a:p>
          <a:p>
            <a:pPr lvl="1">
              <a:buFont typeface="Wingdings" pitchFamily="2" charset="2"/>
              <a:buChar char="§"/>
            </a:pPr>
            <a:r>
              <a:rPr lang="en-US" sz="2000" dirty="0">
                <a:solidFill>
                  <a:srgbClr val="0000FF"/>
                </a:solidFill>
                <a:latin typeface="Comic Sans MS" pitchFamily="66" charset="0"/>
              </a:rPr>
              <a:t>No problems are caused by multiple users having open files on the same disk at the same time. </a:t>
            </a:r>
          </a:p>
          <a:p>
            <a:pPr>
              <a:buFont typeface="Wingdings" pitchFamily="2" charset="2"/>
              <a:buChar char="v"/>
            </a:pPr>
            <a:r>
              <a:rPr lang="en-US" sz="2400" b="1" dirty="0">
                <a:solidFill>
                  <a:srgbClr val="0000FF"/>
                </a:solidFill>
                <a:effectLst>
                  <a:outerShdw blurRad="38100" dist="38100" dir="2700000" algn="tl">
                    <a:srgbClr val="000000">
                      <a:alpha val="43137"/>
                    </a:srgbClr>
                  </a:outerShdw>
                </a:effectLst>
                <a:latin typeface="Comic Sans MS" pitchFamily="66" charset="0"/>
              </a:rPr>
              <a:t>Dedicated (tape drives) </a:t>
            </a:r>
          </a:p>
          <a:p>
            <a:pPr lvl="1">
              <a:buFont typeface="Wingdings" pitchFamily="2" charset="2"/>
              <a:buChar char="§"/>
            </a:pPr>
            <a:r>
              <a:rPr lang="en-US" sz="2000" dirty="0">
                <a:solidFill>
                  <a:srgbClr val="0000FF"/>
                </a:solidFill>
                <a:effectLst>
                  <a:outerShdw blurRad="38100" dist="38100" dir="2700000" algn="tl">
                    <a:srgbClr val="000000">
                      <a:alpha val="43137"/>
                    </a:srgbClr>
                  </a:outerShdw>
                </a:effectLst>
                <a:latin typeface="Comic Sans MS" pitchFamily="66" charset="0"/>
              </a:rPr>
              <a:t> Have to be dedicated to a single user until that user is finished. </a:t>
            </a:r>
          </a:p>
          <a:p>
            <a:pPr lvl="1">
              <a:buFont typeface="Wingdings" pitchFamily="2" charset="2"/>
              <a:buChar char="§"/>
            </a:pPr>
            <a:r>
              <a:rPr lang="en-US" sz="2000" dirty="0">
                <a:solidFill>
                  <a:srgbClr val="0000FF"/>
                </a:solidFill>
                <a:effectLst>
                  <a:outerShdw blurRad="38100" dist="38100" dir="2700000" algn="tl">
                    <a:srgbClr val="000000">
                      <a:alpha val="43137"/>
                    </a:srgbClr>
                  </a:outerShdw>
                </a:effectLst>
                <a:latin typeface="Comic Sans MS" pitchFamily="66" charset="0"/>
              </a:rPr>
              <a:t>Having two or more users writing blocks intermixed at random to the same tape will definitely not work. </a:t>
            </a:r>
          </a:p>
        </p:txBody>
      </p:sp>
      <p:sp>
        <p:nvSpPr>
          <p:cNvPr id="4" name="Footer Placeholder 3">
            <a:extLst>
              <a:ext uri="{FF2B5EF4-FFF2-40B4-BE49-F238E27FC236}">
                <a16:creationId xmlns:a16="http://schemas.microsoft.com/office/drawing/2014/main" id="{D7A73BA8-51E9-45D4-925F-1E372B093167}"/>
              </a:ext>
            </a:extLst>
          </p:cNvPr>
          <p:cNvSpPr>
            <a:spLocks noGrp="1"/>
          </p:cNvSpPr>
          <p:nvPr>
            <p:ph type="ftr" sz="quarter" idx="11"/>
          </p:nvPr>
        </p:nvSpPr>
        <p:spPr/>
        <p:txBody>
          <a:bodyPr/>
          <a:lstStyle/>
          <a:p>
            <a:r>
              <a:rPr lang="en-US"/>
              <a:t>Ambo University || Woliso Campus</a:t>
            </a:r>
            <a:endParaRPr lang="en-US" dirty="0"/>
          </a:p>
        </p:txBody>
      </p:sp>
      <p:sp>
        <p:nvSpPr>
          <p:cNvPr id="5" name="Slide Number Placeholder 4">
            <a:extLst>
              <a:ext uri="{FF2B5EF4-FFF2-40B4-BE49-F238E27FC236}">
                <a16:creationId xmlns:a16="http://schemas.microsoft.com/office/drawing/2014/main" id="{D7CDEB3A-4906-4120-81DD-7375BC8F5943}"/>
              </a:ext>
            </a:extLst>
          </p:cNvPr>
          <p:cNvSpPr>
            <a:spLocks noGrp="1"/>
          </p:cNvSpPr>
          <p:nvPr>
            <p:ph type="sldNum" sz="quarter" idx="12"/>
          </p:nvPr>
        </p:nvSpPr>
        <p:spPr/>
        <p:txBody>
          <a:bodyPr/>
          <a:lstStyle/>
          <a:p>
            <a:fld id="{58AA7024-9CA2-46AC-9199-60630FF217F0}"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I/O Operation</a:t>
            </a:r>
          </a:p>
        </p:txBody>
      </p:sp>
      <p:sp>
        <p:nvSpPr>
          <p:cNvPr id="3" name="Content Placeholder 2"/>
          <p:cNvSpPr>
            <a:spLocks noGrp="1"/>
          </p:cNvSpPr>
          <p:nvPr>
            <p:ph idx="1"/>
          </p:nvPr>
        </p:nvSpPr>
        <p:spPr>
          <a:xfrm>
            <a:off x="457200" y="990600"/>
            <a:ext cx="8229600" cy="5867400"/>
          </a:xfrm>
        </p:spPr>
        <p:txBody>
          <a:bodyPr>
            <a:noAutofit/>
          </a:bodyPr>
          <a:lstStyle/>
          <a:p>
            <a:pPr>
              <a:buFont typeface="Wingdings" pitchFamily="2" charset="2"/>
              <a:buChar char="v"/>
            </a:pPr>
            <a:r>
              <a:rPr lang="en-US" sz="2400" dirty="0">
                <a:solidFill>
                  <a:srgbClr val="0000FF"/>
                </a:solidFill>
                <a:latin typeface="Comic Sans MS" pitchFamily="66" charset="0"/>
              </a:rPr>
              <a:t>There are three fundamentally different ways that I/0 can be performed. </a:t>
            </a:r>
          </a:p>
          <a:p>
            <a:pPr marL="457200" indent="-457200">
              <a:buFont typeface="+mj-lt"/>
              <a:buAutoNum type="arabicPeriod"/>
            </a:pPr>
            <a:r>
              <a:rPr lang="en-US" sz="2400" dirty="0">
                <a:solidFill>
                  <a:srgbClr val="00B050"/>
                </a:solidFill>
                <a:latin typeface="Comic Sans MS" pitchFamily="66" charset="0"/>
              </a:rPr>
              <a:t>programmed I/O </a:t>
            </a:r>
          </a:p>
          <a:p>
            <a:pPr marL="457200" indent="-457200">
              <a:buFont typeface="+mj-lt"/>
              <a:buAutoNum type="arabicPeriod"/>
            </a:pPr>
            <a:r>
              <a:rPr lang="en-US" sz="2400" dirty="0">
                <a:solidFill>
                  <a:srgbClr val="00B050"/>
                </a:solidFill>
                <a:latin typeface="Comic Sans MS" pitchFamily="66" charset="0"/>
              </a:rPr>
              <a:t>interrupt-driven I/O </a:t>
            </a:r>
          </a:p>
          <a:p>
            <a:pPr marL="457200" indent="-457200">
              <a:buFont typeface="+mj-lt"/>
              <a:buAutoNum type="arabicPeriod"/>
            </a:pPr>
            <a:r>
              <a:rPr lang="en-US" sz="2400" dirty="0">
                <a:solidFill>
                  <a:srgbClr val="00B050"/>
                </a:solidFill>
                <a:latin typeface="Comic Sans MS" pitchFamily="66" charset="0"/>
              </a:rPr>
              <a:t>I/O using DMA </a:t>
            </a:r>
          </a:p>
        </p:txBody>
      </p:sp>
      <p:sp>
        <p:nvSpPr>
          <p:cNvPr id="4" name="Footer Placeholder 3">
            <a:extLst>
              <a:ext uri="{FF2B5EF4-FFF2-40B4-BE49-F238E27FC236}">
                <a16:creationId xmlns:a16="http://schemas.microsoft.com/office/drawing/2014/main" id="{69B7438F-F179-40C8-90C4-7E129512DABA}"/>
              </a:ext>
            </a:extLst>
          </p:cNvPr>
          <p:cNvSpPr>
            <a:spLocks noGrp="1"/>
          </p:cNvSpPr>
          <p:nvPr>
            <p:ph type="ftr" sz="quarter" idx="11"/>
          </p:nvPr>
        </p:nvSpPr>
        <p:spPr/>
        <p:txBody>
          <a:bodyPr/>
          <a:lstStyle/>
          <a:p>
            <a:r>
              <a:rPr lang="en-US"/>
              <a:t>Ambo University || Woliso Campus</a:t>
            </a:r>
            <a:endParaRPr lang="en-US" dirty="0"/>
          </a:p>
        </p:txBody>
      </p:sp>
      <p:sp>
        <p:nvSpPr>
          <p:cNvPr id="5" name="Slide Number Placeholder 4">
            <a:extLst>
              <a:ext uri="{FF2B5EF4-FFF2-40B4-BE49-F238E27FC236}">
                <a16:creationId xmlns:a16="http://schemas.microsoft.com/office/drawing/2014/main" id="{4359427B-2D73-4E79-917B-4CA266D64E17}"/>
              </a:ext>
            </a:extLst>
          </p:cNvPr>
          <p:cNvSpPr>
            <a:spLocks noGrp="1"/>
          </p:cNvSpPr>
          <p:nvPr>
            <p:ph type="sldNum" sz="quarter" idx="12"/>
          </p:nvPr>
        </p:nvSpPr>
        <p:spPr/>
        <p:txBody>
          <a:bodyPr/>
          <a:lstStyle/>
          <a:p>
            <a:fld id="{58AA7024-9CA2-46AC-9199-60630FF217F0}"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Programmed I/O</a:t>
            </a:r>
          </a:p>
        </p:txBody>
      </p:sp>
      <p:sp>
        <p:nvSpPr>
          <p:cNvPr id="3" name="Content Placeholder 2"/>
          <p:cNvSpPr>
            <a:spLocks noGrp="1"/>
          </p:cNvSpPr>
          <p:nvPr>
            <p:ph idx="1"/>
          </p:nvPr>
        </p:nvSpPr>
        <p:spPr>
          <a:xfrm>
            <a:off x="457200" y="990600"/>
            <a:ext cx="8229600" cy="5867400"/>
          </a:xfrm>
        </p:spPr>
        <p:txBody>
          <a:bodyPr>
            <a:noAutofit/>
          </a:bodyPr>
          <a:lstStyle/>
          <a:p>
            <a:pPr>
              <a:buFont typeface="Wingdings" pitchFamily="2" charset="2"/>
              <a:buChar char="v"/>
            </a:pPr>
            <a:r>
              <a:rPr lang="en-US" sz="2400" dirty="0">
                <a:solidFill>
                  <a:srgbClr val="0000FF"/>
                </a:solidFill>
                <a:effectLst>
                  <a:outerShdw blurRad="38100" dist="38100" dir="2700000" algn="tl">
                    <a:srgbClr val="000000">
                      <a:alpha val="43137"/>
                    </a:srgbClr>
                  </a:outerShdw>
                </a:effectLst>
                <a:latin typeface="Comic Sans MS" pitchFamily="66" charset="0"/>
              </a:rPr>
              <a:t>is a method in which the main CPU inputs or outputs each byte or word and sits in a tight loop waiting until it can get or send the next one.</a:t>
            </a:r>
          </a:p>
          <a:p>
            <a:pPr>
              <a:buFont typeface="Wingdings" pitchFamily="2" charset="2"/>
              <a:buChar char="v"/>
            </a:pPr>
            <a:r>
              <a:rPr lang="en-US" sz="2400" dirty="0">
                <a:solidFill>
                  <a:srgbClr val="0000FF"/>
                </a:solidFill>
                <a:effectLst>
                  <a:outerShdw blurRad="38100" dist="38100" dir="2700000" algn="tl">
                    <a:srgbClr val="000000">
                      <a:alpha val="43137"/>
                    </a:srgbClr>
                  </a:outerShdw>
                </a:effectLst>
                <a:latin typeface="Comic Sans MS" pitchFamily="66" charset="0"/>
              </a:rPr>
              <a:t>The CPU continuously polls the device to see if it is ready or not. This behavior is often called polling or busy waiting.</a:t>
            </a:r>
          </a:p>
          <a:p>
            <a:pPr>
              <a:buFont typeface="Wingdings" pitchFamily="2" charset="2"/>
              <a:buChar char="v"/>
            </a:pPr>
            <a:r>
              <a:rPr lang="en-US" sz="2400" dirty="0">
                <a:solidFill>
                  <a:srgbClr val="0000FF"/>
                </a:solidFill>
                <a:effectLst>
                  <a:outerShdw blurRad="38100" dist="38100" dir="2700000" algn="tl">
                    <a:srgbClr val="000000">
                      <a:alpha val="43137"/>
                    </a:srgbClr>
                  </a:outerShdw>
                </a:effectLst>
                <a:latin typeface="Comic Sans MS" pitchFamily="66" charset="0"/>
              </a:rPr>
              <a:t>Programmed I/0 is simple but has the disadvantage of tying up the CPU full time until all the I/0 is done. </a:t>
            </a:r>
          </a:p>
          <a:p>
            <a:pPr>
              <a:buFont typeface="Wingdings" pitchFamily="2" charset="2"/>
              <a:buChar char="v"/>
            </a:pPr>
            <a:endParaRPr lang="en-US" sz="2400" dirty="0"/>
          </a:p>
        </p:txBody>
      </p:sp>
      <p:sp>
        <p:nvSpPr>
          <p:cNvPr id="4" name="Footer Placeholder 3">
            <a:extLst>
              <a:ext uri="{FF2B5EF4-FFF2-40B4-BE49-F238E27FC236}">
                <a16:creationId xmlns:a16="http://schemas.microsoft.com/office/drawing/2014/main" id="{7969A5FF-DD07-4326-94A2-65ED9837D0D9}"/>
              </a:ext>
            </a:extLst>
          </p:cNvPr>
          <p:cNvSpPr>
            <a:spLocks noGrp="1"/>
          </p:cNvSpPr>
          <p:nvPr>
            <p:ph type="ftr" sz="quarter" idx="11"/>
          </p:nvPr>
        </p:nvSpPr>
        <p:spPr/>
        <p:txBody>
          <a:bodyPr/>
          <a:lstStyle/>
          <a:p>
            <a:r>
              <a:rPr lang="en-US"/>
              <a:t>Ambo University || Woliso Campus</a:t>
            </a:r>
            <a:endParaRPr lang="en-US" dirty="0"/>
          </a:p>
        </p:txBody>
      </p:sp>
      <p:sp>
        <p:nvSpPr>
          <p:cNvPr id="5" name="Slide Number Placeholder 4">
            <a:extLst>
              <a:ext uri="{FF2B5EF4-FFF2-40B4-BE49-F238E27FC236}">
                <a16:creationId xmlns:a16="http://schemas.microsoft.com/office/drawing/2014/main" id="{A32E8A59-94A3-449A-8656-583ECAB10BA2}"/>
              </a:ext>
            </a:extLst>
          </p:cNvPr>
          <p:cNvSpPr>
            <a:spLocks noGrp="1"/>
          </p:cNvSpPr>
          <p:nvPr>
            <p:ph type="sldNum" sz="quarter" idx="12"/>
          </p:nvPr>
        </p:nvSpPr>
        <p:spPr/>
        <p:txBody>
          <a:bodyPr/>
          <a:lstStyle/>
          <a:p>
            <a:fld id="{58AA7024-9CA2-46AC-9199-60630FF217F0}"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Interrupt-driven I/O</a:t>
            </a:r>
          </a:p>
        </p:txBody>
      </p:sp>
      <p:sp>
        <p:nvSpPr>
          <p:cNvPr id="3" name="Content Placeholder 2"/>
          <p:cNvSpPr>
            <a:spLocks noGrp="1"/>
          </p:cNvSpPr>
          <p:nvPr>
            <p:ph idx="1"/>
          </p:nvPr>
        </p:nvSpPr>
        <p:spPr>
          <a:xfrm>
            <a:off x="457200" y="990600"/>
            <a:ext cx="8229600" cy="5867400"/>
          </a:xfrm>
        </p:spPr>
        <p:txBody>
          <a:bodyPr>
            <a:noAutofit/>
          </a:bodyPr>
          <a:lstStyle/>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is method in which the CPU starts an I/O transfer for a character or word and goes off to do something else until an interrupt arrives signaling completion of the I/O. </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The advantage of interrupt-driven I/O is allow the CPU to do something else while waiting for the device to become ready for the next work. </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The disadvantage of interrupt-driven I/0 is that an interrupt occurs on every character or word which Interrupts take time, that wastes a certain amount of CPU time. </a:t>
            </a:r>
          </a:p>
          <a:p>
            <a:pPr>
              <a:buFont typeface="Wingdings" pitchFamily="2" charset="2"/>
              <a:buChar char="v"/>
            </a:pPr>
            <a:endParaRPr lang="en-US" sz="2400" dirty="0">
              <a:solidFill>
                <a:srgbClr val="0000FF"/>
              </a:solidFill>
              <a:effectLst>
                <a:outerShdw blurRad="38100" dist="38100" dir="2700000" algn="tl">
                  <a:srgbClr val="000000">
                    <a:alpha val="43137"/>
                  </a:srgbClr>
                </a:outerShdw>
              </a:effectLst>
              <a:latin typeface="Comic Sans MS" pitchFamily="66" charset="0"/>
            </a:endParaRPr>
          </a:p>
        </p:txBody>
      </p:sp>
      <p:sp>
        <p:nvSpPr>
          <p:cNvPr id="4" name="Footer Placeholder 3">
            <a:extLst>
              <a:ext uri="{FF2B5EF4-FFF2-40B4-BE49-F238E27FC236}">
                <a16:creationId xmlns:a16="http://schemas.microsoft.com/office/drawing/2014/main" id="{BA3A92C6-D7BA-4333-968C-C38F9C850CF3}"/>
              </a:ext>
            </a:extLst>
          </p:cNvPr>
          <p:cNvSpPr>
            <a:spLocks noGrp="1"/>
          </p:cNvSpPr>
          <p:nvPr>
            <p:ph type="ftr" sz="quarter" idx="11"/>
          </p:nvPr>
        </p:nvSpPr>
        <p:spPr/>
        <p:txBody>
          <a:bodyPr/>
          <a:lstStyle/>
          <a:p>
            <a:r>
              <a:rPr lang="en-US"/>
              <a:t>Ambo University || Woliso Campus</a:t>
            </a:r>
            <a:endParaRPr lang="en-US" dirty="0"/>
          </a:p>
        </p:txBody>
      </p:sp>
      <p:sp>
        <p:nvSpPr>
          <p:cNvPr id="5" name="Slide Number Placeholder 4">
            <a:extLst>
              <a:ext uri="{FF2B5EF4-FFF2-40B4-BE49-F238E27FC236}">
                <a16:creationId xmlns:a16="http://schemas.microsoft.com/office/drawing/2014/main" id="{9E440E82-9AFC-482A-9DC1-7FC17684034D}"/>
              </a:ext>
            </a:extLst>
          </p:cNvPr>
          <p:cNvSpPr>
            <a:spLocks noGrp="1"/>
          </p:cNvSpPr>
          <p:nvPr>
            <p:ph type="sldNum" sz="quarter" idx="12"/>
          </p:nvPr>
        </p:nvSpPr>
        <p:spPr/>
        <p:txBody>
          <a:bodyPr/>
          <a:lstStyle/>
          <a:p>
            <a:fld id="{58AA7024-9CA2-46AC-9199-60630FF217F0}" type="slidenum">
              <a:rPr lang="en-US" smtClean="0"/>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Direct memory access(DMA)</a:t>
            </a:r>
          </a:p>
        </p:txBody>
      </p:sp>
      <p:sp>
        <p:nvSpPr>
          <p:cNvPr id="3" name="Content Placeholder 2"/>
          <p:cNvSpPr>
            <a:spLocks noGrp="1"/>
          </p:cNvSpPr>
          <p:nvPr>
            <p:ph idx="1"/>
          </p:nvPr>
        </p:nvSpPr>
        <p:spPr>
          <a:xfrm>
            <a:off x="457200" y="990600"/>
            <a:ext cx="8229600" cy="5867400"/>
          </a:xfrm>
        </p:spPr>
        <p:txBody>
          <a:bodyPr>
            <a:noAutofit/>
          </a:bodyPr>
          <a:lstStyle/>
          <a:p>
            <a:pPr>
              <a:buFont typeface="Courier New" pitchFamily="49" charset="0"/>
              <a:buChar char="o"/>
            </a:pPr>
            <a:r>
              <a:rPr lang="en-US" sz="2000" dirty="0">
                <a:solidFill>
                  <a:srgbClr val="0000FF"/>
                </a:solidFill>
                <a:effectLst>
                  <a:outerShdw blurRad="38100" dist="38100" dir="2700000" algn="tl">
                    <a:srgbClr val="000000">
                      <a:alpha val="43137"/>
                    </a:srgbClr>
                  </a:outerShdw>
                </a:effectLst>
                <a:latin typeface="Comic Sans MS" pitchFamily="66" charset="0"/>
              </a:rPr>
              <a:t>the way in which a separate chip manages the complete transfer of a block of data, given an interrupt only when the entire block has been transferred. </a:t>
            </a:r>
          </a:p>
          <a:p>
            <a:pPr>
              <a:buFont typeface="Courier New" pitchFamily="49" charset="0"/>
              <a:buChar char="o"/>
            </a:pPr>
            <a:r>
              <a:rPr lang="en-US" sz="2000" dirty="0">
                <a:solidFill>
                  <a:srgbClr val="0000FF"/>
                </a:solidFill>
                <a:effectLst>
                  <a:outerShdw blurRad="38100" dist="38100" dir="2700000" algn="tl">
                    <a:srgbClr val="000000">
                      <a:alpha val="43137"/>
                    </a:srgbClr>
                  </a:outerShdw>
                </a:effectLst>
                <a:latin typeface="Comic Sans MS" pitchFamily="66" charset="0"/>
              </a:rPr>
              <a:t>DMA is programmed I/O, only with the DMA controller doing all the work, instead of the main CPU. </a:t>
            </a:r>
          </a:p>
          <a:p>
            <a:pPr>
              <a:buFont typeface="Courier New" pitchFamily="49" charset="0"/>
              <a:buChar char="o"/>
            </a:pPr>
            <a:r>
              <a:rPr lang="en-US" sz="2000" dirty="0">
                <a:solidFill>
                  <a:srgbClr val="0000FF"/>
                </a:solidFill>
                <a:effectLst>
                  <a:outerShdw blurRad="38100" dist="38100" dir="2700000" algn="tl">
                    <a:srgbClr val="000000">
                      <a:alpha val="43137"/>
                    </a:srgbClr>
                  </a:outerShdw>
                </a:effectLst>
                <a:latin typeface="Comic Sans MS" pitchFamily="66" charset="0"/>
              </a:rPr>
              <a:t>This strategy requires special hardware (the DMA controller) but frees up the CPU during the I/O to do other work. </a:t>
            </a:r>
          </a:p>
          <a:p>
            <a:pPr>
              <a:buFont typeface="Courier New" pitchFamily="49" charset="0"/>
              <a:buChar char="o"/>
            </a:pPr>
            <a:r>
              <a:rPr lang="en-US" sz="2000" dirty="0">
                <a:solidFill>
                  <a:srgbClr val="0000FF"/>
                </a:solidFill>
                <a:effectLst>
                  <a:outerShdw blurRad="38100" dist="38100" dir="2700000" algn="tl">
                    <a:srgbClr val="000000">
                      <a:alpha val="43137"/>
                    </a:srgbClr>
                  </a:outerShdw>
                </a:effectLst>
                <a:latin typeface="Comic Sans MS" pitchFamily="66" charset="0"/>
              </a:rPr>
              <a:t>The big win with DMA is reducing the number of interrupts from one per character to one per buffer. </a:t>
            </a:r>
          </a:p>
          <a:p>
            <a:pPr>
              <a:buFont typeface="Courier New" pitchFamily="49" charset="0"/>
              <a:buChar char="o"/>
            </a:pPr>
            <a:r>
              <a:rPr lang="en-US" sz="2000" dirty="0">
                <a:solidFill>
                  <a:srgbClr val="0000FF"/>
                </a:solidFill>
                <a:effectLst>
                  <a:outerShdw blurRad="38100" dist="38100" dir="2700000" algn="tl">
                    <a:srgbClr val="000000">
                      <a:alpha val="43137"/>
                    </a:srgbClr>
                  </a:outerShdw>
                </a:effectLst>
                <a:latin typeface="Comic Sans MS" pitchFamily="66" charset="0"/>
              </a:rPr>
              <a:t> the DMA controller is usually much slower than the main CPU. If the DMA controller is not capable of driving the device at full speed, or the CPU usually has nothing to do any way while waiting for the DMA interrupt, then interrupt-driven I/0 or even programmed I/0 may be better. </a:t>
            </a:r>
          </a:p>
        </p:txBody>
      </p:sp>
      <p:sp>
        <p:nvSpPr>
          <p:cNvPr id="4" name="Footer Placeholder 3">
            <a:extLst>
              <a:ext uri="{FF2B5EF4-FFF2-40B4-BE49-F238E27FC236}">
                <a16:creationId xmlns:a16="http://schemas.microsoft.com/office/drawing/2014/main" id="{6AADA896-1390-4318-B654-05A3795E9F6B}"/>
              </a:ext>
            </a:extLst>
          </p:cNvPr>
          <p:cNvSpPr>
            <a:spLocks noGrp="1"/>
          </p:cNvSpPr>
          <p:nvPr>
            <p:ph type="ftr" sz="quarter" idx="11"/>
          </p:nvPr>
        </p:nvSpPr>
        <p:spPr/>
        <p:txBody>
          <a:bodyPr/>
          <a:lstStyle/>
          <a:p>
            <a:r>
              <a:rPr lang="en-US"/>
              <a:t>Ambo University || Woliso Campus</a:t>
            </a:r>
            <a:endParaRPr lang="en-US" dirty="0"/>
          </a:p>
        </p:txBody>
      </p:sp>
      <p:sp>
        <p:nvSpPr>
          <p:cNvPr id="5" name="Slide Number Placeholder 4">
            <a:extLst>
              <a:ext uri="{FF2B5EF4-FFF2-40B4-BE49-F238E27FC236}">
                <a16:creationId xmlns:a16="http://schemas.microsoft.com/office/drawing/2014/main" id="{BE306246-14AE-4C51-A60F-7A6C617309FD}"/>
              </a:ext>
            </a:extLst>
          </p:cNvPr>
          <p:cNvSpPr>
            <a:spLocks noGrp="1"/>
          </p:cNvSpPr>
          <p:nvPr>
            <p:ph type="sldNum" sz="quarter" idx="12"/>
          </p:nvPr>
        </p:nvSpPr>
        <p:spPr/>
        <p:txBody>
          <a:bodyPr/>
          <a:lstStyle/>
          <a:p>
            <a:fld id="{58AA7024-9CA2-46AC-9199-60630FF217F0}" type="slidenum">
              <a:rPr lang="en-US" smtClean="0"/>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Direct memory access(DMA)</a:t>
            </a:r>
          </a:p>
        </p:txBody>
      </p:sp>
      <p:pic>
        <p:nvPicPr>
          <p:cNvPr id="1026" name="Picture 2"/>
          <p:cNvPicPr>
            <a:picLocks noGrp="1" noChangeAspect="1" noChangeArrowheads="1"/>
          </p:cNvPicPr>
          <p:nvPr>
            <p:ph idx="1"/>
          </p:nvPr>
        </p:nvPicPr>
        <p:blipFill>
          <a:blip r:embed="rId2"/>
          <a:srcRect/>
          <a:stretch>
            <a:fillRect/>
          </a:stretch>
        </p:blipFill>
        <p:spPr bwMode="auto">
          <a:xfrm>
            <a:off x="642937" y="1066800"/>
            <a:ext cx="7858125" cy="4667250"/>
          </a:xfrm>
          <a:prstGeom prst="rect">
            <a:avLst/>
          </a:prstGeom>
          <a:noFill/>
          <a:ln w="9525">
            <a:noFill/>
            <a:miter lim="800000"/>
            <a:headEnd/>
            <a:tailEnd/>
          </a:ln>
          <a:effectLst/>
        </p:spPr>
      </p:pic>
      <p:sp>
        <p:nvSpPr>
          <p:cNvPr id="5" name="TextBox 4"/>
          <p:cNvSpPr txBox="1"/>
          <p:nvPr/>
        </p:nvSpPr>
        <p:spPr>
          <a:xfrm>
            <a:off x="1447800" y="6096000"/>
            <a:ext cx="2599301" cy="369332"/>
          </a:xfrm>
          <a:prstGeom prst="rect">
            <a:avLst/>
          </a:prstGeom>
          <a:noFill/>
        </p:spPr>
        <p:txBody>
          <a:bodyPr wrap="none" rtlCol="0">
            <a:spAutoFit/>
          </a:bodyPr>
          <a:lstStyle/>
          <a:p>
            <a:r>
              <a:rPr lang="en-US" dirty="0"/>
              <a:t>Operation of DMA </a:t>
            </a:r>
            <a:r>
              <a:rPr lang="en-US" dirty="0" err="1"/>
              <a:t>tranfer</a:t>
            </a:r>
            <a:endParaRPr lang="en-US" dirty="0"/>
          </a:p>
        </p:txBody>
      </p:sp>
      <p:sp>
        <p:nvSpPr>
          <p:cNvPr id="3" name="Footer Placeholder 2">
            <a:extLst>
              <a:ext uri="{FF2B5EF4-FFF2-40B4-BE49-F238E27FC236}">
                <a16:creationId xmlns:a16="http://schemas.microsoft.com/office/drawing/2014/main" id="{BCE7E376-AA86-4BD1-BCCC-FEB12BDE8860}"/>
              </a:ext>
            </a:extLst>
          </p:cNvPr>
          <p:cNvSpPr>
            <a:spLocks noGrp="1"/>
          </p:cNvSpPr>
          <p:nvPr>
            <p:ph type="ftr" sz="quarter" idx="11"/>
          </p:nvPr>
        </p:nvSpPr>
        <p:spPr/>
        <p:txBody>
          <a:bodyPr/>
          <a:lstStyle/>
          <a:p>
            <a:r>
              <a:rPr lang="en-US"/>
              <a:t>Ambo University || Woliso Campus</a:t>
            </a:r>
            <a:endParaRPr lang="en-US" dirty="0"/>
          </a:p>
        </p:txBody>
      </p:sp>
      <p:sp>
        <p:nvSpPr>
          <p:cNvPr id="4" name="Slide Number Placeholder 3">
            <a:extLst>
              <a:ext uri="{FF2B5EF4-FFF2-40B4-BE49-F238E27FC236}">
                <a16:creationId xmlns:a16="http://schemas.microsoft.com/office/drawing/2014/main" id="{94981209-1C1A-4589-B4FA-BD2839BE56F6}"/>
              </a:ext>
            </a:extLst>
          </p:cNvPr>
          <p:cNvSpPr>
            <a:spLocks noGrp="1"/>
          </p:cNvSpPr>
          <p:nvPr>
            <p:ph type="sldNum" sz="quarter" idx="12"/>
          </p:nvPr>
        </p:nvSpPr>
        <p:spPr/>
        <p:txBody>
          <a:bodyPr/>
          <a:lstStyle/>
          <a:p>
            <a:fld id="{58AA7024-9CA2-46AC-9199-60630FF217F0}" type="slidenum">
              <a:rPr lang="en-US" smtClean="0"/>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contents</a:t>
            </a:r>
          </a:p>
        </p:txBody>
      </p:sp>
      <p:sp>
        <p:nvSpPr>
          <p:cNvPr id="3" name="Content Placeholder 2"/>
          <p:cNvSpPr>
            <a:spLocks noGrp="1"/>
          </p:cNvSpPr>
          <p:nvPr>
            <p:ph idx="1"/>
          </p:nvPr>
        </p:nvSpPr>
        <p:spPr>
          <a:xfrm>
            <a:off x="457200" y="990600"/>
            <a:ext cx="8229600" cy="5867400"/>
          </a:xfrm>
        </p:spPr>
        <p:txBody>
          <a:bodyPr>
            <a:noAutofit/>
          </a:bodyPr>
          <a:lstStyle/>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overview</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Principles of I/O hardware </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I/O devices</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Devices controller</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Memory-mapped I/O</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Direct memory access(DMA)</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Interrupt revisited</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Principle of I/O software</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Goals of I/O and issues of software</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I/O operation</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I/O software layers</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Disks </a:t>
            </a:r>
          </a:p>
          <a:p>
            <a:pPr>
              <a:buFont typeface="Courier New" pitchFamily="49" charset="0"/>
              <a:buChar char="o"/>
            </a:pPr>
            <a:endParaRPr lang="en-US" sz="2400" dirty="0">
              <a:solidFill>
                <a:srgbClr val="0000FF"/>
              </a:solidFill>
              <a:effectLst>
                <a:outerShdw blurRad="38100" dist="38100" dir="2700000" algn="tl">
                  <a:srgbClr val="000000">
                    <a:alpha val="43137"/>
                  </a:srgbClr>
                </a:outerShdw>
              </a:effectLst>
              <a:latin typeface="Comic Sans MS" pitchFamily="66" charset="0"/>
            </a:endParaRPr>
          </a:p>
          <a:p>
            <a:pPr>
              <a:buFont typeface="Courier New" pitchFamily="49" charset="0"/>
              <a:buChar char="o"/>
            </a:pPr>
            <a:endParaRPr lang="en-US" sz="2400" dirty="0">
              <a:solidFill>
                <a:srgbClr val="0000FF"/>
              </a:solidFill>
              <a:effectLst>
                <a:outerShdw blurRad="38100" dist="38100" dir="2700000" algn="tl">
                  <a:srgbClr val="000000">
                    <a:alpha val="43137"/>
                  </a:srgbClr>
                </a:outerShdw>
              </a:effectLst>
              <a:latin typeface="Comic Sans MS" pitchFamily="66" charset="0"/>
            </a:endParaRPr>
          </a:p>
          <a:p>
            <a:pPr>
              <a:buFont typeface="Courier New" pitchFamily="49" charset="0"/>
              <a:buChar char="o"/>
            </a:pPr>
            <a:endParaRPr lang="en-US" sz="2400" dirty="0">
              <a:solidFill>
                <a:srgbClr val="0000FF"/>
              </a:solidFill>
              <a:effectLst>
                <a:outerShdw blurRad="38100" dist="38100" dir="2700000" algn="tl">
                  <a:srgbClr val="000000">
                    <a:alpha val="43137"/>
                  </a:srgbClr>
                </a:outerShdw>
              </a:effectLst>
              <a:latin typeface="Comic Sans MS" pitchFamily="66" charset="0"/>
            </a:endParaRPr>
          </a:p>
        </p:txBody>
      </p:sp>
      <p:sp>
        <p:nvSpPr>
          <p:cNvPr id="4" name="Footer Placeholder 3">
            <a:extLst>
              <a:ext uri="{FF2B5EF4-FFF2-40B4-BE49-F238E27FC236}">
                <a16:creationId xmlns:a16="http://schemas.microsoft.com/office/drawing/2014/main" id="{F1A973C3-0E63-40FE-99A9-5DCFD1779CEA}"/>
              </a:ext>
            </a:extLst>
          </p:cNvPr>
          <p:cNvSpPr>
            <a:spLocks noGrp="1"/>
          </p:cNvSpPr>
          <p:nvPr>
            <p:ph type="ftr" sz="quarter" idx="11"/>
          </p:nvPr>
        </p:nvSpPr>
        <p:spPr/>
        <p:txBody>
          <a:bodyPr/>
          <a:lstStyle/>
          <a:p>
            <a:r>
              <a:rPr lang="en-US"/>
              <a:t>Ambo University || Woliso Campus</a:t>
            </a:r>
            <a:endParaRPr lang="en-US" dirty="0"/>
          </a:p>
        </p:txBody>
      </p:sp>
      <p:sp>
        <p:nvSpPr>
          <p:cNvPr id="5" name="Slide Number Placeholder 4">
            <a:extLst>
              <a:ext uri="{FF2B5EF4-FFF2-40B4-BE49-F238E27FC236}">
                <a16:creationId xmlns:a16="http://schemas.microsoft.com/office/drawing/2014/main" id="{D1FC9562-66B3-4DAB-A536-77734CA648CB}"/>
              </a:ext>
            </a:extLst>
          </p:cNvPr>
          <p:cNvSpPr>
            <a:spLocks noGrp="1"/>
          </p:cNvSpPr>
          <p:nvPr>
            <p:ph type="sldNum" sz="quarter" idx="12"/>
          </p:nvPr>
        </p:nvSpPr>
        <p:spPr/>
        <p:txBody>
          <a:bodyPr/>
          <a:lstStyle/>
          <a:p>
            <a:fld id="{58AA7024-9CA2-46AC-9199-60630FF217F0}"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I/0 software layers</a:t>
            </a:r>
          </a:p>
        </p:txBody>
      </p:sp>
      <p:sp>
        <p:nvSpPr>
          <p:cNvPr id="3" name="Content Placeholder 2"/>
          <p:cNvSpPr>
            <a:spLocks noGrp="1"/>
          </p:cNvSpPr>
          <p:nvPr>
            <p:ph idx="1"/>
          </p:nvPr>
        </p:nvSpPr>
        <p:spPr>
          <a:xfrm>
            <a:off x="457200" y="990600"/>
            <a:ext cx="8229600" cy="1981200"/>
          </a:xfrm>
        </p:spPr>
        <p:txBody>
          <a:bodyPr>
            <a:noAutofit/>
          </a:bodyPr>
          <a:lstStyle/>
          <a:p>
            <a:pPr>
              <a:buFont typeface="Courier New" pitchFamily="49" charset="0"/>
              <a:buChar char="o"/>
            </a:pPr>
            <a:r>
              <a:rPr lang="en-US" sz="2400" dirty="0">
                <a:solidFill>
                  <a:srgbClr val="0000FF"/>
                </a:solidFill>
                <a:latin typeface="Comic Sans MS" pitchFamily="66" charset="0"/>
              </a:rPr>
              <a:t>I/0 software is typically organized in four layers.</a:t>
            </a:r>
          </a:p>
          <a:p>
            <a:pPr>
              <a:buFont typeface="Courier New" pitchFamily="49" charset="0"/>
              <a:buChar char="o"/>
            </a:pPr>
            <a:r>
              <a:rPr lang="en-US" sz="2400" dirty="0">
                <a:solidFill>
                  <a:srgbClr val="0000FF"/>
                </a:solidFill>
                <a:latin typeface="Comic Sans MS" pitchFamily="66" charset="0"/>
              </a:rPr>
              <a:t> Each layer has a well-defined function to perform and a well-defined interface to the adjacent layers.</a:t>
            </a:r>
          </a:p>
          <a:p>
            <a:pPr>
              <a:buFont typeface="Courier New" pitchFamily="49" charset="0"/>
              <a:buChar char="o"/>
            </a:pPr>
            <a:r>
              <a:rPr lang="en-US" sz="2400" dirty="0">
                <a:solidFill>
                  <a:srgbClr val="0000FF"/>
                </a:solidFill>
                <a:latin typeface="Comic Sans MS" pitchFamily="66" charset="0"/>
              </a:rPr>
              <a:t> The functionality and interfaces differ from system to system. </a:t>
            </a:r>
          </a:p>
        </p:txBody>
      </p:sp>
      <p:pic>
        <p:nvPicPr>
          <p:cNvPr id="2050" name="Picture 2"/>
          <p:cNvPicPr>
            <a:picLocks noChangeAspect="1" noChangeArrowheads="1"/>
          </p:cNvPicPr>
          <p:nvPr/>
        </p:nvPicPr>
        <p:blipFill>
          <a:blip r:embed="rId2"/>
          <a:srcRect/>
          <a:stretch>
            <a:fillRect/>
          </a:stretch>
        </p:blipFill>
        <p:spPr bwMode="auto">
          <a:xfrm>
            <a:off x="838200" y="3124200"/>
            <a:ext cx="7239000" cy="3429000"/>
          </a:xfrm>
          <a:prstGeom prst="rect">
            <a:avLst/>
          </a:prstGeom>
          <a:noFill/>
          <a:ln w="9525">
            <a:noFill/>
            <a:miter lim="800000"/>
            <a:headEnd/>
            <a:tailEnd/>
          </a:ln>
          <a:effectLst/>
        </p:spPr>
      </p:pic>
      <p:sp>
        <p:nvSpPr>
          <p:cNvPr id="4" name="Footer Placeholder 3">
            <a:extLst>
              <a:ext uri="{FF2B5EF4-FFF2-40B4-BE49-F238E27FC236}">
                <a16:creationId xmlns:a16="http://schemas.microsoft.com/office/drawing/2014/main" id="{2E3ED608-9F63-4BFD-9E47-861F83BCE22B}"/>
              </a:ext>
            </a:extLst>
          </p:cNvPr>
          <p:cNvSpPr>
            <a:spLocks noGrp="1"/>
          </p:cNvSpPr>
          <p:nvPr>
            <p:ph type="ftr" sz="quarter" idx="11"/>
          </p:nvPr>
        </p:nvSpPr>
        <p:spPr/>
        <p:txBody>
          <a:bodyPr/>
          <a:lstStyle/>
          <a:p>
            <a:r>
              <a:rPr lang="en-US"/>
              <a:t>Ambo University || Woliso Campus</a:t>
            </a:r>
            <a:endParaRPr lang="en-US" dirty="0"/>
          </a:p>
        </p:txBody>
      </p:sp>
      <p:sp>
        <p:nvSpPr>
          <p:cNvPr id="5" name="Slide Number Placeholder 4">
            <a:extLst>
              <a:ext uri="{FF2B5EF4-FFF2-40B4-BE49-F238E27FC236}">
                <a16:creationId xmlns:a16="http://schemas.microsoft.com/office/drawing/2014/main" id="{C8527E1E-B933-4F8F-9A00-9F84602079F9}"/>
              </a:ext>
            </a:extLst>
          </p:cNvPr>
          <p:cNvSpPr>
            <a:spLocks noGrp="1"/>
          </p:cNvSpPr>
          <p:nvPr>
            <p:ph type="sldNum" sz="quarter" idx="12"/>
          </p:nvPr>
        </p:nvSpPr>
        <p:spPr/>
        <p:txBody>
          <a:bodyPr/>
          <a:lstStyle/>
          <a:p>
            <a:fld id="{58AA7024-9CA2-46AC-9199-60630FF217F0}"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Interrupt handlers</a:t>
            </a:r>
          </a:p>
        </p:txBody>
      </p:sp>
      <p:sp>
        <p:nvSpPr>
          <p:cNvPr id="3" name="Content Placeholder 2"/>
          <p:cNvSpPr>
            <a:spLocks noGrp="1"/>
          </p:cNvSpPr>
          <p:nvPr>
            <p:ph idx="1"/>
          </p:nvPr>
        </p:nvSpPr>
        <p:spPr>
          <a:xfrm>
            <a:off x="457200" y="990600"/>
            <a:ext cx="8229600" cy="5867400"/>
          </a:xfrm>
        </p:spPr>
        <p:txBody>
          <a:bodyPr>
            <a:noAutofit/>
          </a:bodyPr>
          <a:lstStyle/>
          <a:p>
            <a:pPr>
              <a:buFont typeface="Courier New" pitchFamily="49" charset="0"/>
              <a:buChar char="o"/>
            </a:pPr>
            <a:r>
              <a:rPr lang="en-US" sz="2400" dirty="0">
                <a:solidFill>
                  <a:srgbClr val="0000FF"/>
                </a:solidFill>
                <a:latin typeface="Comic Sans MS" pitchFamily="66" charset="0"/>
              </a:rPr>
              <a:t>Interrupts are unpleasant facts of program or process and cannot be avoided. </a:t>
            </a:r>
          </a:p>
          <a:p>
            <a:pPr>
              <a:buFont typeface="Courier New" pitchFamily="49" charset="0"/>
              <a:buChar char="o"/>
            </a:pPr>
            <a:r>
              <a:rPr lang="en-US" sz="2400" dirty="0">
                <a:solidFill>
                  <a:srgbClr val="0000FF"/>
                </a:solidFill>
                <a:latin typeface="Comic Sans MS" pitchFamily="66" charset="0"/>
              </a:rPr>
              <a:t>They should be hidden away deep in the bowels of the operating system. </a:t>
            </a:r>
          </a:p>
          <a:p>
            <a:pPr>
              <a:buFont typeface="Courier New" pitchFamily="49" charset="0"/>
              <a:buChar char="o"/>
            </a:pPr>
            <a:r>
              <a:rPr lang="en-US" sz="2400" dirty="0">
                <a:solidFill>
                  <a:srgbClr val="0000FF"/>
                </a:solidFill>
                <a:latin typeface="Comic Sans MS" pitchFamily="66" charset="0"/>
              </a:rPr>
              <a:t>The best way to hide them is to have driver starting an I/O operation block until the I/O has completed and the interrupt occurs. </a:t>
            </a:r>
          </a:p>
          <a:p>
            <a:pPr>
              <a:buFont typeface="Courier New" pitchFamily="49" charset="0"/>
              <a:buChar char="o"/>
            </a:pPr>
            <a:r>
              <a:rPr lang="en-US" sz="2400" dirty="0">
                <a:solidFill>
                  <a:srgbClr val="0000FF"/>
                </a:solidFill>
                <a:latin typeface="Comic Sans MS" pitchFamily="66" charset="0"/>
              </a:rPr>
              <a:t> When the interrupt happens, the interrupt procedure does whatever it has to in order to handle the interrupt. Then unblock the driver that started it. </a:t>
            </a:r>
          </a:p>
        </p:txBody>
      </p:sp>
      <p:sp>
        <p:nvSpPr>
          <p:cNvPr id="4" name="Footer Placeholder 3">
            <a:extLst>
              <a:ext uri="{FF2B5EF4-FFF2-40B4-BE49-F238E27FC236}">
                <a16:creationId xmlns:a16="http://schemas.microsoft.com/office/drawing/2014/main" id="{2F9844A2-05BB-49CC-A6AD-57DFE0AB575B}"/>
              </a:ext>
            </a:extLst>
          </p:cNvPr>
          <p:cNvSpPr>
            <a:spLocks noGrp="1"/>
          </p:cNvSpPr>
          <p:nvPr>
            <p:ph type="ftr" sz="quarter" idx="11"/>
          </p:nvPr>
        </p:nvSpPr>
        <p:spPr/>
        <p:txBody>
          <a:bodyPr/>
          <a:lstStyle/>
          <a:p>
            <a:r>
              <a:rPr lang="en-US"/>
              <a:t>Ambo University || Woliso Campus</a:t>
            </a:r>
            <a:endParaRPr lang="en-US" dirty="0"/>
          </a:p>
        </p:txBody>
      </p:sp>
      <p:sp>
        <p:nvSpPr>
          <p:cNvPr id="5" name="Slide Number Placeholder 4">
            <a:extLst>
              <a:ext uri="{FF2B5EF4-FFF2-40B4-BE49-F238E27FC236}">
                <a16:creationId xmlns:a16="http://schemas.microsoft.com/office/drawing/2014/main" id="{89AEAEAB-137E-4231-BE2D-9DFF158845F4}"/>
              </a:ext>
            </a:extLst>
          </p:cNvPr>
          <p:cNvSpPr>
            <a:spLocks noGrp="1"/>
          </p:cNvSpPr>
          <p:nvPr>
            <p:ph type="sldNum" sz="quarter" idx="12"/>
          </p:nvPr>
        </p:nvSpPr>
        <p:spPr/>
        <p:txBody>
          <a:bodyPr/>
          <a:lstStyle/>
          <a:p>
            <a:fld id="{58AA7024-9CA2-46AC-9199-60630FF217F0}" type="slidenum">
              <a:rPr lang="en-US" smtClean="0"/>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Device driver</a:t>
            </a:r>
          </a:p>
        </p:txBody>
      </p:sp>
      <p:sp>
        <p:nvSpPr>
          <p:cNvPr id="3" name="Content Placeholder 2"/>
          <p:cNvSpPr>
            <a:spLocks noGrp="1"/>
          </p:cNvSpPr>
          <p:nvPr>
            <p:ph idx="1"/>
          </p:nvPr>
        </p:nvSpPr>
        <p:spPr>
          <a:xfrm>
            <a:off x="457200" y="990600"/>
            <a:ext cx="8229600" cy="5867400"/>
          </a:xfrm>
        </p:spPr>
        <p:txBody>
          <a:bodyPr>
            <a:noAutofit/>
          </a:bodyPr>
          <a:lstStyle/>
          <a:p>
            <a:pPr>
              <a:buFont typeface="Courier New" pitchFamily="49" charset="0"/>
              <a:buChar char="o"/>
            </a:pPr>
            <a:r>
              <a:rPr lang="en-US" sz="2400" dirty="0">
                <a:solidFill>
                  <a:srgbClr val="0000FF"/>
                </a:solidFill>
                <a:latin typeface="Comic Sans MS" pitchFamily="66" charset="0"/>
              </a:rPr>
              <a:t>All devices – Dependent code goes in the device driver. </a:t>
            </a:r>
          </a:p>
          <a:p>
            <a:pPr>
              <a:buFont typeface="Courier New" pitchFamily="49" charset="0"/>
              <a:buChar char="o"/>
            </a:pPr>
            <a:r>
              <a:rPr lang="en-US" sz="2400" dirty="0">
                <a:solidFill>
                  <a:srgbClr val="0000FF"/>
                </a:solidFill>
                <a:latin typeface="Comic Sans MS" pitchFamily="66" charset="0"/>
              </a:rPr>
              <a:t> Each device driver handles one device type, or at most, one class of closely related devices. </a:t>
            </a:r>
          </a:p>
          <a:p>
            <a:pPr>
              <a:buFont typeface="Courier New" pitchFamily="49" charset="0"/>
              <a:buChar char="o"/>
            </a:pPr>
            <a:r>
              <a:rPr lang="en-US" sz="2400" dirty="0">
                <a:solidFill>
                  <a:srgbClr val="0000FF"/>
                </a:solidFill>
                <a:latin typeface="Comic Sans MS" pitchFamily="66" charset="0"/>
              </a:rPr>
              <a:t>the job of a device driver is to accept requests form the device independent software above it and sees to it that the request is executed. </a:t>
            </a:r>
          </a:p>
          <a:p>
            <a:pPr>
              <a:buFont typeface="Courier New" pitchFamily="49" charset="0"/>
              <a:buChar char="o"/>
            </a:pPr>
            <a:r>
              <a:rPr lang="en-US" sz="2400" dirty="0">
                <a:solidFill>
                  <a:srgbClr val="0000FF"/>
                </a:solidFill>
                <a:latin typeface="Comic Sans MS" pitchFamily="66" charset="0"/>
              </a:rPr>
              <a:t>Steps in carrying out I/O requests </a:t>
            </a:r>
          </a:p>
          <a:p>
            <a:pPr lvl="1"/>
            <a:r>
              <a:rPr lang="en-US" sz="2000" dirty="0">
                <a:solidFill>
                  <a:srgbClr val="0000FF"/>
                </a:solidFill>
                <a:latin typeface="Comic Sans MS" pitchFamily="66" charset="0"/>
              </a:rPr>
              <a:t> Translate it from abstract to concrete terms. </a:t>
            </a:r>
          </a:p>
          <a:p>
            <a:pPr lvl="1"/>
            <a:r>
              <a:rPr lang="en-US" sz="2000" dirty="0">
                <a:solidFill>
                  <a:srgbClr val="0000FF"/>
                </a:solidFill>
                <a:latin typeface="Comic Sans MS" pitchFamily="66" charset="0"/>
              </a:rPr>
              <a:t>Write into the controller’s device registers. </a:t>
            </a:r>
          </a:p>
          <a:p>
            <a:pPr lvl="1"/>
            <a:r>
              <a:rPr lang="en-US" sz="2000" dirty="0">
                <a:solidFill>
                  <a:srgbClr val="0000FF"/>
                </a:solidFill>
                <a:latin typeface="Comic Sans MS" pitchFamily="66" charset="0"/>
              </a:rPr>
              <a:t>The device driver blocks itself until interrupt comes. </a:t>
            </a:r>
          </a:p>
          <a:p>
            <a:pPr lvl="1"/>
            <a:r>
              <a:rPr lang="en-US" sz="2000" dirty="0">
                <a:solidFill>
                  <a:srgbClr val="0000FF"/>
                </a:solidFill>
                <a:latin typeface="Comic Sans MS" pitchFamily="66" charset="0"/>
              </a:rPr>
              <a:t> The blocked driver will be awakened by the interrupt.</a:t>
            </a:r>
          </a:p>
          <a:p>
            <a:pPr lvl="1"/>
            <a:r>
              <a:rPr lang="en-US" sz="2000" dirty="0">
                <a:solidFill>
                  <a:srgbClr val="0000FF"/>
                </a:solidFill>
                <a:latin typeface="Comic Sans MS" pitchFamily="66" charset="0"/>
              </a:rPr>
              <a:t>Device driver checks for errors. </a:t>
            </a:r>
          </a:p>
          <a:p>
            <a:pPr lvl="1"/>
            <a:r>
              <a:rPr lang="en-US" sz="2000" dirty="0">
                <a:solidFill>
                  <a:srgbClr val="0000FF"/>
                </a:solidFill>
                <a:latin typeface="Comic Sans MS" pitchFamily="66" charset="0"/>
              </a:rPr>
              <a:t> If everything is all right, the driver may have data to pass to the device independent software. </a:t>
            </a:r>
          </a:p>
          <a:p>
            <a:pPr lvl="1"/>
            <a:r>
              <a:rPr lang="en-US" sz="2000" dirty="0">
                <a:solidFill>
                  <a:srgbClr val="0000FF"/>
                </a:solidFill>
                <a:latin typeface="Comic Sans MS" pitchFamily="66" charset="0"/>
              </a:rPr>
              <a:t> If nothing is queued, the driver blocks waiting for the next request. </a:t>
            </a:r>
          </a:p>
          <a:p>
            <a:endParaRPr lang="en-US" sz="2400" dirty="0">
              <a:solidFill>
                <a:srgbClr val="0000FF"/>
              </a:solidFill>
              <a:latin typeface="Comic Sans MS" pitchFamily="66" charset="0"/>
            </a:endParaRPr>
          </a:p>
          <a:p>
            <a:endParaRPr lang="en-US" sz="2400" dirty="0">
              <a:solidFill>
                <a:srgbClr val="0000FF"/>
              </a:solidFill>
              <a:latin typeface="Comic Sans MS" pitchFamily="66" charset="0"/>
            </a:endParaRPr>
          </a:p>
        </p:txBody>
      </p:sp>
      <p:sp>
        <p:nvSpPr>
          <p:cNvPr id="4" name="Footer Placeholder 3">
            <a:extLst>
              <a:ext uri="{FF2B5EF4-FFF2-40B4-BE49-F238E27FC236}">
                <a16:creationId xmlns:a16="http://schemas.microsoft.com/office/drawing/2014/main" id="{B65BAB01-A71B-4447-8BF4-B8E7B152EDB2}"/>
              </a:ext>
            </a:extLst>
          </p:cNvPr>
          <p:cNvSpPr>
            <a:spLocks noGrp="1"/>
          </p:cNvSpPr>
          <p:nvPr>
            <p:ph type="ftr" sz="quarter" idx="11"/>
          </p:nvPr>
        </p:nvSpPr>
        <p:spPr/>
        <p:txBody>
          <a:bodyPr/>
          <a:lstStyle/>
          <a:p>
            <a:r>
              <a:rPr lang="en-US"/>
              <a:t>Ambo University || Woliso Campus</a:t>
            </a:r>
            <a:endParaRPr lang="en-US" dirty="0"/>
          </a:p>
        </p:txBody>
      </p:sp>
      <p:sp>
        <p:nvSpPr>
          <p:cNvPr id="5" name="Slide Number Placeholder 4">
            <a:extLst>
              <a:ext uri="{FF2B5EF4-FFF2-40B4-BE49-F238E27FC236}">
                <a16:creationId xmlns:a16="http://schemas.microsoft.com/office/drawing/2014/main" id="{0254286F-35F9-42E6-89C6-511D20AB4E7F}"/>
              </a:ext>
            </a:extLst>
          </p:cNvPr>
          <p:cNvSpPr>
            <a:spLocks noGrp="1"/>
          </p:cNvSpPr>
          <p:nvPr>
            <p:ph type="sldNum" sz="quarter" idx="12"/>
          </p:nvPr>
        </p:nvSpPr>
        <p:spPr/>
        <p:txBody>
          <a:bodyPr/>
          <a:lstStyle/>
          <a:p>
            <a:fld id="{58AA7024-9CA2-46AC-9199-60630FF217F0}" type="slidenum">
              <a:rPr lang="en-US" smtClean="0"/>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Device independent I/O software</a:t>
            </a:r>
          </a:p>
        </p:txBody>
      </p:sp>
      <p:sp>
        <p:nvSpPr>
          <p:cNvPr id="3" name="Content Placeholder 2"/>
          <p:cNvSpPr>
            <a:spLocks noGrp="1"/>
          </p:cNvSpPr>
          <p:nvPr>
            <p:ph idx="1"/>
          </p:nvPr>
        </p:nvSpPr>
        <p:spPr>
          <a:xfrm>
            <a:off x="457200" y="990600"/>
            <a:ext cx="8229600" cy="5867400"/>
          </a:xfrm>
        </p:spPr>
        <p:txBody>
          <a:bodyPr>
            <a:noAutofit/>
          </a:bodyPr>
          <a:lstStyle/>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It is large fraction of I/O software. </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perform the I/0 functions that are common to all devices and to provide a uniform interface to the user-level software.</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Functions of the device-independent I/O software:</a:t>
            </a:r>
          </a:p>
          <a:p>
            <a:pPr>
              <a:buFont typeface="Wingdings" pitchFamily="2" charset="2"/>
              <a:buChar char="v"/>
            </a:pPr>
            <a:r>
              <a:rPr lang="en-US" sz="2400" dirty="0">
                <a:solidFill>
                  <a:srgbClr val="FF0000"/>
                </a:solidFill>
                <a:effectLst>
                  <a:outerShdw blurRad="38100" dist="38100" dir="2700000" algn="tl">
                    <a:srgbClr val="000000">
                      <a:alpha val="43137"/>
                    </a:srgbClr>
                  </a:outerShdw>
                </a:effectLst>
                <a:latin typeface="Comic Sans MS" pitchFamily="66" charset="0"/>
              </a:rPr>
              <a:t>Uniform interfacing for device drivers </a:t>
            </a:r>
            <a:r>
              <a:rPr lang="en-US" sz="2400" dirty="0">
                <a:solidFill>
                  <a:srgbClr val="0000FF"/>
                </a:solidFill>
                <a:effectLst>
                  <a:outerShdw blurRad="38100" dist="38100" dir="2700000" algn="tl">
                    <a:srgbClr val="000000">
                      <a:alpha val="43137"/>
                    </a:srgbClr>
                  </a:outerShdw>
                </a:effectLst>
                <a:latin typeface="Comic Sans MS" pitchFamily="66" charset="0"/>
              </a:rPr>
              <a:t>– Perform I/O function common to all drives. </a:t>
            </a:r>
          </a:p>
          <a:p>
            <a:pPr>
              <a:buFont typeface="Wingdings" pitchFamily="2" charset="2"/>
              <a:buChar char="v"/>
            </a:pPr>
            <a:r>
              <a:rPr lang="en-US" sz="2400" dirty="0">
                <a:solidFill>
                  <a:srgbClr val="FF0000"/>
                </a:solidFill>
                <a:effectLst>
                  <a:outerShdw blurRad="38100" dist="38100" dir="2700000" algn="tl">
                    <a:srgbClr val="000000">
                      <a:alpha val="43137"/>
                    </a:srgbClr>
                  </a:outerShdw>
                </a:effectLst>
                <a:latin typeface="Comic Sans MS" pitchFamily="66" charset="0"/>
              </a:rPr>
              <a:t>Device Naming </a:t>
            </a:r>
            <a:r>
              <a:rPr lang="en-US" sz="2400" dirty="0">
                <a:solidFill>
                  <a:srgbClr val="0000FF"/>
                </a:solidFill>
                <a:effectLst>
                  <a:outerShdw blurRad="38100" dist="38100" dir="2700000" algn="tl">
                    <a:srgbClr val="000000">
                      <a:alpha val="43137"/>
                    </a:srgbClr>
                  </a:outerShdw>
                </a:effectLst>
                <a:latin typeface="Comic Sans MS" pitchFamily="66" charset="0"/>
              </a:rPr>
              <a:t>– Responsible for mapping symbolic devices names onto the proper driver. </a:t>
            </a:r>
          </a:p>
          <a:p>
            <a:pPr>
              <a:buFont typeface="Wingdings" pitchFamily="2" charset="2"/>
              <a:buChar char="v"/>
            </a:pPr>
            <a:r>
              <a:rPr lang="en-US" sz="2400" dirty="0">
                <a:solidFill>
                  <a:srgbClr val="FF0000"/>
                </a:solidFill>
                <a:effectLst>
                  <a:outerShdw blurRad="38100" dist="38100" dir="2700000" algn="tl">
                    <a:srgbClr val="000000">
                      <a:alpha val="43137"/>
                    </a:srgbClr>
                  </a:outerShdw>
                </a:effectLst>
                <a:latin typeface="Comic Sans MS" pitchFamily="66" charset="0"/>
              </a:rPr>
              <a:t>Device protection </a:t>
            </a:r>
            <a:r>
              <a:rPr lang="en-US" sz="2400" dirty="0">
                <a:solidFill>
                  <a:srgbClr val="0000FF"/>
                </a:solidFill>
                <a:effectLst>
                  <a:outerShdw blurRad="38100" dist="38100" dir="2700000" algn="tl">
                    <a:srgbClr val="000000">
                      <a:alpha val="43137"/>
                    </a:srgbClr>
                  </a:outerShdw>
                </a:effectLst>
                <a:latin typeface="Comic Sans MS" pitchFamily="66" charset="0"/>
              </a:rPr>
              <a:t>– Prevent users from accessing devices that they are not entitled to access.</a:t>
            </a:r>
          </a:p>
          <a:p>
            <a:pPr>
              <a:buFont typeface="Wingdings" pitchFamily="2" charset="2"/>
              <a:buChar char="v"/>
            </a:pPr>
            <a:r>
              <a:rPr lang="en-US" sz="2400" dirty="0">
                <a:solidFill>
                  <a:srgbClr val="FF0000"/>
                </a:solidFill>
                <a:effectLst>
                  <a:outerShdw blurRad="38100" dist="38100" dir="2700000" algn="tl">
                    <a:srgbClr val="000000">
                      <a:alpha val="43137"/>
                    </a:srgbClr>
                  </a:outerShdw>
                </a:effectLst>
                <a:latin typeface="Comic Sans MS" pitchFamily="66" charset="0"/>
              </a:rPr>
              <a:t>Providing device-independent block size </a:t>
            </a:r>
            <a:r>
              <a:rPr lang="en-US" sz="2400" dirty="0">
                <a:solidFill>
                  <a:srgbClr val="0000FF"/>
                </a:solidFill>
                <a:effectLst>
                  <a:outerShdw blurRad="38100" dist="38100" dir="2700000" algn="tl">
                    <a:srgbClr val="000000">
                      <a:alpha val="43137"/>
                    </a:srgbClr>
                  </a:outerShdw>
                </a:effectLst>
                <a:latin typeface="Comic Sans MS" pitchFamily="66" charset="0"/>
              </a:rPr>
              <a:t>– Provide uniform block size to higher layers hiding differences in block sizes. </a:t>
            </a:r>
          </a:p>
          <a:p>
            <a:endParaRPr lang="en-US" sz="2400" dirty="0">
              <a:solidFill>
                <a:srgbClr val="0000FF"/>
              </a:solidFill>
              <a:effectLst>
                <a:outerShdw blurRad="38100" dist="38100" dir="2700000" algn="tl">
                  <a:srgbClr val="000000">
                    <a:alpha val="43137"/>
                  </a:srgbClr>
                </a:outerShdw>
              </a:effectLst>
              <a:latin typeface="Comic Sans MS" pitchFamily="66" charset="0"/>
            </a:endParaRPr>
          </a:p>
        </p:txBody>
      </p:sp>
      <p:sp>
        <p:nvSpPr>
          <p:cNvPr id="4" name="Footer Placeholder 3">
            <a:extLst>
              <a:ext uri="{FF2B5EF4-FFF2-40B4-BE49-F238E27FC236}">
                <a16:creationId xmlns:a16="http://schemas.microsoft.com/office/drawing/2014/main" id="{B9D951D8-CAA1-4741-AF12-33D43B6E9763}"/>
              </a:ext>
            </a:extLst>
          </p:cNvPr>
          <p:cNvSpPr>
            <a:spLocks noGrp="1"/>
          </p:cNvSpPr>
          <p:nvPr>
            <p:ph type="ftr" sz="quarter" idx="11"/>
          </p:nvPr>
        </p:nvSpPr>
        <p:spPr/>
        <p:txBody>
          <a:bodyPr/>
          <a:lstStyle/>
          <a:p>
            <a:r>
              <a:rPr lang="en-US"/>
              <a:t>Ambo University || Woliso Campus</a:t>
            </a:r>
            <a:endParaRPr lang="en-US" dirty="0"/>
          </a:p>
        </p:txBody>
      </p:sp>
      <p:sp>
        <p:nvSpPr>
          <p:cNvPr id="5" name="Slide Number Placeholder 4">
            <a:extLst>
              <a:ext uri="{FF2B5EF4-FFF2-40B4-BE49-F238E27FC236}">
                <a16:creationId xmlns:a16="http://schemas.microsoft.com/office/drawing/2014/main" id="{2C412E3B-9A26-43D2-9054-4AE5CF690C72}"/>
              </a:ext>
            </a:extLst>
          </p:cNvPr>
          <p:cNvSpPr>
            <a:spLocks noGrp="1"/>
          </p:cNvSpPr>
          <p:nvPr>
            <p:ph type="sldNum" sz="quarter" idx="12"/>
          </p:nvPr>
        </p:nvSpPr>
        <p:spPr/>
        <p:txBody>
          <a:bodyPr/>
          <a:lstStyle/>
          <a:p>
            <a:fld id="{58AA7024-9CA2-46AC-9199-60630FF217F0}" type="slidenum">
              <a:rPr lang="en-US" smtClean="0"/>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Device independent I/O software</a:t>
            </a:r>
          </a:p>
        </p:txBody>
      </p:sp>
      <p:sp>
        <p:nvSpPr>
          <p:cNvPr id="3" name="Content Placeholder 2"/>
          <p:cNvSpPr>
            <a:spLocks noGrp="1"/>
          </p:cNvSpPr>
          <p:nvPr>
            <p:ph idx="1"/>
          </p:nvPr>
        </p:nvSpPr>
        <p:spPr>
          <a:xfrm>
            <a:off x="457200" y="990600"/>
            <a:ext cx="8229600" cy="5867400"/>
          </a:xfrm>
        </p:spPr>
        <p:txBody>
          <a:bodyPr>
            <a:noAutofit/>
          </a:bodyPr>
          <a:lstStyle/>
          <a:p>
            <a:pPr>
              <a:buFont typeface="Wingdings" pitchFamily="2" charset="2"/>
              <a:buChar char="v"/>
            </a:pPr>
            <a:r>
              <a:rPr lang="en-US" sz="2400" dirty="0">
                <a:solidFill>
                  <a:srgbClr val="FF0000"/>
                </a:solidFill>
                <a:effectLst>
                  <a:outerShdw blurRad="38100" dist="38100" dir="2700000" algn="tl">
                    <a:srgbClr val="000000">
                      <a:alpha val="43137"/>
                    </a:srgbClr>
                  </a:outerShdw>
                </a:effectLst>
                <a:latin typeface="Comic Sans MS" pitchFamily="66" charset="0"/>
              </a:rPr>
              <a:t>Buffering</a:t>
            </a:r>
            <a:r>
              <a:rPr lang="en-US" sz="2400" dirty="0">
                <a:solidFill>
                  <a:srgbClr val="0000FF"/>
                </a:solidFill>
                <a:effectLst>
                  <a:outerShdw blurRad="38100" dist="38100" dir="2700000" algn="tl">
                    <a:srgbClr val="000000">
                      <a:alpha val="43137"/>
                    </a:srgbClr>
                  </a:outerShdw>
                </a:effectLst>
                <a:latin typeface="Comic Sans MS" pitchFamily="66" charset="0"/>
              </a:rPr>
              <a:t>: If a user process write half a block, the OS will normally keep the data in buffer until the rest of the data are written. Keyboard inputs that arrive before it is needed also require buffering.</a:t>
            </a:r>
          </a:p>
          <a:p>
            <a:pPr>
              <a:buFont typeface="Wingdings" pitchFamily="2" charset="2"/>
              <a:buChar char="v"/>
            </a:pPr>
            <a:r>
              <a:rPr lang="en-US" sz="2400" dirty="0">
                <a:solidFill>
                  <a:srgbClr val="FF0000"/>
                </a:solidFill>
                <a:effectLst>
                  <a:outerShdw blurRad="38100" dist="38100" dir="2700000" algn="tl">
                    <a:srgbClr val="000000">
                      <a:alpha val="43137"/>
                    </a:srgbClr>
                  </a:outerShdw>
                </a:effectLst>
                <a:latin typeface="Comic Sans MS" pitchFamily="66" charset="0"/>
              </a:rPr>
              <a:t>Allocating and releasing dedicated devices: </a:t>
            </a:r>
            <a:r>
              <a:rPr lang="en-US" sz="2400" dirty="0">
                <a:solidFill>
                  <a:srgbClr val="0000FF"/>
                </a:solidFill>
                <a:effectLst>
                  <a:outerShdw blurRad="38100" dist="38100" dir="2700000" algn="tl">
                    <a:srgbClr val="000000">
                      <a:alpha val="43137"/>
                    </a:srgbClr>
                  </a:outerShdw>
                </a:effectLst>
                <a:latin typeface="Comic Sans MS" pitchFamily="66" charset="0"/>
              </a:rPr>
              <a:t>It is up to the OS to examine requests for devices usage and accept or reject them. </a:t>
            </a:r>
          </a:p>
          <a:p>
            <a:pPr>
              <a:buFont typeface="Wingdings" pitchFamily="2" charset="2"/>
              <a:buChar char="v"/>
            </a:pPr>
            <a:r>
              <a:rPr lang="en-US" sz="2400" dirty="0">
                <a:solidFill>
                  <a:srgbClr val="FF0000"/>
                </a:solidFill>
                <a:effectLst>
                  <a:outerShdw blurRad="38100" dist="38100" dir="2700000" algn="tl">
                    <a:srgbClr val="000000">
                      <a:alpha val="43137"/>
                    </a:srgbClr>
                  </a:outerShdw>
                </a:effectLst>
                <a:latin typeface="Comic Sans MS" pitchFamily="66" charset="0"/>
              </a:rPr>
              <a:t>Error reporting: </a:t>
            </a:r>
            <a:r>
              <a:rPr lang="en-US" sz="2400" dirty="0">
                <a:solidFill>
                  <a:srgbClr val="0000FF"/>
                </a:solidFill>
                <a:effectLst>
                  <a:outerShdw blurRad="38100" dist="38100" dir="2700000" algn="tl">
                    <a:srgbClr val="000000">
                      <a:alpha val="43137"/>
                    </a:srgbClr>
                  </a:outerShdw>
                </a:effectLst>
                <a:latin typeface="Comic Sans MS" pitchFamily="66" charset="0"/>
              </a:rPr>
              <a:t>Errors handling, by and large, is done by drivers. Most errors are device dependent. After the driver tries to read the block a certain number of times, it gives up and informs the device-independent software. It then reports to the caller.</a:t>
            </a:r>
          </a:p>
          <a:p>
            <a:endParaRPr lang="en-US" sz="2400" dirty="0">
              <a:solidFill>
                <a:srgbClr val="0000FF"/>
              </a:solidFill>
              <a:effectLst>
                <a:outerShdw blurRad="38100" dist="38100" dir="2700000" algn="tl">
                  <a:srgbClr val="000000">
                    <a:alpha val="43137"/>
                  </a:srgbClr>
                </a:outerShdw>
              </a:effectLst>
              <a:latin typeface="Comic Sans MS" pitchFamily="66" charset="0"/>
            </a:endParaRPr>
          </a:p>
        </p:txBody>
      </p:sp>
      <p:sp>
        <p:nvSpPr>
          <p:cNvPr id="4" name="Footer Placeholder 3">
            <a:extLst>
              <a:ext uri="{FF2B5EF4-FFF2-40B4-BE49-F238E27FC236}">
                <a16:creationId xmlns:a16="http://schemas.microsoft.com/office/drawing/2014/main" id="{7F2F5836-A1ED-47F3-BBF9-FF977C843EEF}"/>
              </a:ext>
            </a:extLst>
          </p:cNvPr>
          <p:cNvSpPr>
            <a:spLocks noGrp="1"/>
          </p:cNvSpPr>
          <p:nvPr>
            <p:ph type="ftr" sz="quarter" idx="11"/>
          </p:nvPr>
        </p:nvSpPr>
        <p:spPr/>
        <p:txBody>
          <a:bodyPr/>
          <a:lstStyle/>
          <a:p>
            <a:r>
              <a:rPr lang="en-US"/>
              <a:t>Ambo University || Woliso Campus</a:t>
            </a:r>
            <a:endParaRPr lang="en-US" dirty="0"/>
          </a:p>
        </p:txBody>
      </p:sp>
      <p:sp>
        <p:nvSpPr>
          <p:cNvPr id="5" name="Slide Number Placeholder 4">
            <a:extLst>
              <a:ext uri="{FF2B5EF4-FFF2-40B4-BE49-F238E27FC236}">
                <a16:creationId xmlns:a16="http://schemas.microsoft.com/office/drawing/2014/main" id="{6F3B787C-7474-48EF-9E85-507CD2869CA2}"/>
              </a:ext>
            </a:extLst>
          </p:cNvPr>
          <p:cNvSpPr>
            <a:spLocks noGrp="1"/>
          </p:cNvSpPr>
          <p:nvPr>
            <p:ph type="sldNum" sz="quarter" idx="12"/>
          </p:nvPr>
        </p:nvSpPr>
        <p:spPr/>
        <p:txBody>
          <a:bodyPr/>
          <a:lstStyle/>
          <a:p>
            <a:fld id="{58AA7024-9CA2-46AC-9199-60630FF217F0}" type="slidenum">
              <a:rPr lang="en-US" smtClean="0"/>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User level I/O software</a:t>
            </a:r>
          </a:p>
        </p:txBody>
      </p:sp>
      <p:sp>
        <p:nvSpPr>
          <p:cNvPr id="3" name="Content Placeholder 2"/>
          <p:cNvSpPr>
            <a:spLocks noGrp="1"/>
          </p:cNvSpPr>
          <p:nvPr>
            <p:ph idx="1"/>
          </p:nvPr>
        </p:nvSpPr>
        <p:spPr>
          <a:xfrm>
            <a:off x="457200" y="990600"/>
            <a:ext cx="8229600" cy="5867400"/>
          </a:xfrm>
        </p:spPr>
        <p:txBody>
          <a:bodyPr>
            <a:noAutofit/>
          </a:bodyPr>
          <a:lstStyle/>
          <a:p>
            <a:pPr>
              <a:buFont typeface="Wingdings" pitchFamily="2" charset="2"/>
              <a:buChar char="v"/>
            </a:pPr>
            <a:r>
              <a:rPr lang="en-US" sz="2400" dirty="0">
                <a:solidFill>
                  <a:srgbClr val="0000FF"/>
                </a:solidFill>
                <a:effectLst>
                  <a:outerShdw blurRad="38100" dist="38100" dir="2700000" algn="tl">
                    <a:srgbClr val="000000">
                      <a:alpha val="43137"/>
                    </a:srgbClr>
                  </a:outerShdw>
                </a:effectLst>
                <a:latin typeface="Comic Sans MS" pitchFamily="66" charset="0"/>
              </a:rPr>
              <a:t>Although most of the i/o software is within the operating system, a small portion of it consists of libraries linked together with user programs.</a:t>
            </a:r>
          </a:p>
          <a:p>
            <a:pPr>
              <a:buFont typeface="Wingdings" pitchFamily="2" charset="2"/>
              <a:buChar char="v"/>
            </a:pPr>
            <a:r>
              <a:rPr lang="en-US" sz="2400" dirty="0">
                <a:solidFill>
                  <a:srgbClr val="0000FF"/>
                </a:solidFill>
                <a:effectLst>
                  <a:outerShdw blurRad="38100" dist="38100" dir="2700000" algn="tl">
                    <a:srgbClr val="000000">
                      <a:alpha val="43137"/>
                    </a:srgbClr>
                  </a:outerShdw>
                </a:effectLst>
                <a:latin typeface="Comic Sans MS" pitchFamily="66" charset="0"/>
              </a:rPr>
              <a:t>System calls, including the I/O system calls, are normally made by library procedures.</a:t>
            </a:r>
          </a:p>
          <a:p>
            <a:pPr>
              <a:buFont typeface="Wingdings" pitchFamily="2" charset="2"/>
              <a:buChar char="v"/>
            </a:pPr>
            <a:r>
              <a:rPr lang="en-US" sz="2400" dirty="0">
                <a:solidFill>
                  <a:srgbClr val="0000FF"/>
                </a:solidFill>
                <a:effectLst>
                  <a:outerShdw blurRad="38100" dist="38100" dir="2700000" algn="tl">
                    <a:srgbClr val="000000">
                      <a:alpha val="43137"/>
                    </a:srgbClr>
                  </a:outerShdw>
                </a:effectLst>
                <a:latin typeface="Comic Sans MS" pitchFamily="66" charset="0"/>
              </a:rPr>
              <a:t>The collection of all these library procedures is clearly part of the I/0 system.</a:t>
            </a:r>
          </a:p>
          <a:p>
            <a:pPr>
              <a:buFont typeface="Wingdings" pitchFamily="2" charset="2"/>
              <a:buChar char="v"/>
            </a:pPr>
            <a:r>
              <a:rPr lang="en-US" sz="2400" dirty="0">
                <a:solidFill>
                  <a:srgbClr val="0000FF"/>
                </a:solidFill>
                <a:effectLst>
                  <a:outerShdw blurRad="38100" dist="38100" dir="2700000" algn="tl">
                    <a:srgbClr val="000000">
                      <a:alpha val="43137"/>
                    </a:srgbClr>
                  </a:outerShdw>
                </a:effectLst>
                <a:latin typeface="Comic Sans MS" pitchFamily="66" charset="0"/>
              </a:rPr>
              <a:t>Not all user-level I/0 software consists of library procedures.</a:t>
            </a:r>
          </a:p>
          <a:p>
            <a:pPr>
              <a:buFont typeface="Wingdings" pitchFamily="2" charset="2"/>
              <a:buChar char="v"/>
            </a:pPr>
            <a:r>
              <a:rPr lang="en-US" sz="2400" dirty="0">
                <a:solidFill>
                  <a:srgbClr val="0000FF"/>
                </a:solidFill>
                <a:effectLst>
                  <a:outerShdw blurRad="38100" dist="38100" dir="2700000" algn="tl">
                    <a:srgbClr val="000000">
                      <a:alpha val="43137"/>
                    </a:srgbClr>
                  </a:outerShdw>
                </a:effectLst>
                <a:latin typeface="Comic Sans MS" pitchFamily="66" charset="0"/>
              </a:rPr>
              <a:t>Another important category is the spooling system which is a way of dealing with dedicated I/O devices in a multiprogramming system.</a:t>
            </a:r>
          </a:p>
        </p:txBody>
      </p:sp>
      <p:sp>
        <p:nvSpPr>
          <p:cNvPr id="4" name="Footer Placeholder 3">
            <a:extLst>
              <a:ext uri="{FF2B5EF4-FFF2-40B4-BE49-F238E27FC236}">
                <a16:creationId xmlns:a16="http://schemas.microsoft.com/office/drawing/2014/main" id="{3F1CBEAE-A585-4121-9061-9815BE6F32E8}"/>
              </a:ext>
            </a:extLst>
          </p:cNvPr>
          <p:cNvSpPr>
            <a:spLocks noGrp="1"/>
          </p:cNvSpPr>
          <p:nvPr>
            <p:ph type="ftr" sz="quarter" idx="11"/>
          </p:nvPr>
        </p:nvSpPr>
        <p:spPr/>
        <p:txBody>
          <a:bodyPr/>
          <a:lstStyle/>
          <a:p>
            <a:r>
              <a:rPr lang="en-US"/>
              <a:t>Ambo University || Woliso Campus</a:t>
            </a:r>
            <a:endParaRPr lang="en-US" dirty="0"/>
          </a:p>
        </p:txBody>
      </p:sp>
      <p:sp>
        <p:nvSpPr>
          <p:cNvPr id="5" name="Slide Number Placeholder 4">
            <a:extLst>
              <a:ext uri="{FF2B5EF4-FFF2-40B4-BE49-F238E27FC236}">
                <a16:creationId xmlns:a16="http://schemas.microsoft.com/office/drawing/2014/main" id="{85FDCCEC-0C79-4754-BB7F-AFD2F0E54FFB}"/>
              </a:ext>
            </a:extLst>
          </p:cNvPr>
          <p:cNvSpPr>
            <a:spLocks noGrp="1"/>
          </p:cNvSpPr>
          <p:nvPr>
            <p:ph type="sldNum" sz="quarter" idx="12"/>
          </p:nvPr>
        </p:nvSpPr>
        <p:spPr/>
        <p:txBody>
          <a:bodyPr/>
          <a:lstStyle/>
          <a:p>
            <a:fld id="{58AA7024-9CA2-46AC-9199-60630FF217F0}" type="slidenum">
              <a:rPr lang="en-US" smtClean="0"/>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Summary of I/O software layers</a:t>
            </a:r>
          </a:p>
        </p:txBody>
      </p:sp>
      <p:pic>
        <p:nvPicPr>
          <p:cNvPr id="1026" name="Picture 2"/>
          <p:cNvPicPr>
            <a:picLocks noChangeAspect="1" noChangeArrowheads="1"/>
          </p:cNvPicPr>
          <p:nvPr/>
        </p:nvPicPr>
        <p:blipFill>
          <a:blip r:embed="rId2"/>
          <a:srcRect/>
          <a:stretch>
            <a:fillRect/>
          </a:stretch>
        </p:blipFill>
        <p:spPr bwMode="auto">
          <a:xfrm>
            <a:off x="0" y="1219200"/>
            <a:ext cx="9144000" cy="4876800"/>
          </a:xfrm>
          <a:prstGeom prst="rect">
            <a:avLst/>
          </a:prstGeom>
          <a:noFill/>
          <a:ln w="9525">
            <a:noFill/>
            <a:miter lim="800000"/>
            <a:headEnd/>
            <a:tailEnd/>
          </a:ln>
          <a:effectLst/>
        </p:spPr>
      </p:pic>
      <p:sp>
        <p:nvSpPr>
          <p:cNvPr id="3" name="Footer Placeholder 2">
            <a:extLst>
              <a:ext uri="{FF2B5EF4-FFF2-40B4-BE49-F238E27FC236}">
                <a16:creationId xmlns:a16="http://schemas.microsoft.com/office/drawing/2014/main" id="{A1C4F046-BE0E-4CF9-9F00-A1BF942AB07E}"/>
              </a:ext>
            </a:extLst>
          </p:cNvPr>
          <p:cNvSpPr>
            <a:spLocks noGrp="1"/>
          </p:cNvSpPr>
          <p:nvPr>
            <p:ph type="ftr" sz="quarter" idx="11"/>
          </p:nvPr>
        </p:nvSpPr>
        <p:spPr/>
        <p:txBody>
          <a:bodyPr/>
          <a:lstStyle/>
          <a:p>
            <a:r>
              <a:rPr lang="en-US"/>
              <a:t>Ambo University || Woliso Campus</a:t>
            </a:r>
            <a:endParaRPr lang="en-US" dirty="0"/>
          </a:p>
        </p:txBody>
      </p:sp>
      <p:sp>
        <p:nvSpPr>
          <p:cNvPr id="4" name="Slide Number Placeholder 3">
            <a:extLst>
              <a:ext uri="{FF2B5EF4-FFF2-40B4-BE49-F238E27FC236}">
                <a16:creationId xmlns:a16="http://schemas.microsoft.com/office/drawing/2014/main" id="{0C75E83A-BD24-4E2B-901D-7AAB1BE6F2A6}"/>
              </a:ext>
            </a:extLst>
          </p:cNvPr>
          <p:cNvSpPr>
            <a:spLocks noGrp="1"/>
          </p:cNvSpPr>
          <p:nvPr>
            <p:ph type="sldNum" sz="quarter" idx="12"/>
          </p:nvPr>
        </p:nvSpPr>
        <p:spPr/>
        <p:txBody>
          <a:bodyPr/>
          <a:lstStyle/>
          <a:p>
            <a:fld id="{58AA7024-9CA2-46AC-9199-60630FF217F0}" type="slidenum">
              <a:rPr lang="en-US" smtClean="0"/>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Disk </a:t>
            </a:r>
          </a:p>
        </p:txBody>
      </p:sp>
      <p:sp>
        <p:nvSpPr>
          <p:cNvPr id="3" name="Content Placeholder 2"/>
          <p:cNvSpPr>
            <a:spLocks noGrp="1"/>
          </p:cNvSpPr>
          <p:nvPr>
            <p:ph idx="1"/>
          </p:nvPr>
        </p:nvSpPr>
        <p:spPr>
          <a:xfrm>
            <a:off x="457200" y="990600"/>
            <a:ext cx="8229600" cy="5867400"/>
          </a:xfrm>
        </p:spPr>
        <p:txBody>
          <a:bodyPr>
            <a:noAutofit/>
          </a:bodyPr>
          <a:lstStyle/>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All real disks are organized into cylinders/platter, each platter is arranged like a record, each one containing many tracks.</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Each of the tracks then will be divided into sectors (equal number of sectors or different number of sectors). </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In the case of equal number of sectors </a:t>
            </a:r>
          </a:p>
          <a:p>
            <a:pPr lvl="1"/>
            <a:r>
              <a:rPr lang="en-US" sz="2000" dirty="0">
                <a:solidFill>
                  <a:srgbClr val="0000FF"/>
                </a:solidFill>
                <a:effectLst>
                  <a:outerShdw blurRad="38100" dist="38100" dir="2700000" algn="tl">
                    <a:srgbClr val="000000">
                      <a:alpha val="43137"/>
                    </a:srgbClr>
                  </a:outerShdw>
                </a:effectLst>
                <a:latin typeface="Comic Sans MS" pitchFamily="66" charset="0"/>
              </a:rPr>
              <a:t>The data density as closer to the center (hub) is high. </a:t>
            </a:r>
          </a:p>
          <a:p>
            <a:pPr lvl="1"/>
            <a:r>
              <a:rPr lang="en-US" sz="2000" dirty="0">
                <a:solidFill>
                  <a:srgbClr val="0000FF"/>
                </a:solidFill>
                <a:effectLst>
                  <a:outerShdw blurRad="38100" dist="38100" dir="2700000" algn="tl">
                    <a:srgbClr val="000000">
                      <a:alpha val="43137"/>
                    </a:srgbClr>
                  </a:outerShdw>
                </a:effectLst>
                <a:latin typeface="Comic Sans MS" pitchFamily="66" charset="0"/>
              </a:rPr>
              <a:t>The speed increases as the read/write moves to the outer tracks. </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Modern large hard drives have more sectors per track on outer tracks e.g. IDE drives. </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Many controllers can read or write on one drive while seeking on one or more other drives, but floppy disk controller cannot do that. </a:t>
            </a:r>
          </a:p>
        </p:txBody>
      </p:sp>
      <p:sp>
        <p:nvSpPr>
          <p:cNvPr id="4" name="Footer Placeholder 3">
            <a:extLst>
              <a:ext uri="{FF2B5EF4-FFF2-40B4-BE49-F238E27FC236}">
                <a16:creationId xmlns:a16="http://schemas.microsoft.com/office/drawing/2014/main" id="{43BB5630-ECC1-4D9D-BF4D-82287DEDA590}"/>
              </a:ext>
            </a:extLst>
          </p:cNvPr>
          <p:cNvSpPr>
            <a:spLocks noGrp="1"/>
          </p:cNvSpPr>
          <p:nvPr>
            <p:ph type="ftr" sz="quarter" idx="11"/>
          </p:nvPr>
        </p:nvSpPr>
        <p:spPr/>
        <p:txBody>
          <a:bodyPr/>
          <a:lstStyle/>
          <a:p>
            <a:r>
              <a:rPr lang="en-US"/>
              <a:t>Ambo University || Woliso Campus</a:t>
            </a:r>
            <a:endParaRPr lang="en-US" dirty="0"/>
          </a:p>
        </p:txBody>
      </p:sp>
      <p:sp>
        <p:nvSpPr>
          <p:cNvPr id="5" name="Slide Number Placeholder 4">
            <a:extLst>
              <a:ext uri="{FF2B5EF4-FFF2-40B4-BE49-F238E27FC236}">
                <a16:creationId xmlns:a16="http://schemas.microsoft.com/office/drawing/2014/main" id="{B487161B-DBFD-4480-BE13-D064EFD18B7B}"/>
              </a:ext>
            </a:extLst>
          </p:cNvPr>
          <p:cNvSpPr>
            <a:spLocks noGrp="1"/>
          </p:cNvSpPr>
          <p:nvPr>
            <p:ph type="sldNum" sz="quarter" idx="12"/>
          </p:nvPr>
        </p:nvSpPr>
        <p:spPr/>
        <p:txBody>
          <a:bodyPr/>
          <a:lstStyle/>
          <a:p>
            <a:fld id="{58AA7024-9CA2-46AC-9199-60630FF217F0}" type="slidenum">
              <a:rPr lang="en-US" smtClean="0"/>
              <a:pPr/>
              <a:t>27</a:t>
            </a:fld>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Disk (</a:t>
            </a:r>
            <a:r>
              <a:rPr lang="en-US" b="1" dirty="0" err="1">
                <a:solidFill>
                  <a:srgbClr val="FF0000"/>
                </a:solidFill>
                <a:effectLst>
                  <a:outerShdw blurRad="38100" dist="38100" dir="2700000" algn="tl">
                    <a:srgbClr val="000000">
                      <a:alpha val="43137"/>
                    </a:srgbClr>
                  </a:outerShdw>
                </a:effectLst>
              </a:rPr>
              <a:t>con’t</a:t>
            </a:r>
            <a:r>
              <a:rPr lang="en-US" b="1" dirty="0">
                <a:solidFill>
                  <a:srgbClr val="FF0000"/>
                </a:solidFill>
                <a:effectLst>
                  <a:outerShdw blurRad="38100" dist="38100" dir="2700000" algn="tl">
                    <a:srgbClr val="000000">
                      <a:alpha val="43137"/>
                    </a:srgbClr>
                  </a:outerShdw>
                </a:effectLst>
              </a:rPr>
              <a:t>…)</a:t>
            </a:r>
          </a:p>
        </p:txBody>
      </p:sp>
      <p:pic>
        <p:nvPicPr>
          <p:cNvPr id="2050" name="Picture 2"/>
          <p:cNvPicPr>
            <a:picLocks noChangeAspect="1" noChangeArrowheads="1"/>
          </p:cNvPicPr>
          <p:nvPr/>
        </p:nvPicPr>
        <p:blipFill>
          <a:blip r:embed="rId2"/>
          <a:srcRect/>
          <a:stretch>
            <a:fillRect/>
          </a:stretch>
        </p:blipFill>
        <p:spPr bwMode="auto">
          <a:xfrm>
            <a:off x="1219200" y="1914525"/>
            <a:ext cx="6934199" cy="3495676"/>
          </a:xfrm>
          <a:prstGeom prst="rect">
            <a:avLst/>
          </a:prstGeom>
          <a:noFill/>
          <a:ln w="9525">
            <a:noFill/>
            <a:miter lim="800000"/>
            <a:headEnd/>
            <a:tailEnd/>
          </a:ln>
          <a:effectLst/>
        </p:spPr>
      </p:pic>
      <p:sp>
        <p:nvSpPr>
          <p:cNvPr id="6" name="TextBox 5"/>
          <p:cNvSpPr txBox="1"/>
          <p:nvPr/>
        </p:nvSpPr>
        <p:spPr>
          <a:xfrm>
            <a:off x="2286000" y="6019800"/>
            <a:ext cx="4876800" cy="369332"/>
          </a:xfrm>
          <a:prstGeom prst="rect">
            <a:avLst/>
          </a:prstGeom>
          <a:noFill/>
        </p:spPr>
        <p:txBody>
          <a:bodyPr wrap="square" rtlCol="0">
            <a:spAutoFit/>
          </a:bodyPr>
          <a:lstStyle/>
          <a:p>
            <a:pPr algn="ctr"/>
            <a:r>
              <a:rPr lang="en-US" b="1" dirty="0">
                <a:solidFill>
                  <a:srgbClr val="7030A0"/>
                </a:solidFill>
                <a:latin typeface="Comic Sans MS" pitchFamily="66" charset="0"/>
              </a:rPr>
              <a:t>The ugly guts of a hard disk. </a:t>
            </a:r>
            <a:endParaRPr lang="en-US" dirty="0">
              <a:solidFill>
                <a:srgbClr val="7030A0"/>
              </a:solidFill>
              <a:latin typeface="Comic Sans MS" pitchFamily="66" charset="0"/>
            </a:endParaRPr>
          </a:p>
        </p:txBody>
      </p:sp>
      <p:sp>
        <p:nvSpPr>
          <p:cNvPr id="3" name="Footer Placeholder 2">
            <a:extLst>
              <a:ext uri="{FF2B5EF4-FFF2-40B4-BE49-F238E27FC236}">
                <a16:creationId xmlns:a16="http://schemas.microsoft.com/office/drawing/2014/main" id="{436AD78D-819B-442B-8C95-D863843E7501}"/>
              </a:ext>
            </a:extLst>
          </p:cNvPr>
          <p:cNvSpPr>
            <a:spLocks noGrp="1"/>
          </p:cNvSpPr>
          <p:nvPr>
            <p:ph type="ftr" sz="quarter" idx="11"/>
          </p:nvPr>
        </p:nvSpPr>
        <p:spPr/>
        <p:txBody>
          <a:bodyPr/>
          <a:lstStyle/>
          <a:p>
            <a:r>
              <a:rPr lang="en-US"/>
              <a:t>Ambo University || Woliso Campus</a:t>
            </a:r>
            <a:endParaRPr lang="en-US" dirty="0"/>
          </a:p>
        </p:txBody>
      </p:sp>
      <p:sp>
        <p:nvSpPr>
          <p:cNvPr id="4" name="Slide Number Placeholder 3">
            <a:extLst>
              <a:ext uri="{FF2B5EF4-FFF2-40B4-BE49-F238E27FC236}">
                <a16:creationId xmlns:a16="http://schemas.microsoft.com/office/drawing/2014/main" id="{93B325F7-309D-48F4-B613-E55DF9FB10E7}"/>
              </a:ext>
            </a:extLst>
          </p:cNvPr>
          <p:cNvSpPr>
            <a:spLocks noGrp="1"/>
          </p:cNvSpPr>
          <p:nvPr>
            <p:ph type="sldNum" sz="quarter" idx="12"/>
          </p:nvPr>
        </p:nvSpPr>
        <p:spPr/>
        <p:txBody>
          <a:bodyPr/>
          <a:lstStyle/>
          <a:p>
            <a:fld id="{58AA7024-9CA2-46AC-9199-60630FF217F0}" type="slidenum">
              <a:rPr lang="en-US" smtClean="0"/>
              <a:pPr/>
              <a:t>28</a:t>
            </a:fld>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Disk access time</a:t>
            </a:r>
          </a:p>
        </p:txBody>
      </p:sp>
      <p:sp>
        <p:nvSpPr>
          <p:cNvPr id="3" name="Content Placeholder 2"/>
          <p:cNvSpPr>
            <a:spLocks noGrp="1"/>
          </p:cNvSpPr>
          <p:nvPr>
            <p:ph idx="1"/>
          </p:nvPr>
        </p:nvSpPr>
        <p:spPr>
          <a:xfrm>
            <a:off x="457200" y="990600"/>
            <a:ext cx="8229600" cy="5867400"/>
          </a:xfrm>
        </p:spPr>
        <p:txBody>
          <a:bodyPr>
            <a:noAutofit/>
          </a:bodyPr>
          <a:lstStyle/>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rPr>
              <a:t>The time required to read or write a disk block is determined by three factors </a:t>
            </a:r>
          </a:p>
          <a:p>
            <a:pPr>
              <a:buFont typeface="Courier New" pitchFamily="49" charset="0"/>
              <a:buChar char="o"/>
            </a:pPr>
            <a:r>
              <a:rPr lang="en-US" sz="2400" dirty="0">
                <a:solidFill>
                  <a:srgbClr val="FF0000"/>
                </a:solidFill>
                <a:effectLst>
                  <a:outerShdw blurRad="38100" dist="38100" dir="2700000" algn="tl">
                    <a:srgbClr val="000000">
                      <a:alpha val="43137"/>
                    </a:srgbClr>
                  </a:outerShdw>
                </a:effectLst>
              </a:rPr>
              <a:t>The seek time</a:t>
            </a:r>
            <a:r>
              <a:rPr lang="en-US" sz="2400" dirty="0">
                <a:solidFill>
                  <a:srgbClr val="0000FF"/>
                </a:solidFill>
                <a:effectLst>
                  <a:outerShdw blurRad="38100" dist="38100" dir="2700000" algn="tl">
                    <a:srgbClr val="000000">
                      <a:alpha val="43137"/>
                    </a:srgbClr>
                  </a:outerShdw>
                </a:effectLst>
              </a:rPr>
              <a:t>: measures the delay for the disk head to reach the right track. </a:t>
            </a:r>
          </a:p>
          <a:p>
            <a:pPr>
              <a:buFont typeface="Courier New" pitchFamily="49" charset="0"/>
              <a:buChar char="o"/>
            </a:pPr>
            <a:r>
              <a:rPr lang="en-US" sz="2400" dirty="0">
                <a:solidFill>
                  <a:srgbClr val="FF0000"/>
                </a:solidFill>
                <a:effectLst>
                  <a:outerShdw blurRad="38100" dist="38100" dir="2700000" algn="tl">
                    <a:srgbClr val="000000">
                      <a:alpha val="43137"/>
                    </a:srgbClr>
                  </a:outerShdw>
                </a:effectLst>
              </a:rPr>
              <a:t>The rotational delay</a:t>
            </a:r>
            <a:r>
              <a:rPr lang="en-US" sz="2400" dirty="0">
                <a:solidFill>
                  <a:srgbClr val="0000FF"/>
                </a:solidFill>
                <a:effectLst>
                  <a:outerShdw blurRad="38100" dist="38100" dir="2700000" algn="tl">
                    <a:srgbClr val="000000">
                      <a:alpha val="43137"/>
                    </a:srgbClr>
                  </a:outerShdw>
                </a:effectLst>
              </a:rPr>
              <a:t>: accounts for the time to get to the right sector. </a:t>
            </a:r>
          </a:p>
          <a:p>
            <a:pPr>
              <a:buFont typeface="Courier New" pitchFamily="49" charset="0"/>
              <a:buChar char="o"/>
            </a:pPr>
            <a:r>
              <a:rPr lang="en-US" sz="2400" dirty="0">
                <a:solidFill>
                  <a:srgbClr val="FF0000"/>
                </a:solidFill>
                <a:effectLst>
                  <a:outerShdw blurRad="38100" dist="38100" dir="2700000" algn="tl">
                    <a:srgbClr val="000000">
                      <a:alpha val="43137"/>
                    </a:srgbClr>
                  </a:outerShdw>
                </a:effectLst>
              </a:rPr>
              <a:t>Transfer time</a:t>
            </a:r>
            <a:r>
              <a:rPr lang="en-US" sz="2400" dirty="0">
                <a:solidFill>
                  <a:srgbClr val="0000FF"/>
                </a:solidFill>
                <a:effectLst>
                  <a:outerShdw blurRad="38100" dist="38100" dir="2700000" algn="tl">
                    <a:srgbClr val="000000">
                      <a:alpha val="43137"/>
                    </a:srgbClr>
                  </a:outerShdw>
                </a:effectLst>
              </a:rPr>
              <a:t>: is how long the actual data read or write takes.</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rPr>
              <a:t>There may be additional over head for the operating system or the controller hardware on the hard disk drive.</a:t>
            </a:r>
          </a:p>
          <a:p>
            <a:pPr>
              <a:buFont typeface="Courier New" pitchFamily="49" charset="0"/>
              <a:buChar char="o"/>
            </a:pPr>
            <a:r>
              <a:rPr lang="en-US" sz="2400" dirty="0">
                <a:solidFill>
                  <a:srgbClr val="FF0000"/>
                </a:solidFill>
                <a:effectLst>
                  <a:outerShdw blurRad="38100" dist="38100" dir="2700000" algn="tl">
                    <a:srgbClr val="000000">
                      <a:alpha val="43137"/>
                    </a:srgbClr>
                  </a:outerShdw>
                </a:effectLst>
              </a:rPr>
              <a:t>Rotational speed</a:t>
            </a:r>
            <a:r>
              <a:rPr lang="en-US" sz="2400" dirty="0">
                <a:solidFill>
                  <a:srgbClr val="0000FF"/>
                </a:solidFill>
                <a:effectLst>
                  <a:outerShdw blurRad="38100" dist="38100" dir="2700000" algn="tl">
                    <a:srgbClr val="000000">
                      <a:alpha val="43137"/>
                    </a:srgbClr>
                  </a:outerShdw>
                </a:effectLst>
              </a:rPr>
              <a:t>: measured in revolutions per minute or RPM, partially determines the rotational delay and transfer time. </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rPr>
              <a:t>Manufacturers often report </a:t>
            </a:r>
            <a:r>
              <a:rPr lang="en-US" sz="2400" i="1" dirty="0">
                <a:solidFill>
                  <a:srgbClr val="0000FF"/>
                </a:solidFill>
                <a:effectLst>
                  <a:outerShdw blurRad="38100" dist="38100" dir="2700000" algn="tl">
                    <a:srgbClr val="000000">
                      <a:alpha val="43137"/>
                    </a:srgbClr>
                  </a:outerShdw>
                </a:effectLst>
              </a:rPr>
              <a:t>average seek times: These times average the time to seek from any track to any other track. </a:t>
            </a:r>
            <a:endParaRPr lang="en-US" sz="2400" dirty="0">
              <a:solidFill>
                <a:srgbClr val="0000FF"/>
              </a:solidFill>
              <a:effectLst>
                <a:outerShdw blurRad="38100" dist="38100" dir="2700000" algn="tl">
                  <a:srgbClr val="000000">
                    <a:alpha val="43137"/>
                  </a:srgbClr>
                </a:outerShdw>
              </a:effectLst>
            </a:endParaRPr>
          </a:p>
          <a:p>
            <a:endParaRPr lang="en-US" sz="2400" dirty="0">
              <a:solidFill>
                <a:srgbClr val="0000FF"/>
              </a:solidFill>
              <a:effectLst>
                <a:outerShdw blurRad="38100" dist="38100" dir="2700000" algn="tl">
                  <a:srgbClr val="000000">
                    <a:alpha val="43137"/>
                  </a:srgbClr>
                </a:outerShdw>
              </a:effectLst>
            </a:endParaRPr>
          </a:p>
          <a:p>
            <a:endParaRPr lang="en-US" sz="2400" b="1" dirty="0">
              <a:solidFill>
                <a:srgbClr val="0000FF"/>
              </a:solidFill>
              <a:effectLst>
                <a:outerShdw blurRad="38100" dist="38100" dir="2700000" algn="tl">
                  <a:srgbClr val="000000">
                    <a:alpha val="43137"/>
                  </a:srgbClr>
                </a:outerShdw>
              </a:effectLst>
            </a:endParaRPr>
          </a:p>
          <a:p>
            <a:endParaRPr lang="en-US" sz="2400" dirty="0">
              <a:solidFill>
                <a:srgbClr val="0000FF"/>
              </a:solidFill>
              <a:effectLst>
                <a:outerShdw blurRad="38100" dist="38100" dir="2700000" algn="tl">
                  <a:srgbClr val="000000">
                    <a:alpha val="43137"/>
                  </a:srgbClr>
                </a:outerShdw>
              </a:effectLst>
            </a:endParaRPr>
          </a:p>
          <a:p>
            <a:endParaRPr lang="en-US" sz="2400" dirty="0">
              <a:solidFill>
                <a:srgbClr val="0000FF"/>
              </a:solidFill>
              <a:effectLst>
                <a:outerShdw blurRad="38100" dist="38100" dir="2700000" algn="tl">
                  <a:srgbClr val="000000">
                    <a:alpha val="43137"/>
                  </a:srgbClr>
                </a:outerShdw>
              </a:effectLst>
            </a:endParaRPr>
          </a:p>
        </p:txBody>
      </p:sp>
      <p:sp>
        <p:nvSpPr>
          <p:cNvPr id="4" name="Footer Placeholder 3">
            <a:extLst>
              <a:ext uri="{FF2B5EF4-FFF2-40B4-BE49-F238E27FC236}">
                <a16:creationId xmlns:a16="http://schemas.microsoft.com/office/drawing/2014/main" id="{B7260EFE-9195-4583-9615-0DCF917B3B96}"/>
              </a:ext>
            </a:extLst>
          </p:cNvPr>
          <p:cNvSpPr>
            <a:spLocks noGrp="1"/>
          </p:cNvSpPr>
          <p:nvPr>
            <p:ph type="ftr" sz="quarter" idx="11"/>
          </p:nvPr>
        </p:nvSpPr>
        <p:spPr/>
        <p:txBody>
          <a:bodyPr/>
          <a:lstStyle/>
          <a:p>
            <a:r>
              <a:rPr lang="en-US"/>
              <a:t>Ambo University || Woliso Campus</a:t>
            </a:r>
            <a:endParaRPr lang="en-US" dirty="0"/>
          </a:p>
        </p:txBody>
      </p:sp>
      <p:sp>
        <p:nvSpPr>
          <p:cNvPr id="5" name="Slide Number Placeholder 4">
            <a:extLst>
              <a:ext uri="{FF2B5EF4-FFF2-40B4-BE49-F238E27FC236}">
                <a16:creationId xmlns:a16="http://schemas.microsoft.com/office/drawing/2014/main" id="{A3DE75F5-5044-41D3-B986-018DA1440C2D}"/>
              </a:ext>
            </a:extLst>
          </p:cNvPr>
          <p:cNvSpPr>
            <a:spLocks noGrp="1"/>
          </p:cNvSpPr>
          <p:nvPr>
            <p:ph type="sldNum" sz="quarter" idx="12"/>
          </p:nvPr>
        </p:nvSpPr>
        <p:spPr/>
        <p:txBody>
          <a:bodyPr/>
          <a:lstStyle/>
          <a:p>
            <a:fld id="{58AA7024-9CA2-46AC-9199-60630FF217F0}" type="slidenum">
              <a:rPr lang="en-US" smtClean="0"/>
              <a:pPr/>
              <a:t>29</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overview</a:t>
            </a:r>
          </a:p>
        </p:txBody>
      </p:sp>
      <p:sp>
        <p:nvSpPr>
          <p:cNvPr id="3" name="Content Placeholder 2"/>
          <p:cNvSpPr>
            <a:spLocks noGrp="1"/>
          </p:cNvSpPr>
          <p:nvPr>
            <p:ph idx="1"/>
          </p:nvPr>
        </p:nvSpPr>
        <p:spPr>
          <a:xfrm>
            <a:off x="457200" y="990600"/>
            <a:ext cx="8229600" cy="5867400"/>
          </a:xfrm>
        </p:spPr>
        <p:txBody>
          <a:bodyPr>
            <a:noAutofit/>
          </a:bodyPr>
          <a:lstStyle/>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The control of device connected to computer is major concern of an operating system.</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Operating system issue commands to the devices, catch interrupts, and handle errors. </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It should also provide an interface between the devices and the rest of the system that is simple and easy to use.</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Because I/O devices varied so widely in their function and speed, varied method is needed to control them.</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These method form the I/O subsystem of the kernel.</a:t>
            </a:r>
          </a:p>
        </p:txBody>
      </p:sp>
      <p:sp>
        <p:nvSpPr>
          <p:cNvPr id="4" name="Footer Placeholder 3">
            <a:extLst>
              <a:ext uri="{FF2B5EF4-FFF2-40B4-BE49-F238E27FC236}">
                <a16:creationId xmlns:a16="http://schemas.microsoft.com/office/drawing/2014/main" id="{DC2E1A5B-7B3A-495E-8C0D-47CEEE59849B}"/>
              </a:ext>
            </a:extLst>
          </p:cNvPr>
          <p:cNvSpPr>
            <a:spLocks noGrp="1"/>
          </p:cNvSpPr>
          <p:nvPr>
            <p:ph type="ftr" sz="quarter" idx="11"/>
          </p:nvPr>
        </p:nvSpPr>
        <p:spPr/>
        <p:txBody>
          <a:bodyPr/>
          <a:lstStyle/>
          <a:p>
            <a:r>
              <a:rPr lang="en-US"/>
              <a:t>Ambo University || Woliso Campus</a:t>
            </a:r>
            <a:endParaRPr lang="en-US" dirty="0"/>
          </a:p>
        </p:txBody>
      </p:sp>
      <p:sp>
        <p:nvSpPr>
          <p:cNvPr id="5" name="Slide Number Placeholder 4">
            <a:extLst>
              <a:ext uri="{FF2B5EF4-FFF2-40B4-BE49-F238E27FC236}">
                <a16:creationId xmlns:a16="http://schemas.microsoft.com/office/drawing/2014/main" id="{D71D6E11-97E5-4657-AE5A-005ACBD42F68}"/>
              </a:ext>
            </a:extLst>
          </p:cNvPr>
          <p:cNvSpPr>
            <a:spLocks noGrp="1"/>
          </p:cNvSpPr>
          <p:nvPr>
            <p:ph type="sldNum" sz="quarter" idx="12"/>
          </p:nvPr>
        </p:nvSpPr>
        <p:spPr/>
        <p:txBody>
          <a:bodyPr/>
          <a:lstStyle/>
          <a:p>
            <a:fld id="{58AA7024-9CA2-46AC-9199-60630FF217F0}" type="slidenum">
              <a:rPr lang="en-US" smtClean="0"/>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Disk access time(</a:t>
            </a:r>
            <a:r>
              <a:rPr lang="en-US" b="1" dirty="0" err="1">
                <a:solidFill>
                  <a:srgbClr val="FF0000"/>
                </a:solidFill>
                <a:effectLst>
                  <a:outerShdw blurRad="38100" dist="38100" dir="2700000" algn="tl">
                    <a:srgbClr val="000000">
                      <a:alpha val="43137"/>
                    </a:srgbClr>
                  </a:outerShdw>
                </a:effectLst>
              </a:rPr>
              <a:t>con’t</a:t>
            </a:r>
            <a:r>
              <a:rPr lang="en-US" b="1" dirty="0">
                <a:solidFill>
                  <a:srgbClr val="FF0000"/>
                </a:solidFill>
                <a:effectLst>
                  <a:outerShdw blurRad="38100" dist="38100" dir="2700000" algn="tl">
                    <a:srgbClr val="000000">
                      <a:alpha val="43137"/>
                    </a:srgbClr>
                  </a:outerShdw>
                </a:effectLst>
              </a:rPr>
              <a:t>…)</a:t>
            </a:r>
          </a:p>
        </p:txBody>
      </p:sp>
      <p:sp>
        <p:nvSpPr>
          <p:cNvPr id="3" name="Content Placeholder 2"/>
          <p:cNvSpPr>
            <a:spLocks noGrp="1"/>
          </p:cNvSpPr>
          <p:nvPr>
            <p:ph idx="1"/>
          </p:nvPr>
        </p:nvSpPr>
        <p:spPr>
          <a:xfrm>
            <a:off x="457200" y="914400"/>
            <a:ext cx="8229600" cy="5867400"/>
          </a:xfrm>
        </p:spPr>
        <p:txBody>
          <a:bodyPr>
            <a:noAutofit/>
          </a:bodyPr>
          <a:lstStyle/>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Rotational delay depends partly on how fast the disk platters spin. </a:t>
            </a:r>
          </a:p>
          <a:p>
            <a:pPr>
              <a:buFont typeface="Courier New" pitchFamily="49" charset="0"/>
              <a:buChar char="o"/>
            </a:pPr>
            <a:r>
              <a:rPr lang="en-US" sz="2400" dirty="0">
                <a:solidFill>
                  <a:srgbClr val="FF0000"/>
                </a:solidFill>
                <a:effectLst>
                  <a:outerShdw blurRad="38100" dist="38100" dir="2700000" algn="tl">
                    <a:srgbClr val="000000">
                      <a:alpha val="43137"/>
                    </a:srgbClr>
                  </a:outerShdw>
                </a:effectLst>
                <a:latin typeface="Comic Sans MS" pitchFamily="66" charset="0"/>
              </a:rPr>
              <a:t>Average rotational delay </a:t>
            </a:r>
            <a:r>
              <a:rPr lang="en-US" sz="2000" i="1" dirty="0">
                <a:solidFill>
                  <a:srgbClr val="00B050"/>
                </a:solidFill>
                <a:effectLst>
                  <a:outerShdw blurRad="38100" dist="38100" dir="2700000" algn="tl">
                    <a:srgbClr val="000000">
                      <a:alpha val="43137"/>
                    </a:srgbClr>
                  </a:outerShdw>
                </a:effectLst>
                <a:latin typeface="Comic Sans MS" pitchFamily="66" charset="0"/>
              </a:rPr>
              <a:t>= 0.5 x rotations x rotational speed </a:t>
            </a:r>
          </a:p>
          <a:p>
            <a:pPr>
              <a:buFont typeface="Courier New" pitchFamily="49" charset="0"/>
              <a:buChar char="o"/>
            </a:pPr>
            <a:r>
              <a:rPr lang="en-US" sz="2000" dirty="0">
                <a:solidFill>
                  <a:srgbClr val="7030A0"/>
                </a:solidFill>
                <a:effectLst>
                  <a:outerShdw blurRad="38100" dist="38100" dir="2700000" algn="tl">
                    <a:srgbClr val="000000">
                      <a:alpha val="43137"/>
                    </a:srgbClr>
                  </a:outerShdw>
                </a:effectLst>
                <a:latin typeface="Comic Sans MS" pitchFamily="66" charset="0"/>
              </a:rPr>
              <a:t>For example, a 5400 RPM disk has an average rotational delay of: </a:t>
            </a:r>
            <a:r>
              <a:rPr lang="en-US" sz="2000" b="1" dirty="0">
                <a:solidFill>
                  <a:srgbClr val="7030A0"/>
                </a:solidFill>
                <a:effectLst>
                  <a:outerShdw blurRad="38100" dist="38100" dir="2700000" algn="tl">
                    <a:srgbClr val="000000">
                      <a:alpha val="43137"/>
                    </a:srgbClr>
                  </a:outerShdw>
                </a:effectLst>
                <a:latin typeface="Comic Sans MS" pitchFamily="66" charset="0"/>
              </a:rPr>
              <a:t>0.5 rotations /(5400 rotations/minute) = 5.55ms. </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The overall response time is the sum of the seek time, rotational delay, transfer time, and overhead. </a:t>
            </a:r>
          </a:p>
          <a:p>
            <a:pPr>
              <a:buFont typeface="Wingdings" pitchFamily="2" charset="2"/>
              <a:buChar char="v"/>
            </a:pPr>
            <a:r>
              <a:rPr lang="en-US" sz="2400" dirty="0">
                <a:solidFill>
                  <a:srgbClr val="7030A0"/>
                </a:solidFill>
                <a:effectLst>
                  <a:outerShdw blurRad="38100" dist="38100" dir="2700000" algn="tl">
                    <a:srgbClr val="000000">
                      <a:alpha val="43137"/>
                    </a:srgbClr>
                  </a:outerShdw>
                </a:effectLst>
                <a:latin typeface="Comic Sans MS" pitchFamily="66" charset="0"/>
              </a:rPr>
              <a:t>Example: Assume a disk has the following specifications. </a:t>
            </a:r>
          </a:p>
          <a:p>
            <a:pPr lvl="1">
              <a:buFont typeface="Wingdings" pitchFamily="2" charset="2"/>
              <a:buChar char="§"/>
            </a:pPr>
            <a:r>
              <a:rPr lang="en-US" sz="2400" dirty="0">
                <a:solidFill>
                  <a:srgbClr val="00B050"/>
                </a:solidFill>
                <a:effectLst>
                  <a:outerShdw blurRad="38100" dist="38100" dir="2700000" algn="tl">
                    <a:srgbClr val="000000">
                      <a:alpha val="43137"/>
                    </a:srgbClr>
                  </a:outerShdw>
                </a:effectLst>
                <a:latin typeface="Comic Sans MS" pitchFamily="66" charset="0"/>
              </a:rPr>
              <a:t>An average seek time of 9ms </a:t>
            </a:r>
          </a:p>
          <a:p>
            <a:pPr lvl="1">
              <a:buFont typeface="Wingdings" pitchFamily="2" charset="2"/>
              <a:buChar char="§"/>
            </a:pPr>
            <a:r>
              <a:rPr lang="en-US" sz="2400" dirty="0">
                <a:solidFill>
                  <a:srgbClr val="00B050"/>
                </a:solidFill>
                <a:effectLst>
                  <a:outerShdw blurRad="38100" dist="38100" dir="2700000" algn="tl">
                    <a:srgbClr val="000000">
                      <a:alpha val="43137"/>
                    </a:srgbClr>
                  </a:outerShdw>
                </a:effectLst>
                <a:latin typeface="Comic Sans MS" pitchFamily="66" charset="0"/>
              </a:rPr>
              <a:t>A 5400 RPM rotational speed </a:t>
            </a:r>
          </a:p>
          <a:p>
            <a:pPr lvl="1">
              <a:buFont typeface="Wingdings" pitchFamily="2" charset="2"/>
              <a:buChar char="§"/>
            </a:pPr>
            <a:r>
              <a:rPr lang="en-US" sz="2400" dirty="0">
                <a:solidFill>
                  <a:srgbClr val="00B050"/>
                </a:solidFill>
                <a:effectLst>
                  <a:outerShdw blurRad="38100" dist="38100" dir="2700000" algn="tl">
                    <a:srgbClr val="000000">
                      <a:alpha val="43137"/>
                    </a:srgbClr>
                  </a:outerShdw>
                </a:effectLst>
                <a:latin typeface="Comic Sans MS" pitchFamily="66" charset="0"/>
              </a:rPr>
              <a:t>A 10MB/s average transfer rate </a:t>
            </a:r>
          </a:p>
          <a:p>
            <a:pPr lvl="1">
              <a:buFont typeface="Wingdings" pitchFamily="2" charset="2"/>
              <a:buChar char="§"/>
            </a:pPr>
            <a:r>
              <a:rPr lang="en-US" sz="2400" dirty="0">
                <a:solidFill>
                  <a:srgbClr val="00B050"/>
                </a:solidFill>
                <a:effectLst>
                  <a:outerShdw blurRad="38100" dist="38100" dir="2700000" algn="tl">
                    <a:srgbClr val="000000">
                      <a:alpha val="43137"/>
                    </a:srgbClr>
                  </a:outerShdw>
                </a:effectLst>
                <a:latin typeface="Comic Sans MS" pitchFamily="66" charset="0"/>
              </a:rPr>
              <a:t>2ms of overheads</a:t>
            </a:r>
            <a:r>
              <a:rPr lang="en-US" sz="2400" dirty="0">
                <a:solidFill>
                  <a:srgbClr val="0000FF"/>
                </a:solidFill>
                <a:effectLst>
                  <a:outerShdw blurRad="38100" dist="38100" dir="2700000" algn="tl">
                    <a:srgbClr val="000000">
                      <a:alpha val="43137"/>
                    </a:srgbClr>
                  </a:outerShdw>
                </a:effectLst>
                <a:latin typeface="Comic Sans MS" pitchFamily="66" charset="0"/>
              </a:rPr>
              <a:t> </a:t>
            </a:r>
          </a:p>
          <a:p>
            <a:endParaRPr lang="en-US" sz="2400" dirty="0">
              <a:solidFill>
                <a:srgbClr val="0000FF"/>
              </a:solidFill>
              <a:effectLst>
                <a:outerShdw blurRad="38100" dist="38100" dir="2700000" algn="tl">
                  <a:srgbClr val="000000">
                    <a:alpha val="43137"/>
                  </a:srgbClr>
                </a:outerShdw>
              </a:effectLst>
              <a:latin typeface="Comic Sans MS" pitchFamily="66" charset="0"/>
            </a:endParaRPr>
          </a:p>
          <a:p>
            <a:endParaRPr lang="en-US" sz="2400" b="1" dirty="0">
              <a:solidFill>
                <a:srgbClr val="0000FF"/>
              </a:solidFill>
              <a:effectLst>
                <a:outerShdw blurRad="38100" dist="38100" dir="2700000" algn="tl">
                  <a:srgbClr val="000000">
                    <a:alpha val="43137"/>
                  </a:srgbClr>
                </a:outerShdw>
              </a:effectLst>
              <a:latin typeface="Comic Sans MS" pitchFamily="66" charset="0"/>
            </a:endParaRPr>
          </a:p>
        </p:txBody>
      </p:sp>
      <p:sp>
        <p:nvSpPr>
          <p:cNvPr id="4" name="Footer Placeholder 3">
            <a:extLst>
              <a:ext uri="{FF2B5EF4-FFF2-40B4-BE49-F238E27FC236}">
                <a16:creationId xmlns:a16="http://schemas.microsoft.com/office/drawing/2014/main" id="{C5F77B99-0710-4FFC-8C37-9B2027B18814}"/>
              </a:ext>
            </a:extLst>
          </p:cNvPr>
          <p:cNvSpPr>
            <a:spLocks noGrp="1"/>
          </p:cNvSpPr>
          <p:nvPr>
            <p:ph type="ftr" sz="quarter" idx="11"/>
          </p:nvPr>
        </p:nvSpPr>
        <p:spPr/>
        <p:txBody>
          <a:bodyPr/>
          <a:lstStyle/>
          <a:p>
            <a:r>
              <a:rPr lang="en-US"/>
              <a:t>Ambo University || Woliso Campus</a:t>
            </a:r>
            <a:endParaRPr lang="en-US" dirty="0"/>
          </a:p>
        </p:txBody>
      </p:sp>
      <p:sp>
        <p:nvSpPr>
          <p:cNvPr id="5" name="Slide Number Placeholder 4">
            <a:extLst>
              <a:ext uri="{FF2B5EF4-FFF2-40B4-BE49-F238E27FC236}">
                <a16:creationId xmlns:a16="http://schemas.microsoft.com/office/drawing/2014/main" id="{687E3CEC-4974-4034-B9C4-1E1D9CD721BD}"/>
              </a:ext>
            </a:extLst>
          </p:cNvPr>
          <p:cNvSpPr>
            <a:spLocks noGrp="1"/>
          </p:cNvSpPr>
          <p:nvPr>
            <p:ph type="sldNum" sz="quarter" idx="12"/>
          </p:nvPr>
        </p:nvSpPr>
        <p:spPr/>
        <p:txBody>
          <a:bodyPr/>
          <a:lstStyle/>
          <a:p>
            <a:fld id="{58AA7024-9CA2-46AC-9199-60630FF217F0}" type="slidenum">
              <a:rPr lang="en-US" smtClean="0"/>
              <a:pPr/>
              <a:t>30</a:t>
            </a:fld>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Disk access time(</a:t>
            </a:r>
            <a:r>
              <a:rPr lang="en-US" b="1" dirty="0" err="1">
                <a:solidFill>
                  <a:srgbClr val="FF0000"/>
                </a:solidFill>
                <a:effectLst>
                  <a:outerShdw blurRad="38100" dist="38100" dir="2700000" algn="tl">
                    <a:srgbClr val="000000">
                      <a:alpha val="43137"/>
                    </a:srgbClr>
                  </a:outerShdw>
                </a:effectLst>
              </a:rPr>
              <a:t>con’t</a:t>
            </a:r>
            <a:r>
              <a:rPr lang="en-US" b="1" dirty="0">
                <a:solidFill>
                  <a:srgbClr val="FF0000"/>
                </a:solidFill>
                <a:effectLst>
                  <a:outerShdw blurRad="38100" dist="38100" dir="2700000" algn="tl">
                    <a:srgbClr val="000000">
                      <a:alpha val="43137"/>
                    </a:srgbClr>
                  </a:outerShdw>
                </a:effectLst>
              </a:rPr>
              <a:t>…)</a:t>
            </a:r>
          </a:p>
        </p:txBody>
      </p:sp>
      <p:sp>
        <p:nvSpPr>
          <p:cNvPr id="3" name="Content Placeholder 2"/>
          <p:cNvSpPr>
            <a:spLocks noGrp="1"/>
          </p:cNvSpPr>
          <p:nvPr>
            <p:ph idx="1"/>
          </p:nvPr>
        </p:nvSpPr>
        <p:spPr>
          <a:xfrm>
            <a:off x="457200" y="990600"/>
            <a:ext cx="8229600" cy="5867400"/>
          </a:xfrm>
        </p:spPr>
        <p:txBody>
          <a:bodyPr>
            <a:noAutofit/>
          </a:bodyPr>
          <a:lstStyle/>
          <a:p>
            <a:pPr>
              <a:buNone/>
            </a:pPr>
            <a:r>
              <a:rPr lang="en-US" sz="2400" i="1" dirty="0">
                <a:solidFill>
                  <a:srgbClr val="7030A0"/>
                </a:solidFill>
                <a:effectLst>
                  <a:outerShdw blurRad="38100" dist="38100" dir="2700000" algn="tl">
                    <a:srgbClr val="000000">
                      <a:alpha val="43137"/>
                    </a:srgbClr>
                  </a:outerShdw>
                </a:effectLst>
              </a:rPr>
              <a:t>How long does it take to read a random 1,024 byte sector? </a:t>
            </a:r>
          </a:p>
          <a:p>
            <a:pPr lvl="1">
              <a:buFont typeface="Wingdings" pitchFamily="2" charset="2"/>
              <a:buChar char="§"/>
            </a:pPr>
            <a:r>
              <a:rPr lang="en-US" sz="2000" dirty="0">
                <a:solidFill>
                  <a:srgbClr val="0000FF"/>
                </a:solidFill>
                <a:latin typeface="Comic Sans MS" pitchFamily="66" charset="0"/>
              </a:rPr>
              <a:t>The average rotational delay is 5.55ms. </a:t>
            </a:r>
          </a:p>
          <a:p>
            <a:pPr lvl="1">
              <a:buFont typeface="Wingdings" pitchFamily="2" charset="2"/>
              <a:buChar char="§"/>
            </a:pPr>
            <a:r>
              <a:rPr lang="en-US" sz="2400" dirty="0">
                <a:solidFill>
                  <a:srgbClr val="0000FF"/>
                </a:solidFill>
                <a:latin typeface="Comic Sans MS" pitchFamily="66" charset="0"/>
              </a:rPr>
              <a:t>The transfer time will be about (1024 bytes / 10 MB/s) = 0.1ms. </a:t>
            </a:r>
          </a:p>
          <a:p>
            <a:pPr>
              <a:buFont typeface="Wingdings" pitchFamily="2" charset="2"/>
              <a:buChar char="Ø"/>
            </a:pPr>
            <a:r>
              <a:rPr lang="en-US" sz="2400" dirty="0">
                <a:solidFill>
                  <a:srgbClr val="0000FF"/>
                </a:solidFill>
                <a:latin typeface="Comic Sans MS" pitchFamily="66" charset="0"/>
              </a:rPr>
              <a:t> So the </a:t>
            </a:r>
            <a:r>
              <a:rPr lang="en-US" sz="2400" dirty="0">
                <a:solidFill>
                  <a:srgbClr val="FF0000"/>
                </a:solidFill>
                <a:latin typeface="Comic Sans MS" pitchFamily="66" charset="0"/>
              </a:rPr>
              <a:t>response time </a:t>
            </a:r>
            <a:r>
              <a:rPr lang="en-US" sz="2400" dirty="0">
                <a:solidFill>
                  <a:srgbClr val="0000FF"/>
                </a:solidFill>
                <a:latin typeface="Comic Sans MS" pitchFamily="66" charset="0"/>
              </a:rPr>
              <a:t>is then </a:t>
            </a:r>
            <a:r>
              <a:rPr lang="en-US" sz="2400" dirty="0">
                <a:solidFill>
                  <a:srgbClr val="00B050"/>
                </a:solidFill>
                <a:effectLst>
                  <a:outerShdw blurRad="38100" dist="38100" dir="2700000" algn="tl">
                    <a:srgbClr val="000000">
                      <a:alpha val="43137"/>
                    </a:srgbClr>
                  </a:outerShdw>
                </a:effectLst>
                <a:latin typeface="Comic Sans MS" pitchFamily="66" charset="0"/>
              </a:rPr>
              <a:t>9ms + 5.55ms + 0.1ms + 2ms = 16.7ms.</a:t>
            </a:r>
          </a:p>
          <a:p>
            <a:pPr>
              <a:buFont typeface="Wingdings" pitchFamily="2" charset="2"/>
              <a:buChar char="Ø"/>
            </a:pPr>
            <a:r>
              <a:rPr lang="en-US" sz="2400" dirty="0">
                <a:solidFill>
                  <a:srgbClr val="0000FF"/>
                </a:solidFill>
                <a:latin typeface="Comic Sans MS" pitchFamily="66" charset="0"/>
              </a:rPr>
              <a:t>That’s 16,700,000 cycles for a 1GHz processor</a:t>
            </a:r>
            <a:r>
              <a:rPr lang="en-US" sz="2400" dirty="0">
                <a:solidFill>
                  <a:srgbClr val="0000FF"/>
                </a:solidFill>
              </a:rPr>
              <a:t>!</a:t>
            </a:r>
            <a:endParaRPr lang="en-US" sz="2400" b="1" dirty="0">
              <a:solidFill>
                <a:srgbClr val="0000FF"/>
              </a:solidFill>
            </a:endParaRPr>
          </a:p>
        </p:txBody>
      </p:sp>
      <p:sp>
        <p:nvSpPr>
          <p:cNvPr id="4" name="Footer Placeholder 3">
            <a:extLst>
              <a:ext uri="{FF2B5EF4-FFF2-40B4-BE49-F238E27FC236}">
                <a16:creationId xmlns:a16="http://schemas.microsoft.com/office/drawing/2014/main" id="{63E7E475-37A5-4F6A-96FA-6EE4EC67DDE0}"/>
              </a:ext>
            </a:extLst>
          </p:cNvPr>
          <p:cNvSpPr>
            <a:spLocks noGrp="1"/>
          </p:cNvSpPr>
          <p:nvPr>
            <p:ph type="ftr" sz="quarter" idx="11"/>
          </p:nvPr>
        </p:nvSpPr>
        <p:spPr/>
        <p:txBody>
          <a:bodyPr/>
          <a:lstStyle/>
          <a:p>
            <a:r>
              <a:rPr lang="en-US"/>
              <a:t>Ambo University || Woliso Campus</a:t>
            </a:r>
            <a:endParaRPr lang="en-US" dirty="0"/>
          </a:p>
        </p:txBody>
      </p:sp>
      <p:sp>
        <p:nvSpPr>
          <p:cNvPr id="5" name="Slide Number Placeholder 4">
            <a:extLst>
              <a:ext uri="{FF2B5EF4-FFF2-40B4-BE49-F238E27FC236}">
                <a16:creationId xmlns:a16="http://schemas.microsoft.com/office/drawing/2014/main" id="{4BE8E3A4-D912-4618-907F-5B3B282893B7}"/>
              </a:ext>
            </a:extLst>
          </p:cNvPr>
          <p:cNvSpPr>
            <a:spLocks noGrp="1"/>
          </p:cNvSpPr>
          <p:nvPr>
            <p:ph type="sldNum" sz="quarter" idx="12"/>
          </p:nvPr>
        </p:nvSpPr>
        <p:spPr/>
        <p:txBody>
          <a:bodyPr/>
          <a:lstStyle/>
          <a:p>
            <a:fld id="{58AA7024-9CA2-46AC-9199-60630FF217F0}" type="slidenum">
              <a:rPr lang="en-US" smtClean="0"/>
              <a:pPr/>
              <a:t>31</a:t>
            </a:fld>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Disk scheduling algorism</a:t>
            </a:r>
          </a:p>
        </p:txBody>
      </p:sp>
      <p:sp>
        <p:nvSpPr>
          <p:cNvPr id="3" name="Content Placeholder 2"/>
          <p:cNvSpPr>
            <a:spLocks noGrp="1"/>
          </p:cNvSpPr>
          <p:nvPr>
            <p:ph idx="1"/>
          </p:nvPr>
        </p:nvSpPr>
        <p:spPr>
          <a:xfrm>
            <a:off x="457200" y="990600"/>
            <a:ext cx="8229600" cy="5867400"/>
          </a:xfrm>
        </p:spPr>
        <p:txBody>
          <a:bodyPr>
            <a:noAutofit/>
          </a:bodyPr>
          <a:lstStyle/>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the seek time dominates the other two times, so reducing the mean seek time can improve system performance substantially. </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There is different disk scheduling algorithm is used to reduce mean seek time. </a:t>
            </a:r>
          </a:p>
          <a:p>
            <a:pPr lvl="1">
              <a:buFont typeface="Wingdings" pitchFamily="2" charset="2"/>
              <a:buChar char="§"/>
            </a:pPr>
            <a:r>
              <a:rPr lang="en-US" sz="2400" dirty="0">
                <a:solidFill>
                  <a:srgbClr val="00B050"/>
                </a:solidFill>
                <a:effectLst>
                  <a:outerShdw blurRad="38100" dist="38100" dir="2700000" algn="tl">
                    <a:srgbClr val="000000">
                      <a:alpha val="43137"/>
                    </a:srgbClr>
                  </a:outerShdw>
                </a:effectLst>
                <a:latin typeface="Comic Sans MS" pitchFamily="66" charset="0"/>
              </a:rPr>
              <a:t>First Come First Served (FCFS)</a:t>
            </a:r>
          </a:p>
          <a:p>
            <a:pPr lvl="1">
              <a:buFont typeface="Wingdings" pitchFamily="2" charset="2"/>
              <a:buChar char="§"/>
            </a:pPr>
            <a:r>
              <a:rPr lang="en-US" sz="2400" dirty="0">
                <a:solidFill>
                  <a:srgbClr val="00B050"/>
                </a:solidFill>
                <a:effectLst>
                  <a:outerShdw blurRad="38100" dist="38100" dir="2700000" algn="tl">
                    <a:srgbClr val="000000">
                      <a:alpha val="43137"/>
                    </a:srgbClr>
                  </a:outerShdw>
                </a:effectLst>
                <a:latin typeface="Comic Sans MS" pitchFamily="66" charset="0"/>
              </a:rPr>
              <a:t>Shortest Seek Time First (SSTF)</a:t>
            </a:r>
          </a:p>
          <a:p>
            <a:pPr lvl="1">
              <a:buFont typeface="Wingdings" pitchFamily="2" charset="2"/>
              <a:buChar char="§"/>
            </a:pPr>
            <a:r>
              <a:rPr lang="en-US" sz="2400" dirty="0">
                <a:solidFill>
                  <a:srgbClr val="00B050"/>
                </a:solidFill>
                <a:effectLst>
                  <a:outerShdw blurRad="38100" dist="38100" dir="2700000" algn="tl">
                    <a:srgbClr val="000000">
                      <a:alpha val="43137"/>
                    </a:srgbClr>
                  </a:outerShdw>
                </a:effectLst>
                <a:latin typeface="Comic Sans MS" pitchFamily="66" charset="0"/>
              </a:rPr>
              <a:t>SCAN (Elevator) Algorithm</a:t>
            </a:r>
          </a:p>
          <a:p>
            <a:pPr lvl="1">
              <a:buFont typeface="Wingdings" pitchFamily="2" charset="2"/>
              <a:buChar char="§"/>
            </a:pPr>
            <a:r>
              <a:rPr lang="en-US" sz="2400" dirty="0">
                <a:solidFill>
                  <a:srgbClr val="00B050"/>
                </a:solidFill>
                <a:effectLst>
                  <a:outerShdw blurRad="38100" dist="38100" dir="2700000" algn="tl">
                    <a:srgbClr val="000000">
                      <a:alpha val="43137"/>
                    </a:srgbClr>
                  </a:outerShdw>
                </a:effectLst>
                <a:latin typeface="Comic Sans MS" pitchFamily="66" charset="0"/>
              </a:rPr>
              <a:t>C-SCAN (Modified Elevator) Algorithm (Circular-SCAN)</a:t>
            </a:r>
          </a:p>
          <a:p>
            <a:endParaRPr lang="en-US" sz="2400" dirty="0"/>
          </a:p>
        </p:txBody>
      </p:sp>
      <p:sp>
        <p:nvSpPr>
          <p:cNvPr id="4" name="Footer Placeholder 3">
            <a:extLst>
              <a:ext uri="{FF2B5EF4-FFF2-40B4-BE49-F238E27FC236}">
                <a16:creationId xmlns:a16="http://schemas.microsoft.com/office/drawing/2014/main" id="{A1CA9AE7-115C-4C34-8C0A-9AEE58400F69}"/>
              </a:ext>
            </a:extLst>
          </p:cNvPr>
          <p:cNvSpPr>
            <a:spLocks noGrp="1"/>
          </p:cNvSpPr>
          <p:nvPr>
            <p:ph type="ftr" sz="quarter" idx="11"/>
          </p:nvPr>
        </p:nvSpPr>
        <p:spPr/>
        <p:txBody>
          <a:bodyPr/>
          <a:lstStyle/>
          <a:p>
            <a:r>
              <a:rPr lang="en-US"/>
              <a:t>Ambo University || Woliso Campus</a:t>
            </a:r>
            <a:endParaRPr lang="en-US" dirty="0"/>
          </a:p>
        </p:txBody>
      </p:sp>
      <p:sp>
        <p:nvSpPr>
          <p:cNvPr id="5" name="Slide Number Placeholder 4">
            <a:extLst>
              <a:ext uri="{FF2B5EF4-FFF2-40B4-BE49-F238E27FC236}">
                <a16:creationId xmlns:a16="http://schemas.microsoft.com/office/drawing/2014/main" id="{F227DD00-CE82-45B6-A90B-51A94980F01B}"/>
              </a:ext>
            </a:extLst>
          </p:cNvPr>
          <p:cNvSpPr>
            <a:spLocks noGrp="1"/>
          </p:cNvSpPr>
          <p:nvPr>
            <p:ph type="sldNum" sz="quarter" idx="12"/>
          </p:nvPr>
        </p:nvSpPr>
        <p:spPr/>
        <p:txBody>
          <a:bodyPr/>
          <a:lstStyle/>
          <a:p>
            <a:fld id="{58AA7024-9CA2-46AC-9199-60630FF217F0}" type="slidenum">
              <a:rPr lang="en-US" smtClean="0"/>
              <a:pPr/>
              <a:t>32</a:t>
            </a:fld>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First Come First Served (FCFS)</a:t>
            </a:r>
          </a:p>
        </p:txBody>
      </p:sp>
      <p:sp>
        <p:nvSpPr>
          <p:cNvPr id="3" name="Content Placeholder 2"/>
          <p:cNvSpPr>
            <a:spLocks noGrp="1"/>
          </p:cNvSpPr>
          <p:nvPr>
            <p:ph idx="1"/>
          </p:nvPr>
        </p:nvSpPr>
        <p:spPr>
          <a:xfrm>
            <a:off x="457200" y="990600"/>
            <a:ext cx="8229600" cy="5867400"/>
          </a:xfrm>
        </p:spPr>
        <p:txBody>
          <a:bodyPr>
            <a:noAutofit/>
          </a:bodyPr>
          <a:lstStyle/>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Accept a request one at a time and carries them out in that order.</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 Service requests in the order they are received. </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The simplest and the fairest of all, but it doesn’t improve performance </a:t>
            </a:r>
          </a:p>
          <a:p>
            <a:pPr>
              <a:buNone/>
            </a:pPr>
            <a:r>
              <a:rPr lang="en-US" sz="2400" dirty="0" err="1">
                <a:solidFill>
                  <a:srgbClr val="FF0000"/>
                </a:solidFill>
                <a:effectLst>
                  <a:outerShdw blurRad="38100" dist="38100" dir="2700000" algn="tl">
                    <a:srgbClr val="000000">
                      <a:alpha val="43137"/>
                    </a:srgbClr>
                  </a:outerShdw>
                </a:effectLst>
                <a:latin typeface="Comic Sans MS" pitchFamily="66" charset="0"/>
              </a:rPr>
              <a:t>E.g</a:t>
            </a:r>
            <a:r>
              <a:rPr lang="en-US" sz="2400" dirty="0">
                <a:solidFill>
                  <a:srgbClr val="FF0000"/>
                </a:solidFill>
                <a:effectLst>
                  <a:outerShdw blurRad="38100" dist="38100" dir="2700000" algn="tl">
                    <a:srgbClr val="000000">
                      <a:alpha val="43137"/>
                    </a:srgbClr>
                  </a:outerShdw>
                </a:effectLst>
                <a:latin typeface="Comic Sans MS" pitchFamily="66" charset="0"/>
              </a:rPr>
              <a:t>: Track initial position: 11 </a:t>
            </a:r>
          </a:p>
          <a:p>
            <a:pPr>
              <a:buFont typeface="Wingdings" pitchFamily="2" charset="2"/>
              <a:buChar char="ü"/>
            </a:pPr>
            <a:r>
              <a:rPr lang="en-US" sz="2400" dirty="0">
                <a:solidFill>
                  <a:srgbClr val="00B050"/>
                </a:solidFill>
                <a:effectLst>
                  <a:outerShdw blurRad="38100" dist="38100" dir="2700000" algn="tl">
                    <a:srgbClr val="000000">
                      <a:alpha val="43137"/>
                    </a:srgbClr>
                  </a:outerShdw>
                </a:effectLst>
                <a:latin typeface="Comic Sans MS" pitchFamily="66" charset="0"/>
              </a:rPr>
              <a:t>Track request: 1,36,16,34,9,12 </a:t>
            </a:r>
          </a:p>
          <a:p>
            <a:pPr>
              <a:buFont typeface="Wingdings" pitchFamily="2" charset="2"/>
              <a:buChar char="ü"/>
            </a:pPr>
            <a:r>
              <a:rPr lang="en-US" sz="2400" dirty="0">
                <a:solidFill>
                  <a:srgbClr val="00B050"/>
                </a:solidFill>
                <a:effectLst>
                  <a:outerShdw blurRad="38100" dist="38100" dir="2700000" algn="tl">
                    <a:srgbClr val="000000">
                      <a:alpha val="43137"/>
                    </a:srgbClr>
                  </a:outerShdw>
                </a:effectLst>
                <a:latin typeface="Comic Sans MS" pitchFamily="66" charset="0"/>
              </a:rPr>
              <a:t>Service order: 1,36,16,34,9,12 </a:t>
            </a:r>
            <a:endParaRPr lang="en-US" sz="2400" b="1" dirty="0">
              <a:solidFill>
                <a:srgbClr val="00B050"/>
              </a:solidFill>
              <a:effectLst>
                <a:outerShdw blurRad="38100" dist="38100" dir="2700000" algn="tl">
                  <a:srgbClr val="000000">
                    <a:alpha val="43137"/>
                  </a:srgbClr>
                </a:outerShdw>
              </a:effectLst>
              <a:latin typeface="Comic Sans MS" pitchFamily="66" charset="0"/>
            </a:endParaRPr>
          </a:p>
        </p:txBody>
      </p:sp>
      <p:sp>
        <p:nvSpPr>
          <p:cNvPr id="4" name="Footer Placeholder 3">
            <a:extLst>
              <a:ext uri="{FF2B5EF4-FFF2-40B4-BE49-F238E27FC236}">
                <a16:creationId xmlns:a16="http://schemas.microsoft.com/office/drawing/2014/main" id="{B2B39D13-9AF2-4D57-93FD-435DB46838E3}"/>
              </a:ext>
            </a:extLst>
          </p:cNvPr>
          <p:cNvSpPr>
            <a:spLocks noGrp="1"/>
          </p:cNvSpPr>
          <p:nvPr>
            <p:ph type="ftr" sz="quarter" idx="11"/>
          </p:nvPr>
        </p:nvSpPr>
        <p:spPr/>
        <p:txBody>
          <a:bodyPr/>
          <a:lstStyle/>
          <a:p>
            <a:r>
              <a:rPr lang="en-US"/>
              <a:t>Ambo University || Woliso Campus</a:t>
            </a:r>
            <a:endParaRPr lang="en-US" dirty="0"/>
          </a:p>
        </p:txBody>
      </p:sp>
      <p:sp>
        <p:nvSpPr>
          <p:cNvPr id="5" name="Slide Number Placeholder 4">
            <a:extLst>
              <a:ext uri="{FF2B5EF4-FFF2-40B4-BE49-F238E27FC236}">
                <a16:creationId xmlns:a16="http://schemas.microsoft.com/office/drawing/2014/main" id="{C3CC29AD-182E-4E52-8FD2-19FAD5427CD2}"/>
              </a:ext>
            </a:extLst>
          </p:cNvPr>
          <p:cNvSpPr>
            <a:spLocks noGrp="1"/>
          </p:cNvSpPr>
          <p:nvPr>
            <p:ph type="sldNum" sz="quarter" idx="12"/>
          </p:nvPr>
        </p:nvSpPr>
        <p:spPr/>
        <p:txBody>
          <a:bodyPr/>
          <a:lstStyle/>
          <a:p>
            <a:fld id="{58AA7024-9CA2-46AC-9199-60630FF217F0}" type="slidenum">
              <a:rPr lang="en-US" smtClean="0"/>
              <a:pPr/>
              <a:t>33</a:t>
            </a:fld>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lvl="1" algn="ctr"/>
            <a:r>
              <a:rPr lang="en-US" sz="3200" b="1" dirty="0">
                <a:solidFill>
                  <a:srgbClr val="FF0000"/>
                </a:solidFill>
                <a:effectLst>
                  <a:outerShdw blurRad="38100" dist="38100" dir="2700000" algn="tl">
                    <a:srgbClr val="000000">
                      <a:alpha val="43137"/>
                    </a:srgbClr>
                  </a:outerShdw>
                </a:effectLst>
              </a:rPr>
              <a:t>Shortest Seek Time First (SSTF)</a:t>
            </a:r>
          </a:p>
        </p:txBody>
      </p:sp>
      <p:sp>
        <p:nvSpPr>
          <p:cNvPr id="3" name="Content Placeholder 2"/>
          <p:cNvSpPr>
            <a:spLocks noGrp="1"/>
          </p:cNvSpPr>
          <p:nvPr>
            <p:ph idx="1"/>
          </p:nvPr>
        </p:nvSpPr>
        <p:spPr>
          <a:xfrm>
            <a:off x="457200" y="990600"/>
            <a:ext cx="8229600" cy="5867400"/>
          </a:xfrm>
        </p:spPr>
        <p:txBody>
          <a:bodyPr>
            <a:noAutofit/>
          </a:bodyPr>
          <a:lstStyle/>
          <a:p>
            <a:pPr>
              <a:buFont typeface="Courier New" pitchFamily="49" charset="0"/>
              <a:buChar char="o"/>
            </a:pPr>
            <a:r>
              <a:rPr lang="en-US" sz="2400" dirty="0">
                <a:solidFill>
                  <a:srgbClr val="0000FF"/>
                </a:solidFill>
                <a:latin typeface="Comic Sans MS" pitchFamily="66" charset="0"/>
              </a:rPr>
              <a:t>It handles the closest (the least disk arm movement) request next, to minimize seek time. </a:t>
            </a:r>
          </a:p>
          <a:p>
            <a:pPr>
              <a:buFont typeface="Courier New" pitchFamily="49" charset="0"/>
              <a:buChar char="o"/>
            </a:pPr>
            <a:r>
              <a:rPr lang="en-US" sz="2400" dirty="0">
                <a:solidFill>
                  <a:srgbClr val="0000FF"/>
                </a:solidFill>
                <a:latin typeface="Comic Sans MS" pitchFamily="66" charset="0"/>
              </a:rPr>
              <a:t>Performance (efficiency): provides better performance. </a:t>
            </a:r>
          </a:p>
          <a:p>
            <a:pPr>
              <a:buFont typeface="Courier New" pitchFamily="49" charset="0"/>
              <a:buChar char="o"/>
            </a:pPr>
            <a:r>
              <a:rPr lang="en-US" sz="2400" dirty="0">
                <a:solidFill>
                  <a:srgbClr val="0000FF"/>
                </a:solidFill>
                <a:latin typeface="Comic Sans MS" pitchFamily="66" charset="0"/>
              </a:rPr>
              <a:t> Possibility of starvation: it lacks fairness </a:t>
            </a:r>
          </a:p>
          <a:p>
            <a:pPr>
              <a:buNone/>
            </a:pPr>
            <a:r>
              <a:rPr lang="en-US" sz="2400" dirty="0">
                <a:solidFill>
                  <a:srgbClr val="FF0000"/>
                </a:solidFill>
                <a:latin typeface="Comic Sans MS" pitchFamily="66" charset="0"/>
              </a:rPr>
              <a:t>Example: Track initial position: 11 </a:t>
            </a:r>
          </a:p>
          <a:p>
            <a:pPr>
              <a:buFont typeface="Wingdings" pitchFamily="2" charset="2"/>
              <a:buChar char="ü"/>
            </a:pPr>
            <a:r>
              <a:rPr lang="en-US" sz="2400" dirty="0">
                <a:solidFill>
                  <a:srgbClr val="00B050"/>
                </a:solidFill>
                <a:latin typeface="Comic Sans MS" pitchFamily="66" charset="0"/>
              </a:rPr>
              <a:t>Track request: 1,36,16,34,9,12 </a:t>
            </a:r>
          </a:p>
          <a:p>
            <a:pPr>
              <a:buFont typeface="Wingdings" pitchFamily="2" charset="2"/>
              <a:buChar char="ü"/>
            </a:pPr>
            <a:r>
              <a:rPr lang="en-US" sz="2400" dirty="0">
                <a:solidFill>
                  <a:srgbClr val="00B050"/>
                </a:solidFill>
                <a:latin typeface="Comic Sans MS" pitchFamily="66" charset="0"/>
              </a:rPr>
              <a:t>Service order: 12,9,16, 1, 34, 36 </a:t>
            </a:r>
          </a:p>
        </p:txBody>
      </p:sp>
      <p:sp>
        <p:nvSpPr>
          <p:cNvPr id="4" name="Footer Placeholder 3">
            <a:extLst>
              <a:ext uri="{FF2B5EF4-FFF2-40B4-BE49-F238E27FC236}">
                <a16:creationId xmlns:a16="http://schemas.microsoft.com/office/drawing/2014/main" id="{F82F86AB-D803-4076-8D82-2B3199ABC871}"/>
              </a:ext>
            </a:extLst>
          </p:cNvPr>
          <p:cNvSpPr>
            <a:spLocks noGrp="1"/>
          </p:cNvSpPr>
          <p:nvPr>
            <p:ph type="ftr" sz="quarter" idx="11"/>
          </p:nvPr>
        </p:nvSpPr>
        <p:spPr/>
        <p:txBody>
          <a:bodyPr/>
          <a:lstStyle/>
          <a:p>
            <a:r>
              <a:rPr lang="en-US"/>
              <a:t>Ambo University || Woliso Campus</a:t>
            </a:r>
            <a:endParaRPr lang="en-US" dirty="0"/>
          </a:p>
        </p:txBody>
      </p:sp>
      <p:sp>
        <p:nvSpPr>
          <p:cNvPr id="5" name="Slide Number Placeholder 4">
            <a:extLst>
              <a:ext uri="{FF2B5EF4-FFF2-40B4-BE49-F238E27FC236}">
                <a16:creationId xmlns:a16="http://schemas.microsoft.com/office/drawing/2014/main" id="{8914EF2C-9335-4C0D-A43C-65D74D5EF492}"/>
              </a:ext>
            </a:extLst>
          </p:cNvPr>
          <p:cNvSpPr>
            <a:spLocks noGrp="1"/>
          </p:cNvSpPr>
          <p:nvPr>
            <p:ph type="sldNum" sz="quarter" idx="12"/>
          </p:nvPr>
        </p:nvSpPr>
        <p:spPr/>
        <p:txBody>
          <a:bodyPr/>
          <a:lstStyle/>
          <a:p>
            <a:fld id="{58AA7024-9CA2-46AC-9199-60630FF217F0}" type="slidenum">
              <a:rPr lang="en-US" smtClean="0"/>
              <a:pPr/>
              <a:t>34</a:t>
            </a:fld>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rPr>
              <a:t>SCAN (Elevator) Algorithm</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990600"/>
            <a:ext cx="8229600" cy="5867400"/>
          </a:xfrm>
        </p:spPr>
        <p:txBody>
          <a:bodyPr>
            <a:noAutofit/>
          </a:bodyPr>
          <a:lstStyle/>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The disk arm keeps moving in the same direction until there are no more outstanding requests in that direction, and then it switches direction. </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It has the head start at track 0 and move towards the highest numbered track, servicing all requests for a track as it passes the track. </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 SCAN algorithm is guaranteed to service every request in one complete pass through the disk. </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 It provides better service distribution. </a:t>
            </a:r>
          </a:p>
          <a:p>
            <a:pPr>
              <a:buNone/>
            </a:pPr>
            <a:r>
              <a:rPr lang="en-US" sz="2400" dirty="0">
                <a:solidFill>
                  <a:srgbClr val="FF0000"/>
                </a:solidFill>
                <a:effectLst>
                  <a:outerShdw blurRad="38100" dist="38100" dir="2700000" algn="tl">
                    <a:srgbClr val="000000">
                      <a:alpha val="43137"/>
                    </a:srgbClr>
                  </a:outerShdw>
                </a:effectLst>
                <a:latin typeface="Comic Sans MS" pitchFamily="66" charset="0"/>
              </a:rPr>
              <a:t>Example. Track initial position: 11 </a:t>
            </a:r>
          </a:p>
          <a:p>
            <a:pPr>
              <a:buFont typeface="Wingdings" pitchFamily="2" charset="2"/>
              <a:buChar char="ü"/>
            </a:pPr>
            <a:r>
              <a:rPr lang="en-US" sz="2400" dirty="0">
                <a:solidFill>
                  <a:srgbClr val="00B050"/>
                </a:solidFill>
                <a:effectLst>
                  <a:outerShdw blurRad="38100" dist="38100" dir="2700000" algn="tl">
                    <a:srgbClr val="000000">
                      <a:alpha val="43137"/>
                    </a:srgbClr>
                  </a:outerShdw>
                </a:effectLst>
                <a:latin typeface="Comic Sans MS" pitchFamily="66" charset="0"/>
              </a:rPr>
              <a:t>Track request: 1,36,16,34,9,12 </a:t>
            </a:r>
          </a:p>
          <a:p>
            <a:pPr>
              <a:buFont typeface="Wingdings" pitchFamily="2" charset="2"/>
              <a:buChar char="ü"/>
            </a:pPr>
            <a:r>
              <a:rPr lang="en-US" sz="2400" dirty="0">
                <a:solidFill>
                  <a:srgbClr val="00B050"/>
                </a:solidFill>
                <a:effectLst>
                  <a:outerShdw blurRad="38100" dist="38100" dir="2700000" algn="tl">
                    <a:srgbClr val="000000">
                      <a:alpha val="43137"/>
                    </a:srgbClr>
                  </a:outerShdw>
                </a:effectLst>
                <a:latin typeface="Comic Sans MS" pitchFamily="66" charset="0"/>
              </a:rPr>
              <a:t>Direction bit: 1 </a:t>
            </a:r>
          </a:p>
          <a:p>
            <a:pPr>
              <a:buFont typeface="Wingdings" pitchFamily="2" charset="2"/>
              <a:buChar char="ü"/>
            </a:pPr>
            <a:r>
              <a:rPr lang="en-US" sz="2400" dirty="0">
                <a:solidFill>
                  <a:srgbClr val="00B050"/>
                </a:solidFill>
                <a:effectLst>
                  <a:outerShdw blurRad="38100" dist="38100" dir="2700000" algn="tl">
                    <a:srgbClr val="000000">
                      <a:alpha val="43137"/>
                    </a:srgbClr>
                  </a:outerShdw>
                </a:effectLst>
                <a:latin typeface="Comic Sans MS" pitchFamily="66" charset="0"/>
              </a:rPr>
              <a:t>Service order: 12, 16, 34, 36, 9, 1 </a:t>
            </a:r>
            <a:endParaRPr lang="en-US" sz="2400" b="1" dirty="0">
              <a:solidFill>
                <a:srgbClr val="00B050"/>
              </a:solidFill>
              <a:effectLst>
                <a:outerShdw blurRad="38100" dist="38100" dir="2700000" algn="tl">
                  <a:srgbClr val="000000">
                    <a:alpha val="43137"/>
                  </a:srgbClr>
                </a:outerShdw>
              </a:effectLst>
              <a:latin typeface="Comic Sans MS" pitchFamily="66" charset="0"/>
            </a:endParaRPr>
          </a:p>
        </p:txBody>
      </p:sp>
      <p:sp>
        <p:nvSpPr>
          <p:cNvPr id="4" name="Footer Placeholder 3">
            <a:extLst>
              <a:ext uri="{FF2B5EF4-FFF2-40B4-BE49-F238E27FC236}">
                <a16:creationId xmlns:a16="http://schemas.microsoft.com/office/drawing/2014/main" id="{FA52E7DB-9403-4F65-9E8F-88942A5CDF22}"/>
              </a:ext>
            </a:extLst>
          </p:cNvPr>
          <p:cNvSpPr>
            <a:spLocks noGrp="1"/>
          </p:cNvSpPr>
          <p:nvPr>
            <p:ph type="ftr" sz="quarter" idx="11"/>
          </p:nvPr>
        </p:nvSpPr>
        <p:spPr/>
        <p:txBody>
          <a:bodyPr/>
          <a:lstStyle/>
          <a:p>
            <a:r>
              <a:rPr lang="en-US"/>
              <a:t>Ambo University || Woliso Campus</a:t>
            </a:r>
            <a:endParaRPr lang="en-US" dirty="0"/>
          </a:p>
        </p:txBody>
      </p:sp>
      <p:sp>
        <p:nvSpPr>
          <p:cNvPr id="5" name="Slide Number Placeholder 4">
            <a:extLst>
              <a:ext uri="{FF2B5EF4-FFF2-40B4-BE49-F238E27FC236}">
                <a16:creationId xmlns:a16="http://schemas.microsoft.com/office/drawing/2014/main" id="{E9AA60B0-E508-4547-B067-78CACE1CCB0A}"/>
              </a:ext>
            </a:extLst>
          </p:cNvPr>
          <p:cNvSpPr>
            <a:spLocks noGrp="1"/>
          </p:cNvSpPr>
          <p:nvPr>
            <p:ph type="sldNum" sz="quarter" idx="12"/>
          </p:nvPr>
        </p:nvSpPr>
        <p:spPr/>
        <p:txBody>
          <a:bodyPr/>
          <a:lstStyle/>
          <a:p>
            <a:fld id="{58AA7024-9CA2-46AC-9199-60630FF217F0}" type="slidenum">
              <a:rPr lang="en-US" smtClean="0"/>
              <a:pPr/>
              <a:t>35</a:t>
            </a:fld>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pPr lvl="1" algn="ctr"/>
            <a:r>
              <a:rPr lang="en-US" sz="3200" b="1" dirty="0">
                <a:solidFill>
                  <a:srgbClr val="FF0000"/>
                </a:solidFill>
              </a:rPr>
              <a:t>C-SCAN (Modified Elevator) Algorithm (Circular-SCAN)</a:t>
            </a:r>
            <a:endParaRPr lang="en-US" sz="3200" dirty="0">
              <a:solidFill>
                <a:srgbClr val="FF0000"/>
              </a:solidFill>
            </a:endParaRPr>
          </a:p>
        </p:txBody>
      </p:sp>
      <p:sp>
        <p:nvSpPr>
          <p:cNvPr id="3" name="Content Placeholder 2"/>
          <p:cNvSpPr>
            <a:spLocks noGrp="1"/>
          </p:cNvSpPr>
          <p:nvPr>
            <p:ph idx="1"/>
          </p:nvPr>
        </p:nvSpPr>
        <p:spPr>
          <a:xfrm>
            <a:off x="457200" y="990600"/>
            <a:ext cx="8229600" cy="5867400"/>
          </a:xfrm>
        </p:spPr>
        <p:txBody>
          <a:bodyPr>
            <a:noAutofit/>
          </a:bodyPr>
          <a:lstStyle/>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rPr>
              <a:t>A slight modification of elevator algorithm that has smaller variance in response times is always scans in the same direction .</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rPr>
              <a:t>When the highest numbered cylinder with a pending request has been serviced, the arm goes to the lowest-numbered cylinder with a pending request and then continues moving in an upward direction. </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rPr>
              <a:t>In effect, the lowest-numbered cylinder is thought of as being just above the highest-numbered cylinder. </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rPr>
              <a:t>It reduces the maximum delay experienced by new request. </a:t>
            </a:r>
          </a:p>
          <a:p>
            <a:pPr>
              <a:buNone/>
            </a:pPr>
            <a:r>
              <a:rPr lang="en-US" sz="2400" dirty="0">
                <a:solidFill>
                  <a:srgbClr val="FF0000"/>
                </a:solidFill>
                <a:effectLst>
                  <a:outerShdw blurRad="38100" dist="38100" dir="2700000" algn="tl">
                    <a:srgbClr val="000000">
                      <a:alpha val="43137"/>
                    </a:srgbClr>
                  </a:outerShdw>
                </a:effectLst>
              </a:rPr>
              <a:t>Example: Track initial position: 11 </a:t>
            </a:r>
          </a:p>
          <a:p>
            <a:pPr>
              <a:buFont typeface="Wingdings" pitchFamily="2" charset="2"/>
              <a:buChar char="ü"/>
            </a:pPr>
            <a:r>
              <a:rPr lang="en-US" sz="2400" dirty="0">
                <a:solidFill>
                  <a:srgbClr val="00B050"/>
                </a:solidFill>
                <a:effectLst>
                  <a:outerShdw blurRad="38100" dist="38100" dir="2700000" algn="tl">
                    <a:srgbClr val="000000">
                      <a:alpha val="43137"/>
                    </a:srgbClr>
                  </a:outerShdw>
                </a:effectLst>
              </a:rPr>
              <a:t>Track request: 1,36,16,34,9,12 </a:t>
            </a:r>
          </a:p>
          <a:p>
            <a:pPr>
              <a:buFont typeface="Wingdings" pitchFamily="2" charset="2"/>
              <a:buChar char="ü"/>
            </a:pPr>
            <a:r>
              <a:rPr lang="en-US" sz="2400" dirty="0">
                <a:solidFill>
                  <a:srgbClr val="00B050"/>
                </a:solidFill>
                <a:effectLst>
                  <a:outerShdw blurRad="38100" dist="38100" dir="2700000" algn="tl">
                    <a:srgbClr val="000000">
                      <a:alpha val="43137"/>
                    </a:srgbClr>
                  </a:outerShdw>
                </a:effectLst>
              </a:rPr>
              <a:t>Direction bit: 1 </a:t>
            </a:r>
          </a:p>
          <a:p>
            <a:pPr>
              <a:buFont typeface="Wingdings" pitchFamily="2" charset="2"/>
              <a:buChar char="ü"/>
            </a:pPr>
            <a:r>
              <a:rPr lang="en-US" sz="2400" dirty="0">
                <a:solidFill>
                  <a:srgbClr val="00B050"/>
                </a:solidFill>
                <a:effectLst>
                  <a:outerShdw blurRad="38100" dist="38100" dir="2700000" algn="tl">
                    <a:srgbClr val="000000">
                      <a:alpha val="43137"/>
                    </a:srgbClr>
                  </a:outerShdw>
                </a:effectLst>
              </a:rPr>
              <a:t>Service order: 12, 16, 34, 36, 1, 9 </a:t>
            </a:r>
            <a:endParaRPr lang="en-US" sz="2400" b="1" dirty="0">
              <a:solidFill>
                <a:srgbClr val="00B050"/>
              </a:solidFill>
              <a:effectLst>
                <a:outerShdw blurRad="38100" dist="38100" dir="2700000" algn="tl">
                  <a:srgbClr val="000000">
                    <a:alpha val="43137"/>
                  </a:srgbClr>
                </a:outerShdw>
              </a:effectLst>
            </a:endParaRPr>
          </a:p>
        </p:txBody>
      </p:sp>
      <p:sp>
        <p:nvSpPr>
          <p:cNvPr id="4" name="Footer Placeholder 3">
            <a:extLst>
              <a:ext uri="{FF2B5EF4-FFF2-40B4-BE49-F238E27FC236}">
                <a16:creationId xmlns:a16="http://schemas.microsoft.com/office/drawing/2014/main" id="{E3A77ECA-AA76-4135-AF4A-EB8B1B28DE54}"/>
              </a:ext>
            </a:extLst>
          </p:cNvPr>
          <p:cNvSpPr>
            <a:spLocks noGrp="1"/>
          </p:cNvSpPr>
          <p:nvPr>
            <p:ph type="ftr" sz="quarter" idx="11"/>
          </p:nvPr>
        </p:nvSpPr>
        <p:spPr/>
        <p:txBody>
          <a:bodyPr/>
          <a:lstStyle/>
          <a:p>
            <a:r>
              <a:rPr lang="en-US"/>
              <a:t>Ambo University || Woliso Campus</a:t>
            </a:r>
            <a:endParaRPr lang="en-US" dirty="0"/>
          </a:p>
        </p:txBody>
      </p:sp>
      <p:sp>
        <p:nvSpPr>
          <p:cNvPr id="5" name="Slide Number Placeholder 4">
            <a:extLst>
              <a:ext uri="{FF2B5EF4-FFF2-40B4-BE49-F238E27FC236}">
                <a16:creationId xmlns:a16="http://schemas.microsoft.com/office/drawing/2014/main" id="{1AF7CA09-6F7C-4347-9EB9-1A1C84CC446E}"/>
              </a:ext>
            </a:extLst>
          </p:cNvPr>
          <p:cNvSpPr>
            <a:spLocks noGrp="1"/>
          </p:cNvSpPr>
          <p:nvPr>
            <p:ph type="sldNum" sz="quarter" idx="12"/>
          </p:nvPr>
        </p:nvSpPr>
        <p:spPr/>
        <p:txBody>
          <a:bodyPr/>
          <a:lstStyle/>
          <a:p>
            <a:fld id="{58AA7024-9CA2-46AC-9199-60630FF217F0}" type="slidenum">
              <a:rPr lang="en-US" smtClean="0"/>
              <a:pPr/>
              <a:t>36</a:t>
            </a:fld>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lvl="1" algn="ctr"/>
            <a:r>
              <a:rPr lang="en-US" sz="3200" b="1" dirty="0">
                <a:solidFill>
                  <a:srgbClr val="FF0000"/>
                </a:solidFill>
                <a:effectLst>
                  <a:outerShdw blurRad="38100" dist="38100" dir="2700000" algn="tl">
                    <a:srgbClr val="000000">
                      <a:alpha val="43137"/>
                    </a:srgbClr>
                  </a:outerShdw>
                </a:effectLst>
              </a:rPr>
              <a:t>Redundant array independent disk(RAID)</a:t>
            </a:r>
            <a:endParaRPr lang="en-US" sz="3200"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990600"/>
            <a:ext cx="8229600" cy="5867400"/>
          </a:xfrm>
        </p:spPr>
        <p:txBody>
          <a:bodyPr>
            <a:noAutofit/>
          </a:bodyPr>
          <a:lstStyle/>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Redundant array of independent disks may be used to increase disk reliability. </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In a RAID system, a single large file is stored in several separate disk units by breaking the file up into a number of smaller pieces and storing these pieces on different disks. </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When a file is accessed for a read, all disks deliver their data in parallel. </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RAID may be implemented in hardware or in the operating system. </a:t>
            </a:r>
          </a:p>
        </p:txBody>
      </p:sp>
      <p:sp>
        <p:nvSpPr>
          <p:cNvPr id="4" name="Footer Placeholder 3">
            <a:extLst>
              <a:ext uri="{FF2B5EF4-FFF2-40B4-BE49-F238E27FC236}">
                <a16:creationId xmlns:a16="http://schemas.microsoft.com/office/drawing/2014/main" id="{5FAA007A-782E-4703-A2BC-179458F9B3FA}"/>
              </a:ext>
            </a:extLst>
          </p:cNvPr>
          <p:cNvSpPr>
            <a:spLocks noGrp="1"/>
          </p:cNvSpPr>
          <p:nvPr>
            <p:ph type="ftr" sz="quarter" idx="11"/>
          </p:nvPr>
        </p:nvSpPr>
        <p:spPr/>
        <p:txBody>
          <a:bodyPr/>
          <a:lstStyle/>
          <a:p>
            <a:r>
              <a:rPr lang="en-US"/>
              <a:t>Ambo University || Woliso Campus</a:t>
            </a:r>
            <a:endParaRPr lang="en-US" dirty="0"/>
          </a:p>
        </p:txBody>
      </p:sp>
      <p:sp>
        <p:nvSpPr>
          <p:cNvPr id="5" name="Slide Number Placeholder 4">
            <a:extLst>
              <a:ext uri="{FF2B5EF4-FFF2-40B4-BE49-F238E27FC236}">
                <a16:creationId xmlns:a16="http://schemas.microsoft.com/office/drawing/2014/main" id="{6B5BC045-E5AA-431A-91ED-54A003F4B802}"/>
              </a:ext>
            </a:extLst>
          </p:cNvPr>
          <p:cNvSpPr>
            <a:spLocks noGrp="1"/>
          </p:cNvSpPr>
          <p:nvPr>
            <p:ph type="sldNum" sz="quarter" idx="12"/>
          </p:nvPr>
        </p:nvSpPr>
        <p:spPr/>
        <p:txBody>
          <a:bodyPr/>
          <a:lstStyle/>
          <a:p>
            <a:fld id="{58AA7024-9CA2-46AC-9199-60630FF217F0}" type="slidenum">
              <a:rPr lang="en-US" smtClean="0"/>
              <a:pPr/>
              <a:t>37</a:t>
            </a:fld>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9476776">
            <a:off x="2023513" y="2875002"/>
            <a:ext cx="4347537" cy="1107996"/>
          </a:xfrm>
          <a:prstGeom prst="rect">
            <a:avLst/>
          </a:prstGeom>
          <a:noFill/>
        </p:spPr>
        <p:txBody>
          <a:bodyPr wrap="none" lIns="91440" tIns="45720" rIns="91440" bIns="45720">
            <a:spAutoFit/>
          </a:bodyPr>
          <a:lstStyle/>
          <a:p>
            <a:pPr algn="ctr"/>
            <a:r>
              <a:rPr lang="en-US" sz="6600" b="1" cap="none" spc="0" dirty="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Thanks you </a:t>
            </a:r>
          </a:p>
        </p:txBody>
      </p:sp>
      <p:sp>
        <p:nvSpPr>
          <p:cNvPr id="2" name="Footer Placeholder 1">
            <a:extLst>
              <a:ext uri="{FF2B5EF4-FFF2-40B4-BE49-F238E27FC236}">
                <a16:creationId xmlns:a16="http://schemas.microsoft.com/office/drawing/2014/main" id="{487EF408-6146-4C1F-B5AB-331DD3B14979}"/>
              </a:ext>
            </a:extLst>
          </p:cNvPr>
          <p:cNvSpPr>
            <a:spLocks noGrp="1"/>
          </p:cNvSpPr>
          <p:nvPr>
            <p:ph type="ftr" sz="quarter" idx="11"/>
          </p:nvPr>
        </p:nvSpPr>
        <p:spPr/>
        <p:txBody>
          <a:bodyPr/>
          <a:lstStyle/>
          <a:p>
            <a:r>
              <a:rPr lang="en-US"/>
              <a:t>Ambo University || Woliso Campus</a:t>
            </a:r>
            <a:endParaRPr lang="en-US" dirty="0"/>
          </a:p>
        </p:txBody>
      </p:sp>
      <p:sp>
        <p:nvSpPr>
          <p:cNvPr id="3" name="Slide Number Placeholder 2">
            <a:extLst>
              <a:ext uri="{FF2B5EF4-FFF2-40B4-BE49-F238E27FC236}">
                <a16:creationId xmlns:a16="http://schemas.microsoft.com/office/drawing/2014/main" id="{C502447D-BA7B-4580-9170-52F9129C28D7}"/>
              </a:ext>
            </a:extLst>
          </p:cNvPr>
          <p:cNvSpPr>
            <a:spLocks noGrp="1"/>
          </p:cNvSpPr>
          <p:nvPr>
            <p:ph type="sldNum" sz="quarter" idx="12"/>
          </p:nvPr>
        </p:nvSpPr>
        <p:spPr/>
        <p:txBody>
          <a:bodyPr/>
          <a:lstStyle/>
          <a:p>
            <a:fld id="{58AA7024-9CA2-46AC-9199-60630FF217F0}" type="slidenum">
              <a:rPr lang="en-US" smtClean="0"/>
              <a:pPr/>
              <a:t>38</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I/O devices </a:t>
            </a:r>
          </a:p>
        </p:txBody>
      </p:sp>
      <p:sp>
        <p:nvSpPr>
          <p:cNvPr id="3" name="Content Placeholder 2"/>
          <p:cNvSpPr>
            <a:spLocks noGrp="1"/>
          </p:cNvSpPr>
          <p:nvPr>
            <p:ph idx="1"/>
          </p:nvPr>
        </p:nvSpPr>
        <p:spPr>
          <a:xfrm>
            <a:off x="457200" y="990600"/>
            <a:ext cx="8229600" cy="5867400"/>
          </a:xfrm>
        </p:spPr>
        <p:txBody>
          <a:bodyPr>
            <a:noAutofit/>
          </a:bodyPr>
          <a:lstStyle/>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Concerns with the way data are handled by the I/O device.</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There are two types of I/O devices blocked and character. </a:t>
            </a:r>
          </a:p>
          <a:p>
            <a:pPr>
              <a:buFont typeface="Wingdings" pitchFamily="2" charset="2"/>
              <a:buChar char="v"/>
            </a:pPr>
            <a:r>
              <a:rPr lang="en-US" sz="2400" dirty="0">
                <a:solidFill>
                  <a:srgbClr val="00B050"/>
                </a:solidFill>
                <a:effectLst>
                  <a:outerShdw blurRad="38100" dist="38100" dir="2700000" algn="tl">
                    <a:srgbClr val="000000">
                      <a:alpha val="43137"/>
                    </a:srgbClr>
                  </a:outerShdw>
                </a:effectLst>
                <a:latin typeface="Comic Sans MS" pitchFamily="66" charset="0"/>
              </a:rPr>
              <a:t>Block devices</a:t>
            </a:r>
          </a:p>
          <a:p>
            <a:pPr lvl="1"/>
            <a:r>
              <a:rPr lang="en-US" sz="2400" dirty="0">
                <a:solidFill>
                  <a:srgbClr val="0000FF"/>
                </a:solidFill>
                <a:effectLst>
                  <a:outerShdw blurRad="38100" dist="38100" dir="2700000" algn="tl">
                    <a:srgbClr val="000000">
                      <a:alpha val="43137"/>
                    </a:srgbClr>
                  </a:outerShdw>
                </a:effectLst>
                <a:latin typeface="Comic Sans MS" pitchFamily="66" charset="0"/>
              </a:rPr>
              <a:t>stores information in Fixed-size blocks, each one with its own address.</a:t>
            </a:r>
          </a:p>
          <a:p>
            <a:pPr lvl="1"/>
            <a:r>
              <a:rPr lang="en-US" sz="2400" dirty="0">
                <a:solidFill>
                  <a:srgbClr val="0000FF"/>
                </a:solidFill>
                <a:effectLst>
                  <a:outerShdw blurRad="38100" dist="38100" dir="2700000" algn="tl">
                    <a:srgbClr val="000000">
                      <a:alpha val="43137"/>
                    </a:srgbClr>
                  </a:outerShdw>
                </a:effectLst>
                <a:latin typeface="Comic Sans MS" pitchFamily="66" charset="0"/>
              </a:rPr>
              <a:t>Common block size range from 512bytes to 32,768bytes. </a:t>
            </a:r>
          </a:p>
          <a:p>
            <a:pPr lvl="1"/>
            <a:r>
              <a:rPr lang="en-US" sz="2400" dirty="0">
                <a:solidFill>
                  <a:srgbClr val="0000FF"/>
                </a:solidFill>
                <a:effectLst>
                  <a:outerShdw blurRad="38100" dist="38100" dir="2700000" algn="tl">
                    <a:srgbClr val="000000">
                      <a:alpha val="43137"/>
                    </a:srgbClr>
                  </a:outerShdw>
                </a:effectLst>
                <a:latin typeface="Comic Sans MS" pitchFamily="66" charset="0"/>
              </a:rPr>
              <a:t>All transfers are in units of one or more entire (consecutive) blocks.</a:t>
            </a:r>
          </a:p>
          <a:p>
            <a:pPr lvl="1"/>
            <a:r>
              <a:rPr lang="en-US" sz="2400" dirty="0">
                <a:solidFill>
                  <a:srgbClr val="0000FF"/>
                </a:solidFill>
                <a:effectLst>
                  <a:outerShdw blurRad="38100" dist="38100" dir="2700000" algn="tl">
                    <a:srgbClr val="000000">
                      <a:alpha val="43137"/>
                    </a:srgbClr>
                  </a:outerShdw>
                </a:effectLst>
                <a:latin typeface="Comic Sans MS" pitchFamily="66" charset="0"/>
              </a:rPr>
              <a:t>The essential property of a block device is that it is possible to read or write each block independently of all the other ones. </a:t>
            </a:r>
          </a:p>
          <a:p>
            <a:r>
              <a:rPr lang="en-US" sz="2400" dirty="0">
                <a:solidFill>
                  <a:srgbClr val="0000FF"/>
                </a:solidFill>
                <a:effectLst>
                  <a:outerShdw blurRad="38100" dist="38100" dir="2700000" algn="tl">
                    <a:srgbClr val="000000">
                      <a:alpha val="43137"/>
                    </a:srgbClr>
                  </a:outerShdw>
                </a:effectLst>
                <a:latin typeface="Comic Sans MS" pitchFamily="66" charset="0"/>
              </a:rPr>
              <a:t>Example: Hard disks, CO-ROMs, and USB sticks.</a:t>
            </a:r>
          </a:p>
          <a:p>
            <a:pPr lvl="1">
              <a:buNone/>
            </a:pPr>
            <a:endParaRPr lang="en-US" sz="2400" dirty="0">
              <a:solidFill>
                <a:srgbClr val="0000FF"/>
              </a:solidFill>
              <a:effectLst>
                <a:outerShdw blurRad="38100" dist="38100" dir="2700000" algn="tl">
                  <a:srgbClr val="000000">
                    <a:alpha val="43137"/>
                  </a:srgbClr>
                </a:outerShdw>
              </a:effectLst>
              <a:latin typeface="Comic Sans MS" pitchFamily="66" charset="0"/>
            </a:endParaRPr>
          </a:p>
          <a:p>
            <a:pPr>
              <a:buFont typeface="Wingdings" pitchFamily="2" charset="2"/>
              <a:buChar char="v"/>
            </a:pPr>
            <a:endParaRPr lang="en-US" sz="2400" dirty="0">
              <a:solidFill>
                <a:srgbClr val="0000FF"/>
              </a:solidFill>
              <a:effectLst>
                <a:outerShdw blurRad="38100" dist="38100" dir="2700000" algn="tl">
                  <a:srgbClr val="000000">
                    <a:alpha val="43137"/>
                  </a:srgbClr>
                </a:outerShdw>
              </a:effectLst>
              <a:latin typeface="Comic Sans MS" pitchFamily="66" charset="0"/>
            </a:endParaRPr>
          </a:p>
        </p:txBody>
      </p:sp>
      <p:sp>
        <p:nvSpPr>
          <p:cNvPr id="4" name="Footer Placeholder 3">
            <a:extLst>
              <a:ext uri="{FF2B5EF4-FFF2-40B4-BE49-F238E27FC236}">
                <a16:creationId xmlns:a16="http://schemas.microsoft.com/office/drawing/2014/main" id="{396842AC-23D5-4AA9-B022-1A35EA294A74}"/>
              </a:ext>
            </a:extLst>
          </p:cNvPr>
          <p:cNvSpPr>
            <a:spLocks noGrp="1"/>
          </p:cNvSpPr>
          <p:nvPr>
            <p:ph type="ftr" sz="quarter" idx="11"/>
          </p:nvPr>
        </p:nvSpPr>
        <p:spPr/>
        <p:txBody>
          <a:bodyPr/>
          <a:lstStyle/>
          <a:p>
            <a:r>
              <a:rPr lang="en-US"/>
              <a:t>Ambo University || Woliso Campus</a:t>
            </a:r>
            <a:endParaRPr lang="en-US" dirty="0"/>
          </a:p>
        </p:txBody>
      </p:sp>
      <p:sp>
        <p:nvSpPr>
          <p:cNvPr id="5" name="Slide Number Placeholder 4">
            <a:extLst>
              <a:ext uri="{FF2B5EF4-FFF2-40B4-BE49-F238E27FC236}">
                <a16:creationId xmlns:a16="http://schemas.microsoft.com/office/drawing/2014/main" id="{83E72E26-10C2-42A8-A454-1FDF028D4A7C}"/>
              </a:ext>
            </a:extLst>
          </p:cNvPr>
          <p:cNvSpPr>
            <a:spLocks noGrp="1"/>
          </p:cNvSpPr>
          <p:nvPr>
            <p:ph type="sldNum" sz="quarter" idx="12"/>
          </p:nvPr>
        </p:nvSpPr>
        <p:spPr/>
        <p:txBody>
          <a:bodyPr/>
          <a:lstStyle/>
          <a:p>
            <a:fld id="{58AA7024-9CA2-46AC-9199-60630FF217F0}"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I/O devices(can't…) </a:t>
            </a:r>
          </a:p>
        </p:txBody>
      </p:sp>
      <p:sp>
        <p:nvSpPr>
          <p:cNvPr id="3" name="Content Placeholder 2"/>
          <p:cNvSpPr>
            <a:spLocks noGrp="1"/>
          </p:cNvSpPr>
          <p:nvPr>
            <p:ph idx="1"/>
          </p:nvPr>
        </p:nvSpPr>
        <p:spPr>
          <a:xfrm>
            <a:off x="457200" y="990600"/>
            <a:ext cx="8229600" cy="5867400"/>
          </a:xfrm>
        </p:spPr>
        <p:txBody>
          <a:bodyPr>
            <a:noAutofit/>
          </a:bodyPr>
          <a:lstStyle/>
          <a:p>
            <a:pPr>
              <a:buFont typeface="Wingdings" pitchFamily="2" charset="2"/>
              <a:buChar char="v"/>
            </a:pPr>
            <a:r>
              <a:rPr lang="en-US" sz="2400" dirty="0">
                <a:solidFill>
                  <a:srgbClr val="00B050"/>
                </a:solidFill>
                <a:effectLst>
                  <a:outerShdw blurRad="38100" dist="38100" dir="2700000" algn="tl">
                    <a:srgbClr val="000000">
                      <a:alpha val="43137"/>
                    </a:srgbClr>
                  </a:outerShdw>
                </a:effectLst>
                <a:latin typeface="Comic Sans MS" pitchFamily="66" charset="0"/>
              </a:rPr>
              <a:t>Character devices </a:t>
            </a:r>
          </a:p>
          <a:p>
            <a:pPr lvl="1"/>
            <a:r>
              <a:rPr lang="en-US" sz="2400" dirty="0">
                <a:solidFill>
                  <a:srgbClr val="0000FF"/>
                </a:solidFill>
                <a:effectLst>
                  <a:outerShdw blurRad="38100" dist="38100" dir="2700000" algn="tl">
                    <a:srgbClr val="000000">
                      <a:alpha val="43137"/>
                    </a:srgbClr>
                  </a:outerShdw>
                </a:effectLst>
                <a:latin typeface="Comic Sans MS" pitchFamily="66" charset="0"/>
              </a:rPr>
              <a:t>delivers or accepts stream of character, without regard to any block structure.</a:t>
            </a:r>
          </a:p>
          <a:p>
            <a:pPr lvl="1"/>
            <a:r>
              <a:rPr lang="en-US" sz="2400" dirty="0">
                <a:solidFill>
                  <a:srgbClr val="0000FF"/>
                </a:solidFill>
                <a:effectLst>
                  <a:outerShdw blurRad="38100" dist="38100" dir="2700000" algn="tl">
                    <a:srgbClr val="000000">
                      <a:alpha val="43137"/>
                    </a:srgbClr>
                  </a:outerShdw>
                </a:effectLst>
                <a:latin typeface="Comic Sans MS" pitchFamily="66" charset="0"/>
              </a:rPr>
              <a:t> It is not addressable and does not have any seek operation. </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Example: Printers, network interfaces, mice (for pointing), rats (for psychology lab experiments).</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most other devices that are not disk-like can be seen as character devices.</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Some devices just do not fit in to both above classification.</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Clocks, for example, are not block addressable, Nor do they generate or accept character streams.</a:t>
            </a:r>
          </a:p>
          <a:p>
            <a:pPr lvl="1"/>
            <a:endParaRPr lang="en-US" sz="2400" dirty="0">
              <a:solidFill>
                <a:srgbClr val="0000FF"/>
              </a:solidFill>
              <a:effectLst>
                <a:outerShdw blurRad="38100" dist="38100" dir="2700000" algn="tl">
                  <a:srgbClr val="000000">
                    <a:alpha val="43137"/>
                  </a:srgbClr>
                </a:outerShdw>
              </a:effectLst>
              <a:latin typeface="Comic Sans MS" pitchFamily="66" charset="0"/>
            </a:endParaRPr>
          </a:p>
          <a:p>
            <a:pPr lvl="1"/>
            <a:endParaRPr lang="en-US" sz="2400" dirty="0">
              <a:solidFill>
                <a:srgbClr val="0000FF"/>
              </a:solidFill>
              <a:effectLst>
                <a:outerShdw blurRad="38100" dist="38100" dir="2700000" algn="tl">
                  <a:srgbClr val="000000">
                    <a:alpha val="43137"/>
                  </a:srgbClr>
                </a:outerShdw>
              </a:effectLst>
              <a:latin typeface="Comic Sans MS" pitchFamily="66" charset="0"/>
            </a:endParaRPr>
          </a:p>
          <a:p>
            <a:pPr lvl="1">
              <a:buNone/>
            </a:pPr>
            <a:endParaRPr lang="en-US" sz="2400" dirty="0">
              <a:solidFill>
                <a:srgbClr val="0000FF"/>
              </a:solidFill>
              <a:effectLst>
                <a:outerShdw blurRad="38100" dist="38100" dir="2700000" algn="tl">
                  <a:srgbClr val="000000">
                    <a:alpha val="43137"/>
                  </a:srgbClr>
                </a:outerShdw>
              </a:effectLst>
              <a:latin typeface="Comic Sans MS" pitchFamily="66" charset="0"/>
            </a:endParaRPr>
          </a:p>
          <a:p>
            <a:pPr>
              <a:buFont typeface="Wingdings" pitchFamily="2" charset="2"/>
              <a:buChar char="v"/>
            </a:pPr>
            <a:endParaRPr lang="en-US" sz="2400" dirty="0">
              <a:solidFill>
                <a:srgbClr val="0000FF"/>
              </a:solidFill>
              <a:effectLst>
                <a:outerShdw blurRad="38100" dist="38100" dir="2700000" algn="tl">
                  <a:srgbClr val="000000">
                    <a:alpha val="43137"/>
                  </a:srgbClr>
                </a:outerShdw>
              </a:effectLst>
              <a:latin typeface="Comic Sans MS" pitchFamily="66" charset="0"/>
            </a:endParaRPr>
          </a:p>
        </p:txBody>
      </p:sp>
      <p:sp>
        <p:nvSpPr>
          <p:cNvPr id="4" name="Footer Placeholder 3">
            <a:extLst>
              <a:ext uri="{FF2B5EF4-FFF2-40B4-BE49-F238E27FC236}">
                <a16:creationId xmlns:a16="http://schemas.microsoft.com/office/drawing/2014/main" id="{7568EFB4-3E4B-4546-B594-353BCCE81A45}"/>
              </a:ext>
            </a:extLst>
          </p:cNvPr>
          <p:cNvSpPr>
            <a:spLocks noGrp="1"/>
          </p:cNvSpPr>
          <p:nvPr>
            <p:ph type="ftr" sz="quarter" idx="11"/>
          </p:nvPr>
        </p:nvSpPr>
        <p:spPr/>
        <p:txBody>
          <a:bodyPr/>
          <a:lstStyle/>
          <a:p>
            <a:r>
              <a:rPr lang="en-US"/>
              <a:t>Ambo University || Woliso Campus</a:t>
            </a:r>
            <a:endParaRPr lang="en-US" dirty="0"/>
          </a:p>
        </p:txBody>
      </p:sp>
      <p:sp>
        <p:nvSpPr>
          <p:cNvPr id="5" name="Slide Number Placeholder 4">
            <a:extLst>
              <a:ext uri="{FF2B5EF4-FFF2-40B4-BE49-F238E27FC236}">
                <a16:creationId xmlns:a16="http://schemas.microsoft.com/office/drawing/2014/main" id="{B87B5EC5-59FA-4C7D-AB12-BF2641789224}"/>
              </a:ext>
            </a:extLst>
          </p:cNvPr>
          <p:cNvSpPr>
            <a:spLocks noGrp="1"/>
          </p:cNvSpPr>
          <p:nvPr>
            <p:ph type="sldNum" sz="quarter" idx="12"/>
          </p:nvPr>
        </p:nvSpPr>
        <p:spPr/>
        <p:txBody>
          <a:bodyPr/>
          <a:lstStyle/>
          <a:p>
            <a:fld id="{58AA7024-9CA2-46AC-9199-60630FF217F0}"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Device controller </a:t>
            </a:r>
          </a:p>
        </p:txBody>
      </p:sp>
      <p:sp>
        <p:nvSpPr>
          <p:cNvPr id="3" name="Content Placeholder 2"/>
          <p:cNvSpPr>
            <a:spLocks noGrp="1"/>
          </p:cNvSpPr>
          <p:nvPr>
            <p:ph idx="1"/>
          </p:nvPr>
        </p:nvSpPr>
        <p:spPr>
          <a:xfrm>
            <a:off x="457200" y="990600"/>
            <a:ext cx="8229600" cy="5867400"/>
          </a:xfrm>
        </p:spPr>
        <p:txBody>
          <a:bodyPr>
            <a:noAutofit/>
          </a:bodyPr>
          <a:lstStyle/>
          <a:p>
            <a:pPr>
              <a:buFont typeface="Wingdings" pitchFamily="2" charset="2"/>
              <a:buChar char="v"/>
            </a:pPr>
            <a:r>
              <a:rPr lang="en-US" sz="2400" dirty="0">
                <a:solidFill>
                  <a:srgbClr val="0000FF"/>
                </a:solidFill>
                <a:latin typeface="Comic Sans MS" pitchFamily="66" charset="0"/>
              </a:rPr>
              <a:t>Is collection of electronics that can operate  a port, bus or devices</a:t>
            </a:r>
          </a:p>
          <a:p>
            <a:pPr>
              <a:buFont typeface="Wingdings" pitchFamily="2" charset="2"/>
              <a:buChar char="v"/>
            </a:pPr>
            <a:r>
              <a:rPr lang="en-US" sz="2400" dirty="0">
                <a:solidFill>
                  <a:srgbClr val="0000FF"/>
                </a:solidFill>
                <a:latin typeface="Comic Sans MS" pitchFamily="66" charset="0"/>
              </a:rPr>
              <a:t>For example disk controller’s job is to convert the serial bit stream into a block of bytes and perform any error correction necessary. </a:t>
            </a:r>
          </a:p>
          <a:p>
            <a:pPr>
              <a:buFont typeface="Wingdings" pitchFamily="2" charset="2"/>
              <a:buChar char="v"/>
            </a:pPr>
            <a:r>
              <a:rPr lang="en-US" sz="2400" dirty="0">
                <a:solidFill>
                  <a:srgbClr val="0000FF"/>
                </a:solidFill>
                <a:latin typeface="Comic Sans MS" pitchFamily="66" charset="0"/>
              </a:rPr>
              <a:t>controller has a few registers that are used for communicating with the CPU. </a:t>
            </a:r>
          </a:p>
          <a:p>
            <a:pPr>
              <a:buFont typeface="Wingdings" pitchFamily="2" charset="2"/>
              <a:buChar char="v"/>
            </a:pPr>
            <a:r>
              <a:rPr lang="en-US" sz="2400" dirty="0">
                <a:solidFill>
                  <a:srgbClr val="0000FF"/>
                </a:solidFill>
                <a:latin typeface="Comic Sans MS" pitchFamily="66" charset="0"/>
              </a:rPr>
              <a:t>By writing into these registers, the operating system can command the device to deliver data, accept data, switch itself on or off, or otherwise perform some action. </a:t>
            </a:r>
          </a:p>
          <a:p>
            <a:pPr>
              <a:buFont typeface="Wingdings" pitchFamily="2" charset="2"/>
              <a:buChar char="v"/>
            </a:pPr>
            <a:r>
              <a:rPr lang="en-US" sz="2400" dirty="0">
                <a:solidFill>
                  <a:srgbClr val="0000FF"/>
                </a:solidFill>
                <a:latin typeface="Comic Sans MS" pitchFamily="66" charset="0"/>
              </a:rPr>
              <a:t>By reading from these registers, the operating system can learn what the device's state is, whether it is prepared to accept a new command, and so on.</a:t>
            </a:r>
          </a:p>
          <a:p>
            <a:pPr>
              <a:buFont typeface="Wingdings" pitchFamily="2" charset="2"/>
              <a:buChar char="v"/>
            </a:pPr>
            <a:endParaRPr lang="en-US" sz="2400" dirty="0">
              <a:solidFill>
                <a:srgbClr val="0000FF"/>
              </a:solidFill>
              <a:latin typeface="Comic Sans MS" pitchFamily="66" charset="0"/>
            </a:endParaRPr>
          </a:p>
          <a:p>
            <a:pPr>
              <a:buFont typeface="Wingdings" pitchFamily="2" charset="2"/>
              <a:buChar char="v"/>
            </a:pPr>
            <a:endParaRPr lang="en-US" sz="2400" dirty="0">
              <a:solidFill>
                <a:srgbClr val="0000FF"/>
              </a:solidFill>
              <a:latin typeface="Comic Sans MS" pitchFamily="66" charset="0"/>
            </a:endParaRPr>
          </a:p>
          <a:p>
            <a:pPr lvl="1"/>
            <a:endParaRPr lang="en-US" sz="2400" dirty="0">
              <a:solidFill>
                <a:srgbClr val="0000FF"/>
              </a:solidFill>
              <a:latin typeface="Comic Sans MS" pitchFamily="66" charset="0"/>
            </a:endParaRPr>
          </a:p>
          <a:p>
            <a:pPr lvl="1"/>
            <a:endParaRPr lang="en-US" sz="2400" dirty="0">
              <a:solidFill>
                <a:srgbClr val="0000FF"/>
              </a:solidFill>
              <a:latin typeface="Comic Sans MS" pitchFamily="66" charset="0"/>
            </a:endParaRPr>
          </a:p>
          <a:p>
            <a:pPr lvl="1">
              <a:buNone/>
            </a:pPr>
            <a:endParaRPr lang="en-US" sz="2400" dirty="0">
              <a:solidFill>
                <a:srgbClr val="0000FF"/>
              </a:solidFill>
              <a:latin typeface="Comic Sans MS" pitchFamily="66" charset="0"/>
            </a:endParaRPr>
          </a:p>
          <a:p>
            <a:pPr>
              <a:buFont typeface="Wingdings" pitchFamily="2" charset="2"/>
              <a:buChar char="v"/>
            </a:pPr>
            <a:endParaRPr lang="en-US" sz="2400" dirty="0">
              <a:solidFill>
                <a:srgbClr val="0000FF"/>
              </a:solidFill>
              <a:latin typeface="Comic Sans MS" pitchFamily="66" charset="0"/>
            </a:endParaRPr>
          </a:p>
        </p:txBody>
      </p:sp>
      <p:sp>
        <p:nvSpPr>
          <p:cNvPr id="4" name="Footer Placeholder 3">
            <a:extLst>
              <a:ext uri="{FF2B5EF4-FFF2-40B4-BE49-F238E27FC236}">
                <a16:creationId xmlns:a16="http://schemas.microsoft.com/office/drawing/2014/main" id="{71B7C061-633B-43C2-A7DF-416347DB8D91}"/>
              </a:ext>
            </a:extLst>
          </p:cNvPr>
          <p:cNvSpPr>
            <a:spLocks noGrp="1"/>
          </p:cNvSpPr>
          <p:nvPr>
            <p:ph type="ftr" sz="quarter" idx="11"/>
          </p:nvPr>
        </p:nvSpPr>
        <p:spPr/>
        <p:txBody>
          <a:bodyPr/>
          <a:lstStyle/>
          <a:p>
            <a:r>
              <a:rPr lang="en-US"/>
              <a:t>Ambo University || Woliso Campus</a:t>
            </a:r>
            <a:endParaRPr lang="en-US" dirty="0"/>
          </a:p>
        </p:txBody>
      </p:sp>
      <p:sp>
        <p:nvSpPr>
          <p:cNvPr id="5" name="Slide Number Placeholder 4">
            <a:extLst>
              <a:ext uri="{FF2B5EF4-FFF2-40B4-BE49-F238E27FC236}">
                <a16:creationId xmlns:a16="http://schemas.microsoft.com/office/drawing/2014/main" id="{8D344AC8-D0DE-46EC-BFFF-18D32A37C699}"/>
              </a:ext>
            </a:extLst>
          </p:cNvPr>
          <p:cNvSpPr>
            <a:spLocks noGrp="1"/>
          </p:cNvSpPr>
          <p:nvPr>
            <p:ph type="sldNum" sz="quarter" idx="12"/>
          </p:nvPr>
        </p:nvSpPr>
        <p:spPr/>
        <p:txBody>
          <a:bodyPr/>
          <a:lstStyle/>
          <a:p>
            <a:fld id="{58AA7024-9CA2-46AC-9199-60630FF217F0}"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Memory-mapped I/O</a:t>
            </a:r>
          </a:p>
        </p:txBody>
      </p:sp>
      <p:sp>
        <p:nvSpPr>
          <p:cNvPr id="3" name="Content Placeholder 2"/>
          <p:cNvSpPr>
            <a:spLocks noGrp="1"/>
          </p:cNvSpPr>
          <p:nvPr>
            <p:ph idx="1"/>
          </p:nvPr>
        </p:nvSpPr>
        <p:spPr>
          <a:xfrm>
            <a:off x="457200" y="990600"/>
            <a:ext cx="8229600" cy="5867400"/>
          </a:xfrm>
        </p:spPr>
        <p:txBody>
          <a:bodyPr>
            <a:noAutofit/>
          </a:bodyPr>
          <a:lstStyle/>
          <a:p>
            <a:pPr>
              <a:buFont typeface="Wingdings" pitchFamily="2" charset="2"/>
              <a:buChar char="Ø"/>
            </a:pPr>
            <a:r>
              <a:rPr lang="en-US" sz="2400" dirty="0">
                <a:solidFill>
                  <a:srgbClr val="0000FF"/>
                </a:solidFill>
                <a:effectLst>
                  <a:outerShdw blurRad="38100" dist="38100" dir="2700000" algn="tl">
                    <a:srgbClr val="000000">
                      <a:alpha val="43137"/>
                    </a:srgbClr>
                  </a:outerShdw>
                </a:effectLst>
                <a:latin typeface="Comic Sans MS" pitchFamily="66" charset="0"/>
              </a:rPr>
              <a:t>How the CPU communicates with controllers to accomplish I/O transfer?</a:t>
            </a:r>
          </a:p>
          <a:p>
            <a:pPr>
              <a:buFont typeface="Wingdings" pitchFamily="2" charset="2"/>
              <a:buChar char="Ø"/>
            </a:pPr>
            <a:r>
              <a:rPr lang="en-US" sz="2400" dirty="0">
                <a:solidFill>
                  <a:srgbClr val="0000FF"/>
                </a:solidFill>
                <a:effectLst>
                  <a:outerShdw blurRad="38100" dist="38100" dir="2700000" algn="tl">
                    <a:srgbClr val="000000">
                      <a:alpha val="43137"/>
                    </a:srgbClr>
                  </a:outerShdw>
                </a:effectLst>
                <a:latin typeface="Comic Sans MS" pitchFamily="66" charset="0"/>
              </a:rPr>
              <a:t>Two alternatives exists.</a:t>
            </a:r>
          </a:p>
          <a:p>
            <a:pPr marL="457200" indent="-457200">
              <a:buFont typeface="+mj-lt"/>
              <a:buAutoNum type="arabicPeriod"/>
            </a:pPr>
            <a:r>
              <a:rPr lang="en-US" sz="2400" dirty="0">
                <a:solidFill>
                  <a:srgbClr val="0000FF"/>
                </a:solidFill>
                <a:effectLst>
                  <a:outerShdw blurRad="38100" dist="38100" dir="2700000" algn="tl">
                    <a:srgbClr val="000000">
                      <a:alpha val="43137"/>
                    </a:srgbClr>
                  </a:outerShdw>
                </a:effectLst>
                <a:latin typeface="Comic Sans MS" pitchFamily="66" charset="0"/>
              </a:rPr>
              <a:t>Use of special I/O instruction( IN and OUT):</a:t>
            </a:r>
          </a:p>
          <a:p>
            <a:pPr lvl="1">
              <a:buBlip>
                <a:blip r:embed="rId2"/>
              </a:buBlip>
            </a:pPr>
            <a:r>
              <a:rPr lang="en-US" sz="2000" dirty="0">
                <a:solidFill>
                  <a:srgbClr val="0000FF"/>
                </a:solidFill>
                <a:effectLst>
                  <a:outerShdw blurRad="38100" dist="38100" dir="2700000" algn="tl">
                    <a:srgbClr val="000000">
                      <a:alpha val="43137"/>
                    </a:srgbClr>
                  </a:outerShdw>
                </a:effectLst>
                <a:latin typeface="Comic Sans MS" pitchFamily="66" charset="0"/>
              </a:rPr>
              <a:t>Each register is assigned an I/O port number, an 8- or 16-bit integer. </a:t>
            </a:r>
          </a:p>
          <a:p>
            <a:pPr lvl="1">
              <a:buBlip>
                <a:blip r:embed="rId2"/>
              </a:buBlip>
            </a:pPr>
            <a:r>
              <a:rPr lang="en-US" sz="2000" dirty="0">
                <a:solidFill>
                  <a:srgbClr val="0000FF"/>
                </a:solidFill>
                <a:effectLst>
                  <a:outerShdw blurRad="38100" dist="38100" dir="2700000" algn="tl">
                    <a:srgbClr val="000000">
                      <a:alpha val="43137"/>
                    </a:srgbClr>
                  </a:outerShdw>
                </a:effectLst>
                <a:latin typeface="Comic Sans MS" pitchFamily="66" charset="0"/>
              </a:rPr>
              <a:t>The set of all the I/O ports form the I/O port space</a:t>
            </a:r>
          </a:p>
          <a:p>
            <a:pPr lvl="1">
              <a:buBlip>
                <a:blip r:embed="rId2"/>
              </a:buBlip>
            </a:pPr>
            <a:r>
              <a:rPr lang="en-US" sz="2000" dirty="0">
                <a:solidFill>
                  <a:srgbClr val="0000FF"/>
                </a:solidFill>
                <a:effectLst>
                  <a:outerShdw blurRad="38100" dist="38100" dir="2700000" algn="tl">
                    <a:srgbClr val="000000">
                      <a:alpha val="43137"/>
                    </a:srgbClr>
                  </a:outerShdw>
                </a:effectLst>
                <a:latin typeface="Comic Sans MS" pitchFamily="66" charset="0"/>
              </a:rPr>
              <a:t>protected ordinary user programs cannot access it (only the operating system can).</a:t>
            </a:r>
          </a:p>
          <a:p>
            <a:pPr>
              <a:buBlip>
                <a:blip r:embed="rId2"/>
              </a:buBlip>
            </a:pPr>
            <a:r>
              <a:rPr lang="en-US" sz="2400" dirty="0">
                <a:solidFill>
                  <a:srgbClr val="0000FF"/>
                </a:solidFill>
                <a:effectLst>
                  <a:outerShdw blurRad="38100" dist="38100" dir="2700000" algn="tl">
                    <a:srgbClr val="000000">
                      <a:alpha val="43137"/>
                    </a:srgbClr>
                  </a:outerShdw>
                </a:effectLst>
                <a:latin typeface="Comic Sans MS" pitchFamily="66" charset="0"/>
              </a:rPr>
              <a:t>Example:</a:t>
            </a:r>
          </a:p>
          <a:p>
            <a:pPr>
              <a:buFont typeface="Calibri" pitchFamily="34" charset="0"/>
              <a:buChar char="₋"/>
            </a:pPr>
            <a:r>
              <a:rPr lang="en-US" sz="2400" dirty="0">
                <a:solidFill>
                  <a:srgbClr val="FF0000"/>
                </a:solidFill>
                <a:effectLst>
                  <a:outerShdw blurRad="38100" dist="38100" dir="2700000" algn="tl">
                    <a:srgbClr val="000000">
                      <a:alpha val="43137"/>
                    </a:srgbClr>
                  </a:outerShdw>
                </a:effectLst>
                <a:latin typeface="Comic Sans MS" pitchFamily="66" charset="0"/>
              </a:rPr>
              <a:t>I N REG, PORT</a:t>
            </a:r>
            <a:r>
              <a:rPr lang="en-US" sz="2400" dirty="0">
                <a:solidFill>
                  <a:srgbClr val="0000FF"/>
                </a:solidFill>
                <a:effectLst>
                  <a:outerShdw blurRad="38100" dist="38100" dir="2700000" algn="tl">
                    <a:srgbClr val="000000">
                      <a:alpha val="43137"/>
                    </a:srgbClr>
                  </a:outerShdw>
                </a:effectLst>
                <a:latin typeface="Comic Sans MS" pitchFamily="66" charset="0"/>
              </a:rPr>
              <a:t> : </a:t>
            </a:r>
            <a:r>
              <a:rPr lang="en-US" sz="2400" dirty="0">
                <a:solidFill>
                  <a:srgbClr val="0000FF"/>
                </a:solidFill>
                <a:effectLst>
                  <a:outerShdw blurRad="38100" dist="38100" dir="2700000" algn="tl">
                    <a:srgbClr val="000000">
                      <a:alpha val="43137"/>
                    </a:srgbClr>
                  </a:outerShdw>
                </a:effectLst>
                <a:latin typeface="Monotype Corsiva" pitchFamily="66" charset="0"/>
              </a:rPr>
              <a:t>the CPU can read in control register PORT and store the result in CPU register REG.</a:t>
            </a:r>
          </a:p>
          <a:p>
            <a:pPr>
              <a:buFont typeface="Calibri" pitchFamily="34" charset="0"/>
              <a:buChar char="₋"/>
            </a:pPr>
            <a:r>
              <a:rPr lang="en-US" sz="2400" dirty="0">
                <a:solidFill>
                  <a:srgbClr val="FF0000"/>
                </a:solidFill>
                <a:effectLst>
                  <a:outerShdw blurRad="38100" dist="38100" dir="2700000" algn="tl">
                    <a:srgbClr val="000000">
                      <a:alpha val="43137"/>
                    </a:srgbClr>
                  </a:outerShdw>
                </a:effectLst>
                <a:latin typeface="Comic Sans MS" pitchFamily="66" charset="0"/>
              </a:rPr>
              <a:t>OUT PORT,REG </a:t>
            </a:r>
            <a:r>
              <a:rPr lang="en-US" sz="2400" dirty="0">
                <a:solidFill>
                  <a:srgbClr val="0000FF"/>
                </a:solidFill>
                <a:effectLst>
                  <a:outerShdw blurRad="38100" dist="38100" dir="2700000" algn="tl">
                    <a:srgbClr val="000000">
                      <a:alpha val="43137"/>
                    </a:srgbClr>
                  </a:outerShdw>
                </a:effectLst>
                <a:latin typeface="Comic Sans MS" pitchFamily="66" charset="0"/>
              </a:rPr>
              <a:t>: </a:t>
            </a:r>
            <a:r>
              <a:rPr lang="en-US" sz="2400" dirty="0">
                <a:solidFill>
                  <a:srgbClr val="0000FF"/>
                </a:solidFill>
                <a:effectLst>
                  <a:outerShdw blurRad="38100" dist="38100" dir="2700000" algn="tl">
                    <a:srgbClr val="000000">
                      <a:alpha val="43137"/>
                    </a:srgbClr>
                  </a:outerShdw>
                </a:effectLst>
                <a:latin typeface="Monotype Corsiva" pitchFamily="66" charset="0"/>
              </a:rPr>
              <a:t>the CPU can write the contents of REG to a control register.</a:t>
            </a:r>
          </a:p>
          <a:p>
            <a:pPr>
              <a:buFont typeface="Wingdings" pitchFamily="2" charset="2"/>
              <a:buChar char="Ø"/>
            </a:pPr>
            <a:endParaRPr lang="en-US" sz="2400" dirty="0">
              <a:solidFill>
                <a:srgbClr val="0000FF"/>
              </a:solidFill>
              <a:effectLst>
                <a:outerShdw blurRad="38100" dist="38100" dir="2700000" algn="tl">
                  <a:srgbClr val="000000">
                    <a:alpha val="43137"/>
                  </a:srgbClr>
                </a:outerShdw>
              </a:effectLst>
              <a:latin typeface="Comic Sans MS" pitchFamily="66" charset="0"/>
            </a:endParaRPr>
          </a:p>
          <a:p>
            <a:pPr>
              <a:buFont typeface="Wingdings" pitchFamily="2" charset="2"/>
              <a:buChar char="v"/>
            </a:pPr>
            <a:endParaRPr lang="en-US" sz="2400" dirty="0">
              <a:solidFill>
                <a:srgbClr val="0000FF"/>
              </a:solidFill>
              <a:effectLst>
                <a:outerShdw blurRad="38100" dist="38100" dir="2700000" algn="tl">
                  <a:srgbClr val="000000">
                    <a:alpha val="43137"/>
                  </a:srgbClr>
                </a:outerShdw>
              </a:effectLst>
              <a:latin typeface="Comic Sans MS" pitchFamily="66" charset="0"/>
            </a:endParaRPr>
          </a:p>
          <a:p>
            <a:pPr lvl="1"/>
            <a:endParaRPr lang="en-US" sz="2400" dirty="0">
              <a:solidFill>
                <a:srgbClr val="0000FF"/>
              </a:solidFill>
              <a:effectLst>
                <a:outerShdw blurRad="38100" dist="38100" dir="2700000" algn="tl">
                  <a:srgbClr val="000000">
                    <a:alpha val="43137"/>
                  </a:srgbClr>
                </a:outerShdw>
              </a:effectLst>
              <a:latin typeface="Comic Sans MS" pitchFamily="66" charset="0"/>
            </a:endParaRPr>
          </a:p>
          <a:p>
            <a:pPr lvl="1"/>
            <a:endParaRPr lang="en-US" sz="2400" dirty="0">
              <a:solidFill>
                <a:srgbClr val="0000FF"/>
              </a:solidFill>
              <a:effectLst>
                <a:outerShdw blurRad="38100" dist="38100" dir="2700000" algn="tl">
                  <a:srgbClr val="000000">
                    <a:alpha val="43137"/>
                  </a:srgbClr>
                </a:outerShdw>
              </a:effectLst>
              <a:latin typeface="Comic Sans MS" pitchFamily="66" charset="0"/>
            </a:endParaRPr>
          </a:p>
          <a:p>
            <a:pPr lvl="1">
              <a:buNone/>
            </a:pPr>
            <a:endParaRPr lang="en-US" sz="2400" dirty="0">
              <a:solidFill>
                <a:srgbClr val="0000FF"/>
              </a:solidFill>
              <a:effectLst>
                <a:outerShdw blurRad="38100" dist="38100" dir="2700000" algn="tl">
                  <a:srgbClr val="000000">
                    <a:alpha val="43137"/>
                  </a:srgbClr>
                </a:outerShdw>
              </a:effectLst>
              <a:latin typeface="Comic Sans MS" pitchFamily="66" charset="0"/>
            </a:endParaRPr>
          </a:p>
          <a:p>
            <a:pPr>
              <a:buFont typeface="Wingdings" pitchFamily="2" charset="2"/>
              <a:buChar char="v"/>
            </a:pPr>
            <a:endParaRPr lang="en-US" sz="2400" dirty="0">
              <a:solidFill>
                <a:srgbClr val="0000FF"/>
              </a:solidFill>
              <a:effectLst>
                <a:outerShdw blurRad="38100" dist="38100" dir="2700000" algn="tl">
                  <a:srgbClr val="000000">
                    <a:alpha val="43137"/>
                  </a:srgbClr>
                </a:outerShdw>
              </a:effectLst>
              <a:latin typeface="Comic Sans MS" pitchFamily="66" charset="0"/>
            </a:endParaRPr>
          </a:p>
        </p:txBody>
      </p:sp>
      <p:sp>
        <p:nvSpPr>
          <p:cNvPr id="4" name="Footer Placeholder 3">
            <a:extLst>
              <a:ext uri="{FF2B5EF4-FFF2-40B4-BE49-F238E27FC236}">
                <a16:creationId xmlns:a16="http://schemas.microsoft.com/office/drawing/2014/main" id="{50C0F4AC-42BC-42D4-88DA-60B0A806C29C}"/>
              </a:ext>
            </a:extLst>
          </p:cNvPr>
          <p:cNvSpPr>
            <a:spLocks noGrp="1"/>
          </p:cNvSpPr>
          <p:nvPr>
            <p:ph type="ftr" sz="quarter" idx="11"/>
          </p:nvPr>
        </p:nvSpPr>
        <p:spPr/>
        <p:txBody>
          <a:bodyPr/>
          <a:lstStyle/>
          <a:p>
            <a:r>
              <a:rPr lang="en-US"/>
              <a:t>Ambo University || Woliso Campus</a:t>
            </a:r>
            <a:endParaRPr lang="en-US" dirty="0"/>
          </a:p>
        </p:txBody>
      </p:sp>
      <p:sp>
        <p:nvSpPr>
          <p:cNvPr id="5" name="Slide Number Placeholder 4">
            <a:extLst>
              <a:ext uri="{FF2B5EF4-FFF2-40B4-BE49-F238E27FC236}">
                <a16:creationId xmlns:a16="http://schemas.microsoft.com/office/drawing/2014/main" id="{53378DCF-0FE1-4BBC-AF4C-C9C44FCE884E}"/>
              </a:ext>
            </a:extLst>
          </p:cNvPr>
          <p:cNvSpPr>
            <a:spLocks noGrp="1"/>
          </p:cNvSpPr>
          <p:nvPr>
            <p:ph type="sldNum" sz="quarter" idx="12"/>
          </p:nvPr>
        </p:nvSpPr>
        <p:spPr/>
        <p:txBody>
          <a:bodyPr/>
          <a:lstStyle/>
          <a:p>
            <a:fld id="{58AA7024-9CA2-46AC-9199-60630FF217F0}"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Memory-mapped I/O(</a:t>
            </a:r>
            <a:r>
              <a:rPr lang="en-US" b="1" dirty="0" err="1">
                <a:solidFill>
                  <a:srgbClr val="FF0000"/>
                </a:solidFill>
                <a:effectLst>
                  <a:outerShdw blurRad="38100" dist="38100" dir="2700000" algn="tl">
                    <a:srgbClr val="000000">
                      <a:alpha val="43137"/>
                    </a:srgbClr>
                  </a:outerShdw>
                </a:effectLst>
              </a:rPr>
              <a:t>con’t</a:t>
            </a:r>
            <a:r>
              <a:rPr lang="en-US" b="1" dirty="0">
                <a:solidFill>
                  <a:srgbClr val="FF0000"/>
                </a:solidFill>
                <a:effectLst>
                  <a:outerShdw blurRad="38100" dist="38100" dir="2700000" algn="tl">
                    <a:srgbClr val="000000">
                      <a:alpha val="43137"/>
                    </a:srgbClr>
                  </a:outerShdw>
                </a:effectLst>
              </a:rPr>
              <a:t>….)</a:t>
            </a:r>
          </a:p>
        </p:txBody>
      </p:sp>
      <p:sp>
        <p:nvSpPr>
          <p:cNvPr id="3" name="Content Placeholder 2"/>
          <p:cNvSpPr>
            <a:spLocks noGrp="1"/>
          </p:cNvSpPr>
          <p:nvPr>
            <p:ph idx="1"/>
          </p:nvPr>
        </p:nvSpPr>
        <p:spPr>
          <a:xfrm>
            <a:off x="457200" y="990600"/>
            <a:ext cx="8229600" cy="5867400"/>
          </a:xfrm>
        </p:spPr>
        <p:txBody>
          <a:bodyPr>
            <a:noAutofit/>
          </a:bodyPr>
          <a:lstStyle/>
          <a:p>
            <a:pPr marL="457200" indent="-457200">
              <a:buFont typeface="+mj-lt"/>
              <a:buAutoNum type="arabicPeriod" startAt="2"/>
            </a:pPr>
            <a:r>
              <a:rPr lang="en-US" sz="2400" dirty="0">
                <a:solidFill>
                  <a:srgbClr val="0000FF"/>
                </a:solidFill>
                <a:effectLst>
                  <a:outerShdw blurRad="38100" dist="38100" dir="2700000" algn="tl">
                    <a:srgbClr val="000000">
                      <a:alpha val="43137"/>
                    </a:srgbClr>
                  </a:outerShdw>
                </a:effectLst>
                <a:latin typeface="Comic Sans MS" pitchFamily="66" charset="0"/>
              </a:rPr>
              <a:t>Mapping controller register to memory space(memory- mapped I/O):</a:t>
            </a:r>
          </a:p>
          <a:p>
            <a:r>
              <a:rPr lang="en-US" sz="2400" dirty="0">
                <a:solidFill>
                  <a:srgbClr val="0000FF"/>
                </a:solidFill>
                <a:latin typeface="Comic Sans MS" pitchFamily="66" charset="0"/>
              </a:rPr>
              <a:t>Each register is assigned a unique memory address to which no memory is assigned.</a:t>
            </a:r>
          </a:p>
          <a:p>
            <a:r>
              <a:rPr lang="en-US" sz="2400" dirty="0">
                <a:solidFill>
                  <a:srgbClr val="0000FF"/>
                </a:solidFill>
                <a:effectLst>
                  <a:outerShdw blurRad="38100" dist="38100" dir="2700000" algn="tl">
                    <a:srgbClr val="000000">
                      <a:alpha val="43137"/>
                    </a:srgbClr>
                  </a:outerShdw>
                </a:effectLst>
                <a:latin typeface="Comic Sans MS" pitchFamily="66" charset="0"/>
              </a:rPr>
              <a:t>CPU executes  I/O requests  using  the standard data transferring instruction  to read and write controller registers.</a:t>
            </a:r>
          </a:p>
          <a:p>
            <a:pPr>
              <a:buFont typeface="Wingdings" pitchFamily="2" charset="2"/>
              <a:buChar char="Ø"/>
            </a:pPr>
            <a:endParaRPr lang="en-US" sz="2400" dirty="0">
              <a:solidFill>
                <a:srgbClr val="0000FF"/>
              </a:solidFill>
              <a:effectLst>
                <a:outerShdw blurRad="38100" dist="38100" dir="2700000" algn="tl">
                  <a:srgbClr val="000000">
                    <a:alpha val="43137"/>
                  </a:srgbClr>
                </a:outerShdw>
              </a:effectLst>
              <a:latin typeface="Comic Sans MS" pitchFamily="66" charset="0"/>
            </a:endParaRPr>
          </a:p>
          <a:p>
            <a:pPr>
              <a:buFont typeface="Wingdings" pitchFamily="2" charset="2"/>
              <a:buChar char="v"/>
            </a:pPr>
            <a:endParaRPr lang="en-US" sz="2400" dirty="0">
              <a:solidFill>
                <a:srgbClr val="0000FF"/>
              </a:solidFill>
              <a:effectLst>
                <a:outerShdw blurRad="38100" dist="38100" dir="2700000" algn="tl">
                  <a:srgbClr val="000000">
                    <a:alpha val="43137"/>
                  </a:srgbClr>
                </a:outerShdw>
              </a:effectLst>
              <a:latin typeface="Comic Sans MS" pitchFamily="66" charset="0"/>
            </a:endParaRPr>
          </a:p>
          <a:p>
            <a:pPr lvl="1"/>
            <a:endParaRPr lang="en-US" sz="2400" dirty="0">
              <a:solidFill>
                <a:srgbClr val="0000FF"/>
              </a:solidFill>
              <a:effectLst>
                <a:outerShdw blurRad="38100" dist="38100" dir="2700000" algn="tl">
                  <a:srgbClr val="000000">
                    <a:alpha val="43137"/>
                  </a:srgbClr>
                </a:outerShdw>
              </a:effectLst>
              <a:latin typeface="Comic Sans MS" pitchFamily="66" charset="0"/>
            </a:endParaRPr>
          </a:p>
          <a:p>
            <a:pPr lvl="1"/>
            <a:endParaRPr lang="en-US" sz="2400" dirty="0">
              <a:solidFill>
                <a:srgbClr val="0000FF"/>
              </a:solidFill>
              <a:effectLst>
                <a:outerShdw blurRad="38100" dist="38100" dir="2700000" algn="tl">
                  <a:srgbClr val="000000">
                    <a:alpha val="43137"/>
                  </a:srgbClr>
                </a:outerShdw>
              </a:effectLst>
              <a:latin typeface="Comic Sans MS" pitchFamily="66" charset="0"/>
            </a:endParaRPr>
          </a:p>
          <a:p>
            <a:pPr lvl="1">
              <a:buNone/>
            </a:pPr>
            <a:endParaRPr lang="en-US" sz="2400" dirty="0">
              <a:solidFill>
                <a:srgbClr val="0000FF"/>
              </a:solidFill>
              <a:effectLst>
                <a:outerShdw blurRad="38100" dist="38100" dir="2700000" algn="tl">
                  <a:srgbClr val="000000">
                    <a:alpha val="43137"/>
                  </a:srgbClr>
                </a:outerShdw>
              </a:effectLst>
              <a:latin typeface="Comic Sans MS" pitchFamily="66" charset="0"/>
            </a:endParaRPr>
          </a:p>
          <a:p>
            <a:pPr>
              <a:buFont typeface="Wingdings" pitchFamily="2" charset="2"/>
              <a:buChar char="v"/>
            </a:pPr>
            <a:endParaRPr lang="en-US" sz="2400" dirty="0">
              <a:solidFill>
                <a:srgbClr val="0000FF"/>
              </a:solidFill>
              <a:effectLst>
                <a:outerShdw blurRad="38100" dist="38100" dir="2700000" algn="tl">
                  <a:srgbClr val="000000">
                    <a:alpha val="43137"/>
                  </a:srgbClr>
                </a:outerShdw>
              </a:effectLst>
              <a:latin typeface="Comic Sans MS" pitchFamily="66" charset="0"/>
            </a:endParaRPr>
          </a:p>
        </p:txBody>
      </p:sp>
      <p:sp>
        <p:nvSpPr>
          <p:cNvPr id="4" name="Footer Placeholder 3">
            <a:extLst>
              <a:ext uri="{FF2B5EF4-FFF2-40B4-BE49-F238E27FC236}">
                <a16:creationId xmlns:a16="http://schemas.microsoft.com/office/drawing/2014/main" id="{276900AF-EF77-41BD-ADE6-9EAB8D7C74F2}"/>
              </a:ext>
            </a:extLst>
          </p:cNvPr>
          <p:cNvSpPr>
            <a:spLocks noGrp="1"/>
          </p:cNvSpPr>
          <p:nvPr>
            <p:ph type="ftr" sz="quarter" idx="11"/>
          </p:nvPr>
        </p:nvSpPr>
        <p:spPr/>
        <p:txBody>
          <a:bodyPr/>
          <a:lstStyle/>
          <a:p>
            <a:r>
              <a:rPr lang="en-US"/>
              <a:t>Ambo University || Woliso Campus</a:t>
            </a:r>
            <a:endParaRPr lang="en-US" dirty="0"/>
          </a:p>
        </p:txBody>
      </p:sp>
      <p:sp>
        <p:nvSpPr>
          <p:cNvPr id="5" name="Slide Number Placeholder 4">
            <a:extLst>
              <a:ext uri="{FF2B5EF4-FFF2-40B4-BE49-F238E27FC236}">
                <a16:creationId xmlns:a16="http://schemas.microsoft.com/office/drawing/2014/main" id="{E111DA27-259B-4507-B932-8B48C45586A5}"/>
              </a:ext>
            </a:extLst>
          </p:cNvPr>
          <p:cNvSpPr>
            <a:spLocks noGrp="1"/>
          </p:cNvSpPr>
          <p:nvPr>
            <p:ph type="sldNum" sz="quarter" idx="12"/>
          </p:nvPr>
        </p:nvSpPr>
        <p:spPr/>
        <p:txBody>
          <a:bodyPr/>
          <a:lstStyle/>
          <a:p>
            <a:fld id="{58AA7024-9CA2-46AC-9199-60630FF217F0}"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Direct memory access(DMA)</a:t>
            </a:r>
          </a:p>
        </p:txBody>
      </p:sp>
      <p:sp>
        <p:nvSpPr>
          <p:cNvPr id="3" name="Content Placeholder 2"/>
          <p:cNvSpPr>
            <a:spLocks noGrp="1"/>
          </p:cNvSpPr>
          <p:nvPr>
            <p:ph idx="1"/>
          </p:nvPr>
        </p:nvSpPr>
        <p:spPr>
          <a:xfrm>
            <a:off x="457200" y="990600"/>
            <a:ext cx="8229600" cy="5867400"/>
          </a:xfrm>
        </p:spPr>
        <p:txBody>
          <a:bodyPr>
            <a:noAutofit/>
          </a:bodyPr>
          <a:lstStyle/>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Request data from an I/O controller one byte at a time wastes the CPU's time. </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so a different scheme, called DMA (Direct Memory Access) chip that can control the flow of bits between memory and some controller without constant CPU intervention.</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The CPU sets up the DMA chip, telling it how many bytes to transfer, the device and memory addresses involved, and the direction, and lets it go. </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latin typeface="Comic Sans MS" pitchFamily="66" charset="0"/>
              </a:rPr>
              <a:t>When the DMA chip is done, it causes an interrupt.</a:t>
            </a:r>
            <a:br>
              <a:rPr lang="en-US" sz="2400" dirty="0">
                <a:solidFill>
                  <a:srgbClr val="0000FF"/>
                </a:solidFill>
                <a:effectLst>
                  <a:outerShdw blurRad="38100" dist="38100" dir="2700000" algn="tl">
                    <a:srgbClr val="000000">
                      <a:alpha val="43137"/>
                    </a:srgbClr>
                  </a:outerShdw>
                </a:effectLst>
                <a:latin typeface="Comic Sans MS" pitchFamily="66" charset="0"/>
              </a:rPr>
            </a:br>
            <a:br>
              <a:rPr lang="en-US" sz="2400" dirty="0">
                <a:solidFill>
                  <a:srgbClr val="0000FF"/>
                </a:solidFill>
                <a:effectLst>
                  <a:outerShdw blurRad="38100" dist="38100" dir="2700000" algn="tl">
                    <a:srgbClr val="000000">
                      <a:alpha val="43137"/>
                    </a:srgbClr>
                  </a:outerShdw>
                </a:effectLst>
                <a:latin typeface="Comic Sans MS" pitchFamily="66" charset="0"/>
              </a:rPr>
            </a:br>
            <a:r>
              <a:rPr lang="en-US" sz="2400" dirty="0">
                <a:solidFill>
                  <a:srgbClr val="0000FF"/>
                </a:solidFill>
                <a:effectLst>
                  <a:outerShdw blurRad="38100" dist="38100" dir="2700000" algn="tl">
                    <a:srgbClr val="000000">
                      <a:alpha val="43137"/>
                    </a:srgbClr>
                  </a:outerShdw>
                </a:effectLst>
                <a:latin typeface="Comic Sans MS" pitchFamily="66" charset="0"/>
              </a:rPr>
              <a:t> </a:t>
            </a:r>
            <a:br>
              <a:rPr lang="en-US" sz="2400" dirty="0"/>
            </a:br>
            <a:br>
              <a:rPr lang="en-US" sz="2400" dirty="0"/>
            </a:br>
            <a:endParaRPr lang="en-US" sz="2400" dirty="0">
              <a:solidFill>
                <a:srgbClr val="0000FF"/>
              </a:solidFill>
              <a:effectLst>
                <a:outerShdw blurRad="38100" dist="38100" dir="2700000" algn="tl">
                  <a:srgbClr val="000000">
                    <a:alpha val="43137"/>
                  </a:srgbClr>
                </a:outerShdw>
              </a:effectLst>
              <a:latin typeface="Comic Sans MS" pitchFamily="66" charset="0"/>
            </a:endParaRPr>
          </a:p>
        </p:txBody>
      </p:sp>
      <p:sp>
        <p:nvSpPr>
          <p:cNvPr id="4" name="Footer Placeholder 3">
            <a:extLst>
              <a:ext uri="{FF2B5EF4-FFF2-40B4-BE49-F238E27FC236}">
                <a16:creationId xmlns:a16="http://schemas.microsoft.com/office/drawing/2014/main" id="{C58CF44D-6F94-476F-97B6-3B65D6CD748E}"/>
              </a:ext>
            </a:extLst>
          </p:cNvPr>
          <p:cNvSpPr>
            <a:spLocks noGrp="1"/>
          </p:cNvSpPr>
          <p:nvPr>
            <p:ph type="ftr" sz="quarter" idx="11"/>
          </p:nvPr>
        </p:nvSpPr>
        <p:spPr/>
        <p:txBody>
          <a:bodyPr/>
          <a:lstStyle/>
          <a:p>
            <a:r>
              <a:rPr lang="en-US"/>
              <a:t>Ambo University || Woliso Campus</a:t>
            </a:r>
            <a:endParaRPr lang="en-US" dirty="0"/>
          </a:p>
        </p:txBody>
      </p:sp>
      <p:sp>
        <p:nvSpPr>
          <p:cNvPr id="5" name="Slide Number Placeholder 4">
            <a:extLst>
              <a:ext uri="{FF2B5EF4-FFF2-40B4-BE49-F238E27FC236}">
                <a16:creationId xmlns:a16="http://schemas.microsoft.com/office/drawing/2014/main" id="{F7EEE2F4-E84F-4968-AF53-9367695A36CC}"/>
              </a:ext>
            </a:extLst>
          </p:cNvPr>
          <p:cNvSpPr>
            <a:spLocks noGrp="1"/>
          </p:cNvSpPr>
          <p:nvPr>
            <p:ph type="sldNum" sz="quarter" idx="12"/>
          </p:nvPr>
        </p:nvSpPr>
        <p:spPr/>
        <p:txBody>
          <a:bodyPr/>
          <a:lstStyle/>
          <a:p>
            <a:fld id="{58AA7024-9CA2-46AC-9199-60630FF217F0}" type="slidenum">
              <a:rPr lang="en-US" smtClean="0"/>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2291</TotalTime>
  <Words>3478</Words>
  <Application>Microsoft Office PowerPoint</Application>
  <PresentationFormat>On-screen Show (4:3)</PresentationFormat>
  <Paragraphs>335</Paragraphs>
  <Slides>38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38</vt:i4>
      </vt:variant>
    </vt:vector>
  </HeadingPairs>
  <TitlesOfParts>
    <vt:vector size="46" baseType="lpstr">
      <vt:lpstr>Arial</vt:lpstr>
      <vt:lpstr>Arial Black</vt:lpstr>
      <vt:lpstr>Calibri</vt:lpstr>
      <vt:lpstr>Comic Sans MS</vt:lpstr>
      <vt:lpstr>Courier New</vt:lpstr>
      <vt:lpstr>Monotype Corsiva</vt:lpstr>
      <vt:lpstr>Wingdings</vt:lpstr>
      <vt:lpstr>Office Theme</vt:lpstr>
      <vt:lpstr>Chapter 4   device management   </vt:lpstr>
      <vt:lpstr>contents</vt:lpstr>
      <vt:lpstr>overview</vt:lpstr>
      <vt:lpstr>I/O devices </vt:lpstr>
      <vt:lpstr>I/O devices(can't…) </vt:lpstr>
      <vt:lpstr>Device controller </vt:lpstr>
      <vt:lpstr>Memory-mapped I/O</vt:lpstr>
      <vt:lpstr>Memory-mapped I/O(con’t….)</vt:lpstr>
      <vt:lpstr>Direct memory access(DMA)</vt:lpstr>
      <vt:lpstr>Interrupt revisited </vt:lpstr>
      <vt:lpstr>Interrupt revisited (cont….)</vt:lpstr>
      <vt:lpstr>Goals and issues of i/o software</vt:lpstr>
      <vt:lpstr>Goals and issues of i/o software</vt:lpstr>
      <vt:lpstr>Goals and issues of i/o software</vt:lpstr>
      <vt:lpstr>I/O Operation</vt:lpstr>
      <vt:lpstr>Programmed I/O</vt:lpstr>
      <vt:lpstr>Interrupt-driven I/O</vt:lpstr>
      <vt:lpstr>Direct memory access(DMA)</vt:lpstr>
      <vt:lpstr>Direct memory access(DMA)</vt:lpstr>
      <vt:lpstr>I/0 software layers</vt:lpstr>
      <vt:lpstr>Interrupt handlers</vt:lpstr>
      <vt:lpstr>Device driver</vt:lpstr>
      <vt:lpstr>Device independent I/O software</vt:lpstr>
      <vt:lpstr>Device independent I/O software</vt:lpstr>
      <vt:lpstr>User level I/O software</vt:lpstr>
      <vt:lpstr>Summary of I/O software layers</vt:lpstr>
      <vt:lpstr>Disk </vt:lpstr>
      <vt:lpstr>Disk (con’t…)</vt:lpstr>
      <vt:lpstr>Disk access time</vt:lpstr>
      <vt:lpstr>Disk access time(con’t…)</vt:lpstr>
      <vt:lpstr>Disk access time(con’t…)</vt:lpstr>
      <vt:lpstr>Disk scheduling algorism</vt:lpstr>
      <vt:lpstr>First Come First Served (FCFS)</vt:lpstr>
      <vt:lpstr>Shortest Seek Time First (SSTF)</vt:lpstr>
      <vt:lpstr>SCAN (Elevator) Algorithm</vt:lpstr>
      <vt:lpstr>C-SCAN (Modified Elevator) Algorithm (Circular-SCAN)</vt:lpstr>
      <vt:lpstr>Redundant array independent disk(RAID)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Husen Adem</cp:lastModifiedBy>
  <cp:revision>205</cp:revision>
  <dcterms:created xsi:type="dcterms:W3CDTF">2016-05-04T17:50:33Z</dcterms:created>
  <dcterms:modified xsi:type="dcterms:W3CDTF">2020-05-31T13:44:44Z</dcterms:modified>
</cp:coreProperties>
</file>