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7" r:id="rId2"/>
    <p:sldId id="259" r:id="rId3"/>
    <p:sldId id="260" r:id="rId4"/>
    <p:sldId id="262"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80" r:id="rId23"/>
    <p:sldId id="281" r:id="rId24"/>
    <p:sldId id="282" r:id="rId25"/>
    <p:sldId id="283" r:id="rId26"/>
    <p:sldId id="284" r:id="rId27"/>
    <p:sldId id="279" r:id="rId28"/>
    <p:sldId id="285" r:id="rId29"/>
    <p:sldId id="286" r:id="rId30"/>
    <p:sldId id="287" r:id="rId31"/>
    <p:sldId id="288" r:id="rId32"/>
    <p:sldId id="289" r:id="rId33"/>
    <p:sldId id="290" r:id="rId34"/>
    <p:sldId id="291" r:id="rId35"/>
    <p:sldId id="292" r:id="rId36"/>
    <p:sldId id="293"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46DE1-A3CA-45A3-86D5-30A0EB680D2F}" type="datetimeFigureOut">
              <a:rPr lang="en-US" smtClean="0"/>
              <a:t>5/31/2020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67890E-C34A-494C-A5A5-B386A1E7C31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18</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27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28</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29</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30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31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32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33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34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35</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36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19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20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21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22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23</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24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25</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67890E-C34A-494C-A5A5-B386A1E7C313}" type="slidenum">
              <a:rPr lang="en-US" smtClean="0"/>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99D8229-437B-4AD2-AB5B-69D77F1743C1}"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6E310A-4A43-45EC-8884-D143B359545F}"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66A49A-9EF9-4B9E-9B9B-AAB3410958B2}"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960470-B391-4DA4-8907-D54BBCE71B2D}"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47778A-1B66-4ABD-881C-E26120F899D0}" type="datetime1">
              <a:rPr lang="en-US" smtClean="0"/>
              <a:t>5/31/2020</a:t>
            </a:fld>
            <a:endParaRPr lang="en-US"/>
          </a:p>
        </p:txBody>
      </p:sp>
      <p:sp>
        <p:nvSpPr>
          <p:cNvPr id="5" name="Footer Placeholder 4"/>
          <p:cNvSpPr>
            <a:spLocks noGrp="1"/>
          </p:cNvSpPr>
          <p:nvPr>
            <p:ph type="ftr" sz="quarter" idx="11"/>
          </p:nvPr>
        </p:nvSpPr>
        <p:spPr/>
        <p:txBody>
          <a:bodyPr/>
          <a:lstStyle/>
          <a:p>
            <a:r>
              <a:rPr lang="en-US"/>
              <a:t>Ambo University || Woliso campus</a:t>
            </a:r>
          </a:p>
        </p:txBody>
      </p:sp>
      <p:sp>
        <p:nvSpPr>
          <p:cNvPr id="6" name="Slide Number Placeholder 5"/>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37D0DF-02FE-4221-A2D0-70D51A1F5C97}"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86F7A84-4E38-40F0-A612-D80C2E1E17EF}" type="datetime1">
              <a:rPr lang="en-US" smtClean="0"/>
              <a:t>5/31/2020</a:t>
            </a:fld>
            <a:endParaRPr lang="en-US"/>
          </a:p>
        </p:txBody>
      </p:sp>
      <p:sp>
        <p:nvSpPr>
          <p:cNvPr id="8" name="Footer Placeholder 7"/>
          <p:cNvSpPr>
            <a:spLocks noGrp="1"/>
          </p:cNvSpPr>
          <p:nvPr>
            <p:ph type="ftr" sz="quarter" idx="11"/>
          </p:nvPr>
        </p:nvSpPr>
        <p:spPr/>
        <p:txBody>
          <a:bodyPr/>
          <a:lstStyle/>
          <a:p>
            <a:r>
              <a:rPr lang="en-US"/>
              <a:t>Ambo University || Woliso campus</a:t>
            </a:r>
          </a:p>
        </p:txBody>
      </p:sp>
      <p:sp>
        <p:nvSpPr>
          <p:cNvPr id="9" name="Slide Number Placeholder 8"/>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9376D5-A570-49F7-B471-ADA7CFA4355C}" type="datetime1">
              <a:rPr lang="en-US" smtClean="0"/>
              <a:t>5/31/2020</a:t>
            </a:fld>
            <a:endParaRPr lang="en-US"/>
          </a:p>
        </p:txBody>
      </p:sp>
      <p:sp>
        <p:nvSpPr>
          <p:cNvPr id="4" name="Footer Placeholder 3"/>
          <p:cNvSpPr>
            <a:spLocks noGrp="1"/>
          </p:cNvSpPr>
          <p:nvPr>
            <p:ph type="ftr" sz="quarter" idx="11"/>
          </p:nvPr>
        </p:nvSpPr>
        <p:spPr/>
        <p:txBody>
          <a:bodyPr/>
          <a:lstStyle/>
          <a:p>
            <a:r>
              <a:rPr lang="en-US"/>
              <a:t>Ambo University || Woliso campus</a:t>
            </a:r>
          </a:p>
        </p:txBody>
      </p:sp>
      <p:sp>
        <p:nvSpPr>
          <p:cNvPr id="5" name="Slide Number Placeholder 4"/>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4217EA-163E-49DC-9A38-D5ED26CB0FA8}" type="datetime1">
              <a:rPr lang="en-US" smtClean="0"/>
              <a:t>5/31/2020</a:t>
            </a:fld>
            <a:endParaRPr lang="en-US"/>
          </a:p>
        </p:txBody>
      </p:sp>
      <p:sp>
        <p:nvSpPr>
          <p:cNvPr id="3" name="Footer Placeholder 2"/>
          <p:cNvSpPr>
            <a:spLocks noGrp="1"/>
          </p:cNvSpPr>
          <p:nvPr>
            <p:ph type="ftr" sz="quarter" idx="11"/>
          </p:nvPr>
        </p:nvSpPr>
        <p:spPr/>
        <p:txBody>
          <a:bodyPr/>
          <a:lstStyle/>
          <a:p>
            <a:r>
              <a:rPr lang="en-US"/>
              <a:t>Ambo University || Woliso campus</a:t>
            </a:r>
          </a:p>
        </p:txBody>
      </p:sp>
      <p:sp>
        <p:nvSpPr>
          <p:cNvPr id="4" name="Slide Number Placeholder 3"/>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32FDCE0-9230-411F-BB57-8ACC9FA92EA3}"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437AF5-2B9D-4C61-85DE-3029D0C35BFE}" type="datetime1">
              <a:rPr lang="en-US" smtClean="0"/>
              <a:t>5/31/2020</a:t>
            </a:fld>
            <a:endParaRPr lang="en-US"/>
          </a:p>
        </p:txBody>
      </p:sp>
      <p:sp>
        <p:nvSpPr>
          <p:cNvPr id="6" name="Footer Placeholder 5"/>
          <p:cNvSpPr>
            <a:spLocks noGrp="1"/>
          </p:cNvSpPr>
          <p:nvPr>
            <p:ph type="ftr" sz="quarter" idx="11"/>
          </p:nvPr>
        </p:nvSpPr>
        <p:spPr/>
        <p:txBody>
          <a:bodyPr/>
          <a:lstStyle/>
          <a:p>
            <a:r>
              <a:rPr lang="en-US"/>
              <a:t>Ambo University || Woliso campus</a:t>
            </a:r>
          </a:p>
        </p:txBody>
      </p:sp>
      <p:sp>
        <p:nvSpPr>
          <p:cNvPr id="7" name="Slide Number Placeholder 6"/>
          <p:cNvSpPr>
            <a:spLocks noGrp="1"/>
          </p:cNvSpPr>
          <p:nvPr>
            <p:ph type="sldNum" sz="quarter" idx="12"/>
          </p:nvPr>
        </p:nvSpPr>
        <p:spPr/>
        <p:txBody>
          <a:bodyPr/>
          <a:lstStyle/>
          <a:p>
            <a:fld id="{78B8A61C-C49A-4E22-9CEF-4D6C222D67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46490-588C-472A-99C4-AAB0C2A4348E}" type="datetime1">
              <a:rPr lang="en-US" smtClean="0"/>
              <a:t>5/31/2020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Ambo University || Woliso campus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8A61C-C49A-4E22-9CEF-4D6C222D678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ctr">
              <a:buNone/>
            </a:pPr>
            <a:endParaRPr lang="en-US" dirty="0"/>
          </a:p>
          <a:p>
            <a:pPr algn="ctr">
              <a:buNone/>
            </a:pPr>
            <a:endParaRPr lang="en-US" dirty="0"/>
          </a:p>
          <a:p>
            <a:pPr algn="ctr">
              <a:buNone/>
            </a:pPr>
            <a:endParaRPr lang="en-US" dirty="0"/>
          </a:p>
          <a:p>
            <a:pPr algn="ctr">
              <a:buNone/>
            </a:pPr>
            <a:r>
              <a:rPr lang="en-US" sz="4400" b="1" dirty="0">
                <a:latin typeface="Arial Black" pitchFamily="34" charset="0"/>
              </a:rPr>
              <a:t>Chapter 5</a:t>
            </a:r>
          </a:p>
          <a:p>
            <a:pPr algn="ctr">
              <a:buNone/>
            </a:pPr>
            <a:endParaRPr lang="en-US" sz="4400" b="1" dirty="0">
              <a:latin typeface="Arial Black" pitchFamily="34" charset="0"/>
            </a:endParaRPr>
          </a:p>
          <a:p>
            <a:pPr algn="ctr">
              <a:buNone/>
            </a:pPr>
            <a:r>
              <a:rPr lang="en-US" sz="4400" b="1" dirty="0">
                <a:latin typeface="Arial Black" pitchFamily="34" charset="0"/>
              </a:rPr>
              <a:t>File system</a:t>
            </a:r>
          </a:p>
        </p:txBody>
      </p:sp>
      <p:sp>
        <p:nvSpPr>
          <p:cNvPr id="2" name="Footer Placeholder 1">
            <a:extLst>
              <a:ext uri="{FF2B5EF4-FFF2-40B4-BE49-F238E27FC236}">
                <a16:creationId xmlns:a16="http://schemas.microsoft.com/office/drawing/2014/main" id="{2B2010D8-F5C3-4360-AB6B-FF5F853D7B46}"/>
              </a:ext>
            </a:extLst>
          </p:cNvPr>
          <p:cNvSpPr>
            <a:spLocks noGrp="1"/>
          </p:cNvSpPr>
          <p:nvPr>
            <p:ph type="ftr" sz="quarter" idx="11"/>
          </p:nvPr>
        </p:nvSpPr>
        <p:spPr/>
        <p:txBody>
          <a:bodyPr/>
          <a:lstStyle/>
          <a:p>
            <a:r>
              <a:rPr lang="en-US"/>
              <a:t>Ambo University || Woliso campus</a:t>
            </a:r>
          </a:p>
        </p:txBody>
      </p:sp>
      <p:sp>
        <p:nvSpPr>
          <p:cNvPr id="4" name="Slide Number Placeholder 3">
            <a:extLst>
              <a:ext uri="{FF2B5EF4-FFF2-40B4-BE49-F238E27FC236}">
                <a16:creationId xmlns:a16="http://schemas.microsoft.com/office/drawing/2014/main" id="{A1527107-0353-4EDA-AD40-B62C5D89CAF1}"/>
              </a:ext>
            </a:extLst>
          </p:cNvPr>
          <p:cNvSpPr>
            <a:spLocks noGrp="1"/>
          </p:cNvSpPr>
          <p:nvPr>
            <p:ph type="sldNum" sz="quarter" idx="12"/>
          </p:nvPr>
        </p:nvSpPr>
        <p:spPr/>
        <p:txBody>
          <a:bodyPr/>
          <a:lstStyle/>
          <a:p>
            <a:fld id="{78B8A61C-C49A-4E22-9CEF-4D6C222D6780}"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attribute(</a:t>
            </a:r>
            <a:r>
              <a:rPr lang="en-US" b="1" dirty="0" err="1">
                <a:solidFill>
                  <a:srgbClr val="FF0000"/>
                </a:solidFill>
              </a:rPr>
              <a:t>con’t</a:t>
            </a:r>
            <a:r>
              <a:rPr lang="en-US" b="1" dirty="0">
                <a:solidFill>
                  <a:srgbClr val="FF0000"/>
                </a:solidFill>
              </a:rPr>
              <a:t>…)</a:t>
            </a:r>
          </a:p>
        </p:txBody>
      </p:sp>
      <p:pic>
        <p:nvPicPr>
          <p:cNvPr id="1026" name="Picture 2"/>
          <p:cNvPicPr>
            <a:picLocks noChangeAspect="1" noChangeArrowheads="1"/>
          </p:cNvPicPr>
          <p:nvPr/>
        </p:nvPicPr>
        <p:blipFill>
          <a:blip r:embed="rId2"/>
          <a:srcRect/>
          <a:stretch>
            <a:fillRect/>
          </a:stretch>
        </p:blipFill>
        <p:spPr bwMode="auto">
          <a:xfrm>
            <a:off x="1524000" y="1143000"/>
            <a:ext cx="6238875" cy="5495925"/>
          </a:xfrm>
          <a:prstGeom prst="rect">
            <a:avLst/>
          </a:prstGeom>
          <a:noFill/>
          <a:ln w="9525">
            <a:noFill/>
            <a:miter lim="800000"/>
            <a:headEnd/>
            <a:tailEnd/>
          </a:ln>
          <a:effectLst/>
        </p:spPr>
      </p:pic>
      <p:sp>
        <p:nvSpPr>
          <p:cNvPr id="3" name="Footer Placeholder 2">
            <a:extLst>
              <a:ext uri="{FF2B5EF4-FFF2-40B4-BE49-F238E27FC236}">
                <a16:creationId xmlns:a16="http://schemas.microsoft.com/office/drawing/2014/main" id="{5081BD2F-734D-4DB9-ABEE-356AD386661A}"/>
              </a:ext>
            </a:extLst>
          </p:cNvPr>
          <p:cNvSpPr>
            <a:spLocks noGrp="1"/>
          </p:cNvSpPr>
          <p:nvPr>
            <p:ph type="ftr" sz="quarter" idx="11"/>
          </p:nvPr>
        </p:nvSpPr>
        <p:spPr/>
        <p:txBody>
          <a:bodyPr/>
          <a:lstStyle/>
          <a:p>
            <a:r>
              <a:rPr lang="en-US"/>
              <a:t>Ambo University || Woliso campus</a:t>
            </a:r>
          </a:p>
        </p:txBody>
      </p:sp>
      <p:sp>
        <p:nvSpPr>
          <p:cNvPr id="4" name="Slide Number Placeholder 3">
            <a:extLst>
              <a:ext uri="{FF2B5EF4-FFF2-40B4-BE49-F238E27FC236}">
                <a16:creationId xmlns:a16="http://schemas.microsoft.com/office/drawing/2014/main" id="{63382D6F-BF03-4A74-B47D-B515B30A98C6}"/>
              </a:ext>
            </a:extLst>
          </p:cNvPr>
          <p:cNvSpPr>
            <a:spLocks noGrp="1"/>
          </p:cNvSpPr>
          <p:nvPr>
            <p:ph type="sldNum" sz="quarter" idx="12"/>
          </p:nvPr>
        </p:nvSpPr>
        <p:spPr/>
        <p:txBody>
          <a:bodyPr/>
          <a:lstStyle/>
          <a:p>
            <a:fld id="{78B8A61C-C49A-4E22-9CEF-4D6C222D6780}"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operation</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400" dirty="0">
                <a:solidFill>
                  <a:srgbClr val="0000CC"/>
                </a:solidFill>
                <a:latin typeface="Comic Sans MS" pitchFamily="66" charset="0"/>
              </a:rPr>
              <a:t>Different systems provide different operations to allow storage and retrieval.</a:t>
            </a:r>
          </a:p>
          <a:p>
            <a:pPr>
              <a:buFont typeface="Courier New" pitchFamily="49" charset="0"/>
              <a:buChar char="o"/>
            </a:pPr>
            <a:r>
              <a:rPr lang="en-US" sz="2400" dirty="0">
                <a:solidFill>
                  <a:srgbClr val="FF0000"/>
                </a:solidFill>
                <a:latin typeface="Comic Sans MS" pitchFamily="66" charset="0"/>
              </a:rPr>
              <a:t>Create:</a:t>
            </a:r>
            <a:r>
              <a:rPr lang="en-US" sz="2400" dirty="0">
                <a:solidFill>
                  <a:srgbClr val="0000CC"/>
                </a:solidFill>
                <a:latin typeface="Comic Sans MS" pitchFamily="66" charset="0"/>
              </a:rPr>
              <a:t> The file is created with no data. The purpose of the call is to announce that the file is coming and to set some of the attributes. </a:t>
            </a:r>
          </a:p>
          <a:p>
            <a:pPr>
              <a:buFont typeface="Courier New" pitchFamily="49" charset="0"/>
              <a:buChar char="o"/>
            </a:pPr>
            <a:r>
              <a:rPr lang="en-US" sz="2400" dirty="0">
                <a:solidFill>
                  <a:srgbClr val="FF0000"/>
                </a:solidFill>
                <a:latin typeface="Comic Sans MS" pitchFamily="66" charset="0"/>
              </a:rPr>
              <a:t>Delete:</a:t>
            </a:r>
            <a:r>
              <a:rPr lang="en-US" sz="2400" dirty="0">
                <a:solidFill>
                  <a:srgbClr val="0000CC"/>
                </a:solidFill>
                <a:latin typeface="Comic Sans MS" pitchFamily="66" charset="0"/>
              </a:rPr>
              <a:t> When the file is no longer needed, it has to be deleted to free up disk space. </a:t>
            </a:r>
          </a:p>
          <a:p>
            <a:pPr>
              <a:buFont typeface="Courier New" pitchFamily="49" charset="0"/>
              <a:buChar char="o"/>
            </a:pPr>
            <a:r>
              <a:rPr lang="en-US" sz="2400" dirty="0">
                <a:solidFill>
                  <a:srgbClr val="FF0000"/>
                </a:solidFill>
                <a:latin typeface="Comic Sans MS" pitchFamily="66" charset="0"/>
              </a:rPr>
              <a:t>Open: </a:t>
            </a:r>
            <a:r>
              <a:rPr lang="en-US" sz="2400" dirty="0">
                <a:solidFill>
                  <a:srgbClr val="0000CC"/>
                </a:solidFill>
                <a:latin typeface="Comic Sans MS" pitchFamily="66" charset="0"/>
              </a:rPr>
              <a:t>Before using a file, a process must open it. The purpose of the open call is to allow the system to fetch the attributes and list of disk addresses into main memory for rapid access on latter caller. </a:t>
            </a:r>
          </a:p>
          <a:p>
            <a:pPr>
              <a:buFont typeface="Courier New" pitchFamily="49" charset="0"/>
              <a:buChar char="o"/>
            </a:pPr>
            <a:endParaRPr lang="en-US" sz="2400" dirty="0">
              <a:solidFill>
                <a:srgbClr val="0000CC"/>
              </a:solidFill>
              <a:latin typeface="Comic Sans MS" pitchFamily="66" charset="0"/>
            </a:endParaRPr>
          </a:p>
        </p:txBody>
      </p:sp>
      <p:sp>
        <p:nvSpPr>
          <p:cNvPr id="4" name="Footer Placeholder 3">
            <a:extLst>
              <a:ext uri="{FF2B5EF4-FFF2-40B4-BE49-F238E27FC236}">
                <a16:creationId xmlns:a16="http://schemas.microsoft.com/office/drawing/2014/main" id="{ACF258BB-DEC8-4C4F-A677-33071FD5101D}"/>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50E0CB43-ABF5-48E0-9BD1-3322DAEF75ED}"/>
              </a:ext>
            </a:extLst>
          </p:cNvPr>
          <p:cNvSpPr>
            <a:spLocks noGrp="1"/>
          </p:cNvSpPr>
          <p:nvPr>
            <p:ph type="sldNum" sz="quarter" idx="12"/>
          </p:nvPr>
        </p:nvSpPr>
        <p:spPr/>
        <p:txBody>
          <a:bodyPr/>
          <a:lstStyle/>
          <a:p>
            <a:fld id="{78B8A61C-C49A-4E22-9CEF-4D6C222D6780}"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operation(</a:t>
            </a:r>
            <a:r>
              <a:rPr lang="en-US" b="1" dirty="0" err="1">
                <a:solidFill>
                  <a:srgbClr val="FF0000"/>
                </a:solidFill>
              </a:rPr>
              <a:t>con’t</a:t>
            </a:r>
            <a:r>
              <a:rPr lang="en-US" b="1" dirty="0">
                <a:solidFill>
                  <a:srgbClr val="FF0000"/>
                </a:solidFill>
              </a:rPr>
              <a:t>…)</a:t>
            </a:r>
          </a:p>
        </p:txBody>
      </p:sp>
      <p:sp>
        <p:nvSpPr>
          <p:cNvPr id="3" name="Content Placeholder 2"/>
          <p:cNvSpPr>
            <a:spLocks noGrp="1"/>
          </p:cNvSpPr>
          <p:nvPr>
            <p:ph idx="1"/>
          </p:nvPr>
        </p:nvSpPr>
        <p:spPr>
          <a:xfrm>
            <a:off x="457200" y="1524000"/>
            <a:ext cx="8229600" cy="4876800"/>
          </a:xfrm>
        </p:spPr>
        <p:txBody>
          <a:bodyPr>
            <a:normAutofit lnSpcReduction="10000"/>
          </a:bodyPr>
          <a:lstStyle/>
          <a:p>
            <a:pPr>
              <a:buFont typeface="Courier New" pitchFamily="49" charset="0"/>
              <a:buChar char="o"/>
            </a:pPr>
            <a:r>
              <a:rPr lang="en-US" sz="2400" dirty="0">
                <a:solidFill>
                  <a:srgbClr val="0000CC"/>
                </a:solidFill>
                <a:latin typeface="Comic Sans MS" pitchFamily="66" charset="0"/>
              </a:rPr>
              <a:t> </a:t>
            </a:r>
            <a:r>
              <a:rPr lang="en-US" sz="2400" dirty="0">
                <a:solidFill>
                  <a:srgbClr val="FF0000"/>
                </a:solidFill>
                <a:latin typeface="Comic Sans MS" pitchFamily="66" charset="0"/>
              </a:rPr>
              <a:t>Close</a:t>
            </a:r>
            <a:r>
              <a:rPr lang="en-US" sz="2400" dirty="0">
                <a:solidFill>
                  <a:srgbClr val="0000CC"/>
                </a:solidFill>
                <a:latin typeface="Comic Sans MS" pitchFamily="66" charset="0"/>
              </a:rPr>
              <a:t>: When all the access are finished, the attributes and disk addresses are no longer needed, so the file should be closed to free up internal table space. </a:t>
            </a:r>
          </a:p>
          <a:p>
            <a:pPr>
              <a:buFont typeface="Courier New" pitchFamily="49" charset="0"/>
              <a:buChar char="o"/>
            </a:pPr>
            <a:r>
              <a:rPr lang="en-US" sz="2400" dirty="0">
                <a:solidFill>
                  <a:srgbClr val="FF0000"/>
                </a:solidFill>
                <a:latin typeface="Comic Sans MS" pitchFamily="66" charset="0"/>
              </a:rPr>
              <a:t>Read:</a:t>
            </a:r>
            <a:r>
              <a:rPr lang="en-US" sz="2400" dirty="0">
                <a:solidFill>
                  <a:srgbClr val="0000CC"/>
                </a:solidFill>
                <a:latin typeface="Comic Sans MS" pitchFamily="66" charset="0"/>
              </a:rPr>
              <a:t> Data are read from file. Usually, the bytes come from the current position. The caller must specify how much data are needed and must also provide a buffer to put them in. </a:t>
            </a:r>
          </a:p>
          <a:p>
            <a:pPr>
              <a:buFont typeface="Courier New" pitchFamily="49" charset="0"/>
              <a:buChar char="o"/>
            </a:pPr>
            <a:r>
              <a:rPr lang="en-US" sz="2400" dirty="0">
                <a:solidFill>
                  <a:srgbClr val="FF0000"/>
                </a:solidFill>
                <a:latin typeface="Comic Sans MS" pitchFamily="66" charset="0"/>
              </a:rPr>
              <a:t>Write: </a:t>
            </a:r>
            <a:r>
              <a:rPr lang="en-US" sz="2400" dirty="0">
                <a:solidFill>
                  <a:srgbClr val="0000CC"/>
                </a:solidFill>
                <a:latin typeface="Comic Sans MS" pitchFamily="66" charset="0"/>
              </a:rPr>
              <a:t>Data are written to the file again, usually at the current position. If the current position is the end of the file, the file’s size increases. If the current position is in the middle of the file, existing data are and lost forever. </a:t>
            </a:r>
          </a:p>
        </p:txBody>
      </p:sp>
      <p:sp>
        <p:nvSpPr>
          <p:cNvPr id="4" name="Footer Placeholder 3">
            <a:extLst>
              <a:ext uri="{FF2B5EF4-FFF2-40B4-BE49-F238E27FC236}">
                <a16:creationId xmlns:a16="http://schemas.microsoft.com/office/drawing/2014/main" id="{6F9D0F1F-2864-4964-9825-57D8ABEDD324}"/>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92C54EC0-DCB4-4752-95AC-D1EDF64F740F}"/>
              </a:ext>
            </a:extLst>
          </p:cNvPr>
          <p:cNvSpPr>
            <a:spLocks noGrp="1"/>
          </p:cNvSpPr>
          <p:nvPr>
            <p:ph type="sldNum" sz="quarter" idx="12"/>
          </p:nvPr>
        </p:nvSpPr>
        <p:spPr/>
        <p:txBody>
          <a:bodyPr/>
          <a:lstStyle/>
          <a:p>
            <a:fld id="{78B8A61C-C49A-4E22-9CEF-4D6C222D6780}"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operation(</a:t>
            </a:r>
            <a:r>
              <a:rPr lang="en-US" b="1" dirty="0" err="1">
                <a:solidFill>
                  <a:srgbClr val="FF0000"/>
                </a:solidFill>
              </a:rPr>
              <a:t>con’t</a:t>
            </a:r>
            <a:r>
              <a:rPr lang="en-US" b="1" dirty="0">
                <a:solidFill>
                  <a:srgbClr val="FF0000"/>
                </a:solidFill>
              </a:rPr>
              <a:t>…)</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400" dirty="0">
                <a:solidFill>
                  <a:srgbClr val="FF0000"/>
                </a:solidFill>
                <a:latin typeface="Comic Sans MS" pitchFamily="66" charset="0"/>
              </a:rPr>
              <a:t>Append</a:t>
            </a:r>
            <a:r>
              <a:rPr lang="en-US" sz="2400" dirty="0">
                <a:solidFill>
                  <a:srgbClr val="0000CC"/>
                </a:solidFill>
                <a:latin typeface="Comic Sans MS" pitchFamily="66" charset="0"/>
              </a:rPr>
              <a:t>: This call is a restricted in the form of write. It can only add data to the end of the file. </a:t>
            </a:r>
          </a:p>
          <a:p>
            <a:pPr>
              <a:buFont typeface="Courier New" pitchFamily="49" charset="0"/>
              <a:buChar char="o"/>
            </a:pPr>
            <a:r>
              <a:rPr lang="en-US" sz="2400" dirty="0">
                <a:solidFill>
                  <a:srgbClr val="FF0000"/>
                </a:solidFill>
                <a:latin typeface="Comic Sans MS" pitchFamily="66" charset="0"/>
              </a:rPr>
              <a:t>Seek</a:t>
            </a:r>
            <a:r>
              <a:rPr lang="en-US" sz="2400" dirty="0">
                <a:solidFill>
                  <a:srgbClr val="0000CC"/>
                </a:solidFill>
                <a:latin typeface="Comic Sans MS" pitchFamily="66" charset="0"/>
              </a:rPr>
              <a:t>: For random access files, a method is needed to specify from where to take the data. One common approach is a system call, seek, that repositions the file pointer to a specific place in the file. After this call has completed, data can be read from, or written to, that position. </a:t>
            </a:r>
          </a:p>
          <a:p>
            <a:pPr>
              <a:buFont typeface="Courier New" pitchFamily="49" charset="0"/>
              <a:buChar char="o"/>
            </a:pPr>
            <a:r>
              <a:rPr lang="en-US" sz="2400" dirty="0">
                <a:solidFill>
                  <a:srgbClr val="FF0000"/>
                </a:solidFill>
                <a:latin typeface="Comic Sans MS" pitchFamily="66" charset="0"/>
              </a:rPr>
              <a:t>Get Attributes: </a:t>
            </a:r>
            <a:r>
              <a:rPr lang="en-US" sz="2400" dirty="0">
                <a:solidFill>
                  <a:srgbClr val="0000CC"/>
                </a:solidFill>
                <a:latin typeface="Comic Sans MS" pitchFamily="66" charset="0"/>
              </a:rPr>
              <a:t>Processes often need to read file attributes to do their work. </a:t>
            </a:r>
          </a:p>
        </p:txBody>
      </p:sp>
      <p:sp>
        <p:nvSpPr>
          <p:cNvPr id="4" name="Footer Placeholder 3">
            <a:extLst>
              <a:ext uri="{FF2B5EF4-FFF2-40B4-BE49-F238E27FC236}">
                <a16:creationId xmlns:a16="http://schemas.microsoft.com/office/drawing/2014/main" id="{E8A732E6-56AB-4689-9A86-5C94689276B3}"/>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AF108826-9D54-40E7-B9D9-989DE5A4DFBD}"/>
              </a:ext>
            </a:extLst>
          </p:cNvPr>
          <p:cNvSpPr>
            <a:spLocks noGrp="1"/>
          </p:cNvSpPr>
          <p:nvPr>
            <p:ph type="sldNum" sz="quarter" idx="12"/>
          </p:nvPr>
        </p:nvSpPr>
        <p:spPr/>
        <p:txBody>
          <a:bodyPr/>
          <a:lstStyle/>
          <a:p>
            <a:fld id="{78B8A61C-C49A-4E22-9CEF-4D6C222D6780}"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operation(</a:t>
            </a:r>
            <a:r>
              <a:rPr lang="en-US" b="1" dirty="0" err="1">
                <a:solidFill>
                  <a:srgbClr val="FF0000"/>
                </a:solidFill>
              </a:rPr>
              <a:t>con’t</a:t>
            </a:r>
            <a:r>
              <a:rPr lang="en-US" b="1" dirty="0">
                <a:solidFill>
                  <a:srgbClr val="FF0000"/>
                </a:solidFill>
              </a:rPr>
              <a:t>…)</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400" dirty="0">
                <a:solidFill>
                  <a:srgbClr val="FF0000"/>
                </a:solidFill>
                <a:latin typeface="Comic Sans MS" pitchFamily="66" charset="0"/>
              </a:rPr>
              <a:t>Set Attributes: </a:t>
            </a:r>
            <a:r>
              <a:rPr lang="en-US" sz="2400" dirty="0">
                <a:solidFill>
                  <a:srgbClr val="0000CC"/>
                </a:solidFill>
                <a:latin typeface="Comic Sans MS" pitchFamily="66" charset="0"/>
              </a:rPr>
              <a:t>Some of the attributes are user settable and can be changed after the file has been created. This system call makes that possible. </a:t>
            </a:r>
          </a:p>
          <a:p>
            <a:pPr lvl="2">
              <a:buFont typeface="Courier New" pitchFamily="49" charset="0"/>
              <a:buChar char="o"/>
            </a:pPr>
            <a:r>
              <a:rPr lang="en-US" dirty="0">
                <a:solidFill>
                  <a:srgbClr val="00B0F0"/>
                </a:solidFill>
                <a:latin typeface="Comic Sans MS" pitchFamily="66" charset="0"/>
              </a:rPr>
              <a:t>The protection mode information is an obvious example.</a:t>
            </a:r>
          </a:p>
          <a:p>
            <a:pPr lvl="2">
              <a:buFont typeface="Courier New" pitchFamily="49" charset="0"/>
              <a:buChar char="o"/>
            </a:pPr>
            <a:r>
              <a:rPr lang="en-US" dirty="0">
                <a:solidFill>
                  <a:srgbClr val="00B0F0"/>
                </a:solidFill>
                <a:latin typeface="Comic Sans MS" pitchFamily="66" charset="0"/>
              </a:rPr>
              <a:t>Most of the flags also fall in this category. </a:t>
            </a:r>
          </a:p>
          <a:p>
            <a:pPr>
              <a:buFont typeface="Courier New" pitchFamily="49" charset="0"/>
              <a:buChar char="o"/>
            </a:pPr>
            <a:r>
              <a:rPr lang="en-US" sz="2400" dirty="0">
                <a:solidFill>
                  <a:srgbClr val="0000CC"/>
                </a:solidFill>
                <a:latin typeface="Comic Sans MS" pitchFamily="66" charset="0"/>
              </a:rPr>
              <a:t> </a:t>
            </a:r>
            <a:r>
              <a:rPr lang="en-US" sz="2400" dirty="0">
                <a:solidFill>
                  <a:srgbClr val="FF0000"/>
                </a:solidFill>
                <a:latin typeface="Comic Sans MS" pitchFamily="66" charset="0"/>
              </a:rPr>
              <a:t>Rename: </a:t>
            </a:r>
            <a:r>
              <a:rPr lang="en-US" sz="2400" dirty="0">
                <a:solidFill>
                  <a:srgbClr val="0000CC"/>
                </a:solidFill>
                <a:latin typeface="Comic Sans MS" pitchFamily="66" charset="0"/>
              </a:rPr>
              <a:t>It frequently happens that a user needs to change the name of an existing file. This system call makes that possible</a:t>
            </a:r>
          </a:p>
        </p:txBody>
      </p:sp>
      <p:sp>
        <p:nvSpPr>
          <p:cNvPr id="4" name="Footer Placeholder 3">
            <a:extLst>
              <a:ext uri="{FF2B5EF4-FFF2-40B4-BE49-F238E27FC236}">
                <a16:creationId xmlns:a16="http://schemas.microsoft.com/office/drawing/2014/main" id="{F4C784C8-EB2C-4F18-9308-8C84D9574356}"/>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3C751E8D-5BE7-4C50-8295-46F8D23428D3}"/>
              </a:ext>
            </a:extLst>
          </p:cNvPr>
          <p:cNvSpPr>
            <a:spLocks noGrp="1"/>
          </p:cNvSpPr>
          <p:nvPr>
            <p:ph type="sldNum" sz="quarter" idx="12"/>
          </p:nvPr>
        </p:nvSpPr>
        <p:spPr/>
        <p:txBody>
          <a:bodyPr/>
          <a:lstStyle/>
          <a:p>
            <a:fld id="{78B8A61C-C49A-4E22-9CEF-4D6C222D6780}"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structure </a:t>
            </a:r>
          </a:p>
        </p:txBody>
      </p:sp>
      <p:sp>
        <p:nvSpPr>
          <p:cNvPr id="3" name="Content Placeholder 2"/>
          <p:cNvSpPr>
            <a:spLocks noGrp="1"/>
          </p:cNvSpPr>
          <p:nvPr>
            <p:ph idx="1"/>
          </p:nvPr>
        </p:nvSpPr>
        <p:spPr>
          <a:xfrm>
            <a:off x="457200" y="1524000"/>
            <a:ext cx="8229600" cy="4876800"/>
          </a:xfrm>
        </p:spPr>
        <p:txBody>
          <a:bodyPr>
            <a:normAutofit fontScale="77500" lnSpcReduction="20000"/>
          </a:bodyPr>
          <a:lstStyle/>
          <a:p>
            <a:pPr>
              <a:buFont typeface="Courier New" pitchFamily="49" charset="0"/>
              <a:buChar char="o"/>
            </a:pPr>
            <a:r>
              <a:rPr lang="en-US" dirty="0">
                <a:solidFill>
                  <a:srgbClr val="0000CC"/>
                </a:solidFill>
              </a:rPr>
              <a:t>Files can be structured in any of several ways.</a:t>
            </a:r>
          </a:p>
          <a:p>
            <a:pPr>
              <a:buFont typeface="Courier New" pitchFamily="49" charset="0"/>
              <a:buChar char="o"/>
            </a:pPr>
            <a:r>
              <a:rPr lang="en-US" dirty="0">
                <a:solidFill>
                  <a:srgbClr val="0000CC"/>
                </a:solidFill>
              </a:rPr>
              <a:t>Three common possibilities are:</a:t>
            </a:r>
          </a:p>
          <a:p>
            <a:pPr marL="514350" indent="-514350">
              <a:buFont typeface="+mj-lt"/>
              <a:buAutoNum type="arabicPeriod"/>
            </a:pPr>
            <a:r>
              <a:rPr lang="en-US" dirty="0">
                <a:solidFill>
                  <a:srgbClr val="FF0000"/>
                </a:solidFill>
              </a:rPr>
              <a:t>Byte sequence: </a:t>
            </a:r>
            <a:r>
              <a:rPr lang="en-US" dirty="0">
                <a:solidFill>
                  <a:srgbClr val="0000CC"/>
                </a:solidFill>
              </a:rPr>
              <a:t>All it sees are bytes. Any meaning must be imposed by user-level programs. </a:t>
            </a:r>
          </a:p>
          <a:p>
            <a:pPr marL="1771650" lvl="3" indent="-514350"/>
            <a:r>
              <a:rPr lang="en-US" sz="2600" dirty="0">
                <a:solidFill>
                  <a:srgbClr val="00B050"/>
                </a:solidFill>
              </a:rPr>
              <a:t>Both UNIX and Windows use this approach. </a:t>
            </a:r>
          </a:p>
          <a:p>
            <a:pPr marL="514350" indent="-514350">
              <a:buClr>
                <a:srgbClr val="FF0000"/>
              </a:buClr>
              <a:buFont typeface="+mj-lt"/>
              <a:buAutoNum type="arabicPeriod"/>
            </a:pPr>
            <a:r>
              <a:rPr lang="en-US" dirty="0">
                <a:solidFill>
                  <a:srgbClr val="0000CC"/>
                </a:solidFill>
              </a:rPr>
              <a:t> </a:t>
            </a:r>
            <a:r>
              <a:rPr lang="en-US" dirty="0">
                <a:solidFill>
                  <a:srgbClr val="FF0000"/>
                </a:solidFill>
              </a:rPr>
              <a:t>Record sequence</a:t>
            </a:r>
            <a:r>
              <a:rPr lang="en-US" dirty="0">
                <a:solidFill>
                  <a:srgbClr val="0000CC"/>
                </a:solidFill>
              </a:rPr>
              <a:t>: Central to the idea of a file being a sequence of records is the idea that the read operation returns one record and the write operation overwrites or appends one record. </a:t>
            </a:r>
          </a:p>
          <a:p>
            <a:pPr marL="1314450" lvl="2" indent="-514350"/>
            <a:r>
              <a:rPr lang="en-US" dirty="0">
                <a:solidFill>
                  <a:srgbClr val="00B050"/>
                </a:solidFill>
              </a:rPr>
              <a:t>Used in database system. </a:t>
            </a:r>
          </a:p>
          <a:p>
            <a:pPr marL="514350" indent="-514350">
              <a:buFont typeface="+mj-lt"/>
              <a:buAutoNum type="arabicPeriod"/>
            </a:pPr>
            <a:r>
              <a:rPr lang="en-US" dirty="0">
                <a:solidFill>
                  <a:srgbClr val="FF0000"/>
                </a:solidFill>
              </a:rPr>
              <a:t>Tree:</a:t>
            </a:r>
            <a:r>
              <a:rPr lang="en-US" dirty="0">
                <a:solidFill>
                  <a:srgbClr val="0000CC"/>
                </a:solidFill>
              </a:rPr>
              <a:t> File consists of tree not necessarily all the same length, each containing a key field in a fixed position in the record. The tree is sorted on the key field, to allow rapid searching for a particular key. </a:t>
            </a:r>
          </a:p>
          <a:p>
            <a:endParaRPr lang="en-US" dirty="0"/>
          </a:p>
          <a:p>
            <a:endParaRPr lang="en-US" dirty="0"/>
          </a:p>
        </p:txBody>
      </p:sp>
      <p:sp>
        <p:nvSpPr>
          <p:cNvPr id="4" name="Footer Placeholder 3">
            <a:extLst>
              <a:ext uri="{FF2B5EF4-FFF2-40B4-BE49-F238E27FC236}">
                <a16:creationId xmlns:a16="http://schemas.microsoft.com/office/drawing/2014/main" id="{8E6C4562-168F-4DA2-BE30-474CCBA88591}"/>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C2262300-72B3-4D92-A7A6-BB4EC3F09B85}"/>
              </a:ext>
            </a:extLst>
          </p:cNvPr>
          <p:cNvSpPr>
            <a:spLocks noGrp="1"/>
          </p:cNvSpPr>
          <p:nvPr>
            <p:ph type="sldNum" sz="quarter" idx="12"/>
          </p:nvPr>
        </p:nvSpPr>
        <p:spPr/>
        <p:txBody>
          <a:bodyPr/>
          <a:lstStyle/>
          <a:p>
            <a:fld id="{78B8A61C-C49A-4E22-9CEF-4D6C222D6780}"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File structure (</a:t>
            </a:r>
            <a:r>
              <a:rPr lang="en-US" dirty="0" err="1"/>
              <a:t>con’t</a:t>
            </a:r>
            <a:r>
              <a:rPr lang="en-US" dirty="0"/>
              <a:t>….)</a:t>
            </a:r>
          </a:p>
        </p:txBody>
      </p:sp>
      <p:pic>
        <p:nvPicPr>
          <p:cNvPr id="2050" name="Picture 2"/>
          <p:cNvPicPr>
            <a:picLocks noChangeAspect="1" noChangeArrowheads="1"/>
          </p:cNvPicPr>
          <p:nvPr/>
        </p:nvPicPr>
        <p:blipFill>
          <a:blip r:embed="rId2"/>
          <a:srcRect/>
          <a:stretch>
            <a:fillRect/>
          </a:stretch>
        </p:blipFill>
        <p:spPr bwMode="auto">
          <a:xfrm>
            <a:off x="981075" y="1571625"/>
            <a:ext cx="7181850" cy="4067176"/>
          </a:xfrm>
          <a:prstGeom prst="rect">
            <a:avLst/>
          </a:prstGeom>
          <a:noFill/>
          <a:ln w="9525">
            <a:noFill/>
            <a:miter lim="800000"/>
            <a:headEnd/>
            <a:tailEnd/>
          </a:ln>
          <a:effectLst/>
        </p:spPr>
      </p:pic>
      <p:sp>
        <p:nvSpPr>
          <p:cNvPr id="6" name="TextBox 5"/>
          <p:cNvSpPr txBox="1"/>
          <p:nvPr/>
        </p:nvSpPr>
        <p:spPr>
          <a:xfrm>
            <a:off x="1143000" y="5715000"/>
            <a:ext cx="7543800" cy="954107"/>
          </a:xfrm>
          <a:prstGeom prst="rect">
            <a:avLst/>
          </a:prstGeom>
          <a:noFill/>
        </p:spPr>
        <p:txBody>
          <a:bodyPr wrap="square" rtlCol="0">
            <a:spAutoFit/>
          </a:bodyPr>
          <a:lstStyle/>
          <a:p>
            <a:r>
              <a:rPr lang="en-US" sz="2800" b="1" dirty="0">
                <a:solidFill>
                  <a:srgbClr val="00B050"/>
                </a:solidFill>
                <a:latin typeface="Comic Sans MS" pitchFamily="66" charset="0"/>
              </a:rPr>
              <a:t>(a) Byte sequence. (b) Record sequence.  (c) Tree.</a:t>
            </a:r>
            <a:endParaRPr lang="en-US" sz="2800" dirty="0">
              <a:solidFill>
                <a:srgbClr val="00B050"/>
              </a:solidFill>
              <a:latin typeface="Comic Sans MS" pitchFamily="66" charset="0"/>
            </a:endParaRPr>
          </a:p>
        </p:txBody>
      </p:sp>
      <p:sp>
        <p:nvSpPr>
          <p:cNvPr id="3" name="Footer Placeholder 2">
            <a:extLst>
              <a:ext uri="{FF2B5EF4-FFF2-40B4-BE49-F238E27FC236}">
                <a16:creationId xmlns:a16="http://schemas.microsoft.com/office/drawing/2014/main" id="{784D4D8D-AA31-45EF-A1B0-83D673D006DF}"/>
              </a:ext>
            </a:extLst>
          </p:cNvPr>
          <p:cNvSpPr>
            <a:spLocks noGrp="1"/>
          </p:cNvSpPr>
          <p:nvPr>
            <p:ph type="ftr" sz="quarter" idx="11"/>
          </p:nvPr>
        </p:nvSpPr>
        <p:spPr/>
        <p:txBody>
          <a:bodyPr/>
          <a:lstStyle/>
          <a:p>
            <a:r>
              <a:rPr lang="en-US"/>
              <a:t>Ambo University || Woliso campus</a:t>
            </a:r>
          </a:p>
        </p:txBody>
      </p:sp>
      <p:sp>
        <p:nvSpPr>
          <p:cNvPr id="4" name="Slide Number Placeholder 3">
            <a:extLst>
              <a:ext uri="{FF2B5EF4-FFF2-40B4-BE49-F238E27FC236}">
                <a16:creationId xmlns:a16="http://schemas.microsoft.com/office/drawing/2014/main" id="{901C1C9B-F3BD-464F-900E-473BC5767F35}"/>
              </a:ext>
            </a:extLst>
          </p:cNvPr>
          <p:cNvSpPr>
            <a:spLocks noGrp="1"/>
          </p:cNvSpPr>
          <p:nvPr>
            <p:ph type="sldNum" sz="quarter" idx="12"/>
          </p:nvPr>
        </p:nvSpPr>
        <p:spPr/>
        <p:txBody>
          <a:bodyPr/>
          <a:lstStyle/>
          <a:p>
            <a:fld id="{78B8A61C-C49A-4E22-9CEF-4D6C222D6780}"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Directory </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800" dirty="0">
                <a:solidFill>
                  <a:srgbClr val="0000CC"/>
                </a:solidFill>
                <a:latin typeface="Comic Sans MS" pitchFamily="66" charset="0"/>
              </a:rPr>
              <a:t>To keep track of files, file systems normally have </a:t>
            </a:r>
            <a:r>
              <a:rPr lang="en-US" sz="2800" dirty="0">
                <a:solidFill>
                  <a:srgbClr val="FF0000"/>
                </a:solidFill>
                <a:latin typeface="Comic Sans MS" pitchFamily="66" charset="0"/>
              </a:rPr>
              <a:t>directories or folders</a:t>
            </a:r>
            <a:r>
              <a:rPr lang="en-US" sz="2800" dirty="0">
                <a:solidFill>
                  <a:srgbClr val="0000CC"/>
                </a:solidFill>
                <a:latin typeface="Comic Sans MS" pitchFamily="66" charset="0"/>
              </a:rPr>
              <a:t>, which in many systems are themselves files and containing information about all files.</a:t>
            </a:r>
          </a:p>
        </p:txBody>
      </p:sp>
      <p:sp>
        <p:nvSpPr>
          <p:cNvPr id="4" name="Footer Placeholder 3">
            <a:extLst>
              <a:ext uri="{FF2B5EF4-FFF2-40B4-BE49-F238E27FC236}">
                <a16:creationId xmlns:a16="http://schemas.microsoft.com/office/drawing/2014/main" id="{965AC585-D33D-4D06-AD41-07741824052D}"/>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50295241-D47B-490D-9387-0773A7031DA4}"/>
              </a:ext>
            </a:extLst>
          </p:cNvPr>
          <p:cNvSpPr>
            <a:spLocks noGrp="1"/>
          </p:cNvSpPr>
          <p:nvPr>
            <p:ph type="sldNum" sz="quarter" idx="12"/>
          </p:nvPr>
        </p:nvSpPr>
        <p:spPr/>
        <p:txBody>
          <a:bodyPr/>
          <a:lstStyle/>
          <a:p>
            <a:fld id="{78B8A61C-C49A-4E22-9CEF-4D6C222D6780}"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Directory  structure</a:t>
            </a:r>
          </a:p>
        </p:txBody>
      </p:sp>
      <p:sp>
        <p:nvSpPr>
          <p:cNvPr id="3" name="Content Placeholder 2"/>
          <p:cNvSpPr>
            <a:spLocks noGrp="1"/>
          </p:cNvSpPr>
          <p:nvPr>
            <p:ph idx="1"/>
          </p:nvPr>
        </p:nvSpPr>
        <p:spPr>
          <a:xfrm>
            <a:off x="457200" y="1524000"/>
            <a:ext cx="8229600" cy="4876800"/>
          </a:xfrm>
        </p:spPr>
        <p:txBody>
          <a:bodyPr>
            <a:normAutofit lnSpcReduction="10000"/>
          </a:bodyPr>
          <a:lstStyle/>
          <a:p>
            <a:pPr>
              <a:buFont typeface="Courier New" pitchFamily="49" charset="0"/>
              <a:buChar char="o"/>
            </a:pPr>
            <a:r>
              <a:rPr lang="en-US" sz="2400" dirty="0">
                <a:solidFill>
                  <a:srgbClr val="0000CC"/>
                </a:solidFill>
                <a:latin typeface="Comic Sans MS" pitchFamily="66" charset="0"/>
              </a:rPr>
              <a:t>Defines the organization or logical structure of directory. </a:t>
            </a:r>
          </a:p>
          <a:p>
            <a:pPr>
              <a:buNone/>
            </a:pPr>
            <a:r>
              <a:rPr lang="en-US" sz="2400" b="1" i="1" dirty="0">
                <a:solidFill>
                  <a:srgbClr val="00B050"/>
                </a:solidFill>
                <a:latin typeface="Comic Sans MS" pitchFamily="66" charset="0"/>
              </a:rPr>
              <a:t>Single-Level Directory Systems: </a:t>
            </a:r>
          </a:p>
          <a:p>
            <a:pPr>
              <a:buFont typeface="Courier New" pitchFamily="49" charset="0"/>
              <a:buChar char="o"/>
            </a:pPr>
            <a:r>
              <a:rPr lang="en-US" sz="2400" dirty="0">
                <a:solidFill>
                  <a:srgbClr val="0000CC"/>
                </a:solidFill>
                <a:latin typeface="Comic Sans MS" pitchFamily="66" charset="0"/>
              </a:rPr>
              <a:t>The simplest form of directory system is having one directory containing all the files. </a:t>
            </a:r>
          </a:p>
          <a:p>
            <a:pPr>
              <a:buFont typeface="Courier New" pitchFamily="49" charset="0"/>
              <a:buChar char="o"/>
            </a:pPr>
            <a:r>
              <a:rPr lang="en-US" sz="2400" dirty="0">
                <a:solidFill>
                  <a:srgbClr val="0000CC"/>
                </a:solidFill>
                <a:latin typeface="Comic Sans MS" pitchFamily="66" charset="0"/>
              </a:rPr>
              <a:t>they require unique name and Sometimes it is called the root directory.</a:t>
            </a:r>
          </a:p>
          <a:p>
            <a:pPr>
              <a:buFont typeface="Courier New" pitchFamily="49" charset="0"/>
              <a:buChar char="o"/>
            </a:pPr>
            <a:r>
              <a:rPr lang="en-US" sz="2400" dirty="0">
                <a:solidFill>
                  <a:srgbClr val="0000CC"/>
                </a:solidFill>
                <a:latin typeface="Comic Sans MS" pitchFamily="66" charset="0"/>
              </a:rPr>
              <a:t>The advantages of this scheme are its simplicity and the ability to locate files quickly-there is only one place to look, after all. </a:t>
            </a:r>
          </a:p>
          <a:p>
            <a:pPr>
              <a:buFont typeface="Courier New" pitchFamily="49" charset="0"/>
              <a:buChar char="o"/>
            </a:pPr>
            <a:r>
              <a:rPr lang="en-US" sz="2400" dirty="0">
                <a:solidFill>
                  <a:srgbClr val="0000CC"/>
                </a:solidFill>
                <a:latin typeface="Comic Sans MS" pitchFamily="66" charset="0"/>
              </a:rPr>
              <a:t>It is often used on simple embedded devices such as telephones, digital cameras, and some portable music players. </a:t>
            </a:r>
          </a:p>
          <a:p>
            <a:pPr>
              <a:buFont typeface="Courier New" pitchFamily="49" charset="0"/>
              <a:buChar char="o"/>
            </a:pPr>
            <a:endParaRPr lang="en-US" sz="2400" dirty="0">
              <a:solidFill>
                <a:srgbClr val="0000CC"/>
              </a:solidFill>
              <a:latin typeface="Comic Sans MS" pitchFamily="66" charset="0"/>
            </a:endParaRPr>
          </a:p>
        </p:txBody>
      </p:sp>
      <p:sp>
        <p:nvSpPr>
          <p:cNvPr id="4" name="Footer Placeholder 3">
            <a:extLst>
              <a:ext uri="{FF2B5EF4-FFF2-40B4-BE49-F238E27FC236}">
                <a16:creationId xmlns:a16="http://schemas.microsoft.com/office/drawing/2014/main" id="{B95B2372-FF13-4262-AE12-E70D00E4BC5E}"/>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DE0689D6-74F9-4F18-A63F-08B8555B536E}"/>
              </a:ext>
            </a:extLst>
          </p:cNvPr>
          <p:cNvSpPr>
            <a:spLocks noGrp="1"/>
          </p:cNvSpPr>
          <p:nvPr>
            <p:ph type="sldNum" sz="quarter" idx="12"/>
          </p:nvPr>
        </p:nvSpPr>
        <p:spPr/>
        <p:txBody>
          <a:bodyPr/>
          <a:lstStyle/>
          <a:p>
            <a:fld id="{78B8A61C-C49A-4E22-9CEF-4D6C222D6780}"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Directory  structure(</a:t>
            </a:r>
            <a:r>
              <a:rPr lang="en-US" b="1" dirty="0" err="1">
                <a:solidFill>
                  <a:srgbClr val="FF0000"/>
                </a:solidFill>
              </a:rPr>
              <a:t>con’t</a:t>
            </a:r>
            <a:r>
              <a:rPr lang="en-US" b="1" dirty="0">
                <a:solidFill>
                  <a:srgbClr val="FF0000"/>
                </a:solidFill>
              </a:rPr>
              <a:t>…)</a:t>
            </a:r>
          </a:p>
        </p:txBody>
      </p:sp>
      <p:sp>
        <p:nvSpPr>
          <p:cNvPr id="3" name="Content Placeholder 2"/>
          <p:cNvSpPr>
            <a:spLocks noGrp="1"/>
          </p:cNvSpPr>
          <p:nvPr>
            <p:ph idx="1"/>
          </p:nvPr>
        </p:nvSpPr>
        <p:spPr>
          <a:xfrm>
            <a:off x="457200" y="1524000"/>
            <a:ext cx="8229600" cy="4876800"/>
          </a:xfrm>
        </p:spPr>
        <p:txBody>
          <a:bodyPr>
            <a:normAutofit fontScale="70000" lnSpcReduction="20000"/>
          </a:bodyPr>
          <a:lstStyle/>
          <a:p>
            <a:pPr>
              <a:buNone/>
            </a:pPr>
            <a:r>
              <a:rPr lang="en-US" b="1" i="1" dirty="0">
                <a:solidFill>
                  <a:srgbClr val="00B050"/>
                </a:solidFill>
                <a:effectLst>
                  <a:outerShdw blurRad="38100" dist="38100" dir="2700000" algn="tl">
                    <a:srgbClr val="000000">
                      <a:alpha val="43137"/>
                    </a:srgbClr>
                  </a:outerShdw>
                </a:effectLst>
                <a:latin typeface="Comic Sans MS" pitchFamily="66" charset="0"/>
              </a:rPr>
              <a:t>Hierarchical Directory Systems: </a:t>
            </a:r>
            <a:endParaRPr lang="en-US" dirty="0">
              <a:solidFill>
                <a:srgbClr val="00B050"/>
              </a:solidFill>
              <a:effectLst>
                <a:outerShdw blurRad="38100" dist="38100" dir="2700000" algn="tl">
                  <a:srgbClr val="000000">
                    <a:alpha val="43137"/>
                  </a:srgbClr>
                </a:outerShdw>
              </a:effectLst>
              <a:latin typeface="Comic Sans MS" pitchFamily="66" charset="0"/>
            </a:endParaRP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With this approach, there can be as many directories as are needed to group the files in natural ways. </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When the file system is organized as a directory tree, some way is needed for specifying file names. </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Two different methods are commonly used. </a:t>
            </a:r>
          </a:p>
          <a:p>
            <a:pPr marL="342900" lvl="1" indent="-342900">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In the first method, each file is given an absolute path name consisting of the path from the root directory to the file. </a:t>
            </a:r>
          </a:p>
          <a:p>
            <a:pPr marL="342900" lvl="1" indent="-342900">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		</a:t>
            </a:r>
            <a:r>
              <a:rPr lang="en-US" sz="2600" dirty="0">
                <a:solidFill>
                  <a:srgbClr val="FF0000"/>
                </a:solidFill>
                <a:effectLst>
                  <a:outerShdw blurRad="38100" dist="38100" dir="2700000" algn="tl">
                    <a:srgbClr val="000000">
                      <a:alpha val="43137"/>
                    </a:srgbClr>
                  </a:outerShdw>
                </a:effectLst>
                <a:latin typeface="Comic Sans MS" pitchFamily="66" charset="0"/>
              </a:rPr>
              <a:t>Example : /</a:t>
            </a:r>
            <a:r>
              <a:rPr lang="en-US" sz="2600" dirty="0" err="1">
                <a:solidFill>
                  <a:srgbClr val="FF0000"/>
                </a:solidFill>
                <a:effectLst>
                  <a:outerShdw blurRad="38100" dist="38100" dir="2700000" algn="tl">
                    <a:srgbClr val="000000">
                      <a:alpha val="43137"/>
                    </a:srgbClr>
                  </a:outerShdw>
                </a:effectLst>
                <a:latin typeface="Comic Sans MS" pitchFamily="66" charset="0"/>
              </a:rPr>
              <a:t>usr</a:t>
            </a:r>
            <a:r>
              <a:rPr lang="en-US" sz="2600" dirty="0">
                <a:solidFill>
                  <a:srgbClr val="FF0000"/>
                </a:solidFill>
                <a:effectLst>
                  <a:outerShdw blurRad="38100" dist="38100" dir="2700000" algn="tl">
                    <a:srgbClr val="000000">
                      <a:alpha val="43137"/>
                    </a:srgbClr>
                  </a:outerShdw>
                </a:effectLst>
                <a:latin typeface="Comic Sans MS" pitchFamily="66" charset="0"/>
              </a:rPr>
              <a:t>/</a:t>
            </a:r>
            <a:r>
              <a:rPr lang="en-US" sz="2600" dirty="0" err="1">
                <a:solidFill>
                  <a:srgbClr val="FF0000"/>
                </a:solidFill>
                <a:effectLst>
                  <a:outerShdw blurRad="38100" dist="38100" dir="2700000" algn="tl">
                    <a:srgbClr val="000000">
                      <a:alpha val="43137"/>
                    </a:srgbClr>
                  </a:outerShdw>
                </a:effectLst>
                <a:latin typeface="Comic Sans MS" pitchFamily="66" charset="0"/>
              </a:rPr>
              <a:t>ast</a:t>
            </a:r>
            <a:r>
              <a:rPr lang="en-US" sz="2600" dirty="0">
                <a:solidFill>
                  <a:srgbClr val="FF0000"/>
                </a:solidFill>
                <a:effectLst>
                  <a:outerShdw blurRad="38100" dist="38100" dir="2700000" algn="tl">
                    <a:srgbClr val="000000">
                      <a:alpha val="43137"/>
                    </a:srgbClr>
                  </a:outerShdw>
                </a:effectLst>
                <a:latin typeface="Comic Sans MS" pitchFamily="66" charset="0"/>
              </a:rPr>
              <a:t>/mailbox  </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The other kind of name is the relative path name. This is used in conjunction with the concept of the working directory (also called the current directory). A user can designate one directory as the current working directory</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For example, if the current working directory is </a:t>
            </a:r>
            <a:r>
              <a:rPr lang="en-US" dirty="0">
                <a:solidFill>
                  <a:srgbClr val="FF0000"/>
                </a:solidFill>
                <a:effectLst>
                  <a:outerShdw blurRad="38100" dist="38100" dir="2700000" algn="tl">
                    <a:srgbClr val="000000">
                      <a:alpha val="43137"/>
                    </a:srgbClr>
                  </a:outerShdw>
                </a:effectLst>
                <a:latin typeface="Comic Sans MS" pitchFamily="66" charset="0"/>
              </a:rPr>
              <a:t>/</a:t>
            </a:r>
            <a:r>
              <a:rPr lang="en-US" dirty="0" err="1">
                <a:solidFill>
                  <a:srgbClr val="FF0000"/>
                </a:solidFill>
                <a:effectLst>
                  <a:outerShdw blurRad="38100" dist="38100" dir="2700000" algn="tl">
                    <a:srgbClr val="000000">
                      <a:alpha val="43137"/>
                    </a:srgbClr>
                  </a:outerShdw>
                </a:effectLst>
                <a:latin typeface="Comic Sans MS" pitchFamily="66" charset="0"/>
              </a:rPr>
              <a:t>usr</a:t>
            </a:r>
            <a:r>
              <a:rPr lang="en-US" dirty="0">
                <a:solidFill>
                  <a:srgbClr val="FF0000"/>
                </a:solidFill>
                <a:effectLst>
                  <a:outerShdw blurRad="38100" dist="38100" dir="2700000" algn="tl">
                    <a:srgbClr val="000000">
                      <a:alpha val="43137"/>
                    </a:srgbClr>
                  </a:outerShdw>
                </a:effectLst>
                <a:latin typeface="Comic Sans MS" pitchFamily="66" charset="0"/>
              </a:rPr>
              <a:t>/</a:t>
            </a:r>
            <a:r>
              <a:rPr lang="en-US" dirty="0" err="1">
                <a:solidFill>
                  <a:srgbClr val="FF0000"/>
                </a:solidFill>
                <a:effectLst>
                  <a:outerShdw blurRad="38100" dist="38100" dir="2700000" algn="tl">
                    <a:srgbClr val="000000">
                      <a:alpha val="43137"/>
                    </a:srgbClr>
                  </a:outerShdw>
                </a:effectLst>
                <a:latin typeface="Comic Sans MS" pitchFamily="66" charset="0"/>
              </a:rPr>
              <a:t>ast</a:t>
            </a:r>
            <a:r>
              <a:rPr lang="en-US" dirty="0">
                <a:solidFill>
                  <a:srgbClr val="0000CC"/>
                </a:solidFill>
                <a:effectLst>
                  <a:outerShdw blurRad="38100" dist="38100" dir="2700000" algn="tl">
                    <a:srgbClr val="000000">
                      <a:alpha val="43137"/>
                    </a:srgbClr>
                  </a:outerShdw>
                </a:effectLst>
                <a:latin typeface="Comic Sans MS" pitchFamily="66" charset="0"/>
              </a:rPr>
              <a:t>, then the file whose absolute path is </a:t>
            </a:r>
            <a:r>
              <a:rPr lang="en-US" dirty="0">
                <a:solidFill>
                  <a:srgbClr val="FF0000"/>
                </a:solidFill>
                <a:effectLst>
                  <a:outerShdw blurRad="38100" dist="38100" dir="2700000" algn="tl">
                    <a:srgbClr val="000000">
                      <a:alpha val="43137"/>
                    </a:srgbClr>
                  </a:outerShdw>
                </a:effectLst>
                <a:latin typeface="Comic Sans MS" pitchFamily="66" charset="0"/>
              </a:rPr>
              <a:t>/</a:t>
            </a:r>
            <a:r>
              <a:rPr lang="en-US" dirty="0" err="1">
                <a:solidFill>
                  <a:srgbClr val="FF0000"/>
                </a:solidFill>
                <a:effectLst>
                  <a:outerShdw blurRad="38100" dist="38100" dir="2700000" algn="tl">
                    <a:srgbClr val="000000">
                      <a:alpha val="43137"/>
                    </a:srgbClr>
                  </a:outerShdw>
                </a:effectLst>
                <a:latin typeface="Comic Sans MS" pitchFamily="66" charset="0"/>
              </a:rPr>
              <a:t>usr</a:t>
            </a:r>
            <a:r>
              <a:rPr lang="en-US" dirty="0">
                <a:solidFill>
                  <a:srgbClr val="FF0000"/>
                </a:solidFill>
                <a:effectLst>
                  <a:outerShdw blurRad="38100" dist="38100" dir="2700000" algn="tl">
                    <a:srgbClr val="000000">
                      <a:alpha val="43137"/>
                    </a:srgbClr>
                  </a:outerShdw>
                </a:effectLst>
                <a:latin typeface="Comic Sans MS" pitchFamily="66" charset="0"/>
              </a:rPr>
              <a:t>/</a:t>
            </a:r>
            <a:r>
              <a:rPr lang="en-US" dirty="0" err="1">
                <a:solidFill>
                  <a:srgbClr val="FF0000"/>
                </a:solidFill>
                <a:effectLst>
                  <a:outerShdw blurRad="38100" dist="38100" dir="2700000" algn="tl">
                    <a:srgbClr val="000000">
                      <a:alpha val="43137"/>
                    </a:srgbClr>
                  </a:outerShdw>
                </a:effectLst>
                <a:latin typeface="Comic Sans MS" pitchFamily="66" charset="0"/>
              </a:rPr>
              <a:t>ast</a:t>
            </a:r>
            <a:r>
              <a:rPr lang="en-US" dirty="0">
                <a:solidFill>
                  <a:srgbClr val="FF0000"/>
                </a:solidFill>
                <a:effectLst>
                  <a:outerShdw blurRad="38100" dist="38100" dir="2700000" algn="tl">
                    <a:srgbClr val="000000">
                      <a:alpha val="43137"/>
                    </a:srgbClr>
                  </a:outerShdw>
                </a:effectLst>
                <a:latin typeface="Comic Sans MS" pitchFamily="66" charset="0"/>
              </a:rPr>
              <a:t>/mailbox </a:t>
            </a:r>
            <a:r>
              <a:rPr lang="en-US" dirty="0">
                <a:solidFill>
                  <a:srgbClr val="0000CC"/>
                </a:solidFill>
                <a:effectLst>
                  <a:outerShdw blurRad="38100" dist="38100" dir="2700000" algn="tl">
                    <a:srgbClr val="000000">
                      <a:alpha val="43137"/>
                    </a:srgbClr>
                  </a:outerShdw>
                </a:effectLst>
                <a:latin typeface="Comic Sans MS" pitchFamily="66" charset="0"/>
              </a:rPr>
              <a:t>can be referenced simply as </a:t>
            </a:r>
            <a:r>
              <a:rPr lang="en-US" dirty="0">
                <a:solidFill>
                  <a:srgbClr val="FF0000"/>
                </a:solidFill>
                <a:effectLst>
                  <a:outerShdw blurRad="38100" dist="38100" dir="2700000" algn="tl">
                    <a:srgbClr val="000000">
                      <a:alpha val="43137"/>
                    </a:srgbClr>
                  </a:outerShdw>
                </a:effectLst>
                <a:latin typeface="Comic Sans MS" pitchFamily="66" charset="0"/>
              </a:rPr>
              <a:t>mailbox</a:t>
            </a:r>
            <a:r>
              <a:rPr lang="en-US" dirty="0">
                <a:solidFill>
                  <a:srgbClr val="0000CC"/>
                </a:solidFill>
                <a:effectLst>
                  <a:outerShdw blurRad="38100" dist="38100" dir="2700000" algn="tl">
                    <a:srgbClr val="000000">
                      <a:alpha val="43137"/>
                    </a:srgbClr>
                  </a:outerShdw>
                </a:effectLst>
                <a:latin typeface="Comic Sans MS" pitchFamily="66" charset="0"/>
              </a:rPr>
              <a:t>. </a:t>
            </a:r>
          </a:p>
          <a:p>
            <a:pPr>
              <a:buFont typeface="Courier New" pitchFamily="49" charset="0"/>
              <a:buChar char="o"/>
            </a:pPr>
            <a:endParaRPr lang="en-US" dirty="0">
              <a:solidFill>
                <a:srgbClr val="0000CC"/>
              </a:solidFill>
              <a:effectLst>
                <a:outerShdw blurRad="38100" dist="38100" dir="2700000" algn="tl">
                  <a:srgbClr val="000000">
                    <a:alpha val="43137"/>
                  </a:srgbClr>
                </a:outerShdw>
              </a:effectLst>
              <a:latin typeface="Comic Sans MS" pitchFamily="66" charset="0"/>
            </a:endParaRPr>
          </a:p>
          <a:p>
            <a:pPr>
              <a:buFont typeface="Courier New" pitchFamily="49" charset="0"/>
              <a:buChar char="o"/>
            </a:pPr>
            <a:endParaRPr lang="en-US" dirty="0">
              <a:solidFill>
                <a:srgbClr val="0000CC"/>
              </a:solidFill>
              <a:effectLst>
                <a:outerShdw blurRad="38100" dist="38100" dir="2700000" algn="tl">
                  <a:srgbClr val="000000">
                    <a:alpha val="43137"/>
                  </a:srgbClr>
                </a:outerShdw>
              </a:effectLst>
              <a:latin typeface="Comic Sans MS" pitchFamily="66" charset="0"/>
            </a:endParaRPr>
          </a:p>
          <a:p>
            <a:pPr>
              <a:buFont typeface="Courier New" pitchFamily="49" charset="0"/>
              <a:buChar char="o"/>
            </a:pPr>
            <a:endParaRPr lang="en-US" dirty="0">
              <a:solidFill>
                <a:srgbClr val="0000CC"/>
              </a:solidFill>
              <a:effectLst>
                <a:outerShdw blurRad="38100" dist="38100" dir="2700000" algn="tl">
                  <a:srgbClr val="000000">
                    <a:alpha val="43137"/>
                  </a:srgbClr>
                </a:outerShdw>
              </a:effectLst>
              <a:latin typeface="Comic Sans MS" pitchFamily="66" charset="0"/>
            </a:endParaRPr>
          </a:p>
          <a:p>
            <a:pPr>
              <a:buFont typeface="Courier New" pitchFamily="49" charset="0"/>
              <a:buChar char="o"/>
            </a:pPr>
            <a:endParaRPr lang="en-US" dirty="0">
              <a:solidFill>
                <a:srgbClr val="0000CC"/>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C1C91220-8011-4B18-88C9-2F09ED0AB100}"/>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9C4BE934-317D-4D49-AEF6-52CA1AD913CF}"/>
              </a:ext>
            </a:extLst>
          </p:cNvPr>
          <p:cNvSpPr>
            <a:spLocks noGrp="1"/>
          </p:cNvSpPr>
          <p:nvPr>
            <p:ph type="sldNum" sz="quarter" idx="12"/>
          </p:nvPr>
        </p:nvSpPr>
        <p:spPr/>
        <p:txBody>
          <a:bodyPr/>
          <a:lstStyle/>
          <a:p>
            <a:fld id="{78B8A61C-C49A-4E22-9CEF-4D6C222D6780}"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contents</a:t>
            </a:r>
          </a:p>
        </p:txBody>
      </p:sp>
      <p:sp>
        <p:nvSpPr>
          <p:cNvPr id="3" name="Content Placeholder 2"/>
          <p:cNvSpPr>
            <a:spLocks noGrp="1"/>
          </p:cNvSpPr>
          <p:nvPr>
            <p:ph idx="1"/>
          </p:nvPr>
        </p:nvSpPr>
        <p:spPr/>
        <p:txBody>
          <a:bodyPr>
            <a:normAutofit fontScale="70000" lnSpcReduction="20000"/>
          </a:bodyPr>
          <a:lstStyle/>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File concept</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File naming</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File type</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File access</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File attribute</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File operation</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File structure</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Directory</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Directory structure</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Directory operation</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File system implementation</a:t>
            </a:r>
          </a:p>
          <a:p>
            <a:pPr>
              <a:buFont typeface="Courier New" pitchFamily="49" charset="0"/>
              <a:buChar char="o"/>
            </a:pPr>
            <a:r>
              <a:rPr lang="en-US" dirty="0">
                <a:solidFill>
                  <a:srgbClr val="0000CC"/>
                </a:solidFill>
                <a:effectLst>
                  <a:outerShdw blurRad="38100" dist="38100" dir="2700000" algn="tl">
                    <a:srgbClr val="000000">
                      <a:alpha val="43137"/>
                    </a:srgbClr>
                  </a:outerShdw>
                </a:effectLst>
                <a:latin typeface="Comic Sans MS" pitchFamily="66" charset="0"/>
              </a:rPr>
              <a:t>Implementing directory</a:t>
            </a:r>
          </a:p>
        </p:txBody>
      </p:sp>
      <p:sp>
        <p:nvSpPr>
          <p:cNvPr id="4" name="Footer Placeholder 3">
            <a:extLst>
              <a:ext uri="{FF2B5EF4-FFF2-40B4-BE49-F238E27FC236}">
                <a16:creationId xmlns:a16="http://schemas.microsoft.com/office/drawing/2014/main" id="{49062C5B-3775-458C-BBD7-055134F113CF}"/>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188C80D6-8566-4CC4-AB67-B006EA510E3B}"/>
              </a:ext>
            </a:extLst>
          </p:cNvPr>
          <p:cNvSpPr>
            <a:spLocks noGrp="1"/>
          </p:cNvSpPr>
          <p:nvPr>
            <p:ph type="sldNum" sz="quarter" idx="12"/>
          </p:nvPr>
        </p:nvSpPr>
        <p:spPr/>
        <p:txBody>
          <a:bodyPr/>
          <a:lstStyle/>
          <a:p>
            <a:fld id="{78B8A61C-C49A-4E22-9CEF-4D6C222D6780}"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Directory  operation</a:t>
            </a:r>
          </a:p>
        </p:txBody>
      </p:sp>
      <p:sp>
        <p:nvSpPr>
          <p:cNvPr id="3" name="Content Placeholder 2"/>
          <p:cNvSpPr>
            <a:spLocks noGrp="1"/>
          </p:cNvSpPr>
          <p:nvPr>
            <p:ph idx="1"/>
          </p:nvPr>
        </p:nvSpPr>
        <p:spPr>
          <a:xfrm>
            <a:off x="457200" y="1524000"/>
            <a:ext cx="8229600" cy="4876800"/>
          </a:xfrm>
        </p:spPr>
        <p:txBody>
          <a:bodyPr>
            <a:normAutofit fontScale="85000" lnSpcReduction="20000"/>
          </a:bodyPr>
          <a:lstStyle/>
          <a:p>
            <a:pPr>
              <a:buFont typeface="Courier New" pitchFamily="49" charset="0"/>
              <a:buChar char="o"/>
            </a:pPr>
            <a:r>
              <a:rPr lang="en-US" dirty="0">
                <a:solidFill>
                  <a:srgbClr val="0000CC"/>
                </a:solidFill>
              </a:rPr>
              <a:t>They allowed system calls for managing directories exhibit more variation from system to system than system calls for files. </a:t>
            </a:r>
          </a:p>
          <a:p>
            <a:pPr>
              <a:buFont typeface="Courier New" pitchFamily="49" charset="0"/>
              <a:buChar char="o"/>
            </a:pPr>
            <a:r>
              <a:rPr lang="en-US" dirty="0">
                <a:solidFill>
                  <a:srgbClr val="FF0000"/>
                </a:solidFill>
              </a:rPr>
              <a:t>Create</a:t>
            </a:r>
            <a:r>
              <a:rPr lang="en-US" dirty="0">
                <a:solidFill>
                  <a:srgbClr val="0000CC"/>
                </a:solidFill>
              </a:rPr>
              <a:t>: A directory is created. It is empty except for dot and dot </a:t>
            </a:r>
            <a:r>
              <a:rPr lang="en-US" dirty="0" err="1">
                <a:solidFill>
                  <a:srgbClr val="0000CC"/>
                </a:solidFill>
              </a:rPr>
              <a:t>dot</a:t>
            </a:r>
            <a:r>
              <a:rPr lang="en-US" dirty="0">
                <a:solidFill>
                  <a:srgbClr val="0000CC"/>
                </a:solidFill>
              </a:rPr>
              <a:t>, which are put there automatically by the system . </a:t>
            </a:r>
          </a:p>
          <a:p>
            <a:pPr>
              <a:buFont typeface="Courier New" pitchFamily="49" charset="0"/>
              <a:buChar char="o"/>
            </a:pPr>
            <a:r>
              <a:rPr lang="en-US" dirty="0">
                <a:solidFill>
                  <a:srgbClr val="FF0000"/>
                </a:solidFill>
              </a:rPr>
              <a:t>Delete</a:t>
            </a:r>
            <a:r>
              <a:rPr lang="en-US" dirty="0">
                <a:solidFill>
                  <a:srgbClr val="0000CC"/>
                </a:solidFill>
              </a:rPr>
              <a:t>: A directory is deleted. Only an empty directory can be deleted. </a:t>
            </a:r>
          </a:p>
          <a:p>
            <a:pPr>
              <a:buFont typeface="Courier New" pitchFamily="49" charset="0"/>
              <a:buChar char="o"/>
            </a:pPr>
            <a:r>
              <a:rPr lang="en-US" dirty="0">
                <a:solidFill>
                  <a:srgbClr val="0000CC"/>
                </a:solidFill>
              </a:rPr>
              <a:t> </a:t>
            </a:r>
            <a:r>
              <a:rPr lang="en-US" dirty="0" err="1">
                <a:solidFill>
                  <a:srgbClr val="FF0000"/>
                </a:solidFill>
              </a:rPr>
              <a:t>Opendir</a:t>
            </a:r>
            <a:r>
              <a:rPr lang="en-US" dirty="0">
                <a:solidFill>
                  <a:srgbClr val="FF0000"/>
                </a:solidFill>
              </a:rPr>
              <a:t>:</a:t>
            </a:r>
            <a:r>
              <a:rPr lang="en-US" dirty="0">
                <a:solidFill>
                  <a:srgbClr val="0000CC"/>
                </a:solidFill>
              </a:rPr>
              <a:t> Directories can be read. Before a directory can be read, it must be opened, analogous to opening and reading a file. </a:t>
            </a:r>
          </a:p>
          <a:p>
            <a:pPr>
              <a:buFont typeface="Courier New" pitchFamily="49" charset="0"/>
              <a:buChar char="o"/>
            </a:pPr>
            <a:r>
              <a:rPr lang="en-US" dirty="0" err="1">
                <a:solidFill>
                  <a:srgbClr val="FF0000"/>
                </a:solidFill>
              </a:rPr>
              <a:t>Closedir</a:t>
            </a:r>
            <a:r>
              <a:rPr lang="en-US" dirty="0">
                <a:solidFill>
                  <a:srgbClr val="0000CC"/>
                </a:solidFill>
              </a:rPr>
              <a:t>: When a directory has been read, it should be closed to free up internal table space. </a:t>
            </a:r>
          </a:p>
          <a:p>
            <a:pPr>
              <a:buFont typeface="Courier New" pitchFamily="49" charset="0"/>
              <a:buChar char="o"/>
            </a:pPr>
            <a:endParaRPr lang="en-US" dirty="0">
              <a:solidFill>
                <a:srgbClr val="0000CC"/>
              </a:solidFill>
            </a:endParaRPr>
          </a:p>
          <a:p>
            <a:pPr>
              <a:buFont typeface="Courier New" pitchFamily="49" charset="0"/>
              <a:buChar char="o"/>
            </a:pPr>
            <a:endParaRPr lang="en-US" dirty="0">
              <a:solidFill>
                <a:srgbClr val="0000CC"/>
              </a:solidFill>
            </a:endParaRPr>
          </a:p>
        </p:txBody>
      </p:sp>
      <p:sp>
        <p:nvSpPr>
          <p:cNvPr id="4" name="Footer Placeholder 3">
            <a:extLst>
              <a:ext uri="{FF2B5EF4-FFF2-40B4-BE49-F238E27FC236}">
                <a16:creationId xmlns:a16="http://schemas.microsoft.com/office/drawing/2014/main" id="{8C64655F-DB1E-4DCA-A692-EBE3D3E066E9}"/>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49DFBCC4-829F-4F78-9DAF-A3FB2BF203D4}"/>
              </a:ext>
            </a:extLst>
          </p:cNvPr>
          <p:cNvSpPr>
            <a:spLocks noGrp="1"/>
          </p:cNvSpPr>
          <p:nvPr>
            <p:ph type="sldNum" sz="quarter" idx="12"/>
          </p:nvPr>
        </p:nvSpPr>
        <p:spPr/>
        <p:txBody>
          <a:bodyPr/>
          <a:lstStyle/>
          <a:p>
            <a:fld id="{78B8A61C-C49A-4E22-9CEF-4D6C222D6780}"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Directory  operation(</a:t>
            </a:r>
            <a:r>
              <a:rPr lang="en-US" b="1" dirty="0" err="1">
                <a:solidFill>
                  <a:srgbClr val="FF0000"/>
                </a:solidFill>
              </a:rPr>
              <a:t>con’t</a:t>
            </a:r>
            <a:r>
              <a:rPr lang="en-US" b="1" dirty="0">
                <a:solidFill>
                  <a:srgbClr val="FF0000"/>
                </a:solidFill>
              </a:rPr>
              <a:t>…)</a:t>
            </a:r>
          </a:p>
        </p:txBody>
      </p:sp>
      <p:sp>
        <p:nvSpPr>
          <p:cNvPr id="3" name="Content Placeholder 2"/>
          <p:cNvSpPr>
            <a:spLocks noGrp="1"/>
          </p:cNvSpPr>
          <p:nvPr>
            <p:ph idx="1"/>
          </p:nvPr>
        </p:nvSpPr>
        <p:spPr>
          <a:xfrm>
            <a:off x="457200" y="1524000"/>
            <a:ext cx="8229600" cy="4876800"/>
          </a:xfrm>
        </p:spPr>
        <p:txBody>
          <a:bodyPr>
            <a:normAutofit fontScale="62500" lnSpcReduction="20000"/>
          </a:bodyPr>
          <a:lstStyle/>
          <a:p>
            <a:pPr>
              <a:buFont typeface="Courier New" pitchFamily="49" charset="0"/>
              <a:buChar char="o"/>
            </a:pPr>
            <a:endParaRPr lang="en-US" dirty="0">
              <a:solidFill>
                <a:srgbClr val="0000CC"/>
              </a:solidFill>
              <a:latin typeface="Comic Sans MS" pitchFamily="66" charset="0"/>
            </a:endParaRPr>
          </a:p>
          <a:p>
            <a:pPr>
              <a:buFont typeface="Courier New" pitchFamily="49" charset="0"/>
              <a:buChar char="o"/>
            </a:pPr>
            <a:r>
              <a:rPr lang="en-US" dirty="0" err="1">
                <a:solidFill>
                  <a:srgbClr val="FF0000"/>
                </a:solidFill>
                <a:latin typeface="Comic Sans MS" pitchFamily="66" charset="0"/>
              </a:rPr>
              <a:t>Readdir</a:t>
            </a:r>
            <a:r>
              <a:rPr lang="en-US" dirty="0">
                <a:solidFill>
                  <a:srgbClr val="0000CC"/>
                </a:solidFill>
                <a:latin typeface="Comic Sans MS" pitchFamily="66" charset="0"/>
              </a:rPr>
              <a:t>: This call returns the next entry in an open directory, no matter which of the possible directory structures is being used. </a:t>
            </a:r>
          </a:p>
          <a:p>
            <a:pPr>
              <a:buFont typeface="Courier New" pitchFamily="49" charset="0"/>
              <a:buChar char="o"/>
            </a:pPr>
            <a:r>
              <a:rPr lang="en-US" dirty="0">
                <a:solidFill>
                  <a:srgbClr val="FF0000"/>
                </a:solidFill>
                <a:latin typeface="Comic Sans MS" pitchFamily="66" charset="0"/>
              </a:rPr>
              <a:t> Rename:</a:t>
            </a:r>
            <a:r>
              <a:rPr lang="en-US" dirty="0">
                <a:solidFill>
                  <a:srgbClr val="0000CC"/>
                </a:solidFill>
                <a:latin typeface="Comic Sans MS" pitchFamily="66" charset="0"/>
              </a:rPr>
              <a:t> In many respects, directories are just like files and can be renamed the same way files can be. </a:t>
            </a:r>
          </a:p>
          <a:p>
            <a:pPr>
              <a:buFont typeface="Courier New" pitchFamily="49" charset="0"/>
              <a:buChar char="o"/>
            </a:pPr>
            <a:r>
              <a:rPr lang="en-US" dirty="0">
                <a:solidFill>
                  <a:srgbClr val="FF0000"/>
                </a:solidFill>
                <a:latin typeface="Comic Sans MS" pitchFamily="66" charset="0"/>
              </a:rPr>
              <a:t>Link</a:t>
            </a:r>
            <a:r>
              <a:rPr lang="en-US" dirty="0">
                <a:solidFill>
                  <a:srgbClr val="0000CC"/>
                </a:solidFill>
                <a:latin typeface="Comic Sans MS" pitchFamily="66" charset="0"/>
              </a:rPr>
              <a:t>: Linking is a technique that allows a file to appear in more than one directory. This system call specifies an existing file and a path name, and creates a link from the existing file to the name specified by the path</a:t>
            </a:r>
          </a:p>
          <a:p>
            <a:pPr lvl="1">
              <a:buFont typeface="Wingdings" pitchFamily="2" charset="2"/>
              <a:buChar char="v"/>
            </a:pPr>
            <a:r>
              <a:rPr lang="en-US" dirty="0">
                <a:solidFill>
                  <a:srgbClr val="7030A0"/>
                </a:solidFill>
                <a:latin typeface="Comic Sans MS" pitchFamily="66" charset="0"/>
              </a:rPr>
              <a:t>track of the number of directory entries containing the file), is sometimes called a </a:t>
            </a:r>
            <a:r>
              <a:rPr lang="en-US" dirty="0">
                <a:solidFill>
                  <a:srgbClr val="FF0000"/>
                </a:solidFill>
                <a:latin typeface="Comic Sans MS" pitchFamily="66" charset="0"/>
              </a:rPr>
              <a:t>hard link. </a:t>
            </a:r>
          </a:p>
          <a:p>
            <a:pPr>
              <a:buFont typeface="Courier New" pitchFamily="49" charset="0"/>
              <a:buChar char="o"/>
            </a:pPr>
            <a:r>
              <a:rPr lang="en-US" dirty="0">
                <a:solidFill>
                  <a:srgbClr val="0000CC"/>
                </a:solidFill>
                <a:latin typeface="Comic Sans MS" pitchFamily="66" charset="0"/>
              </a:rPr>
              <a:t>Unlink: A directory entry is removed. If the file being unlinked is only present in one directory (the normal case), it is removed from the file system. If it is present in multiple directories, only the path name specified is removed. The others remain. </a:t>
            </a:r>
          </a:p>
          <a:p>
            <a:pPr>
              <a:buFont typeface="Courier New" pitchFamily="49" charset="0"/>
              <a:buChar char="o"/>
            </a:pPr>
            <a:r>
              <a:rPr lang="en-US" dirty="0">
                <a:solidFill>
                  <a:srgbClr val="0000CC"/>
                </a:solidFill>
                <a:latin typeface="Comic Sans MS" pitchFamily="66" charset="0"/>
              </a:rPr>
              <a:t>In UNIX, the system call for deleting files (discussed earlier) is, in fact, unlink. </a:t>
            </a:r>
          </a:p>
        </p:txBody>
      </p:sp>
      <p:sp>
        <p:nvSpPr>
          <p:cNvPr id="4" name="Footer Placeholder 3">
            <a:extLst>
              <a:ext uri="{FF2B5EF4-FFF2-40B4-BE49-F238E27FC236}">
                <a16:creationId xmlns:a16="http://schemas.microsoft.com/office/drawing/2014/main" id="{66E09EB2-E96E-43FA-826B-78CD6435A66E}"/>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FD866131-7DBA-42EA-A4C1-D68A12E5A275}"/>
              </a:ext>
            </a:extLst>
          </p:cNvPr>
          <p:cNvSpPr>
            <a:spLocks noGrp="1"/>
          </p:cNvSpPr>
          <p:nvPr>
            <p:ph type="sldNum" sz="quarter" idx="12"/>
          </p:nvPr>
        </p:nvSpPr>
        <p:spPr/>
        <p:txBody>
          <a:bodyPr/>
          <a:lstStyle/>
          <a:p>
            <a:fld id="{78B8A61C-C49A-4E22-9CEF-4D6C222D6780}"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effectLst>
                  <a:outerShdw blurRad="38100" dist="38100" dir="2700000" algn="tl">
                    <a:srgbClr val="000000">
                      <a:alpha val="43137"/>
                    </a:srgbClr>
                  </a:outerShdw>
                </a:effectLst>
              </a:rPr>
              <a:t>File system implementation </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800" dirty="0">
                <a:solidFill>
                  <a:srgbClr val="0000CC"/>
                </a:solidFill>
                <a:latin typeface="Comic Sans MS" pitchFamily="66" charset="0"/>
              </a:rPr>
              <a:t>Users are concerned with how files are named, what operations are allowed on them, what the directory tree looks like, and similar interface issues.</a:t>
            </a:r>
          </a:p>
          <a:p>
            <a:pPr>
              <a:buFont typeface="Courier New" pitchFamily="49" charset="0"/>
              <a:buChar char="o"/>
            </a:pPr>
            <a:r>
              <a:rPr lang="en-US" sz="2800" dirty="0">
                <a:solidFill>
                  <a:srgbClr val="0000CC"/>
                </a:solidFill>
                <a:latin typeface="Comic Sans MS" pitchFamily="66" charset="0"/>
              </a:rPr>
              <a:t>Implementers are interested in how files and directories are stored, how disk space is managed, and how to make everything work efficiently and reliably</a:t>
            </a:r>
          </a:p>
        </p:txBody>
      </p:sp>
      <p:sp>
        <p:nvSpPr>
          <p:cNvPr id="4" name="Footer Placeholder 3">
            <a:extLst>
              <a:ext uri="{FF2B5EF4-FFF2-40B4-BE49-F238E27FC236}">
                <a16:creationId xmlns:a16="http://schemas.microsoft.com/office/drawing/2014/main" id="{F2BF604F-BA4B-4043-A121-416E881BE8DC}"/>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A11FE148-A861-4F31-B6D0-FD6BD7E0F86D}"/>
              </a:ext>
            </a:extLst>
          </p:cNvPr>
          <p:cNvSpPr>
            <a:spLocks noGrp="1"/>
          </p:cNvSpPr>
          <p:nvPr>
            <p:ph type="sldNum" sz="quarter" idx="12"/>
          </p:nvPr>
        </p:nvSpPr>
        <p:spPr/>
        <p:txBody>
          <a:bodyPr/>
          <a:lstStyle/>
          <a:p>
            <a:fld id="{78B8A61C-C49A-4E22-9CEF-4D6C222D6780}"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solidFill>
                  <a:srgbClr val="FF0000"/>
                </a:solidFill>
              </a:rPr>
              <a:t>File system layout</a:t>
            </a:r>
          </a:p>
        </p:txBody>
      </p:sp>
      <p:sp>
        <p:nvSpPr>
          <p:cNvPr id="3" name="Content Placeholder 2"/>
          <p:cNvSpPr>
            <a:spLocks noGrp="1"/>
          </p:cNvSpPr>
          <p:nvPr>
            <p:ph idx="1"/>
          </p:nvPr>
        </p:nvSpPr>
        <p:spPr>
          <a:xfrm>
            <a:off x="457200" y="1066800"/>
            <a:ext cx="8229600" cy="5562600"/>
          </a:xfrm>
        </p:spPr>
        <p:txBody>
          <a:bodyPr>
            <a:noAutofit/>
          </a:bodyPr>
          <a:lstStyle/>
          <a:p>
            <a:pPr>
              <a:buFont typeface="Courier New" pitchFamily="49" charset="0"/>
              <a:buChar char="o"/>
            </a:pPr>
            <a:r>
              <a:rPr lang="en-US" sz="2400" dirty="0">
                <a:solidFill>
                  <a:srgbClr val="0000CC"/>
                </a:solidFill>
                <a:latin typeface="Comic Sans MS" pitchFamily="66" charset="0"/>
              </a:rPr>
              <a:t>Most disks can be divided up into one or more partitions, with independent file systems on each partition.</a:t>
            </a:r>
          </a:p>
          <a:p>
            <a:pPr>
              <a:buFont typeface="Courier New" pitchFamily="49" charset="0"/>
              <a:buChar char="o"/>
            </a:pPr>
            <a:r>
              <a:rPr lang="en-US" sz="2400" dirty="0">
                <a:solidFill>
                  <a:srgbClr val="0000CC"/>
                </a:solidFill>
                <a:latin typeface="Comic Sans MS" pitchFamily="66" charset="0"/>
              </a:rPr>
              <a:t>Sector 0 of the disk is called the </a:t>
            </a:r>
            <a:r>
              <a:rPr lang="en-US" sz="2400" dirty="0">
                <a:solidFill>
                  <a:srgbClr val="FF0000"/>
                </a:solidFill>
                <a:latin typeface="Comic Sans MS" pitchFamily="66" charset="0"/>
              </a:rPr>
              <a:t>MBR (Master Boot Record)</a:t>
            </a:r>
            <a:r>
              <a:rPr lang="en-US" sz="2400" dirty="0">
                <a:solidFill>
                  <a:srgbClr val="0000CC"/>
                </a:solidFill>
                <a:latin typeface="Comic Sans MS" pitchFamily="66" charset="0"/>
              </a:rPr>
              <a:t> and is used to boot the computer.</a:t>
            </a:r>
          </a:p>
          <a:p>
            <a:pPr>
              <a:buFont typeface="Courier New" pitchFamily="49" charset="0"/>
              <a:buChar char="o"/>
            </a:pPr>
            <a:r>
              <a:rPr lang="en-US" sz="2400" dirty="0">
                <a:solidFill>
                  <a:srgbClr val="0000CC"/>
                </a:solidFill>
                <a:latin typeface="Comic Sans MS" pitchFamily="66" charset="0"/>
              </a:rPr>
              <a:t>The end of the </a:t>
            </a:r>
            <a:r>
              <a:rPr lang="en-US" sz="2400" dirty="0">
                <a:solidFill>
                  <a:srgbClr val="FF0000"/>
                </a:solidFill>
                <a:latin typeface="Comic Sans MS" pitchFamily="66" charset="0"/>
              </a:rPr>
              <a:t>MBR</a:t>
            </a:r>
            <a:r>
              <a:rPr lang="en-US" sz="2400" dirty="0">
                <a:solidFill>
                  <a:srgbClr val="0000CC"/>
                </a:solidFill>
                <a:latin typeface="Comic Sans MS" pitchFamily="66" charset="0"/>
              </a:rPr>
              <a:t> contains the partition table and gives the starting and ending addresses of each partition.</a:t>
            </a:r>
          </a:p>
          <a:p>
            <a:pPr>
              <a:buFont typeface="Courier New" pitchFamily="49" charset="0"/>
              <a:buChar char="o"/>
            </a:pPr>
            <a:r>
              <a:rPr lang="en-US" sz="2400" dirty="0">
                <a:solidFill>
                  <a:srgbClr val="0000CC"/>
                </a:solidFill>
                <a:latin typeface="Comic Sans MS" pitchFamily="66" charset="0"/>
              </a:rPr>
              <a:t>One of the partitions in the table is marked as active</a:t>
            </a:r>
          </a:p>
          <a:p>
            <a:pPr>
              <a:buFont typeface="Courier New" pitchFamily="49" charset="0"/>
              <a:buChar char="o"/>
            </a:pPr>
            <a:r>
              <a:rPr lang="en-US" sz="2400" dirty="0">
                <a:solidFill>
                  <a:srgbClr val="0000CC"/>
                </a:solidFill>
                <a:latin typeface="Comic Sans MS" pitchFamily="66" charset="0"/>
              </a:rPr>
              <a:t>When the computer is booted, the BIOS reads in and executes the MBR.</a:t>
            </a:r>
          </a:p>
          <a:p>
            <a:pPr>
              <a:buFont typeface="Courier New" pitchFamily="49" charset="0"/>
              <a:buChar char="o"/>
            </a:pPr>
            <a:r>
              <a:rPr lang="en-US" sz="2400" dirty="0">
                <a:solidFill>
                  <a:srgbClr val="0000CC"/>
                </a:solidFill>
                <a:latin typeface="Comic Sans MS" pitchFamily="66" charset="0"/>
              </a:rPr>
              <a:t>The first thing the MBR program does is locate the active partition, read in its first block, called the </a:t>
            </a:r>
            <a:r>
              <a:rPr lang="en-US" sz="2400" dirty="0">
                <a:solidFill>
                  <a:srgbClr val="FF0000"/>
                </a:solidFill>
                <a:latin typeface="Comic Sans MS" pitchFamily="66" charset="0"/>
              </a:rPr>
              <a:t>boot block</a:t>
            </a:r>
            <a:r>
              <a:rPr lang="en-US" sz="2400" dirty="0">
                <a:solidFill>
                  <a:srgbClr val="0000CC"/>
                </a:solidFill>
                <a:latin typeface="Comic Sans MS" pitchFamily="66" charset="0"/>
              </a:rPr>
              <a:t>, and execute it.</a:t>
            </a:r>
          </a:p>
        </p:txBody>
      </p:sp>
      <p:sp>
        <p:nvSpPr>
          <p:cNvPr id="4" name="Footer Placeholder 3">
            <a:extLst>
              <a:ext uri="{FF2B5EF4-FFF2-40B4-BE49-F238E27FC236}">
                <a16:creationId xmlns:a16="http://schemas.microsoft.com/office/drawing/2014/main" id="{E5112D24-3502-44DA-9D6F-C8BB8E6756C3}"/>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066EDFFD-2F9F-4CEB-A2FA-A1164C7F46E1}"/>
              </a:ext>
            </a:extLst>
          </p:cNvPr>
          <p:cNvSpPr>
            <a:spLocks noGrp="1"/>
          </p:cNvSpPr>
          <p:nvPr>
            <p:ph type="sldNum" sz="quarter" idx="12"/>
          </p:nvPr>
        </p:nvSpPr>
        <p:spPr/>
        <p:txBody>
          <a:bodyPr/>
          <a:lstStyle/>
          <a:p>
            <a:fld id="{78B8A61C-C49A-4E22-9CEF-4D6C222D6780}"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solidFill>
                  <a:srgbClr val="FF0000"/>
                </a:solidFill>
              </a:rPr>
              <a:t>File system layout(</a:t>
            </a:r>
            <a:r>
              <a:rPr lang="en-US" b="1" dirty="0" err="1">
                <a:solidFill>
                  <a:srgbClr val="FF0000"/>
                </a:solidFill>
              </a:rPr>
              <a:t>con’t</a:t>
            </a:r>
            <a:r>
              <a:rPr lang="en-US" b="1" dirty="0">
                <a:solidFill>
                  <a:srgbClr val="FF0000"/>
                </a:solidFill>
              </a:rPr>
              <a:t>…)</a:t>
            </a:r>
          </a:p>
        </p:txBody>
      </p:sp>
      <p:sp>
        <p:nvSpPr>
          <p:cNvPr id="3" name="Content Placeholder 2"/>
          <p:cNvSpPr>
            <a:spLocks noGrp="1"/>
          </p:cNvSpPr>
          <p:nvPr>
            <p:ph idx="1"/>
          </p:nvPr>
        </p:nvSpPr>
        <p:spPr>
          <a:xfrm>
            <a:off x="457200" y="1066800"/>
            <a:ext cx="8229600" cy="5334000"/>
          </a:xfrm>
        </p:spPr>
        <p:txBody>
          <a:bodyPr>
            <a:noAutofit/>
          </a:bodyPr>
          <a:lstStyle/>
          <a:p>
            <a:pPr>
              <a:buFont typeface="Courier New" pitchFamily="49" charset="0"/>
              <a:buChar char="o"/>
            </a:pPr>
            <a:r>
              <a:rPr lang="en-US" sz="2400" dirty="0">
                <a:solidFill>
                  <a:srgbClr val="0000CC"/>
                </a:solidFill>
                <a:latin typeface="Comic Sans MS" pitchFamily="66" charset="0"/>
              </a:rPr>
              <a:t>The program in the boot block loads the operating system contained in that partition.</a:t>
            </a:r>
          </a:p>
          <a:p>
            <a:pPr>
              <a:buFont typeface="Courier New" pitchFamily="49" charset="0"/>
              <a:buChar char="o"/>
            </a:pPr>
            <a:r>
              <a:rPr lang="en-US" sz="2400" dirty="0">
                <a:solidFill>
                  <a:srgbClr val="0000CC"/>
                </a:solidFill>
                <a:latin typeface="Comic Sans MS" pitchFamily="66" charset="0"/>
              </a:rPr>
              <a:t>every partition starts with a boot block, even if it does not contain a bootable operating system.</a:t>
            </a:r>
          </a:p>
          <a:p>
            <a:pPr>
              <a:buFont typeface="Courier New" pitchFamily="49" charset="0"/>
              <a:buChar char="o"/>
            </a:pPr>
            <a:r>
              <a:rPr lang="en-US" sz="2400" dirty="0">
                <a:solidFill>
                  <a:srgbClr val="0000CC"/>
                </a:solidFill>
                <a:latin typeface="Comic Sans MS" pitchFamily="66" charset="0"/>
              </a:rPr>
              <a:t>Often the file system will contain some of the items</a:t>
            </a:r>
          </a:p>
          <a:p>
            <a:pPr>
              <a:buFont typeface="Courier New" pitchFamily="49" charset="0"/>
              <a:buChar char="o"/>
            </a:pPr>
            <a:r>
              <a:rPr lang="en-US" sz="2400" dirty="0">
                <a:solidFill>
                  <a:srgbClr val="FF0000"/>
                </a:solidFill>
                <a:latin typeface="Comic Sans MS" pitchFamily="66" charset="0"/>
              </a:rPr>
              <a:t>superblock</a:t>
            </a:r>
            <a:r>
              <a:rPr lang="en-US" sz="2400" dirty="0">
                <a:solidFill>
                  <a:srgbClr val="0000CC"/>
                </a:solidFill>
                <a:latin typeface="Comic Sans MS" pitchFamily="66" charset="0"/>
              </a:rPr>
              <a:t> : contains all the key parameters about the file system and is read into memory when the computer is booted or the file system is first touched.</a:t>
            </a:r>
          </a:p>
          <a:p>
            <a:pPr>
              <a:buFont typeface="Courier New" pitchFamily="49" charset="0"/>
              <a:buChar char="o"/>
            </a:pPr>
            <a:r>
              <a:rPr lang="en-US" sz="2400" dirty="0">
                <a:solidFill>
                  <a:srgbClr val="0000CC"/>
                </a:solidFill>
                <a:latin typeface="Comic Sans MS" pitchFamily="66" charset="0"/>
              </a:rPr>
              <a:t>Typical information in the superblock includes: a </a:t>
            </a:r>
            <a:r>
              <a:rPr lang="en-US" sz="2400" dirty="0">
                <a:solidFill>
                  <a:srgbClr val="7030A0"/>
                </a:solidFill>
                <a:latin typeface="Comic Sans MS" pitchFamily="66" charset="0"/>
              </a:rPr>
              <a:t>magic number, </a:t>
            </a:r>
            <a:r>
              <a:rPr lang="en-US" sz="2400" dirty="0">
                <a:solidFill>
                  <a:srgbClr val="0000CC"/>
                </a:solidFill>
                <a:latin typeface="Comic Sans MS" pitchFamily="66" charset="0"/>
              </a:rPr>
              <a:t>to identify the file system type, the </a:t>
            </a:r>
            <a:r>
              <a:rPr lang="en-US" sz="2400" dirty="0">
                <a:solidFill>
                  <a:srgbClr val="7030A0"/>
                </a:solidFill>
                <a:latin typeface="Comic Sans MS" pitchFamily="66" charset="0"/>
              </a:rPr>
              <a:t>number of blocks, </a:t>
            </a:r>
            <a:r>
              <a:rPr lang="en-US" sz="2400" dirty="0">
                <a:solidFill>
                  <a:srgbClr val="0000CC"/>
                </a:solidFill>
                <a:latin typeface="Comic Sans MS" pitchFamily="66" charset="0"/>
              </a:rPr>
              <a:t>in the file system, and other key </a:t>
            </a:r>
            <a:r>
              <a:rPr lang="en-US" sz="2400" dirty="0">
                <a:solidFill>
                  <a:srgbClr val="7030A0"/>
                </a:solidFill>
                <a:latin typeface="Comic Sans MS" pitchFamily="66" charset="0"/>
              </a:rPr>
              <a:t>administrative information</a:t>
            </a:r>
            <a:r>
              <a:rPr lang="en-US" sz="2400" dirty="0">
                <a:solidFill>
                  <a:srgbClr val="0000CC"/>
                </a:solidFill>
                <a:latin typeface="Comic Sans MS" pitchFamily="66" charset="0"/>
              </a:rPr>
              <a:t>.</a:t>
            </a:r>
          </a:p>
        </p:txBody>
      </p:sp>
      <p:sp>
        <p:nvSpPr>
          <p:cNvPr id="4" name="Footer Placeholder 3">
            <a:extLst>
              <a:ext uri="{FF2B5EF4-FFF2-40B4-BE49-F238E27FC236}">
                <a16:creationId xmlns:a16="http://schemas.microsoft.com/office/drawing/2014/main" id="{52A31992-02EF-471A-9660-93D2572F4A33}"/>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43987FC6-0372-4877-A795-4FF8C4C60F6C}"/>
              </a:ext>
            </a:extLst>
          </p:cNvPr>
          <p:cNvSpPr>
            <a:spLocks noGrp="1"/>
          </p:cNvSpPr>
          <p:nvPr>
            <p:ph type="sldNum" sz="quarter" idx="12"/>
          </p:nvPr>
        </p:nvSpPr>
        <p:spPr/>
        <p:txBody>
          <a:bodyPr/>
          <a:lstStyle/>
          <a:p>
            <a:fld id="{78B8A61C-C49A-4E22-9CEF-4D6C222D6780}"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solidFill>
                  <a:srgbClr val="FF0000"/>
                </a:solidFill>
              </a:rPr>
              <a:t>File system layout(</a:t>
            </a:r>
            <a:r>
              <a:rPr lang="en-US" b="1" dirty="0" err="1">
                <a:solidFill>
                  <a:srgbClr val="FF0000"/>
                </a:solidFill>
              </a:rPr>
              <a:t>con’t</a:t>
            </a:r>
            <a:r>
              <a:rPr lang="en-US" b="1" dirty="0">
                <a:solidFill>
                  <a:srgbClr val="FF0000"/>
                </a:solidFill>
              </a:rPr>
              <a:t>…)</a:t>
            </a:r>
          </a:p>
        </p:txBody>
      </p:sp>
      <p:sp>
        <p:nvSpPr>
          <p:cNvPr id="3" name="Content Placeholder 2"/>
          <p:cNvSpPr>
            <a:spLocks noGrp="1"/>
          </p:cNvSpPr>
          <p:nvPr>
            <p:ph idx="1"/>
          </p:nvPr>
        </p:nvSpPr>
        <p:spPr>
          <a:xfrm>
            <a:off x="457200" y="1219200"/>
            <a:ext cx="8229600" cy="5181600"/>
          </a:xfrm>
        </p:spPr>
        <p:txBody>
          <a:bodyPr>
            <a:normAutofit/>
          </a:bodyPr>
          <a:lstStyle/>
          <a:p>
            <a:pPr>
              <a:buFont typeface="Courier New" pitchFamily="49" charset="0"/>
              <a:buChar char="o"/>
            </a:pPr>
            <a:r>
              <a:rPr lang="en-US" sz="2400" dirty="0">
                <a:solidFill>
                  <a:srgbClr val="FF0000"/>
                </a:solidFill>
                <a:latin typeface="Comic Sans MS" pitchFamily="66" charset="0"/>
              </a:rPr>
              <a:t>Free space management</a:t>
            </a:r>
            <a:r>
              <a:rPr lang="en-US" sz="2400" dirty="0">
                <a:solidFill>
                  <a:srgbClr val="0000CC"/>
                </a:solidFill>
                <a:latin typeface="Comic Sans MS" pitchFamily="66" charset="0"/>
              </a:rPr>
              <a:t>: includes information about free blocks in the file system, for example in the form of a bitmap or a list of pointers. This might be followed by the</a:t>
            </a:r>
          </a:p>
          <a:p>
            <a:pPr>
              <a:buFont typeface="Courier New" pitchFamily="49" charset="0"/>
              <a:buChar char="o"/>
            </a:pPr>
            <a:r>
              <a:rPr lang="en-US" sz="2400" dirty="0" err="1">
                <a:solidFill>
                  <a:srgbClr val="FF0000"/>
                </a:solidFill>
                <a:latin typeface="Comic Sans MS" pitchFamily="66" charset="0"/>
              </a:rPr>
              <a:t>i</a:t>
            </a:r>
            <a:r>
              <a:rPr lang="en-US" sz="2400" dirty="0">
                <a:solidFill>
                  <a:srgbClr val="FF0000"/>
                </a:solidFill>
                <a:latin typeface="Comic Sans MS" pitchFamily="66" charset="0"/>
              </a:rPr>
              <a:t>-nodes</a:t>
            </a:r>
            <a:r>
              <a:rPr lang="en-US" sz="2400" dirty="0">
                <a:solidFill>
                  <a:srgbClr val="0000CC"/>
                </a:solidFill>
                <a:latin typeface="Comic Sans MS" pitchFamily="66" charset="0"/>
              </a:rPr>
              <a:t> :an array of data structures, one per file, telling all about the file. </a:t>
            </a:r>
          </a:p>
          <a:p>
            <a:pPr>
              <a:buFont typeface="Courier New" pitchFamily="49" charset="0"/>
              <a:buChar char="o"/>
            </a:pPr>
            <a:r>
              <a:rPr lang="en-US" sz="2400" dirty="0">
                <a:solidFill>
                  <a:srgbClr val="FF0000"/>
                </a:solidFill>
                <a:latin typeface="Comic Sans MS" pitchFamily="66" charset="0"/>
              </a:rPr>
              <a:t>root directory </a:t>
            </a:r>
            <a:r>
              <a:rPr lang="en-US" sz="2400" dirty="0">
                <a:solidFill>
                  <a:srgbClr val="0000CC"/>
                </a:solidFill>
                <a:latin typeface="Comic Sans MS" pitchFamily="66" charset="0"/>
              </a:rPr>
              <a:t>: which contains the top of the file system tree.</a:t>
            </a:r>
          </a:p>
          <a:p>
            <a:pPr>
              <a:buFont typeface="Courier New" pitchFamily="49" charset="0"/>
              <a:buChar char="o"/>
            </a:pPr>
            <a:r>
              <a:rPr lang="en-US" sz="2400" dirty="0">
                <a:solidFill>
                  <a:srgbClr val="0000CC"/>
                </a:solidFill>
                <a:latin typeface="Comic Sans MS" pitchFamily="66" charset="0"/>
              </a:rPr>
              <a:t>Finally, the remainder of the disk contains all the other directories and files.</a:t>
            </a:r>
          </a:p>
        </p:txBody>
      </p:sp>
      <p:sp>
        <p:nvSpPr>
          <p:cNvPr id="4" name="Footer Placeholder 3">
            <a:extLst>
              <a:ext uri="{FF2B5EF4-FFF2-40B4-BE49-F238E27FC236}">
                <a16:creationId xmlns:a16="http://schemas.microsoft.com/office/drawing/2014/main" id="{B255FB11-1FF6-4B7D-938A-B712304A139E}"/>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1967E7C3-F091-4576-8D37-5DBB5BF4FA65}"/>
              </a:ext>
            </a:extLst>
          </p:cNvPr>
          <p:cNvSpPr>
            <a:spLocks noGrp="1"/>
          </p:cNvSpPr>
          <p:nvPr>
            <p:ph type="sldNum" sz="quarter" idx="12"/>
          </p:nvPr>
        </p:nvSpPr>
        <p:spPr/>
        <p:txBody>
          <a:bodyPr/>
          <a:lstStyle/>
          <a:p>
            <a:fld id="{78B8A61C-C49A-4E22-9CEF-4D6C222D6780}"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system layout(</a:t>
            </a:r>
            <a:r>
              <a:rPr lang="en-US" b="1" dirty="0" err="1">
                <a:solidFill>
                  <a:srgbClr val="FF0000"/>
                </a:solidFill>
              </a:rPr>
              <a:t>con’t</a:t>
            </a:r>
            <a:r>
              <a:rPr lang="en-US" b="1" dirty="0">
                <a:solidFill>
                  <a:srgbClr val="FF0000"/>
                </a:solidFill>
              </a:rPr>
              <a:t>…)</a:t>
            </a:r>
          </a:p>
        </p:txBody>
      </p:sp>
      <p:sp>
        <p:nvSpPr>
          <p:cNvPr id="4" name="Content Placeholder 3"/>
          <p:cNvSpPr>
            <a:spLocks noGrp="1"/>
          </p:cNvSpPr>
          <p:nvPr>
            <p:ph idx="1"/>
          </p:nvPr>
        </p:nvSpPr>
        <p:spPr>
          <a:xfrm>
            <a:off x="457200" y="5562600"/>
            <a:ext cx="8229600" cy="563563"/>
          </a:xfrm>
        </p:spPr>
        <p:txBody>
          <a:bodyPr>
            <a:normAutofit lnSpcReduction="10000"/>
          </a:bodyPr>
          <a:lstStyle/>
          <a:p>
            <a:pPr>
              <a:buNone/>
            </a:pPr>
            <a:r>
              <a:rPr lang="en-US" dirty="0">
                <a:solidFill>
                  <a:srgbClr val="0000CC"/>
                </a:solidFill>
                <a:latin typeface="Comic Sans MS" pitchFamily="66" charset="0"/>
              </a:rPr>
              <a:t>A possible file system layout.</a:t>
            </a:r>
          </a:p>
        </p:txBody>
      </p:sp>
      <p:pic>
        <p:nvPicPr>
          <p:cNvPr id="3074" name="Picture 2"/>
          <p:cNvPicPr>
            <a:picLocks noChangeAspect="1" noChangeArrowheads="1"/>
          </p:cNvPicPr>
          <p:nvPr/>
        </p:nvPicPr>
        <p:blipFill>
          <a:blip r:embed="rId3"/>
          <a:srcRect/>
          <a:stretch>
            <a:fillRect/>
          </a:stretch>
        </p:blipFill>
        <p:spPr bwMode="auto">
          <a:xfrm>
            <a:off x="509588" y="1947863"/>
            <a:ext cx="8124825" cy="2962275"/>
          </a:xfrm>
          <a:prstGeom prst="rect">
            <a:avLst/>
          </a:prstGeom>
          <a:noFill/>
          <a:ln w="9525">
            <a:noFill/>
            <a:miter lim="800000"/>
            <a:headEnd/>
            <a:tailEnd/>
          </a:ln>
          <a:effectLst/>
        </p:spPr>
      </p:pic>
      <p:sp>
        <p:nvSpPr>
          <p:cNvPr id="3" name="Footer Placeholder 2">
            <a:extLst>
              <a:ext uri="{FF2B5EF4-FFF2-40B4-BE49-F238E27FC236}">
                <a16:creationId xmlns:a16="http://schemas.microsoft.com/office/drawing/2014/main" id="{3E67715D-4084-4D03-A6CF-1586E8D36A02}"/>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FDCD5CE5-C7D8-4626-AD47-DCC723690695}"/>
              </a:ext>
            </a:extLst>
          </p:cNvPr>
          <p:cNvSpPr>
            <a:spLocks noGrp="1"/>
          </p:cNvSpPr>
          <p:nvPr>
            <p:ph type="sldNum" sz="quarter" idx="12"/>
          </p:nvPr>
        </p:nvSpPr>
        <p:spPr/>
        <p:txBody>
          <a:bodyPr/>
          <a:lstStyle/>
          <a:p>
            <a:fld id="{78B8A61C-C49A-4E22-9CEF-4D6C222D6780}"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Implementing files</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400" dirty="0">
                <a:solidFill>
                  <a:srgbClr val="0000CC"/>
                </a:solidFill>
              </a:rPr>
              <a:t>Probably the most important issue in implementing file storage is keeping track of which disk blocks go with which file.</a:t>
            </a:r>
          </a:p>
          <a:p>
            <a:pPr>
              <a:buFont typeface="Courier New" pitchFamily="49" charset="0"/>
              <a:buChar char="o"/>
            </a:pPr>
            <a:r>
              <a:rPr lang="en-US" sz="2400" dirty="0">
                <a:solidFill>
                  <a:srgbClr val="0000CC"/>
                </a:solidFill>
              </a:rPr>
              <a:t>Various methods are used in different operating systems.</a:t>
            </a:r>
          </a:p>
          <a:p>
            <a:pPr lvl="3">
              <a:buFont typeface="Courier New" pitchFamily="49" charset="0"/>
              <a:buChar char="o"/>
            </a:pPr>
            <a:r>
              <a:rPr lang="en-US" sz="2400" dirty="0">
                <a:solidFill>
                  <a:srgbClr val="00B050"/>
                </a:solidFill>
              </a:rPr>
              <a:t>Contiguous allocation </a:t>
            </a:r>
          </a:p>
          <a:p>
            <a:pPr lvl="3">
              <a:buFont typeface="Courier New" pitchFamily="49" charset="0"/>
              <a:buChar char="o"/>
            </a:pPr>
            <a:r>
              <a:rPr lang="en-US" sz="2400" dirty="0">
                <a:solidFill>
                  <a:srgbClr val="00B050"/>
                </a:solidFill>
              </a:rPr>
              <a:t>Linked list allocation</a:t>
            </a:r>
          </a:p>
          <a:p>
            <a:pPr lvl="3">
              <a:buFont typeface="Courier New" pitchFamily="49" charset="0"/>
              <a:buChar char="o"/>
            </a:pPr>
            <a:r>
              <a:rPr lang="en-US" sz="2400" dirty="0" err="1">
                <a:solidFill>
                  <a:srgbClr val="00B050"/>
                </a:solidFill>
              </a:rPr>
              <a:t>i</a:t>
            </a:r>
            <a:r>
              <a:rPr lang="en-US" sz="2400" dirty="0">
                <a:solidFill>
                  <a:srgbClr val="00B050"/>
                </a:solidFill>
              </a:rPr>
              <a:t>-node</a:t>
            </a:r>
          </a:p>
        </p:txBody>
      </p:sp>
      <p:sp>
        <p:nvSpPr>
          <p:cNvPr id="4" name="Footer Placeholder 3">
            <a:extLst>
              <a:ext uri="{FF2B5EF4-FFF2-40B4-BE49-F238E27FC236}">
                <a16:creationId xmlns:a16="http://schemas.microsoft.com/office/drawing/2014/main" id="{2DFA784C-34CA-4527-A896-6973C20E2234}"/>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119FDD7F-CB2D-4ABB-8834-3FC1CAAB0240}"/>
              </a:ext>
            </a:extLst>
          </p:cNvPr>
          <p:cNvSpPr>
            <a:spLocks noGrp="1"/>
          </p:cNvSpPr>
          <p:nvPr>
            <p:ph type="sldNum" sz="quarter" idx="12"/>
          </p:nvPr>
        </p:nvSpPr>
        <p:spPr/>
        <p:txBody>
          <a:bodyPr/>
          <a:lstStyle/>
          <a:p>
            <a:fld id="{78B8A61C-C49A-4E22-9CEF-4D6C222D6780}"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solidFill>
                  <a:srgbClr val="FF0000"/>
                </a:solidFill>
              </a:rPr>
              <a:t>Contiguous allocation</a:t>
            </a:r>
          </a:p>
        </p:txBody>
      </p:sp>
      <p:sp>
        <p:nvSpPr>
          <p:cNvPr id="3" name="Content Placeholder 2"/>
          <p:cNvSpPr>
            <a:spLocks noGrp="1"/>
          </p:cNvSpPr>
          <p:nvPr>
            <p:ph idx="1"/>
          </p:nvPr>
        </p:nvSpPr>
        <p:spPr>
          <a:xfrm>
            <a:off x="457200" y="1143000"/>
            <a:ext cx="8229600" cy="5257800"/>
          </a:xfrm>
        </p:spPr>
        <p:txBody>
          <a:bodyPr>
            <a:normAutofit/>
          </a:bodyPr>
          <a:lstStyle/>
          <a:p>
            <a:pPr>
              <a:buFont typeface="Courier New" pitchFamily="49" charset="0"/>
              <a:buChar char="o"/>
            </a:pPr>
            <a:r>
              <a:rPr lang="en-US" sz="2000" dirty="0">
                <a:solidFill>
                  <a:srgbClr val="0000CC"/>
                </a:solidFill>
                <a:latin typeface="Comic Sans MS" pitchFamily="66" charset="0"/>
              </a:rPr>
              <a:t>The simplest allocation scheme is to store each file as a contiguous run of disk blocks.</a:t>
            </a:r>
          </a:p>
          <a:p>
            <a:pPr>
              <a:buFont typeface="Courier New" pitchFamily="49" charset="0"/>
              <a:buChar char="o"/>
            </a:pPr>
            <a:r>
              <a:rPr lang="en-US" sz="2000" dirty="0">
                <a:solidFill>
                  <a:srgbClr val="0000CC"/>
                </a:solidFill>
                <a:latin typeface="Comic Sans MS" pitchFamily="66" charset="0"/>
              </a:rPr>
              <a:t>it is simple to implement because keeping track of where a file's blocks are is reduced to remembering two numbers: the disk address of the first block and the number of blocks in the file</a:t>
            </a:r>
          </a:p>
          <a:p>
            <a:pPr>
              <a:buFont typeface="Courier New" pitchFamily="49" charset="0"/>
              <a:buChar char="o"/>
            </a:pPr>
            <a:r>
              <a:rPr lang="en-US" sz="2000" dirty="0">
                <a:solidFill>
                  <a:srgbClr val="0000CC"/>
                </a:solidFill>
                <a:latin typeface="Comic Sans MS" pitchFamily="66" charset="0"/>
              </a:rPr>
              <a:t>the read performance is excellent because the entire file can be read from the disk in a single operation. </a:t>
            </a:r>
          </a:p>
          <a:p>
            <a:pPr>
              <a:buFont typeface="Courier New" pitchFamily="49" charset="0"/>
              <a:buChar char="o"/>
            </a:pPr>
            <a:r>
              <a:rPr lang="en-US" sz="2000" dirty="0">
                <a:solidFill>
                  <a:srgbClr val="0000CC"/>
                </a:solidFill>
                <a:latin typeface="Comic Sans MS" pitchFamily="66" charset="0"/>
              </a:rPr>
              <a:t>Only one seek is needed (to the first block). After that, no more seeks or rotational delays are needed, so data come in at the full bandwidth of the disk. </a:t>
            </a:r>
          </a:p>
          <a:p>
            <a:pPr>
              <a:buFont typeface="Courier New" pitchFamily="49" charset="0"/>
              <a:buChar char="o"/>
            </a:pPr>
            <a:r>
              <a:rPr lang="en-US" sz="2000" dirty="0">
                <a:solidFill>
                  <a:srgbClr val="0000CC"/>
                </a:solidFill>
                <a:latin typeface="Comic Sans MS" pitchFamily="66" charset="0"/>
              </a:rPr>
              <a:t>Thus contiguous allocation is simple to implement and has high performance. </a:t>
            </a:r>
          </a:p>
          <a:p>
            <a:pPr>
              <a:buFont typeface="Courier New" pitchFamily="49" charset="0"/>
              <a:buChar char="o"/>
            </a:pPr>
            <a:r>
              <a:rPr lang="en-US" sz="2000" dirty="0">
                <a:solidFill>
                  <a:srgbClr val="0000CC"/>
                </a:solidFill>
                <a:latin typeface="Comic Sans MS" pitchFamily="66" charset="0"/>
              </a:rPr>
              <a:t>contiguous allocation also has a fairly significant drawback: over the course of time, the disk becomes fragmented. </a:t>
            </a:r>
          </a:p>
        </p:txBody>
      </p:sp>
      <p:sp>
        <p:nvSpPr>
          <p:cNvPr id="4" name="Footer Placeholder 3">
            <a:extLst>
              <a:ext uri="{FF2B5EF4-FFF2-40B4-BE49-F238E27FC236}">
                <a16:creationId xmlns:a16="http://schemas.microsoft.com/office/drawing/2014/main" id="{0A415F0D-BCA2-4989-8A7A-1A5868C60107}"/>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05C57D31-40E8-4D00-BD7B-FD694788979B}"/>
              </a:ext>
            </a:extLst>
          </p:cNvPr>
          <p:cNvSpPr>
            <a:spLocks noGrp="1"/>
          </p:cNvSpPr>
          <p:nvPr>
            <p:ph type="sldNum" sz="quarter" idx="12"/>
          </p:nvPr>
        </p:nvSpPr>
        <p:spPr/>
        <p:txBody>
          <a:bodyPr/>
          <a:lstStyle/>
          <a:p>
            <a:fld id="{78B8A61C-C49A-4E22-9CEF-4D6C222D6780}"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lvl="3" algn="ctr"/>
            <a:r>
              <a:rPr lang="en-US" sz="4000" b="1" dirty="0">
                <a:solidFill>
                  <a:srgbClr val="FF0000"/>
                </a:solidFill>
              </a:rPr>
              <a:t>Linked list allocation</a:t>
            </a:r>
          </a:p>
        </p:txBody>
      </p:sp>
      <p:sp>
        <p:nvSpPr>
          <p:cNvPr id="3" name="Content Placeholder 2"/>
          <p:cNvSpPr>
            <a:spLocks noGrp="1"/>
          </p:cNvSpPr>
          <p:nvPr>
            <p:ph idx="1"/>
          </p:nvPr>
        </p:nvSpPr>
        <p:spPr>
          <a:xfrm>
            <a:off x="457200" y="1143000"/>
            <a:ext cx="8229600" cy="5257800"/>
          </a:xfrm>
        </p:spPr>
        <p:txBody>
          <a:bodyPr>
            <a:normAutofit fontScale="92500" lnSpcReduction="20000"/>
          </a:bodyPr>
          <a:lstStyle/>
          <a:p>
            <a:pPr>
              <a:buFont typeface="Courier New" pitchFamily="49" charset="0"/>
              <a:buChar char="o"/>
            </a:pPr>
            <a:r>
              <a:rPr lang="en-US" sz="2800" dirty="0">
                <a:solidFill>
                  <a:srgbClr val="0000CC"/>
                </a:solidFill>
                <a:latin typeface="Comic Sans MS" pitchFamily="66" charset="0"/>
              </a:rPr>
              <a:t>keep each one as a linked list of disk blocks.</a:t>
            </a:r>
          </a:p>
          <a:p>
            <a:pPr>
              <a:buFont typeface="Courier New" pitchFamily="49" charset="0"/>
              <a:buChar char="o"/>
            </a:pPr>
            <a:r>
              <a:rPr lang="en-US" sz="2800" dirty="0">
                <a:solidFill>
                  <a:srgbClr val="0000CC"/>
                </a:solidFill>
                <a:latin typeface="Comic Sans MS" pitchFamily="66" charset="0"/>
              </a:rPr>
              <a:t>The first word of each block is used as a pointer to the next one and the rest of the block is for data. </a:t>
            </a:r>
          </a:p>
          <a:p>
            <a:pPr>
              <a:buFont typeface="Courier New" pitchFamily="49" charset="0"/>
              <a:buChar char="o"/>
            </a:pPr>
            <a:r>
              <a:rPr lang="en-US" sz="2800" dirty="0">
                <a:solidFill>
                  <a:srgbClr val="0000CC"/>
                </a:solidFill>
                <a:latin typeface="Comic Sans MS" pitchFamily="66" charset="0"/>
              </a:rPr>
              <a:t>Unlike contiguous allocation, every disk block can be used in this method. No space is lost to disk fragmentation (except for internal fragmentation in the last block). </a:t>
            </a:r>
          </a:p>
          <a:p>
            <a:pPr>
              <a:buFont typeface="Courier New" pitchFamily="49" charset="0"/>
              <a:buChar char="o"/>
            </a:pPr>
            <a:r>
              <a:rPr lang="en-US" sz="2800" dirty="0">
                <a:solidFill>
                  <a:srgbClr val="0000CC"/>
                </a:solidFill>
                <a:latin typeface="Comic Sans MS" pitchFamily="66" charset="0"/>
              </a:rPr>
              <a:t>it is sufficient for the directory entry to merely store the disk address of the first block. The rest can be found starting there. </a:t>
            </a:r>
          </a:p>
          <a:p>
            <a:pPr>
              <a:buFont typeface="Courier New" pitchFamily="49" charset="0"/>
              <a:buChar char="o"/>
            </a:pPr>
            <a:r>
              <a:rPr lang="en-US" sz="2800" dirty="0">
                <a:solidFill>
                  <a:srgbClr val="0000CC"/>
                </a:solidFill>
                <a:latin typeface="Comic Sans MS" pitchFamily="66" charset="0"/>
              </a:rPr>
              <a:t>although reading a file sequentially is straightforward, random access is extremely slow. </a:t>
            </a:r>
          </a:p>
          <a:p>
            <a:pPr>
              <a:buFont typeface="Courier New" pitchFamily="49" charset="0"/>
              <a:buChar char="o"/>
            </a:pPr>
            <a:endParaRPr lang="en-US" dirty="0">
              <a:solidFill>
                <a:srgbClr val="0000CC"/>
              </a:solidFill>
              <a:latin typeface="Comic Sans MS" pitchFamily="66" charset="0"/>
            </a:endParaRPr>
          </a:p>
          <a:p>
            <a:pPr>
              <a:buFont typeface="Courier New" pitchFamily="49" charset="0"/>
              <a:buChar char="o"/>
            </a:pPr>
            <a:endParaRPr lang="en-US" dirty="0">
              <a:solidFill>
                <a:srgbClr val="0000CC"/>
              </a:solidFill>
              <a:latin typeface="Comic Sans MS" pitchFamily="66" charset="0"/>
            </a:endParaRPr>
          </a:p>
          <a:p>
            <a:pPr>
              <a:buFont typeface="Courier New" pitchFamily="49" charset="0"/>
              <a:buChar char="o"/>
            </a:pPr>
            <a:endParaRPr lang="en-US" dirty="0">
              <a:solidFill>
                <a:srgbClr val="0000CC"/>
              </a:solidFill>
              <a:latin typeface="Comic Sans MS" pitchFamily="66" charset="0"/>
            </a:endParaRPr>
          </a:p>
        </p:txBody>
      </p:sp>
      <p:sp>
        <p:nvSpPr>
          <p:cNvPr id="4" name="Footer Placeholder 3">
            <a:extLst>
              <a:ext uri="{FF2B5EF4-FFF2-40B4-BE49-F238E27FC236}">
                <a16:creationId xmlns:a16="http://schemas.microsoft.com/office/drawing/2014/main" id="{F34BE7E6-F02C-42C9-AAD5-05F1F72E56D2}"/>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4CC47295-FC58-4E4C-9812-34B696F1911E}"/>
              </a:ext>
            </a:extLst>
          </p:cNvPr>
          <p:cNvSpPr>
            <a:spLocks noGrp="1"/>
          </p:cNvSpPr>
          <p:nvPr>
            <p:ph type="sldNum" sz="quarter" idx="12"/>
          </p:nvPr>
        </p:nvSpPr>
        <p:spPr/>
        <p:txBody>
          <a:bodyPr/>
          <a:lstStyle/>
          <a:p>
            <a:fld id="{78B8A61C-C49A-4E22-9CEF-4D6C222D6780}"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concept</a:t>
            </a:r>
          </a:p>
        </p:txBody>
      </p:sp>
      <p:sp>
        <p:nvSpPr>
          <p:cNvPr id="3" name="Content Placeholder 2"/>
          <p:cNvSpPr>
            <a:spLocks noGrp="1"/>
          </p:cNvSpPr>
          <p:nvPr>
            <p:ph idx="1"/>
          </p:nvPr>
        </p:nvSpPr>
        <p:spPr>
          <a:xfrm>
            <a:off x="457200" y="1600200"/>
            <a:ext cx="8229600" cy="5257800"/>
          </a:xfrm>
        </p:spPr>
        <p:txBody>
          <a:bodyPr>
            <a:noAutofit/>
          </a:bodyPr>
          <a:lstStyle/>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latin typeface="Comic Sans MS" pitchFamily="66" charset="0"/>
              </a:rPr>
              <a:t>All computer applications need to store and retrieve information. </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latin typeface="Comic Sans MS" pitchFamily="66" charset="0"/>
              </a:rPr>
              <a:t>While a process is running, it can store a limited amount of information within its own address space.</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latin typeface="Comic Sans MS" pitchFamily="66" charset="0"/>
              </a:rPr>
              <a:t>But the following requirements yields for long-term information storage: </a:t>
            </a:r>
          </a:p>
          <a:p>
            <a:pPr lvl="2">
              <a:buFont typeface="Wingdings" pitchFamily="2" charset="2"/>
              <a:buChar char="§"/>
            </a:pPr>
            <a:r>
              <a:rPr lang="en-US" sz="2000" dirty="0">
                <a:solidFill>
                  <a:srgbClr val="0000CC"/>
                </a:solidFill>
                <a:effectLst>
                  <a:outerShdw blurRad="38100" dist="38100" dir="2700000" algn="tl">
                    <a:srgbClr val="000000">
                      <a:alpha val="43137"/>
                    </a:srgbClr>
                  </a:outerShdw>
                </a:effectLst>
                <a:latin typeface="Comic Sans MS" pitchFamily="66" charset="0"/>
              </a:rPr>
              <a:t>It must be possible to store a very large amount of information.</a:t>
            </a:r>
          </a:p>
          <a:p>
            <a:pPr lvl="2">
              <a:buFont typeface="Wingdings" pitchFamily="2" charset="2"/>
              <a:buChar char="§"/>
            </a:pPr>
            <a:r>
              <a:rPr lang="en-US" sz="2000" dirty="0">
                <a:solidFill>
                  <a:srgbClr val="0000CC"/>
                </a:solidFill>
                <a:effectLst>
                  <a:outerShdw blurRad="38100" dist="38100" dir="2700000" algn="tl">
                    <a:srgbClr val="000000">
                      <a:alpha val="43137"/>
                    </a:srgbClr>
                  </a:outerShdw>
                </a:effectLst>
                <a:latin typeface="Comic Sans MS" pitchFamily="66" charset="0"/>
              </a:rPr>
              <a:t>The information must survive the termination of the process using it. </a:t>
            </a:r>
          </a:p>
          <a:p>
            <a:pPr lvl="2">
              <a:buFont typeface="Wingdings" pitchFamily="2" charset="2"/>
              <a:buChar char="§"/>
            </a:pPr>
            <a:r>
              <a:rPr lang="en-US" sz="2000" dirty="0">
                <a:solidFill>
                  <a:srgbClr val="0000CC"/>
                </a:solidFill>
                <a:effectLst>
                  <a:outerShdw blurRad="38100" dist="38100" dir="2700000" algn="tl">
                    <a:srgbClr val="000000">
                      <a:alpha val="43137"/>
                    </a:srgbClr>
                  </a:outerShdw>
                </a:effectLst>
                <a:latin typeface="Comic Sans MS" pitchFamily="66" charset="0"/>
              </a:rPr>
              <a:t> Multiple processes must be able to access the information concurrently. </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latin typeface="Comic Sans MS" pitchFamily="66" charset="0"/>
              </a:rPr>
              <a:t>Magnetic disks have been used for years for this long-term storage.</a:t>
            </a:r>
          </a:p>
          <a:p>
            <a:pPr>
              <a:buFont typeface="Courier New" pitchFamily="49" charset="0"/>
              <a:buChar char="o"/>
            </a:pPr>
            <a:endParaRPr lang="en-US" sz="2400" dirty="0">
              <a:solidFill>
                <a:srgbClr val="0000CC"/>
              </a:solidFill>
              <a:effectLst>
                <a:outerShdw blurRad="38100" dist="38100" dir="2700000" algn="tl">
                  <a:srgbClr val="000000">
                    <a:alpha val="43137"/>
                  </a:srgbClr>
                </a:outerShdw>
              </a:effectLst>
              <a:latin typeface="Comic Sans MS" pitchFamily="66" charset="0"/>
            </a:endParaRPr>
          </a:p>
          <a:p>
            <a:pPr>
              <a:buFont typeface="Courier New" pitchFamily="49" charset="0"/>
              <a:buChar char="o"/>
            </a:pPr>
            <a:endParaRPr lang="en-US" sz="2400" dirty="0">
              <a:solidFill>
                <a:srgbClr val="0000CC"/>
              </a:solidFill>
              <a:effectLst>
                <a:outerShdw blurRad="38100" dist="38100" dir="2700000" algn="tl">
                  <a:srgbClr val="000000">
                    <a:alpha val="43137"/>
                  </a:srgbClr>
                </a:outerShdw>
              </a:effectLst>
              <a:latin typeface="Comic Sans MS" pitchFamily="66" charset="0"/>
            </a:endParaRPr>
          </a:p>
        </p:txBody>
      </p:sp>
      <p:sp>
        <p:nvSpPr>
          <p:cNvPr id="4" name="Footer Placeholder 3">
            <a:extLst>
              <a:ext uri="{FF2B5EF4-FFF2-40B4-BE49-F238E27FC236}">
                <a16:creationId xmlns:a16="http://schemas.microsoft.com/office/drawing/2014/main" id="{2E77E7C3-A9AE-494D-AC0E-89CB2C554E71}"/>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6F306D75-4BEB-42C8-8765-A68832EA47C6}"/>
              </a:ext>
            </a:extLst>
          </p:cNvPr>
          <p:cNvSpPr>
            <a:spLocks noGrp="1"/>
          </p:cNvSpPr>
          <p:nvPr>
            <p:ph type="sldNum" sz="quarter" idx="12"/>
          </p:nvPr>
        </p:nvSpPr>
        <p:spPr/>
        <p:txBody>
          <a:bodyPr/>
          <a:lstStyle/>
          <a:p>
            <a:fld id="{78B8A61C-C49A-4E22-9CEF-4D6C222D6780}"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3" algn="ctr"/>
            <a:r>
              <a:rPr lang="en-US" sz="4000" b="1" dirty="0">
                <a:solidFill>
                  <a:srgbClr val="FF0000"/>
                </a:solidFill>
              </a:rPr>
              <a:t>Linked list allocation(</a:t>
            </a:r>
            <a:r>
              <a:rPr lang="en-US" sz="4000" b="1" dirty="0" err="1">
                <a:solidFill>
                  <a:srgbClr val="FF0000"/>
                </a:solidFill>
              </a:rPr>
              <a:t>con’t</a:t>
            </a:r>
            <a:r>
              <a:rPr lang="en-US" sz="4000" b="1" dirty="0">
                <a:solidFill>
                  <a:srgbClr val="FF0000"/>
                </a:solidFill>
              </a:rPr>
              <a:t>…)</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800" dirty="0">
                <a:solidFill>
                  <a:srgbClr val="0000CC"/>
                </a:solidFill>
                <a:effectLst>
                  <a:outerShdw blurRad="38100" dist="38100" dir="2700000" algn="tl">
                    <a:srgbClr val="000000">
                      <a:alpha val="43137"/>
                    </a:srgbClr>
                  </a:outerShdw>
                </a:effectLst>
              </a:rPr>
              <a:t>the amount of data storage in a block is no longer a power of two because the pointer takes up a few bytes. </a:t>
            </a:r>
          </a:p>
          <a:p>
            <a:pPr>
              <a:buFont typeface="Courier New" pitchFamily="49" charset="0"/>
              <a:buChar char="o"/>
            </a:pPr>
            <a:endParaRPr lang="en-US" sz="2800" dirty="0">
              <a:solidFill>
                <a:srgbClr val="0000CC"/>
              </a:solidFill>
              <a:effectLst>
                <a:outerShdw blurRad="38100" dist="38100" dir="2700000" algn="tl">
                  <a:srgbClr val="000000">
                    <a:alpha val="43137"/>
                  </a:srgbClr>
                </a:outerShdw>
              </a:effectLst>
            </a:endParaRPr>
          </a:p>
          <a:p>
            <a:pPr>
              <a:buFont typeface="Courier New" pitchFamily="49" charset="0"/>
              <a:buChar char="o"/>
            </a:pPr>
            <a:r>
              <a:rPr lang="en-US" sz="2800" dirty="0">
                <a:solidFill>
                  <a:srgbClr val="0000CC"/>
                </a:solidFill>
                <a:effectLst>
                  <a:outerShdw blurRad="38100" dist="38100" dir="2700000" algn="tl">
                    <a:srgbClr val="000000">
                      <a:alpha val="43137"/>
                    </a:srgbClr>
                  </a:outerShdw>
                </a:effectLst>
              </a:rPr>
              <a:t>Both disadvantages of the linked list allocation can be eliminated by taking the pointer word from each disk block and putting it in a table in memory. </a:t>
            </a:r>
          </a:p>
          <a:p>
            <a:endParaRPr lang="en-US" dirty="0"/>
          </a:p>
        </p:txBody>
      </p:sp>
      <p:sp>
        <p:nvSpPr>
          <p:cNvPr id="4" name="Footer Placeholder 3">
            <a:extLst>
              <a:ext uri="{FF2B5EF4-FFF2-40B4-BE49-F238E27FC236}">
                <a16:creationId xmlns:a16="http://schemas.microsoft.com/office/drawing/2014/main" id="{7F5D88F8-0494-4A96-9425-8F86D3123630}"/>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0AC978E7-E9FA-4DA0-AC33-DB50269069D5}"/>
              </a:ext>
            </a:extLst>
          </p:cNvPr>
          <p:cNvSpPr>
            <a:spLocks noGrp="1"/>
          </p:cNvSpPr>
          <p:nvPr>
            <p:ph type="sldNum" sz="quarter" idx="12"/>
          </p:nvPr>
        </p:nvSpPr>
        <p:spPr/>
        <p:txBody>
          <a:bodyPr/>
          <a:lstStyle/>
          <a:p>
            <a:fld id="{78B8A61C-C49A-4E22-9CEF-4D6C222D6780}"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3" algn="ctr"/>
            <a:r>
              <a:rPr lang="en-US" sz="4000" b="1" dirty="0" err="1">
                <a:solidFill>
                  <a:srgbClr val="FF0000"/>
                </a:solidFill>
              </a:rPr>
              <a:t>i</a:t>
            </a:r>
            <a:r>
              <a:rPr lang="en-US" sz="4000" b="1" dirty="0">
                <a:solidFill>
                  <a:srgbClr val="FF0000"/>
                </a:solidFill>
              </a:rPr>
              <a:t>-node</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400" dirty="0">
                <a:solidFill>
                  <a:srgbClr val="0000CC"/>
                </a:solidFill>
                <a:latin typeface="Comic Sans MS" pitchFamily="66" charset="0"/>
              </a:rPr>
              <a:t>method for keeping track of which blocks belong to which file is to associate with each file a data structure called an </a:t>
            </a:r>
            <a:r>
              <a:rPr lang="en-US" sz="2400" dirty="0" err="1">
                <a:solidFill>
                  <a:srgbClr val="0000CC"/>
                </a:solidFill>
                <a:latin typeface="Comic Sans MS" pitchFamily="66" charset="0"/>
              </a:rPr>
              <a:t>i</a:t>
            </a:r>
            <a:r>
              <a:rPr lang="en-US" sz="2400" dirty="0">
                <a:solidFill>
                  <a:srgbClr val="0000CC"/>
                </a:solidFill>
                <a:latin typeface="Comic Sans MS" pitchFamily="66" charset="0"/>
              </a:rPr>
              <a:t>-node (index-node) </a:t>
            </a:r>
          </a:p>
          <a:p>
            <a:pPr>
              <a:buFont typeface="Courier New" pitchFamily="49" charset="0"/>
              <a:buChar char="o"/>
            </a:pPr>
            <a:endParaRPr lang="en-US" sz="2400" dirty="0">
              <a:solidFill>
                <a:srgbClr val="0000CC"/>
              </a:solidFill>
              <a:latin typeface="Comic Sans MS" pitchFamily="66" charset="0"/>
            </a:endParaRPr>
          </a:p>
          <a:p>
            <a:pPr>
              <a:buFont typeface="Courier New" pitchFamily="49" charset="0"/>
              <a:buChar char="o"/>
            </a:pPr>
            <a:r>
              <a:rPr lang="en-US" sz="2400" dirty="0">
                <a:solidFill>
                  <a:srgbClr val="0000CC"/>
                </a:solidFill>
                <a:latin typeface="Comic Sans MS" pitchFamily="66" charset="0"/>
              </a:rPr>
              <a:t>lists the attributes and disk addresses of the file's blocks. </a:t>
            </a:r>
          </a:p>
          <a:p>
            <a:pPr>
              <a:buFont typeface="Courier New" pitchFamily="49" charset="0"/>
              <a:buChar char="o"/>
            </a:pPr>
            <a:endParaRPr lang="en-US" sz="2400" dirty="0">
              <a:solidFill>
                <a:srgbClr val="0000CC"/>
              </a:solidFill>
              <a:latin typeface="Comic Sans MS" pitchFamily="66" charset="0"/>
            </a:endParaRPr>
          </a:p>
          <a:p>
            <a:pPr>
              <a:buFont typeface="Courier New" pitchFamily="49" charset="0"/>
              <a:buChar char="o"/>
            </a:pPr>
            <a:r>
              <a:rPr lang="en-US" sz="2400" dirty="0">
                <a:solidFill>
                  <a:srgbClr val="0000CC"/>
                </a:solidFill>
                <a:latin typeface="Comic Sans MS" pitchFamily="66" charset="0"/>
              </a:rPr>
              <a:t>The big advantage of this scheme over linked files using an in-memory table is that the </a:t>
            </a:r>
            <a:r>
              <a:rPr lang="en-US" sz="2400" dirty="0" err="1">
                <a:solidFill>
                  <a:srgbClr val="0000CC"/>
                </a:solidFill>
                <a:latin typeface="Comic Sans MS" pitchFamily="66" charset="0"/>
              </a:rPr>
              <a:t>i</a:t>
            </a:r>
            <a:r>
              <a:rPr lang="en-US" sz="2400" dirty="0">
                <a:solidFill>
                  <a:srgbClr val="0000CC"/>
                </a:solidFill>
                <a:latin typeface="Comic Sans MS" pitchFamily="66" charset="0"/>
              </a:rPr>
              <a:t>-node need only be in memory when the corresponding file is open. </a:t>
            </a:r>
          </a:p>
        </p:txBody>
      </p:sp>
      <p:sp>
        <p:nvSpPr>
          <p:cNvPr id="4" name="Footer Placeholder 3">
            <a:extLst>
              <a:ext uri="{FF2B5EF4-FFF2-40B4-BE49-F238E27FC236}">
                <a16:creationId xmlns:a16="http://schemas.microsoft.com/office/drawing/2014/main" id="{857BB09A-426B-4068-91F0-B006F5620826}"/>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D536AF94-A5DC-42ED-A047-41DC1EEAE70A}"/>
              </a:ext>
            </a:extLst>
          </p:cNvPr>
          <p:cNvSpPr>
            <a:spLocks noGrp="1"/>
          </p:cNvSpPr>
          <p:nvPr>
            <p:ph type="sldNum" sz="quarter" idx="12"/>
          </p:nvPr>
        </p:nvSpPr>
        <p:spPr/>
        <p:txBody>
          <a:bodyPr/>
          <a:lstStyle/>
          <a:p>
            <a:fld id="{78B8A61C-C49A-4E22-9CEF-4D6C222D6780}"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3" algn="ctr"/>
            <a:r>
              <a:rPr lang="en-US" sz="4000" b="1" dirty="0">
                <a:solidFill>
                  <a:srgbClr val="FF0000"/>
                </a:solidFill>
              </a:rPr>
              <a:t>Implementing directory</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400" dirty="0">
                <a:solidFill>
                  <a:srgbClr val="0000CC"/>
                </a:solidFill>
                <a:latin typeface="Comic Sans MS" pitchFamily="66" charset="0"/>
              </a:rPr>
              <a:t>The main function of the directory system is to map the ASCII name of the file onto the information needed to locate the data. </a:t>
            </a:r>
          </a:p>
          <a:p>
            <a:pPr>
              <a:buFont typeface="Courier New" pitchFamily="49" charset="0"/>
              <a:buChar char="o"/>
            </a:pPr>
            <a:endParaRPr lang="en-US" sz="2400" dirty="0">
              <a:solidFill>
                <a:srgbClr val="0000CC"/>
              </a:solidFill>
              <a:latin typeface="Comic Sans MS" pitchFamily="66" charset="0"/>
            </a:endParaRPr>
          </a:p>
          <a:p>
            <a:pPr>
              <a:buFont typeface="Courier New" pitchFamily="49" charset="0"/>
              <a:buChar char="o"/>
            </a:pPr>
            <a:r>
              <a:rPr lang="en-US" sz="2400" dirty="0">
                <a:solidFill>
                  <a:srgbClr val="0000CC"/>
                </a:solidFill>
                <a:latin typeface="Comic Sans MS" pitchFamily="66" charset="0"/>
              </a:rPr>
              <a:t>a directory consists of a list of fixed-size entries, one per file, containing a (fixed-length) file name, a structure of the file attributes, and one or more disk addresses (up to some maximum) telling where the disk blocks are. </a:t>
            </a:r>
          </a:p>
          <a:p>
            <a:endParaRPr lang="en-US" dirty="0"/>
          </a:p>
        </p:txBody>
      </p:sp>
      <p:sp>
        <p:nvSpPr>
          <p:cNvPr id="4" name="Footer Placeholder 3">
            <a:extLst>
              <a:ext uri="{FF2B5EF4-FFF2-40B4-BE49-F238E27FC236}">
                <a16:creationId xmlns:a16="http://schemas.microsoft.com/office/drawing/2014/main" id="{822950DE-2E74-4F54-B9E6-D462AE95ADFB}"/>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A2A102D0-47F0-4AD6-8DC1-E836A75014A3}"/>
              </a:ext>
            </a:extLst>
          </p:cNvPr>
          <p:cNvSpPr>
            <a:spLocks noGrp="1"/>
          </p:cNvSpPr>
          <p:nvPr>
            <p:ph type="sldNum" sz="quarter" idx="12"/>
          </p:nvPr>
        </p:nvSpPr>
        <p:spPr/>
        <p:txBody>
          <a:bodyPr/>
          <a:lstStyle/>
          <a:p>
            <a:fld id="{78B8A61C-C49A-4E22-9CEF-4D6C222D6780}"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487362"/>
          </a:xfrm>
        </p:spPr>
        <p:txBody>
          <a:bodyPr>
            <a:normAutofit fontScale="90000"/>
          </a:bodyPr>
          <a:lstStyle/>
          <a:p>
            <a:pPr lvl="3" algn="ctr"/>
            <a:r>
              <a:rPr lang="en-US" sz="4000" b="1" dirty="0">
                <a:solidFill>
                  <a:srgbClr val="FF0000"/>
                </a:solidFill>
              </a:rPr>
              <a:t>Implementing directory(</a:t>
            </a:r>
            <a:r>
              <a:rPr lang="en-US" sz="4000" b="1" dirty="0" err="1">
                <a:solidFill>
                  <a:srgbClr val="FF0000"/>
                </a:solidFill>
              </a:rPr>
              <a:t>con’t</a:t>
            </a:r>
            <a:r>
              <a:rPr lang="en-US" sz="4000" b="1" dirty="0">
                <a:solidFill>
                  <a:srgbClr val="FF0000"/>
                </a:solidFill>
              </a:rPr>
              <a:t>…)</a:t>
            </a:r>
          </a:p>
        </p:txBody>
      </p:sp>
      <p:sp>
        <p:nvSpPr>
          <p:cNvPr id="3" name="Content Placeholder 2"/>
          <p:cNvSpPr>
            <a:spLocks noGrp="1"/>
          </p:cNvSpPr>
          <p:nvPr>
            <p:ph idx="1"/>
          </p:nvPr>
        </p:nvSpPr>
        <p:spPr>
          <a:xfrm>
            <a:off x="457200" y="914400"/>
            <a:ext cx="8229600" cy="5791200"/>
          </a:xfrm>
        </p:spPr>
        <p:txBody>
          <a:bodyPr>
            <a:noAutofit/>
          </a:bodyPr>
          <a:lstStyle/>
          <a:p>
            <a:pPr>
              <a:buFont typeface="Courier New" pitchFamily="49" charset="0"/>
              <a:buChar char="o"/>
            </a:pPr>
            <a:r>
              <a:rPr lang="en-US" sz="2400" dirty="0">
                <a:solidFill>
                  <a:srgbClr val="0000CC"/>
                </a:solidFill>
                <a:latin typeface="Comic Sans MS" pitchFamily="66" charset="0"/>
              </a:rPr>
              <a:t>Nearly all modem operating systems support longer, variable-length file names. </a:t>
            </a:r>
          </a:p>
          <a:p>
            <a:pPr lvl="2">
              <a:buNone/>
            </a:pPr>
            <a:r>
              <a:rPr lang="en-US" sz="1600" dirty="0">
                <a:solidFill>
                  <a:srgbClr val="FF0000"/>
                </a:solidFill>
                <a:latin typeface="Comic Sans MS" pitchFamily="66" charset="0"/>
              </a:rPr>
              <a:t>How can these be implemented? </a:t>
            </a:r>
          </a:p>
          <a:p>
            <a:pPr>
              <a:buFont typeface="Courier New" pitchFamily="49" charset="0"/>
              <a:buChar char="o"/>
            </a:pPr>
            <a:r>
              <a:rPr lang="en-US" sz="2400" dirty="0">
                <a:solidFill>
                  <a:srgbClr val="0000CC"/>
                </a:solidFill>
                <a:latin typeface="Comic Sans MS" pitchFamily="66" charset="0"/>
              </a:rPr>
              <a:t>The simplest approach is to set a limit on file name length, typically 255 characters </a:t>
            </a:r>
          </a:p>
          <a:p>
            <a:pPr>
              <a:buFont typeface="Courier New" pitchFamily="49" charset="0"/>
              <a:buChar char="o"/>
            </a:pPr>
            <a:r>
              <a:rPr lang="en-US" sz="2400" dirty="0">
                <a:solidFill>
                  <a:srgbClr val="0000CC"/>
                </a:solidFill>
                <a:latin typeface="Comic Sans MS" pitchFamily="66" charset="0"/>
              </a:rPr>
              <a:t>One alternative is to give up the idea that all directory entries are the same size. </a:t>
            </a:r>
          </a:p>
          <a:p>
            <a:pPr>
              <a:buFont typeface="Courier New" pitchFamily="49" charset="0"/>
              <a:buChar char="o"/>
            </a:pPr>
            <a:r>
              <a:rPr lang="en-US" sz="2400" dirty="0">
                <a:solidFill>
                  <a:srgbClr val="0000CC"/>
                </a:solidFill>
                <a:latin typeface="Comic Sans MS" pitchFamily="66" charset="0"/>
              </a:rPr>
              <a:t>With this method, each directory entry contains a fixed portion, typically starting with the length of the entry, and then followed by data with a fixed format  and other.</a:t>
            </a:r>
          </a:p>
          <a:p>
            <a:pPr>
              <a:buFont typeface="Courier New" pitchFamily="49" charset="0"/>
              <a:buChar char="o"/>
            </a:pPr>
            <a:r>
              <a:rPr lang="en-US" sz="2400" dirty="0">
                <a:solidFill>
                  <a:srgbClr val="0000CC"/>
                </a:solidFill>
                <a:latin typeface="Comic Sans MS" pitchFamily="66" charset="0"/>
              </a:rPr>
              <a:t>A disadvantage of this method is that when a file is removed, a variable-sized gap is introduced into the directory into which the next file to be entered may not fit. </a:t>
            </a:r>
          </a:p>
          <a:p>
            <a:pPr>
              <a:buFont typeface="Courier New" pitchFamily="49" charset="0"/>
              <a:buChar char="o"/>
            </a:pPr>
            <a:endParaRPr lang="en-US" sz="2400" dirty="0">
              <a:solidFill>
                <a:srgbClr val="0000CC"/>
              </a:solidFill>
              <a:latin typeface="Comic Sans MS" pitchFamily="66" charset="0"/>
            </a:endParaRPr>
          </a:p>
          <a:p>
            <a:pPr>
              <a:buFont typeface="Courier New" pitchFamily="49" charset="0"/>
              <a:buChar char="o"/>
            </a:pPr>
            <a:endParaRPr lang="en-US" sz="2400" dirty="0">
              <a:solidFill>
                <a:srgbClr val="0000CC"/>
              </a:solidFill>
              <a:latin typeface="Comic Sans MS" pitchFamily="66" charset="0"/>
            </a:endParaRPr>
          </a:p>
          <a:p>
            <a:pPr>
              <a:buFont typeface="Courier New" pitchFamily="49" charset="0"/>
              <a:buChar char="o"/>
            </a:pPr>
            <a:endParaRPr lang="en-US" sz="2400" dirty="0">
              <a:solidFill>
                <a:srgbClr val="0000CC"/>
              </a:solidFill>
              <a:latin typeface="Comic Sans MS" pitchFamily="66" charset="0"/>
            </a:endParaRPr>
          </a:p>
          <a:p>
            <a:pPr>
              <a:buFont typeface="Courier New" pitchFamily="49" charset="0"/>
              <a:buChar char="o"/>
            </a:pPr>
            <a:endParaRPr lang="en-US" sz="2400" dirty="0">
              <a:solidFill>
                <a:srgbClr val="0000CC"/>
              </a:solidFill>
              <a:latin typeface="Comic Sans MS" pitchFamily="66" charset="0"/>
            </a:endParaRPr>
          </a:p>
        </p:txBody>
      </p:sp>
      <p:sp>
        <p:nvSpPr>
          <p:cNvPr id="4" name="Footer Placeholder 3">
            <a:extLst>
              <a:ext uri="{FF2B5EF4-FFF2-40B4-BE49-F238E27FC236}">
                <a16:creationId xmlns:a16="http://schemas.microsoft.com/office/drawing/2014/main" id="{F86F5984-7942-4522-A0E7-6C7F75F95E20}"/>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CE347F97-87D4-4A88-AF59-CC0F139BC433}"/>
              </a:ext>
            </a:extLst>
          </p:cNvPr>
          <p:cNvSpPr>
            <a:spLocks noGrp="1"/>
          </p:cNvSpPr>
          <p:nvPr>
            <p:ph type="sldNum" sz="quarter" idx="12"/>
          </p:nvPr>
        </p:nvSpPr>
        <p:spPr/>
        <p:txBody>
          <a:bodyPr/>
          <a:lstStyle/>
          <a:p>
            <a:fld id="{78B8A61C-C49A-4E22-9CEF-4D6C222D6780}"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3" algn="ctr"/>
            <a:r>
              <a:rPr lang="en-US" sz="4000" b="1" dirty="0">
                <a:solidFill>
                  <a:srgbClr val="FF0000"/>
                </a:solidFill>
              </a:rPr>
              <a:t>Implementing directory(</a:t>
            </a:r>
            <a:r>
              <a:rPr lang="en-US" sz="4000" b="1" dirty="0" err="1">
                <a:solidFill>
                  <a:srgbClr val="FF0000"/>
                </a:solidFill>
              </a:rPr>
              <a:t>con’t</a:t>
            </a:r>
            <a:r>
              <a:rPr lang="en-US" sz="4000" b="1" dirty="0">
                <a:solidFill>
                  <a:srgbClr val="FF0000"/>
                </a:solidFill>
              </a:rPr>
              <a:t>…)</a:t>
            </a:r>
          </a:p>
        </p:txBody>
      </p:sp>
      <p:sp>
        <p:nvSpPr>
          <p:cNvPr id="3" name="Content Placeholder 2"/>
          <p:cNvSpPr>
            <a:spLocks noGrp="1"/>
          </p:cNvSpPr>
          <p:nvPr>
            <p:ph idx="1"/>
          </p:nvPr>
        </p:nvSpPr>
        <p:spPr>
          <a:xfrm>
            <a:off x="457200" y="1524000"/>
            <a:ext cx="8229600" cy="4876800"/>
          </a:xfrm>
        </p:spPr>
        <p:txBody>
          <a:bodyPr>
            <a:normAutofit fontScale="92500" lnSpcReduction="20000"/>
          </a:bodyPr>
          <a:lstStyle/>
          <a:p>
            <a:pPr>
              <a:buFont typeface="Courier New" pitchFamily="49" charset="0"/>
              <a:buChar char="o"/>
            </a:pPr>
            <a:r>
              <a:rPr lang="en-US" sz="2800" dirty="0">
                <a:solidFill>
                  <a:srgbClr val="0000CC"/>
                </a:solidFill>
              </a:rPr>
              <a:t>Another way to handle variable-length names is to make the directory entries themselves all fixed length and keep the file names together in a heap at the end of the directory. </a:t>
            </a:r>
          </a:p>
          <a:p>
            <a:pPr>
              <a:buFont typeface="Courier New" pitchFamily="49" charset="0"/>
              <a:buChar char="o"/>
            </a:pPr>
            <a:r>
              <a:rPr lang="en-US" sz="2800" dirty="0">
                <a:solidFill>
                  <a:srgbClr val="0000CC"/>
                </a:solidFill>
              </a:rPr>
              <a:t>This method has the advantage that when an entry is removed, the next file entered will always fit there. </a:t>
            </a:r>
          </a:p>
          <a:p>
            <a:pPr>
              <a:buFont typeface="Courier New" pitchFamily="49" charset="0"/>
              <a:buChar char="o"/>
            </a:pPr>
            <a:r>
              <a:rPr lang="en-US" sz="2800" dirty="0">
                <a:solidFill>
                  <a:srgbClr val="0000CC"/>
                </a:solidFill>
              </a:rPr>
              <a:t>In all of the designs so far, directories are searched linearly from beginning to end when a file name has to be looked up. </a:t>
            </a:r>
          </a:p>
          <a:p>
            <a:pPr>
              <a:buFont typeface="Courier New" pitchFamily="49" charset="0"/>
              <a:buChar char="o"/>
            </a:pPr>
            <a:r>
              <a:rPr lang="en-US" sz="2800" dirty="0">
                <a:solidFill>
                  <a:srgbClr val="0000CC"/>
                </a:solidFill>
              </a:rPr>
              <a:t>One way to speed up the search is to use a hash table in each directory. </a:t>
            </a:r>
          </a:p>
          <a:p>
            <a:pPr>
              <a:buFont typeface="Courier New" pitchFamily="49" charset="0"/>
              <a:buChar char="o"/>
            </a:pPr>
            <a:r>
              <a:rPr lang="en-US" sz="2800" dirty="0">
                <a:solidFill>
                  <a:srgbClr val="0000CC"/>
                </a:solidFill>
              </a:rPr>
              <a:t>The table entry corresponding to the hash code is inspected. </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BAA4F66F-ADE5-410A-8D1F-95F2CC8275C7}"/>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36B43D97-C313-4706-8226-A5BF47E525A8}"/>
              </a:ext>
            </a:extLst>
          </p:cNvPr>
          <p:cNvSpPr>
            <a:spLocks noGrp="1"/>
          </p:cNvSpPr>
          <p:nvPr>
            <p:ph type="sldNum" sz="quarter" idx="12"/>
          </p:nvPr>
        </p:nvSpPr>
        <p:spPr/>
        <p:txBody>
          <a:bodyPr/>
          <a:lstStyle/>
          <a:p>
            <a:fld id="{78B8A61C-C49A-4E22-9CEF-4D6C222D6780}"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3" algn="ctr"/>
            <a:r>
              <a:rPr lang="en-US" sz="4000" b="1" dirty="0">
                <a:solidFill>
                  <a:srgbClr val="FF0000"/>
                </a:solidFill>
              </a:rPr>
              <a:t>Implementing directory(</a:t>
            </a:r>
            <a:r>
              <a:rPr lang="en-US" sz="4000" b="1" dirty="0" err="1">
                <a:solidFill>
                  <a:srgbClr val="FF0000"/>
                </a:solidFill>
              </a:rPr>
              <a:t>con’t</a:t>
            </a:r>
            <a:r>
              <a:rPr lang="en-US" sz="4000" b="1" dirty="0">
                <a:solidFill>
                  <a:srgbClr val="FF0000"/>
                </a:solidFill>
              </a:rPr>
              <a:t>…)</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400" dirty="0">
                <a:solidFill>
                  <a:srgbClr val="0000CC"/>
                </a:solidFill>
                <a:latin typeface="Comic Sans MS" pitchFamily="66" charset="0"/>
              </a:rPr>
              <a:t>If it is unused, a pointer is placed there to the file entry.</a:t>
            </a:r>
          </a:p>
          <a:p>
            <a:pPr>
              <a:buFont typeface="Courier New" pitchFamily="49" charset="0"/>
              <a:buChar char="o"/>
            </a:pPr>
            <a:r>
              <a:rPr lang="en-US" sz="2400" dirty="0">
                <a:solidFill>
                  <a:srgbClr val="0000CC"/>
                </a:solidFill>
                <a:latin typeface="Comic Sans MS" pitchFamily="66" charset="0"/>
              </a:rPr>
              <a:t>  If that slot is already in use, a linked list is constructed, headed at the table entry and threading through all entries with the same hash value. </a:t>
            </a:r>
          </a:p>
          <a:p>
            <a:pPr>
              <a:buFont typeface="Courier New" pitchFamily="49" charset="0"/>
              <a:buChar char="o"/>
            </a:pPr>
            <a:r>
              <a:rPr lang="en-US" sz="2400" dirty="0">
                <a:solidFill>
                  <a:srgbClr val="0000CC"/>
                </a:solidFill>
                <a:latin typeface="Comic Sans MS" pitchFamily="66" charset="0"/>
              </a:rPr>
              <a:t>A different way to speed up searching large directories is to cache the results of searches. </a:t>
            </a:r>
          </a:p>
          <a:p>
            <a:pPr>
              <a:buFont typeface="Courier New" pitchFamily="49" charset="0"/>
              <a:buChar char="o"/>
            </a:pPr>
            <a:endParaRPr lang="en-US" sz="2400" dirty="0">
              <a:solidFill>
                <a:srgbClr val="0000CC"/>
              </a:solidFill>
              <a:latin typeface="Comic Sans MS" pitchFamily="66" charset="0"/>
            </a:endParaRPr>
          </a:p>
        </p:txBody>
      </p:sp>
      <p:sp>
        <p:nvSpPr>
          <p:cNvPr id="4" name="Footer Placeholder 3">
            <a:extLst>
              <a:ext uri="{FF2B5EF4-FFF2-40B4-BE49-F238E27FC236}">
                <a16:creationId xmlns:a16="http://schemas.microsoft.com/office/drawing/2014/main" id="{0EBD5ED4-11FA-4B51-AFA5-FF9FEAE7E582}"/>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100523C0-272D-4583-9576-DD6D1BEAB4AB}"/>
              </a:ext>
            </a:extLst>
          </p:cNvPr>
          <p:cNvSpPr>
            <a:spLocks noGrp="1"/>
          </p:cNvSpPr>
          <p:nvPr>
            <p:ph type="sldNum" sz="quarter" idx="12"/>
          </p:nvPr>
        </p:nvSpPr>
        <p:spPr/>
        <p:txBody>
          <a:bodyPr/>
          <a:lstStyle/>
          <a:p>
            <a:fld id="{78B8A61C-C49A-4E22-9CEF-4D6C222D6780}"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rot="19768549">
            <a:off x="2400347" y="2967335"/>
            <a:ext cx="2496196"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The end</a:t>
            </a:r>
          </a:p>
        </p:txBody>
      </p:sp>
      <p:sp>
        <p:nvSpPr>
          <p:cNvPr id="2" name="Footer Placeholder 1">
            <a:extLst>
              <a:ext uri="{FF2B5EF4-FFF2-40B4-BE49-F238E27FC236}">
                <a16:creationId xmlns:a16="http://schemas.microsoft.com/office/drawing/2014/main" id="{DE4EE712-C057-4501-98B6-8F97D705A1BB}"/>
              </a:ext>
            </a:extLst>
          </p:cNvPr>
          <p:cNvSpPr>
            <a:spLocks noGrp="1"/>
          </p:cNvSpPr>
          <p:nvPr>
            <p:ph type="ftr" sz="quarter" idx="11"/>
          </p:nvPr>
        </p:nvSpPr>
        <p:spPr/>
        <p:txBody>
          <a:bodyPr/>
          <a:lstStyle/>
          <a:p>
            <a:r>
              <a:rPr lang="en-US"/>
              <a:t>Ambo University || Woliso campus</a:t>
            </a:r>
          </a:p>
        </p:txBody>
      </p:sp>
      <p:sp>
        <p:nvSpPr>
          <p:cNvPr id="3" name="Slide Number Placeholder 2">
            <a:extLst>
              <a:ext uri="{FF2B5EF4-FFF2-40B4-BE49-F238E27FC236}">
                <a16:creationId xmlns:a16="http://schemas.microsoft.com/office/drawing/2014/main" id="{16B65DDD-20AA-41FA-BFA6-1EF64308FBCA}"/>
              </a:ext>
            </a:extLst>
          </p:cNvPr>
          <p:cNvSpPr>
            <a:spLocks noGrp="1"/>
          </p:cNvSpPr>
          <p:nvPr>
            <p:ph type="sldNum" sz="quarter" idx="12"/>
          </p:nvPr>
        </p:nvSpPr>
        <p:spPr/>
        <p:txBody>
          <a:bodyPr/>
          <a:lstStyle/>
          <a:p>
            <a:fld id="{78B8A61C-C49A-4E22-9CEF-4D6C222D6780}" type="slidenum">
              <a:rPr lang="en-US" smtClean="0"/>
              <a:pPr/>
              <a:t>36</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concept(cont……) </a:t>
            </a:r>
          </a:p>
        </p:txBody>
      </p:sp>
      <p:sp>
        <p:nvSpPr>
          <p:cNvPr id="3" name="Content Placeholder 2"/>
          <p:cNvSpPr>
            <a:spLocks noGrp="1"/>
          </p:cNvSpPr>
          <p:nvPr>
            <p:ph idx="1"/>
          </p:nvPr>
        </p:nvSpPr>
        <p:spPr>
          <a:xfrm>
            <a:off x="457200" y="1447800"/>
            <a:ext cx="8229600" cy="4678363"/>
          </a:xfrm>
        </p:spPr>
        <p:txBody>
          <a:bodyPr>
            <a:normAutofit fontScale="77500" lnSpcReduction="20000"/>
          </a:bodyPr>
          <a:lstStyle/>
          <a:p>
            <a:pPr>
              <a:buFont typeface="Courier New" pitchFamily="49" charset="0"/>
              <a:buChar char="o"/>
            </a:pPr>
            <a:r>
              <a:rPr lang="en-US" sz="3100" dirty="0">
                <a:solidFill>
                  <a:srgbClr val="0000CC"/>
                </a:solidFill>
                <a:latin typeface="Comic Sans MS" pitchFamily="66" charset="0"/>
              </a:rPr>
              <a:t>disk support two operations: Read block and Write block. </a:t>
            </a:r>
          </a:p>
          <a:p>
            <a:pPr>
              <a:buFont typeface="Courier New" pitchFamily="49" charset="0"/>
              <a:buChar char="o"/>
            </a:pPr>
            <a:r>
              <a:rPr lang="en-US" sz="3100" dirty="0">
                <a:solidFill>
                  <a:srgbClr val="0000CC"/>
                </a:solidFill>
                <a:latin typeface="Comic Sans MS" pitchFamily="66" charset="0"/>
              </a:rPr>
              <a:t>with these two operations one could, in principle, solve the long-term storage problem. </a:t>
            </a:r>
          </a:p>
          <a:p>
            <a:pPr>
              <a:buFont typeface="Courier New" pitchFamily="49" charset="0"/>
              <a:buChar char="o"/>
            </a:pPr>
            <a:r>
              <a:rPr lang="en-US" sz="3100" dirty="0">
                <a:solidFill>
                  <a:srgbClr val="0000CC"/>
                </a:solidFill>
                <a:latin typeface="Comic Sans MS" pitchFamily="66" charset="0"/>
              </a:rPr>
              <a:t>Just a few of the questions that quickly arise are:</a:t>
            </a:r>
          </a:p>
          <a:p>
            <a:pPr lvl="1">
              <a:buFont typeface="Wingdings" pitchFamily="2" charset="2"/>
              <a:buChar char="§"/>
            </a:pPr>
            <a:r>
              <a:rPr lang="en-US" sz="3100" dirty="0">
                <a:solidFill>
                  <a:srgbClr val="00B050"/>
                </a:solidFill>
                <a:latin typeface="Comic Sans MS" pitchFamily="66" charset="0"/>
              </a:rPr>
              <a:t> </a:t>
            </a:r>
            <a:r>
              <a:rPr lang="en-US" sz="2900" dirty="0">
                <a:solidFill>
                  <a:srgbClr val="00B050"/>
                </a:solidFill>
                <a:latin typeface="Comic Sans MS" pitchFamily="66" charset="0"/>
              </a:rPr>
              <a:t>How do you find information? </a:t>
            </a:r>
          </a:p>
          <a:p>
            <a:pPr lvl="1">
              <a:buFont typeface="Wingdings" pitchFamily="2" charset="2"/>
              <a:buChar char="§"/>
            </a:pPr>
            <a:r>
              <a:rPr lang="en-US" sz="2900" dirty="0">
                <a:solidFill>
                  <a:srgbClr val="00B050"/>
                </a:solidFill>
                <a:latin typeface="Comic Sans MS" pitchFamily="66" charset="0"/>
              </a:rPr>
              <a:t>How do you keep one user from reading another user's data?</a:t>
            </a:r>
          </a:p>
          <a:p>
            <a:pPr lvl="1">
              <a:buFont typeface="Wingdings" pitchFamily="2" charset="2"/>
              <a:buChar char="§"/>
            </a:pPr>
            <a:r>
              <a:rPr lang="en-US" sz="2900" dirty="0">
                <a:solidFill>
                  <a:srgbClr val="00B050"/>
                </a:solidFill>
                <a:latin typeface="Comic Sans MS" pitchFamily="66" charset="0"/>
              </a:rPr>
              <a:t> How do you know which blocks are free?.</a:t>
            </a:r>
          </a:p>
          <a:p>
            <a:pPr>
              <a:buFont typeface="Courier New" pitchFamily="49" charset="0"/>
              <a:buChar char="o"/>
            </a:pPr>
            <a:r>
              <a:rPr lang="en-US" sz="3100" dirty="0">
                <a:solidFill>
                  <a:srgbClr val="0000CC"/>
                </a:solidFill>
                <a:latin typeface="Comic Sans MS" pitchFamily="66" charset="0"/>
              </a:rPr>
              <a:t> So to solve this problem the operating system use a new abstraction called the </a:t>
            </a:r>
            <a:r>
              <a:rPr lang="en-US" sz="3100" b="1" dirty="0">
                <a:solidFill>
                  <a:srgbClr val="0000CC"/>
                </a:solidFill>
                <a:latin typeface="Comic Sans MS" pitchFamily="66" charset="0"/>
              </a:rPr>
              <a:t>file </a:t>
            </a:r>
            <a:r>
              <a:rPr lang="en-US" sz="3100" dirty="0">
                <a:solidFill>
                  <a:srgbClr val="0000CC"/>
                </a:solidFill>
                <a:latin typeface="Comic Sans MS" pitchFamily="66" charset="0"/>
              </a:rPr>
              <a:t>which is logical units of information created by processes </a:t>
            </a:r>
          </a:p>
          <a:p>
            <a:pPr>
              <a:buFont typeface="Courier New" pitchFamily="49" charset="0"/>
              <a:buChar char="o"/>
            </a:pPr>
            <a:r>
              <a:rPr lang="en-US" sz="3100" dirty="0">
                <a:solidFill>
                  <a:srgbClr val="0000CC"/>
                </a:solidFill>
                <a:latin typeface="Comic Sans MS" pitchFamily="66" charset="0"/>
              </a:rPr>
              <a:t>As a whole, that part of the operating system dealing with files is known as the file system</a:t>
            </a:r>
          </a:p>
          <a:p>
            <a:pPr>
              <a:buFont typeface="Courier New" pitchFamily="49" charset="0"/>
              <a:buChar char="o"/>
            </a:pPr>
            <a:endParaRPr lang="en-US" dirty="0">
              <a:solidFill>
                <a:srgbClr val="0000CC"/>
              </a:solidFill>
            </a:endParaRPr>
          </a:p>
          <a:p>
            <a:pPr>
              <a:buFont typeface="Courier New" pitchFamily="49" charset="0"/>
              <a:buChar char="o"/>
            </a:pPr>
            <a:endParaRPr lang="en-US" dirty="0">
              <a:solidFill>
                <a:srgbClr val="0000CC"/>
              </a:solidFill>
            </a:endParaRPr>
          </a:p>
        </p:txBody>
      </p:sp>
      <p:sp>
        <p:nvSpPr>
          <p:cNvPr id="4" name="Footer Placeholder 3">
            <a:extLst>
              <a:ext uri="{FF2B5EF4-FFF2-40B4-BE49-F238E27FC236}">
                <a16:creationId xmlns:a16="http://schemas.microsoft.com/office/drawing/2014/main" id="{654EC1B4-7831-464F-8112-B0BD280B1CF5}"/>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09594A60-90D4-4358-87BC-6D6D56A25E0A}"/>
              </a:ext>
            </a:extLst>
          </p:cNvPr>
          <p:cNvSpPr>
            <a:spLocks noGrp="1"/>
          </p:cNvSpPr>
          <p:nvPr>
            <p:ph type="sldNum" sz="quarter" idx="12"/>
          </p:nvPr>
        </p:nvSpPr>
        <p:spPr/>
        <p:txBody>
          <a:bodyPr/>
          <a:lstStyle/>
          <a:p>
            <a:fld id="{78B8A61C-C49A-4E22-9CEF-4D6C222D6780}"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naming </a:t>
            </a:r>
          </a:p>
        </p:txBody>
      </p:sp>
      <p:sp>
        <p:nvSpPr>
          <p:cNvPr id="3" name="Content Placeholder 2"/>
          <p:cNvSpPr>
            <a:spLocks noGrp="1"/>
          </p:cNvSpPr>
          <p:nvPr>
            <p:ph idx="1"/>
          </p:nvPr>
        </p:nvSpPr>
        <p:spPr>
          <a:xfrm>
            <a:off x="457200" y="1219200"/>
            <a:ext cx="8229600" cy="4906963"/>
          </a:xfrm>
        </p:spPr>
        <p:txBody>
          <a:bodyPr>
            <a:normAutofit fontScale="92500"/>
          </a:bodyPr>
          <a:lstStyle/>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latin typeface="Comic Sans MS" pitchFamily="66" charset="0"/>
              </a:rPr>
              <a:t>Files are an abstraction mechanism and provide a way to store information on the disk and read it back later.</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latin typeface="Comic Sans MS" pitchFamily="66" charset="0"/>
              </a:rPr>
              <a:t>The most important characteristic of any abstraction mechanism is the way the objects being managed are named. </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latin typeface="Comic Sans MS" pitchFamily="66" charset="0"/>
              </a:rPr>
              <a:t>when a process creates a file, it gives the file a name. When the process terminates, the file continues to exist and can be accessed by other processes using its name. </a:t>
            </a:r>
          </a:p>
          <a:p>
            <a:pPr>
              <a:buFont typeface="Courier New" pitchFamily="49" charset="0"/>
              <a:buChar char="o"/>
            </a:pPr>
            <a:r>
              <a:rPr lang="en-US" sz="2400" dirty="0">
                <a:solidFill>
                  <a:srgbClr val="0000CC"/>
                </a:solidFill>
                <a:effectLst>
                  <a:outerShdw blurRad="38100" dist="38100" dir="2700000" algn="tl">
                    <a:srgbClr val="000000">
                      <a:alpha val="43137"/>
                    </a:srgbClr>
                  </a:outerShdw>
                </a:effectLst>
                <a:latin typeface="Comic Sans MS" pitchFamily="66" charset="0"/>
              </a:rPr>
              <a:t>The exact rules for file naming vary somewhat from system to system, but all current operating systems allow strings of one to eight letters as legal file names. </a:t>
            </a:r>
          </a:p>
        </p:txBody>
      </p:sp>
      <p:sp>
        <p:nvSpPr>
          <p:cNvPr id="4" name="Footer Placeholder 3">
            <a:extLst>
              <a:ext uri="{FF2B5EF4-FFF2-40B4-BE49-F238E27FC236}">
                <a16:creationId xmlns:a16="http://schemas.microsoft.com/office/drawing/2014/main" id="{44C2A356-B066-480F-9DB5-210F931770C1}"/>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5B2DAC51-44FA-4C89-8316-422F640EBD8B}"/>
              </a:ext>
            </a:extLst>
          </p:cNvPr>
          <p:cNvSpPr>
            <a:spLocks noGrp="1"/>
          </p:cNvSpPr>
          <p:nvPr>
            <p:ph type="sldNum" sz="quarter" idx="12"/>
          </p:nvPr>
        </p:nvSpPr>
        <p:spPr/>
        <p:txBody>
          <a:bodyPr/>
          <a:lstStyle/>
          <a:p>
            <a:fld id="{78B8A61C-C49A-4E22-9CEF-4D6C222D6780}"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File naming (</a:t>
            </a:r>
            <a:r>
              <a:rPr lang="en-US" dirty="0" err="1">
                <a:solidFill>
                  <a:srgbClr val="FF0000"/>
                </a:solidFill>
              </a:rPr>
              <a:t>con’t</a:t>
            </a:r>
            <a:r>
              <a:rPr lang="en-US" dirty="0">
                <a:solidFill>
                  <a:srgbClr val="FF0000"/>
                </a:solidFill>
              </a:rPr>
              <a:t>… )</a:t>
            </a:r>
          </a:p>
        </p:txBody>
      </p:sp>
      <p:sp>
        <p:nvSpPr>
          <p:cNvPr id="3" name="Content Placeholder 2"/>
          <p:cNvSpPr>
            <a:spLocks noGrp="1"/>
          </p:cNvSpPr>
          <p:nvPr>
            <p:ph idx="1"/>
          </p:nvPr>
        </p:nvSpPr>
        <p:spPr>
          <a:xfrm>
            <a:off x="457200" y="1524000"/>
            <a:ext cx="8229600" cy="4602163"/>
          </a:xfrm>
        </p:spPr>
        <p:txBody>
          <a:bodyPr>
            <a:normAutofit lnSpcReduction="10000"/>
          </a:bodyPr>
          <a:lstStyle/>
          <a:p>
            <a:pPr>
              <a:buFont typeface="Courier New" pitchFamily="49" charset="0"/>
              <a:buChar char="o"/>
            </a:pPr>
            <a:r>
              <a:rPr lang="en-US" sz="2400" dirty="0">
                <a:solidFill>
                  <a:srgbClr val="0000CC"/>
                </a:solidFill>
                <a:latin typeface="Comic Sans MS" pitchFamily="66" charset="0"/>
              </a:rPr>
              <a:t>Frequently digits and special characters are also permitted.</a:t>
            </a:r>
          </a:p>
          <a:p>
            <a:pPr>
              <a:buFont typeface="Courier New" pitchFamily="49" charset="0"/>
              <a:buChar char="o"/>
            </a:pPr>
            <a:r>
              <a:rPr lang="en-US" sz="2400" dirty="0">
                <a:solidFill>
                  <a:srgbClr val="0000CC"/>
                </a:solidFill>
                <a:latin typeface="Comic Sans MS" pitchFamily="66" charset="0"/>
              </a:rPr>
              <a:t>Some file systems distinguish between upper and lower case letters, whereas others do not. UNIX falls in the first category; MS-DOS falls in the second. </a:t>
            </a:r>
          </a:p>
          <a:p>
            <a:pPr>
              <a:buFont typeface="Courier New" pitchFamily="49" charset="0"/>
              <a:buChar char="o"/>
            </a:pPr>
            <a:r>
              <a:rPr lang="en-US" sz="2400" dirty="0">
                <a:solidFill>
                  <a:srgbClr val="0000CC"/>
                </a:solidFill>
                <a:latin typeface="Comic Sans MS" pitchFamily="66" charset="0"/>
              </a:rPr>
              <a:t>Many operating systems support two-part file names, with the two parts separated by a period, as in </a:t>
            </a:r>
            <a:r>
              <a:rPr lang="en-US" sz="2400" dirty="0" err="1">
                <a:solidFill>
                  <a:srgbClr val="0000CC"/>
                </a:solidFill>
                <a:latin typeface="Comic Sans MS" pitchFamily="66" charset="0"/>
              </a:rPr>
              <a:t>prog.c</a:t>
            </a:r>
            <a:r>
              <a:rPr lang="en-US" sz="2400" dirty="0">
                <a:solidFill>
                  <a:srgbClr val="0000CC"/>
                </a:solidFill>
                <a:latin typeface="Comic Sans MS" pitchFamily="66" charset="0"/>
              </a:rPr>
              <a:t>. </a:t>
            </a:r>
          </a:p>
          <a:p>
            <a:pPr>
              <a:buFont typeface="Courier New" pitchFamily="49" charset="0"/>
              <a:buChar char="o"/>
            </a:pPr>
            <a:r>
              <a:rPr lang="en-US" sz="2400" dirty="0">
                <a:solidFill>
                  <a:srgbClr val="0000CC"/>
                </a:solidFill>
                <a:latin typeface="Comic Sans MS" pitchFamily="66" charset="0"/>
              </a:rPr>
              <a:t>In some systems (e.g., UNIX), file extensions are just conventions and are not enforced by the operating system. </a:t>
            </a:r>
          </a:p>
          <a:p>
            <a:pPr>
              <a:buFont typeface="Courier New" pitchFamily="49" charset="0"/>
              <a:buChar char="o"/>
            </a:pPr>
            <a:r>
              <a:rPr lang="en-US" sz="2400" dirty="0">
                <a:solidFill>
                  <a:srgbClr val="0000CC"/>
                </a:solidFill>
                <a:latin typeface="Comic Sans MS" pitchFamily="66" charset="0"/>
              </a:rPr>
              <a:t>In contrast, Windows is aware of the extensions and assigns meaning to them.</a:t>
            </a:r>
          </a:p>
          <a:p>
            <a:pPr>
              <a:buFont typeface="Courier New" pitchFamily="49" charset="0"/>
              <a:buChar char="o"/>
            </a:pPr>
            <a:endParaRPr lang="en-US" sz="2400" dirty="0">
              <a:solidFill>
                <a:srgbClr val="0000CC"/>
              </a:solidFill>
              <a:latin typeface="Comic Sans MS" pitchFamily="66" charset="0"/>
            </a:endParaRPr>
          </a:p>
          <a:p>
            <a:pPr>
              <a:buFont typeface="Courier New" pitchFamily="49" charset="0"/>
              <a:buChar char="o"/>
            </a:pPr>
            <a:endParaRPr lang="en-US" sz="2400" dirty="0">
              <a:solidFill>
                <a:srgbClr val="0000CC"/>
              </a:solidFill>
              <a:latin typeface="Comic Sans MS" pitchFamily="66" charset="0"/>
            </a:endParaRPr>
          </a:p>
          <a:p>
            <a:pPr>
              <a:buFont typeface="Courier New" pitchFamily="49" charset="0"/>
              <a:buChar char="o"/>
            </a:pPr>
            <a:endParaRPr lang="en-US" sz="2400" dirty="0">
              <a:solidFill>
                <a:srgbClr val="0000CC"/>
              </a:solidFill>
              <a:latin typeface="Comic Sans MS" pitchFamily="66" charset="0"/>
            </a:endParaRPr>
          </a:p>
        </p:txBody>
      </p:sp>
      <p:sp>
        <p:nvSpPr>
          <p:cNvPr id="4" name="Footer Placeholder 3">
            <a:extLst>
              <a:ext uri="{FF2B5EF4-FFF2-40B4-BE49-F238E27FC236}">
                <a16:creationId xmlns:a16="http://schemas.microsoft.com/office/drawing/2014/main" id="{143AE4D5-2F12-4FC4-834C-7152E2124F31}"/>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9C0CC131-5F0E-43BD-B859-BA08E7AE6BC6}"/>
              </a:ext>
            </a:extLst>
          </p:cNvPr>
          <p:cNvSpPr>
            <a:spLocks noGrp="1"/>
          </p:cNvSpPr>
          <p:nvPr>
            <p:ph type="sldNum" sz="quarter" idx="12"/>
          </p:nvPr>
        </p:nvSpPr>
        <p:spPr/>
        <p:txBody>
          <a:bodyPr/>
          <a:lstStyle/>
          <a:p>
            <a:fld id="{78B8A61C-C49A-4E22-9CEF-4D6C222D6780}"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File type</a:t>
            </a:r>
          </a:p>
        </p:txBody>
      </p:sp>
      <p:sp>
        <p:nvSpPr>
          <p:cNvPr id="3" name="Content Placeholder 2"/>
          <p:cNvSpPr>
            <a:spLocks noGrp="1"/>
          </p:cNvSpPr>
          <p:nvPr>
            <p:ph idx="1"/>
          </p:nvPr>
        </p:nvSpPr>
        <p:spPr>
          <a:xfrm>
            <a:off x="457200" y="1524000"/>
            <a:ext cx="8229600" cy="4876800"/>
          </a:xfrm>
        </p:spPr>
        <p:txBody>
          <a:bodyPr>
            <a:normAutofit fontScale="70000" lnSpcReduction="20000"/>
          </a:bodyPr>
          <a:lstStyle/>
          <a:p>
            <a:pPr>
              <a:buFont typeface="Courier New" pitchFamily="49" charset="0"/>
              <a:buChar char="o"/>
            </a:pPr>
            <a:r>
              <a:rPr lang="en-US" sz="3100" dirty="0">
                <a:solidFill>
                  <a:srgbClr val="0000CC"/>
                </a:solidFill>
                <a:latin typeface="Comic Sans MS" pitchFamily="66" charset="0"/>
              </a:rPr>
              <a:t>Many operating systems support several types of files. </a:t>
            </a:r>
          </a:p>
          <a:p>
            <a:pPr>
              <a:buFont typeface="Courier New" pitchFamily="49" charset="0"/>
              <a:buChar char="o"/>
            </a:pPr>
            <a:r>
              <a:rPr lang="en-US" sz="3100" dirty="0">
                <a:solidFill>
                  <a:srgbClr val="0000CC"/>
                </a:solidFill>
                <a:latin typeface="Comic Sans MS" pitchFamily="66" charset="0"/>
              </a:rPr>
              <a:t>UNIX and Windows, for example, have regular files and directories. </a:t>
            </a:r>
          </a:p>
          <a:p>
            <a:pPr>
              <a:buFont typeface="Courier New" pitchFamily="49" charset="0"/>
              <a:buChar char="o"/>
            </a:pPr>
            <a:r>
              <a:rPr lang="en-US" sz="3100" dirty="0">
                <a:solidFill>
                  <a:srgbClr val="0000CC"/>
                </a:solidFill>
                <a:latin typeface="Comic Sans MS" pitchFamily="66" charset="0"/>
              </a:rPr>
              <a:t>UNIX also has character and block special files.</a:t>
            </a:r>
          </a:p>
          <a:p>
            <a:pPr>
              <a:buFont typeface="Courier New" pitchFamily="49" charset="0"/>
              <a:buChar char="o"/>
            </a:pPr>
            <a:r>
              <a:rPr lang="en-US" sz="3100" dirty="0">
                <a:solidFill>
                  <a:srgbClr val="FF0000"/>
                </a:solidFill>
                <a:latin typeface="Comic Sans MS" pitchFamily="66" charset="0"/>
              </a:rPr>
              <a:t>Regular files</a:t>
            </a:r>
            <a:r>
              <a:rPr lang="en-US" sz="3100" dirty="0">
                <a:solidFill>
                  <a:srgbClr val="0000CC"/>
                </a:solidFill>
                <a:latin typeface="Comic Sans MS" pitchFamily="66" charset="0"/>
              </a:rPr>
              <a:t>: are the ones that contain user information. They are either ASCII files or binary files. </a:t>
            </a:r>
          </a:p>
          <a:p>
            <a:pPr>
              <a:buFont typeface="Courier New" pitchFamily="49" charset="0"/>
              <a:buChar char="o"/>
            </a:pPr>
            <a:r>
              <a:rPr lang="en-US" sz="3100" dirty="0">
                <a:solidFill>
                  <a:srgbClr val="FF0000"/>
                </a:solidFill>
                <a:latin typeface="Comic Sans MS" pitchFamily="66" charset="0"/>
              </a:rPr>
              <a:t>Directories:</a:t>
            </a:r>
            <a:r>
              <a:rPr lang="en-US" sz="3100" dirty="0">
                <a:solidFill>
                  <a:srgbClr val="0000CC"/>
                </a:solidFill>
                <a:latin typeface="Comic Sans MS" pitchFamily="66" charset="0"/>
              </a:rPr>
              <a:t> are system files for maintaining the structure of the file system. </a:t>
            </a:r>
          </a:p>
          <a:p>
            <a:pPr>
              <a:buFont typeface="Courier New" pitchFamily="49" charset="0"/>
              <a:buChar char="o"/>
            </a:pPr>
            <a:r>
              <a:rPr lang="en-US" sz="3100" dirty="0">
                <a:solidFill>
                  <a:srgbClr val="FF0000"/>
                </a:solidFill>
                <a:latin typeface="Comic Sans MS" pitchFamily="66" charset="0"/>
              </a:rPr>
              <a:t>Character special files: </a:t>
            </a:r>
            <a:r>
              <a:rPr lang="en-US" sz="3100" dirty="0">
                <a:solidFill>
                  <a:srgbClr val="0000CC"/>
                </a:solidFill>
                <a:latin typeface="Comic Sans MS" pitchFamily="66" charset="0"/>
              </a:rPr>
              <a:t>are related to input/output and used to model serial I/0 devices, such as terminals, printers, and networks. </a:t>
            </a:r>
          </a:p>
          <a:p>
            <a:pPr>
              <a:buFont typeface="Courier New" pitchFamily="49" charset="0"/>
              <a:buChar char="o"/>
            </a:pPr>
            <a:r>
              <a:rPr lang="en-US" sz="3100" dirty="0">
                <a:solidFill>
                  <a:srgbClr val="FF0000"/>
                </a:solidFill>
                <a:latin typeface="Comic Sans MS" pitchFamily="66" charset="0"/>
              </a:rPr>
              <a:t>Block special files:</a:t>
            </a:r>
            <a:r>
              <a:rPr lang="en-US" sz="3100" dirty="0">
                <a:solidFill>
                  <a:srgbClr val="0000CC"/>
                </a:solidFill>
                <a:latin typeface="Comic Sans MS" pitchFamily="66" charset="0"/>
              </a:rPr>
              <a:t> are used to model disks. In this chapter we will be primarily interested in regular files</a:t>
            </a:r>
            <a:r>
              <a:rPr lang="en-US" dirty="0"/>
              <a:t>.</a:t>
            </a:r>
          </a:p>
        </p:txBody>
      </p:sp>
      <p:sp>
        <p:nvSpPr>
          <p:cNvPr id="4" name="Footer Placeholder 3">
            <a:extLst>
              <a:ext uri="{FF2B5EF4-FFF2-40B4-BE49-F238E27FC236}">
                <a16:creationId xmlns:a16="http://schemas.microsoft.com/office/drawing/2014/main" id="{5060128A-45DC-4954-BCE8-239D7EFA360E}"/>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26E6DBF6-2B1C-4412-A191-292396C3E5A2}"/>
              </a:ext>
            </a:extLst>
          </p:cNvPr>
          <p:cNvSpPr>
            <a:spLocks noGrp="1"/>
          </p:cNvSpPr>
          <p:nvPr>
            <p:ph type="sldNum" sz="quarter" idx="12"/>
          </p:nvPr>
        </p:nvSpPr>
        <p:spPr/>
        <p:txBody>
          <a:bodyPr/>
          <a:lstStyle/>
          <a:p>
            <a:fld id="{78B8A61C-C49A-4E22-9CEF-4D6C222D6780}"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access</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400" dirty="0">
                <a:solidFill>
                  <a:srgbClr val="0000CC"/>
                </a:solidFill>
                <a:latin typeface="Comic Sans MS" pitchFamily="66" charset="0"/>
              </a:rPr>
              <a:t>File can be access either sequentially or randomly.</a:t>
            </a:r>
          </a:p>
          <a:p>
            <a:pPr>
              <a:buFont typeface="Courier New" pitchFamily="49" charset="0"/>
              <a:buChar char="o"/>
            </a:pPr>
            <a:r>
              <a:rPr lang="en-US" sz="2400" dirty="0">
                <a:solidFill>
                  <a:srgbClr val="FF0000"/>
                </a:solidFill>
                <a:latin typeface="Comic Sans MS" pitchFamily="66" charset="0"/>
              </a:rPr>
              <a:t>Sequential access</a:t>
            </a:r>
            <a:r>
              <a:rPr lang="en-US" sz="2400" dirty="0">
                <a:solidFill>
                  <a:srgbClr val="0000CC"/>
                </a:solidFill>
                <a:latin typeface="Comic Sans MS" pitchFamily="66" charset="0"/>
              </a:rPr>
              <a:t>: a process could read all the bytes or records in a file in order, starting at the beginning, but could not skip around and read them out of order.</a:t>
            </a:r>
          </a:p>
          <a:p>
            <a:pPr>
              <a:buFont typeface="Courier New" pitchFamily="49" charset="0"/>
              <a:buChar char="o"/>
            </a:pPr>
            <a:r>
              <a:rPr lang="en-US" sz="2400" dirty="0">
                <a:solidFill>
                  <a:srgbClr val="FF0000"/>
                </a:solidFill>
                <a:latin typeface="Comic Sans MS" pitchFamily="66" charset="0"/>
              </a:rPr>
              <a:t>Random access: </a:t>
            </a:r>
            <a:r>
              <a:rPr lang="en-US" sz="2400" dirty="0">
                <a:solidFill>
                  <a:srgbClr val="0000CC"/>
                </a:solidFill>
                <a:latin typeface="Comic Sans MS" pitchFamily="66" charset="0"/>
              </a:rPr>
              <a:t>Files bytes or records can be read in any order. Used when the storage medium was magnetic disk. Essential for many applications.</a:t>
            </a:r>
          </a:p>
          <a:p>
            <a:pPr>
              <a:buFont typeface="Courier New" pitchFamily="49" charset="0"/>
              <a:buChar char="o"/>
            </a:pPr>
            <a:r>
              <a:rPr lang="en-US" sz="2400" dirty="0">
                <a:solidFill>
                  <a:srgbClr val="0000CC"/>
                </a:solidFill>
                <a:latin typeface="Comic Sans MS" pitchFamily="66" charset="0"/>
              </a:rPr>
              <a:t>This method is used in UNIX and Windows. </a:t>
            </a:r>
          </a:p>
          <a:p>
            <a:pPr>
              <a:buFont typeface="Courier New" pitchFamily="49" charset="0"/>
              <a:buChar char="o"/>
            </a:pPr>
            <a:endParaRPr lang="en-US" sz="2400" dirty="0">
              <a:solidFill>
                <a:srgbClr val="0000CC"/>
              </a:solidFill>
              <a:latin typeface="Comic Sans MS" pitchFamily="66" charset="0"/>
            </a:endParaRPr>
          </a:p>
        </p:txBody>
      </p:sp>
      <p:sp>
        <p:nvSpPr>
          <p:cNvPr id="4" name="Footer Placeholder 3">
            <a:extLst>
              <a:ext uri="{FF2B5EF4-FFF2-40B4-BE49-F238E27FC236}">
                <a16:creationId xmlns:a16="http://schemas.microsoft.com/office/drawing/2014/main" id="{C06EEEC4-9F85-459F-B760-56B3E6F302E7}"/>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9434DBDC-78AD-4F58-8869-590C7C70C593}"/>
              </a:ext>
            </a:extLst>
          </p:cNvPr>
          <p:cNvSpPr>
            <a:spLocks noGrp="1"/>
          </p:cNvSpPr>
          <p:nvPr>
            <p:ph type="sldNum" sz="quarter" idx="12"/>
          </p:nvPr>
        </p:nvSpPr>
        <p:spPr/>
        <p:txBody>
          <a:bodyPr/>
          <a:lstStyle/>
          <a:p>
            <a:fld id="{78B8A61C-C49A-4E22-9CEF-4D6C222D6780}"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File attribute</a:t>
            </a:r>
          </a:p>
        </p:txBody>
      </p:sp>
      <p:sp>
        <p:nvSpPr>
          <p:cNvPr id="3" name="Content Placeholder 2"/>
          <p:cNvSpPr>
            <a:spLocks noGrp="1"/>
          </p:cNvSpPr>
          <p:nvPr>
            <p:ph idx="1"/>
          </p:nvPr>
        </p:nvSpPr>
        <p:spPr>
          <a:xfrm>
            <a:off x="457200" y="1524000"/>
            <a:ext cx="8229600" cy="4876800"/>
          </a:xfrm>
        </p:spPr>
        <p:txBody>
          <a:bodyPr>
            <a:normAutofit/>
          </a:bodyPr>
          <a:lstStyle/>
          <a:p>
            <a:pPr>
              <a:buFont typeface="Courier New" pitchFamily="49" charset="0"/>
              <a:buChar char="o"/>
            </a:pPr>
            <a:r>
              <a:rPr lang="en-US" sz="2400" dirty="0">
                <a:solidFill>
                  <a:srgbClr val="0000CC"/>
                </a:solidFill>
                <a:latin typeface="Comic Sans MS" pitchFamily="66" charset="0"/>
              </a:rPr>
              <a:t>Every file has a name and its data.</a:t>
            </a:r>
          </a:p>
          <a:p>
            <a:pPr>
              <a:buFont typeface="Courier New" pitchFamily="49" charset="0"/>
              <a:buChar char="o"/>
            </a:pPr>
            <a:r>
              <a:rPr lang="en-US" sz="2400" dirty="0">
                <a:solidFill>
                  <a:srgbClr val="0000CC"/>
                </a:solidFill>
                <a:latin typeface="Comic Sans MS" pitchFamily="66" charset="0"/>
              </a:rPr>
              <a:t> In addition, all operating systems associate other information with each file, for example, the date and time the file was last modified and the file's size. </a:t>
            </a:r>
          </a:p>
          <a:p>
            <a:pPr>
              <a:buFont typeface="Courier New" pitchFamily="49" charset="0"/>
              <a:buChar char="o"/>
            </a:pPr>
            <a:r>
              <a:rPr lang="en-US" sz="2400" dirty="0">
                <a:solidFill>
                  <a:srgbClr val="0000CC"/>
                </a:solidFill>
                <a:latin typeface="Comic Sans MS" pitchFamily="66" charset="0"/>
              </a:rPr>
              <a:t>We will call these extra items the file's attributes , Some people call them metadata.</a:t>
            </a:r>
          </a:p>
          <a:p>
            <a:pPr>
              <a:buFont typeface="Courier New" pitchFamily="49" charset="0"/>
              <a:buChar char="o"/>
            </a:pPr>
            <a:r>
              <a:rPr lang="en-US" sz="2400" dirty="0">
                <a:solidFill>
                  <a:srgbClr val="0000CC"/>
                </a:solidFill>
                <a:latin typeface="Comic Sans MS" pitchFamily="66" charset="0"/>
              </a:rPr>
              <a:t>The list of attributes varies considerably from system to system.</a:t>
            </a:r>
          </a:p>
        </p:txBody>
      </p:sp>
      <p:sp>
        <p:nvSpPr>
          <p:cNvPr id="4" name="Footer Placeholder 3">
            <a:extLst>
              <a:ext uri="{FF2B5EF4-FFF2-40B4-BE49-F238E27FC236}">
                <a16:creationId xmlns:a16="http://schemas.microsoft.com/office/drawing/2014/main" id="{615C36DF-A818-48A9-A235-626DD44F0381}"/>
              </a:ext>
            </a:extLst>
          </p:cNvPr>
          <p:cNvSpPr>
            <a:spLocks noGrp="1"/>
          </p:cNvSpPr>
          <p:nvPr>
            <p:ph type="ftr" sz="quarter" idx="11"/>
          </p:nvPr>
        </p:nvSpPr>
        <p:spPr/>
        <p:txBody>
          <a:bodyPr/>
          <a:lstStyle/>
          <a:p>
            <a:r>
              <a:rPr lang="en-US"/>
              <a:t>Ambo University || Woliso campus</a:t>
            </a:r>
          </a:p>
        </p:txBody>
      </p:sp>
      <p:sp>
        <p:nvSpPr>
          <p:cNvPr id="5" name="Slide Number Placeholder 4">
            <a:extLst>
              <a:ext uri="{FF2B5EF4-FFF2-40B4-BE49-F238E27FC236}">
                <a16:creationId xmlns:a16="http://schemas.microsoft.com/office/drawing/2014/main" id="{44EDA233-C498-49B3-8539-3A42568EEAA3}"/>
              </a:ext>
            </a:extLst>
          </p:cNvPr>
          <p:cNvSpPr>
            <a:spLocks noGrp="1"/>
          </p:cNvSpPr>
          <p:nvPr>
            <p:ph type="sldNum" sz="quarter" idx="12"/>
          </p:nvPr>
        </p:nvSpPr>
        <p:spPr/>
        <p:txBody>
          <a:bodyPr/>
          <a:lstStyle/>
          <a:p>
            <a:fld id="{78B8A61C-C49A-4E22-9CEF-4D6C222D6780}"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1039</TotalTime>
  <Words>3292</Words>
  <Application>Microsoft Office PowerPoint</Application>
  <PresentationFormat>On-screen Show (4:3)</PresentationFormat>
  <Paragraphs>298</Paragraphs>
  <Slides>36</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Arial Black</vt:lpstr>
      <vt:lpstr>Calibri</vt:lpstr>
      <vt:lpstr>Comic Sans MS</vt:lpstr>
      <vt:lpstr>Courier New</vt:lpstr>
      <vt:lpstr>Wingdings</vt:lpstr>
      <vt:lpstr>Office Theme</vt:lpstr>
      <vt:lpstr>PowerPoint Presentation</vt:lpstr>
      <vt:lpstr>contents</vt:lpstr>
      <vt:lpstr>File concept</vt:lpstr>
      <vt:lpstr>File concept(cont……) </vt:lpstr>
      <vt:lpstr>File naming </vt:lpstr>
      <vt:lpstr>File naming (con’t… )</vt:lpstr>
      <vt:lpstr>File type</vt:lpstr>
      <vt:lpstr>File access</vt:lpstr>
      <vt:lpstr>File attribute</vt:lpstr>
      <vt:lpstr>File attribute(con’t…)</vt:lpstr>
      <vt:lpstr>File operation</vt:lpstr>
      <vt:lpstr>File operation(con’t…)</vt:lpstr>
      <vt:lpstr>File operation(con’t…)</vt:lpstr>
      <vt:lpstr>File operation(con’t…)</vt:lpstr>
      <vt:lpstr>File structure </vt:lpstr>
      <vt:lpstr>File structure (con’t….)</vt:lpstr>
      <vt:lpstr>Directory </vt:lpstr>
      <vt:lpstr>Directory  structure</vt:lpstr>
      <vt:lpstr>Directory  structure(con’t…)</vt:lpstr>
      <vt:lpstr>Directory  operation</vt:lpstr>
      <vt:lpstr>Directory  operation(con’t…)</vt:lpstr>
      <vt:lpstr>File system implementation </vt:lpstr>
      <vt:lpstr>File system layout</vt:lpstr>
      <vt:lpstr>File system layout(con’t…)</vt:lpstr>
      <vt:lpstr>File system layout(con’t…)</vt:lpstr>
      <vt:lpstr>File system layout(con’t…)</vt:lpstr>
      <vt:lpstr>Implementing files</vt:lpstr>
      <vt:lpstr>Contiguous allocation</vt:lpstr>
      <vt:lpstr>Linked list allocation</vt:lpstr>
      <vt:lpstr>Linked list allocation(con’t…)</vt:lpstr>
      <vt:lpstr>i-node</vt:lpstr>
      <vt:lpstr>Implementing directory</vt:lpstr>
      <vt:lpstr>Implementing directory(con’t…)</vt:lpstr>
      <vt:lpstr>Implementing directory(con’t…)</vt:lpstr>
      <vt:lpstr>Implementing directory(con’t…)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Husen Adem</cp:lastModifiedBy>
  <cp:revision>49</cp:revision>
  <dcterms:created xsi:type="dcterms:W3CDTF">2016-05-25T04:26:29Z</dcterms:created>
  <dcterms:modified xsi:type="dcterms:W3CDTF">2020-05-31T13:46:22Z</dcterms:modified>
</cp:coreProperties>
</file>