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8" r:id="rId3"/>
    <p:sldId id="259" r:id="rId4"/>
    <p:sldId id="262" r:id="rId5"/>
    <p:sldId id="263" r:id="rId6"/>
    <p:sldId id="264" r:id="rId7"/>
    <p:sldId id="265" r:id="rId8"/>
    <p:sldId id="266" r:id="rId9"/>
    <p:sldId id="268" r:id="rId10"/>
    <p:sldId id="267" r:id="rId11"/>
    <p:sldId id="269" r:id="rId12"/>
    <p:sldId id="270" r:id="rId13"/>
    <p:sldId id="271" r:id="rId14"/>
    <p:sldId id="272" r:id="rId15"/>
    <p:sldId id="273" r:id="rId16"/>
    <p:sldId id="274" r:id="rId17"/>
    <p:sldId id="275" r:id="rId18"/>
    <p:sldId id="276"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87" d="100"/>
          <a:sy n="87" d="100"/>
        </p:scale>
        <p:origin x="-51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492A7A-33CD-4224-B831-9A6377EA4984}" type="datetimeFigureOut">
              <a:rPr lang="en-US" smtClean="0"/>
              <a:t>6/4/2020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D6260-F88E-40B2-9DC3-9F313E503E02}" type="slidenum">
              <a:rPr lang="en-US" smtClean="0"/>
              <a:t>‹#›</a:t>
            </a:fld>
            <a:endParaRPr lang="en-US"/>
          </a:p>
        </p:txBody>
      </p:sp>
    </p:spTree>
    <p:extLst>
      <p:ext uri="{BB962C8B-B14F-4D97-AF65-F5344CB8AC3E}">
        <p14:creationId xmlns:p14="http://schemas.microsoft.com/office/powerpoint/2010/main" val="3615017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for the transitions to do their job efficiently, you must do   your job:  articulate and stress the key words. </a:t>
            </a:r>
            <a:endParaRPr lang="en-US" dirty="0"/>
          </a:p>
        </p:txBody>
      </p:sp>
      <p:sp>
        <p:nvSpPr>
          <p:cNvPr id="4" name="Slide Number Placeholder 3"/>
          <p:cNvSpPr>
            <a:spLocks noGrp="1"/>
          </p:cNvSpPr>
          <p:nvPr>
            <p:ph type="sldNum" sz="quarter" idx="10"/>
          </p:nvPr>
        </p:nvSpPr>
        <p:spPr/>
        <p:txBody>
          <a:bodyPr/>
          <a:lstStyle/>
          <a:p>
            <a:fld id="{21AD6260-F88E-40B2-9DC3-9F313E503E02}" type="slidenum">
              <a:rPr lang="en-US" smtClean="0"/>
              <a:t>9</a:t>
            </a:fld>
            <a:endParaRPr lang="en-US"/>
          </a:p>
        </p:txBody>
      </p:sp>
    </p:spTree>
    <p:extLst>
      <p:ext uri="{BB962C8B-B14F-4D97-AF65-F5344CB8AC3E}">
        <p14:creationId xmlns:p14="http://schemas.microsoft.com/office/powerpoint/2010/main" val="1182307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5595A7-AD6D-43B8-A707-7C826F9C4838}"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3212312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595A7-AD6D-43B8-A707-7C826F9C4838}"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3409377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595A7-AD6D-43B8-A707-7C826F9C4838}"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2930153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595A7-AD6D-43B8-A707-7C826F9C4838}"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333473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45595A7-AD6D-43B8-A707-7C826F9C4838}"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273761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5595A7-AD6D-43B8-A707-7C826F9C4838}"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1179185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5595A7-AD6D-43B8-A707-7C826F9C4838}"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406455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5595A7-AD6D-43B8-A707-7C826F9C4838}"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322973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595A7-AD6D-43B8-A707-7C826F9C4838}"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96003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5595A7-AD6D-43B8-A707-7C826F9C4838}"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298608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45595A7-AD6D-43B8-A707-7C826F9C4838}"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3D174-3674-4E9B-ADBD-0BB157387B26}" type="slidenum">
              <a:rPr lang="en-US" smtClean="0"/>
              <a:t>‹#›</a:t>
            </a:fld>
            <a:endParaRPr lang="en-US"/>
          </a:p>
        </p:txBody>
      </p:sp>
    </p:spTree>
    <p:extLst>
      <p:ext uri="{BB962C8B-B14F-4D97-AF65-F5344CB8AC3E}">
        <p14:creationId xmlns:p14="http://schemas.microsoft.com/office/powerpoint/2010/main" val="2814355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595A7-AD6D-43B8-A707-7C826F9C4838}" type="datetimeFigureOut">
              <a:rPr lang="en-US" smtClean="0"/>
              <a:t>6/4/2020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3D174-3674-4E9B-ADBD-0BB157387B26}" type="slidenum">
              <a:rPr lang="en-US" smtClean="0"/>
              <a:t>‹#›</a:t>
            </a:fld>
            <a:endParaRPr lang="en-US"/>
          </a:p>
        </p:txBody>
      </p:sp>
    </p:spTree>
    <p:extLst>
      <p:ext uri="{BB962C8B-B14F-4D97-AF65-F5344CB8AC3E}">
        <p14:creationId xmlns:p14="http://schemas.microsoft.com/office/powerpoint/2010/main" val="2081541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ctrTitle"/>
          </p:nvPr>
        </p:nvSpPr>
        <p:spPr>
          <a:xfrm>
            <a:off x="1524000" y="1122362"/>
            <a:ext cx="9144000" cy="3308123"/>
          </a:xfrm>
        </p:spPr>
        <p:txBody>
          <a:bodyPr>
            <a:normAutofit/>
          </a:bodyPr>
          <a:lstStyle/>
          <a:p>
            <a:r>
              <a:rPr lang="en-US" sz="4900" b="1" dirty="0" smtClean="0">
                <a:solidFill>
                  <a:srgbClr val="7030A0"/>
                </a:solidFill>
                <a:latin typeface="Calisto MT" pitchFamily="18" charset="0"/>
              </a:rPr>
              <a:t>Seminar on </a:t>
            </a:r>
            <a:r>
              <a:rPr lang="en-US" sz="4900" b="1" dirty="0">
                <a:solidFill>
                  <a:srgbClr val="7030A0"/>
                </a:solidFill>
                <a:latin typeface="Calisto MT" pitchFamily="18" charset="0"/>
              </a:rPr>
              <a:t>Current Trends in Information </a:t>
            </a:r>
            <a:r>
              <a:rPr lang="en-US" sz="4900" b="1" dirty="0" smtClean="0">
                <a:solidFill>
                  <a:srgbClr val="7030A0"/>
                </a:solidFill>
                <a:latin typeface="Calisto MT" pitchFamily="18" charset="0"/>
              </a:rPr>
              <a:t>Technology </a:t>
            </a:r>
            <a:br>
              <a:rPr lang="en-US" sz="4900" b="1" dirty="0" smtClean="0">
                <a:solidFill>
                  <a:srgbClr val="7030A0"/>
                </a:solidFill>
                <a:latin typeface="Calisto MT" pitchFamily="18" charset="0"/>
              </a:rPr>
            </a:br>
            <a:r>
              <a:rPr lang="en-US" sz="4900" b="1" dirty="0">
                <a:solidFill>
                  <a:srgbClr val="7030A0"/>
                </a:solidFill>
                <a:latin typeface="Calisto MT" pitchFamily="18" charset="0"/>
              </a:rPr>
              <a:t>(</a:t>
            </a:r>
            <a:r>
              <a:rPr lang="en-US" sz="4900" b="1" dirty="0" smtClean="0">
                <a:solidFill>
                  <a:srgbClr val="7030A0"/>
                </a:solidFill>
                <a:latin typeface="Calisto MT" pitchFamily="18" charset="0"/>
              </a:rPr>
              <a:t>ITec3141)</a:t>
            </a:r>
            <a:endParaRPr lang="en-US" sz="4900" b="1" dirty="0">
              <a:solidFill>
                <a:srgbClr val="7030A0"/>
              </a:solidFill>
              <a:latin typeface="Calisto MT" pitchFamily="18" charset="0"/>
            </a:endParaRPr>
          </a:p>
        </p:txBody>
      </p:sp>
    </p:spTree>
    <p:extLst>
      <p:ext uri="{BB962C8B-B14F-4D97-AF65-F5344CB8AC3E}">
        <p14:creationId xmlns:p14="http://schemas.microsoft.com/office/powerpoint/2010/main" val="3312415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 signs</a:t>
            </a:r>
            <a:endParaRPr lang="en-US" dirty="0"/>
          </a:p>
        </p:txBody>
      </p:sp>
      <p:pic>
        <p:nvPicPr>
          <p:cNvPr id="4" name="Picture 3"/>
          <p:cNvPicPr>
            <a:picLocks noChangeAspect="1"/>
          </p:cNvPicPr>
          <p:nvPr/>
        </p:nvPicPr>
        <p:blipFill>
          <a:blip r:embed="rId2"/>
          <a:stretch>
            <a:fillRect/>
          </a:stretch>
        </p:blipFill>
        <p:spPr>
          <a:xfrm>
            <a:off x="1719262" y="1343278"/>
            <a:ext cx="8546527" cy="5235547"/>
          </a:xfrm>
          <a:prstGeom prst="rect">
            <a:avLst/>
          </a:prstGeom>
        </p:spPr>
      </p:pic>
    </p:spTree>
    <p:extLst>
      <p:ext uri="{BB962C8B-B14F-4D97-AF65-F5344CB8AC3E}">
        <p14:creationId xmlns:p14="http://schemas.microsoft.com/office/powerpoint/2010/main" val="7137692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Road signs</a:t>
            </a:r>
            <a:endParaRPr lang="en-US" dirty="0"/>
          </a:p>
        </p:txBody>
      </p:sp>
      <p:pic>
        <p:nvPicPr>
          <p:cNvPr id="5" name="Picture 4"/>
          <p:cNvPicPr>
            <a:picLocks noChangeAspect="1"/>
          </p:cNvPicPr>
          <p:nvPr/>
        </p:nvPicPr>
        <p:blipFill>
          <a:blip r:embed="rId2"/>
          <a:stretch>
            <a:fillRect/>
          </a:stretch>
        </p:blipFill>
        <p:spPr>
          <a:xfrm>
            <a:off x="1490662" y="1733550"/>
            <a:ext cx="9210675" cy="2377204"/>
          </a:xfrm>
          <a:prstGeom prst="rect">
            <a:avLst/>
          </a:prstGeom>
        </p:spPr>
      </p:pic>
      <p:pic>
        <p:nvPicPr>
          <p:cNvPr id="6" name="Picture 5"/>
          <p:cNvPicPr>
            <a:picLocks noChangeAspect="1"/>
          </p:cNvPicPr>
          <p:nvPr/>
        </p:nvPicPr>
        <p:blipFill>
          <a:blip r:embed="rId3"/>
          <a:stretch>
            <a:fillRect/>
          </a:stretch>
        </p:blipFill>
        <p:spPr>
          <a:xfrm>
            <a:off x="1662111" y="3923879"/>
            <a:ext cx="8867775" cy="2457450"/>
          </a:xfrm>
          <a:prstGeom prst="rect">
            <a:avLst/>
          </a:prstGeom>
        </p:spPr>
      </p:pic>
    </p:spTree>
    <p:extLst>
      <p:ext uri="{BB962C8B-B14F-4D97-AF65-F5344CB8AC3E}">
        <p14:creationId xmlns:p14="http://schemas.microsoft.com/office/powerpoint/2010/main" val="2179945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Restating the important idea</a:t>
            </a:r>
            <a:endParaRPr lang="en-US" dirty="0"/>
          </a:p>
        </p:txBody>
      </p:sp>
      <p:sp>
        <p:nvSpPr>
          <p:cNvPr id="4" name="Content Placeholder 3"/>
          <p:cNvSpPr>
            <a:spLocks noGrp="1"/>
          </p:cNvSpPr>
          <p:nvPr>
            <p:ph idx="1"/>
          </p:nvPr>
        </p:nvSpPr>
        <p:spPr/>
        <p:txBody>
          <a:bodyPr/>
          <a:lstStyle/>
          <a:p>
            <a:r>
              <a:rPr lang="en-US" dirty="0" smtClean="0"/>
              <a:t>* In simple terms, this means that ...  </a:t>
            </a:r>
          </a:p>
          <a:p>
            <a:r>
              <a:rPr lang="en-US" dirty="0" smtClean="0"/>
              <a:t>* To put it in more concrete terms ...  </a:t>
            </a:r>
          </a:p>
          <a:p>
            <a:r>
              <a:rPr lang="en-US" dirty="0" smtClean="0"/>
              <a:t>* The point I'm trying to make here is ...  </a:t>
            </a:r>
          </a:p>
          <a:p>
            <a:r>
              <a:rPr lang="en-US" dirty="0" smtClean="0"/>
              <a:t>* What I mean by this is ...  </a:t>
            </a:r>
          </a:p>
          <a:p>
            <a:r>
              <a:rPr lang="en-US" dirty="0" smtClean="0"/>
              <a:t>* Basically, what this means is ... </a:t>
            </a:r>
          </a:p>
          <a:p>
            <a:pPr marL="0" indent="0">
              <a:buNone/>
            </a:pPr>
            <a:endParaRPr lang="en-US" dirty="0"/>
          </a:p>
        </p:txBody>
      </p:sp>
    </p:spTree>
    <p:extLst>
      <p:ext uri="{BB962C8B-B14F-4D97-AF65-F5344CB8AC3E}">
        <p14:creationId xmlns:p14="http://schemas.microsoft.com/office/powerpoint/2010/main" val="33721129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quotations </a:t>
            </a:r>
            <a:endParaRPr lang="en-US" dirty="0"/>
          </a:p>
        </p:txBody>
      </p:sp>
      <p:sp>
        <p:nvSpPr>
          <p:cNvPr id="3" name="Content Placeholder 2"/>
          <p:cNvSpPr>
            <a:spLocks noGrp="1"/>
          </p:cNvSpPr>
          <p:nvPr>
            <p:ph idx="1"/>
          </p:nvPr>
        </p:nvSpPr>
        <p:spPr/>
        <p:txBody>
          <a:bodyPr/>
          <a:lstStyle/>
          <a:p>
            <a:r>
              <a:rPr lang="en-US" dirty="0" smtClean="0"/>
              <a:t>* To quote Professor Grand, "The earth is as flat as a pancake." </a:t>
            </a:r>
          </a:p>
          <a:p>
            <a:r>
              <a:rPr lang="en-US" dirty="0" smtClean="0"/>
              <a:t> * Professor Grand has said, and I quote, "The earth is ..."  </a:t>
            </a:r>
          </a:p>
          <a:p>
            <a:r>
              <a:rPr lang="en-US" dirty="0" smtClean="0"/>
              <a:t>* Here I'd like to quote what Professor Grand has said about ...</a:t>
            </a:r>
          </a:p>
          <a:p>
            <a:r>
              <a:rPr lang="en-US" dirty="0" smtClean="0"/>
              <a:t>  * Professor Grand has often said that the earth is flat—"as flat as a    pancake"—to use his exact words.  </a:t>
            </a:r>
          </a:p>
          <a:p>
            <a:r>
              <a:rPr lang="en-US" dirty="0" smtClean="0"/>
              <a:t>* I have here a quotation from Professor Grand.  It says, "The earth is ... </a:t>
            </a:r>
            <a:endParaRPr lang="en-US" dirty="0"/>
          </a:p>
        </p:txBody>
      </p:sp>
    </p:spTree>
    <p:extLst>
      <p:ext uri="{BB962C8B-B14F-4D97-AF65-F5344CB8AC3E}">
        <p14:creationId xmlns:p14="http://schemas.microsoft.com/office/powerpoint/2010/main" val="3402581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opinion</a:t>
            </a:r>
            <a:endParaRPr lang="en-US" dirty="0"/>
          </a:p>
        </p:txBody>
      </p:sp>
      <p:sp>
        <p:nvSpPr>
          <p:cNvPr id="3" name="Content Placeholder 2"/>
          <p:cNvSpPr>
            <a:spLocks noGrp="1"/>
          </p:cNvSpPr>
          <p:nvPr>
            <p:ph idx="1"/>
          </p:nvPr>
        </p:nvSpPr>
        <p:spPr/>
        <p:txBody>
          <a:bodyPr>
            <a:normAutofit/>
          </a:bodyPr>
          <a:lstStyle/>
          <a:p>
            <a:r>
              <a:rPr lang="en-US" dirty="0" smtClean="0"/>
              <a:t>Avoid preceding everything you say with, "in my opinion," or "I think  that.</a:t>
            </a:r>
          </a:p>
          <a:p>
            <a:r>
              <a:rPr lang="en-US" dirty="0" smtClean="0"/>
              <a:t>To signal another person's opinion  </a:t>
            </a:r>
          </a:p>
          <a:p>
            <a:pPr lvl="1"/>
            <a:r>
              <a:rPr lang="en-US" dirty="0" smtClean="0"/>
              <a:t> * According to Professor Grand ...       (an authority on the subject)   </a:t>
            </a:r>
          </a:p>
          <a:p>
            <a:pPr lvl="1"/>
            <a:r>
              <a:rPr lang="en-US" dirty="0" smtClean="0"/>
              <a:t>* Lauren Thompson has expressed the opinion that ...   </a:t>
            </a:r>
          </a:p>
          <a:p>
            <a:pPr lvl="1"/>
            <a:r>
              <a:rPr lang="en-US" dirty="0" smtClean="0"/>
              <a:t>* In a recent article, D.J. </a:t>
            </a:r>
            <a:r>
              <a:rPr lang="en-US" dirty="0" err="1" smtClean="0"/>
              <a:t>Tehl</a:t>
            </a:r>
            <a:r>
              <a:rPr lang="en-US" dirty="0" smtClean="0"/>
              <a:t> stated that ...   </a:t>
            </a:r>
          </a:p>
          <a:p>
            <a:pPr lvl="1"/>
            <a:r>
              <a:rPr lang="en-US" dirty="0" smtClean="0"/>
              <a:t>* In Mr. John </a:t>
            </a:r>
            <a:r>
              <a:rPr lang="en-US" dirty="0" err="1" smtClean="0"/>
              <a:t>Mugg's</a:t>
            </a:r>
            <a:r>
              <a:rPr lang="en-US" dirty="0" smtClean="0"/>
              <a:t> opinion ... </a:t>
            </a:r>
            <a:endParaRPr lang="en-US" dirty="0"/>
          </a:p>
          <a:p>
            <a:r>
              <a:rPr lang="en-US" dirty="0" smtClean="0"/>
              <a:t>To signal a widely-held opinion  </a:t>
            </a:r>
          </a:p>
          <a:p>
            <a:pPr lvl="1"/>
            <a:r>
              <a:rPr lang="en-US" dirty="0" smtClean="0"/>
              <a:t> * It is commonly thought that ...   </a:t>
            </a:r>
          </a:p>
          <a:p>
            <a:pPr lvl="1"/>
            <a:r>
              <a:rPr lang="en-US" dirty="0" smtClean="0"/>
              <a:t>* According to conventional wisdom </a:t>
            </a:r>
          </a:p>
        </p:txBody>
      </p:sp>
    </p:spTree>
    <p:extLst>
      <p:ext uri="{BB962C8B-B14F-4D97-AF65-F5344CB8AC3E}">
        <p14:creationId xmlns:p14="http://schemas.microsoft.com/office/powerpoint/2010/main" val="18541883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opinion</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 To signal your opinion    </a:t>
            </a:r>
          </a:p>
          <a:p>
            <a:pPr marL="457200" lvl="1" indent="0">
              <a:buNone/>
            </a:pPr>
            <a:r>
              <a:rPr lang="en-US" dirty="0" smtClean="0"/>
              <a:t> </a:t>
            </a:r>
            <a:r>
              <a:rPr lang="en-US" sz="3200" dirty="0" smtClean="0"/>
              <a:t>* In my opinion ....           </a:t>
            </a:r>
          </a:p>
          <a:p>
            <a:pPr marL="457200" lvl="1" indent="0">
              <a:buNone/>
            </a:pPr>
            <a:r>
              <a:rPr lang="en-US" sz="3200" dirty="0" smtClean="0"/>
              <a:t> * I think that ...           </a:t>
            </a:r>
          </a:p>
          <a:p>
            <a:pPr marL="457200" lvl="1" indent="0">
              <a:buNone/>
            </a:pPr>
            <a:r>
              <a:rPr lang="en-US" sz="3200" dirty="0" smtClean="0"/>
              <a:t> * It is my view that ...        </a:t>
            </a:r>
          </a:p>
          <a:p>
            <a:pPr marL="457200" lvl="1" indent="0">
              <a:buNone/>
            </a:pPr>
            <a:r>
              <a:rPr lang="en-US" sz="3200" dirty="0" smtClean="0"/>
              <a:t> * It seems to me that ....</a:t>
            </a:r>
            <a:endParaRPr lang="en-US" sz="3200" dirty="0"/>
          </a:p>
        </p:txBody>
      </p:sp>
    </p:spTree>
    <p:extLst>
      <p:ext uri="{BB962C8B-B14F-4D97-AF65-F5344CB8AC3E}">
        <p14:creationId xmlns:p14="http://schemas.microsoft.com/office/powerpoint/2010/main" val="4171942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numbers </a:t>
            </a:r>
            <a:endParaRPr lang="en-US" dirty="0"/>
          </a:p>
        </p:txBody>
      </p:sp>
      <p:pic>
        <p:nvPicPr>
          <p:cNvPr id="4" name="Picture 3"/>
          <p:cNvPicPr>
            <a:picLocks noChangeAspect="1"/>
          </p:cNvPicPr>
          <p:nvPr/>
        </p:nvPicPr>
        <p:blipFill>
          <a:blip r:embed="rId2"/>
          <a:stretch>
            <a:fillRect/>
          </a:stretch>
        </p:blipFill>
        <p:spPr>
          <a:xfrm>
            <a:off x="2062162" y="1552574"/>
            <a:ext cx="8255183" cy="4306059"/>
          </a:xfrm>
          <a:prstGeom prst="rect">
            <a:avLst/>
          </a:prstGeom>
        </p:spPr>
      </p:pic>
    </p:spTree>
    <p:extLst>
      <p:ext uri="{BB962C8B-B14F-4D97-AF65-F5344CB8AC3E}">
        <p14:creationId xmlns:p14="http://schemas.microsoft.com/office/powerpoint/2010/main" val="39463725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Using charts, graphs, tables </a:t>
            </a:r>
            <a:endParaRPr lang="en-US" dirty="0"/>
          </a:p>
        </p:txBody>
      </p:sp>
      <p:sp>
        <p:nvSpPr>
          <p:cNvPr id="4" name="Content Placeholder 3"/>
          <p:cNvSpPr>
            <a:spLocks noGrp="1"/>
          </p:cNvSpPr>
          <p:nvPr>
            <p:ph idx="1"/>
          </p:nvPr>
        </p:nvSpPr>
        <p:spPr/>
        <p:txBody>
          <a:bodyPr/>
          <a:lstStyle/>
          <a:p>
            <a:r>
              <a:rPr lang="en-US" dirty="0" smtClean="0"/>
              <a:t>Could be very helpful!</a:t>
            </a:r>
          </a:p>
          <a:p>
            <a:r>
              <a:rPr lang="en-US" dirty="0" smtClean="0"/>
              <a:t>Introduce the chart or graph </a:t>
            </a:r>
            <a:r>
              <a:rPr lang="en-US" b="1" dirty="0" smtClean="0"/>
              <a:t>before</a:t>
            </a:r>
            <a:r>
              <a:rPr lang="en-US" dirty="0" smtClean="0"/>
              <a:t> you show it.</a:t>
            </a:r>
          </a:p>
          <a:p>
            <a:r>
              <a:rPr lang="en-US" dirty="0"/>
              <a:t>Y</a:t>
            </a:r>
            <a:r>
              <a:rPr lang="en-US" dirty="0" smtClean="0"/>
              <a:t>ou shouldn't simply state what the listener  can easily see.</a:t>
            </a:r>
          </a:p>
          <a:p>
            <a:endParaRPr lang="en-US" dirty="0"/>
          </a:p>
        </p:txBody>
      </p:sp>
    </p:spTree>
    <p:extLst>
      <p:ext uri="{BB962C8B-B14F-4D97-AF65-F5344CB8AC3E}">
        <p14:creationId xmlns:p14="http://schemas.microsoft.com/office/powerpoint/2010/main" val="2647809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Conclusion</a:t>
            </a:r>
            <a:endParaRPr lang="en-US" dirty="0"/>
          </a:p>
        </p:txBody>
      </p:sp>
      <p:sp>
        <p:nvSpPr>
          <p:cNvPr id="3" name="Content Placeholder 2"/>
          <p:cNvSpPr>
            <a:spLocks noGrp="1"/>
          </p:cNvSpPr>
          <p:nvPr>
            <p:ph idx="1"/>
          </p:nvPr>
        </p:nvSpPr>
        <p:spPr/>
        <p:txBody>
          <a:bodyPr/>
          <a:lstStyle/>
          <a:p>
            <a:pPr algn="just"/>
            <a:r>
              <a:rPr lang="en-US" dirty="0" smtClean="0"/>
              <a:t>Signaling the conclusion</a:t>
            </a:r>
          </a:p>
          <a:p>
            <a:pPr algn="just"/>
            <a:r>
              <a:rPr lang="en-US" dirty="0" smtClean="0"/>
              <a:t> To conclude ...  * In conclusion ...  * As a conclusion  * This brings me to the end of my presentation this afternoon. </a:t>
            </a:r>
          </a:p>
          <a:p>
            <a:pPr algn="just"/>
            <a:r>
              <a:rPr lang="en-US" dirty="0" smtClean="0"/>
              <a:t>You may want to refer to something you said at the beginning of your   talk .</a:t>
            </a:r>
          </a:p>
          <a:p>
            <a:pPr algn="just"/>
            <a:r>
              <a:rPr lang="en-US" dirty="0" smtClean="0"/>
              <a:t>Now that you have raised the level of attention, this is no time to make   any digressions</a:t>
            </a:r>
            <a:endParaRPr lang="en-US" dirty="0"/>
          </a:p>
        </p:txBody>
      </p:sp>
    </p:spTree>
    <p:extLst>
      <p:ext uri="{BB962C8B-B14F-4D97-AF65-F5344CB8AC3E}">
        <p14:creationId xmlns:p14="http://schemas.microsoft.com/office/powerpoint/2010/main" val="28564663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The final summary </a:t>
            </a:r>
            <a:r>
              <a:rPr lang="en-US" sz="4000" dirty="0"/>
              <a:t>,</a:t>
            </a:r>
            <a:r>
              <a:rPr lang="en-US" sz="4000" dirty="0" smtClean="0"/>
              <a:t>Conclusion, Calling for Questions</a:t>
            </a:r>
            <a:endParaRPr lang="en-US" sz="4000" dirty="0"/>
          </a:p>
        </p:txBody>
      </p:sp>
      <p:sp>
        <p:nvSpPr>
          <p:cNvPr id="3" name="Content Placeholder 2"/>
          <p:cNvSpPr>
            <a:spLocks noGrp="1"/>
          </p:cNvSpPr>
          <p:nvPr>
            <p:ph idx="1"/>
          </p:nvPr>
        </p:nvSpPr>
        <p:spPr/>
        <p:txBody>
          <a:bodyPr/>
          <a:lstStyle/>
          <a:p>
            <a:pPr algn="just"/>
            <a:r>
              <a:rPr lang="en-US" dirty="0" smtClean="0"/>
              <a:t>Tell them what you've told them.  Review the main points.  Recall the  most important examples. </a:t>
            </a:r>
          </a:p>
          <a:p>
            <a:pPr algn="just"/>
            <a:endParaRPr lang="en-US" dirty="0"/>
          </a:p>
          <a:p>
            <a:pPr algn="just"/>
            <a:r>
              <a:rPr lang="en-US" dirty="0" smtClean="0"/>
              <a:t>End with a strong statement and thank your audience.   Pause before  thanking the audience. </a:t>
            </a:r>
          </a:p>
          <a:p>
            <a:pPr algn="just"/>
            <a:r>
              <a:rPr lang="en-US" dirty="0" smtClean="0"/>
              <a:t>Invite your audience to ask question. </a:t>
            </a:r>
            <a:endParaRPr lang="en-US" dirty="0"/>
          </a:p>
          <a:p>
            <a:endParaRPr lang="en-US" dirty="0"/>
          </a:p>
        </p:txBody>
      </p:sp>
    </p:spTree>
    <p:extLst>
      <p:ext uri="{BB962C8B-B14F-4D97-AF65-F5344CB8AC3E}">
        <p14:creationId xmlns:p14="http://schemas.microsoft.com/office/powerpoint/2010/main" val="4261755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93371" y="2654135"/>
            <a:ext cx="9144000" cy="6986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b="1" dirty="0" smtClean="0">
                <a:latin typeface="Times New Roman" pitchFamily="18" charset="0"/>
                <a:cs typeface="Times New Roman" pitchFamily="18" charset="0"/>
              </a:rPr>
              <a:t>Way of Seminar presentation</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973715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Verbal Presentation</a:t>
            </a:r>
            <a:endParaRPr lang="en-US" dirty="0"/>
          </a:p>
        </p:txBody>
      </p:sp>
      <p:sp>
        <p:nvSpPr>
          <p:cNvPr id="3" name="Content Placeholder 2"/>
          <p:cNvSpPr>
            <a:spLocks noGrp="1"/>
          </p:cNvSpPr>
          <p:nvPr>
            <p:ph idx="1"/>
          </p:nvPr>
        </p:nvSpPr>
        <p:spPr/>
        <p:txBody>
          <a:bodyPr/>
          <a:lstStyle/>
          <a:p>
            <a:r>
              <a:rPr lang="en-US" dirty="0" smtClean="0"/>
              <a:t>Getting started </a:t>
            </a:r>
          </a:p>
          <a:p>
            <a:pPr marL="0" indent="0">
              <a:buNone/>
            </a:pPr>
            <a:endParaRPr lang="en-US" dirty="0" smtClean="0"/>
          </a:p>
          <a:p>
            <a:r>
              <a:rPr lang="en-US" dirty="0" smtClean="0"/>
              <a:t> Greeting the audience  -  Calling for attention</a:t>
            </a:r>
          </a:p>
          <a:p>
            <a:pPr marL="0" indent="0">
              <a:buNone/>
            </a:pPr>
            <a:endParaRPr lang="en-US" dirty="0" smtClean="0"/>
          </a:p>
          <a:p>
            <a:r>
              <a:rPr lang="en-US" dirty="0" smtClean="0"/>
              <a:t> Introducing yourself and your institution</a:t>
            </a:r>
          </a:p>
          <a:p>
            <a:pPr marL="0" indent="0">
              <a:buNone/>
            </a:pPr>
            <a:endParaRPr lang="en-US" dirty="0" smtClean="0"/>
          </a:p>
          <a:p>
            <a:r>
              <a:rPr lang="en-US" dirty="0" smtClean="0"/>
              <a:t>Stating the purpose of a talk  -  giving a short introduction .</a:t>
            </a:r>
          </a:p>
          <a:p>
            <a:pPr marL="0" indent="0">
              <a:buNone/>
            </a:pPr>
            <a:endParaRPr lang="en-US" dirty="0" smtClean="0"/>
          </a:p>
          <a:p>
            <a:endParaRPr lang="en-US" dirty="0"/>
          </a:p>
        </p:txBody>
      </p:sp>
    </p:spTree>
    <p:extLst>
      <p:ext uri="{BB962C8B-B14F-4D97-AF65-F5344CB8AC3E}">
        <p14:creationId xmlns:p14="http://schemas.microsoft.com/office/powerpoint/2010/main" val="2202883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Verbal Presentation</a:t>
            </a:r>
            <a:endParaRPr lang="en-US" dirty="0"/>
          </a:p>
        </p:txBody>
      </p:sp>
      <p:sp>
        <p:nvSpPr>
          <p:cNvPr id="3" name="Content Placeholder 2"/>
          <p:cNvSpPr>
            <a:spLocks noGrp="1"/>
          </p:cNvSpPr>
          <p:nvPr>
            <p:ph idx="1"/>
          </p:nvPr>
        </p:nvSpPr>
        <p:spPr/>
        <p:txBody>
          <a:bodyPr/>
          <a:lstStyle/>
          <a:p>
            <a:r>
              <a:rPr lang="en-US" dirty="0" smtClean="0"/>
              <a:t>Stating the purpose of a talk.</a:t>
            </a:r>
          </a:p>
          <a:p>
            <a:pPr marL="0" indent="0">
              <a:buNone/>
            </a:pPr>
            <a:endParaRPr lang="en-US" dirty="0" smtClean="0"/>
          </a:p>
          <a:p>
            <a:r>
              <a:rPr lang="en-US" dirty="0" smtClean="0"/>
              <a:t>Alternatives</a:t>
            </a:r>
          </a:p>
          <a:p>
            <a:pPr lvl="1"/>
            <a:r>
              <a:rPr lang="en-US" dirty="0" smtClean="0"/>
              <a:t> giving a short introduction</a:t>
            </a:r>
          </a:p>
          <a:p>
            <a:pPr lvl="1"/>
            <a:r>
              <a:rPr lang="en-US" dirty="0" smtClean="0"/>
              <a:t>begin by giving a short introduction to your subject. </a:t>
            </a:r>
          </a:p>
          <a:p>
            <a:pPr lvl="1"/>
            <a:r>
              <a:rPr lang="en-US" dirty="0" smtClean="0"/>
              <a:t>You may want to use a rhetorical question.</a:t>
            </a:r>
          </a:p>
          <a:p>
            <a:endParaRPr lang="en-US" dirty="0" smtClean="0"/>
          </a:p>
        </p:txBody>
      </p:sp>
    </p:spTree>
    <p:extLst>
      <p:ext uri="{BB962C8B-B14F-4D97-AF65-F5344CB8AC3E}">
        <p14:creationId xmlns:p14="http://schemas.microsoft.com/office/powerpoint/2010/main" val="4271400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Verbal Presentation</a:t>
            </a:r>
            <a:endParaRPr lang="en-US" dirty="0"/>
          </a:p>
        </p:txBody>
      </p:sp>
      <p:sp>
        <p:nvSpPr>
          <p:cNvPr id="3" name="Content Placeholder 2"/>
          <p:cNvSpPr>
            <a:spLocks noGrp="1"/>
          </p:cNvSpPr>
          <p:nvPr>
            <p:ph idx="1"/>
          </p:nvPr>
        </p:nvSpPr>
        <p:spPr/>
        <p:txBody>
          <a:bodyPr/>
          <a:lstStyle/>
          <a:p>
            <a:r>
              <a:rPr lang="en-US" dirty="0" smtClean="0"/>
              <a:t>The overview - presenting the structure of the talk.</a:t>
            </a:r>
          </a:p>
          <a:p>
            <a:r>
              <a:rPr lang="en-US" dirty="0" smtClean="0"/>
              <a:t>Give your audience a map</a:t>
            </a:r>
          </a:p>
          <a:p>
            <a:r>
              <a:rPr lang="en-US" dirty="0" smtClean="0"/>
              <a:t>"Tell them what you're going to tell them; tell them; then tell them what you told them.“</a:t>
            </a:r>
          </a:p>
          <a:p>
            <a:r>
              <a:rPr lang="en-US" dirty="0" smtClean="0"/>
              <a:t> To make an overview, choose a sequencer:   </a:t>
            </a:r>
          </a:p>
          <a:p>
            <a:pPr marL="0" indent="0">
              <a:buNone/>
            </a:pPr>
            <a:endParaRPr lang="en-US" dirty="0" smtClean="0"/>
          </a:p>
        </p:txBody>
      </p:sp>
    </p:spTree>
    <p:extLst>
      <p:ext uri="{BB962C8B-B14F-4D97-AF65-F5344CB8AC3E}">
        <p14:creationId xmlns:p14="http://schemas.microsoft.com/office/powerpoint/2010/main" val="1553881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overview</a:t>
            </a:r>
            <a:endParaRPr lang="en-US" dirty="0"/>
          </a:p>
        </p:txBody>
      </p:sp>
      <p:sp>
        <p:nvSpPr>
          <p:cNvPr id="3" name="Content Placeholder 2"/>
          <p:cNvSpPr>
            <a:spLocks noGrp="1"/>
          </p:cNvSpPr>
          <p:nvPr>
            <p:ph idx="1"/>
          </p:nvPr>
        </p:nvSpPr>
        <p:spPr>
          <a:xfrm>
            <a:off x="838200" y="1825625"/>
            <a:ext cx="10515600" cy="521065"/>
          </a:xfrm>
        </p:spPr>
        <p:txBody>
          <a:bodyPr/>
          <a:lstStyle/>
          <a:p>
            <a:r>
              <a:rPr lang="en-US" dirty="0" smtClean="0"/>
              <a:t>Select a verb that reflects the approach you intend to use: </a:t>
            </a:r>
            <a:endParaRPr lang="en-US" dirty="0"/>
          </a:p>
          <a:p>
            <a:pPr marL="0" indent="0">
              <a:buNone/>
            </a:pPr>
            <a:endParaRPr lang="en-US" dirty="0"/>
          </a:p>
        </p:txBody>
      </p:sp>
      <p:pic>
        <p:nvPicPr>
          <p:cNvPr id="4" name="Picture 3"/>
          <p:cNvPicPr>
            <a:picLocks noChangeAspect="1"/>
          </p:cNvPicPr>
          <p:nvPr/>
        </p:nvPicPr>
        <p:blipFill>
          <a:blip r:embed="rId2"/>
          <a:stretch>
            <a:fillRect/>
          </a:stretch>
        </p:blipFill>
        <p:spPr>
          <a:xfrm>
            <a:off x="1571625" y="2346690"/>
            <a:ext cx="7219950" cy="2924175"/>
          </a:xfrm>
          <a:prstGeom prst="rect">
            <a:avLst/>
          </a:prstGeom>
        </p:spPr>
      </p:pic>
    </p:spTree>
    <p:extLst>
      <p:ext uri="{BB962C8B-B14F-4D97-AF65-F5344CB8AC3E}">
        <p14:creationId xmlns:p14="http://schemas.microsoft.com/office/powerpoint/2010/main" val="4188671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overview</a:t>
            </a:r>
            <a:endParaRPr lang="en-US" dirty="0"/>
          </a:p>
        </p:txBody>
      </p:sp>
      <p:sp>
        <p:nvSpPr>
          <p:cNvPr id="3" name="Content Placeholder 2"/>
          <p:cNvSpPr>
            <a:spLocks noGrp="1"/>
          </p:cNvSpPr>
          <p:nvPr>
            <p:ph idx="1"/>
          </p:nvPr>
        </p:nvSpPr>
        <p:spPr>
          <a:xfrm>
            <a:off x="838200" y="1825625"/>
            <a:ext cx="10515600" cy="529157"/>
          </a:xfrm>
        </p:spPr>
        <p:txBody>
          <a:bodyPr/>
          <a:lstStyle/>
          <a:p>
            <a:r>
              <a:rPr lang="en-US" dirty="0" smtClean="0"/>
              <a:t>Put the pieces together in a structure: </a:t>
            </a:r>
            <a:endParaRPr lang="en-US" dirty="0"/>
          </a:p>
        </p:txBody>
      </p:sp>
      <p:pic>
        <p:nvPicPr>
          <p:cNvPr id="4" name="Picture 3"/>
          <p:cNvPicPr>
            <a:picLocks noChangeAspect="1"/>
          </p:cNvPicPr>
          <p:nvPr/>
        </p:nvPicPr>
        <p:blipFill>
          <a:blip r:embed="rId2"/>
          <a:stretch>
            <a:fillRect/>
          </a:stretch>
        </p:blipFill>
        <p:spPr>
          <a:xfrm>
            <a:off x="2783660" y="2424112"/>
            <a:ext cx="5150665" cy="2009775"/>
          </a:xfrm>
          <a:prstGeom prst="rect">
            <a:avLst/>
          </a:prstGeom>
        </p:spPr>
      </p:pic>
    </p:spTree>
    <p:extLst>
      <p:ext uri="{BB962C8B-B14F-4D97-AF65-F5344CB8AC3E}">
        <p14:creationId xmlns:p14="http://schemas.microsoft.com/office/powerpoint/2010/main" val="1145378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overview</a:t>
            </a:r>
            <a:endParaRPr lang="en-US" dirty="0"/>
          </a:p>
        </p:txBody>
      </p:sp>
      <p:sp>
        <p:nvSpPr>
          <p:cNvPr id="3" name="Content Placeholder 2"/>
          <p:cNvSpPr>
            <a:spLocks noGrp="1"/>
          </p:cNvSpPr>
          <p:nvPr>
            <p:ph idx="1"/>
          </p:nvPr>
        </p:nvSpPr>
        <p:spPr/>
        <p:txBody>
          <a:bodyPr/>
          <a:lstStyle/>
          <a:p>
            <a:r>
              <a:rPr lang="en-US" dirty="0" smtClean="0">
                <a:solidFill>
                  <a:schemeClr val="accent1">
                    <a:lumMod val="75000"/>
                  </a:schemeClr>
                </a:solidFill>
              </a:rPr>
              <a:t>Example</a:t>
            </a:r>
          </a:p>
          <a:p>
            <a:endParaRPr lang="en-US" dirty="0"/>
          </a:p>
          <a:p>
            <a:pPr marL="457200" lvl="1" indent="0">
              <a:lnSpc>
                <a:spcPct val="150000"/>
              </a:lnSpc>
              <a:buNone/>
            </a:pPr>
            <a:r>
              <a:rPr lang="en-US" dirty="0" smtClean="0"/>
              <a:t>  “First of all, I'll be presenting a historical view of AIDS and how it spread.  Then, we'll analyze the segments of the population most susceptible to the disease at its beginnings and compare them to the types of cases we are finding today.  Finally, we'll try to forecast the evolution of AIDS in the coming years.” </a:t>
            </a:r>
          </a:p>
          <a:p>
            <a:pPr marL="0" indent="0">
              <a:buNone/>
            </a:pPr>
            <a:r>
              <a:rPr lang="en-US" dirty="0" smtClean="0"/>
              <a:t> </a:t>
            </a:r>
            <a:endParaRPr lang="en-US" dirty="0"/>
          </a:p>
        </p:txBody>
      </p:sp>
    </p:spTree>
    <p:extLst>
      <p:ext uri="{BB962C8B-B14F-4D97-AF65-F5344CB8AC3E}">
        <p14:creationId xmlns:p14="http://schemas.microsoft.com/office/powerpoint/2010/main" val="29222386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The Body of the Presentation </a:t>
            </a:r>
            <a:endParaRPr lang="en-US" dirty="0"/>
          </a:p>
        </p:txBody>
      </p:sp>
      <p:sp>
        <p:nvSpPr>
          <p:cNvPr id="3" name="Content Placeholder 2"/>
          <p:cNvSpPr>
            <a:spLocks noGrp="1"/>
          </p:cNvSpPr>
          <p:nvPr>
            <p:ph idx="1"/>
          </p:nvPr>
        </p:nvSpPr>
        <p:spPr>
          <a:xfrm>
            <a:off x="838200" y="1825625"/>
            <a:ext cx="10515600" cy="553433"/>
          </a:xfrm>
        </p:spPr>
        <p:txBody>
          <a:bodyPr/>
          <a:lstStyle/>
          <a:p>
            <a:r>
              <a:rPr lang="en-US" dirty="0" smtClean="0"/>
              <a:t> Transitions</a:t>
            </a:r>
            <a:endParaRPr lang="en-US" dirty="0"/>
          </a:p>
        </p:txBody>
      </p:sp>
      <p:pic>
        <p:nvPicPr>
          <p:cNvPr id="4" name="Picture 3"/>
          <p:cNvPicPr>
            <a:picLocks noChangeAspect="1"/>
          </p:cNvPicPr>
          <p:nvPr/>
        </p:nvPicPr>
        <p:blipFill>
          <a:blip r:embed="rId3"/>
          <a:stretch>
            <a:fillRect/>
          </a:stretch>
        </p:blipFill>
        <p:spPr>
          <a:xfrm>
            <a:off x="4402067" y="1653478"/>
            <a:ext cx="4806670" cy="5038184"/>
          </a:xfrm>
          <a:prstGeom prst="rect">
            <a:avLst/>
          </a:prstGeom>
        </p:spPr>
      </p:pic>
    </p:spTree>
    <p:extLst>
      <p:ext uri="{BB962C8B-B14F-4D97-AF65-F5344CB8AC3E}">
        <p14:creationId xmlns:p14="http://schemas.microsoft.com/office/powerpoint/2010/main" val="1947702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831</TotalTime>
  <Words>659</Words>
  <Application>Microsoft Office PowerPoint</Application>
  <PresentationFormat>Custom</PresentationFormat>
  <Paragraphs>80</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Seminar on Current Trends in Information Technology  (ITec3141)</vt:lpstr>
      <vt:lpstr>PowerPoint Presentation</vt:lpstr>
      <vt:lpstr>Verbal Presentation</vt:lpstr>
      <vt:lpstr>Verbal Presentation</vt:lpstr>
      <vt:lpstr>Verbal Presentation</vt:lpstr>
      <vt:lpstr>The overview</vt:lpstr>
      <vt:lpstr>The overview</vt:lpstr>
      <vt:lpstr>The overview</vt:lpstr>
      <vt:lpstr> The Body of the Presentation </vt:lpstr>
      <vt:lpstr>Road signs</vt:lpstr>
      <vt:lpstr>Road signs</vt:lpstr>
      <vt:lpstr>Restating the important idea</vt:lpstr>
      <vt:lpstr>Using quotations </vt:lpstr>
      <vt:lpstr>Expressing opinion</vt:lpstr>
      <vt:lpstr>Expressing opinion</vt:lpstr>
      <vt:lpstr>Using numbers </vt:lpstr>
      <vt:lpstr>Using charts, graphs, tables </vt:lpstr>
      <vt:lpstr>The Conclusion</vt:lpstr>
      <vt:lpstr>The final summary ,Conclusion, Calling for Questions</vt:lpstr>
    </vt:vector>
  </TitlesOfParts>
  <Company>HEINEKEN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(Seminar on Advanced Topics in Information Technology ) MIT7213</dc:title>
  <dc:creator>Shushan Amanuel</dc:creator>
  <cp:lastModifiedBy>user</cp:lastModifiedBy>
  <cp:revision>40</cp:revision>
  <dcterms:created xsi:type="dcterms:W3CDTF">2019-11-06T19:42:06Z</dcterms:created>
  <dcterms:modified xsi:type="dcterms:W3CDTF">2020-06-04T09:44:24Z</dcterms:modified>
</cp:coreProperties>
</file>