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85" r:id="rId12"/>
    <p:sldId id="286" r:id="rId13"/>
    <p:sldId id="287" r:id="rId14"/>
    <p:sldId id="268" r:id="rId15"/>
    <p:sldId id="265" r:id="rId16"/>
    <p:sldId id="269" r:id="rId17"/>
    <p:sldId id="266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1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089C5-757F-4B6D-ABAF-7C420B5ED180}" type="datetimeFigureOut">
              <a:rPr lang="en-US" smtClean="0"/>
              <a:pPr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FD855-4E73-4B2C-B259-647525113E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Telecommunications Transmission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of multiplexing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broadly classified into 2 types</a:t>
            </a:r>
          </a:p>
          <a:p>
            <a:pPr lvl="1"/>
            <a:r>
              <a:rPr lang="en-US" dirty="0" smtClean="0"/>
              <a:t>Frequency division multiplexing(FDM)</a:t>
            </a:r>
          </a:p>
          <a:p>
            <a:pPr lvl="1"/>
            <a:r>
              <a:rPr lang="en-US" dirty="0" smtClean="0"/>
              <a:t>Time division multiplexing(TDM)</a:t>
            </a:r>
          </a:p>
          <a:p>
            <a:pPr lvl="1">
              <a:buNone/>
            </a:pPr>
            <a:r>
              <a:rPr lang="en-US" dirty="0" smtClean="0"/>
              <a:t>FDM: In FDM transmission, each base band channel uses the bearer channel for all the time but it is allotted with only a fraction of bandwidth.</a:t>
            </a:r>
          </a:p>
          <a:p>
            <a:pPr lvl="1">
              <a:buNone/>
            </a:pPr>
            <a:r>
              <a:rPr lang="en-US" dirty="0" smtClean="0"/>
              <a:t>TDM: In TDM transmission, each baseband channel uses the entire bandwidth of the bearer channel but only for a fraction of the time.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Frequency Division Multiplexing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1500" y="5307013"/>
            <a:ext cx="7302500" cy="16637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accent2"/>
                </a:solidFill>
              </a:rPr>
              <a:t>(a)</a:t>
            </a:r>
            <a:r>
              <a:rPr lang="en-US" smtClean="0"/>
              <a:t> The original bandwidths.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accent2"/>
                </a:solidFill>
              </a:rPr>
              <a:t>(b)</a:t>
            </a:r>
            <a:r>
              <a:rPr lang="en-US" smtClean="0"/>
              <a:t> The bandwidths raised in frequency.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accent2"/>
                </a:solidFill>
              </a:rPr>
              <a:t>(b)</a:t>
            </a:r>
            <a:r>
              <a:rPr lang="en-US" smtClean="0"/>
              <a:t> The multiplexed channel.</a:t>
            </a:r>
          </a:p>
        </p:txBody>
      </p:sp>
      <p:pic>
        <p:nvPicPr>
          <p:cNvPr id="37892" name="Picture 4" descr="2-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6538" y="1468438"/>
            <a:ext cx="6007100" cy="362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777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Wavelength Division Multiplexing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Wavelength division multiplexing.</a:t>
            </a:r>
          </a:p>
        </p:txBody>
      </p:sp>
      <p:pic>
        <p:nvPicPr>
          <p:cNvPr id="40964" name="Picture 4" descr="2-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1404938"/>
            <a:ext cx="7599363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176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Time Division Multiplexing (3)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/>
              <a:t>Multiplexing T1 streams into higher carriers.</a:t>
            </a:r>
          </a:p>
        </p:txBody>
      </p:sp>
      <p:pic>
        <p:nvPicPr>
          <p:cNvPr id="53252" name="Picture 4" descr="2-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8" y="2100263"/>
            <a:ext cx="8255000" cy="237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724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1600000">
            <a:off x="381000" y="1600200"/>
            <a:ext cx="8229600" cy="4800600"/>
          </a:xfrm>
        </p:spPr>
        <p:txBody>
          <a:bodyPr/>
          <a:lstStyle/>
          <a:p>
            <a:r>
              <a:rPr lang="en-US" dirty="0" smtClean="0"/>
              <a:t>A wide range of power levels are encountered  in telecom transmission systems.</a:t>
            </a:r>
          </a:p>
          <a:p>
            <a:r>
              <a:rPr lang="en-US" dirty="0" smtClean="0"/>
              <a:t>It is therefore convenient to use a logarithmic unit of power and it is in ‘decibels’.</a:t>
            </a:r>
          </a:p>
          <a:p>
            <a:r>
              <a:rPr lang="en-US" dirty="0" smtClean="0"/>
              <a:t>Decibel(dB): It is defined as “ If the output power ‘P2’ is greater than the input power ‘P1’, then the gain ‘G’ in db is</a:t>
            </a:r>
          </a:p>
          <a:p>
            <a:pPr>
              <a:buNone/>
            </a:pPr>
            <a:r>
              <a:rPr lang="en-US" dirty="0" smtClean="0"/>
              <a:t>	 G=10 log</a:t>
            </a:r>
            <a:r>
              <a:rPr lang="en-US" baseline="-25000" dirty="0" smtClean="0"/>
              <a:t>10</a:t>
            </a:r>
            <a:r>
              <a:rPr lang="en-US" dirty="0" smtClean="0"/>
              <a:t>    p2      dB</a:t>
            </a:r>
            <a:endParaRPr lang="en-US" dirty="0"/>
          </a:p>
        </p:txBody>
      </p:sp>
      <p:sp>
        <p:nvSpPr>
          <p:cNvPr id="4" name="Double Bracket 3"/>
          <p:cNvSpPr/>
          <p:nvPr/>
        </p:nvSpPr>
        <p:spPr>
          <a:xfrm>
            <a:off x="2819400" y="5181600"/>
            <a:ext cx="762000" cy="11430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895600" y="58674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95600" y="5791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p1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458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However if ‘P2&lt;P1’ then the loss or attenuation in ‘dB’ is</a:t>
            </a:r>
          </a:p>
          <a:p>
            <a:pPr>
              <a:buNone/>
            </a:pPr>
            <a:r>
              <a:rPr lang="en-US" dirty="0" smtClean="0"/>
              <a:t>		L =10 log</a:t>
            </a:r>
            <a:r>
              <a:rPr lang="en-US" baseline="-25000" dirty="0" smtClean="0"/>
              <a:t>10</a:t>
            </a:r>
            <a:r>
              <a:rPr lang="en-US" dirty="0" smtClean="0"/>
              <a:t>    p1      dB</a:t>
            </a:r>
          </a:p>
          <a:p>
            <a:pPr>
              <a:buNone/>
            </a:pPr>
            <a:r>
              <a:rPr lang="en-US" dirty="0" smtClean="0"/>
              <a:t>                                  p2</a:t>
            </a:r>
          </a:p>
          <a:p>
            <a:pPr>
              <a:buNone/>
            </a:pPr>
            <a:r>
              <a:rPr lang="en-US" dirty="0" smtClean="0"/>
              <a:t>In some </a:t>
            </a:r>
            <a:r>
              <a:rPr lang="en-US" dirty="0" err="1" smtClean="0"/>
              <a:t>countries,the</a:t>
            </a:r>
            <a:r>
              <a:rPr lang="en-US" dirty="0" smtClean="0"/>
              <a:t> unit employed  </a:t>
            </a:r>
            <a:r>
              <a:rPr lang="en-US" dirty="0" err="1" smtClean="0"/>
              <a:t>is‘Neper</a:t>
            </a:r>
            <a:r>
              <a:rPr lang="en-US" dirty="0" smtClean="0"/>
              <a:t>(N)’</a:t>
            </a:r>
          </a:p>
          <a:p>
            <a:pPr>
              <a:buNone/>
            </a:pPr>
            <a:r>
              <a:rPr lang="en-US" dirty="0" smtClean="0"/>
              <a:t>  Gain in </a:t>
            </a:r>
            <a:r>
              <a:rPr lang="en-US" dirty="0" err="1" smtClean="0"/>
              <a:t>neper</a:t>
            </a:r>
            <a:r>
              <a:rPr lang="en-US" dirty="0" smtClean="0"/>
              <a:t> = 10 log</a:t>
            </a:r>
            <a:r>
              <a:rPr lang="en-US" baseline="-25000" dirty="0" smtClean="0"/>
              <a:t>e</a:t>
            </a:r>
            <a:r>
              <a:rPr lang="en-US" dirty="0" smtClean="0"/>
              <a:t>    p1      N</a:t>
            </a:r>
          </a:p>
          <a:p>
            <a:pPr>
              <a:buNone/>
            </a:pPr>
            <a:r>
              <a:rPr lang="en-US" dirty="0" smtClean="0"/>
              <a:t>                                               p2</a:t>
            </a:r>
          </a:p>
          <a:p>
            <a:pPr>
              <a:buNone/>
            </a:pPr>
            <a:r>
              <a:rPr lang="en-US" dirty="0" smtClean="0"/>
              <a:t>The gain of ‘1’Neper corresponds to 8.69 dB.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581400" y="32004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ouble Bracket 6"/>
          <p:cNvSpPr/>
          <p:nvPr/>
        </p:nvSpPr>
        <p:spPr>
          <a:xfrm>
            <a:off x="3581400" y="2819400"/>
            <a:ext cx="685800" cy="9144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876800" y="4724400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ouble Bracket 10"/>
          <p:cNvSpPr/>
          <p:nvPr/>
        </p:nvSpPr>
        <p:spPr>
          <a:xfrm>
            <a:off x="4648200" y="4114800"/>
            <a:ext cx="914400" cy="10668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logarithmic unit of power is convenient when a number of circuits having gain or loss are connected in ‘Tandem’.</a:t>
            </a:r>
          </a:p>
          <a:p>
            <a:r>
              <a:rPr lang="en-US" dirty="0" smtClean="0"/>
              <a:t>The overall loss or gain of a number of circuits in tandem is simply the algebraic sum of their individual gain or losses measured in </a:t>
            </a:r>
            <a:r>
              <a:rPr lang="en-US" smtClean="0"/>
              <a:t>‘dB’ </a:t>
            </a:r>
            <a:r>
              <a:rPr lang="en-US" dirty="0" smtClean="0"/>
              <a:t>or ‘</a:t>
            </a:r>
            <a:r>
              <a:rPr lang="en-US" dirty="0" err="1" smtClean="0"/>
              <a:t>Neper</a:t>
            </a:r>
            <a:r>
              <a:rPr lang="en-US" dirty="0" smtClean="0"/>
              <a:t>’.</a:t>
            </a:r>
          </a:p>
          <a:p>
            <a:r>
              <a:rPr lang="en-US" dirty="0" smtClean="0"/>
              <a:t>Since a transmission system contains gains and losses, a signal will have different levels at different points in the system.</a:t>
            </a:r>
          </a:p>
          <a:p>
            <a:r>
              <a:rPr lang="en-US" dirty="0" smtClean="0"/>
              <a:t>Therefore it is convenient to express, levels at different points in the system in relation to chosen point called the </a:t>
            </a:r>
            <a:r>
              <a:rPr lang="en-US" i="1" dirty="0" smtClean="0"/>
              <a:t>zero reference point.  </a:t>
            </a:r>
          </a:p>
          <a:p>
            <a:r>
              <a:rPr lang="en-US" dirty="0" smtClean="0"/>
              <a:t>The relative level of a signal at any other point in the system with respect to its level at the reference point is denoted </a:t>
            </a:r>
            <a:r>
              <a:rPr lang="en-US" i="1" dirty="0" smtClean="0"/>
              <a:t> </a:t>
            </a:r>
            <a:r>
              <a:rPr lang="en-US" dirty="0" smtClean="0"/>
              <a:t>by </a:t>
            </a:r>
            <a:r>
              <a:rPr lang="en-US" dirty="0" err="1" smtClean="0"/>
              <a:t>dBr</a:t>
            </a:r>
            <a:r>
              <a:rPr lang="en-US" dirty="0" smtClean="0"/>
              <a:t>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Four wire circuits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219200"/>
            <a:ext cx="7467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wire circuits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Principle of operation:</a:t>
            </a:r>
          </a:p>
          <a:p>
            <a:pPr>
              <a:buNone/>
            </a:pPr>
            <a:r>
              <a:rPr lang="en-US" dirty="0" smtClean="0"/>
              <a:t>It is necessary to use amplifiers to compensate for the attenuation or loss of a transmission path.</a:t>
            </a:r>
          </a:p>
          <a:p>
            <a:pPr>
              <a:buNone/>
            </a:pPr>
            <a:r>
              <a:rPr lang="en-US" dirty="0" smtClean="0"/>
              <a:t>Since most of the amplifiers are unidirectional, it is usually necessary to provide separate ‘go’ and ‘return’ direction of transmission.</a:t>
            </a:r>
          </a:p>
          <a:p>
            <a:pPr>
              <a:buNone/>
            </a:pPr>
            <a:r>
              <a:rPr lang="en-US" dirty="0" smtClean="0"/>
              <a:t>The term ‘four wire circuit’ is been used, although the go and return paths may be provided by channels in a multiplex transmission system.   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At each end, the four-wire circuit must be connected to a two-wire line leading to a telephone.</a:t>
            </a:r>
          </a:p>
          <a:p>
            <a:r>
              <a:rPr lang="en-US" dirty="0" smtClean="0"/>
              <a:t>If both paths of the four-wire circuit were connected directly to the two-wire circuit at each end, a signal could circulate round the complete loop thus created. This would result in continuous oscillation, known as </a:t>
            </a:r>
            <a:r>
              <a:rPr lang="en-US" i="1" dirty="0" smtClean="0"/>
              <a:t>singing. </a:t>
            </a:r>
          </a:p>
          <a:p>
            <a:r>
              <a:rPr lang="en-US" dirty="0" smtClean="0"/>
              <a:t>To</a:t>
            </a:r>
            <a:r>
              <a:rPr lang="en-US" i="1" dirty="0" smtClean="0"/>
              <a:t> </a:t>
            </a:r>
            <a:r>
              <a:rPr lang="en-US" dirty="0" smtClean="0"/>
              <a:t>avoid</a:t>
            </a:r>
            <a:r>
              <a:rPr lang="en-US" i="1" dirty="0" smtClean="0"/>
              <a:t> </a:t>
            </a:r>
            <a:r>
              <a:rPr lang="en-US" dirty="0" smtClean="0"/>
              <a:t>this, the wire line at each end is connected to the four wire circuit by a four wire/two wire terminating set. This contains a </a:t>
            </a:r>
            <a:r>
              <a:rPr lang="en-US" i="1" dirty="0" smtClean="0"/>
              <a:t>Hybrid transforme</a:t>
            </a:r>
            <a:r>
              <a:rPr lang="en-US" dirty="0" smtClean="0"/>
              <a:t>r (two cross connected transformers) and a </a:t>
            </a:r>
            <a:r>
              <a:rPr lang="en-US" i="1" dirty="0" smtClean="0"/>
              <a:t>line balance network </a:t>
            </a:r>
            <a:r>
              <a:rPr lang="en-US" dirty="0" smtClean="0"/>
              <a:t>whose impedance is similar to that of the two wire circuit over the required frequency band.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Transmission systems provide circuits between the nodes of a telecommunications network.</a:t>
            </a:r>
          </a:p>
          <a:p>
            <a:r>
              <a:rPr lang="en-US" dirty="0" smtClean="0"/>
              <a:t>If a circuit uses a separate transmission path for each direction, these are called ‘</a:t>
            </a:r>
            <a:r>
              <a:rPr lang="en-US" b="1" dirty="0" smtClean="0"/>
              <a:t>Channels</a:t>
            </a:r>
            <a:r>
              <a:rPr lang="en-US" dirty="0" smtClean="0"/>
              <a:t>’.</a:t>
            </a:r>
          </a:p>
          <a:p>
            <a:r>
              <a:rPr lang="en-US" dirty="0" smtClean="0"/>
              <a:t>In general , a complete channel passes through sending equipment at a terminal station, , transmission link which may contain repeaters at intermediate stations and receiving equipment at another terminal station.</a:t>
            </a:r>
          </a:p>
          <a:p>
            <a:r>
              <a:rPr lang="en-US" dirty="0" smtClean="0"/>
              <a:t>However present day transmission systems range in complexity from simple unamplified audio-frequency circuits to satellite communication systems.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2578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The output signal from the ‘receive’ amplifier causes equal voltages to be induced in the secondary windings of transformer T1.</a:t>
            </a:r>
          </a:p>
          <a:p>
            <a:r>
              <a:rPr lang="en-US" dirty="0" smtClean="0"/>
              <a:t>If the impedance of the two-wire line and the line balance are equal, then equal current flow in the primary windings of transformer T2.</a:t>
            </a:r>
          </a:p>
          <a:p>
            <a:r>
              <a:rPr lang="en-US" dirty="0" smtClean="0"/>
              <a:t>These windings are connected in </a:t>
            </a:r>
            <a:r>
              <a:rPr lang="en-US" dirty="0" err="1" smtClean="0"/>
              <a:t>antiphase</a:t>
            </a:r>
            <a:r>
              <a:rPr lang="en-US" dirty="0" smtClean="0"/>
              <a:t>, thus no EMF is induced in the secondary winding of T2 and no signal is applied to the input of the ‘send’ amplifier.</a:t>
            </a:r>
          </a:p>
          <a:p>
            <a:r>
              <a:rPr lang="en-US" dirty="0" smtClean="0"/>
              <a:t>It should be noted that the output power from the receive amplifier divides equally between the two-wire line and the line balance.</a:t>
            </a:r>
          </a:p>
          <a:p>
            <a:r>
              <a:rPr lang="en-US" dirty="0" smtClean="0"/>
              <a:t>When a signal is applied from the two wire line, the cross connection between the transformer windings results in zero current in the line balance impedance.</a:t>
            </a:r>
          </a:p>
          <a:p>
            <a:r>
              <a:rPr lang="en-US" dirty="0" smtClean="0"/>
              <a:t>The power thus divides equally between the input of the send amplifier  and the output of the receive amplifier, where it has no effect.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Echoes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dirty="0" smtClean="0"/>
              <a:t>In a four wire circuit an imperfect line balance causes part of the signal energy transmitted in one direction to return in the other.</a:t>
            </a:r>
          </a:p>
          <a:p>
            <a:r>
              <a:rPr lang="en-US" dirty="0" smtClean="0"/>
              <a:t>The signal reflected to the speaker’s end of the circuit is called ‘talker echo’ and that at the listener’s end is called ‘Listener echo’.</a:t>
            </a:r>
          </a:p>
          <a:p>
            <a:r>
              <a:rPr lang="en-US" dirty="0" smtClean="0"/>
              <a:t>The paths traversed by these echoes are as shown in the fig..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echoes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1295401"/>
            <a:ext cx="7315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effect of an echo is different for the speaker and the listener.</a:t>
            </a:r>
          </a:p>
          <a:p>
            <a:r>
              <a:rPr lang="en-US" dirty="0" smtClean="0"/>
              <a:t>For the ‘speaker’ it interrupts his or her conversation and for the ‘listener’ it reduces the intelligibility of the received speech.</a:t>
            </a:r>
          </a:p>
          <a:p>
            <a:r>
              <a:rPr lang="en-US" dirty="0" smtClean="0"/>
              <a:t>The talker echo is more troublesome it is louder.</a:t>
            </a:r>
          </a:p>
          <a:p>
            <a:r>
              <a:rPr lang="en-US" dirty="0" smtClean="0"/>
              <a:t>The annoying effect of echo increases with its magnitude and delay.</a:t>
            </a:r>
          </a:p>
          <a:p>
            <a:r>
              <a:rPr lang="en-US" dirty="0" smtClean="0"/>
              <a:t>This delay is exceeded on very long transcontinental and intercontinental  circuits, so it is impossible to obtain both an adequately low transmission loss and an adequately high echo attenuation.</a:t>
            </a:r>
          </a:p>
          <a:p>
            <a:r>
              <a:rPr lang="en-US" dirty="0" smtClean="0"/>
              <a:t>In such </a:t>
            </a:r>
            <a:r>
              <a:rPr lang="en-US" dirty="0" err="1" smtClean="0"/>
              <a:t>circuits,it</a:t>
            </a:r>
            <a:r>
              <a:rPr lang="en-US" dirty="0" smtClean="0"/>
              <a:t>  is necessary to control echo by fitting devices called ‘</a:t>
            </a:r>
            <a:r>
              <a:rPr lang="en-US" i="1" dirty="0" smtClean="0"/>
              <a:t>echo suppressors or echo cancellers</a:t>
            </a:r>
            <a:r>
              <a:rPr lang="en-US" dirty="0" smtClean="0"/>
              <a:t>’.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Echo suppressors and echo cancellers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Echo suppressors </a:t>
            </a:r>
            <a:r>
              <a:rPr lang="en-US" dirty="0" smtClean="0"/>
              <a:t>consists of a voice-operated attenuator, which is fitted on one path of the four-wire circuit operated by speech signals on the other path. </a:t>
            </a:r>
          </a:p>
          <a:p>
            <a:r>
              <a:rPr lang="en-US" dirty="0" smtClean="0"/>
              <a:t>Whenever speech is being transmitted in one direction, transmission in the other direction is attenuated, thus interrupting the echo path.</a:t>
            </a:r>
          </a:p>
          <a:p>
            <a:r>
              <a:rPr lang="en-US" dirty="0" smtClean="0"/>
              <a:t>There is one such suppressor known as ‘half echo suppressor’ at each end of the circuit.</a:t>
            </a:r>
          </a:p>
          <a:p>
            <a:r>
              <a:rPr lang="en-US" b="1" dirty="0" smtClean="0"/>
              <a:t>Echo cancellers </a:t>
            </a:r>
            <a:r>
              <a:rPr lang="en-US" dirty="0" smtClean="0"/>
              <a:t>are now also used. The echo is cancelled by subtracting a replica of it. </a:t>
            </a:r>
          </a:p>
          <a:p>
            <a:r>
              <a:rPr lang="en-US" dirty="0" smtClean="0"/>
              <a:t>This replica is </a:t>
            </a:r>
            <a:r>
              <a:rPr lang="en-US" dirty="0" err="1" smtClean="0"/>
              <a:t>synchronised</a:t>
            </a:r>
            <a:r>
              <a:rPr lang="en-US" dirty="0" smtClean="0"/>
              <a:t> by means of a filter, controlled by a feedback loop, which adopts to the transmission characteristic of the echo path and tracks any variation in it that may occur during a conversation.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Digital transmission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Noise and Jitter: The principle advantage of PCM and other forms of digital transmission is that it is possible to obtain satisfactory transmission in the presence of cross talk &amp; noise.</a:t>
            </a:r>
          </a:p>
          <a:p>
            <a:r>
              <a:rPr lang="en-US" sz="2800" dirty="0" smtClean="0"/>
              <a:t>It is a binary transmission, so it is necessary to detect only presence or absence of each pulse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886200"/>
            <a:ext cx="7467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 smtClean="0"/>
              <a:t>contd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Eg</a:t>
            </a:r>
            <a:r>
              <a:rPr lang="en-US" dirty="0" smtClean="0"/>
              <a:t>: consider an idealized train of </a:t>
            </a:r>
            <a:r>
              <a:rPr lang="en-US" dirty="0" err="1" smtClean="0"/>
              <a:t>unipolar</a:t>
            </a:r>
            <a:r>
              <a:rPr lang="en-US" dirty="0" smtClean="0"/>
              <a:t> pulses as shown in fig:</a:t>
            </a:r>
          </a:p>
          <a:p>
            <a:r>
              <a:rPr lang="en-US" dirty="0" smtClean="0"/>
              <a:t>The receiver compares the signal voltage Vs with a threshold voltage of  ½ V.</a:t>
            </a:r>
          </a:p>
          <a:p>
            <a:r>
              <a:rPr lang="en-US" dirty="0" smtClean="0"/>
              <a:t>When the noise voltage </a:t>
            </a:r>
            <a:r>
              <a:rPr lang="en-US" dirty="0" err="1" smtClean="0"/>
              <a:t>V</a:t>
            </a:r>
            <a:r>
              <a:rPr lang="en-US" baseline="-10000" dirty="0" err="1" smtClean="0"/>
              <a:t>n</a:t>
            </a:r>
            <a:r>
              <a:rPr lang="en-US" baseline="-10000" dirty="0" smtClean="0"/>
              <a:t> </a:t>
            </a:r>
            <a:r>
              <a:rPr lang="en-US" dirty="0" smtClean="0"/>
              <a:t> is added, an error occurs  if ǀ</a:t>
            </a:r>
            <a:r>
              <a:rPr lang="en-US" baseline="-25000" dirty="0" smtClean="0"/>
              <a:t> </a:t>
            </a:r>
            <a:r>
              <a:rPr lang="en-US" dirty="0" err="1" smtClean="0"/>
              <a:t>V</a:t>
            </a:r>
            <a:r>
              <a:rPr lang="en-US" baseline="-10000" dirty="0" err="1" smtClean="0"/>
              <a:t>n</a:t>
            </a:r>
            <a:r>
              <a:rPr lang="en-US" dirty="0" smtClean="0"/>
              <a:t> ǀ &gt; ½V</a:t>
            </a:r>
          </a:p>
          <a:p>
            <a:r>
              <a:rPr lang="en-US" dirty="0" smtClean="0"/>
              <a:t>In a bipolar signal, an error occurs if ǀ</a:t>
            </a:r>
            <a:r>
              <a:rPr lang="en-US" baseline="-25000" dirty="0" smtClean="0"/>
              <a:t> </a:t>
            </a:r>
            <a:r>
              <a:rPr lang="en-US" dirty="0" err="1" smtClean="0"/>
              <a:t>V</a:t>
            </a:r>
            <a:r>
              <a:rPr lang="en-US" baseline="-10000" dirty="0" err="1" smtClean="0"/>
              <a:t>n</a:t>
            </a:r>
            <a:r>
              <a:rPr lang="en-US" dirty="0" smtClean="0"/>
              <a:t> ǀ &gt; V.</a:t>
            </a:r>
          </a:p>
          <a:p>
            <a:r>
              <a:rPr lang="en-US" dirty="0" smtClean="0"/>
              <a:t>In digital transmission it is possible to use regenerative repeaters instead of analog amplifiers.</a:t>
            </a:r>
          </a:p>
          <a:p>
            <a:r>
              <a:rPr lang="en-US" dirty="0" smtClean="0"/>
              <a:t>A regenerative repeater samples the received waveform at intervals corresponding to the digit rate.</a:t>
            </a:r>
          </a:p>
          <a:p>
            <a:r>
              <a:rPr lang="en-US" dirty="0" smtClean="0"/>
              <a:t>If the received voltage at the sampling instant exceeds a threshold voltage, it triggers a pulse generator which sends a pulse to the next section of line.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Contd..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If the bipolar pulses are used, the received voltage is compared against both the positive and negative threshold in order to send output pulses of either polarity.</a:t>
            </a:r>
          </a:p>
          <a:p>
            <a:r>
              <a:rPr lang="en-US" dirty="0" smtClean="0"/>
              <a:t>The instants at which the pulses are retransmitted by a regenerative repeater are determined by local oscillator synchronized to the digital rate, which must be extracted from the received waveform.</a:t>
            </a:r>
          </a:p>
          <a:p>
            <a:r>
              <a:rPr lang="en-US" dirty="0" smtClean="0"/>
              <a:t>Variations in the extracted frequency can cause a periodic variation of the times of generated pulses which is known as ‘Jitter’.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Coders and decoders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PCM,each</a:t>
            </a:r>
            <a:r>
              <a:rPr lang="en-US" dirty="0" smtClean="0"/>
              <a:t> analog sample is applied to an analog-to-digital(A/D) converter, which produces a group of pulses that represents its voltage in a binary code. ‘Coders’ are used for ‘A/D’ conversions.</a:t>
            </a:r>
          </a:p>
          <a:p>
            <a:r>
              <a:rPr lang="en-US" dirty="0" smtClean="0"/>
              <a:t>At the receiving end, a Digital to Analog(D/A) converter performs the inverse process. ’Decoders’ are used for ‘D/A’ conversion.</a:t>
            </a:r>
          </a:p>
          <a:p>
            <a:r>
              <a:rPr lang="en-US" dirty="0" smtClean="0"/>
              <a:t>They need to perform their operations with in the duration of the timeslot of one channel.</a:t>
            </a:r>
          </a:p>
          <a:p>
            <a:r>
              <a:rPr lang="en-US" dirty="0" smtClean="0"/>
              <a:t>In PCM, each speech sample is coded independently.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Transmission performance in telephony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a telephone connection the complete path includes</a:t>
            </a:r>
          </a:p>
          <a:p>
            <a:pPr lvl="1"/>
            <a:r>
              <a:rPr lang="en-US" dirty="0" smtClean="0"/>
              <a:t>The air path from the talkers mouth to a telephone transmitter</a:t>
            </a:r>
          </a:p>
          <a:p>
            <a:pPr lvl="1"/>
            <a:r>
              <a:rPr lang="en-US" dirty="0" smtClean="0"/>
              <a:t>From a telephone receiver to the listeners ears</a:t>
            </a:r>
          </a:p>
          <a:p>
            <a:pPr lvl="1"/>
            <a:r>
              <a:rPr lang="en-US" dirty="0" smtClean="0"/>
              <a:t>In addition to the telephones and the switched connection between them.</a:t>
            </a:r>
          </a:p>
          <a:p>
            <a:pPr lvl="1">
              <a:buNone/>
            </a:pPr>
            <a:r>
              <a:rPr lang="en-US" dirty="0" smtClean="0"/>
              <a:t>Overall attenuation of such a path is thus expressed in terms of ‘overall loudness rating’(OLR) in decibels.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 and digital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Both channels and signals that they convey can be classified into two broad classes.</a:t>
            </a:r>
          </a:p>
          <a:p>
            <a:pPr lvl="1"/>
            <a:r>
              <a:rPr lang="en-US" dirty="0" smtClean="0"/>
              <a:t>Analog</a:t>
            </a:r>
          </a:p>
          <a:p>
            <a:pPr lvl="1"/>
            <a:r>
              <a:rPr lang="en-US" dirty="0" smtClean="0"/>
              <a:t>Digital</a:t>
            </a:r>
          </a:p>
          <a:p>
            <a:pPr lvl="1">
              <a:buNone/>
            </a:pPr>
            <a:r>
              <a:rPr lang="en-US" dirty="0" smtClean="0"/>
              <a:t>Analog: Analog signal is a continuous function of time. At any instant it may have any value between limits set by the maximum power that can be transmitted. </a:t>
            </a:r>
            <a:r>
              <a:rPr lang="en-US" dirty="0" err="1" smtClean="0"/>
              <a:t>Eg</a:t>
            </a:r>
            <a:r>
              <a:rPr lang="en-US" dirty="0" smtClean="0"/>
              <a:t>:  Speech signals.</a:t>
            </a:r>
          </a:p>
          <a:p>
            <a:pPr lvl="1">
              <a:buNone/>
            </a:pPr>
            <a:r>
              <a:rPr lang="en-US" dirty="0" smtClean="0"/>
              <a:t>Analog signals are mentioned in terms of </a:t>
            </a:r>
            <a:r>
              <a:rPr lang="en-US" b="1" dirty="0" smtClean="0"/>
              <a:t>bandwidth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OLR(overall loudness rating)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r>
              <a:rPr lang="en-US" dirty="0" smtClean="0"/>
              <a:t>The OLR is measured by comparing the perceived loudness of the received sound, with that from a standard speech path called as the ‘Intermediate Reference System’ which is defined by the CCITT.</a:t>
            </a:r>
          </a:p>
          <a:p>
            <a:r>
              <a:rPr lang="en-US" dirty="0" smtClean="0"/>
              <a:t>In IDN(Integrated Digital Network) all the inter exchange links have zero attenuation with ‘0’ tolerance. The variation is due to only customer lines, telephones and A/D conversion in local exchanges.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circuit comprising of National Telecom Network fall into</a:t>
            </a:r>
          </a:p>
          <a:p>
            <a:pPr lvl="1"/>
            <a:r>
              <a:rPr lang="en-US" dirty="0" smtClean="0"/>
              <a:t>Customers’ lines</a:t>
            </a:r>
          </a:p>
          <a:p>
            <a:pPr lvl="1"/>
            <a:r>
              <a:rPr lang="en-US" dirty="0" smtClean="0"/>
              <a:t>Junction circuits</a:t>
            </a:r>
          </a:p>
          <a:p>
            <a:pPr lvl="1"/>
            <a:r>
              <a:rPr lang="en-US" dirty="0" smtClean="0"/>
              <a:t>Trunk circuits</a:t>
            </a:r>
          </a:p>
          <a:p>
            <a:pPr lvl="1">
              <a:buNone/>
            </a:pPr>
            <a:r>
              <a:rPr lang="en-US" dirty="0" smtClean="0"/>
              <a:t>Customers’ lines are huge in number and therefore need to be provided as economical as possible.</a:t>
            </a:r>
          </a:p>
          <a:p>
            <a:pPr lvl="1">
              <a:buNone/>
            </a:pPr>
            <a:r>
              <a:rPr lang="en-US" dirty="0" smtClean="0"/>
              <a:t>    Traditionally local network have consisted of balanced pair of audio cables, using the smallest wire </a:t>
            </a:r>
            <a:r>
              <a:rPr lang="en-US" dirty="0" err="1" smtClean="0"/>
              <a:t>guage</a:t>
            </a:r>
            <a:r>
              <a:rPr lang="en-US" dirty="0" smtClean="0"/>
              <a:t>.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Junction Networks </a:t>
            </a:r>
            <a:r>
              <a:rPr lang="en-US" dirty="0" smtClean="0"/>
              <a:t>have also used audio cables.</a:t>
            </a:r>
          </a:p>
          <a:p>
            <a:r>
              <a:rPr lang="en-US" dirty="0" smtClean="0"/>
              <a:t>Since the number of circuits are less compare to customer access networks, it is economic for these cables to have larger conductors in order to reduce attenuation.</a:t>
            </a:r>
          </a:p>
          <a:p>
            <a:r>
              <a:rPr lang="en-US" dirty="0" smtClean="0"/>
              <a:t>Loading coils have also been used to reduce attenuation.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trunk networks:</a:t>
            </a:r>
            <a:r>
              <a:rPr lang="en-US" dirty="0" smtClean="0"/>
              <a:t> Earlier 4-channel,12-channel &amp; 24-channel systems were used on open wire line and balanced pair cables. </a:t>
            </a:r>
          </a:p>
          <a:p>
            <a:r>
              <a:rPr lang="en-US" dirty="0" smtClean="0"/>
              <a:t>But later high capacity FDM systems operating over coaxial cables and microwave radio links have been employed, apart from satellite communication systems  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Bandwidth</a:t>
            </a:r>
            <a:r>
              <a:rPr lang="en-US" dirty="0" smtClean="0"/>
              <a:t> is a range of frequencies that an analog signal uses to convey information since a single sinusoidal waveform cannot convey any information.</a:t>
            </a:r>
          </a:p>
          <a:p>
            <a:r>
              <a:rPr lang="en-US" dirty="0" smtClean="0"/>
              <a:t>To transmit an analog signal without distortion, a channel must be a linear system but for digital signal it need not be linear.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: Telegraph channel whose output signal is provided by the operation of a relay.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Digital</a:t>
            </a:r>
            <a:r>
              <a:rPr lang="en-US" dirty="0" smtClean="0"/>
              <a:t>: Digital signal can have only discrete values. The most common digital signal is a binary signal having only two values (</a:t>
            </a:r>
            <a:r>
              <a:rPr lang="en-US" dirty="0" err="1" smtClean="0"/>
              <a:t>Eg</a:t>
            </a:r>
            <a:r>
              <a:rPr lang="en-US" dirty="0" smtClean="0"/>
              <a:t>: ‘mark’ and ‘space’ or ‘0’ and ‘1’)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: Telegraph signals and binary coded data from computer.</a:t>
            </a:r>
          </a:p>
          <a:p>
            <a:r>
              <a:rPr lang="en-US" dirty="0" smtClean="0"/>
              <a:t>Digital signals are mentioned in terms of ‘Bauds’. </a:t>
            </a:r>
          </a:p>
          <a:p>
            <a:r>
              <a:rPr lang="en-US" b="1" dirty="0" smtClean="0"/>
              <a:t>Bauds</a:t>
            </a:r>
            <a:r>
              <a:rPr lang="en-US" dirty="0" smtClean="0"/>
              <a:t> : The number of signal elements transmitted per second is called the signaling rate in bauds.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 does not follow any rule that analog signals must be transmitted over analog channel and digital signals over digital channels.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: data communication and voice frequency telegraphy over telephone lines are the examples of digital signals sent over analog circuits.</a:t>
            </a:r>
          </a:p>
          <a:p>
            <a:r>
              <a:rPr lang="en-US" dirty="0" smtClean="0"/>
              <a:t>Similarly Analog signals may be sent over digital channels by using analog to digital  conversion. </a:t>
            </a:r>
            <a:r>
              <a:rPr lang="en-US" dirty="0" err="1" smtClean="0"/>
              <a:t>Eg</a:t>
            </a:r>
            <a:r>
              <a:rPr lang="en-US" dirty="0" smtClean="0"/>
              <a:t>: Use of PCM(pulse code modulation) to transmit speech.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digital over analog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Its immunity towards noise and interference.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: Error free transmission of a binary signal requires detection of presence or absence of each pulse and this can be done in the presence of high level noise also.</a:t>
            </a:r>
          </a:p>
          <a:p>
            <a:r>
              <a:rPr lang="en-US" dirty="0" smtClean="0"/>
              <a:t>It is possible to use regeneration provided the received signal is not so corrupted that it is detected erroneously.</a:t>
            </a:r>
          </a:p>
          <a:p>
            <a:r>
              <a:rPr lang="en-US" dirty="0" smtClean="0"/>
              <a:t>The transmission performance of digital circuits can be almost independent of their length where as analog signal deteriorate progressively over a distance.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Multiplexing and </a:t>
            </a:r>
            <a:r>
              <a:rPr lang="en-US" dirty="0" err="1" smtClean="0"/>
              <a:t>Demultiplexing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If a link has greater bandwidth than the signals to be transmitted, the different channels can be combined to fill the bandwidth.</a:t>
            </a:r>
          </a:p>
          <a:p>
            <a:r>
              <a:rPr lang="en-US" dirty="0" smtClean="0"/>
              <a:t>At a sending terminals, the signals of different channels are combined to form a composite signal of wider bandwidth. This process is known as ‘multiplexing’</a:t>
            </a:r>
          </a:p>
          <a:p>
            <a:r>
              <a:rPr lang="en-US" dirty="0" smtClean="0"/>
              <a:t>At the receiving terminal, the signals are separated and retransmitted over different channels. This process is known as ‘</a:t>
            </a:r>
            <a:r>
              <a:rPr lang="en-US" dirty="0" err="1" smtClean="0"/>
              <a:t>demultiplexing</a:t>
            </a:r>
            <a:r>
              <a:rPr lang="en-US" dirty="0" smtClean="0"/>
              <a:t>’.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Baseband channel and Broadband channel (bearer channel)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Baseband channel: The separate channels which enter and leave the terminal station are called ‘baseband channels’.</a:t>
            </a:r>
          </a:p>
          <a:p>
            <a:r>
              <a:rPr lang="en-US" dirty="0" smtClean="0"/>
              <a:t>Broadband or bearer channel: The transmission link which carries the multiplex signal is called ‘broadband or bearer channel’.</a:t>
            </a:r>
          </a:p>
          <a:p>
            <a:r>
              <a:rPr lang="en-US" dirty="0" err="1" smtClean="0"/>
              <a:t>Muldex</a:t>
            </a:r>
            <a:r>
              <a:rPr lang="en-US" dirty="0" smtClean="0"/>
              <a:t> or </a:t>
            </a:r>
            <a:r>
              <a:rPr lang="en-US" dirty="0" err="1" smtClean="0"/>
              <a:t>mux</a:t>
            </a:r>
            <a:r>
              <a:rPr lang="en-US" dirty="0" smtClean="0"/>
              <a:t>: The combination of multiplexer and </a:t>
            </a:r>
            <a:r>
              <a:rPr lang="en-US" dirty="0" err="1" smtClean="0"/>
              <a:t>demultiplexer</a:t>
            </a:r>
            <a:r>
              <a:rPr lang="en-US" dirty="0" smtClean="0"/>
              <a:t> at a terminal station are called as ‘</a:t>
            </a:r>
            <a:r>
              <a:rPr lang="en-US" dirty="0" err="1" smtClean="0"/>
              <a:t>muldex</a:t>
            </a:r>
            <a:r>
              <a:rPr lang="en-US" dirty="0" smtClean="0"/>
              <a:t> or </a:t>
            </a:r>
            <a:r>
              <a:rPr lang="en-US" dirty="0" err="1" smtClean="0"/>
              <a:t>mux</a:t>
            </a:r>
            <a:r>
              <a:rPr lang="en-US" dirty="0" smtClean="0"/>
              <a:t>’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17857</TotalTime>
  <Words>2260</Words>
  <Application>Microsoft Office PowerPoint</Application>
  <PresentationFormat>On-screen Show (4:3)</PresentationFormat>
  <Paragraphs>151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Telecommunications Transmission</vt:lpstr>
      <vt:lpstr>Introduction</vt:lpstr>
      <vt:lpstr>Analog and digital</vt:lpstr>
      <vt:lpstr>Contd…</vt:lpstr>
      <vt:lpstr>Contd…</vt:lpstr>
      <vt:lpstr>Contd…</vt:lpstr>
      <vt:lpstr>Advantages of digital over analog</vt:lpstr>
      <vt:lpstr>Multiplexing and Demultiplexing</vt:lpstr>
      <vt:lpstr>Baseband channel and Broadband channel (bearer channel)</vt:lpstr>
      <vt:lpstr>Methods of multiplexing</vt:lpstr>
      <vt:lpstr>Frequency Division Multiplexing</vt:lpstr>
      <vt:lpstr>Wavelength Division Multiplexing</vt:lpstr>
      <vt:lpstr>Time Division Multiplexing (3)</vt:lpstr>
      <vt:lpstr>Power levels</vt:lpstr>
      <vt:lpstr>Contd…</vt:lpstr>
      <vt:lpstr>Contd… </vt:lpstr>
      <vt:lpstr>Four wire circuits</vt:lpstr>
      <vt:lpstr>Four wire circuits</vt:lpstr>
      <vt:lpstr>Contd…</vt:lpstr>
      <vt:lpstr>Contd…</vt:lpstr>
      <vt:lpstr>Echoes</vt:lpstr>
      <vt:lpstr>echoes</vt:lpstr>
      <vt:lpstr>contd…</vt:lpstr>
      <vt:lpstr>Echo suppressors and echo cancellers</vt:lpstr>
      <vt:lpstr>Digital transmission</vt:lpstr>
      <vt:lpstr>contd</vt:lpstr>
      <vt:lpstr>Contd.. </vt:lpstr>
      <vt:lpstr>Coders and decoders</vt:lpstr>
      <vt:lpstr>Transmission performance in telephony</vt:lpstr>
      <vt:lpstr>OLR(overall loudness rating)</vt:lpstr>
      <vt:lpstr>Transmission systems</vt:lpstr>
      <vt:lpstr>Contd…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Telecommunications Transmission</dc:title>
  <dc:creator>om</dc:creator>
  <cp:lastModifiedBy>User</cp:lastModifiedBy>
  <cp:revision>66</cp:revision>
  <dcterms:created xsi:type="dcterms:W3CDTF">2014-04-05T11:11:30Z</dcterms:created>
  <dcterms:modified xsi:type="dcterms:W3CDTF">2016-06-15T11:45:40Z</dcterms:modified>
</cp:coreProperties>
</file>