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80" r:id="rId20"/>
    <p:sldId id="275" r:id="rId21"/>
    <p:sldId id="281" r:id="rId22"/>
    <p:sldId id="276" r:id="rId23"/>
    <p:sldId id="283" r:id="rId24"/>
    <p:sldId id="277" r:id="rId25"/>
    <p:sldId id="284" r:id="rId26"/>
    <p:sldId id="278" r:id="rId27"/>
    <p:sldId id="285" r:id="rId28"/>
    <p:sldId id="279" r:id="rId29"/>
    <p:sldId id="282" r:id="rId30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7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BUILDING CONSTRUCTION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2B24-485C-48FD-810F-688C7B9E653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DD05E-3EEC-49B7-923E-5D5242C0C1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BUILDING CONSTRUCTION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F671A-169D-489A-B829-CEEFD3837D77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2BD0-1D61-471D-B1BD-AB8BBFD725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BD0-1D61-471D-B1BD-AB8BBFD72509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BIRHANU F.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BUILDING CONSTRUCTION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226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C9CA7B-DFD4-44B5-8C60-D14B8CD1FB59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F34E6425-0181-43F2-84FC-787E803FD2F8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A18ACC-A947-437B-A130-35BD54FDF1E9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E86A4C-8E40-4F87-A4F0-01A0687C5742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E72C73-2D91-4E12-BA25-F0AA0C03599B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LINTELS AND ARCHES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372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constructed of wedge shaped block of stones or bricks jointed together with mortar and provided across the opening to carry the weight of the structure above the opening.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41886" y="2232133"/>
            <a:ext cx="4478721" cy="3997874"/>
            <a:chOff x="0" y="544195"/>
            <a:chExt cx="8264902" cy="5358130"/>
          </a:xfrm>
        </p:grpSpPr>
        <p:sp>
          <p:nvSpPr>
            <p:cNvPr id="5" name="Shape 3912"/>
            <p:cNvSpPr/>
            <p:nvPr/>
          </p:nvSpPr>
          <p:spPr>
            <a:xfrm>
              <a:off x="7920352" y="544195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4069"/>
            <p:cNvSpPr/>
            <p:nvPr/>
          </p:nvSpPr>
          <p:spPr>
            <a:xfrm>
              <a:off x="458354" y="4942335"/>
              <a:ext cx="24930" cy="7285"/>
            </a:xfrm>
            <a:custGeom>
              <a:avLst/>
              <a:gdLst/>
              <a:ahLst/>
              <a:cxnLst/>
              <a:rect l="0" t="0" r="0" b="0"/>
              <a:pathLst>
                <a:path w="24930" h="7285">
                  <a:moveTo>
                    <a:pt x="0" y="0"/>
                  </a:moveTo>
                  <a:lnTo>
                    <a:pt x="24611" y="7084"/>
                  </a:lnTo>
                  <a:lnTo>
                    <a:pt x="24930" y="7285"/>
                  </a:lnTo>
                  <a:lnTo>
                    <a:pt x="7745" y="2855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D9E0F9">
                <a:alpha val="56078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4071"/>
            <p:cNvSpPr/>
            <p:nvPr/>
          </p:nvSpPr>
          <p:spPr>
            <a:xfrm>
              <a:off x="0" y="4866082"/>
              <a:ext cx="165591" cy="79108"/>
            </a:xfrm>
            <a:custGeom>
              <a:avLst/>
              <a:gdLst/>
              <a:ahLst/>
              <a:cxnLst/>
              <a:rect l="0" t="0" r="0" b="0"/>
              <a:pathLst>
                <a:path w="165591" h="79108">
                  <a:moveTo>
                    <a:pt x="79728" y="79108"/>
                  </a:moveTo>
                  <a:lnTo>
                    <a:pt x="35264" y="67805"/>
                  </a:lnTo>
                  <a:lnTo>
                    <a:pt x="52130" y="62154"/>
                  </a:lnTo>
                  <a:lnTo>
                    <a:pt x="62862" y="42380"/>
                  </a:lnTo>
                  <a:lnTo>
                    <a:pt x="62862" y="26848"/>
                  </a:lnTo>
                  <a:lnTo>
                    <a:pt x="39864" y="9893"/>
                  </a:lnTo>
                  <a:lnTo>
                    <a:pt x="0" y="0"/>
                  </a:lnTo>
                  <a:lnTo>
                    <a:pt x="75128" y="0"/>
                  </a:lnTo>
                  <a:lnTo>
                    <a:pt x="108859" y="9893"/>
                  </a:lnTo>
                  <a:lnTo>
                    <a:pt x="142592" y="21196"/>
                  </a:lnTo>
                  <a:lnTo>
                    <a:pt x="165591" y="36728"/>
                  </a:lnTo>
                  <a:lnTo>
                    <a:pt x="159457" y="57912"/>
                  </a:lnTo>
                  <a:lnTo>
                    <a:pt x="148726" y="62154"/>
                  </a:lnTo>
                  <a:lnTo>
                    <a:pt x="125726" y="67805"/>
                  </a:lnTo>
                  <a:lnTo>
                    <a:pt x="79728" y="79108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D9E0F9">
                <a:alpha val="56078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4072"/>
            <p:cNvSpPr/>
            <p:nvPr/>
          </p:nvSpPr>
          <p:spPr>
            <a:xfrm>
              <a:off x="102726" y="4866082"/>
              <a:ext cx="187058" cy="83338"/>
            </a:xfrm>
            <a:custGeom>
              <a:avLst/>
              <a:gdLst/>
              <a:ahLst/>
              <a:cxnLst/>
              <a:rect l="0" t="0" r="0" b="0"/>
              <a:pathLst>
                <a:path w="187058" h="83338">
                  <a:moveTo>
                    <a:pt x="176314" y="36728"/>
                  </a:moveTo>
                  <a:lnTo>
                    <a:pt x="187058" y="46622"/>
                  </a:lnTo>
                  <a:lnTo>
                    <a:pt x="176314" y="57912"/>
                  </a:lnTo>
                  <a:lnTo>
                    <a:pt x="164059" y="62154"/>
                  </a:lnTo>
                  <a:lnTo>
                    <a:pt x="113462" y="79108"/>
                  </a:lnTo>
                  <a:lnTo>
                    <a:pt x="23000" y="83338"/>
                  </a:lnTo>
                  <a:lnTo>
                    <a:pt x="6133" y="79108"/>
                  </a:lnTo>
                  <a:lnTo>
                    <a:pt x="39865" y="67805"/>
                  </a:lnTo>
                  <a:lnTo>
                    <a:pt x="56731" y="62154"/>
                  </a:lnTo>
                  <a:lnTo>
                    <a:pt x="62865" y="57912"/>
                  </a:lnTo>
                  <a:lnTo>
                    <a:pt x="67462" y="46622"/>
                  </a:lnTo>
                  <a:lnTo>
                    <a:pt x="62865" y="36728"/>
                  </a:lnTo>
                  <a:lnTo>
                    <a:pt x="56731" y="26848"/>
                  </a:lnTo>
                  <a:lnTo>
                    <a:pt x="39865" y="9893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5652"/>
                  </a:lnTo>
                  <a:lnTo>
                    <a:pt x="147193" y="21196"/>
                  </a:lnTo>
                  <a:lnTo>
                    <a:pt x="176314" y="36728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D9E0F9">
                <a:alpha val="56078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70302" y="1247775"/>
              <a:ext cx="7594600" cy="4654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756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terms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Abutment: the end support of the arch.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Pier: the intermediate support.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Intrados: the inner curve or the inner surface of the arch.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Extrados: the outer curve or surface of the arch.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Voussoirs: arch stones which are the wedge shaped units forming the arch.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Springing stones: an imaginary line joining the two springing joints.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Crown: the highest point of the extrados or the highest part of the arch.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Keystone: the highest central wedge shaped block of an arch.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3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6235" y="483477"/>
            <a:ext cx="8797158" cy="5286702"/>
            <a:chOff x="0" y="0"/>
            <a:chExt cx="8954285" cy="6355080"/>
          </a:xfrm>
        </p:grpSpPr>
        <p:sp>
          <p:nvSpPr>
            <p:cNvPr id="5" name="Shape 4685"/>
            <p:cNvSpPr/>
            <p:nvPr/>
          </p:nvSpPr>
          <p:spPr>
            <a:xfrm>
              <a:off x="7920352" y="1189228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4697"/>
            <p:cNvSpPr/>
            <p:nvPr/>
          </p:nvSpPr>
          <p:spPr>
            <a:xfrm>
              <a:off x="8426573" y="478155"/>
              <a:ext cx="258953" cy="80899"/>
            </a:xfrm>
            <a:custGeom>
              <a:avLst/>
              <a:gdLst/>
              <a:ahLst/>
              <a:cxnLst/>
              <a:rect l="0" t="0" r="0" b="0"/>
              <a:pathLst>
                <a:path w="258953" h="80899">
                  <a:moveTo>
                    <a:pt x="253111" y="11557"/>
                  </a:moveTo>
                  <a:lnTo>
                    <a:pt x="258953" y="17399"/>
                  </a:lnTo>
                  <a:lnTo>
                    <a:pt x="253111" y="28956"/>
                  </a:lnTo>
                  <a:lnTo>
                    <a:pt x="218694" y="46228"/>
                  </a:lnTo>
                  <a:lnTo>
                    <a:pt x="138049" y="63627"/>
                  </a:lnTo>
                  <a:lnTo>
                    <a:pt x="0" y="80899"/>
                  </a:lnTo>
                  <a:lnTo>
                    <a:pt x="97790" y="52070"/>
                  </a:lnTo>
                  <a:lnTo>
                    <a:pt x="120777" y="34671"/>
                  </a:lnTo>
                  <a:lnTo>
                    <a:pt x="132335" y="17399"/>
                  </a:lnTo>
                  <a:lnTo>
                    <a:pt x="132335" y="0"/>
                  </a:lnTo>
                  <a:lnTo>
                    <a:pt x="253111" y="11557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4698"/>
            <p:cNvSpPr/>
            <p:nvPr/>
          </p:nvSpPr>
          <p:spPr>
            <a:xfrm>
              <a:off x="8202165" y="472313"/>
              <a:ext cx="356743" cy="109855"/>
            </a:xfrm>
            <a:custGeom>
              <a:avLst/>
              <a:gdLst/>
              <a:ahLst/>
              <a:cxnLst/>
              <a:rect l="0" t="0" r="0" b="0"/>
              <a:pathLst>
                <a:path w="356743" h="109855">
                  <a:moveTo>
                    <a:pt x="345186" y="5842"/>
                  </a:moveTo>
                  <a:lnTo>
                    <a:pt x="356743" y="23241"/>
                  </a:lnTo>
                  <a:lnTo>
                    <a:pt x="339471" y="40513"/>
                  </a:lnTo>
                  <a:lnTo>
                    <a:pt x="304927" y="57912"/>
                  </a:lnTo>
                  <a:lnTo>
                    <a:pt x="235966" y="86741"/>
                  </a:lnTo>
                  <a:lnTo>
                    <a:pt x="109347" y="104140"/>
                  </a:lnTo>
                  <a:lnTo>
                    <a:pt x="0" y="109855"/>
                  </a:lnTo>
                  <a:lnTo>
                    <a:pt x="92075" y="104140"/>
                  </a:lnTo>
                  <a:lnTo>
                    <a:pt x="161163" y="86741"/>
                  </a:lnTo>
                  <a:lnTo>
                    <a:pt x="218694" y="69469"/>
                  </a:lnTo>
                  <a:lnTo>
                    <a:pt x="253238" y="52070"/>
                  </a:lnTo>
                  <a:lnTo>
                    <a:pt x="270510" y="23241"/>
                  </a:lnTo>
                  <a:lnTo>
                    <a:pt x="270510" y="5842"/>
                  </a:lnTo>
                  <a:lnTo>
                    <a:pt x="258953" y="0"/>
                  </a:lnTo>
                  <a:lnTo>
                    <a:pt x="345186" y="584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4699"/>
            <p:cNvSpPr/>
            <p:nvPr/>
          </p:nvSpPr>
          <p:spPr>
            <a:xfrm>
              <a:off x="8190734" y="443484"/>
              <a:ext cx="270384" cy="138684"/>
            </a:xfrm>
            <a:custGeom>
              <a:avLst/>
              <a:gdLst/>
              <a:ahLst/>
              <a:cxnLst/>
              <a:rect l="0" t="0" r="0" b="0"/>
              <a:pathLst>
                <a:path w="270384" h="138684">
                  <a:moveTo>
                    <a:pt x="253112" y="28829"/>
                  </a:moveTo>
                  <a:lnTo>
                    <a:pt x="270384" y="34671"/>
                  </a:lnTo>
                  <a:lnTo>
                    <a:pt x="270384" y="52070"/>
                  </a:lnTo>
                  <a:lnTo>
                    <a:pt x="264668" y="69342"/>
                  </a:lnTo>
                  <a:lnTo>
                    <a:pt x="235839" y="86741"/>
                  </a:lnTo>
                  <a:lnTo>
                    <a:pt x="184024" y="104013"/>
                  </a:lnTo>
                  <a:lnTo>
                    <a:pt x="103505" y="121412"/>
                  </a:lnTo>
                  <a:lnTo>
                    <a:pt x="0" y="138684"/>
                  </a:lnTo>
                  <a:lnTo>
                    <a:pt x="45975" y="121412"/>
                  </a:lnTo>
                  <a:lnTo>
                    <a:pt x="80518" y="104013"/>
                  </a:lnTo>
                  <a:lnTo>
                    <a:pt x="115062" y="80899"/>
                  </a:lnTo>
                  <a:lnTo>
                    <a:pt x="120777" y="46228"/>
                  </a:lnTo>
                  <a:lnTo>
                    <a:pt x="120777" y="28829"/>
                  </a:lnTo>
                  <a:lnTo>
                    <a:pt x="115062" y="17272"/>
                  </a:lnTo>
                  <a:lnTo>
                    <a:pt x="97790" y="0"/>
                  </a:lnTo>
                  <a:lnTo>
                    <a:pt x="253112" y="28829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4708"/>
            <p:cNvSpPr/>
            <p:nvPr/>
          </p:nvSpPr>
          <p:spPr>
            <a:xfrm>
              <a:off x="6884667" y="241173"/>
              <a:ext cx="126619" cy="63500"/>
            </a:xfrm>
            <a:custGeom>
              <a:avLst/>
              <a:gdLst/>
              <a:ahLst/>
              <a:cxnLst/>
              <a:rect l="0" t="0" r="0" b="0"/>
              <a:pathLst>
                <a:path w="126619" h="63500">
                  <a:moveTo>
                    <a:pt x="11557" y="0"/>
                  </a:moveTo>
                  <a:lnTo>
                    <a:pt x="46101" y="28829"/>
                  </a:lnTo>
                  <a:lnTo>
                    <a:pt x="126619" y="63500"/>
                  </a:lnTo>
                  <a:lnTo>
                    <a:pt x="0" y="51943"/>
                  </a:lnTo>
                  <a:lnTo>
                    <a:pt x="11557" y="51943"/>
                  </a:lnTo>
                  <a:lnTo>
                    <a:pt x="11557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4709"/>
            <p:cNvSpPr/>
            <p:nvPr/>
          </p:nvSpPr>
          <p:spPr>
            <a:xfrm>
              <a:off x="6775320" y="50292"/>
              <a:ext cx="258952" cy="132969"/>
            </a:xfrm>
            <a:custGeom>
              <a:avLst/>
              <a:gdLst/>
              <a:ahLst/>
              <a:cxnLst/>
              <a:rect l="0" t="0" r="0" b="0"/>
              <a:pathLst>
                <a:path w="258952" h="132969">
                  <a:moveTo>
                    <a:pt x="17272" y="52070"/>
                  </a:moveTo>
                  <a:lnTo>
                    <a:pt x="23114" y="52070"/>
                  </a:lnTo>
                  <a:lnTo>
                    <a:pt x="34544" y="46355"/>
                  </a:lnTo>
                  <a:lnTo>
                    <a:pt x="74802" y="17399"/>
                  </a:lnTo>
                  <a:lnTo>
                    <a:pt x="143890" y="11685"/>
                  </a:lnTo>
                  <a:lnTo>
                    <a:pt x="258952" y="0"/>
                  </a:lnTo>
                  <a:lnTo>
                    <a:pt x="207137" y="11685"/>
                  </a:lnTo>
                  <a:lnTo>
                    <a:pt x="155448" y="28956"/>
                  </a:lnTo>
                  <a:lnTo>
                    <a:pt x="109347" y="52070"/>
                  </a:lnTo>
                  <a:lnTo>
                    <a:pt x="74802" y="86741"/>
                  </a:lnTo>
                  <a:lnTo>
                    <a:pt x="74802" y="132969"/>
                  </a:lnTo>
                  <a:lnTo>
                    <a:pt x="40386" y="104140"/>
                  </a:lnTo>
                  <a:lnTo>
                    <a:pt x="0" y="86741"/>
                  </a:lnTo>
                  <a:lnTo>
                    <a:pt x="17272" y="5207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4710"/>
            <p:cNvSpPr/>
            <p:nvPr/>
          </p:nvSpPr>
          <p:spPr>
            <a:xfrm>
              <a:off x="6677530" y="113919"/>
              <a:ext cx="103632" cy="17399"/>
            </a:xfrm>
            <a:custGeom>
              <a:avLst/>
              <a:gdLst/>
              <a:ahLst/>
              <a:cxnLst/>
              <a:rect l="0" t="0" r="0" b="0"/>
              <a:pathLst>
                <a:path w="103632" h="17399">
                  <a:moveTo>
                    <a:pt x="11557" y="0"/>
                  </a:moveTo>
                  <a:lnTo>
                    <a:pt x="103632" y="0"/>
                  </a:lnTo>
                  <a:lnTo>
                    <a:pt x="86360" y="17399"/>
                  </a:lnTo>
                  <a:lnTo>
                    <a:pt x="0" y="0"/>
                  </a:lnTo>
                  <a:lnTo>
                    <a:pt x="11557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4711"/>
            <p:cNvSpPr/>
            <p:nvPr/>
          </p:nvSpPr>
          <p:spPr>
            <a:xfrm>
              <a:off x="5262241" y="293116"/>
              <a:ext cx="218694" cy="144526"/>
            </a:xfrm>
            <a:custGeom>
              <a:avLst/>
              <a:gdLst/>
              <a:ahLst/>
              <a:cxnLst/>
              <a:rect l="0" t="0" r="0" b="0"/>
              <a:pathLst>
                <a:path w="218694" h="144526">
                  <a:moveTo>
                    <a:pt x="40259" y="144526"/>
                  </a:moveTo>
                  <a:lnTo>
                    <a:pt x="5715" y="109855"/>
                  </a:lnTo>
                  <a:lnTo>
                    <a:pt x="0" y="63627"/>
                  </a:lnTo>
                  <a:lnTo>
                    <a:pt x="0" y="28956"/>
                  </a:lnTo>
                  <a:lnTo>
                    <a:pt x="5715" y="0"/>
                  </a:lnTo>
                  <a:lnTo>
                    <a:pt x="74803" y="0"/>
                  </a:lnTo>
                  <a:lnTo>
                    <a:pt x="143891" y="11557"/>
                  </a:lnTo>
                  <a:lnTo>
                    <a:pt x="172593" y="17399"/>
                  </a:lnTo>
                  <a:lnTo>
                    <a:pt x="201422" y="28956"/>
                  </a:lnTo>
                  <a:lnTo>
                    <a:pt x="207137" y="46228"/>
                  </a:lnTo>
                  <a:lnTo>
                    <a:pt x="218694" y="63627"/>
                  </a:lnTo>
                  <a:lnTo>
                    <a:pt x="207137" y="75184"/>
                  </a:lnTo>
                  <a:lnTo>
                    <a:pt x="189865" y="98298"/>
                  </a:lnTo>
                  <a:lnTo>
                    <a:pt x="172593" y="115697"/>
                  </a:lnTo>
                  <a:lnTo>
                    <a:pt x="138049" y="127254"/>
                  </a:lnTo>
                  <a:lnTo>
                    <a:pt x="92075" y="132969"/>
                  </a:lnTo>
                  <a:lnTo>
                    <a:pt x="40259" y="144526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4724"/>
            <p:cNvSpPr/>
            <p:nvPr/>
          </p:nvSpPr>
          <p:spPr>
            <a:xfrm>
              <a:off x="6585455" y="391414"/>
              <a:ext cx="356743" cy="104140"/>
            </a:xfrm>
            <a:custGeom>
              <a:avLst/>
              <a:gdLst/>
              <a:ahLst/>
              <a:cxnLst/>
              <a:rect l="0" t="0" r="0" b="0"/>
              <a:pathLst>
                <a:path w="356743" h="104140">
                  <a:moveTo>
                    <a:pt x="328041" y="104140"/>
                  </a:moveTo>
                  <a:lnTo>
                    <a:pt x="212979" y="86741"/>
                  </a:lnTo>
                  <a:lnTo>
                    <a:pt x="126619" y="86741"/>
                  </a:lnTo>
                  <a:lnTo>
                    <a:pt x="34544" y="98298"/>
                  </a:lnTo>
                  <a:lnTo>
                    <a:pt x="0" y="104140"/>
                  </a:lnTo>
                  <a:lnTo>
                    <a:pt x="138176" y="46228"/>
                  </a:lnTo>
                  <a:lnTo>
                    <a:pt x="212979" y="0"/>
                  </a:lnTo>
                  <a:lnTo>
                    <a:pt x="224409" y="0"/>
                  </a:lnTo>
                  <a:lnTo>
                    <a:pt x="276225" y="11557"/>
                  </a:lnTo>
                  <a:lnTo>
                    <a:pt x="316484" y="17399"/>
                  </a:lnTo>
                  <a:lnTo>
                    <a:pt x="345313" y="46228"/>
                  </a:lnTo>
                  <a:lnTo>
                    <a:pt x="356743" y="69342"/>
                  </a:lnTo>
                  <a:lnTo>
                    <a:pt x="345313" y="98298"/>
                  </a:lnTo>
                  <a:lnTo>
                    <a:pt x="333756" y="104140"/>
                  </a:lnTo>
                  <a:lnTo>
                    <a:pt x="328041" y="10414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4725"/>
            <p:cNvSpPr/>
            <p:nvPr/>
          </p:nvSpPr>
          <p:spPr>
            <a:xfrm>
              <a:off x="6815706" y="385699"/>
              <a:ext cx="218567" cy="127127"/>
            </a:xfrm>
            <a:custGeom>
              <a:avLst/>
              <a:gdLst/>
              <a:ahLst/>
              <a:cxnLst/>
              <a:rect l="0" t="0" r="0" b="0"/>
              <a:pathLst>
                <a:path w="218567" h="127127">
                  <a:moveTo>
                    <a:pt x="103505" y="121412"/>
                  </a:moveTo>
                  <a:lnTo>
                    <a:pt x="126492" y="92456"/>
                  </a:lnTo>
                  <a:lnTo>
                    <a:pt x="132334" y="75057"/>
                  </a:lnTo>
                  <a:lnTo>
                    <a:pt x="132334" y="57785"/>
                  </a:lnTo>
                  <a:lnTo>
                    <a:pt x="126492" y="40386"/>
                  </a:lnTo>
                  <a:lnTo>
                    <a:pt x="97790" y="23114"/>
                  </a:lnTo>
                  <a:lnTo>
                    <a:pt x="63246" y="17272"/>
                  </a:lnTo>
                  <a:lnTo>
                    <a:pt x="0" y="0"/>
                  </a:lnTo>
                  <a:lnTo>
                    <a:pt x="97790" y="5715"/>
                  </a:lnTo>
                  <a:lnTo>
                    <a:pt x="166751" y="17272"/>
                  </a:lnTo>
                  <a:lnTo>
                    <a:pt x="201295" y="34671"/>
                  </a:lnTo>
                  <a:lnTo>
                    <a:pt x="218567" y="51943"/>
                  </a:lnTo>
                  <a:lnTo>
                    <a:pt x="218567" y="69342"/>
                  </a:lnTo>
                  <a:lnTo>
                    <a:pt x="212852" y="104013"/>
                  </a:lnTo>
                  <a:lnTo>
                    <a:pt x="184023" y="121412"/>
                  </a:lnTo>
                  <a:lnTo>
                    <a:pt x="149478" y="127127"/>
                  </a:lnTo>
                  <a:lnTo>
                    <a:pt x="103505" y="12141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4726"/>
            <p:cNvSpPr/>
            <p:nvPr/>
          </p:nvSpPr>
          <p:spPr>
            <a:xfrm>
              <a:off x="6827135" y="374142"/>
              <a:ext cx="310642" cy="156083"/>
            </a:xfrm>
            <a:custGeom>
              <a:avLst/>
              <a:gdLst/>
              <a:ahLst/>
              <a:cxnLst/>
              <a:rect l="0" t="0" r="0" b="0"/>
              <a:pathLst>
                <a:path w="310642" h="156083">
                  <a:moveTo>
                    <a:pt x="184150" y="156083"/>
                  </a:moveTo>
                  <a:lnTo>
                    <a:pt x="149606" y="150241"/>
                  </a:lnTo>
                  <a:lnTo>
                    <a:pt x="184150" y="138684"/>
                  </a:lnTo>
                  <a:lnTo>
                    <a:pt x="207137" y="115570"/>
                  </a:lnTo>
                  <a:lnTo>
                    <a:pt x="218694" y="98171"/>
                  </a:lnTo>
                  <a:lnTo>
                    <a:pt x="218694" y="63500"/>
                  </a:lnTo>
                  <a:lnTo>
                    <a:pt x="189865" y="46228"/>
                  </a:lnTo>
                  <a:lnTo>
                    <a:pt x="166878" y="28829"/>
                  </a:lnTo>
                  <a:lnTo>
                    <a:pt x="103632" y="11557"/>
                  </a:lnTo>
                  <a:lnTo>
                    <a:pt x="0" y="11557"/>
                  </a:lnTo>
                  <a:lnTo>
                    <a:pt x="5715" y="0"/>
                  </a:lnTo>
                  <a:lnTo>
                    <a:pt x="149606" y="0"/>
                  </a:lnTo>
                  <a:lnTo>
                    <a:pt x="201423" y="11557"/>
                  </a:lnTo>
                  <a:lnTo>
                    <a:pt x="241681" y="17272"/>
                  </a:lnTo>
                  <a:lnTo>
                    <a:pt x="287655" y="34671"/>
                  </a:lnTo>
                  <a:lnTo>
                    <a:pt x="304927" y="63500"/>
                  </a:lnTo>
                  <a:lnTo>
                    <a:pt x="310642" y="80899"/>
                  </a:lnTo>
                  <a:lnTo>
                    <a:pt x="310642" y="98171"/>
                  </a:lnTo>
                  <a:lnTo>
                    <a:pt x="304927" y="115570"/>
                  </a:lnTo>
                  <a:lnTo>
                    <a:pt x="287655" y="132969"/>
                  </a:lnTo>
                  <a:lnTo>
                    <a:pt x="258953" y="150241"/>
                  </a:lnTo>
                  <a:lnTo>
                    <a:pt x="184150" y="156083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4731"/>
            <p:cNvSpPr/>
            <p:nvPr/>
          </p:nvSpPr>
          <p:spPr>
            <a:xfrm>
              <a:off x="7034272" y="697865"/>
              <a:ext cx="149606" cy="80899"/>
            </a:xfrm>
            <a:custGeom>
              <a:avLst/>
              <a:gdLst/>
              <a:ahLst/>
              <a:cxnLst/>
              <a:rect l="0" t="0" r="0" b="0"/>
              <a:pathLst>
                <a:path w="149606" h="80899">
                  <a:moveTo>
                    <a:pt x="0" y="46228"/>
                  </a:moveTo>
                  <a:lnTo>
                    <a:pt x="0" y="28829"/>
                  </a:lnTo>
                  <a:lnTo>
                    <a:pt x="17273" y="17272"/>
                  </a:lnTo>
                  <a:lnTo>
                    <a:pt x="80518" y="5715"/>
                  </a:lnTo>
                  <a:lnTo>
                    <a:pt x="149606" y="0"/>
                  </a:lnTo>
                  <a:lnTo>
                    <a:pt x="86361" y="28829"/>
                  </a:lnTo>
                  <a:lnTo>
                    <a:pt x="51816" y="51943"/>
                  </a:lnTo>
                  <a:lnTo>
                    <a:pt x="17273" y="80899"/>
                  </a:lnTo>
                  <a:lnTo>
                    <a:pt x="11557" y="63500"/>
                  </a:lnTo>
                  <a:lnTo>
                    <a:pt x="0" y="46228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4741"/>
            <p:cNvSpPr/>
            <p:nvPr/>
          </p:nvSpPr>
          <p:spPr>
            <a:xfrm>
              <a:off x="7833992" y="148590"/>
              <a:ext cx="247396" cy="144526"/>
            </a:xfrm>
            <a:custGeom>
              <a:avLst/>
              <a:gdLst/>
              <a:ahLst/>
              <a:cxnLst/>
              <a:rect l="0" t="0" r="0" b="0"/>
              <a:pathLst>
                <a:path w="247396" h="144526">
                  <a:moveTo>
                    <a:pt x="235839" y="144526"/>
                  </a:moveTo>
                  <a:lnTo>
                    <a:pt x="120777" y="138811"/>
                  </a:lnTo>
                  <a:lnTo>
                    <a:pt x="45974" y="109855"/>
                  </a:lnTo>
                  <a:lnTo>
                    <a:pt x="17272" y="104140"/>
                  </a:lnTo>
                  <a:lnTo>
                    <a:pt x="11557" y="86741"/>
                  </a:lnTo>
                  <a:lnTo>
                    <a:pt x="0" y="75185"/>
                  </a:lnTo>
                  <a:lnTo>
                    <a:pt x="0" y="52070"/>
                  </a:lnTo>
                  <a:lnTo>
                    <a:pt x="17272" y="34672"/>
                  </a:lnTo>
                  <a:lnTo>
                    <a:pt x="63246" y="17400"/>
                  </a:lnTo>
                  <a:lnTo>
                    <a:pt x="97790" y="5842"/>
                  </a:lnTo>
                  <a:lnTo>
                    <a:pt x="166878" y="0"/>
                  </a:lnTo>
                  <a:lnTo>
                    <a:pt x="103505" y="23114"/>
                  </a:lnTo>
                  <a:lnTo>
                    <a:pt x="80518" y="40513"/>
                  </a:lnTo>
                  <a:lnTo>
                    <a:pt x="69088" y="69469"/>
                  </a:lnTo>
                  <a:lnTo>
                    <a:pt x="69088" y="75185"/>
                  </a:lnTo>
                  <a:lnTo>
                    <a:pt x="86360" y="104140"/>
                  </a:lnTo>
                  <a:lnTo>
                    <a:pt x="138049" y="121412"/>
                  </a:lnTo>
                  <a:lnTo>
                    <a:pt x="247396" y="138811"/>
                  </a:lnTo>
                  <a:lnTo>
                    <a:pt x="235839" y="144526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4742"/>
            <p:cNvSpPr/>
            <p:nvPr/>
          </p:nvSpPr>
          <p:spPr>
            <a:xfrm>
              <a:off x="7903080" y="148590"/>
              <a:ext cx="201295" cy="138811"/>
            </a:xfrm>
            <a:custGeom>
              <a:avLst/>
              <a:gdLst/>
              <a:ahLst/>
              <a:cxnLst/>
              <a:rect l="0" t="0" r="0" b="0"/>
              <a:pathLst>
                <a:path w="201295" h="138811">
                  <a:moveTo>
                    <a:pt x="178308" y="138811"/>
                  </a:moveTo>
                  <a:lnTo>
                    <a:pt x="184023" y="127254"/>
                  </a:lnTo>
                  <a:lnTo>
                    <a:pt x="80518" y="109855"/>
                  </a:lnTo>
                  <a:lnTo>
                    <a:pt x="28702" y="92584"/>
                  </a:lnTo>
                  <a:lnTo>
                    <a:pt x="11430" y="75185"/>
                  </a:lnTo>
                  <a:lnTo>
                    <a:pt x="0" y="69469"/>
                  </a:lnTo>
                  <a:lnTo>
                    <a:pt x="11430" y="52070"/>
                  </a:lnTo>
                  <a:lnTo>
                    <a:pt x="28702" y="40513"/>
                  </a:lnTo>
                  <a:lnTo>
                    <a:pt x="63246" y="17400"/>
                  </a:lnTo>
                  <a:lnTo>
                    <a:pt x="120777" y="5842"/>
                  </a:lnTo>
                  <a:lnTo>
                    <a:pt x="120777" y="0"/>
                  </a:lnTo>
                  <a:lnTo>
                    <a:pt x="143764" y="5842"/>
                  </a:lnTo>
                  <a:lnTo>
                    <a:pt x="161036" y="5842"/>
                  </a:lnTo>
                  <a:lnTo>
                    <a:pt x="103505" y="23114"/>
                  </a:lnTo>
                  <a:lnTo>
                    <a:pt x="68961" y="40513"/>
                  </a:lnTo>
                  <a:lnTo>
                    <a:pt x="63246" y="52070"/>
                  </a:lnTo>
                  <a:lnTo>
                    <a:pt x="51689" y="57912"/>
                  </a:lnTo>
                  <a:lnTo>
                    <a:pt x="63246" y="75185"/>
                  </a:lnTo>
                  <a:lnTo>
                    <a:pt x="68961" y="86741"/>
                  </a:lnTo>
                  <a:lnTo>
                    <a:pt x="115062" y="104140"/>
                  </a:lnTo>
                  <a:lnTo>
                    <a:pt x="201295" y="121412"/>
                  </a:lnTo>
                  <a:lnTo>
                    <a:pt x="178308" y="138811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4743"/>
            <p:cNvSpPr/>
            <p:nvPr/>
          </p:nvSpPr>
          <p:spPr>
            <a:xfrm>
              <a:off x="7966326" y="154432"/>
              <a:ext cx="397002" cy="104013"/>
            </a:xfrm>
            <a:custGeom>
              <a:avLst/>
              <a:gdLst/>
              <a:ahLst/>
              <a:cxnLst/>
              <a:rect l="0" t="0" r="0" b="0"/>
              <a:pathLst>
                <a:path w="397002" h="104013">
                  <a:moveTo>
                    <a:pt x="224409" y="80899"/>
                  </a:moveTo>
                  <a:lnTo>
                    <a:pt x="149606" y="104013"/>
                  </a:lnTo>
                  <a:lnTo>
                    <a:pt x="51816" y="98298"/>
                  </a:lnTo>
                  <a:lnTo>
                    <a:pt x="17272" y="80899"/>
                  </a:lnTo>
                  <a:lnTo>
                    <a:pt x="5715" y="69342"/>
                  </a:lnTo>
                  <a:lnTo>
                    <a:pt x="0" y="52070"/>
                  </a:lnTo>
                  <a:lnTo>
                    <a:pt x="5715" y="46228"/>
                  </a:lnTo>
                  <a:lnTo>
                    <a:pt x="17272" y="34671"/>
                  </a:lnTo>
                  <a:lnTo>
                    <a:pt x="57531" y="17272"/>
                  </a:lnTo>
                  <a:lnTo>
                    <a:pt x="132334" y="0"/>
                  </a:lnTo>
                  <a:lnTo>
                    <a:pt x="235839" y="17272"/>
                  </a:lnTo>
                  <a:lnTo>
                    <a:pt x="345186" y="28829"/>
                  </a:lnTo>
                  <a:lnTo>
                    <a:pt x="397002" y="34671"/>
                  </a:lnTo>
                  <a:lnTo>
                    <a:pt x="270384" y="63627"/>
                  </a:lnTo>
                  <a:lnTo>
                    <a:pt x="224409" y="80899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4842"/>
            <p:cNvSpPr/>
            <p:nvPr/>
          </p:nvSpPr>
          <p:spPr>
            <a:xfrm>
              <a:off x="458354" y="5587368"/>
              <a:ext cx="24930" cy="7285"/>
            </a:xfrm>
            <a:custGeom>
              <a:avLst/>
              <a:gdLst/>
              <a:ahLst/>
              <a:cxnLst/>
              <a:rect l="0" t="0" r="0" b="0"/>
              <a:pathLst>
                <a:path w="24930" h="7285">
                  <a:moveTo>
                    <a:pt x="0" y="0"/>
                  </a:moveTo>
                  <a:lnTo>
                    <a:pt x="24611" y="7084"/>
                  </a:lnTo>
                  <a:lnTo>
                    <a:pt x="24930" y="7285"/>
                  </a:lnTo>
                  <a:lnTo>
                    <a:pt x="7745" y="2855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D9E0F9">
                <a:alpha val="56078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4844"/>
            <p:cNvSpPr/>
            <p:nvPr/>
          </p:nvSpPr>
          <p:spPr>
            <a:xfrm>
              <a:off x="0" y="5511115"/>
              <a:ext cx="165591" cy="79108"/>
            </a:xfrm>
            <a:custGeom>
              <a:avLst/>
              <a:gdLst/>
              <a:ahLst/>
              <a:cxnLst/>
              <a:rect l="0" t="0" r="0" b="0"/>
              <a:pathLst>
                <a:path w="165591" h="79108">
                  <a:moveTo>
                    <a:pt x="79728" y="79108"/>
                  </a:moveTo>
                  <a:lnTo>
                    <a:pt x="35264" y="67805"/>
                  </a:lnTo>
                  <a:lnTo>
                    <a:pt x="52130" y="62154"/>
                  </a:lnTo>
                  <a:lnTo>
                    <a:pt x="62862" y="42380"/>
                  </a:lnTo>
                  <a:lnTo>
                    <a:pt x="62862" y="26848"/>
                  </a:lnTo>
                  <a:lnTo>
                    <a:pt x="39864" y="9893"/>
                  </a:lnTo>
                  <a:lnTo>
                    <a:pt x="0" y="0"/>
                  </a:lnTo>
                  <a:lnTo>
                    <a:pt x="75128" y="0"/>
                  </a:lnTo>
                  <a:lnTo>
                    <a:pt x="108859" y="9893"/>
                  </a:lnTo>
                  <a:lnTo>
                    <a:pt x="142592" y="21196"/>
                  </a:lnTo>
                  <a:lnTo>
                    <a:pt x="165591" y="36728"/>
                  </a:lnTo>
                  <a:lnTo>
                    <a:pt x="159457" y="57912"/>
                  </a:lnTo>
                  <a:lnTo>
                    <a:pt x="148726" y="62154"/>
                  </a:lnTo>
                  <a:lnTo>
                    <a:pt x="125726" y="67805"/>
                  </a:lnTo>
                  <a:lnTo>
                    <a:pt x="79728" y="79108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D9E0F9">
                <a:alpha val="56078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4845"/>
            <p:cNvSpPr/>
            <p:nvPr/>
          </p:nvSpPr>
          <p:spPr>
            <a:xfrm>
              <a:off x="102726" y="5511115"/>
              <a:ext cx="187058" cy="83338"/>
            </a:xfrm>
            <a:custGeom>
              <a:avLst/>
              <a:gdLst/>
              <a:ahLst/>
              <a:cxnLst/>
              <a:rect l="0" t="0" r="0" b="0"/>
              <a:pathLst>
                <a:path w="187058" h="83338">
                  <a:moveTo>
                    <a:pt x="176314" y="36728"/>
                  </a:moveTo>
                  <a:lnTo>
                    <a:pt x="187058" y="46622"/>
                  </a:lnTo>
                  <a:lnTo>
                    <a:pt x="176314" y="57912"/>
                  </a:lnTo>
                  <a:lnTo>
                    <a:pt x="164059" y="62154"/>
                  </a:lnTo>
                  <a:lnTo>
                    <a:pt x="113462" y="79108"/>
                  </a:lnTo>
                  <a:lnTo>
                    <a:pt x="23000" y="83338"/>
                  </a:lnTo>
                  <a:lnTo>
                    <a:pt x="6133" y="79108"/>
                  </a:lnTo>
                  <a:lnTo>
                    <a:pt x="39865" y="67805"/>
                  </a:lnTo>
                  <a:lnTo>
                    <a:pt x="56731" y="62154"/>
                  </a:lnTo>
                  <a:lnTo>
                    <a:pt x="62865" y="57912"/>
                  </a:lnTo>
                  <a:lnTo>
                    <a:pt x="67462" y="46622"/>
                  </a:lnTo>
                  <a:lnTo>
                    <a:pt x="62865" y="36728"/>
                  </a:lnTo>
                  <a:lnTo>
                    <a:pt x="56731" y="26848"/>
                  </a:lnTo>
                  <a:lnTo>
                    <a:pt x="39865" y="9893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5652"/>
                  </a:lnTo>
                  <a:lnTo>
                    <a:pt x="147193" y="21196"/>
                  </a:lnTo>
                  <a:lnTo>
                    <a:pt x="176314" y="36728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D9E0F9">
                <a:alpha val="56078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3" name="Picture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3894" y="0"/>
              <a:ext cx="8336281" cy="6355080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17902" y="64008"/>
              <a:ext cx="8436383" cy="617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871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Skewback: the surface of the abutment on which the arch rests.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Span: the clear horizontal distance between the two supports.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Rise: the vertical distance between the two supports.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of the arch: perpendicular distance between the intrados and extrados.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Haunch of an arch: portion of the arch between the key and the skewback.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 drill: this is a triangular walling enclosed by the extrados , a horizontal line from the crown and a perpendicular line from the springing of the outer curves.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3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of an arch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stress do you think will an faces????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Crushing of the masonry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Sliding of voussoirs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some joints about an edge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Uneven settlement of an abutment or pier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0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Crushing of the masonry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kind of failure will occur when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stress &gt; the safe crushing strength of the masonry unit and mortar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kind of failures could be maintained by using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strength of materials.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voussoirs should be adequate.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designed properly.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 startAt="2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Sliding of voussoirs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transverse shear the sliding of voussoirs could happen.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safeguard this problem higher height of voussoirs is best suited.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5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pPr marL="457200" indent="-457200">
              <a:buAutoNum type="alphaUcPeriod" startAt="3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some joints about an edge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of resistance should be kept within intrados and extrados.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of the thrust should be made to cross the joint away from the edge to prevent the crushing of the edges. </a:t>
            </a:r>
          </a:p>
          <a:p>
            <a:pPr marL="457200" indent="-457200">
              <a:buAutoNum type="alphaUcPeriod" startAt="4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Uneven settlement of an Abutment or Pier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secondary stress in an 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abutment should be strong enough to bear all the load from the 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arch should be symmetrical, so unequal settlement of the two abutment is minimized.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An Arch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of construction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of curve formed by their soffit or intrados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centers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0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489" y="893379"/>
            <a:ext cx="9942786" cy="5126421"/>
          </a:xfrm>
        </p:spPr>
        <p:txBody>
          <a:bodyPr>
            <a:normAutofit fontScale="25000" lnSpcReduction="20000"/>
          </a:bodyPr>
          <a:lstStyle/>
          <a:p>
            <a:r>
              <a:rPr lang="en-U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materials of construction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Brick arches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Rough Brick Arches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 with ordinary bricks which are not wedge shaped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Relieving arches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Curve is obtained by mortar.</a:t>
            </a:r>
          </a:p>
          <a:p>
            <a:pPr marL="914400" lvl="1" indent="-457200">
              <a:buAutoNum type="arabicPeriod" startAt="2"/>
            </a:pPr>
            <a:r>
              <a:rPr lang="en-U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Axed Brick Arches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and wedge shaped bricks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Joints with uniform thickness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dressed finally (attractive appearance is not necessary)</a:t>
            </a:r>
          </a:p>
          <a:p>
            <a:pPr lvl="1"/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Gauged Brick Arches</a:t>
            </a:r>
          </a:p>
          <a:p>
            <a:pPr marL="1314450" lvl="1" indent="-857250">
              <a:buFont typeface="Wingdings" panose="05000000000000000000" pitchFamily="2" charset="2"/>
              <a:buChar char="v"/>
            </a:pPr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Accurately prepared to wedge shape(Rubber bricks)</a:t>
            </a:r>
          </a:p>
          <a:p>
            <a:pPr marL="1314450" lvl="1" indent="-857250">
              <a:buFont typeface="Wingdings" panose="05000000000000000000" pitchFamily="2" charset="2"/>
              <a:buChar char="v"/>
            </a:pPr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Lime puffy used for binding</a:t>
            </a:r>
          </a:p>
          <a:p>
            <a:pPr lvl="1"/>
            <a:endParaRPr lang="en-US" sz="7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AutoNum type="arabicPeriod" startAt="2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AutoNum type="arabicPeriod" startAt="2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8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6214" y="1007679"/>
            <a:ext cx="2542528" cy="3645852"/>
            <a:chOff x="0" y="0"/>
            <a:chExt cx="3581400" cy="5199380"/>
          </a:xfrm>
        </p:grpSpPr>
        <p:sp>
          <p:nvSpPr>
            <p:cNvPr id="5" name="Shape 8492"/>
            <p:cNvSpPr/>
            <p:nvPr/>
          </p:nvSpPr>
          <p:spPr>
            <a:xfrm>
              <a:off x="2601849" y="0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780"/>
              <a:ext cx="3581400" cy="51816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963067" y="948457"/>
            <a:ext cx="2759070" cy="3755739"/>
            <a:chOff x="0" y="0"/>
            <a:chExt cx="3886200" cy="5105400"/>
          </a:xfrm>
        </p:grpSpPr>
        <p:sp>
          <p:nvSpPr>
            <p:cNvPr id="8" name="Shape 8755"/>
            <p:cNvSpPr/>
            <p:nvPr/>
          </p:nvSpPr>
          <p:spPr>
            <a:xfrm>
              <a:off x="2678049" y="210820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886200" cy="5105400"/>
            </a:xfrm>
            <a:prstGeom prst="rect">
              <a:avLst/>
            </a:prstGeom>
          </p:spPr>
        </p:pic>
      </p:grpSp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7036462" y="958968"/>
            <a:ext cx="2921000" cy="375573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825624" y="2847974"/>
            <a:ext cx="1122105" cy="18562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Rough brick arches </a:t>
            </a:r>
            <a:endParaRPr lang="en-US" dirty="0"/>
          </a:p>
        </p:txBody>
      </p:sp>
      <p:sp>
        <p:nvSpPr>
          <p:cNvPr id="12" name="Flowchart: Merge 11"/>
          <p:cNvSpPr/>
          <p:nvPr/>
        </p:nvSpPr>
        <p:spPr>
          <a:xfrm>
            <a:off x="3963067" y="948457"/>
            <a:ext cx="1713833" cy="145184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Axed brick arches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81900" y="3457575"/>
            <a:ext cx="1743075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Gauged brick arches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0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651641"/>
            <a:ext cx="9942786" cy="6306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Lintels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1534510"/>
            <a:ext cx="9942786" cy="448529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lintel is a horizontal structural member which is placed across the openings.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 openings of doors and windows should have a lintel and could have a sill.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90432" y="3396384"/>
            <a:ext cx="2977016" cy="2623415"/>
            <a:chOff x="0" y="0"/>
            <a:chExt cx="4219956" cy="4178810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219956" cy="4178808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4008" y="64010"/>
              <a:ext cx="4036949" cy="4114800"/>
            </a:xfrm>
            <a:prstGeom prst="rect">
              <a:avLst/>
            </a:prstGeom>
          </p:spPr>
        </p:pic>
        <p:sp>
          <p:nvSpPr>
            <p:cNvPr id="7" name="Shape 1457"/>
            <p:cNvSpPr/>
            <p:nvPr/>
          </p:nvSpPr>
          <p:spPr>
            <a:xfrm>
              <a:off x="44958" y="44958"/>
              <a:ext cx="4075176" cy="4133851"/>
            </a:xfrm>
            <a:custGeom>
              <a:avLst/>
              <a:gdLst/>
              <a:ahLst/>
              <a:cxnLst/>
              <a:rect l="0" t="0" r="0" b="0"/>
              <a:pathLst>
                <a:path w="4075176" h="4133851">
                  <a:moveTo>
                    <a:pt x="0" y="4133851"/>
                  </a:moveTo>
                  <a:lnTo>
                    <a:pt x="0" y="0"/>
                  </a:lnTo>
                  <a:lnTo>
                    <a:pt x="4075176" y="0"/>
                  </a:lnTo>
                  <a:lnTo>
                    <a:pt x="4075176" y="4133851"/>
                  </a:lnTo>
                </a:path>
              </a:pathLst>
            </a:custGeom>
            <a:ln w="38100" cap="sq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044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2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Stone Arches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Rubble Arches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Rubble stones which are hammer dressed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cement mortar for binding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small spans up to 1m</a:t>
            </a:r>
          </a:p>
          <a:p>
            <a:pPr marL="457200" indent="-457200" algn="just">
              <a:buAutoNum type="alphaUcPeriod" startAt="2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Ashlar Arches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stones are cut to proper shape of voussoirs which are fully dressed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Properly joined with cement or lime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voussoirs made of fall thickness of the arch</a:t>
            </a:r>
          </a:p>
        </p:txBody>
      </p:sp>
    </p:spTree>
    <p:extLst>
      <p:ext uri="{BB962C8B-B14F-4D97-AF65-F5344CB8AC3E}">
        <p14:creationId xmlns:p14="http://schemas.microsoft.com/office/powerpoint/2010/main" xmlns="" val="32043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0014" y="1067434"/>
            <a:ext cx="3754120" cy="3790315"/>
            <a:chOff x="0" y="0"/>
            <a:chExt cx="5288280" cy="3459480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288280" cy="3459480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4008" y="64009"/>
              <a:ext cx="5105400" cy="3276600"/>
            </a:xfrm>
            <a:prstGeom prst="rect">
              <a:avLst/>
            </a:prstGeom>
          </p:spPr>
        </p:pic>
        <p:sp>
          <p:nvSpPr>
            <p:cNvPr id="7" name="Shape 9526"/>
            <p:cNvSpPr/>
            <p:nvPr/>
          </p:nvSpPr>
          <p:spPr>
            <a:xfrm>
              <a:off x="44958" y="44959"/>
              <a:ext cx="5143500" cy="3314700"/>
            </a:xfrm>
            <a:custGeom>
              <a:avLst/>
              <a:gdLst/>
              <a:ahLst/>
              <a:cxnLst/>
              <a:rect l="0" t="0" r="0" b="0"/>
              <a:pathLst>
                <a:path w="5143500" h="3314700">
                  <a:moveTo>
                    <a:pt x="0" y="3314700"/>
                  </a:moveTo>
                  <a:lnTo>
                    <a:pt x="5143500" y="3314700"/>
                  </a:lnTo>
                  <a:lnTo>
                    <a:pt x="5143500" y="0"/>
                  </a:lnTo>
                  <a:lnTo>
                    <a:pt x="0" y="0"/>
                  </a:lnTo>
                  <a:close/>
                </a:path>
              </a:pathLst>
            </a:custGeom>
            <a:ln w="38100" cap="sq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183684" y="5031804"/>
            <a:ext cx="3600450" cy="8001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Rubble arches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937804" y="457200"/>
            <a:ext cx="3225121" cy="4467225"/>
            <a:chOff x="0" y="0"/>
            <a:chExt cx="4221480" cy="6418706"/>
          </a:xfrm>
        </p:grpSpPr>
        <p:sp>
          <p:nvSpPr>
            <p:cNvPr id="10" name="Shape 9547"/>
            <p:cNvSpPr/>
            <p:nvPr/>
          </p:nvSpPr>
          <p:spPr>
            <a:xfrm>
              <a:off x="3046857" y="948055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9570"/>
            <p:cNvSpPr/>
            <p:nvPr/>
          </p:nvSpPr>
          <p:spPr>
            <a:xfrm>
              <a:off x="2011172" y="0"/>
              <a:ext cx="126619" cy="63500"/>
            </a:xfrm>
            <a:custGeom>
              <a:avLst/>
              <a:gdLst/>
              <a:ahLst/>
              <a:cxnLst/>
              <a:rect l="0" t="0" r="0" b="0"/>
              <a:pathLst>
                <a:path w="126619" h="63500">
                  <a:moveTo>
                    <a:pt x="11557" y="0"/>
                  </a:moveTo>
                  <a:lnTo>
                    <a:pt x="46101" y="28829"/>
                  </a:lnTo>
                  <a:lnTo>
                    <a:pt x="126619" y="63500"/>
                  </a:lnTo>
                  <a:lnTo>
                    <a:pt x="0" y="51943"/>
                  </a:lnTo>
                  <a:lnTo>
                    <a:pt x="11557" y="51943"/>
                  </a:lnTo>
                  <a:lnTo>
                    <a:pt x="11557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9587"/>
            <p:cNvSpPr/>
            <p:nvPr/>
          </p:nvSpPr>
          <p:spPr>
            <a:xfrm>
              <a:off x="1942211" y="144526"/>
              <a:ext cx="218567" cy="127127"/>
            </a:xfrm>
            <a:custGeom>
              <a:avLst/>
              <a:gdLst/>
              <a:ahLst/>
              <a:cxnLst/>
              <a:rect l="0" t="0" r="0" b="0"/>
              <a:pathLst>
                <a:path w="218567" h="127127">
                  <a:moveTo>
                    <a:pt x="103505" y="121412"/>
                  </a:moveTo>
                  <a:lnTo>
                    <a:pt x="126492" y="92456"/>
                  </a:lnTo>
                  <a:lnTo>
                    <a:pt x="132334" y="75057"/>
                  </a:lnTo>
                  <a:lnTo>
                    <a:pt x="132334" y="57785"/>
                  </a:lnTo>
                  <a:lnTo>
                    <a:pt x="126492" y="40386"/>
                  </a:lnTo>
                  <a:lnTo>
                    <a:pt x="97790" y="23114"/>
                  </a:lnTo>
                  <a:lnTo>
                    <a:pt x="63246" y="17272"/>
                  </a:lnTo>
                  <a:lnTo>
                    <a:pt x="0" y="0"/>
                  </a:lnTo>
                  <a:lnTo>
                    <a:pt x="97790" y="5715"/>
                  </a:lnTo>
                  <a:lnTo>
                    <a:pt x="166751" y="17272"/>
                  </a:lnTo>
                  <a:lnTo>
                    <a:pt x="201295" y="34671"/>
                  </a:lnTo>
                  <a:lnTo>
                    <a:pt x="218567" y="51943"/>
                  </a:lnTo>
                  <a:lnTo>
                    <a:pt x="218567" y="69342"/>
                  </a:lnTo>
                  <a:lnTo>
                    <a:pt x="212852" y="104013"/>
                  </a:lnTo>
                  <a:lnTo>
                    <a:pt x="184023" y="121412"/>
                  </a:lnTo>
                  <a:lnTo>
                    <a:pt x="149478" y="127127"/>
                  </a:lnTo>
                  <a:lnTo>
                    <a:pt x="103505" y="12141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9588"/>
            <p:cNvSpPr/>
            <p:nvPr/>
          </p:nvSpPr>
          <p:spPr>
            <a:xfrm>
              <a:off x="1953641" y="132969"/>
              <a:ext cx="310642" cy="156083"/>
            </a:xfrm>
            <a:custGeom>
              <a:avLst/>
              <a:gdLst/>
              <a:ahLst/>
              <a:cxnLst/>
              <a:rect l="0" t="0" r="0" b="0"/>
              <a:pathLst>
                <a:path w="310642" h="156083">
                  <a:moveTo>
                    <a:pt x="184150" y="156083"/>
                  </a:moveTo>
                  <a:lnTo>
                    <a:pt x="149606" y="150241"/>
                  </a:lnTo>
                  <a:lnTo>
                    <a:pt x="184150" y="138684"/>
                  </a:lnTo>
                  <a:lnTo>
                    <a:pt x="207137" y="115570"/>
                  </a:lnTo>
                  <a:lnTo>
                    <a:pt x="218694" y="98171"/>
                  </a:lnTo>
                  <a:lnTo>
                    <a:pt x="218694" y="63500"/>
                  </a:lnTo>
                  <a:lnTo>
                    <a:pt x="189865" y="46228"/>
                  </a:lnTo>
                  <a:lnTo>
                    <a:pt x="166878" y="28829"/>
                  </a:lnTo>
                  <a:lnTo>
                    <a:pt x="103632" y="11557"/>
                  </a:lnTo>
                  <a:lnTo>
                    <a:pt x="0" y="11557"/>
                  </a:lnTo>
                  <a:lnTo>
                    <a:pt x="5715" y="0"/>
                  </a:lnTo>
                  <a:lnTo>
                    <a:pt x="149606" y="0"/>
                  </a:lnTo>
                  <a:lnTo>
                    <a:pt x="201423" y="11557"/>
                  </a:lnTo>
                  <a:lnTo>
                    <a:pt x="241681" y="17272"/>
                  </a:lnTo>
                  <a:lnTo>
                    <a:pt x="287655" y="34671"/>
                  </a:lnTo>
                  <a:lnTo>
                    <a:pt x="304927" y="63500"/>
                  </a:lnTo>
                  <a:lnTo>
                    <a:pt x="310642" y="80899"/>
                  </a:lnTo>
                  <a:lnTo>
                    <a:pt x="310642" y="98171"/>
                  </a:lnTo>
                  <a:lnTo>
                    <a:pt x="304927" y="115570"/>
                  </a:lnTo>
                  <a:lnTo>
                    <a:pt x="287655" y="132969"/>
                  </a:lnTo>
                  <a:lnTo>
                    <a:pt x="258953" y="150241"/>
                  </a:lnTo>
                  <a:lnTo>
                    <a:pt x="184150" y="156083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9593"/>
            <p:cNvSpPr/>
            <p:nvPr/>
          </p:nvSpPr>
          <p:spPr>
            <a:xfrm>
              <a:off x="2160778" y="456692"/>
              <a:ext cx="149606" cy="80899"/>
            </a:xfrm>
            <a:custGeom>
              <a:avLst/>
              <a:gdLst/>
              <a:ahLst/>
              <a:cxnLst/>
              <a:rect l="0" t="0" r="0" b="0"/>
              <a:pathLst>
                <a:path w="149606" h="80899">
                  <a:moveTo>
                    <a:pt x="0" y="46228"/>
                  </a:moveTo>
                  <a:lnTo>
                    <a:pt x="0" y="28829"/>
                  </a:lnTo>
                  <a:lnTo>
                    <a:pt x="17273" y="17272"/>
                  </a:lnTo>
                  <a:lnTo>
                    <a:pt x="80518" y="5715"/>
                  </a:lnTo>
                  <a:lnTo>
                    <a:pt x="149606" y="0"/>
                  </a:lnTo>
                  <a:lnTo>
                    <a:pt x="86361" y="28829"/>
                  </a:lnTo>
                  <a:lnTo>
                    <a:pt x="51816" y="51943"/>
                  </a:lnTo>
                  <a:lnTo>
                    <a:pt x="17273" y="80899"/>
                  </a:lnTo>
                  <a:lnTo>
                    <a:pt x="11557" y="63500"/>
                  </a:lnTo>
                  <a:lnTo>
                    <a:pt x="0" y="46228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901826"/>
              <a:ext cx="4221480" cy="5516880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4008" y="965835"/>
              <a:ext cx="4038600" cy="5334000"/>
            </a:xfrm>
            <a:prstGeom prst="rect">
              <a:avLst/>
            </a:prstGeom>
          </p:spPr>
        </p:pic>
        <p:sp>
          <p:nvSpPr>
            <p:cNvPr id="17" name="Shape 9792"/>
            <p:cNvSpPr/>
            <p:nvPr/>
          </p:nvSpPr>
          <p:spPr>
            <a:xfrm>
              <a:off x="44958" y="946785"/>
              <a:ext cx="4076700" cy="5372100"/>
            </a:xfrm>
            <a:custGeom>
              <a:avLst/>
              <a:gdLst/>
              <a:ahLst/>
              <a:cxnLst/>
              <a:rect l="0" t="0" r="0" b="0"/>
              <a:pathLst>
                <a:path w="4076700" h="5372100">
                  <a:moveTo>
                    <a:pt x="0" y="5372100"/>
                  </a:moveTo>
                  <a:lnTo>
                    <a:pt x="4076700" y="5372100"/>
                  </a:lnTo>
                  <a:lnTo>
                    <a:pt x="4076700" y="0"/>
                  </a:lnTo>
                  <a:lnTo>
                    <a:pt x="0" y="0"/>
                  </a:lnTo>
                  <a:close/>
                </a:path>
              </a:pathLst>
            </a:custGeom>
            <a:ln w="38100" cap="sq">
              <a:miter lim="1016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986705" y="5052232"/>
            <a:ext cx="3085405" cy="7169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Ashlar arches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81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Gauged Arches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Precast Concrete Arches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 small openings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Cement concrete block voussoirs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reinforcement</a:t>
            </a:r>
          </a:p>
          <a:p>
            <a:pPr marL="457200" indent="-457200">
              <a:buAutoNum type="alphaLcParenR" startAt="2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Monolithic Concrete Arches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Plain or reinforced depend on the span and magnitudes of loading we will use cast-in-situ concrete.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large span openings(up to 3m)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Curing is done 2 up to 4 weeks.</a:t>
            </a:r>
          </a:p>
        </p:txBody>
      </p:sp>
    </p:spTree>
    <p:extLst>
      <p:ext uri="{BB962C8B-B14F-4D97-AF65-F5344CB8AC3E}">
        <p14:creationId xmlns:p14="http://schemas.microsoft.com/office/powerpoint/2010/main" xmlns="" val="16533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26807" y="981391"/>
            <a:ext cx="3416618" cy="3828733"/>
            <a:chOff x="0" y="0"/>
            <a:chExt cx="4419600" cy="5097780"/>
          </a:xfrm>
        </p:grpSpPr>
        <p:sp>
          <p:nvSpPr>
            <p:cNvPr id="5" name="Shape 9811"/>
            <p:cNvSpPr/>
            <p:nvPr/>
          </p:nvSpPr>
          <p:spPr>
            <a:xfrm>
              <a:off x="3440049" y="0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780"/>
              <a:ext cx="4419600" cy="50800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560319" y="981391"/>
            <a:ext cx="3478530" cy="3828733"/>
            <a:chOff x="0" y="0"/>
            <a:chExt cx="4191000" cy="5105400"/>
          </a:xfrm>
        </p:grpSpPr>
        <p:sp>
          <p:nvSpPr>
            <p:cNvPr id="8" name="Shape 10079"/>
            <p:cNvSpPr/>
            <p:nvPr/>
          </p:nvSpPr>
          <p:spPr>
            <a:xfrm>
              <a:off x="3211449" y="58420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191000" cy="51054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219200" y="5105400"/>
            <a:ext cx="3476625" cy="809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Precast concrete arches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560319" y="5114925"/>
            <a:ext cx="3545581" cy="8286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Monolithic concrete arches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14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shape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 Arches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Acts as a lintel.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Joints radiate to center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light loads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 up to 1.5m</a:t>
            </a:r>
          </a:p>
          <a:p>
            <a:pPr marL="457200" indent="-457200">
              <a:buAutoNum type="alphaUcPeriod" startAt="2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Segmental Arches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egmental in shape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Joints radiate from a center of arch which lies below the springing line.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over lintel.</a:t>
            </a:r>
          </a:p>
          <a:p>
            <a:pPr marL="457200" indent="-457200" algn="just">
              <a:buAutoNum type="alphaUcPeriod" startAt="3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Semi-circular Arches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 circular arches of soffit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of the arch lies on the springing line.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0014" y="893379"/>
            <a:ext cx="3348343" cy="3843022"/>
            <a:chOff x="0" y="0"/>
            <a:chExt cx="4716780" cy="5412740"/>
          </a:xfrm>
        </p:grpSpPr>
        <p:sp>
          <p:nvSpPr>
            <p:cNvPr id="5" name="Shape 10612"/>
            <p:cNvSpPr/>
            <p:nvPr/>
          </p:nvSpPr>
          <p:spPr>
            <a:xfrm>
              <a:off x="3600069" y="0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2560"/>
              <a:ext cx="4716780" cy="5250180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820" y="246380"/>
              <a:ext cx="4495800" cy="5029200"/>
            </a:xfrm>
            <a:prstGeom prst="rect">
              <a:avLst/>
            </a:prstGeom>
          </p:spPr>
        </p:pic>
        <p:sp>
          <p:nvSpPr>
            <p:cNvPr id="8" name="Shape 10860"/>
            <p:cNvSpPr/>
            <p:nvPr/>
          </p:nvSpPr>
          <p:spPr>
            <a:xfrm>
              <a:off x="55245" y="217805"/>
              <a:ext cx="4552950" cy="5086350"/>
            </a:xfrm>
            <a:custGeom>
              <a:avLst/>
              <a:gdLst/>
              <a:ahLst/>
              <a:cxnLst/>
              <a:rect l="0" t="0" r="0" b="0"/>
              <a:pathLst>
                <a:path w="4552950" h="5086350">
                  <a:moveTo>
                    <a:pt x="0" y="5086350"/>
                  </a:moveTo>
                  <a:lnTo>
                    <a:pt x="4552950" y="5086350"/>
                  </a:lnTo>
                  <a:lnTo>
                    <a:pt x="4552950" y="0"/>
                  </a:lnTo>
                  <a:lnTo>
                    <a:pt x="0" y="0"/>
                  </a:lnTo>
                  <a:close/>
                </a:path>
              </a:pathLst>
            </a:custGeom>
            <a:ln w="57150" cap="sq">
              <a:miter lim="101600"/>
            </a:ln>
          </p:spPr>
          <p:style>
            <a:lnRef idx="1">
              <a:srgbClr val="AE23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8642" y="683172"/>
            <a:ext cx="2861939" cy="4053229"/>
            <a:chOff x="0" y="0"/>
            <a:chExt cx="4030980" cy="5412740"/>
          </a:xfrm>
        </p:grpSpPr>
        <p:sp>
          <p:nvSpPr>
            <p:cNvPr id="10" name="Shape 10879"/>
            <p:cNvSpPr/>
            <p:nvPr/>
          </p:nvSpPr>
          <p:spPr>
            <a:xfrm>
              <a:off x="2990469" y="0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1" name="Picture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1160"/>
              <a:ext cx="4030980" cy="5021580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3820" y="474980"/>
              <a:ext cx="3810000" cy="4800600"/>
            </a:xfrm>
            <a:prstGeom prst="rect">
              <a:avLst/>
            </a:prstGeom>
          </p:spPr>
        </p:pic>
        <p:sp>
          <p:nvSpPr>
            <p:cNvPr id="13" name="Shape 11125"/>
            <p:cNvSpPr/>
            <p:nvPr/>
          </p:nvSpPr>
          <p:spPr>
            <a:xfrm>
              <a:off x="55245" y="446405"/>
              <a:ext cx="3867150" cy="4857750"/>
            </a:xfrm>
            <a:custGeom>
              <a:avLst/>
              <a:gdLst/>
              <a:ahLst/>
              <a:cxnLst/>
              <a:rect l="0" t="0" r="0" b="0"/>
              <a:pathLst>
                <a:path w="3867150" h="4857750">
                  <a:moveTo>
                    <a:pt x="0" y="4857750"/>
                  </a:moveTo>
                  <a:lnTo>
                    <a:pt x="3867150" y="4857750"/>
                  </a:lnTo>
                  <a:lnTo>
                    <a:pt x="3867150" y="0"/>
                  </a:lnTo>
                  <a:lnTo>
                    <a:pt x="0" y="0"/>
                  </a:lnTo>
                  <a:close/>
                </a:path>
              </a:pathLst>
            </a:custGeom>
            <a:ln w="57150" cap="sq">
              <a:miter lim="101600"/>
            </a:ln>
          </p:spPr>
          <p:style>
            <a:lnRef idx="1">
              <a:srgbClr val="FFC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72350" y="1008795"/>
            <a:ext cx="3600450" cy="2829780"/>
            <a:chOff x="0" y="0"/>
            <a:chExt cx="5312665" cy="3979164"/>
          </a:xfrm>
        </p:grpSpPr>
        <p:pic>
          <p:nvPicPr>
            <p:cNvPr id="15" name="Picture 1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312665" cy="3979164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02108" y="102109"/>
              <a:ext cx="5054600" cy="3721100"/>
            </a:xfrm>
            <a:prstGeom prst="rect">
              <a:avLst/>
            </a:prstGeom>
          </p:spPr>
        </p:pic>
        <p:sp>
          <p:nvSpPr>
            <p:cNvPr id="17" name="Shape 11387"/>
            <p:cNvSpPr/>
            <p:nvPr/>
          </p:nvSpPr>
          <p:spPr>
            <a:xfrm>
              <a:off x="64008" y="64009"/>
              <a:ext cx="5130800" cy="3797300"/>
            </a:xfrm>
            <a:custGeom>
              <a:avLst/>
              <a:gdLst/>
              <a:ahLst/>
              <a:cxnLst/>
              <a:rect l="0" t="0" r="0" b="0"/>
              <a:pathLst>
                <a:path w="5130800" h="3797300">
                  <a:moveTo>
                    <a:pt x="0" y="3797300"/>
                  </a:moveTo>
                  <a:lnTo>
                    <a:pt x="5130800" y="3797300"/>
                  </a:lnTo>
                  <a:lnTo>
                    <a:pt x="5130800" y="0"/>
                  </a:lnTo>
                  <a:lnTo>
                    <a:pt x="0" y="0"/>
                  </a:lnTo>
                  <a:close/>
                </a:path>
              </a:pathLst>
            </a:custGeom>
            <a:ln w="76200" cap="sq">
              <a:miter lim="101600"/>
            </a:ln>
          </p:spPr>
          <p:style>
            <a:lnRef idx="1">
              <a:srgbClr val="00999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591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pPr marL="457200" indent="-457200">
              <a:buAutoNum type="alphaUcPeriod" startAt="4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Relieving Arch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wooden lintels is provided on a large opening, in order to relieve the load of the masonry above the lintel provided we will construct a brick relieving arch above the lintel.</a:t>
            </a:r>
          </a:p>
          <a:p>
            <a:pPr marL="457200" indent="-457200">
              <a:buAutoNum type="alphaUcPeriod" startAt="5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Dutch or French 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a flat arch in design, but differs in shape and method of construction.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small openings.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3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4270" y="325120"/>
            <a:ext cx="2989580" cy="4799330"/>
            <a:chOff x="0" y="0"/>
            <a:chExt cx="3726180" cy="6517005"/>
          </a:xfrm>
        </p:grpSpPr>
        <p:sp>
          <p:nvSpPr>
            <p:cNvPr id="5" name="Shape 11665"/>
            <p:cNvSpPr/>
            <p:nvPr/>
          </p:nvSpPr>
          <p:spPr>
            <a:xfrm>
              <a:off x="2990469" y="1075309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11690"/>
            <p:cNvSpPr/>
            <p:nvPr/>
          </p:nvSpPr>
          <p:spPr>
            <a:xfrm>
              <a:off x="1747647" y="0"/>
              <a:ext cx="103632" cy="17399"/>
            </a:xfrm>
            <a:custGeom>
              <a:avLst/>
              <a:gdLst/>
              <a:ahLst/>
              <a:cxnLst/>
              <a:rect l="0" t="0" r="0" b="0"/>
              <a:pathLst>
                <a:path w="103632" h="17399">
                  <a:moveTo>
                    <a:pt x="11557" y="0"/>
                  </a:moveTo>
                  <a:lnTo>
                    <a:pt x="103632" y="0"/>
                  </a:lnTo>
                  <a:lnTo>
                    <a:pt x="86360" y="17399"/>
                  </a:lnTo>
                  <a:lnTo>
                    <a:pt x="0" y="0"/>
                  </a:lnTo>
                  <a:lnTo>
                    <a:pt x="11557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11706"/>
            <p:cNvSpPr/>
            <p:nvPr/>
          </p:nvSpPr>
          <p:spPr>
            <a:xfrm>
              <a:off x="1897253" y="260223"/>
              <a:ext cx="310642" cy="156083"/>
            </a:xfrm>
            <a:custGeom>
              <a:avLst/>
              <a:gdLst/>
              <a:ahLst/>
              <a:cxnLst/>
              <a:rect l="0" t="0" r="0" b="0"/>
              <a:pathLst>
                <a:path w="310642" h="156083">
                  <a:moveTo>
                    <a:pt x="184150" y="156083"/>
                  </a:moveTo>
                  <a:lnTo>
                    <a:pt x="149606" y="150241"/>
                  </a:lnTo>
                  <a:lnTo>
                    <a:pt x="184150" y="138684"/>
                  </a:lnTo>
                  <a:lnTo>
                    <a:pt x="207137" y="115570"/>
                  </a:lnTo>
                  <a:lnTo>
                    <a:pt x="218694" y="98171"/>
                  </a:lnTo>
                  <a:lnTo>
                    <a:pt x="218694" y="63500"/>
                  </a:lnTo>
                  <a:lnTo>
                    <a:pt x="189865" y="46228"/>
                  </a:lnTo>
                  <a:lnTo>
                    <a:pt x="166878" y="28829"/>
                  </a:lnTo>
                  <a:lnTo>
                    <a:pt x="103632" y="11557"/>
                  </a:lnTo>
                  <a:lnTo>
                    <a:pt x="0" y="11557"/>
                  </a:lnTo>
                  <a:lnTo>
                    <a:pt x="5715" y="0"/>
                  </a:lnTo>
                  <a:lnTo>
                    <a:pt x="149606" y="0"/>
                  </a:lnTo>
                  <a:lnTo>
                    <a:pt x="201423" y="11557"/>
                  </a:lnTo>
                  <a:lnTo>
                    <a:pt x="241681" y="17272"/>
                  </a:lnTo>
                  <a:lnTo>
                    <a:pt x="287655" y="34671"/>
                  </a:lnTo>
                  <a:lnTo>
                    <a:pt x="304927" y="63500"/>
                  </a:lnTo>
                  <a:lnTo>
                    <a:pt x="310642" y="80899"/>
                  </a:lnTo>
                  <a:lnTo>
                    <a:pt x="310642" y="98171"/>
                  </a:lnTo>
                  <a:lnTo>
                    <a:pt x="304927" y="115570"/>
                  </a:lnTo>
                  <a:lnTo>
                    <a:pt x="287655" y="132969"/>
                  </a:lnTo>
                  <a:lnTo>
                    <a:pt x="258953" y="150241"/>
                  </a:lnTo>
                  <a:lnTo>
                    <a:pt x="184150" y="156083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11711"/>
            <p:cNvSpPr/>
            <p:nvPr/>
          </p:nvSpPr>
          <p:spPr>
            <a:xfrm>
              <a:off x="2104390" y="583946"/>
              <a:ext cx="149606" cy="80899"/>
            </a:xfrm>
            <a:custGeom>
              <a:avLst/>
              <a:gdLst/>
              <a:ahLst/>
              <a:cxnLst/>
              <a:rect l="0" t="0" r="0" b="0"/>
              <a:pathLst>
                <a:path w="149606" h="80899">
                  <a:moveTo>
                    <a:pt x="0" y="46228"/>
                  </a:moveTo>
                  <a:lnTo>
                    <a:pt x="0" y="28829"/>
                  </a:lnTo>
                  <a:lnTo>
                    <a:pt x="17273" y="17272"/>
                  </a:lnTo>
                  <a:lnTo>
                    <a:pt x="80518" y="5715"/>
                  </a:lnTo>
                  <a:lnTo>
                    <a:pt x="149606" y="0"/>
                  </a:lnTo>
                  <a:lnTo>
                    <a:pt x="86361" y="28829"/>
                  </a:lnTo>
                  <a:lnTo>
                    <a:pt x="51816" y="51943"/>
                  </a:lnTo>
                  <a:lnTo>
                    <a:pt x="17273" y="80899"/>
                  </a:lnTo>
                  <a:lnTo>
                    <a:pt x="11557" y="63500"/>
                  </a:lnTo>
                  <a:lnTo>
                    <a:pt x="0" y="46228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0669"/>
              <a:ext cx="3726180" cy="5736336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756" y="860425"/>
              <a:ext cx="3511297" cy="5519928"/>
            </a:xfrm>
            <a:prstGeom prst="rect">
              <a:avLst/>
            </a:prstGeom>
          </p:spPr>
        </p:pic>
        <p:sp>
          <p:nvSpPr>
            <p:cNvPr id="11" name="Shape 11910"/>
            <p:cNvSpPr/>
            <p:nvPr/>
          </p:nvSpPr>
          <p:spPr>
            <a:xfrm>
              <a:off x="55245" y="835914"/>
              <a:ext cx="3562350" cy="5572125"/>
            </a:xfrm>
            <a:custGeom>
              <a:avLst/>
              <a:gdLst/>
              <a:ahLst/>
              <a:cxnLst/>
              <a:rect l="0" t="0" r="0" b="0"/>
              <a:pathLst>
                <a:path w="3562350" h="5572125">
                  <a:moveTo>
                    <a:pt x="612013" y="0"/>
                  </a:moveTo>
                  <a:lnTo>
                    <a:pt x="3562350" y="0"/>
                  </a:lnTo>
                  <a:lnTo>
                    <a:pt x="3562350" y="4960099"/>
                  </a:lnTo>
                  <a:lnTo>
                    <a:pt x="3559048" y="5022164"/>
                  </a:lnTo>
                  <a:lnTo>
                    <a:pt x="3549904" y="5082896"/>
                  </a:lnTo>
                  <a:lnTo>
                    <a:pt x="3534918" y="5141697"/>
                  </a:lnTo>
                  <a:lnTo>
                    <a:pt x="3514090" y="5197933"/>
                  </a:lnTo>
                  <a:lnTo>
                    <a:pt x="3488309" y="5251552"/>
                  </a:lnTo>
                  <a:lnTo>
                    <a:pt x="3457829" y="5301984"/>
                  </a:lnTo>
                  <a:lnTo>
                    <a:pt x="3422523" y="5349037"/>
                  </a:lnTo>
                  <a:lnTo>
                    <a:pt x="3382899" y="5392725"/>
                  </a:lnTo>
                  <a:lnTo>
                    <a:pt x="3339211" y="5432260"/>
                  </a:lnTo>
                  <a:lnTo>
                    <a:pt x="3292221" y="5467642"/>
                  </a:lnTo>
                  <a:lnTo>
                    <a:pt x="3241802" y="5498072"/>
                  </a:lnTo>
                  <a:lnTo>
                    <a:pt x="3188208" y="5523840"/>
                  </a:lnTo>
                  <a:lnTo>
                    <a:pt x="3131947" y="5544668"/>
                  </a:lnTo>
                  <a:lnTo>
                    <a:pt x="3073146" y="5559679"/>
                  </a:lnTo>
                  <a:lnTo>
                    <a:pt x="3012440" y="5568836"/>
                  </a:lnTo>
                  <a:lnTo>
                    <a:pt x="2950337" y="5572125"/>
                  </a:lnTo>
                  <a:lnTo>
                    <a:pt x="0" y="5572125"/>
                  </a:lnTo>
                  <a:lnTo>
                    <a:pt x="0" y="612013"/>
                  </a:lnTo>
                  <a:lnTo>
                    <a:pt x="3302" y="550291"/>
                  </a:lnTo>
                  <a:lnTo>
                    <a:pt x="12446" y="489585"/>
                  </a:lnTo>
                  <a:lnTo>
                    <a:pt x="27432" y="430911"/>
                  </a:lnTo>
                  <a:lnTo>
                    <a:pt x="48260" y="374142"/>
                  </a:lnTo>
                  <a:lnTo>
                    <a:pt x="74041" y="320929"/>
                  </a:lnTo>
                  <a:lnTo>
                    <a:pt x="104902" y="270129"/>
                  </a:lnTo>
                  <a:lnTo>
                    <a:pt x="139954" y="223012"/>
                  </a:lnTo>
                  <a:lnTo>
                    <a:pt x="179832" y="179832"/>
                  </a:lnTo>
                  <a:lnTo>
                    <a:pt x="223012" y="139954"/>
                  </a:lnTo>
                  <a:lnTo>
                    <a:pt x="270129" y="104902"/>
                  </a:lnTo>
                  <a:lnTo>
                    <a:pt x="320929" y="74041"/>
                  </a:lnTo>
                  <a:lnTo>
                    <a:pt x="374142" y="48260"/>
                  </a:lnTo>
                  <a:lnTo>
                    <a:pt x="430911" y="27432"/>
                  </a:lnTo>
                  <a:lnTo>
                    <a:pt x="489585" y="12446"/>
                  </a:lnTo>
                  <a:lnTo>
                    <a:pt x="550291" y="3302"/>
                  </a:lnTo>
                  <a:close/>
                </a:path>
              </a:pathLst>
            </a:custGeom>
            <a:ln w="57150" cap="sq">
              <a:miter lim="101600"/>
            </a:ln>
          </p:spPr>
          <p:style>
            <a:lnRef idx="1">
              <a:srgbClr val="821A5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133850" y="958763"/>
            <a:ext cx="5220970" cy="385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8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based on number of centers</a:t>
            </a:r>
          </a:p>
          <a:p>
            <a:pPr marL="457200" indent="-457200">
              <a:buAutoNum type="alphaU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centered 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Segmental, semi-circular, flat arches come under this category.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a perfectly circular arch known as bull-eyes arch, is provided for circular window.</a:t>
            </a:r>
          </a:p>
          <a:p>
            <a:pPr marL="457200" indent="-457200">
              <a:buAutoNum type="alphaUcPeriod" startAt="2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centered 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Pointed, semi-elliptical arches </a:t>
            </a:r>
          </a:p>
          <a:p>
            <a:pPr marL="457200" indent="-457200">
              <a:buAutoNum type="alphaUcPeriod" startAt="3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centered 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Elliptical arches come under this category</a:t>
            </a:r>
          </a:p>
          <a:p>
            <a:pPr marL="457200" indent="-457200">
              <a:buAutoNum type="alphaUcPeriod" startAt="4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centered arches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Venetian 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centers</a:t>
            </a:r>
          </a:p>
          <a:p>
            <a:pPr marL="457200" indent="-457200">
              <a:buAutoNum type="alphaUcPeriod" startAt="5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centered arches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good semi-elliptical shape.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5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only short answers.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weakness of timber lintels and stone lintels??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depth of the lintels on reinforced cement concrete lintel depend on………………..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Voussoirs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Skewback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Mention ways of failures in arch.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Mention types of brick arches.</a:t>
            </a:r>
          </a:p>
        </p:txBody>
      </p:sp>
    </p:spTree>
    <p:extLst>
      <p:ext uri="{BB962C8B-B14F-4D97-AF65-F5344CB8AC3E}">
        <p14:creationId xmlns:p14="http://schemas.microsoft.com/office/powerpoint/2010/main" xmlns="" val="4215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LINTELS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their material of constructions lintels could be classified as: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Timber Lintels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Stone Lintels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Brick Lintels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Reinforced Brick Lintels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 Lintels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Reinforced Cement Concrete Lintels</a:t>
            </a:r>
          </a:p>
        </p:txBody>
      </p:sp>
    </p:spTree>
    <p:extLst>
      <p:ext uri="{BB962C8B-B14F-4D97-AF65-F5344CB8AC3E}">
        <p14:creationId xmlns:p14="http://schemas.microsoft.com/office/powerpoint/2010/main" xmlns="" val="19349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Timber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Lintels: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 available in hilly areas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costly but they are structurally weak and vulnerable to decay.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 decay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62271" y="2841812"/>
            <a:ext cx="4349115" cy="29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3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Stone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Lintels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stones are easily available areas.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stone slab of greater thickness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chosen because of its high cost and its inability to withstand the transverse stress load.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51283" y="2911130"/>
            <a:ext cx="5969876" cy="3108670"/>
            <a:chOff x="0" y="0"/>
            <a:chExt cx="9064494" cy="5833872"/>
          </a:xfrm>
        </p:grpSpPr>
        <p:sp>
          <p:nvSpPr>
            <p:cNvPr id="5" name="Shape 2591"/>
            <p:cNvSpPr/>
            <p:nvPr/>
          </p:nvSpPr>
          <p:spPr>
            <a:xfrm>
              <a:off x="7920352" y="253493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2748"/>
            <p:cNvSpPr/>
            <p:nvPr/>
          </p:nvSpPr>
          <p:spPr>
            <a:xfrm>
              <a:off x="458354" y="4651633"/>
              <a:ext cx="24930" cy="7285"/>
            </a:xfrm>
            <a:custGeom>
              <a:avLst/>
              <a:gdLst/>
              <a:ahLst/>
              <a:cxnLst/>
              <a:rect l="0" t="0" r="0" b="0"/>
              <a:pathLst>
                <a:path w="24930" h="7285">
                  <a:moveTo>
                    <a:pt x="0" y="0"/>
                  </a:moveTo>
                  <a:lnTo>
                    <a:pt x="24611" y="7084"/>
                  </a:lnTo>
                  <a:lnTo>
                    <a:pt x="24930" y="7285"/>
                  </a:lnTo>
                  <a:lnTo>
                    <a:pt x="7745" y="2855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D9E0F9">
                <a:alpha val="56078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2750"/>
            <p:cNvSpPr/>
            <p:nvPr/>
          </p:nvSpPr>
          <p:spPr>
            <a:xfrm>
              <a:off x="0" y="4575380"/>
              <a:ext cx="165591" cy="79108"/>
            </a:xfrm>
            <a:custGeom>
              <a:avLst/>
              <a:gdLst/>
              <a:ahLst/>
              <a:cxnLst/>
              <a:rect l="0" t="0" r="0" b="0"/>
              <a:pathLst>
                <a:path w="165591" h="79108">
                  <a:moveTo>
                    <a:pt x="79728" y="79108"/>
                  </a:moveTo>
                  <a:lnTo>
                    <a:pt x="35264" y="67805"/>
                  </a:lnTo>
                  <a:lnTo>
                    <a:pt x="52130" y="62154"/>
                  </a:lnTo>
                  <a:lnTo>
                    <a:pt x="62862" y="42380"/>
                  </a:lnTo>
                  <a:lnTo>
                    <a:pt x="62862" y="26848"/>
                  </a:lnTo>
                  <a:lnTo>
                    <a:pt x="39864" y="9893"/>
                  </a:lnTo>
                  <a:lnTo>
                    <a:pt x="0" y="0"/>
                  </a:lnTo>
                  <a:lnTo>
                    <a:pt x="75128" y="0"/>
                  </a:lnTo>
                  <a:lnTo>
                    <a:pt x="108859" y="9893"/>
                  </a:lnTo>
                  <a:lnTo>
                    <a:pt x="142592" y="21196"/>
                  </a:lnTo>
                  <a:lnTo>
                    <a:pt x="165591" y="36728"/>
                  </a:lnTo>
                  <a:lnTo>
                    <a:pt x="159457" y="57912"/>
                  </a:lnTo>
                  <a:lnTo>
                    <a:pt x="148726" y="62154"/>
                  </a:lnTo>
                  <a:lnTo>
                    <a:pt x="125726" y="67805"/>
                  </a:lnTo>
                  <a:lnTo>
                    <a:pt x="79728" y="79108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D9E0F9">
                <a:alpha val="56078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2751"/>
            <p:cNvSpPr/>
            <p:nvPr/>
          </p:nvSpPr>
          <p:spPr>
            <a:xfrm>
              <a:off x="102726" y="4575380"/>
              <a:ext cx="187058" cy="83338"/>
            </a:xfrm>
            <a:custGeom>
              <a:avLst/>
              <a:gdLst/>
              <a:ahLst/>
              <a:cxnLst/>
              <a:rect l="0" t="0" r="0" b="0"/>
              <a:pathLst>
                <a:path w="187058" h="83338">
                  <a:moveTo>
                    <a:pt x="176314" y="36728"/>
                  </a:moveTo>
                  <a:lnTo>
                    <a:pt x="187058" y="46622"/>
                  </a:lnTo>
                  <a:lnTo>
                    <a:pt x="176314" y="57912"/>
                  </a:lnTo>
                  <a:lnTo>
                    <a:pt x="164059" y="62154"/>
                  </a:lnTo>
                  <a:lnTo>
                    <a:pt x="113462" y="79108"/>
                  </a:lnTo>
                  <a:lnTo>
                    <a:pt x="23000" y="83338"/>
                  </a:lnTo>
                  <a:lnTo>
                    <a:pt x="6133" y="79108"/>
                  </a:lnTo>
                  <a:lnTo>
                    <a:pt x="39865" y="67805"/>
                  </a:lnTo>
                  <a:lnTo>
                    <a:pt x="56731" y="62154"/>
                  </a:lnTo>
                  <a:lnTo>
                    <a:pt x="62865" y="57912"/>
                  </a:lnTo>
                  <a:lnTo>
                    <a:pt x="67462" y="46622"/>
                  </a:lnTo>
                  <a:lnTo>
                    <a:pt x="62865" y="36728"/>
                  </a:lnTo>
                  <a:lnTo>
                    <a:pt x="56731" y="26848"/>
                  </a:lnTo>
                  <a:lnTo>
                    <a:pt x="39865" y="9893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5652"/>
                  </a:lnTo>
                  <a:lnTo>
                    <a:pt x="147193" y="21196"/>
                  </a:lnTo>
                  <a:lnTo>
                    <a:pt x="176314" y="36728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D9E0F9">
                <a:alpha val="56078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99030" y="0"/>
              <a:ext cx="8665464" cy="5833872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94102" y="195073"/>
              <a:ext cx="8077200" cy="548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375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Brick Lintels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use hard, well burnt and first class bricks.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very short spans.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Bricks with frogs are more suitable.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brick is a brick with frogs????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20360" y="3531476"/>
            <a:ext cx="4876800" cy="2698531"/>
            <a:chOff x="0" y="768086"/>
            <a:chExt cx="4127500" cy="4660900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50" y="774436"/>
              <a:ext cx="4114800" cy="4648200"/>
            </a:xfrm>
            <a:prstGeom prst="rect">
              <a:avLst/>
            </a:prstGeom>
          </p:spPr>
        </p:pic>
        <p:sp>
          <p:nvSpPr>
            <p:cNvPr id="6" name="Shape 3089"/>
            <p:cNvSpPr/>
            <p:nvPr/>
          </p:nvSpPr>
          <p:spPr>
            <a:xfrm>
              <a:off x="0" y="768086"/>
              <a:ext cx="4127500" cy="4660900"/>
            </a:xfrm>
            <a:custGeom>
              <a:avLst/>
              <a:gdLst/>
              <a:ahLst/>
              <a:cxnLst/>
              <a:rect l="0" t="0" r="0" b="0"/>
              <a:pathLst>
                <a:path w="4127500" h="4660900">
                  <a:moveTo>
                    <a:pt x="0" y="4660900"/>
                  </a:moveTo>
                  <a:lnTo>
                    <a:pt x="4127500" y="4660900"/>
                  </a:lnTo>
                  <a:lnTo>
                    <a:pt x="41275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AE23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564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Reinforced Brick Lintel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large spans and heavy loads.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Reinforced with mild steel bars.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common due to durability, strength and fire resisting properties.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Joints are filled with cement concrete.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92870" y="3277453"/>
            <a:ext cx="4315406" cy="3291511"/>
            <a:chOff x="0" y="0"/>
            <a:chExt cx="3333750" cy="5275580"/>
          </a:xfrm>
        </p:grpSpPr>
        <p:sp>
          <p:nvSpPr>
            <p:cNvPr id="5" name="Shape 3109"/>
            <p:cNvSpPr/>
            <p:nvPr/>
          </p:nvSpPr>
          <p:spPr>
            <a:xfrm>
              <a:off x="2525649" y="0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780"/>
              <a:ext cx="3333750" cy="525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71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Steel Lintels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at large openings and where the super imposed loads are heavy.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rolled steel joints.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used singly or in combination with bolts on their joints.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01116" y="3178424"/>
            <a:ext cx="4732374" cy="3274928"/>
            <a:chOff x="167767" y="148209"/>
            <a:chExt cx="4507993" cy="3060192"/>
          </a:xfrm>
        </p:grpSpPr>
        <p:sp>
          <p:nvSpPr>
            <p:cNvPr id="5" name="Shape 3373"/>
            <p:cNvSpPr/>
            <p:nvPr/>
          </p:nvSpPr>
          <p:spPr>
            <a:xfrm>
              <a:off x="3468624" y="334645"/>
              <a:ext cx="149479" cy="121412"/>
            </a:xfrm>
            <a:custGeom>
              <a:avLst/>
              <a:gdLst/>
              <a:ahLst/>
              <a:cxnLst/>
              <a:rect l="0" t="0" r="0" b="0"/>
              <a:pathLst>
                <a:path w="149479" h="121412">
                  <a:moveTo>
                    <a:pt x="51689" y="17272"/>
                  </a:moveTo>
                  <a:lnTo>
                    <a:pt x="51689" y="0"/>
                  </a:lnTo>
                  <a:lnTo>
                    <a:pt x="97790" y="5715"/>
                  </a:lnTo>
                  <a:lnTo>
                    <a:pt x="132334" y="23114"/>
                  </a:lnTo>
                  <a:lnTo>
                    <a:pt x="149479" y="40513"/>
                  </a:lnTo>
                  <a:lnTo>
                    <a:pt x="149479" y="57785"/>
                  </a:lnTo>
                  <a:lnTo>
                    <a:pt x="143764" y="86741"/>
                  </a:lnTo>
                  <a:lnTo>
                    <a:pt x="143764" y="92456"/>
                  </a:lnTo>
                  <a:lnTo>
                    <a:pt x="115062" y="104013"/>
                  </a:lnTo>
                  <a:lnTo>
                    <a:pt x="80518" y="121412"/>
                  </a:lnTo>
                  <a:lnTo>
                    <a:pt x="0" y="121412"/>
                  </a:lnTo>
                  <a:lnTo>
                    <a:pt x="28702" y="92456"/>
                  </a:lnTo>
                  <a:lnTo>
                    <a:pt x="45974" y="57785"/>
                  </a:lnTo>
                  <a:lnTo>
                    <a:pt x="51689" y="17272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E0EFFB">
                <a:alpha val="47843"/>
              </a:srgbClr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7767" y="148209"/>
              <a:ext cx="4507993" cy="3060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692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4" y="168166"/>
            <a:ext cx="9942786" cy="51500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14" y="893379"/>
            <a:ext cx="9942786" cy="512642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Reinforced Cement Concrete Lintels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pre-cast.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provided the pre-cast one when the smaller spans are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depth of the lintel depend on the length of the opening and the load above the lintel.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29008" y="3451868"/>
            <a:ext cx="4074467" cy="33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247</TotalTime>
  <Words>1335</Words>
  <Application>Microsoft Office PowerPoint</Application>
  <PresentationFormat>Custom</PresentationFormat>
  <Paragraphs>300</Paragraphs>
  <Slides>29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CHAPTER 3</vt:lpstr>
      <vt:lpstr>Lintels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Arches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  <vt:lpstr>cont.….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hood</dc:creator>
  <cp:lastModifiedBy>Guest</cp:lastModifiedBy>
  <cp:revision>17</cp:revision>
  <dcterms:created xsi:type="dcterms:W3CDTF">2018-12-11T12:34:45Z</dcterms:created>
  <dcterms:modified xsi:type="dcterms:W3CDTF">2019-01-25T15:52:12Z</dcterms:modified>
</cp:coreProperties>
</file>