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43"/>
  </p:notesMasterIdLst>
  <p:handoutMasterIdLst>
    <p:handoutMasterId r:id="rId44"/>
  </p:handoutMasterIdLst>
  <p:sldIdLst>
    <p:sldId id="264" r:id="rId2"/>
    <p:sldId id="265" r:id="rId3"/>
    <p:sldId id="266" r:id="rId4"/>
    <p:sldId id="267" r:id="rId5"/>
    <p:sldId id="268" r:id="rId6"/>
    <p:sldId id="269" r:id="rId7"/>
    <p:sldId id="270" r:id="rId8"/>
    <p:sldId id="271" r:id="rId9"/>
    <p:sldId id="272" r:id="rId10"/>
    <p:sldId id="273" r:id="rId11"/>
    <p:sldId id="274" r:id="rId12"/>
    <p:sldId id="275" r:id="rId13"/>
    <p:sldId id="276" r:id="rId14"/>
    <p:sldId id="277" r:id="rId15"/>
    <p:sldId id="278" r:id="rId16"/>
    <p:sldId id="284" r:id="rId17"/>
    <p:sldId id="285" r:id="rId18"/>
    <p:sldId id="280" r:id="rId19"/>
    <p:sldId id="281" r:id="rId20"/>
    <p:sldId id="282" r:id="rId21"/>
    <p:sldId id="283" r:id="rId22"/>
    <p:sldId id="286" r:id="rId23"/>
    <p:sldId id="287" r:id="rId24"/>
    <p:sldId id="288" r:id="rId25"/>
    <p:sldId id="289" r:id="rId26"/>
    <p:sldId id="290" r:id="rId27"/>
    <p:sldId id="291" r:id="rId28"/>
    <p:sldId id="292" r:id="rId29"/>
    <p:sldId id="293" r:id="rId30"/>
    <p:sldId id="294" r:id="rId31"/>
    <p:sldId id="295" r:id="rId32"/>
    <p:sldId id="296" r:id="rId33"/>
    <p:sldId id="297" r:id="rId34"/>
    <p:sldId id="298" r:id="rId35"/>
    <p:sldId id="299" r:id="rId36"/>
    <p:sldId id="300" r:id="rId37"/>
    <p:sldId id="301" r:id="rId38"/>
    <p:sldId id="302" r:id="rId39"/>
    <p:sldId id="303" r:id="rId40"/>
    <p:sldId id="304" r:id="rId41"/>
    <p:sldId id="305" r:id="rId42"/>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99FF33"/>
    <a:srgbClr val="FFCC99"/>
    <a:srgbClr val="00FFFF"/>
    <a:srgbClr val="FFCCCC"/>
    <a:srgbClr val="CC99FF"/>
    <a:srgbClr val="FF9900"/>
    <a:srgbClr val="66FF3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21305" autoAdjust="0"/>
    <p:restoredTop sz="96378" autoAdjust="0"/>
  </p:normalViewPr>
  <p:slideViewPr>
    <p:cSldViewPr>
      <p:cViewPr>
        <p:scale>
          <a:sx n="66" d="100"/>
          <a:sy n="66" d="100"/>
        </p:scale>
        <p:origin x="-1272" y="-19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notesMaster" Target="notesMasters/notesMaster1.xml"/><Relationship Id="rId48"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AA07027-9640-4C97-8860-CE35C72208F6}" type="datetimeFigureOut">
              <a:rPr lang="en-US" smtClean="0"/>
              <a:t>5/3/2018</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99242F6-B3D1-468B-B6D3-7D364A5E96CD}" type="slidenum">
              <a:rPr lang="en-US" smtClean="0"/>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26627"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6629"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6630"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26631"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FBD905A2-D72B-4DB8-829D-1FC0B6608F85}" type="slidenum">
              <a:rPr lang="en-US"/>
              <a:pPr>
                <a:defRPr/>
              </a:pPr>
              <a:t>‹#›</a:t>
            </a:fld>
            <a:endParaRPr lang="en-US" dirty="0"/>
          </a:p>
        </p:txBody>
      </p:sp>
    </p:spTree>
    <p:extLst>
      <p:ext uri="{BB962C8B-B14F-4D97-AF65-F5344CB8AC3E}">
        <p14:creationId xmlns="" xmlns:p14="http://schemas.microsoft.com/office/powerpoint/2010/main" val="218993918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0114" name="Rectangle 2"/>
          <p:cNvSpPr>
            <a:spLocks noGrp="1" noChangeArrowheads="1"/>
          </p:cNvSpPr>
          <p:nvPr>
            <p:ph type="ctrTitle" sz="quarter"/>
          </p:nvPr>
        </p:nvSpPr>
        <p:spPr>
          <a:xfrm>
            <a:off x="685800" y="1676400"/>
            <a:ext cx="7772400" cy="1828800"/>
          </a:xfrm>
        </p:spPr>
        <p:txBody>
          <a:bodyPr/>
          <a:lstStyle>
            <a:lvl1pPr>
              <a:defRPr/>
            </a:lvl1pPr>
          </a:lstStyle>
          <a:p>
            <a:r>
              <a:rPr lang="en-US"/>
              <a:t>Click to edit Master title style</a:t>
            </a:r>
          </a:p>
        </p:txBody>
      </p:sp>
      <p:sp>
        <p:nvSpPr>
          <p:cNvPr id="90115" name="Rectangle 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95D7FE8-9414-4F1C-B81E-F0A2B1C8C1B8}" type="slidenum">
              <a:rPr lang="en-US"/>
              <a:pPr>
                <a:defRPr/>
              </a:pPr>
              <a:t>‹#›</a:t>
            </a:fld>
            <a:endParaRPr lang="en-US" dirty="0"/>
          </a:p>
        </p:txBody>
      </p:sp>
    </p:spTree>
  </p:cSld>
  <p:clrMapOvr>
    <a:masterClrMapping/>
  </p:clrMapOvr>
  <p:transition>
    <p:push dir="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CAC990A-3E72-4340-AC09-8F030DB35402}" type="slidenum">
              <a:rPr lang="en-US"/>
              <a:pPr>
                <a:defRPr/>
              </a:pPr>
              <a:t>‹#›</a:t>
            </a:fld>
            <a:endParaRPr lang="en-US" dirty="0"/>
          </a:p>
        </p:txBody>
      </p:sp>
    </p:spTree>
  </p:cSld>
  <p:clrMapOvr>
    <a:masterClrMapping/>
  </p:clrMapOvr>
  <p:transition>
    <p:push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57400" cy="57150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381000"/>
            <a:ext cx="6019800" cy="5715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1E6150A-F3F5-47B7-8BDD-BD75B3EA4D22}" type="slidenum">
              <a:rPr lang="en-US"/>
              <a:pPr>
                <a:defRPr/>
              </a:pPr>
              <a:t>‹#›</a:t>
            </a:fld>
            <a:endParaRPr lang="en-US" dirty="0"/>
          </a:p>
        </p:txBody>
      </p:sp>
    </p:spTree>
  </p:cSld>
  <p:clrMapOvr>
    <a:masterClrMapping/>
  </p:clrMapOvr>
  <p:transition>
    <p:push dir="d"/>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smtClean="0"/>
              <a:t>Click to edit Master title style</a:t>
            </a:r>
            <a:endParaRPr lang="en-US"/>
          </a:p>
        </p:txBody>
      </p:sp>
      <p:sp>
        <p:nvSpPr>
          <p:cNvPr id="3" name="SmartArt Placeholder 2"/>
          <p:cNvSpPr>
            <a:spLocks noGrp="1"/>
          </p:cNvSpPr>
          <p:nvPr>
            <p:ph type="dgm" idx="1"/>
          </p:nvPr>
        </p:nvSpPr>
        <p:spPr>
          <a:xfrm>
            <a:off x="457200" y="1981200"/>
            <a:ext cx="8229600" cy="4114800"/>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55AA945-9478-4343-B7E5-B3AFFA24C4C8}" type="slidenum">
              <a:rPr lang="en-US"/>
              <a:pPr>
                <a:defRPr/>
              </a:pPr>
              <a:t>‹#›</a:t>
            </a:fld>
            <a:endParaRPr lang="en-US" dirty="0"/>
          </a:p>
        </p:txBody>
      </p:sp>
    </p:spTree>
  </p:cSld>
  <p:clrMapOvr>
    <a:masterClrMapping/>
  </p:clrMapOvr>
  <p:transition>
    <p:push dir="d"/>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4BA0870-B334-4211-8446-F8B5BE8EAC4A}" type="slidenum">
              <a:rPr lang="en-US"/>
              <a:pPr>
                <a:defRPr/>
              </a:pPr>
              <a:t>‹#›</a:t>
            </a:fld>
            <a:endParaRPr lang="en-US" dirty="0"/>
          </a:p>
        </p:txBody>
      </p:sp>
    </p:spTree>
  </p:cSld>
  <p:clrMapOvr>
    <a:masterClrMapping/>
  </p:clrMapOvr>
  <p:transition>
    <p:push dir="d"/>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13716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981200"/>
            <a:ext cx="8229600" cy="4114800"/>
          </a:xfrm>
        </p:spPr>
        <p:txBody>
          <a:bodyPr/>
          <a:lstStyle/>
          <a:p>
            <a:pPr lvl="0"/>
            <a:endParaRPr lang="en-US" noProof="0" dirty="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2E449F1-4438-4EBD-9C60-E78440BCC6B5}" type="slidenum">
              <a:rPr lang="en-US"/>
              <a:pPr>
                <a:defRPr/>
              </a:pPr>
              <a:t>‹#›</a:t>
            </a:fld>
            <a:endParaRPr lang="en-US" dirty="0"/>
          </a:p>
        </p:txBody>
      </p:sp>
    </p:spTree>
  </p:cSld>
  <p:clrMapOvr>
    <a:masterClrMapping/>
  </p:clrMapOvr>
  <p:transition>
    <p:push dir="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4CC134D-9AE9-4537-90E9-3372A9E97D50}" type="slidenum">
              <a:rPr lang="en-US"/>
              <a:pPr>
                <a:defRPr/>
              </a:pPr>
              <a:t>‹#›</a:t>
            </a:fld>
            <a:endParaRPr lang="en-US" dirty="0"/>
          </a:p>
        </p:txBody>
      </p:sp>
    </p:spTree>
  </p:cSld>
  <p:clrMapOvr>
    <a:masterClrMapping/>
  </p:clrMapOvr>
  <p:transition>
    <p:push dir="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7B66B69-0B13-4359-974C-F14A8BD06D3B}" type="slidenum">
              <a:rPr lang="en-US"/>
              <a:pPr>
                <a:defRPr/>
              </a:pPr>
              <a:t>‹#›</a:t>
            </a:fld>
            <a:endParaRPr lang="en-US" dirty="0"/>
          </a:p>
        </p:txBody>
      </p:sp>
    </p:spTree>
  </p:cSld>
  <p:clrMapOvr>
    <a:masterClrMapping/>
  </p:clrMapOvr>
  <p:transition>
    <p:push dir="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41FC430-155D-4EF2-BD5C-E7CC04017C02}" type="slidenum">
              <a:rPr lang="en-US"/>
              <a:pPr>
                <a:defRPr/>
              </a:pPr>
              <a:t>‹#›</a:t>
            </a:fld>
            <a:endParaRPr lang="en-US" dirty="0"/>
          </a:p>
        </p:txBody>
      </p:sp>
    </p:spTree>
  </p:cSld>
  <p:clrMapOvr>
    <a:masterClrMapping/>
  </p:clrMapOvr>
  <p:transition>
    <p:push dir="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F97972B8-D66B-480C-AD1B-FC003FD2AF29}" type="slidenum">
              <a:rPr lang="en-US"/>
              <a:pPr>
                <a:defRPr/>
              </a:pPr>
              <a:t>‹#›</a:t>
            </a:fld>
            <a:endParaRPr lang="en-US" dirty="0"/>
          </a:p>
        </p:txBody>
      </p:sp>
    </p:spTree>
  </p:cSld>
  <p:clrMapOvr>
    <a:masterClrMapping/>
  </p:clrMapOvr>
  <p:transition>
    <p:push dir="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B7B3EA19-93AA-487E-9C76-25DE7955DDFB}" type="slidenum">
              <a:rPr lang="en-US"/>
              <a:pPr>
                <a:defRPr/>
              </a:pPr>
              <a:t>‹#›</a:t>
            </a:fld>
            <a:endParaRPr lang="en-US" dirty="0"/>
          </a:p>
        </p:txBody>
      </p:sp>
    </p:spTree>
  </p:cSld>
  <p:clrMapOvr>
    <a:masterClrMapping/>
  </p:clrMapOvr>
  <p:transition>
    <p:push dir="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4E2B7CA-3399-4EA2-AB79-3F217AFEE832}" type="slidenum">
              <a:rPr lang="en-US"/>
              <a:pPr>
                <a:defRPr/>
              </a:pPr>
              <a:t>‹#›</a:t>
            </a:fld>
            <a:endParaRPr lang="en-US" dirty="0"/>
          </a:p>
        </p:txBody>
      </p:sp>
    </p:spTree>
  </p:cSld>
  <p:clrMapOvr>
    <a:masterClrMapping/>
  </p:clrMapOvr>
  <p:transition>
    <p:push dir="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D2F5D3A-5751-40E3-A2EE-30EB54D30676}" type="slidenum">
              <a:rPr lang="en-US"/>
              <a:pPr>
                <a:defRPr/>
              </a:pPr>
              <a:t>‹#›</a:t>
            </a:fld>
            <a:endParaRPr lang="en-US" dirty="0"/>
          </a:p>
        </p:txBody>
      </p:sp>
    </p:spTree>
  </p:cSld>
  <p:clrMapOvr>
    <a:masterClrMapping/>
  </p:clrMapOvr>
  <p:transition>
    <p:push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F40A152-A00C-4438-877F-B9183CC48CCF}" type="slidenum">
              <a:rPr lang="en-US"/>
              <a:pPr>
                <a:defRPr/>
              </a:pPr>
              <a:t>‹#›</a:t>
            </a:fld>
            <a:endParaRPr lang="en-US" dirty="0"/>
          </a:p>
        </p:txBody>
      </p:sp>
    </p:spTree>
  </p:cSld>
  <p:clrMapOvr>
    <a:masterClrMapping/>
  </p:clrMapOvr>
  <p:transition>
    <p:push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89090" name="Rectangle 2"/>
          <p:cNvSpPr>
            <a:spLocks noGrp="1" noChangeArrowheads="1"/>
          </p:cNvSpPr>
          <p:nvPr>
            <p:ph type="title"/>
          </p:nvPr>
        </p:nvSpPr>
        <p:spPr bwMode="auto">
          <a:xfrm>
            <a:off x="457200" y="381000"/>
            <a:ext cx="8229600" cy="13716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9091" name="Rectangle 3"/>
          <p:cNvSpPr>
            <a:spLocks noGrp="1" noChangeArrowheads="1"/>
          </p:cNvSpPr>
          <p:nvPr>
            <p:ph type="body" idx="1"/>
          </p:nvPr>
        </p:nvSpPr>
        <p:spPr bwMode="auto">
          <a:xfrm>
            <a:off x="457200" y="1981200"/>
            <a:ext cx="82296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8909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pPr>
              <a:defRPr/>
            </a:pPr>
            <a:endParaRPr lang="en-US"/>
          </a:p>
        </p:txBody>
      </p:sp>
      <p:sp>
        <p:nvSpPr>
          <p:cNvPr id="89093"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effectLst>
                  <a:outerShdw blurRad="38100" dist="38100" dir="2700000" algn="tl">
                    <a:srgbClr val="000000"/>
                  </a:outerShdw>
                </a:effectLst>
                <a:latin typeface="Arial" charset="0"/>
              </a:defRPr>
            </a:lvl1pPr>
          </a:lstStyle>
          <a:p>
            <a:pPr>
              <a:defRPr/>
            </a:pPr>
            <a:endParaRPr lang="en-US"/>
          </a:p>
        </p:txBody>
      </p:sp>
      <p:sp>
        <p:nvSpPr>
          <p:cNvPr id="89094"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latin typeface="Arial" charset="0"/>
              </a:defRPr>
            </a:lvl1pPr>
          </a:lstStyle>
          <a:p>
            <a:pPr>
              <a:defRPr/>
            </a:pPr>
            <a:fld id="{71FEA85B-8FD3-4B35-81B2-34535F60124A}" type="slidenum">
              <a:rPr lang="en-US"/>
              <a:pPr>
                <a:defRPr/>
              </a:pPr>
              <a:t>‹#›</a:t>
            </a:fld>
            <a:endParaRPr lang="en-US" dirty="0"/>
          </a:p>
        </p:txBody>
      </p:sp>
    </p:spTree>
  </p:cSld>
  <p:clrMap bg1="dk2" tx1="lt1" bg2="dk1" tx2="lt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Lst>
  <p:transition>
    <p:push dir="d"/>
  </p:transition>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eaLnBrk="0" fontAlgn="base" hangingPunct="0">
        <a:spcBef>
          <a:spcPct val="20000"/>
        </a:spcBef>
        <a:spcAft>
          <a:spcPct val="0"/>
        </a:spcAft>
        <a:buClr>
          <a:schemeClr val="hlink"/>
        </a:buClr>
        <a:buSzPct val="65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65000"/>
        <a:buFont typeface="Wingdings"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hlink"/>
        </a:buClr>
        <a:buSzPct val="65000"/>
        <a:buFont typeface="Wingdings"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fo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65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CHAPTER THREE</a:t>
            </a:r>
          </a:p>
        </p:txBody>
      </p:sp>
      <p:sp>
        <p:nvSpPr>
          <p:cNvPr id="3" name="Content Placeholder 2"/>
          <p:cNvSpPr>
            <a:spLocks noGrp="1"/>
          </p:cNvSpPr>
          <p:nvPr>
            <p:ph idx="1"/>
          </p:nvPr>
        </p:nvSpPr>
        <p:spPr/>
        <p:txBody>
          <a:bodyPr/>
          <a:lstStyle/>
          <a:p>
            <a:pPr algn="ctr" eaLnBrk="1" hangingPunct="1">
              <a:buFont typeface="Wingdings" pitchFamily="2" charset="2"/>
              <a:buNone/>
              <a:defRPr/>
            </a:pPr>
            <a:r>
              <a:rPr lang="en-US" b="1" dirty="0" smtClean="0"/>
              <a:t/>
            </a:r>
            <a:br>
              <a:rPr lang="en-US" b="1" dirty="0" smtClean="0"/>
            </a:br>
            <a:r>
              <a:rPr lang="en-US" sz="6600" b="1" dirty="0" smtClean="0"/>
              <a:t>Construction Project Management</a:t>
            </a:r>
            <a:r>
              <a:rPr lang="en-US" sz="4000" dirty="0" smtClean="0"/>
              <a:t/>
            </a:r>
            <a:br>
              <a:rPr lang="en-US" sz="4000" dirty="0" smtClean="0"/>
            </a:br>
            <a:endParaRPr lang="en-US" sz="4000" dirty="0" smtClean="0"/>
          </a:p>
        </p:txBody>
      </p:sp>
    </p:spTree>
  </p:cSld>
  <p:clrMapOvr>
    <a:masterClrMapping/>
  </p:clrMapOvr>
  <p:transition>
    <p:push dir="d"/>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3600" dirty="0" smtClean="0"/>
              <a:t>Project Management</a:t>
            </a:r>
          </a:p>
        </p:txBody>
      </p:sp>
      <p:sp>
        <p:nvSpPr>
          <p:cNvPr id="3" name="Content Placeholder 2"/>
          <p:cNvSpPr>
            <a:spLocks noGrp="1"/>
          </p:cNvSpPr>
          <p:nvPr>
            <p:ph idx="1"/>
          </p:nvPr>
        </p:nvSpPr>
        <p:spPr>
          <a:xfrm>
            <a:off x="228600" y="1981200"/>
            <a:ext cx="8610600" cy="4724400"/>
          </a:xfrm>
        </p:spPr>
        <p:txBody>
          <a:bodyPr/>
          <a:lstStyle/>
          <a:p>
            <a:pPr lvl="1" eaLnBrk="1" hangingPunct="1">
              <a:buFont typeface="Wingdings" pitchFamily="2" charset="2"/>
              <a:buNone/>
              <a:defRPr/>
            </a:pPr>
            <a:r>
              <a:rPr lang="en-GB" b="1" dirty="0" smtClean="0"/>
              <a:t>3.2.1 Project Management</a:t>
            </a:r>
            <a:endParaRPr lang="en-US" dirty="0" smtClean="0"/>
          </a:p>
          <a:p>
            <a:pPr algn="just" eaLnBrk="1" hangingPunct="1">
              <a:buFont typeface="Wingdings" pitchFamily="2" charset="2"/>
              <a:buChar char="v"/>
              <a:defRPr/>
            </a:pPr>
            <a:r>
              <a:rPr lang="en-US" dirty="0" smtClean="0"/>
              <a:t>Projects have inherently been part of the human activities since civilization started.</a:t>
            </a:r>
          </a:p>
          <a:p>
            <a:pPr algn="just" eaLnBrk="1" hangingPunct="1">
              <a:buFont typeface="Wingdings" pitchFamily="2" charset="2"/>
              <a:buChar char="v"/>
              <a:defRPr/>
            </a:pPr>
            <a:r>
              <a:rPr lang="en-US" dirty="0" smtClean="0"/>
              <a:t>However, the practice of project management as a science, in our world, is aged not more than three to four decades. </a:t>
            </a:r>
          </a:p>
          <a:p>
            <a:pPr algn="just" eaLnBrk="1" hangingPunct="1">
              <a:buFont typeface="Wingdings" pitchFamily="2" charset="2"/>
              <a:buChar char="v"/>
              <a:defRPr/>
            </a:pPr>
            <a:r>
              <a:rPr lang="en-US" cap="all" dirty="0" smtClean="0"/>
              <a:t>r</a:t>
            </a:r>
            <a:r>
              <a:rPr lang="en-US" dirty="0" smtClean="0"/>
              <a:t>esearchers and theorists tried to suggest the reason for emphasis on project management, in the last three decades as:</a:t>
            </a:r>
          </a:p>
          <a:p>
            <a:pPr eaLnBrk="1" hangingPunct="1">
              <a:defRPr/>
            </a:pPr>
            <a:endParaRPr lang="en-US" dirty="0" smtClean="0"/>
          </a:p>
        </p:txBody>
      </p:sp>
    </p:spTree>
  </p:cSld>
  <p:clrMapOvr>
    <a:masterClrMapping/>
  </p:clrMapOvr>
  <p:transition>
    <p:push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Project Management…</a:t>
            </a:r>
          </a:p>
        </p:txBody>
      </p:sp>
      <p:sp>
        <p:nvSpPr>
          <p:cNvPr id="3" name="Content Placeholder 2"/>
          <p:cNvSpPr>
            <a:spLocks noGrp="1"/>
          </p:cNvSpPr>
          <p:nvPr>
            <p:ph idx="1"/>
          </p:nvPr>
        </p:nvSpPr>
        <p:spPr/>
        <p:txBody>
          <a:bodyPr/>
          <a:lstStyle/>
          <a:p>
            <a:pPr eaLnBrk="1" hangingPunct="1">
              <a:defRPr/>
            </a:pPr>
            <a:r>
              <a:rPr lang="en-US" dirty="0" smtClean="0"/>
              <a:t>The need on getting things done on time and within cost budgets,</a:t>
            </a:r>
          </a:p>
          <a:p>
            <a:pPr eaLnBrk="1" hangingPunct="1">
              <a:defRPr/>
            </a:pPr>
            <a:r>
              <a:rPr lang="en-US" dirty="0" smtClean="0"/>
              <a:t>The fierce competition among organizations in succeeding to get projects</a:t>
            </a:r>
          </a:p>
          <a:p>
            <a:pPr eaLnBrk="1" hangingPunct="1">
              <a:defRPr/>
            </a:pPr>
            <a:r>
              <a:rPr lang="en-US" dirty="0" smtClean="0"/>
              <a:t>Welfare and safety requirements</a:t>
            </a:r>
          </a:p>
          <a:p>
            <a:pPr eaLnBrk="1" hangingPunct="1">
              <a:defRPr/>
            </a:pPr>
            <a:r>
              <a:rPr lang="en-US" dirty="0" smtClean="0"/>
              <a:t>Performance and customer satisfaction relationships, and</a:t>
            </a:r>
          </a:p>
          <a:p>
            <a:pPr eaLnBrk="1" hangingPunct="1">
              <a:defRPr/>
            </a:pPr>
            <a:endParaRPr lang="en-US" dirty="0" smtClean="0"/>
          </a:p>
        </p:txBody>
      </p:sp>
    </p:spTree>
  </p:cSld>
  <p:clrMapOvr>
    <a:masterClrMapping/>
  </p:clrMapOvr>
  <p:transition>
    <p:push dir="d"/>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Project Management…</a:t>
            </a:r>
            <a:endParaRPr lang="en-US" dirty="0"/>
          </a:p>
        </p:txBody>
      </p:sp>
      <p:sp>
        <p:nvSpPr>
          <p:cNvPr id="3" name="Content Placeholder 2"/>
          <p:cNvSpPr>
            <a:spLocks noGrp="1"/>
          </p:cNvSpPr>
          <p:nvPr>
            <p:ph idx="1"/>
          </p:nvPr>
        </p:nvSpPr>
        <p:spPr/>
        <p:txBody>
          <a:bodyPr/>
          <a:lstStyle/>
          <a:p>
            <a:pPr algn="just">
              <a:defRPr/>
            </a:pPr>
            <a:r>
              <a:rPr lang="en-US" dirty="0" smtClean="0"/>
              <a:t>The new business development – Downsizing, Flattening, Empowering employees and outsourcing have also contributed to two stages of development:</a:t>
            </a:r>
          </a:p>
          <a:p>
            <a:pPr marL="514350" indent="-514350">
              <a:buFont typeface="+mj-lt"/>
              <a:buAutoNum type="arabicPeriod"/>
              <a:defRPr/>
            </a:pPr>
            <a:r>
              <a:rPr lang="en-US" dirty="0" smtClean="0"/>
              <a:t>The traditional project management approach, and</a:t>
            </a:r>
          </a:p>
          <a:p>
            <a:pPr marL="514350" indent="-514350">
              <a:buFont typeface="+mj-lt"/>
              <a:buAutoNum type="arabicPeriod"/>
              <a:defRPr/>
            </a:pPr>
            <a:r>
              <a:rPr lang="en-US" dirty="0" smtClean="0"/>
              <a:t>The new project management approach.</a:t>
            </a:r>
          </a:p>
          <a:p>
            <a:pPr>
              <a:defRPr/>
            </a:pPr>
            <a:endParaRPr lang="en-US" dirty="0"/>
          </a:p>
        </p:txBody>
      </p:sp>
    </p:spTree>
  </p:cSld>
  <p:clrMapOvr>
    <a:masterClrMapping/>
  </p:clrMapOvr>
  <p:transition>
    <p:push dir="d"/>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smtClean="0"/>
              <a:t>Project Management…</a:t>
            </a:r>
            <a:endParaRPr lang="en-US" dirty="0"/>
          </a:p>
        </p:txBody>
      </p:sp>
      <p:sp>
        <p:nvSpPr>
          <p:cNvPr id="3" name="Content Placeholder 2"/>
          <p:cNvSpPr>
            <a:spLocks noGrp="1"/>
          </p:cNvSpPr>
          <p:nvPr>
            <p:ph idx="1"/>
          </p:nvPr>
        </p:nvSpPr>
        <p:spPr/>
        <p:txBody>
          <a:bodyPr/>
          <a:lstStyle/>
          <a:p>
            <a:pPr algn="just">
              <a:defRPr/>
            </a:pPr>
            <a:r>
              <a:rPr lang="en-US" sz="3600" dirty="0" smtClean="0"/>
              <a:t>Project management can literally mean achieving successful project completion with the resources and time constraints</a:t>
            </a:r>
          </a:p>
          <a:p>
            <a:pPr>
              <a:buFont typeface="Wingdings" pitchFamily="2" charset="2"/>
              <a:buNone/>
              <a:defRPr/>
            </a:pPr>
            <a:endParaRPr lang="en-US" dirty="0"/>
          </a:p>
        </p:txBody>
      </p:sp>
    </p:spTree>
  </p:cSld>
  <p:clrMapOvr>
    <a:masterClrMapping/>
  </p:clrMapOvr>
  <p:transition>
    <p:push dir="d"/>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defRPr/>
            </a:pPr>
            <a:r>
              <a:rPr lang="en-US" sz="3600" b="1" dirty="0" smtClean="0"/>
              <a:t/>
            </a:r>
            <a:br>
              <a:rPr lang="en-US" sz="3600" b="1" dirty="0" smtClean="0"/>
            </a:br>
            <a:r>
              <a:rPr lang="en-US" sz="2800" b="1" dirty="0" smtClean="0"/>
              <a:t>The Traditional Project Management Approach</a:t>
            </a:r>
            <a:r>
              <a:rPr lang="en-US" b="1" dirty="0" smtClean="0"/>
              <a:t/>
            </a:r>
            <a:br>
              <a:rPr lang="en-US" b="1" dirty="0" smtClean="0"/>
            </a:br>
            <a:endParaRPr lang="en-US" dirty="0"/>
          </a:p>
        </p:txBody>
      </p:sp>
      <p:sp>
        <p:nvSpPr>
          <p:cNvPr id="3" name="Content Placeholder 2"/>
          <p:cNvSpPr>
            <a:spLocks noGrp="1"/>
          </p:cNvSpPr>
          <p:nvPr>
            <p:ph idx="1"/>
          </p:nvPr>
        </p:nvSpPr>
        <p:spPr/>
        <p:txBody>
          <a:bodyPr/>
          <a:lstStyle/>
          <a:p>
            <a:pPr marL="514350" lvl="0" indent="-514350">
              <a:buNone/>
              <a:defRPr/>
            </a:pPr>
            <a:r>
              <a:rPr lang="en-US" sz="3600" dirty="0" smtClean="0"/>
              <a:t>  The changing environment internally and externally to organizations gives rise to complex and an uncertain situations that cause to see into the pros and cons of the traditional project management system. </a:t>
            </a:r>
            <a:endParaRPr lang="en-US" dirty="0"/>
          </a:p>
        </p:txBody>
      </p:sp>
    </p:spTree>
  </p:cSld>
  <p:clrMapOvr>
    <a:masterClrMapping/>
  </p:clrMapOvr>
  <p:transition>
    <p:push dir="d"/>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2400" b="1" dirty="0" smtClean="0"/>
              <a:t>The Traditional Project Management Approach….</a:t>
            </a:r>
            <a:endParaRPr lang="en-US" sz="2400" dirty="0"/>
          </a:p>
        </p:txBody>
      </p:sp>
      <p:sp>
        <p:nvSpPr>
          <p:cNvPr id="3" name="Content Placeholder 2"/>
          <p:cNvSpPr>
            <a:spLocks noGrp="1"/>
          </p:cNvSpPr>
          <p:nvPr>
            <p:ph idx="1"/>
          </p:nvPr>
        </p:nvSpPr>
        <p:spPr/>
        <p:txBody>
          <a:bodyPr/>
          <a:lstStyle/>
          <a:p>
            <a:pPr algn="just">
              <a:buNone/>
              <a:defRPr/>
            </a:pPr>
            <a:r>
              <a:rPr lang="en-US" dirty="0" smtClean="0"/>
              <a:t>  </a:t>
            </a:r>
            <a:r>
              <a:rPr lang="en-US" sz="3600" dirty="0" smtClean="0"/>
              <a:t>The problems in the traditional project management system fall into three distinct items.</a:t>
            </a:r>
          </a:p>
          <a:p>
            <a:pPr marL="514350" lvl="0" indent="-514350" algn="just">
              <a:buFont typeface="+mj-lt"/>
              <a:buAutoNum type="arabicPeriod"/>
              <a:defRPr/>
            </a:pPr>
            <a:r>
              <a:rPr lang="en-US" dirty="0" smtClean="0"/>
              <a:t>It is  in attention to the importance of customer satisfaction (Through </a:t>
            </a:r>
            <a:r>
              <a:rPr lang="en-US" b="1" dirty="0" smtClean="0"/>
              <a:t>Time, Budget, and Specification or Performance)</a:t>
            </a:r>
            <a:endParaRPr lang="en-US" dirty="0" smtClean="0"/>
          </a:p>
          <a:p>
            <a:pPr algn="just">
              <a:defRPr/>
            </a:pPr>
            <a:endParaRPr lang="en-US" dirty="0"/>
          </a:p>
        </p:txBody>
      </p:sp>
    </p:spTree>
  </p:cSld>
  <p:clrMapOvr>
    <a:masterClrMapping/>
  </p:clrMapOvr>
  <p:transition>
    <p:push dir="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t>The Traditional Project Management Approach….</a:t>
            </a:r>
            <a:endParaRPr lang="en-US" sz="2400" dirty="0"/>
          </a:p>
        </p:txBody>
      </p:sp>
      <p:sp>
        <p:nvSpPr>
          <p:cNvPr id="3" name="Content Placeholder 2"/>
          <p:cNvSpPr>
            <a:spLocks noGrp="1"/>
          </p:cNvSpPr>
          <p:nvPr>
            <p:ph idx="1"/>
          </p:nvPr>
        </p:nvSpPr>
        <p:spPr/>
        <p:txBody>
          <a:bodyPr/>
          <a:lstStyle/>
          <a:p>
            <a:pPr algn="just"/>
            <a:r>
              <a:rPr lang="en-US" dirty="0" smtClean="0"/>
              <a:t>There is a general trend and acceptance in the traditional approach that customer satisfaction can be fulfilled through the third constraint – Specification. However, practical experience showed that it failed to take adequate account of customer needs and wants. This is largely because specifications are created by experts who:</a:t>
            </a:r>
          </a:p>
          <a:p>
            <a:pPr lvl="0"/>
            <a:r>
              <a:rPr lang="en-US" dirty="0" smtClean="0"/>
              <a:t>.</a:t>
            </a:r>
          </a:p>
          <a:p>
            <a:endParaRPr lang="en-US" dirty="0"/>
          </a:p>
        </p:txBody>
      </p:sp>
    </p:spTree>
  </p:cSld>
  <p:clrMapOvr>
    <a:masterClrMapping/>
  </p:clrMapOvr>
  <p:transition>
    <p:push dir="d"/>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t>The Traditional Project Management Approach….</a:t>
            </a:r>
            <a:endParaRPr lang="en-US" sz="2400" dirty="0"/>
          </a:p>
        </p:txBody>
      </p:sp>
      <p:sp>
        <p:nvSpPr>
          <p:cNvPr id="3" name="Content Placeholder 2"/>
          <p:cNvSpPr>
            <a:spLocks noGrp="1"/>
          </p:cNvSpPr>
          <p:nvPr>
            <p:ph idx="1"/>
          </p:nvPr>
        </p:nvSpPr>
        <p:spPr>
          <a:xfrm>
            <a:off x="457200" y="1981200"/>
            <a:ext cx="8229600" cy="4419600"/>
          </a:xfrm>
        </p:spPr>
        <p:txBody>
          <a:bodyPr/>
          <a:lstStyle/>
          <a:p>
            <a:pPr marL="571500" lvl="0" indent="-571500">
              <a:buFont typeface="+mj-lt"/>
              <a:buAutoNum type="romanUcPeriod"/>
            </a:pPr>
            <a:r>
              <a:rPr lang="en-US" dirty="0" smtClean="0"/>
              <a:t>lack the skills and training to work with customers,</a:t>
            </a:r>
          </a:p>
          <a:p>
            <a:pPr marL="571500" lvl="0" indent="-571500" algn="just">
              <a:buFont typeface="+mj-lt"/>
              <a:buAutoNum type="romanUcPeriod"/>
            </a:pPr>
            <a:r>
              <a:rPr lang="en-US" dirty="0" smtClean="0"/>
              <a:t>don’t understand the customers’ business,</a:t>
            </a:r>
          </a:p>
          <a:p>
            <a:pPr marL="571500" lvl="0" indent="-571500">
              <a:buFont typeface="+mj-lt"/>
              <a:buAutoNum type="romanUcPeriod"/>
            </a:pPr>
            <a:r>
              <a:rPr lang="en-US" dirty="0" smtClean="0"/>
              <a:t>design and build products that are personal interest to themselves, and</a:t>
            </a:r>
          </a:p>
          <a:p>
            <a:pPr marL="571500" lvl="0" indent="-571500">
              <a:buFont typeface="+mj-lt"/>
              <a:buAutoNum type="romanUcPeriod"/>
            </a:pPr>
            <a:r>
              <a:rPr lang="en-US" dirty="0" smtClean="0"/>
              <a:t>often drive to establish specification that will gain them the admiration of their fellow experts</a:t>
            </a:r>
            <a:endParaRPr lang="en-US" dirty="0"/>
          </a:p>
        </p:txBody>
      </p:sp>
    </p:spTree>
  </p:cSld>
  <p:clrMapOvr>
    <a:masterClrMapping/>
  </p:clrMapOvr>
  <p:transition>
    <p:push dir="d"/>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t>The Traditional Project Management Approach….</a:t>
            </a:r>
            <a:endParaRPr lang="en-US" sz="2400" dirty="0"/>
          </a:p>
        </p:txBody>
      </p:sp>
      <p:sp>
        <p:nvSpPr>
          <p:cNvPr id="3" name="Content Placeholder 2"/>
          <p:cNvSpPr>
            <a:spLocks noGrp="1"/>
          </p:cNvSpPr>
          <p:nvPr>
            <p:ph idx="1"/>
          </p:nvPr>
        </p:nvSpPr>
        <p:spPr/>
        <p:txBody>
          <a:bodyPr/>
          <a:lstStyle/>
          <a:p>
            <a:pPr marL="514350" indent="-514350" algn="just">
              <a:buFont typeface="+mj-lt"/>
              <a:buAutoNum type="arabicPeriod" startAt="2"/>
            </a:pPr>
            <a:r>
              <a:rPr lang="en-US" dirty="0" smtClean="0"/>
              <a:t>Its single minded focus on a fixed set of tools for dealing with scheduling, budgeting, and resource allocation</a:t>
            </a:r>
          </a:p>
          <a:p>
            <a:pPr algn="just"/>
            <a:r>
              <a:rPr lang="en-US" dirty="0" smtClean="0"/>
              <a:t>The traditional approach being single-minded in these fixed sets of tools makes mastery of these tools are likely to be a good project management approach.</a:t>
            </a:r>
            <a:endParaRPr lang="en-US" dirty="0"/>
          </a:p>
        </p:txBody>
      </p:sp>
    </p:spTree>
  </p:cSld>
  <p:clrMapOvr>
    <a:masterClrMapping/>
  </p:clrMapOvr>
  <p:transition>
    <p:push dir="d"/>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t>The Traditional Project Management Approach….</a:t>
            </a:r>
            <a:endParaRPr lang="en-US" sz="2400" dirty="0"/>
          </a:p>
        </p:txBody>
      </p:sp>
      <p:sp>
        <p:nvSpPr>
          <p:cNvPr id="3" name="Content Placeholder 2"/>
          <p:cNvSpPr>
            <a:spLocks noGrp="1"/>
          </p:cNvSpPr>
          <p:nvPr>
            <p:ph idx="1"/>
          </p:nvPr>
        </p:nvSpPr>
        <p:spPr>
          <a:xfrm>
            <a:off x="228600" y="1828800"/>
            <a:ext cx="8915400" cy="5029200"/>
          </a:xfrm>
        </p:spPr>
        <p:txBody>
          <a:bodyPr/>
          <a:lstStyle/>
          <a:p>
            <a:pPr marL="514350" indent="-514350">
              <a:buFont typeface="+mj-lt"/>
              <a:buAutoNum type="arabicPeriod" startAt="3"/>
            </a:pPr>
            <a:r>
              <a:rPr lang="en-US" dirty="0" smtClean="0"/>
              <a:t>Its narrow definition what it should be concerned with</a:t>
            </a:r>
          </a:p>
          <a:p>
            <a:pPr lvl="0" algn="just"/>
            <a:r>
              <a:rPr lang="en-US" dirty="0" smtClean="0"/>
              <a:t>Traditional project management often limits the project life cycle to four phases: concept, planning, execution and close out. With this life cycle, the project team members can wash their hands of the deliverables after it is handed over to the customer; Which is the most practical problem for construction activities in customer satisfaction</a:t>
            </a:r>
            <a:r>
              <a:rPr lang="en-US" sz="3600" dirty="0" smtClean="0"/>
              <a:t>. </a:t>
            </a:r>
          </a:p>
          <a:p>
            <a:pPr lvl="0" algn="just"/>
            <a:r>
              <a:rPr lang="en-US" sz="2800" dirty="0" smtClean="0"/>
              <a:t>( the phase should extend to operation and maintenance</a:t>
            </a:r>
            <a:endParaRPr lang="en-US" sz="3600" dirty="0" smtClean="0"/>
          </a:p>
          <a:p>
            <a:endParaRPr lang="en-US" dirty="0"/>
          </a:p>
        </p:txBody>
      </p:sp>
    </p:spTree>
  </p:cSld>
  <p:clrMapOvr>
    <a:masterClrMapping/>
  </p:clrMapOvr>
  <p:transition>
    <p:push dir="d"/>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b="1" dirty="0" smtClean="0"/>
              <a:t>Construction Project Management</a:t>
            </a:r>
            <a:endParaRPr lang="en-US" dirty="0" smtClean="0"/>
          </a:p>
        </p:txBody>
      </p:sp>
      <p:sp>
        <p:nvSpPr>
          <p:cNvPr id="3" name="Content Placeholder 2"/>
          <p:cNvSpPr>
            <a:spLocks noGrp="1"/>
          </p:cNvSpPr>
          <p:nvPr>
            <p:ph idx="1"/>
          </p:nvPr>
        </p:nvSpPr>
        <p:spPr/>
        <p:txBody>
          <a:bodyPr/>
          <a:lstStyle/>
          <a:p>
            <a:pPr marL="514350" indent="-514350" eaLnBrk="1" hangingPunct="1">
              <a:buFont typeface="+mj-lt"/>
              <a:buAutoNum type="arabicPeriod"/>
              <a:defRPr/>
            </a:pPr>
            <a:r>
              <a:rPr lang="en-US" sz="4800" dirty="0" smtClean="0"/>
              <a:t>Projects and project Management</a:t>
            </a:r>
          </a:p>
          <a:p>
            <a:pPr marL="514350" indent="-514350" eaLnBrk="1" hangingPunct="1">
              <a:buFont typeface="+mj-lt"/>
              <a:buAutoNum type="arabicPeriod"/>
              <a:defRPr/>
            </a:pPr>
            <a:r>
              <a:rPr lang="en-US" sz="4800" dirty="0" smtClean="0"/>
              <a:t>Process management</a:t>
            </a:r>
          </a:p>
          <a:p>
            <a:pPr marL="514350" indent="-514350" eaLnBrk="1" hangingPunct="1">
              <a:buFont typeface="+mj-lt"/>
              <a:buAutoNum type="arabicPeriod"/>
              <a:defRPr/>
            </a:pPr>
            <a:r>
              <a:rPr lang="en-US" sz="4800" dirty="0" smtClean="0"/>
              <a:t>Stake holders Management</a:t>
            </a:r>
          </a:p>
          <a:p>
            <a:pPr eaLnBrk="1" hangingPunct="1">
              <a:defRPr/>
            </a:pPr>
            <a:endParaRPr lang="en-US" dirty="0" smtClean="0"/>
          </a:p>
        </p:txBody>
      </p:sp>
    </p:spTree>
  </p:cSld>
  <p:clrMapOvr>
    <a:masterClrMapping/>
  </p:clrMapOvr>
  <p:transition>
    <p:push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b="1" dirty="0" smtClean="0"/>
              <a:t>The Traditional Project Management Approach….</a:t>
            </a:r>
            <a:endParaRPr lang="en-US" sz="2400" dirty="0"/>
          </a:p>
        </p:txBody>
      </p:sp>
      <p:sp>
        <p:nvSpPr>
          <p:cNvPr id="3" name="Content Placeholder 2"/>
          <p:cNvSpPr>
            <a:spLocks noGrp="1"/>
          </p:cNvSpPr>
          <p:nvPr>
            <p:ph idx="1"/>
          </p:nvPr>
        </p:nvSpPr>
        <p:spPr/>
        <p:txBody>
          <a:bodyPr/>
          <a:lstStyle/>
          <a:p>
            <a:pPr algn="just"/>
            <a:r>
              <a:rPr lang="en-US" dirty="0" smtClean="0"/>
              <a:t>Traditional project management holds a constricted view that primarily sees project managers as implementers. Often, project managers do not involve in the decision making process at the inception phase of the project rather it is handed over to him, whose charge is to do the job within the pre-determined scope.</a:t>
            </a:r>
            <a:endParaRPr lang="en-US" dirty="0"/>
          </a:p>
        </p:txBody>
      </p:sp>
    </p:spTree>
  </p:cSld>
  <p:clrMapOvr>
    <a:masterClrMapping/>
  </p:clrMapOvr>
  <p:transition>
    <p:push dir="d"/>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229600" cy="990600"/>
          </a:xfrm>
        </p:spPr>
        <p:txBody>
          <a:bodyPr/>
          <a:lstStyle/>
          <a:p>
            <a:pPr lvl="0"/>
            <a:r>
              <a:rPr lang="en-US" sz="3200" b="1" dirty="0" smtClean="0"/>
              <a:t/>
            </a:r>
            <a:br>
              <a:rPr lang="en-US" sz="3200" b="1" dirty="0" smtClean="0"/>
            </a:br>
            <a:r>
              <a:rPr lang="en-US" sz="3200" b="1" dirty="0" smtClean="0"/>
              <a:t>The </a:t>
            </a:r>
            <a:r>
              <a:rPr lang="en-US" sz="3200" b="1" cap="all" dirty="0" smtClean="0"/>
              <a:t>n</a:t>
            </a:r>
            <a:r>
              <a:rPr lang="en-US" sz="3200" b="1" dirty="0" smtClean="0"/>
              <a:t>ew </a:t>
            </a:r>
            <a:r>
              <a:rPr lang="en-US" sz="3200" b="1" cap="all" dirty="0" smtClean="0"/>
              <a:t>p</a:t>
            </a:r>
            <a:r>
              <a:rPr lang="en-US" sz="3200" b="1" dirty="0" smtClean="0"/>
              <a:t>roject Management Approach</a:t>
            </a:r>
            <a:r>
              <a:rPr lang="en-US" sz="3200" dirty="0" smtClean="0"/>
              <a:t/>
            </a:r>
            <a:br>
              <a:rPr lang="en-US" sz="3200" dirty="0" smtClean="0"/>
            </a:br>
            <a:endParaRPr lang="en-US" sz="3200" dirty="0"/>
          </a:p>
        </p:txBody>
      </p:sp>
      <p:sp>
        <p:nvSpPr>
          <p:cNvPr id="3" name="Content Placeholder 2"/>
          <p:cNvSpPr>
            <a:spLocks noGrp="1"/>
          </p:cNvSpPr>
          <p:nvPr>
            <p:ph idx="1"/>
          </p:nvPr>
        </p:nvSpPr>
        <p:spPr/>
        <p:txBody>
          <a:bodyPr/>
          <a:lstStyle/>
          <a:p>
            <a:pPr algn="just"/>
            <a:r>
              <a:rPr lang="en-US" dirty="0" smtClean="0"/>
              <a:t>The new project management recognizes most of the traditional approaches are still relevant to today’s changing environment.</a:t>
            </a:r>
          </a:p>
          <a:p>
            <a:pPr algn="just"/>
            <a:r>
              <a:rPr lang="en-US" dirty="0" smtClean="0"/>
              <a:t>Therefore the new approaches rather than establishing its own total frame of assumptions, it aims to enhance the traditional approach by aligning it with the new business in the world</a:t>
            </a:r>
            <a:endParaRPr lang="en-US" dirty="0"/>
          </a:p>
        </p:txBody>
      </p:sp>
    </p:spTree>
  </p:cSld>
  <p:clrMapOvr>
    <a:masterClrMapping/>
  </p:clrMapOvr>
  <p:transition>
    <p:push dir="d"/>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The </a:t>
            </a:r>
            <a:r>
              <a:rPr lang="en-US" sz="2800" b="1" cap="all" dirty="0" smtClean="0"/>
              <a:t>n</a:t>
            </a:r>
            <a:r>
              <a:rPr lang="en-US" sz="2800" b="1" dirty="0" smtClean="0"/>
              <a:t>ew </a:t>
            </a:r>
            <a:r>
              <a:rPr lang="en-US" sz="2800" b="1" cap="all" dirty="0" smtClean="0"/>
              <a:t>p</a:t>
            </a:r>
            <a:r>
              <a:rPr lang="en-US" sz="2800" b="1" dirty="0" smtClean="0"/>
              <a:t>roject Management Approach…</a:t>
            </a:r>
            <a:r>
              <a:rPr lang="en-US" sz="2800" dirty="0" smtClean="0"/>
              <a:t/>
            </a:r>
            <a:br>
              <a:rPr lang="en-US" sz="2800" dirty="0" smtClean="0"/>
            </a:br>
            <a:endParaRPr lang="en-US" sz="2800" dirty="0"/>
          </a:p>
        </p:txBody>
      </p:sp>
      <p:sp>
        <p:nvSpPr>
          <p:cNvPr id="3" name="Content Placeholder 2"/>
          <p:cNvSpPr>
            <a:spLocks noGrp="1"/>
          </p:cNvSpPr>
          <p:nvPr>
            <p:ph idx="1"/>
          </p:nvPr>
        </p:nvSpPr>
        <p:spPr/>
        <p:txBody>
          <a:bodyPr/>
          <a:lstStyle/>
          <a:p>
            <a:pPr algn="just"/>
            <a:r>
              <a:rPr lang="en-US" dirty="0" smtClean="0"/>
              <a:t>These alignments fall into three basic and central issues of the new project management system:</a:t>
            </a:r>
          </a:p>
          <a:p>
            <a:pPr marL="514350" indent="-514350" algn="just">
              <a:buFont typeface="+mj-lt"/>
              <a:buAutoNum type="arabicPeriod"/>
            </a:pPr>
            <a:r>
              <a:rPr lang="en-US" dirty="0" smtClean="0"/>
              <a:t>Become more customer basis</a:t>
            </a:r>
          </a:p>
          <a:p>
            <a:pPr marL="514350" indent="-514350" algn="just">
              <a:buNone/>
            </a:pPr>
            <a:r>
              <a:rPr lang="en-US" dirty="0" smtClean="0"/>
              <a:t>     If projects are carried out in accordance with the needs and wants of the customer, it is then be called that the project management becomes more customer basis.</a:t>
            </a:r>
            <a:endParaRPr lang="en-US" dirty="0"/>
          </a:p>
        </p:txBody>
      </p:sp>
    </p:spTree>
  </p:cSld>
  <p:clrMapOvr>
    <a:masterClrMapping/>
  </p:clrMapOvr>
  <p:transition>
    <p:push dir="d"/>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The </a:t>
            </a:r>
            <a:r>
              <a:rPr lang="en-US" sz="2800" b="1" cap="all" dirty="0" smtClean="0"/>
              <a:t>n</a:t>
            </a:r>
            <a:r>
              <a:rPr lang="en-US" sz="2800" b="1" dirty="0" smtClean="0"/>
              <a:t>ew </a:t>
            </a:r>
            <a:r>
              <a:rPr lang="en-US" sz="2800" b="1" cap="all" dirty="0" smtClean="0"/>
              <a:t>p</a:t>
            </a:r>
            <a:r>
              <a:rPr lang="en-US" sz="2800" b="1" dirty="0" smtClean="0"/>
              <a:t>roject Management Approach…</a:t>
            </a:r>
            <a:endParaRPr lang="en-US" sz="2800" dirty="0"/>
          </a:p>
        </p:txBody>
      </p:sp>
      <p:sp>
        <p:nvSpPr>
          <p:cNvPr id="3" name="Content Placeholder 2"/>
          <p:cNvSpPr>
            <a:spLocks noGrp="1"/>
          </p:cNvSpPr>
          <p:nvPr>
            <p:ph idx="1"/>
          </p:nvPr>
        </p:nvSpPr>
        <p:spPr/>
        <p:txBody>
          <a:bodyPr/>
          <a:lstStyle/>
          <a:p>
            <a:pPr marL="514350" lvl="0" indent="-514350" algn="just">
              <a:buFont typeface="+mj-lt"/>
              <a:buAutoNum type="arabicPeriod" startAt="2"/>
            </a:pPr>
            <a:r>
              <a:rPr lang="en-US" dirty="0" smtClean="0"/>
              <a:t>Redefine the role of the project manager</a:t>
            </a:r>
          </a:p>
          <a:p>
            <a:pPr marL="514350" lvl="0" indent="-514350" algn="just">
              <a:buNone/>
            </a:pPr>
            <a:r>
              <a:rPr lang="en-US" dirty="0" smtClean="0"/>
              <a:t>    Neither stable nor free from competition, today’s business environment could not fulfill its intended purpose successfully with the traditional approach thinking of project managers as pure implementers.</a:t>
            </a:r>
          </a:p>
          <a:p>
            <a:pPr marL="514350" lvl="0" indent="-514350" algn="just">
              <a:buNone/>
            </a:pPr>
            <a:endParaRPr lang="en-US" dirty="0" smtClean="0"/>
          </a:p>
          <a:p>
            <a:endParaRPr lang="en-US" dirty="0"/>
          </a:p>
        </p:txBody>
      </p:sp>
    </p:spTree>
  </p:cSld>
  <p:clrMapOvr>
    <a:masterClrMapping/>
  </p:clrMapOvr>
  <p:transition>
    <p:push dir="d"/>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The </a:t>
            </a:r>
            <a:r>
              <a:rPr lang="en-US" sz="2800" b="1" cap="all" dirty="0" smtClean="0"/>
              <a:t>n</a:t>
            </a:r>
            <a:r>
              <a:rPr lang="en-US" sz="2800" b="1" dirty="0" smtClean="0"/>
              <a:t>ew </a:t>
            </a:r>
            <a:r>
              <a:rPr lang="en-US" sz="2800" b="1" cap="all" dirty="0" smtClean="0"/>
              <a:t>p</a:t>
            </a:r>
            <a:r>
              <a:rPr lang="en-US" sz="2800" b="1" dirty="0" smtClean="0"/>
              <a:t>roject Management Approach…</a:t>
            </a:r>
            <a:endParaRPr lang="en-US" sz="2800" dirty="0"/>
          </a:p>
        </p:txBody>
      </p:sp>
      <p:sp>
        <p:nvSpPr>
          <p:cNvPr id="3" name="Content Placeholder 2"/>
          <p:cNvSpPr>
            <a:spLocks noGrp="1"/>
          </p:cNvSpPr>
          <p:nvPr>
            <p:ph idx="1"/>
          </p:nvPr>
        </p:nvSpPr>
        <p:spPr/>
        <p:txBody>
          <a:bodyPr/>
          <a:lstStyle/>
          <a:p>
            <a:pPr algn="just"/>
            <a:r>
              <a:rPr lang="en-US" b="1" cap="all" dirty="0" smtClean="0"/>
              <a:t>p</a:t>
            </a:r>
            <a:r>
              <a:rPr lang="en-US" b="1" dirty="0" smtClean="0"/>
              <a:t>roject managers input in project identification, preparation, appraisal and negotiation and approval stages of the inception phase of the project cycle is very necessary.</a:t>
            </a:r>
            <a:endParaRPr lang="en-US" dirty="0" smtClean="0"/>
          </a:p>
          <a:p>
            <a:endParaRPr lang="en-US" dirty="0"/>
          </a:p>
        </p:txBody>
      </p:sp>
    </p:spTree>
  </p:cSld>
  <p:clrMapOvr>
    <a:masterClrMapping/>
  </p:clrMapOvr>
  <p:transition>
    <p:push dir="d"/>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b="1" dirty="0" smtClean="0"/>
              <a:t>The </a:t>
            </a:r>
            <a:r>
              <a:rPr lang="en-US" sz="2800" b="1" cap="all" dirty="0" smtClean="0"/>
              <a:t>n</a:t>
            </a:r>
            <a:r>
              <a:rPr lang="en-US" sz="2800" b="1" dirty="0" smtClean="0"/>
              <a:t>ew </a:t>
            </a:r>
            <a:r>
              <a:rPr lang="en-US" sz="2800" b="1" cap="all" dirty="0" smtClean="0"/>
              <a:t>p</a:t>
            </a:r>
            <a:r>
              <a:rPr lang="en-US" sz="2800" b="1" dirty="0" smtClean="0"/>
              <a:t>roject Management Approach…</a:t>
            </a:r>
            <a:endParaRPr lang="en-US" sz="2800" dirty="0"/>
          </a:p>
        </p:txBody>
      </p:sp>
      <p:sp>
        <p:nvSpPr>
          <p:cNvPr id="3" name="Content Placeholder 2"/>
          <p:cNvSpPr>
            <a:spLocks noGrp="1"/>
          </p:cNvSpPr>
          <p:nvPr>
            <p:ph idx="1"/>
          </p:nvPr>
        </p:nvSpPr>
        <p:spPr>
          <a:xfrm>
            <a:off x="457200" y="1981200"/>
            <a:ext cx="8229600" cy="4572000"/>
          </a:xfrm>
        </p:spPr>
        <p:txBody>
          <a:bodyPr/>
          <a:lstStyle/>
          <a:p>
            <a:pPr algn="just"/>
            <a:r>
              <a:rPr lang="en-GB" dirty="0" smtClean="0"/>
              <a:t>Projects (including construction projects) are carried out using identified project phases. </a:t>
            </a:r>
          </a:p>
          <a:p>
            <a:pPr algn="just"/>
            <a:r>
              <a:rPr lang="en-GB" dirty="0" smtClean="0"/>
              <a:t>Project phases are understood as the processes at which projects are formulated, implemented and completed. </a:t>
            </a:r>
          </a:p>
          <a:p>
            <a:pPr algn="just"/>
            <a:r>
              <a:rPr lang="en-GB" dirty="0" smtClean="0"/>
              <a:t>These processes are well understood in many literatures as </a:t>
            </a:r>
            <a:r>
              <a:rPr lang="en-GB" i="1" dirty="0" smtClean="0"/>
              <a:t>The Project Life Cycle </a:t>
            </a:r>
            <a:r>
              <a:rPr lang="en-GB" dirty="0" smtClean="0"/>
              <a:t>under Process Management.</a:t>
            </a:r>
            <a:endParaRPr lang="en-US" dirty="0" smtClean="0"/>
          </a:p>
          <a:p>
            <a:r>
              <a:rPr lang="en-GB" dirty="0" smtClean="0"/>
              <a:t> </a:t>
            </a:r>
            <a:endParaRPr lang="en-US" dirty="0" smtClean="0"/>
          </a:p>
          <a:p>
            <a:endParaRPr lang="en-US" dirty="0"/>
          </a:p>
        </p:txBody>
      </p:sp>
    </p:spTree>
  </p:cSld>
  <p:clrMapOvr>
    <a:masterClrMapping/>
  </p:clrMapOvr>
  <p:transition>
    <p:push dir="d"/>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Processes Management</a:t>
            </a:r>
            <a:endParaRPr lang="en-US" dirty="0"/>
          </a:p>
        </p:txBody>
      </p:sp>
      <p:sp>
        <p:nvSpPr>
          <p:cNvPr id="3" name="Content Placeholder 2"/>
          <p:cNvSpPr>
            <a:spLocks noGrp="1"/>
          </p:cNvSpPr>
          <p:nvPr>
            <p:ph idx="1"/>
          </p:nvPr>
        </p:nvSpPr>
        <p:spPr/>
        <p:txBody>
          <a:bodyPr/>
          <a:lstStyle/>
          <a:p>
            <a:pPr algn="just"/>
            <a:r>
              <a:rPr lang="en-US" sz="3600" dirty="0" smtClean="0"/>
              <a:t>Process management in Construction Projects can be understood using concepts developed in </a:t>
            </a:r>
            <a:r>
              <a:rPr lang="en-US" sz="3600" i="1" dirty="0" smtClean="0"/>
              <a:t>Project Cycle</a:t>
            </a:r>
            <a:r>
              <a:rPr lang="en-US" sz="3600" dirty="0" smtClean="0"/>
              <a:t> for </a:t>
            </a:r>
            <a:r>
              <a:rPr lang="en-US" sz="3600" i="1" dirty="0" smtClean="0"/>
              <a:t>Construction Management Process System</a:t>
            </a:r>
            <a:r>
              <a:rPr lang="en-US" sz="3600" dirty="0" smtClean="0"/>
              <a:t> for Project Scope Management</a:t>
            </a:r>
            <a:r>
              <a:rPr lang="en-US" dirty="0" smtClean="0"/>
              <a:t>.</a:t>
            </a:r>
          </a:p>
          <a:p>
            <a:endParaRPr lang="en-US" dirty="0"/>
          </a:p>
        </p:txBody>
      </p:sp>
    </p:spTree>
  </p:cSld>
  <p:clrMapOvr>
    <a:masterClrMapping/>
  </p:clrMapOvr>
  <p:transition>
    <p:push di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Processes Management</a:t>
            </a:r>
            <a:endParaRPr lang="en-US" dirty="0"/>
          </a:p>
        </p:txBody>
      </p:sp>
      <p:sp>
        <p:nvSpPr>
          <p:cNvPr id="3" name="Content Placeholder 2"/>
          <p:cNvSpPr>
            <a:spLocks noGrp="1"/>
          </p:cNvSpPr>
          <p:nvPr>
            <p:ph idx="1"/>
          </p:nvPr>
        </p:nvSpPr>
        <p:spPr>
          <a:xfrm>
            <a:off x="457200" y="1981200"/>
            <a:ext cx="8382000" cy="4648200"/>
          </a:xfrm>
        </p:spPr>
        <p:txBody>
          <a:bodyPr/>
          <a:lstStyle/>
          <a:p>
            <a:pPr algn="just"/>
            <a:r>
              <a:rPr lang="en-GB" sz="3600" dirty="0" smtClean="0"/>
              <a:t>Projects (including construction projects) are carried out using identified project phases. </a:t>
            </a:r>
          </a:p>
          <a:p>
            <a:pPr algn="just"/>
            <a:r>
              <a:rPr lang="en-GB" sz="3600" dirty="0" smtClean="0"/>
              <a:t>Project phases are understood as the processes at which projects are formulated, implemented and completed. These processes are well understood in many literatures as </a:t>
            </a:r>
            <a:r>
              <a:rPr lang="en-GB" sz="3600" i="1" dirty="0" smtClean="0"/>
              <a:t>The Project Life Cycle</a:t>
            </a:r>
            <a:r>
              <a:rPr lang="en-GB" sz="3600" dirty="0" smtClean="0"/>
              <a:t>. </a:t>
            </a:r>
            <a:endParaRPr lang="en-US" sz="3600" dirty="0"/>
          </a:p>
        </p:txBody>
      </p:sp>
    </p:spTree>
  </p:cSld>
  <p:clrMapOvr>
    <a:masterClrMapping/>
  </p:clrMapOvr>
  <p:transition>
    <p:push dir="d"/>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 </a:t>
            </a:r>
            <a:r>
              <a:rPr lang="en-US" dirty="0" smtClean="0"/>
              <a:t/>
            </a:r>
            <a:br>
              <a:rPr lang="en-US" dirty="0" smtClean="0"/>
            </a:br>
            <a:r>
              <a:rPr lang="en-US" sz="3600" b="1" dirty="0" smtClean="0"/>
              <a:t>Construction Management Process System</a:t>
            </a:r>
            <a:r>
              <a:rPr lang="en-US" sz="3600" dirty="0" smtClean="0"/>
              <a:t/>
            </a:r>
            <a:br>
              <a:rPr lang="en-US" sz="3600" dirty="0" smtClean="0"/>
            </a:br>
            <a:endParaRPr lang="en-US" dirty="0"/>
          </a:p>
        </p:txBody>
      </p:sp>
      <p:sp>
        <p:nvSpPr>
          <p:cNvPr id="3" name="Content Placeholder 2"/>
          <p:cNvSpPr>
            <a:spLocks noGrp="1"/>
          </p:cNvSpPr>
          <p:nvPr>
            <p:ph idx="1"/>
          </p:nvPr>
        </p:nvSpPr>
        <p:spPr/>
        <p:txBody>
          <a:bodyPr/>
          <a:lstStyle/>
          <a:p>
            <a:pPr algn="just"/>
            <a:r>
              <a:rPr lang="en-US" dirty="0" smtClean="0"/>
              <a:t>Construction projects as it posses its unique characteristics from other projects, its project cycle exhibited contextual phases. </a:t>
            </a:r>
          </a:p>
          <a:p>
            <a:pPr algn="just"/>
            <a:r>
              <a:rPr lang="en-US" dirty="0" smtClean="0"/>
              <a:t>Construction process as a concept covers sub processes having different characteristics. </a:t>
            </a:r>
          </a:p>
          <a:p>
            <a:pPr algn="just"/>
            <a:r>
              <a:rPr lang="en-US" dirty="0" smtClean="0"/>
              <a:t>These sub processes can be grouped under three major classifications: </a:t>
            </a:r>
          </a:p>
        </p:txBody>
      </p:sp>
    </p:spTree>
  </p:cSld>
  <p:clrMapOvr>
    <a:masterClrMapping/>
  </p:clrMapOvr>
  <p:transition>
    <p:push dir="d"/>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Construction Management Process System</a:t>
            </a:r>
            <a:endParaRPr lang="en-US" sz="4000" dirty="0"/>
          </a:p>
        </p:txBody>
      </p:sp>
      <p:sp>
        <p:nvSpPr>
          <p:cNvPr id="3" name="Content Placeholder 2"/>
          <p:cNvSpPr>
            <a:spLocks noGrp="1"/>
          </p:cNvSpPr>
          <p:nvPr>
            <p:ph idx="1"/>
          </p:nvPr>
        </p:nvSpPr>
        <p:spPr/>
        <p:txBody>
          <a:bodyPr/>
          <a:lstStyle/>
          <a:p>
            <a:pPr marL="514350" lvl="0" indent="-514350" algn="just">
              <a:buFont typeface="+mj-lt"/>
              <a:buAutoNum type="arabicPeriod"/>
            </a:pPr>
            <a:r>
              <a:rPr lang="en-US" dirty="0" smtClean="0"/>
              <a:t>Core processes</a:t>
            </a:r>
          </a:p>
          <a:p>
            <a:pPr marL="514350" lvl="0" indent="-514350" algn="just">
              <a:buFont typeface="+mj-lt"/>
              <a:buAutoNum type="arabicPeriod"/>
            </a:pPr>
            <a:r>
              <a:rPr lang="en-US" dirty="0" smtClean="0"/>
              <a:t>Administrative processes and </a:t>
            </a:r>
          </a:p>
          <a:p>
            <a:pPr marL="514350" indent="-514350" algn="just">
              <a:buFont typeface="+mj-lt"/>
              <a:buAutoNum type="arabicPeriod"/>
            </a:pPr>
            <a:r>
              <a:rPr lang="en-US" dirty="0" smtClean="0"/>
              <a:t>Public regulatory processes. These processes are termed Project Processes</a:t>
            </a:r>
          </a:p>
          <a:p>
            <a:endParaRPr lang="en-US" dirty="0"/>
          </a:p>
        </p:txBody>
      </p:sp>
    </p:spTree>
  </p:cSld>
  <p:clrMapOvr>
    <a:masterClrMapping/>
  </p:clrMapOvr>
  <p:transition>
    <p:push dir="d"/>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Definitions of Project</a:t>
            </a:r>
            <a:br>
              <a:rPr lang="en-US" dirty="0" smtClean="0"/>
            </a:br>
            <a:endParaRPr lang="en-US" dirty="0" smtClean="0"/>
          </a:p>
        </p:txBody>
      </p:sp>
      <p:sp>
        <p:nvSpPr>
          <p:cNvPr id="3" name="Content Placeholder 2"/>
          <p:cNvSpPr>
            <a:spLocks noGrp="1"/>
          </p:cNvSpPr>
          <p:nvPr>
            <p:ph idx="1"/>
          </p:nvPr>
        </p:nvSpPr>
        <p:spPr>
          <a:xfrm>
            <a:off x="228600" y="1981200"/>
            <a:ext cx="8915400" cy="4876800"/>
          </a:xfrm>
        </p:spPr>
        <p:txBody>
          <a:bodyPr/>
          <a:lstStyle/>
          <a:p>
            <a:pPr algn="just" eaLnBrk="1" hangingPunct="1">
              <a:buFont typeface="Wingdings" pitchFamily="2" charset="2"/>
              <a:buChar char="Ø"/>
              <a:defRPr/>
            </a:pPr>
            <a:r>
              <a:rPr lang="en-US" dirty="0" smtClean="0"/>
              <a:t>According to (PMI 2004), a project is defined as it is a temporary endeavor undertaken to create a unique product, service, or result </a:t>
            </a:r>
          </a:p>
          <a:p>
            <a:pPr algn="just" eaLnBrk="1" hangingPunct="1">
              <a:buFont typeface="Wingdings" pitchFamily="2" charset="2"/>
              <a:buChar char="Ø"/>
              <a:defRPr/>
            </a:pPr>
            <a:r>
              <a:rPr lang="en-US" dirty="0" smtClean="0"/>
              <a:t>According to  (US Federal Transit Administration;2006)  project is made up of a group of interrelated work activities constrained by a specific scope, budget, and schedule to deliver capital assets needed to achieve the strategic goals of an Agency.</a:t>
            </a:r>
          </a:p>
          <a:p>
            <a:pPr eaLnBrk="1" hangingPunct="1">
              <a:buFont typeface="Wingdings" pitchFamily="2" charset="2"/>
              <a:buNone/>
              <a:defRPr/>
            </a:pPr>
            <a:r>
              <a:rPr lang="en-US" dirty="0" smtClean="0"/>
              <a:t> </a:t>
            </a:r>
          </a:p>
          <a:p>
            <a:pPr eaLnBrk="1" hangingPunct="1">
              <a:defRPr/>
            </a:pPr>
            <a:endParaRPr lang="en-US" dirty="0" smtClean="0"/>
          </a:p>
        </p:txBody>
      </p:sp>
    </p:spTree>
  </p:cSld>
  <p:clrMapOvr>
    <a:masterClrMapping/>
  </p:clrMapOvr>
  <p:transition>
    <p:push dir="d"/>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381000"/>
            <a:ext cx="9144000" cy="6477000"/>
          </a:xfrm>
        </p:spPr>
        <p:txBody>
          <a:bodyPr/>
          <a:lstStyle/>
          <a:p>
            <a:pPr>
              <a:buNone/>
            </a:pPr>
            <a:r>
              <a:rPr lang="en-US" dirty="0" smtClean="0"/>
              <a:t>Construction Management process system</a:t>
            </a:r>
            <a:endParaRPr lang="en-US" dirty="0"/>
          </a:p>
        </p:txBody>
      </p:sp>
      <p:sp>
        <p:nvSpPr>
          <p:cNvPr id="4" name="Rectangle 3"/>
          <p:cNvSpPr/>
          <p:nvPr/>
        </p:nvSpPr>
        <p:spPr bwMode="auto">
          <a:xfrm>
            <a:off x="2514600" y="3200400"/>
            <a:ext cx="685800" cy="11430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pitchFamily="34" charset="0"/>
            </a:endParaRPr>
          </a:p>
        </p:txBody>
      </p:sp>
      <p:pic>
        <p:nvPicPr>
          <p:cNvPr id="1026" name="Picture 2"/>
          <p:cNvPicPr>
            <a:picLocks noChangeAspect="1" noChangeArrowheads="1"/>
          </p:cNvPicPr>
          <p:nvPr/>
        </p:nvPicPr>
        <p:blipFill>
          <a:blip r:embed="rId2"/>
          <a:srcRect/>
          <a:stretch>
            <a:fillRect/>
          </a:stretch>
        </p:blipFill>
        <p:spPr bwMode="auto">
          <a:xfrm>
            <a:off x="104815" y="1828800"/>
            <a:ext cx="8962985" cy="4572000"/>
          </a:xfrm>
          <a:prstGeom prst="rect">
            <a:avLst/>
          </a:prstGeom>
          <a:noFill/>
          <a:ln w="9525">
            <a:noFill/>
            <a:miter lim="800000"/>
            <a:headEnd/>
            <a:tailEnd/>
          </a:ln>
          <a:effectLst/>
        </p:spPr>
      </p:pic>
    </p:spTree>
  </p:cSld>
  <p:clrMapOvr>
    <a:masterClrMapping/>
  </p:clrMapOvr>
  <p:transition>
    <p:push dir="d"/>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Construction Management Process System</a:t>
            </a:r>
            <a:endParaRPr lang="en-US" dirty="0"/>
          </a:p>
        </p:txBody>
      </p:sp>
      <p:sp>
        <p:nvSpPr>
          <p:cNvPr id="3" name="Content Placeholder 2"/>
          <p:cNvSpPr>
            <a:spLocks noGrp="1"/>
          </p:cNvSpPr>
          <p:nvPr>
            <p:ph idx="1"/>
          </p:nvPr>
        </p:nvSpPr>
        <p:spPr/>
        <p:txBody>
          <a:bodyPr/>
          <a:lstStyle/>
          <a:p>
            <a:pPr algn="just"/>
            <a:r>
              <a:rPr lang="en-US" dirty="0" smtClean="0"/>
              <a:t>Wubishet, 2004 in his dissertation combined these characteristics and came up with a modified project management process using a three by two matrix.</a:t>
            </a:r>
            <a:endParaRPr lang="en-US" dirty="0"/>
          </a:p>
        </p:txBody>
      </p:sp>
    </p:spTree>
  </p:cSld>
  <p:clrMapOvr>
    <a:masterClrMapping/>
  </p:clrMapOvr>
  <p:transition>
    <p:push dir="d"/>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a:p>
        </p:txBody>
      </p:sp>
      <p:sp>
        <p:nvSpPr>
          <p:cNvPr id="4" name="Rectangle 3"/>
          <p:cNvSpPr/>
          <p:nvPr/>
        </p:nvSpPr>
        <p:spPr bwMode="auto">
          <a:xfrm>
            <a:off x="1752600" y="2819400"/>
            <a:ext cx="609600" cy="838200"/>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Tahoma" pitchFamily="34" charset="0"/>
            </a:endParaRPr>
          </a:p>
        </p:txBody>
      </p:sp>
      <p:pic>
        <p:nvPicPr>
          <p:cNvPr id="2050" name="Picture 2"/>
          <p:cNvPicPr>
            <a:picLocks noChangeAspect="1" noChangeArrowheads="1"/>
          </p:cNvPicPr>
          <p:nvPr/>
        </p:nvPicPr>
        <p:blipFill>
          <a:blip r:embed="rId2"/>
          <a:srcRect l="2500" r="2500" b="3896"/>
          <a:stretch>
            <a:fillRect/>
          </a:stretch>
        </p:blipFill>
        <p:spPr bwMode="auto">
          <a:xfrm>
            <a:off x="228600" y="762000"/>
            <a:ext cx="8839200" cy="5737726"/>
          </a:xfrm>
          <a:prstGeom prst="rect">
            <a:avLst/>
          </a:prstGeom>
          <a:noFill/>
          <a:ln w="9525">
            <a:noFill/>
            <a:miter lim="800000"/>
            <a:headEnd/>
            <a:tailEnd/>
          </a:ln>
          <a:effectLst/>
        </p:spPr>
      </p:pic>
    </p:spTree>
  </p:cSld>
  <p:clrMapOvr>
    <a:masterClrMapping/>
  </p:clrMapOvr>
  <p:transition>
    <p:push dir="d"/>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Stakeholders Management</a:t>
            </a:r>
            <a:endParaRPr lang="en-US" dirty="0"/>
          </a:p>
        </p:txBody>
      </p:sp>
      <p:sp>
        <p:nvSpPr>
          <p:cNvPr id="3" name="Content Placeholder 2"/>
          <p:cNvSpPr>
            <a:spLocks noGrp="1"/>
          </p:cNvSpPr>
          <p:nvPr>
            <p:ph idx="1"/>
          </p:nvPr>
        </p:nvSpPr>
        <p:spPr>
          <a:xfrm>
            <a:off x="152400" y="1752600"/>
            <a:ext cx="8991600" cy="4876800"/>
          </a:xfrm>
        </p:spPr>
        <p:txBody>
          <a:bodyPr/>
          <a:lstStyle/>
          <a:p>
            <a:pPr algn="just"/>
            <a:r>
              <a:rPr lang="en-US" dirty="0" smtClean="0"/>
              <a:t>Stakeholders can be defined as either individuals or units or the organization itself for which they claim a stake in the project such that they get benefit from or affected by the whole processes of the project and its deliverables. </a:t>
            </a:r>
          </a:p>
          <a:p>
            <a:pPr algn="just"/>
            <a:r>
              <a:rPr lang="en-US" dirty="0" smtClean="0"/>
              <a:t>Stakeholders can generally be classified under Internal and External stakeholders. Stakeholders for Public Construction projects </a:t>
            </a:r>
            <a:endParaRPr lang="en-US" dirty="0"/>
          </a:p>
        </p:txBody>
      </p:sp>
    </p:spTree>
  </p:cSld>
  <p:clrMapOvr>
    <a:masterClrMapping/>
  </p:clrMapOvr>
  <p:transition>
    <p:push dir="d"/>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295400"/>
          </a:xfrm>
        </p:spPr>
        <p:txBody>
          <a:bodyPr/>
          <a:lstStyle/>
          <a:p>
            <a:r>
              <a:rPr lang="en-US" sz="3600" b="1" dirty="0" smtClean="0"/>
              <a:t/>
            </a:r>
            <a:br>
              <a:rPr lang="en-US" sz="3600" b="1" dirty="0" smtClean="0"/>
            </a:br>
            <a:r>
              <a:rPr lang="en-US" sz="3600" b="1" dirty="0" smtClean="0"/>
              <a:t>Stakeholders in Public Construction Projects</a:t>
            </a:r>
            <a:r>
              <a:rPr lang="en-US" sz="3600" dirty="0" smtClean="0"/>
              <a:t/>
            </a:r>
            <a:br>
              <a:rPr lang="en-US" sz="3600" dirty="0" smtClean="0"/>
            </a:br>
            <a:endParaRPr lang="en-US" sz="3600" dirty="0"/>
          </a:p>
        </p:txBody>
      </p:sp>
      <p:pic>
        <p:nvPicPr>
          <p:cNvPr id="3074" name="Picture 2"/>
          <p:cNvPicPr>
            <a:picLocks noGrp="1" noChangeAspect="1" noChangeArrowheads="1"/>
          </p:cNvPicPr>
          <p:nvPr>
            <p:ph idx="1"/>
          </p:nvPr>
        </p:nvPicPr>
        <p:blipFill>
          <a:blip r:embed="rId2"/>
          <a:srcRect/>
          <a:stretch>
            <a:fillRect/>
          </a:stretch>
        </p:blipFill>
        <p:spPr bwMode="auto">
          <a:xfrm>
            <a:off x="381000" y="1295400"/>
            <a:ext cx="8534400" cy="5333999"/>
          </a:xfrm>
          <a:prstGeom prst="rect">
            <a:avLst/>
          </a:prstGeom>
          <a:noFill/>
          <a:ln w="9525">
            <a:noFill/>
            <a:miter lim="800000"/>
            <a:headEnd/>
            <a:tailEnd/>
          </a:ln>
          <a:effectLst/>
        </p:spPr>
      </p:pic>
    </p:spTree>
  </p:cSld>
  <p:clrMapOvr>
    <a:masterClrMapping/>
  </p:clrMapOvr>
  <p:transition>
    <p:push dir="d"/>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Further to these a comprehensive four by four matrix was developed in order to clearly show stakeholders’ roles </a:t>
            </a:r>
            <a:endParaRPr lang="en-US" dirty="0"/>
          </a:p>
        </p:txBody>
      </p:sp>
    </p:spTree>
  </p:cSld>
  <p:clrMapOvr>
    <a:masterClrMapping/>
  </p:clrMapOvr>
  <p:transition>
    <p:push dir="d"/>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Stakeholders Roles</a:t>
            </a:r>
            <a:endParaRPr lang="en-US" dirty="0"/>
          </a:p>
        </p:txBody>
      </p:sp>
      <p:graphicFrame>
        <p:nvGraphicFramePr>
          <p:cNvPr id="5" name="Content Placeholder 4"/>
          <p:cNvGraphicFramePr>
            <a:graphicFrameLocks noGrp="1"/>
          </p:cNvGraphicFramePr>
          <p:nvPr>
            <p:ph idx="1"/>
          </p:nvPr>
        </p:nvGraphicFramePr>
        <p:xfrm>
          <a:off x="228600" y="1981200"/>
          <a:ext cx="8686800" cy="4648199"/>
        </p:xfrm>
        <a:graphic>
          <a:graphicData uri="http://schemas.openxmlformats.org/drawingml/2006/table">
            <a:tbl>
              <a:tblPr firstRow="1" bandRow="1">
                <a:tableStyleId>{5C22544A-7EE6-4342-B048-85BDC9FD1C3A}</a:tableStyleId>
              </a:tblPr>
              <a:tblGrid>
                <a:gridCol w="1737360"/>
                <a:gridCol w="1737360"/>
                <a:gridCol w="1737360"/>
                <a:gridCol w="1737360"/>
                <a:gridCol w="1737360"/>
              </a:tblGrid>
              <a:tr h="853791">
                <a:tc>
                  <a:txBody>
                    <a:bodyPr/>
                    <a:lstStyle/>
                    <a:p>
                      <a:endParaRPr lang="en-US" dirty="0"/>
                    </a:p>
                  </a:txBody>
                  <a:tcPr marL="68580" marR="68580" marT="0" marB="0"/>
                </a:tc>
                <a:tc>
                  <a:txBody>
                    <a:bodyPr/>
                    <a:lstStyle/>
                    <a:p>
                      <a:pPr marL="0" marR="0" algn="just">
                        <a:lnSpc>
                          <a:spcPct val="150000"/>
                        </a:lnSpc>
                        <a:spcBef>
                          <a:spcPts val="0"/>
                        </a:spcBef>
                        <a:spcAft>
                          <a:spcPts val="0"/>
                        </a:spcAft>
                      </a:pPr>
                      <a:r>
                        <a:rPr lang="en-US" sz="1800" b="1" dirty="0">
                          <a:latin typeface="Times New Roman"/>
                          <a:ea typeface="Times New Roman"/>
                          <a:cs typeface="Times New Roman"/>
                        </a:rPr>
                        <a:t>Project Owners</a:t>
                      </a:r>
                      <a:endParaRPr lang="en-US" sz="1800" dirty="0">
                        <a:latin typeface="Times New Roman"/>
                        <a:ea typeface="Times New Roman"/>
                        <a:cs typeface="Times New Roman"/>
                      </a:endParaRPr>
                    </a:p>
                  </a:txBody>
                  <a:tcPr marL="68580" marR="68580" marT="0" marB="0"/>
                </a:tc>
                <a:tc>
                  <a:txBody>
                    <a:bodyPr/>
                    <a:lstStyle/>
                    <a:p>
                      <a:pPr marL="0" marR="0" algn="just">
                        <a:lnSpc>
                          <a:spcPct val="150000"/>
                        </a:lnSpc>
                        <a:spcBef>
                          <a:spcPts val="0"/>
                        </a:spcBef>
                        <a:spcAft>
                          <a:spcPts val="0"/>
                        </a:spcAft>
                      </a:pPr>
                      <a:r>
                        <a:rPr lang="en-US" sz="1800" b="1" dirty="0">
                          <a:latin typeface="Times New Roman"/>
                          <a:ea typeface="Times New Roman"/>
                          <a:cs typeface="Times New Roman"/>
                        </a:rPr>
                        <a:t>Project Providers</a:t>
                      </a:r>
                      <a:endParaRPr lang="en-US" sz="1800" dirty="0">
                        <a:latin typeface="Times New Roman"/>
                        <a:ea typeface="Times New Roman"/>
                        <a:cs typeface="Times New Roman"/>
                      </a:endParaRPr>
                    </a:p>
                  </a:txBody>
                  <a:tcPr marL="68580" marR="68580" marT="0" marB="0"/>
                </a:tc>
                <a:tc>
                  <a:txBody>
                    <a:bodyPr/>
                    <a:lstStyle/>
                    <a:p>
                      <a:pPr marL="0" marR="0" algn="just">
                        <a:lnSpc>
                          <a:spcPct val="150000"/>
                        </a:lnSpc>
                        <a:spcBef>
                          <a:spcPts val="0"/>
                        </a:spcBef>
                        <a:spcAft>
                          <a:spcPts val="0"/>
                        </a:spcAft>
                      </a:pPr>
                      <a:r>
                        <a:rPr lang="en-US" sz="1800" b="1" dirty="0">
                          <a:latin typeface="Times New Roman"/>
                          <a:ea typeface="Times New Roman"/>
                          <a:cs typeface="Times New Roman"/>
                        </a:rPr>
                        <a:t>Project Regulators</a:t>
                      </a:r>
                      <a:endParaRPr lang="en-US" sz="1800" dirty="0">
                        <a:latin typeface="Times New Roman"/>
                        <a:ea typeface="Times New Roman"/>
                        <a:cs typeface="Times New Roman"/>
                      </a:endParaRPr>
                    </a:p>
                  </a:txBody>
                  <a:tcPr marL="68580" marR="68580" marT="0" marB="0"/>
                </a:tc>
                <a:tc>
                  <a:txBody>
                    <a:bodyPr/>
                    <a:lstStyle/>
                    <a:p>
                      <a:pPr marL="0" marR="0" algn="just">
                        <a:lnSpc>
                          <a:spcPct val="150000"/>
                        </a:lnSpc>
                        <a:spcBef>
                          <a:spcPts val="0"/>
                        </a:spcBef>
                        <a:spcAft>
                          <a:spcPts val="0"/>
                        </a:spcAft>
                      </a:pPr>
                      <a:r>
                        <a:rPr lang="en-US" sz="1800" b="1" dirty="0">
                          <a:latin typeface="Times New Roman"/>
                          <a:ea typeface="Times New Roman"/>
                          <a:cs typeface="Times New Roman"/>
                        </a:rPr>
                        <a:t>Other Interest Groups</a:t>
                      </a:r>
                      <a:endParaRPr lang="en-US" sz="1800" dirty="0">
                        <a:latin typeface="Times New Roman"/>
                        <a:ea typeface="Times New Roman"/>
                        <a:cs typeface="Times New Roman"/>
                      </a:endParaRPr>
                    </a:p>
                  </a:txBody>
                  <a:tcPr marL="68580" marR="68580" marT="0" marB="0"/>
                </a:tc>
              </a:tr>
              <a:tr h="948602">
                <a:tc>
                  <a:txBody>
                    <a:bodyPr/>
                    <a:lstStyle/>
                    <a:p>
                      <a:pPr marL="0" marR="0" algn="just">
                        <a:lnSpc>
                          <a:spcPct val="150000"/>
                        </a:lnSpc>
                        <a:spcBef>
                          <a:spcPts val="0"/>
                        </a:spcBef>
                        <a:spcAft>
                          <a:spcPts val="0"/>
                        </a:spcAft>
                      </a:pPr>
                      <a:r>
                        <a:rPr lang="en-US" sz="1800" b="1" dirty="0">
                          <a:latin typeface="Times New Roman"/>
                          <a:ea typeface="Times New Roman"/>
                          <a:cs typeface="Times New Roman"/>
                        </a:rPr>
                        <a:t>Budgetary Stakeholders</a:t>
                      </a:r>
                      <a:endParaRPr lang="en-US" sz="1800" dirty="0">
                        <a:latin typeface="Times New Roman"/>
                        <a:ea typeface="Times New Roman"/>
                        <a:cs typeface="Times New Roman"/>
                      </a:endParaRPr>
                    </a:p>
                  </a:txBody>
                  <a:tcPr marL="68580" marR="68580" marT="0" marB="0"/>
                </a:tc>
                <a:tc>
                  <a:txBody>
                    <a:bodyPr/>
                    <a:lstStyle/>
                    <a:p>
                      <a:pPr marL="0" marR="0" algn="just">
                        <a:lnSpc>
                          <a:spcPct val="150000"/>
                        </a:lnSpc>
                        <a:spcBef>
                          <a:spcPts val="0"/>
                        </a:spcBef>
                        <a:spcAft>
                          <a:spcPts val="0"/>
                        </a:spcAft>
                      </a:pPr>
                      <a:r>
                        <a:rPr lang="en-US" sz="2000" dirty="0">
                          <a:latin typeface="Times New Roman"/>
                          <a:ea typeface="Times New Roman"/>
                          <a:cs typeface="Times New Roman"/>
                        </a:rPr>
                        <a:t>Client / Employer</a:t>
                      </a:r>
                    </a:p>
                  </a:txBody>
                  <a:tcPr marL="68580" marR="68580" marT="0" marB="0"/>
                </a:tc>
                <a:tc>
                  <a:txBody>
                    <a:bodyPr/>
                    <a:lstStyle/>
                    <a:p>
                      <a:pPr marL="0" marR="0" algn="just">
                        <a:lnSpc>
                          <a:spcPct val="150000"/>
                        </a:lnSpc>
                        <a:spcBef>
                          <a:spcPts val="0"/>
                        </a:spcBef>
                        <a:spcAft>
                          <a:spcPts val="0"/>
                        </a:spcAft>
                      </a:pPr>
                      <a:r>
                        <a:rPr lang="en-US" sz="2000">
                          <a:latin typeface="Times New Roman"/>
                          <a:ea typeface="Times New Roman"/>
                          <a:cs typeface="Times New Roman"/>
                        </a:rPr>
                        <a:t>----</a:t>
                      </a:r>
                    </a:p>
                  </a:txBody>
                  <a:tcPr marL="68580" marR="68580" marT="0" marB="0"/>
                </a:tc>
                <a:tc>
                  <a:txBody>
                    <a:bodyPr/>
                    <a:lstStyle/>
                    <a:p>
                      <a:pPr marL="0" marR="0" algn="just">
                        <a:lnSpc>
                          <a:spcPct val="150000"/>
                        </a:lnSpc>
                        <a:spcBef>
                          <a:spcPts val="0"/>
                        </a:spcBef>
                        <a:spcAft>
                          <a:spcPts val="0"/>
                        </a:spcAft>
                      </a:pPr>
                      <a:r>
                        <a:rPr lang="en-US" sz="2000">
                          <a:latin typeface="Times New Roman"/>
                          <a:ea typeface="Times New Roman"/>
                          <a:cs typeface="Times New Roman"/>
                        </a:rPr>
                        <a:t>Financiers / Sponsors</a:t>
                      </a:r>
                    </a:p>
                  </a:txBody>
                  <a:tcPr marL="68580" marR="68580" marT="0" marB="0"/>
                </a:tc>
                <a:tc>
                  <a:txBody>
                    <a:bodyPr/>
                    <a:lstStyle/>
                    <a:p>
                      <a:pPr marL="0" marR="0" algn="just">
                        <a:lnSpc>
                          <a:spcPct val="150000"/>
                        </a:lnSpc>
                        <a:spcBef>
                          <a:spcPts val="0"/>
                        </a:spcBef>
                        <a:spcAft>
                          <a:spcPts val="0"/>
                        </a:spcAft>
                      </a:pPr>
                      <a:r>
                        <a:rPr lang="en-US" sz="2000">
                          <a:latin typeface="Times New Roman"/>
                          <a:ea typeface="Times New Roman"/>
                          <a:cs typeface="Times New Roman"/>
                        </a:rPr>
                        <a:t>Legislative bodies</a:t>
                      </a:r>
                    </a:p>
                  </a:txBody>
                  <a:tcPr marL="68580" marR="68580" marT="0" marB="0"/>
                </a:tc>
              </a:tr>
              <a:tr h="948602">
                <a:tc>
                  <a:txBody>
                    <a:bodyPr/>
                    <a:lstStyle/>
                    <a:p>
                      <a:pPr marL="0" marR="0" algn="just">
                        <a:lnSpc>
                          <a:spcPct val="150000"/>
                        </a:lnSpc>
                        <a:spcBef>
                          <a:spcPts val="0"/>
                        </a:spcBef>
                        <a:spcAft>
                          <a:spcPts val="0"/>
                        </a:spcAft>
                      </a:pPr>
                      <a:r>
                        <a:rPr lang="en-US" sz="1800" b="1" dirty="0">
                          <a:latin typeface="Times New Roman"/>
                          <a:ea typeface="Times New Roman"/>
                          <a:cs typeface="Times New Roman"/>
                        </a:rPr>
                        <a:t>Contractual Stakeholders</a:t>
                      </a:r>
                      <a:endParaRPr lang="en-US" sz="1800" dirty="0">
                        <a:latin typeface="Times New Roman"/>
                        <a:ea typeface="Times New Roman"/>
                        <a:cs typeface="Times New Roman"/>
                      </a:endParaRPr>
                    </a:p>
                  </a:txBody>
                  <a:tcPr marL="68580" marR="68580" marT="0" marB="0"/>
                </a:tc>
                <a:tc>
                  <a:txBody>
                    <a:bodyPr/>
                    <a:lstStyle/>
                    <a:p>
                      <a:pPr marL="0" marR="0" algn="just">
                        <a:lnSpc>
                          <a:spcPct val="150000"/>
                        </a:lnSpc>
                        <a:spcBef>
                          <a:spcPts val="0"/>
                        </a:spcBef>
                        <a:spcAft>
                          <a:spcPts val="0"/>
                        </a:spcAft>
                      </a:pPr>
                      <a:r>
                        <a:rPr lang="en-US" sz="2000" dirty="0">
                          <a:latin typeface="Times New Roman"/>
                          <a:ea typeface="Times New Roman"/>
                          <a:cs typeface="Times New Roman"/>
                        </a:rPr>
                        <a:t>Client / Employer</a:t>
                      </a:r>
                    </a:p>
                  </a:txBody>
                  <a:tcPr marL="68580" marR="68580" marT="0" marB="0"/>
                </a:tc>
                <a:tc>
                  <a:txBody>
                    <a:bodyPr/>
                    <a:lstStyle/>
                    <a:p>
                      <a:pPr marL="0" marR="0" algn="just">
                        <a:lnSpc>
                          <a:spcPct val="150000"/>
                        </a:lnSpc>
                        <a:spcBef>
                          <a:spcPts val="0"/>
                        </a:spcBef>
                        <a:spcAft>
                          <a:spcPts val="0"/>
                        </a:spcAft>
                      </a:pPr>
                      <a:r>
                        <a:rPr lang="en-US" sz="2000">
                          <a:latin typeface="Times New Roman"/>
                          <a:ea typeface="Times New Roman"/>
                          <a:cs typeface="Times New Roman"/>
                        </a:rPr>
                        <a:t>Consultant / Contractor</a:t>
                      </a:r>
                    </a:p>
                  </a:txBody>
                  <a:tcPr marL="68580" marR="68580" marT="0" marB="0"/>
                </a:tc>
                <a:tc>
                  <a:txBody>
                    <a:bodyPr/>
                    <a:lstStyle/>
                    <a:p>
                      <a:pPr marL="0" marR="0" algn="just">
                        <a:lnSpc>
                          <a:spcPct val="150000"/>
                        </a:lnSpc>
                        <a:spcBef>
                          <a:spcPts val="0"/>
                        </a:spcBef>
                        <a:spcAft>
                          <a:spcPts val="0"/>
                        </a:spcAft>
                      </a:pPr>
                      <a:r>
                        <a:rPr lang="en-US" sz="2000">
                          <a:latin typeface="Times New Roman"/>
                          <a:ea typeface="Times New Roman"/>
                          <a:cs typeface="Times New Roman"/>
                        </a:rPr>
                        <a:t>----</a:t>
                      </a:r>
                    </a:p>
                  </a:txBody>
                  <a:tcPr marL="68580" marR="68580" marT="0" marB="0"/>
                </a:tc>
                <a:tc>
                  <a:txBody>
                    <a:bodyPr/>
                    <a:lstStyle/>
                    <a:p>
                      <a:pPr marL="0" marR="0" algn="just">
                        <a:lnSpc>
                          <a:spcPct val="150000"/>
                        </a:lnSpc>
                        <a:spcBef>
                          <a:spcPts val="0"/>
                        </a:spcBef>
                        <a:spcAft>
                          <a:spcPts val="0"/>
                        </a:spcAft>
                      </a:pPr>
                      <a:r>
                        <a:rPr lang="en-US" sz="2000">
                          <a:latin typeface="Times New Roman"/>
                          <a:ea typeface="Times New Roman"/>
                          <a:cs typeface="Times New Roman"/>
                        </a:rPr>
                        <a:t>Financial Institutions</a:t>
                      </a:r>
                    </a:p>
                  </a:txBody>
                  <a:tcPr marL="68580" marR="68580" marT="0" marB="0"/>
                </a:tc>
              </a:tr>
              <a:tr h="948602">
                <a:tc>
                  <a:txBody>
                    <a:bodyPr/>
                    <a:lstStyle/>
                    <a:p>
                      <a:pPr marL="0" marR="0" algn="just">
                        <a:lnSpc>
                          <a:spcPct val="150000"/>
                        </a:lnSpc>
                        <a:spcBef>
                          <a:spcPts val="0"/>
                        </a:spcBef>
                        <a:spcAft>
                          <a:spcPts val="0"/>
                        </a:spcAft>
                      </a:pPr>
                      <a:r>
                        <a:rPr lang="en-US" sz="1800" b="1" dirty="0">
                          <a:latin typeface="Times New Roman"/>
                          <a:ea typeface="Times New Roman"/>
                          <a:cs typeface="Times New Roman"/>
                        </a:rPr>
                        <a:t>Regulatory Stakeholders</a:t>
                      </a:r>
                      <a:endParaRPr lang="en-US" sz="1800" dirty="0">
                        <a:latin typeface="Times New Roman"/>
                        <a:ea typeface="Times New Roman"/>
                        <a:cs typeface="Times New Roman"/>
                      </a:endParaRPr>
                    </a:p>
                  </a:txBody>
                  <a:tcPr marL="68580" marR="68580" marT="0" marB="0"/>
                </a:tc>
                <a:tc>
                  <a:txBody>
                    <a:bodyPr/>
                    <a:lstStyle/>
                    <a:p>
                      <a:pPr marL="0" marR="0" algn="just">
                        <a:lnSpc>
                          <a:spcPct val="150000"/>
                        </a:lnSpc>
                        <a:spcBef>
                          <a:spcPts val="0"/>
                        </a:spcBef>
                        <a:spcAft>
                          <a:spcPts val="0"/>
                        </a:spcAft>
                      </a:pPr>
                      <a:r>
                        <a:rPr lang="en-US" sz="2000" dirty="0">
                          <a:latin typeface="Times New Roman"/>
                          <a:ea typeface="Times New Roman"/>
                          <a:cs typeface="Times New Roman"/>
                        </a:rPr>
                        <a:t>Client (Partial)</a:t>
                      </a:r>
                    </a:p>
                  </a:txBody>
                  <a:tcPr marL="68580" marR="68580" marT="0" marB="0"/>
                </a:tc>
                <a:tc>
                  <a:txBody>
                    <a:bodyPr/>
                    <a:lstStyle/>
                    <a:p>
                      <a:pPr marL="0" marR="0" algn="just">
                        <a:lnSpc>
                          <a:spcPct val="150000"/>
                        </a:lnSpc>
                        <a:spcBef>
                          <a:spcPts val="0"/>
                        </a:spcBef>
                        <a:spcAft>
                          <a:spcPts val="0"/>
                        </a:spcAft>
                      </a:pPr>
                      <a:r>
                        <a:rPr lang="en-US" sz="2000" dirty="0">
                          <a:latin typeface="Times New Roman"/>
                          <a:ea typeface="Times New Roman"/>
                          <a:cs typeface="Times New Roman"/>
                        </a:rPr>
                        <a:t>Consultant (Partial)</a:t>
                      </a:r>
                    </a:p>
                  </a:txBody>
                  <a:tcPr marL="68580" marR="68580" marT="0" marB="0"/>
                </a:tc>
                <a:tc>
                  <a:txBody>
                    <a:bodyPr/>
                    <a:lstStyle/>
                    <a:p>
                      <a:pPr marL="0" marR="0" algn="just">
                        <a:lnSpc>
                          <a:spcPct val="150000"/>
                        </a:lnSpc>
                        <a:spcBef>
                          <a:spcPts val="0"/>
                        </a:spcBef>
                        <a:spcAft>
                          <a:spcPts val="0"/>
                        </a:spcAft>
                      </a:pPr>
                      <a:r>
                        <a:rPr lang="en-US" sz="2000" dirty="0">
                          <a:latin typeface="Times New Roman"/>
                          <a:ea typeface="Times New Roman"/>
                          <a:cs typeface="Times New Roman"/>
                        </a:rPr>
                        <a:t>Public works bodies</a:t>
                      </a:r>
                    </a:p>
                  </a:txBody>
                  <a:tcPr marL="68580" marR="68580" marT="0" marB="0"/>
                </a:tc>
                <a:tc>
                  <a:txBody>
                    <a:bodyPr/>
                    <a:lstStyle/>
                    <a:p>
                      <a:pPr marL="0" marR="0" algn="just">
                        <a:lnSpc>
                          <a:spcPct val="150000"/>
                        </a:lnSpc>
                        <a:spcBef>
                          <a:spcPts val="0"/>
                        </a:spcBef>
                        <a:spcAft>
                          <a:spcPts val="0"/>
                        </a:spcAft>
                      </a:pPr>
                      <a:r>
                        <a:rPr lang="en-US" sz="2000">
                          <a:latin typeface="Times New Roman"/>
                          <a:ea typeface="Times New Roman"/>
                          <a:cs typeface="Times New Roman"/>
                        </a:rPr>
                        <a:t>General Audit</a:t>
                      </a:r>
                    </a:p>
                  </a:txBody>
                  <a:tcPr marL="68580" marR="68580" marT="0" marB="0"/>
                </a:tc>
              </a:tr>
              <a:tr h="948602">
                <a:tc>
                  <a:txBody>
                    <a:bodyPr/>
                    <a:lstStyle/>
                    <a:p>
                      <a:pPr marL="0" marR="0" algn="just">
                        <a:lnSpc>
                          <a:spcPct val="150000"/>
                        </a:lnSpc>
                        <a:spcBef>
                          <a:spcPts val="0"/>
                        </a:spcBef>
                        <a:spcAft>
                          <a:spcPts val="0"/>
                        </a:spcAft>
                      </a:pPr>
                      <a:r>
                        <a:rPr lang="en-US" sz="1800" b="1" dirty="0">
                          <a:latin typeface="Times New Roman"/>
                          <a:ea typeface="Times New Roman"/>
                          <a:cs typeface="Times New Roman"/>
                        </a:rPr>
                        <a:t>Collateral Stakeholders</a:t>
                      </a:r>
                      <a:endParaRPr lang="en-US" sz="1800" dirty="0">
                        <a:latin typeface="Times New Roman"/>
                        <a:ea typeface="Times New Roman"/>
                        <a:cs typeface="Times New Roman"/>
                      </a:endParaRPr>
                    </a:p>
                  </a:txBody>
                  <a:tcPr marL="68580" marR="68580" marT="0" marB="0"/>
                </a:tc>
                <a:tc>
                  <a:txBody>
                    <a:bodyPr/>
                    <a:lstStyle/>
                    <a:p>
                      <a:pPr marL="0" marR="0" algn="just">
                        <a:lnSpc>
                          <a:spcPct val="150000"/>
                        </a:lnSpc>
                        <a:spcBef>
                          <a:spcPts val="0"/>
                        </a:spcBef>
                        <a:spcAft>
                          <a:spcPts val="0"/>
                        </a:spcAft>
                      </a:pPr>
                      <a:r>
                        <a:rPr lang="en-US" sz="2000">
                          <a:latin typeface="Times New Roman"/>
                          <a:ea typeface="Times New Roman"/>
                          <a:cs typeface="Times New Roman"/>
                        </a:rPr>
                        <a:t>Beneficiaries / Users</a:t>
                      </a:r>
                    </a:p>
                  </a:txBody>
                  <a:tcPr marL="68580" marR="68580" marT="0" marB="0"/>
                </a:tc>
                <a:tc>
                  <a:txBody>
                    <a:bodyPr/>
                    <a:lstStyle/>
                    <a:p>
                      <a:pPr marL="0" marR="0" algn="just">
                        <a:lnSpc>
                          <a:spcPct val="150000"/>
                        </a:lnSpc>
                        <a:spcBef>
                          <a:spcPts val="0"/>
                        </a:spcBef>
                        <a:spcAft>
                          <a:spcPts val="0"/>
                        </a:spcAft>
                      </a:pPr>
                      <a:r>
                        <a:rPr lang="en-US" sz="2000" dirty="0">
                          <a:latin typeface="Times New Roman"/>
                          <a:ea typeface="Times New Roman"/>
                          <a:cs typeface="Times New Roman"/>
                        </a:rPr>
                        <a:t>Suppliers / Sub-con</a:t>
                      </a:r>
                    </a:p>
                  </a:txBody>
                  <a:tcPr marL="68580" marR="68580" marT="0" marB="0"/>
                </a:tc>
                <a:tc>
                  <a:txBody>
                    <a:bodyPr/>
                    <a:lstStyle/>
                    <a:p>
                      <a:pPr marL="0" marR="0" algn="just">
                        <a:lnSpc>
                          <a:spcPct val="150000"/>
                        </a:lnSpc>
                        <a:spcBef>
                          <a:spcPts val="0"/>
                        </a:spcBef>
                        <a:spcAft>
                          <a:spcPts val="0"/>
                        </a:spcAft>
                      </a:pPr>
                      <a:r>
                        <a:rPr lang="en-US" sz="2000" dirty="0">
                          <a:latin typeface="Times New Roman"/>
                          <a:ea typeface="Times New Roman"/>
                          <a:cs typeface="Times New Roman"/>
                        </a:rPr>
                        <a:t>Public</a:t>
                      </a:r>
                    </a:p>
                  </a:txBody>
                  <a:tcPr marL="68580" marR="68580" marT="0" marB="0"/>
                </a:tc>
                <a:tc>
                  <a:txBody>
                    <a:bodyPr/>
                    <a:lstStyle/>
                    <a:p>
                      <a:pPr marL="0" marR="0" algn="just">
                        <a:lnSpc>
                          <a:spcPct val="150000"/>
                        </a:lnSpc>
                        <a:spcBef>
                          <a:spcPts val="0"/>
                        </a:spcBef>
                        <a:spcAft>
                          <a:spcPts val="0"/>
                        </a:spcAft>
                      </a:pPr>
                      <a:r>
                        <a:rPr lang="en-US" sz="2000" dirty="0">
                          <a:latin typeface="Times New Roman"/>
                          <a:ea typeface="Times New Roman"/>
                          <a:cs typeface="Times New Roman"/>
                        </a:rPr>
                        <a:t>Associations/Institutions</a:t>
                      </a:r>
                    </a:p>
                  </a:txBody>
                  <a:tcPr marL="68580" marR="68580" marT="0" marB="0"/>
                </a:tc>
              </a:tr>
            </a:tbl>
          </a:graphicData>
        </a:graphic>
      </p:graphicFrame>
    </p:spTree>
  </p:cSld>
  <p:clrMapOvr>
    <a:masterClrMapping/>
  </p:clrMapOvr>
  <p:transition>
    <p:push dir="d"/>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2"/>
            <a:r>
              <a:rPr lang="en-US" b="1" dirty="0" smtClean="0"/>
              <a:t/>
            </a:r>
            <a:br>
              <a:rPr lang="en-US" b="1" dirty="0" smtClean="0"/>
            </a:br>
            <a:r>
              <a:rPr lang="en-US" b="1" dirty="0" smtClean="0"/>
              <a:t>Stakeholders Relationships Management</a:t>
            </a:r>
            <a:r>
              <a:rPr lang="en-US" sz="2000" dirty="0" smtClean="0"/>
              <a:t/>
            </a:r>
            <a:br>
              <a:rPr lang="en-US" sz="2000" dirty="0" smtClean="0"/>
            </a:br>
            <a:endParaRPr lang="en-US" dirty="0"/>
          </a:p>
        </p:txBody>
      </p:sp>
      <p:sp>
        <p:nvSpPr>
          <p:cNvPr id="3" name="Content Placeholder 2"/>
          <p:cNvSpPr>
            <a:spLocks noGrp="1"/>
          </p:cNvSpPr>
          <p:nvPr>
            <p:ph idx="1"/>
          </p:nvPr>
        </p:nvSpPr>
        <p:spPr>
          <a:xfrm>
            <a:off x="0" y="1981200"/>
            <a:ext cx="8991600" cy="4648200"/>
          </a:xfrm>
        </p:spPr>
        <p:txBody>
          <a:bodyPr/>
          <a:lstStyle/>
          <a:p>
            <a:pPr algn="just"/>
            <a:r>
              <a:rPr lang="en-US" dirty="0" smtClean="0"/>
              <a:t>Stakeholders’ relationships management is meant that attitudes, objectives and self serving interests of individuals, groups or organizations who have stakes in the project are reflected in their relationships to affect the success of the project. As a result, projects need to manage such relationships in order to ensure their successful completions. The following steps are useful for successful Project stakeholder management:</a:t>
            </a:r>
          </a:p>
          <a:p>
            <a:r>
              <a:rPr lang="en-US" dirty="0" smtClean="0"/>
              <a:t> </a:t>
            </a:r>
          </a:p>
          <a:p>
            <a:endParaRPr lang="en-US" dirty="0"/>
          </a:p>
        </p:txBody>
      </p:sp>
    </p:spTree>
  </p:cSld>
  <p:clrMapOvr>
    <a:masterClrMapping/>
  </p:clrMapOvr>
  <p:transition>
    <p:push dir="d"/>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Stakeholders Relationships Management</a:t>
            </a:r>
            <a:endParaRPr lang="en-US" dirty="0"/>
          </a:p>
        </p:txBody>
      </p:sp>
      <p:sp>
        <p:nvSpPr>
          <p:cNvPr id="3" name="Content Placeholder 2"/>
          <p:cNvSpPr>
            <a:spLocks noGrp="1"/>
          </p:cNvSpPr>
          <p:nvPr>
            <p:ph idx="1"/>
          </p:nvPr>
        </p:nvSpPr>
        <p:spPr>
          <a:xfrm>
            <a:off x="457200" y="1981200"/>
            <a:ext cx="8458200" cy="4876800"/>
          </a:xfrm>
        </p:spPr>
        <p:txBody>
          <a:bodyPr/>
          <a:lstStyle/>
          <a:p>
            <a:pPr marL="514350" lvl="0" indent="-514350">
              <a:buFont typeface="+mj-lt"/>
              <a:buAutoNum type="arabicPeriod"/>
            </a:pPr>
            <a:r>
              <a:rPr lang="en-US" dirty="0" smtClean="0"/>
              <a:t>Stakeholders’ Identification</a:t>
            </a:r>
          </a:p>
          <a:p>
            <a:pPr marL="514350" lvl="0" indent="-514350">
              <a:buFont typeface="+mj-lt"/>
              <a:buAutoNum type="arabicPeriod"/>
            </a:pPr>
            <a:r>
              <a:rPr lang="en-US" dirty="0" smtClean="0"/>
              <a:t>Stakeholders’ Information gathering on recurrent attitudes, strategy (Vision, Mission, Objectives, etc) and self-serving interests</a:t>
            </a:r>
          </a:p>
          <a:p>
            <a:pPr marL="514350" lvl="0" indent="-514350">
              <a:buFont typeface="+mj-lt"/>
              <a:buAutoNum type="arabicPeriod"/>
            </a:pPr>
            <a:r>
              <a:rPr lang="en-US" dirty="0" smtClean="0"/>
              <a:t>Stakeholders’ SWOT Analysis</a:t>
            </a:r>
          </a:p>
          <a:p>
            <a:pPr marL="514350" lvl="0" indent="-514350">
              <a:buFont typeface="+mj-lt"/>
              <a:buAutoNum type="arabicPeriod"/>
            </a:pPr>
            <a:r>
              <a:rPr lang="en-US" dirty="0" smtClean="0"/>
              <a:t>Stakeholders’ predicted / expected Behavior</a:t>
            </a:r>
          </a:p>
          <a:p>
            <a:pPr marL="514350" indent="-514350">
              <a:buFont typeface="+mj-lt"/>
              <a:buAutoNum type="arabicPeriod"/>
            </a:pPr>
            <a:r>
              <a:rPr lang="en-US" dirty="0" smtClean="0"/>
              <a:t>Stakeholders’ Relationships Management Strategy</a:t>
            </a:r>
            <a:endParaRPr lang="en-US" dirty="0"/>
          </a:p>
        </p:txBody>
      </p:sp>
    </p:spTree>
  </p:cSld>
  <p:clrMapOvr>
    <a:masterClrMapping/>
  </p:clrMapOvr>
  <p:transition>
    <p:push dir="d"/>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Stakeholders Relationships Management</a:t>
            </a:r>
            <a:endParaRPr lang="en-US" sz="4000" dirty="0"/>
          </a:p>
        </p:txBody>
      </p:sp>
      <p:sp>
        <p:nvSpPr>
          <p:cNvPr id="3" name="Content Placeholder 2"/>
          <p:cNvSpPr>
            <a:spLocks noGrp="1"/>
          </p:cNvSpPr>
          <p:nvPr>
            <p:ph idx="1"/>
          </p:nvPr>
        </p:nvSpPr>
        <p:spPr/>
        <p:txBody>
          <a:bodyPr/>
          <a:lstStyle/>
          <a:p>
            <a:pPr algn="just">
              <a:buNone/>
            </a:pPr>
            <a:r>
              <a:rPr lang="en-US" dirty="0" smtClean="0"/>
              <a:t>Recent important skills required for project stakeholders’ management are </a:t>
            </a:r>
          </a:p>
          <a:p>
            <a:pPr lvl="1" algn="just"/>
            <a:r>
              <a:rPr lang="en-US" dirty="0" smtClean="0"/>
              <a:t>Communication</a:t>
            </a:r>
          </a:p>
          <a:p>
            <a:pPr lvl="1" algn="just"/>
            <a:r>
              <a:rPr lang="en-US" dirty="0" smtClean="0"/>
              <a:t>Negotiation</a:t>
            </a:r>
          </a:p>
          <a:p>
            <a:pPr lvl="1" algn="just"/>
            <a:r>
              <a:rPr lang="en-US" dirty="0" smtClean="0"/>
              <a:t>Alliance</a:t>
            </a:r>
          </a:p>
          <a:p>
            <a:pPr lvl="1" algn="just"/>
            <a:r>
              <a:rPr lang="en-US" dirty="0" smtClean="0"/>
              <a:t>Socializations</a:t>
            </a:r>
          </a:p>
          <a:p>
            <a:pPr lvl="1" algn="just"/>
            <a:r>
              <a:rPr lang="en-US" dirty="0" smtClean="0"/>
              <a:t>Organization Culture and value building skills</a:t>
            </a:r>
          </a:p>
          <a:p>
            <a:endParaRPr lang="en-US" dirty="0"/>
          </a:p>
        </p:txBody>
      </p:sp>
    </p:spTree>
  </p:cSld>
  <p:clrMapOvr>
    <a:masterClrMapping/>
  </p:clrMapOvr>
  <p:transition>
    <p:push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dirty="0" smtClean="0"/>
              <a:t>Definitions of Project…</a:t>
            </a:r>
            <a:br>
              <a:rPr lang="en-US" dirty="0" smtClean="0"/>
            </a:br>
            <a:endParaRPr lang="en-US" dirty="0" smtClean="0"/>
          </a:p>
        </p:txBody>
      </p:sp>
      <p:sp>
        <p:nvSpPr>
          <p:cNvPr id="3" name="Content Placeholder 2"/>
          <p:cNvSpPr>
            <a:spLocks noGrp="1"/>
          </p:cNvSpPr>
          <p:nvPr>
            <p:ph idx="1"/>
          </p:nvPr>
        </p:nvSpPr>
        <p:spPr>
          <a:xfrm>
            <a:off x="0" y="1981200"/>
            <a:ext cx="8686800" cy="4876800"/>
          </a:xfrm>
        </p:spPr>
        <p:txBody>
          <a:bodyPr/>
          <a:lstStyle/>
          <a:p>
            <a:pPr algn="just" eaLnBrk="1" hangingPunct="1">
              <a:buFont typeface="Wingdings" pitchFamily="2" charset="2"/>
              <a:buChar char="Ø"/>
              <a:defRPr/>
            </a:pPr>
            <a:r>
              <a:rPr lang="en-US" sz="3100" dirty="0" smtClean="0"/>
              <a:t>According to (Locker &amp; Gordon;1996) a project is a unique process, consisting of a set of coordinated and controlled activities with an assumed start and known finish dates, undertaken to achieve an objective conforming to specific requirements including constraints of time, cost and resources.</a:t>
            </a:r>
          </a:p>
          <a:p>
            <a:pPr algn="just" eaLnBrk="1" hangingPunct="1">
              <a:buFont typeface="Wingdings" pitchFamily="2" charset="2"/>
              <a:buChar char="Ø"/>
              <a:defRPr/>
            </a:pPr>
            <a:r>
              <a:rPr lang="en-US" sz="3100" dirty="0" smtClean="0"/>
              <a:t>Even though most of the definitions given by different scholars are more or less similar, this research considers the definition given by (PMI, 2004).</a:t>
            </a:r>
          </a:p>
          <a:p>
            <a:pPr algn="just" eaLnBrk="1" hangingPunct="1">
              <a:buFont typeface="Wingdings" pitchFamily="2" charset="2"/>
              <a:buChar char="Ø"/>
              <a:defRPr/>
            </a:pPr>
            <a:endParaRPr lang="en-US" dirty="0" smtClean="0"/>
          </a:p>
        </p:txBody>
      </p:sp>
    </p:spTree>
  </p:cSld>
  <p:clrMapOvr>
    <a:masterClrMapping/>
  </p:clrMapOvr>
  <p:transition>
    <p:push dir="d"/>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4000" b="1" dirty="0" smtClean="0"/>
              <a:t>Stakeholders Relationships Management</a:t>
            </a:r>
            <a:endParaRPr lang="en-US" sz="4000" dirty="0"/>
          </a:p>
        </p:txBody>
      </p:sp>
      <p:sp>
        <p:nvSpPr>
          <p:cNvPr id="3" name="Content Placeholder 2"/>
          <p:cNvSpPr>
            <a:spLocks noGrp="1"/>
          </p:cNvSpPr>
          <p:nvPr>
            <p:ph idx="1"/>
          </p:nvPr>
        </p:nvSpPr>
        <p:spPr>
          <a:xfrm>
            <a:off x="228600" y="1676400"/>
            <a:ext cx="8763000" cy="4953000"/>
          </a:xfrm>
        </p:spPr>
        <p:txBody>
          <a:bodyPr/>
          <a:lstStyle/>
          <a:p>
            <a:pPr algn="just"/>
            <a:endParaRPr lang="en-US" dirty="0" smtClean="0"/>
          </a:p>
          <a:p>
            <a:pPr algn="just"/>
            <a:r>
              <a:rPr lang="en-US" dirty="0" smtClean="0"/>
              <a:t>The weak and untrustworthy relationships among stakeholders have been one of the major factors for low project performances. </a:t>
            </a:r>
          </a:p>
          <a:p>
            <a:pPr algn="just"/>
            <a:r>
              <a:rPr lang="en-US" dirty="0" smtClean="0"/>
              <a:t>This has been found related to the perception of these stakeholders practiced during their involvement in the project management processes. </a:t>
            </a:r>
          </a:p>
          <a:p>
            <a:pPr algn="just"/>
            <a:r>
              <a:rPr lang="en-US" dirty="0" smtClean="0"/>
              <a:t>A chained and low level of trust and commitment was evidenced between</a:t>
            </a:r>
            <a:endParaRPr lang="en-US" dirty="0"/>
          </a:p>
        </p:txBody>
      </p:sp>
    </p:spTree>
  </p:cSld>
  <p:clrMapOvr>
    <a:masterClrMapping/>
  </p:clrMapOvr>
  <p:transition>
    <p:push dir="d"/>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Stakeholders Relationships Management</a:t>
            </a:r>
            <a:endParaRPr lang="en-US" dirty="0"/>
          </a:p>
        </p:txBody>
      </p:sp>
      <p:sp>
        <p:nvSpPr>
          <p:cNvPr id="3" name="Content Placeholder 2"/>
          <p:cNvSpPr>
            <a:spLocks noGrp="1"/>
          </p:cNvSpPr>
          <p:nvPr>
            <p:ph idx="1"/>
          </p:nvPr>
        </p:nvSpPr>
        <p:spPr/>
        <p:txBody>
          <a:bodyPr/>
          <a:lstStyle/>
          <a:p>
            <a:pPr lvl="0"/>
            <a:r>
              <a:rPr lang="en-US" b="1" dirty="0" smtClean="0"/>
              <a:t>Project Financiers’ (PFs) and Project Owners;</a:t>
            </a:r>
            <a:endParaRPr lang="en-US" dirty="0" smtClean="0"/>
          </a:p>
          <a:p>
            <a:pPr lvl="0"/>
            <a:r>
              <a:rPr lang="en-US" b="1" dirty="0" smtClean="0"/>
              <a:t>Project Owners (POs) and Project Doers (PDs); and</a:t>
            </a:r>
            <a:endParaRPr lang="en-US" dirty="0" smtClean="0"/>
          </a:p>
          <a:p>
            <a:pPr lvl="0"/>
            <a:r>
              <a:rPr lang="en-US" b="1" dirty="0" smtClean="0"/>
              <a:t>Within Project Owners (that is between Implementing Agencies &amp; Beneficiaries).</a:t>
            </a:r>
            <a:endParaRPr lang="en-US" dirty="0" smtClean="0"/>
          </a:p>
          <a:p>
            <a:endParaRPr lang="en-US" dirty="0"/>
          </a:p>
        </p:txBody>
      </p:sp>
    </p:spTree>
  </p:cSld>
  <p:clrMapOvr>
    <a:masterClrMapping/>
  </p:clrMapOvr>
  <p:transition>
    <p:push dir="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3600" dirty="0" smtClean="0"/>
              <a:t>CATAGORIES OF A PROJECT</a:t>
            </a:r>
          </a:p>
        </p:txBody>
      </p:sp>
      <p:sp>
        <p:nvSpPr>
          <p:cNvPr id="3" name="Content Placeholder 2"/>
          <p:cNvSpPr>
            <a:spLocks noGrp="1"/>
          </p:cNvSpPr>
          <p:nvPr>
            <p:ph idx="1"/>
          </p:nvPr>
        </p:nvSpPr>
        <p:spPr/>
        <p:txBody>
          <a:bodyPr/>
          <a:lstStyle/>
          <a:p>
            <a:pPr algn="just" eaLnBrk="1" hangingPunct="1">
              <a:defRPr/>
            </a:pPr>
            <a:r>
              <a:rPr lang="en-US" dirty="0" smtClean="0"/>
              <a:t>Three broad categories of projects can be identified (Dennis Lock, 1987) each with its own characteristics:</a:t>
            </a:r>
          </a:p>
          <a:p>
            <a:pPr marL="571500" indent="-571500" eaLnBrk="1" hangingPunct="1">
              <a:buFont typeface="+mj-lt"/>
              <a:buAutoNum type="romanUcPeriod"/>
              <a:defRPr/>
            </a:pPr>
            <a:r>
              <a:rPr lang="en-US" dirty="0" smtClean="0"/>
              <a:t>Manufacturing projects</a:t>
            </a:r>
          </a:p>
          <a:p>
            <a:pPr marL="571500" indent="-571500" eaLnBrk="1" hangingPunct="1">
              <a:buFont typeface="+mj-lt"/>
              <a:buAutoNum type="romanUcPeriod"/>
              <a:defRPr/>
            </a:pPr>
            <a:r>
              <a:rPr lang="en-US" dirty="0" smtClean="0"/>
              <a:t>Projects requiring external organizations, and</a:t>
            </a:r>
          </a:p>
          <a:p>
            <a:pPr marL="571500" indent="-571500" eaLnBrk="1" hangingPunct="1">
              <a:buFont typeface="+mj-lt"/>
              <a:buAutoNum type="romanUcPeriod"/>
              <a:defRPr/>
            </a:pPr>
            <a:r>
              <a:rPr lang="en-US" dirty="0" smtClean="0"/>
              <a:t>Management projects</a:t>
            </a:r>
          </a:p>
          <a:p>
            <a:pPr eaLnBrk="1" hangingPunct="1">
              <a:defRPr/>
            </a:pPr>
            <a:endParaRPr lang="en-US" dirty="0" smtClean="0"/>
          </a:p>
        </p:txBody>
      </p:sp>
    </p:spTree>
  </p:cSld>
  <p:clrMapOvr>
    <a:masterClrMapping/>
  </p:clrMapOvr>
  <p:transition>
    <p:push dir="d"/>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3600" dirty="0" smtClean="0"/>
              <a:t>CATAGORIES OF A PROJECT……</a:t>
            </a:r>
          </a:p>
        </p:txBody>
      </p:sp>
      <p:sp>
        <p:nvSpPr>
          <p:cNvPr id="3" name="Content Placeholder 2"/>
          <p:cNvSpPr>
            <a:spLocks noGrp="1"/>
          </p:cNvSpPr>
          <p:nvPr>
            <p:ph idx="1"/>
          </p:nvPr>
        </p:nvSpPr>
        <p:spPr>
          <a:xfrm>
            <a:off x="0" y="1981200"/>
            <a:ext cx="8686800" cy="4876800"/>
          </a:xfrm>
        </p:spPr>
        <p:txBody>
          <a:bodyPr/>
          <a:lstStyle/>
          <a:p>
            <a:pPr marL="514350" indent="-514350" eaLnBrk="1" hangingPunct="1">
              <a:buFont typeface="+mj-lt"/>
              <a:buAutoNum type="arabicPeriod"/>
              <a:defRPr/>
            </a:pPr>
            <a:r>
              <a:rPr lang="en-US" b="1" dirty="0" smtClean="0"/>
              <a:t>Manufacturing projects: </a:t>
            </a:r>
            <a:endParaRPr lang="en-US" dirty="0" smtClean="0"/>
          </a:p>
          <a:p>
            <a:pPr eaLnBrk="1" hangingPunct="1">
              <a:buFont typeface="Wingdings" pitchFamily="2" charset="2"/>
              <a:buNone/>
              <a:defRPr/>
            </a:pPr>
            <a:r>
              <a:rPr lang="en-US" dirty="0" smtClean="0"/>
              <a:t>In this category projects involve the following activities:</a:t>
            </a:r>
          </a:p>
          <a:p>
            <a:pPr lvl="1" eaLnBrk="1" hangingPunct="1">
              <a:buFont typeface="Wingdings" pitchFamily="2" charset="2"/>
              <a:buChar char="q"/>
              <a:defRPr/>
            </a:pPr>
            <a:r>
              <a:rPr lang="en-US" dirty="0" smtClean="0"/>
              <a:t>Original design work</a:t>
            </a:r>
          </a:p>
          <a:p>
            <a:pPr lvl="1" eaLnBrk="1" hangingPunct="1">
              <a:buFont typeface="Wingdings" pitchFamily="2" charset="2"/>
              <a:buChar char="q"/>
              <a:defRPr/>
            </a:pPr>
            <a:r>
              <a:rPr lang="en-US" dirty="0" smtClean="0"/>
              <a:t>Prototype testing, if necessary,</a:t>
            </a:r>
          </a:p>
          <a:p>
            <a:pPr lvl="1" eaLnBrk="1" hangingPunct="1">
              <a:buFont typeface="Wingdings" pitchFamily="2" charset="2"/>
              <a:buChar char="q"/>
              <a:defRPr/>
            </a:pPr>
            <a:r>
              <a:rPr lang="en-US" dirty="0" smtClean="0"/>
              <a:t>Manufacturing,</a:t>
            </a:r>
          </a:p>
          <a:p>
            <a:pPr lvl="1" eaLnBrk="1" hangingPunct="1">
              <a:buFont typeface="Wingdings" pitchFamily="2" charset="2"/>
              <a:buChar char="q"/>
              <a:defRPr/>
            </a:pPr>
            <a:r>
              <a:rPr lang="en-US" dirty="0" smtClean="0"/>
              <a:t>Assembling, and</a:t>
            </a:r>
          </a:p>
          <a:p>
            <a:pPr lvl="1" eaLnBrk="1" hangingPunct="1">
              <a:buFont typeface="Wingdings" pitchFamily="2" charset="2"/>
              <a:buChar char="q"/>
              <a:defRPr/>
            </a:pPr>
            <a:r>
              <a:rPr lang="en-US" dirty="0" smtClean="0"/>
              <a:t>Installation and commissioning.</a:t>
            </a:r>
          </a:p>
        </p:txBody>
      </p:sp>
    </p:spTree>
  </p:cSld>
  <p:clrMapOvr>
    <a:masterClrMapping/>
  </p:clrMapOvr>
  <p:transition>
    <p:push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3600" dirty="0" smtClean="0"/>
              <a:t>CATAGORIES OF A PROJECT……</a:t>
            </a:r>
          </a:p>
        </p:txBody>
      </p:sp>
      <p:sp>
        <p:nvSpPr>
          <p:cNvPr id="3" name="Content Placeholder 2"/>
          <p:cNvSpPr>
            <a:spLocks noGrp="1"/>
          </p:cNvSpPr>
          <p:nvPr>
            <p:ph idx="1"/>
          </p:nvPr>
        </p:nvSpPr>
        <p:spPr/>
        <p:txBody>
          <a:bodyPr/>
          <a:lstStyle/>
          <a:p>
            <a:pPr algn="just" eaLnBrk="1" hangingPunct="1">
              <a:defRPr/>
            </a:pPr>
            <a:r>
              <a:rPr lang="en-US" sz="3600" cap="all" dirty="0" smtClean="0"/>
              <a:t>e</a:t>
            </a:r>
            <a:r>
              <a:rPr lang="en-US" sz="3600" dirty="0" smtClean="0"/>
              <a:t>xcept installation and commissioning works, most of the activities are carried out under the control of the manufacturer. Such projects are often made for a fixed price, promised delivery dates, and a set of unambiguous data specifications </a:t>
            </a:r>
          </a:p>
          <a:p>
            <a:pPr eaLnBrk="1" hangingPunct="1">
              <a:defRPr/>
            </a:pPr>
            <a:endParaRPr lang="en-US" dirty="0" smtClean="0"/>
          </a:p>
        </p:txBody>
      </p:sp>
    </p:spTree>
  </p:cSld>
  <p:clrMapOvr>
    <a:masterClrMapping/>
  </p:clrMapOvr>
  <p:transition>
    <p:push dir="d"/>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3600" dirty="0" smtClean="0"/>
              <a:t>CATAGORIES OF A PROJECT……</a:t>
            </a:r>
          </a:p>
        </p:txBody>
      </p:sp>
      <p:sp>
        <p:nvSpPr>
          <p:cNvPr id="3" name="Content Placeholder 2"/>
          <p:cNvSpPr>
            <a:spLocks noGrp="1"/>
          </p:cNvSpPr>
          <p:nvPr>
            <p:ph idx="1"/>
          </p:nvPr>
        </p:nvSpPr>
        <p:spPr>
          <a:xfrm>
            <a:off x="0" y="1981200"/>
            <a:ext cx="8915400" cy="4876800"/>
          </a:xfrm>
        </p:spPr>
        <p:txBody>
          <a:bodyPr/>
          <a:lstStyle/>
          <a:p>
            <a:pPr marL="514350" indent="-514350" eaLnBrk="1" hangingPunct="1">
              <a:buFont typeface="+mj-lt"/>
              <a:buAutoNum type="arabicPeriod" startAt="2"/>
              <a:defRPr/>
            </a:pPr>
            <a:r>
              <a:rPr lang="en-US" b="1" dirty="0" smtClean="0"/>
              <a:t>Projects requiring external organizations</a:t>
            </a:r>
            <a:endParaRPr lang="en-US" dirty="0" smtClean="0"/>
          </a:p>
          <a:p>
            <a:pPr algn="just" eaLnBrk="1" hangingPunct="1">
              <a:buFont typeface="Wingdings" pitchFamily="2" charset="2"/>
              <a:buChar char="q"/>
              <a:defRPr/>
            </a:pPr>
            <a:r>
              <a:rPr lang="en-US" dirty="0" smtClean="0"/>
              <a:t>Such projects include civil engineering, construction, petrochemical, mining, etc; which aims to establish buildings or operating plant on required sites requiring external or supplementary organization to the mother organization on these sites. Such projects need more attention to the problems of communications and organization than the manufacturing projects.</a:t>
            </a:r>
          </a:p>
          <a:p>
            <a:pPr eaLnBrk="1" hangingPunct="1">
              <a:defRPr/>
            </a:pPr>
            <a:endParaRPr lang="en-US" dirty="0" smtClean="0"/>
          </a:p>
        </p:txBody>
      </p:sp>
    </p:spTree>
  </p:cSld>
  <p:clrMapOvr>
    <a:masterClrMapping/>
  </p:clrMapOvr>
  <p:transition>
    <p:push dir="d"/>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US" sz="3600" dirty="0" smtClean="0"/>
              <a:t>CATAGORIES OF A PROJECT……</a:t>
            </a:r>
          </a:p>
        </p:txBody>
      </p:sp>
      <p:sp>
        <p:nvSpPr>
          <p:cNvPr id="3" name="Content Placeholder 2"/>
          <p:cNvSpPr>
            <a:spLocks noGrp="1"/>
          </p:cNvSpPr>
          <p:nvPr>
            <p:ph idx="1"/>
          </p:nvPr>
        </p:nvSpPr>
        <p:spPr>
          <a:xfrm>
            <a:off x="457200" y="1752600"/>
            <a:ext cx="8686800" cy="4876800"/>
          </a:xfrm>
        </p:spPr>
        <p:txBody>
          <a:bodyPr/>
          <a:lstStyle/>
          <a:p>
            <a:pPr marL="514350" indent="-514350" eaLnBrk="1" hangingPunct="1">
              <a:buFont typeface="+mj-lt"/>
              <a:buAutoNum type="arabicPeriod" startAt="3"/>
              <a:defRPr/>
            </a:pPr>
            <a:r>
              <a:rPr lang="en-US" dirty="0" smtClean="0"/>
              <a:t>Management Projects</a:t>
            </a:r>
          </a:p>
          <a:p>
            <a:pPr algn="just" eaLnBrk="1" hangingPunct="1">
              <a:buFont typeface="Wingdings" pitchFamily="2" charset="2"/>
              <a:buNone/>
              <a:defRPr/>
            </a:pPr>
            <a:r>
              <a:rPr lang="en-US" dirty="0" smtClean="0"/>
              <a:t>  The employment of an external manager or managing teams offering services to organizations </a:t>
            </a:r>
          </a:p>
          <a:p>
            <a:pPr lvl="2" eaLnBrk="1" hangingPunct="1">
              <a:buFont typeface="Wingdings" pitchFamily="2" charset="2"/>
              <a:buChar char="Ø"/>
              <a:tabLst>
                <a:tab pos="1146175" algn="l"/>
              </a:tabLst>
              <a:defRPr/>
            </a:pPr>
            <a:r>
              <a:rPr lang="en-US" dirty="0" smtClean="0"/>
              <a:t> </a:t>
            </a:r>
            <a:r>
              <a:rPr lang="en-US" sz="2800" dirty="0" smtClean="0"/>
              <a:t>To ensure effective and efficient management system</a:t>
            </a:r>
          </a:p>
          <a:p>
            <a:pPr lvl="2" eaLnBrk="1" hangingPunct="1">
              <a:buFont typeface="Wingdings" pitchFamily="2" charset="2"/>
              <a:buChar char="Ø"/>
              <a:tabLst>
                <a:tab pos="1146175" algn="l"/>
              </a:tabLst>
              <a:defRPr/>
            </a:pPr>
            <a:r>
              <a:rPr lang="en-US" sz="2800" dirty="0" smtClean="0"/>
              <a:t>To ensure efficient installation and start up of new approaches</a:t>
            </a:r>
          </a:p>
          <a:p>
            <a:pPr lvl="2" eaLnBrk="1" hangingPunct="1">
              <a:buFont typeface="Wingdings" pitchFamily="2" charset="2"/>
              <a:buChar char="Ø"/>
              <a:tabLst>
                <a:tab pos="1146175" algn="l"/>
              </a:tabLst>
              <a:defRPr/>
            </a:pPr>
            <a:r>
              <a:rPr lang="en-US" sz="2800" dirty="0" smtClean="0"/>
              <a:t>To follow projects of the above nature on behalf of clients and / or financiers, etc</a:t>
            </a:r>
          </a:p>
        </p:txBody>
      </p:sp>
    </p:spTree>
  </p:cSld>
  <p:clrMapOvr>
    <a:masterClrMapping/>
  </p:clrMapOvr>
  <p:transition>
    <p:push dir="d"/>
  </p:transition>
  <p:timing>
    <p:tnLst>
      <p:par>
        <p:cTn id="1" dur="indefinite" restart="never" nodeType="tmRoot"/>
      </p:par>
    </p:tnLst>
  </p:timing>
</p:sld>
</file>

<file path=ppt/theme/theme1.xml><?xml version="1.0" encoding="utf-8"?>
<a:theme xmlns:a="http://schemas.openxmlformats.org/drawingml/2006/main" name="Textured">
  <a:themeElements>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Textured 1">
        <a:dk1>
          <a:srgbClr val="660000"/>
        </a:dk1>
        <a:lt1>
          <a:srgbClr val="FFFFFF"/>
        </a:lt1>
        <a:dk2>
          <a:srgbClr val="800000"/>
        </a:dk2>
        <a:lt2>
          <a:srgbClr val="FFFFCC"/>
        </a:lt2>
        <a:accent1>
          <a:srgbClr val="BE7960"/>
        </a:accent1>
        <a:accent2>
          <a:srgbClr val="CC6600"/>
        </a:accent2>
        <a:accent3>
          <a:srgbClr val="C0AAAA"/>
        </a:accent3>
        <a:accent4>
          <a:srgbClr val="DADADA"/>
        </a:accent4>
        <a:accent5>
          <a:srgbClr val="DBBEB6"/>
        </a:accent5>
        <a:accent6>
          <a:srgbClr val="B95C00"/>
        </a:accent6>
        <a:hlink>
          <a:srgbClr val="FFCC66"/>
        </a:hlink>
        <a:folHlink>
          <a:srgbClr val="CC3300"/>
        </a:folHlink>
      </a:clrScheme>
      <a:clrMap bg1="dk2" tx1="lt1" bg2="dk1" tx2="lt2" accent1="accent1" accent2="accent2" accent3="accent3" accent4="accent4" accent5="accent5" accent6="accent6" hlink="hlink" folHlink="folHlink"/>
    </a:extraClrScheme>
    <a:extraClrScheme>
      <a:clrScheme name="Textured 2">
        <a:dk1>
          <a:srgbClr val="003300"/>
        </a:dk1>
        <a:lt1>
          <a:srgbClr val="FFFFFF"/>
        </a:lt1>
        <a:dk2>
          <a:srgbClr val="4D6A2A"/>
        </a:dk2>
        <a:lt2>
          <a:srgbClr val="CCFF99"/>
        </a:lt2>
        <a:accent1>
          <a:srgbClr val="33CC33"/>
        </a:accent1>
        <a:accent2>
          <a:srgbClr val="46562A"/>
        </a:accent2>
        <a:accent3>
          <a:srgbClr val="B2B9AC"/>
        </a:accent3>
        <a:accent4>
          <a:srgbClr val="DADADA"/>
        </a:accent4>
        <a:accent5>
          <a:srgbClr val="ADE2AD"/>
        </a:accent5>
        <a:accent6>
          <a:srgbClr val="3F4D25"/>
        </a:accent6>
        <a:hlink>
          <a:srgbClr val="009999"/>
        </a:hlink>
        <a:folHlink>
          <a:srgbClr val="CCCC00"/>
        </a:folHlink>
      </a:clrScheme>
      <a:clrMap bg1="dk2" tx1="lt1" bg2="dk1" tx2="lt2" accent1="accent1" accent2="accent2" accent3="accent3" accent4="accent4" accent5="accent5" accent6="accent6" hlink="hlink" folHlink="folHlink"/>
    </a:extraClrScheme>
    <a:extraClrScheme>
      <a:clrScheme name="Textured 3">
        <a:dk1>
          <a:srgbClr val="4E4E74"/>
        </a:dk1>
        <a:lt1>
          <a:srgbClr val="FFFFFF"/>
        </a:lt1>
        <a:dk2>
          <a:srgbClr val="666699"/>
        </a:dk2>
        <a:lt2>
          <a:srgbClr val="FFFFCC"/>
        </a:lt2>
        <a:accent1>
          <a:srgbClr val="5E5884"/>
        </a:accent1>
        <a:accent2>
          <a:srgbClr val="8AB29D"/>
        </a:accent2>
        <a:accent3>
          <a:srgbClr val="B8B8CA"/>
        </a:accent3>
        <a:accent4>
          <a:srgbClr val="DADADA"/>
        </a:accent4>
        <a:accent5>
          <a:srgbClr val="B6B4C2"/>
        </a:accent5>
        <a:accent6>
          <a:srgbClr val="7DA18E"/>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Textured 4">
        <a:dk1>
          <a:srgbClr val="004E4C"/>
        </a:dk1>
        <a:lt1>
          <a:srgbClr val="FFFFFF"/>
        </a:lt1>
        <a:dk2>
          <a:srgbClr val="006666"/>
        </a:dk2>
        <a:lt2>
          <a:srgbClr val="FFFFCC"/>
        </a:lt2>
        <a:accent1>
          <a:srgbClr val="FFCC00"/>
        </a:accent1>
        <a:accent2>
          <a:srgbClr val="00B0AC"/>
        </a:accent2>
        <a:accent3>
          <a:srgbClr val="AAB8B8"/>
        </a:accent3>
        <a:accent4>
          <a:srgbClr val="DADADA"/>
        </a:accent4>
        <a:accent5>
          <a:srgbClr val="FFE2AA"/>
        </a:accent5>
        <a:accent6>
          <a:srgbClr val="009F9B"/>
        </a:accent6>
        <a:hlink>
          <a:srgbClr val="BA7C3E"/>
        </a:hlink>
        <a:folHlink>
          <a:srgbClr val="724C00"/>
        </a:folHlink>
      </a:clrScheme>
      <a:clrMap bg1="dk2" tx1="lt1" bg2="dk1" tx2="lt2" accent1="accent1" accent2="accent2" accent3="accent3" accent4="accent4" accent5="accent5" accent6="accent6" hlink="hlink" folHlink="folHlink"/>
    </a:extraClrScheme>
    <a:extraClrScheme>
      <a:clrScheme name="Textured 5">
        <a:dk1>
          <a:srgbClr val="003366"/>
        </a:dk1>
        <a:lt1>
          <a:srgbClr val="FFFFFF"/>
        </a:lt1>
        <a:dk2>
          <a:srgbClr val="2B5481"/>
        </a:dk2>
        <a:lt2>
          <a:srgbClr val="E5FFFF"/>
        </a:lt2>
        <a:accent1>
          <a:srgbClr val="009999"/>
        </a:accent1>
        <a:accent2>
          <a:srgbClr val="336699"/>
        </a:accent2>
        <a:accent3>
          <a:srgbClr val="ACB3C1"/>
        </a:accent3>
        <a:accent4>
          <a:srgbClr val="DADADA"/>
        </a:accent4>
        <a:accent5>
          <a:srgbClr val="AACACA"/>
        </a:accent5>
        <a:accent6>
          <a:srgbClr val="2D5C8A"/>
        </a:accent6>
        <a:hlink>
          <a:srgbClr val="00CCFF"/>
        </a:hlink>
        <a:folHlink>
          <a:srgbClr val="FFCC00"/>
        </a:folHlink>
      </a:clrScheme>
      <a:clrMap bg1="dk2" tx1="lt1" bg2="dk1" tx2="lt2" accent1="accent1" accent2="accent2" accent3="accent3" accent4="accent4" accent5="accent5" accent6="accent6" hlink="hlink" folHlink="folHlink"/>
    </a:extraClrScheme>
    <a:extraClrScheme>
      <a:clrScheme name="Textured 6">
        <a:dk1>
          <a:srgbClr val="080808"/>
        </a:dk1>
        <a:lt1>
          <a:srgbClr val="FFFFFF"/>
        </a:lt1>
        <a:dk2>
          <a:srgbClr val="4D4D4D"/>
        </a:dk2>
        <a:lt2>
          <a:srgbClr val="FFFFFF"/>
        </a:lt2>
        <a:accent1>
          <a:srgbClr val="666699"/>
        </a:accent1>
        <a:accent2>
          <a:srgbClr val="3366CC"/>
        </a:accent2>
        <a:accent3>
          <a:srgbClr val="B2B2B2"/>
        </a:accent3>
        <a:accent4>
          <a:srgbClr val="DADADA"/>
        </a:accent4>
        <a:accent5>
          <a:srgbClr val="B8B8CA"/>
        </a:accent5>
        <a:accent6>
          <a:srgbClr val="2D5CB9"/>
        </a:accent6>
        <a:hlink>
          <a:srgbClr val="00CCFF"/>
        </a:hlink>
        <a:folHlink>
          <a:srgbClr val="CCCCFF"/>
        </a:folHlink>
      </a:clrScheme>
      <a:clrMap bg1="dk2" tx1="lt1" bg2="dk1" tx2="lt2" accent1="accent1" accent2="accent2" accent3="accent3" accent4="accent4" accent5="accent5" accent6="accent6" hlink="hlink" folHlink="folHlink"/>
    </a:extraClrScheme>
    <a:extraClrScheme>
      <a:clrScheme name="Textured 7">
        <a:dk1>
          <a:srgbClr val="000000"/>
        </a:dk1>
        <a:lt1>
          <a:srgbClr val="DBDAC2"/>
        </a:lt1>
        <a:dk2>
          <a:srgbClr val="827F4C"/>
        </a:dk2>
        <a:lt2>
          <a:srgbClr val="C0BC94"/>
        </a:lt2>
        <a:accent1>
          <a:srgbClr val="AAA578"/>
        </a:accent1>
        <a:accent2>
          <a:srgbClr val="A2A4AC"/>
        </a:accent2>
        <a:accent3>
          <a:srgbClr val="EAEADD"/>
        </a:accent3>
        <a:accent4>
          <a:srgbClr val="000000"/>
        </a:accent4>
        <a:accent5>
          <a:srgbClr val="D2CFBE"/>
        </a:accent5>
        <a:accent6>
          <a:srgbClr val="92949B"/>
        </a:accent6>
        <a:hlink>
          <a:srgbClr val="5B8800"/>
        </a:hlink>
        <a:folHlink>
          <a:srgbClr val="686532"/>
        </a:folHlink>
      </a:clrScheme>
      <a:clrMap bg1="lt1" tx1="dk1" bg2="lt2" tx2="dk2" accent1="accent1" accent2="accent2" accent3="accent3" accent4="accent4" accent5="accent5" accent6="accent6" hlink="hlink" folHlink="folHlink"/>
    </a:extraClrScheme>
    <a:extraClrScheme>
      <a:clrScheme name="Textured 8">
        <a:dk1>
          <a:srgbClr val="000000"/>
        </a:dk1>
        <a:lt1>
          <a:srgbClr val="DCE8F4"/>
        </a:lt1>
        <a:dk2>
          <a:srgbClr val="7B9CB5"/>
        </a:dk2>
        <a:lt2>
          <a:srgbClr val="969696"/>
        </a:lt2>
        <a:accent1>
          <a:srgbClr val="FFFFFF"/>
        </a:accent1>
        <a:accent2>
          <a:srgbClr val="00BAB6"/>
        </a:accent2>
        <a:accent3>
          <a:srgbClr val="EBF2F8"/>
        </a:accent3>
        <a:accent4>
          <a:srgbClr val="000000"/>
        </a:accent4>
        <a:accent5>
          <a:srgbClr val="FFFFFF"/>
        </a:accent5>
        <a:accent6>
          <a:srgbClr val="00A8A5"/>
        </a:accent6>
        <a:hlink>
          <a:srgbClr val="8A8AD8"/>
        </a:hlink>
        <a:folHlink>
          <a:srgbClr val="24249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Textured</Template>
  <TotalTime>1012</TotalTime>
  <Words>1706</Words>
  <Application>Microsoft Office PowerPoint</Application>
  <PresentationFormat>On-screen Show (4:3)</PresentationFormat>
  <Paragraphs>163</Paragraphs>
  <Slides>41</Slides>
  <Notes>0</Notes>
  <HiddenSlides>0</HiddenSlides>
  <MMClips>0</MMClips>
  <ScaleCrop>false</ScaleCrop>
  <HeadingPairs>
    <vt:vector size="4" baseType="variant">
      <vt:variant>
        <vt:lpstr>Theme</vt:lpstr>
      </vt:variant>
      <vt:variant>
        <vt:i4>1</vt:i4>
      </vt:variant>
      <vt:variant>
        <vt:lpstr>Slide Titles</vt:lpstr>
      </vt:variant>
      <vt:variant>
        <vt:i4>41</vt:i4>
      </vt:variant>
    </vt:vector>
  </HeadingPairs>
  <TitlesOfParts>
    <vt:vector size="42" baseType="lpstr">
      <vt:lpstr>Textured</vt:lpstr>
      <vt:lpstr>CHAPTER THREE</vt:lpstr>
      <vt:lpstr>Construction Project Management</vt:lpstr>
      <vt:lpstr>Definitions of Project </vt:lpstr>
      <vt:lpstr>Definitions of Project… </vt:lpstr>
      <vt:lpstr>CATAGORIES OF A PROJECT</vt:lpstr>
      <vt:lpstr>CATAGORIES OF A PROJECT……</vt:lpstr>
      <vt:lpstr>CATAGORIES OF A PROJECT……</vt:lpstr>
      <vt:lpstr>CATAGORIES OF A PROJECT……</vt:lpstr>
      <vt:lpstr>CATAGORIES OF A PROJECT……</vt:lpstr>
      <vt:lpstr>Project Management</vt:lpstr>
      <vt:lpstr>Project Management…</vt:lpstr>
      <vt:lpstr>Project Management…</vt:lpstr>
      <vt:lpstr>Project Management…</vt:lpstr>
      <vt:lpstr> The Traditional Project Management Approach </vt:lpstr>
      <vt:lpstr>The Traditional Project Management Approach….</vt:lpstr>
      <vt:lpstr>The Traditional Project Management Approach….</vt:lpstr>
      <vt:lpstr>The Traditional Project Management Approach….</vt:lpstr>
      <vt:lpstr>The Traditional Project Management Approach….</vt:lpstr>
      <vt:lpstr>The Traditional Project Management Approach….</vt:lpstr>
      <vt:lpstr>The Traditional Project Management Approach….</vt:lpstr>
      <vt:lpstr> The new project Management Approach </vt:lpstr>
      <vt:lpstr>The new project Management Approach… </vt:lpstr>
      <vt:lpstr>The new project Management Approach…</vt:lpstr>
      <vt:lpstr>The new project Management Approach…</vt:lpstr>
      <vt:lpstr>The new project Management Approach…</vt:lpstr>
      <vt:lpstr>Processes Management</vt:lpstr>
      <vt:lpstr>Processes Management</vt:lpstr>
      <vt:lpstr>  Construction Management Process System </vt:lpstr>
      <vt:lpstr>Construction Management Process System</vt:lpstr>
      <vt:lpstr>Slide 30</vt:lpstr>
      <vt:lpstr>Construction Management Process System</vt:lpstr>
      <vt:lpstr>Slide 32</vt:lpstr>
      <vt:lpstr>Stakeholders Management</vt:lpstr>
      <vt:lpstr> Stakeholders in Public Construction Projects </vt:lpstr>
      <vt:lpstr>Slide 35</vt:lpstr>
      <vt:lpstr>Stakeholders Roles</vt:lpstr>
      <vt:lpstr> Stakeholders Relationships Management </vt:lpstr>
      <vt:lpstr>Stakeholders Relationships Management</vt:lpstr>
      <vt:lpstr>Stakeholders Relationships Management</vt:lpstr>
      <vt:lpstr>Stakeholders Relationships Management</vt:lpstr>
      <vt:lpstr>Stakeholders Relationships Management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dc:title>
  <dc:creator>user</dc:creator>
  <cp:lastModifiedBy>HP</cp:lastModifiedBy>
  <cp:revision>62</cp:revision>
  <dcterms:created xsi:type="dcterms:W3CDTF">2005-10-27T04:48:03Z</dcterms:created>
  <dcterms:modified xsi:type="dcterms:W3CDTF">2018-05-03T05:59:21Z</dcterms:modified>
</cp:coreProperties>
</file>