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41"/>
  </p:notesMasterIdLst>
  <p:sldIdLst>
    <p:sldId id="264" r:id="rId2"/>
    <p:sldId id="265" r:id="rId3"/>
    <p:sldId id="266" r:id="rId4"/>
    <p:sldId id="267" r:id="rId5"/>
    <p:sldId id="268" r:id="rId6"/>
    <p:sldId id="269" r:id="rId7"/>
    <p:sldId id="270" r:id="rId8"/>
    <p:sldId id="271" r:id="rId9"/>
    <p:sldId id="273" r:id="rId10"/>
    <p:sldId id="274" r:id="rId11"/>
    <p:sldId id="275" r:id="rId12"/>
    <p:sldId id="276" r:id="rId13"/>
    <p:sldId id="277" r:id="rId14"/>
    <p:sldId id="278" r:id="rId15"/>
    <p:sldId id="279" r:id="rId16"/>
    <p:sldId id="280" r:id="rId17"/>
    <p:sldId id="272" r:id="rId18"/>
    <p:sldId id="281" r:id="rId19"/>
    <p:sldId id="282" r:id="rId20"/>
    <p:sldId id="283" r:id="rId21"/>
    <p:sldId id="284" r:id="rId22"/>
    <p:sldId id="285" r:id="rId23"/>
    <p:sldId id="286" r:id="rId24"/>
    <p:sldId id="287" r:id="rId25"/>
    <p:sldId id="288" r:id="rId26"/>
    <p:sldId id="289" r:id="rId27"/>
    <p:sldId id="290" r:id="rId28"/>
    <p:sldId id="291" r:id="rId29"/>
    <p:sldId id="292" r:id="rId30"/>
    <p:sldId id="293" r:id="rId31"/>
    <p:sldId id="294" r:id="rId32"/>
    <p:sldId id="295" r:id="rId33"/>
    <p:sldId id="296" r:id="rId34"/>
    <p:sldId id="297" r:id="rId35"/>
    <p:sldId id="298" r:id="rId36"/>
    <p:sldId id="299" r:id="rId37"/>
    <p:sldId id="300" r:id="rId38"/>
    <p:sldId id="301" r:id="rId39"/>
    <p:sldId id="302" r:id="rId4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99FF33"/>
    <a:srgbClr val="FFCC99"/>
    <a:srgbClr val="00FFFF"/>
    <a:srgbClr val="FFCCCC"/>
    <a:srgbClr val="CC99FF"/>
    <a:srgbClr val="FF9900"/>
    <a:srgbClr val="66FF33"/>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1305" autoAdjust="0"/>
    <p:restoredTop sz="96378" autoAdjust="0"/>
  </p:normalViewPr>
  <p:slideViewPr>
    <p:cSldViewPr>
      <p:cViewPr>
        <p:scale>
          <a:sx n="66" d="100"/>
          <a:sy n="66" d="100"/>
        </p:scale>
        <p:origin x="-1272" y="-19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2662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662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663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2663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FBD905A2-D72B-4DB8-829D-1FC0B6608F85}"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0114" name="Rectangle 2"/>
          <p:cNvSpPr>
            <a:spLocks noGrp="1" noChangeArrowheads="1"/>
          </p:cNvSpPr>
          <p:nvPr>
            <p:ph type="ctrTitle" sz="quarter"/>
          </p:nvPr>
        </p:nvSpPr>
        <p:spPr>
          <a:xfrm>
            <a:off x="685800" y="1676400"/>
            <a:ext cx="7772400" cy="1828800"/>
          </a:xfrm>
        </p:spPr>
        <p:txBody>
          <a:bodyPr/>
          <a:lstStyle>
            <a:lvl1pPr>
              <a:defRPr/>
            </a:lvl1pPr>
          </a:lstStyle>
          <a:p>
            <a:r>
              <a:rPr lang="en-US"/>
              <a:t>Click to edit Master title style</a:t>
            </a:r>
          </a:p>
        </p:txBody>
      </p:sp>
      <p:sp>
        <p:nvSpPr>
          <p:cNvPr id="90115"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95D7FE8-9414-4F1C-B81E-F0A2B1C8C1B8}" type="slidenum">
              <a:rPr lang="en-US"/>
              <a:pPr>
                <a:defRPr/>
              </a:pPr>
              <a:t>‹#›</a:t>
            </a:fld>
            <a:endParaRPr lang="en-US" dirty="0"/>
          </a:p>
        </p:txBody>
      </p:sp>
    </p:spTree>
  </p:cSld>
  <p:clrMapOvr>
    <a:masterClrMapping/>
  </p:clrMapOvr>
  <p:transition>
    <p:push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CAC990A-3E72-4340-AC09-8F030DB35402}" type="slidenum">
              <a:rPr lang="en-US"/>
              <a:pPr>
                <a:defRPr/>
              </a:pPr>
              <a:t>‹#›</a:t>
            </a:fld>
            <a:endParaRPr lang="en-US" dirty="0"/>
          </a:p>
        </p:txBody>
      </p:sp>
    </p:spTree>
  </p:cSld>
  <p:clrMapOvr>
    <a:masterClrMapping/>
  </p:clrMapOvr>
  <p:transition>
    <p:push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1E6150A-F3F5-47B7-8BDD-BD75B3EA4D22}" type="slidenum">
              <a:rPr lang="en-US"/>
              <a:pPr>
                <a:defRPr/>
              </a:pPr>
              <a:t>‹#›</a:t>
            </a:fld>
            <a:endParaRPr lang="en-US" dirty="0"/>
          </a:p>
        </p:txBody>
      </p:sp>
    </p:spTree>
  </p:cSld>
  <p:clrMapOvr>
    <a:masterClrMapping/>
  </p:clrMapOvr>
  <p:transition>
    <p:push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457200" y="1981200"/>
            <a:ext cx="8229600" cy="4114800"/>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55AA945-9478-4343-B7E5-B3AFFA24C4C8}" type="slidenum">
              <a:rPr lang="en-US"/>
              <a:pPr>
                <a:defRPr/>
              </a:pPr>
              <a:t>‹#›</a:t>
            </a:fld>
            <a:endParaRPr lang="en-US" dirty="0"/>
          </a:p>
        </p:txBody>
      </p:sp>
    </p:spTree>
  </p:cSld>
  <p:clrMapOvr>
    <a:masterClrMapping/>
  </p:clrMapOvr>
  <p:transition>
    <p:push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4BA0870-B334-4211-8446-F8B5BE8EAC4A}" type="slidenum">
              <a:rPr lang="en-US"/>
              <a:pPr>
                <a:defRPr/>
              </a:pPr>
              <a:t>‹#›</a:t>
            </a:fld>
            <a:endParaRPr lang="en-US" dirty="0"/>
          </a:p>
        </p:txBody>
      </p:sp>
    </p:spTree>
  </p:cSld>
  <p:clrMapOvr>
    <a:masterClrMapping/>
  </p:clrMapOvr>
  <p:transition>
    <p:push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981200"/>
            <a:ext cx="8229600" cy="4114800"/>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2E449F1-4438-4EBD-9C60-E78440BCC6B5}" type="slidenum">
              <a:rPr lang="en-US"/>
              <a:pPr>
                <a:defRPr/>
              </a:pPr>
              <a:t>‹#›</a:t>
            </a:fld>
            <a:endParaRPr lang="en-US" dirty="0"/>
          </a:p>
        </p:txBody>
      </p:sp>
    </p:spTree>
  </p:cSld>
  <p:clrMapOvr>
    <a:masterClrMapping/>
  </p:clrMapOvr>
  <p:transition>
    <p:push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4CC134D-9AE9-4537-90E9-3372A9E97D50}" type="slidenum">
              <a:rPr lang="en-US"/>
              <a:pPr>
                <a:defRPr/>
              </a:pPr>
              <a:t>‹#›</a:t>
            </a:fld>
            <a:endParaRPr lang="en-US" dirty="0"/>
          </a:p>
        </p:txBody>
      </p:sp>
    </p:spTree>
  </p:cSld>
  <p:clrMapOvr>
    <a:masterClrMapping/>
  </p:clrMapOvr>
  <p:transition>
    <p:push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7B66B69-0B13-4359-974C-F14A8BD06D3B}" type="slidenum">
              <a:rPr lang="en-US"/>
              <a:pPr>
                <a:defRPr/>
              </a:pPr>
              <a:t>‹#›</a:t>
            </a:fld>
            <a:endParaRPr lang="en-US" dirty="0"/>
          </a:p>
        </p:txBody>
      </p:sp>
    </p:spTree>
  </p:cSld>
  <p:clrMapOvr>
    <a:masterClrMapping/>
  </p:clrMapOvr>
  <p:transition>
    <p:push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41FC430-155D-4EF2-BD5C-E7CC04017C02}" type="slidenum">
              <a:rPr lang="en-US"/>
              <a:pPr>
                <a:defRPr/>
              </a:pPr>
              <a:t>‹#›</a:t>
            </a:fld>
            <a:endParaRPr lang="en-US" dirty="0"/>
          </a:p>
        </p:txBody>
      </p:sp>
    </p:spTree>
  </p:cSld>
  <p:clrMapOvr>
    <a:masterClrMapping/>
  </p:clrMapOvr>
  <p:transition>
    <p:push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97972B8-D66B-480C-AD1B-FC003FD2AF29}" type="slidenum">
              <a:rPr lang="en-US"/>
              <a:pPr>
                <a:defRPr/>
              </a:pPr>
              <a:t>‹#›</a:t>
            </a:fld>
            <a:endParaRPr lang="en-US" dirty="0"/>
          </a:p>
        </p:txBody>
      </p:sp>
    </p:spTree>
  </p:cSld>
  <p:clrMapOvr>
    <a:masterClrMapping/>
  </p:clrMapOvr>
  <p:transition>
    <p:push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7B3EA19-93AA-487E-9C76-25DE7955DDFB}" type="slidenum">
              <a:rPr lang="en-US"/>
              <a:pPr>
                <a:defRPr/>
              </a:pPr>
              <a:t>‹#›</a:t>
            </a:fld>
            <a:endParaRPr lang="en-US" dirty="0"/>
          </a:p>
        </p:txBody>
      </p:sp>
    </p:spTree>
  </p:cSld>
  <p:clrMapOvr>
    <a:masterClrMapping/>
  </p:clrMapOvr>
  <p:transition>
    <p:push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4E2B7CA-3399-4EA2-AB79-3F217AFEE832}" type="slidenum">
              <a:rPr lang="en-US"/>
              <a:pPr>
                <a:defRPr/>
              </a:pPr>
              <a:t>‹#›</a:t>
            </a:fld>
            <a:endParaRPr lang="en-US" dirty="0"/>
          </a:p>
        </p:txBody>
      </p:sp>
    </p:spTree>
  </p:cSld>
  <p:clrMapOvr>
    <a:masterClrMapping/>
  </p:clrMapOvr>
  <p:transition>
    <p:push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D2F5D3A-5751-40E3-A2EE-30EB54D30676}" type="slidenum">
              <a:rPr lang="en-US"/>
              <a:pPr>
                <a:defRPr/>
              </a:pPr>
              <a:t>‹#›</a:t>
            </a:fld>
            <a:endParaRPr lang="en-US" dirty="0"/>
          </a:p>
        </p:txBody>
      </p:sp>
    </p:spTree>
  </p:cSld>
  <p:clrMapOvr>
    <a:masterClrMapping/>
  </p:clrMapOvr>
  <p:transition>
    <p:push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F40A152-A00C-4438-877F-B9183CC48CCF}" type="slidenum">
              <a:rPr lang="en-US"/>
              <a:pPr>
                <a:defRPr/>
              </a:pPr>
              <a:t>‹#›</a:t>
            </a:fld>
            <a:endParaRPr lang="en-US" dirty="0"/>
          </a:p>
        </p:txBody>
      </p:sp>
    </p:spTree>
  </p:cSld>
  <p:clrMapOvr>
    <a:masterClrMapping/>
  </p:clrMapOvr>
  <p:transition>
    <p:push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9091"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909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pPr>
              <a:defRPr/>
            </a:pPr>
            <a:endParaRPr lang="en-US"/>
          </a:p>
        </p:txBody>
      </p:sp>
      <p:sp>
        <p:nvSpPr>
          <p:cNvPr id="8909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defRPr>
            </a:lvl1pPr>
          </a:lstStyle>
          <a:p>
            <a:pPr>
              <a:defRPr/>
            </a:pPr>
            <a:endParaRPr lang="en-US"/>
          </a:p>
        </p:txBody>
      </p:sp>
      <p:sp>
        <p:nvSpPr>
          <p:cNvPr id="8909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latin typeface="Arial" charset="0"/>
              </a:defRPr>
            </a:lvl1pPr>
          </a:lstStyle>
          <a:p>
            <a:pPr>
              <a:defRPr/>
            </a:pPr>
            <a:fld id="{71FEA85B-8FD3-4B35-81B2-34535F60124A}" type="slidenum">
              <a:rPr lang="en-US"/>
              <a:pPr>
                <a:defRPr/>
              </a:pPr>
              <a:t>‹#›</a:t>
            </a:fld>
            <a:endParaRPr lang="en-US" dirty="0"/>
          </a:p>
        </p:txBody>
      </p:sp>
    </p:spTree>
  </p:cSld>
  <p:clrMap bg1="dk2" tx1="lt1" bg2="dk1"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Lst>
  <p:transition>
    <p:push dir="d"/>
  </p:transition>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pPr eaLnBrk="1" hangingPunct="1">
              <a:defRPr/>
            </a:pPr>
            <a:r>
              <a:rPr lang="en-US" dirty="0" smtClean="0"/>
              <a:t>CHAPTER FOUR</a:t>
            </a:r>
          </a:p>
        </p:txBody>
      </p:sp>
      <p:sp>
        <p:nvSpPr>
          <p:cNvPr id="3" name="Content Placeholder 2"/>
          <p:cNvSpPr>
            <a:spLocks noGrp="1"/>
          </p:cNvSpPr>
          <p:nvPr>
            <p:ph idx="1"/>
          </p:nvPr>
        </p:nvSpPr>
        <p:spPr>
          <a:xfrm>
            <a:off x="152400" y="1981200"/>
            <a:ext cx="8991600" cy="4572000"/>
          </a:xfrm>
        </p:spPr>
        <p:txBody>
          <a:bodyPr/>
          <a:lstStyle/>
          <a:p>
            <a:pPr lvl="0" algn="ctr" eaLnBrk="1" hangingPunct="1">
              <a:buNone/>
              <a:defRPr/>
            </a:pPr>
            <a:r>
              <a:rPr lang="en-US" b="1" dirty="0" smtClean="0"/>
              <a:t/>
            </a:r>
            <a:br>
              <a:rPr lang="en-US" b="1" dirty="0" smtClean="0"/>
            </a:br>
            <a:r>
              <a:rPr lang="en-US" sz="6600" b="1" dirty="0" smtClean="0"/>
              <a:t>Procurement and Contract </a:t>
            </a:r>
          </a:p>
          <a:p>
            <a:pPr lvl="0" algn="ctr" eaLnBrk="1" hangingPunct="1">
              <a:buNone/>
              <a:defRPr/>
            </a:pPr>
            <a:r>
              <a:rPr lang="en-US" sz="6600" b="1" dirty="0" smtClean="0"/>
              <a:t>Management</a:t>
            </a:r>
            <a:endParaRPr lang="en-US" sz="6600" dirty="0" smtClean="0"/>
          </a:p>
          <a:p>
            <a:pPr algn="ctr" eaLnBrk="1" hangingPunct="1">
              <a:buFont typeface="Wingdings" pitchFamily="2" charset="2"/>
              <a:buNone/>
              <a:defRPr/>
            </a:pPr>
            <a:r>
              <a:rPr lang="en-US" sz="4000" dirty="0" smtClean="0"/>
              <a:t/>
            </a:r>
            <a:br>
              <a:rPr lang="en-US" sz="4000" dirty="0" smtClean="0"/>
            </a:br>
            <a:endParaRPr lang="en-US" sz="4000" dirty="0" smtClean="0"/>
          </a:p>
        </p:txBody>
      </p:sp>
    </p:spTree>
  </p:cSld>
  <p:clrMapOvr>
    <a:masterClrMapping/>
  </p:clrMapOvr>
  <p:transition>
    <p:push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ook Antiqua" pitchFamily="18" charset="0"/>
              </a:rPr>
              <a:t>Introduction…</a:t>
            </a:r>
            <a:endParaRPr lang="en-US" dirty="0"/>
          </a:p>
        </p:txBody>
      </p:sp>
      <p:sp>
        <p:nvSpPr>
          <p:cNvPr id="3" name="Content Placeholder 2"/>
          <p:cNvSpPr>
            <a:spLocks noGrp="1"/>
          </p:cNvSpPr>
          <p:nvPr>
            <p:ph idx="1"/>
          </p:nvPr>
        </p:nvSpPr>
        <p:spPr>
          <a:xfrm>
            <a:off x="457200" y="1828800"/>
            <a:ext cx="8382000" cy="4876800"/>
          </a:xfrm>
        </p:spPr>
        <p:txBody>
          <a:bodyPr/>
          <a:lstStyle/>
          <a:p>
            <a:pPr marL="514350" indent="-514350">
              <a:buFont typeface="+mj-lt"/>
              <a:buAutoNum type="arabicPeriod" startAt="2"/>
            </a:pPr>
            <a:r>
              <a:rPr lang="en-US" b="1" dirty="0" smtClean="0"/>
              <a:t>Procurement Management</a:t>
            </a:r>
          </a:p>
          <a:p>
            <a:pPr algn="just"/>
            <a:r>
              <a:rPr lang="en-US" b="1" dirty="0" smtClean="0"/>
              <a:t>  </a:t>
            </a:r>
            <a:r>
              <a:rPr lang="en-US" sz="2800" b="1" dirty="0" smtClean="0"/>
              <a:t>It </a:t>
            </a:r>
            <a:r>
              <a:rPr lang="en-US" sz="2800" dirty="0" smtClean="0"/>
              <a:t> is a process of selecting individuals or organizations to carry out the intended services and / or works. </a:t>
            </a:r>
          </a:p>
          <a:p>
            <a:pPr algn="just"/>
            <a:r>
              <a:rPr lang="en-US" sz="2800" dirty="0" smtClean="0"/>
              <a:t>Procurement Management is carried out based on the provisions made during the contract planning phase of the Procurement and Contract Process. </a:t>
            </a:r>
          </a:p>
          <a:p>
            <a:pPr algn="just"/>
            <a:r>
              <a:rPr lang="en-US" sz="2800" dirty="0" smtClean="0"/>
              <a:t>It involves the preparation of procurement documents, their invitation and submission of tender proposals, and Opening and Evaluation of tenders.</a:t>
            </a:r>
            <a:endParaRPr lang="en-US" dirty="0"/>
          </a:p>
        </p:txBody>
      </p:sp>
    </p:spTree>
  </p:cSld>
  <p:clrMapOvr>
    <a:masterClrMapping/>
  </p:clrMapOvr>
  <p:transition>
    <p:push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ook Antiqua" pitchFamily="18" charset="0"/>
              </a:rPr>
              <a:t>Introduction…</a:t>
            </a:r>
            <a:endParaRPr lang="en-US" dirty="0"/>
          </a:p>
        </p:txBody>
      </p:sp>
      <p:sp>
        <p:nvSpPr>
          <p:cNvPr id="3" name="Content Placeholder 2"/>
          <p:cNvSpPr>
            <a:spLocks noGrp="1"/>
          </p:cNvSpPr>
          <p:nvPr>
            <p:ph idx="1"/>
          </p:nvPr>
        </p:nvSpPr>
        <p:spPr/>
        <p:txBody>
          <a:bodyPr/>
          <a:lstStyle/>
          <a:p>
            <a:pPr algn="just"/>
            <a:r>
              <a:rPr lang="en-US" sz="3600" dirty="0" smtClean="0"/>
              <a:t>The following issues are necessary for a successful Procurement Management phase</a:t>
            </a:r>
          </a:p>
          <a:p>
            <a:pPr marL="571500" lvl="0" indent="-571500" algn="just">
              <a:buFont typeface="+mj-lt"/>
              <a:buAutoNum type="romanUcPeriod"/>
            </a:pPr>
            <a:r>
              <a:rPr lang="en-US" sz="3600" dirty="0" smtClean="0"/>
              <a:t>knowing and ensuring the implementation of procurement related National and International laws, rules and regulations.</a:t>
            </a:r>
          </a:p>
        </p:txBody>
      </p:sp>
    </p:spTree>
  </p:cSld>
  <p:clrMapOvr>
    <a:masterClrMapping/>
  </p:clrMapOvr>
  <p:transition>
    <p:push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ook Antiqua" pitchFamily="18" charset="0"/>
              </a:rPr>
              <a:t>Introduction…</a:t>
            </a:r>
            <a:endParaRPr lang="en-US" dirty="0"/>
          </a:p>
        </p:txBody>
      </p:sp>
      <p:sp>
        <p:nvSpPr>
          <p:cNvPr id="3" name="Content Placeholder 2"/>
          <p:cNvSpPr>
            <a:spLocks noGrp="1"/>
          </p:cNvSpPr>
          <p:nvPr>
            <p:ph idx="1"/>
          </p:nvPr>
        </p:nvSpPr>
        <p:spPr>
          <a:xfrm>
            <a:off x="152400" y="1981200"/>
            <a:ext cx="8991600" cy="4876800"/>
          </a:xfrm>
        </p:spPr>
        <p:txBody>
          <a:bodyPr/>
          <a:lstStyle/>
          <a:p>
            <a:pPr marL="571500" lvl="0" indent="-571500" algn="just">
              <a:buFont typeface="+mj-lt"/>
              <a:buAutoNum type="romanUcPeriod" startAt="2"/>
            </a:pPr>
            <a:r>
              <a:rPr lang="en-US" dirty="0" smtClean="0"/>
              <a:t>Adherence to the provisions made during the contract planning phase including their change processes, that is; with respect to Delivery Systems, Procurement Methods and Contract Types</a:t>
            </a:r>
          </a:p>
          <a:p>
            <a:pPr marL="571500" lvl="0" indent="-571500" algn="just">
              <a:buFont typeface="+mj-lt"/>
              <a:buAutoNum type="romanUcPeriod" startAt="2"/>
            </a:pPr>
            <a:r>
              <a:rPr lang="en-US" dirty="0" smtClean="0"/>
              <a:t>Establishment of a flexible procurement team, and</a:t>
            </a:r>
          </a:p>
          <a:p>
            <a:pPr marL="571500" lvl="0" indent="-571500" algn="just">
              <a:buFont typeface="+mj-lt"/>
              <a:buAutoNum type="romanUcPeriod" startAt="2"/>
            </a:pPr>
            <a:r>
              <a:rPr lang="en-US" dirty="0" smtClean="0"/>
              <a:t>Adhering to the principles of Proof of competition, Impartiality, Neutrality, Accessibility and Formality.</a:t>
            </a:r>
          </a:p>
          <a:p>
            <a:endParaRPr lang="en-US" dirty="0" smtClean="0"/>
          </a:p>
          <a:p>
            <a:endParaRPr lang="en-US" dirty="0"/>
          </a:p>
        </p:txBody>
      </p:sp>
    </p:spTree>
  </p:cSld>
  <p:clrMapOvr>
    <a:masterClrMapping/>
  </p:clrMapOvr>
  <p:transition>
    <p:push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ook Antiqua" pitchFamily="18" charset="0"/>
              </a:rPr>
              <a:t>Introduction…</a:t>
            </a:r>
            <a:endParaRPr lang="en-US" dirty="0"/>
          </a:p>
        </p:txBody>
      </p:sp>
      <p:sp>
        <p:nvSpPr>
          <p:cNvPr id="3" name="Content Placeholder 2"/>
          <p:cNvSpPr>
            <a:spLocks noGrp="1"/>
          </p:cNvSpPr>
          <p:nvPr>
            <p:ph idx="1"/>
          </p:nvPr>
        </p:nvSpPr>
        <p:spPr>
          <a:xfrm>
            <a:off x="457200" y="1981200"/>
            <a:ext cx="8382000" cy="4648200"/>
          </a:xfrm>
        </p:spPr>
        <p:txBody>
          <a:bodyPr/>
          <a:lstStyle/>
          <a:p>
            <a:pPr marL="514350" indent="-514350">
              <a:buFont typeface="+mj-lt"/>
              <a:buAutoNum type="arabicPeriod" startAt="3"/>
            </a:pPr>
            <a:r>
              <a:rPr lang="en-US" b="1" dirty="0" smtClean="0"/>
              <a:t>Contract Management</a:t>
            </a:r>
          </a:p>
          <a:p>
            <a:pPr marL="514350" indent="-514350" algn="just"/>
            <a:r>
              <a:rPr lang="en-US" b="1" dirty="0" smtClean="0"/>
              <a:t>   </a:t>
            </a:r>
            <a:r>
              <a:rPr lang="en-US" dirty="0" smtClean="0"/>
              <a:t>It is a process of reaching contractual agreement for implementation, its administration and finally concluding the contract. </a:t>
            </a:r>
          </a:p>
          <a:p>
            <a:pPr marL="514350" indent="-514350" algn="just"/>
            <a:r>
              <a:rPr lang="en-US" dirty="0" smtClean="0"/>
              <a:t>Similar to the procurement management process, it shall be based on the provisions decided during the contract planning phase. </a:t>
            </a:r>
            <a:endParaRPr lang="en-US" dirty="0"/>
          </a:p>
        </p:txBody>
      </p:sp>
    </p:spTree>
  </p:cSld>
  <p:clrMapOvr>
    <a:masterClrMapping/>
  </p:clrMapOvr>
  <p:transition>
    <p:push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ook Antiqua" pitchFamily="18" charset="0"/>
              </a:rPr>
              <a:t>Introduction…</a:t>
            </a:r>
            <a:endParaRPr lang="en-US" dirty="0"/>
          </a:p>
        </p:txBody>
      </p:sp>
      <p:sp>
        <p:nvSpPr>
          <p:cNvPr id="3" name="Content Placeholder 2"/>
          <p:cNvSpPr>
            <a:spLocks noGrp="1"/>
          </p:cNvSpPr>
          <p:nvPr>
            <p:ph idx="1"/>
          </p:nvPr>
        </p:nvSpPr>
        <p:spPr/>
        <p:txBody>
          <a:bodyPr/>
          <a:lstStyle/>
          <a:p>
            <a:pPr algn="just"/>
            <a:r>
              <a:rPr lang="en-US" sz="3600" dirty="0" smtClean="0"/>
              <a:t>It involves negotiation based on tender evaluation recommendations and signing of contractual agreement followed by its administration for contractual implementation, progress tracking, and changes, claim and disputes administrations</a:t>
            </a:r>
            <a:endParaRPr lang="en-US" sz="3600" dirty="0"/>
          </a:p>
        </p:txBody>
      </p:sp>
    </p:spTree>
  </p:cSld>
  <p:clrMapOvr>
    <a:masterClrMapping/>
  </p:clrMapOvr>
  <p:transition>
    <p:push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ook Antiqua" pitchFamily="18" charset="0"/>
              </a:rPr>
              <a:t>Introduction…</a:t>
            </a:r>
            <a:endParaRPr lang="en-US" dirty="0"/>
          </a:p>
        </p:txBody>
      </p:sp>
      <p:sp>
        <p:nvSpPr>
          <p:cNvPr id="3" name="Content Placeholder 2"/>
          <p:cNvSpPr>
            <a:spLocks noGrp="1"/>
          </p:cNvSpPr>
          <p:nvPr>
            <p:ph idx="1"/>
          </p:nvPr>
        </p:nvSpPr>
        <p:spPr>
          <a:xfrm>
            <a:off x="457200" y="1981200"/>
            <a:ext cx="8534400" cy="4876800"/>
          </a:xfrm>
        </p:spPr>
        <p:txBody>
          <a:bodyPr/>
          <a:lstStyle/>
          <a:p>
            <a:pPr algn="just"/>
            <a:r>
              <a:rPr lang="en-US" dirty="0" smtClean="0"/>
              <a:t>The following issues are necessary for a successful Contract Management phase:</a:t>
            </a:r>
          </a:p>
          <a:p>
            <a:pPr marL="571500" lvl="0" indent="-571500" algn="just">
              <a:buFont typeface="+mj-lt"/>
              <a:buAutoNum type="romanUcPeriod"/>
            </a:pPr>
            <a:r>
              <a:rPr lang="en-US" dirty="0" smtClean="0"/>
              <a:t>knowing and ensuring the implementation of contract related National and International laws, rules and regulations,</a:t>
            </a:r>
          </a:p>
          <a:p>
            <a:pPr marL="571500" lvl="0" indent="-571500" algn="just">
              <a:buFont typeface="+mj-lt"/>
              <a:buAutoNum type="romanUcPeriod"/>
            </a:pPr>
            <a:r>
              <a:rPr lang="en-US" dirty="0" smtClean="0"/>
              <a:t>adherence to the provisions made during the contract planning phase including their change processes, that is; </a:t>
            </a:r>
            <a:r>
              <a:rPr lang="en-US" dirty="0" err="1" smtClean="0"/>
              <a:t>wrt</a:t>
            </a:r>
            <a:r>
              <a:rPr lang="en-US" dirty="0" smtClean="0"/>
              <a:t> Delivery Systems, Procurement Methods and Contract Types,</a:t>
            </a:r>
          </a:p>
        </p:txBody>
      </p:sp>
    </p:spTree>
  </p:cSld>
  <p:clrMapOvr>
    <a:masterClrMapping/>
  </p:clrMapOvr>
  <p:transition>
    <p:push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ook Antiqua" pitchFamily="18" charset="0"/>
              </a:rPr>
              <a:t>Introduction…</a:t>
            </a:r>
            <a:endParaRPr lang="en-US" dirty="0"/>
          </a:p>
        </p:txBody>
      </p:sp>
      <p:sp>
        <p:nvSpPr>
          <p:cNvPr id="3" name="Content Placeholder 2"/>
          <p:cNvSpPr>
            <a:spLocks noGrp="1"/>
          </p:cNvSpPr>
          <p:nvPr>
            <p:ph idx="1"/>
          </p:nvPr>
        </p:nvSpPr>
        <p:spPr/>
        <p:txBody>
          <a:bodyPr/>
          <a:lstStyle/>
          <a:p>
            <a:pPr marL="571500" lvl="0" indent="-571500">
              <a:buFont typeface="+mj-lt"/>
              <a:buAutoNum type="romanUcPeriod" startAt="4"/>
            </a:pPr>
            <a:r>
              <a:rPr lang="en-US" dirty="0" smtClean="0"/>
              <a:t>identifying, recognizing and involving all potential or key stakeholders to form a contract team,</a:t>
            </a:r>
          </a:p>
          <a:p>
            <a:pPr marL="571500" lvl="0" indent="-571500">
              <a:buFont typeface="+mj-lt"/>
              <a:buAutoNum type="romanUcPeriod" startAt="4"/>
            </a:pPr>
            <a:r>
              <a:rPr lang="en-US" dirty="0" smtClean="0"/>
              <a:t>understanding, mapping and monitoring all contract conditions agreed upon, and</a:t>
            </a:r>
          </a:p>
          <a:p>
            <a:pPr marL="571500" indent="-571500">
              <a:buFont typeface="+mj-lt"/>
              <a:buAutoNum type="romanUcPeriod" startAt="4"/>
            </a:pPr>
            <a:r>
              <a:rPr lang="en-US" dirty="0" smtClean="0"/>
              <a:t>ability to administer changes, claims and disputes</a:t>
            </a:r>
          </a:p>
          <a:p>
            <a:endParaRPr lang="en-US" dirty="0"/>
          </a:p>
        </p:txBody>
      </p:sp>
    </p:spTree>
  </p:cSld>
  <p:clrMapOvr>
    <a:masterClrMapping/>
  </p:clrMapOvr>
  <p:transition>
    <p:push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Procurement and Contract Management Process</a:t>
            </a:r>
            <a:endParaRPr lang="en-US" dirty="0">
              <a:latin typeface="+mn-lt"/>
            </a:endParaRPr>
          </a:p>
        </p:txBody>
      </p:sp>
      <p:sp>
        <p:nvSpPr>
          <p:cNvPr id="3" name="Content Placeholder 2"/>
          <p:cNvSpPr>
            <a:spLocks noGrp="1"/>
          </p:cNvSpPr>
          <p:nvPr>
            <p:ph idx="1"/>
          </p:nvPr>
        </p:nvSpPr>
        <p:spPr/>
        <p:txBody>
          <a:bodyPr/>
          <a:lstStyle/>
          <a:p>
            <a:r>
              <a:rPr lang="en-US" dirty="0" smtClean="0"/>
              <a:t>Figure</a:t>
            </a:r>
            <a:endParaRPr lang="en-US" dirty="0"/>
          </a:p>
        </p:txBody>
      </p:sp>
      <p:sp>
        <p:nvSpPr>
          <p:cNvPr id="4" name="Rectangle 3"/>
          <p:cNvSpPr/>
          <p:nvPr/>
        </p:nvSpPr>
        <p:spPr bwMode="auto">
          <a:xfrm>
            <a:off x="1295400" y="3352800"/>
            <a:ext cx="990600" cy="12192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pitchFamily="34" charset="0"/>
            </a:endParaRPr>
          </a:p>
        </p:txBody>
      </p:sp>
      <p:sp>
        <p:nvSpPr>
          <p:cNvPr id="2058"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2049" name="Group 1"/>
          <p:cNvGrpSpPr>
            <a:grpSpLocks noChangeAspect="1"/>
          </p:cNvGrpSpPr>
          <p:nvPr/>
        </p:nvGrpSpPr>
        <p:grpSpPr bwMode="auto">
          <a:xfrm>
            <a:off x="304800" y="2667000"/>
            <a:ext cx="8694420" cy="3699753"/>
            <a:chOff x="2677" y="2788"/>
            <a:chExt cx="7050" cy="3086"/>
          </a:xfrm>
        </p:grpSpPr>
        <p:sp>
          <p:nvSpPr>
            <p:cNvPr id="2057" name="AutoShape 9"/>
            <p:cNvSpPr>
              <a:spLocks noChangeAspect="1" noChangeArrowheads="1" noTextEdit="1"/>
            </p:cNvSpPr>
            <p:nvPr/>
          </p:nvSpPr>
          <p:spPr bwMode="auto">
            <a:xfrm>
              <a:off x="2677" y="2788"/>
              <a:ext cx="7050" cy="3086"/>
            </a:xfrm>
            <a:prstGeom prst="rect">
              <a:avLst/>
            </a:prstGeom>
            <a:solidFill>
              <a:srgbClr val="DDDDDD"/>
            </a:solidFill>
            <a:effectLst>
              <a:prstShdw prst="shdw13" dist="53882" dir="13500000">
                <a:srgbClr val="808080">
                  <a:alpha val="50000"/>
                </a:srgbClr>
              </a:prstShdw>
            </a:effectLst>
          </p:spPr>
          <p:txBody>
            <a:bodyPr vert="horz" wrap="square" lIns="91440" tIns="45720" rIns="91440" bIns="45720" numCol="1" anchor="t" anchorCtr="0" compatLnSpc="1">
              <a:prstTxWarp prst="textNoShape">
                <a:avLst/>
              </a:prstTxWarp>
            </a:bodyPr>
            <a:lstStyle/>
            <a:p>
              <a:endParaRPr lang="en-US"/>
            </a:p>
          </p:txBody>
        </p:sp>
        <p:sp>
          <p:nvSpPr>
            <p:cNvPr id="2056" name="AutoShape 8"/>
            <p:cNvSpPr>
              <a:spLocks noChangeArrowheads="1"/>
            </p:cNvSpPr>
            <p:nvPr/>
          </p:nvSpPr>
          <p:spPr bwMode="auto">
            <a:xfrm>
              <a:off x="2827" y="2943"/>
              <a:ext cx="6750" cy="2776"/>
            </a:xfrm>
            <a:prstGeom prst="roundRect">
              <a:avLst>
                <a:gd name="adj" fmla="val 5769"/>
              </a:avLst>
            </a:prstGeom>
            <a:solidFill>
              <a:srgbClr val="F8F8F8"/>
            </a:solidFill>
            <a:ln w="9525">
              <a:noFill/>
              <a:round/>
              <a:headEnd/>
              <a:tailEnd/>
            </a:ln>
            <a:effectLst>
              <a:prstShdw prst="shdw17" dist="17961" dir="2700000">
                <a:srgbClr val="F8F8F8">
                  <a:gamma/>
                  <a:shade val="60000"/>
                  <a:invGamma/>
                </a:srgbClr>
              </a:prstShdw>
            </a:effectLst>
          </p:spPr>
          <p:txBody>
            <a:bodyPr vert="horz" wrap="square" lIns="91440" tIns="45720" rIns="91440" bIns="45720" numCol="1" anchor="t" anchorCtr="0" compatLnSpc="1">
              <a:prstTxWarp prst="textNoShape">
                <a:avLst/>
              </a:prstTxWarp>
            </a:bodyPr>
            <a:lstStyle/>
            <a:p>
              <a:endParaRPr lang="en-US"/>
            </a:p>
          </p:txBody>
        </p:sp>
        <p:sp>
          <p:nvSpPr>
            <p:cNvPr id="2055" name="AutoShape 7"/>
            <p:cNvSpPr>
              <a:spLocks noChangeArrowheads="1"/>
            </p:cNvSpPr>
            <p:nvPr/>
          </p:nvSpPr>
          <p:spPr bwMode="auto">
            <a:xfrm>
              <a:off x="6877" y="4022"/>
              <a:ext cx="2550" cy="617"/>
            </a:xfrm>
            <a:custGeom>
              <a:avLst/>
              <a:gdLst>
                <a:gd name="G0" fmla="+- 17263 0 0"/>
                <a:gd name="G1" fmla="+- 0 0 0"/>
                <a:gd name="G2" fmla="+- 21600 0 0"/>
                <a:gd name="G3" fmla="+- 10800 0 0"/>
                <a:gd name="G4" fmla="+- 21600 0 17263"/>
                <a:gd name="G5" fmla="*/ G4 G3 10800"/>
                <a:gd name="G6" fmla="+- 21600 0 G5"/>
                <a:gd name="T0" fmla="*/ 17263 w 21600"/>
                <a:gd name="T1" fmla="*/ 0 h 21600"/>
                <a:gd name="T2" fmla="*/ 0 w 21600"/>
                <a:gd name="T3" fmla="*/ 10800 h 21600"/>
                <a:gd name="T4" fmla="*/ 17263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7263" y="0"/>
                  </a:moveTo>
                  <a:lnTo>
                    <a:pt x="17263" y="0"/>
                  </a:lnTo>
                  <a:lnTo>
                    <a:pt x="3375" y="0"/>
                  </a:lnTo>
                  <a:lnTo>
                    <a:pt x="3375" y="21600"/>
                  </a:lnTo>
                  <a:lnTo>
                    <a:pt x="17263" y="21600"/>
                  </a:lnTo>
                  <a:lnTo>
                    <a:pt x="21600" y="10800"/>
                  </a:lnTo>
                  <a:close/>
                </a:path>
                <a:path w="21600" h="21600">
                  <a:moveTo>
                    <a:pt x="1350" y="0"/>
                  </a:moveTo>
                  <a:lnTo>
                    <a:pt x="1350" y="21600"/>
                  </a:lnTo>
                  <a:lnTo>
                    <a:pt x="2700" y="21600"/>
                  </a:lnTo>
                  <a:lnTo>
                    <a:pt x="2700" y="0"/>
                  </a:lnTo>
                  <a:close/>
                </a:path>
                <a:path w="21600" h="21600">
                  <a:moveTo>
                    <a:pt x="0" y="0"/>
                  </a:moveTo>
                  <a:lnTo>
                    <a:pt x="0" y="21600"/>
                  </a:lnTo>
                  <a:lnTo>
                    <a:pt x="675" y="21600"/>
                  </a:lnTo>
                  <a:lnTo>
                    <a:pt x="675" y="0"/>
                  </a:lnTo>
                  <a:close/>
                </a:path>
              </a:pathLst>
            </a:custGeom>
            <a:solidFill>
              <a:srgbClr val="DDDDDD"/>
            </a:solidFill>
            <a:ln w="9525">
              <a:noFill/>
              <a:miter lim="800000"/>
              <a:headEnd/>
              <a:tailEnd/>
            </a:ln>
            <a:effectLst>
              <a:prstShdw prst="shdw17" dist="17961" dir="2700000">
                <a:srgbClr val="DDDDDD">
                  <a:gamma/>
                  <a:shade val="60000"/>
                  <a:invGamma/>
                </a:srgbClr>
              </a:prst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1200" b="0" i="0" u="none" strike="noStrike" cap="none" normalizeH="0" baseline="0" dirty="0" smtClean="0">
                  <a:ln>
                    <a:noFill/>
                  </a:ln>
                  <a:solidFill>
                    <a:schemeClr val="bg2"/>
                  </a:solidFill>
                  <a:effectLst/>
                  <a:latin typeface="Book Antiqua" pitchFamily="18" charset="0"/>
                  <a:ea typeface="Times New Roman" pitchFamily="18" charset="0"/>
                  <a:cs typeface="Arial" pitchFamily="34" charset="0"/>
                </a:rPr>
                <a:t>Contract Management</a:t>
              </a:r>
              <a:endParaRPr kumimoji="0" lang="nb-NO" sz="1800" b="0" i="0" u="none" strike="noStrike" cap="none" normalizeH="0" baseline="0" dirty="0" smtClean="0">
                <a:ln>
                  <a:noFill/>
                </a:ln>
                <a:solidFill>
                  <a:schemeClr val="bg2"/>
                </a:solidFill>
                <a:effectLst/>
                <a:latin typeface="Book Antiqua" pitchFamily="18" charset="0"/>
                <a:cs typeface="Arial" pitchFamily="34" charset="0"/>
              </a:endParaRPr>
            </a:p>
          </p:txBody>
        </p:sp>
        <p:sp>
          <p:nvSpPr>
            <p:cNvPr id="2054" name="AutoShape 6"/>
            <p:cNvSpPr>
              <a:spLocks noChangeArrowheads="1"/>
            </p:cNvSpPr>
            <p:nvPr/>
          </p:nvSpPr>
          <p:spPr bwMode="auto">
            <a:xfrm>
              <a:off x="4927" y="4022"/>
              <a:ext cx="2400" cy="617"/>
            </a:xfrm>
            <a:custGeom>
              <a:avLst/>
              <a:gdLst>
                <a:gd name="G0" fmla="+- 15743 0 0"/>
                <a:gd name="G1" fmla="+- 0 0 0"/>
                <a:gd name="G2" fmla="+- 21600 0 0"/>
                <a:gd name="G3" fmla="+- 10800 0 0"/>
                <a:gd name="G4" fmla="+- 21600 0 15743"/>
                <a:gd name="G5" fmla="*/ G4 G3 10800"/>
                <a:gd name="G6" fmla="+- 21600 0 G5"/>
                <a:gd name="T0" fmla="*/ 15743 w 21600"/>
                <a:gd name="T1" fmla="*/ 0 h 21600"/>
                <a:gd name="T2" fmla="*/ 0 w 21600"/>
                <a:gd name="T3" fmla="*/ 10800 h 21600"/>
                <a:gd name="T4" fmla="*/ 15743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5743" y="0"/>
                  </a:moveTo>
                  <a:lnTo>
                    <a:pt x="15743" y="0"/>
                  </a:lnTo>
                  <a:lnTo>
                    <a:pt x="3375" y="0"/>
                  </a:lnTo>
                  <a:lnTo>
                    <a:pt x="3375" y="21600"/>
                  </a:lnTo>
                  <a:lnTo>
                    <a:pt x="15743" y="21600"/>
                  </a:lnTo>
                  <a:lnTo>
                    <a:pt x="21600" y="10800"/>
                  </a:lnTo>
                  <a:close/>
                </a:path>
                <a:path w="21600" h="21600">
                  <a:moveTo>
                    <a:pt x="1350" y="0"/>
                  </a:moveTo>
                  <a:lnTo>
                    <a:pt x="1350" y="21600"/>
                  </a:lnTo>
                  <a:lnTo>
                    <a:pt x="2700" y="21600"/>
                  </a:lnTo>
                  <a:lnTo>
                    <a:pt x="2700" y="0"/>
                  </a:lnTo>
                  <a:close/>
                </a:path>
                <a:path w="21600" h="21600">
                  <a:moveTo>
                    <a:pt x="0" y="0"/>
                  </a:moveTo>
                  <a:lnTo>
                    <a:pt x="0" y="21600"/>
                  </a:lnTo>
                  <a:lnTo>
                    <a:pt x="675" y="21600"/>
                  </a:lnTo>
                  <a:lnTo>
                    <a:pt x="675" y="0"/>
                  </a:lnTo>
                  <a:close/>
                </a:path>
              </a:pathLst>
            </a:custGeom>
            <a:solidFill>
              <a:srgbClr val="DDDDDD"/>
            </a:solidFill>
            <a:ln w="9525">
              <a:noFill/>
              <a:miter lim="800000"/>
              <a:headEnd/>
              <a:tailEnd/>
            </a:ln>
            <a:effectLst>
              <a:prstShdw prst="shdw17" dist="17961" dir="2700000">
                <a:srgbClr val="DDDDDD">
                  <a:gamma/>
                  <a:shade val="60000"/>
                  <a:invGamma/>
                </a:srgbClr>
              </a:prst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1200" b="0" i="0" u="none" strike="noStrike" cap="none" normalizeH="0" baseline="0" dirty="0" smtClean="0">
                  <a:ln>
                    <a:noFill/>
                  </a:ln>
                  <a:solidFill>
                    <a:schemeClr val="bg2"/>
                  </a:solidFill>
                  <a:effectLst/>
                  <a:latin typeface="Book Antiqua" pitchFamily="18" charset="0"/>
                  <a:ea typeface="Times New Roman" pitchFamily="18" charset="0"/>
                  <a:cs typeface="Arial" pitchFamily="34" charset="0"/>
                </a:rPr>
                <a:t>Procurement Management</a:t>
              </a:r>
              <a:endParaRPr kumimoji="0" lang="nb-NO" sz="1800" b="0" i="0" u="none" strike="noStrike" cap="none" normalizeH="0" baseline="0" dirty="0" smtClean="0">
                <a:ln>
                  <a:noFill/>
                </a:ln>
                <a:solidFill>
                  <a:schemeClr val="bg2"/>
                </a:solidFill>
                <a:effectLst/>
                <a:latin typeface="Book Antiqua" pitchFamily="18" charset="0"/>
                <a:cs typeface="Arial" pitchFamily="34" charset="0"/>
              </a:endParaRPr>
            </a:p>
          </p:txBody>
        </p:sp>
        <p:sp>
          <p:nvSpPr>
            <p:cNvPr id="2053" name="AutoShape 5"/>
            <p:cNvSpPr>
              <a:spLocks noChangeArrowheads="1"/>
            </p:cNvSpPr>
            <p:nvPr/>
          </p:nvSpPr>
          <p:spPr bwMode="auto">
            <a:xfrm>
              <a:off x="2977" y="4022"/>
              <a:ext cx="2250" cy="617"/>
            </a:xfrm>
            <a:custGeom>
              <a:avLst/>
              <a:gdLst>
                <a:gd name="G0" fmla="+- 17196 0 0"/>
                <a:gd name="G1" fmla="+- 0 0 0"/>
                <a:gd name="G2" fmla="+- 21600 0 0"/>
                <a:gd name="G3" fmla="+- 10800 0 0"/>
                <a:gd name="G4" fmla="+- 21600 0 17196"/>
                <a:gd name="G5" fmla="*/ G4 G3 10800"/>
                <a:gd name="G6" fmla="+- 21600 0 G5"/>
                <a:gd name="T0" fmla="*/ 17196 w 21600"/>
                <a:gd name="T1" fmla="*/ 0 h 21600"/>
                <a:gd name="T2" fmla="*/ 0 w 21600"/>
                <a:gd name="T3" fmla="*/ 10800 h 21600"/>
                <a:gd name="T4" fmla="*/ 17196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7196" y="0"/>
                  </a:moveTo>
                  <a:lnTo>
                    <a:pt x="17196" y="0"/>
                  </a:lnTo>
                  <a:lnTo>
                    <a:pt x="3375" y="0"/>
                  </a:lnTo>
                  <a:lnTo>
                    <a:pt x="3375" y="21600"/>
                  </a:lnTo>
                  <a:lnTo>
                    <a:pt x="17196" y="21600"/>
                  </a:lnTo>
                  <a:lnTo>
                    <a:pt x="21600" y="10800"/>
                  </a:lnTo>
                  <a:close/>
                </a:path>
                <a:path w="21600" h="21600">
                  <a:moveTo>
                    <a:pt x="1350" y="0"/>
                  </a:moveTo>
                  <a:lnTo>
                    <a:pt x="1350" y="21600"/>
                  </a:lnTo>
                  <a:lnTo>
                    <a:pt x="2700" y="21600"/>
                  </a:lnTo>
                  <a:lnTo>
                    <a:pt x="2700" y="0"/>
                  </a:lnTo>
                  <a:close/>
                </a:path>
                <a:path w="21600" h="21600">
                  <a:moveTo>
                    <a:pt x="0" y="0"/>
                  </a:moveTo>
                  <a:lnTo>
                    <a:pt x="0" y="21600"/>
                  </a:lnTo>
                  <a:lnTo>
                    <a:pt x="675" y="21600"/>
                  </a:lnTo>
                  <a:lnTo>
                    <a:pt x="675" y="0"/>
                  </a:lnTo>
                  <a:close/>
                </a:path>
              </a:pathLst>
            </a:custGeom>
            <a:solidFill>
              <a:srgbClr val="DDDDDD"/>
            </a:solidFill>
            <a:ln w="9525">
              <a:noFill/>
              <a:miter lim="800000"/>
              <a:headEnd/>
              <a:tailEnd/>
            </a:ln>
            <a:effectLst>
              <a:prstShdw prst="shdw17" dist="17961" dir="2700000">
                <a:srgbClr val="DDDDDD">
                  <a:gamma/>
                  <a:shade val="60000"/>
                  <a:invGamma/>
                </a:srgbClr>
              </a:prst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1400" b="0" i="0" u="none" strike="noStrike" cap="none" normalizeH="0" baseline="0" dirty="0" smtClean="0">
                  <a:ln>
                    <a:noFill/>
                  </a:ln>
                  <a:solidFill>
                    <a:schemeClr val="bg2"/>
                  </a:solidFill>
                  <a:effectLst/>
                  <a:latin typeface="Arial" pitchFamily="34" charset="0"/>
                  <a:ea typeface="Times New Roman" pitchFamily="18" charset="0"/>
                  <a:cs typeface="Arial" pitchFamily="34" charset="0"/>
                </a:rPr>
                <a:t>Contract</a:t>
              </a:r>
              <a:endParaRPr kumimoji="0" lang="nb-NO" sz="900" b="0" i="0" u="none" strike="noStrike" cap="none" normalizeH="0" baseline="0" dirty="0" smtClean="0">
                <a:ln>
                  <a:noFill/>
                </a:ln>
                <a:solidFill>
                  <a:schemeClr val="bg2"/>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nb-NO" sz="1400" b="0" i="0" u="none" strike="noStrike" cap="none" normalizeH="0" baseline="0" dirty="0" smtClean="0">
                  <a:ln>
                    <a:noFill/>
                  </a:ln>
                  <a:solidFill>
                    <a:schemeClr val="bg2"/>
                  </a:solidFill>
                  <a:effectLst/>
                  <a:latin typeface="Arial" pitchFamily="34" charset="0"/>
                  <a:ea typeface="Times New Roman" pitchFamily="18" charset="0"/>
                  <a:cs typeface="Arial" pitchFamily="34" charset="0"/>
                </a:rPr>
                <a:t>Planning</a:t>
              </a:r>
              <a:endParaRPr kumimoji="0" lang="nb-NO" sz="2000" b="0" i="0" u="none" strike="noStrike" cap="none" normalizeH="0" baseline="0" dirty="0" smtClean="0">
                <a:ln>
                  <a:noFill/>
                </a:ln>
                <a:solidFill>
                  <a:schemeClr val="bg2"/>
                </a:solidFill>
                <a:effectLst/>
                <a:latin typeface="Arial" pitchFamily="34" charset="0"/>
                <a:cs typeface="Arial" pitchFamily="34" charset="0"/>
              </a:endParaRPr>
            </a:p>
          </p:txBody>
        </p:sp>
        <p:sp>
          <p:nvSpPr>
            <p:cNvPr id="2052" name="AutoShape 4"/>
            <p:cNvSpPr>
              <a:spLocks noChangeArrowheads="1"/>
            </p:cNvSpPr>
            <p:nvPr/>
          </p:nvSpPr>
          <p:spPr bwMode="auto">
            <a:xfrm>
              <a:off x="3127" y="3097"/>
              <a:ext cx="2100" cy="769"/>
            </a:xfrm>
            <a:prstGeom prst="wedgeRoundRectCallout">
              <a:avLst>
                <a:gd name="adj1" fmla="val -713"/>
                <a:gd name="adj2" fmla="val 69264"/>
                <a:gd name="adj3" fmla="val 16667"/>
              </a:avLst>
            </a:prstGeom>
            <a:gradFill rotWithShape="1">
              <a:gsLst>
                <a:gs pos="0">
                  <a:srgbClr val="EC9EFC"/>
                </a:gs>
                <a:gs pos="50000">
                  <a:srgbClr val="FFFFFF"/>
                </a:gs>
                <a:gs pos="100000">
                  <a:srgbClr val="EC9EFC"/>
                </a:gs>
              </a:gsLst>
              <a:lin ang="0" scaled="1"/>
            </a:gradFill>
            <a:ln w="9525">
              <a:noFill/>
              <a:miter lim="800000"/>
              <a:headEnd/>
              <a:tailEnd/>
            </a:ln>
            <a:effectLst>
              <a:prstShdw prst="shdw17" dist="17961" dir="2700000">
                <a:srgbClr val="EC9EFC">
                  <a:gamma/>
                  <a:shade val="60000"/>
                  <a:invGamma/>
                </a:srgbClr>
              </a:prstShdw>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bg2"/>
                  </a:solidFill>
                  <a:effectLst/>
                  <a:latin typeface="Book Antiqua" pitchFamily="18" charset="0"/>
                  <a:ea typeface="Times New Roman" pitchFamily="18" charset="0"/>
                  <a:cs typeface="Arial" pitchFamily="34" charset="0"/>
                </a:rPr>
                <a:t>Delivery System</a:t>
              </a:r>
              <a:endParaRPr kumimoji="0" lang="en-US" sz="1200" b="0" i="0" u="none" strike="noStrike" cap="none" normalizeH="0" baseline="0" dirty="0" smtClean="0">
                <a:ln>
                  <a:noFill/>
                </a:ln>
                <a:solidFill>
                  <a:schemeClr val="bg2"/>
                </a:solidFill>
                <a:effectLst/>
                <a:latin typeface="Book Antiqu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bg2"/>
                  </a:solidFill>
                  <a:effectLst/>
                  <a:latin typeface="Book Antiqua" pitchFamily="18" charset="0"/>
                  <a:ea typeface="Times New Roman" pitchFamily="18" charset="0"/>
                  <a:cs typeface="Arial" pitchFamily="34" charset="0"/>
                </a:rPr>
                <a:t>Procurement Method</a:t>
              </a:r>
              <a:endParaRPr kumimoji="0" lang="en-US" sz="1200" b="0" i="0" u="none" strike="noStrike" cap="none" normalizeH="0" baseline="0" dirty="0" smtClean="0">
                <a:ln>
                  <a:noFill/>
                </a:ln>
                <a:solidFill>
                  <a:schemeClr val="bg2"/>
                </a:solidFill>
                <a:effectLst/>
                <a:latin typeface="Book Antiqu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bg2"/>
                  </a:solidFill>
                  <a:effectLst/>
                  <a:latin typeface="Book Antiqua" pitchFamily="18" charset="0"/>
                  <a:ea typeface="Times New Roman" pitchFamily="18" charset="0"/>
                  <a:cs typeface="Arial" pitchFamily="34" charset="0"/>
                </a:rPr>
                <a:t>Contract Types</a:t>
              </a:r>
              <a:endParaRPr kumimoji="0" lang="en-US" sz="1200" b="0" i="0" u="none" strike="noStrike" cap="none" normalizeH="0" baseline="0" dirty="0" smtClean="0">
                <a:ln>
                  <a:noFill/>
                </a:ln>
                <a:solidFill>
                  <a:schemeClr val="bg2"/>
                </a:solidFill>
                <a:effectLst/>
                <a:latin typeface="Book Antiqua" pitchFamily="18" charset="0"/>
                <a:cs typeface="Arial" pitchFamily="34" charset="0"/>
              </a:endParaRPr>
            </a:p>
          </p:txBody>
        </p:sp>
        <p:sp>
          <p:nvSpPr>
            <p:cNvPr id="2051" name="AutoShape 3"/>
            <p:cNvSpPr>
              <a:spLocks noChangeArrowheads="1"/>
            </p:cNvSpPr>
            <p:nvPr/>
          </p:nvSpPr>
          <p:spPr bwMode="auto">
            <a:xfrm>
              <a:off x="4477" y="4794"/>
              <a:ext cx="3750" cy="771"/>
            </a:xfrm>
            <a:prstGeom prst="wedgeRoundRectCallout">
              <a:avLst>
                <a:gd name="adj1" fmla="val -667"/>
                <a:gd name="adj2" fmla="val -70000"/>
                <a:gd name="adj3" fmla="val 16667"/>
              </a:avLst>
            </a:prstGeom>
            <a:gradFill rotWithShape="1">
              <a:gsLst>
                <a:gs pos="0">
                  <a:srgbClr val="FFFFFF"/>
                </a:gs>
                <a:gs pos="100000">
                  <a:srgbClr val="EC9EFC"/>
                </a:gs>
              </a:gsLst>
              <a:lin ang="2700000" scaled="1"/>
            </a:gradFill>
            <a:ln w="9525">
              <a:noFill/>
              <a:miter lim="800000"/>
              <a:headEnd/>
              <a:tailEnd/>
            </a:ln>
            <a:effectLst>
              <a:prstShdw prst="shdw17" dist="17961" dir="2700000">
                <a:srgbClr val="EC9EFC">
                  <a:gamma/>
                  <a:shade val="60000"/>
                  <a:invGamma/>
                </a:srgbClr>
              </a:prstShdw>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bg2"/>
                  </a:solidFill>
                  <a:effectLst/>
                  <a:latin typeface="Book Antiqua" pitchFamily="18" charset="0"/>
                  <a:ea typeface="Times New Roman" pitchFamily="18" charset="0"/>
                  <a:cs typeface="Arial" pitchFamily="34" charset="0"/>
                </a:rPr>
                <a:t>Procurement Preparation</a:t>
              </a:r>
              <a:endParaRPr kumimoji="0" lang="en-US" sz="1100" b="0" i="0" u="none" strike="noStrike" cap="none" normalizeH="0" baseline="0" dirty="0" smtClean="0">
                <a:ln>
                  <a:noFill/>
                </a:ln>
                <a:solidFill>
                  <a:schemeClr val="bg2"/>
                </a:solidFill>
                <a:effectLst/>
                <a:latin typeface="Book Antiqu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bg2"/>
                  </a:solidFill>
                  <a:effectLst/>
                  <a:latin typeface="Book Antiqua" pitchFamily="18" charset="0"/>
                  <a:ea typeface="Times New Roman" pitchFamily="18" charset="0"/>
                  <a:cs typeface="Arial" pitchFamily="34" charset="0"/>
                </a:rPr>
                <a:t>Tendering</a:t>
              </a:r>
              <a:endParaRPr kumimoji="0" lang="en-US" sz="1100" b="0" i="0" u="none" strike="noStrike" cap="none" normalizeH="0" baseline="0" dirty="0" smtClean="0">
                <a:ln>
                  <a:noFill/>
                </a:ln>
                <a:solidFill>
                  <a:schemeClr val="bg2"/>
                </a:solidFill>
                <a:effectLst/>
                <a:latin typeface="Book Antiqu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bg2"/>
                  </a:solidFill>
                  <a:effectLst/>
                  <a:latin typeface="Book Antiqua" pitchFamily="18" charset="0"/>
                  <a:ea typeface="Times New Roman" pitchFamily="18" charset="0"/>
                  <a:cs typeface="Arial" pitchFamily="34" charset="0"/>
                </a:rPr>
                <a:t>Tender Evaluation &amp; Notice of Acceptance</a:t>
              </a:r>
              <a:endParaRPr kumimoji="0" lang="en-US" sz="1100" b="0" i="0" u="none" strike="noStrike" cap="none" normalizeH="0" baseline="0" dirty="0" smtClean="0">
                <a:ln>
                  <a:noFill/>
                </a:ln>
                <a:solidFill>
                  <a:schemeClr val="bg2"/>
                </a:solidFill>
                <a:effectLst/>
                <a:latin typeface="Book Antiqu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dirty="0" smtClean="0">
                <a:ln>
                  <a:noFill/>
                </a:ln>
                <a:solidFill>
                  <a:schemeClr val="bg2"/>
                </a:solidFill>
                <a:effectLst/>
                <a:latin typeface="Book Antiqua" pitchFamily="18" charset="0"/>
                <a:cs typeface="Arial" pitchFamily="34" charset="0"/>
              </a:endParaRPr>
            </a:p>
          </p:txBody>
        </p:sp>
        <p:sp>
          <p:nvSpPr>
            <p:cNvPr id="2050" name="AutoShape 2"/>
            <p:cNvSpPr>
              <a:spLocks noChangeArrowheads="1"/>
            </p:cNvSpPr>
            <p:nvPr/>
          </p:nvSpPr>
          <p:spPr bwMode="auto">
            <a:xfrm>
              <a:off x="6877" y="3097"/>
              <a:ext cx="2250" cy="770"/>
            </a:xfrm>
            <a:prstGeom prst="wedgeRoundRectCallout">
              <a:avLst>
                <a:gd name="adj1" fmla="val -4704"/>
                <a:gd name="adj2" fmla="val 67907"/>
                <a:gd name="adj3" fmla="val 16667"/>
              </a:avLst>
            </a:prstGeom>
            <a:gradFill rotWithShape="1">
              <a:gsLst>
                <a:gs pos="0">
                  <a:srgbClr val="EC9EFC"/>
                </a:gs>
                <a:gs pos="100000">
                  <a:srgbClr val="FFFFFF"/>
                </a:gs>
              </a:gsLst>
              <a:path path="rect">
                <a:fillToRect r="100000" b="100000"/>
              </a:path>
            </a:gradFill>
            <a:ln w="9525">
              <a:noFill/>
              <a:miter lim="800000"/>
              <a:headEnd/>
              <a:tailEnd/>
            </a:ln>
            <a:effectLst>
              <a:prstShdw prst="shdw17" dist="17961" dir="2700000">
                <a:srgbClr val="EC9EFC">
                  <a:gamma/>
                  <a:shade val="60000"/>
                  <a:invGamma/>
                </a:srgbClr>
              </a:prstShdw>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bg2"/>
                  </a:solidFill>
                  <a:effectLst/>
                  <a:latin typeface="Book Antiqua" pitchFamily="18" charset="0"/>
                  <a:ea typeface="Times New Roman" pitchFamily="18" charset="0"/>
                  <a:cs typeface="Arial" pitchFamily="34" charset="0"/>
                </a:rPr>
                <a:t>Contract Formulation</a:t>
              </a:r>
              <a:endParaRPr kumimoji="0" lang="en-US" sz="1200" b="0" i="0" u="none" strike="noStrike" cap="none" normalizeH="0" baseline="0" dirty="0" smtClean="0">
                <a:ln>
                  <a:noFill/>
                </a:ln>
                <a:solidFill>
                  <a:schemeClr val="bg2"/>
                </a:solidFill>
                <a:effectLst/>
                <a:latin typeface="Book Antiqu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bg2"/>
                  </a:solidFill>
                  <a:effectLst/>
                  <a:latin typeface="Book Antiqua" pitchFamily="18" charset="0"/>
                  <a:ea typeface="Times New Roman" pitchFamily="18" charset="0"/>
                  <a:cs typeface="Arial" pitchFamily="34" charset="0"/>
                </a:rPr>
                <a:t>Contract Administration</a:t>
              </a:r>
              <a:endParaRPr kumimoji="0" lang="en-US" sz="1200" b="0" i="0" u="none" strike="noStrike" cap="none" normalizeH="0" baseline="0" dirty="0" smtClean="0">
                <a:ln>
                  <a:noFill/>
                </a:ln>
                <a:solidFill>
                  <a:schemeClr val="bg2"/>
                </a:solidFill>
                <a:effectLst/>
                <a:latin typeface="Book Antiqu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bg2"/>
                  </a:solidFill>
                  <a:effectLst/>
                  <a:latin typeface="Book Antiqua" pitchFamily="18" charset="0"/>
                  <a:ea typeface="Times New Roman" pitchFamily="18" charset="0"/>
                  <a:cs typeface="Arial" pitchFamily="34" charset="0"/>
                </a:rPr>
                <a:t>Contract Closing</a:t>
              </a:r>
              <a:endParaRPr kumimoji="0" lang="en-US" sz="1200" b="0" i="0" u="none" strike="noStrike" cap="none" normalizeH="0" baseline="0" dirty="0" smtClean="0">
                <a:ln>
                  <a:noFill/>
                </a:ln>
                <a:solidFill>
                  <a:schemeClr val="bg2"/>
                </a:solidFill>
                <a:effectLst/>
                <a:latin typeface="Book Antiqua" pitchFamily="18" charset="0"/>
                <a:cs typeface="Arial" pitchFamily="34" charset="0"/>
              </a:endParaRPr>
            </a:p>
          </p:txBody>
        </p:sp>
      </p:grpSp>
    </p:spTree>
  </p:cSld>
  <p:clrMapOvr>
    <a:masterClrMapping/>
  </p:clrMapOvr>
  <p:transition>
    <p:push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Tendering</a:t>
            </a:r>
            <a:endParaRPr lang="en-US" dirty="0"/>
          </a:p>
        </p:txBody>
      </p:sp>
      <p:sp>
        <p:nvSpPr>
          <p:cNvPr id="3" name="Content Placeholder 2"/>
          <p:cNvSpPr>
            <a:spLocks noGrp="1"/>
          </p:cNvSpPr>
          <p:nvPr>
            <p:ph idx="1"/>
          </p:nvPr>
        </p:nvSpPr>
        <p:spPr>
          <a:xfrm>
            <a:off x="381000" y="1676400"/>
            <a:ext cx="8610600" cy="5029200"/>
          </a:xfrm>
        </p:spPr>
        <p:txBody>
          <a:bodyPr/>
          <a:lstStyle/>
          <a:p>
            <a:pPr algn="just"/>
            <a:r>
              <a:rPr lang="en-US" sz="3500" dirty="0" smtClean="0"/>
              <a:t>It is highly desirable when inviting competitive offers from a number of bidders that the tender received should be based as far as possible on equal terms and conditions and presented in a standardized manner.</a:t>
            </a:r>
          </a:p>
          <a:p>
            <a:pPr algn="just"/>
            <a:r>
              <a:rPr lang="en-US" sz="3500" dirty="0" smtClean="0"/>
              <a:t>In this way evaluation and comparison between the tenders received can be made more simply and accurately with less risk of misunderstandings, errors and omissions</a:t>
            </a:r>
            <a:r>
              <a:rPr lang="en-US" dirty="0" smtClean="0"/>
              <a:t>.</a:t>
            </a:r>
          </a:p>
          <a:p>
            <a:endParaRPr lang="en-US" dirty="0"/>
          </a:p>
        </p:txBody>
      </p:sp>
    </p:spTree>
  </p:cSld>
  <p:clrMapOvr>
    <a:masterClrMapping/>
  </p:clrMapOvr>
  <p:transition>
    <p:push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Tendering….</a:t>
            </a:r>
            <a:endParaRPr lang="en-US" dirty="0"/>
          </a:p>
        </p:txBody>
      </p:sp>
      <p:sp>
        <p:nvSpPr>
          <p:cNvPr id="3" name="Content Placeholder 2"/>
          <p:cNvSpPr>
            <a:spLocks noGrp="1"/>
          </p:cNvSpPr>
          <p:nvPr>
            <p:ph idx="1"/>
          </p:nvPr>
        </p:nvSpPr>
        <p:spPr>
          <a:xfrm>
            <a:off x="457200" y="1981200"/>
            <a:ext cx="8458200" cy="4648200"/>
          </a:xfrm>
        </p:spPr>
        <p:txBody>
          <a:bodyPr/>
          <a:lstStyle/>
          <a:p>
            <a:pPr algn="just"/>
            <a:r>
              <a:rPr lang="en-US" dirty="0" smtClean="0"/>
              <a:t>Actually the usual tender document consists of a number of different documents, of which the following forms the essential elements</a:t>
            </a:r>
            <a:br>
              <a:rPr lang="en-US" dirty="0" smtClean="0"/>
            </a:br>
            <a:r>
              <a:rPr lang="en-US" dirty="0" smtClean="0"/>
              <a:t>Bidding Information:</a:t>
            </a:r>
          </a:p>
          <a:p>
            <a:pPr lvl="0"/>
            <a:r>
              <a:rPr lang="en-US" dirty="0" smtClean="0"/>
              <a:t>Invitation to bid,</a:t>
            </a:r>
          </a:p>
          <a:p>
            <a:pPr lvl="0"/>
            <a:r>
              <a:rPr lang="en-US" dirty="0" smtClean="0"/>
              <a:t>Instruction to bidders,</a:t>
            </a:r>
          </a:p>
          <a:p>
            <a:pPr lvl="0"/>
            <a:r>
              <a:rPr lang="en-US" dirty="0" smtClean="0"/>
              <a:t>Bid form including Bill of Quantities</a:t>
            </a:r>
          </a:p>
          <a:p>
            <a:pPr lvl="0"/>
            <a:r>
              <a:rPr lang="en-US" dirty="0" smtClean="0"/>
              <a:t>Addenda ( Bid amendment)</a:t>
            </a:r>
          </a:p>
        </p:txBody>
      </p:sp>
    </p:spTree>
  </p:cSld>
  <p:clrMapOvr>
    <a:masterClrMapping/>
  </p:clrMapOvr>
  <p:transition>
    <p:push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eaLnBrk="1" hangingPunct="1">
              <a:defRPr/>
            </a:pPr>
            <a:r>
              <a:rPr lang="en-US" b="1" dirty="0" smtClean="0">
                <a:latin typeface="+mn-lt"/>
              </a:rPr>
              <a:t>4. Procurement and Contract </a:t>
            </a:r>
            <a:br>
              <a:rPr lang="en-US" b="1" dirty="0" smtClean="0">
                <a:latin typeface="+mn-lt"/>
              </a:rPr>
            </a:br>
            <a:r>
              <a:rPr lang="en-US" b="1" dirty="0" smtClean="0">
                <a:latin typeface="+mn-lt"/>
              </a:rPr>
              <a:t>Management</a:t>
            </a:r>
            <a:endParaRPr lang="en-US" dirty="0" smtClean="0">
              <a:latin typeface="+mn-lt"/>
            </a:endParaRPr>
          </a:p>
        </p:txBody>
      </p:sp>
      <p:sp>
        <p:nvSpPr>
          <p:cNvPr id="3" name="Content Placeholder 2"/>
          <p:cNvSpPr>
            <a:spLocks noGrp="1"/>
          </p:cNvSpPr>
          <p:nvPr>
            <p:ph idx="1"/>
          </p:nvPr>
        </p:nvSpPr>
        <p:spPr/>
        <p:txBody>
          <a:bodyPr/>
          <a:lstStyle/>
          <a:p>
            <a:pPr marL="914400" indent="-914400">
              <a:buFont typeface="+mj-lt"/>
              <a:buAutoNum type="arabicPeriod"/>
            </a:pPr>
            <a:r>
              <a:rPr lang="en-US" sz="4800" b="1" dirty="0" smtClean="0"/>
              <a:t>Introduction</a:t>
            </a:r>
          </a:p>
          <a:p>
            <a:pPr marL="914400" indent="-914400">
              <a:buFont typeface="+mj-lt"/>
              <a:buAutoNum type="arabicPeriod"/>
            </a:pPr>
            <a:r>
              <a:rPr lang="en-US" sz="4800" b="1" dirty="0" smtClean="0"/>
              <a:t>Tendering</a:t>
            </a:r>
            <a:endParaRPr lang="en-US" sz="4800" dirty="0" smtClean="0"/>
          </a:p>
          <a:p>
            <a:pPr marL="914400" lvl="0" indent="-914400">
              <a:buFont typeface="+mj-lt"/>
              <a:buAutoNum type="arabicPeriod"/>
            </a:pPr>
            <a:r>
              <a:rPr lang="en-US" sz="4800" b="1" dirty="0" smtClean="0"/>
              <a:t>Qualification of Bidders</a:t>
            </a:r>
            <a:endParaRPr lang="en-US" sz="4800" dirty="0" smtClean="0"/>
          </a:p>
          <a:p>
            <a:pPr marL="914400" lvl="0" indent="-914400">
              <a:buFont typeface="+mj-lt"/>
              <a:buAutoNum type="arabicPeriod"/>
            </a:pPr>
            <a:r>
              <a:rPr lang="en-US" sz="4800" b="1" dirty="0" smtClean="0"/>
              <a:t>Contract Types</a:t>
            </a:r>
            <a:endParaRPr lang="en-US" sz="4800" dirty="0" smtClean="0"/>
          </a:p>
          <a:p>
            <a:pPr eaLnBrk="1" hangingPunct="1">
              <a:defRPr/>
            </a:pPr>
            <a:endParaRPr lang="en-US" dirty="0" smtClean="0"/>
          </a:p>
        </p:txBody>
      </p:sp>
    </p:spTree>
  </p:cSld>
  <p:clrMapOvr>
    <a:masterClrMapping/>
  </p:clrMapOvr>
  <p:transition>
    <p:push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Tendering….</a:t>
            </a:r>
            <a:endParaRPr lang="en-US" dirty="0"/>
          </a:p>
        </p:txBody>
      </p:sp>
      <p:sp>
        <p:nvSpPr>
          <p:cNvPr id="3" name="Content Placeholder 2"/>
          <p:cNvSpPr>
            <a:spLocks noGrp="1"/>
          </p:cNvSpPr>
          <p:nvPr>
            <p:ph idx="1"/>
          </p:nvPr>
        </p:nvSpPr>
        <p:spPr>
          <a:xfrm>
            <a:off x="457200" y="1981200"/>
            <a:ext cx="8305800" cy="4648200"/>
          </a:xfrm>
        </p:spPr>
        <p:txBody>
          <a:bodyPr/>
          <a:lstStyle/>
          <a:p>
            <a:pPr lvl="0"/>
            <a:r>
              <a:rPr lang="en-US" dirty="0" smtClean="0"/>
              <a:t>Contractual Information</a:t>
            </a:r>
          </a:p>
          <a:p>
            <a:pPr lvl="0"/>
            <a:r>
              <a:rPr lang="en-US" dirty="0" smtClean="0"/>
              <a:t>Agreement form</a:t>
            </a:r>
          </a:p>
          <a:p>
            <a:pPr lvl="0"/>
            <a:r>
              <a:rPr lang="en-US" dirty="0" smtClean="0"/>
              <a:t>Standard or General Conditions of Contract</a:t>
            </a:r>
          </a:p>
          <a:p>
            <a:pPr lvl="0"/>
            <a:r>
              <a:rPr lang="en-US" dirty="0" smtClean="0"/>
              <a:t>Particular or Special Conditions of Contract</a:t>
            </a:r>
          </a:p>
          <a:p>
            <a:pPr lvl="0"/>
            <a:r>
              <a:rPr lang="en-US" dirty="0" smtClean="0"/>
              <a:t>Technical Specifications &amp; Methods of Measurement</a:t>
            </a:r>
          </a:p>
          <a:p>
            <a:pPr lvl="0"/>
            <a:r>
              <a:rPr lang="en-US" dirty="0" smtClean="0"/>
              <a:t>Drawings</a:t>
            </a:r>
          </a:p>
          <a:p>
            <a:r>
              <a:rPr lang="en-US" dirty="0" smtClean="0"/>
              <a:t>Appendix to Contract</a:t>
            </a:r>
          </a:p>
          <a:p>
            <a:endParaRPr lang="en-US" dirty="0"/>
          </a:p>
        </p:txBody>
      </p:sp>
    </p:spTree>
  </p:cSld>
  <p:clrMapOvr>
    <a:masterClrMapping/>
  </p:clrMapOvr>
  <p:transition>
    <p:push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dirty="0" smtClean="0"/>
              <a:t/>
            </a:r>
            <a:br>
              <a:rPr lang="en-US" b="1" dirty="0" smtClean="0"/>
            </a:br>
            <a:r>
              <a:rPr lang="en-US" b="1" dirty="0" smtClean="0"/>
              <a:t>Qualification of Bidders</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algn="just"/>
            <a:r>
              <a:rPr lang="en-US" dirty="0" smtClean="0"/>
              <a:t>Before a contractor is awarded a contract, it should likely be put through a qualification and selection process on order to arrive at the best advantage to the client in both price and efficiency. The following chart depicts the available options in bid qualification procedure</a:t>
            </a:r>
            <a:endParaRPr lang="en-US" dirty="0"/>
          </a:p>
        </p:txBody>
      </p:sp>
    </p:spTree>
  </p:cSld>
  <p:clrMapOvr>
    <a:masterClrMapping/>
  </p:clrMapOvr>
  <p:transition>
    <p:push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686800" cy="6248400"/>
          </a:xfrm>
        </p:spPr>
        <p:txBody>
          <a:bodyPr/>
          <a:lstStyle/>
          <a:p>
            <a:pPr algn="ctr">
              <a:buNone/>
            </a:pPr>
            <a:r>
              <a:rPr lang="en-US" dirty="0" smtClean="0">
                <a:solidFill>
                  <a:schemeClr val="bg1">
                    <a:lumMod val="60000"/>
                    <a:lumOff val="40000"/>
                  </a:schemeClr>
                </a:solidFill>
              </a:rPr>
              <a:t>Bid Qualification Procedure</a:t>
            </a:r>
            <a:endParaRPr lang="en-US" dirty="0">
              <a:solidFill>
                <a:schemeClr val="bg1">
                  <a:lumMod val="60000"/>
                  <a:lumOff val="40000"/>
                </a:schemeClr>
              </a:solidFill>
            </a:endParaRPr>
          </a:p>
        </p:txBody>
      </p:sp>
      <p:pic>
        <p:nvPicPr>
          <p:cNvPr id="27650" name="Picture 2"/>
          <p:cNvPicPr>
            <a:picLocks noChangeAspect="1" noChangeArrowheads="1"/>
          </p:cNvPicPr>
          <p:nvPr/>
        </p:nvPicPr>
        <p:blipFill>
          <a:blip r:embed="rId2"/>
          <a:srcRect/>
          <a:stretch>
            <a:fillRect/>
          </a:stretch>
        </p:blipFill>
        <p:spPr bwMode="auto">
          <a:xfrm>
            <a:off x="533400" y="1524000"/>
            <a:ext cx="7939454" cy="4587240"/>
          </a:xfrm>
          <a:prstGeom prst="rect">
            <a:avLst/>
          </a:prstGeom>
          <a:noFill/>
          <a:ln w="9525">
            <a:noFill/>
            <a:miter lim="800000"/>
            <a:headEnd/>
            <a:tailEnd/>
          </a:ln>
          <a:effectLst/>
        </p:spPr>
      </p:pic>
    </p:spTree>
  </p:cSld>
  <p:clrMapOvr>
    <a:masterClrMapping/>
  </p:clrMapOvr>
  <p:transition>
    <p:push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dirty="0" smtClean="0"/>
              <a:t>Contract Types</a:t>
            </a:r>
            <a:r>
              <a:rPr lang="en-US" dirty="0" smtClean="0"/>
              <a:t/>
            </a:r>
            <a:br>
              <a:rPr lang="en-US" dirty="0" smtClean="0"/>
            </a:br>
            <a:endParaRPr lang="en-US" dirty="0"/>
          </a:p>
        </p:txBody>
      </p:sp>
      <p:sp>
        <p:nvSpPr>
          <p:cNvPr id="3" name="Content Placeholder 2"/>
          <p:cNvSpPr>
            <a:spLocks noGrp="1"/>
          </p:cNvSpPr>
          <p:nvPr>
            <p:ph idx="1"/>
          </p:nvPr>
        </p:nvSpPr>
        <p:spPr>
          <a:xfrm>
            <a:off x="381000" y="1524000"/>
            <a:ext cx="8305800" cy="4800600"/>
          </a:xfrm>
        </p:spPr>
        <p:txBody>
          <a:bodyPr/>
          <a:lstStyle/>
          <a:p>
            <a:pPr algn="just"/>
            <a:r>
              <a:rPr lang="en-US" sz="3600" dirty="0" smtClean="0"/>
              <a:t>It is a universal practice in construction for a contract to be formalized by a written contract document. </a:t>
            </a:r>
          </a:p>
          <a:p>
            <a:pPr algn="just"/>
            <a:r>
              <a:rPr lang="en-US" sz="3600" dirty="0" smtClean="0"/>
              <a:t>The basic purpose of a contract document is to define exactly and explicitly the rights and obligations of each party thereto.</a:t>
            </a:r>
            <a:r>
              <a:rPr lang="en-US" dirty="0" smtClean="0"/>
              <a:t> </a:t>
            </a:r>
            <a:endParaRPr lang="en-US" dirty="0"/>
          </a:p>
        </p:txBody>
      </p:sp>
    </p:spTree>
  </p:cSld>
  <p:clrMapOvr>
    <a:masterClrMapping/>
  </p:clrMapOvr>
  <p:transition>
    <p:push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305800" cy="1143000"/>
          </a:xfrm>
        </p:spPr>
        <p:txBody>
          <a:bodyPr/>
          <a:lstStyle/>
          <a:p>
            <a:r>
              <a:rPr lang="en-US" b="1" dirty="0" smtClean="0"/>
              <a:t/>
            </a:r>
            <a:br>
              <a:rPr lang="en-US" b="1" dirty="0" smtClean="0"/>
            </a:br>
            <a:r>
              <a:rPr lang="en-US" b="1" dirty="0" smtClean="0"/>
              <a:t>Contract Types…</a:t>
            </a:r>
            <a:r>
              <a:rPr lang="en-US" dirty="0" smtClean="0"/>
              <a:t/>
            </a:r>
            <a:br>
              <a:rPr lang="en-US" dirty="0" smtClean="0"/>
            </a:br>
            <a:endParaRPr lang="en-US" dirty="0"/>
          </a:p>
        </p:txBody>
      </p:sp>
      <p:sp>
        <p:nvSpPr>
          <p:cNvPr id="3" name="Content Placeholder 2"/>
          <p:cNvSpPr>
            <a:spLocks noGrp="1"/>
          </p:cNvSpPr>
          <p:nvPr>
            <p:ph idx="1"/>
          </p:nvPr>
        </p:nvSpPr>
        <p:spPr>
          <a:xfrm>
            <a:off x="152400" y="1752600"/>
            <a:ext cx="8763000" cy="5105400"/>
          </a:xfrm>
        </p:spPr>
        <p:txBody>
          <a:bodyPr/>
          <a:lstStyle/>
          <a:p>
            <a:pPr algn="just"/>
            <a:r>
              <a:rPr lang="en-US" dirty="0" smtClean="0"/>
              <a:t>The complex nature of construction dictates a form of contract that is relatively lengthy, detailed and binding document in order to describe precisely the legal, financial and technical provisions and requirements. </a:t>
            </a:r>
          </a:p>
          <a:p>
            <a:pPr algn="just"/>
            <a:r>
              <a:rPr lang="en-US" dirty="0" smtClean="0"/>
              <a:t>Construction contracts are substantially different from the usual commercial variety. The product concerned is not a standard one but a structure that is unique in its nature and whose realization involves considerable time, cost and hazard.</a:t>
            </a:r>
          </a:p>
          <a:p>
            <a:endParaRPr lang="en-US" dirty="0"/>
          </a:p>
        </p:txBody>
      </p:sp>
    </p:spTree>
  </p:cSld>
  <p:clrMapOvr>
    <a:masterClrMapping/>
  </p:clrMapOvr>
  <p:transition>
    <p:push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r>
            <a:br>
              <a:rPr lang="en-US" b="1" dirty="0" smtClean="0"/>
            </a:br>
            <a:r>
              <a:rPr lang="en-US" b="1" dirty="0" smtClean="0"/>
              <a:t>Contract Types…</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algn="just"/>
            <a:r>
              <a:rPr lang="en-US" dirty="0" smtClean="0"/>
              <a:t>The Contract document comprises the full package tender documents including any addenda issued there to with the technical and financial offer of the successful bidder. Here, both parties put their respective signature and seal on the agreement form which was included in the tender as contractual information</a:t>
            </a:r>
            <a:endParaRPr lang="en-US" dirty="0"/>
          </a:p>
        </p:txBody>
      </p:sp>
    </p:spTree>
  </p:cSld>
  <p:clrMapOvr>
    <a:masterClrMapping/>
  </p:clrMapOvr>
  <p:transition>
    <p:push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r>
            <a:br>
              <a:rPr lang="en-US" b="1" dirty="0" smtClean="0"/>
            </a:br>
            <a:r>
              <a:rPr lang="en-US" b="1" dirty="0" smtClean="0"/>
              <a:t>Contract Types…</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algn="just"/>
            <a:r>
              <a:rPr lang="en-US" sz="3600" dirty="0" smtClean="0"/>
              <a:t>Different kinds of contracts provide different advantages to the client and the contractor. Depending on the risk of the project and the degree of difficulty in estimating costs, the client and contractor try to negotiate the type of contract that best serves their interests.</a:t>
            </a:r>
          </a:p>
          <a:p>
            <a:endParaRPr lang="en-US" dirty="0"/>
          </a:p>
        </p:txBody>
      </p:sp>
    </p:spTree>
  </p:cSld>
  <p:clrMapOvr>
    <a:masterClrMapping/>
  </p:clrMapOvr>
  <p:transition>
    <p:push di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r>
            <a:br>
              <a:rPr lang="en-US" b="1" dirty="0" smtClean="0"/>
            </a:br>
            <a:r>
              <a:rPr lang="en-US" b="1" dirty="0" smtClean="0"/>
              <a:t>Contract Types…</a:t>
            </a:r>
            <a:r>
              <a:rPr lang="en-US" dirty="0" smtClean="0"/>
              <a:t/>
            </a:r>
            <a:br>
              <a:rPr lang="en-US" dirty="0" smtClean="0"/>
            </a:br>
            <a:endParaRPr lang="en-US" dirty="0"/>
          </a:p>
        </p:txBody>
      </p:sp>
      <p:sp>
        <p:nvSpPr>
          <p:cNvPr id="3" name="Content Placeholder 2"/>
          <p:cNvSpPr>
            <a:spLocks noGrp="1"/>
          </p:cNvSpPr>
          <p:nvPr>
            <p:ph idx="1"/>
          </p:nvPr>
        </p:nvSpPr>
        <p:spPr>
          <a:xfrm>
            <a:off x="381000" y="1981200"/>
            <a:ext cx="8305800" cy="4572000"/>
          </a:xfrm>
        </p:spPr>
        <p:txBody>
          <a:bodyPr/>
          <a:lstStyle/>
          <a:p>
            <a:pPr marL="571500" indent="-514350">
              <a:buFont typeface="+mj-lt"/>
              <a:buAutoNum type="arabicPeriod"/>
            </a:pPr>
            <a:r>
              <a:rPr lang="en-US" b="1" dirty="0" smtClean="0"/>
              <a:t>The Unit-Price Contract</a:t>
            </a:r>
            <a:endParaRPr lang="en-US" dirty="0" smtClean="0"/>
          </a:p>
          <a:p>
            <a:pPr algn="just"/>
            <a:r>
              <a:rPr lang="en-US" dirty="0" smtClean="0"/>
              <a:t>It is based on estimated quantities of certain well defined items of work and costs per unit amount of each of these work items. This type of contract is suitable for a competitive bid. </a:t>
            </a:r>
            <a:endParaRPr lang="en-US" dirty="0"/>
          </a:p>
        </p:txBody>
      </p:sp>
    </p:spTree>
  </p:cSld>
  <p:clrMapOvr>
    <a:masterClrMapping/>
  </p:clrMapOvr>
  <p:transition>
    <p:push dir="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r>
            <a:br>
              <a:rPr lang="en-US" b="1" dirty="0" smtClean="0"/>
            </a:br>
            <a:r>
              <a:rPr lang="en-US" b="1" dirty="0" smtClean="0"/>
              <a:t>Contract Types…</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algn="just"/>
            <a:r>
              <a:rPr lang="en-US" sz="3600" dirty="0" smtClean="0"/>
              <a:t>The specification and estimated quantities are compiled by the designer during the conception phase and the unit costs by the contractor for carrying out the stipulated work in accordance with contract documents</a:t>
            </a:r>
            <a:endParaRPr lang="en-US" sz="3600" dirty="0"/>
          </a:p>
        </p:txBody>
      </p:sp>
    </p:spTree>
  </p:cSld>
  <p:clrMapOvr>
    <a:masterClrMapping/>
  </p:clrMapOvr>
  <p:transition>
    <p:push dir="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b="1" dirty="0" smtClean="0"/>
              <a:t/>
            </a:r>
            <a:br>
              <a:rPr lang="en-US" b="1" dirty="0" smtClean="0"/>
            </a:br>
            <a:r>
              <a:rPr lang="en-US" b="1" dirty="0" smtClean="0"/>
              <a:t>Contract Types…</a:t>
            </a:r>
            <a:r>
              <a:rPr lang="en-US" dirty="0" smtClean="0"/>
              <a:t/>
            </a:r>
            <a:br>
              <a:rPr lang="en-US" dirty="0" smtClean="0"/>
            </a:br>
            <a:endParaRPr lang="en-US" dirty="0"/>
          </a:p>
        </p:txBody>
      </p:sp>
      <p:sp>
        <p:nvSpPr>
          <p:cNvPr id="3" name="Content Placeholder 2"/>
          <p:cNvSpPr>
            <a:spLocks noGrp="1"/>
          </p:cNvSpPr>
          <p:nvPr>
            <p:ph idx="1"/>
          </p:nvPr>
        </p:nvSpPr>
        <p:spPr>
          <a:xfrm>
            <a:off x="228600" y="1676400"/>
            <a:ext cx="8915400" cy="5181600"/>
          </a:xfrm>
        </p:spPr>
        <p:txBody>
          <a:bodyPr/>
          <a:lstStyle/>
          <a:p>
            <a:pPr>
              <a:buNone/>
            </a:pPr>
            <a:r>
              <a:rPr lang="en-US" dirty="0" smtClean="0"/>
              <a:t>Advantages</a:t>
            </a:r>
          </a:p>
          <a:p>
            <a:pPr lvl="0"/>
            <a:r>
              <a:rPr lang="en-US" dirty="0" smtClean="0"/>
              <a:t>Promotes open competition involving quantities of work that cannot be accurately forecast at the time of bidding.</a:t>
            </a:r>
          </a:p>
          <a:p>
            <a:pPr lvl="0"/>
            <a:r>
              <a:rPr lang="en-US" dirty="0" smtClean="0"/>
              <a:t>More transparent and easier for supervision and control.</a:t>
            </a:r>
          </a:p>
          <a:p>
            <a:pPr>
              <a:buNone/>
            </a:pPr>
            <a:r>
              <a:rPr lang="en-US" dirty="0" smtClean="0"/>
              <a:t>Disadvantages:</a:t>
            </a:r>
          </a:p>
          <a:p>
            <a:pPr lvl="0"/>
            <a:r>
              <a:rPr lang="en-US" dirty="0" smtClean="0"/>
              <a:t>Requires reasonable time and cost for the preparation of specification and detailed bill of quantities.</a:t>
            </a:r>
          </a:p>
          <a:p>
            <a:endParaRPr lang="en-US" dirty="0"/>
          </a:p>
        </p:txBody>
      </p:sp>
    </p:spTree>
  </p:cSld>
  <p:clrMapOvr>
    <a:masterClrMapping/>
  </p:clrMapOvr>
  <p:transition>
    <p:push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152400" y="1981200"/>
            <a:ext cx="8839200" cy="4648200"/>
          </a:xfrm>
        </p:spPr>
        <p:txBody>
          <a:bodyPr/>
          <a:lstStyle/>
          <a:p>
            <a:pPr algn="just"/>
            <a:r>
              <a:rPr lang="en-US" sz="4000" dirty="0" smtClean="0"/>
              <a:t>Construction Industry involves procurement and contract management systems in order to ensure fair competition and distributions of obligations and rights among stakeholders. </a:t>
            </a:r>
          </a:p>
          <a:p>
            <a:endParaRPr lang="en-US" dirty="0"/>
          </a:p>
        </p:txBody>
      </p:sp>
    </p:spTree>
  </p:cSld>
  <p:clrMapOvr>
    <a:masterClrMapping/>
  </p:clrMapOvr>
  <p:transition>
    <p:push di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r>
            <a:br>
              <a:rPr lang="en-US" b="1" dirty="0" smtClean="0"/>
            </a:br>
            <a:r>
              <a:rPr lang="en-US" b="1" dirty="0" smtClean="0"/>
              <a:t>Contract Types…</a:t>
            </a:r>
            <a:r>
              <a:rPr lang="en-US" dirty="0" smtClean="0"/>
              <a:t/>
            </a:r>
            <a:br>
              <a:rPr lang="en-US" dirty="0" smtClean="0"/>
            </a:br>
            <a:endParaRPr lang="en-US" dirty="0"/>
          </a:p>
        </p:txBody>
      </p:sp>
      <p:sp>
        <p:nvSpPr>
          <p:cNvPr id="3" name="Content Placeholder 2"/>
          <p:cNvSpPr>
            <a:spLocks noGrp="1"/>
          </p:cNvSpPr>
          <p:nvPr>
            <p:ph idx="1"/>
          </p:nvPr>
        </p:nvSpPr>
        <p:spPr>
          <a:xfrm>
            <a:off x="228600" y="1828800"/>
            <a:ext cx="8915400" cy="5181600"/>
          </a:xfrm>
        </p:spPr>
        <p:txBody>
          <a:bodyPr/>
          <a:lstStyle/>
          <a:p>
            <a:pPr marL="571500" indent="-514350">
              <a:buFont typeface="+mj-lt"/>
              <a:buAutoNum type="arabicPeriod" startAt="2"/>
            </a:pPr>
            <a:r>
              <a:rPr lang="en-US" b="1" dirty="0" smtClean="0"/>
              <a:t>The Lump-Sum Contract</a:t>
            </a:r>
            <a:endParaRPr lang="en-US" dirty="0" smtClean="0"/>
          </a:p>
          <a:p>
            <a:pPr algn="just"/>
            <a:r>
              <a:rPr lang="en-US" dirty="0" smtClean="0"/>
              <a:t> The lump sum contract is one in which the contractor agrees to carry out a stipulated job of work in exchange for a fixed sum of money. </a:t>
            </a:r>
          </a:p>
          <a:p>
            <a:pPr algn="just"/>
            <a:r>
              <a:rPr lang="en-US" dirty="0" smtClean="0"/>
              <a:t>The satisfactory completion of work for the stated price remains the obligation of the contractor, regardless of the difficulties and troubles he may experience in the course of his construction activities. This type of contract is suitable for a competitive bid.</a:t>
            </a:r>
          </a:p>
          <a:p>
            <a:r>
              <a:rPr lang="en-US" dirty="0" smtClean="0"/>
              <a:t> </a:t>
            </a:r>
            <a:endParaRPr lang="en-US" dirty="0"/>
          </a:p>
        </p:txBody>
      </p:sp>
    </p:spTree>
  </p:cSld>
  <p:clrMapOvr>
    <a:masterClrMapping/>
  </p:clrMapOvr>
  <p:transition>
    <p:push dir="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r>
            <a:br>
              <a:rPr lang="en-US" b="1" dirty="0" smtClean="0"/>
            </a:br>
            <a:r>
              <a:rPr lang="en-US" b="1" dirty="0" smtClean="0"/>
              <a:t>Contract Types…</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Advantages:</a:t>
            </a:r>
            <a:endParaRPr lang="en-US" sz="3600" dirty="0" smtClean="0"/>
          </a:p>
          <a:p>
            <a:pPr lvl="0" algn="just"/>
            <a:r>
              <a:rPr lang="en-US" dirty="0" smtClean="0"/>
              <a:t>The owner knows the total cost of his project in advance</a:t>
            </a:r>
            <a:endParaRPr lang="en-US" sz="3600" dirty="0" smtClean="0"/>
          </a:p>
          <a:p>
            <a:pPr algn="just"/>
            <a:r>
              <a:rPr lang="en-US" dirty="0" smtClean="0"/>
              <a:t>Disadvantages:</a:t>
            </a:r>
            <a:endParaRPr lang="en-US" sz="3600" dirty="0" smtClean="0"/>
          </a:p>
          <a:p>
            <a:pPr lvl="0" algn="just"/>
            <a:r>
              <a:rPr lang="en-US" dirty="0" smtClean="0"/>
              <a:t>Limited to construction programs that can be accurately and completely described at the time of bidding.</a:t>
            </a:r>
            <a:endParaRPr lang="en-US" sz="3600" dirty="0" smtClean="0"/>
          </a:p>
          <a:p>
            <a:endParaRPr lang="en-US" dirty="0"/>
          </a:p>
        </p:txBody>
      </p:sp>
    </p:spTree>
  </p:cSld>
  <p:clrMapOvr>
    <a:masterClrMapping/>
  </p:clrMapOvr>
  <p:transition>
    <p:push dir="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r>
            <a:br>
              <a:rPr lang="en-US" b="1" dirty="0" smtClean="0"/>
            </a:br>
            <a:r>
              <a:rPr lang="en-US" b="1" dirty="0" smtClean="0"/>
              <a:t>Contract Types…</a:t>
            </a:r>
            <a:r>
              <a:rPr lang="en-US" dirty="0" smtClean="0"/>
              <a:t/>
            </a:r>
            <a:br>
              <a:rPr lang="en-US" dirty="0" smtClean="0"/>
            </a:br>
            <a:endParaRPr lang="en-US" dirty="0"/>
          </a:p>
        </p:txBody>
      </p:sp>
      <p:sp>
        <p:nvSpPr>
          <p:cNvPr id="3" name="Content Placeholder 2"/>
          <p:cNvSpPr>
            <a:spLocks noGrp="1"/>
          </p:cNvSpPr>
          <p:nvPr>
            <p:ph idx="1"/>
          </p:nvPr>
        </p:nvSpPr>
        <p:spPr>
          <a:xfrm>
            <a:off x="457200" y="1981200"/>
            <a:ext cx="8229600" cy="4495800"/>
          </a:xfrm>
        </p:spPr>
        <p:txBody>
          <a:bodyPr/>
          <a:lstStyle/>
          <a:p>
            <a:pPr marL="514350" indent="-514350">
              <a:buFont typeface="+mj-lt"/>
              <a:buAutoNum type="arabicPeriod" startAt="3"/>
            </a:pPr>
            <a:r>
              <a:rPr lang="en-US" b="1" dirty="0" smtClean="0"/>
              <a:t>Cost-Plus Contract</a:t>
            </a:r>
            <a:r>
              <a:rPr lang="en-US" dirty="0" smtClean="0"/>
              <a:t> </a:t>
            </a:r>
          </a:p>
          <a:p>
            <a:pPr algn="just"/>
            <a:r>
              <a:rPr lang="en-US" dirty="0" smtClean="0"/>
              <a:t>Generally this type of contract is suitable for negotiated contract between the contractor and the client. </a:t>
            </a:r>
          </a:p>
          <a:p>
            <a:pPr algn="just"/>
            <a:r>
              <a:rPr lang="en-US" dirty="0" smtClean="0"/>
              <a:t>This designates actual cost plus additions for profit and risks depending on the mutual agreement to be reached between the parties. There are three varieties of cost-Plus Contract.</a:t>
            </a:r>
            <a:r>
              <a:rPr lang="en-US" sz="1800" dirty="0" smtClean="0"/>
              <a:t> </a:t>
            </a:r>
            <a:endParaRPr lang="en-US" dirty="0" smtClean="0"/>
          </a:p>
          <a:p>
            <a:endParaRPr lang="en-US" dirty="0"/>
          </a:p>
        </p:txBody>
      </p:sp>
    </p:spTree>
  </p:cSld>
  <p:clrMapOvr>
    <a:masterClrMapping/>
  </p:clrMapOvr>
  <p:transition>
    <p:push dir="d"/>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r>
            <a:br>
              <a:rPr lang="en-US" b="1" dirty="0" smtClean="0"/>
            </a:br>
            <a:r>
              <a:rPr lang="en-US" b="1" dirty="0" smtClean="0"/>
              <a:t>Contract Types…</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a:buNone/>
            </a:pPr>
            <a:r>
              <a:rPr lang="en-US" dirty="0" smtClean="0"/>
              <a:t>A)  Cost-Plus Percentage of Cost Contract</a:t>
            </a:r>
          </a:p>
          <a:p>
            <a:pPr algn="just">
              <a:buNone/>
            </a:pPr>
            <a:r>
              <a:rPr lang="en-US" dirty="0" smtClean="0"/>
              <a:t>  This type of contract fixes percentage of the cost of construction for the profits and risks to be due to the contractor. This contract is particularly well fitted to cover work whose scope and characteristics can be only poorly defined at the outset of operations.</a:t>
            </a:r>
          </a:p>
          <a:p>
            <a:pPr lvl="0"/>
            <a:endParaRPr lang="en-US" dirty="0" smtClean="0"/>
          </a:p>
          <a:p>
            <a:endParaRPr lang="en-US" dirty="0"/>
          </a:p>
        </p:txBody>
      </p:sp>
    </p:spTree>
  </p:cSld>
  <p:clrMapOvr>
    <a:masterClrMapping/>
  </p:clrMapOvr>
  <p:transition>
    <p:push dir="d"/>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r>
            <a:br>
              <a:rPr lang="en-US" b="1" dirty="0" smtClean="0"/>
            </a:br>
            <a:r>
              <a:rPr lang="en-US" b="1" dirty="0" smtClean="0"/>
              <a:t>Contract Types…</a:t>
            </a:r>
            <a:r>
              <a:rPr lang="en-US" dirty="0" smtClean="0"/>
              <a:t/>
            </a:r>
            <a:br>
              <a:rPr lang="en-US" dirty="0" smtClean="0"/>
            </a:br>
            <a:endParaRPr lang="en-US" dirty="0"/>
          </a:p>
        </p:txBody>
      </p:sp>
      <p:sp>
        <p:nvSpPr>
          <p:cNvPr id="3" name="Content Placeholder 2"/>
          <p:cNvSpPr>
            <a:spLocks noGrp="1"/>
          </p:cNvSpPr>
          <p:nvPr>
            <p:ph idx="1"/>
          </p:nvPr>
        </p:nvSpPr>
        <p:spPr>
          <a:xfrm>
            <a:off x="457200" y="1981200"/>
            <a:ext cx="8686800" cy="4876800"/>
          </a:xfrm>
        </p:spPr>
        <p:txBody>
          <a:bodyPr/>
          <a:lstStyle/>
          <a:p>
            <a:pPr algn="just"/>
            <a:r>
              <a:rPr lang="en-US" sz="2800" dirty="0" smtClean="0"/>
              <a:t> Advantages: </a:t>
            </a:r>
          </a:p>
          <a:p>
            <a:pPr lvl="0" algn="just"/>
            <a:r>
              <a:rPr lang="en-US" sz="2800" dirty="0" smtClean="0"/>
              <a:t>For an emergency nature that time is not available for the advance preparation of contract documents and for the usual bidding routine,</a:t>
            </a:r>
          </a:p>
          <a:p>
            <a:pPr lvl="0" algn="just"/>
            <a:r>
              <a:rPr lang="en-US" sz="2800" dirty="0" smtClean="0"/>
              <a:t>The work entailed may be such that no one can ascertain what difficulties will be encountered or even of what order of magnitude the eventual cost may be,</a:t>
            </a:r>
          </a:p>
          <a:p>
            <a:pPr algn="just"/>
            <a:r>
              <a:rPr lang="en-US" sz="2800" dirty="0" smtClean="0"/>
              <a:t>Disadvantages:</a:t>
            </a:r>
          </a:p>
          <a:p>
            <a:pPr lvl="0" algn="just"/>
            <a:r>
              <a:rPr lang="en-US" sz="2800" dirty="0" smtClean="0"/>
              <a:t>It doesn’t urge the contractor to maintain and practice strict economy in the interests of the owners</a:t>
            </a:r>
            <a:r>
              <a:rPr lang="en-US" dirty="0" smtClean="0"/>
              <a:t>.</a:t>
            </a:r>
            <a:endParaRPr lang="en-US" dirty="0"/>
          </a:p>
        </p:txBody>
      </p:sp>
    </p:spTree>
  </p:cSld>
  <p:clrMapOvr>
    <a:masterClrMapping/>
  </p:clrMapOvr>
  <p:transition>
    <p:push dir="d"/>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r>
            <a:br>
              <a:rPr lang="en-US" b="1" dirty="0" smtClean="0"/>
            </a:br>
            <a:r>
              <a:rPr lang="en-US" b="1" dirty="0" smtClean="0"/>
              <a:t>Contract Types…</a:t>
            </a:r>
            <a:r>
              <a:rPr lang="en-US" dirty="0" smtClean="0"/>
              <a:t/>
            </a:r>
            <a:br>
              <a:rPr lang="en-US" dirty="0" smtClean="0"/>
            </a:br>
            <a:endParaRPr lang="en-US" dirty="0"/>
          </a:p>
        </p:txBody>
      </p:sp>
      <p:sp>
        <p:nvSpPr>
          <p:cNvPr id="3" name="Content Placeholder 2"/>
          <p:cNvSpPr>
            <a:spLocks noGrp="1"/>
          </p:cNvSpPr>
          <p:nvPr>
            <p:ph idx="1"/>
          </p:nvPr>
        </p:nvSpPr>
        <p:spPr>
          <a:xfrm>
            <a:off x="457200" y="1981200"/>
            <a:ext cx="8458200" cy="4876800"/>
          </a:xfrm>
        </p:spPr>
        <p:txBody>
          <a:bodyPr/>
          <a:lstStyle/>
          <a:p>
            <a:pPr>
              <a:buNone/>
            </a:pPr>
            <a:r>
              <a:rPr lang="en-US" dirty="0" smtClean="0"/>
              <a:t>B) Cost-Plus Fixed Fee Contract</a:t>
            </a:r>
          </a:p>
          <a:p>
            <a:pPr algn="just">
              <a:buNone/>
            </a:pPr>
            <a:r>
              <a:rPr lang="en-US" dirty="0" smtClean="0"/>
              <a:t>   A popular type of cost-plus contract is one in which the contractor’s fee is established as a fixed sum of money. This work must be of such a nature that it can fairly be well defined and reasonably good estimate of cost approximated at the time of negotiations. </a:t>
            </a:r>
            <a:endParaRPr lang="en-US" dirty="0"/>
          </a:p>
        </p:txBody>
      </p:sp>
    </p:spTree>
  </p:cSld>
  <p:clrMapOvr>
    <a:masterClrMapping/>
  </p:clrMapOvr>
  <p:transition>
    <p:push dir="d"/>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r>
            <a:br>
              <a:rPr lang="en-US" b="1" dirty="0" smtClean="0"/>
            </a:br>
            <a:r>
              <a:rPr lang="en-US" b="1" dirty="0" smtClean="0"/>
              <a:t>Contract Types…</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algn="just">
              <a:buNone/>
            </a:pPr>
            <a:r>
              <a:rPr lang="en-US" dirty="0" smtClean="0"/>
              <a:t>The contractor computes the amount of his fee on the basis of the size of the project, estimated time of construction, nature and complexity of the works, hazards involved, location of the project, equipment and manpower requirements and similar considerations.</a:t>
            </a:r>
          </a:p>
          <a:p>
            <a:endParaRPr lang="en-US" dirty="0"/>
          </a:p>
        </p:txBody>
      </p:sp>
    </p:spTree>
  </p:cSld>
  <p:clrMapOvr>
    <a:masterClrMapping/>
  </p:clrMapOvr>
  <p:transition>
    <p:push dir="d"/>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r>
            <a:br>
              <a:rPr lang="en-US" b="1" dirty="0" smtClean="0"/>
            </a:br>
            <a:r>
              <a:rPr lang="en-US" b="1" dirty="0" smtClean="0"/>
              <a:t>Contract Types…</a:t>
            </a:r>
            <a:r>
              <a:rPr lang="en-US" dirty="0" smtClean="0"/>
              <a:t/>
            </a:r>
            <a:br>
              <a:rPr lang="en-US" dirty="0" smtClean="0"/>
            </a:br>
            <a:endParaRPr lang="en-US" dirty="0"/>
          </a:p>
        </p:txBody>
      </p:sp>
      <p:sp>
        <p:nvSpPr>
          <p:cNvPr id="3" name="Content Placeholder 2"/>
          <p:cNvSpPr>
            <a:spLocks noGrp="1"/>
          </p:cNvSpPr>
          <p:nvPr>
            <p:ph idx="1"/>
          </p:nvPr>
        </p:nvSpPr>
        <p:spPr>
          <a:xfrm>
            <a:off x="457200" y="1981200"/>
            <a:ext cx="8458200" cy="4648200"/>
          </a:xfrm>
        </p:spPr>
        <p:txBody>
          <a:bodyPr/>
          <a:lstStyle/>
          <a:p>
            <a:r>
              <a:rPr lang="en-US" dirty="0" smtClean="0"/>
              <a:t>Advantages:</a:t>
            </a:r>
          </a:p>
          <a:p>
            <a:pPr lvl="0"/>
            <a:r>
              <a:rPr lang="en-US" dirty="0" smtClean="0"/>
              <a:t>Time saving in the preparation of contract documents and the usual bidding document,</a:t>
            </a:r>
          </a:p>
          <a:p>
            <a:pPr lvl="0"/>
            <a:r>
              <a:rPr lang="en-US" dirty="0" smtClean="0"/>
              <a:t>Expedition of work is desirable from the view point of freeing labor and equipment for other contracts.</a:t>
            </a:r>
          </a:p>
          <a:p>
            <a:pPr lvl="0"/>
            <a:endParaRPr lang="en-US" dirty="0" smtClean="0"/>
          </a:p>
          <a:p>
            <a:pPr lvl="0"/>
            <a:endParaRPr lang="en-US" dirty="0" smtClean="0"/>
          </a:p>
          <a:p>
            <a:endParaRPr lang="en-US" dirty="0"/>
          </a:p>
        </p:txBody>
      </p:sp>
    </p:spTree>
  </p:cSld>
  <p:clrMapOvr>
    <a:masterClrMapping/>
  </p:clrMapOvr>
  <p:transition>
    <p:push dir="d"/>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r>
            <a:br>
              <a:rPr lang="en-US" b="1" dirty="0" smtClean="0"/>
            </a:br>
            <a:r>
              <a:rPr lang="en-US" b="1" dirty="0" smtClean="0"/>
              <a:t>Contract Types…</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lvl="0"/>
            <a:r>
              <a:rPr lang="en-US" dirty="0" smtClean="0"/>
              <a:t>Disadvantages:</a:t>
            </a:r>
          </a:p>
          <a:p>
            <a:pPr lvl="0" algn="just"/>
            <a:r>
              <a:rPr lang="en-US" dirty="0" smtClean="0"/>
              <a:t>The contractor should work in a diligent manner and failure to do so will cause additional office, overhead expense to be incurred for which he is not reimbursed</a:t>
            </a:r>
            <a:endParaRPr lang="en-US" dirty="0"/>
          </a:p>
        </p:txBody>
      </p:sp>
    </p:spTree>
  </p:cSld>
  <p:clrMapOvr>
    <a:masterClrMapping/>
  </p:clrMapOvr>
  <p:transition>
    <p:push dir="d"/>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Contract Types…</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algn="just">
              <a:buNone/>
            </a:pPr>
            <a:r>
              <a:rPr lang="en-US" dirty="0" smtClean="0"/>
              <a:t>C) Cost-Plus Sliding Scale Fee Contract: A form of cost-plus contract that acts in the nature of a compromise between the percentage of cost fee and a fixed fee. It is one in which the fee is established in accordance with a sliding scale arrangement. Either of the following general schemes may be followed.</a:t>
            </a:r>
          </a:p>
          <a:p>
            <a:endParaRPr lang="en-US" dirty="0"/>
          </a:p>
        </p:txBody>
      </p:sp>
    </p:spTree>
  </p:cSld>
  <p:clrMapOvr>
    <a:masterClrMapping/>
  </p:clrMapOvr>
  <p:transition>
    <p:push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ook Antiqua" pitchFamily="18" charset="0"/>
              </a:rPr>
              <a:t>Introduction…</a:t>
            </a:r>
            <a:endParaRPr lang="en-US" dirty="0">
              <a:latin typeface="Book Antiqua" pitchFamily="18" charset="0"/>
            </a:endParaRPr>
          </a:p>
        </p:txBody>
      </p:sp>
      <p:sp>
        <p:nvSpPr>
          <p:cNvPr id="3" name="Content Placeholder 2"/>
          <p:cNvSpPr>
            <a:spLocks noGrp="1"/>
          </p:cNvSpPr>
          <p:nvPr>
            <p:ph idx="1"/>
          </p:nvPr>
        </p:nvSpPr>
        <p:spPr>
          <a:xfrm>
            <a:off x="152400" y="1752600"/>
            <a:ext cx="8991600" cy="5105400"/>
          </a:xfrm>
        </p:spPr>
        <p:txBody>
          <a:bodyPr/>
          <a:lstStyle/>
          <a:p>
            <a:pPr marL="571500" lvl="0" indent="-571500" algn="just">
              <a:buNone/>
            </a:pPr>
            <a:r>
              <a:rPr lang="en-US" dirty="0" smtClean="0"/>
              <a:t>Competition helps:</a:t>
            </a:r>
          </a:p>
          <a:p>
            <a:pPr marL="571500" lvl="0" indent="-571500" algn="just">
              <a:buFont typeface="+mj-lt"/>
              <a:buAutoNum type="romanUcPeriod"/>
            </a:pPr>
            <a:r>
              <a:rPr lang="en-US" sz="3100" dirty="0" smtClean="0"/>
              <a:t>The Project Owners’ to acquire the five rights (Counterpart, Cost, Time, Quality and Quantity) s/he is entitled to</a:t>
            </a:r>
          </a:p>
          <a:p>
            <a:pPr marL="571500" lvl="0" indent="-571500" algn="just">
              <a:buFont typeface="+mj-lt"/>
              <a:buAutoNum type="romanUcPeriod"/>
            </a:pPr>
            <a:r>
              <a:rPr lang="en-US" sz="3100" dirty="0" smtClean="0"/>
              <a:t>The Project Financiers’ and Regulators’ to value market principles and effective utilization of finance such that lowest qualified bids takes the project , and</a:t>
            </a:r>
          </a:p>
          <a:p>
            <a:pPr marL="571500" lvl="0" indent="-571500" algn="just">
              <a:buFont typeface="+mj-lt"/>
              <a:buAutoNum type="romanUcPeriod"/>
            </a:pPr>
            <a:r>
              <a:rPr lang="en-US" sz="3100" dirty="0" smtClean="0"/>
              <a:t>The Project Providers’ to get impartial and neutral Opportunity for business.</a:t>
            </a:r>
          </a:p>
          <a:p>
            <a:endParaRPr lang="en-US" dirty="0"/>
          </a:p>
        </p:txBody>
      </p:sp>
    </p:spTree>
  </p:cSld>
  <p:clrMapOvr>
    <a:masterClrMapping/>
  </p:clrMapOvr>
  <p:transition>
    <p:push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ook Antiqua" pitchFamily="18" charset="0"/>
              </a:rPr>
              <a:t>Introduction…</a:t>
            </a:r>
            <a:endParaRPr lang="en-US" dirty="0"/>
          </a:p>
        </p:txBody>
      </p:sp>
      <p:sp>
        <p:nvSpPr>
          <p:cNvPr id="3" name="Content Placeholder 2"/>
          <p:cNvSpPr>
            <a:spLocks noGrp="1"/>
          </p:cNvSpPr>
          <p:nvPr>
            <p:ph idx="1"/>
          </p:nvPr>
        </p:nvSpPr>
        <p:spPr/>
        <p:txBody>
          <a:bodyPr/>
          <a:lstStyle/>
          <a:p>
            <a:pPr algn="just"/>
            <a:r>
              <a:rPr lang="en-US" sz="4000" dirty="0" smtClean="0"/>
              <a:t>Obligations and Rights help to allocate appropriate risks among contractual parties and their remedial rights. That is, their entitlements and provisions are clearly stated and agreed upon.</a:t>
            </a:r>
          </a:p>
          <a:p>
            <a:endParaRPr lang="en-US" dirty="0"/>
          </a:p>
        </p:txBody>
      </p:sp>
    </p:spTree>
  </p:cSld>
  <p:clrMapOvr>
    <a:masterClrMapping/>
  </p:clrMapOvr>
  <p:transition>
    <p:push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ook Antiqua" pitchFamily="18" charset="0"/>
              </a:rPr>
              <a:t>Introduction…</a:t>
            </a:r>
            <a:endParaRPr lang="en-US" dirty="0"/>
          </a:p>
        </p:txBody>
      </p:sp>
      <p:sp>
        <p:nvSpPr>
          <p:cNvPr id="3" name="Content Placeholder 2"/>
          <p:cNvSpPr>
            <a:spLocks noGrp="1"/>
          </p:cNvSpPr>
          <p:nvPr>
            <p:ph idx="1"/>
          </p:nvPr>
        </p:nvSpPr>
        <p:spPr>
          <a:xfrm>
            <a:off x="457200" y="1676400"/>
            <a:ext cx="8458200" cy="4876800"/>
          </a:xfrm>
        </p:spPr>
        <p:txBody>
          <a:bodyPr/>
          <a:lstStyle/>
          <a:p>
            <a:pPr algn="just"/>
            <a:r>
              <a:rPr lang="en-US" sz="3600" dirty="0" smtClean="0"/>
              <a:t>Project Owners shall consider its own particular institutional and technical SWOT (including access to financing) before selecting which procurement and contract forms to adopt for its projects. </a:t>
            </a:r>
          </a:p>
          <a:p>
            <a:pPr algn="just"/>
            <a:r>
              <a:rPr lang="en-US" sz="3600" dirty="0" smtClean="0"/>
              <a:t>These include the design source, allocation of coordination responsibilities and the pricing methods.</a:t>
            </a:r>
          </a:p>
          <a:p>
            <a:endParaRPr lang="en-US" dirty="0"/>
          </a:p>
        </p:txBody>
      </p:sp>
    </p:spTree>
  </p:cSld>
  <p:clrMapOvr>
    <a:masterClrMapping/>
  </p:clrMapOvr>
  <p:transition>
    <p:push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ook Antiqua" pitchFamily="18" charset="0"/>
              </a:rPr>
              <a:t>Introduction…</a:t>
            </a:r>
            <a:endParaRPr lang="en-US" dirty="0"/>
          </a:p>
        </p:txBody>
      </p:sp>
      <p:sp>
        <p:nvSpPr>
          <p:cNvPr id="3" name="Content Placeholder 2"/>
          <p:cNvSpPr>
            <a:spLocks noGrp="1"/>
          </p:cNvSpPr>
          <p:nvPr>
            <p:ph idx="1"/>
          </p:nvPr>
        </p:nvSpPr>
        <p:spPr>
          <a:xfrm>
            <a:off x="228600" y="1981200"/>
            <a:ext cx="8915400" cy="4876800"/>
          </a:xfrm>
        </p:spPr>
        <p:txBody>
          <a:bodyPr/>
          <a:lstStyle/>
          <a:p>
            <a:pPr algn="just"/>
            <a:r>
              <a:rPr lang="en-US" dirty="0" smtClean="0"/>
              <a:t>Procurement and Contract management has a strong linkage and relationship with Construction Process and Stakeholders Management. </a:t>
            </a:r>
          </a:p>
          <a:p>
            <a:pPr algn="just"/>
            <a:r>
              <a:rPr lang="en-US" dirty="0" smtClean="0"/>
              <a:t>The delivery system chosen, the procurement method adopted and the contract types decided upon determine the construction process involved and the relationships and roles of stakeholders along the process.</a:t>
            </a:r>
          </a:p>
          <a:p>
            <a:endParaRPr lang="en-US" dirty="0"/>
          </a:p>
        </p:txBody>
      </p:sp>
    </p:spTree>
  </p:cSld>
  <p:clrMapOvr>
    <a:masterClrMapping/>
  </p:clrMapOvr>
  <p:transition>
    <p:push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r>
              <a:rPr lang="en-US" b="1" dirty="0" smtClean="0"/>
              <a:t/>
            </a:r>
            <a:br>
              <a:rPr lang="en-US" b="1" dirty="0" smtClean="0"/>
            </a:br>
            <a:r>
              <a:rPr lang="en-US" b="1" dirty="0" smtClean="0"/>
              <a:t>Procurement &amp; Contract Management Process</a:t>
            </a:r>
            <a:r>
              <a:rPr lang="en-US" sz="3200" dirty="0" smtClean="0"/>
              <a:t/>
            </a:r>
            <a:br>
              <a:rPr lang="en-US" sz="3200" dirty="0" smtClean="0"/>
            </a:br>
            <a:endParaRPr lang="en-US" dirty="0"/>
          </a:p>
        </p:txBody>
      </p:sp>
      <p:sp>
        <p:nvSpPr>
          <p:cNvPr id="3" name="Content Placeholder 2"/>
          <p:cNvSpPr>
            <a:spLocks noGrp="1"/>
          </p:cNvSpPr>
          <p:nvPr>
            <p:ph idx="1"/>
          </p:nvPr>
        </p:nvSpPr>
        <p:spPr>
          <a:xfrm>
            <a:off x="228600" y="2057400"/>
            <a:ext cx="8458200" cy="4648200"/>
          </a:xfrm>
        </p:spPr>
        <p:txBody>
          <a:bodyPr/>
          <a:lstStyle/>
          <a:p>
            <a:pPr>
              <a:buNone/>
            </a:pPr>
            <a:r>
              <a:rPr lang="en-US" b="1" dirty="0" smtClean="0"/>
              <a:t> </a:t>
            </a:r>
            <a:endParaRPr lang="en-US" sz="3600" dirty="0" smtClean="0"/>
          </a:p>
          <a:p>
            <a:pPr algn="just"/>
            <a:r>
              <a:rPr lang="en-US" sz="4000" dirty="0" smtClean="0"/>
              <a:t>Procurement and Contract Management involves three major processes: Contract Planning, Procurement Management and Contract Management.</a:t>
            </a:r>
            <a:endParaRPr lang="en-US" sz="4400" dirty="0" smtClean="0"/>
          </a:p>
          <a:p>
            <a:endParaRPr lang="en-US" dirty="0"/>
          </a:p>
        </p:txBody>
      </p:sp>
    </p:spTree>
  </p:cSld>
  <p:clrMapOvr>
    <a:masterClrMapping/>
  </p:clrMapOvr>
  <p:transition>
    <p:push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ook Antiqua" pitchFamily="18" charset="0"/>
              </a:rPr>
              <a:t>Introduction…</a:t>
            </a:r>
            <a:endParaRPr lang="en-US" dirty="0"/>
          </a:p>
        </p:txBody>
      </p:sp>
      <p:sp>
        <p:nvSpPr>
          <p:cNvPr id="3" name="Content Placeholder 2"/>
          <p:cNvSpPr>
            <a:spLocks noGrp="1"/>
          </p:cNvSpPr>
          <p:nvPr>
            <p:ph idx="1"/>
          </p:nvPr>
        </p:nvSpPr>
        <p:spPr>
          <a:xfrm>
            <a:off x="381000" y="1981200"/>
            <a:ext cx="8763000" cy="4876800"/>
          </a:xfrm>
        </p:spPr>
        <p:txBody>
          <a:bodyPr/>
          <a:lstStyle/>
          <a:p>
            <a:pPr marL="514350" indent="-514350" algn="just">
              <a:buFont typeface="+mj-lt"/>
              <a:buAutoNum type="arabicPeriod"/>
            </a:pPr>
            <a:r>
              <a:rPr lang="en-US" sz="4000" b="1" dirty="0" smtClean="0"/>
              <a:t>Contract Planning</a:t>
            </a:r>
          </a:p>
          <a:p>
            <a:pPr marL="514350" indent="-514350" algn="just">
              <a:buNone/>
            </a:pPr>
            <a:r>
              <a:rPr lang="en-US" sz="4000" b="1" dirty="0" smtClean="0"/>
              <a:t>   </a:t>
            </a:r>
            <a:r>
              <a:rPr lang="en-US" sz="4000" dirty="0" smtClean="0"/>
              <a:t>Construction projects are components of a certain business or development demands. </a:t>
            </a:r>
          </a:p>
          <a:p>
            <a:pPr marL="514350" indent="-514350" algn="just"/>
            <a:r>
              <a:rPr lang="en-US" sz="4000" dirty="0" smtClean="0"/>
              <a:t>This phase often pass through the identification, feasibility and financing stages of Programs or Projects. </a:t>
            </a:r>
            <a:endParaRPr lang="en-US" sz="4000" dirty="0"/>
          </a:p>
        </p:txBody>
      </p:sp>
    </p:spTree>
  </p:cSld>
  <p:clrMapOvr>
    <a:masterClrMapping/>
  </p:clrMapOvr>
  <p:transition>
    <p:push dir="d"/>
  </p:transition>
  <p:timing>
    <p:tnLst>
      <p:par>
        <p:cTn id="1" dur="indefinite" restart="never" nodeType="tmRoot"/>
      </p:par>
    </p:tnLst>
  </p:timing>
</p:sld>
</file>

<file path=ppt/theme/theme1.xml><?xml version="1.0" encoding="utf-8"?>
<a:theme xmlns:a="http://schemas.openxmlformats.org/drawingml/2006/main" name="Textured">
  <a:themeElements>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Textured</Template>
  <TotalTime>2587</TotalTime>
  <Words>1644</Words>
  <Application>Microsoft PowerPoint</Application>
  <PresentationFormat>On-screen Show (4:3)</PresentationFormat>
  <Paragraphs>151</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Textured</vt:lpstr>
      <vt:lpstr>CHAPTER FOUR</vt:lpstr>
      <vt:lpstr>4. Procurement and Contract  Management</vt:lpstr>
      <vt:lpstr>Introduction</vt:lpstr>
      <vt:lpstr>Introduction…</vt:lpstr>
      <vt:lpstr>Introduction…</vt:lpstr>
      <vt:lpstr>Introduction…</vt:lpstr>
      <vt:lpstr>Introduction…</vt:lpstr>
      <vt:lpstr> Procurement &amp; Contract Management Process </vt:lpstr>
      <vt:lpstr>Introduction…</vt:lpstr>
      <vt:lpstr>Introduction…</vt:lpstr>
      <vt:lpstr>Introduction…</vt:lpstr>
      <vt:lpstr>Introduction…</vt:lpstr>
      <vt:lpstr>Introduction…</vt:lpstr>
      <vt:lpstr>Introduction…</vt:lpstr>
      <vt:lpstr>Introduction…</vt:lpstr>
      <vt:lpstr>Introduction…</vt:lpstr>
      <vt:lpstr>Procurement and Contract Management Process</vt:lpstr>
      <vt:lpstr>Tendering</vt:lpstr>
      <vt:lpstr>Tendering….</vt:lpstr>
      <vt:lpstr>Tendering….</vt:lpstr>
      <vt:lpstr> Qualification of Bidders </vt:lpstr>
      <vt:lpstr>Slide 22</vt:lpstr>
      <vt:lpstr>Contract Types </vt:lpstr>
      <vt:lpstr> Contract Types… </vt:lpstr>
      <vt:lpstr> Contract Types… </vt:lpstr>
      <vt:lpstr> Contract Types… </vt:lpstr>
      <vt:lpstr> Contract Types… </vt:lpstr>
      <vt:lpstr> Contract Types… </vt:lpstr>
      <vt:lpstr> Contract Types… </vt:lpstr>
      <vt:lpstr> Contract Types… </vt:lpstr>
      <vt:lpstr> Contract Types… </vt:lpstr>
      <vt:lpstr> Contract Types… </vt:lpstr>
      <vt:lpstr> Contract Types… </vt:lpstr>
      <vt:lpstr> Contract Types… </vt:lpstr>
      <vt:lpstr> Contract Types… </vt:lpstr>
      <vt:lpstr> Contract Types… </vt:lpstr>
      <vt:lpstr> Contract Types… </vt:lpstr>
      <vt:lpstr> Contract Types… </vt:lpstr>
      <vt:lpstr>Contract Types…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dc:title>
  <dc:creator>user</dc:creator>
  <cp:lastModifiedBy>HP</cp:lastModifiedBy>
  <cp:revision>112</cp:revision>
  <dcterms:created xsi:type="dcterms:W3CDTF">2005-10-27T04:48:03Z</dcterms:created>
  <dcterms:modified xsi:type="dcterms:W3CDTF">2018-05-17T01:02:39Z</dcterms:modified>
</cp:coreProperties>
</file>