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2"/>
  </p:notesMasterIdLst>
  <p:sldIdLst>
    <p:sldId id="257" r:id="rId2"/>
    <p:sldId id="275" r:id="rId3"/>
    <p:sldId id="258" r:id="rId4"/>
    <p:sldId id="259" r:id="rId5"/>
    <p:sldId id="260" r:id="rId6"/>
    <p:sldId id="261" r:id="rId7"/>
    <p:sldId id="262" r:id="rId8"/>
    <p:sldId id="263" r:id="rId9"/>
    <p:sldId id="276"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1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EC4658-AB00-44C1-B3A1-641143E72D7B}" type="datetimeFigureOut">
              <a:rPr lang="en-US" smtClean="0"/>
              <a:pPr/>
              <a:t>5/26/2020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EFD721-F517-446A-962A-4BC55FF26F0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CCE86FE-43CC-4286-98D0-CD0F9D061EA1}" type="slidenum">
              <a:rPr lang="en-US" smtClean="0"/>
              <a:pPr/>
              <a:t>6</a:t>
            </a:fld>
            <a:endParaRPr lang="en-US" dirty="0"/>
          </a:p>
        </p:txBody>
      </p:sp>
      <p:sp>
        <p:nvSpPr>
          <p:cNvPr id="5" name="Footer Placeholder 4"/>
          <p:cNvSpPr>
            <a:spLocks noGrp="1"/>
          </p:cNvSpPr>
          <p:nvPr>
            <p:ph type="ftr" sz="quarter" idx="1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83C0D8A6-91B4-4D5A-8B29-262BB97AA2B9}" type="datetimeFigureOut">
              <a:rPr lang="en-US" smtClean="0"/>
              <a:pPr/>
              <a:t>5/26/2020</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809474A1-430E-4266-B345-52CEFDD4B5E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3C0D8A6-91B4-4D5A-8B29-262BB97AA2B9}" type="datetimeFigureOut">
              <a:rPr lang="en-US" smtClean="0"/>
              <a:pPr/>
              <a:t>5/26/2020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09474A1-430E-4266-B345-52CEFDD4B5E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83C0D8A6-91B4-4D5A-8B29-262BB97AA2B9}" type="datetimeFigureOut">
              <a:rPr lang="en-US" smtClean="0"/>
              <a:pPr/>
              <a:t>5/26/2020</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09474A1-430E-4266-B345-52CEFDD4B5E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3C0D8A6-91B4-4D5A-8B29-262BB97AA2B9}" type="datetimeFigureOut">
              <a:rPr lang="en-US" smtClean="0"/>
              <a:pPr/>
              <a:t>5/26/2020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09474A1-430E-4266-B345-52CEFDD4B5E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83C0D8A6-91B4-4D5A-8B29-262BB97AA2B9}" type="datetimeFigureOut">
              <a:rPr lang="en-US" smtClean="0"/>
              <a:pPr/>
              <a:t>5/26/2020</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809474A1-430E-4266-B345-52CEFDD4B5E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3C0D8A6-91B4-4D5A-8B29-262BB97AA2B9}" type="datetimeFigureOut">
              <a:rPr lang="en-US" smtClean="0"/>
              <a:pPr/>
              <a:t>5/26/2020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09474A1-430E-4266-B345-52CEFDD4B5E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3C0D8A6-91B4-4D5A-8B29-262BB97AA2B9}" type="datetimeFigureOut">
              <a:rPr lang="en-US" smtClean="0"/>
              <a:pPr/>
              <a:t>5/26/2020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09474A1-430E-4266-B345-52CEFDD4B5E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3C0D8A6-91B4-4D5A-8B29-262BB97AA2B9}" type="datetimeFigureOut">
              <a:rPr lang="en-US" smtClean="0"/>
              <a:pPr/>
              <a:t>5/26/2020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09474A1-430E-4266-B345-52CEFDD4B5E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83C0D8A6-91B4-4D5A-8B29-262BB97AA2B9}" type="datetimeFigureOut">
              <a:rPr lang="en-US" smtClean="0"/>
              <a:pPr/>
              <a:t>5/26/2020</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809474A1-430E-4266-B345-52CEFDD4B5E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3C0D8A6-91B4-4D5A-8B29-262BB97AA2B9}" type="datetimeFigureOut">
              <a:rPr lang="en-US" smtClean="0"/>
              <a:pPr/>
              <a:t>5/26/2020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09474A1-430E-4266-B345-52CEFDD4B5E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83C0D8A6-91B4-4D5A-8B29-262BB97AA2B9}" type="datetimeFigureOut">
              <a:rPr lang="en-US" smtClean="0"/>
              <a:pPr/>
              <a:t>5/26/2020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09474A1-430E-4266-B345-52CEFDD4B5E9}"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83C0D8A6-91B4-4D5A-8B29-262BB97AA2B9}" type="datetimeFigureOut">
              <a:rPr lang="en-US" smtClean="0"/>
              <a:pPr/>
              <a:t>5/26/2020</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809474A1-430E-4266-B345-52CEFDD4B5E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2743200" y="533400"/>
            <a:ext cx="6400800" cy="2868168"/>
          </a:xfrm>
        </p:spPr>
        <p:txBody>
          <a:bodyPr/>
          <a:lstStyle/>
          <a:p>
            <a:r>
              <a:rPr lang="en-US" dirty="0" smtClean="0"/>
              <a:t>Construction Site Supervision</a:t>
            </a:r>
            <a:endParaRPr lang="en-US" dirty="0"/>
          </a:p>
        </p:txBody>
      </p:sp>
      <p:sp>
        <p:nvSpPr>
          <p:cNvPr id="5" name="Subtitle 4"/>
          <p:cNvSpPr>
            <a:spLocks noGrp="1"/>
          </p:cNvSpPr>
          <p:nvPr>
            <p:ph type="subTitle" idx="1"/>
          </p:nvPr>
        </p:nvSpPr>
        <p:spPr>
          <a:xfrm>
            <a:off x="2667000" y="3733800"/>
            <a:ext cx="5638800" cy="2500862"/>
          </a:xfrm>
        </p:spPr>
        <p:txBody>
          <a:bodyPr>
            <a:normAutofit/>
          </a:bodyPr>
          <a:lstStyle/>
          <a:p>
            <a:endParaRPr lang="en-US" dirty="0" smtClean="0"/>
          </a:p>
          <a:p>
            <a:endParaRPr lang="en-US" dirty="0" smtClean="0"/>
          </a:p>
          <a:p>
            <a:endParaRPr lang="en-US" dirty="0" smtClean="0"/>
          </a:p>
          <a:p>
            <a:r>
              <a:rPr lang="en-US" dirty="0" smtClean="0"/>
              <a:t>Prepared by </a:t>
            </a:r>
            <a:r>
              <a:rPr lang="en-US" dirty="0" err="1" smtClean="0"/>
              <a:t>Meseret</a:t>
            </a:r>
            <a:r>
              <a:rPr lang="en-US" dirty="0" smtClean="0"/>
              <a:t> </a:t>
            </a:r>
            <a:r>
              <a:rPr lang="en-US" dirty="0" err="1" smtClean="0"/>
              <a:t>Habtamu</a:t>
            </a:r>
            <a:endParaRPr lang="en-US" dirty="0" smtClean="0"/>
          </a:p>
        </p:txBody>
      </p:sp>
      <p:sp>
        <p:nvSpPr>
          <p:cNvPr id="4" name="Slide Number Placeholder 3"/>
          <p:cNvSpPr>
            <a:spLocks noGrp="1"/>
          </p:cNvSpPr>
          <p:nvPr>
            <p:ph type="sldNum" sz="quarter" idx="12"/>
          </p:nvPr>
        </p:nvSpPr>
        <p:spPr/>
        <p:txBody>
          <a:bodyPr/>
          <a:lstStyle/>
          <a:p>
            <a:fld id="{6C254859-A5BC-483F-B1E5-F8AC4B58FE1F}"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66800"/>
          </a:xfrm>
        </p:spPr>
        <p:txBody>
          <a:bodyPr/>
          <a:lstStyle/>
          <a:p>
            <a:r>
              <a:rPr lang="en-US" dirty="0" smtClean="0"/>
              <a:t>The role of Inspector</a:t>
            </a:r>
            <a:endParaRPr lang="en-US" dirty="0"/>
          </a:p>
        </p:txBody>
      </p:sp>
      <p:sp>
        <p:nvSpPr>
          <p:cNvPr id="3" name="Content Placeholder 2"/>
          <p:cNvSpPr>
            <a:spLocks noGrp="1"/>
          </p:cNvSpPr>
          <p:nvPr>
            <p:ph idx="1"/>
          </p:nvPr>
        </p:nvSpPr>
        <p:spPr>
          <a:xfrm>
            <a:off x="0" y="1676400"/>
            <a:ext cx="9144000" cy="5181600"/>
          </a:xfrm>
        </p:spPr>
        <p:txBody>
          <a:bodyPr/>
          <a:lstStyle/>
          <a:p>
            <a:pPr>
              <a:buFont typeface="Wingdings" pitchFamily="2" charset="2"/>
              <a:buChar char="q"/>
            </a:pPr>
            <a:r>
              <a:rPr lang="en-US" dirty="0" smtClean="0">
                <a:latin typeface="High Tower Text" pitchFamily="18" charset="0"/>
              </a:rPr>
              <a:t>An inspector may work for the Employer, the Contractor or </a:t>
            </a:r>
            <a:r>
              <a:rPr lang="en-US" dirty="0" smtClean="0">
                <a:solidFill>
                  <a:srgbClr val="00B050"/>
                </a:solidFill>
                <a:latin typeface="High Tower Text" pitchFamily="18" charset="0"/>
              </a:rPr>
              <a:t>the Consultant</a:t>
            </a:r>
            <a:r>
              <a:rPr lang="en-US" dirty="0" smtClean="0">
                <a:latin typeface="High Tower Text" pitchFamily="18" charset="0"/>
              </a:rPr>
              <a:t>, in any case however, his responsibilities are the same.</a:t>
            </a:r>
          </a:p>
          <a:p>
            <a:pPr>
              <a:buFont typeface="Wingdings" pitchFamily="2" charset="2"/>
              <a:buChar char="q"/>
            </a:pPr>
            <a:r>
              <a:rPr lang="en-US" dirty="0" smtClean="0">
                <a:latin typeface="High Tower Text" pitchFamily="18" charset="0"/>
              </a:rPr>
              <a:t>Most of the time the inspector works on the side of the consultant.</a:t>
            </a:r>
          </a:p>
          <a:p>
            <a:pPr>
              <a:buFont typeface="Wingdings" pitchFamily="2" charset="2"/>
              <a:buChar char="q"/>
            </a:pPr>
            <a:r>
              <a:rPr lang="en-US" dirty="0" smtClean="0">
                <a:latin typeface="High Tower Text" pitchFamily="18" charset="0"/>
              </a:rPr>
              <a:t>The main role of supervisor in general is to follow up the execution of a project with the design, specification and appropriate legal and social practice.</a:t>
            </a:r>
          </a:p>
          <a:p>
            <a:pPr>
              <a:buFont typeface="Wingdings" pitchFamily="2" charset="2"/>
              <a:buChar char="q"/>
            </a:pPr>
            <a:r>
              <a:rPr lang="en-US" dirty="0" smtClean="0">
                <a:latin typeface="High Tower Text" pitchFamily="18" charset="0"/>
              </a:rPr>
              <a:t>The inspector must have a keen eye, be observant and able to see critically.</a:t>
            </a:r>
          </a:p>
        </p:txBody>
      </p:sp>
      <p:sp>
        <p:nvSpPr>
          <p:cNvPr id="4" name="Slide Number Placeholder 3"/>
          <p:cNvSpPr>
            <a:spLocks noGrp="1"/>
          </p:cNvSpPr>
          <p:nvPr>
            <p:ph type="sldNum" sz="quarter" idx="12"/>
          </p:nvPr>
        </p:nvSpPr>
        <p:spPr/>
        <p:txBody>
          <a:bodyPr/>
          <a:lstStyle/>
          <a:p>
            <a:fld id="{6C254859-A5BC-483F-B1E5-F8AC4B58FE1F}"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838200"/>
          </a:xfrm>
        </p:spPr>
        <p:txBody>
          <a:bodyPr/>
          <a:lstStyle/>
          <a:p>
            <a:r>
              <a:rPr lang="en-US" dirty="0" smtClean="0"/>
              <a:t>The role of Inspector</a:t>
            </a:r>
            <a:endParaRPr lang="en-US" dirty="0"/>
          </a:p>
        </p:txBody>
      </p:sp>
      <p:sp>
        <p:nvSpPr>
          <p:cNvPr id="3" name="Content Placeholder 2"/>
          <p:cNvSpPr>
            <a:spLocks noGrp="1"/>
          </p:cNvSpPr>
          <p:nvPr>
            <p:ph idx="1"/>
          </p:nvPr>
        </p:nvSpPr>
        <p:spPr>
          <a:xfrm>
            <a:off x="457200" y="1447800"/>
            <a:ext cx="8229600" cy="5410200"/>
          </a:xfrm>
        </p:spPr>
        <p:txBody>
          <a:bodyPr>
            <a:normAutofit/>
          </a:bodyPr>
          <a:lstStyle/>
          <a:p>
            <a:pPr marL="365760" lvl="1" indent="-256032">
              <a:buClr>
                <a:schemeClr val="accent3"/>
              </a:buClr>
              <a:buFont typeface="Wingdings" pitchFamily="2" charset="2"/>
              <a:buChar char="q"/>
            </a:pPr>
            <a:r>
              <a:rPr lang="en-US" sz="2800" dirty="0" smtClean="0">
                <a:solidFill>
                  <a:schemeClr val="tx1"/>
                </a:solidFill>
                <a:latin typeface="High Tower Text" pitchFamily="18" charset="0"/>
              </a:rPr>
              <a:t>In most cases the inspector assumes role of advisory, however his/her main duties are limited to the following </a:t>
            </a:r>
          </a:p>
          <a:p>
            <a:pPr lvl="2">
              <a:buFont typeface="Courier New" pitchFamily="49" charset="0"/>
              <a:buChar char="o"/>
            </a:pPr>
            <a:r>
              <a:rPr lang="en-US" dirty="0" smtClean="0">
                <a:latin typeface="High Tower Text" pitchFamily="18" charset="0"/>
              </a:rPr>
              <a:t>Inspect</a:t>
            </a:r>
          </a:p>
          <a:p>
            <a:pPr lvl="2">
              <a:buFont typeface="Courier New" pitchFamily="49" charset="0"/>
              <a:buChar char="o"/>
            </a:pPr>
            <a:r>
              <a:rPr lang="en-US" dirty="0" smtClean="0">
                <a:latin typeface="High Tower Text" pitchFamily="18" charset="0"/>
              </a:rPr>
              <a:t>Guide</a:t>
            </a:r>
          </a:p>
          <a:p>
            <a:pPr lvl="2">
              <a:buFont typeface="Courier New" pitchFamily="49" charset="0"/>
              <a:buChar char="o"/>
            </a:pPr>
            <a:r>
              <a:rPr lang="en-US" dirty="0" smtClean="0">
                <a:latin typeface="High Tower Text" pitchFamily="18" charset="0"/>
              </a:rPr>
              <a:t>Assist</a:t>
            </a:r>
          </a:p>
          <a:p>
            <a:pPr lvl="2">
              <a:buFont typeface="Courier New" pitchFamily="49" charset="0"/>
              <a:buChar char="o"/>
            </a:pPr>
            <a:r>
              <a:rPr lang="en-US" dirty="0" smtClean="0">
                <a:latin typeface="High Tower Text" pitchFamily="18" charset="0"/>
              </a:rPr>
              <a:t>Facilitate</a:t>
            </a:r>
          </a:p>
          <a:p>
            <a:pPr lvl="2">
              <a:buFont typeface="Courier New" pitchFamily="49" charset="0"/>
              <a:buChar char="o"/>
            </a:pPr>
            <a:r>
              <a:rPr lang="en-US" dirty="0" smtClean="0">
                <a:latin typeface="High Tower Text" pitchFamily="18" charset="0"/>
              </a:rPr>
              <a:t>Control quality but not to hinder work.</a:t>
            </a:r>
          </a:p>
          <a:p>
            <a:pPr>
              <a:buFont typeface="Wingdings" pitchFamily="2" charset="2"/>
              <a:buChar char="q"/>
            </a:pPr>
            <a:r>
              <a:rPr lang="en-US" dirty="0" smtClean="0">
                <a:latin typeface="High Tower Text" pitchFamily="18" charset="0"/>
              </a:rPr>
              <a:t>The controlling aspect of the inspection should only came in the event that the contractor fails to execute the works according to standards and accepted practice.</a:t>
            </a:r>
            <a:endParaRPr lang="en-US" dirty="0">
              <a:latin typeface="High Tower Text" pitchFamily="18" charset="0"/>
            </a:endParaRPr>
          </a:p>
        </p:txBody>
      </p:sp>
      <p:sp>
        <p:nvSpPr>
          <p:cNvPr id="4" name="Slide Number Placeholder 3"/>
          <p:cNvSpPr>
            <a:spLocks noGrp="1"/>
          </p:cNvSpPr>
          <p:nvPr>
            <p:ph type="sldNum" sz="quarter" idx="12"/>
          </p:nvPr>
        </p:nvSpPr>
        <p:spPr/>
        <p:txBody>
          <a:bodyPr/>
          <a:lstStyle/>
          <a:p>
            <a:fld id="{6C254859-A5BC-483F-B1E5-F8AC4B58FE1F}"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685800"/>
          </a:xfrm>
        </p:spPr>
        <p:txBody>
          <a:bodyPr>
            <a:normAutofit/>
          </a:bodyPr>
          <a:lstStyle/>
          <a:p>
            <a:pPr algn="r"/>
            <a:r>
              <a:rPr lang="en-US" dirty="0" smtClean="0"/>
              <a:t>…….Continued</a:t>
            </a:r>
            <a:endParaRPr lang="en-US" dirty="0"/>
          </a:p>
        </p:txBody>
      </p:sp>
      <p:sp>
        <p:nvSpPr>
          <p:cNvPr id="3" name="Content Placeholder 2"/>
          <p:cNvSpPr>
            <a:spLocks noGrp="1"/>
          </p:cNvSpPr>
          <p:nvPr>
            <p:ph idx="1"/>
          </p:nvPr>
        </p:nvSpPr>
        <p:spPr>
          <a:xfrm>
            <a:off x="0" y="1219200"/>
            <a:ext cx="9144000" cy="5638800"/>
          </a:xfrm>
        </p:spPr>
        <p:txBody>
          <a:bodyPr/>
          <a:lstStyle/>
          <a:p>
            <a:pPr>
              <a:buFont typeface="Wingdings" pitchFamily="2" charset="2"/>
              <a:buChar char="q"/>
            </a:pPr>
            <a:r>
              <a:rPr lang="en-US" dirty="0" smtClean="0">
                <a:latin typeface="High Tower Text" pitchFamily="18" charset="0"/>
              </a:rPr>
              <a:t>The detailed knowledge of the plans and specifications for the particular work is very important for execution of his duties.</a:t>
            </a:r>
          </a:p>
          <a:p>
            <a:pPr>
              <a:buFont typeface="Wingdings" pitchFamily="2" charset="2"/>
              <a:buChar char="q"/>
            </a:pPr>
            <a:r>
              <a:rPr lang="en-US" dirty="0" smtClean="0">
                <a:latin typeface="High Tower Text" pitchFamily="18" charset="0"/>
              </a:rPr>
              <a:t>He/ she should be familiar with any revisions or amendments done to the original documents and also the reason for such changes and their incorporation to the works.</a:t>
            </a:r>
          </a:p>
          <a:p>
            <a:pPr>
              <a:buFont typeface="Wingdings" pitchFamily="2" charset="2"/>
              <a:buChar char="q"/>
            </a:pPr>
            <a:r>
              <a:rPr lang="en-US" dirty="0" smtClean="0">
                <a:latin typeface="High Tower Text" pitchFamily="18" charset="0"/>
              </a:rPr>
              <a:t>He/she must also be able to follow the progress of the work, record accurately and follow up the day-to-day progress.</a:t>
            </a:r>
          </a:p>
          <a:p>
            <a:pPr>
              <a:buFont typeface="Wingdings" pitchFamily="2" charset="2"/>
              <a:buChar char="q"/>
            </a:pPr>
            <a:r>
              <a:rPr lang="en-US" dirty="0" smtClean="0">
                <a:latin typeface="High Tower Text" pitchFamily="18" charset="0"/>
              </a:rPr>
              <a:t>He/ she must record and advice rectifications of errors observed during inspection of works.</a:t>
            </a:r>
            <a:endParaRPr lang="en-US" dirty="0">
              <a:latin typeface="High Tower Text" pitchFamily="18" charset="0"/>
            </a:endParaRPr>
          </a:p>
        </p:txBody>
      </p:sp>
      <p:sp>
        <p:nvSpPr>
          <p:cNvPr id="4" name="Slide Number Placeholder 3"/>
          <p:cNvSpPr>
            <a:spLocks noGrp="1"/>
          </p:cNvSpPr>
          <p:nvPr>
            <p:ph type="sldNum" sz="quarter" idx="12"/>
          </p:nvPr>
        </p:nvSpPr>
        <p:spPr/>
        <p:txBody>
          <a:bodyPr/>
          <a:lstStyle/>
          <a:p>
            <a:fld id="{6C254859-A5BC-483F-B1E5-F8AC4B58FE1F}"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685800"/>
          </a:xfrm>
        </p:spPr>
        <p:txBody>
          <a:bodyPr>
            <a:normAutofit/>
          </a:bodyPr>
          <a:lstStyle/>
          <a:p>
            <a:pPr algn="r"/>
            <a:r>
              <a:rPr lang="en-US" dirty="0" smtClean="0"/>
              <a:t>…….Continued</a:t>
            </a:r>
            <a:endParaRPr lang="en-US" dirty="0"/>
          </a:p>
        </p:txBody>
      </p:sp>
      <p:sp>
        <p:nvSpPr>
          <p:cNvPr id="3" name="Content Placeholder 2"/>
          <p:cNvSpPr>
            <a:spLocks noGrp="1"/>
          </p:cNvSpPr>
          <p:nvPr>
            <p:ph idx="1"/>
          </p:nvPr>
        </p:nvSpPr>
        <p:spPr>
          <a:xfrm>
            <a:off x="0" y="990600"/>
            <a:ext cx="9144000" cy="5867400"/>
          </a:xfrm>
        </p:spPr>
        <p:txBody>
          <a:bodyPr>
            <a:normAutofit/>
          </a:bodyPr>
          <a:lstStyle/>
          <a:p>
            <a:pPr>
              <a:buFont typeface="Wingdings" pitchFamily="2" charset="2"/>
              <a:buChar char="q"/>
            </a:pPr>
            <a:r>
              <a:rPr lang="en-US" dirty="0" smtClean="0">
                <a:latin typeface="High Tower Text" pitchFamily="18" charset="0"/>
              </a:rPr>
              <a:t>The inspector needs to exercise professional integrity and high ethical standards.</a:t>
            </a:r>
          </a:p>
          <a:p>
            <a:pPr>
              <a:buFont typeface="Wingdings" pitchFamily="2" charset="2"/>
              <a:buChar char="q"/>
            </a:pPr>
            <a:r>
              <a:rPr lang="en-US" dirty="0" smtClean="0">
                <a:latin typeface="High Tower Text" pitchFamily="18" charset="0"/>
              </a:rPr>
              <a:t>The inspector shall not stop the work unless  otherwise it will leads to death.</a:t>
            </a:r>
          </a:p>
          <a:p>
            <a:pPr>
              <a:buFont typeface="Wingdings" pitchFamily="2" charset="2"/>
              <a:buChar char="q"/>
            </a:pPr>
            <a:r>
              <a:rPr lang="en-US" dirty="0" smtClean="0">
                <a:latin typeface="High Tower Text" pitchFamily="18" charset="0"/>
              </a:rPr>
              <a:t>He/ she must always understand the problem of the contactor and find a solution to assist him in resolving the issues without waiving any of the specific requirements of the specification.</a:t>
            </a:r>
          </a:p>
          <a:p>
            <a:pPr>
              <a:buFont typeface="Wingdings" pitchFamily="2" charset="2"/>
              <a:buChar char="q"/>
            </a:pPr>
            <a:r>
              <a:rPr lang="en-US" dirty="0" smtClean="0">
                <a:latin typeface="High Tower Text" pitchFamily="18" charset="0"/>
              </a:rPr>
              <a:t>In summary the inspector must have the following,</a:t>
            </a:r>
          </a:p>
          <a:p>
            <a:pPr lvl="2">
              <a:buFont typeface="Courier New" pitchFamily="49" charset="0"/>
              <a:buChar char="o"/>
            </a:pPr>
            <a:r>
              <a:rPr lang="en-US" sz="1600" dirty="0" smtClean="0">
                <a:latin typeface="High Tower Text" pitchFamily="18" charset="0"/>
              </a:rPr>
              <a:t>Knowledge</a:t>
            </a:r>
          </a:p>
          <a:p>
            <a:pPr lvl="2">
              <a:buFont typeface="Courier New" pitchFamily="49" charset="0"/>
              <a:buChar char="o"/>
            </a:pPr>
            <a:r>
              <a:rPr lang="en-US" sz="1600" dirty="0" smtClean="0">
                <a:latin typeface="High Tower Text" pitchFamily="18" charset="0"/>
              </a:rPr>
              <a:t>Integrity</a:t>
            </a:r>
          </a:p>
          <a:p>
            <a:pPr lvl="2">
              <a:buFont typeface="Courier New" pitchFamily="49" charset="0"/>
              <a:buChar char="o"/>
            </a:pPr>
            <a:r>
              <a:rPr lang="en-US" sz="1600" dirty="0" smtClean="0">
                <a:latin typeface="High Tower Text" pitchFamily="18" charset="0"/>
              </a:rPr>
              <a:t>Ability</a:t>
            </a:r>
          </a:p>
          <a:p>
            <a:pPr lvl="2">
              <a:buFont typeface="Courier New" pitchFamily="49" charset="0"/>
              <a:buChar char="o"/>
            </a:pPr>
            <a:r>
              <a:rPr lang="en-US" sz="1600" dirty="0" smtClean="0">
                <a:latin typeface="High Tower Text" pitchFamily="18" charset="0"/>
              </a:rPr>
              <a:t>Good judgment</a:t>
            </a:r>
          </a:p>
          <a:p>
            <a:pPr lvl="2">
              <a:buFont typeface="Courier New" pitchFamily="49" charset="0"/>
              <a:buChar char="o"/>
            </a:pPr>
            <a:r>
              <a:rPr lang="en-US" sz="1600" dirty="0" smtClean="0">
                <a:latin typeface="High Tower Text" pitchFamily="18" charset="0"/>
              </a:rPr>
              <a:t>Good attitude</a:t>
            </a:r>
          </a:p>
          <a:p>
            <a:pPr lvl="2">
              <a:buFont typeface="Courier New" pitchFamily="49" charset="0"/>
              <a:buChar char="o"/>
            </a:pPr>
            <a:r>
              <a:rPr lang="en-US" sz="1600" dirty="0" smtClean="0">
                <a:latin typeface="High Tower Text" pitchFamily="18" charset="0"/>
              </a:rPr>
              <a:t>practice</a:t>
            </a:r>
          </a:p>
          <a:p>
            <a:pPr>
              <a:buFont typeface="Wingdings" pitchFamily="2" charset="2"/>
              <a:buChar char="q"/>
            </a:pPr>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a:normAutofit/>
          </a:bodyPr>
          <a:lstStyle/>
          <a:p>
            <a:pPr algn="r"/>
            <a:r>
              <a:rPr lang="en-US" dirty="0" smtClean="0"/>
              <a:t>…..Continued</a:t>
            </a:r>
            <a:endParaRPr lang="en-US" dirty="0"/>
          </a:p>
        </p:txBody>
      </p:sp>
      <p:sp>
        <p:nvSpPr>
          <p:cNvPr id="3" name="Content Placeholder 2"/>
          <p:cNvSpPr>
            <a:spLocks noGrp="1"/>
          </p:cNvSpPr>
          <p:nvPr>
            <p:ph idx="1"/>
          </p:nvPr>
        </p:nvSpPr>
        <p:spPr>
          <a:xfrm>
            <a:off x="0" y="1066800"/>
            <a:ext cx="9144000" cy="5791200"/>
          </a:xfrm>
        </p:spPr>
        <p:txBody>
          <a:bodyPr>
            <a:normAutofit/>
          </a:bodyPr>
          <a:lstStyle/>
          <a:p>
            <a:pPr>
              <a:buFont typeface="Wingdings" pitchFamily="2" charset="2"/>
              <a:buChar char="q"/>
            </a:pPr>
            <a:r>
              <a:rPr lang="en-US" dirty="0" smtClean="0">
                <a:latin typeface="High Tower Text" pitchFamily="18" charset="0"/>
              </a:rPr>
              <a:t>His/her specific duties are summarized below:</a:t>
            </a:r>
          </a:p>
          <a:p>
            <a:pPr lvl="2">
              <a:buFont typeface="Wingdings" pitchFamily="2" charset="2"/>
              <a:buChar char="ü"/>
            </a:pPr>
            <a:r>
              <a:rPr lang="en-US" dirty="0" smtClean="0">
                <a:latin typeface="High Tower Text" pitchFamily="18" charset="0"/>
              </a:rPr>
              <a:t>Ensuring compliance by the contractor with drawings, specifications and contractual provision of the project.</a:t>
            </a:r>
          </a:p>
          <a:p>
            <a:pPr lvl="2">
              <a:buFont typeface="Wingdings" pitchFamily="2" charset="2"/>
              <a:buChar char="ü"/>
            </a:pPr>
            <a:r>
              <a:rPr lang="en-US" dirty="0" smtClean="0">
                <a:latin typeface="High Tower Text" pitchFamily="18" charset="0"/>
              </a:rPr>
              <a:t>Monitoring project progress according to the schedule</a:t>
            </a:r>
          </a:p>
          <a:p>
            <a:pPr lvl="2">
              <a:buFont typeface="Wingdings" pitchFamily="2" charset="2"/>
              <a:buChar char="ü"/>
            </a:pPr>
            <a:r>
              <a:rPr lang="en-US" dirty="0" smtClean="0">
                <a:latin typeface="High Tower Text" pitchFamily="18" charset="0"/>
              </a:rPr>
              <a:t>Coordinating and monitoring different tests</a:t>
            </a:r>
          </a:p>
          <a:p>
            <a:pPr lvl="2">
              <a:buFont typeface="Wingdings" pitchFamily="2" charset="2"/>
              <a:buChar char="ü"/>
            </a:pPr>
            <a:r>
              <a:rPr lang="en-US" dirty="0" smtClean="0">
                <a:latin typeface="High Tower Text" pitchFamily="18" charset="0"/>
              </a:rPr>
              <a:t>Inspecting contract drawings and specifications</a:t>
            </a:r>
          </a:p>
          <a:p>
            <a:pPr lvl="2">
              <a:buFont typeface="Wingdings" pitchFamily="2" charset="2"/>
              <a:buChar char="ü"/>
            </a:pPr>
            <a:r>
              <a:rPr lang="en-US" dirty="0" smtClean="0">
                <a:latin typeface="High Tower Text" pitchFamily="18" charset="0"/>
              </a:rPr>
              <a:t>Rejection of works which is not within the contractual quality</a:t>
            </a:r>
          </a:p>
          <a:p>
            <a:pPr lvl="2">
              <a:buFont typeface="Wingdings" pitchFamily="2" charset="2"/>
              <a:buChar char="ü"/>
            </a:pPr>
            <a:r>
              <a:rPr lang="en-US" dirty="0" smtClean="0">
                <a:latin typeface="High Tower Text" pitchFamily="18" charset="0"/>
              </a:rPr>
              <a:t>Stopping of works when safety concern override basic contractual commitment.</a:t>
            </a:r>
          </a:p>
          <a:p>
            <a:pPr lvl="2">
              <a:buFont typeface="Wingdings" pitchFamily="2" charset="2"/>
              <a:buChar char="ü"/>
            </a:pPr>
            <a:r>
              <a:rPr lang="en-US" dirty="0" smtClean="0">
                <a:latin typeface="High Tower Text" pitchFamily="18" charset="0"/>
              </a:rPr>
              <a:t>Approval or rejection of shop drawings, materials and samples</a:t>
            </a:r>
          </a:p>
          <a:p>
            <a:pPr>
              <a:buFont typeface="Wingdings" pitchFamily="2" charset="2"/>
              <a:buChar char="q"/>
            </a:pPr>
            <a:r>
              <a:rPr lang="en-US" dirty="0" smtClean="0">
                <a:latin typeface="High Tower Text" pitchFamily="18" charset="0"/>
              </a:rPr>
              <a:t>In other hand the inspector has no authority to revoke, alter, enlarge, relax, or release any of the requirements of the contract provisions.</a:t>
            </a:r>
          </a:p>
          <a:p>
            <a:pPr lvl="2">
              <a:buNone/>
            </a:pPr>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14</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linds(horizontal)">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685800"/>
          </a:xfrm>
        </p:spPr>
        <p:txBody>
          <a:bodyPr>
            <a:normAutofit/>
          </a:bodyPr>
          <a:lstStyle/>
          <a:p>
            <a:r>
              <a:rPr lang="en-US" dirty="0" smtClean="0"/>
              <a:t>Necessary Equipments</a:t>
            </a:r>
            <a:endParaRPr lang="en-US" dirty="0"/>
          </a:p>
        </p:txBody>
      </p:sp>
      <p:sp>
        <p:nvSpPr>
          <p:cNvPr id="3" name="Content Placeholder 2"/>
          <p:cNvSpPr>
            <a:spLocks noGrp="1"/>
          </p:cNvSpPr>
          <p:nvPr>
            <p:ph idx="1"/>
          </p:nvPr>
        </p:nvSpPr>
        <p:spPr>
          <a:xfrm>
            <a:off x="0" y="1295400"/>
            <a:ext cx="8991600" cy="5562600"/>
          </a:xfrm>
        </p:spPr>
        <p:txBody>
          <a:bodyPr/>
          <a:lstStyle/>
          <a:p>
            <a:pPr>
              <a:buFont typeface="Wingdings" pitchFamily="2" charset="2"/>
              <a:buChar char="q"/>
            </a:pPr>
            <a:r>
              <a:rPr lang="en-US" dirty="0" smtClean="0">
                <a:latin typeface="High Tower Text" pitchFamily="18" charset="0"/>
              </a:rPr>
              <a:t>Make sure that you have the following equipments at hand whenever inspecting a site</a:t>
            </a:r>
          </a:p>
          <a:p>
            <a:pPr lvl="2">
              <a:buFont typeface="Wingdings" pitchFamily="2" charset="2"/>
              <a:buChar char="ü"/>
            </a:pPr>
            <a:r>
              <a:rPr lang="en-US" dirty="0" smtClean="0">
                <a:latin typeface="High Tower Text" pitchFamily="18" charset="0"/>
              </a:rPr>
              <a:t>Tape mater </a:t>
            </a:r>
          </a:p>
          <a:p>
            <a:pPr lvl="2">
              <a:buFont typeface="Wingdings" pitchFamily="2" charset="2"/>
              <a:buChar char="ü"/>
            </a:pPr>
            <a:r>
              <a:rPr lang="en-US" dirty="0" smtClean="0">
                <a:latin typeface="High Tower Text" pitchFamily="18" charset="0"/>
              </a:rPr>
              <a:t>Level</a:t>
            </a:r>
          </a:p>
          <a:p>
            <a:pPr lvl="2">
              <a:buFont typeface="Wingdings" pitchFamily="2" charset="2"/>
              <a:buChar char="ü"/>
            </a:pPr>
            <a:r>
              <a:rPr lang="en-US" dirty="0" smtClean="0">
                <a:latin typeface="High Tower Text" pitchFamily="18" charset="0"/>
              </a:rPr>
              <a:t>Straight edge</a:t>
            </a:r>
          </a:p>
          <a:p>
            <a:pPr lvl="2">
              <a:buFont typeface="Wingdings" pitchFamily="2" charset="2"/>
              <a:buChar char="ü"/>
            </a:pPr>
            <a:r>
              <a:rPr lang="en-US" dirty="0" smtClean="0">
                <a:latin typeface="High Tower Text" pitchFamily="18" charset="0"/>
              </a:rPr>
              <a:t>Note book, diary</a:t>
            </a:r>
          </a:p>
          <a:p>
            <a:pPr lvl="2">
              <a:buFont typeface="Wingdings" pitchFamily="2" charset="2"/>
              <a:buChar char="ü"/>
            </a:pPr>
            <a:r>
              <a:rPr lang="en-US" dirty="0" smtClean="0">
                <a:latin typeface="High Tower Text" pitchFamily="18" charset="0"/>
              </a:rPr>
              <a:t>Safety helmet</a:t>
            </a:r>
          </a:p>
          <a:p>
            <a:pPr lvl="2">
              <a:buFont typeface="Wingdings" pitchFamily="2" charset="2"/>
              <a:buChar char="ü"/>
            </a:pPr>
            <a:r>
              <a:rPr lang="en-US" dirty="0" smtClean="0">
                <a:latin typeface="High Tower Text" pitchFamily="18" charset="0"/>
              </a:rPr>
              <a:t>Suitable site shoes</a:t>
            </a:r>
          </a:p>
          <a:p>
            <a:pPr lvl="2">
              <a:buFont typeface="Wingdings" pitchFamily="2" charset="2"/>
              <a:buChar char="ü"/>
            </a:pPr>
            <a:r>
              <a:rPr lang="en-US" dirty="0" smtClean="0">
                <a:latin typeface="High Tower Text" pitchFamily="18" charset="0"/>
              </a:rPr>
              <a:t>Appropriate clothing</a:t>
            </a:r>
            <a:endParaRPr lang="en-US" dirty="0">
              <a:latin typeface="High Tower Text" pitchFamily="18" charset="0"/>
            </a:endParaRPr>
          </a:p>
        </p:txBody>
      </p:sp>
      <p:sp>
        <p:nvSpPr>
          <p:cNvPr id="4" name="Slide Number Placeholder 3"/>
          <p:cNvSpPr>
            <a:spLocks noGrp="1"/>
          </p:cNvSpPr>
          <p:nvPr>
            <p:ph type="sldNum" sz="quarter" idx="12"/>
          </p:nvPr>
        </p:nvSpPr>
        <p:spPr/>
        <p:txBody>
          <a:bodyPr/>
          <a:lstStyle/>
          <a:p>
            <a:fld id="{6C254859-A5BC-483F-B1E5-F8AC4B58FE1F}" type="slidenum">
              <a:rPr lang="en-US" smtClean="0"/>
              <a:pPr/>
              <a:t>15</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linds(horizontal)">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533400"/>
          </a:xfrm>
        </p:spPr>
        <p:txBody>
          <a:bodyPr>
            <a:normAutofit fontScale="90000"/>
          </a:bodyPr>
          <a:lstStyle/>
          <a:p>
            <a:r>
              <a:rPr lang="en-US" dirty="0" smtClean="0"/>
              <a:t>Defects in Construction</a:t>
            </a:r>
            <a:endParaRPr lang="en-US" dirty="0"/>
          </a:p>
        </p:txBody>
      </p:sp>
      <p:sp>
        <p:nvSpPr>
          <p:cNvPr id="3" name="Content Placeholder 2"/>
          <p:cNvSpPr>
            <a:spLocks noGrp="1"/>
          </p:cNvSpPr>
          <p:nvPr>
            <p:ph idx="1"/>
          </p:nvPr>
        </p:nvSpPr>
        <p:spPr>
          <a:xfrm>
            <a:off x="0" y="990600"/>
            <a:ext cx="9144000" cy="6172200"/>
          </a:xfrm>
        </p:spPr>
        <p:txBody>
          <a:bodyPr>
            <a:normAutofit fontScale="92500" lnSpcReduction="10000"/>
          </a:bodyPr>
          <a:lstStyle/>
          <a:p>
            <a:pPr>
              <a:buFont typeface="Wingdings" pitchFamily="2" charset="2"/>
              <a:buChar char="q"/>
            </a:pPr>
            <a:r>
              <a:rPr lang="en-US" dirty="0" smtClean="0">
                <a:latin typeface="High Tower Text" pitchFamily="18" charset="0"/>
              </a:rPr>
              <a:t>Defects in construction may appear due to either of the following reasons</a:t>
            </a:r>
          </a:p>
          <a:p>
            <a:pPr lvl="2">
              <a:buFont typeface="Wingdings" pitchFamily="2" charset="2"/>
              <a:buChar char="ü"/>
            </a:pPr>
            <a:r>
              <a:rPr lang="en-US" dirty="0" smtClean="0">
                <a:latin typeface="High Tower Text" pitchFamily="18" charset="0"/>
              </a:rPr>
              <a:t>Inadequate strength or stiffness</a:t>
            </a:r>
            <a:endParaRPr lang="en-US" dirty="0" smtClean="0">
              <a:solidFill>
                <a:srgbClr val="92D050"/>
              </a:solidFill>
              <a:latin typeface="High Tower Text" pitchFamily="18" charset="0"/>
            </a:endParaRPr>
          </a:p>
          <a:p>
            <a:pPr lvl="2">
              <a:buFont typeface="Wingdings" pitchFamily="2" charset="2"/>
              <a:buChar char="ü"/>
            </a:pPr>
            <a:r>
              <a:rPr lang="en-US" dirty="0" smtClean="0">
                <a:latin typeface="High Tower Text" pitchFamily="18" charset="0"/>
              </a:rPr>
              <a:t>Structural instability		</a:t>
            </a:r>
            <a:endParaRPr lang="en-US" dirty="0" smtClean="0">
              <a:solidFill>
                <a:srgbClr val="92D050"/>
              </a:solidFill>
              <a:latin typeface="High Tower Text" pitchFamily="18" charset="0"/>
            </a:endParaRPr>
          </a:p>
          <a:p>
            <a:pPr lvl="2">
              <a:buFont typeface="Wingdings" pitchFamily="2" charset="2"/>
              <a:buChar char="ü"/>
            </a:pPr>
            <a:r>
              <a:rPr lang="en-US" dirty="0" smtClean="0">
                <a:latin typeface="High Tower Text" pitchFamily="18" charset="0"/>
              </a:rPr>
              <a:t>Settling of foundations		</a:t>
            </a:r>
            <a:endParaRPr lang="en-US" dirty="0" smtClean="0">
              <a:solidFill>
                <a:srgbClr val="92D050"/>
              </a:solidFill>
              <a:latin typeface="High Tower Text" pitchFamily="18" charset="0"/>
            </a:endParaRPr>
          </a:p>
          <a:p>
            <a:pPr lvl="2">
              <a:buFont typeface="Wingdings" pitchFamily="2" charset="2"/>
              <a:buChar char="ü"/>
            </a:pPr>
            <a:r>
              <a:rPr lang="en-US" dirty="0" smtClean="0">
                <a:latin typeface="High Tower Text" pitchFamily="18" charset="0"/>
              </a:rPr>
              <a:t>Distressed structural members as evidenced by cracking, movement and excessive deflection</a:t>
            </a:r>
          </a:p>
          <a:p>
            <a:pPr lvl="2">
              <a:buFont typeface="Wingdings" pitchFamily="2" charset="2"/>
              <a:buChar char="ü"/>
            </a:pPr>
            <a:r>
              <a:rPr lang="en-US" dirty="0" smtClean="0">
                <a:latin typeface="High Tower Text" pitchFamily="18" charset="0"/>
              </a:rPr>
              <a:t>Weather and moisture intrusion caused by failure of roofing, exterior wall, floors and openings</a:t>
            </a:r>
          </a:p>
          <a:p>
            <a:pPr lvl="2">
              <a:buFont typeface="Wingdings" pitchFamily="2" charset="2"/>
              <a:buChar char="ü"/>
            </a:pPr>
            <a:r>
              <a:rPr lang="en-US" dirty="0" smtClean="0">
                <a:latin typeface="High Tower Text" pitchFamily="18" charset="0"/>
              </a:rPr>
              <a:t>Premature depreciation such as abnormal wear, decay, corrosion</a:t>
            </a:r>
          </a:p>
          <a:p>
            <a:pPr lvl="2">
              <a:buFont typeface="Wingdings" pitchFamily="2" charset="2"/>
              <a:buChar char="ü"/>
            </a:pPr>
            <a:r>
              <a:rPr lang="en-US" dirty="0" smtClean="0">
                <a:solidFill>
                  <a:srgbClr val="92D050"/>
                </a:solidFill>
                <a:latin typeface="High Tower Text" pitchFamily="18" charset="0"/>
              </a:rPr>
              <a:t>Poor Workmanship</a:t>
            </a:r>
          </a:p>
          <a:p>
            <a:pPr lvl="2">
              <a:buFont typeface="Wingdings" pitchFamily="2" charset="2"/>
              <a:buChar char="ü"/>
            </a:pPr>
            <a:r>
              <a:rPr lang="en-US" dirty="0" smtClean="0">
                <a:solidFill>
                  <a:srgbClr val="92D050"/>
                </a:solidFill>
                <a:latin typeface="High Tower Text" pitchFamily="18" charset="0"/>
              </a:rPr>
              <a:t>Un-adequate Supervision</a:t>
            </a:r>
          </a:p>
          <a:p>
            <a:pPr lvl="2">
              <a:buFont typeface="Wingdings" pitchFamily="2" charset="2"/>
              <a:buChar char="ü"/>
            </a:pPr>
            <a:r>
              <a:rPr lang="en-US" dirty="0" smtClean="0">
                <a:solidFill>
                  <a:srgbClr val="92D050"/>
                </a:solidFill>
                <a:latin typeface="High Tower Text" pitchFamily="18" charset="0"/>
              </a:rPr>
              <a:t>Usage of poor quality material</a:t>
            </a:r>
            <a:endParaRPr lang="en-US" dirty="0" smtClean="0">
              <a:latin typeface="High Tower Text" pitchFamily="18" charset="0"/>
            </a:endParaRPr>
          </a:p>
          <a:p>
            <a:pPr>
              <a:buFont typeface="Wingdings" pitchFamily="2" charset="2"/>
              <a:buChar char="q"/>
            </a:pPr>
            <a:r>
              <a:rPr lang="en-US" dirty="0" smtClean="0">
                <a:latin typeface="High Tower Text" pitchFamily="18" charset="0"/>
              </a:rPr>
              <a:t>Some of this defects will result in buildings or parts of buildings that are unsuitable or unusable. Others will result in excessive operating and maintenance costs, premature replacement costs, or depreciated or unacceptable appearance and sometimes property damage, personal injury or death.</a:t>
            </a:r>
          </a:p>
          <a:p>
            <a:pPr lvl="2">
              <a:buFont typeface="Wingdings" pitchFamily="2" charset="2"/>
              <a:buChar char="ü"/>
            </a:pPr>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533400"/>
          </a:xfrm>
        </p:spPr>
        <p:txBody>
          <a:bodyPr>
            <a:normAutofit fontScale="90000"/>
          </a:bodyPr>
          <a:lstStyle/>
          <a:p>
            <a:pPr algn="r"/>
            <a:r>
              <a:rPr lang="en-US" dirty="0" smtClean="0"/>
              <a:t>……… Continued</a:t>
            </a:r>
            <a:endParaRPr lang="en-US" dirty="0"/>
          </a:p>
        </p:txBody>
      </p:sp>
      <p:sp>
        <p:nvSpPr>
          <p:cNvPr id="3" name="Content Placeholder 2"/>
          <p:cNvSpPr>
            <a:spLocks noGrp="1"/>
          </p:cNvSpPr>
          <p:nvPr>
            <p:ph idx="1"/>
          </p:nvPr>
        </p:nvSpPr>
        <p:spPr>
          <a:xfrm>
            <a:off x="0" y="914400"/>
            <a:ext cx="9144000" cy="5943600"/>
          </a:xfrm>
        </p:spPr>
        <p:txBody>
          <a:bodyPr/>
          <a:lstStyle/>
          <a:p>
            <a:pPr>
              <a:buFont typeface="Wingdings" pitchFamily="2" charset="2"/>
              <a:buChar char="q"/>
            </a:pPr>
            <a:r>
              <a:rPr lang="en-US" dirty="0" smtClean="0">
                <a:latin typeface="High Tower Text" pitchFamily="18" charset="0"/>
              </a:rPr>
              <a:t>Defects in structure can occur during the construction period or during times of use.</a:t>
            </a:r>
          </a:p>
          <a:p>
            <a:pPr>
              <a:buFont typeface="Wingdings" pitchFamily="2" charset="2"/>
              <a:buChar char="q"/>
            </a:pPr>
            <a:r>
              <a:rPr lang="en-US" dirty="0" smtClean="0">
                <a:latin typeface="High Tower Text" pitchFamily="18" charset="0"/>
              </a:rPr>
              <a:t>The inspector is required to analyze the situation and arrive at a technically sound explanation as well as possible practical recommendations.</a:t>
            </a:r>
          </a:p>
          <a:p>
            <a:pPr>
              <a:buFont typeface="Wingdings" pitchFamily="2" charset="2"/>
              <a:buChar char="q"/>
            </a:pPr>
            <a:r>
              <a:rPr lang="en-US" dirty="0" smtClean="0">
                <a:latin typeface="High Tower Text" pitchFamily="18" charset="0"/>
              </a:rPr>
              <a:t>The inspector is therefore expected to answer the following key questions for analyzing the defect and forward the possible recommendations</a:t>
            </a:r>
          </a:p>
          <a:p>
            <a:pPr lvl="2">
              <a:buFont typeface="Wingdings" pitchFamily="2" charset="2"/>
              <a:buChar char="ü"/>
            </a:pPr>
            <a:r>
              <a:rPr lang="en-US" dirty="0" smtClean="0">
                <a:latin typeface="High Tower Text" pitchFamily="18" charset="0"/>
              </a:rPr>
              <a:t>What is the phenomenon?</a:t>
            </a:r>
          </a:p>
          <a:p>
            <a:pPr lvl="2">
              <a:buFont typeface="Wingdings" pitchFamily="2" charset="2"/>
              <a:buChar char="ü"/>
            </a:pPr>
            <a:r>
              <a:rPr lang="en-US" dirty="0" smtClean="0">
                <a:latin typeface="High Tower Text" pitchFamily="18" charset="0"/>
              </a:rPr>
              <a:t>How can it be described and explained?</a:t>
            </a:r>
          </a:p>
          <a:p>
            <a:pPr lvl="2">
              <a:buFont typeface="Wingdings" pitchFamily="2" charset="2"/>
              <a:buChar char="ü"/>
            </a:pPr>
            <a:r>
              <a:rPr lang="en-US" dirty="0" smtClean="0">
                <a:latin typeface="High Tower Text" pitchFamily="18" charset="0"/>
              </a:rPr>
              <a:t>What is the exact cause?</a:t>
            </a:r>
          </a:p>
          <a:p>
            <a:pPr lvl="2">
              <a:buFont typeface="Wingdings" pitchFamily="2" charset="2"/>
              <a:buChar char="ü"/>
            </a:pPr>
            <a:r>
              <a:rPr lang="en-US" dirty="0" smtClean="0">
                <a:latin typeface="High Tower Text" pitchFamily="18" charset="0"/>
              </a:rPr>
              <a:t>How it can be rectified?</a:t>
            </a:r>
          </a:p>
          <a:p>
            <a:pPr lvl="3">
              <a:buFont typeface="Courier New" pitchFamily="49" charset="0"/>
              <a:buChar char="o"/>
            </a:pPr>
            <a:r>
              <a:rPr lang="en-US" dirty="0" smtClean="0">
                <a:latin typeface="High Tower Text" pitchFamily="18" charset="0"/>
              </a:rPr>
              <a:t>By removal or replacement?</a:t>
            </a:r>
          </a:p>
          <a:p>
            <a:pPr lvl="3">
              <a:buFont typeface="Courier New" pitchFamily="49" charset="0"/>
              <a:buChar char="o"/>
            </a:pPr>
            <a:r>
              <a:rPr lang="en-US" dirty="0" smtClean="0">
                <a:latin typeface="High Tower Text" pitchFamily="18" charset="0"/>
              </a:rPr>
              <a:t>By repair?</a:t>
            </a:r>
            <a:endParaRPr lang="en-US" dirty="0">
              <a:latin typeface="High Tower Text" pitchFamily="18" charset="0"/>
            </a:endParaRPr>
          </a:p>
        </p:txBody>
      </p:sp>
      <p:sp>
        <p:nvSpPr>
          <p:cNvPr id="4" name="Slide Number Placeholder 3"/>
          <p:cNvSpPr>
            <a:spLocks noGrp="1"/>
          </p:cNvSpPr>
          <p:nvPr>
            <p:ph type="sldNum" sz="quarter" idx="12"/>
          </p:nvPr>
        </p:nvSpPr>
        <p:spPr/>
        <p:txBody>
          <a:bodyPr/>
          <a:lstStyle/>
          <a:p>
            <a:fld id="{6C254859-A5BC-483F-B1E5-F8AC4B58FE1F}" type="slidenum">
              <a:rPr lang="en-US" smtClean="0"/>
              <a:pPr/>
              <a:t>17</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horizont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linds(horizontal)">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blinds(horizontal)">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685800"/>
          </a:xfrm>
        </p:spPr>
        <p:txBody>
          <a:bodyPr>
            <a:normAutofit/>
          </a:bodyPr>
          <a:lstStyle/>
          <a:p>
            <a:pPr algn="r"/>
            <a:r>
              <a:rPr lang="en-US" dirty="0" smtClean="0"/>
              <a:t>… Continued</a:t>
            </a:r>
            <a:endParaRPr lang="en-US" dirty="0"/>
          </a:p>
        </p:txBody>
      </p:sp>
      <p:sp>
        <p:nvSpPr>
          <p:cNvPr id="3" name="Content Placeholder 2"/>
          <p:cNvSpPr>
            <a:spLocks noGrp="1"/>
          </p:cNvSpPr>
          <p:nvPr>
            <p:ph idx="1"/>
          </p:nvPr>
        </p:nvSpPr>
        <p:spPr>
          <a:xfrm>
            <a:off x="0" y="914400"/>
            <a:ext cx="9144000" cy="5943600"/>
          </a:xfrm>
        </p:spPr>
        <p:txBody>
          <a:bodyPr>
            <a:normAutofit/>
          </a:bodyPr>
          <a:lstStyle/>
          <a:p>
            <a:pPr lvl="2">
              <a:buFont typeface="Courier New" pitchFamily="49" charset="0"/>
              <a:buChar char="o"/>
            </a:pPr>
            <a:r>
              <a:rPr lang="en-US" dirty="0" smtClean="0">
                <a:latin typeface="High Tower Text" pitchFamily="18" charset="0"/>
              </a:rPr>
              <a:t>By coating?</a:t>
            </a:r>
          </a:p>
          <a:p>
            <a:pPr lvl="2">
              <a:buFont typeface="Courier New" pitchFamily="49" charset="0"/>
              <a:buChar char="o"/>
            </a:pPr>
            <a:r>
              <a:rPr lang="en-US" dirty="0" smtClean="0">
                <a:latin typeface="High Tower Text" pitchFamily="18" charset="0"/>
              </a:rPr>
              <a:t>By strengthening?</a:t>
            </a:r>
          </a:p>
          <a:p>
            <a:pPr lvl="2">
              <a:buFont typeface="Courier New" pitchFamily="49" charset="0"/>
              <a:buChar char="o"/>
            </a:pPr>
            <a:r>
              <a:rPr lang="en-US" dirty="0" smtClean="0">
                <a:latin typeface="High Tower Text" pitchFamily="18" charset="0"/>
              </a:rPr>
              <a:t>By premature replacement?</a:t>
            </a:r>
          </a:p>
          <a:p>
            <a:pPr lvl="2">
              <a:buFont typeface="Courier New" pitchFamily="49" charset="0"/>
              <a:buChar char="o"/>
            </a:pPr>
            <a:r>
              <a:rPr lang="en-US" dirty="0" smtClean="0">
                <a:latin typeface="High Tower Text" pitchFamily="18" charset="0"/>
              </a:rPr>
              <a:t>By acceptance of defects and monetary adjustments?</a:t>
            </a:r>
          </a:p>
          <a:p>
            <a:pPr lvl="2">
              <a:buFont typeface="Courier New" pitchFamily="49" charset="0"/>
              <a:buChar char="o"/>
            </a:pPr>
            <a:r>
              <a:rPr lang="en-US" dirty="0" smtClean="0">
                <a:latin typeface="High Tower Text" pitchFamily="18" charset="0"/>
              </a:rPr>
              <a:t>By some equivalent to the originally specified product or procedure?</a:t>
            </a:r>
          </a:p>
          <a:p>
            <a:pPr lvl="2">
              <a:buFont typeface="Courier New" pitchFamily="49" charset="0"/>
              <a:buChar char="o"/>
            </a:pPr>
            <a:r>
              <a:rPr lang="en-US" dirty="0" smtClean="0">
                <a:latin typeface="High Tower Text" pitchFamily="18" charset="0"/>
              </a:rPr>
              <a:t>By some creative or innovative procedure?</a:t>
            </a:r>
          </a:p>
          <a:p>
            <a:pPr>
              <a:buFont typeface="Wingdings" pitchFamily="2" charset="2"/>
              <a:buChar char="q"/>
            </a:pPr>
            <a:r>
              <a:rPr lang="en-US" dirty="0" smtClean="0">
                <a:latin typeface="High Tower Text" pitchFamily="18" charset="0"/>
              </a:rPr>
              <a:t>The inspector should also understand the costs of remedial measures.</a:t>
            </a:r>
          </a:p>
          <a:p>
            <a:pPr lvl="2">
              <a:buFont typeface="Courier New" pitchFamily="49" charset="0"/>
              <a:buChar char="o"/>
            </a:pPr>
            <a:r>
              <a:rPr lang="en-US" dirty="0" smtClean="0">
                <a:latin typeface="High Tower Text" pitchFamily="18" charset="0"/>
              </a:rPr>
              <a:t>Costs of analysis and recommendation.</a:t>
            </a:r>
          </a:p>
          <a:p>
            <a:pPr lvl="2">
              <a:buFont typeface="Courier New" pitchFamily="49" charset="0"/>
              <a:buChar char="o"/>
            </a:pPr>
            <a:r>
              <a:rPr lang="en-US" dirty="0" smtClean="0">
                <a:latin typeface="High Tower Text" pitchFamily="18" charset="0"/>
              </a:rPr>
              <a:t>Costs of Redesign works</a:t>
            </a:r>
          </a:p>
          <a:p>
            <a:pPr lvl="2">
              <a:buFont typeface="Courier New" pitchFamily="49" charset="0"/>
              <a:buChar char="o"/>
            </a:pPr>
            <a:r>
              <a:rPr lang="en-US" dirty="0" smtClean="0">
                <a:latin typeface="High Tower Text" pitchFamily="18" charset="0"/>
              </a:rPr>
              <a:t>Costs of inspection and testing</a:t>
            </a:r>
          </a:p>
          <a:p>
            <a:pPr lvl="2">
              <a:buFont typeface="Courier New" pitchFamily="49" charset="0"/>
              <a:buChar char="o"/>
            </a:pPr>
            <a:r>
              <a:rPr lang="en-US" dirty="0" smtClean="0">
                <a:latin typeface="High Tower Text" pitchFamily="18" charset="0"/>
              </a:rPr>
              <a:t>Costs of labor, material, equipment coordination</a:t>
            </a:r>
          </a:p>
          <a:p>
            <a:pPr lvl="2">
              <a:buFont typeface="Courier New" pitchFamily="49" charset="0"/>
              <a:buChar char="o"/>
            </a:pPr>
            <a:r>
              <a:rPr lang="en-US" dirty="0" smtClean="0">
                <a:latin typeface="High Tower Text" pitchFamily="18" charset="0"/>
              </a:rPr>
              <a:t>Costs of consequential damages</a:t>
            </a:r>
          </a:p>
          <a:p>
            <a:pPr lvl="2">
              <a:buFont typeface="Courier New" pitchFamily="49" charset="0"/>
              <a:buChar char="o"/>
            </a:pPr>
            <a:r>
              <a:rPr lang="en-US" dirty="0" smtClean="0">
                <a:latin typeface="High Tower Text" pitchFamily="18" charset="0"/>
              </a:rPr>
              <a:t>Costs due to loss of use of building </a:t>
            </a:r>
          </a:p>
          <a:p>
            <a:pPr lvl="2">
              <a:buFont typeface="Courier New" pitchFamily="49" charset="0"/>
              <a:buChar char="o"/>
            </a:pPr>
            <a:r>
              <a:rPr lang="en-US" dirty="0" smtClean="0">
                <a:latin typeface="High Tower Text" pitchFamily="18" charset="0"/>
              </a:rPr>
              <a:t>Costs due to damage of personal injuries.</a:t>
            </a:r>
          </a:p>
          <a:p>
            <a:pPr lvl="2">
              <a:buFont typeface="Courier New" pitchFamily="49" charset="0"/>
              <a:buChar char="o"/>
            </a:pPr>
            <a:endParaRPr lang="en-US" dirty="0" smtClean="0">
              <a:latin typeface="High Tower Text" pitchFamily="18" charset="0"/>
            </a:endParaRPr>
          </a:p>
          <a:p>
            <a:pPr lvl="2">
              <a:buFont typeface="Courier New" pitchFamily="49" charset="0"/>
              <a:buChar char="o"/>
            </a:pPr>
            <a:endParaRPr lang="en-US" dirty="0" smtClean="0">
              <a:latin typeface="High Tower Text" pitchFamily="18" charset="0"/>
            </a:endParaRPr>
          </a:p>
        </p:txBody>
      </p:sp>
      <p:sp>
        <p:nvSpPr>
          <p:cNvPr id="4" name="Slide Number Placeholder 3"/>
          <p:cNvSpPr>
            <a:spLocks noGrp="1"/>
          </p:cNvSpPr>
          <p:nvPr>
            <p:ph type="sldNum" sz="quarter" idx="12"/>
          </p:nvPr>
        </p:nvSpPr>
        <p:spPr/>
        <p:txBody>
          <a:bodyPr/>
          <a:lstStyle/>
          <a:p>
            <a:fld id="{6C254859-A5BC-483F-B1E5-F8AC4B58FE1F}" type="slidenum">
              <a:rPr lang="en-US" smtClean="0"/>
              <a:pPr/>
              <a:t>18</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57200"/>
            <a:ext cx="8458200" cy="685800"/>
          </a:xfrm>
        </p:spPr>
        <p:txBody>
          <a:bodyPr>
            <a:normAutofit fontScale="90000"/>
          </a:bodyPr>
          <a:lstStyle/>
          <a:p>
            <a:r>
              <a:rPr lang="en-US" dirty="0" smtClean="0"/>
              <a:t>Identifying the source of responsibilities</a:t>
            </a:r>
            <a:endParaRPr lang="en-US" dirty="0"/>
          </a:p>
        </p:txBody>
      </p:sp>
      <p:sp>
        <p:nvSpPr>
          <p:cNvPr id="3" name="Content Placeholder 2"/>
          <p:cNvSpPr>
            <a:spLocks noGrp="1"/>
          </p:cNvSpPr>
          <p:nvPr>
            <p:ph idx="1"/>
          </p:nvPr>
        </p:nvSpPr>
        <p:spPr>
          <a:xfrm>
            <a:off x="0" y="1143000"/>
            <a:ext cx="9144000" cy="5715000"/>
          </a:xfrm>
        </p:spPr>
        <p:txBody>
          <a:bodyPr>
            <a:normAutofit fontScale="85000" lnSpcReduction="20000"/>
          </a:bodyPr>
          <a:lstStyle/>
          <a:p>
            <a:pPr>
              <a:buFont typeface="Wingdings" pitchFamily="2" charset="2"/>
              <a:buChar char="q"/>
            </a:pPr>
            <a:r>
              <a:rPr lang="en-US" dirty="0" smtClean="0">
                <a:latin typeface="High Tower Text" pitchFamily="18" charset="0"/>
              </a:rPr>
              <a:t>Who is responsible for the failure</a:t>
            </a:r>
          </a:p>
          <a:p>
            <a:pPr lvl="1">
              <a:buFont typeface="Wingdings" pitchFamily="2" charset="2"/>
              <a:buChar char="ü"/>
            </a:pPr>
            <a:r>
              <a:rPr lang="en-US" dirty="0" smtClean="0">
                <a:latin typeface="High Tower Text" pitchFamily="18" charset="0"/>
              </a:rPr>
              <a:t>Design problem?</a:t>
            </a:r>
          </a:p>
          <a:p>
            <a:pPr lvl="2">
              <a:buFont typeface="Courier New" pitchFamily="49" charset="0"/>
              <a:buChar char="o"/>
            </a:pPr>
            <a:r>
              <a:rPr lang="en-US" dirty="0" smtClean="0">
                <a:latin typeface="High Tower Text" pitchFamily="18" charset="0"/>
              </a:rPr>
              <a:t>Was the construction project properly design?</a:t>
            </a:r>
          </a:p>
          <a:p>
            <a:pPr lvl="3">
              <a:buFont typeface="Arial" pitchFamily="34" charset="0"/>
              <a:buChar char="•"/>
            </a:pPr>
            <a:r>
              <a:rPr lang="en-US" dirty="0" smtClean="0">
                <a:latin typeface="High Tower Text" pitchFamily="18" charset="0"/>
              </a:rPr>
              <a:t>The architect and the engineers are primarily responsible for the design problems. Who is responsible for Temporarily structures?</a:t>
            </a:r>
          </a:p>
          <a:p>
            <a:pPr lvl="1">
              <a:buFont typeface="Wingdings" pitchFamily="2" charset="2"/>
              <a:buChar char="ü"/>
            </a:pPr>
            <a:r>
              <a:rPr lang="en-US" dirty="0" smtClean="0">
                <a:latin typeface="High Tower Text" pitchFamily="18" charset="0"/>
              </a:rPr>
              <a:t>Construction problem?</a:t>
            </a:r>
          </a:p>
          <a:p>
            <a:pPr lvl="2">
              <a:buFont typeface="Courier New" pitchFamily="49" charset="0"/>
              <a:buChar char="o"/>
            </a:pPr>
            <a:r>
              <a:rPr lang="en-US" dirty="0" smtClean="0">
                <a:latin typeface="High Tower Text" pitchFamily="18" charset="0"/>
              </a:rPr>
              <a:t>Was the project built in accordance with contract requirement? Was it properly constructed? Does the contractor provide right materials as per the specifications.</a:t>
            </a:r>
          </a:p>
          <a:p>
            <a:pPr lvl="3">
              <a:buFont typeface="Arial" pitchFamily="34" charset="0"/>
              <a:buChar char="•"/>
            </a:pPr>
            <a:r>
              <a:rPr lang="en-US" dirty="0" smtClean="0">
                <a:latin typeface="High Tower Text" pitchFamily="18" charset="0"/>
              </a:rPr>
              <a:t>Who is responsible?</a:t>
            </a:r>
          </a:p>
          <a:p>
            <a:pPr lvl="1">
              <a:buFont typeface="Wingdings" pitchFamily="2" charset="2"/>
              <a:buChar char="ü"/>
            </a:pPr>
            <a:r>
              <a:rPr lang="en-US" dirty="0" smtClean="0">
                <a:latin typeface="High Tower Text" pitchFamily="18" charset="0"/>
              </a:rPr>
              <a:t>Maintenance or usage problem?</a:t>
            </a:r>
          </a:p>
          <a:p>
            <a:pPr lvl="2">
              <a:buFont typeface="Courier New" pitchFamily="49" charset="0"/>
              <a:buChar char="o"/>
            </a:pPr>
            <a:r>
              <a:rPr lang="en-US" dirty="0" smtClean="0">
                <a:latin typeface="High Tower Text" pitchFamily="18" charset="0"/>
              </a:rPr>
              <a:t>Was the project and all its systems been properly cared for? Has the project been abused or damaged by its user? has the project been used improperly?</a:t>
            </a:r>
          </a:p>
          <a:p>
            <a:pPr lvl="3">
              <a:buFont typeface="Arial" pitchFamily="34" charset="0"/>
              <a:buChar char="•"/>
            </a:pPr>
            <a:r>
              <a:rPr lang="en-US" dirty="0" smtClean="0">
                <a:latin typeface="High Tower Text" pitchFamily="18" charset="0"/>
              </a:rPr>
              <a:t>Who is responsible?</a:t>
            </a:r>
          </a:p>
          <a:p>
            <a:pPr lvl="1">
              <a:buFont typeface="Wingdings" pitchFamily="2" charset="2"/>
              <a:buChar char="ü"/>
            </a:pPr>
            <a:r>
              <a:rPr lang="en-US" dirty="0" smtClean="0">
                <a:latin typeface="High Tower Text" pitchFamily="18" charset="0"/>
              </a:rPr>
              <a:t>Unforeseen circumstance [natural disaster, war,  …etc]</a:t>
            </a:r>
          </a:p>
          <a:p>
            <a:pPr lvl="3">
              <a:buFont typeface="Arial" pitchFamily="34" charset="0"/>
              <a:buChar char="•"/>
            </a:pPr>
            <a:r>
              <a:rPr lang="en-US" dirty="0" smtClean="0">
                <a:latin typeface="High Tower Text" pitchFamily="18" charset="0"/>
              </a:rPr>
              <a:t>Who is responsible?</a:t>
            </a:r>
          </a:p>
          <a:p>
            <a:pPr lvl="1">
              <a:buFont typeface="Wingdings" pitchFamily="2" charset="2"/>
              <a:buChar char="ü"/>
            </a:pPr>
            <a:r>
              <a:rPr lang="en-US" dirty="0" smtClean="0">
                <a:latin typeface="High Tower Text" pitchFamily="18" charset="0"/>
              </a:rPr>
              <a:t>Faulty supervision</a:t>
            </a:r>
          </a:p>
          <a:p>
            <a:pPr lvl="3">
              <a:buFont typeface="Arial" pitchFamily="34" charset="0"/>
              <a:buChar char="•"/>
            </a:pPr>
            <a:r>
              <a:rPr lang="en-US" dirty="0" smtClean="0">
                <a:latin typeface="High Tower Text" pitchFamily="18" charset="0"/>
              </a:rPr>
              <a:t>Who is reponsible?</a:t>
            </a:r>
          </a:p>
          <a:p>
            <a:pPr>
              <a:buFont typeface="Wingdings" pitchFamily="2" charset="2"/>
              <a:buChar char="q"/>
            </a:pPr>
            <a:r>
              <a:rPr lang="en-US" dirty="0" smtClean="0">
                <a:latin typeface="High Tower Text" pitchFamily="18" charset="0"/>
              </a:rPr>
              <a:t>Accidents are very common in construction sites, hence, it is very important that healthy and safety issues are addressed properly.</a:t>
            </a:r>
          </a:p>
        </p:txBody>
      </p:sp>
      <p:sp>
        <p:nvSpPr>
          <p:cNvPr id="4" name="Slide Number Placeholder 3"/>
          <p:cNvSpPr>
            <a:spLocks noGrp="1"/>
          </p:cNvSpPr>
          <p:nvPr>
            <p:ph type="sldNum" sz="quarter" idx="12"/>
          </p:nvPr>
        </p:nvSpPr>
        <p:spPr/>
        <p:txBody>
          <a:bodyPr/>
          <a:lstStyle/>
          <a:p>
            <a:fld id="{6C254859-A5BC-483F-B1E5-F8AC4B58FE1F}" type="slidenum">
              <a:rPr lang="en-US" smtClean="0"/>
              <a:pPr/>
              <a:t>19</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horizont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blinds(horizontal)">
                                      <p:cBhvr>
                                        <p:cTn id="17" dur="5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10" end="10"/>
                                            </p:txEl>
                                          </p:spTgt>
                                        </p:tgtEl>
                                        <p:attrNameLst>
                                          <p:attrName>style.visibility</p:attrName>
                                        </p:attrNameLst>
                                      </p:cBhvr>
                                      <p:to>
                                        <p:strVal val="visible"/>
                                      </p:to>
                                    </p:set>
                                    <p:animEffect transition="in" filter="blinds(horizontal)">
                                      <p:cBhvr>
                                        <p:cTn id="22" dur="500"/>
                                        <p:tgtEl>
                                          <p:spTgt spid="3">
                                            <p:txEl>
                                              <p:pRg st="10" end="1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Effect transition="in" filter="blinds(horizontal)">
                                      <p:cBhvr>
                                        <p:cTn id="27" dur="500"/>
                                        <p:tgtEl>
                                          <p:spTgt spid="3">
                                            <p:txEl>
                                              <p:pRg st="11" end="1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12" end="12"/>
                                            </p:txEl>
                                          </p:spTgt>
                                        </p:tgtEl>
                                        <p:attrNameLst>
                                          <p:attrName>style.visibility</p:attrName>
                                        </p:attrNameLst>
                                      </p:cBhvr>
                                      <p:to>
                                        <p:strVal val="visible"/>
                                      </p:to>
                                    </p:set>
                                    <p:animEffect transition="in" filter="blinds(horizontal)">
                                      <p:cBhvr>
                                        <p:cTn id="32" dur="500"/>
                                        <p:tgtEl>
                                          <p:spTgt spid="3">
                                            <p:txEl>
                                              <p:pRg st="12" end="1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13" end="13"/>
                                            </p:txEl>
                                          </p:spTgt>
                                        </p:tgtEl>
                                        <p:attrNameLst>
                                          <p:attrName>style.visibility</p:attrName>
                                        </p:attrNameLst>
                                      </p:cBhvr>
                                      <p:to>
                                        <p:strVal val="visible"/>
                                      </p:to>
                                    </p:set>
                                    <p:animEffect transition="in" filter="blinds(horizontal)">
                                      <p:cBhvr>
                                        <p:cTn id="37" dur="500"/>
                                        <p:tgtEl>
                                          <p:spTgt spid="3">
                                            <p:txEl>
                                              <p:pRg st="13" end="1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2" end="2"/>
                                            </p:txEl>
                                          </p:spTgt>
                                        </p:tgtEl>
                                        <p:attrNameLst>
                                          <p:attrName>style.visibility</p:attrName>
                                        </p:attrNameLst>
                                      </p:cBhvr>
                                      <p:to>
                                        <p:strVal val="visible"/>
                                      </p:to>
                                    </p:set>
                                    <p:animEffect transition="in" filter="blinds(horizontal)">
                                      <p:cBhvr>
                                        <p:cTn id="42" dur="500"/>
                                        <p:tgtEl>
                                          <p:spTgt spid="3">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
                                            <p:txEl>
                                              <p:pRg st="3" end="3"/>
                                            </p:txEl>
                                          </p:spTgt>
                                        </p:tgtEl>
                                        <p:attrNameLst>
                                          <p:attrName>style.visibility</p:attrName>
                                        </p:attrNameLst>
                                      </p:cBhvr>
                                      <p:to>
                                        <p:strVal val="visible"/>
                                      </p:to>
                                    </p:set>
                                    <p:animEffect transition="in" filter="blinds(horizontal)">
                                      <p:cBhvr>
                                        <p:cTn id="47" dur="500"/>
                                        <p:tgtEl>
                                          <p:spTgt spid="3">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Effect transition="in" filter="blinds(horizontal)">
                                      <p:cBhvr>
                                        <p:cTn id="52" dur="500"/>
                                        <p:tgtEl>
                                          <p:spTgt spid="3">
                                            <p:txEl>
                                              <p:pRg st="5" end="5"/>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3">
                                            <p:txEl>
                                              <p:pRg st="6" end="6"/>
                                            </p:txEl>
                                          </p:spTgt>
                                        </p:tgtEl>
                                        <p:attrNameLst>
                                          <p:attrName>style.visibility</p:attrName>
                                        </p:attrNameLst>
                                      </p:cBhvr>
                                      <p:to>
                                        <p:strVal val="visible"/>
                                      </p:to>
                                    </p:set>
                                    <p:animEffect transition="in" filter="blinds(horizontal)">
                                      <p:cBhvr>
                                        <p:cTn id="57" dur="500"/>
                                        <p:tgtEl>
                                          <p:spTgt spid="3">
                                            <p:txEl>
                                              <p:pRg st="6" end="6"/>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3">
                                            <p:txEl>
                                              <p:pRg st="8" end="8"/>
                                            </p:txEl>
                                          </p:spTgt>
                                        </p:tgtEl>
                                        <p:attrNameLst>
                                          <p:attrName>style.visibility</p:attrName>
                                        </p:attrNameLst>
                                      </p:cBhvr>
                                      <p:to>
                                        <p:strVal val="visible"/>
                                      </p:to>
                                    </p:set>
                                    <p:animEffect transition="in" filter="blinds(horizontal)">
                                      <p:cBhvr>
                                        <p:cTn id="62" dur="500"/>
                                        <p:tgtEl>
                                          <p:spTgt spid="3">
                                            <p:txEl>
                                              <p:pRg st="8" end="8"/>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blinds(horizontal)">
                                      <p:cBhvr>
                                        <p:cTn id="67" dur="500"/>
                                        <p:tgtEl>
                                          <p:spTgt spid="3">
                                            <p:txEl>
                                              <p:pRg st="9" end="9"/>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3">
                                            <p:txEl>
                                              <p:pRg st="14" end="14"/>
                                            </p:txEl>
                                          </p:spTgt>
                                        </p:tgtEl>
                                        <p:attrNameLst>
                                          <p:attrName>style.visibility</p:attrName>
                                        </p:attrNameLst>
                                      </p:cBhvr>
                                      <p:to>
                                        <p:strVal val="visible"/>
                                      </p:to>
                                    </p:set>
                                    <p:animEffect transition="in" filter="blinds(horizontal)">
                                      <p:cBhvr>
                                        <p:cTn id="72"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of content</a:t>
            </a:r>
            <a:endParaRPr lang="en-US" dirty="0"/>
          </a:p>
        </p:txBody>
      </p:sp>
      <p:sp>
        <p:nvSpPr>
          <p:cNvPr id="3" name="Content Placeholder 2"/>
          <p:cNvSpPr>
            <a:spLocks noGrp="1"/>
          </p:cNvSpPr>
          <p:nvPr>
            <p:ph sz="half" idx="1"/>
          </p:nvPr>
        </p:nvSpPr>
        <p:spPr>
          <a:xfrm>
            <a:off x="457200" y="1600201"/>
            <a:ext cx="5715000" cy="2667000"/>
          </a:xfrm>
        </p:spPr>
        <p:txBody>
          <a:bodyPr/>
          <a:lstStyle/>
          <a:p>
            <a:pPr marL="514350" indent="-514350">
              <a:buFont typeface="+mj-lt"/>
              <a:buAutoNum type="arabicPeriod"/>
            </a:pPr>
            <a:r>
              <a:rPr lang="en-US" dirty="0" smtClean="0"/>
              <a:t>General</a:t>
            </a:r>
          </a:p>
          <a:p>
            <a:pPr marL="514350" indent="-514350">
              <a:buFont typeface="+mj-lt"/>
              <a:buAutoNum type="arabicPeriod"/>
            </a:pPr>
            <a:r>
              <a:rPr lang="en-US" dirty="0" smtClean="0"/>
              <a:t>The importance of supervision</a:t>
            </a:r>
          </a:p>
          <a:p>
            <a:pPr marL="514350" indent="-514350">
              <a:buFont typeface="+mj-lt"/>
              <a:buAutoNum type="arabicPeriod"/>
            </a:pPr>
            <a:r>
              <a:rPr lang="en-US" dirty="0" smtClean="0"/>
              <a:t>The project environment</a:t>
            </a:r>
          </a:p>
          <a:p>
            <a:pPr marL="514350" indent="-514350">
              <a:buFont typeface="+mj-lt"/>
              <a:buAutoNum type="arabicPeriod"/>
            </a:pPr>
            <a:r>
              <a:rPr lang="en-US" dirty="0" smtClean="0"/>
              <a:t>The skills and role of inspector</a:t>
            </a:r>
          </a:p>
          <a:p>
            <a:pPr marL="514350" indent="-514350">
              <a:buFont typeface="+mj-lt"/>
              <a:buAutoNum type="arabicPeriod"/>
            </a:pPr>
            <a:r>
              <a:rPr lang="en-US" dirty="0" smtClean="0"/>
              <a:t>Defects in construction</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609600"/>
          </a:xfrm>
        </p:spPr>
        <p:txBody>
          <a:bodyPr>
            <a:normAutofit/>
          </a:bodyPr>
          <a:lstStyle/>
          <a:p>
            <a:pPr algn="r"/>
            <a:r>
              <a:rPr lang="en-US" dirty="0" smtClean="0"/>
              <a:t>… Continued</a:t>
            </a:r>
            <a:endParaRPr lang="en-US" dirty="0"/>
          </a:p>
        </p:txBody>
      </p:sp>
      <p:sp>
        <p:nvSpPr>
          <p:cNvPr id="3" name="Content Placeholder 2"/>
          <p:cNvSpPr>
            <a:spLocks noGrp="1"/>
          </p:cNvSpPr>
          <p:nvPr>
            <p:ph idx="1"/>
          </p:nvPr>
        </p:nvSpPr>
        <p:spPr>
          <a:xfrm>
            <a:off x="0" y="914400"/>
            <a:ext cx="9144000" cy="5943600"/>
          </a:xfrm>
        </p:spPr>
        <p:txBody>
          <a:bodyPr/>
          <a:lstStyle/>
          <a:p>
            <a:pPr>
              <a:buFont typeface="Wingdings" pitchFamily="2" charset="2"/>
              <a:buChar char="q"/>
            </a:pPr>
            <a:r>
              <a:rPr lang="en-US" dirty="0" smtClean="0">
                <a:latin typeface="High Tower Text" pitchFamily="18" charset="0"/>
              </a:rPr>
              <a:t>Commonly accidents occur due to the following reasons</a:t>
            </a:r>
          </a:p>
          <a:p>
            <a:pPr lvl="3">
              <a:buFont typeface="Courier New" pitchFamily="49" charset="0"/>
              <a:buChar char="o"/>
            </a:pPr>
            <a:r>
              <a:rPr lang="en-US" sz="2800" dirty="0" smtClean="0">
                <a:latin typeface="High Tower Text" pitchFamily="18" charset="0"/>
              </a:rPr>
              <a:t>In-adequately installment of formworks</a:t>
            </a:r>
          </a:p>
          <a:p>
            <a:pPr lvl="3">
              <a:buFont typeface="Courier New" pitchFamily="49" charset="0"/>
              <a:buChar char="o"/>
            </a:pPr>
            <a:r>
              <a:rPr lang="en-US" sz="2800" dirty="0" smtClean="0">
                <a:latin typeface="High Tower Text" pitchFamily="18" charset="0"/>
              </a:rPr>
              <a:t>Improper construction of temporary structures</a:t>
            </a:r>
          </a:p>
          <a:p>
            <a:pPr lvl="3">
              <a:buFont typeface="Courier New" pitchFamily="49" charset="0"/>
              <a:buChar char="o"/>
            </a:pPr>
            <a:r>
              <a:rPr lang="en-US" sz="2800" dirty="0" smtClean="0">
                <a:latin typeface="High Tower Text" pitchFamily="18" charset="0"/>
              </a:rPr>
              <a:t>Improper nails</a:t>
            </a:r>
          </a:p>
          <a:p>
            <a:pPr lvl="3">
              <a:buFont typeface="Courier New" pitchFamily="49" charset="0"/>
              <a:buChar char="o"/>
            </a:pPr>
            <a:r>
              <a:rPr lang="en-US" sz="2800" dirty="0" smtClean="0">
                <a:latin typeface="High Tower Text" pitchFamily="18" charset="0"/>
              </a:rPr>
              <a:t>Un-braced underground excavations</a:t>
            </a:r>
          </a:p>
          <a:p>
            <a:pPr lvl="3">
              <a:buFont typeface="Courier New" pitchFamily="49" charset="0"/>
              <a:buChar char="o"/>
            </a:pPr>
            <a:r>
              <a:rPr lang="en-US" sz="2800" dirty="0" smtClean="0">
                <a:latin typeface="High Tower Text" pitchFamily="18" charset="0"/>
              </a:rPr>
              <a:t>Improper usage of equipments</a:t>
            </a:r>
          </a:p>
          <a:p>
            <a:pPr lvl="3">
              <a:buFont typeface="Courier New" pitchFamily="49" charset="0"/>
              <a:buChar char="o"/>
            </a:pPr>
            <a:r>
              <a:rPr lang="en-US" sz="2800" dirty="0" smtClean="0">
                <a:latin typeface="High Tower Text" pitchFamily="18" charset="0"/>
              </a:rPr>
              <a:t>Negligence of the workers</a:t>
            </a:r>
          </a:p>
          <a:p>
            <a:pPr lvl="3">
              <a:buFont typeface="Courier New" pitchFamily="49" charset="0"/>
              <a:buChar char="o"/>
            </a:pPr>
            <a:r>
              <a:rPr lang="en-US" sz="2800" dirty="0" smtClean="0">
                <a:latin typeface="High Tower Text" pitchFamily="18" charset="0"/>
              </a:rPr>
              <a:t>Un usage of safety equipments</a:t>
            </a:r>
          </a:p>
          <a:p>
            <a:pPr lvl="3">
              <a:buNone/>
            </a:pPr>
            <a:endParaRPr lang="en-US" dirty="0">
              <a:latin typeface="High Tower Text" pitchFamily="18" charset="0"/>
            </a:endParaRPr>
          </a:p>
        </p:txBody>
      </p:sp>
      <p:sp>
        <p:nvSpPr>
          <p:cNvPr id="4" name="Slide Number Placeholder 3"/>
          <p:cNvSpPr>
            <a:spLocks noGrp="1"/>
          </p:cNvSpPr>
          <p:nvPr>
            <p:ph type="sldNum" sz="quarter" idx="12"/>
          </p:nvPr>
        </p:nvSpPr>
        <p:spPr/>
        <p:txBody>
          <a:bodyPr/>
          <a:lstStyle/>
          <a:p>
            <a:fld id="{6C254859-A5BC-483F-B1E5-F8AC4B58FE1F}" type="slidenum">
              <a:rPr lang="en-US" smtClean="0"/>
              <a:pPr/>
              <a:t>20</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linds(horizontal)">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normAutofit/>
          </a:bodyPr>
          <a:lstStyle/>
          <a:p>
            <a:r>
              <a:rPr lang="en-US" dirty="0" smtClean="0">
                <a:latin typeface="Book Antiqua" pitchFamily="18" charset="0"/>
              </a:rPr>
              <a:t>Chapter One: Introduction</a:t>
            </a:r>
            <a:endParaRPr lang="en-US" dirty="0">
              <a:latin typeface="Book Antiqua" pitchFamily="18" charset="0"/>
            </a:endParaRPr>
          </a:p>
        </p:txBody>
      </p:sp>
      <p:sp>
        <p:nvSpPr>
          <p:cNvPr id="3" name="Content Placeholder 2"/>
          <p:cNvSpPr>
            <a:spLocks noGrp="1"/>
          </p:cNvSpPr>
          <p:nvPr>
            <p:ph idx="1"/>
          </p:nvPr>
        </p:nvSpPr>
        <p:spPr>
          <a:xfrm>
            <a:off x="0" y="1219200"/>
            <a:ext cx="9144000" cy="5638800"/>
          </a:xfrm>
        </p:spPr>
        <p:txBody>
          <a:bodyPr>
            <a:normAutofit lnSpcReduction="10000"/>
          </a:bodyPr>
          <a:lstStyle/>
          <a:p>
            <a:pPr>
              <a:buFont typeface="Wingdings" pitchFamily="2" charset="2"/>
              <a:buChar char="q"/>
            </a:pPr>
            <a:r>
              <a:rPr lang="en-US" dirty="0" smtClean="0">
                <a:latin typeface="High Tower Text" pitchFamily="18" charset="0"/>
              </a:rPr>
              <a:t>Dictionary definition of inspection / supervision</a:t>
            </a:r>
          </a:p>
          <a:p>
            <a:pPr lvl="1">
              <a:buFont typeface="Wingdings" pitchFamily="2" charset="2"/>
              <a:buChar char="ü"/>
            </a:pPr>
            <a:r>
              <a:rPr lang="en-US" dirty="0" smtClean="0">
                <a:latin typeface="High Tower Text" pitchFamily="18" charset="0"/>
              </a:rPr>
              <a:t>A critical examination of somebody or something aimed at forming a judgment or evaluation </a:t>
            </a:r>
            <a:r>
              <a:rPr lang="en-US" b="1" dirty="0" smtClean="0">
                <a:latin typeface="High Tower Text" pitchFamily="18" charset="0"/>
              </a:rPr>
              <a:t>Microsoft® Encarta® 2009. </a:t>
            </a:r>
          </a:p>
          <a:p>
            <a:pPr>
              <a:buFont typeface="Wingdings" pitchFamily="2" charset="2"/>
              <a:buChar char="q"/>
            </a:pPr>
            <a:r>
              <a:rPr lang="en-US" sz="3000" dirty="0" smtClean="0">
                <a:solidFill>
                  <a:schemeClr val="tx1"/>
                </a:solidFill>
                <a:latin typeface="High Tower Text" pitchFamily="18" charset="0"/>
              </a:rPr>
              <a:t>Construction Inspection/supervision: </a:t>
            </a:r>
            <a:r>
              <a:rPr lang="en-US" sz="2400" dirty="0" smtClean="0">
                <a:solidFill>
                  <a:schemeClr val="tx1"/>
                </a:solidFill>
                <a:latin typeface="High Tower Text" pitchFamily="18" charset="0"/>
              </a:rPr>
              <a:t> the process of ensuring targets(cost, time and quality) which has been set at the planning stage.</a:t>
            </a:r>
          </a:p>
          <a:p>
            <a:pPr>
              <a:buFont typeface="Wingdings" pitchFamily="2" charset="2"/>
              <a:buChar char="q"/>
            </a:pPr>
            <a:r>
              <a:rPr lang="en-US" dirty="0" smtClean="0">
                <a:latin typeface="High Tower Text" pitchFamily="18" charset="0"/>
              </a:rPr>
              <a:t>Inspection is </a:t>
            </a:r>
            <a:r>
              <a:rPr lang="en-US" sz="2400" dirty="0" smtClean="0">
                <a:solidFill>
                  <a:schemeClr val="tx2"/>
                </a:solidFill>
                <a:latin typeface="High Tower Text" pitchFamily="18" charset="0"/>
                <a:ea typeface="+mj-ea"/>
                <a:cs typeface="+mj-cs"/>
              </a:rPr>
              <a:t>one of the means of ensuring compliance of design and specifications.</a:t>
            </a:r>
          </a:p>
          <a:p>
            <a:pPr>
              <a:buFont typeface="Wingdings" pitchFamily="2" charset="2"/>
              <a:buChar char="q"/>
            </a:pPr>
            <a:r>
              <a:rPr lang="en-US" sz="2400" dirty="0" smtClean="0">
                <a:solidFill>
                  <a:schemeClr val="tx2"/>
                </a:solidFill>
                <a:latin typeface="High Tower Text" pitchFamily="18" charset="0"/>
                <a:ea typeface="+mj-ea"/>
                <a:cs typeface="+mj-cs"/>
              </a:rPr>
              <a:t>The primary objective of inspection is to ensure safety of lives and durability of structure.</a:t>
            </a:r>
          </a:p>
          <a:p>
            <a:pPr>
              <a:buFont typeface="Wingdings" pitchFamily="2" charset="2"/>
              <a:buChar char="q"/>
            </a:pPr>
            <a:r>
              <a:rPr lang="en-US" sz="2400" dirty="0" smtClean="0">
                <a:solidFill>
                  <a:schemeClr val="tx2"/>
                </a:solidFill>
                <a:latin typeface="High Tower Text" pitchFamily="18" charset="0"/>
                <a:ea typeface="+mj-ea"/>
                <a:cs typeface="+mj-cs"/>
              </a:rPr>
              <a:t>Therefore, the inspector has the responsibility of ensuring that the structure being built confirms to the acceptable standards and good workmanship and quality materials.</a:t>
            </a:r>
          </a:p>
          <a:p>
            <a:pPr>
              <a:buFont typeface="Wingdings" pitchFamily="2" charset="2"/>
              <a:buChar char="q"/>
            </a:pPr>
            <a:r>
              <a:rPr lang="en-US" sz="2400" dirty="0" smtClean="0">
                <a:solidFill>
                  <a:schemeClr val="tx2"/>
                </a:solidFill>
                <a:latin typeface="High Tower Text" pitchFamily="18" charset="0"/>
                <a:ea typeface="+mj-ea"/>
                <a:cs typeface="+mj-cs"/>
              </a:rPr>
              <a:t>The inspector has professional as well as ethical responsibility to ensure that the structure is built correctly</a:t>
            </a:r>
            <a:r>
              <a:rPr lang="en-US" sz="2400" b="1" dirty="0" smtClean="0">
                <a:solidFill>
                  <a:schemeClr val="tx2"/>
                </a:solidFill>
                <a:latin typeface="High Tower Text" pitchFamily="18" charset="0"/>
                <a:ea typeface="+mj-ea"/>
                <a:cs typeface="+mj-cs"/>
              </a:rPr>
              <a:t>.</a:t>
            </a:r>
          </a:p>
        </p:txBody>
      </p:sp>
      <p:sp>
        <p:nvSpPr>
          <p:cNvPr id="4" name="Slide Number Placeholder 3"/>
          <p:cNvSpPr>
            <a:spLocks noGrp="1"/>
          </p:cNvSpPr>
          <p:nvPr>
            <p:ph type="sldNum" sz="quarter" idx="12"/>
          </p:nvPr>
        </p:nvSpPr>
        <p:spPr/>
        <p:txBody>
          <a:bodyPr/>
          <a:lstStyle/>
          <a:p>
            <a:fld id="{6C254859-A5BC-483F-B1E5-F8AC4B58FE1F}" type="slidenum">
              <a:rPr lang="en-US" smtClean="0"/>
              <a:pPr/>
              <a:t>3</a:t>
            </a:fld>
            <a:endParaRPr lang="en-US" dirty="0"/>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…….Continued</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q"/>
            </a:pPr>
            <a:r>
              <a:rPr lang="en-US" sz="2400" dirty="0" smtClean="0">
                <a:latin typeface="High Tower Text" pitchFamily="18" charset="0"/>
              </a:rPr>
              <a:t>Most of the buildings and other infrastructure fails due to lack of proper and professional supervision causing loss of lives and property.</a:t>
            </a:r>
          </a:p>
          <a:p>
            <a:pPr>
              <a:buFont typeface="Wingdings" pitchFamily="2" charset="2"/>
              <a:buChar char="q"/>
            </a:pPr>
            <a:r>
              <a:rPr lang="en-US" sz="2400" dirty="0" smtClean="0">
                <a:latin typeface="High Tower Text" pitchFamily="18" charset="0"/>
              </a:rPr>
              <a:t>Proper inspection becomes a critical aspect of a work in order to ensure that the works to be accomplished are done as intended, confirming to the technical documents requirement.</a:t>
            </a:r>
          </a:p>
          <a:p>
            <a:pPr>
              <a:buFont typeface="Wingdings" pitchFamily="2" charset="2"/>
              <a:buChar char="q"/>
            </a:pPr>
            <a:r>
              <a:rPr lang="en-US" sz="2400" dirty="0" smtClean="0">
                <a:latin typeface="High Tower Text" pitchFamily="18" charset="0"/>
              </a:rPr>
              <a:t>The relationship between the inspector and the contractor should be partnership rather than advisory and regulatory.</a:t>
            </a:r>
          </a:p>
        </p:txBody>
      </p:sp>
      <p:sp>
        <p:nvSpPr>
          <p:cNvPr id="4" name="Slide Number Placeholder 3"/>
          <p:cNvSpPr>
            <a:spLocks noGrp="1"/>
          </p:cNvSpPr>
          <p:nvPr>
            <p:ph type="sldNum" sz="quarter" idx="12"/>
          </p:nvPr>
        </p:nvSpPr>
        <p:spPr>
          <a:xfrm>
            <a:off x="8077200" y="6492240"/>
            <a:ext cx="762000" cy="365760"/>
          </a:xfrm>
        </p:spPr>
        <p:txBody>
          <a:bodyPr/>
          <a:lstStyle/>
          <a:p>
            <a:fld id="{6C254859-A5BC-483F-B1E5-F8AC4B58FE1F}" type="slidenum">
              <a:rPr lang="en-US" b="1" smtClean="0">
                <a:solidFill>
                  <a:schemeClr val="tx1"/>
                </a:solidFill>
              </a:rPr>
              <a:pPr/>
              <a:t>4</a:t>
            </a:fld>
            <a:endParaRPr lang="en-US" b="1"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……Continued</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q"/>
            </a:pPr>
            <a:r>
              <a:rPr lang="en-US" sz="2400" dirty="0" smtClean="0">
                <a:latin typeface="High Tower Text" pitchFamily="18" charset="0"/>
              </a:rPr>
              <a:t>It is common that inspectors takes side and may think that anything he/she can do to slow down, impede or control the work is to the advantage of the employer.</a:t>
            </a:r>
          </a:p>
          <a:p>
            <a:pPr>
              <a:buFont typeface="Wingdings" pitchFamily="2" charset="2"/>
              <a:buChar char="q"/>
            </a:pPr>
            <a:r>
              <a:rPr lang="en-US" sz="2400" dirty="0" smtClean="0">
                <a:latin typeface="High Tower Text" pitchFamily="18" charset="0"/>
              </a:rPr>
              <a:t>The inspector is responsible to control quality of work but if he/she impede the progress, the employer will incur additional costs.</a:t>
            </a:r>
          </a:p>
          <a:p>
            <a:pPr>
              <a:buNone/>
            </a:pPr>
            <a:endParaRPr lang="en-US" sz="2400" dirty="0" smtClean="0">
              <a:latin typeface="Book Antiqua" pitchFamily="18" charset="0"/>
            </a:endParaRPr>
          </a:p>
          <a:p>
            <a:pPr>
              <a:buFont typeface="Wingdings" pitchFamily="2" charset="2"/>
              <a:buChar char="q"/>
            </a:pPr>
            <a:endParaRPr lang="en-US" sz="2400" dirty="0">
              <a:latin typeface="Book Antiqua" pitchFamily="18" charset="0"/>
            </a:endParaRPr>
          </a:p>
        </p:txBody>
      </p:sp>
      <p:sp>
        <p:nvSpPr>
          <p:cNvPr id="4" name="Slide Number Placeholder 3"/>
          <p:cNvSpPr>
            <a:spLocks noGrp="1"/>
          </p:cNvSpPr>
          <p:nvPr>
            <p:ph type="sldNum" sz="quarter" idx="12"/>
          </p:nvPr>
        </p:nvSpPr>
        <p:spPr/>
        <p:txBody>
          <a:bodyPr/>
          <a:lstStyle/>
          <a:p>
            <a:fld id="{6C254859-A5BC-483F-B1E5-F8AC4B58FE1F}"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Supervision</a:t>
            </a:r>
            <a:endParaRPr lang="en-US" dirty="0"/>
          </a:p>
        </p:txBody>
      </p:sp>
      <p:sp>
        <p:nvSpPr>
          <p:cNvPr id="3" name="Content Placeholder 2"/>
          <p:cNvSpPr>
            <a:spLocks noGrp="1"/>
          </p:cNvSpPr>
          <p:nvPr>
            <p:ph idx="1"/>
          </p:nvPr>
        </p:nvSpPr>
        <p:spPr>
          <a:xfrm>
            <a:off x="0" y="2249424"/>
            <a:ext cx="9144000" cy="4325112"/>
          </a:xfrm>
        </p:spPr>
        <p:txBody>
          <a:bodyPr>
            <a:normAutofit lnSpcReduction="10000"/>
          </a:bodyPr>
          <a:lstStyle/>
          <a:p>
            <a:pPr>
              <a:buFont typeface="Wingdings" pitchFamily="2" charset="2"/>
              <a:buChar char="q"/>
            </a:pPr>
            <a:r>
              <a:rPr lang="en-US" sz="2400" dirty="0" smtClean="0">
                <a:latin typeface="High Tower Text" pitchFamily="18" charset="0"/>
              </a:rPr>
              <a:t>Supervision is important to ensure that the structures or works being executed are constructed according to Design, Specification, code requirements as well as accepted practice.</a:t>
            </a:r>
          </a:p>
          <a:p>
            <a:pPr>
              <a:buFont typeface="Wingdings" pitchFamily="2" charset="2"/>
              <a:buChar char="q"/>
            </a:pPr>
            <a:r>
              <a:rPr lang="en-US" sz="2400" dirty="0" smtClean="0">
                <a:latin typeface="High Tower Text" pitchFamily="18" charset="0"/>
              </a:rPr>
              <a:t>Therefore, supervision can be defined as the process of ensuring compliance with technical requirements, government regulations and accepted levels of workmanship</a:t>
            </a:r>
          </a:p>
          <a:p>
            <a:pPr>
              <a:buFont typeface="Wingdings" pitchFamily="2" charset="2"/>
              <a:buChar char="q"/>
            </a:pPr>
            <a:r>
              <a:rPr lang="en-US" sz="2400" dirty="0" smtClean="0">
                <a:latin typeface="High Tower Text" pitchFamily="18" charset="0"/>
              </a:rPr>
              <a:t>If the work is executed with faulty supervision, it may result in</a:t>
            </a:r>
          </a:p>
          <a:p>
            <a:pPr lvl="3">
              <a:buFont typeface="Wingdings" pitchFamily="2" charset="2"/>
              <a:buChar char="ü"/>
            </a:pPr>
            <a:r>
              <a:rPr lang="en-US" sz="1800" dirty="0" smtClean="0">
                <a:latin typeface="High Tower Text" pitchFamily="18" charset="0"/>
              </a:rPr>
              <a:t> change in the intention of the designer</a:t>
            </a:r>
          </a:p>
          <a:p>
            <a:pPr lvl="3">
              <a:buFont typeface="Wingdings" pitchFamily="2" charset="2"/>
              <a:buChar char="ü"/>
            </a:pPr>
            <a:r>
              <a:rPr lang="en-US" sz="1800" dirty="0" smtClean="0">
                <a:latin typeface="High Tower Text" pitchFamily="18" charset="0"/>
              </a:rPr>
              <a:t>Unsafe and/ or unacceptable structure</a:t>
            </a:r>
          </a:p>
          <a:p>
            <a:pPr lvl="3">
              <a:buFont typeface="Wingdings" pitchFamily="2" charset="2"/>
              <a:buChar char="ü"/>
            </a:pPr>
            <a:r>
              <a:rPr lang="en-US" sz="1800" dirty="0" smtClean="0">
                <a:latin typeface="High Tower Text" pitchFamily="18" charset="0"/>
              </a:rPr>
              <a:t>Additional costs to the employer</a:t>
            </a:r>
          </a:p>
          <a:p>
            <a:pPr lvl="3">
              <a:buFont typeface="Wingdings" pitchFamily="2" charset="2"/>
              <a:buChar char="ü"/>
            </a:pPr>
            <a:r>
              <a:rPr lang="en-US" sz="1800" dirty="0" smtClean="0">
                <a:latin typeface="High Tower Text" pitchFamily="18" charset="0"/>
              </a:rPr>
              <a:t>Un necessary delay</a:t>
            </a:r>
          </a:p>
          <a:p>
            <a:pPr lvl="3">
              <a:buFont typeface="Wingdings" pitchFamily="2" charset="2"/>
              <a:buChar char="ü"/>
            </a:pPr>
            <a:r>
              <a:rPr lang="en-US" sz="1800" dirty="0" smtClean="0">
                <a:latin typeface="High Tower Text" pitchFamily="18" charset="0"/>
              </a:rPr>
              <a:t>Poor quality of work, …etc</a:t>
            </a:r>
          </a:p>
          <a:p>
            <a:pPr>
              <a:buNone/>
            </a:pPr>
            <a:endParaRPr lang="en-US" sz="2400" dirty="0" smtClean="0">
              <a:latin typeface="Book Antiqua" pitchFamily="18" charset="0"/>
            </a:endParaRPr>
          </a:p>
        </p:txBody>
      </p:sp>
      <p:sp>
        <p:nvSpPr>
          <p:cNvPr id="4" name="Slide Number Placeholder 3"/>
          <p:cNvSpPr>
            <a:spLocks noGrp="1"/>
          </p:cNvSpPr>
          <p:nvPr>
            <p:ph type="sldNum" sz="quarter" idx="12"/>
          </p:nvPr>
        </p:nvSpPr>
        <p:spPr/>
        <p:txBody>
          <a:bodyPr/>
          <a:lstStyle/>
          <a:p>
            <a:fld id="{6C254859-A5BC-483F-B1E5-F8AC4B58FE1F}" type="slidenum">
              <a:rPr lang="en-US" smtClean="0"/>
              <a:pPr/>
              <a:t>6</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horizont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linds(horizontal)">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Project Environment</a:t>
            </a:r>
            <a:endParaRPr lang="en-US" dirty="0"/>
          </a:p>
        </p:txBody>
      </p:sp>
      <p:sp>
        <p:nvSpPr>
          <p:cNvPr id="3" name="Content Placeholder 2"/>
          <p:cNvSpPr>
            <a:spLocks noGrp="1"/>
          </p:cNvSpPr>
          <p:nvPr>
            <p:ph idx="1"/>
          </p:nvPr>
        </p:nvSpPr>
        <p:spPr>
          <a:xfrm>
            <a:off x="152400" y="2249424"/>
            <a:ext cx="8839200" cy="4325112"/>
          </a:xfrm>
        </p:spPr>
        <p:txBody>
          <a:bodyPr>
            <a:normAutofit/>
          </a:bodyPr>
          <a:lstStyle/>
          <a:p>
            <a:pPr>
              <a:buFont typeface="Wingdings" pitchFamily="2" charset="2"/>
              <a:buChar char="q"/>
            </a:pPr>
            <a:r>
              <a:rPr lang="en-US" dirty="0" smtClean="0">
                <a:latin typeface="High Tower Text" pitchFamily="18" charset="0"/>
              </a:rPr>
              <a:t>The influence of various elements in the executing inspector’s duties or the environment in which the inspector exercise his/her duties is called Project environment.</a:t>
            </a:r>
          </a:p>
          <a:p>
            <a:pPr>
              <a:buFont typeface="Wingdings" pitchFamily="2" charset="2"/>
              <a:buChar char="q"/>
            </a:pPr>
            <a:r>
              <a:rPr lang="en-US" dirty="0" smtClean="0">
                <a:latin typeface="High Tower Text" pitchFamily="18" charset="0"/>
              </a:rPr>
              <a:t>Factor affecting the project environment:</a:t>
            </a:r>
          </a:p>
          <a:p>
            <a:pPr lvl="2">
              <a:buFont typeface="Wingdings" pitchFamily="2" charset="2"/>
              <a:buChar char="ü"/>
            </a:pPr>
            <a:r>
              <a:rPr lang="en-US" b="1" dirty="0" smtClean="0">
                <a:latin typeface="High Tower Text" pitchFamily="18" charset="0"/>
              </a:rPr>
              <a:t>Contractor attitude,</a:t>
            </a:r>
            <a:endParaRPr lang="en-US" dirty="0" smtClean="0">
              <a:latin typeface="High Tower Text" pitchFamily="18" charset="0"/>
            </a:endParaRPr>
          </a:p>
          <a:p>
            <a:pPr lvl="2">
              <a:buFont typeface="Wingdings" pitchFamily="2" charset="2"/>
              <a:buChar char="ü"/>
            </a:pPr>
            <a:r>
              <a:rPr lang="en-US" b="1" dirty="0" smtClean="0">
                <a:latin typeface="High Tower Text" pitchFamily="18" charset="0"/>
              </a:rPr>
              <a:t>Inspector attitude,</a:t>
            </a:r>
          </a:p>
          <a:p>
            <a:pPr lvl="2">
              <a:buFont typeface="Wingdings" pitchFamily="2" charset="2"/>
              <a:buChar char="ü"/>
            </a:pPr>
            <a:r>
              <a:rPr lang="en-US" b="1" dirty="0" smtClean="0">
                <a:latin typeface="High Tower Text" pitchFamily="18" charset="0"/>
              </a:rPr>
              <a:t>Contractor abilities,</a:t>
            </a:r>
            <a:endParaRPr lang="en-US" dirty="0" smtClean="0">
              <a:latin typeface="High Tower Text" pitchFamily="18" charset="0"/>
            </a:endParaRPr>
          </a:p>
          <a:p>
            <a:pPr lvl="2">
              <a:buFont typeface="Wingdings" pitchFamily="2" charset="2"/>
              <a:buChar char="ü"/>
            </a:pPr>
            <a:r>
              <a:rPr lang="en-US" b="1" dirty="0" smtClean="0">
                <a:latin typeface="High Tower Text" pitchFamily="18" charset="0"/>
              </a:rPr>
              <a:t>Trade atmosphere,</a:t>
            </a:r>
          </a:p>
          <a:p>
            <a:pPr lvl="2">
              <a:buFont typeface="Wingdings" pitchFamily="2" charset="2"/>
              <a:buChar char="ü"/>
            </a:pPr>
            <a:r>
              <a:rPr lang="en-US" b="1" dirty="0" smtClean="0">
                <a:latin typeface="High Tower Text" pitchFamily="18" charset="0"/>
              </a:rPr>
              <a:t>Field team ability,</a:t>
            </a:r>
            <a:endParaRPr lang="en-US" dirty="0" smtClean="0">
              <a:latin typeface="High Tower Text" pitchFamily="18" charset="0"/>
            </a:endParaRPr>
          </a:p>
          <a:p>
            <a:pPr lvl="2">
              <a:buFont typeface="Wingdings" pitchFamily="2" charset="2"/>
              <a:buChar char="ü"/>
            </a:pPr>
            <a:r>
              <a:rPr lang="en-US" b="1" dirty="0" smtClean="0">
                <a:latin typeface="High Tower Text" pitchFamily="18" charset="0"/>
              </a:rPr>
              <a:t>Completeness of drawings,</a:t>
            </a:r>
          </a:p>
          <a:p>
            <a:pPr lvl="2">
              <a:buFont typeface="Wingdings" pitchFamily="2" charset="2"/>
              <a:buChar char="ü"/>
            </a:pPr>
            <a:r>
              <a:rPr lang="en-US" b="1" dirty="0" smtClean="0">
                <a:latin typeface="High Tower Text" pitchFamily="18" charset="0"/>
              </a:rPr>
              <a:t>Field conditions</a:t>
            </a:r>
            <a:r>
              <a:rPr lang="en-US" dirty="0" smtClean="0">
                <a:latin typeface="High Tower Text" pitchFamily="18" charset="0"/>
              </a:rPr>
              <a:t>, …etc</a:t>
            </a:r>
          </a:p>
          <a:p>
            <a:pPr lvl="2">
              <a:buFont typeface="Wingdings" pitchFamily="2" charset="2"/>
              <a:buChar char="ü"/>
            </a:pPr>
            <a:endParaRPr lang="en-US" dirty="0"/>
          </a:p>
        </p:txBody>
      </p:sp>
      <p:sp>
        <p:nvSpPr>
          <p:cNvPr id="4" name="Slide Number Placeholder 3"/>
          <p:cNvSpPr>
            <a:spLocks noGrp="1"/>
          </p:cNvSpPr>
          <p:nvPr>
            <p:ph type="sldNum" sz="quarter" idx="12"/>
          </p:nvPr>
        </p:nvSpPr>
        <p:spPr/>
        <p:txBody>
          <a:bodyPr/>
          <a:lstStyle/>
          <a:p>
            <a:fld id="{6C254859-A5BC-483F-B1E5-F8AC4B58FE1F}" type="slidenum">
              <a:rPr lang="en-US" smtClean="0"/>
              <a:pPr/>
              <a:t>7</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blinds(horizontal)">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blinds(horizontal)">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1066800"/>
          </a:xfrm>
        </p:spPr>
        <p:txBody>
          <a:bodyPr/>
          <a:lstStyle/>
          <a:p>
            <a:r>
              <a:rPr lang="en-US" dirty="0" smtClean="0"/>
              <a:t>The Skills of Inspection</a:t>
            </a:r>
            <a:endParaRPr lang="en-US" dirty="0"/>
          </a:p>
        </p:txBody>
      </p:sp>
      <p:sp>
        <p:nvSpPr>
          <p:cNvPr id="3" name="Content Placeholder 2"/>
          <p:cNvSpPr>
            <a:spLocks noGrp="1"/>
          </p:cNvSpPr>
          <p:nvPr>
            <p:ph idx="1"/>
          </p:nvPr>
        </p:nvSpPr>
        <p:spPr>
          <a:xfrm>
            <a:off x="457200" y="1447800"/>
            <a:ext cx="8229600" cy="5410200"/>
          </a:xfrm>
        </p:spPr>
        <p:txBody>
          <a:bodyPr>
            <a:normAutofit/>
          </a:bodyPr>
          <a:lstStyle/>
          <a:p>
            <a:pPr>
              <a:buFont typeface="Wingdings" pitchFamily="2" charset="2"/>
              <a:buChar char="q"/>
            </a:pPr>
            <a:r>
              <a:rPr lang="en-US" sz="2400" dirty="0" smtClean="0">
                <a:latin typeface="High Tower Text" pitchFamily="18" charset="0"/>
              </a:rPr>
              <a:t>The inspector is excepted to have the following skills:</a:t>
            </a:r>
          </a:p>
          <a:p>
            <a:pPr lvl="2">
              <a:buFont typeface="Wingdings" pitchFamily="2" charset="2"/>
              <a:buChar char="ü"/>
            </a:pPr>
            <a:r>
              <a:rPr lang="en-US" sz="2000" b="1" dirty="0" smtClean="0">
                <a:latin typeface="High Tower Text" pitchFamily="18" charset="0"/>
              </a:rPr>
              <a:t>Observation skills</a:t>
            </a:r>
          </a:p>
          <a:p>
            <a:pPr lvl="4">
              <a:buFont typeface="Courier New" pitchFamily="49" charset="0"/>
              <a:buChar char="o"/>
            </a:pPr>
            <a:r>
              <a:rPr lang="en-US" sz="1800" dirty="0" smtClean="0">
                <a:latin typeface="High Tower Text" pitchFamily="18" charset="0"/>
              </a:rPr>
              <a:t>Global observation skills</a:t>
            </a:r>
          </a:p>
          <a:p>
            <a:pPr lvl="4">
              <a:buFont typeface="Courier New" pitchFamily="49" charset="0"/>
              <a:buChar char="o"/>
            </a:pPr>
            <a:r>
              <a:rPr lang="en-US" sz="1800" dirty="0" smtClean="0">
                <a:latin typeface="High Tower Text" pitchFamily="18" charset="0"/>
              </a:rPr>
              <a:t>Abstract observational skills</a:t>
            </a:r>
          </a:p>
          <a:p>
            <a:pPr lvl="2">
              <a:buFont typeface="Wingdings" pitchFamily="2" charset="2"/>
              <a:buChar char="ü"/>
            </a:pPr>
            <a:r>
              <a:rPr lang="en-US" sz="2000" b="1" dirty="0" smtClean="0">
                <a:latin typeface="High Tower Text" pitchFamily="18" charset="0"/>
              </a:rPr>
              <a:t>Technical skills or competence</a:t>
            </a:r>
            <a:r>
              <a:rPr lang="en-US" sz="2000" dirty="0" smtClean="0">
                <a:latin typeface="High Tower Text" pitchFamily="18" charset="0"/>
              </a:rPr>
              <a:t>: Familiar with current technology and method of executing construction works</a:t>
            </a:r>
          </a:p>
          <a:p>
            <a:pPr lvl="2">
              <a:buFont typeface="Wingdings" pitchFamily="2" charset="2"/>
              <a:buChar char="ü"/>
            </a:pPr>
            <a:r>
              <a:rPr lang="en-US" sz="2000" b="1" dirty="0" smtClean="0">
                <a:latin typeface="High Tower Text" pitchFamily="18" charset="0"/>
              </a:rPr>
              <a:t>Interpersonal skills: </a:t>
            </a:r>
            <a:r>
              <a:rPr lang="en-US" sz="2000" dirty="0" smtClean="0">
                <a:latin typeface="High Tower Text" pitchFamily="18" charset="0"/>
              </a:rPr>
              <a:t>the way information is transmitted can affect the way it is understood.</a:t>
            </a:r>
          </a:p>
          <a:p>
            <a:pPr lvl="2">
              <a:buFont typeface="Wingdings" pitchFamily="2" charset="2"/>
              <a:buChar char="ü"/>
            </a:pPr>
            <a:r>
              <a:rPr lang="en-US" sz="2000" b="1" dirty="0" smtClean="0">
                <a:latin typeface="High Tower Text" pitchFamily="18" charset="0"/>
              </a:rPr>
              <a:t>Communication skills: </a:t>
            </a:r>
            <a:r>
              <a:rPr lang="en-US" sz="2000" dirty="0" smtClean="0">
                <a:latin typeface="High Tower Text" pitchFamily="18" charset="0"/>
              </a:rPr>
              <a:t>Exchange of information</a:t>
            </a:r>
          </a:p>
          <a:p>
            <a:pPr lvl="3">
              <a:buFont typeface="Wingdings" pitchFamily="2" charset="2"/>
              <a:buChar char="ü"/>
            </a:pPr>
            <a:r>
              <a:rPr lang="en-US" dirty="0" smtClean="0">
                <a:solidFill>
                  <a:schemeClr val="tx1"/>
                </a:solidFill>
                <a:latin typeface="High Tower Text" pitchFamily="18" charset="0"/>
              </a:rPr>
              <a:t>The sender is responsible for making the information clear, unambiguous, and complete so that the receiver can receive it correctly</a:t>
            </a:r>
          </a:p>
          <a:p>
            <a:pPr lvl="4">
              <a:buFont typeface="Courier New" pitchFamily="49" charset="0"/>
              <a:buChar char="o"/>
            </a:pPr>
            <a:r>
              <a:rPr lang="en-US" sz="1600" dirty="0" smtClean="0">
                <a:latin typeface="High Tower Text" pitchFamily="18" charset="0"/>
              </a:rPr>
              <a:t>Written and oral, Listening and speaking</a:t>
            </a:r>
          </a:p>
          <a:p>
            <a:pPr lvl="4">
              <a:buFont typeface="Courier New" pitchFamily="49" charset="0"/>
              <a:buChar char="o"/>
            </a:pPr>
            <a:r>
              <a:rPr lang="en-US" sz="1600" dirty="0" smtClean="0">
                <a:latin typeface="High Tower Text" pitchFamily="18" charset="0"/>
              </a:rPr>
              <a:t>Internal and external</a:t>
            </a:r>
          </a:p>
          <a:p>
            <a:pPr lvl="4">
              <a:buFont typeface="Courier New" pitchFamily="49" charset="0"/>
              <a:buChar char="o"/>
            </a:pPr>
            <a:r>
              <a:rPr lang="en-US" sz="1600" dirty="0" smtClean="0">
                <a:latin typeface="High Tower Text" pitchFamily="18" charset="0"/>
              </a:rPr>
              <a:t>Formal and Informal</a:t>
            </a:r>
          </a:p>
          <a:p>
            <a:pPr lvl="4">
              <a:buFont typeface="Courier New" pitchFamily="49" charset="0"/>
              <a:buChar char="o"/>
            </a:pPr>
            <a:r>
              <a:rPr lang="en-US" sz="1600" dirty="0" smtClean="0">
                <a:latin typeface="High Tower Text" pitchFamily="18" charset="0"/>
              </a:rPr>
              <a:t>Vertical and Horizontal</a:t>
            </a:r>
          </a:p>
          <a:p>
            <a:pPr lvl="2">
              <a:buFont typeface="Wingdings" pitchFamily="2" charset="2"/>
              <a:buChar char="ü"/>
            </a:pPr>
            <a:endParaRPr lang="en-US" sz="2000" dirty="0" smtClean="0">
              <a:latin typeface="Book Antiqua" pitchFamily="18" charset="0"/>
            </a:endParaRPr>
          </a:p>
        </p:txBody>
      </p:sp>
      <p:sp>
        <p:nvSpPr>
          <p:cNvPr id="4" name="Slide Number Placeholder 3"/>
          <p:cNvSpPr>
            <a:spLocks noGrp="1"/>
          </p:cNvSpPr>
          <p:nvPr>
            <p:ph type="sldNum" sz="quarter" idx="12"/>
          </p:nvPr>
        </p:nvSpPr>
        <p:spPr/>
        <p:txBody>
          <a:bodyPr/>
          <a:lstStyle/>
          <a:p>
            <a:fld id="{6C254859-A5BC-483F-B1E5-F8AC4B58FE1F}" type="slidenum">
              <a:rPr lang="en-US" smtClean="0"/>
              <a:pPr/>
              <a:t>8</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linds(horizont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linds(horizontal)">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blinds(horizontal)">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blinds(horizontal)">
                                      <p:cBhvr>
                                        <p:cTn id="6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Skill of inspection</a:t>
            </a:r>
            <a:endParaRPr lang="en-US" dirty="0"/>
          </a:p>
        </p:txBody>
      </p:sp>
      <p:sp>
        <p:nvSpPr>
          <p:cNvPr id="3" name="Content Placeholder 2"/>
          <p:cNvSpPr>
            <a:spLocks noGrp="1"/>
          </p:cNvSpPr>
          <p:nvPr>
            <p:ph idx="1"/>
          </p:nvPr>
        </p:nvSpPr>
        <p:spPr>
          <a:xfrm>
            <a:off x="457200" y="1609416"/>
            <a:ext cx="7239000" cy="5019984"/>
          </a:xfrm>
        </p:spPr>
        <p:txBody>
          <a:bodyPr>
            <a:normAutofit fontScale="92500" lnSpcReduction="20000"/>
          </a:bodyPr>
          <a:lstStyle/>
          <a:p>
            <a:pPr lvl="2">
              <a:buFont typeface="Wingdings" pitchFamily="2" charset="2"/>
              <a:buChar char="ü"/>
            </a:pPr>
            <a:r>
              <a:rPr lang="en-US" dirty="0" smtClean="0">
                <a:latin typeface="High Tower Text" pitchFamily="18" charset="0"/>
              </a:rPr>
              <a:t>Communicating involves substantial body of knowledge that is not unique to the project context, for example</a:t>
            </a:r>
          </a:p>
          <a:p>
            <a:pPr lvl="3">
              <a:buFont typeface="Wingdings" pitchFamily="2" charset="2"/>
              <a:buChar char="ü"/>
            </a:pPr>
            <a:r>
              <a:rPr lang="en-US" dirty="0" smtClean="0">
                <a:latin typeface="High Tower Text" pitchFamily="18" charset="0"/>
              </a:rPr>
              <a:t>Choice of media</a:t>
            </a:r>
          </a:p>
          <a:p>
            <a:pPr lvl="3">
              <a:buFont typeface="Wingdings" pitchFamily="2" charset="2"/>
              <a:buChar char="ü"/>
            </a:pPr>
            <a:r>
              <a:rPr lang="en-US" dirty="0" smtClean="0">
                <a:latin typeface="High Tower Text" pitchFamily="18" charset="0"/>
              </a:rPr>
              <a:t>Writing style (Active </a:t>
            </a:r>
            <a:r>
              <a:rPr lang="en-US" dirty="0" err="1" smtClean="0">
                <a:latin typeface="High Tower Text" pitchFamily="18" charset="0"/>
              </a:rPr>
              <a:t>vs</a:t>
            </a:r>
            <a:r>
              <a:rPr lang="en-US" dirty="0" smtClean="0">
                <a:latin typeface="High Tower Text" pitchFamily="18" charset="0"/>
              </a:rPr>
              <a:t> Passive)</a:t>
            </a:r>
          </a:p>
          <a:p>
            <a:pPr lvl="3">
              <a:buFont typeface="Wingdings" pitchFamily="2" charset="2"/>
              <a:buChar char="ü"/>
            </a:pPr>
            <a:r>
              <a:rPr lang="en-US" dirty="0" smtClean="0">
                <a:latin typeface="High Tower Text" pitchFamily="18" charset="0"/>
              </a:rPr>
              <a:t>Presentation technique</a:t>
            </a:r>
          </a:p>
          <a:p>
            <a:pPr lvl="3">
              <a:buFont typeface="Wingdings" pitchFamily="2" charset="2"/>
              <a:buChar char="ü"/>
            </a:pPr>
            <a:r>
              <a:rPr lang="en-US" dirty="0" smtClean="0">
                <a:latin typeface="High Tower Text" pitchFamily="18" charset="0"/>
              </a:rPr>
              <a:t>Meeting management technique:</a:t>
            </a:r>
          </a:p>
          <a:p>
            <a:pPr lvl="2">
              <a:buFont typeface="Wingdings" pitchFamily="2" charset="2"/>
              <a:buChar char="ü"/>
            </a:pPr>
            <a:r>
              <a:rPr lang="en-US" b="1" dirty="0" smtClean="0">
                <a:latin typeface="High Tower Text" pitchFamily="18" charset="0"/>
              </a:rPr>
              <a:t>Negotiating: </a:t>
            </a:r>
          </a:p>
          <a:p>
            <a:pPr lvl="3">
              <a:buFont typeface="Wingdings" pitchFamily="2" charset="2"/>
              <a:buChar char="ü"/>
            </a:pPr>
            <a:r>
              <a:rPr lang="en-US" dirty="0" smtClean="0">
                <a:latin typeface="High Tower Text" pitchFamily="18" charset="0"/>
              </a:rPr>
              <a:t>Negotiation might be about the following things</a:t>
            </a:r>
          </a:p>
          <a:p>
            <a:pPr lvl="4">
              <a:buFont typeface="Wingdings" pitchFamily="2" charset="2"/>
              <a:buChar char="ü"/>
            </a:pPr>
            <a:r>
              <a:rPr lang="en-US" dirty="0" smtClean="0">
                <a:latin typeface="High Tower Text" pitchFamily="18" charset="0"/>
              </a:rPr>
              <a:t>Scope, cost or schedule objective</a:t>
            </a:r>
          </a:p>
          <a:p>
            <a:pPr lvl="4">
              <a:buFont typeface="Wingdings" pitchFamily="2" charset="2"/>
              <a:buChar char="ü"/>
            </a:pPr>
            <a:r>
              <a:rPr lang="en-US" dirty="0" smtClean="0">
                <a:latin typeface="High Tower Text" pitchFamily="18" charset="0"/>
              </a:rPr>
              <a:t>Contract terms and conditions</a:t>
            </a:r>
          </a:p>
          <a:p>
            <a:pPr lvl="4">
              <a:buFont typeface="Wingdings" pitchFamily="2" charset="2"/>
              <a:buChar char="ü"/>
            </a:pPr>
            <a:r>
              <a:rPr lang="en-US" dirty="0" smtClean="0">
                <a:latin typeface="High Tower Text" pitchFamily="18" charset="0"/>
              </a:rPr>
              <a:t>Resource assignments, etc</a:t>
            </a:r>
          </a:p>
          <a:p>
            <a:pPr lvl="2">
              <a:buFont typeface="Wingdings" pitchFamily="2" charset="2"/>
              <a:buChar char="ü"/>
            </a:pPr>
            <a:r>
              <a:rPr lang="en-US" b="1" dirty="0" smtClean="0">
                <a:latin typeface="High Tower Text" pitchFamily="18" charset="0"/>
              </a:rPr>
              <a:t>Problem solving skills</a:t>
            </a:r>
          </a:p>
          <a:p>
            <a:pPr marL="1321308" lvl="3" indent="-342900">
              <a:buFont typeface="Courier New" pitchFamily="49" charset="0"/>
              <a:buChar char="o"/>
            </a:pPr>
            <a:r>
              <a:rPr lang="en-US" sz="1800" dirty="0" smtClean="0">
                <a:latin typeface="High Tower Text" pitchFamily="18" charset="0"/>
              </a:rPr>
              <a:t>Problem definition and decision making.</a:t>
            </a:r>
          </a:p>
          <a:p>
            <a:pPr lvl="3">
              <a:buFont typeface="Courier New" pitchFamily="49" charset="0"/>
              <a:buChar char="o"/>
            </a:pPr>
            <a:r>
              <a:rPr lang="en-US" sz="1800" dirty="0" smtClean="0">
                <a:latin typeface="High Tower Text" pitchFamily="18" charset="0"/>
              </a:rPr>
              <a:t>Decision making, “ the right decision at the right time”</a:t>
            </a:r>
          </a:p>
          <a:p>
            <a:pPr lvl="2">
              <a:buFont typeface="Wingdings" pitchFamily="2" charset="2"/>
              <a:buChar char="ü"/>
            </a:pPr>
            <a:r>
              <a:rPr lang="en-US" b="1" dirty="0" smtClean="0">
                <a:latin typeface="High Tower Text" pitchFamily="18" charset="0"/>
              </a:rPr>
              <a:t>Analytical skills : </a:t>
            </a:r>
            <a:r>
              <a:rPr lang="en-US" dirty="0" smtClean="0">
                <a:latin typeface="High Tower Text" pitchFamily="18" charset="0"/>
              </a:rPr>
              <a:t>Analyzing the situation and weighing alternatives to arrive at a good decision.</a:t>
            </a:r>
            <a:endParaRPr lang="en-US" b="1" dirty="0" smtClean="0">
              <a:latin typeface="High Tower Text" pitchFamily="18" charset="0"/>
            </a:endParaRPr>
          </a:p>
          <a:p>
            <a:pPr lvl="3">
              <a:buFont typeface="Courier New" pitchFamily="49" charset="0"/>
              <a:buChar char="o"/>
            </a:pPr>
            <a:r>
              <a:rPr lang="en-US" sz="1800" dirty="0" smtClean="0">
                <a:latin typeface="High Tower Text" pitchFamily="18" charset="0"/>
              </a:rPr>
              <a:t>Looking at the big picture while at the same time separately understanding critical elements.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linds(horizont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linds(horizontal)">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blinds(horizontal)">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blinds(horizontal)">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blinds(horizontal)">
                                      <p:cBhvr>
                                        <p:cTn id="67" dur="5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blinds(horizontal)">
                                      <p:cBhvr>
                                        <p:cTn id="72" dur="500"/>
                                        <p:tgtEl>
                                          <p:spTgt spid="3">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blinds(horizontal)">
                                      <p:cBhvr>
                                        <p:cTn id="77"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TotalTime>
  <Words>1516</Words>
  <Application>Microsoft Office PowerPoint</Application>
  <PresentationFormat>On-screen Show (4:3)</PresentationFormat>
  <Paragraphs>203</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Opulent</vt:lpstr>
      <vt:lpstr>Construction Site Supervision</vt:lpstr>
      <vt:lpstr>Table of content</vt:lpstr>
      <vt:lpstr>Chapter One: Introduction</vt:lpstr>
      <vt:lpstr>…….Continued</vt:lpstr>
      <vt:lpstr>……Continued</vt:lpstr>
      <vt:lpstr>Importance of Supervision</vt:lpstr>
      <vt:lpstr>The Project Environment</vt:lpstr>
      <vt:lpstr>The Skills of Inspection</vt:lpstr>
      <vt:lpstr>Skill of inspection</vt:lpstr>
      <vt:lpstr>The role of Inspector</vt:lpstr>
      <vt:lpstr>The role of Inspector</vt:lpstr>
      <vt:lpstr>…….Continued</vt:lpstr>
      <vt:lpstr>…….Continued</vt:lpstr>
      <vt:lpstr>…..Continued</vt:lpstr>
      <vt:lpstr>Necessary Equipments</vt:lpstr>
      <vt:lpstr>Defects in Construction</vt:lpstr>
      <vt:lpstr>……… Continued</vt:lpstr>
      <vt:lpstr>… Continued</vt:lpstr>
      <vt:lpstr>Identifying the source of responsibilities</vt:lpstr>
      <vt:lpstr>… Continued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Construction Site Supervision</dc:title>
  <dc:creator>toshiba</dc:creator>
  <cp:lastModifiedBy>Inspiron 5567</cp:lastModifiedBy>
  <cp:revision>16</cp:revision>
  <dcterms:created xsi:type="dcterms:W3CDTF">2012-03-25T18:09:05Z</dcterms:created>
  <dcterms:modified xsi:type="dcterms:W3CDTF">2020-05-26T08:56:51Z</dcterms:modified>
</cp:coreProperties>
</file>