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258" r:id="rId3"/>
    <p:sldId id="259" r:id="rId4"/>
    <p:sldId id="260" r:id="rId5"/>
    <p:sldId id="261" r:id="rId6"/>
    <p:sldId id="263" r:id="rId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83" d="100"/>
          <a:sy n="83" d="100"/>
        </p:scale>
        <p:origin x="-1416" y="-77"/>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55B73CAB-3B32-4420-8CA5-FDFC471432D9}" type="datetimeFigureOut">
              <a:rPr lang="en-US" smtClean="0"/>
              <a:pPr/>
              <a:t>5/26/2020</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DC893AC8-7CBF-4088-AB04-968413522347}"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55B73CAB-3B32-4420-8CA5-FDFC471432D9}" type="datetimeFigureOut">
              <a:rPr lang="en-US" smtClean="0"/>
              <a:pPr/>
              <a:t>5/26/2020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C893AC8-7CBF-4088-AB04-968413522347}"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55B73CAB-3B32-4420-8CA5-FDFC471432D9}" type="datetimeFigureOut">
              <a:rPr lang="en-US" smtClean="0"/>
              <a:pPr/>
              <a:t>5/26/2020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C893AC8-7CBF-4088-AB04-968413522347}"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55B73CAB-3B32-4420-8CA5-FDFC471432D9}" type="datetimeFigureOut">
              <a:rPr lang="en-US" smtClean="0"/>
              <a:pPr/>
              <a:t>5/26/2020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C893AC8-7CBF-4088-AB04-968413522347}"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55B73CAB-3B32-4420-8CA5-FDFC471432D9}" type="datetimeFigureOut">
              <a:rPr lang="en-US" smtClean="0"/>
              <a:pPr/>
              <a:t>5/26/2020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C893AC8-7CBF-4088-AB04-968413522347}"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55B73CAB-3B32-4420-8CA5-FDFC471432D9}" type="datetimeFigureOut">
              <a:rPr lang="en-US" smtClean="0"/>
              <a:pPr/>
              <a:t>5/26/2020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C893AC8-7CBF-4088-AB04-968413522347}"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55B73CAB-3B32-4420-8CA5-FDFC471432D9}" type="datetimeFigureOut">
              <a:rPr lang="en-US" smtClean="0"/>
              <a:pPr/>
              <a:t>5/26/2020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C893AC8-7CBF-4088-AB04-968413522347}"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55B73CAB-3B32-4420-8CA5-FDFC471432D9}" type="datetimeFigureOut">
              <a:rPr lang="en-US" smtClean="0"/>
              <a:pPr/>
              <a:t>5/26/2020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C893AC8-7CBF-4088-AB04-968413522347}"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5B73CAB-3B32-4420-8CA5-FDFC471432D9}" type="datetimeFigureOut">
              <a:rPr lang="en-US" smtClean="0"/>
              <a:pPr/>
              <a:t>5/26/2020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C893AC8-7CBF-4088-AB04-968413522347}"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55B73CAB-3B32-4420-8CA5-FDFC471432D9}" type="datetimeFigureOut">
              <a:rPr lang="en-US" smtClean="0"/>
              <a:pPr/>
              <a:t>5/26/2020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C893AC8-7CBF-4088-AB04-968413522347}"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55B73CAB-3B32-4420-8CA5-FDFC471432D9}" type="datetimeFigureOut">
              <a:rPr lang="en-US" smtClean="0"/>
              <a:pPr/>
              <a:t>5/26/2020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077200" y="6356350"/>
            <a:ext cx="609600" cy="365125"/>
          </a:xfrm>
        </p:spPr>
        <p:txBody>
          <a:bodyPr/>
          <a:lstStyle/>
          <a:p>
            <a:fld id="{DC893AC8-7CBF-4088-AB04-968413522347}" type="slidenum">
              <a:rPr lang="en-US" smtClean="0"/>
              <a:pPr/>
              <a:t>‹#›</a:t>
            </a:fld>
            <a:endParaRPr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55B73CAB-3B32-4420-8CA5-FDFC471432D9}" type="datetimeFigureOut">
              <a:rPr lang="en-US" smtClean="0"/>
              <a:pPr/>
              <a:t>5/26/2020</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DC893AC8-7CBF-4088-AB04-968413522347}" type="slidenum">
              <a:rPr lang="en-US" smtClean="0"/>
              <a:pPr/>
              <a:t>‹#›</a:t>
            </a:fld>
            <a:endParaRPr lang="en-US"/>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ctrTitle"/>
          </p:nvPr>
        </p:nvSpPr>
        <p:spPr/>
        <p:txBody>
          <a:bodyPr/>
          <a:lstStyle/>
          <a:p>
            <a:r>
              <a:rPr lang="en-US" dirty="0" smtClean="0"/>
              <a:t>Chapter: Six</a:t>
            </a:r>
            <a:endParaRPr lang="en-US" dirty="0"/>
          </a:p>
        </p:txBody>
      </p:sp>
      <p:sp>
        <p:nvSpPr>
          <p:cNvPr id="105474" name="Rectangle 3"/>
          <p:cNvSpPr>
            <a:spLocks noGrp="1"/>
          </p:cNvSpPr>
          <p:nvPr>
            <p:ph type="subTitle" idx="1"/>
          </p:nvPr>
        </p:nvSpPr>
        <p:spPr>
          <a:xfrm>
            <a:off x="0" y="3899938"/>
            <a:ext cx="9144000" cy="1752600"/>
          </a:xfrm>
        </p:spPr>
        <p:txBody>
          <a:bodyPr>
            <a:normAutofit/>
          </a:bodyPr>
          <a:lstStyle/>
          <a:p>
            <a:pPr eaLnBrk="1" hangingPunct="1">
              <a:buFont typeface="Wingdings 2" pitchFamily="18" charset="2"/>
              <a:buNone/>
            </a:pPr>
            <a:r>
              <a:rPr lang="en-US" sz="5400" dirty="0" smtClean="0"/>
              <a:t>Quality Control and Monitoring</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609600"/>
            <a:ext cx="8229600" cy="1066800"/>
          </a:xfrm>
        </p:spPr>
        <p:txBody>
          <a:bodyPr/>
          <a:lstStyle/>
          <a:p>
            <a:r>
              <a:rPr lang="en-US" dirty="0" smtClean="0"/>
              <a:t>Quality Control</a:t>
            </a:r>
            <a:endParaRPr lang="en-US" dirty="0"/>
          </a:p>
        </p:txBody>
      </p:sp>
      <p:sp>
        <p:nvSpPr>
          <p:cNvPr id="3" name="Content Placeholder 2"/>
          <p:cNvSpPr>
            <a:spLocks noGrp="1"/>
          </p:cNvSpPr>
          <p:nvPr>
            <p:ph idx="1"/>
          </p:nvPr>
        </p:nvSpPr>
        <p:spPr>
          <a:xfrm>
            <a:off x="0" y="1752600"/>
            <a:ext cx="9144000" cy="5105400"/>
          </a:xfrm>
        </p:spPr>
        <p:txBody>
          <a:bodyPr>
            <a:normAutofit/>
          </a:bodyPr>
          <a:lstStyle/>
          <a:p>
            <a:pPr>
              <a:buFont typeface="Wingdings" pitchFamily="2" charset="2"/>
              <a:buChar char="q"/>
            </a:pPr>
            <a:r>
              <a:rPr lang="en-US" dirty="0" smtClean="0"/>
              <a:t>Clause 33: Identifying Defects</a:t>
            </a:r>
          </a:p>
          <a:p>
            <a:pPr lvl="1">
              <a:buFont typeface="Wingdings" pitchFamily="2" charset="2"/>
              <a:buChar char="ü"/>
            </a:pPr>
            <a:r>
              <a:rPr lang="es-ES_tradnl" dirty="0" smtClean="0"/>
              <a:t>The Engineer shall check the Contractor’s work and notify the Contractor of any Defects that are found. Such checking shall not affect the Contractor’s responsibilities</a:t>
            </a:r>
            <a:endParaRPr lang="en-US" dirty="0" smtClean="0"/>
          </a:p>
          <a:p>
            <a:pPr>
              <a:buFont typeface="Wingdings" pitchFamily="2" charset="2"/>
              <a:buChar char="q"/>
            </a:pPr>
            <a:r>
              <a:rPr lang="en-US" dirty="0" smtClean="0"/>
              <a:t>Clause 34: Tests</a:t>
            </a:r>
          </a:p>
          <a:p>
            <a:pPr lvl="1">
              <a:buFont typeface="Wingdings" pitchFamily="2" charset="2"/>
              <a:buChar char="ü"/>
            </a:pPr>
            <a:r>
              <a:rPr lang="es-ES_tradnl" dirty="0" smtClean="0"/>
              <a:t>If the Engineer </a:t>
            </a:r>
            <a:r>
              <a:rPr lang="es-ES_tradnl" dirty="0" err="1" smtClean="0"/>
              <a:t>instructs</a:t>
            </a:r>
            <a:r>
              <a:rPr lang="es-ES_tradnl" dirty="0" smtClean="0"/>
              <a:t> the Contractor to </a:t>
            </a:r>
            <a:r>
              <a:rPr lang="es-ES_tradnl" dirty="0" err="1" smtClean="0"/>
              <a:t>carry</a:t>
            </a:r>
            <a:r>
              <a:rPr lang="es-ES_tradnl" dirty="0" smtClean="0"/>
              <a:t> </a:t>
            </a:r>
            <a:r>
              <a:rPr lang="es-ES_tradnl" dirty="0" err="1" smtClean="0"/>
              <a:t>out</a:t>
            </a:r>
            <a:r>
              <a:rPr lang="es-ES_tradnl" dirty="0" smtClean="0"/>
              <a:t> a test not </a:t>
            </a:r>
            <a:r>
              <a:rPr lang="es-ES_tradnl" dirty="0" err="1" smtClean="0"/>
              <a:t>specified</a:t>
            </a:r>
            <a:r>
              <a:rPr lang="es-ES_tradnl" dirty="0" smtClean="0"/>
              <a:t> in the </a:t>
            </a:r>
            <a:r>
              <a:rPr lang="es-ES_tradnl" dirty="0" err="1" smtClean="0"/>
              <a:t>Specification</a:t>
            </a:r>
            <a:r>
              <a:rPr lang="es-ES_tradnl" dirty="0" smtClean="0"/>
              <a:t> to check whether any work </a:t>
            </a:r>
            <a:r>
              <a:rPr lang="es-ES_tradnl" dirty="0" err="1" smtClean="0"/>
              <a:t>has</a:t>
            </a:r>
            <a:r>
              <a:rPr lang="es-ES_tradnl" dirty="0" smtClean="0"/>
              <a:t> a </a:t>
            </a:r>
            <a:r>
              <a:rPr lang="es-ES_tradnl" dirty="0" err="1" smtClean="0"/>
              <a:t>Defect</a:t>
            </a:r>
            <a:r>
              <a:rPr lang="es-ES_tradnl" dirty="0" smtClean="0"/>
              <a:t> and the test shows that </a:t>
            </a:r>
            <a:r>
              <a:rPr lang="es-ES_tradnl" dirty="0" err="1" smtClean="0"/>
              <a:t>it</a:t>
            </a:r>
            <a:r>
              <a:rPr lang="es-ES_tradnl" dirty="0" smtClean="0"/>
              <a:t> does, the Contractor shall </a:t>
            </a:r>
            <a:r>
              <a:rPr lang="es-ES_tradnl" dirty="0" err="1" smtClean="0"/>
              <a:t>pay</a:t>
            </a:r>
            <a:r>
              <a:rPr lang="es-ES_tradnl" dirty="0" smtClean="0"/>
              <a:t> for the test and any </a:t>
            </a:r>
            <a:r>
              <a:rPr lang="es-ES_tradnl" dirty="0" err="1" smtClean="0"/>
              <a:t>samples</a:t>
            </a:r>
            <a:r>
              <a:rPr lang="es-ES_tradnl" dirty="0" smtClean="0"/>
              <a:t>. If </a:t>
            </a:r>
            <a:r>
              <a:rPr lang="es-ES_tradnl" dirty="0" err="1" smtClean="0"/>
              <a:t>there</a:t>
            </a:r>
            <a:r>
              <a:rPr lang="es-ES_tradnl" dirty="0" smtClean="0"/>
              <a:t> is no </a:t>
            </a:r>
            <a:r>
              <a:rPr lang="es-ES_tradnl" dirty="0" err="1" smtClean="0"/>
              <a:t>Defect</a:t>
            </a:r>
            <a:r>
              <a:rPr lang="es-ES_tradnl" dirty="0" smtClean="0"/>
              <a:t>, the test shall </a:t>
            </a:r>
            <a:r>
              <a:rPr lang="es-ES_tradnl" dirty="0" err="1" smtClean="0"/>
              <a:t>be</a:t>
            </a:r>
            <a:r>
              <a:rPr lang="es-ES_tradnl" dirty="0" smtClean="0"/>
              <a:t> a Compensation Event.</a:t>
            </a:r>
          </a:p>
        </p:txBody>
      </p:sp>
      <p:sp>
        <p:nvSpPr>
          <p:cNvPr id="4" name="Slide Number Placeholder 3"/>
          <p:cNvSpPr>
            <a:spLocks noGrp="1"/>
          </p:cNvSpPr>
          <p:nvPr>
            <p:ph type="sldNum" sz="quarter" idx="12"/>
          </p:nvPr>
        </p:nvSpPr>
        <p:spPr/>
        <p:txBody>
          <a:bodyPr/>
          <a:lstStyle/>
          <a:p>
            <a:fld id="{6C254859-A5BC-483F-B1E5-F8AC4B58FE1F}" type="slidenum">
              <a:rPr lang="en-US" smtClean="0"/>
              <a:pPr/>
              <a:t>2</a:t>
            </a:fld>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533400"/>
            <a:ext cx="8229600" cy="609600"/>
          </a:xfrm>
        </p:spPr>
        <p:txBody>
          <a:bodyPr>
            <a:normAutofit fontScale="90000"/>
          </a:bodyPr>
          <a:lstStyle/>
          <a:p>
            <a:pPr algn="r"/>
            <a:r>
              <a:rPr lang="en-US" dirty="0" smtClean="0"/>
              <a:t>…Continued</a:t>
            </a:r>
            <a:endParaRPr lang="en-US" dirty="0"/>
          </a:p>
        </p:txBody>
      </p:sp>
      <p:sp>
        <p:nvSpPr>
          <p:cNvPr id="3" name="Content Placeholder 2"/>
          <p:cNvSpPr>
            <a:spLocks noGrp="1"/>
          </p:cNvSpPr>
          <p:nvPr>
            <p:ph idx="1"/>
          </p:nvPr>
        </p:nvSpPr>
        <p:spPr>
          <a:xfrm>
            <a:off x="0" y="990600"/>
            <a:ext cx="9144000" cy="5867400"/>
          </a:xfrm>
        </p:spPr>
        <p:txBody>
          <a:bodyPr>
            <a:normAutofit lnSpcReduction="10000"/>
          </a:bodyPr>
          <a:lstStyle/>
          <a:p>
            <a:pPr>
              <a:buFont typeface="Wingdings" pitchFamily="2" charset="2"/>
              <a:buChar char="q"/>
            </a:pPr>
            <a:r>
              <a:rPr lang="es-ES_tradnl" dirty="0" smtClean="0"/>
              <a:t>Clause 35:</a:t>
            </a:r>
            <a:r>
              <a:rPr lang="en-GB" dirty="0" smtClean="0"/>
              <a:t>Correction of Defects</a:t>
            </a:r>
            <a:endParaRPr lang="es-ES_tradnl" dirty="0" smtClean="0"/>
          </a:p>
          <a:p>
            <a:pPr lvl="1">
              <a:buFont typeface="Wingdings" pitchFamily="2" charset="2"/>
              <a:buChar char="ü"/>
            </a:pPr>
            <a:r>
              <a:rPr lang="es-ES_tradnl" dirty="0" smtClean="0"/>
              <a:t>The Engineer shall give </a:t>
            </a:r>
            <a:r>
              <a:rPr lang="es-ES_tradnl" dirty="0" err="1" smtClean="0"/>
              <a:t>notice</a:t>
            </a:r>
            <a:r>
              <a:rPr lang="es-ES_tradnl" dirty="0" smtClean="0"/>
              <a:t> to the Contractor of any Defects </a:t>
            </a:r>
            <a:r>
              <a:rPr lang="es-ES_tradnl" dirty="0" err="1" smtClean="0"/>
              <a:t>before</a:t>
            </a:r>
            <a:r>
              <a:rPr lang="es-ES_tradnl" dirty="0" smtClean="0"/>
              <a:t> the </a:t>
            </a:r>
            <a:r>
              <a:rPr lang="es-ES_tradnl" dirty="0" err="1" smtClean="0"/>
              <a:t>end</a:t>
            </a:r>
            <a:r>
              <a:rPr lang="es-ES_tradnl" dirty="0" smtClean="0"/>
              <a:t> of the Defects </a:t>
            </a:r>
            <a:r>
              <a:rPr lang="es-ES_tradnl" dirty="0" err="1" smtClean="0"/>
              <a:t>Liability</a:t>
            </a:r>
            <a:r>
              <a:rPr lang="es-ES_tradnl" dirty="0" smtClean="0"/>
              <a:t> </a:t>
            </a:r>
            <a:r>
              <a:rPr lang="es-ES_tradnl" dirty="0" err="1" smtClean="0"/>
              <a:t>Period</a:t>
            </a:r>
            <a:r>
              <a:rPr lang="es-ES_tradnl" dirty="0" smtClean="0"/>
              <a:t>, which </a:t>
            </a:r>
            <a:r>
              <a:rPr lang="es-ES_tradnl" dirty="0" err="1" smtClean="0"/>
              <a:t>begins</a:t>
            </a:r>
            <a:r>
              <a:rPr lang="es-ES_tradnl" dirty="0" smtClean="0"/>
              <a:t> at </a:t>
            </a:r>
            <a:r>
              <a:rPr lang="es-ES_tradnl" dirty="0" err="1" smtClean="0"/>
              <a:t>Completion</a:t>
            </a:r>
            <a:r>
              <a:rPr lang="es-ES_tradnl" dirty="0" smtClean="0"/>
              <a:t>, and is </a:t>
            </a:r>
            <a:r>
              <a:rPr lang="es-ES_tradnl" dirty="0" err="1" smtClean="0"/>
              <a:t>defined</a:t>
            </a:r>
            <a:r>
              <a:rPr lang="es-ES_tradnl" dirty="0" smtClean="0"/>
              <a:t> in the </a:t>
            </a:r>
            <a:r>
              <a:rPr lang="es-ES_tradnl" dirty="0" err="1" smtClean="0"/>
              <a:t>Special</a:t>
            </a:r>
            <a:r>
              <a:rPr lang="es-ES_tradnl" dirty="0" smtClean="0"/>
              <a:t> </a:t>
            </a:r>
            <a:r>
              <a:rPr lang="es-ES_tradnl" dirty="0" err="1" smtClean="0"/>
              <a:t>Conditions</a:t>
            </a:r>
            <a:r>
              <a:rPr lang="es-ES_tradnl" dirty="0" smtClean="0"/>
              <a:t> of Contract</a:t>
            </a:r>
          </a:p>
          <a:p>
            <a:pPr lvl="1">
              <a:buFont typeface="Wingdings" pitchFamily="2" charset="2"/>
              <a:buChar char="ü"/>
            </a:pPr>
            <a:r>
              <a:rPr lang="es-ES_tradnl" dirty="0" err="1" smtClean="0"/>
              <a:t>Every</a:t>
            </a:r>
            <a:r>
              <a:rPr lang="es-ES_tradnl" dirty="0" smtClean="0"/>
              <a:t> time </a:t>
            </a:r>
            <a:r>
              <a:rPr lang="es-ES_tradnl" dirty="0" err="1" smtClean="0"/>
              <a:t>notice</a:t>
            </a:r>
            <a:r>
              <a:rPr lang="es-ES_tradnl" dirty="0" smtClean="0"/>
              <a:t> of a </a:t>
            </a:r>
            <a:r>
              <a:rPr lang="es-ES_tradnl" dirty="0" err="1" smtClean="0"/>
              <a:t>Defect</a:t>
            </a:r>
            <a:r>
              <a:rPr lang="es-ES_tradnl" dirty="0" smtClean="0"/>
              <a:t> is given, the Contractor shall </a:t>
            </a:r>
            <a:r>
              <a:rPr lang="es-ES_tradnl" dirty="0" err="1" smtClean="0"/>
              <a:t>correct</a:t>
            </a:r>
            <a:r>
              <a:rPr lang="es-ES_tradnl" dirty="0" smtClean="0"/>
              <a:t> the </a:t>
            </a:r>
            <a:r>
              <a:rPr lang="es-ES_tradnl" dirty="0" err="1" smtClean="0"/>
              <a:t>notified</a:t>
            </a:r>
            <a:r>
              <a:rPr lang="es-ES_tradnl" dirty="0" smtClean="0"/>
              <a:t> </a:t>
            </a:r>
            <a:r>
              <a:rPr lang="es-ES_tradnl" dirty="0" err="1" smtClean="0"/>
              <a:t>Defect</a:t>
            </a:r>
            <a:r>
              <a:rPr lang="es-ES_tradnl" dirty="0" smtClean="0"/>
              <a:t> </a:t>
            </a:r>
            <a:r>
              <a:rPr lang="es-ES_tradnl" dirty="0" err="1" smtClean="0"/>
              <a:t>within</a:t>
            </a:r>
            <a:r>
              <a:rPr lang="es-ES_tradnl" dirty="0" smtClean="0"/>
              <a:t> the </a:t>
            </a:r>
            <a:r>
              <a:rPr lang="es-ES_tradnl" dirty="0" err="1" smtClean="0"/>
              <a:t>length</a:t>
            </a:r>
            <a:r>
              <a:rPr lang="es-ES_tradnl" dirty="0" smtClean="0"/>
              <a:t> of time </a:t>
            </a:r>
            <a:r>
              <a:rPr lang="es-ES_tradnl" dirty="0" err="1" smtClean="0"/>
              <a:t>specified</a:t>
            </a:r>
            <a:r>
              <a:rPr lang="es-ES_tradnl" dirty="0" smtClean="0"/>
              <a:t> </a:t>
            </a:r>
            <a:r>
              <a:rPr lang="es-ES_tradnl" dirty="0" err="1" smtClean="0"/>
              <a:t>by</a:t>
            </a:r>
            <a:r>
              <a:rPr lang="es-ES_tradnl" dirty="0" smtClean="0"/>
              <a:t> the Engineer’s </a:t>
            </a:r>
            <a:r>
              <a:rPr lang="es-ES_tradnl" dirty="0" err="1" smtClean="0"/>
              <a:t>notice</a:t>
            </a:r>
            <a:r>
              <a:rPr lang="es-ES_tradnl" dirty="0" smtClean="0"/>
              <a:t>.</a:t>
            </a:r>
          </a:p>
          <a:p>
            <a:pPr lvl="1">
              <a:buFont typeface="Wingdings" pitchFamily="2" charset="2"/>
              <a:buChar char="ü"/>
            </a:pPr>
            <a:r>
              <a:rPr lang="es-ES_tradnl" dirty="0" err="1" smtClean="0"/>
              <a:t>The</a:t>
            </a:r>
            <a:r>
              <a:rPr lang="es-ES_tradnl" dirty="0" smtClean="0"/>
              <a:t> </a:t>
            </a:r>
            <a:r>
              <a:rPr lang="es-ES_tradnl" dirty="0" err="1" smtClean="0"/>
              <a:t>Defects</a:t>
            </a:r>
            <a:r>
              <a:rPr lang="es-ES_tradnl" dirty="0" smtClean="0"/>
              <a:t> </a:t>
            </a:r>
            <a:r>
              <a:rPr lang="es-ES_tradnl" dirty="0" err="1" smtClean="0"/>
              <a:t>Liability</a:t>
            </a:r>
            <a:r>
              <a:rPr lang="es-ES_tradnl" dirty="0" smtClean="0"/>
              <a:t> </a:t>
            </a:r>
            <a:r>
              <a:rPr lang="es-ES_tradnl" dirty="0" err="1" smtClean="0"/>
              <a:t>Period</a:t>
            </a:r>
            <a:r>
              <a:rPr lang="es-ES_tradnl" dirty="0" smtClean="0"/>
              <a:t> </a:t>
            </a:r>
            <a:r>
              <a:rPr lang="es-ES_tradnl" dirty="0" err="1" smtClean="0"/>
              <a:t>shall</a:t>
            </a:r>
            <a:r>
              <a:rPr lang="es-ES_tradnl" dirty="0" smtClean="0"/>
              <a:t> </a:t>
            </a:r>
            <a:r>
              <a:rPr lang="es-ES_tradnl" dirty="0" err="1" smtClean="0"/>
              <a:t>be</a:t>
            </a:r>
            <a:r>
              <a:rPr lang="es-ES_tradnl" dirty="0" smtClean="0"/>
              <a:t> extended </a:t>
            </a:r>
            <a:r>
              <a:rPr lang="es-ES_tradnl" dirty="0" err="1" smtClean="0"/>
              <a:t>for</a:t>
            </a:r>
            <a:r>
              <a:rPr lang="es-ES_tradnl" dirty="0" smtClean="0"/>
              <a:t> as </a:t>
            </a:r>
            <a:r>
              <a:rPr lang="es-ES_tradnl" dirty="0" err="1" smtClean="0"/>
              <a:t>long</a:t>
            </a:r>
            <a:r>
              <a:rPr lang="es-ES_tradnl" dirty="0" smtClean="0"/>
              <a:t> as </a:t>
            </a:r>
            <a:r>
              <a:rPr lang="es-ES_tradnl" dirty="0" err="1" smtClean="0"/>
              <a:t>Defects</a:t>
            </a:r>
            <a:r>
              <a:rPr lang="es-ES_tradnl" dirty="0" smtClean="0"/>
              <a:t> </a:t>
            </a:r>
            <a:r>
              <a:rPr lang="es-ES_tradnl" dirty="0" err="1" smtClean="0"/>
              <a:t>remain</a:t>
            </a:r>
            <a:r>
              <a:rPr lang="es-ES_tradnl" dirty="0" smtClean="0"/>
              <a:t> to </a:t>
            </a:r>
            <a:r>
              <a:rPr lang="es-ES_tradnl" dirty="0" err="1" smtClean="0"/>
              <a:t>be</a:t>
            </a:r>
            <a:r>
              <a:rPr lang="es-ES_tradnl" dirty="0" smtClean="0"/>
              <a:t> </a:t>
            </a:r>
            <a:r>
              <a:rPr lang="es-ES_tradnl" dirty="0" err="1" smtClean="0"/>
              <a:t>corrected</a:t>
            </a:r>
            <a:r>
              <a:rPr lang="es-ES_tradnl" dirty="0" smtClean="0"/>
              <a:t>.</a:t>
            </a:r>
          </a:p>
          <a:p>
            <a:pPr>
              <a:buFont typeface="Wingdings" pitchFamily="2" charset="2"/>
              <a:buChar char="q"/>
            </a:pPr>
            <a:r>
              <a:rPr lang="es-ES_tradnl" dirty="0" smtClean="0"/>
              <a:t>Clause 36: Un corrected defects</a:t>
            </a:r>
          </a:p>
          <a:p>
            <a:pPr lvl="1">
              <a:buFont typeface="Wingdings" pitchFamily="2" charset="2"/>
              <a:buChar char="ü"/>
            </a:pPr>
            <a:r>
              <a:rPr lang="es-ES_tradnl" dirty="0" smtClean="0"/>
              <a:t>If the Contractor has not corrected a </a:t>
            </a:r>
            <a:r>
              <a:rPr lang="es-ES_tradnl" dirty="0" err="1" smtClean="0"/>
              <a:t>Defect</a:t>
            </a:r>
            <a:r>
              <a:rPr lang="es-ES_tradnl" dirty="0" smtClean="0"/>
              <a:t> </a:t>
            </a:r>
            <a:r>
              <a:rPr lang="es-ES_tradnl" dirty="0" err="1" smtClean="0"/>
              <a:t>within</a:t>
            </a:r>
            <a:r>
              <a:rPr lang="es-ES_tradnl" dirty="0" smtClean="0"/>
              <a:t> the time </a:t>
            </a:r>
            <a:r>
              <a:rPr lang="es-ES_tradnl" dirty="0" err="1" smtClean="0"/>
              <a:t>specified</a:t>
            </a:r>
            <a:r>
              <a:rPr lang="es-ES_tradnl" dirty="0" smtClean="0"/>
              <a:t> in the Engineer’s </a:t>
            </a:r>
            <a:r>
              <a:rPr lang="es-ES_tradnl" dirty="0" err="1" smtClean="0"/>
              <a:t>notice</a:t>
            </a:r>
            <a:r>
              <a:rPr lang="es-ES_tradnl" dirty="0" smtClean="0"/>
              <a:t>, the Engineer </a:t>
            </a:r>
            <a:r>
              <a:rPr lang="es-ES_tradnl" dirty="0" err="1" smtClean="0"/>
              <a:t>will</a:t>
            </a:r>
            <a:r>
              <a:rPr lang="es-ES_tradnl" dirty="0" smtClean="0"/>
              <a:t> </a:t>
            </a:r>
            <a:r>
              <a:rPr lang="es-ES_tradnl" dirty="0" err="1" smtClean="0"/>
              <a:t>assess</a:t>
            </a:r>
            <a:r>
              <a:rPr lang="es-ES_tradnl" dirty="0" smtClean="0"/>
              <a:t> the cost of </a:t>
            </a:r>
            <a:r>
              <a:rPr lang="es-ES_tradnl" dirty="0" err="1" smtClean="0"/>
              <a:t>having</a:t>
            </a:r>
            <a:r>
              <a:rPr lang="es-ES_tradnl" dirty="0" smtClean="0"/>
              <a:t> the </a:t>
            </a:r>
            <a:r>
              <a:rPr lang="es-ES_tradnl" dirty="0" err="1" smtClean="0"/>
              <a:t>Defect</a:t>
            </a:r>
            <a:r>
              <a:rPr lang="es-ES_tradnl" dirty="0" smtClean="0"/>
              <a:t> corrected, and the Contractor </a:t>
            </a:r>
            <a:r>
              <a:rPr lang="es-ES_tradnl" dirty="0" err="1" smtClean="0"/>
              <a:t>will</a:t>
            </a:r>
            <a:r>
              <a:rPr lang="es-ES_tradnl" dirty="0" smtClean="0"/>
              <a:t> </a:t>
            </a:r>
            <a:r>
              <a:rPr lang="es-ES_tradnl" dirty="0" err="1" smtClean="0"/>
              <a:t>pay</a:t>
            </a:r>
            <a:r>
              <a:rPr lang="es-ES_tradnl" dirty="0" smtClean="0"/>
              <a:t> </a:t>
            </a:r>
            <a:r>
              <a:rPr lang="es-ES_tradnl" dirty="0" err="1" smtClean="0"/>
              <a:t>this</a:t>
            </a:r>
            <a:r>
              <a:rPr lang="es-ES_tradnl" dirty="0" smtClean="0"/>
              <a:t> </a:t>
            </a:r>
            <a:r>
              <a:rPr lang="es-ES_tradnl" dirty="0" err="1" smtClean="0"/>
              <a:t>amount</a:t>
            </a:r>
            <a:r>
              <a:rPr lang="es-ES_tradnl" dirty="0" smtClean="0"/>
              <a:t>.</a:t>
            </a:r>
            <a:endParaRPr lang="en-US" dirty="0"/>
          </a:p>
        </p:txBody>
      </p:sp>
      <p:sp>
        <p:nvSpPr>
          <p:cNvPr id="4" name="Slide Number Placeholder 3"/>
          <p:cNvSpPr>
            <a:spLocks noGrp="1"/>
          </p:cNvSpPr>
          <p:nvPr>
            <p:ph type="sldNum" sz="quarter" idx="12"/>
          </p:nvPr>
        </p:nvSpPr>
        <p:spPr/>
        <p:txBody>
          <a:bodyPr/>
          <a:lstStyle/>
          <a:p>
            <a:fld id="{6C254859-A5BC-483F-B1E5-F8AC4B58FE1F}" type="slidenum">
              <a:rPr lang="en-US" smtClean="0"/>
              <a:pPr/>
              <a:t>3</a:t>
            </a:fld>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30" name="Rectangle 2"/>
          <p:cNvSpPr>
            <a:spLocks noGrp="1"/>
          </p:cNvSpPr>
          <p:nvPr>
            <p:ph type="title"/>
          </p:nvPr>
        </p:nvSpPr>
        <p:spPr>
          <a:xfrm>
            <a:off x="457200" y="304800"/>
            <a:ext cx="8229600" cy="914400"/>
          </a:xfrm>
        </p:spPr>
        <p:txBody>
          <a:bodyPr/>
          <a:lstStyle/>
          <a:p>
            <a:pPr marL="273050" indent="-273050" eaLnBrk="1" hangingPunct="1">
              <a:spcBef>
                <a:spcPct val="20000"/>
              </a:spcBef>
              <a:defRPr/>
            </a:pPr>
            <a:r>
              <a:rPr lang="en-US" sz="5400" dirty="0">
                <a:solidFill>
                  <a:schemeClr val="tx1"/>
                </a:solidFill>
                <a:latin typeface="Constantia"/>
                <a:ea typeface="+mn-ea"/>
                <a:cs typeface="+mn-cs"/>
              </a:rPr>
              <a:t>Quality control</a:t>
            </a:r>
          </a:p>
        </p:txBody>
      </p:sp>
      <p:sp>
        <p:nvSpPr>
          <p:cNvPr id="4" name="Content Placeholder 3"/>
          <p:cNvSpPr>
            <a:spLocks noGrp="1"/>
          </p:cNvSpPr>
          <p:nvPr>
            <p:ph idx="1"/>
          </p:nvPr>
        </p:nvSpPr>
        <p:spPr>
          <a:xfrm>
            <a:off x="0" y="1371600"/>
            <a:ext cx="9144000" cy="5486400"/>
          </a:xfrm>
        </p:spPr>
        <p:txBody>
          <a:bodyPr>
            <a:normAutofit fontScale="92500" lnSpcReduction="20000"/>
          </a:bodyPr>
          <a:lstStyle/>
          <a:p>
            <a:pPr marL="0" indent="0">
              <a:lnSpc>
                <a:spcPct val="80000"/>
              </a:lnSpc>
              <a:buNone/>
              <a:defRPr/>
            </a:pPr>
            <a:r>
              <a:rPr lang="en-US" sz="3200" dirty="0" smtClean="0">
                <a:solidFill>
                  <a:srgbClr val="FF3300"/>
                </a:solidFill>
                <a:latin typeface="Tw Cen MT" pitchFamily="34" charset="0"/>
              </a:rPr>
              <a:t>EBCS2-1995, 9.4 measures to be taken in case of non-compliance</a:t>
            </a:r>
          </a:p>
          <a:p>
            <a:pPr marL="0" indent="0">
              <a:lnSpc>
                <a:spcPct val="80000"/>
              </a:lnSpc>
              <a:buFont typeface="Wingdings" pitchFamily="2" charset="2"/>
              <a:buChar char="q"/>
              <a:defRPr/>
            </a:pPr>
            <a:r>
              <a:rPr lang="en-US" dirty="0" smtClean="0">
                <a:latin typeface="Tw Cen MT" pitchFamily="34" charset="0"/>
              </a:rPr>
              <a:t>If the quality of the structure is found to be in doubt after an inspection or from the test results, then a special examination shall be made to verify the soundness of the information  received and to </a:t>
            </a:r>
            <a:r>
              <a:rPr lang="en-US" dirty="0" err="1" smtClean="0">
                <a:latin typeface="Tw Cen MT" pitchFamily="34" charset="0"/>
              </a:rPr>
              <a:t>asses</a:t>
            </a:r>
            <a:r>
              <a:rPr lang="en-US" dirty="0" smtClean="0">
                <a:latin typeface="Tw Cen MT" pitchFamily="34" charset="0"/>
              </a:rPr>
              <a:t> the actual strength of the structure constructed with possible recourse to more accurate methods of calculations.</a:t>
            </a:r>
          </a:p>
          <a:p>
            <a:pPr marL="0" indent="0">
              <a:lnSpc>
                <a:spcPct val="80000"/>
              </a:lnSpc>
              <a:buNone/>
              <a:defRPr/>
            </a:pPr>
            <a:r>
              <a:rPr lang="en-US" sz="3200" b="1" dirty="0" smtClean="0">
                <a:latin typeface="Tw Cen MT" pitchFamily="34" charset="0"/>
              </a:rPr>
              <a:t>Sequence of measures</a:t>
            </a:r>
          </a:p>
          <a:p>
            <a:pPr marL="0" indent="0">
              <a:lnSpc>
                <a:spcPct val="80000"/>
              </a:lnSpc>
              <a:buNone/>
              <a:defRPr/>
            </a:pPr>
            <a:r>
              <a:rPr lang="en-US" dirty="0" smtClean="0">
                <a:latin typeface="Tw Cen MT" pitchFamily="34" charset="0"/>
              </a:rPr>
              <a:t>The following sequential  measures shall be taken where the results of compliance control tests or inspection are unsatisfactory:</a:t>
            </a:r>
          </a:p>
          <a:p>
            <a:pPr marL="514350" indent="-514350">
              <a:lnSpc>
                <a:spcPct val="80000"/>
              </a:lnSpc>
              <a:buFont typeface="+mj-lt"/>
              <a:buAutoNum type="alphaLcParenR"/>
              <a:defRPr/>
            </a:pPr>
            <a:r>
              <a:rPr lang="en-US" dirty="0" smtClean="0">
                <a:latin typeface="Tw Cen MT" pitchFamily="34" charset="0"/>
              </a:rPr>
              <a:t>The position of  concrete which does not fulfill the compliance criterion shall be identified</a:t>
            </a:r>
          </a:p>
          <a:p>
            <a:pPr marL="514350" indent="-514350">
              <a:lnSpc>
                <a:spcPct val="80000"/>
              </a:lnSpc>
              <a:buFont typeface="+mj-lt"/>
              <a:buAutoNum type="alphaLcParenR"/>
              <a:defRPr/>
            </a:pPr>
            <a:r>
              <a:rPr lang="en-US" dirty="0" smtClean="0">
                <a:latin typeface="Tw Cen MT" pitchFamily="34" charset="0"/>
              </a:rPr>
              <a:t>The structural safety shall be checked by appropriate calculations on the basis of the actual tests which did not comply. If safety is assured, the concrete can be accepted.</a:t>
            </a:r>
          </a:p>
          <a:p>
            <a:pPr marL="514350" indent="-514350">
              <a:lnSpc>
                <a:spcPct val="80000"/>
              </a:lnSpc>
              <a:buFont typeface="+mj-lt"/>
              <a:buAutoNum type="alphaLcParenR"/>
              <a:defRPr/>
            </a:pPr>
            <a:r>
              <a:rPr lang="en-US" dirty="0" smtClean="0">
                <a:latin typeface="Tw Cen MT" pitchFamily="34" charset="0"/>
              </a:rPr>
              <a:t>If the structural safety or durability are not assured, then the strength of the concrete shall be examined by taking drilled cores or by non-destructive methods. The results of the tests shall be assessed on the basis of the prescribed acceptance criterion, taking into account any differences in age.</a:t>
            </a:r>
          </a:p>
          <a:p>
            <a:endParaRPr lang="en-US" dirty="0">
              <a:latin typeface="Tw Cen MT" pitchFamily="34"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533400"/>
            <a:ext cx="8229600" cy="990600"/>
          </a:xfrm>
        </p:spPr>
        <p:txBody>
          <a:bodyPr/>
          <a:lstStyle/>
          <a:p>
            <a:pPr algn="r"/>
            <a:r>
              <a:rPr lang="en-US" dirty="0" smtClean="0"/>
              <a:t>…Continued</a:t>
            </a:r>
            <a:endParaRPr lang="en-US" dirty="0"/>
          </a:p>
        </p:txBody>
      </p:sp>
      <p:sp>
        <p:nvSpPr>
          <p:cNvPr id="4" name="Content Placeholder 3"/>
          <p:cNvSpPr>
            <a:spLocks noGrp="1"/>
          </p:cNvSpPr>
          <p:nvPr>
            <p:ph idx="1"/>
          </p:nvPr>
        </p:nvSpPr>
        <p:spPr>
          <a:xfrm>
            <a:off x="0" y="1524000"/>
            <a:ext cx="9144000" cy="5334000"/>
          </a:xfrm>
        </p:spPr>
        <p:txBody>
          <a:bodyPr>
            <a:normAutofit fontScale="92500" lnSpcReduction="10000"/>
          </a:bodyPr>
          <a:lstStyle/>
          <a:p>
            <a:pPr marL="514350" indent="-514350">
              <a:buFont typeface="+mj-lt"/>
              <a:buAutoNum type="alphaLcParenR" startAt="4"/>
            </a:pPr>
            <a:r>
              <a:rPr lang="en-US" dirty="0" smtClean="0"/>
              <a:t>If this new information's shows that structural safety is assured, the concrete may be accepted after it has been decided whether repairs are necessary to ensure durability</a:t>
            </a:r>
          </a:p>
          <a:p>
            <a:pPr marL="0" indent="0">
              <a:buFont typeface="Wingdings 2" pitchFamily="18" charset="2"/>
              <a:buNone/>
            </a:pPr>
            <a:endParaRPr lang="en-US" dirty="0" smtClean="0"/>
          </a:p>
          <a:p>
            <a:pPr marL="514350" indent="-514350">
              <a:buFont typeface="+mj-lt"/>
              <a:buAutoNum type="alphaLcParenR" startAt="5"/>
            </a:pPr>
            <a:r>
              <a:rPr lang="en-US" dirty="0" smtClean="0"/>
              <a:t>If the results of check tests by non-destructive methods show that the quality of concrete is inadequate or show other defects, the engineer may require a loading test to be made which shall then carried out in accordance with procedure set in 9.4.4</a:t>
            </a:r>
          </a:p>
          <a:p>
            <a:pPr marL="514350" indent="-514350">
              <a:buFont typeface="+mj-lt"/>
              <a:buAutoNum type="alphaLcParenR" startAt="6"/>
            </a:pPr>
            <a:r>
              <a:rPr lang="en-US" dirty="0" smtClean="0"/>
              <a:t>If the structural safety and durability are not assured, then the possibility of strengthening the structure must be investigated. If  strengthening is not feasible, then the concrete shall be rejected, and the structure or member demolished or given a reduced structural grading by limiting its service rating, as appropriate.  </a:t>
            </a:r>
          </a:p>
          <a:p>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0" y="1981200"/>
            <a:ext cx="8991599" cy="1362075"/>
          </a:xfrm>
        </p:spPr>
        <p:txBody>
          <a:bodyPr/>
          <a:lstStyle/>
          <a:p>
            <a:pPr algn="ctr"/>
            <a:r>
              <a:rPr lang="en-US" sz="7200" dirty="0" smtClean="0"/>
              <a:t>Thank You!!!</a:t>
            </a:r>
            <a:endParaRPr lang="en-US" sz="7200" dirty="0"/>
          </a:p>
        </p:txBody>
      </p:sp>
      <p:sp>
        <p:nvSpPr>
          <p:cNvPr id="2" name="Slide Number Placeholder 1"/>
          <p:cNvSpPr>
            <a:spLocks noGrp="1"/>
          </p:cNvSpPr>
          <p:nvPr>
            <p:ph type="sldNum" sz="quarter" idx="12"/>
          </p:nvPr>
        </p:nvSpPr>
        <p:spPr/>
        <p:txBody>
          <a:bodyPr/>
          <a:lstStyle/>
          <a:p>
            <a:fld id="{6C254859-A5BC-483F-B1E5-F8AC4B58FE1F}" type="slidenum">
              <a:rPr lang="en-US" smtClean="0"/>
              <a:pPr/>
              <a:t>6</a:t>
            </a:fld>
            <a:endParaRPr lang="en-US"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3</TotalTime>
  <Words>554</Words>
  <Application>Microsoft Office PowerPoint</Application>
  <PresentationFormat>On-screen Show (4:3)</PresentationFormat>
  <Paragraphs>31</Paragraphs>
  <Slides>6</Slides>
  <Notes>0</Notes>
  <HiddenSlides>0</HiddenSlides>
  <MMClips>0</MMClips>
  <ScaleCrop>false</ScaleCrop>
  <HeadingPairs>
    <vt:vector size="4" baseType="variant">
      <vt:variant>
        <vt:lpstr>Theme</vt:lpstr>
      </vt:variant>
      <vt:variant>
        <vt:i4>1</vt:i4>
      </vt:variant>
      <vt:variant>
        <vt:lpstr>Slide Titles</vt:lpstr>
      </vt:variant>
      <vt:variant>
        <vt:i4>6</vt:i4>
      </vt:variant>
    </vt:vector>
  </HeadingPairs>
  <TitlesOfParts>
    <vt:vector size="7" baseType="lpstr">
      <vt:lpstr>Flow</vt:lpstr>
      <vt:lpstr>Chapter: Six</vt:lpstr>
      <vt:lpstr>Quality Control</vt:lpstr>
      <vt:lpstr>…Continued</vt:lpstr>
      <vt:lpstr>Quality control</vt:lpstr>
      <vt:lpstr>…Continued</vt:lpstr>
      <vt:lpstr>Thank You!!!</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Chapter: Six</dc:title>
  <dc:creator>toshiba</dc:creator>
  <cp:lastModifiedBy>Inspiron 5567</cp:lastModifiedBy>
  <cp:revision>3</cp:revision>
  <dcterms:created xsi:type="dcterms:W3CDTF">2012-03-25T18:19:59Z</dcterms:created>
  <dcterms:modified xsi:type="dcterms:W3CDTF">2020-05-26T09:40:56Z</dcterms:modified>
</cp:coreProperties>
</file>