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359" r:id="rId28"/>
    <p:sldId id="360" r:id="rId29"/>
    <p:sldId id="364" r:id="rId30"/>
    <p:sldId id="365" r:id="rId31"/>
    <p:sldId id="366" r:id="rId32"/>
    <p:sldId id="367" r:id="rId33"/>
    <p:sldId id="368" r:id="rId34"/>
    <p:sldId id="369" r:id="rId35"/>
    <p:sldId id="370" r:id="rId36"/>
    <p:sldId id="371" r:id="rId37"/>
    <p:sldId id="361" r:id="rId38"/>
    <p:sldId id="283" r:id="rId39"/>
    <p:sldId id="284" r:id="rId40"/>
    <p:sldId id="287" r:id="rId41"/>
    <p:sldId id="288" r:id="rId42"/>
    <p:sldId id="289" r:id="rId43"/>
    <p:sldId id="290" r:id="rId44"/>
    <p:sldId id="291" r:id="rId45"/>
    <p:sldId id="292" r:id="rId46"/>
    <p:sldId id="294" r:id="rId47"/>
    <p:sldId id="295" r:id="rId48"/>
    <p:sldId id="296" r:id="rId49"/>
    <p:sldId id="298" r:id="rId50"/>
    <p:sldId id="299" r:id="rId51"/>
    <p:sldId id="301" r:id="rId52"/>
    <p:sldId id="302" r:id="rId53"/>
    <p:sldId id="303" r:id="rId54"/>
    <p:sldId id="304" r:id="rId55"/>
    <p:sldId id="305" r:id="rId56"/>
    <p:sldId id="307" r:id="rId57"/>
    <p:sldId id="308" r:id="rId58"/>
    <p:sldId id="309" r:id="rId59"/>
    <p:sldId id="306"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9" d="100"/>
          <a:sy n="69" d="100"/>
        </p:scale>
        <p:origin x="-9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9090E-49C9-4DF2-9448-E0D59AE394B8}"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176099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9090E-49C9-4DF2-9448-E0D59AE394B8}"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29445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9090E-49C9-4DF2-9448-E0D59AE394B8}"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13960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9090E-49C9-4DF2-9448-E0D59AE394B8}"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33812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9090E-49C9-4DF2-9448-E0D59AE394B8}"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143038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9090E-49C9-4DF2-9448-E0D59AE394B8}"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260361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9090E-49C9-4DF2-9448-E0D59AE394B8}"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114567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9090E-49C9-4DF2-9448-E0D59AE394B8}"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22980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9090E-49C9-4DF2-9448-E0D59AE394B8}"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23270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9090E-49C9-4DF2-9448-E0D59AE394B8}"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21888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9090E-49C9-4DF2-9448-E0D59AE394B8}"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8336-5B61-4402-AA14-FF295105F0A4}" type="slidenum">
              <a:rPr lang="en-US" smtClean="0"/>
              <a:t>‹#›</a:t>
            </a:fld>
            <a:endParaRPr lang="en-US"/>
          </a:p>
        </p:txBody>
      </p:sp>
    </p:spTree>
    <p:extLst>
      <p:ext uri="{BB962C8B-B14F-4D97-AF65-F5344CB8AC3E}">
        <p14:creationId xmlns:p14="http://schemas.microsoft.com/office/powerpoint/2010/main" val="35844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9090E-49C9-4DF2-9448-E0D59AE394B8}" type="datetimeFigureOut">
              <a:rPr lang="en-US" smtClean="0"/>
              <a:t>5/21/2020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D8336-5B61-4402-AA14-FF295105F0A4}" type="slidenum">
              <a:rPr lang="en-US" smtClean="0"/>
              <a:t>‹#›</a:t>
            </a:fld>
            <a:endParaRPr lang="en-US"/>
          </a:p>
        </p:txBody>
      </p:sp>
    </p:spTree>
    <p:extLst>
      <p:ext uri="{BB962C8B-B14F-4D97-AF65-F5344CB8AC3E}">
        <p14:creationId xmlns:p14="http://schemas.microsoft.com/office/powerpoint/2010/main" val="2822667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3" y="360608"/>
            <a:ext cx="10515600" cy="5692462"/>
          </a:xfrm>
        </p:spPr>
        <p:txBody>
          <a:bodyPr>
            <a:normAutofit/>
          </a:bodyPr>
          <a:lstStyle/>
          <a:p>
            <a:endParaRPr lang="en-US" dirty="0"/>
          </a:p>
          <a:p>
            <a:endParaRPr lang="en-US" dirty="0"/>
          </a:p>
          <a:p>
            <a:pPr marL="0" indent="0" algn="ctr">
              <a:buNone/>
            </a:pPr>
            <a:r>
              <a:rPr lang="en-US" dirty="0"/>
              <a:t> </a:t>
            </a:r>
            <a:r>
              <a:rPr lang="en-US" dirty="0" smtClean="0"/>
              <a:t>Cost </a:t>
            </a:r>
            <a:r>
              <a:rPr lang="en-US" dirty="0"/>
              <a:t>Engineering </a:t>
            </a:r>
            <a:endParaRPr lang="en-US" dirty="0" smtClean="0"/>
          </a:p>
          <a:p>
            <a:pPr marL="0" indent="0" algn="ctr">
              <a:buNone/>
            </a:pPr>
            <a:r>
              <a:rPr lang="en-US" dirty="0" smtClean="0"/>
              <a:t>Chapter one :-Principles </a:t>
            </a:r>
            <a:r>
              <a:rPr lang="en-US" dirty="0"/>
              <a:t>of Cost Engineering</a:t>
            </a:r>
            <a:r>
              <a:rPr lang="en-US" dirty="0" smtClean="0"/>
              <a:t> </a:t>
            </a:r>
          </a:p>
          <a:p>
            <a:pPr marL="0" indent="0" algn="ctr">
              <a:buNone/>
            </a:pPr>
            <a:endParaRPr lang="en-US" dirty="0"/>
          </a:p>
          <a:p>
            <a:pPr marL="0" indent="0" algn="ctr">
              <a:buNone/>
            </a:pPr>
            <a:r>
              <a:rPr lang="en-US" dirty="0" smtClean="0"/>
              <a:t>            Chapter two:- Tender and pre-tender cost estimating</a:t>
            </a:r>
          </a:p>
          <a:p>
            <a:pPr marL="0" indent="0" algn="ctr">
              <a:buNone/>
            </a:pPr>
            <a:endParaRPr lang="en-US" dirty="0" smtClean="0"/>
          </a:p>
          <a:p>
            <a:pPr marL="0" indent="0" algn="ctr">
              <a:buNone/>
            </a:pPr>
            <a:r>
              <a:rPr lang="en-US" dirty="0" smtClean="0"/>
              <a:t>Chapter three :-Quality </a:t>
            </a:r>
            <a:r>
              <a:rPr lang="en-US" dirty="0"/>
              <a:t>and value </a:t>
            </a:r>
            <a:r>
              <a:rPr lang="en-US" dirty="0" smtClean="0"/>
              <a:t>engineering</a:t>
            </a:r>
          </a:p>
          <a:p>
            <a:pPr marL="0" indent="0" algn="ctr">
              <a:buNone/>
            </a:pPr>
            <a:r>
              <a:rPr lang="en-US" dirty="0"/>
              <a:t/>
            </a:r>
            <a:br>
              <a:rPr lang="en-US" dirty="0"/>
            </a:br>
            <a:endParaRPr lang="en-US" dirty="0" smtClean="0"/>
          </a:p>
          <a:p>
            <a:pPr marL="0" indent="0" algn="ctr">
              <a:buNone/>
            </a:pPr>
            <a:endParaRPr lang="en-US" dirty="0"/>
          </a:p>
        </p:txBody>
      </p:sp>
    </p:spTree>
    <p:extLst>
      <p:ext uri="{BB962C8B-B14F-4D97-AF65-F5344CB8AC3E}">
        <p14:creationId xmlns:p14="http://schemas.microsoft.com/office/powerpoint/2010/main" val="3403245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411"/>
            <a:ext cx="10515600" cy="6322332"/>
          </a:xfrm>
        </p:spPr>
        <p:txBody>
          <a:bodyPr>
            <a:normAutofit/>
          </a:bodyPr>
          <a:lstStyle/>
          <a:p>
            <a:pPr marL="0" indent="0" algn="ctr">
              <a:buNone/>
            </a:pPr>
            <a:r>
              <a:rPr lang="en-US" dirty="0" smtClean="0"/>
              <a:t>costs </a:t>
            </a:r>
            <a:r>
              <a:rPr lang="en-US" dirty="0"/>
              <a:t>associated with construction projects </a:t>
            </a:r>
          </a:p>
          <a:p>
            <a:pPr marL="0" indent="0">
              <a:buNone/>
            </a:pPr>
            <a:r>
              <a:rPr lang="en-US" dirty="0"/>
              <a:t>a)Initial Capital Cost </a:t>
            </a:r>
          </a:p>
          <a:p>
            <a:pPr marL="0" indent="0">
              <a:buNone/>
            </a:pPr>
            <a:r>
              <a:rPr lang="en-US" dirty="0"/>
              <a:t>•Land acquisition, including assembly, holding and improvement </a:t>
            </a:r>
          </a:p>
          <a:p>
            <a:pPr marL="0" indent="0">
              <a:buNone/>
            </a:pPr>
            <a:r>
              <a:rPr lang="en-US" dirty="0"/>
              <a:t>•Planning and feasibility studies </a:t>
            </a:r>
          </a:p>
          <a:p>
            <a:pPr marL="0" indent="0">
              <a:buNone/>
            </a:pPr>
            <a:r>
              <a:rPr lang="en-US" dirty="0"/>
              <a:t>•Architectural and engineering design </a:t>
            </a:r>
          </a:p>
          <a:p>
            <a:pPr marL="0" indent="0">
              <a:buNone/>
            </a:pPr>
            <a:r>
              <a:rPr lang="en-US" dirty="0"/>
              <a:t>•Construction, including materials, equipment and labor </a:t>
            </a:r>
          </a:p>
          <a:p>
            <a:pPr marL="0" indent="0">
              <a:buNone/>
            </a:pPr>
            <a:r>
              <a:rPr lang="en-US" dirty="0"/>
              <a:t>•Field supervision of construction </a:t>
            </a:r>
          </a:p>
          <a:p>
            <a:pPr marL="0" indent="0">
              <a:buNone/>
            </a:pPr>
            <a:r>
              <a:rPr lang="en-US" dirty="0"/>
              <a:t>•Construction financing including overhead costs </a:t>
            </a:r>
          </a:p>
          <a:p>
            <a:pPr marL="0" indent="0">
              <a:buNone/>
            </a:pPr>
            <a:r>
              <a:rPr lang="en-US" dirty="0"/>
              <a:t>•Insurance and taxes during construction </a:t>
            </a:r>
          </a:p>
          <a:p>
            <a:pPr marL="0" indent="0">
              <a:buNone/>
            </a:pPr>
            <a:r>
              <a:rPr lang="en-US" dirty="0"/>
              <a:t>•Owner's general office overhead </a:t>
            </a:r>
          </a:p>
          <a:p>
            <a:pPr marL="0" indent="0">
              <a:buNone/>
            </a:pPr>
            <a:r>
              <a:rPr lang="en-US" dirty="0"/>
              <a:t>•Equipment and furnishings not included in construction </a:t>
            </a:r>
          </a:p>
          <a:p>
            <a:pPr marL="0" indent="0">
              <a:buNone/>
            </a:pPr>
            <a:r>
              <a:rPr lang="en-US" dirty="0"/>
              <a:t>•Inspection and testing </a:t>
            </a:r>
          </a:p>
          <a:p>
            <a:pPr marL="0" indent="0" algn="ctr">
              <a:buNone/>
            </a:pPr>
            <a:endParaRPr lang="en-US" dirty="0"/>
          </a:p>
        </p:txBody>
      </p:sp>
    </p:spTree>
    <p:extLst>
      <p:ext uri="{BB962C8B-B14F-4D97-AF65-F5344CB8AC3E}">
        <p14:creationId xmlns:p14="http://schemas.microsoft.com/office/powerpoint/2010/main" val="10508095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B/C ratio</a:t>
            </a:r>
            <a:endParaRPr lang="en-US" dirty="0"/>
          </a:p>
        </p:txBody>
      </p:sp>
      <p:sp>
        <p:nvSpPr>
          <p:cNvPr id="3" name="Content Placeholder 2"/>
          <p:cNvSpPr>
            <a:spLocks noGrp="1"/>
          </p:cNvSpPr>
          <p:nvPr>
            <p:ph idx="1"/>
          </p:nvPr>
        </p:nvSpPr>
        <p:spPr/>
        <p:txBody>
          <a:bodyPr>
            <a:normAutofit/>
          </a:bodyPr>
          <a:lstStyle/>
          <a:p>
            <a:pPr algn="just"/>
            <a:r>
              <a:rPr lang="en-US" sz="2800" dirty="0" smtClean="0"/>
              <a:t>In this method the maintenance and operation (M&amp;O)is in the numerator and treated as </a:t>
            </a:r>
            <a:r>
              <a:rPr lang="en-US" sz="2800" dirty="0" err="1" smtClean="0"/>
              <a:t>disbenefits</a:t>
            </a:r>
            <a:endParaRPr lang="en-US" sz="2800" dirty="0" smtClean="0"/>
          </a:p>
          <a:p>
            <a:endParaRPr lang="en-US" sz="2800" dirty="0" smtClean="0"/>
          </a:p>
          <a:p>
            <a:endParaRPr lang="en-US" sz="2800" dirty="0" smtClean="0"/>
          </a:p>
          <a:p>
            <a:endParaRPr lang="en-US" sz="2800" dirty="0" smtClean="0"/>
          </a:p>
          <a:p>
            <a:r>
              <a:rPr lang="en-US" sz="2800" dirty="0" smtClean="0"/>
              <a:t>Salvage value is included in the denominator as a negative cost</a:t>
            </a:r>
            <a:endParaRPr lang="en-US" sz="2800" dirty="0"/>
          </a:p>
        </p:txBody>
      </p:sp>
      <p:sp>
        <p:nvSpPr>
          <p:cNvPr id="4" name="Slide Number Placeholder 3"/>
          <p:cNvSpPr>
            <a:spLocks noGrp="1"/>
          </p:cNvSpPr>
          <p:nvPr>
            <p:ph type="sldNum" sz="quarter" idx="12"/>
          </p:nvPr>
        </p:nvSpPr>
        <p:spPr/>
        <p:txBody>
          <a:bodyPr/>
          <a:lstStyle/>
          <a:p>
            <a:fld id="{A6869010-9EFE-45A3-8715-EC03F9606E31}" type="slidenum">
              <a:rPr lang="en-US" smtClean="0"/>
              <a:pPr/>
              <a:t>100</a:t>
            </a:fld>
            <a:endParaRPr lang="en-US"/>
          </a:p>
        </p:txBody>
      </p:sp>
      <p:graphicFrame>
        <p:nvGraphicFramePr>
          <p:cNvPr id="5" name="Object 4"/>
          <p:cNvGraphicFramePr>
            <a:graphicFrameLocks noChangeAspect="1"/>
          </p:cNvGraphicFramePr>
          <p:nvPr/>
        </p:nvGraphicFramePr>
        <p:xfrm>
          <a:off x="2235201" y="3232150"/>
          <a:ext cx="9604751" cy="882650"/>
        </p:xfrm>
        <a:graphic>
          <a:graphicData uri="http://schemas.openxmlformats.org/presentationml/2006/ole">
            <mc:AlternateContent xmlns:mc="http://schemas.openxmlformats.org/markup-compatibility/2006">
              <mc:Choice xmlns:v="urn:schemas-microsoft-com:vml" Requires="v">
                <p:oleObj spid="_x0000_s2144" name="Equation" r:id="rId3" imgW="3213000" imgH="393480" progId="Equation.3">
                  <p:embed/>
                </p:oleObj>
              </mc:Choice>
              <mc:Fallback>
                <p:oleObj name="Equation" r:id="rId3" imgW="32130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1" y="3232150"/>
                        <a:ext cx="9604751" cy="882650"/>
                      </a:xfrm>
                      <a:prstGeom prst="rect">
                        <a:avLst/>
                      </a:prstGeom>
                      <a:noFill/>
                      <a:extLst/>
                    </p:spPr>
                  </p:pic>
                </p:oleObj>
              </mc:Fallback>
            </mc:AlternateContent>
          </a:graphicData>
        </a:graphic>
      </p:graphicFrame>
    </p:spTree>
    <p:extLst>
      <p:ext uri="{BB962C8B-B14F-4D97-AF65-F5344CB8AC3E}">
        <p14:creationId xmlns:p14="http://schemas.microsoft.com/office/powerpoint/2010/main" val="34574166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and Cost Difference</a:t>
            </a:r>
            <a:endParaRPr lang="en-US" dirty="0"/>
          </a:p>
        </p:txBody>
      </p:sp>
      <p:sp>
        <p:nvSpPr>
          <p:cNvPr id="3" name="Content Placeholder 2"/>
          <p:cNvSpPr>
            <a:spLocks noGrp="1"/>
          </p:cNvSpPr>
          <p:nvPr>
            <p:ph idx="1"/>
          </p:nvPr>
        </p:nvSpPr>
        <p:spPr/>
        <p:txBody>
          <a:bodyPr>
            <a:normAutofit/>
          </a:bodyPr>
          <a:lstStyle/>
          <a:p>
            <a:endParaRPr lang="en-US" sz="2800" dirty="0" smtClean="0"/>
          </a:p>
          <a:p>
            <a:pPr algn="just"/>
            <a:r>
              <a:rPr lang="en-US" sz="2800" dirty="0" smtClean="0"/>
              <a:t>It is a measure of worth which does not involve ratio, and is based on the difference between the PW, AW or FW of benefits and cost.</a:t>
            </a:r>
          </a:p>
          <a:p>
            <a:pPr algn="just">
              <a:lnSpc>
                <a:spcPct val="150000"/>
              </a:lnSpc>
            </a:pPr>
            <a:r>
              <a:rPr lang="en-US" sz="2800" dirty="0" smtClean="0"/>
              <a:t>If B – C is ≥0; the project is acceptable</a:t>
            </a:r>
            <a:endParaRPr lang="en-US" sz="2800" dirty="0"/>
          </a:p>
        </p:txBody>
      </p:sp>
      <p:sp>
        <p:nvSpPr>
          <p:cNvPr id="4" name="Slide Number Placeholder 3"/>
          <p:cNvSpPr>
            <a:spLocks noGrp="1"/>
          </p:cNvSpPr>
          <p:nvPr>
            <p:ph type="sldNum" sz="quarter" idx="12"/>
          </p:nvPr>
        </p:nvSpPr>
        <p:spPr/>
        <p:txBody>
          <a:bodyPr/>
          <a:lstStyle/>
          <a:p>
            <a:fld id="{A6869010-9EFE-45A3-8715-EC03F9606E31}" type="slidenum">
              <a:rPr lang="en-US" smtClean="0"/>
              <a:pPr/>
              <a:t>101</a:t>
            </a:fld>
            <a:endParaRPr lang="en-US"/>
          </a:p>
        </p:txBody>
      </p:sp>
    </p:spTree>
    <p:extLst>
      <p:ext uri="{BB962C8B-B14F-4D97-AF65-F5344CB8AC3E}">
        <p14:creationId xmlns:p14="http://schemas.microsoft.com/office/powerpoint/2010/main" val="14818584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914400"/>
          </a:xfrm>
        </p:spPr>
        <p:txBody>
          <a:bodyPr/>
          <a:lstStyle/>
          <a:p>
            <a:r>
              <a:rPr lang="en-US" dirty="0" smtClean="0"/>
              <a:t>Problem </a:t>
            </a:r>
            <a:endParaRPr lang="en-US" dirty="0"/>
          </a:p>
        </p:txBody>
      </p:sp>
      <p:sp>
        <p:nvSpPr>
          <p:cNvPr id="3" name="Content Placeholder 2"/>
          <p:cNvSpPr>
            <a:spLocks noGrp="1"/>
          </p:cNvSpPr>
          <p:nvPr>
            <p:ph idx="1"/>
          </p:nvPr>
        </p:nvSpPr>
        <p:spPr>
          <a:xfrm>
            <a:off x="838200" y="1343891"/>
            <a:ext cx="10515600" cy="4833072"/>
          </a:xfrm>
        </p:spPr>
        <p:txBody>
          <a:bodyPr>
            <a:normAutofit/>
          </a:bodyPr>
          <a:lstStyle/>
          <a:p>
            <a:pPr algn="just">
              <a:lnSpc>
                <a:spcPct val="150000"/>
              </a:lnSpc>
            </a:pPr>
            <a:r>
              <a:rPr lang="en-US" sz="2800" dirty="0" smtClean="0"/>
              <a:t>The fire chief of a medium-sized city has estimated that the initial cost of a new fire station will be B4million. Annual costs are estimated at B50,000. benefits to citizen of B550,000 per year and </a:t>
            </a:r>
            <a:r>
              <a:rPr lang="en-US" sz="2800" dirty="0" err="1" smtClean="0"/>
              <a:t>disbenefits</a:t>
            </a:r>
            <a:r>
              <a:rPr lang="en-US" sz="2800" dirty="0" smtClean="0"/>
              <a:t> of B90,000 per year has also been identified. Use a discount rate of 4% per year and determine if the station is economically justified by modified B/C ratio </a:t>
            </a:r>
            <a:endParaRPr lang="en-US" sz="2800" dirty="0"/>
          </a:p>
        </p:txBody>
      </p:sp>
      <p:sp>
        <p:nvSpPr>
          <p:cNvPr id="4" name="Slide Number Placeholder 3"/>
          <p:cNvSpPr>
            <a:spLocks noGrp="1"/>
          </p:cNvSpPr>
          <p:nvPr>
            <p:ph type="sldNum" sz="quarter" idx="12"/>
          </p:nvPr>
        </p:nvSpPr>
        <p:spPr/>
        <p:txBody>
          <a:bodyPr/>
          <a:lstStyle/>
          <a:p>
            <a:fld id="{A6869010-9EFE-45A3-8715-EC03F9606E31}" type="slidenum">
              <a:rPr lang="en-US" smtClean="0"/>
              <a:pPr/>
              <a:t>102</a:t>
            </a:fld>
            <a:endParaRPr lang="en-US"/>
          </a:p>
        </p:txBody>
      </p:sp>
    </p:spTree>
    <p:extLst>
      <p:ext uri="{BB962C8B-B14F-4D97-AF65-F5344CB8AC3E}">
        <p14:creationId xmlns:p14="http://schemas.microsoft.com/office/powerpoint/2010/main" val="30373781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08710"/>
            <a:ext cx="11277600" cy="5592763"/>
          </a:xfrm>
        </p:spPr>
        <p:txBody>
          <a:bodyPr/>
          <a:lstStyle/>
          <a:p>
            <a:pPr marL="0" indent="0">
              <a:lnSpc>
                <a:spcPct val="150000"/>
              </a:lnSpc>
              <a:buNone/>
            </a:pPr>
            <a:r>
              <a:rPr lang="en-US" dirty="0" smtClean="0"/>
              <a:t>1)Write the definition of value engineering</a:t>
            </a:r>
          </a:p>
          <a:p>
            <a:pPr marL="0" indent="0">
              <a:lnSpc>
                <a:spcPct val="150000"/>
              </a:lnSpc>
              <a:buNone/>
            </a:pPr>
            <a:endParaRPr lang="en-US" dirty="0" smtClean="0"/>
          </a:p>
          <a:p>
            <a:pPr marL="0" indent="0">
              <a:lnSpc>
                <a:spcPct val="150000"/>
              </a:lnSpc>
              <a:buNone/>
            </a:pPr>
            <a:r>
              <a:rPr lang="en-US" dirty="0" smtClean="0"/>
              <a:t>2) Give= investment </a:t>
            </a:r>
            <a:r>
              <a:rPr lang="en-US" dirty="0"/>
              <a:t>= $</a:t>
            </a:r>
            <a:r>
              <a:rPr lang="en-US" dirty="0" smtClean="0"/>
              <a:t>71.89,benefits </a:t>
            </a:r>
            <a:r>
              <a:rPr lang="en-US" dirty="0"/>
              <a:t>= $167.41</a:t>
            </a:r>
          </a:p>
          <a:p>
            <a:pPr marL="0" indent="0">
              <a:lnSpc>
                <a:spcPct val="150000"/>
              </a:lnSpc>
              <a:buNone/>
            </a:pPr>
            <a:r>
              <a:rPr lang="en-US" dirty="0"/>
              <a:t> </a:t>
            </a:r>
            <a:r>
              <a:rPr lang="en-US" dirty="0" smtClean="0"/>
              <a:t>       costs </a:t>
            </a:r>
            <a:r>
              <a:rPr lang="en-US" dirty="0"/>
              <a:t>= $26.87 </a:t>
            </a:r>
            <a:r>
              <a:rPr lang="en-US" dirty="0" smtClean="0"/>
              <a:t>, </a:t>
            </a:r>
            <a:r>
              <a:rPr lang="en-US" dirty="0" err="1" smtClean="0"/>
              <a:t>disbenefits</a:t>
            </a:r>
            <a:r>
              <a:rPr lang="en-US" dirty="0" smtClean="0"/>
              <a:t> = </a:t>
            </a:r>
            <a:r>
              <a:rPr lang="en-US" dirty="0"/>
              <a:t>$</a:t>
            </a:r>
            <a:r>
              <a:rPr lang="en-US" dirty="0" smtClean="0"/>
              <a:t>80.12</a:t>
            </a:r>
          </a:p>
          <a:p>
            <a:pPr>
              <a:lnSpc>
                <a:spcPct val="150000"/>
              </a:lnSpc>
            </a:pPr>
            <a:r>
              <a:rPr lang="en-US" dirty="0" smtClean="0"/>
              <a:t> </a:t>
            </a:r>
            <a:r>
              <a:rPr lang="en-US" dirty="0"/>
              <a:t>is </a:t>
            </a:r>
            <a:r>
              <a:rPr lang="en-US" i="1" dirty="0" smtClean="0"/>
              <a:t> </a:t>
            </a:r>
            <a:r>
              <a:rPr lang="en-US" i="1" dirty="0"/>
              <a:t>economically </a:t>
            </a:r>
            <a:r>
              <a:rPr lang="en-US" i="1" dirty="0" smtClean="0"/>
              <a:t>acceptable?</a:t>
            </a:r>
            <a:r>
              <a:rPr lang="en-US" dirty="0"/>
              <a:t> </a:t>
            </a:r>
            <a:r>
              <a:rPr lang="en-US" dirty="0" smtClean="0"/>
              <a:t>Calculate using modified </a:t>
            </a:r>
            <a:r>
              <a:rPr lang="en-US" dirty="0"/>
              <a:t>B/C ratio</a:t>
            </a:r>
          </a:p>
        </p:txBody>
      </p:sp>
    </p:spTree>
    <p:extLst>
      <p:ext uri="{BB962C8B-B14F-4D97-AF65-F5344CB8AC3E}">
        <p14:creationId xmlns:p14="http://schemas.microsoft.com/office/powerpoint/2010/main" val="15520802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8200"/>
          </a:xfrm>
        </p:spPr>
        <p:txBody>
          <a:bodyPr/>
          <a:lstStyle/>
          <a:p>
            <a:r>
              <a:rPr lang="en-US" dirty="0"/>
              <a:t>Cash Flow</a:t>
            </a:r>
          </a:p>
        </p:txBody>
      </p:sp>
      <p:sp>
        <p:nvSpPr>
          <p:cNvPr id="3" name="Content Placeholder 2"/>
          <p:cNvSpPr>
            <a:spLocks noGrp="1"/>
          </p:cNvSpPr>
          <p:nvPr>
            <p:ph idx="1"/>
          </p:nvPr>
        </p:nvSpPr>
        <p:spPr>
          <a:xfrm>
            <a:off x="203200" y="1219201"/>
            <a:ext cx="11684000" cy="4906963"/>
          </a:xfrm>
        </p:spPr>
        <p:txBody>
          <a:bodyPr/>
          <a:lstStyle/>
          <a:p>
            <a:pPr>
              <a:lnSpc>
                <a:spcPct val="150000"/>
              </a:lnSpc>
            </a:pPr>
            <a:r>
              <a:rPr lang="en-US" sz="3200" dirty="0"/>
              <a:t>The estimated inflow (revenues) and the outflow (Costs) of money are called cash flow.</a:t>
            </a:r>
          </a:p>
          <a:p>
            <a:pPr>
              <a:lnSpc>
                <a:spcPct val="150000"/>
              </a:lnSpc>
            </a:pPr>
            <a:r>
              <a:rPr lang="en-US" sz="3200" dirty="0"/>
              <a:t>The cash flow diagram is used to evaluate money along with its equivalent with time: forward time or backward time</a:t>
            </a:r>
          </a:p>
          <a:p>
            <a:endParaRPr lang="en-US" dirty="0"/>
          </a:p>
          <a:p>
            <a:endParaRPr lang="en-US" dirty="0"/>
          </a:p>
        </p:txBody>
      </p:sp>
    </p:spTree>
    <p:extLst>
      <p:ext uri="{BB962C8B-B14F-4D97-AF65-F5344CB8AC3E}">
        <p14:creationId xmlns:p14="http://schemas.microsoft.com/office/powerpoint/2010/main" val="1505552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8200"/>
          </a:xfrm>
        </p:spPr>
        <p:txBody>
          <a:bodyPr>
            <a:normAutofit/>
          </a:bodyPr>
          <a:lstStyle/>
          <a:p>
            <a:r>
              <a:rPr lang="en-US" dirty="0"/>
              <a:t>Cash Flow</a:t>
            </a:r>
          </a:p>
        </p:txBody>
      </p:sp>
      <p:sp>
        <p:nvSpPr>
          <p:cNvPr id="3" name="Content Placeholder 2"/>
          <p:cNvSpPr>
            <a:spLocks noGrp="1"/>
          </p:cNvSpPr>
          <p:nvPr>
            <p:ph idx="1"/>
          </p:nvPr>
        </p:nvSpPr>
        <p:spPr>
          <a:xfrm>
            <a:off x="203200" y="1143000"/>
            <a:ext cx="11684000" cy="5410200"/>
          </a:xfrm>
        </p:spPr>
        <p:txBody>
          <a:bodyPr/>
          <a:lstStyle/>
          <a:p>
            <a:pPr algn="just">
              <a:lnSpc>
                <a:spcPct val="150000"/>
              </a:lnSpc>
            </a:pPr>
            <a:r>
              <a:rPr lang="en-US" sz="2800" dirty="0"/>
              <a:t>Engineering projects generally have economic consequences that occur over an extended period of time</a:t>
            </a:r>
          </a:p>
          <a:p>
            <a:pPr lvl="1" algn="just">
              <a:lnSpc>
                <a:spcPct val="150000"/>
              </a:lnSpc>
            </a:pPr>
            <a:r>
              <a:rPr lang="en-US" sz="2400" dirty="0"/>
              <a:t>For example, if an expensive piece of machinery is installed in a plant were brought on credit, the simple process of paying for it may take several years</a:t>
            </a:r>
          </a:p>
          <a:p>
            <a:pPr lvl="1" algn="just">
              <a:lnSpc>
                <a:spcPct val="150000"/>
              </a:lnSpc>
            </a:pPr>
            <a:r>
              <a:rPr lang="en-US" sz="2400" dirty="0"/>
              <a:t>The resulting favorable consequences may last as long as the equipment performs its useful function</a:t>
            </a:r>
          </a:p>
          <a:p>
            <a:pPr algn="just">
              <a:lnSpc>
                <a:spcPct val="150000"/>
              </a:lnSpc>
            </a:pPr>
            <a:r>
              <a:rPr lang="en-US" sz="2800" dirty="0"/>
              <a:t>Each project is described as cash receipts or disbursements (expenses) at different points in time </a:t>
            </a:r>
          </a:p>
          <a:p>
            <a:endParaRPr lang="en-US" dirty="0"/>
          </a:p>
        </p:txBody>
      </p:sp>
    </p:spTree>
    <p:extLst>
      <p:ext uri="{BB962C8B-B14F-4D97-AF65-F5344CB8AC3E}">
        <p14:creationId xmlns:p14="http://schemas.microsoft.com/office/powerpoint/2010/main" val="8496899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1"/>
            <a:ext cx="10515600" cy="1052945"/>
          </a:xfrm>
        </p:spPr>
        <p:txBody>
          <a:bodyPr/>
          <a:lstStyle/>
          <a:p>
            <a:r>
              <a:rPr lang="en-US" dirty="0"/>
              <a:t>Categories of Cash Flows</a:t>
            </a:r>
          </a:p>
        </p:txBody>
      </p:sp>
      <p:sp>
        <p:nvSpPr>
          <p:cNvPr id="3" name="Content Placeholder 2"/>
          <p:cNvSpPr>
            <a:spLocks noGrp="1"/>
          </p:cNvSpPr>
          <p:nvPr>
            <p:ph idx="1"/>
          </p:nvPr>
        </p:nvSpPr>
        <p:spPr>
          <a:xfrm>
            <a:off x="203200" y="1295400"/>
            <a:ext cx="11684000" cy="5334000"/>
          </a:xfrm>
        </p:spPr>
        <p:txBody>
          <a:bodyPr>
            <a:normAutofit lnSpcReduction="10000"/>
          </a:bodyPr>
          <a:lstStyle/>
          <a:p>
            <a:pPr algn="just">
              <a:lnSpc>
                <a:spcPct val="150000"/>
              </a:lnSpc>
            </a:pPr>
            <a:r>
              <a:rPr lang="en-US" sz="2800" dirty="0"/>
              <a:t>The expenses and receipts due to engineering projects usually fall into one of the following categories:</a:t>
            </a:r>
          </a:p>
          <a:p>
            <a:pPr lvl="1" algn="just">
              <a:lnSpc>
                <a:spcPct val="150000"/>
              </a:lnSpc>
            </a:pPr>
            <a:r>
              <a:rPr lang="en-US" sz="2400" dirty="0"/>
              <a:t>First cost: expense to build or to buy and install</a:t>
            </a:r>
          </a:p>
          <a:p>
            <a:pPr lvl="1" algn="just">
              <a:lnSpc>
                <a:spcPct val="150000"/>
              </a:lnSpc>
            </a:pPr>
            <a:r>
              <a:rPr lang="en-US" sz="2400" dirty="0"/>
              <a:t>Operations and maintenance (O&amp;M): annual expense, such as electricity, labor, and minor repairs</a:t>
            </a:r>
          </a:p>
          <a:p>
            <a:pPr lvl="1" algn="just">
              <a:lnSpc>
                <a:spcPct val="150000"/>
              </a:lnSpc>
            </a:pPr>
            <a:r>
              <a:rPr lang="en-US" sz="2400" dirty="0"/>
              <a:t>Salvage value: receipt at project termination for sale or transfer of the equipment (can be a salvage cost)</a:t>
            </a:r>
          </a:p>
          <a:p>
            <a:pPr lvl="1" algn="just">
              <a:lnSpc>
                <a:spcPct val="150000"/>
              </a:lnSpc>
            </a:pPr>
            <a:r>
              <a:rPr lang="en-US" sz="2400" dirty="0"/>
              <a:t>Revenues: annual receipts due to sale of products or services</a:t>
            </a:r>
          </a:p>
          <a:p>
            <a:pPr lvl="1" algn="just">
              <a:lnSpc>
                <a:spcPct val="150000"/>
              </a:lnSpc>
            </a:pPr>
            <a:r>
              <a:rPr lang="en-US" sz="2400" dirty="0"/>
              <a:t>Overhaul: major capital expenditure that occurs during the asset’s life</a:t>
            </a:r>
          </a:p>
          <a:p>
            <a:pPr algn="just">
              <a:lnSpc>
                <a:spcPct val="150000"/>
              </a:lnSpc>
            </a:pPr>
            <a:endParaRPr lang="en-US" dirty="0"/>
          </a:p>
        </p:txBody>
      </p:sp>
    </p:spTree>
    <p:extLst>
      <p:ext uri="{BB962C8B-B14F-4D97-AF65-F5344CB8AC3E}">
        <p14:creationId xmlns:p14="http://schemas.microsoft.com/office/powerpoint/2010/main" val="31552770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09"/>
            <a:ext cx="10515600" cy="803565"/>
          </a:xfrm>
        </p:spPr>
        <p:txBody>
          <a:bodyPr>
            <a:normAutofit/>
          </a:bodyPr>
          <a:lstStyle/>
          <a:p>
            <a:r>
              <a:rPr lang="en-US" dirty="0"/>
              <a:t>Cash Flow diagrams</a:t>
            </a:r>
          </a:p>
        </p:txBody>
      </p:sp>
      <p:sp>
        <p:nvSpPr>
          <p:cNvPr id="3" name="Content Placeholder 2"/>
          <p:cNvSpPr>
            <a:spLocks noGrp="1"/>
          </p:cNvSpPr>
          <p:nvPr>
            <p:ph idx="1"/>
          </p:nvPr>
        </p:nvSpPr>
        <p:spPr>
          <a:xfrm>
            <a:off x="304800" y="1219200"/>
            <a:ext cx="11582400" cy="5334000"/>
          </a:xfrm>
        </p:spPr>
        <p:txBody>
          <a:bodyPr>
            <a:normAutofit lnSpcReduction="10000"/>
          </a:bodyPr>
          <a:lstStyle/>
          <a:p>
            <a:pPr algn="just">
              <a:lnSpc>
                <a:spcPct val="150000"/>
              </a:lnSpc>
            </a:pPr>
            <a:r>
              <a:rPr lang="en-US" sz="2800" dirty="0"/>
              <a:t>The costs and benefits of engineering projects over time are summarized on a cash flow diagram (CFD). Specifically, CFD illustrates the size, sign, and timing of individual cash flows, and forms the basis for engineering </a:t>
            </a:r>
            <a:r>
              <a:rPr lang="en-US" sz="2800" dirty="0" smtClean="0"/>
              <a:t>economic analysis</a:t>
            </a:r>
            <a:endParaRPr lang="en-US" sz="2800" dirty="0"/>
          </a:p>
          <a:p>
            <a:pPr algn="just">
              <a:lnSpc>
                <a:spcPct val="150000"/>
              </a:lnSpc>
            </a:pPr>
            <a:r>
              <a:rPr lang="en-US" sz="2800" dirty="0"/>
              <a:t>A CFD is created by first drawing a segmented time-based horizontal line, divided into appropriate time unit. Each time when there is a cash flow, a vertical arrow is added </a:t>
            </a:r>
            <a:r>
              <a:rPr lang="en-US" sz="2800" dirty="0">
                <a:sym typeface="Symbol" pitchFamily="18" charset="2"/>
              </a:rPr>
              <a:t> pointing down for costs and up for revenues or benefits. The cost flows are drawn to relative scale</a:t>
            </a:r>
          </a:p>
          <a:p>
            <a:endParaRPr lang="en-US" sz="2800" dirty="0"/>
          </a:p>
        </p:txBody>
      </p:sp>
    </p:spTree>
    <p:extLst>
      <p:ext uri="{BB962C8B-B14F-4D97-AF65-F5344CB8AC3E}">
        <p14:creationId xmlns:p14="http://schemas.microsoft.com/office/powerpoint/2010/main" val="13827720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a Cash Flow Diagram</a:t>
            </a:r>
          </a:p>
        </p:txBody>
      </p:sp>
      <p:sp>
        <p:nvSpPr>
          <p:cNvPr id="3" name="Content Placeholder 2"/>
          <p:cNvSpPr>
            <a:spLocks noGrp="1"/>
          </p:cNvSpPr>
          <p:nvPr>
            <p:ph idx="1"/>
          </p:nvPr>
        </p:nvSpPr>
        <p:spPr/>
        <p:txBody>
          <a:bodyPr>
            <a:normAutofit lnSpcReduction="10000"/>
          </a:bodyPr>
          <a:lstStyle/>
          <a:p>
            <a:pPr>
              <a:lnSpc>
                <a:spcPct val="80000"/>
              </a:lnSpc>
            </a:pPr>
            <a:r>
              <a:rPr lang="en-US" dirty="0"/>
              <a:t>In a cash flow diagram (CFD) the end of period t is the same as the beginning of period (t+1)</a:t>
            </a:r>
          </a:p>
          <a:p>
            <a:pPr>
              <a:lnSpc>
                <a:spcPct val="80000"/>
              </a:lnSpc>
            </a:pPr>
            <a:r>
              <a:rPr lang="en-US" dirty="0"/>
              <a:t>Beginning of period cash flows are: rent, lease, and insurance payments</a:t>
            </a:r>
          </a:p>
          <a:p>
            <a:pPr>
              <a:lnSpc>
                <a:spcPct val="80000"/>
              </a:lnSpc>
            </a:pPr>
            <a:r>
              <a:rPr lang="en-US" dirty="0"/>
              <a:t>End-of-period cash flows are: O&amp;M, salvages, revenues, overhauls</a:t>
            </a:r>
          </a:p>
          <a:p>
            <a:pPr>
              <a:lnSpc>
                <a:spcPct val="80000"/>
              </a:lnSpc>
            </a:pPr>
            <a:r>
              <a:rPr lang="en-US" dirty="0"/>
              <a:t>The choice of time 0 is arbitrary. It can be when a project is analyzed, when funding is approved, or when construction begins</a:t>
            </a:r>
          </a:p>
          <a:p>
            <a:pPr>
              <a:lnSpc>
                <a:spcPct val="80000"/>
              </a:lnSpc>
            </a:pPr>
            <a:r>
              <a:rPr lang="en-US" dirty="0"/>
              <a:t>One person’s cash outflow (represented as a negative value) is another person’s inflow (represented as a positive value)</a:t>
            </a:r>
          </a:p>
          <a:p>
            <a:pPr>
              <a:lnSpc>
                <a:spcPct val="80000"/>
              </a:lnSpc>
            </a:pPr>
            <a:r>
              <a:rPr lang="en-US" dirty="0"/>
              <a:t>It is better to show two or more cash flows occurring in the same year individually so that there is a clear connection from the problem statement to each cash flow in the diagram</a:t>
            </a:r>
          </a:p>
          <a:p>
            <a:endParaRPr lang="en-US" dirty="0"/>
          </a:p>
        </p:txBody>
      </p:sp>
    </p:spTree>
    <p:extLst>
      <p:ext uri="{BB962C8B-B14F-4D97-AF65-F5344CB8AC3E}">
        <p14:creationId xmlns:p14="http://schemas.microsoft.com/office/powerpoint/2010/main" val="307893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202886"/>
            <a:ext cx="10515600" cy="6223671"/>
          </a:xfrm>
        </p:spPr>
        <p:txBody>
          <a:bodyPr>
            <a:normAutofit/>
          </a:bodyPr>
          <a:lstStyle/>
          <a:p>
            <a:pPr marL="0" indent="0">
              <a:buNone/>
            </a:pPr>
            <a:r>
              <a:rPr lang="en-US" dirty="0" smtClean="0"/>
              <a:t>b)Subsequent </a:t>
            </a:r>
            <a:r>
              <a:rPr lang="en-US" dirty="0"/>
              <a:t>Operation and Maintenance Costs </a:t>
            </a:r>
          </a:p>
          <a:p>
            <a:endParaRPr lang="en-US" dirty="0"/>
          </a:p>
          <a:p>
            <a:pPr marL="0" indent="0">
              <a:buNone/>
            </a:pPr>
            <a:r>
              <a:rPr lang="en-US" dirty="0"/>
              <a:t>•Land rent, if applicable </a:t>
            </a:r>
          </a:p>
          <a:p>
            <a:pPr marL="0" indent="0">
              <a:buNone/>
            </a:pPr>
            <a:r>
              <a:rPr lang="en-US" dirty="0"/>
              <a:t>•Operating staff </a:t>
            </a:r>
          </a:p>
          <a:p>
            <a:pPr marL="0" indent="0">
              <a:buNone/>
            </a:pPr>
            <a:r>
              <a:rPr lang="en-US" dirty="0"/>
              <a:t>•Labor and material for maintenance and repairs </a:t>
            </a:r>
          </a:p>
          <a:p>
            <a:pPr marL="0" indent="0">
              <a:buNone/>
            </a:pPr>
            <a:r>
              <a:rPr lang="en-US" dirty="0"/>
              <a:t>•Periodic renovations </a:t>
            </a:r>
          </a:p>
          <a:p>
            <a:pPr marL="0" indent="0">
              <a:buNone/>
            </a:pPr>
            <a:r>
              <a:rPr lang="en-US" dirty="0"/>
              <a:t>•Insurance and taxes </a:t>
            </a:r>
          </a:p>
          <a:p>
            <a:pPr marL="0" indent="0">
              <a:buNone/>
            </a:pPr>
            <a:r>
              <a:rPr lang="en-US" dirty="0"/>
              <a:t>•Financing costs </a:t>
            </a:r>
          </a:p>
          <a:p>
            <a:pPr marL="0" indent="0">
              <a:buNone/>
            </a:pPr>
            <a:r>
              <a:rPr lang="en-US" dirty="0"/>
              <a:t>•Utilities </a:t>
            </a:r>
          </a:p>
          <a:p>
            <a:pPr marL="0" indent="0">
              <a:buNone/>
            </a:pPr>
            <a:r>
              <a:rPr lang="en-US" dirty="0"/>
              <a:t>•Owner's other expenses </a:t>
            </a:r>
          </a:p>
          <a:p>
            <a:endParaRPr lang="en-US" dirty="0"/>
          </a:p>
        </p:txBody>
      </p:sp>
    </p:spTree>
    <p:extLst>
      <p:ext uri="{BB962C8B-B14F-4D97-AF65-F5344CB8AC3E}">
        <p14:creationId xmlns:p14="http://schemas.microsoft.com/office/powerpoint/2010/main" val="8903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20" y="267281"/>
            <a:ext cx="10515600" cy="4351338"/>
          </a:xfrm>
        </p:spPr>
        <p:txBody>
          <a:bodyPr/>
          <a:lstStyle/>
          <a:p>
            <a:pPr marL="0" indent="0">
              <a:buNone/>
            </a:pPr>
            <a:r>
              <a:rPr lang="en-US" dirty="0" smtClean="0"/>
              <a:t>Building </a:t>
            </a:r>
            <a:r>
              <a:rPr lang="en-US" dirty="0"/>
              <a:t>Costs, Non Building Costs, &amp; Life cycle costs </a:t>
            </a:r>
          </a:p>
        </p:txBody>
      </p:sp>
      <p:pic>
        <p:nvPicPr>
          <p:cNvPr id="4" name="Picture 3"/>
          <p:cNvPicPr>
            <a:picLocks noChangeAspect="1"/>
          </p:cNvPicPr>
          <p:nvPr/>
        </p:nvPicPr>
        <p:blipFill>
          <a:blip r:embed="rId2"/>
          <a:stretch>
            <a:fillRect/>
          </a:stretch>
        </p:blipFill>
        <p:spPr>
          <a:xfrm>
            <a:off x="425003" y="1011473"/>
            <a:ext cx="10869769" cy="5479478"/>
          </a:xfrm>
          <a:prstGeom prst="rect">
            <a:avLst/>
          </a:prstGeom>
        </p:spPr>
      </p:pic>
    </p:spTree>
    <p:extLst>
      <p:ext uri="{BB962C8B-B14F-4D97-AF65-F5344CB8AC3E}">
        <p14:creationId xmlns:p14="http://schemas.microsoft.com/office/powerpoint/2010/main" val="359780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2" y="177128"/>
            <a:ext cx="11462197" cy="6429733"/>
          </a:xfrm>
        </p:spPr>
        <p:txBody>
          <a:bodyPr>
            <a:normAutofit/>
          </a:bodyPr>
          <a:lstStyle/>
          <a:p>
            <a:pPr marL="0" indent="0">
              <a:buNone/>
            </a:pPr>
            <a:r>
              <a:rPr lang="en-US" dirty="0" smtClean="0"/>
              <a:t>Terminologies </a:t>
            </a:r>
            <a:r>
              <a:rPr lang="en-US" dirty="0"/>
              <a:t>for Cost Engineers </a:t>
            </a:r>
          </a:p>
          <a:p>
            <a:pPr marL="0" indent="0">
              <a:buNone/>
            </a:pPr>
            <a:r>
              <a:rPr lang="en-US" b="1" dirty="0" smtClean="0"/>
              <a:t>Construction </a:t>
            </a:r>
            <a:r>
              <a:rPr lang="en-US" b="1" dirty="0"/>
              <a:t>Cost </a:t>
            </a:r>
            <a:endParaRPr lang="en-US" dirty="0"/>
          </a:p>
          <a:p>
            <a:r>
              <a:rPr lang="en-US" dirty="0"/>
              <a:t>Valued consumption of goods /material/ and performance /labor work/ of different kind and amount for the purpose of the production </a:t>
            </a:r>
          </a:p>
          <a:p>
            <a:pPr marL="0" indent="0">
              <a:buNone/>
            </a:pPr>
            <a:r>
              <a:rPr lang="en-US" b="1" dirty="0" smtClean="0"/>
              <a:t>Depreciation</a:t>
            </a:r>
            <a:r>
              <a:rPr lang="en-US" b="1" dirty="0"/>
              <a:t>/ Depletion Costs </a:t>
            </a:r>
            <a:endParaRPr lang="en-US" dirty="0"/>
          </a:p>
          <a:p>
            <a:pPr algn="just"/>
            <a:r>
              <a:rPr lang="en-US" dirty="0" smtClean="0"/>
              <a:t>Costs </a:t>
            </a:r>
            <a:r>
              <a:rPr lang="en-US" dirty="0"/>
              <a:t>of </a:t>
            </a:r>
            <a:r>
              <a:rPr lang="en-US" dirty="0" smtClean="0"/>
              <a:t>goods/equipment/or </a:t>
            </a:r>
            <a:r>
              <a:rPr lang="en-US" dirty="0"/>
              <a:t>plant distributed for the whole useful life to </a:t>
            </a:r>
            <a:r>
              <a:rPr lang="en-US" dirty="0" smtClean="0"/>
              <a:t>compensate </a:t>
            </a:r>
            <a:r>
              <a:rPr lang="en-US" dirty="0"/>
              <a:t>its deterioration to the work </a:t>
            </a:r>
            <a:endParaRPr lang="en-US" dirty="0" smtClean="0"/>
          </a:p>
          <a:p>
            <a:pPr algn="just"/>
            <a:endParaRPr lang="en-US" dirty="0"/>
          </a:p>
        </p:txBody>
      </p:sp>
      <p:pic>
        <p:nvPicPr>
          <p:cNvPr id="4" name="Picture 3"/>
          <p:cNvPicPr>
            <a:picLocks noChangeAspect="1"/>
          </p:cNvPicPr>
          <p:nvPr/>
        </p:nvPicPr>
        <p:blipFill>
          <a:blip r:embed="rId2"/>
          <a:stretch>
            <a:fillRect/>
          </a:stretch>
        </p:blipFill>
        <p:spPr>
          <a:xfrm>
            <a:off x="708337" y="3644721"/>
            <a:ext cx="9916733" cy="3116686"/>
          </a:xfrm>
          <a:prstGeom prst="rect">
            <a:avLst/>
          </a:prstGeom>
        </p:spPr>
      </p:pic>
    </p:spTree>
    <p:extLst>
      <p:ext uri="{BB962C8B-B14F-4D97-AF65-F5344CB8AC3E}">
        <p14:creationId xmlns:p14="http://schemas.microsoft.com/office/powerpoint/2010/main" val="126798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 y="241523"/>
            <a:ext cx="11797048" cy="6236550"/>
          </a:xfrm>
        </p:spPr>
        <p:txBody>
          <a:bodyPr>
            <a:normAutofit/>
          </a:bodyPr>
          <a:lstStyle/>
          <a:p>
            <a:pPr algn="just"/>
            <a:endParaRPr lang="en-US" dirty="0"/>
          </a:p>
          <a:p>
            <a:pPr marL="0" indent="0" algn="just">
              <a:buNone/>
            </a:pPr>
            <a:r>
              <a:rPr lang="en-US" dirty="0"/>
              <a:t>Terminologies </a:t>
            </a:r>
            <a:r>
              <a:rPr lang="en-US" dirty="0" smtClean="0"/>
              <a:t>for </a:t>
            </a:r>
            <a:r>
              <a:rPr lang="en-US" dirty="0"/>
              <a:t>Cost Engineers </a:t>
            </a:r>
          </a:p>
          <a:p>
            <a:pPr algn="just"/>
            <a:r>
              <a:rPr lang="en-US" dirty="0"/>
              <a:t>Interest Value/ Cost of capital </a:t>
            </a:r>
          </a:p>
          <a:p>
            <a:pPr marL="0" indent="0" algn="just">
              <a:buNone/>
            </a:pPr>
            <a:r>
              <a:rPr lang="en-US" dirty="0"/>
              <a:t>•All-in Material Rate </a:t>
            </a:r>
          </a:p>
          <a:p>
            <a:pPr algn="just"/>
            <a:r>
              <a:rPr lang="en-US" dirty="0"/>
              <a:t>Value of goods foregone by not using resources at their best allocation. </a:t>
            </a:r>
            <a:r>
              <a:rPr lang="en-US" b="1" dirty="0"/>
              <a:t>Opportunity cost </a:t>
            </a:r>
            <a:r>
              <a:rPr lang="en-US" dirty="0"/>
              <a:t>A rate which includes the cost of material delivered to site, waste, unloading, handling, storage and preparing for use. </a:t>
            </a:r>
          </a:p>
          <a:p>
            <a:pPr marL="0" indent="0" algn="just">
              <a:buNone/>
            </a:pPr>
            <a:r>
              <a:rPr lang="en-US" dirty="0"/>
              <a:t>•All-in Labor Rate </a:t>
            </a:r>
          </a:p>
          <a:p>
            <a:pPr algn="just"/>
            <a:r>
              <a:rPr lang="en-US" dirty="0"/>
              <a:t>A compounded rate which includes payment to operatives and the costs which arise directly from the employment of labor. </a:t>
            </a:r>
          </a:p>
          <a:p>
            <a:pPr marL="0" indent="0" algn="just">
              <a:buNone/>
            </a:pPr>
            <a:r>
              <a:rPr lang="en-US" dirty="0"/>
              <a:t>•All-in Plant Rate </a:t>
            </a:r>
          </a:p>
          <a:p>
            <a:pPr algn="just"/>
            <a:r>
              <a:rPr lang="en-US" dirty="0"/>
              <a:t>A compounded rate which includes the costs originating from the ownership or hire of plant together with operating costs. </a:t>
            </a:r>
          </a:p>
        </p:txBody>
      </p:sp>
    </p:spTree>
    <p:extLst>
      <p:ext uri="{BB962C8B-B14F-4D97-AF65-F5344CB8AC3E}">
        <p14:creationId xmlns:p14="http://schemas.microsoft.com/office/powerpoint/2010/main" val="146491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017" y="190008"/>
            <a:ext cx="10515600" cy="6352460"/>
          </a:xfrm>
        </p:spPr>
        <p:txBody>
          <a:bodyPr/>
          <a:lstStyle/>
          <a:p>
            <a:pPr marL="0" indent="0">
              <a:buNone/>
            </a:pPr>
            <a:r>
              <a:rPr lang="en-US" dirty="0" smtClean="0"/>
              <a:t>Terminologies for Cost Engineers </a:t>
            </a:r>
            <a:endParaRPr lang="en-US" dirty="0"/>
          </a:p>
          <a:p>
            <a:r>
              <a:rPr lang="en-US" dirty="0"/>
              <a:t>Direct Cost </a:t>
            </a:r>
          </a:p>
          <a:p>
            <a:r>
              <a:rPr lang="en-US" dirty="0" smtClean="0"/>
              <a:t>Costs directly rendered to the production of the work. It includes, all-in material costs, all-in labor costs and all-in plant costs </a:t>
            </a:r>
            <a:endParaRPr lang="en-US" dirty="0"/>
          </a:p>
        </p:txBody>
      </p:sp>
      <p:pic>
        <p:nvPicPr>
          <p:cNvPr id="4" name="Picture 3"/>
          <p:cNvPicPr>
            <a:picLocks noChangeAspect="1"/>
          </p:cNvPicPr>
          <p:nvPr/>
        </p:nvPicPr>
        <p:blipFill>
          <a:blip r:embed="rId2"/>
          <a:stretch>
            <a:fillRect/>
          </a:stretch>
        </p:blipFill>
        <p:spPr>
          <a:xfrm>
            <a:off x="1568606" y="2365677"/>
            <a:ext cx="7019925" cy="1104900"/>
          </a:xfrm>
          <a:prstGeom prst="rect">
            <a:avLst/>
          </a:prstGeom>
        </p:spPr>
      </p:pic>
      <p:sp>
        <p:nvSpPr>
          <p:cNvPr id="5" name="Rectangle 4"/>
          <p:cNvSpPr/>
          <p:nvPr/>
        </p:nvSpPr>
        <p:spPr>
          <a:xfrm>
            <a:off x="167426" y="3470577"/>
            <a:ext cx="11874321" cy="2831544"/>
          </a:xfrm>
          <a:prstGeom prst="rect">
            <a:avLst/>
          </a:prstGeom>
        </p:spPr>
        <p:txBody>
          <a:bodyPr wrap="square">
            <a:spAutoFit/>
          </a:bodyPr>
          <a:lstStyle/>
          <a:p>
            <a:endParaRPr lang="en-US" sz="1000" dirty="0">
              <a:latin typeface="Arial" panose="020B0604020202020204" pitchFamily="34" charset="0"/>
            </a:endParaRPr>
          </a:p>
          <a:p>
            <a:r>
              <a:rPr lang="en-US" sz="2800" dirty="0"/>
              <a:t>Mark-up Cost </a:t>
            </a:r>
          </a:p>
          <a:p>
            <a:r>
              <a:rPr lang="en-US" sz="2800" dirty="0"/>
              <a:t>The sum added to an estimate in respect of the general overhead costs including profit and risk. </a:t>
            </a:r>
          </a:p>
          <a:p>
            <a:r>
              <a:rPr lang="en-US" sz="2800" dirty="0"/>
              <a:t>Production Cost </a:t>
            </a:r>
          </a:p>
          <a:p>
            <a:r>
              <a:rPr lang="en-US" sz="2800" dirty="0"/>
              <a:t>Costs representing the sum of direct costs (all-in costs) and site overhead costs. Costs required for production of the works on site. </a:t>
            </a:r>
          </a:p>
        </p:txBody>
      </p:sp>
    </p:spTree>
    <p:extLst>
      <p:ext uri="{BB962C8B-B14F-4D97-AF65-F5344CB8AC3E}">
        <p14:creationId xmlns:p14="http://schemas.microsoft.com/office/powerpoint/2010/main" val="370233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9" y="785610"/>
            <a:ext cx="11140226" cy="5731097"/>
          </a:xfrm>
        </p:spPr>
        <p:txBody>
          <a:bodyPr/>
          <a:lstStyle/>
          <a:p>
            <a:pPr marL="0" indent="0" algn="ctr">
              <a:buNone/>
            </a:pPr>
            <a:r>
              <a:rPr lang="en-US" sz="3200" b="1" dirty="0" smtClean="0"/>
              <a:t>Cost </a:t>
            </a:r>
            <a:r>
              <a:rPr lang="en-US" sz="3200" b="1" dirty="0"/>
              <a:t>Engineering Traits </a:t>
            </a:r>
            <a:endParaRPr lang="en-US" sz="3200" b="1" dirty="0" smtClean="0"/>
          </a:p>
          <a:p>
            <a:pPr marL="0" indent="0" algn="just">
              <a:buNone/>
            </a:pPr>
            <a:r>
              <a:rPr lang="en-US" sz="3200" dirty="0" smtClean="0"/>
              <a:t>1.Conflicting </a:t>
            </a:r>
            <a:r>
              <a:rPr lang="en-US" sz="3200" dirty="0"/>
              <a:t>Issues of quality, size, performance and cost </a:t>
            </a:r>
            <a:endParaRPr lang="en-US" sz="3200" dirty="0" smtClean="0"/>
          </a:p>
          <a:p>
            <a:pPr marL="0" indent="0" algn="just">
              <a:buNone/>
            </a:pPr>
            <a:r>
              <a:rPr lang="en-US" sz="3200" dirty="0" smtClean="0"/>
              <a:t>2.Cost </a:t>
            </a:r>
            <a:r>
              <a:rPr lang="en-US" sz="3200" dirty="0"/>
              <a:t>Engineering combines both science and art </a:t>
            </a:r>
            <a:endParaRPr lang="en-US" sz="3200" dirty="0" smtClean="0"/>
          </a:p>
          <a:p>
            <a:pPr marL="0" indent="0" algn="just">
              <a:buNone/>
            </a:pPr>
            <a:r>
              <a:rPr lang="en-US" sz="3200" dirty="0" smtClean="0"/>
              <a:t>3.Cost </a:t>
            </a:r>
            <a:r>
              <a:rPr lang="en-US" sz="3200" dirty="0"/>
              <a:t>Engineering does not offer guarantees of </a:t>
            </a:r>
            <a:r>
              <a:rPr lang="en-US" sz="3200" dirty="0" smtClean="0"/>
              <a:t>costs</a:t>
            </a:r>
          </a:p>
          <a:p>
            <a:pPr marL="0" indent="0" algn="just">
              <a:buNone/>
            </a:pPr>
            <a:r>
              <a:rPr lang="en-US" sz="3200" dirty="0" smtClean="0"/>
              <a:t>4.Costing </a:t>
            </a:r>
            <a:r>
              <a:rPr lang="en-US" sz="3200" dirty="0"/>
              <a:t>can only be as accurate as the information upon which it is based </a:t>
            </a:r>
            <a:endParaRPr lang="en-US" sz="3200" dirty="0" smtClean="0"/>
          </a:p>
          <a:p>
            <a:pPr marL="0" indent="0" algn="just">
              <a:buNone/>
            </a:pPr>
            <a:r>
              <a:rPr lang="en-US" sz="3200" dirty="0" smtClean="0"/>
              <a:t>5.Cost </a:t>
            </a:r>
            <a:r>
              <a:rPr lang="en-US" sz="3200" dirty="0"/>
              <a:t>estimate accuracy increases as the design becomes more precisely defined </a:t>
            </a:r>
            <a:endParaRPr lang="en-US" sz="3200" dirty="0" smtClean="0"/>
          </a:p>
          <a:p>
            <a:pPr marL="0" indent="0" algn="just">
              <a:buNone/>
            </a:pPr>
            <a:r>
              <a:rPr lang="en-US" sz="3200" dirty="0" smtClean="0"/>
              <a:t>6.Cost </a:t>
            </a:r>
            <a:r>
              <a:rPr lang="en-US" sz="3200" dirty="0"/>
              <a:t>estimate is based on previous estimates </a:t>
            </a:r>
          </a:p>
        </p:txBody>
      </p:sp>
    </p:spTree>
    <p:extLst>
      <p:ext uri="{BB962C8B-B14F-4D97-AF65-F5344CB8AC3E}">
        <p14:creationId xmlns:p14="http://schemas.microsoft.com/office/powerpoint/2010/main" val="303928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7" y="344555"/>
            <a:ext cx="10515600" cy="4351338"/>
          </a:xfrm>
        </p:spPr>
        <p:txBody>
          <a:bodyPr/>
          <a:lstStyle/>
          <a:p>
            <a:pPr marL="0" indent="0" algn="ctr">
              <a:buNone/>
            </a:pPr>
            <a:r>
              <a:rPr lang="en-US" b="1" dirty="0" smtClean="0"/>
              <a:t>Cost </a:t>
            </a:r>
            <a:r>
              <a:rPr lang="en-US" b="1" dirty="0"/>
              <a:t>Engineering Traits (cont’d) </a:t>
            </a:r>
            <a:endParaRPr lang="en-US" b="1" dirty="0" smtClean="0"/>
          </a:p>
          <a:p>
            <a:pPr marL="0" indent="0" algn="ctr">
              <a:buNone/>
            </a:pPr>
            <a:endParaRPr lang="en-US" dirty="0"/>
          </a:p>
        </p:txBody>
      </p:sp>
      <p:pic>
        <p:nvPicPr>
          <p:cNvPr id="4" name="Picture 3"/>
          <p:cNvPicPr>
            <a:picLocks noChangeAspect="1"/>
          </p:cNvPicPr>
          <p:nvPr/>
        </p:nvPicPr>
        <p:blipFill>
          <a:blip r:embed="rId2"/>
          <a:stretch>
            <a:fillRect/>
          </a:stretch>
        </p:blipFill>
        <p:spPr>
          <a:xfrm>
            <a:off x="128788" y="871537"/>
            <a:ext cx="11745533" cy="5696688"/>
          </a:xfrm>
          <a:prstGeom prst="rect">
            <a:avLst/>
          </a:prstGeom>
        </p:spPr>
      </p:pic>
    </p:spTree>
    <p:extLst>
      <p:ext uri="{BB962C8B-B14F-4D97-AF65-F5344CB8AC3E}">
        <p14:creationId xmlns:p14="http://schemas.microsoft.com/office/powerpoint/2010/main" val="175279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2" y="408948"/>
            <a:ext cx="10515600" cy="6017609"/>
          </a:xfrm>
        </p:spPr>
        <p:txBody>
          <a:bodyPr/>
          <a:lstStyle/>
          <a:p>
            <a:pPr marL="0" indent="0" algn="ctr">
              <a:buNone/>
            </a:pPr>
            <a:r>
              <a:rPr lang="en-US" dirty="0" smtClean="0"/>
              <a:t>Considerations </a:t>
            </a:r>
            <a:r>
              <a:rPr lang="en-US" dirty="0"/>
              <a:t>in Costing </a:t>
            </a:r>
            <a:endParaRPr lang="en-US" dirty="0" smtClean="0"/>
          </a:p>
          <a:p>
            <a:pPr algn="just"/>
            <a:endParaRPr lang="en-US" dirty="0"/>
          </a:p>
          <a:p>
            <a:pPr marL="0" indent="0" algn="just">
              <a:buNone/>
            </a:pPr>
            <a:r>
              <a:rPr lang="en-US" dirty="0"/>
              <a:t>Project price is affected by </a:t>
            </a:r>
          </a:p>
          <a:p>
            <a:pPr marL="0" indent="0" algn="just">
              <a:buNone/>
            </a:pPr>
            <a:r>
              <a:rPr lang="en-US" dirty="0" smtClean="0"/>
              <a:t>I. Size </a:t>
            </a:r>
            <a:r>
              <a:rPr lang="en-US" dirty="0"/>
              <a:t>of the project, </a:t>
            </a:r>
          </a:p>
          <a:p>
            <a:pPr marL="0" indent="0" algn="just">
              <a:buNone/>
            </a:pPr>
            <a:r>
              <a:rPr lang="en-US" dirty="0"/>
              <a:t>ii</a:t>
            </a:r>
            <a:r>
              <a:rPr lang="en-US" dirty="0" smtClean="0"/>
              <a:t>. quality </a:t>
            </a:r>
            <a:r>
              <a:rPr lang="en-US" dirty="0"/>
              <a:t>of the project, </a:t>
            </a:r>
          </a:p>
          <a:p>
            <a:pPr marL="0" indent="0" algn="just">
              <a:buNone/>
            </a:pPr>
            <a:r>
              <a:rPr lang="en-US" dirty="0" smtClean="0"/>
              <a:t>iii. Location of the project, </a:t>
            </a:r>
          </a:p>
          <a:p>
            <a:pPr marL="0" indent="0" algn="just">
              <a:buNone/>
            </a:pPr>
            <a:r>
              <a:rPr lang="en-US" dirty="0" smtClean="0"/>
              <a:t>iv. construction </a:t>
            </a:r>
            <a:r>
              <a:rPr lang="en-US" dirty="0"/>
              <a:t>time, and </a:t>
            </a:r>
          </a:p>
          <a:p>
            <a:pPr marL="0" indent="0" algn="just">
              <a:buNone/>
            </a:pPr>
            <a:r>
              <a:rPr lang="en-US" dirty="0"/>
              <a:t>v</a:t>
            </a:r>
            <a:r>
              <a:rPr lang="en-US" dirty="0" smtClean="0"/>
              <a:t>. other </a:t>
            </a:r>
            <a:r>
              <a:rPr lang="en-US" dirty="0"/>
              <a:t>general market conditions </a:t>
            </a:r>
          </a:p>
          <a:p>
            <a:pPr marL="0" indent="0" algn="ctr">
              <a:buNone/>
            </a:pPr>
            <a:endParaRPr lang="en-US" dirty="0"/>
          </a:p>
        </p:txBody>
      </p:sp>
    </p:spTree>
    <p:extLst>
      <p:ext uri="{BB962C8B-B14F-4D97-AF65-F5344CB8AC3E}">
        <p14:creationId xmlns:p14="http://schemas.microsoft.com/office/powerpoint/2010/main" val="283484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535" y="190007"/>
            <a:ext cx="10515600" cy="6403975"/>
          </a:xfrm>
        </p:spPr>
        <p:txBody>
          <a:bodyPr/>
          <a:lstStyle/>
          <a:p>
            <a:pPr marL="571500" indent="-571500" algn="ctr">
              <a:buAutoNum type="romanUcPeriod"/>
            </a:pPr>
            <a:r>
              <a:rPr lang="en-US" b="1" dirty="0" smtClean="0"/>
              <a:t>Project Size</a:t>
            </a:r>
          </a:p>
          <a:p>
            <a:pPr marL="0" indent="0">
              <a:buNone/>
            </a:pPr>
            <a:r>
              <a:rPr lang="en-US" b="1" dirty="0" smtClean="0"/>
              <a:t>As </a:t>
            </a:r>
            <a:r>
              <a:rPr lang="en-US" b="1" dirty="0"/>
              <a:t>projects get bigger, they get more expensive but at a less rapid rate </a:t>
            </a:r>
            <a:endParaRPr lang="en-US" dirty="0"/>
          </a:p>
          <a:p>
            <a:pPr marL="0" indent="0" algn="ctr">
              <a:buNone/>
            </a:pPr>
            <a:r>
              <a:rPr lang="en-US" b="1" dirty="0"/>
              <a:t>Learning </a:t>
            </a:r>
            <a:r>
              <a:rPr lang="en-US" b="1" dirty="0" smtClean="0"/>
              <a:t>Curve</a:t>
            </a:r>
          </a:p>
          <a:p>
            <a:pPr marL="0" indent="0">
              <a:buNone/>
            </a:pPr>
            <a:r>
              <a:rPr lang="en-US" b="1" dirty="0" smtClean="0"/>
              <a:t>Experience </a:t>
            </a:r>
            <a:r>
              <a:rPr lang="en-US" b="1" dirty="0"/>
              <a:t>lowers costs today and in the future. Also known as “Experience curve” </a:t>
            </a:r>
            <a:endParaRPr lang="en-US" b="1"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953037" y="2704563"/>
            <a:ext cx="10212945" cy="3889419"/>
          </a:xfrm>
          <a:prstGeom prst="rect">
            <a:avLst/>
          </a:prstGeom>
        </p:spPr>
      </p:pic>
    </p:spTree>
    <p:extLst>
      <p:ext uri="{BB962C8B-B14F-4D97-AF65-F5344CB8AC3E}">
        <p14:creationId xmlns:p14="http://schemas.microsoft.com/office/powerpoint/2010/main" val="383083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3" y="1877140"/>
            <a:ext cx="10515600" cy="2141068"/>
          </a:xfrm>
        </p:spPr>
        <p:txBody>
          <a:bodyPr/>
          <a:lstStyle/>
          <a:p>
            <a:r>
              <a:rPr lang="en-US" sz="3200" dirty="0" smtClean="0"/>
              <a:t>Chapter one</a:t>
            </a:r>
          </a:p>
          <a:p>
            <a:pPr marL="0" indent="0" algn="ctr">
              <a:buNone/>
            </a:pPr>
            <a:r>
              <a:rPr lang="en-US" sz="3200" dirty="0"/>
              <a:t>Principles of Cost Engineering </a:t>
            </a:r>
          </a:p>
          <a:p>
            <a:pPr marL="0" indent="0" algn="ctr">
              <a:buNone/>
            </a:pPr>
            <a:endParaRPr lang="en-US" dirty="0"/>
          </a:p>
          <a:p>
            <a:endParaRPr lang="en-US" dirty="0"/>
          </a:p>
        </p:txBody>
      </p:sp>
    </p:spTree>
    <p:extLst>
      <p:ext uri="{BB962C8B-B14F-4D97-AF65-F5344CB8AC3E}">
        <p14:creationId xmlns:p14="http://schemas.microsoft.com/office/powerpoint/2010/main" val="427835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305917"/>
            <a:ext cx="10515600" cy="4351338"/>
          </a:xfrm>
        </p:spPr>
        <p:txBody>
          <a:bodyPr/>
          <a:lstStyle/>
          <a:p>
            <a:pPr marL="0" indent="0">
              <a:buNone/>
            </a:pPr>
            <a:r>
              <a:rPr lang="en-US" b="1" dirty="0" smtClean="0"/>
              <a:t>Typical </a:t>
            </a:r>
            <a:r>
              <a:rPr lang="en-US" b="1" dirty="0"/>
              <a:t>project size and method for modifying for economy of scale </a:t>
            </a:r>
            <a:endParaRPr lang="en-US" b="1"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652529" y="1102619"/>
            <a:ext cx="10371786" cy="3908652"/>
          </a:xfrm>
          <a:prstGeom prst="rect">
            <a:avLst/>
          </a:prstGeom>
        </p:spPr>
      </p:pic>
      <p:sp>
        <p:nvSpPr>
          <p:cNvPr id="5" name="Rectangle 4"/>
          <p:cNvSpPr/>
          <p:nvPr/>
        </p:nvSpPr>
        <p:spPr>
          <a:xfrm>
            <a:off x="652528" y="5011271"/>
            <a:ext cx="10526333" cy="885371"/>
          </a:xfrm>
          <a:prstGeom prst="rect">
            <a:avLst/>
          </a:prstGeom>
        </p:spPr>
        <p:txBody>
          <a:bodyPr wrap="square">
            <a:spAutoFit/>
          </a:bodyPr>
          <a:lstStyle/>
          <a:p>
            <a:endParaRPr lang="en-US" dirty="0" smtClean="0">
              <a:latin typeface="Tahoma" panose="020B0604030504040204" pitchFamily="34" charset="0"/>
            </a:endParaRPr>
          </a:p>
          <a:p>
            <a:pPr>
              <a:lnSpc>
                <a:spcPct val="90000"/>
              </a:lnSpc>
              <a:spcBef>
                <a:spcPts val="1000"/>
              </a:spcBef>
            </a:pPr>
            <a:r>
              <a:rPr lang="en-US" sz="2800" b="1" dirty="0"/>
              <a:t>Determine the cost per m2 of 3780 m2 apartment building </a:t>
            </a:r>
          </a:p>
        </p:txBody>
      </p:sp>
    </p:spTree>
    <p:extLst>
      <p:ext uri="{BB962C8B-B14F-4D97-AF65-F5344CB8AC3E}">
        <p14:creationId xmlns:p14="http://schemas.microsoft.com/office/powerpoint/2010/main" val="339023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3" y="357434"/>
            <a:ext cx="11642501" cy="5541090"/>
          </a:xfrm>
        </p:spPr>
        <p:txBody>
          <a:bodyPr>
            <a:normAutofit/>
          </a:bodyPr>
          <a:lstStyle/>
          <a:p>
            <a:pPr marL="0" indent="0">
              <a:buNone/>
            </a:pPr>
            <a:r>
              <a:rPr lang="en-US" b="1" dirty="0" smtClean="0"/>
              <a:t>ii. Quality </a:t>
            </a:r>
            <a:endParaRPr lang="en-US" dirty="0"/>
          </a:p>
          <a:p>
            <a:pPr marL="0" indent="0">
              <a:buNone/>
            </a:pPr>
            <a:r>
              <a:rPr lang="en-US" dirty="0" smtClean="0"/>
              <a:t>As </a:t>
            </a:r>
            <a:r>
              <a:rPr lang="en-US" dirty="0"/>
              <a:t>the quality specifications increase the costs of projects also get higher. </a:t>
            </a:r>
          </a:p>
          <a:p>
            <a:pPr marL="0" indent="0">
              <a:buNone/>
            </a:pPr>
            <a:r>
              <a:rPr lang="en-US" b="1" dirty="0"/>
              <a:t>iii</a:t>
            </a:r>
            <a:r>
              <a:rPr lang="en-US" b="1" dirty="0" smtClean="0"/>
              <a:t>. Location </a:t>
            </a:r>
            <a:endParaRPr lang="en-US" dirty="0"/>
          </a:p>
          <a:p>
            <a:pPr marL="0" indent="0">
              <a:buNone/>
            </a:pPr>
            <a:r>
              <a:rPr lang="en-US" dirty="0"/>
              <a:t>Various location difficulties described are: </a:t>
            </a:r>
            <a:endParaRPr lang="en-US" dirty="0" smtClean="0"/>
          </a:p>
          <a:p>
            <a:pPr marL="514350" indent="-514350">
              <a:buAutoNum type="arabicPeriod"/>
            </a:pPr>
            <a:r>
              <a:rPr lang="en-US" dirty="0" smtClean="0"/>
              <a:t>Remoteness </a:t>
            </a:r>
          </a:p>
          <a:p>
            <a:pPr marL="514350" indent="-514350">
              <a:buAutoNum type="arabicPeriod"/>
            </a:pPr>
            <a:r>
              <a:rPr lang="en-US" dirty="0" smtClean="0"/>
              <a:t>Confined </a:t>
            </a:r>
            <a:r>
              <a:rPr lang="en-US" dirty="0"/>
              <a:t>sites </a:t>
            </a:r>
            <a:endParaRPr lang="en-US" dirty="0" smtClean="0"/>
          </a:p>
          <a:p>
            <a:pPr marL="514350" indent="-514350">
              <a:buAutoNum type="arabicPeriod"/>
            </a:pPr>
            <a:r>
              <a:rPr lang="en-US" dirty="0" smtClean="0"/>
              <a:t>Labor </a:t>
            </a:r>
            <a:r>
              <a:rPr lang="en-US" dirty="0"/>
              <a:t>availability 4. </a:t>
            </a:r>
            <a:endParaRPr lang="en-US" dirty="0" smtClean="0"/>
          </a:p>
          <a:p>
            <a:pPr marL="514350" indent="-514350">
              <a:buAutoNum type="arabicPeriod"/>
            </a:pPr>
            <a:r>
              <a:rPr lang="en-US" dirty="0" smtClean="0"/>
              <a:t>Weather </a:t>
            </a:r>
          </a:p>
          <a:p>
            <a:pPr marL="0" indent="0">
              <a:buNone/>
            </a:pPr>
            <a:r>
              <a:rPr lang="en-US" dirty="0" smtClean="0"/>
              <a:t>5</a:t>
            </a:r>
            <a:r>
              <a:rPr lang="en-US" dirty="0"/>
              <a:t>. </a:t>
            </a:r>
            <a:r>
              <a:rPr lang="en-US" dirty="0" smtClean="0"/>
              <a:t> Design </a:t>
            </a:r>
            <a:r>
              <a:rPr lang="en-US" dirty="0"/>
              <a:t>considerations (related to location). </a:t>
            </a:r>
            <a:endParaRPr lang="en-US" dirty="0" smtClean="0"/>
          </a:p>
          <a:p>
            <a:pPr marL="0" indent="0">
              <a:buNone/>
            </a:pPr>
            <a:r>
              <a:rPr lang="en-US" dirty="0" smtClean="0"/>
              <a:t>6</a:t>
            </a:r>
            <a:r>
              <a:rPr lang="en-US" dirty="0"/>
              <a:t>. </a:t>
            </a:r>
            <a:r>
              <a:rPr lang="en-US" dirty="0" smtClean="0"/>
              <a:t> Vandalism </a:t>
            </a:r>
            <a:r>
              <a:rPr lang="en-US" dirty="0"/>
              <a:t>and site security </a:t>
            </a:r>
          </a:p>
        </p:txBody>
      </p:sp>
    </p:spTree>
    <p:extLst>
      <p:ext uri="{BB962C8B-B14F-4D97-AF65-F5344CB8AC3E}">
        <p14:creationId xmlns:p14="http://schemas.microsoft.com/office/powerpoint/2010/main" val="166227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8" y="370313"/>
            <a:ext cx="10515600" cy="4351338"/>
          </a:xfrm>
        </p:spPr>
        <p:txBody>
          <a:bodyPr>
            <a:normAutofit/>
          </a:bodyPr>
          <a:lstStyle/>
          <a:p>
            <a:pPr marL="0" indent="0">
              <a:buNone/>
            </a:pPr>
            <a:r>
              <a:rPr lang="en-US" b="1" dirty="0" smtClean="0"/>
              <a:t>iv. Construction </a:t>
            </a:r>
            <a:r>
              <a:rPr lang="en-US" b="1" dirty="0"/>
              <a:t>Time </a:t>
            </a:r>
            <a:endParaRPr lang="en-US" dirty="0"/>
          </a:p>
          <a:p>
            <a:pPr marL="0" indent="0">
              <a:buNone/>
            </a:pPr>
            <a:r>
              <a:rPr lang="en-US" dirty="0"/>
              <a:t>The longer the construction, the higher uncertainty in the estimates. </a:t>
            </a:r>
          </a:p>
          <a:p>
            <a:pPr marL="0" indent="0">
              <a:buNone/>
            </a:pPr>
            <a:r>
              <a:rPr lang="en-US" b="1" dirty="0" smtClean="0"/>
              <a:t>V . Other </a:t>
            </a:r>
            <a:r>
              <a:rPr lang="en-US" b="1" dirty="0"/>
              <a:t>Reasons </a:t>
            </a:r>
            <a:endParaRPr lang="en-US" dirty="0"/>
          </a:p>
          <a:p>
            <a:pPr marL="0" indent="0">
              <a:buNone/>
            </a:pPr>
            <a:r>
              <a:rPr lang="en-US" dirty="0"/>
              <a:t>• Market conditions (work load) </a:t>
            </a:r>
          </a:p>
          <a:p>
            <a:pPr marL="0" indent="0">
              <a:buNone/>
            </a:pPr>
            <a:r>
              <a:rPr lang="en-US" dirty="0"/>
              <a:t>• Complexity of projects </a:t>
            </a:r>
          </a:p>
          <a:p>
            <a:pPr marL="0" indent="0">
              <a:buNone/>
            </a:pPr>
            <a:r>
              <a:rPr lang="en-US" dirty="0"/>
              <a:t>• Emerging or new markets </a:t>
            </a:r>
          </a:p>
          <a:p>
            <a:endParaRPr lang="en-US" dirty="0"/>
          </a:p>
        </p:txBody>
      </p:sp>
    </p:spTree>
    <p:extLst>
      <p:ext uri="{BB962C8B-B14F-4D97-AF65-F5344CB8AC3E}">
        <p14:creationId xmlns:p14="http://schemas.microsoft.com/office/powerpoint/2010/main" val="3015648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344555"/>
            <a:ext cx="11719775" cy="4351338"/>
          </a:xfrm>
        </p:spPr>
        <p:txBody>
          <a:bodyPr/>
          <a:lstStyle/>
          <a:p>
            <a:pPr marL="0" indent="0" algn="ctr">
              <a:buNone/>
            </a:pPr>
            <a:r>
              <a:rPr lang="en-US" b="1" dirty="0" smtClean="0"/>
              <a:t>Difficulties </a:t>
            </a:r>
            <a:r>
              <a:rPr lang="en-US" b="1" dirty="0"/>
              <a:t>in costing </a:t>
            </a:r>
            <a:endParaRPr lang="en-US" b="1" dirty="0" smtClean="0"/>
          </a:p>
          <a:p>
            <a:pPr marL="0" indent="0" algn="ctr">
              <a:buNone/>
            </a:pPr>
            <a:r>
              <a:rPr lang="en-US" dirty="0"/>
              <a:t>Example: What are the difficulties presented in pricing a block work item</a:t>
            </a:r>
          </a:p>
          <a:p>
            <a:pPr marL="0" indent="0">
              <a:buNone/>
            </a:pPr>
            <a:r>
              <a:rPr lang="en-US" dirty="0"/>
              <a:t>1. Choice of work method</a:t>
            </a:r>
          </a:p>
          <a:p>
            <a:pPr marL="0" indent="0">
              <a:buNone/>
            </a:pPr>
            <a:r>
              <a:rPr lang="en-US" dirty="0"/>
              <a:t>2. Output of Crew</a:t>
            </a:r>
          </a:p>
          <a:p>
            <a:pPr marL="0" indent="0">
              <a:buNone/>
            </a:pPr>
            <a:r>
              <a:rPr lang="en-US" dirty="0"/>
              <a:t>3. Cost of Labor</a:t>
            </a:r>
          </a:p>
          <a:p>
            <a:pPr marL="0" indent="0">
              <a:buNone/>
            </a:pPr>
            <a:r>
              <a:rPr lang="en-US" dirty="0"/>
              <a:t>4. Cost of material and % of wastage allowance</a:t>
            </a:r>
          </a:p>
          <a:p>
            <a:pPr marL="0" indent="0">
              <a:buNone/>
            </a:pPr>
            <a:r>
              <a:rPr lang="en-US" dirty="0"/>
              <a:t>5. Addition of overheads and profit</a:t>
            </a:r>
          </a:p>
        </p:txBody>
      </p:sp>
    </p:spTree>
    <p:extLst>
      <p:ext uri="{BB962C8B-B14F-4D97-AF65-F5344CB8AC3E}">
        <p14:creationId xmlns:p14="http://schemas.microsoft.com/office/powerpoint/2010/main" val="2999580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193183"/>
            <a:ext cx="11186374" cy="6439437"/>
          </a:xfrm>
        </p:spPr>
        <p:txBody>
          <a:bodyPr>
            <a:normAutofit/>
          </a:bodyPr>
          <a:lstStyle/>
          <a:p>
            <a:endParaRPr lang="en-US" dirty="0"/>
          </a:p>
          <a:p>
            <a:pPr marL="0" indent="0" algn="ctr">
              <a:buNone/>
            </a:pPr>
            <a:r>
              <a:rPr lang="en-US" b="1" dirty="0"/>
              <a:t>The Function of Cost Engineering in Construction </a:t>
            </a:r>
            <a:endParaRPr lang="en-US" b="1" dirty="0" smtClean="0"/>
          </a:p>
          <a:p>
            <a:pPr marL="0" indent="0" algn="just">
              <a:buNone/>
            </a:pPr>
            <a:r>
              <a:rPr lang="en-US" dirty="0" smtClean="0"/>
              <a:t>1</a:t>
            </a:r>
            <a:r>
              <a:rPr lang="en-US" dirty="0"/>
              <a:t>. Arranging finance, administrative approval and fund allotment </a:t>
            </a:r>
            <a:endParaRPr lang="en-US" dirty="0" smtClean="0"/>
          </a:p>
          <a:p>
            <a:pPr marL="0" indent="0" algn="just">
              <a:buNone/>
            </a:pPr>
            <a:r>
              <a:rPr lang="en-US" dirty="0" smtClean="0"/>
              <a:t>2</a:t>
            </a:r>
            <a:r>
              <a:rPr lang="en-US" dirty="0"/>
              <a:t>. Guide decision making among alternatives </a:t>
            </a:r>
            <a:endParaRPr lang="en-US" dirty="0" smtClean="0"/>
          </a:p>
          <a:p>
            <a:pPr marL="0" indent="0" algn="just">
              <a:buNone/>
            </a:pPr>
            <a:r>
              <a:rPr lang="en-US" dirty="0" smtClean="0"/>
              <a:t>3</a:t>
            </a:r>
            <a:r>
              <a:rPr lang="en-US" dirty="0"/>
              <a:t>. Provides guidelines to the designer (on material, size) </a:t>
            </a:r>
            <a:endParaRPr lang="en-US" dirty="0" smtClean="0"/>
          </a:p>
          <a:p>
            <a:pPr marL="0" indent="0" algn="just">
              <a:buNone/>
            </a:pPr>
            <a:r>
              <a:rPr lang="en-US" dirty="0" smtClean="0"/>
              <a:t>4</a:t>
            </a:r>
            <a:r>
              <a:rPr lang="en-US" dirty="0"/>
              <a:t>. Prepare engineering </a:t>
            </a:r>
            <a:r>
              <a:rPr lang="en-US" dirty="0" smtClean="0"/>
              <a:t>estimate</a:t>
            </a:r>
          </a:p>
          <a:p>
            <a:pPr marL="0" indent="0" algn="just">
              <a:buNone/>
            </a:pPr>
            <a:r>
              <a:rPr lang="en-US" dirty="0"/>
              <a:t>5. Negotiation tool between contracting </a:t>
            </a:r>
            <a:r>
              <a:rPr lang="en-US" dirty="0" smtClean="0"/>
              <a:t>parties</a:t>
            </a:r>
          </a:p>
          <a:p>
            <a:pPr marL="0" indent="0" algn="just">
              <a:buNone/>
            </a:pPr>
            <a:r>
              <a:rPr lang="en-US" dirty="0" smtClean="0"/>
              <a:t>6</a:t>
            </a:r>
            <a:r>
              <a:rPr lang="en-US" dirty="0"/>
              <a:t>. Help in fixing completion periods </a:t>
            </a:r>
            <a:endParaRPr lang="en-US" dirty="0" smtClean="0"/>
          </a:p>
          <a:p>
            <a:pPr marL="0" indent="0" algn="just">
              <a:buNone/>
            </a:pPr>
            <a:r>
              <a:rPr lang="en-US" dirty="0" smtClean="0"/>
              <a:t>7</a:t>
            </a:r>
            <a:r>
              <a:rPr lang="en-US" dirty="0"/>
              <a:t>. To justify investment : Cost benefit analysis </a:t>
            </a:r>
            <a:endParaRPr lang="en-US" dirty="0" smtClean="0"/>
          </a:p>
          <a:p>
            <a:pPr marL="0" indent="0" algn="just">
              <a:buNone/>
            </a:pPr>
            <a:r>
              <a:rPr lang="en-US" dirty="0" smtClean="0"/>
              <a:t>8</a:t>
            </a:r>
            <a:r>
              <a:rPr lang="en-US" dirty="0"/>
              <a:t>. To invite tenders and prepare bills for </a:t>
            </a:r>
            <a:r>
              <a:rPr lang="en-US" dirty="0" smtClean="0"/>
              <a:t>payment</a:t>
            </a:r>
          </a:p>
          <a:p>
            <a:pPr marL="0" indent="0" algn="just">
              <a:buNone/>
            </a:pPr>
            <a:r>
              <a:rPr lang="en-US" dirty="0" smtClean="0"/>
              <a:t> </a:t>
            </a:r>
            <a:r>
              <a:rPr lang="en-US" dirty="0"/>
              <a:t>9. For Valuation purposes </a:t>
            </a:r>
          </a:p>
        </p:txBody>
      </p:sp>
    </p:spTree>
    <p:extLst>
      <p:ext uri="{BB962C8B-B14F-4D97-AF65-F5344CB8AC3E}">
        <p14:creationId xmlns:p14="http://schemas.microsoft.com/office/powerpoint/2010/main" val="3008418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215765"/>
            <a:ext cx="11771290" cy="6365339"/>
          </a:xfrm>
        </p:spPr>
        <p:txBody>
          <a:bodyPr>
            <a:normAutofit lnSpcReduction="10000"/>
          </a:bodyPr>
          <a:lstStyle/>
          <a:p>
            <a:pPr marL="0" indent="0">
              <a:buNone/>
            </a:pPr>
            <a:r>
              <a:rPr lang="en-US" b="1" dirty="0" smtClean="0"/>
              <a:t>Summary </a:t>
            </a:r>
            <a:r>
              <a:rPr lang="en-US" b="1" dirty="0"/>
              <a:t>of reasons for Variability of Estimates </a:t>
            </a:r>
            <a:endParaRPr lang="en-US" b="1" dirty="0" smtClean="0"/>
          </a:p>
          <a:p>
            <a:endParaRPr lang="en-US" dirty="0"/>
          </a:p>
          <a:p>
            <a:pPr marL="0" indent="0">
              <a:buNone/>
            </a:pPr>
            <a:r>
              <a:rPr lang="en-US" dirty="0"/>
              <a:t> </a:t>
            </a:r>
            <a:r>
              <a:rPr lang="en-US" dirty="0" smtClean="0"/>
              <a:t> 1. </a:t>
            </a:r>
            <a:r>
              <a:rPr lang="en-US" dirty="0"/>
              <a:t>Quantity take off. </a:t>
            </a:r>
            <a:r>
              <a:rPr lang="en-US" dirty="0" smtClean="0"/>
              <a:t>                              11. </a:t>
            </a:r>
            <a:r>
              <a:rPr lang="en-US" dirty="0"/>
              <a:t>Location </a:t>
            </a:r>
            <a:r>
              <a:rPr lang="en-US" dirty="0" smtClean="0"/>
              <a:t>Factors</a:t>
            </a:r>
          </a:p>
          <a:p>
            <a:pPr marL="0" indent="0" algn="r">
              <a:buNone/>
            </a:pPr>
            <a:r>
              <a:rPr lang="en-US" dirty="0" smtClean="0"/>
              <a:t>2</a:t>
            </a:r>
            <a:r>
              <a:rPr lang="en-US" dirty="0"/>
              <a:t>. Material Costs. </a:t>
            </a:r>
            <a:r>
              <a:rPr lang="en-US" dirty="0" smtClean="0"/>
              <a:t>                                  12</a:t>
            </a:r>
            <a:r>
              <a:rPr lang="en-US" dirty="0"/>
              <a:t>. Cost associated with the time element of the </a:t>
            </a:r>
            <a:r>
              <a:rPr lang="en-US" dirty="0" smtClean="0"/>
              <a:t>                   construction </a:t>
            </a:r>
            <a:r>
              <a:rPr lang="en-US" dirty="0"/>
              <a:t>project and escalation costs. </a:t>
            </a:r>
            <a:endParaRPr lang="en-US" dirty="0" smtClean="0"/>
          </a:p>
          <a:p>
            <a:pPr marL="0" indent="0">
              <a:buNone/>
            </a:pPr>
            <a:r>
              <a:rPr lang="en-US" dirty="0" smtClean="0"/>
              <a:t>  3</a:t>
            </a:r>
            <a:r>
              <a:rPr lang="en-US" dirty="0"/>
              <a:t>. Labor Costs. . </a:t>
            </a:r>
            <a:r>
              <a:rPr lang="en-US" dirty="0" smtClean="0"/>
              <a:t>                                     13</a:t>
            </a:r>
            <a:r>
              <a:rPr lang="en-US" dirty="0"/>
              <a:t>. Overheads. </a:t>
            </a:r>
            <a:endParaRPr lang="en-US" dirty="0" smtClean="0"/>
          </a:p>
          <a:p>
            <a:pPr marL="0" indent="0">
              <a:buNone/>
            </a:pPr>
            <a:r>
              <a:rPr lang="en-US" dirty="0" smtClean="0"/>
              <a:t>  4</a:t>
            </a:r>
            <a:r>
              <a:rPr lang="en-US" dirty="0"/>
              <a:t>. Labor productivity forecasts</a:t>
            </a:r>
            <a:r>
              <a:rPr lang="en-US" dirty="0" smtClean="0"/>
              <a:t>.</a:t>
            </a:r>
            <a:r>
              <a:rPr lang="en-US" dirty="0"/>
              <a:t> </a:t>
            </a:r>
            <a:r>
              <a:rPr lang="en-US" dirty="0" smtClean="0"/>
              <a:t>           14</a:t>
            </a:r>
            <a:r>
              <a:rPr lang="en-US" dirty="0"/>
              <a:t>. Profit element</a:t>
            </a:r>
            <a:endParaRPr lang="en-US" dirty="0" smtClean="0"/>
          </a:p>
          <a:p>
            <a:pPr marL="0" indent="0">
              <a:buNone/>
            </a:pPr>
            <a:r>
              <a:rPr lang="en-US" dirty="0"/>
              <a:t> </a:t>
            </a:r>
            <a:r>
              <a:rPr lang="en-US" dirty="0" smtClean="0"/>
              <a:t> 5</a:t>
            </a:r>
            <a:r>
              <a:rPr lang="en-US" dirty="0"/>
              <a:t>. Work Methods. </a:t>
            </a:r>
            <a:r>
              <a:rPr lang="en-US" dirty="0" smtClean="0"/>
              <a:t>                                  15</a:t>
            </a:r>
            <a:r>
              <a:rPr lang="en-US" dirty="0"/>
              <a:t>. Contingency and risk allocation. </a:t>
            </a:r>
            <a:endParaRPr lang="en-US" dirty="0" smtClean="0"/>
          </a:p>
          <a:p>
            <a:pPr marL="0" indent="0">
              <a:buNone/>
            </a:pPr>
            <a:r>
              <a:rPr lang="en-US" dirty="0" smtClean="0"/>
              <a:t>  6</a:t>
            </a:r>
            <a:r>
              <a:rPr lang="en-US" dirty="0"/>
              <a:t>. Equipment costs</a:t>
            </a:r>
            <a:r>
              <a:rPr lang="en-US" dirty="0" smtClean="0"/>
              <a:t>.</a:t>
            </a:r>
            <a:r>
              <a:rPr lang="en-US" dirty="0"/>
              <a:t> </a:t>
            </a:r>
            <a:r>
              <a:rPr lang="en-US" dirty="0" smtClean="0"/>
              <a:t>                               16.Errors </a:t>
            </a:r>
            <a:r>
              <a:rPr lang="en-US" dirty="0"/>
              <a:t>in estimate formulation. </a:t>
            </a:r>
            <a:endParaRPr lang="en-US" dirty="0" smtClean="0"/>
          </a:p>
          <a:p>
            <a:pPr marL="0" indent="0">
              <a:buNone/>
            </a:pPr>
            <a:r>
              <a:rPr lang="en-US" dirty="0"/>
              <a:t> </a:t>
            </a:r>
            <a:r>
              <a:rPr lang="en-US" dirty="0" smtClean="0"/>
              <a:t> 7</a:t>
            </a:r>
            <a:r>
              <a:rPr lang="en-US" dirty="0"/>
              <a:t>. Indirect Job costs. </a:t>
            </a:r>
          </a:p>
          <a:p>
            <a:pPr marL="0" indent="0" algn="r">
              <a:buNone/>
            </a:pPr>
            <a:r>
              <a:rPr lang="en-US" dirty="0" smtClean="0"/>
              <a:t>8</a:t>
            </a:r>
            <a:r>
              <a:rPr lang="en-US" dirty="0"/>
              <a:t>. Subcontractor quotations. </a:t>
            </a:r>
            <a:r>
              <a:rPr lang="en-US" dirty="0" smtClean="0"/>
              <a:t>      17.Basis </a:t>
            </a:r>
            <a:r>
              <a:rPr lang="en-US" dirty="0"/>
              <a:t>of information used to formulate estimate</a:t>
            </a:r>
            <a:endParaRPr lang="en-US" dirty="0" smtClean="0"/>
          </a:p>
          <a:p>
            <a:pPr marL="0" indent="0">
              <a:buNone/>
            </a:pPr>
            <a:r>
              <a:rPr lang="en-US" dirty="0" smtClean="0"/>
              <a:t>  9</a:t>
            </a:r>
            <a:r>
              <a:rPr lang="en-US" dirty="0"/>
              <a:t>. Material suppliers quotations </a:t>
            </a:r>
            <a:r>
              <a:rPr lang="en-US" dirty="0" smtClean="0"/>
              <a:t>          18. </a:t>
            </a:r>
            <a:r>
              <a:rPr lang="en-US" dirty="0"/>
              <a:t>Market forces</a:t>
            </a:r>
            <a:endParaRPr lang="en-US" dirty="0" smtClean="0"/>
          </a:p>
          <a:p>
            <a:pPr marL="0" indent="0">
              <a:buNone/>
            </a:pPr>
            <a:r>
              <a:rPr lang="en-US" dirty="0" smtClean="0"/>
              <a:t> 10</a:t>
            </a:r>
            <a:r>
              <a:rPr lang="en-US" dirty="0"/>
              <a:t>. Unknown site conditions. </a:t>
            </a:r>
            <a:endParaRPr lang="en-US" dirty="0" smtClean="0"/>
          </a:p>
        </p:txBody>
      </p:sp>
    </p:spTree>
    <p:extLst>
      <p:ext uri="{BB962C8B-B14F-4D97-AF65-F5344CB8AC3E}">
        <p14:creationId xmlns:p14="http://schemas.microsoft.com/office/powerpoint/2010/main" val="3554616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2018808"/>
            <a:ext cx="10515600" cy="1986522"/>
          </a:xfrm>
        </p:spPr>
        <p:txBody>
          <a:bodyPr>
            <a:normAutofit/>
          </a:bodyPr>
          <a:lstStyle/>
          <a:p>
            <a:pPr marL="0" indent="0">
              <a:buNone/>
            </a:pPr>
            <a:r>
              <a:rPr lang="en-US" sz="3200" dirty="0" smtClean="0"/>
              <a:t>Chapter two </a:t>
            </a:r>
            <a:endParaRPr lang="en-US" sz="3200" dirty="0"/>
          </a:p>
          <a:p>
            <a:pPr marL="0" indent="0" algn="ctr">
              <a:buNone/>
            </a:pPr>
            <a:r>
              <a:rPr lang="en-US" sz="3200" dirty="0"/>
              <a:t>Tender and pre-tender cost estimating: </a:t>
            </a:r>
          </a:p>
        </p:txBody>
      </p:sp>
    </p:spTree>
    <p:extLst>
      <p:ext uri="{BB962C8B-B14F-4D97-AF65-F5344CB8AC3E}">
        <p14:creationId xmlns:p14="http://schemas.microsoft.com/office/powerpoint/2010/main" val="322277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528"/>
            <a:ext cx="10515600" cy="817418"/>
          </a:xfrm>
        </p:spPr>
        <p:txBody>
          <a:bodyPr/>
          <a:lstStyle/>
          <a:p>
            <a:r>
              <a:rPr lang="en-US" dirty="0" smtClean="0"/>
              <a:t> </a:t>
            </a:r>
            <a:r>
              <a:rPr lang="en-US" dirty="0" smtClean="0"/>
              <a:t>Price </a:t>
            </a:r>
            <a:r>
              <a:rPr lang="en-US" dirty="0"/>
              <a:t>forecasting </a:t>
            </a:r>
          </a:p>
        </p:txBody>
      </p:sp>
      <p:sp>
        <p:nvSpPr>
          <p:cNvPr id="3" name="Content Placeholder 2"/>
          <p:cNvSpPr>
            <a:spLocks noGrp="1"/>
          </p:cNvSpPr>
          <p:nvPr>
            <p:ph idx="1"/>
          </p:nvPr>
        </p:nvSpPr>
        <p:spPr>
          <a:xfrm>
            <a:off x="595745" y="1454727"/>
            <a:ext cx="11152909" cy="4722236"/>
          </a:xfrm>
        </p:spPr>
        <p:txBody>
          <a:bodyPr>
            <a:normAutofit/>
          </a:bodyPr>
          <a:lstStyle/>
          <a:p>
            <a:pPr algn="just"/>
            <a:r>
              <a:rPr lang="en-US" dirty="0"/>
              <a:t> a sound cost forecast will be based on cost </a:t>
            </a:r>
            <a:r>
              <a:rPr lang="en-US" dirty="0" smtClean="0"/>
              <a:t>element data </a:t>
            </a:r>
            <a:r>
              <a:rPr lang="en-US" dirty="0"/>
              <a:t>from inception of the work to the date of </a:t>
            </a:r>
            <a:r>
              <a:rPr lang="en-US" dirty="0" smtClean="0"/>
              <a:t>the forecast</a:t>
            </a:r>
            <a:r>
              <a:rPr lang="en-US" dirty="0"/>
              <a:t>, the cost trend of that data compared </a:t>
            </a:r>
            <a:r>
              <a:rPr lang="en-US" dirty="0" smtClean="0"/>
              <a:t>to accomplishments</a:t>
            </a:r>
            <a:r>
              <a:rPr lang="en-US" dirty="0"/>
              <a:t>, and a cost estimate of the </a:t>
            </a:r>
            <a:r>
              <a:rPr lang="en-US" dirty="0" smtClean="0"/>
              <a:t>work remaining </a:t>
            </a:r>
            <a:r>
              <a:rPr lang="en-US" dirty="0"/>
              <a:t>to be completed. Cost element history in </a:t>
            </a:r>
            <a:r>
              <a:rPr lang="en-US" dirty="0" smtClean="0"/>
              <a:t> the </a:t>
            </a:r>
            <a:r>
              <a:rPr lang="en-US" dirty="0"/>
              <a:t>proper activity structure is essential for realistic </a:t>
            </a:r>
            <a:r>
              <a:rPr lang="en-US" dirty="0" smtClean="0"/>
              <a:t> cost </a:t>
            </a:r>
            <a:r>
              <a:rPr lang="en-US" dirty="0"/>
              <a:t>forecasts. The combinations of these </a:t>
            </a:r>
            <a:r>
              <a:rPr lang="en-US" dirty="0" smtClean="0"/>
              <a:t>elements produce </a:t>
            </a:r>
            <a:r>
              <a:rPr lang="en-US" dirty="0"/>
              <a:t>the Estimate at Completion (EAC) for </a:t>
            </a:r>
            <a:r>
              <a:rPr lang="en-US" dirty="0" smtClean="0"/>
              <a:t>the project</a:t>
            </a:r>
            <a:r>
              <a:rPr lang="en-US" dirty="0"/>
              <a:t>. </a:t>
            </a:r>
          </a:p>
          <a:p>
            <a:pPr marL="0" indent="0" algn="just">
              <a:buNone/>
            </a:pPr>
            <a:r>
              <a:rPr lang="en-US" dirty="0"/>
              <a:t>• Large variances in costs or scheduling can </a:t>
            </a:r>
            <a:r>
              <a:rPr lang="en-US" dirty="0" smtClean="0"/>
              <a:t>severely affect </a:t>
            </a:r>
            <a:r>
              <a:rPr lang="en-US" dirty="0"/>
              <a:t>the viability of a project compromising </a:t>
            </a:r>
            <a:r>
              <a:rPr lang="en-US" dirty="0" smtClean="0"/>
              <a:t>cash flow </a:t>
            </a:r>
            <a:r>
              <a:rPr lang="en-US" dirty="0"/>
              <a:t>and profitability.  </a:t>
            </a:r>
            <a:r>
              <a:rPr lang="en-US" dirty="0" smtClean="0"/>
              <a:t> </a:t>
            </a:r>
            <a:endParaRPr lang="en-US" dirty="0"/>
          </a:p>
          <a:p>
            <a:pPr algn="just"/>
            <a:endParaRPr lang="en-US" dirty="0"/>
          </a:p>
        </p:txBody>
      </p:sp>
    </p:spTree>
    <p:extLst>
      <p:ext uri="{BB962C8B-B14F-4D97-AF65-F5344CB8AC3E}">
        <p14:creationId xmlns:p14="http://schemas.microsoft.com/office/powerpoint/2010/main" val="1026953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512618"/>
            <a:ext cx="11416146" cy="5929746"/>
          </a:xfrm>
        </p:spPr>
        <p:txBody>
          <a:bodyPr>
            <a:normAutofit/>
          </a:bodyPr>
          <a:lstStyle/>
          <a:p>
            <a:pPr algn="just"/>
            <a:r>
              <a:rPr lang="en-US" dirty="0"/>
              <a:t>It must be undertaken using strict and auditable </a:t>
            </a:r>
            <a:r>
              <a:rPr lang="en-US" dirty="0" smtClean="0"/>
              <a:t>methods to </a:t>
            </a:r>
            <a:r>
              <a:rPr lang="en-US" dirty="0"/>
              <a:t>ensure its defendable and objective.  </a:t>
            </a:r>
            <a:endParaRPr lang="en-US" dirty="0" smtClean="0"/>
          </a:p>
          <a:p>
            <a:pPr marL="0" indent="0" algn="just">
              <a:buNone/>
            </a:pPr>
            <a:r>
              <a:rPr lang="en-US" dirty="0" smtClean="0"/>
              <a:t>• </a:t>
            </a:r>
            <a:r>
              <a:rPr lang="en-US" dirty="0"/>
              <a:t>Remember, not all activities need to be forecasted in </a:t>
            </a:r>
            <a:r>
              <a:rPr lang="en-US" dirty="0" smtClean="0"/>
              <a:t> </a:t>
            </a:r>
            <a:r>
              <a:rPr lang="en-US" dirty="0"/>
              <a:t> </a:t>
            </a:r>
            <a:r>
              <a:rPr lang="en-US" dirty="0" smtClean="0"/>
              <a:t>each </a:t>
            </a:r>
            <a:r>
              <a:rPr lang="en-US" dirty="0"/>
              <a:t>reporting period. Only those activities that are not </a:t>
            </a:r>
            <a:r>
              <a:rPr lang="en-US" dirty="0" smtClean="0"/>
              <a:t>playing-out </a:t>
            </a:r>
            <a:r>
              <a:rPr lang="en-US" dirty="0"/>
              <a:t>as initially planned need to be addressed. </a:t>
            </a:r>
            <a:r>
              <a:rPr lang="en-US" dirty="0" smtClean="0"/>
              <a:t>A forecast </a:t>
            </a:r>
            <a:r>
              <a:rPr lang="en-US" dirty="0"/>
              <a:t>can be considered a precursor to a </a:t>
            </a:r>
            <a:r>
              <a:rPr lang="en-US" dirty="0" smtClean="0"/>
              <a:t>Potential Change </a:t>
            </a:r>
            <a:r>
              <a:rPr lang="en-US" dirty="0"/>
              <a:t>Order. Unlike a change order however, a forecast </a:t>
            </a:r>
            <a:r>
              <a:rPr lang="en-US" dirty="0" smtClean="0"/>
              <a:t> is </a:t>
            </a:r>
            <a:r>
              <a:rPr lang="en-US" dirty="0"/>
              <a:t>a well-informed prediction of trends that are arising </a:t>
            </a:r>
            <a:r>
              <a:rPr lang="en-US" dirty="0" smtClean="0"/>
              <a:t> that </a:t>
            </a:r>
            <a:r>
              <a:rPr lang="en-US" dirty="0"/>
              <a:t>need to be identified and captured prior to a </a:t>
            </a:r>
            <a:r>
              <a:rPr lang="en-US" dirty="0" smtClean="0"/>
              <a:t>change order</a:t>
            </a:r>
            <a:r>
              <a:rPr lang="en-US" dirty="0"/>
              <a:t>.  Any predicted trends that turn out to be true, </a:t>
            </a:r>
            <a:r>
              <a:rPr lang="en-US" dirty="0" smtClean="0"/>
              <a:t>can then </a:t>
            </a:r>
            <a:r>
              <a:rPr lang="en-US" dirty="0"/>
              <a:t>be converted into a change order and become </a:t>
            </a:r>
            <a:r>
              <a:rPr lang="en-US" dirty="0" smtClean="0"/>
              <a:t>part of </a:t>
            </a:r>
            <a:r>
              <a:rPr lang="en-US" dirty="0"/>
              <a:t>the project budget &amp; schedule.   The forecast </a:t>
            </a:r>
            <a:r>
              <a:rPr lang="en-US" dirty="0" smtClean="0"/>
              <a:t>should be </a:t>
            </a:r>
            <a:r>
              <a:rPr lang="en-US" dirty="0"/>
              <a:t>submitted as a package along with the </a:t>
            </a:r>
            <a:r>
              <a:rPr lang="en-US" dirty="0" smtClean="0"/>
              <a:t>progress measurement </a:t>
            </a:r>
            <a:r>
              <a:rPr lang="en-US" dirty="0"/>
              <a:t>for approval. </a:t>
            </a:r>
          </a:p>
        </p:txBody>
      </p:sp>
    </p:spTree>
    <p:extLst>
      <p:ext uri="{BB962C8B-B14F-4D97-AF65-F5344CB8AC3E}">
        <p14:creationId xmlns:p14="http://schemas.microsoft.com/office/powerpoint/2010/main" val="812294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69818"/>
          </a:xfrm>
        </p:spPr>
        <p:txBody>
          <a:bodyPr>
            <a:normAutofit/>
          </a:bodyPr>
          <a:lstStyle/>
          <a:p>
            <a:r>
              <a:rPr lang="en-US" dirty="0" smtClean="0"/>
              <a:t>Price indices</a:t>
            </a:r>
            <a:endParaRPr lang="en-US" dirty="0"/>
          </a:p>
        </p:txBody>
      </p:sp>
      <p:sp>
        <p:nvSpPr>
          <p:cNvPr id="3" name="Content Placeholder 2"/>
          <p:cNvSpPr>
            <a:spLocks noGrp="1"/>
          </p:cNvSpPr>
          <p:nvPr>
            <p:ph idx="1"/>
          </p:nvPr>
        </p:nvSpPr>
        <p:spPr>
          <a:xfrm>
            <a:off x="304800" y="838200"/>
            <a:ext cx="11277600" cy="5715000"/>
          </a:xfrm>
        </p:spPr>
        <p:txBody>
          <a:bodyPr>
            <a:normAutofit/>
          </a:bodyPr>
          <a:lstStyle/>
          <a:p>
            <a:pPr marL="0" indent="0" algn="just">
              <a:buNone/>
            </a:pPr>
            <a:endParaRPr lang="en-US" dirty="0" smtClean="0"/>
          </a:p>
          <a:p>
            <a:pPr marL="0" indent="0" algn="just">
              <a:buNone/>
            </a:pPr>
            <a:r>
              <a:rPr lang="en-US" sz="3200" dirty="0" smtClean="0"/>
              <a:t>This </a:t>
            </a:r>
            <a:r>
              <a:rPr lang="en-US" sz="3200" dirty="0" smtClean="0"/>
              <a:t>section explains indexes and their use in cost estimation. An indexes a ratio or other number based on observation and used as an indicator or measure. A preliminary cost estimate is often  based on a cost index. A cost index is a ratio of the cost of something today to its cost sometime in the past. The index is dimensionless and measures relative cost change over time. </a:t>
            </a:r>
            <a:br>
              <a:rPr lang="en-US" sz="3200" dirty="0" smtClean="0"/>
            </a:br>
            <a:endParaRPr lang="en-US" sz="3200" dirty="0"/>
          </a:p>
        </p:txBody>
      </p:sp>
    </p:spTree>
    <p:extLst>
      <p:ext uri="{BB962C8B-B14F-4D97-AF65-F5344CB8AC3E}">
        <p14:creationId xmlns:p14="http://schemas.microsoft.com/office/powerpoint/2010/main" val="223668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2" y="283335"/>
            <a:ext cx="11423560" cy="6336406"/>
          </a:xfrm>
        </p:spPr>
        <p:txBody>
          <a:bodyPr>
            <a:normAutofit lnSpcReduction="10000"/>
          </a:bodyPr>
          <a:lstStyle/>
          <a:p>
            <a:pPr marL="0" indent="0" algn="ctr">
              <a:lnSpc>
                <a:spcPct val="150000"/>
              </a:lnSpc>
              <a:buNone/>
            </a:pPr>
            <a:r>
              <a:rPr lang="en-US" dirty="0" smtClean="0"/>
              <a:t>Cost </a:t>
            </a:r>
            <a:r>
              <a:rPr lang="en-US" dirty="0"/>
              <a:t>Engineering </a:t>
            </a:r>
            <a:endParaRPr lang="en-US" dirty="0" smtClean="0"/>
          </a:p>
          <a:p>
            <a:pPr marL="0" indent="0" algn="just">
              <a:lnSpc>
                <a:spcPct val="150000"/>
              </a:lnSpc>
              <a:buNone/>
            </a:pPr>
            <a:r>
              <a:rPr lang="en-US" dirty="0" smtClean="0"/>
              <a:t>“</a:t>
            </a:r>
            <a:r>
              <a:rPr lang="en-US" dirty="0"/>
              <a:t>Accurately forecasting the cost of future projects is vital to the survival of any business.“ </a:t>
            </a:r>
          </a:p>
          <a:p>
            <a:pPr algn="just">
              <a:lnSpc>
                <a:spcPct val="150000"/>
              </a:lnSpc>
            </a:pPr>
            <a:r>
              <a:rPr lang="en-US" dirty="0"/>
              <a:t>Cost Engineering is a dynamic process that begins in the very early stages of a project and ends when the project is turned over to the owner. As a project moves along time, the amount of information generated increases. The information improves an estimate’s accuracy but also costs more to develop and takes more time. Cost estimating is critical in the development of the project because it informs the owner of costs, which in turn guide design decisions. </a:t>
            </a:r>
          </a:p>
        </p:txBody>
      </p:sp>
    </p:spTree>
    <p:extLst>
      <p:ext uri="{BB962C8B-B14F-4D97-AF65-F5344CB8AC3E}">
        <p14:creationId xmlns:p14="http://schemas.microsoft.com/office/powerpoint/2010/main" val="4218828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477000"/>
          </a:xfrm>
        </p:spPr>
        <p:txBody>
          <a:bodyPr>
            <a:normAutofit/>
          </a:bodyPr>
          <a:lstStyle/>
          <a:p>
            <a:pPr marL="0" indent="0" algn="just">
              <a:buNone/>
            </a:pPr>
            <a:r>
              <a:rPr lang="en-US" sz="3000" dirty="0" smtClean="0"/>
              <a:t>Because these indexes are sensitive to   technological change, the predefined quantity and quality of elements used to define the index may be hard to retain over time, thus causing “index creep.” Timely updating of the index is very important One such index that most people are familiar with is the Consumer Price Index (CPI), which shows the </a:t>
            </a:r>
            <a:r>
              <a:rPr lang="en-US" sz="3000" dirty="0"/>
              <a:t>relationship between present and </a:t>
            </a:r>
            <a:r>
              <a:rPr lang="en-US" sz="3000" dirty="0" smtClean="0"/>
              <a:t>past</a:t>
            </a:r>
          </a:p>
          <a:p>
            <a:pPr marL="0" indent="0" algn="just">
              <a:buNone/>
            </a:pPr>
            <a:r>
              <a:rPr lang="en-US" sz="3000" dirty="0" smtClean="0"/>
              <a:t> </a:t>
            </a:r>
            <a:r>
              <a:rPr lang="en-US" sz="3000" dirty="0"/>
              <a:t>costs for many of the things that “typical” consumers must buy. This index includes such items as rent, food, transportation, and certain </a:t>
            </a:r>
            <a:r>
              <a:rPr lang="en-US" sz="3000" dirty="0" err="1"/>
              <a:t>ser</a:t>
            </a:r>
            <a:r>
              <a:rPr lang="en-US" sz="3000" dirty="0"/>
              <a:t>­ vices. Other indexes track the costs of equipment, and goods and services that are more pertinent to the engineering disciplines.</a:t>
            </a:r>
            <a:endParaRPr lang="en-US" sz="3000" dirty="0" smtClean="0"/>
          </a:p>
          <a:p>
            <a:endParaRPr lang="en-US" dirty="0"/>
          </a:p>
        </p:txBody>
      </p:sp>
    </p:spTree>
    <p:extLst>
      <p:ext uri="{BB962C8B-B14F-4D97-AF65-F5344CB8AC3E}">
        <p14:creationId xmlns:p14="http://schemas.microsoft.com/office/powerpoint/2010/main" val="1510049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1988800" cy="609600"/>
          </a:xfrm>
        </p:spPr>
        <p:txBody>
          <a:bodyPr>
            <a:normAutofit fontScale="90000"/>
          </a:bodyPr>
          <a:lstStyle/>
          <a:p>
            <a:r>
              <a:rPr lang="en-US" dirty="0"/>
              <a:t>Types and Sources of Various </a:t>
            </a:r>
            <a:r>
              <a:rPr lang="en-US" dirty="0" smtClean="0"/>
              <a:t>Cost Indexes</a:t>
            </a:r>
            <a:endParaRPr lang="en-US" dirty="0"/>
          </a:p>
        </p:txBody>
      </p:sp>
      <p:pic>
        <p:nvPicPr>
          <p:cNvPr id="4" name="Content Placeholder 3"/>
          <p:cNvPicPr>
            <a:picLocks noGrp="1"/>
          </p:cNvPicPr>
          <p:nvPr>
            <p:ph idx="1"/>
          </p:nvPr>
        </p:nvPicPr>
        <p:blipFill>
          <a:blip r:embed="rId2"/>
          <a:stretch>
            <a:fillRect/>
          </a:stretch>
        </p:blipFill>
        <p:spPr>
          <a:xfrm>
            <a:off x="304800" y="838200"/>
            <a:ext cx="11887200" cy="5638800"/>
          </a:xfrm>
          <a:prstGeom prst="rect">
            <a:avLst/>
          </a:prstGeom>
        </p:spPr>
      </p:pic>
    </p:spTree>
    <p:extLst>
      <p:ext uri="{BB962C8B-B14F-4D97-AF65-F5344CB8AC3E}">
        <p14:creationId xmlns:p14="http://schemas.microsoft.com/office/powerpoint/2010/main" val="1891276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04800"/>
            <a:ext cx="11480800" cy="6324600"/>
          </a:xfrm>
        </p:spPr>
        <p:txBody>
          <a:bodyPr>
            <a:normAutofit fontScale="92500"/>
          </a:bodyPr>
          <a:lstStyle/>
          <a:p>
            <a:pPr algn="just"/>
            <a:endParaRPr lang="en-US" dirty="0" smtClean="0"/>
          </a:p>
          <a:p>
            <a:pPr algn="just">
              <a:lnSpc>
                <a:spcPct val="150000"/>
              </a:lnSpc>
            </a:pPr>
            <a:r>
              <a:rPr lang="en-US" dirty="0" smtClean="0"/>
              <a:t>A </a:t>
            </a:r>
            <a:r>
              <a:rPr lang="en-US" dirty="0"/>
              <a:t>typical problem faced by an engineer is estimating the current or future cost of equipment, plants, or buildings. One way to make such estimates is to obtain costs of similar projects from an earlier date and update these costs to the present time. </a:t>
            </a:r>
          </a:p>
          <a:p>
            <a:pPr algn="just">
              <a:lnSpc>
                <a:spcPct val="150000"/>
              </a:lnSpc>
            </a:pPr>
            <a:r>
              <a:rPr lang="en-US" dirty="0" smtClean="0"/>
              <a:t>Prices of equipment, plants, or buildings vary from time to time in accordance with competitive market conditions and the general state of inflation or deflation of a country’s currency. They also vary at any given </a:t>
            </a:r>
            <a:r>
              <a:rPr lang="en-US" dirty="0"/>
              <a:t>time form one area of the country to another area and from one country to another country. These differences in price form one time to another time period and from one location to another can be measured by cost indexes.</a:t>
            </a:r>
          </a:p>
          <a:p>
            <a:pPr algn="just">
              <a:lnSpc>
                <a:spcPct val="150000"/>
              </a:lnSpc>
            </a:pPr>
            <a:endParaRPr lang="en-US" dirty="0"/>
          </a:p>
        </p:txBody>
      </p:sp>
    </p:spTree>
    <p:extLst>
      <p:ext uri="{BB962C8B-B14F-4D97-AF65-F5344CB8AC3E}">
        <p14:creationId xmlns:p14="http://schemas.microsoft.com/office/powerpoint/2010/main" val="2184580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1582400" cy="6400800"/>
          </a:xfrm>
        </p:spPr>
        <p:txBody>
          <a:bodyPr>
            <a:normAutofit/>
          </a:bodyPr>
          <a:lstStyle/>
          <a:p>
            <a:pPr algn="just">
              <a:lnSpc>
                <a:spcPct val="150000"/>
              </a:lnSpc>
            </a:pPr>
            <a:r>
              <a:rPr lang="en-US" dirty="0" smtClean="0"/>
              <a:t>A </a:t>
            </a:r>
            <a:r>
              <a:rPr lang="en-US" dirty="0"/>
              <a:t>Cost Index is the ration of cost or price for a given commodity or service or set of commodities or services at a given time and place compared to the cost or price at a base or standard time and place. Remember, cost indexes are based on present cots compared with cost history. As published, they usually do not forecast future escalation; they leave that up to the discretion of the individual user.</a:t>
            </a:r>
          </a:p>
          <a:p>
            <a:endParaRPr lang="en-US" dirty="0"/>
          </a:p>
        </p:txBody>
      </p:sp>
    </p:spTree>
    <p:extLst>
      <p:ext uri="{BB962C8B-B14F-4D97-AF65-F5344CB8AC3E}">
        <p14:creationId xmlns:p14="http://schemas.microsoft.com/office/powerpoint/2010/main" val="2906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10836"/>
            <a:ext cx="10972800" cy="574964"/>
          </a:xfrm>
        </p:spPr>
        <p:txBody>
          <a:bodyPr>
            <a:normAutofit fontScale="90000"/>
          </a:bodyPr>
          <a:lstStyle/>
          <a:p>
            <a:r>
              <a:rPr lang="en-US" b="1" dirty="0" smtClean="0"/>
              <a:t/>
            </a:r>
            <a:br>
              <a:rPr lang="en-US" b="1" dirty="0" smtClean="0"/>
            </a:br>
            <a:r>
              <a:rPr lang="en-US" b="1" dirty="0" smtClean="0"/>
              <a:t>Types </a:t>
            </a:r>
            <a:r>
              <a:rPr lang="en-US" b="1" dirty="0"/>
              <a:t>of Construction Price Indices</a:t>
            </a:r>
            <a:r>
              <a:rPr lang="en-US" dirty="0"/>
              <a:t/>
            </a:r>
            <a:br>
              <a:rPr lang="en-US" dirty="0"/>
            </a:br>
            <a:endParaRPr lang="en-US" dirty="0"/>
          </a:p>
        </p:txBody>
      </p:sp>
      <p:sp>
        <p:nvSpPr>
          <p:cNvPr id="3" name="Content Placeholder 2"/>
          <p:cNvSpPr>
            <a:spLocks noGrp="1"/>
          </p:cNvSpPr>
          <p:nvPr>
            <p:ph idx="1"/>
          </p:nvPr>
        </p:nvSpPr>
        <p:spPr>
          <a:xfrm>
            <a:off x="249383" y="692727"/>
            <a:ext cx="11651672" cy="6068291"/>
          </a:xfrm>
        </p:spPr>
        <p:txBody>
          <a:bodyPr>
            <a:normAutofit fontScale="85000" lnSpcReduction="10000"/>
          </a:bodyPr>
          <a:lstStyle/>
          <a:p>
            <a:pPr lvl="0" algn="just">
              <a:lnSpc>
                <a:spcPct val="150000"/>
              </a:lnSpc>
            </a:pPr>
            <a:r>
              <a:rPr lang="en-US" dirty="0"/>
              <a:t>Input Price Indices</a:t>
            </a:r>
          </a:p>
          <a:p>
            <a:pPr marL="0" indent="0" algn="just">
              <a:lnSpc>
                <a:spcPct val="150000"/>
              </a:lnSpc>
              <a:buNone/>
            </a:pPr>
            <a:r>
              <a:rPr lang="en-US" dirty="0"/>
              <a:t>Input price indices measure changes in the price of inputs to the construction process by </a:t>
            </a:r>
            <a:r>
              <a:rPr lang="en-US" dirty="0" smtClean="0"/>
              <a:t>monitoring </a:t>
            </a:r>
            <a:r>
              <a:rPr lang="en-US" dirty="0"/>
              <a:t>separately the cost of each factor. This generally entails the compilation of a </a:t>
            </a:r>
            <a:r>
              <a:rPr lang="en-US" dirty="0" smtClean="0"/>
              <a:t>weighted </a:t>
            </a:r>
            <a:r>
              <a:rPr lang="en-US" dirty="0"/>
              <a:t>index of the costs of wages and materials.</a:t>
            </a:r>
          </a:p>
          <a:p>
            <a:pPr lvl="0" algn="just">
              <a:lnSpc>
                <a:spcPct val="150000"/>
              </a:lnSpc>
            </a:pPr>
            <a:r>
              <a:rPr lang="en-US" dirty="0"/>
              <a:t>Output Price Indices</a:t>
            </a:r>
          </a:p>
          <a:p>
            <a:pPr marL="0" indent="0" algn="just">
              <a:lnSpc>
                <a:spcPct val="150000"/>
              </a:lnSpc>
              <a:buNone/>
            </a:pPr>
            <a:r>
              <a:rPr lang="en-US" dirty="0"/>
              <a:t>Output price indices measure changes in the prices of what is produced by entities engaged in construction activity. Output price indices cover most of the items normally built into the price paid by purchasers or clients to entities involved in producing the completed output of the construction activity. These generally include materials, </a:t>
            </a:r>
            <a:r>
              <a:rPr lang="en-US" dirty="0" err="1"/>
              <a:t>labour</a:t>
            </a:r>
            <a:r>
              <a:rPr lang="en-US" dirty="0"/>
              <a:t>, equipment hire, land preparation costs, bathroom/kitchen fittings, overheads, profits, and trade margins</a:t>
            </a:r>
            <a:r>
              <a:rPr lang="en-US" dirty="0" smtClean="0"/>
              <a:t>.</a:t>
            </a:r>
            <a:endParaRPr lang="en-US" dirty="0"/>
          </a:p>
        </p:txBody>
      </p:sp>
    </p:spTree>
    <p:extLst>
      <p:ext uri="{BB962C8B-B14F-4D97-AF65-F5344CB8AC3E}">
        <p14:creationId xmlns:p14="http://schemas.microsoft.com/office/powerpoint/2010/main" val="260195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11480800" cy="6324600"/>
          </a:xfrm>
        </p:spPr>
        <p:txBody>
          <a:bodyPr>
            <a:normAutofit fontScale="85000" lnSpcReduction="10000"/>
          </a:bodyPr>
          <a:lstStyle/>
          <a:p>
            <a:pPr lvl="0" algn="just">
              <a:lnSpc>
                <a:spcPct val="150000"/>
              </a:lnSpc>
            </a:pPr>
            <a:r>
              <a:rPr lang="en-US" dirty="0"/>
              <a:t>Seller’s Price Indices</a:t>
            </a:r>
          </a:p>
          <a:p>
            <a:pPr marL="0" indent="0" algn="just">
              <a:lnSpc>
                <a:spcPct val="150000"/>
              </a:lnSpc>
              <a:buNone/>
            </a:pPr>
            <a:r>
              <a:rPr lang="en-US" dirty="0"/>
              <a:t>Seller’s price indices measure changes in the prices of construction output paid by the purchaser or final owner of the output of construction activity. These price indices are conceptually broader in item coverage than almost all input and output indices. </a:t>
            </a:r>
          </a:p>
          <a:p>
            <a:pPr algn="just">
              <a:lnSpc>
                <a:spcPct val="150000"/>
              </a:lnSpc>
            </a:pPr>
            <a:r>
              <a:rPr lang="en-US" dirty="0"/>
              <a:t>Typical examples would be house price indices compiled in the United States and Canada. These indices include most factors which influence movements in home prices including supply factors (wage rates, material costs, and productivity) and demand factors ( demographic changes, incomes and availability of mortgage finance). These indices are the closest approximations in item coverage to the actual price paid for construction output.</a:t>
            </a:r>
          </a:p>
          <a:p>
            <a:pPr marL="0" indent="0" algn="just">
              <a:lnSpc>
                <a:spcPct val="150000"/>
              </a:lnSpc>
              <a:buNone/>
            </a:pPr>
            <a:r>
              <a:rPr lang="en-US" dirty="0"/>
              <a:t> </a:t>
            </a:r>
          </a:p>
          <a:p>
            <a:endParaRPr lang="en-US" dirty="0"/>
          </a:p>
        </p:txBody>
      </p:sp>
    </p:spTree>
    <p:extLst>
      <p:ext uri="{BB962C8B-B14F-4D97-AF65-F5344CB8AC3E}">
        <p14:creationId xmlns:p14="http://schemas.microsoft.com/office/powerpoint/2010/main" val="3013588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 y="304800"/>
            <a:ext cx="11785600" cy="6456218"/>
          </a:xfrm>
          <a:prstGeom prst="rect">
            <a:avLst/>
          </a:prstGeom>
          <a:noFill/>
          <a:ln>
            <a:noFill/>
          </a:ln>
        </p:spPr>
      </p:pic>
    </p:spTree>
    <p:extLst>
      <p:ext uri="{BB962C8B-B14F-4D97-AF65-F5344CB8AC3E}">
        <p14:creationId xmlns:p14="http://schemas.microsoft.com/office/powerpoint/2010/main" val="1757346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443345"/>
            <a:ext cx="11374582" cy="5733618"/>
          </a:xfrm>
        </p:spPr>
        <p:txBody>
          <a:bodyPr>
            <a:normAutofit/>
          </a:bodyPr>
          <a:lstStyle/>
          <a:p>
            <a:pPr marL="0" indent="0">
              <a:lnSpc>
                <a:spcPct val="150000"/>
              </a:lnSpc>
              <a:buNone/>
            </a:pPr>
            <a:r>
              <a:rPr lang="en-US" i="1" dirty="0"/>
              <a:t>Types and methods of </a:t>
            </a:r>
            <a:r>
              <a:rPr lang="en-US" i="1" dirty="0" smtClean="0"/>
              <a:t>Estimates</a:t>
            </a:r>
            <a:endParaRPr lang="en-US" dirty="0"/>
          </a:p>
          <a:p>
            <a:pPr marL="0" indent="0">
              <a:lnSpc>
                <a:spcPct val="150000"/>
              </a:lnSpc>
              <a:buNone/>
            </a:pPr>
            <a:r>
              <a:rPr lang="en-US" dirty="0"/>
              <a:t>• </a:t>
            </a:r>
            <a:r>
              <a:rPr lang="en-US" dirty="0"/>
              <a:t>Approximate Estimate and Detailed Estimate </a:t>
            </a:r>
            <a:r>
              <a:rPr lang="en-US" dirty="0"/>
              <a:t> Estimating </a:t>
            </a:r>
            <a:r>
              <a:rPr lang="en-US" dirty="0"/>
              <a:t>Methods </a:t>
            </a:r>
          </a:p>
          <a:p>
            <a:pPr marL="0" indent="0">
              <a:lnSpc>
                <a:spcPct val="150000"/>
              </a:lnSpc>
              <a:buNone/>
            </a:pPr>
            <a:r>
              <a:rPr lang="en-US" dirty="0"/>
              <a:t>• Project Comparison Estimating or Parametric </a:t>
            </a:r>
            <a:r>
              <a:rPr lang="en-US" dirty="0" smtClean="0"/>
              <a:t> Cost </a:t>
            </a:r>
            <a:r>
              <a:rPr lang="en-US" dirty="0"/>
              <a:t>Estimating, </a:t>
            </a:r>
          </a:p>
          <a:p>
            <a:pPr marL="0" indent="0">
              <a:lnSpc>
                <a:spcPct val="150000"/>
              </a:lnSpc>
              <a:buNone/>
            </a:pPr>
            <a:r>
              <a:rPr lang="en-US" dirty="0"/>
              <a:t>• Area &amp; Volume Estimating,</a:t>
            </a:r>
          </a:p>
          <a:p>
            <a:pPr marL="0" indent="0">
              <a:lnSpc>
                <a:spcPct val="150000"/>
              </a:lnSpc>
              <a:buNone/>
            </a:pPr>
            <a:r>
              <a:rPr lang="en-US" dirty="0"/>
              <a:t>•  Assembly &amp; System Estimating, and </a:t>
            </a:r>
          </a:p>
          <a:p>
            <a:pPr marL="0" indent="0">
              <a:lnSpc>
                <a:spcPct val="150000"/>
              </a:lnSpc>
              <a:buNone/>
            </a:pPr>
            <a:r>
              <a:rPr lang="en-US" dirty="0"/>
              <a:t>• Unit Price &amp; Schedule Estimating. </a:t>
            </a:r>
          </a:p>
        </p:txBody>
      </p:sp>
    </p:spTree>
    <p:extLst>
      <p:ext uri="{BB962C8B-B14F-4D97-AF65-F5344CB8AC3E}">
        <p14:creationId xmlns:p14="http://schemas.microsoft.com/office/powerpoint/2010/main" val="3251301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51372"/>
            <a:ext cx="11835684" cy="6571400"/>
          </a:xfrm>
        </p:spPr>
        <p:txBody>
          <a:bodyPr>
            <a:normAutofit fontScale="85000" lnSpcReduction="10000"/>
          </a:bodyPr>
          <a:lstStyle/>
          <a:p>
            <a:endParaRPr lang="en-US" dirty="0"/>
          </a:p>
          <a:p>
            <a:pPr marL="0" indent="0" algn="just">
              <a:lnSpc>
                <a:spcPct val="150000"/>
              </a:lnSpc>
              <a:buNone/>
            </a:pPr>
            <a:r>
              <a:rPr lang="en-US" dirty="0"/>
              <a:t>Among the factors that one has to consider during construction pricing include: </a:t>
            </a:r>
          </a:p>
          <a:p>
            <a:pPr marL="0" indent="0" algn="just">
              <a:lnSpc>
                <a:spcPct val="150000"/>
              </a:lnSpc>
              <a:buNone/>
            </a:pPr>
            <a:r>
              <a:rPr lang="en-US" dirty="0"/>
              <a:t>•Work at hand in reference to contractor’s assets deployed to the work, </a:t>
            </a:r>
          </a:p>
          <a:p>
            <a:pPr marL="0" indent="0" algn="just">
              <a:lnSpc>
                <a:spcPct val="150000"/>
              </a:lnSpc>
              <a:buNone/>
            </a:pPr>
            <a:r>
              <a:rPr lang="en-US" dirty="0"/>
              <a:t>•The geographical areas in which the firm will operate, </a:t>
            </a:r>
          </a:p>
          <a:p>
            <a:pPr marL="0" indent="0" algn="just">
              <a:lnSpc>
                <a:spcPct val="150000"/>
              </a:lnSpc>
              <a:buNone/>
            </a:pPr>
            <a:r>
              <a:rPr lang="en-US" dirty="0"/>
              <a:t>•Type of structure the organization seek to control, </a:t>
            </a:r>
          </a:p>
          <a:p>
            <a:pPr marL="0" indent="0" algn="just">
              <a:lnSpc>
                <a:spcPct val="150000"/>
              </a:lnSpc>
              <a:buNone/>
            </a:pPr>
            <a:r>
              <a:rPr lang="en-US" dirty="0"/>
              <a:t>•Type of services the organization is to deliver, </a:t>
            </a:r>
          </a:p>
          <a:p>
            <a:pPr marL="0" indent="0" algn="just">
              <a:lnSpc>
                <a:spcPct val="150000"/>
              </a:lnSpc>
              <a:buNone/>
            </a:pPr>
            <a:r>
              <a:rPr lang="en-US" dirty="0"/>
              <a:t>•Type of client the organization is to favor, ( private, local authority, community services, ) </a:t>
            </a:r>
          </a:p>
          <a:p>
            <a:pPr marL="0" indent="0" algn="just">
              <a:lnSpc>
                <a:spcPct val="150000"/>
              </a:lnSpc>
              <a:buNone/>
            </a:pPr>
            <a:r>
              <a:rPr lang="en-US" dirty="0"/>
              <a:t>•The ultimate goal of the financial manager (profit maximization or wealth maximization), </a:t>
            </a:r>
          </a:p>
          <a:p>
            <a:pPr marL="0" indent="0" algn="just">
              <a:lnSpc>
                <a:spcPct val="150000"/>
              </a:lnSpc>
              <a:buNone/>
            </a:pPr>
            <a:r>
              <a:rPr lang="en-US" dirty="0"/>
              <a:t>•Projected risks and uncertainties of the project, </a:t>
            </a:r>
          </a:p>
          <a:p>
            <a:pPr marL="0" indent="0" algn="just">
              <a:lnSpc>
                <a:spcPct val="150000"/>
              </a:lnSpc>
              <a:buNone/>
            </a:pPr>
            <a:r>
              <a:rPr lang="en-US" dirty="0"/>
              <a:t>•Form of the bid: (open, short-listed, pre-qualification, </a:t>
            </a:r>
            <a:r>
              <a:rPr lang="en-US" dirty="0" err="1"/>
              <a:t>etc</a:t>
            </a:r>
            <a:r>
              <a:rPr lang="en-US" dirty="0"/>
              <a:t>) </a:t>
            </a:r>
          </a:p>
          <a:p>
            <a:pPr algn="just"/>
            <a:endParaRPr lang="en-US" dirty="0"/>
          </a:p>
        </p:txBody>
      </p:sp>
    </p:spTree>
    <p:extLst>
      <p:ext uri="{BB962C8B-B14F-4D97-AF65-F5344CB8AC3E}">
        <p14:creationId xmlns:p14="http://schemas.microsoft.com/office/powerpoint/2010/main" val="1237799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0456" y="167424"/>
            <a:ext cx="11616743" cy="6503832"/>
          </a:xfrm>
          <a:prstGeom prst="rect">
            <a:avLst/>
          </a:prstGeom>
        </p:spPr>
      </p:pic>
    </p:spTree>
    <p:extLst>
      <p:ext uri="{BB962C8B-B14F-4D97-AF65-F5344CB8AC3E}">
        <p14:creationId xmlns:p14="http://schemas.microsoft.com/office/powerpoint/2010/main" val="3534048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4" y="437881"/>
            <a:ext cx="11578107" cy="6130343"/>
          </a:xfrm>
        </p:spPr>
        <p:txBody>
          <a:bodyPr>
            <a:normAutofit fontScale="92500" lnSpcReduction="10000"/>
          </a:bodyPr>
          <a:lstStyle/>
          <a:p>
            <a:pPr marL="0" indent="0" algn="ctr">
              <a:buNone/>
            </a:pPr>
            <a:r>
              <a:rPr lang="en-US" dirty="0" smtClean="0"/>
              <a:t>Cost </a:t>
            </a:r>
            <a:r>
              <a:rPr lang="en-US" dirty="0"/>
              <a:t>Engineering (Cont’d) </a:t>
            </a:r>
          </a:p>
          <a:p>
            <a:pPr algn="just">
              <a:lnSpc>
                <a:spcPct val="150000"/>
              </a:lnSpc>
            </a:pPr>
            <a:r>
              <a:rPr lang="en-US" dirty="0"/>
              <a:t>Cost engineering is concerned with problems of </a:t>
            </a:r>
            <a:r>
              <a:rPr lang="en-US" b="1" dirty="0"/>
              <a:t>cost estimation, cost control, and business planning and management science</a:t>
            </a:r>
            <a:r>
              <a:rPr lang="en-US" dirty="0"/>
              <a:t>, including problems of project management, planning, scheduling, and profitability analysis of engineering projects and processes. </a:t>
            </a:r>
          </a:p>
          <a:p>
            <a:pPr marL="0" indent="0" algn="just">
              <a:lnSpc>
                <a:spcPct val="150000"/>
              </a:lnSpc>
              <a:buNone/>
            </a:pPr>
            <a:r>
              <a:rPr lang="en-US" dirty="0"/>
              <a:t>•It needs understanding </a:t>
            </a:r>
            <a:r>
              <a:rPr lang="en-US" dirty="0" smtClean="0"/>
              <a:t>Construction </a:t>
            </a:r>
            <a:r>
              <a:rPr lang="en-US" dirty="0"/>
              <a:t>Technology </a:t>
            </a:r>
          </a:p>
          <a:p>
            <a:pPr algn="just">
              <a:lnSpc>
                <a:spcPct val="150000"/>
              </a:lnSpc>
            </a:pPr>
            <a:r>
              <a:rPr lang="en-US" dirty="0" smtClean="0"/>
              <a:t>Management </a:t>
            </a:r>
            <a:r>
              <a:rPr lang="en-US" dirty="0"/>
              <a:t>Theory and technique: pre contract planning, tendering policy and the organization of resources </a:t>
            </a:r>
          </a:p>
          <a:p>
            <a:pPr algn="just">
              <a:lnSpc>
                <a:spcPct val="150000"/>
              </a:lnSpc>
            </a:pPr>
            <a:r>
              <a:rPr lang="en-US" dirty="0" smtClean="0"/>
              <a:t>Quantity </a:t>
            </a:r>
            <a:r>
              <a:rPr lang="en-US" dirty="0"/>
              <a:t>surveying including an understanding of contract documentation and forms of contract </a:t>
            </a:r>
            <a:r>
              <a:rPr lang="en-US" dirty="0" smtClean="0"/>
              <a:t>Construction </a:t>
            </a:r>
            <a:r>
              <a:rPr lang="en-US" dirty="0"/>
              <a:t>economics </a:t>
            </a:r>
          </a:p>
          <a:p>
            <a:pPr marL="0" indent="0" algn="ctr">
              <a:buNone/>
            </a:pPr>
            <a:endParaRPr lang="en-US" dirty="0"/>
          </a:p>
        </p:txBody>
      </p:sp>
    </p:spTree>
    <p:extLst>
      <p:ext uri="{BB962C8B-B14F-4D97-AF65-F5344CB8AC3E}">
        <p14:creationId xmlns:p14="http://schemas.microsoft.com/office/powerpoint/2010/main" val="56051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9" y="112734"/>
            <a:ext cx="11822804" cy="6597159"/>
          </a:xfrm>
        </p:spPr>
        <p:txBody>
          <a:bodyPr>
            <a:normAutofit fontScale="85000" lnSpcReduction="20000"/>
          </a:bodyPr>
          <a:lstStyle/>
          <a:p>
            <a:pPr marL="0" indent="0">
              <a:buNone/>
            </a:pPr>
            <a:r>
              <a:rPr lang="en-US" sz="3300" dirty="0" smtClean="0"/>
              <a:t>Tendering </a:t>
            </a:r>
            <a:r>
              <a:rPr lang="en-US" sz="3300" dirty="0"/>
              <a:t>Procedure </a:t>
            </a:r>
          </a:p>
          <a:p>
            <a:pPr algn="just">
              <a:lnSpc>
                <a:spcPct val="150000"/>
              </a:lnSpc>
            </a:pPr>
            <a:r>
              <a:rPr lang="en-US" dirty="0"/>
              <a:t>In order that the tendering policy of the firm be maintained it is necessary that a procedure for the preparation of all tenders be established. This will vary with different contractors, depending on size and personnel, but a basis could follow the stages set out by the Ministry of Infrastructure. </a:t>
            </a:r>
          </a:p>
          <a:p>
            <a:pPr marL="0" indent="0" algn="just">
              <a:buNone/>
            </a:pPr>
            <a:r>
              <a:rPr lang="en-US" i="1" dirty="0"/>
              <a:t>Decision to Tender: </a:t>
            </a:r>
            <a:endParaRPr lang="en-US" dirty="0"/>
          </a:p>
          <a:p>
            <a:pPr marL="0" indent="0" algn="just">
              <a:buNone/>
            </a:pPr>
            <a:r>
              <a:rPr lang="en-US" dirty="0"/>
              <a:t>•A management decision based on the firm’s position at the time of invitation in relation to: </a:t>
            </a:r>
          </a:p>
          <a:p>
            <a:pPr marL="0" indent="0" algn="just">
              <a:buNone/>
            </a:pPr>
            <a:r>
              <a:rPr lang="en-US" dirty="0"/>
              <a:t>•Production workload, </a:t>
            </a:r>
          </a:p>
          <a:p>
            <a:pPr marL="0" indent="0" algn="just">
              <a:buNone/>
            </a:pPr>
            <a:r>
              <a:rPr lang="en-US" dirty="0"/>
              <a:t>•Future commitments, </a:t>
            </a:r>
          </a:p>
          <a:p>
            <a:pPr marL="0" indent="0" algn="just">
              <a:buNone/>
            </a:pPr>
            <a:r>
              <a:rPr lang="en-US" dirty="0"/>
              <a:t>•Market, </a:t>
            </a:r>
          </a:p>
          <a:p>
            <a:pPr marL="0" indent="0" algn="just">
              <a:buNone/>
            </a:pPr>
            <a:r>
              <a:rPr lang="en-US" dirty="0"/>
              <a:t>•Capital, </a:t>
            </a:r>
          </a:p>
          <a:p>
            <a:pPr marL="0" indent="0" algn="just">
              <a:buNone/>
            </a:pPr>
            <a:r>
              <a:rPr lang="en-US" dirty="0"/>
              <a:t>•Associated risk, </a:t>
            </a:r>
          </a:p>
          <a:p>
            <a:pPr marL="0" indent="0" algn="just">
              <a:buNone/>
            </a:pPr>
            <a:r>
              <a:rPr lang="en-US" dirty="0"/>
              <a:t>•Prestige, reputation </a:t>
            </a:r>
          </a:p>
          <a:p>
            <a:pPr marL="0" indent="0" algn="just">
              <a:buNone/>
            </a:pPr>
            <a:r>
              <a:rPr lang="en-US" dirty="0"/>
              <a:t>•Estimating workload, </a:t>
            </a:r>
          </a:p>
          <a:p>
            <a:pPr marL="0" indent="0" algn="just">
              <a:buNone/>
            </a:pPr>
            <a:r>
              <a:rPr lang="en-US" dirty="0"/>
              <a:t>•Time for preparation of tender </a:t>
            </a:r>
          </a:p>
        </p:txBody>
      </p:sp>
    </p:spTree>
    <p:extLst>
      <p:ext uri="{BB962C8B-B14F-4D97-AF65-F5344CB8AC3E}">
        <p14:creationId xmlns:p14="http://schemas.microsoft.com/office/powerpoint/2010/main" val="160357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277092"/>
            <a:ext cx="11616743" cy="6239618"/>
          </a:xfrm>
        </p:spPr>
        <p:txBody>
          <a:bodyPr>
            <a:normAutofit/>
          </a:bodyPr>
          <a:lstStyle/>
          <a:p>
            <a:pPr marL="0" indent="0" algn="ctr">
              <a:buNone/>
            </a:pPr>
            <a:r>
              <a:rPr lang="en-US" dirty="0" smtClean="0"/>
              <a:t>Collection </a:t>
            </a:r>
            <a:r>
              <a:rPr lang="en-US" dirty="0"/>
              <a:t>of Information </a:t>
            </a:r>
          </a:p>
          <a:p>
            <a:pPr marL="0" indent="0" algn="just">
              <a:lnSpc>
                <a:spcPct val="150000"/>
              </a:lnSpc>
              <a:buNone/>
            </a:pPr>
            <a:r>
              <a:rPr lang="en-US" dirty="0"/>
              <a:t>•If management decides to tender for the project, the estimating staff should assemble information about project costs. An accurate estimate can only be produced when each element is broken down into its simplest terms and the cost estimated on factual information. </a:t>
            </a:r>
          </a:p>
          <a:p>
            <a:pPr marL="0" indent="0" algn="just">
              <a:lnSpc>
                <a:spcPct val="150000"/>
              </a:lnSpc>
              <a:buNone/>
            </a:pPr>
            <a:r>
              <a:rPr lang="en-US" dirty="0"/>
              <a:t>•Some of the factors required include: </a:t>
            </a:r>
          </a:p>
          <a:p>
            <a:pPr marL="0" indent="0" algn="just">
              <a:lnSpc>
                <a:spcPct val="150000"/>
              </a:lnSpc>
              <a:buNone/>
            </a:pPr>
            <a:r>
              <a:rPr lang="en-US" dirty="0"/>
              <a:t>•Time scale for tendering with key dates as mentioned in the invitation to bid, </a:t>
            </a:r>
          </a:p>
          <a:p>
            <a:pPr marL="0" indent="0" algn="just">
              <a:lnSpc>
                <a:spcPct val="150000"/>
              </a:lnSpc>
              <a:buNone/>
            </a:pPr>
            <a:r>
              <a:rPr lang="en-US" dirty="0"/>
              <a:t>•Examination of contract documents, with preliminaries attached with the tender, </a:t>
            </a:r>
          </a:p>
          <a:p>
            <a:endParaRPr lang="en-US" dirty="0"/>
          </a:p>
        </p:txBody>
      </p:sp>
    </p:spTree>
    <p:extLst>
      <p:ext uri="{BB962C8B-B14F-4D97-AF65-F5344CB8AC3E}">
        <p14:creationId xmlns:p14="http://schemas.microsoft.com/office/powerpoint/2010/main" val="1474799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164250"/>
            <a:ext cx="11681138" cy="6442611"/>
          </a:xfrm>
        </p:spPr>
        <p:txBody>
          <a:bodyPr>
            <a:normAutofit lnSpcReduction="10000"/>
          </a:bodyPr>
          <a:lstStyle/>
          <a:p>
            <a:pPr marL="0" indent="0" algn="just">
              <a:lnSpc>
                <a:spcPct val="150000"/>
              </a:lnSpc>
              <a:buNone/>
            </a:pPr>
            <a:r>
              <a:rPr lang="en-US" sz="3300" dirty="0" smtClean="0"/>
              <a:t>Assessment </a:t>
            </a:r>
            <a:r>
              <a:rPr lang="en-US" sz="3300" dirty="0"/>
              <a:t>of client and design team, </a:t>
            </a:r>
          </a:p>
          <a:p>
            <a:pPr marL="0" indent="0" algn="just">
              <a:lnSpc>
                <a:spcPct val="150000"/>
              </a:lnSpc>
              <a:buNone/>
            </a:pPr>
            <a:r>
              <a:rPr lang="en-US" sz="3300" dirty="0"/>
              <a:t>•Enquiries to suppliers and sub-contractors with a time scale, </a:t>
            </a:r>
          </a:p>
          <a:p>
            <a:pPr marL="0" indent="0" algn="just">
              <a:lnSpc>
                <a:spcPct val="150000"/>
              </a:lnSpc>
              <a:buNone/>
            </a:pPr>
            <a:r>
              <a:rPr lang="en-US" sz="3300" dirty="0"/>
              <a:t>•Site and locality visit, </a:t>
            </a:r>
          </a:p>
          <a:p>
            <a:pPr marL="0" indent="0" algn="just">
              <a:lnSpc>
                <a:spcPct val="150000"/>
              </a:lnSpc>
              <a:buNone/>
            </a:pPr>
            <a:r>
              <a:rPr lang="en-US" sz="3300" dirty="0"/>
              <a:t>•Discussion with site management, plant and planning department, </a:t>
            </a:r>
            <a:r>
              <a:rPr lang="en-US" sz="3300" dirty="0" smtClean="0"/>
              <a:t> Evaluation </a:t>
            </a:r>
            <a:r>
              <a:rPr lang="en-US" sz="3300" dirty="0"/>
              <a:t>of alternatives </a:t>
            </a:r>
          </a:p>
          <a:p>
            <a:pPr marL="0" indent="0" algn="just">
              <a:lnSpc>
                <a:spcPct val="150000"/>
              </a:lnSpc>
              <a:buNone/>
            </a:pPr>
            <a:r>
              <a:rPr lang="en-US" sz="3300" dirty="0"/>
              <a:t>•Preparation of detailed construction method statement and pre-tender </a:t>
            </a:r>
            <a:r>
              <a:rPr lang="en-US" sz="3300" dirty="0" err="1"/>
              <a:t>programme</a:t>
            </a:r>
            <a:r>
              <a:rPr lang="en-US" sz="3300" dirty="0"/>
              <a:t>, developed to include production outputs, gang sizes, plant details, etc. </a:t>
            </a:r>
          </a:p>
          <a:p>
            <a:endParaRPr lang="en-US" dirty="0"/>
          </a:p>
        </p:txBody>
      </p:sp>
    </p:spTree>
    <p:extLst>
      <p:ext uri="{BB962C8B-B14F-4D97-AF65-F5344CB8AC3E}">
        <p14:creationId xmlns:p14="http://schemas.microsoft.com/office/powerpoint/2010/main" val="1455495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318796"/>
            <a:ext cx="11822805" cy="6223671"/>
          </a:xfrm>
        </p:spPr>
        <p:txBody>
          <a:bodyPr>
            <a:normAutofit/>
          </a:bodyPr>
          <a:lstStyle/>
          <a:p>
            <a:pPr marL="0" indent="0" algn="just">
              <a:lnSpc>
                <a:spcPct val="150000"/>
              </a:lnSpc>
              <a:buNone/>
            </a:pPr>
            <a:r>
              <a:rPr lang="en-US" dirty="0" smtClean="0"/>
              <a:t>Preparation </a:t>
            </a:r>
            <a:r>
              <a:rPr lang="en-US" dirty="0"/>
              <a:t>of estimate: </a:t>
            </a:r>
          </a:p>
          <a:p>
            <a:pPr marL="0" indent="0" algn="just">
              <a:lnSpc>
                <a:spcPct val="150000"/>
              </a:lnSpc>
              <a:buNone/>
            </a:pPr>
            <a:r>
              <a:rPr lang="en-US" dirty="0"/>
              <a:t>•Having assembled all the information, the next task of the estimating staff is to build the cost of the unit rates. This requires the calculation of all-in rates for labor, plant, materials and extending these, using the production details from the pre-tender </a:t>
            </a:r>
            <a:r>
              <a:rPr lang="en-US" dirty="0" err="1"/>
              <a:t>programme</a:t>
            </a:r>
            <a:r>
              <a:rPr lang="en-US" dirty="0"/>
              <a:t>. The cost of any on site administration and services, known as project overheads is also calculated. These net production costs, together with a project appraisal report are then submitted to management for adjudication. </a:t>
            </a:r>
          </a:p>
          <a:p>
            <a:pPr algn="just">
              <a:lnSpc>
                <a:spcPct val="150000"/>
              </a:lnSpc>
            </a:pPr>
            <a:endParaRPr lang="en-US" dirty="0"/>
          </a:p>
        </p:txBody>
      </p:sp>
    </p:spTree>
    <p:extLst>
      <p:ext uri="{BB962C8B-B14F-4D97-AF65-F5344CB8AC3E}">
        <p14:creationId xmlns:p14="http://schemas.microsoft.com/office/powerpoint/2010/main" val="3746664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286603"/>
            <a:ext cx="11559654" cy="6387152"/>
          </a:xfrm>
        </p:spPr>
        <p:txBody>
          <a:bodyPr>
            <a:normAutofit/>
          </a:bodyPr>
          <a:lstStyle/>
          <a:p>
            <a:pPr marL="0" indent="0" algn="ctr">
              <a:buNone/>
            </a:pPr>
            <a:r>
              <a:rPr lang="en-US" b="1" dirty="0" smtClean="0"/>
              <a:t>Detail  </a:t>
            </a:r>
            <a:r>
              <a:rPr lang="en-US" b="1" dirty="0"/>
              <a:t>Cost Estimation  </a:t>
            </a:r>
          </a:p>
          <a:p>
            <a:pPr marL="0" indent="0" algn="just">
              <a:buNone/>
            </a:pPr>
            <a:r>
              <a:rPr lang="en-US" dirty="0"/>
              <a:t>A. Project Cost estimation  </a:t>
            </a:r>
          </a:p>
          <a:p>
            <a:pPr marL="0" indent="0" algn="just">
              <a:buNone/>
            </a:pPr>
            <a:r>
              <a:rPr lang="en-US" dirty="0" smtClean="0"/>
              <a:t>is </a:t>
            </a:r>
            <a:r>
              <a:rPr lang="en-US" dirty="0"/>
              <a:t>the </a:t>
            </a:r>
            <a:r>
              <a:rPr lang="en-US" b="1" i="1" dirty="0"/>
              <a:t>process of valuing on monetary expression, </a:t>
            </a:r>
            <a:r>
              <a:rPr lang="en-US" dirty="0" smtClean="0"/>
              <a:t>including </a:t>
            </a:r>
            <a:r>
              <a:rPr lang="en-US" dirty="0"/>
              <a:t>the cost of </a:t>
            </a:r>
            <a:r>
              <a:rPr lang="en-US" b="1" i="1" dirty="0"/>
              <a:t>all possible entrants </a:t>
            </a:r>
            <a:r>
              <a:rPr lang="en-US" b="1" i="1" dirty="0" smtClean="0"/>
              <a:t>necessary </a:t>
            </a:r>
            <a:r>
              <a:rPr lang="en-US" dirty="0" smtClean="0"/>
              <a:t>for </a:t>
            </a:r>
            <a:r>
              <a:rPr lang="en-US" dirty="0"/>
              <a:t>the </a:t>
            </a:r>
            <a:r>
              <a:rPr lang="en-US" b="1" i="1" dirty="0"/>
              <a:t>planning, implementing and monitoring </a:t>
            </a:r>
            <a:r>
              <a:rPr lang="en-US" b="1" i="1" dirty="0" smtClean="0"/>
              <a:t>stages </a:t>
            </a:r>
            <a:r>
              <a:rPr lang="en-US" dirty="0" smtClean="0"/>
              <a:t>of </a:t>
            </a:r>
            <a:r>
              <a:rPr lang="en-US" dirty="0"/>
              <a:t>the proposed project under consideration. </a:t>
            </a:r>
          </a:p>
          <a:p>
            <a:pPr marL="0" indent="0" algn="just">
              <a:buNone/>
            </a:pPr>
            <a:r>
              <a:rPr lang="en-US" dirty="0"/>
              <a:t> Cost estimation is the </a:t>
            </a:r>
            <a:r>
              <a:rPr lang="en-US" b="1" i="1" dirty="0"/>
              <a:t>determination of the probable </a:t>
            </a:r>
            <a:r>
              <a:rPr lang="en-US" b="1" i="1" dirty="0" smtClean="0"/>
              <a:t> cost </a:t>
            </a:r>
            <a:r>
              <a:rPr lang="en-US" b="1" i="1" dirty="0"/>
              <a:t>of a project. </a:t>
            </a:r>
          </a:p>
          <a:p>
            <a:pPr marL="0" indent="0" algn="just">
              <a:buNone/>
            </a:pPr>
            <a:r>
              <a:rPr lang="en-US" dirty="0"/>
              <a:t> Project Cost includes: </a:t>
            </a:r>
          </a:p>
          <a:p>
            <a:pPr marL="0" indent="0" algn="just">
              <a:buNone/>
            </a:pPr>
            <a:r>
              <a:rPr lang="en-US" dirty="0"/>
              <a:t> </a:t>
            </a:r>
            <a:r>
              <a:rPr lang="en-US" b="1" i="1" dirty="0"/>
              <a:t>Preliminary investigation (project appraisal </a:t>
            </a:r>
            <a:r>
              <a:rPr lang="en-US" b="1" i="1" dirty="0" smtClean="0"/>
              <a:t> </a:t>
            </a:r>
            <a:r>
              <a:rPr lang="en-US" dirty="0" smtClean="0"/>
              <a:t>costs</a:t>
            </a:r>
            <a:r>
              <a:rPr lang="en-US" dirty="0"/>
              <a:t>); </a:t>
            </a:r>
            <a:endParaRPr lang="en-US" dirty="0" smtClean="0"/>
          </a:p>
          <a:p>
            <a:pPr marL="0" indent="0" algn="just">
              <a:buNone/>
            </a:pPr>
            <a:r>
              <a:rPr lang="en-US" dirty="0" smtClean="0"/>
              <a:t> </a:t>
            </a:r>
            <a:r>
              <a:rPr lang="en-US" b="1" i="1" dirty="0"/>
              <a:t>Design and supervision (consultancy  cost);  </a:t>
            </a:r>
          </a:p>
          <a:p>
            <a:pPr marL="0" indent="0" algn="just">
              <a:buNone/>
            </a:pPr>
            <a:r>
              <a:rPr lang="en-US" dirty="0"/>
              <a:t> </a:t>
            </a:r>
            <a:r>
              <a:rPr lang="en-US" b="1" i="1" dirty="0"/>
              <a:t>Construction works (contractor’s cost); </a:t>
            </a:r>
          </a:p>
          <a:p>
            <a:pPr marL="0" indent="0" algn="just">
              <a:buNone/>
            </a:pPr>
            <a:r>
              <a:rPr lang="en-US" dirty="0"/>
              <a:t> </a:t>
            </a:r>
            <a:r>
              <a:rPr lang="en-US" b="1" i="1" dirty="0"/>
              <a:t>Land owning cost, and </a:t>
            </a:r>
          </a:p>
          <a:p>
            <a:pPr marL="0" indent="0" algn="just">
              <a:buNone/>
            </a:pPr>
            <a:r>
              <a:rPr lang="en-US" dirty="0"/>
              <a:t> </a:t>
            </a:r>
            <a:r>
              <a:rPr lang="en-US" b="1" i="1" dirty="0"/>
              <a:t>Monitoring costs. </a:t>
            </a:r>
            <a:endParaRPr lang="en-US" dirty="0"/>
          </a:p>
        </p:txBody>
      </p:sp>
    </p:spTree>
    <p:extLst>
      <p:ext uri="{BB962C8B-B14F-4D97-AF65-F5344CB8AC3E}">
        <p14:creationId xmlns:p14="http://schemas.microsoft.com/office/powerpoint/2010/main" val="1655331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5" y="228837"/>
            <a:ext cx="11764371" cy="6253850"/>
          </a:xfrm>
        </p:spPr>
        <p:txBody>
          <a:bodyPr/>
          <a:lstStyle/>
          <a:p>
            <a:pPr marL="0" indent="0" algn="just">
              <a:lnSpc>
                <a:spcPct val="150000"/>
              </a:lnSpc>
              <a:buNone/>
            </a:pPr>
            <a:r>
              <a:rPr lang="en-US" dirty="0"/>
              <a:t>B. Detailed Cost Estimate (Based on Item Rate</a:t>
            </a:r>
            <a:r>
              <a:rPr lang="en-US" dirty="0" smtClean="0"/>
              <a:t>)</a:t>
            </a:r>
          </a:p>
          <a:p>
            <a:pPr algn="just">
              <a:lnSpc>
                <a:spcPct val="150000"/>
              </a:lnSpc>
              <a:buFont typeface="Wingdings" pitchFamily="2" charset="2"/>
              <a:buChar char="q"/>
            </a:pPr>
            <a:r>
              <a:rPr lang="en-US" dirty="0"/>
              <a:t>As the design is completed a detailed pre-bid </a:t>
            </a:r>
            <a:r>
              <a:rPr lang="en-US" dirty="0" smtClean="0"/>
              <a:t>estimate </a:t>
            </a:r>
            <a:r>
              <a:rPr lang="en-US" dirty="0"/>
              <a:t>can be prepared</a:t>
            </a:r>
            <a:r>
              <a:rPr lang="en-US" dirty="0" smtClean="0"/>
              <a:t>.</a:t>
            </a:r>
          </a:p>
          <a:p>
            <a:pPr algn="just">
              <a:lnSpc>
                <a:spcPct val="150000"/>
              </a:lnSpc>
              <a:buFont typeface="Wingdings" pitchFamily="2" charset="2"/>
              <a:buChar char="q"/>
            </a:pPr>
            <a:r>
              <a:rPr lang="en-US" dirty="0"/>
              <a:t>Detailed  Cost  Estimate  is  the  most  reliable  and  accurate type of estimate. </a:t>
            </a:r>
            <a:endParaRPr lang="en-US" dirty="0" smtClean="0"/>
          </a:p>
          <a:p>
            <a:pPr algn="just">
              <a:lnSpc>
                <a:spcPct val="150000"/>
              </a:lnSpc>
              <a:buFont typeface="Wingdings" pitchFamily="2" charset="2"/>
              <a:buChar char="q"/>
            </a:pPr>
            <a:r>
              <a:rPr lang="en-US" dirty="0" smtClean="0"/>
              <a:t>The  </a:t>
            </a:r>
            <a:r>
              <a:rPr lang="en-US" dirty="0"/>
              <a:t>quantities  of  items  are  carefully  prepared  from  the drawings  and  the  total  cost  worked  out  from  up  to  date market rates</a:t>
            </a:r>
            <a:r>
              <a:rPr lang="en-US" dirty="0" smtClean="0"/>
              <a:t>.</a:t>
            </a:r>
          </a:p>
          <a:p>
            <a:pPr algn="just">
              <a:lnSpc>
                <a:spcPct val="150000"/>
              </a:lnSpc>
              <a:buFont typeface="Wingdings" pitchFamily="2" charset="2"/>
              <a:buChar char="q"/>
            </a:pPr>
            <a:r>
              <a:rPr lang="en-US" dirty="0"/>
              <a:t>A detail cost estimate thus </a:t>
            </a:r>
            <a:r>
              <a:rPr lang="en-US" dirty="0" smtClean="0"/>
              <a:t>requires:</a:t>
            </a:r>
          </a:p>
          <a:p>
            <a:pPr lvl="3" algn="just">
              <a:lnSpc>
                <a:spcPct val="150000"/>
              </a:lnSpc>
            </a:pPr>
            <a:r>
              <a:rPr lang="en-US" sz="2800" dirty="0" smtClean="0"/>
              <a:t>Quantity </a:t>
            </a:r>
            <a:r>
              <a:rPr lang="en-US" sz="2800" dirty="0"/>
              <a:t>surveying, </a:t>
            </a:r>
            <a:r>
              <a:rPr lang="en-US" sz="2800" dirty="0" smtClean="0"/>
              <a:t>and</a:t>
            </a:r>
          </a:p>
          <a:p>
            <a:pPr lvl="3" algn="just">
              <a:lnSpc>
                <a:spcPct val="150000"/>
              </a:lnSpc>
            </a:pPr>
            <a:r>
              <a:rPr lang="en-US" sz="2800" dirty="0" smtClean="0"/>
              <a:t>Analysis  </a:t>
            </a:r>
            <a:r>
              <a:rPr lang="en-US" sz="2800" dirty="0"/>
              <a:t>of  the  different  rates  for  the  quantities prepared. </a:t>
            </a:r>
          </a:p>
        </p:txBody>
      </p:sp>
    </p:spTree>
    <p:extLst>
      <p:ext uri="{BB962C8B-B14F-4D97-AF65-F5344CB8AC3E}">
        <p14:creationId xmlns:p14="http://schemas.microsoft.com/office/powerpoint/2010/main" val="1173164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78"/>
            <a:ext cx="12037325" cy="1064526"/>
          </a:xfrm>
        </p:spPr>
        <p:txBody>
          <a:bodyPr>
            <a:normAutofit fontScale="90000"/>
          </a:bodyPr>
          <a:lstStyle/>
          <a:p>
            <a:r>
              <a:rPr lang="en-US" dirty="0" smtClean="0"/>
              <a:t>2.Fundamental Approach </a:t>
            </a:r>
            <a:r>
              <a:rPr lang="en-US" dirty="0"/>
              <a:t>to Construction </a:t>
            </a:r>
            <a:r>
              <a:rPr lang="en-US" dirty="0" smtClean="0"/>
              <a:t>Cost Estimation </a:t>
            </a:r>
            <a:endParaRPr lang="en-US" dirty="0"/>
          </a:p>
        </p:txBody>
      </p:sp>
      <p:sp>
        <p:nvSpPr>
          <p:cNvPr id="3" name="Content Placeholder 2"/>
          <p:cNvSpPr>
            <a:spLocks noGrp="1"/>
          </p:cNvSpPr>
          <p:nvPr>
            <p:ph idx="1"/>
          </p:nvPr>
        </p:nvSpPr>
        <p:spPr>
          <a:xfrm>
            <a:off x="341194" y="1310185"/>
            <a:ext cx="11477767" cy="5131558"/>
          </a:xfrm>
        </p:spPr>
        <p:txBody>
          <a:bodyPr>
            <a:normAutofit lnSpcReduction="10000"/>
          </a:bodyPr>
          <a:lstStyle/>
          <a:p>
            <a:pPr>
              <a:lnSpc>
                <a:spcPct val="150000"/>
              </a:lnSpc>
            </a:pPr>
            <a:r>
              <a:rPr lang="en-US" dirty="0"/>
              <a:t>Efficient  construction  cost  estimates  shall  address  properly the  required  project  quality,  completion  time  of  works  and of course the construction cost of the project. </a:t>
            </a:r>
            <a:endParaRPr lang="en-US" dirty="0" smtClean="0"/>
          </a:p>
          <a:p>
            <a:pPr>
              <a:lnSpc>
                <a:spcPct val="150000"/>
              </a:lnSpc>
            </a:pPr>
            <a:r>
              <a:rPr lang="en-US" dirty="0"/>
              <a:t>In  deciding  to  participate  in  the  intended  project  tender,  the contractor  shall  carefully  assess  the  impact  of  the  following key factors: </a:t>
            </a:r>
          </a:p>
          <a:p>
            <a:pPr>
              <a:lnSpc>
                <a:spcPct val="150000"/>
              </a:lnSpc>
            </a:pPr>
            <a:r>
              <a:rPr lang="en-US" dirty="0" smtClean="0"/>
              <a:t>Type </a:t>
            </a:r>
            <a:r>
              <a:rPr lang="en-US" dirty="0"/>
              <a:t>of project; Method of tendering; Type of construction contract; Number and progress of contracts already at hand; Resource  availability  i.e.  skilled  manpower,  plants  and </a:t>
            </a:r>
            <a:r>
              <a:rPr lang="en-US" dirty="0" smtClean="0"/>
              <a:t>machineries</a:t>
            </a:r>
            <a:r>
              <a:rPr lang="en-US" dirty="0"/>
              <a:t>; </a:t>
            </a:r>
            <a:r>
              <a:rPr lang="en-US" dirty="0" smtClean="0"/>
              <a:t>and Financial </a:t>
            </a:r>
            <a:r>
              <a:rPr lang="en-US" dirty="0"/>
              <a:t>position</a:t>
            </a:r>
          </a:p>
        </p:txBody>
      </p:sp>
    </p:spTree>
    <p:extLst>
      <p:ext uri="{BB962C8B-B14F-4D97-AF65-F5344CB8AC3E}">
        <p14:creationId xmlns:p14="http://schemas.microsoft.com/office/powerpoint/2010/main" val="1880707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897370"/>
            <a:ext cx="11069782" cy="4351338"/>
          </a:xfrm>
        </p:spPr>
        <p:txBody>
          <a:bodyPr/>
          <a:lstStyle/>
          <a:p>
            <a:r>
              <a:rPr lang="en-US" dirty="0"/>
              <a:t>Once decision is made to participate in the intended tender, </a:t>
            </a:r>
            <a:r>
              <a:rPr lang="en-US" dirty="0" smtClean="0"/>
              <a:t>the contractor  </a:t>
            </a:r>
            <a:r>
              <a:rPr lang="en-US" dirty="0"/>
              <a:t>shall  give  due  attention  to  the  following major items listed below: </a:t>
            </a:r>
            <a:endParaRPr lang="en-US" dirty="0" smtClean="0"/>
          </a:p>
          <a:p>
            <a:r>
              <a:rPr lang="en-US" dirty="0"/>
              <a:t>General  and  particular  conditions  of  contract contained in the bidding documents; </a:t>
            </a:r>
          </a:p>
        </p:txBody>
      </p:sp>
    </p:spTree>
    <p:extLst>
      <p:ext uri="{BB962C8B-B14F-4D97-AF65-F5344CB8AC3E}">
        <p14:creationId xmlns:p14="http://schemas.microsoft.com/office/powerpoint/2010/main" val="1027731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300252"/>
            <a:ext cx="11655188" cy="6114196"/>
          </a:xfrm>
        </p:spPr>
        <p:txBody>
          <a:bodyPr>
            <a:noAutofit/>
          </a:bodyPr>
          <a:lstStyle/>
          <a:p>
            <a:pPr marL="0" indent="0" algn="just">
              <a:lnSpc>
                <a:spcPct val="100000"/>
              </a:lnSpc>
              <a:buNone/>
            </a:pPr>
            <a:r>
              <a:rPr lang="en-US" b="1" i="1" dirty="0"/>
              <a:t>1.General and Particular Conditions of Contract </a:t>
            </a:r>
          </a:p>
          <a:p>
            <a:pPr marL="0" indent="0" algn="just">
              <a:lnSpc>
                <a:spcPct val="100000"/>
              </a:lnSpc>
              <a:buNone/>
            </a:pPr>
            <a:r>
              <a:rPr lang="en-US" dirty="0"/>
              <a:t> Proper </a:t>
            </a:r>
            <a:r>
              <a:rPr lang="en-US" b="1" i="1" dirty="0"/>
              <a:t>understanding of the General and </a:t>
            </a:r>
            <a:r>
              <a:rPr lang="en-US" b="1" i="1" dirty="0" smtClean="0"/>
              <a:t>Particular conditions </a:t>
            </a:r>
            <a:r>
              <a:rPr lang="en-US" b="1" i="1" dirty="0"/>
              <a:t>of contract is mainly important for </a:t>
            </a:r>
            <a:r>
              <a:rPr lang="en-US" b="1" i="1" dirty="0" smtClean="0"/>
              <a:t>construction </a:t>
            </a:r>
            <a:r>
              <a:rPr lang="en-US" dirty="0" smtClean="0"/>
              <a:t>cost </a:t>
            </a:r>
            <a:r>
              <a:rPr lang="en-US" dirty="0"/>
              <a:t>estimation in identifying the </a:t>
            </a:r>
            <a:r>
              <a:rPr lang="en-US" b="1" i="1" dirty="0"/>
              <a:t>responsibilities and </a:t>
            </a:r>
            <a:r>
              <a:rPr lang="en-US" b="1" i="1" dirty="0" smtClean="0"/>
              <a:t>cost implications </a:t>
            </a:r>
            <a:r>
              <a:rPr lang="en-US" b="1" i="1" dirty="0"/>
              <a:t>on the project. </a:t>
            </a:r>
          </a:p>
          <a:p>
            <a:pPr marL="457200" lvl="1" indent="0" algn="just">
              <a:lnSpc>
                <a:spcPct val="100000"/>
              </a:lnSpc>
              <a:buNone/>
            </a:pPr>
            <a:r>
              <a:rPr lang="en-US" dirty="0"/>
              <a:t> </a:t>
            </a:r>
            <a:r>
              <a:rPr lang="en-US" sz="2800" dirty="0"/>
              <a:t>Amount and type of performance security; </a:t>
            </a:r>
          </a:p>
          <a:p>
            <a:pPr marL="457200" lvl="1" indent="0" algn="just">
              <a:lnSpc>
                <a:spcPct val="100000"/>
              </a:lnSpc>
              <a:buNone/>
            </a:pPr>
            <a:r>
              <a:rPr lang="en-US" sz="2800" dirty="0"/>
              <a:t> Amount of advance payment and </a:t>
            </a:r>
            <a:r>
              <a:rPr lang="en-US" sz="2800" dirty="0" smtClean="0"/>
              <a:t>advance repayment </a:t>
            </a:r>
            <a:r>
              <a:rPr lang="en-US" sz="2800" dirty="0"/>
              <a:t>conditions; </a:t>
            </a:r>
          </a:p>
          <a:p>
            <a:pPr marL="457200" lvl="1" indent="0" algn="just">
              <a:lnSpc>
                <a:spcPct val="100000"/>
              </a:lnSpc>
              <a:buNone/>
            </a:pPr>
            <a:r>
              <a:rPr lang="en-US" sz="2800" dirty="0"/>
              <a:t> Time for completion of the whole project; </a:t>
            </a:r>
          </a:p>
          <a:p>
            <a:pPr marL="457200" lvl="1" indent="0" algn="just">
              <a:lnSpc>
                <a:spcPct val="100000"/>
              </a:lnSpc>
              <a:buNone/>
            </a:pPr>
            <a:r>
              <a:rPr lang="en-US" sz="2800" dirty="0"/>
              <a:t> Limit of liquidated damages  </a:t>
            </a:r>
          </a:p>
          <a:p>
            <a:pPr marL="457200" lvl="1" indent="0" algn="just">
              <a:lnSpc>
                <a:spcPct val="100000"/>
              </a:lnSpc>
              <a:buNone/>
            </a:pPr>
            <a:r>
              <a:rPr lang="en-US" sz="2800" dirty="0"/>
              <a:t> Limit of Retention money;  </a:t>
            </a:r>
          </a:p>
          <a:p>
            <a:pPr marL="457200" lvl="1" indent="0" algn="just">
              <a:lnSpc>
                <a:spcPct val="100000"/>
              </a:lnSpc>
              <a:buNone/>
            </a:pPr>
            <a:r>
              <a:rPr lang="en-US" sz="2800" dirty="0"/>
              <a:t> Claims and disputes settlement, Applicable laws; </a:t>
            </a:r>
          </a:p>
          <a:p>
            <a:pPr marL="457200" lvl="1" indent="0" algn="just">
              <a:lnSpc>
                <a:spcPct val="100000"/>
              </a:lnSpc>
              <a:buNone/>
            </a:pPr>
            <a:r>
              <a:rPr lang="en-US" sz="2800" dirty="0"/>
              <a:t> Price escalation, Tax exemptions, Insurance of the </a:t>
            </a:r>
            <a:r>
              <a:rPr lang="en-US" sz="2800" dirty="0" smtClean="0"/>
              <a:t>works </a:t>
            </a:r>
            <a:r>
              <a:rPr lang="en-US" sz="2800" dirty="0"/>
              <a:t>and Owner’s risks.</a:t>
            </a:r>
          </a:p>
          <a:p>
            <a:pPr lvl="1" algn="just">
              <a:lnSpc>
                <a:spcPct val="100000"/>
              </a:lnSpc>
            </a:pPr>
            <a:endParaRPr lang="en-US" sz="2800" dirty="0"/>
          </a:p>
        </p:txBody>
      </p:sp>
    </p:spTree>
    <p:extLst>
      <p:ext uri="{BB962C8B-B14F-4D97-AF65-F5344CB8AC3E}">
        <p14:creationId xmlns:p14="http://schemas.microsoft.com/office/powerpoint/2010/main" val="1311201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59307"/>
            <a:ext cx="11573301" cy="6305266"/>
          </a:xfrm>
        </p:spPr>
        <p:txBody>
          <a:bodyPr>
            <a:normAutofit lnSpcReduction="10000"/>
          </a:bodyPr>
          <a:lstStyle/>
          <a:p>
            <a:pPr marL="0" indent="0" algn="ctr">
              <a:lnSpc>
                <a:spcPct val="150000"/>
              </a:lnSpc>
              <a:buNone/>
            </a:pPr>
            <a:r>
              <a:rPr lang="en-US" b="1" i="1" dirty="0" smtClean="0"/>
              <a:t>2.Technical Specification </a:t>
            </a:r>
            <a:r>
              <a:rPr lang="en-US" dirty="0" smtClean="0"/>
              <a:t> </a:t>
            </a:r>
          </a:p>
          <a:p>
            <a:pPr marL="0" indent="0" algn="just">
              <a:lnSpc>
                <a:spcPct val="150000"/>
              </a:lnSpc>
              <a:buNone/>
            </a:pPr>
            <a:r>
              <a:rPr lang="en-US" dirty="0" smtClean="0"/>
              <a:t> </a:t>
            </a:r>
            <a:r>
              <a:rPr lang="en-US" dirty="0"/>
              <a:t>Technical specifications </a:t>
            </a:r>
            <a:r>
              <a:rPr lang="en-US" b="1" i="1" dirty="0"/>
              <a:t>specify the following crucial </a:t>
            </a:r>
            <a:r>
              <a:rPr lang="en-US" b="1" i="1" dirty="0" smtClean="0"/>
              <a:t> information </a:t>
            </a:r>
            <a:r>
              <a:rPr lang="en-US" b="1" i="1" dirty="0"/>
              <a:t>to </a:t>
            </a:r>
            <a:r>
              <a:rPr lang="en-US" b="1" i="1" dirty="0" smtClean="0"/>
              <a:t>the contractor </a:t>
            </a:r>
            <a:r>
              <a:rPr lang="en-US" b="1" i="1" dirty="0"/>
              <a:t>and it is the sole basis </a:t>
            </a:r>
            <a:r>
              <a:rPr lang="en-US" dirty="0" smtClean="0"/>
              <a:t>both </a:t>
            </a:r>
            <a:r>
              <a:rPr lang="en-US" dirty="0"/>
              <a:t>for the </a:t>
            </a:r>
            <a:r>
              <a:rPr lang="en-US" b="1" i="1" dirty="0"/>
              <a:t>construction methods to be adapted and </a:t>
            </a:r>
            <a:r>
              <a:rPr lang="en-US" b="1" i="1" dirty="0" smtClean="0"/>
              <a:t>the construction </a:t>
            </a:r>
            <a:r>
              <a:rPr lang="en-US" b="1" i="1" dirty="0"/>
              <a:t>cost of the project. </a:t>
            </a:r>
            <a:endParaRPr lang="en-US" dirty="0"/>
          </a:p>
          <a:p>
            <a:pPr marL="0" indent="0" algn="just">
              <a:lnSpc>
                <a:spcPct val="150000"/>
              </a:lnSpc>
              <a:buNone/>
            </a:pPr>
            <a:r>
              <a:rPr lang="en-US" dirty="0"/>
              <a:t> Quality of materials; </a:t>
            </a:r>
          </a:p>
          <a:p>
            <a:pPr marL="0" indent="0" algn="just">
              <a:lnSpc>
                <a:spcPct val="150000"/>
              </a:lnSpc>
              <a:buNone/>
            </a:pPr>
            <a:r>
              <a:rPr lang="en-US" dirty="0"/>
              <a:t> Quality of machineries and plants; </a:t>
            </a:r>
          </a:p>
          <a:p>
            <a:pPr marL="0" indent="0" algn="just">
              <a:lnSpc>
                <a:spcPct val="150000"/>
              </a:lnSpc>
              <a:buNone/>
            </a:pPr>
            <a:r>
              <a:rPr lang="en-US" dirty="0"/>
              <a:t> Quality of workmanship; </a:t>
            </a:r>
          </a:p>
          <a:p>
            <a:pPr marL="0" indent="0" algn="just">
              <a:lnSpc>
                <a:spcPct val="150000"/>
              </a:lnSpc>
              <a:buNone/>
            </a:pPr>
            <a:r>
              <a:rPr lang="en-US" dirty="0"/>
              <a:t> Erection and installation methods; and </a:t>
            </a:r>
          </a:p>
          <a:p>
            <a:pPr marL="0" indent="0" algn="just">
              <a:lnSpc>
                <a:spcPct val="150000"/>
              </a:lnSpc>
              <a:buNone/>
            </a:pPr>
            <a:r>
              <a:rPr lang="en-US" dirty="0"/>
              <a:t> Test and inspection requirements and methods. </a:t>
            </a:r>
          </a:p>
        </p:txBody>
      </p:sp>
    </p:spTree>
    <p:extLst>
      <p:ext uri="{BB962C8B-B14F-4D97-AF65-F5344CB8AC3E}">
        <p14:creationId xmlns:p14="http://schemas.microsoft.com/office/powerpoint/2010/main" val="398941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8" y="318796"/>
            <a:ext cx="11487954" cy="6313823"/>
          </a:xfrm>
        </p:spPr>
        <p:txBody>
          <a:bodyPr>
            <a:normAutofit/>
          </a:bodyPr>
          <a:lstStyle/>
          <a:p>
            <a:endParaRPr lang="en-US" dirty="0"/>
          </a:p>
          <a:p>
            <a:pPr marL="0" indent="0" algn="ctr">
              <a:buNone/>
            </a:pPr>
            <a:r>
              <a:rPr lang="en-US" sz="3200" dirty="0"/>
              <a:t>Cost Estimation </a:t>
            </a:r>
          </a:p>
          <a:p>
            <a:pPr marL="0" indent="0" algn="just">
              <a:lnSpc>
                <a:spcPct val="150000"/>
              </a:lnSpc>
              <a:buNone/>
            </a:pPr>
            <a:r>
              <a:rPr lang="en-US" sz="3200" dirty="0"/>
              <a:t>•Cost estimating is the process of determining quantities and predicting or forecasting, within a defined scope, the costs required to construct and equip a facility. </a:t>
            </a:r>
          </a:p>
          <a:p>
            <a:pPr algn="just">
              <a:lnSpc>
                <a:spcPct val="150000"/>
              </a:lnSpc>
            </a:pPr>
            <a:r>
              <a:rPr lang="en-US" sz="3200" dirty="0" smtClean="0"/>
              <a:t>Cost </a:t>
            </a:r>
            <a:r>
              <a:rPr lang="en-US" sz="3200" dirty="0"/>
              <a:t>estimates are performed at a certain </a:t>
            </a:r>
            <a:r>
              <a:rPr lang="en-US" sz="3200" i="1" dirty="0"/>
              <a:t>point in time</a:t>
            </a:r>
            <a:r>
              <a:rPr lang="en-US" sz="3200" dirty="0"/>
              <a:t>, based on </a:t>
            </a:r>
            <a:r>
              <a:rPr lang="en-US" sz="3200" i="1" dirty="0"/>
              <a:t>information available </a:t>
            </a:r>
            <a:r>
              <a:rPr lang="en-US" sz="3200" dirty="0"/>
              <a:t>at the time with given </a:t>
            </a:r>
            <a:r>
              <a:rPr lang="en-US" sz="3200" i="1" dirty="0"/>
              <a:t>resources and time constraints</a:t>
            </a:r>
            <a:r>
              <a:rPr lang="en-US" sz="3200" dirty="0"/>
              <a:t>. </a:t>
            </a:r>
          </a:p>
          <a:p>
            <a:pPr algn="just">
              <a:lnSpc>
                <a:spcPct val="150000"/>
              </a:lnSpc>
            </a:pPr>
            <a:endParaRPr lang="en-US" sz="3200" dirty="0"/>
          </a:p>
        </p:txBody>
      </p:sp>
    </p:spTree>
    <p:extLst>
      <p:ext uri="{BB962C8B-B14F-4D97-AF65-F5344CB8AC3E}">
        <p14:creationId xmlns:p14="http://schemas.microsoft.com/office/powerpoint/2010/main" val="1673241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78962"/>
            <a:ext cx="11532358" cy="6158316"/>
          </a:xfrm>
        </p:spPr>
        <p:txBody>
          <a:bodyPr>
            <a:normAutofit/>
          </a:bodyPr>
          <a:lstStyle/>
          <a:p>
            <a:pPr marL="0" indent="0" algn="ctr">
              <a:buNone/>
            </a:pPr>
            <a:r>
              <a:rPr lang="en-US" sz="3200" b="1" i="1" dirty="0" smtClean="0"/>
              <a:t>3. </a:t>
            </a:r>
            <a:r>
              <a:rPr lang="en-US" sz="3200" b="1" i="1" dirty="0"/>
              <a:t>Drawings </a:t>
            </a:r>
            <a:endParaRPr lang="en-US" b="1" i="1" dirty="0"/>
          </a:p>
          <a:p>
            <a:pPr marL="0" indent="0" algn="just">
              <a:buNone/>
            </a:pPr>
            <a:r>
              <a:rPr lang="en-US" dirty="0" smtClean="0"/>
              <a:t> </a:t>
            </a:r>
            <a:r>
              <a:rPr lang="en-US" dirty="0"/>
              <a:t>The </a:t>
            </a:r>
            <a:r>
              <a:rPr lang="en-US" b="1" i="1" dirty="0"/>
              <a:t>contractor mainly understands from the </a:t>
            </a:r>
            <a:r>
              <a:rPr lang="en-US" b="1" i="1" dirty="0" smtClean="0"/>
              <a:t>drawings </a:t>
            </a:r>
            <a:r>
              <a:rPr lang="en-US" dirty="0" smtClean="0"/>
              <a:t>what </a:t>
            </a:r>
            <a:r>
              <a:rPr lang="en-US" dirty="0"/>
              <a:t>type of </a:t>
            </a:r>
            <a:r>
              <a:rPr lang="en-US" b="1" i="1" dirty="0"/>
              <a:t>construction methods to be adapted </a:t>
            </a:r>
            <a:r>
              <a:rPr lang="en-US" b="1" i="1" dirty="0" smtClean="0"/>
              <a:t> </a:t>
            </a:r>
            <a:r>
              <a:rPr lang="en-US" dirty="0" smtClean="0"/>
              <a:t>during </a:t>
            </a:r>
            <a:r>
              <a:rPr lang="en-US" dirty="0"/>
              <a:t>cost estimation as well as construction of the </a:t>
            </a:r>
            <a:r>
              <a:rPr lang="en-US" dirty="0" smtClean="0"/>
              <a:t> project</a:t>
            </a:r>
            <a:r>
              <a:rPr lang="en-US" dirty="0"/>
              <a:t>. </a:t>
            </a:r>
          </a:p>
          <a:p>
            <a:pPr marL="0" indent="0" algn="just">
              <a:buNone/>
            </a:pPr>
            <a:r>
              <a:rPr lang="en-US" dirty="0"/>
              <a:t> Some of the </a:t>
            </a:r>
            <a:r>
              <a:rPr lang="en-US" b="1" i="1" dirty="0"/>
              <a:t>construction methods which need to be </a:t>
            </a:r>
            <a:r>
              <a:rPr lang="en-US" b="1" i="1" dirty="0" smtClean="0"/>
              <a:t> addressed </a:t>
            </a:r>
            <a:r>
              <a:rPr lang="en-US" b="1" i="1" dirty="0"/>
              <a:t>during cost estimation of this building </a:t>
            </a:r>
            <a:r>
              <a:rPr lang="en-US" dirty="0" smtClean="0"/>
              <a:t>project </a:t>
            </a:r>
            <a:r>
              <a:rPr lang="en-US" dirty="0"/>
              <a:t>are: </a:t>
            </a:r>
            <a:r>
              <a:rPr lang="en-US" dirty="0" smtClean="0"/>
              <a:t> </a:t>
            </a:r>
            <a:endParaRPr lang="en-US" dirty="0"/>
          </a:p>
          <a:p>
            <a:pPr marL="0" indent="0" algn="just">
              <a:buNone/>
            </a:pPr>
            <a:r>
              <a:rPr lang="en-US" dirty="0"/>
              <a:t> Concrete production, transportation </a:t>
            </a:r>
            <a:r>
              <a:rPr lang="en-US" dirty="0" smtClean="0"/>
              <a:t>and placement</a:t>
            </a:r>
            <a:r>
              <a:rPr lang="en-US" dirty="0"/>
              <a:t>; </a:t>
            </a:r>
          </a:p>
          <a:p>
            <a:pPr marL="0" indent="0" algn="just">
              <a:buNone/>
            </a:pPr>
            <a:r>
              <a:rPr lang="en-US" dirty="0"/>
              <a:t> Transportation of materials to different floors; </a:t>
            </a:r>
          </a:p>
          <a:p>
            <a:pPr marL="0" indent="0" algn="just">
              <a:buNone/>
            </a:pPr>
            <a:r>
              <a:rPr lang="en-US" dirty="0"/>
              <a:t> Methods and type of scaffolding, </a:t>
            </a:r>
            <a:r>
              <a:rPr lang="en-US" dirty="0" smtClean="0"/>
              <a:t>shuttering works</a:t>
            </a:r>
            <a:r>
              <a:rPr lang="en-US" dirty="0"/>
              <a:t>; </a:t>
            </a:r>
          </a:p>
          <a:p>
            <a:pPr marL="0" indent="0" algn="just">
              <a:buNone/>
            </a:pPr>
            <a:r>
              <a:rPr lang="en-US" dirty="0"/>
              <a:t> Erection and installation of glazing works; and </a:t>
            </a:r>
          </a:p>
          <a:p>
            <a:pPr marL="0" indent="0" algn="just">
              <a:buNone/>
            </a:pPr>
            <a:r>
              <a:rPr lang="en-US" dirty="0"/>
              <a:t> Temporary access for manpower working </a:t>
            </a:r>
            <a:r>
              <a:rPr lang="en-US" dirty="0" smtClean="0"/>
              <a:t>at different </a:t>
            </a:r>
            <a:r>
              <a:rPr lang="en-US" dirty="0"/>
              <a:t>floors, and Skilled </a:t>
            </a:r>
            <a:r>
              <a:rPr lang="en-US" dirty="0" smtClean="0"/>
              <a:t>manpower requirement</a:t>
            </a:r>
            <a:endParaRPr lang="en-US" dirty="0"/>
          </a:p>
        </p:txBody>
      </p:sp>
    </p:spTree>
    <p:extLst>
      <p:ext uri="{BB962C8B-B14F-4D97-AF65-F5344CB8AC3E}">
        <p14:creationId xmlns:p14="http://schemas.microsoft.com/office/powerpoint/2010/main" val="3429389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464024"/>
            <a:ext cx="11382233" cy="5712939"/>
          </a:xfrm>
        </p:spPr>
        <p:txBody>
          <a:bodyPr/>
          <a:lstStyle/>
          <a:p>
            <a:pPr marL="0" indent="0">
              <a:buNone/>
            </a:pPr>
            <a:r>
              <a:rPr lang="en-US" b="1" i="1" dirty="0" smtClean="0"/>
              <a:t> </a:t>
            </a:r>
            <a:r>
              <a:rPr lang="en-US" sz="3200" b="1" i="1" dirty="0" smtClean="0"/>
              <a:t>4.Estimated </a:t>
            </a:r>
            <a:r>
              <a:rPr lang="en-US" sz="3200" b="1" i="1" dirty="0"/>
              <a:t>Bill of Quantit</a:t>
            </a:r>
            <a:r>
              <a:rPr lang="en-US" b="1" i="1" dirty="0"/>
              <a:t>ies </a:t>
            </a:r>
            <a:endParaRPr lang="en-US" dirty="0"/>
          </a:p>
          <a:p>
            <a:pPr marL="0" indent="0" algn="just">
              <a:lnSpc>
                <a:spcPct val="150000"/>
              </a:lnSpc>
              <a:buNone/>
            </a:pPr>
            <a:r>
              <a:rPr lang="en-US" dirty="0"/>
              <a:t> Estimated quantities of work are also the basis </a:t>
            </a:r>
            <a:r>
              <a:rPr lang="en-US" dirty="0" smtClean="0"/>
              <a:t>to determine </a:t>
            </a:r>
            <a:r>
              <a:rPr lang="en-US" dirty="0"/>
              <a:t>the type and number of resources to </a:t>
            </a:r>
            <a:r>
              <a:rPr lang="en-US" dirty="0" smtClean="0"/>
              <a:t>be deployed </a:t>
            </a:r>
            <a:r>
              <a:rPr lang="en-US" dirty="0"/>
              <a:t>during construction of the project.  </a:t>
            </a:r>
            <a:endParaRPr lang="en-US" dirty="0" smtClean="0"/>
          </a:p>
          <a:p>
            <a:pPr marL="0" indent="0" algn="just">
              <a:lnSpc>
                <a:spcPct val="150000"/>
              </a:lnSpc>
              <a:buNone/>
            </a:pPr>
            <a:r>
              <a:rPr lang="en-US" dirty="0" smtClean="0"/>
              <a:t> </a:t>
            </a:r>
            <a:r>
              <a:rPr lang="en-US" dirty="0"/>
              <a:t>Moreover, construction methods shall be selected </a:t>
            </a:r>
            <a:r>
              <a:rPr lang="en-US" dirty="0" smtClean="0"/>
              <a:t>in such </a:t>
            </a:r>
            <a:r>
              <a:rPr lang="en-US" dirty="0"/>
              <a:t>a way the </a:t>
            </a:r>
            <a:r>
              <a:rPr lang="en-US" dirty="0" smtClean="0"/>
              <a:t>given quantity </a:t>
            </a:r>
            <a:r>
              <a:rPr lang="en-US" dirty="0"/>
              <a:t>of works can be </a:t>
            </a:r>
            <a:r>
              <a:rPr lang="en-US" dirty="0" smtClean="0"/>
              <a:t>executed during </a:t>
            </a:r>
            <a:r>
              <a:rPr lang="en-US" dirty="0"/>
              <a:t>the completion time of the project. </a:t>
            </a:r>
          </a:p>
        </p:txBody>
      </p:sp>
    </p:spTree>
    <p:extLst>
      <p:ext uri="{BB962C8B-B14F-4D97-AF65-F5344CB8AC3E}">
        <p14:creationId xmlns:p14="http://schemas.microsoft.com/office/powerpoint/2010/main" val="1515520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218364"/>
            <a:ext cx="11627893" cy="6387152"/>
          </a:xfrm>
        </p:spPr>
        <p:txBody>
          <a:bodyPr>
            <a:normAutofit/>
          </a:bodyPr>
          <a:lstStyle/>
          <a:p>
            <a:pPr marL="0" indent="0" algn="ctr">
              <a:buNone/>
            </a:pPr>
            <a:r>
              <a:rPr lang="en-US" sz="3200" b="1" i="1" dirty="0"/>
              <a:t>5. Supporting Documents </a:t>
            </a:r>
            <a:endParaRPr lang="en-US" sz="3200" dirty="0"/>
          </a:p>
          <a:p>
            <a:pPr marL="0" indent="0" algn="just">
              <a:lnSpc>
                <a:spcPct val="150000"/>
              </a:lnSpc>
              <a:buNone/>
            </a:pPr>
            <a:r>
              <a:rPr lang="en-US" dirty="0"/>
              <a:t> Supporting documents such as </a:t>
            </a:r>
            <a:r>
              <a:rPr lang="en-US" b="1" i="1" dirty="0"/>
              <a:t>geological formations, </a:t>
            </a:r>
            <a:r>
              <a:rPr lang="en-US" b="1" i="1" dirty="0" smtClean="0"/>
              <a:t>hydrological </a:t>
            </a:r>
            <a:r>
              <a:rPr lang="en-US" b="1" i="1" dirty="0"/>
              <a:t>data and other technical reports like </a:t>
            </a:r>
            <a:r>
              <a:rPr lang="en-US" b="1" i="1" dirty="0" smtClean="0"/>
              <a:t>socio-economic </a:t>
            </a:r>
            <a:r>
              <a:rPr lang="en-US" b="1" i="1" dirty="0"/>
              <a:t>studies are usually provided by the </a:t>
            </a:r>
            <a:r>
              <a:rPr lang="en-US" b="1" i="1" dirty="0" smtClean="0"/>
              <a:t> </a:t>
            </a:r>
            <a:r>
              <a:rPr lang="en-US" dirty="0" smtClean="0"/>
              <a:t>owner </a:t>
            </a:r>
            <a:r>
              <a:rPr lang="en-US" dirty="0"/>
              <a:t>to contractors for their own </a:t>
            </a:r>
            <a:r>
              <a:rPr lang="en-US" b="1" i="1" dirty="0"/>
              <a:t>interpretations for </a:t>
            </a:r>
            <a:r>
              <a:rPr lang="en-US" b="1" i="1" dirty="0" smtClean="0"/>
              <a:t> </a:t>
            </a:r>
            <a:r>
              <a:rPr lang="en-US" dirty="0" smtClean="0"/>
              <a:t>heavy </a:t>
            </a:r>
            <a:r>
              <a:rPr lang="en-US" dirty="0"/>
              <a:t>construction projects. </a:t>
            </a:r>
          </a:p>
          <a:p>
            <a:pPr marL="0" indent="0" algn="just">
              <a:lnSpc>
                <a:spcPct val="150000"/>
              </a:lnSpc>
              <a:buNone/>
            </a:pPr>
            <a:r>
              <a:rPr lang="en-US" dirty="0"/>
              <a:t> Therefore, the contractor shall have the </a:t>
            </a:r>
            <a:r>
              <a:rPr lang="en-US" b="1" i="1" dirty="0"/>
              <a:t>technical </a:t>
            </a:r>
            <a:r>
              <a:rPr lang="en-US" b="1" i="1" dirty="0" smtClean="0"/>
              <a:t>ability </a:t>
            </a:r>
            <a:r>
              <a:rPr lang="en-US" dirty="0" smtClean="0"/>
              <a:t>and </a:t>
            </a:r>
            <a:r>
              <a:rPr lang="en-US" b="1" i="1" dirty="0"/>
              <a:t>experience in interpreting the technical </a:t>
            </a:r>
            <a:r>
              <a:rPr lang="en-US" b="1" i="1" dirty="0" smtClean="0"/>
              <a:t>data </a:t>
            </a:r>
            <a:r>
              <a:rPr lang="en-US" dirty="0" smtClean="0"/>
              <a:t>provided </a:t>
            </a:r>
            <a:r>
              <a:rPr lang="en-US" dirty="0"/>
              <a:t>to </a:t>
            </a:r>
            <a:r>
              <a:rPr lang="en-US" b="1" i="1" dirty="0"/>
              <a:t>determine construction methods to </a:t>
            </a:r>
            <a:r>
              <a:rPr lang="en-US" b="1" i="1" dirty="0" smtClean="0"/>
              <a:t>be </a:t>
            </a:r>
            <a:r>
              <a:rPr lang="en-US" dirty="0" smtClean="0"/>
              <a:t>adapted </a:t>
            </a:r>
            <a:r>
              <a:rPr lang="en-US" dirty="0"/>
              <a:t>which directly affects the construction </a:t>
            </a:r>
            <a:r>
              <a:rPr lang="en-US" dirty="0" smtClean="0"/>
              <a:t>cost estimates</a:t>
            </a:r>
            <a:r>
              <a:rPr lang="en-US" dirty="0"/>
              <a:t>.</a:t>
            </a:r>
          </a:p>
        </p:txBody>
      </p:sp>
    </p:spTree>
    <p:extLst>
      <p:ext uri="{BB962C8B-B14F-4D97-AF65-F5344CB8AC3E}">
        <p14:creationId xmlns:p14="http://schemas.microsoft.com/office/powerpoint/2010/main" val="2320055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182"/>
            <a:ext cx="12192000" cy="6646459"/>
          </a:xfrm>
        </p:spPr>
        <p:txBody>
          <a:bodyPr>
            <a:normAutofit fontScale="25000" lnSpcReduction="20000"/>
          </a:bodyPr>
          <a:lstStyle/>
          <a:p>
            <a:pPr marL="0" indent="0" algn="just">
              <a:lnSpc>
                <a:spcPct val="120000"/>
              </a:lnSpc>
              <a:buNone/>
            </a:pPr>
            <a:r>
              <a:rPr lang="en-US" sz="11200" b="1" i="1" dirty="0">
                <a:latin typeface="Times New Roman"/>
              </a:rPr>
              <a:t>6. </a:t>
            </a:r>
            <a:r>
              <a:rPr lang="en-US" sz="9600" b="1" dirty="0">
                <a:latin typeface="Times New Roman"/>
              </a:rPr>
              <a:t>Site Visit </a:t>
            </a:r>
            <a:endParaRPr lang="en-US" sz="9600" dirty="0">
              <a:latin typeface="Gill Sans MT Condensed"/>
            </a:endParaRPr>
          </a:p>
          <a:p>
            <a:pPr marL="0" indent="0" algn="just">
              <a:lnSpc>
                <a:spcPct val="120000"/>
              </a:lnSpc>
              <a:buNone/>
            </a:pPr>
            <a:r>
              <a:rPr lang="en-US" sz="9600" dirty="0">
                <a:latin typeface="Wingdings"/>
              </a:rPr>
              <a:t> </a:t>
            </a:r>
            <a:r>
              <a:rPr lang="en-US" sz="9600" dirty="0">
                <a:latin typeface="Times New Roman"/>
              </a:rPr>
              <a:t>In order to </a:t>
            </a:r>
            <a:r>
              <a:rPr lang="en-US" sz="9600" b="1" dirty="0">
                <a:latin typeface="Times New Roman"/>
              </a:rPr>
              <a:t>prepare competent and </a:t>
            </a:r>
            <a:r>
              <a:rPr lang="en-US" sz="9600" b="1" dirty="0" smtClean="0">
                <a:latin typeface="Times New Roman"/>
              </a:rPr>
              <a:t>reasonable </a:t>
            </a:r>
            <a:r>
              <a:rPr lang="en-US" sz="9600" dirty="0" smtClean="0">
                <a:latin typeface="Times New Roman"/>
              </a:rPr>
              <a:t>construction </a:t>
            </a:r>
            <a:r>
              <a:rPr lang="en-US" sz="9600" b="1" dirty="0">
                <a:latin typeface="Times New Roman"/>
              </a:rPr>
              <a:t>cost estimates, the contractor must visit the </a:t>
            </a:r>
          </a:p>
          <a:p>
            <a:pPr marL="0" indent="0" algn="just">
              <a:lnSpc>
                <a:spcPct val="120000"/>
              </a:lnSpc>
              <a:buNone/>
            </a:pPr>
            <a:r>
              <a:rPr lang="en-US" sz="9600" dirty="0" smtClean="0">
                <a:latin typeface="Times New Roman"/>
              </a:rPr>
              <a:t> project </a:t>
            </a:r>
            <a:r>
              <a:rPr lang="en-US" sz="9600" b="1" dirty="0">
                <a:latin typeface="Times New Roman"/>
              </a:rPr>
              <a:t>site unless the site is familiar to the contractor </a:t>
            </a:r>
            <a:r>
              <a:rPr lang="en-US" sz="9600" b="1" dirty="0" smtClean="0">
                <a:latin typeface="Times New Roman"/>
              </a:rPr>
              <a:t> </a:t>
            </a:r>
            <a:r>
              <a:rPr lang="en-US" sz="9600" dirty="0" smtClean="0">
                <a:latin typeface="Times New Roman"/>
              </a:rPr>
              <a:t>with </a:t>
            </a:r>
            <a:r>
              <a:rPr lang="en-US" sz="9600" dirty="0">
                <a:latin typeface="Times New Roman"/>
              </a:rPr>
              <a:t>previous reliable site information. </a:t>
            </a:r>
          </a:p>
          <a:p>
            <a:pPr marL="0" indent="0" algn="just">
              <a:lnSpc>
                <a:spcPct val="120000"/>
              </a:lnSpc>
              <a:buNone/>
            </a:pPr>
            <a:r>
              <a:rPr lang="en-US" sz="9600" dirty="0">
                <a:latin typeface="Wingdings"/>
              </a:rPr>
              <a:t> </a:t>
            </a:r>
            <a:r>
              <a:rPr lang="en-US" sz="9600" dirty="0">
                <a:latin typeface="Times New Roman"/>
              </a:rPr>
              <a:t>The contractor shall </a:t>
            </a:r>
            <a:r>
              <a:rPr lang="en-US" sz="9600" b="1" dirty="0">
                <a:latin typeface="Times New Roman"/>
              </a:rPr>
              <a:t>prepare his own checklists </a:t>
            </a:r>
            <a:r>
              <a:rPr lang="en-US" sz="9600" b="1" dirty="0" smtClean="0">
                <a:latin typeface="Times New Roman"/>
              </a:rPr>
              <a:t>during </a:t>
            </a:r>
            <a:r>
              <a:rPr lang="en-US" sz="9600" dirty="0" smtClean="0">
                <a:latin typeface="Times New Roman"/>
              </a:rPr>
              <a:t>the </a:t>
            </a:r>
            <a:r>
              <a:rPr lang="en-US" sz="9600" dirty="0">
                <a:latin typeface="Times New Roman"/>
              </a:rPr>
              <a:t>site visit which shall </a:t>
            </a:r>
            <a:r>
              <a:rPr lang="en-US" sz="9600" b="1" dirty="0">
                <a:latin typeface="Times New Roman"/>
              </a:rPr>
              <a:t>address, but not limited to, </a:t>
            </a:r>
            <a:r>
              <a:rPr lang="en-US" sz="9600" b="1" dirty="0" smtClean="0">
                <a:latin typeface="Times New Roman"/>
              </a:rPr>
              <a:t>the </a:t>
            </a:r>
            <a:r>
              <a:rPr lang="en-US" sz="9600" dirty="0" smtClean="0">
                <a:latin typeface="Times New Roman"/>
              </a:rPr>
              <a:t>following </a:t>
            </a:r>
            <a:r>
              <a:rPr lang="en-US" sz="9600" dirty="0">
                <a:latin typeface="Times New Roman"/>
              </a:rPr>
              <a:t>issues which </a:t>
            </a:r>
            <a:r>
              <a:rPr lang="en-US" sz="9600" b="1" dirty="0">
                <a:latin typeface="Times New Roman"/>
              </a:rPr>
              <a:t>have direct impact on </a:t>
            </a:r>
            <a:r>
              <a:rPr lang="en-US" sz="9600" b="1" dirty="0" smtClean="0">
                <a:latin typeface="Times New Roman"/>
              </a:rPr>
              <a:t>the </a:t>
            </a:r>
            <a:r>
              <a:rPr lang="en-US" sz="9600" dirty="0" smtClean="0">
                <a:latin typeface="Times New Roman"/>
              </a:rPr>
              <a:t>construction </a:t>
            </a:r>
            <a:r>
              <a:rPr lang="en-US" sz="9600" b="1" dirty="0">
                <a:latin typeface="Times New Roman"/>
              </a:rPr>
              <a:t>costs of the intended project. </a:t>
            </a:r>
            <a:r>
              <a:rPr lang="en-US" sz="9600" dirty="0" smtClean="0">
                <a:latin typeface="Gill Sans MT Condensed"/>
              </a:rPr>
              <a:t> </a:t>
            </a:r>
            <a:endParaRPr lang="en-US" sz="9600" dirty="0">
              <a:latin typeface="Gill Sans MT Condensed"/>
            </a:endParaRPr>
          </a:p>
          <a:p>
            <a:pPr marL="0" indent="0" algn="just">
              <a:lnSpc>
                <a:spcPct val="120000"/>
              </a:lnSpc>
              <a:buNone/>
            </a:pPr>
            <a:r>
              <a:rPr lang="en-US" sz="9600" dirty="0">
                <a:latin typeface="Wingdings"/>
              </a:rPr>
              <a:t> </a:t>
            </a:r>
            <a:r>
              <a:rPr lang="en-US" sz="9600" dirty="0">
                <a:latin typeface="Times New Roman"/>
              </a:rPr>
              <a:t>Location of the site; </a:t>
            </a:r>
          </a:p>
          <a:p>
            <a:pPr marL="0" indent="0" algn="just">
              <a:lnSpc>
                <a:spcPct val="120000"/>
              </a:lnSpc>
              <a:buNone/>
            </a:pPr>
            <a:r>
              <a:rPr lang="en-US" sz="9600" dirty="0">
                <a:latin typeface="Wingdings"/>
              </a:rPr>
              <a:t> </a:t>
            </a:r>
            <a:r>
              <a:rPr lang="en-US" sz="9600" dirty="0">
                <a:latin typeface="Times New Roman"/>
              </a:rPr>
              <a:t>Location of local  construction materials; </a:t>
            </a:r>
          </a:p>
          <a:p>
            <a:pPr marL="0" indent="0" algn="just">
              <a:lnSpc>
                <a:spcPct val="120000"/>
              </a:lnSpc>
              <a:buNone/>
            </a:pPr>
            <a:r>
              <a:rPr lang="en-US" sz="9600" dirty="0">
                <a:latin typeface="Wingdings"/>
              </a:rPr>
              <a:t> </a:t>
            </a:r>
            <a:r>
              <a:rPr lang="en-US" sz="9600" dirty="0">
                <a:latin typeface="Times New Roman"/>
              </a:rPr>
              <a:t>Access roads; </a:t>
            </a:r>
          </a:p>
          <a:p>
            <a:pPr marL="0" indent="0" algn="just">
              <a:lnSpc>
                <a:spcPct val="120000"/>
              </a:lnSpc>
              <a:buNone/>
            </a:pPr>
            <a:r>
              <a:rPr lang="en-US" sz="9600" dirty="0">
                <a:latin typeface="Wingdings"/>
              </a:rPr>
              <a:t> </a:t>
            </a:r>
            <a:r>
              <a:rPr lang="en-US" sz="9600" dirty="0">
                <a:latin typeface="Times New Roman"/>
              </a:rPr>
              <a:t>Water and power supply; </a:t>
            </a:r>
          </a:p>
          <a:p>
            <a:pPr marL="0" indent="0" algn="just">
              <a:lnSpc>
                <a:spcPct val="120000"/>
              </a:lnSpc>
              <a:buNone/>
            </a:pPr>
            <a:r>
              <a:rPr lang="en-US" sz="9600" dirty="0">
                <a:latin typeface="Wingdings"/>
              </a:rPr>
              <a:t> </a:t>
            </a:r>
            <a:r>
              <a:rPr lang="en-US" sz="9600" dirty="0">
                <a:latin typeface="Times New Roman"/>
              </a:rPr>
              <a:t>Communication facilities; </a:t>
            </a:r>
          </a:p>
          <a:p>
            <a:pPr marL="0" indent="0" algn="just">
              <a:lnSpc>
                <a:spcPct val="120000"/>
              </a:lnSpc>
              <a:buNone/>
            </a:pPr>
            <a:r>
              <a:rPr lang="en-US" sz="9600" dirty="0">
                <a:latin typeface="Wingdings"/>
              </a:rPr>
              <a:t> </a:t>
            </a:r>
            <a:r>
              <a:rPr lang="en-US" sz="9600" dirty="0">
                <a:latin typeface="Times New Roman"/>
              </a:rPr>
              <a:t>Environmental protection; and </a:t>
            </a:r>
          </a:p>
          <a:p>
            <a:pPr marL="0" indent="0" algn="just">
              <a:lnSpc>
                <a:spcPct val="120000"/>
              </a:lnSpc>
              <a:buNone/>
            </a:pPr>
            <a:r>
              <a:rPr lang="en-US" sz="9600" dirty="0">
                <a:solidFill>
                  <a:srgbClr val="3891A7"/>
                </a:solidFill>
                <a:latin typeface="Wingdings"/>
              </a:rPr>
              <a:t> </a:t>
            </a:r>
            <a:r>
              <a:rPr lang="en-US" sz="9600" dirty="0">
                <a:solidFill>
                  <a:srgbClr val="000000"/>
                </a:solidFill>
                <a:latin typeface="Times New Roman"/>
              </a:rPr>
              <a:t>Existing facilities.</a:t>
            </a:r>
          </a:p>
          <a:p>
            <a:pPr marL="0" indent="0" algn="just">
              <a:lnSpc>
                <a:spcPct val="120000"/>
              </a:lnSpc>
              <a:buNone/>
            </a:pPr>
            <a:r>
              <a:rPr lang="en-US" sz="9600" dirty="0">
                <a:solidFill>
                  <a:srgbClr val="000000"/>
                </a:solidFill>
                <a:latin typeface="Times New Roman"/>
              </a:rPr>
              <a:t> </a:t>
            </a:r>
          </a:p>
          <a:p>
            <a:pPr marL="0" indent="0" algn="just">
              <a:lnSpc>
                <a:spcPct val="120000"/>
              </a:lnSpc>
              <a:buNone/>
            </a:pPr>
            <a:r>
              <a:rPr lang="en-US" sz="9600" dirty="0">
                <a:solidFill>
                  <a:srgbClr val="000000"/>
                </a:solidFill>
                <a:latin typeface="Times New Roman"/>
              </a:rPr>
              <a:t> </a:t>
            </a:r>
          </a:p>
          <a:p>
            <a:pPr>
              <a:lnSpc>
                <a:spcPct val="120000"/>
              </a:lnSpc>
            </a:pPr>
            <a:r>
              <a:rPr lang="en-US" sz="9600" dirty="0">
                <a:solidFill>
                  <a:srgbClr val="B5A788"/>
                </a:solidFill>
                <a:latin typeface="Gill Sans MT Condensed"/>
              </a:rPr>
              <a:t>12 </a:t>
            </a:r>
            <a:endParaRPr lang="en-US" sz="9600" dirty="0"/>
          </a:p>
        </p:txBody>
      </p:sp>
    </p:spTree>
    <p:extLst>
      <p:ext uri="{BB962C8B-B14F-4D97-AF65-F5344CB8AC3E}">
        <p14:creationId xmlns:p14="http://schemas.microsoft.com/office/powerpoint/2010/main" val="810719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464024"/>
            <a:ext cx="11546006" cy="5712939"/>
          </a:xfrm>
        </p:spPr>
        <p:txBody>
          <a:bodyPr>
            <a:normAutofit fontScale="92500" lnSpcReduction="20000"/>
          </a:bodyPr>
          <a:lstStyle/>
          <a:p>
            <a:pPr marL="0" indent="0">
              <a:lnSpc>
                <a:spcPct val="150000"/>
              </a:lnSpc>
              <a:buNone/>
            </a:pPr>
            <a:r>
              <a:rPr lang="en-US" sz="3600" b="1" i="1" dirty="0"/>
              <a:t>7. Method of Measurement </a:t>
            </a:r>
            <a:endParaRPr lang="en-US" sz="3600" dirty="0"/>
          </a:p>
          <a:p>
            <a:pPr marL="0" indent="0" algn="just">
              <a:lnSpc>
                <a:spcPct val="150000"/>
              </a:lnSpc>
              <a:buNone/>
            </a:pPr>
            <a:r>
              <a:rPr lang="en-US" sz="3200" dirty="0"/>
              <a:t> Contractors shall thoroughly </a:t>
            </a:r>
            <a:r>
              <a:rPr lang="en-US" sz="3200" b="1" i="1" dirty="0"/>
              <a:t>understand the method </a:t>
            </a:r>
            <a:r>
              <a:rPr lang="en-US" sz="3200" b="1" i="1" dirty="0" smtClean="0"/>
              <a:t>of measurement incorporated </a:t>
            </a:r>
            <a:r>
              <a:rPr lang="en-US" sz="3200" b="1" i="1" dirty="0"/>
              <a:t>within the </a:t>
            </a:r>
            <a:r>
              <a:rPr lang="en-US" sz="3200" b="1" i="1" dirty="0" smtClean="0"/>
              <a:t>bidding </a:t>
            </a:r>
            <a:r>
              <a:rPr lang="en-US" sz="3200" dirty="0" smtClean="0"/>
              <a:t>documents </a:t>
            </a:r>
            <a:r>
              <a:rPr lang="en-US" sz="3200" b="1" i="1" dirty="0"/>
              <a:t>before starting any </a:t>
            </a:r>
            <a:r>
              <a:rPr lang="en-US" sz="3200" b="1" i="1" dirty="0" smtClean="0"/>
              <a:t>cost breakdown</a:t>
            </a:r>
            <a:r>
              <a:rPr lang="en-US" sz="3200" b="1" i="1" dirty="0"/>
              <a:t> </a:t>
            </a:r>
            <a:r>
              <a:rPr lang="en-US" sz="3200" b="1" i="1" dirty="0" smtClean="0"/>
              <a:t>calculations</a:t>
            </a:r>
            <a:r>
              <a:rPr lang="en-US" sz="3200" b="1" i="1" dirty="0"/>
              <a:t>. </a:t>
            </a:r>
            <a:r>
              <a:rPr lang="en-US" sz="3200" dirty="0" smtClean="0"/>
              <a:t> </a:t>
            </a:r>
            <a:endParaRPr lang="en-US" sz="3200" dirty="0"/>
          </a:p>
          <a:p>
            <a:pPr marL="0" indent="0" algn="just">
              <a:lnSpc>
                <a:spcPct val="150000"/>
              </a:lnSpc>
              <a:buNone/>
            </a:pPr>
            <a:r>
              <a:rPr lang="en-US" sz="3200" dirty="0"/>
              <a:t> </a:t>
            </a:r>
            <a:r>
              <a:rPr lang="en-US" sz="3200" b="1" i="1" dirty="0" err="1"/>
              <a:t>BaTCoDA</a:t>
            </a:r>
            <a:r>
              <a:rPr lang="en-US" sz="3200" b="1" i="1" dirty="0"/>
              <a:t> Technical specification and method </a:t>
            </a:r>
            <a:r>
              <a:rPr lang="en-US" sz="3200" b="1" i="1" dirty="0" smtClean="0"/>
              <a:t> </a:t>
            </a:r>
            <a:r>
              <a:rPr lang="en-US" sz="3200" dirty="0" smtClean="0"/>
              <a:t>of measurement (March </a:t>
            </a:r>
            <a:r>
              <a:rPr lang="en-US" sz="3200" dirty="0"/>
              <a:t>1991); </a:t>
            </a:r>
          </a:p>
          <a:p>
            <a:pPr marL="0" indent="0" algn="just">
              <a:lnSpc>
                <a:spcPct val="150000"/>
              </a:lnSpc>
              <a:buNone/>
            </a:pPr>
            <a:r>
              <a:rPr lang="en-US" sz="3200" dirty="0"/>
              <a:t> </a:t>
            </a:r>
            <a:r>
              <a:rPr lang="en-US" sz="3200" b="1" i="1" dirty="0"/>
              <a:t>ERA standard specifications (2002); and  </a:t>
            </a:r>
          </a:p>
          <a:p>
            <a:pPr marL="0" indent="0" algn="just">
              <a:lnSpc>
                <a:spcPct val="150000"/>
              </a:lnSpc>
              <a:buNone/>
            </a:pPr>
            <a:r>
              <a:rPr lang="en-US" sz="3200" dirty="0"/>
              <a:t> Civil Engineering Standard Method </a:t>
            </a:r>
            <a:r>
              <a:rPr lang="en-US" sz="3200" dirty="0" smtClean="0"/>
              <a:t>of Measurement </a:t>
            </a:r>
            <a:r>
              <a:rPr lang="en-US" sz="3200" dirty="0"/>
              <a:t>(CESMM) etc. </a:t>
            </a:r>
          </a:p>
        </p:txBody>
      </p:sp>
    </p:spTree>
    <p:extLst>
      <p:ext uri="{BB962C8B-B14F-4D97-AF65-F5344CB8AC3E}">
        <p14:creationId xmlns:p14="http://schemas.microsoft.com/office/powerpoint/2010/main" val="954423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5" y="327546"/>
            <a:ext cx="11723427" cy="6250675"/>
          </a:xfrm>
        </p:spPr>
        <p:txBody>
          <a:bodyPr>
            <a:normAutofit fontScale="92500" lnSpcReduction="10000"/>
          </a:bodyPr>
          <a:lstStyle/>
          <a:p>
            <a:pPr marL="0" indent="0" algn="ctr">
              <a:buNone/>
            </a:pPr>
            <a:r>
              <a:rPr lang="en-US" sz="3500" b="1" dirty="0"/>
              <a:t>8. Construction Method Statement </a:t>
            </a:r>
            <a:endParaRPr lang="en-US" sz="3500" dirty="0"/>
          </a:p>
          <a:p>
            <a:pPr marL="0" indent="0" algn="just">
              <a:buNone/>
            </a:pPr>
            <a:r>
              <a:rPr lang="en-US" dirty="0"/>
              <a:t> Construction method statements </a:t>
            </a:r>
            <a:r>
              <a:rPr lang="en-US" b="1" dirty="0"/>
              <a:t>give the clear picture </a:t>
            </a:r>
            <a:r>
              <a:rPr lang="en-US" b="1" dirty="0" smtClean="0"/>
              <a:t>of </a:t>
            </a:r>
            <a:r>
              <a:rPr lang="en-US" dirty="0" smtClean="0"/>
              <a:t>each </a:t>
            </a:r>
            <a:r>
              <a:rPr lang="en-US" dirty="0"/>
              <a:t>project </a:t>
            </a:r>
            <a:r>
              <a:rPr lang="en-US" b="1" dirty="0"/>
              <a:t>activity execution during the construction </a:t>
            </a:r>
            <a:r>
              <a:rPr lang="en-US" b="1" dirty="0" smtClean="0"/>
              <a:t> </a:t>
            </a:r>
            <a:r>
              <a:rPr lang="en-US" dirty="0" smtClean="0"/>
              <a:t>phase </a:t>
            </a:r>
            <a:r>
              <a:rPr lang="en-US" dirty="0"/>
              <a:t>of the project. </a:t>
            </a:r>
          </a:p>
          <a:p>
            <a:pPr marL="0" indent="0" algn="just">
              <a:buNone/>
            </a:pPr>
            <a:r>
              <a:rPr lang="en-US" dirty="0"/>
              <a:t> The required </a:t>
            </a:r>
            <a:r>
              <a:rPr lang="en-US" b="1" dirty="0"/>
              <a:t>quality of works as per the </a:t>
            </a:r>
            <a:r>
              <a:rPr lang="en-US" b="1" dirty="0" smtClean="0"/>
              <a:t>specifications, estimated </a:t>
            </a:r>
            <a:r>
              <a:rPr lang="en-US" b="1" dirty="0"/>
              <a:t>quantity of </a:t>
            </a:r>
            <a:r>
              <a:rPr lang="en-US" b="1" dirty="0" smtClean="0"/>
              <a:t>works, safety </a:t>
            </a:r>
            <a:r>
              <a:rPr lang="en-US" b="1" dirty="0"/>
              <a:t>standards, as well </a:t>
            </a:r>
            <a:r>
              <a:rPr lang="en-US" b="1" dirty="0" smtClean="0"/>
              <a:t> </a:t>
            </a:r>
            <a:r>
              <a:rPr lang="en-US" dirty="0" smtClean="0"/>
              <a:t>as </a:t>
            </a:r>
            <a:r>
              <a:rPr lang="en-US" b="1" dirty="0"/>
              <a:t>time for completion are the sole basis in determining </a:t>
            </a:r>
            <a:r>
              <a:rPr lang="en-US" b="1" dirty="0" smtClean="0"/>
              <a:t> </a:t>
            </a:r>
            <a:r>
              <a:rPr lang="en-US" dirty="0" smtClean="0"/>
              <a:t>the </a:t>
            </a:r>
            <a:r>
              <a:rPr lang="en-US" b="1" dirty="0"/>
              <a:t>construction method statements of a project. </a:t>
            </a:r>
          </a:p>
          <a:p>
            <a:pPr marL="0" indent="0" algn="just">
              <a:buNone/>
            </a:pPr>
            <a:r>
              <a:rPr lang="en-US" dirty="0"/>
              <a:t> </a:t>
            </a:r>
            <a:r>
              <a:rPr lang="en-US" b="1" dirty="0"/>
              <a:t>Construction method statements shall clearly indicate the </a:t>
            </a:r>
            <a:r>
              <a:rPr lang="en-US" b="1" dirty="0" smtClean="0"/>
              <a:t> </a:t>
            </a:r>
            <a:r>
              <a:rPr lang="en-US" dirty="0" smtClean="0"/>
              <a:t>following </a:t>
            </a:r>
            <a:r>
              <a:rPr lang="en-US" b="1" dirty="0" smtClean="0"/>
              <a:t>crucial construction </a:t>
            </a:r>
            <a:r>
              <a:rPr lang="en-US" b="1" dirty="0"/>
              <a:t>issues: </a:t>
            </a:r>
            <a:r>
              <a:rPr lang="en-US" dirty="0" smtClean="0"/>
              <a:t> </a:t>
            </a:r>
            <a:endParaRPr lang="en-US" dirty="0"/>
          </a:p>
          <a:p>
            <a:pPr marL="0" indent="0" algn="just">
              <a:buNone/>
            </a:pPr>
            <a:r>
              <a:rPr lang="en-US" dirty="0"/>
              <a:t> Skill and number of manpower required; </a:t>
            </a:r>
          </a:p>
          <a:p>
            <a:pPr marL="0" indent="0" algn="just">
              <a:buNone/>
            </a:pPr>
            <a:r>
              <a:rPr lang="en-US" dirty="0"/>
              <a:t> Type and specification of equipments required; </a:t>
            </a:r>
          </a:p>
          <a:p>
            <a:pPr marL="0" indent="0" algn="just">
              <a:buNone/>
            </a:pPr>
            <a:r>
              <a:rPr lang="en-US" dirty="0"/>
              <a:t> Quantity and quality of materials required; </a:t>
            </a:r>
          </a:p>
          <a:p>
            <a:pPr marL="0" indent="0" algn="just">
              <a:buNone/>
            </a:pPr>
            <a:r>
              <a:rPr lang="en-US" dirty="0"/>
              <a:t> Proposed working crews; </a:t>
            </a:r>
          </a:p>
          <a:p>
            <a:pPr marL="0" indent="0" algn="just">
              <a:buNone/>
            </a:pPr>
            <a:r>
              <a:rPr lang="en-US" dirty="0"/>
              <a:t> Estimated crew productivity; </a:t>
            </a:r>
          </a:p>
          <a:p>
            <a:pPr marL="0" indent="0" algn="just">
              <a:buNone/>
            </a:pPr>
            <a:r>
              <a:rPr lang="en-US" dirty="0"/>
              <a:t> Estimated duration for completion; and </a:t>
            </a:r>
          </a:p>
          <a:p>
            <a:pPr marL="0" indent="0" algn="just">
              <a:buNone/>
            </a:pPr>
            <a:r>
              <a:rPr lang="en-US" dirty="0"/>
              <a:t> Expected defects and remedial measures. </a:t>
            </a:r>
          </a:p>
        </p:txBody>
      </p:sp>
    </p:spTree>
    <p:extLst>
      <p:ext uri="{BB962C8B-B14F-4D97-AF65-F5344CB8AC3E}">
        <p14:creationId xmlns:p14="http://schemas.microsoft.com/office/powerpoint/2010/main" val="3466535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259308"/>
            <a:ext cx="11614245" cy="6346208"/>
          </a:xfrm>
        </p:spPr>
        <p:txBody>
          <a:bodyPr>
            <a:normAutofit/>
          </a:bodyPr>
          <a:lstStyle/>
          <a:p>
            <a:pPr marL="0" indent="0" algn="just">
              <a:buNone/>
            </a:pPr>
            <a:r>
              <a:rPr lang="en-US" b="1" i="1" dirty="0"/>
              <a:t>3.  </a:t>
            </a:r>
            <a:r>
              <a:rPr lang="en-US" b="1" dirty="0"/>
              <a:t>Project Costs </a:t>
            </a:r>
          </a:p>
          <a:p>
            <a:pPr marL="0" indent="0" algn="just">
              <a:buNone/>
            </a:pPr>
            <a:r>
              <a:rPr lang="en-US" dirty="0"/>
              <a:t> </a:t>
            </a:r>
            <a:r>
              <a:rPr lang="en-US" b="1" dirty="0"/>
              <a:t>Construction Cost: the sum of all costs, direct </a:t>
            </a:r>
            <a:r>
              <a:rPr lang="en-US" b="1" dirty="0" smtClean="0"/>
              <a:t>and </a:t>
            </a:r>
            <a:r>
              <a:rPr lang="en-US" dirty="0" smtClean="0"/>
              <a:t>indirect</a:t>
            </a:r>
            <a:r>
              <a:rPr lang="en-US" dirty="0"/>
              <a:t>, inherent in converting a design plan </a:t>
            </a:r>
            <a:r>
              <a:rPr lang="en-US" dirty="0" smtClean="0"/>
              <a:t>for material </a:t>
            </a:r>
            <a:r>
              <a:rPr lang="en-US" dirty="0"/>
              <a:t>and equipment into a project ready for </a:t>
            </a:r>
            <a:r>
              <a:rPr lang="en-US" dirty="0" smtClean="0"/>
              <a:t>startup, but</a:t>
            </a:r>
            <a:r>
              <a:rPr lang="en-US" dirty="0"/>
              <a:t> </a:t>
            </a:r>
            <a:r>
              <a:rPr lang="en-US" dirty="0" smtClean="0"/>
              <a:t>not</a:t>
            </a:r>
            <a:r>
              <a:rPr lang="en-US" dirty="0"/>
              <a:t> </a:t>
            </a:r>
            <a:r>
              <a:rPr lang="en-US" dirty="0" smtClean="0"/>
              <a:t>necessarily</a:t>
            </a:r>
            <a:r>
              <a:rPr lang="en-US" dirty="0"/>
              <a:t> </a:t>
            </a:r>
            <a:r>
              <a:rPr lang="en-US" dirty="0" smtClean="0"/>
              <a:t>in</a:t>
            </a:r>
            <a:r>
              <a:rPr lang="en-US" dirty="0"/>
              <a:t> </a:t>
            </a:r>
            <a:r>
              <a:rPr lang="en-US" dirty="0" smtClean="0"/>
              <a:t>production</a:t>
            </a:r>
            <a:r>
              <a:rPr lang="en-US" dirty="0"/>
              <a:t> </a:t>
            </a:r>
            <a:r>
              <a:rPr lang="en-US" dirty="0" smtClean="0"/>
              <a:t>operation.</a:t>
            </a:r>
            <a:endParaRPr lang="en-US" dirty="0"/>
          </a:p>
          <a:p>
            <a:pPr marL="0" indent="0" algn="just">
              <a:buNone/>
            </a:pPr>
            <a:r>
              <a:rPr lang="en-US" dirty="0"/>
              <a:t> </a:t>
            </a:r>
            <a:r>
              <a:rPr lang="en-US" b="1" dirty="0"/>
              <a:t>Direct costs, which include the direct cost </a:t>
            </a:r>
            <a:r>
              <a:rPr lang="en-US" b="1" dirty="0" smtClean="0"/>
              <a:t>of </a:t>
            </a:r>
            <a:r>
              <a:rPr lang="en-US" dirty="0" smtClean="0"/>
              <a:t>materials</a:t>
            </a:r>
            <a:r>
              <a:rPr lang="en-US" dirty="0"/>
              <a:t>, labor as well as equipments; and  </a:t>
            </a:r>
          </a:p>
          <a:p>
            <a:pPr marL="0" indent="0" algn="just">
              <a:buNone/>
            </a:pPr>
            <a:r>
              <a:rPr lang="en-US" dirty="0"/>
              <a:t> </a:t>
            </a:r>
            <a:r>
              <a:rPr lang="en-US" b="1" dirty="0"/>
              <a:t>Indirect costs, which include but not limited </a:t>
            </a:r>
            <a:r>
              <a:rPr lang="en-US" b="1" dirty="0" smtClean="0"/>
              <a:t>to </a:t>
            </a:r>
            <a:r>
              <a:rPr lang="en-US" dirty="0" smtClean="0"/>
              <a:t>head </a:t>
            </a:r>
            <a:r>
              <a:rPr lang="en-US" dirty="0"/>
              <a:t>office and site overhead costs. </a:t>
            </a:r>
          </a:p>
          <a:p>
            <a:pPr marL="0" indent="0" algn="just">
              <a:buNone/>
            </a:pPr>
            <a:r>
              <a:rPr lang="en-US" dirty="0"/>
              <a:t>  Having identified the different cost components </a:t>
            </a:r>
            <a:r>
              <a:rPr lang="en-US" dirty="0" smtClean="0"/>
              <a:t> associated </a:t>
            </a:r>
            <a:r>
              <a:rPr lang="en-US" dirty="0"/>
              <a:t>with </a:t>
            </a:r>
            <a:r>
              <a:rPr lang="en-US" dirty="0" smtClean="0"/>
              <a:t>labor, material</a:t>
            </a:r>
            <a:r>
              <a:rPr lang="en-US" dirty="0"/>
              <a:t>, plant and </a:t>
            </a:r>
            <a:r>
              <a:rPr lang="en-US" dirty="0" smtClean="0"/>
              <a:t>equipment, subcontractor</a:t>
            </a:r>
            <a:r>
              <a:rPr lang="en-US" dirty="0"/>
              <a:t>, and overheads, bid price can </a:t>
            </a:r>
            <a:r>
              <a:rPr lang="en-US" dirty="0" smtClean="0"/>
              <a:t>be mathematically </a:t>
            </a:r>
            <a:r>
              <a:rPr lang="en-US" dirty="0"/>
              <a:t>represented as the sum of total cost </a:t>
            </a:r>
            <a:r>
              <a:rPr lang="en-US" dirty="0" smtClean="0"/>
              <a:t> and </a:t>
            </a:r>
            <a:r>
              <a:rPr lang="en-US" dirty="0"/>
              <a:t>mark up. </a:t>
            </a:r>
          </a:p>
        </p:txBody>
      </p:sp>
    </p:spTree>
    <p:extLst>
      <p:ext uri="{BB962C8B-B14F-4D97-AF65-F5344CB8AC3E}">
        <p14:creationId xmlns:p14="http://schemas.microsoft.com/office/powerpoint/2010/main" val="1483093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1" y="447200"/>
            <a:ext cx="11368585" cy="5926303"/>
          </a:xfrm>
        </p:spPr>
        <p:txBody>
          <a:bodyPr>
            <a:normAutofit/>
          </a:bodyPr>
          <a:lstStyle/>
          <a:p>
            <a:pPr marL="0" indent="0">
              <a:lnSpc>
                <a:spcPct val="150000"/>
              </a:lnSpc>
              <a:buNone/>
            </a:pPr>
            <a:r>
              <a:rPr lang="en-US" b="1" i="1" dirty="0"/>
              <a:t>Determining Bid Price  </a:t>
            </a:r>
            <a:endParaRPr lang="en-US" dirty="0"/>
          </a:p>
          <a:p>
            <a:pPr marL="0" indent="0">
              <a:lnSpc>
                <a:spcPct val="150000"/>
              </a:lnSpc>
              <a:buNone/>
            </a:pPr>
            <a:r>
              <a:rPr lang="en-US" dirty="0"/>
              <a:t> Bid price     =  Total cost + Mark up</a:t>
            </a:r>
          </a:p>
          <a:p>
            <a:pPr marL="0" indent="0">
              <a:lnSpc>
                <a:spcPct val="150000"/>
              </a:lnSpc>
              <a:buNone/>
            </a:pPr>
            <a:r>
              <a:rPr lang="en-US" dirty="0" smtClean="0"/>
              <a:t> </a:t>
            </a:r>
            <a:r>
              <a:rPr lang="en-US" dirty="0"/>
              <a:t>=Direct cost + Indirect Cost + Mark Up </a:t>
            </a:r>
          </a:p>
          <a:p>
            <a:pPr marL="0" indent="0">
              <a:lnSpc>
                <a:spcPct val="150000"/>
              </a:lnSpc>
              <a:buNone/>
            </a:pPr>
            <a:r>
              <a:rPr lang="en-US" dirty="0" smtClean="0"/>
              <a:t> </a:t>
            </a:r>
            <a:r>
              <a:rPr lang="en-US" dirty="0"/>
              <a:t>=(labor cost + plant and equipment cost + </a:t>
            </a:r>
            <a:r>
              <a:rPr lang="en-US" dirty="0" smtClean="0"/>
              <a:t> materials </a:t>
            </a:r>
            <a:r>
              <a:rPr lang="en-US" dirty="0"/>
              <a:t>cost + sub-contractors’ cost) + (Project </a:t>
            </a:r>
            <a:r>
              <a:rPr lang="en-US" dirty="0" smtClean="0"/>
              <a:t>overheads </a:t>
            </a:r>
            <a:r>
              <a:rPr lang="en-US" dirty="0"/>
              <a:t>+common labor and plant </a:t>
            </a:r>
            <a:r>
              <a:rPr lang="en-US" dirty="0" smtClean="0"/>
              <a:t>and equipment</a:t>
            </a:r>
            <a:r>
              <a:rPr lang="en-US" dirty="0"/>
              <a:t>) </a:t>
            </a:r>
            <a:r>
              <a:rPr lang="en-US" dirty="0" smtClean="0"/>
              <a:t>+ (</a:t>
            </a:r>
            <a:r>
              <a:rPr lang="en-US" dirty="0"/>
              <a:t>general   overheads + profits + </a:t>
            </a:r>
            <a:r>
              <a:rPr lang="en-US" dirty="0" smtClean="0"/>
              <a:t>allowances </a:t>
            </a:r>
            <a:r>
              <a:rPr lang="en-US" dirty="0"/>
              <a:t>for risks) </a:t>
            </a:r>
          </a:p>
        </p:txBody>
      </p:sp>
    </p:spTree>
    <p:extLst>
      <p:ext uri="{BB962C8B-B14F-4D97-AF65-F5344CB8AC3E}">
        <p14:creationId xmlns:p14="http://schemas.microsoft.com/office/powerpoint/2010/main" val="1998474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191069"/>
            <a:ext cx="11477767" cy="586854"/>
          </a:xfrm>
        </p:spPr>
        <p:txBody>
          <a:bodyPr>
            <a:normAutofit fontScale="90000"/>
          </a:bodyPr>
          <a:lstStyle/>
          <a:p>
            <a:r>
              <a:rPr lang="en-US" b="1" i="1" dirty="0"/>
              <a:t>Determining Bid Price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4" y="709684"/>
            <a:ext cx="11859904" cy="593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42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3" y="204716"/>
            <a:ext cx="11737075" cy="6414448"/>
          </a:xfrm>
        </p:spPr>
        <p:txBody>
          <a:bodyPr>
            <a:normAutofit fontScale="85000" lnSpcReduction="10000"/>
          </a:bodyPr>
          <a:lstStyle/>
          <a:p>
            <a:pPr marL="0" indent="0" algn="just">
              <a:lnSpc>
                <a:spcPct val="150000"/>
              </a:lnSpc>
              <a:buNone/>
            </a:pPr>
            <a:r>
              <a:rPr lang="en-US" b="1" dirty="0"/>
              <a:t>Direct Construction Cost </a:t>
            </a:r>
          </a:p>
          <a:p>
            <a:pPr marL="0" indent="0" algn="just">
              <a:lnSpc>
                <a:spcPct val="150000"/>
              </a:lnSpc>
              <a:buNone/>
            </a:pPr>
            <a:r>
              <a:rPr lang="en-US" dirty="0"/>
              <a:t> </a:t>
            </a:r>
            <a:r>
              <a:rPr lang="en-US" b="1" dirty="0"/>
              <a:t>Direct Construction cost is the Cost of </a:t>
            </a:r>
            <a:r>
              <a:rPr lang="en-US" b="1" dirty="0" smtClean="0"/>
              <a:t>installed equipment</a:t>
            </a:r>
            <a:r>
              <a:rPr lang="en-US" b="1" dirty="0"/>
              <a:t>, material and labor directly involved in the </a:t>
            </a:r>
            <a:r>
              <a:rPr lang="en-US" b="1" dirty="0" smtClean="0"/>
              <a:t> </a:t>
            </a:r>
            <a:r>
              <a:rPr lang="en-US" dirty="0" smtClean="0"/>
              <a:t>physical </a:t>
            </a:r>
            <a:r>
              <a:rPr lang="en-US" b="1" dirty="0"/>
              <a:t>construction of the permanent facility; costs </a:t>
            </a:r>
            <a:r>
              <a:rPr lang="en-US" b="1" dirty="0" smtClean="0"/>
              <a:t> incurred </a:t>
            </a:r>
            <a:r>
              <a:rPr lang="en-US" b="1" dirty="0"/>
              <a:t>directly in the performance of an activity. </a:t>
            </a:r>
          </a:p>
          <a:p>
            <a:pPr marL="0" indent="0" algn="just">
              <a:lnSpc>
                <a:spcPct val="150000"/>
              </a:lnSpc>
              <a:buNone/>
            </a:pPr>
            <a:r>
              <a:rPr lang="en-US" dirty="0"/>
              <a:t> Direct costs are those </a:t>
            </a:r>
            <a:r>
              <a:rPr lang="en-US" b="1" dirty="0"/>
              <a:t>costs, which can be attributed to a </a:t>
            </a:r>
            <a:r>
              <a:rPr lang="en-US" b="1" dirty="0" smtClean="0"/>
              <a:t> </a:t>
            </a:r>
            <a:r>
              <a:rPr lang="en-US" dirty="0" smtClean="0"/>
              <a:t>single </a:t>
            </a:r>
            <a:r>
              <a:rPr lang="en-US" b="1" dirty="0"/>
              <a:t>task of construction work. These costs are usually </a:t>
            </a:r>
            <a:r>
              <a:rPr lang="en-US" b="1" dirty="0" smtClean="0"/>
              <a:t> </a:t>
            </a:r>
            <a:r>
              <a:rPr lang="en-US" dirty="0" smtClean="0"/>
              <a:t>associated </a:t>
            </a:r>
            <a:r>
              <a:rPr lang="en-US" dirty="0"/>
              <a:t>with a construction labor crew performing </a:t>
            </a:r>
            <a:r>
              <a:rPr lang="en-US" dirty="0" smtClean="0"/>
              <a:t>a task </a:t>
            </a:r>
            <a:r>
              <a:rPr lang="en-US" dirty="0"/>
              <a:t>using specific equipment and materials for the task. </a:t>
            </a:r>
          </a:p>
          <a:p>
            <a:pPr marL="0" indent="0" algn="just">
              <a:lnSpc>
                <a:spcPct val="150000"/>
              </a:lnSpc>
              <a:buNone/>
            </a:pPr>
            <a:r>
              <a:rPr lang="en-US" dirty="0"/>
              <a:t> Direct construction </a:t>
            </a:r>
            <a:r>
              <a:rPr lang="en-US" b="1" dirty="0"/>
              <a:t>costs are all costs that can </a:t>
            </a:r>
            <a:r>
              <a:rPr lang="en-US" b="1" dirty="0" smtClean="0"/>
              <a:t>be specifically </a:t>
            </a:r>
            <a:r>
              <a:rPr lang="en-US" b="1" dirty="0"/>
              <a:t>booked with an activity in a project. </a:t>
            </a:r>
          </a:p>
          <a:p>
            <a:pPr marL="0" indent="0" algn="just">
              <a:lnSpc>
                <a:spcPct val="150000"/>
              </a:lnSpc>
              <a:buNone/>
            </a:pPr>
            <a:r>
              <a:rPr lang="en-US" dirty="0"/>
              <a:t> The current trend is to </a:t>
            </a:r>
            <a:r>
              <a:rPr lang="en-US" b="1" dirty="0"/>
              <a:t>assign as much as possible costs </a:t>
            </a:r>
            <a:r>
              <a:rPr lang="en-US" b="1" dirty="0" smtClean="0"/>
              <a:t>to direct </a:t>
            </a:r>
            <a:r>
              <a:rPr lang="en-US" b="1" dirty="0"/>
              <a:t>costs as these costs can be budgeted, monitored </a:t>
            </a:r>
            <a:r>
              <a:rPr lang="en-US" b="1" dirty="0" smtClean="0"/>
              <a:t>and </a:t>
            </a:r>
            <a:r>
              <a:rPr lang="en-US" dirty="0" smtClean="0"/>
              <a:t>controlled </a:t>
            </a:r>
            <a:r>
              <a:rPr lang="en-US" dirty="0"/>
              <a:t>far more effectively than the indirect costs. </a:t>
            </a:r>
          </a:p>
          <a:p>
            <a:endParaRPr lang="en-US" dirty="0"/>
          </a:p>
          <a:p>
            <a:endParaRPr lang="en-US" b="1" i="1" dirty="0"/>
          </a:p>
          <a:p>
            <a:endParaRPr lang="en-US" dirty="0"/>
          </a:p>
        </p:txBody>
      </p:sp>
    </p:spTree>
    <p:extLst>
      <p:ext uri="{BB962C8B-B14F-4D97-AF65-F5344CB8AC3E}">
        <p14:creationId xmlns:p14="http://schemas.microsoft.com/office/powerpoint/2010/main" val="90395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11446328" cy="5914118"/>
          </a:xfrm>
        </p:spPr>
        <p:txBody>
          <a:bodyPr/>
          <a:lstStyle/>
          <a:p>
            <a:pPr marL="0" indent="0">
              <a:buNone/>
            </a:pPr>
            <a:r>
              <a:rPr lang="en-US" dirty="0" smtClean="0"/>
              <a:t>Construction </a:t>
            </a:r>
            <a:r>
              <a:rPr lang="en-US" dirty="0"/>
              <a:t>Project Life Cycle </a:t>
            </a:r>
            <a:r>
              <a:rPr lang="en-US" b="1" dirty="0"/>
              <a:t>Closing </a:t>
            </a:r>
            <a:endParaRPr lang="en-US" dirty="0"/>
          </a:p>
          <a:p>
            <a:pPr marL="0" indent="0">
              <a:buNone/>
            </a:pPr>
            <a:r>
              <a:rPr lang="en-US" b="1" dirty="0"/>
              <a:t>Cost estimating techniques and accuracy vary along life cycle </a:t>
            </a:r>
            <a:endParaRPr lang="en-US" dirty="0"/>
          </a:p>
        </p:txBody>
      </p:sp>
      <p:pic>
        <p:nvPicPr>
          <p:cNvPr id="4" name="Picture 3"/>
          <p:cNvPicPr>
            <a:picLocks noChangeAspect="1"/>
          </p:cNvPicPr>
          <p:nvPr/>
        </p:nvPicPr>
        <p:blipFill>
          <a:blip r:embed="rId2"/>
          <a:stretch>
            <a:fillRect/>
          </a:stretch>
        </p:blipFill>
        <p:spPr>
          <a:xfrm>
            <a:off x="326571" y="963386"/>
            <a:ext cx="11348359" cy="5666013"/>
          </a:xfrm>
          <a:prstGeom prst="rect">
            <a:avLst/>
          </a:prstGeom>
        </p:spPr>
      </p:pic>
    </p:spTree>
    <p:extLst>
      <p:ext uri="{BB962C8B-B14F-4D97-AF65-F5344CB8AC3E}">
        <p14:creationId xmlns:p14="http://schemas.microsoft.com/office/powerpoint/2010/main" val="1353090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5" y="300250"/>
            <a:ext cx="11641541" cy="6305265"/>
          </a:xfrm>
        </p:spPr>
        <p:txBody>
          <a:bodyPr>
            <a:normAutofit fontScale="85000" lnSpcReduction="10000"/>
          </a:bodyPr>
          <a:lstStyle/>
          <a:p>
            <a:pPr marL="0" indent="0">
              <a:lnSpc>
                <a:spcPct val="150000"/>
              </a:lnSpc>
              <a:buNone/>
            </a:pPr>
            <a:r>
              <a:rPr lang="en-US" dirty="0"/>
              <a:t>The direct costs mainly include material, </a:t>
            </a:r>
            <a:r>
              <a:rPr lang="en-US" dirty="0" smtClean="0"/>
              <a:t>labor, equipment </a:t>
            </a:r>
            <a:r>
              <a:rPr lang="en-US" dirty="0"/>
              <a:t>and subcontract costs as described </a:t>
            </a:r>
            <a:r>
              <a:rPr lang="en-US" dirty="0" smtClean="0"/>
              <a:t>below</a:t>
            </a:r>
            <a:r>
              <a:rPr lang="en-US" dirty="0"/>
              <a:t>. </a:t>
            </a:r>
          </a:p>
          <a:p>
            <a:pPr marL="0" indent="0">
              <a:lnSpc>
                <a:spcPct val="150000"/>
              </a:lnSpc>
              <a:buNone/>
            </a:pPr>
            <a:r>
              <a:rPr lang="en-US" dirty="0"/>
              <a:t> </a:t>
            </a:r>
            <a:r>
              <a:rPr lang="en-US" b="1" i="1" dirty="0"/>
              <a:t>Direct Material costs: These costs referring to </a:t>
            </a:r>
            <a:r>
              <a:rPr lang="en-US" b="1" i="1" dirty="0" smtClean="0"/>
              <a:t>the </a:t>
            </a:r>
            <a:r>
              <a:rPr lang="en-US" dirty="0" smtClean="0"/>
              <a:t>cost </a:t>
            </a:r>
            <a:r>
              <a:rPr lang="en-US" dirty="0"/>
              <a:t>of materials, consumables and components </a:t>
            </a:r>
            <a:r>
              <a:rPr lang="en-US" dirty="0" smtClean="0"/>
              <a:t> used </a:t>
            </a:r>
            <a:r>
              <a:rPr lang="en-US" dirty="0"/>
              <a:t>for executing an activity including the </a:t>
            </a:r>
            <a:r>
              <a:rPr lang="en-US" dirty="0" smtClean="0"/>
              <a:t> allowances </a:t>
            </a:r>
            <a:r>
              <a:rPr lang="en-US" dirty="0"/>
              <a:t>for scrap and wastages. </a:t>
            </a:r>
          </a:p>
          <a:p>
            <a:pPr marL="0" indent="0">
              <a:lnSpc>
                <a:spcPct val="150000"/>
              </a:lnSpc>
              <a:buNone/>
            </a:pPr>
            <a:r>
              <a:rPr lang="en-US" dirty="0"/>
              <a:t> </a:t>
            </a:r>
            <a:r>
              <a:rPr lang="en-US" b="1" i="1" dirty="0"/>
              <a:t>Direct Labor costs: All costs related to the </a:t>
            </a:r>
            <a:r>
              <a:rPr lang="en-US" b="1" i="1" dirty="0" smtClean="0"/>
              <a:t>workers </a:t>
            </a:r>
            <a:r>
              <a:rPr lang="en-US" dirty="0" smtClean="0"/>
              <a:t>working </a:t>
            </a:r>
            <a:r>
              <a:rPr lang="en-US" dirty="0"/>
              <a:t>on a specific activity such as carpenters, </a:t>
            </a:r>
            <a:r>
              <a:rPr lang="en-US" dirty="0" smtClean="0"/>
              <a:t> masons</a:t>
            </a:r>
            <a:r>
              <a:rPr lang="en-US" dirty="0"/>
              <a:t>, erectors, painters, plumbers and so on. </a:t>
            </a:r>
            <a:endParaRPr lang="en-US" dirty="0" smtClean="0"/>
          </a:p>
          <a:p>
            <a:pPr marL="0" indent="0">
              <a:lnSpc>
                <a:spcPct val="150000"/>
              </a:lnSpc>
              <a:buNone/>
            </a:pPr>
            <a:r>
              <a:rPr lang="en-US" dirty="0" smtClean="0"/>
              <a:t> </a:t>
            </a:r>
            <a:r>
              <a:rPr lang="en-US" b="1" i="1" dirty="0"/>
              <a:t>Direct Equipment costs: These costs referring </a:t>
            </a:r>
            <a:r>
              <a:rPr lang="en-US" b="1" i="1" dirty="0" smtClean="0"/>
              <a:t>to </a:t>
            </a:r>
            <a:r>
              <a:rPr lang="en-US" dirty="0" smtClean="0"/>
              <a:t>the </a:t>
            </a:r>
            <a:r>
              <a:rPr lang="en-US" dirty="0"/>
              <a:t>costs of machineries and plants used </a:t>
            </a:r>
            <a:r>
              <a:rPr lang="en-US" dirty="0" smtClean="0"/>
              <a:t>in executing </a:t>
            </a:r>
            <a:r>
              <a:rPr lang="en-US" dirty="0"/>
              <a:t>a specific activity. </a:t>
            </a:r>
            <a:endParaRPr lang="en-US" dirty="0" smtClean="0"/>
          </a:p>
          <a:p>
            <a:pPr marL="0" indent="0">
              <a:lnSpc>
                <a:spcPct val="150000"/>
              </a:lnSpc>
              <a:buNone/>
            </a:pPr>
            <a:r>
              <a:rPr lang="en-US" dirty="0" smtClean="0"/>
              <a:t> </a:t>
            </a:r>
            <a:r>
              <a:rPr lang="en-US" b="1" i="1" dirty="0"/>
              <a:t>Subcontract costs: In case some specific activities </a:t>
            </a:r>
            <a:r>
              <a:rPr lang="en-US" b="1" i="1" dirty="0" smtClean="0"/>
              <a:t> </a:t>
            </a:r>
            <a:r>
              <a:rPr lang="en-US" dirty="0" smtClean="0"/>
              <a:t>are </a:t>
            </a:r>
            <a:r>
              <a:rPr lang="en-US" dirty="0"/>
              <a:t>subcontracted, the subcontract price will </a:t>
            </a:r>
            <a:r>
              <a:rPr lang="en-US" dirty="0" smtClean="0"/>
              <a:t>be considered </a:t>
            </a:r>
            <a:r>
              <a:rPr lang="en-US" dirty="0"/>
              <a:t>as the direct cost of the activities to </a:t>
            </a:r>
            <a:r>
              <a:rPr lang="en-US" dirty="0" smtClean="0"/>
              <a:t>be executed </a:t>
            </a:r>
            <a:r>
              <a:rPr lang="en-US" dirty="0"/>
              <a:t>by the subcontractor. </a:t>
            </a:r>
          </a:p>
        </p:txBody>
      </p:sp>
    </p:spTree>
    <p:extLst>
      <p:ext uri="{BB962C8B-B14F-4D97-AF65-F5344CB8AC3E}">
        <p14:creationId xmlns:p14="http://schemas.microsoft.com/office/powerpoint/2010/main" val="3208047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286604"/>
            <a:ext cx="11655188" cy="6277970"/>
          </a:xfrm>
        </p:spPr>
        <p:txBody>
          <a:bodyPr>
            <a:normAutofit fontScale="92500" lnSpcReduction="10000"/>
          </a:bodyPr>
          <a:lstStyle/>
          <a:p>
            <a:pPr marL="0" indent="0" algn="just">
              <a:lnSpc>
                <a:spcPct val="150000"/>
              </a:lnSpc>
              <a:buNone/>
            </a:pPr>
            <a:r>
              <a:rPr lang="en-US" b="1" i="1" dirty="0"/>
              <a:t>Indirect Construction </a:t>
            </a:r>
            <a:r>
              <a:rPr lang="en-US" b="1" i="1" dirty="0" smtClean="0"/>
              <a:t>Cost</a:t>
            </a:r>
            <a:endParaRPr lang="en-US" b="1" dirty="0"/>
          </a:p>
          <a:p>
            <a:pPr marL="0" indent="0" algn="just">
              <a:lnSpc>
                <a:spcPct val="150000"/>
              </a:lnSpc>
              <a:buNone/>
            </a:pPr>
            <a:r>
              <a:rPr lang="en-US" dirty="0"/>
              <a:t> </a:t>
            </a:r>
            <a:r>
              <a:rPr lang="en-US" b="1" dirty="0"/>
              <a:t>Indirect Construction Costs are all costs which do not </a:t>
            </a:r>
            <a:r>
              <a:rPr lang="en-US" b="1" dirty="0" smtClean="0"/>
              <a:t> become </a:t>
            </a:r>
            <a:r>
              <a:rPr lang="en-US" b="1" dirty="0"/>
              <a:t>a final part of the installation or constructed </a:t>
            </a:r>
            <a:r>
              <a:rPr lang="en-US" b="1" dirty="0" smtClean="0"/>
              <a:t> facility</a:t>
            </a:r>
            <a:r>
              <a:rPr lang="en-US" b="1" dirty="0"/>
              <a:t>, but which are required for the </a:t>
            </a:r>
            <a:r>
              <a:rPr lang="en-US" b="1" dirty="0" smtClean="0"/>
              <a:t>orderly completion </a:t>
            </a:r>
            <a:r>
              <a:rPr lang="en-US" b="1" dirty="0"/>
              <a:t>of the installation; costs incurred </a:t>
            </a:r>
            <a:r>
              <a:rPr lang="en-US" b="1" dirty="0" smtClean="0"/>
              <a:t>indirectly </a:t>
            </a:r>
            <a:r>
              <a:rPr lang="en-US" dirty="0" smtClean="0"/>
              <a:t>for the accomplishment </a:t>
            </a:r>
            <a:r>
              <a:rPr lang="en-US" dirty="0"/>
              <a:t>of the project. </a:t>
            </a:r>
          </a:p>
          <a:p>
            <a:pPr marL="0" indent="0" algn="just">
              <a:lnSpc>
                <a:spcPct val="150000"/>
              </a:lnSpc>
              <a:buNone/>
            </a:pPr>
            <a:r>
              <a:rPr lang="en-US" dirty="0"/>
              <a:t> Indirect construction costs are all costs, which </a:t>
            </a:r>
            <a:r>
              <a:rPr lang="en-US" b="1" dirty="0"/>
              <a:t>can not </a:t>
            </a:r>
            <a:r>
              <a:rPr lang="en-US" b="1" dirty="0" smtClean="0"/>
              <a:t>be directly </a:t>
            </a:r>
            <a:r>
              <a:rPr lang="en-US" b="1" dirty="0"/>
              <a:t>booked under a specific activity in </a:t>
            </a:r>
            <a:r>
              <a:rPr lang="en-US" b="1" dirty="0" smtClean="0"/>
              <a:t>a </a:t>
            </a:r>
            <a:r>
              <a:rPr lang="en-US" dirty="0" smtClean="0"/>
              <a:t>construction </a:t>
            </a:r>
            <a:r>
              <a:rPr lang="en-US" dirty="0"/>
              <a:t>project but </a:t>
            </a:r>
            <a:r>
              <a:rPr lang="en-US" b="1" dirty="0"/>
              <a:t>required to keep the </a:t>
            </a:r>
            <a:r>
              <a:rPr lang="en-US" b="1" dirty="0" smtClean="0"/>
              <a:t>whole project </a:t>
            </a:r>
            <a:r>
              <a:rPr lang="en-US" b="1" dirty="0"/>
              <a:t>operational. </a:t>
            </a:r>
          </a:p>
          <a:p>
            <a:pPr marL="0" indent="0" algn="just">
              <a:lnSpc>
                <a:spcPct val="150000"/>
              </a:lnSpc>
              <a:buNone/>
            </a:pPr>
            <a:r>
              <a:rPr lang="en-US" dirty="0"/>
              <a:t> These </a:t>
            </a:r>
            <a:r>
              <a:rPr lang="en-US" b="1" dirty="0"/>
              <a:t>costs are also called overhead costs, which </a:t>
            </a:r>
            <a:r>
              <a:rPr lang="en-US" b="1" dirty="0" smtClean="0"/>
              <a:t>mainly </a:t>
            </a:r>
            <a:r>
              <a:rPr lang="en-US" dirty="0" smtClean="0"/>
              <a:t>include </a:t>
            </a:r>
            <a:r>
              <a:rPr lang="en-US" dirty="0"/>
              <a:t>the head office and site overhead costs. </a:t>
            </a:r>
          </a:p>
          <a:p>
            <a:endParaRPr lang="en-US" dirty="0"/>
          </a:p>
        </p:txBody>
      </p:sp>
    </p:spTree>
    <p:extLst>
      <p:ext uri="{BB962C8B-B14F-4D97-AF65-F5344CB8AC3E}">
        <p14:creationId xmlns:p14="http://schemas.microsoft.com/office/powerpoint/2010/main" val="1637348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218364"/>
            <a:ext cx="11450471" cy="6305266"/>
          </a:xfrm>
        </p:spPr>
        <p:txBody>
          <a:bodyPr>
            <a:normAutofit fontScale="77500" lnSpcReduction="20000"/>
          </a:bodyPr>
          <a:lstStyle/>
          <a:p>
            <a:pPr marL="0" indent="0" algn="just">
              <a:lnSpc>
                <a:spcPct val="150000"/>
              </a:lnSpc>
              <a:buNone/>
            </a:pPr>
            <a:r>
              <a:rPr lang="en-US" b="1" dirty="0"/>
              <a:t>Indirect Construction </a:t>
            </a:r>
            <a:r>
              <a:rPr lang="en-US" b="1" dirty="0" smtClean="0"/>
              <a:t>Cost </a:t>
            </a:r>
            <a:endParaRPr lang="en-US" b="1" dirty="0"/>
          </a:p>
          <a:p>
            <a:pPr marL="0" indent="0" algn="just">
              <a:lnSpc>
                <a:spcPct val="150000"/>
              </a:lnSpc>
              <a:buNone/>
            </a:pPr>
            <a:r>
              <a:rPr lang="en-US" b="1" dirty="0" smtClean="0"/>
              <a:t>Site </a:t>
            </a:r>
            <a:r>
              <a:rPr lang="en-US" b="1" dirty="0"/>
              <a:t>overhead costs </a:t>
            </a:r>
          </a:p>
          <a:p>
            <a:pPr marL="0" indent="0" algn="just">
              <a:lnSpc>
                <a:spcPct val="150000"/>
              </a:lnSpc>
              <a:buNone/>
            </a:pPr>
            <a:r>
              <a:rPr lang="en-US" dirty="0"/>
              <a:t> Site overhead costs are all costs </a:t>
            </a:r>
            <a:r>
              <a:rPr lang="en-US" b="1" dirty="0"/>
              <a:t>required to run </a:t>
            </a:r>
            <a:r>
              <a:rPr lang="en-US" b="1" dirty="0" smtClean="0"/>
              <a:t>the </a:t>
            </a:r>
            <a:r>
              <a:rPr lang="en-US" dirty="0" smtClean="0"/>
              <a:t>whole </a:t>
            </a:r>
            <a:r>
              <a:rPr lang="en-US" b="1" dirty="0"/>
              <a:t>operation of a specific construction project at </a:t>
            </a:r>
            <a:r>
              <a:rPr lang="en-US" b="1" dirty="0" smtClean="0"/>
              <a:t>site </a:t>
            </a:r>
            <a:r>
              <a:rPr lang="en-US" dirty="0" smtClean="0"/>
              <a:t>level</a:t>
            </a:r>
            <a:r>
              <a:rPr lang="en-US" dirty="0"/>
              <a:t>. </a:t>
            </a:r>
          </a:p>
          <a:p>
            <a:pPr marL="0" indent="0" algn="just">
              <a:lnSpc>
                <a:spcPct val="150000"/>
              </a:lnSpc>
              <a:buNone/>
            </a:pPr>
            <a:r>
              <a:rPr lang="en-US" dirty="0"/>
              <a:t> These costs are not associated with specific activity in </a:t>
            </a:r>
            <a:r>
              <a:rPr lang="en-US" dirty="0" smtClean="0"/>
              <a:t>a project </a:t>
            </a:r>
            <a:r>
              <a:rPr lang="en-US" dirty="0"/>
              <a:t>but rather </a:t>
            </a:r>
            <a:r>
              <a:rPr lang="en-US" b="1" dirty="0" smtClean="0"/>
              <a:t>shared proportionally </a:t>
            </a:r>
            <a:r>
              <a:rPr lang="en-US" b="1" dirty="0"/>
              <a:t>by all activities </a:t>
            </a:r>
            <a:r>
              <a:rPr lang="en-US" b="1" dirty="0" smtClean="0"/>
              <a:t> within </a:t>
            </a:r>
            <a:r>
              <a:rPr lang="en-US" b="1" dirty="0"/>
              <a:t>the project. Some of the site overhead costs are </a:t>
            </a:r>
            <a:r>
              <a:rPr lang="en-US" b="1" dirty="0" smtClean="0"/>
              <a:t> </a:t>
            </a:r>
            <a:r>
              <a:rPr lang="en-US" dirty="0" smtClean="0"/>
              <a:t>listed </a:t>
            </a:r>
            <a:r>
              <a:rPr lang="en-US" dirty="0"/>
              <a:t>below with further clarifications. </a:t>
            </a:r>
          </a:p>
          <a:p>
            <a:pPr marL="0" indent="0" algn="just">
              <a:lnSpc>
                <a:spcPct val="150000"/>
              </a:lnSpc>
              <a:buNone/>
            </a:pPr>
            <a:r>
              <a:rPr lang="en-US" dirty="0"/>
              <a:t> </a:t>
            </a:r>
            <a:r>
              <a:rPr lang="en-US" b="1" dirty="0"/>
              <a:t>Site management costs: These costs refer to costs </a:t>
            </a:r>
            <a:r>
              <a:rPr lang="en-US" b="1" dirty="0" smtClean="0"/>
              <a:t>related </a:t>
            </a:r>
            <a:r>
              <a:rPr lang="en-US" dirty="0" smtClean="0"/>
              <a:t>with </a:t>
            </a:r>
            <a:r>
              <a:rPr lang="en-US" dirty="0"/>
              <a:t>salaries and benefit packages of the site </a:t>
            </a:r>
            <a:r>
              <a:rPr lang="en-US" dirty="0" smtClean="0"/>
              <a:t> management </a:t>
            </a:r>
            <a:r>
              <a:rPr lang="en-US" dirty="0"/>
              <a:t>members in the project site. </a:t>
            </a:r>
          </a:p>
          <a:p>
            <a:pPr marL="0" indent="0" algn="just">
              <a:lnSpc>
                <a:spcPct val="150000"/>
              </a:lnSpc>
              <a:buNone/>
            </a:pPr>
            <a:r>
              <a:rPr lang="en-US" dirty="0"/>
              <a:t> </a:t>
            </a:r>
            <a:r>
              <a:rPr lang="en-US" b="1" dirty="0"/>
              <a:t>Indirect labor costs: salaries and benefits of staffs </a:t>
            </a:r>
            <a:r>
              <a:rPr lang="en-US" b="1" dirty="0" smtClean="0"/>
              <a:t>other </a:t>
            </a:r>
            <a:r>
              <a:rPr lang="en-US" dirty="0" smtClean="0"/>
              <a:t>than </a:t>
            </a:r>
            <a:r>
              <a:rPr lang="en-US" dirty="0"/>
              <a:t>the </a:t>
            </a:r>
            <a:r>
              <a:rPr lang="en-US" dirty="0" smtClean="0"/>
              <a:t>site management </a:t>
            </a:r>
            <a:r>
              <a:rPr lang="en-US" dirty="0"/>
              <a:t>members working at </a:t>
            </a:r>
            <a:r>
              <a:rPr lang="en-US" dirty="0" smtClean="0"/>
              <a:t>the project </a:t>
            </a:r>
            <a:r>
              <a:rPr lang="en-US" dirty="0"/>
              <a:t>site such as site engineers, office engineers, </a:t>
            </a:r>
            <a:r>
              <a:rPr lang="en-US" dirty="0" smtClean="0"/>
              <a:t> administrative </a:t>
            </a:r>
            <a:r>
              <a:rPr lang="en-US" dirty="0"/>
              <a:t>and finance staffs, data collectors and so </a:t>
            </a:r>
            <a:r>
              <a:rPr lang="en-US" dirty="0" smtClean="0"/>
              <a:t>on</a:t>
            </a:r>
            <a:r>
              <a:rPr lang="en-US" dirty="0"/>
              <a:t>. </a:t>
            </a:r>
          </a:p>
        </p:txBody>
      </p:sp>
    </p:spTree>
    <p:extLst>
      <p:ext uri="{BB962C8B-B14F-4D97-AF65-F5344CB8AC3E}">
        <p14:creationId xmlns:p14="http://schemas.microsoft.com/office/powerpoint/2010/main" val="41781180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 y="0"/>
            <a:ext cx="11928764" cy="6857999"/>
          </a:xfrm>
        </p:spPr>
        <p:txBody>
          <a:bodyPr>
            <a:noAutofit/>
          </a:bodyPr>
          <a:lstStyle/>
          <a:p>
            <a:pPr marL="0" indent="0" algn="just">
              <a:lnSpc>
                <a:spcPct val="100000"/>
              </a:lnSpc>
              <a:buNone/>
            </a:pPr>
            <a:r>
              <a:rPr lang="en-US" b="1" dirty="0"/>
              <a:t>Indirect Construction Cost </a:t>
            </a:r>
          </a:p>
          <a:p>
            <a:pPr marL="0" indent="0" algn="just">
              <a:lnSpc>
                <a:spcPct val="100000"/>
              </a:lnSpc>
              <a:buNone/>
            </a:pPr>
            <a:r>
              <a:rPr lang="en-US" b="1" dirty="0"/>
              <a:t>Site overhead costs </a:t>
            </a:r>
          </a:p>
          <a:p>
            <a:pPr marL="0" indent="0" algn="just">
              <a:lnSpc>
                <a:spcPct val="100000"/>
              </a:lnSpc>
              <a:buNone/>
            </a:pPr>
            <a:r>
              <a:rPr lang="en-US" dirty="0" smtClean="0"/>
              <a:t></a:t>
            </a:r>
            <a:r>
              <a:rPr lang="en-US" b="1" dirty="0" smtClean="0"/>
              <a:t>Mobilization </a:t>
            </a:r>
            <a:r>
              <a:rPr lang="en-US" b="1" dirty="0"/>
              <a:t>and demobilization costs –These costs are </a:t>
            </a:r>
            <a:r>
              <a:rPr lang="en-US" b="1" dirty="0" smtClean="0"/>
              <a:t> </a:t>
            </a:r>
            <a:r>
              <a:rPr lang="en-US" dirty="0" smtClean="0"/>
              <a:t>mainly transportation </a:t>
            </a:r>
            <a:r>
              <a:rPr lang="en-US" dirty="0"/>
              <a:t>costs. </a:t>
            </a:r>
          </a:p>
          <a:p>
            <a:pPr marL="0" indent="0" algn="just">
              <a:lnSpc>
                <a:spcPct val="100000"/>
              </a:lnSpc>
              <a:buNone/>
            </a:pPr>
            <a:r>
              <a:rPr lang="en-US" dirty="0"/>
              <a:t> </a:t>
            </a:r>
            <a:r>
              <a:rPr lang="en-US" b="1" dirty="0"/>
              <a:t>Tender Expenses – These costs are related with </a:t>
            </a:r>
            <a:r>
              <a:rPr lang="en-US" b="1" dirty="0" smtClean="0"/>
              <a:t>the </a:t>
            </a:r>
            <a:r>
              <a:rPr lang="en-US" dirty="0" smtClean="0"/>
              <a:t>costs </a:t>
            </a:r>
            <a:r>
              <a:rPr lang="en-US" dirty="0"/>
              <a:t>of the contract performance security, </a:t>
            </a:r>
            <a:r>
              <a:rPr lang="en-US" dirty="0" smtClean="0"/>
              <a:t>advance repayment </a:t>
            </a:r>
            <a:r>
              <a:rPr lang="en-US" dirty="0"/>
              <a:t>guarantee, contractor’s all risk </a:t>
            </a:r>
            <a:r>
              <a:rPr lang="en-US" dirty="0" err="1" smtClean="0"/>
              <a:t>insurance,insurance</a:t>
            </a:r>
            <a:r>
              <a:rPr lang="en-US" dirty="0" smtClean="0"/>
              <a:t> </a:t>
            </a:r>
            <a:r>
              <a:rPr lang="en-US" dirty="0"/>
              <a:t>of the works and third party insurance </a:t>
            </a:r>
            <a:r>
              <a:rPr lang="en-US" dirty="0" smtClean="0"/>
              <a:t> depending </a:t>
            </a:r>
            <a:r>
              <a:rPr lang="en-US" dirty="0"/>
              <a:t>on the contract conditions agreed. </a:t>
            </a:r>
          </a:p>
          <a:p>
            <a:pPr marL="0" indent="0" algn="just">
              <a:lnSpc>
                <a:spcPct val="100000"/>
              </a:lnSpc>
              <a:buNone/>
            </a:pPr>
            <a:r>
              <a:rPr lang="en-US" dirty="0"/>
              <a:t> </a:t>
            </a:r>
            <a:r>
              <a:rPr lang="en-US" b="1" dirty="0"/>
              <a:t>Site offices –site offices are constructed from </a:t>
            </a:r>
            <a:r>
              <a:rPr lang="en-US" b="1" dirty="0" smtClean="0"/>
              <a:t>different </a:t>
            </a:r>
            <a:r>
              <a:rPr lang="en-US" dirty="0" smtClean="0"/>
              <a:t>materials </a:t>
            </a:r>
            <a:r>
              <a:rPr lang="en-US" dirty="0"/>
              <a:t>such </a:t>
            </a:r>
            <a:r>
              <a:rPr lang="en-US" dirty="0" smtClean="0"/>
              <a:t>as corrugated </a:t>
            </a:r>
            <a:r>
              <a:rPr lang="en-US" dirty="0"/>
              <a:t>iron sheets, </a:t>
            </a:r>
            <a:r>
              <a:rPr lang="en-US" dirty="0" smtClean="0"/>
              <a:t>prefabricated materials</a:t>
            </a:r>
            <a:r>
              <a:rPr lang="en-US" dirty="0"/>
              <a:t>, material packing steel containers, steel </a:t>
            </a:r>
            <a:r>
              <a:rPr lang="en-US" dirty="0" smtClean="0"/>
              <a:t> structure </a:t>
            </a:r>
            <a:r>
              <a:rPr lang="en-US" dirty="0"/>
              <a:t>and normal hollow concrete blocks. </a:t>
            </a:r>
          </a:p>
          <a:p>
            <a:pPr marL="0" indent="0" algn="just">
              <a:lnSpc>
                <a:spcPct val="100000"/>
              </a:lnSpc>
              <a:buNone/>
            </a:pPr>
            <a:r>
              <a:rPr lang="en-US" dirty="0"/>
              <a:t> </a:t>
            </a:r>
            <a:r>
              <a:rPr lang="en-US" b="1" dirty="0"/>
              <a:t>Expertise service costs – These costs will be </a:t>
            </a:r>
            <a:r>
              <a:rPr lang="en-US" b="1" dirty="0" smtClean="0"/>
              <a:t>incurred </a:t>
            </a:r>
            <a:r>
              <a:rPr lang="en-US" dirty="0" smtClean="0"/>
              <a:t>when </a:t>
            </a:r>
            <a:r>
              <a:rPr lang="en-US" dirty="0"/>
              <a:t>professional services are required at the project</a:t>
            </a:r>
          </a:p>
          <a:p>
            <a:pPr algn="just">
              <a:lnSpc>
                <a:spcPct val="100000"/>
              </a:lnSpc>
            </a:pPr>
            <a:r>
              <a:rPr lang="en-US" dirty="0"/>
              <a:t>site such as lawyers, claim experts and so on. </a:t>
            </a:r>
          </a:p>
        </p:txBody>
      </p:sp>
    </p:spTree>
    <p:extLst>
      <p:ext uri="{BB962C8B-B14F-4D97-AF65-F5344CB8AC3E}">
        <p14:creationId xmlns:p14="http://schemas.microsoft.com/office/powerpoint/2010/main" val="40130548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7" y="256206"/>
            <a:ext cx="11499272" cy="6213867"/>
          </a:xfrm>
        </p:spPr>
        <p:txBody>
          <a:bodyPr>
            <a:normAutofit/>
          </a:bodyPr>
          <a:lstStyle/>
          <a:p>
            <a:pPr marL="0" indent="0" algn="just">
              <a:buNone/>
            </a:pPr>
            <a:r>
              <a:rPr lang="en-US" b="1" dirty="0"/>
              <a:t>I</a:t>
            </a:r>
            <a:r>
              <a:rPr lang="en-US" b="1" dirty="0" smtClean="0"/>
              <a:t>ndirect </a:t>
            </a:r>
            <a:r>
              <a:rPr lang="en-US" b="1" dirty="0"/>
              <a:t>Construction Cost </a:t>
            </a:r>
          </a:p>
          <a:p>
            <a:pPr marL="0" indent="0" algn="just">
              <a:buNone/>
            </a:pPr>
            <a:r>
              <a:rPr lang="en-US" b="1" dirty="0" smtClean="0"/>
              <a:t> </a:t>
            </a:r>
            <a:r>
              <a:rPr lang="en-US" b="1" dirty="0"/>
              <a:t>Site overhead costs </a:t>
            </a:r>
          </a:p>
          <a:p>
            <a:pPr marL="0" indent="0" algn="just">
              <a:buNone/>
            </a:pPr>
            <a:r>
              <a:rPr lang="en-US" dirty="0"/>
              <a:t> </a:t>
            </a:r>
            <a:r>
              <a:rPr lang="en-US" b="1" dirty="0"/>
              <a:t>Office furniture and equipments – Different office </a:t>
            </a:r>
            <a:r>
              <a:rPr lang="en-US" b="1" dirty="0" smtClean="0"/>
              <a:t> </a:t>
            </a:r>
            <a:r>
              <a:rPr lang="en-US" dirty="0" smtClean="0"/>
              <a:t>furniture </a:t>
            </a:r>
            <a:r>
              <a:rPr lang="en-US" dirty="0"/>
              <a:t>and equipments are required </a:t>
            </a:r>
            <a:r>
              <a:rPr lang="en-US" dirty="0" smtClean="0"/>
              <a:t>depending  on </a:t>
            </a:r>
            <a:r>
              <a:rPr lang="en-US" dirty="0"/>
              <a:t>the size and location of the project</a:t>
            </a:r>
            <a:r>
              <a:rPr lang="en-US" dirty="0" smtClean="0"/>
              <a:t>.</a:t>
            </a:r>
          </a:p>
          <a:p>
            <a:pPr marL="0" indent="0" algn="just">
              <a:buNone/>
            </a:pPr>
            <a:r>
              <a:rPr lang="en-US" dirty="0" smtClean="0"/>
              <a:t> </a:t>
            </a:r>
            <a:r>
              <a:rPr lang="en-US" b="1" dirty="0"/>
              <a:t>Office running expenses - The site office operation </a:t>
            </a:r>
            <a:r>
              <a:rPr lang="en-US" b="1" dirty="0" smtClean="0"/>
              <a:t> </a:t>
            </a:r>
            <a:r>
              <a:rPr lang="en-US" dirty="0" smtClean="0"/>
              <a:t>requires different expenses </a:t>
            </a:r>
            <a:r>
              <a:rPr lang="en-US" dirty="0"/>
              <a:t>such as telephones, fax, </a:t>
            </a:r>
            <a:r>
              <a:rPr lang="en-US" dirty="0" smtClean="0"/>
              <a:t> internet </a:t>
            </a:r>
            <a:r>
              <a:rPr lang="en-US" dirty="0"/>
              <a:t>service, mail service and stationery. </a:t>
            </a:r>
          </a:p>
          <a:p>
            <a:pPr marL="0" indent="0" algn="just">
              <a:buNone/>
            </a:pPr>
            <a:r>
              <a:rPr lang="en-US" dirty="0"/>
              <a:t> </a:t>
            </a:r>
            <a:r>
              <a:rPr lang="en-US" b="1" dirty="0"/>
              <a:t>Radio communications - If the coverage area </a:t>
            </a:r>
            <a:r>
              <a:rPr lang="en-US" b="1" dirty="0" smtClean="0"/>
              <a:t>of </a:t>
            </a:r>
            <a:r>
              <a:rPr lang="en-US" dirty="0" smtClean="0"/>
              <a:t>the </a:t>
            </a:r>
            <a:r>
              <a:rPr lang="en-US" dirty="0"/>
              <a:t>construction project is vast, hand held and </a:t>
            </a:r>
            <a:r>
              <a:rPr lang="en-US" dirty="0" smtClean="0"/>
              <a:t> stationed </a:t>
            </a:r>
            <a:r>
              <a:rPr lang="en-US" dirty="0"/>
              <a:t>radio communications may be used </a:t>
            </a:r>
            <a:r>
              <a:rPr lang="en-US" dirty="0" smtClean="0"/>
              <a:t> within </a:t>
            </a:r>
            <a:r>
              <a:rPr lang="en-US" dirty="0"/>
              <a:t>the site and with the head office. </a:t>
            </a:r>
          </a:p>
        </p:txBody>
      </p:sp>
    </p:spTree>
    <p:extLst>
      <p:ext uri="{BB962C8B-B14F-4D97-AF65-F5344CB8AC3E}">
        <p14:creationId xmlns:p14="http://schemas.microsoft.com/office/powerpoint/2010/main" val="2874523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409432"/>
            <a:ext cx="11518709" cy="6086901"/>
          </a:xfrm>
        </p:spPr>
        <p:txBody>
          <a:bodyPr>
            <a:normAutofit/>
          </a:bodyPr>
          <a:lstStyle/>
          <a:p>
            <a:pPr marL="0" indent="0" algn="just">
              <a:buNone/>
            </a:pPr>
            <a:r>
              <a:rPr lang="en-US" b="1" dirty="0"/>
              <a:t>Indirect Construction Cost </a:t>
            </a:r>
          </a:p>
          <a:p>
            <a:pPr marL="0" indent="0" algn="just">
              <a:buNone/>
            </a:pPr>
            <a:r>
              <a:rPr lang="en-US" b="1" dirty="0"/>
              <a:t>Site overhead costs </a:t>
            </a:r>
          </a:p>
          <a:p>
            <a:pPr marL="0" indent="0" algn="just">
              <a:buNone/>
            </a:pPr>
            <a:r>
              <a:rPr lang="en-US" dirty="0"/>
              <a:t> </a:t>
            </a:r>
            <a:r>
              <a:rPr lang="en-US" b="1" dirty="0"/>
              <a:t>Camp facilities – The costs of construction and </a:t>
            </a:r>
            <a:r>
              <a:rPr lang="en-US" b="1" dirty="0" smtClean="0"/>
              <a:t> </a:t>
            </a:r>
            <a:r>
              <a:rPr lang="en-US" dirty="0" smtClean="0"/>
              <a:t>operation </a:t>
            </a:r>
            <a:r>
              <a:rPr lang="en-US" dirty="0"/>
              <a:t>of other facilities such as restaurants, </a:t>
            </a:r>
            <a:r>
              <a:rPr lang="en-US" dirty="0" smtClean="0"/>
              <a:t> recreational </a:t>
            </a:r>
            <a:r>
              <a:rPr lang="en-US" dirty="0"/>
              <a:t>centers and playgrounds are also </a:t>
            </a:r>
            <a:r>
              <a:rPr lang="en-US" dirty="0" smtClean="0"/>
              <a:t>included under </a:t>
            </a:r>
            <a:r>
              <a:rPr lang="en-US" dirty="0"/>
              <a:t>the camp facilities.  </a:t>
            </a:r>
          </a:p>
          <a:p>
            <a:pPr marL="0" indent="0" algn="just">
              <a:buNone/>
            </a:pPr>
            <a:r>
              <a:rPr lang="en-US" dirty="0"/>
              <a:t> </a:t>
            </a:r>
            <a:r>
              <a:rPr lang="en-US" b="1" dirty="0"/>
              <a:t>Access roads – Depending on the topography </a:t>
            </a:r>
            <a:r>
              <a:rPr lang="en-US" b="1" dirty="0" smtClean="0"/>
              <a:t>and </a:t>
            </a:r>
            <a:r>
              <a:rPr lang="en-US" dirty="0" smtClean="0"/>
              <a:t>location </a:t>
            </a:r>
            <a:r>
              <a:rPr lang="en-US" dirty="0"/>
              <a:t>of the project site, different access roads may </a:t>
            </a:r>
            <a:r>
              <a:rPr lang="en-US" dirty="0" smtClean="0"/>
              <a:t> be </a:t>
            </a:r>
            <a:r>
              <a:rPr lang="en-US" dirty="0"/>
              <a:t>required to construct such as detour roads, </a:t>
            </a:r>
            <a:r>
              <a:rPr lang="en-US" dirty="0" smtClean="0"/>
              <a:t>access roads </a:t>
            </a:r>
            <a:r>
              <a:rPr lang="en-US" dirty="0"/>
              <a:t>to quarry and disposal areas, etc. </a:t>
            </a:r>
          </a:p>
          <a:p>
            <a:pPr marL="0" indent="0" algn="just">
              <a:buNone/>
            </a:pPr>
            <a:r>
              <a:rPr lang="en-US" dirty="0"/>
              <a:t> </a:t>
            </a:r>
            <a:r>
              <a:rPr lang="en-US" b="1" dirty="0"/>
              <a:t>Water and power supply – All the site offices, </a:t>
            </a:r>
            <a:r>
              <a:rPr lang="en-US" b="1" dirty="0" smtClean="0"/>
              <a:t>camp </a:t>
            </a:r>
            <a:r>
              <a:rPr lang="en-US" dirty="0" smtClean="0"/>
              <a:t>facilities</a:t>
            </a:r>
            <a:r>
              <a:rPr lang="en-US" dirty="0"/>
              <a:t>, the construction itself requires water and </a:t>
            </a:r>
            <a:r>
              <a:rPr lang="en-US" dirty="0" smtClean="0"/>
              <a:t> power </a:t>
            </a:r>
            <a:r>
              <a:rPr lang="en-US" dirty="0"/>
              <a:t>supply for operating the whole project properly. </a:t>
            </a:r>
          </a:p>
          <a:p>
            <a:pPr marL="0" indent="0" algn="just">
              <a:buNone/>
            </a:pPr>
            <a:r>
              <a:rPr lang="en-US" dirty="0"/>
              <a:t> </a:t>
            </a:r>
            <a:r>
              <a:rPr lang="en-US" b="1" dirty="0"/>
              <a:t>Workshops garages and warehouses, Bank </a:t>
            </a:r>
            <a:r>
              <a:rPr lang="en-US" b="1" dirty="0" smtClean="0"/>
              <a:t>charges, Transportation </a:t>
            </a:r>
            <a:r>
              <a:rPr lang="en-US" b="1" dirty="0"/>
              <a:t>and travel expenses, </a:t>
            </a:r>
            <a:r>
              <a:rPr lang="en-US" b="1" dirty="0" smtClean="0"/>
              <a:t>Insurance charges</a:t>
            </a:r>
            <a:r>
              <a:rPr lang="en-US" b="1" dirty="0"/>
              <a:t>, etc… </a:t>
            </a:r>
            <a:endParaRPr lang="en-US" dirty="0"/>
          </a:p>
        </p:txBody>
      </p:sp>
    </p:spTree>
    <p:extLst>
      <p:ext uri="{BB962C8B-B14F-4D97-AF65-F5344CB8AC3E}">
        <p14:creationId xmlns:p14="http://schemas.microsoft.com/office/powerpoint/2010/main" val="2822770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341194"/>
            <a:ext cx="11436824" cy="5835769"/>
          </a:xfrm>
        </p:spPr>
        <p:txBody>
          <a:bodyPr>
            <a:normAutofit/>
          </a:bodyPr>
          <a:lstStyle/>
          <a:p>
            <a:pPr marL="0" indent="0" algn="just">
              <a:lnSpc>
                <a:spcPct val="150000"/>
              </a:lnSpc>
              <a:buNone/>
            </a:pPr>
            <a:r>
              <a:rPr lang="en-US" b="1" dirty="0"/>
              <a:t>Indirect Construction Cost </a:t>
            </a:r>
          </a:p>
          <a:p>
            <a:pPr marL="0" indent="0" algn="just">
              <a:lnSpc>
                <a:spcPct val="150000"/>
              </a:lnSpc>
              <a:buNone/>
            </a:pPr>
            <a:r>
              <a:rPr lang="en-US" b="1" dirty="0" smtClean="0"/>
              <a:t>Common </a:t>
            </a:r>
            <a:r>
              <a:rPr lang="en-US" b="1" dirty="0"/>
              <a:t>workmen </a:t>
            </a:r>
          </a:p>
          <a:p>
            <a:pPr marL="0" indent="0" algn="just">
              <a:lnSpc>
                <a:spcPct val="150000"/>
              </a:lnSpc>
              <a:buNone/>
            </a:pPr>
            <a:r>
              <a:rPr lang="en-US" dirty="0"/>
              <a:t>  Expenses associated with workmen used </a:t>
            </a:r>
            <a:r>
              <a:rPr lang="en-US" dirty="0" smtClean="0"/>
              <a:t>for different </a:t>
            </a:r>
            <a:r>
              <a:rPr lang="en-US" dirty="0"/>
              <a:t>activities in a manner that their role </a:t>
            </a:r>
            <a:r>
              <a:rPr lang="en-US" dirty="0" smtClean="0"/>
              <a:t> cannot </a:t>
            </a:r>
            <a:r>
              <a:rPr lang="en-US" dirty="0"/>
              <a:t>be directly attributed to any single activity, </a:t>
            </a:r>
            <a:r>
              <a:rPr lang="en-US" dirty="0" smtClean="0"/>
              <a:t> is </a:t>
            </a:r>
            <a:r>
              <a:rPr lang="en-US" dirty="0"/>
              <a:t>uniformly distributed in all the items of bill </a:t>
            </a:r>
            <a:r>
              <a:rPr lang="en-US" dirty="0" smtClean="0"/>
              <a:t>of quantities</a:t>
            </a:r>
            <a:r>
              <a:rPr lang="en-US" dirty="0"/>
              <a:t>.  </a:t>
            </a:r>
          </a:p>
          <a:p>
            <a:pPr marL="0" indent="0" algn="just">
              <a:lnSpc>
                <a:spcPct val="150000"/>
              </a:lnSpc>
              <a:buNone/>
            </a:pPr>
            <a:r>
              <a:rPr lang="en-US" dirty="0"/>
              <a:t>Such workmen may include safety steward, quality </a:t>
            </a:r>
            <a:r>
              <a:rPr lang="en-US" dirty="0" smtClean="0"/>
              <a:t> control technicians</a:t>
            </a:r>
            <a:r>
              <a:rPr lang="en-US" dirty="0"/>
              <a:t>, survey helpers, security </a:t>
            </a:r>
            <a:r>
              <a:rPr lang="en-US" dirty="0" smtClean="0"/>
              <a:t>men and </a:t>
            </a:r>
            <a:r>
              <a:rPr lang="en-US" dirty="0"/>
              <a:t>the workmen employed in accounting office, </a:t>
            </a:r>
            <a:r>
              <a:rPr lang="en-US" dirty="0" smtClean="0"/>
              <a:t> time </a:t>
            </a:r>
            <a:r>
              <a:rPr lang="en-US" dirty="0"/>
              <a:t>office, stores, etc. </a:t>
            </a:r>
          </a:p>
        </p:txBody>
      </p:sp>
    </p:spTree>
    <p:extLst>
      <p:ext uri="{BB962C8B-B14F-4D97-AF65-F5344CB8AC3E}">
        <p14:creationId xmlns:p14="http://schemas.microsoft.com/office/powerpoint/2010/main" val="2756693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327547"/>
            <a:ext cx="11607110" cy="5808473"/>
          </a:xfrm>
        </p:spPr>
        <p:txBody>
          <a:bodyPr>
            <a:normAutofit/>
          </a:bodyPr>
          <a:lstStyle/>
          <a:p>
            <a:pPr marL="0" indent="0" algn="just">
              <a:lnSpc>
                <a:spcPct val="150000"/>
              </a:lnSpc>
              <a:buNone/>
            </a:pPr>
            <a:r>
              <a:rPr lang="en-US" b="1" dirty="0" smtClean="0"/>
              <a:t>Mark-up  </a:t>
            </a:r>
            <a:endParaRPr lang="en-US" b="1" dirty="0"/>
          </a:p>
          <a:p>
            <a:pPr algn="just">
              <a:lnSpc>
                <a:spcPct val="150000"/>
              </a:lnSpc>
            </a:pPr>
            <a:r>
              <a:rPr lang="en-US" dirty="0"/>
              <a:t>Mark up can be seen as the sum of general </a:t>
            </a:r>
            <a:r>
              <a:rPr lang="en-US" dirty="0" smtClean="0"/>
              <a:t> overheads</a:t>
            </a:r>
            <a:r>
              <a:rPr lang="en-US" dirty="0"/>
              <a:t>, provision for risks and </a:t>
            </a:r>
            <a:r>
              <a:rPr lang="en-US" dirty="0" smtClean="0"/>
              <a:t>profit margin</a:t>
            </a:r>
            <a:r>
              <a:rPr lang="en-US" dirty="0"/>
              <a:t>. </a:t>
            </a:r>
            <a:r>
              <a:rPr lang="en-US" dirty="0" smtClean="0"/>
              <a:t> </a:t>
            </a:r>
          </a:p>
          <a:p>
            <a:pPr marL="0" indent="0" algn="just">
              <a:lnSpc>
                <a:spcPct val="150000"/>
              </a:lnSpc>
              <a:buNone/>
            </a:pPr>
            <a:r>
              <a:rPr lang="en-US" b="1" dirty="0" smtClean="0"/>
              <a:t>1. General Overheads  </a:t>
            </a:r>
          </a:p>
          <a:p>
            <a:pPr marL="0" indent="0" algn="just">
              <a:lnSpc>
                <a:spcPct val="150000"/>
              </a:lnSpc>
              <a:buNone/>
            </a:pPr>
            <a:r>
              <a:rPr lang="en-US" dirty="0" smtClean="0"/>
              <a:t></a:t>
            </a:r>
            <a:r>
              <a:rPr lang="en-US" dirty="0"/>
              <a:t>Several expenses incurred at the corporate </a:t>
            </a:r>
            <a:r>
              <a:rPr lang="en-US" dirty="0" smtClean="0"/>
              <a:t> headquarters </a:t>
            </a:r>
            <a:r>
              <a:rPr lang="en-US" dirty="0"/>
              <a:t>of a company cannot be </a:t>
            </a:r>
            <a:r>
              <a:rPr lang="en-US" dirty="0" smtClean="0"/>
              <a:t> directly </a:t>
            </a:r>
            <a:r>
              <a:rPr lang="en-US" dirty="0"/>
              <a:t>traced to any particular </a:t>
            </a:r>
            <a:r>
              <a:rPr lang="en-US" dirty="0" smtClean="0"/>
              <a:t>project and </a:t>
            </a:r>
            <a:r>
              <a:rPr lang="en-US" dirty="0"/>
              <a:t>accordingly such expenses </a:t>
            </a:r>
            <a:r>
              <a:rPr lang="en-US" dirty="0" smtClean="0"/>
              <a:t>are charged from </a:t>
            </a:r>
            <a:r>
              <a:rPr lang="en-US" dirty="0"/>
              <a:t>the running projects on pro </a:t>
            </a:r>
            <a:r>
              <a:rPr lang="en-US" dirty="0" smtClean="0"/>
              <a:t>rata basis</a:t>
            </a:r>
            <a:r>
              <a:rPr lang="en-US" dirty="0"/>
              <a:t>. </a:t>
            </a:r>
            <a:endParaRPr lang="en-US" dirty="0" smtClean="0"/>
          </a:p>
          <a:p>
            <a:pPr marL="0" indent="0" algn="just">
              <a:buNone/>
            </a:pPr>
            <a:endParaRPr lang="en-US" dirty="0"/>
          </a:p>
        </p:txBody>
      </p:sp>
    </p:spTree>
    <p:extLst>
      <p:ext uri="{BB962C8B-B14F-4D97-AF65-F5344CB8AC3E}">
        <p14:creationId xmlns:p14="http://schemas.microsoft.com/office/powerpoint/2010/main" val="18100063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207818"/>
            <a:ext cx="11341806" cy="6442364"/>
          </a:xfrm>
        </p:spPr>
        <p:txBody>
          <a:bodyPr>
            <a:normAutofit lnSpcReduction="10000"/>
          </a:bodyPr>
          <a:lstStyle/>
          <a:p>
            <a:pPr algn="just">
              <a:lnSpc>
                <a:spcPct val="150000"/>
              </a:lnSpc>
            </a:pPr>
            <a:r>
              <a:rPr lang="en-US" b="1" i="1" dirty="0"/>
              <a:t>Mark-up </a:t>
            </a:r>
            <a:r>
              <a:rPr lang="en-US" dirty="0" smtClean="0"/>
              <a:t> </a:t>
            </a:r>
            <a:endParaRPr lang="en-US" dirty="0"/>
          </a:p>
          <a:p>
            <a:pPr marL="0" indent="0" algn="just">
              <a:lnSpc>
                <a:spcPct val="150000"/>
              </a:lnSpc>
              <a:buNone/>
            </a:pPr>
            <a:r>
              <a:rPr lang="en-US" dirty="0"/>
              <a:t> </a:t>
            </a:r>
            <a:r>
              <a:rPr lang="en-US" b="1" i="1" dirty="0"/>
              <a:t>General Overheads Such expenses include </a:t>
            </a:r>
            <a:r>
              <a:rPr lang="en-US" b="1" i="1" dirty="0" smtClean="0"/>
              <a:t>those </a:t>
            </a:r>
            <a:r>
              <a:rPr lang="en-US" dirty="0" smtClean="0"/>
              <a:t>incurred </a:t>
            </a:r>
            <a:r>
              <a:rPr lang="en-US" dirty="0"/>
              <a:t>towards research and </a:t>
            </a:r>
            <a:r>
              <a:rPr lang="en-US" dirty="0" smtClean="0"/>
              <a:t>development, publicity</a:t>
            </a:r>
            <a:r>
              <a:rPr lang="en-US" dirty="0"/>
              <a:t> </a:t>
            </a:r>
            <a:r>
              <a:rPr lang="en-US" dirty="0" smtClean="0"/>
              <a:t>and </a:t>
            </a:r>
            <a:r>
              <a:rPr lang="en-US" dirty="0"/>
              <a:t>advertisement, the cost of unsuccessful bids </a:t>
            </a:r>
            <a:r>
              <a:rPr lang="en-US" dirty="0" smtClean="0"/>
              <a:t>that necessarily </a:t>
            </a:r>
            <a:r>
              <a:rPr lang="en-US" dirty="0"/>
              <a:t>needs to be distributed over other </a:t>
            </a:r>
            <a:r>
              <a:rPr lang="en-US" dirty="0" smtClean="0"/>
              <a:t>projects, recruitment </a:t>
            </a:r>
            <a:r>
              <a:rPr lang="en-US" dirty="0"/>
              <a:t>of personnel, salaries of security personnel </a:t>
            </a:r>
            <a:r>
              <a:rPr lang="en-US" dirty="0" smtClean="0"/>
              <a:t> at </a:t>
            </a:r>
            <a:r>
              <a:rPr lang="en-US" dirty="0"/>
              <a:t>the head office etc. and are termed as ‘general </a:t>
            </a:r>
            <a:r>
              <a:rPr lang="en-US" dirty="0" smtClean="0"/>
              <a:t>overheads</a:t>
            </a:r>
            <a:r>
              <a:rPr lang="en-US" dirty="0"/>
              <a:t>’.  </a:t>
            </a:r>
          </a:p>
          <a:p>
            <a:pPr marL="0" indent="0" algn="just">
              <a:lnSpc>
                <a:spcPct val="150000"/>
              </a:lnSpc>
              <a:buNone/>
            </a:pPr>
            <a:r>
              <a:rPr lang="en-US" dirty="0"/>
              <a:t> The ‘general overheads’ for a construction company </a:t>
            </a:r>
            <a:r>
              <a:rPr lang="en-US" dirty="0" smtClean="0"/>
              <a:t>varies </a:t>
            </a:r>
            <a:r>
              <a:rPr lang="en-US" dirty="0"/>
              <a:t>between 2-3% of the contract value depending on </a:t>
            </a:r>
            <a:r>
              <a:rPr lang="en-US" dirty="0" smtClean="0"/>
              <a:t> factors </a:t>
            </a:r>
            <a:r>
              <a:rPr lang="en-US" dirty="0"/>
              <a:t>such as turnover, staff strength, nature </a:t>
            </a:r>
            <a:r>
              <a:rPr lang="en-US" dirty="0" smtClean="0"/>
              <a:t>of expenses </a:t>
            </a:r>
            <a:r>
              <a:rPr lang="en-US" dirty="0"/>
              <a:t>incurred at head-office, and the number </a:t>
            </a:r>
            <a:r>
              <a:rPr lang="en-US" dirty="0" smtClean="0"/>
              <a:t>of projects </a:t>
            </a:r>
            <a:r>
              <a:rPr lang="en-US" dirty="0"/>
              <a:t>in hand currently etc. </a:t>
            </a:r>
          </a:p>
        </p:txBody>
      </p:sp>
    </p:spTree>
    <p:extLst>
      <p:ext uri="{BB962C8B-B14F-4D97-AF65-F5344CB8AC3E}">
        <p14:creationId xmlns:p14="http://schemas.microsoft.com/office/powerpoint/2010/main" val="344993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52400"/>
            <a:ext cx="11829714" cy="6442363"/>
          </a:xfrm>
        </p:spPr>
        <p:txBody>
          <a:bodyPr>
            <a:normAutofit fontScale="92500"/>
          </a:bodyPr>
          <a:lstStyle/>
          <a:p>
            <a:pPr marL="0" indent="0" algn="just">
              <a:lnSpc>
                <a:spcPct val="150000"/>
              </a:lnSpc>
              <a:buNone/>
            </a:pPr>
            <a:r>
              <a:rPr lang="en-US" b="1" dirty="0"/>
              <a:t>Mark-up </a:t>
            </a:r>
          </a:p>
          <a:p>
            <a:pPr marL="0" indent="0" algn="just">
              <a:lnSpc>
                <a:spcPct val="150000"/>
              </a:lnSpc>
              <a:buNone/>
            </a:pPr>
            <a:r>
              <a:rPr lang="en-US" b="1" dirty="0" smtClean="0"/>
              <a:t>2</a:t>
            </a:r>
            <a:r>
              <a:rPr lang="en-US" b="1" dirty="0"/>
              <a:t>. Contingency for Risks </a:t>
            </a:r>
          </a:p>
          <a:p>
            <a:pPr marL="0" indent="0" algn="just">
              <a:lnSpc>
                <a:spcPct val="150000"/>
              </a:lnSpc>
              <a:buNone/>
            </a:pPr>
            <a:r>
              <a:rPr lang="en-US" dirty="0"/>
              <a:t> Construction projects are risky proposition full </a:t>
            </a:r>
            <a:r>
              <a:rPr lang="en-US" dirty="0" smtClean="0"/>
              <a:t>of uncertainties </a:t>
            </a:r>
            <a:r>
              <a:rPr lang="en-US" dirty="0"/>
              <a:t>and risks. In spite of different details </a:t>
            </a:r>
            <a:r>
              <a:rPr lang="en-US" dirty="0" smtClean="0"/>
              <a:t> known </a:t>
            </a:r>
            <a:r>
              <a:rPr lang="en-US" dirty="0"/>
              <a:t>at the tendering stage there are uncertainties and </a:t>
            </a:r>
            <a:r>
              <a:rPr lang="en-US" dirty="0" smtClean="0"/>
              <a:t> risks </a:t>
            </a:r>
            <a:r>
              <a:rPr lang="en-US" dirty="0"/>
              <a:t>pertaining to timely completion, budget </a:t>
            </a:r>
            <a:r>
              <a:rPr lang="en-US" dirty="0" smtClean="0"/>
              <a:t>escalation, site </a:t>
            </a:r>
            <a:r>
              <a:rPr lang="en-US" dirty="0"/>
              <a:t>conditions, soil characteristics, labor, and </a:t>
            </a:r>
            <a:r>
              <a:rPr lang="en-US" dirty="0" smtClean="0"/>
              <a:t>material availability </a:t>
            </a:r>
            <a:r>
              <a:rPr lang="en-US" dirty="0"/>
              <a:t>and so on.  </a:t>
            </a:r>
          </a:p>
          <a:p>
            <a:pPr marL="0" indent="0" algn="just">
              <a:lnSpc>
                <a:spcPct val="150000"/>
              </a:lnSpc>
              <a:buNone/>
            </a:pPr>
            <a:r>
              <a:rPr lang="en-US" dirty="0"/>
              <a:t> In order to safeguard against these </a:t>
            </a:r>
            <a:r>
              <a:rPr lang="en-US" dirty="0" smtClean="0"/>
              <a:t>eventualities contractors </a:t>
            </a:r>
            <a:r>
              <a:rPr lang="en-US" dirty="0"/>
              <a:t>keep certain contingencies provisions so </a:t>
            </a:r>
            <a:r>
              <a:rPr lang="en-US" dirty="0" smtClean="0"/>
              <a:t>that should </a:t>
            </a:r>
            <a:r>
              <a:rPr lang="en-US" dirty="0"/>
              <a:t>these risks materializes one can use </a:t>
            </a:r>
            <a:r>
              <a:rPr lang="en-US" dirty="0" smtClean="0"/>
              <a:t>the contingency </a:t>
            </a:r>
            <a:r>
              <a:rPr lang="en-US" dirty="0"/>
              <a:t>provisions to take care of the risks. Indeed, </a:t>
            </a:r>
            <a:r>
              <a:rPr lang="en-US" dirty="0" smtClean="0"/>
              <a:t>higher </a:t>
            </a:r>
            <a:r>
              <a:rPr lang="en-US" dirty="0"/>
              <a:t>the uncertainties involved with a project at </a:t>
            </a:r>
            <a:r>
              <a:rPr lang="en-US" dirty="0" smtClean="0"/>
              <a:t>the time </a:t>
            </a:r>
            <a:r>
              <a:rPr lang="en-US" dirty="0"/>
              <a:t>of tender, higher is the contingency provisions. </a:t>
            </a:r>
          </a:p>
        </p:txBody>
      </p:sp>
    </p:spTree>
    <p:extLst>
      <p:ext uri="{BB962C8B-B14F-4D97-AF65-F5344CB8AC3E}">
        <p14:creationId xmlns:p14="http://schemas.microsoft.com/office/powerpoint/2010/main" val="330900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3913" y="190587"/>
            <a:ext cx="11446329" cy="6406155"/>
          </a:xfrm>
          <a:prstGeom prst="rect">
            <a:avLst/>
          </a:prstGeom>
        </p:spPr>
      </p:pic>
    </p:spTree>
    <p:extLst>
      <p:ext uri="{BB962C8B-B14F-4D97-AF65-F5344CB8AC3E}">
        <p14:creationId xmlns:p14="http://schemas.microsoft.com/office/powerpoint/2010/main" val="1020429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641445"/>
            <a:ext cx="11568546" cy="5773210"/>
          </a:xfrm>
        </p:spPr>
        <p:txBody>
          <a:bodyPr/>
          <a:lstStyle/>
          <a:p>
            <a:pPr marL="0" indent="0" algn="just">
              <a:lnSpc>
                <a:spcPct val="150000"/>
              </a:lnSpc>
              <a:buNone/>
            </a:pPr>
            <a:r>
              <a:rPr lang="en-US" b="1" dirty="0"/>
              <a:t>Mark-up </a:t>
            </a:r>
          </a:p>
          <a:p>
            <a:pPr marL="0" indent="0" algn="just">
              <a:lnSpc>
                <a:spcPct val="150000"/>
              </a:lnSpc>
              <a:buNone/>
            </a:pPr>
            <a:r>
              <a:rPr lang="en-US" b="1" dirty="0"/>
              <a:t>3. Profit </a:t>
            </a:r>
          </a:p>
          <a:p>
            <a:pPr marL="0" indent="0" algn="just">
              <a:lnSpc>
                <a:spcPct val="150000"/>
              </a:lnSpc>
              <a:buNone/>
            </a:pPr>
            <a:r>
              <a:rPr lang="en-US" dirty="0"/>
              <a:t>This is a reward of carrying out </a:t>
            </a:r>
            <a:r>
              <a:rPr lang="en-US" dirty="0" smtClean="0"/>
              <a:t>the business </a:t>
            </a:r>
            <a:r>
              <a:rPr lang="en-US" dirty="0"/>
              <a:t>and thus taking risk. </a:t>
            </a:r>
            <a:r>
              <a:rPr lang="en-US" dirty="0" smtClean="0"/>
              <a:t>Risky business </a:t>
            </a:r>
            <a:r>
              <a:rPr lang="en-US" dirty="0"/>
              <a:t>carries more profit and vice </a:t>
            </a:r>
            <a:r>
              <a:rPr lang="en-US" dirty="0" smtClean="0"/>
              <a:t> versa</a:t>
            </a:r>
            <a:r>
              <a:rPr lang="en-US" dirty="0"/>
              <a:t>. </a:t>
            </a:r>
          </a:p>
        </p:txBody>
      </p:sp>
    </p:spTree>
    <p:extLst>
      <p:ext uri="{BB962C8B-B14F-4D97-AF65-F5344CB8AC3E}">
        <p14:creationId xmlns:p14="http://schemas.microsoft.com/office/powerpoint/2010/main" val="2793013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382137"/>
            <a:ext cx="11625204" cy="6182436"/>
          </a:xfrm>
        </p:spPr>
        <p:txBody>
          <a:bodyPr>
            <a:normAutofit fontScale="92500" lnSpcReduction="10000"/>
          </a:bodyPr>
          <a:lstStyle/>
          <a:p>
            <a:pPr marL="0" indent="0" algn="just">
              <a:buNone/>
            </a:pPr>
            <a:r>
              <a:rPr lang="en-US" b="1" dirty="0"/>
              <a:t>4. Unit Rate Analysis </a:t>
            </a:r>
          </a:p>
          <a:p>
            <a:pPr marL="0" indent="0" algn="just">
              <a:buNone/>
            </a:pPr>
            <a:r>
              <a:rPr lang="en-US" b="1" dirty="0"/>
              <a:t>General </a:t>
            </a:r>
          </a:p>
          <a:p>
            <a:pPr marL="0" indent="0" algn="just">
              <a:buNone/>
            </a:pPr>
            <a:r>
              <a:rPr lang="en-US" dirty="0"/>
              <a:t> Construction cost </a:t>
            </a:r>
            <a:r>
              <a:rPr lang="en-US" b="1" dirty="0"/>
              <a:t>estimation formats and procedures </a:t>
            </a:r>
            <a:r>
              <a:rPr lang="en-US" b="1" dirty="0" smtClean="0"/>
              <a:t> </a:t>
            </a:r>
            <a:r>
              <a:rPr lang="en-US" dirty="0" smtClean="0"/>
              <a:t>shall </a:t>
            </a:r>
            <a:r>
              <a:rPr lang="en-US" dirty="0"/>
              <a:t>also </a:t>
            </a:r>
            <a:r>
              <a:rPr lang="en-US" b="1" dirty="0"/>
              <a:t>serve as the basis for different purposes as </a:t>
            </a:r>
            <a:r>
              <a:rPr lang="en-US" dirty="0" smtClean="0"/>
              <a:t>listed </a:t>
            </a:r>
            <a:r>
              <a:rPr lang="en-US" dirty="0"/>
              <a:t>below in </a:t>
            </a:r>
            <a:r>
              <a:rPr lang="en-US" b="1" dirty="0"/>
              <a:t>managing the project during construction. </a:t>
            </a:r>
          </a:p>
          <a:p>
            <a:pPr marL="0" indent="0" algn="just">
              <a:buNone/>
            </a:pPr>
            <a:r>
              <a:rPr lang="en-US" dirty="0"/>
              <a:t> Construction planning; </a:t>
            </a:r>
          </a:p>
          <a:p>
            <a:pPr marL="0" indent="0" algn="just">
              <a:buNone/>
            </a:pPr>
            <a:r>
              <a:rPr lang="en-US" dirty="0"/>
              <a:t> Project cash flow preparation; </a:t>
            </a:r>
          </a:p>
          <a:p>
            <a:pPr marL="0" indent="0" algn="just">
              <a:buNone/>
            </a:pPr>
            <a:r>
              <a:rPr lang="en-US" dirty="0"/>
              <a:t> Productivity data collection; </a:t>
            </a:r>
          </a:p>
          <a:p>
            <a:pPr marL="0" indent="0" algn="just">
              <a:buNone/>
            </a:pPr>
            <a:r>
              <a:rPr lang="en-US" dirty="0"/>
              <a:t> Material consumption data collection; </a:t>
            </a:r>
          </a:p>
          <a:p>
            <a:pPr marL="0" indent="0" algn="just">
              <a:buNone/>
            </a:pPr>
            <a:r>
              <a:rPr lang="en-US" dirty="0"/>
              <a:t> Construction monitoring; </a:t>
            </a:r>
          </a:p>
          <a:p>
            <a:pPr marL="0" indent="0" algn="just">
              <a:buNone/>
            </a:pPr>
            <a:r>
              <a:rPr lang="en-US" dirty="0"/>
              <a:t> Performance evaluation and controlling; </a:t>
            </a:r>
          </a:p>
          <a:p>
            <a:pPr marL="0" indent="0" algn="just">
              <a:buNone/>
            </a:pPr>
            <a:r>
              <a:rPr lang="en-US" dirty="0"/>
              <a:t> Performance related pay; </a:t>
            </a:r>
          </a:p>
          <a:p>
            <a:pPr marL="0" indent="0" algn="just">
              <a:buNone/>
            </a:pPr>
            <a:r>
              <a:rPr lang="en-US" dirty="0"/>
              <a:t> Subcontractor’s price evaluation; </a:t>
            </a:r>
          </a:p>
          <a:p>
            <a:pPr marL="0" indent="0" algn="just">
              <a:buNone/>
            </a:pPr>
            <a:r>
              <a:rPr lang="en-US" dirty="0"/>
              <a:t> Variations and claims validation; and </a:t>
            </a:r>
          </a:p>
          <a:p>
            <a:pPr marL="0" indent="0" algn="just">
              <a:buNone/>
            </a:pPr>
            <a:r>
              <a:rPr lang="en-US" dirty="0"/>
              <a:t> Remedial measures and improvements.</a:t>
            </a:r>
          </a:p>
        </p:txBody>
      </p:sp>
    </p:spTree>
    <p:extLst>
      <p:ext uri="{BB962C8B-B14F-4D97-AF65-F5344CB8AC3E}">
        <p14:creationId xmlns:p14="http://schemas.microsoft.com/office/powerpoint/2010/main" val="28323093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50125"/>
            <a:ext cx="11737075" cy="972093"/>
          </a:xfrm>
        </p:spPr>
        <p:txBody>
          <a:bodyPr>
            <a:normAutofit fontScale="90000"/>
          </a:bodyPr>
          <a:lstStyle/>
          <a:p>
            <a:r>
              <a:rPr lang="en-US" b="1" dirty="0" smtClean="0"/>
              <a:t/>
            </a:r>
            <a:br>
              <a:rPr lang="en-US" b="1" dirty="0" smtClean="0"/>
            </a:br>
            <a:r>
              <a:rPr lang="en-US" b="1" dirty="0" smtClean="0"/>
              <a:t>4</a:t>
            </a:r>
            <a:r>
              <a:rPr lang="en-US" b="1" dirty="0"/>
              <a:t>. Unit Rate Analysis </a:t>
            </a:r>
            <a:br>
              <a:rPr lang="en-US" b="1" dirty="0"/>
            </a:br>
            <a:r>
              <a:rPr lang="en-US" b="1" dirty="0"/>
              <a:t> </a:t>
            </a:r>
            <a:r>
              <a:rPr lang="en-US" b="1" dirty="0" smtClean="0"/>
              <a:t>General</a:t>
            </a:r>
            <a:r>
              <a:rPr lang="en-US" b="1" dirty="0"/>
              <a:t/>
            </a:r>
            <a:br>
              <a:rPr lang="en-US" b="1"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8250"/>
            <a:ext cx="11471564" cy="550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283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5" y="207818"/>
            <a:ext cx="11263745" cy="626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0769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52400"/>
            <a:ext cx="11104418" cy="1094510"/>
          </a:xfrm>
        </p:spPr>
        <p:txBody>
          <a:bodyPr>
            <a:normAutofit fontScale="90000"/>
          </a:bodyPr>
          <a:lstStyle/>
          <a:p>
            <a:r>
              <a:rPr lang="en-US" b="1" dirty="0" smtClean="0"/>
              <a:t/>
            </a:r>
            <a:br>
              <a:rPr lang="en-US" b="1" dirty="0" smtClean="0"/>
            </a:br>
            <a:r>
              <a:rPr lang="en-US" b="1" dirty="0" smtClean="0"/>
              <a:t>4. </a:t>
            </a:r>
            <a:r>
              <a:rPr lang="en-US" b="1" dirty="0"/>
              <a:t>Unit Rate Analysis </a:t>
            </a:r>
            <a:br>
              <a:rPr lang="en-US" b="1" dirty="0"/>
            </a:br>
            <a:r>
              <a:rPr lang="en-US" b="1" dirty="0"/>
              <a:t> Unit Rate Analysis Format Examples</a:t>
            </a:r>
            <a:br>
              <a:rPr lang="en-US" b="1"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35" y="1371601"/>
            <a:ext cx="11194473" cy="520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383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682389"/>
          </a:xfrm>
        </p:spPr>
        <p:txBody>
          <a:bodyPr>
            <a:normAutofit fontScale="90000"/>
          </a:bodyPr>
          <a:lstStyle/>
          <a:p>
            <a:r>
              <a:rPr lang="en-US" b="1" dirty="0"/>
              <a:t>4. Unit Rate Analysis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7" y="706582"/>
            <a:ext cx="11249891" cy="586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9092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0" y="346365"/>
            <a:ext cx="11596254" cy="606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18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360219"/>
            <a:ext cx="11665527" cy="60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6902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387926"/>
            <a:ext cx="11693236" cy="622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6923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166255"/>
            <a:ext cx="10716491" cy="1114858"/>
          </a:xfrm>
        </p:spPr>
        <p:txBody>
          <a:bodyPr>
            <a:normAutofit fontScale="90000"/>
          </a:bodyPr>
          <a:lstStyle/>
          <a:p>
            <a:r>
              <a:rPr lang="en-US" b="1" dirty="0" smtClean="0"/>
              <a:t/>
            </a:r>
            <a:br>
              <a:rPr lang="en-US" b="1" dirty="0" smtClean="0"/>
            </a:br>
            <a:r>
              <a:rPr lang="en-US" b="1" dirty="0" smtClean="0"/>
              <a:t>4</a:t>
            </a:r>
            <a:r>
              <a:rPr lang="en-US" b="1" dirty="0"/>
              <a:t>. Unit Rate Analysis </a:t>
            </a:r>
            <a:br>
              <a:rPr lang="en-US" b="1" dirty="0"/>
            </a:br>
            <a:r>
              <a:rPr lang="en-US" b="1" dirty="0"/>
              <a:t>Unit Rate Analysis Format Examples</a:t>
            </a:r>
            <a:br>
              <a:rPr lang="en-US" b="1" dirty="0"/>
            </a:b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 y="1281113"/>
            <a:ext cx="10917382"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74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522514"/>
            <a:ext cx="11560628" cy="6008915"/>
          </a:xfrm>
        </p:spPr>
        <p:txBody>
          <a:bodyPr/>
          <a:lstStyle/>
          <a:p>
            <a:endParaRPr lang="en-US" dirty="0"/>
          </a:p>
          <a:p>
            <a:r>
              <a:rPr lang="en-US" dirty="0"/>
              <a:t>Difficulties in Cost Estimation Objective </a:t>
            </a:r>
          </a:p>
        </p:txBody>
      </p:sp>
      <p:pic>
        <p:nvPicPr>
          <p:cNvPr id="5" name="Picture 4"/>
          <p:cNvPicPr>
            <a:picLocks noChangeAspect="1"/>
          </p:cNvPicPr>
          <p:nvPr/>
        </p:nvPicPr>
        <p:blipFill>
          <a:blip r:embed="rId2"/>
          <a:stretch>
            <a:fillRect/>
          </a:stretch>
        </p:blipFill>
        <p:spPr>
          <a:xfrm>
            <a:off x="578303" y="1717901"/>
            <a:ext cx="5169354" cy="4535942"/>
          </a:xfrm>
          <a:prstGeom prst="rect">
            <a:avLst/>
          </a:prstGeom>
        </p:spPr>
      </p:pic>
      <p:sp>
        <p:nvSpPr>
          <p:cNvPr id="6" name="Rectangle 5"/>
          <p:cNvSpPr/>
          <p:nvPr/>
        </p:nvSpPr>
        <p:spPr>
          <a:xfrm>
            <a:off x="5747657" y="1980394"/>
            <a:ext cx="5127172" cy="1977464"/>
          </a:xfrm>
          <a:prstGeom prst="rect">
            <a:avLst/>
          </a:prstGeom>
        </p:spPr>
        <p:txBody>
          <a:bodyPr wrap="square">
            <a:spAutoFit/>
          </a:bodyPr>
          <a:lstStyle/>
          <a:p>
            <a:endParaRPr lang="en-US" sz="1050" dirty="0">
              <a:solidFill>
                <a:srgbClr val="000000"/>
              </a:solidFill>
              <a:latin typeface="Tahoma" panose="020B0604030504040204" pitchFamily="34" charset="0"/>
            </a:endParaRPr>
          </a:p>
          <a:p>
            <a:r>
              <a:rPr lang="en-US" sz="2800" dirty="0">
                <a:latin typeface="Tahoma" panose="020B0604030504040204" pitchFamily="34" charset="0"/>
              </a:rPr>
              <a:t>Objective is to hit the target or </a:t>
            </a:r>
            <a:r>
              <a:rPr lang="en-US" sz="2800" dirty="0" smtClean="0">
                <a:latin typeface="Tahoma" panose="020B0604030504040204" pitchFamily="34" charset="0"/>
              </a:rPr>
              <a:t>at </a:t>
            </a:r>
            <a:r>
              <a:rPr lang="en-US" sz="2800" dirty="0">
                <a:latin typeface="Tahoma" panose="020B0604030504040204" pitchFamily="34" charset="0"/>
              </a:rPr>
              <a:t>least get close to </a:t>
            </a:r>
            <a:r>
              <a:rPr lang="en-US" sz="2800" dirty="0" smtClean="0">
                <a:latin typeface="Tahoma" panose="020B0604030504040204" pitchFamily="34" charset="0"/>
              </a:rPr>
              <a:t>it.</a:t>
            </a:r>
          </a:p>
          <a:p>
            <a:pPr algn="r"/>
            <a:r>
              <a:rPr lang="en-US" sz="2800" dirty="0" smtClean="0">
                <a:latin typeface="Tahoma" panose="020B0604030504040204" pitchFamily="34" charset="0"/>
              </a:rPr>
              <a:t>Subjective</a:t>
            </a:r>
          </a:p>
          <a:p>
            <a:pPr algn="r"/>
            <a:r>
              <a:rPr lang="en-US" sz="2800" dirty="0" smtClean="0">
                <a:latin typeface="Tahoma" panose="020B0604030504040204" pitchFamily="34" charset="0"/>
              </a:rPr>
              <a:t> </a:t>
            </a:r>
            <a:endParaRPr lang="en-US" sz="2800" dirty="0"/>
          </a:p>
        </p:txBody>
      </p:sp>
    </p:spTree>
    <p:extLst>
      <p:ext uri="{BB962C8B-B14F-4D97-AF65-F5344CB8AC3E}">
        <p14:creationId xmlns:p14="http://schemas.microsoft.com/office/powerpoint/2010/main" val="37416969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3"/>
            <a:ext cx="10515600" cy="1141266"/>
          </a:xfrm>
        </p:spPr>
        <p:txBody>
          <a:bodyPr>
            <a:normAutofit fontScale="90000"/>
          </a:bodyPr>
          <a:lstStyle/>
          <a:p>
            <a:r>
              <a:rPr lang="en-US" b="1" dirty="0" smtClean="0"/>
              <a:t/>
            </a:r>
            <a:br>
              <a:rPr lang="en-US" b="1" dirty="0" smtClean="0"/>
            </a:br>
            <a:r>
              <a:rPr lang="en-US" b="1" dirty="0" smtClean="0"/>
              <a:t>4</a:t>
            </a:r>
            <a:r>
              <a:rPr lang="en-US" b="1" dirty="0"/>
              <a:t>. Unit Rate Analysis </a:t>
            </a:r>
            <a:br>
              <a:rPr lang="en-US" b="1" dirty="0"/>
            </a:br>
            <a:r>
              <a:rPr lang="en-US" b="1" dirty="0"/>
              <a:t>Unit Rate Analysis Format Examples</a:t>
            </a:r>
            <a:br>
              <a:rPr lang="en-US" b="1"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238249"/>
            <a:ext cx="11263745" cy="53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624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96982"/>
            <a:ext cx="11374581" cy="1112694"/>
          </a:xfrm>
        </p:spPr>
        <p:txBody>
          <a:bodyPr>
            <a:normAutofit fontScale="90000"/>
          </a:bodyPr>
          <a:lstStyle/>
          <a:p>
            <a:r>
              <a:rPr lang="en-US" b="1" dirty="0" smtClean="0"/>
              <a:t/>
            </a:r>
            <a:br>
              <a:rPr lang="en-US" b="1" dirty="0" smtClean="0"/>
            </a:br>
            <a:r>
              <a:rPr lang="en-US" b="1" dirty="0" smtClean="0"/>
              <a:t>4</a:t>
            </a:r>
            <a:r>
              <a:rPr lang="en-US" b="1" dirty="0"/>
              <a:t>. Unit Rate Analysis </a:t>
            </a:r>
            <a:br>
              <a:rPr lang="en-US" b="1" dirty="0"/>
            </a:br>
            <a:r>
              <a:rPr lang="en-US" b="1" dirty="0"/>
              <a:t> Unit Rate Analysis Format Examples</a:t>
            </a:r>
            <a:br>
              <a:rPr lang="en-US" b="1" dirty="0"/>
            </a:b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09674"/>
            <a:ext cx="11402291" cy="546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8134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382137"/>
            <a:ext cx="11776364" cy="6198772"/>
          </a:xfrm>
        </p:spPr>
        <p:txBody>
          <a:bodyPr>
            <a:normAutofit/>
          </a:bodyPr>
          <a:lstStyle/>
          <a:p>
            <a:pPr marL="0" indent="0" algn="just">
              <a:buNone/>
            </a:pPr>
            <a:r>
              <a:rPr lang="en-US" b="1" dirty="0"/>
              <a:t>5. Risk Analysis for Cost Estimation </a:t>
            </a:r>
          </a:p>
          <a:p>
            <a:pPr marL="0" indent="0" algn="just">
              <a:buNone/>
            </a:pPr>
            <a:r>
              <a:rPr lang="en-US" b="1" dirty="0"/>
              <a:t>5.1 Risk Analysis: General </a:t>
            </a:r>
          </a:p>
          <a:p>
            <a:pPr marL="0" indent="0" algn="just">
              <a:buNone/>
            </a:pPr>
            <a:r>
              <a:rPr lang="en-US" dirty="0"/>
              <a:t> Cost estimation is </a:t>
            </a:r>
            <a:r>
              <a:rPr lang="en-US" b="1" dirty="0"/>
              <a:t>prediction. Little in cost </a:t>
            </a:r>
            <a:r>
              <a:rPr lang="en-US" b="1" dirty="0" smtClean="0"/>
              <a:t>estimating </a:t>
            </a:r>
            <a:r>
              <a:rPr lang="en-US" dirty="0" smtClean="0"/>
              <a:t>is </a:t>
            </a:r>
            <a:r>
              <a:rPr lang="en-US" dirty="0"/>
              <a:t>certain.  </a:t>
            </a:r>
          </a:p>
          <a:p>
            <a:pPr marL="0" indent="0" algn="just">
              <a:buNone/>
            </a:pPr>
            <a:r>
              <a:rPr lang="en-US" dirty="0"/>
              <a:t> </a:t>
            </a:r>
            <a:r>
              <a:rPr lang="en-US" b="1" dirty="0"/>
              <a:t>Cost risks </a:t>
            </a:r>
          </a:p>
          <a:p>
            <a:pPr marL="0" indent="0" algn="just">
              <a:buNone/>
            </a:pPr>
            <a:r>
              <a:rPr lang="en-US" dirty="0"/>
              <a:t> </a:t>
            </a:r>
            <a:r>
              <a:rPr lang="en-US" b="1" dirty="0"/>
              <a:t>Acts of God: Flood, Earthquake, Landslide, Fire, Wind </a:t>
            </a:r>
            <a:r>
              <a:rPr lang="en-US" b="1" dirty="0" smtClean="0"/>
              <a:t> </a:t>
            </a:r>
            <a:r>
              <a:rPr lang="en-US" dirty="0" smtClean="0"/>
              <a:t>damage</a:t>
            </a:r>
            <a:r>
              <a:rPr lang="en-US" dirty="0"/>
              <a:t>; </a:t>
            </a:r>
          </a:p>
          <a:p>
            <a:pPr marL="0" indent="0" algn="just">
              <a:buNone/>
            </a:pPr>
            <a:r>
              <a:rPr lang="en-US" dirty="0"/>
              <a:t> </a:t>
            </a:r>
            <a:r>
              <a:rPr lang="en-US" b="1" dirty="0"/>
              <a:t>Physical: subsurface conditions; </a:t>
            </a:r>
          </a:p>
          <a:p>
            <a:pPr marL="0" indent="0" algn="just">
              <a:buNone/>
            </a:pPr>
            <a:r>
              <a:rPr lang="en-US" dirty="0"/>
              <a:t> </a:t>
            </a:r>
            <a:r>
              <a:rPr lang="en-US" b="1" dirty="0"/>
              <a:t>Financial &amp; Economic: uncertainty with high </a:t>
            </a:r>
            <a:r>
              <a:rPr lang="en-US" b="1" dirty="0" smtClean="0"/>
              <a:t> </a:t>
            </a:r>
            <a:r>
              <a:rPr lang="en-US" dirty="0" smtClean="0"/>
              <a:t>inflation </a:t>
            </a:r>
            <a:r>
              <a:rPr lang="en-US" dirty="0"/>
              <a:t>and interest rates, Availability of funds, </a:t>
            </a:r>
            <a:r>
              <a:rPr lang="en-US" dirty="0" smtClean="0"/>
              <a:t> Exchange </a:t>
            </a:r>
            <a:r>
              <a:rPr lang="en-US" dirty="0"/>
              <a:t>rate fluctuations, Financial default; </a:t>
            </a:r>
          </a:p>
          <a:p>
            <a:pPr marL="0" indent="0" algn="just">
              <a:buNone/>
            </a:pPr>
            <a:r>
              <a:rPr lang="en-US" dirty="0"/>
              <a:t> </a:t>
            </a:r>
            <a:r>
              <a:rPr lang="en-US" b="1" dirty="0"/>
              <a:t>Construction Related: Labor strikes, Labor </a:t>
            </a:r>
            <a:r>
              <a:rPr lang="en-US" b="1" dirty="0" smtClean="0"/>
              <a:t>productivity, </a:t>
            </a:r>
            <a:r>
              <a:rPr lang="en-US" dirty="0" smtClean="0"/>
              <a:t>Different </a:t>
            </a:r>
            <a:r>
              <a:rPr lang="en-US" dirty="0"/>
              <a:t>site conditions, Design changes, Equipment </a:t>
            </a:r>
            <a:r>
              <a:rPr lang="en-US" dirty="0" smtClean="0"/>
              <a:t> failure</a:t>
            </a:r>
            <a:r>
              <a:rPr lang="en-US" dirty="0"/>
              <a:t>, inability of a subcontractor to perform, Damage to </a:t>
            </a:r>
            <a:r>
              <a:rPr lang="en-US" dirty="0" smtClean="0"/>
              <a:t> structure</a:t>
            </a:r>
            <a:r>
              <a:rPr lang="en-US" dirty="0"/>
              <a:t>, Damage to equipment, Labor injuries, Fire, </a:t>
            </a:r>
            <a:r>
              <a:rPr lang="en-US" dirty="0" smtClean="0"/>
              <a:t>Theft, offsite </a:t>
            </a:r>
            <a:r>
              <a:rPr lang="en-US" dirty="0"/>
              <a:t>accidents by vehicles; </a:t>
            </a:r>
          </a:p>
        </p:txBody>
      </p:sp>
    </p:spTree>
    <p:extLst>
      <p:ext uri="{BB962C8B-B14F-4D97-AF65-F5344CB8AC3E}">
        <p14:creationId xmlns:p14="http://schemas.microsoft.com/office/powerpoint/2010/main" val="26333622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7" y="354842"/>
            <a:ext cx="11368584" cy="6114197"/>
          </a:xfrm>
        </p:spPr>
        <p:txBody>
          <a:bodyPr>
            <a:normAutofit/>
          </a:bodyPr>
          <a:lstStyle/>
          <a:p>
            <a:pPr algn="just">
              <a:lnSpc>
                <a:spcPct val="150000"/>
              </a:lnSpc>
            </a:pPr>
            <a:r>
              <a:rPr lang="en-US" b="1" i="1" dirty="0"/>
              <a:t>Design Related: Incomplete design scope,  Design </a:t>
            </a:r>
            <a:r>
              <a:rPr lang="en-US" b="1" i="1" dirty="0" smtClean="0"/>
              <a:t> </a:t>
            </a:r>
            <a:r>
              <a:rPr lang="en-US" dirty="0" smtClean="0"/>
              <a:t>assumptions</a:t>
            </a:r>
            <a:r>
              <a:rPr lang="en-US" dirty="0"/>
              <a:t>, </a:t>
            </a:r>
            <a:r>
              <a:rPr lang="en-US" dirty="0" smtClean="0"/>
              <a:t>Defective design</a:t>
            </a:r>
            <a:r>
              <a:rPr lang="en-US" dirty="0"/>
              <a:t>/ constructability, </a:t>
            </a:r>
            <a:r>
              <a:rPr lang="en-US" dirty="0" smtClean="0"/>
              <a:t> Errors </a:t>
            </a:r>
            <a:r>
              <a:rPr lang="en-US" dirty="0"/>
              <a:t>and omissions, Inadequate specifications; </a:t>
            </a:r>
          </a:p>
          <a:p>
            <a:pPr marL="0" indent="0" algn="just">
              <a:lnSpc>
                <a:spcPct val="150000"/>
              </a:lnSpc>
              <a:buNone/>
            </a:pPr>
            <a:r>
              <a:rPr lang="en-US" dirty="0"/>
              <a:t> </a:t>
            </a:r>
            <a:r>
              <a:rPr lang="en-US" b="1" i="1" dirty="0"/>
              <a:t>Political/public and Environmental: Changes </a:t>
            </a:r>
            <a:r>
              <a:rPr lang="en-US" b="1" i="1" dirty="0" smtClean="0"/>
              <a:t>in </a:t>
            </a:r>
            <a:r>
              <a:rPr lang="en-US" dirty="0" smtClean="0"/>
              <a:t>laws </a:t>
            </a:r>
            <a:r>
              <a:rPr lang="en-US" dirty="0"/>
              <a:t>and regulations (such as environmental </a:t>
            </a:r>
            <a:r>
              <a:rPr lang="en-US" dirty="0" smtClean="0"/>
              <a:t> protection </a:t>
            </a:r>
            <a:r>
              <a:rPr lang="en-US" dirty="0"/>
              <a:t>and public safety regulations), </a:t>
            </a:r>
            <a:r>
              <a:rPr lang="en-US" dirty="0" smtClean="0"/>
              <a:t> Requirement </a:t>
            </a:r>
            <a:r>
              <a:rPr lang="en-US" dirty="0"/>
              <a:t>for permits/ disapproval of </a:t>
            </a:r>
            <a:r>
              <a:rPr lang="en-US" dirty="0" smtClean="0"/>
              <a:t>the required </a:t>
            </a:r>
            <a:r>
              <a:rPr lang="en-US" dirty="0"/>
              <a:t>project permits, Law and order, </a:t>
            </a:r>
            <a:r>
              <a:rPr lang="en-US" dirty="0" smtClean="0"/>
              <a:t>Pollution and </a:t>
            </a:r>
            <a:r>
              <a:rPr lang="en-US" dirty="0"/>
              <a:t>safety rules; and </a:t>
            </a:r>
          </a:p>
          <a:p>
            <a:pPr marL="0" indent="0" algn="just">
              <a:lnSpc>
                <a:spcPct val="150000"/>
              </a:lnSpc>
              <a:buNone/>
            </a:pPr>
            <a:r>
              <a:rPr lang="en-US" dirty="0"/>
              <a:t> </a:t>
            </a:r>
            <a:r>
              <a:rPr lang="en-US" b="1" i="1" dirty="0"/>
              <a:t>Organizational and Contractual: Contractual </a:t>
            </a:r>
            <a:r>
              <a:rPr lang="en-US" dirty="0"/>
              <a:t> </a:t>
            </a:r>
            <a:r>
              <a:rPr lang="en-US" dirty="0" smtClean="0"/>
              <a:t>relations</a:t>
            </a:r>
            <a:r>
              <a:rPr lang="en-US" dirty="0"/>
              <a:t>,  Attitudes of </a:t>
            </a:r>
            <a:r>
              <a:rPr lang="en-US" dirty="0" smtClean="0"/>
              <a:t>participants, Communication</a:t>
            </a:r>
            <a:r>
              <a:rPr lang="en-US" dirty="0"/>
              <a:t>,  risks assigned by c</a:t>
            </a:r>
          </a:p>
        </p:txBody>
      </p:sp>
    </p:spTree>
    <p:extLst>
      <p:ext uri="{BB962C8B-B14F-4D97-AF65-F5344CB8AC3E}">
        <p14:creationId xmlns:p14="http://schemas.microsoft.com/office/powerpoint/2010/main" val="37081309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802" y="138546"/>
            <a:ext cx="11586948" cy="6369781"/>
          </a:xfrm>
        </p:spPr>
        <p:txBody>
          <a:bodyPr>
            <a:normAutofit fontScale="92500" lnSpcReduction="20000"/>
          </a:bodyPr>
          <a:lstStyle/>
          <a:p>
            <a:pPr marL="0" indent="0" algn="just">
              <a:lnSpc>
                <a:spcPct val="150000"/>
              </a:lnSpc>
              <a:buNone/>
            </a:pPr>
            <a:r>
              <a:rPr lang="en-US" b="1" dirty="0"/>
              <a:t>5.2 Cost Risk Assessment </a:t>
            </a:r>
            <a:endParaRPr lang="en-US" dirty="0"/>
          </a:p>
          <a:p>
            <a:pPr marL="0" indent="0" algn="just">
              <a:lnSpc>
                <a:spcPct val="150000"/>
              </a:lnSpc>
              <a:buNone/>
            </a:pPr>
            <a:r>
              <a:rPr lang="en-US" b="1" i="1" dirty="0"/>
              <a:t>5.2.1 General Risk Assessment Approach  </a:t>
            </a:r>
          </a:p>
          <a:p>
            <a:pPr marL="0" indent="0" algn="just">
              <a:lnSpc>
                <a:spcPct val="150000"/>
              </a:lnSpc>
              <a:buNone/>
            </a:pPr>
            <a:r>
              <a:rPr lang="en-US" dirty="0"/>
              <a:t> The general </a:t>
            </a:r>
            <a:r>
              <a:rPr lang="en-US" b="1" i="1" dirty="0"/>
              <a:t>approach to think about risk </a:t>
            </a:r>
            <a:r>
              <a:rPr lang="en-US" b="1" i="1" dirty="0" smtClean="0"/>
              <a:t>assessment </a:t>
            </a:r>
            <a:r>
              <a:rPr lang="en-US" dirty="0" smtClean="0"/>
              <a:t>includes</a:t>
            </a:r>
            <a:r>
              <a:rPr lang="en-US" dirty="0"/>
              <a:t>: </a:t>
            </a:r>
          </a:p>
          <a:p>
            <a:pPr marL="0" indent="0" algn="just">
              <a:lnSpc>
                <a:spcPct val="150000"/>
              </a:lnSpc>
              <a:buNone/>
            </a:pPr>
            <a:r>
              <a:rPr lang="en-US" dirty="0"/>
              <a:t> </a:t>
            </a:r>
            <a:r>
              <a:rPr lang="en-US" i="1" dirty="0"/>
              <a:t>Recognize that uncertainty exists; </a:t>
            </a:r>
          </a:p>
          <a:p>
            <a:pPr marL="0" indent="0" algn="just">
              <a:lnSpc>
                <a:spcPct val="150000"/>
              </a:lnSpc>
              <a:buNone/>
            </a:pPr>
            <a:r>
              <a:rPr lang="en-US" dirty="0"/>
              <a:t> </a:t>
            </a:r>
            <a:r>
              <a:rPr lang="en-US" i="1" dirty="0"/>
              <a:t>Identify the key sources of significant </a:t>
            </a:r>
            <a:r>
              <a:rPr lang="en-US" i="1" dirty="0" smtClean="0"/>
              <a:t> uncertainty</a:t>
            </a:r>
            <a:r>
              <a:rPr lang="en-US" i="1" dirty="0"/>
              <a:t>; </a:t>
            </a:r>
          </a:p>
          <a:p>
            <a:pPr marL="0" indent="0" algn="just">
              <a:lnSpc>
                <a:spcPct val="150000"/>
              </a:lnSpc>
              <a:buNone/>
            </a:pPr>
            <a:r>
              <a:rPr lang="en-US" dirty="0"/>
              <a:t> </a:t>
            </a:r>
            <a:r>
              <a:rPr lang="en-US" i="1" dirty="0"/>
              <a:t>Reduce the uncertainty whenever possible; </a:t>
            </a:r>
          </a:p>
          <a:p>
            <a:pPr marL="0" indent="0" algn="just">
              <a:lnSpc>
                <a:spcPct val="150000"/>
              </a:lnSpc>
              <a:buNone/>
            </a:pPr>
            <a:r>
              <a:rPr lang="en-US" dirty="0"/>
              <a:t> </a:t>
            </a:r>
            <a:r>
              <a:rPr lang="en-US" i="1" dirty="0"/>
              <a:t>Account for the uncertainty that cannot </a:t>
            </a:r>
            <a:r>
              <a:rPr lang="en-US" i="1" dirty="0" smtClean="0"/>
              <a:t>be reduced</a:t>
            </a:r>
            <a:r>
              <a:rPr lang="en-US" i="1" dirty="0"/>
              <a:t>; and </a:t>
            </a:r>
          </a:p>
          <a:p>
            <a:pPr marL="0" indent="0" algn="just">
              <a:lnSpc>
                <a:spcPct val="150000"/>
              </a:lnSpc>
              <a:buNone/>
            </a:pPr>
            <a:r>
              <a:rPr lang="en-US" b="1" i="1" dirty="0"/>
              <a:t>Step 1: Identify the key sources of significant uncertainty </a:t>
            </a:r>
          </a:p>
          <a:p>
            <a:pPr marL="0" indent="0" algn="just">
              <a:lnSpc>
                <a:spcPct val="150000"/>
              </a:lnSpc>
              <a:buNone/>
            </a:pPr>
            <a:r>
              <a:rPr lang="en-US" dirty="0"/>
              <a:t> It is important to rigorously </a:t>
            </a:r>
            <a:r>
              <a:rPr lang="en-US" b="1" i="1" dirty="0"/>
              <a:t>investigate and identify </a:t>
            </a:r>
            <a:r>
              <a:rPr lang="en-US" dirty="0" smtClean="0"/>
              <a:t> </a:t>
            </a:r>
            <a:r>
              <a:rPr lang="en-US" dirty="0"/>
              <a:t> </a:t>
            </a:r>
            <a:r>
              <a:rPr lang="en-US" dirty="0" smtClean="0"/>
              <a:t>the </a:t>
            </a:r>
            <a:r>
              <a:rPr lang="en-US" b="1" i="1" dirty="0"/>
              <a:t>key sources of significant uncertainty in a cost </a:t>
            </a:r>
            <a:r>
              <a:rPr lang="en-US" dirty="0" smtClean="0"/>
              <a:t>estimate</a:t>
            </a:r>
            <a:r>
              <a:rPr lang="en-US" dirty="0"/>
              <a:t>. </a:t>
            </a:r>
          </a:p>
        </p:txBody>
      </p:sp>
    </p:spTree>
    <p:extLst>
      <p:ext uri="{BB962C8B-B14F-4D97-AF65-F5344CB8AC3E}">
        <p14:creationId xmlns:p14="http://schemas.microsoft.com/office/powerpoint/2010/main" val="41600857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313899"/>
            <a:ext cx="11559653" cy="6155140"/>
          </a:xfrm>
        </p:spPr>
        <p:txBody>
          <a:bodyPr/>
          <a:lstStyle/>
          <a:p>
            <a:pPr algn="just">
              <a:lnSpc>
                <a:spcPct val="150000"/>
              </a:lnSpc>
            </a:pPr>
            <a:r>
              <a:rPr lang="en-US" b="1" i="1" dirty="0"/>
              <a:t>Step 2: Reduce the uncertainty whenever </a:t>
            </a:r>
            <a:r>
              <a:rPr lang="en-US" b="1" i="1" dirty="0" smtClean="0"/>
              <a:t> possible</a:t>
            </a:r>
            <a:r>
              <a:rPr lang="en-US" b="1" i="1" dirty="0"/>
              <a:t>. </a:t>
            </a:r>
          </a:p>
          <a:p>
            <a:pPr marL="0" indent="0" algn="just">
              <a:lnSpc>
                <a:spcPct val="150000"/>
              </a:lnSpc>
              <a:buNone/>
            </a:pPr>
            <a:r>
              <a:rPr lang="en-US" dirty="0"/>
              <a:t> Reducing significant uncertainties whenever </a:t>
            </a:r>
            <a:r>
              <a:rPr lang="en-US" dirty="0" smtClean="0"/>
              <a:t> possible </a:t>
            </a:r>
            <a:r>
              <a:rPr lang="en-US" dirty="0"/>
              <a:t>within the resource constraints (time, </a:t>
            </a:r>
            <a:r>
              <a:rPr lang="en-US" dirty="0" smtClean="0"/>
              <a:t> money</a:t>
            </a:r>
            <a:r>
              <a:rPr lang="en-US" dirty="0"/>
              <a:t>, personnel, and expertise) </a:t>
            </a:r>
          </a:p>
          <a:p>
            <a:pPr marL="0" indent="0" algn="just">
              <a:lnSpc>
                <a:spcPct val="150000"/>
              </a:lnSpc>
              <a:buNone/>
            </a:pPr>
            <a:r>
              <a:rPr lang="en-US" dirty="0"/>
              <a:t> Finally, when significant </a:t>
            </a:r>
            <a:r>
              <a:rPr lang="en-US" b="1" i="1" dirty="0"/>
              <a:t>uncertainty has </a:t>
            </a:r>
            <a:r>
              <a:rPr lang="en-US" b="1" i="1" dirty="0" smtClean="0"/>
              <a:t>been </a:t>
            </a:r>
            <a:r>
              <a:rPr lang="en-US" dirty="0" smtClean="0"/>
              <a:t>identified </a:t>
            </a:r>
            <a:r>
              <a:rPr lang="en-US" dirty="0"/>
              <a:t>and </a:t>
            </a:r>
            <a:r>
              <a:rPr lang="en-US" b="1" i="1" dirty="0"/>
              <a:t>cannot be reduced it must </a:t>
            </a:r>
            <a:r>
              <a:rPr lang="en-US" b="1" i="1" dirty="0" smtClean="0"/>
              <a:t>be accounted </a:t>
            </a:r>
            <a:r>
              <a:rPr lang="en-US" b="1" i="1" dirty="0"/>
              <a:t>for in an explicit fashion. </a:t>
            </a:r>
            <a:endParaRPr lang="en-US" dirty="0"/>
          </a:p>
        </p:txBody>
      </p:sp>
    </p:spTree>
    <p:extLst>
      <p:ext uri="{BB962C8B-B14F-4D97-AF65-F5344CB8AC3E}">
        <p14:creationId xmlns:p14="http://schemas.microsoft.com/office/powerpoint/2010/main" val="20922549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0"/>
            <a:ext cx="11132127" cy="595745"/>
          </a:xfrm>
        </p:spPr>
        <p:txBody>
          <a:bodyPr>
            <a:normAutofit fontScale="90000"/>
          </a:bodyPr>
          <a:lstStyle/>
          <a:p>
            <a:r>
              <a:rPr lang="en-US" dirty="0"/>
              <a:t>Cost Indexes</a:t>
            </a:r>
          </a:p>
        </p:txBody>
      </p:sp>
      <p:sp>
        <p:nvSpPr>
          <p:cNvPr id="3" name="Content Placeholder 2"/>
          <p:cNvSpPr>
            <a:spLocks noGrp="1"/>
          </p:cNvSpPr>
          <p:nvPr>
            <p:ph idx="1"/>
          </p:nvPr>
        </p:nvSpPr>
        <p:spPr>
          <a:xfrm>
            <a:off x="166255" y="803564"/>
            <a:ext cx="11817927" cy="5832763"/>
          </a:xfrm>
        </p:spPr>
        <p:txBody>
          <a:bodyPr>
            <a:normAutofit/>
          </a:bodyPr>
          <a:lstStyle/>
          <a:p>
            <a:pPr marL="0" indent="0" algn="just">
              <a:buNone/>
            </a:pPr>
            <a:r>
              <a:rPr lang="en-US" dirty="0"/>
              <a:t>1. Cost Indexes: a typical problem faced by an engineer </a:t>
            </a:r>
            <a:r>
              <a:rPr lang="en-US" dirty="0" smtClean="0"/>
              <a:t>is estimating </a:t>
            </a:r>
            <a:r>
              <a:rPr lang="en-US" dirty="0"/>
              <a:t>the </a:t>
            </a:r>
            <a:r>
              <a:rPr lang="en-US" b="1" dirty="0"/>
              <a:t>current or future cost of equipment, plants, or buildings. </a:t>
            </a:r>
          </a:p>
          <a:p>
            <a:pPr marL="0" indent="0" algn="just">
              <a:buNone/>
            </a:pPr>
            <a:r>
              <a:rPr lang="en-US" dirty="0"/>
              <a:t>  One way to make such estimates is to obtain costs of </a:t>
            </a:r>
            <a:r>
              <a:rPr lang="en-US" b="1" dirty="0"/>
              <a:t>similar </a:t>
            </a:r>
            <a:r>
              <a:rPr lang="en-US" b="1" dirty="0" smtClean="0"/>
              <a:t>projects </a:t>
            </a:r>
            <a:r>
              <a:rPr lang="en-US" dirty="0" smtClean="0"/>
              <a:t>from </a:t>
            </a:r>
            <a:r>
              <a:rPr lang="en-US" dirty="0"/>
              <a:t>an earlier date and update these costs to the present time.  </a:t>
            </a:r>
          </a:p>
          <a:p>
            <a:pPr marL="0" indent="0" algn="just">
              <a:buNone/>
            </a:pPr>
            <a:r>
              <a:rPr lang="en-US" dirty="0"/>
              <a:t> Prices of equipment, plants, or buildings vary from time to time in </a:t>
            </a:r>
            <a:r>
              <a:rPr lang="en-US" dirty="0" smtClean="0"/>
              <a:t> accordance </a:t>
            </a:r>
            <a:r>
              <a:rPr lang="en-US" dirty="0"/>
              <a:t>with competitive market conditions and the general state </a:t>
            </a:r>
            <a:r>
              <a:rPr lang="en-US" dirty="0" smtClean="0"/>
              <a:t>of </a:t>
            </a:r>
            <a:r>
              <a:rPr lang="en-US" b="1" dirty="0" smtClean="0"/>
              <a:t>inflation </a:t>
            </a:r>
            <a:r>
              <a:rPr lang="en-US" b="1" dirty="0"/>
              <a:t>or deflation of </a:t>
            </a:r>
            <a:r>
              <a:rPr lang="en-US" b="1" dirty="0" smtClean="0"/>
              <a:t>a country’s </a:t>
            </a:r>
            <a:r>
              <a:rPr lang="en-US" b="1" dirty="0"/>
              <a:t>currency.  </a:t>
            </a:r>
          </a:p>
          <a:p>
            <a:pPr marL="0" indent="0" algn="just">
              <a:buNone/>
            </a:pPr>
            <a:r>
              <a:rPr lang="en-US" dirty="0"/>
              <a:t> They also vary at any given time form </a:t>
            </a:r>
            <a:r>
              <a:rPr lang="en-US" b="1" dirty="0"/>
              <a:t>one area of the country </a:t>
            </a:r>
            <a:r>
              <a:rPr lang="en-US" b="1" dirty="0" smtClean="0"/>
              <a:t>to another </a:t>
            </a:r>
            <a:r>
              <a:rPr lang="en-US" b="1" dirty="0"/>
              <a:t>area and from one country to another country.  </a:t>
            </a:r>
          </a:p>
          <a:p>
            <a:pPr marL="0" indent="0" algn="just">
              <a:buNone/>
            </a:pPr>
            <a:r>
              <a:rPr lang="en-US" dirty="0"/>
              <a:t> These differences in price from one time to another time period and </a:t>
            </a:r>
            <a:r>
              <a:rPr lang="en-US" b="1" dirty="0" smtClean="0"/>
              <a:t> </a:t>
            </a:r>
            <a:r>
              <a:rPr lang="en-US" b="1" dirty="0"/>
              <a:t> </a:t>
            </a:r>
            <a:r>
              <a:rPr lang="en-US" dirty="0" smtClean="0"/>
              <a:t>from </a:t>
            </a:r>
            <a:r>
              <a:rPr lang="en-US" dirty="0"/>
              <a:t>one location to another can be measured by </a:t>
            </a:r>
            <a:r>
              <a:rPr lang="en-US" b="1" dirty="0"/>
              <a:t>cost indexes. </a:t>
            </a:r>
            <a:endParaRPr lang="en-US" dirty="0"/>
          </a:p>
        </p:txBody>
      </p:sp>
    </p:spTree>
    <p:extLst>
      <p:ext uri="{BB962C8B-B14F-4D97-AF65-F5344CB8AC3E}">
        <p14:creationId xmlns:p14="http://schemas.microsoft.com/office/powerpoint/2010/main" val="29407845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5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4413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14400"/>
          </a:xfrm>
        </p:spPr>
        <p:txBody>
          <a:bodyPr>
            <a:normAutofit/>
          </a:bodyPr>
          <a:lstStyle/>
          <a:p>
            <a:r>
              <a:rPr lang="en-US" b="1" dirty="0" smtClean="0"/>
              <a:t>3. VALUE ENGINEERING</a:t>
            </a:r>
            <a:endParaRPr lang="en-US" dirty="0"/>
          </a:p>
        </p:txBody>
      </p:sp>
      <p:sp>
        <p:nvSpPr>
          <p:cNvPr id="3" name="Content Placeholder 2"/>
          <p:cNvSpPr>
            <a:spLocks noGrp="1"/>
          </p:cNvSpPr>
          <p:nvPr>
            <p:ph idx="1"/>
          </p:nvPr>
        </p:nvSpPr>
        <p:spPr>
          <a:xfrm>
            <a:off x="203200" y="1219200"/>
            <a:ext cx="11582400" cy="5334000"/>
          </a:xfrm>
        </p:spPr>
        <p:txBody>
          <a:bodyPr/>
          <a:lstStyle/>
          <a:p>
            <a:pPr algn="just">
              <a:lnSpc>
                <a:spcPct val="150000"/>
              </a:lnSpc>
            </a:pPr>
            <a:r>
              <a:rPr lang="en-US" dirty="0"/>
              <a:t>Value Engineering is a systematic and organized effort to identify the functions of a product, system or procedure and to attain that function with minimum cost without jeopardizing quality, aesthetics, appearance etc. It is an organized creative approach which has for its purpose the efficient identification of unnecessary cost without scarifying reliability, performance or maintainability. </a:t>
            </a:r>
          </a:p>
          <a:p>
            <a:pPr algn="just"/>
            <a:endParaRPr lang="en-US" dirty="0"/>
          </a:p>
        </p:txBody>
      </p:sp>
    </p:spTree>
    <p:extLst>
      <p:ext uri="{BB962C8B-B14F-4D97-AF65-F5344CB8AC3E}">
        <p14:creationId xmlns:p14="http://schemas.microsoft.com/office/powerpoint/2010/main" val="39863379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1480800" cy="6248400"/>
          </a:xfrm>
        </p:spPr>
        <p:txBody>
          <a:bodyPr>
            <a:normAutofit/>
          </a:bodyPr>
          <a:lstStyle/>
          <a:p>
            <a:pPr algn="just">
              <a:lnSpc>
                <a:spcPct val="150000"/>
              </a:lnSpc>
            </a:pPr>
            <a:r>
              <a:rPr lang="en-US" dirty="0"/>
              <a:t>Value engineering studies may be performed by Consultants during design development as a contractor performed pre-construction services or by the contractor during construction. The most effective time to conduct such studies is during design development. Some construction contracts contain a value engineering incentive provision that allows the contractor to share in the savings that results from approved value engineering change proposals. Value engineering change proposals submitted by the contractor are reviewed by the consultant and owner for </a:t>
            </a:r>
            <a:r>
              <a:rPr lang="en-US" dirty="0" smtClean="0"/>
              <a:t>acceptability</a:t>
            </a:r>
            <a:endParaRPr lang="en-US" dirty="0"/>
          </a:p>
        </p:txBody>
      </p:sp>
    </p:spTree>
    <p:extLst>
      <p:ext uri="{BB962C8B-B14F-4D97-AF65-F5344CB8AC3E}">
        <p14:creationId xmlns:p14="http://schemas.microsoft.com/office/powerpoint/2010/main" val="87974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614" y="244928"/>
            <a:ext cx="11658600" cy="6335485"/>
          </a:xfrm>
        </p:spPr>
        <p:txBody>
          <a:bodyPr/>
          <a:lstStyle/>
          <a:p>
            <a:pPr marL="0" indent="0" algn="ctr">
              <a:buNone/>
            </a:pPr>
            <a:r>
              <a:rPr lang="en-US" sz="3200" dirty="0" smtClean="0"/>
              <a:t>Estimates </a:t>
            </a:r>
            <a:r>
              <a:rPr lang="en-US" sz="3200" dirty="0"/>
              <a:t>are based on: </a:t>
            </a:r>
            <a:endParaRPr lang="en-US" dirty="0"/>
          </a:p>
          <a:p>
            <a:pPr marL="0" indent="0">
              <a:buNone/>
            </a:pPr>
            <a:r>
              <a:rPr lang="en-US" dirty="0"/>
              <a:t>•Previously recorded data (historical data) </a:t>
            </a:r>
          </a:p>
          <a:p>
            <a:pPr marL="0" indent="0">
              <a:buNone/>
            </a:pPr>
            <a:r>
              <a:rPr lang="en-US" dirty="0"/>
              <a:t>•The estimators own past experience. </a:t>
            </a:r>
          </a:p>
          <a:p>
            <a:pPr marL="0" indent="0">
              <a:buNone/>
            </a:pPr>
            <a:r>
              <a:rPr lang="en-US" dirty="0"/>
              <a:t>•Previous experience of others. </a:t>
            </a:r>
          </a:p>
          <a:p>
            <a:pPr marL="0" indent="0">
              <a:buNone/>
            </a:pPr>
            <a:r>
              <a:rPr lang="en-US" dirty="0"/>
              <a:t>•Hunches (Intuition). </a:t>
            </a:r>
          </a:p>
          <a:p>
            <a:pPr marL="0" indent="0">
              <a:buNone/>
            </a:pPr>
            <a:endParaRPr lang="en-US" dirty="0"/>
          </a:p>
        </p:txBody>
      </p:sp>
      <p:pic>
        <p:nvPicPr>
          <p:cNvPr id="4" name="Picture 3"/>
          <p:cNvPicPr>
            <a:picLocks noChangeAspect="1"/>
          </p:cNvPicPr>
          <p:nvPr/>
        </p:nvPicPr>
        <p:blipFill>
          <a:blip r:embed="rId2"/>
          <a:stretch>
            <a:fillRect/>
          </a:stretch>
        </p:blipFill>
        <p:spPr>
          <a:xfrm>
            <a:off x="1240971" y="2873829"/>
            <a:ext cx="9715500" cy="3837213"/>
          </a:xfrm>
          <a:prstGeom prst="rect">
            <a:avLst/>
          </a:prstGeom>
        </p:spPr>
      </p:pic>
    </p:spTree>
    <p:extLst>
      <p:ext uri="{BB962C8B-B14F-4D97-AF65-F5344CB8AC3E}">
        <p14:creationId xmlns:p14="http://schemas.microsoft.com/office/powerpoint/2010/main" val="2346184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582400" cy="6248400"/>
          </a:xfrm>
        </p:spPr>
        <p:txBody>
          <a:bodyPr>
            <a:normAutofit/>
          </a:bodyPr>
          <a:lstStyle/>
          <a:p>
            <a:pPr algn="just"/>
            <a:r>
              <a:rPr lang="en-US" dirty="0" smtClean="0"/>
              <a:t>If </a:t>
            </a:r>
            <a:r>
              <a:rPr lang="en-US" dirty="0"/>
              <a:t>approved, up to 50% of the savings in construction cost may go to the contractor. The percentage split between the owner and the contractor will be stated in the value engineering provision of the contract. </a:t>
            </a:r>
          </a:p>
          <a:p>
            <a:pPr marL="0" indent="0" algn="just">
              <a:buNone/>
            </a:pPr>
            <a:r>
              <a:rPr lang="en-US" dirty="0"/>
              <a:t> </a:t>
            </a:r>
          </a:p>
          <a:p>
            <a:pPr algn="just"/>
            <a:r>
              <a:rPr lang="en-US" dirty="0"/>
              <a:t>The value of a component or system can be defined as its function plus quality divided by its life-cycle cost.</a:t>
            </a:r>
          </a:p>
          <a:p>
            <a:pPr marL="0" indent="0" algn="just">
              <a:buNone/>
            </a:pPr>
            <a:r>
              <a:rPr lang="en-US" dirty="0"/>
              <a:t> </a:t>
            </a:r>
          </a:p>
          <a:p>
            <a:pPr algn="just"/>
            <a:r>
              <a:rPr lang="en-US" dirty="0"/>
              <a:t>Value of a component = </a:t>
            </a:r>
            <a:r>
              <a:rPr lang="en-US" u="sng" dirty="0"/>
              <a:t>( Function + Quality )</a:t>
            </a:r>
            <a:r>
              <a:rPr lang="en-US" dirty="0"/>
              <a:t>   - Worth </a:t>
            </a:r>
            <a:r>
              <a:rPr lang="en-US" dirty="0" smtClean="0"/>
              <a:t>benefit                                     </a:t>
            </a:r>
            <a:r>
              <a:rPr lang="en-US" dirty="0"/>
              <a:t>Life Cycle-Cost</a:t>
            </a:r>
          </a:p>
          <a:p>
            <a:pPr marL="0" indent="0" algn="just">
              <a:buNone/>
            </a:pPr>
            <a:endParaRPr lang="en-US" dirty="0"/>
          </a:p>
          <a:p>
            <a:pPr algn="just"/>
            <a:r>
              <a:rPr lang="en-US" dirty="0"/>
              <a:t>Life-Cycle Cost = Initial or Construction Cost + Operating Cost+ Maintenance Cost+ Depreciation Cost – any Salvage Value</a:t>
            </a:r>
          </a:p>
          <a:p>
            <a:pPr algn="just"/>
            <a:endParaRPr lang="en-US" dirty="0"/>
          </a:p>
        </p:txBody>
      </p:sp>
    </p:spTree>
    <p:extLst>
      <p:ext uri="{BB962C8B-B14F-4D97-AF65-F5344CB8AC3E}">
        <p14:creationId xmlns:p14="http://schemas.microsoft.com/office/powerpoint/2010/main" val="40346046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324600"/>
          </a:xfrm>
        </p:spPr>
        <p:txBody>
          <a:bodyPr>
            <a:normAutofit fontScale="92500" lnSpcReduction="20000"/>
          </a:bodyPr>
          <a:lstStyle/>
          <a:p>
            <a:pPr marL="0" indent="0" algn="just">
              <a:lnSpc>
                <a:spcPct val="120000"/>
              </a:lnSpc>
              <a:buNone/>
            </a:pPr>
            <a:r>
              <a:rPr lang="en-US" sz="3100" dirty="0"/>
              <a:t>Value Engineering seeks the highest value design components by Improving utility with same cost or maintains same function with less cost. In general Value engineering:</a:t>
            </a:r>
          </a:p>
          <a:p>
            <a:pPr lvl="0" algn="just">
              <a:lnSpc>
                <a:spcPct val="120000"/>
              </a:lnSpc>
            </a:pPr>
            <a:r>
              <a:rPr lang="en-US" sz="3100" dirty="0"/>
              <a:t>Enhances value of money,</a:t>
            </a:r>
          </a:p>
          <a:p>
            <a:pPr lvl="0" algn="just">
              <a:lnSpc>
                <a:spcPct val="120000"/>
              </a:lnSpc>
            </a:pPr>
            <a:r>
              <a:rPr lang="en-US" sz="3100" dirty="0"/>
              <a:t>Effects improvements in function, performance and quality,</a:t>
            </a:r>
          </a:p>
          <a:p>
            <a:pPr lvl="0" algn="just">
              <a:lnSpc>
                <a:spcPct val="120000"/>
              </a:lnSpc>
            </a:pPr>
            <a:r>
              <a:rPr lang="en-US" sz="3100" dirty="0"/>
              <a:t>Enables people pin point areas that need attention and improvement,</a:t>
            </a:r>
          </a:p>
          <a:p>
            <a:pPr lvl="0" algn="just">
              <a:lnSpc>
                <a:spcPct val="120000"/>
              </a:lnSpc>
            </a:pPr>
            <a:r>
              <a:rPr lang="en-US" sz="3100" dirty="0"/>
              <a:t>Provides a method of generating ideas and alternatives for possible solution to a problem,</a:t>
            </a:r>
          </a:p>
          <a:p>
            <a:pPr lvl="0" algn="just">
              <a:lnSpc>
                <a:spcPct val="120000"/>
              </a:lnSpc>
            </a:pPr>
            <a:r>
              <a:rPr lang="en-US" sz="3100" dirty="0"/>
              <a:t>Provides a vehicle for dialogue,</a:t>
            </a:r>
          </a:p>
          <a:p>
            <a:pPr lvl="0" algn="just">
              <a:lnSpc>
                <a:spcPct val="120000"/>
              </a:lnSpc>
            </a:pPr>
            <a:r>
              <a:rPr lang="en-US" sz="3100" dirty="0"/>
              <a:t>Documents the rationale for decisions,</a:t>
            </a:r>
          </a:p>
          <a:p>
            <a:pPr lvl="0" algn="just">
              <a:lnSpc>
                <a:spcPct val="120000"/>
              </a:lnSpc>
            </a:pPr>
            <a:r>
              <a:rPr lang="en-US" sz="3100" dirty="0"/>
              <a:t>Improves the value of goods and services. </a:t>
            </a:r>
          </a:p>
          <a:p>
            <a:pPr algn="just"/>
            <a:endParaRPr lang="en-US" dirty="0"/>
          </a:p>
        </p:txBody>
      </p:sp>
    </p:spTree>
    <p:extLst>
      <p:ext uri="{BB962C8B-B14F-4D97-AF65-F5344CB8AC3E}">
        <p14:creationId xmlns:p14="http://schemas.microsoft.com/office/powerpoint/2010/main" val="1102616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1783"/>
            <a:ext cx="11480800" cy="5724382"/>
          </a:xfrm>
        </p:spPr>
        <p:txBody>
          <a:bodyPr>
            <a:normAutofit/>
          </a:bodyPr>
          <a:lstStyle/>
          <a:p>
            <a:pPr marL="0" indent="0" algn="just">
              <a:buNone/>
            </a:pPr>
            <a:r>
              <a:rPr lang="en-US" sz="3000" b="1" dirty="0"/>
              <a:t>Steps in Value Engineering</a:t>
            </a:r>
            <a:endParaRPr lang="en-US" sz="3000" dirty="0"/>
          </a:p>
          <a:p>
            <a:pPr marL="0" indent="0" algn="just">
              <a:buNone/>
            </a:pPr>
            <a:r>
              <a:rPr lang="en-US" sz="3000" dirty="0" smtClean="0"/>
              <a:t>1.Information Gathering</a:t>
            </a:r>
          </a:p>
          <a:p>
            <a:pPr marL="0" indent="0" algn="just">
              <a:buNone/>
            </a:pPr>
            <a:r>
              <a:rPr lang="en-US" sz="3000" dirty="0" smtClean="0"/>
              <a:t>2.Speculation </a:t>
            </a:r>
            <a:r>
              <a:rPr lang="en-US" sz="3000" dirty="0"/>
              <a:t>through Creative </a:t>
            </a:r>
            <a:r>
              <a:rPr lang="en-US" sz="3000" dirty="0" smtClean="0"/>
              <a:t>Thinking</a:t>
            </a:r>
          </a:p>
          <a:p>
            <a:pPr marL="0" indent="0" algn="just">
              <a:buNone/>
            </a:pPr>
            <a:r>
              <a:rPr lang="en-US" sz="3000" dirty="0" smtClean="0"/>
              <a:t>3.Evaluation </a:t>
            </a:r>
            <a:r>
              <a:rPr lang="en-US" sz="3000" dirty="0"/>
              <a:t>through preliminary Life-Cycle Costing:</a:t>
            </a:r>
          </a:p>
          <a:p>
            <a:pPr marL="0" indent="0" algn="just">
              <a:buNone/>
            </a:pPr>
            <a:r>
              <a:rPr lang="en-US" sz="3000" dirty="0" smtClean="0"/>
              <a:t>4.Development </a:t>
            </a:r>
            <a:r>
              <a:rPr lang="en-US" sz="3000" dirty="0"/>
              <a:t>of Technical Solutions</a:t>
            </a:r>
            <a:r>
              <a:rPr lang="en-US" sz="3000" dirty="0" smtClean="0"/>
              <a:t>:</a:t>
            </a:r>
          </a:p>
          <a:p>
            <a:pPr marL="0" indent="0" algn="just">
              <a:buNone/>
            </a:pPr>
            <a:r>
              <a:rPr lang="en-US" sz="3000" dirty="0" smtClean="0"/>
              <a:t>5.Presentation </a:t>
            </a:r>
            <a:r>
              <a:rPr lang="en-US" sz="3000" dirty="0"/>
              <a:t>of Alternative Options:</a:t>
            </a:r>
          </a:p>
        </p:txBody>
      </p:sp>
    </p:spTree>
    <p:extLst>
      <p:ext uri="{BB962C8B-B14F-4D97-AF65-F5344CB8AC3E}">
        <p14:creationId xmlns:p14="http://schemas.microsoft.com/office/powerpoint/2010/main" val="4165606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28600"/>
            <a:ext cx="11582400" cy="6324600"/>
          </a:xfrm>
        </p:spPr>
        <p:txBody>
          <a:bodyPr>
            <a:normAutofit/>
          </a:bodyPr>
          <a:lstStyle/>
          <a:p>
            <a:pPr marL="0" indent="0" algn="just">
              <a:buNone/>
            </a:pPr>
            <a:r>
              <a:rPr lang="en-US" b="1" dirty="0"/>
              <a:t> </a:t>
            </a:r>
            <a:r>
              <a:rPr lang="en-US" b="1" dirty="0" smtClean="0"/>
              <a:t>               Tasks </a:t>
            </a:r>
            <a:r>
              <a:rPr lang="en-US" b="1" dirty="0"/>
              <a:t>of a Value </a:t>
            </a:r>
            <a:r>
              <a:rPr lang="en-US" b="1" dirty="0" smtClean="0"/>
              <a:t>Engineer</a:t>
            </a:r>
            <a:endParaRPr lang="en-US" dirty="0"/>
          </a:p>
          <a:p>
            <a:pPr lvl="0" algn="just"/>
            <a:r>
              <a:rPr lang="en-US" dirty="0"/>
              <a:t>Forecasting Expenditure Flows</a:t>
            </a:r>
          </a:p>
          <a:p>
            <a:pPr lvl="0" algn="just"/>
            <a:r>
              <a:rPr lang="en-US" dirty="0"/>
              <a:t>Advising on Cost Limits and Preparing Budgets</a:t>
            </a:r>
          </a:p>
          <a:p>
            <a:pPr lvl="0" algn="just"/>
            <a:r>
              <a:rPr lang="en-US" dirty="0"/>
              <a:t>Advising on Cash Flow Forecasting</a:t>
            </a:r>
          </a:p>
          <a:p>
            <a:pPr lvl="0" algn="just"/>
            <a:r>
              <a:rPr lang="en-US" dirty="0"/>
              <a:t>Advising on Life Cycle Costing</a:t>
            </a:r>
          </a:p>
          <a:p>
            <a:pPr lvl="0" algn="just"/>
            <a:r>
              <a:rPr lang="en-US" dirty="0"/>
              <a:t>Cost Analysis</a:t>
            </a:r>
          </a:p>
          <a:p>
            <a:pPr lvl="0" algn="just"/>
            <a:r>
              <a:rPr lang="en-US" dirty="0"/>
              <a:t>Cost Benefit Analysis</a:t>
            </a:r>
          </a:p>
          <a:p>
            <a:pPr lvl="0" algn="just"/>
            <a:r>
              <a:rPr lang="en-US" dirty="0"/>
              <a:t>Estimating</a:t>
            </a:r>
          </a:p>
          <a:p>
            <a:pPr lvl="0" algn="just"/>
            <a:r>
              <a:rPr lang="en-US" dirty="0"/>
              <a:t>Evaluating Alternative Designs</a:t>
            </a:r>
          </a:p>
          <a:p>
            <a:pPr lvl="0" algn="just"/>
            <a:r>
              <a:rPr lang="en-US" dirty="0"/>
              <a:t>Undertaking Feasibility Studies</a:t>
            </a:r>
          </a:p>
          <a:p>
            <a:pPr lvl="0" algn="just"/>
            <a:r>
              <a:rPr lang="en-US" dirty="0"/>
              <a:t>Investment Appraisal</a:t>
            </a:r>
          </a:p>
          <a:p>
            <a:pPr lvl="0" algn="just"/>
            <a:r>
              <a:rPr lang="en-US" dirty="0"/>
              <a:t>Project Cost Planning</a:t>
            </a:r>
          </a:p>
          <a:p>
            <a:pPr algn="just"/>
            <a:endParaRPr lang="en-US" dirty="0"/>
          </a:p>
        </p:txBody>
      </p:sp>
    </p:spTree>
    <p:extLst>
      <p:ext uri="{BB962C8B-B14F-4D97-AF65-F5344CB8AC3E}">
        <p14:creationId xmlns:p14="http://schemas.microsoft.com/office/powerpoint/2010/main" val="42110968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457200"/>
          </a:xfrm>
        </p:spPr>
        <p:txBody>
          <a:bodyPr>
            <a:normAutofit fontScale="90000"/>
          </a:bodyPr>
          <a:lstStyle/>
          <a:p>
            <a:r>
              <a:rPr lang="en-US" b="1" dirty="0"/>
              <a:t> Value Engineering For Construction</a:t>
            </a:r>
            <a:endParaRPr lang="en-US" dirty="0"/>
          </a:p>
        </p:txBody>
      </p:sp>
      <p:sp>
        <p:nvSpPr>
          <p:cNvPr id="3" name="Content Placeholder 2"/>
          <p:cNvSpPr>
            <a:spLocks noGrp="1"/>
          </p:cNvSpPr>
          <p:nvPr>
            <p:ph idx="1"/>
          </p:nvPr>
        </p:nvSpPr>
        <p:spPr/>
        <p:txBody>
          <a:bodyPr/>
          <a:lstStyle/>
          <a:p>
            <a:pPr lvl="0" algn="just"/>
            <a:r>
              <a:rPr lang="en-US" dirty="0"/>
              <a:t>Reducing Construction Production Costs</a:t>
            </a:r>
          </a:p>
          <a:p>
            <a:pPr lvl="0" algn="just"/>
            <a:r>
              <a:rPr lang="en-US" dirty="0"/>
              <a:t>Finishing the job before Time schedule</a:t>
            </a:r>
          </a:p>
          <a:p>
            <a:pPr lvl="0" algn="just"/>
            <a:r>
              <a:rPr lang="en-US" dirty="0"/>
              <a:t>Quality improvement and Correction</a:t>
            </a:r>
          </a:p>
          <a:p>
            <a:pPr lvl="0" algn="just"/>
            <a:r>
              <a:rPr lang="en-US" dirty="0"/>
              <a:t>Reducing Mistakes and Deficiencies in Project Drawings to Minimum</a:t>
            </a:r>
          </a:p>
          <a:p>
            <a:pPr algn="just"/>
            <a:endParaRPr lang="en-US" dirty="0"/>
          </a:p>
        </p:txBody>
      </p:sp>
    </p:spTree>
    <p:extLst>
      <p:ext uri="{BB962C8B-B14F-4D97-AF65-F5344CB8AC3E}">
        <p14:creationId xmlns:p14="http://schemas.microsoft.com/office/powerpoint/2010/main" val="2573503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1600" y="0"/>
            <a:ext cx="12090400" cy="838200"/>
          </a:xfrm>
        </p:spPr>
        <p:txBody>
          <a:bodyPr>
            <a:normAutofit/>
          </a:bodyPr>
          <a:lstStyle/>
          <a:p>
            <a:r>
              <a:rPr lang="en-US" sz="3600" dirty="0" smtClean="0"/>
              <a:t>Cost- </a:t>
            </a:r>
            <a:r>
              <a:rPr lang="en-US" sz="3600" dirty="0"/>
              <a:t>Benefit </a:t>
            </a:r>
            <a:r>
              <a:rPr lang="en-US" sz="3600" dirty="0" smtClean="0"/>
              <a:t>Analysis</a:t>
            </a:r>
            <a:endParaRPr lang="en-US" sz="3600" dirty="0"/>
          </a:p>
        </p:txBody>
      </p:sp>
      <p:sp>
        <p:nvSpPr>
          <p:cNvPr id="57347" name="Rectangle 3"/>
          <p:cNvSpPr>
            <a:spLocks noGrp="1" noChangeArrowheads="1"/>
          </p:cNvSpPr>
          <p:nvPr>
            <p:ph idx="1"/>
          </p:nvPr>
        </p:nvSpPr>
        <p:spPr>
          <a:xfrm>
            <a:off x="304800" y="990600"/>
            <a:ext cx="11582400" cy="5562600"/>
          </a:xfrm>
        </p:spPr>
        <p:txBody>
          <a:bodyPr>
            <a:noAutofit/>
          </a:bodyPr>
          <a:lstStyle/>
          <a:p>
            <a:pPr algn="just"/>
            <a:r>
              <a:rPr lang="en-US" sz="2800" dirty="0"/>
              <a:t> </a:t>
            </a:r>
            <a:r>
              <a:rPr lang="en-US" sz="2800" dirty="0" smtClean="0"/>
              <a:t>It is a systematic process for calculating and comparing benefits and cost of a project, decision or policy.</a:t>
            </a:r>
          </a:p>
          <a:p>
            <a:pPr algn="just"/>
            <a:r>
              <a:rPr lang="en-US" sz="2800" dirty="0" smtClean="0"/>
              <a:t>Present </a:t>
            </a:r>
            <a:r>
              <a:rPr lang="en-US" sz="2800" dirty="0"/>
              <a:t>and future benefits (income) and costs need </a:t>
            </a:r>
            <a:r>
              <a:rPr lang="en-US" sz="2800" dirty="0" smtClean="0"/>
              <a:t>to be </a:t>
            </a:r>
            <a:r>
              <a:rPr lang="en-US" sz="2800" dirty="0"/>
              <a:t>estimated to determine the attractiveness (worthiness) of a new product investment </a:t>
            </a:r>
            <a:r>
              <a:rPr lang="en-US" sz="2800" dirty="0" smtClean="0"/>
              <a:t>alternative</a:t>
            </a:r>
          </a:p>
          <a:p>
            <a:pPr algn="just"/>
            <a:r>
              <a:rPr lang="en-US" sz="2800" dirty="0" smtClean="0"/>
              <a:t>It has two purposes:</a:t>
            </a:r>
          </a:p>
          <a:p>
            <a:pPr lvl="1" algn="just"/>
            <a:r>
              <a:rPr lang="en-US" sz="2800" dirty="0" smtClean="0"/>
              <a:t>To determine if it is a sound investment/decision</a:t>
            </a:r>
          </a:p>
          <a:p>
            <a:pPr lvl="1" algn="just"/>
            <a:r>
              <a:rPr lang="en-US" sz="2800" dirty="0" smtClean="0"/>
              <a:t>To provide basis for comparing projects</a:t>
            </a:r>
            <a:endParaRPr lang="en-US" sz="2800" dirty="0"/>
          </a:p>
        </p:txBody>
      </p:sp>
      <p:sp>
        <p:nvSpPr>
          <p:cNvPr id="4" name="Slide Number Placeholder 5"/>
          <p:cNvSpPr>
            <a:spLocks noGrp="1"/>
          </p:cNvSpPr>
          <p:nvPr>
            <p:ph type="sldNum" sz="quarter" idx="12"/>
          </p:nvPr>
        </p:nvSpPr>
        <p:spPr/>
        <p:txBody>
          <a:bodyPr/>
          <a:lstStyle/>
          <a:p>
            <a:fld id="{9ED6C23C-24D6-42E7-B3E8-2A74C31706A6}" type="slidenum">
              <a:rPr lang="en-US"/>
              <a:pPr/>
              <a:t>95</a:t>
            </a:fld>
            <a:endParaRPr lang="en-US"/>
          </a:p>
        </p:txBody>
      </p:sp>
    </p:spTree>
    <p:extLst>
      <p:ext uri="{BB962C8B-B14F-4D97-AF65-F5344CB8AC3E}">
        <p14:creationId xmlns:p14="http://schemas.microsoft.com/office/powerpoint/2010/main" val="7489475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838200"/>
          </a:xfrm>
        </p:spPr>
        <p:txBody>
          <a:bodyPr/>
          <a:lstStyle/>
          <a:p>
            <a:r>
              <a:rPr lang="en-US" dirty="0" smtClean="0"/>
              <a:t>Benefit/Cost Ratio</a:t>
            </a:r>
            <a:endParaRPr lang="en-US" dirty="0"/>
          </a:p>
        </p:txBody>
      </p:sp>
      <p:sp>
        <p:nvSpPr>
          <p:cNvPr id="3" name="Content Placeholder 2"/>
          <p:cNvSpPr>
            <a:spLocks noGrp="1"/>
          </p:cNvSpPr>
          <p:nvPr>
            <p:ph idx="1"/>
          </p:nvPr>
        </p:nvSpPr>
        <p:spPr>
          <a:xfrm>
            <a:off x="609600" y="1447800"/>
            <a:ext cx="10972800" cy="5029200"/>
          </a:xfrm>
        </p:spPr>
        <p:txBody>
          <a:bodyPr>
            <a:normAutofit/>
          </a:bodyPr>
          <a:lstStyle/>
          <a:p>
            <a:pPr algn="just">
              <a:lnSpc>
                <a:spcPct val="150000"/>
              </a:lnSpc>
            </a:pPr>
            <a:r>
              <a:rPr lang="en-US" sz="2800" dirty="0" smtClean="0"/>
              <a:t>Initially used in the economic analysis of public sector evaluation by reducing the effect of politics and special interest</a:t>
            </a:r>
          </a:p>
          <a:p>
            <a:pPr algn="just">
              <a:lnSpc>
                <a:spcPct val="150000"/>
              </a:lnSpc>
            </a:pPr>
            <a:r>
              <a:rPr lang="en-US" sz="2800" dirty="0" smtClean="0"/>
              <a:t>It can use equivalency computation based on PW, AW and FW values. </a:t>
            </a:r>
          </a:p>
        </p:txBody>
      </p:sp>
      <p:sp>
        <p:nvSpPr>
          <p:cNvPr id="4" name="Slide Number Placeholder 3"/>
          <p:cNvSpPr>
            <a:spLocks noGrp="1"/>
          </p:cNvSpPr>
          <p:nvPr>
            <p:ph type="sldNum" sz="quarter" idx="12"/>
          </p:nvPr>
        </p:nvSpPr>
        <p:spPr/>
        <p:txBody>
          <a:bodyPr/>
          <a:lstStyle/>
          <a:p>
            <a:fld id="{A6869010-9EFE-45A3-8715-EC03F9606E31}" type="slidenum">
              <a:rPr lang="en-US" smtClean="0"/>
              <a:pPr/>
              <a:t>96</a:t>
            </a:fld>
            <a:endParaRPr lang="en-US"/>
          </a:p>
        </p:txBody>
      </p:sp>
    </p:spTree>
    <p:extLst>
      <p:ext uri="{BB962C8B-B14F-4D97-AF65-F5344CB8AC3E}">
        <p14:creationId xmlns:p14="http://schemas.microsoft.com/office/powerpoint/2010/main" val="32366090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81000"/>
            <a:ext cx="11785600" cy="762000"/>
          </a:xfrm>
        </p:spPr>
        <p:txBody>
          <a:bodyPr/>
          <a:lstStyle/>
          <a:p>
            <a:r>
              <a:rPr lang="en-US" dirty="0" smtClean="0"/>
              <a:t>Public Sector Projects</a:t>
            </a:r>
            <a:endParaRPr lang="en-US" dirty="0"/>
          </a:p>
        </p:txBody>
      </p:sp>
      <p:sp>
        <p:nvSpPr>
          <p:cNvPr id="3" name="Content Placeholder 2"/>
          <p:cNvSpPr>
            <a:spLocks noGrp="1"/>
          </p:cNvSpPr>
          <p:nvPr>
            <p:ph idx="1"/>
          </p:nvPr>
        </p:nvSpPr>
        <p:spPr/>
        <p:txBody>
          <a:bodyPr>
            <a:noAutofit/>
          </a:bodyPr>
          <a:lstStyle/>
          <a:p>
            <a:pPr algn="just"/>
            <a:r>
              <a:rPr lang="en-US" sz="2800" dirty="0" smtClean="0"/>
              <a:t>These projects are owned, used and financed by the citizenry of any government level.</a:t>
            </a:r>
          </a:p>
          <a:p>
            <a:pPr algn="just"/>
            <a:r>
              <a:rPr lang="en-US" sz="2800" dirty="0" smtClean="0"/>
              <a:t>Areas of public sector that require engineering economic analysis:</a:t>
            </a:r>
          </a:p>
          <a:p>
            <a:pPr lvl="1" algn="just"/>
            <a:r>
              <a:rPr lang="en-US" sz="2800" dirty="0" smtClean="0"/>
              <a:t>Health</a:t>
            </a:r>
          </a:p>
          <a:p>
            <a:pPr lvl="1" algn="just"/>
            <a:r>
              <a:rPr lang="en-US" sz="2800" dirty="0" smtClean="0"/>
              <a:t>Safety</a:t>
            </a:r>
          </a:p>
          <a:p>
            <a:pPr lvl="1" algn="just"/>
            <a:r>
              <a:rPr lang="en-US" sz="2800" dirty="0" smtClean="0"/>
              <a:t>Economic welfare </a:t>
            </a:r>
          </a:p>
          <a:p>
            <a:pPr lvl="1" algn="just"/>
            <a:r>
              <a:rPr lang="en-US" sz="2800" dirty="0" smtClean="0"/>
              <a:t>Utilities </a:t>
            </a:r>
            <a:endParaRPr lang="en-US" sz="2800" dirty="0"/>
          </a:p>
        </p:txBody>
      </p:sp>
      <p:sp>
        <p:nvSpPr>
          <p:cNvPr id="4" name="Slide Number Placeholder 3"/>
          <p:cNvSpPr>
            <a:spLocks noGrp="1"/>
          </p:cNvSpPr>
          <p:nvPr>
            <p:ph type="sldNum" sz="quarter" idx="12"/>
          </p:nvPr>
        </p:nvSpPr>
        <p:spPr/>
        <p:txBody>
          <a:bodyPr/>
          <a:lstStyle/>
          <a:p>
            <a:fld id="{A6869010-9EFE-45A3-8715-EC03F9606E31}" type="slidenum">
              <a:rPr lang="en-US" smtClean="0"/>
              <a:pPr/>
              <a:t>97</a:t>
            </a:fld>
            <a:endParaRPr lang="en-US"/>
          </a:p>
        </p:txBody>
      </p:sp>
    </p:spTree>
    <p:extLst>
      <p:ext uri="{BB962C8B-B14F-4D97-AF65-F5344CB8AC3E}">
        <p14:creationId xmlns:p14="http://schemas.microsoft.com/office/powerpoint/2010/main" val="35383429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81000"/>
            <a:ext cx="11684000" cy="762000"/>
          </a:xfrm>
        </p:spPr>
        <p:txBody>
          <a:bodyPr>
            <a:normAutofit/>
          </a:bodyPr>
          <a:lstStyle/>
          <a:p>
            <a:r>
              <a:rPr lang="en-US" dirty="0" smtClean="0"/>
              <a:t>Benefit Cost Analysis of a Single Project</a:t>
            </a:r>
            <a:endParaRPr lang="en-US" dirty="0"/>
          </a:p>
        </p:txBody>
      </p:sp>
      <p:sp>
        <p:nvSpPr>
          <p:cNvPr id="3" name="Content Placeholder 2"/>
          <p:cNvSpPr>
            <a:spLocks noGrp="1"/>
          </p:cNvSpPr>
          <p:nvPr>
            <p:ph idx="1"/>
          </p:nvPr>
        </p:nvSpPr>
        <p:spPr/>
        <p:txBody>
          <a:bodyPr>
            <a:noAutofit/>
          </a:bodyPr>
          <a:lstStyle/>
          <a:p>
            <a:pPr algn="just"/>
            <a:r>
              <a:rPr lang="en-US" sz="2800" dirty="0" smtClean="0"/>
              <a:t>The B/C ratio is calculated using one of these relations:</a:t>
            </a:r>
          </a:p>
          <a:p>
            <a:pPr algn="just">
              <a:buNone/>
            </a:pPr>
            <a:r>
              <a:rPr lang="en-US" sz="2800" dirty="0" smtClean="0"/>
              <a:t>		B/C=PW of benefits/PW of costs</a:t>
            </a:r>
          </a:p>
          <a:p>
            <a:pPr algn="just">
              <a:buNone/>
            </a:pPr>
            <a:r>
              <a:rPr lang="en-US" sz="2800" dirty="0" smtClean="0"/>
              <a:t>		B/C=AW of benefits/AW of costs</a:t>
            </a:r>
          </a:p>
          <a:p>
            <a:pPr algn="just">
              <a:buNone/>
            </a:pPr>
            <a:r>
              <a:rPr lang="en-US" sz="2800" dirty="0" smtClean="0"/>
              <a:t>		B/C=FW of benefits/FW of costs</a:t>
            </a:r>
          </a:p>
          <a:p>
            <a:pPr algn="just">
              <a:buNone/>
            </a:pPr>
            <a:r>
              <a:rPr lang="en-US" sz="2800" dirty="0" smtClean="0"/>
              <a:t>If B/C≥ </a:t>
            </a:r>
            <a:r>
              <a:rPr lang="en-US" sz="2800" dirty="0"/>
              <a:t>1</a:t>
            </a:r>
            <a:r>
              <a:rPr lang="en-US" sz="2800" dirty="0" smtClean="0"/>
              <a:t>, accept the project as economically acceptable for the estimates and discount rate applied.</a:t>
            </a:r>
          </a:p>
          <a:p>
            <a:pPr algn="just">
              <a:buNone/>
            </a:pPr>
            <a:r>
              <a:rPr lang="en-US" sz="2800" dirty="0" smtClean="0"/>
              <a:t>If B/C &lt;1, the project is not economically acceptable.</a:t>
            </a:r>
            <a:endParaRPr lang="en-US" sz="2800" dirty="0"/>
          </a:p>
        </p:txBody>
      </p:sp>
      <p:sp>
        <p:nvSpPr>
          <p:cNvPr id="4" name="Slide Number Placeholder 3"/>
          <p:cNvSpPr>
            <a:spLocks noGrp="1"/>
          </p:cNvSpPr>
          <p:nvPr>
            <p:ph type="sldNum" sz="quarter" idx="12"/>
          </p:nvPr>
        </p:nvSpPr>
        <p:spPr/>
        <p:txBody>
          <a:bodyPr/>
          <a:lstStyle/>
          <a:p>
            <a:fld id="{A6869010-9EFE-45A3-8715-EC03F9606E31}" type="slidenum">
              <a:rPr lang="en-US" smtClean="0"/>
              <a:pPr/>
              <a:t>98</a:t>
            </a:fld>
            <a:endParaRPr lang="en-US"/>
          </a:p>
        </p:txBody>
      </p:sp>
    </p:spTree>
    <p:extLst>
      <p:ext uri="{BB962C8B-B14F-4D97-AF65-F5344CB8AC3E}">
        <p14:creationId xmlns:p14="http://schemas.microsoft.com/office/powerpoint/2010/main" val="31592401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81000"/>
            <a:ext cx="11988800" cy="762000"/>
          </a:xfrm>
        </p:spPr>
        <p:txBody>
          <a:bodyPr/>
          <a:lstStyle/>
          <a:p>
            <a:r>
              <a:rPr lang="en-US" dirty="0" smtClean="0"/>
              <a:t>Conventional B/C Ratio</a:t>
            </a:r>
            <a:endParaRPr lang="en-US" dirty="0"/>
          </a:p>
        </p:txBody>
      </p:sp>
      <p:sp>
        <p:nvSpPr>
          <p:cNvPr id="3" name="Content Placeholder 2"/>
          <p:cNvSpPr>
            <a:spLocks noGrp="1"/>
          </p:cNvSpPr>
          <p:nvPr>
            <p:ph idx="1"/>
          </p:nvPr>
        </p:nvSpPr>
        <p:spPr/>
        <p:txBody>
          <a:bodyPr>
            <a:normAutofit/>
          </a:bodyPr>
          <a:lstStyle/>
          <a:p>
            <a:r>
              <a:rPr lang="en-US" sz="2800" dirty="0" smtClean="0"/>
              <a:t>It is the most widely use B/C ratio in public and private sector.</a:t>
            </a:r>
          </a:p>
          <a:p>
            <a:endParaRPr lang="en-US" sz="2800" dirty="0" smtClean="0"/>
          </a:p>
          <a:p>
            <a:endParaRPr lang="en-US" sz="2800" dirty="0" smtClean="0"/>
          </a:p>
          <a:p>
            <a:endParaRPr lang="en-US" sz="2800" dirty="0" smtClean="0"/>
          </a:p>
          <a:p>
            <a:r>
              <a:rPr lang="en-US" sz="2800" dirty="0" smtClean="0"/>
              <a:t>The </a:t>
            </a:r>
            <a:r>
              <a:rPr lang="en-US" sz="2800" dirty="0" err="1" smtClean="0"/>
              <a:t>disbenefits</a:t>
            </a:r>
            <a:r>
              <a:rPr lang="en-US" sz="2800" dirty="0" smtClean="0"/>
              <a:t> are subtracted from the benefits and not added to the cost</a:t>
            </a:r>
          </a:p>
        </p:txBody>
      </p:sp>
      <p:sp>
        <p:nvSpPr>
          <p:cNvPr id="4" name="Slide Number Placeholder 3"/>
          <p:cNvSpPr>
            <a:spLocks noGrp="1"/>
          </p:cNvSpPr>
          <p:nvPr>
            <p:ph type="sldNum" sz="quarter" idx="12"/>
          </p:nvPr>
        </p:nvSpPr>
        <p:spPr/>
        <p:txBody>
          <a:bodyPr/>
          <a:lstStyle/>
          <a:p>
            <a:fld id="{A6869010-9EFE-45A3-8715-EC03F9606E31}" type="slidenum">
              <a:rPr lang="en-US" smtClean="0"/>
              <a:pPr/>
              <a:t>99</a:t>
            </a:fld>
            <a:endParaRPr lang="en-US"/>
          </a:p>
        </p:txBody>
      </p:sp>
      <p:graphicFrame>
        <p:nvGraphicFramePr>
          <p:cNvPr id="5" name="Object 4"/>
          <p:cNvGraphicFramePr>
            <a:graphicFrameLocks noChangeAspect="1"/>
          </p:cNvGraphicFramePr>
          <p:nvPr/>
        </p:nvGraphicFramePr>
        <p:xfrm>
          <a:off x="4253272" y="2819400"/>
          <a:ext cx="4890728" cy="806450"/>
        </p:xfrm>
        <a:graphic>
          <a:graphicData uri="http://schemas.openxmlformats.org/presentationml/2006/ole">
            <mc:AlternateContent xmlns:mc="http://schemas.openxmlformats.org/markup-compatibility/2006">
              <mc:Choice xmlns:v="urn:schemas-microsoft-com:vml" Requires="v">
                <p:oleObj spid="_x0000_s1120" name="Equation" r:id="rId3" imgW="1790640" imgH="393480" progId="Equation.3">
                  <p:embed/>
                </p:oleObj>
              </mc:Choice>
              <mc:Fallback>
                <p:oleObj name="Equation" r:id="rId3" imgW="17906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272" y="2819400"/>
                        <a:ext cx="489072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4836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6711</Words>
  <Application>Microsoft Office PowerPoint</Application>
  <PresentationFormat>Custom</PresentationFormat>
  <Paragraphs>534</Paragraphs>
  <Slides>108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Price forecasting </vt:lpstr>
      <vt:lpstr>PowerPoint Presentation</vt:lpstr>
      <vt:lpstr>Price indices</vt:lpstr>
      <vt:lpstr>PowerPoint Presentation</vt:lpstr>
      <vt:lpstr>Types and Sources of Various Cost Indexes</vt:lpstr>
      <vt:lpstr>PowerPoint Presentation</vt:lpstr>
      <vt:lpstr>PowerPoint Presentation</vt:lpstr>
      <vt:lpstr> Types of Construction Price Indices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2.Fundamental Approach to Construction Cost Estimation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Bid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Unit Rate Analysis   General </vt:lpstr>
      <vt:lpstr>PowerPoint Presentation</vt:lpstr>
      <vt:lpstr> 4. Unit Rate Analysis   Unit Rate Analysis Format Examples </vt:lpstr>
      <vt:lpstr>4. Unit Rate Analysis </vt:lpstr>
      <vt:lpstr>PowerPoint Presentation</vt:lpstr>
      <vt:lpstr>PowerPoint Presentation</vt:lpstr>
      <vt:lpstr>PowerPoint Presentation</vt:lpstr>
      <vt:lpstr> 4. Unit Rate Analysis  Unit Rate Analysis Format Examples </vt:lpstr>
      <vt:lpstr> 4. Unit Rate Analysis  Unit Rate Analysis Format Examples </vt:lpstr>
      <vt:lpstr> 4. Unit Rate Analysis   Unit Rate Analysis Format Examples </vt:lpstr>
      <vt:lpstr>PowerPoint Presentation</vt:lpstr>
      <vt:lpstr>PowerPoint Presentation</vt:lpstr>
      <vt:lpstr>PowerPoint Presentation</vt:lpstr>
      <vt:lpstr>PowerPoint Presentation</vt:lpstr>
      <vt:lpstr>Cost Indexes</vt:lpstr>
      <vt:lpstr>PowerPoint Presentation</vt:lpstr>
      <vt:lpstr>3. VALUE ENGINEERING</vt:lpstr>
      <vt:lpstr>PowerPoint Presentation</vt:lpstr>
      <vt:lpstr>PowerPoint Presentation</vt:lpstr>
      <vt:lpstr>PowerPoint Presentation</vt:lpstr>
      <vt:lpstr>PowerPoint Presentation</vt:lpstr>
      <vt:lpstr>PowerPoint Presentation</vt:lpstr>
      <vt:lpstr> Value Engineering For Construction</vt:lpstr>
      <vt:lpstr>Cost- Benefit Analysis</vt:lpstr>
      <vt:lpstr>Benefit/Cost Ratio</vt:lpstr>
      <vt:lpstr>Public Sector Projects</vt:lpstr>
      <vt:lpstr>Benefit Cost Analysis of a Single Project</vt:lpstr>
      <vt:lpstr>Conventional B/C Ratio</vt:lpstr>
      <vt:lpstr>Modified B/C ratio</vt:lpstr>
      <vt:lpstr>Benefit and Cost Difference</vt:lpstr>
      <vt:lpstr>Problem </vt:lpstr>
      <vt:lpstr>PowerPoint Presentation</vt:lpstr>
      <vt:lpstr>Cash Flow</vt:lpstr>
      <vt:lpstr>Cash Flow</vt:lpstr>
      <vt:lpstr>Categories of Cash Flows</vt:lpstr>
      <vt:lpstr>Cash Flow diagrams</vt:lpstr>
      <vt:lpstr>Drawing a Cash Flow Diagram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Mercy</cp:lastModifiedBy>
  <cp:revision>268</cp:revision>
  <dcterms:created xsi:type="dcterms:W3CDTF">2020-04-30T04:55:32Z</dcterms:created>
  <dcterms:modified xsi:type="dcterms:W3CDTF">2020-05-22T01:53:07Z</dcterms:modified>
</cp:coreProperties>
</file>