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258" r:id="rId3"/>
    <p:sldId id="259" r:id="rId4"/>
    <p:sldId id="260" r:id="rId5"/>
    <p:sldId id="261" r:id="rId6"/>
    <p:sldId id="262" r:id="rId7"/>
    <p:sldId id="263" r:id="rId8"/>
    <p:sldId id="264" r:id="rId9"/>
    <p:sldId id="266" r:id="rId10"/>
    <p:sldId id="272" r:id="rId11"/>
    <p:sldId id="277" r:id="rId12"/>
    <p:sldId id="273" r:id="rId13"/>
    <p:sldId id="274" r:id="rId14"/>
    <p:sldId id="275" r:id="rId15"/>
    <p:sldId id="276" r:id="rId16"/>
    <p:sldId id="278" r:id="rId17"/>
    <p:sldId id="267" r:id="rId18"/>
    <p:sldId id="268" r:id="rId19"/>
    <p:sldId id="269" r:id="rId20"/>
    <p:sldId id="270" r:id="rId21"/>
    <p:sldId id="271" r:id="rId22"/>
    <p:sldId id="279" r:id="rId23"/>
    <p:sldId id="315" r:id="rId24"/>
    <p:sldId id="314" r:id="rId25"/>
    <p:sldId id="280" r:id="rId26"/>
    <p:sldId id="281" r:id="rId27"/>
    <p:sldId id="282" r:id="rId28"/>
    <p:sldId id="283" r:id="rId29"/>
    <p:sldId id="284" r:id="rId30"/>
    <p:sldId id="316" r:id="rId31"/>
    <p:sldId id="317" r:id="rId32"/>
    <p:sldId id="285" r:id="rId33"/>
    <p:sldId id="286" r:id="rId34"/>
    <p:sldId id="303" r:id="rId35"/>
    <p:sldId id="304" r:id="rId36"/>
    <p:sldId id="306" r:id="rId37"/>
    <p:sldId id="289" r:id="rId38"/>
    <p:sldId id="307" r:id="rId39"/>
    <p:sldId id="308" r:id="rId40"/>
    <p:sldId id="309" r:id="rId41"/>
    <p:sldId id="311" r:id="rId42"/>
    <p:sldId id="312" r:id="rId43"/>
    <p:sldId id="290" r:id="rId44"/>
    <p:sldId id="291" r:id="rId45"/>
    <p:sldId id="293" r:id="rId46"/>
    <p:sldId id="292"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2" autoAdjust="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4382C0-4F78-47A9-B865-356D6452CEF0}" type="datetimeFigureOut">
              <a:rPr lang="en-US" smtClean="0"/>
              <a:pPr/>
              <a:t>5/27/2020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Prepared by:- Tesfaye F.</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C8943E-9479-4EA8-AEB8-ED752F7E89ED}" type="slidenum">
              <a:rPr lang="en-US" smtClean="0"/>
              <a:pPr/>
              <a:t>‹#›</a:t>
            </a:fld>
            <a:endParaRPr lang="en-US"/>
          </a:p>
        </p:txBody>
      </p:sp>
    </p:spTree>
    <p:extLst>
      <p:ext uri="{BB962C8B-B14F-4D97-AF65-F5344CB8AC3E}">
        <p14:creationId xmlns:p14="http://schemas.microsoft.com/office/powerpoint/2010/main" val="25754607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0412E-D626-42CF-9B67-6E60E217FEE8}" type="datetimeFigureOut">
              <a:rPr lang="en-US" smtClean="0"/>
              <a:pPr/>
              <a:t>5/27/2020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Prepared by:- Tesfaye F.</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E38D7-5AAD-40AF-A405-6C13F3CAD7CA}" type="slidenum">
              <a:rPr lang="en-US" smtClean="0"/>
              <a:pPr/>
              <a:t>‹#›</a:t>
            </a:fld>
            <a:endParaRPr lang="en-US" dirty="0"/>
          </a:p>
        </p:txBody>
      </p:sp>
    </p:spTree>
    <p:extLst>
      <p:ext uri="{BB962C8B-B14F-4D97-AF65-F5344CB8AC3E}">
        <p14:creationId xmlns:p14="http://schemas.microsoft.com/office/powerpoint/2010/main" val="41749744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CE38D7-5AAD-40AF-A405-6C13F3CAD7CA}"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Prepared by:- Tesfaye F.</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75654A-80FA-48DC-BFF9-31F504BBD0EC}" type="datetime1">
              <a:rPr lang="en-US" smtClean="0"/>
              <a:t>5/27/2020</a:t>
            </a:fld>
            <a:endParaRPr lang="en-US" dirty="0"/>
          </a:p>
        </p:txBody>
      </p:sp>
      <p:sp>
        <p:nvSpPr>
          <p:cNvPr id="17" name="Footer Placeholder 16"/>
          <p:cNvSpPr>
            <a:spLocks noGrp="1"/>
          </p:cNvSpPr>
          <p:nvPr>
            <p:ph type="ftr" sz="quarter" idx="11"/>
          </p:nvPr>
        </p:nvSpPr>
        <p:spPr/>
        <p:txBody>
          <a:bodyPr/>
          <a:lstStyle/>
          <a:p>
            <a:r>
              <a:rPr lang="en-US" smtClean="0"/>
              <a:t>Prepared by:- Aynalem F.</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DEDB7A2-5420-496D-AF41-42F87AAD55C5}"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C54C36-4260-41BC-8941-68191D7B5E0D}"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smtClean="0"/>
              <a:t>Prepared by:- Aynalem F.</a:t>
            </a:r>
            <a:endParaRPr lang="en-US" dirty="0"/>
          </a:p>
        </p:txBody>
      </p:sp>
      <p:sp>
        <p:nvSpPr>
          <p:cNvPr id="6" name="Slide Number Placeholder 5"/>
          <p:cNvSpPr>
            <a:spLocks noGrp="1"/>
          </p:cNvSpPr>
          <p:nvPr>
            <p:ph type="sldNum" sz="quarter" idx="12"/>
          </p:nvPr>
        </p:nvSpPr>
        <p:spPr/>
        <p:txBody>
          <a:bodyPr/>
          <a:lstStyle/>
          <a:p>
            <a:fld id="{4DEDB7A2-5420-496D-AF41-42F87AAD55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718ABC-6A5B-4997-8014-C38CF8D692B2}"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smtClean="0"/>
              <a:t>Prepared by:- Aynalem F.</a:t>
            </a:r>
            <a:endParaRPr lang="en-US" dirty="0"/>
          </a:p>
        </p:txBody>
      </p:sp>
      <p:sp>
        <p:nvSpPr>
          <p:cNvPr id="6" name="Slide Number Placeholder 5"/>
          <p:cNvSpPr>
            <a:spLocks noGrp="1"/>
          </p:cNvSpPr>
          <p:nvPr>
            <p:ph type="sldNum" sz="quarter" idx="12"/>
          </p:nvPr>
        </p:nvSpPr>
        <p:spPr/>
        <p:txBody>
          <a:bodyPr/>
          <a:lstStyle/>
          <a:p>
            <a:fld id="{4DEDB7A2-5420-496D-AF41-42F87AAD55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E4A294-720D-4C44-90DB-5D879D14D346}" type="datetime1">
              <a:rPr lang="en-US" smtClean="0"/>
              <a:t>5/27/2020</a:t>
            </a:fld>
            <a:endParaRPr lang="en-US" dirty="0"/>
          </a:p>
        </p:txBody>
      </p:sp>
      <p:sp>
        <p:nvSpPr>
          <p:cNvPr id="5" name="Footer Placeholder 4"/>
          <p:cNvSpPr>
            <a:spLocks noGrp="1"/>
          </p:cNvSpPr>
          <p:nvPr>
            <p:ph type="ftr" sz="quarter" idx="11"/>
          </p:nvPr>
        </p:nvSpPr>
        <p:spPr/>
        <p:txBody>
          <a:bodyPr/>
          <a:lstStyle/>
          <a:p>
            <a:r>
              <a:rPr lang="en-US" smtClean="0"/>
              <a:t>Prepared by:- Aynalem F.</a:t>
            </a:r>
            <a:endParaRPr lang="en-US" dirty="0"/>
          </a:p>
        </p:txBody>
      </p:sp>
      <p:sp>
        <p:nvSpPr>
          <p:cNvPr id="6" name="Slide Number Placeholder 5"/>
          <p:cNvSpPr>
            <a:spLocks noGrp="1"/>
          </p:cNvSpPr>
          <p:nvPr>
            <p:ph type="sldNum" sz="quarter" idx="12"/>
          </p:nvPr>
        </p:nvSpPr>
        <p:spPr/>
        <p:txBody>
          <a:bodyPr/>
          <a:lstStyle/>
          <a:p>
            <a:fld id="{4DEDB7A2-5420-496D-AF41-42F87AAD55C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E9C7A8-906E-4DEB-83F1-C10B78281CF2}" type="datetime1">
              <a:rPr lang="en-US" smtClean="0"/>
              <a:t>5/27/2020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smtClean="0"/>
              <a:t>Prepared by:- Aynalem F.</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DEDB7A2-5420-496D-AF41-42F87AAD55C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74A3FA-694A-40F4-983E-13E7E136A62F}" type="datetime1">
              <a:rPr lang="en-US" smtClean="0"/>
              <a:t>5/27/2020</a:t>
            </a:fld>
            <a:endParaRPr lang="en-US" dirty="0"/>
          </a:p>
        </p:txBody>
      </p:sp>
      <p:sp>
        <p:nvSpPr>
          <p:cNvPr id="6" name="Footer Placeholder 5"/>
          <p:cNvSpPr>
            <a:spLocks noGrp="1"/>
          </p:cNvSpPr>
          <p:nvPr>
            <p:ph type="ftr" sz="quarter" idx="11"/>
          </p:nvPr>
        </p:nvSpPr>
        <p:spPr/>
        <p:txBody>
          <a:bodyPr/>
          <a:lstStyle/>
          <a:p>
            <a:r>
              <a:rPr lang="en-US" smtClean="0"/>
              <a:t>Prepared by:- Aynalem F.</a:t>
            </a:r>
            <a:endParaRPr lang="en-US" dirty="0"/>
          </a:p>
        </p:txBody>
      </p:sp>
      <p:sp>
        <p:nvSpPr>
          <p:cNvPr id="7" name="Slide Number Placeholder 6"/>
          <p:cNvSpPr>
            <a:spLocks noGrp="1"/>
          </p:cNvSpPr>
          <p:nvPr>
            <p:ph type="sldNum" sz="quarter" idx="12"/>
          </p:nvPr>
        </p:nvSpPr>
        <p:spPr/>
        <p:txBody>
          <a:bodyPr/>
          <a:lstStyle/>
          <a:p>
            <a:fld id="{4DEDB7A2-5420-496D-AF41-42F87AAD55C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C75944-5FA8-4029-B659-5F03DD6D8D6A}" type="datetime1">
              <a:rPr lang="en-US" smtClean="0"/>
              <a:t>5/27/2020</a:t>
            </a:fld>
            <a:endParaRPr lang="en-US" dirty="0"/>
          </a:p>
        </p:txBody>
      </p:sp>
      <p:sp>
        <p:nvSpPr>
          <p:cNvPr id="8" name="Footer Placeholder 7"/>
          <p:cNvSpPr>
            <a:spLocks noGrp="1"/>
          </p:cNvSpPr>
          <p:nvPr>
            <p:ph type="ftr" sz="quarter" idx="11"/>
          </p:nvPr>
        </p:nvSpPr>
        <p:spPr/>
        <p:txBody>
          <a:bodyPr/>
          <a:lstStyle/>
          <a:p>
            <a:r>
              <a:rPr lang="en-US" smtClean="0"/>
              <a:t>Prepared by:- Aynalem F.</a:t>
            </a:r>
            <a:endParaRPr lang="en-US" dirty="0"/>
          </a:p>
        </p:txBody>
      </p:sp>
      <p:sp>
        <p:nvSpPr>
          <p:cNvPr id="9" name="Slide Number Placeholder 8"/>
          <p:cNvSpPr>
            <a:spLocks noGrp="1"/>
          </p:cNvSpPr>
          <p:nvPr>
            <p:ph type="sldNum" sz="quarter" idx="12"/>
          </p:nvPr>
        </p:nvSpPr>
        <p:spPr/>
        <p:txBody>
          <a:bodyPr/>
          <a:lstStyle/>
          <a:p>
            <a:fld id="{4DEDB7A2-5420-496D-AF41-42F87AAD55C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00AB33-F145-4744-A3B1-CDC49081EA53}" type="datetime1">
              <a:rPr lang="en-US" smtClean="0"/>
              <a:t>5/27/2020</a:t>
            </a:fld>
            <a:endParaRPr lang="en-US" dirty="0"/>
          </a:p>
        </p:txBody>
      </p:sp>
      <p:sp>
        <p:nvSpPr>
          <p:cNvPr id="4" name="Footer Placeholder 3"/>
          <p:cNvSpPr>
            <a:spLocks noGrp="1"/>
          </p:cNvSpPr>
          <p:nvPr>
            <p:ph type="ftr" sz="quarter" idx="11"/>
          </p:nvPr>
        </p:nvSpPr>
        <p:spPr/>
        <p:txBody>
          <a:bodyPr/>
          <a:lstStyle/>
          <a:p>
            <a:r>
              <a:rPr lang="en-US" smtClean="0"/>
              <a:t>Prepared by:- Aynalem F.</a:t>
            </a:r>
            <a:endParaRPr lang="en-US" dirty="0"/>
          </a:p>
        </p:txBody>
      </p:sp>
      <p:sp>
        <p:nvSpPr>
          <p:cNvPr id="5" name="Slide Number Placeholder 4"/>
          <p:cNvSpPr>
            <a:spLocks noGrp="1"/>
          </p:cNvSpPr>
          <p:nvPr>
            <p:ph type="sldNum" sz="quarter" idx="12"/>
          </p:nvPr>
        </p:nvSpPr>
        <p:spPr/>
        <p:txBody>
          <a:bodyPr/>
          <a:lstStyle/>
          <a:p>
            <a:fld id="{4DEDB7A2-5420-496D-AF41-42F87AAD55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232D8-9E17-4E78-ADBE-1D91FC0F7AE1}" type="datetime1">
              <a:rPr lang="en-US" smtClean="0"/>
              <a:t>5/27/2020</a:t>
            </a:fld>
            <a:endParaRPr lang="en-US" dirty="0"/>
          </a:p>
        </p:txBody>
      </p:sp>
      <p:sp>
        <p:nvSpPr>
          <p:cNvPr id="3" name="Footer Placeholder 2"/>
          <p:cNvSpPr>
            <a:spLocks noGrp="1"/>
          </p:cNvSpPr>
          <p:nvPr>
            <p:ph type="ftr" sz="quarter" idx="11"/>
          </p:nvPr>
        </p:nvSpPr>
        <p:spPr/>
        <p:txBody>
          <a:bodyPr/>
          <a:lstStyle/>
          <a:p>
            <a:r>
              <a:rPr lang="en-US" smtClean="0"/>
              <a:t>Prepared by:- Aynalem F.</a:t>
            </a:r>
            <a:endParaRPr lang="en-US" dirty="0"/>
          </a:p>
        </p:txBody>
      </p:sp>
      <p:sp>
        <p:nvSpPr>
          <p:cNvPr id="4" name="Slide Number Placeholder 3"/>
          <p:cNvSpPr>
            <a:spLocks noGrp="1"/>
          </p:cNvSpPr>
          <p:nvPr>
            <p:ph type="sldNum" sz="quarter" idx="12"/>
          </p:nvPr>
        </p:nvSpPr>
        <p:spPr/>
        <p:txBody>
          <a:bodyPr/>
          <a:lstStyle/>
          <a:p>
            <a:fld id="{4DEDB7A2-5420-496D-AF41-42F87AAD55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3A45E2-B4E7-4A67-97D4-4CCFB3C09403}" type="datetime1">
              <a:rPr lang="en-US" smtClean="0"/>
              <a:t>5/27/2020</a:t>
            </a:fld>
            <a:endParaRPr lang="en-US" dirty="0"/>
          </a:p>
        </p:txBody>
      </p:sp>
      <p:sp>
        <p:nvSpPr>
          <p:cNvPr id="6" name="Footer Placeholder 5"/>
          <p:cNvSpPr>
            <a:spLocks noGrp="1"/>
          </p:cNvSpPr>
          <p:nvPr>
            <p:ph type="ftr" sz="quarter" idx="11"/>
          </p:nvPr>
        </p:nvSpPr>
        <p:spPr/>
        <p:txBody>
          <a:bodyPr/>
          <a:lstStyle/>
          <a:p>
            <a:r>
              <a:rPr lang="en-US" smtClean="0"/>
              <a:t>Prepared by:- Aynalem F.</a:t>
            </a:r>
            <a:endParaRPr lang="en-US" dirty="0"/>
          </a:p>
        </p:txBody>
      </p:sp>
      <p:sp>
        <p:nvSpPr>
          <p:cNvPr id="7" name="Slide Number Placeholder 6"/>
          <p:cNvSpPr>
            <a:spLocks noGrp="1"/>
          </p:cNvSpPr>
          <p:nvPr>
            <p:ph type="sldNum" sz="quarter" idx="12"/>
          </p:nvPr>
        </p:nvSpPr>
        <p:spPr/>
        <p:txBody>
          <a:bodyPr/>
          <a:lstStyle/>
          <a:p>
            <a:fld id="{4DEDB7A2-5420-496D-AF41-42F87AAD55C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6894DC-A877-4A58-AF8D-032C3C162B7C}" type="datetime1">
              <a:rPr lang="en-US" smtClean="0"/>
              <a:t>5/27/2020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smtClean="0"/>
              <a:t>Prepared by:- Aynalem F.</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4DEDB7A2-5420-496D-AF41-42F87AAD55C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B3685F3-A9FA-4685-8318-84D8C7D0C6F0}" type="datetime1">
              <a:rPr lang="en-US" smtClean="0"/>
              <a:t>5/27/2020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Prepared by:- Aynalem F.</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DEDB7A2-5420-496D-AF41-42F87AAD55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                     </a:t>
            </a:r>
            <a:r>
              <a:rPr lang="en-US" b="1" u="sng" dirty="0" smtClean="0">
                <a:solidFill>
                  <a:srgbClr val="002060"/>
                </a:solidFill>
              </a:rPr>
              <a:t>Chapter  2</a:t>
            </a:r>
            <a:br>
              <a:rPr lang="en-US" b="1" u="sng" dirty="0" smtClean="0">
                <a:solidFill>
                  <a:srgbClr val="002060"/>
                </a:solidFill>
              </a:rPr>
            </a:br>
            <a:r>
              <a:rPr lang="en-US" b="1" dirty="0" smtClean="0">
                <a:solidFill>
                  <a:srgbClr val="002060"/>
                </a:solidFill>
              </a:rPr>
              <a:t>              </a:t>
            </a:r>
            <a:r>
              <a:rPr lang="en-US" b="1" u="sng" dirty="0" smtClean="0">
                <a:solidFill>
                  <a:srgbClr val="002060"/>
                </a:solidFill>
              </a:rPr>
              <a:t>Quantity Surveying </a:t>
            </a:r>
            <a:endParaRPr lang="en-US" b="1" u="sng" dirty="0">
              <a:solidFill>
                <a:srgbClr val="002060"/>
              </a:solidFill>
            </a:endParaRPr>
          </a:p>
        </p:txBody>
      </p:sp>
      <p:sp>
        <p:nvSpPr>
          <p:cNvPr id="3" name="Content Placeholder 2"/>
          <p:cNvSpPr>
            <a:spLocks noGrp="1"/>
          </p:cNvSpPr>
          <p:nvPr>
            <p:ph sz="quarter" idx="1"/>
          </p:nvPr>
        </p:nvSpPr>
        <p:spPr>
          <a:xfrm>
            <a:off x="152400" y="1295400"/>
            <a:ext cx="8839200" cy="5257800"/>
          </a:xfrm>
        </p:spPr>
        <p:txBody>
          <a:bodyPr/>
          <a:lstStyle/>
          <a:p>
            <a:pPr marL="574675" indent="0">
              <a:buNone/>
            </a:pPr>
            <a:r>
              <a:rPr lang="en-US" sz="3600" b="1" i="1" u="sng" dirty="0"/>
              <a:t>2</a:t>
            </a:r>
            <a:r>
              <a:rPr lang="en-US" sz="3600" b="1" i="1" u="sng" dirty="0" smtClean="0"/>
              <a:t>.1 Introduction</a:t>
            </a:r>
            <a:r>
              <a:rPr lang="en-US" sz="3600" b="1" dirty="0" smtClean="0"/>
              <a:t> </a:t>
            </a:r>
          </a:p>
          <a:p>
            <a:pPr>
              <a:buFont typeface="Wingdings" panose="05000000000000000000" pitchFamily="2" charset="2"/>
              <a:buChar char="v"/>
            </a:pPr>
            <a:r>
              <a:rPr lang="en-US" sz="3200" b="1" dirty="0" smtClean="0"/>
              <a:t>Quantity surveying </a:t>
            </a:r>
            <a:r>
              <a:rPr lang="en-US" sz="3200" dirty="0" smtClean="0"/>
              <a:t>is a </a:t>
            </a:r>
            <a:r>
              <a:rPr lang="en-US" sz="3200" dirty="0" smtClean="0">
                <a:solidFill>
                  <a:srgbClr val="FF0000"/>
                </a:solidFill>
              </a:rPr>
              <a:t>term or process used in the construction industry to take;</a:t>
            </a:r>
            <a:endParaRPr lang="en-US" sz="3200" dirty="0" smtClean="0"/>
          </a:p>
          <a:p>
            <a:pPr marL="731838" indent="-273050">
              <a:buFont typeface="Wingdings" pitchFamily="2" charset="2"/>
              <a:buChar char="Ø"/>
            </a:pPr>
            <a:r>
              <a:rPr lang="en-US" sz="3200" dirty="0" smtClean="0"/>
              <a:t>measurements of civil works,</a:t>
            </a:r>
          </a:p>
          <a:p>
            <a:pPr marL="731838" indent="-273050">
              <a:buFont typeface="Wingdings" pitchFamily="2" charset="2"/>
              <a:buChar char="Ø"/>
            </a:pPr>
            <a:r>
              <a:rPr lang="en-US" sz="3200" dirty="0" smtClean="0"/>
              <a:t>prepare specifications, and </a:t>
            </a:r>
          </a:p>
          <a:p>
            <a:pPr marL="731838" indent="-273050">
              <a:buFont typeface="Wingdings" pitchFamily="2" charset="2"/>
              <a:buChar char="Ø"/>
            </a:pPr>
            <a:r>
              <a:rPr lang="en-US" sz="3200" dirty="0" smtClean="0"/>
              <a:t>estimate the cost of works either for each trade of work or for the whole project.</a:t>
            </a:r>
          </a:p>
          <a:p>
            <a:endParaRPr lang="en-US" sz="3200" dirty="0" smtClean="0"/>
          </a:p>
          <a:p>
            <a:endParaRPr lang="en-US" dirty="0"/>
          </a:p>
        </p:txBody>
      </p:sp>
      <p:sp>
        <p:nvSpPr>
          <p:cNvPr id="6" name="Footer Placeholder 5"/>
          <p:cNvSpPr>
            <a:spLocks noGrp="1"/>
          </p:cNvSpPr>
          <p:nvPr>
            <p:ph type="ftr" sz="quarter" idx="11"/>
          </p:nvPr>
        </p:nvSpPr>
        <p:spPr/>
        <p:txBody>
          <a:bodyPr/>
          <a:lstStyle/>
          <a:p>
            <a:r>
              <a:rPr lang="en-US" dirty="0" smtClean="0"/>
              <a:t>Prepared by:- </a:t>
            </a:r>
            <a:r>
              <a:rPr lang="en-US" dirty="0" err="1" smtClean="0"/>
              <a:t>Eshetu</a:t>
            </a:r>
            <a:r>
              <a:rPr lang="en-US" dirty="0" smtClean="0"/>
              <a:t> </a:t>
            </a:r>
            <a:r>
              <a:rPr lang="en-US" dirty="0" err="1" smtClean="0"/>
              <a:t>Ts</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
            <a:ext cx="8763000" cy="6629400"/>
          </a:xfrm>
        </p:spPr>
        <p:txBody>
          <a:bodyPr/>
          <a:lstStyle/>
          <a:p>
            <a:pPr marL="574675" indent="0">
              <a:buNone/>
            </a:pPr>
            <a:r>
              <a:rPr lang="en-US" b="1" u="sng" dirty="0" smtClean="0"/>
              <a:t>Specification worksheet (BOQ format)</a:t>
            </a:r>
          </a:p>
          <a:p>
            <a:pPr>
              <a:buFont typeface="Wingdings" panose="05000000000000000000" pitchFamily="2" charset="2"/>
              <a:buChar char="ü"/>
            </a:pPr>
            <a:r>
              <a:rPr lang="en-US" dirty="0" smtClean="0"/>
              <a:t>This is a </a:t>
            </a:r>
            <a:r>
              <a:rPr lang="en-US" b="1" dirty="0" smtClean="0"/>
              <a:t>complete list of all items of work </a:t>
            </a:r>
            <a:r>
              <a:rPr lang="en-US" dirty="0" smtClean="0"/>
              <a:t>involved in connection with the estimate for a project with the description, quantity and unit of rate against each item of work. </a:t>
            </a:r>
          </a:p>
          <a:p>
            <a:endParaRPr lang="en-US" u="sng" dirty="0" smtClean="0"/>
          </a:p>
          <a:p>
            <a:pPr>
              <a:buFont typeface="Wingdings" panose="05000000000000000000" pitchFamily="2" charset="2"/>
              <a:buChar char="ü"/>
            </a:pPr>
            <a:r>
              <a:rPr lang="en-US" dirty="0" smtClean="0"/>
              <a:t>It is the format which is used in a bill of quantity to list (include) a short description of the specification along with its measuring unit, quantity and unit prices to determine the total cost for each trade of item.</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39890890"/>
              </p:ext>
            </p:extLst>
          </p:nvPr>
        </p:nvGraphicFramePr>
        <p:xfrm>
          <a:off x="1371600" y="3810001"/>
          <a:ext cx="7543800" cy="2407919"/>
        </p:xfrm>
        <a:graphic>
          <a:graphicData uri="http://schemas.openxmlformats.org/drawingml/2006/table">
            <a:tbl>
              <a:tblPr firstRow="1" bandRow="1">
                <a:tableStyleId>{5C22544A-7EE6-4342-B048-85BDC9FD1C3A}</a:tableStyleId>
              </a:tblPr>
              <a:tblGrid>
                <a:gridCol w="1131570"/>
                <a:gridCol w="2357438"/>
                <a:gridCol w="754380"/>
                <a:gridCol w="1320165"/>
                <a:gridCol w="1037272"/>
                <a:gridCol w="942975"/>
              </a:tblGrid>
              <a:tr h="535093">
                <a:tc>
                  <a:txBody>
                    <a:bodyPr/>
                    <a:lstStyle/>
                    <a:p>
                      <a:r>
                        <a:rPr lang="en-US" dirty="0" smtClean="0"/>
                        <a:t>Project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337733">
                <a:tc>
                  <a:txBody>
                    <a:bodyPr/>
                    <a:lstStyle/>
                    <a:p>
                      <a:pPr algn="l" fontAlgn="b"/>
                      <a:r>
                        <a:rPr lang="en-US" sz="1800" b="0" i="0" u="none" strike="noStrike" dirty="0" smtClean="0">
                          <a:solidFill>
                            <a:srgbClr val="0070C0"/>
                          </a:solidFill>
                          <a:effectLst/>
                          <a:latin typeface="Calibri"/>
                        </a:rPr>
                        <a:t>Item</a:t>
                      </a:r>
                      <a:endParaRPr lang="en-US" sz="1800" b="0" i="0" u="none" strike="noStrike" dirty="0">
                        <a:solidFill>
                          <a:srgbClr val="0070C0"/>
                        </a:solidFill>
                        <a:effectLst/>
                        <a:latin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70C0"/>
                          </a:solidFill>
                          <a:effectLst/>
                          <a:latin typeface="Calibri"/>
                        </a:rPr>
                        <a:t>Description</a:t>
                      </a:r>
                    </a:p>
                    <a:p>
                      <a:endParaRPr lang="en-US" dirty="0"/>
                    </a:p>
                  </a:txBody>
                  <a:tcPr/>
                </a:tc>
                <a:tc>
                  <a:txBody>
                    <a:bodyPr/>
                    <a:lstStyle/>
                    <a:p>
                      <a:r>
                        <a:rPr lang="en-US" sz="1800" b="0" i="0" u="none" strike="noStrike" dirty="0" smtClean="0">
                          <a:solidFill>
                            <a:srgbClr val="0070C0"/>
                          </a:solidFill>
                          <a:effectLst/>
                          <a:latin typeface="Calibri"/>
                        </a:rPr>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70C0"/>
                          </a:solidFill>
                          <a:effectLst/>
                          <a:latin typeface="Calibri"/>
                        </a:rPr>
                        <a:t>Quantity</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70C0"/>
                          </a:solidFill>
                          <a:effectLst/>
                          <a:latin typeface="Calibri"/>
                        </a:rPr>
                        <a:t>Unit price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smtClean="0">
                          <a:solidFill>
                            <a:srgbClr val="0070C0"/>
                          </a:solidFill>
                          <a:effectLst/>
                          <a:latin typeface="Calibri"/>
                        </a:rPr>
                        <a:t>Total price</a:t>
                      </a:r>
                    </a:p>
                    <a:p>
                      <a:endParaRPr lang="en-US" dirty="0"/>
                    </a:p>
                  </a:txBody>
                  <a:tcPr/>
                </a:tc>
              </a:tr>
              <a:tr h="53509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srcRect b="4355"/>
          <a:stretch>
            <a:fillRect/>
          </a:stretch>
        </p:blipFill>
        <p:spPr bwMode="auto">
          <a:xfrm>
            <a:off x="228600" y="76200"/>
            <a:ext cx="8763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763000" cy="6477000"/>
          </a:xfrm>
        </p:spPr>
        <p:txBody>
          <a:bodyPr/>
          <a:lstStyle/>
          <a:p>
            <a:pPr>
              <a:buFont typeface="Wingdings" panose="05000000000000000000" pitchFamily="2" charset="2"/>
              <a:buChar char="ü"/>
            </a:pPr>
            <a:r>
              <a:rPr lang="en-US" sz="3000" dirty="0" smtClean="0">
                <a:solidFill>
                  <a:srgbClr val="0070C0"/>
                </a:solidFill>
              </a:rPr>
              <a:t>There are four clearly defined steps in preparation of Bill of Quantities:</a:t>
            </a:r>
            <a:r>
              <a:rPr lang="en-US" sz="3000" dirty="0" smtClean="0">
                <a:solidFill>
                  <a:srgbClr val="000000"/>
                </a:solidFill>
              </a:rPr>
              <a:t> </a:t>
            </a:r>
          </a:p>
          <a:p>
            <a:pPr marL="1254125" indent="-339725">
              <a:buFont typeface="+mj-lt"/>
              <a:buAutoNum type="arabicPeriod"/>
            </a:pPr>
            <a:r>
              <a:rPr lang="en-US" sz="3200" dirty="0" smtClean="0">
                <a:solidFill>
                  <a:srgbClr val="000000"/>
                </a:solidFill>
                <a:latin typeface="Times New Roman"/>
              </a:rPr>
              <a:t> Taking off </a:t>
            </a:r>
          </a:p>
          <a:p>
            <a:pPr marL="1254125" indent="-339725">
              <a:buFont typeface="+mj-lt"/>
              <a:buAutoNum type="arabicPeriod"/>
            </a:pPr>
            <a:r>
              <a:rPr lang="en-US" sz="3200" dirty="0" smtClean="0">
                <a:solidFill>
                  <a:srgbClr val="000000"/>
                </a:solidFill>
                <a:latin typeface="Times New Roman"/>
              </a:rPr>
              <a:t>Squaring </a:t>
            </a:r>
            <a:endParaRPr lang="en-US" sz="3200" dirty="0">
              <a:solidFill>
                <a:srgbClr val="000000"/>
              </a:solidFill>
              <a:latin typeface="Times New Roman"/>
            </a:endParaRPr>
          </a:p>
          <a:p>
            <a:pPr marL="1254125" indent="-339725">
              <a:buFont typeface="+mj-lt"/>
              <a:buAutoNum type="arabicPeriod"/>
            </a:pPr>
            <a:r>
              <a:rPr lang="en-US" sz="3200" dirty="0" smtClean="0">
                <a:solidFill>
                  <a:srgbClr val="000000"/>
                </a:solidFill>
                <a:latin typeface="Times New Roman"/>
              </a:rPr>
              <a:t>Abstracting </a:t>
            </a:r>
            <a:endParaRPr lang="en-US" sz="3200" dirty="0">
              <a:solidFill>
                <a:srgbClr val="000000"/>
              </a:solidFill>
              <a:latin typeface="Times New Roman"/>
            </a:endParaRPr>
          </a:p>
          <a:p>
            <a:pPr marL="1254125" indent="-339725">
              <a:buFont typeface="+mj-lt"/>
              <a:buAutoNum type="arabicPeriod"/>
            </a:pPr>
            <a:r>
              <a:rPr lang="en-US" sz="3200" dirty="0" smtClean="0">
                <a:solidFill>
                  <a:srgbClr val="000000"/>
                </a:solidFill>
                <a:latin typeface="Times New Roman"/>
              </a:rPr>
              <a:t>Writing the final Bill </a:t>
            </a:r>
            <a:endParaRPr lang="en-US" sz="3200" dirty="0" smtClean="0"/>
          </a:p>
          <a:p>
            <a:endParaRPr lang="en-US" sz="3000" dirty="0" smtClean="0">
              <a:solidFill>
                <a:srgbClr val="000000"/>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lstStyle/>
          <a:p>
            <a:pPr marL="574675" indent="0">
              <a:buNone/>
            </a:pPr>
            <a:r>
              <a:rPr lang="en-US" b="1" dirty="0" smtClean="0"/>
              <a:t>1. Taking off</a:t>
            </a:r>
            <a:endParaRPr lang="en-US" dirty="0" smtClean="0"/>
          </a:p>
          <a:p>
            <a:pPr>
              <a:buNone/>
            </a:pPr>
            <a:r>
              <a:rPr lang="en-US" dirty="0" smtClean="0"/>
              <a:t>    This is the process of preparing / defining a detailed list of all labor and materials necessary for the work and entering the items on properly dimensioned paper. </a:t>
            </a:r>
          </a:p>
          <a:p>
            <a:pPr>
              <a:buNone/>
            </a:pP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14600"/>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lstStyle/>
          <a:p>
            <a:pPr>
              <a:lnSpc>
                <a:spcPct val="150000"/>
              </a:lnSpc>
              <a:buFont typeface="Wingdings" panose="05000000000000000000" pitchFamily="2" charset="2"/>
              <a:buChar char="ü"/>
            </a:pPr>
            <a:r>
              <a:rPr lang="en-US" b="1" dirty="0" smtClean="0"/>
              <a:t>Column 1 </a:t>
            </a:r>
            <a:r>
              <a:rPr lang="en-US" dirty="0" smtClean="0"/>
              <a:t>is used for</a:t>
            </a:r>
            <a:r>
              <a:rPr lang="en-US" b="1" dirty="0" smtClean="0"/>
              <a:t> </a:t>
            </a:r>
            <a:r>
              <a:rPr lang="en-US" dirty="0" smtClean="0"/>
              <a:t>stating the number of times an item occurs and is called the </a:t>
            </a:r>
            <a:r>
              <a:rPr lang="en-US" b="1" dirty="0" err="1" smtClean="0"/>
              <a:t>timising</a:t>
            </a:r>
            <a:r>
              <a:rPr lang="en-US" b="1" dirty="0" smtClean="0"/>
              <a:t> column</a:t>
            </a:r>
            <a:r>
              <a:rPr lang="en-US" dirty="0" smtClean="0"/>
              <a:t>.</a:t>
            </a:r>
          </a:p>
          <a:p>
            <a:pPr>
              <a:lnSpc>
                <a:spcPct val="150000"/>
              </a:lnSpc>
              <a:buFont typeface="Wingdings" panose="05000000000000000000" pitchFamily="2" charset="2"/>
              <a:buChar char="ü"/>
            </a:pPr>
            <a:r>
              <a:rPr lang="en-US" b="1" dirty="0" smtClean="0"/>
              <a:t>Column 2</a:t>
            </a:r>
            <a:r>
              <a:rPr lang="en-US" dirty="0" smtClean="0"/>
              <a:t> is called </a:t>
            </a:r>
            <a:r>
              <a:rPr lang="en-US" b="1" dirty="0" smtClean="0"/>
              <a:t>dimension column </a:t>
            </a:r>
            <a:r>
              <a:rPr lang="en-US" dirty="0" smtClean="0"/>
              <a:t>as it is used to enter the dimensions of the items of works. the dimensions are entered in the order indicated below.</a:t>
            </a:r>
          </a:p>
          <a:p>
            <a:pPr>
              <a:lnSpc>
                <a:spcPct val="150000"/>
              </a:lnSpc>
              <a:buNone/>
            </a:pPr>
            <a:r>
              <a:rPr lang="en-US" dirty="0" smtClean="0"/>
              <a:t>                                        Length</a:t>
            </a:r>
          </a:p>
          <a:p>
            <a:pPr>
              <a:lnSpc>
                <a:spcPct val="150000"/>
              </a:lnSpc>
              <a:buNone/>
            </a:pPr>
            <a:r>
              <a:rPr lang="en-US" dirty="0" smtClean="0"/>
              <a:t>                                        width </a:t>
            </a:r>
          </a:p>
          <a:p>
            <a:pPr>
              <a:lnSpc>
                <a:spcPct val="150000"/>
              </a:lnSpc>
              <a:buNone/>
            </a:pPr>
            <a:r>
              <a:rPr lang="en-US" dirty="0" smtClean="0"/>
              <a:t>                                        height or thickness </a:t>
            </a:r>
          </a:p>
          <a:p>
            <a:pPr>
              <a:lnSpc>
                <a:spcPct val="150000"/>
              </a:lnSpc>
              <a:buFont typeface="Wingdings" panose="05000000000000000000" pitchFamily="2" charset="2"/>
              <a:buChar char="ü"/>
            </a:pPr>
            <a:r>
              <a:rPr lang="en-US" b="1" dirty="0" smtClean="0"/>
              <a:t>Column 3</a:t>
            </a:r>
            <a:r>
              <a:rPr lang="en-US" dirty="0" smtClean="0"/>
              <a:t> is called squaring column, where as</a:t>
            </a:r>
          </a:p>
          <a:p>
            <a:pPr>
              <a:lnSpc>
                <a:spcPct val="150000"/>
              </a:lnSpc>
              <a:buFont typeface="Wingdings" panose="05000000000000000000" pitchFamily="2" charset="2"/>
              <a:buChar char="ü"/>
            </a:pPr>
            <a:r>
              <a:rPr lang="en-US" b="1" dirty="0" smtClean="0"/>
              <a:t>Column 4</a:t>
            </a:r>
            <a:r>
              <a:rPr lang="en-US" dirty="0" smtClean="0"/>
              <a:t> is called description column.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fontScale="92500"/>
          </a:bodyPr>
          <a:lstStyle/>
          <a:p>
            <a:pPr marL="398463" indent="0">
              <a:lnSpc>
                <a:spcPct val="150000"/>
              </a:lnSpc>
              <a:buNone/>
            </a:pPr>
            <a:r>
              <a:rPr lang="en-US" b="1" dirty="0" smtClean="0"/>
              <a:t>2. Squaring:</a:t>
            </a:r>
            <a:endParaRPr lang="en-US" dirty="0" smtClean="0"/>
          </a:p>
          <a:p>
            <a:pPr>
              <a:lnSpc>
                <a:spcPct val="150000"/>
              </a:lnSpc>
              <a:buNone/>
            </a:pPr>
            <a:r>
              <a:rPr lang="en-US" dirty="0" smtClean="0"/>
              <a:t>    The dimensions entered in column2 are squared or cubed as the case may be, multiplied by the timizing factor, and the result entered in column3</a:t>
            </a:r>
          </a:p>
          <a:p>
            <a:pPr marL="457200" indent="0">
              <a:lnSpc>
                <a:spcPct val="150000"/>
              </a:lnSpc>
              <a:buNone/>
            </a:pPr>
            <a:r>
              <a:rPr lang="en-US" b="1" dirty="0" smtClean="0"/>
              <a:t>3. Abstracting:  </a:t>
            </a:r>
            <a:endParaRPr lang="en-US" dirty="0" smtClean="0"/>
          </a:p>
          <a:p>
            <a:pPr>
              <a:lnSpc>
                <a:spcPct val="150000"/>
              </a:lnSpc>
              <a:buNone/>
            </a:pPr>
            <a:r>
              <a:rPr lang="en-US" dirty="0" smtClean="0"/>
              <a:t>    The squared dimensions are transferred to abstract sheets and all similar dimensions are collected in the same category to obtain the total quantity of each item.</a:t>
            </a:r>
          </a:p>
          <a:p>
            <a:pPr marL="515938" indent="0">
              <a:lnSpc>
                <a:spcPct val="150000"/>
              </a:lnSpc>
              <a:buNone/>
            </a:pPr>
            <a:r>
              <a:rPr lang="en-US" b="1" dirty="0" smtClean="0"/>
              <a:t>4. Writing the Final Bill</a:t>
            </a:r>
            <a:endParaRPr lang="en-US" dirty="0" smtClean="0"/>
          </a:p>
          <a:p>
            <a:pPr>
              <a:lnSpc>
                <a:spcPct val="150000"/>
              </a:lnSpc>
              <a:buNone/>
            </a:pPr>
            <a:r>
              <a:rPr lang="en-US" dirty="0" smtClean="0"/>
              <a:t>    After the abstract sheets have been completed and checked, the final bill of quantity is written.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5791200"/>
          </a:xfrm>
        </p:spPr>
        <p:txBody>
          <a:bodyPr/>
          <a:lstStyle/>
          <a:p>
            <a:pPr marL="0" indent="0">
              <a:buNone/>
            </a:pPr>
            <a:r>
              <a:rPr lang="en-US" b="1" dirty="0" smtClean="0"/>
              <a:t>Bending(Bar) Schedule: </a:t>
            </a:r>
            <a:r>
              <a:rPr lang="en-US" dirty="0" smtClean="0"/>
              <a:t>the format used to define quantity of reinforcement bars.</a:t>
            </a:r>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 y="1219200"/>
            <a:ext cx="8686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763000" cy="6858000"/>
          </a:xfrm>
        </p:spPr>
        <p:txBody>
          <a:bodyPr>
            <a:normAutofit/>
          </a:bodyPr>
          <a:lstStyle/>
          <a:p>
            <a:pPr marL="457200" indent="0">
              <a:buNone/>
            </a:pPr>
            <a:r>
              <a:rPr lang="en-US" sz="3600" b="1" i="1" u="sng" dirty="0" smtClean="0"/>
              <a:t>2.4 Types Of Taking Off</a:t>
            </a:r>
          </a:p>
          <a:p>
            <a:pPr>
              <a:buFont typeface="Wingdings" panose="05000000000000000000" pitchFamily="2" charset="2"/>
              <a:buChar char="v"/>
            </a:pPr>
            <a:r>
              <a:rPr lang="en-US" sz="3200" dirty="0" smtClean="0"/>
              <a:t>There are various methods of taking off quantities for computation of girth.</a:t>
            </a:r>
            <a:endParaRPr lang="en-US" sz="3600" i="1" u="sng" dirty="0" smtClean="0"/>
          </a:p>
          <a:p>
            <a:pPr>
              <a:buFont typeface="Wingdings" panose="05000000000000000000" pitchFamily="2" charset="2"/>
              <a:buChar char="ü"/>
            </a:pPr>
            <a:r>
              <a:rPr lang="en-US" b="1" dirty="0" smtClean="0">
                <a:solidFill>
                  <a:srgbClr val="FF0000"/>
                </a:solidFill>
              </a:rPr>
              <a:t>Centre line method</a:t>
            </a:r>
            <a:r>
              <a:rPr lang="en-US" dirty="0" smtClean="0">
                <a:solidFill>
                  <a:srgbClr val="FF0000"/>
                </a:solidFill>
              </a:rPr>
              <a:t> </a:t>
            </a:r>
            <a:r>
              <a:rPr lang="en-US" dirty="0" smtClean="0"/>
              <a:t>–suitable only when the cross sections of all walls are symmetrical. In this method centre line length is found and same is used for taking off quantities (therefore only width and depth vary).</a:t>
            </a:r>
          </a:p>
          <a:p>
            <a:pPr>
              <a:buFont typeface="Wingdings" panose="05000000000000000000" pitchFamily="2" charset="2"/>
              <a:buChar char="ü"/>
            </a:pPr>
            <a:r>
              <a:rPr lang="en-US" b="1" dirty="0" smtClean="0">
                <a:solidFill>
                  <a:srgbClr val="FF0000"/>
                </a:solidFill>
              </a:rPr>
              <a:t>Crossing method</a:t>
            </a:r>
            <a:r>
              <a:rPr lang="en-US" dirty="0" smtClean="0">
                <a:solidFill>
                  <a:srgbClr val="FF0000"/>
                </a:solidFill>
              </a:rPr>
              <a:t> </a:t>
            </a:r>
            <a:r>
              <a:rPr lang="en-US" dirty="0" smtClean="0"/>
              <a:t>– lengths and breadths of walls as shown in plan are taken for working out various items and this method is useful only if the offsets of footings are symmetrical. </a:t>
            </a:r>
          </a:p>
          <a:p>
            <a:pPr>
              <a:buFont typeface="Wingdings" panose="05000000000000000000" pitchFamily="2" charset="2"/>
              <a:buChar char="ü"/>
            </a:pPr>
            <a:r>
              <a:rPr lang="en-US" b="1" dirty="0" smtClean="0">
                <a:solidFill>
                  <a:srgbClr val="FF0000"/>
                </a:solidFill>
              </a:rPr>
              <a:t>In- to- in and out- to-out method </a:t>
            </a:r>
            <a:r>
              <a:rPr lang="en-US" dirty="0" smtClean="0"/>
              <a:t>–some wall lengths are taken out to out and others in to in (offsets are added to out to out lengths) and same are deducted from in -to-in lengths; used for any type of measurement irrespective of condition of symmetry.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0"/>
            <a:ext cx="8839200" cy="6096000"/>
          </a:xfrm>
        </p:spPr>
        <p:txBody>
          <a:bodyPr>
            <a:normAutofit lnSpcReduction="10000"/>
          </a:bodyPr>
          <a:lstStyle/>
          <a:p>
            <a:pPr marL="457200" indent="0" algn="ctr">
              <a:buNone/>
            </a:pPr>
            <a:r>
              <a:rPr lang="en-US" sz="3600" b="1" u="sng" dirty="0" smtClean="0">
                <a:solidFill>
                  <a:srgbClr val="002060"/>
                </a:solidFill>
              </a:rPr>
              <a:t>Chapter 3</a:t>
            </a:r>
          </a:p>
          <a:p>
            <a:pPr marL="457200" indent="0" algn="ctr">
              <a:buNone/>
            </a:pPr>
            <a:r>
              <a:rPr lang="en-US" sz="3600" b="1" u="sng" dirty="0" smtClean="0">
                <a:solidFill>
                  <a:srgbClr val="002060"/>
                </a:solidFill>
              </a:rPr>
              <a:t>Technical Spec. and Method of Measurements  for the diff. trade of Works</a:t>
            </a:r>
          </a:p>
          <a:p>
            <a:pPr marL="574675" indent="0">
              <a:buNone/>
            </a:pPr>
            <a:r>
              <a:rPr lang="en-US" sz="3200" b="1" i="1" u="sng" dirty="0" smtClean="0"/>
              <a:t>3.1. Building Project</a:t>
            </a:r>
          </a:p>
          <a:p>
            <a:pPr marL="574675" indent="0">
              <a:buNone/>
            </a:pPr>
            <a:r>
              <a:rPr lang="en-US" sz="2800" b="1" i="1" u="sng" dirty="0" smtClean="0"/>
              <a:t>I. SUB STRUCTURE </a:t>
            </a:r>
          </a:p>
          <a:p>
            <a:pPr>
              <a:buFont typeface="Wingdings" panose="05000000000000000000" pitchFamily="2" charset="2"/>
              <a:buChar char="v"/>
            </a:pPr>
            <a:r>
              <a:rPr lang="en-US" sz="2800" dirty="0" smtClean="0"/>
              <a:t>Any structure below the ground floor slab level including the basement, retaining walls, ground slab, grade beam, and foundation is called a substructure. substructure work categorized as follows:</a:t>
            </a:r>
          </a:p>
          <a:p>
            <a:pPr>
              <a:buNone/>
            </a:pPr>
            <a:r>
              <a:rPr lang="en-US" sz="2800" dirty="0" smtClean="0"/>
              <a:t>       1. Excavation and earthworks</a:t>
            </a:r>
          </a:p>
          <a:p>
            <a:pPr>
              <a:buNone/>
            </a:pPr>
            <a:r>
              <a:rPr lang="en-US" sz="2800" dirty="0" smtClean="0"/>
              <a:t>       2. Concrete works </a:t>
            </a:r>
          </a:p>
          <a:p>
            <a:pPr>
              <a:buNone/>
            </a:pPr>
            <a:r>
              <a:rPr lang="en-US" sz="2800" dirty="0" smtClean="0"/>
              <a:t>       3. Masonry works </a:t>
            </a:r>
          </a:p>
          <a:p>
            <a:endParaRPr lang="en-US" sz="2800" b="1" i="1" u="sng"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a:bodyPr>
          <a:lstStyle/>
          <a:p>
            <a:pPr marL="574675" indent="0">
              <a:lnSpc>
                <a:spcPct val="150000"/>
              </a:lnSpc>
              <a:buNone/>
            </a:pPr>
            <a:r>
              <a:rPr lang="en-US" sz="3600" b="1" i="1" u="sng" dirty="0" smtClean="0"/>
              <a:t>1. Excavation and Earthworks</a:t>
            </a:r>
          </a:p>
          <a:p>
            <a:pPr marL="574675" indent="0">
              <a:lnSpc>
                <a:spcPct val="150000"/>
              </a:lnSpc>
              <a:buNone/>
            </a:pPr>
            <a:r>
              <a:rPr lang="en-US" sz="3000" b="1" i="1" u="sng" dirty="0" smtClean="0"/>
              <a:t>A) Site clearance:</a:t>
            </a:r>
          </a:p>
          <a:p>
            <a:pPr>
              <a:lnSpc>
                <a:spcPct val="150000"/>
              </a:lnSpc>
              <a:defRPr/>
            </a:pPr>
            <a:r>
              <a:rPr lang="en-US" sz="3000" dirty="0" smtClean="0"/>
              <a:t>Removal of materials (including trees, bushes and the top 20 to 30 cm soil),  any other obstruction from the site.</a:t>
            </a:r>
          </a:p>
          <a:p>
            <a:pPr>
              <a:lnSpc>
                <a:spcPct val="150000"/>
              </a:lnSpc>
              <a:defRPr/>
            </a:pPr>
            <a:r>
              <a:rPr lang="en-US" sz="3000" dirty="0" smtClean="0"/>
              <a:t>A working </a:t>
            </a:r>
            <a:r>
              <a:rPr lang="en-US" sz="3000" b="1" dirty="0" smtClean="0"/>
              <a:t>space of 1m </a:t>
            </a:r>
            <a:r>
              <a:rPr lang="en-US" sz="3000" dirty="0" smtClean="0"/>
              <a:t>is required on each side.</a:t>
            </a:r>
          </a:p>
          <a:p>
            <a:pPr>
              <a:lnSpc>
                <a:spcPct val="150000"/>
              </a:lnSpc>
              <a:defRPr/>
            </a:pPr>
            <a:r>
              <a:rPr lang="en-US" sz="3000" dirty="0" smtClean="0"/>
              <a:t>Clearing site vegetation is measured in m</a:t>
            </a:r>
            <a:r>
              <a:rPr lang="en-US" sz="3000" baseline="30000" dirty="0" smtClean="0"/>
              <a:t>2</a:t>
            </a:r>
            <a:r>
              <a:rPr lang="en-US" sz="3000" dirty="0" smtClean="0"/>
              <a:t> and embraces bushes, scrub, undergrowth trees .</a:t>
            </a:r>
          </a:p>
          <a:p>
            <a:pPr>
              <a:lnSpc>
                <a:spcPct val="150000"/>
              </a:lnSpc>
              <a:defRPr/>
            </a:pPr>
            <a:r>
              <a:rPr lang="en-US" sz="3000" dirty="0" smtClean="0"/>
              <a:t>Removal of trees is measured as enumerated item</a:t>
            </a:r>
            <a:endParaRPr lang="en-US" sz="3000" b="1" i="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
            <a:ext cx="8686800" cy="6629400"/>
          </a:xfrm>
        </p:spPr>
        <p:txBody>
          <a:bodyPr>
            <a:normAutofit fontScale="92500" lnSpcReduction="10000"/>
          </a:bodyPr>
          <a:lstStyle/>
          <a:p>
            <a:pPr>
              <a:buNone/>
              <a:defRPr/>
            </a:pPr>
            <a:r>
              <a:rPr lang="en-US" sz="4700" dirty="0" smtClean="0"/>
              <a:t>The ff tasks are covered in quantity surveying:</a:t>
            </a:r>
          </a:p>
          <a:p>
            <a:pPr>
              <a:buNone/>
              <a:defRPr/>
            </a:pPr>
            <a:r>
              <a:rPr lang="en-US" dirty="0" smtClean="0"/>
              <a:t>1.  Preparation of specification</a:t>
            </a:r>
          </a:p>
          <a:p>
            <a:pPr>
              <a:buNone/>
              <a:defRPr/>
            </a:pPr>
            <a:r>
              <a:rPr lang="en-US" dirty="0" smtClean="0"/>
              <a:t>2.  Taking measurements of civil works (Taking off quantities and preparing BOQ) </a:t>
            </a:r>
          </a:p>
          <a:p>
            <a:pPr>
              <a:buNone/>
              <a:defRPr/>
            </a:pPr>
            <a:r>
              <a:rPr lang="en-US" dirty="0" smtClean="0"/>
              <a:t>3.  Preparation of approximate (preliminary) cost estimate at the very early stage of the project</a:t>
            </a:r>
          </a:p>
          <a:p>
            <a:pPr>
              <a:buNone/>
              <a:defRPr/>
            </a:pPr>
            <a:r>
              <a:rPr lang="en-US" dirty="0" smtClean="0"/>
              <a:t>4. Preparation of detail cost estimate at different stages (taking as built measurements</a:t>
            </a:r>
          </a:p>
          <a:p>
            <a:pPr>
              <a:buNone/>
              <a:defRPr/>
            </a:pPr>
            <a:r>
              <a:rPr lang="en-US" dirty="0" smtClean="0"/>
              <a:t>5. Preparation of tender documents and examining tenders</a:t>
            </a:r>
          </a:p>
          <a:p>
            <a:pPr>
              <a:buNone/>
              <a:defRPr/>
            </a:pPr>
            <a:r>
              <a:rPr lang="en-US" dirty="0" smtClean="0"/>
              <a:t>6.  Preparation schedule of prices to negotiate with pre-qualified bidders (labor rates, material supply rates, equipment rental rates)</a:t>
            </a:r>
          </a:p>
          <a:p>
            <a:pPr>
              <a:buNone/>
              <a:defRPr/>
            </a:pPr>
            <a:r>
              <a:rPr lang="en-US" dirty="0" smtClean="0"/>
              <a:t>7.  Determination of values of works (executed works) and preparation of payment certificates</a:t>
            </a:r>
          </a:p>
          <a:p>
            <a:pPr>
              <a:buNone/>
              <a:defRPr/>
            </a:pPr>
            <a:r>
              <a:rPr lang="en-US" dirty="0" smtClean="0"/>
              <a:t>8.  Preparation of final accounts on completion of all of the works. </a:t>
            </a:r>
          </a:p>
          <a:p>
            <a:pPr>
              <a:buNone/>
              <a:defRPr/>
            </a:pPr>
            <a:r>
              <a:rPr lang="en-US" dirty="0" smtClean="0"/>
              <a:t>9.  Valuation of property </a:t>
            </a:r>
          </a:p>
          <a:p>
            <a:pPr>
              <a:buNone/>
              <a:defRPr/>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763000" cy="6324600"/>
          </a:xfrm>
        </p:spPr>
        <p:txBody>
          <a:bodyPr/>
          <a:lstStyle/>
          <a:p>
            <a:pPr marL="574675" indent="0">
              <a:buNone/>
            </a:pPr>
            <a:r>
              <a:rPr lang="en-US" sz="3000" b="1" i="1" u="sng" dirty="0" smtClean="0"/>
              <a:t>B) Excavation (bulk excavation)</a:t>
            </a:r>
          </a:p>
          <a:p>
            <a:r>
              <a:rPr lang="en-US" sz="2800" dirty="0" smtClean="0"/>
              <a:t>Excavation to get reduced levels of every structural element below the ground level is called bulk excavation.</a:t>
            </a:r>
          </a:p>
          <a:p>
            <a:r>
              <a:rPr lang="en-US" sz="2800" dirty="0" smtClean="0"/>
              <a:t>Working space for bulk excavation is 25 cm (not used for shallow masonry)</a:t>
            </a:r>
          </a:p>
          <a:p>
            <a:r>
              <a:rPr lang="en-US" sz="2800" dirty="0" smtClean="0"/>
              <a:t>Depth of excavation less than 30 cm – measured per m</a:t>
            </a:r>
            <a:r>
              <a:rPr lang="en-US" sz="2800" baseline="30000" dirty="0" smtClean="0"/>
              <a:t>2</a:t>
            </a:r>
            <a:r>
              <a:rPr lang="en-US" sz="2800" dirty="0" smtClean="0"/>
              <a:t> ,depth &gt; 30 cm per m</a:t>
            </a:r>
            <a:r>
              <a:rPr lang="en-US" sz="2800" baseline="30000" dirty="0" smtClean="0"/>
              <a:t>3</a:t>
            </a:r>
          </a:p>
          <a:p>
            <a:pPr>
              <a:buNone/>
            </a:pPr>
            <a:r>
              <a:rPr lang="en-US" sz="2800" b="1" dirty="0" smtClean="0">
                <a:solidFill>
                  <a:schemeClr val="accent2">
                    <a:lumMod val="50000"/>
                  </a:schemeClr>
                </a:solidFill>
              </a:rPr>
              <a:t>Ordinary soil</a:t>
            </a:r>
            <a:r>
              <a:rPr lang="en-US" sz="2800" dirty="0" smtClean="0"/>
              <a:t> - with boulders and without boulders </a:t>
            </a:r>
          </a:p>
          <a:p>
            <a:r>
              <a:rPr lang="en-US" sz="2800" dirty="0" smtClean="0"/>
              <a:t>can easily be removed by shovel without problem. </a:t>
            </a:r>
          </a:p>
          <a:p>
            <a:pPr>
              <a:buNone/>
            </a:pPr>
            <a:r>
              <a:rPr lang="en-US" sz="2800" b="1" dirty="0" smtClean="0">
                <a:solidFill>
                  <a:schemeClr val="accent2">
                    <a:lumMod val="50000"/>
                  </a:schemeClr>
                </a:solidFill>
              </a:rPr>
              <a:t>Weathered rock </a:t>
            </a:r>
            <a:r>
              <a:rPr lang="en-US" sz="2800" dirty="0" smtClean="0"/>
              <a:t>–it can be divided easily without blasting </a:t>
            </a:r>
          </a:p>
          <a:p>
            <a:pPr>
              <a:buNone/>
            </a:pPr>
            <a:r>
              <a:rPr lang="en-US" sz="2800" b="1" dirty="0" smtClean="0">
                <a:solidFill>
                  <a:schemeClr val="accent2">
                    <a:lumMod val="50000"/>
                  </a:schemeClr>
                </a:solidFill>
              </a:rPr>
              <a:t>Rock</a:t>
            </a:r>
            <a:r>
              <a:rPr lang="en-US" sz="2800" dirty="0" smtClean="0"/>
              <a:t>- bedded rocks that cannot be dug without blasting (requires using </a:t>
            </a:r>
            <a:endParaRPr lang="en-US" sz="2800" b="1" baseline="300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686800" cy="5562600"/>
          </a:xfrm>
        </p:spPr>
        <p:txBody>
          <a:bodyPr>
            <a:normAutofit/>
          </a:bodyPr>
          <a:lstStyle/>
          <a:p>
            <a:pPr>
              <a:buFont typeface="Wingdings" pitchFamily="2" charset="2"/>
              <a:buNone/>
            </a:pPr>
            <a:r>
              <a:rPr lang="en-US" sz="3000" b="1" i="1" u="sng" dirty="0" smtClean="0"/>
              <a:t>C) Deep Excavation</a:t>
            </a:r>
          </a:p>
          <a:p>
            <a:r>
              <a:rPr lang="en-US" dirty="0" smtClean="0"/>
              <a:t>It is the actual excavation for the foundation and is measured in m</a:t>
            </a:r>
            <a:r>
              <a:rPr lang="en-US" baseline="30000" dirty="0" smtClean="0"/>
              <a:t>3</a:t>
            </a:r>
            <a:r>
              <a:rPr lang="en-US" dirty="0" smtClean="0"/>
              <a:t>.</a:t>
            </a:r>
          </a:p>
          <a:p>
            <a:pPr>
              <a:buFont typeface="Wingdings" pitchFamily="2" charset="2"/>
              <a:buNone/>
            </a:pPr>
            <a:r>
              <a:rPr lang="en-US" sz="3000" b="1" i="1" u="sng" dirty="0" smtClean="0"/>
              <a:t>D)  Fill / Embankment</a:t>
            </a:r>
          </a:p>
          <a:p>
            <a:r>
              <a:rPr lang="en-US" dirty="0" smtClean="0"/>
              <a:t>Shall be measured in m3 of net volume to be filled. Fill is required because the reduced level of every structural element above the structure has to be covered. The subdivisions under fill are:</a:t>
            </a:r>
          </a:p>
          <a:p>
            <a:pPr>
              <a:buFont typeface="Wingdings" pitchFamily="2" charset="2"/>
              <a:buNone/>
            </a:pPr>
            <a:r>
              <a:rPr lang="en-US" b="1" dirty="0" smtClean="0">
                <a:solidFill>
                  <a:srgbClr val="FF0000"/>
                </a:solidFill>
              </a:rPr>
              <a:t>Back fill</a:t>
            </a:r>
            <a:r>
              <a:rPr lang="en-US" dirty="0" smtClean="0"/>
              <a:t>: - filling by using the excavated soil but by removing coarse particles.</a:t>
            </a:r>
          </a:p>
          <a:p>
            <a:pPr>
              <a:buFont typeface="Wingdings" pitchFamily="2" charset="2"/>
              <a:buNone/>
            </a:pPr>
            <a:r>
              <a:rPr lang="en-US" b="1" dirty="0" smtClean="0">
                <a:solidFill>
                  <a:srgbClr val="FF0000"/>
                </a:solidFill>
              </a:rPr>
              <a:t>Borrow fill</a:t>
            </a:r>
            <a:r>
              <a:rPr lang="en-US" dirty="0" smtClean="0"/>
              <a:t>: - filling by using fill material from another place when there is shortage of fill or when better quality material is required.</a:t>
            </a:r>
          </a:p>
          <a:p>
            <a:pPr>
              <a:buNone/>
            </a:pPr>
            <a:r>
              <a:rPr lang="en-US" sz="3000" b="1" i="1" u="sng" dirty="0" smtClean="0"/>
              <a:t>E)  Disposal </a:t>
            </a:r>
            <a:r>
              <a:rPr lang="en-US" b="1" dirty="0" smtClean="0"/>
              <a:t>- </a:t>
            </a:r>
            <a:r>
              <a:rPr lang="en-US" dirty="0" smtClean="0"/>
              <a:t>cleaning the building area including cart away. measured with m</a:t>
            </a:r>
            <a:r>
              <a:rPr lang="en-US" baseline="30000" dirty="0" smtClean="0"/>
              <a:t>3</a:t>
            </a:r>
            <a:endParaRPr lang="en-US" dirty="0" smtClean="0"/>
          </a:p>
          <a:p>
            <a:pPr>
              <a:buFont typeface="Wingdings" pitchFamily="2" charset="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fontScale="92500" lnSpcReduction="10000"/>
          </a:bodyPr>
          <a:lstStyle/>
          <a:p>
            <a:pPr marL="457200" indent="0">
              <a:buNone/>
            </a:pPr>
            <a:r>
              <a:rPr lang="en-US" sz="3600" b="1" i="1" u="sng" dirty="0" smtClean="0"/>
              <a:t>2. Concrete Works</a:t>
            </a:r>
          </a:p>
          <a:p>
            <a:r>
              <a:rPr lang="en-US" sz="3200" b="1" dirty="0" smtClean="0">
                <a:solidFill>
                  <a:srgbClr val="002060"/>
                </a:solidFill>
              </a:rPr>
              <a:t>Cast in situ concrete </a:t>
            </a:r>
            <a:r>
              <a:rPr lang="en-US" sz="3200" dirty="0" smtClean="0"/>
              <a:t>– formed on site </a:t>
            </a:r>
          </a:p>
          <a:p>
            <a:pPr>
              <a:buNone/>
            </a:pPr>
            <a:r>
              <a:rPr lang="en-US" sz="3200" dirty="0" smtClean="0"/>
              <a:t>-Requires formwork and reinforcement </a:t>
            </a:r>
          </a:p>
          <a:p>
            <a:r>
              <a:rPr lang="en-US" sz="3200" b="1" dirty="0" smtClean="0">
                <a:solidFill>
                  <a:srgbClr val="002060"/>
                </a:solidFill>
              </a:rPr>
              <a:t>Prefabricated concrete </a:t>
            </a:r>
            <a:r>
              <a:rPr lang="en-US" sz="3200" dirty="0" smtClean="0"/>
              <a:t>–fabricated (manufactured) in a factory and brought to the site </a:t>
            </a:r>
          </a:p>
          <a:p>
            <a:pPr>
              <a:buNone/>
            </a:pPr>
            <a:r>
              <a:rPr lang="en-US" sz="3200" dirty="0" smtClean="0"/>
              <a:t>- Joined to make a building </a:t>
            </a:r>
          </a:p>
          <a:p>
            <a:pPr>
              <a:buNone/>
            </a:pPr>
            <a:r>
              <a:rPr lang="en-US" sz="3200" dirty="0" smtClean="0"/>
              <a:t>- Does not require formwork </a:t>
            </a:r>
          </a:p>
          <a:p>
            <a:pPr>
              <a:buNone/>
            </a:pPr>
            <a:r>
              <a:rPr lang="en-US" sz="3200" dirty="0" smtClean="0"/>
              <a:t>- Needs a special care when connecting the different elements </a:t>
            </a:r>
          </a:p>
          <a:p>
            <a:pPr>
              <a:buFontTx/>
              <a:buChar char="-"/>
            </a:pPr>
            <a:r>
              <a:rPr lang="en-US" sz="3200" dirty="0" smtClean="0"/>
              <a:t>Fast to construct a building, though the different elements may lack homogeneity. </a:t>
            </a:r>
          </a:p>
          <a:p>
            <a:pPr>
              <a:buFontTx/>
              <a:buChar char="-"/>
            </a:pPr>
            <a:r>
              <a:rPr lang="en-US" sz="3200" b="1" dirty="0" smtClean="0">
                <a:solidFill>
                  <a:srgbClr val="002060"/>
                </a:solidFill>
              </a:rPr>
              <a:t>Pretension (Post tensioned) Concrete </a:t>
            </a:r>
          </a:p>
          <a:p>
            <a:pPr>
              <a:buNone/>
            </a:pPr>
            <a:r>
              <a:rPr lang="en-US" sz="3200" dirty="0" smtClean="0"/>
              <a:t>- Bending up the concrete itself to make it ready for the downward.</a:t>
            </a:r>
          </a:p>
          <a:p>
            <a:endParaRPr lang="en-US" sz="3600" b="1" i="1"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629400"/>
          </a:xfrm>
          <a:ln>
            <a:solidFill>
              <a:schemeClr val="accent1"/>
            </a:solidFill>
          </a:ln>
        </p:spPr>
        <p:txBody>
          <a:bodyPr>
            <a:normAutofit fontScale="92500" lnSpcReduction="10000"/>
          </a:bodyPr>
          <a:lstStyle/>
          <a:p>
            <a:pPr marL="457200" indent="0">
              <a:buNone/>
            </a:pPr>
            <a:r>
              <a:rPr lang="en-US" sz="3600" b="1" i="1" u="sng" dirty="0" smtClean="0"/>
              <a:t>2. Concrete Works</a:t>
            </a:r>
          </a:p>
          <a:p>
            <a:pPr>
              <a:buNone/>
            </a:pPr>
            <a:r>
              <a:rPr lang="en-US" sz="3600" b="1" dirty="0" smtClean="0">
                <a:solidFill>
                  <a:srgbClr val="002060"/>
                </a:solidFill>
              </a:rPr>
              <a:t>Concrete ancillaries- </a:t>
            </a:r>
            <a:r>
              <a:rPr lang="en-US" sz="3600" dirty="0" smtClean="0"/>
              <a:t>windowsills, lintels, expansion joints </a:t>
            </a:r>
          </a:p>
          <a:p>
            <a:pPr>
              <a:buNone/>
            </a:pPr>
            <a:r>
              <a:rPr lang="en-US" sz="3600" dirty="0" smtClean="0"/>
              <a:t>- permanent and temporary embedded material </a:t>
            </a:r>
          </a:p>
          <a:p>
            <a:pPr>
              <a:buNone/>
            </a:pPr>
            <a:r>
              <a:rPr lang="en-US" sz="3600" dirty="0" smtClean="0"/>
              <a:t>- measured in ml or enumerated </a:t>
            </a:r>
          </a:p>
          <a:p>
            <a:r>
              <a:rPr lang="en-US" sz="3600" b="1" dirty="0" smtClean="0">
                <a:solidFill>
                  <a:schemeClr val="accent1"/>
                </a:solidFill>
              </a:rPr>
              <a:t>Testing of concrete </a:t>
            </a:r>
            <a:r>
              <a:rPr lang="en-US" sz="3600" b="1" dirty="0" smtClean="0"/>
              <a:t>– destructive and non destructive tests </a:t>
            </a:r>
          </a:p>
          <a:p>
            <a:pPr>
              <a:buNone/>
            </a:pPr>
            <a:r>
              <a:rPr lang="en-US" sz="3600" dirty="0" smtClean="0"/>
              <a:t>- Cylindrical/ cubical compressive tests to check the grade of the concrete. </a:t>
            </a:r>
          </a:p>
          <a:p>
            <a:pPr>
              <a:buNone/>
            </a:pPr>
            <a:r>
              <a:rPr lang="en-US" sz="3600" dirty="0" smtClean="0"/>
              <a:t>- Slump test </a:t>
            </a:r>
          </a:p>
          <a:p>
            <a:pPr>
              <a:buNone/>
            </a:pPr>
            <a:r>
              <a:rPr lang="en-US" sz="3600" dirty="0" smtClean="0"/>
              <a:t>- Structural tests (e.g. Non-destructive test) </a:t>
            </a:r>
          </a:p>
          <a:p>
            <a:pPr>
              <a:buNone/>
            </a:pPr>
            <a:r>
              <a:rPr lang="en-US" sz="3600" dirty="0" smtClean="0"/>
              <a:t>- Ingredient Material test </a:t>
            </a:r>
          </a:p>
          <a:p>
            <a:endParaRPr lang="en-US" sz="3600" b="1" i="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a:bodyPr>
          <a:lstStyle/>
          <a:p>
            <a:pPr marL="457200" indent="0">
              <a:buNone/>
            </a:pPr>
            <a:r>
              <a:rPr lang="en-US" sz="3600" b="1" i="1" u="sng" dirty="0" smtClean="0"/>
              <a:t>2. Concrete Works</a:t>
            </a:r>
          </a:p>
          <a:p>
            <a:pPr marL="514350" indent="-514350">
              <a:lnSpc>
                <a:spcPct val="150000"/>
              </a:lnSpc>
              <a:buNone/>
              <a:defRPr/>
            </a:pPr>
            <a:r>
              <a:rPr lang="en-US" sz="3200" b="1" dirty="0" smtClean="0">
                <a:solidFill>
                  <a:srgbClr val="0070C0"/>
                </a:solidFill>
              </a:rPr>
              <a:t>Grades of Concrete</a:t>
            </a:r>
          </a:p>
          <a:p>
            <a:pPr>
              <a:lnSpc>
                <a:spcPct val="150000"/>
              </a:lnSpc>
              <a:buFont typeface="Wingdings" pitchFamily="2" charset="2"/>
              <a:buNone/>
              <a:defRPr/>
            </a:pPr>
            <a:r>
              <a:rPr lang="en-US" sz="3200" dirty="0" smtClean="0"/>
              <a:t>C5 - lean concrete, measured with m</a:t>
            </a:r>
            <a:r>
              <a:rPr lang="en-US" sz="3200" baseline="30000" dirty="0" smtClean="0"/>
              <a:t>2</a:t>
            </a:r>
          </a:p>
          <a:p>
            <a:pPr>
              <a:lnSpc>
                <a:spcPct val="150000"/>
              </a:lnSpc>
              <a:buFont typeface="Wingdings" pitchFamily="2" charset="2"/>
              <a:buNone/>
              <a:defRPr/>
            </a:pPr>
            <a:r>
              <a:rPr lang="en-US" sz="3200" dirty="0" smtClean="0"/>
              <a:t>C15- for totally supported structural elements 1:2:5</a:t>
            </a:r>
          </a:p>
          <a:p>
            <a:pPr>
              <a:lnSpc>
                <a:spcPct val="150000"/>
              </a:lnSpc>
              <a:buFont typeface="Wingdings" pitchFamily="2" charset="2"/>
              <a:buNone/>
              <a:defRPr/>
            </a:pPr>
            <a:r>
              <a:rPr lang="en-US" sz="3200" dirty="0" smtClean="0"/>
              <a:t>C20- used for slabs; mix proportion is 1:2:4</a:t>
            </a:r>
          </a:p>
          <a:p>
            <a:pPr>
              <a:lnSpc>
                <a:spcPct val="150000"/>
              </a:lnSpc>
              <a:buFont typeface="Wingdings" pitchFamily="2" charset="2"/>
              <a:buNone/>
              <a:defRPr/>
            </a:pPr>
            <a:r>
              <a:rPr lang="en-US" sz="3200" dirty="0" smtClean="0"/>
              <a:t>C25- Commonly used structural Concrete; mix proportion is 1:2:3</a:t>
            </a:r>
          </a:p>
          <a:p>
            <a:pPr>
              <a:lnSpc>
                <a:spcPct val="150000"/>
              </a:lnSpc>
              <a:buFont typeface="Wingdings" pitchFamily="2" charset="2"/>
              <a:buNone/>
              <a:defRPr/>
            </a:pPr>
            <a:r>
              <a:rPr lang="en-US" sz="3200" dirty="0" smtClean="0"/>
              <a:t>C30-Used for chemical stores and nuclear plants</a:t>
            </a:r>
            <a:endParaRPr lang="en-US" sz="3200" b="1" dirty="0" smtClean="0"/>
          </a:p>
          <a:p>
            <a:pPr marL="0" indent="0">
              <a:buNone/>
            </a:pPr>
            <a:endParaRPr lang="en-US" sz="3600" b="1" i="1"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763000" cy="6324600"/>
          </a:xfrm>
        </p:spPr>
        <p:txBody>
          <a:bodyPr/>
          <a:lstStyle/>
          <a:p>
            <a:pPr>
              <a:buNone/>
            </a:pPr>
            <a:r>
              <a:rPr lang="en-US" sz="3000" b="1" i="1" u="sng" dirty="0" smtClean="0"/>
              <a:t>B) Formwork</a:t>
            </a:r>
          </a:p>
          <a:p>
            <a:pPr>
              <a:buNone/>
            </a:pPr>
            <a:r>
              <a:rPr lang="en-US" sz="3200" dirty="0" smtClean="0"/>
              <a:t>A </a:t>
            </a:r>
            <a:r>
              <a:rPr lang="en-US" sz="3600" dirty="0" smtClean="0"/>
              <a:t>temporary structural element, which supports slabs, beams in casting concrete</a:t>
            </a:r>
            <a:r>
              <a:rPr lang="en-US" sz="4000" dirty="0" smtClean="0"/>
              <a:t>. </a:t>
            </a:r>
            <a:endParaRPr lang="en-US" sz="3600" b="1" i="1" u="sng" dirty="0" smtClean="0"/>
          </a:p>
          <a:p>
            <a:pPr>
              <a:buNone/>
            </a:pPr>
            <a:r>
              <a:rPr lang="en-US" sz="3200" dirty="0" smtClean="0"/>
              <a:t>– measured in </a:t>
            </a:r>
            <a:r>
              <a:rPr lang="en-US" sz="3200" b="1" dirty="0" smtClean="0"/>
              <a:t>m</a:t>
            </a:r>
            <a:r>
              <a:rPr lang="en-US" sz="3200" b="1" baseline="30000" dirty="0" smtClean="0"/>
              <a:t>2</a:t>
            </a:r>
          </a:p>
          <a:p>
            <a:pPr>
              <a:buFont typeface="Wingdings" panose="05000000000000000000" pitchFamily="2" charset="2"/>
              <a:buChar char="v"/>
            </a:pPr>
            <a:r>
              <a:rPr lang="en-US" sz="3200" b="1" i="1" dirty="0" smtClean="0">
                <a:solidFill>
                  <a:srgbClr val="7030A0"/>
                </a:solidFill>
              </a:rPr>
              <a:t>Period of removal (minimum):</a:t>
            </a:r>
          </a:p>
          <a:p>
            <a:pPr>
              <a:buFont typeface="Wingdings" pitchFamily="2" charset="2"/>
              <a:buNone/>
            </a:pPr>
            <a:r>
              <a:rPr lang="en-US" sz="3200" dirty="0" smtClean="0"/>
              <a:t>   1. Vertical formwork to columns, walls and beams: 16 hrs</a:t>
            </a:r>
          </a:p>
          <a:p>
            <a:pPr>
              <a:buFont typeface="Wingdings" pitchFamily="2" charset="2"/>
              <a:buNone/>
            </a:pPr>
            <a:r>
              <a:rPr lang="en-US" sz="3200" dirty="0" smtClean="0"/>
              <a:t>   2. Soffits formwork to slab: 21 days</a:t>
            </a:r>
          </a:p>
          <a:p>
            <a:pPr>
              <a:buFont typeface="Wingdings" pitchFamily="2" charset="2"/>
              <a:buNone/>
            </a:pPr>
            <a:r>
              <a:rPr lang="en-US" sz="3200" dirty="0" smtClean="0"/>
              <a:t>   3. props to cantilever slabs: 14 days</a:t>
            </a:r>
          </a:p>
          <a:p>
            <a:pPr>
              <a:buFont typeface="Wingdings" pitchFamily="2" charset="2"/>
              <a:buNone/>
            </a:pPr>
            <a:r>
              <a:rPr lang="en-US" sz="3200" dirty="0" smtClean="0"/>
              <a:t>   4. Soffits formwork to beams: 21 days</a:t>
            </a:r>
          </a:p>
          <a:p>
            <a:pPr>
              <a:buFont typeface="Wingdings" pitchFamily="2" charset="2"/>
              <a:buNone/>
            </a:pPr>
            <a:r>
              <a:rPr lang="en-US" sz="3200" dirty="0" smtClean="0"/>
              <a:t>   5. Props to cantilever beams: 14 days</a:t>
            </a:r>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657600"/>
            <a:ext cx="289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85800"/>
            <a:ext cx="8686800" cy="5181600"/>
          </a:xfrm>
        </p:spPr>
        <p:txBody>
          <a:bodyPr/>
          <a:lstStyle/>
          <a:p>
            <a:pPr>
              <a:buFont typeface="Wingdings" pitchFamily="2" charset="2"/>
              <a:buNone/>
            </a:pPr>
            <a:r>
              <a:rPr lang="en-US" sz="3000" b="1" i="1" u="sng" dirty="0" smtClean="0"/>
              <a:t>C) Reinforcement</a:t>
            </a:r>
          </a:p>
          <a:p>
            <a:r>
              <a:rPr lang="en-US" dirty="0" smtClean="0"/>
              <a:t>     The reinforcement bars are tied by 1.6 mm mild steel wire and measured in kg.</a:t>
            </a:r>
          </a:p>
          <a:p>
            <a:r>
              <a:rPr lang="en-US" dirty="0" smtClean="0"/>
              <a:t>A temporary structural element, which supports slabs, beams in casting concrete. </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95600"/>
            <a:ext cx="8229599"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5638800"/>
          </a:xfrm>
        </p:spPr>
        <p:txBody>
          <a:bodyPr>
            <a:normAutofit lnSpcReduction="10000"/>
          </a:bodyPr>
          <a:lstStyle/>
          <a:p>
            <a:pPr marL="574675" indent="0">
              <a:buNone/>
            </a:pPr>
            <a:r>
              <a:rPr lang="en-US" sz="3600" b="1" i="1" u="sng" dirty="0" smtClean="0"/>
              <a:t>3. Masonry Works</a:t>
            </a:r>
          </a:p>
          <a:p>
            <a:pPr>
              <a:buFont typeface="Wingdings" pitchFamily="2" charset="2"/>
              <a:buChar char="Ø"/>
            </a:pPr>
            <a:r>
              <a:rPr lang="en-US" sz="3000" dirty="0" smtClean="0"/>
              <a:t>Stone for below ground work shall be chiseled from natural stone.</a:t>
            </a:r>
          </a:p>
          <a:p>
            <a:pPr>
              <a:buFont typeface="Wingdings" pitchFamily="2" charset="2"/>
              <a:buChar char="Ø"/>
            </a:pPr>
            <a:r>
              <a:rPr lang="en-US" sz="3000" dirty="0" smtClean="0"/>
              <a:t>Stone wall is measured by </a:t>
            </a:r>
            <a:r>
              <a:rPr lang="en-US" sz="3000" b="1" dirty="0" smtClean="0"/>
              <a:t>volume</a:t>
            </a:r>
            <a:r>
              <a:rPr lang="en-US" sz="3000" dirty="0" smtClean="0"/>
              <a:t>, whereas stone pavement is measured by </a:t>
            </a:r>
            <a:r>
              <a:rPr lang="en-US" sz="3000" b="1" dirty="0" smtClean="0"/>
              <a:t>area</a:t>
            </a:r>
            <a:r>
              <a:rPr lang="en-US" sz="3000" dirty="0" smtClean="0"/>
              <a:t>, specifying thickness</a:t>
            </a:r>
          </a:p>
          <a:p>
            <a:r>
              <a:rPr lang="en-US" sz="3200" dirty="0" smtClean="0"/>
              <a:t>Stone obtained from quarries shall be </a:t>
            </a:r>
            <a:r>
              <a:rPr lang="en-US" sz="3200" b="1" dirty="0" smtClean="0">
                <a:solidFill>
                  <a:srgbClr val="7030A0"/>
                </a:solidFill>
              </a:rPr>
              <a:t>hard</a:t>
            </a:r>
            <a:r>
              <a:rPr lang="en-US" sz="3200" dirty="0" smtClean="0"/>
              <a:t> and </a:t>
            </a:r>
            <a:r>
              <a:rPr lang="en-US" sz="3200" b="1" dirty="0" smtClean="0">
                <a:solidFill>
                  <a:srgbClr val="7030A0"/>
                </a:solidFill>
              </a:rPr>
              <a:t>sound</a:t>
            </a:r>
            <a:r>
              <a:rPr lang="en-US" sz="3200" dirty="0" smtClean="0"/>
              <a:t>, </a:t>
            </a:r>
            <a:r>
              <a:rPr lang="en-US" sz="3200" b="1" dirty="0" smtClean="0">
                <a:solidFill>
                  <a:srgbClr val="7030A0"/>
                </a:solidFill>
              </a:rPr>
              <a:t>free from vents</a:t>
            </a:r>
            <a:r>
              <a:rPr lang="en-US" sz="3200" dirty="0" smtClean="0"/>
              <a:t>, </a:t>
            </a:r>
            <a:r>
              <a:rPr lang="en-US" sz="3200" b="1" dirty="0" smtClean="0">
                <a:solidFill>
                  <a:srgbClr val="7030A0"/>
                </a:solidFill>
              </a:rPr>
              <a:t>cracks</a:t>
            </a:r>
            <a:r>
              <a:rPr lang="en-US" sz="3200" dirty="0" smtClean="0"/>
              <a:t>, </a:t>
            </a:r>
            <a:r>
              <a:rPr lang="en-US" sz="3200" b="1" dirty="0" smtClean="0">
                <a:solidFill>
                  <a:srgbClr val="7030A0"/>
                </a:solidFill>
              </a:rPr>
              <a:t>fishers</a:t>
            </a:r>
            <a:r>
              <a:rPr lang="en-US" sz="3200" dirty="0" smtClean="0"/>
              <a:t>, </a:t>
            </a:r>
            <a:r>
              <a:rPr lang="en-US" sz="3200" b="1" dirty="0" smtClean="0">
                <a:solidFill>
                  <a:srgbClr val="7030A0"/>
                </a:solidFill>
              </a:rPr>
              <a:t>discoloration</a:t>
            </a:r>
            <a:r>
              <a:rPr lang="en-US" sz="3200" dirty="0" smtClean="0"/>
              <a:t> or other defects that will adversely affect strength or appearance. </a:t>
            </a:r>
          </a:p>
          <a:p>
            <a:r>
              <a:rPr lang="en-US" sz="3200" dirty="0" smtClean="0"/>
              <a:t>Stone chips to be produced shall not be less than </a:t>
            </a:r>
            <a:r>
              <a:rPr lang="en-US" sz="3200" b="1" dirty="0" smtClean="0">
                <a:solidFill>
                  <a:srgbClr val="002060"/>
                </a:solidFill>
              </a:rPr>
              <a:t>450</a:t>
            </a:r>
            <a:r>
              <a:rPr lang="en-US" sz="3200" dirty="0" smtClean="0"/>
              <a:t> mm average and </a:t>
            </a:r>
            <a:r>
              <a:rPr lang="en-US" sz="3200" b="1" dirty="0" smtClean="0">
                <a:solidFill>
                  <a:srgbClr val="002060"/>
                </a:solidFill>
              </a:rPr>
              <a:t>380</a:t>
            </a:r>
            <a:r>
              <a:rPr lang="en-US" sz="3200" dirty="0" smtClean="0"/>
              <a:t> mm in individual length. </a:t>
            </a:r>
            <a:endParaRPr lang="en-US"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a:bodyPr>
          <a:lstStyle/>
          <a:p>
            <a:pPr marL="457200" indent="0">
              <a:buNone/>
            </a:pPr>
            <a:r>
              <a:rPr lang="en-US" sz="3200" b="1" i="1" u="sng" dirty="0" smtClean="0"/>
              <a:t>II. Superstructure</a:t>
            </a:r>
          </a:p>
          <a:p>
            <a:pPr marL="574675" indent="0">
              <a:buNone/>
            </a:pPr>
            <a:r>
              <a:rPr lang="en-US" sz="3200" b="1" i="1" u="sng" dirty="0" smtClean="0"/>
              <a:t>1. Concrete works</a:t>
            </a:r>
          </a:p>
          <a:p>
            <a:pPr>
              <a:buFont typeface="Wingdings" pitchFamily="2" charset="2"/>
              <a:buNone/>
              <a:defRPr/>
            </a:pPr>
            <a:r>
              <a:rPr lang="en-US" sz="3000" b="1" i="1" u="sng" dirty="0" smtClean="0"/>
              <a:t>a. Concrete </a:t>
            </a:r>
            <a:r>
              <a:rPr lang="en-US" sz="3000" dirty="0" smtClean="0"/>
              <a:t>- as discussed in substructure part</a:t>
            </a:r>
          </a:p>
          <a:p>
            <a:pPr>
              <a:buFont typeface="Wingdings" pitchFamily="2" charset="2"/>
              <a:buNone/>
              <a:defRPr/>
            </a:pPr>
            <a:r>
              <a:rPr lang="en-US" sz="3000" b="1" i="1" u="sng" dirty="0" smtClean="0"/>
              <a:t>b. Formwork</a:t>
            </a:r>
            <a:r>
              <a:rPr lang="en-US" sz="3000" dirty="0" smtClean="0"/>
              <a:t>: Specify the type of material used and where to use (</a:t>
            </a:r>
            <a:r>
              <a:rPr lang="en-US" sz="3000" dirty="0" err="1" smtClean="0"/>
              <a:t>zigba</a:t>
            </a:r>
            <a:r>
              <a:rPr lang="en-US" sz="3000" dirty="0" smtClean="0"/>
              <a:t> or steel) – m2</a:t>
            </a:r>
          </a:p>
          <a:p>
            <a:pPr>
              <a:buFont typeface="Wingdings" pitchFamily="2" charset="2"/>
              <a:buNone/>
              <a:defRPr/>
            </a:pPr>
            <a:r>
              <a:rPr lang="en-US" sz="3000" b="1" i="1" u="sng" dirty="0" smtClean="0"/>
              <a:t>c. Reinforcement</a:t>
            </a:r>
            <a:r>
              <a:rPr lang="en-US" sz="3000" dirty="0" smtClean="0"/>
              <a:t>: Weight per unit length for Ф6 is 0.222 kg/m; for any other diameter d2, with weight per unit length w2</a:t>
            </a:r>
            <a:endParaRPr lang="en-US" sz="3000" b="1" i="1" u="sng" dirty="0"/>
          </a:p>
        </p:txBody>
      </p:sp>
      <p:sp>
        <p:nvSpPr>
          <p:cNvPr id="6" name="Rectangle 4"/>
          <p:cNvSpPr>
            <a:spLocks noChangeArrowheads="1"/>
          </p:cNvSpPr>
          <p:nvPr/>
        </p:nvSpPr>
        <p:spPr bwMode="auto">
          <a:xfrm>
            <a:off x="2438400" y="4648200"/>
            <a:ext cx="3048000" cy="553998"/>
          </a:xfrm>
          <a:prstGeom prst="rect">
            <a:avLst/>
          </a:prstGeom>
          <a:noFill/>
          <a:ln w="9525">
            <a:noFill/>
            <a:miter lim="800000"/>
            <a:headEnd/>
            <a:tailEnd/>
          </a:ln>
        </p:spPr>
        <p:txBody>
          <a:bodyPr wrap="square">
            <a:spAutoFit/>
          </a:bodyPr>
          <a:lstStyle/>
          <a:p>
            <a:r>
              <a:rPr lang="en-US" sz="3000" dirty="0"/>
              <a:t>w2 = (d2* d2 /</a:t>
            </a:r>
            <a:r>
              <a:rPr lang="en-US" sz="3000" dirty="0" smtClean="0"/>
              <a:t>162</a:t>
            </a:r>
            <a:r>
              <a:rPr lang="en-US" sz="3000"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686800" cy="6553200"/>
          </a:xfrm>
        </p:spPr>
        <p:txBody>
          <a:bodyPr>
            <a:normAutofit fontScale="92500" lnSpcReduction="20000"/>
          </a:bodyPr>
          <a:lstStyle/>
          <a:p>
            <a:pPr marL="731838" indent="-273050">
              <a:buFont typeface="Wingdings" pitchFamily="2" charset="2"/>
              <a:buNone/>
            </a:pPr>
            <a:r>
              <a:rPr lang="en-US" sz="3500" b="1" i="1" u="sng" dirty="0" smtClean="0"/>
              <a:t>2. Masonry works:</a:t>
            </a:r>
          </a:p>
          <a:p>
            <a:pPr>
              <a:buFont typeface="Wingdings" pitchFamily="2" charset="2"/>
              <a:buNone/>
            </a:pPr>
            <a:r>
              <a:rPr lang="en-US" sz="3000" b="1" u="sng" dirty="0" smtClean="0">
                <a:solidFill>
                  <a:srgbClr val="0070C0"/>
                </a:solidFill>
              </a:rPr>
              <a:t>a) Stone masonry</a:t>
            </a:r>
            <a:r>
              <a:rPr lang="en-US" sz="3000" dirty="0" smtClean="0"/>
              <a:t>:-Measured by volume</a:t>
            </a:r>
          </a:p>
          <a:p>
            <a:pPr>
              <a:buFont typeface="Wingdings" pitchFamily="2" charset="2"/>
              <a:buNone/>
            </a:pPr>
            <a:r>
              <a:rPr lang="en-US" sz="3000" b="1" i="1" u="sng" dirty="0" smtClean="0">
                <a:solidFill>
                  <a:srgbClr val="0070C0"/>
                </a:solidFill>
              </a:rPr>
              <a:t>b) Hollow and solid concrete blocks</a:t>
            </a:r>
            <a:r>
              <a:rPr lang="en-US" sz="3000" dirty="0" smtClean="0"/>
              <a:t>, measured by area specifying the thickness.</a:t>
            </a:r>
          </a:p>
          <a:p>
            <a:pPr>
              <a:buFont typeface="Wingdings" pitchFamily="2" charset="2"/>
              <a:buChar char="Ø"/>
            </a:pPr>
            <a:r>
              <a:rPr lang="en-US" sz="3000" dirty="0" smtClean="0"/>
              <a:t> The standard thicknesses of HCBs are 10cm, 15cm, and 20cm.</a:t>
            </a:r>
          </a:p>
          <a:p>
            <a:pPr>
              <a:buNone/>
            </a:pPr>
            <a:r>
              <a:rPr lang="en-US" sz="3200" dirty="0" smtClean="0"/>
              <a:t>There are different classes of HCBs </a:t>
            </a:r>
          </a:p>
          <a:p>
            <a:r>
              <a:rPr lang="en-US" sz="3200" dirty="0" smtClean="0"/>
              <a:t>Class A = 42 kg/ cm2 (for light loads) </a:t>
            </a:r>
          </a:p>
          <a:p>
            <a:r>
              <a:rPr lang="en-US" sz="3200" dirty="0" smtClean="0"/>
              <a:t>Class B =35 kg /cm2 (for external walls) </a:t>
            </a:r>
          </a:p>
          <a:p>
            <a:r>
              <a:rPr lang="en-US" sz="3200" dirty="0" smtClean="0"/>
              <a:t>Class C =20 kg/cm2 (for partition walls) </a:t>
            </a:r>
          </a:p>
          <a:p>
            <a:r>
              <a:rPr lang="en-US" sz="3200" dirty="0" smtClean="0"/>
              <a:t>Class AA=70 kg/cm2 (for load bearing sub structural works) </a:t>
            </a:r>
          </a:p>
          <a:p>
            <a:r>
              <a:rPr lang="en-US" sz="3200" dirty="0" smtClean="0"/>
              <a:t>Class A-AA= 50 kg/cm2 (for load bearing super structural works) </a:t>
            </a:r>
          </a:p>
          <a:p>
            <a:r>
              <a:rPr lang="en-US" sz="3200" dirty="0" smtClean="0"/>
              <a:t>Class AA and A-AA shall be obtained from 0.1 aggregate not from pumice or red ash </a:t>
            </a:r>
            <a:endParaRPr lang="en-US" sz="30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76200"/>
            <a:ext cx="8610600" cy="6629400"/>
          </a:xfrm>
        </p:spPr>
        <p:txBody>
          <a:bodyPr>
            <a:normAutofit/>
          </a:bodyPr>
          <a:lstStyle/>
          <a:p>
            <a:pPr marL="457200" indent="0">
              <a:buNone/>
            </a:pPr>
            <a:r>
              <a:rPr lang="en-US" sz="3600" b="1" i="1" u="sng" dirty="0" smtClean="0"/>
              <a:t>2.2 Measurement of Civil Works</a:t>
            </a:r>
          </a:p>
          <a:p>
            <a:pPr>
              <a:lnSpc>
                <a:spcPct val="150000"/>
              </a:lnSpc>
              <a:buFont typeface="Wingdings" panose="05000000000000000000" pitchFamily="2" charset="2"/>
              <a:buChar char="v"/>
            </a:pPr>
            <a:r>
              <a:rPr lang="en-US" sz="3000" b="1" dirty="0" smtClean="0">
                <a:solidFill>
                  <a:srgbClr val="FF0000"/>
                </a:solidFill>
              </a:rPr>
              <a:t>Measurement of civil works </a:t>
            </a:r>
            <a:r>
              <a:rPr lang="en-US" sz="3000" dirty="0" smtClean="0"/>
              <a:t>includes the billing of each trade of work either from drawings or  the building itself for defining the extent of works under each trade.</a:t>
            </a:r>
          </a:p>
          <a:p>
            <a:pPr>
              <a:lnSpc>
                <a:spcPct val="150000"/>
              </a:lnSpc>
              <a:buFont typeface="Wingdings" panose="05000000000000000000" pitchFamily="2" charset="2"/>
              <a:buChar char="v"/>
            </a:pPr>
            <a:r>
              <a:rPr lang="en-US" sz="3200" dirty="0" smtClean="0"/>
              <a:t>The standard book, which is used here, is </a:t>
            </a:r>
            <a:r>
              <a:rPr lang="en-US" sz="3200" b="1" dirty="0" smtClean="0"/>
              <a:t>standard technical specification &amp; method of measurement for construction of buildings by BaTCoDA</a:t>
            </a:r>
            <a:r>
              <a:rPr lang="en-US" sz="3200" dirty="0" smtClean="0"/>
              <a:t>, March 1991.</a:t>
            </a:r>
          </a:p>
          <a:p>
            <a:endParaRPr lang="en-US" sz="3000" b="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686800" cy="6019800"/>
          </a:xfrm>
        </p:spPr>
        <p:txBody>
          <a:bodyPr>
            <a:normAutofit lnSpcReduction="10000"/>
          </a:bodyPr>
          <a:lstStyle/>
          <a:p>
            <a:pPr marL="731838" indent="-273050">
              <a:buFont typeface="Wingdings" pitchFamily="2" charset="2"/>
              <a:buNone/>
            </a:pPr>
            <a:r>
              <a:rPr lang="en-US" sz="3500" b="1" i="1" u="sng" dirty="0" smtClean="0"/>
              <a:t>2. Masonry works:</a:t>
            </a:r>
          </a:p>
          <a:p>
            <a:r>
              <a:rPr lang="en-US" sz="3000" dirty="0" smtClean="0"/>
              <a:t>The standard thicknesses of HCBs are 10cm, 15cm, and 20cm.</a:t>
            </a:r>
          </a:p>
          <a:p>
            <a:pPr>
              <a:buFont typeface="Wingdings" pitchFamily="2" charset="2"/>
              <a:buNone/>
            </a:pPr>
            <a:r>
              <a:rPr lang="en-US" sz="3200" b="1" i="1" u="sng" dirty="0" smtClean="0">
                <a:solidFill>
                  <a:srgbClr val="0070C0"/>
                </a:solidFill>
              </a:rPr>
              <a:t>c) Bricks masonry</a:t>
            </a:r>
            <a:r>
              <a:rPr lang="en-US" sz="3200" dirty="0" smtClean="0"/>
              <a:t>: measured by area specifying the thickness.</a:t>
            </a:r>
          </a:p>
          <a:p>
            <a:pPr>
              <a:buFont typeface="Wingdings" pitchFamily="2" charset="2"/>
              <a:buChar char="Ø"/>
            </a:pPr>
            <a:r>
              <a:rPr lang="en-US" sz="3200" dirty="0" smtClean="0"/>
              <a:t>Bricks are fire resistant, watertight and can also resist compressive action of up to 200 </a:t>
            </a:r>
            <a:r>
              <a:rPr lang="en-US" sz="3200" dirty="0" err="1" smtClean="0"/>
              <a:t>kPa</a:t>
            </a:r>
            <a:r>
              <a:rPr lang="en-US" sz="3200" dirty="0" smtClean="0"/>
              <a:t> </a:t>
            </a:r>
          </a:p>
          <a:p>
            <a:pPr>
              <a:buFont typeface="Wingdings" pitchFamily="2" charset="2"/>
              <a:buChar char="Ø"/>
            </a:pPr>
            <a:r>
              <a:rPr lang="en-US" sz="3200" dirty="0" smtClean="0"/>
              <a:t>The thicknesses of brick masonry are 25 cm (for double layer) and 12 cm (for single layer)</a:t>
            </a:r>
          </a:p>
          <a:p>
            <a:pPr>
              <a:buNone/>
            </a:pPr>
            <a:r>
              <a:rPr lang="en-US" sz="3200" b="1" dirty="0" smtClean="0"/>
              <a:t>Adobe walls </a:t>
            </a:r>
          </a:p>
          <a:p>
            <a:r>
              <a:rPr lang="en-US" sz="3200" dirty="0" smtClean="0"/>
              <a:t>It is a mixture of clay, water and ‘</a:t>
            </a:r>
            <a:r>
              <a:rPr lang="en-US" sz="3200" dirty="0" err="1" smtClean="0"/>
              <a:t>chid</a:t>
            </a:r>
            <a:r>
              <a:rPr lang="en-US" sz="3200" dirty="0" smtClean="0"/>
              <a:t>’ with high resistance to drying shrinkage and cracking </a:t>
            </a:r>
            <a:endParaRPr lang="en-US" sz="300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0"/>
            <a:ext cx="8686800" cy="6019800"/>
          </a:xfrm>
        </p:spPr>
        <p:txBody>
          <a:bodyPr>
            <a:normAutofit lnSpcReduction="10000"/>
          </a:bodyPr>
          <a:lstStyle/>
          <a:p>
            <a:pPr marL="731838" indent="-273050">
              <a:buFont typeface="Wingdings" pitchFamily="2" charset="2"/>
              <a:buNone/>
            </a:pPr>
            <a:r>
              <a:rPr lang="en-US" sz="3500" b="1" i="1" u="sng" dirty="0" smtClean="0"/>
              <a:t>2. Masonry works:</a:t>
            </a:r>
          </a:p>
          <a:p>
            <a:pPr>
              <a:buNone/>
            </a:pPr>
            <a:r>
              <a:rPr lang="en-US" sz="3200" b="1" dirty="0" smtClean="0">
                <a:solidFill>
                  <a:srgbClr val="002060"/>
                </a:solidFill>
              </a:rPr>
              <a:t>Building mortar (binding material) </a:t>
            </a:r>
          </a:p>
          <a:p>
            <a:r>
              <a:rPr lang="en-US" sz="3200" dirty="0" smtClean="0"/>
              <a:t>Ingredients of mortar are:- </a:t>
            </a:r>
          </a:p>
          <a:p>
            <a:r>
              <a:rPr lang="en-US" sz="3200" dirty="0" smtClean="0"/>
              <a:t>Cement: - usually Portland cement </a:t>
            </a:r>
          </a:p>
          <a:p>
            <a:r>
              <a:rPr lang="en-US" sz="3200" dirty="0" smtClean="0"/>
              <a:t>Sand: - crushed or river sand with diameter less than 4.75 mm </a:t>
            </a:r>
          </a:p>
          <a:p>
            <a:r>
              <a:rPr lang="en-US" sz="3200" dirty="0" smtClean="0"/>
              <a:t>Lime: -hydrated lime </a:t>
            </a:r>
          </a:p>
          <a:p>
            <a:pPr>
              <a:buNone/>
            </a:pPr>
            <a:r>
              <a:rPr lang="en-US" sz="3200" b="1" dirty="0" smtClean="0">
                <a:solidFill>
                  <a:srgbClr val="002060"/>
                </a:solidFill>
              </a:rPr>
              <a:t>The mix proportions are </a:t>
            </a:r>
          </a:p>
          <a:p>
            <a:r>
              <a:rPr lang="en-US" sz="3200" dirty="0" smtClean="0"/>
              <a:t>a) Stone masonry: -</a:t>
            </a:r>
            <a:r>
              <a:rPr lang="en-US" sz="3200" dirty="0" smtClean="0">
                <a:solidFill>
                  <a:schemeClr val="accent2"/>
                </a:solidFill>
              </a:rPr>
              <a:t>1:3 </a:t>
            </a:r>
            <a:r>
              <a:rPr lang="en-US" sz="3200" dirty="0" smtClean="0"/>
              <a:t>mix </a:t>
            </a:r>
          </a:p>
          <a:p>
            <a:r>
              <a:rPr lang="en-US" sz="3200" dirty="0" smtClean="0"/>
              <a:t>b) Brick and block masonry: -</a:t>
            </a:r>
            <a:r>
              <a:rPr lang="en-US" sz="3200" dirty="0" smtClean="0">
                <a:solidFill>
                  <a:schemeClr val="accent2"/>
                </a:solidFill>
              </a:rPr>
              <a:t>1:4</a:t>
            </a:r>
            <a:r>
              <a:rPr lang="en-US" sz="3200" dirty="0" smtClean="0"/>
              <a:t> mix </a:t>
            </a:r>
          </a:p>
          <a:p>
            <a:r>
              <a:rPr lang="pt-BR" sz="3200" dirty="0" smtClean="0"/>
              <a:t>c) Compo mortar (lime): -</a:t>
            </a:r>
            <a:r>
              <a:rPr lang="pt-BR" sz="3200" dirty="0" smtClean="0">
                <a:solidFill>
                  <a:schemeClr val="accent2"/>
                </a:solidFill>
              </a:rPr>
              <a:t>1:2:9</a:t>
            </a:r>
            <a:r>
              <a:rPr lang="pt-BR" sz="3200" dirty="0" smtClean="0"/>
              <a:t> mix </a:t>
            </a:r>
            <a:endParaRPr lang="en-US"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838200"/>
            <a:ext cx="426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38200"/>
            <a:ext cx="441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915400" cy="6553200"/>
          </a:xfrm>
        </p:spPr>
        <p:txBody>
          <a:bodyPr>
            <a:normAutofit/>
          </a:bodyPr>
          <a:lstStyle/>
          <a:p>
            <a:pPr marL="574675" indent="0">
              <a:buNone/>
            </a:pPr>
            <a:r>
              <a:rPr lang="en-US" sz="3200" b="1" i="1" u="sng" dirty="0" smtClean="0"/>
              <a:t>3. Measurement of Roof Structure</a:t>
            </a:r>
          </a:p>
          <a:p>
            <a:pPr marL="574675" indent="0">
              <a:buNone/>
            </a:pPr>
            <a:r>
              <a:rPr lang="en-US" sz="3200" b="1" dirty="0" smtClean="0"/>
              <a:t>Galvanized corrugated iron sheet (CIS)</a:t>
            </a:r>
          </a:p>
          <a:p>
            <a:pPr marL="574675" indent="0"/>
            <a:r>
              <a:rPr lang="en-US" sz="3000" dirty="0" smtClean="0"/>
              <a:t>CIS less than G32 cannot be used for roofing and wall cladding of permanent structures but for temporary works e.g. fence works, for provisional works</a:t>
            </a:r>
          </a:p>
          <a:p>
            <a:pPr marL="574675" indent="0"/>
            <a:r>
              <a:rPr lang="en-US" sz="3000" dirty="0" smtClean="0"/>
              <a:t>G26 G28 G30 G32 and G35 G26 is the thickest</a:t>
            </a:r>
          </a:p>
          <a:p>
            <a:pPr>
              <a:buNone/>
            </a:pPr>
            <a:r>
              <a:rPr lang="en-US" sz="3000" dirty="0" smtClean="0"/>
              <a:t>     </a:t>
            </a:r>
            <a:r>
              <a:rPr lang="en-US" sz="3000" b="1" dirty="0" smtClean="0"/>
              <a:t>Galvanized plain steel sheet (GPSS)</a:t>
            </a:r>
          </a:p>
          <a:p>
            <a:pPr marL="574675" indent="0"/>
            <a:r>
              <a:rPr lang="en-US" sz="3000" b="1" dirty="0" smtClean="0"/>
              <a:t> </a:t>
            </a:r>
            <a:r>
              <a:rPr lang="en-US" sz="3000" dirty="0" smtClean="0"/>
              <a:t>GPSS is used for wall cladding, ridge cup, gutter, down pipes, flashing, copping,  edge trimmers etc; shall be to the size, thickness and galvanization required; shall not be less 21 than  G28;  G24  is  usually  used  for  gutter,  down  pipes;  Overlaps  at  edges  shall  be minimum 15 cm</a:t>
            </a:r>
            <a:endParaRPr lang="en-US" sz="3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915400" cy="6553200"/>
          </a:xfrm>
        </p:spPr>
        <p:txBody>
          <a:bodyPr>
            <a:normAutofit fontScale="92500" lnSpcReduction="20000"/>
          </a:bodyPr>
          <a:lstStyle/>
          <a:p>
            <a:pPr marL="574675" indent="0">
              <a:buNone/>
            </a:pPr>
            <a:r>
              <a:rPr lang="en-US" sz="3200" b="1" i="1" u="sng" dirty="0" smtClean="0"/>
              <a:t>3. Measurement of Roof Structure</a:t>
            </a:r>
          </a:p>
          <a:p>
            <a:pPr marL="574675" indent="0">
              <a:buNone/>
            </a:pPr>
            <a:r>
              <a:rPr lang="en-US" sz="3200" b="1" dirty="0" smtClean="0"/>
              <a:t>Aluminum corrugated sheet for roofing and cladding </a:t>
            </a:r>
          </a:p>
          <a:p>
            <a:pPr marL="574675" indent="0"/>
            <a:r>
              <a:rPr lang="en-US" sz="3200" dirty="0" smtClean="0"/>
              <a:t>The minimum thickness shall be 24 SWG (SWG = standard wire gauge)</a:t>
            </a:r>
            <a:endParaRPr lang="en-US" sz="3000" dirty="0" smtClean="0"/>
          </a:p>
          <a:p>
            <a:pPr marL="574675" indent="0">
              <a:buNone/>
            </a:pPr>
            <a:r>
              <a:rPr lang="en-US" sz="3100" b="1" dirty="0" smtClean="0"/>
              <a:t>Roof clay tiles</a:t>
            </a:r>
          </a:p>
          <a:p>
            <a:pPr marL="574675" indent="0"/>
            <a:r>
              <a:rPr lang="en-US" sz="3000" dirty="0" smtClean="0"/>
              <a:t>Tiles shall be manufactured in wet weather and prepared from clay.</a:t>
            </a:r>
          </a:p>
          <a:p>
            <a:pPr marL="574675" indent="0"/>
            <a:r>
              <a:rPr lang="en-US" sz="3000" dirty="0" smtClean="0"/>
              <a:t>Clay tiles shall show clean fracture when broken and shall not be less than 10 mm thick</a:t>
            </a:r>
          </a:p>
          <a:p>
            <a:pPr marL="574675" indent="0"/>
            <a:r>
              <a:rPr lang="en-US" sz="3000" dirty="0" smtClean="0"/>
              <a:t>Clay  tiles  shall  be  fixed  to  timber  using  roof,  nails,  the  holes  in  clays  shall  be  pierced (using embedded in clay tiles)</a:t>
            </a:r>
            <a:r>
              <a:rPr lang="en-US" sz="2800" b="1" dirty="0" smtClean="0"/>
              <a:t> </a:t>
            </a:r>
          </a:p>
          <a:p>
            <a:pPr marL="574675" indent="0">
              <a:buNone/>
            </a:pPr>
            <a:r>
              <a:rPr lang="en-US" sz="2800" b="1" dirty="0" smtClean="0"/>
              <a:t>Gutter and down pipe </a:t>
            </a:r>
          </a:p>
          <a:p>
            <a:pPr marL="574675" indent="0"/>
            <a:r>
              <a:rPr lang="en-US" sz="2800" dirty="0" smtClean="0"/>
              <a:t>Gutters shall be laid to slopes not less than 0.05 percent </a:t>
            </a:r>
          </a:p>
          <a:p>
            <a:pPr marL="574675" indent="0"/>
            <a:r>
              <a:rPr lang="en-US" sz="2800" dirty="0" smtClean="0"/>
              <a:t>Gutter and down pipes shall be overlapped min 15 cm and joints welded Roof clay tiles</a:t>
            </a:r>
          </a:p>
          <a:p>
            <a:pPr marL="574675" indent="0">
              <a:buNone/>
            </a:pPr>
            <a:endParaRPr lang="en-US" sz="3000" dirty="0" smtClean="0"/>
          </a:p>
          <a:p>
            <a:pPr marL="574675" indent="0">
              <a:buNone/>
            </a:pPr>
            <a:endParaRPr lang="en-US" sz="3000" dirty="0" smtClean="0"/>
          </a:p>
          <a:p>
            <a:pPr marL="574675" indent="0">
              <a:buNone/>
            </a:pPr>
            <a:endParaRPr lang="en-US" sz="3000" b="1" dirty="0" smtClean="0"/>
          </a:p>
          <a:p>
            <a:pPr marL="574675" indent="0">
              <a:buNone/>
            </a:pPr>
            <a:endParaRPr lang="en-US" sz="30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838200"/>
            <a:ext cx="8915400" cy="4648200"/>
          </a:xfrm>
        </p:spPr>
        <p:txBody>
          <a:bodyPr>
            <a:normAutofit/>
          </a:bodyPr>
          <a:lstStyle/>
          <a:p>
            <a:pPr marL="574675" indent="0">
              <a:buNone/>
            </a:pPr>
            <a:r>
              <a:rPr lang="en-US" sz="3200" b="1" i="1" u="sng" dirty="0" smtClean="0"/>
              <a:t>3. Measurement of Carpentry and joinery works </a:t>
            </a:r>
          </a:p>
          <a:p>
            <a:pPr marL="574675" indent="0"/>
            <a:r>
              <a:rPr lang="en-US" sz="3200" dirty="0" smtClean="0"/>
              <a:t>Carpentry:  -work  on  timber  intended  for  structural  purposes  e.g.  columns,  beams,  slab, </a:t>
            </a:r>
          </a:p>
          <a:p>
            <a:pPr marL="574675" indent="0">
              <a:buNone/>
            </a:pPr>
            <a:r>
              <a:rPr lang="en-US" sz="3200" dirty="0" smtClean="0"/>
              <a:t>truss etc</a:t>
            </a:r>
          </a:p>
          <a:p>
            <a:pPr marL="574675" indent="0"/>
            <a:r>
              <a:rPr lang="en-US" sz="3200" dirty="0" smtClean="0"/>
              <a:t>Joinery:  -  work  on  timber  intended  for  finishing  purposes  e.g.  floor  finishes,  wall claddings, doors and windows, ceilings etc</a:t>
            </a:r>
            <a:endParaRPr lang="en-US" sz="3000" dirty="0" smtClean="0"/>
          </a:p>
          <a:p>
            <a:pPr marL="574675" indent="0">
              <a:buNone/>
            </a:pPr>
            <a:endParaRPr lang="en-US" sz="30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57200"/>
            <a:ext cx="8915400" cy="6096000"/>
          </a:xfrm>
        </p:spPr>
        <p:txBody>
          <a:bodyPr>
            <a:normAutofit/>
          </a:bodyPr>
          <a:lstStyle/>
          <a:p>
            <a:pPr marL="574675" indent="0">
              <a:buNone/>
            </a:pPr>
            <a:r>
              <a:rPr lang="en-US" sz="3200" b="1" i="1" u="sng" dirty="0" smtClean="0"/>
              <a:t>3. Measurement of Roof Structure</a:t>
            </a:r>
          </a:p>
          <a:p>
            <a:pPr marL="574675" indent="0"/>
            <a:r>
              <a:rPr lang="en-US" sz="3200" dirty="0" smtClean="0"/>
              <a:t>Roof  cover,  side  cladding,  and  the  like  shall  be  measured  by </a:t>
            </a:r>
            <a:r>
              <a:rPr lang="en-US" sz="3200" b="1" dirty="0" smtClean="0"/>
              <a:t> </a:t>
            </a:r>
            <a:r>
              <a:rPr lang="en-US" sz="3200" b="1" dirty="0" smtClean="0">
                <a:solidFill>
                  <a:srgbClr val="0070C0"/>
                </a:solidFill>
              </a:rPr>
              <a:t>area</a:t>
            </a:r>
            <a:r>
              <a:rPr lang="en-US" sz="3200" b="1" dirty="0" smtClean="0"/>
              <a:t>  </a:t>
            </a:r>
            <a:r>
              <a:rPr lang="en-US" sz="3200" dirty="0" smtClean="0"/>
              <a:t>(m2 ),  flat  over  the projection area without addition for slopes and laps.</a:t>
            </a:r>
          </a:p>
          <a:p>
            <a:pPr marL="574675" indent="0"/>
            <a:r>
              <a:rPr lang="en-US" sz="3200" dirty="0" smtClean="0"/>
              <a:t>Ridges,  flashing, down pipes etc shall be measured by </a:t>
            </a:r>
            <a:r>
              <a:rPr lang="en-US" sz="3200" b="1" dirty="0" smtClean="0">
                <a:solidFill>
                  <a:srgbClr val="0070C0"/>
                </a:solidFill>
              </a:rPr>
              <a:t>length</a:t>
            </a:r>
            <a:r>
              <a:rPr lang="en-US" sz="3200" b="1" dirty="0" smtClean="0"/>
              <a:t> </a:t>
            </a:r>
            <a:r>
              <a:rPr lang="en-US" sz="3200" dirty="0" smtClean="0"/>
              <a:t>stating girth (development length) and without addition for laps, passing angles etc.</a:t>
            </a:r>
          </a:p>
          <a:p>
            <a:pPr marL="574675" indent="0"/>
            <a:r>
              <a:rPr lang="en-US" sz="3200" dirty="0" smtClean="0"/>
              <a:t>Fittings, such as running outlets, stopped ends, offsets and connecting shoes, are </a:t>
            </a:r>
            <a:r>
              <a:rPr lang="en-US" sz="3200" b="1" dirty="0" smtClean="0">
                <a:solidFill>
                  <a:srgbClr val="0070C0"/>
                </a:solidFill>
              </a:rPr>
              <a:t>enumerated</a:t>
            </a:r>
            <a:r>
              <a:rPr lang="en-US" sz="3200" dirty="0" smtClean="0"/>
              <a:t> and measured extra over the pipe or gutter on which they occur.</a:t>
            </a:r>
          </a:p>
          <a:p>
            <a:pPr marL="574675" indent="0">
              <a:buNone/>
            </a:pPr>
            <a:endParaRPr lang="en-US" sz="3000" dirty="0" smtClean="0"/>
          </a:p>
          <a:p>
            <a:pPr marL="574675" indent="0">
              <a:buNone/>
            </a:pPr>
            <a:endParaRPr lang="en-US" sz="3000"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248400"/>
          </a:xfrm>
        </p:spPr>
        <p:txBody>
          <a:bodyPr>
            <a:normAutofit fontScale="92500" lnSpcReduction="10000"/>
          </a:bodyPr>
          <a:lstStyle/>
          <a:p>
            <a:pPr marL="574675" indent="0">
              <a:buNone/>
            </a:pPr>
            <a:r>
              <a:rPr lang="en-US" sz="3200" b="1" i="1" u="sng" dirty="0" smtClean="0"/>
              <a:t>III. Measurement of Finishing's</a:t>
            </a:r>
          </a:p>
          <a:p>
            <a:pPr>
              <a:buFont typeface="Wingdings" panose="05000000000000000000" pitchFamily="2" charset="2"/>
              <a:buChar char="ü"/>
              <a:defRPr/>
            </a:pPr>
            <a:r>
              <a:rPr lang="en-US" sz="3000" dirty="0" smtClean="0"/>
              <a:t>The term Finishing includes operations associated with the completion of the </a:t>
            </a:r>
            <a:r>
              <a:rPr lang="en-US" sz="3000" dirty="0" smtClean="0">
                <a:solidFill>
                  <a:srgbClr val="0070C0"/>
                </a:solidFill>
              </a:rPr>
              <a:t>floors</a:t>
            </a:r>
            <a:r>
              <a:rPr lang="en-US" sz="3000" dirty="0" smtClean="0"/>
              <a:t>, </a:t>
            </a:r>
            <a:r>
              <a:rPr lang="en-US" sz="3000" dirty="0" smtClean="0">
                <a:solidFill>
                  <a:srgbClr val="0070C0"/>
                </a:solidFill>
              </a:rPr>
              <a:t>walls </a:t>
            </a:r>
            <a:r>
              <a:rPr lang="en-US" sz="3000" dirty="0" smtClean="0"/>
              <a:t>and </a:t>
            </a:r>
            <a:r>
              <a:rPr lang="en-US" sz="3000" dirty="0" smtClean="0">
                <a:solidFill>
                  <a:srgbClr val="0070C0"/>
                </a:solidFill>
              </a:rPr>
              <a:t>ceilings </a:t>
            </a:r>
            <a:r>
              <a:rPr lang="en-US" sz="3000" dirty="0" smtClean="0"/>
              <a:t>of a building. These are screeding, plastering, wall and floor tiling, wallpapering and painting.</a:t>
            </a:r>
          </a:p>
          <a:p>
            <a:pPr marL="574675" indent="0">
              <a:buNone/>
            </a:pPr>
            <a:r>
              <a:rPr lang="en-US" sz="3000" dirty="0" smtClean="0"/>
              <a:t>Plastering and pointing works </a:t>
            </a:r>
          </a:p>
          <a:p>
            <a:pPr marL="574675" indent="0">
              <a:buNone/>
            </a:pPr>
            <a:r>
              <a:rPr lang="en-US" sz="3000" dirty="0" smtClean="0"/>
              <a:t>The ingredients are:</a:t>
            </a:r>
          </a:p>
          <a:p>
            <a:pPr marL="574675" indent="0">
              <a:buNone/>
            </a:pPr>
            <a:r>
              <a:rPr lang="en-US" sz="3000" dirty="0" smtClean="0"/>
              <a:t>-  Cement (ordinary Portland cement), Lime </a:t>
            </a:r>
          </a:p>
          <a:p>
            <a:pPr marL="574675" indent="0">
              <a:buNone/>
            </a:pPr>
            <a:r>
              <a:rPr lang="en-US" sz="3000" dirty="0" smtClean="0"/>
              <a:t>-  Gypsum (such as plaster of Paris )</a:t>
            </a:r>
          </a:p>
          <a:p>
            <a:pPr marL="574675" indent="0">
              <a:buNone/>
            </a:pPr>
            <a:r>
              <a:rPr lang="en-US" sz="3000" dirty="0" smtClean="0"/>
              <a:t>-  Aggregate (fine or crushed aggregates), water </a:t>
            </a:r>
          </a:p>
          <a:p>
            <a:pPr marL="574675" indent="0"/>
            <a:r>
              <a:rPr lang="en-US" sz="3000" dirty="0" smtClean="0"/>
              <a:t>Surfaces to receive plaster, pointing or screed shall be thoroughly cleaned and wetted </a:t>
            </a:r>
          </a:p>
          <a:p>
            <a:pPr marL="574675" indent="0"/>
            <a:r>
              <a:rPr lang="en-US" sz="3000" dirty="0" smtClean="0"/>
              <a:t>If the thickness of plastering is greater than 2.5cm, it may crack)</a:t>
            </a:r>
          </a:p>
          <a:p>
            <a:pPr>
              <a:buFont typeface="Wingdings" panose="05000000000000000000" pitchFamily="2" charset="2"/>
              <a:buChar char="ü"/>
              <a:defRPr/>
            </a:pPr>
            <a:endParaRPr lang="en-US" sz="3000" dirty="0" smtClean="0"/>
          </a:p>
          <a:p>
            <a:endParaRPr lang="en-US" sz="3200" b="1" i="1" u="sn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096000"/>
          </a:xfrm>
        </p:spPr>
        <p:txBody>
          <a:bodyPr>
            <a:normAutofit fontScale="70000" lnSpcReduction="20000"/>
          </a:bodyPr>
          <a:lstStyle/>
          <a:p>
            <a:pPr marL="574675" indent="0">
              <a:buNone/>
            </a:pPr>
            <a:r>
              <a:rPr lang="en-US" sz="4000" b="1" i="1" u="sng" dirty="0" smtClean="0"/>
              <a:t>III. Measurement of Finishing's</a:t>
            </a:r>
          </a:p>
          <a:p>
            <a:r>
              <a:rPr lang="en-US" sz="3600" b="1" dirty="0" smtClean="0"/>
              <a:t>First coat</a:t>
            </a:r>
            <a:r>
              <a:rPr lang="en-US" sz="3600" dirty="0" smtClean="0"/>
              <a:t>: - mix proportion </a:t>
            </a:r>
            <a:r>
              <a:rPr lang="en-US" sz="3600" b="1" dirty="0" smtClean="0"/>
              <a:t>1:2.5</a:t>
            </a:r>
            <a:r>
              <a:rPr lang="en-US" sz="3600" dirty="0" smtClean="0"/>
              <a:t>(cement: aggregate by volume)</a:t>
            </a:r>
          </a:p>
          <a:p>
            <a:pPr>
              <a:buNone/>
            </a:pPr>
            <a:r>
              <a:rPr lang="en-US" sz="3600" dirty="0" smtClean="0"/>
              <a:t>-  minimum thickness of</a:t>
            </a:r>
            <a:r>
              <a:rPr lang="en-US" sz="3600" dirty="0" smtClean="0">
                <a:solidFill>
                  <a:srgbClr val="C00000"/>
                </a:solidFill>
              </a:rPr>
              <a:t> 5 </a:t>
            </a:r>
            <a:r>
              <a:rPr lang="en-US" sz="3600" dirty="0" smtClean="0"/>
              <a:t>mm </a:t>
            </a:r>
          </a:p>
          <a:p>
            <a:pPr>
              <a:buFontTx/>
              <a:buChar char="-"/>
            </a:pPr>
            <a:r>
              <a:rPr lang="en-US" sz="3600" dirty="0" smtClean="0"/>
              <a:t>spread  by  trowel  ,  stretched  off  level  and  allowed  to  cure  for  </a:t>
            </a:r>
            <a:r>
              <a:rPr lang="en-US" sz="3600" b="1" dirty="0" smtClean="0">
                <a:solidFill>
                  <a:srgbClr val="0070C0"/>
                </a:solidFill>
              </a:rPr>
              <a:t>24 </a:t>
            </a:r>
            <a:r>
              <a:rPr lang="en-US" sz="3600" dirty="0" smtClean="0"/>
              <a:t> hours  before applying the second coat </a:t>
            </a:r>
          </a:p>
          <a:p>
            <a:r>
              <a:rPr lang="en-US" sz="3600" b="1" dirty="0" smtClean="0"/>
              <a:t>Second coat</a:t>
            </a:r>
            <a:r>
              <a:rPr lang="en-US" sz="3600" dirty="0" smtClean="0"/>
              <a:t>: - mix proportion </a:t>
            </a:r>
            <a:r>
              <a:rPr lang="en-US" sz="3600" b="1" dirty="0" smtClean="0"/>
              <a:t>1:1:6</a:t>
            </a:r>
            <a:r>
              <a:rPr lang="en-US" sz="3600" dirty="0" smtClean="0"/>
              <a:t> (cement: lime: aggregate by volume) </a:t>
            </a:r>
          </a:p>
          <a:p>
            <a:pPr>
              <a:buNone/>
            </a:pPr>
            <a:r>
              <a:rPr lang="en-US" sz="3600" dirty="0" smtClean="0"/>
              <a:t>- 1: 4 (cement: aggregate by volume)</a:t>
            </a:r>
          </a:p>
          <a:p>
            <a:pPr>
              <a:buNone/>
            </a:pPr>
            <a:r>
              <a:rPr lang="en-US" sz="3600" dirty="0" smtClean="0"/>
              <a:t>-  max thickness of </a:t>
            </a:r>
            <a:r>
              <a:rPr lang="en-US" sz="3600" dirty="0" smtClean="0">
                <a:solidFill>
                  <a:srgbClr val="C00000"/>
                </a:solidFill>
              </a:rPr>
              <a:t>12</a:t>
            </a:r>
            <a:r>
              <a:rPr lang="en-US" sz="3600" dirty="0" smtClean="0"/>
              <a:t> mm</a:t>
            </a:r>
          </a:p>
          <a:p>
            <a:pPr>
              <a:buNone/>
            </a:pPr>
            <a:r>
              <a:rPr lang="en-US" sz="3600" dirty="0" smtClean="0"/>
              <a:t>-  dried for </a:t>
            </a:r>
            <a:r>
              <a:rPr lang="en-US" sz="3600" b="1" dirty="0" smtClean="0">
                <a:solidFill>
                  <a:srgbClr val="0070C0"/>
                </a:solidFill>
              </a:rPr>
              <a:t>21</a:t>
            </a:r>
            <a:r>
              <a:rPr lang="en-US" sz="3600" dirty="0" smtClean="0"/>
              <a:t> days </a:t>
            </a:r>
          </a:p>
          <a:p>
            <a:r>
              <a:rPr lang="en-US" sz="3600" b="1" dirty="0" smtClean="0"/>
              <a:t>Fine finish or fine coat cement plaster </a:t>
            </a:r>
          </a:p>
          <a:p>
            <a:pPr>
              <a:buNone/>
            </a:pPr>
            <a:r>
              <a:rPr lang="en-US" sz="3600" dirty="0" smtClean="0"/>
              <a:t>-  mix proportion </a:t>
            </a:r>
            <a:r>
              <a:rPr lang="en-US" sz="3600" b="1" dirty="0" smtClean="0"/>
              <a:t>1:2</a:t>
            </a:r>
            <a:r>
              <a:rPr lang="en-US" sz="3600" dirty="0" smtClean="0"/>
              <a:t> (cement +fine sand )</a:t>
            </a:r>
          </a:p>
          <a:p>
            <a:pPr>
              <a:buNone/>
            </a:pPr>
            <a:r>
              <a:rPr lang="en-US" sz="3600" dirty="0" smtClean="0"/>
              <a:t>-  max thickness of </a:t>
            </a:r>
            <a:r>
              <a:rPr lang="en-US" sz="3600" b="1" dirty="0" smtClean="0">
                <a:solidFill>
                  <a:srgbClr val="C00000"/>
                </a:solidFill>
              </a:rPr>
              <a:t>3 </a:t>
            </a:r>
            <a:r>
              <a:rPr lang="en-US" sz="3600" dirty="0" smtClean="0"/>
              <a:t>mm </a:t>
            </a:r>
          </a:p>
          <a:p>
            <a:pPr>
              <a:buNone/>
            </a:pPr>
            <a:r>
              <a:rPr lang="en-US" sz="3600" dirty="0" smtClean="0"/>
              <a:t>-  shall be finished truly and level </a:t>
            </a:r>
          </a:p>
          <a:p>
            <a:pPr>
              <a:buNone/>
            </a:pPr>
            <a:r>
              <a:rPr lang="en-US" sz="3600" dirty="0" smtClean="0"/>
              <a:t>- We use fine sand for </a:t>
            </a:r>
            <a:r>
              <a:rPr lang="en-US" sz="3600" b="1" dirty="0" smtClean="0">
                <a:solidFill>
                  <a:srgbClr val="002060"/>
                </a:solidFill>
              </a:rPr>
              <a:t>smooth finish as final coat</a:t>
            </a:r>
            <a:endParaRPr lang="en-US" sz="3600" b="1"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3572"/>
            <a:ext cx="9144000" cy="6780628"/>
          </a:xfrm>
          <a:solidFill>
            <a:schemeClr val="bg1"/>
          </a:solidFill>
        </p:spPr>
        <p:txBody>
          <a:bodyPr>
            <a:normAutofit/>
          </a:bodyPr>
          <a:lstStyle/>
          <a:p>
            <a:pPr marL="574675" indent="0">
              <a:buNone/>
            </a:pPr>
            <a:r>
              <a:rPr lang="en-US" sz="3200" b="1" i="1" u="sng" dirty="0" smtClean="0"/>
              <a:t>III. Measurement of Finishing's</a:t>
            </a:r>
          </a:p>
          <a:p>
            <a:pPr>
              <a:buNone/>
            </a:pPr>
            <a:r>
              <a:rPr lang="en-US" sz="3200" b="1" dirty="0" smtClean="0"/>
              <a:t>Cement pointing</a:t>
            </a:r>
          </a:p>
          <a:p>
            <a:pPr>
              <a:buNone/>
            </a:pPr>
            <a:r>
              <a:rPr lang="en-US" sz="3200" dirty="0" smtClean="0"/>
              <a:t>-  mix proportion 1:2 (cement :fine aggregate)</a:t>
            </a:r>
          </a:p>
          <a:p>
            <a:pPr>
              <a:buNone/>
            </a:pPr>
            <a:r>
              <a:rPr lang="en-US" sz="3200" dirty="0" smtClean="0"/>
              <a:t>-  can be </a:t>
            </a:r>
            <a:r>
              <a:rPr lang="en-US" sz="3200" b="1" dirty="0" smtClean="0">
                <a:solidFill>
                  <a:srgbClr val="002060"/>
                </a:solidFill>
              </a:rPr>
              <a:t>flush</a:t>
            </a:r>
            <a:r>
              <a:rPr lang="en-US" sz="3200" dirty="0" smtClean="0"/>
              <a:t> or</a:t>
            </a:r>
            <a:r>
              <a:rPr lang="en-US" sz="3200" b="1" dirty="0" smtClean="0">
                <a:solidFill>
                  <a:srgbClr val="002060"/>
                </a:solidFill>
              </a:rPr>
              <a:t> recess </a:t>
            </a:r>
            <a:r>
              <a:rPr lang="en-US" sz="3200" dirty="0" smtClean="0"/>
              <a:t>pointing </a:t>
            </a:r>
          </a:p>
          <a:p>
            <a:pPr>
              <a:buFont typeface="Wingdings" pitchFamily="2" charset="2"/>
              <a:buChar char="ü"/>
            </a:pPr>
            <a:r>
              <a:rPr lang="en-US" sz="3200" b="1" dirty="0" smtClean="0"/>
              <a:t>Flush pointing</a:t>
            </a:r>
            <a:r>
              <a:rPr lang="en-US" sz="3200" dirty="0" smtClean="0"/>
              <a:t>: finished level and even to the wall</a:t>
            </a:r>
          </a:p>
          <a:p>
            <a:pPr>
              <a:buFont typeface="Wingdings" pitchFamily="2" charset="2"/>
              <a:buChar char="ü"/>
            </a:pPr>
            <a:r>
              <a:rPr lang="en-US" sz="3200" b="1" dirty="0" smtClean="0"/>
              <a:t>Recess pointing</a:t>
            </a:r>
            <a:r>
              <a:rPr lang="en-US" sz="3200" dirty="0" smtClean="0"/>
              <a:t>: depth not less than 5mm</a:t>
            </a:r>
          </a:p>
          <a:p>
            <a:r>
              <a:rPr lang="en-US" sz="3200" dirty="0" smtClean="0"/>
              <a:t>Pointed surface shall be </a:t>
            </a:r>
            <a:r>
              <a:rPr lang="en-US" sz="3200" u="sng" dirty="0" smtClean="0"/>
              <a:t>cement dusted </a:t>
            </a:r>
            <a:r>
              <a:rPr lang="en-US" sz="3200" dirty="0" smtClean="0"/>
              <a:t>or </a:t>
            </a:r>
            <a:r>
              <a:rPr lang="en-US" sz="3200" u="sng" dirty="0" smtClean="0"/>
              <a:t>cement pasted </a:t>
            </a:r>
            <a:r>
              <a:rPr lang="en-US" sz="3200" dirty="0" smtClean="0"/>
              <a:t>to form smooth surface and </a:t>
            </a:r>
            <a:r>
              <a:rPr lang="en-US" sz="3200" u="sng" dirty="0" smtClean="0"/>
              <a:t>wetted</a:t>
            </a:r>
            <a:r>
              <a:rPr lang="en-US" sz="3200" dirty="0" smtClean="0"/>
              <a:t> for </a:t>
            </a:r>
            <a:r>
              <a:rPr lang="en-US" sz="3200" b="1" dirty="0" smtClean="0">
                <a:solidFill>
                  <a:schemeClr val="accent2"/>
                </a:solidFill>
              </a:rPr>
              <a:t>seven </a:t>
            </a:r>
            <a:r>
              <a:rPr lang="en-US" sz="3200" dirty="0" smtClean="0"/>
              <a:t>days </a:t>
            </a:r>
          </a:p>
          <a:p>
            <a:pPr>
              <a:buNone/>
            </a:pPr>
            <a:r>
              <a:rPr lang="en-US" sz="3200" b="1" dirty="0" smtClean="0"/>
              <a:t>Method of measurement </a:t>
            </a:r>
          </a:p>
          <a:p>
            <a:pPr>
              <a:buFontTx/>
              <a:buChar char="-"/>
            </a:pPr>
            <a:r>
              <a:rPr lang="en-US" sz="3200" dirty="0" smtClean="0"/>
              <a:t>plaster and pointing works shall be measured by </a:t>
            </a:r>
            <a:r>
              <a:rPr lang="en-US" sz="3200" b="1" dirty="0" smtClean="0">
                <a:solidFill>
                  <a:schemeClr val="accent2"/>
                </a:solidFill>
              </a:rPr>
              <a:t>area.</a:t>
            </a:r>
            <a:r>
              <a:rPr lang="en-US" sz="3200" dirty="0" smtClean="0"/>
              <a:t> </a:t>
            </a:r>
          </a:p>
          <a:p>
            <a:pPr>
              <a:buFontTx/>
              <a:buChar char="-"/>
            </a:pPr>
            <a:r>
              <a:rPr lang="en-US" sz="3200" dirty="0" smtClean="0"/>
              <a:t>Internal and external works shall be measured separately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91600" cy="6553200"/>
          </a:xfrm>
        </p:spPr>
        <p:txBody>
          <a:bodyPr>
            <a:normAutofit/>
          </a:bodyPr>
          <a:lstStyle/>
          <a:p>
            <a:pPr>
              <a:buFont typeface="Wingdings" panose="05000000000000000000" pitchFamily="2" charset="2"/>
              <a:buChar char="v"/>
            </a:pPr>
            <a:r>
              <a:rPr lang="en-US" sz="2800" b="1" u="sng" dirty="0" smtClean="0">
                <a:latin typeface="Book Antiqua" pitchFamily="18" charset="0"/>
              </a:rPr>
              <a:t>Mensuration</a:t>
            </a:r>
            <a:r>
              <a:rPr lang="en-US" sz="2800" b="1" dirty="0" smtClean="0">
                <a:latin typeface="Book Antiqua" pitchFamily="18" charset="0"/>
              </a:rPr>
              <a:t> </a:t>
            </a:r>
            <a:r>
              <a:rPr lang="en-US" sz="2800" b="1" dirty="0" smtClean="0">
                <a:solidFill>
                  <a:srgbClr val="FF0000"/>
                </a:solidFill>
                <a:latin typeface="Book Antiqua" pitchFamily="18" charset="0"/>
              </a:rPr>
              <a:t>in Quantities</a:t>
            </a:r>
            <a:r>
              <a:rPr lang="en-US" sz="2800" b="1" dirty="0" smtClean="0">
                <a:latin typeface="Book Antiqua" pitchFamily="18" charset="0"/>
              </a:rPr>
              <a:t>:</a:t>
            </a:r>
          </a:p>
          <a:p>
            <a:pPr>
              <a:buNone/>
            </a:pPr>
            <a:r>
              <a:rPr lang="en-US" sz="2800" dirty="0" smtClean="0"/>
              <a:t>    </a:t>
            </a:r>
            <a:r>
              <a:rPr lang="en-US" sz="3000" dirty="0" smtClean="0"/>
              <a:t>is the term used by mathematicians to describe the measurement of </a:t>
            </a:r>
            <a:r>
              <a:rPr lang="en-US" sz="3000" b="1" dirty="0" smtClean="0"/>
              <a:t>lengths, areas and volumes</a:t>
            </a:r>
            <a:r>
              <a:rPr lang="en-US" sz="3000" dirty="0" smtClean="0"/>
              <a:t> of different figures.</a:t>
            </a:r>
          </a:p>
          <a:p>
            <a:pPr>
              <a:buNone/>
            </a:pPr>
            <a:r>
              <a:rPr lang="en-US" sz="3200" b="1" dirty="0" smtClean="0"/>
              <a:t>   </a:t>
            </a:r>
            <a:r>
              <a:rPr lang="en-US" sz="3200" b="1" u="sng" dirty="0" smtClean="0"/>
              <a:t>Girth(perimeter)  </a:t>
            </a:r>
          </a:p>
          <a:p>
            <a:pPr>
              <a:buFont typeface="Wingdings" panose="05000000000000000000" pitchFamily="2" charset="2"/>
              <a:buChar char="Ø"/>
            </a:pPr>
            <a:r>
              <a:rPr lang="en-US" sz="3200" dirty="0" smtClean="0"/>
              <a:t>One of the most frequently used techniques when booking dimensions is 'girthing‘.</a:t>
            </a:r>
          </a:p>
          <a:p>
            <a:pPr>
              <a:buFont typeface="Wingdings" panose="05000000000000000000" pitchFamily="2" charset="2"/>
              <a:buChar char="Ø"/>
            </a:pPr>
            <a:r>
              <a:rPr lang="en-US" sz="3200" dirty="0" smtClean="0"/>
              <a:t>Most buildings are based on a </a:t>
            </a:r>
            <a:r>
              <a:rPr lang="en-US" sz="3200" b="1" dirty="0" smtClean="0"/>
              <a:t>square or rectangular plan shap</a:t>
            </a:r>
            <a:r>
              <a:rPr lang="en-US" sz="3200" dirty="0" smtClean="0"/>
              <a:t>e and it is often necessary to establish the </a:t>
            </a:r>
            <a:r>
              <a:rPr lang="en-US" sz="3200" b="1" dirty="0" smtClean="0"/>
              <a:t>perimeter</a:t>
            </a:r>
            <a:r>
              <a:rPr lang="en-US" sz="3200" dirty="0" smtClean="0"/>
              <a:t> of individual rooms internally or externally.</a:t>
            </a:r>
          </a:p>
          <a:p>
            <a:pPr>
              <a:buFont typeface="Wingdings" panose="05000000000000000000" pitchFamily="2" charset="2"/>
              <a:buChar char="Ø"/>
            </a:pPr>
            <a:r>
              <a:rPr lang="en-US" sz="3200" dirty="0" smtClean="0"/>
              <a:t>This length is required for foundations, walls and associated items.</a:t>
            </a:r>
          </a:p>
          <a:p>
            <a:pPr>
              <a:buNone/>
            </a:pPr>
            <a:endParaRPr lang="en-US" sz="3000"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5791200"/>
          </a:xfrm>
        </p:spPr>
        <p:txBody>
          <a:bodyPr>
            <a:normAutofit fontScale="85000" lnSpcReduction="20000"/>
          </a:bodyPr>
          <a:lstStyle/>
          <a:p>
            <a:pPr marL="574675" indent="0">
              <a:buNone/>
            </a:pPr>
            <a:r>
              <a:rPr lang="en-US" sz="3200" b="1" i="1" u="sng" dirty="0" smtClean="0"/>
              <a:t>III. Measurement of Finishing's</a:t>
            </a:r>
          </a:p>
          <a:p>
            <a:pPr>
              <a:buNone/>
              <a:defRPr/>
            </a:pPr>
            <a:r>
              <a:rPr lang="en-US" sz="3400" b="1" dirty="0" smtClean="0"/>
              <a:t>Floor and wall finish </a:t>
            </a:r>
          </a:p>
          <a:p>
            <a:pPr>
              <a:buNone/>
              <a:defRPr/>
            </a:pPr>
            <a:r>
              <a:rPr lang="en-US" sz="3000" b="1" dirty="0" smtClean="0"/>
              <a:t>Terrazzo tiles</a:t>
            </a:r>
            <a:r>
              <a:rPr lang="en-US" sz="3000" dirty="0" smtClean="0"/>
              <a:t>: -used for floor finish and skirting </a:t>
            </a:r>
          </a:p>
          <a:p>
            <a:pPr>
              <a:buNone/>
              <a:defRPr/>
            </a:pPr>
            <a:r>
              <a:rPr lang="en-US" sz="3000" dirty="0" smtClean="0"/>
              <a:t>-  shall be </a:t>
            </a:r>
            <a:r>
              <a:rPr lang="en-US" sz="3000" b="1" dirty="0" smtClean="0"/>
              <a:t>precast</a:t>
            </a:r>
            <a:r>
              <a:rPr lang="en-US" sz="3000" dirty="0" smtClean="0"/>
              <a:t> or </a:t>
            </a:r>
            <a:r>
              <a:rPr lang="en-US" sz="3000" b="1" dirty="0" smtClean="0"/>
              <a:t>cast in situ </a:t>
            </a:r>
            <a:r>
              <a:rPr lang="en-US" sz="3000" dirty="0" smtClean="0"/>
              <a:t>elements </a:t>
            </a:r>
          </a:p>
          <a:p>
            <a:pPr>
              <a:buNone/>
              <a:defRPr/>
            </a:pPr>
            <a:r>
              <a:rPr lang="en-US" sz="3000" dirty="0" smtClean="0"/>
              <a:t>-  shall have a minimum topping of </a:t>
            </a:r>
            <a:r>
              <a:rPr lang="en-US" sz="3000" b="1" dirty="0" smtClean="0">
                <a:solidFill>
                  <a:schemeClr val="accent2"/>
                </a:solidFill>
              </a:rPr>
              <a:t>two parts of marble </a:t>
            </a:r>
            <a:r>
              <a:rPr lang="en-US" sz="3000" dirty="0" smtClean="0"/>
              <a:t>or </a:t>
            </a:r>
            <a:r>
              <a:rPr lang="en-US" sz="3000" b="1" dirty="0" smtClean="0">
                <a:solidFill>
                  <a:schemeClr val="accent2"/>
                </a:solidFill>
              </a:rPr>
              <a:t>granite chipping </a:t>
            </a:r>
            <a:r>
              <a:rPr lang="en-US" sz="3000" dirty="0" smtClean="0"/>
              <a:t>from an approved quality with one part cement </a:t>
            </a:r>
          </a:p>
          <a:p>
            <a:pPr>
              <a:buNone/>
              <a:defRPr/>
            </a:pPr>
            <a:r>
              <a:rPr lang="en-US" sz="3000" dirty="0" smtClean="0"/>
              <a:t>-  the minimum grading of the chip shall be </a:t>
            </a:r>
            <a:r>
              <a:rPr lang="en-US" sz="3000" b="1" dirty="0" smtClean="0">
                <a:solidFill>
                  <a:srgbClr val="002060"/>
                </a:solidFill>
              </a:rPr>
              <a:t>5</a:t>
            </a:r>
            <a:r>
              <a:rPr lang="en-US" sz="3000" dirty="0" smtClean="0"/>
              <a:t>mm</a:t>
            </a:r>
          </a:p>
          <a:p>
            <a:pPr>
              <a:buNone/>
              <a:defRPr/>
            </a:pPr>
            <a:r>
              <a:rPr lang="en-US" sz="3000" dirty="0" smtClean="0"/>
              <a:t>-  usually have a thickness of </a:t>
            </a:r>
            <a:r>
              <a:rPr lang="en-US" sz="3000" b="1" dirty="0" smtClean="0">
                <a:solidFill>
                  <a:srgbClr val="002060"/>
                </a:solidFill>
              </a:rPr>
              <a:t>2</a:t>
            </a:r>
            <a:r>
              <a:rPr lang="en-US" sz="3000" dirty="0" smtClean="0">
                <a:solidFill>
                  <a:srgbClr val="002060"/>
                </a:solidFill>
              </a:rPr>
              <a:t> </a:t>
            </a:r>
            <a:r>
              <a:rPr lang="en-US" sz="3000" dirty="0" smtClean="0"/>
              <a:t>cm</a:t>
            </a:r>
          </a:p>
          <a:p>
            <a:pPr>
              <a:buNone/>
              <a:defRPr/>
            </a:pPr>
            <a:r>
              <a:rPr lang="en-US" sz="3000" dirty="0" smtClean="0"/>
              <a:t>-  shall be applied onto </a:t>
            </a:r>
            <a:r>
              <a:rPr lang="en-US" sz="3000" b="1" dirty="0" smtClean="0">
                <a:solidFill>
                  <a:srgbClr val="002060"/>
                </a:solidFill>
              </a:rPr>
              <a:t>3 cm </a:t>
            </a:r>
            <a:r>
              <a:rPr lang="en-US" sz="3000" dirty="0" smtClean="0"/>
              <a:t>thick cement screed bedding (specified thickness )</a:t>
            </a:r>
          </a:p>
          <a:p>
            <a:pPr>
              <a:buNone/>
              <a:defRPr/>
            </a:pPr>
            <a:r>
              <a:rPr lang="en-US" sz="3000" b="1" dirty="0" smtClean="0"/>
              <a:t>Precast cement tiles </a:t>
            </a:r>
          </a:p>
          <a:p>
            <a:pPr>
              <a:buNone/>
              <a:defRPr/>
            </a:pPr>
            <a:r>
              <a:rPr lang="en-US" sz="3000" dirty="0" smtClean="0"/>
              <a:t>-  produced from crushed aggregates (0.1 mm gravel) and sand mix </a:t>
            </a:r>
          </a:p>
          <a:p>
            <a:pPr>
              <a:buNone/>
              <a:defRPr/>
            </a:pPr>
            <a:r>
              <a:rPr lang="en-US" sz="3000" dirty="0" smtClean="0"/>
              <a:t>-  minimum thickness shall be </a:t>
            </a:r>
            <a:r>
              <a:rPr lang="en-US" sz="3000" b="1" dirty="0" smtClean="0">
                <a:solidFill>
                  <a:srgbClr val="002060"/>
                </a:solidFill>
              </a:rPr>
              <a:t>20</a:t>
            </a:r>
            <a:r>
              <a:rPr lang="en-US" sz="3000" dirty="0" smtClean="0"/>
              <a:t>mm</a:t>
            </a:r>
          </a:p>
          <a:p>
            <a:pPr>
              <a:buNone/>
              <a:defRPr/>
            </a:pPr>
            <a:r>
              <a:rPr lang="en-US" sz="3000" dirty="0" smtClean="0"/>
              <a:t>-  cheaper than terrazzo tile </a:t>
            </a:r>
          </a:p>
          <a:p>
            <a:endParaRPr lang="en-US" sz="3200" b="1" i="1" u="sng"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477000"/>
          </a:xfrm>
        </p:spPr>
        <p:txBody>
          <a:bodyPr>
            <a:normAutofit fontScale="92500"/>
          </a:bodyPr>
          <a:lstStyle/>
          <a:p>
            <a:pPr marL="574675" indent="0">
              <a:buNone/>
            </a:pPr>
            <a:r>
              <a:rPr lang="en-US" sz="3200" b="1" i="1" u="sng" dirty="0" smtClean="0"/>
              <a:t>III. Measurement of Finishing's</a:t>
            </a:r>
          </a:p>
          <a:p>
            <a:pPr>
              <a:buNone/>
              <a:defRPr/>
            </a:pPr>
            <a:r>
              <a:rPr lang="en-US" sz="3000" b="1" dirty="0" smtClean="0"/>
              <a:t>Ceramic and mosaic tiles </a:t>
            </a:r>
          </a:p>
          <a:p>
            <a:pPr>
              <a:buNone/>
              <a:defRPr/>
            </a:pPr>
            <a:r>
              <a:rPr lang="en-US" sz="3000" dirty="0" smtClean="0"/>
              <a:t>-  shall be glazed type of approved color , texture and size </a:t>
            </a:r>
          </a:p>
          <a:p>
            <a:pPr>
              <a:buNone/>
              <a:defRPr/>
            </a:pPr>
            <a:r>
              <a:rPr lang="en-US" sz="3000" dirty="0" smtClean="0"/>
              <a:t>-  shall be</a:t>
            </a:r>
            <a:r>
              <a:rPr lang="en-US" sz="3000" b="1" dirty="0" smtClean="0">
                <a:solidFill>
                  <a:srgbClr val="002060"/>
                </a:solidFill>
              </a:rPr>
              <a:t> 6mm </a:t>
            </a:r>
            <a:r>
              <a:rPr lang="en-US" sz="3000" dirty="0" smtClean="0"/>
              <a:t>thick for </a:t>
            </a:r>
            <a:r>
              <a:rPr lang="en-US" sz="3000" b="1" dirty="0" smtClean="0">
                <a:solidFill>
                  <a:srgbClr val="002060"/>
                </a:solidFill>
              </a:rPr>
              <a:t>walls</a:t>
            </a:r>
            <a:r>
              <a:rPr lang="en-US" sz="3000" dirty="0" smtClean="0"/>
              <a:t> and not less than </a:t>
            </a:r>
            <a:r>
              <a:rPr lang="en-US" sz="3000" b="1" dirty="0" smtClean="0">
                <a:solidFill>
                  <a:schemeClr val="accent2"/>
                </a:solidFill>
              </a:rPr>
              <a:t>15mm</a:t>
            </a:r>
            <a:r>
              <a:rPr lang="en-US" sz="3000" dirty="0" smtClean="0"/>
              <a:t> for </a:t>
            </a:r>
            <a:r>
              <a:rPr lang="en-US" sz="3000" b="1" dirty="0" smtClean="0">
                <a:solidFill>
                  <a:schemeClr val="accent2"/>
                </a:solidFill>
              </a:rPr>
              <a:t>floors</a:t>
            </a:r>
            <a:r>
              <a:rPr lang="en-US" sz="3000" dirty="0" smtClean="0"/>
              <a:t> </a:t>
            </a:r>
          </a:p>
          <a:p>
            <a:pPr>
              <a:buNone/>
              <a:defRPr/>
            </a:pPr>
            <a:r>
              <a:rPr lang="en-US" sz="3000" dirty="0" smtClean="0"/>
              <a:t>-  mosaic tiles shall be in regular square or hexagonal sizes not exceeding </a:t>
            </a:r>
            <a:r>
              <a:rPr lang="en-US" sz="3000" b="1" dirty="0" smtClean="0">
                <a:solidFill>
                  <a:schemeClr val="accent2"/>
                </a:solidFill>
              </a:rPr>
              <a:t>25</a:t>
            </a:r>
            <a:r>
              <a:rPr lang="en-US" sz="3000" dirty="0" smtClean="0"/>
              <a:t>mm in dimension of each size </a:t>
            </a:r>
          </a:p>
          <a:p>
            <a:pPr>
              <a:buNone/>
              <a:defRPr/>
            </a:pPr>
            <a:r>
              <a:rPr lang="en-US" sz="3000" b="1" dirty="0" smtClean="0"/>
              <a:t>PVC tiles </a:t>
            </a:r>
          </a:p>
          <a:p>
            <a:pPr>
              <a:buNone/>
              <a:defRPr/>
            </a:pPr>
            <a:r>
              <a:rPr lang="en-US" sz="3000" dirty="0" smtClean="0"/>
              <a:t>-  usually thermoplastic</a:t>
            </a:r>
          </a:p>
          <a:p>
            <a:pPr>
              <a:buNone/>
              <a:defRPr/>
            </a:pPr>
            <a:r>
              <a:rPr lang="en-US" sz="3000" dirty="0" smtClean="0"/>
              <a:t>-  the tiles and skirting shall be resistant to household oil and acids </a:t>
            </a:r>
          </a:p>
          <a:p>
            <a:pPr>
              <a:buNone/>
              <a:defRPr/>
            </a:pPr>
            <a:r>
              <a:rPr lang="en-US" sz="3000" dirty="0" smtClean="0"/>
              <a:t>-  the glue (adhesive ) for fixing PVC tiles and skirting shall be in accordance with manufacturer’s instruction </a:t>
            </a:r>
          </a:p>
          <a:p>
            <a:pPr>
              <a:buNone/>
              <a:defRPr/>
            </a:pPr>
            <a:r>
              <a:rPr lang="en-US" sz="3000" dirty="0" smtClean="0"/>
              <a:t>-  usually </a:t>
            </a:r>
            <a:r>
              <a:rPr lang="en-US" sz="3000" b="1" dirty="0" smtClean="0">
                <a:solidFill>
                  <a:schemeClr val="accent2"/>
                </a:solidFill>
              </a:rPr>
              <a:t>2mm</a:t>
            </a:r>
            <a:r>
              <a:rPr lang="en-US" sz="3000" dirty="0" smtClean="0"/>
              <a:t> thick PVC tiles and </a:t>
            </a:r>
            <a:r>
              <a:rPr lang="en-US" sz="3000" b="1" dirty="0" smtClean="0">
                <a:solidFill>
                  <a:schemeClr val="accent2"/>
                </a:solidFill>
              </a:rPr>
              <a:t>48</a:t>
            </a:r>
            <a:r>
              <a:rPr lang="en-US" sz="3000" dirty="0" smtClean="0"/>
              <a:t> mm cement screed is used</a:t>
            </a:r>
            <a:endParaRPr lang="en-US" sz="3200" b="1" i="1" u="sng"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5791200"/>
          </a:xfrm>
        </p:spPr>
        <p:txBody>
          <a:bodyPr>
            <a:normAutofit fontScale="85000" lnSpcReduction="20000"/>
          </a:bodyPr>
          <a:lstStyle/>
          <a:p>
            <a:pPr marL="574675" indent="0">
              <a:buNone/>
            </a:pPr>
            <a:r>
              <a:rPr lang="en-US" sz="3200" b="1" i="1" u="sng" dirty="0" smtClean="0"/>
              <a:t>III. Measurement of Finishing's</a:t>
            </a:r>
          </a:p>
          <a:p>
            <a:pPr>
              <a:buNone/>
              <a:defRPr/>
            </a:pPr>
            <a:r>
              <a:rPr lang="en-US" sz="3000" b="1" dirty="0" smtClean="0"/>
              <a:t>GLAZING</a:t>
            </a:r>
          </a:p>
          <a:p>
            <a:pPr>
              <a:buNone/>
              <a:defRPr/>
            </a:pPr>
            <a:r>
              <a:rPr lang="en-US" sz="3200" dirty="0" smtClean="0"/>
              <a:t>- glazing shall be measured by </a:t>
            </a:r>
            <a:r>
              <a:rPr lang="en-US" sz="3200" b="1" dirty="0" smtClean="0">
                <a:solidFill>
                  <a:srgbClr val="7030A0"/>
                </a:solidFill>
              </a:rPr>
              <a:t>area </a:t>
            </a:r>
          </a:p>
          <a:p>
            <a:pPr>
              <a:buNone/>
              <a:defRPr/>
            </a:pPr>
            <a:r>
              <a:rPr lang="en-US" sz="3200" dirty="0" smtClean="0"/>
              <a:t>-  glazing  to  louvers  and  special  fixing  may  be  </a:t>
            </a:r>
            <a:r>
              <a:rPr lang="en-US" sz="3200" b="1" dirty="0" smtClean="0">
                <a:solidFill>
                  <a:schemeClr val="accent2"/>
                </a:solidFill>
              </a:rPr>
              <a:t>enumerated</a:t>
            </a:r>
            <a:r>
              <a:rPr lang="en-US" sz="3200" dirty="0" smtClean="0"/>
              <a:t>  by  stating  size  and thickness </a:t>
            </a:r>
          </a:p>
          <a:p>
            <a:pPr>
              <a:buNone/>
              <a:defRPr/>
            </a:pPr>
            <a:r>
              <a:rPr lang="en-US" sz="3200" dirty="0" smtClean="0"/>
              <a:t> - shall be understood as included: -Bedding, mastic, fixing, beading, cleaning etc.</a:t>
            </a:r>
          </a:p>
          <a:p>
            <a:pPr>
              <a:buNone/>
              <a:defRPr/>
            </a:pPr>
            <a:r>
              <a:rPr lang="en-US" sz="3200" b="1" i="1" u="sng" dirty="0" smtClean="0"/>
              <a:t>PAINTING WORKS</a:t>
            </a:r>
          </a:p>
          <a:p>
            <a:pPr>
              <a:buNone/>
              <a:defRPr/>
            </a:pPr>
            <a:r>
              <a:rPr lang="en-US" sz="3200" b="1" i="1" u="sng" dirty="0" smtClean="0"/>
              <a:t>  </a:t>
            </a:r>
            <a:r>
              <a:rPr lang="en-US" sz="3200" dirty="0" smtClean="0"/>
              <a:t>Painting shall be measured by </a:t>
            </a:r>
            <a:r>
              <a:rPr lang="en-US" sz="3200" b="1" dirty="0" smtClean="0">
                <a:solidFill>
                  <a:srgbClr val="7030A0"/>
                </a:solidFill>
              </a:rPr>
              <a:t>area</a:t>
            </a:r>
          </a:p>
          <a:p>
            <a:pPr>
              <a:buNone/>
              <a:defRPr/>
            </a:pPr>
            <a:r>
              <a:rPr lang="en-US" sz="3200" dirty="0" smtClean="0"/>
              <a:t>- Special application to edges shall be measured in length stating the girth  </a:t>
            </a:r>
          </a:p>
          <a:p>
            <a:pPr>
              <a:buNone/>
              <a:defRPr/>
            </a:pPr>
            <a:r>
              <a:rPr lang="en-US" sz="3200" dirty="0" smtClean="0"/>
              <a:t>-  Internal and external surfaces shall be measured </a:t>
            </a:r>
            <a:r>
              <a:rPr lang="en-US" sz="3200" b="1" dirty="0" smtClean="0">
                <a:solidFill>
                  <a:srgbClr val="7030A0"/>
                </a:solidFill>
              </a:rPr>
              <a:t>separately</a:t>
            </a:r>
            <a:r>
              <a:rPr lang="en-US" sz="3200" dirty="0" smtClean="0"/>
              <a:t> </a:t>
            </a:r>
          </a:p>
          <a:p>
            <a:pPr>
              <a:defRPr/>
            </a:pPr>
            <a:r>
              <a:rPr lang="en-US" sz="3200" dirty="0" smtClean="0"/>
              <a:t>Shall be understood as included:- </a:t>
            </a:r>
          </a:p>
          <a:p>
            <a:pPr>
              <a:buNone/>
              <a:defRPr/>
            </a:pPr>
            <a:r>
              <a:rPr lang="en-US" sz="3200" dirty="0" smtClean="0"/>
              <a:t>-  Trimming, cutting, matching patterns, cleaning, priming</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019800"/>
          </a:xfrm>
        </p:spPr>
        <p:txBody>
          <a:bodyPr>
            <a:normAutofit/>
          </a:bodyPr>
          <a:lstStyle/>
          <a:p>
            <a:pPr marL="0" indent="0">
              <a:buNone/>
            </a:pPr>
            <a:r>
              <a:rPr lang="en-US" sz="4800" b="1" i="1" u="sng" dirty="0" smtClean="0"/>
              <a:t>General rules of measurement</a:t>
            </a:r>
          </a:p>
          <a:p>
            <a:pPr>
              <a:buFont typeface="Wingdings" panose="05000000000000000000" pitchFamily="2" charset="2"/>
              <a:buChar char="ü"/>
            </a:pPr>
            <a:r>
              <a:rPr lang="en-US" sz="3000" dirty="0" smtClean="0"/>
              <a:t>Work to attached </a:t>
            </a:r>
            <a:r>
              <a:rPr lang="en-US" sz="3000" b="1" dirty="0" smtClean="0"/>
              <a:t>beams</a:t>
            </a:r>
            <a:r>
              <a:rPr lang="en-US" sz="3000" dirty="0" smtClean="0"/>
              <a:t> is included with ceiling finishes, whilst work to attached </a:t>
            </a:r>
            <a:r>
              <a:rPr lang="en-US" sz="3000" b="1" dirty="0" smtClean="0"/>
              <a:t>columns</a:t>
            </a:r>
            <a:r>
              <a:rPr lang="en-US" sz="3000" dirty="0" smtClean="0"/>
              <a:t> is included with wall finishes.</a:t>
            </a:r>
          </a:p>
          <a:p>
            <a:pPr>
              <a:buFont typeface="Wingdings" panose="05000000000000000000" pitchFamily="2" charset="2"/>
              <a:buChar char="ü"/>
            </a:pPr>
            <a:r>
              <a:rPr lang="en-US" sz="3000" dirty="0" smtClean="0"/>
              <a:t> Finishes to </a:t>
            </a:r>
            <a:r>
              <a:rPr lang="en-US" sz="3000" b="1" dirty="0" smtClean="0"/>
              <a:t>isolated beams </a:t>
            </a:r>
            <a:r>
              <a:rPr lang="en-US" sz="3000" dirty="0" smtClean="0"/>
              <a:t>and columns must be given separately as should work in staircase.</a:t>
            </a:r>
          </a:p>
          <a:p>
            <a:pPr>
              <a:buFont typeface="Wingdings" panose="05000000000000000000" pitchFamily="2" charset="2"/>
              <a:buChar char="ü"/>
            </a:pPr>
            <a:r>
              <a:rPr lang="en-US" sz="3000" dirty="0" smtClean="0"/>
              <a:t>The principal unit of measurement for wall, floor and ceiling finishes </a:t>
            </a:r>
            <a:r>
              <a:rPr lang="en-US" sz="3000" b="1" dirty="0" smtClean="0"/>
              <a:t>is m</a:t>
            </a:r>
            <a:r>
              <a:rPr lang="en-US" sz="3000" b="1" baseline="30000" dirty="0" smtClean="0"/>
              <a:t>2</a:t>
            </a:r>
            <a:r>
              <a:rPr lang="en-US" sz="3000" dirty="0" smtClean="0"/>
              <a:t>. Where the width does not exceed 300 mm the unit of measurement is </a:t>
            </a:r>
            <a:r>
              <a:rPr lang="en-US" sz="3000" b="1" dirty="0" smtClean="0"/>
              <a:t>linear.</a:t>
            </a:r>
          </a:p>
          <a:p>
            <a:endParaRPr lang="en-US" sz="3000" i="1" u="sn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5791200"/>
          </a:xfrm>
        </p:spPr>
        <p:txBody>
          <a:bodyPr>
            <a:normAutofit/>
          </a:bodyPr>
          <a:lstStyle/>
          <a:p>
            <a:pPr marL="0" indent="0">
              <a:buNone/>
            </a:pPr>
            <a:r>
              <a:rPr lang="en-US" sz="3200" b="1" i="1" u="sng" dirty="0" smtClean="0"/>
              <a:t>IV. Measurement of Plumbing Installation</a:t>
            </a:r>
          </a:p>
          <a:p>
            <a:pPr>
              <a:buFont typeface="Wingdings" panose="05000000000000000000" pitchFamily="2" charset="2"/>
              <a:buChar char="v"/>
            </a:pPr>
            <a:r>
              <a:rPr lang="en-US" sz="3000" dirty="0" smtClean="0"/>
              <a:t>Plumbing installations in domestic buildings involve a number of different systems associated by the</a:t>
            </a:r>
            <a:r>
              <a:rPr lang="en-US" sz="3000" b="1" dirty="0" smtClean="0"/>
              <a:t> </a:t>
            </a:r>
            <a:r>
              <a:rPr lang="en-US" sz="3000" b="1" dirty="0" smtClean="0">
                <a:solidFill>
                  <a:srgbClr val="7030A0"/>
                </a:solidFill>
              </a:rPr>
              <a:t>supply, distribution and disposal of water within and out of a building</a:t>
            </a:r>
            <a:r>
              <a:rPr lang="en-US" sz="3000" dirty="0" smtClean="0">
                <a:solidFill>
                  <a:srgbClr val="7030A0"/>
                </a:solidFill>
              </a:rPr>
              <a:t> </a:t>
            </a:r>
            <a:r>
              <a:rPr lang="en-US" sz="3000" dirty="0" smtClean="0"/>
              <a:t>­above the ground and below the ground.</a:t>
            </a:r>
          </a:p>
          <a:p>
            <a:pPr>
              <a:buFont typeface="Wingdings" pitchFamily="2" charset="2"/>
              <a:buNone/>
            </a:pPr>
            <a:r>
              <a:rPr lang="en-US" sz="3200" b="1" i="1" dirty="0" smtClean="0">
                <a:solidFill>
                  <a:srgbClr val="FF0000"/>
                </a:solidFill>
              </a:rPr>
              <a:t>Pipe work</a:t>
            </a:r>
            <a:r>
              <a:rPr lang="en-US" sz="3200" b="1" dirty="0" smtClean="0"/>
              <a:t>:</a:t>
            </a:r>
            <a:r>
              <a:rPr lang="en-US" sz="3200" dirty="0" smtClean="0"/>
              <a:t> Pipes are measured in </a:t>
            </a:r>
            <a:r>
              <a:rPr lang="en-US" sz="3200" b="1" dirty="0" smtClean="0"/>
              <a:t>linear meters </a:t>
            </a:r>
            <a:r>
              <a:rPr lang="en-US" sz="3200" dirty="0" smtClean="0"/>
              <a:t>over all fittings and branches, stating the type, nominal size and the method of jointing and fixing.</a:t>
            </a:r>
          </a:p>
          <a:p>
            <a:pPr>
              <a:buFont typeface="Wingdings" pitchFamily="2" charset="2"/>
              <a:buChar char="Ø"/>
            </a:pPr>
            <a:r>
              <a:rPr lang="en-US" sz="3200" dirty="0" smtClean="0"/>
              <a:t>Fittings are </a:t>
            </a:r>
            <a:r>
              <a:rPr lang="en-US" sz="3200" b="1" dirty="0" smtClean="0"/>
              <a:t>enumerated</a:t>
            </a:r>
            <a:r>
              <a:rPr lang="en-US" sz="3200" dirty="0" smtClean="0"/>
              <a:t> and measured as extra-over the pipe work on which they occur</a:t>
            </a:r>
            <a:endParaRPr lang="en-US" sz="3000" dirty="0" smtClean="0"/>
          </a:p>
          <a:p>
            <a:endParaRPr lang="en-US" sz="3200" i="1" u="sng"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447800"/>
            <a:ext cx="8610600" cy="5181600"/>
          </a:xfrm>
        </p:spPr>
        <p:txBody>
          <a:bodyPr/>
          <a:lstStyle/>
          <a:p>
            <a:pPr>
              <a:buFont typeface="Wingdings" pitchFamily="2" charset="2"/>
              <a:buNone/>
            </a:pPr>
            <a:r>
              <a:rPr lang="en-US" sz="3000" b="1" dirty="0" smtClean="0"/>
              <a:t>Sanitary Appliances</a:t>
            </a:r>
            <a:r>
              <a:rPr lang="en-US" b="1" dirty="0" smtClean="0"/>
              <a:t>:</a:t>
            </a:r>
            <a:r>
              <a:rPr lang="en-US" dirty="0" smtClean="0"/>
              <a:t> </a:t>
            </a:r>
            <a:r>
              <a:rPr lang="en-US" sz="3000" dirty="0" smtClean="0"/>
              <a:t>This includes washbasins, urinals, baths, shower trays and sinks. </a:t>
            </a:r>
          </a:p>
          <a:p>
            <a:pPr>
              <a:buFont typeface="Wingdings" pitchFamily="2" charset="2"/>
              <a:buChar char="Ø"/>
            </a:pPr>
            <a:r>
              <a:rPr lang="en-US" sz="3000" dirty="0" smtClean="0"/>
              <a:t>These appliances are </a:t>
            </a:r>
            <a:r>
              <a:rPr lang="en-US" sz="3000" b="1" dirty="0" smtClean="0"/>
              <a:t>enumerated</a:t>
            </a:r>
            <a:r>
              <a:rPr lang="en-US" sz="3000" dirty="0" smtClean="0"/>
              <a:t> giving details in the description of their type, size, capacity and method of fixing</a:t>
            </a:r>
            <a:endParaRPr lang="en-US" sz="3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762000"/>
            <a:ext cx="8839200" cy="5181600"/>
          </a:xfrm>
        </p:spPr>
        <p:txBody>
          <a:bodyPr>
            <a:normAutofit fontScale="92500" lnSpcReduction="20000"/>
          </a:bodyPr>
          <a:lstStyle/>
          <a:p>
            <a:pPr marL="0" indent="0">
              <a:buNone/>
            </a:pPr>
            <a:r>
              <a:rPr lang="en-US" sz="4300" b="1" i="1" u="sng" dirty="0" smtClean="0"/>
              <a:t>Order of Measurement</a:t>
            </a:r>
          </a:p>
          <a:p>
            <a:pPr>
              <a:buFont typeface="Wingdings" pitchFamily="2" charset="2"/>
              <a:buNone/>
            </a:pPr>
            <a:r>
              <a:rPr lang="en-US" sz="3000" dirty="0" smtClean="0"/>
              <a:t>1. Connection to water</a:t>
            </a:r>
            <a:r>
              <a:rPr lang="en-US" sz="3000" i="1" dirty="0" smtClean="0"/>
              <a:t> </a:t>
            </a:r>
            <a:r>
              <a:rPr lang="en-US" sz="3000" dirty="0" smtClean="0"/>
              <a:t>authority's main and all work up to boundary of site</a:t>
            </a:r>
          </a:p>
          <a:p>
            <a:pPr>
              <a:buFont typeface="Wingdings" pitchFamily="2" charset="2"/>
              <a:buNone/>
            </a:pPr>
            <a:r>
              <a:rPr lang="en-US" sz="3000" dirty="0" smtClean="0"/>
              <a:t>2. Underground service and rising main from site boundary up to cold-water storage tank</a:t>
            </a:r>
          </a:p>
          <a:p>
            <a:pPr>
              <a:buFont typeface="Wingdings" pitchFamily="2" charset="2"/>
              <a:buNone/>
            </a:pPr>
            <a:r>
              <a:rPr lang="en-US" sz="3000" dirty="0" smtClean="0"/>
              <a:t>3. Branches to rising main</a:t>
            </a:r>
          </a:p>
          <a:p>
            <a:pPr>
              <a:buFont typeface="Wingdings" pitchFamily="2" charset="2"/>
              <a:buNone/>
            </a:pPr>
            <a:r>
              <a:rPr lang="en-US" sz="3000" dirty="0" smtClean="0"/>
              <a:t>4. Cold water storage tank  and associated Work</a:t>
            </a:r>
          </a:p>
          <a:p>
            <a:pPr>
              <a:buFont typeface="Wingdings" pitchFamily="2" charset="2"/>
              <a:buNone/>
            </a:pPr>
            <a:r>
              <a:rPr lang="en-US" sz="3000" dirty="0" smtClean="0"/>
              <a:t>5. Down services with branches</a:t>
            </a:r>
          </a:p>
          <a:p>
            <a:pPr>
              <a:buFont typeface="Wingdings" pitchFamily="2" charset="2"/>
              <a:buNone/>
            </a:pPr>
            <a:r>
              <a:rPr lang="en-US" sz="3200" dirty="0" smtClean="0"/>
              <a:t>6. Sanitary appliances such as sinks, wash basins, baths and water closets.</a:t>
            </a:r>
          </a:p>
          <a:p>
            <a:pPr>
              <a:buFont typeface="Wingdings" pitchFamily="2" charset="2"/>
              <a:buNone/>
            </a:pPr>
            <a:r>
              <a:rPr lang="en-US" sz="3200" dirty="0" smtClean="0"/>
              <a:t>7. Discharge pipes - waste, soil and vent pipes.</a:t>
            </a:r>
          </a:p>
          <a:p>
            <a:pPr>
              <a:buFont typeface="Wingdings" pitchFamily="2" charset="2"/>
              <a:buNone/>
            </a:pPr>
            <a:r>
              <a:rPr lang="en-US" sz="3200" dirty="0" smtClean="0"/>
              <a:t>8. Any other work connected with the plumbing installation</a:t>
            </a:r>
            <a:r>
              <a:rPr lang="en-US" sz="3000" b="1" i="1" u="sng" dirty="0" smtClean="0"/>
              <a:t> </a:t>
            </a:r>
            <a:endParaRPr lang="en-US" sz="3000" i="1" u="sng"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600200"/>
            <a:ext cx="7772400" cy="1143000"/>
          </a:xfrm>
        </p:spPr>
        <p:txBody>
          <a:bodyPr>
            <a:noAutofit/>
          </a:bodyPr>
          <a:lstStyle/>
          <a:p>
            <a:r>
              <a:rPr lang="en-US" sz="8000" dirty="0" smtClean="0">
                <a:latin typeface="Algerian" panose="04020705040A02060702" pitchFamily="82" charset="0"/>
              </a:rPr>
              <a:t> </a:t>
            </a:r>
            <a:endParaRPr lang="en-US" sz="8000" dirty="0"/>
          </a:p>
        </p:txBody>
      </p:sp>
      <p:sp>
        <p:nvSpPr>
          <p:cNvPr id="3" name="Content Placeholder 2"/>
          <p:cNvSpPr>
            <a:spLocks noGrp="1"/>
          </p:cNvSpPr>
          <p:nvPr>
            <p:ph sz="quarter" idx="1"/>
          </p:nvPr>
        </p:nvSpPr>
        <p:spPr>
          <a:xfrm rot="19925355">
            <a:off x="957145" y="2372352"/>
            <a:ext cx="7772400" cy="3702263"/>
          </a:xfrm>
        </p:spPr>
        <p:txBody>
          <a:bodyPr>
            <a:normAutofit/>
          </a:bodyPr>
          <a:lstStyle/>
          <a:p>
            <a:pPr marL="0" indent="0">
              <a:buNone/>
            </a:pPr>
            <a:r>
              <a:rPr lang="en-US" altLang="en-US" sz="8000" b="1" dirty="0">
                <a:solidFill>
                  <a:srgbClr val="002060"/>
                </a:solidFill>
                <a:latin typeface="Times New Roman" pitchFamily="18" charset="0"/>
                <a:cs typeface="Times New Roman" pitchFamily="18" charset="0"/>
              </a:rPr>
              <a:t>THANK YOU!!! </a:t>
            </a:r>
            <a:endParaRPr lang="en-US" altLang="en-US" sz="8000" dirty="0">
              <a:solidFill>
                <a:srgbClr val="002060"/>
              </a:solidFill>
            </a:endParaRPr>
          </a:p>
          <a:p>
            <a:pPr marL="0" indent="0">
              <a:buNone/>
            </a:pPr>
            <a:endParaRPr lang="en-US" sz="8000" dirty="0"/>
          </a:p>
        </p:txBody>
      </p:sp>
    </p:spTree>
    <p:extLst>
      <p:ext uri="{BB962C8B-B14F-4D97-AF65-F5344CB8AC3E}">
        <p14:creationId xmlns:p14="http://schemas.microsoft.com/office/powerpoint/2010/main" val="189996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763000" cy="6553200"/>
          </a:xfrm>
        </p:spPr>
        <p:txBody>
          <a:bodyPr>
            <a:normAutofit/>
          </a:bodyPr>
          <a:lstStyle/>
          <a:p>
            <a:pPr>
              <a:buFont typeface="Wingdings" panose="05000000000000000000" pitchFamily="2" charset="2"/>
              <a:buChar char="Ø"/>
            </a:pPr>
            <a:r>
              <a:rPr lang="en-US" sz="3200" b="1" dirty="0" smtClean="0"/>
              <a:t>The length can be calculated by determining</a:t>
            </a:r>
            <a:r>
              <a:rPr lang="en-US" sz="3200" dirty="0" smtClean="0"/>
              <a:t>:</a:t>
            </a:r>
          </a:p>
          <a:p>
            <a:pPr lvl="5">
              <a:buFont typeface="Wingdings" pitchFamily="2" charset="2"/>
              <a:buChar char="Ø"/>
            </a:pPr>
            <a:r>
              <a:rPr lang="en-US" sz="3000" dirty="0" smtClean="0"/>
              <a:t>The total internal length of the wall</a:t>
            </a:r>
          </a:p>
          <a:p>
            <a:pPr lvl="5">
              <a:buFont typeface="Wingdings" pitchFamily="2" charset="2"/>
              <a:buChar char="Ø"/>
            </a:pPr>
            <a:r>
              <a:rPr lang="en-US" sz="3000" dirty="0" smtClean="0"/>
              <a:t>The total external length of the wall</a:t>
            </a:r>
          </a:p>
          <a:p>
            <a:pPr lvl="5">
              <a:buFont typeface="Wingdings" pitchFamily="2" charset="2"/>
              <a:buChar char="Ø"/>
            </a:pPr>
            <a:r>
              <a:rPr lang="en-US" sz="3000" dirty="0" smtClean="0"/>
              <a:t>The center line length of the wall</a:t>
            </a:r>
          </a:p>
        </p:txBody>
      </p:sp>
      <p:pic>
        <p:nvPicPr>
          <p:cNvPr id="6" name="Picture 2"/>
          <p:cNvPicPr>
            <a:picLocks noChangeAspect="1" noChangeArrowheads="1"/>
          </p:cNvPicPr>
          <p:nvPr/>
        </p:nvPicPr>
        <p:blipFill>
          <a:blip r:embed="rId2" cstate="print"/>
          <a:srcRect l="15054" t="10042" r="11829" b="12134"/>
          <a:stretch>
            <a:fillRect/>
          </a:stretch>
        </p:blipFill>
        <p:spPr bwMode="auto">
          <a:xfrm>
            <a:off x="762000" y="2895600"/>
            <a:ext cx="80010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cstate="print"/>
          <a:srcRect/>
          <a:stretch>
            <a:fillRect/>
          </a:stretch>
        </p:blipFill>
        <p:spPr bwMode="auto">
          <a:xfrm>
            <a:off x="228601" y="1092590"/>
            <a:ext cx="8686800" cy="5536810"/>
          </a:xfrm>
          <a:prstGeom prst="rect">
            <a:avLst/>
          </a:prstGeom>
          <a:noFill/>
          <a:ln w="9525">
            <a:noFill/>
            <a:miter lim="800000"/>
            <a:headEnd/>
            <a:tailEnd/>
          </a:ln>
        </p:spPr>
      </p:pic>
      <p:sp>
        <p:nvSpPr>
          <p:cNvPr id="7" name="Rectangle 6"/>
          <p:cNvSpPr/>
          <p:nvPr/>
        </p:nvSpPr>
        <p:spPr>
          <a:xfrm>
            <a:off x="358726" y="76928"/>
            <a:ext cx="8305800" cy="1015663"/>
          </a:xfrm>
          <a:prstGeom prst="rect">
            <a:avLst/>
          </a:prstGeom>
        </p:spPr>
        <p:txBody>
          <a:bodyPr wrap="square">
            <a:spAutoFit/>
          </a:bodyPr>
          <a:lstStyle/>
          <a:p>
            <a:r>
              <a:rPr lang="en-US" dirty="0" smtClean="0"/>
              <a:t> </a:t>
            </a:r>
            <a:r>
              <a:rPr lang="en-US" sz="3000" dirty="0" smtClean="0"/>
              <a:t>Determine the </a:t>
            </a:r>
            <a:r>
              <a:rPr lang="en-US" sz="3000" b="1" dirty="0" smtClean="0"/>
              <a:t>internal, external and centerline girths </a:t>
            </a:r>
            <a:r>
              <a:rPr lang="en-US" sz="3000" dirty="0" smtClean="0"/>
              <a:t>for the room plan shown below.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normAutofit fontScale="92500" lnSpcReduction="10000"/>
          </a:bodyPr>
          <a:lstStyle/>
          <a:p>
            <a:pPr marL="574675" indent="0">
              <a:buNone/>
            </a:pPr>
            <a:r>
              <a:rPr lang="en-US" sz="3600" b="1" i="1" u="sng" dirty="0"/>
              <a:t>2</a:t>
            </a:r>
            <a:r>
              <a:rPr lang="en-US" sz="3600" b="1" i="1" u="sng" dirty="0" smtClean="0"/>
              <a:t>.3 Basic principles of taking off </a:t>
            </a:r>
            <a:endParaRPr lang="en-US" sz="3600" i="1" u="sng" dirty="0" smtClean="0"/>
          </a:p>
          <a:p>
            <a:pPr lvl="0">
              <a:lnSpc>
                <a:spcPct val="150000"/>
              </a:lnSpc>
              <a:buFont typeface="Wingdings" panose="05000000000000000000" pitchFamily="2" charset="2"/>
              <a:buChar char="ü"/>
            </a:pPr>
            <a:r>
              <a:rPr lang="en-US" sz="2800" dirty="0" smtClean="0"/>
              <a:t>Drawings shall be fully understood clearly and detailed.</a:t>
            </a:r>
          </a:p>
          <a:p>
            <a:pPr lvl="0">
              <a:lnSpc>
                <a:spcPct val="150000"/>
              </a:lnSpc>
              <a:buFont typeface="Wingdings" panose="05000000000000000000" pitchFamily="2" charset="2"/>
              <a:buChar char="ü"/>
            </a:pPr>
            <a:r>
              <a:rPr lang="en-US" sz="2800" dirty="0" smtClean="0"/>
              <a:t>During discrepancies in detailing, dimensioning or if missing items exist obtain clarification from the designer.</a:t>
            </a:r>
          </a:p>
          <a:p>
            <a:pPr lvl="0">
              <a:lnSpc>
                <a:spcPct val="150000"/>
              </a:lnSpc>
              <a:buFont typeface="Wingdings" panose="05000000000000000000" pitchFamily="2" charset="2"/>
              <a:buChar char="ü"/>
            </a:pPr>
            <a:r>
              <a:rPr lang="en-US" sz="2800" dirty="0" smtClean="0"/>
              <a:t>The BoQ shall accurately represent the works to be executed.</a:t>
            </a:r>
          </a:p>
          <a:p>
            <a:pPr lvl="0">
              <a:lnSpc>
                <a:spcPct val="150000"/>
              </a:lnSpc>
              <a:buFont typeface="Wingdings" panose="05000000000000000000" pitchFamily="2" charset="2"/>
              <a:buChar char="ü"/>
            </a:pPr>
            <a:r>
              <a:rPr lang="en-US" sz="2800" dirty="0" smtClean="0"/>
              <a:t>Works, which cannot be measured accurately, shall be expressed as provisional quantity (PQ) and will result in provisional sum (PS) and lump sum (LS) </a:t>
            </a:r>
          </a:p>
          <a:p>
            <a:pPr lvl="0">
              <a:lnSpc>
                <a:spcPct val="150000"/>
              </a:lnSpc>
              <a:buFont typeface="Wingdings" panose="05000000000000000000" pitchFamily="2" charset="2"/>
              <a:buChar char="ü"/>
            </a:pPr>
            <a:r>
              <a:rPr lang="en-US" sz="2800" dirty="0" smtClean="0"/>
              <a:t>Prepared in such a way that discrepancies or mistakes in taking off will not result in excessive variation in the project cost which directly affect the budget allocation for the project.</a:t>
            </a:r>
          </a:p>
          <a:p>
            <a:endParaRPr lang="en-US" sz="2800" b="1"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686800" cy="6553200"/>
          </a:xfrm>
        </p:spPr>
        <p:txBody>
          <a:bodyPr/>
          <a:lstStyle/>
          <a:p>
            <a:pPr lvl="0">
              <a:lnSpc>
                <a:spcPct val="150000"/>
              </a:lnSpc>
              <a:buFont typeface="Wingdings" panose="05000000000000000000" pitchFamily="2" charset="2"/>
              <a:buChar char="ü"/>
            </a:pPr>
            <a:r>
              <a:rPr lang="en-US" sz="3000" dirty="0" smtClean="0"/>
              <a:t>With the understanding that measurements are taken to the nearest cm.</a:t>
            </a:r>
          </a:p>
          <a:p>
            <a:pPr lvl="0">
              <a:lnSpc>
                <a:spcPct val="150000"/>
              </a:lnSpc>
              <a:buFont typeface="Wingdings" panose="05000000000000000000" pitchFamily="2" charset="2"/>
              <a:buChar char="ü"/>
            </a:pPr>
            <a:r>
              <a:rPr lang="en-US" sz="3000" dirty="0" smtClean="0"/>
              <a:t>Built items shall generally include all possible entrants which will make labor, materials (including storing, loading, unloading and handling), fixing, use of plant and equipment, wastage of materials, equipment establishing charges and profit; otherwise it shall be stated specifically.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76200"/>
            <a:ext cx="8763000" cy="6553200"/>
          </a:xfrm>
        </p:spPr>
        <p:txBody>
          <a:bodyPr/>
          <a:lstStyle/>
          <a:p>
            <a:pPr lvl="0">
              <a:buFont typeface="Wingdings" panose="05000000000000000000" pitchFamily="2" charset="2"/>
              <a:buChar char="ü"/>
            </a:pPr>
            <a:r>
              <a:rPr lang="en-US" sz="2800" dirty="0" smtClean="0"/>
              <a:t>With the understanding that there is a standard paper format to carry out measurements of civil works, namely take off sheet or dimension paper, bending schedule and specification worksheet.</a:t>
            </a:r>
          </a:p>
          <a:p>
            <a:pPr lvl="0"/>
            <a:endParaRPr lang="en-US" sz="2800" dirty="0" smtClean="0"/>
          </a:p>
          <a:p>
            <a:pPr lvl="0">
              <a:buFont typeface="Wingdings" panose="05000000000000000000" pitchFamily="2" charset="2"/>
              <a:buChar char="ü"/>
            </a:pPr>
            <a:r>
              <a:rPr lang="en-US" sz="2800" dirty="0" smtClean="0"/>
              <a:t>Prior knowledge of the regulations is necessary (For e.g. roofing is measured in horizontal projection).</a:t>
            </a:r>
          </a:p>
          <a:p>
            <a:pPr lvl="0"/>
            <a:endParaRPr lang="en-US" sz="2800" dirty="0" smtClean="0"/>
          </a:p>
          <a:p>
            <a:pPr lvl="0">
              <a:buFont typeface="Wingdings" panose="05000000000000000000" pitchFamily="2" charset="2"/>
              <a:buChar char="ü"/>
            </a:pPr>
            <a:r>
              <a:rPr lang="en-US" sz="2800" dirty="0" smtClean="0"/>
              <a:t>Measurements of civil works shall be carried out in such a way that it can be easily checked and audited.  </a:t>
            </a:r>
          </a:p>
          <a:p>
            <a:pPr marL="0" indent="0">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1850</TotalTime>
  <Words>3369</Words>
  <Application>Microsoft Office PowerPoint</Application>
  <PresentationFormat>On-screen Show (4:3)</PresentationFormat>
  <Paragraphs>301</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Equity</vt:lpstr>
      <vt:lpstr>                     Chapter  2               Quantity Surveying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Specification &amp; Quantity Survey</dc:title>
  <dc:creator>Owner</dc:creator>
  <cp:lastModifiedBy>HP</cp:lastModifiedBy>
  <cp:revision>97</cp:revision>
  <dcterms:created xsi:type="dcterms:W3CDTF">2014-11-11T14:03:10Z</dcterms:created>
  <dcterms:modified xsi:type="dcterms:W3CDTF">2020-05-27T10:54:07Z</dcterms:modified>
</cp:coreProperties>
</file>