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300"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1506"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E4BE1BC1-DDD6-4E6A-A710-590A8AB74A2F}" type="datetimeFigureOut">
              <a:rPr lang="en-US" smtClean="0"/>
              <a:pPr/>
              <a:t>5/27/2020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1C4BC99-F68C-4EA8-807B-66994D3417FA}"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4BE1BC1-DDD6-4E6A-A710-590A8AB74A2F}" type="datetimeFigureOut">
              <a:rPr lang="en-US" smtClean="0"/>
              <a:pPr/>
              <a:t>5/27/2020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C4BC99-F68C-4EA8-807B-66994D3417F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4BE1BC1-DDD6-4E6A-A710-590A8AB74A2F}" type="datetimeFigureOut">
              <a:rPr lang="en-US" smtClean="0"/>
              <a:pPr/>
              <a:t>5/27/2020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C4BC99-F68C-4EA8-807B-66994D3417F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4BE1BC1-DDD6-4E6A-A710-590A8AB74A2F}" type="datetimeFigureOut">
              <a:rPr lang="en-US" smtClean="0"/>
              <a:pPr/>
              <a:t>5/27/2020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C4BC99-F68C-4EA8-807B-66994D3417FA}"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4BE1BC1-DDD6-4E6A-A710-590A8AB74A2F}" type="datetimeFigureOut">
              <a:rPr lang="en-US" smtClean="0"/>
              <a:pPr/>
              <a:t>5/27/2020</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1C4BC99-F68C-4EA8-807B-66994D3417F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4BE1BC1-DDD6-4E6A-A710-590A8AB74A2F}" type="datetimeFigureOut">
              <a:rPr lang="en-US" smtClean="0"/>
              <a:pPr/>
              <a:t>5/27/2020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C4BC99-F68C-4EA8-807B-66994D3417FA}"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4BE1BC1-DDD6-4E6A-A710-590A8AB74A2F}" type="datetimeFigureOut">
              <a:rPr lang="en-US" smtClean="0"/>
              <a:pPr/>
              <a:t>5/27/2020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C4BC99-F68C-4EA8-807B-66994D3417FA}"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4BE1BC1-DDD6-4E6A-A710-590A8AB74A2F}" type="datetimeFigureOut">
              <a:rPr lang="en-US" smtClean="0"/>
              <a:pPr/>
              <a:t>5/27/2020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C4BC99-F68C-4EA8-807B-66994D3417F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E1BC1-DDD6-4E6A-A710-590A8AB74A2F}" type="datetimeFigureOut">
              <a:rPr lang="en-US" smtClean="0"/>
              <a:pPr/>
              <a:t>5/27/2020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C4BC99-F68C-4EA8-807B-66994D3417F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4BE1BC1-DDD6-4E6A-A710-590A8AB74A2F}" type="datetimeFigureOut">
              <a:rPr lang="en-US" smtClean="0"/>
              <a:pPr/>
              <a:t>5/27/2020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C4BC99-F68C-4EA8-807B-66994D3417FA}"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4BE1BC1-DDD6-4E6A-A710-590A8AB74A2F}" type="datetimeFigureOut">
              <a:rPr lang="en-US" smtClean="0"/>
              <a:pPr/>
              <a:t>5/27/2020</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61C4BC99-F68C-4EA8-807B-66994D3417FA}"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4BE1BC1-DDD6-4E6A-A710-590A8AB74A2F}" type="datetimeFigureOut">
              <a:rPr lang="en-US" smtClean="0"/>
              <a:pPr/>
              <a:t>5/27/2020</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1C4BC99-F68C-4EA8-807B-66994D3417F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sz="2400" b="1" kern="0" dirty="0" smtClean="0">
                <a:solidFill>
                  <a:schemeClr val="tx1">
                    <a:lumMod val="95000"/>
                    <a:lumOff val="5000"/>
                  </a:schemeClr>
                </a:solidFill>
                <a:latin typeface="Arial"/>
              </a:rPr>
              <a:t>By</a:t>
            </a:r>
          </a:p>
          <a:p>
            <a:r>
              <a:rPr lang="en-US" sz="2400" b="1" kern="0" dirty="0" smtClean="0">
                <a:solidFill>
                  <a:schemeClr val="tx1">
                    <a:lumMod val="95000"/>
                    <a:lumOff val="5000"/>
                  </a:schemeClr>
                </a:solidFill>
                <a:latin typeface="Arial"/>
              </a:rPr>
              <a:t>  </a:t>
            </a:r>
            <a:r>
              <a:rPr lang="en-US" sz="2400" b="1" kern="0" dirty="0" err="1" smtClean="0">
                <a:solidFill>
                  <a:schemeClr val="tx1">
                    <a:lumMod val="95000"/>
                    <a:lumOff val="5000"/>
                  </a:schemeClr>
                </a:solidFill>
                <a:latin typeface="Arial"/>
              </a:rPr>
              <a:t>Eshetu</a:t>
            </a:r>
            <a:r>
              <a:rPr lang="en-US" sz="2400" b="1" kern="0" dirty="0" smtClean="0">
                <a:solidFill>
                  <a:schemeClr val="tx1">
                    <a:lumMod val="95000"/>
                    <a:lumOff val="5000"/>
                  </a:schemeClr>
                </a:solidFill>
                <a:latin typeface="Arial"/>
              </a:rPr>
              <a:t> TS. </a:t>
            </a:r>
            <a:endParaRPr lang="en-US" sz="2400" b="1" kern="0" dirty="0" smtClean="0">
              <a:solidFill>
                <a:schemeClr val="tx1">
                  <a:lumMod val="95000"/>
                  <a:lumOff val="5000"/>
                </a:schemeClr>
              </a:solidFill>
              <a:latin typeface="Arial"/>
            </a:endParaRPr>
          </a:p>
          <a:p>
            <a:endParaRPr lang="en-US" dirty="0"/>
          </a:p>
        </p:txBody>
      </p:sp>
      <p:sp>
        <p:nvSpPr>
          <p:cNvPr id="2" name="Title 1"/>
          <p:cNvSpPr>
            <a:spLocks noGrp="1"/>
          </p:cNvSpPr>
          <p:nvPr>
            <p:ph type="ctrTitle"/>
          </p:nvPr>
        </p:nvSpPr>
        <p:spPr/>
        <p:txBody>
          <a:bodyPr/>
          <a:lstStyle/>
          <a:p>
            <a:r>
              <a:rPr lang="en-US" dirty="0" smtClean="0"/>
              <a:t>Specification &amp; Quantity Survey</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76200"/>
            <a:ext cx="8686800" cy="6553200"/>
          </a:xfrm>
        </p:spPr>
        <p:txBody>
          <a:bodyPr>
            <a:normAutofit/>
          </a:bodyPr>
          <a:lstStyle/>
          <a:p>
            <a:r>
              <a:rPr lang="en-US" sz="3100" b="1" u="sng" dirty="0" smtClean="0"/>
              <a:t>Purpose of approximate Estimate</a:t>
            </a:r>
          </a:p>
          <a:p>
            <a:pPr marL="571500" indent="-571500">
              <a:buNone/>
            </a:pPr>
            <a:r>
              <a:rPr lang="en-US" sz="3200" dirty="0" smtClean="0"/>
              <a:t>i) To investigate feasibility</a:t>
            </a:r>
          </a:p>
          <a:p>
            <a:pPr marL="571500" indent="-571500">
              <a:buNone/>
            </a:pPr>
            <a:r>
              <a:rPr lang="en-US" sz="3200" dirty="0" smtClean="0"/>
              <a:t>ii) To save time and money</a:t>
            </a:r>
          </a:p>
          <a:p>
            <a:pPr marL="571500" indent="-571500">
              <a:buNone/>
            </a:pPr>
            <a:r>
              <a:rPr lang="en-US" sz="3200" dirty="0" smtClean="0"/>
              <a:t>iii) To investigate benefit and comparison of cost with utility.</a:t>
            </a:r>
          </a:p>
          <a:p>
            <a:pPr marL="571500" indent="-571500">
              <a:buNone/>
            </a:pPr>
            <a:r>
              <a:rPr lang="en-US" sz="3200" dirty="0" smtClean="0"/>
              <a:t>iv) Adjustment of Planning.</a:t>
            </a:r>
          </a:p>
          <a:p>
            <a:pPr marL="571500" indent="-571500">
              <a:buNone/>
            </a:pPr>
            <a:r>
              <a:rPr lang="en-US" sz="3200" dirty="0" smtClean="0"/>
              <a:t>v) To obtain administrative approval:</a:t>
            </a:r>
          </a:p>
          <a:p>
            <a:endParaRPr lang="en-US" sz="3100" u="sng"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152400"/>
            <a:ext cx="8763000" cy="6477000"/>
          </a:xfrm>
        </p:spPr>
        <p:txBody>
          <a:bodyPr/>
          <a:lstStyle/>
          <a:p>
            <a:pPr>
              <a:buNone/>
            </a:pPr>
            <a:r>
              <a:rPr lang="en-US" sz="3200" b="1" i="1" u="sng" dirty="0" smtClean="0"/>
              <a:t>II. Detailed cost estimate( based on item rate)</a:t>
            </a:r>
          </a:p>
          <a:p>
            <a:r>
              <a:rPr lang="en-US" sz="3000" dirty="0" smtClean="0"/>
              <a:t>This is the most reliable and accurate type of estimate. </a:t>
            </a:r>
          </a:p>
          <a:p>
            <a:r>
              <a:rPr lang="en-US" sz="3000" dirty="0" smtClean="0"/>
              <a:t>The quantities of items are carefully prepared from the drawings and the total cost worked out from up to date market rates. </a:t>
            </a:r>
          </a:p>
          <a:p>
            <a:r>
              <a:rPr lang="en-US" sz="3000" dirty="0" smtClean="0"/>
              <a:t>A detail cost estimate thus requires quantity surveying and analysis of the different rates for the quantities prepared.</a:t>
            </a:r>
          </a:p>
          <a:p>
            <a:pPr>
              <a:buNone/>
            </a:pPr>
            <a:endParaRPr lang="en-US" i="1" u="sng"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228600"/>
            <a:ext cx="8763000" cy="6477000"/>
          </a:xfrm>
        </p:spPr>
        <p:txBody>
          <a:bodyPr>
            <a:normAutofit fontScale="92500"/>
          </a:bodyPr>
          <a:lstStyle/>
          <a:p>
            <a:r>
              <a:rPr lang="en-US" sz="3800" b="1" i="1" u="sng" dirty="0" smtClean="0"/>
              <a:t>Composition of Project Price</a:t>
            </a:r>
          </a:p>
          <a:p>
            <a:r>
              <a:rPr lang="en-US" sz="3600" b="1" i="1" dirty="0" smtClean="0"/>
              <a:t>The total price of a construction project </a:t>
            </a:r>
            <a:r>
              <a:rPr lang="en-US" sz="3600" i="1" dirty="0" smtClean="0"/>
              <a:t>is the sum of </a:t>
            </a:r>
            <a:r>
              <a:rPr lang="en-US" sz="3600" b="1" i="1" dirty="0" smtClean="0"/>
              <a:t>direct costs, contingency costs, and margin.</a:t>
            </a:r>
          </a:p>
          <a:p>
            <a:pPr>
              <a:buNone/>
            </a:pPr>
            <a:r>
              <a:rPr lang="en-US" sz="3600" b="1" u="sng" dirty="0" smtClean="0">
                <a:solidFill>
                  <a:srgbClr val="FF0000"/>
                </a:solidFill>
              </a:rPr>
              <a:t>Direct costs</a:t>
            </a:r>
            <a:r>
              <a:rPr lang="en-US" sz="3600" b="1" dirty="0" smtClean="0"/>
              <a:t>: </a:t>
            </a:r>
            <a:r>
              <a:rPr lang="en-US" sz="3600" dirty="0" smtClean="0"/>
              <a:t>are the labor, material, and equipment costs of project construction.</a:t>
            </a:r>
          </a:p>
          <a:p>
            <a:pPr>
              <a:buNone/>
            </a:pPr>
            <a:r>
              <a:rPr lang="en-US" sz="3600" b="1" u="sng" dirty="0" smtClean="0">
                <a:solidFill>
                  <a:srgbClr val="FF0000"/>
                </a:solidFill>
              </a:rPr>
              <a:t>Contingency costs</a:t>
            </a:r>
            <a:r>
              <a:rPr lang="en-US" sz="3600" b="1" dirty="0" smtClean="0"/>
              <a:t>: </a:t>
            </a:r>
            <a:r>
              <a:rPr lang="en-US" sz="3600" dirty="0" smtClean="0"/>
              <a:t>are those that should be added to the costs initially calculated to take into account events,  that are likely to occur during the course of the project and affect overall project cost.</a:t>
            </a:r>
          </a:p>
          <a:p>
            <a:pPr>
              <a:buNone/>
            </a:pPr>
            <a:r>
              <a:rPr lang="en-US" sz="3600" b="1" dirty="0" smtClean="0"/>
              <a:t> </a:t>
            </a:r>
            <a:r>
              <a:rPr lang="en-US" sz="3600" b="1" u="sng" dirty="0" smtClean="0">
                <a:solidFill>
                  <a:srgbClr val="FF0000"/>
                </a:solidFill>
              </a:rPr>
              <a:t>Margin (sometimes called markup</a:t>
            </a:r>
            <a:r>
              <a:rPr lang="en-US" sz="3600" b="1" dirty="0" smtClean="0"/>
              <a:t>): </a:t>
            </a:r>
            <a:r>
              <a:rPr lang="en-US" sz="3600" dirty="0" smtClean="0"/>
              <a:t>has three components: indirect (distributable) costs; company-wide (general &amp; administrative) costs; and profit.</a:t>
            </a:r>
          </a:p>
          <a:p>
            <a:endParaRPr lang="en-US" sz="3400" i="1" u="sng"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228600"/>
            <a:ext cx="8686800" cy="6477000"/>
          </a:xfrm>
        </p:spPr>
        <p:txBody>
          <a:bodyPr/>
          <a:lstStyle/>
          <a:p>
            <a:pPr>
              <a:buNone/>
            </a:pPr>
            <a:r>
              <a:rPr lang="en-US" sz="3000" b="1" u="sng" dirty="0" smtClean="0">
                <a:solidFill>
                  <a:srgbClr val="00B0F0"/>
                </a:solidFill>
              </a:rPr>
              <a:t>Indirect costs</a:t>
            </a:r>
            <a:r>
              <a:rPr lang="en-US" sz="3000" b="1" dirty="0" smtClean="0"/>
              <a:t>: </a:t>
            </a:r>
            <a:r>
              <a:rPr lang="en-US" sz="3000" dirty="0" smtClean="0"/>
              <a:t>are project-specific costs that are not associated with a specific physical item. They include  the cost of project management, payroll preparation.</a:t>
            </a:r>
          </a:p>
          <a:p>
            <a:pPr>
              <a:buNone/>
            </a:pPr>
            <a:r>
              <a:rPr lang="en-US" sz="3000" b="1" u="sng" dirty="0" smtClean="0">
                <a:solidFill>
                  <a:srgbClr val="00B0F0"/>
                </a:solidFill>
              </a:rPr>
              <a:t>Company-wide costs include:</a:t>
            </a:r>
            <a:r>
              <a:rPr lang="en-US" sz="3000" u="sng" dirty="0" smtClean="0">
                <a:solidFill>
                  <a:srgbClr val="00B0F0"/>
                </a:solidFill>
              </a:rPr>
              <a:t>  </a:t>
            </a:r>
          </a:p>
          <a:p>
            <a:pPr>
              <a:buNone/>
            </a:pPr>
            <a:r>
              <a:rPr lang="en-US" sz="3000" dirty="0" smtClean="0"/>
              <a:t>(1) Costs that are incurred during the course of a project but are not project related.</a:t>
            </a:r>
          </a:p>
          <a:p>
            <a:pPr>
              <a:buNone/>
            </a:pPr>
            <a:r>
              <a:rPr lang="en-US" sz="3000" dirty="0" smtClean="0"/>
              <a:t> (2) Costs that are incurred before or after a project.</a:t>
            </a:r>
          </a:p>
          <a:p>
            <a:pPr>
              <a:buNone/>
            </a:pPr>
            <a:r>
              <a:rPr lang="en-US" sz="3000" b="1" u="sng" dirty="0" smtClean="0">
                <a:solidFill>
                  <a:srgbClr val="00B0F0"/>
                </a:solidFill>
              </a:rPr>
              <a:t>Profit:</a:t>
            </a:r>
            <a:r>
              <a:rPr lang="en-US" sz="3000" b="1" dirty="0" smtClean="0"/>
              <a:t> </a:t>
            </a:r>
            <a:r>
              <a:rPr lang="en-US" sz="3000" dirty="0" smtClean="0"/>
              <a:t>is the amount of money that remains from the funds collected from the client after all costs have been paid.</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152400"/>
            <a:ext cx="8686800" cy="6477000"/>
          </a:xfrm>
        </p:spPr>
        <p:txBody>
          <a:bodyPr>
            <a:normAutofit/>
          </a:bodyPr>
          <a:lstStyle/>
          <a:p>
            <a:r>
              <a:rPr lang="en-US" sz="3200" b="1" i="1" u="sng" dirty="0" smtClean="0"/>
              <a:t>Disposition of the Cost Calculation</a:t>
            </a:r>
          </a:p>
          <a:p>
            <a:pPr marL="571500" indent="-571500">
              <a:buAutoNum type="romanLcParenR"/>
            </a:pPr>
            <a:r>
              <a:rPr lang="en-US" sz="3100" b="1" u="sng" dirty="0" smtClean="0">
                <a:solidFill>
                  <a:srgbClr val="FF0000"/>
                </a:solidFill>
              </a:rPr>
              <a:t>Direct itemized costs</a:t>
            </a:r>
            <a:r>
              <a:rPr lang="en-US" sz="3100" u="sng" dirty="0" smtClean="0">
                <a:solidFill>
                  <a:srgbClr val="FF0000"/>
                </a:solidFill>
              </a:rPr>
              <a:t>:</a:t>
            </a:r>
          </a:p>
          <a:p>
            <a:pPr>
              <a:buNone/>
            </a:pPr>
            <a:r>
              <a:rPr lang="en-US" sz="3100" b="1" dirty="0" smtClean="0"/>
              <a:t>   </a:t>
            </a:r>
            <a:r>
              <a:rPr lang="en-US" sz="3100" b="1" u="sng" dirty="0" smtClean="0"/>
              <a:t>A. Material costs</a:t>
            </a:r>
          </a:p>
          <a:p>
            <a:pPr lvl="2"/>
            <a:r>
              <a:rPr lang="en-US" sz="3000" dirty="0" smtClean="0"/>
              <a:t>Construction/Building material</a:t>
            </a:r>
          </a:p>
          <a:p>
            <a:pPr lvl="2"/>
            <a:r>
              <a:rPr lang="en-US" sz="3000" dirty="0" smtClean="0"/>
              <a:t>Operating supplies</a:t>
            </a:r>
          </a:p>
          <a:p>
            <a:pPr lvl="2"/>
            <a:r>
              <a:rPr lang="en-US" sz="3000" dirty="0" smtClean="0"/>
              <a:t>Loading, unloading and transportation costs</a:t>
            </a:r>
          </a:p>
          <a:p>
            <a:pPr lvl="2"/>
            <a:r>
              <a:rPr lang="en-US" sz="3000" dirty="0" smtClean="0"/>
              <a:t>Wastages</a:t>
            </a:r>
            <a:endParaRPr lang="en-US" sz="3000" b="1" dirty="0" smtClean="0"/>
          </a:p>
          <a:p>
            <a:endParaRPr lang="en-US" sz="3200" i="1" u="sng"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152400"/>
            <a:ext cx="8686800" cy="6477000"/>
          </a:xfrm>
        </p:spPr>
        <p:txBody>
          <a:bodyPr/>
          <a:lstStyle/>
          <a:p>
            <a:pPr>
              <a:buFont typeface="Wingdings" pitchFamily="2" charset="2"/>
              <a:buChar char="Ø"/>
            </a:pPr>
            <a:r>
              <a:rPr lang="en-US" sz="3000" dirty="0" smtClean="0"/>
              <a:t>required information:</a:t>
            </a:r>
          </a:p>
          <a:p>
            <a:pPr lvl="1"/>
            <a:r>
              <a:rPr lang="en-US" sz="3000" b="1" dirty="0" smtClean="0"/>
              <a:t>Quantity</a:t>
            </a:r>
            <a:r>
              <a:rPr lang="en-US" sz="3000" dirty="0" smtClean="0"/>
              <a:t> of material required to produce a unit amount of itemized work</a:t>
            </a:r>
          </a:p>
          <a:p>
            <a:pPr lvl="1"/>
            <a:r>
              <a:rPr lang="en-US" sz="3000" b="1" dirty="0" smtClean="0"/>
              <a:t>Basic price </a:t>
            </a:r>
            <a:r>
              <a:rPr lang="en-US" sz="3000" dirty="0" smtClean="0"/>
              <a:t>(Prime cost) at the source of material</a:t>
            </a:r>
          </a:p>
          <a:p>
            <a:pPr lvl="1"/>
            <a:r>
              <a:rPr lang="en-US" sz="3000" b="1" dirty="0" smtClean="0"/>
              <a:t>Transport</a:t>
            </a:r>
            <a:r>
              <a:rPr lang="en-US" sz="3000" dirty="0" smtClean="0"/>
              <a:t>, loading and unloading to the site</a:t>
            </a:r>
          </a:p>
          <a:p>
            <a:pPr lvl="1"/>
            <a:r>
              <a:rPr lang="en-US" sz="3000" b="1" dirty="0" smtClean="0"/>
              <a:t>Waste/loss</a:t>
            </a:r>
            <a:r>
              <a:rPr lang="en-US" sz="3000" dirty="0" smtClean="0"/>
              <a:t> (e.g. Breaking, rupture, defective material, wastage etc).</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152400"/>
            <a:ext cx="8763000" cy="6477000"/>
          </a:xfrm>
        </p:spPr>
        <p:txBody>
          <a:bodyPr/>
          <a:lstStyle/>
          <a:p>
            <a:pPr>
              <a:buNone/>
            </a:pPr>
            <a:r>
              <a:rPr lang="en-US" sz="3100" b="1" u="sng" dirty="0" smtClean="0"/>
              <a:t>B. Labor costs</a:t>
            </a:r>
            <a:r>
              <a:rPr lang="en-US" b="1" dirty="0" smtClean="0"/>
              <a:t>: </a:t>
            </a:r>
            <a:r>
              <a:rPr lang="en-US" dirty="0" smtClean="0"/>
              <a:t>include</a:t>
            </a:r>
            <a:endParaRPr lang="en-US" b="1" dirty="0" smtClean="0"/>
          </a:p>
          <a:p>
            <a:pPr>
              <a:buFont typeface="Wingdings" pitchFamily="2" charset="2"/>
              <a:buChar char="Ø"/>
            </a:pPr>
            <a:r>
              <a:rPr lang="en-US" sz="3000" dirty="0" smtClean="0"/>
              <a:t>Standard wages</a:t>
            </a:r>
          </a:p>
          <a:p>
            <a:pPr>
              <a:buFont typeface="Wingdings" pitchFamily="2" charset="2"/>
              <a:buChar char="Ø"/>
            </a:pPr>
            <a:r>
              <a:rPr lang="en-US" sz="3000" dirty="0" smtClean="0"/>
              <a:t>Extra and supplementary pay for</a:t>
            </a:r>
          </a:p>
          <a:p>
            <a:pPr lvl="1">
              <a:buFont typeface="Courier New" pitchFamily="49" charset="0"/>
              <a:buChar char="o"/>
            </a:pPr>
            <a:r>
              <a:rPr lang="en-US" sz="3000" dirty="0" smtClean="0"/>
              <a:t> Production bonus</a:t>
            </a:r>
          </a:p>
          <a:p>
            <a:pPr lvl="1">
              <a:buFont typeface="Courier New" pitchFamily="49" charset="0"/>
              <a:buChar char="o"/>
            </a:pPr>
            <a:r>
              <a:rPr lang="en-US" sz="3000" dirty="0" smtClean="0"/>
              <a:t>Long continuity of Service (permanent laborer)</a:t>
            </a:r>
          </a:p>
          <a:p>
            <a:pPr lvl="1">
              <a:buFont typeface="Courier New" pitchFamily="49" charset="0"/>
              <a:buChar char="o"/>
            </a:pPr>
            <a:r>
              <a:rPr lang="en-US" sz="3000" dirty="0" smtClean="0"/>
              <a:t>Over time pay</a:t>
            </a:r>
          </a:p>
          <a:p>
            <a:pPr lvl="1">
              <a:buFont typeface="Courier New" pitchFamily="49" charset="0"/>
              <a:buChar char="o"/>
            </a:pPr>
            <a:r>
              <a:rPr lang="en-US" sz="3000" dirty="0" smtClean="0"/>
              <a:t>Property creating performance</a:t>
            </a:r>
          </a:p>
          <a:p>
            <a:pPr lvl="1">
              <a:buFont typeface="Courier New" pitchFamily="49" charset="0"/>
              <a:buChar char="o"/>
            </a:pPr>
            <a:r>
              <a:rPr lang="en-US" sz="3000" dirty="0" smtClean="0"/>
              <a:t>Less favorable condition </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152400"/>
            <a:ext cx="8686800" cy="6477000"/>
          </a:xfrm>
        </p:spPr>
        <p:txBody>
          <a:bodyPr/>
          <a:lstStyle/>
          <a:p>
            <a:pPr>
              <a:buFont typeface="Wingdings" pitchFamily="2" charset="2"/>
              <a:buChar char="Ø"/>
            </a:pPr>
            <a:r>
              <a:rPr lang="en-US" sz="3000" dirty="0" smtClean="0"/>
              <a:t>Social Service payments</a:t>
            </a:r>
          </a:p>
          <a:p>
            <a:pPr lvl="2"/>
            <a:r>
              <a:rPr lang="en-US" sz="3000" dirty="0" smtClean="0"/>
              <a:t> Holiday pay if any</a:t>
            </a:r>
          </a:p>
          <a:p>
            <a:pPr lvl="2"/>
            <a:r>
              <a:rPr lang="en-US" sz="3000" dirty="0" smtClean="0"/>
              <a:t>Health insurance</a:t>
            </a:r>
          </a:p>
          <a:p>
            <a:pPr lvl="2"/>
            <a:r>
              <a:rPr lang="en-US" sz="3000" dirty="0" smtClean="0"/>
              <a:t> Unemployment insurance</a:t>
            </a:r>
          </a:p>
          <a:p>
            <a:pPr lvl="2"/>
            <a:r>
              <a:rPr lang="en-US" sz="3000" dirty="0" smtClean="0"/>
              <a:t> Payment during sickness</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152400"/>
            <a:ext cx="8839200" cy="6400800"/>
          </a:xfrm>
        </p:spPr>
        <p:txBody>
          <a:bodyPr/>
          <a:lstStyle/>
          <a:p>
            <a:pPr>
              <a:buFont typeface="Wingdings" pitchFamily="2" charset="2"/>
              <a:buChar char="Ø"/>
            </a:pPr>
            <a:r>
              <a:rPr lang="en-US" sz="3000" b="1" dirty="0" smtClean="0"/>
              <a:t>Required information for the calculation of labor cost</a:t>
            </a:r>
          </a:p>
          <a:p>
            <a:r>
              <a:rPr lang="en-US" sz="3000" dirty="0" smtClean="0"/>
              <a:t>Number and type of skilled and unskilled manpower for a particular type of work, (Crew)</a:t>
            </a:r>
          </a:p>
          <a:p>
            <a:r>
              <a:rPr lang="en-US" sz="3000" dirty="0" smtClean="0"/>
              <a:t>Performance of crew per hour for a unit amount of work</a:t>
            </a:r>
          </a:p>
          <a:p>
            <a:r>
              <a:rPr lang="en-US" sz="3000" dirty="0" smtClean="0"/>
              <a:t>Indexed hourly cost of the workman ship.</a:t>
            </a:r>
          </a:p>
          <a:p>
            <a:r>
              <a:rPr lang="en-US" sz="3000" dirty="0" smtClean="0"/>
              <a:t>Utilization factor of the workmanship. Share of a particular personal per hour for the specified work.</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76200"/>
            <a:ext cx="8686800" cy="6553200"/>
          </a:xfrm>
        </p:spPr>
        <p:txBody>
          <a:bodyPr>
            <a:normAutofit/>
          </a:bodyPr>
          <a:lstStyle/>
          <a:p>
            <a:pPr>
              <a:buNone/>
            </a:pPr>
            <a:r>
              <a:rPr lang="en-US" sz="3100" b="1" u="sng" dirty="0" smtClean="0"/>
              <a:t>C. Equipment costs</a:t>
            </a:r>
            <a:r>
              <a:rPr lang="en-US" sz="3100" b="1" dirty="0" smtClean="0"/>
              <a:t>: </a:t>
            </a:r>
            <a:r>
              <a:rPr lang="en-US" b="1" dirty="0" smtClean="0"/>
              <a:t>- </a:t>
            </a:r>
            <a:r>
              <a:rPr lang="en-US" sz="3000" dirty="0" smtClean="0"/>
              <a:t>All costs for commissioning /holding and operation of the equipment.</a:t>
            </a:r>
          </a:p>
          <a:p>
            <a:pPr lvl="5"/>
            <a:r>
              <a:rPr lang="en-US" sz="3000" b="1" dirty="0" smtClean="0"/>
              <a:t>ownership of plant</a:t>
            </a:r>
          </a:p>
          <a:p>
            <a:pPr lvl="5"/>
            <a:r>
              <a:rPr lang="en-US" sz="3000" b="1" dirty="0" smtClean="0"/>
              <a:t>hire of plant</a:t>
            </a:r>
          </a:p>
          <a:p>
            <a:pPr>
              <a:buNone/>
            </a:pPr>
            <a:r>
              <a:rPr lang="en-US" sz="3000" b="1" dirty="0" smtClean="0"/>
              <a:t>- </a:t>
            </a:r>
            <a:r>
              <a:rPr lang="en-US" sz="3000" b="1" dirty="0" smtClean="0">
                <a:solidFill>
                  <a:srgbClr val="FF0000"/>
                </a:solidFill>
              </a:rPr>
              <a:t>Standing Costs</a:t>
            </a:r>
            <a:r>
              <a:rPr lang="en-US" sz="3000" b="1" dirty="0" smtClean="0"/>
              <a:t>: </a:t>
            </a:r>
            <a:r>
              <a:rPr lang="en-US" sz="3000" dirty="0" smtClean="0"/>
              <a:t>includes capital sum based on purchase price and operating cost, maintenance, tax and insurance.</a:t>
            </a:r>
          </a:p>
          <a:p>
            <a:pPr>
              <a:buFontTx/>
              <a:buChar char="-"/>
            </a:pPr>
            <a:r>
              <a:rPr lang="en-US" sz="3000" b="1" dirty="0" smtClean="0">
                <a:solidFill>
                  <a:srgbClr val="FF0000"/>
                </a:solidFill>
              </a:rPr>
              <a:t>Operating Costs</a:t>
            </a:r>
            <a:r>
              <a:rPr lang="en-US" sz="3000" b="1" dirty="0" smtClean="0"/>
              <a:t>: </a:t>
            </a:r>
            <a:r>
              <a:rPr lang="en-US" sz="3000" dirty="0" smtClean="0"/>
              <a:t>operators cost, fuel, consumable stores.</a:t>
            </a:r>
          </a:p>
          <a:p>
            <a:pPr>
              <a:buFont typeface="Wingdings" pitchFamily="2" charset="2"/>
              <a:buChar char="Ø"/>
            </a:pPr>
            <a:r>
              <a:rPr lang="en-US" sz="3000" b="1" dirty="0" smtClean="0">
                <a:solidFill>
                  <a:srgbClr val="00B0F0"/>
                </a:solidFill>
              </a:rPr>
              <a:t>Required information</a:t>
            </a:r>
            <a:r>
              <a:rPr lang="en-US" sz="3000" dirty="0" smtClean="0">
                <a:solidFill>
                  <a:srgbClr val="00B0F0"/>
                </a:solidFill>
              </a:rPr>
              <a:t>:</a:t>
            </a:r>
          </a:p>
          <a:p>
            <a:r>
              <a:rPr lang="en-US" sz="3000" b="1" dirty="0" smtClean="0"/>
              <a:t>Type of equipment </a:t>
            </a:r>
            <a:r>
              <a:rPr lang="en-US" sz="3000" dirty="0" smtClean="0"/>
              <a:t>for a particular item of work.</a:t>
            </a:r>
          </a:p>
          <a:p>
            <a:r>
              <a:rPr lang="en-US" sz="3000" b="1" dirty="0" smtClean="0"/>
              <a:t>Performance of equipment </a:t>
            </a:r>
            <a:r>
              <a:rPr lang="en-US" sz="3000" dirty="0" smtClean="0"/>
              <a:t>per hour for a unit amount of work (production rate)</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1782762"/>
          </a:xfrm>
        </p:spPr>
        <p:txBody>
          <a:bodyPr>
            <a:normAutofit fontScale="90000"/>
          </a:bodyPr>
          <a:lstStyle/>
          <a:p>
            <a:pPr lvl="0"/>
            <a:r>
              <a:rPr lang="en-US" dirty="0" smtClean="0"/>
              <a:t>             </a:t>
            </a:r>
            <a:br>
              <a:rPr lang="en-US" dirty="0" smtClean="0"/>
            </a:br>
            <a:r>
              <a:rPr lang="en-US" dirty="0" smtClean="0"/>
              <a:t>                    </a:t>
            </a:r>
            <a:r>
              <a:rPr lang="en-US" b="1" i="1" u="sng" dirty="0" smtClean="0"/>
              <a:t>Chapter  </a:t>
            </a:r>
            <a:r>
              <a:rPr lang="en-US" b="1" i="1" u="sng" dirty="0" smtClean="0"/>
              <a:t>4</a:t>
            </a:r>
            <a:r>
              <a:rPr lang="en-US" b="1" dirty="0" smtClean="0"/>
              <a:t/>
            </a:r>
            <a:br>
              <a:rPr lang="en-US" b="1" dirty="0" smtClean="0"/>
            </a:br>
            <a:r>
              <a:rPr lang="en-US" b="1" dirty="0" smtClean="0"/>
              <a:t>          </a:t>
            </a:r>
            <a:r>
              <a:rPr lang="en-US" b="1" dirty="0" smtClean="0"/>
              <a:t>      </a:t>
            </a:r>
            <a:r>
              <a:rPr lang="en-US" b="1" dirty="0" smtClean="0"/>
              <a:t>Cost </a:t>
            </a:r>
            <a:r>
              <a:rPr lang="en-US" b="1" dirty="0"/>
              <a:t>Estimation</a:t>
            </a:r>
            <a:r>
              <a:rPr lang="en-US" dirty="0"/>
              <a:t/>
            </a:r>
            <a:br>
              <a:rPr lang="en-US" dirty="0"/>
            </a:br>
            <a:endParaRPr lang="en-US" b="1" u="sng" dirty="0"/>
          </a:p>
        </p:txBody>
      </p:sp>
      <p:sp>
        <p:nvSpPr>
          <p:cNvPr id="3" name="Content Placeholder 2"/>
          <p:cNvSpPr>
            <a:spLocks noGrp="1"/>
          </p:cNvSpPr>
          <p:nvPr>
            <p:ph sz="quarter" idx="1"/>
          </p:nvPr>
        </p:nvSpPr>
        <p:spPr>
          <a:xfrm>
            <a:off x="228600" y="1981200"/>
            <a:ext cx="8686800" cy="4724400"/>
          </a:xfrm>
        </p:spPr>
        <p:txBody>
          <a:bodyPr>
            <a:normAutofit fontScale="85000" lnSpcReduction="20000"/>
          </a:bodyPr>
          <a:lstStyle/>
          <a:p>
            <a:r>
              <a:rPr lang="en-US" sz="3600" b="1" i="1" u="sng" dirty="0"/>
              <a:t>4</a:t>
            </a:r>
            <a:r>
              <a:rPr lang="en-US" sz="3600" b="1" i="1" u="sng" dirty="0" smtClean="0"/>
              <a:t>.1 Project Cost Estimation</a:t>
            </a:r>
          </a:p>
          <a:p>
            <a:r>
              <a:rPr lang="en-US" sz="3000" b="1" dirty="0" smtClean="0">
                <a:solidFill>
                  <a:srgbClr val="FF0000"/>
                </a:solidFill>
              </a:rPr>
              <a:t>Project Cost estimation </a:t>
            </a:r>
            <a:r>
              <a:rPr lang="en-US" sz="3000" dirty="0" smtClean="0"/>
              <a:t>is the process of </a:t>
            </a:r>
            <a:r>
              <a:rPr lang="en-US" sz="3000" b="1" dirty="0" smtClean="0"/>
              <a:t>valuing on monetary expression</a:t>
            </a:r>
            <a:r>
              <a:rPr lang="en-US" sz="3000" dirty="0" smtClean="0"/>
              <a:t>, including the cost of all possible entrants necessary for the planning, implementing and monitoring stages of the proposed project under consideration.</a:t>
            </a:r>
          </a:p>
          <a:p>
            <a:pPr>
              <a:buFont typeface="Wingdings" pitchFamily="2" charset="2"/>
              <a:buChar char="Ø"/>
            </a:pPr>
            <a:r>
              <a:rPr lang="en-US" sz="3600" b="1" dirty="0" smtClean="0"/>
              <a:t> </a:t>
            </a:r>
            <a:r>
              <a:rPr lang="en-US" sz="3500" dirty="0" smtClean="0"/>
              <a:t>The possible entrants are:</a:t>
            </a:r>
          </a:p>
          <a:p>
            <a:pPr>
              <a:buNone/>
            </a:pPr>
            <a:r>
              <a:rPr lang="en-US" sz="3500" dirty="0" smtClean="0"/>
              <a:t>       - Preliminary investigation (project appraisal costs)</a:t>
            </a:r>
          </a:p>
          <a:p>
            <a:pPr>
              <a:buNone/>
            </a:pPr>
            <a:r>
              <a:rPr lang="en-US" sz="3500" dirty="0" smtClean="0"/>
              <a:t>       - design and supervision (consultancy cost )</a:t>
            </a:r>
          </a:p>
          <a:p>
            <a:pPr>
              <a:buNone/>
            </a:pPr>
            <a:r>
              <a:rPr lang="en-US" sz="3500" dirty="0" smtClean="0"/>
              <a:t>       - construction works (contractor’s cost )</a:t>
            </a:r>
          </a:p>
          <a:p>
            <a:pPr>
              <a:buNone/>
            </a:pPr>
            <a:r>
              <a:rPr lang="en-US" sz="3500" dirty="0" smtClean="0"/>
              <a:t>       - land owning cost, and</a:t>
            </a:r>
          </a:p>
          <a:p>
            <a:pPr>
              <a:buNone/>
            </a:pPr>
            <a:r>
              <a:rPr lang="en-US" sz="3500" dirty="0" smtClean="0"/>
              <a:t>       - monitoring costs</a:t>
            </a:r>
          </a:p>
          <a:p>
            <a:endParaRPr lang="en-US" sz="3600" b="1" dirty="0" smtClean="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0"/>
            <a:ext cx="8686800" cy="6629400"/>
          </a:xfrm>
        </p:spPr>
        <p:txBody>
          <a:bodyPr/>
          <a:lstStyle/>
          <a:p>
            <a:pPr>
              <a:buNone/>
            </a:pPr>
            <a:r>
              <a:rPr lang="en-US" sz="3100" b="1" u="sng" dirty="0" smtClean="0"/>
              <a:t>D. Costs for sub-contractor</a:t>
            </a:r>
            <a:r>
              <a:rPr lang="en-US" sz="3000" b="1" dirty="0" smtClean="0"/>
              <a:t>:</a:t>
            </a:r>
            <a:r>
              <a:rPr lang="en-US" sz="3000" dirty="0" smtClean="0"/>
              <a:t>- If the work is to be Sublette to a nominated subcontractor, the cost shall be determined and separately established as a sub contractor fee.</a:t>
            </a:r>
          </a:p>
          <a:p>
            <a:pPr>
              <a:buNone/>
            </a:pPr>
            <a:r>
              <a:rPr lang="en-US" sz="3000" dirty="0" smtClean="0"/>
              <a:t>    Ex. –Marble cladding</a:t>
            </a:r>
          </a:p>
          <a:p>
            <a:pPr>
              <a:buNone/>
            </a:pPr>
            <a:r>
              <a:rPr lang="en-US" sz="3000" dirty="0" smtClean="0"/>
              <a:t>           -Supply and fix items (aluminum frames)</a:t>
            </a:r>
          </a:p>
          <a:p>
            <a:pPr>
              <a:buNone/>
            </a:pPr>
            <a:r>
              <a:rPr lang="en-US" sz="3000" dirty="0" smtClean="0"/>
              <a:t>            -Furniture etc.</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152400"/>
            <a:ext cx="8686800" cy="6477000"/>
          </a:xfrm>
        </p:spPr>
        <p:txBody>
          <a:bodyPr>
            <a:normAutofit/>
          </a:bodyPr>
          <a:lstStyle/>
          <a:p>
            <a:r>
              <a:rPr lang="en-US" sz="3100" b="1" dirty="0" smtClean="0">
                <a:solidFill>
                  <a:srgbClr val="FF0000"/>
                </a:solidFill>
              </a:rPr>
              <a:t>ii) </a:t>
            </a:r>
            <a:r>
              <a:rPr lang="en-US" sz="3100" b="1" u="sng" dirty="0" smtClean="0">
                <a:solidFill>
                  <a:srgbClr val="FF0000"/>
                </a:solidFill>
              </a:rPr>
              <a:t> Indirect Costs</a:t>
            </a:r>
          </a:p>
          <a:p>
            <a:pPr>
              <a:buNone/>
            </a:pPr>
            <a:r>
              <a:rPr lang="en-US" sz="3100" b="1" dirty="0" smtClean="0"/>
              <a:t>A. Site over head costs</a:t>
            </a:r>
          </a:p>
          <a:p>
            <a:pPr lvl="6">
              <a:buFont typeface="Wingdings" pitchFamily="2" charset="2"/>
              <a:buChar char="Ø"/>
            </a:pPr>
            <a:r>
              <a:rPr lang="en-US" sz="3000" dirty="0" smtClean="0">
                <a:solidFill>
                  <a:srgbClr val="00B0F0"/>
                </a:solidFill>
              </a:rPr>
              <a:t>Time-independent costs</a:t>
            </a:r>
          </a:p>
          <a:p>
            <a:r>
              <a:rPr lang="en-US" sz="3000" dirty="0" smtClean="0"/>
              <a:t> Costs for site plant/ site installation</a:t>
            </a:r>
          </a:p>
          <a:p>
            <a:r>
              <a:rPr lang="en-US" sz="3000" dirty="0" smtClean="0"/>
              <a:t> Cost for site facilities</a:t>
            </a:r>
          </a:p>
          <a:p>
            <a:r>
              <a:rPr lang="en-US" sz="3000" dirty="0" smtClean="0"/>
              <a:t> Engineering and controlling</a:t>
            </a:r>
          </a:p>
          <a:p>
            <a:r>
              <a:rPr lang="en-US" sz="3000" dirty="0" smtClean="0"/>
              <a:t> Operation risks</a:t>
            </a:r>
          </a:p>
          <a:p>
            <a:r>
              <a:rPr lang="en-US" sz="3000" dirty="0" smtClean="0"/>
              <a:t> Special costs</a:t>
            </a:r>
          </a:p>
          <a:p>
            <a:endParaRPr lang="en-US" sz="3100" u="sng" dirty="0">
              <a:solidFill>
                <a:srgbClr val="FF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76200"/>
            <a:ext cx="8686800" cy="6553200"/>
          </a:xfrm>
        </p:spPr>
        <p:txBody>
          <a:bodyPr/>
          <a:lstStyle/>
          <a:p>
            <a:pPr lvl="5">
              <a:buFont typeface="Wingdings" pitchFamily="2" charset="2"/>
              <a:buChar char="Ø"/>
            </a:pPr>
            <a:r>
              <a:rPr lang="en-US" sz="3000" dirty="0" smtClean="0">
                <a:solidFill>
                  <a:srgbClr val="00B0F0"/>
                </a:solidFill>
              </a:rPr>
              <a:t>Time-dependent costs</a:t>
            </a:r>
          </a:p>
          <a:p>
            <a:r>
              <a:rPr lang="en-US" sz="3000" dirty="0" smtClean="0"/>
              <a:t>Commissioning /holding costs</a:t>
            </a:r>
          </a:p>
          <a:p>
            <a:r>
              <a:rPr lang="en-US" sz="3000" dirty="0" smtClean="0"/>
              <a:t>Operating costs</a:t>
            </a:r>
          </a:p>
          <a:p>
            <a:r>
              <a:rPr lang="en-US" sz="3000" dirty="0" smtClean="0"/>
              <a:t>Costs for contractor’s agent</a:t>
            </a:r>
          </a:p>
          <a:p>
            <a:pPr>
              <a:buNone/>
            </a:pPr>
            <a:r>
              <a:rPr lang="en-US" sz="3100" b="1" dirty="0" smtClean="0"/>
              <a:t>B. General overhead costs</a:t>
            </a:r>
          </a:p>
          <a:p>
            <a:pPr>
              <a:buNone/>
            </a:pPr>
            <a:r>
              <a:rPr lang="en-US" sz="3100" b="1" dirty="0" smtClean="0"/>
              <a:t>C. Risks and profit</a:t>
            </a:r>
            <a:endParaRPr lang="en-US" sz="3100" dirty="0" smtClean="0"/>
          </a:p>
          <a:p>
            <a:endParaRPr lang="en-US" sz="3000"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0"/>
            <a:ext cx="8686800" cy="6629400"/>
          </a:xfrm>
        </p:spPr>
        <p:txBody>
          <a:bodyPr/>
          <a:lstStyle/>
          <a:p>
            <a:endParaRPr lang="en-US" sz="3100" dirty="0" smtClean="0"/>
          </a:p>
          <a:p>
            <a:r>
              <a:rPr lang="en-US" sz="3100" dirty="0" smtClean="0"/>
              <a:t>Direct cost + Site overhead Cost = </a:t>
            </a:r>
            <a:r>
              <a:rPr lang="en-US" sz="3100" b="1" dirty="0" smtClean="0"/>
              <a:t>Production cost</a:t>
            </a:r>
          </a:p>
          <a:p>
            <a:pPr>
              <a:buNone/>
            </a:pPr>
            <a:r>
              <a:rPr lang="en-US" sz="3100" b="1" dirty="0" smtClean="0"/>
              <a:t> </a:t>
            </a:r>
          </a:p>
          <a:p>
            <a:r>
              <a:rPr lang="en-US" sz="3100" dirty="0" smtClean="0"/>
              <a:t>Production cost +General overhead cost = </a:t>
            </a:r>
            <a:r>
              <a:rPr lang="en-US" sz="3100" b="1" dirty="0" smtClean="0"/>
              <a:t>Self-costs</a:t>
            </a:r>
          </a:p>
          <a:p>
            <a:endParaRPr lang="en-US" sz="3100" b="1" dirty="0" smtClean="0"/>
          </a:p>
          <a:p>
            <a:r>
              <a:rPr lang="en-US" sz="3100" dirty="0" smtClean="0"/>
              <a:t>Self- costs + Risk&amp; profit = </a:t>
            </a:r>
            <a:r>
              <a:rPr lang="en-US" sz="3100" b="1" dirty="0" smtClean="0"/>
              <a:t>Bid sum</a:t>
            </a:r>
          </a:p>
          <a:p>
            <a:endParaRPr lang="en-US" sz="3100" b="1" dirty="0" smtClean="0"/>
          </a:p>
          <a:p>
            <a:r>
              <a:rPr lang="en-US" sz="3100" dirty="0" smtClean="0"/>
              <a:t>Bid sum + Vat = </a:t>
            </a:r>
            <a:r>
              <a:rPr lang="en-US" sz="3100" b="1" dirty="0" smtClean="0"/>
              <a:t>Bid sum inclusive vat</a:t>
            </a:r>
            <a:r>
              <a:rPr lang="en-US" sz="3100" dirty="0" smtClean="0"/>
              <a:t>.</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228600"/>
            <a:ext cx="8686800" cy="6400800"/>
          </a:xfrm>
        </p:spPr>
        <p:txBody>
          <a:bodyPr>
            <a:normAutofit/>
          </a:bodyPr>
          <a:lstStyle/>
          <a:p>
            <a:r>
              <a:rPr lang="en-US" sz="3100" b="1" dirty="0" smtClean="0"/>
              <a:t>Example</a:t>
            </a:r>
          </a:p>
          <a:p>
            <a:pPr>
              <a:buNone/>
            </a:pPr>
            <a:r>
              <a:rPr lang="en-US" sz="3000" b="1" dirty="0" smtClean="0"/>
              <a:t>a) Calculation of material cost</a:t>
            </a:r>
          </a:p>
          <a:p>
            <a:pPr>
              <a:buNone/>
            </a:pPr>
            <a:r>
              <a:rPr lang="en-US" sz="3000" dirty="0" smtClean="0"/>
              <a:t>1) Calculation of the material costs of 1m3 concrete C-25 grade given.</a:t>
            </a:r>
          </a:p>
          <a:p>
            <a:pPr>
              <a:buNone/>
            </a:pPr>
            <a:r>
              <a:rPr lang="en-US" sz="3000" dirty="0" smtClean="0"/>
              <a:t>-1Qtl of cement  -355 Birr</a:t>
            </a:r>
          </a:p>
          <a:p>
            <a:pPr>
              <a:buNone/>
            </a:pPr>
            <a:r>
              <a:rPr lang="en-US" sz="3000" dirty="0" smtClean="0"/>
              <a:t>-1truck of Sand (6 m3 ) from source to Site 1500 Birr</a:t>
            </a:r>
          </a:p>
          <a:p>
            <a:pPr>
              <a:buNone/>
            </a:pPr>
            <a:r>
              <a:rPr lang="en-US" sz="3000" dirty="0" smtClean="0"/>
              <a:t>-1 truck of gravel (6m3) from source to site 1200 Birr</a:t>
            </a:r>
          </a:p>
          <a:p>
            <a:pPr>
              <a:buNone/>
            </a:pPr>
            <a:r>
              <a:rPr lang="en-US" sz="3000" dirty="0" smtClean="0"/>
              <a:t>-1m3 water 10 Birr</a:t>
            </a:r>
          </a:p>
          <a:p>
            <a:pPr>
              <a:buNone/>
            </a:pPr>
            <a:r>
              <a:rPr lang="en-US" sz="3000" dirty="0" smtClean="0"/>
              <a:t>-Transportation cost 5 Birr/</a:t>
            </a:r>
            <a:r>
              <a:rPr lang="en-US" sz="3000" dirty="0" err="1" smtClean="0"/>
              <a:t>Qtl</a:t>
            </a:r>
            <a:r>
              <a:rPr lang="en-US" sz="3000" dirty="0" smtClean="0"/>
              <a:t>/Km</a:t>
            </a:r>
          </a:p>
          <a:p>
            <a:pPr>
              <a:buNone/>
            </a:pPr>
            <a:r>
              <a:rPr lang="en-US" sz="3000" dirty="0" smtClean="0"/>
              <a:t>-Wastage 5%</a:t>
            </a:r>
            <a:endParaRPr lang="en-US" sz="3000" b="1" dirty="0" smtClean="0"/>
          </a:p>
          <a:p>
            <a:endParaRPr lang="en-US" sz="31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sz="quarter" idx="1"/>
          </p:nvPr>
        </p:nvGraphicFramePr>
        <p:xfrm>
          <a:off x="228600" y="1447800"/>
          <a:ext cx="8686800" cy="3108960"/>
        </p:xfrm>
        <a:graphic>
          <a:graphicData uri="http://schemas.openxmlformats.org/drawingml/2006/table">
            <a:tbl>
              <a:tblPr firstRow="1" bandRow="1">
                <a:tableStyleId>{5C22544A-7EE6-4342-B048-85BDC9FD1C3A}</a:tableStyleId>
              </a:tblPr>
              <a:tblGrid>
                <a:gridCol w="1737360"/>
                <a:gridCol w="1737360"/>
                <a:gridCol w="1737360"/>
                <a:gridCol w="1737360"/>
                <a:gridCol w="1737360"/>
              </a:tblGrid>
              <a:tr h="370840">
                <a:tc>
                  <a:txBody>
                    <a:bodyPr/>
                    <a:lstStyle/>
                    <a:p>
                      <a:r>
                        <a:rPr lang="en-US" sz="2400" dirty="0" smtClean="0"/>
                        <a:t>Type of material</a:t>
                      </a:r>
                      <a:endParaRPr lang="en-US" sz="2400" dirty="0"/>
                    </a:p>
                  </a:txBody>
                  <a:tcPr/>
                </a:tc>
                <a:tc>
                  <a:txBody>
                    <a:bodyPr/>
                    <a:lstStyle/>
                    <a:p>
                      <a:r>
                        <a:rPr lang="en-US" sz="2400" dirty="0" smtClean="0"/>
                        <a:t>Unit</a:t>
                      </a:r>
                      <a:endParaRPr lang="en-US" sz="2400" dirty="0"/>
                    </a:p>
                  </a:txBody>
                  <a:tcPr/>
                </a:tc>
                <a:tc>
                  <a:txBody>
                    <a:bodyPr/>
                    <a:lstStyle/>
                    <a:p>
                      <a:r>
                        <a:rPr lang="en-US" sz="2400" dirty="0" smtClean="0"/>
                        <a:t>Qty</a:t>
                      </a:r>
                      <a:endParaRPr lang="en-US" sz="2400" dirty="0"/>
                    </a:p>
                  </a:txBody>
                  <a:tcPr/>
                </a:tc>
                <a:tc>
                  <a:txBody>
                    <a:bodyPr/>
                    <a:lstStyle/>
                    <a:p>
                      <a:r>
                        <a:rPr lang="en-US" sz="2400" dirty="0" smtClean="0"/>
                        <a:t>Unit rate</a:t>
                      </a:r>
                      <a:endParaRPr lang="en-US" sz="2400" dirty="0"/>
                    </a:p>
                  </a:txBody>
                  <a:tcPr/>
                </a:tc>
                <a:tc>
                  <a:txBody>
                    <a:bodyPr/>
                    <a:lstStyle/>
                    <a:p>
                      <a:r>
                        <a:rPr lang="en-US" sz="2400" dirty="0" smtClean="0"/>
                        <a:t>Cost/unit</a:t>
                      </a:r>
                      <a:endParaRPr lang="en-US" sz="2400" dirty="0"/>
                    </a:p>
                  </a:txBody>
                  <a:tcPr/>
                </a:tc>
              </a:tr>
              <a:tr h="370840">
                <a:tc>
                  <a:txBody>
                    <a:bodyPr/>
                    <a:lstStyle/>
                    <a:p>
                      <a:r>
                        <a:rPr lang="en-US" sz="2400" dirty="0" smtClean="0"/>
                        <a:t>Cement</a:t>
                      </a:r>
                      <a:endParaRPr lang="en-US" sz="2400" dirty="0"/>
                    </a:p>
                  </a:txBody>
                  <a:tcPr/>
                </a:tc>
                <a:tc>
                  <a:txBody>
                    <a:bodyPr/>
                    <a:lstStyle/>
                    <a:p>
                      <a:r>
                        <a:rPr lang="en-US" sz="2400" dirty="0" err="1" smtClean="0"/>
                        <a:t>Qtl</a:t>
                      </a:r>
                      <a:endParaRPr lang="en-US" sz="2400" dirty="0"/>
                    </a:p>
                  </a:txBody>
                  <a:tcPr/>
                </a:tc>
                <a:tc>
                  <a:txBody>
                    <a:bodyPr/>
                    <a:lstStyle/>
                    <a:p>
                      <a:r>
                        <a:rPr lang="en-US" sz="2400" dirty="0" smtClean="0"/>
                        <a:t>7</a:t>
                      </a:r>
                      <a:endParaRPr lang="en-US" sz="2400" dirty="0"/>
                    </a:p>
                  </a:txBody>
                  <a:tcPr/>
                </a:tc>
                <a:tc>
                  <a:txBody>
                    <a:bodyPr/>
                    <a:lstStyle/>
                    <a:p>
                      <a:r>
                        <a:rPr lang="en-US" sz="2400" dirty="0" smtClean="0"/>
                        <a:t>355</a:t>
                      </a:r>
                      <a:endParaRPr lang="en-US" sz="2400" dirty="0"/>
                    </a:p>
                  </a:txBody>
                  <a:tcPr/>
                </a:tc>
                <a:tc>
                  <a:txBody>
                    <a:bodyPr/>
                    <a:lstStyle/>
                    <a:p>
                      <a:r>
                        <a:rPr lang="en-US" sz="2400" dirty="0" smtClean="0"/>
                        <a:t>2485</a:t>
                      </a:r>
                      <a:endParaRPr lang="en-US" sz="2400" dirty="0"/>
                    </a:p>
                  </a:txBody>
                  <a:tcPr/>
                </a:tc>
              </a:tr>
              <a:tr h="370840">
                <a:tc>
                  <a:txBody>
                    <a:bodyPr/>
                    <a:lstStyle/>
                    <a:p>
                      <a:r>
                        <a:rPr lang="en-US" sz="2400" dirty="0" smtClean="0"/>
                        <a:t>Sand</a:t>
                      </a:r>
                      <a:endParaRPr lang="en-US" sz="2400" dirty="0"/>
                    </a:p>
                  </a:txBody>
                  <a:tcPr/>
                </a:tc>
                <a:tc>
                  <a:txBody>
                    <a:bodyPr/>
                    <a:lstStyle/>
                    <a:p>
                      <a:r>
                        <a:rPr lang="en-US" sz="2400" dirty="0" smtClean="0"/>
                        <a:t>M3</a:t>
                      </a:r>
                      <a:endParaRPr lang="en-US" sz="2400" dirty="0"/>
                    </a:p>
                  </a:txBody>
                  <a:tcPr/>
                </a:tc>
                <a:tc>
                  <a:txBody>
                    <a:bodyPr/>
                    <a:lstStyle/>
                    <a:p>
                      <a:r>
                        <a:rPr lang="en-US" sz="2400" dirty="0" smtClean="0"/>
                        <a:t>0.5</a:t>
                      </a:r>
                      <a:endParaRPr lang="en-US" sz="2400" dirty="0"/>
                    </a:p>
                  </a:txBody>
                  <a:tcPr/>
                </a:tc>
                <a:tc>
                  <a:txBody>
                    <a:bodyPr/>
                    <a:lstStyle/>
                    <a:p>
                      <a:r>
                        <a:rPr lang="en-US" sz="2400" dirty="0" smtClean="0"/>
                        <a:t>250</a:t>
                      </a:r>
                      <a:endParaRPr lang="en-US" sz="2400" dirty="0"/>
                    </a:p>
                  </a:txBody>
                  <a:tcPr/>
                </a:tc>
                <a:tc>
                  <a:txBody>
                    <a:bodyPr/>
                    <a:lstStyle/>
                    <a:p>
                      <a:r>
                        <a:rPr lang="en-US" sz="2400" dirty="0" smtClean="0"/>
                        <a:t>125</a:t>
                      </a:r>
                      <a:endParaRPr lang="en-US" sz="2400" dirty="0"/>
                    </a:p>
                  </a:txBody>
                  <a:tcPr/>
                </a:tc>
              </a:tr>
              <a:tr h="370840">
                <a:tc>
                  <a:txBody>
                    <a:bodyPr/>
                    <a:lstStyle/>
                    <a:p>
                      <a:r>
                        <a:rPr lang="en-US" sz="2400" dirty="0" smtClean="0"/>
                        <a:t>Gravel</a:t>
                      </a:r>
                      <a:endParaRPr lang="en-US" sz="2400" dirty="0"/>
                    </a:p>
                  </a:txBody>
                  <a:tcPr/>
                </a:tc>
                <a:tc>
                  <a:txBody>
                    <a:bodyPr/>
                    <a:lstStyle/>
                    <a:p>
                      <a:r>
                        <a:rPr lang="en-US" sz="2400" dirty="0" smtClean="0"/>
                        <a:t>M3</a:t>
                      </a:r>
                      <a:endParaRPr lang="en-US" sz="2400" dirty="0"/>
                    </a:p>
                  </a:txBody>
                  <a:tcPr/>
                </a:tc>
                <a:tc>
                  <a:txBody>
                    <a:bodyPr/>
                    <a:lstStyle/>
                    <a:p>
                      <a:r>
                        <a:rPr lang="en-US" sz="2400" dirty="0" smtClean="0"/>
                        <a:t>0.75</a:t>
                      </a:r>
                      <a:endParaRPr lang="en-US" sz="2400" dirty="0"/>
                    </a:p>
                  </a:txBody>
                  <a:tcPr/>
                </a:tc>
                <a:tc>
                  <a:txBody>
                    <a:bodyPr/>
                    <a:lstStyle/>
                    <a:p>
                      <a:r>
                        <a:rPr lang="en-US" sz="2400" dirty="0" smtClean="0"/>
                        <a:t>200</a:t>
                      </a:r>
                      <a:endParaRPr lang="en-US" sz="2400" dirty="0"/>
                    </a:p>
                  </a:txBody>
                  <a:tcPr/>
                </a:tc>
                <a:tc>
                  <a:txBody>
                    <a:bodyPr/>
                    <a:lstStyle/>
                    <a:p>
                      <a:r>
                        <a:rPr lang="en-US" sz="2400" dirty="0" smtClean="0"/>
                        <a:t>150</a:t>
                      </a:r>
                      <a:endParaRPr lang="en-US" sz="2400" dirty="0"/>
                    </a:p>
                  </a:txBody>
                  <a:tcPr/>
                </a:tc>
              </a:tr>
              <a:tr h="370840">
                <a:tc>
                  <a:txBody>
                    <a:bodyPr/>
                    <a:lstStyle/>
                    <a:p>
                      <a:r>
                        <a:rPr lang="en-US" sz="2400" dirty="0" smtClean="0"/>
                        <a:t>Water</a:t>
                      </a:r>
                      <a:endParaRPr lang="en-US" sz="2400" dirty="0"/>
                    </a:p>
                  </a:txBody>
                  <a:tcPr/>
                </a:tc>
                <a:tc>
                  <a:txBody>
                    <a:bodyPr/>
                    <a:lstStyle/>
                    <a:p>
                      <a:r>
                        <a:rPr lang="en-US" sz="2400" dirty="0" smtClean="0"/>
                        <a:t>M3</a:t>
                      </a:r>
                      <a:endParaRPr lang="en-US" sz="2400" dirty="0"/>
                    </a:p>
                  </a:txBody>
                  <a:tcPr/>
                </a:tc>
                <a:tc>
                  <a:txBody>
                    <a:bodyPr/>
                    <a:lstStyle/>
                    <a:p>
                      <a:r>
                        <a:rPr lang="en-US" sz="2400" dirty="0" smtClean="0"/>
                        <a:t>0.3</a:t>
                      </a:r>
                      <a:endParaRPr lang="en-US" sz="2400" dirty="0"/>
                    </a:p>
                  </a:txBody>
                  <a:tcPr/>
                </a:tc>
                <a:tc>
                  <a:txBody>
                    <a:bodyPr/>
                    <a:lstStyle/>
                    <a:p>
                      <a:r>
                        <a:rPr lang="en-US" sz="2400" dirty="0" smtClean="0"/>
                        <a:t>10</a:t>
                      </a:r>
                      <a:endParaRPr lang="en-US" sz="2400" dirty="0"/>
                    </a:p>
                  </a:txBody>
                  <a:tcPr/>
                </a:tc>
                <a:tc>
                  <a:txBody>
                    <a:bodyPr/>
                    <a:lstStyle/>
                    <a:p>
                      <a:r>
                        <a:rPr lang="en-US" sz="2400" dirty="0" smtClean="0"/>
                        <a:t>3</a:t>
                      </a:r>
                      <a:endParaRPr lang="en-US" sz="2400" dirty="0"/>
                    </a:p>
                  </a:txBody>
                  <a:tcPr/>
                </a:tc>
              </a:tr>
              <a:tr h="370840">
                <a:tc>
                  <a:txBody>
                    <a:bodyPr/>
                    <a:lstStyle/>
                    <a:p>
                      <a:pPr algn="r"/>
                      <a:r>
                        <a:rPr lang="en-US" sz="2400" dirty="0" smtClean="0"/>
                        <a:t>Sum</a:t>
                      </a:r>
                      <a:endParaRPr lang="en-US" sz="2400" dirty="0"/>
                    </a:p>
                  </a:txBody>
                  <a:tcPr/>
                </a:tc>
                <a:tc>
                  <a:txBody>
                    <a:bodyPr/>
                    <a:lstStyle/>
                    <a:p>
                      <a:endParaRPr lang="en-US" sz="2400" dirty="0"/>
                    </a:p>
                  </a:txBody>
                  <a:tcPr/>
                </a:tc>
                <a:tc>
                  <a:txBody>
                    <a:bodyPr/>
                    <a:lstStyle/>
                    <a:p>
                      <a:endParaRPr lang="en-US" sz="2400" dirty="0"/>
                    </a:p>
                  </a:txBody>
                  <a:tcPr/>
                </a:tc>
                <a:tc>
                  <a:txBody>
                    <a:bodyPr/>
                    <a:lstStyle/>
                    <a:p>
                      <a:endParaRPr lang="en-US" sz="2400" dirty="0"/>
                    </a:p>
                  </a:txBody>
                  <a:tcPr/>
                </a:tc>
                <a:tc>
                  <a:txBody>
                    <a:bodyPr/>
                    <a:lstStyle/>
                    <a:p>
                      <a:r>
                        <a:rPr lang="en-US" sz="2400" dirty="0" smtClean="0"/>
                        <a:t>2763</a:t>
                      </a:r>
                      <a:endParaRPr lang="en-US" sz="2400" dirty="0"/>
                    </a:p>
                  </a:txBody>
                  <a:tcPr/>
                </a:tc>
              </a:tr>
            </a:tbl>
          </a:graphicData>
        </a:graphic>
      </p:graphicFrame>
      <p:sp>
        <p:nvSpPr>
          <p:cNvPr id="8" name="Rectangle 7"/>
          <p:cNvSpPr/>
          <p:nvPr/>
        </p:nvSpPr>
        <p:spPr>
          <a:xfrm>
            <a:off x="304800" y="4800600"/>
            <a:ext cx="8382000" cy="1015663"/>
          </a:xfrm>
          <a:prstGeom prst="rect">
            <a:avLst/>
          </a:prstGeom>
        </p:spPr>
        <p:txBody>
          <a:bodyPr wrap="square">
            <a:spAutoFit/>
          </a:bodyPr>
          <a:lstStyle/>
          <a:p>
            <a:r>
              <a:rPr lang="en-US" b="1" dirty="0" smtClean="0"/>
              <a:t>       </a:t>
            </a:r>
            <a:r>
              <a:rPr lang="en-US" sz="2000" b="1" dirty="0" smtClean="0"/>
              <a:t>Loss 5%                                                                                                          </a:t>
            </a:r>
            <a:r>
              <a:rPr lang="en-US" sz="2000" b="1" u="sng" dirty="0" smtClean="0"/>
              <a:t> 138.15</a:t>
            </a:r>
          </a:p>
          <a:p>
            <a:endParaRPr lang="en-US" sz="2000" b="1" dirty="0" smtClean="0"/>
          </a:p>
          <a:p>
            <a:r>
              <a:rPr lang="en-US" sz="2000" b="1" dirty="0" smtClean="0"/>
              <a:t>      Total                                                                                                 </a:t>
            </a:r>
            <a:r>
              <a:rPr lang="en-US" sz="2000" b="1" u="sng" dirty="0" smtClean="0"/>
              <a:t>2901.15 Birr/m3</a:t>
            </a:r>
            <a:endParaRPr lang="en-US" sz="2000" b="1" u="sng"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sz="quarter" idx="1"/>
          </p:nvPr>
        </p:nvGraphicFramePr>
        <p:xfrm>
          <a:off x="304800" y="1981201"/>
          <a:ext cx="8382000" cy="3992879"/>
        </p:xfrm>
        <a:graphic>
          <a:graphicData uri="http://schemas.openxmlformats.org/drawingml/2006/table">
            <a:tbl>
              <a:tblPr firstRow="1" bandRow="1">
                <a:tableStyleId>{5C22544A-7EE6-4342-B048-85BDC9FD1C3A}</a:tableStyleId>
              </a:tblPr>
              <a:tblGrid>
                <a:gridCol w="1676400"/>
                <a:gridCol w="1676400"/>
                <a:gridCol w="1676400"/>
                <a:gridCol w="1676400"/>
                <a:gridCol w="1676400"/>
              </a:tblGrid>
              <a:tr h="758977">
                <a:tc>
                  <a:txBody>
                    <a:bodyPr/>
                    <a:lstStyle/>
                    <a:p>
                      <a:r>
                        <a:rPr lang="en-US" sz="2000" b="1" dirty="0" smtClean="0"/>
                        <a:t>Labour</a:t>
                      </a:r>
                      <a:endParaRPr lang="en-US" sz="2000" b="1" dirty="0"/>
                    </a:p>
                  </a:txBody>
                  <a:tcPr/>
                </a:tc>
                <a:tc>
                  <a:txBody>
                    <a:bodyPr/>
                    <a:lstStyle/>
                    <a:p>
                      <a:r>
                        <a:rPr lang="en-US" sz="2000" b="1" dirty="0" smtClean="0"/>
                        <a:t>No</a:t>
                      </a:r>
                      <a:endParaRPr lang="en-US" sz="2000" b="1" dirty="0"/>
                    </a:p>
                  </a:txBody>
                  <a:tcPr/>
                </a:tc>
                <a:tc>
                  <a:txBody>
                    <a:bodyPr/>
                    <a:lstStyle/>
                    <a:p>
                      <a:r>
                        <a:rPr lang="en-US" sz="2000" b="1" dirty="0" smtClean="0"/>
                        <a:t>UF</a:t>
                      </a:r>
                      <a:endParaRPr lang="en-US" sz="2000" b="1" dirty="0"/>
                    </a:p>
                  </a:txBody>
                  <a:tcPr/>
                </a:tc>
                <a:tc>
                  <a:txBody>
                    <a:bodyPr/>
                    <a:lstStyle/>
                    <a:p>
                      <a:r>
                        <a:rPr lang="en-US" sz="2000" b="1" dirty="0" smtClean="0"/>
                        <a:t>Index hourly cost</a:t>
                      </a:r>
                      <a:endParaRPr lang="en-US" sz="2000" b="1" dirty="0"/>
                    </a:p>
                  </a:txBody>
                  <a:tcPr/>
                </a:tc>
                <a:tc>
                  <a:txBody>
                    <a:bodyPr/>
                    <a:lstStyle/>
                    <a:p>
                      <a:r>
                        <a:rPr lang="en-US" sz="2000" b="1" dirty="0" smtClean="0"/>
                        <a:t>Hourly cost</a:t>
                      </a:r>
                    </a:p>
                    <a:p>
                      <a:r>
                        <a:rPr lang="en-US" sz="2000" b="1" dirty="0" smtClean="0"/>
                        <a:t>(Birr)</a:t>
                      </a:r>
                      <a:endParaRPr lang="en-US" sz="2000" b="1" dirty="0"/>
                    </a:p>
                  </a:txBody>
                  <a:tcPr/>
                </a:tc>
              </a:tr>
              <a:tr h="428987">
                <a:tc>
                  <a:txBody>
                    <a:bodyPr/>
                    <a:lstStyle/>
                    <a:p>
                      <a:r>
                        <a:rPr lang="en-US" sz="2000" b="1" dirty="0" smtClean="0"/>
                        <a:t>Forman</a:t>
                      </a:r>
                      <a:endParaRPr lang="en-US" sz="2000" b="1" dirty="0"/>
                    </a:p>
                  </a:txBody>
                  <a:tcPr/>
                </a:tc>
                <a:tc>
                  <a:txBody>
                    <a:bodyPr/>
                    <a:lstStyle/>
                    <a:p>
                      <a:r>
                        <a:rPr lang="en-US" sz="2000" b="1" dirty="0" smtClean="0"/>
                        <a:t>1</a:t>
                      </a:r>
                      <a:endParaRPr lang="en-US" sz="2000" b="1" dirty="0"/>
                    </a:p>
                  </a:txBody>
                  <a:tcPr/>
                </a:tc>
                <a:tc>
                  <a:txBody>
                    <a:bodyPr/>
                    <a:lstStyle/>
                    <a:p>
                      <a:r>
                        <a:rPr lang="en-US" sz="2000" b="1" dirty="0" smtClean="0"/>
                        <a:t>1/2</a:t>
                      </a:r>
                      <a:endParaRPr lang="en-US" sz="2000" b="1" dirty="0"/>
                    </a:p>
                  </a:txBody>
                  <a:tcPr/>
                </a:tc>
                <a:tc>
                  <a:txBody>
                    <a:bodyPr/>
                    <a:lstStyle/>
                    <a:p>
                      <a:r>
                        <a:rPr lang="en-US" sz="2000" b="1" dirty="0" smtClean="0"/>
                        <a:t>10</a:t>
                      </a:r>
                      <a:endParaRPr lang="en-US" sz="2000" b="1" dirty="0"/>
                    </a:p>
                  </a:txBody>
                  <a:tcPr/>
                </a:tc>
                <a:tc>
                  <a:txBody>
                    <a:bodyPr/>
                    <a:lstStyle/>
                    <a:p>
                      <a:r>
                        <a:rPr lang="en-US" sz="2000" b="1" dirty="0" smtClean="0"/>
                        <a:t>5</a:t>
                      </a:r>
                      <a:endParaRPr lang="en-US" sz="2000" b="1" dirty="0"/>
                    </a:p>
                  </a:txBody>
                  <a:tcPr/>
                </a:tc>
              </a:tr>
              <a:tr h="428987">
                <a:tc>
                  <a:txBody>
                    <a:bodyPr/>
                    <a:lstStyle/>
                    <a:p>
                      <a:r>
                        <a:rPr lang="en-US" sz="2000" b="1" dirty="0" smtClean="0"/>
                        <a:t>mason</a:t>
                      </a:r>
                      <a:endParaRPr lang="en-US" sz="2000" b="1" dirty="0"/>
                    </a:p>
                  </a:txBody>
                  <a:tcPr/>
                </a:tc>
                <a:tc>
                  <a:txBody>
                    <a:bodyPr/>
                    <a:lstStyle/>
                    <a:p>
                      <a:r>
                        <a:rPr lang="en-US" sz="2000" b="1" dirty="0" smtClean="0"/>
                        <a:t>1</a:t>
                      </a:r>
                      <a:endParaRPr lang="en-US" sz="2000" b="1" dirty="0"/>
                    </a:p>
                  </a:txBody>
                  <a:tcPr/>
                </a:tc>
                <a:tc>
                  <a:txBody>
                    <a:bodyPr/>
                    <a:lstStyle/>
                    <a:p>
                      <a:r>
                        <a:rPr lang="en-US" sz="2000" b="1" dirty="0" smtClean="0"/>
                        <a:t>1</a:t>
                      </a:r>
                      <a:endParaRPr lang="en-US" sz="2000" b="1" dirty="0"/>
                    </a:p>
                  </a:txBody>
                  <a:tcPr/>
                </a:tc>
                <a:tc>
                  <a:txBody>
                    <a:bodyPr/>
                    <a:lstStyle/>
                    <a:p>
                      <a:r>
                        <a:rPr lang="en-US" sz="2000" b="1" dirty="0" smtClean="0"/>
                        <a:t>7.5</a:t>
                      </a:r>
                      <a:endParaRPr lang="en-US" sz="2000" b="1" dirty="0"/>
                    </a:p>
                  </a:txBody>
                  <a:tcPr/>
                </a:tc>
                <a:tc>
                  <a:txBody>
                    <a:bodyPr/>
                    <a:lstStyle/>
                    <a:p>
                      <a:r>
                        <a:rPr lang="en-US" sz="2000" b="1" dirty="0" smtClean="0"/>
                        <a:t>7.5</a:t>
                      </a:r>
                      <a:endParaRPr lang="en-US" sz="2000" b="1" dirty="0"/>
                    </a:p>
                  </a:txBody>
                  <a:tcPr/>
                </a:tc>
              </a:tr>
              <a:tr h="758977">
                <a:tc>
                  <a:txBody>
                    <a:bodyPr/>
                    <a:lstStyle/>
                    <a:p>
                      <a:r>
                        <a:rPr lang="en-US" sz="2000" b="1" dirty="0" smtClean="0"/>
                        <a:t>engineer/manager</a:t>
                      </a:r>
                      <a:endParaRPr lang="en-US" sz="2000" b="1" dirty="0"/>
                    </a:p>
                  </a:txBody>
                  <a:tcPr/>
                </a:tc>
                <a:tc>
                  <a:txBody>
                    <a:bodyPr/>
                    <a:lstStyle/>
                    <a:p>
                      <a:r>
                        <a:rPr lang="en-US" sz="2000" b="1" dirty="0" smtClean="0"/>
                        <a:t>1</a:t>
                      </a:r>
                      <a:endParaRPr lang="en-US" sz="2000" b="1" dirty="0"/>
                    </a:p>
                  </a:txBody>
                  <a:tcPr/>
                </a:tc>
                <a:tc>
                  <a:txBody>
                    <a:bodyPr/>
                    <a:lstStyle/>
                    <a:p>
                      <a:r>
                        <a:rPr lang="en-US" sz="2000" b="1" dirty="0" smtClean="0"/>
                        <a:t>1/10</a:t>
                      </a:r>
                      <a:endParaRPr lang="en-US" sz="2000" b="1" dirty="0"/>
                    </a:p>
                  </a:txBody>
                  <a:tcPr/>
                </a:tc>
                <a:tc>
                  <a:txBody>
                    <a:bodyPr/>
                    <a:lstStyle/>
                    <a:p>
                      <a:r>
                        <a:rPr lang="en-US" sz="2000" b="1" dirty="0" smtClean="0"/>
                        <a:t>56.8</a:t>
                      </a:r>
                      <a:endParaRPr lang="en-US" sz="2000" b="1" dirty="0"/>
                    </a:p>
                  </a:txBody>
                  <a:tcPr/>
                </a:tc>
                <a:tc>
                  <a:txBody>
                    <a:bodyPr/>
                    <a:lstStyle/>
                    <a:p>
                      <a:r>
                        <a:rPr lang="en-US" sz="2000" b="1" dirty="0" smtClean="0"/>
                        <a:t>5.68</a:t>
                      </a:r>
                      <a:endParaRPr lang="en-US" sz="2000" b="1" dirty="0"/>
                    </a:p>
                  </a:txBody>
                  <a:tcPr/>
                </a:tc>
              </a:tr>
              <a:tr h="758977">
                <a:tc>
                  <a:txBody>
                    <a:bodyPr/>
                    <a:lstStyle/>
                    <a:p>
                      <a:r>
                        <a:rPr lang="en-US" sz="2000" b="1" dirty="0" smtClean="0"/>
                        <a:t>Assistance</a:t>
                      </a:r>
                      <a:r>
                        <a:rPr lang="en-US" sz="2000" b="1" baseline="0" dirty="0" smtClean="0"/>
                        <a:t> mason</a:t>
                      </a:r>
                      <a:endParaRPr lang="en-US" sz="2000" b="1" dirty="0"/>
                    </a:p>
                  </a:txBody>
                  <a:tcPr/>
                </a:tc>
                <a:tc>
                  <a:txBody>
                    <a:bodyPr/>
                    <a:lstStyle/>
                    <a:p>
                      <a:r>
                        <a:rPr lang="en-US" sz="2000" b="1" dirty="0" smtClean="0"/>
                        <a:t>2</a:t>
                      </a:r>
                      <a:endParaRPr lang="en-US" sz="2000" b="1" dirty="0"/>
                    </a:p>
                  </a:txBody>
                  <a:tcPr/>
                </a:tc>
                <a:tc>
                  <a:txBody>
                    <a:bodyPr/>
                    <a:lstStyle/>
                    <a:p>
                      <a:r>
                        <a:rPr lang="en-US" sz="2000" b="1" dirty="0" smtClean="0"/>
                        <a:t>1</a:t>
                      </a:r>
                      <a:endParaRPr lang="en-US" sz="2000" b="1" dirty="0"/>
                    </a:p>
                  </a:txBody>
                  <a:tcPr/>
                </a:tc>
                <a:tc>
                  <a:txBody>
                    <a:bodyPr/>
                    <a:lstStyle/>
                    <a:p>
                      <a:r>
                        <a:rPr lang="en-US" sz="2000" b="1" dirty="0" smtClean="0"/>
                        <a:t>5.5</a:t>
                      </a:r>
                      <a:endParaRPr lang="en-US" sz="2000" b="1" dirty="0"/>
                    </a:p>
                  </a:txBody>
                  <a:tcPr/>
                </a:tc>
                <a:tc>
                  <a:txBody>
                    <a:bodyPr/>
                    <a:lstStyle/>
                    <a:p>
                      <a:r>
                        <a:rPr lang="en-US" sz="2000" b="1" dirty="0" smtClean="0"/>
                        <a:t>11</a:t>
                      </a:r>
                      <a:endParaRPr lang="en-US" sz="2000" b="1" dirty="0"/>
                    </a:p>
                  </a:txBody>
                  <a:tcPr/>
                </a:tc>
              </a:tr>
              <a:tr h="428987">
                <a:tc>
                  <a:txBody>
                    <a:bodyPr/>
                    <a:lstStyle/>
                    <a:p>
                      <a:r>
                        <a:rPr lang="en-US" sz="2000" b="1" dirty="0" smtClean="0"/>
                        <a:t>D. Laborer</a:t>
                      </a:r>
                      <a:endParaRPr lang="en-US" sz="2000" b="1" dirty="0"/>
                    </a:p>
                  </a:txBody>
                  <a:tcPr/>
                </a:tc>
                <a:tc>
                  <a:txBody>
                    <a:bodyPr/>
                    <a:lstStyle/>
                    <a:p>
                      <a:r>
                        <a:rPr lang="en-US" sz="2000" b="1" dirty="0" smtClean="0"/>
                        <a:t>18</a:t>
                      </a:r>
                      <a:endParaRPr lang="en-US" sz="2000" b="1" dirty="0"/>
                    </a:p>
                  </a:txBody>
                  <a:tcPr/>
                </a:tc>
                <a:tc>
                  <a:txBody>
                    <a:bodyPr/>
                    <a:lstStyle/>
                    <a:p>
                      <a:r>
                        <a:rPr lang="en-US" sz="2000" b="1" dirty="0" smtClean="0"/>
                        <a:t>1</a:t>
                      </a:r>
                      <a:endParaRPr lang="en-US" sz="2000" b="1" dirty="0"/>
                    </a:p>
                  </a:txBody>
                  <a:tcPr/>
                </a:tc>
                <a:tc>
                  <a:txBody>
                    <a:bodyPr/>
                    <a:lstStyle/>
                    <a:p>
                      <a:r>
                        <a:rPr lang="en-US" sz="2000" b="1" dirty="0" smtClean="0"/>
                        <a:t>4</a:t>
                      </a:r>
                      <a:endParaRPr lang="en-US" sz="2000" b="1" dirty="0"/>
                    </a:p>
                  </a:txBody>
                  <a:tcPr/>
                </a:tc>
                <a:tc>
                  <a:txBody>
                    <a:bodyPr/>
                    <a:lstStyle/>
                    <a:p>
                      <a:r>
                        <a:rPr lang="en-US" sz="2000" b="1" dirty="0" smtClean="0"/>
                        <a:t>72</a:t>
                      </a:r>
                      <a:endParaRPr lang="en-US" sz="2000" b="1" dirty="0"/>
                    </a:p>
                  </a:txBody>
                  <a:tcPr/>
                </a:tc>
              </a:tr>
              <a:tr h="428987">
                <a:tc>
                  <a:txBody>
                    <a:bodyPr/>
                    <a:lstStyle/>
                    <a:p>
                      <a:r>
                        <a:rPr lang="en-US" sz="2000" b="1" dirty="0" smtClean="0"/>
                        <a:t>Total</a:t>
                      </a:r>
                      <a:endParaRPr lang="en-US" sz="2000" b="1" dirty="0"/>
                    </a:p>
                  </a:txBody>
                  <a:tcPr/>
                </a:tc>
                <a:tc>
                  <a:txBody>
                    <a:bodyPr/>
                    <a:lstStyle/>
                    <a:p>
                      <a:endParaRPr lang="en-US" sz="2000" b="1" dirty="0"/>
                    </a:p>
                  </a:txBody>
                  <a:tcPr/>
                </a:tc>
                <a:tc>
                  <a:txBody>
                    <a:bodyPr/>
                    <a:lstStyle/>
                    <a:p>
                      <a:endParaRPr lang="en-US" sz="2000" b="1" dirty="0"/>
                    </a:p>
                  </a:txBody>
                  <a:tcPr/>
                </a:tc>
                <a:tc>
                  <a:txBody>
                    <a:bodyPr/>
                    <a:lstStyle/>
                    <a:p>
                      <a:endParaRPr lang="en-US" sz="2000" b="1" dirty="0"/>
                    </a:p>
                  </a:txBody>
                  <a:tcPr/>
                </a:tc>
                <a:tc>
                  <a:txBody>
                    <a:bodyPr/>
                    <a:lstStyle/>
                    <a:p>
                      <a:r>
                        <a:rPr lang="en-US" sz="2000" b="1" dirty="0" smtClean="0"/>
                        <a:t>101.18</a:t>
                      </a:r>
                      <a:endParaRPr lang="en-US" sz="2000" b="1" dirty="0"/>
                    </a:p>
                  </a:txBody>
                  <a:tcPr/>
                </a:tc>
              </a:tr>
            </a:tbl>
          </a:graphicData>
        </a:graphic>
      </p:graphicFrame>
      <p:sp>
        <p:nvSpPr>
          <p:cNvPr id="7" name="Rectangle 6"/>
          <p:cNvSpPr/>
          <p:nvPr/>
        </p:nvSpPr>
        <p:spPr>
          <a:xfrm>
            <a:off x="228600" y="457200"/>
            <a:ext cx="8610600" cy="1477328"/>
          </a:xfrm>
          <a:prstGeom prst="rect">
            <a:avLst/>
          </a:prstGeom>
        </p:spPr>
        <p:txBody>
          <a:bodyPr wrap="square">
            <a:spAutoFit/>
          </a:bodyPr>
          <a:lstStyle/>
          <a:p>
            <a:r>
              <a:rPr lang="en-US" sz="3000" b="1" dirty="0" smtClean="0"/>
              <a:t>b) Calculation of Labor cost</a:t>
            </a:r>
            <a:endParaRPr lang="en-US" sz="3000" dirty="0" smtClean="0"/>
          </a:p>
          <a:p>
            <a:pPr>
              <a:buNone/>
            </a:pPr>
            <a:r>
              <a:rPr lang="en-US" sz="3000" dirty="0" smtClean="0"/>
              <a:t>Calculation of labor cost for a m3 of concrete; production rate 1.25 m3 /hr</a:t>
            </a:r>
          </a:p>
        </p:txBody>
      </p:sp>
      <p:sp>
        <p:nvSpPr>
          <p:cNvPr id="8" name="Rectangle 7"/>
          <p:cNvSpPr/>
          <p:nvPr/>
        </p:nvSpPr>
        <p:spPr>
          <a:xfrm>
            <a:off x="533400" y="6248400"/>
            <a:ext cx="5779146" cy="523220"/>
          </a:xfrm>
          <a:prstGeom prst="rect">
            <a:avLst/>
          </a:prstGeom>
        </p:spPr>
        <p:txBody>
          <a:bodyPr wrap="none">
            <a:spAutoFit/>
          </a:bodyPr>
          <a:lstStyle/>
          <a:p>
            <a:pPr>
              <a:buNone/>
            </a:pPr>
            <a:r>
              <a:rPr lang="en-US" sz="2800" dirty="0" smtClean="0"/>
              <a:t>Labour cost = 101.18/1.25 </a:t>
            </a:r>
            <a:r>
              <a:rPr lang="en-US" sz="2800" smtClean="0"/>
              <a:t>= </a:t>
            </a:r>
            <a:r>
              <a:rPr lang="en-US" sz="2800" b="1" smtClean="0"/>
              <a:t>80.944/m3</a:t>
            </a:r>
            <a:endParaRPr lang="en-US" sz="2800" b="1"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152400"/>
            <a:ext cx="8686800" cy="6477000"/>
          </a:xfrm>
        </p:spPr>
        <p:txBody>
          <a:bodyPr>
            <a:normAutofit/>
          </a:bodyPr>
          <a:lstStyle/>
          <a:p>
            <a:r>
              <a:rPr lang="en-US" sz="3000" b="1" u="sng" dirty="0" smtClean="0"/>
              <a:t>C) Calculation of Equipment cost</a:t>
            </a:r>
          </a:p>
          <a:p>
            <a:pPr>
              <a:buNone/>
            </a:pPr>
            <a:r>
              <a:rPr lang="en-US" sz="3200" dirty="0" smtClean="0"/>
              <a:t> </a:t>
            </a:r>
            <a:r>
              <a:rPr lang="en-US" sz="3000" dirty="0" smtClean="0"/>
              <a:t>Calculation of equipment cost for m3 of concrete</a:t>
            </a:r>
          </a:p>
          <a:p>
            <a:pPr>
              <a:buFont typeface="Wingdings" pitchFamily="2" charset="2"/>
              <a:buChar char="q"/>
            </a:pPr>
            <a:r>
              <a:rPr lang="en-US" sz="3000" dirty="0" smtClean="0"/>
              <a:t>Mixer - Original cost = 500,000 Birr</a:t>
            </a:r>
          </a:p>
          <a:p>
            <a:r>
              <a:rPr lang="en-US" sz="3000" dirty="0" smtClean="0"/>
              <a:t>Useful life = 3yrs</a:t>
            </a:r>
          </a:p>
          <a:p>
            <a:r>
              <a:rPr lang="en-US" sz="3000" dirty="0" smtClean="0"/>
              <a:t>Monthly repair cost with supplies: - 700 Birr</a:t>
            </a:r>
          </a:p>
          <a:p>
            <a:pPr>
              <a:buFont typeface="Wingdings" pitchFamily="2" charset="2"/>
              <a:buChar char="q"/>
            </a:pPr>
            <a:r>
              <a:rPr lang="en-US" sz="3000" dirty="0" smtClean="0"/>
              <a:t>Vibrator- Original cost = 350,000 Birr</a:t>
            </a:r>
          </a:p>
          <a:p>
            <a:r>
              <a:rPr lang="en-US" sz="3000" dirty="0" smtClean="0"/>
              <a:t>Useful life = 7yrs</a:t>
            </a:r>
          </a:p>
          <a:p>
            <a:r>
              <a:rPr lang="en-US" sz="3000" dirty="0" smtClean="0"/>
              <a:t>Repair cost monthly = 450 Birr</a:t>
            </a:r>
          </a:p>
          <a:p>
            <a:pPr>
              <a:buFont typeface="Wingdings" pitchFamily="2" charset="2"/>
              <a:buChar char="ü"/>
            </a:pPr>
            <a:r>
              <a:rPr lang="en-US" sz="3000" dirty="0" smtClean="0"/>
              <a:t>Assume 8 working hours per day and 22 days per month</a:t>
            </a:r>
          </a:p>
          <a:p>
            <a:endParaRPr lang="en-US" sz="3000" b="1" u="sng"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76200"/>
            <a:ext cx="8686800" cy="6477000"/>
          </a:xfrm>
        </p:spPr>
        <p:txBody>
          <a:bodyPr/>
          <a:lstStyle/>
          <a:p>
            <a:r>
              <a:rPr lang="en-US" dirty="0" smtClean="0"/>
              <a:t>Two methods of calculation are followed.</a:t>
            </a:r>
          </a:p>
          <a:p>
            <a:pPr>
              <a:buNone/>
            </a:pPr>
            <a:r>
              <a:rPr lang="en-US" dirty="0" smtClean="0"/>
              <a:t>I) With charges accounted for depreciation, interest return and monthly repair costs</a:t>
            </a:r>
          </a:p>
          <a:p>
            <a:pPr>
              <a:buNone/>
            </a:pPr>
            <a:r>
              <a:rPr lang="en-US" dirty="0" smtClean="0"/>
              <a:t>II) With monthly rental charges.</a:t>
            </a:r>
          </a:p>
          <a:p>
            <a:pPr>
              <a:buNone/>
            </a:pPr>
            <a:r>
              <a:rPr lang="en-US" b="1" u="sng" dirty="0" smtClean="0"/>
              <a:t>Hourly equipment cost</a:t>
            </a:r>
          </a:p>
          <a:p>
            <a:pPr>
              <a:buNone/>
            </a:pPr>
            <a:r>
              <a:rPr lang="en-US" b="1" dirty="0" smtClean="0"/>
              <a:t>i) Mixer</a:t>
            </a:r>
          </a:p>
          <a:p>
            <a:r>
              <a:rPr lang="en-US" i="1" dirty="0" smtClean="0"/>
              <a:t>Depreciation (d) =</a:t>
            </a:r>
            <a:r>
              <a:rPr lang="en-US" u="sng" dirty="0" smtClean="0"/>
              <a:t>500,000</a:t>
            </a:r>
            <a:r>
              <a:rPr lang="en-US" dirty="0" smtClean="0"/>
              <a:t> Birr = 78.9 Birr/hr</a:t>
            </a:r>
          </a:p>
          <a:p>
            <a:pPr>
              <a:buNone/>
            </a:pPr>
            <a:r>
              <a:rPr lang="en-US" dirty="0" smtClean="0"/>
              <a:t>                             3x12(22x8) hr</a:t>
            </a:r>
          </a:p>
          <a:p>
            <a:pPr>
              <a:buFont typeface="Wingdings" pitchFamily="2" charset="2"/>
              <a:buChar char="§"/>
            </a:pPr>
            <a:r>
              <a:rPr lang="en-US" dirty="0" smtClean="0"/>
              <a:t>Hourly repair cost = 700/8x22 = 3.98 Birr/hr</a:t>
            </a:r>
          </a:p>
          <a:p>
            <a:pPr>
              <a:buFont typeface="Wingdings" pitchFamily="2" charset="2"/>
              <a:buChar char="§"/>
            </a:pPr>
            <a:r>
              <a:rPr lang="en-US" dirty="0" smtClean="0"/>
              <a:t>Hourly Mixer cost = 78.9 + 3.98 = 82.88 Birr/hr</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0"/>
            <a:ext cx="8686800" cy="6477000"/>
          </a:xfrm>
        </p:spPr>
        <p:txBody>
          <a:bodyPr/>
          <a:lstStyle/>
          <a:p>
            <a:pPr>
              <a:buNone/>
            </a:pPr>
            <a:r>
              <a:rPr lang="en-US" b="1" dirty="0" smtClean="0"/>
              <a:t>ii) Vibrator</a:t>
            </a:r>
          </a:p>
          <a:p>
            <a:r>
              <a:rPr lang="en-US" dirty="0" smtClean="0"/>
              <a:t>Depreciation (d) = 350,000/(7x12x8x22) =23.6Birr/hr</a:t>
            </a:r>
          </a:p>
          <a:p>
            <a:r>
              <a:rPr lang="en-US" dirty="0" smtClean="0"/>
              <a:t>Repair cost = 450/(8x22) = 2.5 Birr /hr</a:t>
            </a:r>
          </a:p>
          <a:p>
            <a:pPr>
              <a:buFont typeface="Wingdings" pitchFamily="2" charset="2"/>
              <a:buChar char="ü"/>
            </a:pPr>
            <a:r>
              <a:rPr lang="en-US" dirty="0" smtClean="0"/>
              <a:t>Hourly vibrator cost = 23.6+ 2.5 = 26.1 Birr/hr</a:t>
            </a:r>
          </a:p>
          <a:p>
            <a:endParaRPr lang="en-US" dirty="0"/>
          </a:p>
        </p:txBody>
      </p:sp>
      <p:sp>
        <p:nvSpPr>
          <p:cNvPr id="8" name="Rectangle 7"/>
          <p:cNvSpPr/>
          <p:nvPr/>
        </p:nvSpPr>
        <p:spPr>
          <a:xfrm>
            <a:off x="1600200" y="4038600"/>
            <a:ext cx="6087949" cy="523220"/>
          </a:xfrm>
          <a:prstGeom prst="rect">
            <a:avLst/>
          </a:prstGeom>
        </p:spPr>
        <p:txBody>
          <a:bodyPr wrap="none">
            <a:spAutoFit/>
          </a:bodyPr>
          <a:lstStyle/>
          <a:p>
            <a:r>
              <a:rPr lang="en-US" sz="2800" b="1" dirty="0" smtClean="0"/>
              <a:t>Total hourly cost (Birr) = 108.98</a:t>
            </a:r>
            <a:r>
              <a:rPr lang="en-US" sz="2800" dirty="0" smtClean="0"/>
              <a:t> Birr/hr</a:t>
            </a:r>
            <a:endParaRPr lang="en-US" sz="2800" b="1" dirty="0"/>
          </a:p>
        </p:txBody>
      </p:sp>
      <p:sp>
        <p:nvSpPr>
          <p:cNvPr id="9" name="Rectangle 8"/>
          <p:cNvSpPr/>
          <p:nvPr/>
        </p:nvSpPr>
        <p:spPr>
          <a:xfrm>
            <a:off x="228600" y="5715000"/>
            <a:ext cx="8458200" cy="830997"/>
          </a:xfrm>
          <a:prstGeom prst="rect">
            <a:avLst/>
          </a:prstGeom>
        </p:spPr>
        <p:txBody>
          <a:bodyPr wrap="square">
            <a:spAutoFit/>
          </a:bodyPr>
          <a:lstStyle/>
          <a:p>
            <a:pPr>
              <a:buFont typeface="Wingdings" pitchFamily="2" charset="2"/>
              <a:buChar char="q"/>
            </a:pPr>
            <a:r>
              <a:rPr lang="en-US" sz="2400" dirty="0" smtClean="0"/>
              <a:t> </a:t>
            </a:r>
            <a:r>
              <a:rPr lang="en-US" sz="2400" b="1" dirty="0" smtClean="0"/>
              <a:t>Equipment cost for (1m3 concrete) 108.98/1.25 = 87.18 Birr/ m3</a:t>
            </a:r>
            <a:endParaRPr lang="en-US" sz="24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1447800"/>
            <a:ext cx="8686800" cy="5181600"/>
          </a:xfrm>
        </p:spPr>
        <p:txBody>
          <a:bodyPr/>
          <a:lstStyle/>
          <a:p>
            <a:r>
              <a:rPr lang="en-US" sz="3100" b="1" i="1" u="sng" dirty="0"/>
              <a:t>4</a:t>
            </a:r>
            <a:r>
              <a:rPr lang="en-US" sz="3100" b="1" i="1" u="sng" dirty="0" smtClean="0"/>
              <a:t>.2 </a:t>
            </a:r>
            <a:r>
              <a:rPr lang="en-US" sz="3100" b="1" i="1" u="sng" dirty="0" smtClean="0">
                <a:effectLst>
                  <a:outerShdw blurRad="38100" dist="38100" dir="2700000" algn="tl">
                    <a:srgbClr val="000000">
                      <a:alpha val="43137"/>
                    </a:srgbClr>
                  </a:outerShdw>
                </a:effectLst>
              </a:rPr>
              <a:t>Purpose of Cost Estimation</a:t>
            </a:r>
            <a:endParaRPr lang="en-US" sz="3100" b="1" i="1" u="sng" dirty="0" smtClean="0"/>
          </a:p>
          <a:p>
            <a:r>
              <a:rPr lang="en-US" sz="3000" dirty="0" smtClean="0"/>
              <a:t>The main purpose of costing or estimating are to</a:t>
            </a:r>
            <a:r>
              <a:rPr lang="en-US" sz="2800" dirty="0" smtClean="0"/>
              <a:t>:</a:t>
            </a:r>
          </a:p>
          <a:p>
            <a:pPr>
              <a:buNone/>
            </a:pPr>
            <a:r>
              <a:rPr lang="en-US" sz="2800" dirty="0" smtClean="0"/>
              <a:t>• know the volume of work in reference to the fund available</a:t>
            </a:r>
          </a:p>
          <a:p>
            <a:pPr>
              <a:buNone/>
            </a:pPr>
            <a:r>
              <a:rPr lang="en-US" sz="2800" dirty="0" smtClean="0"/>
              <a:t>• determine actual cost per unit of item</a:t>
            </a:r>
          </a:p>
          <a:p>
            <a:pPr>
              <a:buNone/>
            </a:pPr>
            <a:r>
              <a:rPr lang="en-US" sz="2800" dirty="0" smtClean="0"/>
              <a:t>• Identifying engineering estimate of the work for bidding purpose</a:t>
            </a:r>
          </a:p>
          <a:p>
            <a:pPr>
              <a:buNone/>
            </a:pPr>
            <a:r>
              <a:rPr lang="en-US" sz="2800" dirty="0" smtClean="0"/>
              <a:t>• work out economical use of materials , labor and equipments</a:t>
            </a:r>
          </a:p>
          <a:p>
            <a:pPr>
              <a:buNone/>
            </a:pPr>
            <a:r>
              <a:rPr lang="en-US" sz="2800" dirty="0" smtClean="0"/>
              <a:t>• In cases of variations to determine the extra cost to be incurred</a:t>
            </a:r>
          </a:p>
          <a:p>
            <a:pPr>
              <a:buNone/>
            </a:pPr>
            <a:r>
              <a:rPr lang="en-US" sz="2800" dirty="0" smtClean="0"/>
              <a:t>• when changes in cost due to legislation happens, to work out the escalation in cost</a:t>
            </a:r>
          </a:p>
          <a:p>
            <a:pPr>
              <a:buNone/>
            </a:pPr>
            <a:endParaRPr lang="en-US" sz="2800" dirty="0" smtClean="0"/>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1447800"/>
            <a:ext cx="8686800" cy="5181600"/>
          </a:xfrm>
        </p:spPr>
        <p:txBody>
          <a:bodyPr/>
          <a:lstStyle/>
          <a:p>
            <a:pPr>
              <a:buFont typeface="Wingdings" pitchFamily="2" charset="2"/>
              <a:buChar char="q"/>
            </a:pPr>
            <a:r>
              <a:rPr lang="en-US" sz="3000" dirty="0" smtClean="0"/>
              <a:t>Equipment cost using monthly rental changes</a:t>
            </a:r>
          </a:p>
          <a:p>
            <a:pPr lvl="2"/>
            <a:r>
              <a:rPr lang="en-US" sz="3000" dirty="0" smtClean="0"/>
              <a:t>Mixer= 500,000 Birr Month rental charge</a:t>
            </a:r>
          </a:p>
          <a:p>
            <a:pPr lvl="2"/>
            <a:r>
              <a:rPr lang="en-US" sz="3000" dirty="0" smtClean="0"/>
              <a:t>Vibrator = 350000 Birr month rental charge</a:t>
            </a:r>
          </a:p>
          <a:p>
            <a:pPr>
              <a:buNone/>
            </a:pPr>
            <a:r>
              <a:rPr lang="en-US" sz="3000" b="1" dirty="0" smtClean="0"/>
              <a:t>Hourly cost</a:t>
            </a:r>
          </a:p>
          <a:p>
            <a:pPr lvl="1"/>
            <a:r>
              <a:rPr lang="en-US" sz="3000" dirty="0" smtClean="0"/>
              <a:t>Mixer 500000/22x8 = 2841 Birr/hr</a:t>
            </a:r>
          </a:p>
          <a:p>
            <a:pPr lvl="1"/>
            <a:r>
              <a:rPr lang="en-US" sz="3000" dirty="0" smtClean="0"/>
              <a:t>Vibrator = 350000/22x8 = 1988 Birr /hr</a:t>
            </a:r>
          </a:p>
          <a:p>
            <a:pPr>
              <a:buNone/>
            </a:pPr>
            <a:r>
              <a:rPr lang="en-US" sz="3000" b="1" dirty="0" smtClean="0"/>
              <a:t>Total = 4824Birr/hr</a:t>
            </a:r>
          </a:p>
          <a:p>
            <a:pPr>
              <a:buFont typeface="Wingdings" pitchFamily="2" charset="2"/>
              <a:buChar char="Ø"/>
            </a:pPr>
            <a:r>
              <a:rPr lang="en-US" sz="3000" dirty="0" smtClean="0"/>
              <a:t>equipment cost for 1 m3 of concrete = 4824/1.25 </a:t>
            </a:r>
          </a:p>
          <a:p>
            <a:pPr>
              <a:buNone/>
            </a:pPr>
            <a:r>
              <a:rPr lang="en-US" sz="3000" dirty="0" smtClean="0"/>
              <a:t>                                                               </a:t>
            </a:r>
            <a:r>
              <a:rPr lang="en-US" sz="3000" b="1" dirty="0" smtClean="0"/>
              <a:t>= 3863.2Birr/ m3</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76200"/>
            <a:ext cx="8763000" cy="6477000"/>
          </a:xfrm>
        </p:spPr>
        <p:txBody>
          <a:bodyPr>
            <a:normAutofit/>
          </a:bodyPr>
          <a:lstStyle/>
          <a:p>
            <a:r>
              <a:rPr lang="en-US" sz="3200" b="1" i="1" u="sng" dirty="0" smtClean="0"/>
              <a:t>Two approaches for cost calculation</a:t>
            </a:r>
          </a:p>
          <a:p>
            <a:pPr>
              <a:buNone/>
            </a:pPr>
            <a:r>
              <a:rPr lang="en-US" b="1" dirty="0" smtClean="0">
                <a:solidFill>
                  <a:srgbClr val="FF0000"/>
                </a:solidFill>
              </a:rPr>
              <a:t>i/ Cost Calculation with predetermined charges</a:t>
            </a:r>
          </a:p>
          <a:p>
            <a:r>
              <a:rPr lang="en-US" b="1" dirty="0" smtClean="0"/>
              <a:t>Example: </a:t>
            </a:r>
            <a:r>
              <a:rPr lang="en-US" dirty="0" smtClean="0"/>
              <a:t>Establish the unit price of 1 m3 concrete considered for in the previous examples.</a:t>
            </a:r>
          </a:p>
          <a:p>
            <a:pPr>
              <a:buNone/>
            </a:pPr>
            <a:r>
              <a:rPr lang="en-US" dirty="0" smtClean="0"/>
              <a:t>Given that the surcharge for the indirect cost is 35%.</a:t>
            </a:r>
          </a:p>
          <a:p>
            <a:pPr lvl="2"/>
            <a:r>
              <a:rPr lang="en-US" dirty="0" smtClean="0"/>
              <a:t>Material cost= 1633.8</a:t>
            </a:r>
          </a:p>
          <a:p>
            <a:pPr lvl="2"/>
            <a:r>
              <a:rPr lang="en-US" dirty="0" smtClean="0"/>
              <a:t>Labor cost = 74.88</a:t>
            </a:r>
          </a:p>
          <a:p>
            <a:pPr lvl="2"/>
            <a:r>
              <a:rPr lang="en-US" dirty="0" smtClean="0"/>
              <a:t>Equipment cost = 87.18</a:t>
            </a:r>
          </a:p>
          <a:p>
            <a:pPr>
              <a:buFont typeface="Wingdings" pitchFamily="2" charset="2"/>
              <a:buChar char="Ø"/>
            </a:pPr>
            <a:r>
              <a:rPr lang="en-US" dirty="0" smtClean="0"/>
              <a:t>Direct cost = 1795.86</a:t>
            </a:r>
          </a:p>
          <a:p>
            <a:pPr>
              <a:buNone/>
            </a:pPr>
            <a:r>
              <a:rPr lang="en-US" dirty="0" smtClean="0"/>
              <a:t>Indirect cost = 0.35 (1795.86) = 628.55</a:t>
            </a:r>
          </a:p>
          <a:p>
            <a:r>
              <a:rPr lang="en-US" b="1" dirty="0" smtClean="0"/>
              <a:t>Unite price = </a:t>
            </a:r>
            <a:r>
              <a:rPr lang="en-US" dirty="0" smtClean="0"/>
              <a:t> 1795.86</a:t>
            </a:r>
            <a:r>
              <a:rPr lang="en-US" b="1" dirty="0" smtClean="0"/>
              <a:t> + </a:t>
            </a:r>
            <a:r>
              <a:rPr lang="en-US" dirty="0" smtClean="0"/>
              <a:t>628.55</a:t>
            </a:r>
            <a:r>
              <a:rPr lang="en-US" b="1" dirty="0" smtClean="0"/>
              <a:t> = 2424.41 </a:t>
            </a:r>
            <a:r>
              <a:rPr lang="en-US" sz="1600" b="1" dirty="0" smtClean="0"/>
              <a:t>Birr/ m3</a:t>
            </a:r>
            <a:endParaRPr lang="en-US" b="1" dirty="0" smtClean="0"/>
          </a:p>
          <a:p>
            <a:endParaRPr lang="en-US" sz="3200" i="1" u="sng"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152400"/>
            <a:ext cx="8763000" cy="6477000"/>
          </a:xfrm>
        </p:spPr>
        <p:txBody>
          <a:bodyPr/>
          <a:lstStyle/>
          <a:p>
            <a:pPr>
              <a:buNone/>
            </a:pPr>
            <a:r>
              <a:rPr lang="en-US" b="1" dirty="0" smtClean="0">
                <a:solidFill>
                  <a:srgbClr val="FF0000"/>
                </a:solidFill>
              </a:rPr>
              <a:t>ii/ Cost calculation through the bid Sum</a:t>
            </a:r>
          </a:p>
          <a:p>
            <a:r>
              <a:rPr lang="en-US" dirty="0" smtClean="0"/>
              <a:t>In this approach, amounts for site overhead costs, general overhead costs, risk and profit are to be ascertained separately for each project.</a:t>
            </a:r>
          </a:p>
          <a:p>
            <a:r>
              <a:rPr lang="en-US" dirty="0" smtClean="0"/>
              <a:t>Here from surcharges on direct itemized costs result with different amount for each project;</a:t>
            </a:r>
          </a:p>
          <a:p>
            <a:pPr>
              <a:buFont typeface="Wingdings" pitchFamily="2" charset="2"/>
              <a:buChar char="q"/>
            </a:pPr>
            <a:r>
              <a:rPr lang="en-US" b="1" dirty="0" smtClean="0"/>
              <a:t>Four steps for this calculation method:</a:t>
            </a:r>
          </a:p>
          <a:p>
            <a:pPr>
              <a:buNone/>
            </a:pPr>
            <a:r>
              <a:rPr lang="en-US" dirty="0" smtClean="0"/>
              <a:t>       - Establishing the production costs</a:t>
            </a:r>
          </a:p>
          <a:p>
            <a:pPr>
              <a:buNone/>
            </a:pPr>
            <a:r>
              <a:rPr lang="en-US" dirty="0" smtClean="0"/>
              <a:t>       - Establishing the bid sum</a:t>
            </a:r>
          </a:p>
          <a:p>
            <a:pPr>
              <a:buNone/>
            </a:pPr>
            <a:r>
              <a:rPr lang="en-US" dirty="0" smtClean="0"/>
              <a:t>       - Establishing the surcharges on direct itemized costs</a:t>
            </a:r>
          </a:p>
          <a:p>
            <a:pPr>
              <a:buNone/>
            </a:pPr>
            <a:r>
              <a:rPr lang="en-US" dirty="0" smtClean="0"/>
              <a:t>       - Establishing the unit prices</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0"/>
            <a:ext cx="8686800" cy="6629400"/>
          </a:xfrm>
        </p:spPr>
        <p:txBody>
          <a:bodyPr/>
          <a:lstStyle/>
          <a:p>
            <a:pPr>
              <a:buNone/>
            </a:pPr>
            <a:r>
              <a:rPr lang="en-US" sz="2800" dirty="0" smtClean="0"/>
              <a:t> Given the following detail for the construction of 5Om long fence around a site.</a:t>
            </a:r>
          </a:p>
          <a:p>
            <a:pPr>
              <a:buNone/>
            </a:pPr>
            <a:r>
              <a:rPr lang="en-US" sz="2400" b="1" dirty="0" smtClean="0"/>
              <a:t>1</a:t>
            </a:r>
            <a:r>
              <a:rPr lang="en-US" sz="2400" dirty="0" smtClean="0"/>
              <a:t>/ List of items quantities and direct itemized costs are as given in the table.</a:t>
            </a:r>
          </a:p>
          <a:p>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1558509843"/>
              </p:ext>
            </p:extLst>
          </p:nvPr>
        </p:nvGraphicFramePr>
        <p:xfrm>
          <a:off x="533399" y="1524003"/>
          <a:ext cx="8229602" cy="4632957"/>
        </p:xfrm>
        <a:graphic>
          <a:graphicData uri="http://schemas.openxmlformats.org/drawingml/2006/table">
            <a:tbl>
              <a:tblPr firstRow="1" bandRow="1">
                <a:tableStyleId>{5C22544A-7EE6-4342-B048-85BDC9FD1C3A}</a:tableStyleId>
              </a:tblPr>
              <a:tblGrid>
                <a:gridCol w="925831"/>
                <a:gridCol w="3909060"/>
                <a:gridCol w="822960"/>
                <a:gridCol w="925831"/>
                <a:gridCol w="1645920"/>
              </a:tblGrid>
              <a:tr h="514773">
                <a:tc>
                  <a:txBody>
                    <a:bodyPr/>
                    <a:lstStyle/>
                    <a:p>
                      <a:r>
                        <a:rPr lang="en-US" dirty="0" smtClean="0"/>
                        <a:t>No</a:t>
                      </a:r>
                      <a:endParaRPr lang="en-US" dirty="0"/>
                    </a:p>
                  </a:txBody>
                  <a:tcPr/>
                </a:tc>
                <a:tc>
                  <a:txBody>
                    <a:bodyPr/>
                    <a:lstStyle/>
                    <a:p>
                      <a:r>
                        <a:rPr kumimoji="0" lang="en-US" sz="1800" b="1" kern="1200" baseline="0" dirty="0" smtClean="0">
                          <a:solidFill>
                            <a:schemeClr val="lt1"/>
                          </a:solidFill>
                          <a:latin typeface="+mn-lt"/>
                          <a:ea typeface="+mn-ea"/>
                          <a:cs typeface="+mn-cs"/>
                        </a:rPr>
                        <a:t>work</a:t>
                      </a:r>
                      <a:endParaRPr lang="en-US" dirty="0"/>
                    </a:p>
                  </a:txBody>
                  <a:tcPr/>
                </a:tc>
                <a:tc>
                  <a:txBody>
                    <a:bodyPr/>
                    <a:lstStyle/>
                    <a:p>
                      <a:r>
                        <a:rPr lang="en-US" sz="1200" dirty="0" smtClean="0"/>
                        <a:t>Unit</a:t>
                      </a:r>
                      <a:endParaRPr lang="en-US" sz="1200" dirty="0"/>
                    </a:p>
                  </a:txBody>
                  <a:tcPr/>
                </a:tc>
                <a:tc>
                  <a:txBody>
                    <a:bodyPr/>
                    <a:lstStyle/>
                    <a:p>
                      <a:r>
                        <a:rPr lang="en-US" sz="1200" dirty="0" smtClean="0"/>
                        <a:t>Qnt</a:t>
                      </a:r>
                      <a:endParaRPr lang="en-US" sz="1200" dirty="0"/>
                    </a:p>
                  </a:txBody>
                  <a:tcPr/>
                </a:tc>
                <a:tc>
                  <a:txBody>
                    <a:bodyPr/>
                    <a:lstStyle/>
                    <a:p>
                      <a:r>
                        <a:rPr lang="en-US" sz="1400" dirty="0" smtClean="0"/>
                        <a:t>Direct</a:t>
                      </a:r>
                      <a:r>
                        <a:rPr lang="en-US" sz="1400" baseline="0" dirty="0" smtClean="0"/>
                        <a:t> cost </a:t>
                      </a:r>
                      <a:endParaRPr lang="en-US" sz="1400" dirty="0"/>
                    </a:p>
                  </a:txBody>
                  <a:tcPr/>
                </a:tc>
              </a:tr>
              <a:tr h="514773">
                <a:tc>
                  <a:txBody>
                    <a:bodyPr/>
                    <a:lstStyle/>
                    <a:p>
                      <a:r>
                        <a:rPr lang="en-US" dirty="0" smtClean="0"/>
                        <a:t>1</a:t>
                      </a:r>
                      <a:endParaRPr lang="en-US" dirty="0"/>
                    </a:p>
                  </a:txBody>
                  <a:tcPr/>
                </a:tc>
                <a:tc>
                  <a:txBody>
                    <a:bodyPr/>
                    <a:lstStyle/>
                    <a:p>
                      <a:r>
                        <a:rPr kumimoji="0" lang="en-US" sz="1800" kern="1200" baseline="0" dirty="0" smtClean="0">
                          <a:solidFill>
                            <a:schemeClr val="dk1"/>
                          </a:solidFill>
                          <a:latin typeface="+mn-lt"/>
                          <a:ea typeface="+mn-ea"/>
                          <a:cs typeface="+mn-cs"/>
                        </a:rPr>
                        <a:t>Excavation to a depth of 1m</a:t>
                      </a:r>
                      <a:endParaRPr lang="en-US" dirty="0"/>
                    </a:p>
                  </a:txBody>
                  <a:tcPr/>
                </a:tc>
                <a:tc>
                  <a:txBody>
                    <a:bodyPr/>
                    <a:lstStyle/>
                    <a:p>
                      <a:r>
                        <a:rPr lang="en-US" dirty="0" smtClean="0"/>
                        <a:t>M3</a:t>
                      </a:r>
                      <a:endParaRPr lang="en-US" dirty="0"/>
                    </a:p>
                  </a:txBody>
                  <a:tcPr/>
                </a:tc>
                <a:tc>
                  <a:txBody>
                    <a:bodyPr/>
                    <a:lstStyle/>
                    <a:p>
                      <a:r>
                        <a:rPr lang="en-US" dirty="0" smtClean="0"/>
                        <a:t>40</a:t>
                      </a:r>
                      <a:endParaRPr lang="en-US" dirty="0"/>
                    </a:p>
                  </a:txBody>
                  <a:tcPr/>
                </a:tc>
                <a:tc>
                  <a:txBody>
                    <a:bodyPr/>
                    <a:lstStyle/>
                    <a:p>
                      <a:r>
                        <a:rPr lang="en-US" dirty="0" smtClean="0"/>
                        <a:t>20</a:t>
                      </a:r>
                      <a:endParaRPr lang="en-US" dirty="0"/>
                    </a:p>
                  </a:txBody>
                  <a:tcPr/>
                </a:tc>
              </a:tr>
              <a:tr h="514773">
                <a:tc>
                  <a:txBody>
                    <a:bodyPr/>
                    <a:lstStyle/>
                    <a:p>
                      <a:r>
                        <a:rPr lang="en-US" dirty="0" smtClean="0"/>
                        <a:t>2</a:t>
                      </a:r>
                      <a:endParaRPr lang="en-US" dirty="0"/>
                    </a:p>
                  </a:txBody>
                  <a:tcPr/>
                </a:tc>
                <a:tc>
                  <a:txBody>
                    <a:bodyPr/>
                    <a:lstStyle/>
                    <a:p>
                      <a:r>
                        <a:rPr kumimoji="0" lang="en-US" sz="1800" kern="1200" baseline="0" dirty="0" smtClean="0">
                          <a:solidFill>
                            <a:schemeClr val="dk1"/>
                          </a:solidFill>
                          <a:latin typeface="+mn-lt"/>
                          <a:ea typeface="+mn-ea"/>
                          <a:cs typeface="+mn-cs"/>
                        </a:rPr>
                        <a:t>50 cm thick masonry wall</a:t>
                      </a:r>
                      <a:endParaRPr lang="en-US" dirty="0"/>
                    </a:p>
                  </a:txBody>
                  <a:tcPr/>
                </a:tc>
                <a:tc>
                  <a:txBody>
                    <a:bodyPr/>
                    <a:lstStyle/>
                    <a:p>
                      <a:r>
                        <a:rPr lang="en-US" dirty="0" smtClean="0"/>
                        <a:t>M3</a:t>
                      </a:r>
                      <a:endParaRPr lang="en-US" dirty="0"/>
                    </a:p>
                  </a:txBody>
                  <a:tcPr/>
                </a:tc>
                <a:tc>
                  <a:txBody>
                    <a:bodyPr/>
                    <a:lstStyle/>
                    <a:p>
                      <a:r>
                        <a:rPr lang="en-US" dirty="0" smtClean="0"/>
                        <a:t>25</a:t>
                      </a:r>
                      <a:endParaRPr lang="en-US" dirty="0"/>
                    </a:p>
                  </a:txBody>
                  <a:tcPr/>
                </a:tc>
                <a:tc>
                  <a:txBody>
                    <a:bodyPr/>
                    <a:lstStyle/>
                    <a:p>
                      <a:r>
                        <a:rPr lang="en-US" dirty="0" smtClean="0"/>
                        <a:t>50</a:t>
                      </a:r>
                      <a:endParaRPr lang="en-US" dirty="0"/>
                    </a:p>
                  </a:txBody>
                  <a:tcPr/>
                </a:tc>
              </a:tr>
              <a:tr h="514773">
                <a:tc>
                  <a:txBody>
                    <a:bodyPr/>
                    <a:lstStyle/>
                    <a:p>
                      <a:r>
                        <a:rPr lang="en-US" dirty="0" smtClean="0"/>
                        <a:t>3</a:t>
                      </a:r>
                      <a:endParaRPr lang="en-US" dirty="0"/>
                    </a:p>
                  </a:txBody>
                  <a:tcPr/>
                </a:tc>
                <a:tc>
                  <a:txBody>
                    <a:bodyPr/>
                    <a:lstStyle/>
                    <a:p>
                      <a:r>
                        <a:rPr kumimoji="0" lang="en-US" sz="1800" kern="1200" baseline="0" dirty="0" smtClean="0">
                          <a:solidFill>
                            <a:schemeClr val="dk1"/>
                          </a:solidFill>
                          <a:latin typeface="+mn-lt"/>
                          <a:ea typeface="+mn-ea"/>
                          <a:cs typeface="+mn-cs"/>
                        </a:rPr>
                        <a:t>Concrete for tie beam</a:t>
                      </a:r>
                      <a:endParaRPr lang="en-US" dirty="0"/>
                    </a:p>
                  </a:txBody>
                  <a:tcPr/>
                </a:tc>
                <a:tc>
                  <a:txBody>
                    <a:bodyPr/>
                    <a:lstStyle/>
                    <a:p>
                      <a:r>
                        <a:rPr lang="en-US" dirty="0" smtClean="0"/>
                        <a:t>M3</a:t>
                      </a:r>
                      <a:endParaRPr lang="en-US" dirty="0"/>
                    </a:p>
                  </a:txBody>
                  <a:tcPr/>
                </a:tc>
                <a:tc>
                  <a:txBody>
                    <a:bodyPr/>
                    <a:lstStyle/>
                    <a:p>
                      <a:r>
                        <a:rPr lang="en-US" dirty="0" smtClean="0"/>
                        <a:t>5</a:t>
                      </a:r>
                      <a:endParaRPr lang="en-US" dirty="0"/>
                    </a:p>
                  </a:txBody>
                  <a:tcPr/>
                </a:tc>
                <a:tc>
                  <a:txBody>
                    <a:bodyPr/>
                    <a:lstStyle/>
                    <a:p>
                      <a:r>
                        <a:rPr lang="en-US" dirty="0" smtClean="0"/>
                        <a:t>50</a:t>
                      </a:r>
                      <a:endParaRPr lang="en-US" dirty="0"/>
                    </a:p>
                  </a:txBody>
                  <a:tcPr/>
                </a:tc>
              </a:tr>
              <a:tr h="514773">
                <a:tc>
                  <a:txBody>
                    <a:bodyPr/>
                    <a:lstStyle/>
                    <a:p>
                      <a:r>
                        <a:rPr lang="en-US" dirty="0" smtClean="0"/>
                        <a:t>4</a:t>
                      </a:r>
                      <a:endParaRPr lang="en-US" dirty="0"/>
                    </a:p>
                  </a:txBody>
                  <a:tcPr/>
                </a:tc>
                <a:tc>
                  <a:txBody>
                    <a:bodyPr/>
                    <a:lstStyle/>
                    <a:p>
                      <a:r>
                        <a:rPr kumimoji="0" lang="nn-NO" sz="1800" kern="1200" baseline="0" dirty="0" smtClean="0">
                          <a:solidFill>
                            <a:schemeClr val="dk1"/>
                          </a:solidFill>
                          <a:latin typeface="+mn-lt"/>
                          <a:ea typeface="+mn-ea"/>
                          <a:cs typeface="+mn-cs"/>
                        </a:rPr>
                        <a:t>Dia 14 dc formed ban</a:t>
                      </a:r>
                      <a:endParaRPr lang="en-US" dirty="0"/>
                    </a:p>
                  </a:txBody>
                  <a:tcPr/>
                </a:tc>
                <a:tc>
                  <a:txBody>
                    <a:bodyPr/>
                    <a:lstStyle/>
                    <a:p>
                      <a:r>
                        <a:rPr lang="en-US" dirty="0" smtClean="0"/>
                        <a:t>Kg</a:t>
                      </a:r>
                      <a:endParaRPr lang="en-US" dirty="0"/>
                    </a:p>
                  </a:txBody>
                  <a:tcPr/>
                </a:tc>
                <a:tc>
                  <a:txBody>
                    <a:bodyPr/>
                    <a:lstStyle/>
                    <a:p>
                      <a:r>
                        <a:rPr lang="en-US" dirty="0" smtClean="0"/>
                        <a:t>245</a:t>
                      </a:r>
                      <a:endParaRPr lang="en-US" dirty="0"/>
                    </a:p>
                  </a:txBody>
                  <a:tcPr/>
                </a:tc>
                <a:tc>
                  <a:txBody>
                    <a:bodyPr/>
                    <a:lstStyle/>
                    <a:p>
                      <a:r>
                        <a:rPr lang="en-US" dirty="0" smtClean="0"/>
                        <a:t>8.5</a:t>
                      </a:r>
                      <a:endParaRPr lang="en-US" dirty="0"/>
                    </a:p>
                  </a:txBody>
                  <a:tcPr/>
                </a:tc>
              </a:tr>
              <a:tr h="514773">
                <a:tc>
                  <a:txBody>
                    <a:bodyPr/>
                    <a:lstStyle/>
                    <a:p>
                      <a:r>
                        <a:rPr lang="en-US" dirty="0" smtClean="0"/>
                        <a:t>5</a:t>
                      </a:r>
                      <a:endParaRPr lang="en-US" dirty="0"/>
                    </a:p>
                  </a:txBody>
                  <a:tcPr/>
                </a:tc>
                <a:tc>
                  <a:txBody>
                    <a:bodyPr/>
                    <a:lstStyle/>
                    <a:p>
                      <a:r>
                        <a:rPr kumimoji="0" lang="en-US" sz="1800" kern="1200" baseline="0" dirty="0" smtClean="0">
                          <a:solidFill>
                            <a:schemeClr val="dk1"/>
                          </a:solidFill>
                          <a:latin typeface="+mn-lt"/>
                          <a:ea typeface="+mn-ea"/>
                          <a:cs typeface="+mn-cs"/>
                        </a:rPr>
                        <a:t>Dia 8 stirrups</a:t>
                      </a:r>
                      <a:endParaRPr lang="en-US" dirty="0"/>
                    </a:p>
                  </a:txBody>
                  <a:tcPr/>
                </a:tc>
                <a:tc>
                  <a:txBody>
                    <a:bodyPr/>
                    <a:lstStyle/>
                    <a:p>
                      <a:r>
                        <a:rPr lang="en-US" dirty="0" smtClean="0"/>
                        <a:t>Kg</a:t>
                      </a:r>
                      <a:endParaRPr lang="en-US" dirty="0"/>
                    </a:p>
                  </a:txBody>
                  <a:tcPr/>
                </a:tc>
                <a:tc>
                  <a:txBody>
                    <a:bodyPr/>
                    <a:lstStyle/>
                    <a:p>
                      <a:r>
                        <a:rPr lang="en-US" dirty="0" smtClean="0"/>
                        <a:t>132</a:t>
                      </a:r>
                      <a:endParaRPr lang="en-US" dirty="0"/>
                    </a:p>
                  </a:txBody>
                  <a:tcPr/>
                </a:tc>
                <a:tc>
                  <a:txBody>
                    <a:bodyPr/>
                    <a:lstStyle/>
                    <a:p>
                      <a:r>
                        <a:rPr lang="en-US" dirty="0" smtClean="0"/>
                        <a:t>4.5</a:t>
                      </a:r>
                      <a:endParaRPr lang="en-US" dirty="0"/>
                    </a:p>
                  </a:txBody>
                  <a:tcPr/>
                </a:tc>
              </a:tr>
              <a:tr h="514773">
                <a:tc>
                  <a:txBody>
                    <a:bodyPr/>
                    <a:lstStyle/>
                    <a:p>
                      <a:r>
                        <a:rPr lang="en-US" dirty="0" smtClean="0"/>
                        <a:t>6</a:t>
                      </a:r>
                      <a:endParaRPr lang="en-US" dirty="0"/>
                    </a:p>
                  </a:txBody>
                  <a:tcPr/>
                </a:tc>
                <a:tc>
                  <a:txBody>
                    <a:bodyPr/>
                    <a:lstStyle/>
                    <a:p>
                      <a:r>
                        <a:rPr kumimoji="0" lang="en-US" sz="1800" kern="1200" baseline="0" dirty="0" smtClean="0">
                          <a:solidFill>
                            <a:schemeClr val="dk1"/>
                          </a:solidFill>
                          <a:latin typeface="+mn-lt"/>
                          <a:ea typeface="+mn-ea"/>
                          <a:cs typeface="+mn-cs"/>
                        </a:rPr>
                        <a:t>Formwork tie beam </a:t>
                      </a:r>
                    </a:p>
                  </a:txBody>
                  <a:tcPr/>
                </a:tc>
                <a:tc>
                  <a:txBody>
                    <a:bodyPr/>
                    <a:lstStyle/>
                    <a:p>
                      <a:r>
                        <a:rPr lang="en-US" dirty="0" smtClean="0"/>
                        <a:t>M2</a:t>
                      </a:r>
                      <a:endParaRPr lang="en-US" dirty="0"/>
                    </a:p>
                  </a:txBody>
                  <a:tcPr/>
                </a:tc>
                <a:tc>
                  <a:txBody>
                    <a:bodyPr/>
                    <a:lstStyle/>
                    <a:p>
                      <a:r>
                        <a:rPr lang="en-US" dirty="0" smtClean="0"/>
                        <a:t>20</a:t>
                      </a:r>
                      <a:endParaRPr lang="en-US" dirty="0"/>
                    </a:p>
                  </a:txBody>
                  <a:tcPr/>
                </a:tc>
                <a:tc>
                  <a:txBody>
                    <a:bodyPr/>
                    <a:lstStyle/>
                    <a:p>
                      <a:r>
                        <a:rPr lang="en-US" dirty="0" smtClean="0"/>
                        <a:t>70</a:t>
                      </a:r>
                      <a:endParaRPr lang="en-US" dirty="0"/>
                    </a:p>
                  </a:txBody>
                  <a:tcPr/>
                </a:tc>
              </a:tr>
              <a:tr h="514773">
                <a:tc>
                  <a:txBody>
                    <a:bodyPr/>
                    <a:lstStyle/>
                    <a:p>
                      <a:r>
                        <a:rPr lang="en-US" dirty="0" smtClean="0"/>
                        <a:t>7</a:t>
                      </a:r>
                      <a:endParaRPr lang="en-US" dirty="0"/>
                    </a:p>
                  </a:txBody>
                  <a:tcPr/>
                </a:tc>
                <a:tc>
                  <a:txBody>
                    <a:bodyPr/>
                    <a:lstStyle/>
                    <a:p>
                      <a:r>
                        <a:rPr kumimoji="0" lang="en-US" sz="1800" kern="1200" baseline="0" dirty="0" smtClean="0">
                          <a:solidFill>
                            <a:schemeClr val="dk1"/>
                          </a:solidFill>
                          <a:latin typeface="+mn-lt"/>
                          <a:ea typeface="+mn-ea"/>
                          <a:cs typeface="+mn-cs"/>
                        </a:rPr>
                        <a:t>20cm thick HCB wall</a:t>
                      </a:r>
                      <a:endParaRPr lang="en-US" dirty="0"/>
                    </a:p>
                  </a:txBody>
                  <a:tcPr/>
                </a:tc>
                <a:tc>
                  <a:txBody>
                    <a:bodyPr/>
                    <a:lstStyle/>
                    <a:p>
                      <a:r>
                        <a:rPr lang="en-US" dirty="0" smtClean="0"/>
                        <a:t>m2</a:t>
                      </a:r>
                      <a:endParaRPr lang="en-US" dirty="0"/>
                    </a:p>
                  </a:txBody>
                  <a:tcPr/>
                </a:tc>
                <a:tc>
                  <a:txBody>
                    <a:bodyPr/>
                    <a:lstStyle/>
                    <a:p>
                      <a:r>
                        <a:rPr lang="en-US" dirty="0" smtClean="0"/>
                        <a:t>90</a:t>
                      </a:r>
                      <a:endParaRPr lang="en-US" dirty="0"/>
                    </a:p>
                  </a:txBody>
                  <a:tcPr/>
                </a:tc>
                <a:tc>
                  <a:txBody>
                    <a:bodyPr/>
                    <a:lstStyle/>
                    <a:p>
                      <a:r>
                        <a:rPr lang="en-US" dirty="0" smtClean="0"/>
                        <a:t>50</a:t>
                      </a:r>
                      <a:endParaRPr lang="en-US" dirty="0"/>
                    </a:p>
                  </a:txBody>
                  <a:tcPr/>
                </a:tc>
              </a:tr>
              <a:tr h="514773">
                <a:tc>
                  <a:txBody>
                    <a:bodyPr/>
                    <a:lstStyle/>
                    <a:p>
                      <a:endParaRPr lang="en-US" dirty="0"/>
                    </a:p>
                  </a:txBody>
                  <a:tcPr/>
                </a:tc>
                <a:tc>
                  <a:txBody>
                    <a:bodyPr/>
                    <a:lstStyle/>
                    <a:p>
                      <a:pPr algn="r"/>
                      <a:r>
                        <a:rPr lang="en-US" b="1" dirty="0" smtClean="0"/>
                        <a:t>Direct</a:t>
                      </a:r>
                      <a:r>
                        <a:rPr lang="en-US" b="1" baseline="0" dirty="0" smtClean="0"/>
                        <a:t> cost</a:t>
                      </a:r>
                      <a:endParaRPr lang="en-US" b="1" dirty="0"/>
                    </a:p>
                  </a:txBody>
                  <a:tcPr/>
                </a:tc>
                <a:tc>
                  <a:txBody>
                    <a:bodyPr/>
                    <a:lstStyle/>
                    <a:p>
                      <a:endParaRPr lang="en-US" dirty="0"/>
                    </a:p>
                  </a:txBody>
                  <a:tcPr/>
                </a:tc>
                <a:tc>
                  <a:txBody>
                    <a:bodyPr/>
                    <a:lstStyle/>
                    <a:p>
                      <a:endParaRPr lang="en-US" sz="1200" dirty="0"/>
                    </a:p>
                  </a:txBody>
                  <a:tcPr/>
                </a:tc>
                <a:tc>
                  <a:txBody>
                    <a:bodyPr/>
                    <a:lstStyle/>
                    <a:p>
                      <a:r>
                        <a:rPr lang="en-US" b="1" dirty="0" smtClean="0"/>
                        <a:t>703,000</a:t>
                      </a:r>
                      <a:endParaRPr lang="en-US" b="1" dirty="0"/>
                    </a:p>
                  </a:txBody>
                  <a:tcPr/>
                </a:tc>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152400"/>
            <a:ext cx="8763000" cy="6477000"/>
          </a:xfrm>
        </p:spPr>
        <p:txBody>
          <a:bodyPr/>
          <a:lstStyle/>
          <a:p>
            <a:pPr>
              <a:buNone/>
            </a:pPr>
            <a:r>
              <a:rPr lang="en-US" sz="2800" b="1" dirty="0" smtClean="0"/>
              <a:t>2) Site overhead costs</a:t>
            </a:r>
          </a:p>
          <a:p>
            <a:r>
              <a:rPr lang="en-US" dirty="0" smtClean="0"/>
              <a:t>Site facilities (office, store---) -------------------2500 birr</a:t>
            </a:r>
          </a:p>
          <a:p>
            <a:r>
              <a:rPr lang="en-US" dirty="0" smtClean="0"/>
              <a:t> Electricity, water &amp; telephone  --------------------800 birr</a:t>
            </a:r>
          </a:p>
          <a:p>
            <a:r>
              <a:rPr lang="en-US" dirty="0" smtClean="0"/>
              <a:t> Salary professionals  -----------------------------2000 birr</a:t>
            </a:r>
          </a:p>
          <a:p>
            <a:r>
              <a:rPr lang="en-US" dirty="0" smtClean="0"/>
              <a:t>Secretarial service ---------------------------300 birr</a:t>
            </a:r>
          </a:p>
          <a:p>
            <a:pPr>
              <a:buNone/>
            </a:pPr>
            <a:r>
              <a:rPr lang="en-US" b="1" dirty="0" smtClean="0"/>
              <a:t>3) General overhead cost</a:t>
            </a:r>
            <a:r>
              <a:rPr lang="en-US" dirty="0" smtClean="0"/>
              <a:t> ----------------10 % production cost </a:t>
            </a:r>
          </a:p>
          <a:p>
            <a:pPr>
              <a:buNone/>
            </a:pPr>
            <a:r>
              <a:rPr lang="en-US" b="1" dirty="0" smtClean="0"/>
              <a:t>4) Risk &amp; profit </a:t>
            </a:r>
            <a:r>
              <a:rPr lang="en-US" dirty="0" smtClean="0"/>
              <a:t>---------------------------7% of production cost </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1447800"/>
            <a:ext cx="8686800" cy="5181600"/>
          </a:xfrm>
        </p:spPr>
        <p:txBody>
          <a:bodyPr>
            <a:normAutofit fontScale="92500" lnSpcReduction="10000"/>
          </a:bodyPr>
          <a:lstStyle/>
          <a:p>
            <a:pPr>
              <a:buNone/>
            </a:pPr>
            <a:r>
              <a:rPr lang="en-US" b="1" dirty="0" smtClean="0"/>
              <a:t>Question:</a:t>
            </a:r>
            <a:r>
              <a:rPr lang="en-US" dirty="0" smtClean="0"/>
              <a:t> Establish bid sum and unit prices for the itemized works.</a:t>
            </a:r>
          </a:p>
          <a:p>
            <a:pPr>
              <a:buNone/>
            </a:pPr>
            <a:r>
              <a:rPr lang="en-US" sz="3200" b="1" i="1" dirty="0" smtClean="0"/>
              <a:t>Step 1</a:t>
            </a:r>
            <a:r>
              <a:rPr lang="en-US" i="1" dirty="0" smtClean="0"/>
              <a:t>: Establish production cost. (Direct cost + Site overhead cost)</a:t>
            </a:r>
          </a:p>
          <a:p>
            <a:pPr lvl="4"/>
            <a:r>
              <a:rPr lang="en-US" sz="2800" dirty="0" smtClean="0"/>
              <a:t>Direct cost :- </a:t>
            </a:r>
            <a:r>
              <a:rPr lang="en-US" sz="2800" b="1" dirty="0" smtClean="0"/>
              <a:t>703,000</a:t>
            </a:r>
            <a:r>
              <a:rPr lang="en-US" sz="2800" dirty="0" smtClean="0"/>
              <a:t> birr</a:t>
            </a:r>
          </a:p>
          <a:p>
            <a:pPr lvl="4"/>
            <a:r>
              <a:rPr lang="en-US" sz="2800" dirty="0" smtClean="0"/>
              <a:t>Site overhead cost :- </a:t>
            </a:r>
            <a:r>
              <a:rPr lang="en-US" sz="2800" b="1" dirty="0" smtClean="0"/>
              <a:t>5,600</a:t>
            </a:r>
            <a:r>
              <a:rPr lang="en-US" sz="2800" dirty="0" smtClean="0"/>
              <a:t> birr</a:t>
            </a:r>
          </a:p>
          <a:p>
            <a:pPr lvl="4"/>
            <a:r>
              <a:rPr lang="en-US" sz="2800" dirty="0" smtClean="0"/>
              <a:t>Production cost </a:t>
            </a:r>
            <a:r>
              <a:rPr lang="en-US" sz="2800" b="1" dirty="0" smtClean="0"/>
              <a:t>708,600</a:t>
            </a:r>
            <a:r>
              <a:rPr lang="en-US" sz="2800" dirty="0" smtClean="0"/>
              <a:t> birr</a:t>
            </a:r>
          </a:p>
          <a:p>
            <a:pPr>
              <a:buNone/>
            </a:pPr>
            <a:r>
              <a:rPr lang="en-US" sz="3200" b="1" i="1" dirty="0" smtClean="0"/>
              <a:t>Step 2:</a:t>
            </a:r>
            <a:r>
              <a:rPr lang="en-US" i="1" dirty="0" smtClean="0"/>
              <a:t> Establish bid sum [production cost + General overhead cost + risk &amp; profit]</a:t>
            </a:r>
          </a:p>
          <a:p>
            <a:r>
              <a:rPr lang="en-US" dirty="0" smtClean="0"/>
              <a:t>Production cost -------------------------- 708,600 birr</a:t>
            </a:r>
          </a:p>
          <a:p>
            <a:r>
              <a:rPr lang="en-US" sz="2400" dirty="0" smtClean="0"/>
              <a:t>General overhead cost = 10%(708,600)=70860 birr</a:t>
            </a:r>
          </a:p>
          <a:p>
            <a:r>
              <a:rPr lang="en-US" dirty="0" smtClean="0"/>
              <a:t>Risk &amp; profit ---------------7 %(708,600)= 49602 birr</a:t>
            </a:r>
          </a:p>
          <a:p>
            <a:r>
              <a:rPr lang="en-US" dirty="0" smtClean="0"/>
              <a:t>Bid sum without vat = </a:t>
            </a:r>
            <a:r>
              <a:rPr lang="en-US" b="1" dirty="0" smtClean="0"/>
              <a:t>829062</a:t>
            </a:r>
            <a:r>
              <a:rPr lang="en-US" dirty="0" smtClean="0"/>
              <a:t> birr</a:t>
            </a:r>
          </a:p>
          <a:p>
            <a:r>
              <a:rPr lang="en-US" dirty="0" smtClean="0"/>
              <a:t>vat 15% = </a:t>
            </a:r>
            <a:r>
              <a:rPr lang="en-US" b="1" dirty="0" smtClean="0"/>
              <a:t>124321.3</a:t>
            </a:r>
          </a:p>
          <a:p>
            <a:pPr>
              <a:buFont typeface="Wingdings" pitchFamily="2" charset="2"/>
              <a:buChar char="q"/>
            </a:pPr>
            <a:r>
              <a:rPr lang="en-US" b="1" dirty="0" smtClean="0"/>
              <a:t>Bid sum with vat = 953421.3 birr</a:t>
            </a:r>
          </a:p>
          <a:p>
            <a:pPr lvl="4"/>
            <a:endParaRPr lang="en-US" sz="2800" dirty="0" smtClean="0"/>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1447800"/>
            <a:ext cx="8610600" cy="4572000"/>
          </a:xfrm>
        </p:spPr>
        <p:txBody>
          <a:bodyPr/>
          <a:lstStyle/>
          <a:p>
            <a:pPr>
              <a:buNone/>
            </a:pPr>
            <a:r>
              <a:rPr lang="en-US" sz="2800" b="1" i="1" dirty="0" smtClean="0"/>
              <a:t>Step 3</a:t>
            </a:r>
            <a:r>
              <a:rPr lang="en-US" i="1" dirty="0" smtClean="0"/>
              <a:t>: Surcharge on direct itemized cost</a:t>
            </a:r>
          </a:p>
          <a:p>
            <a:r>
              <a:rPr lang="en-US" dirty="0" smtClean="0"/>
              <a:t>Surcharge = </a:t>
            </a:r>
            <a:r>
              <a:rPr lang="en-US" u="sng" dirty="0" smtClean="0"/>
              <a:t>Bid sum without vat</a:t>
            </a:r>
          </a:p>
          <a:p>
            <a:pPr>
              <a:buNone/>
            </a:pPr>
            <a:r>
              <a:rPr lang="en-US" dirty="0" smtClean="0"/>
              <a:t>                        Direct itemized cost</a:t>
            </a:r>
          </a:p>
          <a:p>
            <a:pPr>
              <a:buNone/>
            </a:pPr>
            <a:r>
              <a:rPr lang="en-US" dirty="0" smtClean="0"/>
              <a:t>                         = </a:t>
            </a:r>
            <a:r>
              <a:rPr lang="en-US" b="1" dirty="0" smtClean="0"/>
              <a:t>829062/</a:t>
            </a:r>
            <a:r>
              <a:rPr lang="en-US" sz="2000" b="1" dirty="0" smtClean="0"/>
              <a:t> 703,000</a:t>
            </a:r>
            <a:r>
              <a:rPr lang="en-US" dirty="0" smtClean="0"/>
              <a:t> = </a:t>
            </a:r>
            <a:r>
              <a:rPr lang="en-US" b="1" dirty="0" smtClean="0"/>
              <a:t>1.2 </a:t>
            </a:r>
          </a:p>
          <a:p>
            <a:pPr>
              <a:buNone/>
            </a:pPr>
            <a:r>
              <a:rPr lang="en-US" dirty="0" smtClean="0"/>
              <a:t> </a:t>
            </a:r>
            <a:r>
              <a:rPr lang="en-US" sz="2800" b="1" i="1" dirty="0" smtClean="0"/>
              <a:t>Step 4:</a:t>
            </a:r>
            <a:r>
              <a:rPr lang="en-US" i="1" dirty="0" smtClean="0"/>
              <a:t> Establishing unit prices</a:t>
            </a:r>
          </a:p>
          <a:p>
            <a:pPr>
              <a:buNone/>
            </a:pPr>
            <a:r>
              <a:rPr lang="en-US" dirty="0" smtClean="0"/>
              <a:t>Unit price = Surcharge x direct itemized cost          </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nvPr>
        </p:nvGraphicFramePr>
        <p:xfrm>
          <a:off x="1295400" y="1447800"/>
          <a:ext cx="6553201" cy="3809440"/>
        </p:xfrm>
        <a:graphic>
          <a:graphicData uri="http://schemas.openxmlformats.org/drawingml/2006/table">
            <a:tbl>
              <a:tblPr firstRow="1" bandRow="1">
                <a:tableStyleId>{5C22544A-7EE6-4342-B048-85BDC9FD1C3A}</a:tableStyleId>
              </a:tblPr>
              <a:tblGrid>
                <a:gridCol w="1092200"/>
                <a:gridCol w="2489199"/>
                <a:gridCol w="533400"/>
                <a:gridCol w="609600"/>
                <a:gridCol w="838200"/>
                <a:gridCol w="990602"/>
              </a:tblGrid>
              <a:tr h="335360">
                <a:tc>
                  <a:txBody>
                    <a:bodyPr/>
                    <a:lstStyle/>
                    <a:p>
                      <a:r>
                        <a:rPr lang="en-US" dirty="0" smtClean="0"/>
                        <a:t>No</a:t>
                      </a:r>
                      <a:endParaRPr lang="en-US" dirty="0"/>
                    </a:p>
                  </a:txBody>
                  <a:tcPr/>
                </a:tc>
                <a:tc>
                  <a:txBody>
                    <a:bodyPr/>
                    <a:lstStyle/>
                    <a:p>
                      <a:r>
                        <a:rPr kumimoji="0" lang="en-US" sz="1800" b="1" kern="1200" baseline="0" dirty="0" smtClean="0">
                          <a:solidFill>
                            <a:schemeClr val="lt1"/>
                          </a:solidFill>
                          <a:latin typeface="+mn-lt"/>
                          <a:ea typeface="+mn-ea"/>
                          <a:cs typeface="+mn-cs"/>
                        </a:rPr>
                        <a:t>work</a:t>
                      </a:r>
                      <a:endParaRPr lang="en-US" dirty="0"/>
                    </a:p>
                  </a:txBody>
                  <a:tcPr/>
                </a:tc>
                <a:tc>
                  <a:txBody>
                    <a:bodyPr/>
                    <a:lstStyle/>
                    <a:p>
                      <a:r>
                        <a:rPr lang="en-US" sz="1200" dirty="0" smtClean="0"/>
                        <a:t>Unit</a:t>
                      </a:r>
                      <a:endParaRPr lang="en-US" sz="1200" dirty="0"/>
                    </a:p>
                  </a:txBody>
                  <a:tcPr/>
                </a:tc>
                <a:tc>
                  <a:txBody>
                    <a:bodyPr/>
                    <a:lstStyle/>
                    <a:p>
                      <a:r>
                        <a:rPr lang="en-US" sz="1200" dirty="0" smtClean="0"/>
                        <a:t>Qnt</a:t>
                      </a:r>
                      <a:endParaRPr lang="en-US" sz="1200" dirty="0"/>
                    </a:p>
                  </a:txBody>
                  <a:tcPr/>
                </a:tc>
                <a:tc>
                  <a:txBody>
                    <a:bodyPr/>
                    <a:lstStyle/>
                    <a:p>
                      <a:r>
                        <a:rPr lang="en-US" sz="1200" dirty="0" smtClean="0"/>
                        <a:t>Unit price</a:t>
                      </a:r>
                      <a:endParaRPr lang="en-US" sz="1200" dirty="0"/>
                    </a:p>
                  </a:txBody>
                  <a:tcPr/>
                </a:tc>
                <a:tc>
                  <a:txBody>
                    <a:bodyPr/>
                    <a:lstStyle/>
                    <a:p>
                      <a:r>
                        <a:rPr lang="en-US" sz="1400" dirty="0" smtClean="0"/>
                        <a:t>amount</a:t>
                      </a:r>
                      <a:endParaRPr lang="en-US" sz="1400" dirty="0"/>
                    </a:p>
                  </a:txBody>
                  <a:tcPr/>
                </a:tc>
              </a:tr>
              <a:tr h="578840">
                <a:tc>
                  <a:txBody>
                    <a:bodyPr/>
                    <a:lstStyle/>
                    <a:p>
                      <a:r>
                        <a:rPr lang="en-US" dirty="0" smtClean="0"/>
                        <a:t>1</a:t>
                      </a:r>
                      <a:endParaRPr lang="en-US" dirty="0"/>
                    </a:p>
                  </a:txBody>
                  <a:tcPr/>
                </a:tc>
                <a:tc>
                  <a:txBody>
                    <a:bodyPr/>
                    <a:lstStyle/>
                    <a:p>
                      <a:r>
                        <a:rPr kumimoji="0" lang="en-US" sz="1800" kern="1200" baseline="0" dirty="0" smtClean="0">
                          <a:solidFill>
                            <a:schemeClr val="dk1"/>
                          </a:solidFill>
                          <a:latin typeface="+mn-lt"/>
                          <a:ea typeface="+mn-ea"/>
                          <a:cs typeface="+mn-cs"/>
                        </a:rPr>
                        <a:t>Excavation to a depth of 1m</a:t>
                      </a:r>
                      <a:endParaRPr lang="en-US" dirty="0"/>
                    </a:p>
                  </a:txBody>
                  <a:tcPr/>
                </a:tc>
                <a:tc>
                  <a:txBody>
                    <a:bodyPr/>
                    <a:lstStyle/>
                    <a:p>
                      <a:r>
                        <a:rPr lang="en-US" dirty="0" smtClean="0"/>
                        <a:t>M3</a:t>
                      </a:r>
                      <a:endParaRPr lang="en-US" dirty="0"/>
                    </a:p>
                  </a:txBody>
                  <a:tcPr/>
                </a:tc>
                <a:tc>
                  <a:txBody>
                    <a:bodyPr/>
                    <a:lstStyle/>
                    <a:p>
                      <a:r>
                        <a:rPr lang="en-US" dirty="0" smtClean="0"/>
                        <a:t>40</a:t>
                      </a:r>
                      <a:endParaRPr lang="en-US" dirty="0"/>
                    </a:p>
                  </a:txBody>
                  <a:tcPr/>
                </a:tc>
                <a:tc>
                  <a:txBody>
                    <a:bodyPr/>
                    <a:lstStyle/>
                    <a:p>
                      <a:r>
                        <a:rPr lang="en-US" dirty="0" smtClean="0"/>
                        <a:t>24</a:t>
                      </a:r>
                      <a:endParaRPr lang="en-US" dirty="0"/>
                    </a:p>
                  </a:txBody>
                  <a:tcPr/>
                </a:tc>
                <a:tc>
                  <a:txBody>
                    <a:bodyPr/>
                    <a:lstStyle/>
                    <a:p>
                      <a:r>
                        <a:rPr lang="en-US" dirty="0" smtClean="0"/>
                        <a:t>960</a:t>
                      </a:r>
                      <a:endParaRPr lang="en-US" dirty="0"/>
                    </a:p>
                  </a:txBody>
                  <a:tcPr/>
                </a:tc>
              </a:tr>
              <a:tr h="578840">
                <a:tc>
                  <a:txBody>
                    <a:bodyPr/>
                    <a:lstStyle/>
                    <a:p>
                      <a:r>
                        <a:rPr lang="en-US" dirty="0" smtClean="0"/>
                        <a:t>2</a:t>
                      </a:r>
                      <a:endParaRPr lang="en-US" dirty="0"/>
                    </a:p>
                  </a:txBody>
                  <a:tcPr/>
                </a:tc>
                <a:tc>
                  <a:txBody>
                    <a:bodyPr/>
                    <a:lstStyle/>
                    <a:p>
                      <a:r>
                        <a:rPr kumimoji="0" lang="en-US" sz="1800" kern="1200" baseline="0" dirty="0" smtClean="0">
                          <a:solidFill>
                            <a:schemeClr val="dk1"/>
                          </a:solidFill>
                          <a:latin typeface="+mn-lt"/>
                          <a:ea typeface="+mn-ea"/>
                          <a:cs typeface="+mn-cs"/>
                        </a:rPr>
                        <a:t>50 cm thick masonry wall</a:t>
                      </a:r>
                      <a:endParaRPr lang="en-US" dirty="0"/>
                    </a:p>
                  </a:txBody>
                  <a:tcPr/>
                </a:tc>
                <a:tc>
                  <a:txBody>
                    <a:bodyPr/>
                    <a:lstStyle/>
                    <a:p>
                      <a:r>
                        <a:rPr lang="en-US" dirty="0" smtClean="0"/>
                        <a:t>M3</a:t>
                      </a:r>
                      <a:endParaRPr lang="en-US" dirty="0"/>
                    </a:p>
                  </a:txBody>
                  <a:tcPr/>
                </a:tc>
                <a:tc>
                  <a:txBody>
                    <a:bodyPr/>
                    <a:lstStyle/>
                    <a:p>
                      <a:r>
                        <a:rPr lang="en-US" dirty="0" smtClean="0"/>
                        <a:t>25</a:t>
                      </a:r>
                      <a:endParaRPr lang="en-US" dirty="0"/>
                    </a:p>
                  </a:txBody>
                  <a:tcPr/>
                </a:tc>
                <a:tc>
                  <a:txBody>
                    <a:bodyPr/>
                    <a:lstStyle/>
                    <a:p>
                      <a:r>
                        <a:rPr lang="en-US" dirty="0" smtClean="0"/>
                        <a:t>60</a:t>
                      </a:r>
                      <a:endParaRPr lang="en-US" dirty="0"/>
                    </a:p>
                  </a:txBody>
                  <a:tcPr/>
                </a:tc>
                <a:tc>
                  <a:txBody>
                    <a:bodyPr/>
                    <a:lstStyle/>
                    <a:p>
                      <a:r>
                        <a:rPr lang="en-US" dirty="0" smtClean="0"/>
                        <a:t>1500</a:t>
                      </a:r>
                      <a:endParaRPr lang="en-US" dirty="0"/>
                    </a:p>
                  </a:txBody>
                  <a:tcPr/>
                </a:tc>
              </a:tr>
              <a:tr h="335360">
                <a:tc>
                  <a:txBody>
                    <a:bodyPr/>
                    <a:lstStyle/>
                    <a:p>
                      <a:r>
                        <a:rPr lang="en-US" dirty="0" smtClean="0"/>
                        <a:t>3</a:t>
                      </a:r>
                      <a:endParaRPr lang="en-US" dirty="0"/>
                    </a:p>
                  </a:txBody>
                  <a:tcPr/>
                </a:tc>
                <a:tc>
                  <a:txBody>
                    <a:bodyPr/>
                    <a:lstStyle/>
                    <a:p>
                      <a:r>
                        <a:rPr kumimoji="0" lang="en-US" sz="1800" kern="1200" baseline="0" dirty="0" smtClean="0">
                          <a:solidFill>
                            <a:schemeClr val="dk1"/>
                          </a:solidFill>
                          <a:latin typeface="+mn-lt"/>
                          <a:ea typeface="+mn-ea"/>
                          <a:cs typeface="+mn-cs"/>
                        </a:rPr>
                        <a:t>Concrete for tie beam</a:t>
                      </a:r>
                      <a:endParaRPr lang="en-US" dirty="0"/>
                    </a:p>
                  </a:txBody>
                  <a:tcPr/>
                </a:tc>
                <a:tc>
                  <a:txBody>
                    <a:bodyPr/>
                    <a:lstStyle/>
                    <a:p>
                      <a:r>
                        <a:rPr lang="en-US" dirty="0" smtClean="0"/>
                        <a:t>M3</a:t>
                      </a:r>
                      <a:endParaRPr lang="en-US" dirty="0"/>
                    </a:p>
                  </a:txBody>
                  <a:tcPr/>
                </a:tc>
                <a:tc>
                  <a:txBody>
                    <a:bodyPr/>
                    <a:lstStyle/>
                    <a:p>
                      <a:r>
                        <a:rPr lang="en-US" dirty="0" smtClean="0"/>
                        <a:t>5</a:t>
                      </a:r>
                      <a:endParaRPr lang="en-US" dirty="0"/>
                    </a:p>
                  </a:txBody>
                  <a:tcPr/>
                </a:tc>
                <a:tc>
                  <a:txBody>
                    <a:bodyPr/>
                    <a:lstStyle/>
                    <a:p>
                      <a:r>
                        <a:rPr lang="en-US" dirty="0" smtClean="0"/>
                        <a:t>60</a:t>
                      </a:r>
                      <a:endParaRPr lang="en-US" dirty="0"/>
                    </a:p>
                  </a:txBody>
                  <a:tcPr/>
                </a:tc>
                <a:tc>
                  <a:txBody>
                    <a:bodyPr/>
                    <a:lstStyle/>
                    <a:p>
                      <a:r>
                        <a:rPr lang="en-US" dirty="0" smtClean="0"/>
                        <a:t>3000</a:t>
                      </a:r>
                      <a:endParaRPr lang="en-US" dirty="0"/>
                    </a:p>
                  </a:txBody>
                  <a:tcPr/>
                </a:tc>
              </a:tr>
              <a:tr h="335360">
                <a:tc>
                  <a:txBody>
                    <a:bodyPr/>
                    <a:lstStyle/>
                    <a:p>
                      <a:r>
                        <a:rPr lang="en-US" dirty="0" smtClean="0"/>
                        <a:t>4</a:t>
                      </a:r>
                      <a:endParaRPr lang="en-US" dirty="0"/>
                    </a:p>
                  </a:txBody>
                  <a:tcPr/>
                </a:tc>
                <a:tc>
                  <a:txBody>
                    <a:bodyPr/>
                    <a:lstStyle/>
                    <a:p>
                      <a:r>
                        <a:rPr kumimoji="0" lang="nn-NO" sz="1800" kern="1200" baseline="0" dirty="0" smtClean="0">
                          <a:solidFill>
                            <a:schemeClr val="dk1"/>
                          </a:solidFill>
                          <a:latin typeface="+mn-lt"/>
                          <a:ea typeface="+mn-ea"/>
                          <a:cs typeface="+mn-cs"/>
                        </a:rPr>
                        <a:t>Dia 14 dc formed ban</a:t>
                      </a:r>
                      <a:endParaRPr lang="en-US" dirty="0"/>
                    </a:p>
                  </a:txBody>
                  <a:tcPr/>
                </a:tc>
                <a:tc>
                  <a:txBody>
                    <a:bodyPr/>
                    <a:lstStyle/>
                    <a:p>
                      <a:r>
                        <a:rPr lang="en-US" dirty="0" smtClean="0"/>
                        <a:t>Kg</a:t>
                      </a:r>
                      <a:endParaRPr lang="en-US" dirty="0"/>
                    </a:p>
                  </a:txBody>
                  <a:tcPr/>
                </a:tc>
                <a:tc>
                  <a:txBody>
                    <a:bodyPr/>
                    <a:lstStyle/>
                    <a:p>
                      <a:r>
                        <a:rPr lang="en-US" dirty="0" smtClean="0"/>
                        <a:t>245</a:t>
                      </a:r>
                      <a:endParaRPr lang="en-US" dirty="0"/>
                    </a:p>
                  </a:txBody>
                  <a:tcPr/>
                </a:tc>
                <a:tc>
                  <a:txBody>
                    <a:bodyPr/>
                    <a:lstStyle/>
                    <a:p>
                      <a:r>
                        <a:rPr lang="en-US" dirty="0" smtClean="0"/>
                        <a:t>10.2</a:t>
                      </a:r>
                      <a:endParaRPr lang="en-US" dirty="0"/>
                    </a:p>
                  </a:txBody>
                  <a:tcPr/>
                </a:tc>
                <a:tc>
                  <a:txBody>
                    <a:bodyPr/>
                    <a:lstStyle/>
                    <a:p>
                      <a:r>
                        <a:rPr lang="en-US" dirty="0" smtClean="0"/>
                        <a:t>1479</a:t>
                      </a:r>
                      <a:endParaRPr lang="en-US" dirty="0"/>
                    </a:p>
                  </a:txBody>
                  <a:tcPr/>
                </a:tc>
              </a:tr>
              <a:tr h="335360">
                <a:tc>
                  <a:txBody>
                    <a:bodyPr/>
                    <a:lstStyle/>
                    <a:p>
                      <a:r>
                        <a:rPr lang="en-US" dirty="0" smtClean="0"/>
                        <a:t>5</a:t>
                      </a:r>
                      <a:endParaRPr lang="en-US" dirty="0"/>
                    </a:p>
                  </a:txBody>
                  <a:tcPr/>
                </a:tc>
                <a:tc>
                  <a:txBody>
                    <a:bodyPr/>
                    <a:lstStyle/>
                    <a:p>
                      <a:r>
                        <a:rPr kumimoji="0" lang="en-US" sz="1800" kern="1200" baseline="0" dirty="0" smtClean="0">
                          <a:solidFill>
                            <a:schemeClr val="dk1"/>
                          </a:solidFill>
                          <a:latin typeface="+mn-lt"/>
                          <a:ea typeface="+mn-ea"/>
                          <a:cs typeface="+mn-cs"/>
                        </a:rPr>
                        <a:t>Dia 8 stirrups</a:t>
                      </a:r>
                      <a:endParaRPr lang="en-US" dirty="0"/>
                    </a:p>
                  </a:txBody>
                  <a:tcPr/>
                </a:tc>
                <a:tc>
                  <a:txBody>
                    <a:bodyPr/>
                    <a:lstStyle/>
                    <a:p>
                      <a:r>
                        <a:rPr lang="en-US" dirty="0" smtClean="0"/>
                        <a:t>Kg</a:t>
                      </a:r>
                      <a:endParaRPr lang="en-US" dirty="0"/>
                    </a:p>
                  </a:txBody>
                  <a:tcPr/>
                </a:tc>
                <a:tc>
                  <a:txBody>
                    <a:bodyPr/>
                    <a:lstStyle/>
                    <a:p>
                      <a:r>
                        <a:rPr lang="en-US" dirty="0" smtClean="0"/>
                        <a:t>132</a:t>
                      </a:r>
                      <a:endParaRPr lang="en-US" dirty="0"/>
                    </a:p>
                  </a:txBody>
                  <a:tcPr/>
                </a:tc>
                <a:tc>
                  <a:txBody>
                    <a:bodyPr/>
                    <a:lstStyle/>
                    <a:p>
                      <a:r>
                        <a:rPr lang="en-US" dirty="0" smtClean="0"/>
                        <a:t>5.4</a:t>
                      </a:r>
                      <a:endParaRPr lang="en-US" dirty="0"/>
                    </a:p>
                  </a:txBody>
                  <a:tcPr/>
                </a:tc>
                <a:tc>
                  <a:txBody>
                    <a:bodyPr/>
                    <a:lstStyle/>
                    <a:p>
                      <a:r>
                        <a:rPr lang="en-US" dirty="0" smtClean="0"/>
                        <a:t>712.8</a:t>
                      </a:r>
                      <a:endParaRPr lang="en-US" dirty="0"/>
                    </a:p>
                  </a:txBody>
                  <a:tcPr/>
                </a:tc>
              </a:tr>
              <a:tr h="335360">
                <a:tc>
                  <a:txBody>
                    <a:bodyPr/>
                    <a:lstStyle/>
                    <a:p>
                      <a:r>
                        <a:rPr lang="en-US" dirty="0" smtClean="0"/>
                        <a:t>6</a:t>
                      </a:r>
                      <a:endParaRPr lang="en-US" dirty="0"/>
                    </a:p>
                  </a:txBody>
                  <a:tcPr/>
                </a:tc>
                <a:tc>
                  <a:txBody>
                    <a:bodyPr/>
                    <a:lstStyle/>
                    <a:p>
                      <a:r>
                        <a:rPr kumimoji="0" lang="en-US" sz="1800" kern="1200" baseline="0" dirty="0" smtClean="0">
                          <a:solidFill>
                            <a:schemeClr val="dk1"/>
                          </a:solidFill>
                          <a:latin typeface="+mn-lt"/>
                          <a:ea typeface="+mn-ea"/>
                          <a:cs typeface="+mn-cs"/>
                        </a:rPr>
                        <a:t>Formwork tie beam </a:t>
                      </a:r>
                    </a:p>
                  </a:txBody>
                  <a:tcPr/>
                </a:tc>
                <a:tc>
                  <a:txBody>
                    <a:bodyPr/>
                    <a:lstStyle/>
                    <a:p>
                      <a:r>
                        <a:rPr lang="en-US" dirty="0" smtClean="0"/>
                        <a:t>M2</a:t>
                      </a:r>
                      <a:endParaRPr lang="en-US" dirty="0"/>
                    </a:p>
                  </a:txBody>
                  <a:tcPr/>
                </a:tc>
                <a:tc>
                  <a:txBody>
                    <a:bodyPr/>
                    <a:lstStyle/>
                    <a:p>
                      <a:r>
                        <a:rPr lang="en-US" dirty="0" smtClean="0"/>
                        <a:t>20</a:t>
                      </a:r>
                      <a:endParaRPr lang="en-US" dirty="0"/>
                    </a:p>
                  </a:txBody>
                  <a:tcPr/>
                </a:tc>
                <a:tc>
                  <a:txBody>
                    <a:bodyPr/>
                    <a:lstStyle/>
                    <a:p>
                      <a:r>
                        <a:rPr lang="en-US" dirty="0" smtClean="0"/>
                        <a:t>84</a:t>
                      </a:r>
                      <a:endParaRPr lang="en-US" dirty="0"/>
                    </a:p>
                  </a:txBody>
                  <a:tcPr/>
                </a:tc>
                <a:tc>
                  <a:txBody>
                    <a:bodyPr/>
                    <a:lstStyle/>
                    <a:p>
                      <a:r>
                        <a:rPr lang="en-US" dirty="0" smtClean="0"/>
                        <a:t>1680</a:t>
                      </a:r>
                      <a:endParaRPr lang="en-US" dirty="0"/>
                    </a:p>
                  </a:txBody>
                  <a:tcPr/>
                </a:tc>
              </a:tr>
              <a:tr h="335360">
                <a:tc>
                  <a:txBody>
                    <a:bodyPr/>
                    <a:lstStyle/>
                    <a:p>
                      <a:r>
                        <a:rPr lang="en-US" dirty="0" smtClean="0"/>
                        <a:t>7</a:t>
                      </a:r>
                      <a:endParaRPr lang="en-US" dirty="0"/>
                    </a:p>
                  </a:txBody>
                  <a:tcPr/>
                </a:tc>
                <a:tc>
                  <a:txBody>
                    <a:bodyPr/>
                    <a:lstStyle/>
                    <a:p>
                      <a:r>
                        <a:rPr kumimoji="0" lang="en-US" sz="1800" kern="1200" baseline="0" dirty="0" smtClean="0">
                          <a:solidFill>
                            <a:schemeClr val="dk1"/>
                          </a:solidFill>
                          <a:latin typeface="+mn-lt"/>
                          <a:ea typeface="+mn-ea"/>
                          <a:cs typeface="+mn-cs"/>
                        </a:rPr>
                        <a:t>20cm thick HCB wall</a:t>
                      </a:r>
                      <a:endParaRPr lang="en-US" dirty="0"/>
                    </a:p>
                  </a:txBody>
                  <a:tcPr/>
                </a:tc>
                <a:tc>
                  <a:txBody>
                    <a:bodyPr/>
                    <a:lstStyle/>
                    <a:p>
                      <a:r>
                        <a:rPr lang="en-US" dirty="0" smtClean="0"/>
                        <a:t>m2</a:t>
                      </a:r>
                      <a:endParaRPr lang="en-US" dirty="0"/>
                    </a:p>
                  </a:txBody>
                  <a:tcPr/>
                </a:tc>
                <a:tc>
                  <a:txBody>
                    <a:bodyPr/>
                    <a:lstStyle/>
                    <a:p>
                      <a:r>
                        <a:rPr lang="en-US" dirty="0" smtClean="0"/>
                        <a:t>90</a:t>
                      </a:r>
                      <a:endParaRPr lang="en-US" dirty="0"/>
                    </a:p>
                  </a:txBody>
                  <a:tcPr/>
                </a:tc>
                <a:tc>
                  <a:txBody>
                    <a:bodyPr/>
                    <a:lstStyle/>
                    <a:p>
                      <a:r>
                        <a:rPr lang="en-US" dirty="0" smtClean="0"/>
                        <a:t>60</a:t>
                      </a:r>
                      <a:endParaRPr lang="en-US" dirty="0"/>
                    </a:p>
                  </a:txBody>
                  <a:tcPr/>
                </a:tc>
                <a:tc>
                  <a:txBody>
                    <a:bodyPr/>
                    <a:lstStyle/>
                    <a:p>
                      <a:r>
                        <a:rPr lang="en-US" dirty="0" smtClean="0"/>
                        <a:t>5400</a:t>
                      </a:r>
                      <a:endParaRPr lang="en-US" dirty="0"/>
                    </a:p>
                  </a:txBody>
                  <a:tcPr/>
                </a:tc>
              </a:tr>
              <a:tr h="335360">
                <a:tc>
                  <a:txBody>
                    <a:bodyPr/>
                    <a:lstStyle/>
                    <a:p>
                      <a:endParaRPr lang="en-US" dirty="0"/>
                    </a:p>
                  </a:txBody>
                  <a:tcPr/>
                </a:tc>
                <a:tc>
                  <a:txBody>
                    <a:bodyPr/>
                    <a:lstStyle/>
                    <a:p>
                      <a:endParaRPr lang="en-US"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400" dirty="0"/>
                    </a:p>
                  </a:txBody>
                  <a:tcPr/>
                </a:tc>
              </a:tr>
            </a:tbl>
          </a:graphicData>
        </a:graphic>
      </p:graphicFrame>
      <p:sp>
        <p:nvSpPr>
          <p:cNvPr id="7" name="Rectangle 6"/>
          <p:cNvSpPr/>
          <p:nvPr/>
        </p:nvSpPr>
        <p:spPr>
          <a:xfrm>
            <a:off x="1981200" y="5181600"/>
            <a:ext cx="5943600" cy="1384995"/>
          </a:xfrm>
          <a:prstGeom prst="rect">
            <a:avLst/>
          </a:prstGeom>
        </p:spPr>
        <p:txBody>
          <a:bodyPr wrap="square">
            <a:spAutoFit/>
          </a:bodyPr>
          <a:lstStyle/>
          <a:p>
            <a:r>
              <a:rPr lang="en-US" sz="2800" dirty="0" smtClean="0"/>
              <a:t>Bid sum without vat </a:t>
            </a:r>
            <a:r>
              <a:rPr lang="en-US" sz="2800" b="1" dirty="0" smtClean="0"/>
              <a:t>14731.8</a:t>
            </a:r>
          </a:p>
          <a:p>
            <a:r>
              <a:rPr lang="en-US" sz="2800" dirty="0" smtClean="0"/>
              <a:t>Add 15 % vat </a:t>
            </a:r>
            <a:r>
              <a:rPr lang="en-US" sz="2800" b="1" dirty="0" smtClean="0"/>
              <a:t>2209.77</a:t>
            </a:r>
          </a:p>
          <a:p>
            <a:r>
              <a:rPr lang="en-US" sz="2800" dirty="0" smtClean="0"/>
              <a:t>Bid sum with vat </a:t>
            </a:r>
            <a:r>
              <a:rPr lang="en-US" sz="2800" b="1" dirty="0" smtClean="0"/>
              <a:t>16941.57birr</a:t>
            </a:r>
            <a:endParaRPr lang="en-US" sz="2800" b="1"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152400"/>
            <a:ext cx="8686800" cy="6477000"/>
          </a:xfrm>
        </p:spPr>
        <p:txBody>
          <a:bodyPr>
            <a:normAutofit/>
          </a:bodyPr>
          <a:lstStyle/>
          <a:p>
            <a:r>
              <a:rPr lang="en-US" sz="3200" b="1" i="1" dirty="0" smtClean="0"/>
              <a:t>                     </a:t>
            </a:r>
            <a:r>
              <a:rPr lang="en-US" sz="3200" b="1" i="1" u="sng" dirty="0" smtClean="0"/>
              <a:t>VALUE ENGINEERING</a:t>
            </a:r>
          </a:p>
          <a:p>
            <a:r>
              <a:rPr lang="en-US" sz="3000" dirty="0" smtClean="0">
                <a:solidFill>
                  <a:srgbClr val="FF0000"/>
                </a:solidFill>
              </a:rPr>
              <a:t>Value Engineering </a:t>
            </a:r>
            <a:r>
              <a:rPr lang="en-US" sz="3000" dirty="0" smtClean="0"/>
              <a:t>is a systematic and organized effort to identify the </a:t>
            </a:r>
            <a:r>
              <a:rPr lang="en-US" sz="3000" b="1" dirty="0" smtClean="0"/>
              <a:t>functions of a product, system or procedure</a:t>
            </a:r>
            <a:r>
              <a:rPr lang="en-US" sz="3000" dirty="0" smtClean="0"/>
              <a:t> and to attain that function with </a:t>
            </a:r>
            <a:r>
              <a:rPr lang="en-US" sz="3000" b="1" dirty="0" smtClean="0"/>
              <a:t>minimum cost without jeopardizing</a:t>
            </a:r>
            <a:r>
              <a:rPr lang="en-US" sz="3000" dirty="0" smtClean="0"/>
              <a:t> quality, aesthetics, appearance etc.</a:t>
            </a:r>
          </a:p>
          <a:p>
            <a:r>
              <a:rPr lang="en-US" sz="3000" dirty="0" smtClean="0"/>
              <a:t>Value engineering studies may be performed by </a:t>
            </a:r>
            <a:r>
              <a:rPr lang="en-US" sz="3000" b="1" dirty="0" smtClean="0"/>
              <a:t>Consultants during design </a:t>
            </a:r>
            <a:r>
              <a:rPr lang="en-US" sz="3000" dirty="0" smtClean="0"/>
              <a:t>development, or by the </a:t>
            </a:r>
            <a:r>
              <a:rPr lang="en-US" sz="3000" b="1" dirty="0" smtClean="0"/>
              <a:t>contractor</a:t>
            </a:r>
            <a:r>
              <a:rPr lang="en-US" sz="3000" dirty="0" smtClean="0"/>
              <a:t> </a:t>
            </a:r>
            <a:r>
              <a:rPr lang="en-US" sz="3000" b="1" dirty="0" smtClean="0"/>
              <a:t>during construction</a:t>
            </a:r>
            <a:r>
              <a:rPr lang="en-US" sz="3000" dirty="0" smtClean="0"/>
              <a:t>. </a:t>
            </a:r>
          </a:p>
          <a:p>
            <a:r>
              <a:rPr lang="en-US" sz="3000" dirty="0" smtClean="0"/>
              <a:t>The most effective time to conduct such studies is </a:t>
            </a:r>
            <a:r>
              <a:rPr lang="en-US" sz="3000" b="1" dirty="0" smtClean="0"/>
              <a:t>during design development.</a:t>
            </a:r>
          </a:p>
          <a:p>
            <a:endParaRPr lang="en-US" sz="3200" b="1" i="1" u="sng"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76200"/>
            <a:ext cx="8686800" cy="6553200"/>
          </a:xfrm>
        </p:spPr>
        <p:txBody>
          <a:bodyPr/>
          <a:lstStyle/>
          <a:p>
            <a:r>
              <a:rPr lang="en-US" sz="2800" dirty="0" smtClean="0"/>
              <a:t>The value of a component or system can be defined as its function plus quality divided by its lifecycle cost.</a:t>
            </a:r>
          </a:p>
          <a:p>
            <a:pPr>
              <a:buFont typeface="Wingdings" pitchFamily="2" charset="2"/>
              <a:buChar char="q"/>
            </a:pPr>
            <a:r>
              <a:rPr lang="en-US" sz="2800" b="1" dirty="0" smtClean="0"/>
              <a:t>Value of a component = </a:t>
            </a:r>
            <a:r>
              <a:rPr lang="en-US" sz="2800" b="1" u="sng" dirty="0" smtClean="0"/>
              <a:t>( Function + Quality ) </a:t>
            </a:r>
          </a:p>
          <a:p>
            <a:pPr>
              <a:buNone/>
            </a:pPr>
            <a:r>
              <a:rPr lang="en-US" sz="2800" b="1" dirty="0" smtClean="0"/>
              <a:t>                                                        Life Cycle-Cost</a:t>
            </a:r>
          </a:p>
          <a:p>
            <a:pPr>
              <a:buFont typeface="Wingdings" pitchFamily="2" charset="2"/>
              <a:buChar char="q"/>
            </a:pPr>
            <a:r>
              <a:rPr lang="en-US" sz="2800" dirty="0" smtClean="0"/>
              <a:t> Life-Cycle Cost = Initial or Construction Cost + Operating Cost+ Maintenance Cost+ Depreciation Cost – any Salvage Value.</a:t>
            </a:r>
          </a:p>
          <a:p>
            <a:r>
              <a:rPr lang="en-US" sz="2800" dirty="0" smtClean="0"/>
              <a:t>Value Engineering seeks the highest value design components by Improving utility with same cost or maintains same function with less cost</a:t>
            </a:r>
            <a:r>
              <a:rPr lang="en-US" dirty="0" smtClean="0"/>
              <a:t>.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152400"/>
            <a:ext cx="8686800" cy="6477000"/>
          </a:xfrm>
        </p:spPr>
        <p:txBody>
          <a:bodyPr/>
          <a:lstStyle/>
          <a:p>
            <a:r>
              <a:rPr lang="en-US" b="1" dirty="0" smtClean="0"/>
              <a:t>The following information is required to define cost per unit of work</a:t>
            </a:r>
          </a:p>
          <a:p>
            <a:pPr marL="514350" indent="-514350">
              <a:buNone/>
            </a:pPr>
            <a:r>
              <a:rPr lang="en-US" dirty="0" smtClean="0"/>
              <a:t>1. Correct information of the market price of the materials at the time of need to be used as a basic price.</a:t>
            </a:r>
          </a:p>
          <a:p>
            <a:pPr>
              <a:buNone/>
            </a:pPr>
            <a:r>
              <a:rPr lang="en-US" dirty="0" smtClean="0"/>
              <a:t>2. Correct information of the rates of various categories of skilled and unskilled laborers as wage rates to be used for daily work rate.</a:t>
            </a:r>
          </a:p>
          <a:p>
            <a:pPr>
              <a:buNone/>
            </a:pPr>
            <a:r>
              <a:rPr lang="en-US" dirty="0" smtClean="0"/>
              <a:t>3. Output of laborers per day for various types of items (productivity)</a:t>
            </a:r>
          </a:p>
          <a:p>
            <a:pPr>
              <a:buNone/>
            </a:pPr>
            <a:r>
              <a:rPr lang="en-US" sz="2800" dirty="0" smtClean="0"/>
              <a:t>4. Correct information of the rates of various categories of equipments and tools as rental rates to be used for major items of rates.</a:t>
            </a:r>
          </a:p>
          <a:p>
            <a:pPr>
              <a:buNone/>
            </a:pPr>
            <a:r>
              <a:rPr lang="en-US" sz="2800" dirty="0" smtClean="0"/>
              <a:t>5. Up-to-date knowledge of the construction methods.</a:t>
            </a:r>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152400"/>
            <a:ext cx="8763000" cy="6477000"/>
          </a:xfrm>
        </p:spPr>
        <p:txBody>
          <a:bodyPr/>
          <a:lstStyle/>
          <a:p>
            <a:pPr>
              <a:buNone/>
            </a:pPr>
            <a:r>
              <a:rPr lang="en-US" sz="2800" b="1" dirty="0" smtClean="0"/>
              <a:t>In general Value engineering:</a:t>
            </a:r>
          </a:p>
          <a:p>
            <a:r>
              <a:rPr lang="en-US" sz="2800" dirty="0" smtClean="0"/>
              <a:t>Enhances value of money,</a:t>
            </a:r>
          </a:p>
          <a:p>
            <a:r>
              <a:rPr lang="en-US" sz="2800" dirty="0" smtClean="0"/>
              <a:t> Effects improvements in function, performance and quality,</a:t>
            </a:r>
          </a:p>
          <a:p>
            <a:r>
              <a:rPr lang="en-US" sz="2800" dirty="0" smtClean="0"/>
              <a:t>Enables people pin point areas that need attention and improvement,</a:t>
            </a:r>
          </a:p>
          <a:p>
            <a:r>
              <a:rPr lang="en-US" sz="2800" dirty="0" smtClean="0"/>
              <a:t>Provides a method of generating ideas and alternatives for possible solution to a problem,</a:t>
            </a:r>
          </a:p>
          <a:p>
            <a:r>
              <a:rPr lang="fr-FR" sz="2800" dirty="0" smtClean="0"/>
              <a:t>Provides a vehicle for dialogue,</a:t>
            </a:r>
          </a:p>
          <a:p>
            <a:r>
              <a:rPr lang="en-US" sz="2800" dirty="0" smtClean="0"/>
              <a:t>Documents the rationale for decisions,</a:t>
            </a:r>
          </a:p>
          <a:p>
            <a:r>
              <a:rPr lang="en-US" sz="2800" dirty="0" smtClean="0"/>
              <a:t>Improves the value of goods and services</a:t>
            </a:r>
            <a:r>
              <a:rPr lang="en-US" dirty="0" smtClean="0"/>
              <a:t>.</a:t>
            </a:r>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152400"/>
            <a:ext cx="8686800" cy="6477000"/>
          </a:xfrm>
        </p:spPr>
        <p:txBody>
          <a:bodyPr>
            <a:normAutofit/>
          </a:bodyPr>
          <a:lstStyle/>
          <a:p>
            <a:r>
              <a:rPr lang="en-US" sz="3200" b="1" i="1" u="sng" dirty="0" smtClean="0"/>
              <a:t>Steps in Value Engineering</a:t>
            </a:r>
          </a:p>
          <a:p>
            <a:pPr>
              <a:buNone/>
            </a:pPr>
            <a:r>
              <a:rPr lang="en-US" sz="3100" dirty="0" smtClean="0"/>
              <a:t>1) </a:t>
            </a:r>
            <a:r>
              <a:rPr lang="en-US" sz="2900" dirty="0" smtClean="0"/>
              <a:t>Information Gathering:</a:t>
            </a:r>
          </a:p>
          <a:p>
            <a:r>
              <a:rPr lang="en-US" sz="2900" dirty="0" smtClean="0"/>
              <a:t>The information gathering phase involves </a:t>
            </a:r>
            <a:r>
              <a:rPr lang="en-US" sz="2900" b="1" dirty="0" smtClean="0"/>
              <a:t>studying the design to identify potential components </a:t>
            </a:r>
            <a:r>
              <a:rPr lang="en-US" sz="2900" dirty="0" smtClean="0"/>
              <a:t>or systems for detailed study.</a:t>
            </a:r>
          </a:p>
          <a:p>
            <a:pPr>
              <a:buNone/>
            </a:pPr>
            <a:r>
              <a:rPr lang="en-US" sz="2900" dirty="0" smtClean="0"/>
              <a:t>2) Speculation through Creative Thinking: </a:t>
            </a:r>
          </a:p>
          <a:p>
            <a:pPr>
              <a:buFont typeface="Wingdings" pitchFamily="2" charset="2"/>
              <a:buChar char="Ø"/>
            </a:pPr>
            <a:r>
              <a:rPr lang="en-US" sz="2900" dirty="0" smtClean="0"/>
              <a:t>The purpose of the speculation or creative phase is to </a:t>
            </a:r>
            <a:r>
              <a:rPr lang="en-US" sz="2900" b="1" dirty="0" smtClean="0"/>
              <a:t>identify alternative ways</a:t>
            </a:r>
            <a:r>
              <a:rPr lang="en-US" sz="2900" dirty="0" smtClean="0"/>
              <a:t> to accomplish the essential functions of the items selected for the study.</a:t>
            </a:r>
          </a:p>
          <a:p>
            <a:pPr>
              <a:buFont typeface="Wingdings" pitchFamily="2" charset="2"/>
              <a:buChar char="Ø"/>
            </a:pPr>
            <a:r>
              <a:rPr lang="en-US" sz="2900" dirty="0" smtClean="0"/>
              <a:t> The intent is to develop a list of </a:t>
            </a:r>
            <a:r>
              <a:rPr lang="en-US" sz="2900" b="1" dirty="0" smtClean="0"/>
              <a:t>alternative materials or components</a:t>
            </a:r>
            <a:r>
              <a:rPr lang="en-US" sz="2900" dirty="0" smtClean="0"/>
              <a:t> that might be used.</a:t>
            </a:r>
          </a:p>
          <a:p>
            <a:endParaRPr lang="en-US" sz="3200" i="1" u="sng"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152400"/>
            <a:ext cx="8686800" cy="6477000"/>
          </a:xfrm>
        </p:spPr>
        <p:txBody>
          <a:bodyPr>
            <a:normAutofit fontScale="92500" lnSpcReduction="10000"/>
          </a:bodyPr>
          <a:lstStyle/>
          <a:p>
            <a:pPr>
              <a:buNone/>
            </a:pPr>
            <a:r>
              <a:rPr lang="en-US" sz="3200" dirty="0" smtClean="0"/>
              <a:t>3) Evaluation through preliminary Life-Cycle Costing:</a:t>
            </a:r>
          </a:p>
          <a:p>
            <a:r>
              <a:rPr lang="en-US" sz="3200" dirty="0" smtClean="0"/>
              <a:t>The evaluation phase involves </a:t>
            </a:r>
            <a:r>
              <a:rPr lang="en-US" sz="3200" b="1" dirty="0" smtClean="0"/>
              <a:t>determining the most promising</a:t>
            </a:r>
            <a:r>
              <a:rPr lang="en-US" sz="3200" dirty="0" smtClean="0"/>
              <a:t> alternatives from the set identified in the speculation phase.</a:t>
            </a:r>
          </a:p>
          <a:p>
            <a:r>
              <a:rPr lang="en-US" sz="3200" dirty="0" smtClean="0"/>
              <a:t>The intent is to determine which alternatives will meet the </a:t>
            </a:r>
            <a:r>
              <a:rPr lang="en-US" sz="3200" b="1" dirty="0" smtClean="0"/>
              <a:t>owner’s functional requirements </a:t>
            </a:r>
            <a:r>
              <a:rPr lang="en-US" sz="3200" dirty="0" smtClean="0"/>
              <a:t>and provide more value to the completed project.</a:t>
            </a:r>
          </a:p>
          <a:p>
            <a:pPr>
              <a:buNone/>
            </a:pPr>
            <a:r>
              <a:rPr lang="en-US" sz="3200" dirty="0" smtClean="0"/>
              <a:t>4) Development of Technical Solutions:</a:t>
            </a:r>
          </a:p>
          <a:p>
            <a:r>
              <a:rPr lang="en-US" sz="3200" dirty="0" smtClean="0"/>
              <a:t>The development phase involves </a:t>
            </a:r>
            <a:r>
              <a:rPr lang="en-US" sz="3200" b="1" dirty="0" smtClean="0"/>
              <a:t>creating design concepts</a:t>
            </a:r>
            <a:r>
              <a:rPr lang="en-US" sz="3200" dirty="0" smtClean="0"/>
              <a:t> for the alternatives identified during the evaluation phase.</a:t>
            </a:r>
          </a:p>
          <a:p>
            <a:r>
              <a:rPr lang="en-US" sz="3200" dirty="0" smtClean="0"/>
              <a:t>Alternatives are compared, and the ones representing the best value are selected for presentation to the designer and the owner.</a:t>
            </a:r>
          </a:p>
          <a:p>
            <a:endParaRPr lang="en-US" sz="2900" dirty="0" smtClean="0"/>
          </a:p>
          <a:p>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152400"/>
            <a:ext cx="8686800" cy="6477000"/>
          </a:xfrm>
        </p:spPr>
        <p:txBody>
          <a:bodyPr>
            <a:normAutofit/>
          </a:bodyPr>
          <a:lstStyle/>
          <a:p>
            <a:pPr>
              <a:buNone/>
            </a:pPr>
            <a:r>
              <a:rPr lang="en-US" sz="2700" dirty="0" smtClean="0"/>
              <a:t>5) Presentation of Alternative Options:</a:t>
            </a:r>
          </a:p>
          <a:p>
            <a:r>
              <a:rPr lang="en-US" sz="2700" dirty="0" smtClean="0"/>
              <a:t>The final step is the </a:t>
            </a:r>
            <a:r>
              <a:rPr lang="en-US" sz="2700" b="1" dirty="0" smtClean="0"/>
              <a:t>preparation of the value engineering proposals</a:t>
            </a:r>
            <a:r>
              <a:rPr lang="en-US" sz="2700" dirty="0" smtClean="0"/>
              <a:t>, in which detailed technical and cost data are developed to support the recommendations.</a:t>
            </a:r>
          </a:p>
          <a:p>
            <a:r>
              <a:rPr lang="en-US" sz="2700" dirty="0" smtClean="0"/>
              <a:t>The proposals are submitted to the designer and the owner for approval. </a:t>
            </a:r>
          </a:p>
          <a:p>
            <a:r>
              <a:rPr lang="en-US" sz="2700" dirty="0" smtClean="0"/>
              <a:t>If approved, the </a:t>
            </a:r>
            <a:r>
              <a:rPr lang="en-US" sz="2700" b="1" dirty="0" smtClean="0"/>
              <a:t>proposals are incorporated </a:t>
            </a:r>
            <a:r>
              <a:rPr lang="en-US" sz="2700" dirty="0" smtClean="0"/>
              <a:t>into the design. If not approved, the design is not changed</a:t>
            </a:r>
            <a:endParaRPr lang="en-US" sz="27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noChangeArrowheads="1"/>
          </p:cNvPicPr>
          <p:nvPr>
            <p:ph sz="quarter" idx="1"/>
          </p:nvPr>
        </p:nvPicPr>
        <p:blipFill>
          <a:blip r:embed="rId2" cstate="print"/>
          <a:srcRect/>
          <a:stretch>
            <a:fillRect/>
          </a:stretch>
        </p:blipFill>
        <p:spPr bwMode="auto">
          <a:xfrm>
            <a:off x="304800" y="228600"/>
            <a:ext cx="8534400" cy="64008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76200"/>
            <a:ext cx="8686800" cy="6553200"/>
          </a:xfrm>
        </p:spPr>
        <p:txBody>
          <a:bodyPr/>
          <a:lstStyle/>
          <a:p>
            <a:r>
              <a:rPr lang="en-US" sz="3100" b="1" i="1" u="sng" dirty="0"/>
              <a:t>4</a:t>
            </a:r>
            <a:r>
              <a:rPr lang="en-US" sz="3100" b="1" i="1" u="sng" dirty="0" smtClean="0"/>
              <a:t>.3 Factors affecting cost estimation</a:t>
            </a:r>
          </a:p>
          <a:p>
            <a:pPr>
              <a:buNone/>
            </a:pPr>
            <a:r>
              <a:rPr lang="en-US" dirty="0" smtClean="0"/>
              <a:t>1) Type and documentation of the project</a:t>
            </a:r>
          </a:p>
          <a:p>
            <a:pPr>
              <a:buNone/>
            </a:pPr>
            <a:r>
              <a:rPr lang="en-US" dirty="0" smtClean="0"/>
              <a:t>2) Construction scheduling</a:t>
            </a:r>
          </a:p>
          <a:p>
            <a:pPr>
              <a:buNone/>
            </a:pPr>
            <a:r>
              <a:rPr lang="en-US" dirty="0" smtClean="0"/>
              <a:t>3) Bidding environment</a:t>
            </a:r>
          </a:p>
          <a:p>
            <a:pPr>
              <a:buNone/>
            </a:pPr>
            <a:r>
              <a:rPr lang="en-US" dirty="0" smtClean="0"/>
              <a:t>4) Quality and availability of material and labor</a:t>
            </a:r>
          </a:p>
          <a:p>
            <a:pPr>
              <a:buNone/>
            </a:pPr>
            <a:r>
              <a:rPr lang="en-US" dirty="0" smtClean="0"/>
              <a:t>5) Construction facilities /tools and method of construction</a:t>
            </a:r>
          </a:p>
          <a:p>
            <a:pPr>
              <a:buNone/>
            </a:pPr>
            <a:r>
              <a:rPr lang="en-US" dirty="0" smtClean="0"/>
              <a:t>6) Location of the site: Transportation charges</a:t>
            </a:r>
          </a:p>
          <a:p>
            <a:pPr>
              <a:buNone/>
            </a:pPr>
            <a:r>
              <a:rPr lang="en-US" dirty="0" smtClean="0"/>
              <a:t>7) Proper management</a:t>
            </a:r>
          </a:p>
          <a:p>
            <a:pPr>
              <a:buNone/>
            </a:pPr>
            <a:r>
              <a:rPr lang="en-US" dirty="0" smtClean="0"/>
              <a:t>8) Land charges (lease)</a:t>
            </a:r>
          </a:p>
          <a:p>
            <a:pPr>
              <a:buNone/>
            </a:pPr>
            <a:r>
              <a:rPr lang="en-US" dirty="0" smtClean="0"/>
              <a:t>9) Nature of subsurface condition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76200"/>
            <a:ext cx="8763000" cy="6553200"/>
          </a:xfrm>
        </p:spPr>
        <p:txBody>
          <a:bodyPr>
            <a:normAutofit/>
          </a:bodyPr>
          <a:lstStyle/>
          <a:p>
            <a:r>
              <a:rPr lang="en-US" sz="3100" b="1" i="1" u="sng" dirty="0" smtClean="0"/>
              <a:t>Types of Costing or Estimation</a:t>
            </a:r>
          </a:p>
          <a:p>
            <a:pPr>
              <a:buNone/>
            </a:pPr>
            <a:r>
              <a:rPr lang="en-US" sz="3200" b="1" i="1" u="sng" dirty="0" smtClean="0"/>
              <a:t>I. Preliminary /approximate costing</a:t>
            </a:r>
          </a:p>
          <a:p>
            <a:r>
              <a:rPr lang="en-US" sz="3200" dirty="0" smtClean="0"/>
              <a:t>Rates are determined either from practical knowledge or from records of similar previous works.</a:t>
            </a:r>
          </a:p>
          <a:p>
            <a:r>
              <a:rPr lang="en-US" sz="3200" dirty="0" smtClean="0"/>
              <a:t>This type of cost estimation is required to know the financial position of the client before costly detailed designs are carried out.</a:t>
            </a:r>
          </a:p>
          <a:p>
            <a:r>
              <a:rPr lang="en-US" sz="3200" dirty="0" smtClean="0"/>
              <a:t>Examples of approximate cost estimations are as follows:</a:t>
            </a:r>
          </a:p>
          <a:p>
            <a:endParaRPr lang="en-US" sz="3100" i="1" u="sng"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76200"/>
            <a:ext cx="8686800" cy="6553200"/>
          </a:xfrm>
        </p:spPr>
        <p:txBody>
          <a:bodyPr>
            <a:normAutofit/>
          </a:bodyPr>
          <a:lstStyle/>
          <a:p>
            <a:r>
              <a:rPr lang="en-US" sz="3100" b="1" u="sng" dirty="0" smtClean="0">
                <a:solidFill>
                  <a:srgbClr val="FF0000"/>
                </a:solidFill>
              </a:rPr>
              <a:t>A. Cost per functional unit</a:t>
            </a:r>
          </a:p>
          <a:p>
            <a:r>
              <a:rPr lang="en-US" sz="2800" dirty="0" smtClean="0"/>
              <a:t>Hospital =cost per bed,</a:t>
            </a:r>
          </a:p>
          <a:p>
            <a:r>
              <a:rPr lang="en-US" sz="2800" dirty="0" smtClean="0"/>
              <a:t> Dormitory = cost per student, </a:t>
            </a:r>
          </a:p>
          <a:p>
            <a:r>
              <a:rPr lang="en-US" sz="2800" dirty="0" smtClean="0"/>
              <a:t>Cinema or theatre = cost per seat,</a:t>
            </a:r>
          </a:p>
          <a:p>
            <a:r>
              <a:rPr lang="en-US" sz="2800" dirty="0" smtClean="0"/>
              <a:t>residential buildings = cost per area, </a:t>
            </a:r>
          </a:p>
          <a:p>
            <a:r>
              <a:rPr lang="en-US" sz="2800" dirty="0" smtClean="0"/>
              <a:t>road works = cost per kilometer length,</a:t>
            </a:r>
          </a:p>
          <a:p>
            <a:r>
              <a:rPr lang="en-US" sz="2800" dirty="0" smtClean="0"/>
              <a:t> culverts or bridges = cost per meter span,</a:t>
            </a:r>
          </a:p>
          <a:p>
            <a:r>
              <a:rPr lang="en-US" sz="2800" dirty="0" smtClean="0"/>
              <a:t> water supply or sewerage projects = cost per head of population.</a:t>
            </a:r>
          </a:p>
          <a:p>
            <a:endParaRPr lang="en-US" sz="3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152400"/>
            <a:ext cx="8686800" cy="6553200"/>
          </a:xfrm>
        </p:spPr>
        <p:txBody>
          <a:bodyPr>
            <a:normAutofit/>
          </a:bodyPr>
          <a:lstStyle/>
          <a:p>
            <a:r>
              <a:rPr lang="en-US" sz="3200" b="1" i="1" u="sng" dirty="0" smtClean="0">
                <a:solidFill>
                  <a:srgbClr val="FF0000"/>
                </a:solidFill>
              </a:rPr>
              <a:t>B. Plinth area method – cost per m2</a:t>
            </a:r>
          </a:p>
          <a:p>
            <a:r>
              <a:rPr lang="en-US" sz="3000" dirty="0" smtClean="0"/>
              <a:t>This estimate is prepared on the basis of plinth area of the building. </a:t>
            </a:r>
          </a:p>
          <a:p>
            <a:r>
              <a:rPr lang="en-US" sz="3000" dirty="0" smtClean="0"/>
              <a:t>The </a:t>
            </a:r>
            <a:r>
              <a:rPr lang="en-US" sz="3000" b="1" dirty="0" smtClean="0"/>
              <a:t>rate per meter square </a:t>
            </a:r>
            <a:r>
              <a:rPr lang="en-US" sz="3000" dirty="0" smtClean="0"/>
              <a:t>is deduced from the cost of similar building projects in the locality. </a:t>
            </a:r>
          </a:p>
          <a:p>
            <a:r>
              <a:rPr lang="en-US" sz="3000" dirty="0" smtClean="0"/>
              <a:t>The plinth area shall be calculated based on the roof area, by taking external dimensions of the building at the plinth level</a:t>
            </a:r>
            <a:r>
              <a:rPr lang="en-US" sz="3200" dirty="0" smtClean="0"/>
              <a:t>.</a:t>
            </a:r>
          </a:p>
          <a:p>
            <a:endParaRPr lang="en-US" sz="3200" i="1" u="sng" dirty="0">
              <a:solidFill>
                <a:srgbClr val="FF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76200"/>
            <a:ext cx="8686800" cy="6477000"/>
          </a:xfrm>
        </p:spPr>
        <p:txBody>
          <a:bodyPr>
            <a:normAutofit/>
          </a:bodyPr>
          <a:lstStyle/>
          <a:p>
            <a:r>
              <a:rPr lang="en-US" sz="3100" b="1" i="1" u="sng" dirty="0" smtClean="0">
                <a:solidFill>
                  <a:srgbClr val="FF0000"/>
                </a:solidFill>
              </a:rPr>
              <a:t>C. Cubical Content method – cost per m3</a:t>
            </a:r>
          </a:p>
          <a:p>
            <a:r>
              <a:rPr lang="en-US" sz="3200" dirty="0" smtClean="0"/>
              <a:t>The estimate is based on cubical contents of various buildings, i.e. plinth area of the building x height x cubic content rate.</a:t>
            </a:r>
          </a:p>
          <a:p>
            <a:r>
              <a:rPr lang="en-US" sz="3200" dirty="0" smtClean="0"/>
              <a:t> Height should be taken from the top of flat roof (or halfway of the sloped roof) to the top of concrete in foundation.</a:t>
            </a:r>
          </a:p>
          <a:p>
            <a:endParaRPr lang="en-US" sz="3100" i="1" u="sng" dirty="0">
              <a:solidFill>
                <a:srgbClr val="FF0000"/>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1737</TotalTime>
  <Words>2735</Words>
  <Application>Microsoft Office PowerPoint</Application>
  <PresentationFormat>On-screen Show (4:3)</PresentationFormat>
  <Paragraphs>419</Paragraphs>
  <Slides>44</Slides>
  <Notes>0</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Equity</vt:lpstr>
      <vt:lpstr>Specification &amp; Quantity Survey</vt:lpstr>
      <vt:lpstr>                                  Chapter  4                 Cost Estimation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Specification &amp; Quantity Survey</dc:title>
  <dc:creator>Owner</dc:creator>
  <cp:lastModifiedBy>HP</cp:lastModifiedBy>
  <cp:revision>50</cp:revision>
  <dcterms:created xsi:type="dcterms:W3CDTF">2014-11-15T13:15:45Z</dcterms:created>
  <dcterms:modified xsi:type="dcterms:W3CDTF">2020-05-27T10:59:59Z</dcterms:modified>
</cp:coreProperties>
</file>