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9" r:id="rId11"/>
    <p:sldId id="267" r:id="rId12"/>
    <p:sldId id="268" r:id="rId13"/>
    <p:sldId id="270" r:id="rId14"/>
    <p:sldId id="271" r:id="rId15"/>
    <p:sldId id="272" r:id="rId16"/>
    <p:sldId id="274" r:id="rId17"/>
    <p:sldId id="275" r:id="rId18"/>
    <p:sldId id="276" r:id="rId19"/>
    <p:sldId id="277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96195E-985B-4991-BB6B-F39B89E0A477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D5AFD-8203-44EC-9A3F-F90AD41A40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D5AFD-8203-44EC-9A3F-F90AD41A400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696200" cy="2743200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/>
              <a:t>Financial Management in Construction</a:t>
            </a:r>
            <a:br>
              <a:rPr lang="en-US" sz="4400" b="1" dirty="0" smtClean="0"/>
            </a:br>
            <a:r>
              <a:rPr lang="en-US" sz="3200" b="1" dirty="0" smtClean="0"/>
              <a:t>Chapter One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Main users of </a:t>
            </a:r>
            <a:r>
              <a:rPr lang="en-US" dirty="0" smtClean="0">
                <a:solidFill>
                  <a:srgbClr val="C00000"/>
                </a:solidFill>
              </a:rPr>
              <a:t>financial</a:t>
            </a:r>
            <a:r>
              <a:rPr lang="en-US" dirty="0" smtClean="0"/>
              <a:t>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Owners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Managers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Lenders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Suppliers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Customers</a:t>
            </a:r>
          </a:p>
          <a:p>
            <a:r>
              <a:rPr lang="en-US" dirty="0" smtClean="0"/>
              <a:t>Investment analysts</a:t>
            </a:r>
          </a:p>
          <a:p>
            <a:r>
              <a:rPr lang="en-US" dirty="0" smtClean="0"/>
              <a:t>Competitors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Employee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Government</a:t>
            </a:r>
          </a:p>
          <a:p>
            <a:r>
              <a:rPr lang="en-US" smtClean="0">
                <a:solidFill>
                  <a:srgbClr val="00B050"/>
                </a:solidFill>
              </a:rPr>
              <a:t>Community </a:t>
            </a:r>
            <a:r>
              <a:rPr lang="en-US" smtClean="0">
                <a:solidFill>
                  <a:srgbClr val="00B050"/>
                </a:solidFill>
              </a:rPr>
              <a:t>representatives</a:t>
            </a:r>
            <a:endParaRPr lang="en-US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What kinds of </a:t>
            </a:r>
            <a:r>
              <a:rPr lang="en-US" sz="3600" b="1" u="sng" dirty="0" smtClean="0">
                <a:solidFill>
                  <a:srgbClr val="C00000"/>
                </a:solidFill>
              </a:rPr>
              <a:t>business</a:t>
            </a:r>
            <a:r>
              <a:rPr lang="en-US" sz="3600" u="sng" dirty="0" smtClean="0">
                <a:solidFill>
                  <a:srgbClr val="C00000"/>
                </a:solidFill>
              </a:rPr>
              <a:t> </a:t>
            </a:r>
            <a:r>
              <a:rPr lang="en-US" sz="3600" b="1" u="sng" dirty="0" smtClean="0">
                <a:solidFill>
                  <a:srgbClr val="C00000"/>
                </a:solidFill>
              </a:rPr>
              <a:t>ownership </a:t>
            </a:r>
            <a:r>
              <a:rPr lang="en-US" sz="3600" u="sng" dirty="0" smtClean="0">
                <a:solidFill>
                  <a:srgbClr val="C00000"/>
                </a:solidFill>
              </a:rPr>
              <a:t>exist?</a:t>
            </a:r>
            <a:endParaRPr lang="en-US" sz="3600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400" dirty="0" smtClean="0"/>
              <a:t>There are basically three arrangements</a:t>
            </a:r>
          </a:p>
          <a:p>
            <a:r>
              <a:rPr lang="en-US" sz="4400" dirty="0" smtClean="0">
                <a:solidFill>
                  <a:srgbClr val="00B050"/>
                </a:solidFill>
              </a:rPr>
              <a:t>Sole   proprietorship</a:t>
            </a:r>
          </a:p>
          <a:p>
            <a:r>
              <a:rPr lang="en-US" sz="4400" dirty="0" smtClean="0">
                <a:solidFill>
                  <a:srgbClr val="00B050"/>
                </a:solidFill>
              </a:rPr>
              <a:t>Partnership</a:t>
            </a:r>
          </a:p>
          <a:p>
            <a:r>
              <a:rPr lang="en-US" sz="4400" dirty="0" smtClean="0">
                <a:solidFill>
                  <a:srgbClr val="00B050"/>
                </a:solidFill>
              </a:rPr>
              <a:t>Limited company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Sole   proprietorship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u="sng" dirty="0" smtClean="0">
                <a:solidFill>
                  <a:srgbClr val="00B050"/>
                </a:solidFill>
              </a:rPr>
              <a:t>An individual is</a:t>
            </a:r>
            <a:r>
              <a:rPr lang="en-US" sz="3600" u="sng" dirty="0" smtClean="0"/>
              <a:t> </a:t>
            </a:r>
            <a:r>
              <a:rPr lang="en-US" sz="3600" dirty="0" smtClean="0"/>
              <a:t>the sole (</a:t>
            </a:r>
            <a:r>
              <a:rPr lang="en-US" sz="3600" u="sng" dirty="0" smtClean="0">
                <a:solidFill>
                  <a:srgbClr val="00B050"/>
                </a:solidFill>
              </a:rPr>
              <a:t>one </a:t>
            </a:r>
            <a:r>
              <a:rPr lang="en-US" sz="3600" u="sng" dirty="0" smtClean="0"/>
              <a:t>and only) </a:t>
            </a:r>
            <a:r>
              <a:rPr lang="en-US" sz="3600" u="sng" dirty="0" smtClean="0">
                <a:solidFill>
                  <a:srgbClr val="00B050"/>
                </a:solidFill>
              </a:rPr>
              <a:t>owner</a:t>
            </a:r>
          </a:p>
          <a:p>
            <a:r>
              <a:rPr lang="en-US" sz="3600" dirty="0" smtClean="0"/>
              <a:t>Often small business</a:t>
            </a:r>
          </a:p>
          <a:p>
            <a:r>
              <a:rPr lang="en-US" sz="3600" dirty="0" smtClean="0"/>
              <a:t>The number of </a:t>
            </a:r>
            <a:r>
              <a:rPr lang="en-US" sz="3600" dirty="0" smtClean="0">
                <a:solidFill>
                  <a:srgbClr val="00B050"/>
                </a:solidFill>
              </a:rPr>
              <a:t>such business is very large</a:t>
            </a:r>
          </a:p>
          <a:p>
            <a:r>
              <a:rPr lang="en-US" sz="3600" dirty="0" smtClean="0">
                <a:solidFill>
                  <a:srgbClr val="00B050"/>
                </a:solidFill>
              </a:rPr>
              <a:t>Easy to </a:t>
            </a:r>
            <a:r>
              <a:rPr lang="en-US" sz="3600" dirty="0" smtClean="0"/>
              <a:t>set up(</a:t>
            </a:r>
            <a:r>
              <a:rPr lang="en-US" sz="3600" dirty="0" smtClean="0">
                <a:solidFill>
                  <a:srgbClr val="00B050"/>
                </a:solidFill>
              </a:rPr>
              <a:t>organize</a:t>
            </a:r>
            <a:r>
              <a:rPr lang="en-US" sz="3600" dirty="0" smtClean="0"/>
              <a:t>)</a:t>
            </a:r>
          </a:p>
          <a:p>
            <a:r>
              <a:rPr lang="en-US" sz="3600" dirty="0" smtClean="0"/>
              <a:t>The law doesn’t recognize it separate from the owner when the owner dies the business ceases (stop)</a:t>
            </a:r>
          </a:p>
          <a:p>
            <a:r>
              <a:rPr lang="en-US" sz="3600" dirty="0" smtClean="0">
                <a:solidFill>
                  <a:srgbClr val="00B050"/>
                </a:solidFill>
              </a:rPr>
              <a:t>Single tax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300" dirty="0" smtClean="0">
                <a:solidFill>
                  <a:srgbClr val="C00000"/>
                </a:solidFill>
              </a:rPr>
              <a:t>Partnership</a:t>
            </a:r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dirty="0" smtClean="0"/>
              <a:t>At list </a:t>
            </a:r>
            <a:r>
              <a:rPr lang="en-US" sz="5400" dirty="0" smtClean="0">
                <a:solidFill>
                  <a:srgbClr val="C00000"/>
                </a:solidFill>
              </a:rPr>
              <a:t>two individuals (owner)</a:t>
            </a:r>
          </a:p>
          <a:p>
            <a:r>
              <a:rPr lang="en-US" sz="5400" dirty="0" smtClean="0"/>
              <a:t>Much in common with Sole   proprietorship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300" dirty="0" smtClean="0"/>
              <a:t>Limited company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Minimum </a:t>
            </a:r>
            <a:r>
              <a:rPr lang="en-US" sz="3600" dirty="0" smtClean="0">
                <a:solidFill>
                  <a:srgbClr val="C00000"/>
                </a:solidFill>
              </a:rPr>
              <a:t>two individuals</a:t>
            </a:r>
          </a:p>
          <a:p>
            <a:r>
              <a:rPr lang="en-US" sz="3600" dirty="0" smtClean="0"/>
              <a:t>Liability (legally bound) is limited</a:t>
            </a:r>
          </a:p>
          <a:p>
            <a:r>
              <a:rPr lang="en-US" sz="3600" dirty="0" smtClean="0"/>
              <a:t>In many cases </a:t>
            </a:r>
            <a:r>
              <a:rPr lang="en-US" sz="3600" u="sng" dirty="0" smtClean="0">
                <a:solidFill>
                  <a:srgbClr val="C00000"/>
                </a:solidFill>
              </a:rPr>
              <a:t>owners are not involved in day-to-day activities</a:t>
            </a:r>
          </a:p>
          <a:p>
            <a:r>
              <a:rPr lang="en-US" sz="3600" u="sng" dirty="0" smtClean="0">
                <a:solidFill>
                  <a:srgbClr val="C00000"/>
                </a:solidFill>
              </a:rPr>
              <a:t>It has regulations </a:t>
            </a:r>
            <a:r>
              <a:rPr lang="en-US" sz="3600" dirty="0" smtClean="0"/>
              <a:t>even to start part of which to prepare annual financial report</a:t>
            </a:r>
          </a:p>
          <a:p>
            <a:r>
              <a:rPr lang="en-US" sz="3600" dirty="0" smtClean="0">
                <a:solidFill>
                  <a:srgbClr val="C00000"/>
                </a:solidFill>
              </a:rPr>
              <a:t>Double taxation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In the  larger limited companies A </a:t>
            </a:r>
            <a:r>
              <a:rPr lang="en-US" sz="4400" u="sng" dirty="0" smtClean="0"/>
              <a:t>board of directors is appointed by owners </a:t>
            </a:r>
            <a:r>
              <a:rPr lang="en-US" sz="4400" dirty="0" smtClean="0"/>
              <a:t>( </a:t>
            </a:r>
            <a:r>
              <a:rPr lang="en-US" sz="4400" dirty="0" smtClean="0">
                <a:solidFill>
                  <a:srgbClr val="C00000"/>
                </a:solidFill>
              </a:rPr>
              <a:t>shareholders) </a:t>
            </a:r>
            <a:r>
              <a:rPr lang="en-US" sz="4400" u="sng" dirty="0" smtClean="0">
                <a:solidFill>
                  <a:srgbClr val="C00000"/>
                </a:solidFill>
              </a:rPr>
              <a:t>to oversee the running of the business.</a:t>
            </a:r>
            <a:endParaRPr lang="en-US" sz="4400" u="sng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6000" dirty="0" smtClean="0"/>
              <a:t>What is the reason to start and run a company( business)?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Goals of financial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4937760"/>
          </a:xfrm>
        </p:spPr>
        <p:txBody>
          <a:bodyPr/>
          <a:lstStyle/>
          <a:p>
            <a:pPr>
              <a:buNone/>
            </a:pPr>
            <a:r>
              <a:rPr lang="en-US" sz="4400" b="1" dirty="0" smtClean="0">
                <a:solidFill>
                  <a:srgbClr val="C00000"/>
                </a:solidFill>
              </a:rPr>
              <a:t>Profit maximization</a:t>
            </a:r>
          </a:p>
          <a:p>
            <a:r>
              <a:rPr lang="en-US" sz="3200" dirty="0" smtClean="0"/>
              <a:t>Is vague (</a:t>
            </a:r>
            <a:r>
              <a:rPr lang="en-US" sz="3200" dirty="0" smtClean="0">
                <a:solidFill>
                  <a:srgbClr val="00B050"/>
                </a:solidFill>
              </a:rPr>
              <a:t>profit in the short run might be different from profit in the long run</a:t>
            </a:r>
            <a:r>
              <a:rPr lang="en-US" sz="3200" dirty="0" smtClean="0"/>
              <a:t>) no consideration for P PC balance</a:t>
            </a:r>
          </a:p>
          <a:p>
            <a:r>
              <a:rPr lang="en-US" sz="3200" dirty="0" smtClean="0"/>
              <a:t>It leaves </a:t>
            </a:r>
            <a:r>
              <a:rPr lang="en-US" sz="3200" dirty="0" smtClean="0">
                <a:solidFill>
                  <a:srgbClr val="00B050"/>
                </a:solidFill>
              </a:rPr>
              <a:t>consideration of timing and duration </a:t>
            </a:r>
            <a:r>
              <a:rPr lang="en-US" sz="3200" u="sng" dirty="0" smtClean="0">
                <a:solidFill>
                  <a:srgbClr val="C00000"/>
                </a:solidFill>
              </a:rPr>
              <a:t>undefined</a:t>
            </a:r>
            <a:r>
              <a:rPr lang="en-US" sz="3200" dirty="0" smtClean="0"/>
              <a:t> (there is </a:t>
            </a:r>
            <a:r>
              <a:rPr lang="en-US" sz="3200" dirty="0" smtClean="0">
                <a:solidFill>
                  <a:srgbClr val="C00000"/>
                </a:solidFill>
              </a:rPr>
              <a:t>no </a:t>
            </a:r>
            <a:r>
              <a:rPr lang="en-US" sz="3200" u="sng" dirty="0" smtClean="0">
                <a:solidFill>
                  <a:srgbClr val="C00000"/>
                </a:solidFill>
              </a:rPr>
              <a:t>guide</a:t>
            </a:r>
            <a:r>
              <a:rPr lang="en-US" sz="3200" dirty="0" smtClean="0">
                <a:solidFill>
                  <a:srgbClr val="C00000"/>
                </a:solidFill>
              </a:rPr>
              <a:t> for comparing profit now  with profit in future</a:t>
            </a:r>
            <a:r>
              <a:rPr lang="en-US" sz="3200" dirty="0" smtClean="0"/>
              <a:t> or for comparing profits streams of different durations)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/>
            <a:r>
              <a:rPr lang="en-US" sz="2800" dirty="0" smtClean="0"/>
              <a:t>It </a:t>
            </a:r>
            <a:r>
              <a:rPr lang="en-US" sz="2800" u="sng" dirty="0" smtClean="0"/>
              <a:t>overlook future aspects</a:t>
            </a:r>
          </a:p>
          <a:p>
            <a:pPr marL="788670" lvl="1" indent="-514350"/>
            <a:r>
              <a:rPr lang="en-US" sz="2800" dirty="0" smtClean="0">
                <a:solidFill>
                  <a:srgbClr val="C00000"/>
                </a:solidFill>
              </a:rPr>
              <a:t>Some business have </a:t>
            </a:r>
            <a:r>
              <a:rPr lang="en-US" sz="2800" u="sng" dirty="0" smtClean="0">
                <a:solidFill>
                  <a:srgbClr val="C00000"/>
                </a:solidFill>
              </a:rPr>
              <a:t>placed a high value on the growth of sales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smtClean="0"/>
              <a:t>and are </a:t>
            </a:r>
            <a:r>
              <a:rPr lang="en-US" sz="2800" dirty="0" smtClean="0">
                <a:solidFill>
                  <a:srgbClr val="C00000"/>
                </a:solidFill>
              </a:rPr>
              <a:t>willing to </a:t>
            </a:r>
            <a:r>
              <a:rPr lang="en-US" sz="2800" u="sng" dirty="0" smtClean="0">
                <a:solidFill>
                  <a:srgbClr val="C00000"/>
                </a:solidFill>
              </a:rPr>
              <a:t>accept lower profits</a:t>
            </a:r>
            <a:r>
              <a:rPr lang="en-US" sz="2800" u="sng" dirty="0" smtClean="0"/>
              <a:t> </a:t>
            </a:r>
            <a:r>
              <a:rPr lang="en-US" sz="2800" u="sng" dirty="0" smtClean="0">
                <a:solidFill>
                  <a:srgbClr val="00B050"/>
                </a:solidFill>
              </a:rPr>
              <a:t>to gain stability of the market sales</a:t>
            </a:r>
            <a:r>
              <a:rPr lang="en-US" sz="2800" dirty="0" smtClean="0"/>
              <a:t>,</a:t>
            </a:r>
          </a:p>
          <a:p>
            <a:pPr marL="788670" lvl="1" indent="-514350"/>
            <a:r>
              <a:rPr lang="en-US" sz="2800" dirty="0" smtClean="0"/>
              <a:t>Other business recognize </a:t>
            </a:r>
            <a:r>
              <a:rPr lang="en-US" sz="2800" u="sng" dirty="0" smtClean="0"/>
              <a:t>diversifying their activities into different products </a:t>
            </a:r>
            <a:r>
              <a:rPr lang="en-US" sz="2800" dirty="0" smtClean="0"/>
              <a:t>that strengthen the firm but </a:t>
            </a:r>
            <a:r>
              <a:rPr lang="en-US" sz="2800" u="sng" dirty="0" smtClean="0"/>
              <a:t>short term decline in profit</a:t>
            </a:r>
            <a:r>
              <a:rPr lang="en-US" sz="2800" dirty="0" smtClean="0"/>
              <a:t>.</a:t>
            </a:r>
          </a:p>
          <a:p>
            <a:pPr marL="788670" lvl="1" indent="-514350"/>
            <a:r>
              <a:rPr lang="en-US" sz="2800" dirty="0" smtClean="0"/>
              <a:t>Others firm use a portion of their profits to achieve social goals or to make contributions to society.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C00000"/>
                </a:solidFill>
              </a:rPr>
              <a:t>Wealth maximization</a:t>
            </a:r>
          </a:p>
          <a:p>
            <a:r>
              <a:rPr lang="en-US" sz="2800" u="sng" dirty="0" smtClean="0">
                <a:solidFill>
                  <a:srgbClr val="00B050"/>
                </a:solidFill>
              </a:rPr>
              <a:t>Avoid high level of risk</a:t>
            </a:r>
          </a:p>
          <a:p>
            <a:r>
              <a:rPr lang="en-US" sz="2800" u="sng" dirty="0" smtClean="0">
                <a:solidFill>
                  <a:srgbClr val="00B050"/>
                </a:solidFill>
              </a:rPr>
              <a:t>Pay consistent</a:t>
            </a:r>
            <a:r>
              <a:rPr lang="en-US" sz="2800" dirty="0" smtClean="0"/>
              <a:t>; dividend (</a:t>
            </a:r>
            <a:r>
              <a:rPr lang="en-US" sz="2800" u="sng" dirty="0" smtClean="0"/>
              <a:t>share of profit </a:t>
            </a:r>
            <a:r>
              <a:rPr lang="en-US" sz="2800" dirty="0" smtClean="0"/>
              <a:t>paid to share holder) by </a:t>
            </a:r>
            <a:r>
              <a:rPr lang="en-US" sz="2800" u="sng" dirty="0" smtClean="0"/>
              <a:t>paying consistent (equal) dividends</a:t>
            </a:r>
            <a:r>
              <a:rPr lang="en-US" sz="2800" dirty="0" smtClean="0"/>
              <a:t>, </a:t>
            </a:r>
            <a:r>
              <a:rPr lang="en-US" sz="2800" u="sng" dirty="0" smtClean="0"/>
              <a:t>the firm helps attract investors seeking cash income</a:t>
            </a:r>
            <a:r>
              <a:rPr lang="en-US" sz="2800" dirty="0" smtClean="0"/>
              <a:t>, which maintain the market value of the stocks and keep up its present value.</a:t>
            </a:r>
          </a:p>
          <a:p>
            <a:r>
              <a:rPr lang="en-US" sz="2800" dirty="0" smtClean="0">
                <a:solidFill>
                  <a:srgbClr val="00B050"/>
                </a:solidFill>
              </a:rPr>
              <a:t>Seek growth in sales</a:t>
            </a:r>
            <a:r>
              <a:rPr lang="en-US" sz="2800" dirty="0" smtClean="0"/>
              <a:t>; as a </a:t>
            </a:r>
            <a:r>
              <a:rPr lang="en-US" sz="2800" u="sng" dirty="0" smtClean="0"/>
              <a:t>firm increases its sales</a:t>
            </a:r>
            <a:r>
              <a:rPr lang="en-US" sz="2800" dirty="0" smtClean="0"/>
              <a:t> and </a:t>
            </a:r>
            <a:r>
              <a:rPr lang="en-US" sz="2800" u="sng" dirty="0" smtClean="0"/>
              <a:t>develops new markets for products</a:t>
            </a:r>
            <a:r>
              <a:rPr lang="en-US" sz="2800" dirty="0" smtClean="0"/>
              <a:t>, </a:t>
            </a:r>
            <a:r>
              <a:rPr lang="en-US" sz="2800" u="sng" dirty="0" smtClean="0"/>
              <a:t>it protects itself against economic </a:t>
            </a:r>
            <a:r>
              <a:rPr lang="en-US" sz="2800" dirty="0" smtClean="0"/>
              <a:t>recessions </a:t>
            </a:r>
            <a:r>
              <a:rPr lang="en-US" sz="2800" u="sng" dirty="0" smtClean="0"/>
              <a:t>(decline) </a:t>
            </a:r>
            <a:r>
              <a:rPr lang="en-US" sz="2800" dirty="0" smtClean="0"/>
              <a:t>changes in consumer preferences or other reductions in demand for the firm’s products. However profit may decrease from the additional cost required for promotion and secure attraction of various customers.</a:t>
            </a:r>
          </a:p>
          <a:p>
            <a:r>
              <a:rPr lang="en-US" sz="2800" dirty="0" smtClean="0"/>
              <a:t>Maintain market price of stocks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70448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COURSE CONTENT</a:t>
            </a:r>
          </a:p>
          <a:p>
            <a:r>
              <a:rPr lang="en-US" sz="3600" b="1" dirty="0" smtClean="0"/>
              <a:t> </a:t>
            </a:r>
            <a:r>
              <a:rPr lang="en-US" sz="3200" b="1" dirty="0" smtClean="0"/>
              <a:t>chapter 1: Introduction</a:t>
            </a:r>
            <a:endParaRPr lang="en-US" sz="3600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General Introduction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Goals of financial management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Functions of financial management</a:t>
            </a:r>
          </a:p>
          <a:p>
            <a:pPr marL="514350" indent="-514350"/>
            <a:r>
              <a:rPr lang="en-US" sz="3200" b="1" dirty="0" smtClean="0"/>
              <a:t>chapter 2:Financing decision</a:t>
            </a:r>
            <a:endParaRPr lang="en-US" sz="3600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Short term financing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Intermediate term financing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Long term financing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Functions of Financial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/>
          <a:lstStyle/>
          <a:p>
            <a:pPr marL="284163" indent="-223838">
              <a:buFont typeface="+mj-lt"/>
              <a:buAutoNum type="arabicPeriod"/>
            </a:pPr>
            <a:r>
              <a:rPr lang="en-US" sz="3200" b="1" dirty="0" smtClean="0"/>
              <a:t>Liquidity functions</a:t>
            </a:r>
            <a:r>
              <a:rPr lang="en-US" sz="3200" dirty="0" smtClean="0"/>
              <a:t>: this means that </a:t>
            </a:r>
            <a:r>
              <a:rPr lang="en-US" sz="3200" dirty="0" smtClean="0">
                <a:solidFill>
                  <a:srgbClr val="00B050"/>
                </a:solidFill>
              </a:rPr>
              <a:t>the firm has adequate cash on hand</a:t>
            </a:r>
            <a:r>
              <a:rPr lang="en-US" sz="3200" dirty="0" smtClean="0"/>
              <a:t> </a:t>
            </a:r>
            <a:r>
              <a:rPr lang="en-US" sz="3200" u="sng" dirty="0" smtClean="0"/>
              <a:t>to meet its </a:t>
            </a:r>
            <a:r>
              <a:rPr lang="en-US" sz="3200" u="sng" dirty="0" smtClean="0">
                <a:solidFill>
                  <a:srgbClr val="C00000"/>
                </a:solidFill>
              </a:rPr>
              <a:t>obligation</a:t>
            </a:r>
            <a:r>
              <a:rPr lang="en-US" sz="3200" u="sng" dirty="0" smtClean="0"/>
              <a:t> at all times.</a:t>
            </a:r>
            <a:r>
              <a:rPr lang="en-US" sz="3200" dirty="0" smtClean="0"/>
              <a:t>( or the firm can pay all its bills when due and have sufficient cash to take unanticipated discounts for large cash purchases)</a:t>
            </a:r>
          </a:p>
          <a:p>
            <a:pPr marL="914400" indent="-223838"/>
            <a:r>
              <a:rPr lang="en-US" sz="3200" dirty="0" smtClean="0">
                <a:solidFill>
                  <a:srgbClr val="C00000"/>
                </a:solidFill>
              </a:rPr>
              <a:t>Forecasting cash flow</a:t>
            </a:r>
          </a:p>
          <a:p>
            <a:pPr marL="914400" indent="-223838"/>
            <a:r>
              <a:rPr lang="en-US" sz="3200" dirty="0" smtClean="0">
                <a:solidFill>
                  <a:srgbClr val="C00000"/>
                </a:solidFill>
              </a:rPr>
              <a:t>Raising funds</a:t>
            </a:r>
          </a:p>
          <a:p>
            <a:pPr marL="914400" indent="-223838"/>
            <a:r>
              <a:rPr lang="en-US" sz="3200" dirty="0" smtClean="0">
                <a:solidFill>
                  <a:srgbClr val="C00000"/>
                </a:solidFill>
              </a:rPr>
              <a:t>Managing the flow of internal funds</a:t>
            </a:r>
          </a:p>
          <a:p>
            <a:pPr marL="914400" indent="-223838">
              <a:buNone/>
            </a:pPr>
            <a:endParaRPr lang="en-US" dirty="0" smtClean="0"/>
          </a:p>
          <a:p>
            <a:pPr marL="914400" indent="-223838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sz="3200" b="1" dirty="0" smtClean="0"/>
              <a:t>Profitability functions</a:t>
            </a:r>
            <a:r>
              <a:rPr lang="en-US" sz="3200" dirty="0" smtClean="0"/>
              <a:t>: In seeking profit for the firm </a:t>
            </a:r>
            <a:r>
              <a:rPr lang="en-US" sz="3200" u="sng" dirty="0" smtClean="0"/>
              <a:t>the financial manager shall provide specific input into the decision-making process </a:t>
            </a:r>
            <a:r>
              <a:rPr lang="en-US" sz="3200" dirty="0" smtClean="0"/>
              <a:t>based on financial </a:t>
            </a:r>
            <a:r>
              <a:rPr lang="en-US" sz="3200" u="sng" dirty="0" smtClean="0"/>
              <a:t>training</a:t>
            </a:r>
            <a:r>
              <a:rPr lang="en-US" sz="3200" dirty="0" smtClean="0"/>
              <a:t> and </a:t>
            </a:r>
            <a:r>
              <a:rPr lang="en-US" sz="3200" u="sng" dirty="0" smtClean="0"/>
              <a:t>actions.</a:t>
            </a:r>
          </a:p>
          <a:p>
            <a:pPr marL="977900" indent="-273050"/>
            <a:r>
              <a:rPr lang="en-US" sz="3200" dirty="0" smtClean="0"/>
              <a:t>Forecasting profit</a:t>
            </a:r>
          </a:p>
          <a:p>
            <a:pPr marL="977900" indent="-273050"/>
            <a:r>
              <a:rPr lang="en-US" sz="3200" dirty="0" smtClean="0"/>
              <a:t>Cost control</a:t>
            </a:r>
          </a:p>
          <a:p>
            <a:pPr marL="977900" indent="-273050"/>
            <a:r>
              <a:rPr lang="en-US" sz="3200" dirty="0" smtClean="0"/>
              <a:t>Pricing</a:t>
            </a:r>
          </a:p>
          <a:p>
            <a:pPr marL="977900" indent="-273050"/>
            <a:r>
              <a:rPr lang="en-US" sz="3200" dirty="0" smtClean="0"/>
              <a:t>Measuring risk-return of a proposal</a:t>
            </a:r>
            <a:endParaRPr lang="en-US" sz="3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5181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sz="3200" b="1" dirty="0" smtClean="0"/>
              <a:t>Managing assets</a:t>
            </a:r>
            <a:r>
              <a:rPr lang="en-US" sz="3200" dirty="0" smtClean="0">
                <a:solidFill>
                  <a:srgbClr val="00B050"/>
                </a:solidFill>
              </a:rPr>
              <a:t>: assets are the resources by which the firm is able to conduct business</a:t>
            </a:r>
            <a:r>
              <a:rPr lang="en-US" sz="3200" dirty="0" smtClean="0"/>
              <a:t>. The term assets includes </a:t>
            </a:r>
            <a:r>
              <a:rPr lang="en-US" sz="3200" dirty="0" smtClean="0">
                <a:solidFill>
                  <a:srgbClr val="C00000"/>
                </a:solidFill>
              </a:rPr>
              <a:t>buildings, machinery, vehicles, inventory, money and other resources owned by the firm</a:t>
            </a:r>
            <a:r>
              <a:rPr lang="en-US" sz="3200" dirty="0" smtClean="0"/>
              <a:t>.  A firm’s asset must be carefully managed and a number of decisions must be made concerning their use. The decision making role crosses liquidity and profitability lines. </a:t>
            </a:r>
            <a:r>
              <a:rPr lang="en-US" sz="3200" u="sng" dirty="0" smtClean="0">
                <a:solidFill>
                  <a:srgbClr val="C00000"/>
                </a:solidFill>
              </a:rPr>
              <a:t>Converting idle equipment to cash improves liquidity</a:t>
            </a:r>
            <a:r>
              <a:rPr lang="en-US" sz="3200" dirty="0" smtClean="0"/>
              <a:t>, </a:t>
            </a:r>
            <a:r>
              <a:rPr lang="en-US" sz="3200" u="sng" dirty="0" smtClean="0">
                <a:solidFill>
                  <a:srgbClr val="00B050"/>
                </a:solidFill>
              </a:rPr>
              <a:t>reducing costs improves profitability</a:t>
            </a:r>
            <a:r>
              <a:rPr lang="en-US" u="sng" dirty="0" smtClean="0">
                <a:solidFill>
                  <a:srgbClr val="00B050"/>
                </a:solidFill>
              </a:rPr>
              <a:t>.</a:t>
            </a:r>
            <a:endParaRPr lang="en-US" u="sng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436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 chapter 3: Firm’s financial operation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Financial statements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Financial analysis</a:t>
            </a:r>
          </a:p>
          <a:p>
            <a:pPr marL="514350" indent="-514350">
              <a:buNone/>
            </a:pPr>
            <a:r>
              <a:rPr lang="en-US" sz="3600" b="1" dirty="0" smtClean="0"/>
              <a:t> Chapter 4: Investment policy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The time value of money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Investment appraisal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Capital budgeting on contract investment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A system of control levels</a:t>
            </a:r>
            <a:endParaRPr 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Chapter 5:Working capital management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Working capital policy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Cash &amp; liquid management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Credit management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Inventory management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General Introduction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3340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r>
              <a:rPr lang="en-US" b="1" dirty="0" smtClean="0"/>
              <a:t>chapter 1: Introduction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What is financial management all about?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FM</a:t>
            </a:r>
            <a:r>
              <a:rPr lang="en-US" dirty="0" smtClean="0"/>
              <a:t> is the </a:t>
            </a:r>
            <a:r>
              <a:rPr lang="en-US" u="sng" dirty="0" smtClean="0">
                <a:solidFill>
                  <a:srgbClr val="00B050"/>
                </a:solidFill>
              </a:rPr>
              <a:t>planning</a:t>
            </a:r>
            <a:r>
              <a:rPr lang="en-US" u="sng" dirty="0" smtClean="0"/>
              <a:t> for, </a:t>
            </a:r>
            <a:r>
              <a:rPr lang="en-US" u="sng" dirty="0" smtClean="0">
                <a:solidFill>
                  <a:srgbClr val="00B050"/>
                </a:solidFill>
              </a:rPr>
              <a:t>acquiring (gain for one self) and utilizing </a:t>
            </a:r>
            <a:r>
              <a:rPr lang="en-US" u="sng" dirty="0" smtClean="0"/>
              <a:t>of </a:t>
            </a:r>
            <a:r>
              <a:rPr lang="en-US" u="sng" dirty="0" smtClean="0">
                <a:solidFill>
                  <a:srgbClr val="00B050"/>
                </a:solidFill>
              </a:rPr>
              <a:t>funds </a:t>
            </a:r>
            <a:r>
              <a:rPr lang="en-US" dirty="0" smtClean="0">
                <a:solidFill>
                  <a:srgbClr val="00B050"/>
                </a:solidFill>
              </a:rPr>
              <a:t>in order to maximize the </a:t>
            </a:r>
            <a:r>
              <a:rPr lang="en-US" b="1" dirty="0" smtClean="0">
                <a:solidFill>
                  <a:srgbClr val="00B050"/>
                </a:solidFill>
              </a:rPr>
              <a:t>efficiency</a:t>
            </a:r>
            <a:r>
              <a:rPr lang="en-US" dirty="0" smtClean="0">
                <a:solidFill>
                  <a:srgbClr val="00B050"/>
                </a:solidFill>
              </a:rPr>
              <a:t> and </a:t>
            </a:r>
            <a:r>
              <a:rPr lang="en-US" b="1" dirty="0" smtClean="0">
                <a:solidFill>
                  <a:srgbClr val="00B050"/>
                </a:solidFill>
              </a:rPr>
              <a:t>value</a:t>
            </a:r>
            <a:r>
              <a:rPr lang="en-US" dirty="0" smtClean="0">
                <a:solidFill>
                  <a:srgbClr val="00B050"/>
                </a:solidFill>
              </a:rPr>
              <a:t> of the firm</a:t>
            </a:r>
          </a:p>
          <a:p>
            <a:r>
              <a:rPr lang="en-US" dirty="0" smtClean="0"/>
              <a:t>It involves</a:t>
            </a:r>
          </a:p>
          <a:p>
            <a:pPr marL="854075" indent="-854075">
              <a:buNone/>
            </a:pPr>
            <a:r>
              <a:rPr lang="en-US" dirty="0" smtClean="0"/>
              <a:t>-</a:t>
            </a:r>
            <a:r>
              <a:rPr lang="en-US" u="sng" dirty="0" smtClean="0"/>
              <a:t>Forecasting and planning</a:t>
            </a:r>
          </a:p>
          <a:p>
            <a:pPr marL="854075" indent="-854075">
              <a:buNone/>
            </a:pPr>
            <a:r>
              <a:rPr lang="en-US" dirty="0" smtClean="0"/>
              <a:t>-</a:t>
            </a:r>
            <a:r>
              <a:rPr lang="en-US" u="sng" dirty="0" smtClean="0"/>
              <a:t>Major investment and financing decisions</a:t>
            </a:r>
          </a:p>
          <a:p>
            <a:pPr marL="854075" indent="-854075">
              <a:buNone/>
            </a:pPr>
            <a:r>
              <a:rPr lang="en-US" dirty="0" smtClean="0"/>
              <a:t>-</a:t>
            </a:r>
            <a:r>
              <a:rPr lang="en-US" u="sng" dirty="0" smtClean="0"/>
              <a:t>Coordinate and control</a:t>
            </a:r>
          </a:p>
          <a:p>
            <a:pPr marL="854075" indent="-854075">
              <a:buNone/>
            </a:pPr>
            <a:r>
              <a:rPr lang="en-US" dirty="0" smtClean="0"/>
              <a:t>-</a:t>
            </a:r>
            <a:r>
              <a:rPr lang="en-US" u="sng" dirty="0" smtClean="0"/>
              <a:t>Risk management </a:t>
            </a:r>
          </a:p>
          <a:p>
            <a:pPr marL="854075" indent="-854075">
              <a:buNone/>
            </a:pPr>
            <a:endParaRPr lang="en-US" b="1" u="sng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839200" cy="4937760"/>
          </a:xfrm>
        </p:spPr>
        <p:txBody>
          <a:bodyPr/>
          <a:lstStyle/>
          <a:p>
            <a:pPr>
              <a:buNone/>
            </a:pPr>
            <a:r>
              <a:rPr lang="en-US" sz="3600" dirty="0" smtClean="0"/>
              <a:t>Financial management is the managerial activity which is </a:t>
            </a:r>
            <a:r>
              <a:rPr lang="en-US" sz="3600" u="sng" dirty="0" smtClean="0">
                <a:solidFill>
                  <a:srgbClr val="00B050"/>
                </a:solidFill>
              </a:rPr>
              <a:t>concerned with the </a:t>
            </a:r>
            <a:r>
              <a:rPr lang="en-US" sz="3600" u="sng" dirty="0" smtClean="0">
                <a:solidFill>
                  <a:srgbClr val="C00000"/>
                </a:solidFill>
              </a:rPr>
              <a:t>planning</a:t>
            </a:r>
            <a:r>
              <a:rPr lang="en-US" sz="3600" u="sng" dirty="0" smtClean="0">
                <a:solidFill>
                  <a:srgbClr val="00B050"/>
                </a:solidFill>
              </a:rPr>
              <a:t> and </a:t>
            </a:r>
            <a:r>
              <a:rPr lang="en-US" sz="3600" u="sng" dirty="0" smtClean="0">
                <a:solidFill>
                  <a:srgbClr val="C00000"/>
                </a:solidFill>
              </a:rPr>
              <a:t>controlling</a:t>
            </a:r>
            <a:r>
              <a:rPr lang="en-US" sz="3600" u="sng" dirty="0" smtClean="0">
                <a:solidFill>
                  <a:srgbClr val="00B050"/>
                </a:solidFill>
              </a:rPr>
              <a:t> of the firm’s </a:t>
            </a:r>
            <a:r>
              <a:rPr lang="en-US" sz="3600" u="sng" dirty="0" smtClean="0">
                <a:solidFill>
                  <a:srgbClr val="C00000"/>
                </a:solidFill>
              </a:rPr>
              <a:t>financial resources.</a:t>
            </a:r>
            <a:r>
              <a:rPr lang="en-US" sz="3600" u="sng" dirty="0" smtClean="0">
                <a:solidFill>
                  <a:srgbClr val="00B050"/>
                </a:solidFill>
              </a:rPr>
              <a:t> </a:t>
            </a:r>
            <a:r>
              <a:rPr lang="en-US" sz="3600" dirty="0" smtClean="0"/>
              <a:t>It was a branch of economics till 1890, as a separate discipline, it is of recent origin. </a:t>
            </a:r>
            <a:r>
              <a:rPr lang="en-US" dirty="0" smtClean="0"/>
              <a:t>( financial management, 9</a:t>
            </a:r>
            <a:r>
              <a:rPr lang="en-US" baseline="30000" dirty="0" smtClean="0"/>
              <a:t>th</a:t>
            </a:r>
            <a:r>
              <a:rPr lang="en-US" dirty="0" smtClean="0"/>
              <a:t> edition ,I M </a:t>
            </a:r>
            <a:r>
              <a:rPr lang="en-US" dirty="0" err="1" smtClean="0"/>
              <a:t>Pandey</a:t>
            </a:r>
            <a:r>
              <a:rPr lang="en-US" dirty="0" smtClean="0"/>
              <a:t> p.3)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5029200"/>
            <a:ext cx="8153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Financial management </a:t>
            </a:r>
            <a:r>
              <a:rPr lang="en-US" dirty="0" smtClean="0"/>
              <a:t>=</a:t>
            </a:r>
            <a:r>
              <a:rPr lang="en-US" u="sng" dirty="0" smtClean="0">
                <a:solidFill>
                  <a:srgbClr val="C00000"/>
                </a:solidFill>
              </a:rPr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planning + controlling financial resources. 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No matter  what the nature of the proposed business is and how it is organized, </a:t>
            </a:r>
            <a:r>
              <a:rPr lang="en-US" dirty="0" smtClean="0">
                <a:solidFill>
                  <a:srgbClr val="C00000"/>
                </a:solidFill>
              </a:rPr>
              <a:t>one has to address the following questions in financial management.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What capital investment should be made</a:t>
            </a:r>
            <a:r>
              <a:rPr lang="en-US" dirty="0" smtClean="0"/>
              <a:t>? That is </a:t>
            </a:r>
            <a:r>
              <a:rPr lang="en-US" u="sng" dirty="0" smtClean="0"/>
              <a:t>what kind of material and equipment should be purchased</a:t>
            </a:r>
            <a:r>
              <a:rPr lang="en-US" dirty="0" smtClean="0"/>
              <a:t>, or building  to be rented etc.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How and where the money to pay for the </a:t>
            </a:r>
            <a:r>
              <a:rPr lang="en-US" u="sng" dirty="0" smtClean="0">
                <a:solidFill>
                  <a:srgbClr val="00B050"/>
                </a:solidFill>
              </a:rPr>
              <a:t>proposed capital investment </a:t>
            </a:r>
            <a:r>
              <a:rPr lang="en-US" dirty="0" smtClean="0">
                <a:solidFill>
                  <a:srgbClr val="00B050"/>
                </a:solidFill>
              </a:rPr>
              <a:t>should be raised?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How the day-to-day financial activities are handled </a:t>
            </a:r>
            <a:r>
              <a:rPr lang="en-US" dirty="0" smtClean="0"/>
              <a:t>like </a:t>
            </a:r>
            <a:r>
              <a:rPr lang="en-US" u="sng" dirty="0" smtClean="0"/>
              <a:t>collecting the receivables </a:t>
            </a:r>
            <a:r>
              <a:rPr lang="en-US" dirty="0" smtClean="0"/>
              <a:t>and </a:t>
            </a:r>
            <a:r>
              <a:rPr lang="en-US" u="sng" dirty="0" smtClean="0"/>
              <a:t>paying the suppliers</a:t>
            </a:r>
            <a:r>
              <a:rPr lang="en-US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Today it has broaden to deal with issues like</a:t>
            </a:r>
          </a:p>
          <a:p>
            <a:r>
              <a:rPr lang="en-US" dirty="0" smtClean="0"/>
              <a:t>Which new proposal for employing capital should be accepted by the firm?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What steps can be taken  to increase the value of the firms common stocks?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How much </a:t>
            </a:r>
            <a:r>
              <a:rPr lang="en-US" u="sng" dirty="0" smtClean="0">
                <a:solidFill>
                  <a:srgbClr val="C00000"/>
                </a:solidFill>
              </a:rPr>
              <a:t>working capital </a:t>
            </a:r>
            <a:r>
              <a:rPr lang="en-US" dirty="0" smtClean="0">
                <a:solidFill>
                  <a:srgbClr val="C00000"/>
                </a:solidFill>
              </a:rPr>
              <a:t>will be needed to support &amp; expand the </a:t>
            </a:r>
            <a:r>
              <a:rPr lang="en-US" u="sng" dirty="0" smtClean="0">
                <a:solidFill>
                  <a:srgbClr val="C00000"/>
                </a:solidFill>
              </a:rPr>
              <a:t>companies operation</a:t>
            </a:r>
            <a:r>
              <a:rPr lang="en-US" dirty="0" smtClean="0">
                <a:solidFill>
                  <a:srgbClr val="C00000"/>
                </a:solidFill>
              </a:rPr>
              <a:t>?</a:t>
            </a:r>
          </a:p>
          <a:p>
            <a:r>
              <a:rPr lang="en-US" dirty="0" smtClean="0"/>
              <a:t>Where should the firm go to raise the short and long-term capital demand and how much will it cost?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Should a firm declare a cash dividend (share b/n share holder) </a:t>
            </a:r>
            <a:r>
              <a:rPr lang="en-US" u="sng" dirty="0" smtClean="0">
                <a:solidFill>
                  <a:srgbClr val="C00000"/>
                </a:solidFill>
              </a:rPr>
              <a:t>on its common stock </a:t>
            </a:r>
            <a:r>
              <a:rPr lang="en-US" dirty="0" smtClean="0">
                <a:solidFill>
                  <a:srgbClr val="C00000"/>
                </a:solidFill>
              </a:rPr>
              <a:t>and if so how much a dividend should be declared</a:t>
            </a:r>
            <a:r>
              <a:rPr lang="en-US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The term </a:t>
            </a:r>
            <a:r>
              <a:rPr lang="en-US" u="sng" dirty="0" smtClean="0">
                <a:solidFill>
                  <a:srgbClr val="00B050"/>
                </a:solidFill>
              </a:rPr>
              <a:t>finance</a:t>
            </a:r>
            <a:r>
              <a:rPr lang="en-US" dirty="0" smtClean="0"/>
              <a:t> can be defined as </a:t>
            </a:r>
            <a:r>
              <a:rPr lang="en-US" u="sng" dirty="0" smtClean="0">
                <a:solidFill>
                  <a:srgbClr val="00B050"/>
                </a:solidFill>
              </a:rPr>
              <a:t>the management of the flows of money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00B050"/>
                </a:solidFill>
              </a:rPr>
              <a:t>its equivalent </a:t>
            </a:r>
            <a:r>
              <a:rPr lang="en-US" u="sng" dirty="0" smtClean="0">
                <a:solidFill>
                  <a:srgbClr val="00B050"/>
                </a:solidFill>
              </a:rPr>
              <a:t>through  an organization</a:t>
            </a:r>
            <a:r>
              <a:rPr lang="en-US" dirty="0" smtClean="0"/>
              <a:t>, weather it is a for or not-for profit firms, corporation or non-corporation business, or government agency.</a:t>
            </a:r>
          </a:p>
          <a:p>
            <a:pPr>
              <a:buNone/>
            </a:pPr>
            <a:r>
              <a:rPr lang="en-US" u="sng" dirty="0" smtClean="0">
                <a:solidFill>
                  <a:srgbClr val="00B050"/>
                </a:solidFill>
              </a:rPr>
              <a:t>Finance concerns its self with the actual flow of money </a:t>
            </a:r>
            <a:r>
              <a:rPr lang="en-US" dirty="0" smtClean="0"/>
              <a:t>as well as </a:t>
            </a:r>
            <a:r>
              <a:rPr lang="en-US" u="sng" dirty="0" smtClean="0">
                <a:solidFill>
                  <a:srgbClr val="00B050"/>
                </a:solidFill>
              </a:rPr>
              <a:t>any claim against money</a:t>
            </a:r>
            <a:r>
              <a:rPr lang="en-US" dirty="0" smtClean="0"/>
              <a:t>.</a:t>
            </a:r>
          </a:p>
          <a:p>
            <a:r>
              <a:rPr lang="en-US" sz="5400" b="1" dirty="0" smtClean="0"/>
              <a:t>The flow of funds is a continuous process.</a:t>
            </a:r>
            <a:endParaRPr lang="en-US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359</TotalTime>
  <Words>1053</Words>
  <Application>Microsoft Office PowerPoint</Application>
  <PresentationFormat>On-screen Show (4:3)</PresentationFormat>
  <Paragraphs>108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Apex</vt:lpstr>
      <vt:lpstr>Financial Management in Construction Chapter One </vt:lpstr>
      <vt:lpstr>Slide 2</vt:lpstr>
      <vt:lpstr>Slide 3</vt:lpstr>
      <vt:lpstr>Slide 4</vt:lpstr>
      <vt:lpstr> General Introduction </vt:lpstr>
      <vt:lpstr>Slide 6</vt:lpstr>
      <vt:lpstr>Slide 7</vt:lpstr>
      <vt:lpstr>Slide 8</vt:lpstr>
      <vt:lpstr>Slide 9</vt:lpstr>
      <vt:lpstr>Main users of financial information</vt:lpstr>
      <vt:lpstr>What kinds of business ownership exist?</vt:lpstr>
      <vt:lpstr>Sole   proprietorship</vt:lpstr>
      <vt:lpstr>Partnership </vt:lpstr>
      <vt:lpstr>Limited company </vt:lpstr>
      <vt:lpstr>Slide 15</vt:lpstr>
      <vt:lpstr> </vt:lpstr>
      <vt:lpstr>Goals of financial management</vt:lpstr>
      <vt:lpstr>Slide 18</vt:lpstr>
      <vt:lpstr>Slide 19</vt:lpstr>
      <vt:lpstr>Functions of Financial Management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Management in Construction</dc:title>
  <dc:creator>parosia</dc:creator>
  <cp:lastModifiedBy>Inspiron 5567</cp:lastModifiedBy>
  <cp:revision>37</cp:revision>
  <dcterms:created xsi:type="dcterms:W3CDTF">2013-03-31T20:36:31Z</dcterms:created>
  <dcterms:modified xsi:type="dcterms:W3CDTF">2020-05-26T08:07:35Z</dcterms:modified>
</cp:coreProperties>
</file>