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3" r:id="rId2"/>
    <p:sldId id="272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05" autoAdjust="0"/>
  </p:normalViewPr>
  <p:slideViewPr>
    <p:cSldViewPr>
      <p:cViewPr varScale="1">
        <p:scale>
          <a:sx n="83" d="100"/>
          <a:sy n="83" d="100"/>
        </p:scale>
        <p:origin x="-14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3713EA-1BBE-4478-BB95-C49664C5022F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506F16-3A61-4C55-AED8-E41703F05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CHAPTER TWO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FINANCIAL DECISION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490322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Intermediate-term </a:t>
            </a:r>
            <a:r>
              <a:rPr lang="en-US" sz="3200" b="1" dirty="0" smtClean="0">
                <a:solidFill>
                  <a:srgbClr val="C00000"/>
                </a:solidFill>
              </a:rPr>
              <a:t>financing institutions</a:t>
            </a:r>
          </a:p>
          <a:p>
            <a:pPr lvl="2"/>
            <a:r>
              <a:rPr lang="en-US" sz="3200" dirty="0" smtClean="0"/>
              <a:t>Commercial Bank Loans</a:t>
            </a:r>
          </a:p>
          <a:p>
            <a:pPr lvl="2"/>
            <a:r>
              <a:rPr lang="en-US" sz="3200" dirty="0" smtClean="0"/>
              <a:t>insurance Companies</a:t>
            </a:r>
          </a:p>
          <a:p>
            <a:pPr lvl="2"/>
            <a:r>
              <a:rPr lang="en-US" sz="3200" dirty="0" smtClean="0"/>
              <a:t>Pension Funds</a:t>
            </a:r>
          </a:p>
          <a:p>
            <a:pPr lvl="2"/>
            <a:r>
              <a:rPr lang="en-US" sz="3200" smtClean="0"/>
              <a:t>Equipment Manufacturers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Long-Term 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Long-term financing usually refers to the </a:t>
            </a:r>
            <a:r>
              <a:rPr lang="en-US" sz="2400" u="sng" dirty="0" smtClean="0">
                <a:solidFill>
                  <a:srgbClr val="C00000"/>
                </a:solidFill>
              </a:rPr>
              <a:t>borrowing of money for a long period of time</a:t>
            </a:r>
            <a:r>
              <a:rPr lang="en-US" sz="2400" dirty="0" smtClean="0"/>
              <a:t> in order to invest in fixed assets relatively permanent in nature with long life.</a:t>
            </a:r>
          </a:p>
          <a:p>
            <a:r>
              <a:rPr lang="en-US" sz="2400" dirty="0" smtClean="0"/>
              <a:t>The </a:t>
            </a:r>
            <a:r>
              <a:rPr lang="en-US" sz="2400" b="1" dirty="0" smtClean="0">
                <a:solidFill>
                  <a:srgbClr val="C00000"/>
                </a:solidFill>
              </a:rPr>
              <a:t>two common sources</a:t>
            </a:r>
          </a:p>
          <a:p>
            <a:pPr lvl="1"/>
            <a:r>
              <a:rPr lang="en-US" sz="2400" dirty="0" smtClean="0"/>
              <a:t>Debit; Sources can be classified into two</a:t>
            </a:r>
          </a:p>
          <a:p>
            <a:pPr lvl="3"/>
            <a:r>
              <a:rPr lang="en-US" sz="2400" dirty="0" smtClean="0"/>
              <a:t>Term loans</a:t>
            </a:r>
          </a:p>
          <a:p>
            <a:pPr lvl="3"/>
            <a:r>
              <a:rPr lang="en-US" sz="2400" dirty="0" smtClean="0"/>
              <a:t>Bonds</a:t>
            </a:r>
          </a:p>
          <a:p>
            <a:pPr lvl="1"/>
            <a:r>
              <a:rPr lang="en-US" sz="2400" dirty="0" smtClean="0"/>
              <a:t>Equity</a:t>
            </a:r>
          </a:p>
          <a:p>
            <a:pPr lvl="3"/>
            <a:r>
              <a:rPr lang="en-US" sz="2400" u="sng" dirty="0" smtClean="0"/>
              <a:t>Ownership money acquired through the sale of common stocks</a:t>
            </a:r>
            <a:r>
              <a:rPr lang="en-US" sz="2400" dirty="0" smtClean="0"/>
              <a:t>, preferred stock and retained earnings.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Vs.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Debt investors are entitles to a contractual set of cash flows ( interest and principal) whereas equity investors have a claim of residual cash flows of the firm after it has satisfied all other claims and liabilities.?</a:t>
            </a:r>
          </a:p>
          <a:p>
            <a:r>
              <a:rPr lang="en-US" dirty="0" smtClean="0"/>
              <a:t>Interest paid to debt investors represents a tax-deductible expense whereas dividend paid to equity investors has to come out of profit after tax.</a:t>
            </a:r>
          </a:p>
          <a:p>
            <a:r>
              <a:rPr lang="en-US" u="sng" dirty="0" smtClean="0"/>
              <a:t>Debt has a fixed maturity </a:t>
            </a:r>
            <a:r>
              <a:rPr lang="en-US" dirty="0" smtClean="0"/>
              <a:t>whereas </a:t>
            </a:r>
            <a:r>
              <a:rPr lang="en-US" u="sng" dirty="0" smtClean="0"/>
              <a:t>equity ordinarily has infinite life.</a:t>
            </a:r>
          </a:p>
          <a:p>
            <a:r>
              <a:rPr lang="en-US" dirty="0" smtClean="0"/>
              <a:t>Equity investors enjoy the prerogative to control the affairs of the firm whereas debt investors play a passive role. However, they often impose certain restrictions on the way the firm is run to protect their interests.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Equity Capital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I. common Stock</a:t>
            </a:r>
          </a:p>
          <a:p>
            <a:pPr lvl="1"/>
            <a:r>
              <a:rPr lang="en-US" sz="2800" dirty="0" smtClean="0"/>
              <a:t>Represents </a:t>
            </a:r>
            <a:r>
              <a:rPr lang="en-US" sz="2800" u="sng" dirty="0" smtClean="0"/>
              <a:t>ownership capital as equity shareholders collectively own(belong to one self) the company</a:t>
            </a:r>
          </a:p>
          <a:p>
            <a:pPr lvl="3"/>
            <a:r>
              <a:rPr lang="en-US" sz="2800" dirty="0" smtClean="0"/>
              <a:t>Bear risks of ownership</a:t>
            </a:r>
          </a:p>
          <a:p>
            <a:pPr lvl="3"/>
            <a:r>
              <a:rPr lang="en-US" sz="2800" dirty="0" smtClean="0"/>
              <a:t>Liable only to the amount of capital</a:t>
            </a:r>
          </a:p>
          <a:p>
            <a:pPr lvl="1"/>
            <a:r>
              <a:rPr lang="en-US" sz="2800" dirty="0" smtClean="0"/>
              <a:t>Rights and position of Equity shareholders</a:t>
            </a:r>
          </a:p>
          <a:p>
            <a:pPr lvl="3"/>
            <a:r>
              <a:rPr lang="en-US" sz="2800" dirty="0" smtClean="0"/>
              <a:t>Right to income</a:t>
            </a:r>
          </a:p>
          <a:p>
            <a:pPr lvl="3"/>
            <a:r>
              <a:rPr lang="en-US" sz="2800" dirty="0" smtClean="0"/>
              <a:t>Right to control</a:t>
            </a:r>
          </a:p>
          <a:p>
            <a:pPr lvl="3"/>
            <a:r>
              <a:rPr lang="en-US" sz="2800" dirty="0" smtClean="0"/>
              <a:t>Pre-emptive right</a:t>
            </a:r>
          </a:p>
          <a:p>
            <a:pPr lvl="3"/>
            <a:r>
              <a:rPr lang="en-US" sz="2800" dirty="0" smtClean="0"/>
              <a:t>Right to liquidation</a:t>
            </a:r>
          </a:p>
          <a:p>
            <a:pPr lvl="3"/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capital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ii. Preferred Stock</a:t>
            </a:r>
          </a:p>
          <a:p>
            <a:pPr marL="571500" indent="-571500"/>
            <a:r>
              <a:rPr lang="en-US" sz="2400" dirty="0" smtClean="0"/>
              <a:t>Represents hybrid of financing</a:t>
            </a:r>
          </a:p>
          <a:p>
            <a:pPr marL="571500" indent="-571500">
              <a:buNone/>
            </a:pPr>
            <a:r>
              <a:rPr lang="en-US" sz="2400" dirty="0" smtClean="0"/>
              <a:t>Resembles equity in the following ways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Dividend is payable only out </a:t>
            </a:r>
            <a:r>
              <a:rPr lang="en-US" sz="2400" u="sng" dirty="0" smtClean="0"/>
              <a:t>of distributable profits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Preference dividend is not an </a:t>
            </a:r>
            <a:r>
              <a:rPr lang="en-US" sz="2400" u="sng" dirty="0" smtClean="0"/>
              <a:t>obligatory payment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Preference dividend is </a:t>
            </a:r>
            <a:r>
              <a:rPr lang="en-US" sz="2400" u="sng" dirty="0" smtClean="0"/>
              <a:t>not a tax-deductible payment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It </a:t>
            </a:r>
            <a:r>
              <a:rPr lang="en-US" sz="2400" u="sng" dirty="0" smtClean="0"/>
              <a:t>is an expensive source of financing</a:t>
            </a:r>
          </a:p>
          <a:p>
            <a:pPr marL="845820" lvl="1" indent="-571500">
              <a:buNone/>
            </a:pPr>
            <a:r>
              <a:rPr lang="en-US" sz="2400" dirty="0" smtClean="0"/>
              <a:t>Resembles Debt in the following ways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No right to vote</a:t>
            </a:r>
          </a:p>
          <a:p>
            <a:pPr marL="845820" lvl="1" indent="-571500">
              <a:buFont typeface="Arial" pitchFamily="34" charset="0"/>
              <a:buChar char="•"/>
            </a:pPr>
            <a:r>
              <a:rPr lang="en-US" sz="2400" dirty="0" smtClean="0"/>
              <a:t>Claim come before common stock</a:t>
            </a:r>
          </a:p>
          <a:p>
            <a:pPr marL="571500" indent="-571500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capital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iii. Retained Earnings</a:t>
            </a:r>
          </a:p>
          <a:p>
            <a:r>
              <a:rPr lang="en-US" u="sng" dirty="0" smtClean="0"/>
              <a:t>Represents the only </a:t>
            </a:r>
            <a:r>
              <a:rPr lang="en-US" u="sng" dirty="0" smtClean="0">
                <a:solidFill>
                  <a:srgbClr val="FF0000"/>
                </a:solidFill>
              </a:rPr>
              <a:t>internal source of financing </a:t>
            </a:r>
            <a:r>
              <a:rPr lang="en-US" u="sng" dirty="0" smtClean="0"/>
              <a:t>for expansion and growth</a:t>
            </a:r>
          </a:p>
          <a:p>
            <a:pPr>
              <a:buNone/>
            </a:pPr>
            <a:r>
              <a:rPr lang="en-US" dirty="0" smtClean="0"/>
              <a:t>Advantages to the firm:</a:t>
            </a:r>
          </a:p>
          <a:p>
            <a:r>
              <a:rPr lang="en-US" dirty="0" smtClean="0"/>
              <a:t>Retained earnings are readily available: </a:t>
            </a:r>
            <a:r>
              <a:rPr lang="en-US" u="sng" dirty="0" smtClean="0"/>
              <a:t>Low cost</a:t>
            </a:r>
          </a:p>
          <a:p>
            <a:r>
              <a:rPr lang="en-US" u="sng" dirty="0" smtClean="0"/>
              <a:t>No dilution of control </a:t>
            </a:r>
            <a:r>
              <a:rPr lang="en-US" dirty="0" smtClean="0"/>
              <a:t>when the firm relies on retained earnings</a:t>
            </a:r>
          </a:p>
          <a:p>
            <a:pPr>
              <a:buNone/>
            </a:pPr>
            <a:r>
              <a:rPr lang="en-US" dirty="0" smtClean="0"/>
              <a:t>Disadvantages to the firm:</a:t>
            </a:r>
          </a:p>
          <a:p>
            <a:r>
              <a:rPr lang="en-US" u="sng" dirty="0" smtClean="0"/>
              <a:t>Limited</a:t>
            </a:r>
          </a:p>
          <a:p>
            <a:r>
              <a:rPr lang="en-US" u="sng" dirty="0" smtClean="0"/>
              <a:t>High opportunity cost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i. </a:t>
            </a:r>
            <a:r>
              <a:rPr lang="en-US" b="1" dirty="0" smtClean="0"/>
              <a:t>Term Loans</a:t>
            </a:r>
          </a:p>
          <a:p>
            <a:r>
              <a:rPr lang="en-US" dirty="0" smtClean="0"/>
              <a:t>Represents a source of finance which is </a:t>
            </a:r>
            <a:r>
              <a:rPr lang="en-US" u="sng" dirty="0" smtClean="0"/>
              <a:t>generally payable in 5 to 10 years.</a:t>
            </a:r>
          </a:p>
          <a:p>
            <a:r>
              <a:rPr lang="en-US" dirty="0" smtClean="0"/>
              <a:t>Used for acquisition of fixed assets and working capital margin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Advantages</a:t>
            </a:r>
            <a:r>
              <a:rPr lang="en-US" dirty="0" smtClean="0"/>
              <a:t>:</a:t>
            </a:r>
          </a:p>
          <a:p>
            <a:r>
              <a:rPr lang="en-US" u="sng" dirty="0" smtClean="0"/>
              <a:t>No dilution of control</a:t>
            </a:r>
            <a:r>
              <a:rPr lang="en-US" dirty="0" smtClean="0"/>
              <a:t>, debt owners do not interfere with the firm</a:t>
            </a:r>
          </a:p>
          <a:p>
            <a:r>
              <a:rPr lang="en-US" dirty="0" smtClean="0"/>
              <a:t>Defaulting in case of decline goes to the debtors</a:t>
            </a:r>
          </a:p>
          <a:p>
            <a:r>
              <a:rPr lang="en-US" dirty="0" smtClean="0"/>
              <a:t>Issue costs of debt are significantly lower than those on equity and preferred stock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Disadvantages</a:t>
            </a:r>
            <a:r>
              <a:rPr lang="en-US" dirty="0" smtClean="0"/>
              <a:t>:</a:t>
            </a:r>
          </a:p>
          <a:p>
            <a:r>
              <a:rPr lang="en-US" u="sng" dirty="0" smtClean="0"/>
              <a:t>Debt financing </a:t>
            </a:r>
            <a:r>
              <a:rPr lang="en-US" dirty="0" smtClean="0"/>
              <a:t>entails (</a:t>
            </a:r>
            <a:r>
              <a:rPr lang="en-US" u="sng" dirty="0" smtClean="0"/>
              <a:t>involve</a:t>
            </a:r>
            <a:r>
              <a:rPr lang="en-US" dirty="0" smtClean="0"/>
              <a:t> unavoidably) </a:t>
            </a:r>
            <a:r>
              <a:rPr lang="en-US" u="sng" dirty="0" smtClean="0"/>
              <a:t>fixed interest </a:t>
            </a:r>
            <a:r>
              <a:rPr lang="en-US" dirty="0" smtClean="0"/>
              <a:t>and </a:t>
            </a:r>
            <a:r>
              <a:rPr lang="en-US" u="sng" dirty="0" smtClean="0"/>
              <a:t>principal repayment obligation.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Debt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ii. Bonds</a:t>
            </a:r>
          </a:p>
          <a:p>
            <a:r>
              <a:rPr lang="en-US" dirty="0" smtClean="0"/>
              <a:t>Issue a bond with the promise of paying the investor (Bond holding firm) a designated interest on his money at certain scheduled intervals of time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availability of resource is dependent on </a:t>
            </a:r>
            <a:r>
              <a:rPr lang="en-US" u="sng" dirty="0" smtClean="0">
                <a:solidFill>
                  <a:srgbClr val="FF0000"/>
                </a:solidFill>
              </a:rPr>
              <a:t>the current cash position of the company</a:t>
            </a:r>
            <a:r>
              <a:rPr lang="en-US" dirty="0" smtClean="0"/>
              <a:t> and the ability to acquire </a:t>
            </a:r>
            <a:r>
              <a:rPr lang="en-US" u="sng" dirty="0" smtClean="0">
                <a:solidFill>
                  <a:srgbClr val="FF0000"/>
                </a:solidFill>
              </a:rPr>
              <a:t>additional sources of funding for the project support</a:t>
            </a:r>
            <a:r>
              <a:rPr lang="en-US" dirty="0" smtClean="0"/>
              <a:t>. Thus part of the investment and financing decisions, management should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Review the corporation’s </a:t>
            </a:r>
            <a:r>
              <a:rPr lang="en-US" u="sng" dirty="0" smtClean="0">
                <a:solidFill>
                  <a:srgbClr val="00B050"/>
                </a:solidFill>
              </a:rPr>
              <a:t>profitability</a:t>
            </a:r>
            <a:r>
              <a:rPr lang="en-US" dirty="0" smtClean="0">
                <a:solidFill>
                  <a:srgbClr val="00B050"/>
                </a:solidFill>
              </a:rPr>
              <a:t> &amp; </a:t>
            </a:r>
            <a:r>
              <a:rPr lang="en-US" u="sng" dirty="0" smtClean="0">
                <a:solidFill>
                  <a:srgbClr val="00B050"/>
                </a:solidFill>
              </a:rPr>
              <a:t>cash position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Forecast future cash needs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possible methods of attaining </a:t>
            </a:r>
            <a:r>
              <a:rPr lang="en-US" dirty="0" smtClean="0">
                <a:solidFill>
                  <a:srgbClr val="00B050"/>
                </a:solidFill>
              </a:rPr>
              <a:t>additional funds through short term/or long term financing		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50"/>
                </a:solidFill>
              </a:rPr>
              <a:t>Financing Decisions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rgbClr val="00B050"/>
                </a:solidFill>
              </a:rPr>
              <a:t>short, medium, and long term financing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Short-term financing</a:t>
            </a:r>
          </a:p>
          <a:p>
            <a:r>
              <a:rPr lang="en-US" sz="4000" dirty="0" smtClean="0"/>
              <a:t>Medium-term financing</a:t>
            </a:r>
          </a:p>
          <a:p>
            <a:r>
              <a:rPr lang="en-US" sz="4000" dirty="0" smtClean="0"/>
              <a:t>Long-term financing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Short-Term 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Short-term financing usually includes </a:t>
            </a:r>
            <a:r>
              <a:rPr lang="en-US" sz="2800" dirty="0" smtClean="0">
                <a:solidFill>
                  <a:srgbClr val="C00000"/>
                </a:solidFill>
              </a:rPr>
              <a:t>loans that mature within a </a:t>
            </a:r>
            <a:r>
              <a:rPr lang="en-US" sz="2800" u="sng" dirty="0" smtClean="0">
                <a:solidFill>
                  <a:srgbClr val="C00000"/>
                </a:solidFill>
              </a:rPr>
              <a:t>year or less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sz="2800" dirty="0" smtClean="0"/>
              <a:t>Short-term finance</a:t>
            </a:r>
          </a:p>
          <a:p>
            <a:pPr lvl="1"/>
            <a:r>
              <a:rPr lang="en-US" sz="2800" dirty="0" smtClean="0"/>
              <a:t>Used to raise temporary funds to cover seasonal or cyclic business peak or special funding needs involving a short time frame.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Are self-liquidating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Goals</a:t>
            </a:r>
            <a:r>
              <a:rPr lang="en-US" sz="2800" dirty="0" smtClean="0"/>
              <a:t> of short-term financing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Finance inventories during a construction period</a:t>
            </a:r>
            <a:r>
              <a:rPr lang="en-US" sz="2800" dirty="0" smtClean="0"/>
              <a:t>. </a:t>
            </a:r>
            <a:r>
              <a:rPr lang="en-US" sz="2800" u="sng" dirty="0" smtClean="0"/>
              <a:t>Short-term financing </a:t>
            </a:r>
            <a:r>
              <a:rPr lang="en-US" sz="2800" u="sng" dirty="0" smtClean="0">
                <a:solidFill>
                  <a:srgbClr val="C00000"/>
                </a:solidFill>
              </a:rPr>
              <a:t>allows the firm to match its funds against its needs over an annual, seasonal or other cyclical period.</a:t>
            </a:r>
          </a:p>
          <a:p>
            <a:pPr lvl="1"/>
            <a:r>
              <a:rPr lang="en-US" sz="2800" dirty="0" smtClean="0">
                <a:solidFill>
                  <a:srgbClr val="C00000"/>
                </a:solidFill>
              </a:rPr>
              <a:t>To achieve low-cost financing. </a:t>
            </a:r>
            <a:r>
              <a:rPr lang="en-US" sz="2800" u="sng" dirty="0" smtClean="0"/>
              <a:t>The interest-free sources provide low-cost financing for the firm by reducing its borrowing  </a:t>
            </a:r>
            <a:r>
              <a:rPr lang="en-US" sz="2800" dirty="0" smtClean="0"/>
              <a:t>need from interest-bearing sources.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Sources</a:t>
            </a:r>
            <a:r>
              <a:rPr lang="en-US" dirty="0" smtClean="0"/>
              <a:t> of </a:t>
            </a:r>
            <a:r>
              <a:rPr lang="en-US" u="sng" dirty="0" smtClean="0"/>
              <a:t>Short-Term Financing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200" dirty="0" smtClean="0"/>
              <a:t>Unsecured Interest-Free Sources</a:t>
            </a:r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3200" dirty="0" smtClean="0"/>
              <a:t>Accounts payable( Material,)</a:t>
            </a:r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3200" dirty="0" smtClean="0"/>
              <a:t>Accruals ( sub contracts, salaries, wages, taxes)</a:t>
            </a:r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3200" dirty="0" smtClean="0"/>
              <a:t>Advance payments(10-30%)</a:t>
            </a:r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3200" dirty="0" smtClean="0"/>
              <a:t>Advance for purchase of materials/material on site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Short-Term Financing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71500" indent="-571500">
              <a:buAutoNum type="romanLcPeriod" startAt="2"/>
            </a:pPr>
            <a:r>
              <a:rPr lang="en-US" sz="2800" dirty="0" smtClean="0"/>
              <a:t>Unsecured </a:t>
            </a:r>
            <a:r>
              <a:rPr lang="en-US" sz="2800" u="sng" dirty="0" smtClean="0">
                <a:solidFill>
                  <a:srgbClr val="00B050"/>
                </a:solidFill>
              </a:rPr>
              <a:t>Interest-Bearing Sources</a:t>
            </a:r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2800" dirty="0" smtClean="0"/>
              <a:t>Self-Liquidating </a:t>
            </a:r>
            <a:r>
              <a:rPr lang="en-US" sz="2800" u="sng" dirty="0" smtClean="0"/>
              <a:t>Bank Loans</a:t>
            </a:r>
          </a:p>
          <a:p>
            <a:pPr marL="1668780" lvl="4" indent="-571500">
              <a:buFont typeface="Arial" pitchFamily="34" charset="0"/>
              <a:buChar char="•"/>
            </a:pPr>
            <a:r>
              <a:rPr lang="en-US" sz="2800" u="sng" dirty="0" smtClean="0"/>
              <a:t>Single payment note(30-90 days)</a:t>
            </a:r>
          </a:p>
          <a:p>
            <a:pPr marL="1668780" lvl="4" indent="-571500">
              <a:buFont typeface="Arial" pitchFamily="34" charset="0"/>
              <a:buChar char="•"/>
            </a:pPr>
            <a:r>
              <a:rPr lang="en-US" sz="2800" u="sng" dirty="0" smtClean="0"/>
              <a:t>Unsecured over</a:t>
            </a:r>
            <a:r>
              <a:rPr lang="en-US" sz="2800" dirty="0" smtClean="0"/>
              <a:t> written, </a:t>
            </a:r>
            <a:r>
              <a:rPr lang="en-US" sz="2800" u="sng" dirty="0" smtClean="0"/>
              <a:t>draft facility</a:t>
            </a:r>
            <a:r>
              <a:rPr lang="en-US" sz="2800" dirty="0" smtClean="0"/>
              <a:t>/line of credit (</a:t>
            </a:r>
            <a:r>
              <a:rPr lang="en-US" sz="2800" u="sng" dirty="0" smtClean="0"/>
              <a:t>usually one year , agreement b/n bank and the firm</a:t>
            </a:r>
            <a:r>
              <a:rPr lang="en-US" sz="2800" dirty="0" smtClean="0"/>
              <a:t>)</a:t>
            </a:r>
          </a:p>
          <a:p>
            <a:pPr marL="1668780" lvl="4" indent="-571500">
              <a:buFont typeface="Arial" pitchFamily="34" charset="0"/>
              <a:buChar char="•"/>
            </a:pPr>
            <a:r>
              <a:rPr lang="en-US" sz="2800" dirty="0" smtClean="0"/>
              <a:t>Revolving credit agreement( to avoid the need of reexamination for small loans)</a:t>
            </a:r>
          </a:p>
          <a:p>
            <a:pPr marL="1668780" lvl="4" indent="-571500">
              <a:buNone/>
            </a:pPr>
            <a:endParaRPr lang="en-US" sz="2800" dirty="0" smtClean="0"/>
          </a:p>
          <a:p>
            <a:pPr marL="1120140" lvl="2" indent="-571500">
              <a:buFont typeface="Arial" pitchFamily="34" charset="0"/>
              <a:buChar char="•"/>
            </a:pPr>
            <a:r>
              <a:rPr lang="en-US" sz="2800" dirty="0" smtClean="0"/>
              <a:t>Non Bank Short-Term Sources</a:t>
            </a:r>
          </a:p>
          <a:p>
            <a:pPr marL="1668780" lvl="4" indent="-571500">
              <a:buFont typeface="Arial" pitchFamily="34" charset="0"/>
              <a:buChar char="•"/>
            </a:pPr>
            <a:r>
              <a:rPr lang="en-US" sz="2800" dirty="0" smtClean="0"/>
              <a:t>Commercial Paper/Bond (Treasury bond 270 days)</a:t>
            </a:r>
          </a:p>
          <a:p>
            <a:pPr marL="1668780" lvl="4" indent="-571500">
              <a:buFont typeface="Arial" pitchFamily="34" charset="0"/>
              <a:buChar char="•"/>
            </a:pPr>
            <a:r>
              <a:rPr lang="en-US" sz="2800" dirty="0" smtClean="0"/>
              <a:t>Private Loans</a:t>
            </a:r>
          </a:p>
        </p:txBody>
      </p:sp>
      <p:sp>
        <p:nvSpPr>
          <p:cNvPr id="4" name="Left Brace 3"/>
          <p:cNvSpPr/>
          <p:nvPr/>
        </p:nvSpPr>
        <p:spPr>
          <a:xfrm>
            <a:off x="762000" y="1828800"/>
            <a:ext cx="536448" cy="2743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Short-Term Financing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iii. Secured Short-term Sources</a:t>
            </a:r>
          </a:p>
          <a:p>
            <a:pPr>
              <a:buNone/>
            </a:pPr>
            <a:r>
              <a:rPr lang="en-US" sz="2800" dirty="0" smtClean="0"/>
              <a:t>	A secured loan occurs when the borrower pledges a specific asset, collateral, to back a loan.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Collateral (promise)may be in the form of :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 smtClean="0"/>
              <a:t>Warehouse (good storage) receipt loan</a:t>
            </a:r>
          </a:p>
          <a:p>
            <a:pPr lvl="2">
              <a:buFont typeface="Arial" pitchFamily="34" charset="0"/>
              <a:buChar char="•"/>
            </a:pPr>
            <a:r>
              <a:rPr lang="en-US" sz="2800" dirty="0" smtClean="0"/>
              <a:t>Receivables</a:t>
            </a:r>
          </a:p>
          <a:p>
            <a:pPr lvl="4">
              <a:buFont typeface="Arial" pitchFamily="34" charset="0"/>
              <a:buChar char="•"/>
            </a:pPr>
            <a:r>
              <a:rPr lang="en-US" sz="2600" dirty="0" smtClean="0"/>
              <a:t>Pledging of </a:t>
            </a:r>
            <a:r>
              <a:rPr lang="en-US" sz="2600" u="sng" dirty="0" smtClean="0"/>
              <a:t>accounts receivable</a:t>
            </a:r>
          </a:p>
          <a:p>
            <a:pPr lvl="4">
              <a:buFont typeface="Arial" pitchFamily="34" charset="0"/>
              <a:buChar char="•"/>
            </a:pPr>
            <a:r>
              <a:rPr lang="en-US" sz="2600" u="sng" dirty="0" smtClean="0"/>
              <a:t>Factoring receivables</a:t>
            </a:r>
            <a:r>
              <a:rPr lang="en-US" sz="2600" dirty="0" smtClean="0"/>
              <a:t>	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u="sng" dirty="0" smtClean="0"/>
              <a:t>Intermediate-Term Financing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Intermediate-term financing usually includes loans with maturity greater than 1 Year and less than 5 to 7 years.</a:t>
            </a:r>
            <a:r>
              <a:rPr lang="en-US" sz="3600" dirty="0" smtClean="0">
                <a:solidFill>
                  <a:srgbClr val="C00000"/>
                </a:solidFill>
              </a:rPr>
              <a:t>[1yr&lt;7yr]</a:t>
            </a:r>
          </a:p>
          <a:p>
            <a:r>
              <a:rPr lang="en-US" sz="3600" dirty="0" smtClean="0"/>
              <a:t>Intermediate-term finance </a:t>
            </a:r>
            <a:r>
              <a:rPr lang="en-US" sz="3600" dirty="0" smtClean="0">
                <a:solidFill>
                  <a:srgbClr val="C00000"/>
                </a:solidFill>
              </a:rPr>
              <a:t>categories</a:t>
            </a:r>
          </a:p>
          <a:p>
            <a:pPr lvl="1"/>
            <a:r>
              <a:rPr lang="en-US" sz="3600" dirty="0" smtClean="0"/>
              <a:t>Revolving Credit Agreement</a:t>
            </a:r>
          </a:p>
          <a:p>
            <a:pPr lvl="1"/>
            <a:r>
              <a:rPr lang="en-US" sz="3600" dirty="0" smtClean="0"/>
              <a:t>Term loan</a:t>
            </a:r>
          </a:p>
          <a:p>
            <a:pPr lvl="1"/>
            <a:r>
              <a:rPr lang="en-US" sz="3600" dirty="0" smtClean="0"/>
              <a:t>Lease</a:t>
            </a:r>
            <a:endParaRPr lang="en-U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499</TotalTime>
  <Words>802</Words>
  <Application>Microsoft Office PowerPoint</Application>
  <PresentationFormat>On-screen Show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Slide 1</vt:lpstr>
      <vt:lpstr>Slide 2</vt:lpstr>
      <vt:lpstr>Financing Decisions short, medium, and long term financing</vt:lpstr>
      <vt:lpstr>Short-Term Financing</vt:lpstr>
      <vt:lpstr>Cont’d</vt:lpstr>
      <vt:lpstr>Sources of Short-Term Financing</vt:lpstr>
      <vt:lpstr>Sources of Short-Term Financing (cont’d)</vt:lpstr>
      <vt:lpstr>Sources of Short-Term Financing (cont’d)</vt:lpstr>
      <vt:lpstr> Intermediate-Term Financing</vt:lpstr>
      <vt:lpstr>(cont’d)</vt:lpstr>
      <vt:lpstr>3. Long-Term Financing</vt:lpstr>
      <vt:lpstr>Equity Vs. Debt</vt:lpstr>
      <vt:lpstr>Equity Capital</vt:lpstr>
      <vt:lpstr>Equity capital (cont’d)</vt:lpstr>
      <vt:lpstr>Equity capital (cont’d)</vt:lpstr>
      <vt:lpstr>Long-Term Debt</vt:lpstr>
      <vt:lpstr>Long-Term Debt (cont’d)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 in Construction</dc:title>
  <dc:creator>parosia</dc:creator>
  <cp:lastModifiedBy>Inspiron 5567</cp:lastModifiedBy>
  <cp:revision>103</cp:revision>
  <dcterms:created xsi:type="dcterms:W3CDTF">2013-03-31T20:36:31Z</dcterms:created>
  <dcterms:modified xsi:type="dcterms:W3CDTF">2020-05-26T07:10:28Z</dcterms:modified>
</cp:coreProperties>
</file>