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5" r:id="rId15"/>
    <p:sldId id="276" r:id="rId16"/>
    <p:sldId id="277" r:id="rId17"/>
    <p:sldId id="278" r:id="rId18"/>
    <p:sldId id="279" r:id="rId19"/>
    <p:sldId id="280" r:id="rId20"/>
    <p:sldId id="281" r:id="rId21"/>
    <p:sldId id="282" r:id="rId22"/>
    <p:sldId id="283" r:id="rId23"/>
    <p:sldId id="284" r:id="rId24"/>
    <p:sldId id="288" r:id="rId25"/>
    <p:sldId id="285" r:id="rId26"/>
    <p:sldId id="286" r:id="rId27"/>
    <p:sldId id="270" r:id="rId28"/>
    <p:sldId id="289" r:id="rId29"/>
    <p:sldId id="272" r:id="rId30"/>
    <p:sldId id="290" r:id="rId31"/>
    <p:sldId id="291" r:id="rId32"/>
    <p:sldId id="301" r:id="rId33"/>
    <p:sldId id="302" r:id="rId34"/>
    <p:sldId id="303" r:id="rId35"/>
    <p:sldId id="304" r:id="rId36"/>
    <p:sldId id="305" r:id="rId37"/>
    <p:sldId id="306" r:id="rId38"/>
    <p:sldId id="307" r:id="rId39"/>
    <p:sldId id="308" r:id="rId40"/>
    <p:sldId id="309" r:id="rId41"/>
    <p:sldId id="310" r:id="rId42"/>
    <p:sldId id="311" r:id="rId43"/>
    <p:sldId id="312" r:id="rId44"/>
    <p:sldId id="313" r:id="rId45"/>
    <p:sldId id="292" r:id="rId46"/>
    <p:sldId id="271" r:id="rId47"/>
    <p:sldId id="293" r:id="rId48"/>
    <p:sldId id="294" r:id="rId49"/>
    <p:sldId id="295" r:id="rId50"/>
    <p:sldId id="296" r:id="rId51"/>
    <p:sldId id="297" r:id="rId52"/>
    <p:sldId id="298" r:id="rId53"/>
    <p:sldId id="299" r:id="rId54"/>
    <p:sldId id="300" r:id="rId55"/>
  </p:sldIdLst>
  <p:sldSz cx="9144000" cy="6858000" type="screen4x3"/>
  <p:notesSz cx="6858000" cy="9144000"/>
  <p:defaultTextStyle>
    <a:defPPr>
      <a:defRPr lang="en-US"/>
    </a:defPPr>
    <a:lvl1pPr algn="ctr" rtl="0" fontAlgn="base">
      <a:spcBef>
        <a:spcPct val="0"/>
      </a:spcBef>
      <a:spcAft>
        <a:spcPct val="0"/>
      </a:spcAft>
      <a:defRPr sz="2400" kern="1200">
        <a:solidFill>
          <a:schemeClr val="tx1"/>
        </a:solidFill>
        <a:latin typeface="Times New Roman" pitchFamily="18" charset="0"/>
        <a:ea typeface="+mn-ea"/>
        <a:cs typeface="+mn-cs"/>
      </a:defRPr>
    </a:lvl1pPr>
    <a:lvl2pPr marL="457200" algn="ctr" rtl="0" fontAlgn="base">
      <a:spcBef>
        <a:spcPct val="0"/>
      </a:spcBef>
      <a:spcAft>
        <a:spcPct val="0"/>
      </a:spcAft>
      <a:defRPr sz="2400" kern="1200">
        <a:solidFill>
          <a:schemeClr val="tx1"/>
        </a:solidFill>
        <a:latin typeface="Times New Roman" pitchFamily="18" charset="0"/>
        <a:ea typeface="+mn-ea"/>
        <a:cs typeface="+mn-cs"/>
      </a:defRPr>
    </a:lvl2pPr>
    <a:lvl3pPr marL="914400" algn="ctr" rtl="0" fontAlgn="base">
      <a:spcBef>
        <a:spcPct val="0"/>
      </a:spcBef>
      <a:spcAft>
        <a:spcPct val="0"/>
      </a:spcAft>
      <a:defRPr sz="2400" kern="1200">
        <a:solidFill>
          <a:schemeClr val="tx1"/>
        </a:solidFill>
        <a:latin typeface="Times New Roman" pitchFamily="18" charset="0"/>
        <a:ea typeface="+mn-ea"/>
        <a:cs typeface="+mn-cs"/>
      </a:defRPr>
    </a:lvl3pPr>
    <a:lvl4pPr marL="1371600" algn="ctr" rtl="0" fontAlgn="base">
      <a:spcBef>
        <a:spcPct val="0"/>
      </a:spcBef>
      <a:spcAft>
        <a:spcPct val="0"/>
      </a:spcAft>
      <a:defRPr sz="2400" kern="1200">
        <a:solidFill>
          <a:schemeClr val="tx1"/>
        </a:solidFill>
        <a:latin typeface="Times New Roman" pitchFamily="18" charset="0"/>
        <a:ea typeface="+mn-ea"/>
        <a:cs typeface="+mn-cs"/>
      </a:defRPr>
    </a:lvl4pPr>
    <a:lvl5pPr marL="1828800" algn="ctr"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9105" autoAdjust="0"/>
    <p:restoredTop sz="90929"/>
  </p:normalViewPr>
  <p:slideViewPr>
    <p:cSldViewPr>
      <p:cViewPr varScale="1">
        <p:scale>
          <a:sx n="80" d="100"/>
          <a:sy n="80" d="100"/>
        </p:scale>
        <p:origin x="-1363"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04E434D-A26C-44F7-8539-484ABC50DCB5}" type="datetimeFigureOut">
              <a:rPr lang="en-US" smtClean="0"/>
              <a:pPr/>
              <a:t>5/26/2020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475427-A477-4B94-B69B-7B7DC2DDA34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CF82BEE-2971-437A-9240-D39CE776D081}" type="slidenum">
              <a:rPr lang="en-US" smtClean="0">
                <a:latin typeface="Arial" charset="0"/>
              </a:rPr>
              <a:pPr>
                <a:defRPr/>
              </a:pPr>
              <a:t>48</a:t>
            </a:fld>
            <a:endParaRPr lang="en-US"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D53BC55-C4E2-4062-83CC-1E5F562AF7A8}" type="slidenum">
              <a:rPr lang="en-US" smtClean="0">
                <a:latin typeface="Arial" charset="0"/>
              </a:rPr>
              <a:pPr>
                <a:defRPr/>
              </a:pPr>
              <a:t>49</a:t>
            </a:fld>
            <a:endParaRPr 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E1177EE-AE60-4003-9F41-B6E868DE551A}" type="slidenum">
              <a:rPr lang="en-US" smtClean="0">
                <a:latin typeface="Arial" charset="0"/>
              </a:rPr>
              <a:pPr>
                <a:defRPr/>
              </a:pPr>
              <a:t>50</a:t>
            </a:fld>
            <a:endParaRPr lang="en-US" smtClean="0">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C8BB9B2-9ABA-4674-8000-4451E45B3168}" type="slidenum">
              <a:rPr lang="en-US" smtClean="0">
                <a:latin typeface="Arial" charset="0"/>
              </a:rPr>
              <a:pPr>
                <a:defRPr/>
              </a:pPr>
              <a:t>51</a:t>
            </a:fld>
            <a:endParaRPr lang="en-US" smtClean="0">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5D5D406-FB83-4FCB-9696-6830DC944FF8}" type="slidenum">
              <a:rPr lang="en-US" smtClean="0">
                <a:latin typeface="Arial" charset="0"/>
              </a:rPr>
              <a:pPr>
                <a:defRPr/>
              </a:pPr>
              <a:t>52</a:t>
            </a:fld>
            <a:endParaRPr lang="en-US" smtClean="0">
              <a:latin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E0487B47-D494-44E8-8F0D-3BCCFB9A7757}" type="slidenum">
              <a:rPr lang="en-US" smtClean="0">
                <a:latin typeface="Arial" charset="0"/>
              </a:rPr>
              <a:pPr>
                <a:defRPr/>
              </a:pPr>
              <a:t>53</a:t>
            </a:fld>
            <a:endParaRPr lang="en-US" smtClean="0">
              <a:latin typeface="Arial"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9D0A1D30-2244-4690-80EA-A222CDC99253}" type="slidenum">
              <a:rPr lang="en-US" smtClean="0">
                <a:latin typeface="Arial" charset="0"/>
              </a:rPr>
              <a:pPr>
                <a:defRPr/>
              </a:pPr>
              <a:t>54</a:t>
            </a:fld>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077" name="Group 29"/>
          <p:cNvGrpSpPr>
            <a:grpSpLocks/>
          </p:cNvGrpSpPr>
          <p:nvPr/>
        </p:nvGrpSpPr>
        <p:grpSpPr bwMode="auto">
          <a:xfrm>
            <a:off x="0" y="0"/>
            <a:ext cx="9144000" cy="6858000"/>
            <a:chOff x="0" y="0"/>
            <a:chExt cx="5760" cy="4320"/>
          </a:xfrm>
        </p:grpSpPr>
        <p:grpSp>
          <p:nvGrpSpPr>
            <p:cNvPr id="2050" name="Group 2"/>
            <p:cNvGrpSpPr>
              <a:grpSpLocks/>
            </p:cNvGrpSpPr>
            <p:nvPr userDrawn="1"/>
          </p:nvGrpSpPr>
          <p:grpSpPr bwMode="auto">
            <a:xfrm>
              <a:off x="0" y="0"/>
              <a:ext cx="5568" cy="4320"/>
              <a:chOff x="0" y="0"/>
              <a:chExt cx="5568" cy="4320"/>
            </a:xfrm>
          </p:grpSpPr>
          <p:grpSp>
            <p:nvGrpSpPr>
              <p:cNvPr id="2051" name="Group 3"/>
              <p:cNvGrpSpPr>
                <a:grpSpLocks/>
              </p:cNvGrpSpPr>
              <p:nvPr userDrawn="1"/>
            </p:nvGrpSpPr>
            <p:grpSpPr bwMode="auto">
              <a:xfrm>
                <a:off x="0" y="0"/>
                <a:ext cx="3216" cy="3072"/>
                <a:chOff x="0" y="0"/>
                <a:chExt cx="2928" cy="2784"/>
              </a:xfrm>
            </p:grpSpPr>
            <p:sp>
              <p:nvSpPr>
                <p:cNvPr id="2052" name="Oval 4"/>
                <p:cNvSpPr>
                  <a:spLocks noChangeArrowheads="1"/>
                </p:cNvSpPr>
                <p:nvPr userDrawn="1"/>
              </p:nvSpPr>
              <p:spPr bwMode="auto">
                <a:xfrm>
                  <a:off x="0" y="0"/>
                  <a:ext cx="2928" cy="2784"/>
                </a:xfrm>
                <a:prstGeom prst="ellipse">
                  <a:avLst/>
                </a:prstGeom>
                <a:noFill/>
                <a:ln w="9525">
                  <a:solidFill>
                    <a:schemeClr val="accent1"/>
                  </a:solidFill>
                  <a:round/>
                  <a:headEnd/>
                  <a:tailEnd/>
                </a:ln>
                <a:effectLst/>
              </p:spPr>
              <p:txBody>
                <a:bodyPr wrap="none" anchor="ctr"/>
                <a:lstStyle/>
                <a:p>
                  <a:endParaRPr lang="en-US"/>
                </a:p>
              </p:txBody>
            </p:sp>
            <p:sp>
              <p:nvSpPr>
                <p:cNvPr id="2053" name="Oval 5"/>
                <p:cNvSpPr>
                  <a:spLocks noChangeArrowheads="1"/>
                </p:cNvSpPr>
                <p:nvPr userDrawn="1"/>
              </p:nvSpPr>
              <p:spPr bwMode="auto">
                <a:xfrm>
                  <a:off x="240" y="240"/>
                  <a:ext cx="2448" cy="2304"/>
                </a:xfrm>
                <a:prstGeom prst="ellipse">
                  <a:avLst/>
                </a:prstGeom>
                <a:noFill/>
                <a:ln w="9525">
                  <a:solidFill>
                    <a:schemeClr val="accent1"/>
                  </a:solidFill>
                  <a:round/>
                  <a:headEnd/>
                  <a:tailEnd/>
                </a:ln>
                <a:effectLst/>
              </p:spPr>
              <p:txBody>
                <a:bodyPr wrap="none" anchor="ctr"/>
                <a:lstStyle/>
                <a:p>
                  <a:endParaRPr lang="en-US"/>
                </a:p>
              </p:txBody>
            </p:sp>
            <p:sp>
              <p:nvSpPr>
                <p:cNvPr id="2054" name="Oval 6"/>
                <p:cNvSpPr>
                  <a:spLocks noChangeArrowheads="1"/>
                </p:cNvSpPr>
                <p:nvPr userDrawn="1"/>
              </p:nvSpPr>
              <p:spPr bwMode="auto">
                <a:xfrm>
                  <a:off x="480" y="480"/>
                  <a:ext cx="1968" cy="1824"/>
                </a:xfrm>
                <a:prstGeom prst="ellipse">
                  <a:avLst/>
                </a:prstGeom>
                <a:noFill/>
                <a:ln w="9525">
                  <a:solidFill>
                    <a:schemeClr val="accent1"/>
                  </a:solidFill>
                  <a:round/>
                  <a:headEnd/>
                  <a:tailEnd/>
                </a:ln>
                <a:effectLst/>
              </p:spPr>
              <p:txBody>
                <a:bodyPr wrap="none" anchor="ctr"/>
                <a:lstStyle/>
                <a:p>
                  <a:endParaRPr lang="en-US"/>
                </a:p>
              </p:txBody>
            </p:sp>
            <p:sp>
              <p:nvSpPr>
                <p:cNvPr id="2055" name="Oval 7"/>
                <p:cNvSpPr>
                  <a:spLocks noChangeArrowheads="1"/>
                </p:cNvSpPr>
                <p:nvPr userDrawn="1"/>
              </p:nvSpPr>
              <p:spPr bwMode="auto">
                <a:xfrm>
                  <a:off x="720" y="720"/>
                  <a:ext cx="1488" cy="1344"/>
                </a:xfrm>
                <a:prstGeom prst="ellipse">
                  <a:avLst/>
                </a:prstGeom>
                <a:noFill/>
                <a:ln w="9525">
                  <a:solidFill>
                    <a:schemeClr val="accent1"/>
                  </a:solidFill>
                  <a:round/>
                  <a:headEnd/>
                  <a:tailEnd/>
                </a:ln>
                <a:effectLst/>
              </p:spPr>
              <p:txBody>
                <a:bodyPr wrap="none" anchor="ctr"/>
                <a:lstStyle/>
                <a:p>
                  <a:endParaRPr lang="en-US"/>
                </a:p>
              </p:txBody>
            </p:sp>
            <p:sp>
              <p:nvSpPr>
                <p:cNvPr id="2056" name="Oval 8"/>
                <p:cNvSpPr>
                  <a:spLocks noChangeArrowheads="1"/>
                </p:cNvSpPr>
                <p:nvPr userDrawn="1"/>
              </p:nvSpPr>
              <p:spPr bwMode="auto">
                <a:xfrm>
                  <a:off x="912" y="912"/>
                  <a:ext cx="1104" cy="960"/>
                </a:xfrm>
                <a:prstGeom prst="ellipse">
                  <a:avLst/>
                </a:prstGeom>
                <a:noFill/>
                <a:ln w="9525">
                  <a:solidFill>
                    <a:schemeClr val="accent1"/>
                  </a:solidFill>
                  <a:prstDash val="sysDot"/>
                  <a:round/>
                  <a:headEnd/>
                  <a:tailEnd/>
                </a:ln>
                <a:effectLst/>
              </p:spPr>
              <p:txBody>
                <a:bodyPr wrap="none" anchor="ctr"/>
                <a:lstStyle/>
                <a:p>
                  <a:endParaRPr lang="en-US"/>
                </a:p>
              </p:txBody>
            </p:sp>
          </p:grpSp>
          <p:grpSp>
            <p:nvGrpSpPr>
              <p:cNvPr id="2057" name="Group 9"/>
              <p:cNvGrpSpPr>
                <a:grpSpLocks/>
              </p:cNvGrpSpPr>
              <p:nvPr userDrawn="1"/>
            </p:nvGrpSpPr>
            <p:grpSpPr bwMode="auto">
              <a:xfrm>
                <a:off x="2016" y="2016"/>
                <a:ext cx="2448" cy="2304"/>
                <a:chOff x="0" y="0"/>
                <a:chExt cx="2928" cy="2784"/>
              </a:xfrm>
            </p:grpSpPr>
            <p:sp>
              <p:nvSpPr>
                <p:cNvPr id="2058" name="Oval 10"/>
                <p:cNvSpPr>
                  <a:spLocks noChangeArrowheads="1"/>
                </p:cNvSpPr>
                <p:nvPr userDrawn="1"/>
              </p:nvSpPr>
              <p:spPr bwMode="auto">
                <a:xfrm>
                  <a:off x="0" y="0"/>
                  <a:ext cx="2928" cy="2784"/>
                </a:xfrm>
                <a:prstGeom prst="ellipse">
                  <a:avLst/>
                </a:prstGeom>
                <a:noFill/>
                <a:ln w="9525">
                  <a:solidFill>
                    <a:schemeClr val="accent1"/>
                  </a:solidFill>
                  <a:round/>
                  <a:headEnd/>
                  <a:tailEnd/>
                </a:ln>
                <a:effectLst/>
              </p:spPr>
              <p:txBody>
                <a:bodyPr wrap="none" anchor="ctr"/>
                <a:lstStyle/>
                <a:p>
                  <a:endParaRPr lang="en-US"/>
                </a:p>
              </p:txBody>
            </p:sp>
            <p:sp>
              <p:nvSpPr>
                <p:cNvPr id="2059" name="Oval 11"/>
                <p:cNvSpPr>
                  <a:spLocks noChangeArrowheads="1"/>
                </p:cNvSpPr>
                <p:nvPr userDrawn="1"/>
              </p:nvSpPr>
              <p:spPr bwMode="auto">
                <a:xfrm>
                  <a:off x="240" y="240"/>
                  <a:ext cx="2448" cy="2304"/>
                </a:xfrm>
                <a:prstGeom prst="ellipse">
                  <a:avLst/>
                </a:prstGeom>
                <a:noFill/>
                <a:ln w="9525">
                  <a:solidFill>
                    <a:schemeClr val="accent1"/>
                  </a:solidFill>
                  <a:round/>
                  <a:headEnd/>
                  <a:tailEnd/>
                </a:ln>
                <a:effectLst/>
              </p:spPr>
              <p:txBody>
                <a:bodyPr wrap="none" anchor="ctr"/>
                <a:lstStyle/>
                <a:p>
                  <a:endParaRPr lang="en-US"/>
                </a:p>
              </p:txBody>
            </p:sp>
            <p:sp>
              <p:nvSpPr>
                <p:cNvPr id="2060" name="Oval 12"/>
                <p:cNvSpPr>
                  <a:spLocks noChangeArrowheads="1"/>
                </p:cNvSpPr>
                <p:nvPr userDrawn="1"/>
              </p:nvSpPr>
              <p:spPr bwMode="auto">
                <a:xfrm>
                  <a:off x="480" y="480"/>
                  <a:ext cx="1968" cy="1824"/>
                </a:xfrm>
                <a:prstGeom prst="ellipse">
                  <a:avLst/>
                </a:prstGeom>
                <a:noFill/>
                <a:ln w="9525">
                  <a:solidFill>
                    <a:schemeClr val="accent1"/>
                  </a:solidFill>
                  <a:round/>
                  <a:headEnd/>
                  <a:tailEnd/>
                </a:ln>
                <a:effectLst/>
              </p:spPr>
              <p:txBody>
                <a:bodyPr wrap="none" anchor="ctr"/>
                <a:lstStyle/>
                <a:p>
                  <a:endParaRPr lang="en-US"/>
                </a:p>
              </p:txBody>
            </p:sp>
            <p:sp>
              <p:nvSpPr>
                <p:cNvPr id="2061" name="Oval 13"/>
                <p:cNvSpPr>
                  <a:spLocks noChangeArrowheads="1"/>
                </p:cNvSpPr>
                <p:nvPr userDrawn="1"/>
              </p:nvSpPr>
              <p:spPr bwMode="auto">
                <a:xfrm>
                  <a:off x="720" y="720"/>
                  <a:ext cx="1488" cy="1344"/>
                </a:xfrm>
                <a:prstGeom prst="ellipse">
                  <a:avLst/>
                </a:prstGeom>
                <a:noFill/>
                <a:ln w="9525">
                  <a:solidFill>
                    <a:schemeClr val="accent1"/>
                  </a:solidFill>
                  <a:round/>
                  <a:headEnd/>
                  <a:tailEnd/>
                </a:ln>
                <a:effectLst/>
              </p:spPr>
              <p:txBody>
                <a:bodyPr wrap="none" anchor="ctr"/>
                <a:lstStyle/>
                <a:p>
                  <a:endParaRPr lang="en-US"/>
                </a:p>
              </p:txBody>
            </p:sp>
            <p:sp>
              <p:nvSpPr>
                <p:cNvPr id="2062" name="Oval 14"/>
                <p:cNvSpPr>
                  <a:spLocks noChangeArrowheads="1"/>
                </p:cNvSpPr>
                <p:nvPr userDrawn="1"/>
              </p:nvSpPr>
              <p:spPr bwMode="auto">
                <a:xfrm>
                  <a:off x="912" y="912"/>
                  <a:ext cx="1104" cy="960"/>
                </a:xfrm>
                <a:prstGeom prst="ellipse">
                  <a:avLst/>
                </a:prstGeom>
                <a:noFill/>
                <a:ln w="9525">
                  <a:solidFill>
                    <a:schemeClr val="accent1"/>
                  </a:solidFill>
                  <a:prstDash val="sysDot"/>
                  <a:round/>
                  <a:headEnd/>
                  <a:tailEnd/>
                </a:ln>
                <a:effectLst/>
              </p:spPr>
              <p:txBody>
                <a:bodyPr wrap="none" anchor="ctr"/>
                <a:lstStyle/>
                <a:p>
                  <a:endParaRPr lang="en-US"/>
                </a:p>
              </p:txBody>
            </p:sp>
          </p:grpSp>
          <p:grpSp>
            <p:nvGrpSpPr>
              <p:cNvPr id="2063" name="Group 15"/>
              <p:cNvGrpSpPr>
                <a:grpSpLocks/>
              </p:cNvGrpSpPr>
              <p:nvPr userDrawn="1"/>
            </p:nvGrpSpPr>
            <p:grpSpPr bwMode="auto">
              <a:xfrm>
                <a:off x="2832" y="96"/>
                <a:ext cx="2736" cy="2592"/>
                <a:chOff x="0" y="0"/>
                <a:chExt cx="2928" cy="2784"/>
              </a:xfrm>
            </p:grpSpPr>
            <p:sp>
              <p:nvSpPr>
                <p:cNvPr id="2064" name="Oval 16"/>
                <p:cNvSpPr>
                  <a:spLocks noChangeArrowheads="1"/>
                </p:cNvSpPr>
                <p:nvPr userDrawn="1"/>
              </p:nvSpPr>
              <p:spPr bwMode="auto">
                <a:xfrm>
                  <a:off x="0" y="0"/>
                  <a:ext cx="2928" cy="2784"/>
                </a:xfrm>
                <a:prstGeom prst="ellipse">
                  <a:avLst/>
                </a:prstGeom>
                <a:noFill/>
                <a:ln w="9525">
                  <a:solidFill>
                    <a:schemeClr val="accent1"/>
                  </a:solidFill>
                  <a:round/>
                  <a:headEnd/>
                  <a:tailEnd/>
                </a:ln>
                <a:effectLst/>
              </p:spPr>
              <p:txBody>
                <a:bodyPr wrap="none" anchor="ctr"/>
                <a:lstStyle/>
                <a:p>
                  <a:endParaRPr lang="en-US"/>
                </a:p>
              </p:txBody>
            </p:sp>
            <p:sp>
              <p:nvSpPr>
                <p:cNvPr id="2065" name="Oval 17"/>
                <p:cNvSpPr>
                  <a:spLocks noChangeArrowheads="1"/>
                </p:cNvSpPr>
                <p:nvPr userDrawn="1"/>
              </p:nvSpPr>
              <p:spPr bwMode="auto">
                <a:xfrm>
                  <a:off x="240" y="240"/>
                  <a:ext cx="2448" cy="2304"/>
                </a:xfrm>
                <a:prstGeom prst="ellipse">
                  <a:avLst/>
                </a:prstGeom>
                <a:noFill/>
                <a:ln w="9525">
                  <a:solidFill>
                    <a:schemeClr val="accent1"/>
                  </a:solidFill>
                  <a:round/>
                  <a:headEnd/>
                  <a:tailEnd/>
                </a:ln>
                <a:effectLst/>
              </p:spPr>
              <p:txBody>
                <a:bodyPr wrap="none" anchor="ctr"/>
                <a:lstStyle/>
                <a:p>
                  <a:endParaRPr lang="en-US"/>
                </a:p>
              </p:txBody>
            </p:sp>
            <p:sp>
              <p:nvSpPr>
                <p:cNvPr id="2066" name="Oval 18"/>
                <p:cNvSpPr>
                  <a:spLocks noChangeArrowheads="1"/>
                </p:cNvSpPr>
                <p:nvPr userDrawn="1"/>
              </p:nvSpPr>
              <p:spPr bwMode="auto">
                <a:xfrm>
                  <a:off x="480" y="480"/>
                  <a:ext cx="1968" cy="1824"/>
                </a:xfrm>
                <a:prstGeom prst="ellipse">
                  <a:avLst/>
                </a:prstGeom>
                <a:noFill/>
                <a:ln w="9525">
                  <a:solidFill>
                    <a:schemeClr val="accent1"/>
                  </a:solidFill>
                  <a:round/>
                  <a:headEnd/>
                  <a:tailEnd/>
                </a:ln>
                <a:effectLst/>
              </p:spPr>
              <p:txBody>
                <a:bodyPr wrap="none" anchor="ctr"/>
                <a:lstStyle/>
                <a:p>
                  <a:endParaRPr lang="en-US"/>
                </a:p>
              </p:txBody>
            </p:sp>
            <p:sp>
              <p:nvSpPr>
                <p:cNvPr id="2067" name="Oval 19"/>
                <p:cNvSpPr>
                  <a:spLocks noChangeArrowheads="1"/>
                </p:cNvSpPr>
                <p:nvPr userDrawn="1"/>
              </p:nvSpPr>
              <p:spPr bwMode="auto">
                <a:xfrm>
                  <a:off x="720" y="720"/>
                  <a:ext cx="1488" cy="1344"/>
                </a:xfrm>
                <a:prstGeom prst="ellipse">
                  <a:avLst/>
                </a:prstGeom>
                <a:noFill/>
                <a:ln w="9525">
                  <a:solidFill>
                    <a:schemeClr val="accent1"/>
                  </a:solidFill>
                  <a:round/>
                  <a:headEnd/>
                  <a:tailEnd/>
                </a:ln>
                <a:effectLst/>
              </p:spPr>
              <p:txBody>
                <a:bodyPr wrap="none" anchor="ctr"/>
                <a:lstStyle/>
                <a:p>
                  <a:endParaRPr lang="en-US"/>
                </a:p>
              </p:txBody>
            </p:sp>
            <p:sp>
              <p:nvSpPr>
                <p:cNvPr id="2068" name="Oval 20"/>
                <p:cNvSpPr>
                  <a:spLocks noChangeArrowheads="1"/>
                </p:cNvSpPr>
                <p:nvPr userDrawn="1"/>
              </p:nvSpPr>
              <p:spPr bwMode="auto">
                <a:xfrm>
                  <a:off x="912" y="912"/>
                  <a:ext cx="1104" cy="960"/>
                </a:xfrm>
                <a:prstGeom prst="ellipse">
                  <a:avLst/>
                </a:prstGeom>
                <a:noFill/>
                <a:ln w="9525">
                  <a:solidFill>
                    <a:schemeClr val="accent1"/>
                  </a:solidFill>
                  <a:prstDash val="sysDot"/>
                  <a:round/>
                  <a:headEnd/>
                  <a:tailEnd/>
                </a:ln>
                <a:effectLst/>
              </p:spPr>
              <p:txBody>
                <a:bodyPr wrap="none" anchor="ctr"/>
                <a:lstStyle/>
                <a:p>
                  <a:endParaRPr lang="en-US"/>
                </a:p>
              </p:txBody>
            </p:sp>
          </p:grpSp>
        </p:grpSp>
        <p:sp>
          <p:nvSpPr>
            <p:cNvPr id="2074" name="Line 26"/>
            <p:cNvSpPr>
              <a:spLocks noChangeShapeType="1"/>
            </p:cNvSpPr>
            <p:nvPr userDrawn="1"/>
          </p:nvSpPr>
          <p:spPr bwMode="auto">
            <a:xfrm flipH="1">
              <a:off x="0" y="1536"/>
              <a:ext cx="1584" cy="2160"/>
            </a:xfrm>
            <a:prstGeom prst="line">
              <a:avLst/>
            </a:prstGeom>
            <a:noFill/>
            <a:ln w="9525">
              <a:solidFill>
                <a:schemeClr val="accent1"/>
              </a:solidFill>
              <a:prstDash val="dash"/>
              <a:round/>
              <a:headEnd/>
              <a:tailEnd/>
            </a:ln>
            <a:effectLst/>
          </p:spPr>
          <p:txBody>
            <a:bodyPr wrap="none" anchor="ctr"/>
            <a:lstStyle/>
            <a:p>
              <a:endParaRPr lang="en-US"/>
            </a:p>
          </p:txBody>
        </p:sp>
        <p:sp>
          <p:nvSpPr>
            <p:cNvPr id="2075" name="Line 27"/>
            <p:cNvSpPr>
              <a:spLocks noChangeShapeType="1"/>
            </p:cNvSpPr>
            <p:nvPr userDrawn="1"/>
          </p:nvSpPr>
          <p:spPr bwMode="auto">
            <a:xfrm>
              <a:off x="4176" y="1392"/>
              <a:ext cx="1584" cy="1728"/>
            </a:xfrm>
            <a:prstGeom prst="line">
              <a:avLst/>
            </a:prstGeom>
            <a:noFill/>
            <a:ln w="9525">
              <a:solidFill>
                <a:schemeClr val="accent1"/>
              </a:solidFill>
              <a:prstDash val="dash"/>
              <a:round/>
              <a:headEnd/>
              <a:tailEnd/>
            </a:ln>
            <a:effectLst/>
          </p:spPr>
          <p:txBody>
            <a:bodyPr wrap="none" anchor="ctr"/>
            <a:lstStyle/>
            <a:p>
              <a:endParaRPr lang="en-US"/>
            </a:p>
          </p:txBody>
        </p:sp>
        <p:sp>
          <p:nvSpPr>
            <p:cNvPr id="2076" name="Line 28"/>
            <p:cNvSpPr>
              <a:spLocks noChangeShapeType="1"/>
            </p:cNvSpPr>
            <p:nvPr userDrawn="1"/>
          </p:nvSpPr>
          <p:spPr bwMode="auto">
            <a:xfrm flipV="1">
              <a:off x="3216" y="0"/>
              <a:ext cx="240" cy="3120"/>
            </a:xfrm>
            <a:prstGeom prst="line">
              <a:avLst/>
            </a:prstGeom>
            <a:noFill/>
            <a:ln w="9525">
              <a:solidFill>
                <a:schemeClr val="accent1"/>
              </a:solidFill>
              <a:round/>
              <a:headEnd/>
              <a:tailEnd/>
            </a:ln>
            <a:effectLst/>
          </p:spPr>
          <p:txBody>
            <a:bodyPr wrap="none" anchor="ctr"/>
            <a:lstStyle/>
            <a:p>
              <a:endParaRPr lang="en-US"/>
            </a:p>
          </p:txBody>
        </p:sp>
      </p:grpSp>
      <p:sp>
        <p:nvSpPr>
          <p:cNvPr id="2069" name="Rectangle 21"/>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2070" name="Rectangle 22"/>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2071" name="Rectangle 23"/>
          <p:cNvSpPr>
            <a:spLocks noGrp="1" noChangeArrowheads="1"/>
          </p:cNvSpPr>
          <p:nvPr>
            <p:ph type="dt" sz="half" idx="2"/>
          </p:nvPr>
        </p:nvSpPr>
        <p:spPr/>
        <p:txBody>
          <a:bodyPr/>
          <a:lstStyle>
            <a:lvl1pPr>
              <a:defRPr b="0"/>
            </a:lvl1pPr>
          </a:lstStyle>
          <a:p>
            <a:endParaRPr lang="en-US"/>
          </a:p>
        </p:txBody>
      </p:sp>
      <p:sp>
        <p:nvSpPr>
          <p:cNvPr id="2072" name="Rectangle 24"/>
          <p:cNvSpPr>
            <a:spLocks noGrp="1" noChangeArrowheads="1"/>
          </p:cNvSpPr>
          <p:nvPr>
            <p:ph type="ftr" sz="quarter" idx="3"/>
          </p:nvPr>
        </p:nvSpPr>
        <p:spPr/>
        <p:txBody>
          <a:bodyPr/>
          <a:lstStyle>
            <a:lvl1pPr>
              <a:defRPr b="0"/>
            </a:lvl1pPr>
          </a:lstStyle>
          <a:p>
            <a:endParaRPr lang="en-US"/>
          </a:p>
        </p:txBody>
      </p:sp>
      <p:sp>
        <p:nvSpPr>
          <p:cNvPr id="2073" name="Rectangle 25"/>
          <p:cNvSpPr>
            <a:spLocks noGrp="1" noChangeArrowheads="1"/>
          </p:cNvSpPr>
          <p:nvPr>
            <p:ph type="sldNum" sz="quarter" idx="4"/>
          </p:nvPr>
        </p:nvSpPr>
        <p:spPr/>
        <p:txBody>
          <a:bodyPr/>
          <a:lstStyle>
            <a:lvl1pPr>
              <a:defRPr b="0"/>
            </a:lvl1pPr>
          </a:lstStyle>
          <a:p>
            <a:fld id="{45F2802B-CB3D-49FD-80BC-ACDB60DB1755}"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DD64A55-BBED-4003-8485-51886D158993}"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AE79F2F-B7A2-4033-B1E0-5974C1F9A9C3}"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685800" y="1981200"/>
            <a:ext cx="7772400" cy="4114800"/>
          </a:xfrm>
        </p:spPr>
        <p:txBody>
          <a:bodyPr/>
          <a:lstStyle/>
          <a:p>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F37BFE08-EA26-4D76-8BC3-7478A57F3F82}"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B31658F-6304-4971-8958-888BFC0C9C56}"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12B3FED0-8D82-42B1-A6D9-136265E12C6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8B8C800-330C-4821-9FC3-21030BE483E3}"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1894BEBB-A015-4251-91B1-83904D1256C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21AD1E38-5B59-4559-B569-D246AC5549F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8566B57D-851D-4658-8543-53F296B2ADAE}"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D48EFDE-1323-4F54-825E-AC52501CE22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F0DE28E-A40D-4AE9-8824-FA81FB6D8327}"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2"/>
            </a:gs>
            <a:gs pos="50000">
              <a:schemeClr val="bg1"/>
            </a:gs>
            <a:gs pos="100000">
              <a:schemeClr val="bg2"/>
            </a:gs>
          </a:gsLst>
          <a:lin ang="5400000" scaled="1"/>
        </a:gradFill>
        <a:effectLst/>
      </p:bgPr>
    </p:bg>
    <p:spTree>
      <p:nvGrpSpPr>
        <p:cNvPr id="1" name=""/>
        <p:cNvGrpSpPr/>
        <p:nvPr/>
      </p:nvGrpSpPr>
      <p:grpSpPr>
        <a:xfrm>
          <a:off x="0" y="0"/>
          <a:ext cx="0" cy="0"/>
          <a:chOff x="0" y="0"/>
          <a:chExt cx="0" cy="0"/>
        </a:xfrm>
      </p:grpSpPr>
      <p:grpSp>
        <p:nvGrpSpPr>
          <p:cNvPr id="1049" name="Group 25"/>
          <p:cNvGrpSpPr>
            <a:grpSpLocks/>
          </p:cNvGrpSpPr>
          <p:nvPr/>
        </p:nvGrpSpPr>
        <p:grpSpPr bwMode="auto">
          <a:xfrm>
            <a:off x="0" y="0"/>
            <a:ext cx="8839200" cy="6858000"/>
            <a:chOff x="0" y="0"/>
            <a:chExt cx="5568" cy="4320"/>
          </a:xfrm>
        </p:grpSpPr>
        <p:grpSp>
          <p:nvGrpSpPr>
            <p:cNvPr id="1036" name="Group 12"/>
            <p:cNvGrpSpPr>
              <a:grpSpLocks/>
            </p:cNvGrpSpPr>
            <p:nvPr userDrawn="1"/>
          </p:nvGrpSpPr>
          <p:grpSpPr bwMode="auto">
            <a:xfrm>
              <a:off x="0" y="0"/>
              <a:ext cx="3216" cy="3072"/>
              <a:chOff x="0" y="0"/>
              <a:chExt cx="2928" cy="2784"/>
            </a:xfrm>
          </p:grpSpPr>
          <p:sp>
            <p:nvSpPr>
              <p:cNvPr id="1031" name="Oval 7"/>
              <p:cNvSpPr>
                <a:spLocks noChangeArrowheads="1"/>
              </p:cNvSpPr>
              <p:nvPr userDrawn="1"/>
            </p:nvSpPr>
            <p:spPr bwMode="auto">
              <a:xfrm>
                <a:off x="0" y="0"/>
                <a:ext cx="2928" cy="2784"/>
              </a:xfrm>
              <a:prstGeom prst="ellipse">
                <a:avLst/>
              </a:prstGeom>
              <a:noFill/>
              <a:ln w="9525">
                <a:solidFill>
                  <a:schemeClr val="accent1"/>
                </a:solidFill>
                <a:round/>
                <a:headEnd/>
                <a:tailEnd/>
              </a:ln>
              <a:effectLst/>
            </p:spPr>
            <p:txBody>
              <a:bodyPr wrap="none" anchor="ctr"/>
              <a:lstStyle/>
              <a:p>
                <a:endParaRPr lang="en-US"/>
              </a:p>
            </p:txBody>
          </p:sp>
          <p:sp>
            <p:nvSpPr>
              <p:cNvPr id="1032" name="Oval 8"/>
              <p:cNvSpPr>
                <a:spLocks noChangeArrowheads="1"/>
              </p:cNvSpPr>
              <p:nvPr userDrawn="1"/>
            </p:nvSpPr>
            <p:spPr bwMode="auto">
              <a:xfrm>
                <a:off x="240" y="240"/>
                <a:ext cx="2448" cy="2304"/>
              </a:xfrm>
              <a:prstGeom prst="ellipse">
                <a:avLst/>
              </a:prstGeom>
              <a:noFill/>
              <a:ln w="9525">
                <a:solidFill>
                  <a:schemeClr val="accent1"/>
                </a:solidFill>
                <a:round/>
                <a:headEnd/>
                <a:tailEnd/>
              </a:ln>
              <a:effectLst/>
            </p:spPr>
            <p:txBody>
              <a:bodyPr wrap="none" anchor="ctr"/>
              <a:lstStyle/>
              <a:p>
                <a:endParaRPr lang="en-US"/>
              </a:p>
            </p:txBody>
          </p:sp>
          <p:sp>
            <p:nvSpPr>
              <p:cNvPr id="1033" name="Oval 9"/>
              <p:cNvSpPr>
                <a:spLocks noChangeArrowheads="1"/>
              </p:cNvSpPr>
              <p:nvPr userDrawn="1"/>
            </p:nvSpPr>
            <p:spPr bwMode="auto">
              <a:xfrm>
                <a:off x="480" y="480"/>
                <a:ext cx="1968" cy="1824"/>
              </a:xfrm>
              <a:prstGeom prst="ellipse">
                <a:avLst/>
              </a:prstGeom>
              <a:noFill/>
              <a:ln w="9525">
                <a:solidFill>
                  <a:schemeClr val="accent1"/>
                </a:solidFill>
                <a:round/>
                <a:headEnd/>
                <a:tailEnd/>
              </a:ln>
              <a:effectLst/>
            </p:spPr>
            <p:txBody>
              <a:bodyPr wrap="none" anchor="ctr"/>
              <a:lstStyle/>
              <a:p>
                <a:endParaRPr lang="en-US"/>
              </a:p>
            </p:txBody>
          </p:sp>
          <p:sp>
            <p:nvSpPr>
              <p:cNvPr id="1034" name="Oval 10"/>
              <p:cNvSpPr>
                <a:spLocks noChangeArrowheads="1"/>
              </p:cNvSpPr>
              <p:nvPr userDrawn="1"/>
            </p:nvSpPr>
            <p:spPr bwMode="auto">
              <a:xfrm>
                <a:off x="720" y="720"/>
                <a:ext cx="1488" cy="1344"/>
              </a:xfrm>
              <a:prstGeom prst="ellipse">
                <a:avLst/>
              </a:prstGeom>
              <a:noFill/>
              <a:ln w="9525">
                <a:solidFill>
                  <a:schemeClr val="accent1"/>
                </a:solidFill>
                <a:round/>
                <a:headEnd/>
                <a:tailEnd/>
              </a:ln>
              <a:effectLst/>
            </p:spPr>
            <p:txBody>
              <a:bodyPr wrap="none" anchor="ctr"/>
              <a:lstStyle/>
              <a:p>
                <a:endParaRPr lang="en-US"/>
              </a:p>
            </p:txBody>
          </p:sp>
          <p:sp>
            <p:nvSpPr>
              <p:cNvPr id="1035" name="Oval 11"/>
              <p:cNvSpPr>
                <a:spLocks noChangeArrowheads="1"/>
              </p:cNvSpPr>
              <p:nvPr userDrawn="1"/>
            </p:nvSpPr>
            <p:spPr bwMode="auto">
              <a:xfrm>
                <a:off x="912" y="912"/>
                <a:ext cx="1104" cy="960"/>
              </a:xfrm>
              <a:prstGeom prst="ellipse">
                <a:avLst/>
              </a:prstGeom>
              <a:noFill/>
              <a:ln w="9525">
                <a:solidFill>
                  <a:schemeClr val="accent1"/>
                </a:solidFill>
                <a:prstDash val="sysDot"/>
                <a:round/>
                <a:headEnd/>
                <a:tailEnd/>
              </a:ln>
              <a:effectLst/>
            </p:spPr>
            <p:txBody>
              <a:bodyPr wrap="none" anchor="ctr"/>
              <a:lstStyle/>
              <a:p>
                <a:endParaRPr lang="en-US"/>
              </a:p>
            </p:txBody>
          </p:sp>
        </p:grpSp>
        <p:grpSp>
          <p:nvGrpSpPr>
            <p:cNvPr id="1037" name="Group 13"/>
            <p:cNvGrpSpPr>
              <a:grpSpLocks/>
            </p:cNvGrpSpPr>
            <p:nvPr userDrawn="1"/>
          </p:nvGrpSpPr>
          <p:grpSpPr bwMode="auto">
            <a:xfrm>
              <a:off x="2016" y="2016"/>
              <a:ext cx="2448" cy="2304"/>
              <a:chOff x="0" y="0"/>
              <a:chExt cx="2928" cy="2784"/>
            </a:xfrm>
          </p:grpSpPr>
          <p:sp>
            <p:nvSpPr>
              <p:cNvPr id="1038" name="Oval 14"/>
              <p:cNvSpPr>
                <a:spLocks noChangeArrowheads="1"/>
              </p:cNvSpPr>
              <p:nvPr userDrawn="1"/>
            </p:nvSpPr>
            <p:spPr bwMode="auto">
              <a:xfrm>
                <a:off x="0" y="0"/>
                <a:ext cx="2928" cy="2784"/>
              </a:xfrm>
              <a:prstGeom prst="ellipse">
                <a:avLst/>
              </a:prstGeom>
              <a:noFill/>
              <a:ln w="9525">
                <a:solidFill>
                  <a:schemeClr val="accent1"/>
                </a:solidFill>
                <a:round/>
                <a:headEnd/>
                <a:tailEnd/>
              </a:ln>
              <a:effectLst/>
            </p:spPr>
            <p:txBody>
              <a:bodyPr wrap="none" anchor="ctr"/>
              <a:lstStyle/>
              <a:p>
                <a:endParaRPr lang="en-US"/>
              </a:p>
            </p:txBody>
          </p:sp>
          <p:sp>
            <p:nvSpPr>
              <p:cNvPr id="1039" name="Oval 15"/>
              <p:cNvSpPr>
                <a:spLocks noChangeArrowheads="1"/>
              </p:cNvSpPr>
              <p:nvPr userDrawn="1"/>
            </p:nvSpPr>
            <p:spPr bwMode="auto">
              <a:xfrm>
                <a:off x="240" y="240"/>
                <a:ext cx="2448" cy="2304"/>
              </a:xfrm>
              <a:prstGeom prst="ellipse">
                <a:avLst/>
              </a:prstGeom>
              <a:noFill/>
              <a:ln w="9525">
                <a:solidFill>
                  <a:schemeClr val="accent1"/>
                </a:solidFill>
                <a:round/>
                <a:headEnd/>
                <a:tailEnd/>
              </a:ln>
              <a:effectLst/>
            </p:spPr>
            <p:txBody>
              <a:bodyPr wrap="none" anchor="ctr"/>
              <a:lstStyle/>
              <a:p>
                <a:endParaRPr lang="en-US"/>
              </a:p>
            </p:txBody>
          </p:sp>
          <p:sp>
            <p:nvSpPr>
              <p:cNvPr id="1040" name="Oval 16"/>
              <p:cNvSpPr>
                <a:spLocks noChangeArrowheads="1"/>
              </p:cNvSpPr>
              <p:nvPr userDrawn="1"/>
            </p:nvSpPr>
            <p:spPr bwMode="auto">
              <a:xfrm>
                <a:off x="480" y="480"/>
                <a:ext cx="1968" cy="1824"/>
              </a:xfrm>
              <a:prstGeom prst="ellipse">
                <a:avLst/>
              </a:prstGeom>
              <a:noFill/>
              <a:ln w="9525">
                <a:solidFill>
                  <a:schemeClr val="accent1"/>
                </a:solidFill>
                <a:round/>
                <a:headEnd/>
                <a:tailEnd/>
              </a:ln>
              <a:effectLst/>
            </p:spPr>
            <p:txBody>
              <a:bodyPr wrap="none" anchor="ctr"/>
              <a:lstStyle/>
              <a:p>
                <a:endParaRPr lang="en-US"/>
              </a:p>
            </p:txBody>
          </p:sp>
          <p:sp>
            <p:nvSpPr>
              <p:cNvPr id="1041" name="Oval 17"/>
              <p:cNvSpPr>
                <a:spLocks noChangeArrowheads="1"/>
              </p:cNvSpPr>
              <p:nvPr userDrawn="1"/>
            </p:nvSpPr>
            <p:spPr bwMode="auto">
              <a:xfrm>
                <a:off x="720" y="720"/>
                <a:ext cx="1488" cy="1344"/>
              </a:xfrm>
              <a:prstGeom prst="ellipse">
                <a:avLst/>
              </a:prstGeom>
              <a:noFill/>
              <a:ln w="9525">
                <a:solidFill>
                  <a:schemeClr val="accent1"/>
                </a:solidFill>
                <a:round/>
                <a:headEnd/>
                <a:tailEnd/>
              </a:ln>
              <a:effectLst/>
            </p:spPr>
            <p:txBody>
              <a:bodyPr wrap="none" anchor="ctr"/>
              <a:lstStyle/>
              <a:p>
                <a:endParaRPr lang="en-US"/>
              </a:p>
            </p:txBody>
          </p:sp>
          <p:sp>
            <p:nvSpPr>
              <p:cNvPr id="1042" name="Oval 18"/>
              <p:cNvSpPr>
                <a:spLocks noChangeArrowheads="1"/>
              </p:cNvSpPr>
              <p:nvPr userDrawn="1"/>
            </p:nvSpPr>
            <p:spPr bwMode="auto">
              <a:xfrm>
                <a:off x="912" y="912"/>
                <a:ext cx="1104" cy="960"/>
              </a:xfrm>
              <a:prstGeom prst="ellipse">
                <a:avLst/>
              </a:prstGeom>
              <a:noFill/>
              <a:ln w="9525">
                <a:solidFill>
                  <a:schemeClr val="accent1"/>
                </a:solidFill>
                <a:prstDash val="sysDot"/>
                <a:round/>
                <a:headEnd/>
                <a:tailEnd/>
              </a:ln>
              <a:effectLst/>
            </p:spPr>
            <p:txBody>
              <a:bodyPr wrap="none" anchor="ctr"/>
              <a:lstStyle/>
              <a:p>
                <a:endParaRPr lang="en-US"/>
              </a:p>
            </p:txBody>
          </p:sp>
        </p:grpSp>
        <p:grpSp>
          <p:nvGrpSpPr>
            <p:cNvPr id="1043" name="Group 19"/>
            <p:cNvGrpSpPr>
              <a:grpSpLocks/>
            </p:cNvGrpSpPr>
            <p:nvPr userDrawn="1"/>
          </p:nvGrpSpPr>
          <p:grpSpPr bwMode="auto">
            <a:xfrm>
              <a:off x="2832" y="96"/>
              <a:ext cx="2736" cy="2592"/>
              <a:chOff x="0" y="0"/>
              <a:chExt cx="2928" cy="2784"/>
            </a:xfrm>
          </p:grpSpPr>
          <p:sp>
            <p:nvSpPr>
              <p:cNvPr id="1044" name="Oval 20"/>
              <p:cNvSpPr>
                <a:spLocks noChangeArrowheads="1"/>
              </p:cNvSpPr>
              <p:nvPr userDrawn="1"/>
            </p:nvSpPr>
            <p:spPr bwMode="auto">
              <a:xfrm>
                <a:off x="0" y="0"/>
                <a:ext cx="2928" cy="2784"/>
              </a:xfrm>
              <a:prstGeom prst="ellipse">
                <a:avLst/>
              </a:prstGeom>
              <a:noFill/>
              <a:ln w="9525">
                <a:solidFill>
                  <a:schemeClr val="accent1"/>
                </a:solidFill>
                <a:round/>
                <a:headEnd/>
                <a:tailEnd/>
              </a:ln>
              <a:effectLst/>
            </p:spPr>
            <p:txBody>
              <a:bodyPr wrap="none" anchor="ctr"/>
              <a:lstStyle/>
              <a:p>
                <a:endParaRPr lang="en-US"/>
              </a:p>
            </p:txBody>
          </p:sp>
          <p:sp>
            <p:nvSpPr>
              <p:cNvPr id="1045" name="Oval 21"/>
              <p:cNvSpPr>
                <a:spLocks noChangeArrowheads="1"/>
              </p:cNvSpPr>
              <p:nvPr userDrawn="1"/>
            </p:nvSpPr>
            <p:spPr bwMode="auto">
              <a:xfrm>
                <a:off x="240" y="240"/>
                <a:ext cx="2448" cy="2304"/>
              </a:xfrm>
              <a:prstGeom prst="ellipse">
                <a:avLst/>
              </a:prstGeom>
              <a:noFill/>
              <a:ln w="9525">
                <a:solidFill>
                  <a:schemeClr val="accent1"/>
                </a:solidFill>
                <a:round/>
                <a:headEnd/>
                <a:tailEnd/>
              </a:ln>
              <a:effectLst/>
            </p:spPr>
            <p:txBody>
              <a:bodyPr wrap="none" anchor="ctr"/>
              <a:lstStyle/>
              <a:p>
                <a:endParaRPr lang="en-US"/>
              </a:p>
            </p:txBody>
          </p:sp>
          <p:sp>
            <p:nvSpPr>
              <p:cNvPr id="1046" name="Oval 22"/>
              <p:cNvSpPr>
                <a:spLocks noChangeArrowheads="1"/>
              </p:cNvSpPr>
              <p:nvPr userDrawn="1"/>
            </p:nvSpPr>
            <p:spPr bwMode="auto">
              <a:xfrm>
                <a:off x="480" y="480"/>
                <a:ext cx="1968" cy="1824"/>
              </a:xfrm>
              <a:prstGeom prst="ellipse">
                <a:avLst/>
              </a:prstGeom>
              <a:noFill/>
              <a:ln w="9525">
                <a:solidFill>
                  <a:schemeClr val="accent1"/>
                </a:solidFill>
                <a:round/>
                <a:headEnd/>
                <a:tailEnd/>
              </a:ln>
              <a:effectLst/>
            </p:spPr>
            <p:txBody>
              <a:bodyPr wrap="none" anchor="ctr"/>
              <a:lstStyle/>
              <a:p>
                <a:endParaRPr lang="en-US"/>
              </a:p>
            </p:txBody>
          </p:sp>
          <p:sp>
            <p:nvSpPr>
              <p:cNvPr id="1047" name="Oval 23"/>
              <p:cNvSpPr>
                <a:spLocks noChangeArrowheads="1"/>
              </p:cNvSpPr>
              <p:nvPr userDrawn="1"/>
            </p:nvSpPr>
            <p:spPr bwMode="auto">
              <a:xfrm>
                <a:off x="720" y="720"/>
                <a:ext cx="1488" cy="1344"/>
              </a:xfrm>
              <a:prstGeom prst="ellipse">
                <a:avLst/>
              </a:prstGeom>
              <a:noFill/>
              <a:ln w="9525">
                <a:solidFill>
                  <a:schemeClr val="accent1"/>
                </a:solidFill>
                <a:round/>
                <a:headEnd/>
                <a:tailEnd/>
              </a:ln>
              <a:effectLst/>
            </p:spPr>
            <p:txBody>
              <a:bodyPr wrap="none" anchor="ctr"/>
              <a:lstStyle/>
              <a:p>
                <a:endParaRPr lang="en-US"/>
              </a:p>
            </p:txBody>
          </p:sp>
          <p:sp>
            <p:nvSpPr>
              <p:cNvPr id="1048" name="Oval 24"/>
              <p:cNvSpPr>
                <a:spLocks noChangeArrowheads="1"/>
              </p:cNvSpPr>
              <p:nvPr userDrawn="1"/>
            </p:nvSpPr>
            <p:spPr bwMode="auto">
              <a:xfrm>
                <a:off x="912" y="912"/>
                <a:ext cx="1104" cy="960"/>
              </a:xfrm>
              <a:prstGeom prst="ellipse">
                <a:avLst/>
              </a:prstGeom>
              <a:noFill/>
              <a:ln w="9525">
                <a:solidFill>
                  <a:schemeClr val="accent1"/>
                </a:solidFill>
                <a:prstDash val="sysDot"/>
                <a:round/>
                <a:headEnd/>
                <a:tailEnd/>
              </a:ln>
              <a:effectLst/>
            </p:spPr>
            <p:txBody>
              <a:bodyPr wrap="none" anchor="ctr"/>
              <a:lstStyle/>
              <a:p>
                <a:endParaRPr lang="en-US"/>
              </a:p>
            </p:txBody>
          </p:sp>
        </p:grpSp>
      </p:grpSp>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1"/>
            </a:lvl1pPr>
          </a:lstStyle>
          <a:p>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1"/>
            </a:lvl1pPr>
          </a:lstStyle>
          <a:p>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1"/>
            </a:lvl1pPr>
          </a:lstStyle>
          <a:p>
            <a:fld id="{BD958E5A-B14A-4AF0-B3B9-773D48DAFAAF}"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imes New Roman" pitchFamily="18" charset="0"/>
        </a:defRPr>
      </a:lvl2pPr>
      <a:lvl3pPr algn="ctr" rtl="0" fontAlgn="base">
        <a:spcBef>
          <a:spcPct val="0"/>
        </a:spcBef>
        <a:spcAft>
          <a:spcPct val="0"/>
        </a:spcAft>
        <a:defRPr sz="4400">
          <a:solidFill>
            <a:schemeClr val="tx2"/>
          </a:solidFill>
          <a:latin typeface="Times New Roman" pitchFamily="18" charset="0"/>
        </a:defRPr>
      </a:lvl3pPr>
      <a:lvl4pPr algn="ctr" rtl="0" fontAlgn="base">
        <a:spcBef>
          <a:spcPct val="0"/>
        </a:spcBef>
        <a:spcAft>
          <a:spcPct val="0"/>
        </a:spcAft>
        <a:defRPr sz="4400">
          <a:solidFill>
            <a:schemeClr val="tx2"/>
          </a:solidFill>
          <a:latin typeface="Times New Roman" pitchFamily="18" charset="0"/>
        </a:defRPr>
      </a:lvl4pPr>
      <a:lvl5pPr algn="ctr" rtl="0" fontAlgn="base">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2"/>
        </a:buClr>
        <a:buSzPct val="110000"/>
        <a:buChar char="•"/>
        <a:defRPr sz="3200">
          <a:solidFill>
            <a:schemeClr val="tx1"/>
          </a:solidFill>
          <a:latin typeface="+mn-lt"/>
          <a:ea typeface="+mn-ea"/>
          <a:cs typeface="+mn-cs"/>
        </a:defRPr>
      </a:lvl1pPr>
      <a:lvl2pPr marL="742950" indent="-285750" algn="l" rtl="0" fontAlgn="base">
        <a:spcBef>
          <a:spcPct val="20000"/>
        </a:spcBef>
        <a:spcAft>
          <a:spcPct val="0"/>
        </a:spcAft>
        <a:buClr>
          <a:schemeClr val="hlink"/>
        </a:buClr>
        <a:buSzPct val="110000"/>
        <a:buChar char="•"/>
        <a:defRPr sz="2800">
          <a:solidFill>
            <a:schemeClr val="tx1"/>
          </a:solidFill>
          <a:latin typeface="+mn-lt"/>
        </a:defRPr>
      </a:lvl2pPr>
      <a:lvl3pPr marL="1143000" indent="-228600" algn="l" rtl="0" fontAlgn="base">
        <a:spcBef>
          <a:spcPct val="20000"/>
        </a:spcBef>
        <a:spcAft>
          <a:spcPct val="0"/>
        </a:spcAft>
        <a:buClr>
          <a:schemeClr val="folHlink"/>
        </a:buClr>
        <a:buSzPct val="110000"/>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lr>
          <a:schemeClr val="tx1"/>
        </a:buClr>
        <a:buChar char="•"/>
        <a:defRPr sz="2000">
          <a:solidFill>
            <a:schemeClr val="tx1"/>
          </a:solidFill>
          <a:latin typeface="+mn-lt"/>
        </a:defRPr>
      </a:lvl5pPr>
      <a:lvl6pPr marL="2514600" indent="-228600" algn="l" rtl="0" fontAlgn="base">
        <a:spcBef>
          <a:spcPct val="20000"/>
        </a:spcBef>
        <a:spcAft>
          <a:spcPct val="0"/>
        </a:spcAft>
        <a:buClr>
          <a:schemeClr val="tx1"/>
        </a:buClr>
        <a:buChar char="•"/>
        <a:defRPr sz="2000">
          <a:solidFill>
            <a:schemeClr val="tx1"/>
          </a:solidFill>
          <a:latin typeface="+mn-lt"/>
        </a:defRPr>
      </a:lvl6pPr>
      <a:lvl7pPr marL="2971800" indent="-228600" algn="l" rtl="0" fontAlgn="base">
        <a:spcBef>
          <a:spcPct val="20000"/>
        </a:spcBef>
        <a:spcAft>
          <a:spcPct val="0"/>
        </a:spcAft>
        <a:buClr>
          <a:schemeClr val="tx1"/>
        </a:buClr>
        <a:buChar char="•"/>
        <a:defRPr sz="2000">
          <a:solidFill>
            <a:schemeClr val="tx1"/>
          </a:solidFill>
          <a:latin typeface="+mn-lt"/>
        </a:defRPr>
      </a:lvl7pPr>
      <a:lvl8pPr marL="3429000" indent="-228600" algn="l" rtl="0" fontAlgn="base">
        <a:spcBef>
          <a:spcPct val="20000"/>
        </a:spcBef>
        <a:spcAft>
          <a:spcPct val="0"/>
        </a:spcAft>
        <a:buClr>
          <a:schemeClr val="tx1"/>
        </a:buClr>
        <a:buChar char="•"/>
        <a:defRPr sz="2000">
          <a:solidFill>
            <a:schemeClr val="tx1"/>
          </a:solidFill>
          <a:latin typeface="+mn-lt"/>
        </a:defRPr>
      </a:lvl8pPr>
      <a:lvl9pPr marL="3886200" indent="-228600" algn="l" rtl="0" fontAlgn="base">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JUNE%202013%20DESKTOP/DESKTOP%20FILES%20FEBRUARY%202013/all%20files/New%20Folder/PPT/Ato%20Hagos/10%20Work%20Permit%20210%20(Autosaved).doc"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ctrTitle"/>
          </p:nvPr>
        </p:nvSpPr>
        <p:spPr/>
        <p:txBody>
          <a:bodyPr/>
          <a:lstStyle/>
          <a:p>
            <a:r>
              <a:rPr lang="en-US" dirty="0"/>
              <a:t/>
            </a:r>
            <a:br>
              <a:rPr lang="en-US" dirty="0"/>
            </a:br>
            <a:r>
              <a:rPr lang="en-US" dirty="0"/>
              <a:t/>
            </a:r>
            <a:br>
              <a:rPr lang="en-US" dirty="0"/>
            </a:br>
            <a:r>
              <a:rPr lang="en-US" dirty="0" smtClean="0">
                <a:solidFill>
                  <a:srgbClr val="FFFF00"/>
                </a:solidFill>
              </a:rPr>
              <a:t>PROJECT QUALITY MANAGEMENT</a:t>
            </a:r>
            <a:r>
              <a:rPr lang="en-US" dirty="0">
                <a:solidFill>
                  <a:srgbClr val="FFFF00"/>
                </a:solidFill>
              </a:rPr>
              <a:t/>
            </a:r>
            <a:br>
              <a:rPr lang="en-US" dirty="0">
                <a:solidFill>
                  <a:srgbClr val="FFFF00"/>
                </a:solidFill>
              </a:rPr>
            </a:br>
            <a:endParaRPr lang="en-US" dirty="0">
              <a:solidFill>
                <a:srgbClr val="FFFF00"/>
              </a:solidFill>
            </a:endParaRPr>
          </a:p>
        </p:txBody>
      </p:sp>
      <p:sp>
        <p:nvSpPr>
          <p:cNvPr id="20483" name="Rectangle 3"/>
          <p:cNvSpPr>
            <a:spLocks noGrp="1" noChangeArrowheads="1"/>
          </p:cNvSpPr>
          <p:nvPr>
            <p:ph type="subTitle" idx="1"/>
          </p:nvPr>
        </p:nvSpPr>
        <p:spPr/>
        <p:txBody>
          <a:bodyPr/>
          <a:lstStyle/>
          <a:p>
            <a:endParaRPr lang="en-US" sz="2400" dirty="0"/>
          </a:p>
          <a:p>
            <a:endParaRPr lang="en-US" sz="2400" dirty="0"/>
          </a:p>
          <a:p>
            <a:endParaRPr lang="en-US"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a:solidFill>
                  <a:srgbClr val="FFFF00"/>
                </a:solidFill>
              </a:rPr>
              <a:t>Common understanding</a:t>
            </a:r>
          </a:p>
        </p:txBody>
      </p:sp>
      <p:sp>
        <p:nvSpPr>
          <p:cNvPr id="31747" name="Rectangle 3"/>
          <p:cNvSpPr>
            <a:spLocks noGrp="1" noChangeArrowheads="1"/>
          </p:cNvSpPr>
          <p:nvPr>
            <p:ph type="body" idx="1"/>
          </p:nvPr>
        </p:nvSpPr>
        <p:spPr/>
        <p:txBody>
          <a:bodyPr/>
          <a:lstStyle/>
          <a:p>
            <a:pPr>
              <a:lnSpc>
                <a:spcPct val="90000"/>
              </a:lnSpc>
              <a:buFontTx/>
              <a:buNone/>
            </a:pPr>
            <a:r>
              <a:rPr lang="en-US"/>
              <a:t>   Quality management should complement modern project management as they both recognize the importance of :</a:t>
            </a:r>
          </a:p>
          <a:p>
            <a:pPr>
              <a:lnSpc>
                <a:spcPct val="90000"/>
              </a:lnSpc>
              <a:buFontTx/>
              <a:buNone/>
            </a:pPr>
            <a:r>
              <a:rPr lang="en-US" b="1">
                <a:solidFill>
                  <a:srgbClr val="FFFF00"/>
                </a:solidFill>
              </a:rPr>
              <a:t>1- Customer satisfaction</a:t>
            </a:r>
          </a:p>
          <a:p>
            <a:pPr>
              <a:lnSpc>
                <a:spcPct val="90000"/>
              </a:lnSpc>
              <a:buFontTx/>
              <a:buNone/>
            </a:pPr>
            <a:r>
              <a:rPr lang="en-US" b="1">
                <a:solidFill>
                  <a:srgbClr val="FFFF00"/>
                </a:solidFill>
              </a:rPr>
              <a:t>2- Prevention over inspection </a:t>
            </a:r>
          </a:p>
          <a:p>
            <a:pPr>
              <a:lnSpc>
                <a:spcPct val="90000"/>
              </a:lnSpc>
              <a:buFontTx/>
              <a:buNone/>
            </a:pPr>
            <a:r>
              <a:rPr lang="en-US" b="1">
                <a:solidFill>
                  <a:srgbClr val="FFFF00"/>
                </a:solidFill>
              </a:rPr>
              <a:t>3- Management responsibility </a:t>
            </a:r>
          </a:p>
          <a:p>
            <a:pPr>
              <a:lnSpc>
                <a:spcPct val="90000"/>
              </a:lnSpc>
              <a:buFontTx/>
              <a:buNone/>
            </a:pPr>
            <a:r>
              <a:rPr lang="en-US" b="1">
                <a:solidFill>
                  <a:srgbClr val="FFFF00"/>
                </a:solidFill>
              </a:rPr>
              <a:t>4- Processes within phases</a:t>
            </a:r>
          </a:p>
          <a:p>
            <a:pPr>
              <a:lnSpc>
                <a:spcPct val="90000"/>
              </a:lnSpc>
              <a:buFontTx/>
              <a:buNone/>
            </a:pPr>
            <a:r>
              <a:rPr lang="en-US"/>
              <a:t>        (plan – do –check – act cycle)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ctrTitle"/>
          </p:nvPr>
        </p:nvSpPr>
        <p:spPr/>
        <p:txBody>
          <a:bodyPr/>
          <a:lstStyle/>
          <a:p>
            <a:r>
              <a:rPr lang="en-US">
                <a:solidFill>
                  <a:srgbClr val="FFFF00"/>
                </a:solidFill>
              </a:rPr>
              <a:t>QUALITY PLANNING</a:t>
            </a:r>
            <a:r>
              <a:rPr lang="en-US"/>
              <a:t> </a:t>
            </a:r>
          </a:p>
        </p:txBody>
      </p:sp>
      <p:sp>
        <p:nvSpPr>
          <p:cNvPr id="32771" name="Rectangle 3"/>
          <p:cNvSpPr>
            <a:spLocks noGrp="1" noChangeArrowheads="1"/>
          </p:cNvSpPr>
          <p:nvPr>
            <p:ph type="subTitle" idx="1"/>
          </p:nvPr>
        </p:nvSpPr>
        <p:spPr/>
        <p:txBody>
          <a:bodyPr/>
          <a:lstStyle/>
          <a:p>
            <a:r>
              <a:rPr lang="en-US"/>
              <a:t>In detail</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solidFill>
                  <a:srgbClr val="FFFF00"/>
                </a:solidFill>
              </a:rPr>
              <a:t>Quality planning</a:t>
            </a:r>
            <a:r>
              <a:rPr lang="en-US"/>
              <a:t> </a:t>
            </a:r>
          </a:p>
        </p:txBody>
      </p:sp>
      <p:sp>
        <p:nvSpPr>
          <p:cNvPr id="33795" name="Rectangle 3"/>
          <p:cNvSpPr>
            <a:spLocks noGrp="1" noChangeArrowheads="1"/>
          </p:cNvSpPr>
          <p:nvPr>
            <p:ph type="body" idx="1"/>
          </p:nvPr>
        </p:nvSpPr>
        <p:spPr/>
        <p:txBody>
          <a:bodyPr/>
          <a:lstStyle/>
          <a:p>
            <a:pPr>
              <a:lnSpc>
                <a:spcPct val="90000"/>
              </a:lnSpc>
            </a:pPr>
            <a:r>
              <a:rPr lang="en-US" sz="2800"/>
              <a:t>Quality Planning involves identifying with quality standards</a:t>
            </a:r>
          </a:p>
          <a:p>
            <a:pPr>
              <a:lnSpc>
                <a:spcPct val="90000"/>
              </a:lnSpc>
            </a:pPr>
            <a:r>
              <a:rPr lang="en-US" sz="2800"/>
              <a:t>It is a key facilitating process during the Project planning Process</a:t>
            </a:r>
          </a:p>
          <a:p>
            <a:pPr>
              <a:lnSpc>
                <a:spcPct val="90000"/>
              </a:lnSpc>
            </a:pPr>
            <a:r>
              <a:rPr lang="en-US" sz="2800"/>
              <a:t>In modern quality management quality is planned in and not inspected in </a:t>
            </a:r>
          </a:p>
          <a:p>
            <a:pPr>
              <a:lnSpc>
                <a:spcPct val="90000"/>
              </a:lnSpc>
            </a:pPr>
            <a:r>
              <a:rPr lang="en-US" sz="2800"/>
              <a:t>Prior to the development of ISO 9000 series, quality planning concepts were widely discussed as part of quality assurance.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66" name="AutoShape 50"/>
          <p:cNvSpPr>
            <a:spLocks noChangeArrowheads="1"/>
          </p:cNvSpPr>
          <p:nvPr/>
        </p:nvSpPr>
        <p:spPr bwMode="auto">
          <a:xfrm>
            <a:off x="304800" y="2971800"/>
            <a:ext cx="8839200" cy="2514600"/>
          </a:xfrm>
          <a:prstGeom prst="homePlate">
            <a:avLst>
              <a:gd name="adj" fmla="val 18308"/>
            </a:avLst>
          </a:prstGeom>
          <a:solidFill>
            <a:schemeClr val="accent1"/>
          </a:solidFill>
          <a:ln w="9525">
            <a:solidFill>
              <a:schemeClr val="tx1"/>
            </a:solidFill>
            <a:miter lim="800000"/>
            <a:headEnd/>
            <a:tailEnd/>
          </a:ln>
          <a:effectLst/>
        </p:spPr>
        <p:txBody>
          <a:bodyPr wrap="none" anchor="ctr"/>
          <a:lstStyle/>
          <a:p>
            <a:endParaRPr lang="en-US"/>
          </a:p>
        </p:txBody>
      </p:sp>
      <p:sp>
        <p:nvSpPr>
          <p:cNvPr id="34825" name="Text Box 9"/>
          <p:cNvSpPr txBox="1">
            <a:spLocks noChangeArrowheads="1"/>
          </p:cNvSpPr>
          <p:nvPr/>
        </p:nvSpPr>
        <p:spPr bwMode="auto">
          <a:xfrm>
            <a:off x="441325" y="574675"/>
            <a:ext cx="2454275" cy="457200"/>
          </a:xfrm>
          <a:prstGeom prst="rect">
            <a:avLst/>
          </a:prstGeom>
          <a:noFill/>
          <a:ln w="9525">
            <a:noFill/>
            <a:miter lim="800000"/>
            <a:headEnd/>
            <a:tailEnd/>
          </a:ln>
          <a:effectLst/>
        </p:spPr>
        <p:txBody>
          <a:bodyPr>
            <a:spAutoFit/>
          </a:bodyPr>
          <a:lstStyle/>
          <a:p>
            <a:pPr algn="l"/>
            <a:endParaRPr lang="en-US"/>
          </a:p>
        </p:txBody>
      </p:sp>
      <p:graphicFrame>
        <p:nvGraphicFramePr>
          <p:cNvPr id="34875" name="Group 59"/>
          <p:cNvGraphicFramePr>
            <a:graphicFrameLocks noGrp="1"/>
          </p:cNvGraphicFramePr>
          <p:nvPr/>
        </p:nvGraphicFramePr>
        <p:xfrm>
          <a:off x="533400" y="1905000"/>
          <a:ext cx="2438400" cy="4357688"/>
        </p:xfrm>
        <a:graphic>
          <a:graphicData uri="http://schemas.openxmlformats.org/drawingml/2006/table">
            <a:tbl>
              <a:tblPr/>
              <a:tblGrid>
                <a:gridCol w="2438400"/>
              </a:tblGrid>
              <a:tr h="1066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2000" b="1" i="0" u="none" strike="noStrike" cap="none" normalizeH="0" baseline="0" dirty="0" smtClean="0">
                          <a:ln>
                            <a:noFill/>
                          </a:ln>
                          <a:solidFill>
                            <a:schemeClr val="accent1"/>
                          </a:solidFill>
                          <a:effectLst/>
                          <a:latin typeface="Times New Roman" pitchFamily="18" charset="0"/>
                        </a:rPr>
                        <a:t>INPUTS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2908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1-Quality policy</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2- Scope statement/Contract</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3- Product description/Tech. Spec </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4- Standards and regulations</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5- Other process outputs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bl>
          </a:graphicData>
        </a:graphic>
      </p:graphicFrame>
      <p:graphicFrame>
        <p:nvGraphicFramePr>
          <p:cNvPr id="34876" name="Group 60"/>
          <p:cNvGraphicFramePr>
            <a:graphicFrameLocks noGrp="1"/>
          </p:cNvGraphicFramePr>
          <p:nvPr/>
        </p:nvGraphicFramePr>
        <p:xfrm>
          <a:off x="3352800" y="1905000"/>
          <a:ext cx="2209800" cy="4343400"/>
        </p:xfrm>
        <a:graphic>
          <a:graphicData uri="http://schemas.openxmlformats.org/drawingml/2006/table">
            <a:tbl>
              <a:tblPr/>
              <a:tblGrid>
                <a:gridCol w="2209800"/>
              </a:tblGrid>
              <a:tr h="10668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110000"/>
                        <a:buFontTx/>
                        <a:buNone/>
                        <a:tabLst/>
                      </a:pPr>
                      <a:r>
                        <a:rPr kumimoji="0" lang="en-US" sz="2000" b="1" i="0" u="none" strike="noStrike" cap="none" normalizeH="0" baseline="0" dirty="0" smtClean="0">
                          <a:ln>
                            <a:noFill/>
                          </a:ln>
                          <a:solidFill>
                            <a:schemeClr val="accent1"/>
                          </a:solidFill>
                          <a:effectLst/>
                          <a:latin typeface="Times New Roman" pitchFamily="18" charset="0"/>
                        </a:rPr>
                        <a:t>TOOLS AND</a:t>
                      </a:r>
                      <a:r>
                        <a:rPr kumimoji="0" lang="en-US" sz="2000" b="0" i="0" u="none" strike="noStrike" cap="none" normalizeH="0" baseline="0" dirty="0" smtClean="0">
                          <a:ln>
                            <a:noFill/>
                          </a:ln>
                          <a:solidFill>
                            <a:schemeClr val="tx1"/>
                          </a:solidFill>
                          <a:effectLst/>
                          <a:latin typeface="Times New Roman" pitchFamily="18" charset="0"/>
                        </a:rPr>
                        <a:t> </a:t>
                      </a:r>
                      <a:r>
                        <a:rPr kumimoji="0" lang="en-US" sz="2000" b="1" i="0" u="none" strike="noStrike" cap="none" normalizeH="0" baseline="0" dirty="0" smtClean="0">
                          <a:ln>
                            <a:noFill/>
                          </a:ln>
                          <a:solidFill>
                            <a:schemeClr val="accent1"/>
                          </a:solidFill>
                          <a:effectLst/>
                          <a:latin typeface="Times New Roman" pitchFamily="18" charset="0"/>
                        </a:rPr>
                        <a:t>TECHNIQUES</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276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1- Benefit/ cost analysis</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2- Benchmarking</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3- Identification/ tracing flowchart</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4- Documented procedure for queries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bl>
          </a:graphicData>
        </a:graphic>
      </p:graphicFrame>
      <p:graphicFrame>
        <p:nvGraphicFramePr>
          <p:cNvPr id="34877" name="Group 61"/>
          <p:cNvGraphicFramePr>
            <a:graphicFrameLocks noGrp="1"/>
          </p:cNvGraphicFramePr>
          <p:nvPr/>
        </p:nvGraphicFramePr>
        <p:xfrm>
          <a:off x="5943600" y="1905000"/>
          <a:ext cx="2209800" cy="4343400"/>
        </p:xfrm>
        <a:graphic>
          <a:graphicData uri="http://schemas.openxmlformats.org/drawingml/2006/table">
            <a:tbl>
              <a:tblPr/>
              <a:tblGrid>
                <a:gridCol w="2209800"/>
              </a:tblGrid>
              <a:tr h="1066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2000" b="1" i="0" u="none" strike="noStrike" cap="none" normalizeH="0" baseline="0" dirty="0" smtClean="0">
                          <a:ln>
                            <a:noFill/>
                          </a:ln>
                          <a:solidFill>
                            <a:schemeClr val="accent1"/>
                          </a:solidFill>
                          <a:effectLst/>
                          <a:latin typeface="Times New Roman" pitchFamily="18" charset="0"/>
                        </a:rPr>
                        <a:t>OUTPUTS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276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1-Quality Management plan </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2- Inspection/Test Plan</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3- Work instruction/ checklists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bl>
          </a:graphicData>
        </a:graphic>
      </p:graphicFrame>
      <p:sp>
        <p:nvSpPr>
          <p:cNvPr id="34878" name="Text Box 62"/>
          <p:cNvSpPr txBox="1">
            <a:spLocks noChangeArrowheads="1"/>
          </p:cNvSpPr>
          <p:nvPr/>
        </p:nvSpPr>
        <p:spPr bwMode="auto">
          <a:xfrm>
            <a:off x="457200" y="228600"/>
            <a:ext cx="7848600" cy="579438"/>
          </a:xfrm>
          <a:prstGeom prst="rect">
            <a:avLst/>
          </a:prstGeom>
          <a:noFill/>
          <a:ln w="9525">
            <a:noFill/>
            <a:miter lim="800000"/>
            <a:headEnd/>
            <a:tailEnd/>
          </a:ln>
          <a:effectLst/>
        </p:spPr>
        <p:txBody>
          <a:bodyPr>
            <a:spAutoFit/>
          </a:bodyPr>
          <a:lstStyle/>
          <a:p>
            <a:pPr>
              <a:spcBef>
                <a:spcPct val="50000"/>
              </a:spcBef>
            </a:pPr>
            <a:r>
              <a:rPr lang="en-US" sz="3200" b="1">
                <a:solidFill>
                  <a:srgbClr val="FFFF00"/>
                </a:solidFill>
              </a:rPr>
              <a:t>Quality Planning Flowchart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a:solidFill>
                  <a:srgbClr val="FFFF00"/>
                </a:solidFill>
              </a:rPr>
              <a:t>Quality Planning Inputs</a:t>
            </a:r>
          </a:p>
        </p:txBody>
      </p:sp>
      <p:sp>
        <p:nvSpPr>
          <p:cNvPr id="43011" name="Rectangle 3"/>
          <p:cNvSpPr>
            <a:spLocks noGrp="1" noChangeArrowheads="1"/>
          </p:cNvSpPr>
          <p:nvPr>
            <p:ph type="body" idx="1"/>
          </p:nvPr>
        </p:nvSpPr>
        <p:spPr/>
        <p:txBody>
          <a:bodyPr/>
          <a:lstStyle/>
          <a:p>
            <a:pPr>
              <a:buFontTx/>
              <a:buNone/>
            </a:pPr>
            <a:r>
              <a:rPr lang="en-US" b="1"/>
              <a:t>    </a:t>
            </a:r>
            <a:r>
              <a:rPr lang="en-US" b="1">
                <a:solidFill>
                  <a:srgbClr val="FFFF00"/>
                </a:solidFill>
              </a:rPr>
              <a:t>Quality policy </a:t>
            </a:r>
          </a:p>
          <a:p>
            <a:r>
              <a:rPr lang="en-US"/>
              <a:t> </a:t>
            </a:r>
            <a:r>
              <a:rPr lang="en-US" sz="2400"/>
              <a:t>the over all intentions and direction of an organization with regard to quality, as formally expressed by the top management </a:t>
            </a:r>
          </a:p>
          <a:p>
            <a:r>
              <a:rPr lang="en-US" sz="2400"/>
              <a:t>In the case of a joint venture, a quality policy for the individual project should be developed</a:t>
            </a:r>
          </a:p>
          <a:p>
            <a:r>
              <a:rPr lang="en-US" sz="2400"/>
              <a:t>The management team is responsible for dissipating the quality policy to all project stakeholders through appropriate information distribution channels</a:t>
            </a:r>
          </a:p>
          <a:p>
            <a:endParaRPr lang="en-US" sz="240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solidFill>
                  <a:srgbClr val="FFFF00"/>
                </a:solidFill>
              </a:rPr>
              <a:t>Quality Planning Inputs</a:t>
            </a:r>
          </a:p>
        </p:txBody>
      </p:sp>
      <p:sp>
        <p:nvSpPr>
          <p:cNvPr id="44035" name="Rectangle 3"/>
          <p:cNvSpPr>
            <a:spLocks noGrp="1" noChangeArrowheads="1"/>
          </p:cNvSpPr>
          <p:nvPr>
            <p:ph type="body" idx="1"/>
          </p:nvPr>
        </p:nvSpPr>
        <p:spPr/>
        <p:txBody>
          <a:bodyPr/>
          <a:lstStyle/>
          <a:p>
            <a:pPr>
              <a:buFontTx/>
              <a:buNone/>
            </a:pPr>
            <a:r>
              <a:rPr lang="en-US" b="1" dirty="0"/>
              <a:t>   </a:t>
            </a:r>
            <a:r>
              <a:rPr lang="en-US" b="1" dirty="0">
                <a:solidFill>
                  <a:srgbClr val="FFFF00"/>
                </a:solidFill>
              </a:rPr>
              <a:t>Scope </a:t>
            </a:r>
            <a:r>
              <a:rPr lang="en-US" b="1" dirty="0" smtClean="0">
                <a:solidFill>
                  <a:srgbClr val="FFFF00"/>
                </a:solidFill>
              </a:rPr>
              <a:t>Statement/Contract Document</a:t>
            </a:r>
            <a:endParaRPr lang="en-US" b="1" dirty="0">
              <a:solidFill>
                <a:srgbClr val="FFFF00"/>
              </a:solidFill>
            </a:endParaRPr>
          </a:p>
          <a:p>
            <a:pPr>
              <a:buFontTx/>
              <a:buNone/>
            </a:pPr>
            <a:endParaRPr lang="en-US" b="1" dirty="0">
              <a:solidFill>
                <a:srgbClr val="FFFF00"/>
              </a:solidFill>
            </a:endParaRPr>
          </a:p>
          <a:p>
            <a:r>
              <a:rPr lang="en-US" dirty="0"/>
              <a:t>The scope statement is a key input to quality planning because  it documents major project deliverables as well as project objectives which serve to define important stakeholder requirements</a:t>
            </a:r>
          </a:p>
          <a:p>
            <a:pPr>
              <a:buFontTx/>
              <a:buNone/>
            </a:pP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solidFill>
                  <a:srgbClr val="FFFF00"/>
                </a:solidFill>
              </a:rPr>
              <a:t>Quality Planning Inputs</a:t>
            </a:r>
          </a:p>
        </p:txBody>
      </p:sp>
      <p:sp>
        <p:nvSpPr>
          <p:cNvPr id="45059" name="Rectangle 3"/>
          <p:cNvSpPr>
            <a:spLocks noGrp="1" noChangeArrowheads="1"/>
          </p:cNvSpPr>
          <p:nvPr>
            <p:ph type="body" idx="1"/>
          </p:nvPr>
        </p:nvSpPr>
        <p:spPr/>
        <p:txBody>
          <a:bodyPr/>
          <a:lstStyle/>
          <a:p>
            <a:pPr>
              <a:buFontTx/>
              <a:buNone/>
            </a:pPr>
            <a:r>
              <a:rPr lang="en-US" b="1" dirty="0">
                <a:solidFill>
                  <a:srgbClr val="FFFF00"/>
                </a:solidFill>
              </a:rPr>
              <a:t>   Product </a:t>
            </a:r>
            <a:r>
              <a:rPr lang="en-US" b="1" dirty="0" smtClean="0">
                <a:solidFill>
                  <a:srgbClr val="FFFF00"/>
                </a:solidFill>
              </a:rPr>
              <a:t>description/Technical </a:t>
            </a:r>
            <a:r>
              <a:rPr lang="en-US" b="1" dirty="0" err="1" smtClean="0">
                <a:solidFill>
                  <a:srgbClr val="FFFF00"/>
                </a:solidFill>
              </a:rPr>
              <a:t>Specificat</a:t>
            </a:r>
            <a:r>
              <a:rPr lang="en-US" b="1" dirty="0" smtClean="0">
                <a:solidFill>
                  <a:srgbClr val="FFFF00"/>
                </a:solidFill>
              </a:rPr>
              <a:t>.</a:t>
            </a:r>
            <a:endParaRPr lang="en-US" b="1" dirty="0">
              <a:solidFill>
                <a:srgbClr val="FFFF00"/>
              </a:solidFill>
            </a:endParaRPr>
          </a:p>
          <a:p>
            <a:r>
              <a:rPr lang="en-US" dirty="0" smtClean="0"/>
              <a:t>Although </a:t>
            </a:r>
            <a:r>
              <a:rPr lang="en-US" dirty="0"/>
              <a:t>the elements of the product description may be embodied in the scope statement, the product  description often contains details of technical issues and other concerns that may affect quality planning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solidFill>
                  <a:srgbClr val="FFFF00"/>
                </a:solidFill>
              </a:rPr>
              <a:t>Quality Planning Inputs</a:t>
            </a:r>
          </a:p>
        </p:txBody>
      </p:sp>
      <p:sp>
        <p:nvSpPr>
          <p:cNvPr id="46083" name="Rectangle 3"/>
          <p:cNvSpPr>
            <a:spLocks noGrp="1" noChangeArrowheads="1"/>
          </p:cNvSpPr>
          <p:nvPr>
            <p:ph type="body" idx="1"/>
          </p:nvPr>
        </p:nvSpPr>
        <p:spPr>
          <a:xfrm>
            <a:off x="0" y="1600200"/>
            <a:ext cx="9144000" cy="5257800"/>
          </a:xfrm>
        </p:spPr>
        <p:txBody>
          <a:bodyPr/>
          <a:lstStyle/>
          <a:p>
            <a:pPr>
              <a:buFontTx/>
              <a:buNone/>
            </a:pPr>
            <a:r>
              <a:rPr lang="en-US" b="1" dirty="0"/>
              <a:t>   </a:t>
            </a:r>
            <a:r>
              <a:rPr lang="en-US" b="1" dirty="0">
                <a:solidFill>
                  <a:srgbClr val="FFFF00"/>
                </a:solidFill>
              </a:rPr>
              <a:t>Standards and Regulations</a:t>
            </a:r>
          </a:p>
          <a:p>
            <a:endParaRPr lang="en-US" b="1" dirty="0"/>
          </a:p>
          <a:p>
            <a:r>
              <a:rPr lang="en-US" dirty="0"/>
              <a:t>The project management team any application-area-specific standards or regulations that may affect the </a:t>
            </a:r>
            <a:r>
              <a:rPr lang="en-US" dirty="0" smtClean="0"/>
              <a:t>project</a:t>
            </a:r>
          </a:p>
          <a:p>
            <a:r>
              <a:rPr lang="en-US" dirty="0" smtClean="0"/>
              <a:t>Referenced Material  and Testing Standards such as  AASHTO Standard Specification and Method of Testing,  ASTM  and BS</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solidFill>
                  <a:srgbClr val="FFFF00"/>
                </a:solidFill>
              </a:rPr>
              <a:t>Quality Planning Inputs</a:t>
            </a:r>
          </a:p>
        </p:txBody>
      </p:sp>
      <p:sp>
        <p:nvSpPr>
          <p:cNvPr id="47107" name="Rectangle 3"/>
          <p:cNvSpPr>
            <a:spLocks noGrp="1" noChangeArrowheads="1"/>
          </p:cNvSpPr>
          <p:nvPr>
            <p:ph type="body" idx="1"/>
          </p:nvPr>
        </p:nvSpPr>
        <p:spPr/>
        <p:txBody>
          <a:bodyPr/>
          <a:lstStyle/>
          <a:p>
            <a:pPr>
              <a:lnSpc>
                <a:spcPct val="90000"/>
              </a:lnSpc>
              <a:buFontTx/>
              <a:buNone/>
            </a:pPr>
            <a:r>
              <a:rPr lang="en-US" sz="2800" b="1"/>
              <a:t>	</a:t>
            </a:r>
            <a:r>
              <a:rPr lang="en-US" b="1">
                <a:solidFill>
                  <a:srgbClr val="FFFF00"/>
                </a:solidFill>
              </a:rPr>
              <a:t>Other Process Outputs</a:t>
            </a:r>
          </a:p>
          <a:p>
            <a:pPr>
              <a:lnSpc>
                <a:spcPct val="90000"/>
              </a:lnSpc>
              <a:buFontTx/>
              <a:buNone/>
            </a:pPr>
            <a:endParaRPr lang="en-US" b="1">
              <a:solidFill>
                <a:srgbClr val="FFFF00"/>
              </a:solidFill>
            </a:endParaRPr>
          </a:p>
          <a:p>
            <a:pPr>
              <a:lnSpc>
                <a:spcPct val="90000"/>
              </a:lnSpc>
            </a:pPr>
            <a:r>
              <a:rPr lang="en-US" sz="2800"/>
              <a:t>In addition to the scope statement and product description, processes in other knowledge areas may produce outputs that should be considered as part of the quality planning</a:t>
            </a:r>
          </a:p>
          <a:p>
            <a:pPr>
              <a:lnSpc>
                <a:spcPct val="90000"/>
              </a:lnSpc>
            </a:pPr>
            <a:r>
              <a:rPr lang="en-US" sz="2800" b="1"/>
              <a:t>Example</a:t>
            </a:r>
            <a:r>
              <a:rPr lang="en-US" sz="2800"/>
              <a:t>: procurement planning outputs may identify contractor quality requirements that should be reflected in the overall Quality Management Plan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0"/>
            <a:ext cx="7772400" cy="1143000"/>
          </a:xfrm>
        </p:spPr>
        <p:txBody>
          <a:bodyPr/>
          <a:lstStyle/>
          <a:p>
            <a:r>
              <a:rPr lang="en-US" sz="3200" b="1" dirty="0">
                <a:solidFill>
                  <a:srgbClr val="FFFF00"/>
                </a:solidFill>
              </a:rPr>
              <a:t>Tools and Techniques for Quality Planning</a:t>
            </a:r>
          </a:p>
        </p:txBody>
      </p:sp>
      <p:sp>
        <p:nvSpPr>
          <p:cNvPr id="48131" name="Rectangle 3"/>
          <p:cNvSpPr>
            <a:spLocks noGrp="1" noChangeArrowheads="1"/>
          </p:cNvSpPr>
          <p:nvPr>
            <p:ph type="body" idx="1"/>
          </p:nvPr>
        </p:nvSpPr>
        <p:spPr>
          <a:xfrm>
            <a:off x="0" y="1143000"/>
            <a:ext cx="9144000" cy="5715000"/>
          </a:xfrm>
        </p:spPr>
        <p:txBody>
          <a:bodyPr/>
          <a:lstStyle/>
          <a:p>
            <a:r>
              <a:rPr lang="en-US" b="1" dirty="0">
                <a:solidFill>
                  <a:srgbClr val="FFFF00"/>
                </a:solidFill>
              </a:rPr>
              <a:t>Benefit / cost analysis</a:t>
            </a:r>
          </a:p>
          <a:p>
            <a:r>
              <a:rPr lang="en-US" dirty="0" smtClean="0"/>
              <a:t>The </a:t>
            </a:r>
            <a:r>
              <a:rPr lang="en-US" dirty="0"/>
              <a:t>planning process must consider benefit/cost tradeoffs</a:t>
            </a:r>
          </a:p>
          <a:p>
            <a:r>
              <a:rPr lang="en-US" dirty="0"/>
              <a:t>The Primary Benefit: Is less work, higher productivity, lower costs, and increased stakeholder satisfaction</a:t>
            </a:r>
          </a:p>
          <a:p>
            <a:r>
              <a:rPr lang="en-US" dirty="0"/>
              <a:t>The Primary Cost: Is the expanses associated with PQM activities</a:t>
            </a:r>
          </a:p>
          <a:p>
            <a:pPr>
              <a:buFontTx/>
              <a:buNone/>
            </a:pPr>
            <a:r>
              <a:rPr lang="en-US" dirty="0"/>
              <a:t>Note: it is elementary that the benefit should outweigh the cost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solidFill>
                  <a:srgbClr val="FFFF00"/>
                </a:solidFill>
              </a:rPr>
              <a:t>Introduction </a:t>
            </a:r>
          </a:p>
        </p:txBody>
      </p:sp>
      <p:sp>
        <p:nvSpPr>
          <p:cNvPr id="21507" name="Rectangle 3"/>
          <p:cNvSpPr>
            <a:spLocks noGrp="1" noChangeArrowheads="1"/>
          </p:cNvSpPr>
          <p:nvPr>
            <p:ph type="body" idx="1"/>
          </p:nvPr>
        </p:nvSpPr>
        <p:spPr/>
        <p:txBody>
          <a:bodyPr/>
          <a:lstStyle/>
          <a:p>
            <a:r>
              <a:rPr lang="en-US" sz="2800" dirty="0"/>
              <a:t>Project quality management includes the process required to ensure that the project satisfies the needs for which it is undertaken. </a:t>
            </a:r>
          </a:p>
          <a:p>
            <a:pPr>
              <a:buFontTx/>
              <a:buNone/>
            </a:pPr>
            <a:endParaRPr lang="en-US" sz="2800" dirty="0"/>
          </a:p>
          <a:p>
            <a:r>
              <a:rPr lang="en-US" sz="2800" dirty="0"/>
              <a:t>PQM includes all the activities of the overall management function that determine the quality policy, objectives, and responsibilities and implement them within the quality system.</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85800" y="76200"/>
            <a:ext cx="7772400" cy="762000"/>
          </a:xfrm>
        </p:spPr>
        <p:txBody>
          <a:bodyPr/>
          <a:lstStyle/>
          <a:p>
            <a:r>
              <a:rPr lang="en-US" sz="3200" b="1" dirty="0">
                <a:solidFill>
                  <a:srgbClr val="FFFF00"/>
                </a:solidFill>
              </a:rPr>
              <a:t>Tools and Techniques for Quality Planning</a:t>
            </a:r>
          </a:p>
        </p:txBody>
      </p:sp>
      <p:sp>
        <p:nvSpPr>
          <p:cNvPr id="49155" name="Rectangle 3"/>
          <p:cNvSpPr>
            <a:spLocks noGrp="1" noChangeArrowheads="1"/>
          </p:cNvSpPr>
          <p:nvPr>
            <p:ph type="body" idx="1"/>
          </p:nvPr>
        </p:nvSpPr>
        <p:spPr>
          <a:xfrm>
            <a:off x="0" y="1066800"/>
            <a:ext cx="9144000" cy="5791200"/>
          </a:xfrm>
        </p:spPr>
        <p:txBody>
          <a:bodyPr/>
          <a:lstStyle/>
          <a:p>
            <a:pPr>
              <a:lnSpc>
                <a:spcPct val="90000"/>
              </a:lnSpc>
              <a:buFontTx/>
              <a:buNone/>
            </a:pPr>
            <a:r>
              <a:rPr lang="en-US" sz="2800" b="1" dirty="0"/>
              <a:t>	</a:t>
            </a:r>
            <a:r>
              <a:rPr lang="en-US" b="1" dirty="0">
                <a:solidFill>
                  <a:srgbClr val="FFFF00"/>
                </a:solidFill>
              </a:rPr>
              <a:t>Benchmarking </a:t>
            </a:r>
          </a:p>
          <a:p>
            <a:pPr>
              <a:lnSpc>
                <a:spcPct val="90000"/>
              </a:lnSpc>
            </a:pPr>
            <a:r>
              <a:rPr lang="en-US" dirty="0"/>
              <a:t>Benchmarking involves comparing actual or planned project practices to those of other projects to generate ideas to:</a:t>
            </a:r>
          </a:p>
          <a:p>
            <a:pPr>
              <a:lnSpc>
                <a:spcPct val="90000"/>
              </a:lnSpc>
              <a:buFontTx/>
              <a:buNone/>
            </a:pPr>
            <a:r>
              <a:rPr lang="en-US" dirty="0"/>
              <a:t> </a:t>
            </a:r>
            <a:r>
              <a:rPr lang="en-US" dirty="0" smtClean="0"/>
              <a:t>1.Generate </a:t>
            </a:r>
            <a:r>
              <a:rPr lang="en-US" dirty="0"/>
              <a:t>ideas for improvement</a:t>
            </a:r>
          </a:p>
          <a:p>
            <a:pPr>
              <a:lnSpc>
                <a:spcPct val="90000"/>
              </a:lnSpc>
              <a:buFontTx/>
              <a:buNone/>
            </a:pPr>
            <a:r>
              <a:rPr lang="en-US" dirty="0"/>
              <a:t> </a:t>
            </a:r>
            <a:r>
              <a:rPr lang="en-US" dirty="0" smtClean="0"/>
              <a:t>2.  </a:t>
            </a:r>
            <a:r>
              <a:rPr lang="en-US" dirty="0"/>
              <a:t>provide a standard for </a:t>
            </a:r>
            <a:r>
              <a:rPr lang="en-US" dirty="0" smtClean="0"/>
              <a:t>measurement of performance</a:t>
            </a:r>
            <a:endParaRPr lang="en-US" dirty="0"/>
          </a:p>
          <a:p>
            <a:pPr>
              <a:lnSpc>
                <a:spcPct val="90000"/>
              </a:lnSpc>
              <a:buFontTx/>
              <a:buNone/>
            </a:pPr>
            <a:endParaRPr lang="en-US" dirty="0" smtClean="0"/>
          </a:p>
          <a:p>
            <a:pPr>
              <a:lnSpc>
                <a:spcPct val="90000"/>
              </a:lnSpc>
              <a:buFontTx/>
              <a:buNone/>
            </a:pPr>
            <a:r>
              <a:rPr lang="en-US" dirty="0" smtClean="0"/>
              <a:t>Note</a:t>
            </a:r>
            <a:r>
              <a:rPr lang="en-US" dirty="0"/>
              <a:t>: other projects compared may be within the same organization or out side and may be within the same application area or in another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85800" y="76200"/>
            <a:ext cx="7772400" cy="685800"/>
          </a:xfrm>
        </p:spPr>
        <p:txBody>
          <a:bodyPr/>
          <a:lstStyle/>
          <a:p>
            <a:r>
              <a:rPr lang="en-US" sz="3200" b="1" dirty="0">
                <a:solidFill>
                  <a:srgbClr val="FFFF00"/>
                </a:solidFill>
              </a:rPr>
              <a:t>Tools and Techniques for Quality Planning</a:t>
            </a:r>
          </a:p>
        </p:txBody>
      </p:sp>
      <p:sp>
        <p:nvSpPr>
          <p:cNvPr id="50179" name="Rectangle 3"/>
          <p:cNvSpPr>
            <a:spLocks noGrp="1" noChangeArrowheads="1"/>
          </p:cNvSpPr>
          <p:nvPr>
            <p:ph type="body" idx="1"/>
          </p:nvPr>
        </p:nvSpPr>
        <p:spPr>
          <a:xfrm>
            <a:off x="0" y="914400"/>
            <a:ext cx="9144000" cy="5943600"/>
          </a:xfrm>
        </p:spPr>
        <p:txBody>
          <a:bodyPr/>
          <a:lstStyle/>
          <a:p>
            <a:pPr>
              <a:lnSpc>
                <a:spcPct val="90000"/>
              </a:lnSpc>
              <a:buFontTx/>
              <a:buNone/>
            </a:pPr>
            <a:r>
              <a:rPr lang="en-US" sz="2800" b="1" dirty="0"/>
              <a:t>	</a:t>
            </a:r>
            <a:r>
              <a:rPr lang="en-US" b="1" dirty="0" smtClean="0">
                <a:solidFill>
                  <a:srgbClr val="FFFF00"/>
                </a:solidFill>
              </a:rPr>
              <a:t>IDENTIFICATION/TRACEBILITY                   FLOW CHARTING </a:t>
            </a:r>
            <a:endParaRPr lang="en-US" b="1" dirty="0">
              <a:solidFill>
                <a:srgbClr val="FFFF00"/>
              </a:solidFill>
            </a:endParaRPr>
          </a:p>
          <a:p>
            <a:pPr>
              <a:lnSpc>
                <a:spcPct val="90000"/>
              </a:lnSpc>
              <a:buFontTx/>
              <a:buNone/>
            </a:pPr>
            <a:endParaRPr lang="en-US" b="1" dirty="0">
              <a:solidFill>
                <a:srgbClr val="FFFF00"/>
              </a:solidFill>
            </a:endParaRPr>
          </a:p>
          <a:p>
            <a:pPr>
              <a:lnSpc>
                <a:spcPct val="90000"/>
              </a:lnSpc>
            </a:pPr>
            <a:r>
              <a:rPr lang="en-US" sz="2800" dirty="0"/>
              <a:t>The flowcharting techniques in quality management generally </a:t>
            </a:r>
            <a:r>
              <a:rPr lang="en-US" sz="2800" dirty="0" smtClean="0"/>
              <a:t>include System </a:t>
            </a:r>
            <a:r>
              <a:rPr lang="en-US" sz="2800" dirty="0"/>
              <a:t>or process flow charts</a:t>
            </a:r>
          </a:p>
          <a:p>
            <a:pPr>
              <a:lnSpc>
                <a:spcPct val="90000"/>
              </a:lnSpc>
              <a:buFontTx/>
              <a:buChar char="-"/>
            </a:pPr>
            <a:endParaRPr lang="en-US" sz="2800" dirty="0"/>
          </a:p>
          <a:p>
            <a:pPr>
              <a:lnSpc>
                <a:spcPct val="90000"/>
              </a:lnSpc>
            </a:pPr>
            <a:r>
              <a:rPr lang="en-US" sz="2800" dirty="0"/>
              <a:t>Flowcharting can help in anticipating probable quality problems and thus helps to develop approaches for dealing with them </a:t>
            </a:r>
          </a:p>
          <a:p>
            <a:pPr>
              <a:lnSpc>
                <a:spcPct val="90000"/>
              </a:lnSpc>
              <a:buFontTx/>
              <a:buNone/>
            </a:pPr>
            <a:endParaRPr lang="en-US" sz="28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85800" y="76200"/>
            <a:ext cx="7772400" cy="838200"/>
          </a:xfrm>
        </p:spPr>
        <p:txBody>
          <a:bodyPr/>
          <a:lstStyle/>
          <a:p>
            <a:r>
              <a:rPr lang="en-US" sz="3200" b="1" dirty="0">
                <a:solidFill>
                  <a:srgbClr val="FFFF00"/>
                </a:solidFill>
              </a:rPr>
              <a:t>Tools and Techniques for Quality Planning</a:t>
            </a:r>
          </a:p>
        </p:txBody>
      </p:sp>
      <p:sp>
        <p:nvSpPr>
          <p:cNvPr id="51203" name="Rectangle 3"/>
          <p:cNvSpPr>
            <a:spLocks noGrp="1" noChangeArrowheads="1"/>
          </p:cNvSpPr>
          <p:nvPr>
            <p:ph type="body" idx="1"/>
          </p:nvPr>
        </p:nvSpPr>
        <p:spPr>
          <a:xfrm>
            <a:off x="0" y="1143000"/>
            <a:ext cx="9144000" cy="5715000"/>
          </a:xfrm>
        </p:spPr>
        <p:txBody>
          <a:bodyPr/>
          <a:lstStyle/>
          <a:p>
            <a:pPr>
              <a:lnSpc>
                <a:spcPct val="90000"/>
              </a:lnSpc>
              <a:buFontTx/>
              <a:buNone/>
            </a:pPr>
            <a:r>
              <a:rPr lang="en-US" sz="2800" b="1" dirty="0"/>
              <a:t>	</a:t>
            </a:r>
            <a:r>
              <a:rPr lang="en-US" b="1" dirty="0" smtClean="0">
                <a:solidFill>
                  <a:srgbClr val="FFFF00"/>
                </a:solidFill>
              </a:rPr>
              <a:t>DOCUMENTED PROCEDURE FOR QUERIES</a:t>
            </a:r>
            <a:endParaRPr lang="en-US" b="1" dirty="0">
              <a:solidFill>
                <a:srgbClr val="FFFF00"/>
              </a:solidFill>
            </a:endParaRPr>
          </a:p>
          <a:p>
            <a:pPr>
              <a:lnSpc>
                <a:spcPct val="90000"/>
              </a:lnSpc>
              <a:buFontTx/>
              <a:buNone/>
            </a:pPr>
            <a:endParaRPr lang="en-US" b="1" dirty="0">
              <a:solidFill>
                <a:srgbClr val="FFFF00"/>
              </a:solidFill>
            </a:endParaRPr>
          </a:p>
          <a:p>
            <a:pPr>
              <a:lnSpc>
                <a:spcPct val="90000"/>
              </a:lnSpc>
            </a:pPr>
            <a:r>
              <a:rPr lang="en-US" sz="2800" dirty="0" smtClean="0"/>
              <a:t>Planning exposes any errors, gaps or discrepancies which may exist in the drawings and specifications defining the client’s requirements</a:t>
            </a:r>
          </a:p>
          <a:p>
            <a:pPr>
              <a:lnSpc>
                <a:spcPct val="90000"/>
              </a:lnSpc>
            </a:pPr>
            <a:r>
              <a:rPr lang="en-US" sz="2800" dirty="0" smtClean="0"/>
              <a:t>Establishing a documented procedure whereby the contractor’s queries and the designer’s responses can be recorded formally is a vital tool</a:t>
            </a:r>
          </a:p>
          <a:p>
            <a:pPr>
              <a:lnSpc>
                <a:spcPct val="90000"/>
              </a:lnSpc>
            </a:pP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solidFill>
                  <a:srgbClr val="FFFF00"/>
                </a:solidFill>
              </a:rPr>
              <a:t>Outputs from Quality Planning</a:t>
            </a:r>
            <a:r>
              <a:rPr lang="en-US"/>
              <a:t> </a:t>
            </a:r>
          </a:p>
        </p:txBody>
      </p:sp>
      <p:sp>
        <p:nvSpPr>
          <p:cNvPr id="52227" name="Rectangle 3"/>
          <p:cNvSpPr>
            <a:spLocks noGrp="1" noChangeArrowheads="1"/>
          </p:cNvSpPr>
          <p:nvPr>
            <p:ph type="body" idx="1"/>
          </p:nvPr>
        </p:nvSpPr>
        <p:spPr/>
        <p:txBody>
          <a:bodyPr/>
          <a:lstStyle/>
          <a:p>
            <a:pPr>
              <a:lnSpc>
                <a:spcPct val="90000"/>
              </a:lnSpc>
              <a:buFontTx/>
              <a:buNone/>
            </a:pPr>
            <a:r>
              <a:rPr lang="en-US" b="1" dirty="0">
                <a:solidFill>
                  <a:srgbClr val="FFFF00"/>
                </a:solidFill>
              </a:rPr>
              <a:t>	Quality Management Plan</a:t>
            </a:r>
          </a:p>
          <a:p>
            <a:pPr>
              <a:lnSpc>
                <a:spcPct val="90000"/>
              </a:lnSpc>
              <a:buFontTx/>
              <a:buNone/>
            </a:pPr>
            <a:endParaRPr lang="en-US" b="1" dirty="0">
              <a:solidFill>
                <a:srgbClr val="FFFF00"/>
              </a:solidFill>
            </a:endParaRPr>
          </a:p>
          <a:p>
            <a:pPr>
              <a:lnSpc>
                <a:spcPct val="90000"/>
              </a:lnSpc>
            </a:pPr>
            <a:r>
              <a:rPr lang="en-US" sz="2800" dirty="0"/>
              <a:t>The quality management plan should describe how a project management team will implement its quality policy</a:t>
            </a:r>
          </a:p>
          <a:p>
            <a:pPr>
              <a:lnSpc>
                <a:spcPct val="90000"/>
              </a:lnSpc>
            </a:pPr>
            <a:r>
              <a:rPr lang="en-US" sz="2800" dirty="0"/>
              <a:t>Also called Quality System, (in ISO terminology), the plan should define :</a:t>
            </a:r>
          </a:p>
          <a:p>
            <a:pPr>
              <a:lnSpc>
                <a:spcPct val="90000"/>
              </a:lnSpc>
              <a:buFontTx/>
              <a:buChar char="-"/>
            </a:pPr>
            <a:r>
              <a:rPr lang="en-US" sz="2000" dirty="0"/>
              <a:t>The organizational structure</a:t>
            </a:r>
          </a:p>
          <a:p>
            <a:pPr>
              <a:lnSpc>
                <a:spcPct val="90000"/>
              </a:lnSpc>
              <a:buFontTx/>
              <a:buChar char="-"/>
            </a:pPr>
            <a:r>
              <a:rPr lang="en-US" sz="2000" dirty="0"/>
              <a:t>Roles and responsibilities</a:t>
            </a:r>
          </a:p>
          <a:p>
            <a:pPr>
              <a:lnSpc>
                <a:spcPct val="90000"/>
              </a:lnSpc>
              <a:buFontTx/>
              <a:buChar char="-"/>
            </a:pPr>
            <a:r>
              <a:rPr lang="en-US" sz="2000" dirty="0"/>
              <a:t>Resources needed for implementation of quality management                                                                                                                                                                                                                                                                                                                                                                </a:t>
            </a:r>
          </a:p>
          <a:p>
            <a:pPr>
              <a:lnSpc>
                <a:spcPct val="90000"/>
              </a:lnSpc>
              <a:buFontTx/>
              <a:buNone/>
            </a:pPr>
            <a:r>
              <a:rPr lang="en-US" sz="2000" dirty="0"/>
              <a:t> </a:t>
            </a:r>
          </a:p>
          <a:p>
            <a:pPr>
              <a:lnSpc>
                <a:spcPct val="90000"/>
              </a:lnSpc>
              <a:buFontTx/>
              <a:buChar char="-"/>
            </a:pPr>
            <a:endParaRPr lang="en-US" sz="2000"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solidFill>
                  <a:srgbClr val="FFFF00"/>
                </a:solidFill>
              </a:rPr>
              <a:t>Outputs from Quality Planning</a:t>
            </a:r>
          </a:p>
        </p:txBody>
      </p:sp>
      <p:sp>
        <p:nvSpPr>
          <p:cNvPr id="56323" name="Rectangle 3"/>
          <p:cNvSpPr>
            <a:spLocks noGrp="1" noChangeArrowheads="1"/>
          </p:cNvSpPr>
          <p:nvPr>
            <p:ph type="body" idx="1"/>
          </p:nvPr>
        </p:nvSpPr>
        <p:spPr/>
        <p:txBody>
          <a:bodyPr/>
          <a:lstStyle/>
          <a:p>
            <a:pPr>
              <a:lnSpc>
                <a:spcPct val="90000"/>
              </a:lnSpc>
              <a:buFontTx/>
              <a:buNone/>
            </a:pPr>
            <a:r>
              <a:rPr lang="en-US" b="1"/>
              <a:t>	</a:t>
            </a:r>
            <a:r>
              <a:rPr lang="en-US" b="1">
                <a:solidFill>
                  <a:srgbClr val="FFFF00"/>
                </a:solidFill>
              </a:rPr>
              <a:t>Quality Management Plan (continued)</a:t>
            </a:r>
          </a:p>
          <a:p>
            <a:pPr>
              <a:lnSpc>
                <a:spcPct val="90000"/>
              </a:lnSpc>
              <a:buFontTx/>
              <a:buNone/>
            </a:pPr>
            <a:endParaRPr lang="en-US" b="1">
              <a:solidFill>
                <a:srgbClr val="FFFF00"/>
              </a:solidFill>
            </a:endParaRPr>
          </a:p>
          <a:p>
            <a:pPr>
              <a:lnSpc>
                <a:spcPct val="90000"/>
              </a:lnSpc>
            </a:pPr>
            <a:r>
              <a:rPr lang="en-US"/>
              <a:t>The Quality Plan should address:</a:t>
            </a:r>
          </a:p>
          <a:p>
            <a:pPr>
              <a:lnSpc>
                <a:spcPct val="90000"/>
              </a:lnSpc>
              <a:buFontTx/>
              <a:buChar char="-"/>
            </a:pPr>
            <a:r>
              <a:rPr lang="en-US" sz="2400"/>
              <a:t>Quality Control of the project </a:t>
            </a:r>
          </a:p>
          <a:p>
            <a:pPr>
              <a:lnSpc>
                <a:spcPct val="90000"/>
              </a:lnSpc>
              <a:buFontTx/>
              <a:buChar char="-"/>
            </a:pPr>
            <a:r>
              <a:rPr lang="en-US" sz="2400"/>
              <a:t>Quality Assurance </a:t>
            </a:r>
          </a:p>
          <a:p>
            <a:pPr>
              <a:lnSpc>
                <a:spcPct val="90000"/>
              </a:lnSpc>
              <a:buFontTx/>
              <a:buChar char="-"/>
            </a:pPr>
            <a:r>
              <a:rPr lang="en-US" sz="2400"/>
              <a:t>Quality Improvement of the project</a:t>
            </a:r>
          </a:p>
          <a:p>
            <a:pPr>
              <a:lnSpc>
                <a:spcPct val="90000"/>
              </a:lnSpc>
              <a:buFontTx/>
              <a:buNone/>
            </a:pPr>
            <a:endParaRPr lang="en-US" sz="2400"/>
          </a:p>
          <a:p>
            <a:pPr>
              <a:lnSpc>
                <a:spcPct val="90000"/>
              </a:lnSpc>
              <a:buFontTx/>
              <a:buNone/>
            </a:pPr>
            <a:r>
              <a:rPr lang="en-US" sz="2400"/>
              <a:t>Note: the project quality plan can be highly detailed or broadly framed based on the needs of the project</a:t>
            </a:r>
          </a:p>
          <a:p>
            <a:pPr>
              <a:lnSpc>
                <a:spcPct val="90000"/>
              </a:lnSpc>
              <a:buFontTx/>
              <a:buChar char="-"/>
            </a:pPr>
            <a:endParaRPr lang="en-US" sz="2400"/>
          </a:p>
          <a:p>
            <a:pPr>
              <a:lnSpc>
                <a:spcPct val="90000"/>
              </a:lnSpc>
            </a:pPr>
            <a:endParaRPr lang="en-US" sz="2400"/>
          </a:p>
          <a:p>
            <a:pPr>
              <a:lnSpc>
                <a:spcPct val="90000"/>
              </a:lnSpc>
            </a:pPr>
            <a:endParaRPr lang="en-US" b="1"/>
          </a:p>
          <a:p>
            <a:pPr>
              <a:lnSpc>
                <a:spcPct val="90000"/>
              </a:lnSpc>
            </a:pPr>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85800" y="0"/>
            <a:ext cx="7772400" cy="838200"/>
          </a:xfrm>
        </p:spPr>
        <p:txBody>
          <a:bodyPr/>
          <a:lstStyle/>
          <a:p>
            <a:r>
              <a:rPr lang="en-US" dirty="0">
                <a:solidFill>
                  <a:srgbClr val="FFFF00"/>
                </a:solidFill>
              </a:rPr>
              <a:t>Outputs from Quality Planning</a:t>
            </a:r>
          </a:p>
        </p:txBody>
      </p:sp>
      <p:sp>
        <p:nvSpPr>
          <p:cNvPr id="53251" name="Rectangle 3"/>
          <p:cNvSpPr>
            <a:spLocks noGrp="1" noChangeArrowheads="1"/>
          </p:cNvSpPr>
          <p:nvPr>
            <p:ph type="body" idx="1"/>
          </p:nvPr>
        </p:nvSpPr>
        <p:spPr>
          <a:xfrm>
            <a:off x="0" y="990600"/>
            <a:ext cx="9144000" cy="5867400"/>
          </a:xfrm>
        </p:spPr>
        <p:txBody>
          <a:bodyPr/>
          <a:lstStyle/>
          <a:p>
            <a:pPr>
              <a:lnSpc>
                <a:spcPct val="90000"/>
              </a:lnSpc>
              <a:buFontTx/>
              <a:buNone/>
            </a:pPr>
            <a:r>
              <a:rPr lang="en-US" sz="2800" b="1" dirty="0"/>
              <a:t>	</a:t>
            </a:r>
            <a:r>
              <a:rPr lang="en-US" b="1" dirty="0" smtClean="0">
                <a:solidFill>
                  <a:srgbClr val="FFFF00"/>
                </a:solidFill>
              </a:rPr>
              <a:t>INSPECTION AND TEST PLAN</a:t>
            </a:r>
            <a:endParaRPr lang="en-US" b="1" dirty="0">
              <a:solidFill>
                <a:srgbClr val="FFFF00"/>
              </a:solidFill>
            </a:endParaRPr>
          </a:p>
          <a:p>
            <a:pPr>
              <a:lnSpc>
                <a:spcPct val="90000"/>
              </a:lnSpc>
              <a:buFontTx/>
              <a:buChar char="-"/>
            </a:pPr>
            <a:r>
              <a:rPr lang="en-US" dirty="0" smtClean="0"/>
              <a:t>. The plan, which may be presented  as a schedule or flow chart,  will list and  reference  all the  relevant  tests  and  inspections  in the sequence in which they should be performed, together  with the documentation to be used to record the results</a:t>
            </a:r>
          </a:p>
          <a:p>
            <a:pPr>
              <a:lnSpc>
                <a:spcPct val="90000"/>
              </a:lnSpc>
              <a:buFontTx/>
              <a:buChar char="-"/>
            </a:pPr>
            <a:r>
              <a:rPr lang="en-US" b="1" i="1" dirty="0" smtClean="0"/>
              <a:t>Notification points (N)</a:t>
            </a:r>
          </a:p>
          <a:p>
            <a:pPr>
              <a:lnSpc>
                <a:spcPct val="90000"/>
              </a:lnSpc>
              <a:buFontTx/>
              <a:buChar char="-"/>
            </a:pPr>
            <a:r>
              <a:rPr lang="en-US" b="1" i="1" dirty="0" smtClean="0"/>
              <a:t>Hold points (H)</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85800" y="-76200"/>
            <a:ext cx="7772400" cy="1143000"/>
          </a:xfrm>
        </p:spPr>
        <p:txBody>
          <a:bodyPr/>
          <a:lstStyle/>
          <a:p>
            <a:r>
              <a:rPr lang="en-US" dirty="0">
                <a:solidFill>
                  <a:srgbClr val="FFFF00"/>
                </a:solidFill>
              </a:rPr>
              <a:t>Outputs from Quality Planning</a:t>
            </a:r>
          </a:p>
        </p:txBody>
      </p:sp>
      <p:sp>
        <p:nvSpPr>
          <p:cNvPr id="54275" name="Rectangle 3"/>
          <p:cNvSpPr>
            <a:spLocks noGrp="1" noChangeArrowheads="1"/>
          </p:cNvSpPr>
          <p:nvPr>
            <p:ph type="body" idx="1"/>
          </p:nvPr>
        </p:nvSpPr>
        <p:spPr>
          <a:xfrm>
            <a:off x="0" y="1066800"/>
            <a:ext cx="9144000" cy="5791200"/>
          </a:xfrm>
        </p:spPr>
        <p:txBody>
          <a:bodyPr/>
          <a:lstStyle/>
          <a:p>
            <a:pPr>
              <a:buFontTx/>
              <a:buNone/>
            </a:pPr>
            <a:r>
              <a:rPr lang="en-US" b="1" dirty="0"/>
              <a:t>	</a:t>
            </a:r>
            <a:r>
              <a:rPr lang="en-US" b="1" dirty="0" smtClean="0">
                <a:solidFill>
                  <a:srgbClr val="FFFF00"/>
                </a:solidFill>
              </a:rPr>
              <a:t>WORK INSTRUCTIONS/CHECKLISTS</a:t>
            </a:r>
            <a:endParaRPr lang="en-US" b="1" dirty="0">
              <a:solidFill>
                <a:srgbClr val="FFFF00"/>
              </a:solidFill>
            </a:endParaRPr>
          </a:p>
          <a:p>
            <a:r>
              <a:rPr lang="en-US" dirty="0"/>
              <a:t>A checklist is a structured tool used to verify that a set of required steps or requirements have been performed.</a:t>
            </a:r>
          </a:p>
          <a:p>
            <a:r>
              <a:rPr lang="en-US" dirty="0"/>
              <a:t>Many organizations have standard checklists to ensure consistency of frequently performed activities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p:txBody>
          <a:bodyPr/>
          <a:lstStyle/>
          <a:p>
            <a:r>
              <a:rPr lang="en-US">
                <a:solidFill>
                  <a:srgbClr val="FFFF00"/>
                </a:solidFill>
              </a:rPr>
              <a:t>QUALITY ASSURANCE</a:t>
            </a:r>
          </a:p>
        </p:txBody>
      </p:sp>
      <p:sp>
        <p:nvSpPr>
          <p:cNvPr id="36867" name="Rectangle 3"/>
          <p:cNvSpPr>
            <a:spLocks noGrp="1" noChangeArrowheads="1"/>
          </p:cNvSpPr>
          <p:nvPr>
            <p:ph type="subTitle" idx="1"/>
          </p:nvPr>
        </p:nvSpPr>
        <p:spPr>
          <a:xfrm>
            <a:off x="1828800" y="4191000"/>
            <a:ext cx="5029200" cy="1828800"/>
          </a:xfrm>
        </p:spPr>
        <p:txBody>
          <a:bodyPr/>
          <a:lstStyle/>
          <a:p>
            <a:r>
              <a:rPr lang="en-US"/>
              <a:t>In detail</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85800" y="0"/>
            <a:ext cx="7772400" cy="685800"/>
          </a:xfrm>
        </p:spPr>
        <p:txBody>
          <a:bodyPr/>
          <a:lstStyle/>
          <a:p>
            <a:r>
              <a:rPr lang="en-US" dirty="0">
                <a:solidFill>
                  <a:srgbClr val="FFFF00"/>
                </a:solidFill>
              </a:rPr>
              <a:t>Quality Assurance</a:t>
            </a:r>
          </a:p>
        </p:txBody>
      </p:sp>
      <p:sp>
        <p:nvSpPr>
          <p:cNvPr id="57347" name="Rectangle 3"/>
          <p:cNvSpPr>
            <a:spLocks noGrp="1" noChangeArrowheads="1"/>
          </p:cNvSpPr>
          <p:nvPr>
            <p:ph type="body" idx="1"/>
          </p:nvPr>
        </p:nvSpPr>
        <p:spPr>
          <a:xfrm>
            <a:off x="0" y="685800"/>
            <a:ext cx="9144000" cy="6172200"/>
          </a:xfrm>
        </p:spPr>
        <p:txBody>
          <a:bodyPr/>
          <a:lstStyle/>
          <a:p>
            <a:r>
              <a:rPr lang="en-US" dirty="0"/>
              <a:t>Quality assurance encompasses all the planned and systematic activity implemented in a quality system to provide confidence that the project will satisfy the relevant quality standards</a:t>
            </a:r>
          </a:p>
          <a:p>
            <a:r>
              <a:rPr lang="en-US" dirty="0"/>
              <a:t>Quality assurance is provided by a Quality Assurance dept. </a:t>
            </a:r>
          </a:p>
          <a:p>
            <a:r>
              <a:rPr lang="en-US" dirty="0"/>
              <a:t>Quality assurance can be INERNAL ( from the project management team to the performing organization)</a:t>
            </a:r>
          </a:p>
          <a:p>
            <a:r>
              <a:rPr lang="en-US" dirty="0"/>
              <a:t>Quality assurance can be EXTERNAL (provided to the customer and other parties actively involved in the work of the project</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AutoShape 2"/>
          <p:cNvSpPr>
            <a:spLocks noChangeArrowheads="1"/>
          </p:cNvSpPr>
          <p:nvPr/>
        </p:nvSpPr>
        <p:spPr bwMode="auto">
          <a:xfrm>
            <a:off x="304800" y="2971800"/>
            <a:ext cx="8839200" cy="2514600"/>
          </a:xfrm>
          <a:prstGeom prst="homePlate">
            <a:avLst>
              <a:gd name="adj" fmla="val 18308"/>
            </a:avLst>
          </a:prstGeom>
          <a:solidFill>
            <a:schemeClr val="accent1"/>
          </a:solidFill>
          <a:ln w="9525">
            <a:solidFill>
              <a:schemeClr val="tx1"/>
            </a:solidFill>
            <a:miter lim="800000"/>
            <a:headEnd/>
            <a:tailEnd/>
          </a:ln>
          <a:effectLst/>
        </p:spPr>
        <p:txBody>
          <a:bodyPr wrap="none" anchor="ctr"/>
          <a:lstStyle/>
          <a:p>
            <a:endParaRPr lang="en-US"/>
          </a:p>
        </p:txBody>
      </p:sp>
      <p:sp>
        <p:nvSpPr>
          <p:cNvPr id="38915" name="Text Box 3"/>
          <p:cNvSpPr txBox="1">
            <a:spLocks noChangeArrowheads="1"/>
          </p:cNvSpPr>
          <p:nvPr/>
        </p:nvSpPr>
        <p:spPr bwMode="auto">
          <a:xfrm>
            <a:off x="441325" y="574675"/>
            <a:ext cx="2454275" cy="457200"/>
          </a:xfrm>
          <a:prstGeom prst="rect">
            <a:avLst/>
          </a:prstGeom>
          <a:noFill/>
          <a:ln w="9525">
            <a:noFill/>
            <a:miter lim="800000"/>
            <a:headEnd/>
            <a:tailEnd/>
          </a:ln>
          <a:effectLst/>
        </p:spPr>
        <p:txBody>
          <a:bodyPr>
            <a:spAutoFit/>
          </a:bodyPr>
          <a:lstStyle/>
          <a:p>
            <a:pPr algn="l"/>
            <a:endParaRPr lang="en-US"/>
          </a:p>
        </p:txBody>
      </p:sp>
      <p:graphicFrame>
        <p:nvGraphicFramePr>
          <p:cNvPr id="38916" name="Group 4"/>
          <p:cNvGraphicFramePr>
            <a:graphicFrameLocks noGrp="1"/>
          </p:cNvGraphicFramePr>
          <p:nvPr/>
        </p:nvGraphicFramePr>
        <p:xfrm>
          <a:off x="685800" y="1905000"/>
          <a:ext cx="2209800" cy="4357688"/>
        </p:xfrm>
        <a:graphic>
          <a:graphicData uri="http://schemas.openxmlformats.org/drawingml/2006/table">
            <a:tbl>
              <a:tblPr/>
              <a:tblGrid>
                <a:gridCol w="2209800"/>
              </a:tblGrid>
              <a:tr h="1066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2000" b="1" i="0" u="none" strike="noStrike" cap="none" normalizeH="0" baseline="0" dirty="0" smtClean="0">
                          <a:ln>
                            <a:noFill/>
                          </a:ln>
                          <a:solidFill>
                            <a:schemeClr val="accent1"/>
                          </a:solidFill>
                          <a:effectLst/>
                          <a:latin typeface="Times New Roman" pitchFamily="18" charset="0"/>
                        </a:rPr>
                        <a:t>INPUTS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290888">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1-Quality management plan </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2- Results of quality control measurements</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3- Test Plan</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defRPr/>
                      </a:pPr>
                      <a:r>
                        <a:rPr kumimoji="0" lang="en-US" sz="1600" b="1" i="0" u="none" strike="noStrike" cap="none" normalizeH="0" baseline="0" dirty="0" smtClean="0">
                          <a:ln>
                            <a:noFill/>
                          </a:ln>
                          <a:solidFill>
                            <a:schemeClr val="accent1"/>
                          </a:solidFill>
                          <a:effectLst/>
                          <a:latin typeface="Times New Roman" pitchFamily="18" charset="0"/>
                        </a:rPr>
                        <a:t>4-checklist</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endParaRPr kumimoji="0" lang="en-US" sz="1600" b="1" i="0" u="none" strike="noStrike" cap="none" normalizeH="0" baseline="0" dirty="0" smtClean="0">
                        <a:ln>
                          <a:noFill/>
                        </a:ln>
                        <a:solidFill>
                          <a:schemeClr val="accent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bl>
          </a:graphicData>
        </a:graphic>
      </p:graphicFrame>
      <p:graphicFrame>
        <p:nvGraphicFramePr>
          <p:cNvPr id="38924" name="Group 12"/>
          <p:cNvGraphicFramePr>
            <a:graphicFrameLocks noGrp="1"/>
          </p:cNvGraphicFramePr>
          <p:nvPr/>
        </p:nvGraphicFramePr>
        <p:xfrm>
          <a:off x="3352800" y="1905000"/>
          <a:ext cx="2209800" cy="4343400"/>
        </p:xfrm>
        <a:graphic>
          <a:graphicData uri="http://schemas.openxmlformats.org/drawingml/2006/table">
            <a:tbl>
              <a:tblPr/>
              <a:tblGrid>
                <a:gridCol w="2209800"/>
              </a:tblGrid>
              <a:tr h="1066800">
                <a:tc>
                  <a:txBody>
                    <a:bodyPr/>
                    <a:lstStyle/>
                    <a:p>
                      <a:pPr marL="0" marR="0" lvl="0" indent="0" algn="ctr" defTabSz="914400" rtl="0" eaLnBrk="1" fontAlgn="base" latinLnBrk="0" hangingPunct="1">
                        <a:lnSpc>
                          <a:spcPct val="100000"/>
                        </a:lnSpc>
                        <a:spcBef>
                          <a:spcPct val="20000"/>
                        </a:spcBef>
                        <a:spcAft>
                          <a:spcPct val="0"/>
                        </a:spcAft>
                        <a:buClr>
                          <a:schemeClr val="accent2"/>
                        </a:buClr>
                        <a:buSzPct val="110000"/>
                        <a:buFontTx/>
                        <a:buNone/>
                        <a:tabLst/>
                      </a:pPr>
                      <a:r>
                        <a:rPr kumimoji="0" lang="en-US" sz="2000" b="1" i="0" u="none" strike="noStrike" cap="none" normalizeH="0" baseline="0" dirty="0" smtClean="0">
                          <a:ln>
                            <a:noFill/>
                          </a:ln>
                          <a:solidFill>
                            <a:schemeClr val="accent1"/>
                          </a:solidFill>
                          <a:effectLst/>
                          <a:latin typeface="Times New Roman" pitchFamily="18" charset="0"/>
                        </a:rPr>
                        <a:t>TOOLS AND</a:t>
                      </a:r>
                      <a:r>
                        <a:rPr kumimoji="0" lang="en-US" sz="2000" b="0" i="0" u="none" strike="noStrike" cap="none" normalizeH="0" baseline="0" dirty="0" smtClean="0">
                          <a:ln>
                            <a:noFill/>
                          </a:ln>
                          <a:solidFill>
                            <a:schemeClr val="tx1"/>
                          </a:solidFill>
                          <a:effectLst/>
                          <a:latin typeface="Times New Roman" pitchFamily="18" charset="0"/>
                        </a:rPr>
                        <a:t> </a:t>
                      </a:r>
                      <a:r>
                        <a:rPr kumimoji="0" lang="en-US" sz="2000" b="1" i="0" u="none" strike="noStrike" cap="none" normalizeH="0" baseline="0" dirty="0" smtClean="0">
                          <a:ln>
                            <a:noFill/>
                          </a:ln>
                          <a:solidFill>
                            <a:schemeClr val="accent1"/>
                          </a:solidFill>
                          <a:effectLst/>
                          <a:latin typeface="Times New Roman" pitchFamily="18" charset="0"/>
                        </a:rPr>
                        <a:t>TECHNIQUES</a:t>
                      </a:r>
                      <a:r>
                        <a:rPr kumimoji="0" lang="en-US" sz="2800" b="0" i="0" u="none" strike="noStrike" cap="none" normalizeH="0" baseline="0" dirty="0" smtClean="0">
                          <a:ln>
                            <a:noFill/>
                          </a:ln>
                          <a:solidFill>
                            <a:schemeClr val="tx1"/>
                          </a:solidFill>
                          <a:effectLst/>
                          <a:latin typeface="Times New Roman" pitchFamily="18" charset="0"/>
                        </a:rPr>
                        <a:t> </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276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1- Quality planning tools and techniques</a:t>
                      </a:r>
                    </a:p>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dirty="0" smtClean="0">
                          <a:ln>
                            <a:noFill/>
                          </a:ln>
                          <a:solidFill>
                            <a:schemeClr val="accent1"/>
                          </a:solidFill>
                          <a:effectLst/>
                          <a:latin typeface="Times New Roman" pitchFamily="18" charset="0"/>
                        </a:rPr>
                        <a:t>2- Quality audits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bl>
          </a:graphicData>
        </a:graphic>
      </p:graphicFrame>
      <p:graphicFrame>
        <p:nvGraphicFramePr>
          <p:cNvPr id="38932" name="Group 20"/>
          <p:cNvGraphicFramePr>
            <a:graphicFrameLocks noGrp="1"/>
          </p:cNvGraphicFramePr>
          <p:nvPr/>
        </p:nvGraphicFramePr>
        <p:xfrm>
          <a:off x="5943600" y="1905000"/>
          <a:ext cx="2209800" cy="4343400"/>
        </p:xfrm>
        <a:graphic>
          <a:graphicData uri="http://schemas.openxmlformats.org/drawingml/2006/table">
            <a:tbl>
              <a:tblPr/>
              <a:tblGrid>
                <a:gridCol w="2209800"/>
              </a:tblGrid>
              <a:tr h="10668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2000" b="1" i="0" u="none" strike="noStrike" cap="none" normalizeH="0" baseline="0" smtClean="0">
                          <a:ln>
                            <a:noFill/>
                          </a:ln>
                          <a:solidFill>
                            <a:schemeClr val="accent1"/>
                          </a:solidFill>
                          <a:effectLst/>
                          <a:latin typeface="Times New Roman" pitchFamily="18" charset="0"/>
                        </a:rPr>
                        <a:t>OUTPUTS</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0000"/>
                    </a:solidFill>
                  </a:tcPr>
                </a:tc>
              </a:tr>
              <a:tr h="3276600">
                <a:tc>
                  <a:txBody>
                    <a:bodyPr/>
                    <a:lstStyle/>
                    <a:p>
                      <a:pPr marL="0" marR="0" lvl="0" indent="0" algn="l" defTabSz="914400" rtl="0" eaLnBrk="1" fontAlgn="base" latinLnBrk="0" hangingPunct="1">
                        <a:lnSpc>
                          <a:spcPct val="100000"/>
                        </a:lnSpc>
                        <a:spcBef>
                          <a:spcPct val="20000"/>
                        </a:spcBef>
                        <a:spcAft>
                          <a:spcPct val="0"/>
                        </a:spcAft>
                        <a:buClr>
                          <a:schemeClr val="accent2"/>
                        </a:buClr>
                        <a:buSzPct val="110000"/>
                        <a:buFontTx/>
                        <a:buNone/>
                        <a:tabLst/>
                      </a:pPr>
                      <a:r>
                        <a:rPr kumimoji="0" lang="en-US" sz="1600" b="1" i="0" u="none" strike="noStrike" cap="none" normalizeH="0" baseline="0" smtClean="0">
                          <a:ln>
                            <a:noFill/>
                          </a:ln>
                          <a:solidFill>
                            <a:schemeClr val="accent1"/>
                          </a:solidFill>
                          <a:effectLst/>
                          <a:latin typeface="Times New Roman" pitchFamily="18" charset="0"/>
                        </a:rPr>
                        <a:t>1-Quality improvement</a:t>
                      </a:r>
                    </a:p>
                  </a:txBody>
                  <a:tcPr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2"/>
                    </a:solidFill>
                  </a:tcPr>
                </a:tc>
              </a:tr>
            </a:tbl>
          </a:graphicData>
        </a:graphic>
      </p:graphicFrame>
      <p:sp>
        <p:nvSpPr>
          <p:cNvPr id="38940" name="Text Box 28"/>
          <p:cNvSpPr txBox="1">
            <a:spLocks noChangeArrowheads="1"/>
          </p:cNvSpPr>
          <p:nvPr/>
        </p:nvSpPr>
        <p:spPr bwMode="auto">
          <a:xfrm>
            <a:off x="457200" y="228600"/>
            <a:ext cx="7848600" cy="579438"/>
          </a:xfrm>
          <a:prstGeom prst="rect">
            <a:avLst/>
          </a:prstGeom>
          <a:noFill/>
          <a:ln w="9525">
            <a:noFill/>
            <a:miter lim="800000"/>
            <a:headEnd/>
            <a:tailEnd/>
          </a:ln>
          <a:effectLst/>
        </p:spPr>
        <p:txBody>
          <a:bodyPr>
            <a:spAutoFit/>
          </a:bodyPr>
          <a:lstStyle/>
          <a:p>
            <a:pPr>
              <a:spcBef>
                <a:spcPct val="50000"/>
              </a:spcBef>
            </a:pPr>
            <a:r>
              <a:rPr lang="en-US" sz="3200" b="1">
                <a:solidFill>
                  <a:srgbClr val="FFFF00"/>
                </a:solidFill>
              </a:rPr>
              <a:t>Quality Assurance Flowchart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p:cNvSpPr>
            <a:spLocks noGrp="1" noChangeArrowheads="1"/>
          </p:cNvSpPr>
          <p:nvPr>
            <p:ph type="title"/>
          </p:nvPr>
        </p:nvSpPr>
        <p:spPr/>
        <p:txBody>
          <a:bodyPr/>
          <a:lstStyle/>
          <a:p>
            <a:r>
              <a:rPr lang="en-US">
                <a:solidFill>
                  <a:srgbClr val="FFFF00"/>
                </a:solidFill>
              </a:rPr>
              <a:t>Means of Implementation of PQM</a:t>
            </a:r>
          </a:p>
        </p:txBody>
      </p:sp>
      <p:sp>
        <p:nvSpPr>
          <p:cNvPr id="22531" name="Rectangle 1027"/>
          <p:cNvSpPr>
            <a:spLocks noGrp="1" noChangeArrowheads="1"/>
          </p:cNvSpPr>
          <p:nvPr>
            <p:ph type="body" idx="1"/>
          </p:nvPr>
        </p:nvSpPr>
        <p:spPr/>
        <p:txBody>
          <a:bodyPr/>
          <a:lstStyle/>
          <a:p>
            <a:r>
              <a:rPr lang="en-US" sz="2800" b="1" dirty="0"/>
              <a:t>QUALITY PLANING </a:t>
            </a:r>
          </a:p>
          <a:p>
            <a:r>
              <a:rPr lang="en-US" sz="2800" b="1" dirty="0"/>
              <a:t>QUALITY ASSURANCE</a:t>
            </a:r>
          </a:p>
          <a:p>
            <a:r>
              <a:rPr lang="en-US" sz="2800" b="1" dirty="0"/>
              <a:t>QUALITY CONTROL</a:t>
            </a:r>
          </a:p>
          <a:p>
            <a:r>
              <a:rPr lang="en-US" sz="2400" dirty="0"/>
              <a:t>These processes interact with each other as well as with the processes of other knowledge areas </a:t>
            </a:r>
          </a:p>
          <a:p>
            <a:r>
              <a:rPr lang="en-US" sz="2400" dirty="0"/>
              <a:t>Each process involves an effort of one or more individual or group of individuals based on the need of the project.</a:t>
            </a:r>
          </a:p>
          <a:p>
            <a:r>
              <a:rPr lang="en-US" sz="2400" dirty="0"/>
              <a:t>Each process occurs at least once in every project phase during the project life cycle.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r>
              <a:rPr lang="en-US">
                <a:solidFill>
                  <a:srgbClr val="FFFF00"/>
                </a:solidFill>
              </a:rPr>
              <a:t>Inputs To Quality Assurance</a:t>
            </a:r>
          </a:p>
        </p:txBody>
      </p:sp>
      <p:sp>
        <p:nvSpPr>
          <p:cNvPr id="58371" name="Rectangle 3"/>
          <p:cNvSpPr>
            <a:spLocks noGrp="1" noChangeArrowheads="1"/>
          </p:cNvSpPr>
          <p:nvPr>
            <p:ph type="body" idx="1"/>
          </p:nvPr>
        </p:nvSpPr>
        <p:spPr/>
        <p:txBody>
          <a:bodyPr/>
          <a:lstStyle/>
          <a:p>
            <a:r>
              <a:rPr lang="en-US" sz="2800" dirty="0"/>
              <a:t>Quality management plan as previously described</a:t>
            </a:r>
          </a:p>
          <a:p>
            <a:pPr>
              <a:buFontTx/>
              <a:buNone/>
            </a:pPr>
            <a:endParaRPr lang="en-US" sz="2800" dirty="0"/>
          </a:p>
          <a:p>
            <a:r>
              <a:rPr lang="en-US" sz="2800" dirty="0"/>
              <a:t>Results of quality control measurements which are records of quality control testing and measurement in a format of comparison or </a:t>
            </a:r>
            <a:r>
              <a:rPr lang="en-US" sz="2800" dirty="0" smtClean="0"/>
              <a:t>analysis</a:t>
            </a:r>
          </a:p>
          <a:p>
            <a:r>
              <a:rPr lang="en-US" sz="2800" dirty="0" smtClean="0"/>
              <a:t>Test Plan</a:t>
            </a:r>
          </a:p>
          <a:p>
            <a:r>
              <a:rPr lang="en-US" sz="2800" dirty="0" smtClean="0"/>
              <a:t>checklist</a:t>
            </a:r>
            <a:endParaRPr lang="en-US" sz="2800" dirty="0"/>
          </a:p>
          <a:p>
            <a:pPr>
              <a:buFontTx/>
              <a:buNone/>
            </a:pPr>
            <a:endParaRPr lang="en-US" sz="2800"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609600"/>
            <a:ext cx="8153400" cy="1143000"/>
          </a:xfrm>
        </p:spPr>
        <p:txBody>
          <a:bodyPr/>
          <a:lstStyle/>
          <a:p>
            <a:r>
              <a:rPr lang="en-US" sz="3200" b="1">
                <a:solidFill>
                  <a:srgbClr val="FFFF00"/>
                </a:solidFill>
              </a:rPr>
              <a:t>Tools and Techniques For Quality Assurance</a:t>
            </a:r>
          </a:p>
        </p:txBody>
      </p:sp>
      <p:sp>
        <p:nvSpPr>
          <p:cNvPr id="59395" name="Rectangle 3"/>
          <p:cNvSpPr>
            <a:spLocks noGrp="1" noChangeArrowheads="1"/>
          </p:cNvSpPr>
          <p:nvPr>
            <p:ph type="body" idx="1"/>
          </p:nvPr>
        </p:nvSpPr>
        <p:spPr/>
        <p:txBody>
          <a:bodyPr/>
          <a:lstStyle/>
          <a:p>
            <a:r>
              <a:rPr lang="en-US" sz="2800" dirty="0"/>
              <a:t>Quality Planning tools and techniques , which can be used for quality assurance as well</a:t>
            </a:r>
          </a:p>
          <a:p>
            <a:r>
              <a:rPr lang="en-US" sz="2800" dirty="0"/>
              <a:t>Quality Audits which are a structured review of other quality management activities:</a:t>
            </a:r>
          </a:p>
          <a:p>
            <a:pPr>
              <a:buFontTx/>
              <a:buChar char="-"/>
            </a:pPr>
            <a:r>
              <a:rPr lang="en-US" sz="2800" dirty="0"/>
              <a:t>they may be timely or carried out randomly </a:t>
            </a:r>
          </a:p>
          <a:p>
            <a:pPr>
              <a:buFontTx/>
              <a:buChar char="-"/>
            </a:pPr>
            <a:r>
              <a:rPr lang="en-US" sz="2800" dirty="0"/>
              <a:t>They may be carried out by properly trained Internal-auditors or by third parties such as quality systems registration agencies </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609600"/>
            <a:ext cx="8153400" cy="1143000"/>
          </a:xfrm>
        </p:spPr>
        <p:txBody>
          <a:bodyPr/>
          <a:lstStyle/>
          <a:p>
            <a:r>
              <a:rPr lang="en-US" sz="3200" b="1">
                <a:solidFill>
                  <a:srgbClr val="FFFF00"/>
                </a:solidFill>
              </a:rPr>
              <a:t>Tools and Techniques For Quality Assurance</a:t>
            </a:r>
          </a:p>
        </p:txBody>
      </p:sp>
      <p:sp>
        <p:nvSpPr>
          <p:cNvPr id="59395" name="Rectangle 3"/>
          <p:cNvSpPr>
            <a:spLocks noGrp="1" noChangeArrowheads="1"/>
          </p:cNvSpPr>
          <p:nvPr>
            <p:ph type="body" idx="1"/>
          </p:nvPr>
        </p:nvSpPr>
        <p:spPr>
          <a:xfrm>
            <a:off x="0" y="1524000"/>
            <a:ext cx="9144000" cy="5334000"/>
          </a:xfrm>
        </p:spPr>
        <p:txBody>
          <a:bodyPr/>
          <a:lstStyle/>
          <a:p>
            <a:r>
              <a:rPr lang="en-US" sz="2800" b="1" dirty="0" smtClean="0">
                <a:solidFill>
                  <a:srgbClr val="FFFF00"/>
                </a:solidFill>
              </a:rPr>
              <a:t>Quality Audit Tools</a:t>
            </a:r>
          </a:p>
          <a:p>
            <a:pPr lvl="0"/>
            <a:r>
              <a:rPr lang="en-US" sz="2400" b="1" dirty="0" smtClean="0"/>
              <a:t>VERIFICATION OF MATERIALS COMPLIANCE</a:t>
            </a:r>
          </a:p>
          <a:p>
            <a:pPr lvl="0"/>
            <a:r>
              <a:rPr lang="en-US" sz="2400" b="1" dirty="0" smtClean="0"/>
              <a:t>MONITORING SPECIAL PROCESSES</a:t>
            </a:r>
          </a:p>
          <a:p>
            <a:pPr lvl="0"/>
            <a:r>
              <a:rPr lang="en-US" sz="2400" b="1" dirty="0" smtClean="0"/>
              <a:t>DOCUMENT CONTROL PROCEDURE</a:t>
            </a:r>
          </a:p>
          <a:p>
            <a:pPr lvl="0"/>
            <a:r>
              <a:rPr lang="en-US" sz="2400" b="1" dirty="0" smtClean="0"/>
              <a:t>SAMPLING</a:t>
            </a:r>
          </a:p>
          <a:p>
            <a:pPr lvl="0"/>
            <a:r>
              <a:rPr lang="en-US" sz="2400" b="1" dirty="0" smtClean="0"/>
              <a:t>INSPECTION, MEASURING AND TEST EQUIPMENT</a:t>
            </a:r>
          </a:p>
          <a:p>
            <a:pPr lvl="0"/>
            <a:r>
              <a:rPr lang="en-US" sz="2400" b="1" dirty="0" smtClean="0"/>
              <a:t>CONDUCTING INSPECTION AND TESTING</a:t>
            </a:r>
          </a:p>
          <a:p>
            <a:pPr lvl="0"/>
            <a:r>
              <a:rPr lang="en-US" sz="2400" b="1" dirty="0" smtClean="0"/>
              <a:t>INSPECTION AND TEST STATUS</a:t>
            </a:r>
          </a:p>
          <a:p>
            <a:pPr lvl="0"/>
            <a:r>
              <a:rPr lang="en-US" sz="2400" b="1" dirty="0" smtClean="0"/>
              <a:t>CONTROL  OF NON-CONFORMING PRODUCT</a:t>
            </a:r>
          </a:p>
          <a:p>
            <a:pPr>
              <a:buNone/>
            </a:pPr>
            <a:endParaRPr lang="en-US" sz="18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609600"/>
            <a:ext cx="8153400" cy="1143000"/>
          </a:xfrm>
        </p:spPr>
        <p:txBody>
          <a:bodyPr/>
          <a:lstStyle/>
          <a:p>
            <a:r>
              <a:rPr lang="en-US" sz="3200" b="1">
                <a:solidFill>
                  <a:srgbClr val="FFFF00"/>
                </a:solidFill>
              </a:rPr>
              <a:t>Tools and Techniques For Quality Assurance</a:t>
            </a:r>
          </a:p>
        </p:txBody>
      </p:sp>
      <p:sp>
        <p:nvSpPr>
          <p:cNvPr id="59395" name="Rectangle 3"/>
          <p:cNvSpPr>
            <a:spLocks noGrp="1" noChangeArrowheads="1"/>
          </p:cNvSpPr>
          <p:nvPr>
            <p:ph type="body" idx="1"/>
          </p:nvPr>
        </p:nvSpPr>
        <p:spPr>
          <a:xfrm>
            <a:off x="0" y="1524000"/>
            <a:ext cx="9144000" cy="5334000"/>
          </a:xfrm>
        </p:spPr>
        <p:txBody>
          <a:bodyPr/>
          <a:lstStyle/>
          <a:p>
            <a:pPr lvl="0"/>
            <a:r>
              <a:rPr lang="en-US" sz="2800" b="1" dirty="0" smtClean="0">
                <a:solidFill>
                  <a:srgbClr val="FFFF00"/>
                </a:solidFill>
              </a:rPr>
              <a:t>VERIFICATION OF MATERIALS COMPLIANCE</a:t>
            </a:r>
          </a:p>
          <a:p>
            <a:pPr lvl="0"/>
            <a:r>
              <a:rPr lang="en-US" sz="2800" dirty="0" smtClean="0"/>
              <a:t>Verification of compliance with specifications commences when materials or supplies are received at the site. The criteria for compliance are usually defined in the specifications, together with the </a:t>
            </a:r>
            <a:r>
              <a:rPr lang="en-US" sz="2800" b="1" dirty="0" smtClean="0"/>
              <a:t>appropriate sampling and testing procedures.</a:t>
            </a:r>
          </a:p>
          <a:p>
            <a:r>
              <a:rPr lang="en-US" sz="2800" b="1" dirty="0" smtClean="0"/>
              <a:t>The extent </a:t>
            </a:r>
            <a:r>
              <a:rPr lang="en-US" sz="2800" dirty="0" smtClean="0"/>
              <a:t> to which  materials  should  be inspected on receipt should be carefully planned, bearing in mind the costs of inspection  and  the possible  penalties  which  may arise from  using  sub- standard items into the works.</a:t>
            </a:r>
            <a:endParaRPr lang="en-US" sz="28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609600"/>
            <a:ext cx="8153400" cy="1143000"/>
          </a:xfrm>
        </p:spPr>
        <p:txBody>
          <a:bodyPr/>
          <a:lstStyle/>
          <a:p>
            <a:r>
              <a:rPr lang="en-US" sz="3200" b="1">
                <a:solidFill>
                  <a:srgbClr val="FFFF00"/>
                </a:solidFill>
              </a:rPr>
              <a:t>Tools and Techniques For Quality Assurance</a:t>
            </a:r>
          </a:p>
        </p:txBody>
      </p:sp>
      <p:sp>
        <p:nvSpPr>
          <p:cNvPr id="59395" name="Rectangle 3"/>
          <p:cNvSpPr>
            <a:spLocks noGrp="1" noChangeArrowheads="1"/>
          </p:cNvSpPr>
          <p:nvPr>
            <p:ph type="body" idx="1"/>
          </p:nvPr>
        </p:nvSpPr>
        <p:spPr>
          <a:xfrm>
            <a:off x="0" y="1524000"/>
            <a:ext cx="9144000" cy="5334000"/>
          </a:xfrm>
        </p:spPr>
        <p:txBody>
          <a:bodyPr/>
          <a:lstStyle/>
          <a:p>
            <a:pPr lvl="0"/>
            <a:r>
              <a:rPr lang="en-US" sz="2800" b="1" dirty="0" smtClean="0">
                <a:solidFill>
                  <a:srgbClr val="FFFF00"/>
                </a:solidFill>
              </a:rPr>
              <a:t>MONITORING SPECIAL PROCESSES</a:t>
            </a:r>
          </a:p>
          <a:p>
            <a:pPr lvl="0">
              <a:buNone/>
            </a:pPr>
            <a:r>
              <a:rPr lang="en-US" sz="2800" dirty="0" smtClean="0"/>
              <a:t>•	Special processes can be defined as the  results  of which  cannot  be fully verified by subsequent inspection  and  testing  of the product and  where,  for example,  processing deficiency may become apparent only after the product is in use.</a:t>
            </a:r>
          </a:p>
          <a:p>
            <a:pPr lvl="0">
              <a:buNone/>
            </a:pPr>
            <a:r>
              <a:rPr lang="en-US" sz="2800" dirty="0" smtClean="0"/>
              <a:t>•	Examples of special processes carried out on a construction site include the placement and compaction of concrete, welding, tunnel grouting and painting. All these operations depend on operator skill and care.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lvl="0"/>
            <a:r>
              <a:rPr lang="en-US" sz="2800" b="1" dirty="0" smtClean="0">
                <a:solidFill>
                  <a:srgbClr val="FFFF00"/>
                </a:solidFill>
              </a:rPr>
              <a:t>MONITORING SPECIAL PROCESSES</a:t>
            </a:r>
          </a:p>
          <a:p>
            <a:pPr lvl="0">
              <a:buNone/>
            </a:pPr>
            <a:r>
              <a:rPr lang="en-US" sz="2800" dirty="0" smtClean="0"/>
              <a:t>•	 The standard stipulates that to ensure that specified standards are met, such processes require </a:t>
            </a:r>
            <a:r>
              <a:rPr lang="en-US" sz="2800" b="1" dirty="0" smtClean="0"/>
              <a:t>continuous monitoring and/or compliance with documented procedures</a:t>
            </a:r>
            <a:r>
              <a:rPr lang="en-US" sz="2800" dirty="0" smtClean="0"/>
              <a:t>.</a:t>
            </a:r>
            <a:endParaRPr lang="en-US" sz="2800"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DOCUMENT CONTROL PROCEDURE</a:t>
            </a:r>
          </a:p>
          <a:p>
            <a:pPr lvl="0"/>
            <a:r>
              <a:rPr lang="en-US" sz="2800" dirty="0" smtClean="0"/>
              <a:t>The procedure should  first  define  the  documents which  can  directly influence the quality of the product. </a:t>
            </a:r>
          </a:p>
          <a:p>
            <a:pPr lvl="0">
              <a:buNone/>
            </a:pPr>
            <a:r>
              <a:rPr lang="en-US" sz="2800" dirty="0" smtClean="0"/>
              <a:t>Typically, these may include the following:</a:t>
            </a:r>
          </a:p>
          <a:p>
            <a:pPr lvl="0"/>
            <a:r>
              <a:rPr lang="en-US" sz="2800" dirty="0" smtClean="0"/>
              <a:t>Drawings </a:t>
            </a:r>
          </a:p>
          <a:p>
            <a:pPr lvl="0"/>
            <a:r>
              <a:rPr lang="en-US" sz="2800" dirty="0" smtClean="0"/>
              <a:t>Specifications </a:t>
            </a:r>
          </a:p>
          <a:p>
            <a:pPr lvl="0"/>
            <a:r>
              <a:rPr lang="en-US" sz="2800" dirty="0" smtClean="0"/>
              <a:t>Quality  plans </a:t>
            </a:r>
          </a:p>
          <a:p>
            <a:pPr lvl="0"/>
            <a:r>
              <a:rPr lang="en-US" sz="2800" dirty="0" smtClean="0"/>
              <a:t>Project procedures </a:t>
            </a:r>
          </a:p>
          <a:p>
            <a:pPr lvl="0"/>
            <a:r>
              <a:rPr lang="en-US" sz="2800" dirty="0" smtClean="0"/>
              <a:t>Work  instructions</a:t>
            </a:r>
          </a:p>
          <a:p>
            <a:pPr lvl="0"/>
            <a:r>
              <a:rPr lang="en-US" sz="2800" dirty="0" smtClean="0"/>
              <a:t>Inspection  and  test plans.</a:t>
            </a:r>
          </a:p>
          <a:p>
            <a:pPr lvl="0">
              <a:buNone/>
            </a:pPr>
            <a:endParaRPr lang="en-US" sz="28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DOCUMENT CONTROL PROCEDURE</a:t>
            </a:r>
          </a:p>
          <a:p>
            <a:pPr lvl="0"/>
            <a:r>
              <a:rPr lang="en-US" sz="2800" dirty="0" smtClean="0"/>
              <a:t>These documents are classified as ‘</a:t>
            </a:r>
            <a:r>
              <a:rPr lang="en-US" sz="2800" b="1" dirty="0" smtClean="0"/>
              <a:t>controlled documents</a:t>
            </a:r>
            <a:r>
              <a:rPr lang="en-US" sz="2800" dirty="0" smtClean="0"/>
              <a:t>’.  This means that a register should be kept  of each  document listing:-</a:t>
            </a:r>
          </a:p>
          <a:p>
            <a:pPr lvl="0">
              <a:buFont typeface="Wingdings" pitchFamily="2" charset="2"/>
              <a:buChar char="ü"/>
            </a:pPr>
            <a:r>
              <a:rPr lang="en-US" sz="2800" dirty="0" smtClean="0"/>
              <a:t>the  date  of origin  or receipt of each version (or revision), and </a:t>
            </a:r>
          </a:p>
          <a:p>
            <a:pPr lvl="0">
              <a:buFont typeface="Wingdings" pitchFamily="2" charset="2"/>
              <a:buChar char="ü"/>
            </a:pPr>
            <a:r>
              <a:rPr lang="en-US" sz="2800" dirty="0" smtClean="0"/>
              <a:t>the dates and locations  of issues. </a:t>
            </a:r>
          </a:p>
          <a:p>
            <a:pPr lvl="0"/>
            <a:r>
              <a:rPr lang="en-US" sz="2800" dirty="0" smtClean="0"/>
              <a:t>The procedure should  identify  the  person  responsible   for  holding  and maintaining the registers and should define the system and documentation to be used.</a:t>
            </a:r>
          </a:p>
          <a:p>
            <a:pPr lvl="0">
              <a:buNone/>
            </a:pPr>
            <a:endParaRPr lang="en-US" sz="28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DOCUMENT CONTROL PROCEDURE</a:t>
            </a:r>
          </a:p>
          <a:p>
            <a:pPr lvl="0"/>
            <a:r>
              <a:rPr lang="en-US" sz="2800" dirty="0" smtClean="0"/>
              <a:t>the  procedure for document issue has  to  be capable of ensuring that:</a:t>
            </a:r>
          </a:p>
          <a:p>
            <a:pPr lvl="0">
              <a:buFont typeface="Wingdings" pitchFamily="2" charset="2"/>
              <a:buChar char="ü"/>
            </a:pPr>
            <a:r>
              <a:rPr lang="en-US" sz="2800" dirty="0" smtClean="0"/>
              <a:t>The  pertinent issues  of  appropriate  documents are  available  at  all locations  where operations essential to the effective functioning of the quality  system are performed.</a:t>
            </a:r>
          </a:p>
          <a:p>
            <a:pPr lvl="0">
              <a:buFont typeface="Wingdings" pitchFamily="2" charset="2"/>
              <a:buChar char="ü"/>
            </a:pPr>
            <a:r>
              <a:rPr lang="en-US" sz="2800" dirty="0" smtClean="0"/>
              <a:t>Obsolete  documents are promptly removed from all points  of issue or use’.</a:t>
            </a:r>
          </a:p>
          <a:p>
            <a:r>
              <a:rPr lang="en-US" sz="2800" dirty="0" smtClean="0"/>
              <a:t>These requirements may be satisfied  by the use of a numbered document issue slip which identifies the recipient,  lists the accompanying documents and  has a tear-off  section  to be signed by the recipient  as a receipt.</a:t>
            </a: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SAMPLING</a:t>
            </a:r>
          </a:p>
          <a:p>
            <a:pPr lvl="0"/>
            <a:r>
              <a:rPr lang="en-US" sz="2800" dirty="0" smtClean="0"/>
              <a:t>Control and verification  of compliance  with specification  are provided  by inspection   and  testing.  But  however   hard   we  may  try,  certainty   of compliance  with  specification  will always  be beyond  our  grasp.  Even if our  quality  plans  were to require  100  per cent inspection  and  testing  of every component</a:t>
            </a:r>
            <a:endParaRPr lang="en-US" sz="2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t>Definition</a:t>
            </a:r>
          </a:p>
        </p:txBody>
      </p:sp>
      <p:sp>
        <p:nvSpPr>
          <p:cNvPr id="23555" name="Rectangle 3"/>
          <p:cNvSpPr>
            <a:spLocks noGrp="1" noChangeArrowheads="1"/>
          </p:cNvSpPr>
          <p:nvPr>
            <p:ph type="body" idx="1"/>
          </p:nvPr>
        </p:nvSpPr>
        <p:spPr/>
        <p:txBody>
          <a:bodyPr/>
          <a:lstStyle/>
          <a:p>
            <a:r>
              <a:rPr lang="en-US" b="1" dirty="0">
                <a:solidFill>
                  <a:srgbClr val="FFFF00"/>
                </a:solidFill>
              </a:rPr>
              <a:t>Q. What is Quality Planning ?</a:t>
            </a:r>
          </a:p>
          <a:p>
            <a:pPr>
              <a:buFontTx/>
              <a:buNone/>
            </a:pPr>
            <a:endParaRPr lang="en-US" b="1" dirty="0">
              <a:solidFill>
                <a:srgbClr val="FFFF00"/>
              </a:solidFill>
            </a:endParaRPr>
          </a:p>
          <a:p>
            <a:r>
              <a:rPr lang="en-US" dirty="0"/>
              <a:t>A. Quality Planning is identifying which quality standards are relevant to the project and determining how to satisfy them </a:t>
            </a:r>
            <a:endParaRPr lang="en-US" dirty="0" smtClean="0"/>
          </a:p>
          <a:p>
            <a:r>
              <a:rPr lang="en-US" dirty="0" smtClean="0"/>
              <a:t>It is a step required to ensure that  specified standards are met</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INSPECTION, MEASURING AND TEST EQUIPMENT</a:t>
            </a:r>
          </a:p>
          <a:p>
            <a:pPr lvl="0"/>
            <a:r>
              <a:rPr lang="en-US" sz="2800" dirty="0" smtClean="0"/>
              <a:t>The degree of confidence that may be had in measuring and testing procedures is dependent upon the accuracy and reliability of the measuring  and  testing  equipment. Control must  therefore  be exerted  to ensure that  only the correct  equipment is used and that  it is systematically maintained and  calibrated.  </a:t>
            </a:r>
            <a:endParaRPr lang="en-US" sz="28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CONDUCT</a:t>
            </a:r>
            <a:r>
              <a:rPr lang="en-US" sz="2800" dirty="0" smtClean="0"/>
              <a:t> </a:t>
            </a:r>
            <a:r>
              <a:rPr lang="en-US" sz="2800" b="1" dirty="0" smtClean="0">
                <a:solidFill>
                  <a:srgbClr val="FFFF00"/>
                </a:solidFill>
              </a:rPr>
              <a:t>INSPECTION AND TESTING</a:t>
            </a:r>
          </a:p>
          <a:p>
            <a:pPr>
              <a:buNone/>
            </a:pPr>
            <a:endParaRPr lang="en-US" sz="2800" b="1" dirty="0" smtClean="0">
              <a:solidFill>
                <a:srgbClr val="FFFF00"/>
              </a:solidFill>
            </a:endParaRPr>
          </a:p>
          <a:p>
            <a:pPr lvl="0"/>
            <a:r>
              <a:rPr lang="en-US" sz="2800" dirty="0" smtClean="0"/>
              <a:t>During  the  course  of  the  work  the  checks  and  tests  scheduled  in  the Inspection  and  Test  Plans  are  carried  out  in  order  to  control   quality. </a:t>
            </a:r>
          </a:p>
          <a:p>
            <a:pPr lvl="0"/>
            <a:r>
              <a:rPr lang="en-US" sz="2800" dirty="0" smtClean="0"/>
              <a:t>standards of quality management system require that  ‘the responsibility, authority and the interrelation of  all  personnel  who  manage,  perform  and  verify  work affecting quality shall be defined’</a:t>
            </a:r>
            <a:endParaRPr lang="en-US" sz="28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INSPECTION AND TEST STATUS</a:t>
            </a:r>
          </a:p>
          <a:p>
            <a:pPr lvl="0"/>
            <a:r>
              <a:rPr lang="en-US" sz="2600" dirty="0" smtClean="0"/>
              <a:t>A system should  be operated to indicate  the inspection  status  of material during  intermediate stages of processing  or manufacture so that  it is at all times possible to distinguish that which has been inspected and found acceptable  from that  which has not.  In many cases, inspection  status  can conveniently  be indicated  by the attachment of stickers or labels. Another method  is the  use  of a  check  list.  </a:t>
            </a:r>
          </a:p>
          <a:p>
            <a:pPr lvl="0"/>
            <a:r>
              <a:rPr lang="en-US" sz="2600" dirty="0" smtClean="0"/>
              <a:t>For  example,  airliner  crews  use  pre- printed  check sheets to tick off all the checks they are obliged to carry out at  each  stage  of  a  flight or a check sheet for use on a construction site is the  ‘verification  documents’  scheduled  on  the Inspection and Test Plan .</a:t>
            </a:r>
          </a:p>
          <a:p>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CONTROL  OF NON-CONFORMING PRODUCT</a:t>
            </a:r>
          </a:p>
          <a:p>
            <a:pPr lvl="0"/>
            <a:r>
              <a:rPr lang="en-US" sz="2800" dirty="0" smtClean="0"/>
              <a:t>Despite the emphasis  of quality  system on matters  of prevention, it is inevitable that  sooner  or later the production or construction process will yield some  defective  work.  When  this  happens  it is necessary  that  there should  be a procedure to prevent  any further  harm  being done and to put right  that  which  is wrong.  There  are three  stages to be dealt  with  in this procedure:</a:t>
            </a:r>
          </a:p>
          <a:p>
            <a:pPr lvl="0">
              <a:buFont typeface="Wingdings" pitchFamily="2" charset="2"/>
              <a:buChar char="Ø"/>
            </a:pPr>
            <a:r>
              <a:rPr lang="en-US" sz="2800" dirty="0" smtClean="0"/>
              <a:t>Identification</a:t>
            </a:r>
          </a:p>
          <a:p>
            <a:pPr lvl="0">
              <a:buFont typeface="Wingdings" pitchFamily="2" charset="2"/>
              <a:buChar char="Ø"/>
            </a:pPr>
            <a:r>
              <a:rPr lang="en-US" sz="2800" dirty="0" smtClean="0"/>
              <a:t>Segregation</a:t>
            </a:r>
          </a:p>
          <a:p>
            <a:pPr lvl="0">
              <a:buFont typeface="Wingdings" pitchFamily="2" charset="2"/>
              <a:buChar char="Ø"/>
            </a:pPr>
            <a:r>
              <a:rPr lang="en-US" sz="2800" dirty="0" smtClean="0"/>
              <a:t>Disposition.</a:t>
            </a:r>
          </a:p>
          <a:p>
            <a:pPr>
              <a:buNone/>
            </a:pPr>
            <a:endParaRPr lang="en-US" sz="2800" dirty="0" smtClean="0"/>
          </a:p>
          <a:p>
            <a:endParaRPr lang="en-US" sz="28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533400" y="0"/>
            <a:ext cx="8153400" cy="990600"/>
          </a:xfrm>
        </p:spPr>
        <p:txBody>
          <a:bodyPr/>
          <a:lstStyle/>
          <a:p>
            <a:r>
              <a:rPr lang="en-US" sz="3200" b="1" dirty="0">
                <a:solidFill>
                  <a:srgbClr val="FFFF00"/>
                </a:solidFill>
              </a:rPr>
              <a:t>Tools and Techniques For Quality Assurance</a:t>
            </a:r>
          </a:p>
        </p:txBody>
      </p:sp>
      <p:sp>
        <p:nvSpPr>
          <p:cNvPr id="59395" name="Rectangle 3"/>
          <p:cNvSpPr>
            <a:spLocks noGrp="1" noChangeArrowheads="1"/>
          </p:cNvSpPr>
          <p:nvPr>
            <p:ph type="body" idx="1"/>
          </p:nvPr>
        </p:nvSpPr>
        <p:spPr>
          <a:xfrm>
            <a:off x="0" y="1066800"/>
            <a:ext cx="9144000" cy="5791200"/>
          </a:xfrm>
        </p:spPr>
        <p:txBody>
          <a:bodyPr/>
          <a:lstStyle/>
          <a:p>
            <a:pPr>
              <a:buNone/>
            </a:pPr>
            <a:r>
              <a:rPr lang="en-US" sz="2800" dirty="0" smtClean="0"/>
              <a:t> </a:t>
            </a:r>
            <a:r>
              <a:rPr lang="en-US" sz="2800" b="1" dirty="0" smtClean="0">
                <a:solidFill>
                  <a:srgbClr val="FFFF00"/>
                </a:solidFill>
              </a:rPr>
              <a:t>CORRECTIVE ACTION/QUALITY IMPROVEMENT</a:t>
            </a:r>
          </a:p>
          <a:p>
            <a:pPr lvl="0"/>
            <a:r>
              <a:rPr lang="en-US" sz="2800" dirty="0" smtClean="0"/>
              <a:t>‘Corrective  action’ is a term for measures  taken  by management to ensure  that  conditions which  may impede  or prevent  the achievement  of specification requirements are identified and corrected.  The need for corrective  action  may  be  indicated  by  evidence  that  non-conformances have  already   occurred,  for  example   through  inspectors’   reports   or customer  complaints. </a:t>
            </a:r>
            <a:endParaRPr lang="en-US" sz="28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685800" y="0"/>
            <a:ext cx="7772400" cy="914400"/>
          </a:xfrm>
        </p:spPr>
        <p:txBody>
          <a:bodyPr/>
          <a:lstStyle/>
          <a:p>
            <a:r>
              <a:rPr lang="en-US" dirty="0">
                <a:solidFill>
                  <a:srgbClr val="FFFF00"/>
                </a:solidFill>
              </a:rPr>
              <a:t>Outputs From Quality Assurance</a:t>
            </a:r>
          </a:p>
        </p:txBody>
      </p:sp>
      <p:sp>
        <p:nvSpPr>
          <p:cNvPr id="60419" name="Rectangle 3"/>
          <p:cNvSpPr>
            <a:spLocks noGrp="1" noChangeArrowheads="1"/>
          </p:cNvSpPr>
          <p:nvPr>
            <p:ph type="body" idx="1"/>
          </p:nvPr>
        </p:nvSpPr>
        <p:spPr>
          <a:xfrm>
            <a:off x="0" y="1219200"/>
            <a:ext cx="9144000" cy="5638800"/>
          </a:xfrm>
        </p:spPr>
        <p:txBody>
          <a:bodyPr/>
          <a:lstStyle/>
          <a:p>
            <a:pPr>
              <a:lnSpc>
                <a:spcPct val="90000"/>
              </a:lnSpc>
              <a:buFontTx/>
              <a:buNone/>
            </a:pPr>
            <a:r>
              <a:rPr lang="en-US" sz="2800" b="1" dirty="0"/>
              <a:t>	</a:t>
            </a:r>
            <a:r>
              <a:rPr lang="en-US" b="1" dirty="0" smtClean="0">
                <a:solidFill>
                  <a:srgbClr val="FFFF00"/>
                </a:solidFill>
              </a:rPr>
              <a:t>CORRECTIVE ACTION/QUALITY IMPROVEMENT</a:t>
            </a:r>
            <a:endParaRPr lang="en-US" b="1" dirty="0">
              <a:solidFill>
                <a:srgbClr val="FFFF00"/>
              </a:solidFill>
            </a:endParaRPr>
          </a:p>
          <a:p>
            <a:pPr>
              <a:lnSpc>
                <a:spcPct val="90000"/>
              </a:lnSpc>
              <a:buFontTx/>
              <a:buNone/>
            </a:pPr>
            <a:endParaRPr lang="en-US" b="1" dirty="0">
              <a:solidFill>
                <a:srgbClr val="FFFF00"/>
              </a:solidFill>
            </a:endParaRPr>
          </a:p>
          <a:p>
            <a:pPr>
              <a:lnSpc>
                <a:spcPct val="90000"/>
              </a:lnSpc>
            </a:pPr>
            <a:r>
              <a:rPr lang="en-US" sz="2800" dirty="0"/>
              <a:t>Quality improvement includes taking action to increase the effectiveness and efficiency of the project to be provide added benefits to the stakeholders of that project . </a:t>
            </a:r>
          </a:p>
          <a:p>
            <a:pPr>
              <a:lnSpc>
                <a:spcPct val="90000"/>
              </a:lnSpc>
              <a:buFontTx/>
              <a:buNone/>
            </a:pPr>
            <a:endParaRPr lang="en-US" sz="2800" dirty="0"/>
          </a:p>
          <a:p>
            <a:pPr>
              <a:lnSpc>
                <a:spcPct val="90000"/>
              </a:lnSpc>
            </a:pPr>
            <a:r>
              <a:rPr lang="en-US" sz="2800" dirty="0"/>
              <a:t>In many cases the implementation of quality improvements will require preparation of change requests or taking corrective actions and will be handled according to procedure for overall change control </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ctrTitle"/>
          </p:nvPr>
        </p:nvSpPr>
        <p:spPr/>
        <p:txBody>
          <a:bodyPr/>
          <a:lstStyle/>
          <a:p>
            <a:r>
              <a:rPr lang="en-US">
                <a:solidFill>
                  <a:srgbClr val="FFFF00"/>
                </a:solidFill>
              </a:rPr>
              <a:t>QUALITY CONTROL</a:t>
            </a:r>
          </a:p>
        </p:txBody>
      </p:sp>
      <p:sp>
        <p:nvSpPr>
          <p:cNvPr id="37891" name="Rectangle 3"/>
          <p:cNvSpPr>
            <a:spLocks noGrp="1" noChangeArrowheads="1"/>
          </p:cNvSpPr>
          <p:nvPr>
            <p:ph type="subTitle" idx="1"/>
          </p:nvPr>
        </p:nvSpPr>
        <p:spPr/>
        <p:txBody>
          <a:bodyPr/>
          <a:lstStyle/>
          <a:p>
            <a:r>
              <a:rPr lang="en-US"/>
              <a:t>In detail</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3. QUALITY CONTROL</a:t>
            </a:r>
            <a:endParaRPr lang="en-GB" dirty="0"/>
          </a:p>
        </p:txBody>
      </p:sp>
      <p:sp>
        <p:nvSpPr>
          <p:cNvPr id="3" name="Content Placeholder 2"/>
          <p:cNvSpPr>
            <a:spLocks noGrp="1"/>
          </p:cNvSpPr>
          <p:nvPr>
            <p:ph idx="1"/>
          </p:nvPr>
        </p:nvSpPr>
        <p:spPr/>
        <p:txBody>
          <a:bodyPr/>
          <a:lstStyle/>
          <a:p>
            <a:r>
              <a:rPr lang="en-US" dirty="0" smtClean="0"/>
              <a:t>Quality</a:t>
            </a:r>
            <a:r>
              <a:rPr lang="en-US" i="1" dirty="0" smtClean="0"/>
              <a:t> control </a:t>
            </a:r>
            <a:r>
              <a:rPr lang="en-US" dirty="0" smtClean="0"/>
              <a:t>(QC) refers to the procedures for evaluating completed activities and elements of the design for conformance with the requirements</a:t>
            </a:r>
            <a:endParaRPr lang="en-GB"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normAutofit fontScale="90000"/>
          </a:bodyPr>
          <a:lstStyle/>
          <a:p>
            <a:pPr>
              <a:spcBef>
                <a:spcPts val="2258"/>
              </a:spcBef>
            </a:pPr>
            <a:r>
              <a:rPr lang="en-GB" noProof="1" smtClean="0">
                <a:latin typeface="Cambria" pitchFamily="18" charset="0"/>
              </a:rPr>
              <a:t>QUALITY CONTROL PROCEDURES</a:t>
            </a:r>
          </a:p>
        </p:txBody>
      </p:sp>
      <p:sp>
        <p:nvSpPr>
          <p:cNvPr id="4099" name="Rectangle 3"/>
          <p:cNvSpPr>
            <a:spLocks noGrp="1" noChangeArrowheads="1"/>
          </p:cNvSpPr>
          <p:nvPr>
            <p:ph idx="1"/>
          </p:nvPr>
        </p:nvSpPr>
        <p:spPr/>
        <p:txBody>
          <a:bodyPr/>
          <a:lstStyle/>
          <a:p>
            <a:pPr eaLnBrk="1" hangingPunct="1"/>
            <a:r>
              <a:rPr lang="en-GB" b="1" i="1" noProof="1" smtClean="0">
                <a:latin typeface="Cambria" pitchFamily="18" charset="0"/>
              </a:rPr>
              <a:t>Inputs to Quality Control</a:t>
            </a:r>
          </a:p>
          <a:p>
            <a:pPr eaLnBrk="1" hangingPunct="1"/>
            <a:r>
              <a:rPr lang="en-GB" b="1" i="1" noProof="1" smtClean="0">
                <a:latin typeface="Cambria" pitchFamily="18" charset="0"/>
              </a:rPr>
              <a:t>Tools and Techniques for Quality Control</a:t>
            </a:r>
            <a:endParaRPr lang="en-US" i="1" smtClean="0">
              <a:latin typeface="Cambria" pitchFamily="18" charset="0"/>
            </a:endParaRPr>
          </a:p>
          <a:p>
            <a:pPr eaLnBrk="1" hangingPunct="1"/>
            <a:r>
              <a:rPr lang="en-US" b="1" i="1" noProof="1" smtClean="0">
                <a:latin typeface="Cambria" pitchFamily="18" charset="0"/>
              </a:rPr>
              <a:t>Outputs from Quality Control</a:t>
            </a:r>
            <a:endParaRPr lang="en-US" i="1" smtClean="0">
              <a:latin typeface="Cambria" pitchFamily="18" charset="0"/>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0" y="0"/>
            <a:ext cx="9144000" cy="6858000"/>
          </a:xfrm>
        </p:spPr>
        <p:txBody>
          <a:bodyPr/>
          <a:lstStyle/>
          <a:p>
            <a:pPr eaLnBrk="1" hangingPunct="1">
              <a:buFont typeface="Arial" charset="0"/>
              <a:buNone/>
            </a:pPr>
            <a:endParaRPr lang="en-US" b="1" i="1" smtClean="0"/>
          </a:p>
          <a:p>
            <a:pPr eaLnBrk="1" hangingPunct="1">
              <a:buFont typeface="Arial" charset="0"/>
              <a:buNone/>
            </a:pPr>
            <a:endParaRPr lang="en-US" smtClean="0"/>
          </a:p>
        </p:txBody>
      </p:sp>
      <p:grpSp>
        <p:nvGrpSpPr>
          <p:cNvPr id="2" name="Group 2"/>
          <p:cNvGrpSpPr>
            <a:grpSpLocks/>
          </p:cNvGrpSpPr>
          <p:nvPr/>
        </p:nvGrpSpPr>
        <p:grpSpPr bwMode="auto">
          <a:xfrm>
            <a:off x="377238" y="756159"/>
            <a:ext cx="8459438" cy="5492585"/>
            <a:chOff x="1725" y="3894"/>
            <a:chExt cx="9195" cy="3525"/>
          </a:xfrm>
        </p:grpSpPr>
        <p:grpSp>
          <p:nvGrpSpPr>
            <p:cNvPr id="3" name="Group 3"/>
            <p:cNvGrpSpPr>
              <a:grpSpLocks/>
            </p:cNvGrpSpPr>
            <p:nvPr/>
          </p:nvGrpSpPr>
          <p:grpSpPr bwMode="auto">
            <a:xfrm>
              <a:off x="1725" y="3894"/>
              <a:ext cx="9195" cy="3525"/>
              <a:chOff x="705" y="3480"/>
              <a:chExt cx="9195" cy="3525"/>
            </a:xfrm>
          </p:grpSpPr>
          <p:sp>
            <p:nvSpPr>
              <p:cNvPr id="5127" name="Text Box 4"/>
              <p:cNvSpPr txBox="1">
                <a:spLocks noChangeArrowheads="1"/>
              </p:cNvSpPr>
              <p:nvPr/>
            </p:nvSpPr>
            <p:spPr bwMode="auto">
              <a:xfrm>
                <a:off x="705" y="3480"/>
                <a:ext cx="2520" cy="3465"/>
              </a:xfrm>
              <a:prstGeom prst="rect">
                <a:avLst/>
              </a:prstGeom>
              <a:solidFill>
                <a:srgbClr val="FFFFFF"/>
              </a:solidFill>
              <a:ln w="9525">
                <a:solidFill>
                  <a:srgbClr val="000000"/>
                </a:solidFill>
                <a:miter lim="800000"/>
                <a:headEnd/>
                <a:tailEnd/>
              </a:ln>
            </p:spPr>
            <p:txBody>
              <a:bodyPr/>
              <a:lstStyle/>
              <a:p>
                <a:pPr algn="ctr">
                  <a:spcAft>
                    <a:spcPts val="941"/>
                  </a:spcAft>
                </a:pPr>
                <a:endParaRPr lang="en-US" sz="1000" b="1" dirty="0">
                  <a:solidFill>
                    <a:srgbClr val="231F20"/>
                  </a:solidFill>
                  <a:latin typeface="Times New Roman" pitchFamily="18" charset="0"/>
                </a:endParaRPr>
              </a:p>
              <a:p>
                <a:pPr algn="ctr">
                  <a:spcAft>
                    <a:spcPts val="941"/>
                  </a:spcAft>
                </a:pPr>
                <a:r>
                  <a:rPr lang="en-US" sz="2400" b="1" u="sng" dirty="0" smtClean="0">
                    <a:solidFill>
                      <a:srgbClr val="231F20"/>
                    </a:solidFill>
                    <a:latin typeface="Calibri" pitchFamily="34" charset="0"/>
                  </a:rPr>
                  <a:t>INPUT</a:t>
                </a:r>
              </a:p>
              <a:p>
                <a:pPr lvl="1" algn="just">
                  <a:buClr>
                    <a:srgbClr val="000000"/>
                  </a:buClr>
                  <a:buFont typeface="Arial" pitchFamily="34" charset="0"/>
                  <a:buChar char="•"/>
                </a:pPr>
                <a:r>
                  <a:rPr lang="en-US" sz="1600" b="1" i="1" dirty="0" smtClean="0">
                    <a:solidFill>
                      <a:srgbClr val="000000"/>
                    </a:solidFill>
                    <a:latin typeface="Calibri" pitchFamily="34" charset="0"/>
                  </a:rPr>
                  <a:t>Work results. </a:t>
                </a:r>
              </a:p>
              <a:p>
                <a:pPr>
                  <a:buClr>
                    <a:srgbClr val="000000"/>
                  </a:buClr>
                  <a:buFont typeface="Symbol" pitchFamily="18" charset="2"/>
                  <a:buChar char="·"/>
                </a:pPr>
                <a:r>
                  <a:rPr lang="en-US" sz="1600" b="1" i="1" dirty="0" smtClean="0">
                    <a:solidFill>
                      <a:srgbClr val="000000"/>
                    </a:solidFill>
                    <a:latin typeface="Calibri" pitchFamily="34" charset="0"/>
                  </a:rPr>
                  <a:t>   Works </a:t>
                </a:r>
                <a:r>
                  <a:rPr lang="en-US" sz="1600" b="1" i="1" dirty="0">
                    <a:solidFill>
                      <a:srgbClr val="000000"/>
                    </a:solidFill>
                    <a:latin typeface="Calibri" pitchFamily="34" charset="0"/>
                  </a:rPr>
                  <a:t>permit Checklists.</a:t>
                </a:r>
                <a:endParaRPr lang="en-US" sz="1600" dirty="0">
                  <a:solidFill>
                    <a:srgbClr val="000000"/>
                  </a:solidFill>
                  <a:latin typeface="Times New Roman" pitchFamily="18" charset="0"/>
                </a:endParaRPr>
              </a:p>
              <a:p>
                <a:pPr>
                  <a:buClr>
                    <a:srgbClr val="000000"/>
                  </a:buClr>
                  <a:buFont typeface="Symbol" pitchFamily="18" charset="2"/>
                  <a:buChar char="·"/>
                </a:pPr>
                <a:r>
                  <a:rPr lang="en-US" sz="1600" b="1" i="1" dirty="0">
                    <a:solidFill>
                      <a:srgbClr val="000000"/>
                    </a:solidFill>
                    <a:latin typeface="Calibri" pitchFamily="34" charset="0"/>
                  </a:rPr>
                  <a:t>Inputs to other processes.</a:t>
                </a:r>
                <a:endParaRPr lang="en-US" sz="1600" dirty="0">
                  <a:latin typeface="Times New Roman" pitchFamily="18" charset="0"/>
                </a:endParaRPr>
              </a:p>
              <a:p>
                <a:pPr>
                  <a:buClr>
                    <a:srgbClr val="000000"/>
                  </a:buClr>
                  <a:buFont typeface="Symbol" pitchFamily="18" charset="2"/>
                  <a:buChar char="·"/>
                </a:pPr>
                <a:r>
                  <a:rPr lang="en-US" sz="1600" b="1" i="1" dirty="0">
                    <a:solidFill>
                      <a:srgbClr val="000000"/>
                    </a:solidFill>
                    <a:latin typeface="Calibri" pitchFamily="34" charset="0"/>
                  </a:rPr>
                  <a:t>Operational definitions</a:t>
                </a:r>
                <a:r>
                  <a:rPr lang="en-US" sz="1000" b="1" i="1" dirty="0">
                    <a:solidFill>
                      <a:srgbClr val="000000"/>
                    </a:solidFill>
                    <a:latin typeface="Calibri" pitchFamily="34" charset="0"/>
                  </a:rPr>
                  <a:t>. </a:t>
                </a:r>
                <a:endParaRPr lang="en-US" sz="1000" dirty="0">
                  <a:latin typeface="Times New Roman" pitchFamily="18" charset="0"/>
                </a:endParaRPr>
              </a:p>
              <a:p>
                <a:pPr lvl="1">
                  <a:spcAft>
                    <a:spcPts val="941"/>
                  </a:spcAft>
                </a:pPr>
                <a:endParaRPr lang="en-US" sz="900" dirty="0">
                  <a:latin typeface="Times New Roman" pitchFamily="18" charset="0"/>
                </a:endParaRPr>
              </a:p>
              <a:p>
                <a:pPr lvl="2">
                  <a:spcAft>
                    <a:spcPts val="941"/>
                  </a:spcAft>
                </a:pPr>
                <a:endParaRPr lang="en-US" sz="800" dirty="0">
                  <a:latin typeface="Times New Roman" pitchFamily="18" charset="0"/>
                </a:endParaRPr>
              </a:p>
              <a:p>
                <a:endParaRPr lang="en-US" sz="1700" dirty="0"/>
              </a:p>
            </p:txBody>
          </p:sp>
          <p:sp>
            <p:nvSpPr>
              <p:cNvPr id="5128" name="Text Box 5"/>
              <p:cNvSpPr txBox="1">
                <a:spLocks noChangeArrowheads="1"/>
              </p:cNvSpPr>
              <p:nvPr/>
            </p:nvSpPr>
            <p:spPr bwMode="auto">
              <a:xfrm>
                <a:off x="3960" y="3540"/>
                <a:ext cx="2580" cy="3465"/>
              </a:xfrm>
              <a:prstGeom prst="rect">
                <a:avLst/>
              </a:prstGeom>
              <a:solidFill>
                <a:srgbClr val="FFFFFF"/>
              </a:solidFill>
              <a:ln w="9525">
                <a:solidFill>
                  <a:srgbClr val="000000"/>
                </a:solidFill>
                <a:miter lim="800000"/>
                <a:headEnd/>
                <a:tailEnd/>
              </a:ln>
            </p:spPr>
            <p:txBody>
              <a:bodyPr/>
              <a:lstStyle/>
              <a:p>
                <a:pPr algn="ctr">
                  <a:spcAft>
                    <a:spcPts val="941"/>
                  </a:spcAft>
                </a:pPr>
                <a:endParaRPr lang="en-US" sz="1000" b="1" dirty="0">
                  <a:solidFill>
                    <a:srgbClr val="231F20"/>
                  </a:solidFill>
                  <a:latin typeface="Times New Roman" pitchFamily="18" charset="0"/>
                </a:endParaRPr>
              </a:p>
              <a:p>
                <a:pPr algn="ctr">
                  <a:spcAft>
                    <a:spcPts val="941"/>
                  </a:spcAft>
                </a:pPr>
                <a:r>
                  <a:rPr lang="en-US" sz="2400" b="1" u="sng" dirty="0">
                    <a:solidFill>
                      <a:srgbClr val="231F20"/>
                    </a:solidFill>
                    <a:latin typeface="Calibri" pitchFamily="34" charset="0"/>
                  </a:rPr>
                  <a:t>TOOLS &amp; TECHNIQUES</a:t>
                </a:r>
              </a:p>
              <a:p>
                <a:pPr>
                  <a:spcAft>
                    <a:spcPts val="941"/>
                  </a:spcAft>
                </a:pPr>
                <a:endParaRPr lang="en-US" sz="800" dirty="0">
                  <a:solidFill>
                    <a:srgbClr val="231F20"/>
                  </a:solidFill>
                  <a:latin typeface="Times New Roman" pitchFamily="18" charset="0"/>
                </a:endParaRPr>
              </a:p>
              <a:p>
                <a:pPr lvl="1" algn="just">
                  <a:buClr>
                    <a:srgbClr val="000000"/>
                  </a:buClr>
                  <a:buFont typeface="Symbol" pitchFamily="18" charset="2"/>
                  <a:buChar char="·"/>
                </a:pPr>
                <a:r>
                  <a:rPr lang="en-US" sz="1600" b="1" i="1" dirty="0">
                    <a:solidFill>
                      <a:srgbClr val="000000"/>
                    </a:solidFill>
                    <a:latin typeface="Calibri" pitchFamily="34" charset="0"/>
                  </a:rPr>
                  <a:t>Regular Inspection.</a:t>
                </a:r>
              </a:p>
              <a:p>
                <a:pPr>
                  <a:buClr>
                    <a:srgbClr val="000000"/>
                  </a:buClr>
                  <a:buFont typeface="Symbol" pitchFamily="18" charset="2"/>
                  <a:buChar char="·"/>
                </a:pPr>
                <a:r>
                  <a:rPr lang="en-US" sz="1600" b="1" i="1" dirty="0">
                    <a:solidFill>
                      <a:srgbClr val="000000"/>
                    </a:solidFill>
                    <a:latin typeface="Calibri" pitchFamily="34" charset="0"/>
                  </a:rPr>
                  <a:t>Statistical sampling.</a:t>
                </a:r>
              </a:p>
              <a:p>
                <a:pPr>
                  <a:buClr>
                    <a:srgbClr val="000000"/>
                  </a:buClr>
                  <a:buFont typeface="Symbol" pitchFamily="18" charset="2"/>
                  <a:buChar char="·"/>
                </a:pPr>
                <a:r>
                  <a:rPr lang="en-US" sz="1600" b="1" i="1" dirty="0">
                    <a:solidFill>
                      <a:srgbClr val="000000"/>
                    </a:solidFill>
                    <a:latin typeface="Calibri" pitchFamily="34" charset="0"/>
                  </a:rPr>
                  <a:t>Evaluation of contractor's work methodology &amp; Approval for work permit</a:t>
                </a:r>
              </a:p>
              <a:p>
                <a:pPr algn="just">
                  <a:spcAft>
                    <a:spcPts val="941"/>
                  </a:spcAft>
                </a:pPr>
                <a:endParaRPr lang="en-US" sz="1000" b="1" i="1" dirty="0">
                  <a:solidFill>
                    <a:srgbClr val="000000"/>
                  </a:solidFill>
                  <a:latin typeface="Times New Roman" pitchFamily="18" charset="0"/>
                </a:endParaRPr>
              </a:p>
              <a:p>
                <a:pPr algn="just">
                  <a:spcAft>
                    <a:spcPts val="941"/>
                  </a:spcAft>
                </a:pPr>
                <a:endParaRPr lang="en-US" sz="1000" b="1" i="1" dirty="0">
                  <a:solidFill>
                    <a:srgbClr val="000000"/>
                  </a:solidFill>
                  <a:latin typeface="Times New Roman" pitchFamily="18" charset="0"/>
                </a:endParaRPr>
              </a:p>
              <a:p>
                <a:pPr lvl="1">
                  <a:spcAft>
                    <a:spcPts val="941"/>
                  </a:spcAft>
                </a:pPr>
                <a:endParaRPr lang="en-US" sz="900" dirty="0">
                  <a:solidFill>
                    <a:srgbClr val="231F20"/>
                  </a:solidFill>
                  <a:latin typeface="Times New Roman" pitchFamily="18" charset="0"/>
                </a:endParaRPr>
              </a:p>
              <a:p>
                <a:pPr>
                  <a:spcAft>
                    <a:spcPts val="941"/>
                  </a:spcAft>
                </a:pPr>
                <a:endParaRPr lang="en-US" sz="900" dirty="0">
                  <a:solidFill>
                    <a:srgbClr val="231F20"/>
                  </a:solidFill>
                  <a:latin typeface="Times New Roman" pitchFamily="18" charset="0"/>
                </a:endParaRPr>
              </a:p>
              <a:p>
                <a:pPr>
                  <a:spcAft>
                    <a:spcPts val="941"/>
                  </a:spcAft>
                </a:pPr>
                <a:endParaRPr lang="en-US" sz="900" dirty="0">
                  <a:latin typeface="Times New Roman" pitchFamily="18" charset="0"/>
                </a:endParaRPr>
              </a:p>
              <a:p>
                <a:endParaRPr lang="en-US" sz="1700" dirty="0"/>
              </a:p>
            </p:txBody>
          </p:sp>
          <p:sp>
            <p:nvSpPr>
              <p:cNvPr id="5129" name="Text Box 6"/>
              <p:cNvSpPr txBox="1">
                <a:spLocks noChangeArrowheads="1"/>
              </p:cNvSpPr>
              <p:nvPr/>
            </p:nvSpPr>
            <p:spPr bwMode="auto">
              <a:xfrm>
                <a:off x="7224" y="3510"/>
                <a:ext cx="2676" cy="3465"/>
              </a:xfrm>
              <a:prstGeom prst="rect">
                <a:avLst/>
              </a:prstGeom>
              <a:solidFill>
                <a:srgbClr val="FFFFFF"/>
              </a:solidFill>
              <a:ln w="9525">
                <a:solidFill>
                  <a:srgbClr val="000000"/>
                </a:solidFill>
                <a:miter lim="800000"/>
                <a:headEnd/>
                <a:tailEnd/>
              </a:ln>
            </p:spPr>
            <p:txBody>
              <a:bodyPr/>
              <a:lstStyle/>
              <a:p>
                <a:pPr algn="ctr">
                  <a:spcAft>
                    <a:spcPts val="941"/>
                  </a:spcAft>
                </a:pPr>
                <a:endParaRPr lang="en-US" sz="1000" b="1" dirty="0">
                  <a:solidFill>
                    <a:srgbClr val="231F20"/>
                  </a:solidFill>
                  <a:latin typeface="Times New Roman" pitchFamily="18" charset="0"/>
                </a:endParaRPr>
              </a:p>
              <a:p>
                <a:pPr algn="ctr">
                  <a:spcAft>
                    <a:spcPts val="941"/>
                  </a:spcAft>
                </a:pPr>
                <a:r>
                  <a:rPr lang="en-US" sz="2400" b="1" u="sng" dirty="0">
                    <a:solidFill>
                      <a:srgbClr val="231F20"/>
                    </a:solidFill>
                    <a:latin typeface="Calibri" pitchFamily="34" charset="0"/>
                  </a:rPr>
                  <a:t>OUTPUT</a:t>
                </a:r>
              </a:p>
              <a:p>
                <a:pPr>
                  <a:spcAft>
                    <a:spcPts val="941"/>
                  </a:spcAft>
                </a:pPr>
                <a:endParaRPr lang="en-US" sz="800" dirty="0">
                  <a:solidFill>
                    <a:srgbClr val="231F20"/>
                  </a:solidFill>
                  <a:latin typeface="Times New Roman" pitchFamily="18" charset="0"/>
                </a:endParaRPr>
              </a:p>
              <a:p>
                <a:pPr lvl="1" algn="just">
                  <a:buClr>
                    <a:srgbClr val="000000"/>
                  </a:buClr>
                  <a:buFont typeface="Symbol" pitchFamily="18" charset="2"/>
                  <a:buChar char="·"/>
                </a:pPr>
                <a:r>
                  <a:rPr lang="en-US" sz="1600" b="1" i="1" dirty="0" smtClean="0">
                    <a:solidFill>
                      <a:srgbClr val="000000"/>
                    </a:solidFill>
                    <a:latin typeface="Calibri" pitchFamily="34" charset="0"/>
                  </a:rPr>
                  <a:t>Quality improvement. </a:t>
                </a:r>
              </a:p>
              <a:p>
                <a:pPr lvl="1" algn="just">
                  <a:buClr>
                    <a:srgbClr val="000000"/>
                  </a:buClr>
                  <a:buFont typeface="Symbol" pitchFamily="18" charset="2"/>
                  <a:buChar char="·"/>
                </a:pPr>
                <a:r>
                  <a:rPr lang="en-US" sz="1600" b="1" i="1" dirty="0" smtClean="0">
                    <a:solidFill>
                      <a:srgbClr val="000000"/>
                    </a:solidFill>
                    <a:latin typeface="Calibri" pitchFamily="34" charset="0"/>
                  </a:rPr>
                  <a:t>Acceptance </a:t>
                </a:r>
                <a:r>
                  <a:rPr lang="en-US" sz="1600" b="1" i="1" dirty="0">
                    <a:solidFill>
                      <a:srgbClr val="000000"/>
                    </a:solidFill>
                    <a:latin typeface="Calibri" pitchFamily="34" charset="0"/>
                  </a:rPr>
                  <a:t>decisions. </a:t>
                </a:r>
              </a:p>
              <a:p>
                <a:pPr>
                  <a:buClr>
                    <a:srgbClr val="000000"/>
                  </a:buClr>
                  <a:buFont typeface="Symbol" pitchFamily="18" charset="2"/>
                  <a:buChar char="·"/>
                </a:pPr>
                <a:r>
                  <a:rPr lang="en-US" sz="1600" b="1" i="1" dirty="0">
                    <a:solidFill>
                      <a:srgbClr val="000000"/>
                    </a:solidFill>
                    <a:latin typeface="Calibri" pitchFamily="34" charset="0"/>
                  </a:rPr>
                  <a:t>Rework.</a:t>
                </a:r>
              </a:p>
              <a:p>
                <a:pPr>
                  <a:buClr>
                    <a:srgbClr val="000000"/>
                  </a:buClr>
                  <a:buFont typeface="Symbol" pitchFamily="18" charset="2"/>
                  <a:buChar char="·"/>
                </a:pPr>
                <a:r>
                  <a:rPr lang="en-US" sz="1600" b="1" i="1" dirty="0">
                    <a:solidFill>
                      <a:srgbClr val="000000"/>
                    </a:solidFill>
                    <a:latin typeface="Calibri" pitchFamily="34" charset="0"/>
                  </a:rPr>
                  <a:t>Completed checklists.</a:t>
                </a:r>
              </a:p>
              <a:p>
                <a:pPr>
                  <a:buClr>
                    <a:srgbClr val="000000"/>
                  </a:buClr>
                  <a:buFont typeface="Symbol" pitchFamily="18" charset="2"/>
                  <a:buChar char="·"/>
                </a:pPr>
                <a:r>
                  <a:rPr lang="en-US" sz="1600" b="1" i="1" dirty="0">
                    <a:solidFill>
                      <a:srgbClr val="000000"/>
                    </a:solidFill>
                    <a:latin typeface="Calibri" pitchFamily="34" charset="0"/>
                  </a:rPr>
                  <a:t>Process adjustments. </a:t>
                </a:r>
              </a:p>
              <a:p>
                <a:endParaRPr lang="en-US" sz="1700" dirty="0"/>
              </a:p>
            </p:txBody>
          </p:sp>
        </p:grpSp>
        <p:sp>
          <p:nvSpPr>
            <p:cNvPr id="5125" name="AutoShape 7"/>
            <p:cNvSpPr>
              <a:spLocks noChangeArrowheads="1"/>
            </p:cNvSpPr>
            <p:nvPr/>
          </p:nvSpPr>
          <p:spPr bwMode="auto">
            <a:xfrm>
              <a:off x="4245" y="5460"/>
              <a:ext cx="803" cy="765"/>
            </a:xfrm>
            <a:prstGeom prst="rightArrow">
              <a:avLst>
                <a:gd name="adj1" fmla="val 50000"/>
                <a:gd name="adj2" fmla="val 26242"/>
              </a:avLst>
            </a:prstGeom>
            <a:solidFill>
              <a:srgbClr val="FFFFFF"/>
            </a:solidFill>
            <a:ln w="9525">
              <a:solidFill>
                <a:srgbClr val="000000"/>
              </a:solidFill>
              <a:miter lim="800000"/>
              <a:headEnd/>
              <a:tailEnd/>
            </a:ln>
          </p:spPr>
          <p:txBody>
            <a:bodyPr/>
            <a:lstStyle/>
            <a:p>
              <a:endParaRPr lang="en-US"/>
            </a:p>
          </p:txBody>
        </p:sp>
        <p:sp>
          <p:nvSpPr>
            <p:cNvPr id="5126" name="AutoShape 8"/>
            <p:cNvSpPr>
              <a:spLocks noChangeArrowheads="1"/>
            </p:cNvSpPr>
            <p:nvPr/>
          </p:nvSpPr>
          <p:spPr bwMode="auto">
            <a:xfrm>
              <a:off x="7554" y="5460"/>
              <a:ext cx="803" cy="765"/>
            </a:xfrm>
            <a:prstGeom prst="rightArrow">
              <a:avLst>
                <a:gd name="adj1" fmla="val 50000"/>
                <a:gd name="adj2" fmla="val 26242"/>
              </a:avLst>
            </a:prstGeom>
            <a:solidFill>
              <a:srgbClr val="FFFFFF"/>
            </a:solidFill>
            <a:ln w="9525">
              <a:solidFill>
                <a:srgbClr val="000000"/>
              </a:solidFill>
              <a:miter lim="800000"/>
              <a:headEnd/>
              <a:tailEnd/>
            </a:ln>
          </p:spPr>
          <p:txBody>
            <a:bodyPr/>
            <a:lstStyle/>
            <a:p>
              <a:endParaRPr lang="en-US"/>
            </a:p>
          </p:txBody>
        </p:sp>
      </p:gr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228600"/>
            <a:ext cx="7772400" cy="1143000"/>
          </a:xfrm>
        </p:spPr>
        <p:txBody>
          <a:bodyPr/>
          <a:lstStyle/>
          <a:p>
            <a:r>
              <a:rPr lang="en-US" dirty="0"/>
              <a:t>Definition</a:t>
            </a:r>
          </a:p>
        </p:txBody>
      </p:sp>
      <p:sp>
        <p:nvSpPr>
          <p:cNvPr id="24579" name="Rectangle 3"/>
          <p:cNvSpPr>
            <a:spLocks noGrp="1" noChangeArrowheads="1"/>
          </p:cNvSpPr>
          <p:nvPr>
            <p:ph type="body" idx="1"/>
          </p:nvPr>
        </p:nvSpPr>
        <p:spPr>
          <a:xfrm>
            <a:off x="0" y="1447800"/>
            <a:ext cx="9144000" cy="5410200"/>
          </a:xfrm>
        </p:spPr>
        <p:txBody>
          <a:bodyPr/>
          <a:lstStyle/>
          <a:p>
            <a:r>
              <a:rPr lang="en-US" b="1" dirty="0">
                <a:solidFill>
                  <a:srgbClr val="FFFF00"/>
                </a:solidFill>
              </a:rPr>
              <a:t>Q. What is Quality Assurance</a:t>
            </a:r>
          </a:p>
          <a:p>
            <a:endParaRPr lang="en-US" dirty="0"/>
          </a:p>
          <a:p>
            <a:r>
              <a:rPr lang="en-US" dirty="0"/>
              <a:t>A. Quality assurance is evaluating the overall project </a:t>
            </a:r>
            <a:r>
              <a:rPr lang="en-US" dirty="0" smtClean="0"/>
              <a:t>performance/system </a:t>
            </a:r>
            <a:r>
              <a:rPr lang="en-US" dirty="0"/>
              <a:t>on a regular basis to provide a confidence that the project will satisfy the relevant quality standards</a:t>
            </a:r>
            <a:r>
              <a:rPr lang="en-US" dirty="0" smtClean="0"/>
              <a:t>.</a:t>
            </a:r>
          </a:p>
          <a:p>
            <a:r>
              <a:rPr lang="en-US" dirty="0" smtClean="0"/>
              <a:t>It is the procedures for guarding against defects and deficiencies before and during the execution of the work. </a:t>
            </a:r>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56889" y="236590"/>
            <a:ext cx="8229309" cy="1144289"/>
          </a:xfrm>
        </p:spPr>
        <p:txBody>
          <a:bodyPr/>
          <a:lstStyle/>
          <a:p>
            <a:pPr eaLnBrk="1" hangingPunct="1"/>
            <a:r>
              <a:rPr lang="en-GB" noProof="1" smtClean="0">
                <a:latin typeface="Cambria" pitchFamily="18" charset="0"/>
              </a:rPr>
              <a:t>Inputs to Quality Control</a:t>
            </a:r>
            <a:endParaRPr lang="en-US" smtClean="0">
              <a:latin typeface="Cambria" pitchFamily="18" charset="0"/>
            </a:endParaRPr>
          </a:p>
        </p:txBody>
      </p:sp>
      <p:sp>
        <p:nvSpPr>
          <p:cNvPr id="62467" name="Rectangle 3"/>
          <p:cNvSpPr>
            <a:spLocks noGrp="1" noChangeArrowheads="1"/>
          </p:cNvSpPr>
          <p:nvPr>
            <p:ph idx="1"/>
          </p:nvPr>
        </p:nvSpPr>
        <p:spPr>
          <a:xfrm>
            <a:off x="0" y="1600458"/>
            <a:ext cx="9144000" cy="5257542"/>
          </a:xfrm>
        </p:spPr>
        <p:txBody>
          <a:bodyPr rtlCol="0">
            <a:normAutofit fontScale="92500" lnSpcReduction="20000"/>
          </a:bodyPr>
          <a:lstStyle/>
          <a:p>
            <a:pPr marL="742794" lvl="1" indent="-285690" defTabSz="914208">
              <a:buNone/>
              <a:defRPr/>
            </a:pPr>
            <a:r>
              <a:rPr lang="en-US" dirty="0"/>
              <a:t>A supervisor should </a:t>
            </a:r>
            <a:r>
              <a:rPr lang="en-US" dirty="0" smtClean="0"/>
              <a:t>use the following  quality </a:t>
            </a:r>
            <a:r>
              <a:rPr lang="en-US" dirty="0"/>
              <a:t>control inputs to supervise the quality of work.</a:t>
            </a:r>
          </a:p>
          <a:p>
            <a:pPr marL="342828" indent="-342828" defTabSz="914208">
              <a:buNone/>
              <a:defRPr/>
            </a:pPr>
            <a:r>
              <a:rPr lang="en-US" sz="2600" b="1" i="1" dirty="0" err="1" smtClean="0"/>
              <a:t>i</a:t>
            </a:r>
            <a:r>
              <a:rPr lang="en-US" sz="2600" b="1" i="1" dirty="0" smtClean="0"/>
              <a:t>)Work results. </a:t>
            </a:r>
            <a:endParaRPr lang="en-US" sz="2600" dirty="0" smtClean="0"/>
          </a:p>
          <a:p>
            <a:pPr marL="342828" indent="-342828" defTabSz="914208">
              <a:defRPr/>
            </a:pPr>
            <a:r>
              <a:rPr lang="en-US" sz="2600" dirty="0" smtClean="0"/>
              <a:t>Work results include both </a:t>
            </a:r>
            <a:r>
              <a:rPr lang="en-US" sz="2600" i="1" dirty="0" smtClean="0"/>
              <a:t>process </a:t>
            </a:r>
            <a:r>
              <a:rPr lang="en-US" sz="2600" dirty="0" smtClean="0"/>
              <a:t>results and </a:t>
            </a:r>
            <a:r>
              <a:rPr lang="en-US" sz="2600" i="1" dirty="0" smtClean="0"/>
              <a:t>product </a:t>
            </a:r>
            <a:r>
              <a:rPr lang="en-US" sz="2600" dirty="0" smtClean="0"/>
              <a:t>results. Information about the planned or expected results (from the project plan) should be available along with information about the actual results.</a:t>
            </a:r>
          </a:p>
          <a:p>
            <a:pPr marL="342828" indent="-342828" defTabSz="914208">
              <a:buNone/>
              <a:defRPr/>
            </a:pPr>
            <a:r>
              <a:rPr lang="en-US" sz="2600" b="1" i="1" dirty="0" smtClean="0"/>
              <a:t>ii)Works permit Checklists.</a:t>
            </a:r>
            <a:endParaRPr lang="en-US" sz="2600" dirty="0" smtClean="0"/>
          </a:p>
          <a:p>
            <a:pPr marL="342828" indent="-342828" defTabSz="914208">
              <a:defRPr/>
            </a:pPr>
            <a:r>
              <a:rPr lang="en-US" sz="2600" b="1" i="1" dirty="0" smtClean="0"/>
              <a:t> </a:t>
            </a:r>
            <a:r>
              <a:rPr lang="en-US" sz="2600" dirty="0" smtClean="0"/>
              <a:t>A checklist is a structured tool, usually industry- or activity-specific, used to verify that a set of required steps has been performed. Checklists may be simple or complex. They are phrased as imperatives (_Do this! _) or interrogatories (_Have you done this? _). The company has a documented procedure, </a:t>
            </a:r>
            <a:r>
              <a:rPr lang="en-US" sz="2600" dirty="0" err="1" smtClean="0"/>
              <a:t>referd</a:t>
            </a:r>
            <a:r>
              <a:rPr lang="en-US" sz="2600" dirty="0" smtClean="0"/>
              <a:t> as </a:t>
            </a:r>
            <a:r>
              <a:rPr lang="en-US" sz="2600" dirty="0" smtClean="0">
                <a:hlinkClick r:id="rId3" action="ppaction://hlinkfile"/>
              </a:rPr>
              <a:t>WORK PERMIT</a:t>
            </a:r>
            <a:r>
              <a:rPr lang="en-US" sz="2600" dirty="0" smtClean="0"/>
              <a:t>, with standardized checklists available to ensure consistency in frequently performed activities. </a:t>
            </a:r>
          </a:p>
          <a:p>
            <a:pPr marL="342828" indent="-342828" defTabSz="914208">
              <a:defRPr/>
            </a:pPr>
            <a:endParaRPr lang="en-US" sz="2600" dirty="0"/>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rtlCol="0">
            <a:normAutofit fontScale="90000"/>
          </a:bodyPr>
          <a:lstStyle/>
          <a:p>
            <a:pPr defTabSz="914208">
              <a:spcBef>
                <a:spcPts val="2258"/>
              </a:spcBef>
              <a:defRPr/>
            </a:pPr>
            <a:r>
              <a:rPr lang="en-US" noProof="1" smtClean="0">
                <a:latin typeface="Cambria" pitchFamily="18" charset="0"/>
              </a:rPr>
              <a:t>Tools and Techniques for Quality Control…cont’d</a:t>
            </a:r>
          </a:p>
        </p:txBody>
      </p:sp>
      <p:sp>
        <p:nvSpPr>
          <p:cNvPr id="9219" name="Rectangle 3"/>
          <p:cNvSpPr>
            <a:spLocks noGrp="1" noChangeArrowheads="1"/>
          </p:cNvSpPr>
          <p:nvPr>
            <p:ph idx="1"/>
          </p:nvPr>
        </p:nvSpPr>
        <p:spPr/>
        <p:txBody>
          <a:bodyPr>
            <a:normAutofit lnSpcReduction="10000"/>
          </a:bodyPr>
          <a:lstStyle/>
          <a:p>
            <a:pPr eaLnBrk="1" hangingPunct="1"/>
            <a:r>
              <a:rPr lang="en-US" sz="3000" b="1" i="1" dirty="0" smtClean="0"/>
              <a:t>Evaluation of contractor's work methodology and Approval for work permit</a:t>
            </a:r>
            <a:endParaRPr lang="en-US" sz="3000" dirty="0" smtClean="0"/>
          </a:p>
          <a:p>
            <a:pPr eaLnBrk="1" hangingPunct="1"/>
            <a:r>
              <a:rPr lang="en-US" sz="2600" dirty="0" smtClean="0"/>
              <a:t>The contractor's work methodology will be evaluated by the resident engineer prior to commencing any activity of work. Following fulfillment of the work methodology the resident engineer will check physical set up of the work to verify whether it is as per the stated methodology. The overall process will be managed as per the WORK PERMIT DOCUMENTED PROCEDURE</a:t>
            </a:r>
          </a:p>
        </p:txBody>
      </p:sp>
    </p:spTree>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GB" noProof="1" smtClean="0">
                <a:latin typeface="Cambria" pitchFamily="18" charset="0"/>
              </a:rPr>
              <a:t>Inputs to Quality Control..cont’d</a:t>
            </a:r>
            <a:endParaRPr lang="en-US" smtClean="0">
              <a:latin typeface="Cambria" pitchFamily="18" charset="0"/>
            </a:endParaRPr>
          </a:p>
        </p:txBody>
      </p:sp>
      <p:sp>
        <p:nvSpPr>
          <p:cNvPr id="7171" name="Rectangle 3"/>
          <p:cNvSpPr>
            <a:spLocks noGrp="1" noChangeArrowheads="1"/>
          </p:cNvSpPr>
          <p:nvPr>
            <p:ph idx="1"/>
          </p:nvPr>
        </p:nvSpPr>
        <p:spPr>
          <a:xfrm>
            <a:off x="0" y="1600458"/>
            <a:ext cx="9144000" cy="5257542"/>
          </a:xfrm>
        </p:spPr>
        <p:txBody>
          <a:bodyPr/>
          <a:lstStyle/>
          <a:p>
            <a:pPr eaLnBrk="1" hangingPunct="1">
              <a:buFont typeface="Arial" charset="0"/>
              <a:buNone/>
            </a:pPr>
            <a:r>
              <a:rPr lang="en-US" sz="2600" b="1" i="1" dirty="0" smtClean="0"/>
              <a:t>Inputs to other processes.</a:t>
            </a:r>
            <a:endParaRPr lang="en-US" sz="2600" dirty="0" smtClean="0"/>
          </a:p>
          <a:p>
            <a:pPr eaLnBrk="1" hangingPunct="1"/>
            <a:r>
              <a:rPr lang="en-US" sz="2600" dirty="0" smtClean="0"/>
              <a:t>The quality planning process may identify a need for further activity in another area.</a:t>
            </a:r>
          </a:p>
          <a:p>
            <a:pPr eaLnBrk="1" hangingPunct="1">
              <a:buFont typeface="Arial" charset="0"/>
              <a:buNone/>
            </a:pPr>
            <a:r>
              <a:rPr lang="en-US" sz="2600" b="1" i="1" dirty="0" smtClean="0"/>
              <a:t>Operational definitions. </a:t>
            </a:r>
            <a:endParaRPr lang="en-US" sz="2600" dirty="0" smtClean="0"/>
          </a:p>
          <a:p>
            <a:pPr eaLnBrk="1" hangingPunct="1"/>
            <a:r>
              <a:rPr lang="en-US" sz="2600" dirty="0" smtClean="0"/>
              <a:t>An operational definition describes, in very specific terms, what something is, and how it is measured by the quality control process. The detail is specified in the external document called TECHNICAL SPECIFICATION  </a:t>
            </a: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GB" noProof="1" smtClean="0">
                <a:latin typeface="Cambria" pitchFamily="18" charset="0"/>
              </a:rPr>
              <a:t>Outputs from Quality Control</a:t>
            </a:r>
          </a:p>
        </p:txBody>
      </p:sp>
      <p:sp>
        <p:nvSpPr>
          <p:cNvPr id="64515" name="Rectangle 3"/>
          <p:cNvSpPr>
            <a:spLocks noGrp="1" noChangeArrowheads="1"/>
          </p:cNvSpPr>
          <p:nvPr>
            <p:ph idx="1"/>
          </p:nvPr>
        </p:nvSpPr>
        <p:spPr/>
        <p:txBody>
          <a:bodyPr rtlCol="0">
            <a:normAutofit fontScale="92500" lnSpcReduction="20000"/>
          </a:bodyPr>
          <a:lstStyle/>
          <a:p>
            <a:pPr marL="342828" indent="-342828" defTabSz="914208">
              <a:buNone/>
              <a:defRPr/>
            </a:pPr>
            <a:r>
              <a:rPr lang="en-US" sz="3400" b="1" i="1" dirty="0" smtClean="0"/>
              <a:t>Quality improvement. </a:t>
            </a:r>
            <a:endParaRPr lang="en-US" sz="3400" dirty="0" smtClean="0"/>
          </a:p>
          <a:p>
            <a:pPr marL="342828" indent="-342828" defTabSz="914208">
              <a:defRPr/>
            </a:pPr>
            <a:r>
              <a:rPr lang="en-US" sz="3400" dirty="0" smtClean="0"/>
              <a:t>Quality improvement includes taking action to increase the effectiveness and efficiency of the project to provide added benefits to the project stakeholders.</a:t>
            </a:r>
          </a:p>
          <a:p>
            <a:pPr marL="342828" indent="-342828" defTabSz="914208">
              <a:buNone/>
              <a:defRPr/>
            </a:pPr>
            <a:r>
              <a:rPr lang="en-US" b="1" i="1" dirty="0" smtClean="0"/>
              <a:t>Acceptance decisions. </a:t>
            </a:r>
            <a:endParaRPr lang="en-US" dirty="0" smtClean="0"/>
          </a:p>
          <a:p>
            <a:pPr marL="342828" indent="-342828" defTabSz="914208">
              <a:defRPr/>
            </a:pPr>
            <a:r>
              <a:rPr lang="en-US" dirty="0" smtClean="0"/>
              <a:t>The items inspected will be either accepted or rejected. Rejected items may require rework. </a:t>
            </a:r>
          </a:p>
          <a:p>
            <a:pPr marL="342828" indent="-342828" defTabSz="914208">
              <a:buNone/>
              <a:defRPr/>
            </a:pPr>
            <a:r>
              <a:rPr lang="en-US" dirty="0" smtClean="0"/>
              <a:t> </a:t>
            </a:r>
          </a:p>
        </p:txBody>
      </p:sp>
    </p:spTree>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GB" noProof="1" smtClean="0">
                <a:latin typeface="Cambria" pitchFamily="18" charset="0"/>
              </a:rPr>
              <a:t>Outputs from Quality Control</a:t>
            </a:r>
          </a:p>
        </p:txBody>
      </p:sp>
      <p:sp>
        <p:nvSpPr>
          <p:cNvPr id="64515" name="Rectangle 3"/>
          <p:cNvSpPr>
            <a:spLocks noGrp="1" noChangeArrowheads="1"/>
          </p:cNvSpPr>
          <p:nvPr>
            <p:ph idx="1"/>
          </p:nvPr>
        </p:nvSpPr>
        <p:spPr/>
        <p:txBody>
          <a:bodyPr rtlCol="0">
            <a:normAutofit fontScale="77500" lnSpcReduction="20000"/>
          </a:bodyPr>
          <a:lstStyle/>
          <a:p>
            <a:pPr marL="342828" indent="-342828" defTabSz="914208">
              <a:buNone/>
              <a:defRPr/>
            </a:pPr>
            <a:r>
              <a:rPr lang="en-US" sz="3000" b="1" i="1" dirty="0" smtClean="0"/>
              <a:t>Rework.</a:t>
            </a:r>
            <a:endParaRPr lang="en-US" sz="3000" dirty="0" smtClean="0"/>
          </a:p>
          <a:p>
            <a:pPr marL="342828" indent="-342828" defTabSz="914208">
              <a:defRPr/>
            </a:pPr>
            <a:r>
              <a:rPr lang="en-US" sz="3000" dirty="0" smtClean="0"/>
              <a:t>Rework is action taken to bring a defective or non-conforming item into compliance with requirements or specifications. Rework, especially unanticipated Rework, is a frequent cause of project overruns in most application areas.</a:t>
            </a:r>
          </a:p>
          <a:p>
            <a:pPr marL="342828" indent="-342828" defTabSz="914208">
              <a:buNone/>
              <a:defRPr/>
            </a:pPr>
            <a:r>
              <a:rPr lang="en-US" b="1" i="1" dirty="0" smtClean="0"/>
              <a:t>Completed checklists.</a:t>
            </a:r>
            <a:endParaRPr lang="en-US" dirty="0" smtClean="0"/>
          </a:p>
          <a:p>
            <a:pPr marL="342828" indent="-342828" defTabSz="914208">
              <a:defRPr/>
            </a:pPr>
            <a:r>
              <a:rPr lang="en-US" dirty="0" smtClean="0"/>
              <a:t> When checklists are used, the completed checklists should become part of the project’s records</a:t>
            </a:r>
          </a:p>
          <a:p>
            <a:pPr marL="342828" indent="-342828" defTabSz="914208">
              <a:buNone/>
              <a:defRPr/>
            </a:pPr>
            <a:r>
              <a:rPr lang="en-US" b="1" i="1" dirty="0" smtClean="0"/>
              <a:t>Process adjustments. </a:t>
            </a:r>
            <a:endParaRPr lang="en-US" dirty="0" smtClean="0"/>
          </a:p>
          <a:p>
            <a:pPr marL="342828" indent="-342828" defTabSz="914208">
              <a:defRPr/>
            </a:pPr>
            <a:r>
              <a:rPr lang="en-US" dirty="0" smtClean="0"/>
              <a:t>Process adjustments involve immediate corrective or preventive action as a result of quality control measurements.</a:t>
            </a:r>
          </a:p>
          <a:p>
            <a:pPr marL="342828" indent="-342828" defTabSz="914208">
              <a:defRPr/>
            </a:pPr>
            <a:endParaRPr lang="en-US" dirty="0" smtClean="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0"/>
            <a:ext cx="7772400" cy="1143000"/>
          </a:xfrm>
        </p:spPr>
        <p:txBody>
          <a:bodyPr/>
          <a:lstStyle/>
          <a:p>
            <a:r>
              <a:rPr lang="en-US" dirty="0"/>
              <a:t>Definition</a:t>
            </a:r>
          </a:p>
        </p:txBody>
      </p:sp>
      <p:sp>
        <p:nvSpPr>
          <p:cNvPr id="25603" name="Rectangle 3"/>
          <p:cNvSpPr>
            <a:spLocks noGrp="1" noChangeArrowheads="1"/>
          </p:cNvSpPr>
          <p:nvPr>
            <p:ph type="body" idx="1"/>
          </p:nvPr>
        </p:nvSpPr>
        <p:spPr>
          <a:xfrm>
            <a:off x="0" y="1295400"/>
            <a:ext cx="9144000" cy="5562600"/>
          </a:xfrm>
        </p:spPr>
        <p:txBody>
          <a:bodyPr/>
          <a:lstStyle/>
          <a:p>
            <a:r>
              <a:rPr lang="en-US" b="1" dirty="0">
                <a:solidFill>
                  <a:srgbClr val="FFFF00"/>
                </a:solidFill>
              </a:rPr>
              <a:t>Q. What is Quality Control</a:t>
            </a:r>
          </a:p>
          <a:p>
            <a:r>
              <a:rPr lang="en-US" dirty="0" smtClean="0"/>
              <a:t>A</a:t>
            </a:r>
            <a:r>
              <a:rPr lang="en-US" dirty="0"/>
              <a:t>. Quality Control is the monitoring of specific project results to determine if they comply with the relevant quality standards and identifying ways to eliminate causes of unsatisfactory performance</a:t>
            </a:r>
            <a:r>
              <a:rPr lang="en-US" dirty="0" smtClean="0"/>
              <a:t>.</a:t>
            </a:r>
          </a:p>
          <a:p>
            <a:r>
              <a:rPr lang="en-US" dirty="0" smtClean="0"/>
              <a:t>It is a procedure for evaluating completed activities and elements of the design for conformance with the requirements. </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t> </a:t>
            </a:r>
          </a:p>
        </p:txBody>
      </p:sp>
      <p:graphicFrame>
        <p:nvGraphicFramePr>
          <p:cNvPr id="26627" name="Object 3"/>
          <p:cNvGraphicFramePr>
            <a:graphicFrameLocks noChangeAspect="1"/>
          </p:cNvGraphicFramePr>
          <p:nvPr>
            <p:ph type="dgm" idx="1"/>
          </p:nvPr>
        </p:nvGraphicFramePr>
        <p:xfrm>
          <a:off x="484188" y="0"/>
          <a:ext cx="8126412" cy="1219200"/>
        </p:xfrm>
        <a:graphic>
          <a:graphicData uri="http://schemas.openxmlformats.org/presentationml/2006/ole">
            <p:oleObj spid="_x0000_s26627" name="MS Org Chart" r:id="rId3" imgW="7626240" imgH="1434960" progId="">
              <p:embed followColorScheme="full"/>
            </p:oleObj>
          </a:graphicData>
        </a:graphic>
      </p:graphicFrame>
      <p:sp>
        <p:nvSpPr>
          <p:cNvPr id="26628" name="Text Box 4"/>
          <p:cNvSpPr txBox="1">
            <a:spLocks noChangeArrowheads="1"/>
          </p:cNvSpPr>
          <p:nvPr/>
        </p:nvSpPr>
        <p:spPr bwMode="auto">
          <a:xfrm>
            <a:off x="762000" y="2895600"/>
            <a:ext cx="2362200" cy="457200"/>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6630" name="Text Box 6"/>
          <p:cNvSpPr txBox="1">
            <a:spLocks noChangeArrowheads="1"/>
          </p:cNvSpPr>
          <p:nvPr/>
        </p:nvSpPr>
        <p:spPr bwMode="auto">
          <a:xfrm>
            <a:off x="533400" y="1219200"/>
            <a:ext cx="2514600" cy="7494359"/>
          </a:xfrm>
          <a:prstGeom prst="rect">
            <a:avLst/>
          </a:prstGeom>
          <a:noFill/>
          <a:ln w="9525">
            <a:noFill/>
            <a:miter lim="800000"/>
            <a:headEnd/>
            <a:tailEnd/>
          </a:ln>
          <a:effectLst/>
        </p:spPr>
        <p:txBody>
          <a:bodyPr>
            <a:spAutoFit/>
          </a:bodyPr>
          <a:lstStyle/>
          <a:p>
            <a:pPr algn="l">
              <a:spcBef>
                <a:spcPct val="50000"/>
              </a:spcBef>
            </a:pPr>
            <a:r>
              <a:rPr lang="en-US" sz="1400" b="1" dirty="0"/>
              <a:t>1- </a:t>
            </a:r>
            <a:r>
              <a:rPr lang="en-US" sz="1400" b="1" dirty="0">
                <a:solidFill>
                  <a:srgbClr val="FF0000"/>
                </a:solidFill>
              </a:rPr>
              <a:t>INPUTS</a:t>
            </a:r>
          </a:p>
          <a:p>
            <a:pPr algn="l">
              <a:spcBef>
                <a:spcPct val="50000"/>
              </a:spcBef>
            </a:pPr>
            <a:r>
              <a:rPr lang="en-US" sz="1400" dirty="0"/>
              <a:t>-Quality policy</a:t>
            </a:r>
          </a:p>
          <a:p>
            <a:pPr algn="l">
              <a:spcBef>
                <a:spcPct val="50000"/>
              </a:spcBef>
            </a:pPr>
            <a:r>
              <a:rPr lang="en-US" sz="1400" dirty="0"/>
              <a:t>-Scope </a:t>
            </a:r>
            <a:r>
              <a:rPr lang="en-US" sz="1400" dirty="0" smtClean="0"/>
              <a:t>statement/Contract Doc</a:t>
            </a:r>
            <a:endParaRPr lang="en-US" sz="1400" dirty="0"/>
          </a:p>
          <a:p>
            <a:pPr algn="l">
              <a:spcBef>
                <a:spcPct val="50000"/>
              </a:spcBef>
              <a:buFontTx/>
              <a:buChar char="-"/>
            </a:pPr>
            <a:r>
              <a:rPr lang="en-US" sz="1400" dirty="0"/>
              <a:t>Product </a:t>
            </a:r>
            <a:r>
              <a:rPr lang="en-US" sz="1400" dirty="0" smtClean="0"/>
              <a:t>description/Tech. spec</a:t>
            </a:r>
            <a:endParaRPr lang="en-US" sz="1400" dirty="0"/>
          </a:p>
          <a:p>
            <a:pPr algn="l">
              <a:spcBef>
                <a:spcPct val="50000"/>
              </a:spcBef>
              <a:buFontTx/>
              <a:buChar char="-"/>
            </a:pPr>
            <a:r>
              <a:rPr lang="en-US" sz="1400" dirty="0"/>
              <a:t>Standards and regulations</a:t>
            </a:r>
          </a:p>
          <a:p>
            <a:pPr algn="l">
              <a:spcBef>
                <a:spcPct val="50000"/>
              </a:spcBef>
              <a:buFontTx/>
              <a:buChar char="-"/>
            </a:pPr>
            <a:r>
              <a:rPr lang="en-US" sz="1400" dirty="0"/>
              <a:t>Other process outputs</a:t>
            </a:r>
          </a:p>
          <a:p>
            <a:pPr algn="l">
              <a:spcBef>
                <a:spcPct val="50000"/>
              </a:spcBef>
            </a:pPr>
            <a:r>
              <a:rPr lang="en-US" sz="1400" dirty="0"/>
              <a:t>2- </a:t>
            </a:r>
            <a:r>
              <a:rPr lang="en-US" sz="1400" b="1" dirty="0">
                <a:solidFill>
                  <a:srgbClr val="FF0000"/>
                </a:solidFill>
              </a:rPr>
              <a:t>TOOLS AND TECH.</a:t>
            </a:r>
          </a:p>
          <a:p>
            <a:pPr algn="l">
              <a:spcBef>
                <a:spcPct val="50000"/>
              </a:spcBef>
              <a:buFontTx/>
              <a:buChar char="-"/>
            </a:pPr>
            <a:r>
              <a:rPr lang="en-US" sz="1400" dirty="0"/>
              <a:t>benefit/ cost analysis</a:t>
            </a:r>
          </a:p>
          <a:p>
            <a:pPr algn="l">
              <a:spcBef>
                <a:spcPct val="50000"/>
              </a:spcBef>
              <a:buFontTx/>
              <a:buChar char="-"/>
            </a:pPr>
            <a:r>
              <a:rPr lang="en-US" sz="1400" dirty="0"/>
              <a:t>Benchmarking</a:t>
            </a:r>
          </a:p>
          <a:p>
            <a:pPr algn="l">
              <a:spcBef>
                <a:spcPct val="50000"/>
              </a:spcBef>
              <a:buFontTx/>
              <a:buChar char="-"/>
            </a:pPr>
            <a:r>
              <a:rPr lang="en-US" sz="1400" dirty="0"/>
              <a:t>Flowcharting</a:t>
            </a:r>
          </a:p>
          <a:p>
            <a:pPr algn="l">
              <a:spcBef>
                <a:spcPct val="50000"/>
              </a:spcBef>
              <a:buFontTx/>
              <a:buChar char="-"/>
            </a:pPr>
            <a:r>
              <a:rPr lang="en-US" sz="1400" dirty="0" smtClean="0"/>
              <a:t>Mix Design /other experiments</a:t>
            </a:r>
            <a:endParaRPr lang="en-US" sz="1400" dirty="0"/>
          </a:p>
          <a:p>
            <a:pPr algn="l">
              <a:spcBef>
                <a:spcPct val="50000"/>
              </a:spcBef>
            </a:pPr>
            <a:r>
              <a:rPr lang="en-US" sz="1400" b="1" dirty="0"/>
              <a:t>3- </a:t>
            </a:r>
            <a:r>
              <a:rPr lang="en-US" sz="1400" b="1" dirty="0">
                <a:solidFill>
                  <a:srgbClr val="FF0000"/>
                </a:solidFill>
              </a:rPr>
              <a:t>OUTPUTS</a:t>
            </a:r>
          </a:p>
          <a:p>
            <a:pPr algn="l">
              <a:spcBef>
                <a:spcPct val="50000"/>
              </a:spcBef>
              <a:buFontTx/>
              <a:buChar char="-"/>
            </a:pPr>
            <a:r>
              <a:rPr lang="en-US" sz="1400" dirty="0"/>
              <a:t>Quality management plan</a:t>
            </a:r>
          </a:p>
          <a:p>
            <a:pPr algn="l">
              <a:spcBef>
                <a:spcPct val="50000"/>
              </a:spcBef>
              <a:buFontTx/>
              <a:buChar char="-"/>
            </a:pPr>
            <a:r>
              <a:rPr lang="en-US" sz="1400" dirty="0"/>
              <a:t>Operational definitions</a:t>
            </a:r>
          </a:p>
          <a:p>
            <a:pPr algn="l">
              <a:spcBef>
                <a:spcPct val="50000"/>
              </a:spcBef>
              <a:buFontTx/>
              <a:buChar char="-"/>
            </a:pPr>
            <a:r>
              <a:rPr lang="en-US" sz="1400" dirty="0"/>
              <a:t>checklists</a:t>
            </a:r>
          </a:p>
          <a:p>
            <a:pPr algn="l">
              <a:spcBef>
                <a:spcPct val="50000"/>
              </a:spcBef>
              <a:buFontTx/>
              <a:buChar char="-"/>
            </a:pPr>
            <a:r>
              <a:rPr lang="en-US" sz="1400" dirty="0"/>
              <a:t>Inputs to other processes</a:t>
            </a:r>
          </a:p>
          <a:p>
            <a:pPr algn="l">
              <a:spcBef>
                <a:spcPct val="50000"/>
              </a:spcBef>
              <a:buFontTx/>
              <a:buChar char="-"/>
            </a:pPr>
            <a:endParaRPr lang="en-US" sz="1400" dirty="0"/>
          </a:p>
          <a:p>
            <a:pPr algn="l">
              <a:spcBef>
                <a:spcPct val="50000"/>
              </a:spcBef>
              <a:buFontTx/>
              <a:buChar char="-"/>
            </a:pPr>
            <a:endParaRPr lang="en-US" sz="1400" dirty="0"/>
          </a:p>
          <a:p>
            <a:pPr algn="l">
              <a:spcBef>
                <a:spcPct val="50000"/>
              </a:spcBef>
            </a:pPr>
            <a:endParaRPr lang="en-US" sz="1400" dirty="0"/>
          </a:p>
          <a:p>
            <a:pPr algn="l">
              <a:spcBef>
                <a:spcPct val="50000"/>
              </a:spcBef>
              <a:buFontTx/>
              <a:buChar char="-"/>
            </a:pPr>
            <a:endParaRPr lang="en-US" sz="1400" dirty="0"/>
          </a:p>
          <a:p>
            <a:pPr algn="l">
              <a:spcBef>
                <a:spcPct val="50000"/>
              </a:spcBef>
              <a:buFontTx/>
              <a:buChar char="-"/>
            </a:pPr>
            <a:endParaRPr lang="en-US" sz="1200" dirty="0"/>
          </a:p>
          <a:p>
            <a:pPr algn="l">
              <a:spcBef>
                <a:spcPct val="50000"/>
              </a:spcBef>
              <a:buFontTx/>
              <a:buChar char="-"/>
            </a:pPr>
            <a:endParaRPr lang="en-US" sz="1200" dirty="0"/>
          </a:p>
          <a:p>
            <a:pPr algn="l">
              <a:spcBef>
                <a:spcPct val="50000"/>
              </a:spcBef>
            </a:pPr>
            <a:endParaRPr lang="en-US" sz="1200" dirty="0"/>
          </a:p>
        </p:txBody>
      </p:sp>
      <p:sp>
        <p:nvSpPr>
          <p:cNvPr id="26632" name="Text Box 8"/>
          <p:cNvSpPr txBox="1">
            <a:spLocks noChangeArrowheads="1"/>
          </p:cNvSpPr>
          <p:nvPr/>
        </p:nvSpPr>
        <p:spPr bwMode="auto">
          <a:xfrm>
            <a:off x="3276600" y="1219200"/>
            <a:ext cx="2514600" cy="3282950"/>
          </a:xfrm>
          <a:prstGeom prst="rect">
            <a:avLst/>
          </a:prstGeom>
          <a:noFill/>
          <a:ln w="9525">
            <a:noFill/>
            <a:miter lim="800000"/>
            <a:headEnd/>
            <a:tailEnd/>
          </a:ln>
          <a:effectLst/>
        </p:spPr>
        <p:txBody>
          <a:bodyPr>
            <a:spAutoFit/>
          </a:bodyPr>
          <a:lstStyle/>
          <a:p>
            <a:pPr algn="l">
              <a:spcBef>
                <a:spcPct val="50000"/>
              </a:spcBef>
            </a:pPr>
            <a:r>
              <a:rPr lang="en-US" sz="1400" b="1" dirty="0"/>
              <a:t>1- </a:t>
            </a:r>
            <a:r>
              <a:rPr lang="en-US" sz="1400" b="1" dirty="0">
                <a:solidFill>
                  <a:srgbClr val="FF0000"/>
                </a:solidFill>
              </a:rPr>
              <a:t>INPUTS</a:t>
            </a:r>
          </a:p>
          <a:p>
            <a:pPr algn="l">
              <a:spcBef>
                <a:spcPct val="50000"/>
              </a:spcBef>
            </a:pPr>
            <a:r>
              <a:rPr lang="en-US" sz="1400" dirty="0"/>
              <a:t>-Quality management plan </a:t>
            </a:r>
          </a:p>
          <a:p>
            <a:pPr algn="l">
              <a:spcBef>
                <a:spcPct val="50000"/>
              </a:spcBef>
            </a:pPr>
            <a:r>
              <a:rPr lang="en-US" sz="1400" dirty="0"/>
              <a:t>-result of quality control measurements</a:t>
            </a:r>
          </a:p>
          <a:p>
            <a:pPr algn="l">
              <a:spcBef>
                <a:spcPct val="50000"/>
              </a:spcBef>
              <a:buFontTx/>
              <a:buChar char="-"/>
            </a:pPr>
            <a:r>
              <a:rPr lang="en-US" sz="1400" dirty="0"/>
              <a:t>Operational definitions</a:t>
            </a:r>
          </a:p>
          <a:p>
            <a:pPr algn="l">
              <a:spcBef>
                <a:spcPct val="50000"/>
              </a:spcBef>
            </a:pPr>
            <a:r>
              <a:rPr lang="en-US" sz="1400" dirty="0"/>
              <a:t>2- </a:t>
            </a:r>
            <a:r>
              <a:rPr lang="en-US" sz="1400" b="1" dirty="0">
                <a:solidFill>
                  <a:srgbClr val="FF0000"/>
                </a:solidFill>
              </a:rPr>
              <a:t>TOOLS AND TECH.</a:t>
            </a:r>
          </a:p>
          <a:p>
            <a:pPr algn="l">
              <a:spcBef>
                <a:spcPct val="50000"/>
              </a:spcBef>
              <a:buFontTx/>
              <a:buChar char="-"/>
            </a:pPr>
            <a:r>
              <a:rPr lang="en-US" sz="1400" dirty="0"/>
              <a:t>Quality planning tools and techniques</a:t>
            </a:r>
          </a:p>
          <a:p>
            <a:pPr algn="l">
              <a:spcBef>
                <a:spcPct val="50000"/>
              </a:spcBef>
              <a:buFontTx/>
              <a:buChar char="-"/>
            </a:pPr>
            <a:r>
              <a:rPr lang="en-US" sz="1400" dirty="0"/>
              <a:t>Quality audits</a:t>
            </a:r>
          </a:p>
          <a:p>
            <a:pPr algn="l">
              <a:spcBef>
                <a:spcPct val="50000"/>
              </a:spcBef>
            </a:pPr>
            <a:r>
              <a:rPr lang="en-US" sz="1400" b="1" dirty="0"/>
              <a:t>3- </a:t>
            </a:r>
            <a:r>
              <a:rPr lang="en-US" sz="1400" b="1" dirty="0">
                <a:solidFill>
                  <a:srgbClr val="FF0000"/>
                </a:solidFill>
              </a:rPr>
              <a:t>OUTPUTS</a:t>
            </a:r>
          </a:p>
          <a:p>
            <a:pPr algn="l">
              <a:spcBef>
                <a:spcPct val="50000"/>
              </a:spcBef>
              <a:buFontTx/>
              <a:buChar char="-"/>
            </a:pPr>
            <a:r>
              <a:rPr lang="en-US" sz="1400" dirty="0"/>
              <a:t>Quality improvement</a:t>
            </a:r>
          </a:p>
        </p:txBody>
      </p:sp>
      <p:sp>
        <p:nvSpPr>
          <p:cNvPr id="26633" name="Text Box 9"/>
          <p:cNvSpPr txBox="1">
            <a:spLocks noChangeArrowheads="1"/>
          </p:cNvSpPr>
          <p:nvPr/>
        </p:nvSpPr>
        <p:spPr bwMode="auto">
          <a:xfrm>
            <a:off x="6019800" y="1143000"/>
            <a:ext cx="2514600" cy="5709255"/>
          </a:xfrm>
          <a:prstGeom prst="rect">
            <a:avLst/>
          </a:prstGeom>
          <a:noFill/>
          <a:ln w="9525">
            <a:noFill/>
            <a:miter lim="800000"/>
            <a:headEnd/>
            <a:tailEnd/>
          </a:ln>
          <a:effectLst/>
        </p:spPr>
        <p:txBody>
          <a:bodyPr>
            <a:spAutoFit/>
          </a:bodyPr>
          <a:lstStyle/>
          <a:p>
            <a:pPr algn="l">
              <a:spcBef>
                <a:spcPct val="50000"/>
              </a:spcBef>
            </a:pPr>
            <a:r>
              <a:rPr lang="en-US" sz="1400" b="1" dirty="0"/>
              <a:t>1- </a:t>
            </a:r>
            <a:r>
              <a:rPr lang="en-US" sz="1400" b="1" dirty="0">
                <a:solidFill>
                  <a:srgbClr val="FF0000"/>
                </a:solidFill>
              </a:rPr>
              <a:t>INPUTS</a:t>
            </a:r>
          </a:p>
          <a:p>
            <a:pPr algn="l">
              <a:spcBef>
                <a:spcPct val="50000"/>
              </a:spcBef>
            </a:pPr>
            <a:r>
              <a:rPr lang="en-US" sz="1400" dirty="0"/>
              <a:t>-work results</a:t>
            </a:r>
          </a:p>
          <a:p>
            <a:pPr algn="l">
              <a:spcBef>
                <a:spcPct val="50000"/>
              </a:spcBef>
            </a:pPr>
            <a:r>
              <a:rPr lang="en-US" sz="1400" dirty="0"/>
              <a:t>-quality management plan</a:t>
            </a:r>
          </a:p>
          <a:p>
            <a:pPr algn="l">
              <a:spcBef>
                <a:spcPct val="50000"/>
              </a:spcBef>
              <a:buFontTx/>
              <a:buChar char="-"/>
            </a:pPr>
            <a:r>
              <a:rPr lang="en-US" sz="1400" dirty="0"/>
              <a:t>Operational definitions</a:t>
            </a:r>
          </a:p>
          <a:p>
            <a:pPr algn="l">
              <a:spcBef>
                <a:spcPct val="50000"/>
              </a:spcBef>
              <a:buFontTx/>
              <a:buChar char="-"/>
            </a:pPr>
            <a:r>
              <a:rPr lang="en-US" sz="1400" dirty="0"/>
              <a:t>checklists</a:t>
            </a:r>
          </a:p>
          <a:p>
            <a:pPr algn="l">
              <a:spcBef>
                <a:spcPct val="50000"/>
              </a:spcBef>
            </a:pPr>
            <a:r>
              <a:rPr lang="en-US" sz="1400" dirty="0"/>
              <a:t>2- </a:t>
            </a:r>
            <a:r>
              <a:rPr lang="en-US" sz="1400" b="1" dirty="0">
                <a:solidFill>
                  <a:srgbClr val="FF0000"/>
                </a:solidFill>
              </a:rPr>
              <a:t>TOOLS AND TECH.</a:t>
            </a:r>
          </a:p>
          <a:p>
            <a:pPr algn="l">
              <a:spcBef>
                <a:spcPct val="50000"/>
              </a:spcBef>
              <a:buFontTx/>
              <a:buChar char="-"/>
            </a:pPr>
            <a:r>
              <a:rPr lang="en-US" sz="1400" dirty="0" smtClean="0"/>
              <a:t>Inspection</a:t>
            </a:r>
            <a:endParaRPr lang="en-US" sz="1400" dirty="0"/>
          </a:p>
          <a:p>
            <a:pPr algn="l">
              <a:spcBef>
                <a:spcPct val="50000"/>
              </a:spcBef>
              <a:buFontTx/>
              <a:buChar char="-"/>
            </a:pPr>
            <a:r>
              <a:rPr lang="en-US" sz="1400" dirty="0" smtClean="0"/>
              <a:t>Statistical </a:t>
            </a:r>
            <a:r>
              <a:rPr lang="en-US" sz="1400" dirty="0"/>
              <a:t>sampling</a:t>
            </a:r>
          </a:p>
          <a:p>
            <a:pPr algn="l">
              <a:spcBef>
                <a:spcPct val="50000"/>
              </a:spcBef>
              <a:buFontTx/>
              <a:buChar char="-"/>
            </a:pPr>
            <a:r>
              <a:rPr lang="en-US" sz="1400" dirty="0" smtClean="0"/>
              <a:t>Evaluating  Methodology</a:t>
            </a:r>
            <a:endParaRPr lang="en-US" sz="1400" dirty="0"/>
          </a:p>
          <a:p>
            <a:pPr algn="l">
              <a:spcBef>
                <a:spcPct val="50000"/>
              </a:spcBef>
              <a:buFontTx/>
              <a:buChar char="-"/>
            </a:pPr>
            <a:r>
              <a:rPr lang="en-US" sz="1400" dirty="0" smtClean="0"/>
              <a:t>Work permit</a:t>
            </a:r>
            <a:endParaRPr lang="en-US" sz="1400" dirty="0"/>
          </a:p>
          <a:p>
            <a:pPr algn="l">
              <a:spcBef>
                <a:spcPct val="50000"/>
              </a:spcBef>
            </a:pPr>
            <a:r>
              <a:rPr lang="en-US" sz="1400" b="1" dirty="0"/>
              <a:t>3- </a:t>
            </a:r>
            <a:r>
              <a:rPr lang="en-US" sz="1400" b="1" dirty="0">
                <a:solidFill>
                  <a:srgbClr val="FF0000"/>
                </a:solidFill>
              </a:rPr>
              <a:t>OUTPUTS</a:t>
            </a:r>
          </a:p>
          <a:p>
            <a:pPr algn="l">
              <a:spcBef>
                <a:spcPct val="50000"/>
              </a:spcBef>
              <a:buFontTx/>
              <a:buChar char="-"/>
            </a:pPr>
            <a:r>
              <a:rPr lang="en-US" sz="1400" dirty="0"/>
              <a:t>Quality improvement</a:t>
            </a:r>
          </a:p>
          <a:p>
            <a:pPr algn="l">
              <a:spcBef>
                <a:spcPct val="50000"/>
              </a:spcBef>
              <a:buFontTx/>
              <a:buChar char="-"/>
            </a:pPr>
            <a:r>
              <a:rPr lang="en-US" sz="1400" dirty="0"/>
              <a:t>Acceptance decisions</a:t>
            </a:r>
          </a:p>
          <a:p>
            <a:pPr algn="l">
              <a:spcBef>
                <a:spcPct val="50000"/>
              </a:spcBef>
              <a:buFontTx/>
              <a:buChar char="-"/>
            </a:pPr>
            <a:r>
              <a:rPr lang="en-US" sz="1400" dirty="0"/>
              <a:t>rework</a:t>
            </a:r>
          </a:p>
          <a:p>
            <a:pPr algn="l">
              <a:spcBef>
                <a:spcPct val="50000"/>
              </a:spcBef>
              <a:buFontTx/>
              <a:buChar char="-"/>
            </a:pPr>
            <a:r>
              <a:rPr lang="en-US" sz="1400" dirty="0"/>
              <a:t>Completed checklist</a:t>
            </a:r>
          </a:p>
          <a:p>
            <a:pPr algn="l">
              <a:spcBef>
                <a:spcPct val="50000"/>
              </a:spcBef>
              <a:buFontTx/>
              <a:buChar char="-"/>
            </a:pPr>
            <a:r>
              <a:rPr lang="en-US" sz="1400" dirty="0"/>
              <a:t>Process adjustment</a:t>
            </a:r>
          </a:p>
          <a:p>
            <a:pPr algn="l">
              <a:spcBef>
                <a:spcPct val="50000"/>
              </a:spcBef>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p:cNvSpPr txBox="1">
            <a:spLocks noChangeArrowheads="1"/>
          </p:cNvSpPr>
          <p:nvPr/>
        </p:nvSpPr>
        <p:spPr bwMode="auto">
          <a:xfrm>
            <a:off x="609600" y="457200"/>
            <a:ext cx="7620000" cy="457200"/>
          </a:xfrm>
          <a:prstGeom prst="rect">
            <a:avLst/>
          </a:prstGeom>
          <a:noFill/>
          <a:ln w="9525">
            <a:noFill/>
            <a:miter lim="800000"/>
            <a:headEnd/>
            <a:tailEnd/>
          </a:ln>
          <a:effectLst/>
        </p:spPr>
        <p:txBody>
          <a:bodyPr>
            <a:spAutoFit/>
          </a:bodyPr>
          <a:lstStyle/>
          <a:p>
            <a:pPr algn="l">
              <a:spcBef>
                <a:spcPct val="50000"/>
              </a:spcBef>
            </a:pPr>
            <a:endParaRPr lang="en-US"/>
          </a:p>
        </p:txBody>
      </p:sp>
      <p:sp>
        <p:nvSpPr>
          <p:cNvPr id="27651" name="Rectangle 3"/>
          <p:cNvSpPr>
            <a:spLocks noGrp="1" noChangeArrowheads="1"/>
          </p:cNvSpPr>
          <p:nvPr>
            <p:ph type="title"/>
          </p:nvPr>
        </p:nvSpPr>
        <p:spPr/>
        <p:txBody>
          <a:bodyPr/>
          <a:lstStyle/>
          <a:p>
            <a:r>
              <a:rPr lang="en-US">
                <a:solidFill>
                  <a:srgbClr val="FFFF00"/>
                </a:solidFill>
              </a:rPr>
              <a:t>PQM Approach compatibility</a:t>
            </a:r>
            <a:r>
              <a:rPr lang="en-US"/>
              <a:t> </a:t>
            </a:r>
          </a:p>
        </p:txBody>
      </p:sp>
      <p:sp>
        <p:nvSpPr>
          <p:cNvPr id="27652" name="Rectangle 4"/>
          <p:cNvSpPr>
            <a:spLocks noGrp="1" noChangeArrowheads="1"/>
          </p:cNvSpPr>
          <p:nvPr>
            <p:ph type="body" idx="1"/>
          </p:nvPr>
        </p:nvSpPr>
        <p:spPr/>
        <p:txBody>
          <a:bodyPr/>
          <a:lstStyle/>
          <a:p>
            <a:pPr>
              <a:lnSpc>
                <a:spcPct val="90000"/>
              </a:lnSpc>
            </a:pPr>
            <a:r>
              <a:rPr lang="en-US" dirty="0"/>
              <a:t> compatible with ISO 9000 and 1000 series of standard guidelines</a:t>
            </a:r>
          </a:p>
          <a:p>
            <a:pPr>
              <a:lnSpc>
                <a:spcPct val="90000"/>
              </a:lnSpc>
            </a:pPr>
            <a:r>
              <a:rPr lang="en-US" dirty="0" smtClean="0"/>
              <a:t>Approaches to </a:t>
            </a:r>
            <a:r>
              <a:rPr lang="en-US" dirty="0"/>
              <a:t>quality as recommended by Deming, </a:t>
            </a:r>
            <a:r>
              <a:rPr lang="en-US" dirty="0" err="1"/>
              <a:t>Juran</a:t>
            </a:r>
            <a:r>
              <a:rPr lang="en-US" dirty="0"/>
              <a:t>, and Crosby, and others. </a:t>
            </a:r>
          </a:p>
          <a:p>
            <a:pPr>
              <a:lnSpc>
                <a:spcPct val="90000"/>
              </a:lnSpc>
            </a:pPr>
            <a:r>
              <a:rPr lang="en-US" dirty="0" smtClean="0"/>
              <a:t>Other </a:t>
            </a:r>
            <a:r>
              <a:rPr lang="en-US" dirty="0"/>
              <a:t>approaches such as TQM, Continuous improvement approaches  and others.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solidFill>
                  <a:srgbClr val="FFFF00"/>
                </a:solidFill>
              </a:rPr>
              <a:t>Nature of PQM</a:t>
            </a:r>
          </a:p>
        </p:txBody>
      </p:sp>
      <p:sp>
        <p:nvSpPr>
          <p:cNvPr id="29699" name="Rectangle 3"/>
          <p:cNvSpPr>
            <a:spLocks noGrp="1" noChangeArrowheads="1"/>
          </p:cNvSpPr>
          <p:nvPr>
            <p:ph type="body" idx="1"/>
          </p:nvPr>
        </p:nvSpPr>
        <p:spPr/>
        <p:txBody>
          <a:bodyPr/>
          <a:lstStyle/>
          <a:p>
            <a:r>
              <a:rPr lang="en-US" dirty="0"/>
              <a:t>Project quality management must address both the management of the project and the product of the project.</a:t>
            </a:r>
          </a:p>
          <a:p>
            <a:r>
              <a:rPr lang="en-US" dirty="0"/>
              <a:t>Failure to meet quality requirements in either dimension can have serious and negative consequences for any or all of the project stakeholders</a:t>
            </a:r>
          </a:p>
          <a:p>
            <a:pPr>
              <a:buFontTx/>
              <a:buNone/>
            </a:pP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Radar">
  <a:themeElements>
    <a:clrScheme name="Radar 1">
      <a:dk1>
        <a:srgbClr val="000000"/>
      </a:dk1>
      <a:lt1>
        <a:srgbClr val="EAEAEA"/>
      </a:lt1>
      <a:dk2>
        <a:srgbClr val="000066"/>
      </a:dk2>
      <a:lt2>
        <a:srgbClr val="FFFFFF"/>
      </a:lt2>
      <a:accent1>
        <a:srgbClr val="003399"/>
      </a:accent1>
      <a:accent2>
        <a:srgbClr val="99CCFF"/>
      </a:accent2>
      <a:accent3>
        <a:srgbClr val="AAAAB8"/>
      </a:accent3>
      <a:accent4>
        <a:srgbClr val="C8C8C8"/>
      </a:accent4>
      <a:accent5>
        <a:srgbClr val="AAADCA"/>
      </a:accent5>
      <a:accent6>
        <a:srgbClr val="8AB9E7"/>
      </a:accent6>
      <a:hlink>
        <a:srgbClr val="CC9900"/>
      </a:hlink>
      <a:folHlink>
        <a:srgbClr val="996600"/>
      </a:folHlink>
    </a:clrScheme>
    <a:fontScheme name="Radar">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adar 1">
        <a:dk1>
          <a:srgbClr val="000000"/>
        </a:dk1>
        <a:lt1>
          <a:srgbClr val="EAEAEA"/>
        </a:lt1>
        <a:dk2>
          <a:srgbClr val="000066"/>
        </a:dk2>
        <a:lt2>
          <a:srgbClr val="FFFFFF"/>
        </a:lt2>
        <a:accent1>
          <a:srgbClr val="003399"/>
        </a:accent1>
        <a:accent2>
          <a:srgbClr val="99CCFF"/>
        </a:accent2>
        <a:accent3>
          <a:srgbClr val="AAAAB8"/>
        </a:accent3>
        <a:accent4>
          <a:srgbClr val="C8C8C8"/>
        </a:accent4>
        <a:accent5>
          <a:srgbClr val="AAADCA"/>
        </a:accent5>
        <a:accent6>
          <a:srgbClr val="8AB9E7"/>
        </a:accent6>
        <a:hlink>
          <a:srgbClr val="CC9900"/>
        </a:hlink>
        <a:folHlink>
          <a:srgbClr val="996600"/>
        </a:folHlink>
      </a:clrScheme>
      <a:clrMap bg1="dk2" tx1="lt1" bg2="dk1" tx2="lt2" accent1="accent1" accent2="accent2" accent3="accent3" accent4="accent4" accent5="accent5" accent6="accent6" hlink="hlink" folHlink="folHlink"/>
    </a:extraClrScheme>
    <a:extraClrScheme>
      <a:clrScheme name="Radar 2">
        <a:dk1>
          <a:srgbClr val="666699"/>
        </a:dk1>
        <a:lt1>
          <a:srgbClr val="CCCCFF"/>
        </a:lt1>
        <a:dk2>
          <a:srgbClr val="000040"/>
        </a:dk2>
        <a:lt2>
          <a:srgbClr val="A4A4C2"/>
        </a:lt2>
        <a:accent1>
          <a:srgbClr val="003399"/>
        </a:accent1>
        <a:accent2>
          <a:srgbClr val="0099FF"/>
        </a:accent2>
        <a:accent3>
          <a:srgbClr val="E2E2FF"/>
        </a:accent3>
        <a:accent4>
          <a:srgbClr val="565682"/>
        </a:accent4>
        <a:accent5>
          <a:srgbClr val="AAADCA"/>
        </a:accent5>
        <a:accent6>
          <a:srgbClr val="008AE7"/>
        </a:accent6>
        <a:hlink>
          <a:srgbClr val="B68600"/>
        </a:hlink>
        <a:folHlink>
          <a:srgbClr val="8A5C00"/>
        </a:folHlink>
      </a:clrScheme>
      <a:clrMap bg1="lt1" tx1="dk1" bg2="lt2" tx2="dk2" accent1="accent1" accent2="accent2" accent3="accent3" accent4="accent4" accent5="accent5" accent6="accent6" hlink="hlink" folHlink="folHlink"/>
    </a:extraClrScheme>
    <a:extraClrScheme>
      <a:clrScheme name="Radar 3">
        <a:dk1>
          <a:srgbClr val="000000"/>
        </a:dk1>
        <a:lt1>
          <a:srgbClr val="EAEAEA"/>
        </a:lt1>
        <a:dk2>
          <a:srgbClr val="000000"/>
        </a:dk2>
        <a:lt2>
          <a:srgbClr val="B2B2B2"/>
        </a:lt2>
        <a:accent1>
          <a:srgbClr val="777777"/>
        </a:accent1>
        <a:accent2>
          <a:srgbClr val="B2B2B2"/>
        </a:accent2>
        <a:accent3>
          <a:srgbClr val="F3F3F3"/>
        </a:accent3>
        <a:accent4>
          <a:srgbClr val="000000"/>
        </a:accent4>
        <a:accent5>
          <a:srgbClr val="BDBDBD"/>
        </a:accent5>
        <a:accent6>
          <a:srgbClr val="A1A1A1"/>
        </a:accent6>
        <a:hlink>
          <a:srgbClr val="808080"/>
        </a:hlink>
        <a:folHlink>
          <a:srgbClr val="5F5F5F"/>
        </a:folHlink>
      </a:clrScheme>
      <a:clrMap bg1="lt1" tx1="dk1" bg2="lt2" tx2="dk2" accent1="accent1" accent2="accent2" accent3="accent3" accent4="accent4" accent5="accent5" accent6="accent6" hlink="hlink" folHlink="folHlink"/>
    </a:extraClrScheme>
    <a:extraClrScheme>
      <a:clrScheme name="Radar 4">
        <a:dk1>
          <a:srgbClr val="333333"/>
        </a:dk1>
        <a:lt1>
          <a:srgbClr val="FFFF66"/>
        </a:lt1>
        <a:dk2>
          <a:srgbClr val="000000"/>
        </a:dk2>
        <a:lt2>
          <a:srgbClr val="CC3300"/>
        </a:lt2>
        <a:accent1>
          <a:srgbClr val="5F5F5F"/>
        </a:accent1>
        <a:accent2>
          <a:srgbClr val="3399FF"/>
        </a:accent2>
        <a:accent3>
          <a:srgbClr val="AAAAAA"/>
        </a:accent3>
        <a:accent4>
          <a:srgbClr val="DADA56"/>
        </a:accent4>
        <a:accent5>
          <a:srgbClr val="B6B6B6"/>
        </a:accent5>
        <a:accent6>
          <a:srgbClr val="2D8AE7"/>
        </a:accent6>
        <a:hlink>
          <a:srgbClr val="008000"/>
        </a:hlink>
        <a:folHlink>
          <a:srgbClr val="CCECFF"/>
        </a:folHlink>
      </a:clrScheme>
      <a:clrMap bg1="dk2" tx1="lt1" bg2="dk1" tx2="lt2" accent1="accent1" accent2="accent2" accent3="accent3" accent4="accent4" accent5="accent5" accent6="accent6" hlink="hlink" folHlink="folHlink"/>
    </a:extraClrScheme>
    <a:extraClrScheme>
      <a:clrScheme name="Radar 5">
        <a:dk1>
          <a:srgbClr val="003300"/>
        </a:dk1>
        <a:lt1>
          <a:srgbClr val="FFFFCC"/>
        </a:lt1>
        <a:dk2>
          <a:srgbClr val="006600"/>
        </a:dk2>
        <a:lt2>
          <a:srgbClr val="FFFF00"/>
        </a:lt2>
        <a:accent1>
          <a:srgbClr val="008000"/>
        </a:accent1>
        <a:accent2>
          <a:srgbClr val="3399FF"/>
        </a:accent2>
        <a:accent3>
          <a:srgbClr val="AAB8AA"/>
        </a:accent3>
        <a:accent4>
          <a:srgbClr val="DADAAE"/>
        </a:accent4>
        <a:accent5>
          <a:srgbClr val="AAC0AA"/>
        </a:accent5>
        <a:accent6>
          <a:srgbClr val="2D8AE7"/>
        </a:accent6>
        <a:hlink>
          <a:srgbClr val="6666FF"/>
        </a:hlink>
        <a:folHlink>
          <a:srgbClr val="CCE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Designs\Radar.pot</Template>
  <TotalTime>693</TotalTime>
  <Words>2456</Words>
  <Application>Microsoft PowerPoint</Application>
  <PresentationFormat>On-screen Show (4:3)</PresentationFormat>
  <Paragraphs>355</Paragraphs>
  <Slides>54</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56" baseType="lpstr">
      <vt:lpstr>Radar</vt:lpstr>
      <vt:lpstr>MS Org Chart</vt:lpstr>
      <vt:lpstr>  PROJECT QUALITY MANAGEMENT </vt:lpstr>
      <vt:lpstr>Introduction </vt:lpstr>
      <vt:lpstr>Means of Implementation of PQM</vt:lpstr>
      <vt:lpstr>Definition</vt:lpstr>
      <vt:lpstr>Definition</vt:lpstr>
      <vt:lpstr>Definition</vt:lpstr>
      <vt:lpstr> </vt:lpstr>
      <vt:lpstr>PQM Approach compatibility </vt:lpstr>
      <vt:lpstr>Nature of PQM</vt:lpstr>
      <vt:lpstr>Common understanding</vt:lpstr>
      <vt:lpstr>QUALITY PLANNING </vt:lpstr>
      <vt:lpstr>Quality planning </vt:lpstr>
      <vt:lpstr>Slide 13</vt:lpstr>
      <vt:lpstr>Quality Planning Inputs</vt:lpstr>
      <vt:lpstr>Quality Planning Inputs</vt:lpstr>
      <vt:lpstr>Quality Planning Inputs</vt:lpstr>
      <vt:lpstr>Quality Planning Inputs</vt:lpstr>
      <vt:lpstr>Quality Planning Inputs</vt:lpstr>
      <vt:lpstr>Tools and Techniques for Quality Planning</vt:lpstr>
      <vt:lpstr>Tools and Techniques for Quality Planning</vt:lpstr>
      <vt:lpstr>Tools and Techniques for Quality Planning</vt:lpstr>
      <vt:lpstr>Tools and Techniques for Quality Planning</vt:lpstr>
      <vt:lpstr>Outputs from Quality Planning </vt:lpstr>
      <vt:lpstr>Outputs from Quality Planning</vt:lpstr>
      <vt:lpstr>Outputs from Quality Planning</vt:lpstr>
      <vt:lpstr>Outputs from Quality Planning</vt:lpstr>
      <vt:lpstr>QUALITY ASSURANCE</vt:lpstr>
      <vt:lpstr>Quality Assurance</vt:lpstr>
      <vt:lpstr>Slide 29</vt:lpstr>
      <vt:lpstr>Inputs To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Tools and Techniques For Quality Assurance</vt:lpstr>
      <vt:lpstr>Outputs From Quality Assurance</vt:lpstr>
      <vt:lpstr>QUALITY CONTROL</vt:lpstr>
      <vt:lpstr>3. QUALITY CONTROL</vt:lpstr>
      <vt:lpstr>QUALITY CONTROL PROCEDURES</vt:lpstr>
      <vt:lpstr>Slide 49</vt:lpstr>
      <vt:lpstr>Inputs to Quality Control</vt:lpstr>
      <vt:lpstr>Tools and Techniques for Quality Control…cont’d</vt:lpstr>
      <vt:lpstr>Inputs to Quality Control..cont’d</vt:lpstr>
      <vt:lpstr>Outputs from Quality Control</vt:lpstr>
      <vt:lpstr>Outputs from Quality Control</vt:lpstr>
    </vt:vector>
  </TitlesOfParts>
  <Company>SCADO  (building and town planning division)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Project quality management (PMI body of knowledge)</dc:title>
  <dc:creator>Ashraf Kanaan</dc:creator>
  <cp:lastModifiedBy>Inspiron 5567</cp:lastModifiedBy>
  <cp:revision>48</cp:revision>
  <cp:lastPrinted>1601-01-01T00:00:00Z</cp:lastPrinted>
  <dcterms:created xsi:type="dcterms:W3CDTF">2003-09-27T08:53:45Z</dcterms:created>
  <dcterms:modified xsi:type="dcterms:W3CDTF">2020-05-26T10:41:33Z</dcterms:modified>
</cp:coreProperties>
</file>