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6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5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9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8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4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9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0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3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7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AD9FC-11CF-452A-9FFB-EDFC3143762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B9D84-8A12-4697-A6B9-3F182FB8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1159099"/>
            <a:ext cx="10555310" cy="44910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sz="4300" b="1" dirty="0" smtClean="0"/>
              <a:t>CHAPTER 6</a:t>
            </a:r>
            <a:r>
              <a:rPr lang="en-US" sz="4300" b="1" dirty="0"/>
              <a:t/>
            </a:r>
            <a:br>
              <a:rPr lang="en-US" sz="4300" b="1" dirty="0"/>
            </a:br>
            <a:r>
              <a:rPr lang="en-US" sz="4300" b="1" dirty="0" smtClean="0"/>
              <a:t>Introduction to Resource </a:t>
            </a:r>
            <a:r>
              <a:rPr lang="en-US" sz="4300" b="1" dirty="0" smtClean="0"/>
              <a:t>Management</a:t>
            </a:r>
            <a:r>
              <a:rPr lang="en-US" sz="4300" b="1" dirty="0"/>
              <a:t/>
            </a:r>
            <a:br>
              <a:rPr lang="en-US" sz="4300" b="1" dirty="0"/>
            </a:br>
            <a:r>
              <a:rPr lang="en-GB" sz="4300" b="1" dirty="0"/>
              <a:t/>
            </a:r>
            <a:br>
              <a:rPr lang="en-GB" sz="4300" b="1" dirty="0"/>
            </a:br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46823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60560" y="609106"/>
            <a:ext cx="8218311" cy="689337"/>
          </a:xfrm>
          <a:prstGeom prst="rect">
            <a:avLst/>
          </a:prstGeom>
        </p:spPr>
        <p:txBody>
          <a:bodyPr vert="horz" wrap="square" lIns="0" tIns="12110" rIns="0" bIns="0" rtlCol="0" anchor="ctr">
            <a:spAutoFit/>
          </a:bodyPr>
          <a:lstStyle/>
          <a:p>
            <a:pPr marL="12747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Art of </a:t>
            </a:r>
            <a:r>
              <a:rPr spc="-10" dirty="0"/>
              <a:t>Modeling </a:t>
            </a:r>
            <a:r>
              <a:rPr spc="-5" dirty="0"/>
              <a:t>: Model</a:t>
            </a:r>
            <a:r>
              <a:rPr spc="-20" dirty="0"/>
              <a:t> </a:t>
            </a:r>
            <a:r>
              <a:rPr spc="-10" dirty="0"/>
              <a:t>Building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10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450376" y="1713458"/>
            <a:ext cx="11505063" cy="3921634"/>
          </a:xfrm>
          <a:prstGeom prst="rect">
            <a:avLst/>
          </a:prstGeom>
        </p:spPr>
        <p:txBody>
          <a:bodyPr vert="horz" wrap="square" lIns="0" tIns="12747" rIns="0" bIns="0" rtlCol="0">
            <a:spAutoFit/>
          </a:bodyPr>
          <a:lstStyle/>
          <a:p>
            <a:pPr marL="356916" marR="101339" indent="-344169" algn="just">
              <a:spcBef>
                <a:spcPts val="100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dirty="0">
                <a:latin typeface="Arial"/>
                <a:cs typeface="Arial"/>
              </a:rPr>
              <a:t>Development of an optimization model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  be divided into five major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phases.</a:t>
            </a:r>
          </a:p>
          <a:p>
            <a:pPr marL="758446" lvl="1" indent="-286807" algn="just">
              <a:spcBef>
                <a:spcPts val="577"/>
              </a:spcBef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Collection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5" dirty="0">
                <a:latin typeface="Arial"/>
                <a:cs typeface="Arial"/>
              </a:rPr>
              <a:t>data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572"/>
              </a:spcBef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Problem definition and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formulation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572"/>
              </a:spcBef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Model development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572"/>
              </a:spcBef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Model validation and evaluation or</a:t>
            </a:r>
            <a:r>
              <a:rPr sz="2800" spc="1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performance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572"/>
              </a:spcBef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Model application and interpretation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70" dirty="0">
                <a:latin typeface="Arial"/>
                <a:cs typeface="Arial"/>
              </a:rPr>
              <a:t> </a:t>
            </a:r>
            <a:r>
              <a:rPr sz="2800" spc="-5" dirty="0" smtClean="0">
                <a:latin typeface="Arial"/>
                <a:cs typeface="Arial"/>
              </a:rPr>
              <a:t>results</a:t>
            </a:r>
            <a:endParaRPr lang="en-US" sz="2800" spc="-5" dirty="0" smtClean="0">
              <a:latin typeface="Arial"/>
              <a:cs typeface="Arial"/>
            </a:endParaRPr>
          </a:p>
          <a:p>
            <a:pPr marL="471639" lvl="1" algn="just">
              <a:spcBef>
                <a:spcPts val="572"/>
              </a:spcBef>
              <a:buSzPct val="75000"/>
              <a:tabLst>
                <a:tab pos="757809" algn="l"/>
                <a:tab pos="758446" algn="l"/>
              </a:tabLst>
            </a:pP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200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09494" y="374256"/>
            <a:ext cx="3289418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>
              <a:lnSpc>
                <a:spcPct val="100000"/>
              </a:lnSpc>
              <a:spcBef>
                <a:spcPts val="100"/>
              </a:spcBef>
            </a:pPr>
            <a:r>
              <a:rPr sz="3613" spc="-5" dirty="0"/>
              <a:t>Data</a:t>
            </a:r>
            <a:r>
              <a:rPr sz="3613" spc="-80" dirty="0"/>
              <a:t> </a:t>
            </a:r>
            <a:r>
              <a:rPr sz="3613" dirty="0"/>
              <a:t>collection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11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50126" y="1791468"/>
            <a:ext cx="11764370" cy="3777042"/>
          </a:xfrm>
          <a:prstGeom prst="rect">
            <a:avLst/>
          </a:prstGeom>
        </p:spPr>
        <p:txBody>
          <a:bodyPr vert="horz" wrap="square" lIns="0" tIns="98154" rIns="0" bIns="0" rtlCol="0">
            <a:spAutoFit/>
          </a:bodyPr>
          <a:lstStyle/>
          <a:p>
            <a:pPr marL="372212" indent="-344169" algn="just">
              <a:lnSpc>
                <a:spcPct val="100000"/>
              </a:lnSpc>
              <a:spcBef>
                <a:spcPts val="773"/>
              </a:spcBef>
              <a:buSzPct val="75000"/>
              <a:buFont typeface="Wingdings"/>
              <a:buChar char=""/>
              <a:tabLst>
                <a:tab pos="371575" algn="l"/>
                <a:tab pos="372212" algn="l"/>
              </a:tabLst>
            </a:pPr>
            <a:r>
              <a:rPr sz="3200" dirty="0"/>
              <a:t>Data</a:t>
            </a:r>
            <a:r>
              <a:rPr sz="3200" spc="-5" dirty="0"/>
              <a:t> </a:t>
            </a:r>
            <a:r>
              <a:rPr sz="3200" dirty="0"/>
              <a:t>collection</a:t>
            </a:r>
          </a:p>
          <a:p>
            <a:pPr marL="773742" marR="256851" lvl="1" indent="-286807" algn="just">
              <a:lnSpc>
                <a:spcPct val="100000"/>
              </a:lnSpc>
              <a:spcBef>
                <a:spcPts val="577"/>
              </a:spcBef>
              <a:buClr>
                <a:srgbClr val="000000"/>
              </a:buClr>
              <a:buSzPct val="75000"/>
              <a:buChar char="–"/>
              <a:tabLst>
                <a:tab pos="773105" algn="l"/>
                <a:tab pos="773742" algn="l"/>
              </a:tabLst>
            </a:pPr>
            <a:r>
              <a:rPr sz="3200" dirty="0">
                <a:latin typeface="Arial"/>
                <a:cs typeface="Arial"/>
              </a:rPr>
              <a:t>may </a:t>
            </a:r>
            <a:r>
              <a:rPr sz="3200" spc="-5" dirty="0">
                <a:latin typeface="Arial"/>
                <a:cs typeface="Arial"/>
              </a:rPr>
              <a:t>be </a:t>
            </a:r>
            <a:r>
              <a:rPr sz="3200" dirty="0">
                <a:latin typeface="Arial"/>
                <a:cs typeface="Arial"/>
              </a:rPr>
              <a:t>time </a:t>
            </a:r>
            <a:r>
              <a:rPr sz="3200" spc="-5" dirty="0">
                <a:latin typeface="Arial"/>
                <a:cs typeface="Arial"/>
              </a:rPr>
              <a:t>consuming but is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fundamental  basis </a:t>
            </a:r>
            <a:r>
              <a:rPr sz="3200" dirty="0">
                <a:latin typeface="Arial"/>
                <a:cs typeface="Arial"/>
              </a:rPr>
              <a:t>of the </a:t>
            </a:r>
            <a:r>
              <a:rPr sz="3200" spc="-5" dirty="0">
                <a:latin typeface="Arial"/>
                <a:cs typeface="Arial"/>
              </a:rPr>
              <a:t>model-building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process</a:t>
            </a:r>
            <a:endParaRPr sz="3200" dirty="0">
              <a:latin typeface="Arial"/>
              <a:cs typeface="Arial"/>
            </a:endParaRPr>
          </a:p>
          <a:p>
            <a:pPr marL="773742" marR="50351" lvl="1" indent="-286807" algn="just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Char char="–"/>
              <a:tabLst>
                <a:tab pos="773105" algn="l"/>
                <a:tab pos="773742" algn="l"/>
              </a:tabLst>
            </a:pPr>
            <a:r>
              <a:rPr sz="3200" spc="-5" dirty="0">
                <a:latin typeface="Arial"/>
                <a:cs typeface="Arial"/>
              </a:rPr>
              <a:t>extremely important phase </a:t>
            </a:r>
            <a:r>
              <a:rPr sz="3200" dirty="0">
                <a:latin typeface="Arial"/>
                <a:cs typeface="Arial"/>
              </a:rPr>
              <a:t>of the </a:t>
            </a:r>
            <a:r>
              <a:rPr sz="3200" spc="-5" dirty="0">
                <a:latin typeface="Arial"/>
                <a:cs typeface="Arial"/>
              </a:rPr>
              <a:t>model-building  process</a:t>
            </a:r>
            <a:endParaRPr sz="3200" dirty="0">
              <a:latin typeface="Arial"/>
              <a:cs typeface="Arial"/>
            </a:endParaRPr>
          </a:p>
          <a:p>
            <a:pPr marL="773742" marR="5099" lvl="1" indent="-286807" algn="just">
              <a:lnSpc>
                <a:spcPct val="100000"/>
              </a:lnSpc>
              <a:spcBef>
                <a:spcPts val="562"/>
              </a:spcBef>
              <a:buClr>
                <a:srgbClr val="000000"/>
              </a:buClr>
              <a:buSzPct val="75000"/>
              <a:buChar char="–"/>
              <a:tabLst>
                <a:tab pos="773105" algn="l"/>
                <a:tab pos="773742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availability and accuracy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data can have  considerable effect on the accuracy of the </a:t>
            </a:r>
            <a:r>
              <a:rPr sz="3200" spc="-10" dirty="0">
                <a:latin typeface="Arial"/>
                <a:cs typeface="Arial"/>
              </a:rPr>
              <a:t>model  </a:t>
            </a:r>
            <a:r>
              <a:rPr sz="3200" spc="-5" dirty="0">
                <a:latin typeface="Arial"/>
                <a:cs typeface="Arial"/>
              </a:rPr>
              <a:t>and on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ability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evaluate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model.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477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87167" y="142244"/>
            <a:ext cx="4106513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 algn="just">
              <a:lnSpc>
                <a:spcPct val="100000"/>
              </a:lnSpc>
              <a:spcBef>
                <a:spcPts val="100"/>
              </a:spcBef>
            </a:pPr>
            <a:r>
              <a:rPr sz="3613" dirty="0"/>
              <a:t>Problem</a:t>
            </a:r>
            <a:r>
              <a:rPr sz="3613" spc="-90" dirty="0"/>
              <a:t> </a:t>
            </a:r>
            <a:r>
              <a:rPr sz="3613" dirty="0"/>
              <a:t>Definition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12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614150" y="784373"/>
            <a:ext cx="11395880" cy="5880501"/>
          </a:xfrm>
          <a:prstGeom prst="rect">
            <a:avLst/>
          </a:prstGeom>
        </p:spPr>
        <p:txBody>
          <a:bodyPr vert="horz" wrap="square" lIns="0" tIns="12110" rIns="0" bIns="0" rtlCol="0">
            <a:spAutoFit/>
          </a:bodyPr>
          <a:lstStyle/>
          <a:p>
            <a:pPr marL="356916" indent="-344169" algn="just">
              <a:lnSpc>
                <a:spcPct val="150000"/>
              </a:lnSpc>
              <a:spcBef>
                <a:spcPts val="95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10" dirty="0">
                <a:latin typeface="Arial"/>
                <a:cs typeface="Arial"/>
              </a:rPr>
              <a:t>Problem definition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formulation, </a:t>
            </a:r>
            <a:r>
              <a:rPr sz="2800" spc="-5" dirty="0">
                <a:latin typeface="Arial"/>
                <a:cs typeface="Arial"/>
              </a:rPr>
              <a:t>steps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involved: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lnSpc>
                <a:spcPct val="150000"/>
              </a:lnSpc>
              <a:spcBef>
                <a:spcPts val="5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identification of the decision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variables;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lnSpc>
                <a:spcPct val="150000"/>
              </a:lnSpc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formulation of the model</a:t>
            </a:r>
            <a:r>
              <a:rPr sz="2800" spc="-10" dirty="0">
                <a:latin typeface="Arial"/>
                <a:cs typeface="Arial"/>
              </a:rPr>
              <a:t> objective(s);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lnSpc>
                <a:spcPct val="150000"/>
              </a:lnSpc>
              <a:spcBef>
                <a:spcPts val="5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the formulation of the model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constraints.</a:t>
            </a:r>
            <a:endParaRPr sz="2800" dirty="0">
              <a:latin typeface="Arial"/>
              <a:cs typeface="Arial"/>
            </a:endParaRPr>
          </a:p>
          <a:p>
            <a:pPr marL="356916" indent="-344169" algn="just">
              <a:lnSpc>
                <a:spcPct val="150000"/>
              </a:lnSpc>
              <a:spcBef>
                <a:spcPts val="5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5" dirty="0">
                <a:latin typeface="Arial"/>
                <a:cs typeface="Arial"/>
              </a:rPr>
              <a:t>In </a:t>
            </a:r>
            <a:r>
              <a:rPr sz="2800" spc="-10" dirty="0">
                <a:latin typeface="Arial"/>
                <a:cs typeface="Arial"/>
              </a:rPr>
              <a:t>performing these </a:t>
            </a:r>
            <a:r>
              <a:rPr sz="2800" spc="-5" dirty="0">
                <a:latin typeface="Arial"/>
                <a:cs typeface="Arial"/>
              </a:rPr>
              <a:t>steps one must consider the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following.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lnSpc>
                <a:spcPct val="150000"/>
              </a:lnSpc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Identify the important elements that the problem consists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of.</a:t>
            </a:r>
            <a:endParaRPr sz="2800" dirty="0">
              <a:latin typeface="Arial"/>
              <a:cs typeface="Arial"/>
            </a:endParaRPr>
          </a:p>
          <a:p>
            <a:pPr marL="758446" marR="5099" lvl="1" indent="-286807" algn="just">
              <a:lnSpc>
                <a:spcPct val="150000"/>
              </a:lnSpc>
              <a:spcBef>
                <a:spcPts val="436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Determine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number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5" dirty="0">
                <a:latin typeface="Arial"/>
                <a:cs typeface="Arial"/>
              </a:rPr>
              <a:t>independent variables, the number of  equations required to describe the system, and the number of  unknown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parameters</a:t>
            </a:r>
            <a:r>
              <a:rPr sz="1807" spc="-5" dirty="0">
                <a:latin typeface="Arial"/>
                <a:cs typeface="Arial"/>
              </a:rPr>
              <a:t>.</a:t>
            </a:r>
            <a:endParaRPr sz="1807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338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60121" y="387903"/>
            <a:ext cx="4026843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>
              <a:lnSpc>
                <a:spcPct val="100000"/>
              </a:lnSpc>
              <a:spcBef>
                <a:spcPts val="100"/>
              </a:spcBef>
            </a:pPr>
            <a:r>
              <a:rPr sz="3613" spc="-5" dirty="0">
                <a:latin typeface="Arial"/>
                <a:cs typeface="Arial"/>
              </a:rPr>
              <a:t>Model</a:t>
            </a:r>
            <a:r>
              <a:rPr sz="3613" spc="-50" dirty="0">
                <a:latin typeface="Arial"/>
                <a:cs typeface="Arial"/>
              </a:rPr>
              <a:t> </a:t>
            </a:r>
            <a:r>
              <a:rPr sz="3613" spc="-10" dirty="0">
                <a:latin typeface="Arial"/>
                <a:cs typeface="Arial"/>
              </a:rPr>
              <a:t>development</a:t>
            </a:r>
            <a:endParaRPr sz="3613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13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86855" y="1245955"/>
            <a:ext cx="11041038" cy="3514406"/>
          </a:xfrm>
          <a:prstGeom prst="rect">
            <a:avLst/>
          </a:prstGeom>
        </p:spPr>
        <p:txBody>
          <a:bodyPr vert="horz" wrap="square" lIns="0" tIns="98154" rIns="0" bIns="0" rtlCol="0">
            <a:spAutoFit/>
          </a:bodyPr>
          <a:lstStyle/>
          <a:p>
            <a:pPr marL="356916" indent="-344169" algn="just">
              <a:spcBef>
                <a:spcPts val="773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b="1" dirty="0">
                <a:latin typeface="Arial"/>
                <a:cs typeface="Arial"/>
              </a:rPr>
              <a:t>Model development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includes:</a:t>
            </a:r>
          </a:p>
          <a:p>
            <a:pPr marL="758446" lvl="1" indent="-286807" algn="just">
              <a:spcBef>
                <a:spcPts val="577"/>
              </a:spcBef>
              <a:buClr>
                <a:srgbClr val="000000"/>
              </a:buClr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mathematical </a:t>
            </a:r>
            <a:r>
              <a:rPr sz="2800" dirty="0">
                <a:latin typeface="Arial"/>
                <a:cs typeface="Arial"/>
              </a:rPr>
              <a:t>description,</a:t>
            </a:r>
          </a:p>
          <a:p>
            <a:pPr marL="758446" lvl="1" indent="-286807" algn="just">
              <a:spcBef>
                <a:spcPts val="572"/>
              </a:spcBef>
              <a:buClr>
                <a:srgbClr val="000000"/>
              </a:buClr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parameter </a:t>
            </a:r>
            <a:r>
              <a:rPr sz="2800" dirty="0">
                <a:latin typeface="Arial"/>
                <a:cs typeface="Arial"/>
              </a:rPr>
              <a:t>estimation,</a:t>
            </a:r>
          </a:p>
          <a:p>
            <a:pPr marL="758446" lvl="1" indent="-286807" algn="just">
              <a:spcBef>
                <a:spcPts val="572"/>
              </a:spcBef>
              <a:buClr>
                <a:srgbClr val="000000"/>
              </a:buClr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input development,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and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572"/>
              </a:spcBef>
              <a:buClr>
                <a:srgbClr val="000000"/>
              </a:buClr>
              <a:buSzPct val="75000"/>
              <a:buChar char="–"/>
              <a:tabLst>
                <a:tab pos="757809" algn="l"/>
                <a:tab pos="758446" algn="l"/>
              </a:tabLst>
            </a:pPr>
            <a:r>
              <a:rPr sz="2800" dirty="0">
                <a:latin typeface="Arial"/>
                <a:cs typeface="Arial"/>
              </a:rPr>
              <a:t>software </a:t>
            </a:r>
            <a:r>
              <a:rPr sz="2800" spc="-5" dirty="0">
                <a:latin typeface="Arial"/>
                <a:cs typeface="Arial"/>
              </a:rPr>
              <a:t>development</a:t>
            </a:r>
            <a:endParaRPr sz="2800" dirty="0">
              <a:latin typeface="Arial"/>
              <a:cs typeface="Arial"/>
            </a:endParaRPr>
          </a:p>
          <a:p>
            <a:pPr marL="356916" marR="5099" indent="-344169" algn="just">
              <a:spcBef>
                <a:spcPts val="6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dirty="0">
                <a:latin typeface="Arial"/>
                <a:cs typeface="Arial"/>
              </a:rPr>
              <a:t>The model development phase is an iterative  process that may require returning to the  model definition and formulation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phase</a:t>
            </a:r>
            <a:r>
              <a:rPr sz="2810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708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88108" y="156808"/>
            <a:ext cx="7206018" cy="568858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>
              <a:lnSpc>
                <a:spcPct val="100000"/>
              </a:lnSpc>
              <a:spcBef>
                <a:spcPts val="100"/>
              </a:spcBef>
            </a:pPr>
            <a:r>
              <a:rPr sz="3613" spc="-5" dirty="0">
                <a:latin typeface="Arial"/>
                <a:cs typeface="Arial"/>
              </a:rPr>
              <a:t>Model Validation and</a:t>
            </a:r>
            <a:r>
              <a:rPr sz="3613" spc="-50" dirty="0">
                <a:latin typeface="Arial"/>
                <a:cs typeface="Arial"/>
              </a:rPr>
              <a:t> </a:t>
            </a:r>
            <a:r>
              <a:rPr sz="3613" spc="-10" dirty="0">
                <a:latin typeface="Arial"/>
                <a:cs typeface="Arial"/>
              </a:rPr>
              <a:t>Evaluation</a:t>
            </a:r>
            <a:endParaRPr sz="3613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14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13899" y="737877"/>
            <a:ext cx="11600597" cy="6161068"/>
          </a:xfrm>
          <a:prstGeom prst="rect">
            <a:avLst/>
          </a:prstGeom>
        </p:spPr>
        <p:txBody>
          <a:bodyPr vert="horz" wrap="square" lIns="0" tIns="41428" rIns="0" bIns="0" rtlCol="0">
            <a:spAutoFit/>
          </a:bodyPr>
          <a:lstStyle/>
          <a:p>
            <a:pPr marL="420651" indent="-344169" algn="just">
              <a:lnSpc>
                <a:spcPct val="150000"/>
              </a:lnSpc>
              <a:spcBef>
                <a:spcPts val="326"/>
              </a:spcBef>
              <a:buClr>
                <a:srgbClr val="000000"/>
              </a:buClr>
              <a:buSzPct val="77777"/>
              <a:buFont typeface="Wingdings"/>
              <a:buChar char=""/>
              <a:tabLst>
                <a:tab pos="420013" algn="l"/>
                <a:tab pos="420651" algn="l"/>
              </a:tabLst>
            </a:pPr>
            <a:r>
              <a:rPr sz="2800" spc="-5" dirty="0">
                <a:latin typeface="Arial"/>
                <a:cs typeface="Arial"/>
              </a:rPr>
              <a:t>This phase is checking the model as a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whole.</a:t>
            </a:r>
            <a:endParaRPr sz="2800" dirty="0">
              <a:latin typeface="Arial"/>
              <a:cs typeface="Arial"/>
            </a:endParaRPr>
          </a:p>
          <a:p>
            <a:pPr marL="420651" marR="856598" indent="-344169" algn="just">
              <a:lnSpc>
                <a:spcPct val="150000"/>
              </a:lnSpc>
              <a:spcBef>
                <a:spcPts val="472"/>
              </a:spcBef>
              <a:buClr>
                <a:srgbClr val="000000"/>
              </a:buClr>
              <a:buSzPct val="77777"/>
              <a:buFont typeface="Wingdings"/>
              <a:buChar char=""/>
              <a:tabLst>
                <a:tab pos="420013" algn="l"/>
                <a:tab pos="420651" algn="l"/>
              </a:tabLst>
            </a:pPr>
            <a:r>
              <a:rPr sz="2800" b="1" spc="-5" dirty="0">
                <a:latin typeface="Arial"/>
                <a:cs typeface="Arial"/>
              </a:rPr>
              <a:t>Model validation </a:t>
            </a:r>
            <a:r>
              <a:rPr sz="2800" dirty="0">
                <a:latin typeface="Arial"/>
                <a:cs typeface="Arial"/>
              </a:rPr>
              <a:t>consists of </a:t>
            </a:r>
            <a:r>
              <a:rPr sz="2800" spc="-5" dirty="0">
                <a:latin typeface="Arial"/>
                <a:cs typeface="Arial"/>
              </a:rPr>
              <a:t>validation </a:t>
            </a:r>
            <a:r>
              <a:rPr sz="2800" dirty="0">
                <a:latin typeface="Arial"/>
                <a:cs typeface="Arial"/>
              </a:rPr>
              <a:t>of the </a:t>
            </a:r>
            <a:r>
              <a:rPr sz="2800" spc="-5" dirty="0">
                <a:latin typeface="Arial"/>
                <a:cs typeface="Arial"/>
              </a:rPr>
              <a:t>assumptions and  parameters </a:t>
            </a:r>
            <a:r>
              <a:rPr sz="2800" dirty="0">
                <a:latin typeface="Arial"/>
                <a:cs typeface="Arial"/>
              </a:rPr>
              <a:t>of the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model.</a:t>
            </a:r>
            <a:endParaRPr sz="2800" dirty="0">
              <a:latin typeface="Arial"/>
              <a:cs typeface="Arial"/>
            </a:endParaRPr>
          </a:p>
          <a:p>
            <a:pPr marL="420651" indent="-344169" algn="just">
              <a:lnSpc>
                <a:spcPct val="150000"/>
              </a:lnSpc>
              <a:spcBef>
                <a:spcPts val="201"/>
              </a:spcBef>
              <a:buClr>
                <a:srgbClr val="000000"/>
              </a:buClr>
              <a:buSzPct val="77777"/>
              <a:buFont typeface="Wingdings"/>
              <a:buChar char=""/>
              <a:tabLst>
                <a:tab pos="420013" algn="l"/>
                <a:tab pos="420651" algn="l"/>
              </a:tabLst>
            </a:pPr>
            <a:r>
              <a:rPr sz="2800" spc="-5" dirty="0">
                <a:latin typeface="Arial"/>
                <a:cs typeface="Arial"/>
              </a:rPr>
              <a:t>Sensitivity analysis to test the model inputs and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parameters.</a:t>
            </a:r>
            <a:endParaRPr sz="2800" dirty="0">
              <a:latin typeface="Arial"/>
              <a:cs typeface="Arial"/>
            </a:endParaRPr>
          </a:p>
          <a:p>
            <a:pPr marL="420651" marR="437859" indent="-344169" algn="just">
              <a:lnSpc>
                <a:spcPct val="150000"/>
              </a:lnSpc>
              <a:spcBef>
                <a:spcPts val="472"/>
              </a:spcBef>
              <a:buClr>
                <a:srgbClr val="000000"/>
              </a:buClr>
              <a:buSzPct val="77777"/>
              <a:buFont typeface="Wingdings"/>
              <a:buChar char=""/>
              <a:tabLst>
                <a:tab pos="420013" algn="l"/>
                <a:tab pos="420651" algn="l"/>
              </a:tabLst>
            </a:pPr>
            <a:r>
              <a:rPr sz="2800" dirty="0">
                <a:latin typeface="Arial"/>
                <a:cs typeface="Arial"/>
              </a:rPr>
              <a:t>This </a:t>
            </a:r>
            <a:r>
              <a:rPr sz="2800" spc="-5" dirty="0">
                <a:latin typeface="Arial"/>
                <a:cs typeface="Arial"/>
              </a:rPr>
              <a:t>phase also is an iterative process and </a:t>
            </a:r>
            <a:r>
              <a:rPr sz="2800" dirty="0">
                <a:latin typeface="Arial"/>
                <a:cs typeface="Arial"/>
              </a:rPr>
              <a:t>may </a:t>
            </a:r>
            <a:r>
              <a:rPr sz="2800" spc="-5" dirty="0">
                <a:latin typeface="Arial"/>
                <a:cs typeface="Arial"/>
              </a:rPr>
              <a:t>require returning </a:t>
            </a:r>
            <a:r>
              <a:rPr sz="2800" dirty="0">
                <a:latin typeface="Arial"/>
                <a:cs typeface="Arial"/>
              </a:rPr>
              <a:t>to  the </a:t>
            </a:r>
            <a:r>
              <a:rPr sz="2800" spc="-5" dirty="0">
                <a:latin typeface="Arial"/>
                <a:cs typeface="Arial"/>
              </a:rPr>
              <a:t>model definition and formulation phase.</a:t>
            </a:r>
            <a:endParaRPr sz="2800" dirty="0">
              <a:latin typeface="Arial"/>
              <a:cs typeface="Arial"/>
            </a:endParaRPr>
          </a:p>
          <a:p>
            <a:pPr marL="420651" marR="81581" indent="-344169" algn="just">
              <a:lnSpc>
                <a:spcPct val="150000"/>
              </a:lnSpc>
              <a:spcBef>
                <a:spcPts val="436"/>
              </a:spcBef>
              <a:buClr>
                <a:srgbClr val="000000"/>
              </a:buClr>
              <a:buSzPct val="77777"/>
              <a:buFont typeface="Wingdings"/>
              <a:buChar char=""/>
              <a:tabLst>
                <a:tab pos="420013" algn="l"/>
                <a:tab pos="420651" algn="l"/>
              </a:tabLst>
            </a:pPr>
            <a:r>
              <a:rPr sz="2800" spc="-5" dirty="0">
                <a:latin typeface="Arial"/>
                <a:cs typeface="Arial"/>
              </a:rPr>
              <a:t>One important aspect of this process is that in most cases data used </a:t>
            </a:r>
            <a:r>
              <a:rPr sz="2800" spc="-10" dirty="0">
                <a:latin typeface="Arial"/>
                <a:cs typeface="Arial"/>
              </a:rPr>
              <a:t>in  </a:t>
            </a:r>
            <a:r>
              <a:rPr sz="2800" spc="-5" dirty="0">
                <a:latin typeface="Arial"/>
                <a:cs typeface="Arial"/>
              </a:rPr>
              <a:t>the formulation process should be different from that used </a:t>
            </a:r>
            <a:r>
              <a:rPr sz="2800" spc="-10" dirty="0">
                <a:latin typeface="Arial"/>
                <a:cs typeface="Arial"/>
              </a:rPr>
              <a:t>in  validation.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28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4853" y="210483"/>
            <a:ext cx="4717743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>
              <a:lnSpc>
                <a:spcPct val="100000"/>
              </a:lnSpc>
              <a:spcBef>
                <a:spcPts val="100"/>
              </a:spcBef>
            </a:pPr>
            <a:r>
              <a:rPr sz="3613" dirty="0"/>
              <a:t>Modeling</a:t>
            </a:r>
            <a:r>
              <a:rPr sz="3613" spc="-90" dirty="0"/>
              <a:t> </a:t>
            </a:r>
            <a:r>
              <a:rPr sz="3613" dirty="0"/>
              <a:t>Techniques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15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641444" y="872411"/>
            <a:ext cx="10904561" cy="5487174"/>
          </a:xfrm>
          <a:prstGeom prst="rect">
            <a:avLst/>
          </a:prstGeom>
        </p:spPr>
        <p:txBody>
          <a:bodyPr vert="horz" wrap="square" lIns="0" tIns="42703" rIns="0" bIns="0" rtlCol="0">
            <a:spAutoFit/>
          </a:bodyPr>
          <a:lstStyle/>
          <a:p>
            <a:pPr marL="356916" marR="5099" indent="-344169" algn="just">
              <a:lnSpc>
                <a:spcPct val="90100"/>
              </a:lnSpc>
              <a:spcBef>
                <a:spcPts val="336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10" dirty="0">
                <a:latin typeface="Arial"/>
                <a:cs typeface="Arial"/>
              </a:rPr>
              <a:t>Different modeling techniques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spc="-10" dirty="0">
                <a:latin typeface="Arial"/>
                <a:cs typeface="Arial"/>
              </a:rPr>
              <a:t>developed </a:t>
            </a:r>
            <a:r>
              <a:rPr sz="2800" spc="-5" dirty="0">
                <a:latin typeface="Arial"/>
                <a:cs typeface="Arial"/>
              </a:rPr>
              <a:t>to meet </a:t>
            </a:r>
            <a:r>
              <a:rPr sz="2800" spc="-10" dirty="0">
                <a:latin typeface="Arial"/>
                <a:cs typeface="Arial"/>
              </a:rPr>
              <a:t>the  requirement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0" dirty="0">
                <a:latin typeface="Arial"/>
                <a:cs typeface="Arial"/>
              </a:rPr>
              <a:t>different </a:t>
            </a:r>
            <a:r>
              <a:rPr sz="2800" spc="-5" dirty="0">
                <a:latin typeface="Arial"/>
                <a:cs typeface="Arial"/>
              </a:rPr>
              <a:t>type of optimization problems. Major  </a:t>
            </a:r>
            <a:r>
              <a:rPr sz="2800" spc="-10" dirty="0">
                <a:latin typeface="Arial"/>
                <a:cs typeface="Arial"/>
              </a:rPr>
              <a:t>categories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10" dirty="0">
                <a:latin typeface="Arial"/>
                <a:cs typeface="Arial"/>
              </a:rPr>
              <a:t>modeling approaches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are: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26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classical optimization</a:t>
            </a:r>
            <a:r>
              <a:rPr sz="2800" spc="-10" dirty="0">
                <a:latin typeface="Arial"/>
                <a:cs typeface="Arial"/>
              </a:rPr>
              <a:t> techniques,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26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linear</a:t>
            </a:r>
            <a:r>
              <a:rPr sz="2800" spc="-10" dirty="0">
                <a:latin typeface="Arial"/>
                <a:cs typeface="Arial"/>
              </a:rPr>
              <a:t> programming,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26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nonlinear</a:t>
            </a:r>
            <a:r>
              <a:rPr sz="2800" spc="-10" dirty="0">
                <a:latin typeface="Arial"/>
                <a:cs typeface="Arial"/>
              </a:rPr>
              <a:t> programming,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26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geometric</a:t>
            </a:r>
            <a:r>
              <a:rPr sz="2800" spc="-10" dirty="0">
                <a:latin typeface="Arial"/>
                <a:cs typeface="Arial"/>
              </a:rPr>
              <a:t> programming,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30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dynamic</a:t>
            </a:r>
            <a:r>
              <a:rPr sz="2800" spc="-10" dirty="0">
                <a:latin typeface="Arial"/>
                <a:cs typeface="Arial"/>
              </a:rPr>
              <a:t> programming,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26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integer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programming,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30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stochastic</a:t>
            </a:r>
            <a:r>
              <a:rPr sz="2800" spc="-10" dirty="0">
                <a:latin typeface="Arial"/>
                <a:cs typeface="Arial"/>
              </a:rPr>
              <a:t> programming,</a:t>
            </a:r>
            <a:endParaRPr sz="2800" dirty="0">
              <a:latin typeface="Arial"/>
              <a:cs typeface="Arial"/>
            </a:endParaRPr>
          </a:p>
          <a:p>
            <a:pPr marL="758446" lvl="1" indent="-286807" algn="just">
              <a:spcBef>
                <a:spcPts val="230"/>
              </a:spcBef>
              <a:buClr>
                <a:srgbClr val="000000"/>
              </a:buClr>
              <a:buSzPct val="77777"/>
              <a:buChar char="–"/>
              <a:tabLst>
                <a:tab pos="757809" algn="l"/>
                <a:tab pos="758446" algn="l"/>
              </a:tabLst>
            </a:pPr>
            <a:r>
              <a:rPr sz="2800" spc="-5" dirty="0">
                <a:latin typeface="Arial"/>
                <a:cs typeface="Arial"/>
              </a:rPr>
              <a:t>evolutionary algorithms,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etc.</a:t>
            </a:r>
            <a:endParaRPr sz="2800" dirty="0">
              <a:latin typeface="Arial"/>
              <a:cs typeface="Arial"/>
            </a:endParaRPr>
          </a:p>
          <a:p>
            <a:pPr marL="12747" marR="622690" algn="just">
              <a:lnSpc>
                <a:spcPts val="2168"/>
              </a:lnSpc>
              <a:spcBef>
                <a:spcPts val="517"/>
              </a:spcBef>
              <a:buSzPct val="75000"/>
              <a:tabLst>
                <a:tab pos="356278" algn="l"/>
                <a:tab pos="356916" algn="l"/>
              </a:tabLst>
            </a:pPr>
            <a:r>
              <a:rPr lang="en-US" sz="2800" spc="-5" dirty="0">
                <a:latin typeface="Arial"/>
                <a:cs typeface="Arial"/>
              </a:rPr>
              <a:t>Linear programming </a:t>
            </a:r>
            <a:r>
              <a:rPr sz="2800" spc="-5" dirty="0">
                <a:latin typeface="Arial"/>
                <a:cs typeface="Arial"/>
              </a:rPr>
              <a:t> will be discussed in the subsequent  </a:t>
            </a:r>
            <a:r>
              <a:rPr lang="en-US" sz="2800" spc="-5" dirty="0">
                <a:latin typeface="Arial"/>
                <a:cs typeface="Arial"/>
              </a:rPr>
              <a:t>lectures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61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45385" y="865575"/>
            <a:ext cx="3586841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 algn="ctr">
              <a:lnSpc>
                <a:spcPct val="100000"/>
              </a:lnSpc>
              <a:spcBef>
                <a:spcPts val="100"/>
              </a:spcBef>
            </a:pPr>
            <a:r>
              <a:rPr sz="3613" spc="-5" dirty="0"/>
              <a:t>Objectives</a:t>
            </a:r>
            <a:endParaRPr sz="3613" dirty="0"/>
          </a:p>
        </p:txBody>
      </p:sp>
      <p:sp>
        <p:nvSpPr>
          <p:cNvPr id="4" name="object 4"/>
          <p:cNvSpPr txBox="1"/>
          <p:nvPr/>
        </p:nvSpPr>
        <p:spPr>
          <a:xfrm>
            <a:off x="1323833" y="2257086"/>
            <a:ext cx="9689909" cy="2564852"/>
          </a:xfrm>
          <a:prstGeom prst="rect">
            <a:avLst/>
          </a:prstGeom>
        </p:spPr>
        <p:txBody>
          <a:bodyPr vert="horz" wrap="square" lIns="0" tIns="12747" rIns="0" bIns="0" rtlCol="0">
            <a:spAutoFit/>
          </a:bodyPr>
          <a:lstStyle/>
          <a:p>
            <a:pPr marL="548121" marR="5099" indent="-535374" algn="just">
              <a:spcBef>
                <a:spcPts val="100"/>
              </a:spcBef>
              <a:buSzPct val="75000"/>
              <a:buFont typeface="Wingdings"/>
              <a:buChar char=""/>
              <a:tabLst>
                <a:tab pos="547483" algn="l"/>
                <a:tab pos="548121" algn="l"/>
              </a:tabLst>
            </a:pPr>
            <a:r>
              <a:rPr lang="en-US" sz="3200" spc="-5" dirty="0">
                <a:latin typeface="Arial"/>
                <a:cs typeface="Arial"/>
              </a:rPr>
              <a:t>To clearly identify resource used in construction industry.</a:t>
            </a:r>
          </a:p>
          <a:p>
            <a:pPr marL="548121" marR="5099" indent="-535374" algn="just">
              <a:spcBef>
                <a:spcPts val="100"/>
              </a:spcBef>
              <a:buSzPct val="75000"/>
              <a:buFont typeface="Wingdings"/>
              <a:buChar char=""/>
              <a:tabLst>
                <a:tab pos="547483" algn="l"/>
                <a:tab pos="548121" algn="l"/>
              </a:tabLst>
            </a:pPr>
            <a:r>
              <a:rPr lang="en-US" sz="3200" spc="-5" dirty="0">
                <a:latin typeface="Arial"/>
                <a:cs typeface="Arial"/>
              </a:rPr>
              <a:t>To explain ideas behind optimization clearly.</a:t>
            </a:r>
          </a:p>
          <a:p>
            <a:pPr marL="548121" marR="279796" indent="-535374" algn="just">
              <a:spcBef>
                <a:spcPts val="562"/>
              </a:spcBef>
              <a:buSzPct val="75000"/>
              <a:buFont typeface="Wingdings"/>
              <a:buChar char=""/>
              <a:tabLst>
                <a:tab pos="547483" algn="l"/>
                <a:tab pos="548121" algn="l"/>
              </a:tabLst>
            </a:pPr>
            <a:r>
              <a:rPr sz="3200" dirty="0">
                <a:latin typeface="Arial"/>
                <a:cs typeface="Arial"/>
              </a:rPr>
              <a:t>Get </a:t>
            </a:r>
            <a:r>
              <a:rPr sz="3200" spc="-5" dirty="0">
                <a:latin typeface="Arial"/>
                <a:cs typeface="Arial"/>
              </a:rPr>
              <a:t>a broad picture </a:t>
            </a:r>
            <a:r>
              <a:rPr sz="3200" dirty="0">
                <a:latin typeface="Arial"/>
                <a:cs typeface="Arial"/>
              </a:rPr>
              <a:t>of the </a:t>
            </a:r>
            <a:r>
              <a:rPr sz="3200" spc="-5" dirty="0">
                <a:latin typeface="Arial"/>
                <a:cs typeface="Arial"/>
              </a:rPr>
              <a:t>various applications </a:t>
            </a:r>
            <a:r>
              <a:rPr sz="3200" dirty="0">
                <a:latin typeface="Arial"/>
                <a:cs typeface="Arial"/>
              </a:rPr>
              <a:t>of  </a:t>
            </a:r>
            <a:r>
              <a:rPr sz="3200" spc="-5" dirty="0">
                <a:latin typeface="Arial"/>
                <a:cs typeface="Arial"/>
              </a:rPr>
              <a:t>optimization methods.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2</a:t>
            </a:fld>
            <a:endParaRPr spc="-5" dirty="0"/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7832226" y="6393452"/>
            <a:ext cx="2290674" cy="218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47">
              <a:lnSpc>
                <a:spcPts val="1651"/>
              </a:lnSpc>
            </a:pPr>
            <a:r>
              <a:rPr lang="en-US" sz="1405" spc="-10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423631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925" y="477672"/>
            <a:ext cx="7794900" cy="85995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854" y="1337480"/>
            <a:ext cx="11177516" cy="4367283"/>
          </a:xfrm>
        </p:spPr>
        <p:txBody>
          <a:bodyPr>
            <a:normAutofit/>
          </a:bodyPr>
          <a:lstStyle/>
          <a:p>
            <a:pPr marL="286807" indent="-286807" algn="just">
              <a:buFont typeface="Wingdings" panose="05000000000000000000" pitchFamily="2" charset="2"/>
              <a:buChar char="q"/>
            </a:pPr>
            <a:r>
              <a:rPr lang="en-US" spc="-5" dirty="0">
                <a:solidFill>
                  <a:srgbClr val="653300"/>
                </a:solidFill>
              </a:rPr>
              <a:t>The construction industry exists in an environment that is both economically and technologically dynamic.</a:t>
            </a:r>
          </a:p>
          <a:p>
            <a:pPr algn="just"/>
            <a:endParaRPr lang="en-US" spc="-5" dirty="0">
              <a:solidFill>
                <a:srgbClr val="653300"/>
              </a:solidFill>
            </a:endParaRPr>
          </a:p>
          <a:p>
            <a:pPr algn="just"/>
            <a:endParaRPr lang="en-US" spc="-5" dirty="0">
              <a:solidFill>
                <a:srgbClr val="653300"/>
              </a:solidFill>
            </a:endParaRPr>
          </a:p>
          <a:p>
            <a:pPr marL="286807" indent="-286807" algn="just">
              <a:buFont typeface="Wingdings" panose="05000000000000000000" pitchFamily="2" charset="2"/>
              <a:buChar char="q"/>
            </a:pPr>
            <a:r>
              <a:rPr lang="en-US" spc="-5" dirty="0">
                <a:solidFill>
                  <a:srgbClr val="653300"/>
                </a:solidFill>
              </a:rPr>
              <a:t>Time, money, and resource constraints, coupled with the high market competition have forced many construction firms to focus more closely on their operations. </a:t>
            </a:r>
          </a:p>
        </p:txBody>
      </p:sp>
      <p:sp>
        <p:nvSpPr>
          <p:cNvPr id="4" name="object 5"/>
          <p:cNvSpPr txBox="1">
            <a:spLocks noGrp="1"/>
          </p:cNvSpPr>
          <p:nvPr>
            <p:ph type="dt" sz="half" idx="4294967295"/>
          </p:nvPr>
        </p:nvSpPr>
        <p:spPr>
          <a:xfrm>
            <a:off x="7628425" y="6474107"/>
            <a:ext cx="2290674" cy="218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47">
              <a:lnSpc>
                <a:spcPts val="1651"/>
              </a:lnSpc>
            </a:pPr>
            <a:r>
              <a:rPr lang="en-US" spc="-10" dirty="0"/>
              <a:t>Introduction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207693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412564" y="1778218"/>
            <a:ext cx="7737049" cy="396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6807" indent="-286807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algn="just"/>
            <a:r>
              <a:rPr lang="en-US" sz="2007" spc="-5" dirty="0">
                <a:solidFill>
                  <a:srgbClr val="653300"/>
                </a:solidFill>
              </a:rPr>
              <a:t>Resource Definition </a:t>
            </a:r>
          </a:p>
          <a:p>
            <a:pPr algn="just"/>
            <a:endParaRPr lang="en-US" sz="2007" spc="-5" dirty="0">
              <a:solidFill>
                <a:srgbClr val="653300"/>
              </a:solidFill>
            </a:endParaRPr>
          </a:p>
          <a:p>
            <a:pPr marL="286807" indent="-286807" algn="just">
              <a:buFont typeface="Wingdings" panose="05000000000000000000" pitchFamily="2" charset="2"/>
              <a:buChar char="q"/>
            </a:pPr>
            <a:r>
              <a:rPr lang="en-US" sz="2007" spc="-5" dirty="0">
                <a:solidFill>
                  <a:srgbClr val="653300"/>
                </a:solidFill>
              </a:rPr>
              <a:t>Resource is any thing that can be used to satisfy construction needs.</a:t>
            </a:r>
          </a:p>
          <a:p>
            <a:pPr algn="just"/>
            <a:endParaRPr lang="en-US" sz="2007" spc="-5" dirty="0">
              <a:solidFill>
                <a:srgbClr val="653300"/>
              </a:solidFill>
            </a:endParaRPr>
          </a:p>
          <a:p>
            <a:pPr algn="just"/>
            <a:endParaRPr lang="en-US" sz="2007" spc="-5" dirty="0">
              <a:solidFill>
                <a:srgbClr val="653300"/>
              </a:solidFill>
            </a:endParaRPr>
          </a:p>
          <a:p>
            <a:pPr algn="just"/>
            <a:r>
              <a:rPr lang="en-US" sz="2007" spc="-5" dirty="0">
                <a:solidFill>
                  <a:srgbClr val="653300"/>
                </a:solidFill>
              </a:rPr>
              <a:t>Types of Resource </a:t>
            </a:r>
          </a:p>
          <a:p>
            <a:pPr marL="286807" indent="-286807">
              <a:buFont typeface="Wingdings" panose="05000000000000000000" pitchFamily="2" charset="2"/>
              <a:buChar char="q"/>
            </a:pPr>
            <a:endParaRPr lang="en-US" dirty="0"/>
          </a:p>
          <a:p>
            <a:pPr marL="286807" indent="-286807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12564" y="1058019"/>
            <a:ext cx="7355650" cy="4942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33CC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212" kern="0" dirty="0"/>
              <a:t>Introduction</a:t>
            </a:r>
          </a:p>
        </p:txBody>
      </p:sp>
      <p:sp>
        <p:nvSpPr>
          <p:cNvPr id="6" name="object 5"/>
          <p:cNvSpPr txBox="1">
            <a:spLocks noGrp="1"/>
          </p:cNvSpPr>
          <p:nvPr>
            <p:ph type="dt" sz="half" idx="4294967295"/>
          </p:nvPr>
        </p:nvSpPr>
        <p:spPr>
          <a:xfrm>
            <a:off x="7628425" y="6474107"/>
            <a:ext cx="2290674" cy="218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47">
              <a:lnSpc>
                <a:spcPts val="1651"/>
              </a:lnSpc>
            </a:pPr>
            <a:r>
              <a:rPr lang="en-US" spc="-10" dirty="0"/>
              <a:t>Introduction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5900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52" y="1552293"/>
            <a:ext cx="10672549" cy="476662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412564" y="810882"/>
            <a:ext cx="7355650" cy="494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33CC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212" kern="0" dirty="0" smtClean="0"/>
              <a:t>Introduction</a:t>
            </a:r>
          </a:p>
        </p:txBody>
      </p:sp>
      <p:sp>
        <p:nvSpPr>
          <p:cNvPr id="7" name="object 5"/>
          <p:cNvSpPr txBox="1">
            <a:spLocks noGrp="1"/>
          </p:cNvSpPr>
          <p:nvPr>
            <p:ph type="dt" sz="half" idx="4294967295"/>
          </p:nvPr>
        </p:nvSpPr>
        <p:spPr>
          <a:xfrm>
            <a:off x="7625665" y="6643805"/>
            <a:ext cx="2290674" cy="218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47">
              <a:lnSpc>
                <a:spcPts val="1651"/>
              </a:lnSpc>
            </a:pPr>
            <a:r>
              <a:rPr lang="en-US" spc="-10" dirty="0"/>
              <a:t>Introduction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89894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8510" y="387903"/>
            <a:ext cx="6591869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 algn="ctr">
              <a:lnSpc>
                <a:spcPct val="100000"/>
              </a:lnSpc>
              <a:spcBef>
                <a:spcPts val="100"/>
              </a:spcBef>
            </a:pPr>
            <a:r>
              <a:rPr sz="3613" dirty="0"/>
              <a:t>Introduction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14651" y="1232470"/>
            <a:ext cx="10208525" cy="4321743"/>
          </a:xfrm>
          <a:prstGeom prst="rect">
            <a:avLst/>
          </a:prstGeom>
        </p:spPr>
        <p:txBody>
          <a:bodyPr vert="horz" wrap="square" lIns="0" tIns="12747" rIns="0" bIns="0" rtlCol="0">
            <a:spAutoFit/>
          </a:bodyPr>
          <a:lstStyle/>
          <a:p>
            <a:pPr marL="548121" marR="351817" indent="-535374" algn="just">
              <a:lnSpc>
                <a:spcPct val="115199"/>
              </a:lnSpc>
              <a:spcBef>
                <a:spcPts val="100"/>
              </a:spcBef>
              <a:buSzPct val="75000"/>
              <a:buFont typeface="Wingdings"/>
              <a:buChar char=""/>
              <a:tabLst>
                <a:tab pos="547483" algn="l"/>
                <a:tab pos="548121" algn="l"/>
              </a:tabLst>
            </a:pPr>
            <a:r>
              <a:rPr sz="2800" spc="-10" dirty="0">
                <a:solidFill>
                  <a:srgbClr val="653300"/>
                </a:solidFill>
                <a:latin typeface="Arial"/>
                <a:cs typeface="Arial"/>
              </a:rPr>
              <a:t>Optimization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: The act of obtaining the best </a:t>
            </a:r>
            <a:r>
              <a:rPr sz="2800" spc="-10" dirty="0">
                <a:solidFill>
                  <a:srgbClr val="653300"/>
                </a:solidFill>
                <a:latin typeface="Arial"/>
                <a:cs typeface="Arial"/>
              </a:rPr>
              <a:t>result under the 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given </a:t>
            </a:r>
            <a:r>
              <a:rPr sz="2800" spc="-10" dirty="0">
                <a:solidFill>
                  <a:srgbClr val="653300"/>
                </a:solidFill>
                <a:latin typeface="Arial"/>
                <a:cs typeface="Arial"/>
              </a:rPr>
              <a:t>circumstances.</a:t>
            </a:r>
            <a:endParaRPr sz="2800" dirty="0">
              <a:latin typeface="Arial"/>
              <a:cs typeface="Arial"/>
            </a:endParaRPr>
          </a:p>
          <a:p>
            <a:pPr marL="548121" marR="5099" indent="-535374" algn="just">
              <a:lnSpc>
                <a:spcPct val="115100"/>
              </a:lnSpc>
              <a:spcBef>
                <a:spcPts val="843"/>
              </a:spcBef>
              <a:buSzPct val="75000"/>
              <a:buFont typeface="Wingdings"/>
              <a:buChar char=""/>
              <a:tabLst>
                <a:tab pos="547483" algn="l"/>
                <a:tab pos="548121" algn="l"/>
              </a:tabLst>
            </a:pP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Design, construction and maintenance of engineering systems  involve decision making both at the </a:t>
            </a:r>
            <a:r>
              <a:rPr sz="2800" spc="-10" dirty="0">
                <a:solidFill>
                  <a:srgbClr val="653300"/>
                </a:solidFill>
                <a:latin typeface="Arial"/>
                <a:cs typeface="Arial"/>
              </a:rPr>
              <a:t>managerial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and </a:t>
            </a:r>
            <a:r>
              <a:rPr sz="2800" spc="-10" dirty="0">
                <a:solidFill>
                  <a:srgbClr val="653300"/>
                </a:solidFill>
                <a:latin typeface="Arial"/>
                <a:cs typeface="Arial"/>
              </a:rPr>
              <a:t>the 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technological level</a:t>
            </a:r>
            <a:endParaRPr sz="2800" dirty="0">
              <a:latin typeface="Arial"/>
              <a:cs typeface="Arial"/>
            </a:endParaRPr>
          </a:p>
          <a:p>
            <a:pPr marL="548121" indent="-535374" algn="just">
              <a:spcBef>
                <a:spcPts val="1204"/>
              </a:spcBef>
              <a:buSzPct val="75000"/>
              <a:buFont typeface="Wingdings"/>
              <a:buChar char=""/>
              <a:tabLst>
                <a:tab pos="547483" algn="l"/>
                <a:tab pos="548121" algn="l"/>
              </a:tabLst>
            </a:pP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Goals of such decisions</a:t>
            </a:r>
            <a:r>
              <a:rPr sz="2800" spc="10" dirty="0">
                <a:solidFill>
                  <a:srgbClr val="653300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:</a:t>
            </a:r>
            <a:endParaRPr sz="2800" dirty="0">
              <a:latin typeface="Arial"/>
              <a:cs typeface="Arial"/>
            </a:endParaRPr>
          </a:p>
          <a:p>
            <a:pPr marL="930530" lvl="1" indent="-458892" algn="just">
              <a:spcBef>
                <a:spcPts val="1104"/>
              </a:spcBef>
              <a:buSzPct val="77777"/>
              <a:buChar char="–"/>
              <a:tabLst>
                <a:tab pos="929893" algn="l"/>
                <a:tab pos="930530" algn="l"/>
              </a:tabLst>
            </a:pP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to minimize the effort required</a:t>
            </a:r>
            <a:r>
              <a:rPr sz="2800" spc="-15" dirty="0">
                <a:solidFill>
                  <a:srgbClr val="653300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653300"/>
                </a:solidFill>
                <a:latin typeface="Arial"/>
                <a:cs typeface="Arial"/>
              </a:rPr>
              <a:t>or</a:t>
            </a:r>
            <a:endParaRPr sz="2800" dirty="0">
              <a:latin typeface="Arial"/>
              <a:cs typeface="Arial"/>
            </a:endParaRPr>
          </a:p>
          <a:p>
            <a:pPr marL="930530" lvl="1" indent="-458892" algn="just">
              <a:spcBef>
                <a:spcPts val="1094"/>
              </a:spcBef>
              <a:buSzPct val="77777"/>
              <a:buChar char="–"/>
              <a:tabLst>
                <a:tab pos="929893" algn="l"/>
                <a:tab pos="930530" algn="l"/>
              </a:tabLst>
            </a:pPr>
            <a:r>
              <a:rPr sz="2800" dirty="0">
                <a:solidFill>
                  <a:srgbClr val="653300"/>
                </a:solidFill>
                <a:latin typeface="Arial"/>
                <a:cs typeface="Arial"/>
              </a:rPr>
              <a:t>to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maximize </a:t>
            </a:r>
            <a:r>
              <a:rPr sz="2800" dirty="0">
                <a:solidFill>
                  <a:srgbClr val="653300"/>
                </a:solidFill>
                <a:latin typeface="Arial"/>
                <a:cs typeface="Arial"/>
              </a:rPr>
              <a:t>the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desired</a:t>
            </a:r>
            <a:r>
              <a:rPr sz="2800" spc="-15" dirty="0">
                <a:solidFill>
                  <a:srgbClr val="653300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653300"/>
                </a:solidFill>
                <a:latin typeface="Arial"/>
                <a:cs typeface="Arial"/>
              </a:rPr>
              <a:t>benefit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6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968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41756" y="688155"/>
            <a:ext cx="4513788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 algn="just">
              <a:lnSpc>
                <a:spcPct val="100000"/>
              </a:lnSpc>
              <a:spcBef>
                <a:spcPts val="100"/>
              </a:spcBef>
            </a:pPr>
            <a:r>
              <a:rPr sz="3613" dirty="0"/>
              <a:t>Introduction</a:t>
            </a:r>
            <a:r>
              <a:rPr sz="3613" spc="-90" dirty="0"/>
              <a:t> </a:t>
            </a:r>
            <a:r>
              <a:rPr sz="3613" dirty="0"/>
              <a:t>(contd.)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7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846161" y="1989752"/>
            <a:ext cx="10153933" cy="1981998"/>
          </a:xfrm>
          <a:prstGeom prst="rect">
            <a:avLst/>
          </a:prstGeom>
        </p:spPr>
        <p:txBody>
          <a:bodyPr vert="horz" wrap="square" lIns="0" tIns="12110" rIns="0" bIns="0" rtlCol="0">
            <a:spAutoFit/>
          </a:bodyPr>
          <a:lstStyle/>
          <a:p>
            <a:pPr marL="356916" marR="5099" indent="-344169" algn="just">
              <a:spcBef>
                <a:spcPts val="95"/>
              </a:spcBef>
              <a:buClr>
                <a:srgbClr val="000000"/>
              </a:buClr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Optimization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: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Defined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as the process of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finding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the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conditions 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that give the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minimum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or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maximum value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of a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function, where 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the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function represents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the effort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required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or the </a:t>
            </a:r>
            <a:r>
              <a:rPr sz="3200" spc="-10" dirty="0">
                <a:solidFill>
                  <a:srgbClr val="653300"/>
                </a:solidFill>
                <a:latin typeface="Arial"/>
                <a:cs typeface="Arial"/>
              </a:rPr>
              <a:t>desired  </a:t>
            </a:r>
            <a:r>
              <a:rPr sz="3200" spc="-5" dirty="0">
                <a:solidFill>
                  <a:srgbClr val="653300"/>
                </a:solidFill>
                <a:latin typeface="Arial"/>
                <a:cs typeface="Arial"/>
              </a:rPr>
              <a:t>benefit.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37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910" y="2033516"/>
            <a:ext cx="11122926" cy="3930556"/>
          </a:xfrm>
        </p:spPr>
        <p:txBody>
          <a:bodyPr>
            <a:noAutofit/>
          </a:bodyPr>
          <a:lstStyle/>
          <a:p>
            <a:pPr marL="344169" indent="-344169" algn="just"/>
            <a:r>
              <a:rPr lang="en-GB" sz="3200" spc="-5" dirty="0">
                <a:solidFill>
                  <a:srgbClr val="653300"/>
                </a:solidFill>
              </a:rPr>
              <a:t>Resource optimization is the set of processes and methods to match the available resources (human, machinery, financial) with the needs of the organization in order to achieve established goals. </a:t>
            </a:r>
            <a:endParaRPr lang="en-US" sz="3200" spc="-5" dirty="0">
              <a:solidFill>
                <a:srgbClr val="653300"/>
              </a:solidFill>
            </a:endParaRPr>
          </a:p>
        </p:txBody>
      </p:sp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3441756" y="974758"/>
            <a:ext cx="4513788" cy="576174"/>
          </a:xfrm>
          <a:prstGeom prst="rect">
            <a:avLst/>
          </a:prstGeom>
        </p:spPr>
        <p:txBody>
          <a:bodyPr vert="horz" wrap="square" lIns="0" tIns="12747" rIns="0" bIns="0" rtlCol="0" anchor="ctr">
            <a:spAutoFit/>
          </a:bodyPr>
          <a:lstStyle/>
          <a:p>
            <a:pPr marL="12747" algn="ctr">
              <a:lnSpc>
                <a:spcPct val="100000"/>
              </a:lnSpc>
              <a:spcBef>
                <a:spcPts val="100"/>
              </a:spcBef>
            </a:pPr>
            <a:r>
              <a:rPr sz="3613" dirty="0"/>
              <a:t>Introduction</a:t>
            </a:r>
            <a:r>
              <a:rPr sz="3613" spc="-90" dirty="0"/>
              <a:t> </a:t>
            </a:r>
            <a:r>
              <a:rPr sz="3613" dirty="0"/>
              <a:t>(contd.)</a:t>
            </a:r>
          </a:p>
        </p:txBody>
      </p:sp>
    </p:spTree>
    <p:extLst>
      <p:ext uri="{BB962C8B-B14F-4D97-AF65-F5344CB8AC3E}">
        <p14:creationId xmlns:p14="http://schemas.microsoft.com/office/powerpoint/2010/main" val="203350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67798" y="211671"/>
            <a:ext cx="7355650" cy="554446"/>
          </a:xfrm>
          <a:prstGeom prst="rect">
            <a:avLst/>
          </a:prstGeom>
        </p:spPr>
        <p:txBody>
          <a:bodyPr vert="horz" wrap="square" lIns="0" tIns="68198" rIns="0" bIns="0" rtlCol="0" anchor="ctr">
            <a:spAutoFit/>
          </a:bodyPr>
          <a:lstStyle/>
          <a:p>
            <a:pPr marL="12747" marR="5099" algn="just">
              <a:lnSpc>
                <a:spcPts val="3463"/>
              </a:lnSpc>
              <a:spcBef>
                <a:spcPts val="537"/>
              </a:spcBef>
            </a:pPr>
            <a:r>
              <a:rPr spc="-10" dirty="0"/>
              <a:t>applications of optimization.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1663029" y="6309626"/>
            <a:ext cx="445515" cy="39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604">
              <a:lnSpc>
                <a:spcPts val="2981"/>
              </a:lnSpc>
            </a:pPr>
            <a:fld id="{81D60167-4931-47E6-BA6A-407CBD079E47}" type="slidenum">
              <a:rPr spc="-5" dirty="0"/>
              <a:pPr marL="37604">
                <a:lnSpc>
                  <a:spcPts val="2981"/>
                </a:lnSpc>
              </a:pPr>
              <a:t>9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22830" y="1252495"/>
            <a:ext cx="11873552" cy="5200828"/>
          </a:xfrm>
          <a:prstGeom prst="rect">
            <a:avLst/>
          </a:prstGeom>
        </p:spPr>
        <p:txBody>
          <a:bodyPr vert="horz" wrap="square" lIns="0" tIns="12110" rIns="0" bIns="0" rtlCol="0">
            <a:spAutoFit/>
          </a:bodyPr>
          <a:lstStyle/>
          <a:p>
            <a:pPr marL="356916" marR="5099" indent="-344169" algn="just">
              <a:spcBef>
                <a:spcPts val="95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5" dirty="0">
                <a:latin typeface="Arial"/>
                <a:cs typeface="Arial"/>
              </a:rPr>
              <a:t>Design of </a:t>
            </a:r>
            <a:r>
              <a:rPr sz="2800" spc="-10" dirty="0">
                <a:latin typeface="Arial"/>
                <a:cs typeface="Arial"/>
              </a:rPr>
              <a:t>structural </a:t>
            </a:r>
            <a:r>
              <a:rPr sz="2800" spc="-5" dirty="0">
                <a:latin typeface="Arial"/>
                <a:cs typeface="Arial"/>
              </a:rPr>
              <a:t>units in </a:t>
            </a:r>
            <a:r>
              <a:rPr sz="2800" spc="-10" dirty="0">
                <a:latin typeface="Arial"/>
                <a:cs typeface="Arial"/>
              </a:rPr>
              <a:t>construction, machinery,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in  </a:t>
            </a:r>
            <a:r>
              <a:rPr sz="2800" spc="-5" dirty="0">
                <a:latin typeface="Arial"/>
                <a:cs typeface="Arial"/>
              </a:rPr>
              <a:t>space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vehicles.</a:t>
            </a:r>
            <a:endParaRPr sz="2800" dirty="0">
              <a:latin typeface="Arial"/>
              <a:cs typeface="Arial"/>
            </a:endParaRPr>
          </a:p>
          <a:p>
            <a:pPr marL="356916" marR="541747" indent="-344169" algn="just">
              <a:spcBef>
                <a:spcPts val="482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5" dirty="0">
                <a:latin typeface="Arial"/>
                <a:cs typeface="Arial"/>
              </a:rPr>
              <a:t>Maximizing benefit/minimizing product costs in various  </a:t>
            </a:r>
            <a:r>
              <a:rPr sz="2800" spc="-10" dirty="0">
                <a:latin typeface="Arial"/>
                <a:cs typeface="Arial"/>
              </a:rPr>
              <a:t>manufacturing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construction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processes.</a:t>
            </a:r>
            <a:endParaRPr sz="2800" dirty="0">
              <a:latin typeface="Arial"/>
              <a:cs typeface="Arial"/>
            </a:endParaRPr>
          </a:p>
          <a:p>
            <a:pPr marL="356916" marR="655195" indent="-344169" algn="just">
              <a:spcBef>
                <a:spcPts val="4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5" dirty="0">
                <a:latin typeface="Arial"/>
                <a:cs typeface="Arial"/>
              </a:rPr>
              <a:t>Optimal path finding in road networks/freight handling  </a:t>
            </a:r>
            <a:r>
              <a:rPr sz="2800" spc="-10" dirty="0">
                <a:latin typeface="Arial"/>
                <a:cs typeface="Arial"/>
              </a:rPr>
              <a:t>processes.</a:t>
            </a:r>
            <a:endParaRPr sz="2800" dirty="0">
              <a:latin typeface="Arial"/>
              <a:cs typeface="Arial"/>
            </a:endParaRPr>
          </a:p>
          <a:p>
            <a:pPr marL="356916" indent="-344169" algn="just">
              <a:spcBef>
                <a:spcPts val="4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5" dirty="0">
                <a:latin typeface="Arial"/>
                <a:cs typeface="Arial"/>
              </a:rPr>
              <a:t>Optimal production planning, controlling and</a:t>
            </a:r>
            <a:r>
              <a:rPr sz="2800" spc="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scheduling.</a:t>
            </a:r>
            <a:endParaRPr sz="2800" dirty="0">
              <a:latin typeface="Arial"/>
              <a:cs typeface="Arial"/>
            </a:endParaRPr>
          </a:p>
          <a:p>
            <a:pPr marL="356916" marR="106437" indent="-344169" algn="just">
              <a:spcBef>
                <a:spcPts val="4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sz="2800" spc="-5" dirty="0">
                <a:latin typeface="Arial"/>
                <a:cs typeface="Arial"/>
              </a:rPr>
              <a:t>Optimal Allocation of resources or services among several  </a:t>
            </a:r>
            <a:r>
              <a:rPr sz="2800" spc="-10" dirty="0">
                <a:latin typeface="Arial"/>
                <a:cs typeface="Arial"/>
              </a:rPr>
              <a:t>activities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spc="-10" dirty="0">
                <a:latin typeface="Arial"/>
                <a:cs typeface="Arial"/>
              </a:rPr>
              <a:t>maximize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benefit.</a:t>
            </a:r>
            <a:endParaRPr lang="en-US" sz="2800" spc="-10" dirty="0">
              <a:latin typeface="Arial"/>
              <a:cs typeface="Arial"/>
            </a:endParaRPr>
          </a:p>
          <a:p>
            <a:pPr marL="356916" marR="106437" indent="-344169" algn="just">
              <a:spcBef>
                <a:spcPts val="4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lang="en-US" sz="2800" spc="-5" dirty="0">
                <a:latin typeface="Arial"/>
                <a:cs typeface="Arial"/>
              </a:rPr>
              <a:t>Transportation problem</a:t>
            </a:r>
          </a:p>
          <a:p>
            <a:pPr marL="356916" indent="-344169" algn="just">
              <a:spcBef>
                <a:spcPts val="4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lang="en-US" sz="2800" spc="-5" dirty="0">
                <a:latin typeface="Arial"/>
                <a:cs typeface="Arial"/>
              </a:rPr>
              <a:t>Agricultural applications</a:t>
            </a:r>
          </a:p>
          <a:p>
            <a:pPr marL="356916" indent="-344169" algn="just">
              <a:spcBef>
                <a:spcPts val="477"/>
              </a:spcBef>
              <a:buSzPct val="75000"/>
              <a:buFont typeface="Wingdings"/>
              <a:buChar char=""/>
              <a:tabLst>
                <a:tab pos="356278" algn="l"/>
                <a:tab pos="356916" algn="l"/>
              </a:tabLst>
            </a:pPr>
            <a:r>
              <a:rPr lang="en-US" sz="2800" spc="-5" dirty="0">
                <a:latin typeface="Arial"/>
                <a:cs typeface="Arial"/>
              </a:rPr>
              <a:t>Military </a:t>
            </a:r>
            <a:r>
              <a:rPr lang="en-US" sz="2800" spc="-5" dirty="0" smtClean="0">
                <a:latin typeface="Arial"/>
                <a:cs typeface="Arial"/>
              </a:rPr>
              <a:t>applications</a:t>
            </a:r>
            <a:endParaRPr lang="en-US" sz="2800" spc="-1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332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645</Words>
  <Application>Microsoft Office PowerPoint</Application>
  <PresentationFormat>Custom</PresentationFormat>
  <Paragraphs>99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Objectives</vt:lpstr>
      <vt:lpstr>Introduction</vt:lpstr>
      <vt:lpstr>PowerPoint Presentation</vt:lpstr>
      <vt:lpstr>PowerPoint Presentation</vt:lpstr>
      <vt:lpstr>Introduction</vt:lpstr>
      <vt:lpstr>Introduction (contd.)</vt:lpstr>
      <vt:lpstr>Introduction (contd.)</vt:lpstr>
      <vt:lpstr>applications of optimization.</vt:lpstr>
      <vt:lpstr>Art of Modeling : Model Building</vt:lpstr>
      <vt:lpstr>Data collection</vt:lpstr>
      <vt:lpstr>Problem Definition</vt:lpstr>
      <vt:lpstr>Model development</vt:lpstr>
      <vt:lpstr>Model Validation and Evaluation</vt:lpstr>
      <vt:lpstr>Modeling Techniques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Mercy</cp:lastModifiedBy>
  <cp:revision>117</cp:revision>
  <dcterms:created xsi:type="dcterms:W3CDTF">2020-03-16T04:02:34Z</dcterms:created>
  <dcterms:modified xsi:type="dcterms:W3CDTF">2020-04-26T21:32:08Z</dcterms:modified>
</cp:coreProperties>
</file>