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7"/>
  </p:notesMasterIdLst>
  <p:sldIdLst>
    <p:sldId id="344" r:id="rId2"/>
    <p:sldId id="273" r:id="rId3"/>
    <p:sldId id="274" r:id="rId4"/>
    <p:sldId id="292" r:id="rId5"/>
    <p:sldId id="276" r:id="rId6"/>
    <p:sldId id="263" r:id="rId7"/>
    <p:sldId id="264" r:id="rId8"/>
    <p:sldId id="265" r:id="rId9"/>
    <p:sldId id="266" r:id="rId10"/>
    <p:sldId id="267" r:id="rId11"/>
    <p:sldId id="269" r:id="rId12"/>
    <p:sldId id="270" r:id="rId13"/>
    <p:sldId id="277" r:id="rId14"/>
    <p:sldId id="278" r:id="rId15"/>
    <p:sldId id="279" r:id="rId16"/>
    <p:sldId id="311" r:id="rId17"/>
    <p:sldId id="281" r:id="rId18"/>
    <p:sldId id="282" r:id="rId19"/>
    <p:sldId id="293" r:id="rId20"/>
    <p:sldId id="294" r:id="rId21"/>
    <p:sldId id="312" r:id="rId22"/>
    <p:sldId id="313" r:id="rId23"/>
    <p:sldId id="295" r:id="rId24"/>
    <p:sldId id="314" r:id="rId25"/>
    <p:sldId id="296" r:id="rId26"/>
    <p:sldId id="297" r:id="rId27"/>
    <p:sldId id="298" r:id="rId28"/>
    <p:sldId id="299" r:id="rId29"/>
    <p:sldId id="300" r:id="rId30"/>
    <p:sldId id="301" r:id="rId31"/>
    <p:sldId id="302" r:id="rId32"/>
    <p:sldId id="307" r:id="rId33"/>
    <p:sldId id="304" r:id="rId34"/>
    <p:sldId id="303" r:id="rId35"/>
    <p:sldId id="306" r:id="rId36"/>
    <p:sldId id="308" r:id="rId37"/>
    <p:sldId id="309" r:id="rId38"/>
    <p:sldId id="310" r:id="rId39"/>
    <p:sldId id="321" r:id="rId40"/>
    <p:sldId id="320" r:id="rId41"/>
    <p:sldId id="317" r:id="rId42"/>
    <p:sldId id="318" r:id="rId43"/>
    <p:sldId id="319" r:id="rId44"/>
    <p:sldId id="322" r:id="rId45"/>
    <p:sldId id="325" r:id="rId46"/>
    <p:sldId id="345" r:id="rId47"/>
    <p:sldId id="326" r:id="rId48"/>
    <p:sldId id="346" r:id="rId49"/>
    <p:sldId id="347" r:id="rId50"/>
    <p:sldId id="348" r:id="rId51"/>
    <p:sldId id="349" r:id="rId52"/>
    <p:sldId id="350" r:id="rId53"/>
    <p:sldId id="335" r:id="rId54"/>
    <p:sldId id="336" r:id="rId55"/>
    <p:sldId id="34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882" autoAdjust="0"/>
    <p:restoredTop sz="93190" autoAdjust="0"/>
  </p:normalViewPr>
  <p:slideViewPr>
    <p:cSldViewPr>
      <p:cViewPr>
        <p:scale>
          <a:sx n="51" d="100"/>
          <a:sy n="51" d="100"/>
        </p:scale>
        <p:origin x="0" y="-348"/>
      </p:cViewPr>
      <p:guideLst>
        <p:guide orient="horz" pos="2160"/>
        <p:guide pos="2880"/>
      </p:guideLst>
    </p:cSldViewPr>
  </p:slideViewPr>
  <p:outlineViewPr>
    <p:cViewPr>
      <p:scale>
        <a:sx n="33" d="100"/>
        <a:sy n="33" d="100"/>
      </p:scale>
      <p:origin x="0" y="722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193A2D-E9C5-4B6D-9770-4E4B5F754947}" type="datetimeFigureOut">
              <a:rPr lang="en-US" smtClean="0"/>
              <a:pPr/>
              <a:t>3/2/2020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5D85D0-4C72-4B96-AF96-101BAC6753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44588" y="685800"/>
            <a:ext cx="4572000" cy="3429000"/>
          </a:xfrm>
          <a:ln/>
        </p:spPr>
      </p:sp>
      <p:sp>
        <p:nvSpPr>
          <p:cNvPr id="37891" name="Rectangle 3"/>
          <p:cNvSpPr>
            <a:spLocks noGrp="1" noChangeArrowheads="1"/>
          </p:cNvSpPr>
          <p:nvPr>
            <p:ph type="body" idx="1"/>
          </p:nvPr>
        </p:nvSpPr>
        <p:spPr>
          <a:xfrm>
            <a:off x="305983" y="4342148"/>
            <a:ext cx="6400135" cy="4344326"/>
          </a:xfrm>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B658C20-4A14-4BBD-B581-7D623D5FF866}" type="datetime1">
              <a:rPr lang="en-US" smtClean="0"/>
              <a:pPr/>
              <a:t>3/2/2020</a:t>
            </a:fld>
            <a:endParaRPr lang="en-US"/>
          </a:p>
        </p:txBody>
      </p:sp>
      <p:sp>
        <p:nvSpPr>
          <p:cNvPr id="19" name="Footer Placeholder 18"/>
          <p:cNvSpPr>
            <a:spLocks noGrp="1"/>
          </p:cNvSpPr>
          <p:nvPr>
            <p:ph type="ftr" sz="quarter" idx="11"/>
          </p:nvPr>
        </p:nvSpPr>
        <p:spPr/>
        <p:txBody>
          <a:bodyPr/>
          <a:lstStyle/>
          <a:p>
            <a:r>
              <a:rPr lang="en-US" smtClean="0"/>
              <a:t>Pre-by Ermias Solomon.</a:t>
            </a:r>
            <a:endParaRPr lang="en-US"/>
          </a:p>
        </p:txBody>
      </p:sp>
      <p:sp>
        <p:nvSpPr>
          <p:cNvPr id="27" name="Slide Number Placeholder 26"/>
          <p:cNvSpPr>
            <a:spLocks noGrp="1"/>
          </p:cNvSpPr>
          <p:nvPr>
            <p:ph type="sldNum" sz="quarter" idx="12"/>
          </p:nvPr>
        </p:nvSpPr>
        <p:spPr/>
        <p:txBody>
          <a:bodyPr/>
          <a:lstStyle/>
          <a:p>
            <a:fld id="{218B68EE-0870-4886-B127-CB3A6B50238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2E7BA7-29EC-4DD3-8D8E-DA0CE1AAAC11}" type="datetime1">
              <a:rPr lang="en-US" smtClean="0"/>
              <a:pPr/>
              <a:t>3/2/2020</a:t>
            </a:fld>
            <a:endParaRPr lang="en-US"/>
          </a:p>
        </p:txBody>
      </p:sp>
      <p:sp>
        <p:nvSpPr>
          <p:cNvPr id="5" name="Footer Placeholder 4"/>
          <p:cNvSpPr>
            <a:spLocks noGrp="1"/>
          </p:cNvSpPr>
          <p:nvPr>
            <p:ph type="ftr" sz="quarter" idx="11"/>
          </p:nvPr>
        </p:nvSpPr>
        <p:spPr/>
        <p:txBody>
          <a:bodyPr/>
          <a:lstStyle/>
          <a:p>
            <a:r>
              <a:rPr lang="en-US" smtClean="0"/>
              <a:t>Pre-by Ermias Solomon.</a:t>
            </a:r>
            <a:endParaRPr lang="en-US"/>
          </a:p>
        </p:txBody>
      </p:sp>
      <p:sp>
        <p:nvSpPr>
          <p:cNvPr id="6" name="Slide Number Placeholder 5"/>
          <p:cNvSpPr>
            <a:spLocks noGrp="1"/>
          </p:cNvSpPr>
          <p:nvPr>
            <p:ph type="sldNum" sz="quarter" idx="12"/>
          </p:nvPr>
        </p:nvSpPr>
        <p:spPr/>
        <p:txBody>
          <a:bodyPr/>
          <a:lstStyle/>
          <a:p>
            <a:fld id="{218B68EE-0870-4886-B127-CB3A6B5023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AC9E31-00AC-45A6-A3CC-203E216C289F}" type="datetime1">
              <a:rPr lang="en-US" smtClean="0"/>
              <a:pPr/>
              <a:t>3/2/2020</a:t>
            </a:fld>
            <a:endParaRPr lang="en-US"/>
          </a:p>
        </p:txBody>
      </p:sp>
      <p:sp>
        <p:nvSpPr>
          <p:cNvPr id="5" name="Footer Placeholder 4"/>
          <p:cNvSpPr>
            <a:spLocks noGrp="1"/>
          </p:cNvSpPr>
          <p:nvPr>
            <p:ph type="ftr" sz="quarter" idx="11"/>
          </p:nvPr>
        </p:nvSpPr>
        <p:spPr/>
        <p:txBody>
          <a:bodyPr/>
          <a:lstStyle/>
          <a:p>
            <a:r>
              <a:rPr lang="en-US" smtClean="0"/>
              <a:t>Pre-by Ermias Solomon.</a:t>
            </a:r>
            <a:endParaRPr lang="en-US"/>
          </a:p>
        </p:txBody>
      </p:sp>
      <p:sp>
        <p:nvSpPr>
          <p:cNvPr id="6" name="Slide Number Placeholder 5"/>
          <p:cNvSpPr>
            <a:spLocks noGrp="1"/>
          </p:cNvSpPr>
          <p:nvPr>
            <p:ph type="sldNum" sz="quarter" idx="12"/>
          </p:nvPr>
        </p:nvSpPr>
        <p:spPr/>
        <p:txBody>
          <a:bodyPr/>
          <a:lstStyle/>
          <a:p>
            <a:fld id="{218B68EE-0870-4886-B127-CB3A6B5023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0D63BC-BBDD-4FA4-BF62-83399395326A}" type="datetime1">
              <a:rPr lang="en-US" smtClean="0"/>
              <a:pPr/>
              <a:t>3/2/2020</a:t>
            </a:fld>
            <a:endParaRPr lang="en-US"/>
          </a:p>
        </p:txBody>
      </p:sp>
      <p:sp>
        <p:nvSpPr>
          <p:cNvPr id="5" name="Footer Placeholder 4"/>
          <p:cNvSpPr>
            <a:spLocks noGrp="1"/>
          </p:cNvSpPr>
          <p:nvPr>
            <p:ph type="ftr" sz="quarter" idx="11"/>
          </p:nvPr>
        </p:nvSpPr>
        <p:spPr/>
        <p:txBody>
          <a:bodyPr/>
          <a:lstStyle/>
          <a:p>
            <a:r>
              <a:rPr lang="en-US" smtClean="0"/>
              <a:t>Pre-by Ermias Solomon.</a:t>
            </a:r>
            <a:endParaRPr lang="en-US"/>
          </a:p>
        </p:txBody>
      </p:sp>
      <p:sp>
        <p:nvSpPr>
          <p:cNvPr id="6" name="Slide Number Placeholder 5"/>
          <p:cNvSpPr>
            <a:spLocks noGrp="1"/>
          </p:cNvSpPr>
          <p:nvPr>
            <p:ph type="sldNum" sz="quarter" idx="12"/>
          </p:nvPr>
        </p:nvSpPr>
        <p:spPr/>
        <p:txBody>
          <a:bodyPr/>
          <a:lstStyle/>
          <a:p>
            <a:fld id="{218B68EE-0870-4886-B127-CB3A6B5023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F7E9854-EEEC-4F5F-B92F-C37A5C9BAF27}" type="datetime1">
              <a:rPr lang="en-US" smtClean="0"/>
              <a:pPr/>
              <a:t>3/2/2020</a:t>
            </a:fld>
            <a:endParaRPr lang="en-US"/>
          </a:p>
        </p:txBody>
      </p:sp>
      <p:sp>
        <p:nvSpPr>
          <p:cNvPr id="5" name="Footer Placeholder 4"/>
          <p:cNvSpPr>
            <a:spLocks noGrp="1"/>
          </p:cNvSpPr>
          <p:nvPr>
            <p:ph type="ftr" sz="quarter" idx="11"/>
          </p:nvPr>
        </p:nvSpPr>
        <p:spPr/>
        <p:txBody>
          <a:bodyPr/>
          <a:lstStyle/>
          <a:p>
            <a:r>
              <a:rPr lang="en-US" smtClean="0"/>
              <a:t>Pre-by Ermias Solomon.</a:t>
            </a:r>
            <a:endParaRPr lang="en-US"/>
          </a:p>
        </p:txBody>
      </p:sp>
      <p:sp>
        <p:nvSpPr>
          <p:cNvPr id="6" name="Slide Number Placeholder 5"/>
          <p:cNvSpPr>
            <a:spLocks noGrp="1"/>
          </p:cNvSpPr>
          <p:nvPr>
            <p:ph type="sldNum" sz="quarter" idx="12"/>
          </p:nvPr>
        </p:nvSpPr>
        <p:spPr/>
        <p:txBody>
          <a:bodyPr/>
          <a:lstStyle/>
          <a:p>
            <a:fld id="{218B68EE-0870-4886-B127-CB3A6B50238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5A1667-13A2-41CD-AF26-C6266645E5C4}" type="datetime1">
              <a:rPr lang="en-US" smtClean="0"/>
              <a:pPr/>
              <a:t>3/2/2020</a:t>
            </a:fld>
            <a:endParaRPr lang="en-US"/>
          </a:p>
        </p:txBody>
      </p:sp>
      <p:sp>
        <p:nvSpPr>
          <p:cNvPr id="6" name="Footer Placeholder 5"/>
          <p:cNvSpPr>
            <a:spLocks noGrp="1"/>
          </p:cNvSpPr>
          <p:nvPr>
            <p:ph type="ftr" sz="quarter" idx="11"/>
          </p:nvPr>
        </p:nvSpPr>
        <p:spPr/>
        <p:txBody>
          <a:bodyPr/>
          <a:lstStyle/>
          <a:p>
            <a:r>
              <a:rPr lang="en-US" smtClean="0"/>
              <a:t>Pre-by Ermias Solomon.</a:t>
            </a:r>
            <a:endParaRPr lang="en-US"/>
          </a:p>
        </p:txBody>
      </p:sp>
      <p:sp>
        <p:nvSpPr>
          <p:cNvPr id="7" name="Slide Number Placeholder 6"/>
          <p:cNvSpPr>
            <a:spLocks noGrp="1"/>
          </p:cNvSpPr>
          <p:nvPr>
            <p:ph type="sldNum" sz="quarter" idx="12"/>
          </p:nvPr>
        </p:nvSpPr>
        <p:spPr/>
        <p:txBody>
          <a:bodyPr/>
          <a:lstStyle/>
          <a:p>
            <a:fld id="{218B68EE-0870-4886-B127-CB3A6B5023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2DF94AF-0B80-4BF5-B7E1-B48BDE0E303C}" type="datetime1">
              <a:rPr lang="en-US" smtClean="0"/>
              <a:pPr/>
              <a:t>3/2/2020</a:t>
            </a:fld>
            <a:endParaRPr lang="en-US"/>
          </a:p>
        </p:txBody>
      </p:sp>
      <p:sp>
        <p:nvSpPr>
          <p:cNvPr id="8" name="Footer Placeholder 7"/>
          <p:cNvSpPr>
            <a:spLocks noGrp="1"/>
          </p:cNvSpPr>
          <p:nvPr>
            <p:ph type="ftr" sz="quarter" idx="11"/>
          </p:nvPr>
        </p:nvSpPr>
        <p:spPr/>
        <p:txBody>
          <a:bodyPr/>
          <a:lstStyle/>
          <a:p>
            <a:r>
              <a:rPr lang="en-US" smtClean="0"/>
              <a:t>Pre-by Ermias Solomon.</a:t>
            </a:r>
            <a:endParaRPr lang="en-US"/>
          </a:p>
        </p:txBody>
      </p:sp>
      <p:sp>
        <p:nvSpPr>
          <p:cNvPr id="9" name="Slide Number Placeholder 8"/>
          <p:cNvSpPr>
            <a:spLocks noGrp="1"/>
          </p:cNvSpPr>
          <p:nvPr>
            <p:ph type="sldNum" sz="quarter" idx="12"/>
          </p:nvPr>
        </p:nvSpPr>
        <p:spPr/>
        <p:txBody>
          <a:bodyPr/>
          <a:lstStyle/>
          <a:p>
            <a:fld id="{218B68EE-0870-4886-B127-CB3A6B5023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ABC05F-1D46-4FC3-BC74-14584A2C0511}" type="datetime1">
              <a:rPr lang="en-US" smtClean="0"/>
              <a:pPr/>
              <a:t>3/2/2020</a:t>
            </a:fld>
            <a:endParaRPr lang="en-US"/>
          </a:p>
        </p:txBody>
      </p:sp>
      <p:sp>
        <p:nvSpPr>
          <p:cNvPr id="4" name="Footer Placeholder 3"/>
          <p:cNvSpPr>
            <a:spLocks noGrp="1"/>
          </p:cNvSpPr>
          <p:nvPr>
            <p:ph type="ftr" sz="quarter" idx="11"/>
          </p:nvPr>
        </p:nvSpPr>
        <p:spPr/>
        <p:txBody>
          <a:bodyPr/>
          <a:lstStyle/>
          <a:p>
            <a:r>
              <a:rPr lang="en-US" smtClean="0"/>
              <a:t>Pre-by Ermias Solomon.</a:t>
            </a:r>
            <a:endParaRPr lang="en-US"/>
          </a:p>
        </p:txBody>
      </p:sp>
      <p:sp>
        <p:nvSpPr>
          <p:cNvPr id="5" name="Slide Number Placeholder 4"/>
          <p:cNvSpPr>
            <a:spLocks noGrp="1"/>
          </p:cNvSpPr>
          <p:nvPr>
            <p:ph type="sldNum" sz="quarter" idx="12"/>
          </p:nvPr>
        </p:nvSpPr>
        <p:spPr/>
        <p:txBody>
          <a:bodyPr/>
          <a:lstStyle/>
          <a:p>
            <a:fld id="{218B68EE-0870-4886-B127-CB3A6B5023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D2620-76DD-4251-970A-A84697407020}" type="datetime1">
              <a:rPr lang="en-US" smtClean="0"/>
              <a:pPr/>
              <a:t>3/2/2020</a:t>
            </a:fld>
            <a:endParaRPr lang="en-US"/>
          </a:p>
        </p:txBody>
      </p:sp>
      <p:sp>
        <p:nvSpPr>
          <p:cNvPr id="3" name="Footer Placeholder 2"/>
          <p:cNvSpPr>
            <a:spLocks noGrp="1"/>
          </p:cNvSpPr>
          <p:nvPr>
            <p:ph type="ftr" sz="quarter" idx="11"/>
          </p:nvPr>
        </p:nvSpPr>
        <p:spPr/>
        <p:txBody>
          <a:bodyPr/>
          <a:lstStyle/>
          <a:p>
            <a:r>
              <a:rPr lang="en-US" smtClean="0"/>
              <a:t>Pre-by Ermias Solomon.</a:t>
            </a:r>
            <a:endParaRPr lang="en-US"/>
          </a:p>
        </p:txBody>
      </p:sp>
      <p:sp>
        <p:nvSpPr>
          <p:cNvPr id="4" name="Slide Number Placeholder 3"/>
          <p:cNvSpPr>
            <a:spLocks noGrp="1"/>
          </p:cNvSpPr>
          <p:nvPr>
            <p:ph type="sldNum" sz="quarter" idx="12"/>
          </p:nvPr>
        </p:nvSpPr>
        <p:spPr/>
        <p:txBody>
          <a:bodyPr/>
          <a:lstStyle/>
          <a:p>
            <a:fld id="{218B68EE-0870-4886-B127-CB3A6B5023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649395-45D6-41AF-9C8E-54949A162FEE}" type="datetime1">
              <a:rPr lang="en-US" smtClean="0"/>
              <a:pPr/>
              <a:t>3/2/2020</a:t>
            </a:fld>
            <a:endParaRPr lang="en-US"/>
          </a:p>
        </p:txBody>
      </p:sp>
      <p:sp>
        <p:nvSpPr>
          <p:cNvPr id="6" name="Footer Placeholder 5"/>
          <p:cNvSpPr>
            <a:spLocks noGrp="1"/>
          </p:cNvSpPr>
          <p:nvPr>
            <p:ph type="ftr" sz="quarter" idx="11"/>
          </p:nvPr>
        </p:nvSpPr>
        <p:spPr/>
        <p:txBody>
          <a:bodyPr/>
          <a:lstStyle/>
          <a:p>
            <a:r>
              <a:rPr lang="en-US" smtClean="0"/>
              <a:t>Pre-by Ermias Solomon.</a:t>
            </a:r>
            <a:endParaRPr lang="en-US"/>
          </a:p>
        </p:txBody>
      </p:sp>
      <p:sp>
        <p:nvSpPr>
          <p:cNvPr id="7" name="Slide Number Placeholder 6"/>
          <p:cNvSpPr>
            <a:spLocks noGrp="1"/>
          </p:cNvSpPr>
          <p:nvPr>
            <p:ph type="sldNum" sz="quarter" idx="12"/>
          </p:nvPr>
        </p:nvSpPr>
        <p:spPr/>
        <p:txBody>
          <a:bodyPr/>
          <a:lstStyle/>
          <a:p>
            <a:fld id="{218B68EE-0870-4886-B127-CB3A6B5023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B42706-0987-4B67-9AED-9E9863EE3D68}" type="datetime1">
              <a:rPr lang="en-US" smtClean="0"/>
              <a:pPr/>
              <a:t>3/2/2020</a:t>
            </a:fld>
            <a:endParaRPr lang="en-US"/>
          </a:p>
        </p:txBody>
      </p:sp>
      <p:sp>
        <p:nvSpPr>
          <p:cNvPr id="6" name="Footer Placeholder 5"/>
          <p:cNvSpPr>
            <a:spLocks noGrp="1"/>
          </p:cNvSpPr>
          <p:nvPr>
            <p:ph type="ftr" sz="quarter" idx="11"/>
          </p:nvPr>
        </p:nvSpPr>
        <p:spPr/>
        <p:txBody>
          <a:bodyPr/>
          <a:lstStyle/>
          <a:p>
            <a:r>
              <a:rPr lang="en-US" smtClean="0"/>
              <a:t>Pre-by Ermias Solomon.</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18B68EE-0870-4886-B127-CB3A6B50238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60D2ACE-3A39-4F82-8C54-0B078AEE67D7}" type="datetime1">
              <a:rPr lang="en-US" smtClean="0"/>
              <a:pPr/>
              <a:t>3/2/2020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Pre-by Ermias Solomon.</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18B68EE-0870-4886-B127-CB3A6B50238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notesSlide" Target="../notesSlides/notesSlide1.xml"/><Relationship Id="rId16"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PPA%20SBD/Wks-SBD-ICB-Section%202.doc" TargetMode="External"/><Relationship Id="rId2" Type="http://schemas.openxmlformats.org/officeDocument/2006/relationships/hyperlink" Target="PPA%20SBD/Wks-SBD-ICB-Section%201.doc"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PPA%20SBD/Wks-SBD-ICB-Section%203.doc"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18B68EE-0870-4886-B127-CB3A6B50238C}" type="slidenum">
              <a:rPr lang="en-US" smtClean="0"/>
              <a:pPr/>
              <a:t>1</a:t>
            </a:fld>
            <a:endParaRPr lang="en-US"/>
          </a:p>
        </p:txBody>
      </p:sp>
      <p:sp>
        <p:nvSpPr>
          <p:cNvPr id="7" name="Content Placeholder 2"/>
          <p:cNvSpPr txBox="1">
            <a:spLocks/>
          </p:cNvSpPr>
          <p:nvPr/>
        </p:nvSpPr>
        <p:spPr>
          <a:xfrm>
            <a:off x="228600" y="2133600"/>
            <a:ext cx="8686800" cy="2667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rIns="45720" rtlCol="0" anchor="ctr">
            <a:no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COTM 4504: CONTRACT ADMINISTRATION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CHAPTER 1</a:t>
            </a:r>
          </a:p>
          <a:p>
            <a:pPr algn="ctr">
              <a:buNone/>
            </a:pPr>
            <a:r>
              <a:rPr lang="en-US" sz="3200" b="1" dirty="0" smtClean="0">
                <a:latin typeface="Times New Roman" pitchFamily="18" charset="0"/>
                <a:cs typeface="Times New Roman" pitchFamily="18" charset="0"/>
              </a:rPr>
              <a:t>Procurement/ Tender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fontScale="90000"/>
          </a:bodyPr>
          <a:lstStyle/>
          <a:p>
            <a:pPr lvl="1" algn="ctr" rtl="0">
              <a:spcBef>
                <a:spcPct val="0"/>
              </a:spcBef>
            </a:pPr>
            <a:r>
              <a:rPr lang="en-US" sz="4000" b="1" dirty="0" smtClean="0">
                <a:solidFill>
                  <a:schemeClr val="tx1"/>
                </a:solidFill>
              </a:rPr>
              <a:t>1.2 Contract/</a:t>
            </a:r>
            <a:r>
              <a:rPr lang="en-US" sz="4000" b="1" dirty="0">
                <a:solidFill>
                  <a:schemeClr val="tx1"/>
                </a:solidFill>
              </a:rPr>
              <a:t>Project Delivery Methods</a:t>
            </a:r>
            <a:r>
              <a:rPr lang="en-US" sz="2000" dirty="0" smtClean="0">
                <a:solidFill>
                  <a:srgbClr val="FFC000"/>
                </a:solidFill>
              </a:rPr>
              <a:t/>
            </a:r>
            <a:br>
              <a:rPr lang="en-US" sz="2000" dirty="0" smtClean="0">
                <a:solidFill>
                  <a:srgbClr val="FFC000"/>
                </a:solidFill>
              </a:rPr>
            </a:br>
            <a:endParaRPr lang="en-US" dirty="0">
              <a:solidFill>
                <a:srgbClr val="FFC000"/>
              </a:solidFill>
            </a:endParaRPr>
          </a:p>
        </p:txBody>
      </p:sp>
      <p:sp>
        <p:nvSpPr>
          <p:cNvPr id="3" name="Content Placeholder 2"/>
          <p:cNvSpPr>
            <a:spLocks noGrp="1"/>
          </p:cNvSpPr>
          <p:nvPr>
            <p:ph idx="1"/>
          </p:nvPr>
        </p:nvSpPr>
        <p:spPr>
          <a:xfrm>
            <a:off x="228600" y="1600200"/>
            <a:ext cx="8915400" cy="5029200"/>
          </a:xfrm>
        </p:spPr>
        <p:txBody>
          <a:bodyPr>
            <a:normAutofit/>
          </a:bodyPr>
          <a:lstStyle/>
          <a:p>
            <a:pPr>
              <a:lnSpc>
                <a:spcPct val="150000"/>
              </a:lnSpc>
            </a:pPr>
            <a:r>
              <a:rPr lang="en-US" sz="2200" dirty="0" smtClean="0"/>
              <a:t>Contract/project </a:t>
            </a:r>
            <a:r>
              <a:rPr lang="en-US" sz="2200" b="1" dirty="0" smtClean="0">
                <a:solidFill>
                  <a:srgbClr val="FF0000"/>
                </a:solidFill>
              </a:rPr>
              <a:t>delivery system </a:t>
            </a:r>
            <a:r>
              <a:rPr lang="en-US" sz="2200" dirty="0" smtClean="0"/>
              <a:t>is the way </a:t>
            </a:r>
            <a:r>
              <a:rPr lang="en-US" sz="2200" b="1" dirty="0" smtClean="0">
                <a:solidFill>
                  <a:srgbClr val="FF0000"/>
                </a:solidFill>
              </a:rPr>
              <a:t>Project Owners </a:t>
            </a:r>
            <a:r>
              <a:rPr lang="en-US" sz="2200" dirty="0" smtClean="0"/>
              <a:t>together with </a:t>
            </a:r>
            <a:r>
              <a:rPr lang="en-US" sz="2200" b="1" dirty="0" smtClean="0">
                <a:solidFill>
                  <a:srgbClr val="FF0000"/>
                </a:solidFill>
              </a:rPr>
              <a:t>Project Regulators </a:t>
            </a:r>
            <a:r>
              <a:rPr lang="en-US" sz="2200" dirty="0" smtClean="0"/>
              <a:t>and </a:t>
            </a:r>
            <a:r>
              <a:rPr lang="en-US" sz="2200" b="1" dirty="0" smtClean="0">
                <a:solidFill>
                  <a:srgbClr val="FF0000"/>
                </a:solidFill>
              </a:rPr>
              <a:t>Financiers</a:t>
            </a:r>
            <a:r>
              <a:rPr lang="en-US" sz="2200" dirty="0" smtClean="0"/>
              <a:t> determine the </a:t>
            </a:r>
            <a:r>
              <a:rPr lang="en-US" sz="2200" b="1" dirty="0" smtClean="0">
                <a:solidFill>
                  <a:srgbClr val="FF0000"/>
                </a:solidFill>
              </a:rPr>
              <a:t>assignment of responsibilities</a:t>
            </a:r>
            <a:r>
              <a:rPr lang="en-US" sz="2200" dirty="0" smtClean="0"/>
              <a:t> to </a:t>
            </a:r>
            <a:r>
              <a:rPr lang="en-US" sz="2200" b="1" dirty="0" smtClean="0">
                <a:solidFill>
                  <a:srgbClr val="FF0000"/>
                </a:solidFill>
              </a:rPr>
              <a:t>Project Stakeholders </a:t>
            </a:r>
            <a:r>
              <a:rPr lang="en-US" sz="2200" dirty="0" smtClean="0"/>
              <a:t>along the Construction Process.</a:t>
            </a:r>
          </a:p>
          <a:p>
            <a:pPr>
              <a:lnSpc>
                <a:spcPct val="150000"/>
              </a:lnSpc>
            </a:pPr>
            <a:r>
              <a:rPr lang="en-US" sz="2200" dirty="0" smtClean="0"/>
              <a:t>It is often determined during the </a:t>
            </a:r>
            <a:r>
              <a:rPr lang="en-US" sz="2200" b="1" dirty="0" smtClean="0">
                <a:solidFill>
                  <a:srgbClr val="FF0000"/>
                </a:solidFill>
              </a:rPr>
              <a:t>basic planning phase </a:t>
            </a:r>
            <a:r>
              <a:rPr lang="en-US" sz="2200" dirty="0" smtClean="0"/>
              <a:t>of the construction project.</a:t>
            </a:r>
          </a:p>
          <a:p>
            <a:pPr>
              <a:lnSpc>
                <a:spcPct val="150000"/>
              </a:lnSpc>
            </a:pPr>
            <a:r>
              <a:rPr lang="en-US" sz="2200" dirty="0" smtClean="0"/>
              <a:t>Delivery systems are basically classified into two broad areas:</a:t>
            </a:r>
          </a:p>
          <a:p>
            <a:pPr lvl="1">
              <a:lnSpc>
                <a:spcPct val="150000"/>
              </a:lnSpc>
            </a:pPr>
            <a:r>
              <a:rPr lang="en-US" sz="2000" dirty="0" smtClean="0"/>
              <a:t>Force Account,</a:t>
            </a:r>
          </a:p>
          <a:p>
            <a:pPr lvl="1">
              <a:lnSpc>
                <a:spcPct val="150000"/>
              </a:lnSpc>
            </a:pPr>
            <a:r>
              <a:rPr lang="en-US" sz="2000" dirty="0" smtClean="0"/>
              <a:t>Outsourced.</a:t>
            </a:r>
          </a:p>
          <a:p>
            <a:endParaRPr lang="en-US"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Autofit/>
          </a:bodyPr>
          <a:lstStyle/>
          <a:p>
            <a:pPr lvl="1" algn="l" rtl="0">
              <a:spcBef>
                <a:spcPct val="0"/>
              </a:spcBef>
            </a:pPr>
            <a:r>
              <a:rPr lang="en-US" sz="2400" b="1" dirty="0" smtClean="0">
                <a:solidFill>
                  <a:srgbClr val="FFC000"/>
                </a:solidFill>
              </a:rPr>
              <a:t/>
            </a:r>
            <a:br>
              <a:rPr lang="en-US" sz="2400" b="1" dirty="0" smtClean="0">
                <a:solidFill>
                  <a:srgbClr val="FFC000"/>
                </a:solidFill>
              </a:rPr>
            </a:br>
            <a:r>
              <a:rPr lang="en-US" sz="3600" b="1" dirty="0">
                <a:solidFill>
                  <a:schemeClr val="tx1"/>
                </a:solidFill>
              </a:rPr>
              <a:t>1.2.1 Force Account</a:t>
            </a:r>
          </a:p>
        </p:txBody>
      </p:sp>
      <p:sp>
        <p:nvSpPr>
          <p:cNvPr id="5" name="Content Placeholder 4"/>
          <p:cNvSpPr>
            <a:spLocks noGrp="1"/>
          </p:cNvSpPr>
          <p:nvPr>
            <p:ph idx="1"/>
          </p:nvPr>
        </p:nvSpPr>
        <p:spPr>
          <a:xfrm>
            <a:off x="304800" y="1219200"/>
            <a:ext cx="6019800" cy="5486401"/>
          </a:xfrm>
        </p:spPr>
        <p:txBody>
          <a:bodyPr>
            <a:normAutofit fontScale="92500" lnSpcReduction="20000"/>
          </a:bodyPr>
          <a:lstStyle/>
          <a:p>
            <a:pPr>
              <a:lnSpc>
                <a:spcPct val="150000"/>
              </a:lnSpc>
              <a:buClrTx/>
              <a:buFont typeface="Wingdings" pitchFamily="2" charset="2"/>
              <a:buChar char="Ø"/>
            </a:pPr>
            <a:r>
              <a:rPr lang="en-US" sz="1800" b="1" dirty="0" smtClean="0"/>
              <a:t>Definition</a:t>
            </a:r>
          </a:p>
          <a:p>
            <a:pPr>
              <a:lnSpc>
                <a:spcPct val="150000"/>
              </a:lnSpc>
              <a:buClrTx/>
              <a:buFont typeface="Wingdings" pitchFamily="2" charset="2"/>
              <a:buChar char="Ø"/>
            </a:pPr>
            <a:r>
              <a:rPr lang="en-US" sz="2000" b="1" dirty="0" smtClean="0"/>
              <a:t>Work</a:t>
            </a:r>
            <a:r>
              <a:rPr lang="en-US" sz="2000" dirty="0" smtClean="0"/>
              <a:t> ordered on a construction </a:t>
            </a:r>
            <a:r>
              <a:rPr lang="en-US" sz="2000" b="1" dirty="0" smtClean="0"/>
              <a:t>project</a:t>
            </a:r>
            <a:r>
              <a:rPr lang="en-US" sz="2000" dirty="0" smtClean="0"/>
              <a:t> </a:t>
            </a:r>
            <a:r>
              <a:rPr lang="en-US" sz="2000" b="1" dirty="0" smtClean="0">
                <a:solidFill>
                  <a:srgbClr val="FF0000"/>
                </a:solidFill>
              </a:rPr>
              <a:t>without an existing agreement </a:t>
            </a:r>
            <a:r>
              <a:rPr lang="en-US" sz="2000" dirty="0" smtClean="0"/>
              <a:t>on its cost  and performed with the understanding that the contractor will bill the owner according to the cost of labor, materials, and equipment, plus a certain percentage for</a:t>
            </a:r>
            <a:r>
              <a:rPr lang="en-US" sz="2000" b="1" dirty="0" smtClean="0"/>
              <a:t> overhead </a:t>
            </a:r>
            <a:r>
              <a:rPr lang="en-US" sz="2000" dirty="0" smtClean="0"/>
              <a:t>and </a:t>
            </a:r>
            <a:r>
              <a:rPr lang="en-US" sz="2000" b="1" dirty="0" smtClean="0"/>
              <a:t>profit </a:t>
            </a:r>
            <a:r>
              <a:rPr lang="en-US" sz="2000" dirty="0" smtClean="0"/>
              <a:t>.</a:t>
            </a:r>
          </a:p>
          <a:p>
            <a:pPr>
              <a:lnSpc>
                <a:spcPct val="150000"/>
              </a:lnSpc>
              <a:buClrTx/>
              <a:buFont typeface="Wingdings" pitchFamily="2" charset="2"/>
              <a:buChar char="Ø"/>
            </a:pPr>
            <a:r>
              <a:rPr lang="en-US" sz="2000" dirty="0" smtClean="0"/>
              <a:t>When the project owners engage them selves to undertake the project ,it is called a </a:t>
            </a:r>
            <a:r>
              <a:rPr lang="en-US" sz="2000" b="1" dirty="0" smtClean="0">
                <a:solidFill>
                  <a:srgbClr val="FF0000"/>
                </a:solidFill>
              </a:rPr>
              <a:t>force account delivery </a:t>
            </a:r>
            <a:r>
              <a:rPr lang="en-US" sz="2000" dirty="0" smtClean="0"/>
              <a:t>system.</a:t>
            </a:r>
          </a:p>
          <a:p>
            <a:pPr>
              <a:lnSpc>
                <a:spcPct val="150000"/>
              </a:lnSpc>
              <a:buClrTx/>
              <a:buFont typeface="Wingdings" pitchFamily="2" charset="2"/>
              <a:buChar char="Ø"/>
            </a:pPr>
            <a:r>
              <a:rPr lang="en-US" sz="2000" dirty="0" smtClean="0"/>
              <a:t>Such a system is often</a:t>
            </a:r>
            <a:r>
              <a:rPr lang="en-US" sz="2000" b="1" dirty="0" smtClean="0">
                <a:solidFill>
                  <a:srgbClr val="FF0000"/>
                </a:solidFill>
              </a:rPr>
              <a:t> promoted </a:t>
            </a:r>
            <a:r>
              <a:rPr lang="en-US" sz="2000" dirty="0" smtClean="0"/>
              <a:t>if the Project Owners believe that there is a </a:t>
            </a:r>
            <a:r>
              <a:rPr lang="en-US" sz="2000" b="1" dirty="0" smtClean="0"/>
              <a:t>comparative advantage </a:t>
            </a:r>
            <a:r>
              <a:rPr lang="en-US" sz="2000" dirty="0" smtClean="0"/>
              <a:t>in </a:t>
            </a:r>
            <a:r>
              <a:rPr lang="en-US" sz="2000" b="1" dirty="0" smtClean="0">
                <a:solidFill>
                  <a:srgbClr val="FF0000"/>
                </a:solidFill>
              </a:rPr>
              <a:t>quality ,cost and time</a:t>
            </a:r>
            <a:r>
              <a:rPr lang="en-US" sz="2200" dirty="0" smtClean="0"/>
              <a:t>.</a:t>
            </a:r>
          </a:p>
          <a:p>
            <a:endParaRPr lang="en-US" dirty="0"/>
          </a:p>
        </p:txBody>
      </p:sp>
      <p:sp>
        <p:nvSpPr>
          <p:cNvPr id="6" name="Slide Number Placeholder 5"/>
          <p:cNvSpPr>
            <a:spLocks noGrp="1"/>
          </p:cNvSpPr>
          <p:nvPr>
            <p:ph type="sldNum" sz="quarter" idx="12"/>
          </p:nvPr>
        </p:nvSpPr>
        <p:spPr/>
        <p:txBody>
          <a:bodyPr/>
          <a:lstStyle/>
          <a:p>
            <a:fld id="{218B68EE-0870-4886-B127-CB3A6B50238C}" type="slidenum">
              <a:rPr lang="en-US" smtClean="0"/>
              <a:pPr/>
              <a:t>11</a:t>
            </a:fld>
            <a:endParaRPr lang="en-US"/>
          </a:p>
        </p:txBody>
      </p:sp>
      <p:pic>
        <p:nvPicPr>
          <p:cNvPr id="4" name="Picture 178" descr="bu000620-field"/>
          <p:cNvPicPr>
            <a:picLocks noChangeAspect="1" noChangeArrowheads="1"/>
          </p:cNvPicPr>
          <p:nvPr/>
        </p:nvPicPr>
        <p:blipFill>
          <a:blip r:embed="rId2" cstate="print"/>
          <a:srcRect/>
          <a:stretch>
            <a:fillRect/>
          </a:stretch>
        </p:blipFill>
        <p:spPr bwMode="auto">
          <a:xfrm>
            <a:off x="6324600" y="1524000"/>
            <a:ext cx="28194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pPr lvl="1" algn="l" rtl="0">
              <a:spcBef>
                <a:spcPct val="0"/>
              </a:spcBef>
            </a:pPr>
            <a:r>
              <a:rPr lang="en-US" sz="2400" dirty="0" smtClean="0">
                <a:solidFill>
                  <a:schemeClr val="tx1"/>
                </a:solidFill>
              </a:rPr>
              <a:t/>
            </a:r>
            <a:br>
              <a:rPr lang="en-US" sz="2400" dirty="0" smtClean="0">
                <a:solidFill>
                  <a:schemeClr val="tx1"/>
                </a:solidFill>
              </a:rPr>
            </a:br>
            <a:r>
              <a:rPr lang="en-US" sz="3600" b="1" dirty="0" smtClean="0">
                <a:solidFill>
                  <a:schemeClr val="tx1"/>
                </a:solidFill>
              </a:rPr>
              <a:t>1.2.2 Outsourced delivery systems</a:t>
            </a:r>
            <a:r>
              <a:rPr lang="en-US" sz="3200" b="1" dirty="0" smtClean="0">
                <a:solidFill>
                  <a:schemeClr val="tx1"/>
                </a:solidFill>
              </a:rPr>
              <a:t/>
            </a:r>
            <a:br>
              <a:rPr lang="en-US" sz="3200" b="1"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381000" y="1295400"/>
            <a:ext cx="8534400" cy="5562600"/>
          </a:xfrm>
        </p:spPr>
        <p:txBody>
          <a:bodyPr>
            <a:normAutofit/>
          </a:bodyPr>
          <a:lstStyle/>
          <a:p>
            <a:pPr>
              <a:lnSpc>
                <a:spcPct val="150000"/>
              </a:lnSpc>
              <a:buClrTx/>
              <a:buFont typeface="Wingdings" pitchFamily="2" charset="2"/>
              <a:buChar char="Ø"/>
            </a:pPr>
            <a:r>
              <a:rPr lang="en-US" sz="2200" dirty="0" smtClean="0"/>
              <a:t>Most of the project delivery methods/systems are found under the category of out sourcing.</a:t>
            </a:r>
          </a:p>
          <a:p>
            <a:pPr>
              <a:lnSpc>
                <a:spcPct val="150000"/>
              </a:lnSpc>
              <a:buClrTx/>
              <a:buFont typeface="Wingdings" pitchFamily="2" charset="2"/>
              <a:buChar char="Ø"/>
            </a:pPr>
            <a:r>
              <a:rPr lang="en-US" sz="2200" dirty="0" smtClean="0"/>
              <a:t>The criteria for such category are based on: </a:t>
            </a:r>
            <a:r>
              <a:rPr lang="en-US" sz="2200" b="1" dirty="0" smtClean="0">
                <a:solidFill>
                  <a:srgbClr val="FF0000"/>
                </a:solidFill>
              </a:rPr>
              <a:t>segmentation , integration and financing.</a:t>
            </a:r>
            <a:r>
              <a:rPr lang="en-US" sz="1800" b="1" dirty="0" smtClean="0">
                <a:solidFill>
                  <a:srgbClr val="FF0000"/>
                </a:solidFill>
              </a:rPr>
              <a:t> </a:t>
            </a:r>
          </a:p>
          <a:p>
            <a:pPr marL="914400" lvl="1" indent="-457200">
              <a:lnSpc>
                <a:spcPct val="150000"/>
              </a:lnSpc>
              <a:buFont typeface="+mj-lt"/>
              <a:buAutoNum type="alphaUcPeriod"/>
            </a:pPr>
            <a:r>
              <a:rPr lang="en-US" sz="2400" dirty="0" smtClean="0"/>
              <a:t>Segmented Delivery Methods</a:t>
            </a:r>
          </a:p>
          <a:p>
            <a:pPr marL="1490472" lvl="3" indent="-457200">
              <a:lnSpc>
                <a:spcPct val="150000"/>
              </a:lnSpc>
              <a:buClrTx/>
              <a:buFont typeface="+mj-lt"/>
              <a:buAutoNum type="alphaUcPeriod"/>
            </a:pPr>
            <a:r>
              <a:rPr lang="en-US" dirty="0" smtClean="0"/>
              <a:t>Design-Bid-Build(DBB);</a:t>
            </a:r>
          </a:p>
          <a:p>
            <a:pPr marL="1490472" lvl="3" indent="-457200">
              <a:lnSpc>
                <a:spcPct val="150000"/>
              </a:lnSpc>
              <a:buClrTx/>
              <a:buFont typeface="+mj-lt"/>
              <a:buAutoNum type="alphaUcPeriod"/>
            </a:pPr>
            <a:r>
              <a:rPr lang="en-US" dirty="0" smtClean="0"/>
              <a:t>Design-Build(DB);</a:t>
            </a:r>
          </a:p>
          <a:p>
            <a:pPr marL="1490472" lvl="3" indent="-457200">
              <a:lnSpc>
                <a:spcPct val="150000"/>
              </a:lnSpc>
              <a:buClrTx/>
              <a:buFont typeface="+mj-lt"/>
              <a:buAutoNum type="alphaUcPeriod"/>
            </a:pPr>
            <a:r>
              <a:rPr lang="en-US" dirty="0" smtClean="0"/>
              <a:t>Construction Management(CM);</a:t>
            </a:r>
          </a:p>
          <a:p>
            <a:pPr marL="1490472" lvl="3" indent="-457200">
              <a:lnSpc>
                <a:spcPct val="150000"/>
              </a:lnSpc>
              <a:buClrTx/>
              <a:buFont typeface="+mj-lt"/>
              <a:buAutoNum type="alphaUcPeriod"/>
            </a:pPr>
            <a:r>
              <a:rPr lang="en-US" dirty="0" smtClean="0"/>
              <a:t>Pure Operation sand Maintenance (O&amp;M)</a:t>
            </a:r>
          </a:p>
          <a:p>
            <a:pPr>
              <a:lnSpc>
                <a:spcPct val="150000"/>
              </a:lnSpc>
            </a:pPr>
            <a:endParaRPr lang="en-US" sz="2400"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fontScale="90000"/>
          </a:bodyPr>
          <a:lstStyle/>
          <a:p>
            <a:r>
              <a:rPr lang="en-US" dirty="0" smtClean="0"/>
              <a:t>Cont…</a:t>
            </a:r>
            <a:endParaRPr lang="en-US" dirty="0"/>
          </a:p>
        </p:txBody>
      </p:sp>
      <p:sp>
        <p:nvSpPr>
          <p:cNvPr id="5" name="Content Placeholder 4"/>
          <p:cNvSpPr>
            <a:spLocks noGrp="1"/>
          </p:cNvSpPr>
          <p:nvPr>
            <p:ph idx="1"/>
          </p:nvPr>
        </p:nvSpPr>
        <p:spPr>
          <a:xfrm>
            <a:off x="457200" y="1066800"/>
            <a:ext cx="8229600" cy="5257800"/>
          </a:xfrm>
        </p:spPr>
        <p:txBody>
          <a:bodyPr>
            <a:normAutofit/>
          </a:bodyPr>
          <a:lstStyle/>
          <a:p>
            <a:pPr marL="800100" lvl="1" indent="-342900">
              <a:lnSpc>
                <a:spcPct val="150000"/>
              </a:lnSpc>
              <a:buNone/>
            </a:pPr>
            <a:r>
              <a:rPr lang="en-US" sz="2400" dirty="0" smtClean="0"/>
              <a:t>3.		</a:t>
            </a:r>
            <a:r>
              <a:rPr lang="en-US" sz="2800" dirty="0" smtClean="0"/>
              <a:t>Integrated Process Delivery Methods</a:t>
            </a:r>
          </a:p>
          <a:p>
            <a:pPr lvl="3">
              <a:lnSpc>
                <a:spcPct val="150000"/>
              </a:lnSpc>
              <a:buClrTx/>
              <a:buFont typeface="Wingdings" pitchFamily="2" charset="2"/>
              <a:buChar char="Ø"/>
            </a:pPr>
            <a:r>
              <a:rPr lang="en-US" sz="2400" dirty="0" smtClean="0"/>
              <a:t>Design-Build-Operate;</a:t>
            </a:r>
          </a:p>
          <a:p>
            <a:pPr lvl="3">
              <a:lnSpc>
                <a:spcPct val="150000"/>
              </a:lnSpc>
              <a:buClrTx/>
              <a:buFont typeface="Wingdings" pitchFamily="2" charset="2"/>
              <a:buChar char="Ø"/>
            </a:pPr>
            <a:r>
              <a:rPr lang="en-US" sz="2400" dirty="0" smtClean="0"/>
              <a:t>Design-Build-Operate-Maintain;</a:t>
            </a:r>
          </a:p>
          <a:p>
            <a:pPr lvl="3">
              <a:lnSpc>
                <a:spcPct val="150000"/>
              </a:lnSpc>
              <a:buClrTx/>
              <a:buFont typeface="Wingdings" pitchFamily="2" charset="2"/>
              <a:buChar char="Ø"/>
            </a:pPr>
            <a:r>
              <a:rPr lang="en-US" sz="2400" dirty="0" smtClean="0"/>
              <a:t>Design-Build-Finance-Operate;</a:t>
            </a:r>
          </a:p>
          <a:p>
            <a:pPr marL="914400" lvl="1" indent="-457200">
              <a:lnSpc>
                <a:spcPct val="150000"/>
              </a:lnSpc>
              <a:buClrTx/>
              <a:buNone/>
            </a:pPr>
            <a:r>
              <a:rPr lang="en-US" sz="2800" dirty="0" smtClean="0"/>
              <a:t>2.	External Financing Methods</a:t>
            </a:r>
          </a:p>
          <a:p>
            <a:pPr lvl="3">
              <a:lnSpc>
                <a:spcPct val="150000"/>
              </a:lnSpc>
              <a:buClrTx/>
              <a:buFont typeface="Wingdings" pitchFamily="2" charset="2"/>
              <a:buChar char="Ø"/>
            </a:pPr>
            <a:r>
              <a:rPr lang="en-US" sz="2400" dirty="0" smtClean="0"/>
              <a:t>Design-Build-Finance-Operate;</a:t>
            </a:r>
          </a:p>
          <a:p>
            <a:pPr lvl="3">
              <a:lnSpc>
                <a:spcPct val="150000"/>
              </a:lnSpc>
              <a:buClrTx/>
              <a:buFont typeface="Wingdings" pitchFamily="2" charset="2"/>
              <a:buChar char="Ø"/>
            </a:pPr>
            <a:r>
              <a:rPr lang="en-US" sz="2400" dirty="0" smtClean="0"/>
              <a:t>Build-Own-Operate;</a:t>
            </a:r>
          </a:p>
          <a:p>
            <a:pPr lvl="3">
              <a:lnSpc>
                <a:spcPct val="150000"/>
              </a:lnSpc>
              <a:buClrTx/>
              <a:buFont typeface="Wingdings" pitchFamily="2" charset="2"/>
              <a:buChar char="Ø"/>
            </a:pPr>
            <a:r>
              <a:rPr lang="en-US" sz="2400" dirty="0" smtClean="0"/>
              <a:t>Build-Own-Operate-Transfer</a:t>
            </a:r>
            <a:r>
              <a:rPr lang="en-US" sz="1600" dirty="0" smtClean="0"/>
              <a:t>;</a:t>
            </a:r>
          </a:p>
        </p:txBody>
      </p:sp>
      <p:sp>
        <p:nvSpPr>
          <p:cNvPr id="4" name="Slide Number Placeholder 3"/>
          <p:cNvSpPr>
            <a:spLocks noGrp="1"/>
          </p:cNvSpPr>
          <p:nvPr>
            <p:ph type="sldNum" sz="quarter" idx="12"/>
          </p:nvPr>
        </p:nvSpPr>
        <p:spPr/>
        <p:txBody>
          <a:bodyPr/>
          <a:lstStyle/>
          <a:p>
            <a:fld id="{218B68EE-0870-4886-B127-CB3A6B50238C}"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686800" cy="1066800"/>
          </a:xfrm>
        </p:spPr>
        <p:txBody>
          <a:bodyPr>
            <a:normAutofit fontScale="90000"/>
          </a:bodyPr>
          <a:lstStyle/>
          <a:p>
            <a:pPr marL="800100" marR="0" lvl="1" indent="-342900" algn="l" defTabSz="914400" rtl="0" eaLnBrk="1" fontAlgn="auto" latinLnBrk="0" hangingPunct="1">
              <a:spcBef>
                <a:spcPct val="20000"/>
              </a:spcBef>
              <a:spcAft>
                <a:spcPts val="0"/>
              </a:spcAft>
              <a:tabLst/>
              <a:defRPr/>
            </a:pPr>
            <a:r>
              <a:rPr lang="en-US" sz="4800" dirty="0"/>
              <a:t/>
            </a:r>
            <a:br>
              <a:rPr lang="en-US" sz="4800" dirty="0"/>
            </a:br>
            <a:r>
              <a:rPr lang="en-US" sz="3600" b="1" dirty="0" smtClean="0">
                <a:solidFill>
                  <a:schemeClr val="tx1"/>
                </a:solidFill>
              </a:rPr>
              <a:t>1.2.2 Outsourced delivery systems</a:t>
            </a:r>
            <a:r>
              <a:rPr lang="en-US" sz="4000" dirty="0" smtClean="0">
                <a:solidFill>
                  <a:schemeClr val="tx1"/>
                </a:solidFill>
              </a:rPr>
              <a:t/>
            </a:r>
            <a:br>
              <a:rPr lang="en-US" sz="4000" dirty="0" smtClean="0">
                <a:solidFill>
                  <a:schemeClr val="tx1"/>
                </a:solidFill>
              </a:rPr>
            </a:br>
            <a:r>
              <a:rPr lang="en-US" sz="2700" b="1" dirty="0" smtClean="0">
                <a:solidFill>
                  <a:schemeClr val="tx1"/>
                </a:solidFill>
              </a:rPr>
              <a:t>A</a:t>
            </a:r>
            <a:r>
              <a:rPr lang="en-US" sz="5300" b="1" dirty="0" smtClean="0">
                <a:solidFill>
                  <a:schemeClr val="tx1"/>
                </a:solidFill>
              </a:rPr>
              <a:t>.</a:t>
            </a:r>
            <a:r>
              <a:rPr kumimoji="0" lang="en-US" sz="3100" b="1" i="0" u="none" strike="noStrike" kern="1200" cap="none" spc="0" normalizeH="0" baseline="0" noProof="0" dirty="0" smtClean="0">
                <a:ln>
                  <a:noFill/>
                </a:ln>
                <a:solidFill>
                  <a:schemeClr val="tx1"/>
                </a:solidFill>
                <a:effectLst/>
                <a:uLnTx/>
                <a:uFillTx/>
                <a:latin typeface="Corbel"/>
                <a:ea typeface="+mn-ea"/>
                <a:cs typeface="+mn-cs"/>
              </a:rPr>
              <a:t>Segmented Delivery Methods</a:t>
            </a:r>
            <a:r>
              <a:rPr kumimoji="0" lang="en-US" sz="2000" b="0" i="0" u="none" strike="noStrike" kern="1200" cap="none" spc="0" normalizeH="0" baseline="0" noProof="0" dirty="0" smtClean="0">
                <a:ln>
                  <a:noFill/>
                </a:ln>
                <a:solidFill>
                  <a:prstClr val="black"/>
                </a:solidFill>
                <a:effectLst/>
                <a:uLnTx/>
                <a:uFillTx/>
                <a:latin typeface="Corbel"/>
                <a:ea typeface="+mn-ea"/>
                <a:cs typeface="+mn-cs"/>
              </a:rPr>
              <a:t/>
            </a:r>
            <a:br>
              <a:rPr kumimoji="0" lang="en-US" sz="2000" b="0" i="0" u="none" strike="noStrike" kern="1200" cap="none" spc="0" normalizeH="0" baseline="0" noProof="0" dirty="0" smtClean="0">
                <a:ln>
                  <a:noFill/>
                </a:ln>
                <a:solidFill>
                  <a:prstClr val="black"/>
                </a:solidFill>
                <a:effectLst/>
                <a:uLnTx/>
                <a:uFillTx/>
                <a:latin typeface="Corbel"/>
                <a:ea typeface="+mn-ea"/>
                <a:cs typeface="+mn-cs"/>
              </a:rPr>
            </a:br>
            <a:r>
              <a:rPr lang="en-US" sz="4800" dirty="0" smtClean="0"/>
              <a:t/>
            </a:r>
            <a:br>
              <a:rPr lang="en-US" sz="4800" dirty="0" smtClean="0"/>
            </a:br>
            <a:endParaRPr lang="en-US" dirty="0"/>
          </a:p>
        </p:txBody>
      </p:sp>
      <p:sp>
        <p:nvSpPr>
          <p:cNvPr id="3" name="Content Placeholder 2"/>
          <p:cNvSpPr>
            <a:spLocks noGrp="1"/>
          </p:cNvSpPr>
          <p:nvPr>
            <p:ph idx="1"/>
          </p:nvPr>
        </p:nvSpPr>
        <p:spPr>
          <a:xfrm>
            <a:off x="457200" y="1828800"/>
            <a:ext cx="8382000" cy="5029200"/>
          </a:xfrm>
        </p:spPr>
        <p:txBody>
          <a:bodyPr>
            <a:normAutofit/>
          </a:bodyPr>
          <a:lstStyle/>
          <a:p>
            <a:pPr>
              <a:lnSpc>
                <a:spcPct val="150000"/>
              </a:lnSpc>
              <a:buNone/>
            </a:pPr>
            <a:r>
              <a:rPr lang="en-US" sz="2800" b="1" dirty="0" smtClean="0"/>
              <a:t>A . Design-Bid-Build , DBB</a:t>
            </a:r>
            <a:r>
              <a:rPr lang="en-US" sz="2400" b="1" dirty="0" smtClean="0"/>
              <a:t> ( Traditional Method )</a:t>
            </a:r>
            <a:endParaRPr lang="en-US" sz="2800" b="1" dirty="0" smtClean="0"/>
          </a:p>
          <a:p>
            <a:pPr lvl="1">
              <a:lnSpc>
                <a:spcPct val="150000"/>
              </a:lnSpc>
              <a:buClrTx/>
              <a:buFont typeface="Wingdings" pitchFamily="2" charset="2"/>
              <a:buChar char="Ø"/>
            </a:pPr>
            <a:r>
              <a:rPr lang="en-US" sz="2200" dirty="0" smtClean="0"/>
              <a:t>After Project Owners did prepare the Basic Planning that identifies construction project programs , they call upon the participation  of Design and/or Supervision Consultants.</a:t>
            </a:r>
          </a:p>
          <a:p>
            <a:pPr lvl="1">
              <a:lnSpc>
                <a:spcPct val="150000"/>
              </a:lnSpc>
              <a:buClrTx/>
              <a:buFont typeface="Wingdings" pitchFamily="2" charset="2"/>
              <a:buChar char="Ø"/>
            </a:pPr>
            <a:r>
              <a:rPr lang="en-US" sz="2200" dirty="0" smtClean="0"/>
              <a:t>This Consultant will carry out the </a:t>
            </a:r>
            <a:r>
              <a:rPr lang="en-US" sz="2800" b="1" i="1" dirty="0" smtClean="0">
                <a:solidFill>
                  <a:srgbClr val="FF0000"/>
                </a:solidFill>
              </a:rPr>
              <a:t>design</a:t>
            </a:r>
            <a:r>
              <a:rPr lang="en-US" sz="2800" b="1" i="1" dirty="0" smtClean="0"/>
              <a:t> </a:t>
            </a:r>
            <a:r>
              <a:rPr lang="en-US" sz="2200" dirty="0" smtClean="0"/>
              <a:t>together with the necessary </a:t>
            </a:r>
            <a:r>
              <a:rPr lang="en-US" b="1" i="1" dirty="0" smtClean="0">
                <a:solidFill>
                  <a:srgbClr val="FF0000"/>
                </a:solidFill>
              </a:rPr>
              <a:t>tender documents </a:t>
            </a:r>
            <a:r>
              <a:rPr lang="en-US" sz="2200" dirty="0" smtClean="0"/>
              <a:t>which will be the basis for </a:t>
            </a:r>
            <a:r>
              <a:rPr lang="en-US" b="1" i="1" dirty="0" smtClean="0">
                <a:solidFill>
                  <a:srgbClr val="FF0000"/>
                </a:solidFill>
              </a:rPr>
              <a:t>tendering </a:t>
            </a:r>
            <a:r>
              <a:rPr lang="en-US" sz="2200" dirty="0" smtClean="0"/>
              <a:t>to select Contractors.</a:t>
            </a:r>
          </a:p>
          <a:p>
            <a:endParaRPr lang="en-US" sz="2500"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Cont..</a:t>
            </a:r>
            <a:endParaRPr lang="en-US" dirty="0"/>
          </a:p>
        </p:txBody>
      </p:sp>
      <p:sp>
        <p:nvSpPr>
          <p:cNvPr id="3" name="Content Placeholder 2"/>
          <p:cNvSpPr>
            <a:spLocks noGrp="1"/>
          </p:cNvSpPr>
          <p:nvPr>
            <p:ph idx="1"/>
          </p:nvPr>
        </p:nvSpPr>
        <p:spPr>
          <a:xfrm>
            <a:off x="609600" y="1066800"/>
            <a:ext cx="8077200" cy="5791199"/>
          </a:xfrm>
        </p:spPr>
        <p:txBody>
          <a:bodyPr>
            <a:normAutofit/>
          </a:bodyPr>
          <a:lstStyle/>
          <a:p>
            <a:pPr>
              <a:lnSpc>
                <a:spcPct val="150000"/>
              </a:lnSpc>
              <a:buClrTx/>
              <a:buFont typeface="Wingdings" pitchFamily="2" charset="2"/>
              <a:buChar char="Ø"/>
            </a:pPr>
            <a:r>
              <a:rPr lang="en-US" sz="2400" dirty="0" smtClean="0"/>
              <a:t>For many years ,DBB has been the most common method of project delivery for public projects ,and form any private projects as well.</a:t>
            </a:r>
          </a:p>
          <a:p>
            <a:pPr>
              <a:lnSpc>
                <a:spcPct val="150000"/>
              </a:lnSpc>
              <a:buClrTx/>
              <a:buFont typeface="Wingdings" pitchFamily="2" charset="2"/>
              <a:buChar char="Ø"/>
            </a:pPr>
            <a:r>
              <a:rPr lang="en-US" sz="2400" dirty="0" smtClean="0"/>
              <a:t>DBB is effective on projects</a:t>
            </a:r>
          </a:p>
          <a:p>
            <a:pPr lvl="1">
              <a:lnSpc>
                <a:spcPct val="150000"/>
              </a:lnSpc>
              <a:buClrTx/>
              <a:buFont typeface="Wingdings" pitchFamily="2" charset="2"/>
              <a:buChar char="Ø"/>
            </a:pPr>
            <a:r>
              <a:rPr lang="en-US" sz="2000" dirty="0" smtClean="0"/>
              <a:t>Where the owner needs both professional design services and construction services.</a:t>
            </a:r>
          </a:p>
          <a:p>
            <a:pPr lvl="1">
              <a:lnSpc>
                <a:spcPct val="150000"/>
              </a:lnSpc>
              <a:buClrTx/>
              <a:buFont typeface="Wingdings" pitchFamily="2" charset="2"/>
              <a:buChar char="Ø"/>
            </a:pPr>
            <a:r>
              <a:rPr lang="en-US" sz="2000" dirty="0" smtClean="0"/>
              <a:t>Where the designer does not require detailed knowledge of the means and methods of construction.</a:t>
            </a:r>
          </a:p>
          <a:p>
            <a:pPr>
              <a:lnSpc>
                <a:spcPct val="150000"/>
              </a:lnSpc>
              <a:buClrTx/>
              <a:buFont typeface="Wingdings" pitchFamily="2" charset="2"/>
              <a:buChar char="Ø"/>
            </a:pPr>
            <a:r>
              <a:rPr lang="en-US" sz="2400" dirty="0" smtClean="0"/>
              <a:t>DBB provides the owner with a </a:t>
            </a:r>
            <a:r>
              <a:rPr lang="en-US" sz="2400" b="1" i="1" dirty="0" smtClean="0">
                <a:solidFill>
                  <a:srgbClr val="FF0000"/>
                </a:solidFill>
              </a:rPr>
              <a:t>high degree of control.</a:t>
            </a:r>
          </a:p>
          <a:p>
            <a:endParaRPr lang="en-US" sz="2400"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smtClean="0"/>
              <a:t>Cont…</a:t>
            </a:r>
            <a:endParaRPr lang="en-US" dirty="0"/>
          </a:p>
        </p:txBody>
      </p:sp>
      <p:sp>
        <p:nvSpPr>
          <p:cNvPr id="6" name="Slide Number Placeholder 5"/>
          <p:cNvSpPr>
            <a:spLocks noGrp="1"/>
          </p:cNvSpPr>
          <p:nvPr>
            <p:ph type="sldNum" sz="quarter" idx="12"/>
          </p:nvPr>
        </p:nvSpPr>
        <p:spPr/>
        <p:txBody>
          <a:bodyPr/>
          <a:lstStyle/>
          <a:p>
            <a:fld id="{218B68EE-0870-4886-B127-CB3A6B50238C}" type="slidenum">
              <a:rPr lang="en-US" smtClean="0"/>
              <a:pPr/>
              <a:t>16</a:t>
            </a:fld>
            <a:endParaRPr lang="en-US"/>
          </a:p>
        </p:txBody>
      </p:sp>
      <p:pic>
        <p:nvPicPr>
          <p:cNvPr id="4" name="Picture 5"/>
          <p:cNvPicPr>
            <a:picLocks noChangeAspect="1" noChangeArrowheads="1"/>
          </p:cNvPicPr>
          <p:nvPr/>
        </p:nvPicPr>
        <p:blipFill>
          <a:blip r:embed="rId2" cstate="print"/>
          <a:srcRect/>
          <a:stretch>
            <a:fillRect/>
          </a:stretch>
        </p:blipFill>
        <p:spPr bwMode="auto">
          <a:xfrm>
            <a:off x="838200" y="1600200"/>
            <a:ext cx="7467600" cy="4843463"/>
          </a:xfrm>
          <a:prstGeom prst="rect">
            <a:avLst/>
          </a:prstGeom>
          <a:noFill/>
          <a:ln w="9525">
            <a:noFill/>
            <a:miter lim="800000"/>
            <a:headEnd/>
            <a:tailEnd/>
          </a:ln>
        </p:spPr>
      </p:pic>
      <p:sp>
        <p:nvSpPr>
          <p:cNvPr id="5" name="Rectangle 4"/>
          <p:cNvSpPr/>
          <p:nvPr/>
        </p:nvSpPr>
        <p:spPr>
          <a:xfrm>
            <a:off x="914400" y="990600"/>
            <a:ext cx="7620000" cy="461665"/>
          </a:xfrm>
          <a:prstGeom prst="rect">
            <a:avLst/>
          </a:prstGeom>
        </p:spPr>
        <p:txBody>
          <a:bodyPr wrap="square">
            <a:spAutoFit/>
          </a:bodyPr>
          <a:lstStyle/>
          <a:p>
            <a:pPr>
              <a:buFont typeface="Wingdings" pitchFamily="2" charset="2"/>
              <a:buChar char="Ø"/>
            </a:pPr>
            <a:r>
              <a:rPr lang="en-US" sz="2400" dirty="0" smtClean="0">
                <a:latin typeface="Times New Roman" pitchFamily="18" charset="0"/>
                <a:cs typeface="Times New Roman" pitchFamily="18" charset="0"/>
              </a:rPr>
              <a:t> (</a:t>
            </a:r>
            <a:r>
              <a:rPr lang="en-US" sz="2400" u="sng" dirty="0" smtClean="0">
                <a:latin typeface="Times New Roman" pitchFamily="18" charset="0"/>
                <a:cs typeface="Times New Roman" pitchFamily="18" charset="0"/>
              </a:rPr>
              <a:t>Two Separate</a:t>
            </a:r>
            <a:r>
              <a:rPr lang="en-US" sz="2400" dirty="0" smtClean="0">
                <a:latin typeface="Times New Roman" pitchFamily="18" charset="0"/>
                <a:cs typeface="Times New Roman" pitchFamily="18" charset="0"/>
              </a:rPr>
              <a:t> Contracts for Design &amp; Construction)</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Cont…</a:t>
            </a:r>
            <a:endParaRPr lang="en-US" dirty="0"/>
          </a:p>
        </p:txBody>
      </p:sp>
      <p:sp>
        <p:nvSpPr>
          <p:cNvPr id="4" name="Content Placeholder 2"/>
          <p:cNvSpPr>
            <a:spLocks noGrp="1"/>
          </p:cNvSpPr>
          <p:nvPr>
            <p:ph idx="1"/>
          </p:nvPr>
        </p:nvSpPr>
        <p:spPr>
          <a:xfrm>
            <a:off x="0" y="1219200"/>
            <a:ext cx="5257800" cy="5638800"/>
          </a:xfrm>
        </p:spPr>
        <p:txBody>
          <a:bodyPr>
            <a:normAutofit/>
          </a:bodyPr>
          <a:lstStyle/>
          <a:p>
            <a:pPr>
              <a:buClrTx/>
              <a:buFont typeface="Wingdings" pitchFamily="2" charset="2"/>
              <a:buChar char="Ø"/>
            </a:pPr>
            <a:r>
              <a:rPr lang="en-US" sz="2800" b="1" dirty="0" smtClean="0"/>
              <a:t>Advantages:</a:t>
            </a:r>
          </a:p>
          <a:p>
            <a:pPr lvl="1">
              <a:lnSpc>
                <a:spcPct val="150000"/>
              </a:lnSpc>
              <a:buClrTx/>
              <a:buFont typeface="Wingdings" pitchFamily="2" charset="2"/>
              <a:buChar char="Ø"/>
            </a:pPr>
            <a:r>
              <a:rPr lang="en-US" sz="1800" dirty="0" smtClean="0"/>
              <a:t>Applicable to  a  wide range of projects,</a:t>
            </a:r>
          </a:p>
          <a:p>
            <a:pPr lvl="1">
              <a:lnSpc>
                <a:spcPct val="150000"/>
              </a:lnSpc>
              <a:buClrTx/>
              <a:buFont typeface="Wingdings" pitchFamily="2" charset="2"/>
              <a:buChar char="Ø"/>
            </a:pPr>
            <a:r>
              <a:rPr lang="en-US" sz="2000" dirty="0" smtClean="0"/>
              <a:t>Well established and easily understood,</a:t>
            </a:r>
          </a:p>
          <a:p>
            <a:pPr lvl="1">
              <a:lnSpc>
                <a:spcPct val="150000"/>
              </a:lnSpc>
              <a:buClrTx/>
              <a:buFont typeface="Wingdings" pitchFamily="2" charset="2"/>
              <a:buChar char="Ø"/>
            </a:pPr>
            <a:r>
              <a:rPr lang="en-US" sz="2000" dirty="0" smtClean="0"/>
              <a:t>Clearly defined roles for all parties,</a:t>
            </a:r>
          </a:p>
          <a:p>
            <a:pPr lvl="1">
              <a:lnSpc>
                <a:spcPct val="150000"/>
              </a:lnSpc>
              <a:buClrTx/>
              <a:buFont typeface="Wingdings" pitchFamily="2" charset="2"/>
              <a:buChar char="Ø"/>
            </a:pPr>
            <a:r>
              <a:rPr lang="en-US" sz="2000" dirty="0" smtClean="0"/>
              <a:t>Provides the lowest initial price that competitive bidders can offer,</a:t>
            </a:r>
          </a:p>
          <a:p>
            <a:pPr lvl="1">
              <a:lnSpc>
                <a:spcPct val="150000"/>
              </a:lnSpc>
              <a:buClrTx/>
              <a:buFont typeface="Wingdings" pitchFamily="2" charset="2"/>
              <a:buChar char="Ø"/>
            </a:pPr>
            <a:r>
              <a:rPr lang="en-US" sz="2000" dirty="0" smtClean="0"/>
              <a:t>Extensive litigation has resulted in well established legal precedents,</a:t>
            </a:r>
          </a:p>
          <a:p>
            <a:pPr lvl="1">
              <a:lnSpc>
                <a:spcPct val="150000"/>
              </a:lnSpc>
              <a:buClrTx/>
              <a:buFont typeface="Wingdings" pitchFamily="2" charset="2"/>
              <a:buChar char="Ø"/>
            </a:pPr>
            <a:r>
              <a:rPr lang="en-US" sz="2000" dirty="0" smtClean="0"/>
              <a:t>Insurance and bonding are well defined.</a:t>
            </a:r>
          </a:p>
          <a:p>
            <a:endParaRPr lang="en-US" sz="2000" dirty="0"/>
          </a:p>
        </p:txBody>
      </p:sp>
      <p:sp>
        <p:nvSpPr>
          <p:cNvPr id="6" name="Slide Number Placeholder 5"/>
          <p:cNvSpPr>
            <a:spLocks noGrp="1"/>
          </p:cNvSpPr>
          <p:nvPr>
            <p:ph type="sldNum" sz="quarter" idx="12"/>
          </p:nvPr>
        </p:nvSpPr>
        <p:spPr/>
        <p:txBody>
          <a:bodyPr/>
          <a:lstStyle/>
          <a:p>
            <a:fld id="{218B68EE-0870-4886-B127-CB3A6B50238C}" type="slidenum">
              <a:rPr lang="en-US" smtClean="0"/>
              <a:pPr/>
              <a:t>17</a:t>
            </a:fld>
            <a:endParaRPr lang="en-US"/>
          </a:p>
        </p:txBody>
      </p:sp>
      <p:sp>
        <p:nvSpPr>
          <p:cNvPr id="5" name="Content Placeholder 5"/>
          <p:cNvSpPr txBox="1">
            <a:spLocks/>
          </p:cNvSpPr>
          <p:nvPr/>
        </p:nvSpPr>
        <p:spPr>
          <a:xfrm>
            <a:off x="4953000" y="990600"/>
            <a:ext cx="4191000" cy="5257800"/>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Tx/>
              <a:buSzPct val="80000"/>
              <a:buFont typeface="Wingdings" pitchFamily="2" charset="2"/>
              <a:buChar char="Ø"/>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Disadvantages:</a:t>
            </a:r>
          </a:p>
          <a:p>
            <a:pPr marL="640080" marR="0" lvl="1" indent="-246888" defTabSz="914400" fontAlgn="auto">
              <a:lnSpc>
                <a:spcPct val="150000"/>
              </a:lnSpc>
              <a:spcBef>
                <a:spcPct val="20000"/>
              </a:spcBef>
              <a:spcAft>
                <a:spcPts val="0"/>
              </a:spcAft>
              <a:buSzPct val="85000"/>
              <a:buFont typeface="Wingdings" pitchFamily="2" charset="2"/>
              <a:buChar char="Ø"/>
              <a:tabLst/>
              <a:defRPr/>
            </a:pPr>
            <a:r>
              <a:rPr lang="en-US" sz="2200" dirty="0" smtClean="0"/>
              <a:t>Innovation not optimized;</a:t>
            </a:r>
          </a:p>
          <a:p>
            <a:pPr marL="640080" marR="0" lvl="1" indent="-246888" defTabSz="914400" fontAlgn="auto">
              <a:lnSpc>
                <a:spcPct val="150000"/>
              </a:lnSpc>
              <a:spcBef>
                <a:spcPct val="20000"/>
              </a:spcBef>
              <a:spcAft>
                <a:spcPts val="0"/>
              </a:spcAft>
              <a:buSzPct val="85000"/>
              <a:buFont typeface="Wingdings" pitchFamily="2" charset="2"/>
              <a:buChar char="Ø"/>
              <a:tabLst/>
              <a:defRPr/>
            </a:pPr>
            <a:r>
              <a:rPr lang="en-US" sz="2200" dirty="0" smtClean="0"/>
              <a:t>Usually cost overruns;</a:t>
            </a:r>
          </a:p>
          <a:p>
            <a:pPr marL="640080" marR="0" lvl="1" indent="-246888" defTabSz="914400" fontAlgn="auto">
              <a:lnSpc>
                <a:spcPct val="150000"/>
              </a:lnSpc>
              <a:spcBef>
                <a:spcPct val="20000"/>
              </a:spcBef>
              <a:spcAft>
                <a:spcPts val="0"/>
              </a:spcAft>
              <a:buSzPct val="85000"/>
              <a:buFont typeface="Wingdings" pitchFamily="2" charset="2"/>
              <a:buChar char="Ø"/>
              <a:tabLst/>
              <a:defRPr/>
            </a:pPr>
            <a:r>
              <a:rPr lang="en-US" sz="2200" dirty="0" smtClean="0"/>
              <a:t>Disputes between parties;</a:t>
            </a:r>
          </a:p>
          <a:p>
            <a:pPr marL="640080" marR="0" lvl="1" indent="-246888" defTabSz="914400" fontAlgn="auto">
              <a:lnSpc>
                <a:spcPct val="150000"/>
              </a:lnSpc>
              <a:spcBef>
                <a:spcPct val="20000"/>
              </a:spcBef>
              <a:spcAft>
                <a:spcPts val="0"/>
              </a:spcAft>
              <a:buSzPct val="85000"/>
              <a:buFont typeface="Wingdings" pitchFamily="2" charset="2"/>
              <a:buChar char="Ø"/>
              <a:tabLst/>
              <a:defRPr/>
            </a:pPr>
            <a:r>
              <a:rPr lang="en-US" sz="2200" dirty="0" smtClean="0"/>
              <a:t>Client retains risks;</a:t>
            </a:r>
          </a:p>
          <a:p>
            <a:pPr marL="640080" marR="0" lvl="1" indent="-246888" defTabSz="914400" fontAlgn="auto">
              <a:lnSpc>
                <a:spcPct val="150000"/>
              </a:lnSpc>
              <a:spcBef>
                <a:spcPct val="20000"/>
              </a:spcBef>
              <a:spcAft>
                <a:spcPts val="0"/>
              </a:spcAft>
              <a:buSzPct val="85000"/>
              <a:buFont typeface="Wingdings" pitchFamily="2" charset="2"/>
              <a:buChar char="Ø"/>
              <a:tabLst/>
              <a:defRPr/>
            </a:pPr>
            <a:r>
              <a:rPr lang="en-US" sz="2200" dirty="0" smtClean="0"/>
              <a:t>Usually low bid-incentive for change orders;</a:t>
            </a:r>
          </a:p>
          <a:p>
            <a:pPr marL="640080" marR="0" lvl="1" indent="-246888" defTabSz="914400" fontAlgn="auto">
              <a:lnSpc>
                <a:spcPct val="150000"/>
              </a:lnSpc>
              <a:spcBef>
                <a:spcPct val="20000"/>
              </a:spcBef>
              <a:spcAft>
                <a:spcPts val="0"/>
              </a:spcAft>
              <a:buSzPct val="85000"/>
              <a:buFont typeface="Wingdings" pitchFamily="2" charset="2"/>
              <a:buChar char="Ø"/>
              <a:tabLst/>
              <a:defRPr/>
            </a:pPr>
            <a:r>
              <a:rPr lang="en-US" sz="2200" dirty="0" smtClean="0"/>
              <a:t>Owner responsible for errors and omissions.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solidFill>
                  <a:schemeClr val="tx1"/>
                </a:solidFill>
              </a:rPr>
              <a:t>B. Design- Bid , DB (Turnkey)</a:t>
            </a:r>
            <a:endParaRPr lang="en-US" b="1" dirty="0">
              <a:solidFill>
                <a:schemeClr val="tx1"/>
              </a:solidFill>
            </a:endParaRPr>
          </a:p>
        </p:txBody>
      </p:sp>
      <p:sp>
        <p:nvSpPr>
          <p:cNvPr id="3" name="Content Placeholder 2"/>
          <p:cNvSpPr>
            <a:spLocks noGrp="1"/>
          </p:cNvSpPr>
          <p:nvPr>
            <p:ph idx="1"/>
          </p:nvPr>
        </p:nvSpPr>
        <p:spPr>
          <a:xfrm>
            <a:off x="381000" y="1295400"/>
            <a:ext cx="8534400" cy="5029199"/>
          </a:xfrm>
        </p:spPr>
        <p:txBody>
          <a:bodyPr>
            <a:normAutofit fontScale="92500" lnSpcReduction="20000"/>
          </a:bodyPr>
          <a:lstStyle/>
          <a:p>
            <a:pPr>
              <a:lnSpc>
                <a:spcPct val="150000"/>
              </a:lnSpc>
            </a:pPr>
            <a:r>
              <a:rPr lang="en-US" sz="2400" dirty="0" smtClean="0"/>
              <a:t>Design Build or Turnkey , in principle ,</a:t>
            </a:r>
            <a:r>
              <a:rPr lang="en-US" sz="2400" dirty="0" smtClean="0">
                <a:solidFill>
                  <a:srgbClr val="FF0000"/>
                </a:solidFill>
              </a:rPr>
              <a:t> </a:t>
            </a:r>
            <a:r>
              <a:rPr lang="en-US" sz="2400" b="1" i="1" dirty="0" smtClean="0">
                <a:solidFill>
                  <a:srgbClr val="FF0000"/>
                </a:solidFill>
              </a:rPr>
              <a:t>reduces </a:t>
            </a:r>
            <a:r>
              <a:rPr lang="en-US" sz="2400" dirty="0" smtClean="0"/>
              <a:t>numbers of </a:t>
            </a:r>
            <a:r>
              <a:rPr lang="en-US" sz="2400" b="1" dirty="0" smtClean="0">
                <a:solidFill>
                  <a:srgbClr val="FF0000"/>
                </a:solidFill>
              </a:rPr>
              <a:t>procurement processes </a:t>
            </a:r>
            <a:r>
              <a:rPr lang="en-US" sz="2400" dirty="0" smtClean="0"/>
              <a:t>engaged in the fragmented process and employ only one procurement process and a single design build contractor to provide the entire Construction Implementation Process (design and construction  ).</a:t>
            </a:r>
          </a:p>
          <a:p>
            <a:pPr>
              <a:lnSpc>
                <a:spcPct val="150000"/>
              </a:lnSpc>
            </a:pPr>
            <a:r>
              <a:rPr lang="en-US" sz="2400" dirty="0" smtClean="0"/>
              <a:t>The </a:t>
            </a:r>
            <a:r>
              <a:rPr lang="en-US" sz="2400" b="1" dirty="0" smtClean="0">
                <a:solidFill>
                  <a:srgbClr val="FF0000"/>
                </a:solidFill>
              </a:rPr>
              <a:t>design builder performs design </a:t>
            </a:r>
            <a:r>
              <a:rPr lang="en-US" sz="2400" dirty="0" smtClean="0"/>
              <a:t>and </a:t>
            </a:r>
            <a:r>
              <a:rPr lang="en-US" sz="2400" b="1" dirty="0" smtClean="0">
                <a:solidFill>
                  <a:srgbClr val="FF0000"/>
                </a:solidFill>
              </a:rPr>
              <a:t>construction </a:t>
            </a:r>
            <a:r>
              <a:rPr lang="en-US" sz="2400" dirty="0" smtClean="0"/>
              <a:t>according to </a:t>
            </a:r>
            <a:r>
              <a:rPr lang="en-US" sz="2400" b="1" dirty="0" smtClean="0">
                <a:solidFill>
                  <a:srgbClr val="FF0000"/>
                </a:solidFill>
              </a:rPr>
              <a:t>design parameters , performance criteria </a:t>
            </a:r>
            <a:r>
              <a:rPr lang="en-US" sz="2400" dirty="0" smtClean="0"/>
              <a:t>and </a:t>
            </a:r>
            <a:r>
              <a:rPr lang="en-US" sz="2400" b="1" dirty="0" smtClean="0">
                <a:solidFill>
                  <a:srgbClr val="FF0000"/>
                </a:solidFill>
              </a:rPr>
              <a:t>other requirements </a:t>
            </a:r>
            <a:r>
              <a:rPr lang="en-US" sz="2400" dirty="0" smtClean="0"/>
              <a:t>established by the employer or his representative.</a:t>
            </a:r>
          </a:p>
          <a:p>
            <a:pPr>
              <a:lnSpc>
                <a:spcPct val="150000"/>
              </a:lnSpc>
            </a:pPr>
            <a:r>
              <a:rPr lang="en-US" sz="2400" dirty="0" smtClean="0"/>
              <a:t>In this arrangement both the design and construction liability rests with the Contractor</a:t>
            </a:r>
            <a:endParaRPr lang="en-US" sz="3600" dirty="0" smtClean="0"/>
          </a:p>
          <a:p>
            <a:endParaRPr lang="en-US"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Cont…</a:t>
            </a:r>
            <a:br>
              <a:rPr lang="en-US" dirty="0" smtClean="0"/>
            </a:br>
            <a:endParaRPr lang="en-US" dirty="0"/>
          </a:p>
        </p:txBody>
      </p:sp>
      <p:sp>
        <p:nvSpPr>
          <p:cNvPr id="3" name="Content Placeholder 2"/>
          <p:cNvSpPr>
            <a:spLocks noGrp="1"/>
          </p:cNvSpPr>
          <p:nvPr>
            <p:ph idx="1"/>
          </p:nvPr>
        </p:nvSpPr>
        <p:spPr>
          <a:xfrm>
            <a:off x="381000" y="1219200"/>
            <a:ext cx="8153400" cy="5334000"/>
          </a:xfrm>
        </p:spPr>
        <p:txBody>
          <a:bodyPr>
            <a:normAutofit fontScale="92500" lnSpcReduction="10000"/>
          </a:bodyPr>
          <a:lstStyle/>
          <a:p>
            <a:pPr>
              <a:buClrTx/>
              <a:buFont typeface="Wingdings" pitchFamily="2" charset="2"/>
              <a:buChar char="Ø"/>
            </a:pPr>
            <a:r>
              <a:rPr lang="en-US" dirty="0" smtClean="0"/>
              <a:t>Advantages.</a:t>
            </a:r>
          </a:p>
          <a:p>
            <a:pPr lvl="2">
              <a:lnSpc>
                <a:spcPct val="150000"/>
              </a:lnSpc>
              <a:buClrTx/>
              <a:buFont typeface="Wingdings" pitchFamily="2" charset="2"/>
              <a:buChar char="Ø"/>
            </a:pPr>
            <a:r>
              <a:rPr lang="en-US" sz="2400" dirty="0" smtClean="0"/>
              <a:t>Single source responsibility both for design &amp; construction;</a:t>
            </a:r>
          </a:p>
          <a:p>
            <a:pPr lvl="2">
              <a:lnSpc>
                <a:spcPct val="150000"/>
              </a:lnSpc>
              <a:buClrTx/>
              <a:buFont typeface="Wingdings" pitchFamily="2" charset="2"/>
              <a:buChar char="Ø"/>
            </a:pPr>
            <a:r>
              <a:rPr lang="en-US" sz="2400" dirty="0" smtClean="0"/>
              <a:t>Integrating design &amp; construction;</a:t>
            </a:r>
          </a:p>
          <a:p>
            <a:pPr lvl="2">
              <a:lnSpc>
                <a:spcPct val="150000"/>
              </a:lnSpc>
              <a:buClrTx/>
              <a:buFont typeface="Wingdings" pitchFamily="2" charset="2"/>
              <a:buChar char="Ø"/>
            </a:pPr>
            <a:r>
              <a:rPr lang="en-US" sz="2400" dirty="0" smtClean="0"/>
              <a:t>Reduction in administration;</a:t>
            </a:r>
          </a:p>
          <a:p>
            <a:pPr lvl="2">
              <a:lnSpc>
                <a:spcPct val="150000"/>
              </a:lnSpc>
              <a:buClrTx/>
              <a:buFont typeface="Wingdings" pitchFamily="2" charset="2"/>
              <a:buChar char="Ø"/>
            </a:pPr>
            <a:r>
              <a:rPr lang="en-US" sz="2400" dirty="0" smtClean="0"/>
              <a:t>Innovation;</a:t>
            </a:r>
          </a:p>
          <a:p>
            <a:pPr lvl="2">
              <a:lnSpc>
                <a:spcPct val="150000"/>
              </a:lnSpc>
              <a:buClrTx/>
              <a:buFont typeface="Wingdings" pitchFamily="2" charset="2"/>
              <a:buChar char="Ø"/>
            </a:pPr>
            <a:r>
              <a:rPr lang="en-US" sz="2400" dirty="0" smtClean="0"/>
              <a:t>Cost savings;</a:t>
            </a:r>
          </a:p>
          <a:p>
            <a:pPr lvl="2">
              <a:lnSpc>
                <a:spcPct val="150000"/>
              </a:lnSpc>
              <a:buClrTx/>
              <a:buFont typeface="Wingdings" pitchFamily="2" charset="2"/>
              <a:buChar char="Ø"/>
            </a:pPr>
            <a:r>
              <a:rPr lang="en-US" sz="2400" dirty="0" smtClean="0"/>
              <a:t>Construct ability optimized;</a:t>
            </a:r>
          </a:p>
          <a:p>
            <a:pPr lvl="2">
              <a:lnSpc>
                <a:spcPct val="150000"/>
              </a:lnSpc>
              <a:buClrTx/>
              <a:buFont typeface="Wingdings" pitchFamily="2" charset="2"/>
              <a:buChar char="Ø"/>
            </a:pPr>
            <a:r>
              <a:rPr lang="en-US" sz="2400" dirty="0" smtClean="0"/>
              <a:t>Most risks transferred to the design-builder;</a:t>
            </a:r>
          </a:p>
          <a:p>
            <a:pPr lvl="2">
              <a:lnSpc>
                <a:spcPct val="150000"/>
              </a:lnSpc>
              <a:buClrTx/>
              <a:buFont typeface="Wingdings" pitchFamily="2" charset="2"/>
              <a:buChar char="Ø"/>
            </a:pPr>
            <a:r>
              <a:rPr lang="en-US" sz="2400" dirty="0" smtClean="0"/>
              <a:t>Design reflects.</a:t>
            </a:r>
          </a:p>
          <a:p>
            <a:endParaRPr lang="en-US"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81000"/>
            <a:ext cx="8229600" cy="838200"/>
          </a:xfrm>
        </p:spPr>
        <p:txBody>
          <a:bodyPr>
            <a:normAutofit/>
          </a:bodyPr>
          <a:lstStyle/>
          <a:p>
            <a:r>
              <a:rPr lang="en-US" b="1" dirty="0" smtClean="0"/>
              <a:t> </a:t>
            </a:r>
            <a:r>
              <a:rPr lang="en-US" sz="3600" b="1" dirty="0">
                <a:solidFill>
                  <a:schemeClr val="tx1"/>
                </a:solidFill>
              </a:rPr>
              <a:t>General Overview</a:t>
            </a:r>
            <a:endParaRPr lang="en-US" dirty="0">
              <a:solidFill>
                <a:schemeClr val="tx1"/>
              </a:solidFill>
            </a:endParaRPr>
          </a:p>
        </p:txBody>
      </p:sp>
      <p:sp>
        <p:nvSpPr>
          <p:cNvPr id="3" name="Content Placeholder 2"/>
          <p:cNvSpPr>
            <a:spLocks noGrp="1"/>
          </p:cNvSpPr>
          <p:nvPr>
            <p:ph idx="1"/>
          </p:nvPr>
        </p:nvSpPr>
        <p:spPr>
          <a:xfrm>
            <a:off x="304800" y="1143000"/>
            <a:ext cx="8686800" cy="5715000"/>
          </a:xfrm>
        </p:spPr>
        <p:txBody>
          <a:bodyPr>
            <a:normAutofit fontScale="77500" lnSpcReduction="20000"/>
          </a:bodyPr>
          <a:lstStyle/>
          <a:p>
            <a:pPr>
              <a:lnSpc>
                <a:spcPct val="170000"/>
              </a:lnSpc>
              <a:buFont typeface="Wingdings" pitchFamily="2" charset="2"/>
              <a:buChar char="Ø"/>
            </a:pPr>
            <a:r>
              <a:rPr lang="en-US" sz="2600" b="1" dirty="0" smtClean="0"/>
              <a:t>Construction Industry </a:t>
            </a:r>
            <a:r>
              <a:rPr lang="en-US" sz="2600" dirty="0" smtClean="0"/>
              <a:t>is an industry which is involved in the planning, building, execution and evaluation of all types of civil works.</a:t>
            </a:r>
          </a:p>
          <a:p>
            <a:pPr>
              <a:lnSpc>
                <a:spcPct val="170000"/>
              </a:lnSpc>
              <a:buFont typeface="Wingdings" pitchFamily="2" charset="2"/>
              <a:buChar char="Ø"/>
            </a:pPr>
            <a:r>
              <a:rPr lang="en-US" sz="2600" b="1" dirty="0" smtClean="0"/>
              <a:t>Construction projects can be broadly classified as:</a:t>
            </a:r>
          </a:p>
          <a:p>
            <a:pPr lvl="1">
              <a:lnSpc>
                <a:spcPct val="170000"/>
              </a:lnSpc>
              <a:buFont typeface="Wingdings" pitchFamily="2" charset="2"/>
              <a:buChar char="ü"/>
            </a:pPr>
            <a:r>
              <a:rPr lang="en-US" sz="2600" b="1" dirty="0" smtClean="0"/>
              <a:t>Building Construction </a:t>
            </a:r>
            <a:r>
              <a:rPr lang="en-US" sz="2600" dirty="0" smtClean="0"/>
              <a:t>(includes facilities for habitation, institutional , educational, light industrial (e.g.  warehouse), commercial, social and recreational purposes),</a:t>
            </a:r>
          </a:p>
          <a:p>
            <a:pPr lvl="1">
              <a:lnSpc>
                <a:spcPct val="170000"/>
              </a:lnSpc>
              <a:buFont typeface="Wingdings" pitchFamily="2" charset="2"/>
              <a:buChar char="ü"/>
            </a:pPr>
            <a:r>
              <a:rPr lang="en-US" sz="2600" dirty="0" smtClean="0"/>
              <a:t> </a:t>
            </a:r>
            <a:r>
              <a:rPr lang="en-US" sz="2600" b="1" dirty="0" smtClean="0"/>
              <a:t>Engineered Construction </a:t>
            </a:r>
            <a:r>
              <a:rPr lang="en-US" sz="2600" dirty="0" smtClean="0"/>
              <a:t>(includes highway and heavy (e.g. dams, sewage plant) construction), and</a:t>
            </a:r>
          </a:p>
          <a:p>
            <a:pPr lvl="1">
              <a:lnSpc>
                <a:spcPct val="170000"/>
              </a:lnSpc>
              <a:buFont typeface="Wingdings" pitchFamily="2" charset="2"/>
              <a:buChar char="ü"/>
            </a:pPr>
            <a:r>
              <a:rPr lang="en-US" sz="2600" dirty="0" smtClean="0"/>
              <a:t> </a:t>
            </a:r>
            <a:r>
              <a:rPr lang="en-US" sz="2600" b="1" dirty="0" smtClean="0"/>
              <a:t>Industrial Construction</a:t>
            </a:r>
          </a:p>
          <a:p>
            <a:pPr>
              <a:lnSpc>
                <a:spcPct val="170000"/>
              </a:lnSpc>
            </a:pPr>
            <a:r>
              <a:rPr lang="en-US" sz="2600" b="1" dirty="0" smtClean="0"/>
              <a:t>CI</a:t>
            </a:r>
            <a:r>
              <a:rPr lang="en-US" sz="2600" dirty="0" smtClean="0"/>
              <a:t> is among the leading industry in producing employment and contribute to the overall national development.</a:t>
            </a:r>
          </a:p>
          <a:p>
            <a:pPr>
              <a:buNone/>
            </a:pPr>
            <a:endParaRPr lang="en-US" dirty="0"/>
          </a:p>
        </p:txBody>
      </p:sp>
      <p:sp>
        <p:nvSpPr>
          <p:cNvPr id="5" name="Slide Number Placeholder 4"/>
          <p:cNvSpPr>
            <a:spLocks noGrp="1"/>
          </p:cNvSpPr>
          <p:nvPr>
            <p:ph type="sldNum" sz="quarter" idx="12"/>
          </p:nvPr>
        </p:nvSpPr>
        <p:spPr/>
        <p:txBody>
          <a:bodyPr/>
          <a:lstStyle/>
          <a:p>
            <a:fld id="{218B68EE-0870-4886-B127-CB3A6B50238C}"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fontScale="90000"/>
          </a:bodyPr>
          <a:lstStyle/>
          <a:p>
            <a:r>
              <a:rPr lang="en-US" b="1" dirty="0" smtClean="0">
                <a:solidFill>
                  <a:schemeClr val="tx1"/>
                </a:solidFill>
              </a:rPr>
              <a:t>C. Construction Management , CM</a:t>
            </a:r>
            <a:endParaRPr lang="en-US" b="1" dirty="0">
              <a:solidFill>
                <a:schemeClr val="tx1"/>
              </a:solidFill>
            </a:endParaRPr>
          </a:p>
        </p:txBody>
      </p:sp>
      <p:sp>
        <p:nvSpPr>
          <p:cNvPr id="3" name="Content Placeholder 2"/>
          <p:cNvSpPr>
            <a:spLocks noGrp="1"/>
          </p:cNvSpPr>
          <p:nvPr>
            <p:ph idx="1"/>
          </p:nvPr>
        </p:nvSpPr>
        <p:spPr>
          <a:xfrm>
            <a:off x="304800" y="1295400"/>
            <a:ext cx="8534400" cy="5105401"/>
          </a:xfrm>
        </p:spPr>
        <p:txBody>
          <a:bodyPr>
            <a:normAutofit/>
          </a:bodyPr>
          <a:lstStyle/>
          <a:p>
            <a:pPr>
              <a:lnSpc>
                <a:spcPct val="150000"/>
              </a:lnSpc>
            </a:pPr>
            <a:r>
              <a:rPr lang="en-US" sz="2200" dirty="0" smtClean="0"/>
              <a:t>Under CM the Owner contracts separately , but some what simultaneously , with a design consultant and with a firm whose primary expertise is construction ( the Construction Manager).</a:t>
            </a:r>
          </a:p>
          <a:p>
            <a:pPr>
              <a:lnSpc>
                <a:spcPct val="150000"/>
              </a:lnSpc>
            </a:pPr>
            <a:r>
              <a:rPr lang="en-US" sz="2200" dirty="0" smtClean="0"/>
              <a:t>The owner procures the management services of the Construction Manager (in most cases a general contracting construction firm) early in the design phase.</a:t>
            </a:r>
          </a:p>
          <a:p>
            <a:pPr>
              <a:lnSpc>
                <a:spcPct val="150000"/>
              </a:lnSpc>
            </a:pPr>
            <a:r>
              <a:rPr lang="en-US" sz="2200" dirty="0" smtClean="0"/>
              <a:t>Types of CM delivery system:</a:t>
            </a:r>
          </a:p>
          <a:p>
            <a:pPr lvl="1">
              <a:lnSpc>
                <a:spcPct val="150000"/>
              </a:lnSpc>
            </a:pPr>
            <a:r>
              <a:rPr lang="en-US" sz="1800" dirty="0" smtClean="0"/>
              <a:t>CM at Free : as agent,</a:t>
            </a:r>
          </a:p>
          <a:p>
            <a:pPr lvl="1">
              <a:lnSpc>
                <a:spcPct val="150000"/>
              </a:lnSpc>
            </a:pPr>
            <a:r>
              <a:rPr lang="en-US" sz="1800" dirty="0" smtClean="0"/>
              <a:t>CM at Risk : as a constructor.</a:t>
            </a:r>
          </a:p>
          <a:p>
            <a:endParaRPr lang="en-US"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ctr"/>
            <a:r>
              <a:rPr lang="en-US" sz="4800" b="1" u="sng" dirty="0" smtClean="0">
                <a:solidFill>
                  <a:schemeClr val="tx1"/>
                </a:solidFill>
              </a:rPr>
              <a:t>Advantages may include</a:t>
            </a:r>
            <a:endParaRPr lang="en-US" b="1" dirty="0">
              <a:solidFill>
                <a:schemeClr val="tx1"/>
              </a:solidFill>
            </a:endParaRPr>
          </a:p>
        </p:txBody>
      </p:sp>
      <p:sp>
        <p:nvSpPr>
          <p:cNvPr id="4" name="Content Placeholder 2"/>
          <p:cNvSpPr>
            <a:spLocks noGrp="1"/>
          </p:cNvSpPr>
          <p:nvPr>
            <p:ph idx="1"/>
          </p:nvPr>
        </p:nvSpPr>
        <p:spPr>
          <a:xfrm>
            <a:off x="228600" y="1295400"/>
            <a:ext cx="4495800" cy="5181600"/>
          </a:xfrm>
        </p:spPr>
        <p:txBody>
          <a:bodyPr>
            <a:normAutofit/>
          </a:bodyPr>
          <a:lstStyle/>
          <a:p>
            <a:r>
              <a:rPr lang="en-US" sz="2800" b="1" u="sng" dirty="0" smtClean="0">
                <a:solidFill>
                  <a:srgbClr val="FF0000"/>
                </a:solidFill>
              </a:rPr>
              <a:t>CM At Free </a:t>
            </a:r>
          </a:p>
          <a:p>
            <a:pPr lvl="1">
              <a:lnSpc>
                <a:spcPct val="150000"/>
              </a:lnSpc>
            </a:pPr>
            <a:r>
              <a:rPr lang="en-US" sz="2000" dirty="0" smtClean="0"/>
              <a:t>Provides a managing &amp; administering services for all phases of a project; </a:t>
            </a:r>
          </a:p>
          <a:p>
            <a:pPr lvl="1">
              <a:lnSpc>
                <a:spcPct val="150000"/>
              </a:lnSpc>
            </a:pPr>
            <a:r>
              <a:rPr lang="en-US" sz="2000" dirty="0" smtClean="0"/>
              <a:t>Treats planning, design, construction as an integrated tasks; </a:t>
            </a:r>
          </a:p>
          <a:p>
            <a:pPr lvl="1">
              <a:lnSpc>
                <a:spcPct val="150000"/>
              </a:lnSpc>
            </a:pPr>
            <a:r>
              <a:rPr lang="en-US" sz="2000" dirty="0" smtClean="0"/>
              <a:t>Some costs &amp; schedule control;</a:t>
            </a:r>
          </a:p>
        </p:txBody>
      </p:sp>
      <p:sp>
        <p:nvSpPr>
          <p:cNvPr id="6" name="Slide Number Placeholder 5"/>
          <p:cNvSpPr>
            <a:spLocks noGrp="1"/>
          </p:cNvSpPr>
          <p:nvPr>
            <p:ph type="sldNum" sz="quarter" idx="12"/>
          </p:nvPr>
        </p:nvSpPr>
        <p:spPr/>
        <p:txBody>
          <a:bodyPr/>
          <a:lstStyle/>
          <a:p>
            <a:fld id="{218B68EE-0870-4886-B127-CB3A6B50238C}" type="slidenum">
              <a:rPr lang="en-US" smtClean="0"/>
              <a:pPr/>
              <a:t>21</a:t>
            </a:fld>
            <a:endParaRPr lang="en-US"/>
          </a:p>
        </p:txBody>
      </p:sp>
      <p:sp>
        <p:nvSpPr>
          <p:cNvPr id="5" name="Content Placeholder 2"/>
          <p:cNvSpPr txBox="1">
            <a:spLocks/>
          </p:cNvSpPr>
          <p:nvPr/>
        </p:nvSpPr>
        <p:spPr bwMode="auto">
          <a:xfrm>
            <a:off x="3962400" y="1219200"/>
            <a:ext cx="5029200" cy="5029200"/>
          </a:xfrm>
          <a:prstGeom prst="rect">
            <a:avLst/>
          </a:prstGeom>
          <a:noFill/>
          <a:ln w="9525">
            <a:noFill/>
            <a:miter lim="800000"/>
            <a:headEnd/>
            <a:tailEnd/>
          </a:ln>
        </p:spPr>
        <p:txBody>
          <a:bodyPr/>
          <a:lstStyle/>
          <a:p>
            <a:pPr marL="438912" indent="-320040">
              <a:buClr>
                <a:schemeClr val="accent1"/>
              </a:buClr>
              <a:buSzPct val="80000"/>
              <a:buFont typeface="Wingdings 2"/>
              <a:buChar char=""/>
              <a:defRPr/>
            </a:pPr>
            <a:r>
              <a:rPr lang="en-US" sz="2800" b="1" u="sng" dirty="0">
                <a:solidFill>
                  <a:srgbClr val="FF0000"/>
                </a:solidFill>
              </a:rPr>
              <a:t>CM At Risk</a:t>
            </a:r>
          </a:p>
          <a:p>
            <a:pPr marL="731520" lvl="1" indent="-274320">
              <a:lnSpc>
                <a:spcPct val="150000"/>
              </a:lnSpc>
              <a:spcBef>
                <a:spcPct val="20000"/>
              </a:spcBef>
              <a:buClr>
                <a:schemeClr val="accent2"/>
              </a:buClr>
              <a:buSzPct val="90000"/>
              <a:buFont typeface="Wingdings"/>
              <a:buChar char=""/>
              <a:defRPr/>
            </a:pPr>
            <a:r>
              <a:rPr lang="en-US" sz="2000" dirty="0"/>
              <a:t>Good for clients with insufficient staff; </a:t>
            </a:r>
          </a:p>
          <a:p>
            <a:pPr marL="731520" lvl="1" indent="-274320">
              <a:lnSpc>
                <a:spcPct val="150000"/>
              </a:lnSpc>
              <a:spcBef>
                <a:spcPct val="20000"/>
              </a:spcBef>
              <a:buClr>
                <a:schemeClr val="accent2"/>
              </a:buClr>
              <a:buSzPct val="90000"/>
              <a:buFont typeface="Wingdings"/>
              <a:buChar char=""/>
              <a:defRPr/>
            </a:pPr>
            <a:r>
              <a:rPr lang="en-US" sz="2000" dirty="0"/>
              <a:t>Responsible for time &amp; cost overrun; </a:t>
            </a:r>
          </a:p>
          <a:p>
            <a:pPr marL="731520" lvl="1" indent="-274320">
              <a:lnSpc>
                <a:spcPct val="150000"/>
              </a:lnSpc>
              <a:spcBef>
                <a:spcPct val="20000"/>
              </a:spcBef>
              <a:buClr>
                <a:schemeClr val="accent2"/>
              </a:buClr>
              <a:buSzPct val="90000"/>
              <a:buFont typeface="Wingdings"/>
              <a:buChar char=""/>
              <a:defRPr/>
            </a:pPr>
            <a:r>
              <a:rPr lang="en-US" sz="2000" dirty="0"/>
              <a:t>Holds &amp; manages the trade contractors; </a:t>
            </a:r>
          </a:p>
          <a:p>
            <a:pPr marL="731520" lvl="1" indent="-274320">
              <a:lnSpc>
                <a:spcPct val="150000"/>
              </a:lnSpc>
              <a:spcBef>
                <a:spcPct val="20000"/>
              </a:spcBef>
              <a:buClr>
                <a:schemeClr val="accent2"/>
              </a:buClr>
              <a:buSzPct val="90000"/>
              <a:buFont typeface="Wingdings"/>
              <a:buChar char=""/>
              <a:defRPr/>
            </a:pPr>
            <a:r>
              <a:rPr lang="en-US" sz="2000" dirty="0"/>
              <a:t>Constructability design review; </a:t>
            </a:r>
            <a:r>
              <a:rPr lang="en-US" sz="2000" dirty="0" smtClean="0"/>
              <a:t> </a:t>
            </a:r>
            <a:endParaRPr lang="en-US" sz="2000" dirty="0"/>
          </a:p>
          <a:p>
            <a:pPr marL="731520" lvl="1" indent="-274320">
              <a:lnSpc>
                <a:spcPct val="150000"/>
              </a:lnSpc>
              <a:spcBef>
                <a:spcPct val="20000"/>
              </a:spcBef>
              <a:buClr>
                <a:schemeClr val="accent2"/>
              </a:buClr>
              <a:buSzPct val="90000"/>
              <a:buFont typeface="Wingdings"/>
              <a:buChar char=""/>
              <a:defRPr/>
            </a:pPr>
            <a:r>
              <a:rPr lang="en-US" sz="2000" dirty="0"/>
              <a:t>Works closely as a teaming effort &amp; encouraging partnering &amp; trust; </a:t>
            </a:r>
          </a:p>
          <a:p>
            <a:pPr marL="273050" indent="-273050" algn="just">
              <a:spcBef>
                <a:spcPts val="575"/>
              </a:spcBef>
              <a:buClr>
                <a:schemeClr val="accent1"/>
              </a:buClr>
              <a:buSzPct val="85000"/>
              <a:buFont typeface="Wingdings 2" pitchFamily="18" charset="2"/>
              <a:buChar char=""/>
              <a:defRPr/>
            </a:pPr>
            <a:endParaRPr lang="en-US" sz="2400"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ctr"/>
            <a:r>
              <a:rPr lang="en-US" sz="4800" b="1" u="sng" dirty="0" smtClean="0">
                <a:solidFill>
                  <a:schemeClr val="tx1"/>
                </a:solidFill>
              </a:rPr>
              <a:t>Disadvantages may include</a:t>
            </a:r>
            <a:endParaRPr lang="en-US" b="1" dirty="0">
              <a:solidFill>
                <a:schemeClr val="tx1"/>
              </a:solidFill>
            </a:endParaRPr>
          </a:p>
        </p:txBody>
      </p:sp>
      <p:sp>
        <p:nvSpPr>
          <p:cNvPr id="4" name="Content Placeholder 2"/>
          <p:cNvSpPr>
            <a:spLocks noGrp="1"/>
          </p:cNvSpPr>
          <p:nvPr>
            <p:ph idx="1"/>
          </p:nvPr>
        </p:nvSpPr>
        <p:spPr>
          <a:xfrm>
            <a:off x="0" y="1219200"/>
            <a:ext cx="3962400" cy="5105400"/>
          </a:xfrm>
        </p:spPr>
        <p:txBody>
          <a:bodyPr>
            <a:normAutofit/>
          </a:bodyPr>
          <a:lstStyle/>
          <a:p>
            <a:r>
              <a:rPr lang="en-US" sz="2800" b="1" u="sng" dirty="0" smtClean="0">
                <a:solidFill>
                  <a:srgbClr val="FF0000"/>
                </a:solidFill>
              </a:rPr>
              <a:t>CM At Free </a:t>
            </a:r>
            <a:endParaRPr lang="en-US" sz="2800" u="sng" dirty="0" smtClean="0">
              <a:solidFill>
                <a:srgbClr val="FF0000"/>
              </a:solidFill>
            </a:endParaRPr>
          </a:p>
          <a:p>
            <a:pPr lvl="1">
              <a:lnSpc>
                <a:spcPct val="150000"/>
              </a:lnSpc>
            </a:pPr>
            <a:r>
              <a:rPr lang="en-US" sz="2000" dirty="0" smtClean="0"/>
              <a:t>No contractual relationship with trade contractors; </a:t>
            </a:r>
          </a:p>
          <a:p>
            <a:pPr lvl="1">
              <a:lnSpc>
                <a:spcPct val="150000"/>
              </a:lnSpc>
            </a:pPr>
            <a:r>
              <a:rPr lang="en-US" sz="2000" dirty="0" smtClean="0"/>
              <a:t>No contractual responsibility for outcomes of a project; </a:t>
            </a:r>
          </a:p>
          <a:p>
            <a:pPr lvl="1">
              <a:lnSpc>
                <a:spcPct val="150000"/>
              </a:lnSpc>
            </a:pPr>
            <a:r>
              <a:rPr lang="en-US" sz="2000" dirty="0" smtClean="0"/>
              <a:t>Client retains the risks;  </a:t>
            </a:r>
          </a:p>
        </p:txBody>
      </p:sp>
      <p:sp>
        <p:nvSpPr>
          <p:cNvPr id="6" name="Slide Number Placeholder 5"/>
          <p:cNvSpPr>
            <a:spLocks noGrp="1"/>
          </p:cNvSpPr>
          <p:nvPr>
            <p:ph type="sldNum" sz="quarter" idx="12"/>
          </p:nvPr>
        </p:nvSpPr>
        <p:spPr/>
        <p:txBody>
          <a:bodyPr/>
          <a:lstStyle/>
          <a:p>
            <a:fld id="{218B68EE-0870-4886-B127-CB3A6B50238C}" type="slidenum">
              <a:rPr lang="en-US" smtClean="0"/>
              <a:pPr/>
              <a:t>22</a:t>
            </a:fld>
            <a:endParaRPr lang="en-US"/>
          </a:p>
        </p:txBody>
      </p:sp>
      <p:sp>
        <p:nvSpPr>
          <p:cNvPr id="5" name="Content Placeholder 2"/>
          <p:cNvSpPr txBox="1">
            <a:spLocks/>
          </p:cNvSpPr>
          <p:nvPr/>
        </p:nvSpPr>
        <p:spPr bwMode="auto">
          <a:xfrm>
            <a:off x="3657600" y="1219200"/>
            <a:ext cx="5486400" cy="4648200"/>
          </a:xfrm>
          <a:prstGeom prst="rect">
            <a:avLst/>
          </a:prstGeom>
          <a:noFill/>
          <a:ln w="9525">
            <a:noFill/>
            <a:miter lim="800000"/>
            <a:headEnd/>
            <a:tailEnd/>
          </a:ln>
        </p:spPr>
        <p:txBody>
          <a:bodyPr/>
          <a:lstStyle/>
          <a:p>
            <a:pPr marL="273050" indent="-273050">
              <a:spcBef>
                <a:spcPts val="575"/>
              </a:spcBef>
              <a:buClr>
                <a:schemeClr val="accent1"/>
              </a:buClr>
              <a:buSzPct val="85000"/>
              <a:buFont typeface="Wingdings 2" pitchFamily="18" charset="2"/>
              <a:buChar char=""/>
              <a:defRPr/>
            </a:pPr>
            <a:r>
              <a:rPr lang="en-US" sz="2800" b="1" u="sng" dirty="0">
                <a:solidFill>
                  <a:srgbClr val="FF0000"/>
                </a:solidFill>
                <a:latin typeface="+mn-lt"/>
              </a:rPr>
              <a:t>CM At Risk </a:t>
            </a:r>
            <a:endParaRPr lang="en-US" sz="2800" u="sng" dirty="0">
              <a:solidFill>
                <a:srgbClr val="FF0000"/>
              </a:solidFill>
              <a:latin typeface="+mn-lt"/>
            </a:endParaRPr>
          </a:p>
          <a:p>
            <a:pPr marL="731520" lvl="1" indent="-274320">
              <a:lnSpc>
                <a:spcPct val="150000"/>
              </a:lnSpc>
              <a:spcBef>
                <a:spcPct val="20000"/>
              </a:spcBef>
              <a:buClr>
                <a:schemeClr val="accent2"/>
              </a:buClr>
              <a:buSzPct val="90000"/>
              <a:buFont typeface="Wingdings"/>
              <a:buChar char=""/>
              <a:defRPr/>
            </a:pPr>
            <a:r>
              <a:rPr lang="en-US" sz="2000" dirty="0"/>
              <a:t>Duplication of administration &amp; additional paperwork; </a:t>
            </a:r>
          </a:p>
          <a:p>
            <a:pPr marL="1188720" lvl="2" indent="-274320">
              <a:lnSpc>
                <a:spcPct val="150000"/>
              </a:lnSpc>
              <a:spcBef>
                <a:spcPct val="20000"/>
              </a:spcBef>
              <a:buClr>
                <a:schemeClr val="accent2"/>
              </a:buClr>
              <a:buSzPct val="90000"/>
              <a:buFont typeface="Wingdings"/>
              <a:buChar char=""/>
              <a:defRPr/>
            </a:pPr>
            <a:r>
              <a:rPr lang="en-US" sz="2000" dirty="0"/>
              <a:t>More paper work for the client; </a:t>
            </a:r>
          </a:p>
          <a:p>
            <a:pPr marL="1188720" lvl="2" indent="-274320">
              <a:lnSpc>
                <a:spcPct val="150000"/>
              </a:lnSpc>
              <a:spcBef>
                <a:spcPct val="20000"/>
              </a:spcBef>
              <a:buClr>
                <a:schemeClr val="accent2"/>
              </a:buClr>
              <a:buSzPct val="90000"/>
              <a:buFont typeface="Wingdings"/>
              <a:buChar char=""/>
              <a:defRPr/>
            </a:pPr>
            <a:r>
              <a:rPr lang="en-US" sz="2000" dirty="0"/>
              <a:t>Some duplication </a:t>
            </a:r>
            <a:r>
              <a:rPr lang="en-US" sz="2000" dirty="0" smtClean="0"/>
              <a:t>of administration</a:t>
            </a:r>
            <a:r>
              <a:rPr lang="en-US" sz="2000" dirty="0"/>
              <a:t>; </a:t>
            </a:r>
          </a:p>
          <a:p>
            <a:pPr marL="731520" lvl="1" indent="-274320">
              <a:lnSpc>
                <a:spcPct val="150000"/>
              </a:lnSpc>
              <a:spcBef>
                <a:spcPct val="20000"/>
              </a:spcBef>
              <a:buClr>
                <a:schemeClr val="accent2"/>
              </a:buClr>
              <a:buSzPct val="90000"/>
              <a:buFont typeface="Wingdings"/>
              <a:buChar char=""/>
              <a:defRPr/>
            </a:pPr>
            <a:r>
              <a:rPr lang="en-US" sz="2000" dirty="0"/>
              <a:t>Fast tracking difficult to control with designer &amp; CM; </a:t>
            </a:r>
          </a:p>
          <a:p>
            <a:pPr marL="731520" lvl="1" indent="-274320">
              <a:lnSpc>
                <a:spcPct val="150000"/>
              </a:lnSpc>
              <a:spcBef>
                <a:spcPct val="20000"/>
              </a:spcBef>
              <a:buClr>
                <a:schemeClr val="accent2"/>
              </a:buClr>
              <a:buSzPct val="90000"/>
              <a:buFont typeface="Wingdings"/>
              <a:buChar char=""/>
              <a:defRPr/>
            </a:pPr>
            <a:r>
              <a:rPr lang="en-US" sz="2000" dirty="0"/>
              <a:t>Sometimes difficult to manage all phased packages with costs, changes </a:t>
            </a:r>
            <a:r>
              <a:rPr lang="en-US" sz="2000" dirty="0" smtClean="0"/>
              <a:t>&amp; schedules</a:t>
            </a:r>
            <a:r>
              <a:rPr lang="en-US" sz="2000" dirty="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tx1"/>
                </a:solidFill>
              </a:rPr>
              <a:t>D. Design-Build-Operate , DBO</a:t>
            </a:r>
            <a:r>
              <a:rPr lang="en-US" dirty="0" smtClean="0"/>
              <a:t/>
            </a:r>
            <a:br>
              <a:rPr lang="en-US" dirty="0" smtClean="0"/>
            </a:br>
            <a:endParaRPr lang="en-US" dirty="0"/>
          </a:p>
        </p:txBody>
      </p:sp>
      <p:sp>
        <p:nvSpPr>
          <p:cNvPr id="3" name="Content Placeholder 2"/>
          <p:cNvSpPr>
            <a:spLocks noGrp="1"/>
          </p:cNvSpPr>
          <p:nvPr>
            <p:ph idx="1"/>
          </p:nvPr>
        </p:nvSpPr>
        <p:spPr>
          <a:xfrm>
            <a:off x="457200" y="1295401"/>
            <a:ext cx="8305800" cy="5105400"/>
          </a:xfrm>
        </p:spPr>
        <p:txBody>
          <a:bodyPr>
            <a:normAutofit/>
          </a:bodyPr>
          <a:lstStyle/>
          <a:p>
            <a:pPr>
              <a:lnSpc>
                <a:spcPct val="150000"/>
              </a:lnSpc>
            </a:pPr>
            <a:r>
              <a:rPr lang="en-US" sz="2200" dirty="0" smtClean="0"/>
              <a:t>According to </a:t>
            </a:r>
            <a:r>
              <a:rPr lang="en-US" sz="2400" b="1" dirty="0" smtClean="0">
                <a:solidFill>
                  <a:srgbClr val="FF0000"/>
                </a:solidFill>
              </a:rPr>
              <a:t>FIDIC</a:t>
            </a:r>
            <a:r>
              <a:rPr lang="en-US" sz="2400" dirty="0" smtClean="0"/>
              <a:t> , the </a:t>
            </a:r>
            <a:r>
              <a:rPr lang="en-US" sz="2400" b="1" dirty="0" smtClean="0">
                <a:solidFill>
                  <a:srgbClr val="FF0000"/>
                </a:solidFill>
              </a:rPr>
              <a:t>DBO </a:t>
            </a:r>
            <a:r>
              <a:rPr lang="en-US" sz="2200" dirty="0" smtClean="0"/>
              <a:t>approach to contracting combines design , construction , and long term (ex.20 years) operation (and maintenance) of a facility in to one single contract awarded to a single contract or (who will usually be a joint venture or consortium representing all the </a:t>
            </a:r>
            <a:r>
              <a:rPr lang="en-US" sz="2200" dirty="0" smtClean="0"/>
              <a:t>skills </a:t>
            </a:r>
            <a:r>
              <a:rPr lang="en-US" sz="2200" dirty="0" smtClean="0"/>
              <a:t>for in a DBO arrangement).</a:t>
            </a:r>
          </a:p>
          <a:p>
            <a:pPr>
              <a:lnSpc>
                <a:spcPct val="150000"/>
              </a:lnSpc>
            </a:pPr>
            <a:r>
              <a:rPr lang="en-US" sz="2200" dirty="0" smtClean="0"/>
              <a:t>The advantages are categorized in terms of :  </a:t>
            </a:r>
          </a:p>
          <a:p>
            <a:pPr lvl="1">
              <a:lnSpc>
                <a:spcPct val="150000"/>
              </a:lnSpc>
            </a:pPr>
            <a:r>
              <a:rPr lang="en-US" sz="1800" dirty="0" smtClean="0"/>
              <a:t>time , </a:t>
            </a:r>
          </a:p>
          <a:p>
            <a:pPr lvl="1">
              <a:lnSpc>
                <a:spcPct val="150000"/>
              </a:lnSpc>
            </a:pPr>
            <a:r>
              <a:rPr lang="en-US" sz="1800" dirty="0" smtClean="0"/>
              <a:t>finance and quality.</a:t>
            </a:r>
          </a:p>
          <a:p>
            <a:endParaRPr lang="en-US"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t>Cont…</a:t>
            </a:r>
            <a:endParaRPr lang="en-US" dirty="0"/>
          </a:p>
        </p:txBody>
      </p:sp>
      <p:sp>
        <p:nvSpPr>
          <p:cNvPr id="3" name="Content Placeholder 2"/>
          <p:cNvSpPr>
            <a:spLocks noGrp="1"/>
          </p:cNvSpPr>
          <p:nvPr>
            <p:ph idx="1"/>
          </p:nvPr>
        </p:nvSpPr>
        <p:spPr>
          <a:xfrm>
            <a:off x="304800" y="533400"/>
            <a:ext cx="8382000" cy="6248400"/>
          </a:xfrm>
        </p:spPr>
        <p:txBody>
          <a:bodyPr>
            <a:normAutofit fontScale="47500" lnSpcReduction="20000"/>
          </a:bodyPr>
          <a:lstStyle/>
          <a:p>
            <a:pPr algn="just">
              <a:lnSpc>
                <a:spcPct val="170000"/>
              </a:lnSpc>
              <a:buClrTx/>
              <a:buFont typeface="Wingdings" pitchFamily="2" charset="2"/>
              <a:buChar char="Ø"/>
            </a:pPr>
            <a:r>
              <a:rPr lang="en-US" sz="5000" b="1" u="sng" dirty="0" smtClean="0"/>
              <a:t>Time</a:t>
            </a:r>
            <a:r>
              <a:rPr lang="en-US" sz="3600" b="1" u="sng" dirty="0" smtClean="0"/>
              <a:t> </a:t>
            </a:r>
            <a:endParaRPr lang="en-US" sz="5100" b="1" dirty="0" smtClean="0"/>
          </a:p>
          <a:p>
            <a:pPr lvl="1" algn="just">
              <a:lnSpc>
                <a:spcPct val="170000"/>
              </a:lnSpc>
            </a:pPr>
            <a:r>
              <a:rPr lang="en-US" sz="3800" dirty="0" smtClean="0"/>
              <a:t>With possibilities to overlap some design &amp; build activities it will be possible to minimize delays &amp; optimize the smooth flow of construction activities</a:t>
            </a:r>
            <a:r>
              <a:rPr lang="en-US" dirty="0" smtClean="0"/>
              <a:t>. </a:t>
            </a:r>
          </a:p>
          <a:p>
            <a:pPr algn="just">
              <a:lnSpc>
                <a:spcPct val="170000"/>
              </a:lnSpc>
              <a:buClrTx/>
              <a:buFont typeface="Wingdings" pitchFamily="2" charset="2"/>
              <a:buChar char="Ø"/>
            </a:pPr>
            <a:r>
              <a:rPr lang="en-US" sz="5100" b="1" u="sng" dirty="0" smtClean="0"/>
              <a:t>Finance </a:t>
            </a:r>
            <a:endParaRPr lang="en-US" sz="5100" b="1" dirty="0" smtClean="0"/>
          </a:p>
          <a:p>
            <a:pPr lvl="1" algn="just">
              <a:lnSpc>
                <a:spcPct val="170000"/>
              </a:lnSpc>
            </a:pPr>
            <a:r>
              <a:rPr lang="en-US" sz="3800" dirty="0" smtClean="0"/>
              <a:t>With cost restraints &amp; commitments &amp; other risks being carried by the contractor, there is less risk of price over-run. </a:t>
            </a:r>
          </a:p>
          <a:p>
            <a:pPr marL="633222" indent="-514350" algn="just">
              <a:lnSpc>
                <a:spcPct val="170000"/>
              </a:lnSpc>
              <a:buClrTx/>
              <a:buFont typeface="Wingdings" pitchFamily="2" charset="2"/>
              <a:buChar char="Ø"/>
            </a:pPr>
            <a:r>
              <a:rPr lang="en-US" sz="5100" b="1" u="sng" dirty="0" smtClean="0"/>
              <a:t>Quality </a:t>
            </a:r>
          </a:p>
          <a:p>
            <a:pPr lvl="1" algn="just">
              <a:lnSpc>
                <a:spcPct val="170000"/>
              </a:lnSpc>
            </a:pPr>
            <a:r>
              <a:rPr lang="en-US" sz="3800" dirty="0" smtClean="0"/>
              <a:t>With the contractor responsible for </a:t>
            </a:r>
            <a:r>
              <a:rPr lang="en-US" sz="5100" dirty="0" smtClean="0"/>
              <a:t>20</a:t>
            </a:r>
            <a:r>
              <a:rPr lang="en-US" sz="3800" dirty="0" smtClean="0"/>
              <a:t> years operation, he has an interest to design &amp; build quality plant with low operation &amp; maintenance costs. </a:t>
            </a:r>
          </a:p>
          <a:p>
            <a:pPr lvl="1" algn="just">
              <a:lnSpc>
                <a:spcPct val="170000"/>
              </a:lnSpc>
            </a:pPr>
            <a:r>
              <a:rPr lang="en-US" sz="3800" dirty="0" smtClean="0"/>
              <a:t>Not only will then plant be “fit for purpose” but it will be “built to last”. </a:t>
            </a:r>
          </a:p>
          <a:p>
            <a:pPr algn="just">
              <a:buFont typeface="Wingdings 2" pitchFamily="18" charset="2"/>
              <a:buNone/>
            </a:pPr>
            <a:r>
              <a:rPr lang="en-US" sz="4200" dirty="0" smtClean="0"/>
              <a:t> </a:t>
            </a:r>
            <a:r>
              <a:rPr lang="en-US" sz="4200" b="1" dirty="0" smtClean="0"/>
              <a:t>The FIDIC has now prepared conditions of contract which facilitate the D-B-O process. </a:t>
            </a:r>
          </a:p>
          <a:p>
            <a:endParaRPr lang="en-US"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b="1" dirty="0" smtClean="0">
                <a:solidFill>
                  <a:schemeClr val="tx1"/>
                </a:solidFill>
              </a:rPr>
              <a:t>E. Build-Operate-Transfer , BOT</a:t>
            </a:r>
            <a:endParaRPr lang="en-US" b="1" dirty="0">
              <a:solidFill>
                <a:schemeClr val="tx1"/>
              </a:solidFill>
            </a:endParaRPr>
          </a:p>
        </p:txBody>
      </p:sp>
      <p:sp>
        <p:nvSpPr>
          <p:cNvPr id="3" name="Content Placeholder 2"/>
          <p:cNvSpPr>
            <a:spLocks noGrp="1"/>
          </p:cNvSpPr>
          <p:nvPr>
            <p:ph idx="1"/>
          </p:nvPr>
        </p:nvSpPr>
        <p:spPr>
          <a:xfrm>
            <a:off x="304800" y="1371600"/>
            <a:ext cx="8610600" cy="5257799"/>
          </a:xfrm>
        </p:spPr>
        <p:txBody>
          <a:bodyPr>
            <a:normAutofit/>
          </a:bodyPr>
          <a:lstStyle/>
          <a:p>
            <a:pPr>
              <a:lnSpc>
                <a:spcPct val="150000"/>
              </a:lnSpc>
            </a:pPr>
            <a:r>
              <a:rPr lang="en-US" sz="2000" dirty="0" smtClean="0"/>
              <a:t>BOT is a form of procurement and contract delivery system that promotes </a:t>
            </a:r>
            <a:r>
              <a:rPr lang="en-US" sz="2000" b="1" dirty="0" smtClean="0">
                <a:solidFill>
                  <a:srgbClr val="FF0000"/>
                </a:solidFill>
              </a:rPr>
              <a:t>Public Private Partnership (PPP) </a:t>
            </a:r>
            <a:r>
              <a:rPr lang="en-US" sz="2000" dirty="0" smtClean="0"/>
              <a:t>in which a private company is contracted to finance , design , construct , operate for a certain period (usually 10 years) and transfer the facility to  the Project Owner.</a:t>
            </a:r>
          </a:p>
          <a:p>
            <a:pPr>
              <a:lnSpc>
                <a:spcPct val="150000"/>
              </a:lnSpc>
            </a:pPr>
            <a:r>
              <a:rPr lang="en-US" sz="2000" dirty="0" smtClean="0"/>
              <a:t>The typical </a:t>
            </a:r>
            <a:r>
              <a:rPr lang="en-US" sz="2000" b="1" dirty="0" smtClean="0">
                <a:solidFill>
                  <a:srgbClr val="FF0000"/>
                </a:solidFill>
              </a:rPr>
              <a:t>BOT</a:t>
            </a:r>
            <a:r>
              <a:rPr lang="en-US" sz="2000" dirty="0" smtClean="0"/>
              <a:t> project contract is the process where by a government grants a concession to a project development company to develop and operate what would normally be a public sector project , for a given period of time known as the concession period.</a:t>
            </a:r>
          </a:p>
          <a:p>
            <a:pPr>
              <a:lnSpc>
                <a:spcPct val="150000"/>
              </a:lnSpc>
            </a:pPr>
            <a:r>
              <a:rPr lang="en-US" sz="2000" dirty="0" smtClean="0"/>
              <a:t>BOT project involves a potentially complex contractual structure.</a:t>
            </a:r>
          </a:p>
          <a:p>
            <a:endParaRPr lang="en-US"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824"/>
            <a:ext cx="8229600" cy="722376"/>
          </a:xfrm>
        </p:spPr>
        <p:txBody>
          <a:bodyPr>
            <a:noAutofit/>
          </a:bodyPr>
          <a:lstStyle/>
          <a:p>
            <a:r>
              <a:rPr lang="en-US" sz="3600" b="1" dirty="0" smtClean="0"/>
              <a:t>G. Delivery systems based on Financing method</a:t>
            </a:r>
            <a:endParaRPr lang="en-US" sz="3600" b="1" dirty="0"/>
          </a:p>
        </p:txBody>
      </p:sp>
      <p:sp>
        <p:nvSpPr>
          <p:cNvPr id="3" name="Content Placeholder 2"/>
          <p:cNvSpPr>
            <a:spLocks noGrp="1"/>
          </p:cNvSpPr>
          <p:nvPr>
            <p:ph idx="1"/>
          </p:nvPr>
        </p:nvSpPr>
        <p:spPr/>
        <p:txBody>
          <a:bodyPr/>
          <a:lstStyle/>
          <a:p>
            <a:pPr>
              <a:buClrTx/>
              <a:buFont typeface="Wingdings" pitchFamily="2" charset="2"/>
              <a:buChar char="Ø"/>
            </a:pPr>
            <a:r>
              <a:rPr lang="en-US" dirty="0" smtClean="0"/>
              <a:t>Design-build-operate-transfer ; DBOT</a:t>
            </a:r>
          </a:p>
          <a:p>
            <a:pPr>
              <a:buClrTx/>
              <a:buFont typeface="Wingdings" pitchFamily="2" charset="2"/>
              <a:buChar char="Ø"/>
            </a:pPr>
            <a:r>
              <a:rPr lang="en-US" dirty="0" smtClean="0"/>
              <a:t>Design-build-operate-maintain ; DBOM</a:t>
            </a:r>
          </a:p>
          <a:p>
            <a:pPr>
              <a:buClrTx/>
              <a:buFont typeface="Wingdings" pitchFamily="2" charset="2"/>
              <a:buChar char="Ø"/>
            </a:pPr>
            <a:r>
              <a:rPr lang="en-US" dirty="0" smtClean="0"/>
              <a:t>Design-build-own-operate-transfer ;DBOOT</a:t>
            </a:r>
          </a:p>
          <a:p>
            <a:endParaRPr lang="en-US" dirty="0"/>
          </a:p>
        </p:txBody>
      </p:sp>
      <p:sp>
        <p:nvSpPr>
          <p:cNvPr id="5" name="Slide Number Placeholder 4"/>
          <p:cNvSpPr>
            <a:spLocks noGrp="1"/>
          </p:cNvSpPr>
          <p:nvPr>
            <p:ph type="sldNum" sz="quarter" idx="12"/>
          </p:nvPr>
        </p:nvSpPr>
        <p:spPr/>
        <p:txBody>
          <a:bodyPr/>
          <a:lstStyle/>
          <a:p>
            <a:fld id="{218B68EE-0870-4886-B127-CB3A6B50238C}" type="slidenum">
              <a:rPr lang="en-US" smtClean="0"/>
              <a:pPr/>
              <a:t>26</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2209800" y="3886200"/>
            <a:ext cx="41910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88"/>
            <a:ext cx="8229600" cy="1124712"/>
          </a:xfrm>
        </p:spPr>
        <p:txBody>
          <a:bodyPr>
            <a:noAutofit/>
          </a:bodyPr>
          <a:lstStyle/>
          <a:p>
            <a:r>
              <a:rPr lang="en-US" sz="4000" b="1" dirty="0" smtClean="0">
                <a:solidFill>
                  <a:schemeClr val="tx1"/>
                </a:solidFill>
              </a:rPr>
              <a:t>1.3.Stages of Civil Engineering Projects</a:t>
            </a:r>
            <a:endParaRPr lang="en-US" sz="4000" b="1" dirty="0">
              <a:solidFill>
                <a:schemeClr val="tx1"/>
              </a:solidFill>
            </a:endParaRPr>
          </a:p>
        </p:txBody>
      </p:sp>
      <p:sp>
        <p:nvSpPr>
          <p:cNvPr id="3" name="Content Placeholder 2"/>
          <p:cNvSpPr>
            <a:spLocks noGrp="1"/>
          </p:cNvSpPr>
          <p:nvPr>
            <p:ph idx="1"/>
          </p:nvPr>
        </p:nvSpPr>
        <p:spPr>
          <a:xfrm>
            <a:off x="457200" y="1143000"/>
            <a:ext cx="8229600" cy="5029200"/>
          </a:xfrm>
        </p:spPr>
        <p:txBody>
          <a:bodyPr/>
          <a:lstStyle/>
          <a:p>
            <a:pPr>
              <a:lnSpc>
                <a:spcPct val="150000"/>
              </a:lnSpc>
            </a:pPr>
            <a:r>
              <a:rPr lang="en-US" sz="2000" dirty="0" smtClean="0"/>
              <a:t>The project life cycle of a construction project may be viewed as a process through which a project is implemented from cradle to grave.</a:t>
            </a:r>
          </a:p>
          <a:p>
            <a:pPr>
              <a:buNone/>
            </a:pPr>
            <a:endParaRPr lang="en-US" dirty="0"/>
          </a:p>
        </p:txBody>
      </p:sp>
      <p:sp>
        <p:nvSpPr>
          <p:cNvPr id="5" name="Slide Number Placeholder 4"/>
          <p:cNvSpPr>
            <a:spLocks noGrp="1"/>
          </p:cNvSpPr>
          <p:nvPr>
            <p:ph type="sldNum" sz="quarter" idx="12"/>
          </p:nvPr>
        </p:nvSpPr>
        <p:spPr/>
        <p:txBody>
          <a:bodyPr/>
          <a:lstStyle/>
          <a:p>
            <a:fld id="{218B68EE-0870-4886-B127-CB3A6B50238C}" type="slidenum">
              <a:rPr lang="en-US" smtClean="0"/>
              <a:pPr/>
              <a:t>27</a:t>
            </a:fld>
            <a:endParaRPr lang="en-US"/>
          </a:p>
        </p:txBody>
      </p:sp>
      <p:pic>
        <p:nvPicPr>
          <p:cNvPr id="2051" name="Picture 3"/>
          <p:cNvPicPr>
            <a:picLocks noChangeAspect="1" noChangeArrowheads="1"/>
          </p:cNvPicPr>
          <p:nvPr/>
        </p:nvPicPr>
        <p:blipFill>
          <a:blip r:embed="rId2" cstate="print"/>
          <a:srcRect/>
          <a:stretch>
            <a:fillRect/>
          </a:stretch>
        </p:blipFill>
        <p:spPr bwMode="auto">
          <a:xfrm>
            <a:off x="914400" y="2438400"/>
            <a:ext cx="7667625"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9600" y="3429000"/>
            <a:ext cx="8153400" cy="3429000"/>
          </a:xfrm>
          <a:prstGeom prst="rect">
            <a:avLst/>
          </a:prstGeom>
          <a:noFill/>
          <a:ln w="9525">
            <a:noFill/>
            <a:miter lim="800000"/>
            <a:headEnd/>
            <a:tailEnd/>
          </a:ln>
        </p:spPr>
      </p:pic>
      <p:sp>
        <p:nvSpPr>
          <p:cNvPr id="2" name="Title 1"/>
          <p:cNvSpPr>
            <a:spLocks noGrp="1"/>
          </p:cNvSpPr>
          <p:nvPr>
            <p:ph type="title"/>
          </p:nvPr>
        </p:nvSpPr>
        <p:spPr>
          <a:xfrm>
            <a:off x="457200" y="304800"/>
            <a:ext cx="8229600" cy="68580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228600" y="914400"/>
            <a:ext cx="8458200" cy="2667000"/>
          </a:xfrm>
        </p:spPr>
        <p:txBody>
          <a:bodyPr/>
          <a:lstStyle/>
          <a:p>
            <a:pPr>
              <a:buClrTx/>
              <a:buFont typeface="Wingdings" pitchFamily="2" charset="2"/>
              <a:buChar char="Ø"/>
            </a:pPr>
            <a:r>
              <a:rPr lang="en-US" sz="2400" dirty="0" smtClean="0"/>
              <a:t>The </a:t>
            </a:r>
            <a:r>
              <a:rPr lang="en-US" sz="2400" b="1" i="1" dirty="0" smtClean="0"/>
              <a:t>major stages in construction projects encompass:</a:t>
            </a:r>
          </a:p>
          <a:p>
            <a:pPr lvl="1">
              <a:buClrTx/>
              <a:buFont typeface="Wingdings" pitchFamily="2" charset="2"/>
              <a:buChar char="Ø"/>
            </a:pPr>
            <a:r>
              <a:rPr lang="en-US" sz="2000" dirty="0" smtClean="0"/>
              <a:t>Pre-design stage</a:t>
            </a:r>
          </a:p>
          <a:p>
            <a:pPr lvl="1">
              <a:buClrTx/>
              <a:buFont typeface="Wingdings" pitchFamily="2" charset="2"/>
              <a:buChar char="Ø"/>
            </a:pPr>
            <a:r>
              <a:rPr lang="en-US" sz="2000" dirty="0" smtClean="0"/>
              <a:t>Design stage</a:t>
            </a:r>
          </a:p>
          <a:p>
            <a:pPr lvl="1">
              <a:buClrTx/>
              <a:buFont typeface="Wingdings" pitchFamily="2" charset="2"/>
              <a:buChar char="Ø"/>
            </a:pPr>
            <a:r>
              <a:rPr lang="en-US" sz="2000" dirty="0" smtClean="0"/>
              <a:t>Processing construction bids stage</a:t>
            </a:r>
          </a:p>
          <a:p>
            <a:pPr lvl="1">
              <a:buClrTx/>
              <a:buFont typeface="Wingdings" pitchFamily="2" charset="2"/>
              <a:buChar char="Ø"/>
            </a:pPr>
            <a:r>
              <a:rPr lang="en-US" sz="2000" dirty="0" smtClean="0"/>
              <a:t>Construction stage</a:t>
            </a:r>
          </a:p>
          <a:p>
            <a:pPr lvl="1">
              <a:buClrTx/>
              <a:buFont typeface="Wingdings" pitchFamily="2" charset="2"/>
              <a:buChar char="Ø"/>
            </a:pPr>
            <a:r>
              <a:rPr lang="en-US" sz="2000" dirty="0" smtClean="0"/>
              <a:t>Completion and handover (contract closeout)</a:t>
            </a:r>
          </a:p>
          <a:p>
            <a:endParaRPr lang="en-US" dirty="0"/>
          </a:p>
        </p:txBody>
      </p:sp>
      <p:sp>
        <p:nvSpPr>
          <p:cNvPr id="5" name="Slide Number Placeholder 4"/>
          <p:cNvSpPr>
            <a:spLocks noGrp="1"/>
          </p:cNvSpPr>
          <p:nvPr>
            <p:ph type="sldNum" sz="quarter" idx="12"/>
          </p:nvPr>
        </p:nvSpPr>
        <p:spPr/>
        <p:txBody>
          <a:bodyPr/>
          <a:lstStyle/>
          <a:p>
            <a:fld id="{218B68EE-0870-4886-B127-CB3A6B50238C}"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tx1"/>
                </a:solidFill>
              </a:rPr>
              <a:t>1.3.1 Pre-design stage</a:t>
            </a:r>
            <a:r>
              <a:rPr lang="en-US" dirty="0" smtClean="0"/>
              <a:t/>
            </a:r>
            <a:br>
              <a:rPr lang="en-US" dirty="0" smtClean="0"/>
            </a:br>
            <a:endParaRPr lang="en-US" dirty="0"/>
          </a:p>
        </p:txBody>
      </p:sp>
      <p:sp>
        <p:nvSpPr>
          <p:cNvPr id="3" name="Content Placeholder 2"/>
          <p:cNvSpPr>
            <a:spLocks noGrp="1"/>
          </p:cNvSpPr>
          <p:nvPr>
            <p:ph idx="1"/>
          </p:nvPr>
        </p:nvSpPr>
        <p:spPr>
          <a:xfrm>
            <a:off x="304800" y="1600201"/>
            <a:ext cx="8382000" cy="4800600"/>
          </a:xfrm>
        </p:spPr>
        <p:txBody>
          <a:bodyPr/>
          <a:lstStyle/>
          <a:p>
            <a:pPr>
              <a:buClrTx/>
              <a:buFont typeface="Wingdings" pitchFamily="2" charset="2"/>
              <a:buChar char="v"/>
            </a:pPr>
            <a:r>
              <a:rPr lang="en-US" dirty="0" smtClean="0"/>
              <a:t>It encompasses the following major activities:</a:t>
            </a:r>
          </a:p>
          <a:p>
            <a:pPr lvl="1">
              <a:buClrTx/>
              <a:buFont typeface="Wingdings" pitchFamily="2" charset="2"/>
              <a:buChar char="ü"/>
            </a:pPr>
            <a:r>
              <a:rPr lang="en-US" dirty="0" smtClean="0"/>
              <a:t>Carry out feasibility study,</a:t>
            </a:r>
          </a:p>
          <a:p>
            <a:pPr lvl="1">
              <a:buClrTx/>
              <a:buFont typeface="Wingdings" pitchFamily="2" charset="2"/>
              <a:buChar char="ü"/>
            </a:pPr>
            <a:r>
              <a:rPr lang="en-US" dirty="0" smtClean="0"/>
              <a:t>Selection of suitable site,</a:t>
            </a:r>
          </a:p>
          <a:p>
            <a:pPr lvl="1">
              <a:buClrTx/>
              <a:buFont typeface="Wingdings" pitchFamily="2" charset="2"/>
              <a:buChar char="ü"/>
            </a:pPr>
            <a:r>
              <a:rPr lang="en-US" dirty="0" smtClean="0"/>
              <a:t>Preparation of tentative cost estimates,</a:t>
            </a:r>
          </a:p>
          <a:p>
            <a:pPr lvl="1">
              <a:buClrTx/>
              <a:buFont typeface="Wingdings" pitchFamily="2" charset="2"/>
              <a:buChar char="ü"/>
            </a:pPr>
            <a:r>
              <a:rPr lang="en-US" dirty="0" smtClean="0"/>
              <a:t>Making  topography of the site,</a:t>
            </a:r>
          </a:p>
          <a:p>
            <a:pPr lvl="1">
              <a:buClrTx/>
              <a:buFont typeface="Wingdings" pitchFamily="2" charset="2"/>
              <a:buChar char="ü"/>
            </a:pPr>
            <a:r>
              <a:rPr lang="en-US" dirty="0" smtClean="0"/>
              <a:t>Preliminary sub-surface investigation.</a:t>
            </a:r>
          </a:p>
          <a:p>
            <a:endParaRPr lang="en-US" dirty="0"/>
          </a:p>
        </p:txBody>
      </p:sp>
      <p:sp>
        <p:nvSpPr>
          <p:cNvPr id="7" name="Footer Placeholder 6"/>
          <p:cNvSpPr>
            <a:spLocks noGrp="1"/>
          </p:cNvSpPr>
          <p:nvPr>
            <p:ph type="ftr" sz="quarter" idx="11"/>
          </p:nvPr>
        </p:nvSpPr>
        <p:spPr/>
        <p:txBody>
          <a:bodyPr/>
          <a:lstStyle/>
          <a:p>
            <a:r>
              <a:rPr lang="en-US" smtClean="0"/>
              <a:t>Pre-by Ermias Solomon.</a:t>
            </a:r>
            <a:endParaRPr lang="en-US"/>
          </a:p>
        </p:txBody>
      </p:sp>
      <p:sp>
        <p:nvSpPr>
          <p:cNvPr id="6" name="Slide Number Placeholder 5"/>
          <p:cNvSpPr>
            <a:spLocks noGrp="1"/>
          </p:cNvSpPr>
          <p:nvPr>
            <p:ph type="sldNum" sz="quarter" idx="12"/>
          </p:nvPr>
        </p:nvSpPr>
        <p:spPr/>
        <p:txBody>
          <a:bodyPr/>
          <a:lstStyle/>
          <a:p>
            <a:fld id="{218B68EE-0870-4886-B127-CB3A6B50238C}" type="slidenum">
              <a:rPr lang="en-US" smtClean="0"/>
              <a:pPr/>
              <a:t>29</a:t>
            </a:fld>
            <a:endParaRPr lang="en-US"/>
          </a:p>
        </p:txBody>
      </p:sp>
      <p:pic>
        <p:nvPicPr>
          <p:cNvPr id="3074" name="Picture 2" descr="https://encrypted-tbn1.gstatic.com/images?q=tbn:ANd9GcQ5kYLqbBtNJkRUPCH_2ezW-5p63mfLfGqn5vYXS2XAtfFgbVV7"/>
          <p:cNvPicPr>
            <a:picLocks noChangeAspect="1" noChangeArrowheads="1"/>
          </p:cNvPicPr>
          <p:nvPr/>
        </p:nvPicPr>
        <p:blipFill>
          <a:blip r:embed="rId2" cstate="print"/>
          <a:srcRect/>
          <a:stretch>
            <a:fillRect/>
          </a:stretch>
        </p:blipFill>
        <p:spPr bwMode="auto">
          <a:xfrm>
            <a:off x="0" y="4876800"/>
            <a:ext cx="9143999" cy="1981201"/>
          </a:xfrm>
          <a:prstGeom prst="rect">
            <a:avLst/>
          </a:prstGeom>
          <a:noFill/>
        </p:spPr>
      </p:pic>
      <p:sp>
        <p:nvSpPr>
          <p:cNvPr id="3076" name="AutoShape 4" descr="https://encrypted-tbn0.gstatic.com/images?q=tbn:ANd9GcSI0LKHMF3SF15MZYedisK22nwelYVO7XZebU81dKHCBRatdzw7"/>
          <p:cNvSpPr>
            <a:spLocks noChangeAspect="1" noChangeArrowheads="1"/>
          </p:cNvSpPr>
          <p:nvPr/>
        </p:nvSpPr>
        <p:spPr bwMode="auto">
          <a:xfrm>
            <a:off x="155575" y="-754063"/>
            <a:ext cx="2371725" cy="15716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Cont…</a:t>
            </a:r>
            <a:endParaRPr lang="en-US" dirty="0"/>
          </a:p>
        </p:txBody>
      </p:sp>
      <p:sp>
        <p:nvSpPr>
          <p:cNvPr id="3" name="Content Placeholder 2"/>
          <p:cNvSpPr>
            <a:spLocks noGrp="1"/>
          </p:cNvSpPr>
          <p:nvPr>
            <p:ph idx="1"/>
          </p:nvPr>
        </p:nvSpPr>
        <p:spPr>
          <a:xfrm>
            <a:off x="152400" y="1524001"/>
            <a:ext cx="5029200" cy="5334000"/>
          </a:xfrm>
        </p:spPr>
        <p:txBody>
          <a:bodyPr>
            <a:normAutofit/>
          </a:bodyPr>
          <a:lstStyle/>
          <a:p>
            <a:r>
              <a:rPr lang="en-US" sz="2400" dirty="0" smtClean="0"/>
              <a:t>The main players in the construction industry are:</a:t>
            </a:r>
          </a:p>
          <a:p>
            <a:pPr lvl="2"/>
            <a:r>
              <a:rPr lang="en-US" i="1" dirty="0" smtClean="0"/>
              <a:t>The Client:</a:t>
            </a:r>
          </a:p>
          <a:p>
            <a:pPr lvl="2"/>
            <a:r>
              <a:rPr lang="en-US" i="1" dirty="0" smtClean="0"/>
              <a:t>The Consultant:</a:t>
            </a:r>
            <a:endParaRPr lang="en-US" b="1" dirty="0" smtClean="0"/>
          </a:p>
          <a:p>
            <a:pPr lvl="2"/>
            <a:r>
              <a:rPr lang="en-US" i="1" dirty="0" smtClean="0"/>
              <a:t>The Contractor: </a:t>
            </a:r>
            <a:endParaRPr lang="en-US" b="1" i="1" dirty="0" smtClean="0"/>
          </a:p>
          <a:p>
            <a:pPr lvl="2"/>
            <a:r>
              <a:rPr lang="en-US" i="1" dirty="0" smtClean="0"/>
              <a:t>Insurance Companies:</a:t>
            </a:r>
          </a:p>
          <a:p>
            <a:pPr lvl="2"/>
            <a:r>
              <a:rPr lang="en-US" i="1" dirty="0" smtClean="0"/>
              <a:t>Banks:</a:t>
            </a:r>
          </a:p>
          <a:p>
            <a:pPr lvl="2"/>
            <a:r>
              <a:rPr lang="en-US" i="1" dirty="0" smtClean="0"/>
              <a:t>Suppliers:</a:t>
            </a:r>
          </a:p>
          <a:p>
            <a:pPr lvl="2"/>
            <a:r>
              <a:rPr lang="en-US" i="1" dirty="0" smtClean="0"/>
              <a:t>Permitting Agencies:</a:t>
            </a:r>
          </a:p>
          <a:p>
            <a:pPr lvl="2"/>
            <a:r>
              <a:rPr lang="en-US" i="1" dirty="0" smtClean="0"/>
              <a:t>Public:</a:t>
            </a:r>
            <a:endParaRPr lang="en-US" dirty="0" smtClean="0"/>
          </a:p>
          <a:p>
            <a:endParaRPr lang="en-US" dirty="0"/>
          </a:p>
        </p:txBody>
      </p:sp>
      <p:sp>
        <p:nvSpPr>
          <p:cNvPr id="9" name="Slide Number Placeholder 8"/>
          <p:cNvSpPr>
            <a:spLocks noGrp="1"/>
          </p:cNvSpPr>
          <p:nvPr>
            <p:ph type="sldNum" sz="quarter" idx="12"/>
          </p:nvPr>
        </p:nvSpPr>
        <p:spPr/>
        <p:txBody>
          <a:bodyPr/>
          <a:lstStyle/>
          <a:p>
            <a:fld id="{218B68EE-0870-4886-B127-CB3A6B50238C}" type="slidenum">
              <a:rPr lang="en-US" smtClean="0"/>
              <a:pPr/>
              <a:t>3</a:t>
            </a:fld>
            <a:endParaRPr lang="en-US"/>
          </a:p>
        </p:txBody>
      </p:sp>
      <p:pic>
        <p:nvPicPr>
          <p:cNvPr id="4" name="Picture 2"/>
          <p:cNvPicPr>
            <a:picLocks noChangeAspect="1" noChangeArrowheads="1"/>
          </p:cNvPicPr>
          <p:nvPr/>
        </p:nvPicPr>
        <p:blipFill>
          <a:blip r:embed="rId2" cstate="print"/>
          <a:srcRect/>
          <a:stretch>
            <a:fillRect/>
          </a:stretch>
        </p:blipFill>
        <p:spPr bwMode="auto">
          <a:xfrm>
            <a:off x="4343400" y="1524000"/>
            <a:ext cx="4800600" cy="12954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343400" y="2819400"/>
            <a:ext cx="4800600" cy="1114425"/>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4343400" y="3886200"/>
            <a:ext cx="4800600" cy="1038225"/>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4343400" y="4876800"/>
            <a:ext cx="4800600" cy="1038225"/>
          </a:xfrm>
          <a:prstGeom prst="rect">
            <a:avLst/>
          </a:prstGeom>
          <a:noFill/>
          <a:ln w="9525">
            <a:noFill/>
            <a:miter lim="800000"/>
            <a:headEnd/>
            <a:tailEnd/>
          </a:ln>
        </p:spPr>
      </p:pic>
      <p:pic>
        <p:nvPicPr>
          <p:cNvPr id="8" name="Picture 6"/>
          <p:cNvPicPr>
            <a:picLocks noChangeAspect="1" noChangeArrowheads="1"/>
          </p:cNvPicPr>
          <p:nvPr/>
        </p:nvPicPr>
        <p:blipFill>
          <a:blip r:embed="rId6" cstate="print"/>
          <a:srcRect/>
          <a:stretch>
            <a:fillRect/>
          </a:stretch>
        </p:blipFill>
        <p:spPr bwMode="auto">
          <a:xfrm>
            <a:off x="4343400" y="5867400"/>
            <a:ext cx="4800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sz="4000" b="1" dirty="0" smtClean="0">
                <a:solidFill>
                  <a:schemeClr val="tx1"/>
                </a:solidFill>
              </a:rPr>
              <a:t>1.3.2 Design stage</a:t>
            </a:r>
            <a:endParaRPr lang="en-US" sz="4000" b="1" dirty="0">
              <a:solidFill>
                <a:schemeClr val="tx1"/>
              </a:solidFill>
            </a:endParaRPr>
          </a:p>
        </p:txBody>
      </p:sp>
      <p:sp>
        <p:nvSpPr>
          <p:cNvPr id="3" name="Content Placeholder 2"/>
          <p:cNvSpPr>
            <a:spLocks noGrp="1"/>
          </p:cNvSpPr>
          <p:nvPr>
            <p:ph idx="1"/>
          </p:nvPr>
        </p:nvSpPr>
        <p:spPr>
          <a:xfrm>
            <a:off x="609600" y="1219200"/>
            <a:ext cx="8077200" cy="4114800"/>
          </a:xfrm>
        </p:spPr>
        <p:txBody>
          <a:bodyPr/>
          <a:lstStyle/>
          <a:p>
            <a:pPr>
              <a:buClrTx/>
              <a:buFont typeface="Wingdings" pitchFamily="2" charset="2"/>
              <a:buChar char="Ø"/>
            </a:pPr>
            <a:r>
              <a:rPr lang="en-US" dirty="0" smtClean="0"/>
              <a:t>It encompasses the preparation of:</a:t>
            </a:r>
          </a:p>
          <a:p>
            <a:pPr lvl="4">
              <a:lnSpc>
                <a:spcPct val="150000"/>
              </a:lnSpc>
              <a:buClrTx/>
              <a:buFont typeface="Wingdings" pitchFamily="2" charset="2"/>
              <a:buChar char="Ø"/>
            </a:pPr>
            <a:r>
              <a:rPr lang="en-US" dirty="0" smtClean="0"/>
              <a:t>Concept design,</a:t>
            </a:r>
          </a:p>
          <a:p>
            <a:pPr lvl="4">
              <a:lnSpc>
                <a:spcPct val="150000"/>
              </a:lnSpc>
              <a:buClrTx/>
              <a:buFont typeface="Wingdings" pitchFamily="2" charset="2"/>
              <a:buChar char="Ø"/>
            </a:pPr>
            <a:r>
              <a:rPr lang="en-US" dirty="0" smtClean="0"/>
              <a:t>Preliminary design,</a:t>
            </a:r>
          </a:p>
          <a:p>
            <a:pPr lvl="4">
              <a:lnSpc>
                <a:spcPct val="150000"/>
              </a:lnSpc>
              <a:buClrTx/>
              <a:buFont typeface="Wingdings" pitchFamily="2" charset="2"/>
              <a:buChar char="Ø"/>
            </a:pPr>
            <a:r>
              <a:rPr lang="en-US" dirty="0" smtClean="0"/>
              <a:t>Final design,</a:t>
            </a:r>
          </a:p>
          <a:p>
            <a:pPr lvl="4">
              <a:lnSpc>
                <a:spcPct val="150000"/>
              </a:lnSpc>
              <a:buClrTx/>
              <a:buFont typeface="Wingdings" pitchFamily="2" charset="2"/>
              <a:buChar char="Ø"/>
            </a:pPr>
            <a:r>
              <a:rPr lang="en-US" dirty="0" smtClean="0"/>
              <a:t>Engineer’s cost estimate,</a:t>
            </a:r>
          </a:p>
          <a:p>
            <a:pPr lvl="4">
              <a:lnSpc>
                <a:spcPct val="150000"/>
              </a:lnSpc>
              <a:buClrTx/>
              <a:buFont typeface="Wingdings" pitchFamily="2" charset="2"/>
              <a:buChar char="Ø"/>
            </a:pPr>
            <a:r>
              <a:rPr lang="en-US" dirty="0" smtClean="0"/>
              <a:t>Bid documents,</a:t>
            </a:r>
          </a:p>
          <a:p>
            <a:pPr lvl="4">
              <a:lnSpc>
                <a:spcPct val="150000"/>
              </a:lnSpc>
              <a:buClrTx/>
              <a:buFont typeface="Wingdings" pitchFamily="2" charset="2"/>
              <a:buChar char="Ø"/>
            </a:pPr>
            <a:r>
              <a:rPr lang="en-US" dirty="0" smtClean="0"/>
              <a:t>Drawing sand design reports.</a:t>
            </a:r>
          </a:p>
          <a:p>
            <a:endParaRPr lang="en-US"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p:cNvSpPr>
            <a:spLocks noChangeArrowheads="1"/>
          </p:cNvSpPr>
          <p:nvPr/>
        </p:nvSpPr>
        <p:spPr bwMode="auto">
          <a:xfrm>
            <a:off x="3200400" y="3733800"/>
            <a:ext cx="2286000" cy="2667000"/>
          </a:xfrm>
          <a:prstGeom prst="leftRightArrow">
            <a:avLst>
              <a:gd name="adj1" fmla="val 50000"/>
              <a:gd name="adj2" fmla="val 20000"/>
            </a:avLst>
          </a:prstGeom>
          <a:solidFill>
            <a:schemeClr val="accent2"/>
          </a:solidFill>
          <a:ln w="9525">
            <a:solidFill>
              <a:schemeClr val="accent2"/>
            </a:solidFill>
            <a:miter lim="800000"/>
            <a:headEnd/>
            <a:tailEnd/>
          </a:ln>
        </p:spPr>
        <p:txBody>
          <a:bodyPr wrap="none" anchor="ctr"/>
          <a:lstStyle/>
          <a:p>
            <a:endParaRPr lang="en-US"/>
          </a:p>
        </p:txBody>
      </p:sp>
      <p:sp>
        <p:nvSpPr>
          <p:cNvPr id="2" name="Title 1"/>
          <p:cNvSpPr>
            <a:spLocks noGrp="1"/>
          </p:cNvSpPr>
          <p:nvPr>
            <p:ph type="title"/>
          </p:nvPr>
        </p:nvSpPr>
        <p:spPr>
          <a:xfrm>
            <a:off x="457200" y="1524000"/>
            <a:ext cx="8229600" cy="1179576"/>
          </a:xfrm>
        </p:spPr>
        <p:txBody>
          <a:bodyPr>
            <a:normAutofit fontScale="90000"/>
          </a:bodyPr>
          <a:lstStyle/>
          <a:p>
            <a:r>
              <a:rPr lang="en-US" dirty="0" smtClean="0"/>
              <a:t/>
            </a:r>
            <a:br>
              <a:rPr lang="en-US" dirty="0" smtClean="0"/>
            </a:br>
            <a:r>
              <a:rPr lang="en-US" sz="4400" b="1" dirty="0" smtClean="0">
                <a:solidFill>
                  <a:schemeClr val="tx1"/>
                </a:solidFill>
              </a:rPr>
              <a:t>1.3.3 Tender/ Bid stage.</a:t>
            </a:r>
            <a:r>
              <a:rPr lang="en-US" dirty="0" smtClean="0">
                <a:solidFill>
                  <a:schemeClr val="tx1"/>
                </a:solidFill>
              </a:rPr>
              <a:t/>
            </a:r>
            <a:br>
              <a:rPr lang="en-US" dirty="0" smtClean="0">
                <a:solidFill>
                  <a:schemeClr val="tx1"/>
                </a:solidFill>
              </a:rPr>
            </a:br>
            <a:r>
              <a:rPr lang="en-US" sz="3600" dirty="0" smtClean="0">
                <a:solidFill>
                  <a:schemeClr val="tx1"/>
                </a:solidFill>
              </a:rPr>
              <a:t>               </a:t>
            </a:r>
            <a:r>
              <a:rPr lang="en-US" sz="3600" b="1" dirty="0" smtClean="0">
                <a:solidFill>
                  <a:schemeClr val="tx1"/>
                </a:solidFill>
              </a:rPr>
              <a:t>What is Tender?</a:t>
            </a:r>
            <a:r>
              <a:rPr lang="en-US" sz="4800" dirty="0" smtClean="0"/>
              <a:t/>
            </a:r>
            <a:br>
              <a:rPr lang="en-US" sz="4800" dirty="0" smtClean="0"/>
            </a:br>
            <a:r>
              <a:rPr lang="en-US" dirty="0" smtClean="0"/>
              <a:t/>
            </a:r>
            <a:br>
              <a:rPr lang="en-US" dirty="0" smtClean="0"/>
            </a:br>
            <a:endParaRPr lang="en-US" dirty="0"/>
          </a:p>
        </p:txBody>
      </p:sp>
      <p:sp>
        <p:nvSpPr>
          <p:cNvPr id="3" name="Content Placeholder 2"/>
          <p:cNvSpPr>
            <a:spLocks noGrp="1"/>
          </p:cNvSpPr>
          <p:nvPr>
            <p:ph idx="1"/>
          </p:nvPr>
        </p:nvSpPr>
        <p:spPr>
          <a:xfrm>
            <a:off x="0" y="1295400"/>
            <a:ext cx="8915400" cy="4876800"/>
          </a:xfrm>
        </p:spPr>
        <p:txBody>
          <a:bodyPr>
            <a:normAutofit/>
          </a:bodyPr>
          <a:lstStyle/>
          <a:p>
            <a:pPr lvl="2">
              <a:lnSpc>
                <a:spcPct val="150000"/>
              </a:lnSpc>
              <a:buClrTx/>
              <a:buFont typeface="Wingdings" pitchFamily="2" charset="2"/>
              <a:buChar char="Ø"/>
            </a:pPr>
            <a:r>
              <a:rPr lang="en-US" sz="2000" b="1" dirty="0" smtClean="0">
                <a:solidFill>
                  <a:srgbClr val="FF0000"/>
                </a:solidFill>
              </a:rPr>
              <a:t>Tender</a:t>
            </a:r>
            <a:r>
              <a:rPr lang="en-US" sz="2000" dirty="0" smtClean="0"/>
              <a:t> is an offer which incorporates the sum of money, time and other conditions required to carry out the contract obligations in order to complete a project or a part of it consisting of specified works . </a:t>
            </a:r>
          </a:p>
          <a:p>
            <a:pPr lvl="2">
              <a:lnSpc>
                <a:spcPct val="150000"/>
              </a:lnSpc>
              <a:buClrTx/>
              <a:buFont typeface="Wingdings" pitchFamily="2" charset="2"/>
              <a:buChar char="Ø"/>
            </a:pPr>
            <a:r>
              <a:rPr lang="en-US" sz="2000" dirty="0" smtClean="0"/>
              <a:t>Will be started after the design complete and project budget must be approved .</a:t>
            </a:r>
          </a:p>
          <a:p>
            <a:pPr lvl="2">
              <a:lnSpc>
                <a:spcPct val="150000"/>
              </a:lnSpc>
              <a:buClrTx/>
              <a:buNone/>
            </a:pPr>
            <a:endParaRPr lang="en-US" sz="2000" dirty="0" smtClean="0"/>
          </a:p>
          <a:p>
            <a:pPr lvl="2">
              <a:buClrTx/>
              <a:buNone/>
            </a:pPr>
            <a:endParaRPr lang="en-US" dirty="0" smtClean="0"/>
          </a:p>
          <a:p>
            <a:endParaRPr lang="en-US" sz="2800" b="1" dirty="0" smtClean="0">
              <a:latin typeface="+mj-lt"/>
              <a:ea typeface="+mj-ea"/>
              <a:cs typeface="+mj-cs"/>
            </a:endParaRPr>
          </a:p>
        </p:txBody>
      </p:sp>
      <p:sp>
        <p:nvSpPr>
          <p:cNvPr id="9" name="Slide Number Placeholder 8"/>
          <p:cNvSpPr>
            <a:spLocks noGrp="1"/>
          </p:cNvSpPr>
          <p:nvPr>
            <p:ph type="sldNum" sz="quarter" idx="12"/>
          </p:nvPr>
        </p:nvSpPr>
        <p:spPr/>
        <p:txBody>
          <a:bodyPr/>
          <a:lstStyle/>
          <a:p>
            <a:fld id="{218B68EE-0870-4886-B127-CB3A6B50238C}" type="slidenum">
              <a:rPr lang="en-US" smtClean="0"/>
              <a:pPr/>
              <a:t>31</a:t>
            </a:fld>
            <a:endParaRPr lang="en-US"/>
          </a:p>
        </p:txBody>
      </p:sp>
      <p:sp>
        <p:nvSpPr>
          <p:cNvPr id="4" name="Rectangle 4"/>
          <p:cNvSpPr txBox="1">
            <a:spLocks noChangeArrowheads="1"/>
          </p:cNvSpPr>
          <p:nvPr/>
        </p:nvSpPr>
        <p:spPr>
          <a:xfrm>
            <a:off x="609600" y="3733800"/>
            <a:ext cx="8001000" cy="2971800"/>
          </a:xfrm>
          <a:prstGeom prst="rect">
            <a:avLst/>
          </a:prstGeom>
        </p:spPr>
        <p:txBody>
          <a:bodyPr vert="horz" lIns="54864" tIns="91440" rtlCol="0">
            <a:normAutofit/>
          </a:bodyPr>
          <a:lstStyle/>
          <a:p>
            <a:pPr marL="438912" marR="0" lvl="0" indent="-320040" algn="l" defTabSz="914400" rtl="0" eaLnBrk="1" fontAlgn="auto" latinLnBrk="0" hangingPunct="1">
              <a:lnSpc>
                <a:spcPct val="80000"/>
              </a:lnSpc>
              <a:spcBef>
                <a:spcPct val="50000"/>
              </a:spcBef>
              <a:spcAft>
                <a:spcPts val="0"/>
              </a:spcAft>
              <a:buClrTx/>
              <a:buSzPct val="100000"/>
              <a:buFontTx/>
              <a:buNone/>
              <a:tabLst/>
              <a:defRPr/>
            </a:pPr>
            <a:r>
              <a:rPr kumimoji="0" lang="en-US" sz="2400" b="0" i="0" u="none" strike="noStrike" kern="1200" cap="none" spc="0" normalizeH="0" baseline="0" noProof="0" dirty="0" smtClean="0">
                <a:ln>
                  <a:noFill/>
                </a:ln>
                <a:solidFill>
                  <a:schemeClr val="tx1"/>
                </a:solidFill>
                <a:effectLst/>
                <a:uLnTx/>
                <a:uFillTx/>
                <a:latin typeface="Comic Sans MS" pitchFamily="66" charset="0"/>
                <a:ea typeface="+mn-ea"/>
                <a:cs typeface="+mn-cs"/>
              </a:rPr>
              <a:t>		</a:t>
            </a:r>
          </a:p>
          <a:p>
            <a:pPr marL="438912" marR="0" lvl="0" indent="-320040" algn="l" defTabSz="914400" rtl="0" eaLnBrk="1" fontAlgn="auto" latinLnBrk="0" hangingPunct="1">
              <a:lnSpc>
                <a:spcPct val="80000"/>
              </a:lnSpc>
              <a:spcBef>
                <a:spcPts val="0"/>
              </a:spcBef>
              <a:spcAft>
                <a:spcPts val="0"/>
              </a:spcAft>
              <a:buClr>
                <a:schemeClr val="accent1"/>
              </a:buClr>
              <a:buSzPct val="80000"/>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Comic Sans MS" pitchFamily="66" charset="0"/>
                <a:ea typeface="+mn-ea"/>
                <a:cs typeface="+mn-cs"/>
              </a:rPr>
              <a:t>	 </a:t>
            </a:r>
          </a:p>
          <a:p>
            <a:pPr marL="438912" marR="0" lvl="0" indent="-320040" algn="ctr" defTabSz="914400" rtl="0" eaLnBrk="1" fontAlgn="auto" latinLnBrk="0" hangingPunct="1">
              <a:lnSpc>
                <a:spcPct val="80000"/>
              </a:lnSpc>
              <a:spcBef>
                <a:spcPts val="0"/>
              </a:spcBef>
              <a:spcAft>
                <a:spcPts val="0"/>
              </a:spcAft>
              <a:buClr>
                <a:schemeClr val="accent1"/>
              </a:buClr>
              <a:buSzPct val="80000"/>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Comic Sans MS" pitchFamily="66" charset="0"/>
                <a:ea typeface="+mn-ea"/>
                <a:cs typeface="+mn-cs"/>
              </a:rPr>
              <a:t>	client                 		contractor</a:t>
            </a:r>
          </a:p>
          <a:p>
            <a:pPr marL="438912" marR="0" lvl="0" indent="-320040" algn="l" defTabSz="914400" rtl="0" eaLnBrk="1" fontAlgn="auto" latinLnBrk="0" hangingPunct="1">
              <a:lnSpc>
                <a:spcPct val="80000"/>
              </a:lnSpc>
              <a:spcBef>
                <a:spcPts val="0"/>
              </a:spcBef>
              <a:spcAft>
                <a:spcPts val="0"/>
              </a:spcAft>
              <a:buClr>
                <a:schemeClr val="accent1"/>
              </a:buClr>
              <a:buSzPct val="80000"/>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Comic Sans MS" pitchFamily="66" charset="0"/>
                <a:ea typeface="+mn-ea"/>
                <a:cs typeface="+mn-cs"/>
              </a:rPr>
              <a:t>	</a:t>
            </a:r>
          </a:p>
          <a:p>
            <a:pPr marL="438912" marR="0" lvl="0" indent="-320040" algn="ctr" defTabSz="914400" rtl="0" eaLnBrk="1" fontAlgn="auto" latinLnBrk="0" hangingPunct="1">
              <a:lnSpc>
                <a:spcPct val="80000"/>
              </a:lnSpc>
              <a:spcBef>
                <a:spcPts val="0"/>
              </a:spcBef>
              <a:spcAft>
                <a:spcPts val="0"/>
              </a:spcAft>
              <a:buClr>
                <a:schemeClr val="accent1"/>
              </a:buClr>
              <a:buSzPct val="80000"/>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Comic Sans MS" pitchFamily="66" charset="0"/>
                <a:ea typeface="+mn-ea"/>
                <a:cs typeface="+mn-cs"/>
              </a:rPr>
              <a:t>	client				consultant</a:t>
            </a:r>
          </a:p>
          <a:p>
            <a:pPr marL="438912" marR="0" lvl="0" indent="-320040" algn="l" defTabSz="914400" rtl="0" eaLnBrk="1" fontAlgn="auto" latinLnBrk="0" hangingPunct="1">
              <a:lnSpc>
                <a:spcPct val="80000"/>
              </a:lnSpc>
              <a:spcBef>
                <a:spcPts val="0"/>
              </a:spcBef>
              <a:spcAft>
                <a:spcPts val="0"/>
              </a:spcAft>
              <a:buClr>
                <a:schemeClr val="accent1"/>
              </a:buClr>
              <a:buSzPct val="80000"/>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Comic Sans MS" pitchFamily="66" charset="0"/>
                <a:ea typeface="+mn-ea"/>
                <a:cs typeface="+mn-cs"/>
              </a:rPr>
              <a:t>main contractor		             sub-contractor</a:t>
            </a:r>
          </a:p>
          <a:p>
            <a:pPr marL="438912" marR="0" lvl="0" indent="-320040" algn="l" defTabSz="914400" rtl="0" eaLnBrk="1" fontAlgn="auto" latinLnBrk="0" hangingPunct="1">
              <a:lnSpc>
                <a:spcPct val="80000"/>
              </a:lnSpc>
              <a:spcBef>
                <a:spcPts val="0"/>
              </a:spcBef>
              <a:spcAft>
                <a:spcPts val="0"/>
              </a:spcAft>
              <a:buClr>
                <a:schemeClr val="accent1"/>
              </a:buClr>
              <a:buSzPct val="80000"/>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Comic Sans MS" pitchFamily="66" charset="0"/>
                <a:ea typeface="+mn-ea"/>
                <a:cs typeface="+mn-cs"/>
              </a:rPr>
              <a:t>	</a:t>
            </a:r>
          </a:p>
        </p:txBody>
      </p:sp>
      <p:pic>
        <p:nvPicPr>
          <p:cNvPr id="5" name="Picture 6" descr="PE03451_"/>
          <p:cNvPicPr>
            <a:picLocks noChangeAspect="1" noChangeArrowheads="1"/>
          </p:cNvPicPr>
          <p:nvPr/>
        </p:nvPicPr>
        <p:blipFill>
          <a:blip r:embed="rId2" cstate="print"/>
          <a:srcRect/>
          <a:stretch>
            <a:fillRect/>
          </a:stretch>
        </p:blipFill>
        <p:spPr bwMode="auto">
          <a:xfrm>
            <a:off x="3048000" y="4419600"/>
            <a:ext cx="2667000" cy="1260475"/>
          </a:xfrm>
          <a:prstGeom prst="rect">
            <a:avLst/>
          </a:prstGeom>
          <a:noFill/>
          <a:ln w="9525">
            <a:noFill/>
            <a:miter lim="800000"/>
            <a:headEnd/>
            <a:tailEnd/>
          </a:ln>
        </p:spPr>
      </p:pic>
      <p:sp>
        <p:nvSpPr>
          <p:cNvPr id="6" name="Oval 2"/>
          <p:cNvSpPr>
            <a:spLocks noChangeArrowheads="1"/>
          </p:cNvSpPr>
          <p:nvPr/>
        </p:nvSpPr>
        <p:spPr bwMode="auto">
          <a:xfrm>
            <a:off x="533400" y="3733800"/>
            <a:ext cx="8382000" cy="2895600"/>
          </a:xfrm>
          <a:prstGeom prst="ellipse">
            <a:avLst/>
          </a:prstGeom>
          <a:noFill/>
          <a:ln w="28575">
            <a:solidFill>
              <a:schemeClr val="accent2"/>
            </a:solidFill>
            <a:prstDash val="lgDashDot"/>
            <a:round/>
            <a:headEnd/>
            <a:tailEnd/>
          </a:ln>
        </p:spPr>
        <p:txBody>
          <a:bodyPr wrap="none" anchor="ctr"/>
          <a:lstStyle/>
          <a:p>
            <a:endParaRPr lang="en-US"/>
          </a:p>
        </p:txBody>
      </p:sp>
      <p:pic>
        <p:nvPicPr>
          <p:cNvPr id="8" name="Picture 2"/>
          <p:cNvPicPr>
            <a:picLocks noChangeAspect="1" noChangeArrowheads="1"/>
          </p:cNvPicPr>
          <p:nvPr/>
        </p:nvPicPr>
        <p:blipFill>
          <a:blip r:embed="rId3" cstate="print"/>
          <a:srcRect/>
          <a:stretch>
            <a:fillRect/>
          </a:stretch>
        </p:blipFill>
        <p:spPr bwMode="auto">
          <a:xfrm>
            <a:off x="3657600" y="5715000"/>
            <a:ext cx="13716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272"/>
            <a:ext cx="8229600" cy="1252728"/>
          </a:xfrm>
        </p:spPr>
        <p:txBody>
          <a:bodyPr>
            <a:noAutofit/>
          </a:bodyPr>
          <a:lstStyle/>
          <a:p>
            <a:r>
              <a:rPr lang="en-US" sz="3200" b="1" u="sng" dirty="0" smtClean="0">
                <a:solidFill>
                  <a:schemeClr val="tx1"/>
                </a:solidFill>
                <a:latin typeface="Comic Sans MS" pitchFamily="66" charset="0"/>
              </a:rPr>
              <a:t>Difference between a contract and a tender</a:t>
            </a:r>
            <a:r>
              <a:rPr lang="en-US" sz="3200" b="1" dirty="0" smtClean="0">
                <a:solidFill>
                  <a:schemeClr val="tx1"/>
                </a:solidFill>
                <a:latin typeface="Comic Sans MS" pitchFamily="66" charset="0"/>
              </a:rPr>
              <a:t> </a:t>
            </a:r>
            <a:endParaRPr lang="en-US" sz="3200" b="1" dirty="0">
              <a:solidFill>
                <a:schemeClr val="tx1"/>
              </a:solidFill>
            </a:endParaRPr>
          </a:p>
        </p:txBody>
      </p:sp>
      <p:sp>
        <p:nvSpPr>
          <p:cNvPr id="3" name="Content Placeholder 2"/>
          <p:cNvSpPr>
            <a:spLocks noGrp="1"/>
          </p:cNvSpPr>
          <p:nvPr>
            <p:ph idx="1"/>
          </p:nvPr>
        </p:nvSpPr>
        <p:spPr/>
        <p:txBody>
          <a:bodyPr/>
          <a:lstStyle/>
          <a:p>
            <a:r>
              <a:rPr lang="en-US" dirty="0" smtClean="0">
                <a:latin typeface="Comic Sans MS" pitchFamily="66" charset="0"/>
              </a:rPr>
              <a:t>A </a:t>
            </a:r>
            <a:r>
              <a:rPr lang="en-US" b="1" dirty="0" smtClean="0">
                <a:latin typeface="Comic Sans MS" pitchFamily="66" charset="0"/>
              </a:rPr>
              <a:t>tender</a:t>
            </a:r>
            <a:r>
              <a:rPr lang="en-US" dirty="0" smtClean="0">
                <a:latin typeface="Comic Sans MS" pitchFamily="66" charset="0"/>
              </a:rPr>
              <a:t> formally means an invitation to trade under the terms of offer. </a:t>
            </a:r>
          </a:p>
          <a:p>
            <a:endParaRPr lang="en-US" dirty="0" smtClean="0">
              <a:latin typeface="Comic Sans MS" pitchFamily="66" charset="0"/>
            </a:endParaRPr>
          </a:p>
          <a:p>
            <a:r>
              <a:rPr lang="en-US" dirty="0" smtClean="0">
                <a:latin typeface="Comic Sans MS" pitchFamily="66" charset="0"/>
              </a:rPr>
              <a:t>A </a:t>
            </a:r>
            <a:r>
              <a:rPr lang="en-US" b="1" dirty="0" smtClean="0">
                <a:latin typeface="Comic Sans MS" pitchFamily="66" charset="0"/>
              </a:rPr>
              <a:t>contract </a:t>
            </a:r>
            <a:r>
              <a:rPr lang="en-US" dirty="0" smtClean="0">
                <a:latin typeface="Comic Sans MS" pitchFamily="66" charset="0"/>
              </a:rPr>
              <a:t>is the term used for when the parties have reached agreement.</a:t>
            </a:r>
            <a:endParaRPr lang="en-US" sz="1600" b="1" dirty="0" smtClean="0">
              <a:latin typeface="Comic Sans MS" pitchFamily="66" charset="0"/>
            </a:endParaRPr>
          </a:p>
          <a:p>
            <a:pPr>
              <a:buNone/>
            </a:pPr>
            <a:endParaRPr lang="en-US" dirty="0"/>
          </a:p>
        </p:txBody>
      </p:sp>
      <p:sp>
        <p:nvSpPr>
          <p:cNvPr id="7" name="Footer Placeholder 6"/>
          <p:cNvSpPr>
            <a:spLocks noGrp="1"/>
          </p:cNvSpPr>
          <p:nvPr>
            <p:ph type="ftr" sz="quarter" idx="11"/>
          </p:nvPr>
        </p:nvSpPr>
        <p:spPr/>
        <p:txBody>
          <a:bodyPr/>
          <a:lstStyle/>
          <a:p>
            <a:r>
              <a:rPr lang="en-US" smtClean="0"/>
              <a:t>Pre-by Ermias Solomon.</a:t>
            </a:r>
            <a:endParaRPr lang="en-US"/>
          </a:p>
        </p:txBody>
      </p:sp>
      <p:sp>
        <p:nvSpPr>
          <p:cNvPr id="6" name="Slide Number Placeholder 5"/>
          <p:cNvSpPr>
            <a:spLocks noGrp="1"/>
          </p:cNvSpPr>
          <p:nvPr>
            <p:ph type="sldNum" sz="quarter" idx="12"/>
          </p:nvPr>
        </p:nvSpPr>
        <p:spPr/>
        <p:txBody>
          <a:bodyPr/>
          <a:lstStyle/>
          <a:p>
            <a:fld id="{218B68EE-0870-4886-B127-CB3A6B50238C}" type="slidenum">
              <a:rPr lang="en-US" smtClean="0"/>
              <a:pPr/>
              <a:t>32</a:t>
            </a:fld>
            <a:endParaRPr lang="en-US"/>
          </a:p>
        </p:txBody>
      </p:sp>
      <p:pic>
        <p:nvPicPr>
          <p:cNvPr id="46083" name="Picture 3"/>
          <p:cNvPicPr>
            <a:picLocks noChangeAspect="1" noChangeArrowheads="1"/>
          </p:cNvPicPr>
          <p:nvPr/>
        </p:nvPicPr>
        <p:blipFill>
          <a:blip r:embed="rId2" cstate="print"/>
          <a:srcRect/>
          <a:stretch>
            <a:fillRect/>
          </a:stretch>
        </p:blipFill>
        <p:spPr bwMode="auto">
          <a:xfrm>
            <a:off x="0" y="4648200"/>
            <a:ext cx="4267200" cy="2209800"/>
          </a:xfrm>
          <a:prstGeom prst="rect">
            <a:avLst/>
          </a:prstGeom>
          <a:noFill/>
          <a:ln w="9525">
            <a:noFill/>
            <a:miter lim="800000"/>
            <a:headEnd/>
            <a:tailEnd/>
          </a:ln>
        </p:spPr>
      </p:pic>
      <p:pic>
        <p:nvPicPr>
          <p:cNvPr id="46084" name="Picture 4"/>
          <p:cNvPicPr>
            <a:picLocks noChangeAspect="1" noChangeArrowheads="1"/>
          </p:cNvPicPr>
          <p:nvPr/>
        </p:nvPicPr>
        <p:blipFill>
          <a:blip r:embed="rId3" cstate="print"/>
          <a:srcRect/>
          <a:stretch>
            <a:fillRect/>
          </a:stretch>
        </p:blipFill>
        <p:spPr bwMode="auto">
          <a:xfrm>
            <a:off x="4419600" y="4800600"/>
            <a:ext cx="4343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Cont…</a:t>
            </a:r>
            <a:br>
              <a:rPr lang="en-US" dirty="0" smtClean="0"/>
            </a:br>
            <a:endParaRPr lang="en-US" dirty="0"/>
          </a:p>
        </p:txBody>
      </p:sp>
      <p:sp>
        <p:nvSpPr>
          <p:cNvPr id="3" name="Content Placeholder 2"/>
          <p:cNvSpPr>
            <a:spLocks noGrp="1"/>
          </p:cNvSpPr>
          <p:nvPr>
            <p:ph idx="1"/>
          </p:nvPr>
        </p:nvSpPr>
        <p:spPr>
          <a:xfrm>
            <a:off x="533400" y="1143000"/>
            <a:ext cx="8153400" cy="5257801"/>
          </a:xfrm>
        </p:spPr>
        <p:txBody>
          <a:bodyPr>
            <a:normAutofit/>
          </a:bodyPr>
          <a:lstStyle/>
          <a:p>
            <a:pPr>
              <a:buClrTx/>
              <a:buFont typeface="Wingdings" pitchFamily="2" charset="2"/>
              <a:buChar char="Ø"/>
            </a:pPr>
            <a:r>
              <a:rPr lang="en-US" sz="2400" dirty="0" smtClean="0"/>
              <a:t>The following activities need attention during processing of construction bids.</a:t>
            </a:r>
          </a:p>
          <a:p>
            <a:pPr>
              <a:buNone/>
            </a:pPr>
            <a:r>
              <a:rPr lang="en-US" b="1" i="1" dirty="0" smtClean="0"/>
              <a:t>A . Bid documents and related issues:</a:t>
            </a:r>
          </a:p>
          <a:p>
            <a:pPr marL="925830" lvl="1" indent="-514350">
              <a:buClrTx/>
              <a:buFont typeface="Wingdings" pitchFamily="2" charset="2"/>
              <a:buChar char="Ø"/>
            </a:pPr>
            <a:r>
              <a:rPr lang="en-US" dirty="0" smtClean="0"/>
              <a:t>Preparation of bid documents</a:t>
            </a:r>
          </a:p>
          <a:p>
            <a:pPr marL="925830" lvl="1" indent="-514350">
              <a:buClrTx/>
              <a:buFont typeface="Wingdings" pitchFamily="2" charset="2"/>
              <a:buChar char="Ø"/>
            </a:pPr>
            <a:r>
              <a:rPr lang="en-US" dirty="0" smtClean="0"/>
              <a:t>Clarity of bid documents,</a:t>
            </a:r>
          </a:p>
          <a:p>
            <a:pPr marL="925830" lvl="1" indent="-514350">
              <a:buClrTx/>
              <a:buFont typeface="Wingdings" pitchFamily="2" charset="2"/>
              <a:buChar char="Ø"/>
            </a:pPr>
            <a:r>
              <a:rPr lang="en-US" dirty="0" smtClean="0"/>
              <a:t>Validity of bid security,</a:t>
            </a:r>
          </a:p>
          <a:p>
            <a:pPr marL="925830" lvl="1" indent="-514350">
              <a:buClrTx/>
              <a:buFont typeface="Wingdings" pitchFamily="2" charset="2"/>
              <a:buChar char="Ø"/>
            </a:pPr>
            <a:r>
              <a:rPr lang="en-US" dirty="0" smtClean="0"/>
              <a:t>Amendment of bid document (if any),</a:t>
            </a:r>
          </a:p>
          <a:p>
            <a:pPr marL="925830" lvl="1" indent="-514350">
              <a:buClrTx/>
              <a:buFont typeface="Wingdings" pitchFamily="2" charset="2"/>
              <a:buChar char="Ø"/>
            </a:pPr>
            <a:r>
              <a:rPr lang="en-US" dirty="0" smtClean="0"/>
              <a:t>Site visit ,</a:t>
            </a:r>
          </a:p>
          <a:p>
            <a:pPr marL="925830" lvl="1" indent="-514350">
              <a:buClrTx/>
              <a:buFont typeface="Wingdings" pitchFamily="2" charset="2"/>
              <a:buChar char="Ø"/>
            </a:pPr>
            <a:r>
              <a:rPr lang="en-US" dirty="0" smtClean="0"/>
              <a:t>Performance Security etc.</a:t>
            </a:r>
          </a:p>
          <a:p>
            <a:endParaRPr lang="en-US"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38100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762000"/>
            <a:ext cx="8229600" cy="6096000"/>
          </a:xfrm>
        </p:spPr>
        <p:txBody>
          <a:bodyPr>
            <a:normAutofit fontScale="92500" lnSpcReduction="10000"/>
          </a:bodyPr>
          <a:lstStyle/>
          <a:p>
            <a:pPr>
              <a:buNone/>
            </a:pPr>
            <a:r>
              <a:rPr lang="en-US" b="1" i="1" dirty="0" smtClean="0"/>
              <a:t>B . </a:t>
            </a:r>
            <a:r>
              <a:rPr lang="en-US" sz="2800" b="1" i="1" dirty="0" smtClean="0"/>
              <a:t>Bid processing and award of contract:</a:t>
            </a:r>
          </a:p>
          <a:p>
            <a:pPr marL="925830" lvl="1" indent="-514350">
              <a:lnSpc>
                <a:spcPct val="110000"/>
              </a:lnSpc>
              <a:buClrTx/>
              <a:buFont typeface="Wingdings" pitchFamily="2" charset="2"/>
              <a:buChar char="Ø"/>
            </a:pPr>
            <a:r>
              <a:rPr lang="en-US" dirty="0" smtClean="0"/>
              <a:t>Determination of project category (possible procurement method),</a:t>
            </a:r>
          </a:p>
          <a:p>
            <a:pPr marL="1474470" lvl="3" indent="-514350">
              <a:lnSpc>
                <a:spcPct val="110000"/>
              </a:lnSpc>
              <a:buClrTx/>
              <a:buFont typeface="Wingdings" pitchFamily="2" charset="2"/>
              <a:buChar char="Ø"/>
            </a:pPr>
            <a:r>
              <a:rPr lang="en-US" sz="1500" dirty="0" smtClean="0"/>
              <a:t>Competitive bidding (ICB,NCB),</a:t>
            </a:r>
          </a:p>
          <a:p>
            <a:pPr marL="1474470" lvl="3" indent="-514350">
              <a:lnSpc>
                <a:spcPct val="110000"/>
              </a:lnSpc>
              <a:buClrTx/>
              <a:buFont typeface="Wingdings" pitchFamily="2" charset="2"/>
              <a:buChar char="Ø"/>
            </a:pPr>
            <a:r>
              <a:rPr lang="en-US" sz="1500" dirty="0" smtClean="0"/>
              <a:t>Limited/restricted bidding( ICB,NCB),</a:t>
            </a:r>
          </a:p>
          <a:p>
            <a:pPr marL="1474470" lvl="3" indent="-514350">
              <a:lnSpc>
                <a:spcPct val="110000"/>
              </a:lnSpc>
              <a:buClrTx/>
              <a:buFont typeface="Wingdings" pitchFamily="2" charset="2"/>
              <a:buChar char="Ø"/>
            </a:pPr>
            <a:r>
              <a:rPr lang="en-US" sz="1500" dirty="0" smtClean="0"/>
              <a:t>Direct contracting (appointment/ negotiated contract)</a:t>
            </a:r>
          </a:p>
          <a:p>
            <a:pPr marL="1474470" lvl="3" indent="-514350">
              <a:lnSpc>
                <a:spcPct val="110000"/>
              </a:lnSpc>
              <a:buClrTx/>
              <a:buFont typeface="Wingdings" pitchFamily="2" charset="2"/>
              <a:buChar char="Ø"/>
            </a:pPr>
            <a:r>
              <a:rPr lang="en-US" sz="1500" dirty="0" smtClean="0"/>
              <a:t>Force account</a:t>
            </a:r>
          </a:p>
          <a:p>
            <a:pPr marL="925830" lvl="1" indent="-514350">
              <a:lnSpc>
                <a:spcPct val="110000"/>
              </a:lnSpc>
              <a:buClrTx/>
              <a:buFont typeface="Wingdings" pitchFamily="2" charset="2"/>
              <a:buChar char="Ø"/>
            </a:pPr>
            <a:r>
              <a:rPr lang="en-US" dirty="0" smtClean="0"/>
              <a:t>Announcement of invitation for pre-qualification,</a:t>
            </a:r>
          </a:p>
          <a:p>
            <a:pPr lvl="2" indent="-514350">
              <a:lnSpc>
                <a:spcPct val="120000"/>
              </a:lnSpc>
              <a:buClrTx/>
              <a:buFont typeface="Wingdings" pitchFamily="2" charset="2"/>
              <a:buChar char="Ø"/>
            </a:pPr>
            <a:r>
              <a:rPr lang="en-US" sz="2400" dirty="0" smtClean="0"/>
              <a:t>Public bid opening,</a:t>
            </a:r>
          </a:p>
          <a:p>
            <a:pPr lvl="2" indent="-514350">
              <a:buClrTx/>
              <a:buFont typeface="Wingdings" pitchFamily="2" charset="2"/>
              <a:buChar char="Ø"/>
            </a:pPr>
            <a:r>
              <a:rPr lang="en-US" sz="2400" dirty="0" smtClean="0"/>
              <a:t>Bid evaluation and award process,</a:t>
            </a:r>
          </a:p>
          <a:p>
            <a:pPr marL="1474470" lvl="3" indent="-514350">
              <a:lnSpc>
                <a:spcPct val="110000"/>
              </a:lnSpc>
              <a:buClrTx/>
              <a:buFont typeface="Wingdings" pitchFamily="2" charset="2"/>
              <a:buChar char="Ø"/>
            </a:pPr>
            <a:r>
              <a:rPr lang="en-US" sz="1500" dirty="0" smtClean="0"/>
              <a:t>Preliminary examination of bids.</a:t>
            </a:r>
          </a:p>
          <a:p>
            <a:pPr marL="1474470" lvl="3" indent="-514350">
              <a:lnSpc>
                <a:spcPct val="110000"/>
              </a:lnSpc>
              <a:buClrTx/>
              <a:buFont typeface="Wingdings" pitchFamily="2" charset="2"/>
              <a:buChar char="Ø"/>
            </a:pPr>
            <a:r>
              <a:rPr lang="en-US" sz="1500" dirty="0" smtClean="0"/>
              <a:t>Evaluating bids.</a:t>
            </a:r>
          </a:p>
          <a:p>
            <a:pPr marL="1474470" lvl="3" indent="-514350">
              <a:lnSpc>
                <a:spcPct val="110000"/>
              </a:lnSpc>
              <a:buClrTx/>
              <a:buFont typeface="Wingdings" pitchFamily="2" charset="2"/>
              <a:buChar char="Ø"/>
            </a:pPr>
            <a:r>
              <a:rPr lang="en-US" sz="1500" dirty="0" smtClean="0"/>
              <a:t>Propose award.</a:t>
            </a:r>
          </a:p>
          <a:p>
            <a:pPr marL="1474470" lvl="3" indent="-514350">
              <a:lnSpc>
                <a:spcPct val="110000"/>
              </a:lnSpc>
              <a:buClrTx/>
              <a:buFont typeface="Wingdings" pitchFamily="2" charset="2"/>
              <a:buChar char="Ø"/>
            </a:pPr>
            <a:r>
              <a:rPr lang="en-US" sz="1500" dirty="0" smtClean="0"/>
              <a:t>Bid evaluation report.</a:t>
            </a:r>
          </a:p>
          <a:p>
            <a:pPr marL="1474470" lvl="3" indent="-514350">
              <a:lnSpc>
                <a:spcPct val="110000"/>
              </a:lnSpc>
              <a:buClrTx/>
              <a:buFont typeface="Wingdings" pitchFamily="2" charset="2"/>
              <a:buChar char="Ø"/>
            </a:pPr>
            <a:r>
              <a:rPr lang="en-US" sz="1500" dirty="0" smtClean="0"/>
              <a:t>Contract award.</a:t>
            </a:r>
          </a:p>
          <a:p>
            <a:pPr lvl="2" indent="-514350">
              <a:lnSpc>
                <a:spcPct val="120000"/>
              </a:lnSpc>
              <a:buClrTx/>
              <a:buFont typeface="Wingdings" pitchFamily="2" charset="2"/>
              <a:buChar char="Ø"/>
            </a:pPr>
            <a:r>
              <a:rPr lang="en-US" sz="2400" dirty="0" smtClean="0"/>
              <a:t>Rejection of all bids,</a:t>
            </a:r>
          </a:p>
          <a:p>
            <a:pPr lvl="2" indent="-514350">
              <a:lnSpc>
                <a:spcPct val="120000"/>
              </a:lnSpc>
              <a:buClrTx/>
              <a:buFont typeface="Wingdings" pitchFamily="2" charset="2"/>
              <a:buChar char="Ø"/>
            </a:pPr>
            <a:r>
              <a:rPr lang="en-US" sz="2400" dirty="0" smtClean="0"/>
              <a:t>Preparation of contract document,</a:t>
            </a:r>
          </a:p>
          <a:p>
            <a:pPr lvl="2" indent="-514350">
              <a:lnSpc>
                <a:spcPct val="120000"/>
              </a:lnSpc>
              <a:buClrTx/>
              <a:buFont typeface="Wingdings" pitchFamily="2" charset="2"/>
              <a:buChar char="Ø"/>
            </a:pPr>
            <a:r>
              <a:rPr lang="en-US" sz="2400" dirty="0" smtClean="0"/>
              <a:t>Signing of contract</a:t>
            </a:r>
            <a:r>
              <a:rPr lang="en-US" sz="1900" dirty="0" smtClean="0"/>
              <a:t>.</a:t>
            </a:r>
            <a:endParaRPr lang="en-US" sz="2800" dirty="0" smtClean="0"/>
          </a:p>
          <a:p>
            <a:pPr marL="925830" lvl="1" indent="-514350">
              <a:lnSpc>
                <a:spcPct val="110000"/>
              </a:lnSpc>
              <a:buClrTx/>
              <a:buFont typeface="Wingdings" pitchFamily="2" charset="2"/>
              <a:buChar char="Ø"/>
            </a:pPr>
            <a:endParaRPr lang="en-US" dirty="0" smtClean="0"/>
          </a:p>
          <a:p>
            <a:endParaRPr lang="en-US"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fontScale="90000"/>
          </a:bodyPr>
          <a:lstStyle/>
          <a:p>
            <a:r>
              <a:rPr lang="en-US" dirty="0" smtClean="0"/>
              <a:t/>
            </a:r>
            <a:br>
              <a:rPr lang="en-US" dirty="0" smtClean="0"/>
            </a:br>
            <a:r>
              <a:rPr lang="en-US" sz="4400" b="1" dirty="0" smtClean="0">
                <a:solidFill>
                  <a:schemeClr val="tx1"/>
                </a:solidFill>
              </a:rPr>
              <a:t>1.3.4 Construction stage</a:t>
            </a:r>
            <a:r>
              <a:rPr lang="en-US" dirty="0" smtClean="0"/>
              <a:t/>
            </a:r>
            <a:br>
              <a:rPr lang="en-US" dirty="0" smtClean="0"/>
            </a:br>
            <a:endParaRPr lang="en-US" dirty="0"/>
          </a:p>
        </p:txBody>
      </p:sp>
      <p:sp>
        <p:nvSpPr>
          <p:cNvPr id="3" name="Content Placeholder 2"/>
          <p:cNvSpPr>
            <a:spLocks noGrp="1"/>
          </p:cNvSpPr>
          <p:nvPr>
            <p:ph idx="1"/>
          </p:nvPr>
        </p:nvSpPr>
        <p:spPr>
          <a:xfrm>
            <a:off x="381000" y="914401"/>
            <a:ext cx="8382000" cy="5715000"/>
          </a:xfrm>
        </p:spPr>
        <p:txBody>
          <a:bodyPr>
            <a:normAutofit fontScale="70000" lnSpcReduction="20000"/>
          </a:bodyPr>
          <a:lstStyle/>
          <a:p>
            <a:pPr>
              <a:lnSpc>
                <a:spcPct val="170000"/>
              </a:lnSpc>
              <a:buClrTx/>
              <a:buFont typeface="Wingdings" pitchFamily="2" charset="2"/>
              <a:buChar char="Ø"/>
            </a:pPr>
            <a:r>
              <a:rPr lang="en-US" sz="2900" dirty="0" smtClean="0"/>
              <a:t>Construction stage is the </a:t>
            </a:r>
            <a:r>
              <a:rPr lang="en-US" sz="2900" b="1" i="1" dirty="0" smtClean="0">
                <a:solidFill>
                  <a:srgbClr val="FF0000"/>
                </a:solidFill>
              </a:rPr>
              <a:t>critical phase </a:t>
            </a:r>
            <a:r>
              <a:rPr lang="en-US" sz="2900" dirty="0" smtClean="0"/>
              <a:t>since the result of all prior planning , design and the total pre-construction decisions are brought to fruition</a:t>
            </a:r>
            <a:r>
              <a:rPr lang="en-US" sz="2900" b="1" i="1" dirty="0" smtClean="0"/>
              <a:t>.</a:t>
            </a:r>
          </a:p>
          <a:p>
            <a:pPr>
              <a:lnSpc>
                <a:spcPct val="170000"/>
              </a:lnSpc>
              <a:buClrTx/>
              <a:buFont typeface="Wingdings" pitchFamily="2" charset="2"/>
              <a:buChar char="Ø"/>
            </a:pPr>
            <a:r>
              <a:rPr lang="en-US" sz="2900" dirty="0" smtClean="0"/>
              <a:t>The </a:t>
            </a:r>
            <a:r>
              <a:rPr lang="en-US" sz="2900" b="1" dirty="0" smtClean="0">
                <a:solidFill>
                  <a:srgbClr val="FF0000"/>
                </a:solidFill>
              </a:rPr>
              <a:t>success </a:t>
            </a:r>
            <a:r>
              <a:rPr lang="en-US" sz="2900" dirty="0" smtClean="0"/>
              <a:t>of this stage mainly </a:t>
            </a:r>
            <a:r>
              <a:rPr lang="en-US" sz="2900" b="1" dirty="0" smtClean="0">
                <a:solidFill>
                  <a:srgbClr val="FF0000"/>
                </a:solidFill>
              </a:rPr>
              <a:t>depends</a:t>
            </a:r>
            <a:r>
              <a:rPr lang="en-US" sz="2900" dirty="0" smtClean="0"/>
              <a:t> on the </a:t>
            </a:r>
            <a:r>
              <a:rPr lang="en-US" sz="2900" b="1" dirty="0" smtClean="0">
                <a:solidFill>
                  <a:srgbClr val="FF0000"/>
                </a:solidFill>
              </a:rPr>
              <a:t>relation </a:t>
            </a:r>
            <a:r>
              <a:rPr lang="en-US" sz="2900" dirty="0" smtClean="0"/>
              <a:t>and </a:t>
            </a:r>
            <a:r>
              <a:rPr lang="en-US" sz="2900" b="1" dirty="0" smtClean="0">
                <a:solidFill>
                  <a:srgbClr val="FF0000"/>
                </a:solidFill>
              </a:rPr>
              <a:t>strength </a:t>
            </a:r>
            <a:r>
              <a:rPr lang="en-US" sz="2900" dirty="0" smtClean="0"/>
              <a:t>of the </a:t>
            </a:r>
            <a:r>
              <a:rPr lang="en-US" sz="2900" b="1" dirty="0" smtClean="0">
                <a:solidFill>
                  <a:srgbClr val="FF0000"/>
                </a:solidFill>
              </a:rPr>
              <a:t>construction team </a:t>
            </a:r>
            <a:r>
              <a:rPr lang="en-US" sz="2900" dirty="0" smtClean="0"/>
              <a:t>(main stake holders).</a:t>
            </a:r>
          </a:p>
          <a:p>
            <a:pPr>
              <a:lnSpc>
                <a:spcPct val="170000"/>
              </a:lnSpc>
              <a:buClrTx/>
              <a:buFont typeface="Wingdings" pitchFamily="2" charset="2"/>
              <a:buChar char="Ø"/>
            </a:pPr>
            <a:r>
              <a:rPr lang="en-US" sz="2900" dirty="0" smtClean="0"/>
              <a:t>The main activities in construction phase are </a:t>
            </a:r>
            <a:r>
              <a:rPr lang="en-US" sz="2900" b="1" i="1" dirty="0" smtClean="0">
                <a:solidFill>
                  <a:srgbClr val="FF0000"/>
                </a:solidFill>
              </a:rPr>
              <a:t>construction supervision </a:t>
            </a:r>
            <a:r>
              <a:rPr lang="en-US" sz="2900" i="1" dirty="0" smtClean="0"/>
              <a:t>and </a:t>
            </a:r>
            <a:r>
              <a:rPr lang="en-US" sz="2900" b="1" i="1" dirty="0" smtClean="0">
                <a:solidFill>
                  <a:srgbClr val="FF0000"/>
                </a:solidFill>
                <a:latin typeface="+mj-lt"/>
              </a:rPr>
              <a:t>contract</a:t>
            </a:r>
            <a:r>
              <a:rPr lang="en-US" sz="2900" b="1" i="1" dirty="0" smtClean="0">
                <a:solidFill>
                  <a:srgbClr val="FF0000"/>
                </a:solidFill>
              </a:rPr>
              <a:t> administration</a:t>
            </a:r>
            <a:r>
              <a:rPr lang="en-US" b="1" i="1" dirty="0" smtClean="0">
                <a:solidFill>
                  <a:srgbClr val="FF0000"/>
                </a:solidFill>
              </a:rPr>
              <a:t>.</a:t>
            </a:r>
            <a:endParaRPr lang="en-US" dirty="0" smtClean="0"/>
          </a:p>
          <a:p>
            <a:pPr>
              <a:lnSpc>
                <a:spcPct val="170000"/>
              </a:lnSpc>
              <a:buNone/>
            </a:pPr>
            <a:r>
              <a:rPr lang="en-US" b="1" i="1" dirty="0" smtClean="0"/>
              <a:t>I . Construction supervision :</a:t>
            </a:r>
            <a:endParaRPr lang="en-US" sz="3800" b="1" i="1" dirty="0" smtClean="0"/>
          </a:p>
          <a:p>
            <a:pPr lvl="1">
              <a:lnSpc>
                <a:spcPct val="120000"/>
              </a:lnSpc>
            </a:pPr>
            <a:r>
              <a:rPr lang="en-US" sz="2900" dirty="0" smtClean="0"/>
              <a:t>Site control,</a:t>
            </a:r>
          </a:p>
          <a:p>
            <a:pPr lvl="1">
              <a:lnSpc>
                <a:spcPct val="120000"/>
              </a:lnSpc>
            </a:pPr>
            <a:r>
              <a:rPr lang="en-US" sz="2900" dirty="0" smtClean="0"/>
              <a:t>Quality control,</a:t>
            </a:r>
          </a:p>
          <a:p>
            <a:pPr lvl="1">
              <a:lnSpc>
                <a:spcPct val="120000"/>
              </a:lnSpc>
            </a:pPr>
            <a:r>
              <a:rPr lang="en-US" sz="2900" dirty="0" smtClean="0"/>
              <a:t>Quantity control,</a:t>
            </a:r>
          </a:p>
          <a:p>
            <a:pPr lvl="1">
              <a:lnSpc>
                <a:spcPct val="120000"/>
              </a:lnSpc>
            </a:pPr>
            <a:r>
              <a:rPr lang="en-US" sz="2900" dirty="0" smtClean="0"/>
              <a:t>Monthly and quarterly progress evaluation </a:t>
            </a:r>
            <a:r>
              <a:rPr lang="en-US" sz="3200" dirty="0" smtClean="0"/>
              <a:t>meetings.</a:t>
            </a:r>
          </a:p>
          <a:p>
            <a:endParaRPr lang="en-US"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n-US" dirty="0" smtClean="0"/>
              <a:t>Cont…</a:t>
            </a:r>
            <a:endParaRPr lang="en-US" dirty="0"/>
          </a:p>
        </p:txBody>
      </p:sp>
      <p:sp>
        <p:nvSpPr>
          <p:cNvPr id="3" name="Content Placeholder 2"/>
          <p:cNvSpPr>
            <a:spLocks noGrp="1"/>
          </p:cNvSpPr>
          <p:nvPr>
            <p:ph idx="1"/>
          </p:nvPr>
        </p:nvSpPr>
        <p:spPr>
          <a:xfrm>
            <a:off x="457200" y="1600200"/>
            <a:ext cx="8229600" cy="4724400"/>
          </a:xfrm>
        </p:spPr>
        <p:txBody>
          <a:bodyPr/>
          <a:lstStyle/>
          <a:p>
            <a:pPr>
              <a:buNone/>
            </a:pPr>
            <a:r>
              <a:rPr lang="en-US" b="1" i="1" dirty="0" smtClean="0"/>
              <a:t>ii. Contract administration:</a:t>
            </a:r>
          </a:p>
          <a:p>
            <a:pPr lvl="1">
              <a:lnSpc>
                <a:spcPct val="150000"/>
              </a:lnSpc>
            </a:pPr>
            <a:r>
              <a:rPr lang="en-US" dirty="0" smtClean="0"/>
              <a:t>It covers the major activities of addressing changes , payments ,claims etc.</a:t>
            </a:r>
          </a:p>
          <a:p>
            <a:pPr lvl="1">
              <a:lnSpc>
                <a:spcPct val="150000"/>
              </a:lnSpc>
            </a:pPr>
            <a:r>
              <a:rPr lang="en-US" dirty="0" smtClean="0"/>
              <a:t>It will be dealt with in detail under chapter2</a:t>
            </a:r>
          </a:p>
          <a:p>
            <a:endParaRPr lang="en-US"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96112"/>
          </a:xfrm>
        </p:spPr>
        <p:txBody>
          <a:bodyPr/>
          <a:lstStyle/>
          <a:p>
            <a:r>
              <a:rPr lang="en-US" b="1" dirty="0" smtClean="0">
                <a:solidFill>
                  <a:schemeClr val="tx1"/>
                </a:solidFill>
              </a:rPr>
              <a:t>1.3.5 Contract closeout stage</a:t>
            </a:r>
            <a:endParaRPr lang="en-US" b="1" dirty="0">
              <a:solidFill>
                <a:schemeClr val="tx1"/>
              </a:solidFill>
            </a:endParaRPr>
          </a:p>
        </p:txBody>
      </p:sp>
      <p:sp>
        <p:nvSpPr>
          <p:cNvPr id="3" name="Content Placeholder 2"/>
          <p:cNvSpPr>
            <a:spLocks noGrp="1"/>
          </p:cNvSpPr>
          <p:nvPr>
            <p:ph idx="1"/>
          </p:nvPr>
        </p:nvSpPr>
        <p:spPr>
          <a:xfrm>
            <a:off x="457200" y="1219200"/>
            <a:ext cx="8229600" cy="5105400"/>
          </a:xfrm>
        </p:spPr>
        <p:txBody>
          <a:bodyPr>
            <a:normAutofit lnSpcReduction="10000"/>
          </a:bodyPr>
          <a:lstStyle/>
          <a:p>
            <a:pPr>
              <a:lnSpc>
                <a:spcPct val="150000"/>
              </a:lnSpc>
              <a:buClrTx/>
              <a:buFont typeface="Wingdings" pitchFamily="2" charset="2"/>
              <a:buChar char="Ø"/>
            </a:pPr>
            <a:r>
              <a:rPr lang="en-US" sz="2400" dirty="0" smtClean="0"/>
              <a:t>Transition from design and construction to the actual use of the constructed facility.</a:t>
            </a:r>
          </a:p>
          <a:p>
            <a:pPr>
              <a:lnSpc>
                <a:spcPct val="150000"/>
              </a:lnSpc>
              <a:buClrTx/>
              <a:buFont typeface="Wingdings" pitchFamily="2" charset="2"/>
              <a:buChar char="Ø"/>
            </a:pPr>
            <a:r>
              <a:rPr lang="en-US" sz="2400" dirty="0" smtClean="0"/>
              <a:t>The management team must provide </a:t>
            </a:r>
            <a:r>
              <a:rPr lang="en-US" sz="2400" b="1" dirty="0" smtClean="0">
                <a:solidFill>
                  <a:srgbClr val="FF0000"/>
                </a:solidFill>
              </a:rPr>
              <a:t>documentation , shop drawings , as built drawings </a:t>
            </a:r>
            <a:r>
              <a:rPr lang="en-US" sz="2400" dirty="0" smtClean="0"/>
              <a:t>, and </a:t>
            </a:r>
            <a:r>
              <a:rPr lang="en-US" sz="2400" b="1" dirty="0" smtClean="0">
                <a:solidFill>
                  <a:srgbClr val="FF0000"/>
                </a:solidFill>
              </a:rPr>
              <a:t>operation manuals </a:t>
            </a:r>
            <a:r>
              <a:rPr lang="en-US" sz="2400" dirty="0" smtClean="0"/>
              <a:t>to the owner organization.</a:t>
            </a:r>
          </a:p>
          <a:p>
            <a:pPr>
              <a:lnSpc>
                <a:spcPct val="150000"/>
              </a:lnSpc>
              <a:buClrTx/>
              <a:buFont typeface="Wingdings" pitchFamily="2" charset="2"/>
              <a:buChar char="Ø"/>
            </a:pPr>
            <a:r>
              <a:rPr lang="en-US" sz="2400" b="1" dirty="0" smtClean="0">
                <a:solidFill>
                  <a:srgbClr val="FF0000"/>
                </a:solidFill>
              </a:rPr>
              <a:t>Assessment</a:t>
            </a:r>
            <a:r>
              <a:rPr lang="en-US" sz="2400" dirty="0" smtClean="0"/>
              <a:t> of the </a:t>
            </a:r>
            <a:r>
              <a:rPr lang="en-US" sz="2400" b="1" dirty="0" smtClean="0">
                <a:solidFill>
                  <a:srgbClr val="FF0000"/>
                </a:solidFill>
              </a:rPr>
              <a:t>project team’s performance </a:t>
            </a:r>
            <a:r>
              <a:rPr lang="en-US" sz="2400" dirty="0" smtClean="0"/>
              <a:t>is </a:t>
            </a:r>
            <a:r>
              <a:rPr lang="en-US" sz="2400" b="1" dirty="0" smtClean="0">
                <a:solidFill>
                  <a:srgbClr val="FF0000"/>
                </a:solidFill>
              </a:rPr>
              <a:t>crucial</a:t>
            </a:r>
            <a:r>
              <a:rPr lang="en-US" sz="2400" dirty="0" smtClean="0"/>
              <a:t> in this stage for a voiding mistakes in the future.</a:t>
            </a:r>
          </a:p>
          <a:p>
            <a:pPr>
              <a:lnSpc>
                <a:spcPct val="150000"/>
              </a:lnSpc>
              <a:buClrTx/>
              <a:buFont typeface="Wingdings" pitchFamily="2" charset="2"/>
              <a:buChar char="Ø"/>
            </a:pPr>
            <a:r>
              <a:rPr lang="en-US" sz="2400" b="1" dirty="0" smtClean="0">
                <a:solidFill>
                  <a:srgbClr val="FF0000"/>
                </a:solidFill>
              </a:rPr>
              <a:t>Actual activity costs </a:t>
            </a:r>
            <a:r>
              <a:rPr lang="en-US" sz="2400" dirty="0" smtClean="0"/>
              <a:t>and </a:t>
            </a:r>
            <a:r>
              <a:rPr lang="en-US" sz="2400" b="1" dirty="0" smtClean="0">
                <a:solidFill>
                  <a:srgbClr val="FF0000"/>
                </a:solidFill>
              </a:rPr>
              <a:t>durations</a:t>
            </a:r>
            <a:r>
              <a:rPr lang="en-US" sz="2400" dirty="0" smtClean="0"/>
              <a:t> should be recorded and </a:t>
            </a:r>
            <a:r>
              <a:rPr lang="en-US" sz="2400" b="1" dirty="0" smtClean="0">
                <a:solidFill>
                  <a:srgbClr val="FF0000"/>
                </a:solidFill>
              </a:rPr>
              <a:t>compared</a:t>
            </a:r>
            <a:r>
              <a:rPr lang="en-US" sz="2400" dirty="0" smtClean="0"/>
              <a:t> with that was </a:t>
            </a:r>
            <a:r>
              <a:rPr lang="en-US" sz="2400" b="1" dirty="0" smtClean="0">
                <a:solidFill>
                  <a:srgbClr val="FF0000"/>
                </a:solidFill>
              </a:rPr>
              <a:t>planned.</a:t>
            </a:r>
          </a:p>
          <a:p>
            <a:endParaRPr lang="en-US"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229600" cy="990600"/>
          </a:xfrm>
        </p:spPr>
        <p:txBody>
          <a:bodyPr>
            <a:normAutofit fontScale="90000"/>
          </a:bodyPr>
          <a:lstStyle/>
          <a:p>
            <a:r>
              <a:rPr lang="en-US" b="1" dirty="0" smtClean="0">
                <a:solidFill>
                  <a:schemeClr val="tx1"/>
                </a:solidFill>
              </a:rPr>
              <a:t/>
            </a:r>
            <a:br>
              <a:rPr lang="en-US" b="1" dirty="0" smtClean="0">
                <a:solidFill>
                  <a:schemeClr val="tx1"/>
                </a:solidFill>
              </a:rPr>
            </a:br>
            <a:r>
              <a:rPr lang="en-US" b="1" dirty="0" smtClean="0">
                <a:solidFill>
                  <a:schemeClr val="tx1"/>
                </a:solidFill>
              </a:rPr>
              <a:t>1.4 Bid Preparation</a:t>
            </a:r>
            <a:br>
              <a:rPr lang="en-US" b="1" dirty="0" smtClean="0">
                <a:solidFill>
                  <a:schemeClr val="tx1"/>
                </a:solidFill>
              </a:rPr>
            </a:br>
            <a:endParaRPr lang="en-US" b="1" dirty="0">
              <a:solidFill>
                <a:schemeClr val="tx1"/>
              </a:solidFill>
            </a:endParaRPr>
          </a:p>
        </p:txBody>
      </p:sp>
      <p:sp>
        <p:nvSpPr>
          <p:cNvPr id="3" name="Content Placeholder 2"/>
          <p:cNvSpPr>
            <a:spLocks noGrp="1"/>
          </p:cNvSpPr>
          <p:nvPr>
            <p:ph idx="1"/>
          </p:nvPr>
        </p:nvSpPr>
        <p:spPr>
          <a:xfrm>
            <a:off x="609600" y="1295400"/>
            <a:ext cx="8001000" cy="5791200"/>
          </a:xfrm>
        </p:spPr>
        <p:txBody>
          <a:bodyPr>
            <a:normAutofit/>
          </a:bodyPr>
          <a:lstStyle/>
          <a:p>
            <a:pPr>
              <a:buNone/>
            </a:pPr>
            <a:r>
              <a:rPr lang="en-US" b="1" dirty="0" smtClean="0">
                <a:latin typeface="Times New Roman" pitchFamily="18" charset="0"/>
                <a:cs typeface="Times New Roman" pitchFamily="18" charset="0"/>
              </a:rPr>
              <a:t>1.4.1 </a:t>
            </a:r>
            <a:r>
              <a:rPr lang="en-US" b="1" dirty="0" smtClean="0"/>
              <a:t>Preparation of Bid Documents</a:t>
            </a:r>
          </a:p>
          <a:p>
            <a:pPr>
              <a:lnSpc>
                <a:spcPct val="150000"/>
              </a:lnSpc>
              <a:buClrTx/>
              <a:buFont typeface="Wingdings" pitchFamily="2" charset="2"/>
              <a:buChar char="Ø"/>
            </a:pPr>
            <a:r>
              <a:rPr lang="en-US" sz="2000" dirty="0" smtClean="0"/>
              <a:t>The Bidding document shall in corporate all in formation necessary for prospective bidders to prepare their bids.</a:t>
            </a:r>
          </a:p>
          <a:p>
            <a:pPr>
              <a:lnSpc>
                <a:spcPct val="150000"/>
              </a:lnSpc>
              <a:buClrTx/>
              <a:buFont typeface="Wingdings" pitchFamily="2" charset="2"/>
              <a:buChar char="Ø"/>
            </a:pPr>
            <a:r>
              <a:rPr lang="en-US" sz="2200" dirty="0" smtClean="0"/>
              <a:t>The</a:t>
            </a:r>
            <a:r>
              <a:rPr lang="en-US" sz="2200" dirty="0" smtClean="0">
                <a:solidFill>
                  <a:srgbClr val="FF0000"/>
                </a:solidFill>
              </a:rPr>
              <a:t> </a:t>
            </a:r>
            <a:r>
              <a:rPr lang="en-US" sz="2200" b="1" i="1" dirty="0" smtClean="0">
                <a:solidFill>
                  <a:srgbClr val="FF0000"/>
                </a:solidFill>
              </a:rPr>
              <a:t>detail </a:t>
            </a:r>
            <a:r>
              <a:rPr lang="en-US" sz="2200" dirty="0" smtClean="0"/>
              <a:t>and </a:t>
            </a:r>
            <a:r>
              <a:rPr lang="en-US" sz="2200" b="1" dirty="0" smtClean="0">
                <a:solidFill>
                  <a:srgbClr val="FF0000"/>
                </a:solidFill>
              </a:rPr>
              <a:t>complexity</a:t>
            </a:r>
            <a:r>
              <a:rPr lang="en-US" sz="2200" dirty="0" smtClean="0"/>
              <a:t> of </a:t>
            </a:r>
            <a:r>
              <a:rPr lang="en-US" sz="2200" b="1" dirty="0" smtClean="0">
                <a:solidFill>
                  <a:srgbClr val="FF0000"/>
                </a:solidFill>
              </a:rPr>
              <a:t>bid documents </a:t>
            </a:r>
            <a:r>
              <a:rPr lang="en-US" sz="2200" dirty="0" smtClean="0"/>
              <a:t>may </a:t>
            </a:r>
            <a:r>
              <a:rPr lang="en-US" sz="2200" b="1" dirty="0" smtClean="0">
                <a:solidFill>
                  <a:srgbClr val="FF0000"/>
                </a:solidFill>
              </a:rPr>
              <a:t>vary</a:t>
            </a:r>
            <a:r>
              <a:rPr lang="en-US" sz="2200" dirty="0" smtClean="0"/>
              <a:t> with the </a:t>
            </a:r>
            <a:r>
              <a:rPr lang="en-US" sz="2200" b="1" dirty="0" smtClean="0">
                <a:solidFill>
                  <a:srgbClr val="FF0000"/>
                </a:solidFill>
              </a:rPr>
              <a:t>size</a:t>
            </a:r>
            <a:r>
              <a:rPr lang="en-US" sz="2200" b="1" dirty="0" smtClean="0"/>
              <a:t> </a:t>
            </a:r>
            <a:r>
              <a:rPr lang="en-US" sz="2200" dirty="0" smtClean="0"/>
              <a:t>and </a:t>
            </a:r>
            <a:r>
              <a:rPr lang="en-US" sz="2200" b="1" dirty="0" smtClean="0">
                <a:solidFill>
                  <a:srgbClr val="FF0000"/>
                </a:solidFill>
              </a:rPr>
              <a:t>nature</a:t>
            </a:r>
            <a:r>
              <a:rPr lang="en-US" sz="2200" dirty="0" smtClean="0"/>
              <a:t>  of the proposed </a:t>
            </a:r>
            <a:r>
              <a:rPr lang="en-US" sz="2200" b="1" dirty="0" smtClean="0">
                <a:solidFill>
                  <a:srgbClr val="FF0000"/>
                </a:solidFill>
              </a:rPr>
              <a:t>bid package </a:t>
            </a:r>
            <a:r>
              <a:rPr lang="en-US" sz="2200" dirty="0" smtClean="0"/>
              <a:t>and contract.</a:t>
            </a:r>
          </a:p>
          <a:p>
            <a:pPr>
              <a:lnSpc>
                <a:spcPct val="150000"/>
              </a:lnSpc>
              <a:buClrTx/>
              <a:buFont typeface="Wingdings" pitchFamily="2" charset="2"/>
              <a:buChar char="Ø"/>
            </a:pPr>
            <a:r>
              <a:rPr lang="en-US" sz="2000" dirty="0" smtClean="0"/>
              <a:t>The consultant hired for the job/the client prepares all the design and tender document which includes  </a:t>
            </a:r>
            <a:r>
              <a:rPr lang="en-US" sz="2400" b="1" dirty="0" smtClean="0">
                <a:solidFill>
                  <a:srgbClr val="FF0000"/>
                </a:solidFill>
              </a:rPr>
              <a:t>Legal</a:t>
            </a:r>
            <a:r>
              <a:rPr lang="en-US" sz="2400" b="1" dirty="0" smtClean="0">
                <a:solidFill>
                  <a:srgbClr val="FF0000"/>
                </a:solidFill>
                <a:latin typeface="Garamond" pitchFamily="18" charset="0"/>
              </a:rPr>
              <a:t> &amp; </a:t>
            </a:r>
            <a:r>
              <a:rPr lang="en-US" sz="2400" b="1" dirty="0" smtClean="0">
                <a:solidFill>
                  <a:srgbClr val="FF0000"/>
                </a:solidFill>
              </a:rPr>
              <a:t>Technical section .</a:t>
            </a:r>
          </a:p>
          <a:p>
            <a:pPr>
              <a:lnSpc>
                <a:spcPct val="150000"/>
              </a:lnSpc>
              <a:buClrTx/>
              <a:buFont typeface="Wingdings" pitchFamily="2" charset="2"/>
              <a:buChar char="Ø"/>
            </a:pPr>
            <a:endParaRPr lang="en-US" sz="2200" dirty="0" smtClean="0"/>
          </a:p>
          <a:p>
            <a:endParaRPr lang="en-US"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dirty="0" smtClean="0"/>
              <a:t>Cont…</a:t>
            </a:r>
            <a:endParaRPr lang="en-US" dirty="0"/>
          </a:p>
        </p:txBody>
      </p:sp>
      <p:sp>
        <p:nvSpPr>
          <p:cNvPr id="7" name="Slide Number Placeholder 6"/>
          <p:cNvSpPr>
            <a:spLocks noGrp="1"/>
          </p:cNvSpPr>
          <p:nvPr>
            <p:ph type="sldNum" sz="quarter" idx="12"/>
          </p:nvPr>
        </p:nvSpPr>
        <p:spPr/>
        <p:txBody>
          <a:bodyPr/>
          <a:lstStyle/>
          <a:p>
            <a:fld id="{218B68EE-0870-4886-B127-CB3A6B50238C}" type="slidenum">
              <a:rPr lang="en-US" smtClean="0"/>
              <a:pPr/>
              <a:t>39</a:t>
            </a:fld>
            <a:endParaRPr lang="en-US"/>
          </a:p>
        </p:txBody>
      </p:sp>
      <p:sp>
        <p:nvSpPr>
          <p:cNvPr id="5" name="Rectangle 2"/>
          <p:cNvSpPr>
            <a:spLocks noChangeArrowheads="1"/>
          </p:cNvSpPr>
          <p:nvPr/>
        </p:nvSpPr>
        <p:spPr bwMode="auto">
          <a:xfrm>
            <a:off x="228600" y="914400"/>
            <a:ext cx="5410200" cy="5884688"/>
          </a:xfrm>
          <a:prstGeom prst="rect">
            <a:avLst/>
          </a:prstGeom>
          <a:noFill/>
          <a:ln w="9525">
            <a:noFill/>
            <a:miter lim="800000"/>
            <a:headEnd/>
            <a:tailEnd/>
          </a:ln>
        </p:spPr>
        <p:txBody>
          <a:bodyPr wrap="square">
            <a:spAutoFit/>
          </a:bodyPr>
          <a:lstStyle/>
          <a:p>
            <a:pPr marL="457200" indent="-457200">
              <a:lnSpc>
                <a:spcPct val="150000"/>
              </a:lnSpc>
              <a:spcBef>
                <a:spcPct val="20000"/>
              </a:spcBef>
              <a:buClr>
                <a:srgbClr val="66FF66"/>
              </a:buClr>
              <a:buSzPct val="78000"/>
            </a:pPr>
            <a:r>
              <a:rPr lang="en-US" sz="2800" b="1" u="sng" dirty="0" smtClean="0"/>
              <a:t>A</a:t>
            </a:r>
            <a:r>
              <a:rPr lang="en-US" sz="2800" b="1" u="sng" dirty="0"/>
              <a:t>) Legal </a:t>
            </a:r>
            <a:r>
              <a:rPr lang="en-US" sz="2800" b="1" u="sng" dirty="0" smtClean="0"/>
              <a:t>section</a:t>
            </a:r>
            <a:endParaRPr lang="en-US" sz="3200" b="1" u="sng" dirty="0"/>
          </a:p>
          <a:p>
            <a:pPr marL="914400" lvl="1" indent="-457200">
              <a:spcBef>
                <a:spcPct val="20000"/>
              </a:spcBef>
              <a:buSzPct val="78000"/>
              <a:buFont typeface="Wingdings" pitchFamily="2" charset="2"/>
              <a:buChar char="v"/>
            </a:pPr>
            <a:r>
              <a:rPr lang="en-US" sz="2000" dirty="0"/>
              <a:t>Invitation to </a:t>
            </a:r>
            <a:r>
              <a:rPr lang="en-US" sz="2000" dirty="0" smtClean="0"/>
              <a:t>bidders</a:t>
            </a:r>
          </a:p>
          <a:p>
            <a:pPr marL="914400" lvl="1" indent="-457200">
              <a:spcBef>
                <a:spcPct val="20000"/>
              </a:spcBef>
              <a:buSzPct val="78000"/>
              <a:buFont typeface="Wingdings" pitchFamily="2" charset="2"/>
              <a:buChar char="v"/>
            </a:pPr>
            <a:r>
              <a:rPr lang="en-US" sz="2000" dirty="0" smtClean="0"/>
              <a:t>Instruction </a:t>
            </a:r>
            <a:r>
              <a:rPr lang="en-US" sz="2000" dirty="0"/>
              <a:t>to </a:t>
            </a:r>
            <a:r>
              <a:rPr lang="en-US" sz="2000" dirty="0" smtClean="0"/>
              <a:t>bidders</a:t>
            </a:r>
          </a:p>
          <a:p>
            <a:pPr marL="914400" lvl="1" indent="-457200">
              <a:spcBef>
                <a:spcPct val="20000"/>
              </a:spcBef>
              <a:buSzPct val="78000"/>
              <a:buFont typeface="Wingdings" pitchFamily="2" charset="2"/>
              <a:buChar char="v"/>
            </a:pPr>
            <a:r>
              <a:rPr lang="en-US" sz="2000" dirty="0" smtClean="0"/>
              <a:t>Conditions </a:t>
            </a:r>
            <a:r>
              <a:rPr lang="en-US" sz="2000" dirty="0"/>
              <a:t>of </a:t>
            </a:r>
            <a:r>
              <a:rPr lang="en-US" sz="2000" dirty="0" smtClean="0"/>
              <a:t>contract</a:t>
            </a:r>
          </a:p>
          <a:p>
            <a:pPr marL="1371600" lvl="2" indent="-457200">
              <a:spcBef>
                <a:spcPct val="20000"/>
              </a:spcBef>
              <a:buSzPct val="78000"/>
              <a:buFont typeface="Wingdings" pitchFamily="2" charset="2"/>
              <a:buChar char="v"/>
            </a:pPr>
            <a:r>
              <a:rPr lang="en-US" sz="1400" dirty="0" smtClean="0"/>
              <a:t>GCC &amp; SCC</a:t>
            </a:r>
          </a:p>
          <a:p>
            <a:pPr marL="914400" lvl="1" indent="-457200">
              <a:spcBef>
                <a:spcPct val="20000"/>
              </a:spcBef>
              <a:buSzPct val="78000"/>
              <a:buFont typeface="Wingdings" pitchFamily="2" charset="2"/>
              <a:buChar char="v"/>
            </a:pPr>
            <a:r>
              <a:rPr lang="en-US" sz="2000" dirty="0" smtClean="0"/>
              <a:t>Tender forms</a:t>
            </a:r>
          </a:p>
          <a:p>
            <a:pPr marL="1371600" lvl="2" indent="-457200">
              <a:spcBef>
                <a:spcPct val="20000"/>
              </a:spcBef>
              <a:buClr>
                <a:srgbClr val="66FF66"/>
              </a:buClr>
              <a:buSzPct val="78000"/>
              <a:buFont typeface="Wingdings" pitchFamily="2" charset="2"/>
              <a:buChar char="Ø"/>
              <a:defRPr/>
            </a:pPr>
            <a:r>
              <a:rPr lang="en-US" dirty="0" smtClean="0"/>
              <a:t>Form of tender</a:t>
            </a:r>
          </a:p>
          <a:p>
            <a:pPr marL="1371600" lvl="2" indent="-457200">
              <a:spcBef>
                <a:spcPct val="20000"/>
              </a:spcBef>
              <a:buClr>
                <a:srgbClr val="66FF66"/>
              </a:buClr>
              <a:buSzPct val="78000"/>
              <a:buFont typeface="Wingdings" pitchFamily="2" charset="2"/>
              <a:buChar char="Ø"/>
              <a:defRPr/>
            </a:pPr>
            <a:r>
              <a:rPr lang="en-US" dirty="0" smtClean="0"/>
              <a:t>Appendix to form of tender</a:t>
            </a:r>
          </a:p>
          <a:p>
            <a:pPr marL="1371600" lvl="2" indent="-457200">
              <a:spcBef>
                <a:spcPct val="20000"/>
              </a:spcBef>
              <a:buClr>
                <a:srgbClr val="66FF66"/>
              </a:buClr>
              <a:buSzPct val="78000"/>
              <a:buFont typeface="Wingdings" pitchFamily="2" charset="2"/>
              <a:buChar char="Ø"/>
              <a:defRPr/>
            </a:pPr>
            <a:r>
              <a:rPr lang="en-US" dirty="0" smtClean="0"/>
              <a:t>Certificate of tender visit to site</a:t>
            </a:r>
          </a:p>
          <a:p>
            <a:pPr marL="1371600" lvl="2" indent="-457200">
              <a:spcBef>
                <a:spcPct val="20000"/>
              </a:spcBef>
              <a:buClr>
                <a:srgbClr val="66FF66"/>
              </a:buClr>
              <a:buSzPct val="78000"/>
              <a:buFont typeface="Wingdings" pitchFamily="2" charset="2"/>
              <a:buChar char="Ø"/>
              <a:defRPr/>
            </a:pPr>
            <a:r>
              <a:rPr lang="en-US" dirty="0" smtClean="0"/>
              <a:t>Form of tender security(bank grantee)</a:t>
            </a:r>
          </a:p>
          <a:p>
            <a:pPr marL="1371600" lvl="2" indent="-457200">
              <a:spcBef>
                <a:spcPct val="20000"/>
              </a:spcBef>
              <a:buClr>
                <a:srgbClr val="66FF66"/>
              </a:buClr>
              <a:buSzPct val="78000"/>
              <a:buFont typeface="Wingdings" pitchFamily="2" charset="2"/>
              <a:buChar char="Ø"/>
              <a:defRPr/>
            </a:pPr>
            <a:r>
              <a:rPr lang="en-US" dirty="0" smtClean="0"/>
              <a:t>Form of agreement</a:t>
            </a:r>
          </a:p>
          <a:p>
            <a:pPr marL="1371600" lvl="2" indent="-457200">
              <a:spcBef>
                <a:spcPct val="20000"/>
              </a:spcBef>
              <a:buClr>
                <a:srgbClr val="66FF66"/>
              </a:buClr>
              <a:buSzPct val="78000"/>
              <a:buFont typeface="Wingdings" pitchFamily="2" charset="2"/>
              <a:buChar char="Ø"/>
              <a:defRPr/>
            </a:pPr>
            <a:r>
              <a:rPr lang="en-US" dirty="0" smtClean="0"/>
              <a:t>Form of performance bank grantee</a:t>
            </a:r>
          </a:p>
          <a:p>
            <a:pPr marL="1371600" lvl="2" indent="-457200">
              <a:spcBef>
                <a:spcPct val="20000"/>
              </a:spcBef>
              <a:buClr>
                <a:srgbClr val="66FF66"/>
              </a:buClr>
              <a:buSzPct val="78000"/>
              <a:buFont typeface="Wingdings" pitchFamily="2" charset="2"/>
              <a:buChar char="Ø"/>
              <a:defRPr/>
            </a:pPr>
            <a:r>
              <a:rPr lang="en-US" dirty="0" smtClean="0"/>
              <a:t>Form of grantee for advance payment</a:t>
            </a:r>
          </a:p>
          <a:p>
            <a:pPr marL="914400" lvl="1" indent="-457200">
              <a:spcBef>
                <a:spcPct val="20000"/>
              </a:spcBef>
              <a:buClr>
                <a:srgbClr val="66FF66"/>
              </a:buClr>
              <a:buSzPct val="78000"/>
              <a:buFont typeface="Wingdings" pitchFamily="2" charset="2"/>
              <a:buChar char="v"/>
              <a:defRPr/>
            </a:pPr>
            <a:r>
              <a:rPr lang="en-US" sz="2000" dirty="0" smtClean="0"/>
              <a:t>Schedule of Supplementary information</a:t>
            </a:r>
          </a:p>
          <a:p>
            <a:pPr marL="914400" lvl="1" indent="-457200">
              <a:spcBef>
                <a:spcPct val="20000"/>
              </a:spcBef>
              <a:buSzPct val="78000"/>
            </a:pPr>
            <a:endParaRPr lang="en-US" sz="2200" dirty="0"/>
          </a:p>
        </p:txBody>
      </p:sp>
      <p:sp>
        <p:nvSpPr>
          <p:cNvPr id="6" name="Rectangle 1"/>
          <p:cNvSpPr>
            <a:spLocks noChangeArrowheads="1"/>
          </p:cNvSpPr>
          <p:nvPr/>
        </p:nvSpPr>
        <p:spPr bwMode="auto">
          <a:xfrm>
            <a:off x="4800600" y="990601"/>
            <a:ext cx="4343400" cy="5105399"/>
          </a:xfrm>
          <a:prstGeom prst="rect">
            <a:avLst/>
          </a:prstGeom>
          <a:noFill/>
          <a:ln w="9525">
            <a:noFill/>
            <a:miter lim="800000"/>
            <a:headEnd/>
            <a:tailEnd/>
          </a:ln>
        </p:spPr>
        <p:txBody>
          <a:bodyPr wrap="square">
            <a:spAutoFit/>
          </a:bodyPr>
          <a:lstStyle/>
          <a:p>
            <a:pPr marL="457200" indent="-457200">
              <a:lnSpc>
                <a:spcPct val="150000"/>
              </a:lnSpc>
              <a:spcBef>
                <a:spcPct val="20000"/>
              </a:spcBef>
              <a:buClr>
                <a:srgbClr val="66FF66"/>
              </a:buClr>
              <a:buSzPct val="78000"/>
            </a:pPr>
            <a:r>
              <a:rPr lang="en-US" sz="2800" b="1" u="sng" dirty="0"/>
              <a:t>B) Technical section</a:t>
            </a:r>
          </a:p>
          <a:p>
            <a:pPr marL="914400" lvl="1" indent="-457200">
              <a:lnSpc>
                <a:spcPct val="150000"/>
              </a:lnSpc>
              <a:spcBef>
                <a:spcPct val="20000"/>
              </a:spcBef>
              <a:buSzPct val="78000"/>
              <a:buFont typeface="Wingdings" pitchFamily="2" charset="2"/>
              <a:buChar char="v"/>
            </a:pPr>
            <a:r>
              <a:rPr lang="en-US" sz="2000" dirty="0"/>
              <a:t>The contract </a:t>
            </a:r>
            <a:r>
              <a:rPr lang="en-US" sz="2000" dirty="0" smtClean="0"/>
              <a:t>drawings</a:t>
            </a:r>
          </a:p>
          <a:p>
            <a:pPr marL="914400" lvl="1" indent="-457200">
              <a:lnSpc>
                <a:spcPct val="150000"/>
              </a:lnSpc>
              <a:spcBef>
                <a:spcPct val="20000"/>
              </a:spcBef>
              <a:buSzPct val="78000"/>
              <a:buFont typeface="Wingdings" pitchFamily="2" charset="2"/>
              <a:buChar char="v"/>
            </a:pPr>
            <a:r>
              <a:rPr lang="en-US" sz="2000" dirty="0" smtClean="0"/>
              <a:t>The specification</a:t>
            </a:r>
          </a:p>
          <a:p>
            <a:pPr marL="914400" lvl="1" indent="-457200">
              <a:lnSpc>
                <a:spcPct val="150000"/>
              </a:lnSpc>
              <a:spcBef>
                <a:spcPct val="20000"/>
              </a:spcBef>
              <a:buSzPct val="78000"/>
              <a:buFont typeface="Wingdings" pitchFamily="2" charset="2"/>
              <a:buChar char="v"/>
            </a:pPr>
            <a:r>
              <a:rPr lang="en-US" sz="2000" dirty="0" smtClean="0"/>
              <a:t>The </a:t>
            </a:r>
            <a:r>
              <a:rPr lang="en-US" sz="2000" dirty="0"/>
              <a:t>bill of quantities </a:t>
            </a:r>
            <a:endParaRPr lang="en-US" sz="2000" dirty="0" smtClean="0"/>
          </a:p>
          <a:p>
            <a:pPr marL="914400" lvl="1" indent="-457200">
              <a:lnSpc>
                <a:spcPct val="150000"/>
              </a:lnSpc>
              <a:spcBef>
                <a:spcPct val="20000"/>
              </a:spcBef>
              <a:buSzPct val="78000"/>
              <a:buFont typeface="Wingdings" pitchFamily="2" charset="2"/>
              <a:buChar char="v"/>
            </a:pPr>
            <a:r>
              <a:rPr lang="en-US" sz="2000" dirty="0" smtClean="0"/>
              <a:t>The </a:t>
            </a:r>
            <a:r>
              <a:rPr lang="en-US" sz="2000" dirty="0"/>
              <a:t>bill of schedule </a:t>
            </a:r>
            <a:endParaRPr lang="en-US" sz="2000" dirty="0" smtClean="0"/>
          </a:p>
          <a:p>
            <a:pPr marL="914400" lvl="1" indent="-457200">
              <a:lnSpc>
                <a:spcPct val="150000"/>
              </a:lnSpc>
              <a:spcBef>
                <a:spcPct val="20000"/>
              </a:spcBef>
              <a:buSzPct val="78000"/>
              <a:buFont typeface="Wingdings" pitchFamily="2" charset="2"/>
              <a:buChar char="v"/>
            </a:pPr>
            <a:r>
              <a:rPr lang="en-US" sz="2000" dirty="0" smtClean="0"/>
              <a:t>Soil </a:t>
            </a:r>
            <a:r>
              <a:rPr lang="en-US" sz="2000" dirty="0"/>
              <a:t>investigation </a:t>
            </a:r>
            <a:r>
              <a:rPr lang="en-US" sz="2000" dirty="0" smtClean="0"/>
              <a:t>reports</a:t>
            </a:r>
          </a:p>
          <a:p>
            <a:pPr marL="914400" lvl="1" indent="-457200">
              <a:lnSpc>
                <a:spcPct val="150000"/>
              </a:lnSpc>
              <a:spcBef>
                <a:spcPct val="20000"/>
              </a:spcBef>
              <a:buSzPct val="78000"/>
              <a:buFont typeface="Wingdings" pitchFamily="2" charset="2"/>
              <a:buChar char="v"/>
            </a:pPr>
            <a:r>
              <a:rPr lang="en-US" sz="2000" dirty="0" smtClean="0"/>
              <a:t>Addenda</a:t>
            </a:r>
            <a:endParaRPr lang="en-US" sz="2000" dirty="0"/>
          </a:p>
          <a:p>
            <a:pPr marL="914400" lvl="1" indent="-457200">
              <a:lnSpc>
                <a:spcPct val="150000"/>
              </a:lnSpc>
              <a:spcBef>
                <a:spcPct val="20000"/>
              </a:spcBef>
              <a:buClr>
                <a:srgbClr val="66FF66"/>
              </a:buClr>
              <a:buSzPct val="78000"/>
            </a:pPr>
            <a:endParaRPr lang="en-US" sz="2000" dirty="0"/>
          </a:p>
          <a:p>
            <a:pPr marL="914400" lvl="1" indent="-457200">
              <a:lnSpc>
                <a:spcPct val="150000"/>
              </a:lnSpc>
              <a:spcBef>
                <a:spcPct val="20000"/>
              </a:spcBef>
              <a:buClr>
                <a:srgbClr val="66FF66"/>
              </a:buClr>
              <a:buSzPct val="78000"/>
            </a:pP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a:off x="1971675" y="1238250"/>
            <a:ext cx="6437313" cy="0"/>
          </a:xfrm>
          <a:prstGeom prst="line">
            <a:avLst/>
          </a:prstGeom>
          <a:noFill/>
          <a:ln w="12700">
            <a:solidFill>
              <a:schemeClr val="accent2"/>
            </a:solidFill>
            <a:round/>
            <a:headEnd/>
            <a:tailEnd/>
          </a:ln>
        </p:spPr>
        <p:txBody>
          <a:bodyPr wrap="none" anchor="ctr"/>
          <a:lstStyle/>
          <a:p>
            <a:endParaRPr lang="en-US"/>
          </a:p>
        </p:txBody>
      </p:sp>
      <p:pic>
        <p:nvPicPr>
          <p:cNvPr id="23555" name="Picture 4" descr="site"/>
          <p:cNvPicPr>
            <a:picLocks noChangeAspect="1" noChangeArrowheads="1"/>
          </p:cNvPicPr>
          <p:nvPr/>
        </p:nvPicPr>
        <p:blipFill>
          <a:blip r:embed="rId3" cstate="print"/>
          <a:srcRect/>
          <a:stretch>
            <a:fillRect/>
          </a:stretch>
        </p:blipFill>
        <p:spPr bwMode="auto">
          <a:xfrm>
            <a:off x="3241674" y="2347913"/>
            <a:ext cx="3768725" cy="3454400"/>
          </a:xfrm>
          <a:prstGeom prst="rect">
            <a:avLst/>
          </a:prstGeom>
          <a:noFill/>
          <a:ln w="9525">
            <a:noFill/>
            <a:miter lim="800000"/>
            <a:headEnd/>
            <a:tailEnd/>
          </a:ln>
        </p:spPr>
      </p:pic>
      <p:pic>
        <p:nvPicPr>
          <p:cNvPr id="23556" name="Picture 5" descr="bu000777-est"/>
          <p:cNvPicPr>
            <a:picLocks noChangeAspect="1" noChangeArrowheads="1"/>
          </p:cNvPicPr>
          <p:nvPr/>
        </p:nvPicPr>
        <p:blipFill>
          <a:blip r:embed="rId4" cstate="print"/>
          <a:srcRect/>
          <a:stretch>
            <a:fillRect/>
          </a:stretch>
        </p:blipFill>
        <p:spPr bwMode="auto">
          <a:xfrm>
            <a:off x="4910138" y="5883275"/>
            <a:ext cx="568325" cy="933450"/>
          </a:xfrm>
          <a:prstGeom prst="rect">
            <a:avLst/>
          </a:prstGeom>
          <a:noFill/>
          <a:ln w="9525">
            <a:noFill/>
            <a:miter lim="800000"/>
            <a:headEnd/>
            <a:tailEnd/>
          </a:ln>
        </p:spPr>
      </p:pic>
      <p:pic>
        <p:nvPicPr>
          <p:cNvPr id="23557" name="Picture 6" descr="bu001513-local"/>
          <p:cNvPicPr>
            <a:picLocks noChangeAspect="1" noChangeArrowheads="1"/>
          </p:cNvPicPr>
          <p:nvPr/>
        </p:nvPicPr>
        <p:blipFill>
          <a:blip r:embed="rId5" cstate="print"/>
          <a:srcRect/>
          <a:stretch>
            <a:fillRect/>
          </a:stretch>
        </p:blipFill>
        <p:spPr bwMode="auto">
          <a:xfrm>
            <a:off x="5670550" y="5545138"/>
            <a:ext cx="592138" cy="1011237"/>
          </a:xfrm>
          <a:prstGeom prst="rect">
            <a:avLst/>
          </a:prstGeom>
          <a:noFill/>
          <a:ln w="9525">
            <a:noFill/>
            <a:miter lim="800000"/>
            <a:headEnd/>
            <a:tailEnd/>
          </a:ln>
        </p:spPr>
      </p:pic>
      <p:pic>
        <p:nvPicPr>
          <p:cNvPr id="23558" name="Picture 7" descr="bu001704-mfg"/>
          <p:cNvPicPr>
            <a:picLocks noChangeAspect="1" noChangeArrowheads="1"/>
          </p:cNvPicPr>
          <p:nvPr/>
        </p:nvPicPr>
        <p:blipFill>
          <a:blip r:embed="rId6" cstate="print"/>
          <a:srcRect/>
          <a:stretch>
            <a:fillRect/>
          </a:stretch>
        </p:blipFill>
        <p:spPr bwMode="auto">
          <a:xfrm>
            <a:off x="7118350" y="4000500"/>
            <a:ext cx="806450" cy="952500"/>
          </a:xfrm>
          <a:prstGeom prst="rect">
            <a:avLst/>
          </a:prstGeom>
          <a:noFill/>
          <a:ln w="9525">
            <a:noFill/>
            <a:miter lim="800000"/>
            <a:headEnd/>
            <a:tailEnd/>
          </a:ln>
        </p:spPr>
      </p:pic>
      <p:pic>
        <p:nvPicPr>
          <p:cNvPr id="23559" name="Picture 8" descr="bu002422-cust"/>
          <p:cNvPicPr>
            <a:picLocks noChangeAspect="1" noChangeArrowheads="1"/>
          </p:cNvPicPr>
          <p:nvPr/>
        </p:nvPicPr>
        <p:blipFill>
          <a:blip r:embed="rId7" cstate="print"/>
          <a:srcRect/>
          <a:stretch>
            <a:fillRect/>
          </a:stretch>
        </p:blipFill>
        <p:spPr bwMode="auto">
          <a:xfrm>
            <a:off x="5640388" y="1874838"/>
            <a:ext cx="779462" cy="555625"/>
          </a:xfrm>
          <a:prstGeom prst="rect">
            <a:avLst/>
          </a:prstGeom>
          <a:noFill/>
          <a:ln w="9525">
            <a:noFill/>
            <a:miter lim="800000"/>
            <a:headEnd/>
            <a:tailEnd/>
          </a:ln>
        </p:spPr>
      </p:pic>
      <p:pic>
        <p:nvPicPr>
          <p:cNvPr id="23560" name="Picture 9" descr="bu000981-purch"/>
          <p:cNvPicPr>
            <a:picLocks noChangeAspect="1" noChangeArrowheads="1"/>
          </p:cNvPicPr>
          <p:nvPr/>
        </p:nvPicPr>
        <p:blipFill>
          <a:blip r:embed="rId8" cstate="print"/>
          <a:srcRect/>
          <a:stretch>
            <a:fillRect/>
          </a:stretch>
        </p:blipFill>
        <p:spPr bwMode="auto">
          <a:xfrm>
            <a:off x="3960813" y="5970588"/>
            <a:ext cx="619125" cy="857250"/>
          </a:xfrm>
          <a:prstGeom prst="rect">
            <a:avLst/>
          </a:prstGeom>
          <a:noFill/>
          <a:ln w="9525">
            <a:noFill/>
            <a:miter lim="800000"/>
            <a:headEnd/>
            <a:tailEnd/>
          </a:ln>
        </p:spPr>
      </p:pic>
      <p:pic>
        <p:nvPicPr>
          <p:cNvPr id="23561" name="Picture 10" descr="bu001930-sub"/>
          <p:cNvPicPr>
            <a:picLocks noChangeAspect="1" noChangeArrowheads="1"/>
          </p:cNvPicPr>
          <p:nvPr/>
        </p:nvPicPr>
        <p:blipFill>
          <a:blip r:embed="rId9" cstate="print"/>
          <a:srcRect/>
          <a:stretch>
            <a:fillRect/>
          </a:stretch>
        </p:blipFill>
        <p:spPr bwMode="auto">
          <a:xfrm>
            <a:off x="5087938" y="1416050"/>
            <a:ext cx="482600" cy="793750"/>
          </a:xfrm>
          <a:prstGeom prst="rect">
            <a:avLst/>
          </a:prstGeom>
          <a:noFill/>
          <a:ln w="9525">
            <a:noFill/>
            <a:miter lim="800000"/>
            <a:headEnd/>
            <a:tailEnd/>
          </a:ln>
        </p:spPr>
      </p:pic>
      <p:pic>
        <p:nvPicPr>
          <p:cNvPr id="23562" name="Picture 11" descr="bu001853-job sup"/>
          <p:cNvPicPr>
            <a:picLocks noChangeAspect="1" noChangeArrowheads="1"/>
          </p:cNvPicPr>
          <p:nvPr/>
        </p:nvPicPr>
        <p:blipFill>
          <a:blip r:embed="rId10" cstate="print"/>
          <a:srcRect/>
          <a:stretch>
            <a:fillRect/>
          </a:stretch>
        </p:blipFill>
        <p:spPr bwMode="auto">
          <a:xfrm>
            <a:off x="4264025" y="1600200"/>
            <a:ext cx="612775" cy="658813"/>
          </a:xfrm>
          <a:prstGeom prst="rect">
            <a:avLst/>
          </a:prstGeom>
          <a:noFill/>
          <a:ln w="9525">
            <a:noFill/>
            <a:miter lim="800000"/>
            <a:headEnd/>
            <a:tailEnd/>
          </a:ln>
        </p:spPr>
      </p:pic>
      <p:pic>
        <p:nvPicPr>
          <p:cNvPr id="23563" name="Picture 12" descr="aa000083-bank"/>
          <p:cNvPicPr>
            <a:picLocks noChangeAspect="1" noChangeArrowheads="1"/>
          </p:cNvPicPr>
          <p:nvPr/>
        </p:nvPicPr>
        <p:blipFill>
          <a:blip r:embed="rId11" cstate="print"/>
          <a:srcRect/>
          <a:stretch>
            <a:fillRect/>
          </a:stretch>
        </p:blipFill>
        <p:spPr bwMode="auto">
          <a:xfrm>
            <a:off x="6823075" y="5092700"/>
            <a:ext cx="644525" cy="698500"/>
          </a:xfrm>
          <a:prstGeom prst="rect">
            <a:avLst/>
          </a:prstGeom>
          <a:noFill/>
          <a:ln w="9525">
            <a:noFill/>
            <a:miter lim="800000"/>
            <a:headEnd/>
            <a:tailEnd/>
          </a:ln>
        </p:spPr>
      </p:pic>
      <p:pic>
        <p:nvPicPr>
          <p:cNvPr id="23564" name="Picture 13" descr="bu004848-sch"/>
          <p:cNvPicPr>
            <a:picLocks noChangeAspect="1" noChangeArrowheads="1"/>
          </p:cNvPicPr>
          <p:nvPr/>
        </p:nvPicPr>
        <p:blipFill>
          <a:blip r:embed="rId12" cstate="print"/>
          <a:srcRect/>
          <a:stretch>
            <a:fillRect/>
          </a:stretch>
        </p:blipFill>
        <p:spPr bwMode="auto">
          <a:xfrm>
            <a:off x="3173413" y="5640388"/>
            <a:ext cx="663575" cy="719137"/>
          </a:xfrm>
          <a:prstGeom prst="rect">
            <a:avLst/>
          </a:prstGeom>
          <a:noFill/>
          <a:ln w="9525">
            <a:noFill/>
            <a:miter lim="800000"/>
            <a:headEnd/>
            <a:tailEnd/>
          </a:ln>
        </p:spPr>
      </p:pic>
      <p:pic>
        <p:nvPicPr>
          <p:cNvPr id="23565" name="Picture 14" descr="bu000731-acc"/>
          <p:cNvPicPr>
            <a:picLocks noChangeAspect="1" noChangeArrowheads="1"/>
          </p:cNvPicPr>
          <p:nvPr/>
        </p:nvPicPr>
        <p:blipFill>
          <a:blip r:embed="rId13" cstate="print"/>
          <a:srcRect/>
          <a:stretch>
            <a:fillRect/>
          </a:stretch>
        </p:blipFill>
        <p:spPr bwMode="auto">
          <a:xfrm>
            <a:off x="2527300" y="5005388"/>
            <a:ext cx="774700" cy="552450"/>
          </a:xfrm>
          <a:prstGeom prst="rect">
            <a:avLst/>
          </a:prstGeom>
          <a:noFill/>
          <a:ln w="9525">
            <a:noFill/>
            <a:miter lim="800000"/>
            <a:headEnd/>
            <a:tailEnd/>
          </a:ln>
        </p:spPr>
      </p:pic>
      <p:pic>
        <p:nvPicPr>
          <p:cNvPr id="23566" name="Picture 15" descr="bu001927-sales"/>
          <p:cNvPicPr>
            <a:picLocks noChangeAspect="1" noChangeArrowheads="1"/>
          </p:cNvPicPr>
          <p:nvPr/>
        </p:nvPicPr>
        <p:blipFill>
          <a:blip r:embed="rId14" cstate="print"/>
          <a:srcRect/>
          <a:stretch>
            <a:fillRect/>
          </a:stretch>
        </p:blipFill>
        <p:spPr bwMode="auto">
          <a:xfrm>
            <a:off x="2397125" y="4351338"/>
            <a:ext cx="763588" cy="544512"/>
          </a:xfrm>
          <a:prstGeom prst="rect">
            <a:avLst/>
          </a:prstGeom>
          <a:noFill/>
          <a:ln w="9525">
            <a:noFill/>
            <a:miter lim="800000"/>
            <a:headEnd/>
            <a:tailEnd/>
          </a:ln>
        </p:spPr>
      </p:pic>
      <p:pic>
        <p:nvPicPr>
          <p:cNvPr id="23567" name="Picture 16" descr="bu004137-design"/>
          <p:cNvPicPr>
            <a:picLocks noChangeAspect="1" noChangeArrowheads="1"/>
          </p:cNvPicPr>
          <p:nvPr/>
        </p:nvPicPr>
        <p:blipFill>
          <a:blip r:embed="rId15" cstate="print"/>
          <a:srcRect/>
          <a:stretch>
            <a:fillRect/>
          </a:stretch>
        </p:blipFill>
        <p:spPr bwMode="auto">
          <a:xfrm>
            <a:off x="2511425" y="3319463"/>
            <a:ext cx="534988" cy="879475"/>
          </a:xfrm>
          <a:prstGeom prst="rect">
            <a:avLst/>
          </a:prstGeom>
          <a:noFill/>
          <a:ln w="9525">
            <a:noFill/>
            <a:miter lim="800000"/>
            <a:headEnd/>
            <a:tailEnd/>
          </a:ln>
        </p:spPr>
      </p:pic>
      <p:pic>
        <p:nvPicPr>
          <p:cNvPr id="23568" name="Picture 17" descr="bu000620-field"/>
          <p:cNvPicPr>
            <a:picLocks noChangeAspect="1" noChangeArrowheads="1"/>
          </p:cNvPicPr>
          <p:nvPr/>
        </p:nvPicPr>
        <p:blipFill>
          <a:blip r:embed="rId16" cstate="print"/>
          <a:srcRect/>
          <a:stretch>
            <a:fillRect/>
          </a:stretch>
        </p:blipFill>
        <p:spPr bwMode="auto">
          <a:xfrm>
            <a:off x="2401888" y="2566988"/>
            <a:ext cx="922337" cy="657225"/>
          </a:xfrm>
          <a:prstGeom prst="rect">
            <a:avLst/>
          </a:prstGeom>
          <a:noFill/>
          <a:ln w="9525">
            <a:noFill/>
            <a:miter lim="800000"/>
            <a:headEnd/>
            <a:tailEnd/>
          </a:ln>
        </p:spPr>
      </p:pic>
      <p:pic>
        <p:nvPicPr>
          <p:cNvPr id="23569" name="Picture 18" descr="bu001351-corp"/>
          <p:cNvPicPr>
            <a:picLocks noChangeAspect="1" noChangeArrowheads="1"/>
          </p:cNvPicPr>
          <p:nvPr/>
        </p:nvPicPr>
        <p:blipFill>
          <a:blip r:embed="rId17" cstate="print"/>
          <a:srcRect/>
          <a:stretch>
            <a:fillRect/>
          </a:stretch>
        </p:blipFill>
        <p:spPr bwMode="auto">
          <a:xfrm>
            <a:off x="3346450" y="1725613"/>
            <a:ext cx="479425" cy="787400"/>
          </a:xfrm>
          <a:prstGeom prst="rect">
            <a:avLst/>
          </a:prstGeom>
          <a:noFill/>
          <a:ln w="9525">
            <a:noFill/>
            <a:miter lim="800000"/>
            <a:headEnd/>
            <a:tailEnd/>
          </a:ln>
        </p:spPr>
      </p:pic>
      <p:sp>
        <p:nvSpPr>
          <p:cNvPr id="23570" name="Text Box 19"/>
          <p:cNvSpPr txBox="1">
            <a:spLocks noChangeArrowheads="1"/>
          </p:cNvSpPr>
          <p:nvPr/>
        </p:nvSpPr>
        <p:spPr bwMode="auto">
          <a:xfrm>
            <a:off x="3398838" y="1431925"/>
            <a:ext cx="944562" cy="400110"/>
          </a:xfrm>
          <a:prstGeom prst="rect">
            <a:avLst/>
          </a:prstGeom>
          <a:noFill/>
          <a:ln w="12700">
            <a:noFill/>
            <a:miter lim="800000"/>
            <a:headEnd/>
            <a:tailEnd/>
          </a:ln>
        </p:spPr>
        <p:txBody>
          <a:bodyPr>
            <a:spAutoFit/>
          </a:bodyPr>
          <a:lstStyle/>
          <a:p>
            <a:pPr algn="ctr" eaLnBrk="0" hangingPunct="0">
              <a:spcBef>
                <a:spcPct val="50000"/>
              </a:spcBef>
            </a:pPr>
            <a:r>
              <a:rPr lang="en-US" sz="1000" dirty="0">
                <a:latin typeface="Arial" pitchFamily="34" charset="0"/>
              </a:rPr>
              <a:t>Job </a:t>
            </a:r>
            <a:r>
              <a:rPr lang="en-US" sz="1000" dirty="0" smtClean="0">
                <a:latin typeface="Arial" pitchFamily="34" charset="0"/>
              </a:rPr>
              <a:t>Supervisors</a:t>
            </a:r>
            <a:endParaRPr lang="en-US" sz="1000" dirty="0">
              <a:latin typeface="Arial" pitchFamily="34" charset="0"/>
            </a:endParaRPr>
          </a:p>
        </p:txBody>
      </p:sp>
      <p:sp>
        <p:nvSpPr>
          <p:cNvPr id="23571" name="Text Box 20"/>
          <p:cNvSpPr txBox="1">
            <a:spLocks noChangeArrowheads="1"/>
          </p:cNvSpPr>
          <p:nvPr/>
        </p:nvSpPr>
        <p:spPr bwMode="auto">
          <a:xfrm>
            <a:off x="5583238" y="1508125"/>
            <a:ext cx="869950" cy="244475"/>
          </a:xfrm>
          <a:prstGeom prst="rect">
            <a:avLst/>
          </a:prstGeom>
          <a:noFill/>
          <a:ln w="12700">
            <a:noFill/>
            <a:miter lim="800000"/>
            <a:headEnd/>
            <a:tailEnd/>
          </a:ln>
        </p:spPr>
        <p:txBody>
          <a:bodyPr>
            <a:spAutoFit/>
          </a:bodyPr>
          <a:lstStyle/>
          <a:p>
            <a:pPr algn="l" eaLnBrk="0" hangingPunct="0">
              <a:spcBef>
                <a:spcPct val="50000"/>
              </a:spcBef>
            </a:pPr>
            <a:r>
              <a:rPr lang="en-US" sz="1000" dirty="0">
                <a:latin typeface="Arial" pitchFamily="34" charset="0"/>
              </a:rPr>
              <a:t>Subs</a:t>
            </a:r>
          </a:p>
        </p:txBody>
      </p:sp>
      <p:sp>
        <p:nvSpPr>
          <p:cNvPr id="23572" name="Text Box 21"/>
          <p:cNvSpPr txBox="1">
            <a:spLocks noChangeArrowheads="1"/>
          </p:cNvSpPr>
          <p:nvPr/>
        </p:nvSpPr>
        <p:spPr bwMode="auto">
          <a:xfrm>
            <a:off x="6362700" y="1874838"/>
            <a:ext cx="869950" cy="244475"/>
          </a:xfrm>
          <a:prstGeom prst="rect">
            <a:avLst/>
          </a:prstGeom>
          <a:noFill/>
          <a:ln w="12700">
            <a:noFill/>
            <a:miter lim="800000"/>
            <a:headEnd/>
            <a:tailEnd/>
          </a:ln>
        </p:spPr>
        <p:txBody>
          <a:bodyPr>
            <a:spAutoFit/>
          </a:bodyPr>
          <a:lstStyle/>
          <a:p>
            <a:pPr algn="l" eaLnBrk="0" hangingPunct="0">
              <a:spcBef>
                <a:spcPct val="50000"/>
              </a:spcBef>
            </a:pPr>
            <a:r>
              <a:rPr lang="en-US" sz="1000">
                <a:latin typeface="Arial" pitchFamily="34" charset="0"/>
              </a:rPr>
              <a:t>Owners</a:t>
            </a:r>
          </a:p>
        </p:txBody>
      </p:sp>
      <p:sp>
        <p:nvSpPr>
          <p:cNvPr id="23573" name="Text Box 22"/>
          <p:cNvSpPr txBox="1">
            <a:spLocks noChangeArrowheads="1"/>
          </p:cNvSpPr>
          <p:nvPr/>
        </p:nvSpPr>
        <p:spPr bwMode="auto">
          <a:xfrm>
            <a:off x="2209800" y="1600200"/>
            <a:ext cx="1174750" cy="400050"/>
          </a:xfrm>
          <a:prstGeom prst="rect">
            <a:avLst/>
          </a:prstGeom>
          <a:noFill/>
          <a:ln w="12700">
            <a:noFill/>
            <a:miter lim="800000"/>
            <a:headEnd/>
            <a:tailEnd/>
          </a:ln>
        </p:spPr>
        <p:txBody>
          <a:bodyPr>
            <a:spAutoFit/>
          </a:bodyPr>
          <a:lstStyle/>
          <a:p>
            <a:pPr algn="r" eaLnBrk="0" hangingPunct="0">
              <a:spcBef>
                <a:spcPct val="50000"/>
              </a:spcBef>
            </a:pPr>
            <a:r>
              <a:rPr lang="en-US" sz="1000">
                <a:latin typeface="Arial" pitchFamily="34" charset="0"/>
              </a:rPr>
              <a:t>Corporate Management</a:t>
            </a:r>
          </a:p>
        </p:txBody>
      </p:sp>
      <p:sp>
        <p:nvSpPr>
          <p:cNvPr id="23574" name="Text Box 23"/>
          <p:cNvSpPr txBox="1">
            <a:spLocks noChangeArrowheads="1"/>
          </p:cNvSpPr>
          <p:nvPr/>
        </p:nvSpPr>
        <p:spPr bwMode="auto">
          <a:xfrm>
            <a:off x="2328863" y="2341563"/>
            <a:ext cx="869950" cy="244475"/>
          </a:xfrm>
          <a:prstGeom prst="rect">
            <a:avLst/>
          </a:prstGeom>
          <a:noFill/>
          <a:ln w="12700">
            <a:noFill/>
            <a:miter lim="800000"/>
            <a:headEnd/>
            <a:tailEnd/>
          </a:ln>
        </p:spPr>
        <p:txBody>
          <a:bodyPr>
            <a:spAutoFit/>
          </a:bodyPr>
          <a:lstStyle/>
          <a:p>
            <a:pPr algn="l" eaLnBrk="0" hangingPunct="0">
              <a:spcBef>
                <a:spcPct val="50000"/>
              </a:spcBef>
            </a:pPr>
            <a:r>
              <a:rPr lang="en-US" sz="1000">
                <a:latin typeface="Arial" pitchFamily="34" charset="0"/>
              </a:rPr>
              <a:t>Field Labor</a:t>
            </a:r>
          </a:p>
        </p:txBody>
      </p:sp>
      <p:sp>
        <p:nvSpPr>
          <p:cNvPr id="23575" name="Text Box 24"/>
          <p:cNvSpPr txBox="1">
            <a:spLocks noChangeArrowheads="1"/>
          </p:cNvSpPr>
          <p:nvPr/>
        </p:nvSpPr>
        <p:spPr bwMode="auto">
          <a:xfrm>
            <a:off x="1676400" y="3276600"/>
            <a:ext cx="868363" cy="396875"/>
          </a:xfrm>
          <a:prstGeom prst="rect">
            <a:avLst/>
          </a:prstGeom>
          <a:noFill/>
          <a:ln w="12700">
            <a:noFill/>
            <a:miter lim="800000"/>
            <a:headEnd/>
            <a:tailEnd/>
          </a:ln>
        </p:spPr>
        <p:txBody>
          <a:bodyPr>
            <a:spAutoFit/>
          </a:bodyPr>
          <a:lstStyle/>
          <a:p>
            <a:pPr algn="r" eaLnBrk="0" hangingPunct="0"/>
            <a:r>
              <a:rPr lang="en-US" sz="1000">
                <a:latin typeface="Arial" pitchFamily="34" charset="0"/>
              </a:rPr>
              <a:t>Design</a:t>
            </a:r>
          </a:p>
          <a:p>
            <a:pPr algn="r" eaLnBrk="0" hangingPunct="0"/>
            <a:r>
              <a:rPr lang="en-US" sz="1000">
                <a:latin typeface="Arial" pitchFamily="34" charset="0"/>
              </a:rPr>
              <a:t>Center</a:t>
            </a:r>
          </a:p>
        </p:txBody>
      </p:sp>
      <p:sp>
        <p:nvSpPr>
          <p:cNvPr id="23576" name="Text Box 25"/>
          <p:cNvSpPr txBox="1">
            <a:spLocks noChangeArrowheads="1"/>
          </p:cNvSpPr>
          <p:nvPr/>
        </p:nvSpPr>
        <p:spPr bwMode="auto">
          <a:xfrm>
            <a:off x="1579563" y="4283075"/>
            <a:ext cx="869950" cy="396875"/>
          </a:xfrm>
          <a:prstGeom prst="rect">
            <a:avLst/>
          </a:prstGeom>
          <a:noFill/>
          <a:ln w="12700">
            <a:noFill/>
            <a:miter lim="800000"/>
            <a:headEnd/>
            <a:tailEnd/>
          </a:ln>
        </p:spPr>
        <p:txBody>
          <a:bodyPr>
            <a:spAutoFit/>
          </a:bodyPr>
          <a:lstStyle/>
          <a:p>
            <a:pPr algn="r" eaLnBrk="0" hangingPunct="0">
              <a:spcBef>
                <a:spcPct val="50000"/>
              </a:spcBef>
            </a:pPr>
            <a:r>
              <a:rPr lang="en-US" sz="1000">
                <a:latin typeface="Arial" pitchFamily="34" charset="0"/>
              </a:rPr>
              <a:t>Sales &amp; Marketing</a:t>
            </a:r>
          </a:p>
        </p:txBody>
      </p:sp>
      <p:sp>
        <p:nvSpPr>
          <p:cNvPr id="23577" name="Text Box 26"/>
          <p:cNvSpPr txBox="1">
            <a:spLocks noChangeArrowheads="1"/>
          </p:cNvSpPr>
          <p:nvPr/>
        </p:nvSpPr>
        <p:spPr bwMode="auto">
          <a:xfrm>
            <a:off x="1524000" y="4876800"/>
            <a:ext cx="1147763" cy="246063"/>
          </a:xfrm>
          <a:prstGeom prst="rect">
            <a:avLst/>
          </a:prstGeom>
          <a:noFill/>
          <a:ln w="12700">
            <a:noFill/>
            <a:miter lim="800000"/>
            <a:headEnd/>
            <a:tailEnd/>
          </a:ln>
        </p:spPr>
        <p:txBody>
          <a:bodyPr>
            <a:spAutoFit/>
          </a:bodyPr>
          <a:lstStyle/>
          <a:p>
            <a:pPr eaLnBrk="0" hangingPunct="0">
              <a:spcBef>
                <a:spcPct val="50000"/>
              </a:spcBef>
            </a:pPr>
            <a:r>
              <a:rPr lang="en-US" sz="1000">
                <a:latin typeface="Arial" pitchFamily="34" charset="0"/>
              </a:rPr>
              <a:t>Accounting</a:t>
            </a:r>
          </a:p>
        </p:txBody>
      </p:sp>
      <p:sp>
        <p:nvSpPr>
          <p:cNvPr id="23578" name="Text Box 27"/>
          <p:cNvSpPr txBox="1">
            <a:spLocks noChangeArrowheads="1"/>
          </p:cNvSpPr>
          <p:nvPr/>
        </p:nvSpPr>
        <p:spPr bwMode="auto">
          <a:xfrm>
            <a:off x="2374900" y="5640388"/>
            <a:ext cx="868363" cy="244475"/>
          </a:xfrm>
          <a:prstGeom prst="rect">
            <a:avLst/>
          </a:prstGeom>
          <a:noFill/>
          <a:ln w="12700">
            <a:noFill/>
            <a:miter lim="800000"/>
            <a:headEnd/>
            <a:tailEnd/>
          </a:ln>
        </p:spPr>
        <p:txBody>
          <a:bodyPr>
            <a:spAutoFit/>
          </a:bodyPr>
          <a:lstStyle/>
          <a:p>
            <a:pPr algn="r" eaLnBrk="0" hangingPunct="0">
              <a:spcBef>
                <a:spcPct val="50000"/>
              </a:spcBef>
            </a:pPr>
            <a:r>
              <a:rPr lang="en-US" sz="1000">
                <a:latin typeface="Arial" pitchFamily="34" charset="0"/>
              </a:rPr>
              <a:t>Scheduling</a:t>
            </a:r>
          </a:p>
        </p:txBody>
      </p:sp>
      <p:sp>
        <p:nvSpPr>
          <p:cNvPr id="23579" name="Text Box 28"/>
          <p:cNvSpPr txBox="1">
            <a:spLocks noChangeArrowheads="1"/>
          </p:cNvSpPr>
          <p:nvPr/>
        </p:nvSpPr>
        <p:spPr bwMode="auto">
          <a:xfrm>
            <a:off x="2895600" y="6553200"/>
            <a:ext cx="1127125" cy="246063"/>
          </a:xfrm>
          <a:prstGeom prst="rect">
            <a:avLst/>
          </a:prstGeom>
          <a:noFill/>
          <a:ln w="12700">
            <a:noFill/>
            <a:miter lim="800000"/>
            <a:headEnd/>
            <a:tailEnd/>
          </a:ln>
        </p:spPr>
        <p:txBody>
          <a:bodyPr>
            <a:spAutoFit/>
          </a:bodyPr>
          <a:lstStyle/>
          <a:p>
            <a:pPr algn="r" eaLnBrk="0" hangingPunct="0">
              <a:spcBef>
                <a:spcPct val="50000"/>
              </a:spcBef>
            </a:pPr>
            <a:r>
              <a:rPr lang="en-US" sz="1000">
                <a:latin typeface="Arial" pitchFamily="34" charset="0"/>
              </a:rPr>
              <a:t>Purchasing</a:t>
            </a:r>
          </a:p>
        </p:txBody>
      </p:sp>
      <p:sp>
        <p:nvSpPr>
          <p:cNvPr id="23580" name="Text Box 29"/>
          <p:cNvSpPr txBox="1">
            <a:spLocks noChangeArrowheads="1"/>
          </p:cNvSpPr>
          <p:nvPr/>
        </p:nvSpPr>
        <p:spPr bwMode="auto">
          <a:xfrm>
            <a:off x="5454650" y="6591300"/>
            <a:ext cx="869950" cy="244475"/>
          </a:xfrm>
          <a:prstGeom prst="rect">
            <a:avLst/>
          </a:prstGeom>
          <a:noFill/>
          <a:ln w="12700">
            <a:noFill/>
            <a:miter lim="800000"/>
            <a:headEnd/>
            <a:tailEnd/>
          </a:ln>
        </p:spPr>
        <p:txBody>
          <a:bodyPr>
            <a:spAutoFit/>
          </a:bodyPr>
          <a:lstStyle/>
          <a:p>
            <a:pPr algn="l" eaLnBrk="0" hangingPunct="0">
              <a:spcBef>
                <a:spcPct val="50000"/>
              </a:spcBef>
            </a:pPr>
            <a:r>
              <a:rPr lang="en-US" sz="1000" dirty="0">
                <a:latin typeface="Arial" pitchFamily="34" charset="0"/>
              </a:rPr>
              <a:t>Estimating</a:t>
            </a:r>
          </a:p>
        </p:txBody>
      </p:sp>
      <p:sp>
        <p:nvSpPr>
          <p:cNvPr id="23581" name="Text Box 30"/>
          <p:cNvSpPr txBox="1">
            <a:spLocks noChangeArrowheads="1"/>
          </p:cNvSpPr>
          <p:nvPr/>
        </p:nvSpPr>
        <p:spPr bwMode="auto">
          <a:xfrm>
            <a:off x="6324600" y="6096000"/>
            <a:ext cx="1143000" cy="400050"/>
          </a:xfrm>
          <a:prstGeom prst="rect">
            <a:avLst/>
          </a:prstGeom>
          <a:noFill/>
          <a:ln w="12700">
            <a:noFill/>
            <a:miter lim="800000"/>
            <a:headEnd/>
            <a:tailEnd/>
          </a:ln>
        </p:spPr>
        <p:txBody>
          <a:bodyPr>
            <a:spAutoFit/>
          </a:bodyPr>
          <a:lstStyle/>
          <a:p>
            <a:pPr algn="l" eaLnBrk="0" hangingPunct="0">
              <a:spcBef>
                <a:spcPct val="50000"/>
              </a:spcBef>
            </a:pPr>
            <a:r>
              <a:rPr lang="en-US" sz="1000">
                <a:latin typeface="Arial" pitchFamily="34" charset="0"/>
              </a:rPr>
              <a:t>Local Municipalities</a:t>
            </a:r>
          </a:p>
        </p:txBody>
      </p:sp>
      <p:sp>
        <p:nvSpPr>
          <p:cNvPr id="23582" name="Text Box 31"/>
          <p:cNvSpPr txBox="1">
            <a:spLocks noChangeArrowheads="1"/>
          </p:cNvSpPr>
          <p:nvPr/>
        </p:nvSpPr>
        <p:spPr bwMode="auto">
          <a:xfrm>
            <a:off x="7512050" y="5065713"/>
            <a:ext cx="1022350" cy="549275"/>
          </a:xfrm>
          <a:prstGeom prst="rect">
            <a:avLst/>
          </a:prstGeom>
          <a:noFill/>
          <a:ln w="12700">
            <a:noFill/>
            <a:miter lim="800000"/>
            <a:headEnd/>
            <a:tailEnd/>
          </a:ln>
        </p:spPr>
        <p:txBody>
          <a:bodyPr wrap="square">
            <a:spAutoFit/>
          </a:bodyPr>
          <a:lstStyle/>
          <a:p>
            <a:pPr algn="l" eaLnBrk="0" hangingPunct="0">
              <a:spcBef>
                <a:spcPct val="50000"/>
              </a:spcBef>
            </a:pPr>
            <a:r>
              <a:rPr lang="en-US" sz="1000" dirty="0">
                <a:latin typeface="Arial" pitchFamily="34" charset="0"/>
              </a:rPr>
              <a:t>Banks &amp; Mortgage </a:t>
            </a:r>
            <a:r>
              <a:rPr lang="en-US" sz="1000" dirty="0" err="1">
                <a:latin typeface="Arial" pitchFamily="34" charset="0"/>
              </a:rPr>
              <a:t>Lendors</a:t>
            </a:r>
            <a:endParaRPr lang="en-US" sz="1000" dirty="0">
              <a:latin typeface="Arial" pitchFamily="34" charset="0"/>
            </a:endParaRPr>
          </a:p>
        </p:txBody>
      </p:sp>
      <p:sp>
        <p:nvSpPr>
          <p:cNvPr id="23583" name="Text Box 32"/>
          <p:cNvSpPr txBox="1">
            <a:spLocks noChangeArrowheads="1"/>
          </p:cNvSpPr>
          <p:nvPr/>
        </p:nvSpPr>
        <p:spPr bwMode="auto">
          <a:xfrm>
            <a:off x="7935913" y="4249737"/>
            <a:ext cx="1131887" cy="246063"/>
          </a:xfrm>
          <a:prstGeom prst="rect">
            <a:avLst/>
          </a:prstGeom>
          <a:noFill/>
          <a:ln w="12700">
            <a:noFill/>
            <a:miter lim="800000"/>
            <a:headEnd/>
            <a:tailEnd/>
          </a:ln>
        </p:spPr>
        <p:txBody>
          <a:bodyPr>
            <a:spAutoFit/>
          </a:bodyPr>
          <a:lstStyle/>
          <a:p>
            <a:pPr algn="l" eaLnBrk="0" hangingPunct="0">
              <a:spcBef>
                <a:spcPct val="50000"/>
              </a:spcBef>
            </a:pPr>
            <a:r>
              <a:rPr lang="en-US" sz="1000" dirty="0">
                <a:latin typeface="Arial" pitchFamily="34" charset="0"/>
              </a:rPr>
              <a:t>Manufacturers</a:t>
            </a:r>
          </a:p>
        </p:txBody>
      </p:sp>
      <p:sp>
        <p:nvSpPr>
          <p:cNvPr id="23584" name="Text Box 33"/>
          <p:cNvSpPr txBox="1">
            <a:spLocks noChangeArrowheads="1"/>
          </p:cNvSpPr>
          <p:nvPr/>
        </p:nvSpPr>
        <p:spPr bwMode="auto">
          <a:xfrm>
            <a:off x="7467600" y="2879725"/>
            <a:ext cx="869950" cy="244475"/>
          </a:xfrm>
          <a:prstGeom prst="rect">
            <a:avLst/>
          </a:prstGeom>
          <a:noFill/>
          <a:ln w="12700">
            <a:noFill/>
            <a:miter lim="800000"/>
            <a:headEnd/>
            <a:tailEnd/>
          </a:ln>
        </p:spPr>
        <p:txBody>
          <a:bodyPr>
            <a:spAutoFit/>
          </a:bodyPr>
          <a:lstStyle/>
          <a:p>
            <a:pPr algn="l" eaLnBrk="0" hangingPunct="0">
              <a:spcBef>
                <a:spcPct val="50000"/>
              </a:spcBef>
            </a:pPr>
            <a:r>
              <a:rPr lang="en-US" sz="1000">
                <a:latin typeface="Arial" pitchFamily="34" charset="0"/>
              </a:rPr>
              <a:t>Suppliers</a:t>
            </a:r>
          </a:p>
        </p:txBody>
      </p:sp>
      <p:sp>
        <p:nvSpPr>
          <p:cNvPr id="23585" name="Text Box 34"/>
          <p:cNvSpPr txBox="1">
            <a:spLocks noChangeArrowheads="1"/>
          </p:cNvSpPr>
          <p:nvPr/>
        </p:nvSpPr>
        <p:spPr bwMode="auto">
          <a:xfrm>
            <a:off x="6827837" y="2651125"/>
            <a:ext cx="868363" cy="244475"/>
          </a:xfrm>
          <a:prstGeom prst="rect">
            <a:avLst/>
          </a:prstGeom>
          <a:noFill/>
          <a:ln w="12700">
            <a:noFill/>
            <a:miter lim="800000"/>
            <a:headEnd/>
            <a:tailEnd/>
          </a:ln>
        </p:spPr>
        <p:txBody>
          <a:bodyPr>
            <a:spAutoFit/>
          </a:bodyPr>
          <a:lstStyle/>
          <a:p>
            <a:pPr eaLnBrk="0" hangingPunct="0">
              <a:spcBef>
                <a:spcPct val="50000"/>
              </a:spcBef>
            </a:pPr>
            <a:r>
              <a:rPr lang="en-US" sz="1000" dirty="0">
                <a:latin typeface="Arial" pitchFamily="34" charset="0"/>
              </a:rPr>
              <a:t>RE Agents</a:t>
            </a:r>
          </a:p>
        </p:txBody>
      </p:sp>
      <p:pic>
        <p:nvPicPr>
          <p:cNvPr id="23586" name="Picture 35" descr="bu001815-dist"/>
          <p:cNvPicPr>
            <a:picLocks noChangeAspect="1" noChangeArrowheads="1"/>
          </p:cNvPicPr>
          <p:nvPr/>
        </p:nvPicPr>
        <p:blipFill>
          <a:blip r:embed="rId18" cstate="print"/>
          <a:srcRect/>
          <a:stretch>
            <a:fillRect/>
          </a:stretch>
        </p:blipFill>
        <p:spPr bwMode="auto">
          <a:xfrm>
            <a:off x="7210425" y="3124200"/>
            <a:ext cx="1171575" cy="762000"/>
          </a:xfrm>
          <a:prstGeom prst="rect">
            <a:avLst/>
          </a:prstGeom>
          <a:noFill/>
          <a:ln w="9525">
            <a:noFill/>
            <a:miter lim="800000"/>
            <a:headEnd/>
            <a:tailEnd/>
          </a:ln>
        </p:spPr>
      </p:pic>
      <p:sp>
        <p:nvSpPr>
          <p:cNvPr id="23587" name="Rectangle 36"/>
          <p:cNvSpPr>
            <a:spLocks noChangeArrowheads="1"/>
          </p:cNvSpPr>
          <p:nvPr/>
        </p:nvSpPr>
        <p:spPr bwMode="auto">
          <a:xfrm>
            <a:off x="762001" y="387350"/>
            <a:ext cx="7399338" cy="762000"/>
          </a:xfrm>
          <a:prstGeom prst="rect">
            <a:avLst/>
          </a:prstGeom>
          <a:noFill/>
          <a:ln w="12700">
            <a:noFill/>
            <a:miter lim="800000"/>
            <a:headEnd/>
            <a:tailEnd/>
          </a:ln>
        </p:spPr>
        <p:txBody>
          <a:bodyPr lIns="90487" tIns="44450" rIns="90487" bIns="44450" anchor="b"/>
          <a:lstStyle/>
          <a:p>
            <a:pPr algn="ctr"/>
            <a:r>
              <a:rPr lang="en-US" sz="3600" b="1" dirty="0">
                <a:latin typeface="Arial Narrow" pitchFamily="34" charset="0"/>
              </a:rPr>
              <a:t>Too Many Participants</a:t>
            </a:r>
          </a:p>
        </p:txBody>
      </p:sp>
      <p:cxnSp>
        <p:nvCxnSpPr>
          <p:cNvPr id="354341" name="AutoShape 37"/>
          <p:cNvCxnSpPr>
            <a:cxnSpLocks noChangeShapeType="1"/>
          </p:cNvCxnSpPr>
          <p:nvPr/>
        </p:nvCxnSpPr>
        <p:spPr bwMode="auto">
          <a:xfrm flipH="1">
            <a:off x="4624388" y="2182813"/>
            <a:ext cx="174625" cy="3787775"/>
          </a:xfrm>
          <a:prstGeom prst="straightConnector1">
            <a:avLst/>
          </a:prstGeom>
          <a:noFill/>
          <a:ln w="12700">
            <a:solidFill>
              <a:schemeClr val="tx1"/>
            </a:solidFill>
            <a:round/>
            <a:headEnd type="triangle" w="med" len="med"/>
            <a:tailEnd type="triangle" w="med" len="med"/>
          </a:ln>
        </p:spPr>
      </p:cxnSp>
      <p:cxnSp>
        <p:nvCxnSpPr>
          <p:cNvPr id="354342" name="AutoShape 38"/>
          <p:cNvCxnSpPr>
            <a:cxnSpLocks noChangeShapeType="1"/>
          </p:cNvCxnSpPr>
          <p:nvPr/>
        </p:nvCxnSpPr>
        <p:spPr bwMode="auto">
          <a:xfrm flipH="1">
            <a:off x="3797300" y="2182813"/>
            <a:ext cx="1001713" cy="3457575"/>
          </a:xfrm>
          <a:prstGeom prst="straightConnector1">
            <a:avLst/>
          </a:prstGeom>
          <a:noFill/>
          <a:ln w="12700">
            <a:solidFill>
              <a:schemeClr val="tx1"/>
            </a:solidFill>
            <a:round/>
            <a:headEnd type="triangle" w="med" len="med"/>
            <a:tailEnd type="triangle" w="med" len="med"/>
          </a:ln>
        </p:spPr>
      </p:cxnSp>
      <p:cxnSp>
        <p:nvCxnSpPr>
          <p:cNvPr id="354343" name="AutoShape 39"/>
          <p:cNvCxnSpPr>
            <a:cxnSpLocks noChangeShapeType="1"/>
          </p:cNvCxnSpPr>
          <p:nvPr/>
        </p:nvCxnSpPr>
        <p:spPr bwMode="auto">
          <a:xfrm flipH="1">
            <a:off x="3576638" y="2182813"/>
            <a:ext cx="1222375" cy="3098800"/>
          </a:xfrm>
          <a:prstGeom prst="straightConnector1">
            <a:avLst/>
          </a:prstGeom>
          <a:noFill/>
          <a:ln w="12700">
            <a:solidFill>
              <a:schemeClr val="tx1"/>
            </a:solidFill>
            <a:round/>
            <a:headEnd type="triangle" w="med" len="med"/>
            <a:tailEnd type="triangle" w="med" len="med"/>
          </a:ln>
        </p:spPr>
      </p:cxnSp>
      <p:cxnSp>
        <p:nvCxnSpPr>
          <p:cNvPr id="354344" name="AutoShape 40"/>
          <p:cNvCxnSpPr>
            <a:cxnSpLocks noChangeShapeType="1"/>
          </p:cNvCxnSpPr>
          <p:nvPr/>
        </p:nvCxnSpPr>
        <p:spPr bwMode="auto">
          <a:xfrm flipH="1">
            <a:off x="3298825" y="2182813"/>
            <a:ext cx="1500188" cy="1576387"/>
          </a:xfrm>
          <a:prstGeom prst="straightConnector1">
            <a:avLst/>
          </a:prstGeom>
          <a:noFill/>
          <a:ln w="12700">
            <a:solidFill>
              <a:schemeClr val="tx1"/>
            </a:solidFill>
            <a:round/>
            <a:headEnd type="triangle" w="med" len="med"/>
            <a:tailEnd type="triangle" w="med" len="med"/>
          </a:ln>
        </p:spPr>
      </p:cxnSp>
      <p:cxnSp>
        <p:nvCxnSpPr>
          <p:cNvPr id="354345" name="AutoShape 41"/>
          <p:cNvCxnSpPr>
            <a:cxnSpLocks noChangeShapeType="1"/>
          </p:cNvCxnSpPr>
          <p:nvPr/>
        </p:nvCxnSpPr>
        <p:spPr bwMode="auto">
          <a:xfrm flipH="1">
            <a:off x="3884613" y="2182813"/>
            <a:ext cx="914400" cy="330200"/>
          </a:xfrm>
          <a:prstGeom prst="straightConnector1">
            <a:avLst/>
          </a:prstGeom>
          <a:noFill/>
          <a:ln w="12700">
            <a:solidFill>
              <a:schemeClr val="tx1"/>
            </a:solidFill>
            <a:round/>
            <a:headEnd type="triangle" w="med" len="med"/>
            <a:tailEnd type="triangle" w="med" len="med"/>
          </a:ln>
        </p:spPr>
      </p:cxnSp>
      <p:cxnSp>
        <p:nvCxnSpPr>
          <p:cNvPr id="354346" name="AutoShape 42"/>
          <p:cNvCxnSpPr>
            <a:cxnSpLocks noChangeShapeType="1"/>
          </p:cNvCxnSpPr>
          <p:nvPr/>
        </p:nvCxnSpPr>
        <p:spPr bwMode="auto">
          <a:xfrm flipV="1">
            <a:off x="4799013" y="2179638"/>
            <a:ext cx="973137" cy="3175"/>
          </a:xfrm>
          <a:prstGeom prst="straightConnector1">
            <a:avLst/>
          </a:prstGeom>
          <a:noFill/>
          <a:ln w="12700">
            <a:solidFill>
              <a:schemeClr val="tx1"/>
            </a:solidFill>
            <a:round/>
            <a:headEnd type="triangle" w="med" len="med"/>
            <a:tailEnd type="triangle" w="med" len="med"/>
          </a:ln>
        </p:spPr>
      </p:cxnSp>
      <p:cxnSp>
        <p:nvCxnSpPr>
          <p:cNvPr id="354347" name="AutoShape 43"/>
          <p:cNvCxnSpPr>
            <a:cxnSpLocks noChangeShapeType="1"/>
          </p:cNvCxnSpPr>
          <p:nvPr/>
        </p:nvCxnSpPr>
        <p:spPr bwMode="auto">
          <a:xfrm>
            <a:off x="4799013" y="2182813"/>
            <a:ext cx="1731962" cy="247650"/>
          </a:xfrm>
          <a:prstGeom prst="straightConnector1">
            <a:avLst/>
          </a:prstGeom>
          <a:noFill/>
          <a:ln w="12700">
            <a:solidFill>
              <a:schemeClr val="tx1"/>
            </a:solidFill>
            <a:round/>
            <a:headEnd type="triangle" w="med" len="med"/>
            <a:tailEnd type="triangle" w="med" len="med"/>
          </a:ln>
        </p:spPr>
      </p:cxnSp>
      <p:cxnSp>
        <p:nvCxnSpPr>
          <p:cNvPr id="354348" name="AutoShape 44"/>
          <p:cNvCxnSpPr>
            <a:cxnSpLocks noChangeShapeType="1"/>
          </p:cNvCxnSpPr>
          <p:nvPr/>
        </p:nvCxnSpPr>
        <p:spPr bwMode="auto">
          <a:xfrm>
            <a:off x="4799013" y="2182813"/>
            <a:ext cx="1974850" cy="647700"/>
          </a:xfrm>
          <a:prstGeom prst="straightConnector1">
            <a:avLst/>
          </a:prstGeom>
          <a:noFill/>
          <a:ln w="12700">
            <a:solidFill>
              <a:schemeClr val="tx1"/>
            </a:solidFill>
            <a:round/>
            <a:headEnd type="triangle" w="med" len="med"/>
            <a:tailEnd type="triangle" w="med" len="med"/>
          </a:ln>
        </p:spPr>
      </p:cxnSp>
      <p:cxnSp>
        <p:nvCxnSpPr>
          <p:cNvPr id="354349" name="AutoShape 45"/>
          <p:cNvCxnSpPr>
            <a:cxnSpLocks noChangeShapeType="1"/>
          </p:cNvCxnSpPr>
          <p:nvPr/>
        </p:nvCxnSpPr>
        <p:spPr bwMode="auto">
          <a:xfrm flipH="1">
            <a:off x="3600450" y="2182813"/>
            <a:ext cx="1198563" cy="712787"/>
          </a:xfrm>
          <a:prstGeom prst="straightConnector1">
            <a:avLst/>
          </a:prstGeom>
          <a:noFill/>
          <a:ln w="12700">
            <a:solidFill>
              <a:schemeClr val="tx1"/>
            </a:solidFill>
            <a:round/>
            <a:headEnd type="triangle" w="med" len="med"/>
            <a:tailEnd type="triangle" w="med" len="med"/>
          </a:ln>
        </p:spPr>
      </p:cxnSp>
      <p:cxnSp>
        <p:nvCxnSpPr>
          <p:cNvPr id="354350" name="AutoShape 46"/>
          <p:cNvCxnSpPr>
            <a:cxnSpLocks noChangeShapeType="1"/>
          </p:cNvCxnSpPr>
          <p:nvPr/>
        </p:nvCxnSpPr>
        <p:spPr bwMode="auto">
          <a:xfrm>
            <a:off x="4799013" y="2182813"/>
            <a:ext cx="827087" cy="3700462"/>
          </a:xfrm>
          <a:prstGeom prst="straightConnector1">
            <a:avLst/>
          </a:prstGeom>
          <a:noFill/>
          <a:ln w="12700">
            <a:solidFill>
              <a:schemeClr val="tx1"/>
            </a:solidFill>
            <a:round/>
            <a:headEnd type="triangle" w="med" len="med"/>
            <a:tailEnd type="triangle" w="med" len="med"/>
          </a:ln>
        </p:spPr>
      </p:cxnSp>
      <p:cxnSp>
        <p:nvCxnSpPr>
          <p:cNvPr id="354351" name="AutoShape 47"/>
          <p:cNvCxnSpPr>
            <a:cxnSpLocks noChangeShapeType="1"/>
          </p:cNvCxnSpPr>
          <p:nvPr/>
        </p:nvCxnSpPr>
        <p:spPr bwMode="auto">
          <a:xfrm>
            <a:off x="4799013" y="2182813"/>
            <a:ext cx="1662112" cy="3362325"/>
          </a:xfrm>
          <a:prstGeom prst="straightConnector1">
            <a:avLst/>
          </a:prstGeom>
          <a:noFill/>
          <a:ln w="12700">
            <a:solidFill>
              <a:schemeClr val="tx1"/>
            </a:solidFill>
            <a:round/>
            <a:headEnd type="triangle" w="med" len="med"/>
            <a:tailEnd type="triangle" w="med" len="med"/>
          </a:ln>
        </p:spPr>
      </p:cxnSp>
      <p:cxnSp>
        <p:nvCxnSpPr>
          <p:cNvPr id="354352" name="AutoShape 48"/>
          <p:cNvCxnSpPr>
            <a:cxnSpLocks noChangeShapeType="1"/>
          </p:cNvCxnSpPr>
          <p:nvPr/>
        </p:nvCxnSpPr>
        <p:spPr bwMode="auto">
          <a:xfrm>
            <a:off x="4799013" y="2182813"/>
            <a:ext cx="1995487" cy="3173412"/>
          </a:xfrm>
          <a:prstGeom prst="straightConnector1">
            <a:avLst/>
          </a:prstGeom>
          <a:noFill/>
          <a:ln w="12700">
            <a:solidFill>
              <a:schemeClr val="tx1"/>
            </a:solidFill>
            <a:round/>
            <a:headEnd type="triangle" w="med" len="med"/>
            <a:tailEnd type="triangle" w="med" len="med"/>
          </a:ln>
        </p:spPr>
      </p:cxnSp>
      <p:cxnSp>
        <p:nvCxnSpPr>
          <p:cNvPr id="354353" name="AutoShape 49"/>
          <p:cNvCxnSpPr>
            <a:cxnSpLocks noChangeShapeType="1"/>
          </p:cNvCxnSpPr>
          <p:nvPr/>
        </p:nvCxnSpPr>
        <p:spPr bwMode="auto">
          <a:xfrm>
            <a:off x="4799013" y="2182813"/>
            <a:ext cx="2274887" cy="2217737"/>
          </a:xfrm>
          <a:prstGeom prst="straightConnector1">
            <a:avLst/>
          </a:prstGeom>
          <a:noFill/>
          <a:ln w="12700">
            <a:solidFill>
              <a:schemeClr val="tx1"/>
            </a:solidFill>
            <a:round/>
            <a:headEnd type="triangle" w="med" len="med"/>
            <a:tailEnd type="triangle" w="med" len="med"/>
          </a:ln>
        </p:spPr>
      </p:cxnSp>
      <p:cxnSp>
        <p:nvCxnSpPr>
          <p:cNvPr id="354354" name="AutoShape 50"/>
          <p:cNvCxnSpPr>
            <a:cxnSpLocks noChangeShapeType="1"/>
          </p:cNvCxnSpPr>
          <p:nvPr/>
        </p:nvCxnSpPr>
        <p:spPr bwMode="auto">
          <a:xfrm>
            <a:off x="4799013" y="2182813"/>
            <a:ext cx="2376487" cy="1327150"/>
          </a:xfrm>
          <a:prstGeom prst="straightConnector1">
            <a:avLst/>
          </a:prstGeom>
          <a:noFill/>
          <a:ln w="12700">
            <a:solidFill>
              <a:schemeClr val="tx1"/>
            </a:solidFill>
            <a:round/>
            <a:headEnd type="triangle" w="med" len="med"/>
            <a:tailEnd type="triangle" w="med" len="med"/>
          </a:ln>
        </p:spPr>
      </p:cxnSp>
      <p:cxnSp>
        <p:nvCxnSpPr>
          <p:cNvPr id="354355" name="AutoShape 51"/>
          <p:cNvCxnSpPr>
            <a:cxnSpLocks noChangeShapeType="1"/>
          </p:cNvCxnSpPr>
          <p:nvPr/>
        </p:nvCxnSpPr>
        <p:spPr bwMode="auto">
          <a:xfrm flipV="1">
            <a:off x="3600450" y="2179638"/>
            <a:ext cx="2171700" cy="715962"/>
          </a:xfrm>
          <a:prstGeom prst="straightConnector1">
            <a:avLst/>
          </a:prstGeom>
          <a:noFill/>
          <a:ln w="12700">
            <a:solidFill>
              <a:schemeClr val="tx1"/>
            </a:solidFill>
            <a:round/>
            <a:headEnd type="triangle" w="med" len="med"/>
            <a:tailEnd type="triangle" w="med" len="med"/>
          </a:ln>
        </p:spPr>
      </p:cxnSp>
      <p:cxnSp>
        <p:nvCxnSpPr>
          <p:cNvPr id="354356" name="AutoShape 52"/>
          <p:cNvCxnSpPr>
            <a:cxnSpLocks noChangeShapeType="1"/>
          </p:cNvCxnSpPr>
          <p:nvPr/>
        </p:nvCxnSpPr>
        <p:spPr bwMode="auto">
          <a:xfrm flipH="1">
            <a:off x="3422650" y="2513013"/>
            <a:ext cx="461963" cy="2111375"/>
          </a:xfrm>
          <a:prstGeom prst="straightConnector1">
            <a:avLst/>
          </a:prstGeom>
          <a:noFill/>
          <a:ln w="12700">
            <a:solidFill>
              <a:schemeClr val="tx1"/>
            </a:solidFill>
            <a:round/>
            <a:headEnd type="triangle" w="med" len="med"/>
            <a:tailEnd type="triangle" w="med" len="med"/>
          </a:ln>
        </p:spPr>
      </p:cxnSp>
      <p:cxnSp>
        <p:nvCxnSpPr>
          <p:cNvPr id="354357" name="AutoShape 53"/>
          <p:cNvCxnSpPr>
            <a:cxnSpLocks noChangeShapeType="1"/>
          </p:cNvCxnSpPr>
          <p:nvPr/>
        </p:nvCxnSpPr>
        <p:spPr bwMode="auto">
          <a:xfrm flipH="1">
            <a:off x="3422650" y="2182813"/>
            <a:ext cx="1376363" cy="2441575"/>
          </a:xfrm>
          <a:prstGeom prst="straightConnector1">
            <a:avLst/>
          </a:prstGeom>
          <a:noFill/>
          <a:ln w="12700">
            <a:solidFill>
              <a:schemeClr val="tx1"/>
            </a:solidFill>
            <a:round/>
            <a:headEnd type="triangle" w="med" len="med"/>
            <a:tailEnd type="triangle" w="med" len="med"/>
          </a:ln>
        </p:spPr>
      </p:cxnSp>
      <p:cxnSp>
        <p:nvCxnSpPr>
          <p:cNvPr id="354358" name="AutoShape 54"/>
          <p:cNvCxnSpPr>
            <a:cxnSpLocks noChangeShapeType="1"/>
          </p:cNvCxnSpPr>
          <p:nvPr/>
        </p:nvCxnSpPr>
        <p:spPr bwMode="auto">
          <a:xfrm flipH="1" flipV="1">
            <a:off x="3884613" y="2513013"/>
            <a:ext cx="2909887" cy="2843212"/>
          </a:xfrm>
          <a:prstGeom prst="straightConnector1">
            <a:avLst/>
          </a:prstGeom>
          <a:noFill/>
          <a:ln w="12700">
            <a:solidFill>
              <a:schemeClr val="tx1"/>
            </a:solidFill>
            <a:round/>
            <a:headEnd type="triangle" w="med" len="med"/>
            <a:tailEnd type="triangle" w="med" len="med"/>
          </a:ln>
        </p:spPr>
      </p:cxnSp>
      <p:cxnSp>
        <p:nvCxnSpPr>
          <p:cNvPr id="354359" name="AutoShape 55"/>
          <p:cNvCxnSpPr>
            <a:cxnSpLocks noChangeShapeType="1"/>
          </p:cNvCxnSpPr>
          <p:nvPr/>
        </p:nvCxnSpPr>
        <p:spPr bwMode="auto">
          <a:xfrm flipH="1" flipV="1">
            <a:off x="3576638" y="5281613"/>
            <a:ext cx="3217862" cy="74612"/>
          </a:xfrm>
          <a:prstGeom prst="straightConnector1">
            <a:avLst/>
          </a:prstGeom>
          <a:noFill/>
          <a:ln w="12700">
            <a:solidFill>
              <a:schemeClr val="tx1"/>
            </a:solidFill>
            <a:round/>
            <a:headEnd type="triangle" w="med" len="med"/>
            <a:tailEnd type="triangle" w="med" len="med"/>
          </a:ln>
        </p:spPr>
      </p:cxnSp>
      <p:cxnSp>
        <p:nvCxnSpPr>
          <p:cNvPr id="354360" name="AutoShape 56"/>
          <p:cNvCxnSpPr>
            <a:cxnSpLocks noChangeShapeType="1"/>
          </p:cNvCxnSpPr>
          <p:nvPr/>
        </p:nvCxnSpPr>
        <p:spPr bwMode="auto">
          <a:xfrm flipH="1">
            <a:off x="3797300" y="5356225"/>
            <a:ext cx="2997200" cy="284163"/>
          </a:xfrm>
          <a:prstGeom prst="straightConnector1">
            <a:avLst/>
          </a:prstGeom>
          <a:noFill/>
          <a:ln w="12700">
            <a:solidFill>
              <a:schemeClr val="tx1"/>
            </a:solidFill>
            <a:round/>
            <a:headEnd type="triangle" w="med" len="med"/>
            <a:tailEnd type="triangle" w="med" len="med"/>
          </a:ln>
        </p:spPr>
      </p:cxnSp>
      <p:cxnSp>
        <p:nvCxnSpPr>
          <p:cNvPr id="354361" name="AutoShape 57"/>
          <p:cNvCxnSpPr>
            <a:cxnSpLocks noChangeShapeType="1"/>
          </p:cNvCxnSpPr>
          <p:nvPr/>
        </p:nvCxnSpPr>
        <p:spPr bwMode="auto">
          <a:xfrm flipV="1">
            <a:off x="4624388" y="3509963"/>
            <a:ext cx="2551112" cy="2460625"/>
          </a:xfrm>
          <a:prstGeom prst="straightConnector1">
            <a:avLst/>
          </a:prstGeom>
          <a:noFill/>
          <a:ln w="12700">
            <a:solidFill>
              <a:schemeClr val="tx1"/>
            </a:solidFill>
            <a:round/>
            <a:headEnd type="triangle" w="med" len="med"/>
            <a:tailEnd type="triangle" w="med" len="med"/>
          </a:ln>
        </p:spPr>
      </p:cxnSp>
      <p:cxnSp>
        <p:nvCxnSpPr>
          <p:cNvPr id="354362" name="AutoShape 58"/>
          <p:cNvCxnSpPr>
            <a:cxnSpLocks noChangeShapeType="1"/>
          </p:cNvCxnSpPr>
          <p:nvPr/>
        </p:nvCxnSpPr>
        <p:spPr bwMode="auto">
          <a:xfrm flipH="1" flipV="1">
            <a:off x="3422650" y="4624388"/>
            <a:ext cx="1201738" cy="1346200"/>
          </a:xfrm>
          <a:prstGeom prst="straightConnector1">
            <a:avLst/>
          </a:prstGeom>
          <a:noFill/>
          <a:ln w="12700">
            <a:solidFill>
              <a:schemeClr val="tx1"/>
            </a:solidFill>
            <a:round/>
            <a:headEnd type="triangle" w="med" len="med"/>
            <a:tailEnd type="triangle" w="med" len="med"/>
          </a:ln>
        </p:spPr>
      </p:cxnSp>
      <p:cxnSp>
        <p:nvCxnSpPr>
          <p:cNvPr id="354363" name="AutoShape 59"/>
          <p:cNvCxnSpPr>
            <a:cxnSpLocks noChangeShapeType="1"/>
          </p:cNvCxnSpPr>
          <p:nvPr/>
        </p:nvCxnSpPr>
        <p:spPr bwMode="auto">
          <a:xfrm>
            <a:off x="3576638" y="5281613"/>
            <a:ext cx="1047750" cy="688975"/>
          </a:xfrm>
          <a:prstGeom prst="straightConnector1">
            <a:avLst/>
          </a:prstGeom>
          <a:noFill/>
          <a:ln w="12700">
            <a:solidFill>
              <a:schemeClr val="tx1"/>
            </a:solidFill>
            <a:round/>
            <a:headEnd type="triangle" w="med" len="med"/>
            <a:tailEnd type="triangle" w="med" len="med"/>
          </a:ln>
        </p:spPr>
      </p:cxnSp>
      <p:cxnSp>
        <p:nvCxnSpPr>
          <p:cNvPr id="354364" name="AutoShape 60"/>
          <p:cNvCxnSpPr>
            <a:cxnSpLocks noChangeShapeType="1"/>
          </p:cNvCxnSpPr>
          <p:nvPr/>
        </p:nvCxnSpPr>
        <p:spPr bwMode="auto">
          <a:xfrm>
            <a:off x="6773863" y="2830513"/>
            <a:ext cx="20637" cy="2525712"/>
          </a:xfrm>
          <a:prstGeom prst="straightConnector1">
            <a:avLst/>
          </a:prstGeom>
          <a:noFill/>
          <a:ln w="12700">
            <a:solidFill>
              <a:schemeClr val="tx1"/>
            </a:solidFill>
            <a:round/>
            <a:headEnd type="triangle" w="med" len="med"/>
            <a:tailEnd type="triangle" w="med" len="med"/>
          </a:ln>
        </p:spPr>
      </p:cxnSp>
      <p:cxnSp>
        <p:nvCxnSpPr>
          <p:cNvPr id="354365" name="AutoShape 61"/>
          <p:cNvCxnSpPr>
            <a:cxnSpLocks noChangeShapeType="1"/>
          </p:cNvCxnSpPr>
          <p:nvPr/>
        </p:nvCxnSpPr>
        <p:spPr bwMode="auto">
          <a:xfrm flipH="1" flipV="1">
            <a:off x="3884613" y="2513013"/>
            <a:ext cx="2889250" cy="317500"/>
          </a:xfrm>
          <a:prstGeom prst="straightConnector1">
            <a:avLst/>
          </a:prstGeom>
          <a:noFill/>
          <a:ln w="12700">
            <a:solidFill>
              <a:schemeClr val="tx1"/>
            </a:solidFill>
            <a:round/>
            <a:headEnd type="triangle" w="med" len="med"/>
            <a:tailEnd type="triangle" w="med" len="med"/>
          </a:ln>
        </p:spPr>
      </p:cxnSp>
      <p:cxnSp>
        <p:nvCxnSpPr>
          <p:cNvPr id="354366" name="AutoShape 62"/>
          <p:cNvCxnSpPr>
            <a:cxnSpLocks noChangeShapeType="1"/>
          </p:cNvCxnSpPr>
          <p:nvPr/>
        </p:nvCxnSpPr>
        <p:spPr bwMode="auto">
          <a:xfrm flipH="1">
            <a:off x="3422650" y="3509963"/>
            <a:ext cx="3752850" cy="1114425"/>
          </a:xfrm>
          <a:prstGeom prst="straightConnector1">
            <a:avLst/>
          </a:prstGeom>
          <a:noFill/>
          <a:ln w="12700">
            <a:solidFill>
              <a:schemeClr val="tx1"/>
            </a:solidFill>
            <a:round/>
            <a:headEnd type="triangle" w="med" len="med"/>
            <a:tailEnd type="triangle" w="med" len="med"/>
          </a:ln>
        </p:spPr>
      </p:cxnSp>
      <p:cxnSp>
        <p:nvCxnSpPr>
          <p:cNvPr id="354367" name="AutoShape 63"/>
          <p:cNvCxnSpPr>
            <a:cxnSpLocks noChangeShapeType="1"/>
          </p:cNvCxnSpPr>
          <p:nvPr/>
        </p:nvCxnSpPr>
        <p:spPr bwMode="auto">
          <a:xfrm flipH="1">
            <a:off x="4624388" y="2430463"/>
            <a:ext cx="1906587" cy="3540125"/>
          </a:xfrm>
          <a:prstGeom prst="straightConnector1">
            <a:avLst/>
          </a:prstGeom>
          <a:noFill/>
          <a:ln w="12700">
            <a:solidFill>
              <a:schemeClr val="tx1"/>
            </a:solidFill>
            <a:round/>
            <a:headEnd type="triangle" w="med" len="med"/>
            <a:tailEnd type="triangle" w="med" len="med"/>
          </a:ln>
        </p:spPr>
      </p:cxnSp>
      <p:cxnSp>
        <p:nvCxnSpPr>
          <p:cNvPr id="354368" name="AutoShape 64"/>
          <p:cNvCxnSpPr>
            <a:cxnSpLocks noChangeShapeType="1"/>
          </p:cNvCxnSpPr>
          <p:nvPr/>
        </p:nvCxnSpPr>
        <p:spPr bwMode="auto">
          <a:xfrm flipH="1" flipV="1">
            <a:off x="3600450" y="2895600"/>
            <a:ext cx="3473450" cy="1504950"/>
          </a:xfrm>
          <a:prstGeom prst="straightConnector1">
            <a:avLst/>
          </a:prstGeom>
          <a:noFill/>
          <a:ln w="12700">
            <a:solidFill>
              <a:schemeClr val="tx1"/>
            </a:solidFill>
            <a:round/>
            <a:headEnd type="triangle" w="med" len="med"/>
            <a:tailEnd type="triangle" w="med" len="med"/>
          </a:ln>
        </p:spPr>
      </p:cxnSp>
      <p:cxnSp>
        <p:nvCxnSpPr>
          <p:cNvPr id="354369" name="AutoShape 65"/>
          <p:cNvCxnSpPr>
            <a:cxnSpLocks noChangeShapeType="1"/>
          </p:cNvCxnSpPr>
          <p:nvPr/>
        </p:nvCxnSpPr>
        <p:spPr bwMode="auto">
          <a:xfrm flipH="1">
            <a:off x="7073900" y="3509963"/>
            <a:ext cx="101600" cy="890587"/>
          </a:xfrm>
          <a:prstGeom prst="straightConnector1">
            <a:avLst/>
          </a:prstGeom>
          <a:noFill/>
          <a:ln w="12700">
            <a:solidFill>
              <a:schemeClr val="tx1"/>
            </a:solidFill>
            <a:round/>
            <a:headEnd type="triangle" w="med" len="med"/>
            <a:tailEnd type="triangle" w="med" len="med"/>
          </a:ln>
        </p:spPr>
      </p:cxnSp>
      <p:cxnSp>
        <p:nvCxnSpPr>
          <p:cNvPr id="354370" name="AutoShape 66"/>
          <p:cNvCxnSpPr>
            <a:cxnSpLocks noChangeShapeType="1"/>
          </p:cNvCxnSpPr>
          <p:nvPr/>
        </p:nvCxnSpPr>
        <p:spPr bwMode="auto">
          <a:xfrm flipH="1" flipV="1">
            <a:off x="3298825" y="3759200"/>
            <a:ext cx="3162300" cy="1785938"/>
          </a:xfrm>
          <a:prstGeom prst="straightConnector1">
            <a:avLst/>
          </a:prstGeom>
          <a:noFill/>
          <a:ln w="12700">
            <a:solidFill>
              <a:schemeClr val="tx1"/>
            </a:solidFill>
            <a:round/>
            <a:headEnd type="triangle" w="med" len="med"/>
            <a:tailEnd type="triangle" w="med" len="med"/>
          </a:ln>
        </p:spPr>
      </p:cxnSp>
      <p:cxnSp>
        <p:nvCxnSpPr>
          <p:cNvPr id="354371" name="AutoShape 67"/>
          <p:cNvCxnSpPr>
            <a:cxnSpLocks noChangeShapeType="1"/>
          </p:cNvCxnSpPr>
          <p:nvPr/>
        </p:nvCxnSpPr>
        <p:spPr bwMode="auto">
          <a:xfrm flipV="1">
            <a:off x="3576638" y="2513013"/>
            <a:ext cx="307975" cy="2768600"/>
          </a:xfrm>
          <a:prstGeom prst="straightConnector1">
            <a:avLst/>
          </a:prstGeom>
          <a:noFill/>
          <a:ln w="12700">
            <a:solidFill>
              <a:schemeClr val="tx1"/>
            </a:solidFill>
            <a:round/>
            <a:headEnd type="triangle" w="med" len="med"/>
            <a:tailEnd type="triangle" w="med" len="med"/>
          </a:ln>
        </p:spPr>
      </p:cxnSp>
      <p:cxnSp>
        <p:nvCxnSpPr>
          <p:cNvPr id="354372" name="AutoShape 68"/>
          <p:cNvCxnSpPr>
            <a:cxnSpLocks noChangeShapeType="1"/>
          </p:cNvCxnSpPr>
          <p:nvPr/>
        </p:nvCxnSpPr>
        <p:spPr bwMode="auto">
          <a:xfrm flipH="1">
            <a:off x="3797300" y="2513013"/>
            <a:ext cx="87313" cy="3127375"/>
          </a:xfrm>
          <a:prstGeom prst="straightConnector1">
            <a:avLst/>
          </a:prstGeom>
          <a:noFill/>
          <a:ln w="12700">
            <a:solidFill>
              <a:schemeClr val="tx1"/>
            </a:solidFill>
            <a:round/>
            <a:headEnd type="triangle" w="med" len="med"/>
            <a:tailEnd type="triangle" w="med" len="med"/>
          </a:ln>
        </p:spPr>
      </p:cxnSp>
      <p:cxnSp>
        <p:nvCxnSpPr>
          <p:cNvPr id="354373" name="AutoShape 69"/>
          <p:cNvCxnSpPr>
            <a:cxnSpLocks noChangeShapeType="1"/>
          </p:cNvCxnSpPr>
          <p:nvPr/>
        </p:nvCxnSpPr>
        <p:spPr bwMode="auto">
          <a:xfrm>
            <a:off x="3884613" y="2513013"/>
            <a:ext cx="739775" cy="3457575"/>
          </a:xfrm>
          <a:prstGeom prst="straightConnector1">
            <a:avLst/>
          </a:prstGeom>
          <a:noFill/>
          <a:ln w="12700">
            <a:solidFill>
              <a:schemeClr val="tx1"/>
            </a:solidFill>
            <a:round/>
            <a:headEnd type="triangle" w="med" len="med"/>
            <a:tailEnd type="triangle" w="med" len="med"/>
          </a:ln>
        </p:spPr>
      </p:cxnSp>
      <p:cxnSp>
        <p:nvCxnSpPr>
          <p:cNvPr id="354374" name="AutoShape 70"/>
          <p:cNvCxnSpPr>
            <a:cxnSpLocks noChangeShapeType="1"/>
          </p:cNvCxnSpPr>
          <p:nvPr/>
        </p:nvCxnSpPr>
        <p:spPr bwMode="auto">
          <a:xfrm flipH="1" flipV="1">
            <a:off x="3884613" y="2513013"/>
            <a:ext cx="1741487" cy="3370262"/>
          </a:xfrm>
          <a:prstGeom prst="straightConnector1">
            <a:avLst/>
          </a:prstGeom>
          <a:noFill/>
          <a:ln w="12700">
            <a:solidFill>
              <a:schemeClr val="tx1"/>
            </a:solidFill>
            <a:round/>
            <a:headEnd type="triangle" w="med" len="med"/>
            <a:tailEnd type="triangle" w="med" len="med"/>
          </a:ln>
        </p:spPr>
      </p:cxnSp>
      <p:cxnSp>
        <p:nvCxnSpPr>
          <p:cNvPr id="354375" name="AutoShape 71"/>
          <p:cNvCxnSpPr>
            <a:cxnSpLocks noChangeShapeType="1"/>
          </p:cNvCxnSpPr>
          <p:nvPr/>
        </p:nvCxnSpPr>
        <p:spPr bwMode="auto">
          <a:xfrm>
            <a:off x="5772150" y="2179638"/>
            <a:ext cx="688975" cy="3365500"/>
          </a:xfrm>
          <a:prstGeom prst="straightConnector1">
            <a:avLst/>
          </a:prstGeom>
          <a:noFill/>
          <a:ln w="12700">
            <a:solidFill>
              <a:schemeClr val="tx1"/>
            </a:solidFill>
            <a:round/>
            <a:headEnd type="triangle" w="med" len="med"/>
            <a:tailEnd type="triangle" w="med" len="med"/>
          </a:ln>
        </p:spPr>
      </p:cxnSp>
      <p:cxnSp>
        <p:nvCxnSpPr>
          <p:cNvPr id="354376" name="AutoShape 72"/>
          <p:cNvCxnSpPr>
            <a:cxnSpLocks noChangeShapeType="1"/>
          </p:cNvCxnSpPr>
          <p:nvPr/>
        </p:nvCxnSpPr>
        <p:spPr bwMode="auto">
          <a:xfrm>
            <a:off x="6530975" y="2430463"/>
            <a:ext cx="242888" cy="400050"/>
          </a:xfrm>
          <a:prstGeom prst="straightConnector1">
            <a:avLst/>
          </a:prstGeom>
          <a:noFill/>
          <a:ln w="12700">
            <a:solidFill>
              <a:schemeClr val="tx1"/>
            </a:solidFill>
            <a:round/>
            <a:headEnd type="triangle" w="med" len="med"/>
            <a:tailEnd type="triangle" w="med" len="med"/>
          </a:ln>
        </p:spPr>
      </p:cxnSp>
      <p:cxnSp>
        <p:nvCxnSpPr>
          <p:cNvPr id="354377" name="AutoShape 73"/>
          <p:cNvCxnSpPr>
            <a:cxnSpLocks noChangeShapeType="1"/>
          </p:cNvCxnSpPr>
          <p:nvPr/>
        </p:nvCxnSpPr>
        <p:spPr bwMode="auto">
          <a:xfrm>
            <a:off x="3884613" y="2513013"/>
            <a:ext cx="3290887" cy="996950"/>
          </a:xfrm>
          <a:prstGeom prst="straightConnector1">
            <a:avLst/>
          </a:prstGeom>
          <a:noFill/>
          <a:ln w="12700">
            <a:solidFill>
              <a:schemeClr val="tx1"/>
            </a:solidFill>
            <a:round/>
            <a:headEnd type="triangle" w="med" len="med"/>
            <a:tailEnd type="triangle" w="med" len="med"/>
          </a:ln>
        </p:spPr>
      </p:cxnSp>
      <p:cxnSp>
        <p:nvCxnSpPr>
          <p:cNvPr id="354378" name="AutoShape 74"/>
          <p:cNvCxnSpPr>
            <a:cxnSpLocks noChangeShapeType="1"/>
          </p:cNvCxnSpPr>
          <p:nvPr/>
        </p:nvCxnSpPr>
        <p:spPr bwMode="auto">
          <a:xfrm>
            <a:off x="6530975" y="2430463"/>
            <a:ext cx="263525" cy="2925762"/>
          </a:xfrm>
          <a:prstGeom prst="straightConnector1">
            <a:avLst/>
          </a:prstGeom>
          <a:noFill/>
          <a:ln w="12700">
            <a:solidFill>
              <a:schemeClr val="tx1"/>
            </a:solidFill>
            <a:round/>
            <a:headEnd type="triangle" w="med" len="med"/>
            <a:tailEnd type="triangle" w="med" len="med"/>
          </a:ln>
        </p:spPr>
      </p:cxnSp>
      <p:cxnSp>
        <p:nvCxnSpPr>
          <p:cNvPr id="354379" name="AutoShape 75"/>
          <p:cNvCxnSpPr>
            <a:cxnSpLocks noChangeShapeType="1"/>
          </p:cNvCxnSpPr>
          <p:nvPr/>
        </p:nvCxnSpPr>
        <p:spPr bwMode="auto">
          <a:xfrm flipH="1">
            <a:off x="5626100" y="2830513"/>
            <a:ext cx="1147763" cy="3052762"/>
          </a:xfrm>
          <a:prstGeom prst="straightConnector1">
            <a:avLst/>
          </a:prstGeom>
          <a:noFill/>
          <a:ln w="12700">
            <a:solidFill>
              <a:schemeClr val="tx1"/>
            </a:solidFill>
            <a:round/>
            <a:headEnd type="triangle" w="med" len="med"/>
            <a:tailEnd type="triangle" w="med" len="med"/>
          </a:ln>
        </p:spPr>
      </p:cxnSp>
      <p:cxnSp>
        <p:nvCxnSpPr>
          <p:cNvPr id="354380" name="AutoShape 76"/>
          <p:cNvCxnSpPr>
            <a:cxnSpLocks noChangeShapeType="1"/>
          </p:cNvCxnSpPr>
          <p:nvPr/>
        </p:nvCxnSpPr>
        <p:spPr bwMode="auto">
          <a:xfrm flipH="1">
            <a:off x="6461125" y="2830513"/>
            <a:ext cx="312738" cy="2714625"/>
          </a:xfrm>
          <a:prstGeom prst="straightConnector1">
            <a:avLst/>
          </a:prstGeom>
          <a:noFill/>
          <a:ln w="12700">
            <a:solidFill>
              <a:schemeClr val="tx1"/>
            </a:solidFill>
            <a:round/>
            <a:headEnd type="triangle" w="med" len="med"/>
            <a:tailEnd type="triangle" w="med" len="med"/>
          </a:ln>
        </p:spPr>
      </p:cxnSp>
      <p:cxnSp>
        <p:nvCxnSpPr>
          <p:cNvPr id="354381" name="AutoShape 77"/>
          <p:cNvCxnSpPr>
            <a:cxnSpLocks noChangeShapeType="1"/>
          </p:cNvCxnSpPr>
          <p:nvPr/>
        </p:nvCxnSpPr>
        <p:spPr bwMode="auto">
          <a:xfrm flipH="1">
            <a:off x="3298825" y="2513013"/>
            <a:ext cx="585788" cy="1246187"/>
          </a:xfrm>
          <a:prstGeom prst="straightConnector1">
            <a:avLst/>
          </a:prstGeom>
          <a:noFill/>
          <a:ln w="12700">
            <a:solidFill>
              <a:schemeClr val="tx1"/>
            </a:solidFill>
            <a:round/>
            <a:headEnd type="triangle" w="med" len="med"/>
            <a:tailEnd type="triangle" w="med" len="med"/>
          </a:ln>
        </p:spPr>
      </p:cxnSp>
      <p:cxnSp>
        <p:nvCxnSpPr>
          <p:cNvPr id="354382" name="AutoShape 78"/>
          <p:cNvCxnSpPr>
            <a:cxnSpLocks noChangeShapeType="1"/>
          </p:cNvCxnSpPr>
          <p:nvPr/>
        </p:nvCxnSpPr>
        <p:spPr bwMode="auto">
          <a:xfrm>
            <a:off x="5772150" y="2179638"/>
            <a:ext cx="1301750" cy="2220912"/>
          </a:xfrm>
          <a:prstGeom prst="straightConnector1">
            <a:avLst/>
          </a:prstGeom>
          <a:noFill/>
          <a:ln w="12700">
            <a:solidFill>
              <a:schemeClr val="tx1"/>
            </a:solidFill>
            <a:round/>
            <a:headEnd type="triangle" w="med" len="med"/>
            <a:tailEnd type="triangle" w="med" len="med"/>
          </a:ln>
        </p:spPr>
      </p:cxnSp>
      <p:cxnSp>
        <p:nvCxnSpPr>
          <p:cNvPr id="354383" name="AutoShape 79"/>
          <p:cNvCxnSpPr>
            <a:cxnSpLocks noChangeShapeType="1"/>
          </p:cNvCxnSpPr>
          <p:nvPr/>
        </p:nvCxnSpPr>
        <p:spPr bwMode="auto">
          <a:xfrm flipH="1">
            <a:off x="5626100" y="3509963"/>
            <a:ext cx="1549400" cy="2373312"/>
          </a:xfrm>
          <a:prstGeom prst="straightConnector1">
            <a:avLst/>
          </a:prstGeom>
          <a:noFill/>
          <a:ln w="12700">
            <a:solidFill>
              <a:schemeClr val="tx1"/>
            </a:solidFill>
            <a:round/>
            <a:headEnd type="triangle" w="med" len="med"/>
            <a:tailEnd type="triangle" w="med" len="med"/>
          </a:ln>
        </p:spPr>
      </p:cxnSp>
      <p:cxnSp>
        <p:nvCxnSpPr>
          <p:cNvPr id="354384" name="AutoShape 80"/>
          <p:cNvCxnSpPr>
            <a:cxnSpLocks noChangeShapeType="1"/>
          </p:cNvCxnSpPr>
          <p:nvPr/>
        </p:nvCxnSpPr>
        <p:spPr bwMode="auto">
          <a:xfrm flipH="1" flipV="1">
            <a:off x="3298825" y="3759200"/>
            <a:ext cx="277813" cy="1522413"/>
          </a:xfrm>
          <a:prstGeom prst="straightConnector1">
            <a:avLst/>
          </a:prstGeom>
          <a:noFill/>
          <a:ln w="12700">
            <a:solidFill>
              <a:schemeClr val="tx1"/>
            </a:solidFill>
            <a:round/>
            <a:headEnd type="triangle" w="med" len="med"/>
            <a:tailEnd type="triangle" w="med" len="med"/>
          </a:ln>
        </p:spPr>
      </p:cxnSp>
      <p:cxnSp>
        <p:nvCxnSpPr>
          <p:cNvPr id="354385" name="AutoShape 81"/>
          <p:cNvCxnSpPr>
            <a:cxnSpLocks noChangeShapeType="1"/>
          </p:cNvCxnSpPr>
          <p:nvPr/>
        </p:nvCxnSpPr>
        <p:spPr bwMode="auto">
          <a:xfrm>
            <a:off x="3576638" y="5281613"/>
            <a:ext cx="220662" cy="358775"/>
          </a:xfrm>
          <a:prstGeom prst="straightConnector1">
            <a:avLst/>
          </a:prstGeom>
          <a:noFill/>
          <a:ln w="12700">
            <a:solidFill>
              <a:schemeClr val="tx1"/>
            </a:solidFill>
            <a:round/>
            <a:headEnd type="triangle" w="med" len="med"/>
            <a:tailEnd type="triangle" w="med" len="med"/>
          </a:ln>
        </p:spPr>
      </p:cxnSp>
      <p:cxnSp>
        <p:nvCxnSpPr>
          <p:cNvPr id="354386" name="AutoShape 82"/>
          <p:cNvCxnSpPr>
            <a:cxnSpLocks noChangeShapeType="1"/>
          </p:cNvCxnSpPr>
          <p:nvPr/>
        </p:nvCxnSpPr>
        <p:spPr bwMode="auto">
          <a:xfrm flipH="1">
            <a:off x="6461125" y="5356225"/>
            <a:ext cx="333375" cy="188913"/>
          </a:xfrm>
          <a:prstGeom prst="straightConnector1">
            <a:avLst/>
          </a:prstGeom>
          <a:noFill/>
          <a:ln w="12700">
            <a:solidFill>
              <a:schemeClr val="tx1"/>
            </a:solidFill>
            <a:round/>
            <a:headEnd type="triangle" w="med" len="med"/>
            <a:tailEnd type="triangle" w="med" len="med"/>
          </a:ln>
        </p:spPr>
      </p:cxnSp>
      <p:cxnSp>
        <p:nvCxnSpPr>
          <p:cNvPr id="354387" name="AutoShape 83"/>
          <p:cNvCxnSpPr>
            <a:cxnSpLocks noChangeShapeType="1"/>
          </p:cNvCxnSpPr>
          <p:nvPr/>
        </p:nvCxnSpPr>
        <p:spPr bwMode="auto">
          <a:xfrm flipV="1">
            <a:off x="5626100" y="5545138"/>
            <a:ext cx="835025" cy="338137"/>
          </a:xfrm>
          <a:prstGeom prst="straightConnector1">
            <a:avLst/>
          </a:prstGeom>
          <a:noFill/>
          <a:ln w="12700">
            <a:solidFill>
              <a:schemeClr val="tx1"/>
            </a:solidFill>
            <a:round/>
            <a:headEnd type="triangle" w="med" len="med"/>
            <a:tailEnd type="triangle" w="med" len="med"/>
          </a:ln>
        </p:spPr>
      </p:cxnSp>
      <p:cxnSp>
        <p:nvCxnSpPr>
          <p:cNvPr id="354388" name="AutoShape 84"/>
          <p:cNvCxnSpPr>
            <a:cxnSpLocks noChangeShapeType="1"/>
          </p:cNvCxnSpPr>
          <p:nvPr/>
        </p:nvCxnSpPr>
        <p:spPr bwMode="auto">
          <a:xfrm flipV="1">
            <a:off x="4624388" y="5883275"/>
            <a:ext cx="1001712" cy="87313"/>
          </a:xfrm>
          <a:prstGeom prst="straightConnector1">
            <a:avLst/>
          </a:prstGeom>
          <a:noFill/>
          <a:ln w="12700">
            <a:solidFill>
              <a:schemeClr val="tx1"/>
            </a:solidFill>
            <a:round/>
            <a:headEnd type="triangle" w="med" len="med"/>
            <a:tailEnd type="triangle" w="med" len="med"/>
          </a:ln>
        </p:spPr>
      </p:cxnSp>
      <p:cxnSp>
        <p:nvCxnSpPr>
          <p:cNvPr id="354389" name="AutoShape 85"/>
          <p:cNvCxnSpPr>
            <a:cxnSpLocks noChangeShapeType="1"/>
          </p:cNvCxnSpPr>
          <p:nvPr/>
        </p:nvCxnSpPr>
        <p:spPr bwMode="auto">
          <a:xfrm flipV="1">
            <a:off x="3422650" y="2430463"/>
            <a:ext cx="3108325" cy="2193925"/>
          </a:xfrm>
          <a:prstGeom prst="straightConnector1">
            <a:avLst/>
          </a:prstGeom>
          <a:noFill/>
          <a:ln w="12700">
            <a:solidFill>
              <a:schemeClr val="tx1"/>
            </a:solidFill>
            <a:round/>
            <a:headEnd type="triangle" w="med" len="med"/>
            <a:tailEnd type="triangle" w="med" len="med"/>
          </a:ln>
        </p:spPr>
      </p:cxnSp>
      <p:cxnSp>
        <p:nvCxnSpPr>
          <p:cNvPr id="354390" name="AutoShape 86"/>
          <p:cNvCxnSpPr>
            <a:cxnSpLocks noChangeShapeType="1"/>
          </p:cNvCxnSpPr>
          <p:nvPr/>
        </p:nvCxnSpPr>
        <p:spPr bwMode="auto">
          <a:xfrm flipV="1">
            <a:off x="3422650" y="2830513"/>
            <a:ext cx="3351213" cy="1793875"/>
          </a:xfrm>
          <a:prstGeom prst="straightConnector1">
            <a:avLst/>
          </a:prstGeom>
          <a:noFill/>
          <a:ln w="12700">
            <a:solidFill>
              <a:schemeClr val="tx1"/>
            </a:solidFill>
            <a:round/>
            <a:headEnd type="triangle" w="med" len="med"/>
            <a:tailEnd type="triangle" w="med" len="med"/>
          </a:ln>
        </p:spPr>
      </p:cxnSp>
      <p:cxnSp>
        <p:nvCxnSpPr>
          <p:cNvPr id="354391" name="AutoShape 87"/>
          <p:cNvCxnSpPr>
            <a:cxnSpLocks noChangeShapeType="1"/>
          </p:cNvCxnSpPr>
          <p:nvPr/>
        </p:nvCxnSpPr>
        <p:spPr bwMode="auto">
          <a:xfrm flipV="1">
            <a:off x="3298825" y="2179638"/>
            <a:ext cx="2473325" cy="1579562"/>
          </a:xfrm>
          <a:prstGeom prst="straightConnector1">
            <a:avLst/>
          </a:prstGeom>
          <a:noFill/>
          <a:ln w="12700">
            <a:solidFill>
              <a:schemeClr val="tx1"/>
            </a:solidFill>
            <a:round/>
            <a:headEnd type="triangle" w="med" len="med"/>
            <a:tailEnd type="triangle" w="med" len="med"/>
          </a:ln>
        </p:spPr>
      </p:cxnSp>
      <p:cxnSp>
        <p:nvCxnSpPr>
          <p:cNvPr id="354392" name="AutoShape 88"/>
          <p:cNvCxnSpPr>
            <a:cxnSpLocks noChangeShapeType="1"/>
          </p:cNvCxnSpPr>
          <p:nvPr/>
        </p:nvCxnSpPr>
        <p:spPr bwMode="auto">
          <a:xfrm>
            <a:off x="3422650" y="4624388"/>
            <a:ext cx="3371850" cy="731837"/>
          </a:xfrm>
          <a:prstGeom prst="straightConnector1">
            <a:avLst/>
          </a:prstGeom>
          <a:noFill/>
          <a:ln w="12700">
            <a:solidFill>
              <a:schemeClr val="tx1"/>
            </a:solidFill>
            <a:round/>
            <a:headEnd type="triangle" w="med" len="med"/>
            <a:tailEnd type="triangle" w="med" len="med"/>
          </a:ln>
        </p:spPr>
      </p:cxnSp>
      <p:cxnSp>
        <p:nvCxnSpPr>
          <p:cNvPr id="354393" name="AutoShape 89"/>
          <p:cNvCxnSpPr>
            <a:cxnSpLocks noChangeShapeType="1"/>
          </p:cNvCxnSpPr>
          <p:nvPr/>
        </p:nvCxnSpPr>
        <p:spPr bwMode="auto">
          <a:xfrm flipH="1" flipV="1">
            <a:off x="3298825" y="3759200"/>
            <a:ext cx="3775075" cy="641350"/>
          </a:xfrm>
          <a:prstGeom prst="straightConnector1">
            <a:avLst/>
          </a:prstGeom>
          <a:noFill/>
          <a:ln w="12700">
            <a:solidFill>
              <a:schemeClr val="tx1"/>
            </a:solidFill>
            <a:round/>
            <a:headEnd type="triangle" w="med" len="med"/>
            <a:tailEnd type="triangle" w="med" len="med"/>
          </a:ln>
        </p:spPr>
      </p:cxnSp>
      <p:cxnSp>
        <p:nvCxnSpPr>
          <p:cNvPr id="354394" name="AutoShape 90"/>
          <p:cNvCxnSpPr>
            <a:cxnSpLocks noChangeShapeType="1"/>
          </p:cNvCxnSpPr>
          <p:nvPr/>
        </p:nvCxnSpPr>
        <p:spPr bwMode="auto">
          <a:xfrm flipV="1">
            <a:off x="5626100" y="2179638"/>
            <a:ext cx="146050" cy="3703637"/>
          </a:xfrm>
          <a:prstGeom prst="straightConnector1">
            <a:avLst/>
          </a:prstGeom>
          <a:noFill/>
          <a:ln w="12700">
            <a:solidFill>
              <a:schemeClr val="tx1"/>
            </a:solidFill>
            <a:round/>
            <a:headEnd type="triangle" w="med" len="med"/>
            <a:tailEnd type="triangle" w="med" len="med"/>
          </a:ln>
        </p:spPr>
      </p:cxnSp>
      <p:cxnSp>
        <p:nvCxnSpPr>
          <p:cNvPr id="354395" name="AutoShape 91"/>
          <p:cNvCxnSpPr>
            <a:cxnSpLocks noChangeShapeType="1"/>
          </p:cNvCxnSpPr>
          <p:nvPr/>
        </p:nvCxnSpPr>
        <p:spPr bwMode="auto">
          <a:xfrm>
            <a:off x="3576638" y="5281613"/>
            <a:ext cx="2884487" cy="263525"/>
          </a:xfrm>
          <a:prstGeom prst="straightConnector1">
            <a:avLst/>
          </a:prstGeom>
          <a:noFill/>
          <a:ln w="12700">
            <a:solidFill>
              <a:schemeClr val="tx1"/>
            </a:solidFill>
            <a:round/>
            <a:headEnd type="triangle" w="med" len="med"/>
            <a:tailEnd type="triangle" w="med" len="med"/>
          </a:ln>
        </p:spPr>
      </p:cxnSp>
      <p:cxnSp>
        <p:nvCxnSpPr>
          <p:cNvPr id="354396" name="AutoShape 92"/>
          <p:cNvCxnSpPr>
            <a:cxnSpLocks noChangeShapeType="1"/>
          </p:cNvCxnSpPr>
          <p:nvPr/>
        </p:nvCxnSpPr>
        <p:spPr bwMode="auto">
          <a:xfrm flipH="1">
            <a:off x="3576638" y="2430463"/>
            <a:ext cx="2954337" cy="2851150"/>
          </a:xfrm>
          <a:prstGeom prst="straightConnector1">
            <a:avLst/>
          </a:prstGeom>
          <a:noFill/>
          <a:ln w="12700">
            <a:solidFill>
              <a:schemeClr val="tx1"/>
            </a:solidFill>
            <a:round/>
            <a:headEnd type="triangle" w="med" len="med"/>
            <a:tailEnd type="triangle" w="med" len="med"/>
          </a:ln>
        </p:spPr>
      </p:cxnSp>
      <p:cxnSp>
        <p:nvCxnSpPr>
          <p:cNvPr id="354397" name="AutoShape 93"/>
          <p:cNvCxnSpPr>
            <a:cxnSpLocks noChangeShapeType="1"/>
          </p:cNvCxnSpPr>
          <p:nvPr/>
        </p:nvCxnSpPr>
        <p:spPr bwMode="auto">
          <a:xfrm>
            <a:off x="3422650" y="4624388"/>
            <a:ext cx="2203450" cy="1258887"/>
          </a:xfrm>
          <a:prstGeom prst="straightConnector1">
            <a:avLst/>
          </a:prstGeom>
          <a:noFill/>
          <a:ln w="12700">
            <a:solidFill>
              <a:schemeClr val="tx1"/>
            </a:solidFill>
            <a:round/>
            <a:headEnd type="triangle" w="med" len="med"/>
            <a:tailEnd type="triangle" w="med" len="med"/>
          </a:ln>
        </p:spPr>
      </p:cxnSp>
      <p:cxnSp>
        <p:nvCxnSpPr>
          <p:cNvPr id="354398" name="AutoShape 94"/>
          <p:cNvCxnSpPr>
            <a:cxnSpLocks noChangeShapeType="1"/>
          </p:cNvCxnSpPr>
          <p:nvPr/>
        </p:nvCxnSpPr>
        <p:spPr bwMode="auto">
          <a:xfrm flipH="1">
            <a:off x="3797300" y="2830513"/>
            <a:ext cx="2976563" cy="2809875"/>
          </a:xfrm>
          <a:prstGeom prst="straightConnector1">
            <a:avLst/>
          </a:prstGeom>
          <a:noFill/>
          <a:ln w="12700">
            <a:solidFill>
              <a:schemeClr val="tx1"/>
            </a:solidFill>
            <a:round/>
            <a:headEnd type="triangle" w="med" len="med"/>
            <a:tailEnd type="triangle" w="med" len="med"/>
          </a:ln>
        </p:spPr>
      </p:cxnSp>
      <p:sp>
        <p:nvSpPr>
          <p:cNvPr id="23646" name="Line 95"/>
          <p:cNvSpPr>
            <a:spLocks noChangeShapeType="1"/>
          </p:cNvSpPr>
          <p:nvPr/>
        </p:nvSpPr>
        <p:spPr bwMode="auto">
          <a:xfrm>
            <a:off x="1701800" y="1238250"/>
            <a:ext cx="6437313" cy="0"/>
          </a:xfrm>
          <a:prstGeom prst="line">
            <a:avLst/>
          </a:prstGeom>
          <a:noFill/>
          <a:ln w="12700">
            <a:solidFill>
              <a:schemeClr val="accent2"/>
            </a:solidFill>
            <a:round/>
            <a:headEnd/>
            <a:tailEnd/>
          </a:ln>
        </p:spPr>
        <p:txBody>
          <a:bodyPr wrap="none" anchor="ctr"/>
          <a:lstStyle/>
          <a:p>
            <a:endParaRPr lang="en-US"/>
          </a:p>
        </p:txBody>
      </p:sp>
      <p:sp>
        <p:nvSpPr>
          <p:cNvPr id="95" name="Slide Number Placeholder 94"/>
          <p:cNvSpPr>
            <a:spLocks noGrp="1"/>
          </p:cNvSpPr>
          <p:nvPr>
            <p:ph type="sldNum" sz="quarter" idx="12"/>
          </p:nvPr>
        </p:nvSpPr>
        <p:spPr/>
        <p:txBody>
          <a:bodyPr/>
          <a:lstStyle/>
          <a:p>
            <a:fld id="{218B68EE-0870-4886-B127-CB3A6B50238C}"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54352"/>
                                        </p:tgtEl>
                                        <p:attrNameLst>
                                          <p:attrName>style.visibility</p:attrName>
                                        </p:attrNameLst>
                                      </p:cBhvr>
                                      <p:to>
                                        <p:strVal val="visible"/>
                                      </p:to>
                                    </p:set>
                                    <p:animEffect transition="in" filter="wipe(up)">
                                      <p:cBhvr>
                                        <p:cTn id="7" dur="500"/>
                                        <p:tgtEl>
                                          <p:spTgt spid="35435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54348"/>
                                        </p:tgtEl>
                                        <p:attrNameLst>
                                          <p:attrName>style.visibility</p:attrName>
                                        </p:attrNameLst>
                                      </p:cBhvr>
                                      <p:to>
                                        <p:strVal val="visible"/>
                                      </p:to>
                                    </p:set>
                                    <p:animEffect transition="in" filter="wipe(up)">
                                      <p:cBhvr>
                                        <p:cTn id="11" dur="500"/>
                                        <p:tgtEl>
                                          <p:spTgt spid="35434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54341"/>
                                        </p:tgtEl>
                                        <p:attrNameLst>
                                          <p:attrName>style.visibility</p:attrName>
                                        </p:attrNameLst>
                                      </p:cBhvr>
                                      <p:to>
                                        <p:strVal val="visible"/>
                                      </p:to>
                                    </p:set>
                                    <p:animEffect transition="in" filter="wipe(up)">
                                      <p:cBhvr>
                                        <p:cTn id="15" dur="500"/>
                                        <p:tgtEl>
                                          <p:spTgt spid="35434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54345"/>
                                        </p:tgtEl>
                                        <p:attrNameLst>
                                          <p:attrName>style.visibility</p:attrName>
                                        </p:attrNameLst>
                                      </p:cBhvr>
                                      <p:to>
                                        <p:strVal val="visible"/>
                                      </p:to>
                                    </p:set>
                                    <p:animEffect transition="in" filter="wipe(up)">
                                      <p:cBhvr>
                                        <p:cTn id="19" dur="500"/>
                                        <p:tgtEl>
                                          <p:spTgt spid="35434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54346"/>
                                        </p:tgtEl>
                                        <p:attrNameLst>
                                          <p:attrName>style.visibility</p:attrName>
                                        </p:attrNameLst>
                                      </p:cBhvr>
                                      <p:to>
                                        <p:strVal val="visible"/>
                                      </p:to>
                                    </p:set>
                                    <p:animEffect transition="in" filter="wipe(up)">
                                      <p:cBhvr>
                                        <p:cTn id="23" dur="500"/>
                                        <p:tgtEl>
                                          <p:spTgt spid="35434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54347"/>
                                        </p:tgtEl>
                                        <p:attrNameLst>
                                          <p:attrName>style.visibility</p:attrName>
                                        </p:attrNameLst>
                                      </p:cBhvr>
                                      <p:to>
                                        <p:strVal val="visible"/>
                                      </p:to>
                                    </p:set>
                                    <p:animEffect transition="in" filter="wipe(up)">
                                      <p:cBhvr>
                                        <p:cTn id="27" dur="500"/>
                                        <p:tgtEl>
                                          <p:spTgt spid="354347"/>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54344"/>
                                        </p:tgtEl>
                                        <p:attrNameLst>
                                          <p:attrName>style.visibility</p:attrName>
                                        </p:attrNameLst>
                                      </p:cBhvr>
                                      <p:to>
                                        <p:strVal val="visible"/>
                                      </p:to>
                                    </p:set>
                                    <p:animEffect transition="in" filter="wipe(up)">
                                      <p:cBhvr>
                                        <p:cTn id="31" dur="500"/>
                                        <p:tgtEl>
                                          <p:spTgt spid="354344"/>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354349"/>
                                        </p:tgtEl>
                                        <p:attrNameLst>
                                          <p:attrName>style.visibility</p:attrName>
                                        </p:attrNameLst>
                                      </p:cBhvr>
                                      <p:to>
                                        <p:strVal val="visible"/>
                                      </p:to>
                                    </p:set>
                                    <p:animEffect transition="in" filter="wipe(up)">
                                      <p:cBhvr>
                                        <p:cTn id="35" dur="500"/>
                                        <p:tgtEl>
                                          <p:spTgt spid="35434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354342"/>
                                        </p:tgtEl>
                                        <p:attrNameLst>
                                          <p:attrName>style.visibility</p:attrName>
                                        </p:attrNameLst>
                                      </p:cBhvr>
                                      <p:to>
                                        <p:strVal val="visible"/>
                                      </p:to>
                                    </p:set>
                                    <p:animEffect transition="in" filter="wipe(up)">
                                      <p:cBhvr>
                                        <p:cTn id="39" dur="500"/>
                                        <p:tgtEl>
                                          <p:spTgt spid="354342"/>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54351"/>
                                        </p:tgtEl>
                                        <p:attrNameLst>
                                          <p:attrName>style.visibility</p:attrName>
                                        </p:attrNameLst>
                                      </p:cBhvr>
                                      <p:to>
                                        <p:strVal val="visible"/>
                                      </p:to>
                                    </p:set>
                                    <p:animEffect transition="in" filter="wipe(up)">
                                      <p:cBhvr>
                                        <p:cTn id="43" dur="500"/>
                                        <p:tgtEl>
                                          <p:spTgt spid="354351"/>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354353"/>
                                        </p:tgtEl>
                                        <p:attrNameLst>
                                          <p:attrName>style.visibility</p:attrName>
                                        </p:attrNameLst>
                                      </p:cBhvr>
                                      <p:to>
                                        <p:strVal val="visible"/>
                                      </p:to>
                                    </p:set>
                                    <p:animEffect transition="in" filter="wipe(up)">
                                      <p:cBhvr>
                                        <p:cTn id="47" dur="500"/>
                                        <p:tgtEl>
                                          <p:spTgt spid="354353"/>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354364"/>
                                        </p:tgtEl>
                                        <p:attrNameLst>
                                          <p:attrName>style.visibility</p:attrName>
                                        </p:attrNameLst>
                                      </p:cBhvr>
                                      <p:to>
                                        <p:strVal val="visible"/>
                                      </p:to>
                                    </p:set>
                                    <p:animEffect transition="in" filter="wipe(up)">
                                      <p:cBhvr>
                                        <p:cTn id="51" dur="500"/>
                                        <p:tgtEl>
                                          <p:spTgt spid="354364"/>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354356"/>
                                        </p:tgtEl>
                                        <p:attrNameLst>
                                          <p:attrName>style.visibility</p:attrName>
                                        </p:attrNameLst>
                                      </p:cBhvr>
                                      <p:to>
                                        <p:strVal val="visible"/>
                                      </p:to>
                                    </p:set>
                                    <p:animEffect transition="in" filter="wipe(up)">
                                      <p:cBhvr>
                                        <p:cTn id="55" dur="500"/>
                                        <p:tgtEl>
                                          <p:spTgt spid="354356"/>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354355"/>
                                        </p:tgtEl>
                                        <p:attrNameLst>
                                          <p:attrName>style.visibility</p:attrName>
                                        </p:attrNameLst>
                                      </p:cBhvr>
                                      <p:to>
                                        <p:strVal val="visible"/>
                                      </p:to>
                                    </p:set>
                                    <p:animEffect transition="in" filter="wipe(up)">
                                      <p:cBhvr>
                                        <p:cTn id="59" dur="500"/>
                                        <p:tgtEl>
                                          <p:spTgt spid="354355"/>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354359"/>
                                        </p:tgtEl>
                                        <p:attrNameLst>
                                          <p:attrName>style.visibility</p:attrName>
                                        </p:attrNameLst>
                                      </p:cBhvr>
                                      <p:to>
                                        <p:strVal val="visible"/>
                                      </p:to>
                                    </p:set>
                                    <p:animEffect transition="in" filter="wipe(up)">
                                      <p:cBhvr>
                                        <p:cTn id="63" dur="500"/>
                                        <p:tgtEl>
                                          <p:spTgt spid="354359"/>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354354"/>
                                        </p:tgtEl>
                                        <p:attrNameLst>
                                          <p:attrName>style.visibility</p:attrName>
                                        </p:attrNameLst>
                                      </p:cBhvr>
                                      <p:to>
                                        <p:strVal val="visible"/>
                                      </p:to>
                                    </p:set>
                                    <p:animEffect transition="in" filter="wipe(up)">
                                      <p:cBhvr>
                                        <p:cTn id="67" dur="500"/>
                                        <p:tgtEl>
                                          <p:spTgt spid="354354"/>
                                        </p:tgtEl>
                                      </p:cBhvr>
                                    </p:animEffect>
                                  </p:childTnLst>
                                </p:cTn>
                              </p:par>
                            </p:childTnLst>
                          </p:cTn>
                        </p:par>
                        <p:par>
                          <p:cTn id="68" fill="hold">
                            <p:stCondLst>
                              <p:cond delay="8000"/>
                            </p:stCondLst>
                            <p:childTnLst>
                              <p:par>
                                <p:cTn id="69" presetID="22" presetClass="entr" presetSubtype="1" fill="hold" nodeType="afterEffect">
                                  <p:stCondLst>
                                    <p:cond delay="0"/>
                                  </p:stCondLst>
                                  <p:childTnLst>
                                    <p:set>
                                      <p:cBhvr>
                                        <p:cTn id="70" dur="1" fill="hold">
                                          <p:stCondLst>
                                            <p:cond delay="0"/>
                                          </p:stCondLst>
                                        </p:cTn>
                                        <p:tgtEl>
                                          <p:spTgt spid="354357"/>
                                        </p:tgtEl>
                                        <p:attrNameLst>
                                          <p:attrName>style.visibility</p:attrName>
                                        </p:attrNameLst>
                                      </p:cBhvr>
                                      <p:to>
                                        <p:strVal val="visible"/>
                                      </p:to>
                                    </p:set>
                                    <p:animEffect transition="in" filter="wipe(up)">
                                      <p:cBhvr>
                                        <p:cTn id="71" dur="500"/>
                                        <p:tgtEl>
                                          <p:spTgt spid="354357"/>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354350"/>
                                        </p:tgtEl>
                                        <p:attrNameLst>
                                          <p:attrName>style.visibility</p:attrName>
                                        </p:attrNameLst>
                                      </p:cBhvr>
                                      <p:to>
                                        <p:strVal val="visible"/>
                                      </p:to>
                                    </p:set>
                                    <p:animEffect transition="in" filter="wipe(up)">
                                      <p:cBhvr>
                                        <p:cTn id="75" dur="500"/>
                                        <p:tgtEl>
                                          <p:spTgt spid="354350"/>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354358"/>
                                        </p:tgtEl>
                                        <p:attrNameLst>
                                          <p:attrName>style.visibility</p:attrName>
                                        </p:attrNameLst>
                                      </p:cBhvr>
                                      <p:to>
                                        <p:strVal val="visible"/>
                                      </p:to>
                                    </p:set>
                                    <p:animEffect transition="in" filter="wipe(up)">
                                      <p:cBhvr>
                                        <p:cTn id="79" dur="500"/>
                                        <p:tgtEl>
                                          <p:spTgt spid="354358"/>
                                        </p:tgtEl>
                                      </p:cBhvr>
                                    </p:animEffect>
                                  </p:childTnLst>
                                </p:cTn>
                              </p:par>
                            </p:childTnLst>
                          </p:cTn>
                        </p:par>
                        <p:par>
                          <p:cTn id="80" fill="hold">
                            <p:stCondLst>
                              <p:cond delay="9500"/>
                            </p:stCondLst>
                            <p:childTnLst>
                              <p:par>
                                <p:cTn id="81" presetID="22" presetClass="entr" presetSubtype="1" fill="hold" nodeType="afterEffect">
                                  <p:stCondLst>
                                    <p:cond delay="0"/>
                                  </p:stCondLst>
                                  <p:childTnLst>
                                    <p:set>
                                      <p:cBhvr>
                                        <p:cTn id="82" dur="1" fill="hold">
                                          <p:stCondLst>
                                            <p:cond delay="0"/>
                                          </p:stCondLst>
                                        </p:cTn>
                                        <p:tgtEl>
                                          <p:spTgt spid="354360"/>
                                        </p:tgtEl>
                                        <p:attrNameLst>
                                          <p:attrName>style.visibility</p:attrName>
                                        </p:attrNameLst>
                                      </p:cBhvr>
                                      <p:to>
                                        <p:strVal val="visible"/>
                                      </p:to>
                                    </p:set>
                                    <p:animEffect transition="in" filter="wipe(up)">
                                      <p:cBhvr>
                                        <p:cTn id="83" dur="500"/>
                                        <p:tgtEl>
                                          <p:spTgt spid="354360"/>
                                        </p:tgtEl>
                                      </p:cBhvr>
                                    </p:animEffect>
                                  </p:childTnLst>
                                </p:cTn>
                              </p:par>
                            </p:childTnLst>
                          </p:cTn>
                        </p:par>
                        <p:par>
                          <p:cTn id="84" fill="hold">
                            <p:stCondLst>
                              <p:cond delay="10000"/>
                            </p:stCondLst>
                            <p:childTnLst>
                              <p:par>
                                <p:cTn id="85" presetID="22" presetClass="entr" presetSubtype="1" fill="hold" nodeType="afterEffect">
                                  <p:stCondLst>
                                    <p:cond delay="0"/>
                                  </p:stCondLst>
                                  <p:childTnLst>
                                    <p:set>
                                      <p:cBhvr>
                                        <p:cTn id="86" dur="1" fill="hold">
                                          <p:stCondLst>
                                            <p:cond delay="0"/>
                                          </p:stCondLst>
                                        </p:cTn>
                                        <p:tgtEl>
                                          <p:spTgt spid="354343"/>
                                        </p:tgtEl>
                                        <p:attrNameLst>
                                          <p:attrName>style.visibility</p:attrName>
                                        </p:attrNameLst>
                                      </p:cBhvr>
                                      <p:to>
                                        <p:strVal val="visible"/>
                                      </p:to>
                                    </p:set>
                                    <p:animEffect transition="in" filter="wipe(up)">
                                      <p:cBhvr>
                                        <p:cTn id="87" dur="500"/>
                                        <p:tgtEl>
                                          <p:spTgt spid="354343"/>
                                        </p:tgtEl>
                                      </p:cBhvr>
                                    </p:animEffect>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354361"/>
                                        </p:tgtEl>
                                        <p:attrNameLst>
                                          <p:attrName>style.visibility</p:attrName>
                                        </p:attrNameLst>
                                      </p:cBhvr>
                                      <p:to>
                                        <p:strVal val="visible"/>
                                      </p:to>
                                    </p:set>
                                    <p:animEffect transition="in" filter="wipe(up)">
                                      <p:cBhvr>
                                        <p:cTn id="91" dur="500"/>
                                        <p:tgtEl>
                                          <p:spTgt spid="354361"/>
                                        </p:tgtEl>
                                      </p:cBhvr>
                                    </p:animEffect>
                                  </p:childTnLst>
                                </p:cTn>
                              </p:par>
                            </p:childTnLst>
                          </p:cTn>
                        </p:par>
                        <p:par>
                          <p:cTn id="92" fill="hold">
                            <p:stCondLst>
                              <p:cond delay="11000"/>
                            </p:stCondLst>
                            <p:childTnLst>
                              <p:par>
                                <p:cTn id="93" presetID="22" presetClass="entr" presetSubtype="1" fill="hold" nodeType="afterEffect">
                                  <p:stCondLst>
                                    <p:cond delay="0"/>
                                  </p:stCondLst>
                                  <p:childTnLst>
                                    <p:set>
                                      <p:cBhvr>
                                        <p:cTn id="94" dur="1" fill="hold">
                                          <p:stCondLst>
                                            <p:cond delay="0"/>
                                          </p:stCondLst>
                                        </p:cTn>
                                        <p:tgtEl>
                                          <p:spTgt spid="354362"/>
                                        </p:tgtEl>
                                        <p:attrNameLst>
                                          <p:attrName>style.visibility</p:attrName>
                                        </p:attrNameLst>
                                      </p:cBhvr>
                                      <p:to>
                                        <p:strVal val="visible"/>
                                      </p:to>
                                    </p:set>
                                    <p:animEffect transition="in" filter="wipe(up)">
                                      <p:cBhvr>
                                        <p:cTn id="95" dur="500"/>
                                        <p:tgtEl>
                                          <p:spTgt spid="354362"/>
                                        </p:tgtEl>
                                      </p:cBhvr>
                                    </p:animEffect>
                                  </p:childTnLst>
                                </p:cTn>
                              </p:par>
                            </p:childTnLst>
                          </p:cTn>
                        </p:par>
                        <p:par>
                          <p:cTn id="96" fill="hold">
                            <p:stCondLst>
                              <p:cond delay="11500"/>
                            </p:stCondLst>
                            <p:childTnLst>
                              <p:par>
                                <p:cTn id="97" presetID="22" presetClass="entr" presetSubtype="1" fill="hold" nodeType="afterEffect">
                                  <p:stCondLst>
                                    <p:cond delay="0"/>
                                  </p:stCondLst>
                                  <p:childTnLst>
                                    <p:set>
                                      <p:cBhvr>
                                        <p:cTn id="98" dur="1" fill="hold">
                                          <p:stCondLst>
                                            <p:cond delay="0"/>
                                          </p:stCondLst>
                                        </p:cTn>
                                        <p:tgtEl>
                                          <p:spTgt spid="354363"/>
                                        </p:tgtEl>
                                        <p:attrNameLst>
                                          <p:attrName>style.visibility</p:attrName>
                                        </p:attrNameLst>
                                      </p:cBhvr>
                                      <p:to>
                                        <p:strVal val="visible"/>
                                      </p:to>
                                    </p:set>
                                    <p:animEffect transition="in" filter="wipe(up)">
                                      <p:cBhvr>
                                        <p:cTn id="99" dur="500"/>
                                        <p:tgtEl>
                                          <p:spTgt spid="354363"/>
                                        </p:tgtEl>
                                      </p:cBhvr>
                                    </p:animEffect>
                                  </p:childTnLst>
                                </p:cTn>
                              </p:par>
                            </p:childTnLst>
                          </p:cTn>
                        </p:par>
                        <p:par>
                          <p:cTn id="100" fill="hold">
                            <p:stCondLst>
                              <p:cond delay="12000"/>
                            </p:stCondLst>
                            <p:childTnLst>
                              <p:par>
                                <p:cTn id="101" presetID="22" presetClass="entr" presetSubtype="1" fill="hold" nodeType="afterEffect">
                                  <p:stCondLst>
                                    <p:cond delay="0"/>
                                  </p:stCondLst>
                                  <p:childTnLst>
                                    <p:set>
                                      <p:cBhvr>
                                        <p:cTn id="102" dur="1" fill="hold">
                                          <p:stCondLst>
                                            <p:cond delay="0"/>
                                          </p:stCondLst>
                                        </p:cTn>
                                        <p:tgtEl>
                                          <p:spTgt spid="354365"/>
                                        </p:tgtEl>
                                        <p:attrNameLst>
                                          <p:attrName>style.visibility</p:attrName>
                                        </p:attrNameLst>
                                      </p:cBhvr>
                                      <p:to>
                                        <p:strVal val="visible"/>
                                      </p:to>
                                    </p:set>
                                    <p:animEffect transition="in" filter="wipe(up)">
                                      <p:cBhvr>
                                        <p:cTn id="103" dur="500"/>
                                        <p:tgtEl>
                                          <p:spTgt spid="354365"/>
                                        </p:tgtEl>
                                      </p:cBhvr>
                                    </p:animEffect>
                                  </p:childTnLst>
                                </p:cTn>
                              </p:par>
                            </p:childTnLst>
                          </p:cTn>
                        </p:par>
                        <p:par>
                          <p:cTn id="104" fill="hold">
                            <p:stCondLst>
                              <p:cond delay="12500"/>
                            </p:stCondLst>
                            <p:childTnLst>
                              <p:par>
                                <p:cTn id="105" presetID="22" presetClass="entr" presetSubtype="1" fill="hold" nodeType="afterEffect">
                                  <p:stCondLst>
                                    <p:cond delay="0"/>
                                  </p:stCondLst>
                                  <p:childTnLst>
                                    <p:set>
                                      <p:cBhvr>
                                        <p:cTn id="106" dur="1" fill="hold">
                                          <p:stCondLst>
                                            <p:cond delay="0"/>
                                          </p:stCondLst>
                                        </p:cTn>
                                        <p:tgtEl>
                                          <p:spTgt spid="354366"/>
                                        </p:tgtEl>
                                        <p:attrNameLst>
                                          <p:attrName>style.visibility</p:attrName>
                                        </p:attrNameLst>
                                      </p:cBhvr>
                                      <p:to>
                                        <p:strVal val="visible"/>
                                      </p:to>
                                    </p:set>
                                    <p:animEffect transition="in" filter="wipe(up)">
                                      <p:cBhvr>
                                        <p:cTn id="107" dur="500"/>
                                        <p:tgtEl>
                                          <p:spTgt spid="354366"/>
                                        </p:tgtEl>
                                      </p:cBhvr>
                                    </p:animEffect>
                                  </p:childTnLst>
                                </p:cTn>
                              </p:par>
                            </p:childTnLst>
                          </p:cTn>
                        </p:par>
                        <p:par>
                          <p:cTn id="108" fill="hold">
                            <p:stCondLst>
                              <p:cond delay="13000"/>
                            </p:stCondLst>
                            <p:childTnLst>
                              <p:par>
                                <p:cTn id="109" presetID="22" presetClass="entr" presetSubtype="1" fill="hold" nodeType="afterEffect">
                                  <p:stCondLst>
                                    <p:cond delay="0"/>
                                  </p:stCondLst>
                                  <p:childTnLst>
                                    <p:set>
                                      <p:cBhvr>
                                        <p:cTn id="110" dur="1" fill="hold">
                                          <p:stCondLst>
                                            <p:cond delay="0"/>
                                          </p:stCondLst>
                                        </p:cTn>
                                        <p:tgtEl>
                                          <p:spTgt spid="354367"/>
                                        </p:tgtEl>
                                        <p:attrNameLst>
                                          <p:attrName>style.visibility</p:attrName>
                                        </p:attrNameLst>
                                      </p:cBhvr>
                                      <p:to>
                                        <p:strVal val="visible"/>
                                      </p:to>
                                    </p:set>
                                    <p:animEffect transition="in" filter="wipe(up)">
                                      <p:cBhvr>
                                        <p:cTn id="111" dur="500"/>
                                        <p:tgtEl>
                                          <p:spTgt spid="354367"/>
                                        </p:tgtEl>
                                      </p:cBhvr>
                                    </p:animEffect>
                                  </p:childTnLst>
                                </p:cTn>
                              </p:par>
                            </p:childTnLst>
                          </p:cTn>
                        </p:par>
                        <p:par>
                          <p:cTn id="112" fill="hold">
                            <p:stCondLst>
                              <p:cond delay="13500"/>
                            </p:stCondLst>
                            <p:childTnLst>
                              <p:par>
                                <p:cTn id="113" presetID="22" presetClass="entr" presetSubtype="1" fill="hold" nodeType="afterEffect">
                                  <p:stCondLst>
                                    <p:cond delay="0"/>
                                  </p:stCondLst>
                                  <p:childTnLst>
                                    <p:set>
                                      <p:cBhvr>
                                        <p:cTn id="114" dur="1" fill="hold">
                                          <p:stCondLst>
                                            <p:cond delay="0"/>
                                          </p:stCondLst>
                                        </p:cTn>
                                        <p:tgtEl>
                                          <p:spTgt spid="354368"/>
                                        </p:tgtEl>
                                        <p:attrNameLst>
                                          <p:attrName>style.visibility</p:attrName>
                                        </p:attrNameLst>
                                      </p:cBhvr>
                                      <p:to>
                                        <p:strVal val="visible"/>
                                      </p:to>
                                    </p:set>
                                    <p:animEffect transition="in" filter="wipe(up)">
                                      <p:cBhvr>
                                        <p:cTn id="115" dur="500"/>
                                        <p:tgtEl>
                                          <p:spTgt spid="354368"/>
                                        </p:tgtEl>
                                      </p:cBhvr>
                                    </p:animEffect>
                                  </p:childTnLst>
                                </p:cTn>
                              </p:par>
                            </p:childTnLst>
                          </p:cTn>
                        </p:par>
                        <p:par>
                          <p:cTn id="116" fill="hold">
                            <p:stCondLst>
                              <p:cond delay="14000"/>
                            </p:stCondLst>
                            <p:childTnLst>
                              <p:par>
                                <p:cTn id="117" presetID="22" presetClass="entr" presetSubtype="1" fill="hold" nodeType="afterEffect">
                                  <p:stCondLst>
                                    <p:cond delay="0"/>
                                  </p:stCondLst>
                                  <p:childTnLst>
                                    <p:set>
                                      <p:cBhvr>
                                        <p:cTn id="118" dur="1" fill="hold">
                                          <p:stCondLst>
                                            <p:cond delay="0"/>
                                          </p:stCondLst>
                                        </p:cTn>
                                        <p:tgtEl>
                                          <p:spTgt spid="354369"/>
                                        </p:tgtEl>
                                        <p:attrNameLst>
                                          <p:attrName>style.visibility</p:attrName>
                                        </p:attrNameLst>
                                      </p:cBhvr>
                                      <p:to>
                                        <p:strVal val="visible"/>
                                      </p:to>
                                    </p:set>
                                    <p:animEffect transition="in" filter="wipe(up)">
                                      <p:cBhvr>
                                        <p:cTn id="119" dur="500"/>
                                        <p:tgtEl>
                                          <p:spTgt spid="354369"/>
                                        </p:tgtEl>
                                      </p:cBhvr>
                                    </p:animEffect>
                                  </p:childTnLst>
                                </p:cTn>
                              </p:par>
                            </p:childTnLst>
                          </p:cTn>
                        </p:par>
                        <p:par>
                          <p:cTn id="120" fill="hold">
                            <p:stCondLst>
                              <p:cond delay="14500"/>
                            </p:stCondLst>
                            <p:childTnLst>
                              <p:par>
                                <p:cTn id="121" presetID="22" presetClass="entr" presetSubtype="1" fill="hold" nodeType="afterEffect">
                                  <p:stCondLst>
                                    <p:cond delay="0"/>
                                  </p:stCondLst>
                                  <p:childTnLst>
                                    <p:set>
                                      <p:cBhvr>
                                        <p:cTn id="122" dur="1" fill="hold">
                                          <p:stCondLst>
                                            <p:cond delay="0"/>
                                          </p:stCondLst>
                                        </p:cTn>
                                        <p:tgtEl>
                                          <p:spTgt spid="354370"/>
                                        </p:tgtEl>
                                        <p:attrNameLst>
                                          <p:attrName>style.visibility</p:attrName>
                                        </p:attrNameLst>
                                      </p:cBhvr>
                                      <p:to>
                                        <p:strVal val="visible"/>
                                      </p:to>
                                    </p:set>
                                    <p:animEffect transition="in" filter="wipe(up)">
                                      <p:cBhvr>
                                        <p:cTn id="123" dur="500"/>
                                        <p:tgtEl>
                                          <p:spTgt spid="354370"/>
                                        </p:tgtEl>
                                      </p:cBhvr>
                                    </p:animEffect>
                                  </p:childTnLst>
                                </p:cTn>
                              </p:par>
                            </p:childTnLst>
                          </p:cTn>
                        </p:par>
                        <p:par>
                          <p:cTn id="124" fill="hold">
                            <p:stCondLst>
                              <p:cond delay="15000"/>
                            </p:stCondLst>
                            <p:childTnLst>
                              <p:par>
                                <p:cTn id="125" presetID="22" presetClass="entr" presetSubtype="1" fill="hold" nodeType="afterEffect">
                                  <p:stCondLst>
                                    <p:cond delay="0"/>
                                  </p:stCondLst>
                                  <p:childTnLst>
                                    <p:set>
                                      <p:cBhvr>
                                        <p:cTn id="126" dur="1" fill="hold">
                                          <p:stCondLst>
                                            <p:cond delay="0"/>
                                          </p:stCondLst>
                                        </p:cTn>
                                        <p:tgtEl>
                                          <p:spTgt spid="354371"/>
                                        </p:tgtEl>
                                        <p:attrNameLst>
                                          <p:attrName>style.visibility</p:attrName>
                                        </p:attrNameLst>
                                      </p:cBhvr>
                                      <p:to>
                                        <p:strVal val="visible"/>
                                      </p:to>
                                    </p:set>
                                    <p:animEffect transition="in" filter="wipe(up)">
                                      <p:cBhvr>
                                        <p:cTn id="127" dur="500"/>
                                        <p:tgtEl>
                                          <p:spTgt spid="354371"/>
                                        </p:tgtEl>
                                      </p:cBhvr>
                                    </p:animEffect>
                                  </p:childTnLst>
                                </p:cTn>
                              </p:par>
                            </p:childTnLst>
                          </p:cTn>
                        </p:par>
                        <p:par>
                          <p:cTn id="128" fill="hold">
                            <p:stCondLst>
                              <p:cond delay="15500"/>
                            </p:stCondLst>
                            <p:childTnLst>
                              <p:par>
                                <p:cTn id="129" presetID="22" presetClass="entr" presetSubtype="1" fill="hold" nodeType="afterEffect">
                                  <p:stCondLst>
                                    <p:cond delay="0"/>
                                  </p:stCondLst>
                                  <p:childTnLst>
                                    <p:set>
                                      <p:cBhvr>
                                        <p:cTn id="130" dur="1" fill="hold">
                                          <p:stCondLst>
                                            <p:cond delay="0"/>
                                          </p:stCondLst>
                                        </p:cTn>
                                        <p:tgtEl>
                                          <p:spTgt spid="354372"/>
                                        </p:tgtEl>
                                        <p:attrNameLst>
                                          <p:attrName>style.visibility</p:attrName>
                                        </p:attrNameLst>
                                      </p:cBhvr>
                                      <p:to>
                                        <p:strVal val="visible"/>
                                      </p:to>
                                    </p:set>
                                    <p:animEffect transition="in" filter="wipe(up)">
                                      <p:cBhvr>
                                        <p:cTn id="131" dur="500"/>
                                        <p:tgtEl>
                                          <p:spTgt spid="354372"/>
                                        </p:tgtEl>
                                      </p:cBhvr>
                                    </p:animEffect>
                                  </p:childTnLst>
                                </p:cTn>
                              </p:par>
                            </p:childTnLst>
                          </p:cTn>
                        </p:par>
                        <p:par>
                          <p:cTn id="132" fill="hold">
                            <p:stCondLst>
                              <p:cond delay="16000"/>
                            </p:stCondLst>
                            <p:childTnLst>
                              <p:par>
                                <p:cTn id="133" presetID="22" presetClass="entr" presetSubtype="1" fill="hold" nodeType="afterEffect">
                                  <p:stCondLst>
                                    <p:cond delay="0"/>
                                  </p:stCondLst>
                                  <p:childTnLst>
                                    <p:set>
                                      <p:cBhvr>
                                        <p:cTn id="134" dur="1" fill="hold">
                                          <p:stCondLst>
                                            <p:cond delay="0"/>
                                          </p:stCondLst>
                                        </p:cTn>
                                        <p:tgtEl>
                                          <p:spTgt spid="354373"/>
                                        </p:tgtEl>
                                        <p:attrNameLst>
                                          <p:attrName>style.visibility</p:attrName>
                                        </p:attrNameLst>
                                      </p:cBhvr>
                                      <p:to>
                                        <p:strVal val="visible"/>
                                      </p:to>
                                    </p:set>
                                    <p:animEffect transition="in" filter="wipe(up)">
                                      <p:cBhvr>
                                        <p:cTn id="135" dur="500"/>
                                        <p:tgtEl>
                                          <p:spTgt spid="354373"/>
                                        </p:tgtEl>
                                      </p:cBhvr>
                                    </p:animEffect>
                                  </p:childTnLst>
                                </p:cTn>
                              </p:par>
                            </p:childTnLst>
                          </p:cTn>
                        </p:par>
                        <p:par>
                          <p:cTn id="136" fill="hold">
                            <p:stCondLst>
                              <p:cond delay="16500"/>
                            </p:stCondLst>
                            <p:childTnLst>
                              <p:par>
                                <p:cTn id="137" presetID="22" presetClass="entr" presetSubtype="1" fill="hold" nodeType="afterEffect">
                                  <p:stCondLst>
                                    <p:cond delay="0"/>
                                  </p:stCondLst>
                                  <p:childTnLst>
                                    <p:set>
                                      <p:cBhvr>
                                        <p:cTn id="138" dur="1" fill="hold">
                                          <p:stCondLst>
                                            <p:cond delay="0"/>
                                          </p:stCondLst>
                                        </p:cTn>
                                        <p:tgtEl>
                                          <p:spTgt spid="354374"/>
                                        </p:tgtEl>
                                        <p:attrNameLst>
                                          <p:attrName>style.visibility</p:attrName>
                                        </p:attrNameLst>
                                      </p:cBhvr>
                                      <p:to>
                                        <p:strVal val="visible"/>
                                      </p:to>
                                    </p:set>
                                    <p:animEffect transition="in" filter="wipe(up)">
                                      <p:cBhvr>
                                        <p:cTn id="139" dur="500"/>
                                        <p:tgtEl>
                                          <p:spTgt spid="354374"/>
                                        </p:tgtEl>
                                      </p:cBhvr>
                                    </p:animEffect>
                                  </p:childTnLst>
                                </p:cTn>
                              </p:par>
                            </p:childTnLst>
                          </p:cTn>
                        </p:par>
                        <p:par>
                          <p:cTn id="140" fill="hold">
                            <p:stCondLst>
                              <p:cond delay="17000"/>
                            </p:stCondLst>
                            <p:childTnLst>
                              <p:par>
                                <p:cTn id="141" presetID="22" presetClass="entr" presetSubtype="1" fill="hold" nodeType="afterEffect">
                                  <p:stCondLst>
                                    <p:cond delay="0"/>
                                  </p:stCondLst>
                                  <p:childTnLst>
                                    <p:set>
                                      <p:cBhvr>
                                        <p:cTn id="142" dur="1" fill="hold">
                                          <p:stCondLst>
                                            <p:cond delay="0"/>
                                          </p:stCondLst>
                                        </p:cTn>
                                        <p:tgtEl>
                                          <p:spTgt spid="354375"/>
                                        </p:tgtEl>
                                        <p:attrNameLst>
                                          <p:attrName>style.visibility</p:attrName>
                                        </p:attrNameLst>
                                      </p:cBhvr>
                                      <p:to>
                                        <p:strVal val="visible"/>
                                      </p:to>
                                    </p:set>
                                    <p:animEffect transition="in" filter="wipe(up)">
                                      <p:cBhvr>
                                        <p:cTn id="143" dur="500"/>
                                        <p:tgtEl>
                                          <p:spTgt spid="354375"/>
                                        </p:tgtEl>
                                      </p:cBhvr>
                                    </p:animEffect>
                                  </p:childTnLst>
                                </p:cTn>
                              </p:par>
                            </p:childTnLst>
                          </p:cTn>
                        </p:par>
                        <p:par>
                          <p:cTn id="144" fill="hold">
                            <p:stCondLst>
                              <p:cond delay="17500"/>
                            </p:stCondLst>
                            <p:childTnLst>
                              <p:par>
                                <p:cTn id="145" presetID="22" presetClass="entr" presetSubtype="1" fill="hold" nodeType="afterEffect">
                                  <p:stCondLst>
                                    <p:cond delay="0"/>
                                  </p:stCondLst>
                                  <p:childTnLst>
                                    <p:set>
                                      <p:cBhvr>
                                        <p:cTn id="146" dur="1" fill="hold">
                                          <p:stCondLst>
                                            <p:cond delay="0"/>
                                          </p:stCondLst>
                                        </p:cTn>
                                        <p:tgtEl>
                                          <p:spTgt spid="354376"/>
                                        </p:tgtEl>
                                        <p:attrNameLst>
                                          <p:attrName>style.visibility</p:attrName>
                                        </p:attrNameLst>
                                      </p:cBhvr>
                                      <p:to>
                                        <p:strVal val="visible"/>
                                      </p:to>
                                    </p:set>
                                    <p:animEffect transition="in" filter="wipe(up)">
                                      <p:cBhvr>
                                        <p:cTn id="147" dur="500"/>
                                        <p:tgtEl>
                                          <p:spTgt spid="354376"/>
                                        </p:tgtEl>
                                      </p:cBhvr>
                                    </p:animEffect>
                                  </p:childTnLst>
                                </p:cTn>
                              </p:par>
                            </p:childTnLst>
                          </p:cTn>
                        </p:par>
                        <p:par>
                          <p:cTn id="148" fill="hold">
                            <p:stCondLst>
                              <p:cond delay="18000"/>
                            </p:stCondLst>
                            <p:childTnLst>
                              <p:par>
                                <p:cTn id="149" presetID="22" presetClass="entr" presetSubtype="1" fill="hold" nodeType="afterEffect">
                                  <p:stCondLst>
                                    <p:cond delay="0"/>
                                  </p:stCondLst>
                                  <p:childTnLst>
                                    <p:set>
                                      <p:cBhvr>
                                        <p:cTn id="150" dur="1" fill="hold">
                                          <p:stCondLst>
                                            <p:cond delay="0"/>
                                          </p:stCondLst>
                                        </p:cTn>
                                        <p:tgtEl>
                                          <p:spTgt spid="354377"/>
                                        </p:tgtEl>
                                        <p:attrNameLst>
                                          <p:attrName>style.visibility</p:attrName>
                                        </p:attrNameLst>
                                      </p:cBhvr>
                                      <p:to>
                                        <p:strVal val="visible"/>
                                      </p:to>
                                    </p:set>
                                    <p:animEffect transition="in" filter="wipe(up)">
                                      <p:cBhvr>
                                        <p:cTn id="151" dur="500"/>
                                        <p:tgtEl>
                                          <p:spTgt spid="354377"/>
                                        </p:tgtEl>
                                      </p:cBhvr>
                                    </p:animEffect>
                                  </p:childTnLst>
                                </p:cTn>
                              </p:par>
                            </p:childTnLst>
                          </p:cTn>
                        </p:par>
                        <p:par>
                          <p:cTn id="152" fill="hold">
                            <p:stCondLst>
                              <p:cond delay="18500"/>
                            </p:stCondLst>
                            <p:childTnLst>
                              <p:par>
                                <p:cTn id="153" presetID="22" presetClass="entr" presetSubtype="1" fill="hold" nodeType="afterEffect">
                                  <p:stCondLst>
                                    <p:cond delay="0"/>
                                  </p:stCondLst>
                                  <p:childTnLst>
                                    <p:set>
                                      <p:cBhvr>
                                        <p:cTn id="154" dur="1" fill="hold">
                                          <p:stCondLst>
                                            <p:cond delay="0"/>
                                          </p:stCondLst>
                                        </p:cTn>
                                        <p:tgtEl>
                                          <p:spTgt spid="354378"/>
                                        </p:tgtEl>
                                        <p:attrNameLst>
                                          <p:attrName>style.visibility</p:attrName>
                                        </p:attrNameLst>
                                      </p:cBhvr>
                                      <p:to>
                                        <p:strVal val="visible"/>
                                      </p:to>
                                    </p:set>
                                    <p:animEffect transition="in" filter="wipe(up)">
                                      <p:cBhvr>
                                        <p:cTn id="155" dur="500"/>
                                        <p:tgtEl>
                                          <p:spTgt spid="354378"/>
                                        </p:tgtEl>
                                      </p:cBhvr>
                                    </p:animEffect>
                                  </p:childTnLst>
                                </p:cTn>
                              </p:par>
                            </p:childTnLst>
                          </p:cTn>
                        </p:par>
                        <p:par>
                          <p:cTn id="156" fill="hold">
                            <p:stCondLst>
                              <p:cond delay="19000"/>
                            </p:stCondLst>
                            <p:childTnLst>
                              <p:par>
                                <p:cTn id="157" presetID="22" presetClass="entr" presetSubtype="1" fill="hold" nodeType="afterEffect">
                                  <p:stCondLst>
                                    <p:cond delay="0"/>
                                  </p:stCondLst>
                                  <p:childTnLst>
                                    <p:set>
                                      <p:cBhvr>
                                        <p:cTn id="158" dur="1" fill="hold">
                                          <p:stCondLst>
                                            <p:cond delay="0"/>
                                          </p:stCondLst>
                                        </p:cTn>
                                        <p:tgtEl>
                                          <p:spTgt spid="354379"/>
                                        </p:tgtEl>
                                        <p:attrNameLst>
                                          <p:attrName>style.visibility</p:attrName>
                                        </p:attrNameLst>
                                      </p:cBhvr>
                                      <p:to>
                                        <p:strVal val="visible"/>
                                      </p:to>
                                    </p:set>
                                    <p:animEffect transition="in" filter="wipe(up)">
                                      <p:cBhvr>
                                        <p:cTn id="159" dur="500"/>
                                        <p:tgtEl>
                                          <p:spTgt spid="354379"/>
                                        </p:tgtEl>
                                      </p:cBhvr>
                                    </p:animEffect>
                                  </p:childTnLst>
                                </p:cTn>
                              </p:par>
                            </p:childTnLst>
                          </p:cTn>
                        </p:par>
                        <p:par>
                          <p:cTn id="160" fill="hold">
                            <p:stCondLst>
                              <p:cond delay="19500"/>
                            </p:stCondLst>
                            <p:childTnLst>
                              <p:par>
                                <p:cTn id="161" presetID="22" presetClass="entr" presetSubtype="1" fill="hold" nodeType="afterEffect">
                                  <p:stCondLst>
                                    <p:cond delay="0"/>
                                  </p:stCondLst>
                                  <p:childTnLst>
                                    <p:set>
                                      <p:cBhvr>
                                        <p:cTn id="162" dur="1" fill="hold">
                                          <p:stCondLst>
                                            <p:cond delay="0"/>
                                          </p:stCondLst>
                                        </p:cTn>
                                        <p:tgtEl>
                                          <p:spTgt spid="354380"/>
                                        </p:tgtEl>
                                        <p:attrNameLst>
                                          <p:attrName>style.visibility</p:attrName>
                                        </p:attrNameLst>
                                      </p:cBhvr>
                                      <p:to>
                                        <p:strVal val="visible"/>
                                      </p:to>
                                    </p:set>
                                    <p:animEffect transition="in" filter="wipe(up)">
                                      <p:cBhvr>
                                        <p:cTn id="163" dur="500"/>
                                        <p:tgtEl>
                                          <p:spTgt spid="354380"/>
                                        </p:tgtEl>
                                      </p:cBhvr>
                                    </p:animEffect>
                                  </p:childTnLst>
                                </p:cTn>
                              </p:par>
                            </p:childTnLst>
                          </p:cTn>
                        </p:par>
                        <p:par>
                          <p:cTn id="164" fill="hold">
                            <p:stCondLst>
                              <p:cond delay="20000"/>
                            </p:stCondLst>
                            <p:childTnLst>
                              <p:par>
                                <p:cTn id="165" presetID="22" presetClass="entr" presetSubtype="1" fill="hold" nodeType="afterEffect">
                                  <p:stCondLst>
                                    <p:cond delay="0"/>
                                  </p:stCondLst>
                                  <p:childTnLst>
                                    <p:set>
                                      <p:cBhvr>
                                        <p:cTn id="166" dur="1" fill="hold">
                                          <p:stCondLst>
                                            <p:cond delay="0"/>
                                          </p:stCondLst>
                                        </p:cTn>
                                        <p:tgtEl>
                                          <p:spTgt spid="354381"/>
                                        </p:tgtEl>
                                        <p:attrNameLst>
                                          <p:attrName>style.visibility</p:attrName>
                                        </p:attrNameLst>
                                      </p:cBhvr>
                                      <p:to>
                                        <p:strVal val="visible"/>
                                      </p:to>
                                    </p:set>
                                    <p:animEffect transition="in" filter="wipe(up)">
                                      <p:cBhvr>
                                        <p:cTn id="167" dur="500"/>
                                        <p:tgtEl>
                                          <p:spTgt spid="354381"/>
                                        </p:tgtEl>
                                      </p:cBhvr>
                                    </p:animEffect>
                                  </p:childTnLst>
                                </p:cTn>
                              </p:par>
                            </p:childTnLst>
                          </p:cTn>
                        </p:par>
                        <p:par>
                          <p:cTn id="168" fill="hold">
                            <p:stCondLst>
                              <p:cond delay="20500"/>
                            </p:stCondLst>
                            <p:childTnLst>
                              <p:par>
                                <p:cTn id="169" presetID="22" presetClass="entr" presetSubtype="2" fill="hold" nodeType="afterEffect">
                                  <p:stCondLst>
                                    <p:cond delay="0"/>
                                  </p:stCondLst>
                                  <p:childTnLst>
                                    <p:set>
                                      <p:cBhvr>
                                        <p:cTn id="170" dur="1" fill="hold">
                                          <p:stCondLst>
                                            <p:cond delay="0"/>
                                          </p:stCondLst>
                                        </p:cTn>
                                        <p:tgtEl>
                                          <p:spTgt spid="354382"/>
                                        </p:tgtEl>
                                        <p:attrNameLst>
                                          <p:attrName>style.visibility</p:attrName>
                                        </p:attrNameLst>
                                      </p:cBhvr>
                                      <p:to>
                                        <p:strVal val="visible"/>
                                      </p:to>
                                    </p:set>
                                    <p:animEffect transition="in" filter="wipe(right)">
                                      <p:cBhvr>
                                        <p:cTn id="171" dur="500"/>
                                        <p:tgtEl>
                                          <p:spTgt spid="354382"/>
                                        </p:tgtEl>
                                      </p:cBhvr>
                                    </p:animEffect>
                                  </p:childTnLst>
                                </p:cTn>
                              </p:par>
                            </p:childTnLst>
                          </p:cTn>
                        </p:par>
                        <p:par>
                          <p:cTn id="172" fill="hold">
                            <p:stCondLst>
                              <p:cond delay="21000"/>
                            </p:stCondLst>
                            <p:childTnLst>
                              <p:par>
                                <p:cTn id="173" presetID="22" presetClass="entr" presetSubtype="1" fill="hold" nodeType="afterEffect">
                                  <p:stCondLst>
                                    <p:cond delay="0"/>
                                  </p:stCondLst>
                                  <p:childTnLst>
                                    <p:set>
                                      <p:cBhvr>
                                        <p:cTn id="174" dur="1" fill="hold">
                                          <p:stCondLst>
                                            <p:cond delay="0"/>
                                          </p:stCondLst>
                                        </p:cTn>
                                        <p:tgtEl>
                                          <p:spTgt spid="354383"/>
                                        </p:tgtEl>
                                        <p:attrNameLst>
                                          <p:attrName>style.visibility</p:attrName>
                                        </p:attrNameLst>
                                      </p:cBhvr>
                                      <p:to>
                                        <p:strVal val="visible"/>
                                      </p:to>
                                    </p:set>
                                    <p:animEffect transition="in" filter="wipe(up)">
                                      <p:cBhvr>
                                        <p:cTn id="175" dur="500"/>
                                        <p:tgtEl>
                                          <p:spTgt spid="354383"/>
                                        </p:tgtEl>
                                      </p:cBhvr>
                                    </p:animEffect>
                                  </p:childTnLst>
                                </p:cTn>
                              </p:par>
                            </p:childTnLst>
                          </p:cTn>
                        </p:par>
                        <p:par>
                          <p:cTn id="176" fill="hold">
                            <p:stCondLst>
                              <p:cond delay="21500"/>
                            </p:stCondLst>
                            <p:childTnLst>
                              <p:par>
                                <p:cTn id="177" presetID="22" presetClass="entr" presetSubtype="4" fill="hold" nodeType="afterEffect">
                                  <p:stCondLst>
                                    <p:cond delay="0"/>
                                  </p:stCondLst>
                                  <p:childTnLst>
                                    <p:set>
                                      <p:cBhvr>
                                        <p:cTn id="178" dur="1" fill="hold">
                                          <p:stCondLst>
                                            <p:cond delay="0"/>
                                          </p:stCondLst>
                                        </p:cTn>
                                        <p:tgtEl>
                                          <p:spTgt spid="354384"/>
                                        </p:tgtEl>
                                        <p:attrNameLst>
                                          <p:attrName>style.visibility</p:attrName>
                                        </p:attrNameLst>
                                      </p:cBhvr>
                                      <p:to>
                                        <p:strVal val="visible"/>
                                      </p:to>
                                    </p:set>
                                    <p:animEffect transition="in" filter="wipe(down)">
                                      <p:cBhvr>
                                        <p:cTn id="179" dur="500"/>
                                        <p:tgtEl>
                                          <p:spTgt spid="354384"/>
                                        </p:tgtEl>
                                      </p:cBhvr>
                                    </p:animEffect>
                                  </p:childTnLst>
                                </p:cTn>
                              </p:par>
                            </p:childTnLst>
                          </p:cTn>
                        </p:par>
                        <p:par>
                          <p:cTn id="180" fill="hold">
                            <p:stCondLst>
                              <p:cond delay="22000"/>
                            </p:stCondLst>
                            <p:childTnLst>
                              <p:par>
                                <p:cTn id="181" presetID="22" presetClass="entr" presetSubtype="1" fill="hold" nodeType="afterEffect">
                                  <p:stCondLst>
                                    <p:cond delay="0"/>
                                  </p:stCondLst>
                                  <p:childTnLst>
                                    <p:set>
                                      <p:cBhvr>
                                        <p:cTn id="182" dur="1" fill="hold">
                                          <p:stCondLst>
                                            <p:cond delay="0"/>
                                          </p:stCondLst>
                                        </p:cTn>
                                        <p:tgtEl>
                                          <p:spTgt spid="354385"/>
                                        </p:tgtEl>
                                        <p:attrNameLst>
                                          <p:attrName>style.visibility</p:attrName>
                                        </p:attrNameLst>
                                      </p:cBhvr>
                                      <p:to>
                                        <p:strVal val="visible"/>
                                      </p:to>
                                    </p:set>
                                    <p:animEffect transition="in" filter="wipe(up)">
                                      <p:cBhvr>
                                        <p:cTn id="183" dur="500"/>
                                        <p:tgtEl>
                                          <p:spTgt spid="354385"/>
                                        </p:tgtEl>
                                      </p:cBhvr>
                                    </p:animEffect>
                                  </p:childTnLst>
                                </p:cTn>
                              </p:par>
                            </p:childTnLst>
                          </p:cTn>
                        </p:par>
                        <p:par>
                          <p:cTn id="184" fill="hold">
                            <p:stCondLst>
                              <p:cond delay="22500"/>
                            </p:stCondLst>
                            <p:childTnLst>
                              <p:par>
                                <p:cTn id="185" presetID="22" presetClass="entr" presetSubtype="1" fill="hold" nodeType="afterEffect">
                                  <p:stCondLst>
                                    <p:cond delay="0"/>
                                  </p:stCondLst>
                                  <p:childTnLst>
                                    <p:set>
                                      <p:cBhvr>
                                        <p:cTn id="186" dur="1" fill="hold">
                                          <p:stCondLst>
                                            <p:cond delay="0"/>
                                          </p:stCondLst>
                                        </p:cTn>
                                        <p:tgtEl>
                                          <p:spTgt spid="354386"/>
                                        </p:tgtEl>
                                        <p:attrNameLst>
                                          <p:attrName>style.visibility</p:attrName>
                                        </p:attrNameLst>
                                      </p:cBhvr>
                                      <p:to>
                                        <p:strVal val="visible"/>
                                      </p:to>
                                    </p:set>
                                    <p:animEffect transition="in" filter="wipe(up)">
                                      <p:cBhvr>
                                        <p:cTn id="187" dur="500"/>
                                        <p:tgtEl>
                                          <p:spTgt spid="354386"/>
                                        </p:tgtEl>
                                      </p:cBhvr>
                                    </p:animEffect>
                                  </p:childTnLst>
                                </p:cTn>
                              </p:par>
                            </p:childTnLst>
                          </p:cTn>
                        </p:par>
                        <p:par>
                          <p:cTn id="188" fill="hold">
                            <p:stCondLst>
                              <p:cond delay="23000"/>
                            </p:stCondLst>
                            <p:childTnLst>
                              <p:par>
                                <p:cTn id="189" presetID="22" presetClass="entr" presetSubtype="8" fill="hold" nodeType="afterEffect">
                                  <p:stCondLst>
                                    <p:cond delay="0"/>
                                  </p:stCondLst>
                                  <p:childTnLst>
                                    <p:set>
                                      <p:cBhvr>
                                        <p:cTn id="190" dur="1" fill="hold">
                                          <p:stCondLst>
                                            <p:cond delay="0"/>
                                          </p:stCondLst>
                                        </p:cTn>
                                        <p:tgtEl>
                                          <p:spTgt spid="354387"/>
                                        </p:tgtEl>
                                        <p:attrNameLst>
                                          <p:attrName>style.visibility</p:attrName>
                                        </p:attrNameLst>
                                      </p:cBhvr>
                                      <p:to>
                                        <p:strVal val="visible"/>
                                      </p:to>
                                    </p:set>
                                    <p:animEffect transition="in" filter="wipe(left)">
                                      <p:cBhvr>
                                        <p:cTn id="191" dur="500"/>
                                        <p:tgtEl>
                                          <p:spTgt spid="354387"/>
                                        </p:tgtEl>
                                      </p:cBhvr>
                                    </p:animEffect>
                                  </p:childTnLst>
                                </p:cTn>
                              </p:par>
                            </p:childTnLst>
                          </p:cTn>
                        </p:par>
                        <p:par>
                          <p:cTn id="192" fill="hold">
                            <p:stCondLst>
                              <p:cond delay="23500"/>
                            </p:stCondLst>
                            <p:childTnLst>
                              <p:par>
                                <p:cTn id="193" presetID="22" presetClass="entr" presetSubtype="1" fill="hold" nodeType="afterEffect">
                                  <p:stCondLst>
                                    <p:cond delay="0"/>
                                  </p:stCondLst>
                                  <p:childTnLst>
                                    <p:set>
                                      <p:cBhvr>
                                        <p:cTn id="194" dur="1" fill="hold">
                                          <p:stCondLst>
                                            <p:cond delay="0"/>
                                          </p:stCondLst>
                                        </p:cTn>
                                        <p:tgtEl>
                                          <p:spTgt spid="354388"/>
                                        </p:tgtEl>
                                        <p:attrNameLst>
                                          <p:attrName>style.visibility</p:attrName>
                                        </p:attrNameLst>
                                      </p:cBhvr>
                                      <p:to>
                                        <p:strVal val="visible"/>
                                      </p:to>
                                    </p:set>
                                    <p:animEffect transition="in" filter="wipe(up)">
                                      <p:cBhvr>
                                        <p:cTn id="195" dur="500"/>
                                        <p:tgtEl>
                                          <p:spTgt spid="354388"/>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354389"/>
                                        </p:tgtEl>
                                        <p:attrNameLst>
                                          <p:attrName>style.visibility</p:attrName>
                                        </p:attrNameLst>
                                      </p:cBhvr>
                                      <p:to>
                                        <p:strVal val="visible"/>
                                      </p:to>
                                    </p:set>
                                    <p:animEffect transition="in" filter="wipe(left)">
                                      <p:cBhvr>
                                        <p:cTn id="199" dur="500"/>
                                        <p:tgtEl>
                                          <p:spTgt spid="354389"/>
                                        </p:tgtEl>
                                      </p:cBhvr>
                                    </p:animEffect>
                                  </p:childTnLst>
                                </p:cTn>
                              </p:par>
                            </p:childTnLst>
                          </p:cTn>
                        </p:par>
                        <p:par>
                          <p:cTn id="200" fill="hold">
                            <p:stCondLst>
                              <p:cond delay="24500"/>
                            </p:stCondLst>
                            <p:childTnLst>
                              <p:par>
                                <p:cTn id="201" presetID="22" presetClass="entr" presetSubtype="1" fill="hold" nodeType="afterEffect">
                                  <p:stCondLst>
                                    <p:cond delay="0"/>
                                  </p:stCondLst>
                                  <p:childTnLst>
                                    <p:set>
                                      <p:cBhvr>
                                        <p:cTn id="202" dur="1" fill="hold">
                                          <p:stCondLst>
                                            <p:cond delay="0"/>
                                          </p:stCondLst>
                                        </p:cTn>
                                        <p:tgtEl>
                                          <p:spTgt spid="354390"/>
                                        </p:tgtEl>
                                        <p:attrNameLst>
                                          <p:attrName>style.visibility</p:attrName>
                                        </p:attrNameLst>
                                      </p:cBhvr>
                                      <p:to>
                                        <p:strVal val="visible"/>
                                      </p:to>
                                    </p:set>
                                    <p:animEffect transition="in" filter="wipe(up)">
                                      <p:cBhvr>
                                        <p:cTn id="203" dur="500"/>
                                        <p:tgtEl>
                                          <p:spTgt spid="354390"/>
                                        </p:tgtEl>
                                      </p:cBhvr>
                                    </p:animEffect>
                                  </p:childTnLst>
                                </p:cTn>
                              </p:par>
                            </p:childTnLst>
                          </p:cTn>
                        </p:par>
                        <p:par>
                          <p:cTn id="204" fill="hold">
                            <p:stCondLst>
                              <p:cond delay="25000"/>
                            </p:stCondLst>
                            <p:childTnLst>
                              <p:par>
                                <p:cTn id="205" presetID="22" presetClass="entr" presetSubtype="1" fill="hold" nodeType="afterEffect">
                                  <p:stCondLst>
                                    <p:cond delay="0"/>
                                  </p:stCondLst>
                                  <p:childTnLst>
                                    <p:set>
                                      <p:cBhvr>
                                        <p:cTn id="206" dur="1" fill="hold">
                                          <p:stCondLst>
                                            <p:cond delay="0"/>
                                          </p:stCondLst>
                                        </p:cTn>
                                        <p:tgtEl>
                                          <p:spTgt spid="354391"/>
                                        </p:tgtEl>
                                        <p:attrNameLst>
                                          <p:attrName>style.visibility</p:attrName>
                                        </p:attrNameLst>
                                      </p:cBhvr>
                                      <p:to>
                                        <p:strVal val="visible"/>
                                      </p:to>
                                    </p:set>
                                    <p:animEffect transition="in" filter="wipe(up)">
                                      <p:cBhvr>
                                        <p:cTn id="207" dur="500"/>
                                        <p:tgtEl>
                                          <p:spTgt spid="354391"/>
                                        </p:tgtEl>
                                      </p:cBhvr>
                                    </p:animEffect>
                                  </p:childTnLst>
                                </p:cTn>
                              </p:par>
                            </p:childTnLst>
                          </p:cTn>
                        </p:par>
                        <p:par>
                          <p:cTn id="208" fill="hold">
                            <p:stCondLst>
                              <p:cond delay="25500"/>
                            </p:stCondLst>
                            <p:childTnLst>
                              <p:par>
                                <p:cTn id="209" presetID="22" presetClass="entr" presetSubtype="1" fill="hold" nodeType="afterEffect">
                                  <p:stCondLst>
                                    <p:cond delay="0"/>
                                  </p:stCondLst>
                                  <p:childTnLst>
                                    <p:set>
                                      <p:cBhvr>
                                        <p:cTn id="210" dur="1" fill="hold">
                                          <p:stCondLst>
                                            <p:cond delay="0"/>
                                          </p:stCondLst>
                                        </p:cTn>
                                        <p:tgtEl>
                                          <p:spTgt spid="354392"/>
                                        </p:tgtEl>
                                        <p:attrNameLst>
                                          <p:attrName>style.visibility</p:attrName>
                                        </p:attrNameLst>
                                      </p:cBhvr>
                                      <p:to>
                                        <p:strVal val="visible"/>
                                      </p:to>
                                    </p:set>
                                    <p:animEffect transition="in" filter="wipe(up)">
                                      <p:cBhvr>
                                        <p:cTn id="211" dur="500"/>
                                        <p:tgtEl>
                                          <p:spTgt spid="354392"/>
                                        </p:tgtEl>
                                      </p:cBhvr>
                                    </p:animEffect>
                                  </p:childTnLst>
                                </p:cTn>
                              </p:par>
                            </p:childTnLst>
                          </p:cTn>
                        </p:par>
                        <p:par>
                          <p:cTn id="212" fill="hold">
                            <p:stCondLst>
                              <p:cond delay="26000"/>
                            </p:stCondLst>
                            <p:childTnLst>
                              <p:par>
                                <p:cTn id="213" presetID="22" presetClass="entr" presetSubtype="2" fill="hold" nodeType="afterEffect">
                                  <p:stCondLst>
                                    <p:cond delay="0"/>
                                  </p:stCondLst>
                                  <p:childTnLst>
                                    <p:set>
                                      <p:cBhvr>
                                        <p:cTn id="214" dur="1" fill="hold">
                                          <p:stCondLst>
                                            <p:cond delay="0"/>
                                          </p:stCondLst>
                                        </p:cTn>
                                        <p:tgtEl>
                                          <p:spTgt spid="354393"/>
                                        </p:tgtEl>
                                        <p:attrNameLst>
                                          <p:attrName>style.visibility</p:attrName>
                                        </p:attrNameLst>
                                      </p:cBhvr>
                                      <p:to>
                                        <p:strVal val="visible"/>
                                      </p:to>
                                    </p:set>
                                    <p:animEffect transition="in" filter="wipe(right)">
                                      <p:cBhvr>
                                        <p:cTn id="215" dur="500"/>
                                        <p:tgtEl>
                                          <p:spTgt spid="354393"/>
                                        </p:tgtEl>
                                      </p:cBhvr>
                                    </p:animEffect>
                                  </p:childTnLst>
                                </p:cTn>
                              </p:par>
                            </p:childTnLst>
                          </p:cTn>
                        </p:par>
                        <p:par>
                          <p:cTn id="216" fill="hold">
                            <p:stCondLst>
                              <p:cond delay="26500"/>
                            </p:stCondLst>
                            <p:childTnLst>
                              <p:par>
                                <p:cTn id="217" presetID="22" presetClass="entr" presetSubtype="4" fill="hold" nodeType="afterEffect">
                                  <p:stCondLst>
                                    <p:cond delay="0"/>
                                  </p:stCondLst>
                                  <p:childTnLst>
                                    <p:set>
                                      <p:cBhvr>
                                        <p:cTn id="218" dur="1" fill="hold">
                                          <p:stCondLst>
                                            <p:cond delay="0"/>
                                          </p:stCondLst>
                                        </p:cTn>
                                        <p:tgtEl>
                                          <p:spTgt spid="354394"/>
                                        </p:tgtEl>
                                        <p:attrNameLst>
                                          <p:attrName>style.visibility</p:attrName>
                                        </p:attrNameLst>
                                      </p:cBhvr>
                                      <p:to>
                                        <p:strVal val="visible"/>
                                      </p:to>
                                    </p:set>
                                    <p:animEffect transition="in" filter="wipe(down)">
                                      <p:cBhvr>
                                        <p:cTn id="219" dur="500"/>
                                        <p:tgtEl>
                                          <p:spTgt spid="354394"/>
                                        </p:tgtEl>
                                      </p:cBhvr>
                                    </p:animEffect>
                                  </p:childTnLst>
                                </p:cTn>
                              </p:par>
                            </p:childTnLst>
                          </p:cTn>
                        </p:par>
                        <p:par>
                          <p:cTn id="220" fill="hold">
                            <p:stCondLst>
                              <p:cond delay="27000"/>
                            </p:stCondLst>
                            <p:childTnLst>
                              <p:par>
                                <p:cTn id="221" presetID="22" presetClass="entr" presetSubtype="1" fill="hold" nodeType="afterEffect">
                                  <p:stCondLst>
                                    <p:cond delay="0"/>
                                  </p:stCondLst>
                                  <p:childTnLst>
                                    <p:set>
                                      <p:cBhvr>
                                        <p:cTn id="222" dur="1" fill="hold">
                                          <p:stCondLst>
                                            <p:cond delay="0"/>
                                          </p:stCondLst>
                                        </p:cTn>
                                        <p:tgtEl>
                                          <p:spTgt spid="354395"/>
                                        </p:tgtEl>
                                        <p:attrNameLst>
                                          <p:attrName>style.visibility</p:attrName>
                                        </p:attrNameLst>
                                      </p:cBhvr>
                                      <p:to>
                                        <p:strVal val="visible"/>
                                      </p:to>
                                    </p:set>
                                    <p:animEffect transition="in" filter="wipe(up)">
                                      <p:cBhvr>
                                        <p:cTn id="223" dur="500"/>
                                        <p:tgtEl>
                                          <p:spTgt spid="354395"/>
                                        </p:tgtEl>
                                      </p:cBhvr>
                                    </p:animEffect>
                                  </p:childTnLst>
                                </p:cTn>
                              </p:par>
                            </p:childTnLst>
                          </p:cTn>
                        </p:par>
                        <p:par>
                          <p:cTn id="224" fill="hold">
                            <p:stCondLst>
                              <p:cond delay="27500"/>
                            </p:stCondLst>
                            <p:childTnLst>
                              <p:par>
                                <p:cTn id="225" presetID="22" presetClass="entr" presetSubtype="1" fill="hold" nodeType="afterEffect">
                                  <p:stCondLst>
                                    <p:cond delay="0"/>
                                  </p:stCondLst>
                                  <p:childTnLst>
                                    <p:set>
                                      <p:cBhvr>
                                        <p:cTn id="226" dur="1" fill="hold">
                                          <p:stCondLst>
                                            <p:cond delay="0"/>
                                          </p:stCondLst>
                                        </p:cTn>
                                        <p:tgtEl>
                                          <p:spTgt spid="354396"/>
                                        </p:tgtEl>
                                        <p:attrNameLst>
                                          <p:attrName>style.visibility</p:attrName>
                                        </p:attrNameLst>
                                      </p:cBhvr>
                                      <p:to>
                                        <p:strVal val="visible"/>
                                      </p:to>
                                    </p:set>
                                    <p:animEffect transition="in" filter="wipe(up)">
                                      <p:cBhvr>
                                        <p:cTn id="227" dur="500"/>
                                        <p:tgtEl>
                                          <p:spTgt spid="354396"/>
                                        </p:tgtEl>
                                      </p:cBhvr>
                                    </p:animEffect>
                                  </p:childTnLst>
                                </p:cTn>
                              </p:par>
                            </p:childTnLst>
                          </p:cTn>
                        </p:par>
                        <p:par>
                          <p:cTn id="228" fill="hold">
                            <p:stCondLst>
                              <p:cond delay="28000"/>
                            </p:stCondLst>
                            <p:childTnLst>
                              <p:par>
                                <p:cTn id="229" presetID="22" presetClass="entr" presetSubtype="1" fill="hold" nodeType="afterEffect">
                                  <p:stCondLst>
                                    <p:cond delay="0"/>
                                  </p:stCondLst>
                                  <p:childTnLst>
                                    <p:set>
                                      <p:cBhvr>
                                        <p:cTn id="230" dur="1" fill="hold">
                                          <p:stCondLst>
                                            <p:cond delay="0"/>
                                          </p:stCondLst>
                                        </p:cTn>
                                        <p:tgtEl>
                                          <p:spTgt spid="354397"/>
                                        </p:tgtEl>
                                        <p:attrNameLst>
                                          <p:attrName>style.visibility</p:attrName>
                                        </p:attrNameLst>
                                      </p:cBhvr>
                                      <p:to>
                                        <p:strVal val="visible"/>
                                      </p:to>
                                    </p:set>
                                    <p:animEffect transition="in" filter="wipe(up)">
                                      <p:cBhvr>
                                        <p:cTn id="231" dur="500"/>
                                        <p:tgtEl>
                                          <p:spTgt spid="354397"/>
                                        </p:tgtEl>
                                      </p:cBhvr>
                                    </p:animEffect>
                                  </p:childTnLst>
                                </p:cTn>
                              </p:par>
                            </p:childTnLst>
                          </p:cTn>
                        </p:par>
                        <p:par>
                          <p:cTn id="232" fill="hold">
                            <p:stCondLst>
                              <p:cond delay="28500"/>
                            </p:stCondLst>
                            <p:childTnLst>
                              <p:par>
                                <p:cTn id="233" presetID="22" presetClass="entr" presetSubtype="1" fill="hold" nodeType="afterEffect">
                                  <p:stCondLst>
                                    <p:cond delay="0"/>
                                  </p:stCondLst>
                                  <p:childTnLst>
                                    <p:set>
                                      <p:cBhvr>
                                        <p:cTn id="234" dur="1" fill="hold">
                                          <p:stCondLst>
                                            <p:cond delay="0"/>
                                          </p:stCondLst>
                                        </p:cTn>
                                        <p:tgtEl>
                                          <p:spTgt spid="354398"/>
                                        </p:tgtEl>
                                        <p:attrNameLst>
                                          <p:attrName>style.visibility</p:attrName>
                                        </p:attrNameLst>
                                      </p:cBhvr>
                                      <p:to>
                                        <p:strVal val="visible"/>
                                      </p:to>
                                    </p:set>
                                    <p:animEffect transition="in" filter="wipe(up)">
                                      <p:cBhvr>
                                        <p:cTn id="235" dur="500"/>
                                        <p:tgtEl>
                                          <p:spTgt spid="354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1219200"/>
            <a:ext cx="8229600" cy="5181601"/>
          </a:xfrm>
        </p:spPr>
        <p:txBody>
          <a:bodyPr/>
          <a:lstStyle/>
          <a:p>
            <a:pPr>
              <a:lnSpc>
                <a:spcPct val="150000"/>
              </a:lnSpc>
              <a:buClrTx/>
              <a:buFont typeface="Wingdings" pitchFamily="2" charset="2"/>
              <a:buChar char="Ø"/>
            </a:pPr>
            <a:r>
              <a:rPr lang="en-US" sz="3000" dirty="0" smtClean="0"/>
              <a:t>Bid documents for works include:</a:t>
            </a:r>
          </a:p>
          <a:p>
            <a:pPr marL="914400" lvl="1" indent="-457200">
              <a:lnSpc>
                <a:spcPct val="150000"/>
              </a:lnSpc>
              <a:buClrTx/>
              <a:buFont typeface="+mj-lt"/>
              <a:buAutoNum type="alphaUcPeriod"/>
            </a:pPr>
            <a:r>
              <a:rPr lang="en-US" sz="2200" dirty="0" smtClean="0"/>
              <a:t>Bidding information,</a:t>
            </a:r>
          </a:p>
          <a:p>
            <a:pPr marL="914400" lvl="1" indent="-457200">
              <a:lnSpc>
                <a:spcPct val="150000"/>
              </a:lnSpc>
              <a:buClrTx/>
              <a:buFont typeface="+mj-lt"/>
              <a:buAutoNum type="alphaUcPeriod"/>
            </a:pPr>
            <a:r>
              <a:rPr lang="en-US" sz="2200" dirty="0" smtClean="0"/>
              <a:t>Contractual information.</a:t>
            </a:r>
          </a:p>
          <a:p>
            <a:pPr>
              <a:lnSpc>
                <a:spcPct val="150000"/>
              </a:lnSpc>
              <a:buClrTx/>
              <a:buFont typeface="Wingdings" pitchFamily="2" charset="2"/>
              <a:buChar char="Ø"/>
            </a:pPr>
            <a:r>
              <a:rPr lang="en-US" sz="2200" dirty="0" smtClean="0"/>
              <a:t>Contractors are </a:t>
            </a:r>
            <a:r>
              <a:rPr lang="en-US" sz="2600" b="1" i="1" dirty="0" smtClean="0">
                <a:solidFill>
                  <a:srgbClr val="FF0000"/>
                </a:solidFill>
              </a:rPr>
              <a:t>responsible</a:t>
            </a:r>
            <a:r>
              <a:rPr lang="en-US" sz="2600" b="1" i="1" dirty="0" smtClean="0"/>
              <a:t> </a:t>
            </a:r>
            <a:r>
              <a:rPr lang="en-US" sz="2200" dirty="0" smtClean="0"/>
              <a:t>for all </a:t>
            </a:r>
            <a:r>
              <a:rPr lang="en-US" sz="2600" b="1" i="1" dirty="0" smtClean="0">
                <a:solidFill>
                  <a:srgbClr val="FF0000"/>
                </a:solidFill>
              </a:rPr>
              <a:t>duties</a:t>
            </a:r>
            <a:r>
              <a:rPr lang="en-US" sz="2600" b="1" i="1" dirty="0" smtClean="0"/>
              <a:t> </a:t>
            </a:r>
            <a:r>
              <a:rPr lang="en-US" sz="2600" b="1" i="1" dirty="0" smtClean="0">
                <a:solidFill>
                  <a:srgbClr val="FF0000"/>
                </a:solidFill>
              </a:rPr>
              <a:t>, taxes </a:t>
            </a:r>
            <a:r>
              <a:rPr lang="en-US" sz="2200" dirty="0" smtClean="0"/>
              <a:t>and </a:t>
            </a:r>
            <a:r>
              <a:rPr lang="en-US" sz="2200" b="1" dirty="0" smtClean="0">
                <a:solidFill>
                  <a:srgbClr val="FF0000"/>
                </a:solidFill>
              </a:rPr>
              <a:t>other levies </a:t>
            </a:r>
            <a:r>
              <a:rPr lang="en-US" sz="2200" dirty="0" smtClean="0"/>
              <a:t>; hence , bidders shall take these factors into consideration in preparing their bids</a:t>
            </a:r>
            <a:r>
              <a:rPr lang="en-US" sz="2800" b="1" i="1" dirty="0" smtClean="0"/>
              <a:t>.</a:t>
            </a:r>
          </a:p>
          <a:p>
            <a:endParaRPr lang="en-US"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228600" y="1143000"/>
            <a:ext cx="8686800" cy="5486399"/>
          </a:xfrm>
        </p:spPr>
        <p:txBody>
          <a:bodyPr>
            <a:normAutofit/>
          </a:bodyPr>
          <a:lstStyle/>
          <a:p>
            <a:pPr marL="633222" indent="-514350">
              <a:buClrTx/>
              <a:buFont typeface="+mj-lt"/>
              <a:buAutoNum type="alphaUcPeriod"/>
            </a:pPr>
            <a:r>
              <a:rPr lang="en-US" b="1" dirty="0" smtClean="0"/>
              <a:t>Bidding Information</a:t>
            </a:r>
          </a:p>
          <a:p>
            <a:pPr lvl="1">
              <a:lnSpc>
                <a:spcPct val="150000"/>
              </a:lnSpc>
              <a:buClrTx/>
              <a:buFont typeface="Wingdings" pitchFamily="2" charset="2"/>
              <a:buChar char="Ø"/>
            </a:pPr>
            <a:r>
              <a:rPr lang="en-US" sz="2000" dirty="0" smtClean="0"/>
              <a:t>It’s part of a tender  document , where bidders are required to respond ( provide their offer , data , information) in accordance with the requirement of the documents within the bidding period.</a:t>
            </a:r>
          </a:p>
          <a:p>
            <a:pPr>
              <a:buClrTx/>
              <a:buFont typeface="Wingdings" pitchFamily="2" charset="2"/>
              <a:buChar char="Ø"/>
            </a:pPr>
            <a:r>
              <a:rPr lang="en-US" sz="2800" dirty="0" smtClean="0"/>
              <a:t>Bidding Information Comprises:</a:t>
            </a:r>
          </a:p>
          <a:p>
            <a:pPr lvl="2">
              <a:lnSpc>
                <a:spcPct val="150000"/>
              </a:lnSpc>
              <a:buClrTx/>
              <a:buFont typeface="Wingdings" pitchFamily="2" charset="2"/>
              <a:buChar char="Ø"/>
            </a:pPr>
            <a:r>
              <a:rPr lang="en-US" sz="2000" dirty="0" smtClean="0"/>
              <a:t>Invitation for bid(IFB),</a:t>
            </a:r>
          </a:p>
          <a:p>
            <a:pPr lvl="2">
              <a:lnSpc>
                <a:spcPct val="150000"/>
              </a:lnSpc>
              <a:buClrTx/>
              <a:buFont typeface="Wingdings" pitchFamily="2" charset="2"/>
              <a:buChar char="Ø"/>
            </a:pPr>
            <a:r>
              <a:rPr lang="en-US" sz="2000" dirty="0" smtClean="0"/>
              <a:t>Instruction to bidders (ITB),</a:t>
            </a:r>
          </a:p>
          <a:p>
            <a:pPr lvl="2">
              <a:lnSpc>
                <a:spcPct val="150000"/>
              </a:lnSpc>
              <a:buClrTx/>
              <a:buFont typeface="Wingdings" pitchFamily="2" charset="2"/>
              <a:buChar char="Ø"/>
            </a:pPr>
            <a:r>
              <a:rPr lang="en-US" sz="2000" dirty="0" smtClean="0"/>
              <a:t>Bid Data Sheet (BDS),</a:t>
            </a:r>
          </a:p>
          <a:p>
            <a:pPr lvl="2">
              <a:lnSpc>
                <a:spcPct val="150000"/>
              </a:lnSpc>
              <a:buClrTx/>
              <a:buFont typeface="Wingdings" pitchFamily="2" charset="2"/>
              <a:buChar char="Ø"/>
            </a:pPr>
            <a:r>
              <a:rPr lang="en-US" sz="2000" dirty="0" smtClean="0"/>
              <a:t>Bid forms including BOQ,</a:t>
            </a:r>
          </a:p>
          <a:p>
            <a:pPr lvl="2">
              <a:lnSpc>
                <a:spcPct val="150000"/>
              </a:lnSpc>
              <a:buClrTx/>
              <a:buFont typeface="Wingdings" pitchFamily="2" charset="2"/>
              <a:buChar char="Ø"/>
            </a:pPr>
            <a:r>
              <a:rPr lang="en-US" sz="2000" dirty="0" smtClean="0"/>
              <a:t>Addenda(Bid Amendment).</a:t>
            </a:r>
          </a:p>
          <a:p>
            <a:pPr lvl="1">
              <a:lnSpc>
                <a:spcPct val="150000"/>
              </a:lnSpc>
              <a:buClrTx/>
              <a:buNone/>
            </a:pPr>
            <a:endParaRPr lang="en-US" sz="2000" dirty="0" smtClean="0"/>
          </a:p>
          <a:p>
            <a:endParaRPr lang="en-US"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228600" y="914400"/>
            <a:ext cx="8458200" cy="5943600"/>
          </a:xfrm>
        </p:spPr>
        <p:txBody>
          <a:bodyPr>
            <a:normAutofit/>
          </a:bodyPr>
          <a:lstStyle/>
          <a:p>
            <a:pPr marL="633222" indent="-514350">
              <a:buNone/>
            </a:pPr>
            <a:r>
              <a:rPr lang="en-US" dirty="0" smtClean="0"/>
              <a:t>B.	</a:t>
            </a:r>
            <a:r>
              <a:rPr lang="en-US" b="1" dirty="0" smtClean="0"/>
              <a:t>Contractual Information:</a:t>
            </a:r>
          </a:p>
          <a:p>
            <a:pPr lvl="1">
              <a:lnSpc>
                <a:spcPct val="150000"/>
              </a:lnSpc>
              <a:buClrTx/>
              <a:buFont typeface="Wingdings" pitchFamily="2" charset="2"/>
              <a:buChar char="Ø"/>
            </a:pPr>
            <a:r>
              <a:rPr lang="en-US" sz="2000" dirty="0" smtClean="0"/>
              <a:t>Documents included in the tender document to  furnish bidders with full and detailed information of the project for application after winning the contract.</a:t>
            </a:r>
          </a:p>
          <a:p>
            <a:pPr lvl="1">
              <a:lnSpc>
                <a:spcPct val="150000"/>
              </a:lnSpc>
              <a:buClrTx/>
              <a:buFont typeface="Wingdings" pitchFamily="2" charset="2"/>
              <a:buChar char="Ø"/>
            </a:pPr>
            <a:r>
              <a:rPr lang="en-US" sz="2000" dirty="0" smtClean="0"/>
              <a:t>The bidder should utilize such information to provide a fair and reasonable offer to the bidding document.</a:t>
            </a:r>
          </a:p>
          <a:p>
            <a:pPr>
              <a:buClrTx/>
              <a:buFont typeface="Wingdings" pitchFamily="2" charset="2"/>
              <a:buChar char="Ø"/>
            </a:pPr>
            <a:r>
              <a:rPr lang="en-US" sz="2600" dirty="0" smtClean="0"/>
              <a:t>Contractual Information Comprises :</a:t>
            </a:r>
          </a:p>
          <a:p>
            <a:pPr lvl="2">
              <a:buClrTx/>
              <a:buFont typeface="Wingdings" pitchFamily="2" charset="2"/>
              <a:buChar char="Ø"/>
            </a:pPr>
            <a:r>
              <a:rPr lang="en-US" dirty="0" smtClean="0"/>
              <a:t>Agreement form (Contract Agreement),</a:t>
            </a:r>
          </a:p>
          <a:p>
            <a:pPr lvl="2">
              <a:buClrTx/>
              <a:buFont typeface="Wingdings" pitchFamily="2" charset="2"/>
              <a:buChar char="Ø"/>
            </a:pPr>
            <a:r>
              <a:rPr lang="en-US" dirty="0" smtClean="0"/>
              <a:t>Standard (General) Conditions of contract,</a:t>
            </a:r>
          </a:p>
          <a:p>
            <a:pPr lvl="2">
              <a:buClrTx/>
              <a:buFont typeface="Wingdings" pitchFamily="2" charset="2"/>
              <a:buChar char="Ø"/>
            </a:pPr>
            <a:r>
              <a:rPr lang="en-US" dirty="0" smtClean="0"/>
              <a:t>particular or special conditions of contract,</a:t>
            </a:r>
          </a:p>
          <a:p>
            <a:pPr lvl="2">
              <a:buClrTx/>
              <a:buFont typeface="Wingdings" pitchFamily="2" charset="2"/>
              <a:buChar char="Ø"/>
            </a:pPr>
            <a:r>
              <a:rPr lang="en-US" dirty="0" smtClean="0"/>
              <a:t>Technical specifications and Methods of measurement,</a:t>
            </a:r>
          </a:p>
          <a:p>
            <a:pPr lvl="2">
              <a:buClrTx/>
              <a:buFont typeface="Wingdings" pitchFamily="2" charset="2"/>
              <a:buChar char="Ø"/>
            </a:pPr>
            <a:r>
              <a:rPr lang="en-US" dirty="0" smtClean="0"/>
              <a:t>Drawings,</a:t>
            </a:r>
          </a:p>
          <a:p>
            <a:pPr lvl="2">
              <a:buClrTx/>
              <a:buFont typeface="Wingdings" pitchFamily="2" charset="2"/>
              <a:buChar char="Ø"/>
            </a:pPr>
            <a:r>
              <a:rPr lang="en-US" dirty="0" smtClean="0"/>
              <a:t>Appendix to Contract Agreement.</a:t>
            </a:r>
          </a:p>
          <a:p>
            <a:endParaRPr lang="en-US"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09600"/>
          </a:xfrm>
        </p:spPr>
        <p:txBody>
          <a:bodyPr>
            <a:normAutofit fontScale="90000"/>
          </a:bodyPr>
          <a:lstStyle/>
          <a:p>
            <a:r>
              <a:rPr lang="en-US" sz="4800" dirty="0" smtClean="0">
                <a:solidFill>
                  <a:srgbClr val="FFC000"/>
                </a:solidFill>
                <a:latin typeface="Garamond" pitchFamily="18" charset="0"/>
              </a:rPr>
              <a:t/>
            </a:r>
            <a:br>
              <a:rPr lang="en-US" sz="4800" dirty="0" smtClean="0">
                <a:solidFill>
                  <a:srgbClr val="FFC000"/>
                </a:solidFill>
                <a:latin typeface="Garamond" pitchFamily="18" charset="0"/>
              </a:rPr>
            </a:br>
            <a:r>
              <a:rPr lang="en-US" sz="4800" b="1" dirty="0" smtClean="0">
                <a:solidFill>
                  <a:schemeClr val="tx1"/>
                </a:solidFill>
                <a:latin typeface="Garamond" pitchFamily="18" charset="0"/>
              </a:rPr>
              <a:t>1.4.2 Invitation to bidders </a:t>
            </a:r>
            <a:r>
              <a:rPr lang="en-US" sz="4800" dirty="0" smtClean="0">
                <a:solidFill>
                  <a:srgbClr val="FF0000"/>
                </a:solidFill>
                <a:latin typeface="Garamond" pitchFamily="18" charset="0"/>
              </a:rPr>
              <a:t/>
            </a:r>
            <a:br>
              <a:rPr lang="en-US" sz="4800" dirty="0" smtClean="0">
                <a:solidFill>
                  <a:srgbClr val="FF0000"/>
                </a:solidFill>
                <a:latin typeface="Garamond" pitchFamily="18" charset="0"/>
              </a:rPr>
            </a:br>
            <a:endParaRPr lang="en-US" dirty="0"/>
          </a:p>
        </p:txBody>
      </p:sp>
      <p:sp>
        <p:nvSpPr>
          <p:cNvPr id="3" name="Content Placeholder 2"/>
          <p:cNvSpPr>
            <a:spLocks noGrp="1"/>
          </p:cNvSpPr>
          <p:nvPr>
            <p:ph idx="1"/>
          </p:nvPr>
        </p:nvSpPr>
        <p:spPr>
          <a:xfrm>
            <a:off x="457200" y="838200"/>
            <a:ext cx="8229600" cy="5333999"/>
          </a:xfrm>
        </p:spPr>
        <p:txBody>
          <a:bodyPr>
            <a:normAutofit lnSpcReduction="10000"/>
          </a:bodyPr>
          <a:lstStyle/>
          <a:p>
            <a:pPr marL="457200" indent="-457200">
              <a:lnSpc>
                <a:spcPct val="150000"/>
              </a:lnSpc>
              <a:spcBef>
                <a:spcPct val="20000"/>
              </a:spcBef>
              <a:buClrTx/>
              <a:buSzPct val="78000"/>
              <a:buFont typeface="Wingdings" pitchFamily="2" charset="2"/>
              <a:buChar char="Ø"/>
            </a:pPr>
            <a:r>
              <a:rPr lang="en-US" sz="2200" dirty="0" smtClean="0">
                <a:latin typeface="+mj-lt"/>
              </a:rPr>
              <a:t>This is a document that describes ,</a:t>
            </a:r>
          </a:p>
          <a:p>
            <a:pPr marL="914400" lvl="1" indent="-457200">
              <a:lnSpc>
                <a:spcPct val="150000"/>
              </a:lnSpc>
              <a:buClrTx/>
              <a:buSzPct val="78000"/>
              <a:buFont typeface="Wingdings" pitchFamily="2" charset="2"/>
              <a:buChar char="v"/>
            </a:pPr>
            <a:r>
              <a:rPr lang="en-US" sz="2200" dirty="0" smtClean="0">
                <a:latin typeface="+mj-lt"/>
              </a:rPr>
              <a:t>The name of the projects</a:t>
            </a:r>
          </a:p>
          <a:p>
            <a:pPr marL="914400" lvl="1" indent="-457200">
              <a:lnSpc>
                <a:spcPct val="150000"/>
              </a:lnSpc>
              <a:buClrTx/>
              <a:buSzPct val="78000"/>
              <a:buFont typeface="Wingdings" pitchFamily="2" charset="2"/>
              <a:buChar char="v"/>
            </a:pPr>
            <a:r>
              <a:rPr lang="en-US" sz="2200" dirty="0" smtClean="0">
                <a:latin typeface="+mj-lt"/>
              </a:rPr>
              <a:t>Its locations</a:t>
            </a:r>
          </a:p>
          <a:p>
            <a:pPr marL="914400" lvl="1" indent="-457200">
              <a:lnSpc>
                <a:spcPct val="150000"/>
              </a:lnSpc>
              <a:buClrTx/>
              <a:buSzPct val="78000"/>
              <a:buFont typeface="Wingdings" pitchFamily="2" charset="2"/>
              <a:buChar char="v"/>
            </a:pPr>
            <a:r>
              <a:rPr lang="en-US" sz="2200" dirty="0" smtClean="0">
                <a:latin typeface="+mj-lt"/>
              </a:rPr>
              <a:t>The principal elements of the work to be done</a:t>
            </a:r>
          </a:p>
          <a:p>
            <a:pPr marL="914400" lvl="1" indent="-457200">
              <a:lnSpc>
                <a:spcPct val="150000"/>
              </a:lnSpc>
              <a:buClrTx/>
              <a:buSzPct val="78000"/>
              <a:buFont typeface="Wingdings" pitchFamily="2" charset="2"/>
              <a:buChar char="v"/>
            </a:pPr>
            <a:r>
              <a:rPr lang="en-US" sz="2200" dirty="0" smtClean="0">
                <a:latin typeface="+mj-lt"/>
              </a:rPr>
              <a:t>The sources of finance</a:t>
            </a:r>
          </a:p>
          <a:p>
            <a:pPr marL="914400" lvl="1" indent="-457200">
              <a:lnSpc>
                <a:spcPct val="150000"/>
              </a:lnSpc>
              <a:buClrTx/>
              <a:buSzPct val="78000"/>
              <a:buFont typeface="Wingdings" pitchFamily="2" charset="2"/>
              <a:buChar char="v"/>
            </a:pPr>
            <a:r>
              <a:rPr lang="en-US" sz="2200" dirty="0" smtClean="0">
                <a:latin typeface="+mj-lt"/>
              </a:rPr>
              <a:t>Where &amp; when to obtain the tender documents and the return address and date</a:t>
            </a:r>
          </a:p>
          <a:p>
            <a:pPr marL="914400" lvl="1" indent="-457200">
              <a:lnSpc>
                <a:spcPct val="150000"/>
              </a:lnSpc>
              <a:buClrTx/>
              <a:buSzPct val="78000"/>
              <a:buFont typeface="Wingdings" pitchFamily="2" charset="2"/>
              <a:buChar char="v"/>
            </a:pPr>
            <a:r>
              <a:rPr lang="en-US" sz="2200" dirty="0" smtClean="0">
                <a:latin typeface="+mj-lt"/>
              </a:rPr>
              <a:t>Amount of bid security</a:t>
            </a:r>
          </a:p>
          <a:p>
            <a:pPr marL="914400" lvl="1" indent="-457200">
              <a:lnSpc>
                <a:spcPct val="150000"/>
              </a:lnSpc>
              <a:buClrTx/>
              <a:buSzPct val="78000"/>
              <a:buFont typeface="Wingdings" pitchFamily="2" charset="2"/>
              <a:buChar char="v"/>
            </a:pPr>
            <a:r>
              <a:rPr lang="en-US" sz="2200" dirty="0" smtClean="0">
                <a:latin typeface="+mj-lt"/>
              </a:rPr>
              <a:t>Date of site visit and,</a:t>
            </a:r>
          </a:p>
          <a:p>
            <a:pPr marL="914400" lvl="1" indent="-457200">
              <a:lnSpc>
                <a:spcPct val="150000"/>
              </a:lnSpc>
              <a:buClrTx/>
              <a:buSzPct val="78000"/>
              <a:buFont typeface="Wingdings" pitchFamily="2" charset="2"/>
              <a:buChar char="v"/>
            </a:pPr>
            <a:r>
              <a:rPr lang="en-US" sz="2200" dirty="0" smtClean="0">
                <a:latin typeface="+mj-lt"/>
              </a:rPr>
              <a:t> Pre-bid meeting etc</a:t>
            </a:r>
          </a:p>
          <a:p>
            <a:endParaRPr lang="en-US" dirty="0">
              <a:latin typeface="+mj-lt"/>
            </a:endParaRPr>
          </a:p>
        </p:txBody>
      </p:sp>
      <p:sp>
        <p:nvSpPr>
          <p:cNvPr id="4" name="Slide Number Placeholder 3"/>
          <p:cNvSpPr>
            <a:spLocks noGrp="1"/>
          </p:cNvSpPr>
          <p:nvPr>
            <p:ph type="sldNum" sz="quarter" idx="12"/>
          </p:nvPr>
        </p:nvSpPr>
        <p:spPr/>
        <p:txBody>
          <a:bodyPr/>
          <a:lstStyle/>
          <a:p>
            <a:fld id="{218B68EE-0870-4886-B127-CB3A6B50238C}"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fontScale="90000"/>
          </a:bodyPr>
          <a:lstStyle/>
          <a:p>
            <a:pPr lvl="0"/>
            <a:r>
              <a:rPr lang="en-US" sz="4800" dirty="0" smtClean="0">
                <a:solidFill>
                  <a:srgbClr val="FFC000"/>
                </a:solidFill>
              </a:rPr>
              <a:t/>
            </a:r>
            <a:br>
              <a:rPr lang="en-US" sz="4800" dirty="0" smtClean="0">
                <a:solidFill>
                  <a:srgbClr val="FFC000"/>
                </a:solidFill>
              </a:rPr>
            </a:br>
            <a:r>
              <a:rPr lang="en-US" sz="4800" b="1" dirty="0" smtClean="0">
                <a:solidFill>
                  <a:schemeClr val="tx1"/>
                </a:solidFill>
              </a:rPr>
              <a:t>Sample Form of Tender</a:t>
            </a:r>
            <a:r>
              <a:rPr lang="en-US" sz="4800" b="0" dirty="0" smtClean="0">
                <a:solidFill>
                  <a:schemeClr val="tx1"/>
                </a:solidFill>
              </a:rPr>
              <a:t/>
            </a:r>
            <a:br>
              <a:rPr lang="en-US" sz="4800" b="0" dirty="0" smtClean="0">
                <a:solidFill>
                  <a:schemeClr val="tx1"/>
                </a:solidFill>
              </a:rPr>
            </a:br>
            <a:endParaRPr lang="en-US" dirty="0"/>
          </a:p>
        </p:txBody>
      </p:sp>
      <p:sp>
        <p:nvSpPr>
          <p:cNvPr id="3" name="Content Placeholder 2"/>
          <p:cNvSpPr>
            <a:spLocks noGrp="1"/>
          </p:cNvSpPr>
          <p:nvPr>
            <p:ph idx="1"/>
          </p:nvPr>
        </p:nvSpPr>
        <p:spPr/>
        <p:txBody>
          <a:bodyPr/>
          <a:lstStyle/>
          <a:p>
            <a:endParaRPr lang="en-US"/>
          </a:p>
        </p:txBody>
      </p:sp>
      <p:sp>
        <p:nvSpPr>
          <p:cNvPr id="9" name="Footer Placeholder 8"/>
          <p:cNvSpPr>
            <a:spLocks noGrp="1"/>
          </p:cNvSpPr>
          <p:nvPr>
            <p:ph type="ftr" sz="quarter" idx="11"/>
          </p:nvPr>
        </p:nvSpPr>
        <p:spPr/>
        <p:txBody>
          <a:bodyPr/>
          <a:lstStyle/>
          <a:p>
            <a:r>
              <a:rPr lang="en-US" smtClean="0"/>
              <a:t>Pre-by Ermias Solomon.</a:t>
            </a:r>
            <a:endParaRPr lang="en-US"/>
          </a:p>
        </p:txBody>
      </p:sp>
      <p:sp>
        <p:nvSpPr>
          <p:cNvPr id="8" name="Slide Number Placeholder 7"/>
          <p:cNvSpPr>
            <a:spLocks noGrp="1"/>
          </p:cNvSpPr>
          <p:nvPr>
            <p:ph type="sldNum" sz="quarter" idx="12"/>
          </p:nvPr>
        </p:nvSpPr>
        <p:spPr/>
        <p:txBody>
          <a:bodyPr/>
          <a:lstStyle/>
          <a:p>
            <a:fld id="{218B68EE-0870-4886-B127-CB3A6B50238C}" type="slidenum">
              <a:rPr lang="en-US" smtClean="0"/>
              <a:pPr/>
              <a:t>44</a:t>
            </a:fld>
            <a:endParaRPr lang="en-US"/>
          </a:p>
        </p:txBody>
      </p:sp>
      <p:sp>
        <p:nvSpPr>
          <p:cNvPr id="4" name="Subtitle 8"/>
          <p:cNvSpPr txBox="1">
            <a:spLocks/>
          </p:cNvSpPr>
          <p:nvPr/>
        </p:nvSpPr>
        <p:spPr>
          <a:xfrm>
            <a:off x="228600" y="838200"/>
            <a:ext cx="8686800" cy="6019800"/>
          </a:xfrm>
          <a:prstGeom prst="rect">
            <a:avLst/>
          </a:prstGeom>
          <a:gradFill rotWithShape="0">
            <a:gsLst>
              <a:gs pos="0">
                <a:srgbClr val="5E9EFF"/>
              </a:gs>
              <a:gs pos="39999">
                <a:srgbClr val="85C2FF"/>
              </a:gs>
              <a:gs pos="70000">
                <a:srgbClr val="C4D6EB"/>
              </a:gs>
              <a:gs pos="100000">
                <a:srgbClr val="FFEBFA"/>
              </a:gs>
            </a:gsLst>
            <a:lin ang="5400000"/>
          </a:gradFill>
        </p:spPr>
        <p:txBody>
          <a:bodyPr vert="horz" lIns="0" tIns="91440" rIns="18288" rtlCol="0">
            <a:normAutofit/>
          </a:bodyPr>
          <a:lstStyle/>
          <a:p>
            <a:pPr marL="514350" marR="0" lvl="0" indent="-514350" algn="ctr" defTabSz="914400" rtl="0" eaLnBrk="1" fontAlgn="auto" latinLnBrk="0" hangingPunct="1">
              <a:lnSpc>
                <a:spcPct val="100000"/>
              </a:lnSpc>
              <a:spcBef>
                <a:spcPts val="0"/>
              </a:spcBef>
              <a:spcAft>
                <a:spcPts val="0"/>
              </a:spcAft>
              <a:buClr>
                <a:schemeClr val="bg1"/>
              </a:buClr>
              <a:buSzPct val="80000"/>
              <a:buFont typeface="Wingdings" pitchFamily="2" charset="2"/>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ounded Rectangle 5"/>
          <p:cNvSpPr/>
          <p:nvPr/>
        </p:nvSpPr>
        <p:spPr>
          <a:xfrm>
            <a:off x="457200" y="1066800"/>
            <a:ext cx="4038600" cy="5638800"/>
          </a:xfrm>
          <a:prstGeom prst="roundRect">
            <a:avLst>
              <a:gd name="adj" fmla="val 438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1000" dirty="0">
                <a:solidFill>
                  <a:srgbClr val="581BEF"/>
                </a:solidFill>
                <a:latin typeface="Arial" pitchFamily="34" charset="0"/>
                <a:cs typeface="Arial" pitchFamily="34" charset="0"/>
              </a:rPr>
              <a:t>Date: </a:t>
            </a:r>
            <a:r>
              <a:rPr lang="en-US" sz="1000" b="1" dirty="0">
                <a:solidFill>
                  <a:srgbClr val="581BEF"/>
                </a:solidFill>
                <a:latin typeface="Arial" pitchFamily="34" charset="0"/>
                <a:cs typeface="Arial" pitchFamily="34" charset="0"/>
              </a:rPr>
              <a:t>[insert date]</a:t>
            </a:r>
            <a:endParaRPr lang="en-US" sz="1000" dirty="0">
              <a:solidFill>
                <a:srgbClr val="581BEF"/>
              </a:solidFill>
              <a:latin typeface="Arial" pitchFamily="34" charset="0"/>
              <a:cs typeface="Arial" pitchFamily="34" charset="0"/>
            </a:endParaRPr>
          </a:p>
          <a:p>
            <a:pPr algn="just" eaLnBrk="1" hangingPunct="1">
              <a:defRPr/>
            </a:pPr>
            <a:r>
              <a:rPr lang="en-US" sz="1000" dirty="0">
                <a:solidFill>
                  <a:srgbClr val="581BEF"/>
                </a:solidFill>
                <a:latin typeface="Arial" pitchFamily="34" charset="0"/>
                <a:cs typeface="Arial" pitchFamily="34" charset="0"/>
              </a:rPr>
              <a:t>Procurement Ref. No.: </a:t>
            </a:r>
            <a:r>
              <a:rPr lang="en-US" sz="1000" b="1" dirty="0">
                <a:solidFill>
                  <a:srgbClr val="581BEF"/>
                </a:solidFill>
                <a:latin typeface="Arial" pitchFamily="34" charset="0"/>
                <a:cs typeface="Arial" pitchFamily="34" charset="0"/>
              </a:rPr>
              <a:t>[insert tender reference no]</a:t>
            </a:r>
            <a:endParaRPr lang="en-US" sz="1000" dirty="0">
              <a:solidFill>
                <a:srgbClr val="581BEF"/>
              </a:solidFill>
              <a:latin typeface="Arial" pitchFamily="34" charset="0"/>
              <a:cs typeface="Arial" pitchFamily="34" charset="0"/>
            </a:endParaRPr>
          </a:p>
          <a:p>
            <a:pPr algn="just" eaLnBrk="1" hangingPunct="1">
              <a:defRPr/>
            </a:pPr>
            <a:r>
              <a:rPr lang="en-US" sz="1000" dirty="0">
                <a:solidFill>
                  <a:srgbClr val="581BEF"/>
                </a:solidFill>
                <a:latin typeface="Arial" pitchFamily="34" charset="0"/>
                <a:cs typeface="Arial" pitchFamily="34" charset="0"/>
              </a:rPr>
              <a:t>Page </a:t>
            </a:r>
            <a:r>
              <a:rPr lang="en-US" sz="1000" b="1" dirty="0">
                <a:solidFill>
                  <a:srgbClr val="581BEF"/>
                </a:solidFill>
                <a:latin typeface="Arial" pitchFamily="34" charset="0"/>
                <a:cs typeface="Arial" pitchFamily="34" charset="0"/>
              </a:rPr>
              <a:t>[insert page no]</a:t>
            </a:r>
            <a:r>
              <a:rPr lang="en-US" sz="1000" dirty="0">
                <a:solidFill>
                  <a:srgbClr val="581BEF"/>
                </a:solidFill>
                <a:latin typeface="Arial" pitchFamily="34" charset="0"/>
                <a:cs typeface="Arial" pitchFamily="34" charset="0"/>
              </a:rPr>
              <a:t> of </a:t>
            </a:r>
            <a:r>
              <a:rPr lang="en-US" sz="1000" b="1" dirty="0">
                <a:solidFill>
                  <a:srgbClr val="581BEF"/>
                </a:solidFill>
                <a:latin typeface="Arial" pitchFamily="34" charset="0"/>
                <a:cs typeface="Arial" pitchFamily="34" charset="0"/>
              </a:rPr>
              <a:t>[insert total n0 of pages]</a:t>
            </a:r>
            <a:r>
              <a:rPr lang="en-US" sz="1000" dirty="0">
                <a:solidFill>
                  <a:srgbClr val="581BEF"/>
                </a:solidFill>
                <a:latin typeface="Arial" pitchFamily="34" charset="0"/>
                <a:cs typeface="Arial" pitchFamily="34" charset="0"/>
              </a:rPr>
              <a:t> pages</a:t>
            </a:r>
          </a:p>
          <a:p>
            <a:pPr algn="just" eaLnBrk="1" hangingPunct="1">
              <a:defRPr/>
            </a:pPr>
            <a:r>
              <a:rPr lang="en-US" sz="800" dirty="0">
                <a:solidFill>
                  <a:srgbClr val="581BEF"/>
                </a:solidFill>
                <a:latin typeface="Arial" pitchFamily="34" charset="0"/>
                <a:cs typeface="Arial" pitchFamily="34" charset="0"/>
              </a:rPr>
              <a:t> </a:t>
            </a:r>
          </a:p>
          <a:p>
            <a:pPr algn="just" eaLnBrk="1" hangingPunct="1">
              <a:defRPr/>
            </a:pPr>
            <a:r>
              <a:rPr lang="en-US" sz="1000" dirty="0">
                <a:solidFill>
                  <a:srgbClr val="581BEF"/>
                </a:solidFill>
                <a:latin typeface="Arial" pitchFamily="34" charset="0"/>
                <a:cs typeface="Arial" pitchFamily="34" charset="0"/>
              </a:rPr>
              <a:t>To: [</a:t>
            </a:r>
            <a:r>
              <a:rPr lang="en-US" sz="1000" b="1" dirty="0">
                <a:solidFill>
                  <a:srgbClr val="581BEF"/>
                </a:solidFill>
                <a:latin typeface="Arial" pitchFamily="34" charset="0"/>
                <a:cs typeface="Arial" pitchFamily="34" charset="0"/>
              </a:rPr>
              <a:t>insert complete name of Employer</a:t>
            </a:r>
            <a:r>
              <a:rPr lang="en-US" sz="1000" dirty="0">
                <a:solidFill>
                  <a:srgbClr val="581BEF"/>
                </a:solidFill>
                <a:latin typeface="Arial" pitchFamily="34" charset="0"/>
                <a:cs typeface="Arial" pitchFamily="34" charset="0"/>
              </a:rPr>
              <a:t>]</a:t>
            </a:r>
          </a:p>
          <a:p>
            <a:pPr algn="just" eaLnBrk="1" hangingPunct="1">
              <a:defRPr/>
            </a:pPr>
            <a:r>
              <a:rPr lang="en-US" sz="1000" dirty="0">
                <a:solidFill>
                  <a:srgbClr val="581BEF"/>
                </a:solidFill>
                <a:latin typeface="Arial" pitchFamily="34" charset="0"/>
                <a:cs typeface="Arial" pitchFamily="34" charset="0"/>
              </a:rPr>
              <a:t> </a:t>
            </a:r>
            <a:endParaRPr lang="en-US" sz="800" dirty="0">
              <a:solidFill>
                <a:srgbClr val="581BEF"/>
              </a:solidFill>
              <a:latin typeface="Arial" pitchFamily="34" charset="0"/>
              <a:cs typeface="Arial" pitchFamily="34" charset="0"/>
            </a:endParaRPr>
          </a:p>
          <a:p>
            <a:pPr algn="just" eaLnBrk="1" hangingPunct="1">
              <a:defRPr/>
            </a:pPr>
            <a:r>
              <a:rPr lang="en-US" sz="1000" dirty="0">
                <a:solidFill>
                  <a:srgbClr val="581BEF"/>
                </a:solidFill>
                <a:latin typeface="Arial" pitchFamily="34" charset="0"/>
                <a:cs typeface="Arial" pitchFamily="34" charset="0"/>
              </a:rPr>
              <a:t>We, the undersigned, declare that: </a:t>
            </a:r>
          </a:p>
          <a:p>
            <a:pPr algn="just" eaLnBrk="1" hangingPunct="1">
              <a:defRPr/>
            </a:pPr>
            <a:r>
              <a:rPr lang="en-US" sz="1000" dirty="0">
                <a:solidFill>
                  <a:srgbClr val="581BEF"/>
                </a:solidFill>
                <a:latin typeface="Arial" pitchFamily="34" charset="0"/>
                <a:cs typeface="Arial" pitchFamily="34" charset="0"/>
              </a:rPr>
              <a:t> </a:t>
            </a:r>
            <a:endParaRPr lang="en-US" sz="800" dirty="0">
              <a:solidFill>
                <a:srgbClr val="581BEF"/>
              </a:solidFill>
              <a:latin typeface="Arial" pitchFamily="34" charset="0"/>
              <a:cs typeface="Arial" pitchFamily="34" charset="0"/>
            </a:endParaRPr>
          </a:p>
          <a:p>
            <a:pPr algn="just" eaLnBrk="1" hangingPunct="1">
              <a:defRPr/>
            </a:pPr>
            <a:r>
              <a:rPr lang="en-US" sz="1000" dirty="0">
                <a:solidFill>
                  <a:srgbClr val="581BEF"/>
                </a:solidFill>
                <a:latin typeface="Arial" pitchFamily="34" charset="0"/>
                <a:cs typeface="Arial" pitchFamily="34" charset="0"/>
              </a:rPr>
              <a:t>We have examined and have no reservations to the Bidding Documents, including Addenda No.: [</a:t>
            </a:r>
            <a:r>
              <a:rPr lang="en-US" sz="1000" b="1" dirty="0">
                <a:solidFill>
                  <a:srgbClr val="581BEF"/>
                </a:solidFill>
                <a:latin typeface="Arial" pitchFamily="34" charset="0"/>
                <a:cs typeface="Arial" pitchFamily="34" charset="0"/>
              </a:rPr>
              <a:t>insert the number and issuing date of each Addenda</a:t>
            </a:r>
            <a:r>
              <a:rPr lang="en-US" sz="1000" dirty="0">
                <a:solidFill>
                  <a:srgbClr val="581BEF"/>
                </a:solidFill>
                <a:latin typeface="Arial" pitchFamily="34" charset="0"/>
                <a:cs typeface="Arial" pitchFamily="34" charset="0"/>
              </a:rPr>
              <a:t>]; </a:t>
            </a:r>
          </a:p>
          <a:p>
            <a:pPr algn="just" eaLnBrk="1" hangingPunct="1">
              <a:defRPr/>
            </a:pPr>
            <a:r>
              <a:rPr lang="en-US" sz="800" dirty="0">
                <a:solidFill>
                  <a:srgbClr val="581BEF"/>
                </a:solidFill>
                <a:latin typeface="Arial" pitchFamily="34" charset="0"/>
                <a:cs typeface="Arial" pitchFamily="34" charset="0"/>
              </a:rPr>
              <a:t> </a:t>
            </a:r>
          </a:p>
          <a:p>
            <a:pPr algn="just" eaLnBrk="1" hangingPunct="1">
              <a:defRPr/>
            </a:pPr>
            <a:r>
              <a:rPr lang="en-US" sz="1000" dirty="0">
                <a:solidFill>
                  <a:srgbClr val="581BEF"/>
                </a:solidFill>
                <a:latin typeface="Arial" pitchFamily="34" charset="0"/>
                <a:cs typeface="Arial" pitchFamily="34" charset="0"/>
              </a:rPr>
              <a:t>We offer to execute the </a:t>
            </a:r>
            <a:r>
              <a:rPr lang="en-US" sz="1000" b="1" dirty="0">
                <a:solidFill>
                  <a:srgbClr val="581BEF"/>
                </a:solidFill>
                <a:latin typeface="Arial" pitchFamily="34" charset="0"/>
                <a:cs typeface="Arial" pitchFamily="34" charset="0"/>
              </a:rPr>
              <a:t>[insert the name &amp; procurement ref. no of the Contract]</a:t>
            </a:r>
            <a:r>
              <a:rPr lang="en-US" sz="1000" dirty="0">
                <a:solidFill>
                  <a:srgbClr val="581BEF"/>
                </a:solidFill>
                <a:latin typeface="Arial" pitchFamily="34" charset="0"/>
                <a:cs typeface="Arial" pitchFamily="34" charset="0"/>
              </a:rPr>
              <a:t> in conformity with the Bidding Documents for the Contract Price of </a:t>
            </a:r>
            <a:r>
              <a:rPr lang="en-US" sz="1000" b="1" dirty="0">
                <a:solidFill>
                  <a:srgbClr val="581BEF"/>
                </a:solidFill>
                <a:latin typeface="Arial" pitchFamily="34" charset="0"/>
                <a:cs typeface="Arial" pitchFamily="34" charset="0"/>
              </a:rPr>
              <a:t>[insert amount in no &amp; words]</a:t>
            </a:r>
            <a:r>
              <a:rPr lang="en-US" sz="1000" dirty="0">
                <a:solidFill>
                  <a:srgbClr val="581BEF"/>
                </a:solidFill>
                <a:latin typeface="Arial" pitchFamily="34" charset="0"/>
                <a:cs typeface="Arial" pitchFamily="34" charset="0"/>
              </a:rPr>
              <a:t> Ethiopian Birr, excluding any discounts offered  below; </a:t>
            </a:r>
          </a:p>
          <a:p>
            <a:pPr algn="just" eaLnBrk="1" hangingPunct="1">
              <a:defRPr/>
            </a:pPr>
            <a:r>
              <a:rPr lang="en-US" sz="800" dirty="0">
                <a:solidFill>
                  <a:srgbClr val="581BEF"/>
                </a:solidFill>
                <a:latin typeface="Arial" pitchFamily="34" charset="0"/>
                <a:cs typeface="Arial" pitchFamily="34" charset="0"/>
              </a:rPr>
              <a:t> </a:t>
            </a:r>
          </a:p>
          <a:p>
            <a:pPr algn="just" eaLnBrk="1" hangingPunct="1">
              <a:defRPr/>
            </a:pPr>
            <a:r>
              <a:rPr lang="en-US" sz="1000" dirty="0">
                <a:solidFill>
                  <a:srgbClr val="581BEF"/>
                </a:solidFill>
                <a:latin typeface="Arial" pitchFamily="34" charset="0"/>
                <a:cs typeface="Arial" pitchFamily="34" charset="0"/>
              </a:rPr>
              <a:t>The advance payment required is …..…. Ethiopian Birr: </a:t>
            </a:r>
          </a:p>
          <a:p>
            <a:pPr algn="just" eaLnBrk="1" hangingPunct="1">
              <a:defRPr/>
            </a:pPr>
            <a:r>
              <a:rPr lang="en-US" sz="800" dirty="0">
                <a:solidFill>
                  <a:srgbClr val="581BEF"/>
                </a:solidFill>
                <a:latin typeface="Arial" pitchFamily="34" charset="0"/>
                <a:cs typeface="Arial" pitchFamily="34" charset="0"/>
              </a:rPr>
              <a:t> </a:t>
            </a:r>
          </a:p>
          <a:p>
            <a:pPr algn="just" eaLnBrk="1" hangingPunct="1">
              <a:defRPr/>
            </a:pPr>
            <a:r>
              <a:rPr lang="en-US" sz="1000" dirty="0">
                <a:solidFill>
                  <a:srgbClr val="581BEF"/>
                </a:solidFill>
                <a:latin typeface="Arial" pitchFamily="34" charset="0"/>
                <a:cs typeface="Arial" pitchFamily="34" charset="0"/>
              </a:rPr>
              <a:t>The discounts offered &amp; the methodology for their application are: …………………</a:t>
            </a:r>
          </a:p>
          <a:p>
            <a:pPr algn="just" eaLnBrk="1" hangingPunct="1">
              <a:defRPr/>
            </a:pPr>
            <a:endParaRPr lang="en-US" sz="800" dirty="0">
              <a:solidFill>
                <a:srgbClr val="581BEF"/>
              </a:solidFill>
              <a:latin typeface="Arial" pitchFamily="34" charset="0"/>
              <a:cs typeface="Arial" pitchFamily="34" charset="0"/>
            </a:endParaRPr>
          </a:p>
          <a:p>
            <a:pPr algn="just" eaLnBrk="1" hangingPunct="1">
              <a:defRPr/>
            </a:pPr>
            <a:r>
              <a:rPr lang="en-US" sz="1000" dirty="0">
                <a:solidFill>
                  <a:srgbClr val="581BEF"/>
                </a:solidFill>
                <a:latin typeface="Arial" pitchFamily="34" charset="0"/>
                <a:cs typeface="Arial" pitchFamily="34" charset="0"/>
              </a:rPr>
              <a:t>Our bid shall be valid for a period of </a:t>
            </a:r>
            <a:r>
              <a:rPr lang="en-US" sz="1000" b="1" dirty="0">
                <a:solidFill>
                  <a:srgbClr val="581BEF"/>
                </a:solidFill>
                <a:latin typeface="Arial" pitchFamily="34" charset="0"/>
                <a:cs typeface="Arial" pitchFamily="34" charset="0"/>
              </a:rPr>
              <a:t>[specify the no of days that the bid is valid for]</a:t>
            </a:r>
            <a:r>
              <a:rPr lang="en-US" sz="1000" dirty="0">
                <a:solidFill>
                  <a:srgbClr val="581BEF"/>
                </a:solidFill>
                <a:latin typeface="Arial" pitchFamily="34" charset="0"/>
                <a:cs typeface="Arial" pitchFamily="34" charset="0"/>
              </a:rPr>
              <a:t> calendar days from the date fixed for the bid submission deadline in accordance with the ITB, &amp; it shall remain binding upon us &amp; may be accepted at any time before the expiration of that period;</a:t>
            </a:r>
          </a:p>
          <a:p>
            <a:pPr algn="just" eaLnBrk="1" hangingPunct="1">
              <a:defRPr/>
            </a:pPr>
            <a:endParaRPr lang="en-US" sz="800" dirty="0">
              <a:solidFill>
                <a:srgbClr val="581BEF"/>
              </a:solidFill>
              <a:latin typeface="Arial" pitchFamily="34" charset="0"/>
              <a:cs typeface="Arial" pitchFamily="34" charset="0"/>
            </a:endParaRPr>
          </a:p>
          <a:p>
            <a:pPr algn="just" eaLnBrk="1" hangingPunct="1">
              <a:defRPr/>
            </a:pPr>
            <a:r>
              <a:rPr lang="en-US" sz="1000" dirty="0">
                <a:solidFill>
                  <a:srgbClr val="581BEF"/>
                </a:solidFill>
                <a:latin typeface="Arial" pitchFamily="34" charset="0"/>
                <a:cs typeface="Arial" pitchFamily="34" charset="0"/>
              </a:rPr>
              <a:t>We, including any subcontractors / suppliers for any part of the contract, have nationality from the following eligible countries: [</a:t>
            </a:r>
            <a:r>
              <a:rPr lang="en-US" sz="1000" b="1" dirty="0">
                <a:solidFill>
                  <a:srgbClr val="581BEF"/>
                </a:solidFill>
                <a:latin typeface="Arial" pitchFamily="34" charset="0"/>
                <a:cs typeface="Arial" pitchFamily="34" charset="0"/>
              </a:rPr>
              <a:t>insert the nationality of the Bidder, including that of all parties that comprise the Bidder, if the Bidder is a JV, and the nationality of each subcontractor and supplier</a:t>
            </a:r>
            <a:r>
              <a:rPr lang="en-US" sz="1000" dirty="0">
                <a:solidFill>
                  <a:srgbClr val="581BEF"/>
                </a:solidFill>
                <a:latin typeface="Arial" pitchFamily="34" charset="0"/>
                <a:cs typeface="Arial" pitchFamily="34" charset="0"/>
              </a:rPr>
              <a:t>] </a:t>
            </a:r>
          </a:p>
        </p:txBody>
      </p:sp>
      <p:sp>
        <p:nvSpPr>
          <p:cNvPr id="7" name="Rounded Rectangle 6"/>
          <p:cNvSpPr/>
          <p:nvPr/>
        </p:nvSpPr>
        <p:spPr>
          <a:xfrm>
            <a:off x="4495800" y="1066800"/>
            <a:ext cx="4114800" cy="5562600"/>
          </a:xfrm>
          <a:prstGeom prst="roundRect">
            <a:avLst>
              <a:gd name="adj" fmla="val 5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1000" dirty="0">
                <a:solidFill>
                  <a:srgbClr val="581BEF"/>
                </a:solidFill>
                <a:latin typeface="Arial" pitchFamily="34" charset="0"/>
                <a:cs typeface="Arial" pitchFamily="34" charset="0"/>
              </a:rPr>
              <a:t>We have no conflict of interest in accordance with the ITB;</a:t>
            </a:r>
          </a:p>
          <a:p>
            <a:pPr algn="just" eaLnBrk="1" hangingPunct="1">
              <a:defRPr/>
            </a:pPr>
            <a:r>
              <a:rPr lang="en-US" sz="1000" dirty="0">
                <a:solidFill>
                  <a:srgbClr val="581BEF"/>
                </a:solidFill>
                <a:latin typeface="Arial" pitchFamily="34" charset="0"/>
                <a:cs typeface="Arial" pitchFamily="34" charset="0"/>
              </a:rPr>
              <a:t> </a:t>
            </a:r>
            <a:endParaRPr lang="en-US" sz="800" dirty="0">
              <a:solidFill>
                <a:srgbClr val="581BEF"/>
              </a:solidFill>
              <a:latin typeface="Arial" pitchFamily="34" charset="0"/>
              <a:cs typeface="Arial" pitchFamily="34" charset="0"/>
            </a:endParaRPr>
          </a:p>
          <a:p>
            <a:pPr algn="just" eaLnBrk="1" hangingPunct="1">
              <a:defRPr/>
            </a:pPr>
            <a:r>
              <a:rPr lang="en-US" sz="1000" dirty="0">
                <a:solidFill>
                  <a:srgbClr val="581BEF"/>
                </a:solidFill>
                <a:latin typeface="Arial" pitchFamily="34" charset="0"/>
                <a:cs typeface="Arial" pitchFamily="34" charset="0"/>
              </a:rPr>
              <a:t>Our firm, its affiliates or subsidiaries - including any subcontractors / suppliers for any part of the contract - has not been debarred from participation in public procurement by the Government of the FDRE, in accordance with the ITB ;</a:t>
            </a:r>
          </a:p>
          <a:p>
            <a:pPr algn="just" eaLnBrk="1" hangingPunct="1">
              <a:defRPr/>
            </a:pPr>
            <a:r>
              <a:rPr lang="en-US" sz="800" dirty="0">
                <a:solidFill>
                  <a:srgbClr val="581BEF"/>
                </a:solidFill>
                <a:latin typeface="Arial" pitchFamily="34" charset="0"/>
                <a:cs typeface="Arial" pitchFamily="34" charset="0"/>
              </a:rPr>
              <a:t> </a:t>
            </a:r>
          </a:p>
          <a:p>
            <a:pPr algn="just" eaLnBrk="1" hangingPunct="1">
              <a:defRPr/>
            </a:pPr>
            <a:r>
              <a:rPr lang="en-US" sz="1000" dirty="0">
                <a:solidFill>
                  <a:srgbClr val="581BEF"/>
                </a:solidFill>
                <a:latin typeface="Arial" pitchFamily="34" charset="0"/>
                <a:cs typeface="Arial" pitchFamily="34" charset="0"/>
              </a:rPr>
              <a:t>We have read &amp; understood the provisions on fraud and corruption in the ITB and we undertake to abide by the Code of Ethical Conduct for Bidders during the procurement process and the execution of any resulting contract;</a:t>
            </a:r>
          </a:p>
          <a:p>
            <a:pPr algn="just" eaLnBrk="1" hangingPunct="1">
              <a:defRPr/>
            </a:pPr>
            <a:endParaRPr lang="en-US" sz="1000" dirty="0">
              <a:solidFill>
                <a:srgbClr val="581BEF"/>
              </a:solidFill>
              <a:latin typeface="Arial" pitchFamily="34" charset="0"/>
              <a:cs typeface="Arial" pitchFamily="34" charset="0"/>
            </a:endParaRPr>
          </a:p>
          <a:p>
            <a:pPr algn="just" eaLnBrk="1" hangingPunct="1">
              <a:defRPr/>
            </a:pPr>
            <a:r>
              <a:rPr lang="en-US" sz="1000" dirty="0">
                <a:solidFill>
                  <a:srgbClr val="581BEF"/>
                </a:solidFill>
                <a:latin typeface="Arial" pitchFamily="34" charset="0"/>
                <a:cs typeface="Arial" pitchFamily="34" charset="0"/>
              </a:rPr>
              <a:t>We understand that this bid, together with your written acceptance thereof included in your notification of award, shall constitute a binding contract between us, until a formal contract is prepared and executed.</a:t>
            </a:r>
          </a:p>
          <a:p>
            <a:pPr algn="just" eaLnBrk="1" hangingPunct="1">
              <a:defRPr/>
            </a:pPr>
            <a:r>
              <a:rPr lang="en-US" sz="800" dirty="0">
                <a:solidFill>
                  <a:srgbClr val="581BEF"/>
                </a:solidFill>
                <a:latin typeface="Arial" pitchFamily="34" charset="0"/>
                <a:cs typeface="Arial" pitchFamily="34" charset="0"/>
              </a:rPr>
              <a:t> </a:t>
            </a:r>
          </a:p>
          <a:p>
            <a:pPr algn="just" eaLnBrk="1" hangingPunct="1">
              <a:defRPr/>
            </a:pPr>
            <a:r>
              <a:rPr lang="en-US" sz="1000" dirty="0">
                <a:solidFill>
                  <a:srgbClr val="581BEF"/>
                </a:solidFill>
                <a:latin typeface="Arial" pitchFamily="34" charset="0"/>
                <a:cs typeface="Arial" pitchFamily="34" charset="0"/>
              </a:rPr>
              <a:t>We understand that you are not bound to accept the lowest evaluated bid or any other bid that you may receive.</a:t>
            </a:r>
          </a:p>
          <a:p>
            <a:pPr algn="just" eaLnBrk="1" hangingPunct="1">
              <a:defRPr/>
            </a:pPr>
            <a:r>
              <a:rPr lang="en-US" sz="800" dirty="0">
                <a:solidFill>
                  <a:srgbClr val="581BEF"/>
                </a:solidFill>
                <a:latin typeface="Arial" pitchFamily="34" charset="0"/>
                <a:cs typeface="Arial" pitchFamily="34" charset="0"/>
              </a:rPr>
              <a:t> </a:t>
            </a:r>
          </a:p>
          <a:p>
            <a:pPr algn="just" eaLnBrk="1" hangingPunct="1">
              <a:defRPr/>
            </a:pPr>
            <a:r>
              <a:rPr lang="en-US" sz="1000" dirty="0">
                <a:solidFill>
                  <a:srgbClr val="581BEF"/>
                </a:solidFill>
                <a:latin typeface="Arial" pitchFamily="34" charset="0"/>
                <a:cs typeface="Arial" pitchFamily="34" charset="0"/>
              </a:rPr>
              <a:t>We accept / do not accept the appointment of </a:t>
            </a:r>
            <a:r>
              <a:rPr lang="en-US" sz="1000" b="1" dirty="0">
                <a:solidFill>
                  <a:srgbClr val="581BEF"/>
                </a:solidFill>
                <a:latin typeface="Arial" pitchFamily="34" charset="0"/>
                <a:cs typeface="Arial" pitchFamily="34" charset="0"/>
              </a:rPr>
              <a:t>[insert name of ……. proposed in the BDS]</a:t>
            </a:r>
            <a:r>
              <a:rPr lang="en-US" sz="1000" dirty="0">
                <a:solidFill>
                  <a:srgbClr val="581BEF"/>
                </a:solidFill>
                <a:latin typeface="Arial" pitchFamily="34" charset="0"/>
                <a:cs typeface="Arial" pitchFamily="34" charset="0"/>
              </a:rPr>
              <a:t> as the ………... and propose instead that </a:t>
            </a:r>
            <a:r>
              <a:rPr lang="en-US" sz="1000" b="1" dirty="0">
                <a:solidFill>
                  <a:srgbClr val="581BEF"/>
                </a:solidFill>
                <a:latin typeface="Arial" pitchFamily="34" charset="0"/>
                <a:cs typeface="Arial" pitchFamily="34" charset="0"/>
              </a:rPr>
              <a:t>[insert name]</a:t>
            </a:r>
            <a:r>
              <a:rPr lang="en-US" sz="1000" dirty="0">
                <a:solidFill>
                  <a:srgbClr val="581BEF"/>
                </a:solidFill>
                <a:latin typeface="Arial" pitchFamily="34" charset="0"/>
                <a:cs typeface="Arial" pitchFamily="34" charset="0"/>
              </a:rPr>
              <a:t> be appointed as ……. Whose fees and biographical data are attached. </a:t>
            </a:r>
          </a:p>
          <a:p>
            <a:pPr algn="just" eaLnBrk="1" hangingPunct="1">
              <a:defRPr/>
            </a:pPr>
            <a:endParaRPr lang="en-US" sz="1000" dirty="0">
              <a:solidFill>
                <a:srgbClr val="581BEF"/>
              </a:solidFill>
              <a:latin typeface="Arial" pitchFamily="34" charset="0"/>
              <a:cs typeface="Arial" pitchFamily="34" charset="0"/>
            </a:endParaRPr>
          </a:p>
          <a:p>
            <a:pPr algn="just" eaLnBrk="1" hangingPunct="1">
              <a:defRPr/>
            </a:pPr>
            <a:r>
              <a:rPr lang="en-US" sz="1000" dirty="0">
                <a:solidFill>
                  <a:srgbClr val="581BEF"/>
                </a:solidFill>
                <a:latin typeface="Arial" pitchFamily="34" charset="0"/>
              </a:rPr>
              <a:t>Signed: [</a:t>
            </a:r>
            <a:r>
              <a:rPr lang="en-US" sz="1000" b="1" dirty="0">
                <a:solidFill>
                  <a:srgbClr val="581BEF"/>
                </a:solidFill>
                <a:latin typeface="Arial" pitchFamily="34" charset="0"/>
              </a:rPr>
              <a:t>insert signature</a:t>
            </a:r>
            <a:r>
              <a:rPr lang="en-US" sz="1000" dirty="0">
                <a:solidFill>
                  <a:srgbClr val="581BEF"/>
                </a:solidFill>
                <a:latin typeface="Arial" pitchFamily="34" charset="0"/>
              </a:rPr>
              <a:t>] </a:t>
            </a:r>
          </a:p>
          <a:p>
            <a:pPr algn="just" eaLnBrk="1" hangingPunct="1">
              <a:defRPr/>
            </a:pPr>
            <a:r>
              <a:rPr lang="en-US" sz="1000" dirty="0">
                <a:solidFill>
                  <a:srgbClr val="581BEF"/>
                </a:solidFill>
                <a:latin typeface="Arial" pitchFamily="34" charset="0"/>
              </a:rPr>
              <a:t>In the capacity of </a:t>
            </a:r>
            <a:r>
              <a:rPr lang="en-US" sz="1000" b="1" dirty="0">
                <a:solidFill>
                  <a:srgbClr val="581BEF"/>
                </a:solidFill>
                <a:latin typeface="Arial" pitchFamily="34" charset="0"/>
              </a:rPr>
              <a:t>[insert legal capacity of person signing the Bid</a:t>
            </a:r>
            <a:r>
              <a:rPr lang="en-US" sz="1000" dirty="0">
                <a:solidFill>
                  <a:srgbClr val="581BEF"/>
                </a:solidFill>
                <a:latin typeface="Arial" pitchFamily="34" charset="0"/>
              </a:rPr>
              <a:t>] </a:t>
            </a:r>
          </a:p>
          <a:p>
            <a:pPr algn="just" eaLnBrk="1" hangingPunct="1">
              <a:defRPr/>
            </a:pPr>
            <a:r>
              <a:rPr lang="en-US" sz="1000" dirty="0">
                <a:solidFill>
                  <a:srgbClr val="581BEF"/>
                </a:solidFill>
                <a:latin typeface="Arial" pitchFamily="34" charset="0"/>
              </a:rPr>
              <a:t> Name: [</a:t>
            </a:r>
            <a:r>
              <a:rPr lang="en-US" sz="1000" b="1" dirty="0">
                <a:solidFill>
                  <a:srgbClr val="581BEF"/>
                </a:solidFill>
                <a:latin typeface="Arial" pitchFamily="34" charset="0"/>
              </a:rPr>
              <a:t>insert complete name of person</a:t>
            </a:r>
            <a:r>
              <a:rPr lang="en-US" sz="1000" dirty="0">
                <a:solidFill>
                  <a:srgbClr val="581BEF"/>
                </a:solidFill>
                <a:latin typeface="Arial" pitchFamily="34" charset="0"/>
              </a:rPr>
              <a:t> </a:t>
            </a:r>
            <a:r>
              <a:rPr lang="en-US" sz="1000" b="1" dirty="0">
                <a:solidFill>
                  <a:srgbClr val="581BEF"/>
                </a:solidFill>
                <a:latin typeface="Arial" pitchFamily="34" charset="0"/>
              </a:rPr>
              <a:t>signing the Bid</a:t>
            </a:r>
            <a:r>
              <a:rPr lang="en-US" sz="1000" dirty="0">
                <a:solidFill>
                  <a:srgbClr val="581BEF"/>
                </a:solidFill>
                <a:latin typeface="Arial" pitchFamily="34" charset="0"/>
              </a:rPr>
              <a:t>]	 </a:t>
            </a:r>
          </a:p>
          <a:p>
            <a:pPr algn="just" eaLnBrk="1" hangingPunct="1">
              <a:defRPr/>
            </a:pPr>
            <a:r>
              <a:rPr lang="en-US" sz="1000" dirty="0">
                <a:solidFill>
                  <a:srgbClr val="581BEF"/>
                </a:solidFill>
                <a:latin typeface="Arial" pitchFamily="34" charset="0"/>
              </a:rPr>
              <a:t>Duly authorized to sign the bid for and on behalf of: [</a:t>
            </a:r>
            <a:r>
              <a:rPr lang="en-US" sz="1000" b="1" dirty="0">
                <a:solidFill>
                  <a:srgbClr val="581BEF"/>
                </a:solidFill>
                <a:latin typeface="Arial" pitchFamily="34" charset="0"/>
              </a:rPr>
              <a:t>insert complete name of Bidder</a:t>
            </a:r>
            <a:r>
              <a:rPr lang="en-US" sz="1000" dirty="0">
                <a:solidFill>
                  <a:srgbClr val="581BEF"/>
                </a:solidFill>
                <a:latin typeface="Arial" pitchFamily="34" charset="0"/>
              </a:rPr>
              <a:t>]</a:t>
            </a:r>
          </a:p>
          <a:p>
            <a:pPr algn="just" eaLnBrk="1" hangingPunct="1">
              <a:defRPr/>
            </a:pPr>
            <a:r>
              <a:rPr lang="en-US" sz="1000" dirty="0">
                <a:solidFill>
                  <a:srgbClr val="581BEF"/>
                </a:solidFill>
                <a:latin typeface="Arial" pitchFamily="34" charset="0"/>
              </a:rPr>
              <a:t>Dated on ____ day of _________ , _____ [</a:t>
            </a:r>
            <a:r>
              <a:rPr lang="en-US" sz="1000" b="1" dirty="0">
                <a:solidFill>
                  <a:srgbClr val="581BEF"/>
                </a:solidFill>
                <a:latin typeface="Arial" pitchFamily="34" charset="0"/>
              </a:rPr>
              <a:t>insert date of signing</a:t>
            </a:r>
            <a:r>
              <a:rPr lang="en-US" sz="1000" dirty="0">
                <a:solidFill>
                  <a:srgbClr val="581BEF"/>
                </a:solidFill>
                <a:latin typeface="Arial" pitchFamily="34" charset="0"/>
              </a:rPr>
              <a:t>]</a:t>
            </a:r>
          </a:p>
          <a:p>
            <a:pPr algn="just" eaLnBrk="1" hangingPunct="1">
              <a:defRPr/>
            </a:pPr>
            <a:endParaRPr lang="en-US" sz="1000" dirty="0">
              <a:solidFill>
                <a:srgbClr val="581BE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05800" cy="987552"/>
          </a:xfrm>
        </p:spPr>
        <p:txBody>
          <a:bodyPr>
            <a:normAutofit fontScale="90000"/>
          </a:bodyPr>
          <a:lstStyle/>
          <a:p>
            <a:r>
              <a:rPr lang="en-US" b="1" dirty="0" smtClean="0">
                <a:solidFill>
                  <a:schemeClr val="tx1"/>
                </a:solidFill>
              </a:rPr>
              <a:t>1.4.3 Time for Preparation of Bids</a:t>
            </a:r>
            <a:endParaRPr lang="en-US" b="1" dirty="0">
              <a:solidFill>
                <a:schemeClr val="tx1"/>
              </a:solidFill>
            </a:endParaRPr>
          </a:p>
        </p:txBody>
      </p:sp>
      <p:sp>
        <p:nvSpPr>
          <p:cNvPr id="3" name="Content Placeholder 2"/>
          <p:cNvSpPr>
            <a:spLocks noGrp="1"/>
          </p:cNvSpPr>
          <p:nvPr>
            <p:ph idx="1"/>
          </p:nvPr>
        </p:nvSpPr>
        <p:spPr>
          <a:xfrm>
            <a:off x="457200" y="1219201"/>
            <a:ext cx="8229600" cy="5410200"/>
          </a:xfrm>
        </p:spPr>
        <p:txBody>
          <a:bodyPr>
            <a:normAutofit fontScale="92500"/>
          </a:bodyPr>
          <a:lstStyle/>
          <a:p>
            <a:pPr>
              <a:lnSpc>
                <a:spcPct val="150000"/>
              </a:lnSpc>
              <a:buClrTx/>
            </a:pPr>
            <a:r>
              <a:rPr lang="en-US" sz="2400" dirty="0" smtClean="0"/>
              <a:t>Time for preparation and submission of bids depend on the particular circumstances of the project ,magnitude and complexity of the contract.</a:t>
            </a:r>
          </a:p>
          <a:p>
            <a:pPr>
              <a:lnSpc>
                <a:spcPct val="150000"/>
              </a:lnSpc>
              <a:buClrTx/>
            </a:pPr>
            <a:r>
              <a:rPr lang="en-US" sz="2400" dirty="0" smtClean="0"/>
              <a:t>The time to be all owed for the first call is 30 calendar days to enable prospective bidders to conduct investigations before submitting their bids.</a:t>
            </a:r>
          </a:p>
          <a:p>
            <a:pPr>
              <a:lnSpc>
                <a:spcPct val="150000"/>
              </a:lnSpc>
              <a:buClrTx/>
            </a:pPr>
            <a:r>
              <a:rPr lang="en-US" sz="2400" dirty="0" smtClean="0"/>
              <a:t>In some cases the employer is encouraged to convene a pre-bid meeting and arrange site visits.</a:t>
            </a:r>
          </a:p>
          <a:p>
            <a:pPr>
              <a:lnSpc>
                <a:spcPct val="150000"/>
              </a:lnSpc>
              <a:buClrTx/>
            </a:pPr>
            <a:r>
              <a:rPr lang="en-US" sz="2400" dirty="0" smtClean="0"/>
              <a:t>Concise instructions as to the time , date and place for submission of tenders should be given.</a:t>
            </a:r>
          </a:p>
          <a:p>
            <a:endParaRPr lang="en-US"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sz="4400" b="1" dirty="0" smtClean="0">
                <a:solidFill>
                  <a:schemeClr val="tx1"/>
                </a:solidFill>
              </a:rPr>
              <a:t>Instruction to bidders </a:t>
            </a:r>
            <a:r>
              <a:rPr lang="en-US" sz="5400" dirty="0" smtClean="0">
                <a:solidFill>
                  <a:srgbClr val="FF0000"/>
                </a:solidFill>
                <a:latin typeface="Garamond" pitchFamily="18" charset="0"/>
              </a:rPr>
              <a:t/>
            </a:r>
            <a:br>
              <a:rPr lang="en-US" sz="5400" dirty="0" smtClean="0">
                <a:solidFill>
                  <a:srgbClr val="FF0000"/>
                </a:solidFill>
                <a:latin typeface="Garamond" pitchFamily="18" charset="0"/>
              </a:rPr>
            </a:br>
            <a:endParaRPr lang="en-US" dirty="0"/>
          </a:p>
        </p:txBody>
      </p:sp>
      <p:sp>
        <p:nvSpPr>
          <p:cNvPr id="3" name="Content Placeholder 2"/>
          <p:cNvSpPr>
            <a:spLocks noGrp="1"/>
          </p:cNvSpPr>
          <p:nvPr>
            <p:ph idx="1"/>
          </p:nvPr>
        </p:nvSpPr>
        <p:spPr>
          <a:xfrm>
            <a:off x="152400" y="685800"/>
            <a:ext cx="8305800" cy="6172200"/>
          </a:xfrm>
        </p:spPr>
        <p:txBody>
          <a:bodyPr>
            <a:normAutofit fontScale="62500" lnSpcReduction="20000"/>
          </a:bodyPr>
          <a:lstStyle/>
          <a:p>
            <a:pPr marL="457200" indent="-457200">
              <a:lnSpc>
                <a:spcPct val="150000"/>
              </a:lnSpc>
              <a:buClr>
                <a:srgbClr val="66FF66"/>
              </a:buClr>
              <a:buSzPct val="78000"/>
            </a:pPr>
            <a:r>
              <a:rPr lang="en-US" sz="2900" dirty="0" smtClean="0"/>
              <a:t>The instruction to bidders contains information  which is relevant to the tender </a:t>
            </a:r>
          </a:p>
          <a:p>
            <a:pPr marL="457200" indent="-457200">
              <a:lnSpc>
                <a:spcPct val="150000"/>
              </a:lnSpc>
              <a:buClr>
                <a:srgbClr val="66FF66"/>
              </a:buClr>
              <a:buSzPct val="78000"/>
            </a:pPr>
            <a:r>
              <a:rPr lang="en-US" sz="2900" dirty="0" smtClean="0"/>
              <a:t>Preparations such as,</a:t>
            </a:r>
          </a:p>
          <a:p>
            <a:pPr marL="914400" lvl="1" indent="-457200">
              <a:lnSpc>
                <a:spcPct val="150000"/>
              </a:lnSpc>
              <a:buClr>
                <a:srgbClr val="66FF66"/>
              </a:buClr>
              <a:buSzPct val="78000"/>
              <a:buFont typeface="Wingdings" pitchFamily="2" charset="2"/>
              <a:buChar char="v"/>
            </a:pPr>
            <a:r>
              <a:rPr lang="en-US" sz="2900" dirty="0" smtClean="0"/>
              <a:t>A brief description of the works and its location,</a:t>
            </a:r>
          </a:p>
          <a:p>
            <a:pPr marL="914400" lvl="1" indent="-457200">
              <a:lnSpc>
                <a:spcPct val="150000"/>
              </a:lnSpc>
              <a:buClr>
                <a:srgbClr val="66FF66"/>
              </a:buClr>
              <a:buSzPct val="78000"/>
              <a:buFont typeface="Wingdings" pitchFamily="2" charset="2"/>
              <a:buChar char="v"/>
            </a:pPr>
            <a:r>
              <a:rPr lang="en-US" sz="2900" dirty="0" smtClean="0"/>
              <a:t>Validity of tenders</a:t>
            </a:r>
          </a:p>
          <a:p>
            <a:pPr marL="914400" lvl="1" indent="-457200">
              <a:lnSpc>
                <a:spcPct val="150000"/>
              </a:lnSpc>
              <a:buClr>
                <a:srgbClr val="66FF66"/>
              </a:buClr>
              <a:buSzPct val="78000"/>
              <a:buFont typeface="Wingdings" pitchFamily="2" charset="2"/>
              <a:buChar char="v"/>
            </a:pPr>
            <a:r>
              <a:rPr lang="en-US" sz="2900" dirty="0" smtClean="0"/>
              <a:t> Tender security</a:t>
            </a:r>
          </a:p>
          <a:p>
            <a:pPr marL="1371600" lvl="2" indent="-457200">
              <a:lnSpc>
                <a:spcPct val="150000"/>
              </a:lnSpc>
              <a:buClr>
                <a:srgbClr val="66FF66"/>
              </a:buClr>
              <a:buSzPct val="78000"/>
              <a:buFont typeface="Wingdings" pitchFamily="2" charset="2"/>
              <a:buChar char="Ø"/>
            </a:pPr>
            <a:r>
              <a:rPr lang="en-US" sz="2900" dirty="0" smtClean="0"/>
              <a:t>Amount and types of currency as well as bank form </a:t>
            </a:r>
          </a:p>
          <a:p>
            <a:pPr marL="914400" lvl="1" indent="-457200">
              <a:lnSpc>
                <a:spcPct val="150000"/>
              </a:lnSpc>
              <a:buClr>
                <a:srgbClr val="66FF66"/>
              </a:buClr>
              <a:buSzPct val="78000"/>
              <a:buFont typeface="Wingdings" pitchFamily="2" charset="2"/>
              <a:buChar char="v"/>
            </a:pPr>
            <a:r>
              <a:rPr lang="en-US" sz="2900" dirty="0" smtClean="0"/>
              <a:t>Ruling language of the contract documents</a:t>
            </a:r>
          </a:p>
          <a:p>
            <a:pPr marL="914400" lvl="1" indent="-457200">
              <a:lnSpc>
                <a:spcPct val="150000"/>
              </a:lnSpc>
              <a:buClr>
                <a:srgbClr val="66FF66"/>
              </a:buClr>
              <a:buSzPct val="78000"/>
              <a:buFont typeface="Wingdings" pitchFamily="2" charset="2"/>
              <a:buChar char="v"/>
            </a:pPr>
            <a:r>
              <a:rPr lang="en-US" sz="2900" dirty="0" smtClean="0"/>
              <a:t>Site visit dates</a:t>
            </a:r>
          </a:p>
          <a:p>
            <a:pPr marL="1371600" lvl="2" indent="-457200">
              <a:lnSpc>
                <a:spcPct val="150000"/>
              </a:lnSpc>
              <a:buClr>
                <a:srgbClr val="66FF66"/>
              </a:buClr>
              <a:buSzPct val="78000"/>
              <a:buFont typeface="Wingdings" pitchFamily="2" charset="2"/>
              <a:buChar char="Ø"/>
            </a:pPr>
            <a:r>
              <a:rPr lang="en-US" sz="2900" dirty="0" smtClean="0"/>
              <a:t>The employer arranges site visit to acquaint with  the prevailing site conditions</a:t>
            </a:r>
          </a:p>
          <a:p>
            <a:pPr marL="914400" lvl="1" indent="-457200">
              <a:lnSpc>
                <a:spcPct val="150000"/>
              </a:lnSpc>
              <a:buClr>
                <a:srgbClr val="66FF66"/>
              </a:buClr>
              <a:buSzPct val="78000"/>
              <a:buFont typeface="Wingdings" pitchFamily="2" charset="2"/>
              <a:buChar char="v"/>
            </a:pPr>
            <a:r>
              <a:rPr lang="en-US" sz="2900" dirty="0" smtClean="0"/>
              <a:t> Pre-bid meeting </a:t>
            </a:r>
          </a:p>
          <a:p>
            <a:pPr marL="1371600" lvl="2" indent="-457200">
              <a:lnSpc>
                <a:spcPct val="150000"/>
              </a:lnSpc>
              <a:buClr>
                <a:srgbClr val="66FF66"/>
              </a:buClr>
              <a:buSzPct val="78000"/>
              <a:buFont typeface="Wingdings" pitchFamily="2" charset="2"/>
              <a:buChar char="Ø"/>
            </a:pPr>
            <a:r>
              <a:rPr lang="en-US" sz="2900" dirty="0" smtClean="0"/>
              <a:t>After site visit pre bid conference will be arranged by the employer to answer question raise by the tenders </a:t>
            </a:r>
          </a:p>
          <a:p>
            <a:pPr marL="914400" lvl="1" indent="-457200">
              <a:lnSpc>
                <a:spcPct val="150000"/>
              </a:lnSpc>
              <a:buClr>
                <a:srgbClr val="66FF66"/>
              </a:buClr>
              <a:buSzPct val="78000"/>
              <a:buFont typeface="Wingdings" pitchFamily="2" charset="2"/>
              <a:buChar char="v"/>
            </a:pPr>
            <a:r>
              <a:rPr lang="en-US" sz="2900" dirty="0" smtClean="0"/>
              <a:t> Dead line of submission of tenders</a:t>
            </a:r>
          </a:p>
          <a:p>
            <a:pPr marL="914400" lvl="1" indent="-457200">
              <a:lnSpc>
                <a:spcPct val="150000"/>
              </a:lnSpc>
              <a:buClr>
                <a:srgbClr val="66FF66"/>
              </a:buClr>
              <a:buSzPct val="78000"/>
              <a:buFont typeface="Wingdings" pitchFamily="2" charset="2"/>
              <a:buChar char="v"/>
            </a:pPr>
            <a:endParaRPr lang="en-US" dirty="0"/>
          </a:p>
        </p:txBody>
      </p:sp>
      <p:sp>
        <p:nvSpPr>
          <p:cNvPr id="5" name="Slide Number Placeholder 4"/>
          <p:cNvSpPr>
            <a:spLocks noGrp="1"/>
          </p:cNvSpPr>
          <p:nvPr>
            <p:ph type="sldNum" sz="quarter" idx="12"/>
          </p:nvPr>
        </p:nvSpPr>
        <p:spPr/>
        <p:txBody>
          <a:bodyPr/>
          <a:lstStyle/>
          <a:p>
            <a:fld id="{218B68EE-0870-4886-B127-CB3A6B50238C}" type="slidenum">
              <a:rPr lang="en-US" smtClean="0"/>
              <a:pPr/>
              <a:t>46</a:t>
            </a:fld>
            <a:endParaRPr lang="en-US"/>
          </a:p>
        </p:txBody>
      </p:sp>
      <p:sp>
        <p:nvSpPr>
          <p:cNvPr id="6" name="Rectangle 5"/>
          <p:cNvSpPr/>
          <p:nvPr/>
        </p:nvSpPr>
        <p:spPr>
          <a:xfrm rot="16200000">
            <a:off x="6041770" y="2384169"/>
            <a:ext cx="5127242" cy="107721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914400" lvl="1" indent="-457200">
              <a:lnSpc>
                <a:spcPct val="150000"/>
              </a:lnSpc>
              <a:spcBef>
                <a:spcPct val="20000"/>
              </a:spcBef>
              <a:buClr>
                <a:srgbClr val="66FF66"/>
              </a:buClr>
              <a:buSzPct val="78000"/>
            </a:pPr>
            <a:r>
              <a:rPr lang="en-US" sz="2000" b="1" dirty="0" smtClean="0">
                <a:solidFill>
                  <a:srgbClr val="FF0000"/>
                </a:solidFill>
                <a:latin typeface="Garamond" pitchFamily="18" charset="0"/>
                <a:hlinkClick r:id="rId2" action="ppaction://hlinkfile"/>
              </a:rPr>
              <a:t>PPA SBD\Wks-SBD-ICB-Section 1.doc</a:t>
            </a:r>
            <a:endParaRPr lang="en-US" sz="2000" b="1" dirty="0" smtClean="0">
              <a:solidFill>
                <a:srgbClr val="FF0000"/>
              </a:solidFill>
              <a:latin typeface="Garamond" pitchFamily="18" charset="0"/>
            </a:endParaRPr>
          </a:p>
          <a:p>
            <a:pPr marL="914400" lvl="1" indent="-457200">
              <a:lnSpc>
                <a:spcPct val="150000"/>
              </a:lnSpc>
              <a:spcBef>
                <a:spcPct val="20000"/>
              </a:spcBef>
              <a:buClr>
                <a:srgbClr val="66FF66"/>
              </a:buClr>
              <a:buSzPct val="78000"/>
            </a:pPr>
            <a:r>
              <a:rPr lang="en-US" sz="2000" b="1" dirty="0" smtClean="0">
                <a:solidFill>
                  <a:srgbClr val="FF0000"/>
                </a:solidFill>
                <a:latin typeface="Garamond" pitchFamily="18" charset="0"/>
                <a:hlinkClick r:id="rId3" action="ppaction://hlinkfile"/>
              </a:rPr>
              <a:t>PPA SBD\Wks-SBD-ICB-Section 2.doc</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96112"/>
          </a:xfrm>
        </p:spPr>
        <p:txBody>
          <a:bodyPr>
            <a:normAutofit fontScale="90000"/>
          </a:bodyPr>
          <a:lstStyle/>
          <a:p>
            <a:r>
              <a:rPr lang="en-US" sz="4800" dirty="0" smtClean="0">
                <a:solidFill>
                  <a:srgbClr val="FFC000"/>
                </a:solidFill>
                <a:latin typeface="Garamond" pitchFamily="18" charset="0"/>
              </a:rPr>
              <a:t/>
            </a:r>
            <a:br>
              <a:rPr lang="en-US" sz="4800" dirty="0" smtClean="0">
                <a:solidFill>
                  <a:srgbClr val="FFC000"/>
                </a:solidFill>
                <a:latin typeface="Garamond" pitchFamily="18" charset="0"/>
              </a:rPr>
            </a:br>
            <a:r>
              <a:rPr lang="en-US" sz="4800" b="1" dirty="0" smtClean="0">
                <a:solidFill>
                  <a:schemeClr val="tx1"/>
                </a:solidFill>
                <a:latin typeface="Garamond" pitchFamily="18" charset="0"/>
              </a:rPr>
              <a:t>1.4.4 Submission of tender</a:t>
            </a:r>
            <a:r>
              <a:rPr lang="en-US" sz="4800" dirty="0" smtClean="0">
                <a:solidFill>
                  <a:srgbClr val="FF0000"/>
                </a:solidFill>
                <a:latin typeface="Garamond" pitchFamily="18" charset="0"/>
              </a:rPr>
              <a:t/>
            </a:r>
            <a:br>
              <a:rPr lang="en-US" sz="4800" dirty="0" smtClean="0">
                <a:solidFill>
                  <a:srgbClr val="FF0000"/>
                </a:solidFill>
                <a:latin typeface="Garamond" pitchFamily="18" charset="0"/>
              </a:rPr>
            </a:br>
            <a:endParaRPr lang="en-US" dirty="0"/>
          </a:p>
        </p:txBody>
      </p:sp>
      <p:sp>
        <p:nvSpPr>
          <p:cNvPr id="3" name="Content Placeholder 2"/>
          <p:cNvSpPr>
            <a:spLocks noGrp="1"/>
          </p:cNvSpPr>
          <p:nvPr>
            <p:ph idx="1"/>
          </p:nvPr>
        </p:nvSpPr>
        <p:spPr>
          <a:xfrm>
            <a:off x="457200" y="1066801"/>
            <a:ext cx="8153400" cy="5029200"/>
          </a:xfrm>
        </p:spPr>
        <p:txBody>
          <a:bodyPr>
            <a:normAutofit fontScale="92500" lnSpcReduction="10000"/>
          </a:bodyPr>
          <a:lstStyle/>
          <a:p>
            <a:pPr marL="457200" indent="-457200" algn="just">
              <a:lnSpc>
                <a:spcPct val="150000"/>
              </a:lnSpc>
              <a:spcBef>
                <a:spcPct val="20000"/>
              </a:spcBef>
              <a:buClrTx/>
              <a:buSzPct val="78000"/>
              <a:buFont typeface="Wingdings" pitchFamily="2" charset="2"/>
              <a:buChar char="v"/>
            </a:pPr>
            <a:r>
              <a:rPr lang="en-US" dirty="0" smtClean="0">
                <a:latin typeface="+mj-lt"/>
              </a:rPr>
              <a:t>The  employer will distribute a blank forms that will be filled by the bidders  </a:t>
            </a:r>
          </a:p>
          <a:p>
            <a:pPr marL="457200" indent="-457200" algn="just">
              <a:lnSpc>
                <a:spcPct val="150000"/>
              </a:lnSpc>
              <a:spcBef>
                <a:spcPct val="20000"/>
              </a:spcBef>
              <a:buClrTx/>
              <a:buSzPct val="78000"/>
              <a:buFont typeface="Wingdings" pitchFamily="2" charset="2"/>
              <a:buChar char="v"/>
            </a:pPr>
            <a:r>
              <a:rPr lang="en-US" dirty="0" smtClean="0">
                <a:latin typeface="+mj-lt"/>
              </a:rPr>
              <a:t>All bids should be submitted in a sealed envelope marked on the outside with the name of the project and the bidders name &amp; address</a:t>
            </a:r>
          </a:p>
          <a:p>
            <a:pPr marL="457200" indent="-457200" algn="just">
              <a:lnSpc>
                <a:spcPct val="150000"/>
              </a:lnSpc>
              <a:spcBef>
                <a:spcPct val="20000"/>
              </a:spcBef>
              <a:buClrTx/>
              <a:buSzPct val="78000"/>
              <a:buFont typeface="Wingdings" pitchFamily="2" charset="2"/>
              <a:buChar char="v"/>
            </a:pPr>
            <a:r>
              <a:rPr lang="en-US" dirty="0" smtClean="0">
                <a:latin typeface="+mj-lt"/>
              </a:rPr>
              <a:t>All tenders received at the closing date are opened &amp; read to be evaluated under established procedures &amp; conditions </a:t>
            </a:r>
          </a:p>
          <a:p>
            <a:pPr marL="457200" indent="-457200" algn="just">
              <a:lnSpc>
                <a:spcPct val="150000"/>
              </a:lnSpc>
              <a:spcBef>
                <a:spcPct val="20000"/>
              </a:spcBef>
              <a:buClrTx/>
              <a:buSzPct val="78000"/>
              <a:buFont typeface="Wingdings" pitchFamily="2" charset="2"/>
              <a:buChar char="v"/>
            </a:pPr>
            <a:r>
              <a:rPr lang="en-US" dirty="0" smtClean="0">
                <a:latin typeface="+mj-lt"/>
              </a:rPr>
              <a:t>Any tender that is not submitted through the indicated procedures will be disqualified </a:t>
            </a:r>
          </a:p>
          <a:p>
            <a:endParaRPr lang="en-US" dirty="0">
              <a:latin typeface="+mj-lt"/>
            </a:endParaRPr>
          </a:p>
        </p:txBody>
      </p:sp>
      <p:sp>
        <p:nvSpPr>
          <p:cNvPr id="4" name="Slide Number Placeholder 3"/>
          <p:cNvSpPr>
            <a:spLocks noGrp="1"/>
          </p:cNvSpPr>
          <p:nvPr>
            <p:ph type="sldNum" sz="quarter" idx="12"/>
          </p:nvPr>
        </p:nvSpPr>
        <p:spPr/>
        <p:txBody>
          <a:bodyPr/>
          <a:lstStyle/>
          <a:p>
            <a:fld id="{218B68EE-0870-4886-B127-CB3A6B50238C}"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Autofit/>
          </a:bodyPr>
          <a:lstStyle/>
          <a:p>
            <a:r>
              <a:rPr lang="en-US" sz="4000" b="1" dirty="0" smtClean="0">
                <a:solidFill>
                  <a:schemeClr val="tx1"/>
                </a:solidFill>
                <a:latin typeface="Garamond" pitchFamily="18" charset="0"/>
              </a:rPr>
              <a:t>1.4.5 Evaluation of tender</a:t>
            </a:r>
            <a:r>
              <a:rPr lang="en-US" sz="4000" dirty="0" smtClean="0">
                <a:solidFill>
                  <a:schemeClr val="tx1"/>
                </a:solidFill>
                <a:latin typeface="Garamond" pitchFamily="18" charset="0"/>
              </a:rPr>
              <a:t/>
            </a:r>
            <a:br>
              <a:rPr lang="en-US" sz="4000" dirty="0" smtClean="0">
                <a:solidFill>
                  <a:schemeClr val="tx1"/>
                </a:solidFill>
                <a:latin typeface="Garamond" pitchFamily="18" charset="0"/>
              </a:rPr>
            </a:br>
            <a:endParaRPr lang="en-US" sz="3600" dirty="0">
              <a:solidFill>
                <a:schemeClr val="tx1"/>
              </a:solidFill>
            </a:endParaRPr>
          </a:p>
        </p:txBody>
      </p:sp>
      <p:sp>
        <p:nvSpPr>
          <p:cNvPr id="3" name="Content Placeholder 2"/>
          <p:cNvSpPr>
            <a:spLocks noGrp="1"/>
          </p:cNvSpPr>
          <p:nvPr>
            <p:ph idx="1"/>
          </p:nvPr>
        </p:nvSpPr>
        <p:spPr>
          <a:xfrm>
            <a:off x="304800" y="1066800"/>
            <a:ext cx="8534400" cy="5334000"/>
          </a:xfrm>
        </p:spPr>
        <p:txBody>
          <a:bodyPr>
            <a:normAutofit lnSpcReduction="10000"/>
          </a:bodyPr>
          <a:lstStyle/>
          <a:p>
            <a:pPr marL="457200" indent="-457200" algn="just">
              <a:lnSpc>
                <a:spcPct val="150000"/>
              </a:lnSpc>
              <a:buClr>
                <a:srgbClr val="66FF66"/>
              </a:buClr>
              <a:buSzPct val="78000"/>
              <a:buFont typeface="Wingdings" pitchFamily="2" charset="2"/>
              <a:buChar char="v"/>
            </a:pPr>
            <a:r>
              <a:rPr lang="en-US" sz="2000" dirty="0" smtClean="0"/>
              <a:t>After the invitation to bidders is floated, tenders will  submit their proposal to the client carries out an evaluation of the bids through comparisons of different offers</a:t>
            </a:r>
          </a:p>
          <a:p>
            <a:pPr marL="457200" indent="-457200" algn="just">
              <a:lnSpc>
                <a:spcPct val="150000"/>
              </a:lnSpc>
              <a:buClr>
                <a:srgbClr val="66FF66"/>
              </a:buClr>
              <a:buSzPct val="78000"/>
              <a:buFont typeface="Wingdings" pitchFamily="2" charset="2"/>
              <a:buChar char="v"/>
            </a:pPr>
            <a:r>
              <a:rPr lang="en-US" sz="2000" dirty="0" smtClean="0"/>
              <a:t>The first step in evaluation process is </a:t>
            </a:r>
            <a:r>
              <a:rPr lang="en-US" sz="2000" b="1" i="1" dirty="0" smtClean="0">
                <a:solidFill>
                  <a:srgbClr val="FF0000"/>
                </a:solidFill>
              </a:rPr>
              <a:t>public opening </a:t>
            </a:r>
            <a:r>
              <a:rPr lang="en-US" sz="2000" dirty="0" smtClean="0"/>
              <a:t>and reading of offer in the presences of all competitors. </a:t>
            </a:r>
          </a:p>
          <a:p>
            <a:pPr marL="457200" indent="-457200" algn="just">
              <a:lnSpc>
                <a:spcPct val="150000"/>
              </a:lnSpc>
              <a:buClr>
                <a:srgbClr val="66FF66"/>
              </a:buClr>
              <a:buSzPct val="78000"/>
              <a:buFont typeface="Wingdings" pitchFamily="2" charset="2"/>
              <a:buChar char="v"/>
            </a:pPr>
            <a:r>
              <a:rPr lang="en-US" sz="2000" dirty="0" smtClean="0"/>
              <a:t>At this stage the name of the tenders offering bids are readout and recorded  with a general check on establishing,</a:t>
            </a:r>
          </a:p>
          <a:p>
            <a:pPr marL="914400" lvl="1" indent="-457200" algn="just">
              <a:lnSpc>
                <a:spcPct val="150000"/>
              </a:lnSpc>
              <a:buClr>
                <a:srgbClr val="66FF66"/>
              </a:buClr>
              <a:buSzPct val="78000"/>
              <a:buFont typeface="Wingdings" pitchFamily="2" charset="2"/>
              <a:buChar char="Ø"/>
            </a:pPr>
            <a:r>
              <a:rPr lang="en-US" sz="2000" dirty="0" smtClean="0"/>
              <a:t>Conformity with instruction to bidders </a:t>
            </a:r>
          </a:p>
          <a:p>
            <a:pPr marL="914400" lvl="1" indent="-457200" algn="just">
              <a:lnSpc>
                <a:spcPct val="150000"/>
              </a:lnSpc>
              <a:buClr>
                <a:srgbClr val="66FF66"/>
              </a:buClr>
              <a:buSzPct val="78000"/>
              <a:buFont typeface="Wingdings" pitchFamily="2" charset="2"/>
              <a:buChar char="Ø"/>
            </a:pPr>
            <a:r>
              <a:rPr lang="en-US" sz="2000" dirty="0" smtClean="0"/>
              <a:t>Validity of tenders (based on various criteria)</a:t>
            </a:r>
          </a:p>
          <a:p>
            <a:pPr marL="914400" lvl="1" indent="-457200" algn="just">
              <a:lnSpc>
                <a:spcPct val="150000"/>
              </a:lnSpc>
              <a:buClr>
                <a:srgbClr val="66FF66"/>
              </a:buClr>
              <a:buSzPct val="78000"/>
              <a:buFont typeface="Wingdings" pitchFamily="2" charset="2"/>
              <a:buChar char="Ø"/>
            </a:pPr>
            <a:r>
              <a:rPr lang="en-US" sz="2000" dirty="0" smtClean="0"/>
              <a:t>Check tender security and </a:t>
            </a:r>
          </a:p>
          <a:p>
            <a:pPr marL="914400" lvl="1" indent="-457200" algn="just">
              <a:lnSpc>
                <a:spcPct val="150000"/>
              </a:lnSpc>
              <a:buClr>
                <a:srgbClr val="66FF66"/>
              </a:buClr>
              <a:buSzPct val="78000"/>
              <a:buFont typeface="Wingdings" pitchFamily="2" charset="2"/>
              <a:buChar char="Ø"/>
            </a:pPr>
            <a:r>
              <a:rPr lang="en-US" sz="2000" dirty="0" smtClean="0"/>
              <a:t>Readout &amp; recording of bid prices </a:t>
            </a:r>
          </a:p>
          <a:p>
            <a:endParaRPr lang="en-US" dirty="0"/>
          </a:p>
        </p:txBody>
      </p:sp>
      <p:sp>
        <p:nvSpPr>
          <p:cNvPr id="5" name="Slide Number Placeholder 4"/>
          <p:cNvSpPr>
            <a:spLocks noGrp="1"/>
          </p:cNvSpPr>
          <p:nvPr>
            <p:ph type="sldNum" sz="quarter" idx="12"/>
          </p:nvPr>
        </p:nvSpPr>
        <p:spPr/>
        <p:txBody>
          <a:bodyPr/>
          <a:lstStyle/>
          <a:p>
            <a:fld id="{218B68EE-0870-4886-B127-CB3A6B50238C}"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990600"/>
            <a:ext cx="8229600" cy="5486400"/>
          </a:xfrm>
        </p:spPr>
        <p:txBody>
          <a:bodyPr>
            <a:normAutofit fontScale="92500" lnSpcReduction="10000"/>
          </a:bodyPr>
          <a:lstStyle/>
          <a:p>
            <a:pPr marL="457200" indent="-457200" algn="just">
              <a:lnSpc>
                <a:spcPct val="150000"/>
              </a:lnSpc>
              <a:buClr>
                <a:srgbClr val="66FF66"/>
              </a:buClr>
              <a:buSzPct val="78000"/>
              <a:buFont typeface="Wingdings" pitchFamily="2" charset="2"/>
              <a:buChar char="v"/>
            </a:pPr>
            <a:r>
              <a:rPr lang="en-US" sz="2000" dirty="0" smtClean="0"/>
              <a:t>Subsequent to this the employer /consultant then starts the formal bid evaluation processes</a:t>
            </a:r>
          </a:p>
          <a:p>
            <a:pPr marL="457200" indent="-457200" algn="just">
              <a:lnSpc>
                <a:spcPct val="150000"/>
              </a:lnSpc>
              <a:buClr>
                <a:srgbClr val="66FF66"/>
              </a:buClr>
              <a:buSzPct val="78000"/>
              <a:buFont typeface="Wingdings" pitchFamily="2" charset="2"/>
              <a:buChar char="v"/>
            </a:pPr>
            <a:r>
              <a:rPr lang="en-US" sz="2000" dirty="0" smtClean="0"/>
              <a:t>The evaluation processes includes the following </a:t>
            </a:r>
          </a:p>
          <a:p>
            <a:pPr marL="1149350" lvl="2" indent="-234950">
              <a:lnSpc>
                <a:spcPct val="150000"/>
              </a:lnSpc>
              <a:buClr>
                <a:srgbClr val="66FF66"/>
              </a:buClr>
              <a:buSzPct val="78000"/>
              <a:buFont typeface="Wingdings" pitchFamily="2" charset="2"/>
              <a:buChar char="Ø"/>
            </a:pPr>
            <a:r>
              <a:rPr lang="en-US" sz="2000" dirty="0" smtClean="0"/>
              <a:t>General contractual and administrative evaluation </a:t>
            </a:r>
          </a:p>
          <a:p>
            <a:pPr marL="1149350" lvl="2" indent="-234950">
              <a:lnSpc>
                <a:spcPct val="150000"/>
              </a:lnSpc>
              <a:buClr>
                <a:srgbClr val="66FF66"/>
              </a:buClr>
              <a:buSzPct val="78000"/>
              <a:buFont typeface="Wingdings" pitchFamily="2" charset="2"/>
              <a:buChar char="Ø"/>
            </a:pPr>
            <a:r>
              <a:rPr lang="en-US" sz="2000" dirty="0" smtClean="0"/>
              <a:t>Technical evaluation</a:t>
            </a:r>
          </a:p>
          <a:p>
            <a:pPr marL="1149350" lvl="2" indent="-234950">
              <a:lnSpc>
                <a:spcPct val="150000"/>
              </a:lnSpc>
              <a:buClr>
                <a:srgbClr val="66FF66"/>
              </a:buClr>
              <a:buSzPct val="78000"/>
              <a:buFont typeface="Wingdings" pitchFamily="2" charset="2"/>
              <a:buChar char="Ø"/>
            </a:pPr>
            <a:r>
              <a:rPr lang="en-US" sz="2000" dirty="0" smtClean="0"/>
              <a:t>Financial evaluation </a:t>
            </a:r>
          </a:p>
          <a:p>
            <a:pPr marL="457200" indent="-457200" algn="just">
              <a:lnSpc>
                <a:spcPct val="150000"/>
              </a:lnSpc>
              <a:buClr>
                <a:srgbClr val="66FF66"/>
              </a:buClr>
              <a:buSzPct val="78000"/>
              <a:buFont typeface="Wingdings" pitchFamily="2" charset="2"/>
              <a:buChar char="v"/>
            </a:pPr>
            <a:r>
              <a:rPr lang="en-US" sz="2000" dirty="0" smtClean="0"/>
              <a:t>General contractual and administrative evaluation </a:t>
            </a:r>
          </a:p>
          <a:p>
            <a:pPr marL="1149350" lvl="2" indent="-234950">
              <a:lnSpc>
                <a:spcPct val="150000"/>
              </a:lnSpc>
              <a:buClr>
                <a:srgbClr val="66FF66"/>
              </a:buClr>
              <a:buSzPct val="78000"/>
              <a:buFont typeface="Wingdings" pitchFamily="2" charset="2"/>
              <a:buChar char="Ø"/>
            </a:pPr>
            <a:r>
              <a:rPr lang="en-US" sz="2000" dirty="0" smtClean="0"/>
              <a:t>Prior to a detailed bid evaluation a general conformity check is carried out </a:t>
            </a:r>
          </a:p>
          <a:p>
            <a:pPr marL="1149350" lvl="2" indent="-234950">
              <a:lnSpc>
                <a:spcPct val="150000"/>
              </a:lnSpc>
              <a:buClr>
                <a:srgbClr val="66FF66"/>
              </a:buClr>
              <a:buSzPct val="78000"/>
              <a:buFont typeface="Wingdings" pitchFamily="2" charset="2"/>
              <a:buChar char="Ø"/>
            </a:pPr>
            <a:r>
              <a:rPr lang="en-US" sz="2000" dirty="0" smtClean="0"/>
              <a:t>Usually this check  insures compliance with the legal/contractual aspect of the contact and may include whether there are deviations or not</a:t>
            </a:r>
          </a:p>
          <a:p>
            <a:endParaRPr lang="en-US" dirty="0"/>
          </a:p>
        </p:txBody>
      </p:sp>
      <p:sp>
        <p:nvSpPr>
          <p:cNvPr id="5" name="Slide Number Placeholder 4"/>
          <p:cNvSpPr>
            <a:spLocks noGrp="1"/>
          </p:cNvSpPr>
          <p:nvPr>
            <p:ph type="sldNum" sz="quarter" idx="12"/>
          </p:nvPr>
        </p:nvSpPr>
        <p:spPr/>
        <p:txBody>
          <a:bodyPr/>
          <a:lstStyle/>
          <a:p>
            <a:fld id="{218B68EE-0870-4886-B127-CB3A6B50238C}"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b="1" i="1" dirty="0" smtClean="0">
                <a:solidFill>
                  <a:schemeClr val="tx1"/>
                </a:solidFill>
              </a:rPr>
              <a:t>Ethiopian Construction</a:t>
            </a:r>
            <a:endParaRPr lang="en-US" b="1" dirty="0">
              <a:solidFill>
                <a:schemeClr val="tx1"/>
              </a:solidFill>
            </a:endParaRPr>
          </a:p>
        </p:txBody>
      </p:sp>
      <p:sp>
        <p:nvSpPr>
          <p:cNvPr id="3" name="Content Placeholder 2"/>
          <p:cNvSpPr>
            <a:spLocks noGrp="1"/>
          </p:cNvSpPr>
          <p:nvPr>
            <p:ph idx="1"/>
          </p:nvPr>
        </p:nvSpPr>
        <p:spPr>
          <a:xfrm>
            <a:off x="762000" y="990600"/>
            <a:ext cx="7924800" cy="5257799"/>
          </a:xfrm>
        </p:spPr>
        <p:txBody>
          <a:bodyPr>
            <a:normAutofit lnSpcReduction="10000"/>
          </a:bodyPr>
          <a:lstStyle/>
          <a:p>
            <a:pPr>
              <a:buFont typeface="Wingdings" pitchFamily="2" charset="2"/>
              <a:buChar char="v"/>
            </a:pPr>
            <a:r>
              <a:rPr lang="en-US" sz="2400" b="1" dirty="0" smtClean="0"/>
              <a:t>Roads Projects ( More 43 Billion Birr in 5 yrs)</a:t>
            </a:r>
          </a:p>
          <a:p>
            <a:pPr lvl="1">
              <a:buFont typeface="Wingdings" pitchFamily="2" charset="2"/>
              <a:buChar char="Ø"/>
            </a:pPr>
            <a:r>
              <a:rPr lang="en-US" sz="2400" dirty="0" smtClean="0"/>
              <a:t>Many road projects under the federal &amp; regional state Road authorities.</a:t>
            </a:r>
          </a:p>
          <a:p>
            <a:pPr lvl="1">
              <a:buFont typeface="Wingdings" pitchFamily="2" charset="2"/>
              <a:buChar char="Ø"/>
            </a:pPr>
            <a:r>
              <a:rPr lang="en-US" sz="2400" dirty="0" smtClean="0"/>
              <a:t>Light weight railway project </a:t>
            </a:r>
          </a:p>
          <a:p>
            <a:pPr>
              <a:buFont typeface="Wingdings" pitchFamily="2" charset="2"/>
              <a:buChar char="v"/>
            </a:pPr>
            <a:r>
              <a:rPr lang="en-US" sz="2400" b="1" dirty="0" smtClean="0"/>
              <a:t>Hydropower projects</a:t>
            </a:r>
          </a:p>
          <a:p>
            <a:pPr lvl="1">
              <a:buFont typeface="Wingdings" pitchFamily="2" charset="2"/>
              <a:buChar char="Ø"/>
            </a:pPr>
            <a:r>
              <a:rPr lang="en-US" sz="2400" dirty="0" smtClean="0"/>
              <a:t>Great renascence dam </a:t>
            </a:r>
          </a:p>
          <a:p>
            <a:pPr lvl="1">
              <a:buFont typeface="Wingdings" pitchFamily="2" charset="2"/>
              <a:buChar char="Ø"/>
            </a:pPr>
            <a:r>
              <a:rPr lang="en-US" sz="2400" dirty="0" err="1" smtClean="0"/>
              <a:t>Tekeze</a:t>
            </a:r>
            <a:endParaRPr lang="en-US" sz="2400" dirty="0" smtClean="0"/>
          </a:p>
          <a:p>
            <a:pPr lvl="1">
              <a:buFont typeface="Wingdings" pitchFamily="2" charset="2"/>
              <a:buChar char="Ø"/>
            </a:pPr>
            <a:r>
              <a:rPr lang="en-US" sz="2400" dirty="0" err="1" smtClean="0"/>
              <a:t>Gilgel</a:t>
            </a:r>
            <a:r>
              <a:rPr lang="en-US" sz="2400" dirty="0" smtClean="0"/>
              <a:t> Gibe I. II, and III</a:t>
            </a:r>
          </a:p>
          <a:p>
            <a:pPr>
              <a:buFont typeface="Wingdings" pitchFamily="2" charset="2"/>
              <a:buChar char="v"/>
            </a:pPr>
            <a:r>
              <a:rPr lang="en-US" sz="2400" b="1" dirty="0" smtClean="0"/>
              <a:t>Buildings projects</a:t>
            </a:r>
          </a:p>
          <a:p>
            <a:pPr lvl="1">
              <a:buFont typeface="Wingdings" pitchFamily="2" charset="2"/>
              <a:buChar char="Ø"/>
            </a:pPr>
            <a:r>
              <a:rPr lang="en-US" sz="2200" dirty="0" smtClean="0"/>
              <a:t>Housing projects at federal &amp; regional state level ( 400,000 houses ( 16 B. Birr)</a:t>
            </a:r>
          </a:p>
          <a:p>
            <a:pPr lvl="1">
              <a:buFont typeface="Wingdings" pitchFamily="2" charset="2"/>
              <a:buChar char="Ø"/>
            </a:pPr>
            <a:r>
              <a:rPr lang="en-US" sz="2200" dirty="0" smtClean="0"/>
              <a:t>The 31 universities.</a:t>
            </a:r>
          </a:p>
          <a:p>
            <a:pPr lvl="1">
              <a:buFont typeface="Wingdings" pitchFamily="2" charset="2"/>
              <a:buChar char="Ø"/>
            </a:pPr>
            <a:r>
              <a:rPr lang="en-US" sz="2200" dirty="0" smtClean="0"/>
              <a:t>Many health centers.</a:t>
            </a:r>
          </a:p>
          <a:p>
            <a:endParaRPr lang="en-US" dirty="0"/>
          </a:p>
        </p:txBody>
      </p:sp>
      <p:sp>
        <p:nvSpPr>
          <p:cNvPr id="5" name="Slide Number Placeholder 4"/>
          <p:cNvSpPr>
            <a:spLocks noGrp="1"/>
          </p:cNvSpPr>
          <p:nvPr>
            <p:ph type="sldNum" sz="quarter" idx="12"/>
          </p:nvPr>
        </p:nvSpPr>
        <p:spPr/>
        <p:txBody>
          <a:bodyPr/>
          <a:lstStyle/>
          <a:p>
            <a:fld id="{218B68EE-0870-4886-B127-CB3A6B50238C}" type="slidenum">
              <a:rPr lang="en-US" smtClean="0"/>
              <a:pPr/>
              <a:t>5</a:t>
            </a:fld>
            <a:endParaRPr lang="en-US"/>
          </a:p>
        </p:txBody>
      </p:sp>
      <p:pic>
        <p:nvPicPr>
          <p:cNvPr id="4" name="Picture 3" descr="contract.gif"/>
          <p:cNvPicPr>
            <a:picLocks noChangeAspect="1"/>
          </p:cNvPicPr>
          <p:nvPr/>
        </p:nvPicPr>
        <p:blipFill>
          <a:blip r:embed="rId2" cstate="print"/>
          <a:stretch>
            <a:fillRect/>
          </a:stretch>
        </p:blipFill>
        <p:spPr>
          <a:xfrm>
            <a:off x="0" y="6019799"/>
            <a:ext cx="1371600" cy="838201"/>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914400"/>
            <a:ext cx="8229600" cy="5562600"/>
          </a:xfrm>
        </p:spPr>
        <p:txBody>
          <a:bodyPr>
            <a:normAutofit lnSpcReduction="10000"/>
          </a:bodyPr>
          <a:lstStyle/>
          <a:p>
            <a:pPr marL="457200" indent="-457200" algn="just">
              <a:lnSpc>
                <a:spcPct val="150000"/>
              </a:lnSpc>
              <a:buClr>
                <a:srgbClr val="66FF66"/>
              </a:buClr>
              <a:buSzPct val="78000"/>
              <a:buFont typeface="Wingdings" pitchFamily="2" charset="2"/>
              <a:buChar char="v"/>
            </a:pPr>
            <a:r>
              <a:rPr lang="en-US" sz="1900" dirty="0" smtClean="0"/>
              <a:t>Financial evaluation </a:t>
            </a:r>
          </a:p>
          <a:p>
            <a:pPr marL="1149350" lvl="2" indent="-234950">
              <a:lnSpc>
                <a:spcPct val="150000"/>
              </a:lnSpc>
              <a:buClr>
                <a:srgbClr val="66FF66"/>
              </a:buClr>
              <a:buSzPct val="78000"/>
              <a:buFont typeface="Wingdings" pitchFamily="2" charset="2"/>
              <a:buChar char="Ø"/>
            </a:pPr>
            <a:r>
              <a:rPr lang="en-US" sz="1900" dirty="0" smtClean="0"/>
              <a:t>The evaluation of the financial part is straightforward .</a:t>
            </a:r>
          </a:p>
          <a:p>
            <a:pPr marL="1149350" lvl="2" indent="-234950">
              <a:lnSpc>
                <a:spcPct val="150000"/>
              </a:lnSpc>
              <a:buClr>
                <a:srgbClr val="66FF66"/>
              </a:buClr>
              <a:buSzPct val="78000"/>
              <a:buFont typeface="Wingdings" pitchFamily="2" charset="2"/>
              <a:buChar char="Ø"/>
            </a:pPr>
            <a:r>
              <a:rPr lang="en-US" sz="1900" dirty="0" smtClean="0"/>
              <a:t>The prices are corrected for arithmetic errors and then added up and compared with each other , some of the issues that are considered in financial evaluations are:</a:t>
            </a:r>
            <a:endParaRPr lang="en-US" dirty="0" smtClean="0">
              <a:latin typeface="Garamond" pitchFamily="18" charset="0"/>
            </a:endParaRPr>
          </a:p>
          <a:p>
            <a:pPr marL="914400" lvl="1" indent="-457200" algn="just">
              <a:lnSpc>
                <a:spcPct val="150000"/>
              </a:lnSpc>
              <a:buClr>
                <a:srgbClr val="66FF66"/>
              </a:buClr>
              <a:buSzPct val="78000"/>
              <a:buFont typeface="Wingdings" pitchFamily="2" charset="2"/>
              <a:buChar char="Ø"/>
            </a:pPr>
            <a:r>
              <a:rPr lang="en-US" sz="2000" dirty="0" smtClean="0"/>
              <a:t>Verifications readout prices</a:t>
            </a:r>
          </a:p>
          <a:p>
            <a:pPr marL="1828800" lvl="3" indent="-457200" algn="just">
              <a:lnSpc>
                <a:spcPct val="150000"/>
              </a:lnSpc>
              <a:buClr>
                <a:srgbClr val="66FF66"/>
              </a:buClr>
              <a:buSzPct val="78000"/>
              <a:buFont typeface="Wingdings" pitchFamily="2" charset="2"/>
              <a:buChar char="ü"/>
            </a:pPr>
            <a:r>
              <a:rPr lang="en-US" dirty="0" smtClean="0"/>
              <a:t>Checking of submitted  prices are the same as the figures readout during the opening ceremony </a:t>
            </a:r>
          </a:p>
          <a:p>
            <a:pPr marL="914400" lvl="1" indent="-457200" algn="just">
              <a:lnSpc>
                <a:spcPct val="150000"/>
              </a:lnSpc>
              <a:buClr>
                <a:srgbClr val="66FF66"/>
              </a:buClr>
              <a:buSzPct val="78000"/>
              <a:buFont typeface="Wingdings" pitchFamily="2" charset="2"/>
              <a:buChar char="Ø"/>
            </a:pPr>
            <a:r>
              <a:rPr lang="en-US" sz="2000" dirty="0" smtClean="0"/>
              <a:t>Check &amp; adjust arithmetic errors, omissions, adjustment, additions. </a:t>
            </a:r>
          </a:p>
          <a:p>
            <a:pPr marL="914400" lvl="1" indent="-457200" algn="just">
              <a:lnSpc>
                <a:spcPct val="150000"/>
              </a:lnSpc>
              <a:buClr>
                <a:srgbClr val="66FF66"/>
              </a:buClr>
              <a:buSzPct val="78000"/>
              <a:buFont typeface="Wingdings" pitchFamily="2" charset="2"/>
              <a:buChar char="Ø"/>
            </a:pPr>
            <a:r>
              <a:rPr lang="en-US" sz="2000" dirty="0" smtClean="0"/>
              <a:t>Based on the analysis of the above factor, bids are then compared with each other and then the lowest bid value is then selected</a:t>
            </a:r>
          </a:p>
          <a:p>
            <a:endParaRPr lang="en-US" dirty="0"/>
          </a:p>
        </p:txBody>
      </p:sp>
      <p:sp>
        <p:nvSpPr>
          <p:cNvPr id="5" name="Slide Number Placeholder 4"/>
          <p:cNvSpPr>
            <a:spLocks noGrp="1"/>
          </p:cNvSpPr>
          <p:nvPr>
            <p:ph type="sldNum" sz="quarter" idx="12"/>
          </p:nvPr>
        </p:nvSpPr>
        <p:spPr/>
        <p:txBody>
          <a:bodyPr/>
          <a:lstStyle/>
          <a:p>
            <a:fld id="{218B68EE-0870-4886-B127-CB3A6B50238C}"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685800"/>
            <a:ext cx="8229600" cy="6172200"/>
          </a:xfrm>
        </p:spPr>
        <p:txBody>
          <a:bodyPr>
            <a:normAutofit fontScale="85000" lnSpcReduction="20000"/>
          </a:bodyPr>
          <a:lstStyle/>
          <a:p>
            <a:pPr marL="457200" indent="-457200" algn="just">
              <a:lnSpc>
                <a:spcPct val="150000"/>
              </a:lnSpc>
              <a:buClr>
                <a:srgbClr val="66FF66"/>
              </a:buClr>
              <a:buSzPct val="78000"/>
              <a:buFont typeface="Wingdings" pitchFamily="2" charset="2"/>
              <a:buChar char="v"/>
            </a:pPr>
            <a:r>
              <a:rPr lang="en-US" sz="2000" dirty="0" smtClean="0"/>
              <a:t>Technical</a:t>
            </a:r>
            <a:r>
              <a:rPr lang="en-US" sz="3200" dirty="0" smtClean="0"/>
              <a:t> </a:t>
            </a:r>
            <a:r>
              <a:rPr lang="en-US" sz="2000" dirty="0" smtClean="0"/>
              <a:t>evaluation </a:t>
            </a:r>
          </a:p>
          <a:p>
            <a:pPr marL="914400" lvl="1" indent="-457200" algn="just">
              <a:lnSpc>
                <a:spcPct val="150000"/>
              </a:lnSpc>
              <a:buClr>
                <a:srgbClr val="66FF66"/>
              </a:buClr>
              <a:buSzPct val="78000"/>
              <a:buFont typeface="Wingdings" pitchFamily="2" charset="2"/>
              <a:buChar char="Ø"/>
            </a:pPr>
            <a:r>
              <a:rPr lang="en-US" sz="2000" dirty="0" smtClean="0"/>
              <a:t>Besides the priced bill of quantity contractors are required to submit a </a:t>
            </a:r>
            <a:r>
              <a:rPr lang="en-US" sz="2000" i="1" dirty="0" smtClean="0"/>
              <a:t>technical compliance documents </a:t>
            </a:r>
          </a:p>
          <a:p>
            <a:pPr marL="914400" lvl="1" indent="-457200" algn="just">
              <a:lnSpc>
                <a:spcPct val="150000"/>
              </a:lnSpc>
              <a:buClr>
                <a:srgbClr val="66FF66"/>
              </a:buClr>
              <a:buSzPct val="78000"/>
              <a:buFont typeface="Wingdings" pitchFamily="2" charset="2"/>
              <a:buChar char="Ø"/>
            </a:pPr>
            <a:r>
              <a:rPr lang="en-US" sz="2000" dirty="0" smtClean="0"/>
              <a:t>This technical compliance document will require submission of requested details</a:t>
            </a:r>
          </a:p>
          <a:p>
            <a:pPr marL="914400" lvl="1" indent="-457200" algn="just">
              <a:lnSpc>
                <a:spcPct val="150000"/>
              </a:lnSpc>
              <a:buClr>
                <a:srgbClr val="66FF66"/>
              </a:buClr>
              <a:buSzPct val="78000"/>
              <a:buFont typeface="Wingdings" pitchFamily="2" charset="2"/>
              <a:buChar char="Ø"/>
            </a:pPr>
            <a:r>
              <a:rPr lang="en-US" sz="2000" dirty="0" smtClean="0"/>
              <a:t>The evaluation processes contains some of the following issues</a:t>
            </a:r>
          </a:p>
          <a:p>
            <a:pPr marL="1371600" lvl="2" indent="-457200" algn="just">
              <a:lnSpc>
                <a:spcPct val="150000"/>
              </a:lnSpc>
              <a:buClr>
                <a:srgbClr val="66FF66"/>
              </a:buClr>
              <a:buSzPct val="78000"/>
              <a:buFont typeface="Wingdings" pitchFamily="2" charset="2"/>
              <a:buChar char="Ø"/>
            </a:pPr>
            <a:r>
              <a:rPr lang="en-US" dirty="0" smtClean="0"/>
              <a:t>Completeness of the bid </a:t>
            </a:r>
          </a:p>
          <a:p>
            <a:pPr marL="1371600" lvl="2" indent="-457200" algn="just">
              <a:lnSpc>
                <a:spcPct val="150000"/>
              </a:lnSpc>
              <a:buClr>
                <a:srgbClr val="66FF66"/>
              </a:buClr>
              <a:buSzPct val="78000"/>
              <a:buFont typeface="Wingdings" pitchFamily="2" charset="2"/>
              <a:buChar char="Ø"/>
            </a:pPr>
            <a:r>
              <a:rPr lang="en-US" dirty="0" smtClean="0"/>
              <a:t>General compliance of the tender requirements </a:t>
            </a:r>
          </a:p>
          <a:p>
            <a:pPr marL="1371600" lvl="2" indent="-457200" algn="just">
              <a:lnSpc>
                <a:spcPct val="150000"/>
              </a:lnSpc>
              <a:buClr>
                <a:srgbClr val="66FF66"/>
              </a:buClr>
              <a:buSzPct val="78000"/>
              <a:buFont typeface="Wingdings" pitchFamily="2" charset="2"/>
              <a:buChar char="Ø"/>
            </a:pPr>
            <a:r>
              <a:rPr lang="en-US" dirty="0" smtClean="0"/>
              <a:t>Substantial responsiveness to the technical Specification &amp; biding documents</a:t>
            </a:r>
          </a:p>
          <a:p>
            <a:pPr marL="1371600" lvl="2" indent="-457200" algn="just">
              <a:lnSpc>
                <a:spcPct val="150000"/>
              </a:lnSpc>
              <a:buClr>
                <a:srgbClr val="66FF66"/>
              </a:buClr>
              <a:buSzPct val="78000"/>
              <a:buFont typeface="Wingdings" pitchFamily="2" charset="2"/>
              <a:buChar char="Ø"/>
            </a:pPr>
            <a:r>
              <a:rPr lang="en-US" dirty="0" smtClean="0"/>
              <a:t>Alternative proposal if any</a:t>
            </a:r>
          </a:p>
          <a:p>
            <a:pPr marL="1371600" lvl="2" indent="-457200" algn="just">
              <a:lnSpc>
                <a:spcPct val="150000"/>
              </a:lnSpc>
              <a:buClr>
                <a:srgbClr val="66FF66"/>
              </a:buClr>
              <a:buSzPct val="78000"/>
              <a:buFont typeface="Wingdings" pitchFamily="2" charset="2"/>
              <a:buChar char="Ø"/>
            </a:pPr>
            <a:r>
              <a:rPr lang="en-US" dirty="0" smtClean="0"/>
              <a:t>Review of the proposed organization /staff organization charts</a:t>
            </a:r>
          </a:p>
          <a:p>
            <a:pPr marL="1371600" lvl="2" indent="-457200" algn="just">
              <a:lnSpc>
                <a:spcPct val="150000"/>
              </a:lnSpc>
              <a:buClr>
                <a:srgbClr val="66FF66"/>
              </a:buClr>
              <a:buSzPct val="78000"/>
              <a:buFont typeface="Wingdings" pitchFamily="2" charset="2"/>
              <a:buChar char="Ø"/>
            </a:pPr>
            <a:r>
              <a:rPr lang="en-US" dirty="0" smtClean="0"/>
              <a:t>Cash flow</a:t>
            </a:r>
          </a:p>
          <a:p>
            <a:pPr marL="1371600" lvl="2" indent="-457200" algn="just">
              <a:lnSpc>
                <a:spcPct val="150000"/>
              </a:lnSpc>
              <a:buClr>
                <a:srgbClr val="66FF66"/>
              </a:buClr>
              <a:buSzPct val="78000"/>
              <a:buFont typeface="Wingdings" pitchFamily="2" charset="2"/>
              <a:buChar char="Ø"/>
            </a:pPr>
            <a:r>
              <a:rPr lang="en-US" dirty="0" smtClean="0"/>
              <a:t>Schedule of suppliers</a:t>
            </a:r>
          </a:p>
          <a:p>
            <a:pPr marL="1371600" lvl="2" indent="-457200" algn="just">
              <a:lnSpc>
                <a:spcPct val="150000"/>
              </a:lnSpc>
              <a:buClr>
                <a:srgbClr val="66FF66"/>
              </a:buClr>
              <a:buSzPct val="78000"/>
              <a:buFont typeface="Wingdings" pitchFamily="2" charset="2"/>
              <a:buChar char="Ø"/>
            </a:pPr>
            <a:r>
              <a:rPr lang="en-US" dirty="0" smtClean="0"/>
              <a:t>Financial stability details etc </a:t>
            </a:r>
          </a:p>
          <a:p>
            <a:pPr marL="1371600" lvl="2" indent="-457200" algn="just">
              <a:lnSpc>
                <a:spcPct val="150000"/>
              </a:lnSpc>
              <a:buClr>
                <a:srgbClr val="66FF66"/>
              </a:buClr>
              <a:buSzPct val="78000"/>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218B68EE-0870-4886-B127-CB3A6B50238C}"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r>
              <a:rPr lang="en-US" dirty="0" smtClean="0"/>
              <a:t>Cont….</a:t>
            </a:r>
            <a:endParaRPr lang="en-US" dirty="0"/>
          </a:p>
        </p:txBody>
      </p:sp>
      <p:sp>
        <p:nvSpPr>
          <p:cNvPr id="3" name="Content Placeholder 2"/>
          <p:cNvSpPr>
            <a:spLocks noGrp="1"/>
          </p:cNvSpPr>
          <p:nvPr>
            <p:ph idx="1"/>
          </p:nvPr>
        </p:nvSpPr>
        <p:spPr>
          <a:xfrm>
            <a:off x="457200" y="1143000"/>
            <a:ext cx="8229600" cy="5181600"/>
          </a:xfrm>
        </p:spPr>
        <p:txBody>
          <a:bodyPr>
            <a:normAutofit/>
          </a:bodyPr>
          <a:lstStyle/>
          <a:p>
            <a:pPr marL="457200" indent="-457200">
              <a:lnSpc>
                <a:spcPct val="150000"/>
              </a:lnSpc>
              <a:buClr>
                <a:srgbClr val="66FF66"/>
              </a:buClr>
              <a:buSzPct val="78000"/>
              <a:buFont typeface="Wingdings" pitchFamily="2" charset="2"/>
              <a:buChar char="v"/>
            </a:pPr>
            <a:r>
              <a:rPr lang="en-US" sz="2000" dirty="0" smtClean="0"/>
              <a:t>Combined financial &amp; technical</a:t>
            </a:r>
            <a:r>
              <a:rPr lang="en-US" sz="3200" dirty="0" smtClean="0"/>
              <a:t> </a:t>
            </a:r>
            <a:r>
              <a:rPr lang="en-US" sz="2000" dirty="0" smtClean="0"/>
              <a:t>evaluation (cont…)</a:t>
            </a:r>
          </a:p>
          <a:p>
            <a:pPr marL="914400" lvl="1" indent="-457200">
              <a:lnSpc>
                <a:spcPct val="150000"/>
              </a:lnSpc>
              <a:buClr>
                <a:srgbClr val="66FF66"/>
              </a:buClr>
              <a:buSzPct val="78000"/>
              <a:buFont typeface="Wingdings" pitchFamily="2" charset="2"/>
              <a:buChar char="Ø"/>
            </a:pPr>
            <a:r>
              <a:rPr lang="en-US" sz="2000" dirty="0" smtClean="0"/>
              <a:t>The above evaluation outcome are then combined to take into consideration  the various aspects and quantified financially as the need may be </a:t>
            </a:r>
          </a:p>
          <a:p>
            <a:pPr marL="914400" lvl="1" indent="-457200">
              <a:lnSpc>
                <a:spcPct val="150000"/>
              </a:lnSpc>
              <a:buClr>
                <a:srgbClr val="66FF66"/>
              </a:buClr>
              <a:buSzPct val="78000"/>
              <a:buFont typeface="Wingdings" pitchFamily="2" charset="2"/>
              <a:buChar char="Ø"/>
            </a:pPr>
            <a:r>
              <a:rPr lang="en-US" sz="2000" dirty="0" smtClean="0"/>
              <a:t>The steps of  combined evaluation include, </a:t>
            </a:r>
          </a:p>
          <a:p>
            <a:pPr marL="1371600" lvl="2" indent="-457200">
              <a:lnSpc>
                <a:spcPct val="150000"/>
              </a:lnSpc>
              <a:buClr>
                <a:srgbClr val="66FF66"/>
              </a:buClr>
              <a:buSzPct val="78000"/>
              <a:buFont typeface="Wingdings" pitchFamily="2" charset="2"/>
              <a:buChar char="Ø"/>
            </a:pPr>
            <a:r>
              <a:rPr lang="en-US" sz="2000" dirty="0" smtClean="0"/>
              <a:t>assessing the combined capability of the bidder ( technical &amp;financial) </a:t>
            </a:r>
          </a:p>
          <a:p>
            <a:pPr marL="1371600" lvl="2" indent="-457200">
              <a:lnSpc>
                <a:spcPct val="150000"/>
              </a:lnSpc>
              <a:buClr>
                <a:srgbClr val="66FF66"/>
              </a:buClr>
              <a:buSzPct val="78000"/>
              <a:buFont typeface="Wingdings" pitchFamily="2" charset="2"/>
              <a:buChar char="Ø"/>
            </a:pPr>
            <a:r>
              <a:rPr lang="en-US" sz="2000" dirty="0" smtClean="0"/>
              <a:t>Comparisons of the bids and ranking of tenders as evaluated</a:t>
            </a:r>
          </a:p>
          <a:p>
            <a:pPr marL="1371600" lvl="2" indent="-457200">
              <a:lnSpc>
                <a:spcPct val="150000"/>
              </a:lnSpc>
              <a:buClr>
                <a:srgbClr val="66FF66"/>
              </a:buClr>
              <a:buSzPct val="78000"/>
              <a:buFont typeface="Wingdings" pitchFamily="2" charset="2"/>
              <a:buChar char="Ø"/>
            </a:pPr>
            <a:endParaRPr lang="en-US" sz="2000" dirty="0" smtClean="0">
              <a:latin typeface="Garamond" pitchFamily="18" charset="0"/>
            </a:endParaRPr>
          </a:p>
          <a:p>
            <a:endParaRPr lang="en-US" dirty="0"/>
          </a:p>
        </p:txBody>
      </p:sp>
      <p:sp>
        <p:nvSpPr>
          <p:cNvPr id="5" name="Slide Number Placeholder 4"/>
          <p:cNvSpPr>
            <a:spLocks noGrp="1"/>
          </p:cNvSpPr>
          <p:nvPr>
            <p:ph type="sldNum" sz="quarter" idx="12"/>
          </p:nvPr>
        </p:nvSpPr>
        <p:spPr/>
        <p:txBody>
          <a:bodyPr/>
          <a:lstStyle/>
          <a:p>
            <a:fld id="{218B68EE-0870-4886-B127-CB3A6B50238C}" type="slidenum">
              <a:rPr lang="en-US" smtClean="0"/>
              <a:pPr/>
              <a:t>52</a:t>
            </a:fld>
            <a:endParaRPr lang="en-US"/>
          </a:p>
        </p:txBody>
      </p:sp>
      <p:sp>
        <p:nvSpPr>
          <p:cNvPr id="6" name="Rectangle 5"/>
          <p:cNvSpPr/>
          <p:nvPr/>
        </p:nvSpPr>
        <p:spPr>
          <a:xfrm>
            <a:off x="1371600" y="5715000"/>
            <a:ext cx="6172200" cy="51058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1371600" lvl="2" indent="-457200">
              <a:lnSpc>
                <a:spcPct val="150000"/>
              </a:lnSpc>
              <a:buClr>
                <a:srgbClr val="66FF66"/>
              </a:buClr>
              <a:buSzPct val="78000"/>
            </a:pPr>
            <a:r>
              <a:rPr lang="en-US" sz="2000" b="1" dirty="0" smtClean="0">
                <a:latin typeface="Garamond" pitchFamily="18" charset="0"/>
                <a:hlinkClick r:id="rId2" action="ppaction://hlinkfile"/>
              </a:rPr>
              <a:t>PPA SBD\Wks-SBD-ICB-Section 3.doc</a:t>
            </a:r>
            <a:endParaRPr lang="en-US" sz="2000" b="1" dirty="0" smtClean="0">
              <a:latin typeface="Garamond"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1063752"/>
          </a:xfrm>
        </p:spPr>
        <p:txBody>
          <a:bodyPr>
            <a:normAutofit fontScale="90000"/>
          </a:bodyPr>
          <a:lstStyle/>
          <a:p>
            <a:r>
              <a:rPr lang="en-US" dirty="0" smtClean="0"/>
              <a:t> </a:t>
            </a:r>
            <a:br>
              <a:rPr lang="en-US" dirty="0" smtClean="0"/>
            </a:br>
            <a:r>
              <a:rPr lang="en-US" sz="4400" b="1" dirty="0" smtClean="0">
                <a:solidFill>
                  <a:schemeClr val="tx1"/>
                </a:solidFill>
              </a:rPr>
              <a:t>1.7 </a:t>
            </a:r>
            <a:r>
              <a:rPr lang="en-US" b="1" dirty="0" smtClean="0">
                <a:solidFill>
                  <a:schemeClr val="tx1"/>
                </a:solidFill>
              </a:rPr>
              <a:t>Statistical Approach of Tendering</a:t>
            </a: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218B68EE-0870-4886-B127-CB3A6B50238C}" type="slidenum">
              <a:rPr lang="en-US" smtClean="0"/>
              <a:pPr/>
              <a:t>53</a:t>
            </a:fld>
            <a:endParaRPr lang="en-US"/>
          </a:p>
        </p:txBody>
      </p:sp>
      <p:pic>
        <p:nvPicPr>
          <p:cNvPr id="7170" name="Picture 2"/>
          <p:cNvPicPr>
            <a:picLocks noChangeAspect="1" noChangeArrowheads="1"/>
          </p:cNvPicPr>
          <p:nvPr/>
        </p:nvPicPr>
        <p:blipFill>
          <a:blip r:embed="rId2" cstate="print"/>
          <a:srcRect/>
          <a:stretch>
            <a:fillRect/>
          </a:stretch>
        </p:blipFill>
        <p:spPr bwMode="auto">
          <a:xfrm>
            <a:off x="381000" y="1295400"/>
            <a:ext cx="8305800" cy="5181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fontScale="90000"/>
          </a:bodyPr>
          <a:lstStyle/>
          <a:p>
            <a:r>
              <a:rPr lang="en-US" dirty="0" smtClean="0"/>
              <a:t/>
            </a:r>
            <a:br>
              <a:rPr lang="en-US" dirty="0" smtClean="0"/>
            </a:br>
            <a:r>
              <a:rPr lang="en-US" dirty="0" smtClean="0"/>
              <a:t>Cont…</a:t>
            </a:r>
            <a:endParaRPr lang="en-US"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54</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304800" y="1371600"/>
            <a:ext cx="85344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Pre-by Ermias Solomon.</a:t>
            </a:r>
            <a:endParaRPr lang="en-US"/>
          </a:p>
        </p:txBody>
      </p:sp>
      <p:sp>
        <p:nvSpPr>
          <p:cNvPr id="5" name="Slide Number Placeholder 4"/>
          <p:cNvSpPr>
            <a:spLocks noGrp="1"/>
          </p:cNvSpPr>
          <p:nvPr>
            <p:ph type="sldNum" sz="quarter" idx="12"/>
          </p:nvPr>
        </p:nvSpPr>
        <p:spPr/>
        <p:txBody>
          <a:bodyPr/>
          <a:lstStyle/>
          <a:p>
            <a:fld id="{218B68EE-0870-4886-B127-CB3A6B50238C}" type="slidenum">
              <a:rPr lang="en-US" smtClean="0"/>
              <a:pPr/>
              <a:t>55</a:t>
            </a:fld>
            <a:endParaRPr lang="en-US"/>
          </a:p>
        </p:txBody>
      </p:sp>
      <p:pic>
        <p:nvPicPr>
          <p:cNvPr id="6" name="Picture 5" descr="C:\Documents and Settings\power user\My Documents\My Pictures\untitled.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b="1" dirty="0" smtClean="0">
                <a:solidFill>
                  <a:schemeClr val="tx1"/>
                </a:solidFill>
              </a:rPr>
              <a:t/>
            </a:r>
            <a:br>
              <a:rPr lang="en-US" b="1" dirty="0" smtClean="0">
                <a:solidFill>
                  <a:schemeClr val="tx1"/>
                </a:solidFill>
              </a:rPr>
            </a:br>
            <a:r>
              <a:rPr lang="en-US" b="1" dirty="0" smtClean="0">
                <a:solidFill>
                  <a:schemeClr val="tx1"/>
                </a:solidFill>
              </a:rPr>
              <a:t>Procurement</a:t>
            </a:r>
            <a:endParaRPr lang="en-US" b="1" dirty="0">
              <a:solidFill>
                <a:schemeClr val="tx1"/>
              </a:solidFill>
            </a:endParaRPr>
          </a:p>
        </p:txBody>
      </p:sp>
      <p:sp>
        <p:nvSpPr>
          <p:cNvPr id="5" name="Content Placeholder 4"/>
          <p:cNvSpPr>
            <a:spLocks noGrp="1"/>
          </p:cNvSpPr>
          <p:nvPr>
            <p:ph idx="1"/>
          </p:nvPr>
        </p:nvSpPr>
        <p:spPr>
          <a:xfrm>
            <a:off x="152400" y="1524001"/>
            <a:ext cx="8229600" cy="4876800"/>
          </a:xfrm>
        </p:spPr>
        <p:txBody>
          <a:bodyPr/>
          <a:lstStyle/>
          <a:p>
            <a:pPr>
              <a:buNone/>
            </a:pPr>
            <a:r>
              <a:rPr lang="en-US" b="1" dirty="0" smtClean="0"/>
              <a:t>Outline</a:t>
            </a:r>
          </a:p>
          <a:p>
            <a:pPr lvl="1">
              <a:buNone/>
            </a:pPr>
            <a:r>
              <a:rPr lang="en-US" sz="2400" i="1" dirty="0" smtClean="0"/>
              <a:t>1.Procurement</a:t>
            </a:r>
          </a:p>
          <a:p>
            <a:pPr lvl="1">
              <a:buNone/>
            </a:pPr>
            <a:r>
              <a:rPr lang="en-US" sz="2400" dirty="0" smtClean="0"/>
              <a:t>1.1. What is Procurement? </a:t>
            </a:r>
          </a:p>
          <a:p>
            <a:pPr lvl="1">
              <a:buNone/>
            </a:pPr>
            <a:r>
              <a:rPr lang="en-US" sz="2400" dirty="0" smtClean="0"/>
              <a:t>1.2. Contract/project delivery system</a:t>
            </a:r>
          </a:p>
          <a:p>
            <a:pPr lvl="1">
              <a:buNone/>
            </a:pPr>
            <a:r>
              <a:rPr lang="en-US" sz="2400" dirty="0" smtClean="0"/>
              <a:t>1.3. Stages of Civil Engineering projects</a:t>
            </a:r>
          </a:p>
          <a:p>
            <a:pPr lvl="1">
              <a:buNone/>
            </a:pPr>
            <a:r>
              <a:rPr lang="en-US" sz="2400" dirty="0" smtClean="0"/>
              <a:t>1.4. Bid preparation</a:t>
            </a:r>
          </a:p>
          <a:p>
            <a:pPr lvl="1">
              <a:buNone/>
            </a:pPr>
            <a:r>
              <a:rPr lang="en-US" sz="2400" dirty="0" smtClean="0"/>
              <a:t>1.5. Bid evaluation</a:t>
            </a:r>
          </a:p>
          <a:p>
            <a:pPr lvl="1">
              <a:buNone/>
            </a:pPr>
            <a:r>
              <a:rPr lang="en-US" sz="2400" dirty="0" smtClean="0"/>
              <a:t>1.6. Selection of bidders</a:t>
            </a:r>
          </a:p>
          <a:p>
            <a:pPr lvl="1">
              <a:buNone/>
            </a:pPr>
            <a:r>
              <a:rPr lang="en-US" sz="2400" dirty="0" smtClean="0"/>
              <a:t>1.7. Statistical approach in tendering</a:t>
            </a:r>
            <a:endParaRPr lang="en-US" sz="2400" dirty="0"/>
          </a:p>
        </p:txBody>
      </p:sp>
      <p:sp>
        <p:nvSpPr>
          <p:cNvPr id="6" name="Slide Number Placeholder 5"/>
          <p:cNvSpPr>
            <a:spLocks noGrp="1"/>
          </p:cNvSpPr>
          <p:nvPr>
            <p:ph type="sldNum" sz="quarter" idx="12"/>
          </p:nvPr>
        </p:nvSpPr>
        <p:spPr/>
        <p:txBody>
          <a:bodyPr/>
          <a:lstStyle/>
          <a:p>
            <a:fld id="{218B68EE-0870-4886-B127-CB3A6B50238C}" type="slidenum">
              <a:rPr lang="en-US" smtClean="0"/>
              <a:pPr/>
              <a:t>6</a:t>
            </a:fld>
            <a:endParaRPr lang="en-US"/>
          </a:p>
        </p:txBody>
      </p:sp>
      <p:pic>
        <p:nvPicPr>
          <p:cNvPr id="4" name="Picture 178" descr="bu000620-field"/>
          <p:cNvPicPr>
            <a:picLocks noChangeAspect="1" noChangeArrowheads="1"/>
          </p:cNvPicPr>
          <p:nvPr/>
        </p:nvPicPr>
        <p:blipFill>
          <a:blip r:embed="rId2" cstate="print"/>
          <a:srcRect/>
          <a:stretch>
            <a:fillRect/>
          </a:stretch>
        </p:blipFill>
        <p:spPr bwMode="auto">
          <a:xfrm>
            <a:off x="6629400" y="1524000"/>
            <a:ext cx="25146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pPr lvl="0" algn="ctr"/>
            <a:r>
              <a:rPr lang="en-US" sz="3600" b="1" dirty="0" smtClean="0">
                <a:solidFill>
                  <a:schemeClr val="tx1"/>
                </a:solidFill>
              </a:rPr>
              <a:t>1.PROCUREMENT</a:t>
            </a:r>
            <a:br>
              <a:rPr lang="en-US" sz="3600" b="1" dirty="0" smtClean="0">
                <a:solidFill>
                  <a:schemeClr val="tx1"/>
                </a:solidFill>
              </a:rPr>
            </a:br>
            <a:r>
              <a:rPr lang="en-US" sz="3600" b="1" dirty="0" smtClean="0">
                <a:solidFill>
                  <a:schemeClr val="tx1"/>
                </a:solidFill>
              </a:rPr>
              <a:t>1.1What is Procurement?</a:t>
            </a:r>
            <a:endParaRPr lang="en-US" sz="3600" b="1" dirty="0">
              <a:solidFill>
                <a:schemeClr val="tx1"/>
              </a:solidFill>
            </a:endParaRPr>
          </a:p>
        </p:txBody>
      </p:sp>
      <p:sp>
        <p:nvSpPr>
          <p:cNvPr id="5" name="Content Placeholder 4"/>
          <p:cNvSpPr>
            <a:spLocks noGrp="1"/>
          </p:cNvSpPr>
          <p:nvPr>
            <p:ph idx="1"/>
          </p:nvPr>
        </p:nvSpPr>
        <p:spPr>
          <a:xfrm>
            <a:off x="152400" y="1295400"/>
            <a:ext cx="8763000" cy="5562600"/>
          </a:xfrm>
        </p:spPr>
        <p:txBody>
          <a:bodyPr>
            <a:normAutofit fontScale="92500" lnSpcReduction="20000"/>
          </a:bodyPr>
          <a:lstStyle/>
          <a:p>
            <a:pPr>
              <a:buNone/>
            </a:pPr>
            <a:r>
              <a:rPr lang="en-US" b="1" dirty="0" smtClean="0"/>
              <a:t>1.1.1 Procurement</a:t>
            </a:r>
          </a:p>
          <a:p>
            <a:pPr lvl="1">
              <a:lnSpc>
                <a:spcPct val="160000"/>
              </a:lnSpc>
              <a:buFont typeface="Wingdings" pitchFamily="2" charset="2"/>
              <a:buChar char="Ø"/>
            </a:pPr>
            <a:r>
              <a:rPr lang="en-US" sz="2400" b="1" i="1" dirty="0" smtClean="0">
                <a:solidFill>
                  <a:srgbClr val="FF0000"/>
                </a:solidFill>
              </a:rPr>
              <a:t>Procurement</a:t>
            </a:r>
            <a:r>
              <a:rPr lang="en-US" sz="2400" i="1" dirty="0" smtClean="0"/>
              <a:t> </a:t>
            </a:r>
            <a:r>
              <a:rPr lang="en-US" sz="2400" dirty="0" smtClean="0"/>
              <a:t>is the acquisition of appropriate goods, works and or services at the best possible total cost of ownership to meet the needs of the purchaser in terms of </a:t>
            </a:r>
            <a:r>
              <a:rPr lang="en-US" sz="2400" b="1" dirty="0" smtClean="0">
                <a:solidFill>
                  <a:srgbClr val="FF0000"/>
                </a:solidFill>
              </a:rPr>
              <a:t>quality</a:t>
            </a:r>
            <a:r>
              <a:rPr lang="en-US" sz="2400" dirty="0" smtClean="0"/>
              <a:t>, </a:t>
            </a:r>
            <a:r>
              <a:rPr lang="en-US" sz="2400" b="1" dirty="0" smtClean="0">
                <a:solidFill>
                  <a:srgbClr val="FF0000"/>
                </a:solidFill>
              </a:rPr>
              <a:t>quantity ,time </a:t>
            </a:r>
            <a:r>
              <a:rPr lang="en-US" sz="2400" dirty="0" smtClean="0"/>
              <a:t>,and </a:t>
            </a:r>
            <a:r>
              <a:rPr lang="en-US" sz="2400" b="1" dirty="0" smtClean="0">
                <a:solidFill>
                  <a:srgbClr val="FF0000"/>
                </a:solidFill>
              </a:rPr>
              <a:t>location.</a:t>
            </a:r>
          </a:p>
          <a:p>
            <a:pPr lvl="1">
              <a:lnSpc>
                <a:spcPct val="160000"/>
              </a:lnSpc>
              <a:buFont typeface="Wingdings" pitchFamily="2" charset="2"/>
              <a:buChar char="Ø"/>
            </a:pPr>
            <a:r>
              <a:rPr lang="en-US" dirty="0" smtClean="0"/>
              <a:t>The complete action or </a:t>
            </a:r>
            <a:r>
              <a:rPr lang="en-US" b="1" dirty="0" smtClean="0">
                <a:solidFill>
                  <a:srgbClr val="FF0000"/>
                </a:solidFill>
              </a:rPr>
              <a:t>process of acquiring or obtaining personnel ,material ,services ,</a:t>
            </a:r>
            <a:r>
              <a:rPr lang="en-US" dirty="0" smtClean="0">
                <a:solidFill>
                  <a:srgbClr val="FF0000"/>
                </a:solidFill>
              </a:rPr>
              <a:t>or</a:t>
            </a:r>
            <a:r>
              <a:rPr lang="en-US" b="1" dirty="0" smtClean="0">
                <a:solidFill>
                  <a:srgbClr val="FF0000"/>
                </a:solidFill>
              </a:rPr>
              <a:t> property </a:t>
            </a:r>
            <a:r>
              <a:rPr lang="en-US" sz="2400" dirty="0" smtClean="0"/>
              <a:t>by means authorized in pertinent directives.</a:t>
            </a:r>
          </a:p>
          <a:p>
            <a:pPr lvl="1">
              <a:lnSpc>
                <a:spcPct val="160000"/>
              </a:lnSpc>
              <a:buFont typeface="Wingdings" pitchFamily="2" charset="2"/>
              <a:buChar char="Ø"/>
            </a:pPr>
            <a:r>
              <a:rPr lang="en-US" dirty="0" smtClean="0"/>
              <a:t>Corporations and public bodies often define processes intended to promote </a:t>
            </a:r>
            <a:r>
              <a:rPr lang="en-US" b="1" dirty="0" smtClean="0"/>
              <a:t>fair </a:t>
            </a:r>
            <a:r>
              <a:rPr lang="en-US" dirty="0" smtClean="0"/>
              <a:t>and </a:t>
            </a:r>
            <a:r>
              <a:rPr lang="en-US" b="1" dirty="0" smtClean="0"/>
              <a:t>open competition</a:t>
            </a:r>
            <a:r>
              <a:rPr lang="en-US" dirty="0" smtClean="0"/>
              <a:t> for their business while minimizing exposure to fraud and collusion.</a:t>
            </a:r>
          </a:p>
          <a:p>
            <a:endParaRPr lang="en-US"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US" dirty="0" smtClean="0"/>
              <a:t>Cont…</a:t>
            </a:r>
            <a:endParaRPr lang="en-US" dirty="0"/>
          </a:p>
        </p:txBody>
      </p:sp>
      <p:sp>
        <p:nvSpPr>
          <p:cNvPr id="3" name="Content Placeholder 2"/>
          <p:cNvSpPr>
            <a:spLocks noGrp="1"/>
          </p:cNvSpPr>
          <p:nvPr>
            <p:ph idx="1"/>
          </p:nvPr>
        </p:nvSpPr>
        <p:spPr>
          <a:xfrm>
            <a:off x="228600" y="990600"/>
            <a:ext cx="8915400" cy="5334000"/>
          </a:xfrm>
        </p:spPr>
        <p:txBody>
          <a:bodyPr>
            <a:noAutofit/>
          </a:bodyPr>
          <a:lstStyle/>
          <a:p>
            <a:pPr>
              <a:lnSpc>
                <a:spcPct val="150000"/>
              </a:lnSpc>
              <a:buClrTx/>
              <a:buFont typeface="Wingdings" pitchFamily="2" charset="2"/>
              <a:buChar char="Ø"/>
            </a:pPr>
            <a:r>
              <a:rPr lang="en-US" sz="2000" dirty="0" smtClean="0"/>
              <a:t>In short , Procurement is Obtaining goods , works ,consultancy or other services through purchasing , hiring or obtaining by any other contractual means.</a:t>
            </a:r>
          </a:p>
          <a:p>
            <a:pPr>
              <a:lnSpc>
                <a:spcPct val="150000"/>
              </a:lnSpc>
              <a:buClrTx/>
              <a:buFont typeface="Wingdings" pitchFamily="2" charset="2"/>
              <a:buChar char="Ø"/>
            </a:pPr>
            <a:r>
              <a:rPr lang="en-US" sz="2400" b="1" i="1" dirty="0" smtClean="0">
                <a:solidFill>
                  <a:srgbClr val="FF0000"/>
                </a:solidFill>
              </a:rPr>
              <a:t>Tendering/Bidding </a:t>
            </a:r>
            <a:r>
              <a:rPr lang="en-US" sz="2400" b="1" i="1" dirty="0" smtClean="0"/>
              <a:t>: </a:t>
            </a:r>
            <a:r>
              <a:rPr lang="en-US" sz="2000" dirty="0" smtClean="0"/>
              <a:t>is a stage in the procurement process extending from advertisement (invitation to bid) up to signing of contract.</a:t>
            </a:r>
          </a:p>
          <a:p>
            <a:pPr>
              <a:lnSpc>
                <a:spcPct val="150000"/>
              </a:lnSpc>
              <a:buClrTx/>
              <a:buFont typeface="Wingdings" pitchFamily="2" charset="2"/>
              <a:buChar char="Ø"/>
            </a:pPr>
            <a:r>
              <a:rPr lang="en-US" sz="2400" b="1" i="1" dirty="0" smtClean="0">
                <a:solidFill>
                  <a:srgbClr val="FF0000"/>
                </a:solidFill>
              </a:rPr>
              <a:t>Tender/Bid </a:t>
            </a:r>
            <a:r>
              <a:rPr lang="en-US" sz="2000" dirty="0" smtClean="0"/>
              <a:t>is an offer which incorporates: the sum of money , time and other conditions required to carry out the contract obligations in order to complete a project or apart of it consisting of specified works.</a:t>
            </a:r>
          </a:p>
          <a:p>
            <a:pPr>
              <a:lnSpc>
                <a:spcPct val="150000"/>
              </a:lnSpc>
              <a:buClrTx/>
              <a:buFont typeface="Wingdings" pitchFamily="2" charset="2"/>
              <a:buChar char="Ø"/>
            </a:pPr>
            <a:r>
              <a:rPr lang="en-US" sz="2000" dirty="0" smtClean="0"/>
              <a:t>When signed and submitted the Bid/Tender creates a </a:t>
            </a:r>
            <a:r>
              <a:rPr lang="en-US" sz="2400" b="1" i="1" dirty="0" smtClean="0">
                <a:solidFill>
                  <a:srgbClr val="FF0000"/>
                </a:solidFill>
              </a:rPr>
              <a:t>legally binding </a:t>
            </a:r>
            <a:r>
              <a:rPr lang="en-US" sz="2000" dirty="0" smtClean="0"/>
              <a:t>and </a:t>
            </a:r>
            <a:r>
              <a:rPr lang="en-US" sz="2400" b="1" i="1" dirty="0" smtClean="0">
                <a:solidFill>
                  <a:srgbClr val="FF0000"/>
                </a:solidFill>
              </a:rPr>
              <a:t>valid offer.</a:t>
            </a:r>
          </a:p>
          <a:p>
            <a:pPr>
              <a:lnSpc>
                <a:spcPct val="200000"/>
              </a:lnSpc>
              <a:buNone/>
            </a:pPr>
            <a:endParaRPr lang="en-US" sz="1800" dirty="0">
              <a:latin typeface="+mj-lt"/>
            </a:endParaRPr>
          </a:p>
        </p:txBody>
      </p:sp>
      <p:sp>
        <p:nvSpPr>
          <p:cNvPr id="4" name="Slide Number Placeholder 3"/>
          <p:cNvSpPr>
            <a:spLocks noGrp="1"/>
          </p:cNvSpPr>
          <p:nvPr>
            <p:ph type="sldNum" sz="quarter" idx="12"/>
          </p:nvPr>
        </p:nvSpPr>
        <p:spPr/>
        <p:txBody>
          <a:bodyPr/>
          <a:lstStyle/>
          <a:p>
            <a:fld id="{218B68EE-0870-4886-B127-CB3A6B50238C}"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400" b="1" dirty="0" smtClean="0">
                <a:solidFill>
                  <a:schemeClr val="tx1"/>
                </a:solidFill>
              </a:rPr>
              <a:t>1.1.2 What is to be Procured?</a:t>
            </a:r>
            <a:endParaRPr lang="en-US" sz="4400" b="1" dirty="0">
              <a:solidFill>
                <a:schemeClr val="tx1"/>
              </a:solidFill>
            </a:endParaRPr>
          </a:p>
        </p:txBody>
      </p:sp>
      <p:sp>
        <p:nvSpPr>
          <p:cNvPr id="3" name="Content Placeholder 2"/>
          <p:cNvSpPr>
            <a:spLocks noGrp="1"/>
          </p:cNvSpPr>
          <p:nvPr>
            <p:ph idx="1"/>
          </p:nvPr>
        </p:nvSpPr>
        <p:spPr>
          <a:xfrm>
            <a:off x="381000" y="1219200"/>
            <a:ext cx="8534400" cy="5638800"/>
          </a:xfrm>
        </p:spPr>
        <p:txBody>
          <a:bodyPr>
            <a:normAutofit/>
          </a:bodyPr>
          <a:lstStyle/>
          <a:p>
            <a:pPr>
              <a:lnSpc>
                <a:spcPct val="150000"/>
              </a:lnSpc>
              <a:buClrTx/>
              <a:buFont typeface="Wingdings" pitchFamily="2" charset="2"/>
              <a:buChar char="Ø"/>
            </a:pPr>
            <a:r>
              <a:rPr lang="en-US" sz="2400" b="1" i="1" dirty="0" smtClean="0">
                <a:solidFill>
                  <a:srgbClr val="FF0000"/>
                </a:solidFill>
              </a:rPr>
              <a:t>Consultancy Services </a:t>
            </a:r>
            <a:r>
              <a:rPr lang="en-US" sz="2000" dirty="0" smtClean="0"/>
              <a:t>: a service of an intellectual and advisory nature provided by consultants using their </a:t>
            </a:r>
            <a:r>
              <a:rPr lang="en-US" sz="2000" b="1" dirty="0" smtClean="0">
                <a:solidFill>
                  <a:srgbClr val="FF0000"/>
                </a:solidFill>
              </a:rPr>
              <a:t>professional skills to study</a:t>
            </a:r>
            <a:r>
              <a:rPr lang="en-US" sz="2000" dirty="0" smtClean="0"/>
              <a:t> , design and organize specific projects ,advice clients ,conduct training and transfer knowledge.</a:t>
            </a:r>
          </a:p>
          <a:p>
            <a:pPr>
              <a:lnSpc>
                <a:spcPct val="150000"/>
              </a:lnSpc>
              <a:buClrTx/>
              <a:buFont typeface="Wingdings" pitchFamily="2" charset="2"/>
              <a:buChar char="Ø"/>
            </a:pPr>
            <a:r>
              <a:rPr lang="en-US" sz="2400" b="1" i="1" dirty="0" smtClean="0">
                <a:solidFill>
                  <a:srgbClr val="FF0000"/>
                </a:solidFill>
              </a:rPr>
              <a:t>Services </a:t>
            </a:r>
            <a:r>
              <a:rPr lang="en-US" sz="2000" b="1" dirty="0" smtClean="0"/>
              <a:t>: </a:t>
            </a:r>
            <a:r>
              <a:rPr lang="en-US" sz="2000" dirty="0" smtClean="0"/>
              <a:t>mean any object of procurement </a:t>
            </a:r>
            <a:r>
              <a:rPr lang="en-US" sz="2000" b="1" dirty="0" smtClean="0">
                <a:solidFill>
                  <a:srgbClr val="FF0000"/>
                </a:solidFill>
              </a:rPr>
              <a:t>not related to professional skills </a:t>
            </a:r>
            <a:r>
              <a:rPr lang="en-US" sz="2000" dirty="0" smtClean="0"/>
              <a:t>other than works ,good sand consultancy services ; such as transportation ,printing and duplicating books , maintenance , security  , electricity , telecommunication and water supply services.</a:t>
            </a:r>
          </a:p>
          <a:p>
            <a:endParaRPr lang="en-US" dirty="0"/>
          </a:p>
        </p:txBody>
      </p:sp>
      <p:sp>
        <p:nvSpPr>
          <p:cNvPr id="4" name="Slide Number Placeholder 3"/>
          <p:cNvSpPr>
            <a:spLocks noGrp="1"/>
          </p:cNvSpPr>
          <p:nvPr>
            <p:ph type="sldNum" sz="quarter" idx="12"/>
          </p:nvPr>
        </p:nvSpPr>
        <p:spPr/>
        <p:txBody>
          <a:bodyPr/>
          <a:lstStyle/>
          <a:p>
            <a:fld id="{218B68EE-0870-4886-B127-CB3A6B50238C}"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2163</TotalTime>
  <Words>3287</Words>
  <Application>Microsoft Office PowerPoint</Application>
  <PresentationFormat>On-screen Show (4:3)</PresentationFormat>
  <Paragraphs>506</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Flow</vt:lpstr>
      <vt:lpstr>Slide 1</vt:lpstr>
      <vt:lpstr> General Overview</vt:lpstr>
      <vt:lpstr>Cont…</vt:lpstr>
      <vt:lpstr>Slide 4</vt:lpstr>
      <vt:lpstr>Ethiopian Construction</vt:lpstr>
      <vt:lpstr> Procurement</vt:lpstr>
      <vt:lpstr>1.PROCUREMENT 1.1What is Procurement?</vt:lpstr>
      <vt:lpstr>Cont…</vt:lpstr>
      <vt:lpstr>1.1.2 What is to be Procured?</vt:lpstr>
      <vt:lpstr>1.2 Contract/Project Delivery Methods </vt:lpstr>
      <vt:lpstr> 1.2.1 Force Account</vt:lpstr>
      <vt:lpstr> 1.2.2 Outsourced delivery systems </vt:lpstr>
      <vt:lpstr>Cont…</vt:lpstr>
      <vt:lpstr> 1.2.2 Outsourced delivery systems A.Segmented Delivery Methods  </vt:lpstr>
      <vt:lpstr>Cont..</vt:lpstr>
      <vt:lpstr>Cont…</vt:lpstr>
      <vt:lpstr>Cont…</vt:lpstr>
      <vt:lpstr>B. Design- Bid , DB (Turnkey)</vt:lpstr>
      <vt:lpstr> Cont… </vt:lpstr>
      <vt:lpstr>C. Construction Management , CM</vt:lpstr>
      <vt:lpstr>Advantages may include</vt:lpstr>
      <vt:lpstr>Disadvantages may include</vt:lpstr>
      <vt:lpstr> D. Design-Build-Operate , DBO </vt:lpstr>
      <vt:lpstr>Cont…</vt:lpstr>
      <vt:lpstr>E. Build-Operate-Transfer , BOT</vt:lpstr>
      <vt:lpstr>G. Delivery systems based on Financing method</vt:lpstr>
      <vt:lpstr>1.3.Stages of Civil Engineering Projects</vt:lpstr>
      <vt:lpstr>Cont…</vt:lpstr>
      <vt:lpstr> 1.3.1 Pre-design stage </vt:lpstr>
      <vt:lpstr>1.3.2 Design stage</vt:lpstr>
      <vt:lpstr> 1.3.3 Tender/ Bid stage.                What is Tender?  </vt:lpstr>
      <vt:lpstr>Difference between a contract and a tender </vt:lpstr>
      <vt:lpstr> Cont… </vt:lpstr>
      <vt:lpstr>Cont…</vt:lpstr>
      <vt:lpstr> 1.3.4 Construction stage </vt:lpstr>
      <vt:lpstr>Cont…</vt:lpstr>
      <vt:lpstr>1.3.5 Contract closeout stage</vt:lpstr>
      <vt:lpstr> 1.4 Bid Preparation </vt:lpstr>
      <vt:lpstr>Cont…</vt:lpstr>
      <vt:lpstr>Cont…</vt:lpstr>
      <vt:lpstr>Cont…</vt:lpstr>
      <vt:lpstr>Cont..</vt:lpstr>
      <vt:lpstr> 1.4.2 Invitation to bidders  </vt:lpstr>
      <vt:lpstr> Sample Form of Tender </vt:lpstr>
      <vt:lpstr>1.4.3 Time for Preparation of Bids</vt:lpstr>
      <vt:lpstr>Instruction to bidders  </vt:lpstr>
      <vt:lpstr> 1.4.4 Submission of tender </vt:lpstr>
      <vt:lpstr>1.4.5 Evaluation of tender </vt:lpstr>
      <vt:lpstr>Cont…</vt:lpstr>
      <vt:lpstr>Cont….</vt:lpstr>
      <vt:lpstr>Cont…</vt:lpstr>
      <vt:lpstr>Cont….</vt:lpstr>
      <vt:lpstr>  1.7 Statistical Approach of Tendering</vt:lpstr>
      <vt:lpstr> Cont…</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536</cp:revision>
  <dcterms:created xsi:type="dcterms:W3CDTF">2014-11-18T18:59:13Z</dcterms:created>
  <dcterms:modified xsi:type="dcterms:W3CDTF">2020-03-02T09:12:11Z</dcterms:modified>
</cp:coreProperties>
</file>