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0" r:id="rId4"/>
    <p:sldId id="262" r:id="rId5"/>
    <p:sldId id="263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439-FD05-4A82-89B5-D0A157F2FF3A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B43D-6BD7-4950-AC06-00EBFAC95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439-FD05-4A82-89B5-D0A157F2FF3A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B43D-6BD7-4950-AC06-00EBFAC95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439-FD05-4A82-89B5-D0A157F2FF3A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B43D-6BD7-4950-AC06-00EBFAC95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439-FD05-4A82-89B5-D0A157F2FF3A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B43D-6BD7-4950-AC06-00EBFAC95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439-FD05-4A82-89B5-D0A157F2FF3A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B43D-6BD7-4950-AC06-00EBFAC95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439-FD05-4A82-89B5-D0A157F2FF3A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B43D-6BD7-4950-AC06-00EBFAC95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439-FD05-4A82-89B5-D0A157F2FF3A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B43D-6BD7-4950-AC06-00EBFAC95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439-FD05-4A82-89B5-D0A157F2FF3A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B43D-6BD7-4950-AC06-00EBFAC95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439-FD05-4A82-89B5-D0A157F2FF3A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B43D-6BD7-4950-AC06-00EBFAC95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439-FD05-4A82-89B5-D0A157F2FF3A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B43D-6BD7-4950-AC06-00EBFAC95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8439-FD05-4A82-89B5-D0A157F2FF3A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93BB43D-6BD7-4950-AC06-00EBFAC956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FA8439-FD05-4A82-89B5-D0A157F2FF3A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3BB43D-6BD7-4950-AC06-00EBFAC9564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-76200"/>
            <a:ext cx="9144000" cy="1981200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95000"/>
              </a:lnSpc>
              <a:buClr>
                <a:srgbClr val="000000"/>
              </a:buClr>
            </a:pPr>
            <a:endParaRPr lang="en-US" sz="128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</a:pPr>
            <a:endParaRPr lang="en-US" sz="128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</a:pPr>
            <a:endParaRPr lang="en-US" sz="128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</a:pPr>
            <a:endParaRPr lang="en-US" sz="128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</a:pPr>
            <a:endParaRPr lang="en-US" sz="128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</a:pPr>
            <a:endParaRPr lang="en-US" sz="128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</a:pPr>
            <a:endParaRPr lang="en-US" sz="14400" b="1" dirty="0" smtClean="0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</a:pPr>
            <a:r>
              <a:rPr lang="en-US" sz="14400" b="1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COTM4242</a:t>
            </a:r>
            <a:r>
              <a:rPr lang="en-US" sz="12800" b="1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– </a:t>
            </a:r>
            <a:r>
              <a:rPr lang="en-US" sz="12800" dirty="0" smtClean="0"/>
              <a:t>procurement management and contracts </a:t>
            </a:r>
            <a:r>
              <a:rPr lang="en-US" sz="12800" dirty="0" smtClean="0"/>
              <a:t>administration</a:t>
            </a:r>
            <a:endParaRPr lang="en-US" sz="12800" dirty="0" smtClean="0">
              <a:solidFill>
                <a:srgbClr val="FF0000"/>
              </a:solidFill>
            </a:endParaRPr>
          </a:p>
          <a:p>
            <a:endParaRPr lang="en-US" sz="5700" b="1" dirty="0" smtClean="0">
              <a:solidFill>
                <a:srgbClr val="FF0000"/>
              </a:solidFill>
            </a:endParaRPr>
          </a:p>
          <a:p>
            <a:endParaRPr lang="en-US" sz="5700" b="1" dirty="0">
              <a:solidFill>
                <a:srgbClr val="FF0000"/>
              </a:solidFill>
            </a:endParaRPr>
          </a:p>
          <a:p>
            <a:pPr algn="r">
              <a:lnSpc>
                <a:spcPct val="95000"/>
              </a:lnSpc>
              <a:buClr>
                <a:srgbClr val="000000"/>
              </a:buClr>
            </a:pPr>
            <a:endParaRPr lang="en-US" sz="5700" b="1" dirty="0" smtClean="0">
              <a:solidFill>
                <a:srgbClr val="FF0000"/>
              </a:solidFill>
            </a:endParaRPr>
          </a:p>
          <a:p>
            <a:pPr>
              <a:lnSpc>
                <a:spcPct val="95000"/>
              </a:lnSpc>
              <a:buClr>
                <a:srgbClr val="000000"/>
              </a:buClr>
            </a:pPr>
            <a:r>
              <a:rPr lang="en-US" sz="3600" b="1" i="1" dirty="0" smtClean="0">
                <a:solidFill>
                  <a:srgbClr val="FF0000"/>
                </a:solidFill>
                <a:latin typeface="CMUSansSerif"/>
                <a:ea typeface="+mj-ea"/>
                <a:cs typeface="+mj-cs"/>
              </a:rPr>
              <a:t>                      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68EE-0870-4886-B127-CB3A6B50238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" name="Picture 176" descr="bu001853-job s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4953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114800"/>
            <a:ext cx="2133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62400"/>
            <a:ext cx="2133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057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0"/>
            <a:ext cx="2133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8153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57274"/>
            <a:ext cx="8153400" cy="549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822959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845820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792479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Cont…..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09650"/>
            <a:ext cx="80010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3. EFFECTS OF CONTRACT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7848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784859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8000999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4.CONSTRUCTION CONTRACTS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type="ctrTitle"/>
          </p:nvPr>
        </p:nvSpPr>
        <p:spPr>
          <a:xfrm>
            <a:off x="0" y="1828800"/>
            <a:ext cx="8915400" cy="25908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COTM 4504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/>
              <a:t>procurement management and contracts administration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CHAPTER 2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2.1 Contracts in General and 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Construction Contracts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8001000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8077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807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4389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8001000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85838"/>
            <a:ext cx="8534400" cy="549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7620000" cy="466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800099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09638"/>
            <a:ext cx="8153399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8153399" cy="5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762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TYPES OF CONSTRUCTION CONTRACTS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4582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851648" cy="1828800"/>
          </a:xfrm>
        </p:spPr>
        <p:txBody>
          <a:bodyPr/>
          <a:lstStyle/>
          <a:p>
            <a:pPr algn="l"/>
            <a:r>
              <a:rPr lang="en-US" dirty="0" smtClean="0"/>
              <a:t>Outline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1371600"/>
            <a:ext cx="79248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 smtClean="0">
                <a:solidFill>
                  <a:schemeClr val="bg1"/>
                </a:solidFill>
              </a:rPr>
              <a:t>Contracts </a:t>
            </a:r>
            <a:r>
              <a:rPr lang="en-US" sz="2800" b="1" i="1" dirty="0">
                <a:solidFill>
                  <a:schemeClr val="bg1"/>
                </a:solidFill>
              </a:rPr>
              <a:t>in General and Construction Contracts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</a:rPr>
              <a:t>1. Contract: Definition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</a:rPr>
              <a:t>2. Elements of Contract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</a:rPr>
              <a:t>3. Effects of Contract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</a:rPr>
              <a:t>4. Construction Contracts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</a:rPr>
              <a:t>5. Types of Construction Contracts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807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1"/>
            <a:ext cx="792479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815339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8077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8001000" cy="541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8305800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815339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22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822959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382000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1</a:t>
            </a:r>
            <a:r>
              <a:rPr lang="en-US" b="1" dirty="0" smtClean="0">
                <a:solidFill>
                  <a:schemeClr val="tx1"/>
                </a:solidFill>
              </a:rPr>
              <a:t>. </a:t>
            </a:r>
            <a:r>
              <a:rPr lang="en-US" sz="4000" b="1" dirty="0" smtClean="0">
                <a:solidFill>
                  <a:schemeClr val="tx1"/>
                </a:solidFill>
              </a:rPr>
              <a:t>CONTRACT: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305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8001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807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1"/>
            <a:ext cx="8001000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	Cont…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8229600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815339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19912"/>
          </a:xfrm>
        </p:spPr>
        <p:txBody>
          <a:bodyPr/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76324"/>
            <a:ext cx="8153399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	</a:t>
            </a:r>
            <a:r>
              <a:rPr lang="en-US" sz="5600" dirty="0" smtClean="0"/>
              <a:t>Cont….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815339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76313"/>
            <a:ext cx="8382000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Documents and Settings\power user\My Documents\My Pictures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80772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8153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90624"/>
            <a:ext cx="8077200" cy="536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2. ELEMENTS OF CONTRACT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7848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310</TotalTime>
  <Words>153</Words>
  <Application>Microsoft Office PowerPoint</Application>
  <PresentationFormat>On-screen Show (4:3)</PresentationFormat>
  <Paragraphs>68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Flow</vt:lpstr>
      <vt:lpstr>Slide 1</vt:lpstr>
      <vt:lpstr>COTM 4504: procurement management and contracts administration CHAPTER 2 2.1 Contracts in General and  Construction Contracts</vt:lpstr>
      <vt:lpstr>Outline </vt:lpstr>
      <vt:lpstr>1. CONTRACT: DEFINITION</vt:lpstr>
      <vt:lpstr>Cont…</vt:lpstr>
      <vt:lpstr>Cont…</vt:lpstr>
      <vt:lpstr>2. ELEMENTS OF CONTRACT</vt:lpstr>
      <vt:lpstr>Cont….</vt:lpstr>
      <vt:lpstr>Cont….</vt:lpstr>
      <vt:lpstr>Cont…</vt:lpstr>
      <vt:lpstr>Cont….</vt:lpstr>
      <vt:lpstr>Cont….</vt:lpstr>
      <vt:lpstr>Cont….</vt:lpstr>
      <vt:lpstr>Cont….</vt:lpstr>
      <vt:lpstr>Cont…..</vt:lpstr>
      <vt:lpstr>3. EFFECTS OF CONTRACT</vt:lpstr>
      <vt:lpstr>Cont..</vt:lpstr>
      <vt:lpstr>Cont…</vt:lpstr>
      <vt:lpstr>4.CONSTRUCTION CONTRACTS</vt:lpstr>
      <vt:lpstr>Cont…</vt:lpstr>
      <vt:lpstr>Cont….</vt:lpstr>
      <vt:lpstr>Cont…</vt:lpstr>
      <vt:lpstr>Cont..</vt:lpstr>
      <vt:lpstr>Cont….</vt:lpstr>
      <vt:lpstr>Cont….</vt:lpstr>
      <vt:lpstr>Cont….</vt:lpstr>
      <vt:lpstr>Cont….</vt:lpstr>
      <vt:lpstr>Cont…</vt:lpstr>
      <vt:lpstr>TYPES OF CONSTRUCTION CONTRACTS</vt:lpstr>
      <vt:lpstr>Cont…</vt:lpstr>
      <vt:lpstr>Cont….</vt:lpstr>
      <vt:lpstr>Cont…</vt:lpstr>
      <vt:lpstr>Cont…</vt:lpstr>
      <vt:lpstr>Cont….</vt:lpstr>
      <vt:lpstr>Cont….</vt:lpstr>
      <vt:lpstr>Cont….</vt:lpstr>
      <vt:lpstr>Cont..</vt:lpstr>
      <vt:lpstr>Cont…</vt:lpstr>
      <vt:lpstr>Cont…</vt:lpstr>
      <vt:lpstr>Cont….</vt:lpstr>
      <vt:lpstr>Cont….</vt:lpstr>
      <vt:lpstr>Cont….</vt:lpstr>
      <vt:lpstr>Cont…</vt:lpstr>
      <vt:lpstr> Cont…</vt:lpstr>
      <vt:lpstr>Cont…</vt:lpstr>
      <vt:lpstr>Cont….</vt:lpstr>
      <vt:lpstr> Cont….</vt:lpstr>
      <vt:lpstr>Cont..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69</cp:revision>
  <dcterms:created xsi:type="dcterms:W3CDTF">2014-12-05T17:41:43Z</dcterms:created>
  <dcterms:modified xsi:type="dcterms:W3CDTF">2020-03-23T07:50:05Z</dcterms:modified>
</cp:coreProperties>
</file>