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219C2-300E-49FF-A423-F1336264CBB0}"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4604A-78C3-46BB-9F97-88A1D037891C}" type="slidenum">
              <a:rPr lang="en-US" smtClean="0"/>
              <a:t>‹#›</a:t>
            </a:fld>
            <a:endParaRPr lang="en-US"/>
          </a:p>
        </p:txBody>
      </p:sp>
    </p:spTree>
    <p:extLst>
      <p:ext uri="{BB962C8B-B14F-4D97-AF65-F5344CB8AC3E}">
        <p14:creationId xmlns:p14="http://schemas.microsoft.com/office/powerpoint/2010/main" val="34109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83ECE59-6779-4C72-9BFC-4C50B201CA43}" type="slidenum">
              <a:rPr lang="en-GB"/>
              <a:t>8</a:t>
            </a:fld>
            <a:endParaRPr lang="en-GB" dirty="0"/>
          </a:p>
        </p:txBody>
      </p:sp>
      <p:sp>
        <p:nvSpPr>
          <p:cNvPr id="192514" name="Rectangle 2"/>
          <p:cNvSpPr>
            <a:spLocks noGrp="1" noRot="1" noChangeAspect="1" noChangeArrowheads="1" noTextEdit="1"/>
          </p:cNvSpPr>
          <p:nvPr>
            <p:ph type="sldImg"/>
          </p:nvPr>
        </p:nvSpPr>
        <p:spPr/>
      </p:sp>
      <p:sp>
        <p:nvSpPr>
          <p:cNvPr id="19251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14371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FA064FB-D95E-4569-BDEA-468FFFEB6372}" type="slidenum">
              <a:rPr lang="en-GB"/>
              <a:t>17</a:t>
            </a:fld>
            <a:endParaRPr lang="en-GB" dirty="0"/>
          </a:p>
        </p:txBody>
      </p:sp>
      <p:sp>
        <p:nvSpPr>
          <p:cNvPr id="126978" name="Rectangle 2"/>
          <p:cNvSpPr>
            <a:spLocks noGrp="1" noRot="1" noChangeAspect="1" noChangeArrowheads="1" noTextEdit="1"/>
          </p:cNvSpPr>
          <p:nvPr>
            <p:ph type="sldImg"/>
          </p:nvPr>
        </p:nvSpPr>
        <p:spPr/>
      </p:sp>
      <p:sp>
        <p:nvSpPr>
          <p:cNvPr id="12697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6153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1CCF16B-1737-4025-93DB-781CBDE9BA88}" type="slidenum">
              <a:rPr lang="en-GB"/>
              <a:t>18</a:t>
            </a:fld>
            <a:endParaRPr lang="en-GB" dirty="0"/>
          </a:p>
        </p:txBody>
      </p:sp>
      <p:sp>
        <p:nvSpPr>
          <p:cNvPr id="129026" name="Rectangle 2"/>
          <p:cNvSpPr>
            <a:spLocks noGrp="1" noRot="1" noChangeAspect="1" noChangeArrowheads="1" noTextEdit="1"/>
          </p:cNvSpPr>
          <p:nvPr>
            <p:ph type="sldImg"/>
          </p:nvPr>
        </p:nvSpPr>
        <p:spPr/>
      </p:sp>
      <p:sp>
        <p:nvSpPr>
          <p:cNvPr id="12902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57544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F090BC4-7630-49B2-9E3E-3452A5CDDF99}" type="slidenum">
              <a:rPr lang="en-GB"/>
              <a:t>19</a:t>
            </a:fld>
            <a:endParaRPr lang="en-GB" dirty="0"/>
          </a:p>
        </p:txBody>
      </p:sp>
      <p:sp>
        <p:nvSpPr>
          <p:cNvPr id="131074" name="Rectangle 2"/>
          <p:cNvSpPr>
            <a:spLocks noGrp="1" noRot="1" noChangeAspect="1" noChangeArrowheads="1" noTextEdit="1"/>
          </p:cNvSpPr>
          <p:nvPr>
            <p:ph type="sldImg"/>
          </p:nvPr>
        </p:nvSpPr>
        <p:spPr/>
      </p:sp>
      <p:sp>
        <p:nvSpPr>
          <p:cNvPr id="1310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731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C0E0D89-4FFA-4CCF-BF26-C2CAA26A9925}" type="slidenum">
              <a:rPr lang="en-GB"/>
              <a:t>20</a:t>
            </a:fld>
            <a:endParaRPr lang="en-GB" dirty="0"/>
          </a:p>
        </p:txBody>
      </p:sp>
      <p:sp>
        <p:nvSpPr>
          <p:cNvPr id="133122" name="Rectangle 2"/>
          <p:cNvSpPr>
            <a:spLocks noGrp="1" noRot="1" noChangeAspect="1" noChangeArrowheads="1" noTextEdit="1"/>
          </p:cNvSpPr>
          <p:nvPr>
            <p:ph type="sldImg"/>
          </p:nvPr>
        </p:nvSpPr>
        <p:spPr/>
      </p:sp>
      <p:sp>
        <p:nvSpPr>
          <p:cNvPr id="133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44304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2941F68-F424-4DD9-BCD3-A480589010E9}" type="slidenum">
              <a:rPr lang="en-GB"/>
              <a:t>21</a:t>
            </a:fld>
            <a:endParaRPr lang="en-GB" dirty="0"/>
          </a:p>
        </p:txBody>
      </p:sp>
      <p:sp>
        <p:nvSpPr>
          <p:cNvPr id="135170" name="Rectangle 2"/>
          <p:cNvSpPr>
            <a:spLocks noGrp="1" noRot="1" noChangeAspect="1" noChangeArrowheads="1" noTextEdit="1"/>
          </p:cNvSpPr>
          <p:nvPr>
            <p:ph type="sldImg"/>
          </p:nvPr>
        </p:nvSpPr>
        <p:spPr/>
      </p:sp>
      <p:sp>
        <p:nvSpPr>
          <p:cNvPr id="1351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58526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67051D4-99AF-4D6B-82FE-ECAB62408D1D}" type="slidenum">
              <a:rPr lang="en-GB"/>
              <a:t>22</a:t>
            </a:fld>
            <a:endParaRPr lang="en-GB" dirty="0"/>
          </a:p>
        </p:txBody>
      </p:sp>
      <p:sp>
        <p:nvSpPr>
          <p:cNvPr id="137218" name="Rectangle 2"/>
          <p:cNvSpPr>
            <a:spLocks noGrp="1" noRot="1" noChangeAspect="1" noChangeArrowheads="1" noTextEdit="1"/>
          </p:cNvSpPr>
          <p:nvPr>
            <p:ph type="sldImg"/>
          </p:nvPr>
        </p:nvSpPr>
        <p:spPr/>
      </p:sp>
      <p:sp>
        <p:nvSpPr>
          <p:cNvPr id="13721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64532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5821FFC-038B-4592-82BC-ADD7F3A0B4F7}" type="slidenum">
              <a:rPr lang="en-GB"/>
              <a:t>23</a:t>
            </a:fld>
            <a:endParaRPr lang="en-GB" dirty="0"/>
          </a:p>
        </p:txBody>
      </p:sp>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00037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D9AD56A-188A-4AB6-830C-935549F628E1}" type="slidenum">
              <a:rPr lang="en-GB"/>
              <a:t>24</a:t>
            </a:fld>
            <a:endParaRPr lang="en-GB" dirty="0"/>
          </a:p>
        </p:txBody>
      </p:sp>
      <p:sp>
        <p:nvSpPr>
          <p:cNvPr id="139266" name="Rectangle 2"/>
          <p:cNvSpPr>
            <a:spLocks noGrp="1" noRot="1" noChangeAspect="1" noChangeArrowheads="1" noTextEdit="1"/>
          </p:cNvSpPr>
          <p:nvPr>
            <p:ph type="sldImg"/>
          </p:nvPr>
        </p:nvSpPr>
        <p:spPr/>
      </p:sp>
      <p:sp>
        <p:nvSpPr>
          <p:cNvPr id="1392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12934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FF0D863-C270-456C-8C6D-CC3E4A5FD48A}" type="slidenum">
              <a:rPr lang="en-GB"/>
              <a:t>25</a:t>
            </a:fld>
            <a:endParaRPr lang="en-GB" dirty="0"/>
          </a:p>
        </p:txBody>
      </p:sp>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6965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FAF0368-A665-443D-B44D-4A5F97A7A7FB}" type="slidenum">
              <a:rPr lang="en-GB"/>
              <a:t>26</a:t>
            </a:fld>
            <a:endParaRPr lang="en-GB" dirty="0"/>
          </a:p>
        </p:txBody>
      </p:sp>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8700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C7FB2C5-B3DB-46F6-B3C5-D3CF80D07220}" type="slidenum">
              <a:rPr lang="en-GB"/>
              <a:t>9</a:t>
            </a:fld>
            <a:endParaRPr lang="en-GB" dirty="0"/>
          </a:p>
        </p:txBody>
      </p:sp>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7493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5F995FA-FF73-4BFD-88CD-5FD64200F8C2}" type="slidenum">
              <a:rPr lang="en-GB"/>
              <a:t>27</a:t>
            </a:fld>
            <a:endParaRPr lang="en-GB" dirty="0"/>
          </a:p>
        </p:txBody>
      </p:sp>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2954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C21B2F8-A4DE-4630-9915-6FEFC5BD9F38}" type="slidenum">
              <a:rPr lang="en-GB"/>
              <a:t>10</a:t>
            </a:fld>
            <a:endParaRPr lang="en-GB" dirty="0"/>
          </a:p>
        </p:txBody>
      </p:sp>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938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62C824D-DE28-4D80-AF16-91836038862F}" type="slidenum">
              <a:rPr lang="en-GB"/>
              <a:t>11</a:t>
            </a:fld>
            <a:endParaRPr lang="en-GB" dirty="0"/>
          </a:p>
        </p:txBody>
      </p:sp>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18258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16E737-0DDB-491C-8763-ACCD46EB8FEF}" type="slidenum">
              <a:rPr lang="en-GB"/>
              <a:t>12</a:t>
            </a:fld>
            <a:endParaRPr lang="en-GB" dirty="0"/>
          </a:p>
        </p:txBody>
      </p:sp>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47253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1056009-C4F6-431D-ACDF-F7BD56C6829A}" type="slidenum">
              <a:rPr lang="en-GB"/>
              <a:t>13</a:t>
            </a:fld>
            <a:endParaRPr lang="en-GB" dirty="0"/>
          </a:p>
        </p:txBody>
      </p:sp>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27348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2B72BF8-47D0-4BF9-A489-E5B4AD46EE29}" type="slidenum">
              <a:rPr lang="en-GB"/>
              <a:t>14</a:t>
            </a:fld>
            <a:endParaRPr lang="en-GB" dirty="0"/>
          </a:p>
        </p:txBody>
      </p:sp>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62336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538AE82-BD16-45B5-9B1B-BD402C678297}" type="slidenum">
              <a:rPr lang="en-GB"/>
              <a:t>15</a:t>
            </a:fld>
            <a:endParaRPr lang="en-GB" dirty="0"/>
          </a:p>
        </p:txBody>
      </p:sp>
      <p:sp>
        <p:nvSpPr>
          <p:cNvPr id="88066" name="Rectangle 1026"/>
          <p:cNvSpPr>
            <a:spLocks noGrp="1" noRot="1" noChangeAspect="1" noChangeArrowheads="1" noTextEdit="1"/>
          </p:cNvSpPr>
          <p:nvPr>
            <p:ph type="sldImg"/>
          </p:nvPr>
        </p:nvSpPr>
        <p:spPr/>
      </p:sp>
      <p:sp>
        <p:nvSpPr>
          <p:cNvPr id="88067" name="Rectangle 1027"/>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40539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DA57BF6-E042-43B4-8965-5BDA239761AE}" type="slidenum">
              <a:rPr lang="en-GB"/>
              <a:t>16</a:t>
            </a:fld>
            <a:endParaRPr lang="en-GB" dirty="0"/>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53940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E1709-A3AE-4641-AA93-5E9942D4042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272705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E1709-A3AE-4641-AA93-5E9942D4042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176582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E1709-A3AE-4641-AA93-5E9942D4042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247761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C6F5A8D7-1467-4DE5-A0DB-07A04FE26032}" type="slidenum">
              <a:rPr lang="en-US"/>
              <a:t>‹#›</a:t>
            </a:fld>
            <a:endParaRPr lang="en-US"/>
          </a:p>
        </p:txBody>
      </p:sp>
    </p:spTree>
    <p:extLst>
      <p:ext uri="{BB962C8B-B14F-4D97-AF65-F5344CB8AC3E}">
        <p14:creationId xmlns:p14="http://schemas.microsoft.com/office/powerpoint/2010/main" val="101704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E1709-A3AE-4641-AA93-5E9942D4042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272701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E1709-A3AE-4641-AA93-5E9942D40427}"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331168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E1709-A3AE-4641-AA93-5E9942D4042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9851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E1709-A3AE-4641-AA93-5E9942D40427}"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107055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E1709-A3AE-4641-AA93-5E9942D40427}"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357017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E1709-A3AE-4641-AA93-5E9942D40427}"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243164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E1709-A3AE-4641-AA93-5E9942D4042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408417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E1709-A3AE-4641-AA93-5E9942D40427}"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60A1C-C101-452B-B584-44021086DBEC}" type="slidenum">
              <a:rPr lang="en-US" smtClean="0"/>
              <a:t>‹#›</a:t>
            </a:fld>
            <a:endParaRPr lang="en-US"/>
          </a:p>
        </p:txBody>
      </p:sp>
    </p:spTree>
    <p:extLst>
      <p:ext uri="{BB962C8B-B14F-4D97-AF65-F5344CB8AC3E}">
        <p14:creationId xmlns:p14="http://schemas.microsoft.com/office/powerpoint/2010/main" val="133731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E1709-A3AE-4641-AA93-5E9942D40427}" type="datetimeFigureOut">
              <a:rPr lang="en-US" smtClean="0"/>
              <a:t>3/24/2020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60A1C-C101-452B-B584-44021086DBEC}" type="slidenum">
              <a:rPr lang="en-US" smtClean="0"/>
              <a:t>‹#›</a:t>
            </a:fld>
            <a:endParaRPr lang="en-US"/>
          </a:p>
        </p:txBody>
      </p:sp>
    </p:spTree>
    <p:extLst>
      <p:ext uri="{BB962C8B-B14F-4D97-AF65-F5344CB8AC3E}">
        <p14:creationId xmlns:p14="http://schemas.microsoft.com/office/powerpoint/2010/main" val="1226591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8744" y="0"/>
            <a:ext cx="5214974" cy="6072206"/>
          </a:xfrm>
        </p:spPr>
        <p:txBody>
          <a:bodyPr>
            <a:noAutofit/>
          </a:bodyPr>
          <a:lstStyle/>
          <a:p>
            <a:pPr algn="ctr">
              <a:lnSpc>
                <a:spcPct val="150000"/>
              </a:lnSpc>
            </a:pPr>
            <a:r>
              <a:rPr lang="en-GB" sz="2000" b="1" dirty="0"/>
              <a:t/>
            </a:r>
            <a:br>
              <a:rPr lang="en-GB" sz="2000" b="1" dirty="0"/>
            </a:br>
            <a:r>
              <a:rPr lang="en-GB" sz="1800" b="1" dirty="0"/>
              <a:t/>
            </a:r>
            <a:br>
              <a:rPr lang="en-GB" sz="1800" b="1" dirty="0"/>
            </a:br>
            <a:r>
              <a:rPr lang="en-GB" sz="1800" b="1" dirty="0"/>
              <a:t/>
            </a:r>
            <a:br>
              <a:rPr lang="en-GB" sz="1800" b="1" dirty="0"/>
            </a:br>
            <a:r>
              <a:rPr lang="en-GB" sz="1800" b="1" dirty="0"/>
              <a:t/>
            </a:r>
            <a:br>
              <a:rPr lang="en-GB" sz="1800" b="1" dirty="0"/>
            </a:br>
            <a:r>
              <a:rPr lang="en-GB" sz="1800" b="1" dirty="0"/>
              <a:t/>
            </a:r>
            <a:br>
              <a:rPr lang="en-GB" sz="1800" b="1" dirty="0"/>
            </a:br>
            <a:r>
              <a:rPr lang="en-GB" sz="1800" b="1" dirty="0"/>
              <a:t/>
            </a:r>
            <a:br>
              <a:rPr lang="en-GB" sz="1800" b="1" dirty="0"/>
            </a:br>
            <a:r>
              <a:rPr lang="en-GB" sz="1800" b="1" dirty="0"/>
              <a:t/>
            </a:r>
            <a:br>
              <a:rPr lang="en-GB" sz="1800" b="1" dirty="0"/>
            </a:br>
            <a:r>
              <a:rPr lang="en-US" sz="2400" b="1" dirty="0"/>
              <a:t>Construction PERFORMANCE  AND  REOURCE OPTIMIZATION</a:t>
            </a:r>
            <a:br>
              <a:rPr lang="en-US" sz="2400" b="1" dirty="0"/>
            </a:br>
            <a:r>
              <a:rPr lang="en-US" sz="2400" b="1" dirty="0" smtClean="0"/>
              <a:t>CHAPTER </a:t>
            </a:r>
            <a:r>
              <a:rPr lang="en-US" sz="2400" b="1" dirty="0"/>
              <a:t>1</a:t>
            </a:r>
            <a:br>
              <a:rPr lang="en-US" sz="2400" b="1" dirty="0"/>
            </a:br>
            <a:r>
              <a:rPr lang="en-US" sz="2400" b="1" dirty="0"/>
              <a:t>OVERVIEW OF CONSTRUCTION PERFORMANCE MANAGEMENT</a:t>
            </a:r>
            <a:br>
              <a:rPr lang="en-US" sz="2400" b="1" dirty="0"/>
            </a:br>
            <a:r>
              <a:rPr lang="en-GB" sz="2000" b="1" dirty="0"/>
              <a:t/>
            </a:r>
            <a:br>
              <a:rPr lang="en-GB" sz="2000" b="1" dirty="0"/>
            </a:br>
            <a:endParaRPr lang="en-GB" sz="1800" b="1" dirty="0"/>
          </a:p>
        </p:txBody>
      </p:sp>
      <p:pic>
        <p:nvPicPr>
          <p:cNvPr id="5" name="Picture 2" descr="C:\Documents and Settings\Acer\Desktop\presentation\popt17.jpg"/>
          <p:cNvPicPr>
            <a:picLocks noChangeAspect="1" noChangeArrowheads="1"/>
          </p:cNvPicPr>
          <p:nvPr/>
        </p:nvPicPr>
        <p:blipFill>
          <a:blip r:embed="rId2" cstate="print"/>
          <a:srcRect/>
          <a:stretch>
            <a:fillRect/>
          </a:stretch>
        </p:blipFill>
        <p:spPr bwMode="auto">
          <a:xfrm>
            <a:off x="1524001" y="0"/>
            <a:ext cx="3703811" cy="3501008"/>
          </a:xfrm>
          <a:prstGeom prst="rect">
            <a:avLst/>
          </a:prstGeom>
          <a:noFill/>
        </p:spPr>
      </p:pic>
      <p:pic>
        <p:nvPicPr>
          <p:cNvPr id="7" name="Picture 3" descr="C:\Documents and Settings\Acer\Desktop\presentation\port-of-los-angeles.jpg"/>
          <p:cNvPicPr>
            <a:picLocks noChangeAspect="1" noChangeArrowheads="1"/>
          </p:cNvPicPr>
          <p:nvPr/>
        </p:nvPicPr>
        <p:blipFill>
          <a:blip r:embed="rId3" cstate="print"/>
          <a:srcRect/>
          <a:stretch>
            <a:fillRect/>
          </a:stretch>
        </p:blipFill>
        <p:spPr bwMode="auto">
          <a:xfrm>
            <a:off x="1524000" y="2924944"/>
            <a:ext cx="3707904" cy="3134072"/>
          </a:xfrm>
          <a:prstGeom prst="rect">
            <a:avLst/>
          </a:prstGeom>
          <a:noFill/>
        </p:spPr>
      </p:pic>
    </p:spTree>
    <p:extLst>
      <p:ext uri="{BB962C8B-B14F-4D97-AF65-F5344CB8AC3E}">
        <p14:creationId xmlns:p14="http://schemas.microsoft.com/office/powerpoint/2010/main" val="4205695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38282" y="214290"/>
            <a:ext cx="8096280" cy="1171596"/>
          </a:xfrm>
        </p:spPr>
        <p:txBody>
          <a:bodyPr>
            <a:normAutofit fontScale="90000"/>
          </a:bodyPr>
          <a:lstStyle/>
          <a:p>
            <a:r>
              <a:rPr lang="en-GB" sz="2400" b="1" dirty="0"/>
              <a:t/>
            </a:r>
            <a:br>
              <a:rPr lang="en-GB" sz="2400" b="1" dirty="0"/>
            </a:br>
            <a:r>
              <a:rPr lang="en-GB" sz="2400" b="1" dirty="0"/>
              <a:t/>
            </a:r>
            <a:br>
              <a:rPr lang="en-GB" sz="2400" b="1" dirty="0"/>
            </a:br>
            <a:r>
              <a:rPr lang="en-GB" sz="2400" b="1" dirty="0"/>
              <a:t> </a:t>
            </a:r>
            <a:r>
              <a:rPr lang="en-GB" sz="3200" b="1" dirty="0"/>
              <a:t/>
            </a:r>
            <a:br>
              <a:rPr lang="en-GB" sz="3200" b="1" dirty="0"/>
            </a:br>
            <a:r>
              <a:rPr lang="en-GB" sz="2400" b="1" dirty="0"/>
              <a:t/>
            </a:r>
            <a:br>
              <a:rPr lang="en-GB" sz="2400" b="1" dirty="0"/>
            </a:br>
            <a:endParaRPr lang="en-GB" sz="2400" b="1" dirty="0"/>
          </a:p>
        </p:txBody>
      </p:sp>
      <p:sp>
        <p:nvSpPr>
          <p:cNvPr id="103427" name="Rectangle 3"/>
          <p:cNvSpPr>
            <a:spLocks noGrp="1" noChangeArrowheads="1"/>
          </p:cNvSpPr>
          <p:nvPr>
            <p:ph sz="quarter" idx="1"/>
          </p:nvPr>
        </p:nvSpPr>
        <p:spPr>
          <a:xfrm>
            <a:off x="1524000" y="1785926"/>
            <a:ext cx="8929718" cy="4786346"/>
          </a:xfrm>
        </p:spPr>
        <p:txBody>
          <a:bodyPr/>
          <a:lstStyle/>
          <a:p>
            <a:pPr algn="just">
              <a:buNone/>
            </a:pPr>
            <a:r>
              <a:rPr lang="en-GB" b="1" dirty="0"/>
              <a:t>The supply team is not satisfied</a:t>
            </a:r>
            <a:r>
              <a:rPr lang="en-GB" sz="2400" b="1" dirty="0"/>
              <a:t> </a:t>
            </a:r>
            <a:endParaRPr lang="en-GB" dirty="0"/>
          </a:p>
          <a:p>
            <a:pPr algn="just"/>
            <a:r>
              <a:rPr lang="en-GB" sz="2400" dirty="0"/>
              <a:t>According to the Egan’s rethinking construction report, the health and safety record of construction is the second worst of any industry. </a:t>
            </a:r>
          </a:p>
          <a:p>
            <a:endParaRPr lang="en-GB" sz="2200" dirty="0"/>
          </a:p>
        </p:txBody>
      </p:sp>
      <p:sp>
        <p:nvSpPr>
          <p:cNvPr id="4" name="Title 1"/>
          <p:cNvSpPr txBox="1"/>
          <p:nvPr/>
        </p:nvSpPr>
        <p:spPr>
          <a:xfrm>
            <a:off x="1666844" y="228600"/>
            <a:ext cx="8715436" cy="914384"/>
          </a:xfrm>
          <a:prstGeom prst="rect">
            <a:avLst/>
          </a:prstGeom>
        </p:spPr>
        <p:txBody>
          <a:bodyPr vert="horz" anchor="ctr">
            <a:normAutofit/>
          </a:bodyPr>
          <a:lstStyle/>
          <a:p>
            <a:pPr marL="0" lvl="1">
              <a:spcBef>
                <a:spcPct val="0"/>
              </a:spcBef>
              <a:defRPr/>
            </a:pPr>
            <a:r>
              <a:rPr lang="en-US" sz="2800" kern="0" dirty="0">
                <a:solidFill>
                  <a:sysClr val="windowText" lastClr="000000"/>
                </a:solidFill>
              </a:rPr>
              <a:t>Construction Performance management Basics</a:t>
            </a:r>
            <a:br>
              <a:rPr lang="en-US" sz="2800" kern="0" dirty="0">
                <a:solidFill>
                  <a:sysClr val="windowText" lastClr="000000"/>
                </a:solidFill>
              </a:rPr>
            </a:br>
            <a:endParaRPr lang="en-US" kern="0" dirty="0">
              <a:solidFill>
                <a:sysClr val="windowText" lastClr="000000"/>
              </a:solidFill>
            </a:endParaRPr>
          </a:p>
        </p:txBody>
      </p:sp>
    </p:spTree>
    <p:extLst>
      <p:ext uri="{BB962C8B-B14F-4D97-AF65-F5344CB8AC3E}">
        <p14:creationId xmlns:p14="http://schemas.microsoft.com/office/powerpoint/2010/main" val="35661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9144000" cy="1000108"/>
          </a:xfrm>
        </p:spPr>
        <p:txBody>
          <a:bodyPr>
            <a:normAutofit fontScale="90000"/>
          </a:bodyPr>
          <a:lstStyle/>
          <a:p>
            <a:r>
              <a:rPr lang="en-US" sz="4000" kern="0" dirty="0">
                <a:solidFill>
                  <a:sysClr val="windowText" lastClr="000000"/>
                </a:solidFill>
              </a:rPr>
              <a:t/>
            </a:r>
            <a:br>
              <a:rPr lang="en-US" sz="4000" kern="0" dirty="0">
                <a:solidFill>
                  <a:sysClr val="windowText" lastClr="000000"/>
                </a:solidFill>
              </a:rPr>
            </a:br>
            <a:r>
              <a:rPr lang="en-US" sz="4000" kern="0" dirty="0">
                <a:solidFill>
                  <a:sysClr val="windowText" lastClr="000000"/>
                </a:solidFill>
              </a:rPr>
              <a:t>Construction Performance management Basics</a:t>
            </a:r>
            <a:r>
              <a:rPr lang="en-US" dirty="0" smtClean="0"/>
              <a:t/>
            </a:r>
            <a:br>
              <a:rPr lang="en-US" dirty="0" smtClean="0"/>
            </a:br>
            <a:endParaRPr lang="en-US" dirty="0"/>
          </a:p>
        </p:txBody>
      </p:sp>
      <p:sp>
        <p:nvSpPr>
          <p:cNvPr id="105475" name="Rectangle 3"/>
          <p:cNvSpPr>
            <a:spLocks noGrp="1" noChangeArrowheads="1"/>
          </p:cNvSpPr>
          <p:nvPr>
            <p:ph sz="quarter" idx="1"/>
          </p:nvPr>
        </p:nvSpPr>
        <p:spPr>
          <a:xfrm>
            <a:off x="1738282" y="1643050"/>
            <a:ext cx="8929718" cy="5214950"/>
          </a:xfrm>
        </p:spPr>
        <p:txBody>
          <a:bodyPr/>
          <a:lstStyle/>
          <a:p>
            <a:pPr>
              <a:buNone/>
            </a:pPr>
            <a:r>
              <a:rPr lang="en-GB" b="1" dirty="0"/>
              <a:t>DETR statistics shows that people working in the construction industry...</a:t>
            </a:r>
            <a:endParaRPr lang="en-GB" dirty="0"/>
          </a:p>
          <a:p>
            <a:pPr>
              <a:buFont typeface="Wingdings" panose="05000000000000000000" pitchFamily="2" charset="2"/>
              <a:buChar char="Ø"/>
            </a:pPr>
            <a:r>
              <a:rPr lang="en-GB" sz="2400" dirty="0"/>
              <a:t>are getting older</a:t>
            </a:r>
          </a:p>
          <a:p>
            <a:pPr>
              <a:buFont typeface="Wingdings" panose="05000000000000000000" pitchFamily="2" charset="2"/>
              <a:buChar char="Ø"/>
            </a:pPr>
            <a:r>
              <a:rPr lang="en-GB" sz="2400" dirty="0"/>
              <a:t>are likely to work for a small firm </a:t>
            </a:r>
          </a:p>
          <a:p>
            <a:pPr>
              <a:buFont typeface="Wingdings" panose="05000000000000000000" pitchFamily="2" charset="2"/>
              <a:buChar char="Ø"/>
            </a:pPr>
            <a:r>
              <a:rPr lang="en-GB" sz="2400" dirty="0"/>
              <a:t>are quite likely to be self-employed </a:t>
            </a:r>
          </a:p>
          <a:p>
            <a:pPr>
              <a:buFont typeface="Wingdings" panose="05000000000000000000" pitchFamily="2" charset="2"/>
              <a:buChar char="Ø"/>
            </a:pPr>
            <a:r>
              <a:rPr lang="en-GB" sz="2400" dirty="0"/>
              <a:t>are working longer hours than other industries </a:t>
            </a:r>
          </a:p>
          <a:p>
            <a:pPr>
              <a:buFont typeface="Wingdings" panose="05000000000000000000" pitchFamily="2" charset="2"/>
              <a:buChar char="Ø"/>
            </a:pPr>
            <a:r>
              <a:rPr lang="en-GB" sz="2400" dirty="0"/>
              <a:t>are more likely to be involved in an accident </a:t>
            </a:r>
          </a:p>
          <a:p>
            <a:pPr>
              <a:buFont typeface="Wingdings" panose="05000000000000000000" pitchFamily="2" charset="2"/>
              <a:buChar char="Ø"/>
            </a:pPr>
            <a:r>
              <a:rPr lang="en-GB" sz="2400" dirty="0"/>
              <a:t>are paid around the average for all industries and services </a:t>
            </a:r>
          </a:p>
        </p:txBody>
      </p:sp>
    </p:spTree>
    <p:extLst>
      <p:ext uri="{BB962C8B-B14F-4D97-AF65-F5344CB8AC3E}">
        <p14:creationId xmlns:p14="http://schemas.microsoft.com/office/powerpoint/2010/main" val="133767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228600"/>
            <a:ext cx="8551766" cy="842946"/>
          </a:xfrm>
        </p:spPr>
        <p:txBody>
          <a:bodyPr>
            <a:normAutofit fontScale="90000"/>
          </a:bodyPr>
          <a:lstStyle/>
          <a:p>
            <a:pPr lvl="1" algn="l" rtl="0">
              <a:spcBef>
                <a:spcPct val="0"/>
              </a:spcBef>
            </a:pPr>
            <a:r>
              <a:rPr lang="en-US" sz="2800" dirty="0"/>
              <a:t/>
            </a:r>
            <a:br>
              <a:rPr lang="en-US" sz="2800" dirty="0"/>
            </a:br>
            <a:r>
              <a:rPr lang="en-US" sz="2800" dirty="0"/>
              <a:t>Construction Performance management Basics</a:t>
            </a:r>
            <a:br>
              <a:rPr lang="en-US" sz="2800" dirty="0"/>
            </a:br>
            <a:r>
              <a:rPr lang="en-US" dirty="0"/>
              <a:t/>
            </a:r>
            <a:br>
              <a:rPr lang="en-US" dirty="0"/>
            </a:br>
            <a:endParaRPr lang="en-US" dirty="0"/>
          </a:p>
        </p:txBody>
      </p:sp>
      <p:sp>
        <p:nvSpPr>
          <p:cNvPr id="93187" name="Rectangle 1027"/>
          <p:cNvSpPr>
            <a:spLocks noGrp="1" noChangeArrowheads="1"/>
          </p:cNvSpPr>
          <p:nvPr>
            <p:ph sz="quarter" idx="1"/>
          </p:nvPr>
        </p:nvSpPr>
        <p:spPr>
          <a:xfrm>
            <a:off x="1809720" y="1714488"/>
            <a:ext cx="8643998" cy="5143512"/>
          </a:xfrm>
        </p:spPr>
        <p:txBody>
          <a:bodyPr/>
          <a:lstStyle/>
          <a:p>
            <a:pPr>
              <a:buNone/>
            </a:pPr>
            <a:r>
              <a:rPr lang="en-GB" sz="2400" b="1" dirty="0"/>
              <a:t>Industry has bad reputation</a:t>
            </a:r>
          </a:p>
          <a:p>
            <a:pPr>
              <a:buFont typeface="Wingdings" panose="05000000000000000000" pitchFamily="2" charset="2"/>
              <a:buChar char="Ø"/>
            </a:pPr>
            <a:r>
              <a:rPr lang="en-GB" sz="2400" dirty="0"/>
              <a:t>Lack of performance</a:t>
            </a:r>
          </a:p>
          <a:p>
            <a:pPr>
              <a:buFont typeface="Wingdings" panose="05000000000000000000" pitchFamily="2" charset="2"/>
              <a:buChar char="Ø"/>
            </a:pPr>
            <a:r>
              <a:rPr lang="en-GB" sz="2400" dirty="0"/>
              <a:t>Lack of innovation and development</a:t>
            </a:r>
          </a:p>
          <a:p>
            <a:pPr>
              <a:buFont typeface="Wingdings" panose="05000000000000000000" pitchFamily="2" charset="2"/>
              <a:buChar char="Ø"/>
            </a:pPr>
            <a:r>
              <a:rPr lang="en-GB" sz="2400" dirty="0"/>
              <a:t>‘Cowboy’(unreliable) builders</a:t>
            </a:r>
          </a:p>
          <a:p>
            <a:pPr>
              <a:buFont typeface="Wingdings" panose="05000000000000000000" pitchFamily="2" charset="2"/>
              <a:buChar char="Ø"/>
            </a:pPr>
            <a:r>
              <a:rPr lang="en-GB" sz="2400" dirty="0"/>
              <a:t>Industry dominated by the old craft culture</a:t>
            </a:r>
          </a:p>
          <a:p>
            <a:pPr>
              <a:buFont typeface="Wingdings" panose="05000000000000000000" pitchFamily="2" charset="2"/>
              <a:buChar char="Ø"/>
            </a:pPr>
            <a:r>
              <a:rPr lang="en-GB" sz="2400" dirty="0"/>
              <a:t>Fragmented and adversarial</a:t>
            </a:r>
          </a:p>
          <a:p>
            <a:pPr>
              <a:buFont typeface="Wingdings" panose="05000000000000000000" pitchFamily="2" charset="2"/>
              <a:buChar char="Ø"/>
            </a:pPr>
            <a:r>
              <a:rPr lang="en-GB" sz="2400" dirty="0"/>
              <a:t>The competition for the best talent is very high (for example the choice between becoming a doctor, lawyer or civil engineer).</a:t>
            </a:r>
          </a:p>
          <a:p>
            <a:pPr>
              <a:buFont typeface="Wingdings" panose="05000000000000000000" pitchFamily="2" charset="2"/>
              <a:buChar char="Ø"/>
            </a:pPr>
            <a:endParaRPr lang="en-GB" sz="3000" dirty="0"/>
          </a:p>
          <a:p>
            <a:endParaRPr lang="en-GB" sz="3000" dirty="0"/>
          </a:p>
        </p:txBody>
      </p:sp>
    </p:spTree>
    <p:extLst>
      <p:ext uri="{BB962C8B-B14F-4D97-AF65-F5344CB8AC3E}">
        <p14:creationId xmlns:p14="http://schemas.microsoft.com/office/powerpoint/2010/main" val="426315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1524000" y="1643051"/>
            <a:ext cx="9144000" cy="6370975"/>
          </a:xfrm>
          <a:prstGeom prst="rect">
            <a:avLst/>
          </a:prstGeom>
          <a:noFill/>
          <a:ln w="9525">
            <a:noFill/>
            <a:miter lim="800000"/>
          </a:ln>
          <a:effectLst/>
        </p:spPr>
        <p:txBody>
          <a:bodyPr wrap="square">
            <a:spAutoFit/>
          </a:bodyPr>
          <a:lstStyle/>
          <a:p>
            <a:r>
              <a:rPr lang="en-GB" sz="2400" b="1" dirty="0"/>
              <a:t>Low profitability</a:t>
            </a:r>
          </a:p>
          <a:p>
            <a:r>
              <a:rPr lang="en-GB" sz="2400" dirty="0">
                <a:latin typeface="+mj-lt"/>
              </a:rPr>
              <a:t>(short cuts, bankruptcy, lack of investment in research and development)</a:t>
            </a:r>
          </a:p>
          <a:p>
            <a:endParaRPr lang="en-GB" sz="2400" b="1" dirty="0">
              <a:latin typeface="+mj-lt"/>
            </a:endParaRPr>
          </a:p>
          <a:p>
            <a:pPr lvl="1">
              <a:buFont typeface="Wingdings" panose="05000000000000000000" pitchFamily="2" charset="2"/>
              <a:buChar char="Ø"/>
            </a:pPr>
            <a:r>
              <a:rPr lang="en-GB" sz="2400" dirty="0">
                <a:latin typeface="+mj-lt"/>
              </a:rPr>
              <a:t> High business failure (mainly SME’s)</a:t>
            </a:r>
          </a:p>
          <a:p>
            <a:pPr lvl="1">
              <a:buFont typeface="Wingdings" panose="05000000000000000000" pitchFamily="2" charset="2"/>
              <a:buChar char="Ø"/>
            </a:pPr>
            <a:r>
              <a:rPr lang="en-GB" sz="2400" dirty="0">
                <a:latin typeface="+mj-lt"/>
              </a:rPr>
              <a:t> Profitability is low (across the board)</a:t>
            </a:r>
          </a:p>
          <a:p>
            <a:pPr lvl="1">
              <a:buFont typeface="Wingdings" panose="05000000000000000000" pitchFamily="2" charset="2"/>
              <a:buChar char="Ø"/>
            </a:pPr>
            <a:r>
              <a:rPr lang="en-GB" sz="2400" dirty="0">
                <a:latin typeface="+mj-lt"/>
              </a:rPr>
              <a:t>According to the Egan’s rethinking construction report, the construction has a low and unreliable rate of </a:t>
            </a:r>
            <a:r>
              <a:rPr lang="en-GB" sz="2400" b="1" dirty="0">
                <a:latin typeface="+mj-lt"/>
              </a:rPr>
              <a:t>profitability</a:t>
            </a:r>
          </a:p>
          <a:p>
            <a:pPr lvl="1"/>
            <a:endParaRPr lang="en-GB" sz="2400" dirty="0">
              <a:latin typeface="+mj-lt"/>
            </a:endParaRPr>
          </a:p>
          <a:p>
            <a:endParaRPr lang="en-GB" sz="2400" dirty="0">
              <a:latin typeface="+mj-lt"/>
            </a:endParaRPr>
          </a:p>
          <a:p>
            <a:pPr>
              <a:buFontTx/>
              <a:buChar char="•"/>
            </a:pPr>
            <a:endParaRPr lang="en-GB" sz="2400" dirty="0">
              <a:latin typeface="+mj-lt"/>
            </a:endParaRPr>
          </a:p>
          <a:p>
            <a:pPr>
              <a:buFontTx/>
              <a:buChar char="•"/>
            </a:pPr>
            <a:endParaRPr lang="en-GB" sz="2400" dirty="0">
              <a:latin typeface="+mj-lt"/>
            </a:endParaRPr>
          </a:p>
          <a:p>
            <a:pPr>
              <a:buFontTx/>
              <a:buChar char="•"/>
            </a:pPr>
            <a:endParaRPr lang="en-GB" sz="2400" dirty="0">
              <a:latin typeface="+mj-lt"/>
            </a:endParaRPr>
          </a:p>
          <a:p>
            <a:pPr>
              <a:buFontTx/>
              <a:buChar char="•"/>
            </a:pPr>
            <a:endParaRPr lang="en-GB" sz="2400" dirty="0">
              <a:latin typeface="+mj-lt"/>
            </a:endParaRPr>
          </a:p>
          <a:p>
            <a:pPr>
              <a:buFontTx/>
              <a:buChar char="•"/>
            </a:pPr>
            <a:endParaRPr lang="en-GB" sz="2400" dirty="0">
              <a:latin typeface="+mj-lt"/>
            </a:endParaRPr>
          </a:p>
          <a:p>
            <a:pPr>
              <a:buFontTx/>
              <a:buChar char="•"/>
            </a:pPr>
            <a:endParaRPr lang="en-GB" sz="2400" dirty="0">
              <a:latin typeface="+mj-lt"/>
            </a:endParaRPr>
          </a:p>
          <a:p>
            <a:endParaRPr lang="en-GB" sz="2400" dirty="0">
              <a:latin typeface="+mj-lt"/>
            </a:endParaRPr>
          </a:p>
          <a:p>
            <a:endParaRPr lang="en-GB" sz="2400" dirty="0">
              <a:latin typeface="+mj-lt"/>
            </a:endParaRPr>
          </a:p>
        </p:txBody>
      </p:sp>
      <p:sp>
        <p:nvSpPr>
          <p:cNvPr id="6" name="Title 5"/>
          <p:cNvSpPr>
            <a:spLocks noGrp="1"/>
          </p:cNvSpPr>
          <p:nvPr>
            <p:ph type="title"/>
          </p:nvPr>
        </p:nvSpPr>
        <p:spPr>
          <a:xfrm>
            <a:off x="1738282" y="228600"/>
            <a:ext cx="8551766" cy="914384"/>
          </a:xfrm>
        </p:spPr>
        <p:txBody>
          <a:bodyPr>
            <a:noAutofit/>
          </a:bodyPr>
          <a:lstStyle/>
          <a:p>
            <a:r>
              <a:rPr lang="en-US" sz="3200" kern="0" dirty="0">
                <a:solidFill>
                  <a:sysClr val="windowText" lastClr="000000"/>
                </a:solidFill>
              </a:rPr>
              <a:t>Construction Performance management Basics</a:t>
            </a:r>
            <a:endParaRPr lang="en-US" sz="3200" dirty="0"/>
          </a:p>
        </p:txBody>
      </p:sp>
    </p:spTree>
    <p:extLst>
      <p:ext uri="{BB962C8B-B14F-4D97-AF65-F5344CB8AC3E}">
        <p14:creationId xmlns:p14="http://schemas.microsoft.com/office/powerpoint/2010/main" val="37847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228600"/>
            <a:ext cx="8715436" cy="842946"/>
          </a:xfrm>
        </p:spPr>
        <p:txBody>
          <a:bodyPr>
            <a:normAutofit fontScale="90000"/>
          </a:bodyPr>
          <a:lstStyle/>
          <a:p>
            <a:r>
              <a:rPr lang="en-US" sz="3600" kern="0" dirty="0">
                <a:solidFill>
                  <a:sysClr val="windowText" lastClr="000000"/>
                </a:solidFill>
              </a:rPr>
              <a:t>Construction Performance management Basics</a:t>
            </a:r>
            <a:endParaRPr lang="en-US" sz="3600" dirty="0"/>
          </a:p>
        </p:txBody>
      </p:sp>
      <p:sp>
        <p:nvSpPr>
          <p:cNvPr id="97283" name="Rectangle 1027"/>
          <p:cNvSpPr>
            <a:spLocks noGrp="1" noChangeArrowheads="1"/>
          </p:cNvSpPr>
          <p:nvPr>
            <p:ph sz="quarter" idx="1"/>
          </p:nvPr>
        </p:nvSpPr>
        <p:spPr>
          <a:xfrm>
            <a:off x="1524000" y="1500174"/>
            <a:ext cx="9144000" cy="5357826"/>
          </a:xfrm>
        </p:spPr>
        <p:txBody>
          <a:bodyPr/>
          <a:lstStyle/>
          <a:p>
            <a:pPr>
              <a:lnSpc>
                <a:spcPct val="90000"/>
              </a:lnSpc>
              <a:buNone/>
            </a:pPr>
            <a:r>
              <a:rPr lang="en-GB" sz="2000" b="1" dirty="0"/>
              <a:t> </a:t>
            </a:r>
            <a:r>
              <a:rPr lang="en-GB" b="1" dirty="0"/>
              <a:t>Lack of innovation and development</a:t>
            </a:r>
            <a:r>
              <a:rPr lang="en-GB" sz="2400" b="1" dirty="0"/>
              <a:t> </a:t>
            </a:r>
            <a:endParaRPr lang="en-GB" dirty="0" smtClean="0"/>
          </a:p>
          <a:p>
            <a:pPr>
              <a:lnSpc>
                <a:spcPct val="90000"/>
              </a:lnSpc>
              <a:buFont typeface="Wingdings" panose="05000000000000000000" pitchFamily="2" charset="2"/>
              <a:buChar char="Ø"/>
            </a:pPr>
            <a:r>
              <a:rPr lang="en-GB" sz="2400" dirty="0"/>
              <a:t>Lack of high technology in design and construction</a:t>
            </a:r>
          </a:p>
          <a:p>
            <a:pPr>
              <a:lnSpc>
                <a:spcPct val="90000"/>
              </a:lnSpc>
              <a:buFont typeface="Wingdings" panose="05000000000000000000" pitchFamily="2" charset="2"/>
              <a:buChar char="Ø"/>
            </a:pPr>
            <a:r>
              <a:rPr lang="en-GB" sz="2400" dirty="0"/>
              <a:t>Lack of branding</a:t>
            </a:r>
          </a:p>
          <a:p>
            <a:pPr>
              <a:lnSpc>
                <a:spcPct val="90000"/>
              </a:lnSpc>
              <a:buFont typeface="Wingdings" panose="05000000000000000000" pitchFamily="2" charset="2"/>
              <a:buChar char="Ø"/>
            </a:pPr>
            <a:r>
              <a:rPr lang="en-GB" sz="2400" dirty="0"/>
              <a:t>Building products are behind in terms of value and intelligence.</a:t>
            </a:r>
          </a:p>
          <a:p>
            <a:pPr>
              <a:lnSpc>
                <a:spcPct val="90000"/>
              </a:lnSpc>
              <a:buFont typeface="Wingdings" panose="05000000000000000000" pitchFamily="2" charset="2"/>
              <a:buChar char="Ø"/>
            </a:pPr>
            <a:r>
              <a:rPr lang="en-GB" sz="2400" dirty="0"/>
              <a:t>High reliance on site based and unskilled labour</a:t>
            </a:r>
          </a:p>
          <a:p>
            <a:pPr>
              <a:lnSpc>
                <a:spcPct val="90000"/>
              </a:lnSpc>
              <a:buFont typeface="Wingdings" panose="05000000000000000000" pitchFamily="2" charset="2"/>
              <a:buChar char="Ø"/>
            </a:pPr>
            <a:r>
              <a:rPr lang="en-GB" sz="2400" dirty="0"/>
              <a:t>Demand for buildings is largely client led</a:t>
            </a:r>
          </a:p>
        </p:txBody>
      </p:sp>
    </p:spTree>
    <p:extLst>
      <p:ext uri="{BB962C8B-B14F-4D97-AF65-F5344CB8AC3E}">
        <p14:creationId xmlns:p14="http://schemas.microsoft.com/office/powerpoint/2010/main" val="190229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228600"/>
            <a:ext cx="8929718" cy="914384"/>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87043" name="Rectangle 1027"/>
          <p:cNvSpPr>
            <a:spLocks noGrp="1" noChangeArrowheads="1"/>
          </p:cNvSpPr>
          <p:nvPr>
            <p:ph sz="quarter" idx="1"/>
          </p:nvPr>
        </p:nvSpPr>
        <p:spPr>
          <a:xfrm>
            <a:off x="1524000" y="1500174"/>
            <a:ext cx="9144000" cy="5357826"/>
          </a:xfrm>
        </p:spPr>
        <p:txBody>
          <a:bodyPr/>
          <a:lstStyle/>
          <a:p>
            <a:pPr>
              <a:lnSpc>
                <a:spcPct val="90000"/>
              </a:lnSpc>
              <a:buNone/>
            </a:pPr>
            <a:r>
              <a:rPr lang="en-GB" sz="2400" b="1" dirty="0"/>
              <a:t>Current State: Industry and Practice </a:t>
            </a:r>
            <a:endParaRPr lang="en-GB" sz="2400" b="1" dirty="0">
              <a:latin typeface="+mj-lt"/>
            </a:endParaRPr>
          </a:p>
          <a:p>
            <a:pPr>
              <a:lnSpc>
                <a:spcPct val="90000"/>
              </a:lnSpc>
              <a:buFont typeface="Wingdings" panose="05000000000000000000" pitchFamily="2" charset="2"/>
              <a:buChar char="Ø"/>
            </a:pPr>
            <a:r>
              <a:rPr lang="en-GB" sz="2400" b="1" dirty="0">
                <a:latin typeface="+mj-lt"/>
              </a:rPr>
              <a:t>Design and construction are two separate processes</a:t>
            </a:r>
            <a:endParaRPr lang="en-GB" sz="2400" dirty="0">
              <a:latin typeface="+mj-lt"/>
            </a:endParaRPr>
          </a:p>
          <a:p>
            <a:pPr lvl="2">
              <a:buFont typeface="Arial" panose="020B0604020202020204" pitchFamily="34" charset="0"/>
              <a:buChar char="•"/>
            </a:pPr>
            <a:r>
              <a:rPr lang="en-GB" sz="2400" dirty="0">
                <a:latin typeface="+mj-lt"/>
              </a:rPr>
              <a:t>longer than necessary duration </a:t>
            </a:r>
          </a:p>
          <a:p>
            <a:pPr lvl="2">
              <a:buFont typeface="Arial" panose="020B0604020202020204" pitchFamily="34" charset="0"/>
              <a:buChar char="•"/>
            </a:pPr>
            <a:r>
              <a:rPr lang="en-GB" sz="2400" dirty="0">
                <a:latin typeface="+mj-lt"/>
              </a:rPr>
              <a:t>inefficient design </a:t>
            </a:r>
          </a:p>
          <a:p>
            <a:pPr lvl="2">
              <a:buFont typeface="Arial" panose="020B0604020202020204" pitchFamily="34" charset="0"/>
              <a:buChar char="•"/>
            </a:pPr>
            <a:r>
              <a:rPr lang="en-GB" sz="2400" dirty="0">
                <a:latin typeface="+mj-lt"/>
              </a:rPr>
              <a:t>tension and adversarial culture</a:t>
            </a:r>
          </a:p>
          <a:p>
            <a:pPr>
              <a:buFont typeface="Wingdings" panose="05000000000000000000" pitchFamily="2" charset="2"/>
              <a:buChar char="Ø"/>
            </a:pPr>
            <a:r>
              <a:rPr lang="en-GB" sz="2400" b="1" dirty="0">
                <a:latin typeface="+mj-lt"/>
              </a:rPr>
              <a:t>Architect is project leader</a:t>
            </a:r>
          </a:p>
          <a:p>
            <a:pPr lvl="2">
              <a:buFont typeface="Arial" panose="020B0604020202020204" pitchFamily="34" charset="0"/>
              <a:buChar char="•"/>
            </a:pPr>
            <a:r>
              <a:rPr lang="en-GB" sz="2400" dirty="0">
                <a:latin typeface="+mj-lt"/>
              </a:rPr>
              <a:t>focus on design and aesthetics rather than cost, time and quality of service</a:t>
            </a:r>
          </a:p>
          <a:p>
            <a:pPr lvl="2">
              <a:buFont typeface="Arial" panose="020B0604020202020204" pitchFamily="34" charset="0"/>
              <a:buChar char="•"/>
            </a:pPr>
            <a:r>
              <a:rPr lang="en-GB" sz="2400" dirty="0">
                <a:latin typeface="+mj-lt"/>
              </a:rPr>
              <a:t>limited project management skills</a:t>
            </a:r>
          </a:p>
          <a:p>
            <a:pPr lvl="2">
              <a:buNone/>
            </a:pPr>
            <a:endParaRPr lang="en-GB" sz="2400" dirty="0">
              <a:latin typeface="+mj-lt"/>
            </a:endParaRPr>
          </a:p>
          <a:p>
            <a:endParaRPr lang="en-GB" sz="2200" dirty="0"/>
          </a:p>
        </p:txBody>
      </p:sp>
    </p:spTree>
    <p:extLst>
      <p:ext uri="{BB962C8B-B14F-4D97-AF65-F5344CB8AC3E}">
        <p14:creationId xmlns:p14="http://schemas.microsoft.com/office/powerpoint/2010/main" val="284230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8929718" cy="914384"/>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23907" name="Rectangle 1027"/>
          <p:cNvSpPr>
            <a:spLocks noGrp="1" noChangeArrowheads="1"/>
          </p:cNvSpPr>
          <p:nvPr>
            <p:ph sz="quarter" idx="1"/>
          </p:nvPr>
        </p:nvSpPr>
        <p:spPr>
          <a:xfrm>
            <a:off x="1524000" y="1643050"/>
            <a:ext cx="9144000" cy="5214950"/>
          </a:xfrm>
        </p:spPr>
        <p:txBody>
          <a:bodyPr/>
          <a:lstStyle/>
          <a:p>
            <a:pPr>
              <a:buNone/>
            </a:pPr>
            <a:r>
              <a:rPr lang="en-GB" sz="2400" b="1" dirty="0"/>
              <a:t>Current State: Industry and Practice</a:t>
            </a:r>
          </a:p>
          <a:p>
            <a:pPr>
              <a:buFont typeface="Wingdings" panose="05000000000000000000" pitchFamily="2" charset="2"/>
              <a:buChar char="Ø"/>
            </a:pPr>
            <a:r>
              <a:rPr lang="en-GB" sz="2400" b="1" dirty="0"/>
              <a:t>Competitive tendering is the most common way in which contractors and professionals obtain work</a:t>
            </a:r>
            <a:endParaRPr lang="en-GB" dirty="0"/>
          </a:p>
          <a:p>
            <a:pPr lvl="2">
              <a:buFont typeface="Arial" panose="020B0604020202020204" pitchFamily="34" charset="0"/>
              <a:buChar char="•"/>
            </a:pPr>
            <a:r>
              <a:rPr lang="en-GB" sz="2400" dirty="0"/>
              <a:t>focus on cost rather than value</a:t>
            </a:r>
          </a:p>
          <a:p>
            <a:pPr lvl="2">
              <a:buFont typeface="Arial" panose="020B0604020202020204" pitchFamily="34" charset="0"/>
              <a:buChar char="•"/>
            </a:pPr>
            <a:r>
              <a:rPr lang="en-GB" sz="2400" dirty="0"/>
              <a:t>innovation suffer</a:t>
            </a:r>
          </a:p>
          <a:p>
            <a:pPr lvl="2">
              <a:buFont typeface="Arial" panose="020B0604020202020204" pitchFamily="34" charset="0"/>
              <a:buChar char="•"/>
            </a:pPr>
            <a:r>
              <a:rPr lang="en-GB" sz="2400" dirty="0"/>
              <a:t>discontinued project teams</a:t>
            </a:r>
          </a:p>
          <a:p>
            <a:pPr lvl="2">
              <a:buFont typeface="Arial" panose="020B0604020202020204" pitchFamily="34" charset="0"/>
              <a:buChar char="•"/>
            </a:pPr>
            <a:r>
              <a:rPr lang="en-GB" sz="2400" dirty="0"/>
              <a:t>high tendering cost </a:t>
            </a:r>
          </a:p>
          <a:p>
            <a:pPr lvl="2">
              <a:buFont typeface="Arial" panose="020B0604020202020204" pitchFamily="34" charset="0"/>
              <a:buChar char="•"/>
            </a:pPr>
            <a:r>
              <a:rPr lang="en-GB" sz="2400" dirty="0"/>
              <a:t>planning and estimating suffer</a:t>
            </a:r>
            <a:endParaRPr lang="en-GB" dirty="0"/>
          </a:p>
        </p:txBody>
      </p:sp>
    </p:spTree>
    <p:extLst>
      <p:ext uri="{BB962C8B-B14F-4D97-AF65-F5344CB8AC3E}">
        <p14:creationId xmlns:p14="http://schemas.microsoft.com/office/powerpoint/2010/main" val="321862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228600"/>
            <a:ext cx="8929718" cy="914384"/>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25955" name="Rectangle 1027"/>
          <p:cNvSpPr>
            <a:spLocks noGrp="1" noChangeArrowheads="1"/>
          </p:cNvSpPr>
          <p:nvPr>
            <p:ph sz="quarter" idx="1"/>
          </p:nvPr>
        </p:nvSpPr>
        <p:spPr>
          <a:xfrm>
            <a:off x="1524000" y="1571612"/>
            <a:ext cx="9001156" cy="5072098"/>
          </a:xfrm>
        </p:spPr>
        <p:txBody>
          <a:bodyPr>
            <a:normAutofit/>
          </a:bodyPr>
          <a:lstStyle/>
          <a:p>
            <a:pPr>
              <a:buNone/>
            </a:pPr>
            <a:r>
              <a:rPr lang="en-GB" sz="2400" b="1" dirty="0"/>
              <a:t>Current State: Industry and Practice</a:t>
            </a:r>
          </a:p>
          <a:p>
            <a:pPr>
              <a:buFont typeface="Wingdings" panose="05000000000000000000" pitchFamily="2" charset="2"/>
              <a:buChar char="Ø"/>
            </a:pPr>
            <a:r>
              <a:rPr lang="en-GB" sz="2400" b="1" dirty="0"/>
              <a:t>Construction is dominated by the old craft culture (site based)</a:t>
            </a:r>
          </a:p>
          <a:p>
            <a:pPr lvl="2">
              <a:buFont typeface="Arial" panose="020B0604020202020204" pitchFamily="34" charset="0"/>
              <a:buChar char="•"/>
            </a:pPr>
            <a:r>
              <a:rPr lang="en-GB" sz="2400" dirty="0"/>
              <a:t>quality control suffer</a:t>
            </a:r>
          </a:p>
          <a:p>
            <a:pPr lvl="2">
              <a:buFont typeface="Arial" panose="020B0604020202020204" pitchFamily="34" charset="0"/>
              <a:buChar char="•"/>
            </a:pPr>
            <a:r>
              <a:rPr lang="en-GB" sz="2400" dirty="0"/>
              <a:t>sensitivity to weather and site conditions</a:t>
            </a:r>
          </a:p>
          <a:p>
            <a:pPr lvl="2">
              <a:buFont typeface="Arial" panose="020B0604020202020204" pitchFamily="34" charset="0"/>
              <a:buChar char="•"/>
            </a:pPr>
            <a:r>
              <a:rPr lang="en-GB" sz="2400" dirty="0"/>
              <a:t>less reliance on technology and modern production methods</a:t>
            </a:r>
          </a:p>
          <a:p>
            <a:pPr lvl="2">
              <a:buFont typeface="Arial" panose="020B0604020202020204" pitchFamily="34" charset="0"/>
              <a:buChar char="•"/>
            </a:pPr>
            <a:r>
              <a:rPr lang="en-GB" sz="2400" dirty="0"/>
              <a:t>limited standardisation and hence high cost and duration</a:t>
            </a:r>
          </a:p>
        </p:txBody>
      </p:sp>
    </p:spTree>
    <p:extLst>
      <p:ext uri="{BB962C8B-B14F-4D97-AF65-F5344CB8AC3E}">
        <p14:creationId xmlns:p14="http://schemas.microsoft.com/office/powerpoint/2010/main" val="114345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142852"/>
            <a:ext cx="8929718" cy="857256"/>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28003" name="Rectangle 3"/>
          <p:cNvSpPr>
            <a:spLocks noGrp="1" noChangeArrowheads="1"/>
          </p:cNvSpPr>
          <p:nvPr>
            <p:ph sz="quarter" idx="1"/>
          </p:nvPr>
        </p:nvSpPr>
        <p:spPr>
          <a:xfrm>
            <a:off x="1738282" y="1785926"/>
            <a:ext cx="8929718" cy="5072074"/>
          </a:xfrm>
        </p:spPr>
        <p:txBody>
          <a:bodyPr>
            <a:normAutofit/>
          </a:bodyPr>
          <a:lstStyle/>
          <a:p>
            <a:pPr>
              <a:buNone/>
            </a:pPr>
            <a:r>
              <a:rPr lang="en-GB" sz="2400" b="1" dirty="0"/>
              <a:t>Current State: Industry and Practice </a:t>
            </a:r>
          </a:p>
          <a:p>
            <a:pPr>
              <a:buFont typeface="Wingdings" panose="05000000000000000000" pitchFamily="2" charset="2"/>
              <a:buChar char="Ø"/>
            </a:pPr>
            <a:r>
              <a:rPr lang="en-GB" sz="2400" b="1" dirty="0">
                <a:latin typeface="+mj-lt"/>
              </a:rPr>
              <a:t>Industry is fragmented and construction is performed by specialist subcontractors</a:t>
            </a:r>
            <a:endParaRPr lang="en-GB" sz="2400" dirty="0">
              <a:latin typeface="+mj-lt"/>
            </a:endParaRPr>
          </a:p>
          <a:p>
            <a:pPr lvl="2">
              <a:buFont typeface="Arial" panose="020B0604020202020204" pitchFamily="34" charset="0"/>
              <a:buChar char="•"/>
            </a:pPr>
            <a:r>
              <a:rPr lang="en-GB" sz="2400" dirty="0">
                <a:latin typeface="+mj-lt"/>
              </a:rPr>
              <a:t>long supply chains that are difficult to manage and control</a:t>
            </a:r>
          </a:p>
          <a:p>
            <a:pPr lvl="2">
              <a:buFont typeface="Arial" panose="020B0604020202020204" pitchFamily="34" charset="0"/>
              <a:buChar char="•"/>
            </a:pPr>
            <a:r>
              <a:rPr lang="en-GB" sz="2400" dirty="0">
                <a:latin typeface="+mj-lt"/>
              </a:rPr>
              <a:t>training and development suffer</a:t>
            </a:r>
          </a:p>
          <a:p>
            <a:pPr lvl="2">
              <a:buFont typeface="Arial" panose="020B0604020202020204" pitchFamily="34" charset="0"/>
              <a:buChar char="•"/>
            </a:pPr>
            <a:r>
              <a:rPr lang="en-GB" sz="2400" dirty="0">
                <a:latin typeface="+mj-lt"/>
              </a:rPr>
              <a:t>disputes and tension rise</a:t>
            </a:r>
          </a:p>
        </p:txBody>
      </p:sp>
    </p:spTree>
    <p:extLst>
      <p:ext uri="{BB962C8B-B14F-4D97-AF65-F5344CB8AC3E}">
        <p14:creationId xmlns:p14="http://schemas.microsoft.com/office/powerpoint/2010/main" val="335354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9144000" cy="771508"/>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30051" name="Rectangle 3"/>
          <p:cNvSpPr>
            <a:spLocks noGrp="1" noChangeArrowheads="1"/>
          </p:cNvSpPr>
          <p:nvPr>
            <p:ph sz="quarter" idx="1"/>
          </p:nvPr>
        </p:nvSpPr>
        <p:spPr>
          <a:xfrm>
            <a:off x="1524000" y="1500174"/>
            <a:ext cx="9144000" cy="5357826"/>
          </a:xfrm>
        </p:spPr>
        <p:txBody>
          <a:bodyPr>
            <a:normAutofit/>
          </a:bodyPr>
          <a:lstStyle/>
          <a:p>
            <a:pPr>
              <a:buNone/>
            </a:pPr>
            <a:r>
              <a:rPr lang="en-GB" sz="2400" b="1" dirty="0"/>
              <a:t>Current State: Industry and Practice </a:t>
            </a:r>
          </a:p>
          <a:p>
            <a:pPr>
              <a:buFont typeface="Wingdings" panose="05000000000000000000" pitchFamily="2" charset="2"/>
              <a:buChar char="Ø"/>
            </a:pPr>
            <a:r>
              <a:rPr lang="en-GB" sz="2400" b="1" dirty="0">
                <a:latin typeface="+mj-lt"/>
              </a:rPr>
              <a:t>Different projects are procured by different temporary teams</a:t>
            </a:r>
            <a:endParaRPr lang="en-GB" sz="2400" dirty="0">
              <a:latin typeface="+mj-lt"/>
            </a:endParaRPr>
          </a:p>
          <a:p>
            <a:pPr lvl="2">
              <a:buFont typeface="Arial" panose="020B0604020202020204" pitchFamily="34" charset="0"/>
              <a:buChar char="•"/>
            </a:pPr>
            <a:r>
              <a:rPr lang="en-GB" sz="2400" dirty="0">
                <a:latin typeface="+mj-lt"/>
              </a:rPr>
              <a:t>discontinuity of teams means that on each new project practitioners face an initial period of team building</a:t>
            </a:r>
          </a:p>
          <a:p>
            <a:pPr lvl="2">
              <a:buFont typeface="Arial" panose="020B0604020202020204" pitchFamily="34" charset="0"/>
              <a:buChar char="•"/>
            </a:pPr>
            <a:r>
              <a:rPr lang="en-GB" sz="2400" dirty="0">
                <a:latin typeface="+mj-lt"/>
              </a:rPr>
              <a:t>different organisations would have different processes and technology.</a:t>
            </a:r>
          </a:p>
          <a:p>
            <a:pPr lvl="2">
              <a:buFont typeface="Arial" panose="020B0604020202020204" pitchFamily="34" charset="0"/>
              <a:buChar char="•"/>
            </a:pPr>
            <a:r>
              <a:rPr lang="en-GB" sz="2400" dirty="0">
                <a:latin typeface="+mj-lt"/>
              </a:rPr>
              <a:t>no branding and strategic product development between design, manufacturing and assembly. </a:t>
            </a:r>
          </a:p>
        </p:txBody>
      </p:sp>
    </p:spTree>
    <p:extLst>
      <p:ext uri="{BB962C8B-B14F-4D97-AF65-F5344CB8AC3E}">
        <p14:creationId xmlns:p14="http://schemas.microsoft.com/office/powerpoint/2010/main" val="21517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842946"/>
          </a:xfrm>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2</a:t>
            </a:fld>
            <a:endParaRPr lang="en-GB" dirty="0"/>
          </a:p>
        </p:txBody>
      </p:sp>
      <p:sp>
        <p:nvSpPr>
          <p:cNvPr id="4" name="Content Placeholder 3"/>
          <p:cNvSpPr>
            <a:spLocks noGrp="1"/>
          </p:cNvSpPr>
          <p:nvPr>
            <p:ph sz="quarter" idx="1"/>
          </p:nvPr>
        </p:nvSpPr>
        <p:spPr>
          <a:xfrm>
            <a:off x="1511121" y="2656268"/>
            <a:ext cx="8929718" cy="3435439"/>
          </a:xfrm>
        </p:spPr>
        <p:txBody>
          <a:bodyPr>
            <a:normAutofit/>
          </a:bodyPr>
          <a:lstStyle/>
          <a:p>
            <a:r>
              <a:rPr lang="en-US" dirty="0" smtClean="0"/>
              <a:t>What is Performance Management?</a:t>
            </a:r>
          </a:p>
          <a:p>
            <a:pPr algn="just">
              <a:buNone/>
            </a:pPr>
            <a:r>
              <a:rPr lang="en-ZA" dirty="0" smtClean="0"/>
              <a:t>    Performance management is the process of ensuring individual and team effort support the organisational objectives and to realise key stakeholder expectations and wealth creation in all the identified value drivers of the organisation.</a:t>
            </a:r>
          </a:p>
          <a:p>
            <a:pPr>
              <a:buNone/>
            </a:pPr>
            <a:endParaRPr lang="en-US" dirty="0" smtClean="0"/>
          </a:p>
          <a:p>
            <a:pPr>
              <a:buNone/>
            </a:pPr>
            <a:endParaRPr lang="en-US" dirty="0"/>
          </a:p>
        </p:txBody>
      </p:sp>
    </p:spTree>
    <p:extLst>
      <p:ext uri="{BB962C8B-B14F-4D97-AF65-F5344CB8AC3E}">
        <p14:creationId xmlns:p14="http://schemas.microsoft.com/office/powerpoint/2010/main" val="305903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8929718" cy="842946"/>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32099" name="Rectangle 3"/>
          <p:cNvSpPr>
            <a:spLocks noGrp="1" noChangeArrowheads="1"/>
          </p:cNvSpPr>
          <p:nvPr>
            <p:ph sz="quarter" idx="1"/>
          </p:nvPr>
        </p:nvSpPr>
        <p:spPr>
          <a:xfrm>
            <a:off x="1524000" y="1752600"/>
            <a:ext cx="9144000" cy="4891110"/>
          </a:xfrm>
        </p:spPr>
        <p:txBody>
          <a:bodyPr/>
          <a:lstStyle/>
          <a:p>
            <a:pPr>
              <a:buNone/>
            </a:pPr>
            <a:r>
              <a:rPr lang="en-GB" sz="3200" b="1" dirty="0"/>
              <a:t>Current State: Industry and Practice</a:t>
            </a:r>
          </a:p>
          <a:p>
            <a:pPr>
              <a:buFont typeface="Wingdings" panose="05000000000000000000" pitchFamily="2" charset="2"/>
              <a:buChar char="Ø"/>
            </a:pPr>
            <a:r>
              <a:rPr lang="en-GB" sz="2400" b="1" dirty="0"/>
              <a:t>Project team responsibility ends at completion of construction </a:t>
            </a:r>
            <a:endParaRPr lang="en-GB" dirty="0"/>
          </a:p>
          <a:p>
            <a:pPr lvl="2">
              <a:buFont typeface="Arial" panose="020B0604020202020204" pitchFamily="34" charset="0"/>
              <a:buChar char="•"/>
            </a:pPr>
            <a:r>
              <a:rPr lang="en-GB" sz="2400" dirty="0"/>
              <a:t>life cycle costing is not taken into account</a:t>
            </a:r>
          </a:p>
          <a:p>
            <a:pPr lvl="2">
              <a:buFont typeface="Arial" panose="020B0604020202020204" pitchFamily="34" charset="0"/>
              <a:buChar char="•"/>
            </a:pPr>
            <a:r>
              <a:rPr lang="en-GB" sz="2400" dirty="0"/>
              <a:t>information on the performance of the building in meeting consumers’ (occupiers) needs are not fed back to project teams.</a:t>
            </a:r>
          </a:p>
          <a:p>
            <a:pPr lvl="3"/>
            <a:endParaRPr lang="en-GB" dirty="0"/>
          </a:p>
        </p:txBody>
      </p:sp>
    </p:spTree>
    <p:extLst>
      <p:ext uri="{BB962C8B-B14F-4D97-AF65-F5344CB8AC3E}">
        <p14:creationId xmlns:p14="http://schemas.microsoft.com/office/powerpoint/2010/main" val="327057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9144000" cy="700070"/>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134147" name="Rectangle 3"/>
          <p:cNvSpPr>
            <a:spLocks noGrp="1" noChangeArrowheads="1"/>
          </p:cNvSpPr>
          <p:nvPr>
            <p:ph sz="quarter" idx="1"/>
          </p:nvPr>
        </p:nvSpPr>
        <p:spPr>
          <a:xfrm>
            <a:off x="1738282" y="1752600"/>
            <a:ext cx="8715436" cy="5105400"/>
          </a:xfrm>
        </p:spPr>
        <p:txBody>
          <a:bodyPr>
            <a:normAutofit/>
          </a:bodyPr>
          <a:lstStyle/>
          <a:p>
            <a:pPr>
              <a:buNone/>
            </a:pPr>
            <a:r>
              <a:rPr lang="en-GB" sz="2400" b="1" dirty="0"/>
              <a:t>Current State: Industry and Practice </a:t>
            </a:r>
          </a:p>
          <a:p>
            <a:pPr>
              <a:buFont typeface="Wingdings" panose="05000000000000000000" pitchFamily="2" charset="2"/>
              <a:buChar char="Ø"/>
            </a:pPr>
            <a:r>
              <a:rPr lang="en-GB" sz="2400" b="1" dirty="0"/>
              <a:t>Client is not the consumer and industry is dominated by occasional clients.</a:t>
            </a:r>
            <a:r>
              <a:rPr lang="en-GB" sz="2400" dirty="0"/>
              <a:t> </a:t>
            </a:r>
          </a:p>
          <a:p>
            <a:pPr lvl="2">
              <a:buFont typeface="Arial" panose="020B0604020202020204" pitchFamily="34" charset="0"/>
              <a:buChar char="•"/>
            </a:pPr>
            <a:r>
              <a:rPr lang="en-GB" sz="2400" dirty="0"/>
              <a:t>lack of real customer focus</a:t>
            </a:r>
          </a:p>
          <a:p>
            <a:pPr lvl="2">
              <a:buFont typeface="Arial" panose="020B0604020202020204" pitchFamily="34" charset="0"/>
              <a:buChar char="•"/>
            </a:pPr>
            <a:r>
              <a:rPr lang="en-GB" sz="2400" dirty="0"/>
              <a:t>misalignment of interest between stakeholders.</a:t>
            </a:r>
          </a:p>
          <a:p>
            <a:pPr lvl="2">
              <a:buFont typeface="Arial" panose="020B0604020202020204" pitchFamily="34" charset="0"/>
              <a:buChar char="•"/>
            </a:pPr>
            <a:r>
              <a:rPr lang="en-GB" sz="2400" dirty="0"/>
              <a:t>Clients are inexperienced and have limited power to exert change in industry</a:t>
            </a:r>
          </a:p>
        </p:txBody>
      </p:sp>
    </p:spTree>
    <p:extLst>
      <p:ext uri="{BB962C8B-B14F-4D97-AF65-F5344CB8AC3E}">
        <p14:creationId xmlns:p14="http://schemas.microsoft.com/office/powerpoint/2010/main" val="344328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8766048" cy="842946"/>
          </a:xfrm>
        </p:spPr>
        <p:txBody>
          <a:bodyPr>
            <a:normAutofit fontScale="90000"/>
          </a:bodyPr>
          <a:lstStyle/>
          <a:p>
            <a:r>
              <a:rPr lang="en-US" sz="3600" kern="0" dirty="0">
                <a:solidFill>
                  <a:sysClr val="windowText" lastClr="000000"/>
                </a:solidFill>
              </a:rPr>
              <a:t>Construction Performance management Basics</a:t>
            </a:r>
            <a:endParaRPr lang="en-US" sz="3600" dirty="0"/>
          </a:p>
        </p:txBody>
      </p:sp>
      <p:sp>
        <p:nvSpPr>
          <p:cNvPr id="136195" name="Rectangle 3"/>
          <p:cNvSpPr>
            <a:spLocks noGrp="1" noChangeArrowheads="1"/>
          </p:cNvSpPr>
          <p:nvPr>
            <p:ph sz="quarter" idx="1"/>
          </p:nvPr>
        </p:nvSpPr>
        <p:spPr>
          <a:xfrm>
            <a:off x="1524000" y="1500174"/>
            <a:ext cx="9144000" cy="5357826"/>
          </a:xfrm>
        </p:spPr>
        <p:txBody>
          <a:bodyPr>
            <a:normAutofit/>
          </a:bodyPr>
          <a:lstStyle/>
          <a:p>
            <a:pPr>
              <a:buNone/>
            </a:pPr>
            <a:r>
              <a:rPr lang="en-GB" sz="2400" b="1" dirty="0"/>
              <a:t>Current State: Industry and Practice</a:t>
            </a:r>
          </a:p>
          <a:p>
            <a:pPr>
              <a:buFont typeface="Wingdings" panose="05000000000000000000" pitchFamily="2" charset="2"/>
              <a:buChar char="Ø"/>
            </a:pPr>
            <a:r>
              <a:rPr lang="en-GB" sz="2400" b="1" dirty="0"/>
              <a:t>Need to price before production</a:t>
            </a:r>
            <a:endParaRPr lang="en-GB" sz="2400" dirty="0"/>
          </a:p>
          <a:p>
            <a:pPr lvl="1">
              <a:buFont typeface="Arial" panose="020B0604020202020204" pitchFamily="34" charset="0"/>
              <a:buChar char="•"/>
            </a:pPr>
            <a:r>
              <a:rPr lang="en-GB" dirty="0"/>
              <a:t>high financial risk</a:t>
            </a:r>
          </a:p>
          <a:p>
            <a:pPr lvl="1">
              <a:buFont typeface="Arial" panose="020B0604020202020204" pitchFamily="34" charset="0"/>
              <a:buChar char="•"/>
            </a:pPr>
            <a:r>
              <a:rPr lang="en-GB" dirty="0"/>
              <a:t>need to complete all design before construction cost can be estimated.</a:t>
            </a:r>
          </a:p>
          <a:p>
            <a:pPr lvl="1">
              <a:buFont typeface="Arial" panose="020B0604020202020204" pitchFamily="34" charset="0"/>
              <a:buChar char="•"/>
            </a:pPr>
            <a:r>
              <a:rPr lang="en-GB" dirty="0"/>
              <a:t>project performance is judged by the extent to which cost can be kept to the estimated (rather than the extent to which value is maximised).</a:t>
            </a:r>
          </a:p>
        </p:txBody>
      </p:sp>
    </p:spTree>
    <p:extLst>
      <p:ext uri="{BB962C8B-B14F-4D97-AF65-F5344CB8AC3E}">
        <p14:creationId xmlns:p14="http://schemas.microsoft.com/office/powerpoint/2010/main" val="291436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14290"/>
            <a:ext cx="9144000" cy="1071570"/>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71683" name="Rectangle 3"/>
          <p:cNvSpPr>
            <a:spLocks noGrp="1" noChangeArrowheads="1"/>
          </p:cNvSpPr>
          <p:nvPr>
            <p:ph type="body" idx="4294967295"/>
          </p:nvPr>
        </p:nvSpPr>
        <p:spPr>
          <a:xfrm>
            <a:off x="1524000" y="1600200"/>
            <a:ext cx="8572500" cy="5257800"/>
          </a:xfrm>
        </p:spPr>
        <p:txBody>
          <a:bodyPr>
            <a:normAutofit/>
          </a:bodyPr>
          <a:lstStyle/>
          <a:p>
            <a:pPr algn="just">
              <a:buNone/>
            </a:pPr>
            <a:r>
              <a:rPr lang="en-GB" sz="3200" b="1" dirty="0"/>
              <a:t>Current State: Project Management</a:t>
            </a:r>
            <a:endParaRPr lang="en-GB" sz="3200" dirty="0"/>
          </a:p>
          <a:p>
            <a:pPr algn="just">
              <a:buFont typeface="Arial" panose="020B0604020202020204" pitchFamily="34" charset="0"/>
              <a:buChar char="•"/>
            </a:pPr>
            <a:r>
              <a:rPr lang="en-GB" sz="2400" dirty="0"/>
              <a:t>Main focus was on setting cost, time and quality targets and then meeting these targets. </a:t>
            </a:r>
          </a:p>
          <a:p>
            <a:pPr algn="just">
              <a:buFont typeface="Arial" panose="020B0604020202020204" pitchFamily="34" charset="0"/>
              <a:buChar char="•"/>
            </a:pPr>
            <a:r>
              <a:rPr lang="en-GB" sz="2400" dirty="0"/>
              <a:t>Construction was unique and hence management concepts and tools had to come from within the industry,</a:t>
            </a:r>
          </a:p>
          <a:p>
            <a:pPr algn="just">
              <a:buFont typeface="Arial" panose="020B0604020202020204" pitchFamily="34" charset="0"/>
              <a:buChar char="•"/>
            </a:pPr>
            <a:r>
              <a:rPr lang="en-GB" sz="2400" dirty="0"/>
              <a:t>PM in the main is to do with maximising efficiency and predictability given the scenario. Boundaries and “rules of the game” were assumed to be fixed (e.g. use of standard forms of contracts)</a:t>
            </a:r>
          </a:p>
        </p:txBody>
      </p:sp>
    </p:spTree>
    <p:extLst>
      <p:ext uri="{BB962C8B-B14F-4D97-AF65-F5344CB8AC3E}">
        <p14:creationId xmlns:p14="http://schemas.microsoft.com/office/powerpoint/2010/main" val="68659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357166"/>
            <a:ext cx="8715436" cy="714380"/>
          </a:xfrm>
        </p:spPr>
        <p:txBody>
          <a:bodyPr>
            <a:normAutofit fontScale="90000"/>
          </a:bodyPr>
          <a:lstStyle/>
          <a:p>
            <a:r>
              <a:rPr lang="en-US" sz="3600" kern="0" dirty="0">
                <a:solidFill>
                  <a:sysClr val="windowText" lastClr="000000"/>
                </a:solidFill>
              </a:rPr>
              <a:t>Construction Performance management Basics</a:t>
            </a:r>
            <a:endParaRPr lang="en-US" sz="3600" dirty="0"/>
          </a:p>
        </p:txBody>
      </p:sp>
      <p:sp>
        <p:nvSpPr>
          <p:cNvPr id="138243" name="Rectangle 3"/>
          <p:cNvSpPr>
            <a:spLocks noGrp="1" noChangeArrowheads="1"/>
          </p:cNvSpPr>
          <p:nvPr>
            <p:ph type="body" idx="4294967295"/>
          </p:nvPr>
        </p:nvSpPr>
        <p:spPr>
          <a:xfrm>
            <a:off x="1738314" y="1600200"/>
            <a:ext cx="8929687" cy="5257800"/>
          </a:xfrm>
        </p:spPr>
        <p:txBody>
          <a:bodyPr/>
          <a:lstStyle/>
          <a:p>
            <a:pPr>
              <a:buNone/>
            </a:pPr>
            <a:r>
              <a:rPr lang="en-GB" sz="2400" b="1" dirty="0"/>
              <a:t>Current State: Project Management </a:t>
            </a:r>
            <a:endParaRPr lang="en-GB" sz="2400" dirty="0"/>
          </a:p>
          <a:p>
            <a:pPr algn="just">
              <a:buFont typeface="Wingdings" panose="05000000000000000000" pitchFamily="2" charset="2"/>
              <a:buChar char="Ø"/>
            </a:pPr>
            <a:r>
              <a:rPr lang="en-GB" sz="2400" dirty="0"/>
              <a:t>In traditional project management, a project has a well-defined scope and can be understood as a sequential dependent series of activities</a:t>
            </a:r>
          </a:p>
          <a:p>
            <a:pPr algn="just">
              <a:buFont typeface="Wingdings" panose="05000000000000000000" pitchFamily="2" charset="2"/>
              <a:buChar char="Ø"/>
            </a:pPr>
            <a:r>
              <a:rPr lang="en-GB" sz="2400" dirty="0"/>
              <a:t>The project is managed by central authority to ensure activities meet schedule and budget targets</a:t>
            </a:r>
          </a:p>
          <a:p>
            <a:pPr algn="just">
              <a:buFont typeface="Wingdings" panose="05000000000000000000" pitchFamily="2" charset="2"/>
              <a:buChar char="Ø"/>
            </a:pPr>
            <a:r>
              <a:rPr lang="en-GB" sz="2400" dirty="0"/>
              <a:t>Control actions attempt to return the project to its plan </a:t>
            </a:r>
          </a:p>
          <a:p>
            <a:pPr algn="just">
              <a:buFont typeface="Wingdings" panose="05000000000000000000" pitchFamily="2" charset="2"/>
              <a:buChar char="Ø"/>
            </a:pPr>
            <a:r>
              <a:rPr lang="en-GB" sz="2400" dirty="0"/>
              <a:t>So how would project management look like if, for example, design was not completed at start of construction? </a:t>
            </a:r>
          </a:p>
        </p:txBody>
      </p:sp>
    </p:spTree>
    <p:extLst>
      <p:ext uri="{BB962C8B-B14F-4D97-AF65-F5344CB8AC3E}">
        <p14:creationId xmlns:p14="http://schemas.microsoft.com/office/powerpoint/2010/main" val="105840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9144000" cy="842946"/>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61443" name="Rectangle 3"/>
          <p:cNvSpPr>
            <a:spLocks noGrp="1" noChangeArrowheads="1"/>
          </p:cNvSpPr>
          <p:nvPr>
            <p:ph sz="quarter" idx="1"/>
          </p:nvPr>
        </p:nvSpPr>
        <p:spPr>
          <a:xfrm>
            <a:off x="1738282" y="1571612"/>
            <a:ext cx="8715436" cy="5286388"/>
          </a:xfrm>
        </p:spPr>
        <p:txBody>
          <a:bodyPr>
            <a:normAutofit/>
          </a:bodyPr>
          <a:lstStyle/>
          <a:p>
            <a:pPr>
              <a:buNone/>
            </a:pPr>
            <a:r>
              <a:rPr lang="en-GB" b="1" dirty="0"/>
              <a:t>Questions to be asked </a:t>
            </a:r>
            <a:endParaRPr lang="en-GB" sz="2400" dirty="0"/>
          </a:p>
          <a:p>
            <a:pPr algn="just"/>
            <a:r>
              <a:rPr lang="en-GB" sz="2400" dirty="0">
                <a:latin typeface="+mj-lt"/>
              </a:rPr>
              <a:t>How can the Construction Industry be improved?</a:t>
            </a:r>
          </a:p>
          <a:p>
            <a:pPr algn="just"/>
            <a:r>
              <a:rPr lang="en-GB" sz="2400" dirty="0">
                <a:latin typeface="+mj-lt"/>
              </a:rPr>
              <a:t>What are the developments needed?</a:t>
            </a:r>
          </a:p>
          <a:p>
            <a:pPr algn="just"/>
            <a:r>
              <a:rPr lang="en-GB" sz="2400" dirty="0">
                <a:latin typeface="+mj-lt"/>
              </a:rPr>
              <a:t>How can project management contribute to this development</a:t>
            </a:r>
          </a:p>
          <a:p>
            <a:pPr algn="just"/>
            <a:r>
              <a:rPr lang="en-GB" sz="2400" dirty="0">
                <a:latin typeface="+mj-lt"/>
              </a:rPr>
              <a:t>Assuming that road for change is a long one, where do we initially put our effort to get maximum returns?</a:t>
            </a:r>
          </a:p>
        </p:txBody>
      </p:sp>
    </p:spTree>
    <p:extLst>
      <p:ext uri="{BB962C8B-B14F-4D97-AF65-F5344CB8AC3E}">
        <p14:creationId xmlns:p14="http://schemas.microsoft.com/office/powerpoint/2010/main" val="3944409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8282" y="228600"/>
            <a:ext cx="8929718" cy="771508"/>
          </a:xfrm>
        </p:spPr>
        <p:txBody>
          <a:bodyPr>
            <a:normAutofit/>
          </a:bodyPr>
          <a:lstStyle/>
          <a:p>
            <a:r>
              <a:rPr lang="en-US" sz="3600" kern="0" dirty="0">
                <a:solidFill>
                  <a:sysClr val="windowText" lastClr="000000"/>
                </a:solidFill>
              </a:rPr>
              <a:t>Construction Performance management Basics</a:t>
            </a:r>
            <a:endParaRPr lang="en-US" sz="3600" dirty="0"/>
          </a:p>
        </p:txBody>
      </p:sp>
      <p:sp>
        <p:nvSpPr>
          <p:cNvPr id="65539" name="Rectangle 3"/>
          <p:cNvSpPr>
            <a:spLocks noGrp="1" noChangeArrowheads="1"/>
          </p:cNvSpPr>
          <p:nvPr>
            <p:ph sz="quarter" idx="1"/>
          </p:nvPr>
        </p:nvSpPr>
        <p:spPr>
          <a:xfrm>
            <a:off x="1524000" y="1752600"/>
            <a:ext cx="8929718" cy="5105400"/>
          </a:xfrm>
        </p:spPr>
        <p:txBody>
          <a:bodyPr>
            <a:normAutofit/>
          </a:bodyPr>
          <a:lstStyle/>
          <a:p>
            <a:pPr>
              <a:buNone/>
            </a:pPr>
            <a:r>
              <a:rPr lang="en-GB" sz="2400" b="1" dirty="0"/>
              <a:t>Main Findings and the Change Agenda</a:t>
            </a:r>
            <a:endParaRPr lang="en-GB" sz="2400" dirty="0"/>
          </a:p>
          <a:p>
            <a:pPr>
              <a:buFont typeface="Wingdings" panose="05000000000000000000" pitchFamily="2" charset="2"/>
              <a:buChar char="Ø"/>
            </a:pPr>
            <a:r>
              <a:rPr lang="en-GB" sz="2400" dirty="0"/>
              <a:t>Procurement system should be concurrent and integrated (concurrent engineering)</a:t>
            </a:r>
          </a:p>
          <a:p>
            <a:pPr>
              <a:buFont typeface="Wingdings" panose="05000000000000000000" pitchFamily="2" charset="2"/>
              <a:buChar char="Ø"/>
            </a:pPr>
            <a:r>
              <a:rPr lang="en-GB" sz="2400" dirty="0"/>
              <a:t>Tackle fragmentation and adversarial culture by partnering and teambuilding</a:t>
            </a:r>
          </a:p>
          <a:p>
            <a:pPr>
              <a:buFont typeface="Wingdings" panose="05000000000000000000" pitchFamily="2" charset="2"/>
              <a:buChar char="Ø"/>
            </a:pPr>
            <a:r>
              <a:rPr lang="en-GB" sz="2400" dirty="0"/>
              <a:t>Improve productivity, quality and cost by adopting “new” management concept (Lean, Benchmarking, VM, SCM, Process mapping and Reengineering) </a:t>
            </a:r>
          </a:p>
          <a:p>
            <a:pPr>
              <a:buFont typeface="Wingdings" panose="05000000000000000000" pitchFamily="2" charset="2"/>
              <a:buChar char="Ø"/>
            </a:pPr>
            <a:r>
              <a:rPr lang="en-GB" sz="2400" dirty="0"/>
              <a:t>Industry must measure its performance and define scopes for improvement (KPI)</a:t>
            </a:r>
          </a:p>
          <a:p>
            <a:pPr>
              <a:buFont typeface="Wingdings" panose="05000000000000000000" pitchFamily="2" charset="2"/>
              <a:buChar char="Ø"/>
            </a:pPr>
            <a:r>
              <a:rPr lang="en-GB" sz="2400" dirty="0"/>
              <a:t>Briefing the team (client empowerment,</a:t>
            </a:r>
            <a:r>
              <a:rPr lang="en-GB" dirty="0">
                <a:solidFill>
                  <a:srgbClr val="000000"/>
                </a:solidFill>
              </a:rPr>
              <a:t> </a:t>
            </a:r>
            <a:r>
              <a:rPr lang="en-GB" sz="2400" dirty="0"/>
              <a:t>visualisation)</a:t>
            </a:r>
          </a:p>
        </p:txBody>
      </p:sp>
    </p:spTree>
    <p:extLst>
      <p:ext uri="{BB962C8B-B14F-4D97-AF65-F5344CB8AC3E}">
        <p14:creationId xmlns:p14="http://schemas.microsoft.com/office/powerpoint/2010/main" val="252736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sz="quarter" idx="1"/>
          </p:nvPr>
        </p:nvSpPr>
        <p:spPr>
          <a:xfrm>
            <a:off x="1738282" y="1571612"/>
            <a:ext cx="8572560" cy="5286388"/>
          </a:xfrm>
        </p:spPr>
        <p:txBody>
          <a:bodyPr>
            <a:normAutofit/>
          </a:bodyPr>
          <a:lstStyle/>
          <a:p>
            <a:pPr>
              <a:buNone/>
            </a:pPr>
            <a:endParaRPr lang="en-GB" sz="2400" b="1" dirty="0"/>
          </a:p>
          <a:p>
            <a:pPr>
              <a:buNone/>
            </a:pPr>
            <a:r>
              <a:rPr lang="en-GB" sz="2400" b="1" dirty="0"/>
              <a:t>Main Findings and the Change Agenda</a:t>
            </a:r>
            <a:endParaRPr lang="en-GB" sz="2400" dirty="0"/>
          </a:p>
          <a:p>
            <a:pPr>
              <a:buFont typeface="Wingdings" panose="05000000000000000000" pitchFamily="2" charset="2"/>
              <a:buChar char="Ø"/>
            </a:pPr>
            <a:r>
              <a:rPr lang="en-GB" sz="2400" dirty="0"/>
              <a:t>Move away from competitive tendering and cost as the selection criteria</a:t>
            </a:r>
          </a:p>
          <a:p>
            <a:pPr>
              <a:buFont typeface="Wingdings" panose="05000000000000000000" pitchFamily="2" charset="2"/>
              <a:buChar char="Ø"/>
            </a:pPr>
            <a:r>
              <a:rPr lang="en-GB" sz="2400" dirty="0"/>
              <a:t>More use of standardisation and pre-assembly</a:t>
            </a:r>
            <a:endParaRPr lang="en-GB" dirty="0">
              <a:solidFill>
                <a:srgbClr val="000000"/>
              </a:solidFill>
            </a:endParaRPr>
          </a:p>
          <a:p>
            <a:pPr>
              <a:buFont typeface="Wingdings" panose="05000000000000000000" pitchFamily="2" charset="2"/>
              <a:buChar char="Ø"/>
            </a:pPr>
            <a:r>
              <a:rPr lang="en-GB" sz="2400" dirty="0"/>
              <a:t>Respect the people working in the industry (training, better working conditions, etc)</a:t>
            </a:r>
          </a:p>
          <a:p>
            <a:pPr>
              <a:buFont typeface="Wingdings" panose="05000000000000000000" pitchFamily="2" charset="2"/>
              <a:buChar char="Ø"/>
            </a:pPr>
            <a:r>
              <a:rPr lang="en-GB" sz="2400" dirty="0"/>
              <a:t>Take full advantage of IT and other new technology</a:t>
            </a:r>
          </a:p>
          <a:p>
            <a:pPr>
              <a:buFont typeface="Wingdings" panose="05000000000000000000" pitchFamily="2" charset="2"/>
              <a:buChar char="Ø"/>
            </a:pPr>
            <a:r>
              <a:rPr lang="en-GB" sz="2400" dirty="0"/>
              <a:t>Develop people and culture necessary to facilitate all of the above</a:t>
            </a:r>
          </a:p>
          <a:p>
            <a:endParaRPr lang="en-GB" sz="2000" dirty="0"/>
          </a:p>
        </p:txBody>
      </p:sp>
      <p:sp>
        <p:nvSpPr>
          <p:cNvPr id="3" name="TextBox 2"/>
          <p:cNvSpPr txBox="1"/>
          <p:nvPr/>
        </p:nvSpPr>
        <p:spPr>
          <a:xfrm>
            <a:off x="1524000" y="357167"/>
            <a:ext cx="8929718" cy="646331"/>
          </a:xfrm>
          <a:prstGeom prst="rect">
            <a:avLst/>
          </a:prstGeom>
          <a:noFill/>
        </p:spPr>
        <p:txBody>
          <a:bodyPr wrap="square" rtlCol="0">
            <a:spAutoFit/>
          </a:bodyPr>
          <a:lstStyle/>
          <a:p>
            <a:r>
              <a:rPr lang="en-US" sz="3600" kern="0" dirty="0">
                <a:solidFill>
                  <a:sysClr val="windowText" lastClr="000000"/>
                </a:solidFill>
              </a:rPr>
              <a:t>Construction Performance management Basics</a:t>
            </a:r>
            <a:endParaRPr lang="en-US" sz="3600" dirty="0"/>
          </a:p>
        </p:txBody>
      </p:sp>
    </p:spTree>
    <p:extLst>
      <p:ext uri="{BB962C8B-B14F-4D97-AF65-F5344CB8AC3E}">
        <p14:creationId xmlns:p14="http://schemas.microsoft.com/office/powerpoint/2010/main" val="80611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766048" cy="1071546"/>
          </a:xfrm>
        </p:spPr>
        <p:txBody>
          <a:bodyPr>
            <a:normAutofit/>
          </a:bodyPr>
          <a:lstStyle/>
          <a:p>
            <a:pPr lvl="1" algn="l" rtl="0">
              <a:spcBef>
                <a:spcPct val="0"/>
              </a:spcBef>
            </a:pPr>
            <a:r>
              <a:rPr lang="en-US" dirty="0" smtClean="0"/>
              <a:t/>
            </a:r>
            <a:br>
              <a:rPr lang="en-US" dirty="0" smtClean="0"/>
            </a:br>
            <a:r>
              <a:rPr lang="en-US" sz="2800" dirty="0"/>
              <a:t>Construction Performance management Basics</a:t>
            </a:r>
            <a:br>
              <a:rPr lang="en-US" sz="2800" dirty="0"/>
            </a:b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28</a:t>
            </a:fld>
            <a:endParaRPr lang="en-GB" dirty="0"/>
          </a:p>
        </p:txBody>
      </p:sp>
      <p:sp>
        <p:nvSpPr>
          <p:cNvPr id="4" name="Content Placeholder 3"/>
          <p:cNvSpPr>
            <a:spLocks noGrp="1"/>
          </p:cNvSpPr>
          <p:nvPr>
            <p:ph sz="quarter" idx="1"/>
          </p:nvPr>
        </p:nvSpPr>
        <p:spPr>
          <a:xfrm>
            <a:off x="1738282" y="1600200"/>
            <a:ext cx="8643998" cy="5043510"/>
          </a:xfrm>
        </p:spPr>
        <p:txBody>
          <a:bodyPr>
            <a:normAutofit/>
          </a:bodyPr>
          <a:lstStyle/>
          <a:p>
            <a:pPr marL="320040" lvl="2" indent="-320040" algn="just">
              <a:spcBef>
                <a:spcPct val="50000"/>
              </a:spcBef>
              <a:buSzPct val="60000"/>
              <a:buNone/>
            </a:pPr>
            <a:r>
              <a:rPr lang="en-US" sz="2400" b="1" dirty="0">
                <a:latin typeface="+mj-lt"/>
              </a:rPr>
              <a:t>Performance Planning and indicators</a:t>
            </a:r>
            <a:endParaRPr lang="en-ZA" sz="2400" b="1" dirty="0">
              <a:latin typeface="+mj-lt"/>
            </a:endParaRPr>
          </a:p>
          <a:p>
            <a:pPr algn="just">
              <a:spcBef>
                <a:spcPct val="50000"/>
              </a:spcBef>
              <a:buNone/>
            </a:pPr>
            <a:r>
              <a:rPr lang="en-ZA" sz="2400" dirty="0">
                <a:latin typeface="+mj-lt"/>
              </a:rPr>
              <a:t>Performance Management is the process of:</a:t>
            </a:r>
          </a:p>
          <a:p>
            <a:pPr marL="457200" indent="-457200" algn="just">
              <a:spcBef>
                <a:spcPct val="50000"/>
              </a:spcBef>
              <a:buFont typeface="+mj-lt"/>
              <a:buAutoNum type="arabicPeriod"/>
            </a:pPr>
            <a:r>
              <a:rPr lang="en-ZA" sz="2400" dirty="0">
                <a:latin typeface="+mj-lt"/>
              </a:rPr>
              <a:t>Planning Performance (setting KPA’s, objectives and standards that are linked to corporate strategy, development plans).</a:t>
            </a:r>
          </a:p>
          <a:p>
            <a:pPr marL="457200" indent="-457200" algn="just">
              <a:spcBef>
                <a:spcPct val="50000"/>
              </a:spcBef>
              <a:buFont typeface="+mj-lt"/>
              <a:buAutoNum type="arabicPeriod"/>
            </a:pPr>
            <a:r>
              <a:rPr lang="en-ZA" sz="2400" dirty="0">
                <a:latin typeface="+mj-lt"/>
              </a:rPr>
              <a:t>Maintaining Performance (monitoring, feedback, coaching and mentoring, regular interactions re goal achievement)</a:t>
            </a:r>
          </a:p>
          <a:p>
            <a:pPr marL="457200" indent="-457200" algn="just">
              <a:spcBef>
                <a:spcPct val="50000"/>
              </a:spcBef>
              <a:buFont typeface="+mj-lt"/>
              <a:buAutoNum type="arabicPeriod"/>
            </a:pPr>
            <a:r>
              <a:rPr lang="en-ZA" sz="2400" dirty="0">
                <a:latin typeface="+mj-lt"/>
              </a:rPr>
              <a:t>Reviewing Performance (formal feedback and ratings – evaluating performance)</a:t>
            </a:r>
          </a:p>
          <a:p>
            <a:pPr marL="457200" indent="-457200" algn="just">
              <a:spcBef>
                <a:spcPct val="50000"/>
              </a:spcBef>
              <a:buFont typeface="+mj-lt"/>
              <a:buAutoNum type="arabicPeriod"/>
            </a:pPr>
            <a:r>
              <a:rPr lang="en-ZA" sz="2400" dirty="0">
                <a:latin typeface="+mj-lt"/>
              </a:rPr>
              <a:t>Rewarding of performance (increases, bonuses, incentives, etc)</a:t>
            </a:r>
          </a:p>
          <a:p>
            <a:endParaRPr lang="en-US" dirty="0">
              <a:latin typeface="+mj-lt"/>
            </a:endParaRPr>
          </a:p>
        </p:txBody>
      </p:sp>
    </p:spTree>
    <p:extLst>
      <p:ext uri="{BB962C8B-B14F-4D97-AF65-F5344CB8AC3E}">
        <p14:creationId xmlns:p14="http://schemas.microsoft.com/office/powerpoint/2010/main" val="2561203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29718" cy="842946"/>
          </a:xfrm>
        </p:spPr>
        <p:txBody>
          <a:bodyPr>
            <a:normAutofit fontScale="90000"/>
          </a:bodyPr>
          <a:lstStyle/>
          <a:p>
            <a:pPr lvl="1" algn="l" rtl="0">
              <a:spcBef>
                <a:spcPct val="0"/>
              </a:spcBef>
            </a:pPr>
            <a:r>
              <a:rPr lang="en-US" dirty="0" smtClean="0"/>
              <a:t/>
            </a:r>
            <a:br>
              <a:rPr lang="en-US" dirty="0" smtClean="0"/>
            </a:br>
            <a:r>
              <a:rPr lang="en-US" sz="2800" dirty="0"/>
              <a:t>Construction Performance management Basics</a:t>
            </a:r>
            <a:br>
              <a:rPr lang="en-US" sz="2800" dirty="0"/>
            </a:b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29</a:t>
            </a:fld>
            <a:endParaRPr lang="en-GB" dirty="0"/>
          </a:p>
        </p:txBody>
      </p:sp>
      <p:sp>
        <p:nvSpPr>
          <p:cNvPr id="4" name="Content Placeholder 3"/>
          <p:cNvSpPr>
            <a:spLocks noGrp="1"/>
          </p:cNvSpPr>
          <p:nvPr>
            <p:ph sz="quarter" idx="1"/>
          </p:nvPr>
        </p:nvSpPr>
        <p:spPr>
          <a:xfrm>
            <a:off x="1738282" y="1600200"/>
            <a:ext cx="8929718" cy="5257800"/>
          </a:xfrm>
        </p:spPr>
        <p:txBody>
          <a:bodyPr>
            <a:normAutofit/>
          </a:bodyPr>
          <a:lstStyle/>
          <a:p>
            <a:pPr>
              <a:spcBef>
                <a:spcPct val="50000"/>
              </a:spcBef>
              <a:buNone/>
            </a:pPr>
            <a:r>
              <a:rPr lang="en-ZA" sz="2400" dirty="0"/>
              <a:t>Performance Planning covers  80% of the process and it includes:</a:t>
            </a:r>
          </a:p>
          <a:p>
            <a:pPr>
              <a:spcBef>
                <a:spcPct val="50000"/>
              </a:spcBef>
              <a:buFont typeface="Wingdings" panose="05000000000000000000" pitchFamily="2" charset="2"/>
              <a:buChar char="Ø"/>
            </a:pPr>
            <a:r>
              <a:rPr lang="en-ZA" sz="2400" dirty="0"/>
              <a:t>Identifying Key Value Drivers of stakeholders</a:t>
            </a:r>
          </a:p>
          <a:p>
            <a:pPr>
              <a:spcBef>
                <a:spcPct val="50000"/>
              </a:spcBef>
              <a:buFont typeface="Wingdings" panose="05000000000000000000" pitchFamily="2" charset="2"/>
              <a:buChar char="Ø"/>
            </a:pPr>
            <a:r>
              <a:rPr lang="en-ZA" sz="2400" dirty="0"/>
              <a:t>Defining Key Performance Areas (KPA’s)</a:t>
            </a:r>
          </a:p>
          <a:p>
            <a:pPr>
              <a:spcBef>
                <a:spcPct val="50000"/>
              </a:spcBef>
              <a:buFont typeface="Wingdings" panose="05000000000000000000" pitchFamily="2" charset="2"/>
              <a:buChar char="Ø"/>
            </a:pPr>
            <a:r>
              <a:rPr lang="en-ZA" sz="2400" dirty="0"/>
              <a:t>Defining Objectives</a:t>
            </a:r>
          </a:p>
          <a:p>
            <a:pPr>
              <a:spcBef>
                <a:spcPct val="50000"/>
              </a:spcBef>
              <a:buFont typeface="Wingdings" panose="05000000000000000000" pitchFamily="2" charset="2"/>
              <a:buChar char="Ø"/>
            </a:pPr>
            <a:r>
              <a:rPr lang="en-ZA" sz="2400" dirty="0"/>
              <a:t>Defining Targets</a:t>
            </a:r>
          </a:p>
          <a:p>
            <a:pPr>
              <a:spcBef>
                <a:spcPct val="50000"/>
              </a:spcBef>
              <a:buFont typeface="Wingdings" panose="05000000000000000000" pitchFamily="2" charset="2"/>
              <a:buChar char="Ø"/>
            </a:pPr>
            <a:r>
              <a:rPr lang="en-ZA" sz="2400" dirty="0" err="1"/>
              <a:t>Devel</a:t>
            </a:r>
            <a:r>
              <a:rPr lang="en-ZA" sz="2400" dirty="0"/>
              <a:t> a training &amp; development plan</a:t>
            </a:r>
          </a:p>
          <a:p>
            <a:pPr>
              <a:buNone/>
            </a:pPr>
            <a:endParaRPr lang="en-US" dirty="0"/>
          </a:p>
        </p:txBody>
      </p:sp>
    </p:spTree>
    <p:extLst>
      <p:ext uri="{BB962C8B-B14F-4D97-AF65-F5344CB8AC3E}">
        <p14:creationId xmlns:p14="http://schemas.microsoft.com/office/powerpoint/2010/main" val="52179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3</a:t>
            </a:fld>
            <a:endParaRPr lang="en-GB" dirty="0"/>
          </a:p>
        </p:txBody>
      </p:sp>
      <p:sp>
        <p:nvSpPr>
          <p:cNvPr id="4" name="Content Placeholder 3"/>
          <p:cNvSpPr>
            <a:spLocks noGrp="1"/>
          </p:cNvSpPr>
          <p:nvPr>
            <p:ph sz="quarter" idx="1"/>
          </p:nvPr>
        </p:nvSpPr>
        <p:spPr>
          <a:xfrm>
            <a:off x="838200" y="2115354"/>
            <a:ext cx="10855817" cy="3177862"/>
          </a:xfrm>
        </p:spPr>
        <p:txBody>
          <a:bodyPr/>
          <a:lstStyle/>
          <a:p>
            <a:pPr algn="just"/>
            <a:r>
              <a:rPr lang="en-US" dirty="0" smtClean="0"/>
              <a:t>Performance management </a:t>
            </a:r>
            <a:r>
              <a:rPr lang="en-US" dirty="0" smtClean="0"/>
              <a:t>is a </a:t>
            </a:r>
            <a:r>
              <a:rPr lang="en-US" dirty="0" smtClean="0"/>
              <a:t>continuous process of identifying, measuring and developing performance in organizations by linking each individual’s performance and objectives to the organization’s overall mission and goals. (</a:t>
            </a:r>
            <a:r>
              <a:rPr lang="en-US" dirty="0" err="1" smtClean="0"/>
              <a:t>Ms.B</a:t>
            </a:r>
            <a:r>
              <a:rPr lang="en-US" dirty="0" smtClean="0"/>
              <a:t>. </a:t>
            </a:r>
            <a:r>
              <a:rPr lang="en-US" dirty="0" err="1" smtClean="0"/>
              <a:t>Kaviya</a:t>
            </a:r>
            <a:r>
              <a:rPr lang="en-US" dirty="0" smtClean="0"/>
              <a:t> and , Ms.C.Hema,2015)</a:t>
            </a:r>
          </a:p>
          <a:p>
            <a:endParaRPr lang="en-US" dirty="0"/>
          </a:p>
        </p:txBody>
      </p:sp>
    </p:spTree>
    <p:extLst>
      <p:ext uri="{BB962C8B-B14F-4D97-AF65-F5344CB8AC3E}">
        <p14:creationId xmlns:p14="http://schemas.microsoft.com/office/powerpoint/2010/main" val="3446513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842946"/>
          </a:xfrm>
        </p:spPr>
        <p:txBody>
          <a:bodyPr>
            <a:normAutofit fontScale="90000"/>
          </a:bodyPr>
          <a:lstStyle/>
          <a:p>
            <a:pPr lvl="1" algn="l" rtl="0">
              <a:spcBef>
                <a:spcPct val="0"/>
              </a:spcBef>
            </a:pPr>
            <a:r>
              <a:rPr lang="en-US" dirty="0" smtClean="0"/>
              <a:t/>
            </a:r>
            <a:br>
              <a:rPr lang="en-US" dirty="0" smtClean="0"/>
            </a:br>
            <a:r>
              <a:rPr lang="en-US" sz="2800" dirty="0"/>
              <a:t>Construction Performance management Basics</a:t>
            </a:r>
            <a:br>
              <a:rPr lang="en-US" sz="2800" dirty="0"/>
            </a:b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30</a:t>
            </a:fld>
            <a:endParaRPr lang="en-GB" dirty="0"/>
          </a:p>
        </p:txBody>
      </p:sp>
      <p:sp>
        <p:nvSpPr>
          <p:cNvPr id="4" name="Content Placeholder 3"/>
          <p:cNvSpPr>
            <a:spLocks noGrp="1"/>
          </p:cNvSpPr>
          <p:nvPr>
            <p:ph sz="quarter" idx="1"/>
          </p:nvPr>
        </p:nvSpPr>
        <p:spPr>
          <a:xfrm>
            <a:off x="1666844" y="1600200"/>
            <a:ext cx="8786874" cy="5257800"/>
          </a:xfrm>
        </p:spPr>
        <p:txBody>
          <a:bodyPr>
            <a:normAutofit lnSpcReduction="10000"/>
          </a:bodyPr>
          <a:lstStyle/>
          <a:p>
            <a:pPr>
              <a:buNone/>
            </a:pPr>
            <a:r>
              <a:rPr lang="en-US" b="1" dirty="0" smtClean="0"/>
              <a:t>Performance tools and  measurement</a:t>
            </a:r>
          </a:p>
          <a:p>
            <a:pPr algn="just"/>
            <a:r>
              <a:rPr lang="en-US" sz="2400" dirty="0"/>
              <a:t>Highly competitive and profound changes in the construction industry are forcing construction executives to continuously improve the performance of their firms. According to </a:t>
            </a:r>
            <a:r>
              <a:rPr lang="en-US" sz="2400" dirty="0" err="1"/>
              <a:t>Luu</a:t>
            </a:r>
            <a:r>
              <a:rPr lang="en-US" sz="2400" dirty="0"/>
              <a:t> et al. (2008).</a:t>
            </a:r>
          </a:p>
          <a:p>
            <a:pPr algn="just">
              <a:buNone/>
            </a:pPr>
            <a:endParaRPr lang="en-US" sz="2400" dirty="0"/>
          </a:p>
          <a:p>
            <a:pPr algn="just"/>
            <a:r>
              <a:rPr lang="en-US" sz="2400" dirty="0"/>
              <a:t>‘‘performance measurement is the heart of cease-less improvement. As a general rule, </a:t>
            </a:r>
            <a:r>
              <a:rPr lang="en-US" sz="2400" dirty="0">
                <a:solidFill>
                  <a:srgbClr val="FF0000"/>
                </a:solidFill>
              </a:rPr>
              <a:t>benchmarking</a:t>
            </a:r>
            <a:r>
              <a:rPr lang="en-US" sz="2400" dirty="0"/>
              <a:t> is the next step to improve contractors’ efficiency and effectiveness of products and processes’’.</a:t>
            </a:r>
          </a:p>
          <a:p>
            <a:pPr algn="just">
              <a:buNone/>
            </a:pPr>
            <a:endParaRPr lang="en-US" sz="2400" dirty="0"/>
          </a:p>
          <a:p>
            <a:pPr algn="just"/>
            <a:r>
              <a:rPr lang="en-US" sz="2400" dirty="0"/>
              <a:t>The main objective of performance evaluation is to assist managers and members of the organization in developing the direction, traction and speed of their organization ( </a:t>
            </a:r>
            <a:r>
              <a:rPr lang="en-US" sz="2400" dirty="0" err="1"/>
              <a:t>Cokins</a:t>
            </a:r>
            <a:r>
              <a:rPr lang="en-US" sz="2400" dirty="0"/>
              <a:t>, 2006).</a:t>
            </a:r>
          </a:p>
          <a:p>
            <a:pPr>
              <a:buNone/>
            </a:pPr>
            <a:endParaRPr lang="en-US" dirty="0"/>
          </a:p>
        </p:txBody>
      </p:sp>
    </p:spTree>
    <p:extLst>
      <p:ext uri="{BB962C8B-B14F-4D97-AF65-F5344CB8AC3E}">
        <p14:creationId xmlns:p14="http://schemas.microsoft.com/office/powerpoint/2010/main" val="2122696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842946"/>
          </a:xfrm>
        </p:spPr>
        <p:txBody>
          <a:bodyPr>
            <a:noAutofit/>
          </a:bodyPr>
          <a:lstStyle/>
          <a:p>
            <a:r>
              <a:rPr lang="en-US" sz="3200" kern="0" dirty="0">
                <a:solidFill>
                  <a:sysClr val="windowText" lastClr="000000"/>
                </a:solidFill>
              </a:rPr>
              <a:t>Construction Performance management Basics</a:t>
            </a:r>
            <a:endParaRPr lang="en-US" sz="3200"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31</a:t>
            </a:fld>
            <a:endParaRPr lang="en-GB" dirty="0"/>
          </a:p>
        </p:txBody>
      </p:sp>
      <p:sp>
        <p:nvSpPr>
          <p:cNvPr id="4" name="Content Placeholder 3"/>
          <p:cNvSpPr>
            <a:spLocks noGrp="1"/>
          </p:cNvSpPr>
          <p:nvPr>
            <p:ph sz="quarter" idx="1"/>
          </p:nvPr>
        </p:nvSpPr>
        <p:spPr>
          <a:xfrm>
            <a:off x="1524000" y="1600200"/>
            <a:ext cx="9144000" cy="5257800"/>
          </a:xfrm>
        </p:spPr>
        <p:txBody>
          <a:bodyPr>
            <a:normAutofit/>
          </a:bodyPr>
          <a:lstStyle/>
          <a:p>
            <a:pPr algn="just"/>
            <a:endParaRPr lang="en-US" dirty="0" smtClean="0"/>
          </a:p>
          <a:p>
            <a:pPr algn="just"/>
            <a:r>
              <a:rPr lang="en-US" sz="2400" dirty="0"/>
              <a:t>Formerly, construction companies used financial  measures to measure and evaluate their performance. 'The dissatisfaction with financially based performance measurement started in the 1950s and has built momentum since the late 1970s’’ (</a:t>
            </a:r>
            <a:r>
              <a:rPr lang="en-US" sz="2400" dirty="0" err="1"/>
              <a:t>Bassioni</a:t>
            </a:r>
            <a:r>
              <a:rPr lang="en-US" sz="2400" dirty="0"/>
              <a:t> et al., 2004). </a:t>
            </a:r>
          </a:p>
          <a:p>
            <a:pPr algn="just">
              <a:buNone/>
            </a:pPr>
            <a:endParaRPr lang="en-US" sz="2400" dirty="0"/>
          </a:p>
          <a:p>
            <a:pPr algn="just"/>
            <a:r>
              <a:rPr lang="en-US" sz="2400" dirty="0"/>
              <a:t>The main problem lies in the fact that financial indicators are lagging indicators, in the sense that they tell the results of managerial actions already taken. However, managers need current, up-to-date, and mostly non financial information to be able to take better decisions (</a:t>
            </a:r>
            <a:r>
              <a:rPr lang="en-US" sz="2400" dirty="0" err="1"/>
              <a:t>Bassioni</a:t>
            </a:r>
            <a:r>
              <a:rPr lang="en-US" sz="2400" dirty="0"/>
              <a:t> et al., 2004).</a:t>
            </a:r>
          </a:p>
        </p:txBody>
      </p:sp>
    </p:spTree>
    <p:extLst>
      <p:ext uri="{BB962C8B-B14F-4D97-AF65-F5344CB8AC3E}">
        <p14:creationId xmlns:p14="http://schemas.microsoft.com/office/powerpoint/2010/main" val="571916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771508"/>
          </a:xfrm>
        </p:spPr>
        <p:txBody>
          <a:bodyPr>
            <a:normAutofit fontScale="90000"/>
          </a:bodyPr>
          <a:lstStyle/>
          <a:p>
            <a:r>
              <a:rPr lang="en-US" sz="3600" kern="0" dirty="0">
                <a:solidFill>
                  <a:sysClr val="windowText" lastClr="000000"/>
                </a:solidFill>
              </a:rPr>
              <a:t>Construction Performance management Basics</a:t>
            </a:r>
            <a:endParaRPr lang="en-US" sz="3600"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32</a:t>
            </a:fld>
            <a:endParaRPr lang="en-GB" dirty="0"/>
          </a:p>
        </p:txBody>
      </p:sp>
      <p:sp>
        <p:nvSpPr>
          <p:cNvPr id="4" name="Content Placeholder 3"/>
          <p:cNvSpPr>
            <a:spLocks noGrp="1"/>
          </p:cNvSpPr>
          <p:nvPr>
            <p:ph sz="quarter" idx="1"/>
          </p:nvPr>
        </p:nvSpPr>
        <p:spPr>
          <a:xfrm>
            <a:off x="1524000" y="1600200"/>
            <a:ext cx="9144000" cy="5257800"/>
          </a:xfrm>
        </p:spPr>
        <p:txBody>
          <a:bodyPr>
            <a:normAutofit/>
          </a:bodyPr>
          <a:lstStyle/>
          <a:p>
            <a:pPr algn="just"/>
            <a:r>
              <a:rPr lang="en-US" sz="2400" dirty="0"/>
              <a:t>After a long dependence on financial measures, many studies and researches have been conducted to develop performance measurement frameworks that included financial  and non financial indicators. </a:t>
            </a:r>
          </a:p>
          <a:p>
            <a:pPr algn="just">
              <a:buNone/>
            </a:pPr>
            <a:r>
              <a:rPr lang="en-US" sz="2400" dirty="0"/>
              <a:t>   The balanced scorecard (BSC), first proposed in 1992 issue of Harvard Business Review (HBR) by Kaplan and Norton, presents four different performance perspectives from which executives can choose measure.</a:t>
            </a:r>
          </a:p>
          <a:p>
            <a:pPr algn="just">
              <a:buNone/>
            </a:pPr>
            <a:r>
              <a:rPr lang="en-US" sz="2400" dirty="0"/>
              <a:t>    The BSC complements:</a:t>
            </a:r>
          </a:p>
          <a:p>
            <a:pPr marL="571500" indent="-571500" algn="just">
              <a:buFont typeface="+mj-lt"/>
              <a:buAutoNum type="arabicPeriod"/>
            </a:pPr>
            <a:r>
              <a:rPr lang="en-US" sz="2400" dirty="0"/>
              <a:t> Financial indicators and operational measures </a:t>
            </a:r>
          </a:p>
          <a:p>
            <a:pPr marL="571500" indent="-571500" algn="just">
              <a:buFont typeface="+mj-lt"/>
              <a:buAutoNum type="arabicPeriod"/>
            </a:pPr>
            <a:r>
              <a:rPr lang="en-US" sz="2400" dirty="0"/>
              <a:t>customer satisfaction</a:t>
            </a:r>
          </a:p>
          <a:p>
            <a:pPr marL="571500" indent="-571500" algn="just">
              <a:buFont typeface="+mj-lt"/>
              <a:buAutoNum type="arabicPeriod"/>
            </a:pPr>
            <a:r>
              <a:rPr lang="en-US" sz="2400" dirty="0"/>
              <a:t>internal processes, and </a:t>
            </a:r>
          </a:p>
          <a:p>
            <a:pPr marL="571500" indent="-571500" algn="just">
              <a:buFont typeface="+mj-lt"/>
              <a:buAutoNum type="arabicPeriod"/>
            </a:pPr>
            <a:r>
              <a:rPr lang="en-US" sz="2400" dirty="0"/>
              <a:t>The organization innovation and improvement activities</a:t>
            </a:r>
          </a:p>
        </p:txBody>
      </p:sp>
    </p:spTree>
    <p:extLst>
      <p:ext uri="{BB962C8B-B14F-4D97-AF65-F5344CB8AC3E}">
        <p14:creationId xmlns:p14="http://schemas.microsoft.com/office/powerpoint/2010/main" val="3856084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p>
        </p:txBody>
      </p:sp>
      <p:sp>
        <p:nvSpPr>
          <p:cNvPr id="37892" name="Slide Number Placeholder 3"/>
          <p:cNvSpPr>
            <a:spLocks noGrp="1"/>
          </p:cNvSpPr>
          <p:nvPr>
            <p:ph type="sldNum" sz="quarter" idx="12"/>
          </p:nvPr>
        </p:nvSpPr>
        <p:spPr>
          <a:noFill/>
        </p:spPr>
        <p:txBody>
          <a:bodyPr>
            <a:normAutofit/>
          </a:bodyPr>
          <a:lstStyle/>
          <a:p>
            <a:fld id="{060D8F57-0CFD-405C-9849-56806CF516C4}" type="slidenum">
              <a:rPr lang="en-US"/>
              <a:t>33</a:t>
            </a:fld>
            <a:endParaRPr lang="en-US"/>
          </a:p>
        </p:txBody>
      </p:sp>
      <p:sp>
        <p:nvSpPr>
          <p:cNvPr id="37891" name="Content Placeholder 2"/>
          <p:cNvSpPr>
            <a:spLocks noGrp="1"/>
          </p:cNvSpPr>
          <p:nvPr>
            <p:ph sz="quarter" idx="1"/>
          </p:nvPr>
        </p:nvSpPr>
        <p:spPr>
          <a:xfrm>
            <a:off x="1524000" y="1600200"/>
            <a:ext cx="9144000" cy="5257800"/>
          </a:xfrm>
        </p:spPr>
        <p:txBody>
          <a:bodyPr>
            <a:normAutofit/>
          </a:bodyPr>
          <a:lstStyle/>
          <a:p>
            <a:pPr algn="just">
              <a:buNone/>
            </a:pPr>
            <a:r>
              <a:rPr lang="en-US" b="1" dirty="0"/>
              <a:t>Performance Measurement </a:t>
            </a:r>
          </a:p>
          <a:p>
            <a:pPr algn="just">
              <a:buNone/>
            </a:pPr>
            <a:r>
              <a:rPr lang="en-US" dirty="0"/>
              <a:t>Definition </a:t>
            </a:r>
          </a:p>
          <a:p>
            <a:pPr algn="just"/>
            <a:r>
              <a:rPr lang="en-US" dirty="0"/>
              <a:t> “a process that involves the </a:t>
            </a:r>
            <a:r>
              <a:rPr lang="en-US" dirty="0">
                <a:solidFill>
                  <a:srgbClr val="FF0000"/>
                </a:solidFill>
              </a:rPr>
              <a:t>assignment of numerals to objects </a:t>
            </a:r>
            <a:r>
              <a:rPr lang="en-US" dirty="0"/>
              <a:t>or events according to rules or to represent properties”</a:t>
            </a:r>
          </a:p>
          <a:p>
            <a:pPr algn="just"/>
            <a:r>
              <a:rPr lang="en-US" dirty="0"/>
              <a:t>“the  </a:t>
            </a:r>
            <a:r>
              <a:rPr lang="en-US" dirty="0">
                <a:solidFill>
                  <a:srgbClr val="FF0000"/>
                </a:solidFill>
              </a:rPr>
              <a:t>process  of  determining  how</a:t>
            </a:r>
            <a:r>
              <a:rPr lang="en-US" dirty="0"/>
              <a:t>  successful organizations or individuals have been in attaining their objectives” </a:t>
            </a:r>
          </a:p>
          <a:p>
            <a:pPr algn="just"/>
            <a:r>
              <a:rPr lang="en-US" b="1" dirty="0"/>
              <a:t>Performance  measures  </a:t>
            </a:r>
            <a:r>
              <a:rPr lang="en-US" dirty="0"/>
              <a:t>are  the </a:t>
            </a:r>
            <a:r>
              <a:rPr lang="en-US" dirty="0">
                <a:solidFill>
                  <a:srgbClr val="FF0000"/>
                </a:solidFill>
              </a:rPr>
              <a:t>numerical or quantitative indicators</a:t>
            </a:r>
            <a:r>
              <a:rPr lang="en-US" dirty="0"/>
              <a:t> that show how well each objective is being met (</a:t>
            </a:r>
            <a:r>
              <a:rPr lang="en-US" dirty="0" err="1"/>
              <a:t>Sapri</a:t>
            </a:r>
            <a:r>
              <a:rPr lang="en-US" dirty="0"/>
              <a:t> &amp; Pitt, 2005). </a:t>
            </a:r>
          </a:p>
        </p:txBody>
      </p:sp>
    </p:spTree>
    <p:extLst>
      <p:ext uri="{BB962C8B-B14F-4D97-AF65-F5344CB8AC3E}">
        <p14:creationId xmlns:p14="http://schemas.microsoft.com/office/powerpoint/2010/main" val="506044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34</a:t>
            </a:fld>
            <a:endParaRPr lang="en-GB" dirty="0"/>
          </a:p>
        </p:txBody>
      </p:sp>
      <p:sp>
        <p:nvSpPr>
          <p:cNvPr id="4" name="Content Placeholder 3"/>
          <p:cNvSpPr>
            <a:spLocks noGrp="1"/>
          </p:cNvSpPr>
          <p:nvPr>
            <p:ph sz="quarter" idx="1"/>
          </p:nvPr>
        </p:nvSpPr>
        <p:spPr>
          <a:xfrm>
            <a:off x="1738282" y="1600200"/>
            <a:ext cx="8551766" cy="5114948"/>
          </a:xfrm>
        </p:spPr>
        <p:txBody>
          <a:bodyPr/>
          <a:lstStyle/>
          <a:p>
            <a:pPr algn="just"/>
            <a:endParaRPr lang="en-US" sz="2400" dirty="0"/>
          </a:p>
          <a:p>
            <a:pPr algn="just"/>
            <a:r>
              <a:rPr lang="en-US" sz="2400" dirty="0" err="1"/>
              <a:t>Bititci</a:t>
            </a:r>
            <a:r>
              <a:rPr lang="en-US" sz="2400" dirty="0"/>
              <a:t> et al. (1997) explain the distinction between performance management and measurement in that the first “… is seen as a closed loop control system which deploys policy and strategy, and obtains feedback from various levels in order to manage the performance of the system”</a:t>
            </a:r>
          </a:p>
          <a:p>
            <a:pPr algn="just"/>
            <a:r>
              <a:rPr lang="en-US" sz="2400" dirty="0"/>
              <a:t>performance measurement system “… is the information system which is at the heart of the performance management process and it is of critical importance to the effective and efficient functioning of the performance management system.”</a:t>
            </a:r>
          </a:p>
          <a:p>
            <a:endParaRPr lang="en-US" dirty="0"/>
          </a:p>
        </p:txBody>
      </p:sp>
    </p:spTree>
    <p:extLst>
      <p:ext uri="{BB962C8B-B14F-4D97-AF65-F5344CB8AC3E}">
        <p14:creationId xmlns:p14="http://schemas.microsoft.com/office/powerpoint/2010/main" val="2224610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0" y="228600"/>
            <a:ext cx="9144000" cy="985822"/>
          </a:xfrm>
        </p:spPr>
        <p:txBody>
          <a:bodyPr>
            <a:normAutofit fontScale="90000"/>
          </a:bodyPr>
          <a:lstStyle/>
          <a:p>
            <a:r>
              <a:rPr lang="en-US" dirty="0" smtClean="0"/>
              <a:t>Performance Measurement and monitoring</a:t>
            </a:r>
          </a:p>
        </p:txBody>
      </p:sp>
      <p:sp>
        <p:nvSpPr>
          <p:cNvPr id="38916" name="Slide Number Placeholder 3"/>
          <p:cNvSpPr>
            <a:spLocks noGrp="1"/>
          </p:cNvSpPr>
          <p:nvPr>
            <p:ph type="sldNum" sz="quarter" idx="12"/>
          </p:nvPr>
        </p:nvSpPr>
        <p:spPr>
          <a:noFill/>
        </p:spPr>
        <p:txBody>
          <a:bodyPr>
            <a:normAutofit/>
          </a:bodyPr>
          <a:lstStyle/>
          <a:p>
            <a:fld id="{9068ED83-AF3C-47EC-A42B-3DFCFE566D95}" type="slidenum">
              <a:rPr lang="en-US"/>
              <a:t>35</a:t>
            </a:fld>
            <a:endParaRPr lang="en-US"/>
          </a:p>
        </p:txBody>
      </p:sp>
      <p:sp>
        <p:nvSpPr>
          <p:cNvPr id="3" name="Content Placeholder 2"/>
          <p:cNvSpPr>
            <a:spLocks noGrp="1"/>
          </p:cNvSpPr>
          <p:nvPr>
            <p:ph sz="quarter" idx="1"/>
          </p:nvPr>
        </p:nvSpPr>
        <p:spPr>
          <a:xfrm>
            <a:off x="1524000" y="1600200"/>
            <a:ext cx="9144000" cy="5257800"/>
          </a:xfrm>
        </p:spPr>
        <p:txBody>
          <a:bodyPr>
            <a:normAutofit/>
          </a:bodyPr>
          <a:lstStyle/>
          <a:p>
            <a:pPr>
              <a:buNone/>
              <a:defRPr/>
            </a:pPr>
            <a:r>
              <a:rPr lang="en-US" sz="2400" b="1" dirty="0"/>
              <a:t>Purpose of </a:t>
            </a:r>
            <a:r>
              <a:rPr lang="en-US" sz="2400" b="1" dirty="0" err="1"/>
              <a:t>PMe</a:t>
            </a:r>
            <a:endParaRPr lang="en-US" sz="2400" b="1" dirty="0"/>
          </a:p>
          <a:p>
            <a:pPr>
              <a:defRPr/>
            </a:pPr>
            <a:r>
              <a:rPr lang="en-US" sz="2400" b="1" dirty="0"/>
              <a:t>Position checking: </a:t>
            </a:r>
            <a:r>
              <a:rPr lang="en-US" sz="2400" dirty="0"/>
              <a:t>to continually monitor progress and define current position.</a:t>
            </a:r>
          </a:p>
          <a:p>
            <a:pPr>
              <a:defRPr/>
            </a:pPr>
            <a:r>
              <a:rPr lang="en-US" sz="2400" b="1" dirty="0"/>
              <a:t>Position  communicating:  </a:t>
            </a:r>
            <a:r>
              <a:rPr lang="en-US" sz="2400" dirty="0"/>
              <a:t>to  inform  employees  and  customers  on  at  least  an  annual/Monthly basis through performance reports in order to increase transparency and encourage participation.</a:t>
            </a:r>
          </a:p>
          <a:p>
            <a:pPr>
              <a:defRPr/>
            </a:pPr>
            <a:r>
              <a:rPr lang="en-US" sz="2400" b="1" dirty="0"/>
              <a:t>Priorities  confirmation:  </a:t>
            </a:r>
            <a:r>
              <a:rPr lang="en-US" sz="2400" dirty="0"/>
              <a:t>to  identify  the  priorities  of  activities,  performance information, and data to be provided.</a:t>
            </a:r>
          </a:p>
          <a:p>
            <a:pPr>
              <a:defRPr/>
            </a:pPr>
            <a:r>
              <a:rPr lang="en-US" sz="2400" b="1" dirty="0"/>
              <a:t>Progress  compulsion</a:t>
            </a:r>
            <a:r>
              <a:rPr lang="en-US" sz="2400" dirty="0"/>
              <a:t>:  to  enable  the  organization  to  discover  potential improvement areas in order to improve performance.</a:t>
            </a:r>
          </a:p>
          <a:p>
            <a:pPr marL="0" indent="0">
              <a:buNone/>
              <a:defRPr/>
            </a:pPr>
            <a:endParaRPr lang="en-US" sz="2400" dirty="0"/>
          </a:p>
        </p:txBody>
      </p:sp>
    </p:spTree>
    <p:extLst>
      <p:ext uri="{BB962C8B-B14F-4D97-AF65-F5344CB8AC3E}">
        <p14:creationId xmlns:p14="http://schemas.microsoft.com/office/powerpoint/2010/main" val="835642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p>
        </p:txBody>
      </p:sp>
      <p:sp>
        <p:nvSpPr>
          <p:cNvPr id="39940" name="Slide Number Placeholder 3"/>
          <p:cNvSpPr>
            <a:spLocks noGrp="1"/>
          </p:cNvSpPr>
          <p:nvPr>
            <p:ph type="sldNum" sz="quarter" idx="12"/>
          </p:nvPr>
        </p:nvSpPr>
        <p:spPr>
          <a:noFill/>
        </p:spPr>
        <p:txBody>
          <a:bodyPr>
            <a:normAutofit/>
          </a:bodyPr>
          <a:lstStyle/>
          <a:p>
            <a:fld id="{5D2DD993-3A05-4E06-B6F2-77983572D75F}" type="slidenum">
              <a:rPr lang="en-US"/>
              <a:t>36</a:t>
            </a:fld>
            <a:endParaRPr lang="en-US"/>
          </a:p>
        </p:txBody>
      </p:sp>
      <p:pic>
        <p:nvPicPr>
          <p:cNvPr id="39939"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2809070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0" y="228600"/>
            <a:ext cx="8929718" cy="842946"/>
          </a:xfrm>
        </p:spPr>
        <p:txBody>
          <a:bodyPr>
            <a:normAutofit fontScale="90000"/>
          </a:bodyPr>
          <a:lstStyle/>
          <a:p>
            <a:r>
              <a:rPr lang="en-US" dirty="0" smtClean="0"/>
              <a:t>Performance Measurement and monitoring</a:t>
            </a:r>
          </a:p>
        </p:txBody>
      </p:sp>
      <p:sp>
        <p:nvSpPr>
          <p:cNvPr id="40964" name="Slide Number Placeholder 3"/>
          <p:cNvSpPr>
            <a:spLocks noGrp="1"/>
          </p:cNvSpPr>
          <p:nvPr>
            <p:ph type="sldNum" sz="quarter" idx="12"/>
          </p:nvPr>
        </p:nvSpPr>
        <p:spPr>
          <a:noFill/>
        </p:spPr>
        <p:txBody>
          <a:bodyPr>
            <a:normAutofit/>
          </a:bodyPr>
          <a:lstStyle/>
          <a:p>
            <a:fld id="{7899F65B-A26D-422C-8632-1D5C4C84DDEE}" type="slidenum">
              <a:rPr lang="en-US"/>
              <a:t>37</a:t>
            </a:fld>
            <a:endParaRPr lang="en-US"/>
          </a:p>
        </p:txBody>
      </p:sp>
      <p:sp>
        <p:nvSpPr>
          <p:cNvPr id="40963" name="Content Placeholder 2"/>
          <p:cNvSpPr>
            <a:spLocks noGrp="1"/>
          </p:cNvSpPr>
          <p:nvPr>
            <p:ph sz="quarter" idx="1"/>
          </p:nvPr>
        </p:nvSpPr>
        <p:spPr>
          <a:xfrm>
            <a:off x="1524000" y="1600200"/>
            <a:ext cx="9144000" cy="5257800"/>
          </a:xfrm>
        </p:spPr>
        <p:txBody>
          <a:bodyPr>
            <a:normAutofit/>
          </a:bodyPr>
          <a:lstStyle/>
          <a:p>
            <a:pPr marL="0" indent="0">
              <a:buNone/>
            </a:pPr>
            <a:r>
              <a:rPr lang="en-US" sz="2400" b="1" dirty="0"/>
              <a:t>Process of Performance Measurement</a:t>
            </a:r>
          </a:p>
          <a:p>
            <a:pPr marL="0" indent="0">
              <a:buNone/>
            </a:pPr>
            <a:r>
              <a:rPr lang="en-US" sz="2400" dirty="0"/>
              <a:t>There are so many process recommended by different researchers at different times </a:t>
            </a:r>
          </a:p>
          <a:p>
            <a:pPr marL="0" indent="0">
              <a:buNone/>
            </a:pPr>
            <a:endParaRPr lang="en-US" sz="2400" dirty="0"/>
          </a:p>
          <a:p>
            <a:pPr marL="777240" lvl="1" indent="-457200">
              <a:buFont typeface="+mj-lt"/>
              <a:buAutoNum type="arabicPeriod"/>
            </a:pPr>
            <a:r>
              <a:rPr lang="en-US" dirty="0"/>
              <a:t>Determine requirements and identify PMs</a:t>
            </a:r>
            <a:r>
              <a:rPr lang="en-US" sz="2100" dirty="0"/>
              <a:t>;</a:t>
            </a:r>
          </a:p>
          <a:p>
            <a:pPr marL="777240" lvl="1" indent="-457200">
              <a:buFont typeface="+mj-lt"/>
              <a:buAutoNum type="arabicPeriod"/>
            </a:pPr>
            <a:r>
              <a:rPr lang="en-US" dirty="0"/>
              <a:t>Identify desired goals;</a:t>
            </a:r>
          </a:p>
          <a:p>
            <a:pPr marL="777240" lvl="1" indent="-457200">
              <a:buFont typeface="+mj-lt"/>
              <a:buAutoNum type="arabicPeriod"/>
            </a:pPr>
            <a:r>
              <a:rPr lang="en-US" dirty="0"/>
              <a:t>Monitor achievements; and,</a:t>
            </a:r>
          </a:p>
          <a:p>
            <a:pPr marL="777240" lvl="1" indent="-457200">
              <a:buFont typeface="+mj-lt"/>
              <a:buAutoNum type="arabicPeriod"/>
            </a:pPr>
            <a:r>
              <a:rPr lang="en-US" dirty="0"/>
              <a:t>Have on-going reviews of areas of failure.</a:t>
            </a:r>
          </a:p>
        </p:txBody>
      </p:sp>
    </p:spTree>
    <p:extLst>
      <p:ext uri="{BB962C8B-B14F-4D97-AF65-F5344CB8AC3E}">
        <p14:creationId xmlns:p14="http://schemas.microsoft.com/office/powerpoint/2010/main" val="2483489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p>
        </p:txBody>
      </p:sp>
      <p:sp>
        <p:nvSpPr>
          <p:cNvPr id="41988" name="Slide Number Placeholder 3"/>
          <p:cNvSpPr>
            <a:spLocks noGrp="1"/>
          </p:cNvSpPr>
          <p:nvPr>
            <p:ph type="sldNum" sz="quarter" idx="12"/>
          </p:nvPr>
        </p:nvSpPr>
        <p:spPr>
          <a:noFill/>
        </p:spPr>
        <p:txBody>
          <a:bodyPr>
            <a:normAutofit/>
          </a:bodyPr>
          <a:lstStyle/>
          <a:p>
            <a:fld id="{A5CCCBAD-E8B7-4011-986F-0C12167CA728}" type="slidenum">
              <a:rPr lang="en-US"/>
              <a:t>38</a:t>
            </a:fld>
            <a:endParaRPr lang="en-US"/>
          </a:p>
        </p:txBody>
      </p:sp>
      <p:sp>
        <p:nvSpPr>
          <p:cNvPr id="47107" name="Content Placeholder 2"/>
          <p:cNvSpPr>
            <a:spLocks noGrp="1"/>
          </p:cNvSpPr>
          <p:nvPr>
            <p:ph sz="quarter" idx="1"/>
          </p:nvPr>
        </p:nvSpPr>
        <p:spPr>
          <a:xfrm>
            <a:off x="1524000" y="1500174"/>
            <a:ext cx="9144000" cy="5357826"/>
          </a:xfrm>
        </p:spPr>
        <p:txBody>
          <a:bodyPr/>
          <a:lstStyle/>
          <a:p>
            <a:pPr marL="0" indent="0" algn="just">
              <a:buNone/>
              <a:defRPr/>
            </a:pPr>
            <a:r>
              <a:rPr lang="en-US" sz="2400" dirty="0"/>
              <a:t>Or </a:t>
            </a:r>
          </a:p>
          <a:p>
            <a:pPr marL="0" indent="0" algn="just">
              <a:buNone/>
              <a:defRPr/>
            </a:pPr>
            <a:r>
              <a:rPr lang="en-US" sz="2400" dirty="0"/>
              <a:t> as per (Kim et al. 2007): </a:t>
            </a:r>
          </a:p>
          <a:p>
            <a:pPr algn="just">
              <a:defRPr/>
            </a:pPr>
            <a:r>
              <a:rPr lang="en-US" sz="2400" dirty="0"/>
              <a:t>Performance measurement is an on-going process, the purpose of which is  to enhance the improvement, and achievement of aims and objectives. It can be summarized in  five steps</a:t>
            </a:r>
          </a:p>
          <a:p>
            <a:pPr algn="just">
              <a:defRPr/>
            </a:pPr>
            <a:endParaRPr lang="en-US" dirty="0" smtClean="0"/>
          </a:p>
        </p:txBody>
      </p:sp>
    </p:spTree>
    <p:extLst>
      <p:ext uri="{BB962C8B-B14F-4D97-AF65-F5344CB8AC3E}">
        <p14:creationId xmlns:p14="http://schemas.microsoft.com/office/powerpoint/2010/main" val="3105126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p>
        </p:txBody>
      </p:sp>
      <p:sp>
        <p:nvSpPr>
          <p:cNvPr id="43012" name="Slide Number Placeholder 3"/>
          <p:cNvSpPr>
            <a:spLocks noGrp="1"/>
          </p:cNvSpPr>
          <p:nvPr>
            <p:ph type="sldNum" sz="quarter" idx="12"/>
          </p:nvPr>
        </p:nvSpPr>
        <p:spPr>
          <a:noFill/>
        </p:spPr>
        <p:txBody>
          <a:bodyPr>
            <a:normAutofit/>
          </a:bodyPr>
          <a:lstStyle/>
          <a:p>
            <a:fld id="{2026515C-5CB5-4D5D-8249-D022923D965E}" type="slidenum">
              <a:rPr lang="en-US"/>
              <a:t>39</a:t>
            </a:fld>
            <a:endParaRPr lang="en-US"/>
          </a:p>
        </p:txBody>
      </p:sp>
      <p:sp>
        <p:nvSpPr>
          <p:cNvPr id="43011" name="Content Placeholder 2"/>
          <p:cNvSpPr>
            <a:spLocks noGrp="1"/>
          </p:cNvSpPr>
          <p:nvPr>
            <p:ph sz="quarter" idx="1"/>
          </p:nvPr>
        </p:nvSpPr>
        <p:spPr>
          <a:xfrm>
            <a:off x="1524000" y="1600200"/>
            <a:ext cx="9144000" cy="5257800"/>
          </a:xfrm>
        </p:spPr>
        <p:txBody>
          <a:bodyPr>
            <a:normAutofit/>
          </a:bodyPr>
          <a:lstStyle/>
          <a:p>
            <a:pPr marL="834390" lvl="1" indent="-514350" algn="just">
              <a:buFont typeface="+mj-lt"/>
              <a:buAutoNum type="arabicPeriod"/>
            </a:pPr>
            <a:r>
              <a:rPr lang="en-US" dirty="0"/>
              <a:t>Measuring performance phase, which includes establishing basic attributes of performance management, performance objectives, success factors and targets.</a:t>
            </a:r>
          </a:p>
          <a:p>
            <a:pPr marL="834390" lvl="1" indent="-514350" algn="just">
              <a:buFont typeface="+mj-lt"/>
              <a:buAutoNum type="arabicPeriod"/>
            </a:pPr>
            <a:r>
              <a:rPr lang="en-US" dirty="0"/>
              <a:t>Store phase, which is the recording of data and information, as well as defining the way which they are demonstrated.</a:t>
            </a:r>
          </a:p>
          <a:p>
            <a:pPr marL="834390" lvl="1" indent="-514350" algn="just">
              <a:buFont typeface="+mj-lt"/>
              <a:buAutoNum type="arabicPeriod"/>
            </a:pPr>
            <a:r>
              <a:rPr lang="en-US" dirty="0"/>
              <a:t>Analysis of phase.</a:t>
            </a:r>
          </a:p>
          <a:p>
            <a:pPr marL="834390" lvl="1" indent="-514350" algn="just">
              <a:buFont typeface="+mj-lt"/>
              <a:buAutoNum type="arabicPeriod"/>
            </a:pPr>
            <a:r>
              <a:rPr lang="en-US" dirty="0"/>
              <a:t>Reporting performance phases.</a:t>
            </a:r>
          </a:p>
          <a:p>
            <a:pPr marL="834390" lvl="1" indent="-514350" algn="just">
              <a:buFont typeface="+mj-lt"/>
              <a:buAutoNum type="arabicPeriod"/>
            </a:pPr>
            <a:r>
              <a:rPr lang="en-US" dirty="0"/>
              <a:t>Using data phase.</a:t>
            </a:r>
            <a:endParaRPr lang="en-US" sz="2800" dirty="0"/>
          </a:p>
        </p:txBody>
      </p:sp>
    </p:spTree>
    <p:extLst>
      <p:ext uri="{BB962C8B-B14F-4D97-AF65-F5344CB8AC3E}">
        <p14:creationId xmlns:p14="http://schemas.microsoft.com/office/powerpoint/2010/main" val="2707455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786874" cy="914384"/>
          </a:xfrm>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4</a:t>
            </a:fld>
            <a:endParaRPr lang="en-GB" dirty="0"/>
          </a:p>
        </p:txBody>
      </p:sp>
      <p:sp>
        <p:nvSpPr>
          <p:cNvPr id="4" name="Content Placeholder 3"/>
          <p:cNvSpPr>
            <a:spLocks noGrp="1"/>
          </p:cNvSpPr>
          <p:nvPr>
            <p:ph sz="quarter" idx="1"/>
          </p:nvPr>
        </p:nvSpPr>
        <p:spPr>
          <a:xfrm>
            <a:off x="425003" y="1600200"/>
            <a:ext cx="11165983" cy="3641501"/>
          </a:xfrm>
        </p:spPr>
        <p:txBody>
          <a:bodyPr>
            <a:normAutofit fontScale="85000" lnSpcReduction="20000"/>
          </a:bodyPr>
          <a:lstStyle/>
          <a:p>
            <a:pPr algn="just"/>
            <a:r>
              <a:rPr lang="en-US" dirty="0" smtClean="0"/>
              <a:t>Performance management is the process through which supervisors and those they lead gain a shared understanding of work expectations and goals, exchange performance feedback, identify learning and development opportunities, and evaluate performance results.</a:t>
            </a:r>
          </a:p>
          <a:p>
            <a:pPr algn="just"/>
            <a:r>
              <a:rPr lang="en-US" dirty="0" smtClean="0"/>
              <a:t>It is through this process that organizations are able to create and sustain a workplace environment that: </a:t>
            </a:r>
          </a:p>
          <a:p>
            <a:pPr lvl="1">
              <a:buFont typeface="Wingdings" panose="05000000000000000000" pitchFamily="2" charset="2"/>
              <a:buChar char="Ø"/>
            </a:pPr>
            <a:r>
              <a:rPr lang="en-US" dirty="0" smtClean="0"/>
              <a:t>Values continuous improvement</a:t>
            </a:r>
          </a:p>
          <a:p>
            <a:pPr lvl="1">
              <a:buFont typeface="Wingdings" panose="05000000000000000000" pitchFamily="2" charset="2"/>
              <a:buChar char="Ø"/>
            </a:pPr>
            <a:r>
              <a:rPr lang="en-US" dirty="0" smtClean="0"/>
              <a:t>Adapts well to change</a:t>
            </a:r>
          </a:p>
          <a:p>
            <a:pPr lvl="1">
              <a:buFont typeface="Wingdings" panose="05000000000000000000" pitchFamily="2" charset="2"/>
              <a:buChar char="Ø"/>
            </a:pPr>
            <a:r>
              <a:rPr lang="en-US" dirty="0" smtClean="0"/>
              <a:t>Strives to attain ambitious goals</a:t>
            </a:r>
          </a:p>
          <a:p>
            <a:pPr lvl="1">
              <a:buFont typeface="Wingdings" panose="05000000000000000000" pitchFamily="2" charset="2"/>
              <a:buChar char="Ø"/>
            </a:pPr>
            <a:r>
              <a:rPr lang="en-US" dirty="0" smtClean="0"/>
              <a:t>Encourages creativity</a:t>
            </a:r>
          </a:p>
          <a:p>
            <a:pPr lvl="1">
              <a:buFont typeface="Wingdings" panose="05000000000000000000" pitchFamily="2" charset="2"/>
              <a:buChar char="Ø"/>
            </a:pPr>
            <a:r>
              <a:rPr lang="en-US" dirty="0" smtClean="0"/>
              <a:t>Promotes learning and professional development</a:t>
            </a:r>
          </a:p>
          <a:p>
            <a:pPr lvl="1">
              <a:buFont typeface="Wingdings" panose="05000000000000000000" pitchFamily="2" charset="2"/>
              <a:buChar char="Ø"/>
            </a:pPr>
            <a:r>
              <a:rPr lang="en-US" dirty="0" smtClean="0"/>
              <a:t>Is engaging and rewarding for employees</a:t>
            </a:r>
            <a:endParaRPr lang="en-US" dirty="0"/>
          </a:p>
        </p:txBody>
      </p:sp>
    </p:spTree>
    <p:extLst>
      <p:ext uri="{BB962C8B-B14F-4D97-AF65-F5344CB8AC3E}">
        <p14:creationId xmlns:p14="http://schemas.microsoft.com/office/powerpoint/2010/main" val="401210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38282" y="228600"/>
            <a:ext cx="8551766" cy="914384"/>
          </a:xfrm>
        </p:spPr>
        <p:txBody>
          <a:bodyPr>
            <a:normAutofit/>
          </a:bodyPr>
          <a:lstStyle/>
          <a:p>
            <a:r>
              <a:rPr lang="en-US" sz="3600" dirty="0"/>
              <a:t>Performance Measurement and monitoring</a:t>
            </a:r>
          </a:p>
        </p:txBody>
      </p:sp>
      <p:sp>
        <p:nvSpPr>
          <p:cNvPr id="45060" name="Slide Number Placeholder 3"/>
          <p:cNvSpPr>
            <a:spLocks noGrp="1"/>
          </p:cNvSpPr>
          <p:nvPr>
            <p:ph type="sldNum" sz="quarter" idx="12"/>
          </p:nvPr>
        </p:nvSpPr>
        <p:spPr>
          <a:noFill/>
        </p:spPr>
        <p:txBody>
          <a:bodyPr>
            <a:normAutofit/>
          </a:bodyPr>
          <a:lstStyle/>
          <a:p>
            <a:fld id="{8A8C79F0-EDD1-4BFF-B27B-108F9EC9CA32}" type="slidenum">
              <a:rPr lang="en-US"/>
              <a:t>40</a:t>
            </a:fld>
            <a:endParaRPr lang="en-US"/>
          </a:p>
        </p:txBody>
      </p:sp>
      <p:sp>
        <p:nvSpPr>
          <p:cNvPr id="35843" name="Content Placeholder 2"/>
          <p:cNvSpPr>
            <a:spLocks noGrp="1"/>
          </p:cNvSpPr>
          <p:nvPr>
            <p:ph sz="quarter" idx="1"/>
          </p:nvPr>
        </p:nvSpPr>
        <p:spPr>
          <a:xfrm>
            <a:off x="1738282" y="1600200"/>
            <a:ext cx="8929718" cy="5257800"/>
          </a:xfrm>
        </p:spPr>
        <p:txBody>
          <a:bodyPr/>
          <a:lstStyle/>
          <a:p>
            <a:pPr>
              <a:buNone/>
              <a:defRPr/>
            </a:pPr>
            <a:r>
              <a:rPr lang="en-US" sz="2400" b="1" dirty="0"/>
              <a:t>Models of Performance Measurement/Management</a:t>
            </a:r>
          </a:p>
          <a:p>
            <a:pPr marL="571500" indent="-571500">
              <a:buFont typeface="+mj-lt"/>
              <a:buAutoNum type="romanUcPeriod"/>
              <a:defRPr/>
            </a:pPr>
            <a:r>
              <a:rPr lang="en-US" sz="2400" dirty="0"/>
              <a:t>BSC</a:t>
            </a:r>
          </a:p>
          <a:p>
            <a:pPr marL="571500" indent="-571500">
              <a:buFont typeface="+mj-lt"/>
              <a:buAutoNum type="romanUcPeriod"/>
              <a:defRPr/>
            </a:pPr>
            <a:r>
              <a:rPr lang="en-US" sz="2400" dirty="0"/>
              <a:t>Pyramid </a:t>
            </a:r>
          </a:p>
          <a:p>
            <a:pPr marL="571500" indent="-571500">
              <a:buFont typeface="+mj-lt"/>
              <a:buAutoNum type="romanUcPeriod"/>
              <a:defRPr/>
            </a:pPr>
            <a:r>
              <a:rPr lang="en-US" sz="2400" dirty="0"/>
              <a:t>International key Quality Awards Models </a:t>
            </a:r>
          </a:p>
          <a:p>
            <a:pPr marL="571500" indent="-571500">
              <a:buFont typeface="+mj-lt"/>
              <a:buAutoNum type="romanUcPeriod"/>
              <a:defRPr/>
            </a:pPr>
            <a:r>
              <a:rPr lang="en-US" sz="2400" dirty="0"/>
              <a:t>New generation models </a:t>
            </a:r>
          </a:p>
        </p:txBody>
      </p:sp>
    </p:spTree>
    <p:extLst>
      <p:ext uri="{BB962C8B-B14F-4D97-AF65-F5344CB8AC3E}">
        <p14:creationId xmlns:p14="http://schemas.microsoft.com/office/powerpoint/2010/main" val="1090993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p>
        </p:txBody>
      </p:sp>
      <p:sp>
        <p:nvSpPr>
          <p:cNvPr id="46083" name="Slide Number Placeholder 3"/>
          <p:cNvSpPr>
            <a:spLocks noGrp="1"/>
          </p:cNvSpPr>
          <p:nvPr>
            <p:ph type="sldNum" sz="quarter" idx="12"/>
          </p:nvPr>
        </p:nvSpPr>
        <p:spPr>
          <a:noFill/>
        </p:spPr>
        <p:txBody>
          <a:bodyPr>
            <a:normAutofit/>
          </a:bodyPr>
          <a:lstStyle/>
          <a:p>
            <a:fld id="{380A88E6-74CA-4DE2-AD37-4949E8DDDC8A}" type="slidenum">
              <a:rPr lang="en-US"/>
              <a:t>41</a:t>
            </a:fld>
            <a:endParaRPr lang="en-US"/>
          </a:p>
        </p:txBody>
      </p:sp>
      <p:sp>
        <p:nvSpPr>
          <p:cNvPr id="46082" name="Content Placeholder 2"/>
          <p:cNvSpPr>
            <a:spLocks noGrp="1"/>
          </p:cNvSpPr>
          <p:nvPr>
            <p:ph sz="quarter" idx="1"/>
          </p:nvPr>
        </p:nvSpPr>
        <p:spPr>
          <a:xfrm>
            <a:off x="1524000" y="1600200"/>
            <a:ext cx="9358346" cy="5257800"/>
          </a:xfrm>
        </p:spPr>
        <p:txBody>
          <a:bodyPr/>
          <a:lstStyle/>
          <a:p>
            <a:pPr>
              <a:buNone/>
            </a:pPr>
            <a:endParaRPr lang="en-US" b="1" dirty="0" smtClean="0"/>
          </a:p>
          <a:p>
            <a:pPr>
              <a:buNone/>
            </a:pPr>
            <a:r>
              <a:rPr lang="en-US" b="1" dirty="0" smtClean="0"/>
              <a:t>  Balanced Scorecard /</a:t>
            </a:r>
            <a:r>
              <a:rPr lang="en-US" dirty="0" smtClean="0"/>
              <a:t>BSC</a:t>
            </a:r>
          </a:p>
          <a:p>
            <a:r>
              <a:rPr lang="en-US" sz="2400" dirty="0"/>
              <a:t>The name Balanced Scorecard invokes two images: that of a </a:t>
            </a:r>
            <a:r>
              <a:rPr lang="en-US" sz="2400" dirty="0">
                <a:solidFill>
                  <a:srgbClr val="FF0000"/>
                </a:solidFill>
              </a:rPr>
              <a:t>balance</a:t>
            </a:r>
            <a:r>
              <a:rPr lang="en-US" sz="2400" dirty="0"/>
              <a:t> and that of a </a:t>
            </a:r>
            <a:r>
              <a:rPr lang="en-US" sz="2400" dirty="0">
                <a:solidFill>
                  <a:srgbClr val="FF0000"/>
                </a:solidFill>
              </a:rPr>
              <a:t>scorecard</a:t>
            </a:r>
            <a:r>
              <a:rPr lang="en-US" sz="2400" dirty="0"/>
              <a:t> used to keep a record by making marks or notches on a card or tally board</a:t>
            </a:r>
            <a:r>
              <a:rPr lang="en-US" dirty="0" smtClean="0"/>
              <a:t>.</a:t>
            </a:r>
          </a:p>
          <a:p>
            <a:pPr algn="just"/>
            <a:r>
              <a:rPr lang="en-US" sz="2400" dirty="0"/>
              <a:t>The Balanced Scorecard (BSC) is a performance management system which incorporates four main measurement categories (perspectives) each of which with a wide range of potential sub-measures.</a:t>
            </a:r>
          </a:p>
        </p:txBody>
      </p:sp>
    </p:spTree>
    <p:extLst>
      <p:ext uri="{BB962C8B-B14F-4D97-AF65-F5344CB8AC3E}">
        <p14:creationId xmlns:p14="http://schemas.microsoft.com/office/powerpoint/2010/main" val="2725236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228600"/>
            <a:ext cx="8766048" cy="771508"/>
          </a:xfrm>
        </p:spPr>
        <p:txBody>
          <a:bodyPr>
            <a:normAutofit fontScale="90000"/>
          </a:bodyPr>
          <a:lstStyle/>
          <a:p>
            <a:r>
              <a:rPr lang="en-US" dirty="0" smtClean="0"/>
              <a:t>Performance Measurement and monitoring</a:t>
            </a:r>
          </a:p>
        </p:txBody>
      </p:sp>
      <p:sp>
        <p:nvSpPr>
          <p:cNvPr id="47108" name="Slide Number Placeholder 3"/>
          <p:cNvSpPr>
            <a:spLocks noGrp="1"/>
          </p:cNvSpPr>
          <p:nvPr>
            <p:ph type="sldNum" sz="quarter" idx="12"/>
          </p:nvPr>
        </p:nvSpPr>
        <p:spPr>
          <a:noFill/>
        </p:spPr>
        <p:txBody>
          <a:bodyPr>
            <a:normAutofit/>
          </a:bodyPr>
          <a:lstStyle/>
          <a:p>
            <a:fld id="{F84579B8-ACEF-4E53-9204-D0476C1F0760}" type="slidenum">
              <a:rPr lang="en-US"/>
              <a:t>42</a:t>
            </a:fld>
            <a:endParaRPr lang="en-US"/>
          </a:p>
        </p:txBody>
      </p:sp>
      <p:sp>
        <p:nvSpPr>
          <p:cNvPr id="47107" name="Content Placeholder 2"/>
          <p:cNvSpPr>
            <a:spLocks noGrp="1"/>
          </p:cNvSpPr>
          <p:nvPr>
            <p:ph sz="quarter" idx="1"/>
          </p:nvPr>
        </p:nvSpPr>
        <p:spPr>
          <a:xfrm>
            <a:off x="1524000" y="1571612"/>
            <a:ext cx="9144000" cy="5286388"/>
          </a:xfrm>
        </p:spPr>
        <p:txBody>
          <a:bodyPr>
            <a:normAutofit/>
          </a:bodyPr>
          <a:lstStyle/>
          <a:p>
            <a:pPr marL="514350" indent="-514350" algn="just">
              <a:buNone/>
            </a:pPr>
            <a:endParaRPr lang="en-US" sz="2400" dirty="0"/>
          </a:p>
          <a:p>
            <a:pPr marL="514350" indent="-514350" algn="just">
              <a:buNone/>
            </a:pPr>
            <a:r>
              <a:rPr lang="en-US" sz="2400" dirty="0"/>
              <a:t>BSC</a:t>
            </a:r>
          </a:p>
          <a:p>
            <a:pPr marL="514350" indent="-514350" algn="just">
              <a:buFontTx/>
              <a:buAutoNum type="arabicPeriod"/>
            </a:pPr>
            <a:r>
              <a:rPr lang="en-US" sz="2400" dirty="0"/>
              <a:t>Financial Perspective</a:t>
            </a:r>
          </a:p>
          <a:p>
            <a:pPr marL="514350" indent="-514350" algn="just">
              <a:buFontTx/>
              <a:buAutoNum type="arabicPeriod"/>
            </a:pPr>
            <a:r>
              <a:rPr lang="en-US" sz="2400" dirty="0"/>
              <a:t>The Internal Business Process Perspective</a:t>
            </a:r>
          </a:p>
          <a:p>
            <a:pPr marL="514350" indent="-514350" algn="just">
              <a:buFontTx/>
              <a:buAutoNum type="arabicPeriod"/>
            </a:pPr>
            <a:r>
              <a:rPr lang="en-US" sz="2400" dirty="0"/>
              <a:t>The Customer Perspective</a:t>
            </a:r>
          </a:p>
          <a:p>
            <a:pPr marL="514350" indent="-514350" algn="just">
              <a:buFontTx/>
              <a:buAutoNum type="arabicPeriod"/>
            </a:pPr>
            <a:r>
              <a:rPr lang="en-US" sz="2400" dirty="0"/>
              <a:t>Innovation, learning and growth perspective</a:t>
            </a:r>
            <a:r>
              <a:rPr lang="en-US" sz="2400" b="1" dirty="0"/>
              <a:t>(Recent Contributions)</a:t>
            </a:r>
          </a:p>
        </p:txBody>
      </p:sp>
    </p:spTree>
    <p:extLst>
      <p:ext uri="{BB962C8B-B14F-4D97-AF65-F5344CB8AC3E}">
        <p14:creationId xmlns:p14="http://schemas.microsoft.com/office/powerpoint/2010/main" val="3726359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228600"/>
            <a:ext cx="8766048" cy="771508"/>
          </a:xfrm>
        </p:spPr>
        <p:txBody>
          <a:bodyPr>
            <a:normAutofit fontScale="90000"/>
          </a:bodyPr>
          <a:lstStyle/>
          <a:p>
            <a:r>
              <a:rPr lang="en-US" dirty="0" smtClean="0"/>
              <a:t>Performance Measurement and monitoring</a:t>
            </a:r>
          </a:p>
        </p:txBody>
      </p:sp>
      <p:sp>
        <p:nvSpPr>
          <p:cNvPr id="48132" name="Slide Number Placeholder 3"/>
          <p:cNvSpPr>
            <a:spLocks noGrp="1"/>
          </p:cNvSpPr>
          <p:nvPr>
            <p:ph type="sldNum" sz="quarter" idx="12"/>
          </p:nvPr>
        </p:nvSpPr>
        <p:spPr>
          <a:noFill/>
        </p:spPr>
        <p:txBody>
          <a:bodyPr>
            <a:normAutofit/>
          </a:bodyPr>
          <a:lstStyle/>
          <a:p>
            <a:fld id="{A899142A-1F97-4A2D-9155-DEC53EC749DA}" type="slidenum">
              <a:rPr lang="en-US"/>
              <a:t>43</a:t>
            </a:fld>
            <a:endParaRPr lang="en-US" dirty="0"/>
          </a:p>
        </p:txBody>
      </p:sp>
      <p:sp>
        <p:nvSpPr>
          <p:cNvPr id="48131" name="Content Placeholder 2"/>
          <p:cNvSpPr>
            <a:spLocks noGrp="1"/>
          </p:cNvSpPr>
          <p:nvPr>
            <p:ph sz="quarter" idx="1"/>
          </p:nvPr>
        </p:nvSpPr>
        <p:spPr>
          <a:xfrm>
            <a:off x="1666844" y="1600200"/>
            <a:ext cx="9001156" cy="5257800"/>
          </a:xfrm>
        </p:spPr>
        <p:txBody>
          <a:bodyPr/>
          <a:lstStyle/>
          <a:p>
            <a:pPr algn="just"/>
            <a:endParaRPr lang="en-US" sz="2400" dirty="0"/>
          </a:p>
          <a:p>
            <a:pPr algn="just"/>
            <a:r>
              <a:rPr lang="en-US" sz="2400" dirty="0"/>
              <a:t>The difference with traditional approaches to performance measurement is that it includes a range of "leading and lagging" indicators - customer perspective, internal/business processes, learning and growth, and financial - to evaluate whether a business is moving toward its strategic goals (</a:t>
            </a:r>
            <a:r>
              <a:rPr lang="en-US" sz="2400" dirty="0" err="1"/>
              <a:t>Gentia</a:t>
            </a:r>
            <a:r>
              <a:rPr lang="en-US" sz="2400" dirty="0"/>
              <a:t> Software 1998 p5).</a:t>
            </a:r>
          </a:p>
          <a:p>
            <a:pPr algn="just"/>
            <a:r>
              <a:rPr lang="en-US" sz="2400" dirty="0"/>
              <a:t>BSC recognizes that the financial measures are lagging indicators and therefore the result of the other three leading indicators.</a:t>
            </a:r>
          </a:p>
        </p:txBody>
      </p:sp>
    </p:spTree>
    <p:extLst>
      <p:ext uri="{BB962C8B-B14F-4D97-AF65-F5344CB8AC3E}">
        <p14:creationId xmlns:p14="http://schemas.microsoft.com/office/powerpoint/2010/main" val="3993222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0" y="228600"/>
            <a:ext cx="8766048" cy="700070"/>
          </a:xfrm>
        </p:spPr>
        <p:txBody>
          <a:bodyPr>
            <a:normAutofit fontScale="90000"/>
          </a:bodyPr>
          <a:lstStyle/>
          <a:p>
            <a:r>
              <a:rPr lang="en-US" dirty="0" smtClean="0"/>
              <a:t>Performance Measurement and monitoring</a:t>
            </a:r>
          </a:p>
        </p:txBody>
      </p:sp>
      <p:sp>
        <p:nvSpPr>
          <p:cNvPr id="49156" name="Slide Number Placeholder 3"/>
          <p:cNvSpPr>
            <a:spLocks noGrp="1"/>
          </p:cNvSpPr>
          <p:nvPr>
            <p:ph type="sldNum" sz="quarter" idx="12"/>
          </p:nvPr>
        </p:nvSpPr>
        <p:spPr>
          <a:noFill/>
        </p:spPr>
        <p:txBody>
          <a:bodyPr>
            <a:normAutofit/>
          </a:bodyPr>
          <a:lstStyle/>
          <a:p>
            <a:fld id="{47C6D0BD-7BBA-415B-BF93-806AACAB9F14}" type="slidenum">
              <a:rPr lang="en-US"/>
              <a:t>44</a:t>
            </a:fld>
            <a:endParaRPr lang="en-US"/>
          </a:p>
        </p:txBody>
      </p:sp>
      <p:pic>
        <p:nvPicPr>
          <p:cNvPr id="49155"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2172536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0" y="228600"/>
            <a:ext cx="9001156" cy="771508"/>
          </a:xfrm>
        </p:spPr>
        <p:txBody>
          <a:bodyPr>
            <a:normAutofit fontScale="90000"/>
          </a:bodyPr>
          <a:lstStyle/>
          <a:p>
            <a:r>
              <a:rPr lang="en-US" dirty="0" smtClean="0"/>
              <a:t>Performance Measurement and monitoring</a:t>
            </a:r>
          </a:p>
        </p:txBody>
      </p:sp>
      <p:sp>
        <p:nvSpPr>
          <p:cNvPr id="50180" name="Slide Number Placeholder 3"/>
          <p:cNvSpPr>
            <a:spLocks noGrp="1"/>
          </p:cNvSpPr>
          <p:nvPr>
            <p:ph type="sldNum" sz="quarter" idx="12"/>
          </p:nvPr>
        </p:nvSpPr>
        <p:spPr>
          <a:noFill/>
        </p:spPr>
        <p:txBody>
          <a:bodyPr>
            <a:normAutofit/>
          </a:bodyPr>
          <a:lstStyle/>
          <a:p>
            <a:fld id="{2C205874-AA2B-48F8-88B6-D411BDAE1208}" type="slidenum">
              <a:rPr lang="en-US"/>
              <a:t>45</a:t>
            </a:fld>
            <a:endParaRPr lang="en-US"/>
          </a:p>
        </p:txBody>
      </p:sp>
      <p:pic>
        <p:nvPicPr>
          <p:cNvPr id="50179"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997969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0" y="285728"/>
            <a:ext cx="9144000" cy="714380"/>
          </a:xfrm>
        </p:spPr>
        <p:txBody>
          <a:bodyPr>
            <a:normAutofit fontScale="90000"/>
          </a:bodyPr>
          <a:lstStyle/>
          <a:p>
            <a:r>
              <a:rPr lang="en-US" dirty="0" smtClean="0"/>
              <a:t>Performance Measurement and monitoring</a:t>
            </a:r>
          </a:p>
        </p:txBody>
      </p:sp>
      <p:sp>
        <p:nvSpPr>
          <p:cNvPr id="51204" name="Slide Number Placeholder 3"/>
          <p:cNvSpPr>
            <a:spLocks noGrp="1"/>
          </p:cNvSpPr>
          <p:nvPr>
            <p:ph type="sldNum" sz="quarter" idx="12"/>
          </p:nvPr>
        </p:nvSpPr>
        <p:spPr>
          <a:noFill/>
        </p:spPr>
        <p:txBody>
          <a:bodyPr>
            <a:normAutofit/>
          </a:bodyPr>
          <a:lstStyle/>
          <a:p>
            <a:fld id="{67818960-2665-49E6-85ED-39B05E6EE073}" type="slidenum">
              <a:rPr lang="en-US"/>
              <a:t>46</a:t>
            </a:fld>
            <a:endParaRPr lang="en-US"/>
          </a:p>
        </p:txBody>
      </p:sp>
      <p:pic>
        <p:nvPicPr>
          <p:cNvPr id="51203"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627770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90600"/>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47</a:t>
            </a:fld>
            <a:endParaRPr lang="en-GB" dirty="0"/>
          </a:p>
        </p:txBody>
      </p:sp>
      <p:sp>
        <p:nvSpPr>
          <p:cNvPr id="5" name="Rectangle 4"/>
          <p:cNvSpPr/>
          <p:nvPr/>
        </p:nvSpPr>
        <p:spPr>
          <a:xfrm>
            <a:off x="3238480" y="2143116"/>
            <a:ext cx="135732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l="7944" r="1059"/>
          <a:stretch>
            <a:fillRect/>
          </a:stretch>
        </p:blipFill>
        <p:spPr bwMode="auto">
          <a:xfrm>
            <a:off x="1857152" y="1785927"/>
            <a:ext cx="8310815" cy="4450923"/>
          </a:xfrm>
          <a:prstGeom prst="rect">
            <a:avLst/>
          </a:prstGeom>
          <a:noFill/>
          <a:ln w="9525">
            <a:noFill/>
            <a:miter lim="800000"/>
            <a:headEnd/>
            <a:tailEnd/>
          </a:ln>
          <a:effectLst/>
        </p:spPr>
      </p:pic>
      <p:sp>
        <p:nvSpPr>
          <p:cNvPr id="6" name="TextBox 5"/>
          <p:cNvSpPr txBox="1"/>
          <p:nvPr/>
        </p:nvSpPr>
        <p:spPr>
          <a:xfrm>
            <a:off x="7524760" y="5786456"/>
            <a:ext cx="2928958" cy="646331"/>
          </a:xfrm>
          <a:prstGeom prst="rect">
            <a:avLst/>
          </a:prstGeom>
          <a:noFill/>
        </p:spPr>
        <p:txBody>
          <a:bodyPr wrap="square" rtlCol="0">
            <a:spAutoFit/>
          </a:bodyPr>
          <a:lstStyle/>
          <a:p>
            <a:r>
              <a:rPr lang="en-US" dirty="0" err="1">
                <a:latin typeface="+mj-lt"/>
              </a:rPr>
              <a:t>Wadugodapitiya</a:t>
            </a:r>
            <a:r>
              <a:rPr lang="en-US" dirty="0">
                <a:latin typeface="+mj-lt"/>
              </a:rPr>
              <a:t>, R. R. M. M. </a:t>
            </a:r>
            <a:r>
              <a:rPr lang="en-US" dirty="0" err="1">
                <a:latin typeface="+mj-lt"/>
              </a:rPr>
              <a:t>K.and</a:t>
            </a:r>
            <a:r>
              <a:rPr lang="en-US" dirty="0">
                <a:latin typeface="+mj-lt"/>
              </a:rPr>
              <a:t> </a:t>
            </a:r>
            <a:r>
              <a:rPr lang="en-US" dirty="0" err="1">
                <a:latin typeface="+mj-lt"/>
              </a:rPr>
              <a:t>etal</a:t>
            </a:r>
            <a:endParaRPr lang="en-US" dirty="0">
              <a:latin typeface="+mj-lt"/>
            </a:endParaRPr>
          </a:p>
        </p:txBody>
      </p:sp>
    </p:spTree>
    <p:extLst>
      <p:ext uri="{BB962C8B-B14F-4D97-AF65-F5344CB8AC3E}">
        <p14:creationId xmlns:p14="http://schemas.microsoft.com/office/powerpoint/2010/main" val="601732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666844" y="228600"/>
            <a:ext cx="9001156" cy="700070"/>
          </a:xfrm>
        </p:spPr>
        <p:txBody>
          <a:bodyPr>
            <a:normAutofit fontScale="90000"/>
          </a:bodyPr>
          <a:lstStyle/>
          <a:p>
            <a:r>
              <a:rPr lang="en-US" dirty="0" smtClean="0"/>
              <a:t>Performance Measurement and monitoring</a:t>
            </a:r>
          </a:p>
        </p:txBody>
      </p:sp>
      <p:sp>
        <p:nvSpPr>
          <p:cNvPr id="54276" name="Slide Number Placeholder 3"/>
          <p:cNvSpPr>
            <a:spLocks noGrp="1"/>
          </p:cNvSpPr>
          <p:nvPr>
            <p:ph type="sldNum" sz="quarter" idx="12"/>
          </p:nvPr>
        </p:nvSpPr>
        <p:spPr>
          <a:noFill/>
        </p:spPr>
        <p:txBody>
          <a:bodyPr>
            <a:normAutofit/>
          </a:bodyPr>
          <a:lstStyle/>
          <a:p>
            <a:fld id="{4833AEF7-A447-44D7-A99E-21C8425138DF}" type="slidenum">
              <a:rPr lang="en-US"/>
              <a:t>48</a:t>
            </a:fld>
            <a:endParaRPr lang="en-US"/>
          </a:p>
        </p:txBody>
      </p:sp>
      <p:sp>
        <p:nvSpPr>
          <p:cNvPr id="54275" name="Content Placeholder 2"/>
          <p:cNvSpPr>
            <a:spLocks noGrp="1"/>
          </p:cNvSpPr>
          <p:nvPr>
            <p:ph sz="quarter" idx="1"/>
          </p:nvPr>
        </p:nvSpPr>
        <p:spPr>
          <a:xfrm>
            <a:off x="1524000" y="1714488"/>
            <a:ext cx="8929718" cy="5143512"/>
          </a:xfrm>
        </p:spPr>
        <p:txBody>
          <a:bodyPr/>
          <a:lstStyle/>
          <a:p>
            <a:pPr>
              <a:buNone/>
            </a:pPr>
            <a:r>
              <a:rPr lang="en-US" sz="2400" b="1" dirty="0"/>
              <a:t>International key Quality Awards Models </a:t>
            </a:r>
          </a:p>
          <a:p>
            <a:pPr>
              <a:buNone/>
            </a:pPr>
            <a:r>
              <a:rPr lang="en-US" sz="2400" b="1" dirty="0"/>
              <a:t>Malcolm </a:t>
            </a:r>
            <a:r>
              <a:rPr lang="en-US" sz="2400" b="1" dirty="0" err="1"/>
              <a:t>Baldridge</a:t>
            </a:r>
            <a:r>
              <a:rPr lang="en-US" sz="2400" b="1" dirty="0"/>
              <a:t> National Quality Award (MBNQA)</a:t>
            </a:r>
          </a:p>
          <a:p>
            <a:pPr>
              <a:buFont typeface="Wingdings" panose="05000000000000000000" pitchFamily="2" charset="2"/>
              <a:buChar char="ü"/>
            </a:pPr>
            <a:r>
              <a:rPr lang="en-US" sz="2400" dirty="0"/>
              <a:t>leadership, </a:t>
            </a:r>
          </a:p>
          <a:p>
            <a:pPr>
              <a:buFont typeface="Wingdings" panose="05000000000000000000" pitchFamily="2" charset="2"/>
              <a:buChar char="ü"/>
            </a:pPr>
            <a:r>
              <a:rPr lang="en-US" sz="2400" dirty="0"/>
              <a:t>information and analysis</a:t>
            </a:r>
          </a:p>
          <a:p>
            <a:pPr>
              <a:buFont typeface="Wingdings" panose="05000000000000000000" pitchFamily="2" charset="2"/>
              <a:buChar char="ü"/>
            </a:pPr>
            <a:r>
              <a:rPr lang="en-US" sz="2400" dirty="0"/>
              <a:t> strategic planning </a:t>
            </a:r>
          </a:p>
          <a:p>
            <a:pPr>
              <a:buFont typeface="Wingdings" panose="05000000000000000000" pitchFamily="2" charset="2"/>
              <a:buChar char="ü"/>
            </a:pPr>
            <a:r>
              <a:rPr lang="en-US" sz="2400" dirty="0"/>
              <a:t>human resources development and  management  </a:t>
            </a:r>
          </a:p>
          <a:p>
            <a:pPr>
              <a:buFont typeface="Wingdings" panose="05000000000000000000" pitchFamily="2" charset="2"/>
              <a:buChar char="ü"/>
            </a:pPr>
            <a:r>
              <a:rPr lang="en-US" sz="2400" dirty="0"/>
              <a:t>process  management  </a:t>
            </a:r>
          </a:p>
          <a:p>
            <a:pPr>
              <a:buFont typeface="Wingdings" panose="05000000000000000000" pitchFamily="2" charset="2"/>
              <a:buChar char="ü"/>
            </a:pPr>
            <a:r>
              <a:rPr lang="en-US" sz="2400" dirty="0"/>
              <a:t>business  results,  and  </a:t>
            </a:r>
          </a:p>
          <a:p>
            <a:pPr>
              <a:buFont typeface="Wingdings" panose="05000000000000000000" pitchFamily="2" charset="2"/>
              <a:buChar char="ü"/>
            </a:pPr>
            <a:r>
              <a:rPr lang="en-US" sz="2400" dirty="0"/>
              <a:t>customer  focus  and satisfaction</a:t>
            </a:r>
          </a:p>
        </p:txBody>
      </p:sp>
    </p:spTree>
    <p:extLst>
      <p:ext uri="{BB962C8B-B14F-4D97-AF65-F5344CB8AC3E}">
        <p14:creationId xmlns:p14="http://schemas.microsoft.com/office/powerpoint/2010/main" val="2679508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228600"/>
            <a:ext cx="9001156"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49</a:t>
            </a:fld>
            <a:endParaRPr lang="en-GB" dirty="0"/>
          </a:p>
        </p:txBody>
      </p:sp>
      <p:sp>
        <p:nvSpPr>
          <p:cNvPr id="4" name="Content Placeholder 3"/>
          <p:cNvSpPr>
            <a:spLocks noGrp="1"/>
          </p:cNvSpPr>
          <p:nvPr>
            <p:ph sz="quarter" idx="1"/>
          </p:nvPr>
        </p:nvSpPr>
        <p:spPr>
          <a:xfrm>
            <a:off x="1524000" y="1600200"/>
            <a:ext cx="9144000" cy="5257800"/>
          </a:xfrm>
        </p:spPr>
        <p:txBody>
          <a:bodyPr>
            <a:normAutofit fontScale="85000" lnSpcReduction="20000"/>
          </a:bodyPr>
          <a:lstStyle/>
          <a:p>
            <a:pPr marL="514350" indent="-514350">
              <a:buFont typeface="+mj-lt"/>
              <a:buAutoNum type="arabicPeriod"/>
            </a:pPr>
            <a:r>
              <a:rPr lang="en-GB" b="1" dirty="0" smtClean="0"/>
              <a:t>Leadership:</a:t>
            </a:r>
            <a:r>
              <a:rPr lang="en-GB" dirty="0" smtClean="0"/>
              <a:t> How upper management leads the organization, and how the organization leads within the community.</a:t>
            </a:r>
            <a:endParaRPr lang="en-US" dirty="0" smtClean="0"/>
          </a:p>
          <a:p>
            <a:pPr marL="514350" indent="-514350">
              <a:buFont typeface="+mj-lt"/>
              <a:buAutoNum type="arabicPeriod"/>
            </a:pPr>
            <a:r>
              <a:rPr lang="en-GB" b="1" dirty="0" smtClean="0"/>
              <a:t>Strategy:</a:t>
            </a:r>
            <a:r>
              <a:rPr lang="en-GB" dirty="0" smtClean="0"/>
              <a:t> How the organization establishes and plans to implement strategic directions.</a:t>
            </a:r>
            <a:endParaRPr lang="en-US" dirty="0" smtClean="0"/>
          </a:p>
          <a:p>
            <a:pPr marL="514350" indent="-514350">
              <a:buFont typeface="+mj-lt"/>
              <a:buAutoNum type="arabicPeriod"/>
            </a:pPr>
            <a:r>
              <a:rPr lang="en-GB" b="1" dirty="0" smtClean="0"/>
              <a:t>Customers:</a:t>
            </a:r>
            <a:r>
              <a:rPr lang="en-GB" dirty="0" smtClean="0"/>
              <a:t> How the organization builds and maintains strong, lasting relationships with customers.</a:t>
            </a:r>
            <a:endParaRPr lang="en-US" dirty="0" smtClean="0"/>
          </a:p>
          <a:p>
            <a:pPr marL="514350" indent="-514350">
              <a:buFont typeface="+mj-lt"/>
              <a:buAutoNum type="arabicPeriod"/>
            </a:pPr>
            <a:r>
              <a:rPr lang="en-GB" b="1" dirty="0" smtClean="0"/>
              <a:t>Measurement, analysis, and knowledge management:</a:t>
            </a:r>
            <a:r>
              <a:rPr lang="en-GB" dirty="0" smtClean="0"/>
              <a:t> How the organization uses data to support key processes and manage performance.</a:t>
            </a:r>
            <a:endParaRPr lang="en-US" dirty="0" smtClean="0"/>
          </a:p>
          <a:p>
            <a:pPr marL="514350" indent="-514350">
              <a:buFont typeface="+mj-lt"/>
              <a:buAutoNum type="arabicPeriod"/>
            </a:pPr>
            <a:r>
              <a:rPr lang="en-GB" b="1" dirty="0" smtClean="0"/>
              <a:t>Workforce:</a:t>
            </a:r>
            <a:r>
              <a:rPr lang="en-GB" dirty="0" smtClean="0"/>
              <a:t> How the organization empowers and involves its workforce.</a:t>
            </a:r>
            <a:endParaRPr lang="en-US" dirty="0" smtClean="0"/>
          </a:p>
          <a:p>
            <a:pPr marL="514350" indent="-514350">
              <a:buFont typeface="+mj-lt"/>
              <a:buAutoNum type="arabicPeriod"/>
            </a:pPr>
            <a:r>
              <a:rPr lang="en-GB" b="1" dirty="0" smtClean="0"/>
              <a:t>Operations:</a:t>
            </a:r>
            <a:r>
              <a:rPr lang="en-GB" dirty="0" smtClean="0"/>
              <a:t> How the organization designs, manages and improves key processes.</a:t>
            </a:r>
            <a:endParaRPr lang="en-US" dirty="0" smtClean="0"/>
          </a:p>
          <a:p>
            <a:pPr marL="514350" indent="-514350">
              <a:buFont typeface="+mj-lt"/>
              <a:buAutoNum type="arabicPeriod"/>
            </a:pPr>
            <a:r>
              <a:rPr lang="en-GB" b="1" dirty="0" smtClean="0"/>
              <a:t>Results:</a:t>
            </a:r>
            <a:r>
              <a:rPr lang="en-GB" dirty="0" smtClean="0"/>
              <a:t> How the organization performs in terms of customer satisfaction, finances, human resources, supplier and partner performance, operations, governance and social responsibility, and how the organization compares to its competitors.</a:t>
            </a:r>
            <a:endParaRPr lang="en-US" dirty="0" smtClean="0"/>
          </a:p>
          <a:p>
            <a:endParaRPr lang="en-US" dirty="0"/>
          </a:p>
        </p:txBody>
      </p:sp>
    </p:spTree>
    <p:extLst>
      <p:ext uri="{BB962C8B-B14F-4D97-AF65-F5344CB8AC3E}">
        <p14:creationId xmlns:p14="http://schemas.microsoft.com/office/powerpoint/2010/main" val="135419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842946"/>
          </a:xfrm>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5</a:t>
            </a:fld>
            <a:endParaRPr lang="en-GB" dirty="0"/>
          </a:p>
        </p:txBody>
      </p:sp>
      <p:sp>
        <p:nvSpPr>
          <p:cNvPr id="4" name="Content Placeholder 3"/>
          <p:cNvSpPr>
            <a:spLocks noGrp="1"/>
          </p:cNvSpPr>
          <p:nvPr>
            <p:ph sz="quarter" idx="1"/>
          </p:nvPr>
        </p:nvSpPr>
        <p:spPr>
          <a:xfrm>
            <a:off x="1524000" y="1600200"/>
            <a:ext cx="8766048" cy="5257800"/>
          </a:xfrm>
        </p:spPr>
        <p:txBody>
          <a:bodyPr>
            <a:normAutofit/>
          </a:bodyPr>
          <a:lstStyle/>
          <a:p>
            <a:pPr algn="just"/>
            <a:r>
              <a:rPr lang="en-US" dirty="0" smtClean="0"/>
              <a:t>According to Neely et al. (1995) performance measurement is a topic which is often discussed but rarely defined. These authors state:</a:t>
            </a:r>
          </a:p>
          <a:p>
            <a:pPr marL="514350" indent="-514350" algn="just">
              <a:buFont typeface="+mj-lt"/>
              <a:buAutoNum type="arabicPeriod"/>
            </a:pPr>
            <a:r>
              <a:rPr lang="en-US" dirty="0"/>
              <a:t>Performance measurement can be defined as the process of quantifying the efficiency and effectiveness of action.</a:t>
            </a:r>
          </a:p>
          <a:p>
            <a:pPr marL="514350" indent="-514350" algn="just">
              <a:buFont typeface="+mj-lt"/>
              <a:buAutoNum type="arabicPeriod"/>
            </a:pPr>
            <a:r>
              <a:rPr lang="en-US" dirty="0"/>
              <a:t>A performance measure can be defined as a metric (or indicator) used to quantify the efficiency and/or effectiveness of an action.</a:t>
            </a:r>
          </a:p>
          <a:p>
            <a:pPr marL="514350" indent="-514350" algn="just">
              <a:buFont typeface="+mj-lt"/>
              <a:buAutoNum type="arabicPeriod"/>
            </a:pPr>
            <a:r>
              <a:rPr lang="en-US" dirty="0"/>
              <a:t>A performance measurement system can be defined as the set of metrics used to quantify both the efficiency and effectiveness of actions.</a:t>
            </a:r>
          </a:p>
        </p:txBody>
      </p:sp>
    </p:spTree>
    <p:extLst>
      <p:ext uri="{BB962C8B-B14F-4D97-AF65-F5344CB8AC3E}">
        <p14:creationId xmlns:p14="http://schemas.microsoft.com/office/powerpoint/2010/main" val="369144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0" y="142852"/>
            <a:ext cx="8724872" cy="714380"/>
          </a:xfrm>
        </p:spPr>
        <p:txBody>
          <a:bodyPr>
            <a:normAutofit fontScale="90000"/>
          </a:bodyPr>
          <a:lstStyle/>
          <a:p>
            <a:r>
              <a:rPr lang="en-US" dirty="0" smtClean="0"/>
              <a:t>Performance Measurement and monitoring</a:t>
            </a:r>
          </a:p>
        </p:txBody>
      </p:sp>
      <p:sp>
        <p:nvSpPr>
          <p:cNvPr id="55300" name="Slide Number Placeholder 3"/>
          <p:cNvSpPr>
            <a:spLocks noGrp="1"/>
          </p:cNvSpPr>
          <p:nvPr>
            <p:ph type="sldNum" sz="quarter" idx="12"/>
          </p:nvPr>
        </p:nvSpPr>
        <p:spPr>
          <a:noFill/>
        </p:spPr>
        <p:txBody>
          <a:bodyPr>
            <a:normAutofit/>
          </a:bodyPr>
          <a:lstStyle/>
          <a:p>
            <a:fld id="{BC77A520-E98A-41E0-B991-8396582547D2}" type="slidenum">
              <a:rPr lang="en-US"/>
              <a:t>50</a:t>
            </a:fld>
            <a:endParaRPr lang="en-US"/>
          </a:p>
        </p:txBody>
      </p:sp>
      <p:pic>
        <p:nvPicPr>
          <p:cNvPr id="55299"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1426714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666844" y="228600"/>
            <a:ext cx="8623204" cy="771508"/>
          </a:xfrm>
        </p:spPr>
        <p:txBody>
          <a:bodyPr>
            <a:normAutofit/>
          </a:bodyPr>
          <a:lstStyle/>
          <a:p>
            <a:r>
              <a:rPr lang="en-US" sz="3600" dirty="0"/>
              <a:t>Performance Measurement and monitoring</a:t>
            </a:r>
          </a:p>
        </p:txBody>
      </p:sp>
      <p:sp>
        <p:nvSpPr>
          <p:cNvPr id="56324" name="Slide Number Placeholder 3"/>
          <p:cNvSpPr>
            <a:spLocks noGrp="1"/>
          </p:cNvSpPr>
          <p:nvPr>
            <p:ph type="sldNum" sz="quarter" idx="12"/>
          </p:nvPr>
        </p:nvSpPr>
        <p:spPr>
          <a:noFill/>
        </p:spPr>
        <p:txBody>
          <a:bodyPr>
            <a:normAutofit/>
          </a:bodyPr>
          <a:lstStyle/>
          <a:p>
            <a:fld id="{42F9DBCF-69AF-460E-B488-9D734E9FD41D}" type="slidenum">
              <a:rPr lang="en-US"/>
              <a:t>51</a:t>
            </a:fld>
            <a:endParaRPr lang="en-US"/>
          </a:p>
        </p:txBody>
      </p:sp>
      <p:sp>
        <p:nvSpPr>
          <p:cNvPr id="56323" name="Content Placeholder 2"/>
          <p:cNvSpPr>
            <a:spLocks noGrp="1"/>
          </p:cNvSpPr>
          <p:nvPr>
            <p:ph sz="quarter" idx="1"/>
          </p:nvPr>
        </p:nvSpPr>
        <p:spPr>
          <a:xfrm>
            <a:off x="1524000" y="1600200"/>
            <a:ext cx="9144000" cy="5257800"/>
          </a:xfrm>
        </p:spPr>
        <p:txBody>
          <a:bodyPr>
            <a:normAutofit/>
          </a:bodyPr>
          <a:lstStyle/>
          <a:p>
            <a:pPr algn="just">
              <a:buNone/>
            </a:pPr>
            <a:r>
              <a:rPr lang="en-US" sz="2400" dirty="0"/>
              <a:t>   The </a:t>
            </a:r>
            <a:r>
              <a:rPr lang="en-US" sz="2400" b="1" dirty="0"/>
              <a:t>EFQM (European Foundation for Quality Management)  excellence model)</a:t>
            </a:r>
          </a:p>
          <a:p>
            <a:pPr algn="just">
              <a:buFont typeface="Wingdings" panose="05000000000000000000" pitchFamily="2" charset="2"/>
              <a:buChar char="Ø"/>
            </a:pPr>
            <a:r>
              <a:rPr lang="en-US" sz="2400" dirty="0"/>
              <a:t>A non-prescriptive  framework based on nine criteria, can  be  used  to  assess  an  organization's  progress  towards  excellence.  </a:t>
            </a:r>
          </a:p>
          <a:p>
            <a:pPr algn="just">
              <a:buFont typeface="Wingdings" panose="05000000000000000000" pitchFamily="2" charset="2"/>
              <a:buChar char="Ø"/>
            </a:pPr>
            <a:r>
              <a:rPr lang="en-US" sz="2400" dirty="0"/>
              <a:t>The  model recognizes  that  there are many approaches to achieving sustainable excellence in all aspects of performance.</a:t>
            </a:r>
          </a:p>
        </p:txBody>
      </p:sp>
    </p:spTree>
    <p:extLst>
      <p:ext uri="{BB962C8B-B14F-4D97-AF65-F5344CB8AC3E}">
        <p14:creationId xmlns:p14="http://schemas.microsoft.com/office/powerpoint/2010/main" val="276859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228600"/>
            <a:ext cx="9144000" cy="557194"/>
          </a:xfrm>
        </p:spPr>
        <p:txBody>
          <a:bodyPr>
            <a:normAutofit fontScale="90000"/>
          </a:bodyPr>
          <a:lstStyle/>
          <a:p>
            <a:r>
              <a:rPr lang="en-US" dirty="0" smtClean="0"/>
              <a:t>Performance Measurement and monitoring</a:t>
            </a:r>
          </a:p>
        </p:txBody>
      </p:sp>
      <p:sp>
        <p:nvSpPr>
          <p:cNvPr id="57348" name="Slide Number Placeholder 3"/>
          <p:cNvSpPr>
            <a:spLocks noGrp="1"/>
          </p:cNvSpPr>
          <p:nvPr>
            <p:ph type="sldNum" sz="quarter" idx="12"/>
          </p:nvPr>
        </p:nvSpPr>
        <p:spPr>
          <a:noFill/>
        </p:spPr>
        <p:txBody>
          <a:bodyPr>
            <a:normAutofit/>
          </a:bodyPr>
          <a:lstStyle/>
          <a:p>
            <a:fld id="{14316850-E4B0-4FE7-B649-038F1379F55D}" type="slidenum">
              <a:rPr lang="en-US"/>
              <a:t>52</a:t>
            </a:fld>
            <a:endParaRPr lang="en-US"/>
          </a:p>
        </p:txBody>
      </p:sp>
      <p:pic>
        <p:nvPicPr>
          <p:cNvPr id="57347"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1687139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228600"/>
            <a:ext cx="8766048" cy="771508"/>
          </a:xfrm>
        </p:spPr>
        <p:txBody>
          <a:bodyPr>
            <a:normAutofit fontScale="90000"/>
          </a:bodyPr>
          <a:lstStyle/>
          <a:p>
            <a:r>
              <a:rPr lang="en-US" dirty="0" smtClean="0"/>
              <a:t>Performance Measurement and monitoring</a:t>
            </a:r>
          </a:p>
        </p:txBody>
      </p:sp>
      <p:sp>
        <p:nvSpPr>
          <p:cNvPr id="59396" name="Slide Number Placeholder 3"/>
          <p:cNvSpPr>
            <a:spLocks noGrp="1"/>
          </p:cNvSpPr>
          <p:nvPr>
            <p:ph type="sldNum" sz="quarter" idx="12"/>
          </p:nvPr>
        </p:nvSpPr>
        <p:spPr>
          <a:noFill/>
        </p:spPr>
        <p:txBody>
          <a:bodyPr>
            <a:normAutofit/>
          </a:bodyPr>
          <a:lstStyle/>
          <a:p>
            <a:fld id="{2DCE9A2E-9734-400A-A622-F0E47DCB81E4}" type="slidenum">
              <a:rPr lang="en-US"/>
              <a:t>53</a:t>
            </a:fld>
            <a:endParaRPr lang="en-US"/>
          </a:p>
        </p:txBody>
      </p:sp>
      <p:sp>
        <p:nvSpPr>
          <p:cNvPr id="59395" name="Content Placeholder 2"/>
          <p:cNvSpPr>
            <a:spLocks noGrp="1"/>
          </p:cNvSpPr>
          <p:nvPr>
            <p:ph sz="quarter" idx="1"/>
          </p:nvPr>
        </p:nvSpPr>
        <p:spPr>
          <a:xfrm>
            <a:off x="1738282" y="1600200"/>
            <a:ext cx="8786874" cy="5257800"/>
          </a:xfrm>
        </p:spPr>
        <p:txBody>
          <a:bodyPr/>
          <a:lstStyle/>
          <a:p>
            <a:pPr algn="just">
              <a:buNone/>
            </a:pPr>
            <a:r>
              <a:rPr lang="en-US" b="1" dirty="0" smtClean="0"/>
              <a:t>Performance pyramid</a:t>
            </a:r>
          </a:p>
          <a:p>
            <a:pPr algn="just"/>
            <a:r>
              <a:rPr lang="en-US" sz="2400" dirty="0"/>
              <a:t>The  strategic  measurement  analysis  and  reporting  technique  (SMART)  system  (also known as the performance pyramid) was developed as a result of dissatisfaction with traditional performance measures such as utilization, efficiency, productivity and other financial variances</a:t>
            </a:r>
          </a:p>
        </p:txBody>
      </p:sp>
    </p:spTree>
    <p:extLst>
      <p:ext uri="{BB962C8B-B14F-4D97-AF65-F5344CB8AC3E}">
        <p14:creationId xmlns:p14="http://schemas.microsoft.com/office/powerpoint/2010/main" val="1765933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54</a:t>
            </a:fld>
            <a:endParaRPr lang="en-GB" dirty="0"/>
          </a:p>
        </p:txBody>
      </p:sp>
      <p:sp>
        <p:nvSpPr>
          <p:cNvPr id="4" name="Content Placeholder 3"/>
          <p:cNvSpPr>
            <a:spLocks noGrp="1"/>
          </p:cNvSpPr>
          <p:nvPr>
            <p:ph sz="quarter" idx="1"/>
          </p:nvPr>
        </p:nvSpPr>
        <p:spPr>
          <a:xfrm>
            <a:off x="1524000" y="1600200"/>
            <a:ext cx="9144000" cy="5257800"/>
          </a:xfrm>
        </p:spPr>
        <p:txBody>
          <a:bodyPr>
            <a:normAutofit fontScale="92500" lnSpcReduction="10000"/>
          </a:bodyPr>
          <a:lstStyle/>
          <a:p>
            <a:pPr algn="just"/>
            <a:r>
              <a:rPr lang="en-US" sz="2600" b="1" dirty="0"/>
              <a:t>Level 1</a:t>
            </a:r>
            <a:r>
              <a:rPr lang="en-US" sz="2600" dirty="0"/>
              <a:t>: At the top of the organization is the corporate vision or </a:t>
            </a:r>
            <a:r>
              <a:rPr lang="en-US" sz="2600" dirty="0">
                <a:solidFill>
                  <a:srgbClr val="FF0000"/>
                </a:solidFill>
              </a:rPr>
              <a:t>Mission</a:t>
            </a:r>
            <a:r>
              <a:rPr lang="en-US" sz="2600" dirty="0"/>
              <a:t> through which the organization describes how it will achieve long-term success and </a:t>
            </a:r>
            <a:r>
              <a:rPr lang="en-US" sz="2600" dirty="0">
                <a:solidFill>
                  <a:srgbClr val="FF0000"/>
                </a:solidFill>
              </a:rPr>
              <a:t>Competitive Advantage</a:t>
            </a:r>
            <a:r>
              <a:rPr lang="en-US" sz="2600" dirty="0"/>
              <a:t>.</a:t>
            </a:r>
          </a:p>
          <a:p>
            <a:pPr algn="just"/>
            <a:r>
              <a:rPr lang="en-US" sz="2600" b="1" dirty="0"/>
              <a:t>Level 2</a:t>
            </a:r>
            <a:r>
              <a:rPr lang="en-US" sz="2600" dirty="0"/>
              <a:t>: This focuses on the achievement of an organization's </a:t>
            </a:r>
            <a:r>
              <a:rPr lang="en-US" sz="2600" dirty="0">
                <a:solidFill>
                  <a:srgbClr val="FF0000"/>
                </a:solidFill>
              </a:rPr>
              <a:t>CSFs</a:t>
            </a:r>
            <a:r>
              <a:rPr lang="en-US" sz="2600" dirty="0"/>
              <a:t>/</a:t>
            </a:r>
            <a:r>
              <a:rPr lang="en-US" sz="2400" b="1" dirty="0"/>
              <a:t>Critical success factors and core competences/</a:t>
            </a:r>
            <a:r>
              <a:rPr lang="en-US" sz="2600" dirty="0"/>
              <a:t>in terms of market-related measures and financial measures. The </a:t>
            </a:r>
            <a:r>
              <a:rPr lang="en-US" sz="2600" dirty="0">
                <a:solidFill>
                  <a:srgbClr val="FF0000"/>
                </a:solidFill>
              </a:rPr>
              <a:t>Marketing</a:t>
            </a:r>
            <a:r>
              <a:rPr lang="en-US" sz="2600" dirty="0"/>
              <a:t> and financial success of a proposal is the initial focus for the achievement of corporate vision.</a:t>
            </a:r>
          </a:p>
          <a:p>
            <a:pPr algn="just"/>
            <a:r>
              <a:rPr lang="en-US" sz="2600" b="1" dirty="0"/>
              <a:t>Level 3</a:t>
            </a:r>
            <a:r>
              <a:rPr lang="en-US" sz="2600" dirty="0"/>
              <a:t>: The marketing and financial strategies set at level 2 must be linked to the achievement of customer satisfaction, increased flexibility and high productivity at the next level. These are the guiding forces that drive the strategic objectives of the organization.</a:t>
            </a:r>
          </a:p>
          <a:p>
            <a:pPr algn="just"/>
            <a:r>
              <a:rPr lang="en-US" sz="2600" b="1" dirty="0"/>
              <a:t>Level 4</a:t>
            </a:r>
            <a:r>
              <a:rPr lang="en-US" sz="2600" dirty="0"/>
              <a:t>: The status of the level 3 driving forces can be monitored using the lower level departmental indicators of quality, delivery, cycle time and waste.</a:t>
            </a:r>
          </a:p>
          <a:p>
            <a:endParaRPr lang="en-US" dirty="0"/>
          </a:p>
        </p:txBody>
      </p:sp>
    </p:spTree>
    <p:extLst>
      <p:ext uri="{BB962C8B-B14F-4D97-AF65-F5344CB8AC3E}">
        <p14:creationId xmlns:p14="http://schemas.microsoft.com/office/powerpoint/2010/main" val="3424308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0" y="228600"/>
            <a:ext cx="9001156" cy="771508"/>
          </a:xfrm>
        </p:spPr>
        <p:txBody>
          <a:bodyPr>
            <a:normAutofit fontScale="90000"/>
          </a:bodyPr>
          <a:lstStyle/>
          <a:p>
            <a:r>
              <a:rPr lang="en-US" dirty="0" smtClean="0"/>
              <a:t>Performance Measurement and monitoring</a:t>
            </a:r>
          </a:p>
        </p:txBody>
      </p:sp>
      <p:sp>
        <p:nvSpPr>
          <p:cNvPr id="60420" name="Slide Number Placeholder 3"/>
          <p:cNvSpPr>
            <a:spLocks noGrp="1"/>
          </p:cNvSpPr>
          <p:nvPr>
            <p:ph type="sldNum" sz="quarter" idx="12"/>
          </p:nvPr>
        </p:nvSpPr>
        <p:spPr>
          <a:noFill/>
        </p:spPr>
        <p:txBody>
          <a:bodyPr>
            <a:normAutofit/>
          </a:bodyPr>
          <a:lstStyle/>
          <a:p>
            <a:fld id="{29C9604A-940A-485A-90C0-27580AACF0E2}" type="slidenum">
              <a:rPr lang="en-US"/>
              <a:t>55</a:t>
            </a:fld>
            <a:endParaRPr lang="en-US"/>
          </a:p>
        </p:txBody>
      </p:sp>
      <p:pic>
        <p:nvPicPr>
          <p:cNvPr id="60419" name="Content Placeholder 4"/>
          <p:cNvPicPr>
            <a:picLocks noGrp="1" noChangeAspect="1"/>
          </p:cNvPicPr>
          <p:nvPr>
            <p:ph sz="quarter" idx="1"/>
          </p:nvPr>
        </p:nvPicPr>
        <p:blipFill>
          <a:blip r:embed="rId2"/>
          <a:stretch>
            <a:fillRect/>
          </a:stretch>
        </p:blipFill>
        <p:spPr>
          <a:xfrm>
            <a:off x="2215257" y="1600200"/>
            <a:ext cx="7996436" cy="4495800"/>
          </a:xfrm>
        </p:spPr>
      </p:pic>
    </p:spTree>
    <p:extLst>
      <p:ext uri="{BB962C8B-B14F-4D97-AF65-F5344CB8AC3E}">
        <p14:creationId xmlns:p14="http://schemas.microsoft.com/office/powerpoint/2010/main" val="2300867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p>
        </p:txBody>
      </p:sp>
      <p:sp>
        <p:nvSpPr>
          <p:cNvPr id="61443" name="Slide Number Placeholder 3"/>
          <p:cNvSpPr>
            <a:spLocks noGrp="1"/>
          </p:cNvSpPr>
          <p:nvPr>
            <p:ph type="sldNum" sz="quarter" idx="12"/>
          </p:nvPr>
        </p:nvSpPr>
        <p:spPr>
          <a:noFill/>
        </p:spPr>
        <p:txBody>
          <a:bodyPr>
            <a:normAutofit/>
          </a:bodyPr>
          <a:lstStyle/>
          <a:p>
            <a:fld id="{6AC8AF6A-E625-4AD4-800E-F87380DAAF66}" type="slidenum">
              <a:rPr lang="en-US"/>
              <a:t>56</a:t>
            </a:fld>
            <a:endParaRPr lang="en-US"/>
          </a:p>
        </p:txBody>
      </p:sp>
      <p:graphicFrame>
        <p:nvGraphicFramePr>
          <p:cNvPr id="2" name="Table 1"/>
          <p:cNvGraphicFramePr>
            <a:graphicFrameLocks noGrp="1"/>
          </p:cNvGraphicFramePr>
          <p:nvPr/>
        </p:nvGraphicFramePr>
        <p:xfrm>
          <a:off x="2309786" y="1857365"/>
          <a:ext cx="7358114" cy="4327849"/>
        </p:xfrm>
        <a:graphic>
          <a:graphicData uri="http://schemas.openxmlformats.org/drawingml/2006/table">
            <a:tbl>
              <a:tblPr firstRow="1" bandRow="1">
                <a:tableStyleId>{93296810-A885-4BE3-A3E7-6D5BEEA58F35}</a:tableStyleId>
              </a:tblPr>
              <a:tblGrid>
                <a:gridCol w="1689089"/>
                <a:gridCol w="5669025"/>
              </a:tblGrid>
              <a:tr h="404770">
                <a:tc>
                  <a:txBody>
                    <a:bodyPr/>
                    <a:lstStyle/>
                    <a:p>
                      <a:endParaRPr lang="en-US" sz="2400" dirty="0"/>
                    </a:p>
                  </a:txBody>
                  <a:tcPr marL="91445" marR="91445" marT="45713" marB="45713"/>
                </a:tc>
                <a:tc>
                  <a:txBody>
                    <a:bodyPr/>
                    <a:lstStyle/>
                    <a:p>
                      <a:r>
                        <a:rPr lang="en-US" sz="2400" dirty="0" smtClean="0"/>
                        <a:t>Enumeration:</a:t>
                      </a:r>
                      <a:endParaRPr lang="en-US" sz="2400" dirty="0"/>
                    </a:p>
                  </a:txBody>
                  <a:tcPr marL="91445" marR="91445" marT="45713" marB="45713"/>
                </a:tc>
              </a:tr>
              <a:tr h="1400202">
                <a:tc>
                  <a:txBody>
                    <a:bodyPr/>
                    <a:lstStyle/>
                    <a:p>
                      <a:r>
                        <a:rPr lang="en-US" sz="2400" dirty="0" smtClean="0"/>
                        <a:t>STRONG POINTS</a:t>
                      </a:r>
                      <a:endParaRPr lang="en-US" sz="2400" dirty="0"/>
                    </a:p>
                  </a:txBody>
                  <a:tcPr marL="91445" marR="91445" marT="45713" marB="45713"/>
                </a:tc>
                <a:tc>
                  <a:txBody>
                    <a:bodyPr/>
                    <a:lstStyle/>
                    <a:p>
                      <a:r>
                        <a:rPr lang="en-US" sz="2400" dirty="0" smtClean="0"/>
                        <a:t>•  attempt to integrate corporate objectives with operational performance indicators </a:t>
                      </a:r>
                    </a:p>
                    <a:p>
                      <a:r>
                        <a:rPr lang="en-US" sz="2400" dirty="0" smtClean="0"/>
                        <a:t>•  manage PM strategically </a:t>
                      </a:r>
                      <a:endParaRPr lang="en-US" sz="2400" dirty="0"/>
                    </a:p>
                  </a:txBody>
                  <a:tcPr marL="91445" marR="91445" marT="45713" marB="45713"/>
                </a:tc>
              </a:tr>
              <a:tr h="2470461">
                <a:tc>
                  <a:txBody>
                    <a:bodyPr/>
                    <a:lstStyle/>
                    <a:p>
                      <a:r>
                        <a:rPr lang="en-US" sz="2400" dirty="0" smtClean="0"/>
                        <a:t>WEAK POINTS</a:t>
                      </a:r>
                      <a:endParaRPr lang="en-US" sz="2400" dirty="0"/>
                    </a:p>
                  </a:txBody>
                  <a:tcPr marL="91445" marR="91445" marT="45713" marB="45713"/>
                </a:tc>
                <a:tc>
                  <a:txBody>
                    <a:bodyPr/>
                    <a:lstStyle/>
                    <a:p>
                      <a:r>
                        <a:rPr lang="en-US" sz="2400" dirty="0" smtClean="0"/>
                        <a:t>•  does  not  provide  any  mechanism  to  identify  key  performance indicators </a:t>
                      </a:r>
                    </a:p>
                    <a:p>
                      <a:r>
                        <a:rPr lang="en-US" sz="2400" dirty="0" smtClean="0"/>
                        <a:t>•  fails to specify the form of the measures </a:t>
                      </a:r>
                    </a:p>
                    <a:p>
                      <a:r>
                        <a:rPr lang="en-US" sz="2400" dirty="0" smtClean="0"/>
                        <a:t>•  does not explicitly integrate the concept of continuous improvement</a:t>
                      </a:r>
                      <a:endParaRPr lang="en-US" sz="2400" dirty="0"/>
                    </a:p>
                  </a:txBody>
                  <a:tcPr marL="91445" marR="91445" marT="45713" marB="45713"/>
                </a:tc>
              </a:tr>
            </a:tbl>
          </a:graphicData>
        </a:graphic>
      </p:graphicFrame>
    </p:spTree>
    <p:extLst>
      <p:ext uri="{BB962C8B-B14F-4D97-AF65-F5344CB8AC3E}">
        <p14:creationId xmlns:p14="http://schemas.microsoft.com/office/powerpoint/2010/main" val="2476333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p>
        </p:txBody>
      </p:sp>
      <p:sp>
        <p:nvSpPr>
          <p:cNvPr id="62468" name="Slide Number Placeholder 3"/>
          <p:cNvSpPr>
            <a:spLocks noGrp="1"/>
          </p:cNvSpPr>
          <p:nvPr>
            <p:ph type="sldNum" sz="quarter" idx="12"/>
          </p:nvPr>
        </p:nvSpPr>
        <p:spPr>
          <a:noFill/>
        </p:spPr>
        <p:txBody>
          <a:bodyPr>
            <a:normAutofit/>
          </a:bodyPr>
          <a:lstStyle/>
          <a:p>
            <a:fld id="{F796DF61-CE57-4F0C-900D-71F1BF270223}" type="slidenum">
              <a:rPr lang="en-US"/>
              <a:t>57</a:t>
            </a:fld>
            <a:endParaRPr lang="en-US"/>
          </a:p>
        </p:txBody>
      </p:sp>
      <p:sp>
        <p:nvSpPr>
          <p:cNvPr id="62467" name="Content Placeholder 2"/>
          <p:cNvSpPr>
            <a:spLocks noGrp="1"/>
          </p:cNvSpPr>
          <p:nvPr>
            <p:ph sz="quarter" idx="1"/>
          </p:nvPr>
        </p:nvSpPr>
        <p:spPr>
          <a:xfrm>
            <a:off x="1666844" y="1600200"/>
            <a:ext cx="9001156" cy="5257800"/>
          </a:xfrm>
        </p:spPr>
        <p:txBody>
          <a:bodyPr/>
          <a:lstStyle/>
          <a:p>
            <a:pPr>
              <a:buNone/>
            </a:pPr>
            <a:r>
              <a:rPr lang="en-US" b="1" dirty="0" smtClean="0"/>
              <a:t>Others </a:t>
            </a:r>
          </a:p>
          <a:p>
            <a:r>
              <a:rPr lang="en-US" sz="2400" dirty="0"/>
              <a:t>The Performance Prism</a:t>
            </a:r>
          </a:p>
          <a:p>
            <a:r>
              <a:rPr lang="en-US" sz="2400" dirty="0"/>
              <a:t>Kanji  Business  Excellence  Measurement System (KBEMS)</a:t>
            </a:r>
          </a:p>
          <a:p>
            <a:r>
              <a:rPr lang="en-US" sz="2400" dirty="0"/>
              <a:t>Theory of Constraints (TOC)</a:t>
            </a:r>
          </a:p>
        </p:txBody>
      </p:sp>
    </p:spTree>
    <p:extLst>
      <p:ext uri="{BB962C8B-B14F-4D97-AF65-F5344CB8AC3E}">
        <p14:creationId xmlns:p14="http://schemas.microsoft.com/office/powerpoint/2010/main" val="3631736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228600"/>
            <a:ext cx="8623204" cy="914384"/>
          </a:xfrm>
        </p:spPr>
        <p:txBody>
          <a:bodyPr>
            <a:normAutofit/>
          </a:bodyPr>
          <a:lstStyle/>
          <a:p>
            <a:r>
              <a:rPr lang="en-US" sz="3600" dirty="0"/>
              <a:t>Performance Measurement and Monitoring</a:t>
            </a:r>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58</a:t>
            </a:fld>
            <a:endParaRPr lang="en-GB" dirty="0"/>
          </a:p>
        </p:txBody>
      </p:sp>
      <p:sp>
        <p:nvSpPr>
          <p:cNvPr id="4" name="Content Placeholder 3"/>
          <p:cNvSpPr>
            <a:spLocks noGrp="1"/>
          </p:cNvSpPr>
          <p:nvPr>
            <p:ph sz="quarter" idx="1"/>
          </p:nvPr>
        </p:nvSpPr>
        <p:spPr>
          <a:xfrm>
            <a:off x="1738282" y="1600200"/>
            <a:ext cx="8551766" cy="4900634"/>
          </a:xfrm>
        </p:spPr>
        <p:txBody>
          <a:bodyPr/>
          <a:lstStyle/>
          <a:p>
            <a:pPr>
              <a:buNone/>
            </a:pPr>
            <a:r>
              <a:rPr lang="en-GB" b="1" dirty="0" smtClean="0"/>
              <a:t>Key Performance indicators</a:t>
            </a:r>
          </a:p>
          <a:p>
            <a:pPr>
              <a:buNone/>
            </a:pPr>
            <a:r>
              <a:rPr lang="en-GB" b="1" dirty="0" smtClean="0"/>
              <a:t>What is KPI</a:t>
            </a:r>
          </a:p>
          <a:p>
            <a:pPr lvl="1" algn="just">
              <a:buFont typeface="Wingdings" panose="05000000000000000000" pitchFamily="2" charset="2"/>
              <a:buChar char="Ø"/>
            </a:pPr>
            <a:r>
              <a:rPr lang="en-GB" sz="2100" dirty="0"/>
              <a:t> </a:t>
            </a:r>
            <a:r>
              <a:rPr lang="en-GB" dirty="0"/>
              <a:t>KPI‘ A set of quantifiable measures that a company or industry uses to gauge or compare performance in terms of meeting their strategic and operational goals. </a:t>
            </a:r>
          </a:p>
          <a:p>
            <a:pPr lvl="1" algn="just">
              <a:buFont typeface="Wingdings" panose="05000000000000000000" pitchFamily="2" charset="2"/>
              <a:buChar char="Ø"/>
            </a:pPr>
            <a:r>
              <a:rPr lang="en-GB" dirty="0"/>
              <a:t>KPIs vary between companies and industries, depending on their priorities or performance criteria. Also referred to as "key success indicators (KSI)".</a:t>
            </a:r>
            <a:endParaRPr lang="en-US" dirty="0"/>
          </a:p>
        </p:txBody>
      </p:sp>
    </p:spTree>
    <p:extLst>
      <p:ext uri="{BB962C8B-B14F-4D97-AF65-F5344CB8AC3E}">
        <p14:creationId xmlns:p14="http://schemas.microsoft.com/office/powerpoint/2010/main" val="365434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59</a:t>
            </a:fld>
            <a:endParaRPr lang="en-GB" dirty="0"/>
          </a:p>
        </p:txBody>
      </p:sp>
      <p:sp>
        <p:nvSpPr>
          <p:cNvPr id="4" name="Content Placeholder 3"/>
          <p:cNvSpPr>
            <a:spLocks noGrp="1"/>
          </p:cNvSpPr>
          <p:nvPr>
            <p:ph sz="quarter" idx="1"/>
          </p:nvPr>
        </p:nvSpPr>
        <p:spPr>
          <a:xfrm>
            <a:off x="1666844" y="1600200"/>
            <a:ext cx="9001156" cy="5257800"/>
          </a:xfrm>
        </p:spPr>
        <p:txBody>
          <a:bodyPr>
            <a:normAutofit fontScale="32500" lnSpcReduction="20000"/>
          </a:bodyPr>
          <a:lstStyle/>
          <a:p>
            <a:pPr>
              <a:buNone/>
            </a:pPr>
            <a:r>
              <a:rPr lang="en-GB" sz="8000" b="1" dirty="0"/>
              <a:t>Objectives of KPI</a:t>
            </a:r>
          </a:p>
          <a:p>
            <a:pPr algn="just">
              <a:buFont typeface="Wingdings" panose="05000000000000000000" pitchFamily="2" charset="2"/>
              <a:buChar char="Ø"/>
            </a:pPr>
            <a:r>
              <a:rPr lang="en-GB" sz="7400" dirty="0"/>
              <a:t> Improve personnel’s understanding of KPIs. </a:t>
            </a:r>
          </a:p>
          <a:p>
            <a:pPr algn="just">
              <a:buFont typeface="Wingdings" panose="05000000000000000000" pitchFamily="2" charset="2"/>
              <a:buChar char="Ø"/>
            </a:pPr>
            <a:r>
              <a:rPr lang="en-GB" sz="7400" dirty="0"/>
              <a:t> Improve personnel’s awareness of maintenance performance.</a:t>
            </a:r>
          </a:p>
          <a:p>
            <a:pPr algn="just">
              <a:buFont typeface="Wingdings" panose="05000000000000000000" pitchFamily="2" charset="2"/>
              <a:buChar char="Ø"/>
            </a:pPr>
            <a:r>
              <a:rPr lang="en-GB" sz="7400" dirty="0"/>
              <a:t>KPIs are directly linked to the overall goals of the company.</a:t>
            </a:r>
          </a:p>
          <a:p>
            <a:pPr algn="just">
              <a:buFont typeface="Wingdings" panose="05000000000000000000" pitchFamily="2" charset="2"/>
              <a:buChar char="Ø"/>
            </a:pPr>
            <a:r>
              <a:rPr lang="en-GB" sz="7400" dirty="0"/>
              <a:t>KPIs are measurements that define and track specific business goals and objectives. </a:t>
            </a:r>
          </a:p>
          <a:p>
            <a:pPr algn="just">
              <a:buFont typeface="Wingdings" panose="05000000000000000000" pitchFamily="2" charset="2"/>
              <a:buChar char="Ø"/>
            </a:pPr>
            <a:r>
              <a:rPr lang="en-GB" sz="7400" dirty="0"/>
              <a:t>The larger or smaller organizational strategies require monitoring, improvement, and evaluation.</a:t>
            </a:r>
          </a:p>
          <a:p>
            <a:pPr algn="just">
              <a:buFont typeface="Wingdings" panose="05000000000000000000" pitchFamily="2" charset="2"/>
              <a:buChar char="Ø"/>
            </a:pPr>
            <a:r>
              <a:rPr lang="en-GB" sz="7400" dirty="0"/>
              <a:t>Once an organization has analyzed its mission, identified all its stakeholders, and defined its goals, it needs a way to measure progress toward those goals.</a:t>
            </a:r>
          </a:p>
          <a:p>
            <a:pPr algn="just">
              <a:buFont typeface="Wingdings" panose="05000000000000000000" pitchFamily="2" charset="2"/>
              <a:buChar char="Ø"/>
            </a:pPr>
            <a:r>
              <a:rPr lang="en-GB" sz="7400" dirty="0"/>
              <a:t>KPIs are utilized to track or measure actual performance against key success factors.</a:t>
            </a:r>
            <a:endParaRPr lang="en-US" sz="7400" dirty="0"/>
          </a:p>
          <a:p>
            <a:endParaRPr lang="en-US" dirty="0"/>
          </a:p>
        </p:txBody>
      </p:sp>
    </p:spTree>
    <p:extLst>
      <p:ext uri="{BB962C8B-B14F-4D97-AF65-F5344CB8AC3E}">
        <p14:creationId xmlns:p14="http://schemas.microsoft.com/office/powerpoint/2010/main" val="181153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a:t>
            </a:fld>
            <a:endParaRPr lang="en-GB" dirty="0"/>
          </a:p>
        </p:txBody>
      </p:sp>
      <p:sp>
        <p:nvSpPr>
          <p:cNvPr id="4" name="Content Placeholder 3"/>
          <p:cNvSpPr>
            <a:spLocks noGrp="1"/>
          </p:cNvSpPr>
          <p:nvPr>
            <p:ph sz="quarter" idx="1"/>
          </p:nvPr>
        </p:nvSpPr>
        <p:spPr>
          <a:xfrm>
            <a:off x="1666844" y="1600200"/>
            <a:ext cx="9001156" cy="5257800"/>
          </a:xfrm>
        </p:spPr>
        <p:txBody>
          <a:bodyPr>
            <a:normAutofit/>
          </a:bodyPr>
          <a:lstStyle/>
          <a:p>
            <a:pPr algn="just"/>
            <a:r>
              <a:rPr lang="en-US" dirty="0" smtClean="0"/>
              <a:t>Construction project performance evaluation continues to be one of the primary competitive issues.</a:t>
            </a:r>
          </a:p>
          <a:p>
            <a:pPr algn="just"/>
            <a:r>
              <a:rPr lang="en-US" dirty="0" smtClean="0"/>
              <a:t> Performance measurement (PM) is an integral part of management and defined as a process of quantifying both the efficiency and effectiveness of an action (Neely et al., 2005). </a:t>
            </a:r>
          </a:p>
          <a:p>
            <a:pPr algn="just"/>
            <a:r>
              <a:rPr lang="en-US" dirty="0" smtClean="0"/>
              <a:t>Some of the major concerns of performance measurement include “What to measure?”, “Which measures are used?”, “How to measure?” and “How to interpret results?” (</a:t>
            </a:r>
            <a:r>
              <a:rPr lang="en-US" dirty="0" err="1" smtClean="0"/>
              <a:t>Sandanayake</a:t>
            </a:r>
            <a:r>
              <a:rPr lang="en-US" dirty="0" smtClean="0"/>
              <a:t> and </a:t>
            </a:r>
            <a:r>
              <a:rPr lang="en-US" dirty="0" err="1" smtClean="0"/>
              <a:t>Oduoza</a:t>
            </a:r>
            <a:r>
              <a:rPr lang="en-US" dirty="0" smtClean="0"/>
              <a:t>, 2007). </a:t>
            </a:r>
            <a:endParaRPr lang="en-US" dirty="0"/>
          </a:p>
        </p:txBody>
      </p:sp>
    </p:spTree>
    <p:extLst>
      <p:ext uri="{BB962C8B-B14F-4D97-AF65-F5344CB8AC3E}">
        <p14:creationId xmlns:p14="http://schemas.microsoft.com/office/powerpoint/2010/main" val="3952664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60</a:t>
            </a:fld>
            <a:endParaRPr lang="en-GB" dirty="0"/>
          </a:p>
        </p:txBody>
      </p:sp>
      <p:sp>
        <p:nvSpPr>
          <p:cNvPr id="4" name="Content Placeholder 3"/>
          <p:cNvSpPr>
            <a:spLocks noGrp="1"/>
          </p:cNvSpPr>
          <p:nvPr>
            <p:ph sz="quarter" idx="1"/>
          </p:nvPr>
        </p:nvSpPr>
        <p:spPr>
          <a:xfrm>
            <a:off x="1524000" y="1600200"/>
            <a:ext cx="9144000" cy="5257800"/>
          </a:xfrm>
        </p:spPr>
        <p:txBody>
          <a:bodyPr>
            <a:normAutofit/>
          </a:bodyPr>
          <a:lstStyle/>
          <a:p>
            <a:pPr>
              <a:buFont typeface="Wingdings" panose="05000000000000000000" pitchFamily="2" charset="2"/>
              <a:buChar char="q"/>
            </a:pPr>
            <a:r>
              <a:rPr lang="en-GB" sz="2400" dirty="0"/>
              <a:t>Key Success Factors (KSFs) only change if there is a fundamental shift in business objectives.</a:t>
            </a:r>
          </a:p>
          <a:p>
            <a:r>
              <a:rPr lang="en-GB" sz="2400" dirty="0"/>
              <a:t> Key Performance Indicators (KPIs) change as objectives are met, or management focus shifts.</a:t>
            </a:r>
            <a:endParaRPr lang="en-US" sz="2400" dirty="0"/>
          </a:p>
          <a:p>
            <a:pPr>
              <a:buNone/>
            </a:pPr>
            <a:r>
              <a:rPr lang="en-GB" sz="2400" dirty="0"/>
              <a:t>             </a:t>
            </a:r>
            <a:r>
              <a:rPr lang="en-GB" sz="2400" b="1" dirty="0"/>
              <a:t>Why do we Use KPI’s</a:t>
            </a:r>
          </a:p>
          <a:p>
            <a:pPr lvl="1">
              <a:buFont typeface="Wingdings" panose="05000000000000000000" pitchFamily="2" charset="2"/>
              <a:buChar char="Ø"/>
            </a:pPr>
            <a:r>
              <a:rPr lang="en-GB" dirty="0"/>
              <a:t>Performance effectiveness.</a:t>
            </a:r>
          </a:p>
          <a:p>
            <a:pPr lvl="1">
              <a:buFont typeface="Wingdings" panose="05000000000000000000" pitchFamily="2" charset="2"/>
              <a:buChar char="Ø"/>
            </a:pPr>
            <a:r>
              <a:rPr lang="en-GB" dirty="0"/>
              <a:t>For the accuracy, </a:t>
            </a:r>
          </a:p>
          <a:p>
            <a:pPr lvl="1">
              <a:buFont typeface="Wingdings" panose="05000000000000000000" pitchFamily="2" charset="2"/>
              <a:buChar char="Ø"/>
            </a:pPr>
            <a:r>
              <a:rPr lang="en-GB" dirty="0"/>
              <a:t>actual reflection of the process</a:t>
            </a:r>
          </a:p>
          <a:p>
            <a:pPr lvl="1">
              <a:buFont typeface="Wingdings" panose="05000000000000000000" pitchFamily="2" charset="2"/>
              <a:buChar char="Ø"/>
            </a:pPr>
            <a:r>
              <a:rPr lang="en-GB" dirty="0"/>
              <a:t>efficacy in delivering the outcome.</a:t>
            </a:r>
          </a:p>
          <a:p>
            <a:pPr lvl="1">
              <a:buFont typeface="Wingdings" panose="05000000000000000000" pitchFamily="2" charset="2"/>
              <a:buChar char="Ø"/>
            </a:pPr>
            <a:r>
              <a:rPr lang="en-GB" dirty="0"/>
              <a:t>The effects of a change can be monitored reliably, repeatedly and accurately by KPI.</a:t>
            </a:r>
            <a:endParaRPr lang="en-US" dirty="0"/>
          </a:p>
          <a:p>
            <a:endParaRPr lang="en-US" dirty="0"/>
          </a:p>
        </p:txBody>
      </p:sp>
    </p:spTree>
    <p:extLst>
      <p:ext uri="{BB962C8B-B14F-4D97-AF65-F5344CB8AC3E}">
        <p14:creationId xmlns:p14="http://schemas.microsoft.com/office/powerpoint/2010/main" val="260952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001156"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61</a:t>
            </a:fld>
            <a:endParaRPr lang="en-GB" dirty="0"/>
          </a:p>
        </p:txBody>
      </p:sp>
      <p:sp>
        <p:nvSpPr>
          <p:cNvPr id="4" name="Content Placeholder 3"/>
          <p:cNvSpPr>
            <a:spLocks noGrp="1"/>
          </p:cNvSpPr>
          <p:nvPr>
            <p:ph sz="quarter" idx="1"/>
          </p:nvPr>
        </p:nvSpPr>
        <p:spPr>
          <a:xfrm>
            <a:off x="1524000" y="1600200"/>
            <a:ext cx="9144000" cy="5257800"/>
          </a:xfrm>
        </p:spPr>
        <p:txBody>
          <a:bodyPr/>
          <a:lstStyle/>
          <a:p>
            <a:pPr>
              <a:buNone/>
            </a:pPr>
            <a:r>
              <a:rPr lang="en-GB" b="1" dirty="0" smtClean="0"/>
              <a:t>A KPI can be used to </a:t>
            </a:r>
          </a:p>
          <a:p>
            <a:pPr>
              <a:buFont typeface="Wingdings" panose="05000000000000000000" pitchFamily="2" charset="2"/>
              <a:buChar char="§"/>
            </a:pPr>
            <a:r>
              <a:rPr lang="en-GB" sz="2400" dirty="0"/>
              <a:t>Closely monitor the results of actions</a:t>
            </a:r>
          </a:p>
          <a:p>
            <a:pPr>
              <a:buFont typeface="Wingdings" panose="05000000000000000000" pitchFamily="2" charset="2"/>
              <a:buChar char="§"/>
            </a:pPr>
            <a:r>
              <a:rPr lang="en-GB" sz="2400" dirty="0"/>
              <a:t>Detect potential problems and it can drive  improvement.</a:t>
            </a:r>
          </a:p>
          <a:p>
            <a:pPr>
              <a:buFont typeface="Wingdings" panose="05000000000000000000" pitchFamily="2" charset="2"/>
              <a:buChar char="§"/>
            </a:pPr>
            <a:r>
              <a:rPr lang="en-GB" sz="2400" dirty="0"/>
              <a:t>It is reasonable to use the KPI as a tool to improve ongoing process performance</a:t>
            </a:r>
            <a:r>
              <a:rPr lang="en-GB" dirty="0" smtClean="0"/>
              <a:t>.</a:t>
            </a:r>
            <a:endParaRPr lang="en-US" dirty="0" smtClean="0"/>
          </a:p>
          <a:p>
            <a:endParaRPr lang="en-US" dirty="0"/>
          </a:p>
        </p:txBody>
      </p:sp>
    </p:spTree>
    <p:extLst>
      <p:ext uri="{BB962C8B-B14F-4D97-AF65-F5344CB8AC3E}">
        <p14:creationId xmlns:p14="http://schemas.microsoft.com/office/powerpoint/2010/main" val="1731048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62</a:t>
            </a:fld>
            <a:endParaRPr lang="en-GB" dirty="0"/>
          </a:p>
        </p:txBody>
      </p:sp>
      <p:sp>
        <p:nvSpPr>
          <p:cNvPr id="4" name="Content Placeholder 3"/>
          <p:cNvSpPr>
            <a:spLocks noGrp="1"/>
          </p:cNvSpPr>
          <p:nvPr>
            <p:ph sz="quarter" idx="1"/>
          </p:nvPr>
        </p:nvSpPr>
        <p:spPr>
          <a:xfrm>
            <a:off x="1524000" y="1500174"/>
            <a:ext cx="8929718" cy="5357826"/>
          </a:xfrm>
        </p:spPr>
        <p:txBody>
          <a:bodyPr>
            <a:normAutofit fontScale="25000" lnSpcReduction="20000"/>
          </a:bodyPr>
          <a:lstStyle/>
          <a:p>
            <a:pPr>
              <a:buNone/>
            </a:pPr>
            <a:r>
              <a:rPr lang="en-GB" sz="11200" dirty="0"/>
              <a:t>   </a:t>
            </a:r>
          </a:p>
          <a:p>
            <a:pPr>
              <a:buNone/>
            </a:pPr>
            <a:r>
              <a:rPr lang="en-GB" sz="11200" b="1" dirty="0"/>
              <a:t>     Uses of KPI</a:t>
            </a:r>
          </a:p>
          <a:p>
            <a:pPr lvl="1" algn="just">
              <a:lnSpc>
                <a:spcPct val="120000"/>
              </a:lnSpc>
              <a:buFont typeface="Wingdings" panose="05000000000000000000" pitchFamily="2" charset="2"/>
              <a:buChar char="Ø"/>
            </a:pPr>
            <a:r>
              <a:rPr lang="en-GB" sz="9600" dirty="0"/>
              <a:t>A key performance indicator (KPI) or performance indicator is used to measure the performance.</a:t>
            </a:r>
          </a:p>
          <a:p>
            <a:pPr lvl="1" algn="just">
              <a:lnSpc>
                <a:spcPct val="120000"/>
              </a:lnSpc>
              <a:buFont typeface="Wingdings" panose="05000000000000000000" pitchFamily="2" charset="2"/>
              <a:buChar char="Ø"/>
            </a:pPr>
            <a:r>
              <a:rPr lang="en-GB" sz="9600" dirty="0"/>
              <a:t>To make the decision making process easier.</a:t>
            </a:r>
          </a:p>
          <a:p>
            <a:pPr lvl="1" algn="just">
              <a:lnSpc>
                <a:spcPct val="120000"/>
              </a:lnSpc>
              <a:buFont typeface="Wingdings" panose="05000000000000000000" pitchFamily="2" charset="2"/>
              <a:buChar char="Ø"/>
            </a:pPr>
            <a:r>
              <a:rPr lang="en-GB" sz="9600" dirty="0"/>
              <a:t>Key Performance Indicators (KPIs) help organizations to understand how well they are performing in relation to their strategic goals and objectives.</a:t>
            </a:r>
          </a:p>
          <a:p>
            <a:pPr lvl="1" algn="just">
              <a:lnSpc>
                <a:spcPct val="120000"/>
              </a:lnSpc>
              <a:buFont typeface="Wingdings" panose="05000000000000000000" pitchFamily="2" charset="2"/>
              <a:buChar char="Ø"/>
            </a:pPr>
            <a:r>
              <a:rPr lang="en-GB" sz="9600" dirty="0"/>
              <a:t>They are used by an organization to evaluate its success or the success of a particular activity in the organization.</a:t>
            </a:r>
          </a:p>
          <a:p>
            <a:pPr>
              <a:buNone/>
            </a:pPr>
            <a:endParaRPr lang="en-US" dirty="0"/>
          </a:p>
        </p:txBody>
      </p:sp>
    </p:spTree>
    <p:extLst>
      <p:ext uri="{BB962C8B-B14F-4D97-AF65-F5344CB8AC3E}">
        <p14:creationId xmlns:p14="http://schemas.microsoft.com/office/powerpoint/2010/main" val="2143067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63</a:t>
            </a:fld>
            <a:endParaRPr lang="en-GB" dirty="0"/>
          </a:p>
        </p:txBody>
      </p:sp>
      <p:sp>
        <p:nvSpPr>
          <p:cNvPr id="4" name="Content Placeholder 3"/>
          <p:cNvSpPr>
            <a:spLocks noGrp="1"/>
          </p:cNvSpPr>
          <p:nvPr>
            <p:ph sz="quarter" idx="1"/>
          </p:nvPr>
        </p:nvSpPr>
        <p:spPr>
          <a:xfrm>
            <a:off x="1666844" y="1600200"/>
            <a:ext cx="9001156" cy="5257800"/>
          </a:xfrm>
        </p:spPr>
        <p:txBody>
          <a:bodyPr>
            <a:normAutofit/>
          </a:bodyPr>
          <a:lstStyle/>
          <a:p>
            <a:pPr lvl="1" algn="just">
              <a:lnSpc>
                <a:spcPct val="120000"/>
              </a:lnSpc>
              <a:buNone/>
            </a:pPr>
            <a:r>
              <a:rPr lang="en-GB" sz="2800" b="1" dirty="0"/>
              <a:t>Uses of KPI (Cont’d)</a:t>
            </a:r>
            <a:endParaRPr lang="en-GB" sz="2800" dirty="0"/>
          </a:p>
          <a:p>
            <a:pPr lvl="1" algn="just">
              <a:lnSpc>
                <a:spcPct val="120000"/>
              </a:lnSpc>
              <a:buFont typeface="Wingdings" panose="05000000000000000000" pitchFamily="2" charset="2"/>
              <a:buChar char="Ø"/>
            </a:pPr>
            <a:r>
              <a:rPr lang="en-GB" dirty="0"/>
              <a:t>To analyze the operational details of the organization.</a:t>
            </a:r>
          </a:p>
          <a:p>
            <a:pPr lvl="1" algn="just">
              <a:lnSpc>
                <a:spcPct val="120000"/>
              </a:lnSpc>
              <a:buFont typeface="Wingdings" panose="05000000000000000000" pitchFamily="2" charset="2"/>
              <a:buChar char="Ø"/>
            </a:pPr>
            <a:r>
              <a:rPr lang="en-GB" dirty="0"/>
              <a:t> It helps to focus on the facts clearly.</a:t>
            </a:r>
          </a:p>
          <a:p>
            <a:pPr lvl="1" algn="just">
              <a:lnSpc>
                <a:spcPct val="120000"/>
              </a:lnSpc>
              <a:buFont typeface="Wingdings" panose="05000000000000000000" pitchFamily="2" charset="2"/>
              <a:buChar char="Ø"/>
            </a:pPr>
            <a:r>
              <a:rPr lang="en-GB" dirty="0"/>
              <a:t>Key performance indicators are used periodically assess the performances of organizations, business units, and their division, departments and employees.</a:t>
            </a:r>
            <a:endParaRPr lang="en-US" dirty="0"/>
          </a:p>
          <a:p>
            <a:pPr>
              <a:buNone/>
            </a:pPr>
            <a:endParaRPr lang="en-US" dirty="0"/>
          </a:p>
        </p:txBody>
      </p:sp>
    </p:spTree>
    <p:extLst>
      <p:ext uri="{BB962C8B-B14F-4D97-AF65-F5344CB8AC3E}">
        <p14:creationId xmlns:p14="http://schemas.microsoft.com/office/powerpoint/2010/main" val="115941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64</a:t>
            </a:fld>
            <a:endParaRPr lang="en-GB" dirty="0"/>
          </a:p>
        </p:txBody>
      </p:sp>
      <p:sp>
        <p:nvSpPr>
          <p:cNvPr id="4" name="Content Placeholder 3"/>
          <p:cNvSpPr>
            <a:spLocks noGrp="1"/>
          </p:cNvSpPr>
          <p:nvPr>
            <p:ph sz="quarter" idx="1"/>
          </p:nvPr>
        </p:nvSpPr>
        <p:spPr>
          <a:xfrm>
            <a:off x="1666844" y="1600200"/>
            <a:ext cx="8623204" cy="5257800"/>
          </a:xfrm>
        </p:spPr>
        <p:txBody>
          <a:bodyPr/>
          <a:lstStyle/>
          <a:p>
            <a:pPr algn="just">
              <a:buNone/>
            </a:pPr>
            <a:r>
              <a:rPr lang="en-GB" b="1" dirty="0" smtClean="0"/>
              <a:t>How to design KPI’s</a:t>
            </a:r>
          </a:p>
          <a:p>
            <a:pPr algn="just">
              <a:buFont typeface="Wingdings" panose="05000000000000000000" pitchFamily="2" charset="2"/>
              <a:buChar char="§"/>
            </a:pPr>
            <a:r>
              <a:rPr lang="en-GB" dirty="0" smtClean="0"/>
              <a:t> </a:t>
            </a:r>
            <a:r>
              <a:rPr lang="en-GB" sz="2400" dirty="0"/>
              <a:t>KPIs should be clearly linked to the strategy, i.e. the things that matter the most.</a:t>
            </a:r>
          </a:p>
          <a:p>
            <a:pPr algn="just">
              <a:buFont typeface="Wingdings" panose="05000000000000000000" pitchFamily="2" charset="2"/>
              <a:buChar char="§"/>
            </a:pPr>
            <a:r>
              <a:rPr lang="en-GB" sz="2400" dirty="0"/>
              <a:t>KPIs have to provide the answers to our most important questions.</a:t>
            </a:r>
          </a:p>
          <a:p>
            <a:pPr algn="just">
              <a:buFont typeface="Wingdings" panose="05000000000000000000" pitchFamily="2" charset="2"/>
              <a:buChar char="§"/>
            </a:pPr>
            <a:r>
              <a:rPr lang="en-GB" sz="2400" dirty="0"/>
              <a:t> KPIs should be primarily designed to empower employees and provide them with the relevant information to learn.</a:t>
            </a:r>
          </a:p>
          <a:p>
            <a:pPr algn="just">
              <a:buFont typeface="Wingdings" panose="05000000000000000000" pitchFamily="2" charset="2"/>
              <a:buChar char="§"/>
            </a:pPr>
            <a:r>
              <a:rPr lang="en-GB" sz="2400" dirty="0"/>
              <a:t>Identifying the KPI’s  Related to strategic aims.</a:t>
            </a:r>
          </a:p>
          <a:p>
            <a:pPr algn="just">
              <a:buFont typeface="Wingdings" panose="05000000000000000000" pitchFamily="2" charset="2"/>
              <a:buChar char="§"/>
            </a:pPr>
            <a:r>
              <a:rPr lang="en-GB" sz="2400" dirty="0"/>
              <a:t>Identify what makes the organization success or failures.</a:t>
            </a:r>
          </a:p>
          <a:p>
            <a:pPr algn="just">
              <a:buFont typeface="Wingdings" panose="05000000000000000000" pitchFamily="2" charset="2"/>
              <a:buChar char="§"/>
            </a:pPr>
            <a:r>
              <a:rPr lang="en-GB" sz="2400" dirty="0"/>
              <a:t> Controllable and accountable.</a:t>
            </a:r>
          </a:p>
          <a:p>
            <a:pPr algn="just">
              <a:buFont typeface="Wingdings" panose="05000000000000000000" pitchFamily="2" charset="2"/>
              <a:buChar char="§"/>
            </a:pPr>
            <a:r>
              <a:rPr lang="en-GB" sz="2400" dirty="0"/>
              <a:t> Qualitative and quantitative.</a:t>
            </a:r>
          </a:p>
          <a:p>
            <a:pPr algn="just">
              <a:buFont typeface="Wingdings" panose="05000000000000000000" pitchFamily="2" charset="2"/>
              <a:buChar char="§"/>
            </a:pPr>
            <a:r>
              <a:rPr lang="en-GB" sz="2400" dirty="0"/>
              <a:t> Long term and short term</a:t>
            </a:r>
            <a:endParaRPr lang="en-US" sz="2400" dirty="0"/>
          </a:p>
        </p:txBody>
      </p:sp>
    </p:spTree>
    <p:extLst>
      <p:ext uri="{BB962C8B-B14F-4D97-AF65-F5344CB8AC3E}">
        <p14:creationId xmlns:p14="http://schemas.microsoft.com/office/powerpoint/2010/main" val="1859796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65</a:t>
            </a:fld>
            <a:endParaRPr lang="en-GB" dirty="0"/>
          </a:p>
        </p:txBody>
      </p:sp>
      <p:sp>
        <p:nvSpPr>
          <p:cNvPr id="4" name="Content Placeholder 3"/>
          <p:cNvSpPr>
            <a:spLocks noGrp="1"/>
          </p:cNvSpPr>
          <p:nvPr>
            <p:ph sz="quarter" idx="1"/>
          </p:nvPr>
        </p:nvSpPr>
        <p:spPr>
          <a:xfrm>
            <a:off x="1524000" y="1600200"/>
            <a:ext cx="9144000" cy="5257800"/>
          </a:xfrm>
        </p:spPr>
        <p:txBody>
          <a:bodyPr>
            <a:normAutofit/>
          </a:bodyPr>
          <a:lstStyle/>
          <a:p>
            <a:pPr>
              <a:buNone/>
            </a:pPr>
            <a:endParaRPr lang="en-GB" b="1" dirty="0" smtClean="0"/>
          </a:p>
          <a:p>
            <a:pPr>
              <a:buNone/>
            </a:pPr>
            <a:r>
              <a:rPr lang="en-GB" b="1" dirty="0" smtClean="0"/>
              <a:t>How to design KPI’s (cont’d)</a:t>
            </a:r>
            <a:endParaRPr lang="en-GB" dirty="0" smtClean="0"/>
          </a:p>
          <a:p>
            <a:pPr>
              <a:buFont typeface="Wingdings" panose="05000000000000000000" pitchFamily="2" charset="2"/>
              <a:buChar char="§"/>
            </a:pPr>
            <a:r>
              <a:rPr lang="en-GB" sz="2400" dirty="0"/>
              <a:t>Consider Stakeholder needs.</a:t>
            </a:r>
          </a:p>
          <a:p>
            <a:pPr>
              <a:buFont typeface="Wingdings" panose="05000000000000000000" pitchFamily="2" charset="2"/>
              <a:buChar char="§"/>
            </a:pPr>
            <a:r>
              <a:rPr lang="en-GB" sz="2400" dirty="0"/>
              <a:t> Identify important aspects.</a:t>
            </a:r>
          </a:p>
          <a:p>
            <a:pPr>
              <a:buFont typeface="Wingdings" panose="05000000000000000000" pitchFamily="2" charset="2"/>
              <a:buChar char="§"/>
            </a:pPr>
            <a:r>
              <a:rPr lang="en-GB" sz="2400" dirty="0"/>
              <a:t>Establish Company Goals and KPIs.</a:t>
            </a:r>
          </a:p>
          <a:p>
            <a:pPr>
              <a:buFont typeface="Wingdings" panose="05000000000000000000" pitchFamily="2" charset="2"/>
              <a:buChar char="§"/>
            </a:pPr>
            <a:r>
              <a:rPr lang="en-GB" sz="2400" dirty="0"/>
              <a:t>Select Performance Indicators and Metrics.</a:t>
            </a:r>
          </a:p>
          <a:p>
            <a:pPr>
              <a:buFont typeface="Wingdings" panose="05000000000000000000" pitchFamily="2" charset="2"/>
              <a:buChar char="§"/>
            </a:pPr>
            <a:r>
              <a:rPr lang="en-GB" sz="2400" dirty="0"/>
              <a:t> Set Targets and Track Performance.</a:t>
            </a:r>
            <a:endParaRPr lang="en-US" sz="2400" dirty="0"/>
          </a:p>
          <a:p>
            <a:endParaRPr lang="en-US" dirty="0"/>
          </a:p>
        </p:txBody>
      </p:sp>
    </p:spTree>
    <p:extLst>
      <p:ext uri="{BB962C8B-B14F-4D97-AF65-F5344CB8AC3E}">
        <p14:creationId xmlns:p14="http://schemas.microsoft.com/office/powerpoint/2010/main" val="570744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66</a:t>
            </a:fld>
            <a:endParaRPr lang="en-GB" dirty="0"/>
          </a:p>
        </p:txBody>
      </p:sp>
      <p:sp>
        <p:nvSpPr>
          <p:cNvPr id="4" name="Content Placeholder 3"/>
          <p:cNvSpPr>
            <a:spLocks noGrp="1"/>
          </p:cNvSpPr>
          <p:nvPr>
            <p:ph sz="quarter" idx="1"/>
          </p:nvPr>
        </p:nvSpPr>
        <p:spPr>
          <a:xfrm>
            <a:off x="1524000" y="1600200"/>
            <a:ext cx="9144000" cy="5257800"/>
          </a:xfrm>
        </p:spPr>
        <p:txBody>
          <a:bodyPr/>
          <a:lstStyle/>
          <a:p>
            <a:pPr>
              <a:buNone/>
            </a:pPr>
            <a:r>
              <a:rPr lang="en-GB" sz="2400" b="1" dirty="0"/>
              <a:t>How Are KPIs Evaluated</a:t>
            </a:r>
          </a:p>
          <a:p>
            <a:r>
              <a:rPr lang="en-GB" dirty="0" smtClean="0"/>
              <a:t> </a:t>
            </a:r>
            <a:r>
              <a:rPr lang="en-GB" sz="2400" dirty="0"/>
              <a:t>A KPIs status and score are determined by comparing its actual value against the thresholds that you define.</a:t>
            </a:r>
          </a:p>
          <a:p>
            <a:r>
              <a:rPr lang="en-GB" sz="2400" dirty="0"/>
              <a:t>The performance status of a KPI is represented by the status icon that you assign to each range</a:t>
            </a:r>
            <a:r>
              <a:rPr lang="en-GB" dirty="0" smtClean="0"/>
              <a:t>.</a:t>
            </a:r>
            <a:endParaRPr lang="en-US" dirty="0" smtClean="0"/>
          </a:p>
          <a:p>
            <a:endParaRPr lang="en-US" dirty="0"/>
          </a:p>
        </p:txBody>
      </p:sp>
    </p:spTree>
    <p:extLst>
      <p:ext uri="{BB962C8B-B14F-4D97-AF65-F5344CB8AC3E}">
        <p14:creationId xmlns:p14="http://schemas.microsoft.com/office/powerpoint/2010/main" val="766051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67</a:t>
            </a:fld>
            <a:endParaRPr lang="en-GB" dirty="0"/>
          </a:p>
        </p:txBody>
      </p:sp>
      <p:sp>
        <p:nvSpPr>
          <p:cNvPr id="4" name="Content Placeholder 3"/>
          <p:cNvSpPr>
            <a:spLocks noGrp="1"/>
          </p:cNvSpPr>
          <p:nvPr>
            <p:ph sz="quarter" idx="1"/>
          </p:nvPr>
        </p:nvSpPr>
        <p:spPr>
          <a:xfrm>
            <a:off x="1524000" y="1600200"/>
            <a:ext cx="8766048" cy="5257800"/>
          </a:xfrm>
        </p:spPr>
        <p:txBody>
          <a:bodyPr>
            <a:normAutofit/>
          </a:bodyPr>
          <a:lstStyle/>
          <a:p>
            <a:pPr>
              <a:buNone/>
            </a:pPr>
            <a:r>
              <a:rPr lang="en-GB" sz="2400" b="1" dirty="0"/>
              <a:t>Advantages of KPIs</a:t>
            </a:r>
          </a:p>
          <a:p>
            <a:pPr>
              <a:buFont typeface="Wingdings" panose="05000000000000000000" pitchFamily="2" charset="2"/>
              <a:buChar char="Ø"/>
            </a:pPr>
            <a:r>
              <a:rPr lang="en-GB" dirty="0" smtClean="0"/>
              <a:t> </a:t>
            </a:r>
            <a:r>
              <a:rPr lang="en-GB" sz="2400" dirty="0"/>
              <a:t>Identifies everything that is easy to measure and count.</a:t>
            </a:r>
          </a:p>
          <a:p>
            <a:pPr>
              <a:buFont typeface="Wingdings" panose="05000000000000000000" pitchFamily="2" charset="2"/>
              <a:buChar char="Ø"/>
            </a:pPr>
            <a:r>
              <a:rPr lang="en-GB" sz="2400" dirty="0"/>
              <a:t>Visibility on performance and strategic goal</a:t>
            </a:r>
          </a:p>
          <a:p>
            <a:pPr>
              <a:buFont typeface="Wingdings" panose="05000000000000000000" pitchFamily="2" charset="2"/>
              <a:buChar char="Ø"/>
            </a:pPr>
            <a:r>
              <a:rPr lang="en-GB" sz="2400" dirty="0"/>
              <a:t> Agility/Quickness in  decision making</a:t>
            </a:r>
          </a:p>
          <a:p>
            <a:pPr>
              <a:buFont typeface="Wingdings" panose="05000000000000000000" pitchFamily="2" charset="2"/>
              <a:buChar char="Ø"/>
            </a:pPr>
            <a:r>
              <a:rPr lang="en-GB" sz="2400" dirty="0"/>
              <a:t>Efficient management</a:t>
            </a:r>
          </a:p>
          <a:p>
            <a:pPr>
              <a:buFont typeface="Wingdings" panose="05000000000000000000" pitchFamily="2" charset="2"/>
              <a:buChar char="Ø"/>
            </a:pPr>
            <a:r>
              <a:rPr lang="en-GB" sz="2400" dirty="0"/>
              <a:t> A team work on the basis of shared and measurable objectives.</a:t>
            </a:r>
          </a:p>
          <a:p>
            <a:pPr>
              <a:buFont typeface="Wingdings" panose="05000000000000000000" pitchFamily="2" charset="2"/>
              <a:buChar char="Ø"/>
            </a:pPr>
            <a:r>
              <a:rPr lang="en-GB" sz="2400" dirty="0"/>
              <a:t> KPI’s do not give answers, rather they raise questions and direct once attention</a:t>
            </a:r>
            <a:endParaRPr lang="en-US" sz="2400" dirty="0"/>
          </a:p>
        </p:txBody>
      </p:sp>
    </p:spTree>
    <p:extLst>
      <p:ext uri="{BB962C8B-B14F-4D97-AF65-F5344CB8AC3E}">
        <p14:creationId xmlns:p14="http://schemas.microsoft.com/office/powerpoint/2010/main" val="132284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68</a:t>
            </a:fld>
            <a:endParaRPr lang="en-GB" dirty="0"/>
          </a:p>
        </p:txBody>
      </p:sp>
      <p:sp>
        <p:nvSpPr>
          <p:cNvPr id="4" name="Content Placeholder 3"/>
          <p:cNvSpPr>
            <a:spLocks noGrp="1"/>
          </p:cNvSpPr>
          <p:nvPr>
            <p:ph sz="quarter" idx="1"/>
          </p:nvPr>
        </p:nvSpPr>
        <p:spPr>
          <a:xfrm>
            <a:off x="1524000" y="1600200"/>
            <a:ext cx="9144000" cy="5114948"/>
          </a:xfrm>
        </p:spPr>
        <p:txBody>
          <a:bodyPr/>
          <a:lstStyle/>
          <a:p>
            <a:pPr>
              <a:buNone/>
            </a:pPr>
            <a:r>
              <a:rPr lang="en-GB" sz="3200" b="1" dirty="0"/>
              <a:t>Advantages of KPIs</a:t>
            </a:r>
            <a:endParaRPr lang="en-GB" dirty="0" smtClean="0"/>
          </a:p>
          <a:p>
            <a:pPr>
              <a:buFont typeface="Wingdings" panose="05000000000000000000" pitchFamily="2" charset="2"/>
              <a:buChar char="Ø"/>
            </a:pPr>
            <a:r>
              <a:rPr lang="en-GB" sz="2400" dirty="0"/>
              <a:t>It helps to measure both the financial and operational goals of a company.</a:t>
            </a:r>
          </a:p>
          <a:p>
            <a:pPr>
              <a:buFont typeface="Wingdings" panose="05000000000000000000" pitchFamily="2" charset="2"/>
              <a:buChar char="Ø"/>
            </a:pPr>
            <a:r>
              <a:rPr lang="en-GB" sz="2400" dirty="0"/>
              <a:t> Improve operations.</a:t>
            </a:r>
          </a:p>
          <a:p>
            <a:pPr>
              <a:buFont typeface="Wingdings" panose="05000000000000000000" pitchFamily="2" charset="2"/>
              <a:buChar char="Ø"/>
            </a:pPr>
            <a:r>
              <a:rPr lang="en-GB" sz="2400" dirty="0"/>
              <a:t> Increase project flexibility.</a:t>
            </a:r>
          </a:p>
          <a:p>
            <a:pPr>
              <a:buFont typeface="Wingdings" panose="05000000000000000000" pitchFamily="2" charset="2"/>
              <a:buChar char="Ø"/>
            </a:pPr>
            <a:r>
              <a:rPr lang="en-GB" sz="2400" dirty="0"/>
              <a:t>Better job costing processes.</a:t>
            </a:r>
          </a:p>
          <a:p>
            <a:pPr>
              <a:buFont typeface="Wingdings" panose="05000000000000000000" pitchFamily="2" charset="2"/>
              <a:buChar char="Ø"/>
            </a:pPr>
            <a:r>
              <a:rPr lang="en-GB" sz="2400" dirty="0"/>
              <a:t> KPIs focus employees attention on the tasks and processes.</a:t>
            </a:r>
            <a:endParaRPr lang="en-US" sz="2400" dirty="0"/>
          </a:p>
          <a:p>
            <a:endParaRPr lang="en-US" dirty="0"/>
          </a:p>
        </p:txBody>
      </p:sp>
    </p:spTree>
    <p:extLst>
      <p:ext uri="{BB962C8B-B14F-4D97-AF65-F5344CB8AC3E}">
        <p14:creationId xmlns:p14="http://schemas.microsoft.com/office/powerpoint/2010/main" val="2539315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69</a:t>
            </a:fld>
            <a:endParaRPr lang="en-GB" dirty="0"/>
          </a:p>
        </p:txBody>
      </p:sp>
      <p:sp>
        <p:nvSpPr>
          <p:cNvPr id="4" name="Content Placeholder 3"/>
          <p:cNvSpPr>
            <a:spLocks noGrp="1"/>
          </p:cNvSpPr>
          <p:nvPr>
            <p:ph sz="quarter" idx="1"/>
          </p:nvPr>
        </p:nvSpPr>
        <p:spPr>
          <a:xfrm>
            <a:off x="1524000" y="1600200"/>
            <a:ext cx="8766048" cy="5257800"/>
          </a:xfrm>
        </p:spPr>
        <p:txBody>
          <a:bodyPr/>
          <a:lstStyle/>
          <a:p>
            <a:pPr>
              <a:buNone/>
            </a:pPr>
            <a:r>
              <a:rPr lang="en-GB" sz="2400" b="1" dirty="0"/>
              <a:t>Disadvantages KPIs</a:t>
            </a:r>
          </a:p>
          <a:p>
            <a:pPr lvl="1">
              <a:buFont typeface="Wingdings" panose="05000000000000000000" pitchFamily="2" charset="2"/>
              <a:buChar char="Ø"/>
            </a:pPr>
            <a:r>
              <a:rPr lang="en-GB" dirty="0"/>
              <a:t>The KPI’s is intended to simply improve future results without reference to external parties and benchmarks.</a:t>
            </a:r>
          </a:p>
          <a:p>
            <a:pPr lvl="1">
              <a:buFont typeface="Wingdings" panose="05000000000000000000" pitchFamily="2" charset="2"/>
              <a:buChar char="Ø"/>
            </a:pPr>
            <a:r>
              <a:rPr lang="en-GB" dirty="0"/>
              <a:t> In that case one must develop KPI’s which use existing data available to the organization.</a:t>
            </a:r>
          </a:p>
          <a:p>
            <a:pPr lvl="1">
              <a:buFont typeface="Wingdings" panose="05000000000000000000" pitchFamily="2" charset="2"/>
              <a:buChar char="Ø"/>
            </a:pPr>
            <a:r>
              <a:rPr lang="en-GB" dirty="0"/>
              <a:t>Frequency of Data Collection.</a:t>
            </a:r>
          </a:p>
          <a:p>
            <a:pPr lvl="1">
              <a:buFont typeface="Wingdings" panose="05000000000000000000" pitchFamily="2" charset="2"/>
              <a:buChar char="Ø"/>
            </a:pPr>
            <a:r>
              <a:rPr lang="en-GB" dirty="0"/>
              <a:t>Should be measured frequently.</a:t>
            </a:r>
          </a:p>
          <a:p>
            <a:pPr lvl="1">
              <a:buFont typeface="Wingdings" panose="05000000000000000000" pitchFamily="2" charset="2"/>
              <a:buChar char="Ø"/>
            </a:pPr>
            <a:r>
              <a:rPr lang="en-GB" dirty="0"/>
              <a:t>No connection with the external database.</a:t>
            </a:r>
            <a:endParaRPr lang="en-US" dirty="0"/>
          </a:p>
        </p:txBody>
      </p:sp>
    </p:spTree>
    <p:extLst>
      <p:ext uri="{BB962C8B-B14F-4D97-AF65-F5344CB8AC3E}">
        <p14:creationId xmlns:p14="http://schemas.microsoft.com/office/powerpoint/2010/main" val="63228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228600"/>
            <a:ext cx="8715436" cy="914384"/>
          </a:xfrm>
        </p:spPr>
        <p:txBody>
          <a:bodyPr/>
          <a:lstStyle/>
          <a:p>
            <a:pPr lvl="1" algn="l" rtl="0">
              <a:spcBef>
                <a:spcPct val="0"/>
              </a:spcBef>
            </a:pPr>
            <a:r>
              <a:rPr lang="en-US" sz="2800" dirty="0"/>
              <a:t>Construction Performance management Basics</a:t>
            </a:r>
            <a:br>
              <a:rPr lang="en-US" sz="2800" dirty="0"/>
            </a:b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a:t>
            </a:fld>
            <a:endParaRPr lang="en-GB" dirty="0"/>
          </a:p>
        </p:txBody>
      </p:sp>
      <p:sp>
        <p:nvSpPr>
          <p:cNvPr id="4" name="Content Placeholder 3"/>
          <p:cNvSpPr>
            <a:spLocks noGrp="1"/>
          </p:cNvSpPr>
          <p:nvPr>
            <p:ph sz="quarter" idx="1"/>
          </p:nvPr>
        </p:nvSpPr>
        <p:spPr>
          <a:xfrm>
            <a:off x="1524000" y="1500174"/>
            <a:ext cx="8858280" cy="5357826"/>
          </a:xfrm>
        </p:spPr>
        <p:txBody>
          <a:bodyPr>
            <a:normAutofit/>
          </a:bodyPr>
          <a:lstStyle/>
          <a:p>
            <a:pPr>
              <a:buNone/>
            </a:pPr>
            <a:r>
              <a:rPr lang="en-GB" b="1" dirty="0"/>
              <a:t>     How does construction industry perform?</a:t>
            </a:r>
            <a:endParaRPr lang="en-GB" dirty="0"/>
          </a:p>
          <a:p>
            <a:pPr lvl="1">
              <a:buFont typeface="Wingdings" panose="05000000000000000000" pitchFamily="2" charset="2"/>
              <a:buChar char="Ø"/>
            </a:pPr>
            <a:r>
              <a:rPr lang="en-GB" sz="2500" dirty="0"/>
              <a:t>Industry’s clients are not satisfied</a:t>
            </a:r>
          </a:p>
          <a:p>
            <a:pPr lvl="1">
              <a:buFont typeface="Wingdings" panose="05000000000000000000" pitchFamily="2" charset="2"/>
              <a:buChar char="Ø"/>
            </a:pPr>
            <a:r>
              <a:rPr lang="en-GB" sz="2800" dirty="0"/>
              <a:t>The supply team is not satisfied</a:t>
            </a:r>
          </a:p>
          <a:p>
            <a:pPr lvl="1">
              <a:buFont typeface="Wingdings" panose="05000000000000000000" pitchFamily="2" charset="2"/>
              <a:buChar char="Ø"/>
            </a:pPr>
            <a:r>
              <a:rPr lang="en-GB" sz="2800" dirty="0"/>
              <a:t>Industry’s bad reputation</a:t>
            </a:r>
          </a:p>
          <a:p>
            <a:pPr lvl="1">
              <a:buFont typeface="Wingdings" panose="05000000000000000000" pitchFamily="2" charset="2"/>
              <a:buChar char="Ø"/>
            </a:pPr>
            <a:r>
              <a:rPr lang="en-GB" sz="2800" dirty="0"/>
              <a:t>Low profitability</a:t>
            </a:r>
          </a:p>
          <a:p>
            <a:pPr lvl="1">
              <a:buFont typeface="Wingdings" panose="05000000000000000000" pitchFamily="2" charset="2"/>
              <a:buChar char="Ø"/>
            </a:pPr>
            <a:r>
              <a:rPr lang="en-GB" sz="2800" dirty="0"/>
              <a:t>Lack of innovation and development</a:t>
            </a:r>
          </a:p>
          <a:p>
            <a:endParaRPr lang="en-US" dirty="0"/>
          </a:p>
        </p:txBody>
      </p:sp>
    </p:spTree>
    <p:extLst>
      <p:ext uri="{BB962C8B-B14F-4D97-AF65-F5344CB8AC3E}">
        <p14:creationId xmlns:p14="http://schemas.microsoft.com/office/powerpoint/2010/main" val="2852352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a:bodyPr>
          <a:lstStyle/>
          <a:p>
            <a:r>
              <a:rPr lang="en-US" sz="3600" b="1" dirty="0"/>
              <a:t>Performance Measurement and Monitoring</a:t>
            </a:r>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70</a:t>
            </a:fld>
            <a:endParaRPr lang="en-GB" dirty="0"/>
          </a:p>
        </p:txBody>
      </p:sp>
      <p:sp>
        <p:nvSpPr>
          <p:cNvPr id="4" name="Content Placeholder 3"/>
          <p:cNvSpPr>
            <a:spLocks noGrp="1"/>
          </p:cNvSpPr>
          <p:nvPr>
            <p:ph sz="quarter" idx="1"/>
          </p:nvPr>
        </p:nvSpPr>
        <p:spPr>
          <a:xfrm>
            <a:off x="1524000" y="1571612"/>
            <a:ext cx="9001156" cy="5286388"/>
          </a:xfrm>
        </p:spPr>
        <p:txBody>
          <a:bodyPr>
            <a:normAutofit lnSpcReduction="10000"/>
          </a:bodyPr>
          <a:lstStyle/>
          <a:p>
            <a:pPr>
              <a:buNone/>
            </a:pPr>
            <a:r>
              <a:rPr lang="en-GB" dirty="0" smtClean="0"/>
              <a:t>   </a:t>
            </a:r>
            <a:r>
              <a:rPr lang="en-GB" b="1" dirty="0" smtClean="0"/>
              <a:t>Types of KPI</a:t>
            </a:r>
          </a:p>
          <a:p>
            <a:pPr marL="514350" indent="-514350" algn="just">
              <a:buFont typeface="+mj-lt"/>
              <a:buAutoNum type="arabicPeriod"/>
            </a:pPr>
            <a:r>
              <a:rPr lang="en-GB" dirty="0" smtClean="0"/>
              <a:t> </a:t>
            </a:r>
            <a:r>
              <a:rPr lang="en-GB" sz="2600" b="1" dirty="0"/>
              <a:t>Process KPIs </a:t>
            </a:r>
            <a:r>
              <a:rPr lang="en-GB" sz="2600" dirty="0"/>
              <a:t>- measure the efficiency or productivity of a business process. Examples - Days to deliver an order.</a:t>
            </a:r>
          </a:p>
          <a:p>
            <a:pPr marL="514350" indent="-514350" algn="just">
              <a:buFont typeface="+mj-lt"/>
              <a:buAutoNum type="arabicPeriod"/>
            </a:pPr>
            <a:r>
              <a:rPr lang="en-GB" sz="2600" dirty="0"/>
              <a:t> </a:t>
            </a:r>
            <a:r>
              <a:rPr lang="en-GB" sz="2600" b="1" dirty="0"/>
              <a:t>Input KPIs </a:t>
            </a:r>
            <a:r>
              <a:rPr lang="en-GB" sz="2600" dirty="0"/>
              <a:t>- measure assets and resources invested in or used to generate business results. Examples – Amount/Dollars spent on research and development, Funding for employee training, Quality of raw materials.</a:t>
            </a:r>
            <a:endParaRPr lang="en-US" sz="2600" dirty="0"/>
          </a:p>
          <a:p>
            <a:pPr marL="514350" indent="-514350" algn="just">
              <a:buFont typeface="+mj-lt"/>
              <a:buAutoNum type="arabicPeriod"/>
            </a:pPr>
            <a:r>
              <a:rPr lang="en-GB" sz="2600" b="1" dirty="0"/>
              <a:t>Output KPIs </a:t>
            </a:r>
            <a:r>
              <a:rPr lang="en-GB" sz="2600" dirty="0"/>
              <a:t>- measure the financial and nonfinancial results of business activities. Examples - Revenues, Number of new customers acquired.</a:t>
            </a:r>
          </a:p>
          <a:p>
            <a:pPr marL="514350" indent="-514350" algn="just">
              <a:buFont typeface="+mj-lt"/>
              <a:buAutoNum type="arabicPeriod"/>
            </a:pPr>
            <a:r>
              <a:rPr lang="en-GB" sz="2600" dirty="0"/>
              <a:t> </a:t>
            </a:r>
            <a:r>
              <a:rPr lang="en-GB" sz="2600" b="1" dirty="0"/>
              <a:t>Leading KPI </a:t>
            </a:r>
            <a:r>
              <a:rPr lang="en-GB" sz="2600" dirty="0"/>
              <a:t>measure activities that have a significant effect on future performance. Drive the performance of the outcome measure, being predictor of success or failure.</a:t>
            </a:r>
            <a:endParaRPr lang="en-US" sz="2600" dirty="0"/>
          </a:p>
          <a:p>
            <a:endParaRPr lang="en-US" dirty="0"/>
          </a:p>
        </p:txBody>
      </p:sp>
    </p:spTree>
    <p:extLst>
      <p:ext uri="{BB962C8B-B14F-4D97-AF65-F5344CB8AC3E}">
        <p14:creationId xmlns:p14="http://schemas.microsoft.com/office/powerpoint/2010/main" val="17961182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771508"/>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71</a:t>
            </a:fld>
            <a:endParaRPr lang="en-GB" dirty="0"/>
          </a:p>
        </p:txBody>
      </p:sp>
      <p:sp>
        <p:nvSpPr>
          <p:cNvPr id="4" name="Content Placeholder 3"/>
          <p:cNvSpPr>
            <a:spLocks noGrp="1"/>
          </p:cNvSpPr>
          <p:nvPr>
            <p:ph sz="quarter" idx="1"/>
          </p:nvPr>
        </p:nvSpPr>
        <p:spPr>
          <a:xfrm>
            <a:off x="1524000" y="1600200"/>
            <a:ext cx="9144000" cy="5257800"/>
          </a:xfrm>
        </p:spPr>
        <p:txBody>
          <a:bodyPr>
            <a:normAutofit lnSpcReduction="10000"/>
          </a:bodyPr>
          <a:lstStyle/>
          <a:p>
            <a:pPr marL="514350" indent="-514350" algn="just">
              <a:buFont typeface="+mj-lt"/>
              <a:buAutoNum type="arabicPeriod" startAt="5"/>
            </a:pPr>
            <a:r>
              <a:rPr lang="en-GB" dirty="0" smtClean="0"/>
              <a:t> </a:t>
            </a:r>
            <a:r>
              <a:rPr lang="en-GB" sz="2600" b="1" dirty="0"/>
              <a:t>Lagging KPI </a:t>
            </a:r>
            <a:r>
              <a:rPr lang="en-GB" sz="2600" dirty="0"/>
              <a:t>is a type of indicator that reflect the success or failure after an event has been consumed. Such as most financial KPIs, measure the output of past activity. Outcome KPI - Reflects overall results or impact of the business activity in terms of generated benefits, as a quantification of performance. Examples are customer retention, brand awareness.</a:t>
            </a:r>
            <a:endParaRPr lang="en-US" sz="2600" dirty="0"/>
          </a:p>
          <a:p>
            <a:pPr marL="514350" indent="-514350" algn="just">
              <a:buFont typeface="+mj-lt"/>
              <a:buAutoNum type="arabicPeriod" startAt="5"/>
            </a:pPr>
            <a:r>
              <a:rPr lang="en-GB" sz="2600" b="1" dirty="0"/>
              <a:t>Qualitative KPI </a:t>
            </a:r>
            <a:r>
              <a:rPr lang="en-GB" sz="2600" dirty="0"/>
              <a:t>- A descriptive characteristic, an opinion, a property or a trait. Examples are employee satisfaction through surveys which gives a qualitative report.</a:t>
            </a:r>
          </a:p>
          <a:p>
            <a:pPr marL="514350" indent="-514350" algn="just">
              <a:buFont typeface="+mj-lt"/>
              <a:buAutoNum type="arabicPeriod" startAt="5"/>
            </a:pPr>
            <a:r>
              <a:rPr lang="en-GB" sz="2600" b="1" dirty="0"/>
              <a:t>Quantitative KPI </a:t>
            </a:r>
            <a:r>
              <a:rPr lang="en-GB" sz="2600" dirty="0"/>
              <a:t>- A measurable characteristic, resulted by counting, adding, or averaging numbers. Quantitative data is most common in measurement and therefore forms the backbone of most KPIs. Examples are Units produced per man-hour.</a:t>
            </a:r>
            <a:endParaRPr lang="en-US" sz="2600" dirty="0"/>
          </a:p>
          <a:p>
            <a:pPr marL="514350" indent="-514350">
              <a:buFont typeface="+mj-lt"/>
              <a:buAutoNum type="arabicPeriod" startAt="5"/>
            </a:pPr>
            <a:endParaRPr lang="en-US" dirty="0"/>
          </a:p>
        </p:txBody>
      </p:sp>
    </p:spTree>
    <p:extLst>
      <p:ext uri="{BB962C8B-B14F-4D97-AF65-F5344CB8AC3E}">
        <p14:creationId xmlns:p14="http://schemas.microsoft.com/office/powerpoint/2010/main" val="1764739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72</a:t>
            </a:fld>
            <a:endParaRPr lang="en-GB" dirty="0"/>
          </a:p>
        </p:txBody>
      </p:sp>
      <p:sp>
        <p:nvSpPr>
          <p:cNvPr id="4" name="Content Placeholder 3"/>
          <p:cNvSpPr>
            <a:spLocks noGrp="1"/>
          </p:cNvSpPr>
          <p:nvPr>
            <p:ph sz="quarter" idx="1"/>
          </p:nvPr>
        </p:nvSpPr>
        <p:spPr>
          <a:xfrm>
            <a:off x="1666844" y="1600200"/>
            <a:ext cx="8623204" cy="5043510"/>
          </a:xfrm>
        </p:spPr>
        <p:txBody>
          <a:bodyPr/>
          <a:lstStyle/>
          <a:p>
            <a:pPr>
              <a:buNone/>
            </a:pPr>
            <a:r>
              <a:rPr lang="en-GB" sz="2400" b="1" dirty="0"/>
              <a:t>Characteristics of a good KPI</a:t>
            </a:r>
          </a:p>
          <a:p>
            <a:pPr lvl="1">
              <a:buFont typeface="Arial" panose="020B0604020202020204" pitchFamily="34" charset="0"/>
              <a:buChar char="•"/>
            </a:pPr>
            <a:r>
              <a:rPr lang="en-GB" dirty="0" smtClean="0"/>
              <a:t> </a:t>
            </a:r>
            <a:r>
              <a:rPr lang="en-GB" dirty="0"/>
              <a:t>KPI is always connected with the corporate goals.</a:t>
            </a:r>
          </a:p>
          <a:p>
            <a:pPr lvl="1">
              <a:buFont typeface="Arial" panose="020B0604020202020204" pitchFamily="34" charset="0"/>
              <a:buChar char="•"/>
            </a:pPr>
            <a:r>
              <a:rPr lang="en-GB" dirty="0"/>
              <a:t>A KPI are decided by the management.</a:t>
            </a:r>
          </a:p>
          <a:p>
            <a:pPr lvl="1">
              <a:buFont typeface="Arial" panose="020B0604020202020204" pitchFamily="34" charset="0"/>
              <a:buChar char="•"/>
            </a:pPr>
            <a:r>
              <a:rPr lang="en-GB" dirty="0"/>
              <a:t>They are the leading indicators of performance desired by the organization.</a:t>
            </a:r>
          </a:p>
          <a:p>
            <a:pPr lvl="1">
              <a:buFont typeface="Arial" panose="020B0604020202020204" pitchFamily="34" charset="0"/>
              <a:buChar char="•"/>
            </a:pPr>
            <a:r>
              <a:rPr lang="en-GB" dirty="0"/>
              <a:t> Easy to understand</a:t>
            </a:r>
          </a:p>
          <a:p>
            <a:pPr lvl="1">
              <a:buFont typeface="Arial" panose="020B0604020202020204" pitchFamily="34" charset="0"/>
              <a:buChar char="•"/>
            </a:pPr>
            <a:r>
              <a:rPr lang="en-GB" dirty="0"/>
              <a:t>A KPI need to be: Specific, Measurable, Achievable, Result-oriented or Relevant and Time-bound</a:t>
            </a:r>
          </a:p>
          <a:p>
            <a:pPr lvl="1">
              <a:buNone/>
            </a:pPr>
            <a:endParaRPr lang="en-US" dirty="0"/>
          </a:p>
          <a:p>
            <a:pPr lvl="1">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399009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766048"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73</a:t>
            </a:fld>
            <a:endParaRPr lang="en-GB" dirty="0"/>
          </a:p>
        </p:txBody>
      </p:sp>
      <p:graphicFrame>
        <p:nvGraphicFramePr>
          <p:cNvPr id="5" name="Content Placeholder 4"/>
          <p:cNvGraphicFramePr>
            <a:graphicFrameLocks noGrp="1"/>
          </p:cNvGraphicFramePr>
          <p:nvPr>
            <p:ph sz="quarter" idx="1"/>
          </p:nvPr>
        </p:nvGraphicFramePr>
        <p:xfrm>
          <a:off x="1809721" y="1928803"/>
          <a:ext cx="8643997" cy="4047385"/>
        </p:xfrm>
        <a:graphic>
          <a:graphicData uri="http://schemas.openxmlformats.org/drawingml/2006/table">
            <a:tbl>
              <a:tblPr firstRow="1" bandRow="1">
                <a:tableStyleId>{5C22544A-7EE6-4342-B048-85BDC9FD1C3A}</a:tableStyleId>
              </a:tblPr>
              <a:tblGrid>
                <a:gridCol w="482637"/>
                <a:gridCol w="2225428"/>
                <a:gridCol w="1780343"/>
                <a:gridCol w="4155589"/>
              </a:tblGrid>
              <a:tr h="637530">
                <a:tc>
                  <a:txBody>
                    <a:bodyPr/>
                    <a:lstStyle/>
                    <a:p>
                      <a:r>
                        <a:rPr lang="en-US" dirty="0" smtClean="0"/>
                        <a:t>S.N</a:t>
                      </a:r>
                      <a:endParaRPr lang="en-US" dirty="0"/>
                    </a:p>
                  </a:txBody>
                  <a:tcPr/>
                </a:tc>
                <a:tc>
                  <a:txBody>
                    <a:bodyPr/>
                    <a:lstStyle/>
                    <a:p>
                      <a:r>
                        <a:rPr lang="en-US" dirty="0" smtClean="0"/>
                        <a:t>Author</a:t>
                      </a:r>
                      <a:r>
                        <a:rPr lang="en-US" baseline="0" dirty="0" smtClean="0"/>
                        <a:t> Name</a:t>
                      </a:r>
                      <a:endParaRPr lang="en-US" dirty="0"/>
                    </a:p>
                  </a:txBody>
                  <a:tcPr/>
                </a:tc>
                <a:tc>
                  <a:txBody>
                    <a:bodyPr/>
                    <a:lstStyle/>
                    <a:p>
                      <a:r>
                        <a:rPr lang="en-US" dirty="0" smtClean="0"/>
                        <a:t>Country</a:t>
                      </a:r>
                      <a:endParaRPr lang="en-US" dirty="0"/>
                    </a:p>
                  </a:txBody>
                  <a:tcPr/>
                </a:tc>
                <a:tc>
                  <a:txBody>
                    <a:bodyPr/>
                    <a:lstStyle/>
                    <a:p>
                      <a:r>
                        <a:rPr lang="en-US" dirty="0" smtClean="0"/>
                        <a:t>KPI</a:t>
                      </a:r>
                      <a:endParaRPr lang="en-US" dirty="0"/>
                    </a:p>
                  </a:txBody>
                  <a:tcPr/>
                </a:tc>
              </a:tr>
              <a:tr h="456004">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smtClean="0"/>
                        <a:t>Jastaniah</a:t>
                      </a:r>
                      <a:r>
                        <a:rPr lang="en-US" dirty="0" smtClean="0"/>
                        <a:t> (1997)</a:t>
                      </a:r>
                    </a:p>
                  </a:txBody>
                  <a:tcPr/>
                </a:tc>
                <a:tc>
                  <a:txBody>
                    <a:bodyPr/>
                    <a:lstStyle/>
                    <a:p>
                      <a:r>
                        <a:rPr lang="en-US" dirty="0" smtClean="0"/>
                        <a:t>Saudi Arabia</a:t>
                      </a:r>
                      <a:endParaRPr lang="en-US" dirty="0"/>
                    </a:p>
                  </a:txBody>
                  <a:tcPr/>
                </a:tc>
                <a:tc>
                  <a:txBody>
                    <a:bodyPr/>
                    <a:lstStyle/>
                    <a:p>
                      <a:r>
                        <a:rPr lang="en-US" dirty="0" smtClean="0"/>
                        <a:t>1. Client satisfaction</a:t>
                      </a:r>
                    </a:p>
                  </a:txBody>
                  <a:tcPr/>
                </a:tc>
              </a:tr>
              <a:tr h="369363">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a:t>
                      </a:r>
                      <a:r>
                        <a:rPr lang="en-US" baseline="0" dirty="0" smtClean="0"/>
                        <a:t> </a:t>
                      </a:r>
                      <a:r>
                        <a:rPr lang="en-US" dirty="0" smtClean="0"/>
                        <a:t>Planning period</a:t>
                      </a:r>
                    </a:p>
                  </a:txBody>
                  <a:tcPr/>
                </a:tc>
              </a:tr>
              <a:tr h="369363">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3. Staff experience</a:t>
                      </a:r>
                      <a:endParaRPr lang="en-US" dirty="0"/>
                    </a:p>
                  </a:txBody>
                  <a:tcPr/>
                </a:tc>
              </a:tr>
              <a:tr h="364303">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smtClean="0"/>
                        <a:t>4. Communication</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5. Safety</a:t>
                      </a:r>
                    </a:p>
                  </a:txBody>
                  <a:tcPr/>
                </a:tc>
              </a:tr>
              <a:tr h="36936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6. profitability</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7. Payment </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8. claims</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9. Closeness to budget</a:t>
                      </a:r>
                    </a:p>
                  </a:txBody>
                  <a:tcPr/>
                </a:tc>
              </a:tr>
            </a:tbl>
          </a:graphicData>
        </a:graphic>
      </p:graphicFrame>
      <p:sp>
        <p:nvSpPr>
          <p:cNvPr id="6" name="TextBox 5"/>
          <p:cNvSpPr txBox="1"/>
          <p:nvPr/>
        </p:nvSpPr>
        <p:spPr>
          <a:xfrm>
            <a:off x="1881158" y="1571612"/>
            <a:ext cx="8358246" cy="369332"/>
          </a:xfrm>
          <a:prstGeom prst="rect">
            <a:avLst/>
          </a:prstGeom>
          <a:noFill/>
        </p:spPr>
        <p:txBody>
          <a:bodyPr wrap="square" rtlCol="0">
            <a:spAutoFit/>
          </a:bodyPr>
          <a:lstStyle/>
          <a:p>
            <a:r>
              <a:rPr lang="en-US" dirty="0"/>
              <a:t>What are the most common KPI for construction Projects </a:t>
            </a:r>
          </a:p>
        </p:txBody>
      </p:sp>
    </p:spTree>
    <p:extLst>
      <p:ext uri="{BB962C8B-B14F-4D97-AF65-F5344CB8AC3E}">
        <p14:creationId xmlns:p14="http://schemas.microsoft.com/office/powerpoint/2010/main" val="1193014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766048"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74</a:t>
            </a:fld>
            <a:endParaRPr lang="en-GB" dirty="0"/>
          </a:p>
        </p:txBody>
      </p:sp>
      <p:graphicFrame>
        <p:nvGraphicFramePr>
          <p:cNvPr id="5" name="Content Placeholder 4"/>
          <p:cNvGraphicFramePr>
            <a:graphicFrameLocks noGrp="1"/>
          </p:cNvGraphicFramePr>
          <p:nvPr>
            <p:ph sz="quarter" idx="1"/>
          </p:nvPr>
        </p:nvGraphicFramePr>
        <p:xfrm>
          <a:off x="1809721" y="1928803"/>
          <a:ext cx="8643997" cy="4047385"/>
        </p:xfrm>
        <a:graphic>
          <a:graphicData uri="http://schemas.openxmlformats.org/drawingml/2006/table">
            <a:tbl>
              <a:tblPr firstRow="1" bandRow="1">
                <a:tableStyleId>{5C22544A-7EE6-4342-B048-85BDC9FD1C3A}</a:tableStyleId>
              </a:tblPr>
              <a:tblGrid>
                <a:gridCol w="482637"/>
                <a:gridCol w="2225428"/>
                <a:gridCol w="1780343"/>
                <a:gridCol w="4155589"/>
              </a:tblGrid>
              <a:tr h="637530">
                <a:tc>
                  <a:txBody>
                    <a:bodyPr/>
                    <a:lstStyle/>
                    <a:p>
                      <a:r>
                        <a:rPr lang="en-US" dirty="0" smtClean="0"/>
                        <a:t>S.N</a:t>
                      </a:r>
                      <a:endParaRPr lang="en-US" dirty="0"/>
                    </a:p>
                  </a:txBody>
                  <a:tcPr/>
                </a:tc>
                <a:tc>
                  <a:txBody>
                    <a:bodyPr/>
                    <a:lstStyle/>
                    <a:p>
                      <a:r>
                        <a:rPr lang="en-US" dirty="0" smtClean="0"/>
                        <a:t>Author</a:t>
                      </a:r>
                      <a:r>
                        <a:rPr lang="en-US" baseline="0" dirty="0" smtClean="0"/>
                        <a:t> Name</a:t>
                      </a:r>
                      <a:endParaRPr lang="en-US" dirty="0"/>
                    </a:p>
                  </a:txBody>
                  <a:tcPr/>
                </a:tc>
                <a:tc>
                  <a:txBody>
                    <a:bodyPr/>
                    <a:lstStyle/>
                    <a:p>
                      <a:r>
                        <a:rPr lang="en-US" dirty="0" smtClean="0"/>
                        <a:t>Country</a:t>
                      </a:r>
                      <a:endParaRPr lang="en-US" dirty="0"/>
                    </a:p>
                  </a:txBody>
                  <a:tcPr/>
                </a:tc>
                <a:tc>
                  <a:txBody>
                    <a:bodyPr/>
                    <a:lstStyle/>
                    <a:p>
                      <a:r>
                        <a:rPr lang="en-US" dirty="0" smtClean="0"/>
                        <a:t>KPI</a:t>
                      </a:r>
                      <a:endParaRPr lang="en-US" dirty="0"/>
                    </a:p>
                  </a:txBody>
                  <a:tcPr/>
                </a:tc>
              </a:tr>
              <a:tr h="456004">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Egan (1998)</a:t>
                      </a:r>
                    </a:p>
                  </a:txBody>
                  <a:tcPr/>
                </a:tc>
                <a:tc>
                  <a:txBody>
                    <a:bodyPr/>
                    <a:lstStyle/>
                    <a:p>
                      <a:r>
                        <a:rPr lang="en-US" dirty="0" smtClean="0"/>
                        <a:t>UK</a:t>
                      </a:r>
                      <a:endParaRPr lang="en-US" dirty="0"/>
                    </a:p>
                  </a:txBody>
                  <a:tcPr/>
                </a:tc>
                <a:tc>
                  <a:txBody>
                    <a:bodyPr/>
                    <a:lstStyle/>
                    <a:p>
                      <a:r>
                        <a:rPr lang="en-US" dirty="0" smtClean="0"/>
                        <a:t>1. Predictability</a:t>
                      </a:r>
                      <a:r>
                        <a:rPr lang="en-US" baseline="0" dirty="0" smtClean="0"/>
                        <a:t> Time, cost</a:t>
                      </a:r>
                      <a:endParaRPr lang="en-US" dirty="0" smtClean="0"/>
                    </a:p>
                  </a:txBody>
                  <a:tcPr/>
                </a:tc>
              </a:tr>
              <a:tr h="369363">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a:t>
                      </a:r>
                      <a:r>
                        <a:rPr lang="en-US" baseline="0" dirty="0" smtClean="0"/>
                        <a:t> </a:t>
                      </a:r>
                      <a:r>
                        <a:rPr lang="en-US" dirty="0" smtClean="0"/>
                        <a:t>Construction cost</a:t>
                      </a:r>
                    </a:p>
                  </a:txBody>
                  <a:tcPr/>
                </a:tc>
              </a:tr>
              <a:tr h="369363">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3. Construction time</a:t>
                      </a:r>
                      <a:endParaRPr lang="en-US" dirty="0"/>
                    </a:p>
                  </a:txBody>
                  <a:tcPr/>
                </a:tc>
              </a:tr>
              <a:tr h="364303">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smtClean="0"/>
                        <a:t>4. Productivity</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5. Safety</a:t>
                      </a:r>
                    </a:p>
                  </a:txBody>
                  <a:tcPr/>
                </a:tc>
              </a:tr>
              <a:tr h="36936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6. profitability</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7. defects</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8. Client</a:t>
                      </a:r>
                      <a:r>
                        <a:rPr lang="en-US" baseline="0" dirty="0" smtClean="0"/>
                        <a:t> Satisfaction</a:t>
                      </a:r>
                      <a:endParaRPr lang="en-US" dirty="0"/>
                    </a:p>
                  </a:txBody>
                  <a:tcPr/>
                </a:tc>
              </a:tr>
              <a:tr h="369363">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txBody>
                  <a:tcPr/>
                </a:tc>
              </a:tr>
            </a:tbl>
          </a:graphicData>
        </a:graphic>
      </p:graphicFrame>
    </p:spTree>
    <p:extLst>
      <p:ext uri="{BB962C8B-B14F-4D97-AF65-F5344CB8AC3E}">
        <p14:creationId xmlns:p14="http://schemas.microsoft.com/office/powerpoint/2010/main" val="3567349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75</a:t>
            </a:fld>
            <a:endParaRPr lang="en-GB" dirty="0"/>
          </a:p>
        </p:txBody>
      </p:sp>
      <p:graphicFrame>
        <p:nvGraphicFramePr>
          <p:cNvPr id="5" name="Content Placeholder 4"/>
          <p:cNvGraphicFramePr>
            <a:graphicFrameLocks noGrp="1"/>
          </p:cNvGraphicFramePr>
          <p:nvPr>
            <p:ph sz="quarter" idx="1"/>
          </p:nvPr>
        </p:nvGraphicFramePr>
        <p:xfrm>
          <a:off x="1809722" y="1714489"/>
          <a:ext cx="8501121" cy="4714907"/>
        </p:xfrm>
        <a:graphic>
          <a:graphicData uri="http://schemas.openxmlformats.org/drawingml/2006/table">
            <a:tbl>
              <a:tblPr firstRow="1" bandRow="1">
                <a:tableStyleId>{5C22544A-7EE6-4342-B048-85BDC9FD1C3A}</a:tableStyleId>
              </a:tblPr>
              <a:tblGrid>
                <a:gridCol w="474659"/>
                <a:gridCol w="2188644"/>
                <a:gridCol w="1750916"/>
                <a:gridCol w="4086902"/>
              </a:tblGrid>
              <a:tr h="745646">
                <a:tc>
                  <a:txBody>
                    <a:bodyPr/>
                    <a:lstStyle/>
                    <a:p>
                      <a:r>
                        <a:rPr lang="en-US" dirty="0" smtClean="0"/>
                        <a:t>S.N</a:t>
                      </a:r>
                      <a:endParaRPr lang="en-US" dirty="0"/>
                    </a:p>
                  </a:txBody>
                  <a:tcPr/>
                </a:tc>
                <a:tc>
                  <a:txBody>
                    <a:bodyPr/>
                    <a:lstStyle/>
                    <a:p>
                      <a:r>
                        <a:rPr lang="en-US" dirty="0" smtClean="0"/>
                        <a:t>Author</a:t>
                      </a:r>
                      <a:r>
                        <a:rPr lang="en-US" baseline="0" dirty="0" smtClean="0"/>
                        <a:t> Name</a:t>
                      </a:r>
                      <a:endParaRPr lang="en-US" dirty="0"/>
                    </a:p>
                  </a:txBody>
                  <a:tcPr/>
                </a:tc>
                <a:tc>
                  <a:txBody>
                    <a:bodyPr/>
                    <a:lstStyle/>
                    <a:p>
                      <a:r>
                        <a:rPr lang="en-US" dirty="0" smtClean="0"/>
                        <a:t>Country</a:t>
                      </a:r>
                      <a:endParaRPr lang="en-US" dirty="0"/>
                    </a:p>
                  </a:txBody>
                  <a:tcPr/>
                </a:tc>
                <a:tc>
                  <a:txBody>
                    <a:bodyPr/>
                    <a:lstStyle/>
                    <a:p>
                      <a:r>
                        <a:rPr lang="en-US" dirty="0" smtClean="0"/>
                        <a:t>KPI</a:t>
                      </a:r>
                      <a:endParaRPr lang="en-US" dirty="0"/>
                    </a:p>
                  </a:txBody>
                  <a:tcPr/>
                </a:tc>
              </a:tr>
              <a:tr h="531211">
                <a:tc>
                  <a:txBody>
                    <a:bodyPr/>
                    <a:lstStyle/>
                    <a:p>
                      <a:r>
                        <a:rPr lang="en-US" dirty="0" smtClean="0"/>
                        <a:t>1</a:t>
                      </a:r>
                      <a:endParaRPr lang="en-US"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Rankin et al. (2008) and Canadian Construction Innovation Council (CCIC)(2007</a:t>
                      </a:r>
                    </a:p>
                  </a:txBody>
                  <a:tcPr/>
                </a:tc>
                <a:tc>
                  <a:txBody>
                    <a:bodyPr/>
                    <a:lstStyle/>
                    <a:p>
                      <a:r>
                        <a:rPr lang="en-US" dirty="0" smtClean="0"/>
                        <a:t>Canada</a:t>
                      </a:r>
                      <a:endParaRPr lang="en-US" dirty="0"/>
                    </a:p>
                  </a:txBody>
                  <a:tcPr/>
                </a:tc>
                <a:tc>
                  <a:txBody>
                    <a:bodyPr/>
                    <a:lstStyle/>
                    <a:p>
                      <a:r>
                        <a:rPr lang="en-US" dirty="0" smtClean="0"/>
                        <a:t>1. Time</a:t>
                      </a:r>
                    </a:p>
                  </a:txBody>
                  <a:tcPr/>
                </a:tc>
              </a:tr>
              <a:tr h="430281">
                <a:tc>
                  <a:txBody>
                    <a:bodyPr/>
                    <a:lstStyle/>
                    <a:p>
                      <a:endParaRPr lang="en-US"/>
                    </a:p>
                  </a:txBody>
                  <a:tcPr/>
                </a:tc>
                <a:tc vMerge="1">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a:t>
                      </a:r>
                      <a:r>
                        <a:rPr lang="en-US" baseline="0" dirty="0" smtClean="0"/>
                        <a:t> C</a:t>
                      </a:r>
                      <a:r>
                        <a:rPr lang="en-US" dirty="0" smtClean="0"/>
                        <a:t>ost</a:t>
                      </a:r>
                    </a:p>
                  </a:txBody>
                  <a:tcPr/>
                </a:tc>
              </a:tr>
              <a:tr h="430281">
                <a:tc>
                  <a:txBody>
                    <a:bodyPr/>
                    <a:lstStyle/>
                    <a:p>
                      <a:endParaRPr lang="en-US"/>
                    </a:p>
                  </a:txBody>
                  <a:tcPr/>
                </a:tc>
                <a:tc vMerge="1">
                  <a:txBody>
                    <a:bodyPr/>
                    <a:lstStyle/>
                    <a:p>
                      <a:endParaRPr lang="en-US"/>
                    </a:p>
                  </a:txBody>
                  <a:tcPr/>
                </a:tc>
                <a:tc>
                  <a:txBody>
                    <a:bodyPr/>
                    <a:lstStyle/>
                    <a:p>
                      <a:endParaRPr lang="en-US" dirty="0"/>
                    </a:p>
                  </a:txBody>
                  <a:tcPr/>
                </a:tc>
                <a:tc>
                  <a:txBody>
                    <a:bodyPr/>
                    <a:lstStyle/>
                    <a:p>
                      <a:r>
                        <a:rPr lang="en-US" dirty="0" smtClean="0"/>
                        <a:t>3. Quality</a:t>
                      </a:r>
                      <a:endParaRPr lang="en-US" dirty="0"/>
                    </a:p>
                  </a:txBody>
                  <a:tcPr/>
                </a:tc>
              </a:tr>
              <a:tr h="426083">
                <a:tc>
                  <a:txBody>
                    <a:bodyPr/>
                    <a:lstStyle/>
                    <a:p>
                      <a:endParaRPr lang="en-US"/>
                    </a:p>
                  </a:txBody>
                  <a:tcPr/>
                </a:tc>
                <a:tc vMerge="1">
                  <a:txBody>
                    <a:bodyPr/>
                    <a:lstStyle/>
                    <a:p>
                      <a:endParaRPr lang="en-US"/>
                    </a:p>
                  </a:txBody>
                  <a:tcPr/>
                </a:tc>
                <a:tc>
                  <a:txBody>
                    <a:bodyPr/>
                    <a:lstStyle/>
                    <a:p>
                      <a:endParaRPr lang="en-US" dirty="0"/>
                    </a:p>
                  </a:txBody>
                  <a:tcPr/>
                </a:tc>
                <a:tc>
                  <a:txBody>
                    <a:bodyPr/>
                    <a:lstStyle/>
                    <a:p>
                      <a:r>
                        <a:rPr lang="en-US" dirty="0" smtClean="0"/>
                        <a:t>4. Safety</a:t>
                      </a:r>
                      <a:endParaRPr lang="en-US" dirty="0"/>
                    </a:p>
                  </a:txBody>
                  <a:tcPr/>
                </a:tc>
              </a:tr>
              <a:tr h="430281">
                <a:tc>
                  <a:txBody>
                    <a:bodyPr/>
                    <a:lstStyle/>
                    <a:p>
                      <a:endParaRPr lang="en-US"/>
                    </a:p>
                  </a:txBody>
                  <a:tcPr/>
                </a:tc>
                <a:tc vMerge="1">
                  <a:txBody>
                    <a:bodyPr/>
                    <a:lstStyle/>
                    <a:p>
                      <a:endParaRPr lang="en-US"/>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5. scope</a:t>
                      </a:r>
                    </a:p>
                  </a:txBody>
                  <a:tcPr/>
                </a:tc>
              </a:tr>
              <a:tr h="430281">
                <a:tc>
                  <a:txBody>
                    <a:bodyPr/>
                    <a:lstStyle/>
                    <a:p>
                      <a:endParaRPr lang="en-US" dirty="0"/>
                    </a:p>
                  </a:txBody>
                  <a:tcPr/>
                </a:tc>
                <a:tc vMerge="1">
                  <a:txBody>
                    <a:bodyPr/>
                    <a:lstStyle/>
                    <a:p>
                      <a:endParaRPr lang="en-US"/>
                    </a:p>
                  </a:txBody>
                  <a:tcPr/>
                </a:tc>
                <a:tc>
                  <a:txBody>
                    <a:bodyPr/>
                    <a:lstStyle/>
                    <a:p>
                      <a:endParaRPr lang="en-US" dirty="0"/>
                    </a:p>
                  </a:txBody>
                  <a:tcPr/>
                </a:tc>
                <a:tc>
                  <a:txBody>
                    <a:bodyPr/>
                    <a:lstStyle/>
                    <a:p>
                      <a:r>
                        <a:rPr lang="en-US" dirty="0" smtClean="0"/>
                        <a:t>6. Innovation</a:t>
                      </a:r>
                      <a:endParaRPr lang="en-US" dirty="0"/>
                    </a:p>
                  </a:txBody>
                  <a:tcPr/>
                </a:tc>
              </a:tr>
              <a:tr h="430281">
                <a:tc>
                  <a:txBody>
                    <a:bodyPr/>
                    <a:lstStyle/>
                    <a:p>
                      <a:endParaRPr lang="en-US"/>
                    </a:p>
                  </a:txBody>
                  <a:tcPr/>
                </a:tc>
                <a:tc vMerge="1">
                  <a:txBody>
                    <a:bodyPr/>
                    <a:lstStyle/>
                    <a:p>
                      <a:endParaRPr lang="en-US"/>
                    </a:p>
                  </a:txBody>
                  <a:tcPr/>
                </a:tc>
                <a:tc>
                  <a:txBody>
                    <a:bodyPr/>
                    <a:lstStyle/>
                    <a:p>
                      <a:endParaRPr lang="en-US"/>
                    </a:p>
                  </a:txBody>
                  <a:tcPr/>
                </a:tc>
                <a:tc>
                  <a:txBody>
                    <a:bodyPr/>
                    <a:lstStyle/>
                    <a:p>
                      <a:r>
                        <a:rPr lang="en-US" dirty="0" smtClean="0"/>
                        <a:t>7. Sustainability</a:t>
                      </a:r>
                      <a:endParaRPr lang="en-US" dirty="0"/>
                    </a:p>
                  </a:txBody>
                  <a:tcPr/>
                </a:tc>
              </a:tr>
              <a:tr h="430281">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8.</a:t>
                      </a:r>
                      <a:r>
                        <a:rPr lang="en-US" baseline="0" dirty="0" smtClean="0"/>
                        <a:t> Client Satisfaction</a:t>
                      </a:r>
                      <a:endParaRPr lang="en-US" dirty="0"/>
                    </a:p>
                  </a:txBody>
                  <a:tcPr/>
                </a:tc>
              </a:tr>
              <a:tr h="430281">
                <a:tc>
                  <a:txBody>
                    <a:bodyPr/>
                    <a:lstStyle/>
                    <a:p>
                      <a:endParaRPr lang="en-US" dirty="0"/>
                    </a:p>
                  </a:txBody>
                  <a:tcPr/>
                </a:tc>
                <a:tc>
                  <a:txBody>
                    <a:bodyPr/>
                    <a:lstStyle/>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txBody>
                  <a:tcPr/>
                </a:tc>
              </a:tr>
            </a:tbl>
          </a:graphicData>
        </a:graphic>
      </p:graphicFrame>
    </p:spTree>
    <p:extLst>
      <p:ext uri="{BB962C8B-B14F-4D97-AF65-F5344CB8AC3E}">
        <p14:creationId xmlns:p14="http://schemas.microsoft.com/office/powerpoint/2010/main" val="238268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76</a:t>
            </a:fld>
            <a:endParaRPr lang="en-GB" dirty="0"/>
          </a:p>
        </p:txBody>
      </p:sp>
      <p:graphicFrame>
        <p:nvGraphicFramePr>
          <p:cNvPr id="5" name="Content Placeholder 4"/>
          <p:cNvGraphicFramePr>
            <a:graphicFrameLocks noGrp="1"/>
          </p:cNvGraphicFramePr>
          <p:nvPr>
            <p:ph sz="quarter" idx="1"/>
          </p:nvPr>
        </p:nvGraphicFramePr>
        <p:xfrm>
          <a:off x="1952597" y="1714489"/>
          <a:ext cx="8286807" cy="4857785"/>
        </p:xfrm>
        <a:graphic>
          <a:graphicData uri="http://schemas.openxmlformats.org/drawingml/2006/table">
            <a:tbl>
              <a:tblPr firstRow="1" bandRow="1">
                <a:tableStyleId>{5C22544A-7EE6-4342-B048-85BDC9FD1C3A}</a:tableStyleId>
              </a:tblPr>
              <a:tblGrid>
                <a:gridCol w="462693"/>
                <a:gridCol w="2133468"/>
                <a:gridCol w="1706775"/>
                <a:gridCol w="3983871"/>
              </a:tblGrid>
              <a:tr h="768241">
                <a:tc>
                  <a:txBody>
                    <a:bodyPr/>
                    <a:lstStyle/>
                    <a:p>
                      <a:r>
                        <a:rPr lang="en-US" dirty="0" smtClean="0"/>
                        <a:t>S.N</a:t>
                      </a:r>
                      <a:endParaRPr lang="en-US" dirty="0"/>
                    </a:p>
                  </a:txBody>
                  <a:tcPr/>
                </a:tc>
                <a:tc>
                  <a:txBody>
                    <a:bodyPr/>
                    <a:lstStyle/>
                    <a:p>
                      <a:r>
                        <a:rPr lang="en-US" dirty="0" smtClean="0"/>
                        <a:t>Author</a:t>
                      </a:r>
                      <a:r>
                        <a:rPr lang="en-US" baseline="0" dirty="0" smtClean="0"/>
                        <a:t> Name</a:t>
                      </a:r>
                      <a:endParaRPr lang="en-US" dirty="0"/>
                    </a:p>
                  </a:txBody>
                  <a:tcPr/>
                </a:tc>
                <a:tc>
                  <a:txBody>
                    <a:bodyPr/>
                    <a:lstStyle/>
                    <a:p>
                      <a:r>
                        <a:rPr lang="en-US" dirty="0" smtClean="0"/>
                        <a:t>Country</a:t>
                      </a:r>
                      <a:endParaRPr lang="en-US" dirty="0"/>
                    </a:p>
                  </a:txBody>
                  <a:tcPr/>
                </a:tc>
                <a:tc>
                  <a:txBody>
                    <a:bodyPr/>
                    <a:lstStyle/>
                    <a:p>
                      <a:r>
                        <a:rPr lang="en-US" dirty="0" smtClean="0"/>
                        <a:t>KPI</a:t>
                      </a:r>
                      <a:endParaRPr lang="en-US" dirty="0"/>
                    </a:p>
                  </a:txBody>
                  <a:tcPr/>
                </a:tc>
              </a:tr>
              <a:tr h="547309">
                <a:tc>
                  <a:txBody>
                    <a:bodyPr/>
                    <a:lstStyle/>
                    <a:p>
                      <a:r>
                        <a:rPr lang="en-US" dirty="0" smtClean="0"/>
                        <a:t>1</a:t>
                      </a:r>
                      <a:endParaRPr lang="en-US"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Department of the Environment, Transport, and the Regions (DETR), 2000 Department of the Environment, Transport, and the Regions (DETR) (2000)</a:t>
                      </a:r>
                    </a:p>
                  </a:txBody>
                  <a:tcPr/>
                </a:tc>
                <a:tc>
                  <a:txBody>
                    <a:bodyPr/>
                    <a:lstStyle/>
                    <a:p>
                      <a:r>
                        <a:rPr lang="en-US" dirty="0" smtClean="0"/>
                        <a:t>UK</a:t>
                      </a:r>
                      <a:endParaRPr lang="en-US" dirty="0"/>
                    </a:p>
                  </a:txBody>
                  <a:tcPr/>
                </a:tc>
                <a:tc>
                  <a:txBody>
                    <a:bodyPr/>
                    <a:lstStyle/>
                    <a:p>
                      <a:r>
                        <a:rPr lang="en-US" dirty="0" smtClean="0"/>
                        <a:t>1. Time</a:t>
                      </a:r>
                    </a:p>
                  </a:txBody>
                  <a:tcPr/>
                </a:tc>
              </a:tr>
              <a:tr h="443320">
                <a:tc>
                  <a:txBody>
                    <a:bodyPr/>
                    <a:lstStyle/>
                    <a:p>
                      <a:endParaRPr lang="en-US"/>
                    </a:p>
                  </a:txBody>
                  <a:tcPr/>
                </a:tc>
                <a:tc vMerge="1">
                  <a:txBody>
                    <a:bodyPr/>
                    <a:lstStyle/>
                    <a:p>
                      <a:endParaRPr lang="en-US"/>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a:t>
                      </a:r>
                      <a:r>
                        <a:rPr lang="en-US" baseline="0" dirty="0" smtClean="0"/>
                        <a:t> C</a:t>
                      </a:r>
                      <a:r>
                        <a:rPr lang="en-US" dirty="0" smtClean="0"/>
                        <a:t>ost</a:t>
                      </a:r>
                    </a:p>
                  </a:txBody>
                  <a:tcPr/>
                </a:tc>
              </a:tr>
              <a:tr h="443320">
                <a:tc>
                  <a:txBody>
                    <a:bodyPr/>
                    <a:lstStyle/>
                    <a:p>
                      <a:endParaRPr lang="en-US"/>
                    </a:p>
                  </a:txBody>
                  <a:tcPr/>
                </a:tc>
                <a:tc vMerge="1">
                  <a:txBody>
                    <a:bodyPr/>
                    <a:lstStyle/>
                    <a:p>
                      <a:endParaRPr lang="en-US"/>
                    </a:p>
                  </a:txBody>
                  <a:tcPr/>
                </a:tc>
                <a:tc>
                  <a:txBody>
                    <a:bodyPr/>
                    <a:lstStyle/>
                    <a:p>
                      <a:endParaRPr lang="en-US"/>
                    </a:p>
                  </a:txBody>
                  <a:tcPr/>
                </a:tc>
                <a:tc>
                  <a:txBody>
                    <a:bodyPr/>
                    <a:lstStyle/>
                    <a:p>
                      <a:r>
                        <a:rPr lang="en-US" dirty="0" smtClean="0"/>
                        <a:t>3. Quality</a:t>
                      </a:r>
                      <a:endParaRPr lang="en-US" dirty="0"/>
                    </a:p>
                  </a:txBody>
                  <a:tcPr/>
                </a:tc>
              </a:tr>
              <a:tr h="438995">
                <a:tc>
                  <a:txBody>
                    <a:bodyPr/>
                    <a:lstStyle/>
                    <a:p>
                      <a:endParaRPr lang="en-US"/>
                    </a:p>
                  </a:txBody>
                  <a:tcPr/>
                </a:tc>
                <a:tc vMerge="1">
                  <a:txBody>
                    <a:bodyPr/>
                    <a:lstStyle/>
                    <a:p>
                      <a:endParaRPr lang="en-US"/>
                    </a:p>
                  </a:txBody>
                  <a:tcPr/>
                </a:tc>
                <a:tc>
                  <a:txBody>
                    <a:bodyPr/>
                    <a:lstStyle/>
                    <a:p>
                      <a:endParaRPr lang="en-US" dirty="0"/>
                    </a:p>
                  </a:txBody>
                  <a:tcPr/>
                </a:tc>
                <a:tc>
                  <a:txBody>
                    <a:bodyPr/>
                    <a:lstStyle/>
                    <a:p>
                      <a:r>
                        <a:rPr lang="en-US" dirty="0" smtClean="0"/>
                        <a:t>4. Client</a:t>
                      </a:r>
                      <a:r>
                        <a:rPr lang="en-US" baseline="0" dirty="0" smtClean="0"/>
                        <a:t> Satisfaction</a:t>
                      </a:r>
                      <a:endParaRPr lang="en-US" dirty="0"/>
                    </a:p>
                  </a:txBody>
                  <a:tcPr/>
                </a:tc>
              </a:tr>
              <a:tr h="443320">
                <a:tc>
                  <a:txBody>
                    <a:bodyPr/>
                    <a:lstStyle/>
                    <a:p>
                      <a:endParaRPr lang="en-US"/>
                    </a:p>
                  </a:txBody>
                  <a:tcPr/>
                </a:tc>
                <a:tc vMerge="1">
                  <a:txBody>
                    <a:bodyPr/>
                    <a:lstStyle/>
                    <a:p>
                      <a:endParaRPr lang="en-US"/>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5. Client changes</a:t>
                      </a:r>
                    </a:p>
                  </a:txBody>
                  <a:tcPr/>
                </a:tc>
              </a:tr>
              <a:tr h="443320">
                <a:tc>
                  <a:txBody>
                    <a:bodyPr/>
                    <a:lstStyle/>
                    <a:p>
                      <a:endParaRPr lang="en-US" dirty="0"/>
                    </a:p>
                  </a:txBody>
                  <a:tcPr/>
                </a:tc>
                <a:tc vMerge="1">
                  <a:txBody>
                    <a:bodyPr/>
                    <a:lstStyle/>
                    <a:p>
                      <a:endParaRPr lang="en-US"/>
                    </a:p>
                  </a:txBody>
                  <a:tcPr/>
                </a:tc>
                <a:tc>
                  <a:txBody>
                    <a:bodyPr/>
                    <a:lstStyle/>
                    <a:p>
                      <a:endParaRPr lang="en-US" dirty="0"/>
                    </a:p>
                  </a:txBody>
                  <a:tcPr/>
                </a:tc>
                <a:tc>
                  <a:txBody>
                    <a:bodyPr/>
                    <a:lstStyle/>
                    <a:p>
                      <a:r>
                        <a:rPr lang="en-US" dirty="0" smtClean="0"/>
                        <a:t>6. Business</a:t>
                      </a:r>
                      <a:r>
                        <a:rPr lang="en-US" baseline="0" dirty="0" smtClean="0"/>
                        <a:t>  Performance</a:t>
                      </a:r>
                      <a:endParaRPr lang="en-US" dirty="0"/>
                    </a:p>
                  </a:txBody>
                  <a:tcPr/>
                </a:tc>
              </a:tr>
              <a:tr h="443320">
                <a:tc>
                  <a:txBody>
                    <a:bodyPr/>
                    <a:lstStyle/>
                    <a:p>
                      <a:endParaRPr lang="en-US"/>
                    </a:p>
                  </a:txBody>
                  <a:tcPr/>
                </a:tc>
                <a:tc vMerge="1">
                  <a:txBody>
                    <a:bodyPr/>
                    <a:lstStyle/>
                    <a:p>
                      <a:endParaRPr lang="en-US"/>
                    </a:p>
                  </a:txBody>
                  <a:tcPr/>
                </a:tc>
                <a:tc>
                  <a:txBody>
                    <a:bodyPr/>
                    <a:lstStyle/>
                    <a:p>
                      <a:endParaRPr lang="en-US"/>
                    </a:p>
                  </a:txBody>
                  <a:tcPr/>
                </a:tc>
                <a:tc>
                  <a:txBody>
                    <a:bodyPr/>
                    <a:lstStyle/>
                    <a:p>
                      <a:r>
                        <a:rPr lang="en-US" dirty="0" smtClean="0"/>
                        <a:t>7. Health and safety</a:t>
                      </a:r>
                      <a:endParaRPr lang="en-US" dirty="0"/>
                    </a:p>
                  </a:txBody>
                  <a:tcPr/>
                </a:tc>
              </a:tr>
              <a:tr h="44332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443320">
                <a:tc>
                  <a:txBody>
                    <a:bodyPr/>
                    <a:lstStyle/>
                    <a:p>
                      <a:endParaRPr lang="en-US" dirty="0"/>
                    </a:p>
                  </a:txBody>
                  <a:tcPr/>
                </a:tc>
                <a:tc>
                  <a:txBody>
                    <a:bodyPr/>
                    <a:lstStyle/>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txBody>
                  <a:tcPr/>
                </a:tc>
              </a:tr>
            </a:tbl>
          </a:graphicData>
        </a:graphic>
      </p:graphicFrame>
    </p:spTree>
    <p:extLst>
      <p:ext uri="{BB962C8B-B14F-4D97-AF65-F5344CB8AC3E}">
        <p14:creationId xmlns:p14="http://schemas.microsoft.com/office/powerpoint/2010/main" val="173784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normAutofit fontScale="90000"/>
          </a:bodyPr>
          <a:lstStyle/>
          <a:p>
            <a:r>
              <a:rPr lang="en-US" dirty="0" smtClean="0"/>
              <a:t>Performance Measurement and monitoring</a:t>
            </a: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77</a:t>
            </a:fld>
            <a:endParaRPr lang="en-GB" dirty="0"/>
          </a:p>
        </p:txBody>
      </p:sp>
      <p:graphicFrame>
        <p:nvGraphicFramePr>
          <p:cNvPr id="5" name="Content Placeholder 4"/>
          <p:cNvGraphicFramePr/>
          <p:nvPr/>
        </p:nvGraphicFramePr>
        <p:xfrm>
          <a:off x="1738283" y="1714488"/>
          <a:ext cx="8072492" cy="5143510"/>
        </p:xfrm>
        <a:graphic>
          <a:graphicData uri="http://schemas.openxmlformats.org/drawingml/2006/table">
            <a:tbl>
              <a:tblPr firstRow="1" bandRow="1">
                <a:tableStyleId>{5C22544A-7EE6-4342-B048-85BDC9FD1C3A}</a:tableStyleId>
              </a:tblPr>
              <a:tblGrid>
                <a:gridCol w="450727"/>
                <a:gridCol w="2078292"/>
                <a:gridCol w="1662634"/>
                <a:gridCol w="3880839"/>
              </a:tblGrid>
              <a:tr h="813429">
                <a:tc>
                  <a:txBody>
                    <a:bodyPr/>
                    <a:lstStyle/>
                    <a:p>
                      <a:r>
                        <a:rPr lang="en-US" dirty="0" smtClean="0"/>
                        <a:t>S.N</a:t>
                      </a:r>
                      <a:endParaRPr lang="en-US" dirty="0"/>
                    </a:p>
                  </a:txBody>
                  <a:tcPr/>
                </a:tc>
                <a:tc>
                  <a:txBody>
                    <a:bodyPr/>
                    <a:lstStyle/>
                    <a:p>
                      <a:r>
                        <a:rPr lang="en-US" dirty="0" smtClean="0"/>
                        <a:t>Author</a:t>
                      </a:r>
                      <a:r>
                        <a:rPr lang="en-US" baseline="0" dirty="0" smtClean="0"/>
                        <a:t> Name</a:t>
                      </a:r>
                      <a:endParaRPr lang="en-US" dirty="0"/>
                    </a:p>
                  </a:txBody>
                  <a:tcPr/>
                </a:tc>
                <a:tc>
                  <a:txBody>
                    <a:bodyPr/>
                    <a:lstStyle/>
                    <a:p>
                      <a:r>
                        <a:rPr lang="en-US" dirty="0" smtClean="0"/>
                        <a:t>Country</a:t>
                      </a:r>
                      <a:endParaRPr lang="en-US" dirty="0"/>
                    </a:p>
                  </a:txBody>
                  <a:tcPr/>
                </a:tc>
                <a:tc>
                  <a:txBody>
                    <a:bodyPr/>
                    <a:lstStyle/>
                    <a:p>
                      <a:r>
                        <a:rPr lang="en-US" dirty="0" smtClean="0"/>
                        <a:t>KPI</a:t>
                      </a:r>
                      <a:endParaRPr lang="en-US" dirty="0"/>
                    </a:p>
                  </a:txBody>
                  <a:tcPr/>
                </a:tc>
              </a:tr>
              <a:tr h="579500">
                <a:tc>
                  <a:txBody>
                    <a:bodyPr/>
                    <a:lstStyle/>
                    <a:p>
                      <a:r>
                        <a:rPr lang="en-US" dirty="0" smtClean="0"/>
                        <a:t>1</a:t>
                      </a:r>
                      <a:endParaRPr lang="en-US"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smtClean="0"/>
                        <a:t>Luu</a:t>
                      </a:r>
                      <a:r>
                        <a:rPr lang="en-US" dirty="0" smtClean="0"/>
                        <a:t> et al. (2008)</a:t>
                      </a:r>
                    </a:p>
                  </a:txBody>
                  <a:tcPr/>
                </a:tc>
                <a:tc>
                  <a:txBody>
                    <a:bodyPr/>
                    <a:lstStyle/>
                    <a:p>
                      <a:r>
                        <a:rPr lang="en-US" dirty="0" smtClean="0"/>
                        <a:t>Vietnam</a:t>
                      </a:r>
                      <a:endParaRPr lang="en-US" dirty="0"/>
                    </a:p>
                  </a:txBody>
                  <a:tcPr/>
                </a:tc>
                <a:tc>
                  <a:txBody>
                    <a:bodyPr/>
                    <a:lstStyle/>
                    <a:p>
                      <a:r>
                        <a:rPr lang="en-US" dirty="0" smtClean="0"/>
                        <a:t>1. Construction cost</a:t>
                      </a:r>
                    </a:p>
                  </a:txBody>
                  <a:tcPr/>
                </a:tc>
              </a:tr>
              <a:tr h="469395">
                <a:tc>
                  <a:txBody>
                    <a:bodyPr/>
                    <a:lstStyle/>
                    <a:p>
                      <a:endParaRPr lang="en-US"/>
                    </a:p>
                  </a:txBody>
                  <a:tcPr/>
                </a:tc>
                <a:tc vMerge="1">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2.Construction time</a:t>
                      </a:r>
                    </a:p>
                  </a:txBody>
                  <a:tcPr/>
                </a:tc>
              </a:tr>
              <a:tr h="469395">
                <a:tc>
                  <a:txBody>
                    <a:bodyPr/>
                    <a:lstStyle/>
                    <a:p>
                      <a:endParaRPr lang="en-US"/>
                    </a:p>
                  </a:txBody>
                  <a:tcPr/>
                </a:tc>
                <a:tc vMerge="1">
                  <a:txBody>
                    <a:bodyPr/>
                    <a:lstStyle/>
                    <a:p>
                      <a:endParaRPr lang="en-US"/>
                    </a:p>
                  </a:txBody>
                  <a:tcPr/>
                </a:tc>
                <a:tc>
                  <a:txBody>
                    <a:bodyPr/>
                    <a:lstStyle/>
                    <a:p>
                      <a:endParaRPr lang="en-US"/>
                    </a:p>
                  </a:txBody>
                  <a:tcPr/>
                </a:tc>
                <a:tc>
                  <a:txBody>
                    <a:bodyPr/>
                    <a:lstStyle/>
                    <a:p>
                      <a:r>
                        <a:rPr lang="en-US" dirty="0" smtClean="0"/>
                        <a:t>3. Customer satisfaction</a:t>
                      </a:r>
                      <a:endParaRPr lang="en-US" dirty="0"/>
                    </a:p>
                  </a:txBody>
                  <a:tcPr/>
                </a:tc>
              </a:tr>
              <a:tr h="464816">
                <a:tc>
                  <a:txBody>
                    <a:bodyPr/>
                    <a:lstStyle/>
                    <a:p>
                      <a:endParaRPr lang="en-US"/>
                    </a:p>
                  </a:txBody>
                  <a:tcPr/>
                </a:tc>
                <a:tc vMerge="1">
                  <a:txBody>
                    <a:bodyPr/>
                    <a:lstStyle/>
                    <a:p>
                      <a:endParaRPr lang="en-US"/>
                    </a:p>
                  </a:txBody>
                  <a:tcPr/>
                </a:tc>
                <a:tc>
                  <a:txBody>
                    <a:bodyPr/>
                    <a:lstStyle/>
                    <a:p>
                      <a:endParaRPr lang="en-US" dirty="0"/>
                    </a:p>
                  </a:txBody>
                  <a:tcPr/>
                </a:tc>
                <a:tc>
                  <a:txBody>
                    <a:bodyPr/>
                    <a:lstStyle/>
                    <a:p>
                      <a:r>
                        <a:rPr lang="en-US" dirty="0" smtClean="0"/>
                        <a:t>4. Quality management</a:t>
                      </a:r>
                      <a:endParaRPr lang="en-US" dirty="0"/>
                    </a:p>
                  </a:txBody>
                  <a:tcPr/>
                </a:tc>
              </a:tr>
              <a:tr h="469395">
                <a:tc>
                  <a:txBody>
                    <a:bodyPr/>
                    <a:lstStyle/>
                    <a:p>
                      <a:endParaRPr lang="en-US"/>
                    </a:p>
                  </a:txBody>
                  <a:tcPr/>
                </a:tc>
                <a:tc vMerge="1">
                  <a:txBody>
                    <a:bodyPr/>
                    <a:lstStyle/>
                    <a:p>
                      <a:endParaRPr lang="en-US"/>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5. Team Performance</a:t>
                      </a:r>
                    </a:p>
                  </a:txBody>
                  <a:tcPr/>
                </a:tc>
              </a:tr>
              <a:tr h="469395">
                <a:tc>
                  <a:txBody>
                    <a:bodyPr/>
                    <a:lstStyle/>
                    <a:p>
                      <a:endParaRPr lang="en-US" dirty="0"/>
                    </a:p>
                  </a:txBody>
                  <a:tcPr/>
                </a:tc>
                <a:tc vMerge="1">
                  <a:txBody>
                    <a:bodyPr/>
                    <a:lstStyle/>
                    <a:p>
                      <a:endParaRPr lang="en-US"/>
                    </a:p>
                  </a:txBody>
                  <a:tcPr/>
                </a:tc>
                <a:tc>
                  <a:txBody>
                    <a:bodyPr/>
                    <a:lstStyle/>
                    <a:p>
                      <a:endParaRPr lang="en-US" dirty="0"/>
                    </a:p>
                  </a:txBody>
                  <a:tcPr/>
                </a:tc>
                <a:tc>
                  <a:txBody>
                    <a:bodyPr/>
                    <a:lstStyle/>
                    <a:p>
                      <a:r>
                        <a:rPr lang="en-US" dirty="0" smtClean="0"/>
                        <a:t>6. Change Management</a:t>
                      </a:r>
                      <a:endParaRPr lang="en-US" dirty="0"/>
                    </a:p>
                  </a:txBody>
                  <a:tcPr/>
                </a:tc>
              </a:tr>
              <a:tr h="469395">
                <a:tc>
                  <a:txBody>
                    <a:bodyPr/>
                    <a:lstStyle/>
                    <a:p>
                      <a:endParaRPr lang="en-US"/>
                    </a:p>
                  </a:txBody>
                  <a:tcPr/>
                </a:tc>
                <a:tc vMerge="1">
                  <a:txBody>
                    <a:bodyPr/>
                    <a:lstStyle/>
                    <a:p>
                      <a:endParaRPr lang="en-US"/>
                    </a:p>
                  </a:txBody>
                  <a:tcPr/>
                </a:tc>
                <a:tc>
                  <a:txBody>
                    <a:bodyPr/>
                    <a:lstStyle/>
                    <a:p>
                      <a:endParaRPr lang="en-US"/>
                    </a:p>
                  </a:txBody>
                  <a:tcPr/>
                </a:tc>
                <a:tc>
                  <a:txBody>
                    <a:bodyPr/>
                    <a:lstStyle/>
                    <a:p>
                      <a:r>
                        <a:rPr lang="en-US" dirty="0" smtClean="0"/>
                        <a:t>7. Materials management</a:t>
                      </a:r>
                      <a:endParaRPr lang="en-US" dirty="0"/>
                    </a:p>
                  </a:txBody>
                  <a:tcPr/>
                </a:tc>
              </a:tr>
              <a:tr h="469395">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8.Safety</a:t>
                      </a:r>
                      <a:endParaRPr lang="en-US" dirty="0"/>
                    </a:p>
                  </a:txBody>
                  <a:tcPr/>
                </a:tc>
              </a:tr>
              <a:tr h="469395">
                <a:tc>
                  <a:txBody>
                    <a:bodyPr/>
                    <a:lstStyle/>
                    <a:p>
                      <a:endParaRPr lang="en-US" dirty="0"/>
                    </a:p>
                  </a:txBody>
                  <a:tcPr/>
                </a:tc>
                <a:tc>
                  <a:txBody>
                    <a:bodyPr/>
                    <a:lstStyle/>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txBody>
                  <a:tcPr/>
                </a:tc>
              </a:tr>
            </a:tbl>
          </a:graphicData>
        </a:graphic>
      </p:graphicFrame>
    </p:spTree>
    <p:extLst>
      <p:ext uri="{BB962C8B-B14F-4D97-AF65-F5344CB8AC3E}">
        <p14:creationId xmlns:p14="http://schemas.microsoft.com/office/powerpoint/2010/main" val="1328432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28600"/>
            <a:ext cx="8551766" cy="914384"/>
          </a:xfrm>
        </p:spPr>
        <p:txBody>
          <a:bodyPr>
            <a:normAutofit/>
          </a:bodyPr>
          <a:lstStyle/>
          <a:p>
            <a:r>
              <a:rPr lang="en-US" sz="3600" dirty="0"/>
              <a:t>Performance Measurement and Monitoring</a:t>
            </a:r>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78</a:t>
            </a:fld>
            <a:endParaRPr lang="en-GB" dirty="0"/>
          </a:p>
        </p:txBody>
      </p:sp>
      <p:sp>
        <p:nvSpPr>
          <p:cNvPr id="4" name="Content Placeholder 3"/>
          <p:cNvSpPr>
            <a:spLocks noGrp="1"/>
          </p:cNvSpPr>
          <p:nvPr>
            <p:ph sz="quarter" idx="1"/>
          </p:nvPr>
        </p:nvSpPr>
        <p:spPr>
          <a:xfrm>
            <a:off x="1738282" y="1600200"/>
            <a:ext cx="8929718" cy="5257800"/>
          </a:xfrm>
        </p:spPr>
        <p:txBody>
          <a:bodyPr/>
          <a:lstStyle/>
          <a:p>
            <a:pPr>
              <a:buNone/>
            </a:pPr>
            <a:r>
              <a:rPr lang="en-GB" dirty="0" smtClean="0"/>
              <a:t>The main KPIs in Infrastructure sector </a:t>
            </a:r>
          </a:p>
          <a:p>
            <a:pPr>
              <a:buNone/>
            </a:pPr>
            <a:r>
              <a:rPr lang="en-GB" dirty="0" smtClean="0"/>
              <a:t>  The main five KPI’s in Infrastructure sector are:</a:t>
            </a:r>
          </a:p>
          <a:p>
            <a:pPr marL="514350" indent="-514350">
              <a:buFont typeface="+mj-lt"/>
              <a:buAutoNum type="arabicPeriod"/>
            </a:pPr>
            <a:r>
              <a:rPr lang="en-GB" sz="2400" dirty="0"/>
              <a:t>Client Satisfaction.</a:t>
            </a:r>
          </a:p>
          <a:p>
            <a:pPr marL="514350" indent="-514350">
              <a:buFont typeface="+mj-lt"/>
              <a:buAutoNum type="arabicPeriod"/>
            </a:pPr>
            <a:r>
              <a:rPr lang="en-GB" sz="2400" dirty="0"/>
              <a:t>Construction Time &amp; Cost.</a:t>
            </a:r>
          </a:p>
          <a:p>
            <a:pPr marL="514350" indent="-514350">
              <a:buFont typeface="+mj-lt"/>
              <a:buAutoNum type="arabicPeriod"/>
            </a:pPr>
            <a:r>
              <a:rPr lang="en-GB" sz="2400" dirty="0"/>
              <a:t>Productivity.</a:t>
            </a:r>
          </a:p>
          <a:p>
            <a:pPr marL="514350" indent="-514350">
              <a:buFont typeface="+mj-lt"/>
              <a:buAutoNum type="arabicPeriod"/>
            </a:pPr>
            <a:r>
              <a:rPr lang="en-GB" sz="2400" dirty="0"/>
              <a:t>Defects.</a:t>
            </a:r>
          </a:p>
          <a:p>
            <a:pPr marL="514350" indent="-514350">
              <a:buFont typeface="+mj-lt"/>
              <a:buAutoNum type="arabicPeriod"/>
            </a:pPr>
            <a:r>
              <a:rPr lang="en-GB" sz="2400" dirty="0"/>
              <a:t>Profitability</a:t>
            </a:r>
            <a:endParaRPr lang="en-US" sz="2400" dirty="0"/>
          </a:p>
        </p:txBody>
      </p:sp>
    </p:spTree>
    <p:extLst>
      <p:ext uri="{BB962C8B-B14F-4D97-AF65-F5344CB8AC3E}">
        <p14:creationId xmlns:p14="http://schemas.microsoft.com/office/powerpoint/2010/main" val="1585099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28670"/>
          </a:xfrm>
        </p:spPr>
        <p:txBody>
          <a:bodyPr>
            <a:noAutofit/>
          </a:bodyPr>
          <a:lstStyle/>
          <a:p>
            <a:pPr lvl="1" algn="l" rtl="0">
              <a:spcBef>
                <a:spcPct val="0"/>
              </a:spcBef>
            </a:pPr>
            <a:r>
              <a:rPr lang="en-US" sz="2800" dirty="0"/>
              <a:t>2.3 Performance Improvement principles and  tools </a:t>
            </a:r>
            <a:br>
              <a:rPr lang="en-US" sz="2800" dirty="0"/>
            </a:br>
            <a:endParaRPr lang="en-US" dirty="0"/>
          </a:p>
        </p:txBody>
      </p:sp>
      <p:sp>
        <p:nvSpPr>
          <p:cNvPr id="3" name="Slide Number Placeholder 2"/>
          <p:cNvSpPr>
            <a:spLocks noGrp="1"/>
          </p:cNvSpPr>
          <p:nvPr>
            <p:ph type="sldNum" sz="quarter" idx="12"/>
          </p:nvPr>
        </p:nvSpPr>
        <p:spPr/>
        <p:txBody>
          <a:bodyPr>
            <a:normAutofit/>
          </a:bodyPr>
          <a:lstStyle/>
          <a:p>
            <a:fld id="{5D0ABF8C-10CC-45BD-B77F-2B9D43D9EC53}" type="slidenum">
              <a:rPr lang="en-GB" smtClean="0"/>
              <a:t>79</a:t>
            </a:fld>
            <a:endParaRPr lang="en-GB" dirty="0"/>
          </a:p>
        </p:txBody>
      </p:sp>
      <p:sp>
        <p:nvSpPr>
          <p:cNvPr id="4" name="Content Placeholder 3"/>
          <p:cNvSpPr>
            <a:spLocks noGrp="1"/>
          </p:cNvSpPr>
          <p:nvPr>
            <p:ph sz="quarter" idx="1"/>
          </p:nvPr>
        </p:nvSpPr>
        <p:spPr>
          <a:xfrm>
            <a:off x="1666844" y="1571612"/>
            <a:ext cx="9001156" cy="5143536"/>
          </a:xfrm>
        </p:spPr>
        <p:txBody>
          <a:bodyPr>
            <a:normAutofit/>
          </a:bodyPr>
          <a:lstStyle/>
          <a:p>
            <a:pPr marL="834390" lvl="1" indent="-514350">
              <a:buNone/>
            </a:pPr>
            <a:endParaRPr lang="en-US" dirty="0"/>
          </a:p>
          <a:p>
            <a:pPr marL="834390" lvl="1" indent="-514350">
              <a:buFont typeface="Wingdings" panose="05000000000000000000" pitchFamily="2" charset="2"/>
              <a:buChar char="Ø"/>
            </a:pPr>
            <a:r>
              <a:rPr lang="en-US" dirty="0"/>
              <a:t> Productivity</a:t>
            </a:r>
          </a:p>
          <a:p>
            <a:pPr marL="834390" lvl="1" indent="-514350">
              <a:buFont typeface="Wingdings" panose="05000000000000000000" pitchFamily="2" charset="2"/>
              <a:buChar char="Ø"/>
            </a:pPr>
            <a:r>
              <a:rPr lang="en-US" dirty="0"/>
              <a:t>   Lean concept</a:t>
            </a:r>
          </a:p>
          <a:p>
            <a:pPr marL="834390" lvl="1" indent="-514350">
              <a:buFont typeface="Wingdings" panose="05000000000000000000" pitchFamily="2" charset="2"/>
              <a:buChar char="Ø"/>
            </a:pPr>
            <a:r>
              <a:rPr lang="en-US" dirty="0"/>
              <a:t>   Kaizen</a:t>
            </a:r>
          </a:p>
          <a:p>
            <a:pPr marL="834390" lvl="1" indent="-514350">
              <a:buFont typeface="Wingdings" panose="05000000000000000000" pitchFamily="2" charset="2"/>
              <a:buChar char="Ø"/>
            </a:pPr>
            <a:r>
              <a:rPr lang="en-US" dirty="0"/>
              <a:t>    BSC </a:t>
            </a:r>
          </a:p>
          <a:p>
            <a:pPr marL="834390" lvl="1" indent="-514350">
              <a:buFont typeface="Wingdings" panose="05000000000000000000" pitchFamily="2" charset="2"/>
              <a:buChar char="Ø"/>
            </a:pPr>
            <a:r>
              <a:rPr lang="en-US" dirty="0"/>
              <a:t>    BPR </a:t>
            </a:r>
          </a:p>
          <a:p>
            <a:pPr marL="834390" lvl="1" indent="-514350">
              <a:buFont typeface="Wingdings" panose="05000000000000000000" pitchFamily="2" charset="2"/>
              <a:buChar char="Ø"/>
            </a:pPr>
            <a:r>
              <a:rPr lang="en-US" dirty="0"/>
              <a:t>   EVM </a:t>
            </a:r>
          </a:p>
          <a:p>
            <a:pPr marL="834390" lvl="1" indent="-514350">
              <a:buFont typeface="Wingdings" panose="05000000000000000000" pitchFamily="2" charset="2"/>
              <a:buChar char="Ø"/>
            </a:pPr>
            <a:r>
              <a:rPr lang="en-US" dirty="0"/>
              <a:t>   TQM</a:t>
            </a:r>
          </a:p>
          <a:p>
            <a:pPr marL="834390" lvl="1" indent="-514350">
              <a:buFont typeface="Wingdings" panose="05000000000000000000" pitchFamily="2" charset="2"/>
              <a:buChar char="Ø"/>
            </a:pPr>
            <a:r>
              <a:rPr lang="en-US" dirty="0"/>
              <a:t>   Concurrent Engineering </a:t>
            </a:r>
          </a:p>
          <a:p>
            <a:pPr marL="834390" lvl="1" indent="-514350">
              <a:buFont typeface="Wingdings" panose="05000000000000000000" pitchFamily="2" charset="2"/>
              <a:buChar char="Ø"/>
            </a:pPr>
            <a:r>
              <a:rPr lang="en-US" dirty="0"/>
              <a:t>   Benchmarking</a:t>
            </a:r>
          </a:p>
          <a:p>
            <a:pPr marL="834390" lvl="1" indent="-514350">
              <a:buNone/>
            </a:pPr>
            <a:endParaRPr lang="en-US" dirty="0"/>
          </a:p>
        </p:txBody>
      </p:sp>
    </p:spTree>
    <p:extLst>
      <p:ext uri="{BB962C8B-B14F-4D97-AF65-F5344CB8AC3E}">
        <p14:creationId xmlns:p14="http://schemas.microsoft.com/office/powerpoint/2010/main" val="117877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sz="quarter" idx="1"/>
          </p:nvPr>
        </p:nvSpPr>
        <p:spPr>
          <a:xfrm>
            <a:off x="1524000" y="1571613"/>
            <a:ext cx="9144000" cy="5000660"/>
          </a:xfrm>
        </p:spPr>
        <p:txBody>
          <a:bodyPr>
            <a:normAutofit/>
          </a:bodyPr>
          <a:lstStyle/>
          <a:p>
            <a:pPr lvl="2">
              <a:buNone/>
            </a:pPr>
            <a:r>
              <a:rPr lang="en-GB" sz="3000" b="1" dirty="0"/>
              <a:t>Industry’s clients are not satisfied </a:t>
            </a:r>
            <a:endParaRPr lang="en-GB" sz="3000" b="1" dirty="0">
              <a:latin typeface="Book Antiqua" panose="02040602050305030304" pitchFamily="18" charset="0"/>
            </a:endParaRPr>
          </a:p>
          <a:p>
            <a:pPr algn="just">
              <a:buFont typeface="Wingdings" panose="05000000000000000000" pitchFamily="2" charset="2"/>
              <a:buChar char="Ø"/>
            </a:pPr>
            <a:r>
              <a:rPr lang="en-GB" sz="3400" dirty="0">
                <a:latin typeface="Book Antiqua" panose="02040602050305030304" pitchFamily="18" charset="0"/>
              </a:rPr>
              <a:t> </a:t>
            </a:r>
            <a:r>
              <a:rPr lang="en-GB" dirty="0">
                <a:latin typeface="+mj-lt"/>
              </a:rPr>
              <a:t>Quality of construction is poor (repairs and reworks)</a:t>
            </a:r>
          </a:p>
          <a:p>
            <a:pPr algn="just">
              <a:buFont typeface="Wingdings" panose="05000000000000000000" pitchFamily="2" charset="2"/>
              <a:buChar char="Ø"/>
            </a:pPr>
            <a:r>
              <a:rPr lang="en-GB" dirty="0">
                <a:latin typeface="+mj-lt"/>
              </a:rPr>
              <a:t> Inefficiency of the construction team to respond to clients complaints and inquiries</a:t>
            </a:r>
          </a:p>
          <a:p>
            <a:pPr algn="just">
              <a:buFont typeface="Wingdings" panose="05000000000000000000" pitchFamily="2" charset="2"/>
              <a:buChar char="Ø"/>
            </a:pPr>
            <a:r>
              <a:rPr lang="en-GB" dirty="0">
                <a:latin typeface="+mj-lt"/>
              </a:rPr>
              <a:t> Lack of innovation on behalf of the contractor and designer</a:t>
            </a:r>
          </a:p>
          <a:p>
            <a:pPr algn="just">
              <a:buFont typeface="Wingdings" panose="05000000000000000000" pitchFamily="2" charset="2"/>
              <a:buChar char="Ø"/>
            </a:pPr>
            <a:r>
              <a:rPr lang="en-GB" dirty="0">
                <a:latin typeface="+mj-lt"/>
              </a:rPr>
              <a:t> Disputes and claims</a:t>
            </a:r>
          </a:p>
          <a:p>
            <a:pPr algn="just">
              <a:buFont typeface="Wingdings" panose="05000000000000000000" pitchFamily="2" charset="2"/>
              <a:buChar char="Ø"/>
            </a:pPr>
            <a:r>
              <a:rPr lang="en-GB" dirty="0">
                <a:latin typeface="+mj-lt"/>
              </a:rPr>
              <a:t> Incomplete as build drawings and information about the building and its requirements</a:t>
            </a:r>
          </a:p>
        </p:txBody>
      </p:sp>
      <p:sp>
        <p:nvSpPr>
          <p:cNvPr id="4" name="Title 1"/>
          <p:cNvSpPr txBox="1"/>
          <p:nvPr/>
        </p:nvSpPr>
        <p:spPr>
          <a:xfrm>
            <a:off x="1809720" y="214290"/>
            <a:ext cx="8215370" cy="1000132"/>
          </a:xfrm>
          <a:prstGeom prst="rect">
            <a:avLst/>
          </a:prstGeom>
        </p:spPr>
        <p:txBody>
          <a:bodyPr vert="horz" anchor="ctr">
            <a:normAutofit fontScale="52500" lnSpcReduction="20000"/>
          </a:bodyPr>
          <a:lstStyle/>
          <a:p>
            <a:pPr lvl="0">
              <a:spcBef>
                <a:spcPct val="0"/>
              </a:spcBef>
            </a:pPr>
            <a:r>
              <a:rPr lang="en-US" sz="4400" b="1" dirty="0">
                <a:solidFill>
                  <a:schemeClr val="tx2"/>
                </a:solidFill>
                <a:latin typeface="+mj-lt"/>
                <a:ea typeface="+mj-ea"/>
                <a:cs typeface="+mj-cs"/>
              </a:rPr>
              <a:t/>
            </a:r>
            <a:br>
              <a:rPr lang="en-US" sz="4400" b="1" dirty="0">
                <a:solidFill>
                  <a:schemeClr val="tx2"/>
                </a:solidFill>
                <a:latin typeface="+mj-lt"/>
                <a:ea typeface="+mj-ea"/>
                <a:cs typeface="+mj-cs"/>
              </a:rPr>
            </a:br>
            <a:r>
              <a:rPr lang="en-US" sz="5300" b="1" dirty="0">
                <a:solidFill>
                  <a:schemeClr val="tx2"/>
                </a:solidFill>
                <a:latin typeface="+mj-lt"/>
                <a:ea typeface="+mj-ea"/>
                <a:cs typeface="+mj-cs"/>
              </a:rPr>
              <a:t>Construction </a:t>
            </a:r>
            <a:r>
              <a:rPr lang="en-US" sz="5300" dirty="0"/>
              <a:t>Performance management Basics</a:t>
            </a:r>
            <a:br>
              <a:rPr lang="en-US" sz="5300" dirty="0"/>
            </a:br>
            <a:endParaRPr lang="en-US" sz="4400" dirty="0">
              <a:solidFill>
                <a:schemeClr val="tx2"/>
              </a:solidFill>
              <a:latin typeface="+mj-lt"/>
              <a:ea typeface="+mj-ea"/>
              <a:cs typeface="+mj-cs"/>
            </a:endParaRPr>
          </a:p>
        </p:txBody>
      </p:sp>
    </p:spTree>
    <p:extLst>
      <p:ext uri="{BB962C8B-B14F-4D97-AF65-F5344CB8AC3E}">
        <p14:creationId xmlns:p14="http://schemas.microsoft.com/office/powerpoint/2010/main" val="3599957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28600"/>
            <a:ext cx="8766048" cy="985822"/>
          </a:xfrm>
        </p:spPr>
        <p:txBody>
          <a:bodyPr/>
          <a:lstStyle/>
          <a:p>
            <a:r>
              <a:rPr lang="en-US" dirty="0" smtClean="0"/>
              <a:t> 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80</a:t>
            </a:fld>
            <a:endParaRPr lang="en-US" dirty="0"/>
          </a:p>
        </p:txBody>
      </p:sp>
      <p:sp>
        <p:nvSpPr>
          <p:cNvPr id="3" name="Content Placeholder 2"/>
          <p:cNvSpPr>
            <a:spLocks noGrp="1"/>
          </p:cNvSpPr>
          <p:nvPr>
            <p:ph sz="quarter" idx="1"/>
          </p:nvPr>
        </p:nvSpPr>
        <p:spPr>
          <a:xfrm>
            <a:off x="1524000" y="1600200"/>
            <a:ext cx="8766048" cy="4757758"/>
          </a:xfrm>
        </p:spPr>
        <p:txBody>
          <a:bodyPr>
            <a:normAutofit/>
          </a:bodyPr>
          <a:lstStyle/>
          <a:p>
            <a:pPr>
              <a:buNone/>
            </a:pPr>
            <a:r>
              <a:rPr lang="en-US" sz="2400" dirty="0"/>
              <a:t>Productivity in construction</a:t>
            </a:r>
          </a:p>
          <a:p>
            <a:pPr algn="just">
              <a:buNone/>
            </a:pPr>
            <a:r>
              <a:rPr lang="en-US" sz="2400" dirty="0"/>
              <a:t>   Construction productivity, which is measured by output per unit of resource input, plays a key role in the success of a construction project. High productivity leads to lower unit cost to carry out a task or operation. It is highly related to cost and time performance of a project</a:t>
            </a:r>
          </a:p>
          <a:p>
            <a:pPr>
              <a:buNone/>
            </a:pPr>
            <a:r>
              <a:rPr lang="en-US" sz="2400" dirty="0"/>
              <a:t>Factors affecting construction labor productivity:</a:t>
            </a:r>
          </a:p>
          <a:p>
            <a:pPr marL="514350" indent="-514350">
              <a:buFont typeface="+mj-lt"/>
              <a:buAutoNum type="arabicPeriod"/>
            </a:pPr>
            <a:r>
              <a:rPr lang="en-US" sz="2400" dirty="0"/>
              <a:t>Industry related factors</a:t>
            </a:r>
          </a:p>
          <a:p>
            <a:pPr marL="514350" indent="-514350">
              <a:buFont typeface="+mj-lt"/>
              <a:buAutoNum type="arabicPeriod"/>
            </a:pPr>
            <a:r>
              <a:rPr lang="en-US" sz="2400" dirty="0"/>
              <a:t>Project related factors</a:t>
            </a:r>
          </a:p>
          <a:p>
            <a:pPr marL="514350" indent="-514350">
              <a:buFont typeface="+mj-lt"/>
              <a:buAutoNum type="arabicPeriod"/>
            </a:pPr>
            <a:r>
              <a:rPr lang="en-US" sz="2400" dirty="0"/>
              <a:t>Labor related factors</a:t>
            </a:r>
          </a:p>
          <a:p>
            <a:pPr marL="514350" indent="-514350">
              <a:buFont typeface="+mj-lt"/>
              <a:buAutoNum type="arabicPeriod"/>
            </a:pPr>
            <a:r>
              <a:rPr lang="en-US" sz="2400" dirty="0"/>
              <a:t>Management related factors</a:t>
            </a:r>
          </a:p>
          <a:p>
            <a:pPr>
              <a:buNone/>
            </a:pPr>
            <a:endParaRPr lang="en-US" dirty="0" smtClean="0"/>
          </a:p>
        </p:txBody>
      </p:sp>
    </p:spTree>
    <p:extLst>
      <p:ext uri="{BB962C8B-B14F-4D97-AF65-F5344CB8AC3E}">
        <p14:creationId xmlns:p14="http://schemas.microsoft.com/office/powerpoint/2010/main" val="28754708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normAutofit/>
          </a:bodyPr>
          <a:lstStyle/>
          <a:p>
            <a:r>
              <a:rPr lang="en-US" dirty="0" smtClean="0"/>
              <a:t> 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81</a:t>
            </a:fld>
            <a:endParaRPr lang="en-US" dirty="0"/>
          </a:p>
        </p:txBody>
      </p:sp>
      <p:sp>
        <p:nvSpPr>
          <p:cNvPr id="3" name="Content Placeholder 2"/>
          <p:cNvSpPr>
            <a:spLocks noGrp="1"/>
          </p:cNvSpPr>
          <p:nvPr>
            <p:ph sz="quarter" idx="1"/>
          </p:nvPr>
        </p:nvSpPr>
        <p:spPr>
          <a:xfrm>
            <a:off x="1524000" y="1600200"/>
            <a:ext cx="9144000" cy="5257800"/>
          </a:xfrm>
        </p:spPr>
        <p:txBody>
          <a:bodyPr/>
          <a:lstStyle/>
          <a:p>
            <a:pPr lvl="1">
              <a:buNone/>
            </a:pPr>
            <a:r>
              <a:rPr lang="en-US" dirty="0" smtClean="0"/>
              <a:t>Industry related factors</a:t>
            </a:r>
          </a:p>
          <a:p>
            <a:pPr lvl="1">
              <a:buFont typeface="Wingdings" panose="05000000000000000000" pitchFamily="2" charset="2"/>
              <a:buChar char="Ø"/>
            </a:pPr>
            <a:r>
              <a:rPr lang="en-US" dirty="0" smtClean="0"/>
              <a:t>Investment</a:t>
            </a:r>
          </a:p>
          <a:p>
            <a:pPr lvl="1">
              <a:buFont typeface="Wingdings" panose="05000000000000000000" pitchFamily="2" charset="2"/>
              <a:buChar char="Ø"/>
            </a:pPr>
            <a:r>
              <a:rPr lang="en-US" dirty="0" smtClean="0"/>
              <a:t>Government</a:t>
            </a:r>
          </a:p>
          <a:p>
            <a:pPr lvl="1">
              <a:buFont typeface="Wingdings" panose="05000000000000000000" pitchFamily="2" charset="2"/>
              <a:buChar char="Ø"/>
            </a:pPr>
            <a:r>
              <a:rPr lang="en-US" dirty="0" smtClean="0"/>
              <a:t>Research and development</a:t>
            </a:r>
          </a:p>
          <a:p>
            <a:pPr lvl="1">
              <a:buFont typeface="Wingdings" panose="05000000000000000000" pitchFamily="2" charset="2"/>
              <a:buChar char="Ø"/>
            </a:pPr>
            <a:r>
              <a:rPr lang="en-US" dirty="0" smtClean="0"/>
              <a:t>Weather</a:t>
            </a:r>
          </a:p>
          <a:p>
            <a:pPr lvl="1">
              <a:buFont typeface="Wingdings" panose="05000000000000000000" pitchFamily="2" charset="2"/>
              <a:buChar char="Ø"/>
            </a:pPr>
            <a:r>
              <a:rPr lang="en-US" dirty="0" smtClean="0"/>
              <a:t>Building code and specification</a:t>
            </a:r>
            <a:endParaRPr lang="en-US" dirty="0"/>
          </a:p>
        </p:txBody>
      </p:sp>
    </p:spTree>
    <p:extLst>
      <p:ext uri="{BB962C8B-B14F-4D97-AF65-F5344CB8AC3E}">
        <p14:creationId xmlns:p14="http://schemas.microsoft.com/office/powerpoint/2010/main" val="10265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228600"/>
            <a:ext cx="8623204" cy="985822"/>
          </a:xfrm>
        </p:spPr>
        <p:txBody>
          <a:bodyPr>
            <a:normAutofit/>
          </a:bodyPr>
          <a:lstStyle/>
          <a:p>
            <a:pPr marL="514350" indent="-514350"/>
            <a:r>
              <a:rPr lang="en-US" dirty="0" smtClean="0"/>
              <a:t> 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82</a:t>
            </a:fld>
            <a:endParaRPr lang="en-US" dirty="0"/>
          </a:p>
        </p:txBody>
      </p:sp>
      <p:sp>
        <p:nvSpPr>
          <p:cNvPr id="3" name="Content Placeholder 2"/>
          <p:cNvSpPr>
            <a:spLocks noGrp="1"/>
          </p:cNvSpPr>
          <p:nvPr>
            <p:ph sz="quarter" idx="1"/>
          </p:nvPr>
        </p:nvSpPr>
        <p:spPr>
          <a:xfrm>
            <a:off x="1524000" y="1600200"/>
            <a:ext cx="8929718" cy="4757758"/>
          </a:xfrm>
        </p:spPr>
        <p:txBody>
          <a:bodyPr>
            <a:normAutofit/>
          </a:bodyPr>
          <a:lstStyle/>
          <a:p>
            <a:pPr lvl="1">
              <a:buNone/>
            </a:pPr>
            <a:r>
              <a:rPr lang="en-US" dirty="0" smtClean="0"/>
              <a:t>Project related factors</a:t>
            </a:r>
          </a:p>
          <a:p>
            <a:pPr lvl="1">
              <a:buFont typeface="Wingdings" panose="05000000000000000000" pitchFamily="2" charset="2"/>
              <a:buChar char="Ø"/>
            </a:pPr>
            <a:r>
              <a:rPr lang="en-US" dirty="0" smtClean="0"/>
              <a:t>Project design</a:t>
            </a:r>
          </a:p>
          <a:p>
            <a:pPr lvl="1">
              <a:buFont typeface="Wingdings" panose="05000000000000000000" pitchFamily="2" charset="2"/>
              <a:buChar char="Ø"/>
            </a:pPr>
            <a:r>
              <a:rPr lang="en-US" dirty="0" smtClean="0"/>
              <a:t>Design changes</a:t>
            </a:r>
          </a:p>
          <a:p>
            <a:pPr lvl="1">
              <a:buFont typeface="Wingdings" panose="05000000000000000000" pitchFamily="2" charset="2"/>
              <a:buChar char="Ø"/>
            </a:pPr>
            <a:r>
              <a:rPr lang="en-US" dirty="0" smtClean="0"/>
              <a:t>Method of construction</a:t>
            </a:r>
          </a:p>
          <a:p>
            <a:pPr lvl="1">
              <a:buFont typeface="Wingdings" panose="05000000000000000000" pitchFamily="2" charset="2"/>
              <a:buChar char="Ø"/>
            </a:pPr>
            <a:r>
              <a:rPr lang="en-US" dirty="0" smtClean="0"/>
              <a:t>Type of contract</a:t>
            </a:r>
          </a:p>
          <a:p>
            <a:pPr lvl="1">
              <a:buFont typeface="Wingdings" panose="05000000000000000000" pitchFamily="2" charset="2"/>
              <a:buChar char="Ø"/>
            </a:pPr>
            <a:r>
              <a:rPr lang="en-US" dirty="0" smtClean="0"/>
              <a:t>Location</a:t>
            </a:r>
          </a:p>
          <a:p>
            <a:pPr lvl="1">
              <a:buFont typeface="Wingdings" panose="05000000000000000000" pitchFamily="2" charset="2"/>
              <a:buChar char="Ø"/>
            </a:pPr>
            <a:r>
              <a:rPr lang="en-US" dirty="0" smtClean="0"/>
              <a:t>Type of project</a:t>
            </a:r>
          </a:p>
          <a:p>
            <a:pPr lvl="1">
              <a:buFont typeface="Wingdings" panose="05000000000000000000" pitchFamily="2" charset="2"/>
              <a:buChar char="Ø"/>
            </a:pPr>
            <a:r>
              <a:rPr lang="en-US" dirty="0" smtClean="0"/>
              <a:t>Work type</a:t>
            </a:r>
          </a:p>
          <a:p>
            <a:pPr lvl="1">
              <a:buFont typeface="Wingdings" panose="05000000000000000000" pitchFamily="2" charset="2"/>
              <a:buChar char="Ø"/>
            </a:pPr>
            <a:r>
              <a:rPr lang="en-US" dirty="0" smtClean="0"/>
              <a:t>Physical element</a:t>
            </a:r>
            <a:endParaRPr lang="en-US" dirty="0"/>
          </a:p>
        </p:txBody>
      </p:sp>
    </p:spTree>
    <p:extLst>
      <p:ext uri="{BB962C8B-B14F-4D97-AF65-F5344CB8AC3E}">
        <p14:creationId xmlns:p14="http://schemas.microsoft.com/office/powerpoint/2010/main" val="62348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228600"/>
            <a:ext cx="9001156" cy="985822"/>
          </a:xfrm>
        </p:spPr>
        <p:txBody>
          <a:bodyPr>
            <a:normAutofit/>
          </a:bodyPr>
          <a:lstStyle/>
          <a:p>
            <a:pPr marL="514350" indent="-514350"/>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83</a:t>
            </a:fld>
            <a:endParaRPr lang="en-US" dirty="0"/>
          </a:p>
        </p:txBody>
      </p:sp>
      <p:sp>
        <p:nvSpPr>
          <p:cNvPr id="3" name="Content Placeholder 2"/>
          <p:cNvSpPr>
            <a:spLocks noGrp="1"/>
          </p:cNvSpPr>
          <p:nvPr>
            <p:ph sz="quarter" idx="1"/>
          </p:nvPr>
        </p:nvSpPr>
        <p:spPr>
          <a:xfrm>
            <a:off x="1524000" y="1600200"/>
            <a:ext cx="9001156" cy="5257800"/>
          </a:xfrm>
        </p:spPr>
        <p:txBody>
          <a:bodyPr/>
          <a:lstStyle/>
          <a:p>
            <a:pPr>
              <a:buNone/>
            </a:pPr>
            <a:r>
              <a:rPr lang="en-US" dirty="0" smtClean="0"/>
              <a:t>Labor related factors</a:t>
            </a:r>
          </a:p>
          <a:p>
            <a:pPr lvl="1">
              <a:buFont typeface="Wingdings" panose="05000000000000000000" pitchFamily="2" charset="2"/>
              <a:buChar char="Ø"/>
            </a:pPr>
            <a:r>
              <a:rPr lang="en-US" dirty="0" smtClean="0"/>
              <a:t>Supply and demand</a:t>
            </a:r>
          </a:p>
          <a:p>
            <a:pPr lvl="1">
              <a:buFont typeface="Wingdings" panose="05000000000000000000" pitchFamily="2" charset="2"/>
              <a:buChar char="Ø"/>
            </a:pPr>
            <a:r>
              <a:rPr lang="en-US" dirty="0" smtClean="0"/>
              <a:t>Unions rules</a:t>
            </a:r>
          </a:p>
          <a:p>
            <a:pPr lvl="1">
              <a:buFont typeface="Wingdings" panose="05000000000000000000" pitchFamily="2" charset="2"/>
              <a:buChar char="Ø"/>
            </a:pPr>
            <a:r>
              <a:rPr lang="en-US" dirty="0" smtClean="0"/>
              <a:t>Crew composition</a:t>
            </a:r>
          </a:p>
          <a:p>
            <a:pPr lvl="1">
              <a:buFont typeface="Wingdings" panose="05000000000000000000" pitchFamily="2" charset="2"/>
              <a:buChar char="Ø"/>
            </a:pPr>
            <a:r>
              <a:rPr lang="en-US" dirty="0" smtClean="0"/>
              <a:t>Crew size</a:t>
            </a:r>
          </a:p>
          <a:p>
            <a:pPr lvl="1">
              <a:buFont typeface="Wingdings" panose="05000000000000000000" pitchFamily="2" charset="2"/>
              <a:buChar char="Ø"/>
            </a:pPr>
            <a:r>
              <a:rPr lang="en-US" dirty="0" smtClean="0"/>
              <a:t>Skills</a:t>
            </a:r>
          </a:p>
          <a:p>
            <a:pPr lvl="1">
              <a:buFont typeface="Wingdings" panose="05000000000000000000" pitchFamily="2" charset="2"/>
              <a:buChar char="Ø"/>
            </a:pPr>
            <a:r>
              <a:rPr lang="en-US" dirty="0" smtClean="0"/>
              <a:t>Capabilities</a:t>
            </a:r>
          </a:p>
          <a:p>
            <a:pPr lvl="1">
              <a:buFont typeface="Wingdings" panose="05000000000000000000" pitchFamily="2" charset="2"/>
              <a:buChar char="Ø"/>
            </a:pPr>
            <a:r>
              <a:rPr lang="en-US" dirty="0" smtClean="0"/>
              <a:t>Motive</a:t>
            </a:r>
          </a:p>
          <a:p>
            <a:endParaRPr lang="en-US" dirty="0"/>
          </a:p>
        </p:txBody>
      </p:sp>
    </p:spTree>
    <p:extLst>
      <p:ext uri="{BB962C8B-B14F-4D97-AF65-F5344CB8AC3E}">
        <p14:creationId xmlns:p14="http://schemas.microsoft.com/office/powerpoint/2010/main" val="17884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28600"/>
            <a:ext cx="8766048" cy="985822"/>
          </a:xfrm>
        </p:spPr>
        <p:txBody>
          <a:bodyPr/>
          <a:lstStyle/>
          <a:p>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84</a:t>
            </a:fld>
            <a:endParaRPr lang="en-US" dirty="0"/>
          </a:p>
        </p:txBody>
      </p:sp>
      <p:sp>
        <p:nvSpPr>
          <p:cNvPr id="3" name="Content Placeholder 2"/>
          <p:cNvSpPr>
            <a:spLocks noGrp="1"/>
          </p:cNvSpPr>
          <p:nvPr>
            <p:ph sz="quarter" idx="1"/>
          </p:nvPr>
        </p:nvSpPr>
        <p:spPr>
          <a:xfrm>
            <a:off x="1524000" y="1600200"/>
            <a:ext cx="9144000" cy="5257800"/>
          </a:xfrm>
        </p:spPr>
        <p:txBody>
          <a:bodyPr>
            <a:normAutofit/>
          </a:bodyPr>
          <a:lstStyle/>
          <a:p>
            <a:pPr>
              <a:buNone/>
            </a:pPr>
            <a:r>
              <a:rPr lang="en-US" dirty="0" smtClean="0"/>
              <a:t>Management related factors</a:t>
            </a:r>
          </a:p>
          <a:p>
            <a:pPr lvl="1">
              <a:buFont typeface="Wingdings" panose="05000000000000000000" pitchFamily="2" charset="2"/>
              <a:buChar char="Ø"/>
            </a:pPr>
            <a:r>
              <a:rPr lang="en-US" dirty="0" smtClean="0"/>
              <a:t>Planning and scheduling</a:t>
            </a:r>
          </a:p>
          <a:p>
            <a:pPr lvl="1">
              <a:buFont typeface="Wingdings" panose="05000000000000000000" pitchFamily="2" charset="2"/>
              <a:buChar char="Ø"/>
            </a:pPr>
            <a:r>
              <a:rPr lang="en-US" dirty="0" smtClean="0"/>
              <a:t>Control</a:t>
            </a:r>
          </a:p>
          <a:p>
            <a:pPr lvl="1">
              <a:buFont typeface="Wingdings" panose="05000000000000000000" pitchFamily="2" charset="2"/>
              <a:buChar char="Ø"/>
            </a:pPr>
            <a:r>
              <a:rPr lang="en-US" dirty="0" smtClean="0"/>
              <a:t>Project organization</a:t>
            </a:r>
          </a:p>
          <a:p>
            <a:pPr lvl="1">
              <a:buFont typeface="Wingdings" panose="05000000000000000000" pitchFamily="2" charset="2"/>
              <a:buChar char="Ø"/>
            </a:pPr>
            <a:r>
              <a:rPr lang="en-US" dirty="0" smtClean="0"/>
              <a:t>Supervision</a:t>
            </a:r>
          </a:p>
          <a:p>
            <a:pPr lvl="1">
              <a:buFont typeface="Wingdings" panose="05000000000000000000" pitchFamily="2" charset="2"/>
              <a:buChar char="Ø"/>
            </a:pPr>
            <a:r>
              <a:rPr lang="en-US" dirty="0" smtClean="0"/>
              <a:t>Materials and tools availability</a:t>
            </a:r>
          </a:p>
          <a:p>
            <a:pPr lvl="1">
              <a:buFont typeface="Wingdings" panose="05000000000000000000" pitchFamily="2" charset="2"/>
              <a:buChar char="Ø"/>
            </a:pPr>
            <a:r>
              <a:rPr lang="en-US" dirty="0" smtClean="0"/>
              <a:t>Lack of motivation of workers</a:t>
            </a:r>
          </a:p>
          <a:p>
            <a:pPr lvl="1">
              <a:buFont typeface="Wingdings" panose="05000000000000000000" pitchFamily="2" charset="2"/>
              <a:buChar char="Ø"/>
            </a:pPr>
            <a:r>
              <a:rPr lang="en-US" dirty="0" smtClean="0"/>
              <a:t>Site layout</a:t>
            </a:r>
          </a:p>
          <a:p>
            <a:pPr lvl="1">
              <a:buFont typeface="Wingdings" panose="05000000000000000000" pitchFamily="2" charset="2"/>
              <a:buChar char="Ø"/>
            </a:pPr>
            <a:r>
              <a:rPr lang="en-US" dirty="0" smtClean="0"/>
              <a:t>Work redoing over crowded areas and delays</a:t>
            </a:r>
          </a:p>
          <a:p>
            <a:endParaRPr lang="en-US" dirty="0"/>
          </a:p>
        </p:txBody>
      </p:sp>
    </p:spTree>
    <p:extLst>
      <p:ext uri="{BB962C8B-B14F-4D97-AF65-F5344CB8AC3E}">
        <p14:creationId xmlns:p14="http://schemas.microsoft.com/office/powerpoint/2010/main" val="23549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normAutofit/>
          </a:bodyPr>
          <a:lstStyle/>
          <a:p>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85</a:t>
            </a:fld>
            <a:endParaRPr lang="en-US" dirty="0"/>
          </a:p>
        </p:txBody>
      </p:sp>
      <p:sp>
        <p:nvSpPr>
          <p:cNvPr id="3" name="Content Placeholder 2"/>
          <p:cNvSpPr>
            <a:spLocks noGrp="1"/>
          </p:cNvSpPr>
          <p:nvPr>
            <p:ph sz="quarter" idx="1"/>
          </p:nvPr>
        </p:nvSpPr>
        <p:spPr>
          <a:xfrm>
            <a:off x="1524000" y="1600200"/>
            <a:ext cx="9144000" cy="5257800"/>
          </a:xfrm>
        </p:spPr>
        <p:txBody>
          <a:bodyPr/>
          <a:lstStyle/>
          <a:p>
            <a:pPr lvl="0">
              <a:buNone/>
              <a:defRPr/>
            </a:pPr>
            <a:r>
              <a:rPr lang="en-US" sz="2400" b="1" dirty="0"/>
              <a:t>Causes and Effects of Management</a:t>
            </a:r>
          </a:p>
          <a:p>
            <a:pPr lvl="0">
              <a:buNone/>
              <a:defRPr/>
            </a:pPr>
            <a:r>
              <a:rPr lang="en-US" b="1" dirty="0" smtClean="0"/>
              <a:t>Ineffectiveness</a:t>
            </a:r>
          </a:p>
          <a:p>
            <a:pPr lvl="0">
              <a:defRPr/>
            </a:pPr>
            <a:r>
              <a:rPr lang="en-US" dirty="0" smtClean="0"/>
              <a:t>The management ineffectiveness causes ….. delays which result in …..poor productivity.</a:t>
            </a:r>
          </a:p>
          <a:p>
            <a:pPr lvl="0">
              <a:defRPr/>
            </a:pPr>
            <a:endParaRPr lang="en-US" dirty="0" smtClean="0"/>
          </a:p>
          <a:p>
            <a:pPr lvl="0">
              <a:buNone/>
              <a:defRPr/>
            </a:pPr>
            <a:endParaRPr lang="en-US" dirty="0" smtClean="0"/>
          </a:p>
          <a:p>
            <a:endParaRPr lang="en-US" dirty="0"/>
          </a:p>
        </p:txBody>
      </p:sp>
    </p:spTree>
    <p:extLst>
      <p:ext uri="{BB962C8B-B14F-4D97-AF65-F5344CB8AC3E}">
        <p14:creationId xmlns:p14="http://schemas.microsoft.com/office/powerpoint/2010/main" val="40001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normAutofit/>
          </a:bodyPr>
          <a:lstStyle/>
          <a:p>
            <a:pPr lvl="0">
              <a:defRPr/>
            </a:pPr>
            <a:r>
              <a:rPr lang="en-US" dirty="0" smtClean="0"/>
              <a:t>Productivity…</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86</a:t>
            </a:fld>
            <a:endParaRPr lang="en-US" dirty="0"/>
          </a:p>
        </p:txBody>
      </p:sp>
      <p:sp>
        <p:nvSpPr>
          <p:cNvPr id="3" name="Content Placeholder 2"/>
          <p:cNvSpPr>
            <a:spLocks noGrp="1"/>
          </p:cNvSpPr>
          <p:nvPr>
            <p:ph sz="quarter" idx="1"/>
          </p:nvPr>
        </p:nvSpPr>
        <p:spPr>
          <a:xfrm>
            <a:off x="1524000" y="1600200"/>
            <a:ext cx="9001156" cy="5257800"/>
          </a:xfrm>
        </p:spPr>
        <p:txBody>
          <a:bodyPr/>
          <a:lstStyle/>
          <a:p>
            <a:pPr lvl="0">
              <a:buNone/>
              <a:defRPr/>
            </a:pPr>
            <a:r>
              <a:rPr lang="en-US" b="1" dirty="0" smtClean="0"/>
              <a:t>Planning and scheduling</a:t>
            </a:r>
          </a:p>
          <a:p>
            <a:pPr lvl="1" algn="just">
              <a:buFont typeface="Wingdings" panose="05000000000000000000" pitchFamily="2" charset="2"/>
              <a:buChar char="Ø"/>
              <a:defRPr/>
            </a:pPr>
            <a:r>
              <a:rPr lang="en-US" dirty="0"/>
              <a:t>Lack of project planning and scheduling is one of the important reasons of low construction productivity.</a:t>
            </a:r>
          </a:p>
          <a:p>
            <a:pPr lvl="1" algn="just">
              <a:buNone/>
              <a:defRPr/>
            </a:pPr>
            <a:endParaRPr lang="en-US" dirty="0"/>
          </a:p>
          <a:p>
            <a:pPr lvl="1" algn="just">
              <a:buFont typeface="Wingdings" panose="05000000000000000000" pitchFamily="2" charset="2"/>
              <a:buChar char="Ø"/>
              <a:defRPr/>
            </a:pPr>
            <a:r>
              <a:rPr lang="en-US" dirty="0"/>
              <a:t>Planning a project can reduce production costs by increasing productivity of craftsman and optimizing utilization of available resources.</a:t>
            </a:r>
          </a:p>
          <a:p>
            <a:pPr lvl="0">
              <a:buNone/>
              <a:defRPr/>
            </a:pPr>
            <a:endParaRPr lang="en-US" dirty="0" smtClean="0"/>
          </a:p>
          <a:p>
            <a:endParaRPr lang="en-US" dirty="0"/>
          </a:p>
        </p:txBody>
      </p:sp>
    </p:spTree>
    <p:extLst>
      <p:ext uri="{BB962C8B-B14F-4D97-AF65-F5344CB8AC3E}">
        <p14:creationId xmlns:p14="http://schemas.microsoft.com/office/powerpoint/2010/main" val="141987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842946"/>
          </a:xfrm>
        </p:spPr>
        <p:txBody>
          <a:bodyPr/>
          <a:lstStyle/>
          <a:p>
            <a:r>
              <a:rPr lang="en-US" dirty="0" smtClean="0"/>
              <a:t>Productivity…</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t>87</a:t>
            </a:fld>
            <a:endParaRPr lang="en-US" dirty="0"/>
          </a:p>
        </p:txBody>
      </p:sp>
      <p:sp>
        <p:nvSpPr>
          <p:cNvPr id="3" name="Content Placeholder 2"/>
          <p:cNvSpPr>
            <a:spLocks noGrp="1"/>
          </p:cNvSpPr>
          <p:nvPr>
            <p:ph sz="quarter" idx="1"/>
          </p:nvPr>
        </p:nvSpPr>
        <p:spPr>
          <a:xfrm>
            <a:off x="566669" y="1071546"/>
            <a:ext cx="11333409" cy="5007282"/>
          </a:xfrm>
        </p:spPr>
        <p:txBody>
          <a:bodyPr>
            <a:normAutofit/>
          </a:bodyPr>
          <a:lstStyle/>
          <a:p>
            <a:pPr>
              <a:buNone/>
            </a:pPr>
            <a:r>
              <a:rPr lang="en-US" b="1" dirty="0" smtClean="0"/>
              <a:t>Control</a:t>
            </a:r>
          </a:p>
          <a:p>
            <a:pPr algn="just"/>
            <a:r>
              <a:rPr lang="en-US" sz="2400" dirty="0"/>
              <a:t>Problems arise every day that could not have been foreseen.</a:t>
            </a:r>
          </a:p>
          <a:p>
            <a:pPr lvl="1" algn="just">
              <a:buFont typeface="Wingdings" panose="05000000000000000000" pitchFamily="2" charset="2"/>
              <a:buChar char="Ø"/>
            </a:pPr>
            <a:r>
              <a:rPr lang="en-US" dirty="0"/>
              <a:t>Adverse weather</a:t>
            </a:r>
          </a:p>
          <a:p>
            <a:pPr lvl="1" algn="just">
              <a:buFont typeface="Wingdings" panose="05000000000000000000" pitchFamily="2" charset="2"/>
              <a:buChar char="Ø"/>
            </a:pPr>
            <a:r>
              <a:rPr lang="en-US" dirty="0"/>
              <a:t>Material delivery delays</a:t>
            </a:r>
          </a:p>
          <a:p>
            <a:pPr lvl="1" algn="just">
              <a:buFont typeface="Wingdings" panose="05000000000000000000" pitchFamily="2" charset="2"/>
              <a:buChar char="Ø"/>
            </a:pPr>
            <a:r>
              <a:rPr lang="en-US" dirty="0"/>
              <a:t>Labor disputes </a:t>
            </a:r>
          </a:p>
          <a:p>
            <a:pPr lvl="1" algn="just">
              <a:buFont typeface="Wingdings" panose="05000000000000000000" pitchFamily="2" charset="2"/>
              <a:buChar char="Ø"/>
            </a:pPr>
            <a:r>
              <a:rPr lang="en-US" dirty="0"/>
              <a:t>Job accidents</a:t>
            </a:r>
          </a:p>
          <a:p>
            <a:pPr algn="just"/>
            <a:endParaRPr lang="en-US" sz="2400" dirty="0"/>
          </a:p>
          <a:p>
            <a:pPr algn="just"/>
            <a:r>
              <a:rPr lang="en-US" sz="2400" dirty="0"/>
              <a:t>Without time control, rescheduling could not accomplished and so productivity will suffer due to lack of coordination and communication and resource shortage.</a:t>
            </a:r>
          </a:p>
        </p:txBody>
      </p:sp>
      <p:sp>
        <p:nvSpPr>
          <p:cNvPr id="4" name="TextBox 3"/>
          <p:cNvSpPr txBox="1"/>
          <p:nvPr/>
        </p:nvSpPr>
        <p:spPr>
          <a:xfrm>
            <a:off x="6381752" y="2801919"/>
            <a:ext cx="4124356" cy="954107"/>
          </a:xfrm>
          <a:prstGeom prst="rect">
            <a:avLst/>
          </a:prstGeom>
          <a:noFill/>
        </p:spPr>
        <p:txBody>
          <a:bodyPr wrap="square" rtlCol="0">
            <a:spAutoFit/>
          </a:bodyPr>
          <a:lstStyle/>
          <a:p>
            <a:r>
              <a:rPr lang="en-US" sz="2800" dirty="0"/>
              <a:t>Can disrupt the original plans </a:t>
            </a:r>
          </a:p>
        </p:txBody>
      </p:sp>
      <p:sp>
        <p:nvSpPr>
          <p:cNvPr id="5" name="Right Brace 4"/>
          <p:cNvSpPr/>
          <p:nvPr/>
        </p:nvSpPr>
        <p:spPr>
          <a:xfrm>
            <a:off x="5852373" y="2259933"/>
            <a:ext cx="381000" cy="1676400"/>
          </a:xfrm>
          <a:prstGeom prst="rightBrace">
            <a:avLst>
              <a:gd name="adj1" fmla="val 8333"/>
              <a:gd name="adj2" fmla="val 5082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62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lstStyle/>
          <a:p>
            <a:r>
              <a:rPr lang="en-US" dirty="0" smtClean="0"/>
              <a:t>Productivity…</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t>88</a:t>
            </a:fld>
            <a:endParaRPr lang="en-US" dirty="0"/>
          </a:p>
        </p:txBody>
      </p:sp>
      <p:sp>
        <p:nvSpPr>
          <p:cNvPr id="3" name="Content Placeholder 2"/>
          <p:cNvSpPr>
            <a:spLocks noGrp="1"/>
          </p:cNvSpPr>
          <p:nvPr>
            <p:ph sz="quarter" idx="1"/>
          </p:nvPr>
        </p:nvSpPr>
        <p:spPr>
          <a:xfrm>
            <a:off x="656823" y="940158"/>
            <a:ext cx="11178862" cy="5022760"/>
          </a:xfrm>
        </p:spPr>
        <p:txBody>
          <a:bodyPr/>
          <a:lstStyle/>
          <a:p>
            <a:pPr>
              <a:buNone/>
            </a:pPr>
            <a:endParaRPr lang="en-US" b="1" dirty="0" smtClean="0"/>
          </a:p>
          <a:p>
            <a:pPr>
              <a:buNone/>
            </a:pPr>
            <a:r>
              <a:rPr lang="en-US" b="1" dirty="0" smtClean="0"/>
              <a:t>Project Organization</a:t>
            </a:r>
          </a:p>
          <a:p>
            <a:pPr>
              <a:buNone/>
            </a:pPr>
            <a:endParaRPr lang="en-US" b="1" dirty="0" smtClean="0"/>
          </a:p>
          <a:p>
            <a:pPr lvl="1" algn="just">
              <a:buFont typeface="Wingdings" panose="05000000000000000000" pitchFamily="2" charset="2"/>
              <a:buChar char="Ø"/>
            </a:pPr>
            <a:r>
              <a:rPr lang="en-US" dirty="0"/>
              <a:t>The main task of any organization is to plan, direct and control.</a:t>
            </a:r>
          </a:p>
          <a:p>
            <a:pPr lvl="1" algn="just">
              <a:buFont typeface="Wingdings" panose="05000000000000000000" pitchFamily="2" charset="2"/>
              <a:buChar char="Ø"/>
            </a:pPr>
            <a:r>
              <a:rPr lang="en-US" dirty="0"/>
              <a:t>Poor organization result in poor productivity.</a:t>
            </a:r>
          </a:p>
          <a:p>
            <a:pPr lvl="1" algn="just">
              <a:buFont typeface="Wingdings" panose="05000000000000000000" pitchFamily="2" charset="2"/>
              <a:buChar char="Ø"/>
            </a:pPr>
            <a:r>
              <a:rPr lang="en-US" dirty="0"/>
              <a:t>Defining individual positions of authority and responsibility will lead to an effective operating environment and good productivity.</a:t>
            </a:r>
          </a:p>
        </p:txBody>
      </p:sp>
    </p:spTree>
    <p:extLst>
      <p:ext uri="{BB962C8B-B14F-4D97-AF65-F5344CB8AC3E}">
        <p14:creationId xmlns:p14="http://schemas.microsoft.com/office/powerpoint/2010/main" val="42645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lstStyle/>
          <a:p>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89</a:t>
            </a:fld>
            <a:endParaRPr lang="en-US" dirty="0"/>
          </a:p>
        </p:txBody>
      </p:sp>
      <p:sp>
        <p:nvSpPr>
          <p:cNvPr id="3" name="Content Placeholder 2"/>
          <p:cNvSpPr>
            <a:spLocks noGrp="1"/>
          </p:cNvSpPr>
          <p:nvPr>
            <p:ph sz="quarter" idx="1"/>
          </p:nvPr>
        </p:nvSpPr>
        <p:spPr>
          <a:xfrm>
            <a:off x="476518" y="1600200"/>
            <a:ext cx="10877282" cy="4208172"/>
          </a:xfrm>
        </p:spPr>
        <p:txBody>
          <a:bodyPr>
            <a:normAutofit/>
          </a:bodyPr>
          <a:lstStyle/>
          <a:p>
            <a:pPr lvl="1" algn="just">
              <a:buNone/>
            </a:pPr>
            <a:r>
              <a:rPr lang="en-US" sz="2800" b="1" dirty="0"/>
              <a:t>Supervision</a:t>
            </a:r>
            <a:endParaRPr lang="en-US" b="1" dirty="0"/>
          </a:p>
          <a:p>
            <a:pPr lvl="1" algn="just">
              <a:buFont typeface="Wingdings" panose="05000000000000000000" pitchFamily="2" charset="2"/>
              <a:buChar char="Ø"/>
            </a:pPr>
            <a:r>
              <a:rPr lang="en-US" dirty="0"/>
              <a:t>Although unnecessary supervision will increase the cost of work, insufficient supervision will result in confusion delays and decrease productivity.</a:t>
            </a:r>
          </a:p>
          <a:p>
            <a:pPr lvl="1" algn="just">
              <a:buFont typeface="Wingdings" panose="05000000000000000000" pitchFamily="2" charset="2"/>
              <a:buChar char="Ø"/>
            </a:pPr>
            <a:r>
              <a:rPr lang="en-US" dirty="0"/>
              <a:t>The labor productivity is increased by increasing the number of man hours per day that the field supervisor spent in contact with the crew.</a:t>
            </a:r>
          </a:p>
        </p:txBody>
      </p:sp>
    </p:spTree>
    <p:extLst>
      <p:ext uri="{BB962C8B-B14F-4D97-AF65-F5344CB8AC3E}">
        <p14:creationId xmlns:p14="http://schemas.microsoft.com/office/powerpoint/2010/main" val="14335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38282" y="285728"/>
            <a:ext cx="8501122" cy="785818"/>
          </a:xfrm>
        </p:spPr>
        <p:txBody>
          <a:bodyPr>
            <a:normAutofit fontScale="90000"/>
          </a:bodyPr>
          <a:lstStyle/>
          <a:p>
            <a:pPr lvl="1" algn="l" rtl="0">
              <a:spcBef>
                <a:spcPct val="0"/>
              </a:spcBef>
            </a:pPr>
            <a:r>
              <a:rPr lang="en-US" sz="2800" dirty="0"/>
              <a:t>Construction Performance management Basics</a:t>
            </a:r>
            <a:br>
              <a:rPr lang="en-US" sz="2800" dirty="0"/>
            </a:br>
            <a:endParaRPr lang="en-US" dirty="0"/>
          </a:p>
        </p:txBody>
      </p:sp>
      <p:sp>
        <p:nvSpPr>
          <p:cNvPr id="91143" name="Rectangle 7"/>
          <p:cNvSpPr>
            <a:spLocks noGrp="1" noChangeArrowheads="1"/>
          </p:cNvSpPr>
          <p:nvPr>
            <p:ph sz="quarter" idx="1"/>
          </p:nvPr>
        </p:nvSpPr>
        <p:spPr>
          <a:xfrm>
            <a:off x="1524000" y="1785950"/>
            <a:ext cx="6858016" cy="5143512"/>
          </a:xfrm>
          <a:noFill/>
        </p:spPr>
        <p:txBody>
          <a:bodyPr>
            <a:normAutofit/>
          </a:bodyPr>
          <a:lstStyle/>
          <a:p>
            <a:pPr lvl="2">
              <a:buNone/>
            </a:pPr>
            <a:r>
              <a:rPr lang="en-GB" sz="2800" b="1" dirty="0"/>
              <a:t>Workers are not satisfied </a:t>
            </a:r>
          </a:p>
          <a:p>
            <a:pPr>
              <a:buFont typeface="Wingdings" panose="05000000000000000000" pitchFamily="2" charset="2"/>
              <a:buChar char="Ø"/>
            </a:pPr>
            <a:r>
              <a:rPr lang="en-GB" sz="3000" dirty="0"/>
              <a:t> Bad health and safety record (too many accidents) </a:t>
            </a:r>
          </a:p>
          <a:p>
            <a:pPr>
              <a:buFont typeface="Wingdings" panose="05000000000000000000" pitchFamily="2" charset="2"/>
              <a:buChar char="Ø"/>
            </a:pPr>
            <a:r>
              <a:rPr lang="en-GB" sz="3000" dirty="0"/>
              <a:t>Bad working conditions (weather, facilities)</a:t>
            </a:r>
          </a:p>
          <a:p>
            <a:pPr>
              <a:buFont typeface="Wingdings" panose="05000000000000000000" pitchFamily="2" charset="2"/>
              <a:buChar char="Ø"/>
            </a:pPr>
            <a:r>
              <a:rPr lang="en-GB" sz="3000" dirty="0"/>
              <a:t>Job security</a:t>
            </a:r>
          </a:p>
          <a:p>
            <a:pPr>
              <a:buFont typeface="Wingdings" panose="05000000000000000000" pitchFamily="2" charset="2"/>
              <a:buChar char="Ø"/>
            </a:pPr>
            <a:r>
              <a:rPr lang="en-GB" sz="3000" dirty="0"/>
              <a:t>Frequently changing location of work</a:t>
            </a:r>
          </a:p>
        </p:txBody>
      </p:sp>
      <p:pic>
        <p:nvPicPr>
          <p:cNvPr id="91144" name="Picture 8"/>
          <p:cNvPicPr>
            <a:picLocks noChangeAspect="1" noChangeArrowheads="1"/>
          </p:cNvPicPr>
          <p:nvPr/>
        </p:nvPicPr>
        <p:blipFill>
          <a:blip r:embed="rId3" cstate="print"/>
          <a:srcRect/>
          <a:stretch>
            <a:fillRect/>
          </a:stretch>
        </p:blipFill>
        <p:spPr bwMode="auto">
          <a:xfrm>
            <a:off x="8543925" y="1484313"/>
            <a:ext cx="1657350" cy="2228850"/>
          </a:xfrm>
          <a:prstGeom prst="rect">
            <a:avLst/>
          </a:prstGeom>
          <a:noFill/>
          <a:ln w="9525">
            <a:solidFill>
              <a:srgbClr val="000000"/>
            </a:solidFill>
            <a:miter lim="800000"/>
            <a:headEnd/>
            <a:tailEnd/>
          </a:ln>
        </p:spPr>
      </p:pic>
      <p:pic>
        <p:nvPicPr>
          <p:cNvPr id="91145" name="Picture 9"/>
          <p:cNvPicPr>
            <a:picLocks noChangeAspect="1" noChangeArrowheads="1"/>
          </p:cNvPicPr>
          <p:nvPr/>
        </p:nvPicPr>
        <p:blipFill>
          <a:blip r:embed="rId4"/>
          <a:srcRect/>
          <a:stretch>
            <a:fillRect/>
          </a:stretch>
        </p:blipFill>
        <p:spPr bwMode="auto">
          <a:xfrm>
            <a:off x="8543925" y="3933826"/>
            <a:ext cx="1646238" cy="2481263"/>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705168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766048" cy="1057260"/>
          </a:xfrm>
        </p:spPr>
        <p:txBody>
          <a:bodyPr/>
          <a:lstStyle/>
          <a:p>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90</a:t>
            </a:fld>
            <a:endParaRPr lang="en-US" dirty="0"/>
          </a:p>
        </p:txBody>
      </p:sp>
      <p:sp>
        <p:nvSpPr>
          <p:cNvPr id="3" name="Content Placeholder 2"/>
          <p:cNvSpPr>
            <a:spLocks noGrp="1"/>
          </p:cNvSpPr>
          <p:nvPr>
            <p:ph sz="quarter" idx="1"/>
          </p:nvPr>
        </p:nvSpPr>
        <p:spPr>
          <a:xfrm>
            <a:off x="412123" y="1120462"/>
            <a:ext cx="11397803" cy="4778062"/>
          </a:xfrm>
        </p:spPr>
        <p:txBody>
          <a:bodyPr>
            <a:normAutofit/>
          </a:bodyPr>
          <a:lstStyle/>
          <a:p>
            <a:pPr>
              <a:buNone/>
            </a:pPr>
            <a:r>
              <a:rPr lang="en-US" sz="2400" b="1" dirty="0"/>
              <a:t>Material and tool availability</a:t>
            </a:r>
          </a:p>
          <a:p>
            <a:pPr algn="just"/>
            <a:r>
              <a:rPr lang="en-US" sz="2400" dirty="0"/>
              <a:t>Unavailability of material and tool had a significant adverse impact on the productivity of labor.</a:t>
            </a:r>
          </a:p>
          <a:p>
            <a:pPr lvl="1" algn="just"/>
            <a:r>
              <a:rPr lang="en-US" dirty="0"/>
              <a:t>Material unavailability loss between 6.4 and 8.4 man-hr/week</a:t>
            </a:r>
          </a:p>
          <a:p>
            <a:pPr lvl="1" algn="just"/>
            <a:r>
              <a:rPr lang="en-US" dirty="0"/>
              <a:t>Tool unavailability loss between 3.4 and 5.1 man-hr/week</a:t>
            </a:r>
          </a:p>
          <a:p>
            <a:pPr algn="just"/>
            <a:r>
              <a:rPr lang="en-US" sz="2400" dirty="0"/>
              <a:t>When formal material management programs are applied in any project, a minimum 6% improvement in labor productivity should be achieved.</a:t>
            </a:r>
          </a:p>
        </p:txBody>
      </p:sp>
    </p:spTree>
    <p:extLst>
      <p:ext uri="{BB962C8B-B14F-4D97-AF65-F5344CB8AC3E}">
        <p14:creationId xmlns:p14="http://schemas.microsoft.com/office/powerpoint/2010/main" val="1869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lstStyle/>
          <a:p>
            <a:r>
              <a:rPr lang="en-US" dirty="0" smtClean="0"/>
              <a:t>Productivity…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t>91</a:t>
            </a:fld>
            <a:endParaRPr lang="en-US" dirty="0"/>
          </a:p>
        </p:txBody>
      </p:sp>
      <p:sp>
        <p:nvSpPr>
          <p:cNvPr id="3" name="Content Placeholder 2"/>
          <p:cNvSpPr>
            <a:spLocks noGrp="1"/>
          </p:cNvSpPr>
          <p:nvPr>
            <p:ph sz="quarter" idx="1"/>
          </p:nvPr>
        </p:nvSpPr>
        <p:spPr>
          <a:xfrm>
            <a:off x="631065" y="1214422"/>
            <a:ext cx="11165983" cy="4967437"/>
          </a:xfrm>
        </p:spPr>
        <p:txBody>
          <a:bodyPr>
            <a:normAutofit/>
          </a:bodyPr>
          <a:lstStyle/>
          <a:p>
            <a:pPr>
              <a:buNone/>
            </a:pPr>
            <a:r>
              <a:rPr lang="en-US" sz="2400" b="1" dirty="0"/>
              <a:t>Work redoing and delays</a:t>
            </a:r>
          </a:p>
          <a:p>
            <a:pPr lvl="1">
              <a:buFont typeface="Wingdings" panose="05000000000000000000" pitchFamily="2" charset="2"/>
              <a:buChar char="Ø"/>
            </a:pPr>
            <a:r>
              <a:rPr lang="en-US" sz="2100" dirty="0"/>
              <a:t>Work redone maintained a position as one of three worst problems leading to poor productivity.</a:t>
            </a:r>
          </a:p>
          <a:p>
            <a:pPr lvl="1">
              <a:buFont typeface="Wingdings" panose="05000000000000000000" pitchFamily="2" charset="2"/>
              <a:buChar char="Ø"/>
            </a:pPr>
            <a:r>
              <a:rPr lang="en-US" dirty="0"/>
              <a:t>The amount of times spent on rework was between 4.9 – 7.7 man-hr/week.</a:t>
            </a:r>
          </a:p>
          <a:p>
            <a:pPr lvl="1">
              <a:buFont typeface="Wingdings" panose="05000000000000000000" pitchFamily="2" charset="2"/>
              <a:buChar char="Ø"/>
            </a:pPr>
            <a:r>
              <a:rPr lang="en-US" dirty="0"/>
              <a:t>Causes of work redone were mainly due to engineering and management inefficiencies.</a:t>
            </a:r>
          </a:p>
          <a:p>
            <a:pPr lvl="1">
              <a:buFont typeface="Wingdings" panose="05000000000000000000" pitchFamily="2" charset="2"/>
              <a:buChar char="Ø"/>
            </a:pPr>
            <a:r>
              <a:rPr lang="en-US" dirty="0"/>
              <a:t>Craftsmen spent an average of 14.3% of their time redoing work.</a:t>
            </a:r>
          </a:p>
        </p:txBody>
      </p:sp>
    </p:spTree>
    <p:extLst>
      <p:ext uri="{BB962C8B-B14F-4D97-AF65-F5344CB8AC3E}">
        <p14:creationId xmlns:p14="http://schemas.microsoft.com/office/powerpoint/2010/main" val="29522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14384"/>
          </a:xfrm>
        </p:spPr>
        <p:txBody>
          <a:bodyPr/>
          <a:lstStyle/>
          <a:p>
            <a:r>
              <a:rPr lang="en-US" dirty="0" smtClean="0"/>
              <a:t>Productivity…</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t>92</a:t>
            </a:fld>
            <a:endParaRPr lang="en-US" dirty="0"/>
          </a:p>
        </p:txBody>
      </p:sp>
      <p:sp>
        <p:nvSpPr>
          <p:cNvPr id="3" name="Content Placeholder 2"/>
          <p:cNvSpPr>
            <a:spLocks noGrp="1"/>
          </p:cNvSpPr>
          <p:nvPr>
            <p:ph sz="quarter" idx="1"/>
          </p:nvPr>
        </p:nvSpPr>
        <p:spPr>
          <a:xfrm>
            <a:off x="734095" y="1030310"/>
            <a:ext cx="10818253" cy="4906851"/>
          </a:xfrm>
        </p:spPr>
        <p:txBody>
          <a:bodyPr/>
          <a:lstStyle/>
          <a:p>
            <a:pPr>
              <a:buNone/>
            </a:pPr>
            <a:r>
              <a:rPr lang="en-US" sz="2400" b="1" dirty="0"/>
              <a:t>Lack of motivation</a:t>
            </a:r>
          </a:p>
          <a:p>
            <a:r>
              <a:rPr lang="en-US" sz="2400" dirty="0"/>
              <a:t>The greater the worker motivation, the greater his expenditure of effort.</a:t>
            </a:r>
          </a:p>
          <a:p>
            <a:r>
              <a:rPr lang="en-US" sz="2400" dirty="0"/>
              <a:t>Lack of material, frequent change orders, conflict of crews because of improper scheduling, lack of equipment, etc. frustrate the worker and produce low productivity.</a:t>
            </a:r>
          </a:p>
          <a:p>
            <a:endParaRPr lang="en-US" dirty="0"/>
          </a:p>
        </p:txBody>
      </p:sp>
    </p:spTree>
    <p:extLst>
      <p:ext uri="{BB962C8B-B14F-4D97-AF65-F5344CB8AC3E}">
        <p14:creationId xmlns:p14="http://schemas.microsoft.com/office/powerpoint/2010/main" val="32722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93</a:t>
            </a:fld>
            <a:endParaRPr lang="en-US" dirty="0"/>
          </a:p>
        </p:txBody>
      </p:sp>
      <p:sp>
        <p:nvSpPr>
          <p:cNvPr id="3" name="Content Placeholder 2"/>
          <p:cNvSpPr>
            <a:spLocks noGrp="1"/>
          </p:cNvSpPr>
          <p:nvPr>
            <p:ph sz="quarter" idx="1"/>
          </p:nvPr>
        </p:nvSpPr>
        <p:spPr>
          <a:xfrm>
            <a:off x="476517" y="978794"/>
            <a:ext cx="11333409" cy="4997003"/>
          </a:xfrm>
        </p:spPr>
        <p:txBody>
          <a:bodyPr>
            <a:normAutofit/>
          </a:bodyPr>
          <a:lstStyle/>
          <a:p>
            <a:pPr>
              <a:buNone/>
            </a:pPr>
            <a:r>
              <a:rPr lang="en-US" sz="2400" b="1" dirty="0"/>
              <a:t>Site layout</a:t>
            </a:r>
          </a:p>
          <a:p>
            <a:pPr lvl="1" algn="just">
              <a:buFont typeface="Wingdings" panose="05000000000000000000" pitchFamily="2" charset="2"/>
              <a:buChar char="Ø"/>
            </a:pPr>
            <a:r>
              <a:rPr lang="en-US" sz="2100" dirty="0"/>
              <a:t>Site layout of the project is a very important organization tasks.</a:t>
            </a:r>
          </a:p>
          <a:p>
            <a:pPr lvl="1" algn="just">
              <a:buFont typeface="Wingdings" panose="05000000000000000000" pitchFamily="2" charset="2"/>
              <a:buChar char="Ø"/>
            </a:pPr>
            <a:r>
              <a:rPr lang="en-US" dirty="0"/>
              <a:t>The assigned location of different job components affects productivity, safety, workers satisfaction, and communication.</a:t>
            </a:r>
          </a:p>
          <a:p>
            <a:pPr lvl="1" algn="just">
              <a:buFont typeface="Wingdings" panose="05000000000000000000" pitchFamily="2" charset="2"/>
              <a:buChar char="Ø"/>
            </a:pPr>
            <a:r>
              <a:rPr lang="en-US" dirty="0"/>
              <a:t>Approximately, 7% of a day is nonproductive because of a non optimal site layout.</a:t>
            </a:r>
          </a:p>
        </p:txBody>
      </p:sp>
    </p:spTree>
    <p:extLst>
      <p:ext uri="{BB962C8B-B14F-4D97-AF65-F5344CB8AC3E}">
        <p14:creationId xmlns:p14="http://schemas.microsoft.com/office/powerpoint/2010/main" val="28386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1057260"/>
          </a:xfrm>
        </p:spPr>
        <p:txBody>
          <a:bodyPr>
            <a:normAutofit/>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94</a:t>
            </a:fld>
            <a:endParaRPr lang="en-US" dirty="0"/>
          </a:p>
        </p:txBody>
      </p:sp>
      <p:sp>
        <p:nvSpPr>
          <p:cNvPr id="3" name="Content Placeholder 2"/>
          <p:cNvSpPr>
            <a:spLocks noGrp="1"/>
          </p:cNvSpPr>
          <p:nvPr>
            <p:ph sz="quarter" idx="1"/>
          </p:nvPr>
        </p:nvSpPr>
        <p:spPr>
          <a:xfrm>
            <a:off x="283335" y="1068946"/>
            <a:ext cx="11694017" cy="5100034"/>
          </a:xfrm>
        </p:spPr>
        <p:txBody>
          <a:bodyPr/>
          <a:lstStyle/>
          <a:p>
            <a:pPr>
              <a:buNone/>
            </a:pPr>
            <a:r>
              <a:rPr lang="en-US" b="1" dirty="0" smtClean="0"/>
              <a:t>Information and communication</a:t>
            </a:r>
          </a:p>
          <a:p>
            <a:pPr algn="just"/>
            <a:r>
              <a:rPr lang="en-US" sz="2400" dirty="0"/>
              <a:t>Lack of information, uncertainty regarding design factors, site conditions, client wishes, and regulatory requirement result in design delay, redesign and substantial loss of productivity.</a:t>
            </a:r>
          </a:p>
          <a:p>
            <a:pPr algn="just"/>
            <a:r>
              <a:rPr lang="en-US" sz="2400" dirty="0"/>
              <a:t>Approximately, 9% of a day is nonproductive because of poor or inadequate communications at the job site</a:t>
            </a:r>
            <a:r>
              <a:rPr lang="en-US" dirty="0" smtClean="0"/>
              <a:t>.</a:t>
            </a:r>
          </a:p>
          <a:p>
            <a:endParaRPr lang="en-US" dirty="0"/>
          </a:p>
        </p:txBody>
      </p:sp>
    </p:spTree>
    <p:extLst>
      <p:ext uri="{BB962C8B-B14F-4D97-AF65-F5344CB8AC3E}">
        <p14:creationId xmlns:p14="http://schemas.microsoft.com/office/powerpoint/2010/main" val="43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95</a:t>
            </a:fld>
            <a:endParaRPr lang="en-US" dirty="0"/>
          </a:p>
        </p:txBody>
      </p:sp>
      <p:sp>
        <p:nvSpPr>
          <p:cNvPr id="3" name="Content Placeholder 2"/>
          <p:cNvSpPr>
            <a:spLocks noGrp="1"/>
          </p:cNvSpPr>
          <p:nvPr>
            <p:ph sz="quarter" idx="1"/>
          </p:nvPr>
        </p:nvSpPr>
        <p:spPr>
          <a:xfrm>
            <a:off x="1524000" y="1600200"/>
            <a:ext cx="9144000" cy="5257800"/>
          </a:xfrm>
        </p:spPr>
        <p:txBody>
          <a:bodyPr/>
          <a:lstStyle/>
          <a:p>
            <a:pPr algn="just">
              <a:buNone/>
            </a:pPr>
            <a:endParaRPr lang="en-US" sz="2400" b="1" dirty="0"/>
          </a:p>
          <a:p>
            <a:pPr algn="just">
              <a:buNone/>
            </a:pPr>
            <a:r>
              <a:rPr lang="en-US" sz="2400" b="1" dirty="0"/>
              <a:t>Authority and decision making</a:t>
            </a:r>
          </a:p>
          <a:p>
            <a:pPr marL="822960" lvl="1" indent="-457200" algn="just">
              <a:buFont typeface="Wingdings" panose="05000000000000000000" pitchFamily="2" charset="2"/>
              <a:buChar char="Ø"/>
            </a:pPr>
            <a:r>
              <a:rPr lang="en-US" sz="2100" dirty="0"/>
              <a:t>Group participation in decision making has been proven to be an effective method of increasing productivity.</a:t>
            </a:r>
          </a:p>
          <a:p>
            <a:pPr marL="822960" lvl="1" indent="-457200" algn="just">
              <a:buFont typeface="Wingdings" panose="05000000000000000000" pitchFamily="2" charset="2"/>
              <a:buChar char="Ø"/>
            </a:pPr>
            <a:r>
              <a:rPr lang="en-US" dirty="0"/>
              <a:t>Participation of work group in changing work methods increases productivity by 14% compared to non participating groups.</a:t>
            </a:r>
          </a:p>
          <a:p>
            <a:endParaRPr lang="en-US" dirty="0"/>
          </a:p>
        </p:txBody>
      </p:sp>
    </p:spTree>
    <p:extLst>
      <p:ext uri="{BB962C8B-B14F-4D97-AF65-F5344CB8AC3E}">
        <p14:creationId xmlns:p14="http://schemas.microsoft.com/office/powerpoint/2010/main" val="357123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1057260"/>
          </a:xfrm>
        </p:spPr>
        <p:txBody>
          <a:bodyPr>
            <a:normAutofit/>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96</a:t>
            </a:fld>
            <a:endParaRPr lang="en-US" dirty="0"/>
          </a:p>
        </p:txBody>
      </p:sp>
      <p:sp>
        <p:nvSpPr>
          <p:cNvPr id="3" name="Content Placeholder 2"/>
          <p:cNvSpPr>
            <a:spLocks noGrp="1"/>
          </p:cNvSpPr>
          <p:nvPr>
            <p:ph sz="quarter" idx="1"/>
          </p:nvPr>
        </p:nvSpPr>
        <p:spPr>
          <a:xfrm>
            <a:off x="528034" y="1120462"/>
            <a:ext cx="10139966" cy="5235888"/>
          </a:xfrm>
        </p:spPr>
        <p:txBody>
          <a:bodyPr/>
          <a:lstStyle/>
          <a:p>
            <a:pPr>
              <a:buNone/>
            </a:pPr>
            <a:r>
              <a:rPr lang="en-US" sz="2400" b="1" dirty="0"/>
              <a:t>Productivity VS Quality</a:t>
            </a:r>
          </a:p>
          <a:p>
            <a:pPr>
              <a:buFont typeface="Wingdings" panose="05000000000000000000" pitchFamily="2" charset="2"/>
              <a:buChar char="Ø"/>
            </a:pPr>
            <a:r>
              <a:rPr lang="en-US" sz="2400" dirty="0"/>
              <a:t>Quality means; inspection, quality control, quality assurance, and total quality management.</a:t>
            </a:r>
          </a:p>
          <a:p>
            <a:pPr>
              <a:buFont typeface="Wingdings" panose="05000000000000000000" pitchFamily="2" charset="2"/>
              <a:buChar char="Ø"/>
            </a:pPr>
            <a:r>
              <a:rPr lang="en-US" sz="2400" dirty="0"/>
              <a:t>Low quality of construction will cause redoing work.</a:t>
            </a:r>
          </a:p>
          <a:p>
            <a:pPr>
              <a:buFont typeface="Wingdings" panose="05000000000000000000" pitchFamily="2" charset="2"/>
              <a:buChar char="Ø"/>
            </a:pPr>
            <a:r>
              <a:rPr lang="en-US" sz="2400" dirty="0"/>
              <a:t>Redoing work affects the production rate and decrease the output.</a:t>
            </a:r>
          </a:p>
          <a:p>
            <a:pPr>
              <a:buFont typeface="Wingdings" panose="05000000000000000000" pitchFamily="2" charset="2"/>
              <a:buChar char="Ø"/>
            </a:pPr>
            <a:r>
              <a:rPr lang="en-US" sz="2400" dirty="0"/>
              <a:t>When output decreases, productivity decreases.</a:t>
            </a:r>
          </a:p>
          <a:p>
            <a:endParaRPr lang="en-US" dirty="0"/>
          </a:p>
        </p:txBody>
      </p:sp>
    </p:spTree>
    <p:extLst>
      <p:ext uri="{BB962C8B-B14F-4D97-AF65-F5344CB8AC3E}">
        <p14:creationId xmlns:p14="http://schemas.microsoft.com/office/powerpoint/2010/main" val="32865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97</a:t>
            </a:fld>
            <a:endParaRPr lang="en-US" dirty="0"/>
          </a:p>
        </p:txBody>
      </p:sp>
      <p:sp>
        <p:nvSpPr>
          <p:cNvPr id="3" name="Content Placeholder 2"/>
          <p:cNvSpPr>
            <a:spLocks noGrp="1"/>
          </p:cNvSpPr>
          <p:nvPr>
            <p:ph sz="quarter" idx="1"/>
          </p:nvPr>
        </p:nvSpPr>
        <p:spPr>
          <a:xfrm>
            <a:off x="631065" y="1214422"/>
            <a:ext cx="10036935" cy="4671223"/>
          </a:xfrm>
        </p:spPr>
        <p:txBody>
          <a:bodyPr/>
          <a:lstStyle/>
          <a:p>
            <a:pPr>
              <a:buNone/>
            </a:pPr>
            <a:r>
              <a:rPr lang="en-US" sz="2400" b="1" dirty="0"/>
              <a:t>Production rate increase</a:t>
            </a:r>
          </a:p>
          <a:p>
            <a:r>
              <a:rPr lang="en-US" sz="2400" dirty="0"/>
              <a:t>Use shifts </a:t>
            </a:r>
          </a:p>
          <a:p>
            <a:pPr lvl="1"/>
            <a:r>
              <a:rPr lang="en-US" dirty="0"/>
              <a:t>Use two or more shifts instead of one shifts</a:t>
            </a:r>
          </a:p>
          <a:p>
            <a:r>
              <a:rPr lang="en-US" sz="2400" dirty="0"/>
              <a:t>Apply overtime  </a:t>
            </a:r>
          </a:p>
          <a:p>
            <a:pPr lvl="1"/>
            <a:r>
              <a:rPr lang="en-US" dirty="0"/>
              <a:t>Increase shift period to 10 hours instead of 8 hours</a:t>
            </a:r>
          </a:p>
          <a:p>
            <a:r>
              <a:rPr lang="en-US" sz="2400" dirty="0"/>
              <a:t>Increase resources</a:t>
            </a:r>
          </a:p>
          <a:p>
            <a:pPr lvl="1"/>
            <a:r>
              <a:rPr lang="en-US" dirty="0"/>
              <a:t>Use more resources to increase production rate</a:t>
            </a:r>
          </a:p>
          <a:p>
            <a:endParaRPr lang="en-US" dirty="0"/>
          </a:p>
        </p:txBody>
      </p:sp>
    </p:spTree>
    <p:extLst>
      <p:ext uri="{BB962C8B-B14F-4D97-AF65-F5344CB8AC3E}">
        <p14:creationId xmlns:p14="http://schemas.microsoft.com/office/powerpoint/2010/main" val="22384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85822"/>
          </a:xfrm>
        </p:spPr>
        <p:txBody>
          <a:bodyPr/>
          <a:lstStyle/>
          <a:p>
            <a:r>
              <a:rPr lang="en-US" dirty="0" smtClean="0"/>
              <a:t>Productivity…</a:t>
            </a:r>
            <a:endParaRPr lang="en-US" dirty="0"/>
          </a:p>
        </p:txBody>
      </p:sp>
      <p:sp>
        <p:nvSpPr>
          <p:cNvPr id="29" name="Slide Number Placeholder 28"/>
          <p:cNvSpPr>
            <a:spLocks noGrp="1"/>
          </p:cNvSpPr>
          <p:nvPr>
            <p:ph type="sldNum" sz="quarter" idx="12"/>
          </p:nvPr>
        </p:nvSpPr>
        <p:spPr/>
        <p:txBody>
          <a:bodyPr>
            <a:normAutofit/>
          </a:bodyPr>
          <a:lstStyle/>
          <a:p>
            <a:fld id="{B6F15528-21DE-4FAA-801E-634DDDAF4B2B}" type="slidenum">
              <a:rPr lang="en-US" smtClean="0"/>
              <a:t>98</a:t>
            </a:fld>
            <a:endParaRPr lang="en-US" dirty="0"/>
          </a:p>
        </p:txBody>
      </p:sp>
      <p:cxnSp>
        <p:nvCxnSpPr>
          <p:cNvPr id="5" name="Straight Arrow Connector 4"/>
          <p:cNvCxnSpPr/>
          <p:nvPr/>
        </p:nvCxnSpPr>
        <p:spPr>
          <a:xfrm>
            <a:off x="3048000" y="5334000"/>
            <a:ext cx="5562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27906" y="3314700"/>
            <a:ext cx="40393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2493818"/>
            <a:ext cx="609600" cy="8589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3657600" y="2819400"/>
            <a:ext cx="4038600" cy="1752600"/>
          </a:xfrm>
          <a:custGeom>
            <a:avLst/>
            <a:gdLst>
              <a:gd name="connsiteX0" fmla="*/ 0 w 4267200"/>
              <a:gd name="connsiteY0" fmla="*/ 771236 h 2225963"/>
              <a:gd name="connsiteX1" fmla="*/ 484909 w 4267200"/>
              <a:gd name="connsiteY1" fmla="*/ 64654 h 2225963"/>
              <a:gd name="connsiteX2" fmla="*/ 1343891 w 4267200"/>
              <a:gd name="connsiteY2" fmla="*/ 1159163 h 2225963"/>
              <a:gd name="connsiteX3" fmla="*/ 2189018 w 4267200"/>
              <a:gd name="connsiteY3" fmla="*/ 1935017 h 2225963"/>
              <a:gd name="connsiteX4" fmla="*/ 4267200 w 4267200"/>
              <a:gd name="connsiteY4" fmla="*/ 2225963 h 2225963"/>
              <a:gd name="connsiteX0-1" fmla="*/ 0 w 4267200"/>
              <a:gd name="connsiteY0-2" fmla="*/ 729673 h 2184400"/>
              <a:gd name="connsiteX1-3" fmla="*/ 484909 w 4267200"/>
              <a:gd name="connsiteY1-4" fmla="*/ 23091 h 2184400"/>
              <a:gd name="connsiteX2-5" fmla="*/ 1143000 w 4267200"/>
              <a:gd name="connsiteY2-6" fmla="*/ 868218 h 2184400"/>
              <a:gd name="connsiteX3-7" fmla="*/ 2189018 w 4267200"/>
              <a:gd name="connsiteY3-8" fmla="*/ 1893454 h 2184400"/>
              <a:gd name="connsiteX4-9" fmla="*/ 4267200 w 4267200"/>
              <a:gd name="connsiteY4-10" fmla="*/ 2184400 h 2184400"/>
              <a:gd name="connsiteX0-11" fmla="*/ 0 w 4267200"/>
              <a:gd name="connsiteY0-12" fmla="*/ 729673 h 2184400"/>
              <a:gd name="connsiteX1-13" fmla="*/ 484909 w 4267200"/>
              <a:gd name="connsiteY1-14" fmla="*/ 23091 h 2184400"/>
              <a:gd name="connsiteX2-15" fmla="*/ 1143000 w 4267200"/>
              <a:gd name="connsiteY2-16" fmla="*/ 868218 h 2184400"/>
              <a:gd name="connsiteX3-17" fmla="*/ 2133600 w 4267200"/>
              <a:gd name="connsiteY3-18" fmla="*/ 1935017 h 2184400"/>
              <a:gd name="connsiteX4-19" fmla="*/ 4267200 w 4267200"/>
              <a:gd name="connsiteY4-20" fmla="*/ 2184400 h 2184400"/>
              <a:gd name="connsiteX0-21" fmla="*/ 0 w 4267200"/>
              <a:gd name="connsiteY0-22" fmla="*/ 729673 h 2138217"/>
              <a:gd name="connsiteX1-23" fmla="*/ 484909 w 4267200"/>
              <a:gd name="connsiteY1-24" fmla="*/ 23091 h 2138217"/>
              <a:gd name="connsiteX2-25" fmla="*/ 1143000 w 4267200"/>
              <a:gd name="connsiteY2-26" fmla="*/ 868218 h 2138217"/>
              <a:gd name="connsiteX3-27" fmla="*/ 2133600 w 4267200"/>
              <a:gd name="connsiteY3-28" fmla="*/ 1935017 h 2138217"/>
              <a:gd name="connsiteX4-29" fmla="*/ 4267200 w 4267200"/>
              <a:gd name="connsiteY4-30" fmla="*/ 2087417 h 2138217"/>
              <a:gd name="connsiteX0-31" fmla="*/ 0 w 4343400"/>
              <a:gd name="connsiteY0-32" fmla="*/ 385618 h 2493817"/>
              <a:gd name="connsiteX1-33" fmla="*/ 561109 w 4343400"/>
              <a:gd name="connsiteY1-34" fmla="*/ 378691 h 2493817"/>
              <a:gd name="connsiteX2-35" fmla="*/ 1219200 w 4343400"/>
              <a:gd name="connsiteY2-36" fmla="*/ 1223818 h 2493817"/>
              <a:gd name="connsiteX3-37" fmla="*/ 2209800 w 4343400"/>
              <a:gd name="connsiteY3-38" fmla="*/ 2290617 h 2493817"/>
              <a:gd name="connsiteX4-39" fmla="*/ 4343400 w 4343400"/>
              <a:gd name="connsiteY4-40" fmla="*/ 2443017 h 2493817"/>
              <a:gd name="connsiteX0-41" fmla="*/ 0 w 4343400"/>
              <a:gd name="connsiteY0-42" fmla="*/ 385618 h 2493817"/>
              <a:gd name="connsiteX1-43" fmla="*/ 533400 w 4343400"/>
              <a:gd name="connsiteY1-44" fmla="*/ 385618 h 2493817"/>
              <a:gd name="connsiteX2-45" fmla="*/ 1219200 w 4343400"/>
              <a:gd name="connsiteY2-46" fmla="*/ 1223818 h 2493817"/>
              <a:gd name="connsiteX3-47" fmla="*/ 2209800 w 4343400"/>
              <a:gd name="connsiteY3-48" fmla="*/ 2290617 h 2493817"/>
              <a:gd name="connsiteX4-49" fmla="*/ 4343400 w 4343400"/>
              <a:gd name="connsiteY4-50" fmla="*/ 2443017 h 2493817"/>
              <a:gd name="connsiteX0-51" fmla="*/ 0 w 4343400"/>
              <a:gd name="connsiteY0-52" fmla="*/ 385618 h 2481117"/>
              <a:gd name="connsiteX1-53" fmla="*/ 533400 w 4343400"/>
              <a:gd name="connsiteY1-54" fmla="*/ 385618 h 2481117"/>
              <a:gd name="connsiteX2-55" fmla="*/ 1219200 w 4343400"/>
              <a:gd name="connsiteY2-56" fmla="*/ 1300018 h 2481117"/>
              <a:gd name="connsiteX3-57" fmla="*/ 2209800 w 4343400"/>
              <a:gd name="connsiteY3-58" fmla="*/ 2290617 h 2481117"/>
              <a:gd name="connsiteX4-59" fmla="*/ 4343400 w 4343400"/>
              <a:gd name="connsiteY4-60" fmla="*/ 2443017 h 2481117"/>
              <a:gd name="connsiteX0-61" fmla="*/ 0 w 5791200"/>
              <a:gd name="connsiteY0-62" fmla="*/ 385618 h 2404917"/>
              <a:gd name="connsiteX1-63" fmla="*/ 1981200 w 5791200"/>
              <a:gd name="connsiteY1-64" fmla="*/ 309418 h 2404917"/>
              <a:gd name="connsiteX2-65" fmla="*/ 2667000 w 5791200"/>
              <a:gd name="connsiteY2-66" fmla="*/ 1223818 h 2404917"/>
              <a:gd name="connsiteX3-67" fmla="*/ 3657600 w 5791200"/>
              <a:gd name="connsiteY3-68" fmla="*/ 2214417 h 2404917"/>
              <a:gd name="connsiteX4-69" fmla="*/ 5791200 w 5791200"/>
              <a:gd name="connsiteY4-70" fmla="*/ 2366817 h 2404917"/>
              <a:gd name="connsiteX0-71" fmla="*/ 0 w 5791200"/>
              <a:gd name="connsiteY0-72" fmla="*/ 215900 h 2235199"/>
              <a:gd name="connsiteX1-73" fmla="*/ 1981200 w 5791200"/>
              <a:gd name="connsiteY1-74" fmla="*/ 139700 h 2235199"/>
              <a:gd name="connsiteX2-75" fmla="*/ 2667000 w 5791200"/>
              <a:gd name="connsiteY2-76" fmla="*/ 1054100 h 2235199"/>
              <a:gd name="connsiteX3-77" fmla="*/ 3657600 w 5791200"/>
              <a:gd name="connsiteY3-78" fmla="*/ 2044699 h 2235199"/>
              <a:gd name="connsiteX4-79" fmla="*/ 5791200 w 5791200"/>
              <a:gd name="connsiteY4-80" fmla="*/ 2197099 h 2235199"/>
              <a:gd name="connsiteX0-81" fmla="*/ 0 w 5791200"/>
              <a:gd name="connsiteY0-82" fmla="*/ 241300 h 2260599"/>
              <a:gd name="connsiteX1-83" fmla="*/ 0 w 5791200"/>
              <a:gd name="connsiteY1-84" fmla="*/ 88900 h 2260599"/>
              <a:gd name="connsiteX2-85" fmla="*/ 1981200 w 5791200"/>
              <a:gd name="connsiteY2-86" fmla="*/ 165100 h 2260599"/>
              <a:gd name="connsiteX3-87" fmla="*/ 2667000 w 5791200"/>
              <a:gd name="connsiteY3-88" fmla="*/ 1079500 h 2260599"/>
              <a:gd name="connsiteX4-89" fmla="*/ 3657600 w 5791200"/>
              <a:gd name="connsiteY4-90" fmla="*/ 2070099 h 2260599"/>
              <a:gd name="connsiteX5" fmla="*/ 5791200 w 5791200"/>
              <a:gd name="connsiteY5" fmla="*/ 2222499 h 2260599"/>
              <a:gd name="connsiteX0-91" fmla="*/ 0 w 5791200"/>
              <a:gd name="connsiteY0-92" fmla="*/ 254000 h 2273299"/>
              <a:gd name="connsiteX1-93" fmla="*/ 0 w 5791200"/>
              <a:gd name="connsiteY1-94" fmla="*/ 25400 h 2273299"/>
              <a:gd name="connsiteX2-95" fmla="*/ 1981200 w 5791200"/>
              <a:gd name="connsiteY2-96" fmla="*/ 177800 h 2273299"/>
              <a:gd name="connsiteX3-97" fmla="*/ 2667000 w 5791200"/>
              <a:gd name="connsiteY3-98" fmla="*/ 1092200 h 2273299"/>
              <a:gd name="connsiteX4-99" fmla="*/ 3657600 w 5791200"/>
              <a:gd name="connsiteY4-100" fmla="*/ 2082799 h 2273299"/>
              <a:gd name="connsiteX5-101" fmla="*/ 5791200 w 5791200"/>
              <a:gd name="connsiteY5-102" fmla="*/ 2235199 h 2273299"/>
              <a:gd name="connsiteX0-103" fmla="*/ 0 w 5791200"/>
              <a:gd name="connsiteY0-104" fmla="*/ 228600 h 2247899"/>
              <a:gd name="connsiteX1-105" fmla="*/ 685800 w 5791200"/>
              <a:gd name="connsiteY1-106" fmla="*/ 152400 h 2247899"/>
              <a:gd name="connsiteX2-107" fmla="*/ 1981200 w 5791200"/>
              <a:gd name="connsiteY2-108" fmla="*/ 152400 h 2247899"/>
              <a:gd name="connsiteX3-109" fmla="*/ 2667000 w 5791200"/>
              <a:gd name="connsiteY3-110" fmla="*/ 1066800 h 2247899"/>
              <a:gd name="connsiteX4-111" fmla="*/ 3657600 w 5791200"/>
              <a:gd name="connsiteY4-112" fmla="*/ 2057399 h 2247899"/>
              <a:gd name="connsiteX5-113" fmla="*/ 5791200 w 5791200"/>
              <a:gd name="connsiteY5-114" fmla="*/ 2209799 h 2247899"/>
              <a:gd name="connsiteX0-115" fmla="*/ 0 w 5410200"/>
              <a:gd name="connsiteY0-116" fmla="*/ 685800 h 2247899"/>
              <a:gd name="connsiteX1-117" fmla="*/ 304800 w 5410200"/>
              <a:gd name="connsiteY1-118" fmla="*/ 152400 h 2247899"/>
              <a:gd name="connsiteX2-119" fmla="*/ 1600200 w 5410200"/>
              <a:gd name="connsiteY2-120" fmla="*/ 152400 h 2247899"/>
              <a:gd name="connsiteX3-121" fmla="*/ 2286000 w 5410200"/>
              <a:gd name="connsiteY3-122" fmla="*/ 1066800 h 2247899"/>
              <a:gd name="connsiteX4-123" fmla="*/ 3276600 w 5410200"/>
              <a:gd name="connsiteY4-124" fmla="*/ 2057399 h 2247899"/>
              <a:gd name="connsiteX5-125" fmla="*/ 5410200 w 5410200"/>
              <a:gd name="connsiteY5-126" fmla="*/ 2209799 h 2247899"/>
              <a:gd name="connsiteX0-127" fmla="*/ 0 w 5410200"/>
              <a:gd name="connsiteY0-128" fmla="*/ 673100 h 2235199"/>
              <a:gd name="connsiteX1-129" fmla="*/ 304800 w 5410200"/>
              <a:gd name="connsiteY1-130" fmla="*/ 215900 h 2235199"/>
              <a:gd name="connsiteX2-131" fmla="*/ 1600200 w 5410200"/>
              <a:gd name="connsiteY2-132" fmla="*/ 139700 h 2235199"/>
              <a:gd name="connsiteX3-133" fmla="*/ 2286000 w 5410200"/>
              <a:gd name="connsiteY3-134" fmla="*/ 1054100 h 2235199"/>
              <a:gd name="connsiteX4-135" fmla="*/ 3276600 w 5410200"/>
              <a:gd name="connsiteY4-136" fmla="*/ 2044699 h 2235199"/>
              <a:gd name="connsiteX5-137" fmla="*/ 5410200 w 5410200"/>
              <a:gd name="connsiteY5-138" fmla="*/ 2197099 h 2235199"/>
              <a:gd name="connsiteX0-139" fmla="*/ 0 w 5410200"/>
              <a:gd name="connsiteY0-140" fmla="*/ 698500 h 2260599"/>
              <a:gd name="connsiteX1-141" fmla="*/ 609600 w 5410200"/>
              <a:gd name="connsiteY1-142" fmla="*/ 88900 h 2260599"/>
              <a:gd name="connsiteX2-143" fmla="*/ 1600200 w 5410200"/>
              <a:gd name="connsiteY2-144" fmla="*/ 165100 h 2260599"/>
              <a:gd name="connsiteX3-145" fmla="*/ 2286000 w 5410200"/>
              <a:gd name="connsiteY3-146" fmla="*/ 1079500 h 2260599"/>
              <a:gd name="connsiteX4-147" fmla="*/ 3276600 w 5410200"/>
              <a:gd name="connsiteY4-148" fmla="*/ 2070099 h 2260599"/>
              <a:gd name="connsiteX5-149" fmla="*/ 5410200 w 5410200"/>
              <a:gd name="connsiteY5-150" fmla="*/ 2222499 h 2260599"/>
              <a:gd name="connsiteX0-151" fmla="*/ 0 w 5410200"/>
              <a:gd name="connsiteY0-152" fmla="*/ 711200 h 2273299"/>
              <a:gd name="connsiteX1-153" fmla="*/ 838200 w 5410200"/>
              <a:gd name="connsiteY1-154" fmla="*/ 25400 h 2273299"/>
              <a:gd name="connsiteX2-155" fmla="*/ 1600200 w 5410200"/>
              <a:gd name="connsiteY2-156" fmla="*/ 177800 h 2273299"/>
              <a:gd name="connsiteX3-157" fmla="*/ 2286000 w 5410200"/>
              <a:gd name="connsiteY3-158" fmla="*/ 1092200 h 2273299"/>
              <a:gd name="connsiteX4-159" fmla="*/ 3276600 w 5410200"/>
              <a:gd name="connsiteY4-160" fmla="*/ 2082799 h 2273299"/>
              <a:gd name="connsiteX5-161" fmla="*/ 5410200 w 5410200"/>
              <a:gd name="connsiteY5-162" fmla="*/ 2235199 h 2273299"/>
              <a:gd name="connsiteX0-163" fmla="*/ 0 w 4876800"/>
              <a:gd name="connsiteY0-164" fmla="*/ 635000 h 2273299"/>
              <a:gd name="connsiteX1-165" fmla="*/ 304800 w 4876800"/>
              <a:gd name="connsiteY1-166" fmla="*/ 25400 h 2273299"/>
              <a:gd name="connsiteX2-167" fmla="*/ 1066800 w 4876800"/>
              <a:gd name="connsiteY2-168" fmla="*/ 177800 h 2273299"/>
              <a:gd name="connsiteX3-169" fmla="*/ 1752600 w 4876800"/>
              <a:gd name="connsiteY3-170" fmla="*/ 1092200 h 2273299"/>
              <a:gd name="connsiteX4-171" fmla="*/ 2743200 w 4876800"/>
              <a:gd name="connsiteY4-172" fmla="*/ 2082799 h 2273299"/>
              <a:gd name="connsiteX5-173" fmla="*/ 4876800 w 4876800"/>
              <a:gd name="connsiteY5-174" fmla="*/ 2235199 h 2273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01" y="connsiteY5-102"/>
              </a:cxn>
            </a:cxnLst>
            <a:rect l="l" t="t" r="r" b="b"/>
            <a:pathLst>
              <a:path w="4876800" h="2273299">
                <a:moveTo>
                  <a:pt x="0" y="635000"/>
                </a:moveTo>
                <a:lnTo>
                  <a:pt x="304800" y="25400"/>
                </a:lnTo>
                <a:cubicBezTo>
                  <a:pt x="635000" y="12700"/>
                  <a:pt x="825500" y="0"/>
                  <a:pt x="1066800" y="177800"/>
                </a:cubicBezTo>
                <a:cubicBezTo>
                  <a:pt x="1308100" y="355600"/>
                  <a:pt x="1473200" y="774700"/>
                  <a:pt x="1752600" y="1092200"/>
                </a:cubicBezTo>
                <a:cubicBezTo>
                  <a:pt x="2032000" y="1409700"/>
                  <a:pt x="2222500" y="1892299"/>
                  <a:pt x="2743200" y="2082799"/>
                </a:cubicBezTo>
                <a:cubicBezTo>
                  <a:pt x="3263900" y="2273299"/>
                  <a:pt x="4081318" y="2178626"/>
                  <a:pt x="4876800" y="223519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rot="5400000">
            <a:off x="2667000" y="4343400"/>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705099" y="4076701"/>
            <a:ext cx="251460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124200" y="4114800"/>
            <a:ext cx="2438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410200" y="4876800"/>
            <a:ext cx="914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3048000" y="3352800"/>
            <a:ext cx="609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048000" y="2819400"/>
            <a:ext cx="914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4"/>
          </p:cNvCxnSpPr>
          <p:nvPr/>
        </p:nvCxnSpPr>
        <p:spPr>
          <a:xfrm flipH="1" flipV="1">
            <a:off x="3048000" y="4419600"/>
            <a:ext cx="2881312" cy="553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72400" y="4876800"/>
            <a:ext cx="838200" cy="369332"/>
          </a:xfrm>
          <a:prstGeom prst="rect">
            <a:avLst/>
          </a:prstGeom>
          <a:noFill/>
        </p:spPr>
        <p:txBody>
          <a:bodyPr wrap="square" rtlCol="0">
            <a:spAutoFit/>
          </a:bodyPr>
          <a:lstStyle/>
          <a:p>
            <a:r>
              <a:rPr lang="en-US" b="1" dirty="0"/>
              <a:t>Time</a:t>
            </a:r>
          </a:p>
        </p:txBody>
      </p:sp>
      <p:sp>
        <p:nvSpPr>
          <p:cNvPr id="35" name="TextBox 34"/>
          <p:cNvSpPr txBox="1"/>
          <p:nvPr/>
        </p:nvSpPr>
        <p:spPr>
          <a:xfrm>
            <a:off x="2743200" y="2133601"/>
            <a:ext cx="304800" cy="461665"/>
          </a:xfrm>
          <a:prstGeom prst="rect">
            <a:avLst/>
          </a:prstGeom>
          <a:noFill/>
        </p:spPr>
        <p:txBody>
          <a:bodyPr wrap="square" rtlCol="0">
            <a:spAutoFit/>
          </a:bodyPr>
          <a:lstStyle/>
          <a:p>
            <a:r>
              <a:rPr lang="en-US" sz="2400" b="1" dirty="0"/>
              <a:t>a</a:t>
            </a:r>
          </a:p>
        </p:txBody>
      </p:sp>
      <p:sp>
        <p:nvSpPr>
          <p:cNvPr id="36" name="TextBox 35"/>
          <p:cNvSpPr txBox="1"/>
          <p:nvPr/>
        </p:nvSpPr>
        <p:spPr>
          <a:xfrm>
            <a:off x="3810000" y="2209801"/>
            <a:ext cx="304800" cy="461665"/>
          </a:xfrm>
          <a:prstGeom prst="rect">
            <a:avLst/>
          </a:prstGeom>
          <a:noFill/>
        </p:spPr>
        <p:txBody>
          <a:bodyPr wrap="square" rtlCol="0">
            <a:spAutoFit/>
          </a:bodyPr>
          <a:lstStyle/>
          <a:p>
            <a:r>
              <a:rPr lang="en-US" sz="2400" b="1" dirty="0"/>
              <a:t>c</a:t>
            </a:r>
          </a:p>
        </p:txBody>
      </p:sp>
      <p:sp>
        <p:nvSpPr>
          <p:cNvPr id="37" name="TextBox 36"/>
          <p:cNvSpPr txBox="1"/>
          <p:nvPr/>
        </p:nvSpPr>
        <p:spPr>
          <a:xfrm>
            <a:off x="3429000" y="2819401"/>
            <a:ext cx="381000" cy="461665"/>
          </a:xfrm>
          <a:prstGeom prst="rect">
            <a:avLst/>
          </a:prstGeom>
          <a:noFill/>
        </p:spPr>
        <p:txBody>
          <a:bodyPr wrap="square" rtlCol="0">
            <a:spAutoFit/>
          </a:bodyPr>
          <a:lstStyle/>
          <a:p>
            <a:r>
              <a:rPr lang="en-US" sz="2400" b="1" dirty="0"/>
              <a:t>b</a:t>
            </a:r>
          </a:p>
        </p:txBody>
      </p:sp>
      <p:sp>
        <p:nvSpPr>
          <p:cNvPr id="38" name="TextBox 37"/>
          <p:cNvSpPr txBox="1"/>
          <p:nvPr/>
        </p:nvSpPr>
        <p:spPr>
          <a:xfrm>
            <a:off x="4191000" y="2209801"/>
            <a:ext cx="304800" cy="461665"/>
          </a:xfrm>
          <a:prstGeom prst="rect">
            <a:avLst/>
          </a:prstGeom>
          <a:noFill/>
        </p:spPr>
        <p:txBody>
          <a:bodyPr wrap="square" rtlCol="0">
            <a:spAutoFit/>
          </a:bodyPr>
          <a:lstStyle/>
          <a:p>
            <a:r>
              <a:rPr lang="en-US" sz="2400" b="1" dirty="0"/>
              <a:t>d</a:t>
            </a:r>
          </a:p>
        </p:txBody>
      </p:sp>
      <p:sp>
        <p:nvSpPr>
          <p:cNvPr id="39" name="TextBox 38"/>
          <p:cNvSpPr txBox="1"/>
          <p:nvPr/>
        </p:nvSpPr>
        <p:spPr>
          <a:xfrm>
            <a:off x="5867400" y="3962401"/>
            <a:ext cx="304800" cy="461665"/>
          </a:xfrm>
          <a:prstGeom prst="rect">
            <a:avLst/>
          </a:prstGeom>
          <a:noFill/>
        </p:spPr>
        <p:txBody>
          <a:bodyPr wrap="square" rtlCol="0">
            <a:spAutoFit/>
          </a:bodyPr>
          <a:lstStyle/>
          <a:p>
            <a:r>
              <a:rPr lang="en-US" sz="2400" b="1" dirty="0"/>
              <a:t>e</a:t>
            </a:r>
          </a:p>
        </p:txBody>
      </p:sp>
      <p:sp>
        <p:nvSpPr>
          <p:cNvPr id="40" name="TextBox 39"/>
          <p:cNvSpPr txBox="1"/>
          <p:nvPr/>
        </p:nvSpPr>
        <p:spPr>
          <a:xfrm>
            <a:off x="3124200" y="1371600"/>
            <a:ext cx="2286000" cy="369332"/>
          </a:xfrm>
          <a:prstGeom prst="rect">
            <a:avLst/>
          </a:prstGeom>
          <a:noFill/>
        </p:spPr>
        <p:txBody>
          <a:bodyPr wrap="square" rtlCol="0">
            <a:spAutoFit/>
          </a:bodyPr>
          <a:lstStyle/>
          <a:p>
            <a:r>
              <a:rPr lang="en-US" b="1" dirty="0"/>
              <a:t>Production rate</a:t>
            </a:r>
          </a:p>
        </p:txBody>
      </p:sp>
      <p:cxnSp>
        <p:nvCxnSpPr>
          <p:cNvPr id="46" name="Straight Connector 45"/>
          <p:cNvCxnSpPr/>
          <p:nvPr/>
        </p:nvCxnSpPr>
        <p:spPr>
          <a:xfrm rot="16200000" flipH="1">
            <a:off x="2705100" y="2857500"/>
            <a:ext cx="12954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3657600" y="3276600"/>
            <a:ext cx="4038600" cy="1752600"/>
          </a:xfrm>
          <a:custGeom>
            <a:avLst/>
            <a:gdLst>
              <a:gd name="connsiteX0" fmla="*/ 0 w 4267200"/>
              <a:gd name="connsiteY0" fmla="*/ 771236 h 2225963"/>
              <a:gd name="connsiteX1" fmla="*/ 484909 w 4267200"/>
              <a:gd name="connsiteY1" fmla="*/ 64654 h 2225963"/>
              <a:gd name="connsiteX2" fmla="*/ 1343891 w 4267200"/>
              <a:gd name="connsiteY2" fmla="*/ 1159163 h 2225963"/>
              <a:gd name="connsiteX3" fmla="*/ 2189018 w 4267200"/>
              <a:gd name="connsiteY3" fmla="*/ 1935017 h 2225963"/>
              <a:gd name="connsiteX4" fmla="*/ 4267200 w 4267200"/>
              <a:gd name="connsiteY4" fmla="*/ 2225963 h 2225963"/>
              <a:gd name="connsiteX0-1" fmla="*/ 0 w 4267200"/>
              <a:gd name="connsiteY0-2" fmla="*/ 729673 h 2184400"/>
              <a:gd name="connsiteX1-3" fmla="*/ 484909 w 4267200"/>
              <a:gd name="connsiteY1-4" fmla="*/ 23091 h 2184400"/>
              <a:gd name="connsiteX2-5" fmla="*/ 1143000 w 4267200"/>
              <a:gd name="connsiteY2-6" fmla="*/ 868218 h 2184400"/>
              <a:gd name="connsiteX3-7" fmla="*/ 2189018 w 4267200"/>
              <a:gd name="connsiteY3-8" fmla="*/ 1893454 h 2184400"/>
              <a:gd name="connsiteX4-9" fmla="*/ 4267200 w 4267200"/>
              <a:gd name="connsiteY4-10" fmla="*/ 2184400 h 2184400"/>
              <a:gd name="connsiteX0-11" fmla="*/ 0 w 4267200"/>
              <a:gd name="connsiteY0-12" fmla="*/ 729673 h 2184400"/>
              <a:gd name="connsiteX1-13" fmla="*/ 484909 w 4267200"/>
              <a:gd name="connsiteY1-14" fmla="*/ 23091 h 2184400"/>
              <a:gd name="connsiteX2-15" fmla="*/ 1143000 w 4267200"/>
              <a:gd name="connsiteY2-16" fmla="*/ 868218 h 2184400"/>
              <a:gd name="connsiteX3-17" fmla="*/ 2133600 w 4267200"/>
              <a:gd name="connsiteY3-18" fmla="*/ 1935017 h 2184400"/>
              <a:gd name="connsiteX4-19" fmla="*/ 4267200 w 4267200"/>
              <a:gd name="connsiteY4-20" fmla="*/ 2184400 h 2184400"/>
              <a:gd name="connsiteX0-21" fmla="*/ 0 w 4267200"/>
              <a:gd name="connsiteY0-22" fmla="*/ 729673 h 2138217"/>
              <a:gd name="connsiteX1-23" fmla="*/ 484909 w 4267200"/>
              <a:gd name="connsiteY1-24" fmla="*/ 23091 h 2138217"/>
              <a:gd name="connsiteX2-25" fmla="*/ 1143000 w 4267200"/>
              <a:gd name="connsiteY2-26" fmla="*/ 868218 h 2138217"/>
              <a:gd name="connsiteX3-27" fmla="*/ 2133600 w 4267200"/>
              <a:gd name="connsiteY3-28" fmla="*/ 1935017 h 2138217"/>
              <a:gd name="connsiteX4-29" fmla="*/ 4267200 w 4267200"/>
              <a:gd name="connsiteY4-30" fmla="*/ 2087417 h 2138217"/>
              <a:gd name="connsiteX0-31" fmla="*/ 0 w 4343400"/>
              <a:gd name="connsiteY0-32" fmla="*/ 385618 h 2493817"/>
              <a:gd name="connsiteX1-33" fmla="*/ 561109 w 4343400"/>
              <a:gd name="connsiteY1-34" fmla="*/ 378691 h 2493817"/>
              <a:gd name="connsiteX2-35" fmla="*/ 1219200 w 4343400"/>
              <a:gd name="connsiteY2-36" fmla="*/ 1223818 h 2493817"/>
              <a:gd name="connsiteX3-37" fmla="*/ 2209800 w 4343400"/>
              <a:gd name="connsiteY3-38" fmla="*/ 2290617 h 2493817"/>
              <a:gd name="connsiteX4-39" fmla="*/ 4343400 w 4343400"/>
              <a:gd name="connsiteY4-40" fmla="*/ 2443017 h 2493817"/>
              <a:gd name="connsiteX0-41" fmla="*/ 0 w 4343400"/>
              <a:gd name="connsiteY0-42" fmla="*/ 385618 h 2493817"/>
              <a:gd name="connsiteX1-43" fmla="*/ 533400 w 4343400"/>
              <a:gd name="connsiteY1-44" fmla="*/ 385618 h 2493817"/>
              <a:gd name="connsiteX2-45" fmla="*/ 1219200 w 4343400"/>
              <a:gd name="connsiteY2-46" fmla="*/ 1223818 h 2493817"/>
              <a:gd name="connsiteX3-47" fmla="*/ 2209800 w 4343400"/>
              <a:gd name="connsiteY3-48" fmla="*/ 2290617 h 2493817"/>
              <a:gd name="connsiteX4-49" fmla="*/ 4343400 w 4343400"/>
              <a:gd name="connsiteY4-50" fmla="*/ 2443017 h 2493817"/>
              <a:gd name="connsiteX0-51" fmla="*/ 0 w 4343400"/>
              <a:gd name="connsiteY0-52" fmla="*/ 385618 h 2481117"/>
              <a:gd name="connsiteX1-53" fmla="*/ 533400 w 4343400"/>
              <a:gd name="connsiteY1-54" fmla="*/ 385618 h 2481117"/>
              <a:gd name="connsiteX2-55" fmla="*/ 1219200 w 4343400"/>
              <a:gd name="connsiteY2-56" fmla="*/ 1300018 h 2481117"/>
              <a:gd name="connsiteX3-57" fmla="*/ 2209800 w 4343400"/>
              <a:gd name="connsiteY3-58" fmla="*/ 2290617 h 2481117"/>
              <a:gd name="connsiteX4-59" fmla="*/ 4343400 w 4343400"/>
              <a:gd name="connsiteY4-60" fmla="*/ 2443017 h 2481117"/>
              <a:gd name="connsiteX0-61" fmla="*/ 0 w 5791200"/>
              <a:gd name="connsiteY0-62" fmla="*/ 385618 h 2404917"/>
              <a:gd name="connsiteX1-63" fmla="*/ 1981200 w 5791200"/>
              <a:gd name="connsiteY1-64" fmla="*/ 309418 h 2404917"/>
              <a:gd name="connsiteX2-65" fmla="*/ 2667000 w 5791200"/>
              <a:gd name="connsiteY2-66" fmla="*/ 1223818 h 2404917"/>
              <a:gd name="connsiteX3-67" fmla="*/ 3657600 w 5791200"/>
              <a:gd name="connsiteY3-68" fmla="*/ 2214417 h 2404917"/>
              <a:gd name="connsiteX4-69" fmla="*/ 5791200 w 5791200"/>
              <a:gd name="connsiteY4-70" fmla="*/ 2366817 h 2404917"/>
              <a:gd name="connsiteX0-71" fmla="*/ 0 w 5791200"/>
              <a:gd name="connsiteY0-72" fmla="*/ 215900 h 2235199"/>
              <a:gd name="connsiteX1-73" fmla="*/ 1981200 w 5791200"/>
              <a:gd name="connsiteY1-74" fmla="*/ 139700 h 2235199"/>
              <a:gd name="connsiteX2-75" fmla="*/ 2667000 w 5791200"/>
              <a:gd name="connsiteY2-76" fmla="*/ 1054100 h 2235199"/>
              <a:gd name="connsiteX3-77" fmla="*/ 3657600 w 5791200"/>
              <a:gd name="connsiteY3-78" fmla="*/ 2044699 h 2235199"/>
              <a:gd name="connsiteX4-79" fmla="*/ 5791200 w 5791200"/>
              <a:gd name="connsiteY4-80" fmla="*/ 2197099 h 2235199"/>
              <a:gd name="connsiteX0-81" fmla="*/ 0 w 5791200"/>
              <a:gd name="connsiteY0-82" fmla="*/ 241300 h 2260599"/>
              <a:gd name="connsiteX1-83" fmla="*/ 0 w 5791200"/>
              <a:gd name="connsiteY1-84" fmla="*/ 88900 h 2260599"/>
              <a:gd name="connsiteX2-85" fmla="*/ 1981200 w 5791200"/>
              <a:gd name="connsiteY2-86" fmla="*/ 165100 h 2260599"/>
              <a:gd name="connsiteX3-87" fmla="*/ 2667000 w 5791200"/>
              <a:gd name="connsiteY3-88" fmla="*/ 1079500 h 2260599"/>
              <a:gd name="connsiteX4-89" fmla="*/ 3657600 w 5791200"/>
              <a:gd name="connsiteY4-90" fmla="*/ 2070099 h 2260599"/>
              <a:gd name="connsiteX5" fmla="*/ 5791200 w 5791200"/>
              <a:gd name="connsiteY5" fmla="*/ 2222499 h 2260599"/>
              <a:gd name="connsiteX0-91" fmla="*/ 0 w 5791200"/>
              <a:gd name="connsiteY0-92" fmla="*/ 254000 h 2273299"/>
              <a:gd name="connsiteX1-93" fmla="*/ 0 w 5791200"/>
              <a:gd name="connsiteY1-94" fmla="*/ 25400 h 2273299"/>
              <a:gd name="connsiteX2-95" fmla="*/ 1981200 w 5791200"/>
              <a:gd name="connsiteY2-96" fmla="*/ 177800 h 2273299"/>
              <a:gd name="connsiteX3-97" fmla="*/ 2667000 w 5791200"/>
              <a:gd name="connsiteY3-98" fmla="*/ 1092200 h 2273299"/>
              <a:gd name="connsiteX4-99" fmla="*/ 3657600 w 5791200"/>
              <a:gd name="connsiteY4-100" fmla="*/ 2082799 h 2273299"/>
              <a:gd name="connsiteX5-101" fmla="*/ 5791200 w 5791200"/>
              <a:gd name="connsiteY5-102" fmla="*/ 2235199 h 2273299"/>
              <a:gd name="connsiteX0-103" fmla="*/ 0 w 5791200"/>
              <a:gd name="connsiteY0-104" fmla="*/ 228600 h 2247899"/>
              <a:gd name="connsiteX1-105" fmla="*/ 685800 w 5791200"/>
              <a:gd name="connsiteY1-106" fmla="*/ 152400 h 2247899"/>
              <a:gd name="connsiteX2-107" fmla="*/ 1981200 w 5791200"/>
              <a:gd name="connsiteY2-108" fmla="*/ 152400 h 2247899"/>
              <a:gd name="connsiteX3-109" fmla="*/ 2667000 w 5791200"/>
              <a:gd name="connsiteY3-110" fmla="*/ 1066800 h 2247899"/>
              <a:gd name="connsiteX4-111" fmla="*/ 3657600 w 5791200"/>
              <a:gd name="connsiteY4-112" fmla="*/ 2057399 h 2247899"/>
              <a:gd name="connsiteX5-113" fmla="*/ 5791200 w 5791200"/>
              <a:gd name="connsiteY5-114" fmla="*/ 2209799 h 2247899"/>
              <a:gd name="connsiteX0-115" fmla="*/ 0 w 5410200"/>
              <a:gd name="connsiteY0-116" fmla="*/ 685800 h 2247899"/>
              <a:gd name="connsiteX1-117" fmla="*/ 304800 w 5410200"/>
              <a:gd name="connsiteY1-118" fmla="*/ 152400 h 2247899"/>
              <a:gd name="connsiteX2-119" fmla="*/ 1600200 w 5410200"/>
              <a:gd name="connsiteY2-120" fmla="*/ 152400 h 2247899"/>
              <a:gd name="connsiteX3-121" fmla="*/ 2286000 w 5410200"/>
              <a:gd name="connsiteY3-122" fmla="*/ 1066800 h 2247899"/>
              <a:gd name="connsiteX4-123" fmla="*/ 3276600 w 5410200"/>
              <a:gd name="connsiteY4-124" fmla="*/ 2057399 h 2247899"/>
              <a:gd name="connsiteX5-125" fmla="*/ 5410200 w 5410200"/>
              <a:gd name="connsiteY5-126" fmla="*/ 2209799 h 2247899"/>
              <a:gd name="connsiteX0-127" fmla="*/ 0 w 5410200"/>
              <a:gd name="connsiteY0-128" fmla="*/ 673100 h 2235199"/>
              <a:gd name="connsiteX1-129" fmla="*/ 304800 w 5410200"/>
              <a:gd name="connsiteY1-130" fmla="*/ 215900 h 2235199"/>
              <a:gd name="connsiteX2-131" fmla="*/ 1600200 w 5410200"/>
              <a:gd name="connsiteY2-132" fmla="*/ 139700 h 2235199"/>
              <a:gd name="connsiteX3-133" fmla="*/ 2286000 w 5410200"/>
              <a:gd name="connsiteY3-134" fmla="*/ 1054100 h 2235199"/>
              <a:gd name="connsiteX4-135" fmla="*/ 3276600 w 5410200"/>
              <a:gd name="connsiteY4-136" fmla="*/ 2044699 h 2235199"/>
              <a:gd name="connsiteX5-137" fmla="*/ 5410200 w 5410200"/>
              <a:gd name="connsiteY5-138" fmla="*/ 2197099 h 2235199"/>
              <a:gd name="connsiteX0-139" fmla="*/ 0 w 5410200"/>
              <a:gd name="connsiteY0-140" fmla="*/ 698500 h 2260599"/>
              <a:gd name="connsiteX1-141" fmla="*/ 609600 w 5410200"/>
              <a:gd name="connsiteY1-142" fmla="*/ 88900 h 2260599"/>
              <a:gd name="connsiteX2-143" fmla="*/ 1600200 w 5410200"/>
              <a:gd name="connsiteY2-144" fmla="*/ 165100 h 2260599"/>
              <a:gd name="connsiteX3-145" fmla="*/ 2286000 w 5410200"/>
              <a:gd name="connsiteY3-146" fmla="*/ 1079500 h 2260599"/>
              <a:gd name="connsiteX4-147" fmla="*/ 3276600 w 5410200"/>
              <a:gd name="connsiteY4-148" fmla="*/ 2070099 h 2260599"/>
              <a:gd name="connsiteX5-149" fmla="*/ 5410200 w 5410200"/>
              <a:gd name="connsiteY5-150" fmla="*/ 2222499 h 2260599"/>
              <a:gd name="connsiteX0-151" fmla="*/ 0 w 5410200"/>
              <a:gd name="connsiteY0-152" fmla="*/ 711200 h 2273299"/>
              <a:gd name="connsiteX1-153" fmla="*/ 838200 w 5410200"/>
              <a:gd name="connsiteY1-154" fmla="*/ 25400 h 2273299"/>
              <a:gd name="connsiteX2-155" fmla="*/ 1600200 w 5410200"/>
              <a:gd name="connsiteY2-156" fmla="*/ 177800 h 2273299"/>
              <a:gd name="connsiteX3-157" fmla="*/ 2286000 w 5410200"/>
              <a:gd name="connsiteY3-158" fmla="*/ 1092200 h 2273299"/>
              <a:gd name="connsiteX4-159" fmla="*/ 3276600 w 5410200"/>
              <a:gd name="connsiteY4-160" fmla="*/ 2082799 h 2273299"/>
              <a:gd name="connsiteX5-161" fmla="*/ 5410200 w 5410200"/>
              <a:gd name="connsiteY5-162" fmla="*/ 2235199 h 2273299"/>
              <a:gd name="connsiteX0-163" fmla="*/ 0 w 4876800"/>
              <a:gd name="connsiteY0-164" fmla="*/ 635000 h 2273299"/>
              <a:gd name="connsiteX1-165" fmla="*/ 304800 w 4876800"/>
              <a:gd name="connsiteY1-166" fmla="*/ 25400 h 2273299"/>
              <a:gd name="connsiteX2-167" fmla="*/ 1066800 w 4876800"/>
              <a:gd name="connsiteY2-168" fmla="*/ 177800 h 2273299"/>
              <a:gd name="connsiteX3-169" fmla="*/ 1752600 w 4876800"/>
              <a:gd name="connsiteY3-170" fmla="*/ 1092200 h 2273299"/>
              <a:gd name="connsiteX4-171" fmla="*/ 2743200 w 4876800"/>
              <a:gd name="connsiteY4-172" fmla="*/ 2082799 h 2273299"/>
              <a:gd name="connsiteX5-173" fmla="*/ 4876800 w 4876800"/>
              <a:gd name="connsiteY5-174" fmla="*/ 2235199 h 22732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01" y="connsiteY5-102"/>
              </a:cxn>
            </a:cxnLst>
            <a:rect l="l" t="t" r="r" b="b"/>
            <a:pathLst>
              <a:path w="4876800" h="2273299">
                <a:moveTo>
                  <a:pt x="0" y="635000"/>
                </a:moveTo>
                <a:lnTo>
                  <a:pt x="304800" y="25400"/>
                </a:lnTo>
                <a:cubicBezTo>
                  <a:pt x="635000" y="12700"/>
                  <a:pt x="825500" y="0"/>
                  <a:pt x="1066800" y="177800"/>
                </a:cubicBezTo>
                <a:cubicBezTo>
                  <a:pt x="1308100" y="355600"/>
                  <a:pt x="1473200" y="774700"/>
                  <a:pt x="1752600" y="1092200"/>
                </a:cubicBezTo>
                <a:cubicBezTo>
                  <a:pt x="2032000" y="1409700"/>
                  <a:pt x="2222500" y="1892299"/>
                  <a:pt x="2743200" y="2082799"/>
                </a:cubicBezTo>
                <a:cubicBezTo>
                  <a:pt x="3263900" y="2273299"/>
                  <a:pt x="4081318" y="2178626"/>
                  <a:pt x="4876800" y="223519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5334000" y="2590800"/>
            <a:ext cx="1828800" cy="400110"/>
          </a:xfrm>
          <a:prstGeom prst="rect">
            <a:avLst/>
          </a:prstGeom>
          <a:noFill/>
        </p:spPr>
        <p:txBody>
          <a:bodyPr wrap="square" rtlCol="0">
            <a:spAutoFit/>
          </a:bodyPr>
          <a:lstStyle/>
          <a:p>
            <a:r>
              <a:rPr lang="en-US" sz="2000" b="1" dirty="0"/>
              <a:t>60 hr/week</a:t>
            </a:r>
          </a:p>
        </p:txBody>
      </p:sp>
      <p:sp>
        <p:nvSpPr>
          <p:cNvPr id="51" name="TextBox 50"/>
          <p:cNvSpPr txBox="1"/>
          <p:nvPr/>
        </p:nvSpPr>
        <p:spPr>
          <a:xfrm>
            <a:off x="5334000" y="2133600"/>
            <a:ext cx="1828800" cy="400110"/>
          </a:xfrm>
          <a:prstGeom prst="rect">
            <a:avLst/>
          </a:prstGeom>
          <a:noFill/>
        </p:spPr>
        <p:txBody>
          <a:bodyPr wrap="square" rtlCol="0">
            <a:spAutoFit/>
          </a:bodyPr>
          <a:lstStyle/>
          <a:p>
            <a:r>
              <a:rPr lang="en-US" sz="2000" b="1" dirty="0"/>
              <a:t>50 hr/week</a:t>
            </a:r>
          </a:p>
        </p:txBody>
      </p:sp>
      <p:cxnSp>
        <p:nvCxnSpPr>
          <p:cNvPr id="53" name="Straight Arrow Connector 52"/>
          <p:cNvCxnSpPr>
            <a:stCxn id="51" idx="1"/>
            <a:endCxn id="14" idx="2"/>
          </p:cNvCxnSpPr>
          <p:nvPr/>
        </p:nvCxnSpPr>
        <p:spPr>
          <a:xfrm rot="10800000" flipV="1">
            <a:off x="4541044" y="2333655"/>
            <a:ext cx="792956" cy="622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1"/>
            <a:endCxn id="48" idx="2"/>
          </p:cNvCxnSpPr>
          <p:nvPr/>
        </p:nvCxnSpPr>
        <p:spPr>
          <a:xfrm rot="10800000" flipV="1">
            <a:off x="4541044" y="2790855"/>
            <a:ext cx="792956" cy="622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48000" y="5638800"/>
            <a:ext cx="2819400" cy="1588"/>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05200" y="5791201"/>
            <a:ext cx="1828800" cy="461665"/>
          </a:xfrm>
          <a:prstGeom prst="rect">
            <a:avLst/>
          </a:prstGeom>
          <a:noFill/>
        </p:spPr>
        <p:txBody>
          <a:bodyPr wrap="square" rtlCol="0">
            <a:spAutoFit/>
          </a:bodyPr>
          <a:lstStyle/>
          <a:p>
            <a:r>
              <a:rPr lang="en-US" sz="2400" b="1" dirty="0"/>
              <a:t>10 -12 week</a:t>
            </a:r>
          </a:p>
        </p:txBody>
      </p:sp>
      <p:sp>
        <p:nvSpPr>
          <p:cNvPr id="32" name="TextBox 31"/>
          <p:cNvSpPr txBox="1"/>
          <p:nvPr/>
        </p:nvSpPr>
        <p:spPr>
          <a:xfrm>
            <a:off x="5453058" y="5786454"/>
            <a:ext cx="3143272" cy="369332"/>
          </a:xfrm>
          <a:prstGeom prst="rect">
            <a:avLst/>
          </a:prstGeom>
          <a:noFill/>
        </p:spPr>
        <p:txBody>
          <a:bodyPr wrap="square" rtlCol="0">
            <a:spAutoFit/>
          </a:bodyPr>
          <a:lstStyle/>
          <a:p>
            <a:r>
              <a:rPr lang="en-US" dirty="0"/>
              <a:t>Overtime Effect on Output</a:t>
            </a:r>
          </a:p>
        </p:txBody>
      </p:sp>
    </p:spTree>
    <p:extLst>
      <p:ext uri="{BB962C8B-B14F-4D97-AF65-F5344CB8AC3E}">
        <p14:creationId xmlns:p14="http://schemas.microsoft.com/office/powerpoint/2010/main" val="9927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linds(horizontal)">
                                      <p:cBhvr>
                                        <p:cTn id="28" dur="500"/>
                                        <p:tgtEl>
                                          <p:spTgt spid="5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linds(horizontal)">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0-#ppt_w/2"/>
                                          </p:val>
                                        </p:tav>
                                        <p:tav tm="100000">
                                          <p:val>
                                            <p:strVal val="#ppt_x"/>
                                          </p:val>
                                        </p:tav>
                                      </p:tavLst>
                                    </p:anim>
                                    <p:anim calcmode="lin" valueType="num">
                                      <p:cBhvr additive="base">
                                        <p:cTn id="3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amond(in)">
                                      <p:cBhvr>
                                        <p:cTn id="42" dur="20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linds(horizont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linds(horizontal)">
                                      <p:cBhvr>
                                        <p:cTn id="58" dur="500"/>
                                        <p:tgtEl>
                                          <p:spTgt spid="3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par>
                                <p:cTn id="71" presetID="3" presetClass="entr" presetSubtype="1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linds(horizontal)">
                                      <p:cBhvr>
                                        <p:cTn id="73" dur="500"/>
                                        <p:tgtEl>
                                          <p:spTgt spid="21"/>
                                        </p:tgtEl>
                                      </p:cBhvr>
                                    </p:animEffect>
                                  </p:childTnLst>
                                </p:cTn>
                              </p:par>
                              <p:par>
                                <p:cTn id="74" presetID="3" presetClass="entr" presetSubtype="1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linds(horizontal)">
                                      <p:cBhvr>
                                        <p:cTn id="76" dur="500"/>
                                        <p:tgtEl>
                                          <p:spTgt spid="23"/>
                                        </p:tgtEl>
                                      </p:cBhvr>
                                    </p:animEffect>
                                  </p:childTnLst>
                                </p:cTn>
                              </p:par>
                              <p:par>
                                <p:cTn id="77" presetID="3" presetClass="entr" presetSubtype="1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linds(horizontal)">
                                      <p:cBhvr>
                                        <p:cTn id="79" dur="500"/>
                                        <p:tgtEl>
                                          <p:spTgt spid="25"/>
                                        </p:tgtEl>
                                      </p:cBhvr>
                                    </p:animEffect>
                                  </p:childTnLst>
                                </p:cTn>
                              </p:par>
                              <p:par>
                                <p:cTn id="80" presetID="3" presetClass="entr" presetSubtype="1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linds(horizontal)">
                                      <p:cBhvr>
                                        <p:cTn id="85" dur="500"/>
                                        <p:tgtEl>
                                          <p:spTgt spid="31"/>
                                        </p:tgtEl>
                                      </p:cBhvr>
                                    </p:animEffect>
                                  </p:childTnLst>
                                </p:cTn>
                              </p:par>
                              <p:par>
                                <p:cTn id="86" presetID="3" presetClass="entr" presetSubtype="1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box(out)">
                                      <p:cBhvr>
                                        <p:cTn id="93" dur="500"/>
                                        <p:tgtEl>
                                          <p:spTgt spid="59"/>
                                        </p:tgtEl>
                                      </p:cBhvr>
                                    </p:animEffect>
                                  </p:childTnLst>
                                </p:cTn>
                              </p:par>
                              <p:par>
                                <p:cTn id="94" presetID="4" presetClass="entr" presetSubtype="32"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box(out)">
                                      <p:cBhvr>
                                        <p:cTn id="9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p:bldP spid="35" grpId="0"/>
      <p:bldP spid="36" grpId="0"/>
      <p:bldP spid="37" grpId="0"/>
      <p:bldP spid="38" grpId="0"/>
      <p:bldP spid="39" grpId="0"/>
      <p:bldP spid="40" grpId="0"/>
      <p:bldP spid="48" grpId="0" animBg="1"/>
      <p:bldP spid="50" grpId="0"/>
      <p:bldP spid="51" grpId="0"/>
      <p:bldP spid="6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0" y="300038"/>
            <a:ext cx="9144000" cy="985822"/>
          </a:xfrm>
        </p:spPr>
        <p:txBody>
          <a:bodyPr>
            <a:normAutofit/>
          </a:bodyPr>
          <a:lstStyle/>
          <a:p>
            <a:r>
              <a:rPr lang="en-US" dirty="0" smtClean="0"/>
              <a:t>Productivity…</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t>99</a:t>
            </a:fld>
            <a:endParaRPr lang="en-US" dirty="0"/>
          </a:p>
        </p:txBody>
      </p:sp>
      <p:sp>
        <p:nvSpPr>
          <p:cNvPr id="3" name="Content Placeholder 2"/>
          <p:cNvSpPr>
            <a:spLocks noGrp="1"/>
          </p:cNvSpPr>
          <p:nvPr>
            <p:ph sz="quarter" idx="1"/>
          </p:nvPr>
        </p:nvSpPr>
        <p:spPr>
          <a:xfrm>
            <a:off x="386365" y="1107583"/>
            <a:ext cx="11281893" cy="5138671"/>
          </a:xfrm>
        </p:spPr>
        <p:txBody>
          <a:bodyPr>
            <a:normAutofit/>
          </a:bodyPr>
          <a:lstStyle/>
          <a:p>
            <a:pPr>
              <a:buNone/>
            </a:pPr>
            <a:r>
              <a:rPr lang="en-US" sz="2400" b="1" dirty="0"/>
              <a:t>Methods to improve construction productivity</a:t>
            </a:r>
          </a:p>
          <a:p>
            <a:pPr>
              <a:buFont typeface="Wingdings" panose="05000000000000000000" pitchFamily="2" charset="2"/>
              <a:buChar char="Ø"/>
            </a:pPr>
            <a:r>
              <a:rPr lang="en-US" sz="2400" dirty="0"/>
              <a:t>Step 1 </a:t>
            </a:r>
            <a:r>
              <a:rPr lang="en-US" sz="2400" dirty="0">
                <a:sym typeface="Wingdings" panose="05000000000000000000" pitchFamily="2" charset="2"/>
              </a:rPr>
              <a:t> </a:t>
            </a:r>
            <a:r>
              <a:rPr lang="en-US" sz="2400" dirty="0"/>
              <a:t>Inspire Your Workers</a:t>
            </a:r>
          </a:p>
          <a:p>
            <a:pPr>
              <a:buFont typeface="Wingdings" panose="05000000000000000000" pitchFamily="2" charset="2"/>
              <a:buChar char="Ø"/>
            </a:pPr>
            <a:r>
              <a:rPr lang="en-US" sz="2400" dirty="0"/>
              <a:t>Step 2</a:t>
            </a:r>
            <a:r>
              <a:rPr lang="en-US" sz="2400" dirty="0">
                <a:sym typeface="Wingdings" panose="05000000000000000000" pitchFamily="2" charset="2"/>
              </a:rPr>
              <a:t> </a:t>
            </a:r>
            <a:r>
              <a:rPr lang="en-US" sz="2400" dirty="0"/>
              <a:t> Improve Communications</a:t>
            </a:r>
          </a:p>
          <a:p>
            <a:pPr>
              <a:buFont typeface="Wingdings" panose="05000000000000000000" pitchFamily="2" charset="2"/>
              <a:buChar char="Ø"/>
            </a:pPr>
            <a:r>
              <a:rPr lang="en-US" sz="2400" dirty="0"/>
              <a:t>Step 3</a:t>
            </a:r>
            <a:r>
              <a:rPr lang="en-US" sz="2400" dirty="0">
                <a:sym typeface="Wingdings" panose="05000000000000000000" pitchFamily="2" charset="2"/>
              </a:rPr>
              <a:t> </a:t>
            </a:r>
            <a:r>
              <a:rPr lang="en-US" sz="2400" dirty="0"/>
              <a:t> Lay Out A Productive Jobsite</a:t>
            </a:r>
          </a:p>
          <a:p>
            <a:pPr>
              <a:buFont typeface="Wingdings" panose="05000000000000000000" pitchFamily="2" charset="2"/>
              <a:buChar char="Ø"/>
            </a:pPr>
            <a:r>
              <a:rPr lang="en-US" sz="2400" dirty="0"/>
              <a:t>Step 4</a:t>
            </a:r>
            <a:r>
              <a:rPr lang="en-US" sz="2400" dirty="0">
                <a:sym typeface="Wingdings" panose="05000000000000000000" pitchFamily="2" charset="2"/>
              </a:rPr>
              <a:t> </a:t>
            </a:r>
            <a:r>
              <a:rPr lang="en-US" sz="2400" dirty="0"/>
              <a:t> Schedule Your Work</a:t>
            </a:r>
          </a:p>
          <a:p>
            <a:pPr>
              <a:buFont typeface="Wingdings" panose="05000000000000000000" pitchFamily="2" charset="2"/>
              <a:buChar char="Ø"/>
            </a:pPr>
            <a:r>
              <a:rPr lang="en-US" sz="2400" dirty="0"/>
              <a:t>Step 5</a:t>
            </a:r>
            <a:r>
              <a:rPr lang="en-US" sz="2400" dirty="0">
                <a:sym typeface="Wingdings" panose="05000000000000000000" pitchFamily="2" charset="2"/>
              </a:rPr>
              <a:t> </a:t>
            </a:r>
            <a:r>
              <a:rPr lang="en-US" sz="2400" dirty="0"/>
              <a:t> Analyze Project Reports</a:t>
            </a:r>
          </a:p>
          <a:p>
            <a:pPr>
              <a:buFont typeface="Wingdings" panose="05000000000000000000" pitchFamily="2" charset="2"/>
              <a:buChar char="Ø"/>
            </a:pPr>
            <a:r>
              <a:rPr lang="en-US" sz="2400" dirty="0"/>
              <a:t>Step 6</a:t>
            </a:r>
            <a:r>
              <a:rPr lang="en-US" sz="2400" dirty="0">
                <a:sym typeface="Wingdings" panose="05000000000000000000" pitchFamily="2" charset="2"/>
              </a:rPr>
              <a:t> </a:t>
            </a:r>
            <a:r>
              <a:rPr lang="en-US" sz="2400" dirty="0"/>
              <a:t> Manage Equipment Productively</a:t>
            </a:r>
          </a:p>
          <a:p>
            <a:pPr>
              <a:buFont typeface="Wingdings" panose="05000000000000000000" pitchFamily="2" charset="2"/>
              <a:buChar char="Ø"/>
            </a:pPr>
            <a:r>
              <a:rPr lang="en-US" sz="2400" dirty="0"/>
              <a:t>Step 7</a:t>
            </a:r>
            <a:r>
              <a:rPr lang="en-US" sz="2400" dirty="0">
                <a:sym typeface="Wingdings" panose="05000000000000000000" pitchFamily="2" charset="2"/>
              </a:rPr>
              <a:t> </a:t>
            </a:r>
            <a:r>
              <a:rPr lang="en-US" sz="2400" dirty="0"/>
              <a:t> Improve Safety</a:t>
            </a:r>
          </a:p>
          <a:p>
            <a:pPr>
              <a:buFont typeface="Wingdings" panose="05000000000000000000" pitchFamily="2" charset="2"/>
              <a:buChar char="Ø"/>
            </a:pPr>
            <a:r>
              <a:rPr lang="en-US" sz="2400" dirty="0"/>
              <a:t>Step 8</a:t>
            </a:r>
            <a:r>
              <a:rPr lang="en-US" sz="2400" dirty="0">
                <a:sym typeface="Wingdings" panose="05000000000000000000" pitchFamily="2" charset="2"/>
              </a:rPr>
              <a:t> </a:t>
            </a:r>
            <a:r>
              <a:rPr lang="en-US" sz="2400" dirty="0"/>
              <a:t> Pay Attention To Quality</a:t>
            </a:r>
          </a:p>
        </p:txBody>
      </p:sp>
    </p:spTree>
    <p:extLst>
      <p:ext uri="{BB962C8B-B14F-4D97-AF65-F5344CB8AC3E}">
        <p14:creationId xmlns:p14="http://schemas.microsoft.com/office/powerpoint/2010/main" val="17718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5191</Words>
  <Application>Microsoft Office PowerPoint</Application>
  <PresentationFormat>Widescreen</PresentationFormat>
  <Paragraphs>755</Paragraphs>
  <Slides>99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Book Antiqua</vt:lpstr>
      <vt:lpstr>Calibri</vt:lpstr>
      <vt:lpstr>Calibri Light</vt:lpstr>
      <vt:lpstr>Wingdings</vt:lpstr>
      <vt:lpstr>Office Theme</vt:lpstr>
      <vt:lpstr>       Construction PERFORMANCE  AND  REOURCE OPTIMIZATION CHAPTER 1 OVERVIEW OF CONSTRUCTION PERFORMANCE MANAGEMENT  </vt:lpstr>
      <vt:lpstr>Performance management…</vt:lpstr>
      <vt:lpstr>Performance management…</vt:lpstr>
      <vt:lpstr>Performance management…</vt:lpstr>
      <vt:lpstr>Performance management…</vt:lpstr>
      <vt:lpstr>Performance management…</vt:lpstr>
      <vt:lpstr>Construction Performance management Basics </vt:lpstr>
      <vt:lpstr>PowerPoint Presentation</vt:lpstr>
      <vt:lpstr>Construction Performance management Basics </vt:lpstr>
      <vt:lpstr>     </vt:lpstr>
      <vt:lpstr> Construction Performance management Basics </vt:lpstr>
      <vt:lpstr> Construction Performance management Basics  </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Construction Performance management Basics</vt:lpstr>
      <vt:lpstr>PowerPoint Presentation</vt:lpstr>
      <vt:lpstr> Construction Performance management Basics </vt:lpstr>
      <vt:lpstr> Construction Performance management Basics </vt:lpstr>
      <vt:lpstr> Construction Performance management Basics </vt:lpstr>
      <vt:lpstr>Construction Performance management Basics</vt:lpstr>
      <vt:lpstr>Construction Performance management Basics</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Performance Measurement and Monitoring</vt:lpstr>
      <vt:lpstr>2.3 Performance Improvement principles and  tools  </vt:lpstr>
      <vt:lpstr> Productivity</vt:lpstr>
      <vt:lpstr> Productivity…</vt:lpstr>
      <vt:lpstr> 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lpstr>Productivity…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user1</cp:lastModifiedBy>
  <cp:revision>30</cp:revision>
  <dcterms:created xsi:type="dcterms:W3CDTF">2020-03-16T03:12:56Z</dcterms:created>
  <dcterms:modified xsi:type="dcterms:W3CDTF">2020-03-24T07:06:54Z</dcterms:modified>
</cp:coreProperties>
</file>