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37" r:id="rId4"/>
    <p:sldId id="315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1" r:id="rId21"/>
    <p:sldId id="332" r:id="rId22"/>
    <p:sldId id="333" r:id="rId23"/>
    <p:sldId id="3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D9FC-11CF-452A-9FFB-EDFC31437620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9D84-8A12-4697-A6B9-3F182FB82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874" y="238259"/>
            <a:ext cx="10555310" cy="28526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5600" b="1" dirty="0" smtClean="0"/>
              <a:t>CHAPTER 4</a:t>
            </a:r>
            <a:r>
              <a:rPr lang="en-US" sz="5600" b="1" dirty="0"/>
              <a:t/>
            </a:r>
            <a:br>
              <a:rPr lang="en-US" sz="5600" b="1" dirty="0"/>
            </a:br>
            <a:r>
              <a:rPr lang="en-US" sz="4300" b="1" dirty="0"/>
              <a:t/>
            </a:r>
            <a:br>
              <a:rPr lang="en-US" sz="4300" b="1" dirty="0"/>
            </a:br>
            <a:r>
              <a:rPr lang="en-GB" sz="4300" b="1" dirty="0"/>
              <a:t/>
            </a:r>
            <a:br>
              <a:rPr lang="en-GB" sz="4300" b="1" dirty="0"/>
            </a:br>
            <a:endParaRPr lang="en-US" sz="4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2276474"/>
            <a:ext cx="9414456" cy="40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399245"/>
            <a:ext cx="9697792" cy="58598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321972"/>
            <a:ext cx="10728102" cy="61561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412124"/>
            <a:ext cx="10174310" cy="5962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7" y="566670"/>
            <a:ext cx="10367492" cy="5396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5" y="386367"/>
            <a:ext cx="10393251" cy="3296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50" y="3683358"/>
            <a:ext cx="5187905" cy="2884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2" y="579549"/>
            <a:ext cx="9684913" cy="54477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906082"/>
            <a:ext cx="5679583" cy="510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25" y="2354754"/>
            <a:ext cx="3618962" cy="33248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713905"/>
            <a:ext cx="8062175" cy="5042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23" y="3322750"/>
            <a:ext cx="3103808" cy="2962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7" y="476919"/>
            <a:ext cx="8054998" cy="443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434" y="3727628"/>
            <a:ext cx="3468978" cy="23619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631065"/>
            <a:ext cx="10419008" cy="5434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318795"/>
            <a:ext cx="11755679" cy="63313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Cost management is the process, which is necessary to ensure that the planned development </a:t>
            </a:r>
            <a:r>
              <a:rPr lang="en-US" dirty="0" smtClean="0"/>
              <a:t>of a </a:t>
            </a:r>
            <a:r>
              <a:rPr lang="en-US" dirty="0"/>
              <a:t>design and procurement of a project is such that the price for its construction provides </a:t>
            </a:r>
            <a:r>
              <a:rPr lang="en-US" dirty="0" smtClean="0"/>
              <a:t>value for </a:t>
            </a:r>
            <a:r>
              <a:rPr lang="en-US" dirty="0"/>
              <a:t>money (VFM) and is within the limits anticipated by the client.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Construction is a major capital expenditure, which clients do not commence until they </a:t>
            </a:r>
            <a:r>
              <a:rPr lang="en-US" dirty="0" smtClean="0"/>
              <a:t>are certain </a:t>
            </a:r>
            <a:r>
              <a:rPr lang="en-US" dirty="0"/>
              <a:t>that there is a benefit. This benefit may be for society in the case of public projects, </a:t>
            </a:r>
            <a:r>
              <a:rPr lang="en-US" dirty="0" smtClean="0"/>
              <a:t>with justification </a:t>
            </a:r>
            <a:r>
              <a:rPr lang="en-US" dirty="0"/>
              <a:t>based on a cost–benefit analysis, or purely based on financial considerations in </a:t>
            </a:r>
            <a:r>
              <a:rPr lang="en-US" dirty="0" smtClean="0"/>
              <a:t>the case </a:t>
            </a:r>
            <a:r>
              <a:rPr lang="en-US" dirty="0"/>
              <a:t>of private projects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587531"/>
            <a:ext cx="7714445" cy="4332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80" y="3026536"/>
            <a:ext cx="3524518" cy="28838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6" y="618186"/>
            <a:ext cx="8912180" cy="48682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0" y="450760"/>
            <a:ext cx="10006885" cy="56280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1" y="592428"/>
            <a:ext cx="8371268" cy="5087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004" y="917907"/>
            <a:ext cx="11552348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Most clients are working within tight pre-defined budgets, which are often part of a larger overall scheme. If the budget is exceeded or the quality not met the scheme could fail. </a:t>
            </a:r>
            <a:endParaRPr lang="en-US" sz="28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 contract estimating sets the original budget – forecasting the likely expenditure to the client. This budget should be used positively to ensure that the design stays within the scope of the original scheme</a:t>
            </a:r>
          </a:p>
        </p:txBody>
      </p:sp>
    </p:spTree>
    <p:extLst>
      <p:ext uri="{BB962C8B-B14F-4D97-AF65-F5344CB8AC3E}">
        <p14:creationId xmlns:p14="http://schemas.microsoft.com/office/powerpoint/2010/main" val="10767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07" y="293546"/>
            <a:ext cx="118179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When developing an estimate the following factors need to be considered</a:t>
            </a:r>
            <a:r>
              <a:rPr lang="en-US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Land acquisition including legal fees;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Client’s own organization costs allocated to the project (this obviously varies but can be as much as 10% of the overall project budget);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Site investigation (frequently underrated and under-budgeted resulting in unnecessary extra costs and time – could be as much as 1% of budget);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Enabling works, decontamination</a:t>
            </a:r>
            <a:r>
              <a:rPr lang="en-US" sz="2800" dirty="0" smtClean="0"/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1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93964"/>
            <a:ext cx="11668259" cy="6451535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Insurances (many major clients prefer to insure against the risks and take out a project insurance policy covering both themselves and the contractor – may be up to 1% of the budget);</a:t>
            </a:r>
          </a:p>
          <a:p>
            <a:pPr algn="just"/>
            <a:r>
              <a:rPr lang="en-US" dirty="0"/>
              <a:t> Consultants’ fees including design (on large transportation and infrastructure projects this can be as much as 15–20% of the budget);</a:t>
            </a:r>
          </a:p>
          <a:p>
            <a:pPr algn="just"/>
            <a:r>
              <a:rPr lang="en-US" dirty="0"/>
              <a:t> Construction costs (typically account for between 70% and 80% of the project sum) (excluding land);</a:t>
            </a:r>
          </a:p>
          <a:p>
            <a:pPr algn="just"/>
            <a:r>
              <a:rPr lang="en-US" dirty="0"/>
              <a:t> Value added tax (VAT) (currently charged at 15%);</a:t>
            </a:r>
          </a:p>
          <a:p>
            <a:pPr algn="just"/>
            <a:r>
              <a:rPr lang="en-US" dirty="0"/>
              <a:t> Contingency and risks (covers for the unknown and may be between 20% and 25%) or if project of long duration the contingency factor could be double or triple these items;</a:t>
            </a:r>
          </a:p>
          <a:p>
            <a:pPr algn="just"/>
            <a:r>
              <a:rPr lang="en-US" dirty="0"/>
              <a:t> Financing and legal costs (financing costs can be substantial depending on financing method chosen and typical bank rate – could be anything between 7% and 20%; lawyers are expensive – anything up to £500 per hour and more).</a:t>
            </a:r>
          </a:p>
        </p:txBody>
      </p:sp>
    </p:spTree>
    <p:extLst>
      <p:ext uri="{BB962C8B-B14F-4D97-AF65-F5344CB8AC3E}">
        <p14:creationId xmlns:p14="http://schemas.microsoft.com/office/powerpoint/2010/main" val="40768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80304"/>
            <a:ext cx="11243257" cy="6310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252747"/>
            <a:ext cx="10844012" cy="5079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59" y="5730904"/>
            <a:ext cx="177165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360608"/>
            <a:ext cx="10844012" cy="538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9" y="4947030"/>
            <a:ext cx="3361387" cy="1634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354168"/>
            <a:ext cx="11243255" cy="4132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44" y="4615935"/>
            <a:ext cx="3937985" cy="1952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425</Words>
  <Application>Microsoft Office PowerPoint</Application>
  <PresentationFormat>Widescreen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114</cp:revision>
  <dcterms:created xsi:type="dcterms:W3CDTF">2020-03-16T04:02:34Z</dcterms:created>
  <dcterms:modified xsi:type="dcterms:W3CDTF">2020-05-26T06:37:47Z</dcterms:modified>
</cp:coreProperties>
</file>