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56" r:id="rId2"/>
    <p:sldId id="305" r:id="rId3"/>
    <p:sldId id="306" r:id="rId4"/>
    <p:sldId id="272" r:id="rId5"/>
    <p:sldId id="273" r:id="rId6"/>
    <p:sldId id="258" r:id="rId7"/>
    <p:sldId id="307" r:id="rId8"/>
    <p:sldId id="296" r:id="rId9"/>
    <p:sldId id="259" r:id="rId10"/>
    <p:sldId id="260" r:id="rId11"/>
    <p:sldId id="295" r:id="rId12"/>
    <p:sldId id="262" r:id="rId13"/>
    <p:sldId id="274" r:id="rId14"/>
    <p:sldId id="275" r:id="rId15"/>
    <p:sldId id="276" r:id="rId16"/>
    <p:sldId id="264" r:id="rId17"/>
    <p:sldId id="265" r:id="rId18"/>
    <p:sldId id="266" r:id="rId19"/>
    <p:sldId id="267" r:id="rId20"/>
    <p:sldId id="268" r:id="rId21"/>
    <p:sldId id="269" r:id="rId22"/>
    <p:sldId id="270" r:id="rId23"/>
    <p:sldId id="271" r:id="rId24"/>
    <p:sldId id="277" r:id="rId25"/>
    <p:sldId id="278" r:id="rId26"/>
    <p:sldId id="279" r:id="rId27"/>
    <p:sldId id="280" r:id="rId28"/>
    <p:sldId id="281" r:id="rId29"/>
    <p:sldId id="297" r:id="rId30"/>
    <p:sldId id="282" r:id="rId31"/>
    <p:sldId id="283" r:id="rId32"/>
    <p:sldId id="284" r:id="rId33"/>
    <p:sldId id="285" r:id="rId34"/>
    <p:sldId id="289" r:id="rId35"/>
    <p:sldId id="286" r:id="rId36"/>
    <p:sldId id="287" r:id="rId37"/>
    <p:sldId id="304" r:id="rId38"/>
    <p:sldId id="288" r:id="rId39"/>
    <p:sldId id="290" r:id="rId40"/>
    <p:sldId id="291" r:id="rId41"/>
    <p:sldId id="301" r:id="rId42"/>
    <p:sldId id="298" r:id="rId43"/>
    <p:sldId id="300" r:id="rId44"/>
    <p:sldId id="303" r:id="rId45"/>
    <p:sldId id="293" r:id="rId46"/>
    <p:sldId id="294" r:id="rId47"/>
    <p:sldId id="302"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4.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7EB9C8-241F-410B-A571-3DAA607165D8}" type="datetimeFigureOut">
              <a:rPr lang="en-US" smtClean="0"/>
              <a:pPr/>
              <a:t>5/25/2020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CC7D46-4D78-4E13-A022-761A198CEF2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5C1E1C-E4AF-47F7-B36D-630E61129997}" type="datetime1">
              <a:rPr lang="en-US" smtClean="0"/>
              <a:pPr/>
              <a:t>5/25/2020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F74FCB-21DF-45B1-90CF-B247D43B79D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F476F6-4F36-426B-8F00-61FA95CC8A63}" type="datetime1">
              <a:rPr lang="en-US" smtClean="0"/>
              <a:pPr/>
              <a:t>5/25/2020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F74FCB-21DF-45B1-90CF-B247D43B79D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6E90B9-E2FE-4069-85DB-BAFD0021BA2E}" type="datetime1">
              <a:rPr lang="en-US" smtClean="0"/>
              <a:pPr/>
              <a:t>5/25/2020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F74FCB-21DF-45B1-90CF-B247D43B79D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C1ED7E-4588-4E63-A244-DA0E99C7D22C}" type="datetime1">
              <a:rPr lang="en-US" smtClean="0"/>
              <a:pPr/>
              <a:t>5/25/2020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F74FCB-21DF-45B1-90CF-B247D43B79D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5FB330-BC21-478A-876F-066AF0A598BF}" type="datetime1">
              <a:rPr lang="en-US" smtClean="0"/>
              <a:pPr/>
              <a:t>5/25/2020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F74FCB-21DF-45B1-90CF-B247D43B79D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FBE6318-DB90-407E-A8D5-04BBADAD6D0B}" type="datetime1">
              <a:rPr lang="en-US" smtClean="0"/>
              <a:pPr/>
              <a:t>5/25/2020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F74FCB-21DF-45B1-90CF-B247D43B79D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8B71FE6-AA5C-4E43-B3D2-D172D3BD7AB5}" type="datetime1">
              <a:rPr lang="en-US" smtClean="0"/>
              <a:pPr/>
              <a:t>5/25/2020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F74FCB-21DF-45B1-90CF-B247D43B79D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4B48FE-454D-4B69-98EE-671F3FF708C4}" type="datetime1">
              <a:rPr lang="en-US" smtClean="0"/>
              <a:pPr/>
              <a:t>5/25/2020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F74FCB-21DF-45B1-90CF-B247D43B79D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6365B6-2CA0-4FF9-81F5-4F553F7FEC94}" type="datetime1">
              <a:rPr lang="en-US" smtClean="0"/>
              <a:pPr/>
              <a:t>5/25/2020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F74FCB-21DF-45B1-90CF-B247D43B79D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25C71B-5B59-4C53-8EDB-03ACEDE7DEE0}" type="datetime1">
              <a:rPr lang="en-US" smtClean="0"/>
              <a:pPr/>
              <a:t>5/25/2020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F74FCB-21DF-45B1-90CF-B247D43B79D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5088AC-DBA3-4410-9314-31CB0818D718}" type="datetime1">
              <a:rPr lang="en-US" smtClean="0"/>
              <a:pPr/>
              <a:t>5/25/2020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F74FCB-21DF-45B1-90CF-B247D43B79D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320CD9-8DEB-448E-AC58-AEEB5FE0A274}" type="datetime1">
              <a:rPr lang="en-US" smtClean="0"/>
              <a:pPr/>
              <a:t>5/25/2020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F74FCB-21DF-45B1-90CF-B247D43B79D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774825"/>
          </a:xfrm>
        </p:spPr>
        <p:txBody>
          <a:bodyPr>
            <a:normAutofit fontScale="90000"/>
          </a:bodyPr>
          <a:lstStyle/>
          <a:p>
            <a:r>
              <a:rPr lang="en-US" dirty="0" smtClean="0">
                <a:latin typeface="Times New Roman" pitchFamily="18" charset="0"/>
                <a:cs typeface="Times New Roman" pitchFamily="18" charset="0"/>
              </a:rPr>
              <a:t>Chapter Five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Remote Method Invocation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(RMI)</a:t>
            </a:r>
            <a:endParaRPr lang="en-US" dirty="0"/>
          </a:p>
        </p:txBody>
      </p:sp>
      <p:sp>
        <p:nvSpPr>
          <p:cNvPr id="4" name="Slide Number Placeholder 3"/>
          <p:cNvSpPr>
            <a:spLocks noGrp="1"/>
          </p:cNvSpPr>
          <p:nvPr>
            <p:ph type="sldNum" sz="quarter" idx="12"/>
          </p:nvPr>
        </p:nvSpPr>
        <p:spPr/>
        <p:txBody>
          <a:bodyPr/>
          <a:lstStyle/>
          <a:p>
            <a:fld id="{B3F74FCB-21DF-45B1-90CF-B247D43B79DF}" type="slidenum">
              <a:rPr lang="en-US" smtClean="0"/>
              <a:pPr/>
              <a:t>1</a:t>
            </a:fld>
            <a:endParaRPr lang="en-US"/>
          </a:p>
        </p:txBody>
      </p:sp>
      <p:sp>
        <p:nvSpPr>
          <p:cNvPr id="5" name="Subtitle 4"/>
          <p:cNvSpPr>
            <a:spLocks noGrp="1"/>
          </p:cNvSpPr>
          <p:nvPr>
            <p:ph type="subTitle" idx="1"/>
          </p:nvPr>
        </p:nvSpPr>
        <p:spPr/>
        <p:txBody>
          <a:bodyPr/>
          <a:lstStyle/>
          <a:p>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rmAutofit fontScale="90000"/>
          </a:bodyPr>
          <a:lstStyle/>
          <a:p>
            <a:r>
              <a:rPr lang="en-US" dirty="0" smtClean="0"/>
              <a:t/>
            </a:r>
            <a:br>
              <a:rPr lang="en-US" dirty="0" smtClean="0"/>
            </a:br>
            <a:r>
              <a:rPr lang="en-US" dirty="0"/>
              <a:t/>
            </a:r>
            <a:br>
              <a:rPr lang="en-US" dirty="0"/>
            </a:br>
            <a:r>
              <a:rPr lang="en-US" dirty="0" smtClean="0">
                <a:latin typeface="Times New Roman" pitchFamily="18" charset="0"/>
                <a:cs typeface="Times New Roman" pitchFamily="18" charset="0"/>
              </a:rPr>
              <a:t>How </a:t>
            </a:r>
            <a:r>
              <a:rPr lang="en-US" dirty="0">
                <a:latin typeface="Times New Roman" pitchFamily="18" charset="0"/>
                <a:cs typeface="Times New Roman" pitchFamily="18" charset="0"/>
              </a:rPr>
              <a:t>Does RMI Work?</a:t>
            </a:r>
            <a:br>
              <a:rPr lang="en-US" dirty="0">
                <a:latin typeface="Times New Roman" pitchFamily="18" charset="0"/>
                <a:cs typeface="Times New Roman" pitchFamily="18" charset="0"/>
              </a:rPr>
            </a:br>
            <a:r>
              <a:rPr lang="en-US" dirty="0"/>
              <a:t/>
            </a:r>
            <a:br>
              <a:rPr lang="en-US" dirty="0"/>
            </a:br>
            <a:endParaRPr lang="en-US" dirty="0"/>
          </a:p>
        </p:txBody>
      </p:sp>
      <p:sp>
        <p:nvSpPr>
          <p:cNvPr id="3" name="Content Placeholder 2"/>
          <p:cNvSpPr>
            <a:spLocks noGrp="1"/>
          </p:cNvSpPr>
          <p:nvPr>
            <p:ph idx="1"/>
          </p:nvPr>
        </p:nvSpPr>
        <p:spPr>
          <a:xfrm>
            <a:off x="228600" y="762000"/>
            <a:ext cx="8686800" cy="5943600"/>
          </a:xfrm>
        </p:spPr>
        <p:txBody>
          <a:bodyPr>
            <a:normAutofit fontScale="92500" lnSpcReduction="10000"/>
          </a:bodyPr>
          <a:lstStyle/>
          <a:p>
            <a:pPr algn="just"/>
            <a:r>
              <a:rPr lang="en-US" dirty="0">
                <a:latin typeface="Times New Roman" pitchFamily="18" charset="0"/>
                <a:cs typeface="Times New Roman" pitchFamily="18" charset="0"/>
              </a:rPr>
              <a:t>Local objects are accessible only within the </a:t>
            </a:r>
            <a:r>
              <a:rPr lang="en-US" dirty="0" smtClean="0">
                <a:latin typeface="Times New Roman" pitchFamily="18" charset="0"/>
                <a:cs typeface="Times New Roman" pitchFamily="18" charset="0"/>
              </a:rPr>
              <a:t>local host</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Objects </a:t>
            </a:r>
            <a:r>
              <a:rPr lang="en-US" dirty="0">
                <a:latin typeface="Times New Roman" pitchFamily="18" charset="0"/>
                <a:cs typeface="Times New Roman" pitchFamily="18" charset="0"/>
              </a:rPr>
              <a:t>that are accessible from a remote host are </a:t>
            </a:r>
            <a:r>
              <a:rPr lang="en-US" dirty="0" smtClean="0">
                <a:latin typeface="Times New Roman" pitchFamily="18" charset="0"/>
                <a:cs typeface="Times New Roman" pitchFamily="18" charset="0"/>
              </a:rPr>
              <a:t>called remote </a:t>
            </a:r>
            <a:r>
              <a:rPr lang="en-US" dirty="0">
                <a:latin typeface="Times New Roman" pitchFamily="18" charset="0"/>
                <a:cs typeface="Times New Roman" pitchFamily="18" charset="0"/>
              </a:rPr>
              <a:t>objects.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For </a:t>
            </a:r>
            <a:r>
              <a:rPr lang="en-US" dirty="0">
                <a:latin typeface="Times New Roman" pitchFamily="18" charset="0"/>
                <a:cs typeface="Times New Roman" pitchFamily="18" charset="0"/>
              </a:rPr>
              <a:t>an object to be invoked remotely, it must </a:t>
            </a:r>
            <a:r>
              <a:rPr lang="en-US" dirty="0" smtClean="0">
                <a:latin typeface="Times New Roman" pitchFamily="18" charset="0"/>
                <a:cs typeface="Times New Roman" pitchFamily="18" charset="0"/>
              </a:rPr>
              <a:t>be defined </a:t>
            </a:r>
            <a:r>
              <a:rPr lang="en-US" dirty="0">
                <a:latin typeface="Times New Roman" pitchFamily="18" charset="0"/>
                <a:cs typeface="Times New Roman" pitchFamily="18" charset="0"/>
              </a:rPr>
              <a:t>in a </a:t>
            </a:r>
            <a:r>
              <a:rPr lang="en-US" dirty="0">
                <a:solidFill>
                  <a:srgbClr val="FF0000"/>
                </a:solidFill>
                <a:latin typeface="Times New Roman" pitchFamily="18" charset="0"/>
                <a:cs typeface="Times New Roman" pitchFamily="18" charset="0"/>
              </a:rPr>
              <a:t>Java interface accessible </a:t>
            </a:r>
            <a:r>
              <a:rPr lang="en-US" dirty="0">
                <a:latin typeface="Times New Roman" pitchFamily="18" charset="0"/>
                <a:cs typeface="Times New Roman" pitchFamily="18" charset="0"/>
              </a:rPr>
              <a:t>to both the server and </a:t>
            </a:r>
            <a:r>
              <a:rPr lang="en-US" dirty="0" smtClean="0">
                <a:latin typeface="Times New Roman" pitchFamily="18" charset="0"/>
                <a:cs typeface="Times New Roman" pitchFamily="18" charset="0"/>
              </a:rPr>
              <a:t>the client</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Furthermore</a:t>
            </a:r>
            <a:r>
              <a:rPr lang="en-US" dirty="0">
                <a:latin typeface="Times New Roman" pitchFamily="18" charset="0"/>
                <a:cs typeface="Times New Roman" pitchFamily="18" charset="0"/>
              </a:rPr>
              <a:t>, the interface must extend </a:t>
            </a:r>
            <a:r>
              <a:rPr lang="en-US" dirty="0" smtClean="0">
                <a:latin typeface="Times New Roman" pitchFamily="18" charset="0"/>
                <a:cs typeface="Times New Roman" pitchFamily="18" charset="0"/>
              </a:rPr>
              <a:t>the </a:t>
            </a:r>
            <a:r>
              <a:rPr lang="en-US" dirty="0" err="1" smtClean="0">
                <a:latin typeface="Times New Roman" pitchFamily="18" charset="0"/>
                <a:cs typeface="Times New Roman" pitchFamily="18" charset="0"/>
              </a:rPr>
              <a:t>java.rmi.Remote</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interface.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Like </a:t>
            </a:r>
            <a:r>
              <a:rPr lang="en-US" dirty="0">
                <a:latin typeface="Times New Roman" pitchFamily="18" charset="0"/>
                <a:cs typeface="Times New Roman" pitchFamily="18" charset="0"/>
              </a:rPr>
              <a:t>the </a:t>
            </a:r>
            <a:r>
              <a:rPr lang="en-US" dirty="0" err="1" smtClean="0">
                <a:latin typeface="Times New Roman" pitchFamily="18" charset="0"/>
                <a:cs typeface="Times New Roman" pitchFamily="18" charset="0"/>
              </a:rPr>
              <a:t>java.io.Serializable</a:t>
            </a:r>
            <a:r>
              <a:rPr lang="en-US" dirty="0" smtClean="0">
                <a:latin typeface="Times New Roman" pitchFamily="18" charset="0"/>
                <a:cs typeface="Times New Roman" pitchFamily="18" charset="0"/>
              </a:rPr>
              <a:t> interface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java.rmi.Remote</a:t>
            </a:r>
            <a:r>
              <a:rPr lang="en-US" dirty="0">
                <a:latin typeface="Times New Roman" pitchFamily="18" charset="0"/>
                <a:cs typeface="Times New Roman" pitchFamily="18" charset="0"/>
              </a:rPr>
              <a:t> is a </a:t>
            </a:r>
            <a:r>
              <a:rPr lang="en-US" dirty="0">
                <a:solidFill>
                  <a:srgbClr val="FF0000"/>
                </a:solidFill>
                <a:latin typeface="Times New Roman" pitchFamily="18" charset="0"/>
                <a:cs typeface="Times New Roman" pitchFamily="18" charset="0"/>
              </a:rPr>
              <a:t>marker interface </a:t>
            </a:r>
            <a:r>
              <a:rPr lang="en-US" dirty="0">
                <a:latin typeface="Times New Roman" pitchFamily="18" charset="0"/>
                <a:cs typeface="Times New Roman" pitchFamily="18" charset="0"/>
              </a:rPr>
              <a:t>that contains </a:t>
            </a:r>
            <a:r>
              <a:rPr lang="en-US" dirty="0" smtClean="0">
                <a:solidFill>
                  <a:srgbClr val="FF0000"/>
                </a:solidFill>
                <a:latin typeface="Times New Roman" pitchFamily="18" charset="0"/>
                <a:cs typeface="Times New Roman" pitchFamily="18" charset="0"/>
              </a:rPr>
              <a:t>no constants </a:t>
            </a:r>
            <a:r>
              <a:rPr lang="en-US" dirty="0">
                <a:latin typeface="Times New Roman" pitchFamily="18" charset="0"/>
                <a:cs typeface="Times New Roman" pitchFamily="18" charset="0"/>
              </a:rPr>
              <a:t>or </a:t>
            </a:r>
            <a:r>
              <a:rPr lang="en-US" dirty="0">
                <a:solidFill>
                  <a:srgbClr val="FF0000"/>
                </a:solidFill>
                <a:latin typeface="Times New Roman" pitchFamily="18" charset="0"/>
                <a:cs typeface="Times New Roman" pitchFamily="18" charset="0"/>
              </a:rPr>
              <a:t>methods</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It </a:t>
            </a:r>
            <a:r>
              <a:rPr lang="en-US" dirty="0">
                <a:latin typeface="Times New Roman" pitchFamily="18" charset="0"/>
                <a:cs typeface="Times New Roman" pitchFamily="18" charset="0"/>
              </a:rPr>
              <a:t>is used only to identify remote </a:t>
            </a:r>
            <a:r>
              <a:rPr lang="en-US" dirty="0" smtClean="0">
                <a:latin typeface="Times New Roman" pitchFamily="18" charset="0"/>
                <a:cs typeface="Times New Roman" pitchFamily="18" charset="0"/>
              </a:rPr>
              <a:t>objects.</a:t>
            </a:r>
          </a:p>
        </p:txBody>
      </p:sp>
      <p:sp>
        <p:nvSpPr>
          <p:cNvPr id="4" name="Slide Number Placeholder 3"/>
          <p:cNvSpPr>
            <a:spLocks noGrp="1"/>
          </p:cNvSpPr>
          <p:nvPr>
            <p:ph type="sldNum" sz="quarter" idx="12"/>
          </p:nvPr>
        </p:nvSpPr>
        <p:spPr/>
        <p:txBody>
          <a:bodyPr/>
          <a:lstStyle/>
          <a:p>
            <a:fld id="{B3F74FCB-21DF-45B1-90CF-B247D43B79DF}"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How Does RMI Work?</a:t>
            </a:r>
            <a:br>
              <a:rPr lang="en-US" dirty="0" smtClean="0">
                <a:latin typeface="Times New Roman" pitchFamily="18" charset="0"/>
                <a:cs typeface="Times New Roman" pitchFamily="18" charset="0"/>
              </a:rPr>
            </a:br>
            <a:endParaRPr lang="en-US" dirty="0"/>
          </a:p>
        </p:txBody>
      </p:sp>
      <p:sp>
        <p:nvSpPr>
          <p:cNvPr id="3" name="Content Placeholder 2"/>
          <p:cNvSpPr>
            <a:spLocks noGrp="1"/>
          </p:cNvSpPr>
          <p:nvPr>
            <p:ph idx="1"/>
          </p:nvPr>
        </p:nvSpPr>
        <p:spPr>
          <a:xfrm>
            <a:off x="228600" y="1066800"/>
            <a:ext cx="8686800" cy="5638800"/>
          </a:xfrm>
        </p:spPr>
        <p:txBody>
          <a:bodyPr>
            <a:normAutofit fontScale="85000" lnSpcReduction="20000"/>
          </a:bodyPr>
          <a:lstStyle/>
          <a:p>
            <a:pPr algn="just"/>
            <a:r>
              <a:rPr lang="en-US" sz="3300" dirty="0" smtClean="0">
                <a:latin typeface="Times New Roman" pitchFamily="18" charset="0"/>
                <a:cs typeface="Times New Roman" pitchFamily="18" charset="0"/>
              </a:rPr>
              <a:t>The key components of the RMI architecture are listed below</a:t>
            </a:r>
          </a:p>
          <a:p>
            <a:pPr lvl="1" algn="just"/>
            <a:r>
              <a:rPr lang="en-US" sz="2900" b="1" dirty="0" smtClean="0">
                <a:latin typeface="Times New Roman" pitchFamily="18" charset="0"/>
                <a:cs typeface="Times New Roman" pitchFamily="18" charset="0"/>
              </a:rPr>
              <a:t>Server object interface: </a:t>
            </a:r>
            <a:r>
              <a:rPr lang="en-US" sz="2900" dirty="0" smtClean="0">
                <a:latin typeface="Times New Roman" pitchFamily="18" charset="0"/>
                <a:cs typeface="Times New Roman" pitchFamily="18" charset="0"/>
              </a:rPr>
              <a:t>A sub-interface of </a:t>
            </a:r>
            <a:r>
              <a:rPr lang="en-US" sz="2900" dirty="0" err="1" smtClean="0">
                <a:solidFill>
                  <a:srgbClr val="FF0000"/>
                </a:solidFill>
                <a:latin typeface="Times New Roman" pitchFamily="18" charset="0"/>
                <a:cs typeface="Times New Roman" pitchFamily="18" charset="0"/>
              </a:rPr>
              <a:t>java.rmi.Remote</a:t>
            </a:r>
            <a:r>
              <a:rPr lang="en-US" sz="2900" dirty="0" smtClean="0">
                <a:latin typeface="Times New Roman" pitchFamily="18" charset="0"/>
                <a:cs typeface="Times New Roman" pitchFamily="18" charset="0"/>
              </a:rPr>
              <a:t> that defines the methods for the server object. </a:t>
            </a:r>
          </a:p>
          <a:p>
            <a:pPr lvl="1" algn="just"/>
            <a:r>
              <a:rPr lang="en-US" sz="2900" b="1" dirty="0" smtClean="0">
                <a:latin typeface="Times New Roman" pitchFamily="18" charset="0"/>
                <a:cs typeface="Times New Roman" pitchFamily="18" charset="0"/>
              </a:rPr>
              <a:t>Server class: </a:t>
            </a:r>
            <a:r>
              <a:rPr lang="en-US" sz="2900" dirty="0" smtClean="0">
                <a:latin typeface="Times New Roman" pitchFamily="18" charset="0"/>
                <a:cs typeface="Times New Roman" pitchFamily="18" charset="0"/>
              </a:rPr>
              <a:t>A class that implements the remote object interface. </a:t>
            </a:r>
          </a:p>
          <a:p>
            <a:pPr lvl="1" algn="just"/>
            <a:r>
              <a:rPr lang="en-US" sz="2900" b="1" dirty="0" smtClean="0">
                <a:latin typeface="Times New Roman" pitchFamily="18" charset="0"/>
                <a:cs typeface="Times New Roman" pitchFamily="18" charset="0"/>
              </a:rPr>
              <a:t>Server object: </a:t>
            </a:r>
            <a:r>
              <a:rPr lang="en-US" sz="2900" dirty="0" smtClean="0">
                <a:latin typeface="Times New Roman" pitchFamily="18" charset="0"/>
                <a:cs typeface="Times New Roman" pitchFamily="18" charset="0"/>
              </a:rPr>
              <a:t>An instance of the server class. </a:t>
            </a:r>
          </a:p>
          <a:p>
            <a:pPr lvl="1" algn="just"/>
            <a:r>
              <a:rPr lang="en-US" sz="2900" b="1" dirty="0" smtClean="0">
                <a:latin typeface="Times New Roman" pitchFamily="18" charset="0"/>
                <a:cs typeface="Times New Roman" pitchFamily="18" charset="0"/>
              </a:rPr>
              <a:t>RMI registry: </a:t>
            </a:r>
            <a:r>
              <a:rPr lang="en-US" sz="2900" dirty="0" smtClean="0">
                <a:latin typeface="Times New Roman" pitchFamily="18" charset="0"/>
                <a:cs typeface="Times New Roman" pitchFamily="18" charset="0"/>
              </a:rPr>
              <a:t>A utility that registers remote objects and provides naming services for locating objects. </a:t>
            </a:r>
          </a:p>
          <a:p>
            <a:pPr lvl="1" algn="just"/>
            <a:r>
              <a:rPr lang="en-US" sz="2900" b="1" dirty="0" smtClean="0">
                <a:latin typeface="Times New Roman" pitchFamily="18" charset="0"/>
                <a:cs typeface="Times New Roman" pitchFamily="18" charset="0"/>
              </a:rPr>
              <a:t>Client program: </a:t>
            </a:r>
            <a:r>
              <a:rPr lang="en-US" sz="2900" dirty="0" smtClean="0">
                <a:latin typeface="Times New Roman" pitchFamily="18" charset="0"/>
                <a:cs typeface="Times New Roman" pitchFamily="18" charset="0"/>
              </a:rPr>
              <a:t>A program that invokes the methods in the remote server object. </a:t>
            </a:r>
          </a:p>
          <a:p>
            <a:pPr lvl="1" algn="just"/>
            <a:r>
              <a:rPr lang="en-US" sz="2900" b="1" dirty="0" smtClean="0">
                <a:latin typeface="Times New Roman" pitchFamily="18" charset="0"/>
                <a:cs typeface="Times New Roman" pitchFamily="18" charset="0"/>
              </a:rPr>
              <a:t>Server stub: </a:t>
            </a:r>
            <a:r>
              <a:rPr lang="en-US" sz="2900" dirty="0" smtClean="0">
                <a:latin typeface="Times New Roman" pitchFamily="18" charset="0"/>
                <a:cs typeface="Times New Roman" pitchFamily="18" charset="0"/>
              </a:rPr>
              <a:t>An object that resides on the client host and serves as a surrogate for the remote server object.</a:t>
            </a:r>
          </a:p>
          <a:p>
            <a:pPr lvl="1" algn="just"/>
            <a:r>
              <a:rPr lang="en-US" sz="2900" b="1" dirty="0" smtClean="0">
                <a:latin typeface="Times New Roman" pitchFamily="18" charset="0"/>
                <a:cs typeface="Times New Roman" pitchFamily="18" charset="0"/>
              </a:rPr>
              <a:t>Server skeleton: </a:t>
            </a:r>
            <a:r>
              <a:rPr lang="en-US" sz="2900" dirty="0" smtClean="0">
                <a:latin typeface="Times New Roman" pitchFamily="18" charset="0"/>
                <a:cs typeface="Times New Roman" pitchFamily="18" charset="0"/>
              </a:rPr>
              <a:t>An object that resides on the server host and communicates with the stub and the actual server object.</a:t>
            </a:r>
            <a:endParaRPr lang="en-US" dirty="0" smtClean="0"/>
          </a:p>
        </p:txBody>
      </p:sp>
      <p:sp>
        <p:nvSpPr>
          <p:cNvPr id="4" name="Slide Number Placeholder 3"/>
          <p:cNvSpPr>
            <a:spLocks noGrp="1"/>
          </p:cNvSpPr>
          <p:nvPr>
            <p:ph type="sldNum" sz="quarter" idx="12"/>
          </p:nvPr>
        </p:nvSpPr>
        <p:spPr/>
        <p:txBody>
          <a:bodyPr/>
          <a:lstStyle/>
          <a:p>
            <a:fld id="{B3F74FCB-21DF-45B1-90CF-B247D43B79DF}"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
          <p:cNvSpPr>
            <a:spLocks noGrp="1" noChangeArrowheads="1"/>
          </p:cNvSpPr>
          <p:nvPr>
            <p:ph type="title"/>
          </p:nvPr>
        </p:nvSpPr>
        <p:spPr>
          <a:xfrm>
            <a:off x="685800" y="228600"/>
            <a:ext cx="7772400" cy="457200"/>
          </a:xfrm>
        </p:spPr>
        <p:txBody>
          <a:bodyPr>
            <a:normAutofit fontScale="90000"/>
          </a:bodyPr>
          <a:lstStyle/>
          <a:p>
            <a:r>
              <a:rPr lang="en-US" sz="3200" dirty="0">
                <a:latin typeface="Times New Roman" pitchFamily="18" charset="0"/>
                <a:cs typeface="Times New Roman" pitchFamily="18" charset="0"/>
              </a:rPr>
              <a:t>How does RMI work?</a:t>
            </a:r>
            <a:endParaRPr lang="en-US" sz="4000" dirty="0">
              <a:solidFill>
                <a:schemeClr val="tx1"/>
              </a:solidFill>
              <a:latin typeface="Times New Roman" pitchFamily="18" charset="0"/>
              <a:cs typeface="Times New Roman" pitchFamily="18" charset="0"/>
            </a:endParaRPr>
          </a:p>
        </p:txBody>
      </p:sp>
      <p:graphicFrame>
        <p:nvGraphicFramePr>
          <p:cNvPr id="25" name="Object 4"/>
          <p:cNvGraphicFramePr>
            <a:graphicFrameLocks noChangeAspect="1"/>
          </p:cNvGraphicFramePr>
          <p:nvPr/>
        </p:nvGraphicFramePr>
        <p:xfrm>
          <a:off x="1646046" y="2209800"/>
          <a:ext cx="5821554" cy="3200399"/>
        </p:xfrm>
        <a:graphic>
          <a:graphicData uri="http://schemas.openxmlformats.org/presentationml/2006/ole">
            <p:oleObj spid="_x0000_s2051" name="Picture" r:id="rId3" imgW="4260960" imgH="2061360" progId="Word.Picture.8">
              <p:embed/>
            </p:oleObj>
          </a:graphicData>
        </a:graphic>
      </p:graphicFrame>
      <p:sp>
        <p:nvSpPr>
          <p:cNvPr id="26" name="Rectangle 6"/>
          <p:cNvSpPr txBox="1">
            <a:spLocks noChangeArrowheads="1"/>
          </p:cNvSpPr>
          <p:nvPr/>
        </p:nvSpPr>
        <p:spPr>
          <a:xfrm>
            <a:off x="3733800" y="914400"/>
            <a:ext cx="1752600" cy="914400"/>
          </a:xfrm>
          <a:prstGeom prst="rect">
            <a:avLst/>
          </a:prstGeom>
          <a:noFill/>
          <a:ln/>
        </p:spPr>
        <p:txBody>
          <a:bodyPr vert="horz" lIns="91440" tIns="45720" rIns="91440" bIns="45720" rtlCol="0">
            <a:normAutofit/>
          </a:bodyPr>
          <a:lstStyle/>
          <a:p>
            <a:pPr marL="0" marR="0" lvl="0" indent="0" algn="l" defTabSz="914400" rtl="0" eaLnBrk="1" fontAlgn="auto" latinLnBrk="0" hangingPunct="1">
              <a:lnSpc>
                <a:spcPct val="90000"/>
              </a:lnSpc>
              <a:spcBef>
                <a:spcPct val="20000"/>
              </a:spcBef>
              <a:spcAft>
                <a:spcPts val="0"/>
              </a:spcAft>
              <a:buClrTx/>
              <a:buSzTx/>
              <a:buFont typeface="Monotype Sorts" pitchFamily="2" charset="2"/>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 </a:t>
            </a:r>
            <a:r>
              <a:rPr kumimoji="0" lang="en-US" sz="14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subinterface</a:t>
            </a:r>
            <a:r>
              <a:rPr kumimoji="0" lang="en-US" sz="1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of </a:t>
            </a:r>
            <a:r>
              <a:rPr kumimoji="0" lang="en-US" sz="1400" b="0" i="0" u="sng"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java.rmi.Remote</a:t>
            </a:r>
            <a:r>
              <a:rPr kumimoji="0" lang="en-US" sz="1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that defines the methods for the server object.</a:t>
            </a:r>
            <a:endParaRPr kumimoji="0" lang="en-US" sz="1400" b="0" i="0" u="none" strike="noStrike" kern="1200" cap="none" spc="0" normalizeH="0" baseline="0" noProof="0" dirty="0">
              <a:ln>
                <a:noFill/>
              </a:ln>
              <a:solidFill>
                <a:schemeClr val="tx1"/>
              </a:solidFill>
              <a:effectLst/>
              <a:uLnTx/>
              <a:uFillTx/>
              <a:latin typeface="Times New Roman" pitchFamily="18" charset="0"/>
              <a:cs typeface="Times New Roman" pitchFamily="18" charset="0"/>
            </a:endParaRPr>
          </a:p>
        </p:txBody>
      </p:sp>
      <p:sp>
        <p:nvSpPr>
          <p:cNvPr id="27" name="Line 9"/>
          <p:cNvSpPr>
            <a:spLocks noChangeShapeType="1"/>
          </p:cNvSpPr>
          <p:nvPr/>
        </p:nvSpPr>
        <p:spPr bwMode="auto">
          <a:xfrm flipH="1">
            <a:off x="2895600" y="1752600"/>
            <a:ext cx="1600200" cy="914400"/>
          </a:xfrm>
          <a:prstGeom prst="line">
            <a:avLst/>
          </a:prstGeom>
          <a:noFill/>
          <a:ln w="12700">
            <a:solidFill>
              <a:srgbClr val="FF0000"/>
            </a:solidFill>
            <a:round/>
            <a:headEnd type="none" w="sm" len="sm"/>
            <a:tailEnd type="stealth" w="sm" len="sm"/>
          </a:ln>
          <a:effectLst/>
        </p:spPr>
        <p:txBody>
          <a:bodyPr/>
          <a:lstStyle/>
          <a:p>
            <a:endParaRPr lang="en-US"/>
          </a:p>
        </p:txBody>
      </p:sp>
      <p:sp>
        <p:nvSpPr>
          <p:cNvPr id="28" name="Line 10"/>
          <p:cNvSpPr>
            <a:spLocks noChangeShapeType="1"/>
          </p:cNvSpPr>
          <p:nvPr/>
        </p:nvSpPr>
        <p:spPr bwMode="auto">
          <a:xfrm>
            <a:off x="4495800" y="1752600"/>
            <a:ext cx="1524000" cy="1066800"/>
          </a:xfrm>
          <a:prstGeom prst="line">
            <a:avLst/>
          </a:prstGeom>
          <a:noFill/>
          <a:ln w="12700">
            <a:solidFill>
              <a:srgbClr val="FF0000"/>
            </a:solidFill>
            <a:round/>
            <a:headEnd type="none" w="sm" len="sm"/>
            <a:tailEnd type="stealth" w="sm" len="sm"/>
          </a:ln>
          <a:effectLst/>
        </p:spPr>
        <p:txBody>
          <a:bodyPr/>
          <a:lstStyle/>
          <a:p>
            <a:endParaRPr lang="en-US"/>
          </a:p>
        </p:txBody>
      </p:sp>
      <p:sp>
        <p:nvSpPr>
          <p:cNvPr id="30" name="Line 12"/>
          <p:cNvSpPr>
            <a:spLocks noChangeShapeType="1"/>
          </p:cNvSpPr>
          <p:nvPr/>
        </p:nvSpPr>
        <p:spPr bwMode="auto">
          <a:xfrm flipH="1" flipV="1">
            <a:off x="5257800" y="5257800"/>
            <a:ext cx="1143000" cy="228600"/>
          </a:xfrm>
          <a:prstGeom prst="line">
            <a:avLst/>
          </a:prstGeom>
          <a:noFill/>
          <a:ln w="12700">
            <a:solidFill>
              <a:srgbClr val="FF0000"/>
            </a:solidFill>
            <a:round/>
            <a:headEnd type="none" w="sm" len="sm"/>
            <a:tailEnd type="stealth" w="sm" len="sm"/>
          </a:ln>
          <a:effectLst/>
        </p:spPr>
        <p:txBody>
          <a:bodyPr/>
          <a:lstStyle/>
          <a:p>
            <a:endParaRPr lang="en-US"/>
          </a:p>
        </p:txBody>
      </p:sp>
      <p:sp>
        <p:nvSpPr>
          <p:cNvPr id="31" name="Rectangle 13"/>
          <p:cNvSpPr>
            <a:spLocks noChangeArrowheads="1"/>
          </p:cNvSpPr>
          <p:nvPr/>
        </p:nvSpPr>
        <p:spPr bwMode="auto">
          <a:xfrm>
            <a:off x="6324600" y="5181600"/>
            <a:ext cx="2362200" cy="914400"/>
          </a:xfrm>
          <a:prstGeom prst="rect">
            <a:avLst/>
          </a:prstGeom>
          <a:noFill/>
          <a:ln w="9525">
            <a:noFill/>
            <a:miter lim="800000"/>
            <a:headEnd/>
            <a:tailEnd/>
          </a:ln>
          <a:effectLst/>
        </p:spPr>
        <p:txBody>
          <a:bodyPr lIns="92075" tIns="46038" rIns="92075" bIns="46038"/>
          <a:lstStyle/>
          <a:p>
            <a:pPr>
              <a:lnSpc>
                <a:spcPct val="90000"/>
              </a:lnSpc>
              <a:spcBef>
                <a:spcPct val="20000"/>
              </a:spcBef>
              <a:buClr>
                <a:schemeClr val="tx2"/>
              </a:buClr>
              <a:buSzPct val="75000"/>
              <a:buFont typeface="Monotype Sorts" pitchFamily="2" charset="2"/>
              <a:buNone/>
            </a:pPr>
            <a:r>
              <a:rPr lang="en-US" sz="1600" dirty="0">
                <a:latin typeface="Times New Roman" pitchFamily="18" charset="0"/>
                <a:cs typeface="Times New Roman" pitchFamily="18" charset="0"/>
              </a:rPr>
              <a:t>A utility that registers remote objects and provides naming services for locating objects.</a:t>
            </a:r>
          </a:p>
        </p:txBody>
      </p:sp>
      <p:sp>
        <p:nvSpPr>
          <p:cNvPr id="33" name="Rectangle 11"/>
          <p:cNvSpPr>
            <a:spLocks noChangeArrowheads="1"/>
          </p:cNvSpPr>
          <p:nvPr/>
        </p:nvSpPr>
        <p:spPr bwMode="auto">
          <a:xfrm>
            <a:off x="7467600" y="3124200"/>
            <a:ext cx="1524000" cy="609600"/>
          </a:xfrm>
          <a:prstGeom prst="rect">
            <a:avLst/>
          </a:prstGeom>
          <a:noFill/>
          <a:ln w="9525">
            <a:noFill/>
            <a:miter lim="800000"/>
            <a:headEnd/>
            <a:tailEnd/>
          </a:ln>
          <a:effectLst/>
        </p:spPr>
        <p:txBody>
          <a:bodyPr lIns="92075" tIns="46038" rIns="92075" bIns="46038"/>
          <a:lstStyle/>
          <a:p>
            <a:pPr>
              <a:lnSpc>
                <a:spcPct val="90000"/>
              </a:lnSpc>
              <a:spcBef>
                <a:spcPct val="20000"/>
              </a:spcBef>
              <a:buClr>
                <a:schemeClr val="tx2"/>
              </a:buClr>
              <a:buSzPct val="75000"/>
              <a:buFont typeface="Monotype Sorts" pitchFamily="2" charset="2"/>
              <a:buNone/>
            </a:pPr>
            <a:r>
              <a:rPr lang="en-US" sz="1400" dirty="0">
                <a:latin typeface="Times New Roman" pitchFamily="18" charset="0"/>
                <a:cs typeface="Times New Roman" pitchFamily="18" charset="0"/>
              </a:rPr>
              <a:t>An instance of the server object interface.</a:t>
            </a:r>
          </a:p>
        </p:txBody>
      </p:sp>
      <p:sp>
        <p:nvSpPr>
          <p:cNvPr id="34" name="Line 14"/>
          <p:cNvSpPr>
            <a:spLocks noChangeShapeType="1"/>
          </p:cNvSpPr>
          <p:nvPr/>
        </p:nvSpPr>
        <p:spPr bwMode="auto">
          <a:xfrm flipH="1" flipV="1">
            <a:off x="6781800" y="3429000"/>
            <a:ext cx="762000" cy="0"/>
          </a:xfrm>
          <a:prstGeom prst="line">
            <a:avLst/>
          </a:prstGeom>
          <a:noFill/>
          <a:ln w="12700">
            <a:solidFill>
              <a:srgbClr val="FF0000"/>
            </a:solidFill>
            <a:round/>
            <a:headEnd type="none" w="sm" len="sm"/>
            <a:tailEnd type="stealth" w="sm" len="sm"/>
          </a:ln>
          <a:effectLst/>
        </p:spPr>
        <p:txBody>
          <a:bodyPr/>
          <a:lstStyle/>
          <a:p>
            <a:endParaRPr lang="en-US"/>
          </a:p>
        </p:txBody>
      </p:sp>
      <p:sp>
        <p:nvSpPr>
          <p:cNvPr id="36" name="Rectangle 15"/>
          <p:cNvSpPr>
            <a:spLocks noChangeArrowheads="1"/>
          </p:cNvSpPr>
          <p:nvPr/>
        </p:nvSpPr>
        <p:spPr bwMode="auto">
          <a:xfrm>
            <a:off x="76200" y="3048000"/>
            <a:ext cx="1676400" cy="838200"/>
          </a:xfrm>
          <a:prstGeom prst="rect">
            <a:avLst/>
          </a:prstGeom>
          <a:noFill/>
          <a:ln w="9525">
            <a:noFill/>
            <a:miter lim="800000"/>
            <a:headEnd/>
            <a:tailEnd/>
          </a:ln>
          <a:effectLst/>
        </p:spPr>
        <p:txBody>
          <a:bodyPr lIns="92075" tIns="46038" rIns="92075" bIns="46038"/>
          <a:lstStyle/>
          <a:p>
            <a:pPr>
              <a:lnSpc>
                <a:spcPct val="90000"/>
              </a:lnSpc>
              <a:spcBef>
                <a:spcPct val="20000"/>
              </a:spcBef>
              <a:buClr>
                <a:schemeClr val="tx2"/>
              </a:buClr>
              <a:buSzPct val="75000"/>
              <a:buFont typeface="Monotype Sorts" pitchFamily="2" charset="2"/>
              <a:buNone/>
            </a:pPr>
            <a:r>
              <a:rPr lang="en-US" sz="1400" dirty="0">
                <a:latin typeface="Times New Roman" pitchFamily="18" charset="0"/>
                <a:cs typeface="Times New Roman" pitchFamily="18" charset="0"/>
              </a:rPr>
              <a:t>A program that invokes the methods in the remote server object.</a:t>
            </a:r>
          </a:p>
        </p:txBody>
      </p:sp>
      <p:sp>
        <p:nvSpPr>
          <p:cNvPr id="37" name="Line 16"/>
          <p:cNvSpPr>
            <a:spLocks noChangeShapeType="1"/>
          </p:cNvSpPr>
          <p:nvPr/>
        </p:nvSpPr>
        <p:spPr bwMode="auto">
          <a:xfrm>
            <a:off x="1600200" y="3352798"/>
            <a:ext cx="457200" cy="45719"/>
          </a:xfrm>
          <a:prstGeom prst="line">
            <a:avLst/>
          </a:prstGeom>
          <a:noFill/>
          <a:ln w="12700">
            <a:solidFill>
              <a:srgbClr val="FF0000"/>
            </a:solidFill>
            <a:round/>
            <a:headEnd type="none" w="sm" len="sm"/>
            <a:tailEnd type="stealth" w="sm" len="sm"/>
          </a:ln>
          <a:effectLst/>
        </p:spPr>
        <p:txBody>
          <a:bodyPr/>
          <a:lstStyle/>
          <a:p>
            <a:endParaRPr lang="en-US"/>
          </a:p>
        </p:txBody>
      </p:sp>
      <p:sp>
        <p:nvSpPr>
          <p:cNvPr id="39" name="Rectangle 17"/>
          <p:cNvSpPr>
            <a:spLocks noChangeArrowheads="1"/>
          </p:cNvSpPr>
          <p:nvPr/>
        </p:nvSpPr>
        <p:spPr bwMode="auto">
          <a:xfrm>
            <a:off x="228600" y="990600"/>
            <a:ext cx="1981200" cy="914400"/>
          </a:xfrm>
          <a:prstGeom prst="rect">
            <a:avLst/>
          </a:prstGeom>
          <a:noFill/>
          <a:ln w="9525">
            <a:noFill/>
            <a:miter lim="800000"/>
            <a:headEnd/>
            <a:tailEnd/>
          </a:ln>
          <a:effectLst/>
        </p:spPr>
        <p:txBody>
          <a:bodyPr lIns="92075" tIns="46038" rIns="92075" bIns="46038"/>
          <a:lstStyle/>
          <a:p>
            <a:pPr>
              <a:lnSpc>
                <a:spcPct val="90000"/>
              </a:lnSpc>
              <a:spcBef>
                <a:spcPct val="20000"/>
              </a:spcBef>
              <a:buClr>
                <a:schemeClr val="tx2"/>
              </a:buClr>
              <a:buSzPct val="75000"/>
              <a:buFont typeface="Monotype Sorts" pitchFamily="2" charset="2"/>
              <a:buNone/>
            </a:pPr>
            <a:r>
              <a:rPr lang="en-US" sz="1400" dirty="0">
                <a:latin typeface="Times New Roman" pitchFamily="18" charset="0"/>
                <a:cs typeface="Times New Roman" pitchFamily="18" charset="0"/>
              </a:rPr>
              <a:t>An object that resides on the client host and serves as a surrogate for the remote server object.</a:t>
            </a:r>
          </a:p>
        </p:txBody>
      </p:sp>
      <p:sp>
        <p:nvSpPr>
          <p:cNvPr id="40" name="Line 18"/>
          <p:cNvSpPr>
            <a:spLocks noChangeShapeType="1"/>
          </p:cNvSpPr>
          <p:nvPr/>
        </p:nvSpPr>
        <p:spPr bwMode="auto">
          <a:xfrm>
            <a:off x="1600200" y="1752600"/>
            <a:ext cx="1600200" cy="1219200"/>
          </a:xfrm>
          <a:prstGeom prst="line">
            <a:avLst/>
          </a:prstGeom>
          <a:noFill/>
          <a:ln w="12700">
            <a:solidFill>
              <a:srgbClr val="FF0000"/>
            </a:solidFill>
            <a:round/>
            <a:headEnd type="none" w="sm" len="sm"/>
            <a:tailEnd type="stealth" w="sm" len="sm"/>
          </a:ln>
          <a:effectLst/>
        </p:spPr>
        <p:txBody>
          <a:bodyPr/>
          <a:lstStyle/>
          <a:p>
            <a:endParaRPr lang="en-US"/>
          </a:p>
        </p:txBody>
      </p:sp>
      <p:sp>
        <p:nvSpPr>
          <p:cNvPr id="42" name="Rectangle 19"/>
          <p:cNvSpPr>
            <a:spLocks noChangeArrowheads="1"/>
          </p:cNvSpPr>
          <p:nvPr/>
        </p:nvSpPr>
        <p:spPr bwMode="auto">
          <a:xfrm>
            <a:off x="6705600" y="1066800"/>
            <a:ext cx="2209800" cy="914400"/>
          </a:xfrm>
          <a:prstGeom prst="rect">
            <a:avLst/>
          </a:prstGeom>
          <a:noFill/>
          <a:ln w="9525">
            <a:noFill/>
            <a:miter lim="800000"/>
            <a:headEnd/>
            <a:tailEnd/>
          </a:ln>
          <a:effectLst/>
        </p:spPr>
        <p:txBody>
          <a:bodyPr lIns="92075" tIns="46038" rIns="92075" bIns="46038"/>
          <a:lstStyle/>
          <a:p>
            <a:pPr>
              <a:lnSpc>
                <a:spcPct val="90000"/>
              </a:lnSpc>
              <a:spcBef>
                <a:spcPct val="20000"/>
              </a:spcBef>
              <a:buClr>
                <a:schemeClr val="tx2"/>
              </a:buClr>
              <a:buSzPct val="75000"/>
              <a:buFont typeface="Monotype Sorts" pitchFamily="2" charset="2"/>
              <a:buNone/>
            </a:pPr>
            <a:r>
              <a:rPr lang="en-US" sz="1400" dirty="0">
                <a:latin typeface="Times New Roman" pitchFamily="18" charset="0"/>
                <a:cs typeface="Times New Roman" pitchFamily="18" charset="0"/>
              </a:rPr>
              <a:t>An object that resides on the server host, communicates with the stub and the actual server object.</a:t>
            </a:r>
          </a:p>
        </p:txBody>
      </p:sp>
      <p:sp>
        <p:nvSpPr>
          <p:cNvPr id="43" name="Line 20"/>
          <p:cNvSpPr>
            <a:spLocks noChangeShapeType="1"/>
          </p:cNvSpPr>
          <p:nvPr/>
        </p:nvSpPr>
        <p:spPr bwMode="auto">
          <a:xfrm flipH="1">
            <a:off x="5715000" y="1676400"/>
            <a:ext cx="990600" cy="1295400"/>
          </a:xfrm>
          <a:prstGeom prst="line">
            <a:avLst/>
          </a:prstGeom>
          <a:noFill/>
          <a:ln w="12700">
            <a:solidFill>
              <a:srgbClr val="FF0000"/>
            </a:solidFill>
            <a:round/>
            <a:headEnd type="none" w="sm" len="sm"/>
            <a:tailEnd type="stealth" w="sm" len="sm"/>
          </a:ln>
          <a:effectLst/>
        </p:spPr>
        <p:txBody>
          <a:bodyPr/>
          <a:lstStyle/>
          <a:p>
            <a:endParaRPr lang="en-US"/>
          </a:p>
        </p:txBody>
      </p:sp>
      <p:sp>
        <p:nvSpPr>
          <p:cNvPr id="23" name="Slide Number Placeholder 22"/>
          <p:cNvSpPr>
            <a:spLocks noGrp="1"/>
          </p:cNvSpPr>
          <p:nvPr>
            <p:ph type="sldNum" sz="quarter" idx="12"/>
          </p:nvPr>
        </p:nvSpPr>
        <p:spPr/>
        <p:txBody>
          <a:bodyPr/>
          <a:lstStyle/>
          <a:p>
            <a:fld id="{B3F74FCB-21DF-45B1-90CF-B247D43B79DF}" type="slidenum">
              <a:rPr lang="en-US" smtClean="0"/>
              <a:pPr/>
              <a:t>12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
                                            <p:txEl>
                                              <p:pRg st="0" end="0"/>
                                            </p:txEl>
                                          </p:spTgt>
                                        </p:tgtEl>
                                        <p:attrNameLst>
                                          <p:attrName>style.visibility</p:attrName>
                                        </p:attrNameLst>
                                      </p:cBhvr>
                                      <p:to>
                                        <p:strVal val="visible"/>
                                      </p:to>
                                    </p:set>
                                    <p:anim calcmode="lin" valueType="num">
                                      <p:cBhvr additive="base">
                                        <p:cTn id="7" dur="500" fill="hold"/>
                                        <p:tgtEl>
                                          <p:spTgt spid="2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7"/>
                                        </p:tgtEl>
                                        <p:attrNameLst>
                                          <p:attrName>style.visibility</p:attrName>
                                        </p:attrNameLst>
                                      </p:cBhvr>
                                      <p:to>
                                        <p:strVal val="visible"/>
                                      </p:to>
                                    </p:set>
                                    <p:anim calcmode="lin" valueType="num">
                                      <p:cBhvr additive="base">
                                        <p:cTn id="13" dur="500" fill="hold"/>
                                        <p:tgtEl>
                                          <p:spTgt spid="27"/>
                                        </p:tgtEl>
                                        <p:attrNameLst>
                                          <p:attrName>ppt_x</p:attrName>
                                        </p:attrNameLst>
                                      </p:cBhvr>
                                      <p:tavLst>
                                        <p:tav tm="0">
                                          <p:val>
                                            <p:strVal val="0-#ppt_w/2"/>
                                          </p:val>
                                        </p:tav>
                                        <p:tav tm="100000">
                                          <p:val>
                                            <p:strVal val="#ppt_x"/>
                                          </p:val>
                                        </p:tav>
                                      </p:tavLst>
                                    </p:anim>
                                    <p:anim calcmode="lin" valueType="num">
                                      <p:cBhvr additive="base">
                                        <p:cTn id="14" dur="500" fill="hold"/>
                                        <p:tgtEl>
                                          <p:spTgt spid="2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8"/>
                                        </p:tgtEl>
                                        <p:attrNameLst>
                                          <p:attrName>style.visibility</p:attrName>
                                        </p:attrNameLst>
                                      </p:cBhvr>
                                      <p:to>
                                        <p:strVal val="visible"/>
                                      </p:to>
                                    </p:set>
                                    <p:anim calcmode="lin" valueType="num">
                                      <p:cBhvr additive="base">
                                        <p:cTn id="19" dur="500" fill="hold"/>
                                        <p:tgtEl>
                                          <p:spTgt spid="28"/>
                                        </p:tgtEl>
                                        <p:attrNameLst>
                                          <p:attrName>ppt_x</p:attrName>
                                        </p:attrNameLst>
                                      </p:cBhvr>
                                      <p:tavLst>
                                        <p:tav tm="0">
                                          <p:val>
                                            <p:strVal val="0-#ppt_w/2"/>
                                          </p:val>
                                        </p:tav>
                                        <p:tav tm="100000">
                                          <p:val>
                                            <p:strVal val="#ppt_x"/>
                                          </p:val>
                                        </p:tav>
                                      </p:tavLst>
                                    </p:anim>
                                    <p:anim calcmode="lin" valueType="num">
                                      <p:cBhvr additive="base">
                                        <p:cTn id="20" dur="500" fill="hold"/>
                                        <p:tgtEl>
                                          <p:spTgt spid="2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build="p" autoUpdateAnimBg="0"/>
      <p:bldP spid="27" grpId="0" animBg="1"/>
      <p:bldP spid="2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00200"/>
            <a:ext cx="8686800" cy="4525963"/>
          </a:xfrm>
        </p:spPr>
        <p:txBody>
          <a:bodyPr>
            <a:normAutofit fontScale="85000" lnSpcReduction="10000"/>
          </a:bodyPr>
          <a:lstStyle/>
          <a:p>
            <a:pPr algn="just"/>
            <a:r>
              <a:rPr lang="en-US" dirty="0" smtClean="0">
                <a:latin typeface="Times New Roman" pitchFamily="18" charset="0"/>
                <a:cs typeface="Times New Roman" pitchFamily="18" charset="0"/>
              </a:rPr>
              <a:t>Java RMI uses a registry to provide naming services for remote objects, and uses the stub and the skeleton to facilitate communications between client and server. </a:t>
            </a:r>
          </a:p>
          <a:p>
            <a:pPr lvl="1" algn="just"/>
            <a:r>
              <a:rPr lang="en-US" dirty="0" smtClean="0">
                <a:latin typeface="Times New Roman" pitchFamily="18" charset="0"/>
                <a:cs typeface="Times New Roman" pitchFamily="18" charset="0"/>
              </a:rPr>
              <a:t>RMI works as follows: </a:t>
            </a:r>
          </a:p>
          <a:p>
            <a:pPr marL="971550" lvl="1" indent="-514350" algn="just">
              <a:buFont typeface="+mj-lt"/>
              <a:buAutoNum type="arabicPeriod"/>
            </a:pPr>
            <a:r>
              <a:rPr lang="en-US" dirty="0" smtClean="0">
                <a:latin typeface="Times New Roman" pitchFamily="18" charset="0"/>
                <a:cs typeface="Times New Roman" pitchFamily="18" charset="0"/>
              </a:rPr>
              <a:t>A server object is registered with the RMI registry. </a:t>
            </a:r>
          </a:p>
          <a:p>
            <a:pPr marL="971550" lvl="1" indent="-514350" algn="just">
              <a:buFont typeface="+mj-lt"/>
              <a:buAutoNum type="arabicPeriod"/>
            </a:pPr>
            <a:r>
              <a:rPr lang="en-US" dirty="0" smtClean="0">
                <a:latin typeface="Times New Roman" pitchFamily="18" charset="0"/>
                <a:cs typeface="Times New Roman" pitchFamily="18" charset="0"/>
              </a:rPr>
              <a:t>A client looks through the RMI registry for the remote object.</a:t>
            </a:r>
          </a:p>
          <a:p>
            <a:pPr marL="971550" lvl="1" indent="-514350" algn="just">
              <a:buFont typeface="+mj-lt"/>
              <a:buAutoNum type="arabicPeriod"/>
            </a:pPr>
            <a:r>
              <a:rPr lang="en-US" dirty="0" smtClean="0">
                <a:latin typeface="Times New Roman" pitchFamily="18" charset="0"/>
                <a:cs typeface="Times New Roman" pitchFamily="18" charset="0"/>
              </a:rPr>
              <a:t>Once the remote object is located, its stub is returned in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client. </a:t>
            </a:r>
          </a:p>
          <a:p>
            <a:pPr marL="971550" lvl="1" indent="-514350" algn="just">
              <a:buFont typeface="+mj-lt"/>
              <a:buAutoNum type="arabicPeriod"/>
            </a:pPr>
            <a:r>
              <a:rPr lang="en-US" dirty="0" smtClean="0">
                <a:latin typeface="Times New Roman" pitchFamily="18" charset="0"/>
                <a:cs typeface="Times New Roman" pitchFamily="18" charset="0"/>
              </a:rPr>
              <a:t>The remote object can be used in the same way as a local object. Communication between the client and the server is handled through the stub and the skeleton.</a:t>
            </a:r>
            <a:endParaRPr lang="en-US" dirty="0"/>
          </a:p>
        </p:txBody>
      </p:sp>
      <p:sp>
        <p:nvSpPr>
          <p:cNvPr id="4" name="Rectangle 2"/>
          <p:cNvSpPr>
            <a:spLocks noGrp="1" noChangeArrowheads="1"/>
          </p:cNvSpPr>
          <p:nvPr>
            <p:ph type="title"/>
          </p:nvPr>
        </p:nvSpPr>
        <p:spPr>
          <a:xfrm>
            <a:off x="685800" y="228600"/>
            <a:ext cx="7772400" cy="914400"/>
          </a:xfrm>
        </p:spPr>
        <p:txBody>
          <a:bodyPr>
            <a:normAutofit/>
          </a:bodyPr>
          <a:lstStyle/>
          <a:p>
            <a:r>
              <a:rPr lang="en-US" sz="3200" dirty="0">
                <a:latin typeface="Times New Roman" pitchFamily="18" charset="0"/>
                <a:cs typeface="Times New Roman" pitchFamily="18" charset="0"/>
              </a:rPr>
              <a:t>How does RMI work?</a:t>
            </a:r>
            <a:endParaRPr lang="en-US" sz="4000" dirty="0">
              <a:solidFill>
                <a:schemeClr val="tx1"/>
              </a:solidFill>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B3F74FCB-21DF-45B1-90CF-B247D43B79DF}"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19200"/>
            <a:ext cx="8763000" cy="4906963"/>
          </a:xfrm>
        </p:spPr>
        <p:txBody>
          <a:bodyPr>
            <a:normAutofit fontScale="77500" lnSpcReduction="20000"/>
          </a:bodyPr>
          <a:lstStyle/>
          <a:p>
            <a:pPr algn="just"/>
            <a:r>
              <a:rPr lang="en-US" dirty="0" smtClean="0">
                <a:latin typeface="Times New Roman" pitchFamily="18" charset="0"/>
                <a:cs typeface="Times New Roman" pitchFamily="18" charset="0"/>
              </a:rPr>
              <a:t>The stub and the skeleton are automatically generated. </a:t>
            </a:r>
          </a:p>
          <a:p>
            <a:pPr algn="just"/>
            <a:r>
              <a:rPr lang="en-US" dirty="0" smtClean="0">
                <a:latin typeface="Times New Roman" pitchFamily="18" charset="0"/>
                <a:cs typeface="Times New Roman" pitchFamily="18" charset="0"/>
              </a:rPr>
              <a:t>The stub resides on the client machine. </a:t>
            </a:r>
          </a:p>
          <a:p>
            <a:pPr algn="just"/>
            <a:r>
              <a:rPr lang="en-US" dirty="0" smtClean="0">
                <a:latin typeface="Times New Roman" pitchFamily="18" charset="0"/>
                <a:cs typeface="Times New Roman" pitchFamily="18" charset="0"/>
              </a:rPr>
              <a:t>It contains all the reference information the client needs to know about the server object. </a:t>
            </a:r>
          </a:p>
          <a:p>
            <a:pPr algn="just"/>
            <a:r>
              <a:rPr lang="en-US" dirty="0" smtClean="0">
                <a:latin typeface="Times New Roman" pitchFamily="18" charset="0"/>
                <a:cs typeface="Times New Roman" pitchFamily="18" charset="0"/>
              </a:rPr>
              <a:t>When a client invokes a method on a server object, it actually</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invokes a method that is encapsulated in the stub. </a:t>
            </a:r>
          </a:p>
          <a:p>
            <a:pPr algn="just"/>
            <a:r>
              <a:rPr lang="en-US" dirty="0" smtClean="0">
                <a:latin typeface="Times New Roman" pitchFamily="18" charset="0"/>
                <a:cs typeface="Times New Roman" pitchFamily="18" charset="0"/>
              </a:rPr>
              <a:t>The stub is responsible for sending parameters to the server and for receiving the result from the server and returning it to the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client.</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skeleton communicates with the stub on the server side. </a:t>
            </a:r>
          </a:p>
          <a:p>
            <a:pPr algn="just"/>
            <a:r>
              <a:rPr lang="en-US" dirty="0" smtClean="0">
                <a:latin typeface="Times New Roman" pitchFamily="18" charset="0"/>
                <a:cs typeface="Times New Roman" pitchFamily="18" charset="0"/>
              </a:rPr>
              <a:t>The skeleton receives parameters from the client, passes them to the server for execution, and returns the result to the stub.</a:t>
            </a:r>
            <a:endParaRPr lang="en-US" dirty="0"/>
          </a:p>
        </p:txBody>
      </p:sp>
      <p:sp>
        <p:nvSpPr>
          <p:cNvPr id="4" name="Rectangle 2"/>
          <p:cNvSpPr>
            <a:spLocks noGrp="1" noChangeArrowheads="1"/>
          </p:cNvSpPr>
          <p:nvPr>
            <p:ph type="title"/>
          </p:nvPr>
        </p:nvSpPr>
        <p:spPr>
          <a:xfrm>
            <a:off x="685800" y="228600"/>
            <a:ext cx="7772400" cy="914400"/>
          </a:xfrm>
        </p:spPr>
        <p:txBody>
          <a:bodyPr>
            <a:normAutofit/>
          </a:bodyPr>
          <a:lstStyle/>
          <a:p>
            <a:r>
              <a:rPr lang="en-US" sz="3200" dirty="0">
                <a:latin typeface="Times New Roman" pitchFamily="18" charset="0"/>
                <a:cs typeface="Times New Roman" pitchFamily="18" charset="0"/>
              </a:rPr>
              <a:t>How does RMI work?</a:t>
            </a:r>
            <a:endParaRPr lang="en-US" sz="4000" dirty="0">
              <a:solidFill>
                <a:schemeClr val="tx1"/>
              </a:solidFill>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B3F74FCB-21DF-45B1-90CF-B247D43B79DF}"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14400"/>
            <a:ext cx="8839200" cy="5791200"/>
          </a:xfrm>
        </p:spPr>
        <p:txBody>
          <a:bodyPr>
            <a:normAutofit lnSpcReduction="10000"/>
          </a:bodyPr>
          <a:lstStyle/>
          <a:p>
            <a:pPr algn="just"/>
            <a:r>
              <a:rPr lang="en-US" dirty="0" smtClean="0">
                <a:latin typeface="Times New Roman" pitchFamily="18" charset="0"/>
                <a:cs typeface="Times New Roman" pitchFamily="18" charset="0"/>
              </a:rPr>
              <a:t>When a client invokes a remote method with parameters, passing the parameters is handled by the stub and the skeleton. </a:t>
            </a:r>
          </a:p>
          <a:p>
            <a:pPr algn="just"/>
            <a:r>
              <a:rPr lang="en-US" dirty="0" smtClean="0">
                <a:latin typeface="Times New Roman" pitchFamily="18" charset="0"/>
                <a:cs typeface="Times New Roman" pitchFamily="18" charset="0"/>
              </a:rPr>
              <a:t>Obviously, invoking methods in a remote object on a server is very different from invoking methods in a local object on a client, since the remote object is in a different address space </a:t>
            </a:r>
            <a:r>
              <a:rPr lang="en-US" sz="3300" dirty="0" smtClean="0">
                <a:latin typeface="Times New Roman" pitchFamily="18" charset="0"/>
                <a:cs typeface="Times New Roman" pitchFamily="18" charset="0"/>
              </a:rPr>
              <a:t>on a separate machine. </a:t>
            </a:r>
          </a:p>
          <a:p>
            <a:pPr algn="just"/>
            <a:r>
              <a:rPr lang="en-US" sz="3300" dirty="0" smtClean="0">
                <a:latin typeface="Times New Roman" pitchFamily="18" charset="0"/>
                <a:cs typeface="Times New Roman" pitchFamily="18" charset="0"/>
              </a:rPr>
              <a:t>Let us consider three types of parameters:</a:t>
            </a:r>
          </a:p>
          <a:p>
            <a:pPr marL="514350" indent="-514350" algn="just">
              <a:buFont typeface="+mj-lt"/>
              <a:buAutoNum type="arabicPeriod"/>
            </a:pPr>
            <a:r>
              <a:rPr lang="en-US" sz="3300" b="1" dirty="0" smtClean="0">
                <a:latin typeface="Times New Roman" pitchFamily="18" charset="0"/>
                <a:cs typeface="Times New Roman" pitchFamily="18" charset="0"/>
              </a:rPr>
              <a:t>Primitive data types: </a:t>
            </a:r>
            <a:r>
              <a:rPr lang="en-US" sz="3300" dirty="0" smtClean="0">
                <a:latin typeface="Times New Roman" pitchFamily="18" charset="0"/>
                <a:cs typeface="Times New Roman" pitchFamily="18" charset="0"/>
              </a:rPr>
              <a:t>A parameter of primitive type such as char, </a:t>
            </a:r>
            <a:r>
              <a:rPr lang="en-US" sz="3300" dirty="0" err="1" smtClean="0">
                <a:latin typeface="Times New Roman" pitchFamily="18" charset="0"/>
                <a:cs typeface="Times New Roman" pitchFamily="18" charset="0"/>
              </a:rPr>
              <a:t>int</a:t>
            </a:r>
            <a:r>
              <a:rPr lang="en-US" sz="3300" dirty="0" smtClean="0">
                <a:latin typeface="Times New Roman" pitchFamily="18" charset="0"/>
                <a:cs typeface="Times New Roman" pitchFamily="18" charset="0"/>
              </a:rPr>
              <a:t>, double, or </a:t>
            </a:r>
            <a:r>
              <a:rPr lang="en-US" sz="3300" dirty="0" err="1" smtClean="0">
                <a:latin typeface="Times New Roman" pitchFamily="18" charset="0"/>
                <a:cs typeface="Times New Roman" pitchFamily="18" charset="0"/>
              </a:rPr>
              <a:t>boolean</a:t>
            </a:r>
            <a:r>
              <a:rPr lang="en-US" sz="3300" dirty="0" smtClean="0">
                <a:latin typeface="Times New Roman" pitchFamily="18" charset="0"/>
                <a:cs typeface="Times New Roman" pitchFamily="18" charset="0"/>
              </a:rPr>
              <a:t>, are passed by value like a local call.</a:t>
            </a:r>
          </a:p>
        </p:txBody>
      </p:sp>
      <p:sp>
        <p:nvSpPr>
          <p:cNvPr id="4" name="Rectangle 2"/>
          <p:cNvSpPr>
            <a:spLocks noGrp="1" noChangeArrowheads="1"/>
          </p:cNvSpPr>
          <p:nvPr>
            <p:ph type="title"/>
          </p:nvPr>
        </p:nvSpPr>
        <p:spPr>
          <a:xfrm>
            <a:off x="685800" y="228600"/>
            <a:ext cx="7772400" cy="457200"/>
          </a:xfrm>
        </p:spPr>
        <p:txBody>
          <a:bodyPr>
            <a:normAutofit fontScale="90000"/>
          </a:bodyPr>
          <a:lstStyle/>
          <a:p>
            <a:r>
              <a:rPr lang="en-US" sz="3600" dirty="0">
                <a:latin typeface="Times New Roman" pitchFamily="18" charset="0"/>
                <a:cs typeface="Times New Roman" pitchFamily="18" charset="0"/>
              </a:rPr>
              <a:t>Passing Parameters</a:t>
            </a:r>
            <a:endParaRPr lang="en-US" dirty="0">
              <a:solidFill>
                <a:schemeClr val="tx1"/>
              </a:solidFill>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B3F74FCB-21DF-45B1-90CF-B247D43B79DF}"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95400"/>
            <a:ext cx="8610600" cy="5410200"/>
          </a:xfrm>
        </p:spPr>
        <p:txBody>
          <a:bodyPr>
            <a:normAutofit fontScale="92500" lnSpcReduction="20000"/>
          </a:bodyPr>
          <a:lstStyle/>
          <a:p>
            <a:pPr marL="514350" indent="-514350" algn="just">
              <a:buNone/>
            </a:pPr>
            <a:r>
              <a:rPr lang="en-US" b="1" dirty="0" smtClean="0">
                <a:latin typeface="Times New Roman" pitchFamily="18" charset="0"/>
                <a:cs typeface="Times New Roman" pitchFamily="18" charset="0"/>
              </a:rPr>
              <a:t>2. Local object types: </a:t>
            </a:r>
            <a:r>
              <a:rPr lang="en-US" dirty="0" smtClean="0">
                <a:latin typeface="Times New Roman" pitchFamily="18" charset="0"/>
                <a:cs typeface="Times New Roman" pitchFamily="18" charset="0"/>
              </a:rPr>
              <a:t>A parameter of local object type</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such as </a:t>
            </a:r>
            <a:r>
              <a:rPr lang="en-US" dirty="0" err="1" smtClean="0">
                <a:latin typeface="Times New Roman" pitchFamily="18" charset="0"/>
                <a:cs typeface="Times New Roman" pitchFamily="18" charset="0"/>
              </a:rPr>
              <a:t>java.lang.String</a:t>
            </a:r>
            <a:r>
              <a:rPr lang="en-US" dirty="0" smtClean="0">
                <a:latin typeface="Times New Roman" pitchFamily="18" charset="0"/>
                <a:cs typeface="Times New Roman" pitchFamily="18" charset="0"/>
              </a:rPr>
              <a:t>, are also passed by value, but this is completely different from passing an object parameter in a local call. In a local call, an object parameter’s reference is passed, which corresponds to the memory address of the object. In a remote call, there is no way to pass the object reference, because the address on one machine is meaningless to a different JVM. Any object can be used as a parameter in a remote call as long as it is </a:t>
            </a:r>
            <a:r>
              <a:rPr lang="en-US" dirty="0" err="1" smtClean="0">
                <a:latin typeface="Times New Roman" pitchFamily="18" charset="0"/>
                <a:cs typeface="Times New Roman" pitchFamily="18" charset="0"/>
              </a:rPr>
              <a:t>serializable</a:t>
            </a:r>
            <a:r>
              <a:rPr lang="en-US" dirty="0" smtClean="0">
                <a:latin typeface="Times New Roman" pitchFamily="18" charset="0"/>
                <a:cs typeface="Times New Roman" pitchFamily="18" charset="0"/>
              </a:rPr>
              <a:t>. The stub serializes the object parameter and sends it in a stream across the network. The skeleton </a:t>
            </a:r>
            <a:r>
              <a:rPr lang="en-US" dirty="0" err="1" smtClean="0">
                <a:latin typeface="Times New Roman" pitchFamily="18" charset="0"/>
                <a:cs typeface="Times New Roman" pitchFamily="18" charset="0"/>
              </a:rPr>
              <a:t>deserializes</a:t>
            </a:r>
            <a:r>
              <a:rPr lang="en-US" dirty="0" smtClean="0">
                <a:latin typeface="Times New Roman" pitchFamily="18" charset="0"/>
                <a:cs typeface="Times New Roman" pitchFamily="18" charset="0"/>
              </a:rPr>
              <a:t> the stream into an object.</a:t>
            </a:r>
          </a:p>
          <a:p>
            <a:endParaRPr lang="en-US" dirty="0"/>
          </a:p>
        </p:txBody>
      </p:sp>
      <p:sp>
        <p:nvSpPr>
          <p:cNvPr id="4" name="Rectangle 2"/>
          <p:cNvSpPr>
            <a:spLocks noGrp="1" noChangeArrowheads="1"/>
          </p:cNvSpPr>
          <p:nvPr>
            <p:ph type="title"/>
          </p:nvPr>
        </p:nvSpPr>
        <p:spPr>
          <a:xfrm>
            <a:off x="685800" y="152400"/>
            <a:ext cx="7772400" cy="990600"/>
          </a:xfrm>
        </p:spPr>
        <p:txBody>
          <a:bodyPr/>
          <a:lstStyle/>
          <a:p>
            <a:r>
              <a:rPr lang="en-US" sz="3600" dirty="0">
                <a:latin typeface="Times New Roman" pitchFamily="18" charset="0"/>
                <a:cs typeface="Times New Roman" pitchFamily="18" charset="0"/>
              </a:rPr>
              <a:t>Passing Parameters</a:t>
            </a:r>
            <a:endParaRPr lang="en-US" dirty="0">
              <a:solidFill>
                <a:schemeClr val="tx1"/>
              </a:solidFill>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B3F74FCB-21DF-45B1-90CF-B247D43B79DF}"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indent="-514350" algn="just">
              <a:buNone/>
            </a:pPr>
            <a:r>
              <a:rPr lang="en-US" b="1" dirty="0" smtClean="0">
                <a:latin typeface="Times New Roman" pitchFamily="18" charset="0"/>
                <a:cs typeface="Times New Roman" pitchFamily="18" charset="0"/>
              </a:rPr>
              <a:t>3. Remote object types: </a:t>
            </a:r>
            <a:r>
              <a:rPr lang="en-US" dirty="0" smtClean="0">
                <a:latin typeface="Times New Roman" pitchFamily="18" charset="0"/>
                <a:cs typeface="Times New Roman" pitchFamily="18" charset="0"/>
              </a:rPr>
              <a:t>Remote objects</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are passed differently from local objects. When a client invokes a remote method with a parameter of a remote object type, the stub of the remote object is passed. The server receives the stub and manipulates the parameter through stub. </a:t>
            </a:r>
            <a:endParaRPr lang="en-US" dirty="0"/>
          </a:p>
        </p:txBody>
      </p:sp>
      <p:sp>
        <p:nvSpPr>
          <p:cNvPr id="4" name="Rectangle 2"/>
          <p:cNvSpPr>
            <a:spLocks noGrp="1" noChangeArrowheads="1"/>
          </p:cNvSpPr>
          <p:nvPr>
            <p:ph type="title"/>
          </p:nvPr>
        </p:nvSpPr>
        <p:spPr>
          <a:xfrm>
            <a:off x="685800" y="381000"/>
            <a:ext cx="7772400" cy="1047750"/>
          </a:xfrm>
        </p:spPr>
        <p:txBody>
          <a:bodyPr/>
          <a:lstStyle/>
          <a:p>
            <a:r>
              <a:rPr lang="en-US" sz="3600" dirty="0">
                <a:latin typeface="Times New Roman" pitchFamily="18" charset="0"/>
                <a:cs typeface="Times New Roman" pitchFamily="18" charset="0"/>
              </a:rPr>
              <a:t>Passing Parameters</a:t>
            </a:r>
            <a:endParaRPr lang="en-US" dirty="0">
              <a:solidFill>
                <a:schemeClr val="tx1"/>
              </a:solidFill>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B3F74FCB-21DF-45B1-90CF-B247D43B79DF}"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latin typeface="Times New Roman" pitchFamily="18" charset="0"/>
                <a:cs typeface="Times New Roman" pitchFamily="18" charset="0"/>
              </a:rPr>
              <a:t>RMI Registry</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52400" y="1295400"/>
            <a:ext cx="8839200" cy="5334000"/>
          </a:xfrm>
        </p:spPr>
        <p:txBody>
          <a:bodyPr>
            <a:normAutofit fontScale="92500"/>
          </a:bodyPr>
          <a:lstStyle/>
          <a:p>
            <a:pPr algn="just"/>
            <a:r>
              <a:rPr lang="en-US" dirty="0" smtClean="0">
                <a:latin typeface="Times New Roman" pitchFamily="18" charset="0"/>
                <a:cs typeface="Times New Roman" pitchFamily="18" charset="0"/>
              </a:rPr>
              <a:t>How does a client locate the remote object? The RMI registry provides the registry services for the server to register the object and for the client to locate the object. </a:t>
            </a:r>
          </a:p>
          <a:p>
            <a:pPr algn="just"/>
            <a:r>
              <a:rPr lang="en-US" dirty="0" smtClean="0">
                <a:latin typeface="Times New Roman" pitchFamily="18" charset="0"/>
                <a:cs typeface="Times New Roman" pitchFamily="18" charset="0"/>
              </a:rPr>
              <a:t>You can use several overloaded static </a:t>
            </a:r>
            <a:r>
              <a:rPr lang="en-US" dirty="0" err="1" smtClean="0">
                <a:latin typeface="Times New Roman" pitchFamily="18" charset="0"/>
                <a:cs typeface="Times New Roman" pitchFamily="18" charset="0"/>
              </a:rPr>
              <a:t>getRegistry</a:t>
            </a:r>
            <a:r>
              <a:rPr lang="en-US" dirty="0" smtClean="0">
                <a:latin typeface="Times New Roman" pitchFamily="18" charset="0"/>
                <a:cs typeface="Times New Roman" pitchFamily="18" charset="0"/>
              </a:rPr>
              <a:t>() methods in the </a:t>
            </a:r>
            <a:r>
              <a:rPr lang="en-US" dirty="0" err="1" smtClean="0">
                <a:latin typeface="Times New Roman" pitchFamily="18" charset="0"/>
                <a:cs typeface="Times New Roman" pitchFamily="18" charset="0"/>
              </a:rPr>
              <a:t>LocateRegistry</a:t>
            </a:r>
            <a:r>
              <a:rPr lang="en-US" dirty="0" smtClean="0">
                <a:latin typeface="Times New Roman" pitchFamily="18" charset="0"/>
                <a:cs typeface="Times New Roman" pitchFamily="18" charset="0"/>
              </a:rPr>
              <a:t> class to return a reference to a Registry, as shown in Figure (A) below. </a:t>
            </a:r>
          </a:p>
          <a:p>
            <a:pPr algn="just"/>
            <a:r>
              <a:rPr lang="en-US" dirty="0" smtClean="0">
                <a:latin typeface="Times New Roman" pitchFamily="18" charset="0"/>
                <a:cs typeface="Times New Roman" pitchFamily="18" charset="0"/>
              </a:rPr>
              <a:t>Once a Registry is obtained, you can bind an object with a unique name in the registry using the bind or rebind method or locate an object using the lookup method, as shown in Figure (B) below. </a:t>
            </a:r>
          </a:p>
        </p:txBody>
      </p:sp>
      <p:sp>
        <p:nvSpPr>
          <p:cNvPr id="4" name="Slide Number Placeholder 3"/>
          <p:cNvSpPr>
            <a:spLocks noGrp="1"/>
          </p:cNvSpPr>
          <p:nvPr>
            <p:ph type="sldNum" sz="quarter" idx="12"/>
          </p:nvPr>
        </p:nvSpPr>
        <p:spPr/>
        <p:txBody>
          <a:bodyPr/>
          <a:lstStyle/>
          <a:p>
            <a:fld id="{B3F74FCB-21DF-45B1-90CF-B247D43B79DF}"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p:cNvPicPr>
            <a:picLocks noChangeAspect="1" noChangeArrowheads="1"/>
          </p:cNvPicPr>
          <p:nvPr/>
        </p:nvPicPr>
        <p:blipFill>
          <a:blip r:embed="rId2"/>
          <a:srcRect/>
          <a:stretch>
            <a:fillRect/>
          </a:stretch>
        </p:blipFill>
        <p:spPr bwMode="auto">
          <a:xfrm>
            <a:off x="695325" y="3714750"/>
            <a:ext cx="6315075" cy="2228850"/>
          </a:xfrm>
          <a:prstGeom prst="rect">
            <a:avLst/>
          </a:prstGeom>
          <a:noFill/>
          <a:ln w="9525">
            <a:noFill/>
            <a:miter lim="800000"/>
            <a:headEnd/>
            <a:tailEnd/>
          </a:ln>
          <a:effectLst/>
        </p:spPr>
      </p:pic>
      <p:pic>
        <p:nvPicPr>
          <p:cNvPr id="23555" name="Picture 3"/>
          <p:cNvPicPr>
            <a:picLocks noChangeAspect="1" noChangeArrowheads="1"/>
          </p:cNvPicPr>
          <p:nvPr/>
        </p:nvPicPr>
        <p:blipFill>
          <a:blip r:embed="rId3"/>
          <a:srcRect/>
          <a:stretch>
            <a:fillRect/>
          </a:stretch>
        </p:blipFill>
        <p:spPr bwMode="auto">
          <a:xfrm>
            <a:off x="666750" y="1219200"/>
            <a:ext cx="6724650" cy="2247900"/>
          </a:xfrm>
          <a:prstGeom prst="rect">
            <a:avLst/>
          </a:prstGeom>
          <a:noFill/>
          <a:ln w="9525">
            <a:noFill/>
            <a:miter lim="800000"/>
            <a:headEnd/>
            <a:tailEnd/>
          </a:ln>
          <a:effectLst/>
        </p:spPr>
      </p:pic>
      <p:sp>
        <p:nvSpPr>
          <p:cNvPr id="7" name="TextBox 6"/>
          <p:cNvSpPr txBox="1"/>
          <p:nvPr/>
        </p:nvSpPr>
        <p:spPr>
          <a:xfrm>
            <a:off x="609600" y="762000"/>
            <a:ext cx="76962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The </a:t>
            </a:r>
            <a:r>
              <a:rPr lang="en-US" dirty="0" err="1" smtClean="0">
                <a:latin typeface="Times New Roman" pitchFamily="18" charset="0"/>
                <a:cs typeface="Times New Roman" pitchFamily="18" charset="0"/>
              </a:rPr>
              <a:t>LocateRegistry</a:t>
            </a:r>
            <a:r>
              <a:rPr lang="en-US" dirty="0" smtClean="0">
                <a:latin typeface="Times New Roman" pitchFamily="18" charset="0"/>
                <a:cs typeface="Times New Roman" pitchFamily="18" charset="0"/>
              </a:rPr>
              <a:t> class provides the methods for obtaining a registry on a host.</a:t>
            </a:r>
            <a:endParaRPr lang="en-US" dirty="0">
              <a:latin typeface="Times New Roman" pitchFamily="18" charset="0"/>
              <a:cs typeface="Times New Roman" pitchFamily="18" charset="0"/>
            </a:endParaRPr>
          </a:p>
        </p:txBody>
      </p:sp>
      <p:sp>
        <p:nvSpPr>
          <p:cNvPr id="8" name="Title 1"/>
          <p:cNvSpPr>
            <a:spLocks noGrp="1"/>
          </p:cNvSpPr>
          <p:nvPr>
            <p:ph type="title"/>
          </p:nvPr>
        </p:nvSpPr>
        <p:spPr>
          <a:xfrm>
            <a:off x="457200" y="152400"/>
            <a:ext cx="8229600" cy="411162"/>
          </a:xfrm>
        </p:spPr>
        <p:txBody>
          <a:bodyPr>
            <a:normAutofit fontScale="90000"/>
          </a:bodyPr>
          <a:lstStyle/>
          <a:p>
            <a:r>
              <a:rPr lang="en-US" dirty="0" smtClean="0">
                <a:latin typeface="Times New Roman" pitchFamily="18" charset="0"/>
                <a:cs typeface="Times New Roman" pitchFamily="18" charset="0"/>
              </a:rPr>
              <a:t>RMI Registry</a:t>
            </a:r>
            <a:endParaRPr lang="en-US" dirty="0">
              <a:latin typeface="Times New Roman" pitchFamily="18" charset="0"/>
              <a:cs typeface="Times New Roman" pitchFamily="18" charset="0"/>
            </a:endParaRPr>
          </a:p>
        </p:txBody>
      </p:sp>
      <p:sp>
        <p:nvSpPr>
          <p:cNvPr id="9" name="TextBox 8"/>
          <p:cNvSpPr txBox="1"/>
          <p:nvPr/>
        </p:nvSpPr>
        <p:spPr>
          <a:xfrm>
            <a:off x="152400" y="6019800"/>
            <a:ext cx="8686800" cy="646331"/>
          </a:xfrm>
          <a:prstGeom prst="rect">
            <a:avLst/>
          </a:prstGeom>
          <a:noFill/>
        </p:spPr>
        <p:txBody>
          <a:bodyPr wrap="square" rtlCol="0">
            <a:spAutoFit/>
          </a:bodyPr>
          <a:lstStyle/>
          <a:p>
            <a:r>
              <a:rPr lang="en-US" dirty="0" smtClean="0">
                <a:latin typeface="Times New Roman" pitchFamily="18" charset="0"/>
                <a:cs typeface="Times New Roman" pitchFamily="18" charset="0"/>
              </a:rPr>
              <a:t>The Registry class provides the methods for binding and obtaining references to remote objects in a remote object registry</a:t>
            </a:r>
            <a:endParaRPr lang="en-US" dirty="0">
              <a:latin typeface="Times New Roman" pitchFamily="18" charset="0"/>
              <a:cs typeface="Times New Roman" pitchFamily="18" charset="0"/>
            </a:endParaRPr>
          </a:p>
        </p:txBody>
      </p:sp>
      <p:sp>
        <p:nvSpPr>
          <p:cNvPr id="10" name="Slide Number Placeholder 9"/>
          <p:cNvSpPr>
            <a:spLocks noGrp="1"/>
          </p:cNvSpPr>
          <p:nvPr>
            <p:ph type="sldNum" sz="quarter" idx="12"/>
          </p:nvPr>
        </p:nvSpPr>
        <p:spPr/>
        <p:txBody>
          <a:bodyPr/>
          <a:lstStyle/>
          <a:p>
            <a:fld id="{B3F74FCB-21DF-45B1-90CF-B247D43B79DF}" type="slidenum">
              <a:rPr lang="en-US" smtClean="0"/>
              <a:pPr/>
              <a:t>19</a:t>
            </a:fld>
            <a:endParaRPr lang="en-US"/>
          </a:p>
        </p:txBody>
      </p:sp>
      <p:sp>
        <p:nvSpPr>
          <p:cNvPr id="11" name="TextBox 10"/>
          <p:cNvSpPr txBox="1"/>
          <p:nvPr/>
        </p:nvSpPr>
        <p:spPr>
          <a:xfrm>
            <a:off x="7696200" y="2133600"/>
            <a:ext cx="12954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Figure (A)</a:t>
            </a:r>
            <a:endParaRPr lang="en-US" dirty="0">
              <a:latin typeface="Times New Roman" pitchFamily="18" charset="0"/>
              <a:cs typeface="Times New Roman" pitchFamily="18" charset="0"/>
            </a:endParaRPr>
          </a:p>
        </p:txBody>
      </p:sp>
      <p:sp>
        <p:nvSpPr>
          <p:cNvPr id="12" name="TextBox 11"/>
          <p:cNvSpPr txBox="1"/>
          <p:nvPr/>
        </p:nvSpPr>
        <p:spPr>
          <a:xfrm>
            <a:off x="7772400" y="4583668"/>
            <a:ext cx="1143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Figure (B)</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latin typeface="Times New Roman" pitchFamily="18" charset="0"/>
                <a:cs typeface="Times New Roman" pitchFamily="18" charset="0"/>
              </a:rPr>
              <a:t>What is Distributed System?</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228600" y="1143001"/>
            <a:ext cx="8763000" cy="3581400"/>
          </a:xfrm>
        </p:spPr>
        <p:txBody>
          <a:bodyPr/>
          <a:lstStyle/>
          <a:p>
            <a:pPr algn="just"/>
            <a:r>
              <a:rPr lang="en-US" dirty="0" smtClean="0">
                <a:latin typeface="Times New Roman" pitchFamily="18" charset="0"/>
                <a:cs typeface="Times New Roman" pitchFamily="18" charset="0"/>
              </a:rPr>
              <a:t>A </a:t>
            </a:r>
            <a:r>
              <a:rPr lang="en-US" b="1" dirty="0" smtClean="0">
                <a:latin typeface="Times New Roman" pitchFamily="18" charset="0"/>
                <a:cs typeface="Times New Roman" pitchFamily="18" charset="0"/>
              </a:rPr>
              <a:t>distributed system</a:t>
            </a:r>
            <a:r>
              <a:rPr lang="en-US" dirty="0" smtClean="0">
                <a:latin typeface="Times New Roman" pitchFamily="18" charset="0"/>
                <a:cs typeface="Times New Roman" pitchFamily="18" charset="0"/>
              </a:rPr>
              <a:t> is a software </a:t>
            </a:r>
            <a:r>
              <a:rPr lang="en-US" b="1" dirty="0" smtClean="0">
                <a:latin typeface="Times New Roman" pitchFamily="18" charset="0"/>
                <a:cs typeface="Times New Roman" pitchFamily="18" charset="0"/>
              </a:rPr>
              <a:t>system</a:t>
            </a:r>
            <a:r>
              <a:rPr lang="en-US" dirty="0" smtClean="0">
                <a:latin typeface="Times New Roman" pitchFamily="18" charset="0"/>
                <a:cs typeface="Times New Roman" pitchFamily="18" charset="0"/>
              </a:rPr>
              <a:t> in which components located on networked computers communicate and coordinate their actions by passing messages. The components interact with each other in order to achieve a common goal.</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3F74FCB-21DF-45B1-90CF-B247D43B79DF}"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latin typeface="Times New Roman" pitchFamily="18" charset="0"/>
                <a:cs typeface="Times New Roman" pitchFamily="18" charset="0"/>
              </a:rPr>
              <a:t>Developing RMI Applications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1"/>
            <a:ext cx="8229600" cy="457200"/>
          </a:xfrm>
        </p:spPr>
        <p:txBody>
          <a:bodyPr>
            <a:normAutofit fontScale="62500" lnSpcReduction="20000"/>
          </a:bodyPr>
          <a:lstStyle/>
          <a:p>
            <a:pPr algn="just"/>
            <a:r>
              <a:rPr lang="en-US" dirty="0" smtClean="0">
                <a:latin typeface="Times New Roman" pitchFamily="18" charset="0"/>
                <a:cs typeface="Times New Roman" pitchFamily="18" charset="0"/>
              </a:rPr>
              <a:t>The steps in developing an RMI application are shown in Figure below.</a:t>
            </a:r>
            <a:endParaRPr lang="en-US" dirty="0"/>
          </a:p>
        </p:txBody>
      </p:sp>
      <p:graphicFrame>
        <p:nvGraphicFramePr>
          <p:cNvPr id="24578" name="Object 2"/>
          <p:cNvGraphicFramePr>
            <a:graphicFrameLocks noChangeAspect="1"/>
          </p:cNvGraphicFramePr>
          <p:nvPr/>
        </p:nvGraphicFramePr>
        <p:xfrm>
          <a:off x="1295400" y="2108200"/>
          <a:ext cx="6553200" cy="3530600"/>
        </p:xfrm>
        <a:graphic>
          <a:graphicData uri="http://schemas.openxmlformats.org/presentationml/2006/ole">
            <p:oleObj spid="_x0000_s24578" r:id="rId3" imgW="4047744" imgH="2185416" progId="Word.Picture.8">
              <p:embed/>
            </p:oleObj>
          </a:graphicData>
        </a:graphic>
      </p:graphicFrame>
      <p:sp>
        <p:nvSpPr>
          <p:cNvPr id="5" name="Slide Number Placeholder 4"/>
          <p:cNvSpPr>
            <a:spLocks noGrp="1"/>
          </p:cNvSpPr>
          <p:nvPr>
            <p:ph type="sldNum" sz="quarter" idx="12"/>
          </p:nvPr>
        </p:nvSpPr>
        <p:spPr/>
        <p:txBody>
          <a:bodyPr/>
          <a:lstStyle/>
          <a:p>
            <a:fld id="{B3F74FCB-21DF-45B1-90CF-B247D43B79DF}"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762000" y="228600"/>
            <a:ext cx="7772400" cy="457200"/>
          </a:xfrm>
        </p:spPr>
        <p:txBody>
          <a:bodyPr>
            <a:normAutofit fontScale="90000"/>
          </a:bodyPr>
          <a:lstStyle/>
          <a:p>
            <a:r>
              <a:rPr lang="en-US" sz="3600" dirty="0">
                <a:latin typeface="Times New Roman" pitchFamily="18" charset="0"/>
                <a:cs typeface="Times New Roman" pitchFamily="18" charset="0"/>
              </a:rPr>
              <a:t>Step 1: Define Server Object Interface</a:t>
            </a:r>
            <a:endParaRPr lang="en-US" dirty="0">
              <a:solidFill>
                <a:schemeClr val="tx1"/>
              </a:solidFill>
              <a:latin typeface="Times New Roman" pitchFamily="18" charset="0"/>
              <a:cs typeface="Times New Roman" pitchFamily="18" charset="0"/>
            </a:endParaRPr>
          </a:p>
        </p:txBody>
      </p:sp>
      <p:sp>
        <p:nvSpPr>
          <p:cNvPr id="5" name="Text Box 5"/>
          <p:cNvSpPr txBox="1">
            <a:spLocks noChangeArrowheads="1"/>
          </p:cNvSpPr>
          <p:nvPr/>
        </p:nvSpPr>
        <p:spPr bwMode="auto">
          <a:xfrm>
            <a:off x="152400" y="914400"/>
            <a:ext cx="8686800" cy="2047875"/>
          </a:xfrm>
          <a:prstGeom prst="rect">
            <a:avLst/>
          </a:prstGeom>
          <a:noFill/>
          <a:ln w="12700">
            <a:noFill/>
            <a:miter lim="800000"/>
            <a:headEnd type="none" w="sm" len="sm"/>
            <a:tailEnd type="none" w="sm" len="sm"/>
          </a:ln>
          <a:effectLst/>
        </p:spPr>
        <p:txBody>
          <a:bodyPr>
            <a:spAutoFit/>
          </a:bodyPr>
          <a:lstStyle/>
          <a:p>
            <a:r>
              <a:rPr lang="en-US" sz="1600" dirty="0">
                <a:cs typeface="Courier New" pitchFamily="49" charset="0"/>
              </a:rPr>
              <a:t>1.   </a:t>
            </a:r>
            <a:r>
              <a:rPr lang="en-US" sz="1600" dirty="0">
                <a:latin typeface="Times New Roman" pitchFamily="18" charset="0"/>
                <a:cs typeface="Times New Roman" pitchFamily="18" charset="0"/>
              </a:rPr>
              <a:t> Define a server object interface that serves as the contract between the server and its clients, as shown in the following outline:</a:t>
            </a:r>
          </a:p>
          <a:p>
            <a:r>
              <a:rPr lang="en-US" sz="1600" dirty="0">
                <a:cs typeface="Courier New" pitchFamily="49" charset="0"/>
              </a:rPr>
              <a:t> </a:t>
            </a:r>
          </a:p>
          <a:p>
            <a:r>
              <a:rPr lang="en-US" sz="1600" b="1" dirty="0">
                <a:latin typeface="Courier New" pitchFamily="49" charset="0"/>
                <a:cs typeface="Courier New" pitchFamily="49" charset="0"/>
              </a:rPr>
              <a:t>public interface </a:t>
            </a:r>
            <a:r>
              <a:rPr lang="en-US" sz="1600" dirty="0" err="1">
                <a:latin typeface="Courier New" pitchFamily="49" charset="0"/>
                <a:cs typeface="Courier New" pitchFamily="49" charset="0"/>
              </a:rPr>
              <a:t>ServerInterface</a:t>
            </a:r>
            <a:r>
              <a:rPr lang="en-US" sz="1600" dirty="0">
                <a:latin typeface="Courier New" pitchFamily="49" charset="0"/>
                <a:cs typeface="Courier New" pitchFamily="49" charset="0"/>
              </a:rPr>
              <a:t> </a:t>
            </a:r>
            <a:r>
              <a:rPr lang="en-US" sz="1600" b="1" dirty="0">
                <a:latin typeface="Courier New" pitchFamily="49" charset="0"/>
                <a:cs typeface="Courier New" pitchFamily="49" charset="0"/>
              </a:rPr>
              <a:t>extends</a:t>
            </a:r>
            <a:r>
              <a:rPr lang="en-US" sz="1600" dirty="0">
                <a:latin typeface="Courier New" pitchFamily="49" charset="0"/>
                <a:cs typeface="Courier New" pitchFamily="49" charset="0"/>
              </a:rPr>
              <a:t> Remote {</a:t>
            </a:r>
          </a:p>
          <a:p>
            <a:r>
              <a:rPr lang="en-US" sz="1600" dirty="0">
                <a:latin typeface="Courier New" pitchFamily="49" charset="0"/>
                <a:cs typeface="Courier New" pitchFamily="49" charset="0"/>
              </a:rPr>
              <a:t>  public void service1(...) throws </a:t>
            </a:r>
            <a:r>
              <a:rPr lang="en-US" sz="1600" dirty="0" err="1">
                <a:latin typeface="Courier New" pitchFamily="49" charset="0"/>
                <a:cs typeface="Courier New" pitchFamily="49" charset="0"/>
              </a:rPr>
              <a:t>RemoteException</a:t>
            </a:r>
            <a:r>
              <a:rPr lang="en-US" sz="1600" dirty="0">
                <a:latin typeface="Courier New" pitchFamily="49" charset="0"/>
                <a:cs typeface="Courier New" pitchFamily="49" charset="0"/>
              </a:rPr>
              <a:t>;</a:t>
            </a:r>
          </a:p>
          <a:p>
            <a:r>
              <a:rPr lang="en-US" sz="1600" dirty="0">
                <a:latin typeface="Courier New" pitchFamily="49" charset="0"/>
                <a:cs typeface="Courier New" pitchFamily="49" charset="0"/>
              </a:rPr>
              <a:t>  // Other methods</a:t>
            </a:r>
          </a:p>
          <a:p>
            <a:r>
              <a:rPr lang="en-US" sz="1600" dirty="0">
                <a:latin typeface="Courier New" pitchFamily="49" charset="0"/>
                <a:cs typeface="Courier New" pitchFamily="49" charset="0"/>
              </a:rPr>
              <a:t>}</a:t>
            </a:r>
          </a:p>
          <a:p>
            <a:r>
              <a:rPr lang="en-US" sz="1600" dirty="0">
                <a:latin typeface="Times New Roman" pitchFamily="18" charset="0"/>
                <a:cs typeface="Times New Roman" pitchFamily="18" charset="0"/>
              </a:rPr>
              <a:t>A server object interface must extend the </a:t>
            </a:r>
            <a:r>
              <a:rPr lang="en-US" sz="1600" dirty="0" err="1">
                <a:latin typeface="Times New Roman" pitchFamily="18" charset="0"/>
                <a:cs typeface="Times New Roman" pitchFamily="18" charset="0"/>
              </a:rPr>
              <a:t>java.rmi.Remote</a:t>
            </a:r>
            <a:r>
              <a:rPr lang="en-US" sz="1600" dirty="0">
                <a:latin typeface="Times New Roman" pitchFamily="18" charset="0"/>
                <a:cs typeface="Times New Roman" pitchFamily="18" charset="0"/>
              </a:rPr>
              <a:t> interface. </a:t>
            </a:r>
          </a:p>
        </p:txBody>
      </p:sp>
      <p:graphicFrame>
        <p:nvGraphicFramePr>
          <p:cNvPr id="6" name="Object 7"/>
          <p:cNvGraphicFramePr>
            <a:graphicFrameLocks noChangeAspect="1"/>
          </p:cNvGraphicFramePr>
          <p:nvPr/>
        </p:nvGraphicFramePr>
        <p:xfrm>
          <a:off x="3048000" y="3205162"/>
          <a:ext cx="5791200" cy="3119438"/>
        </p:xfrm>
        <a:graphic>
          <a:graphicData uri="http://schemas.openxmlformats.org/presentationml/2006/ole">
            <p:oleObj spid="_x0000_s25602" name="Picture" r:id="rId3" imgW="4047480" imgH="2185560" progId="Word.Picture.8">
              <p:embed/>
            </p:oleObj>
          </a:graphicData>
        </a:graphic>
      </p:graphicFrame>
      <p:sp>
        <p:nvSpPr>
          <p:cNvPr id="7" name="Slide Number Placeholder 6"/>
          <p:cNvSpPr>
            <a:spLocks noGrp="1"/>
          </p:cNvSpPr>
          <p:nvPr>
            <p:ph type="sldNum" sz="quarter" idx="12"/>
          </p:nvPr>
        </p:nvSpPr>
        <p:spPr/>
        <p:txBody>
          <a:bodyPr/>
          <a:lstStyle/>
          <a:p>
            <a:fld id="{B3F74FCB-21DF-45B1-90CF-B247D43B79DF}"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152400" y="152400"/>
            <a:ext cx="8839200" cy="457200"/>
          </a:xfrm>
        </p:spPr>
        <p:txBody>
          <a:bodyPr>
            <a:normAutofit fontScale="90000"/>
          </a:bodyPr>
          <a:lstStyle/>
          <a:p>
            <a:r>
              <a:rPr lang="en-US" sz="3600" dirty="0">
                <a:latin typeface="Times New Roman" pitchFamily="18" charset="0"/>
                <a:cs typeface="Times New Roman" pitchFamily="18" charset="0"/>
              </a:rPr>
              <a:t>Step 2: Define Server Implementation Object</a:t>
            </a:r>
            <a:endParaRPr lang="en-US" dirty="0">
              <a:solidFill>
                <a:schemeClr val="tx1"/>
              </a:solidFill>
              <a:latin typeface="Times New Roman" pitchFamily="18" charset="0"/>
              <a:cs typeface="Times New Roman" pitchFamily="18" charset="0"/>
            </a:endParaRPr>
          </a:p>
        </p:txBody>
      </p:sp>
      <p:sp>
        <p:nvSpPr>
          <p:cNvPr id="5" name="Text Box 4"/>
          <p:cNvSpPr txBox="1">
            <a:spLocks noChangeArrowheads="1"/>
          </p:cNvSpPr>
          <p:nvPr/>
        </p:nvSpPr>
        <p:spPr bwMode="auto">
          <a:xfrm>
            <a:off x="152400" y="838200"/>
            <a:ext cx="8839200" cy="2492990"/>
          </a:xfrm>
          <a:prstGeom prst="rect">
            <a:avLst/>
          </a:prstGeom>
          <a:noFill/>
          <a:ln w="12700">
            <a:noFill/>
            <a:miter lim="800000"/>
            <a:headEnd type="none" w="sm" len="sm"/>
            <a:tailEnd type="none" w="sm" len="sm"/>
          </a:ln>
          <a:effectLst/>
        </p:spPr>
        <p:txBody>
          <a:bodyPr wrap="square">
            <a:spAutoFit/>
          </a:bodyPr>
          <a:lstStyle/>
          <a:p>
            <a:r>
              <a:rPr lang="en-US" sz="1400" dirty="0">
                <a:cs typeface="Courier New" pitchFamily="49" charset="0"/>
              </a:rPr>
              <a:t>2.    </a:t>
            </a:r>
            <a:r>
              <a:rPr lang="en-US" sz="1400" dirty="0">
                <a:latin typeface="Times New Roman" pitchFamily="18" charset="0"/>
                <a:cs typeface="Times New Roman" pitchFamily="18" charset="0"/>
              </a:rPr>
              <a:t>Define a class that implements the server object interface, as shown in the following outline:</a:t>
            </a:r>
          </a:p>
          <a:p>
            <a:r>
              <a:rPr lang="en-US" sz="1400" dirty="0">
                <a:cs typeface="Courier New" pitchFamily="49" charset="0"/>
              </a:rPr>
              <a:t> </a:t>
            </a:r>
          </a:p>
          <a:p>
            <a:pPr lvl="1"/>
            <a:r>
              <a:rPr lang="en-US" sz="1400" b="1" dirty="0">
                <a:latin typeface="Courier New" pitchFamily="49" charset="0"/>
                <a:cs typeface="Courier New" pitchFamily="49" charset="0"/>
              </a:rPr>
              <a:t>public class </a:t>
            </a:r>
            <a:r>
              <a:rPr lang="en-US" sz="1400" dirty="0" err="1">
                <a:latin typeface="Courier New" pitchFamily="49" charset="0"/>
                <a:cs typeface="Courier New" pitchFamily="49" charset="0"/>
              </a:rPr>
              <a:t>ServerInterfaceImpl</a:t>
            </a:r>
            <a:r>
              <a:rPr lang="en-US" sz="1400" dirty="0">
                <a:latin typeface="Courier New" pitchFamily="49" charset="0"/>
                <a:cs typeface="Courier New" pitchFamily="49" charset="0"/>
              </a:rPr>
              <a:t> </a:t>
            </a:r>
            <a:r>
              <a:rPr lang="en-US" sz="1400" b="1" dirty="0">
                <a:latin typeface="Courier New" pitchFamily="49" charset="0"/>
                <a:cs typeface="Courier New" pitchFamily="49" charset="0"/>
              </a:rPr>
              <a:t>extends</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UnicastRemoteObject</a:t>
            </a:r>
            <a:endParaRPr lang="en-US" sz="1400" dirty="0">
              <a:latin typeface="Courier New" pitchFamily="49" charset="0"/>
              <a:cs typeface="Courier New" pitchFamily="49" charset="0"/>
            </a:endParaRPr>
          </a:p>
          <a:p>
            <a:pPr lvl="1"/>
            <a:r>
              <a:rPr lang="en-US" sz="1400" dirty="0">
                <a:latin typeface="Courier New" pitchFamily="49" charset="0"/>
                <a:cs typeface="Courier New" pitchFamily="49" charset="0"/>
              </a:rPr>
              <a:t>  implements </a:t>
            </a:r>
            <a:r>
              <a:rPr lang="en-US" sz="1400" dirty="0" err="1">
                <a:latin typeface="Courier New" pitchFamily="49" charset="0"/>
                <a:cs typeface="Courier New" pitchFamily="49" charset="0"/>
              </a:rPr>
              <a:t>ServerInterface</a:t>
            </a:r>
            <a:r>
              <a:rPr lang="en-US" sz="1400" dirty="0">
                <a:latin typeface="Courier New" pitchFamily="49" charset="0"/>
                <a:cs typeface="Courier New" pitchFamily="49" charset="0"/>
              </a:rPr>
              <a:t> {</a:t>
            </a:r>
          </a:p>
          <a:p>
            <a:pPr lvl="1"/>
            <a:r>
              <a:rPr lang="en-US" sz="1400" dirty="0">
                <a:latin typeface="Courier New" pitchFamily="49" charset="0"/>
                <a:cs typeface="Courier New" pitchFamily="49" charset="0"/>
              </a:rPr>
              <a:t>  public void service1(...) throws </a:t>
            </a:r>
            <a:r>
              <a:rPr lang="en-US" sz="1400" dirty="0" err="1">
                <a:latin typeface="Courier New" pitchFamily="49" charset="0"/>
                <a:cs typeface="Courier New" pitchFamily="49" charset="0"/>
              </a:rPr>
              <a:t>RemoteException</a:t>
            </a:r>
            <a:r>
              <a:rPr lang="en-US" sz="1400" dirty="0">
                <a:latin typeface="Courier New" pitchFamily="49" charset="0"/>
                <a:cs typeface="Courier New" pitchFamily="49" charset="0"/>
              </a:rPr>
              <a:t> {</a:t>
            </a:r>
          </a:p>
          <a:p>
            <a:pPr lvl="1"/>
            <a:r>
              <a:rPr lang="en-US" sz="1400" dirty="0">
                <a:latin typeface="Courier New" pitchFamily="49" charset="0"/>
                <a:cs typeface="Courier New" pitchFamily="49" charset="0"/>
              </a:rPr>
              <a:t>    // Implement it</a:t>
            </a:r>
          </a:p>
          <a:p>
            <a:pPr lvl="1"/>
            <a:r>
              <a:rPr lang="en-US" sz="1400" dirty="0">
                <a:latin typeface="Courier New" pitchFamily="49" charset="0"/>
                <a:cs typeface="Courier New" pitchFamily="49" charset="0"/>
              </a:rPr>
              <a:t>  }</a:t>
            </a:r>
          </a:p>
          <a:p>
            <a:pPr lvl="1"/>
            <a:r>
              <a:rPr lang="en-US" sz="1400" dirty="0">
                <a:latin typeface="Courier New" pitchFamily="49" charset="0"/>
                <a:cs typeface="Courier New" pitchFamily="49" charset="0"/>
              </a:rPr>
              <a:t>  // Implement other </a:t>
            </a:r>
            <a:r>
              <a:rPr lang="en-US" sz="1400" dirty="0">
                <a:cs typeface="Courier New" pitchFamily="49" charset="0"/>
              </a:rPr>
              <a:t>methods</a:t>
            </a:r>
          </a:p>
          <a:p>
            <a:pPr lvl="1"/>
            <a:r>
              <a:rPr lang="en-US" sz="1400" dirty="0">
                <a:cs typeface="Courier New" pitchFamily="49" charset="0"/>
              </a:rPr>
              <a:t>}</a:t>
            </a:r>
          </a:p>
          <a:p>
            <a:r>
              <a:rPr lang="en-US" sz="1400" dirty="0">
                <a:latin typeface="Times New Roman" pitchFamily="18" charset="0"/>
                <a:cs typeface="Times New Roman" pitchFamily="18" charset="0"/>
              </a:rPr>
              <a:t>The server implementation class must extend the </a:t>
            </a:r>
            <a:r>
              <a:rPr lang="en-US" sz="1400" dirty="0" err="1">
                <a:latin typeface="Times New Roman" pitchFamily="18" charset="0"/>
                <a:cs typeface="Times New Roman" pitchFamily="18" charset="0"/>
              </a:rPr>
              <a:t>java.rmi.server.UnicastRemoteObject</a:t>
            </a:r>
            <a:r>
              <a:rPr lang="en-US" sz="1400" dirty="0">
                <a:latin typeface="Times New Roman" pitchFamily="18" charset="0"/>
                <a:cs typeface="Times New Roman" pitchFamily="18" charset="0"/>
              </a:rPr>
              <a:t> class. The </a:t>
            </a:r>
            <a:r>
              <a:rPr lang="en-US" sz="1400" dirty="0" err="1">
                <a:latin typeface="Times New Roman" pitchFamily="18" charset="0"/>
                <a:cs typeface="Times New Roman" pitchFamily="18" charset="0"/>
              </a:rPr>
              <a:t>UnicastRemoteObject</a:t>
            </a:r>
            <a:r>
              <a:rPr lang="en-US" sz="1400" dirty="0">
                <a:latin typeface="Times New Roman" pitchFamily="18" charset="0"/>
                <a:cs typeface="Times New Roman" pitchFamily="18" charset="0"/>
              </a:rPr>
              <a:t> class provides support for </a:t>
            </a:r>
            <a:r>
              <a:rPr lang="en-US" sz="1400" dirty="0">
                <a:solidFill>
                  <a:srgbClr val="FF0000"/>
                </a:solidFill>
                <a:latin typeface="Times New Roman" pitchFamily="18" charset="0"/>
                <a:cs typeface="Times New Roman" pitchFamily="18" charset="0"/>
              </a:rPr>
              <a:t>point-to-point active object references using TCP streams.</a:t>
            </a:r>
            <a:r>
              <a:rPr lang="en-US" sz="1600" dirty="0">
                <a:solidFill>
                  <a:srgbClr val="FF0000"/>
                </a:solidFill>
                <a:latin typeface="Times New Roman" pitchFamily="18" charset="0"/>
                <a:cs typeface="Times New Roman" pitchFamily="18" charset="0"/>
              </a:rPr>
              <a:t> </a:t>
            </a:r>
          </a:p>
        </p:txBody>
      </p:sp>
      <p:graphicFrame>
        <p:nvGraphicFramePr>
          <p:cNvPr id="6" name="Object 6"/>
          <p:cNvGraphicFramePr>
            <a:graphicFrameLocks noChangeAspect="1"/>
          </p:cNvGraphicFramePr>
          <p:nvPr/>
        </p:nvGraphicFramePr>
        <p:xfrm>
          <a:off x="2133600" y="3352800"/>
          <a:ext cx="5791200" cy="3119438"/>
        </p:xfrm>
        <a:graphic>
          <a:graphicData uri="http://schemas.openxmlformats.org/presentationml/2006/ole">
            <p:oleObj spid="_x0000_s26626" name="Picture" r:id="rId3" imgW="4047480" imgH="2185560" progId="Word.Picture.8">
              <p:embed/>
            </p:oleObj>
          </a:graphicData>
        </a:graphic>
      </p:graphicFrame>
      <p:sp>
        <p:nvSpPr>
          <p:cNvPr id="7" name="Slide Number Placeholder 6"/>
          <p:cNvSpPr>
            <a:spLocks noGrp="1"/>
          </p:cNvSpPr>
          <p:nvPr>
            <p:ph type="sldNum" sz="quarter" idx="12"/>
          </p:nvPr>
        </p:nvSpPr>
        <p:spPr/>
        <p:txBody>
          <a:bodyPr/>
          <a:lstStyle/>
          <a:p>
            <a:fld id="{B3F74FCB-21DF-45B1-90CF-B247D43B79DF}"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152400" y="152400"/>
            <a:ext cx="8839200" cy="457200"/>
          </a:xfrm>
        </p:spPr>
        <p:txBody>
          <a:bodyPr>
            <a:normAutofit fontScale="90000"/>
          </a:bodyPr>
          <a:lstStyle/>
          <a:p>
            <a:r>
              <a:rPr lang="en-US" sz="3600" dirty="0">
                <a:latin typeface="Times New Roman" pitchFamily="18" charset="0"/>
                <a:cs typeface="Times New Roman" pitchFamily="18" charset="0"/>
              </a:rPr>
              <a:t>Step 3: Generate the Stub and Skeleton</a:t>
            </a:r>
            <a:endParaRPr lang="en-US" dirty="0">
              <a:solidFill>
                <a:schemeClr val="tx1"/>
              </a:solidFill>
              <a:latin typeface="Times New Roman" pitchFamily="18" charset="0"/>
              <a:cs typeface="Times New Roman" pitchFamily="18" charset="0"/>
            </a:endParaRPr>
          </a:p>
        </p:txBody>
      </p:sp>
      <p:sp>
        <p:nvSpPr>
          <p:cNvPr id="5" name="Text Box 4"/>
          <p:cNvSpPr txBox="1">
            <a:spLocks noChangeArrowheads="1"/>
          </p:cNvSpPr>
          <p:nvPr/>
        </p:nvSpPr>
        <p:spPr bwMode="auto">
          <a:xfrm>
            <a:off x="152400" y="838200"/>
            <a:ext cx="8686800" cy="1833563"/>
          </a:xfrm>
          <a:prstGeom prst="rect">
            <a:avLst/>
          </a:prstGeom>
          <a:noFill/>
          <a:ln w="12700">
            <a:noFill/>
            <a:miter lim="800000"/>
            <a:headEnd type="none" w="sm" len="sm"/>
            <a:tailEnd type="none" w="sm" len="sm"/>
          </a:ln>
          <a:effectLst/>
        </p:spPr>
        <p:txBody>
          <a:bodyPr>
            <a:spAutoFit/>
          </a:bodyPr>
          <a:lstStyle/>
          <a:p>
            <a:r>
              <a:rPr lang="en-US" sz="1600" dirty="0">
                <a:cs typeface="Courier New" pitchFamily="49" charset="0"/>
              </a:rPr>
              <a:t>3.   </a:t>
            </a:r>
            <a:r>
              <a:rPr lang="en-US" sz="1600" dirty="0">
                <a:latin typeface="Times New Roman" pitchFamily="18" charset="0"/>
                <a:cs typeface="Times New Roman" pitchFamily="18" charset="0"/>
              </a:rPr>
              <a:t> Compile the server implementation class and use the following command to generate the skeleton and stub for the server implementation.</a:t>
            </a:r>
          </a:p>
          <a:p>
            <a:r>
              <a:rPr lang="en-US" sz="1600" dirty="0">
                <a:latin typeface="Times New Roman" pitchFamily="18" charset="0"/>
                <a:cs typeface="Times New Roman" pitchFamily="18" charset="0"/>
              </a:rPr>
              <a:t> </a:t>
            </a:r>
          </a:p>
          <a:p>
            <a:r>
              <a:rPr lang="en-US" sz="1600" dirty="0" err="1">
                <a:latin typeface="Courier New" pitchFamily="49" charset="0"/>
                <a:cs typeface="Courier New" pitchFamily="49" charset="0"/>
              </a:rPr>
              <a:t>rmic</a:t>
            </a: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ServerInterfaceImpl</a:t>
            </a:r>
            <a:endParaRPr lang="en-US" sz="1600" dirty="0">
              <a:latin typeface="Courier New" pitchFamily="49" charset="0"/>
              <a:cs typeface="Courier New" pitchFamily="49" charset="0"/>
            </a:endParaRPr>
          </a:p>
          <a:p>
            <a:r>
              <a:rPr lang="en-US" sz="1600" dirty="0">
                <a:cs typeface="Courier New" pitchFamily="49" charset="0"/>
              </a:rPr>
              <a:t> </a:t>
            </a:r>
          </a:p>
          <a:p>
            <a:r>
              <a:rPr lang="en-US" sz="1600" dirty="0">
                <a:latin typeface="Times New Roman" pitchFamily="18" charset="0"/>
                <a:cs typeface="Times New Roman" pitchFamily="18" charset="0"/>
              </a:rPr>
              <a:t>The generated skeleton and stub are named </a:t>
            </a:r>
            <a:r>
              <a:rPr lang="en-US" sz="1600" dirty="0" err="1">
                <a:latin typeface="Times New Roman" pitchFamily="18" charset="0"/>
                <a:cs typeface="Times New Roman" pitchFamily="18" charset="0"/>
              </a:rPr>
              <a:t>ServerInterfaceImpl_Skeleton</a:t>
            </a:r>
            <a:r>
              <a:rPr lang="en-US" sz="1600" dirty="0">
                <a:latin typeface="Times New Roman" pitchFamily="18" charset="0"/>
                <a:cs typeface="Times New Roman" pitchFamily="18" charset="0"/>
              </a:rPr>
              <a:t> and </a:t>
            </a:r>
            <a:r>
              <a:rPr lang="en-US" sz="1600" dirty="0" err="1">
                <a:latin typeface="Times New Roman" pitchFamily="18" charset="0"/>
                <a:cs typeface="Times New Roman" pitchFamily="18" charset="0"/>
              </a:rPr>
              <a:t>ServerInterfaceImpl_Stub</a:t>
            </a:r>
            <a:r>
              <a:rPr lang="en-US" sz="1600" dirty="0">
                <a:latin typeface="Times New Roman" pitchFamily="18" charset="0"/>
                <a:cs typeface="Times New Roman" pitchFamily="18" charset="0"/>
              </a:rPr>
              <a:t>, respectively.</a:t>
            </a:r>
            <a:r>
              <a:rPr lang="en-US" sz="1800" dirty="0">
                <a:latin typeface="Times New Roman" pitchFamily="18" charset="0"/>
                <a:cs typeface="Times New Roman" pitchFamily="18" charset="0"/>
              </a:rPr>
              <a:t> </a:t>
            </a:r>
          </a:p>
        </p:txBody>
      </p:sp>
      <p:graphicFrame>
        <p:nvGraphicFramePr>
          <p:cNvPr id="6" name="Object 6"/>
          <p:cNvGraphicFramePr>
            <a:graphicFrameLocks noChangeAspect="1"/>
          </p:cNvGraphicFramePr>
          <p:nvPr/>
        </p:nvGraphicFramePr>
        <p:xfrm>
          <a:off x="2057400" y="2895600"/>
          <a:ext cx="5791200" cy="3119438"/>
        </p:xfrm>
        <a:graphic>
          <a:graphicData uri="http://schemas.openxmlformats.org/presentationml/2006/ole">
            <p:oleObj spid="_x0000_s27650" name="Picture" r:id="rId3" imgW="4047480" imgH="2185560" progId="Word.Picture.8">
              <p:embed/>
            </p:oleObj>
          </a:graphicData>
        </a:graphic>
      </p:graphicFrame>
      <p:sp>
        <p:nvSpPr>
          <p:cNvPr id="7" name="Slide Number Placeholder 6"/>
          <p:cNvSpPr>
            <a:spLocks noGrp="1"/>
          </p:cNvSpPr>
          <p:nvPr>
            <p:ph type="sldNum" sz="quarter" idx="12"/>
          </p:nvPr>
        </p:nvSpPr>
        <p:spPr/>
        <p:txBody>
          <a:bodyPr/>
          <a:lstStyle/>
          <a:p>
            <a:fld id="{B3F74FCB-21DF-45B1-90CF-B247D43B79DF}"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152400" y="152400"/>
            <a:ext cx="8839200" cy="457200"/>
          </a:xfrm>
        </p:spPr>
        <p:txBody>
          <a:bodyPr>
            <a:normAutofit fontScale="90000"/>
          </a:bodyPr>
          <a:lstStyle/>
          <a:p>
            <a:r>
              <a:rPr lang="en-US" sz="3600" dirty="0">
                <a:latin typeface="Times New Roman" pitchFamily="18" charset="0"/>
                <a:cs typeface="Times New Roman" pitchFamily="18" charset="0"/>
              </a:rPr>
              <a:t>Step 4: Create and Register Server Object</a:t>
            </a:r>
            <a:endParaRPr lang="en-US" dirty="0">
              <a:solidFill>
                <a:schemeClr val="tx1"/>
              </a:solidFill>
              <a:latin typeface="Times New Roman" pitchFamily="18" charset="0"/>
              <a:cs typeface="Times New Roman" pitchFamily="18" charset="0"/>
            </a:endParaRPr>
          </a:p>
        </p:txBody>
      </p:sp>
      <p:sp>
        <p:nvSpPr>
          <p:cNvPr id="5" name="Text Box 4"/>
          <p:cNvSpPr txBox="1">
            <a:spLocks noChangeArrowheads="1"/>
          </p:cNvSpPr>
          <p:nvPr/>
        </p:nvSpPr>
        <p:spPr bwMode="auto">
          <a:xfrm>
            <a:off x="152400" y="838200"/>
            <a:ext cx="8686800" cy="1323439"/>
          </a:xfrm>
          <a:prstGeom prst="rect">
            <a:avLst/>
          </a:prstGeom>
          <a:noFill/>
          <a:ln w="12700">
            <a:noFill/>
            <a:miter lim="800000"/>
            <a:headEnd type="none" w="sm" len="sm"/>
            <a:tailEnd type="none" w="sm" len="sm"/>
          </a:ln>
          <a:effectLst/>
        </p:spPr>
        <p:txBody>
          <a:bodyPr>
            <a:spAutoFit/>
          </a:bodyPr>
          <a:lstStyle/>
          <a:p>
            <a:r>
              <a:rPr lang="en-US" sz="1600" dirty="0">
                <a:cs typeface="Courier New" pitchFamily="49" charset="0"/>
              </a:rPr>
              <a:t>4.    </a:t>
            </a:r>
            <a:r>
              <a:rPr lang="en-US" sz="1600" dirty="0">
                <a:latin typeface="Times New Roman" pitchFamily="18" charset="0"/>
                <a:cs typeface="Times New Roman" pitchFamily="18" charset="0"/>
              </a:rPr>
              <a:t>Create a server object from the server implementation class and register it with an RMI registry:</a:t>
            </a:r>
          </a:p>
          <a:p>
            <a:r>
              <a:rPr lang="en-US" sz="1600" dirty="0">
                <a:cs typeface="Courier New" pitchFamily="49" charset="0"/>
              </a:rPr>
              <a:t> </a:t>
            </a:r>
          </a:p>
          <a:p>
            <a:r>
              <a:rPr lang="en-US" sz="1600" dirty="0" err="1">
                <a:latin typeface="Courier New" pitchFamily="49" charset="0"/>
                <a:cs typeface="Courier New" pitchFamily="49" charset="0"/>
              </a:rPr>
              <a:t>ServerInterfaceImpl</a:t>
            </a:r>
            <a:r>
              <a:rPr lang="en-US" sz="1600" dirty="0">
                <a:latin typeface="Courier New" pitchFamily="49" charset="0"/>
                <a:cs typeface="Courier New" pitchFamily="49" charset="0"/>
              </a:rPr>
              <a:t> server = new </a:t>
            </a:r>
            <a:r>
              <a:rPr lang="en-US" sz="1600" dirty="0" err="1">
                <a:latin typeface="Courier New" pitchFamily="49" charset="0"/>
                <a:cs typeface="Courier New" pitchFamily="49" charset="0"/>
              </a:rPr>
              <a:t>ServerInterfaceImpl</a:t>
            </a:r>
            <a:r>
              <a:rPr lang="en-US" sz="1600" dirty="0" smtClean="0">
                <a:latin typeface="Courier New" pitchFamily="49" charset="0"/>
                <a:cs typeface="Courier New" pitchFamily="49" charset="0"/>
              </a:rPr>
              <a:t>(...);</a:t>
            </a:r>
          </a:p>
          <a:p>
            <a:r>
              <a:rPr lang="en-US" sz="1600" dirty="0" smtClean="0">
                <a:latin typeface="Courier New" pitchFamily="49" charset="0"/>
                <a:cs typeface="Courier New" pitchFamily="49" charset="0"/>
              </a:rPr>
              <a:t>Registry </a:t>
            </a:r>
            <a:r>
              <a:rPr lang="en-US" sz="1600" dirty="0" err="1" smtClean="0">
                <a:latin typeface="Courier New" pitchFamily="49" charset="0"/>
                <a:cs typeface="Courier New" pitchFamily="49" charset="0"/>
              </a:rPr>
              <a:t>registry</a:t>
            </a:r>
            <a:r>
              <a:rPr lang="en-US" sz="1600" dirty="0" smtClean="0">
                <a:latin typeface="Courier New" pitchFamily="49" charset="0"/>
                <a:cs typeface="Courier New" pitchFamily="49" charset="0"/>
              </a:rPr>
              <a:t> = </a:t>
            </a:r>
            <a:r>
              <a:rPr lang="en-US" sz="1600" dirty="0" err="1" smtClean="0">
                <a:latin typeface="Courier New" pitchFamily="49" charset="0"/>
                <a:cs typeface="Courier New" pitchFamily="49" charset="0"/>
              </a:rPr>
              <a:t>LocateRegistry.getRegistry</a:t>
            </a:r>
            <a:r>
              <a:rPr lang="en-US" sz="1600" dirty="0" smtClean="0">
                <a:latin typeface="Courier New" pitchFamily="49" charset="0"/>
                <a:cs typeface="Courier New" pitchFamily="49" charset="0"/>
              </a:rPr>
              <a:t>();</a:t>
            </a:r>
            <a:br>
              <a:rPr lang="en-US" sz="1600" dirty="0" smtClean="0">
                <a:latin typeface="Courier New" pitchFamily="49" charset="0"/>
                <a:cs typeface="Courier New" pitchFamily="49" charset="0"/>
              </a:rPr>
            </a:br>
            <a:r>
              <a:rPr lang="en-US" sz="1600" dirty="0" err="1" smtClean="0">
                <a:latin typeface="Courier New" pitchFamily="49" charset="0"/>
                <a:cs typeface="Courier New" pitchFamily="49" charset="0"/>
              </a:rPr>
              <a:t>registry.rebind</a:t>
            </a:r>
            <a:r>
              <a:rPr lang="en-US" sz="1600" dirty="0" smtClean="0">
                <a:latin typeface="Courier New" pitchFamily="49" charset="0"/>
                <a:cs typeface="Courier New" pitchFamily="49" charset="0"/>
              </a:rPr>
              <a:t>("</a:t>
            </a:r>
            <a:r>
              <a:rPr lang="en-US" sz="1600" dirty="0" err="1" smtClean="0">
                <a:latin typeface="Courier New" pitchFamily="49" charset="0"/>
                <a:cs typeface="Courier New" pitchFamily="49" charset="0"/>
              </a:rPr>
              <a:t>RemoteObjectName</a:t>
            </a:r>
            <a:r>
              <a:rPr lang="en-US" sz="1600" dirty="0" smtClean="0">
                <a:latin typeface="Courier New" pitchFamily="49" charset="0"/>
                <a:cs typeface="Courier New" pitchFamily="49" charset="0"/>
              </a:rPr>
              <a:t>", server);</a:t>
            </a:r>
            <a:endParaRPr lang="en-US" sz="1600" dirty="0">
              <a:solidFill>
                <a:srgbClr val="FF0000"/>
              </a:solidFill>
              <a:latin typeface="Courier New" pitchFamily="49" charset="0"/>
              <a:cs typeface="Courier New" pitchFamily="49" charset="0"/>
            </a:endParaRPr>
          </a:p>
        </p:txBody>
      </p:sp>
      <p:graphicFrame>
        <p:nvGraphicFramePr>
          <p:cNvPr id="6" name="Object 6"/>
          <p:cNvGraphicFramePr>
            <a:graphicFrameLocks noChangeAspect="1"/>
          </p:cNvGraphicFramePr>
          <p:nvPr/>
        </p:nvGraphicFramePr>
        <p:xfrm>
          <a:off x="2057400" y="2895600"/>
          <a:ext cx="5791200" cy="3119438"/>
        </p:xfrm>
        <a:graphic>
          <a:graphicData uri="http://schemas.openxmlformats.org/presentationml/2006/ole">
            <p:oleObj spid="_x0000_s28674" name="Picture" r:id="rId3" imgW="4047480" imgH="2185560" progId="Word.Picture.8">
              <p:embed/>
            </p:oleObj>
          </a:graphicData>
        </a:graphic>
      </p:graphicFrame>
      <p:sp>
        <p:nvSpPr>
          <p:cNvPr id="7" name="Slide Number Placeholder 6"/>
          <p:cNvSpPr>
            <a:spLocks noGrp="1"/>
          </p:cNvSpPr>
          <p:nvPr>
            <p:ph type="sldNum" sz="quarter" idx="12"/>
          </p:nvPr>
        </p:nvSpPr>
        <p:spPr/>
        <p:txBody>
          <a:bodyPr/>
          <a:lstStyle/>
          <a:p>
            <a:fld id="{B3F74FCB-21DF-45B1-90CF-B247D43B79DF}"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152400" y="152400"/>
            <a:ext cx="8839200" cy="457200"/>
          </a:xfrm>
        </p:spPr>
        <p:txBody>
          <a:bodyPr>
            <a:normAutofit fontScale="90000"/>
          </a:bodyPr>
          <a:lstStyle/>
          <a:p>
            <a:r>
              <a:rPr lang="en-US" sz="3600" dirty="0">
                <a:latin typeface="Times New Roman" pitchFamily="18" charset="0"/>
                <a:cs typeface="Times New Roman" pitchFamily="18" charset="0"/>
              </a:rPr>
              <a:t>Step 5: Develop Client Program</a:t>
            </a:r>
            <a:endParaRPr lang="en-US" dirty="0">
              <a:solidFill>
                <a:schemeClr val="tx1"/>
              </a:solidFill>
              <a:latin typeface="Times New Roman" pitchFamily="18" charset="0"/>
              <a:cs typeface="Times New Roman" pitchFamily="18" charset="0"/>
            </a:endParaRPr>
          </a:p>
        </p:txBody>
      </p:sp>
      <p:sp>
        <p:nvSpPr>
          <p:cNvPr id="5" name="Text Box 4"/>
          <p:cNvSpPr txBox="1">
            <a:spLocks noChangeArrowheads="1"/>
          </p:cNvSpPr>
          <p:nvPr/>
        </p:nvSpPr>
        <p:spPr bwMode="auto">
          <a:xfrm>
            <a:off x="152400" y="838200"/>
            <a:ext cx="8686800" cy="1815882"/>
          </a:xfrm>
          <a:prstGeom prst="rect">
            <a:avLst/>
          </a:prstGeom>
          <a:noFill/>
          <a:ln w="12700">
            <a:noFill/>
            <a:miter lim="800000"/>
            <a:headEnd type="none" w="sm" len="sm"/>
            <a:tailEnd type="none" w="sm" len="sm"/>
          </a:ln>
          <a:effectLst/>
        </p:spPr>
        <p:txBody>
          <a:bodyPr>
            <a:spAutoFit/>
          </a:bodyPr>
          <a:lstStyle/>
          <a:p>
            <a:r>
              <a:rPr lang="en-US" sz="1600" dirty="0">
                <a:cs typeface="Courier New" pitchFamily="49" charset="0"/>
              </a:rPr>
              <a:t>5.  </a:t>
            </a:r>
            <a:r>
              <a:rPr lang="en-US" sz="1600" dirty="0">
                <a:latin typeface="Times New Roman" pitchFamily="18" charset="0"/>
                <a:cs typeface="Times New Roman" pitchFamily="18" charset="0"/>
              </a:rPr>
              <a:t>Develop a client that locates a remote object and invokes its methods, as shown in the following outline:</a:t>
            </a:r>
          </a:p>
          <a:p>
            <a:r>
              <a:rPr lang="en-US" sz="1600" dirty="0">
                <a:cs typeface="Courier New" pitchFamily="49" charset="0"/>
              </a:rPr>
              <a:t> </a:t>
            </a:r>
          </a:p>
          <a:p>
            <a:r>
              <a:rPr lang="en-US" sz="1600" dirty="0" smtClean="0">
                <a:latin typeface="Courier New" pitchFamily="49" charset="0"/>
                <a:cs typeface="Courier New" pitchFamily="49" charset="0"/>
              </a:rPr>
              <a:t>Registry </a:t>
            </a:r>
            <a:r>
              <a:rPr lang="en-US" sz="1600" dirty="0" err="1" smtClean="0">
                <a:latin typeface="Courier New" pitchFamily="49" charset="0"/>
                <a:cs typeface="Courier New" pitchFamily="49" charset="0"/>
              </a:rPr>
              <a:t>registry</a:t>
            </a:r>
            <a:r>
              <a:rPr lang="en-US" sz="1600" dirty="0" smtClean="0">
                <a:latin typeface="Courier New" pitchFamily="49" charset="0"/>
                <a:cs typeface="Courier New" pitchFamily="49" charset="0"/>
              </a:rPr>
              <a:t> = </a:t>
            </a:r>
            <a:r>
              <a:rPr lang="en-US" sz="1600" dirty="0" err="1" smtClean="0">
                <a:latin typeface="Courier New" pitchFamily="49" charset="0"/>
                <a:cs typeface="Courier New" pitchFamily="49" charset="0"/>
              </a:rPr>
              <a:t>LocateRegistry.getRegistry</a:t>
            </a:r>
            <a:r>
              <a:rPr lang="en-US" sz="1600" dirty="0" smtClean="0">
                <a:latin typeface="Courier New" pitchFamily="49" charset="0"/>
                <a:cs typeface="Courier New" pitchFamily="49" charset="0"/>
              </a:rPr>
              <a:t>(host);</a:t>
            </a:r>
            <a:br>
              <a:rPr lang="en-US" sz="1600" dirty="0" smtClean="0">
                <a:latin typeface="Courier New" pitchFamily="49" charset="0"/>
                <a:cs typeface="Courier New" pitchFamily="49" charset="0"/>
              </a:rPr>
            </a:br>
            <a:r>
              <a:rPr lang="en-US" sz="1600" dirty="0" err="1" smtClean="0">
                <a:latin typeface="Courier New" pitchFamily="49" charset="0"/>
                <a:cs typeface="Courier New" pitchFamily="49" charset="0"/>
              </a:rPr>
              <a:t>ServerInterface</a:t>
            </a:r>
            <a:r>
              <a:rPr lang="en-US" sz="1600" dirty="0" smtClean="0">
                <a:latin typeface="Courier New" pitchFamily="49" charset="0"/>
                <a:cs typeface="Courier New" pitchFamily="49" charset="0"/>
              </a:rPr>
              <a:t> server = (</a:t>
            </a:r>
            <a:r>
              <a:rPr lang="en-US" sz="1600" dirty="0" err="1" smtClean="0">
                <a:latin typeface="Courier New" pitchFamily="49" charset="0"/>
                <a:cs typeface="Courier New" pitchFamily="49" charset="0"/>
              </a:rPr>
              <a:t>ServerInterfaceImpl</a:t>
            </a:r>
            <a:r>
              <a:rPr lang="en-US" sz="1600" dirty="0" smtClean="0">
                <a:latin typeface="Courier New" pitchFamily="49" charset="0"/>
                <a:cs typeface="Courier New" pitchFamily="49" charset="0"/>
              </a:rPr>
              <a:t>)</a:t>
            </a:r>
            <a:br>
              <a:rPr lang="en-US" sz="1600" dirty="0" smtClean="0">
                <a:latin typeface="Courier New" pitchFamily="49" charset="0"/>
                <a:cs typeface="Courier New" pitchFamily="49" charset="0"/>
              </a:rPr>
            </a:br>
            <a:r>
              <a:rPr lang="en-US" sz="1600" dirty="0" err="1" smtClean="0">
                <a:latin typeface="Courier New" pitchFamily="49" charset="0"/>
                <a:cs typeface="Courier New" pitchFamily="49" charset="0"/>
              </a:rPr>
              <a:t>registry.lookup</a:t>
            </a:r>
            <a:r>
              <a:rPr lang="en-US" sz="1600" dirty="0" smtClean="0">
                <a:latin typeface="Courier New" pitchFamily="49" charset="0"/>
                <a:cs typeface="Courier New" pitchFamily="49" charset="0"/>
              </a:rPr>
              <a:t>("</a:t>
            </a:r>
            <a:r>
              <a:rPr lang="en-US" sz="1600" dirty="0" err="1" smtClean="0">
                <a:latin typeface="Courier New" pitchFamily="49" charset="0"/>
                <a:cs typeface="Courier New" pitchFamily="49" charset="0"/>
              </a:rPr>
              <a:t>RemoteObjectName</a:t>
            </a:r>
            <a:r>
              <a:rPr lang="en-US" sz="1600" dirty="0" smtClean="0">
                <a:latin typeface="Courier New" pitchFamily="49" charset="0"/>
                <a:cs typeface="Courier New" pitchFamily="49" charset="0"/>
              </a:rPr>
              <a:t>");</a:t>
            </a:r>
            <a:endParaRPr lang="en-US" sz="1600" dirty="0">
              <a:latin typeface="Courier New" pitchFamily="49" charset="0"/>
              <a:cs typeface="Courier New" pitchFamily="49" charset="0"/>
            </a:endParaRPr>
          </a:p>
          <a:p>
            <a:r>
              <a:rPr lang="en-US" sz="1600" dirty="0">
                <a:latin typeface="Courier New" pitchFamily="49" charset="0"/>
                <a:cs typeface="Courier New" pitchFamily="49" charset="0"/>
              </a:rPr>
              <a:t>server.service1</a:t>
            </a:r>
            <a:r>
              <a:rPr lang="en-US" sz="1600" dirty="0" smtClean="0">
                <a:latin typeface="Courier New" pitchFamily="49" charset="0"/>
                <a:cs typeface="Courier New" pitchFamily="49" charset="0"/>
              </a:rPr>
              <a:t>(...);</a:t>
            </a:r>
          </a:p>
        </p:txBody>
      </p:sp>
      <p:graphicFrame>
        <p:nvGraphicFramePr>
          <p:cNvPr id="6" name="Object 6"/>
          <p:cNvGraphicFramePr>
            <a:graphicFrameLocks noChangeAspect="1"/>
          </p:cNvGraphicFramePr>
          <p:nvPr/>
        </p:nvGraphicFramePr>
        <p:xfrm>
          <a:off x="2057400" y="2895600"/>
          <a:ext cx="5791200" cy="3119438"/>
        </p:xfrm>
        <a:graphic>
          <a:graphicData uri="http://schemas.openxmlformats.org/presentationml/2006/ole">
            <p:oleObj spid="_x0000_s29698" name="Picture" r:id="rId3" imgW="4047480" imgH="2185560" progId="Word.Picture.8">
              <p:embed/>
            </p:oleObj>
          </a:graphicData>
        </a:graphic>
      </p:graphicFrame>
      <p:sp>
        <p:nvSpPr>
          <p:cNvPr id="7" name="Slide Number Placeholder 6"/>
          <p:cNvSpPr>
            <a:spLocks noGrp="1"/>
          </p:cNvSpPr>
          <p:nvPr>
            <p:ph type="sldNum" sz="quarter" idx="12"/>
          </p:nvPr>
        </p:nvSpPr>
        <p:spPr/>
        <p:txBody>
          <a:bodyPr/>
          <a:lstStyle/>
          <a:p>
            <a:fld id="{B3F74FCB-21DF-45B1-90CF-B247D43B79DF}"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304800" y="285750"/>
            <a:ext cx="8610600" cy="1143000"/>
          </a:xfrm>
        </p:spPr>
        <p:txBody>
          <a:bodyPr>
            <a:normAutofit fontScale="90000"/>
          </a:bodyPr>
          <a:lstStyle/>
          <a:p>
            <a:r>
              <a:rPr lang="en-US" sz="3600" dirty="0" smtClean="0">
                <a:latin typeface="Times New Roman" pitchFamily="18" charset="0"/>
                <a:cs typeface="Times New Roman" pitchFamily="18" charset="0"/>
              </a:rPr>
              <a:t>Example: Retrieving </a:t>
            </a:r>
            <a:r>
              <a:rPr lang="en-US" sz="3600" dirty="0">
                <a:latin typeface="Times New Roman" pitchFamily="18" charset="0"/>
                <a:cs typeface="Times New Roman" pitchFamily="18" charset="0"/>
              </a:rPr>
              <a:t>Student Scores from an RMI Server</a:t>
            </a:r>
            <a:r>
              <a:rPr lang="en-US" dirty="0">
                <a:latin typeface="Times New Roman" pitchFamily="18" charset="0"/>
                <a:cs typeface="Times New Roman" pitchFamily="18" charset="0"/>
              </a:rPr>
              <a:t> </a:t>
            </a:r>
          </a:p>
        </p:txBody>
      </p:sp>
      <p:sp>
        <p:nvSpPr>
          <p:cNvPr id="5" name="Rectangle 3"/>
          <p:cNvSpPr txBox="1">
            <a:spLocks noChangeArrowheads="1"/>
          </p:cNvSpPr>
          <p:nvPr/>
        </p:nvSpPr>
        <p:spPr>
          <a:xfrm>
            <a:off x="228600" y="1524000"/>
            <a:ext cx="8534400" cy="1219200"/>
          </a:xfrm>
          <a:prstGeom prst="rect">
            <a:avLst/>
          </a:prstGeom>
        </p:spPr>
        <p:txBody>
          <a:bodyPr vert="horz" lIns="91440" tIns="45720" rIns="91440" bIns="45720" rtlCol="0">
            <a:normAutofit/>
          </a:bodyPr>
          <a:lstStyle/>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3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Problem: This example creates a client that retrieves student scores from an RMI server.</a:t>
            </a:r>
            <a:r>
              <a:rPr kumimoji="0" lang="en-US" sz="30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endParaRPr kumimoji="0" lang="en-US" sz="3000" b="0" i="0" u="none" strike="noStrike" kern="1200" cap="none" spc="0" normalizeH="0" baseline="0" noProof="0" dirty="0">
              <a:ln>
                <a:noFill/>
              </a:ln>
              <a:solidFill>
                <a:schemeClr val="tx1"/>
              </a:solidFill>
              <a:effectLst/>
              <a:uLnTx/>
              <a:uFillTx/>
              <a:latin typeface="Times New Roman" pitchFamily="18" charset="0"/>
              <a:cs typeface="Times New Roman" pitchFamily="18" charset="0"/>
            </a:endParaRPr>
          </a:p>
        </p:txBody>
      </p:sp>
      <p:pic>
        <p:nvPicPr>
          <p:cNvPr id="6" name="Picture 8"/>
          <p:cNvPicPr>
            <a:picLocks noChangeAspect="1" noChangeArrowheads="1"/>
          </p:cNvPicPr>
          <p:nvPr/>
        </p:nvPicPr>
        <p:blipFill>
          <a:blip r:embed="rId2"/>
          <a:srcRect/>
          <a:stretch>
            <a:fillRect/>
          </a:stretch>
        </p:blipFill>
        <p:spPr bwMode="auto">
          <a:xfrm>
            <a:off x="2743200" y="2971800"/>
            <a:ext cx="3505200" cy="1304925"/>
          </a:xfrm>
          <a:prstGeom prst="rect">
            <a:avLst/>
          </a:prstGeom>
          <a:noFill/>
        </p:spPr>
      </p:pic>
      <p:sp>
        <p:nvSpPr>
          <p:cNvPr id="7" name="Slide Number Placeholder 6"/>
          <p:cNvSpPr>
            <a:spLocks noGrp="1"/>
          </p:cNvSpPr>
          <p:nvPr>
            <p:ph type="sldNum" sz="quarter" idx="12"/>
          </p:nvPr>
        </p:nvSpPr>
        <p:spPr/>
        <p:txBody>
          <a:bodyPr/>
          <a:lstStyle/>
          <a:p>
            <a:fld id="{B3F74FCB-21DF-45B1-90CF-B247D43B79DF}" type="slidenum">
              <a:rPr lang="en-US" smtClean="0"/>
              <a:pPr/>
              <a:t>26</a:t>
            </a:fld>
            <a:endParaRPr lang="en-US"/>
          </a:p>
        </p:txBody>
      </p:sp>
      <p:sp>
        <p:nvSpPr>
          <p:cNvPr id="8" name="TextBox 7"/>
          <p:cNvSpPr txBox="1"/>
          <p:nvPr/>
        </p:nvSpPr>
        <p:spPr>
          <a:xfrm>
            <a:off x="304800" y="5029200"/>
            <a:ext cx="8686800" cy="830997"/>
          </a:xfrm>
          <a:prstGeom prst="rect">
            <a:avLst/>
          </a:prstGeom>
          <a:noFill/>
        </p:spPr>
        <p:txBody>
          <a:bodyPr wrap="square" rtlCol="0">
            <a:spAutoFit/>
          </a:bodyPr>
          <a:lstStyle/>
          <a:p>
            <a:pPr algn="just"/>
            <a:r>
              <a:rPr lang="en-US" sz="2400" dirty="0" smtClean="0">
                <a:latin typeface="Times New Roman" pitchFamily="18" charset="0"/>
                <a:cs typeface="Times New Roman" pitchFamily="18" charset="0"/>
              </a:rPr>
              <a:t>You can get the score by entering a student name and clicking the </a:t>
            </a:r>
            <a:r>
              <a:rPr lang="en-US" sz="2400" b="1" dirty="0" smtClean="0">
                <a:latin typeface="Times New Roman" pitchFamily="18" charset="0"/>
                <a:cs typeface="Times New Roman" pitchFamily="18" charset="0"/>
              </a:rPr>
              <a:t>Get Score </a:t>
            </a:r>
            <a:r>
              <a:rPr lang="en-US" sz="2400" dirty="0" smtClean="0">
                <a:latin typeface="Times New Roman" pitchFamily="18" charset="0"/>
                <a:cs typeface="Times New Roman" pitchFamily="18" charset="0"/>
              </a:rPr>
              <a:t>button.</a:t>
            </a:r>
            <a:endParaRPr lang="en-US"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762000" y="228600"/>
            <a:ext cx="7772400" cy="457200"/>
          </a:xfrm>
        </p:spPr>
        <p:txBody>
          <a:bodyPr>
            <a:normAutofit fontScale="90000"/>
          </a:bodyPr>
          <a:lstStyle/>
          <a:p>
            <a:r>
              <a:rPr lang="en-US" sz="3600" dirty="0">
                <a:latin typeface="Times New Roman" pitchFamily="18" charset="0"/>
                <a:cs typeface="Times New Roman" pitchFamily="18" charset="0"/>
              </a:rPr>
              <a:t>Step 1: Define Server Object Interface</a:t>
            </a:r>
            <a:endParaRPr lang="en-US" dirty="0">
              <a:solidFill>
                <a:schemeClr val="tx1"/>
              </a:solidFill>
              <a:latin typeface="Times New Roman" pitchFamily="18" charset="0"/>
              <a:cs typeface="Times New Roman" pitchFamily="18" charset="0"/>
            </a:endParaRPr>
          </a:p>
        </p:txBody>
      </p:sp>
      <p:sp>
        <p:nvSpPr>
          <p:cNvPr id="5" name="Text Box 4"/>
          <p:cNvSpPr txBox="1">
            <a:spLocks noChangeArrowheads="1"/>
          </p:cNvSpPr>
          <p:nvPr/>
        </p:nvSpPr>
        <p:spPr bwMode="auto">
          <a:xfrm>
            <a:off x="152400" y="866775"/>
            <a:ext cx="8686800" cy="581025"/>
          </a:xfrm>
          <a:prstGeom prst="rect">
            <a:avLst/>
          </a:prstGeom>
          <a:noFill/>
          <a:ln w="12700">
            <a:noFill/>
            <a:miter lim="800000"/>
            <a:headEnd type="none" w="sm" len="sm"/>
            <a:tailEnd type="none" w="sm" len="sm"/>
          </a:ln>
          <a:effectLst/>
        </p:spPr>
        <p:txBody>
          <a:bodyPr>
            <a:spAutoFit/>
          </a:bodyPr>
          <a:lstStyle/>
          <a:p>
            <a:r>
              <a:rPr lang="en-US" sz="1600" dirty="0">
                <a:latin typeface="Times New Roman" pitchFamily="18" charset="0"/>
                <a:cs typeface="Times New Roman" pitchFamily="18" charset="0"/>
              </a:rPr>
              <a:t>1.    Create a server interface named </a:t>
            </a:r>
            <a:r>
              <a:rPr lang="en-US" sz="1600" u="sng" dirty="0" err="1">
                <a:latin typeface="Times New Roman" pitchFamily="18" charset="0"/>
                <a:cs typeface="Times New Roman" pitchFamily="18" charset="0"/>
              </a:rPr>
              <a:t>StudentServerInterface</a:t>
            </a:r>
            <a:r>
              <a:rPr lang="en-US" sz="1600" dirty="0">
                <a:latin typeface="Times New Roman" pitchFamily="18" charset="0"/>
                <a:cs typeface="Times New Roman" pitchFamily="18" charset="0"/>
              </a:rPr>
              <a:t>. The interface tells the client how to invoke the server's </a:t>
            </a:r>
            <a:r>
              <a:rPr lang="en-US" sz="1600" u="sng" dirty="0" err="1">
                <a:latin typeface="Times New Roman" pitchFamily="18" charset="0"/>
                <a:cs typeface="Times New Roman" pitchFamily="18" charset="0"/>
              </a:rPr>
              <a:t>findScore</a:t>
            </a:r>
            <a:r>
              <a:rPr lang="en-US" sz="1600" dirty="0">
                <a:latin typeface="Times New Roman" pitchFamily="18" charset="0"/>
                <a:cs typeface="Times New Roman" pitchFamily="18" charset="0"/>
              </a:rPr>
              <a:t> method to retrieve a student score. </a:t>
            </a:r>
          </a:p>
        </p:txBody>
      </p:sp>
      <p:sp>
        <p:nvSpPr>
          <p:cNvPr id="7" name="TextBox 6"/>
          <p:cNvSpPr txBox="1"/>
          <p:nvPr/>
        </p:nvSpPr>
        <p:spPr>
          <a:xfrm>
            <a:off x="228600" y="1681877"/>
            <a:ext cx="8686800" cy="2585323"/>
          </a:xfrm>
          <a:prstGeom prst="rect">
            <a:avLst/>
          </a:prstGeom>
          <a:noFill/>
        </p:spPr>
        <p:txBody>
          <a:bodyPr wrap="square" rtlCol="0">
            <a:spAutoFit/>
          </a:bodyPr>
          <a:lstStyle/>
          <a:p>
            <a:r>
              <a:rPr lang="en-US" dirty="0" smtClean="0">
                <a:latin typeface="Courier New" pitchFamily="49" charset="0"/>
                <a:cs typeface="Courier New" pitchFamily="49" charset="0"/>
              </a:rPr>
              <a:t>import java.rmi.*;</a:t>
            </a:r>
            <a:br>
              <a:rPr lang="en-US" dirty="0" smtClean="0">
                <a:latin typeface="Courier New" pitchFamily="49" charset="0"/>
                <a:cs typeface="Courier New" pitchFamily="49" charset="0"/>
              </a:rPr>
            </a:br>
            <a:r>
              <a:rPr lang="en-US" b="1" dirty="0" smtClean="0">
                <a:latin typeface="Courier New" pitchFamily="49" charset="0"/>
                <a:cs typeface="Courier New" pitchFamily="49" charset="0"/>
              </a:rPr>
              <a:t>public interface </a:t>
            </a:r>
            <a:r>
              <a:rPr lang="en-US" dirty="0" err="1" smtClean="0">
                <a:latin typeface="Courier New" pitchFamily="49" charset="0"/>
                <a:cs typeface="Courier New" pitchFamily="49" charset="0"/>
              </a:rPr>
              <a:t>StudentServerInterface</a:t>
            </a:r>
            <a:r>
              <a:rPr lang="en-US" b="1" dirty="0" smtClean="0">
                <a:latin typeface="Courier New" pitchFamily="49" charset="0"/>
                <a:cs typeface="Courier New" pitchFamily="49" charset="0"/>
              </a:rPr>
              <a:t> extends </a:t>
            </a:r>
            <a:r>
              <a:rPr lang="en-US" dirty="0" smtClean="0">
                <a:latin typeface="Courier New" pitchFamily="49" charset="0"/>
                <a:cs typeface="Courier New" pitchFamily="49" charset="0"/>
              </a:rPr>
              <a:t>Remote</a:t>
            </a:r>
            <a:r>
              <a:rPr lang="en-US" b="1" dirty="0" smtClean="0">
                <a:latin typeface="Courier New" pitchFamily="49" charset="0"/>
                <a:cs typeface="Courier New" pitchFamily="49" charset="0"/>
              </a:rPr>
              <a:t> </a:t>
            </a:r>
            <a:r>
              <a:rPr lang="en-US" dirty="0" smtClean="0">
                <a:latin typeface="Courier New" pitchFamily="49" charset="0"/>
                <a:cs typeface="Courier New" pitchFamily="49" charset="0"/>
              </a:rPr>
              <a:t>{</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 Return the score for the specified name</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param</a:t>
            </a:r>
            <a:r>
              <a:rPr lang="en-US" dirty="0" smtClean="0">
                <a:latin typeface="Courier New" pitchFamily="49" charset="0"/>
                <a:cs typeface="Courier New" pitchFamily="49" charset="0"/>
              </a:rPr>
              <a:t> name the student name</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 @return a double score or –1 if the student is not found</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a:t>
            </a:r>
            <a:br>
              <a:rPr lang="en-US" dirty="0" smtClean="0">
                <a:latin typeface="Courier New" pitchFamily="49" charset="0"/>
                <a:cs typeface="Courier New" pitchFamily="49" charset="0"/>
              </a:rPr>
            </a:br>
            <a:r>
              <a:rPr lang="en-US" b="1" dirty="0" smtClean="0">
                <a:latin typeface="Courier New" pitchFamily="49" charset="0"/>
                <a:cs typeface="Courier New" pitchFamily="49" charset="0"/>
              </a:rPr>
              <a:t>public double </a:t>
            </a:r>
            <a:r>
              <a:rPr lang="en-US" dirty="0" err="1" smtClean="0">
                <a:latin typeface="Courier New" pitchFamily="49" charset="0"/>
                <a:cs typeface="Courier New" pitchFamily="49" charset="0"/>
              </a:rPr>
              <a:t>findScore</a:t>
            </a:r>
            <a:r>
              <a:rPr lang="en-US" dirty="0" smtClean="0">
                <a:latin typeface="Courier New" pitchFamily="49" charset="0"/>
                <a:cs typeface="Courier New" pitchFamily="49" charset="0"/>
              </a:rPr>
              <a:t>(String name) </a:t>
            </a:r>
            <a:r>
              <a:rPr lang="en-US" b="1" dirty="0" smtClean="0">
                <a:latin typeface="Courier New" pitchFamily="49" charset="0"/>
                <a:cs typeface="Courier New" pitchFamily="49" charset="0"/>
              </a:rPr>
              <a:t>throws</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RemoteException</a:t>
            </a:r>
            <a:r>
              <a:rPr lang="en-US" dirty="0" smtClean="0">
                <a:latin typeface="Courier New" pitchFamily="49" charset="0"/>
                <a:cs typeface="Courier New" pitchFamily="49" charset="0"/>
              </a:rPr>
              <a:t>;</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8" name="TextBox 7"/>
          <p:cNvSpPr txBox="1"/>
          <p:nvPr/>
        </p:nvSpPr>
        <p:spPr>
          <a:xfrm>
            <a:off x="228600" y="4466272"/>
            <a:ext cx="8763000" cy="1477328"/>
          </a:xfrm>
          <a:prstGeom prst="rect">
            <a:avLst/>
          </a:prstGeom>
          <a:noFill/>
        </p:spPr>
        <p:txBody>
          <a:bodyPr wrap="square" rtlCol="0">
            <a:spAutoFit/>
          </a:bodyPr>
          <a:lstStyle/>
          <a:p>
            <a:pPr algn="just"/>
            <a:r>
              <a:rPr lang="en-US" dirty="0" smtClean="0">
                <a:latin typeface="Times New Roman" pitchFamily="18" charset="0"/>
                <a:cs typeface="Times New Roman" pitchFamily="18" charset="0"/>
              </a:rPr>
              <a:t>Any object that can be used remotely must be defined in an interface that extends the </a:t>
            </a:r>
            <a:r>
              <a:rPr lang="en-US" dirty="0" err="1" smtClean="0">
                <a:latin typeface="Times New Roman" pitchFamily="18" charset="0"/>
                <a:cs typeface="Times New Roman" pitchFamily="18" charset="0"/>
              </a:rPr>
              <a:t>java.rmi.Remote</a:t>
            </a:r>
            <a:r>
              <a:rPr lang="en-US" dirty="0" smtClean="0">
                <a:latin typeface="Times New Roman" pitchFamily="18" charset="0"/>
                <a:cs typeface="Times New Roman" pitchFamily="18" charset="0"/>
              </a:rPr>
              <a:t> interface. </a:t>
            </a:r>
            <a:r>
              <a:rPr lang="en-US" dirty="0" err="1" smtClean="0">
                <a:latin typeface="Times New Roman" pitchFamily="18" charset="0"/>
                <a:cs typeface="Times New Roman" pitchFamily="18" charset="0"/>
              </a:rPr>
              <a:t>StudentServerInterface</a:t>
            </a:r>
            <a:r>
              <a:rPr lang="en-US" dirty="0" smtClean="0">
                <a:latin typeface="Times New Roman" pitchFamily="18" charset="0"/>
                <a:cs typeface="Times New Roman" pitchFamily="18" charset="0"/>
              </a:rPr>
              <a:t>, extending Remote, defines the </a:t>
            </a:r>
            <a:r>
              <a:rPr lang="en-US" dirty="0" err="1" smtClean="0">
                <a:latin typeface="Times New Roman" pitchFamily="18" charset="0"/>
                <a:cs typeface="Times New Roman" pitchFamily="18" charset="0"/>
              </a:rPr>
              <a:t>findScore</a:t>
            </a:r>
            <a:r>
              <a:rPr lang="en-US" dirty="0" smtClean="0">
                <a:latin typeface="Times New Roman" pitchFamily="18" charset="0"/>
                <a:cs typeface="Times New Roman" pitchFamily="18" charset="0"/>
              </a:rPr>
              <a:t> method that can be remotely invoked by a client to find a student's score. Each method in this interface must declare that it may throw a </a:t>
            </a:r>
            <a:r>
              <a:rPr lang="en-US" dirty="0" err="1" smtClean="0">
                <a:latin typeface="Times New Roman" pitchFamily="18" charset="0"/>
                <a:cs typeface="Times New Roman" pitchFamily="18" charset="0"/>
              </a:rPr>
              <a:t>java.rmi.RemoteException</a:t>
            </a:r>
            <a:r>
              <a:rPr lang="en-US" dirty="0" smtClean="0">
                <a:latin typeface="Times New Roman" pitchFamily="18" charset="0"/>
                <a:cs typeface="Times New Roman" pitchFamily="18" charset="0"/>
              </a:rPr>
              <a:t>. Therefore your client code that invokes this method must be prepared to catch this exception in a try-catch block.</a:t>
            </a:r>
            <a:endParaRPr lang="en-US" dirty="0"/>
          </a:p>
        </p:txBody>
      </p:sp>
      <p:sp>
        <p:nvSpPr>
          <p:cNvPr id="6" name="Slide Number Placeholder 5"/>
          <p:cNvSpPr>
            <a:spLocks noGrp="1"/>
          </p:cNvSpPr>
          <p:nvPr>
            <p:ph type="sldNum" sz="quarter" idx="12"/>
          </p:nvPr>
        </p:nvSpPr>
        <p:spPr/>
        <p:txBody>
          <a:bodyPr/>
          <a:lstStyle/>
          <a:p>
            <a:fld id="{B3F74FCB-21DF-45B1-90CF-B247D43B79DF}"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152400" y="152400"/>
            <a:ext cx="8839200" cy="457200"/>
          </a:xfrm>
        </p:spPr>
        <p:txBody>
          <a:bodyPr>
            <a:normAutofit fontScale="90000"/>
          </a:bodyPr>
          <a:lstStyle/>
          <a:p>
            <a:r>
              <a:rPr lang="en-US" sz="3600" dirty="0">
                <a:latin typeface="Times New Roman" pitchFamily="18" charset="0"/>
                <a:cs typeface="Times New Roman" pitchFamily="18" charset="0"/>
              </a:rPr>
              <a:t>Step 2: Define Server Implementation Object</a:t>
            </a:r>
            <a:endParaRPr lang="en-US" dirty="0">
              <a:solidFill>
                <a:schemeClr val="tx1"/>
              </a:solidFill>
              <a:latin typeface="Times New Roman" pitchFamily="18" charset="0"/>
              <a:cs typeface="Times New Roman" pitchFamily="18" charset="0"/>
            </a:endParaRPr>
          </a:p>
        </p:txBody>
      </p:sp>
      <p:sp>
        <p:nvSpPr>
          <p:cNvPr id="5" name="Text Box 4"/>
          <p:cNvSpPr txBox="1">
            <a:spLocks noChangeArrowheads="1"/>
          </p:cNvSpPr>
          <p:nvPr/>
        </p:nvSpPr>
        <p:spPr bwMode="auto">
          <a:xfrm>
            <a:off x="152400" y="772180"/>
            <a:ext cx="8686800" cy="523220"/>
          </a:xfrm>
          <a:prstGeom prst="rect">
            <a:avLst/>
          </a:prstGeom>
          <a:noFill/>
          <a:ln w="12700">
            <a:noFill/>
            <a:miter lim="800000"/>
            <a:headEnd type="none" w="sm" len="sm"/>
            <a:tailEnd type="none" w="sm" len="sm"/>
          </a:ln>
          <a:effectLst/>
        </p:spPr>
        <p:txBody>
          <a:bodyPr>
            <a:spAutoFit/>
          </a:bodyPr>
          <a:lstStyle/>
          <a:p>
            <a:r>
              <a:rPr lang="en-US" sz="1400" dirty="0">
                <a:latin typeface="Times New Roman" pitchFamily="18" charset="0"/>
                <a:cs typeface="Times New Roman" pitchFamily="18" charset="0"/>
              </a:rPr>
              <a:t>2.    Create server implementation named </a:t>
            </a:r>
            <a:r>
              <a:rPr lang="en-US" sz="1400" u="sng" dirty="0" err="1">
                <a:latin typeface="Times New Roman" pitchFamily="18" charset="0"/>
                <a:cs typeface="Times New Roman" pitchFamily="18" charset="0"/>
              </a:rPr>
              <a:t>StudentServerInterfaceImpl</a:t>
            </a:r>
            <a:r>
              <a:rPr lang="en-US" sz="1400" dirty="0">
                <a:latin typeface="Times New Roman" pitchFamily="18" charset="0"/>
                <a:cs typeface="Times New Roman" pitchFamily="18" charset="0"/>
              </a:rPr>
              <a:t> that implements </a:t>
            </a:r>
            <a:r>
              <a:rPr lang="en-US" sz="1400" u="sng" dirty="0" err="1">
                <a:latin typeface="Times New Roman" pitchFamily="18" charset="0"/>
                <a:cs typeface="Times New Roman" pitchFamily="18" charset="0"/>
              </a:rPr>
              <a:t>StudentServerInterface</a:t>
            </a:r>
            <a:r>
              <a:rPr lang="en-US" sz="1400" dirty="0">
                <a:latin typeface="Times New Roman" pitchFamily="18" charset="0"/>
                <a:cs typeface="Times New Roman" pitchFamily="18" charset="0"/>
              </a:rPr>
              <a:t>. The </a:t>
            </a:r>
            <a:r>
              <a:rPr lang="en-US" sz="1400" u="sng" dirty="0" err="1">
                <a:latin typeface="Times New Roman" pitchFamily="18" charset="0"/>
                <a:cs typeface="Times New Roman" pitchFamily="18" charset="0"/>
              </a:rPr>
              <a:t>findScore</a:t>
            </a:r>
            <a:r>
              <a:rPr lang="en-US" sz="1400" dirty="0">
                <a:latin typeface="Times New Roman" pitchFamily="18" charset="0"/>
                <a:cs typeface="Times New Roman" pitchFamily="18" charset="0"/>
              </a:rPr>
              <a:t> method returns the score for a specified student. This method returns -1 if the score is not found.</a:t>
            </a:r>
            <a:endParaRPr lang="en-US" sz="1600" dirty="0">
              <a:latin typeface="Times New Roman" pitchFamily="18" charset="0"/>
              <a:cs typeface="Times New Roman" pitchFamily="18" charset="0"/>
            </a:endParaRPr>
          </a:p>
        </p:txBody>
      </p:sp>
      <p:sp>
        <p:nvSpPr>
          <p:cNvPr id="6" name="TextBox 5"/>
          <p:cNvSpPr txBox="1"/>
          <p:nvPr/>
        </p:nvSpPr>
        <p:spPr>
          <a:xfrm>
            <a:off x="152400" y="1534954"/>
            <a:ext cx="8839200" cy="5170646"/>
          </a:xfrm>
          <a:prstGeom prst="rect">
            <a:avLst/>
          </a:prstGeom>
          <a:noFill/>
        </p:spPr>
        <p:txBody>
          <a:bodyPr wrap="square" rtlCol="0">
            <a:spAutoFit/>
          </a:bodyPr>
          <a:lstStyle/>
          <a:p>
            <a:r>
              <a:rPr lang="en-US" sz="1100" dirty="0" smtClean="0">
                <a:latin typeface="Courier New" pitchFamily="49" charset="0"/>
                <a:cs typeface="Courier New" pitchFamily="49" charset="0"/>
              </a:rPr>
              <a:t>import java.rmi.*;</a:t>
            </a:r>
            <a:br>
              <a:rPr lang="en-US" sz="1100" dirty="0" smtClean="0">
                <a:latin typeface="Courier New" pitchFamily="49" charset="0"/>
                <a:cs typeface="Courier New" pitchFamily="49" charset="0"/>
              </a:rPr>
            </a:br>
            <a:r>
              <a:rPr lang="en-US" sz="1100" dirty="0" smtClean="0">
                <a:latin typeface="Courier New" pitchFamily="49" charset="0"/>
                <a:cs typeface="Courier New" pitchFamily="49" charset="0"/>
              </a:rPr>
              <a:t>import </a:t>
            </a:r>
            <a:r>
              <a:rPr lang="en-US" sz="1100" dirty="0" err="1" smtClean="0">
                <a:latin typeface="Courier New" pitchFamily="49" charset="0"/>
                <a:cs typeface="Courier New" pitchFamily="49" charset="0"/>
              </a:rPr>
              <a:t>java.rmi.server</a:t>
            </a:r>
            <a:r>
              <a:rPr lang="en-US" sz="1100" dirty="0" smtClean="0">
                <a:latin typeface="Courier New" pitchFamily="49" charset="0"/>
                <a:cs typeface="Courier New" pitchFamily="49" charset="0"/>
              </a:rPr>
              <a:t>.*;</a:t>
            </a:r>
            <a:br>
              <a:rPr lang="en-US" sz="1100" dirty="0" smtClean="0">
                <a:latin typeface="Courier New" pitchFamily="49" charset="0"/>
                <a:cs typeface="Courier New" pitchFamily="49" charset="0"/>
              </a:rPr>
            </a:br>
            <a:r>
              <a:rPr lang="en-US" sz="1100" dirty="0" smtClean="0">
                <a:latin typeface="Courier New" pitchFamily="49" charset="0"/>
                <a:cs typeface="Courier New" pitchFamily="49" charset="0"/>
              </a:rPr>
              <a:t>import </a:t>
            </a:r>
            <a:r>
              <a:rPr lang="en-US" sz="1100" dirty="0" err="1" smtClean="0">
                <a:latin typeface="Courier New" pitchFamily="49" charset="0"/>
                <a:cs typeface="Courier New" pitchFamily="49" charset="0"/>
              </a:rPr>
              <a:t>java.util</a:t>
            </a:r>
            <a:r>
              <a:rPr lang="en-US" sz="1100" dirty="0" smtClean="0">
                <a:latin typeface="Courier New" pitchFamily="49" charset="0"/>
                <a:cs typeface="Courier New" pitchFamily="49" charset="0"/>
              </a:rPr>
              <a:t>.*;</a:t>
            </a:r>
            <a:br>
              <a:rPr lang="en-US" sz="1100" dirty="0" smtClean="0">
                <a:latin typeface="Courier New" pitchFamily="49" charset="0"/>
                <a:cs typeface="Courier New" pitchFamily="49" charset="0"/>
              </a:rPr>
            </a:br>
            <a:r>
              <a:rPr lang="en-US" sz="1100" dirty="0" smtClean="0">
                <a:latin typeface="Courier New" pitchFamily="49" charset="0"/>
                <a:cs typeface="Courier New" pitchFamily="49" charset="0"/>
              </a:rPr>
              <a:t>public class </a:t>
            </a:r>
            <a:r>
              <a:rPr lang="en-US" sz="1100" dirty="0" err="1" smtClean="0">
                <a:latin typeface="Courier New" pitchFamily="49" charset="0"/>
                <a:cs typeface="Courier New" pitchFamily="49" charset="0"/>
              </a:rPr>
              <a:t>StudentServerInterfaceImpl</a:t>
            </a:r>
            <a:r>
              <a:rPr lang="en-US" sz="1100" dirty="0" smtClean="0">
                <a:latin typeface="Courier New" pitchFamily="49" charset="0"/>
                <a:cs typeface="Courier New" pitchFamily="49" charset="0"/>
              </a:rPr>
              <a:t> extends </a:t>
            </a:r>
            <a:r>
              <a:rPr lang="en-US" sz="1100" dirty="0" err="1" smtClean="0">
                <a:latin typeface="Courier New" pitchFamily="49" charset="0"/>
                <a:cs typeface="Courier New" pitchFamily="49" charset="0"/>
              </a:rPr>
              <a:t>UnicastRemoteObject</a:t>
            </a:r>
            <a:r>
              <a:rPr lang="en-US" sz="1100" dirty="0" smtClean="0">
                <a:latin typeface="Courier New" pitchFamily="49" charset="0"/>
                <a:cs typeface="Courier New" pitchFamily="49" charset="0"/>
              </a:rPr>
              <a:t> implements </a:t>
            </a:r>
            <a:r>
              <a:rPr lang="en-US" sz="1100" dirty="0" err="1" smtClean="0">
                <a:latin typeface="Courier New" pitchFamily="49" charset="0"/>
                <a:cs typeface="Courier New" pitchFamily="49" charset="0"/>
              </a:rPr>
              <a:t>StudentServerInterface</a:t>
            </a:r>
            <a:r>
              <a:rPr lang="en-US" sz="1100" dirty="0" smtClean="0">
                <a:latin typeface="Courier New" pitchFamily="49" charset="0"/>
                <a:cs typeface="Courier New" pitchFamily="49" charset="0"/>
              </a:rPr>
              <a:t> {</a:t>
            </a:r>
            <a:br>
              <a:rPr lang="en-US" sz="1100" dirty="0" smtClean="0">
                <a:latin typeface="Courier New" pitchFamily="49" charset="0"/>
                <a:cs typeface="Courier New" pitchFamily="49" charset="0"/>
              </a:rPr>
            </a:br>
            <a:r>
              <a:rPr lang="en-US" sz="1100" b="1" dirty="0" smtClean="0">
                <a:solidFill>
                  <a:srgbClr val="FF0000"/>
                </a:solidFill>
                <a:latin typeface="Courier New" pitchFamily="49" charset="0"/>
                <a:cs typeface="Courier New" pitchFamily="49" charset="0"/>
              </a:rPr>
              <a:t>// Stores scores in a map indexed by name</a:t>
            </a:r>
            <a:r>
              <a:rPr lang="en-US" sz="1100" dirty="0" smtClean="0">
                <a:latin typeface="Courier New" pitchFamily="49" charset="0"/>
                <a:cs typeface="Courier New" pitchFamily="49" charset="0"/>
              </a:rPr>
              <a:t/>
            </a:r>
            <a:br>
              <a:rPr lang="en-US" sz="1100" dirty="0" smtClean="0">
                <a:latin typeface="Courier New" pitchFamily="49" charset="0"/>
                <a:cs typeface="Courier New" pitchFamily="49" charset="0"/>
              </a:rPr>
            </a:br>
            <a:r>
              <a:rPr lang="en-US" sz="1100" dirty="0" smtClean="0">
                <a:latin typeface="Courier New" pitchFamily="49" charset="0"/>
                <a:cs typeface="Courier New" pitchFamily="49" charset="0"/>
              </a:rPr>
              <a:t>private </a:t>
            </a:r>
            <a:r>
              <a:rPr lang="en-US" sz="1100" dirty="0" err="1" smtClean="0">
                <a:latin typeface="Courier New" pitchFamily="49" charset="0"/>
                <a:cs typeface="Courier New" pitchFamily="49" charset="0"/>
              </a:rPr>
              <a:t>HashMap</a:t>
            </a:r>
            <a:r>
              <a:rPr lang="en-US" sz="1100" dirty="0" smtClean="0">
                <a:latin typeface="Courier New" pitchFamily="49" charset="0"/>
                <a:cs typeface="Courier New" pitchFamily="49" charset="0"/>
              </a:rPr>
              <a:t>&lt;String, Double&gt; scores = new </a:t>
            </a:r>
            <a:r>
              <a:rPr lang="en-US" sz="1100" dirty="0" err="1" smtClean="0">
                <a:latin typeface="Courier New" pitchFamily="49" charset="0"/>
                <a:cs typeface="Courier New" pitchFamily="49" charset="0"/>
              </a:rPr>
              <a:t>HashMap</a:t>
            </a:r>
            <a:r>
              <a:rPr lang="en-US" sz="1100" dirty="0" smtClean="0">
                <a:latin typeface="Courier New" pitchFamily="49" charset="0"/>
                <a:cs typeface="Courier New" pitchFamily="49" charset="0"/>
              </a:rPr>
              <a:t>&lt;String, Double&gt;();</a:t>
            </a:r>
            <a:br>
              <a:rPr lang="en-US" sz="1100" dirty="0" smtClean="0">
                <a:latin typeface="Courier New" pitchFamily="49" charset="0"/>
                <a:cs typeface="Courier New" pitchFamily="49" charset="0"/>
              </a:rPr>
            </a:br>
            <a:r>
              <a:rPr lang="en-US" sz="1100" dirty="0" smtClean="0">
                <a:latin typeface="Courier New" pitchFamily="49" charset="0"/>
                <a:cs typeface="Courier New" pitchFamily="49" charset="0"/>
              </a:rPr>
              <a:t>public </a:t>
            </a:r>
            <a:r>
              <a:rPr lang="en-US" sz="1100" dirty="0" err="1" smtClean="0">
                <a:latin typeface="Courier New" pitchFamily="49" charset="0"/>
                <a:cs typeface="Courier New" pitchFamily="49" charset="0"/>
              </a:rPr>
              <a:t>StudentServerInterfaceImpl</a:t>
            </a:r>
            <a:r>
              <a:rPr lang="en-US" sz="1100" dirty="0" smtClean="0">
                <a:latin typeface="Courier New" pitchFamily="49" charset="0"/>
                <a:cs typeface="Courier New" pitchFamily="49" charset="0"/>
              </a:rPr>
              <a:t>() throws </a:t>
            </a:r>
            <a:r>
              <a:rPr lang="en-US" sz="1100" dirty="0" err="1" smtClean="0">
                <a:latin typeface="Courier New" pitchFamily="49" charset="0"/>
                <a:cs typeface="Courier New" pitchFamily="49" charset="0"/>
              </a:rPr>
              <a:t>RemoteException</a:t>
            </a:r>
            <a:r>
              <a:rPr lang="en-US" sz="1100" dirty="0" smtClean="0">
                <a:latin typeface="Courier New" pitchFamily="49" charset="0"/>
                <a:cs typeface="Courier New" pitchFamily="49" charset="0"/>
              </a:rPr>
              <a:t> {</a:t>
            </a:r>
            <a:br>
              <a:rPr lang="en-US" sz="1100" dirty="0" smtClean="0">
                <a:latin typeface="Courier New" pitchFamily="49" charset="0"/>
                <a:cs typeface="Courier New" pitchFamily="49" charset="0"/>
              </a:rPr>
            </a:br>
            <a:r>
              <a:rPr lang="en-US" sz="1100" dirty="0" err="1" smtClean="0">
                <a:latin typeface="Courier New" pitchFamily="49" charset="0"/>
                <a:cs typeface="Courier New" pitchFamily="49" charset="0"/>
              </a:rPr>
              <a:t>initializeStudent</a:t>
            </a:r>
            <a:r>
              <a:rPr lang="en-US" sz="1100" dirty="0" smtClean="0">
                <a:latin typeface="Courier New" pitchFamily="49" charset="0"/>
                <a:cs typeface="Courier New" pitchFamily="49" charset="0"/>
              </a:rPr>
              <a:t>();</a:t>
            </a:r>
            <a:br>
              <a:rPr lang="en-US" sz="1100" dirty="0" smtClean="0">
                <a:latin typeface="Courier New" pitchFamily="49" charset="0"/>
                <a:cs typeface="Courier New" pitchFamily="49" charset="0"/>
              </a:rPr>
            </a:br>
            <a:r>
              <a:rPr lang="en-US" sz="1100" dirty="0" smtClean="0">
                <a:latin typeface="Courier New" pitchFamily="49" charset="0"/>
                <a:cs typeface="Courier New" pitchFamily="49" charset="0"/>
              </a:rPr>
              <a:t>}</a:t>
            </a:r>
            <a:br>
              <a:rPr lang="en-US" sz="1100" dirty="0" smtClean="0">
                <a:latin typeface="Courier New" pitchFamily="49" charset="0"/>
                <a:cs typeface="Courier New" pitchFamily="49" charset="0"/>
              </a:rPr>
            </a:br>
            <a:r>
              <a:rPr lang="en-US" sz="1100" b="1" dirty="0" smtClean="0">
                <a:solidFill>
                  <a:srgbClr val="FF0000"/>
                </a:solidFill>
                <a:latin typeface="Courier New" pitchFamily="49" charset="0"/>
                <a:cs typeface="Courier New" pitchFamily="49" charset="0"/>
              </a:rPr>
              <a:t>/** Initialize student information */</a:t>
            </a:r>
            <a:r>
              <a:rPr lang="en-US" sz="1100" dirty="0" smtClean="0">
                <a:latin typeface="Courier New" pitchFamily="49" charset="0"/>
                <a:cs typeface="Courier New" pitchFamily="49" charset="0"/>
              </a:rPr>
              <a:t/>
            </a:r>
            <a:br>
              <a:rPr lang="en-US" sz="1100" dirty="0" smtClean="0">
                <a:latin typeface="Courier New" pitchFamily="49" charset="0"/>
                <a:cs typeface="Courier New" pitchFamily="49" charset="0"/>
              </a:rPr>
            </a:br>
            <a:r>
              <a:rPr lang="en-US" sz="1100" dirty="0" smtClean="0">
                <a:latin typeface="Courier New" pitchFamily="49" charset="0"/>
                <a:cs typeface="Courier New" pitchFamily="49" charset="0"/>
              </a:rPr>
              <a:t>protected void </a:t>
            </a:r>
            <a:r>
              <a:rPr lang="en-US" sz="1100" dirty="0" err="1" smtClean="0">
                <a:latin typeface="Courier New" pitchFamily="49" charset="0"/>
                <a:cs typeface="Courier New" pitchFamily="49" charset="0"/>
              </a:rPr>
              <a:t>initializeStudent</a:t>
            </a:r>
            <a:r>
              <a:rPr lang="en-US" sz="1100" dirty="0" smtClean="0">
                <a:latin typeface="Courier New" pitchFamily="49" charset="0"/>
                <a:cs typeface="Courier New" pitchFamily="49" charset="0"/>
              </a:rPr>
              <a:t>() {</a:t>
            </a:r>
            <a:br>
              <a:rPr lang="en-US" sz="1100" dirty="0" smtClean="0">
                <a:latin typeface="Courier New" pitchFamily="49" charset="0"/>
                <a:cs typeface="Courier New" pitchFamily="49" charset="0"/>
              </a:rPr>
            </a:br>
            <a:r>
              <a:rPr lang="en-US" sz="1100" dirty="0" err="1" smtClean="0">
                <a:latin typeface="Courier New" pitchFamily="49" charset="0"/>
                <a:cs typeface="Courier New" pitchFamily="49" charset="0"/>
              </a:rPr>
              <a:t>scores.put</a:t>
            </a:r>
            <a:r>
              <a:rPr lang="en-US" sz="1100" dirty="0" smtClean="0">
                <a:latin typeface="Courier New" pitchFamily="49" charset="0"/>
                <a:cs typeface="Courier New" pitchFamily="49" charset="0"/>
              </a:rPr>
              <a:t>("John", new Double(90.5));</a:t>
            </a:r>
            <a:br>
              <a:rPr lang="en-US" sz="1100" dirty="0" smtClean="0">
                <a:latin typeface="Courier New" pitchFamily="49" charset="0"/>
                <a:cs typeface="Courier New" pitchFamily="49" charset="0"/>
              </a:rPr>
            </a:br>
            <a:r>
              <a:rPr lang="en-US" sz="1100" dirty="0" err="1" smtClean="0">
                <a:latin typeface="Courier New" pitchFamily="49" charset="0"/>
                <a:cs typeface="Courier New" pitchFamily="49" charset="0"/>
              </a:rPr>
              <a:t>scores.put</a:t>
            </a:r>
            <a:r>
              <a:rPr lang="en-US" sz="1100" dirty="0" smtClean="0">
                <a:latin typeface="Courier New" pitchFamily="49" charset="0"/>
                <a:cs typeface="Courier New" pitchFamily="49" charset="0"/>
              </a:rPr>
              <a:t>("Michael", new Double(100));</a:t>
            </a:r>
            <a:br>
              <a:rPr lang="en-US" sz="1100" dirty="0" smtClean="0">
                <a:latin typeface="Courier New" pitchFamily="49" charset="0"/>
                <a:cs typeface="Courier New" pitchFamily="49" charset="0"/>
              </a:rPr>
            </a:br>
            <a:r>
              <a:rPr lang="en-US" sz="1100" dirty="0" err="1" smtClean="0">
                <a:latin typeface="Courier New" pitchFamily="49" charset="0"/>
                <a:cs typeface="Courier New" pitchFamily="49" charset="0"/>
              </a:rPr>
              <a:t>scores.put</a:t>
            </a:r>
            <a:r>
              <a:rPr lang="en-US" sz="1100" dirty="0" smtClean="0">
                <a:latin typeface="Courier New" pitchFamily="49" charset="0"/>
                <a:cs typeface="Courier New" pitchFamily="49" charset="0"/>
              </a:rPr>
              <a:t>("Michelle", new Double(98.5));</a:t>
            </a:r>
            <a:br>
              <a:rPr lang="en-US" sz="1100" dirty="0" smtClean="0">
                <a:latin typeface="Courier New" pitchFamily="49" charset="0"/>
                <a:cs typeface="Courier New" pitchFamily="49" charset="0"/>
              </a:rPr>
            </a:br>
            <a:r>
              <a:rPr lang="en-US" sz="1100" dirty="0" smtClean="0">
                <a:latin typeface="Courier New" pitchFamily="49" charset="0"/>
                <a:cs typeface="Courier New" pitchFamily="49" charset="0"/>
              </a:rPr>
              <a:t>}</a:t>
            </a:r>
            <a:br>
              <a:rPr lang="en-US" sz="1100" dirty="0" smtClean="0">
                <a:latin typeface="Courier New" pitchFamily="49" charset="0"/>
                <a:cs typeface="Courier New" pitchFamily="49" charset="0"/>
              </a:rPr>
            </a:br>
            <a:r>
              <a:rPr lang="en-US" sz="1100" b="1" dirty="0" smtClean="0">
                <a:solidFill>
                  <a:srgbClr val="FF0000"/>
                </a:solidFill>
                <a:latin typeface="Courier New" pitchFamily="49" charset="0"/>
                <a:cs typeface="Courier New" pitchFamily="49" charset="0"/>
              </a:rPr>
              <a:t>/** Implement the </a:t>
            </a:r>
            <a:r>
              <a:rPr lang="en-US" sz="1100" b="1" dirty="0" err="1" smtClean="0">
                <a:solidFill>
                  <a:srgbClr val="FF0000"/>
                </a:solidFill>
                <a:latin typeface="Courier New" pitchFamily="49" charset="0"/>
                <a:cs typeface="Courier New" pitchFamily="49" charset="0"/>
              </a:rPr>
              <a:t>findScore</a:t>
            </a:r>
            <a:r>
              <a:rPr lang="en-US" sz="1100" b="1" dirty="0" smtClean="0">
                <a:solidFill>
                  <a:srgbClr val="FF0000"/>
                </a:solidFill>
                <a:latin typeface="Courier New" pitchFamily="49" charset="0"/>
                <a:cs typeface="Courier New" pitchFamily="49" charset="0"/>
              </a:rPr>
              <a:t> method from the Student interface */</a:t>
            </a:r>
            <a:r>
              <a:rPr lang="en-US" sz="1100" dirty="0" smtClean="0">
                <a:latin typeface="Courier New" pitchFamily="49" charset="0"/>
                <a:cs typeface="Courier New" pitchFamily="49" charset="0"/>
              </a:rPr>
              <a:t/>
            </a:r>
            <a:br>
              <a:rPr lang="en-US" sz="1100" dirty="0" smtClean="0">
                <a:latin typeface="Courier New" pitchFamily="49" charset="0"/>
                <a:cs typeface="Courier New" pitchFamily="49" charset="0"/>
              </a:rPr>
            </a:br>
            <a:r>
              <a:rPr lang="en-US" sz="1100" dirty="0" smtClean="0">
                <a:latin typeface="Courier New" pitchFamily="49" charset="0"/>
                <a:cs typeface="Courier New" pitchFamily="49" charset="0"/>
              </a:rPr>
              <a:t>public double </a:t>
            </a:r>
            <a:r>
              <a:rPr lang="en-US" sz="1100" dirty="0" err="1" smtClean="0">
                <a:latin typeface="Courier New" pitchFamily="49" charset="0"/>
                <a:cs typeface="Courier New" pitchFamily="49" charset="0"/>
              </a:rPr>
              <a:t>findScore</a:t>
            </a:r>
            <a:r>
              <a:rPr lang="en-US" sz="1100" dirty="0" smtClean="0">
                <a:latin typeface="Courier New" pitchFamily="49" charset="0"/>
                <a:cs typeface="Courier New" pitchFamily="49" charset="0"/>
              </a:rPr>
              <a:t>(String name) throws </a:t>
            </a:r>
            <a:r>
              <a:rPr lang="en-US" sz="1100" dirty="0" err="1" smtClean="0">
                <a:latin typeface="Courier New" pitchFamily="49" charset="0"/>
                <a:cs typeface="Courier New" pitchFamily="49" charset="0"/>
              </a:rPr>
              <a:t>RemoteException</a:t>
            </a:r>
            <a:r>
              <a:rPr lang="en-US" sz="1100" dirty="0" smtClean="0">
                <a:latin typeface="Courier New" pitchFamily="49" charset="0"/>
                <a:cs typeface="Courier New" pitchFamily="49" charset="0"/>
              </a:rPr>
              <a:t> {</a:t>
            </a:r>
            <a:br>
              <a:rPr lang="en-US" sz="1100" dirty="0" smtClean="0">
                <a:latin typeface="Courier New" pitchFamily="49" charset="0"/>
                <a:cs typeface="Courier New" pitchFamily="49" charset="0"/>
              </a:rPr>
            </a:br>
            <a:r>
              <a:rPr lang="en-US" sz="1100" dirty="0" smtClean="0">
                <a:latin typeface="Courier New" pitchFamily="49" charset="0"/>
                <a:cs typeface="Courier New" pitchFamily="49" charset="0"/>
              </a:rPr>
              <a:t>Double d = (Double)</a:t>
            </a:r>
            <a:r>
              <a:rPr lang="en-US" sz="1100" dirty="0" err="1" smtClean="0">
                <a:latin typeface="Courier New" pitchFamily="49" charset="0"/>
                <a:cs typeface="Courier New" pitchFamily="49" charset="0"/>
              </a:rPr>
              <a:t>scores.get</a:t>
            </a:r>
            <a:r>
              <a:rPr lang="en-US" sz="1100" dirty="0" smtClean="0">
                <a:latin typeface="Courier New" pitchFamily="49" charset="0"/>
                <a:cs typeface="Courier New" pitchFamily="49" charset="0"/>
              </a:rPr>
              <a:t>(name);</a:t>
            </a:r>
            <a:br>
              <a:rPr lang="en-US" sz="1100" dirty="0" smtClean="0">
                <a:latin typeface="Courier New" pitchFamily="49" charset="0"/>
                <a:cs typeface="Courier New" pitchFamily="49" charset="0"/>
              </a:rPr>
            </a:br>
            <a:r>
              <a:rPr lang="en-US" sz="1100" dirty="0" smtClean="0">
                <a:latin typeface="Courier New" pitchFamily="49" charset="0"/>
                <a:cs typeface="Courier New" pitchFamily="49" charset="0"/>
              </a:rPr>
              <a:t>if (d == null) {</a:t>
            </a:r>
            <a:br>
              <a:rPr lang="en-US" sz="1100" dirty="0" smtClean="0">
                <a:latin typeface="Courier New" pitchFamily="49" charset="0"/>
                <a:cs typeface="Courier New" pitchFamily="49" charset="0"/>
              </a:rPr>
            </a:br>
            <a:r>
              <a:rPr lang="en-US" sz="1100" dirty="0" err="1" smtClean="0">
                <a:latin typeface="Courier New" pitchFamily="49" charset="0"/>
                <a:cs typeface="Courier New" pitchFamily="49" charset="0"/>
              </a:rPr>
              <a:t>System.out.println</a:t>
            </a:r>
            <a:r>
              <a:rPr lang="en-US" sz="1100" dirty="0" smtClean="0">
                <a:latin typeface="Courier New" pitchFamily="49" charset="0"/>
                <a:cs typeface="Courier New" pitchFamily="49" charset="0"/>
              </a:rPr>
              <a:t>("Student " + name + " is not found ");</a:t>
            </a:r>
            <a:br>
              <a:rPr lang="en-US" sz="1100" dirty="0" smtClean="0">
                <a:latin typeface="Courier New" pitchFamily="49" charset="0"/>
                <a:cs typeface="Courier New" pitchFamily="49" charset="0"/>
              </a:rPr>
            </a:br>
            <a:r>
              <a:rPr lang="en-US" sz="1100" dirty="0" smtClean="0">
                <a:latin typeface="Courier New" pitchFamily="49" charset="0"/>
                <a:cs typeface="Courier New" pitchFamily="49" charset="0"/>
              </a:rPr>
              <a:t>return -1;</a:t>
            </a:r>
            <a:br>
              <a:rPr lang="en-US" sz="1100" dirty="0" smtClean="0">
                <a:latin typeface="Courier New" pitchFamily="49" charset="0"/>
                <a:cs typeface="Courier New" pitchFamily="49" charset="0"/>
              </a:rPr>
            </a:br>
            <a:r>
              <a:rPr lang="en-US" sz="1100" dirty="0" smtClean="0">
                <a:latin typeface="Courier New" pitchFamily="49" charset="0"/>
                <a:cs typeface="Courier New" pitchFamily="49" charset="0"/>
              </a:rPr>
              <a:t>}</a:t>
            </a:r>
            <a:br>
              <a:rPr lang="en-US" sz="1100" dirty="0" smtClean="0">
                <a:latin typeface="Courier New" pitchFamily="49" charset="0"/>
                <a:cs typeface="Courier New" pitchFamily="49" charset="0"/>
              </a:rPr>
            </a:br>
            <a:r>
              <a:rPr lang="en-US" sz="1100" dirty="0" smtClean="0">
                <a:latin typeface="Courier New" pitchFamily="49" charset="0"/>
                <a:cs typeface="Courier New" pitchFamily="49" charset="0"/>
              </a:rPr>
              <a:t>else {</a:t>
            </a:r>
            <a:br>
              <a:rPr lang="en-US" sz="1100" dirty="0" smtClean="0">
                <a:latin typeface="Courier New" pitchFamily="49" charset="0"/>
                <a:cs typeface="Courier New" pitchFamily="49" charset="0"/>
              </a:rPr>
            </a:br>
            <a:r>
              <a:rPr lang="en-US" sz="1100" dirty="0" err="1" smtClean="0">
                <a:latin typeface="Courier New" pitchFamily="49" charset="0"/>
                <a:cs typeface="Courier New" pitchFamily="49" charset="0"/>
              </a:rPr>
              <a:t>System.out.println</a:t>
            </a:r>
            <a:r>
              <a:rPr lang="en-US" sz="1100" dirty="0" smtClean="0">
                <a:latin typeface="Courier New" pitchFamily="49" charset="0"/>
                <a:cs typeface="Courier New" pitchFamily="49" charset="0"/>
              </a:rPr>
              <a:t>("Student " + name + "\'s score is “ + </a:t>
            </a:r>
            <a:r>
              <a:rPr lang="en-US" sz="1100" dirty="0" err="1" smtClean="0">
                <a:latin typeface="Courier New" pitchFamily="49" charset="0"/>
                <a:cs typeface="Courier New" pitchFamily="49" charset="0"/>
              </a:rPr>
              <a:t>d.doubleValue</a:t>
            </a:r>
            <a:r>
              <a:rPr lang="en-US" sz="1100" dirty="0" smtClean="0">
                <a:latin typeface="Courier New" pitchFamily="49" charset="0"/>
                <a:cs typeface="Courier New" pitchFamily="49" charset="0"/>
              </a:rPr>
              <a:t>());</a:t>
            </a:r>
            <a:br>
              <a:rPr lang="en-US" sz="1100" dirty="0" smtClean="0">
                <a:latin typeface="Courier New" pitchFamily="49" charset="0"/>
                <a:cs typeface="Courier New" pitchFamily="49" charset="0"/>
              </a:rPr>
            </a:br>
            <a:r>
              <a:rPr lang="en-US" sz="1100" dirty="0" smtClean="0">
                <a:latin typeface="Courier New" pitchFamily="49" charset="0"/>
                <a:cs typeface="Courier New" pitchFamily="49" charset="0"/>
              </a:rPr>
              <a:t>return </a:t>
            </a:r>
            <a:r>
              <a:rPr lang="en-US" sz="1100" dirty="0" err="1" smtClean="0">
                <a:latin typeface="Courier New" pitchFamily="49" charset="0"/>
                <a:cs typeface="Courier New" pitchFamily="49" charset="0"/>
              </a:rPr>
              <a:t>d.doubleValue</a:t>
            </a:r>
            <a:r>
              <a:rPr lang="en-US" sz="1100" dirty="0" smtClean="0">
                <a:latin typeface="Courier New" pitchFamily="49" charset="0"/>
                <a:cs typeface="Courier New" pitchFamily="49" charset="0"/>
              </a:rPr>
              <a:t>();</a:t>
            </a:r>
            <a:br>
              <a:rPr lang="en-US" sz="1100" dirty="0" smtClean="0">
                <a:latin typeface="Courier New" pitchFamily="49" charset="0"/>
                <a:cs typeface="Courier New" pitchFamily="49" charset="0"/>
              </a:rPr>
            </a:br>
            <a:r>
              <a:rPr lang="en-US" sz="1100" dirty="0" smtClean="0">
                <a:latin typeface="Courier New" pitchFamily="49" charset="0"/>
                <a:cs typeface="Courier New" pitchFamily="49" charset="0"/>
              </a:rPr>
              <a:t>}</a:t>
            </a:r>
            <a:br>
              <a:rPr lang="en-US" sz="1100" dirty="0" smtClean="0">
                <a:latin typeface="Courier New" pitchFamily="49" charset="0"/>
                <a:cs typeface="Courier New" pitchFamily="49" charset="0"/>
              </a:rPr>
            </a:br>
            <a:r>
              <a:rPr lang="en-US" sz="1100" dirty="0" smtClean="0">
                <a:latin typeface="Courier New" pitchFamily="49" charset="0"/>
                <a:cs typeface="Courier New" pitchFamily="49" charset="0"/>
              </a:rPr>
              <a:t>}</a:t>
            </a:r>
            <a:br>
              <a:rPr lang="en-US" sz="1100" dirty="0" smtClean="0">
                <a:latin typeface="Courier New" pitchFamily="49" charset="0"/>
                <a:cs typeface="Courier New" pitchFamily="49" charset="0"/>
              </a:rPr>
            </a:br>
            <a:r>
              <a:rPr lang="en-US" sz="1100" dirty="0" smtClean="0">
                <a:latin typeface="Courier New" pitchFamily="49" charset="0"/>
                <a:cs typeface="Courier New" pitchFamily="49" charset="0"/>
              </a:rPr>
              <a:t>}</a:t>
            </a:r>
            <a:endParaRPr lang="en-US" sz="2000" dirty="0">
              <a:latin typeface="Courier New" pitchFamily="49" charset="0"/>
              <a:cs typeface="Courier New" pitchFamily="49" charset="0"/>
            </a:endParaRPr>
          </a:p>
        </p:txBody>
      </p:sp>
      <p:sp>
        <p:nvSpPr>
          <p:cNvPr id="7" name="Slide Number Placeholder 6"/>
          <p:cNvSpPr>
            <a:spLocks noGrp="1"/>
          </p:cNvSpPr>
          <p:nvPr>
            <p:ph type="sldNum" sz="quarter" idx="12"/>
          </p:nvPr>
        </p:nvSpPr>
        <p:spPr/>
        <p:txBody>
          <a:bodyPr/>
          <a:lstStyle/>
          <a:p>
            <a:fld id="{B3F74FCB-21DF-45B1-90CF-B247D43B79DF}"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763000" cy="5943600"/>
          </a:xfrm>
        </p:spPr>
        <p:txBody>
          <a:bodyPr>
            <a:normAutofit fontScale="62500" lnSpcReduction="20000"/>
          </a:bodyPr>
          <a:lstStyle/>
          <a:p>
            <a:pPr algn="just"/>
            <a:r>
              <a:rPr lang="en-US" dirty="0" smtClean="0">
                <a:latin typeface="Times New Roman" pitchFamily="18" charset="0"/>
                <a:cs typeface="Times New Roman" pitchFamily="18" charset="0"/>
              </a:rPr>
              <a:t>The </a:t>
            </a:r>
            <a:r>
              <a:rPr lang="en-US" b="1" dirty="0" err="1" smtClean="0">
                <a:latin typeface="Times New Roman" pitchFamily="18" charset="0"/>
                <a:cs typeface="Times New Roman" pitchFamily="18" charset="0"/>
              </a:rPr>
              <a:t>StudentServerInterfaceImpl</a:t>
            </a:r>
            <a:r>
              <a:rPr lang="en-US" dirty="0" smtClean="0">
                <a:latin typeface="Times New Roman" pitchFamily="18" charset="0"/>
                <a:cs typeface="Times New Roman" pitchFamily="18" charset="0"/>
              </a:rPr>
              <a:t> class implements </a:t>
            </a:r>
            <a:r>
              <a:rPr lang="en-US" b="1" dirty="0" err="1" smtClean="0">
                <a:latin typeface="Times New Roman" pitchFamily="18" charset="0"/>
                <a:cs typeface="Times New Roman" pitchFamily="18" charset="0"/>
              </a:rPr>
              <a:t>StudentServerInterface</a:t>
            </a:r>
            <a:r>
              <a:rPr lang="en-US" dirty="0" smtClean="0">
                <a:latin typeface="Times New Roman" pitchFamily="18" charset="0"/>
                <a:cs typeface="Times New Roman" pitchFamily="18" charset="0"/>
              </a:rPr>
              <a:t>. </a:t>
            </a:r>
          </a:p>
          <a:p>
            <a:pPr algn="just"/>
            <a:r>
              <a:rPr lang="en-US" dirty="0" smtClean="0">
                <a:latin typeface="Times New Roman" pitchFamily="18" charset="0"/>
                <a:cs typeface="Times New Roman" pitchFamily="18" charset="0"/>
              </a:rPr>
              <a:t>This class must also extend the </a:t>
            </a:r>
            <a:r>
              <a:rPr lang="en-US" b="1" dirty="0" err="1" smtClean="0">
                <a:latin typeface="Times New Roman" pitchFamily="18" charset="0"/>
                <a:cs typeface="Times New Roman" pitchFamily="18" charset="0"/>
              </a:rPr>
              <a:t>java.rmi.server.RemoteServer</a:t>
            </a:r>
            <a:r>
              <a:rPr lang="en-US" dirty="0" smtClean="0">
                <a:latin typeface="Times New Roman" pitchFamily="18" charset="0"/>
                <a:cs typeface="Times New Roman" pitchFamily="18" charset="0"/>
              </a:rPr>
              <a:t> class or its subclass. </a:t>
            </a:r>
          </a:p>
          <a:p>
            <a:pPr algn="just"/>
            <a:r>
              <a:rPr lang="en-US" b="1" dirty="0" err="1" smtClean="0">
                <a:latin typeface="Times New Roman" pitchFamily="18" charset="0"/>
                <a:cs typeface="Times New Roman" pitchFamily="18" charset="0"/>
              </a:rPr>
              <a:t>RemoteServer</a:t>
            </a:r>
            <a:r>
              <a:rPr lang="en-US" dirty="0" smtClean="0">
                <a:latin typeface="Times New Roman" pitchFamily="18" charset="0"/>
                <a:cs typeface="Times New Roman" pitchFamily="18" charset="0"/>
              </a:rPr>
              <a:t> is an abstract class that defines the methods needed to create and export remote objects. </a:t>
            </a:r>
          </a:p>
          <a:p>
            <a:pPr algn="just"/>
            <a:r>
              <a:rPr lang="en-US" dirty="0" smtClean="0">
                <a:latin typeface="Times New Roman" pitchFamily="18" charset="0"/>
                <a:cs typeface="Times New Roman" pitchFamily="18" charset="0"/>
              </a:rPr>
              <a:t>Often its subclass </a:t>
            </a:r>
            <a:r>
              <a:rPr lang="en-US" b="1" dirty="0" err="1" smtClean="0">
                <a:latin typeface="Times New Roman" pitchFamily="18" charset="0"/>
                <a:cs typeface="Times New Roman" pitchFamily="18" charset="0"/>
              </a:rPr>
              <a:t>java.rmi.server.UnicastRemoteObject</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is used. </a:t>
            </a:r>
          </a:p>
          <a:p>
            <a:pPr algn="just"/>
            <a:r>
              <a:rPr lang="en-US" dirty="0" smtClean="0">
                <a:latin typeface="Times New Roman" pitchFamily="18" charset="0"/>
                <a:cs typeface="Times New Roman" pitchFamily="18" charset="0"/>
              </a:rPr>
              <a:t>This subclass implements all the abstract methods defined in </a:t>
            </a:r>
            <a:r>
              <a:rPr lang="en-US" b="1" dirty="0" err="1" smtClean="0">
                <a:latin typeface="Times New Roman" pitchFamily="18" charset="0"/>
                <a:cs typeface="Times New Roman" pitchFamily="18" charset="0"/>
              </a:rPr>
              <a:t>RemoteServer</a:t>
            </a:r>
            <a:r>
              <a:rPr lang="en-US" dirty="0" smtClean="0">
                <a:latin typeface="Times New Roman" pitchFamily="18" charset="0"/>
                <a:cs typeface="Times New Roman" pitchFamily="18" charset="0"/>
              </a:rPr>
              <a:t>.</a:t>
            </a:r>
          </a:p>
          <a:p>
            <a:pPr algn="just"/>
            <a:r>
              <a:rPr lang="en-US" b="1" dirty="0" err="1" smtClean="0">
                <a:latin typeface="Times New Roman" pitchFamily="18" charset="0"/>
                <a:cs typeface="Times New Roman" pitchFamily="18" charset="0"/>
              </a:rPr>
              <a:t>StudentServerInterfaceImpl</a:t>
            </a:r>
            <a:r>
              <a:rPr lang="en-US" dirty="0" smtClean="0">
                <a:latin typeface="Times New Roman" pitchFamily="18" charset="0"/>
                <a:cs typeface="Times New Roman" pitchFamily="18" charset="0"/>
              </a:rPr>
              <a:t> implements the </a:t>
            </a:r>
            <a:r>
              <a:rPr lang="en-US" b="1" dirty="0" err="1" smtClean="0">
                <a:latin typeface="Times New Roman" pitchFamily="18" charset="0"/>
                <a:cs typeface="Times New Roman" pitchFamily="18" charset="0"/>
              </a:rPr>
              <a:t>findScore</a:t>
            </a:r>
            <a:r>
              <a:rPr lang="en-US" dirty="0" smtClean="0">
                <a:latin typeface="Times New Roman" pitchFamily="18" charset="0"/>
                <a:cs typeface="Times New Roman" pitchFamily="18" charset="0"/>
              </a:rPr>
              <a:t> method defined in </a:t>
            </a:r>
            <a:r>
              <a:rPr lang="en-US" b="1" dirty="0" err="1" smtClean="0">
                <a:latin typeface="Times New Roman" pitchFamily="18" charset="0"/>
                <a:cs typeface="Times New Roman" pitchFamily="18" charset="0"/>
              </a:rPr>
              <a:t>StudentServerInterface</a:t>
            </a:r>
            <a:r>
              <a:rPr lang="en-US" dirty="0" smtClean="0">
                <a:latin typeface="Times New Roman" pitchFamily="18" charset="0"/>
                <a:cs typeface="Times New Roman" pitchFamily="18" charset="0"/>
              </a:rPr>
              <a:t>. </a:t>
            </a:r>
          </a:p>
          <a:p>
            <a:pPr algn="just"/>
            <a:r>
              <a:rPr lang="en-US" dirty="0" smtClean="0">
                <a:latin typeface="Times New Roman" pitchFamily="18" charset="0"/>
                <a:cs typeface="Times New Roman" pitchFamily="18" charset="0"/>
              </a:rPr>
              <a:t>For simplicity, three students, John, Michael, and Michelle, and their corresponding scores are stored in an instance of </a:t>
            </a:r>
            <a:r>
              <a:rPr lang="en-US" b="1" dirty="0" err="1" smtClean="0">
                <a:latin typeface="Times New Roman" pitchFamily="18" charset="0"/>
                <a:cs typeface="Times New Roman" pitchFamily="18" charset="0"/>
              </a:rPr>
              <a:t>java.util.HashMap</a:t>
            </a:r>
            <a:r>
              <a:rPr lang="en-US" dirty="0" smtClean="0">
                <a:latin typeface="Times New Roman" pitchFamily="18" charset="0"/>
                <a:cs typeface="Times New Roman" pitchFamily="18" charset="0"/>
              </a:rPr>
              <a:t> named scores. </a:t>
            </a:r>
          </a:p>
          <a:p>
            <a:pPr algn="just"/>
            <a:r>
              <a:rPr lang="en-US" b="1" dirty="0" err="1" smtClean="0">
                <a:latin typeface="Times New Roman" pitchFamily="18" charset="0"/>
                <a:cs typeface="Times New Roman" pitchFamily="18" charset="0"/>
              </a:rPr>
              <a:t>HashMap</a:t>
            </a:r>
            <a:r>
              <a:rPr lang="en-US" dirty="0" smtClean="0">
                <a:latin typeface="Times New Roman" pitchFamily="18" charset="0"/>
                <a:cs typeface="Times New Roman" pitchFamily="18" charset="0"/>
              </a:rPr>
              <a:t> is a concrete class of the Map interface in the Java Collections Framework, which makes it possible to search and retrieve a value using a key. </a:t>
            </a:r>
          </a:p>
          <a:p>
            <a:pPr algn="just"/>
            <a:r>
              <a:rPr lang="en-US" dirty="0" smtClean="0">
                <a:latin typeface="Times New Roman" pitchFamily="18" charset="0"/>
                <a:cs typeface="Times New Roman" pitchFamily="18" charset="0"/>
              </a:rPr>
              <a:t>Both values and keys are of Object type. </a:t>
            </a:r>
          </a:p>
          <a:p>
            <a:pPr algn="just"/>
            <a:r>
              <a:rPr lang="en-US" dirty="0" smtClean="0">
                <a:latin typeface="Times New Roman" pitchFamily="18" charset="0"/>
                <a:cs typeface="Times New Roman" pitchFamily="18" charset="0"/>
              </a:rPr>
              <a:t>The </a:t>
            </a:r>
            <a:r>
              <a:rPr lang="en-US" b="1" dirty="0" err="1" smtClean="0">
                <a:latin typeface="Times New Roman" pitchFamily="18" charset="0"/>
                <a:cs typeface="Times New Roman" pitchFamily="18" charset="0"/>
              </a:rPr>
              <a:t>findScore</a:t>
            </a:r>
            <a:r>
              <a:rPr lang="en-US" dirty="0" smtClean="0">
                <a:latin typeface="Times New Roman" pitchFamily="18" charset="0"/>
                <a:cs typeface="Times New Roman" pitchFamily="18" charset="0"/>
              </a:rPr>
              <a:t> method returns the score if the name is in the hash map, and returns </a:t>
            </a:r>
            <a:r>
              <a:rPr lang="en-US" b="1"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if the name is not found.</a:t>
            </a:r>
            <a:endParaRPr lang="en-US" dirty="0"/>
          </a:p>
        </p:txBody>
      </p:sp>
      <p:sp>
        <p:nvSpPr>
          <p:cNvPr id="4" name="Slide Number Placeholder 3"/>
          <p:cNvSpPr>
            <a:spLocks noGrp="1"/>
          </p:cNvSpPr>
          <p:nvPr>
            <p:ph type="sldNum" sz="quarter" idx="12"/>
          </p:nvPr>
        </p:nvSpPr>
        <p:spPr/>
        <p:txBody>
          <a:bodyPr/>
          <a:lstStyle/>
          <a:p>
            <a:fld id="{B3F74FCB-21DF-45B1-90CF-B247D43B79DF}" type="slidenum">
              <a:rPr lang="en-US" smtClean="0"/>
              <a:pPr/>
              <a:t>29</a:t>
            </a:fld>
            <a:endParaRPr lang="en-US"/>
          </a:p>
        </p:txBody>
      </p:sp>
      <p:sp>
        <p:nvSpPr>
          <p:cNvPr id="5" name="Rectangle 2"/>
          <p:cNvSpPr>
            <a:spLocks noGrp="1" noChangeArrowheads="1"/>
          </p:cNvSpPr>
          <p:nvPr>
            <p:ph type="title"/>
          </p:nvPr>
        </p:nvSpPr>
        <p:spPr>
          <a:xfrm>
            <a:off x="152400" y="152400"/>
            <a:ext cx="8839200" cy="457200"/>
          </a:xfrm>
        </p:spPr>
        <p:txBody>
          <a:bodyPr>
            <a:normAutofit fontScale="90000"/>
          </a:bodyPr>
          <a:lstStyle/>
          <a:p>
            <a:r>
              <a:rPr lang="en-US" sz="3600" dirty="0">
                <a:latin typeface="Times New Roman" pitchFamily="18" charset="0"/>
                <a:cs typeface="Times New Roman" pitchFamily="18" charset="0"/>
              </a:rPr>
              <a:t>Step 2: Define Server Implementation Object</a:t>
            </a:r>
            <a:endParaRPr lang="en-US" dirty="0">
              <a:solidFill>
                <a:schemeClr val="tx1"/>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pPr marL="517525" indent="-517525"/>
            <a:r>
              <a:rPr lang="en-GB" b="1" dirty="0" smtClean="0">
                <a:latin typeface="Times New Roman" pitchFamily="18" charset="0"/>
                <a:cs typeface="Times New Roman" pitchFamily="18" charset="0"/>
              </a:rPr>
              <a:t>Organization Distributed System</a:t>
            </a:r>
            <a:endParaRPr lang="en-US" b="1"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3F74FCB-21DF-45B1-90CF-B247D43B79DF}" type="slidenum">
              <a:rPr lang="en-US" smtClean="0"/>
              <a:pPr/>
              <a:t>3</a:t>
            </a:fld>
            <a:endParaRPr lang="en-US"/>
          </a:p>
        </p:txBody>
      </p:sp>
      <p:pic>
        <p:nvPicPr>
          <p:cNvPr id="6" name="Picture 11"/>
          <p:cNvPicPr>
            <a:picLocks noChangeAspect="1" noChangeArrowheads="1"/>
          </p:cNvPicPr>
          <p:nvPr/>
        </p:nvPicPr>
        <p:blipFill>
          <a:blip r:embed="rId2"/>
          <a:srcRect/>
          <a:stretch>
            <a:fillRect/>
          </a:stretch>
        </p:blipFill>
        <p:spPr bwMode="auto">
          <a:xfrm>
            <a:off x="533400" y="2057400"/>
            <a:ext cx="8077200" cy="3921125"/>
          </a:xfrm>
          <a:prstGeom prst="rect">
            <a:avLst/>
          </a:prstGeom>
          <a:noFill/>
          <a:ln w="9525">
            <a:noFill/>
            <a:miter lim="800000"/>
            <a:headEnd/>
            <a:tailEnd/>
          </a:ln>
        </p:spPr>
      </p:pic>
      <p:sp>
        <p:nvSpPr>
          <p:cNvPr id="7" name="Text Box 14"/>
          <p:cNvSpPr txBox="1">
            <a:spLocks noChangeArrowheads="1"/>
          </p:cNvSpPr>
          <p:nvPr/>
        </p:nvSpPr>
        <p:spPr bwMode="auto">
          <a:xfrm>
            <a:off x="381000" y="6019800"/>
            <a:ext cx="8510588" cy="641350"/>
          </a:xfrm>
          <a:prstGeom prst="rect">
            <a:avLst/>
          </a:prstGeom>
          <a:noFill/>
          <a:ln w="9525">
            <a:noFill/>
            <a:miter lim="800000"/>
            <a:headEnd/>
            <a:tailEnd/>
          </a:ln>
        </p:spPr>
        <p:txBody>
          <a:bodyPr>
            <a:spAutoFit/>
          </a:bodyPr>
          <a:lstStyle/>
          <a:p>
            <a:pPr algn="just">
              <a:lnSpc>
                <a:spcPct val="90000"/>
              </a:lnSpc>
              <a:buClrTx/>
              <a:buSzTx/>
              <a:buFontTx/>
              <a:buNone/>
            </a:pPr>
            <a:r>
              <a:rPr lang="en-US" sz="2000" b="1" i="1" dirty="0" smtClean="0">
                <a:latin typeface="Times New Roman" pitchFamily="18" charset="0"/>
                <a:cs typeface="Times New Roman" pitchFamily="18" charset="0"/>
              </a:rPr>
              <a:t>A </a:t>
            </a:r>
            <a:r>
              <a:rPr lang="en-US" sz="2000" b="1" i="1" dirty="0">
                <a:latin typeface="Times New Roman" pitchFamily="18" charset="0"/>
                <a:cs typeface="Times New Roman" pitchFamily="18" charset="0"/>
              </a:rPr>
              <a:t>distributed system organized as middleware; note that the middleware layer extends over multiple machines</a:t>
            </a:r>
          </a:p>
        </p:txBody>
      </p:sp>
      <p:sp>
        <p:nvSpPr>
          <p:cNvPr id="8" name="Content Placeholder 7"/>
          <p:cNvSpPr>
            <a:spLocks noGrp="1"/>
          </p:cNvSpPr>
          <p:nvPr>
            <p:ph idx="1"/>
          </p:nvPr>
        </p:nvSpPr>
        <p:spPr>
          <a:xfrm>
            <a:off x="304800" y="838200"/>
            <a:ext cx="8610600" cy="1143001"/>
          </a:xfrm>
        </p:spPr>
        <p:txBody>
          <a:bodyPr>
            <a:normAutofit fontScale="92500"/>
          </a:bodyPr>
          <a:lstStyle/>
          <a:p>
            <a:pPr marL="342900" lvl="1" indent="-342900" algn="just">
              <a:buFont typeface="Arial" pitchFamily="34" charset="0"/>
              <a:buChar char="•"/>
            </a:pPr>
            <a:r>
              <a:rPr lang="en-US" sz="2200" b="1" dirty="0" smtClean="0">
                <a:latin typeface="Times New Roman" pitchFamily="18" charset="0"/>
                <a:cs typeface="Times New Roman" pitchFamily="18" charset="0"/>
              </a:rPr>
              <a:t>To support heterogeneous computers and networks and to provide a single-system view, a distributed system is often organized by means of a layer of software called </a:t>
            </a:r>
            <a:r>
              <a:rPr lang="en-US" sz="2200" b="1" dirty="0" smtClean="0">
                <a:solidFill>
                  <a:schemeClr val="folHlink"/>
                </a:solidFill>
                <a:latin typeface="Times New Roman" pitchFamily="18" charset="0"/>
                <a:cs typeface="Times New Roman" pitchFamily="18" charset="0"/>
              </a:rPr>
              <a:t>middleware</a:t>
            </a:r>
            <a:r>
              <a:rPr lang="en-US" sz="2200" b="1" dirty="0" smtClean="0">
                <a:latin typeface="Times New Roman" pitchFamily="18" charset="0"/>
                <a:cs typeface="Times New Roman" pitchFamily="18" charset="0"/>
              </a:rPr>
              <a:t> that extends over multiple machines</a:t>
            </a:r>
          </a:p>
          <a:p>
            <a:endParaRPr lang="en-US" dirty="0"/>
          </a:p>
        </p:txBody>
      </p:sp>
      <p:sp>
        <p:nvSpPr>
          <p:cNvPr id="9" name="TextBox 8"/>
          <p:cNvSpPr txBox="1"/>
          <p:nvPr/>
        </p:nvSpPr>
        <p:spPr>
          <a:xfrm>
            <a:off x="6019800" y="2983468"/>
            <a:ext cx="16764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(RPC and RMI)</a:t>
            </a:r>
            <a:endParaRPr lang="en-US" dirty="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152400" y="152400"/>
            <a:ext cx="8839200" cy="457200"/>
          </a:xfrm>
        </p:spPr>
        <p:txBody>
          <a:bodyPr>
            <a:normAutofit fontScale="90000"/>
          </a:bodyPr>
          <a:lstStyle/>
          <a:p>
            <a:r>
              <a:rPr lang="en-US" sz="3600" dirty="0">
                <a:latin typeface="Times New Roman" pitchFamily="18" charset="0"/>
                <a:cs typeface="Times New Roman" pitchFamily="18" charset="0"/>
              </a:rPr>
              <a:t>Step 3: Generate the Stub and Skeleton</a:t>
            </a:r>
            <a:endParaRPr lang="en-US" dirty="0">
              <a:solidFill>
                <a:schemeClr val="tx1"/>
              </a:solidFill>
              <a:latin typeface="Times New Roman" pitchFamily="18" charset="0"/>
              <a:cs typeface="Times New Roman" pitchFamily="18" charset="0"/>
            </a:endParaRPr>
          </a:p>
        </p:txBody>
      </p:sp>
      <p:sp>
        <p:nvSpPr>
          <p:cNvPr id="5" name="Text Box 4"/>
          <p:cNvSpPr txBox="1">
            <a:spLocks noChangeArrowheads="1"/>
          </p:cNvSpPr>
          <p:nvPr/>
        </p:nvSpPr>
        <p:spPr bwMode="auto">
          <a:xfrm>
            <a:off x="152400" y="838200"/>
            <a:ext cx="8686800" cy="1833563"/>
          </a:xfrm>
          <a:prstGeom prst="rect">
            <a:avLst/>
          </a:prstGeom>
          <a:noFill/>
          <a:ln w="12700">
            <a:noFill/>
            <a:miter lim="800000"/>
            <a:headEnd type="none" w="sm" len="sm"/>
            <a:tailEnd type="none" w="sm" len="sm"/>
          </a:ln>
          <a:effectLst/>
        </p:spPr>
        <p:txBody>
          <a:bodyPr>
            <a:spAutoFit/>
          </a:bodyPr>
          <a:lstStyle/>
          <a:p>
            <a:r>
              <a:rPr lang="en-US" sz="1600" dirty="0">
                <a:latin typeface="Times New Roman" pitchFamily="18" charset="0"/>
                <a:cs typeface="Times New Roman" pitchFamily="18" charset="0"/>
              </a:rPr>
              <a:t>3.    Compile StudentServerInterfaceImpl.java to generate </a:t>
            </a:r>
            <a:r>
              <a:rPr lang="en-US" sz="1600" dirty="0" err="1">
                <a:latin typeface="Times New Roman" pitchFamily="18" charset="0"/>
                <a:cs typeface="Times New Roman" pitchFamily="18" charset="0"/>
              </a:rPr>
              <a:t>StudentServerInterfaceImpl.class</a:t>
            </a:r>
            <a:r>
              <a:rPr lang="en-US" sz="1600" dirty="0">
                <a:latin typeface="Times New Roman" pitchFamily="18" charset="0"/>
                <a:cs typeface="Times New Roman" pitchFamily="18" charset="0"/>
              </a:rPr>
              <a:t>. Use the JDK’s </a:t>
            </a:r>
            <a:r>
              <a:rPr lang="en-US" sz="1600" dirty="0" err="1">
                <a:latin typeface="Times New Roman" pitchFamily="18" charset="0"/>
                <a:cs typeface="Times New Roman" pitchFamily="18" charset="0"/>
              </a:rPr>
              <a:t>rmic</a:t>
            </a:r>
            <a:r>
              <a:rPr lang="en-US" sz="1600" dirty="0">
                <a:latin typeface="Times New Roman" pitchFamily="18" charset="0"/>
                <a:cs typeface="Times New Roman" pitchFamily="18" charset="0"/>
              </a:rPr>
              <a:t> command to generate the skeleton from the server implementation as follows:    </a:t>
            </a:r>
          </a:p>
          <a:p>
            <a:endParaRPr lang="en-US" sz="1600" dirty="0">
              <a:latin typeface="Times New Roman" pitchFamily="18" charset="0"/>
              <a:cs typeface="Times New Roman" pitchFamily="18" charset="0"/>
            </a:endParaRPr>
          </a:p>
          <a:p>
            <a:pPr lvl="3" algn="just"/>
            <a:r>
              <a:rPr lang="en-US" sz="1600" b="1" dirty="0">
                <a:latin typeface="Times New Roman" pitchFamily="18" charset="0"/>
                <a:cs typeface="Times New Roman" pitchFamily="18" charset="0"/>
              </a:rPr>
              <a:t>                        C:\book\rmic </a:t>
            </a:r>
            <a:r>
              <a:rPr lang="en-US" sz="1600" b="1" dirty="0" err="1">
                <a:latin typeface="Times New Roman" pitchFamily="18" charset="0"/>
                <a:cs typeface="Times New Roman" pitchFamily="18" charset="0"/>
              </a:rPr>
              <a:t>StudentServerInterfaceImpl</a:t>
            </a:r>
            <a:endParaRPr lang="en-US" sz="1600" b="1" dirty="0">
              <a:latin typeface="Times New Roman" pitchFamily="18" charset="0"/>
              <a:cs typeface="Times New Roman" pitchFamily="18" charset="0"/>
            </a:endParaRPr>
          </a:p>
          <a:p>
            <a:pPr lvl="3" algn="just"/>
            <a:endParaRPr lang="en-US" sz="1600" dirty="0">
              <a:latin typeface="Times New Roman" pitchFamily="18" charset="0"/>
              <a:cs typeface="Times New Roman" pitchFamily="18" charset="0"/>
            </a:endParaRPr>
          </a:p>
          <a:p>
            <a:r>
              <a:rPr lang="en-US" sz="1600" dirty="0">
                <a:latin typeface="Times New Roman" pitchFamily="18" charset="0"/>
                <a:cs typeface="Times New Roman" pitchFamily="18" charset="0"/>
              </a:rPr>
              <a:t>This command generates the two files named </a:t>
            </a:r>
            <a:r>
              <a:rPr lang="en-US" sz="1600" dirty="0" err="1">
                <a:latin typeface="Times New Roman" pitchFamily="18" charset="0"/>
                <a:cs typeface="Times New Roman" pitchFamily="18" charset="0"/>
              </a:rPr>
              <a:t>StudentServerInterfaceImpl_Skel.class</a:t>
            </a:r>
            <a:r>
              <a:rPr lang="en-US" sz="1600" dirty="0">
                <a:latin typeface="Times New Roman" pitchFamily="18" charset="0"/>
                <a:cs typeface="Times New Roman" pitchFamily="18" charset="0"/>
              </a:rPr>
              <a:t> and  </a:t>
            </a:r>
            <a:r>
              <a:rPr lang="en-US" sz="1600" dirty="0" err="1">
                <a:latin typeface="Times New Roman" pitchFamily="18" charset="0"/>
                <a:cs typeface="Times New Roman" pitchFamily="18" charset="0"/>
              </a:rPr>
              <a:t>StudentServerInterfaceImpl_Stub.class</a:t>
            </a:r>
            <a:r>
              <a:rPr lang="en-US" sz="1600" dirty="0">
                <a:latin typeface="Times New Roman" pitchFamily="18" charset="0"/>
                <a:cs typeface="Times New Roman" pitchFamily="18" charset="0"/>
              </a:rPr>
              <a:t>.</a:t>
            </a:r>
            <a:r>
              <a:rPr lang="en-US" sz="1800" dirty="0">
                <a:latin typeface="Times New Roman" pitchFamily="18" charset="0"/>
                <a:cs typeface="Times New Roman" pitchFamily="18" charset="0"/>
              </a:rPr>
              <a:t> </a:t>
            </a:r>
          </a:p>
        </p:txBody>
      </p:sp>
      <p:graphicFrame>
        <p:nvGraphicFramePr>
          <p:cNvPr id="31746" name="Object 2"/>
          <p:cNvGraphicFramePr>
            <a:graphicFrameLocks noChangeAspect="1"/>
          </p:cNvGraphicFramePr>
          <p:nvPr/>
        </p:nvGraphicFramePr>
        <p:xfrm>
          <a:off x="2057400" y="2895600"/>
          <a:ext cx="5791200" cy="3119438"/>
        </p:xfrm>
        <a:graphic>
          <a:graphicData uri="http://schemas.openxmlformats.org/presentationml/2006/ole">
            <p:oleObj spid="_x0000_s31746" name="Picture" r:id="rId3" imgW="4047480" imgH="2185560" progId="Word.Picture.8">
              <p:embed/>
            </p:oleObj>
          </a:graphicData>
        </a:graphic>
      </p:graphicFrame>
      <p:sp>
        <p:nvSpPr>
          <p:cNvPr id="6" name="Slide Number Placeholder 5"/>
          <p:cNvSpPr>
            <a:spLocks noGrp="1"/>
          </p:cNvSpPr>
          <p:nvPr>
            <p:ph type="sldNum" sz="quarter" idx="12"/>
          </p:nvPr>
        </p:nvSpPr>
        <p:spPr/>
        <p:txBody>
          <a:bodyPr/>
          <a:lstStyle/>
          <a:p>
            <a:fld id="{B3F74FCB-21DF-45B1-90CF-B247D43B79DF}"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152400" y="152400"/>
            <a:ext cx="8839200" cy="457200"/>
          </a:xfrm>
        </p:spPr>
        <p:txBody>
          <a:bodyPr>
            <a:normAutofit fontScale="90000"/>
          </a:bodyPr>
          <a:lstStyle/>
          <a:p>
            <a:r>
              <a:rPr lang="en-US" sz="3600" dirty="0">
                <a:latin typeface="Times New Roman" pitchFamily="18" charset="0"/>
                <a:cs typeface="Times New Roman" pitchFamily="18" charset="0"/>
              </a:rPr>
              <a:t>Step 4: Create and Register Server Object</a:t>
            </a:r>
            <a:endParaRPr lang="en-US" dirty="0">
              <a:solidFill>
                <a:schemeClr val="tx1"/>
              </a:solidFill>
              <a:latin typeface="Times New Roman" pitchFamily="18" charset="0"/>
              <a:cs typeface="Times New Roman" pitchFamily="18" charset="0"/>
            </a:endParaRPr>
          </a:p>
        </p:txBody>
      </p:sp>
      <p:sp>
        <p:nvSpPr>
          <p:cNvPr id="5" name="Text Box 4"/>
          <p:cNvSpPr txBox="1">
            <a:spLocks noChangeArrowheads="1"/>
          </p:cNvSpPr>
          <p:nvPr/>
        </p:nvSpPr>
        <p:spPr bwMode="auto">
          <a:xfrm>
            <a:off x="152400" y="838200"/>
            <a:ext cx="8686800" cy="336550"/>
          </a:xfrm>
          <a:prstGeom prst="rect">
            <a:avLst/>
          </a:prstGeom>
          <a:noFill/>
          <a:ln w="12700">
            <a:noFill/>
            <a:miter lim="800000"/>
            <a:headEnd type="none" w="sm" len="sm"/>
            <a:tailEnd type="none" w="sm" len="sm"/>
          </a:ln>
          <a:effectLst/>
        </p:spPr>
        <p:txBody>
          <a:bodyPr>
            <a:spAutoFit/>
          </a:bodyPr>
          <a:lstStyle/>
          <a:p>
            <a:r>
              <a:rPr lang="en-US" sz="1600" dirty="0">
                <a:latin typeface="Times New Roman" pitchFamily="18" charset="0"/>
                <a:cs typeface="Times New Roman" pitchFamily="18" charset="0"/>
              </a:rPr>
              <a:t>4.    Create a server object from the server implementation class and register it with an RMI registry.</a:t>
            </a:r>
          </a:p>
        </p:txBody>
      </p:sp>
      <p:sp>
        <p:nvSpPr>
          <p:cNvPr id="6" name="TextBox 5"/>
          <p:cNvSpPr txBox="1"/>
          <p:nvPr/>
        </p:nvSpPr>
        <p:spPr>
          <a:xfrm>
            <a:off x="304800" y="1371600"/>
            <a:ext cx="8686800" cy="4247317"/>
          </a:xfrm>
          <a:prstGeom prst="rect">
            <a:avLst/>
          </a:prstGeom>
          <a:noFill/>
        </p:spPr>
        <p:txBody>
          <a:bodyPr wrap="square" rtlCol="0">
            <a:spAutoFit/>
          </a:bodyPr>
          <a:lstStyle/>
          <a:p>
            <a:r>
              <a:rPr lang="en-US" b="1" dirty="0" smtClean="0">
                <a:latin typeface="Courier New" pitchFamily="49" charset="0"/>
                <a:cs typeface="Courier New" pitchFamily="49" charset="0"/>
              </a:rPr>
              <a:t>import</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java.rmi.registry</a:t>
            </a:r>
            <a:r>
              <a:rPr lang="en-US" dirty="0" smtClean="0">
                <a:latin typeface="Courier New" pitchFamily="49" charset="0"/>
                <a:cs typeface="Courier New" pitchFamily="49" charset="0"/>
              </a:rPr>
              <a:t>.*;</a:t>
            </a:r>
            <a:br>
              <a:rPr lang="en-US" dirty="0" smtClean="0">
                <a:latin typeface="Courier New" pitchFamily="49" charset="0"/>
                <a:cs typeface="Courier New" pitchFamily="49" charset="0"/>
              </a:rPr>
            </a:br>
            <a:r>
              <a:rPr lang="en-US" b="1" dirty="0" smtClean="0">
                <a:latin typeface="Courier New" pitchFamily="49" charset="0"/>
                <a:cs typeface="Courier New" pitchFamily="49" charset="0"/>
              </a:rPr>
              <a:t>public class </a:t>
            </a:r>
            <a:r>
              <a:rPr lang="en-US" dirty="0" err="1" smtClean="0">
                <a:latin typeface="Courier New" pitchFamily="49" charset="0"/>
                <a:cs typeface="Courier New" pitchFamily="49" charset="0"/>
              </a:rPr>
              <a:t>RegisterWithRMIServer</a:t>
            </a:r>
            <a:r>
              <a:rPr lang="en-US" dirty="0" smtClean="0">
                <a:latin typeface="Courier New" pitchFamily="49" charset="0"/>
                <a:cs typeface="Courier New" pitchFamily="49" charset="0"/>
              </a:rPr>
              <a:t> {</a:t>
            </a:r>
            <a:br>
              <a:rPr lang="en-US" dirty="0" smtClean="0">
                <a:latin typeface="Courier New" pitchFamily="49" charset="0"/>
                <a:cs typeface="Courier New" pitchFamily="49" charset="0"/>
              </a:rPr>
            </a:br>
            <a:r>
              <a:rPr lang="en-US" b="1" dirty="0" smtClean="0">
                <a:solidFill>
                  <a:srgbClr val="FF0000"/>
                </a:solidFill>
                <a:latin typeface="Courier New" pitchFamily="49" charset="0"/>
                <a:cs typeface="Courier New" pitchFamily="49" charset="0"/>
              </a:rPr>
              <a:t>/** Main method */</a:t>
            </a:r>
            <a:r>
              <a:rPr lang="en-US" dirty="0" smtClean="0">
                <a:latin typeface="Courier New" pitchFamily="49" charset="0"/>
                <a:cs typeface="Courier New" pitchFamily="49" charset="0"/>
              </a:rPr>
              <a:t/>
            </a:r>
            <a:br>
              <a:rPr lang="en-US" dirty="0" smtClean="0">
                <a:latin typeface="Courier New" pitchFamily="49" charset="0"/>
                <a:cs typeface="Courier New" pitchFamily="49" charset="0"/>
              </a:rPr>
            </a:br>
            <a:r>
              <a:rPr lang="en-US" b="1" dirty="0" smtClean="0">
                <a:latin typeface="Courier New" pitchFamily="49" charset="0"/>
                <a:cs typeface="Courier New" pitchFamily="49" charset="0"/>
              </a:rPr>
              <a:t>public static void </a:t>
            </a:r>
            <a:r>
              <a:rPr lang="en-US" dirty="0" smtClean="0">
                <a:latin typeface="Courier New" pitchFamily="49" charset="0"/>
                <a:cs typeface="Courier New" pitchFamily="49" charset="0"/>
              </a:rPr>
              <a:t>main(String[] </a:t>
            </a:r>
            <a:r>
              <a:rPr lang="en-US" dirty="0" err="1" smtClean="0">
                <a:latin typeface="Courier New" pitchFamily="49" charset="0"/>
                <a:cs typeface="Courier New" pitchFamily="49" charset="0"/>
              </a:rPr>
              <a:t>args</a:t>
            </a:r>
            <a:r>
              <a:rPr lang="en-US" dirty="0" smtClean="0">
                <a:latin typeface="Courier New" pitchFamily="49" charset="0"/>
                <a:cs typeface="Courier New" pitchFamily="49" charset="0"/>
              </a:rPr>
              <a:t>) {</a:t>
            </a:r>
            <a:br>
              <a:rPr lang="en-US" dirty="0" smtClean="0">
                <a:latin typeface="Courier New" pitchFamily="49" charset="0"/>
                <a:cs typeface="Courier New" pitchFamily="49" charset="0"/>
              </a:rPr>
            </a:br>
            <a:r>
              <a:rPr lang="en-US" b="1" dirty="0" smtClean="0">
                <a:latin typeface="Courier New" pitchFamily="49" charset="0"/>
                <a:cs typeface="Courier New" pitchFamily="49" charset="0"/>
              </a:rPr>
              <a:t>try</a:t>
            </a:r>
            <a:r>
              <a:rPr lang="en-US" dirty="0" smtClean="0">
                <a:latin typeface="Courier New" pitchFamily="49" charset="0"/>
                <a:cs typeface="Courier New" pitchFamily="49" charset="0"/>
              </a:rPr>
              <a:t> {</a:t>
            </a:r>
            <a:br>
              <a:rPr lang="en-US" dirty="0" smtClean="0">
                <a:latin typeface="Courier New" pitchFamily="49" charset="0"/>
                <a:cs typeface="Courier New" pitchFamily="49" charset="0"/>
              </a:rPr>
            </a:br>
            <a:r>
              <a:rPr lang="en-US" dirty="0" err="1" smtClean="0">
                <a:latin typeface="Courier New" pitchFamily="49" charset="0"/>
                <a:cs typeface="Courier New" pitchFamily="49" charset="0"/>
              </a:rPr>
              <a:t>StudentServerInterface</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obj</a:t>
            </a:r>
            <a:r>
              <a:rPr lang="en-US" dirty="0" smtClean="0">
                <a:latin typeface="Courier New" pitchFamily="49" charset="0"/>
                <a:cs typeface="Courier New" pitchFamily="49" charset="0"/>
              </a:rPr>
              <a:t> = new </a:t>
            </a:r>
            <a:r>
              <a:rPr lang="en-US" dirty="0" err="1" smtClean="0">
                <a:latin typeface="Courier New" pitchFamily="49" charset="0"/>
                <a:cs typeface="Courier New" pitchFamily="49" charset="0"/>
              </a:rPr>
              <a:t>StudentServerInterfaceImpl</a:t>
            </a:r>
            <a:r>
              <a:rPr lang="en-US" dirty="0" smtClean="0">
                <a:latin typeface="Courier New" pitchFamily="49" charset="0"/>
                <a:cs typeface="Courier New" pitchFamily="49" charset="0"/>
              </a:rPr>
              <a:t>();</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Registry </a:t>
            </a:r>
            <a:r>
              <a:rPr lang="en-US" dirty="0" err="1" smtClean="0">
                <a:latin typeface="Courier New" pitchFamily="49" charset="0"/>
                <a:cs typeface="Courier New" pitchFamily="49" charset="0"/>
              </a:rPr>
              <a:t>registry</a:t>
            </a:r>
            <a:r>
              <a:rPr lang="en-US" dirty="0" smtClean="0">
                <a:latin typeface="Courier New" pitchFamily="49" charset="0"/>
                <a:cs typeface="Courier New" pitchFamily="49" charset="0"/>
              </a:rPr>
              <a:t> = </a:t>
            </a:r>
            <a:r>
              <a:rPr lang="en-US" dirty="0" err="1" smtClean="0">
                <a:latin typeface="Courier New" pitchFamily="49" charset="0"/>
                <a:cs typeface="Courier New" pitchFamily="49" charset="0"/>
              </a:rPr>
              <a:t>LocateRegistry.getRegistry</a:t>
            </a:r>
            <a:r>
              <a:rPr lang="en-US" dirty="0" smtClean="0">
                <a:latin typeface="Courier New" pitchFamily="49" charset="0"/>
                <a:cs typeface="Courier New" pitchFamily="49" charset="0"/>
              </a:rPr>
              <a:t>();</a:t>
            </a:r>
            <a:br>
              <a:rPr lang="en-US" dirty="0" smtClean="0">
                <a:latin typeface="Courier New" pitchFamily="49" charset="0"/>
                <a:cs typeface="Courier New" pitchFamily="49" charset="0"/>
              </a:rPr>
            </a:br>
            <a:r>
              <a:rPr lang="en-US" dirty="0" err="1" smtClean="0">
                <a:latin typeface="Courier New" pitchFamily="49" charset="0"/>
                <a:cs typeface="Courier New" pitchFamily="49" charset="0"/>
              </a:rPr>
              <a:t>registry.rebind</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StudentServerInterfaceImpl</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obj</a:t>
            </a:r>
            <a:r>
              <a:rPr lang="en-US" dirty="0" smtClean="0">
                <a:latin typeface="Courier New" pitchFamily="49" charset="0"/>
                <a:cs typeface="Courier New" pitchFamily="49" charset="0"/>
              </a:rPr>
              <a:t>);</a:t>
            </a:r>
            <a:br>
              <a:rPr lang="en-US" dirty="0" smtClean="0">
                <a:latin typeface="Courier New" pitchFamily="49" charset="0"/>
                <a:cs typeface="Courier New" pitchFamily="49" charset="0"/>
              </a:rPr>
            </a:br>
            <a:r>
              <a:rPr lang="en-US" dirty="0" err="1" smtClean="0">
                <a:latin typeface="Courier New" pitchFamily="49" charset="0"/>
                <a:cs typeface="Courier New" pitchFamily="49" charset="0"/>
              </a:rPr>
              <a:t>System.out.println</a:t>
            </a:r>
            <a:r>
              <a:rPr lang="en-US" dirty="0" smtClean="0">
                <a:latin typeface="Courier New" pitchFamily="49" charset="0"/>
                <a:cs typeface="Courier New" pitchFamily="49" charset="0"/>
              </a:rPr>
              <a:t>("Student server " + </a:t>
            </a:r>
            <a:r>
              <a:rPr lang="en-US" dirty="0" err="1" smtClean="0">
                <a:latin typeface="Courier New" pitchFamily="49" charset="0"/>
                <a:cs typeface="Courier New" pitchFamily="49" charset="0"/>
              </a:rPr>
              <a:t>obj</a:t>
            </a:r>
            <a:r>
              <a:rPr lang="en-US" dirty="0" smtClean="0">
                <a:latin typeface="Courier New" pitchFamily="49" charset="0"/>
                <a:cs typeface="Courier New" pitchFamily="49" charset="0"/>
              </a:rPr>
              <a:t> + " registered");</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a:t>
            </a:r>
            <a:br>
              <a:rPr lang="en-US" dirty="0" smtClean="0">
                <a:latin typeface="Courier New" pitchFamily="49" charset="0"/>
                <a:cs typeface="Courier New" pitchFamily="49" charset="0"/>
              </a:rPr>
            </a:br>
            <a:r>
              <a:rPr lang="en-US" b="1" dirty="0" smtClean="0">
                <a:latin typeface="Courier New" pitchFamily="49" charset="0"/>
                <a:cs typeface="Courier New" pitchFamily="49" charset="0"/>
              </a:rPr>
              <a:t>catch</a:t>
            </a:r>
            <a:r>
              <a:rPr lang="en-US" dirty="0" smtClean="0">
                <a:latin typeface="Courier New" pitchFamily="49" charset="0"/>
                <a:cs typeface="Courier New" pitchFamily="49" charset="0"/>
              </a:rPr>
              <a:t> (Exception ex) {</a:t>
            </a:r>
            <a:br>
              <a:rPr lang="en-US" dirty="0" smtClean="0">
                <a:latin typeface="Courier New" pitchFamily="49" charset="0"/>
                <a:cs typeface="Courier New" pitchFamily="49" charset="0"/>
              </a:rPr>
            </a:br>
            <a:r>
              <a:rPr lang="en-US" dirty="0" err="1" smtClean="0">
                <a:latin typeface="Courier New" pitchFamily="49" charset="0"/>
                <a:cs typeface="Courier New" pitchFamily="49" charset="0"/>
              </a:rPr>
              <a:t>ex.printStackTrace</a:t>
            </a:r>
            <a:r>
              <a:rPr lang="en-US" dirty="0" smtClean="0">
                <a:latin typeface="Courier New" pitchFamily="49" charset="0"/>
                <a:cs typeface="Courier New" pitchFamily="49" charset="0"/>
              </a:rPr>
              <a:t>();</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7" name="TextBox 6"/>
          <p:cNvSpPr txBox="1"/>
          <p:nvPr/>
        </p:nvSpPr>
        <p:spPr>
          <a:xfrm>
            <a:off x="152400" y="5706070"/>
            <a:ext cx="8763000" cy="923330"/>
          </a:xfrm>
          <a:prstGeom prst="rect">
            <a:avLst/>
          </a:prstGeom>
          <a:noFill/>
        </p:spPr>
        <p:txBody>
          <a:bodyPr wrap="square" rtlCol="0">
            <a:spAutoFit/>
          </a:bodyPr>
          <a:lstStyle/>
          <a:p>
            <a:pPr algn="just"/>
            <a:r>
              <a:rPr lang="en-US" dirty="0" err="1" smtClean="0">
                <a:latin typeface="Times New Roman" pitchFamily="18" charset="0"/>
                <a:cs typeface="Times New Roman" pitchFamily="18" charset="0"/>
              </a:rPr>
              <a:t>RegisterWithRMIServer</a:t>
            </a:r>
            <a:r>
              <a:rPr lang="en-US" dirty="0" smtClean="0">
                <a:latin typeface="Times New Roman" pitchFamily="18" charset="0"/>
                <a:cs typeface="Times New Roman" pitchFamily="18" charset="0"/>
              </a:rPr>
              <a:t> contains a main method, which is responsible for starting the server. It performs the following tasks: (1) create a server object; (2) obtain a reference to the RMI registry, and (3) register the object in the registry.</a:t>
            </a:r>
            <a:endParaRPr lang="en-US" dirty="0">
              <a:latin typeface="Times New Roman" pitchFamily="18" charset="0"/>
              <a:cs typeface="Times New Roman" pitchFamily="18" charset="0"/>
            </a:endParaRPr>
          </a:p>
        </p:txBody>
      </p:sp>
      <p:sp>
        <p:nvSpPr>
          <p:cNvPr id="8" name="Slide Number Placeholder 7"/>
          <p:cNvSpPr>
            <a:spLocks noGrp="1"/>
          </p:cNvSpPr>
          <p:nvPr>
            <p:ph type="sldNum" sz="quarter" idx="12"/>
          </p:nvPr>
        </p:nvSpPr>
        <p:spPr/>
        <p:txBody>
          <a:bodyPr/>
          <a:lstStyle/>
          <a:p>
            <a:fld id="{B3F74FCB-21DF-45B1-90CF-B247D43B79DF}"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152400" y="152400"/>
            <a:ext cx="8839200" cy="457200"/>
          </a:xfrm>
        </p:spPr>
        <p:txBody>
          <a:bodyPr>
            <a:normAutofit fontScale="90000"/>
          </a:bodyPr>
          <a:lstStyle/>
          <a:p>
            <a:r>
              <a:rPr lang="en-US" sz="3600" dirty="0">
                <a:latin typeface="Times New Roman" pitchFamily="18" charset="0"/>
                <a:cs typeface="Times New Roman" pitchFamily="18" charset="0"/>
              </a:rPr>
              <a:t>Step 5: Develop Client Program</a:t>
            </a:r>
            <a:endParaRPr lang="en-US" dirty="0">
              <a:solidFill>
                <a:schemeClr val="tx1"/>
              </a:solidFill>
              <a:latin typeface="Times New Roman" pitchFamily="18" charset="0"/>
              <a:cs typeface="Times New Roman" pitchFamily="18" charset="0"/>
            </a:endParaRPr>
          </a:p>
        </p:txBody>
      </p:sp>
      <p:sp>
        <p:nvSpPr>
          <p:cNvPr id="5" name="Text Box 4"/>
          <p:cNvSpPr txBox="1">
            <a:spLocks noChangeArrowheads="1"/>
          </p:cNvSpPr>
          <p:nvPr/>
        </p:nvSpPr>
        <p:spPr bwMode="auto">
          <a:xfrm>
            <a:off x="152400" y="762000"/>
            <a:ext cx="8686800" cy="581025"/>
          </a:xfrm>
          <a:prstGeom prst="rect">
            <a:avLst/>
          </a:prstGeom>
          <a:noFill/>
          <a:ln w="12700">
            <a:noFill/>
            <a:miter lim="800000"/>
            <a:headEnd type="none" w="sm" len="sm"/>
            <a:tailEnd type="none" w="sm" len="sm"/>
          </a:ln>
          <a:effectLst/>
        </p:spPr>
        <p:txBody>
          <a:bodyPr>
            <a:spAutoFit/>
          </a:bodyPr>
          <a:lstStyle/>
          <a:p>
            <a:r>
              <a:rPr lang="en-US" sz="1600" dirty="0">
                <a:latin typeface="Times New Roman" pitchFamily="18" charset="0"/>
                <a:cs typeface="Times New Roman" pitchFamily="18" charset="0"/>
              </a:rPr>
              <a:t>5.  Create a client as an applet named </a:t>
            </a:r>
            <a:r>
              <a:rPr lang="en-US" sz="1600" u="sng" dirty="0" err="1">
                <a:latin typeface="Times New Roman" pitchFamily="18" charset="0"/>
                <a:cs typeface="Times New Roman" pitchFamily="18" charset="0"/>
              </a:rPr>
              <a:t>StudentServerInterfaceClient</a:t>
            </a:r>
            <a:r>
              <a:rPr lang="en-US" sz="1600" dirty="0">
                <a:latin typeface="Times New Roman" pitchFamily="18" charset="0"/>
                <a:cs typeface="Times New Roman" pitchFamily="18" charset="0"/>
              </a:rPr>
              <a:t>. The client locates the server object from the RMI registry, uses it to find the scores.</a:t>
            </a:r>
          </a:p>
        </p:txBody>
      </p:sp>
      <p:sp>
        <p:nvSpPr>
          <p:cNvPr id="6" name="TextBox 5"/>
          <p:cNvSpPr txBox="1"/>
          <p:nvPr/>
        </p:nvSpPr>
        <p:spPr>
          <a:xfrm>
            <a:off x="76200" y="1447086"/>
            <a:ext cx="8991600" cy="5355312"/>
          </a:xfrm>
          <a:prstGeom prst="rect">
            <a:avLst/>
          </a:prstGeom>
          <a:noFill/>
        </p:spPr>
        <p:txBody>
          <a:bodyPr wrap="square" rtlCol="0">
            <a:spAutoFit/>
          </a:bodyPr>
          <a:lstStyle/>
          <a:p>
            <a:r>
              <a:rPr lang="en-US" dirty="0" smtClean="0">
                <a:latin typeface="Courier New" pitchFamily="49" charset="0"/>
                <a:cs typeface="Courier New" pitchFamily="49" charset="0"/>
              </a:rPr>
              <a:t>import </a:t>
            </a:r>
            <a:r>
              <a:rPr lang="en-US" dirty="0" err="1" smtClean="0">
                <a:latin typeface="Courier New" pitchFamily="49" charset="0"/>
                <a:cs typeface="Courier New" pitchFamily="49" charset="0"/>
              </a:rPr>
              <a:t>javax.swing</a:t>
            </a:r>
            <a:r>
              <a:rPr lang="en-US" dirty="0" smtClean="0">
                <a:latin typeface="Courier New" pitchFamily="49" charset="0"/>
                <a:cs typeface="Courier New" pitchFamily="49" charset="0"/>
              </a:rPr>
              <a:t>.*;</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import java.awt.*;</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import </a:t>
            </a:r>
            <a:r>
              <a:rPr lang="en-US" dirty="0" err="1" smtClean="0">
                <a:latin typeface="Courier New" pitchFamily="49" charset="0"/>
                <a:cs typeface="Courier New" pitchFamily="49" charset="0"/>
              </a:rPr>
              <a:t>java.awt.event</a:t>
            </a:r>
            <a:r>
              <a:rPr lang="en-US" dirty="0" smtClean="0">
                <a:latin typeface="Courier New" pitchFamily="49" charset="0"/>
                <a:cs typeface="Courier New" pitchFamily="49" charset="0"/>
              </a:rPr>
              <a:t>.*;</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import </a:t>
            </a:r>
            <a:r>
              <a:rPr lang="en-US" dirty="0" err="1" smtClean="0">
                <a:latin typeface="Courier New" pitchFamily="49" charset="0"/>
                <a:cs typeface="Courier New" pitchFamily="49" charset="0"/>
              </a:rPr>
              <a:t>java.rmi.registry.LocateRegistry</a:t>
            </a:r>
            <a:r>
              <a:rPr lang="en-US" dirty="0" smtClean="0">
                <a:latin typeface="Courier New" pitchFamily="49" charset="0"/>
                <a:cs typeface="Courier New" pitchFamily="49" charset="0"/>
              </a:rPr>
              <a:t>;</a:t>
            </a:r>
          </a:p>
          <a:p>
            <a:r>
              <a:rPr lang="en-US" dirty="0" smtClean="0">
                <a:latin typeface="Courier New" pitchFamily="49" charset="0"/>
                <a:cs typeface="Courier New" pitchFamily="49" charset="0"/>
              </a:rPr>
              <a:t>import </a:t>
            </a:r>
            <a:r>
              <a:rPr lang="en-US" dirty="0" err="1" smtClean="0">
                <a:latin typeface="Courier New" pitchFamily="49" charset="0"/>
                <a:cs typeface="Courier New" pitchFamily="49" charset="0"/>
              </a:rPr>
              <a:t>java.rmi.registry.Registry</a:t>
            </a:r>
            <a:r>
              <a:rPr lang="en-US" dirty="0" smtClean="0">
                <a:latin typeface="Courier New" pitchFamily="49" charset="0"/>
                <a:cs typeface="Courier New" pitchFamily="49" charset="0"/>
              </a:rPr>
              <a:t>;</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public class </a:t>
            </a:r>
            <a:r>
              <a:rPr lang="en-US" dirty="0" err="1" smtClean="0">
                <a:latin typeface="Courier New" pitchFamily="49" charset="0"/>
                <a:cs typeface="Courier New" pitchFamily="49" charset="0"/>
              </a:rPr>
              <a:t>StudentServerInterfaceClient</a:t>
            </a:r>
            <a:r>
              <a:rPr lang="en-US" dirty="0" smtClean="0">
                <a:latin typeface="Courier New" pitchFamily="49" charset="0"/>
                <a:cs typeface="Courier New" pitchFamily="49" charset="0"/>
              </a:rPr>
              <a:t> extends </a:t>
            </a:r>
            <a:r>
              <a:rPr lang="en-US" dirty="0" err="1" smtClean="0">
                <a:latin typeface="Courier New" pitchFamily="49" charset="0"/>
                <a:cs typeface="Courier New" pitchFamily="49" charset="0"/>
              </a:rPr>
              <a:t>JApplet</a:t>
            </a:r>
            <a:r>
              <a:rPr lang="en-US" dirty="0" smtClean="0">
                <a:latin typeface="Courier New" pitchFamily="49" charset="0"/>
                <a:cs typeface="Courier New" pitchFamily="49" charset="0"/>
              </a:rPr>
              <a:t> {</a:t>
            </a:r>
            <a:br>
              <a:rPr lang="en-US" dirty="0" smtClean="0">
                <a:latin typeface="Courier New" pitchFamily="49" charset="0"/>
                <a:cs typeface="Courier New" pitchFamily="49" charset="0"/>
              </a:rPr>
            </a:br>
            <a:r>
              <a:rPr lang="en-US" b="1" dirty="0" smtClean="0">
                <a:solidFill>
                  <a:srgbClr val="FF0000"/>
                </a:solidFill>
                <a:latin typeface="Courier New" pitchFamily="49" charset="0"/>
                <a:cs typeface="Courier New" pitchFamily="49" charset="0"/>
              </a:rPr>
              <a:t>// Declare a Student instance</a:t>
            </a:r>
            <a:r>
              <a:rPr lang="en-US" dirty="0" smtClean="0">
                <a:latin typeface="Courier New" pitchFamily="49" charset="0"/>
                <a:cs typeface="Courier New" pitchFamily="49" charset="0"/>
              </a:rPr>
              <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private </a:t>
            </a:r>
            <a:r>
              <a:rPr lang="en-US" dirty="0" err="1" smtClean="0">
                <a:latin typeface="Courier New" pitchFamily="49" charset="0"/>
                <a:cs typeface="Courier New" pitchFamily="49" charset="0"/>
              </a:rPr>
              <a:t>StudentServerInterface</a:t>
            </a:r>
            <a:r>
              <a:rPr lang="en-US" dirty="0" smtClean="0">
                <a:latin typeface="Courier New" pitchFamily="49" charset="0"/>
                <a:cs typeface="Courier New" pitchFamily="49" charset="0"/>
              </a:rPr>
              <a:t> student;</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private </a:t>
            </a:r>
            <a:r>
              <a:rPr lang="en-US" dirty="0" err="1" smtClean="0">
                <a:latin typeface="Courier New" pitchFamily="49" charset="0"/>
                <a:cs typeface="Courier New" pitchFamily="49" charset="0"/>
              </a:rPr>
              <a:t>boolean</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isStandalone</a:t>
            </a:r>
            <a:r>
              <a:rPr lang="en-US" dirty="0" smtClean="0">
                <a:latin typeface="Courier New" pitchFamily="49" charset="0"/>
                <a:cs typeface="Courier New" pitchFamily="49" charset="0"/>
              </a:rPr>
              <a:t>; // Is applet or application</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private </a:t>
            </a:r>
            <a:r>
              <a:rPr lang="en-US" dirty="0" err="1" smtClean="0">
                <a:latin typeface="Courier New" pitchFamily="49" charset="0"/>
                <a:cs typeface="Courier New" pitchFamily="49" charset="0"/>
              </a:rPr>
              <a:t>JButton</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jbtGetScore</a:t>
            </a:r>
            <a:r>
              <a:rPr lang="en-US" dirty="0" smtClean="0">
                <a:latin typeface="Courier New" pitchFamily="49" charset="0"/>
                <a:cs typeface="Courier New" pitchFamily="49" charset="0"/>
              </a:rPr>
              <a:t> = new </a:t>
            </a:r>
            <a:r>
              <a:rPr lang="en-US" dirty="0" err="1" smtClean="0">
                <a:latin typeface="Courier New" pitchFamily="49" charset="0"/>
                <a:cs typeface="Courier New" pitchFamily="49" charset="0"/>
              </a:rPr>
              <a:t>JButton</a:t>
            </a:r>
            <a:r>
              <a:rPr lang="en-US" dirty="0" smtClean="0">
                <a:latin typeface="Courier New" pitchFamily="49" charset="0"/>
                <a:cs typeface="Courier New" pitchFamily="49" charset="0"/>
              </a:rPr>
              <a:t>("Get Score");</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private </a:t>
            </a:r>
            <a:r>
              <a:rPr lang="en-US" dirty="0" err="1" smtClean="0">
                <a:latin typeface="Courier New" pitchFamily="49" charset="0"/>
                <a:cs typeface="Courier New" pitchFamily="49" charset="0"/>
              </a:rPr>
              <a:t>JTextField</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jtfName</a:t>
            </a:r>
            <a:r>
              <a:rPr lang="en-US" dirty="0" smtClean="0">
                <a:latin typeface="Courier New" pitchFamily="49" charset="0"/>
                <a:cs typeface="Courier New" pitchFamily="49" charset="0"/>
              </a:rPr>
              <a:t> = new </a:t>
            </a:r>
            <a:r>
              <a:rPr lang="en-US" dirty="0" err="1" smtClean="0">
                <a:latin typeface="Courier New" pitchFamily="49" charset="0"/>
                <a:cs typeface="Courier New" pitchFamily="49" charset="0"/>
              </a:rPr>
              <a:t>JTextField</a:t>
            </a:r>
            <a:r>
              <a:rPr lang="en-US" dirty="0" smtClean="0">
                <a:latin typeface="Courier New" pitchFamily="49" charset="0"/>
                <a:cs typeface="Courier New" pitchFamily="49" charset="0"/>
              </a:rPr>
              <a:t>();</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private </a:t>
            </a:r>
            <a:r>
              <a:rPr lang="en-US" dirty="0" err="1" smtClean="0">
                <a:latin typeface="Courier New" pitchFamily="49" charset="0"/>
                <a:cs typeface="Courier New" pitchFamily="49" charset="0"/>
              </a:rPr>
              <a:t>JTextField</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jtfScore</a:t>
            </a:r>
            <a:r>
              <a:rPr lang="en-US" dirty="0" smtClean="0">
                <a:latin typeface="Courier New" pitchFamily="49" charset="0"/>
                <a:cs typeface="Courier New" pitchFamily="49" charset="0"/>
              </a:rPr>
              <a:t> = new </a:t>
            </a:r>
            <a:r>
              <a:rPr lang="en-US" dirty="0" err="1" smtClean="0">
                <a:latin typeface="Courier New" pitchFamily="49" charset="0"/>
                <a:cs typeface="Courier New" pitchFamily="49" charset="0"/>
              </a:rPr>
              <a:t>JTextField</a:t>
            </a:r>
            <a:r>
              <a:rPr lang="en-US" dirty="0" smtClean="0">
                <a:latin typeface="Courier New" pitchFamily="49" charset="0"/>
                <a:cs typeface="Courier New" pitchFamily="49" charset="0"/>
              </a:rPr>
              <a:t>();</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public void init() {</a:t>
            </a:r>
            <a:br>
              <a:rPr lang="en-US" dirty="0" smtClean="0">
                <a:latin typeface="Courier New" pitchFamily="49" charset="0"/>
                <a:cs typeface="Courier New" pitchFamily="49" charset="0"/>
              </a:rPr>
            </a:br>
            <a:r>
              <a:rPr lang="en-US" b="1" dirty="0" smtClean="0">
                <a:solidFill>
                  <a:srgbClr val="FF0000"/>
                </a:solidFill>
                <a:latin typeface="Courier New" pitchFamily="49" charset="0"/>
                <a:cs typeface="Courier New" pitchFamily="49" charset="0"/>
              </a:rPr>
              <a:t>// Initialize RMI</a:t>
            </a:r>
            <a:r>
              <a:rPr lang="en-US" dirty="0" smtClean="0">
                <a:latin typeface="Courier New" pitchFamily="49" charset="0"/>
                <a:cs typeface="Courier New" pitchFamily="49" charset="0"/>
              </a:rPr>
              <a:t/>
            </a:r>
            <a:br>
              <a:rPr lang="en-US" dirty="0" smtClean="0">
                <a:latin typeface="Courier New" pitchFamily="49" charset="0"/>
                <a:cs typeface="Courier New" pitchFamily="49" charset="0"/>
              </a:rPr>
            </a:br>
            <a:r>
              <a:rPr lang="en-US" dirty="0" err="1" smtClean="0">
                <a:latin typeface="Courier New" pitchFamily="49" charset="0"/>
                <a:cs typeface="Courier New" pitchFamily="49" charset="0"/>
              </a:rPr>
              <a:t>initializeRMI</a:t>
            </a:r>
            <a:r>
              <a:rPr lang="en-US" dirty="0" smtClean="0">
                <a:latin typeface="Courier New" pitchFamily="49" charset="0"/>
                <a:cs typeface="Courier New" pitchFamily="49" charset="0"/>
              </a:rPr>
              <a:t>();</a:t>
            </a:r>
          </a:p>
          <a:p>
            <a:r>
              <a:rPr lang="en-US" dirty="0" err="1" smtClean="0">
                <a:latin typeface="Courier New" pitchFamily="49" charset="0"/>
                <a:cs typeface="Courier New" pitchFamily="49" charset="0"/>
              </a:rPr>
              <a:t>JPanel</a:t>
            </a:r>
            <a:r>
              <a:rPr lang="en-US" dirty="0" smtClean="0">
                <a:latin typeface="Courier New" pitchFamily="49" charset="0"/>
                <a:cs typeface="Courier New" pitchFamily="49" charset="0"/>
              </a:rPr>
              <a:t> jPanel1 = new </a:t>
            </a:r>
            <a:r>
              <a:rPr lang="en-US" dirty="0" err="1" smtClean="0">
                <a:latin typeface="Courier New" pitchFamily="49" charset="0"/>
                <a:cs typeface="Courier New" pitchFamily="49" charset="0"/>
              </a:rPr>
              <a:t>JPanel</a:t>
            </a:r>
            <a:r>
              <a:rPr lang="en-US" dirty="0" smtClean="0">
                <a:latin typeface="Courier New" pitchFamily="49" charset="0"/>
                <a:cs typeface="Courier New" pitchFamily="49" charset="0"/>
              </a:rPr>
              <a:t>();</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jPanel1.setLayout(new </a:t>
            </a:r>
            <a:r>
              <a:rPr lang="en-US" dirty="0" err="1" smtClean="0">
                <a:latin typeface="Courier New" pitchFamily="49" charset="0"/>
                <a:cs typeface="Courier New" pitchFamily="49" charset="0"/>
              </a:rPr>
              <a:t>GridLayout</a:t>
            </a:r>
            <a:r>
              <a:rPr lang="en-US" dirty="0" smtClean="0">
                <a:latin typeface="Courier New" pitchFamily="49" charset="0"/>
                <a:cs typeface="Courier New" pitchFamily="49" charset="0"/>
              </a:rPr>
              <a:t>(2, 2));</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jPanel1.add(new </a:t>
            </a:r>
            <a:r>
              <a:rPr lang="en-US" dirty="0" err="1" smtClean="0">
                <a:latin typeface="Courier New" pitchFamily="49" charset="0"/>
                <a:cs typeface="Courier New" pitchFamily="49" charset="0"/>
              </a:rPr>
              <a:t>JLabel</a:t>
            </a:r>
            <a:r>
              <a:rPr lang="en-US" dirty="0" smtClean="0">
                <a:latin typeface="Courier New" pitchFamily="49" charset="0"/>
                <a:cs typeface="Courier New" pitchFamily="49" charset="0"/>
              </a:rPr>
              <a:t>("Name"));</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jPanel1.add(</a:t>
            </a:r>
            <a:r>
              <a:rPr lang="en-US" dirty="0" err="1" smtClean="0">
                <a:latin typeface="Courier New" pitchFamily="49" charset="0"/>
                <a:cs typeface="Courier New" pitchFamily="49" charset="0"/>
              </a:rPr>
              <a:t>jtfName</a:t>
            </a:r>
            <a:r>
              <a:rPr lang="en-US" dirty="0" smtClean="0">
                <a:latin typeface="Courier New" pitchFamily="49" charset="0"/>
                <a:cs typeface="Courier New" pitchFamily="49" charset="0"/>
              </a:rPr>
              <a:t>); </a:t>
            </a:r>
            <a:endParaRPr lang="en-US" dirty="0"/>
          </a:p>
        </p:txBody>
      </p:sp>
      <p:sp>
        <p:nvSpPr>
          <p:cNvPr id="7" name="Slide Number Placeholder 6"/>
          <p:cNvSpPr>
            <a:spLocks noGrp="1"/>
          </p:cNvSpPr>
          <p:nvPr>
            <p:ph type="sldNum" sz="quarter" idx="12"/>
          </p:nvPr>
        </p:nvSpPr>
        <p:spPr/>
        <p:txBody>
          <a:bodyPr/>
          <a:lstStyle/>
          <a:p>
            <a:fld id="{B3F74FCB-21DF-45B1-90CF-B247D43B79DF}"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685800"/>
            <a:ext cx="8763000" cy="6186309"/>
          </a:xfrm>
          <a:prstGeom prst="rect">
            <a:avLst/>
          </a:prstGeom>
          <a:noFill/>
        </p:spPr>
        <p:txBody>
          <a:bodyPr wrap="square" rtlCol="0">
            <a:spAutoFit/>
          </a:bodyPr>
          <a:lstStyle/>
          <a:p>
            <a:r>
              <a:rPr lang="en-US" dirty="0" smtClean="0">
                <a:latin typeface="Courier New" pitchFamily="49" charset="0"/>
                <a:cs typeface="Courier New" pitchFamily="49" charset="0"/>
              </a:rPr>
              <a:t>jPanel1.add(new </a:t>
            </a:r>
            <a:r>
              <a:rPr lang="en-US" dirty="0" err="1" smtClean="0">
                <a:latin typeface="Courier New" pitchFamily="49" charset="0"/>
                <a:cs typeface="Courier New" pitchFamily="49" charset="0"/>
              </a:rPr>
              <a:t>JLabel</a:t>
            </a:r>
            <a:r>
              <a:rPr lang="en-US" dirty="0" smtClean="0">
                <a:latin typeface="Courier New" pitchFamily="49" charset="0"/>
                <a:cs typeface="Courier New" pitchFamily="49" charset="0"/>
              </a:rPr>
              <a:t>("Score"));</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jPanel1.add(</a:t>
            </a:r>
            <a:r>
              <a:rPr lang="en-US" dirty="0" err="1" smtClean="0">
                <a:latin typeface="Courier New" pitchFamily="49" charset="0"/>
                <a:cs typeface="Courier New" pitchFamily="49" charset="0"/>
              </a:rPr>
              <a:t>jtfScore</a:t>
            </a:r>
            <a:r>
              <a:rPr lang="en-US" dirty="0" smtClean="0">
                <a:latin typeface="Courier New" pitchFamily="49" charset="0"/>
                <a:cs typeface="Courier New" pitchFamily="49" charset="0"/>
              </a:rPr>
              <a:t>);</a:t>
            </a:r>
          </a:p>
          <a:p>
            <a:r>
              <a:rPr lang="en-US" dirty="0" smtClean="0">
                <a:latin typeface="Courier New" pitchFamily="49" charset="0"/>
                <a:cs typeface="Courier New" pitchFamily="49" charset="0"/>
              </a:rPr>
              <a:t>add(</a:t>
            </a:r>
            <a:r>
              <a:rPr lang="en-US" dirty="0" err="1" smtClean="0">
                <a:latin typeface="Courier New" pitchFamily="49" charset="0"/>
                <a:cs typeface="Courier New" pitchFamily="49" charset="0"/>
              </a:rPr>
              <a:t>jbtGetScore</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BorderLayout.SOUTH</a:t>
            </a:r>
            <a:r>
              <a:rPr lang="en-US" dirty="0" smtClean="0">
                <a:latin typeface="Courier New" pitchFamily="49" charset="0"/>
                <a:cs typeface="Courier New" pitchFamily="49" charset="0"/>
              </a:rPr>
              <a:t>);</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add(jPanel1, </a:t>
            </a:r>
            <a:r>
              <a:rPr lang="en-US" dirty="0" err="1" smtClean="0">
                <a:latin typeface="Courier New" pitchFamily="49" charset="0"/>
                <a:cs typeface="Courier New" pitchFamily="49" charset="0"/>
              </a:rPr>
              <a:t>BorderLayout.CENTER</a:t>
            </a:r>
            <a:r>
              <a:rPr lang="en-US" dirty="0" smtClean="0">
                <a:latin typeface="Courier New" pitchFamily="49" charset="0"/>
                <a:cs typeface="Courier New" pitchFamily="49" charset="0"/>
              </a:rPr>
              <a:t>);</a:t>
            </a:r>
            <a:br>
              <a:rPr lang="en-US" dirty="0" smtClean="0">
                <a:latin typeface="Courier New" pitchFamily="49" charset="0"/>
                <a:cs typeface="Courier New" pitchFamily="49" charset="0"/>
              </a:rPr>
            </a:br>
            <a:r>
              <a:rPr lang="en-US" dirty="0" err="1" smtClean="0">
                <a:latin typeface="Courier New" pitchFamily="49" charset="0"/>
                <a:cs typeface="Courier New" pitchFamily="49" charset="0"/>
              </a:rPr>
              <a:t>jbtGetScore.addActionListener</a:t>
            </a:r>
            <a:r>
              <a:rPr lang="en-US" dirty="0" smtClean="0">
                <a:latin typeface="Courier New" pitchFamily="49" charset="0"/>
                <a:cs typeface="Courier New" pitchFamily="49" charset="0"/>
              </a:rPr>
              <a:t>(new </a:t>
            </a:r>
            <a:r>
              <a:rPr lang="en-US" dirty="0" err="1" smtClean="0">
                <a:latin typeface="Courier New" pitchFamily="49" charset="0"/>
                <a:cs typeface="Courier New" pitchFamily="49" charset="0"/>
              </a:rPr>
              <a:t>ActionListener</a:t>
            </a:r>
            <a:r>
              <a:rPr lang="en-US" dirty="0" smtClean="0">
                <a:latin typeface="Courier New" pitchFamily="49" charset="0"/>
                <a:cs typeface="Courier New" pitchFamily="49" charset="0"/>
              </a:rPr>
              <a:t>() {</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public void </a:t>
            </a:r>
            <a:r>
              <a:rPr lang="en-US" dirty="0" err="1" smtClean="0">
                <a:latin typeface="Courier New" pitchFamily="49" charset="0"/>
                <a:cs typeface="Courier New" pitchFamily="49" charset="0"/>
              </a:rPr>
              <a:t>actionPerformed</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ActionEvent</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evt</a:t>
            </a:r>
            <a:r>
              <a:rPr lang="en-US" dirty="0" smtClean="0">
                <a:latin typeface="Courier New" pitchFamily="49" charset="0"/>
                <a:cs typeface="Courier New" pitchFamily="49" charset="0"/>
              </a:rPr>
              <a:t>) {</a:t>
            </a:r>
            <a:br>
              <a:rPr lang="en-US" dirty="0" smtClean="0">
                <a:latin typeface="Courier New" pitchFamily="49" charset="0"/>
                <a:cs typeface="Courier New" pitchFamily="49" charset="0"/>
              </a:rPr>
            </a:br>
            <a:r>
              <a:rPr lang="en-US" dirty="0" err="1" smtClean="0">
                <a:latin typeface="Courier New" pitchFamily="49" charset="0"/>
                <a:cs typeface="Courier New" pitchFamily="49" charset="0"/>
              </a:rPr>
              <a:t>getScore</a:t>
            </a:r>
            <a:r>
              <a:rPr lang="en-US" dirty="0" smtClean="0">
                <a:latin typeface="Courier New" pitchFamily="49" charset="0"/>
                <a:cs typeface="Courier New" pitchFamily="49" charset="0"/>
              </a:rPr>
              <a:t>();</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private void </a:t>
            </a:r>
            <a:r>
              <a:rPr lang="en-US" dirty="0" err="1" smtClean="0">
                <a:latin typeface="Courier New" pitchFamily="49" charset="0"/>
                <a:cs typeface="Courier New" pitchFamily="49" charset="0"/>
              </a:rPr>
              <a:t>getScore</a:t>
            </a:r>
            <a:r>
              <a:rPr lang="en-US" dirty="0" smtClean="0">
                <a:latin typeface="Courier New" pitchFamily="49" charset="0"/>
                <a:cs typeface="Courier New" pitchFamily="49" charset="0"/>
              </a:rPr>
              <a:t>() {</a:t>
            </a:r>
            <a:br>
              <a:rPr lang="en-US" dirty="0" smtClean="0">
                <a:latin typeface="Courier New" pitchFamily="49" charset="0"/>
                <a:cs typeface="Courier New" pitchFamily="49" charset="0"/>
              </a:rPr>
            </a:br>
            <a:r>
              <a:rPr lang="en-US" b="1" dirty="0" smtClean="0">
                <a:latin typeface="Courier New" pitchFamily="49" charset="0"/>
                <a:cs typeface="Courier New" pitchFamily="49" charset="0"/>
              </a:rPr>
              <a:t>try</a:t>
            </a:r>
            <a:r>
              <a:rPr lang="en-US" dirty="0" smtClean="0">
                <a:latin typeface="Courier New" pitchFamily="49" charset="0"/>
                <a:cs typeface="Courier New" pitchFamily="49" charset="0"/>
              </a:rPr>
              <a:t> {</a:t>
            </a:r>
            <a:r>
              <a:rPr lang="en-US" b="1" dirty="0" smtClean="0">
                <a:solidFill>
                  <a:srgbClr val="FF0000"/>
                </a:solidFill>
                <a:latin typeface="Courier New" pitchFamily="49" charset="0"/>
                <a:cs typeface="Courier New" pitchFamily="49" charset="0"/>
              </a:rPr>
              <a:t>// Get student score</a:t>
            </a:r>
            <a:r>
              <a:rPr lang="en-US" dirty="0" smtClean="0">
                <a:latin typeface="Courier New" pitchFamily="49" charset="0"/>
                <a:cs typeface="Courier New" pitchFamily="49" charset="0"/>
              </a:rPr>
              <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double score = </a:t>
            </a:r>
            <a:r>
              <a:rPr lang="en-US" dirty="0" err="1" smtClean="0">
                <a:latin typeface="Courier New" pitchFamily="49" charset="0"/>
                <a:cs typeface="Courier New" pitchFamily="49" charset="0"/>
              </a:rPr>
              <a:t>student.findScore</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jtfName.getText</a:t>
            </a:r>
            <a:r>
              <a:rPr lang="en-US" dirty="0" smtClean="0">
                <a:latin typeface="Courier New" pitchFamily="49" charset="0"/>
                <a:cs typeface="Courier New" pitchFamily="49" charset="0"/>
              </a:rPr>
              <a:t>().trim());</a:t>
            </a:r>
          </a:p>
          <a:p>
            <a:r>
              <a:rPr lang="en-US" b="1" dirty="0" smtClean="0">
                <a:solidFill>
                  <a:srgbClr val="FF0000"/>
                </a:solidFill>
                <a:latin typeface="Courier New" pitchFamily="49" charset="0"/>
                <a:cs typeface="Courier New" pitchFamily="49" charset="0"/>
              </a:rPr>
              <a:t>// Display the result</a:t>
            </a:r>
            <a:r>
              <a:rPr lang="en-US" dirty="0" smtClean="0">
                <a:latin typeface="Courier New" pitchFamily="49" charset="0"/>
                <a:cs typeface="Courier New" pitchFamily="49" charset="0"/>
              </a:rPr>
              <a:t/>
            </a:r>
            <a:br>
              <a:rPr lang="en-US" dirty="0" smtClean="0">
                <a:latin typeface="Courier New" pitchFamily="49" charset="0"/>
                <a:cs typeface="Courier New" pitchFamily="49" charset="0"/>
              </a:rPr>
            </a:br>
            <a:r>
              <a:rPr lang="en-US" b="1" dirty="0" smtClean="0">
                <a:latin typeface="Courier New" pitchFamily="49" charset="0"/>
                <a:cs typeface="Courier New" pitchFamily="49" charset="0"/>
              </a:rPr>
              <a:t>if</a:t>
            </a:r>
            <a:r>
              <a:rPr lang="en-US" dirty="0" smtClean="0">
                <a:latin typeface="Courier New" pitchFamily="49" charset="0"/>
                <a:cs typeface="Courier New" pitchFamily="49" charset="0"/>
              </a:rPr>
              <a:t> (score &lt; 0)</a:t>
            </a:r>
            <a:br>
              <a:rPr lang="en-US" dirty="0" smtClean="0">
                <a:latin typeface="Courier New" pitchFamily="49" charset="0"/>
                <a:cs typeface="Courier New" pitchFamily="49" charset="0"/>
              </a:rPr>
            </a:br>
            <a:r>
              <a:rPr lang="en-US" dirty="0" err="1" smtClean="0">
                <a:latin typeface="Courier New" pitchFamily="49" charset="0"/>
                <a:cs typeface="Courier New" pitchFamily="49" charset="0"/>
              </a:rPr>
              <a:t>jtfScore.setText</a:t>
            </a:r>
            <a:r>
              <a:rPr lang="en-US" dirty="0" smtClean="0">
                <a:latin typeface="Courier New" pitchFamily="49" charset="0"/>
                <a:cs typeface="Courier New" pitchFamily="49" charset="0"/>
              </a:rPr>
              <a:t>("Not found");</a:t>
            </a:r>
            <a:br>
              <a:rPr lang="en-US" dirty="0" smtClean="0">
                <a:latin typeface="Courier New" pitchFamily="49" charset="0"/>
                <a:cs typeface="Courier New" pitchFamily="49" charset="0"/>
              </a:rPr>
            </a:br>
            <a:r>
              <a:rPr lang="en-US" b="1" dirty="0" smtClean="0">
                <a:latin typeface="Courier New" pitchFamily="49" charset="0"/>
                <a:cs typeface="Courier New" pitchFamily="49" charset="0"/>
              </a:rPr>
              <a:t>else</a:t>
            </a:r>
            <a:r>
              <a:rPr lang="en-US" dirty="0" smtClean="0">
                <a:latin typeface="Courier New" pitchFamily="49" charset="0"/>
                <a:cs typeface="Courier New" pitchFamily="49" charset="0"/>
              </a:rPr>
              <a:t/>
            </a:r>
            <a:br>
              <a:rPr lang="en-US" dirty="0" smtClean="0">
                <a:latin typeface="Courier New" pitchFamily="49" charset="0"/>
                <a:cs typeface="Courier New" pitchFamily="49" charset="0"/>
              </a:rPr>
            </a:br>
            <a:r>
              <a:rPr lang="en-US" dirty="0" err="1" smtClean="0">
                <a:latin typeface="Courier New" pitchFamily="49" charset="0"/>
                <a:cs typeface="Courier New" pitchFamily="49" charset="0"/>
              </a:rPr>
              <a:t>jtfScore.setText</a:t>
            </a:r>
            <a:r>
              <a:rPr lang="en-US" dirty="0" smtClean="0">
                <a:latin typeface="Courier New" pitchFamily="49" charset="0"/>
                <a:cs typeface="Courier New" pitchFamily="49" charset="0"/>
              </a:rPr>
              <a:t>(new Double(score).</a:t>
            </a:r>
            <a:r>
              <a:rPr lang="en-US" dirty="0" err="1" smtClean="0">
                <a:latin typeface="Courier New" pitchFamily="49" charset="0"/>
                <a:cs typeface="Courier New" pitchFamily="49" charset="0"/>
              </a:rPr>
              <a:t>toString</a:t>
            </a:r>
            <a:r>
              <a:rPr lang="en-US" dirty="0" smtClean="0">
                <a:latin typeface="Courier New" pitchFamily="49" charset="0"/>
                <a:cs typeface="Courier New" pitchFamily="49" charset="0"/>
              </a:rPr>
              <a:t>());</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a:t>
            </a:r>
            <a:br>
              <a:rPr lang="en-US" dirty="0" smtClean="0">
                <a:latin typeface="Courier New" pitchFamily="49" charset="0"/>
                <a:cs typeface="Courier New" pitchFamily="49" charset="0"/>
              </a:rPr>
            </a:br>
            <a:r>
              <a:rPr lang="en-US" b="1" dirty="0" smtClean="0">
                <a:latin typeface="Courier New" pitchFamily="49" charset="0"/>
                <a:cs typeface="Courier New" pitchFamily="49" charset="0"/>
              </a:rPr>
              <a:t>catch</a:t>
            </a:r>
            <a:r>
              <a:rPr lang="en-US" dirty="0" smtClean="0">
                <a:latin typeface="Courier New" pitchFamily="49" charset="0"/>
                <a:cs typeface="Courier New" pitchFamily="49" charset="0"/>
              </a:rPr>
              <a:t>(Exception ex) {</a:t>
            </a:r>
            <a:br>
              <a:rPr lang="en-US" dirty="0" smtClean="0">
                <a:latin typeface="Courier New" pitchFamily="49" charset="0"/>
                <a:cs typeface="Courier New" pitchFamily="49" charset="0"/>
              </a:rPr>
            </a:br>
            <a:r>
              <a:rPr lang="en-US" dirty="0" err="1" smtClean="0">
                <a:latin typeface="Courier New" pitchFamily="49" charset="0"/>
                <a:cs typeface="Courier New" pitchFamily="49" charset="0"/>
              </a:rPr>
              <a:t>ex.printStackTrace</a:t>
            </a:r>
            <a:r>
              <a:rPr lang="en-US" dirty="0" smtClean="0">
                <a:latin typeface="Courier New" pitchFamily="49" charset="0"/>
                <a:cs typeface="Courier New" pitchFamily="49" charset="0"/>
              </a:rPr>
              <a:t>();</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 </a:t>
            </a:r>
          </a:p>
        </p:txBody>
      </p:sp>
      <p:sp>
        <p:nvSpPr>
          <p:cNvPr id="5" name="Rectangle 2"/>
          <p:cNvSpPr>
            <a:spLocks noGrp="1" noChangeArrowheads="1"/>
          </p:cNvSpPr>
          <p:nvPr>
            <p:ph type="title"/>
          </p:nvPr>
        </p:nvSpPr>
        <p:spPr>
          <a:xfrm>
            <a:off x="152400" y="152400"/>
            <a:ext cx="8839200" cy="457200"/>
          </a:xfrm>
        </p:spPr>
        <p:txBody>
          <a:bodyPr>
            <a:normAutofit fontScale="90000"/>
          </a:bodyPr>
          <a:lstStyle/>
          <a:p>
            <a:r>
              <a:rPr lang="en-US" sz="3600" dirty="0">
                <a:latin typeface="Times New Roman" pitchFamily="18" charset="0"/>
                <a:cs typeface="Times New Roman" pitchFamily="18" charset="0"/>
              </a:rPr>
              <a:t>Step 5: Develop Client Program</a:t>
            </a:r>
            <a:endParaRPr lang="en-US" dirty="0">
              <a:solidFill>
                <a:schemeClr val="tx1"/>
              </a:solidFill>
              <a:latin typeface="Times New Roman" pitchFamily="18" charset="0"/>
              <a:cs typeface="Times New Roman" pitchFamily="18" charset="0"/>
            </a:endParaRPr>
          </a:p>
        </p:txBody>
      </p:sp>
      <p:sp>
        <p:nvSpPr>
          <p:cNvPr id="6" name="Slide Number Placeholder 5"/>
          <p:cNvSpPr>
            <a:spLocks noGrp="1"/>
          </p:cNvSpPr>
          <p:nvPr>
            <p:ph type="sldNum" sz="quarter" idx="12"/>
          </p:nvPr>
        </p:nvSpPr>
        <p:spPr/>
        <p:txBody>
          <a:bodyPr/>
          <a:lstStyle/>
          <a:p>
            <a:fld id="{B3F74FCB-21DF-45B1-90CF-B247D43B79DF}"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962085"/>
            <a:ext cx="8763000" cy="4524315"/>
          </a:xfrm>
          <a:prstGeom prst="rect">
            <a:avLst/>
          </a:prstGeom>
          <a:noFill/>
        </p:spPr>
        <p:txBody>
          <a:bodyPr wrap="square" rtlCol="0">
            <a:spAutoFit/>
          </a:bodyPr>
          <a:lstStyle/>
          <a:p>
            <a:r>
              <a:rPr lang="en-US" dirty="0" smtClean="0">
                <a:latin typeface="Courier New" pitchFamily="49" charset="0"/>
                <a:cs typeface="Courier New" pitchFamily="49" charset="0"/>
              </a:rPr>
              <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 Initialize RMI */</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protected void </a:t>
            </a:r>
            <a:r>
              <a:rPr lang="en-US" dirty="0" err="1" smtClean="0">
                <a:latin typeface="Courier New" pitchFamily="49" charset="0"/>
                <a:cs typeface="Courier New" pitchFamily="49" charset="0"/>
              </a:rPr>
              <a:t>initializeRMI</a:t>
            </a:r>
            <a:r>
              <a:rPr lang="en-US" dirty="0" smtClean="0">
                <a:latin typeface="Courier New" pitchFamily="49" charset="0"/>
                <a:cs typeface="Courier New" pitchFamily="49" charset="0"/>
              </a:rPr>
              <a:t>() {</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String host = "";</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if (!</a:t>
            </a:r>
            <a:r>
              <a:rPr lang="en-US" dirty="0" err="1" smtClean="0">
                <a:latin typeface="Courier New" pitchFamily="49" charset="0"/>
                <a:cs typeface="Courier New" pitchFamily="49" charset="0"/>
              </a:rPr>
              <a:t>isStandalone</a:t>
            </a:r>
            <a:r>
              <a:rPr lang="en-US" dirty="0" smtClean="0">
                <a:latin typeface="Courier New" pitchFamily="49" charset="0"/>
                <a:cs typeface="Courier New" pitchFamily="49" charset="0"/>
              </a:rPr>
              <a:t>) host = </a:t>
            </a:r>
            <a:r>
              <a:rPr lang="en-US" dirty="0" err="1" smtClean="0">
                <a:latin typeface="Courier New" pitchFamily="49" charset="0"/>
                <a:cs typeface="Courier New" pitchFamily="49" charset="0"/>
              </a:rPr>
              <a:t>getCodeBase</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getHost</a:t>
            </a:r>
            <a:r>
              <a:rPr lang="en-US" dirty="0" smtClean="0">
                <a:latin typeface="Courier New" pitchFamily="49" charset="0"/>
                <a:cs typeface="Courier New" pitchFamily="49" charset="0"/>
              </a:rPr>
              <a:t>();</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try {</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Registry </a:t>
            </a:r>
            <a:r>
              <a:rPr lang="en-US" dirty="0" err="1" smtClean="0">
                <a:latin typeface="Courier New" pitchFamily="49" charset="0"/>
                <a:cs typeface="Courier New" pitchFamily="49" charset="0"/>
              </a:rPr>
              <a:t>registry</a:t>
            </a:r>
            <a:r>
              <a:rPr lang="en-US" dirty="0" smtClean="0">
                <a:latin typeface="Courier New" pitchFamily="49" charset="0"/>
                <a:cs typeface="Courier New" pitchFamily="49" charset="0"/>
              </a:rPr>
              <a:t> = </a:t>
            </a:r>
            <a:r>
              <a:rPr lang="en-US" dirty="0" err="1" smtClean="0">
                <a:latin typeface="Courier New" pitchFamily="49" charset="0"/>
                <a:cs typeface="Courier New" pitchFamily="49" charset="0"/>
              </a:rPr>
              <a:t>LocateRegistry.getRegistry</a:t>
            </a:r>
            <a:r>
              <a:rPr lang="en-US" dirty="0" smtClean="0">
                <a:latin typeface="Courier New" pitchFamily="49" charset="0"/>
                <a:cs typeface="Courier New" pitchFamily="49" charset="0"/>
              </a:rPr>
              <a:t>(host);</a:t>
            </a:r>
          </a:p>
          <a:p>
            <a:r>
              <a:rPr lang="en-US" dirty="0" smtClean="0">
                <a:latin typeface="Courier New" pitchFamily="49" charset="0"/>
                <a:cs typeface="Courier New" pitchFamily="49" charset="0"/>
              </a:rPr>
              <a:t>student = (</a:t>
            </a:r>
            <a:r>
              <a:rPr lang="en-US" dirty="0" err="1" smtClean="0">
                <a:latin typeface="Courier New" pitchFamily="49" charset="0"/>
                <a:cs typeface="Courier New" pitchFamily="49" charset="0"/>
              </a:rPr>
              <a:t>StudentServerInterface</a:t>
            </a:r>
            <a:r>
              <a:rPr lang="en-US" dirty="0" smtClean="0">
                <a:latin typeface="Courier New" pitchFamily="49" charset="0"/>
                <a:cs typeface="Courier New" pitchFamily="49" charset="0"/>
              </a:rPr>
              <a:t>)</a:t>
            </a:r>
            <a:br>
              <a:rPr lang="en-US" dirty="0" smtClean="0">
                <a:latin typeface="Courier New" pitchFamily="49" charset="0"/>
                <a:cs typeface="Courier New" pitchFamily="49" charset="0"/>
              </a:rPr>
            </a:br>
            <a:r>
              <a:rPr lang="en-US" dirty="0" err="1" smtClean="0">
                <a:latin typeface="Courier New" pitchFamily="49" charset="0"/>
                <a:cs typeface="Courier New" pitchFamily="49" charset="0"/>
              </a:rPr>
              <a:t>registry.lookup</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StudentServerInterfaceImpl</a:t>
            </a:r>
            <a:r>
              <a:rPr lang="en-US" dirty="0" smtClean="0">
                <a:latin typeface="Courier New" pitchFamily="49" charset="0"/>
                <a:cs typeface="Courier New" pitchFamily="49" charset="0"/>
              </a:rPr>
              <a:t>");</a:t>
            </a:r>
            <a:br>
              <a:rPr lang="en-US" dirty="0" smtClean="0">
                <a:latin typeface="Courier New" pitchFamily="49" charset="0"/>
                <a:cs typeface="Courier New" pitchFamily="49" charset="0"/>
              </a:rPr>
            </a:br>
            <a:r>
              <a:rPr lang="en-US" dirty="0" err="1" smtClean="0">
                <a:latin typeface="Courier New" pitchFamily="49" charset="0"/>
                <a:cs typeface="Courier New" pitchFamily="49" charset="0"/>
              </a:rPr>
              <a:t>System.out.println</a:t>
            </a:r>
            <a:r>
              <a:rPr lang="en-US" dirty="0" smtClean="0">
                <a:latin typeface="Courier New" pitchFamily="49" charset="0"/>
                <a:cs typeface="Courier New" pitchFamily="49" charset="0"/>
              </a:rPr>
              <a:t>("Server object " + student + " found");</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a:t>
            </a:r>
          </a:p>
          <a:p>
            <a:r>
              <a:rPr lang="en-US" dirty="0" smtClean="0">
                <a:latin typeface="Courier New" pitchFamily="49" charset="0"/>
                <a:cs typeface="Courier New" pitchFamily="49" charset="0"/>
              </a:rPr>
              <a:t>catch(Exception ex) {</a:t>
            </a:r>
            <a:br>
              <a:rPr lang="en-US" dirty="0" smtClean="0">
                <a:latin typeface="Courier New" pitchFamily="49" charset="0"/>
                <a:cs typeface="Courier New" pitchFamily="49" charset="0"/>
              </a:rPr>
            </a:br>
            <a:r>
              <a:rPr lang="en-US" dirty="0" err="1" smtClean="0">
                <a:latin typeface="Courier New" pitchFamily="49" charset="0"/>
                <a:cs typeface="Courier New" pitchFamily="49" charset="0"/>
              </a:rPr>
              <a:t>System.out.println</a:t>
            </a:r>
            <a:r>
              <a:rPr lang="en-US" dirty="0" smtClean="0">
                <a:latin typeface="Courier New" pitchFamily="49" charset="0"/>
                <a:cs typeface="Courier New" pitchFamily="49" charset="0"/>
              </a:rPr>
              <a:t>(ex);</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 </a:t>
            </a:r>
            <a:br>
              <a:rPr lang="en-US" dirty="0" smtClean="0">
                <a:latin typeface="Courier New" pitchFamily="49" charset="0"/>
                <a:cs typeface="Courier New" pitchFamily="49" charset="0"/>
              </a:rPr>
            </a:br>
            <a:endParaRPr lang="en-US" dirty="0"/>
          </a:p>
        </p:txBody>
      </p:sp>
      <p:sp>
        <p:nvSpPr>
          <p:cNvPr id="5" name="Rectangle 2"/>
          <p:cNvSpPr>
            <a:spLocks noGrp="1" noChangeArrowheads="1"/>
          </p:cNvSpPr>
          <p:nvPr>
            <p:ph type="title"/>
          </p:nvPr>
        </p:nvSpPr>
        <p:spPr>
          <a:xfrm>
            <a:off x="152400" y="152400"/>
            <a:ext cx="8839200" cy="457200"/>
          </a:xfrm>
        </p:spPr>
        <p:txBody>
          <a:bodyPr>
            <a:normAutofit fontScale="90000"/>
          </a:bodyPr>
          <a:lstStyle/>
          <a:p>
            <a:r>
              <a:rPr lang="en-US" sz="3600" dirty="0">
                <a:latin typeface="Times New Roman" pitchFamily="18" charset="0"/>
                <a:cs typeface="Times New Roman" pitchFamily="18" charset="0"/>
              </a:rPr>
              <a:t>Step 5: Develop Client Program</a:t>
            </a:r>
            <a:endParaRPr lang="en-US" dirty="0">
              <a:solidFill>
                <a:schemeClr val="tx1"/>
              </a:solidFill>
              <a:latin typeface="Times New Roman" pitchFamily="18" charset="0"/>
              <a:cs typeface="Times New Roman" pitchFamily="18" charset="0"/>
            </a:endParaRPr>
          </a:p>
        </p:txBody>
      </p:sp>
      <p:sp>
        <p:nvSpPr>
          <p:cNvPr id="6" name="Slide Number Placeholder 5"/>
          <p:cNvSpPr>
            <a:spLocks noGrp="1"/>
          </p:cNvSpPr>
          <p:nvPr>
            <p:ph type="sldNum" sz="quarter" idx="12"/>
          </p:nvPr>
        </p:nvSpPr>
        <p:spPr/>
        <p:txBody>
          <a:bodyPr/>
          <a:lstStyle/>
          <a:p>
            <a:fld id="{B3F74FCB-21DF-45B1-90CF-B247D43B79DF}" type="slidenum">
              <a:rPr lang="en-US" smtClean="0"/>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858083"/>
            <a:ext cx="8839200" cy="4247317"/>
          </a:xfrm>
          <a:prstGeom prst="rect">
            <a:avLst/>
          </a:prstGeom>
          <a:noFill/>
        </p:spPr>
        <p:txBody>
          <a:bodyPr wrap="square" rtlCol="0">
            <a:spAutoFit/>
          </a:bodyPr>
          <a:lstStyle/>
          <a:p>
            <a:r>
              <a:rPr lang="en-US" dirty="0" smtClean="0">
                <a:latin typeface="Courier New" pitchFamily="49" charset="0"/>
                <a:cs typeface="Courier New" pitchFamily="49" charset="0"/>
              </a:rPr>
              <a:t>/** Main method */</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public static void main(String[] </a:t>
            </a:r>
            <a:r>
              <a:rPr lang="en-US" dirty="0" err="1" smtClean="0">
                <a:latin typeface="Courier New" pitchFamily="49" charset="0"/>
                <a:cs typeface="Courier New" pitchFamily="49" charset="0"/>
              </a:rPr>
              <a:t>args</a:t>
            </a:r>
            <a:r>
              <a:rPr lang="en-US" dirty="0" smtClean="0">
                <a:latin typeface="Courier New" pitchFamily="49" charset="0"/>
                <a:cs typeface="Courier New" pitchFamily="49" charset="0"/>
              </a:rPr>
              <a:t>) {</a:t>
            </a:r>
            <a:br>
              <a:rPr lang="en-US" dirty="0" smtClean="0">
                <a:latin typeface="Courier New" pitchFamily="49" charset="0"/>
                <a:cs typeface="Courier New" pitchFamily="49" charset="0"/>
              </a:rPr>
            </a:br>
            <a:r>
              <a:rPr lang="en-US" dirty="0" err="1" smtClean="0">
                <a:latin typeface="Courier New" pitchFamily="49" charset="0"/>
                <a:cs typeface="Courier New" pitchFamily="49" charset="0"/>
              </a:rPr>
              <a:t>StudentServerInterfaceClient</a:t>
            </a:r>
            <a:r>
              <a:rPr lang="en-US" dirty="0" smtClean="0">
                <a:latin typeface="Courier New" pitchFamily="49" charset="0"/>
                <a:cs typeface="Courier New" pitchFamily="49" charset="0"/>
              </a:rPr>
              <a:t> applet = new </a:t>
            </a:r>
            <a:r>
              <a:rPr lang="en-US" dirty="0" err="1" smtClean="0">
                <a:latin typeface="Courier New" pitchFamily="49" charset="0"/>
                <a:cs typeface="Courier New" pitchFamily="49" charset="0"/>
              </a:rPr>
              <a:t>StudentServerInterfaceClient</a:t>
            </a:r>
            <a:r>
              <a:rPr lang="en-US" dirty="0" smtClean="0">
                <a:latin typeface="Courier New" pitchFamily="49" charset="0"/>
                <a:cs typeface="Courier New" pitchFamily="49" charset="0"/>
              </a:rPr>
              <a:t>();</a:t>
            </a:r>
            <a:br>
              <a:rPr lang="en-US" dirty="0" smtClean="0">
                <a:latin typeface="Courier New" pitchFamily="49" charset="0"/>
                <a:cs typeface="Courier New" pitchFamily="49" charset="0"/>
              </a:rPr>
            </a:br>
            <a:r>
              <a:rPr lang="en-US" dirty="0" err="1" smtClean="0">
                <a:latin typeface="Courier New" pitchFamily="49" charset="0"/>
                <a:cs typeface="Courier New" pitchFamily="49" charset="0"/>
              </a:rPr>
              <a:t>applet.isStandalone</a:t>
            </a:r>
            <a:r>
              <a:rPr lang="en-US" dirty="0" smtClean="0">
                <a:latin typeface="Courier New" pitchFamily="49" charset="0"/>
                <a:cs typeface="Courier New" pitchFamily="49" charset="0"/>
              </a:rPr>
              <a:t> = true;</a:t>
            </a:r>
            <a:br>
              <a:rPr lang="en-US" dirty="0" smtClean="0">
                <a:latin typeface="Courier New" pitchFamily="49" charset="0"/>
                <a:cs typeface="Courier New" pitchFamily="49" charset="0"/>
              </a:rPr>
            </a:br>
            <a:r>
              <a:rPr lang="en-US" dirty="0" err="1" smtClean="0">
                <a:latin typeface="Courier New" pitchFamily="49" charset="0"/>
                <a:cs typeface="Courier New" pitchFamily="49" charset="0"/>
              </a:rPr>
              <a:t>JFrame</a:t>
            </a:r>
            <a:r>
              <a:rPr lang="en-US" dirty="0" smtClean="0">
                <a:latin typeface="Courier New" pitchFamily="49" charset="0"/>
                <a:cs typeface="Courier New" pitchFamily="49" charset="0"/>
              </a:rPr>
              <a:t> frame = new </a:t>
            </a:r>
            <a:r>
              <a:rPr lang="en-US" dirty="0" err="1" smtClean="0">
                <a:latin typeface="Courier New" pitchFamily="49" charset="0"/>
                <a:cs typeface="Courier New" pitchFamily="49" charset="0"/>
              </a:rPr>
              <a:t>JFrame</a:t>
            </a:r>
            <a:r>
              <a:rPr lang="en-US" dirty="0" smtClean="0">
                <a:latin typeface="Courier New" pitchFamily="49" charset="0"/>
                <a:cs typeface="Courier New" pitchFamily="49" charset="0"/>
              </a:rPr>
              <a:t>();</a:t>
            </a:r>
            <a:br>
              <a:rPr lang="en-US" dirty="0" smtClean="0">
                <a:latin typeface="Courier New" pitchFamily="49" charset="0"/>
                <a:cs typeface="Courier New" pitchFamily="49" charset="0"/>
              </a:rPr>
            </a:br>
            <a:r>
              <a:rPr lang="en-US" dirty="0" err="1" smtClean="0">
                <a:latin typeface="Courier New" pitchFamily="49" charset="0"/>
                <a:cs typeface="Courier New" pitchFamily="49" charset="0"/>
              </a:rPr>
              <a:t>frame.setTitle</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StudentServerInterfaceClient</a:t>
            </a:r>
            <a:r>
              <a:rPr lang="en-US" dirty="0" smtClean="0">
                <a:latin typeface="Courier New" pitchFamily="49" charset="0"/>
                <a:cs typeface="Courier New" pitchFamily="49" charset="0"/>
              </a:rPr>
              <a:t>");</a:t>
            </a:r>
            <a:br>
              <a:rPr lang="en-US" dirty="0" smtClean="0">
                <a:latin typeface="Courier New" pitchFamily="49" charset="0"/>
                <a:cs typeface="Courier New" pitchFamily="49" charset="0"/>
              </a:rPr>
            </a:br>
            <a:r>
              <a:rPr lang="en-US" dirty="0" err="1" smtClean="0">
                <a:latin typeface="Courier New" pitchFamily="49" charset="0"/>
                <a:cs typeface="Courier New" pitchFamily="49" charset="0"/>
              </a:rPr>
              <a:t>frame.add</a:t>
            </a:r>
            <a:r>
              <a:rPr lang="en-US" dirty="0" smtClean="0">
                <a:latin typeface="Courier New" pitchFamily="49" charset="0"/>
                <a:cs typeface="Courier New" pitchFamily="49" charset="0"/>
              </a:rPr>
              <a:t>(applet, </a:t>
            </a:r>
            <a:r>
              <a:rPr lang="en-US" dirty="0" err="1" smtClean="0">
                <a:latin typeface="Courier New" pitchFamily="49" charset="0"/>
                <a:cs typeface="Courier New" pitchFamily="49" charset="0"/>
              </a:rPr>
              <a:t>BorderLayout.CENTER</a:t>
            </a:r>
            <a:r>
              <a:rPr lang="en-US" dirty="0" smtClean="0">
                <a:latin typeface="Courier New" pitchFamily="49" charset="0"/>
                <a:cs typeface="Courier New" pitchFamily="49" charset="0"/>
              </a:rPr>
              <a:t>);</a:t>
            </a:r>
            <a:br>
              <a:rPr lang="en-US" dirty="0" smtClean="0">
                <a:latin typeface="Courier New" pitchFamily="49" charset="0"/>
                <a:cs typeface="Courier New" pitchFamily="49" charset="0"/>
              </a:rPr>
            </a:br>
            <a:r>
              <a:rPr lang="en-US" dirty="0" err="1" smtClean="0">
                <a:latin typeface="Courier New" pitchFamily="49" charset="0"/>
                <a:cs typeface="Courier New" pitchFamily="49" charset="0"/>
              </a:rPr>
              <a:t>frame.setSize</a:t>
            </a:r>
            <a:r>
              <a:rPr lang="en-US" dirty="0" smtClean="0">
                <a:latin typeface="Courier New" pitchFamily="49" charset="0"/>
                <a:cs typeface="Courier New" pitchFamily="49" charset="0"/>
              </a:rPr>
              <a:t>(250, 150);</a:t>
            </a:r>
            <a:br>
              <a:rPr lang="en-US" dirty="0" smtClean="0">
                <a:latin typeface="Courier New" pitchFamily="49" charset="0"/>
                <a:cs typeface="Courier New" pitchFamily="49" charset="0"/>
              </a:rPr>
            </a:br>
            <a:r>
              <a:rPr lang="en-US" dirty="0" err="1" smtClean="0">
                <a:latin typeface="Courier New" pitchFamily="49" charset="0"/>
                <a:cs typeface="Courier New" pitchFamily="49" charset="0"/>
              </a:rPr>
              <a:t>applet.init</a:t>
            </a:r>
            <a:r>
              <a:rPr lang="en-US" dirty="0" smtClean="0">
                <a:latin typeface="Courier New" pitchFamily="49" charset="0"/>
                <a:cs typeface="Courier New" pitchFamily="49" charset="0"/>
              </a:rPr>
              <a:t>();</a:t>
            </a:r>
            <a:br>
              <a:rPr lang="en-US" dirty="0" smtClean="0">
                <a:latin typeface="Courier New" pitchFamily="49" charset="0"/>
                <a:cs typeface="Courier New" pitchFamily="49" charset="0"/>
              </a:rPr>
            </a:br>
            <a:r>
              <a:rPr lang="en-US" dirty="0" err="1" smtClean="0">
                <a:latin typeface="Courier New" pitchFamily="49" charset="0"/>
                <a:cs typeface="Courier New" pitchFamily="49" charset="0"/>
              </a:rPr>
              <a:t>frame.setLocationRelativeTo</a:t>
            </a:r>
            <a:r>
              <a:rPr lang="en-US" dirty="0" smtClean="0">
                <a:latin typeface="Courier New" pitchFamily="49" charset="0"/>
                <a:cs typeface="Courier New" pitchFamily="49" charset="0"/>
              </a:rPr>
              <a:t>(null);</a:t>
            </a:r>
            <a:br>
              <a:rPr lang="en-US" dirty="0" smtClean="0">
                <a:latin typeface="Courier New" pitchFamily="49" charset="0"/>
                <a:cs typeface="Courier New" pitchFamily="49" charset="0"/>
              </a:rPr>
            </a:br>
            <a:r>
              <a:rPr lang="en-US" dirty="0" err="1" smtClean="0">
                <a:latin typeface="Courier New" pitchFamily="49" charset="0"/>
                <a:cs typeface="Courier New" pitchFamily="49" charset="0"/>
              </a:rPr>
              <a:t>frame.setVisible</a:t>
            </a:r>
            <a:r>
              <a:rPr lang="en-US" dirty="0" smtClean="0">
                <a:latin typeface="Courier New" pitchFamily="49" charset="0"/>
                <a:cs typeface="Courier New" pitchFamily="49" charset="0"/>
              </a:rPr>
              <a:t>(true);</a:t>
            </a:r>
            <a:br>
              <a:rPr lang="en-US" dirty="0" smtClean="0">
                <a:latin typeface="Courier New" pitchFamily="49" charset="0"/>
                <a:cs typeface="Courier New" pitchFamily="49" charset="0"/>
              </a:rPr>
            </a:br>
            <a:r>
              <a:rPr lang="en-US" dirty="0" err="1" smtClean="0">
                <a:latin typeface="Courier New" pitchFamily="49" charset="0"/>
                <a:cs typeface="Courier New" pitchFamily="49" charset="0"/>
              </a:rPr>
              <a:t>frame.setDefaultCloseOperation</a:t>
            </a:r>
            <a:r>
              <a:rPr lang="en-US" dirty="0" smtClean="0">
                <a:latin typeface="Courier New" pitchFamily="49" charset="0"/>
                <a:cs typeface="Courier New" pitchFamily="49" charset="0"/>
              </a:rPr>
              <a:t>(3);</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a:t>
            </a:r>
            <a:endParaRPr lang="en-US" dirty="0"/>
          </a:p>
        </p:txBody>
      </p:sp>
      <p:sp>
        <p:nvSpPr>
          <p:cNvPr id="5" name="Rectangle 2"/>
          <p:cNvSpPr>
            <a:spLocks noGrp="1" noChangeArrowheads="1"/>
          </p:cNvSpPr>
          <p:nvPr>
            <p:ph type="title"/>
          </p:nvPr>
        </p:nvSpPr>
        <p:spPr>
          <a:xfrm>
            <a:off x="152400" y="152400"/>
            <a:ext cx="8839200" cy="457200"/>
          </a:xfrm>
        </p:spPr>
        <p:txBody>
          <a:bodyPr>
            <a:normAutofit fontScale="90000"/>
          </a:bodyPr>
          <a:lstStyle/>
          <a:p>
            <a:r>
              <a:rPr lang="en-US" sz="3600" dirty="0">
                <a:latin typeface="Times New Roman" pitchFamily="18" charset="0"/>
                <a:cs typeface="Times New Roman" pitchFamily="18" charset="0"/>
              </a:rPr>
              <a:t>Step 5: Develop Client Program</a:t>
            </a:r>
            <a:endParaRPr lang="en-US" dirty="0">
              <a:solidFill>
                <a:schemeClr val="tx1"/>
              </a:solidFill>
              <a:latin typeface="Times New Roman" pitchFamily="18" charset="0"/>
              <a:cs typeface="Times New Roman" pitchFamily="18" charset="0"/>
            </a:endParaRPr>
          </a:p>
        </p:txBody>
      </p:sp>
      <p:sp>
        <p:nvSpPr>
          <p:cNvPr id="6" name="Slide Number Placeholder 5"/>
          <p:cNvSpPr>
            <a:spLocks noGrp="1"/>
          </p:cNvSpPr>
          <p:nvPr>
            <p:ph type="sldNum" sz="quarter" idx="12"/>
          </p:nvPr>
        </p:nvSpPr>
        <p:spPr/>
        <p:txBody>
          <a:bodyPr/>
          <a:lstStyle/>
          <a:p>
            <a:fld id="{B3F74FCB-21DF-45B1-90CF-B247D43B79DF}" type="slidenum">
              <a:rPr lang="en-US" smtClean="0"/>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36637"/>
            <a:ext cx="8763000" cy="4754563"/>
          </a:xfrm>
        </p:spPr>
        <p:txBody>
          <a:bodyPr>
            <a:normAutofit fontScale="70000" lnSpcReduction="20000"/>
          </a:bodyPr>
          <a:lstStyle/>
          <a:p>
            <a:pPr algn="just"/>
            <a:r>
              <a:rPr lang="en-US" b="1" dirty="0" err="1" smtClean="0">
                <a:latin typeface="Times New Roman" pitchFamily="18" charset="0"/>
                <a:cs typeface="Times New Roman" pitchFamily="18" charset="0"/>
              </a:rPr>
              <a:t>StudentServerInterfaceClient</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invokes the </a:t>
            </a:r>
            <a:r>
              <a:rPr lang="en-US" dirty="0" err="1" smtClean="0">
                <a:latin typeface="Times New Roman" pitchFamily="18" charset="0"/>
                <a:cs typeface="Times New Roman" pitchFamily="18" charset="0"/>
              </a:rPr>
              <a:t>findScore</a:t>
            </a:r>
            <a:r>
              <a:rPr lang="en-US" dirty="0" smtClean="0">
                <a:latin typeface="Times New Roman" pitchFamily="18" charset="0"/>
                <a:cs typeface="Times New Roman" pitchFamily="18" charset="0"/>
              </a:rPr>
              <a:t> method on the server to find the score for a specified student. The key method in </a:t>
            </a:r>
            <a:r>
              <a:rPr lang="en-US" b="1" dirty="0" err="1" smtClean="0">
                <a:latin typeface="Times New Roman" pitchFamily="18" charset="0"/>
                <a:cs typeface="Times New Roman" pitchFamily="18" charset="0"/>
              </a:rPr>
              <a:t>StudentServerInterfaceClient</a:t>
            </a:r>
            <a:r>
              <a:rPr lang="en-US" dirty="0" smtClean="0">
                <a:latin typeface="Times New Roman" pitchFamily="18" charset="0"/>
                <a:cs typeface="Times New Roman" pitchFamily="18" charset="0"/>
              </a:rPr>
              <a:t> is the </a:t>
            </a:r>
            <a:r>
              <a:rPr lang="en-US" b="1" dirty="0" err="1" smtClean="0">
                <a:latin typeface="Times New Roman" pitchFamily="18" charset="0"/>
                <a:cs typeface="Times New Roman" pitchFamily="18" charset="0"/>
              </a:rPr>
              <a:t>initializeRMI</a:t>
            </a:r>
            <a:r>
              <a:rPr lang="en-US" dirty="0" smtClean="0">
                <a:latin typeface="Times New Roman" pitchFamily="18" charset="0"/>
                <a:cs typeface="Times New Roman" pitchFamily="18" charset="0"/>
              </a:rPr>
              <a:t> method, which is responsible for locating the server stub.</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a:t>
            </a:r>
            <a:r>
              <a:rPr lang="en-US" b="1" dirty="0" err="1" smtClean="0">
                <a:latin typeface="Times New Roman" pitchFamily="18" charset="0"/>
                <a:cs typeface="Times New Roman" pitchFamily="18" charset="0"/>
              </a:rPr>
              <a:t>initializeRMI</a:t>
            </a:r>
            <a:r>
              <a:rPr lang="en-US" b="1"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method treats standalone applications differently from applets. The host name should be the name where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applet is downloaded. It can be obtained using the Applet's</a:t>
            </a:r>
            <a:br>
              <a:rPr lang="en-US" dirty="0" smtClean="0">
                <a:latin typeface="Times New Roman" pitchFamily="18" charset="0"/>
                <a:cs typeface="Times New Roman" pitchFamily="18" charset="0"/>
              </a:rPr>
            </a:br>
            <a:r>
              <a:rPr lang="en-US" b="1" dirty="0" err="1" smtClean="0">
                <a:latin typeface="Times New Roman" pitchFamily="18" charset="0"/>
                <a:cs typeface="Times New Roman" pitchFamily="18" charset="0"/>
              </a:rPr>
              <a:t>getCodeBase</a:t>
            </a:r>
            <a:r>
              <a:rPr lang="en-US" b="1" dirty="0" smtClean="0">
                <a:latin typeface="Times New Roman" pitchFamily="18" charset="0"/>
                <a:cs typeface="Times New Roman" pitchFamily="18" charset="0"/>
              </a:rPr>
              <a:t>().</a:t>
            </a:r>
            <a:r>
              <a:rPr lang="en-US" b="1" dirty="0" err="1" smtClean="0">
                <a:latin typeface="Times New Roman" pitchFamily="18" charset="0"/>
                <a:cs typeface="Times New Roman" pitchFamily="18" charset="0"/>
              </a:rPr>
              <a:t>getHost</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For standalone applications, the host name should be specified explicitly.</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a:t>
            </a:r>
            <a:r>
              <a:rPr lang="en-US" b="1" dirty="0" smtClean="0">
                <a:latin typeface="Times New Roman" pitchFamily="18" charset="0"/>
                <a:cs typeface="Times New Roman" pitchFamily="18" charset="0"/>
              </a:rPr>
              <a:t>lookup(String name) </a:t>
            </a:r>
            <a:r>
              <a:rPr lang="en-US" dirty="0" smtClean="0">
                <a:latin typeface="Times New Roman" pitchFamily="18" charset="0"/>
                <a:cs typeface="Times New Roman" pitchFamily="18" charset="0"/>
              </a:rPr>
              <a:t>method returns the remote object with the specified name. Once a remote object is found, it can be used just like a local object. The stub and the skeleton are used behind the scenes to make the remote method invocation work.</a:t>
            </a:r>
            <a:endParaRPr lang="en-US" dirty="0"/>
          </a:p>
        </p:txBody>
      </p:sp>
      <p:sp>
        <p:nvSpPr>
          <p:cNvPr id="4" name="Rectangle 2"/>
          <p:cNvSpPr>
            <a:spLocks noGrp="1" noChangeArrowheads="1"/>
          </p:cNvSpPr>
          <p:nvPr>
            <p:ph type="title"/>
          </p:nvPr>
        </p:nvSpPr>
        <p:spPr>
          <a:xfrm>
            <a:off x="152400" y="152400"/>
            <a:ext cx="8839200" cy="457200"/>
          </a:xfrm>
        </p:spPr>
        <p:txBody>
          <a:bodyPr>
            <a:normAutofit fontScale="90000"/>
          </a:bodyPr>
          <a:lstStyle/>
          <a:p>
            <a:r>
              <a:rPr lang="en-US" sz="3600" dirty="0">
                <a:latin typeface="Times New Roman" pitchFamily="18" charset="0"/>
                <a:cs typeface="Times New Roman" pitchFamily="18" charset="0"/>
              </a:rPr>
              <a:t>Step 5: Develop Client Program</a:t>
            </a:r>
            <a:endParaRPr lang="en-US" dirty="0">
              <a:solidFill>
                <a:schemeClr val="tx1"/>
              </a:solidFill>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B3F74FCB-21DF-45B1-90CF-B247D43B79DF}" type="slidenum">
              <a:rPr lang="en-US" smtClean="0"/>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latin typeface="Times New Roman" pitchFamily="18" charset="0"/>
                <a:cs typeface="Times New Roman" pitchFamily="18" charset="0"/>
              </a:rPr>
              <a:t>Steps To Run the above Example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228600" y="1143001"/>
            <a:ext cx="8763000" cy="4343400"/>
          </a:xfrm>
        </p:spPr>
        <p:txBody>
          <a:bodyPr>
            <a:normAutofit fontScale="77500" lnSpcReduction="20000"/>
          </a:bodyPr>
          <a:lstStyle/>
          <a:p>
            <a:pPr marL="514350" indent="-514350" algn="just">
              <a:buFont typeface="+mj-lt"/>
              <a:buAutoNum type="arabicPeriod"/>
            </a:pPr>
            <a:r>
              <a:rPr lang="en-US" dirty="0" smtClean="0">
                <a:latin typeface="Times New Roman" pitchFamily="18" charset="0"/>
                <a:cs typeface="Times New Roman" pitchFamily="18" charset="0"/>
              </a:rPr>
              <a:t>Start the RMI Registry by typing "</a:t>
            </a:r>
            <a:r>
              <a:rPr lang="en-US" b="1" dirty="0" smtClean="0">
                <a:latin typeface="Times New Roman" pitchFamily="18" charset="0"/>
                <a:cs typeface="Times New Roman" pitchFamily="18" charset="0"/>
              </a:rPr>
              <a:t>start </a:t>
            </a:r>
            <a:r>
              <a:rPr lang="en-US" b="1" dirty="0" err="1" smtClean="0">
                <a:latin typeface="Times New Roman" pitchFamily="18" charset="0"/>
                <a:cs typeface="Times New Roman" pitchFamily="18" charset="0"/>
              </a:rPr>
              <a:t>rmiregistry</a:t>
            </a:r>
            <a:r>
              <a:rPr lang="en-US" dirty="0" smtClean="0">
                <a:latin typeface="Times New Roman" pitchFamily="18" charset="0"/>
                <a:cs typeface="Times New Roman" pitchFamily="18" charset="0"/>
              </a:rPr>
              <a:t>" at a DOS prompt from the directory where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you will run the RMI server.</a:t>
            </a:r>
          </a:p>
          <a:p>
            <a:pPr marL="514350" indent="-514350" algn="just">
              <a:buFont typeface="+mj-lt"/>
              <a:buAutoNum type="arabicPeriod"/>
            </a:pPr>
            <a:r>
              <a:rPr lang="en-US" dirty="0" smtClean="0">
                <a:latin typeface="Times New Roman" pitchFamily="18" charset="0"/>
                <a:cs typeface="Times New Roman" pitchFamily="18" charset="0"/>
              </a:rPr>
              <a:t>Start the server </a:t>
            </a:r>
            <a:r>
              <a:rPr lang="en-US" b="1" dirty="0" err="1" smtClean="0">
                <a:latin typeface="Times New Roman" pitchFamily="18" charset="0"/>
                <a:cs typeface="Times New Roman" pitchFamily="18" charset="0"/>
              </a:rPr>
              <a:t>RegisterWithRMIServer</a:t>
            </a:r>
            <a:r>
              <a:rPr lang="en-US" dirty="0" smtClean="0">
                <a:latin typeface="Times New Roman" pitchFamily="18" charset="0"/>
                <a:cs typeface="Times New Roman" pitchFamily="18" charset="0"/>
              </a:rPr>
              <a:t> using the following command. </a:t>
            </a:r>
            <a:r>
              <a:rPr lang="en-US" dirty="0" err="1" smtClean="0">
                <a:latin typeface="Times New Roman" pitchFamily="18" charset="0"/>
                <a:cs typeface="Times New Roman" pitchFamily="18" charset="0"/>
              </a:rPr>
              <a:t>Eg</a:t>
            </a:r>
            <a:r>
              <a:rPr lang="en-US" dirty="0" smtClean="0">
                <a:latin typeface="Times New Roman" pitchFamily="18" charset="0"/>
                <a:cs typeface="Times New Roman" pitchFamily="18" charset="0"/>
              </a:rPr>
              <a:t>:</a:t>
            </a:r>
          </a:p>
          <a:p>
            <a:pPr marL="514350" indent="-514350" algn="just">
              <a:buNone/>
            </a:pPr>
            <a:r>
              <a:rPr lang="en-US" dirty="0" smtClean="0">
                <a:latin typeface="Times New Roman" pitchFamily="18" charset="0"/>
                <a:cs typeface="Times New Roman" pitchFamily="18" charset="0"/>
              </a:rPr>
              <a:t>	C:\</a:t>
            </a:r>
            <a:r>
              <a:rPr lang="en-US" b="1" dirty="0" smtClean="0">
                <a:latin typeface="Times New Roman" pitchFamily="18" charset="0"/>
                <a:cs typeface="Times New Roman" pitchFamily="18" charset="0"/>
              </a:rPr>
              <a:t>book&gt;</a:t>
            </a:r>
            <a:r>
              <a:rPr lang="en-US" b="1" dirty="0" err="1" smtClean="0">
                <a:latin typeface="Times New Roman" pitchFamily="18" charset="0"/>
                <a:cs typeface="Times New Roman" pitchFamily="18" charset="0"/>
              </a:rPr>
              <a:t>javac</a:t>
            </a:r>
            <a:r>
              <a:rPr lang="en-US" b="1" dirty="0" smtClean="0">
                <a:latin typeface="Times New Roman" pitchFamily="18" charset="0"/>
                <a:cs typeface="Times New Roman" pitchFamily="18" charset="0"/>
              </a:rPr>
              <a:t> RegisterWithRMIServer.java  </a:t>
            </a:r>
            <a:endParaRPr lang="en-US" dirty="0" smtClean="0">
              <a:latin typeface="Times New Roman" pitchFamily="18" charset="0"/>
              <a:cs typeface="Times New Roman" pitchFamily="18" charset="0"/>
            </a:endParaRPr>
          </a:p>
          <a:p>
            <a:pPr marL="514350" indent="-514350" algn="just">
              <a:buNone/>
            </a:pPr>
            <a:r>
              <a:rPr lang="en-US" dirty="0" smtClean="0">
                <a:latin typeface="Times New Roman" pitchFamily="18" charset="0"/>
                <a:cs typeface="Times New Roman" pitchFamily="18" charset="0"/>
              </a:rPr>
              <a:t>	 C:\book&gt;</a:t>
            </a:r>
            <a:r>
              <a:rPr lang="en-US" b="1" dirty="0" smtClean="0">
                <a:latin typeface="Times New Roman" pitchFamily="18" charset="0"/>
                <a:cs typeface="Times New Roman" pitchFamily="18" charset="0"/>
              </a:rPr>
              <a:t>java </a:t>
            </a:r>
            <a:r>
              <a:rPr lang="en-US" b="1" dirty="0" err="1" smtClean="0">
                <a:latin typeface="Times New Roman" pitchFamily="18" charset="0"/>
                <a:cs typeface="Times New Roman" pitchFamily="18" charset="0"/>
              </a:rPr>
              <a:t>RegisterWithRMIServer</a:t>
            </a:r>
            <a:endParaRPr lang="en-US" dirty="0" smtClean="0">
              <a:latin typeface="Times New Roman" pitchFamily="18" charset="0"/>
              <a:cs typeface="Times New Roman" pitchFamily="18" charset="0"/>
            </a:endParaRPr>
          </a:p>
          <a:p>
            <a:pPr marL="514350" indent="-514350" algn="just">
              <a:buFont typeface="+mj-lt"/>
              <a:buAutoNum type="arabicPeriod"/>
            </a:pPr>
            <a:r>
              <a:rPr lang="en-US" dirty="0" smtClean="0">
                <a:latin typeface="Times New Roman" pitchFamily="18" charset="0"/>
                <a:cs typeface="Times New Roman" pitchFamily="18" charset="0"/>
              </a:rPr>
              <a:t>Run the client </a:t>
            </a:r>
            <a:r>
              <a:rPr lang="en-US" dirty="0" err="1" smtClean="0">
                <a:latin typeface="Times New Roman" pitchFamily="18" charset="0"/>
                <a:cs typeface="Times New Roman" pitchFamily="18" charset="0"/>
              </a:rPr>
              <a:t>StudentServerInterfaceClient</a:t>
            </a:r>
            <a:r>
              <a:rPr lang="en-US" dirty="0" smtClean="0">
                <a:latin typeface="Times New Roman" pitchFamily="18" charset="0"/>
                <a:cs typeface="Times New Roman" pitchFamily="18" charset="0"/>
              </a:rPr>
              <a:t> as an application</a:t>
            </a:r>
          </a:p>
          <a:p>
            <a:pPr marL="514350" indent="-514350" algn="just">
              <a:buFont typeface="+mj-lt"/>
              <a:buAutoNum type="arabicPeriod"/>
            </a:pPr>
            <a:endParaRPr lang="en-US" dirty="0" smtClean="0">
              <a:latin typeface="Times New Roman" pitchFamily="18" charset="0"/>
              <a:cs typeface="Times New Roman" pitchFamily="18" charset="0"/>
            </a:endParaRPr>
          </a:p>
          <a:p>
            <a:pPr marL="514350" indent="-514350" algn="just">
              <a:buNone/>
            </a:pPr>
            <a:r>
              <a:rPr lang="en-US" b="1" dirty="0" smtClean="0">
                <a:latin typeface="Times New Roman" pitchFamily="18" charset="0"/>
                <a:cs typeface="Times New Roman" pitchFamily="18" charset="0"/>
              </a:rPr>
              <a:t>NOTE:</a:t>
            </a:r>
            <a:r>
              <a:rPr lang="en-US" dirty="0" smtClean="0">
                <a:latin typeface="Times New Roman" pitchFamily="18" charset="0"/>
                <a:cs typeface="Times New Roman" pitchFamily="18" charset="0"/>
              </a:rPr>
              <a:t> You must start </a:t>
            </a:r>
            <a:r>
              <a:rPr lang="en-US" dirty="0" err="1" smtClean="0">
                <a:latin typeface="Times New Roman" pitchFamily="18" charset="0"/>
                <a:cs typeface="Times New Roman" pitchFamily="18" charset="0"/>
              </a:rPr>
              <a:t>rmiregistry</a:t>
            </a:r>
            <a:r>
              <a:rPr lang="en-US" dirty="0" smtClean="0">
                <a:latin typeface="Times New Roman" pitchFamily="18" charset="0"/>
                <a:cs typeface="Times New Roman" pitchFamily="18" charset="0"/>
              </a:rPr>
              <a:t> from the directory where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you will run the RMI server</a:t>
            </a:r>
          </a:p>
        </p:txBody>
      </p:sp>
      <p:sp>
        <p:nvSpPr>
          <p:cNvPr id="4" name="Slide Number Placeholder 3"/>
          <p:cNvSpPr>
            <a:spLocks noGrp="1"/>
          </p:cNvSpPr>
          <p:nvPr>
            <p:ph type="sldNum" sz="quarter" idx="12"/>
          </p:nvPr>
        </p:nvSpPr>
        <p:spPr/>
        <p:txBody>
          <a:bodyPr/>
          <a:lstStyle/>
          <a:p>
            <a:fld id="{B3F74FCB-21DF-45B1-90CF-B247D43B79DF}" type="slidenum">
              <a:rPr lang="en-US" smtClean="0"/>
              <a:pPr/>
              <a:t>37</a:t>
            </a:fld>
            <a:endParaRPr lang="en-US"/>
          </a:p>
        </p:txBody>
      </p:sp>
      <p:pic>
        <p:nvPicPr>
          <p:cNvPr id="58371" name="Picture 3"/>
          <p:cNvPicPr>
            <a:picLocks noChangeAspect="1" noChangeArrowheads="1"/>
          </p:cNvPicPr>
          <p:nvPr/>
        </p:nvPicPr>
        <p:blipFill>
          <a:blip r:embed="rId2"/>
          <a:srcRect/>
          <a:stretch>
            <a:fillRect/>
          </a:stretch>
        </p:blipFill>
        <p:spPr bwMode="auto">
          <a:xfrm>
            <a:off x="7086600" y="2800350"/>
            <a:ext cx="409575" cy="400050"/>
          </a:xfrm>
          <a:prstGeom prst="rect">
            <a:avLst/>
          </a:prstGeom>
          <a:noFill/>
          <a:ln w="9525">
            <a:noFill/>
            <a:miter lim="800000"/>
            <a:headEnd/>
            <a:tailEnd/>
          </a:ln>
          <a:effectLst/>
        </p:spPr>
      </p:pic>
      <p:pic>
        <p:nvPicPr>
          <p:cNvPr id="8" name="Picture 3"/>
          <p:cNvPicPr>
            <a:picLocks noChangeAspect="1" noChangeArrowheads="1"/>
          </p:cNvPicPr>
          <p:nvPr/>
        </p:nvPicPr>
        <p:blipFill>
          <a:blip r:embed="rId2"/>
          <a:srcRect/>
          <a:stretch>
            <a:fillRect/>
          </a:stretch>
        </p:blipFill>
        <p:spPr bwMode="auto">
          <a:xfrm>
            <a:off x="6477000" y="3181350"/>
            <a:ext cx="409575" cy="400050"/>
          </a:xfrm>
          <a:prstGeom prst="rect">
            <a:avLst/>
          </a:prstGeom>
          <a:noFill/>
          <a:ln w="9525">
            <a:noFill/>
            <a:miter lim="800000"/>
            <a:headEnd/>
            <a:tailEnd/>
          </a:ln>
          <a:effec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152400" y="152400"/>
            <a:ext cx="8839200" cy="457200"/>
          </a:xfrm>
        </p:spPr>
        <p:txBody>
          <a:bodyPr>
            <a:normAutofit fontScale="90000"/>
          </a:bodyPr>
          <a:lstStyle/>
          <a:p>
            <a:r>
              <a:rPr lang="en-US" sz="3600" dirty="0" smtClean="0">
                <a:latin typeface="Times New Roman" pitchFamily="18" charset="0"/>
                <a:cs typeface="Times New Roman" pitchFamily="18" charset="0"/>
              </a:rPr>
              <a:t>RMI vs. Socket-Level Programming </a:t>
            </a:r>
          </a:p>
        </p:txBody>
      </p:sp>
      <p:sp>
        <p:nvSpPr>
          <p:cNvPr id="5" name="Text Box 4"/>
          <p:cNvSpPr txBox="1">
            <a:spLocks noChangeArrowheads="1"/>
          </p:cNvSpPr>
          <p:nvPr/>
        </p:nvSpPr>
        <p:spPr bwMode="auto">
          <a:xfrm>
            <a:off x="304800" y="838200"/>
            <a:ext cx="8534400" cy="5883275"/>
          </a:xfrm>
          <a:prstGeom prst="rect">
            <a:avLst/>
          </a:prstGeom>
          <a:noFill/>
          <a:ln w="12700">
            <a:noFill/>
            <a:miter lim="800000"/>
            <a:headEnd type="none" w="sm" len="sm"/>
            <a:tailEnd type="none" w="sm" len="sm"/>
          </a:ln>
        </p:spPr>
        <p:txBody>
          <a:bodyPr>
            <a:spAutoFit/>
          </a:bodyPr>
          <a:lstStyle/>
          <a:p>
            <a:pPr algn="just"/>
            <a:r>
              <a:rPr lang="en-US" sz="2000" dirty="0">
                <a:latin typeface="Times New Roman" pitchFamily="18" charset="0"/>
                <a:cs typeface="Times New Roman" pitchFamily="18" charset="0"/>
              </a:rPr>
              <a:t>RMI enables you to program at a higher level of abstraction. It hides the details of socket server, socket, connection, and sending or receiving data. It even implements a multithreading server under the hood, whereas with socket-level programming you have to explicitly implement threads for handling multiple clients. </a:t>
            </a:r>
          </a:p>
          <a:p>
            <a:pPr algn="just"/>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RMI applications are scalable and easy to maintain. You can change the RMI server or move it to another machine without modifying the client program except for resetting the URL to locate the server. (To avoid resetting the URL, you can modify the client to pass the URL as a command-line parameter.) In socket-level programming, a client operation to send data requires a server operation to read it. The implementation of client and server at the socket-level is tightly synchronized.</a:t>
            </a:r>
          </a:p>
          <a:p>
            <a:pPr algn="just"/>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RMI clients can directly invoke the server method, whereas socket-level programming is limited to passing values. Socket-level programming is very primitive. Avoid using it to develop client/server applications. As an analogy, socket-level programming is like programming in assembly language, while RMI programming is like programming in a high-level language.</a:t>
            </a:r>
          </a:p>
        </p:txBody>
      </p:sp>
      <p:sp>
        <p:nvSpPr>
          <p:cNvPr id="6" name="Slide Number Placeholder 5"/>
          <p:cNvSpPr>
            <a:spLocks noGrp="1"/>
          </p:cNvSpPr>
          <p:nvPr>
            <p:ph type="sldNum" sz="quarter" idx="12"/>
          </p:nvPr>
        </p:nvSpPr>
        <p:spPr/>
        <p:txBody>
          <a:bodyPr/>
          <a:lstStyle/>
          <a:p>
            <a:fld id="{B3F74FCB-21DF-45B1-90CF-B247D43B79DF}" type="slidenum">
              <a:rPr lang="en-US" smtClean="0"/>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152400" y="152400"/>
            <a:ext cx="8839200" cy="457200"/>
          </a:xfrm>
        </p:spPr>
        <p:txBody>
          <a:bodyPr>
            <a:normAutofit fontScale="90000"/>
          </a:bodyPr>
          <a:lstStyle/>
          <a:p>
            <a:r>
              <a:rPr lang="en-US" sz="3200" dirty="0" smtClean="0">
                <a:latin typeface="Times New Roman" pitchFamily="18" charset="0"/>
                <a:cs typeface="Times New Roman" pitchFamily="18" charset="0"/>
              </a:rPr>
              <a:t>Developing Three-Tier Applications Using RMI</a:t>
            </a:r>
            <a:r>
              <a:rPr lang="en-US" sz="3600" dirty="0" smtClean="0">
                <a:latin typeface="Times New Roman" pitchFamily="18" charset="0"/>
                <a:cs typeface="Times New Roman" pitchFamily="18" charset="0"/>
              </a:rPr>
              <a:t> </a:t>
            </a:r>
          </a:p>
        </p:txBody>
      </p:sp>
      <p:sp>
        <p:nvSpPr>
          <p:cNvPr id="5" name="Text Box 4"/>
          <p:cNvSpPr txBox="1">
            <a:spLocks noChangeArrowheads="1"/>
          </p:cNvSpPr>
          <p:nvPr/>
        </p:nvSpPr>
        <p:spPr bwMode="auto">
          <a:xfrm>
            <a:off x="304800" y="838200"/>
            <a:ext cx="8534400" cy="4664075"/>
          </a:xfrm>
          <a:prstGeom prst="rect">
            <a:avLst/>
          </a:prstGeom>
          <a:noFill/>
          <a:ln w="12700">
            <a:noFill/>
            <a:miter lim="800000"/>
            <a:headEnd type="none" w="sm" len="sm"/>
            <a:tailEnd type="none" w="sm" len="sm"/>
          </a:ln>
        </p:spPr>
        <p:txBody>
          <a:bodyPr>
            <a:spAutoFit/>
          </a:bodyPr>
          <a:lstStyle/>
          <a:p>
            <a:pPr algn="just"/>
            <a:r>
              <a:rPr lang="en-US" sz="2000" dirty="0">
                <a:latin typeface="Times New Roman" pitchFamily="18" charset="0"/>
                <a:cs typeface="Times New Roman" pitchFamily="18" charset="0"/>
              </a:rPr>
              <a:t>Three-tier applications have gained considerable attention in recent years, largely because of the demand for more scalable and load-balanced systems to replace traditional two-tier client/server database systems. A centralized database system not only handles data access but also processes the business rules on data. Thus, a centralized database is usually heavily loaded because it requires extensive data manipulation and processing. In some situations, data processing is handled by the client and business rules are stored on the client side. It is preferable to use a middle tier as a buffer between a client and the database. The middle tier can be used to apply business logic and rules, and to process data to reduce the load on the database. </a:t>
            </a:r>
          </a:p>
          <a:p>
            <a:pPr algn="just"/>
            <a:r>
              <a:rPr lang="en-US" sz="2000" dirty="0">
                <a:latin typeface="Times New Roman" pitchFamily="18" charset="0"/>
                <a:cs typeface="Times New Roman" pitchFamily="18" charset="0"/>
              </a:rPr>
              <a:t> </a:t>
            </a:r>
          </a:p>
          <a:p>
            <a:pPr algn="just"/>
            <a:r>
              <a:rPr lang="en-US" sz="2000" dirty="0">
                <a:latin typeface="Times New Roman" pitchFamily="18" charset="0"/>
                <a:cs typeface="Times New Roman" pitchFamily="18" charset="0"/>
              </a:rPr>
              <a:t>A three-tier architecture does more than just reduce the processing load on the server. It also provides access to multiple network sites. This is especially useful to Java applets that need to access multiple databases on different servers, since an applet can only connect with the server from which it is downloaded. </a:t>
            </a:r>
          </a:p>
        </p:txBody>
      </p:sp>
      <p:sp>
        <p:nvSpPr>
          <p:cNvPr id="6" name="Slide Number Placeholder 5"/>
          <p:cNvSpPr>
            <a:spLocks noGrp="1"/>
          </p:cNvSpPr>
          <p:nvPr>
            <p:ph type="sldNum" sz="quarter" idx="12"/>
          </p:nvPr>
        </p:nvSpPr>
        <p:spPr/>
        <p:txBody>
          <a:bodyPr/>
          <a:lstStyle/>
          <a:p>
            <a:fld id="{B3F74FCB-21DF-45B1-90CF-B247D43B79DF}" type="slidenum">
              <a:rPr lang="en-US" smtClean="0"/>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15962"/>
          </a:xfrm>
        </p:spPr>
        <p:txBody>
          <a:bodyPr>
            <a:normAutofit fontScale="90000"/>
          </a:bodyPr>
          <a:lstStyle/>
          <a:p>
            <a:r>
              <a:rPr lang="en-US" dirty="0" smtClean="0">
                <a:latin typeface="Times New Roman" pitchFamily="18" charset="0"/>
                <a:cs typeface="Times New Roman" pitchFamily="18" charset="0"/>
              </a:rPr>
              <a:t>RMI Basics</a:t>
            </a:r>
            <a:endParaRPr lang="en-US" dirty="0"/>
          </a:p>
        </p:txBody>
      </p:sp>
      <p:sp>
        <p:nvSpPr>
          <p:cNvPr id="3" name="Content Placeholder 2"/>
          <p:cNvSpPr>
            <a:spLocks noGrp="1"/>
          </p:cNvSpPr>
          <p:nvPr>
            <p:ph idx="1"/>
          </p:nvPr>
        </p:nvSpPr>
        <p:spPr>
          <a:xfrm>
            <a:off x="228600" y="914400"/>
            <a:ext cx="8763000" cy="5791200"/>
          </a:xfrm>
        </p:spPr>
        <p:txBody>
          <a:bodyPr>
            <a:normAutofit fontScale="92500" lnSpcReduction="20000"/>
          </a:bodyPr>
          <a:lstStyle/>
          <a:p>
            <a:pPr lvl="0" algn="just"/>
            <a:r>
              <a:rPr lang="en-US" dirty="0">
                <a:latin typeface="Times New Roman" pitchFamily="18" charset="0"/>
                <a:cs typeface="Times New Roman" pitchFamily="18" charset="0"/>
              </a:rPr>
              <a:t>Remote Method Invocation (RMI) provides a framework for building </a:t>
            </a:r>
            <a:r>
              <a:rPr lang="en-US" dirty="0">
                <a:solidFill>
                  <a:srgbClr val="FF0000"/>
                </a:solidFill>
                <a:latin typeface="Times New Roman" pitchFamily="18" charset="0"/>
                <a:cs typeface="Times New Roman" pitchFamily="18" charset="0"/>
              </a:rPr>
              <a:t>distributed Java systems</a:t>
            </a:r>
            <a:r>
              <a:rPr lang="en-US" dirty="0">
                <a:latin typeface="Times New Roman" pitchFamily="18" charset="0"/>
                <a:cs typeface="Times New Roman" pitchFamily="18" charset="0"/>
              </a:rPr>
              <a:t>. </a:t>
            </a:r>
          </a:p>
          <a:p>
            <a:pPr lvl="0" algn="just"/>
            <a:r>
              <a:rPr lang="en-US" dirty="0">
                <a:latin typeface="Times New Roman" pitchFamily="18" charset="0"/>
                <a:cs typeface="Times New Roman" pitchFamily="18" charset="0"/>
              </a:rPr>
              <a:t>Using RMI, a Java object on one system can invoke a method in an object on another system on the network. </a:t>
            </a:r>
          </a:p>
          <a:p>
            <a:pPr lvl="0" algn="just"/>
            <a:r>
              <a:rPr lang="en-US" dirty="0">
                <a:latin typeface="Times New Roman" pitchFamily="18" charset="0"/>
                <a:cs typeface="Times New Roman" pitchFamily="18" charset="0"/>
              </a:rPr>
              <a:t>A distributed Java system can be defined as a collection of cooperative distributed objects on the network.</a:t>
            </a:r>
          </a:p>
          <a:p>
            <a:pPr lvl="0" algn="just"/>
            <a:r>
              <a:rPr lang="en-US" dirty="0">
                <a:latin typeface="Times New Roman" pitchFamily="18" charset="0"/>
                <a:cs typeface="Times New Roman" pitchFamily="18" charset="0"/>
              </a:rPr>
              <a:t>RMI is the Java Distributed Object Model </a:t>
            </a:r>
            <a:r>
              <a:rPr lang="en-US" dirty="0" smtClean="0">
                <a:latin typeface="Times New Roman" pitchFamily="18" charset="0"/>
                <a:cs typeface="Times New Roman" pitchFamily="18" charset="0"/>
              </a:rPr>
              <a:t>for facilitating </a:t>
            </a:r>
            <a:r>
              <a:rPr lang="en-US" dirty="0">
                <a:latin typeface="Times New Roman" pitchFamily="18" charset="0"/>
                <a:cs typeface="Times New Roman" pitchFamily="18" charset="0"/>
              </a:rPr>
              <a:t>communications among distributed objects. </a:t>
            </a:r>
            <a:endParaRPr lang="en-US"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RMI </a:t>
            </a:r>
            <a:r>
              <a:rPr lang="en-US" dirty="0">
                <a:latin typeface="Times New Roman" pitchFamily="18" charset="0"/>
                <a:cs typeface="Times New Roman" pitchFamily="18" charset="0"/>
              </a:rPr>
              <a:t>is a higher-level API built on top of </a:t>
            </a:r>
            <a:r>
              <a:rPr lang="en-US" dirty="0" smtClean="0">
                <a:latin typeface="Times New Roman" pitchFamily="18" charset="0"/>
                <a:cs typeface="Times New Roman" pitchFamily="18" charset="0"/>
              </a:rPr>
              <a:t>sockets.</a:t>
            </a:r>
          </a:p>
          <a:p>
            <a:pPr lvl="0" algn="just"/>
            <a:r>
              <a:rPr lang="en-US" dirty="0" smtClean="0">
                <a:latin typeface="Times New Roman" pitchFamily="18" charset="0"/>
                <a:cs typeface="Times New Roman" pitchFamily="18" charset="0"/>
              </a:rPr>
              <a:t>Socket-level </a:t>
            </a:r>
            <a:r>
              <a:rPr lang="en-US" dirty="0">
                <a:latin typeface="Times New Roman" pitchFamily="18" charset="0"/>
                <a:cs typeface="Times New Roman" pitchFamily="18" charset="0"/>
              </a:rPr>
              <a:t>programming allows you to pass data through sockets among computers. </a:t>
            </a:r>
            <a:endParaRPr lang="en-US" dirty="0" smtClean="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B3F74FCB-21DF-45B1-90CF-B247D43B79DF}" type="slidenum">
              <a:rPr lang="en-US" smtClean="0"/>
              <a:pPr/>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152400" y="285750"/>
            <a:ext cx="8763000" cy="476250"/>
          </a:xfrm>
        </p:spPr>
        <p:txBody>
          <a:bodyPr>
            <a:noAutofit/>
          </a:bodyPr>
          <a:lstStyle/>
          <a:p>
            <a:r>
              <a:rPr lang="en-US" sz="2600" dirty="0" smtClean="0">
                <a:latin typeface="Times New Roman" pitchFamily="18" charset="0"/>
                <a:cs typeface="Times New Roman" pitchFamily="18" charset="0"/>
              </a:rPr>
              <a:t>Example: Retrieving Student Scores on a Database Using RMI</a:t>
            </a:r>
          </a:p>
        </p:txBody>
      </p:sp>
      <p:sp>
        <p:nvSpPr>
          <p:cNvPr id="5" name="Rectangle 3"/>
          <p:cNvSpPr txBox="1">
            <a:spLocks noChangeArrowheads="1"/>
          </p:cNvSpPr>
          <p:nvPr/>
        </p:nvSpPr>
        <p:spPr>
          <a:xfrm>
            <a:off x="304800" y="990600"/>
            <a:ext cx="8686800" cy="3886200"/>
          </a:xfrm>
          <a:prstGeom prst="rect">
            <a:avLst/>
          </a:prstGeom>
        </p:spPr>
        <p:txBody>
          <a:bodyPr vert="horz" lIns="91440" tIns="45720" rIns="91440" bIns="45720" rtlCol="0">
            <a:normAutofit fontScale="92500" lnSpcReduction="20000"/>
          </a:bodyPr>
          <a:lstStyle/>
          <a:p>
            <a:pPr marL="0" marR="0" lvl="0" indent="0" algn="just" defTabSz="914400" rtl="0" eaLnBrk="1" fontAlgn="auto" latinLnBrk="0" hangingPunct="1">
              <a:lnSpc>
                <a:spcPct val="90000"/>
              </a:lnSpc>
              <a:spcBef>
                <a:spcPct val="20000"/>
              </a:spcBef>
              <a:spcAft>
                <a:spcPts val="0"/>
              </a:spcAft>
              <a:buClrTx/>
              <a:buSzTx/>
              <a:buFont typeface="Monotype Sorts" pitchFamily="2" charset="2"/>
              <a:buNone/>
              <a:tabLst/>
              <a:defRPr/>
            </a:pPr>
            <a:r>
              <a:rPr kumimoji="0" lang="en-US" sz="26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Problem: This example rewrites the previous Example to find scores stored in a database rather than a hash map. In addition, the system is capable of blocking a client from accessing a student who has not given the university permission to publish his/her score. An RMI component is developed to serve as a middle tier between client and database; it sends a search request to the database, processes the result, and returns an appropriate value to the client. </a:t>
            </a:r>
          </a:p>
          <a:p>
            <a:pPr marL="0" marR="0" lvl="0" indent="0" algn="just" defTabSz="914400" rtl="0" eaLnBrk="1" fontAlgn="auto" latinLnBrk="0" hangingPunct="1">
              <a:lnSpc>
                <a:spcPct val="90000"/>
              </a:lnSpc>
              <a:spcBef>
                <a:spcPct val="20000"/>
              </a:spcBef>
              <a:spcAft>
                <a:spcPts val="0"/>
              </a:spcAft>
              <a:buClrTx/>
              <a:buSzTx/>
              <a:buFont typeface="Monotype Sorts" pitchFamily="2" charset="2"/>
              <a:buNone/>
              <a:tabLst/>
              <a:defRPr/>
            </a:pPr>
            <a:endParaRPr kumimoji="0" lang="en-US" sz="26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lvl="0" algn="just">
              <a:lnSpc>
                <a:spcPct val="90000"/>
              </a:lnSpc>
              <a:spcBef>
                <a:spcPct val="20000"/>
              </a:spcBef>
              <a:defRPr/>
            </a:pPr>
            <a:r>
              <a:rPr lang="en-US" sz="2600" dirty="0" smtClean="0">
                <a:latin typeface="Times New Roman" pitchFamily="18" charset="0"/>
                <a:cs typeface="Times New Roman" pitchFamily="18" charset="0"/>
              </a:rPr>
              <a:t>For simplicity, this example reuses the </a:t>
            </a:r>
            <a:r>
              <a:rPr lang="en-US" sz="2600" dirty="0" err="1" smtClean="0">
                <a:latin typeface="Times New Roman" pitchFamily="18" charset="0"/>
                <a:cs typeface="Times New Roman" pitchFamily="18" charset="0"/>
              </a:rPr>
              <a:t>StudentServerInterface</a:t>
            </a:r>
            <a:r>
              <a:rPr lang="en-US" sz="2600" dirty="0" smtClean="0">
                <a:latin typeface="Times New Roman" pitchFamily="18" charset="0"/>
                <a:cs typeface="Times New Roman" pitchFamily="18" charset="0"/>
              </a:rPr>
              <a:t> interface and </a:t>
            </a:r>
            <a:r>
              <a:rPr lang="en-US" sz="2600" dirty="0" err="1" smtClean="0">
                <a:latin typeface="Times New Roman" pitchFamily="18" charset="0"/>
                <a:cs typeface="Times New Roman" pitchFamily="18" charset="0"/>
              </a:rPr>
              <a:t>StudentServerInterfaceClient</a:t>
            </a:r>
            <a:r>
              <a:rPr lang="en-US" sz="2600" dirty="0" smtClean="0">
                <a:latin typeface="Times New Roman" pitchFamily="18" charset="0"/>
                <a:cs typeface="Times New Roman" pitchFamily="18" charset="0"/>
              </a:rPr>
              <a:t> class from previous example with no modifications. All you have to do is to provide a new implementation for the server interface and create a program to register the server with the RMI. Here are the steps to complete the program:</a:t>
            </a:r>
            <a:endParaRPr kumimoji="0" lang="en-US" sz="26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p:txBody>
      </p:sp>
      <p:pic>
        <p:nvPicPr>
          <p:cNvPr id="6" name="Picture 8"/>
          <p:cNvPicPr>
            <a:picLocks noChangeAspect="1" noChangeArrowheads="1"/>
          </p:cNvPicPr>
          <p:nvPr/>
        </p:nvPicPr>
        <p:blipFill>
          <a:blip r:embed="rId2"/>
          <a:srcRect/>
          <a:stretch>
            <a:fillRect/>
          </a:stretch>
        </p:blipFill>
        <p:spPr bwMode="auto">
          <a:xfrm>
            <a:off x="2362200" y="5334000"/>
            <a:ext cx="3505200" cy="1304925"/>
          </a:xfrm>
          <a:prstGeom prst="rect">
            <a:avLst/>
          </a:prstGeom>
          <a:noFill/>
          <a:ln w="9525">
            <a:noFill/>
            <a:miter lim="800000"/>
            <a:headEnd/>
            <a:tailEnd/>
          </a:ln>
        </p:spPr>
      </p:pic>
      <p:sp>
        <p:nvSpPr>
          <p:cNvPr id="7" name="Slide Number Placeholder 6"/>
          <p:cNvSpPr>
            <a:spLocks noGrp="1"/>
          </p:cNvSpPr>
          <p:nvPr>
            <p:ph type="sldNum" sz="quarter" idx="12"/>
          </p:nvPr>
        </p:nvSpPr>
        <p:spPr/>
        <p:txBody>
          <a:bodyPr/>
          <a:lstStyle/>
          <a:p>
            <a:fld id="{B3F74FCB-21DF-45B1-90CF-B247D43B79DF}" type="slidenum">
              <a:rPr lang="en-US" smtClean="0"/>
              <a:pPr/>
              <a:t>40</a:t>
            </a:fld>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1"/>
            <a:ext cx="8763000" cy="5867399"/>
          </a:xfrm>
        </p:spPr>
        <p:txBody>
          <a:bodyPr>
            <a:normAutofit fontScale="70000" lnSpcReduction="20000"/>
          </a:bodyPr>
          <a:lstStyle/>
          <a:p>
            <a:pPr marL="514350" indent="-514350" algn="just">
              <a:buAutoNum type="arabicPeriod"/>
            </a:pPr>
            <a:r>
              <a:rPr lang="en-US" dirty="0" smtClean="0">
                <a:latin typeface="Times New Roman" pitchFamily="18" charset="0"/>
                <a:cs typeface="Times New Roman" pitchFamily="18" charset="0"/>
              </a:rPr>
              <a:t>Store the scores in a database table named Score that contains three columns: name, score, and permission. The permission value is 1 or 0, which indicates whether the student has given the university permission to release his/her grade. The following is the statement to create the table and insert three records:</a:t>
            </a:r>
          </a:p>
          <a:p>
            <a:pPr marL="514350" indent="-514350" algn="just">
              <a:buAutoNum type="arabicPeriod"/>
            </a:pPr>
            <a:endParaRPr lang="en-US" dirty="0" smtClean="0">
              <a:latin typeface="Times New Roman" pitchFamily="18" charset="0"/>
              <a:cs typeface="Times New Roman" pitchFamily="18" charset="0"/>
            </a:endParaRPr>
          </a:p>
          <a:p>
            <a:pPr>
              <a:buNone/>
            </a:pPr>
            <a:r>
              <a:rPr lang="en-US" b="1" dirty="0" smtClean="0">
                <a:latin typeface="Courier New" pitchFamily="49" charset="0"/>
                <a:cs typeface="Courier New" pitchFamily="49" charset="0"/>
              </a:rPr>
              <a:t>	create table </a:t>
            </a:r>
            <a:r>
              <a:rPr lang="en-US" dirty="0" smtClean="0">
                <a:latin typeface="Courier New" pitchFamily="49" charset="0"/>
                <a:cs typeface="Courier New" pitchFamily="49" charset="0"/>
              </a:rPr>
              <a:t>Scores (name </a:t>
            </a:r>
            <a:r>
              <a:rPr lang="en-US" b="1" dirty="0" err="1" smtClean="0">
                <a:latin typeface="Courier New" pitchFamily="49" charset="0"/>
                <a:cs typeface="Courier New" pitchFamily="49" charset="0"/>
              </a:rPr>
              <a:t>varchar</a:t>
            </a:r>
            <a:r>
              <a:rPr lang="en-US" dirty="0" smtClean="0">
                <a:latin typeface="Courier New" pitchFamily="49" charset="0"/>
                <a:cs typeface="Courier New" pitchFamily="49" charset="0"/>
              </a:rPr>
              <a:t>(20),</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score </a:t>
            </a:r>
            <a:r>
              <a:rPr lang="en-US" b="1" dirty="0" smtClean="0">
                <a:latin typeface="Courier New" pitchFamily="49" charset="0"/>
                <a:cs typeface="Courier New" pitchFamily="49" charset="0"/>
              </a:rPr>
              <a:t>number</a:t>
            </a:r>
            <a:r>
              <a:rPr lang="en-US" dirty="0" smtClean="0">
                <a:latin typeface="Courier New" pitchFamily="49" charset="0"/>
                <a:cs typeface="Courier New" pitchFamily="49" charset="0"/>
              </a:rPr>
              <a:t>, permission </a:t>
            </a:r>
            <a:r>
              <a:rPr lang="en-US" b="1" dirty="0" smtClean="0">
                <a:latin typeface="Courier New" pitchFamily="49" charset="0"/>
                <a:cs typeface="Courier New" pitchFamily="49" charset="0"/>
              </a:rPr>
              <a:t>number</a:t>
            </a:r>
            <a:r>
              <a:rPr lang="en-US" dirty="0" smtClean="0">
                <a:latin typeface="Courier New" pitchFamily="49" charset="0"/>
                <a:cs typeface="Courier New" pitchFamily="49" charset="0"/>
              </a:rPr>
              <a:t>);</a:t>
            </a:r>
          </a:p>
          <a:p>
            <a:pPr>
              <a:buNone/>
            </a:pPr>
            <a:r>
              <a:rPr lang="en-US" dirty="0" smtClean="0">
                <a:latin typeface="Courier New" pitchFamily="49" charset="0"/>
                <a:cs typeface="Courier New" pitchFamily="49" charset="0"/>
              </a:rPr>
              <a:t/>
            </a:r>
            <a:br>
              <a:rPr lang="en-US" dirty="0" smtClean="0">
                <a:latin typeface="Courier New" pitchFamily="49" charset="0"/>
                <a:cs typeface="Courier New" pitchFamily="49" charset="0"/>
              </a:rPr>
            </a:br>
            <a:r>
              <a:rPr lang="en-US" b="1" dirty="0" smtClean="0">
                <a:latin typeface="Courier New" pitchFamily="49" charset="0"/>
                <a:cs typeface="Courier New" pitchFamily="49" charset="0"/>
              </a:rPr>
              <a:t>insert into</a:t>
            </a:r>
            <a:r>
              <a:rPr lang="en-US" dirty="0" smtClean="0">
                <a:latin typeface="Courier New" pitchFamily="49" charset="0"/>
                <a:cs typeface="Courier New" pitchFamily="49" charset="0"/>
              </a:rPr>
              <a:t> Scores </a:t>
            </a:r>
            <a:r>
              <a:rPr lang="en-US" b="1" dirty="0" smtClean="0">
                <a:latin typeface="Courier New" pitchFamily="49" charset="0"/>
                <a:cs typeface="Courier New" pitchFamily="49" charset="0"/>
              </a:rPr>
              <a:t>values</a:t>
            </a:r>
            <a:r>
              <a:rPr lang="en-US" dirty="0" smtClean="0">
                <a:latin typeface="Courier New" pitchFamily="49" charset="0"/>
                <a:cs typeface="Courier New" pitchFamily="49" charset="0"/>
              </a:rPr>
              <a:t> ('John' , 90.5, 1);</a:t>
            </a:r>
            <a:br>
              <a:rPr lang="en-US" dirty="0" smtClean="0">
                <a:latin typeface="Courier New" pitchFamily="49" charset="0"/>
                <a:cs typeface="Courier New" pitchFamily="49" charset="0"/>
              </a:rPr>
            </a:br>
            <a:r>
              <a:rPr lang="en-US" b="1" dirty="0" smtClean="0">
                <a:latin typeface="Courier New" pitchFamily="49" charset="0"/>
                <a:cs typeface="Courier New" pitchFamily="49" charset="0"/>
              </a:rPr>
              <a:t>insert into </a:t>
            </a:r>
            <a:r>
              <a:rPr lang="en-US" dirty="0" smtClean="0">
                <a:latin typeface="Courier New" pitchFamily="49" charset="0"/>
                <a:cs typeface="Courier New" pitchFamily="49" charset="0"/>
              </a:rPr>
              <a:t>Scores </a:t>
            </a:r>
            <a:r>
              <a:rPr lang="en-US" b="1" dirty="0" smtClean="0">
                <a:latin typeface="Courier New" pitchFamily="49" charset="0"/>
                <a:cs typeface="Courier New" pitchFamily="49" charset="0"/>
              </a:rPr>
              <a:t>values </a:t>
            </a:r>
            <a:r>
              <a:rPr lang="en-US" dirty="0" smtClean="0">
                <a:latin typeface="Courier New" pitchFamily="49" charset="0"/>
                <a:cs typeface="Courier New" pitchFamily="49" charset="0"/>
              </a:rPr>
              <a:t>('Michael' , 100, 1);</a:t>
            </a:r>
            <a:br>
              <a:rPr lang="en-US" dirty="0" smtClean="0">
                <a:latin typeface="Courier New" pitchFamily="49" charset="0"/>
                <a:cs typeface="Courier New" pitchFamily="49" charset="0"/>
              </a:rPr>
            </a:br>
            <a:r>
              <a:rPr lang="en-US" b="1" dirty="0" smtClean="0">
                <a:latin typeface="Courier New" pitchFamily="49" charset="0"/>
                <a:cs typeface="Courier New" pitchFamily="49" charset="0"/>
              </a:rPr>
              <a:t>insert into </a:t>
            </a:r>
            <a:r>
              <a:rPr lang="en-US" dirty="0" smtClean="0">
                <a:latin typeface="Courier New" pitchFamily="49" charset="0"/>
                <a:cs typeface="Courier New" pitchFamily="49" charset="0"/>
              </a:rPr>
              <a:t>Scores </a:t>
            </a:r>
            <a:r>
              <a:rPr lang="en-US" b="1" dirty="0" smtClean="0">
                <a:latin typeface="Courier New" pitchFamily="49" charset="0"/>
                <a:cs typeface="Courier New" pitchFamily="49" charset="0"/>
              </a:rPr>
              <a:t>values </a:t>
            </a:r>
            <a:r>
              <a:rPr lang="en-US" dirty="0" smtClean="0">
                <a:latin typeface="Courier New" pitchFamily="49" charset="0"/>
                <a:cs typeface="Courier New" pitchFamily="49" charset="0"/>
              </a:rPr>
              <a:t>('Michelle' , 100, 0);</a:t>
            </a:r>
          </a:p>
          <a:p>
            <a:pPr marL="514350" indent="-514350" algn="just">
              <a:buAutoNum type="arabicPeriod"/>
            </a:pPr>
            <a:endParaRPr lang="en-US" dirty="0" smtClean="0">
              <a:latin typeface="Times New Roman" pitchFamily="18" charset="0"/>
              <a:cs typeface="Times New Roman" pitchFamily="18" charset="0"/>
            </a:endParaRPr>
          </a:p>
          <a:p>
            <a:pPr marL="514350" indent="-514350" algn="just">
              <a:buNone/>
            </a:pPr>
            <a:r>
              <a:rPr lang="en-US" dirty="0" smtClean="0">
                <a:latin typeface="Times New Roman" pitchFamily="18" charset="0"/>
                <a:cs typeface="Times New Roman" pitchFamily="18" charset="0"/>
              </a:rPr>
              <a:t>2.  Create a new server implementation named Student3TierImpl in the following code. The server retrieves a record from the Scores table, processes the retrieved information, and sends the result back to the client.</a:t>
            </a:r>
          </a:p>
        </p:txBody>
      </p:sp>
      <p:sp>
        <p:nvSpPr>
          <p:cNvPr id="4" name="Slide Number Placeholder 3"/>
          <p:cNvSpPr>
            <a:spLocks noGrp="1"/>
          </p:cNvSpPr>
          <p:nvPr>
            <p:ph type="sldNum" sz="quarter" idx="12"/>
          </p:nvPr>
        </p:nvSpPr>
        <p:spPr/>
        <p:txBody>
          <a:bodyPr/>
          <a:lstStyle/>
          <a:p>
            <a:fld id="{B3F74FCB-21DF-45B1-90CF-B247D43B79DF}" type="slidenum">
              <a:rPr lang="en-US" smtClean="0"/>
              <a:pPr/>
              <a:t>41</a:t>
            </a:fld>
            <a:endParaRPr lang="en-US"/>
          </a:p>
        </p:txBody>
      </p:sp>
      <p:sp>
        <p:nvSpPr>
          <p:cNvPr id="5" name="Rectangle 2"/>
          <p:cNvSpPr>
            <a:spLocks noGrp="1" noChangeArrowheads="1"/>
          </p:cNvSpPr>
          <p:nvPr>
            <p:ph type="title"/>
          </p:nvPr>
        </p:nvSpPr>
        <p:spPr>
          <a:xfrm>
            <a:off x="152400" y="228600"/>
            <a:ext cx="8763000" cy="476250"/>
          </a:xfrm>
        </p:spPr>
        <p:txBody>
          <a:bodyPr>
            <a:noAutofit/>
          </a:bodyPr>
          <a:lstStyle/>
          <a:p>
            <a:r>
              <a:rPr lang="en-US" sz="2600" dirty="0" smtClean="0">
                <a:latin typeface="Times New Roman" pitchFamily="18" charset="0"/>
                <a:cs typeface="Times New Roman" pitchFamily="18" charset="0"/>
              </a:rPr>
              <a:t>Example: Retrieving Student Scores on a Database Using RMI</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839200" cy="6096000"/>
          </a:xfrm>
        </p:spPr>
        <p:txBody>
          <a:bodyPr>
            <a:normAutofit fontScale="55000" lnSpcReduction="20000"/>
          </a:bodyPr>
          <a:lstStyle/>
          <a:p>
            <a:pPr>
              <a:buNone/>
            </a:pPr>
            <a:r>
              <a:rPr lang="en-US" dirty="0" smtClean="0"/>
              <a:t>	</a:t>
            </a:r>
            <a:r>
              <a:rPr lang="en-US" dirty="0" smtClean="0">
                <a:latin typeface="Courier New" pitchFamily="49" charset="0"/>
                <a:cs typeface="Courier New" pitchFamily="49" charset="0"/>
              </a:rPr>
              <a:t>import java.rmi.*;</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import </a:t>
            </a:r>
            <a:r>
              <a:rPr lang="en-US" dirty="0" err="1" smtClean="0">
                <a:latin typeface="Courier New" pitchFamily="49" charset="0"/>
                <a:cs typeface="Courier New" pitchFamily="49" charset="0"/>
              </a:rPr>
              <a:t>java.rmi.server</a:t>
            </a:r>
            <a:r>
              <a:rPr lang="en-US" dirty="0" smtClean="0">
                <a:latin typeface="Courier New" pitchFamily="49" charset="0"/>
                <a:cs typeface="Courier New" pitchFamily="49" charset="0"/>
              </a:rPr>
              <a:t>.*;</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import java.sql.*;</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public class Student3TierImpl extends </a:t>
            </a:r>
            <a:r>
              <a:rPr lang="en-US" dirty="0" err="1" smtClean="0">
                <a:latin typeface="Courier New" pitchFamily="49" charset="0"/>
                <a:cs typeface="Courier New" pitchFamily="49" charset="0"/>
              </a:rPr>
              <a:t>UnicastRemoteObject</a:t>
            </a:r>
            <a:r>
              <a:rPr lang="en-US" dirty="0" smtClean="0">
                <a:latin typeface="Courier New" pitchFamily="49" charset="0"/>
                <a:cs typeface="Courier New" pitchFamily="49" charset="0"/>
              </a:rPr>
              <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implements </a:t>
            </a:r>
            <a:r>
              <a:rPr lang="en-US" dirty="0" err="1" smtClean="0">
                <a:latin typeface="Courier New" pitchFamily="49" charset="0"/>
                <a:cs typeface="Courier New" pitchFamily="49" charset="0"/>
              </a:rPr>
              <a:t>StudentServerInterface</a:t>
            </a:r>
            <a:r>
              <a:rPr lang="en-US" dirty="0" smtClean="0">
                <a:latin typeface="Courier New" pitchFamily="49" charset="0"/>
                <a:cs typeface="Courier New" pitchFamily="49" charset="0"/>
              </a:rPr>
              <a:t> {</a:t>
            </a:r>
            <a:br>
              <a:rPr lang="en-US" dirty="0" smtClean="0">
                <a:latin typeface="Courier New" pitchFamily="49" charset="0"/>
                <a:cs typeface="Courier New" pitchFamily="49" charset="0"/>
              </a:rPr>
            </a:br>
            <a:r>
              <a:rPr lang="en-US" b="1" dirty="0" smtClean="0">
                <a:solidFill>
                  <a:srgbClr val="FF0000"/>
                </a:solidFill>
                <a:latin typeface="Courier New" pitchFamily="49" charset="0"/>
                <a:cs typeface="Courier New" pitchFamily="49" charset="0"/>
              </a:rPr>
              <a:t>// Use prepared statement for querying DB</a:t>
            </a:r>
            <a:r>
              <a:rPr lang="en-US" dirty="0" smtClean="0">
                <a:latin typeface="Courier New" pitchFamily="49" charset="0"/>
                <a:cs typeface="Courier New" pitchFamily="49" charset="0"/>
              </a:rPr>
              <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private </a:t>
            </a:r>
            <a:r>
              <a:rPr lang="en-US" dirty="0" err="1" smtClean="0">
                <a:latin typeface="Courier New" pitchFamily="49" charset="0"/>
                <a:cs typeface="Courier New" pitchFamily="49" charset="0"/>
              </a:rPr>
              <a:t>PreparedStatement</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pstmt</a:t>
            </a:r>
            <a:r>
              <a:rPr lang="en-US" dirty="0" smtClean="0">
                <a:latin typeface="Courier New" pitchFamily="49" charset="0"/>
                <a:cs typeface="Courier New" pitchFamily="49" charset="0"/>
              </a:rPr>
              <a:t>;</a:t>
            </a:r>
            <a:br>
              <a:rPr lang="en-US" dirty="0" smtClean="0">
                <a:latin typeface="Courier New" pitchFamily="49" charset="0"/>
                <a:cs typeface="Courier New" pitchFamily="49" charset="0"/>
              </a:rPr>
            </a:br>
            <a:r>
              <a:rPr lang="en-US" b="1" dirty="0" smtClean="0">
                <a:solidFill>
                  <a:srgbClr val="FF0000"/>
                </a:solidFill>
                <a:latin typeface="Courier New" pitchFamily="49" charset="0"/>
                <a:cs typeface="Courier New" pitchFamily="49" charset="0"/>
              </a:rPr>
              <a:t>/** Constructs Student3TierImpl object and exports it on</a:t>
            </a:r>
            <a:br>
              <a:rPr lang="en-US" b="1" dirty="0" smtClean="0">
                <a:solidFill>
                  <a:srgbClr val="FF0000"/>
                </a:solidFill>
                <a:latin typeface="Courier New" pitchFamily="49" charset="0"/>
                <a:cs typeface="Courier New" pitchFamily="49" charset="0"/>
              </a:rPr>
            </a:br>
            <a:r>
              <a:rPr lang="en-US" b="1" dirty="0" smtClean="0">
                <a:solidFill>
                  <a:srgbClr val="FF0000"/>
                </a:solidFill>
                <a:latin typeface="Courier New" pitchFamily="49" charset="0"/>
                <a:cs typeface="Courier New" pitchFamily="49" charset="0"/>
              </a:rPr>
              <a:t>* default port.</a:t>
            </a:r>
            <a:br>
              <a:rPr lang="en-US" b="1" dirty="0" smtClean="0">
                <a:solidFill>
                  <a:srgbClr val="FF0000"/>
                </a:solidFill>
                <a:latin typeface="Courier New" pitchFamily="49" charset="0"/>
                <a:cs typeface="Courier New" pitchFamily="49" charset="0"/>
              </a:rPr>
            </a:br>
            <a:r>
              <a:rPr lang="en-US" b="1" dirty="0" smtClean="0">
                <a:solidFill>
                  <a:srgbClr val="FF0000"/>
                </a:solidFill>
                <a:latin typeface="Courier New" pitchFamily="49" charset="0"/>
                <a:cs typeface="Courier New" pitchFamily="49" charset="0"/>
              </a:rPr>
              <a:t>*/</a:t>
            </a:r>
            <a:r>
              <a:rPr lang="en-US" dirty="0" smtClean="0">
                <a:latin typeface="Courier New" pitchFamily="49" charset="0"/>
                <a:cs typeface="Courier New" pitchFamily="49" charset="0"/>
              </a:rPr>
              <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public Student3TierImpl() throws </a:t>
            </a:r>
            <a:r>
              <a:rPr lang="en-US" dirty="0" err="1" smtClean="0">
                <a:latin typeface="Courier New" pitchFamily="49" charset="0"/>
                <a:cs typeface="Courier New" pitchFamily="49" charset="0"/>
              </a:rPr>
              <a:t>RemoteException</a:t>
            </a:r>
            <a:r>
              <a:rPr lang="en-US" dirty="0" smtClean="0">
                <a:latin typeface="Courier New" pitchFamily="49" charset="0"/>
                <a:cs typeface="Courier New" pitchFamily="49" charset="0"/>
              </a:rPr>
              <a:t> {</a:t>
            </a:r>
            <a:br>
              <a:rPr lang="en-US" dirty="0" smtClean="0">
                <a:latin typeface="Courier New" pitchFamily="49" charset="0"/>
                <a:cs typeface="Courier New" pitchFamily="49" charset="0"/>
              </a:rPr>
            </a:br>
            <a:r>
              <a:rPr lang="en-US" dirty="0" err="1" smtClean="0">
                <a:latin typeface="Courier New" pitchFamily="49" charset="0"/>
                <a:cs typeface="Courier New" pitchFamily="49" charset="0"/>
              </a:rPr>
              <a:t>initializeDB</a:t>
            </a:r>
            <a:r>
              <a:rPr lang="en-US" dirty="0" smtClean="0">
                <a:latin typeface="Courier New" pitchFamily="49" charset="0"/>
                <a:cs typeface="Courier New" pitchFamily="49" charset="0"/>
              </a:rPr>
              <a:t>();</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a:t>
            </a:r>
            <a:br>
              <a:rPr lang="en-US" dirty="0" smtClean="0">
                <a:latin typeface="Courier New" pitchFamily="49" charset="0"/>
                <a:cs typeface="Courier New" pitchFamily="49" charset="0"/>
              </a:rPr>
            </a:br>
            <a:r>
              <a:rPr lang="en-US" b="1" dirty="0" smtClean="0">
                <a:solidFill>
                  <a:srgbClr val="FF0000"/>
                </a:solidFill>
                <a:latin typeface="Courier New" pitchFamily="49" charset="0"/>
                <a:cs typeface="Courier New" pitchFamily="49" charset="0"/>
              </a:rPr>
              <a:t>/** Constructs Student3TierImpl object and exports it on</a:t>
            </a:r>
            <a:br>
              <a:rPr lang="en-US" b="1" dirty="0" smtClean="0">
                <a:solidFill>
                  <a:srgbClr val="FF0000"/>
                </a:solidFill>
                <a:latin typeface="Courier New" pitchFamily="49" charset="0"/>
                <a:cs typeface="Courier New" pitchFamily="49" charset="0"/>
              </a:rPr>
            </a:br>
            <a:r>
              <a:rPr lang="en-US" b="1" dirty="0" smtClean="0">
                <a:solidFill>
                  <a:srgbClr val="FF0000"/>
                </a:solidFill>
                <a:latin typeface="Courier New" pitchFamily="49" charset="0"/>
                <a:cs typeface="Courier New" pitchFamily="49" charset="0"/>
              </a:rPr>
              <a:t>* specified port.</a:t>
            </a:r>
            <a:br>
              <a:rPr lang="en-US" b="1" dirty="0" smtClean="0">
                <a:solidFill>
                  <a:srgbClr val="FF0000"/>
                </a:solidFill>
                <a:latin typeface="Courier New" pitchFamily="49" charset="0"/>
                <a:cs typeface="Courier New" pitchFamily="49" charset="0"/>
              </a:rPr>
            </a:br>
            <a:r>
              <a:rPr lang="en-US" b="1" dirty="0" smtClean="0">
                <a:solidFill>
                  <a:srgbClr val="FF0000"/>
                </a:solidFill>
                <a:latin typeface="Courier New" pitchFamily="49" charset="0"/>
                <a:cs typeface="Courier New" pitchFamily="49" charset="0"/>
              </a:rPr>
              <a:t>* @</a:t>
            </a:r>
            <a:r>
              <a:rPr lang="en-US" b="1" dirty="0" err="1" smtClean="0">
                <a:solidFill>
                  <a:srgbClr val="FF0000"/>
                </a:solidFill>
                <a:latin typeface="Courier New" pitchFamily="49" charset="0"/>
                <a:cs typeface="Courier New" pitchFamily="49" charset="0"/>
              </a:rPr>
              <a:t>param</a:t>
            </a:r>
            <a:r>
              <a:rPr lang="en-US" b="1" dirty="0" smtClean="0">
                <a:solidFill>
                  <a:srgbClr val="FF0000"/>
                </a:solidFill>
                <a:latin typeface="Courier New" pitchFamily="49" charset="0"/>
                <a:cs typeface="Courier New" pitchFamily="49" charset="0"/>
              </a:rPr>
              <a:t> port The port for exporting</a:t>
            </a:r>
            <a:br>
              <a:rPr lang="en-US" b="1" dirty="0" smtClean="0">
                <a:solidFill>
                  <a:srgbClr val="FF0000"/>
                </a:solidFill>
                <a:latin typeface="Courier New" pitchFamily="49" charset="0"/>
                <a:cs typeface="Courier New" pitchFamily="49" charset="0"/>
              </a:rPr>
            </a:br>
            <a:r>
              <a:rPr lang="en-US" b="1" dirty="0" smtClean="0">
                <a:solidFill>
                  <a:srgbClr val="FF0000"/>
                </a:solidFill>
                <a:latin typeface="Courier New" pitchFamily="49" charset="0"/>
                <a:cs typeface="Courier New" pitchFamily="49" charset="0"/>
              </a:rPr>
              <a:t>*/</a:t>
            </a:r>
            <a:r>
              <a:rPr lang="en-US" dirty="0" smtClean="0">
                <a:latin typeface="Courier New" pitchFamily="49" charset="0"/>
                <a:cs typeface="Courier New" pitchFamily="49" charset="0"/>
              </a:rPr>
              <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public Student3TierImpl(</a:t>
            </a:r>
            <a:r>
              <a:rPr lang="en-US" dirty="0" err="1" smtClean="0">
                <a:latin typeface="Courier New" pitchFamily="49" charset="0"/>
                <a:cs typeface="Courier New" pitchFamily="49" charset="0"/>
              </a:rPr>
              <a:t>int</a:t>
            </a:r>
            <a:r>
              <a:rPr lang="en-US" dirty="0" smtClean="0">
                <a:latin typeface="Courier New" pitchFamily="49" charset="0"/>
                <a:cs typeface="Courier New" pitchFamily="49" charset="0"/>
              </a:rPr>
              <a:t> port) throws </a:t>
            </a:r>
            <a:r>
              <a:rPr lang="en-US" dirty="0" err="1" smtClean="0">
                <a:latin typeface="Courier New" pitchFamily="49" charset="0"/>
                <a:cs typeface="Courier New" pitchFamily="49" charset="0"/>
              </a:rPr>
              <a:t>RemoteException</a:t>
            </a:r>
            <a:r>
              <a:rPr lang="en-US" dirty="0" smtClean="0">
                <a:latin typeface="Courier New" pitchFamily="49" charset="0"/>
                <a:cs typeface="Courier New" pitchFamily="49" charset="0"/>
              </a:rPr>
              <a:t> {</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super(port);</a:t>
            </a:r>
            <a:br>
              <a:rPr lang="en-US" dirty="0" smtClean="0">
                <a:latin typeface="Courier New" pitchFamily="49" charset="0"/>
                <a:cs typeface="Courier New" pitchFamily="49" charset="0"/>
              </a:rPr>
            </a:br>
            <a:r>
              <a:rPr lang="en-US" dirty="0" err="1" smtClean="0">
                <a:latin typeface="Courier New" pitchFamily="49" charset="0"/>
                <a:cs typeface="Courier New" pitchFamily="49" charset="0"/>
              </a:rPr>
              <a:t>initializeDB</a:t>
            </a:r>
            <a:r>
              <a:rPr lang="en-US" dirty="0" smtClean="0">
                <a:latin typeface="Courier New" pitchFamily="49" charset="0"/>
                <a:cs typeface="Courier New" pitchFamily="49" charset="0"/>
              </a:rPr>
              <a:t>();</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a:t>
            </a:r>
          </a:p>
          <a:p>
            <a:pPr>
              <a:buNone/>
            </a:pPr>
            <a:r>
              <a:rPr lang="en-US" b="1" dirty="0" smtClean="0">
                <a:solidFill>
                  <a:srgbClr val="FF0000"/>
                </a:solidFill>
                <a:latin typeface="Courier New" pitchFamily="49" charset="0"/>
                <a:cs typeface="Courier New" pitchFamily="49" charset="0"/>
              </a:rPr>
              <a:t>//Load JDBC driver, establish connection and create statement </a:t>
            </a:r>
            <a:r>
              <a:rPr lang="en-US" dirty="0" smtClean="0">
                <a:latin typeface="Courier New" pitchFamily="49" charset="0"/>
                <a:cs typeface="Courier New" pitchFamily="49" charset="0"/>
              </a:rPr>
              <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protected void </a:t>
            </a:r>
            <a:r>
              <a:rPr lang="en-US" dirty="0" err="1" smtClean="0">
                <a:latin typeface="Courier New" pitchFamily="49" charset="0"/>
                <a:cs typeface="Courier New" pitchFamily="49" charset="0"/>
              </a:rPr>
              <a:t>initializeDB</a:t>
            </a:r>
            <a:r>
              <a:rPr lang="en-US" dirty="0" smtClean="0">
                <a:latin typeface="Courier New" pitchFamily="49" charset="0"/>
                <a:cs typeface="Courier New" pitchFamily="49" charset="0"/>
              </a:rPr>
              <a:t>() {</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try {</a:t>
            </a:r>
            <a:br>
              <a:rPr lang="en-US" dirty="0" smtClean="0">
                <a:latin typeface="Courier New" pitchFamily="49" charset="0"/>
                <a:cs typeface="Courier New" pitchFamily="49" charset="0"/>
              </a:rPr>
            </a:br>
            <a:r>
              <a:rPr lang="en-US" b="1" dirty="0" smtClean="0">
                <a:solidFill>
                  <a:srgbClr val="FF0000"/>
                </a:solidFill>
                <a:latin typeface="Courier New" pitchFamily="49" charset="0"/>
                <a:cs typeface="Courier New" pitchFamily="49" charset="0"/>
              </a:rPr>
              <a:t>// Load the JDBC driver</a:t>
            </a:r>
            <a:br>
              <a:rPr lang="en-US" b="1" dirty="0" smtClean="0">
                <a:solidFill>
                  <a:srgbClr val="FF0000"/>
                </a:solidFill>
                <a:latin typeface="Courier New" pitchFamily="49" charset="0"/>
                <a:cs typeface="Courier New" pitchFamily="49" charset="0"/>
              </a:rPr>
            </a:br>
            <a:r>
              <a:rPr lang="en-US" b="1" dirty="0" smtClean="0">
                <a:solidFill>
                  <a:srgbClr val="FF0000"/>
                </a:solidFill>
                <a:latin typeface="Courier New" pitchFamily="49" charset="0"/>
                <a:cs typeface="Courier New" pitchFamily="49" charset="0"/>
              </a:rPr>
              <a:t>// </a:t>
            </a:r>
            <a:r>
              <a:rPr lang="en-US" b="1" dirty="0" err="1" smtClean="0">
                <a:solidFill>
                  <a:srgbClr val="FF0000"/>
                </a:solidFill>
                <a:latin typeface="Courier New" pitchFamily="49" charset="0"/>
                <a:cs typeface="Courier New" pitchFamily="49" charset="0"/>
              </a:rPr>
              <a:t>Class.forName</a:t>
            </a:r>
            <a:r>
              <a:rPr lang="en-US" b="1" dirty="0" smtClean="0">
                <a:solidFill>
                  <a:srgbClr val="FF0000"/>
                </a:solidFill>
                <a:latin typeface="Courier New" pitchFamily="49" charset="0"/>
                <a:cs typeface="Courier New" pitchFamily="49" charset="0"/>
              </a:rPr>
              <a:t>("</a:t>
            </a:r>
            <a:r>
              <a:rPr lang="en-US" b="1" dirty="0" err="1" smtClean="0">
                <a:solidFill>
                  <a:srgbClr val="FF0000"/>
                </a:solidFill>
                <a:latin typeface="Courier New" pitchFamily="49" charset="0"/>
                <a:cs typeface="Courier New" pitchFamily="49" charset="0"/>
              </a:rPr>
              <a:t>oracle.jdbc.driver.OracleDriver</a:t>
            </a:r>
            <a:r>
              <a:rPr lang="en-US" b="1" dirty="0" smtClean="0">
                <a:solidFill>
                  <a:srgbClr val="FF0000"/>
                </a:solidFill>
                <a:latin typeface="Courier New" pitchFamily="49" charset="0"/>
                <a:cs typeface="Courier New" pitchFamily="49" charset="0"/>
              </a:rPr>
              <a:t>");</a:t>
            </a:r>
            <a:endParaRPr lang="en-US" b="1" dirty="0">
              <a:solidFill>
                <a:srgbClr val="FF0000"/>
              </a:solidFill>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B3F74FCB-21DF-45B1-90CF-B247D43B79DF}" type="slidenum">
              <a:rPr lang="en-US" smtClean="0"/>
              <a:pPr/>
              <a:t>42</a:t>
            </a:fld>
            <a:endParaRPr lang="en-US" dirty="0"/>
          </a:p>
        </p:txBody>
      </p:sp>
      <p:sp>
        <p:nvSpPr>
          <p:cNvPr id="5" name="Rectangle 2"/>
          <p:cNvSpPr>
            <a:spLocks noGrp="1" noChangeArrowheads="1"/>
          </p:cNvSpPr>
          <p:nvPr>
            <p:ph type="title"/>
          </p:nvPr>
        </p:nvSpPr>
        <p:spPr>
          <a:xfrm>
            <a:off x="304800" y="152400"/>
            <a:ext cx="8610600" cy="400050"/>
          </a:xfrm>
        </p:spPr>
        <p:txBody>
          <a:bodyPr>
            <a:normAutofit fontScale="90000"/>
          </a:bodyPr>
          <a:lstStyle/>
          <a:p>
            <a:r>
              <a:rPr lang="en-US" sz="2400" dirty="0" smtClean="0">
                <a:latin typeface="Times New Roman" pitchFamily="18" charset="0"/>
                <a:cs typeface="Times New Roman" pitchFamily="18" charset="0"/>
              </a:rPr>
              <a:t>Example: Retrieving Student Scores on a Database Using RMI</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839200" cy="6096000"/>
          </a:xfrm>
        </p:spPr>
        <p:txBody>
          <a:bodyPr>
            <a:normAutofit fontScale="47500" lnSpcReduction="20000"/>
          </a:bodyPr>
          <a:lstStyle/>
          <a:p>
            <a:pPr>
              <a:buNone/>
            </a:pP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Class.forName</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com.mysql.jdbc.Driver</a:t>
            </a:r>
            <a:r>
              <a:rPr lang="en-US" dirty="0" smtClean="0">
                <a:latin typeface="Courier New" pitchFamily="49" charset="0"/>
                <a:cs typeface="Courier New" pitchFamily="49" charset="0"/>
              </a:rPr>
              <a:t> ");</a:t>
            </a:r>
            <a:br>
              <a:rPr lang="en-US" dirty="0" smtClean="0">
                <a:latin typeface="Courier New" pitchFamily="49" charset="0"/>
                <a:cs typeface="Courier New" pitchFamily="49" charset="0"/>
              </a:rPr>
            </a:br>
            <a:r>
              <a:rPr lang="en-US" dirty="0" err="1" smtClean="0">
                <a:latin typeface="Courier New" pitchFamily="49" charset="0"/>
                <a:cs typeface="Courier New" pitchFamily="49" charset="0"/>
              </a:rPr>
              <a:t>System.out.println</a:t>
            </a:r>
            <a:r>
              <a:rPr lang="en-US" dirty="0" smtClean="0">
                <a:latin typeface="Courier New" pitchFamily="49" charset="0"/>
                <a:cs typeface="Courier New" pitchFamily="49" charset="0"/>
              </a:rPr>
              <a:t>("Driver registered");</a:t>
            </a:r>
            <a:br>
              <a:rPr lang="en-US" dirty="0" smtClean="0">
                <a:latin typeface="Courier New" pitchFamily="49" charset="0"/>
                <a:cs typeface="Courier New" pitchFamily="49" charset="0"/>
              </a:rPr>
            </a:br>
            <a:r>
              <a:rPr lang="en-US" b="1" dirty="0" smtClean="0">
                <a:solidFill>
                  <a:srgbClr val="FF0000"/>
                </a:solidFill>
                <a:latin typeface="Courier New" pitchFamily="49" charset="0"/>
                <a:cs typeface="Courier New" pitchFamily="49" charset="0"/>
              </a:rPr>
              <a:t>// Establish connection</a:t>
            </a:r>
            <a:br>
              <a:rPr lang="en-US" b="1" dirty="0" smtClean="0">
                <a:solidFill>
                  <a:srgbClr val="FF0000"/>
                </a:solidFill>
                <a:latin typeface="Courier New" pitchFamily="49" charset="0"/>
                <a:cs typeface="Courier New" pitchFamily="49" charset="0"/>
              </a:rPr>
            </a:br>
            <a:r>
              <a:rPr lang="en-US" b="1" dirty="0" smtClean="0">
                <a:solidFill>
                  <a:srgbClr val="FF0000"/>
                </a:solidFill>
                <a:latin typeface="Courier New" pitchFamily="49" charset="0"/>
                <a:cs typeface="Courier New" pitchFamily="49" charset="0"/>
              </a:rPr>
              <a:t>/*Connection </a:t>
            </a:r>
            <a:r>
              <a:rPr lang="en-US" b="1" dirty="0" err="1" smtClean="0">
                <a:solidFill>
                  <a:srgbClr val="FF0000"/>
                </a:solidFill>
                <a:latin typeface="Courier New" pitchFamily="49" charset="0"/>
                <a:cs typeface="Courier New" pitchFamily="49" charset="0"/>
              </a:rPr>
              <a:t>conn</a:t>
            </a:r>
            <a:r>
              <a:rPr lang="en-US" b="1" dirty="0" smtClean="0">
                <a:solidFill>
                  <a:srgbClr val="FF0000"/>
                </a:solidFill>
                <a:latin typeface="Courier New" pitchFamily="49" charset="0"/>
                <a:cs typeface="Courier New" pitchFamily="49" charset="0"/>
              </a:rPr>
              <a:t> = </a:t>
            </a:r>
            <a:r>
              <a:rPr lang="en-US" b="1" dirty="0" err="1" smtClean="0">
                <a:solidFill>
                  <a:srgbClr val="FF0000"/>
                </a:solidFill>
                <a:latin typeface="Courier New" pitchFamily="49" charset="0"/>
                <a:cs typeface="Courier New" pitchFamily="49" charset="0"/>
              </a:rPr>
              <a:t>DriverManager.getConnection</a:t>
            </a:r>
            <a:r>
              <a:rPr lang="en-US" b="1" dirty="0" smtClean="0">
                <a:solidFill>
                  <a:srgbClr val="FF0000"/>
                </a:solidFill>
                <a:latin typeface="Courier New" pitchFamily="49" charset="0"/>
                <a:cs typeface="Courier New" pitchFamily="49" charset="0"/>
              </a:rPr>
              <a:t/>
            </a:r>
            <a:br>
              <a:rPr lang="en-US" b="1" dirty="0" smtClean="0">
                <a:solidFill>
                  <a:srgbClr val="FF0000"/>
                </a:solidFill>
                <a:latin typeface="Courier New" pitchFamily="49" charset="0"/>
                <a:cs typeface="Courier New" pitchFamily="49" charset="0"/>
              </a:rPr>
            </a:br>
            <a:r>
              <a:rPr lang="en-US" b="1" dirty="0" smtClean="0">
                <a:solidFill>
                  <a:srgbClr val="FF0000"/>
                </a:solidFill>
                <a:latin typeface="Courier New" pitchFamily="49" charset="0"/>
                <a:cs typeface="Courier New" pitchFamily="49" charset="0"/>
              </a:rPr>
              <a:t>("</a:t>
            </a:r>
            <a:r>
              <a:rPr lang="en-US" b="1" dirty="0" err="1" smtClean="0">
                <a:solidFill>
                  <a:srgbClr val="FF0000"/>
                </a:solidFill>
                <a:latin typeface="Courier New" pitchFamily="49" charset="0"/>
                <a:cs typeface="Courier New" pitchFamily="49" charset="0"/>
              </a:rPr>
              <a:t>jdbc:oracle:thin</a:t>
            </a:r>
            <a:r>
              <a:rPr lang="en-US" b="1" dirty="0" smtClean="0">
                <a:solidFill>
                  <a:srgbClr val="FF0000"/>
                </a:solidFill>
                <a:latin typeface="Courier New" pitchFamily="49" charset="0"/>
                <a:cs typeface="Courier New" pitchFamily="49" charset="0"/>
              </a:rPr>
              <a:t>:@drake.armstrong.edu:1521:orcl“,"scott", "tiger"); */</a:t>
            </a:r>
            <a:r>
              <a:rPr lang="en-US" dirty="0" smtClean="0">
                <a:latin typeface="Courier New" pitchFamily="49" charset="0"/>
                <a:cs typeface="Courier New" pitchFamily="49" charset="0"/>
              </a:rPr>
              <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Connection </a:t>
            </a:r>
            <a:r>
              <a:rPr lang="en-US" dirty="0" err="1" smtClean="0">
                <a:latin typeface="Courier New" pitchFamily="49" charset="0"/>
                <a:cs typeface="Courier New" pitchFamily="49" charset="0"/>
              </a:rPr>
              <a:t>conn</a:t>
            </a:r>
            <a:r>
              <a:rPr lang="en-US" dirty="0" smtClean="0">
                <a:latin typeface="Courier New" pitchFamily="49" charset="0"/>
                <a:cs typeface="Courier New" pitchFamily="49" charset="0"/>
              </a:rPr>
              <a:t> = </a:t>
            </a:r>
            <a:r>
              <a:rPr lang="en-US" dirty="0" err="1" smtClean="0">
                <a:latin typeface="Courier New" pitchFamily="49" charset="0"/>
                <a:cs typeface="Courier New" pitchFamily="49" charset="0"/>
              </a:rPr>
              <a:t>DriverManager.getConnection</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jdbc:mysql</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localhost</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javabook</a:t>
            </a:r>
            <a:r>
              <a:rPr lang="en-US" dirty="0" smtClean="0">
                <a:latin typeface="Courier New" pitchFamily="49" charset="0"/>
                <a:cs typeface="Courier New" pitchFamily="49" charset="0"/>
              </a:rPr>
              <a:t>" , "</a:t>
            </a:r>
            <a:r>
              <a:rPr lang="en-US" dirty="0" err="1" smtClean="0">
                <a:latin typeface="Courier New" pitchFamily="49" charset="0"/>
                <a:cs typeface="Courier New" pitchFamily="49" charset="0"/>
              </a:rPr>
              <a:t>scott</a:t>
            </a:r>
            <a:r>
              <a:rPr lang="en-US" dirty="0" smtClean="0">
                <a:latin typeface="Courier New" pitchFamily="49" charset="0"/>
                <a:cs typeface="Courier New" pitchFamily="49" charset="0"/>
              </a:rPr>
              <a:t>", "tiger");</a:t>
            </a:r>
            <a:br>
              <a:rPr lang="en-US" dirty="0" smtClean="0">
                <a:latin typeface="Courier New" pitchFamily="49" charset="0"/>
                <a:cs typeface="Courier New" pitchFamily="49" charset="0"/>
              </a:rPr>
            </a:br>
            <a:r>
              <a:rPr lang="en-US" dirty="0" err="1" smtClean="0">
                <a:latin typeface="Courier New" pitchFamily="49" charset="0"/>
                <a:cs typeface="Courier New" pitchFamily="49" charset="0"/>
              </a:rPr>
              <a:t>System.out.println</a:t>
            </a:r>
            <a:r>
              <a:rPr lang="en-US" dirty="0" smtClean="0">
                <a:latin typeface="Courier New" pitchFamily="49" charset="0"/>
                <a:cs typeface="Courier New" pitchFamily="49" charset="0"/>
              </a:rPr>
              <a:t>("Database connected");</a:t>
            </a:r>
            <a:br>
              <a:rPr lang="en-US" dirty="0" smtClean="0">
                <a:latin typeface="Courier New" pitchFamily="49" charset="0"/>
                <a:cs typeface="Courier New" pitchFamily="49" charset="0"/>
              </a:rPr>
            </a:br>
            <a:r>
              <a:rPr lang="en-US" b="1" dirty="0" smtClean="0">
                <a:solidFill>
                  <a:srgbClr val="FF0000"/>
                </a:solidFill>
                <a:latin typeface="Courier New" pitchFamily="49" charset="0"/>
                <a:cs typeface="Courier New" pitchFamily="49" charset="0"/>
              </a:rPr>
              <a:t>// Create a prepared statement for querying DB</a:t>
            </a:r>
            <a:r>
              <a:rPr lang="en-US" dirty="0" smtClean="0">
                <a:latin typeface="Courier New" pitchFamily="49" charset="0"/>
                <a:cs typeface="Courier New" pitchFamily="49" charset="0"/>
              </a:rPr>
              <a:t/>
            </a:r>
            <a:br>
              <a:rPr lang="en-US" dirty="0" smtClean="0">
                <a:latin typeface="Courier New" pitchFamily="49" charset="0"/>
                <a:cs typeface="Courier New" pitchFamily="49" charset="0"/>
              </a:rPr>
            </a:br>
            <a:r>
              <a:rPr lang="en-US" dirty="0" err="1" smtClean="0">
                <a:latin typeface="Courier New" pitchFamily="49" charset="0"/>
                <a:cs typeface="Courier New" pitchFamily="49" charset="0"/>
              </a:rPr>
              <a:t>pstmt</a:t>
            </a:r>
            <a:r>
              <a:rPr lang="en-US" dirty="0" smtClean="0">
                <a:latin typeface="Courier New" pitchFamily="49" charset="0"/>
                <a:cs typeface="Courier New" pitchFamily="49" charset="0"/>
              </a:rPr>
              <a:t> = </a:t>
            </a:r>
            <a:r>
              <a:rPr lang="en-US" dirty="0" err="1" smtClean="0">
                <a:latin typeface="Courier New" pitchFamily="49" charset="0"/>
                <a:cs typeface="Courier New" pitchFamily="49" charset="0"/>
              </a:rPr>
              <a:t>conn.prepareStatement</a:t>
            </a:r>
            <a:r>
              <a:rPr lang="en-US" dirty="0" smtClean="0">
                <a:latin typeface="Courier New" pitchFamily="49" charset="0"/>
                <a:cs typeface="Courier New" pitchFamily="49" charset="0"/>
              </a:rPr>
              <a:t>(</a:t>
            </a:r>
            <a:r>
              <a:rPr lang="en-US" sz="3100" dirty="0" smtClean="0">
                <a:latin typeface="Courier New" pitchFamily="49" charset="0"/>
                <a:cs typeface="Courier New" pitchFamily="49" charset="0"/>
              </a:rPr>
              <a:t>"select * from Scores where name = ?");</a:t>
            </a:r>
          </a:p>
          <a:p>
            <a:pPr>
              <a:buNone/>
            </a:pPr>
            <a:r>
              <a:rPr lang="en-US" sz="3100" dirty="0" smtClean="0">
                <a:latin typeface="Courier New" pitchFamily="49" charset="0"/>
                <a:cs typeface="Courier New" pitchFamily="49" charset="0"/>
              </a:rPr>
              <a:t>	}</a:t>
            </a:r>
            <a:br>
              <a:rPr lang="en-US" sz="3100" dirty="0" smtClean="0">
                <a:latin typeface="Courier New" pitchFamily="49" charset="0"/>
                <a:cs typeface="Courier New" pitchFamily="49" charset="0"/>
              </a:rPr>
            </a:br>
            <a:r>
              <a:rPr lang="en-US" sz="3100" dirty="0" smtClean="0">
                <a:latin typeface="Courier New" pitchFamily="49" charset="0"/>
                <a:cs typeface="Courier New" pitchFamily="49" charset="0"/>
              </a:rPr>
              <a:t>catch (Exception ex) {</a:t>
            </a:r>
            <a:br>
              <a:rPr lang="en-US" sz="3100" dirty="0" smtClean="0">
                <a:latin typeface="Courier New" pitchFamily="49" charset="0"/>
                <a:cs typeface="Courier New" pitchFamily="49" charset="0"/>
              </a:rPr>
            </a:br>
            <a:r>
              <a:rPr lang="en-US" sz="3100" dirty="0" err="1" smtClean="0">
                <a:latin typeface="Courier New" pitchFamily="49" charset="0"/>
                <a:cs typeface="Courier New" pitchFamily="49" charset="0"/>
              </a:rPr>
              <a:t>System.out.println</a:t>
            </a:r>
            <a:r>
              <a:rPr lang="en-US" sz="3100" dirty="0" smtClean="0">
                <a:latin typeface="Courier New" pitchFamily="49" charset="0"/>
                <a:cs typeface="Courier New" pitchFamily="49" charset="0"/>
              </a:rPr>
              <a:t>(ex);</a:t>
            </a:r>
            <a:br>
              <a:rPr lang="en-US" sz="3100" dirty="0" smtClean="0">
                <a:latin typeface="Courier New" pitchFamily="49" charset="0"/>
                <a:cs typeface="Courier New" pitchFamily="49" charset="0"/>
              </a:rPr>
            </a:br>
            <a:r>
              <a:rPr lang="en-US" sz="3100" dirty="0" smtClean="0">
                <a:latin typeface="Courier New" pitchFamily="49" charset="0"/>
                <a:cs typeface="Courier New" pitchFamily="49" charset="0"/>
              </a:rPr>
              <a:t>}}</a:t>
            </a:r>
            <a:br>
              <a:rPr lang="en-US" sz="3100" dirty="0" smtClean="0">
                <a:latin typeface="Courier New" pitchFamily="49" charset="0"/>
                <a:cs typeface="Courier New" pitchFamily="49" charset="0"/>
              </a:rPr>
            </a:br>
            <a:r>
              <a:rPr lang="en-US" sz="3100" b="1" dirty="0" smtClean="0">
                <a:solidFill>
                  <a:srgbClr val="FF0000"/>
                </a:solidFill>
                <a:latin typeface="Courier New" pitchFamily="49" charset="0"/>
                <a:cs typeface="Courier New" pitchFamily="49" charset="0"/>
              </a:rPr>
              <a:t>/** Return the score for specified the name Return -1 if score is not found.*/</a:t>
            </a:r>
            <a:r>
              <a:rPr lang="en-US" sz="3100" dirty="0" smtClean="0">
                <a:latin typeface="Courier New" pitchFamily="49" charset="0"/>
                <a:cs typeface="Courier New" pitchFamily="49" charset="0"/>
              </a:rPr>
              <a:t/>
            </a:r>
            <a:br>
              <a:rPr lang="en-US" sz="3100" dirty="0" smtClean="0">
                <a:latin typeface="Courier New" pitchFamily="49" charset="0"/>
                <a:cs typeface="Courier New" pitchFamily="49" charset="0"/>
              </a:rPr>
            </a:br>
            <a:r>
              <a:rPr lang="en-US" sz="3100" dirty="0" smtClean="0">
                <a:latin typeface="Courier New" pitchFamily="49" charset="0"/>
                <a:cs typeface="Courier New" pitchFamily="49" charset="0"/>
              </a:rPr>
              <a:t>public double </a:t>
            </a:r>
            <a:r>
              <a:rPr lang="en-US" sz="3100" dirty="0" err="1" smtClean="0">
                <a:latin typeface="Courier New" pitchFamily="49" charset="0"/>
                <a:cs typeface="Courier New" pitchFamily="49" charset="0"/>
              </a:rPr>
              <a:t>findScore</a:t>
            </a:r>
            <a:r>
              <a:rPr lang="en-US" sz="3100" dirty="0" smtClean="0">
                <a:latin typeface="Courier New" pitchFamily="49" charset="0"/>
                <a:cs typeface="Courier New" pitchFamily="49" charset="0"/>
              </a:rPr>
              <a:t>(String name) throws </a:t>
            </a:r>
            <a:r>
              <a:rPr lang="en-US" sz="3100" dirty="0" err="1" smtClean="0">
                <a:latin typeface="Courier New" pitchFamily="49" charset="0"/>
                <a:cs typeface="Courier New" pitchFamily="49" charset="0"/>
              </a:rPr>
              <a:t>RemoteException</a:t>
            </a:r>
            <a:r>
              <a:rPr lang="en-US" sz="3100" dirty="0" smtClean="0">
                <a:latin typeface="Courier New" pitchFamily="49" charset="0"/>
                <a:cs typeface="Courier New" pitchFamily="49" charset="0"/>
              </a:rPr>
              <a:t> {</a:t>
            </a:r>
            <a:br>
              <a:rPr lang="en-US" sz="3100" dirty="0" smtClean="0">
                <a:latin typeface="Courier New" pitchFamily="49" charset="0"/>
                <a:cs typeface="Courier New" pitchFamily="49" charset="0"/>
              </a:rPr>
            </a:br>
            <a:r>
              <a:rPr lang="en-US" sz="3100" dirty="0" smtClean="0">
                <a:latin typeface="Courier New" pitchFamily="49" charset="0"/>
                <a:cs typeface="Courier New" pitchFamily="49" charset="0"/>
              </a:rPr>
              <a:t>double score = -1;</a:t>
            </a:r>
            <a:br>
              <a:rPr lang="en-US" sz="3100" dirty="0" smtClean="0">
                <a:latin typeface="Courier New" pitchFamily="49" charset="0"/>
                <a:cs typeface="Courier New" pitchFamily="49" charset="0"/>
              </a:rPr>
            </a:br>
            <a:r>
              <a:rPr lang="en-US" sz="3100" dirty="0" smtClean="0">
                <a:latin typeface="Courier New" pitchFamily="49" charset="0"/>
                <a:cs typeface="Courier New" pitchFamily="49" charset="0"/>
              </a:rPr>
              <a:t>try {	</a:t>
            </a:r>
            <a:r>
              <a:rPr lang="en-US" sz="3100" b="1" dirty="0" smtClean="0">
                <a:solidFill>
                  <a:srgbClr val="FF0000"/>
                </a:solidFill>
                <a:latin typeface="Courier New" pitchFamily="49" charset="0"/>
                <a:cs typeface="Courier New" pitchFamily="49" charset="0"/>
              </a:rPr>
              <a:t>// Set the specified name in the prepared statement</a:t>
            </a:r>
            <a:r>
              <a:rPr lang="en-US" sz="3100" dirty="0" smtClean="0">
                <a:latin typeface="Courier New" pitchFamily="49" charset="0"/>
                <a:cs typeface="Courier New" pitchFamily="49" charset="0"/>
              </a:rPr>
              <a:t/>
            </a:r>
            <a:br>
              <a:rPr lang="en-US" sz="3100" dirty="0" smtClean="0">
                <a:latin typeface="Courier New" pitchFamily="49" charset="0"/>
                <a:cs typeface="Courier New" pitchFamily="49" charset="0"/>
              </a:rPr>
            </a:br>
            <a:r>
              <a:rPr lang="en-US" sz="3100" dirty="0" err="1" smtClean="0">
                <a:latin typeface="Courier New" pitchFamily="49" charset="0"/>
                <a:cs typeface="Courier New" pitchFamily="49" charset="0"/>
              </a:rPr>
              <a:t>pstmt.setString</a:t>
            </a:r>
            <a:r>
              <a:rPr lang="en-US" sz="3100" dirty="0" smtClean="0">
                <a:latin typeface="Courier New" pitchFamily="49" charset="0"/>
                <a:cs typeface="Courier New" pitchFamily="49" charset="0"/>
              </a:rPr>
              <a:t>(1, name);</a:t>
            </a:r>
            <a:br>
              <a:rPr lang="en-US" sz="3100" dirty="0" smtClean="0">
                <a:latin typeface="Courier New" pitchFamily="49" charset="0"/>
                <a:cs typeface="Courier New" pitchFamily="49" charset="0"/>
              </a:rPr>
            </a:br>
            <a:r>
              <a:rPr lang="en-US" sz="3100" b="1" dirty="0" smtClean="0">
                <a:solidFill>
                  <a:srgbClr val="FF0000"/>
                </a:solidFill>
                <a:latin typeface="Courier New" pitchFamily="49" charset="0"/>
                <a:cs typeface="Courier New" pitchFamily="49" charset="0"/>
              </a:rPr>
              <a:t>// Execute the prepared statement</a:t>
            </a:r>
            <a:r>
              <a:rPr lang="en-US" sz="3100" dirty="0" smtClean="0">
                <a:latin typeface="Courier New" pitchFamily="49" charset="0"/>
                <a:cs typeface="Courier New" pitchFamily="49" charset="0"/>
              </a:rPr>
              <a:t/>
            </a:r>
            <a:br>
              <a:rPr lang="en-US" sz="3100" dirty="0" smtClean="0">
                <a:latin typeface="Courier New" pitchFamily="49" charset="0"/>
                <a:cs typeface="Courier New" pitchFamily="49" charset="0"/>
              </a:rPr>
            </a:br>
            <a:r>
              <a:rPr lang="en-US" sz="3100" dirty="0" err="1" smtClean="0">
                <a:latin typeface="Courier New" pitchFamily="49" charset="0"/>
                <a:cs typeface="Courier New" pitchFamily="49" charset="0"/>
              </a:rPr>
              <a:t>ResultSet</a:t>
            </a:r>
            <a:r>
              <a:rPr lang="en-US" sz="3100" dirty="0" smtClean="0">
                <a:latin typeface="Courier New" pitchFamily="49" charset="0"/>
                <a:cs typeface="Courier New" pitchFamily="49" charset="0"/>
              </a:rPr>
              <a:t> </a:t>
            </a:r>
            <a:r>
              <a:rPr lang="en-US" sz="3100" dirty="0" err="1" smtClean="0">
                <a:latin typeface="Courier New" pitchFamily="49" charset="0"/>
                <a:cs typeface="Courier New" pitchFamily="49" charset="0"/>
              </a:rPr>
              <a:t>rs</a:t>
            </a:r>
            <a:r>
              <a:rPr lang="en-US" sz="3100" dirty="0" smtClean="0">
                <a:latin typeface="Courier New" pitchFamily="49" charset="0"/>
                <a:cs typeface="Courier New" pitchFamily="49" charset="0"/>
              </a:rPr>
              <a:t> = </a:t>
            </a:r>
            <a:r>
              <a:rPr lang="en-US" sz="3100" dirty="0" err="1" smtClean="0">
                <a:latin typeface="Courier New" pitchFamily="49" charset="0"/>
                <a:cs typeface="Courier New" pitchFamily="49" charset="0"/>
              </a:rPr>
              <a:t>pstmt.executeQuery</a:t>
            </a:r>
            <a:r>
              <a:rPr lang="en-US" sz="3100" dirty="0" smtClean="0">
                <a:latin typeface="Courier New" pitchFamily="49" charset="0"/>
                <a:cs typeface="Courier New" pitchFamily="49" charset="0"/>
              </a:rPr>
              <a:t>();</a:t>
            </a:r>
            <a:br>
              <a:rPr lang="en-US" sz="3100" dirty="0" smtClean="0">
                <a:latin typeface="Courier New" pitchFamily="49" charset="0"/>
                <a:cs typeface="Courier New" pitchFamily="49" charset="0"/>
              </a:rPr>
            </a:br>
            <a:r>
              <a:rPr lang="en-US" sz="3100" b="1" dirty="0" smtClean="0">
                <a:solidFill>
                  <a:srgbClr val="FF0000"/>
                </a:solidFill>
                <a:latin typeface="Courier New" pitchFamily="49" charset="0"/>
                <a:cs typeface="Courier New" pitchFamily="49" charset="0"/>
              </a:rPr>
              <a:t>// Retrieve the score</a:t>
            </a:r>
            <a:r>
              <a:rPr lang="en-US" sz="3100" dirty="0" smtClean="0">
                <a:latin typeface="Courier New" pitchFamily="49" charset="0"/>
                <a:cs typeface="Courier New" pitchFamily="49" charset="0"/>
              </a:rPr>
              <a:t/>
            </a:r>
            <a:br>
              <a:rPr lang="en-US" sz="3100" dirty="0" smtClean="0">
                <a:latin typeface="Courier New" pitchFamily="49" charset="0"/>
                <a:cs typeface="Courier New" pitchFamily="49" charset="0"/>
              </a:rPr>
            </a:br>
            <a:r>
              <a:rPr lang="en-US" sz="3100" dirty="0" smtClean="0">
                <a:latin typeface="Courier New" pitchFamily="49" charset="0"/>
                <a:cs typeface="Courier New" pitchFamily="49" charset="0"/>
              </a:rPr>
              <a:t>if (</a:t>
            </a:r>
            <a:r>
              <a:rPr lang="en-US" sz="3100" dirty="0" err="1" smtClean="0">
                <a:latin typeface="Courier New" pitchFamily="49" charset="0"/>
                <a:cs typeface="Courier New" pitchFamily="49" charset="0"/>
              </a:rPr>
              <a:t>rs.next</a:t>
            </a:r>
            <a:r>
              <a:rPr lang="en-US" sz="3100" dirty="0" smtClean="0">
                <a:latin typeface="Courier New" pitchFamily="49" charset="0"/>
                <a:cs typeface="Courier New" pitchFamily="49" charset="0"/>
              </a:rPr>
              <a:t>()) {</a:t>
            </a:r>
            <a:br>
              <a:rPr lang="en-US" sz="3100" dirty="0" smtClean="0">
                <a:latin typeface="Courier New" pitchFamily="49" charset="0"/>
                <a:cs typeface="Courier New" pitchFamily="49" charset="0"/>
              </a:rPr>
            </a:br>
            <a:r>
              <a:rPr lang="en-US" sz="3100" dirty="0" smtClean="0">
                <a:latin typeface="Courier New" pitchFamily="49" charset="0"/>
                <a:cs typeface="Courier New" pitchFamily="49" charset="0"/>
              </a:rPr>
              <a:t>if (</a:t>
            </a:r>
            <a:r>
              <a:rPr lang="en-US" sz="3100" dirty="0" err="1" smtClean="0">
                <a:latin typeface="Courier New" pitchFamily="49" charset="0"/>
                <a:cs typeface="Courier New" pitchFamily="49" charset="0"/>
              </a:rPr>
              <a:t>rs.getBoolean</a:t>
            </a:r>
            <a:r>
              <a:rPr lang="en-US" sz="3100" dirty="0" smtClean="0">
                <a:latin typeface="Courier New" pitchFamily="49" charset="0"/>
                <a:cs typeface="Courier New" pitchFamily="49" charset="0"/>
              </a:rPr>
              <a:t>(3))</a:t>
            </a:r>
            <a:br>
              <a:rPr lang="en-US" sz="3100" dirty="0" smtClean="0">
                <a:latin typeface="Courier New" pitchFamily="49" charset="0"/>
                <a:cs typeface="Courier New" pitchFamily="49" charset="0"/>
              </a:rPr>
            </a:br>
            <a:r>
              <a:rPr lang="en-US" sz="3100" dirty="0" smtClean="0">
                <a:latin typeface="Courier New" pitchFamily="49" charset="0"/>
                <a:cs typeface="Courier New" pitchFamily="49" charset="0"/>
              </a:rPr>
              <a:t>score = </a:t>
            </a:r>
            <a:r>
              <a:rPr lang="en-US" sz="3100" dirty="0" err="1" smtClean="0">
                <a:latin typeface="Courier New" pitchFamily="49" charset="0"/>
                <a:cs typeface="Courier New" pitchFamily="49" charset="0"/>
              </a:rPr>
              <a:t>rs.getDouble</a:t>
            </a:r>
            <a:r>
              <a:rPr lang="en-US" sz="3100" dirty="0" smtClean="0">
                <a:latin typeface="Courier New" pitchFamily="49" charset="0"/>
                <a:cs typeface="Courier New" pitchFamily="49" charset="0"/>
              </a:rPr>
              <a:t>(2);</a:t>
            </a:r>
            <a:br>
              <a:rPr lang="en-US" sz="3100" dirty="0" smtClean="0">
                <a:latin typeface="Courier New" pitchFamily="49" charset="0"/>
                <a:cs typeface="Courier New" pitchFamily="49" charset="0"/>
              </a:rPr>
            </a:br>
            <a:r>
              <a:rPr lang="en-US" sz="3100" dirty="0" smtClean="0">
                <a:latin typeface="Courier New" pitchFamily="49" charset="0"/>
                <a:cs typeface="Courier New" pitchFamily="49" charset="0"/>
              </a:rPr>
              <a:t>}}</a:t>
            </a:r>
            <a:br>
              <a:rPr lang="en-US" sz="3100" dirty="0" smtClean="0">
                <a:latin typeface="Courier New" pitchFamily="49" charset="0"/>
                <a:cs typeface="Courier New" pitchFamily="49" charset="0"/>
              </a:rPr>
            </a:br>
            <a:r>
              <a:rPr lang="en-US" sz="3100" dirty="0" smtClean="0">
                <a:latin typeface="Courier New" pitchFamily="49" charset="0"/>
                <a:cs typeface="Courier New" pitchFamily="49" charset="0"/>
              </a:rPr>
              <a:t>catch (</a:t>
            </a:r>
            <a:r>
              <a:rPr lang="en-US" sz="3100" dirty="0" err="1" smtClean="0">
                <a:latin typeface="Courier New" pitchFamily="49" charset="0"/>
                <a:cs typeface="Courier New" pitchFamily="49" charset="0"/>
              </a:rPr>
              <a:t>SQLException</a:t>
            </a:r>
            <a:r>
              <a:rPr lang="en-US" sz="3100" dirty="0" smtClean="0">
                <a:latin typeface="Courier New" pitchFamily="49" charset="0"/>
                <a:cs typeface="Courier New" pitchFamily="49" charset="0"/>
              </a:rPr>
              <a:t> ex) {</a:t>
            </a:r>
            <a:r>
              <a:rPr lang="en-US" sz="3100" dirty="0" err="1" smtClean="0">
                <a:latin typeface="Courier New" pitchFamily="49" charset="0"/>
                <a:cs typeface="Courier New" pitchFamily="49" charset="0"/>
              </a:rPr>
              <a:t>System.out.println</a:t>
            </a:r>
            <a:r>
              <a:rPr lang="en-US" sz="3100" dirty="0" smtClean="0">
                <a:latin typeface="Courier New" pitchFamily="49" charset="0"/>
                <a:cs typeface="Courier New" pitchFamily="49" charset="0"/>
              </a:rPr>
              <a:t>(ex);}</a:t>
            </a:r>
            <a:br>
              <a:rPr lang="en-US" sz="3100" dirty="0" smtClean="0">
                <a:latin typeface="Courier New" pitchFamily="49" charset="0"/>
                <a:cs typeface="Courier New" pitchFamily="49" charset="0"/>
              </a:rPr>
            </a:br>
            <a:r>
              <a:rPr lang="en-US" sz="3100" dirty="0" err="1" smtClean="0">
                <a:latin typeface="Courier New" pitchFamily="49" charset="0"/>
                <a:cs typeface="Courier New" pitchFamily="49" charset="0"/>
              </a:rPr>
              <a:t>System.out.println</a:t>
            </a:r>
            <a:r>
              <a:rPr lang="en-US" sz="3100" dirty="0" smtClean="0">
                <a:latin typeface="Courier New" pitchFamily="49" charset="0"/>
                <a:cs typeface="Courier New" pitchFamily="49" charset="0"/>
              </a:rPr>
              <a:t>(name + "\'s score is " + score);</a:t>
            </a:r>
            <a:br>
              <a:rPr lang="en-US" sz="3100" dirty="0" smtClean="0">
                <a:latin typeface="Courier New" pitchFamily="49" charset="0"/>
                <a:cs typeface="Courier New" pitchFamily="49" charset="0"/>
              </a:rPr>
            </a:br>
            <a:r>
              <a:rPr lang="en-US" sz="3100" dirty="0" smtClean="0">
                <a:latin typeface="Courier New" pitchFamily="49" charset="0"/>
                <a:cs typeface="Courier New" pitchFamily="49" charset="0"/>
              </a:rPr>
              <a:t>return score;</a:t>
            </a:r>
            <a:br>
              <a:rPr lang="en-US" sz="3100" dirty="0" smtClean="0">
                <a:latin typeface="Courier New" pitchFamily="49" charset="0"/>
                <a:cs typeface="Courier New" pitchFamily="49" charset="0"/>
              </a:rPr>
            </a:br>
            <a:r>
              <a:rPr lang="en-US" sz="3100" dirty="0" smtClean="0">
                <a:latin typeface="Courier New" pitchFamily="49" charset="0"/>
                <a:cs typeface="Courier New" pitchFamily="49" charset="0"/>
              </a:rPr>
              <a:t>}</a:t>
            </a:r>
          </a:p>
          <a:p>
            <a:pPr>
              <a:buNone/>
            </a:pPr>
            <a:r>
              <a:rPr lang="en-US" sz="3100"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B3F74FCB-21DF-45B1-90CF-B247D43B79DF}" type="slidenum">
              <a:rPr lang="en-US" smtClean="0"/>
              <a:pPr/>
              <a:t>43</a:t>
            </a:fld>
            <a:endParaRPr lang="en-US" dirty="0"/>
          </a:p>
        </p:txBody>
      </p:sp>
      <p:sp>
        <p:nvSpPr>
          <p:cNvPr id="5" name="Rectangle 2"/>
          <p:cNvSpPr>
            <a:spLocks noGrp="1" noChangeArrowheads="1"/>
          </p:cNvSpPr>
          <p:nvPr>
            <p:ph type="title"/>
          </p:nvPr>
        </p:nvSpPr>
        <p:spPr>
          <a:xfrm>
            <a:off x="304800" y="152400"/>
            <a:ext cx="8610600" cy="400050"/>
          </a:xfrm>
        </p:spPr>
        <p:txBody>
          <a:bodyPr>
            <a:normAutofit fontScale="90000"/>
          </a:bodyPr>
          <a:lstStyle/>
          <a:p>
            <a:r>
              <a:rPr lang="en-US" sz="2400" dirty="0" smtClean="0">
                <a:latin typeface="Times New Roman" pitchFamily="18" charset="0"/>
                <a:cs typeface="Times New Roman" pitchFamily="18" charset="0"/>
              </a:rPr>
              <a:t>Example: Retrieving Student Scores on a Database Using RMI</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47800"/>
            <a:ext cx="8763000" cy="4525963"/>
          </a:xfrm>
        </p:spPr>
        <p:txBody>
          <a:bodyPr>
            <a:normAutofit fontScale="92500" lnSpcReduction="20000"/>
          </a:bodyPr>
          <a:lstStyle/>
          <a:p>
            <a:pPr algn="just"/>
            <a:r>
              <a:rPr lang="en-US" dirty="0" smtClean="0">
                <a:latin typeface="Times New Roman" pitchFamily="18" charset="0"/>
                <a:cs typeface="Times New Roman" pitchFamily="18" charset="0"/>
              </a:rPr>
              <a:t>In a traditional client/server system, a client sends a request to a server, and the server processes the request and returns the result to the client. </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server cannot invoke the methods on a client. One of the important benefits of RMI is that it supports </a:t>
            </a:r>
            <a:r>
              <a:rPr lang="en-US" i="1" dirty="0" smtClean="0">
                <a:latin typeface="Times New Roman" pitchFamily="18" charset="0"/>
                <a:cs typeface="Times New Roman" pitchFamily="18" charset="0"/>
              </a:rPr>
              <a:t>callbacks</a:t>
            </a:r>
            <a:r>
              <a:rPr lang="en-US" dirty="0" smtClean="0">
                <a:latin typeface="Times New Roman" pitchFamily="18" charset="0"/>
                <a:cs typeface="Times New Roman" pitchFamily="18" charset="0"/>
              </a:rPr>
              <a:t>, which enable the server to invoke the methods on the client. </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With the RMI callback feature, you can develop interactive distributed applications. </a:t>
            </a:r>
          </a:p>
          <a:p>
            <a:endParaRPr lang="en-US" dirty="0"/>
          </a:p>
        </p:txBody>
      </p:sp>
      <p:sp>
        <p:nvSpPr>
          <p:cNvPr id="4" name="Slide Number Placeholder 3"/>
          <p:cNvSpPr>
            <a:spLocks noGrp="1"/>
          </p:cNvSpPr>
          <p:nvPr>
            <p:ph type="sldNum" sz="quarter" idx="12"/>
          </p:nvPr>
        </p:nvSpPr>
        <p:spPr/>
        <p:txBody>
          <a:bodyPr/>
          <a:lstStyle/>
          <a:p>
            <a:fld id="{B3F74FCB-21DF-45B1-90CF-B247D43B79DF}" type="slidenum">
              <a:rPr lang="en-US" smtClean="0"/>
              <a:pPr/>
              <a:t>44</a:t>
            </a:fld>
            <a:endParaRPr lang="en-US"/>
          </a:p>
        </p:txBody>
      </p:sp>
      <p:sp>
        <p:nvSpPr>
          <p:cNvPr id="5" name="Rectangle 2"/>
          <p:cNvSpPr>
            <a:spLocks noGrp="1" noChangeArrowheads="1"/>
          </p:cNvSpPr>
          <p:nvPr>
            <p:ph type="title"/>
          </p:nvPr>
        </p:nvSpPr>
        <p:spPr>
          <a:xfrm>
            <a:off x="304800" y="285750"/>
            <a:ext cx="8610600" cy="781050"/>
          </a:xfrm>
        </p:spPr>
        <p:txBody>
          <a:bodyPr>
            <a:normAutofit/>
          </a:bodyPr>
          <a:lstStyle/>
          <a:p>
            <a:r>
              <a:rPr lang="en-US" sz="3600" dirty="0" smtClean="0">
                <a:latin typeface="Times New Roman" pitchFamily="18" charset="0"/>
                <a:cs typeface="Times New Roman" pitchFamily="18" charset="0"/>
              </a:rPr>
              <a:t>RMI Call Backs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304800" y="285750"/>
            <a:ext cx="8610600" cy="552450"/>
          </a:xfrm>
        </p:spPr>
        <p:txBody>
          <a:bodyPr>
            <a:normAutofit fontScale="90000"/>
          </a:bodyPr>
          <a:lstStyle/>
          <a:p>
            <a:r>
              <a:rPr lang="en-US" sz="3200" dirty="0" smtClean="0">
                <a:latin typeface="Times New Roman" pitchFamily="18" charset="0"/>
                <a:cs typeface="Times New Roman" pitchFamily="18" charset="0"/>
              </a:rPr>
              <a:t>Example: Distributed </a:t>
            </a:r>
            <a:r>
              <a:rPr lang="en-US" sz="3200" dirty="0" err="1" smtClean="0">
                <a:latin typeface="Times New Roman" pitchFamily="18" charset="0"/>
                <a:cs typeface="Times New Roman" pitchFamily="18" charset="0"/>
              </a:rPr>
              <a:t>TicTacToe</a:t>
            </a:r>
            <a:r>
              <a:rPr lang="en-US" sz="3200" dirty="0" smtClean="0">
                <a:latin typeface="Times New Roman" pitchFamily="18" charset="0"/>
                <a:cs typeface="Times New Roman" pitchFamily="18" charset="0"/>
              </a:rPr>
              <a:t> Using RMI</a:t>
            </a:r>
          </a:p>
        </p:txBody>
      </p:sp>
      <p:sp>
        <p:nvSpPr>
          <p:cNvPr id="5" name="Rectangle 3"/>
          <p:cNvSpPr txBox="1">
            <a:spLocks noChangeArrowheads="1"/>
          </p:cNvSpPr>
          <p:nvPr/>
        </p:nvSpPr>
        <p:spPr>
          <a:xfrm>
            <a:off x="152400" y="990600"/>
            <a:ext cx="8839200" cy="8382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90000"/>
              </a:lnSpc>
              <a:spcBef>
                <a:spcPct val="20000"/>
              </a:spcBef>
              <a:spcAft>
                <a:spcPts val="0"/>
              </a:spcAft>
              <a:buClrTx/>
              <a:buSzTx/>
              <a:buFont typeface="Monotype Sorts" pitchFamily="2" charset="2"/>
              <a:buNone/>
              <a:tabLst/>
              <a:defRPr/>
            </a:pPr>
            <a:r>
              <a:rPr kumimoji="0" lang="en-US" sz="26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Example:</a:t>
            </a:r>
            <a:r>
              <a:rPr kumimoji="0" lang="en-US" sz="2600" b="0" i="0" u="none" strike="noStrike" kern="1200" cap="none" spc="0" normalizeH="0" noProof="0" dirty="0" smtClean="0">
                <a:ln>
                  <a:noFill/>
                </a:ln>
                <a:solidFill>
                  <a:schemeClr val="tx1"/>
                </a:solidFill>
                <a:effectLst/>
                <a:uLnTx/>
                <a:uFillTx/>
                <a:latin typeface="Times New Roman" pitchFamily="18" charset="0"/>
                <a:cs typeface="Times New Roman" pitchFamily="18" charset="0"/>
              </a:rPr>
              <a:t> </a:t>
            </a:r>
            <a:r>
              <a:rPr kumimoji="0" lang="en-US" sz="26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Write a new distributed </a:t>
            </a:r>
            <a:r>
              <a:rPr kumimoji="0" lang="en-US" sz="26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TicTacToe</a:t>
            </a:r>
            <a:r>
              <a:rPr kumimoji="0" lang="en-US" sz="26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game using the RMI. See the</a:t>
            </a:r>
            <a:r>
              <a:rPr kumimoji="0" lang="en-US" sz="2600" b="0" i="0" u="none" strike="noStrike" kern="1200" cap="none" spc="0" normalizeH="0" noProof="0" dirty="0" smtClean="0">
                <a:ln>
                  <a:noFill/>
                </a:ln>
                <a:solidFill>
                  <a:schemeClr val="tx1"/>
                </a:solidFill>
                <a:effectLst/>
                <a:uLnTx/>
                <a:uFillTx/>
                <a:latin typeface="Times New Roman" pitchFamily="18" charset="0"/>
                <a:cs typeface="Times New Roman" pitchFamily="18" charset="0"/>
              </a:rPr>
              <a:t> full code in the Textbook.</a:t>
            </a:r>
            <a:endParaRPr kumimoji="0" lang="en-US" sz="26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p:txBody>
      </p:sp>
      <p:graphicFrame>
        <p:nvGraphicFramePr>
          <p:cNvPr id="6" name="Object 6"/>
          <p:cNvGraphicFramePr>
            <a:graphicFrameLocks noChangeAspect="1"/>
          </p:cNvGraphicFramePr>
          <p:nvPr/>
        </p:nvGraphicFramePr>
        <p:xfrm>
          <a:off x="685800" y="1981200"/>
          <a:ext cx="7924800" cy="4572000"/>
        </p:xfrm>
        <a:graphic>
          <a:graphicData uri="http://schemas.openxmlformats.org/presentationml/2006/ole">
            <p:oleObj spid="_x0000_s43010" r:id="rId3" imgW="5649114" imgH="2742857" progId="PBrush">
              <p:embed/>
            </p:oleObj>
          </a:graphicData>
        </a:graphic>
      </p:graphicFrame>
      <p:sp>
        <p:nvSpPr>
          <p:cNvPr id="8" name="Slide Number Placeholder 7"/>
          <p:cNvSpPr>
            <a:spLocks noGrp="1"/>
          </p:cNvSpPr>
          <p:nvPr>
            <p:ph type="sldNum" sz="quarter" idx="12"/>
          </p:nvPr>
        </p:nvSpPr>
        <p:spPr/>
        <p:txBody>
          <a:bodyPr/>
          <a:lstStyle/>
          <a:p>
            <a:fld id="{B3F74FCB-21DF-45B1-90CF-B247D43B79DF}" type="slidenum">
              <a:rPr lang="en-US" smtClean="0"/>
              <a:pPr/>
              <a:t>45</a:t>
            </a:fld>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304800" y="304800"/>
            <a:ext cx="8610600" cy="400050"/>
          </a:xfrm>
        </p:spPr>
        <p:txBody>
          <a:bodyPr>
            <a:normAutofit fontScale="90000"/>
          </a:bodyPr>
          <a:lstStyle/>
          <a:p>
            <a:r>
              <a:rPr lang="en-US" sz="3200" dirty="0" smtClean="0">
                <a:latin typeface="Times New Roman" pitchFamily="18" charset="0"/>
                <a:cs typeface="Times New Roman" pitchFamily="18" charset="0"/>
              </a:rPr>
              <a:t>Example: Distributed </a:t>
            </a:r>
            <a:r>
              <a:rPr lang="en-US" sz="3200" dirty="0" err="1" smtClean="0">
                <a:latin typeface="Times New Roman" pitchFamily="18" charset="0"/>
                <a:cs typeface="Times New Roman" pitchFamily="18" charset="0"/>
              </a:rPr>
              <a:t>TicTacToe</a:t>
            </a:r>
            <a:r>
              <a:rPr lang="en-US" sz="3200" dirty="0" smtClean="0">
                <a:latin typeface="Times New Roman" pitchFamily="18" charset="0"/>
                <a:cs typeface="Times New Roman" pitchFamily="18" charset="0"/>
              </a:rPr>
              <a:t> Using RMI</a:t>
            </a:r>
          </a:p>
        </p:txBody>
      </p:sp>
      <p:graphicFrame>
        <p:nvGraphicFramePr>
          <p:cNvPr id="5" name="Object 8"/>
          <p:cNvGraphicFramePr>
            <a:graphicFrameLocks noChangeAspect="1"/>
          </p:cNvGraphicFramePr>
          <p:nvPr/>
        </p:nvGraphicFramePr>
        <p:xfrm>
          <a:off x="533400" y="1066800"/>
          <a:ext cx="7867650" cy="5181600"/>
        </p:xfrm>
        <a:graphic>
          <a:graphicData uri="http://schemas.openxmlformats.org/presentationml/2006/ole">
            <p:oleObj spid="_x0000_s44034" r:id="rId3" imgW="5504762" imgH="3685714" progId="PBrush">
              <p:embed/>
            </p:oleObj>
          </a:graphicData>
        </a:graphic>
      </p:graphicFrame>
      <p:sp>
        <p:nvSpPr>
          <p:cNvPr id="6" name="Slide Number Placeholder 5"/>
          <p:cNvSpPr>
            <a:spLocks noGrp="1"/>
          </p:cNvSpPr>
          <p:nvPr>
            <p:ph type="sldNum" sz="quarter" idx="12"/>
          </p:nvPr>
        </p:nvSpPr>
        <p:spPr/>
        <p:txBody>
          <a:bodyPr/>
          <a:lstStyle/>
          <a:p>
            <a:fld id="{B3F74FCB-21DF-45B1-90CF-B247D43B79DF}" type="slidenum">
              <a:rPr lang="en-US" smtClean="0"/>
              <a:pPr/>
              <a:t>46</a:t>
            </a:fld>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67000"/>
            <a:ext cx="8229600" cy="1143000"/>
          </a:xfrm>
        </p:spPr>
        <p:txBody>
          <a:bodyPr/>
          <a:lstStyle/>
          <a:p>
            <a:r>
              <a:rPr lang="en-US" dirty="0" smtClean="0">
                <a:latin typeface="Times New Roman" pitchFamily="18" charset="0"/>
                <a:cs typeface="Times New Roman" pitchFamily="18" charset="0"/>
              </a:rPr>
              <a:t>The End!!</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3F74FCB-21DF-45B1-90CF-B247D43B79DF}" type="slidenum">
              <a:rPr lang="en-US" smtClean="0"/>
              <a:pPr/>
              <a:t>47</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RMI Basics</a:t>
            </a:r>
            <a:endParaRPr lang="en-US" dirty="0"/>
          </a:p>
        </p:txBody>
      </p:sp>
      <p:sp>
        <p:nvSpPr>
          <p:cNvPr id="3" name="Content Placeholder 2"/>
          <p:cNvSpPr>
            <a:spLocks noGrp="1"/>
          </p:cNvSpPr>
          <p:nvPr>
            <p:ph idx="1"/>
          </p:nvPr>
        </p:nvSpPr>
        <p:spPr/>
        <p:txBody>
          <a:bodyPr>
            <a:normAutofit/>
          </a:bodyPr>
          <a:lstStyle/>
          <a:p>
            <a:pPr lvl="0" algn="just"/>
            <a:r>
              <a:rPr lang="en-US" dirty="0" smtClean="0">
                <a:latin typeface="Times New Roman" pitchFamily="18" charset="0"/>
                <a:cs typeface="Times New Roman" pitchFamily="18" charset="0"/>
              </a:rPr>
              <a:t>RMI enables you not only to pass data among objects on different systems, but also to invoke methods in a remote object. </a:t>
            </a:r>
          </a:p>
          <a:p>
            <a:pPr algn="just"/>
            <a:r>
              <a:rPr lang="en-US" dirty="0" smtClean="0">
                <a:latin typeface="Times New Roman" pitchFamily="18" charset="0"/>
                <a:cs typeface="Times New Roman" pitchFamily="18" charset="0"/>
              </a:rPr>
              <a:t>Remote </a:t>
            </a:r>
            <a:r>
              <a:rPr lang="en-US" dirty="0">
                <a:latin typeface="Times New Roman" pitchFamily="18" charset="0"/>
                <a:cs typeface="Times New Roman" pitchFamily="18" charset="0"/>
              </a:rPr>
              <a:t>objects can </a:t>
            </a:r>
            <a:r>
              <a:rPr lang="en-US" dirty="0" smtClean="0">
                <a:latin typeface="Times New Roman" pitchFamily="18" charset="0"/>
                <a:cs typeface="Times New Roman" pitchFamily="18" charset="0"/>
              </a:rPr>
              <a:t>be manipulated </a:t>
            </a:r>
            <a:r>
              <a:rPr lang="en-US" dirty="0">
                <a:latin typeface="Times New Roman" pitchFamily="18" charset="0"/>
                <a:cs typeface="Times New Roman" pitchFamily="18" charset="0"/>
              </a:rPr>
              <a:t>as if they were residing on the local host.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transmission </a:t>
            </a:r>
            <a:r>
              <a:rPr lang="en-US" dirty="0">
                <a:latin typeface="Times New Roman" pitchFamily="18" charset="0"/>
                <a:cs typeface="Times New Roman" pitchFamily="18" charset="0"/>
              </a:rPr>
              <a:t>of data among different machines is handled by </a:t>
            </a:r>
            <a:r>
              <a:rPr lang="en-US" dirty="0" smtClean="0">
                <a:latin typeface="Times New Roman" pitchFamily="18" charset="0"/>
                <a:cs typeface="Times New Roman" pitchFamily="18" charset="0"/>
              </a:rPr>
              <a:t>the JVM </a:t>
            </a:r>
            <a:r>
              <a:rPr lang="en-US" dirty="0">
                <a:latin typeface="Times New Roman" pitchFamily="18" charset="0"/>
                <a:cs typeface="Times New Roman" pitchFamily="18" charset="0"/>
              </a:rPr>
              <a:t>transparently</a:t>
            </a:r>
            <a:r>
              <a:rPr lang="en-US" dirty="0" smtClean="0">
                <a:latin typeface="Times New Roman" pitchFamily="18" charset="0"/>
                <a:cs typeface="Times New Roman" pitchFamily="18" charset="0"/>
              </a:rPr>
              <a:t>.</a:t>
            </a:r>
            <a:endParaRPr lang="en-US" dirty="0"/>
          </a:p>
        </p:txBody>
      </p:sp>
      <p:sp>
        <p:nvSpPr>
          <p:cNvPr id="4" name="Slide Number Placeholder 3"/>
          <p:cNvSpPr>
            <a:spLocks noGrp="1"/>
          </p:cNvSpPr>
          <p:nvPr>
            <p:ph type="sldNum" sz="quarter" idx="12"/>
          </p:nvPr>
        </p:nvSpPr>
        <p:spPr/>
        <p:txBody>
          <a:bodyPr/>
          <a:lstStyle/>
          <a:p>
            <a:fld id="{B3F74FCB-21DF-45B1-90CF-B247D43B79DF}"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685800" y="381000"/>
            <a:ext cx="7772400" cy="1047750"/>
          </a:xfrm>
        </p:spPr>
        <p:txBody>
          <a:bodyPr/>
          <a:lstStyle/>
          <a:p>
            <a:r>
              <a:rPr lang="en-US" sz="3600" dirty="0">
                <a:latin typeface="Times New Roman" pitchFamily="18" charset="0"/>
                <a:cs typeface="Times New Roman" pitchFamily="18" charset="0"/>
              </a:rPr>
              <a:t>The Differences between RMI and RPC </a:t>
            </a:r>
            <a:endParaRPr lang="en-US" sz="4000" dirty="0">
              <a:latin typeface="Times New Roman" pitchFamily="18" charset="0"/>
              <a:cs typeface="Times New Roman" pitchFamily="18" charset="0"/>
            </a:endParaRPr>
          </a:p>
        </p:txBody>
      </p:sp>
      <p:sp>
        <p:nvSpPr>
          <p:cNvPr id="5" name="Rectangle 3"/>
          <p:cNvSpPr txBox="1">
            <a:spLocks noChangeArrowheads="1"/>
          </p:cNvSpPr>
          <p:nvPr/>
        </p:nvSpPr>
        <p:spPr>
          <a:xfrm>
            <a:off x="609600" y="1371600"/>
            <a:ext cx="8077200" cy="4648200"/>
          </a:xfrm>
          <a:prstGeom prst="rect">
            <a:avLst/>
          </a:prstGeom>
        </p:spPr>
        <p:txBody>
          <a:bodyPr vert="horz" lIns="91440" tIns="45720" rIns="91440" bIns="45720" rtlCol="0">
            <a:normAutofit/>
          </a:bodyPr>
          <a:lstStyle/>
          <a:p>
            <a:pPr marL="0" marR="0" lvl="0" indent="0" algn="just" defTabSz="914400" rtl="0" eaLnBrk="1" fontAlgn="auto" latinLnBrk="0" hangingPunct="1">
              <a:lnSpc>
                <a:spcPct val="100000"/>
              </a:lnSpc>
              <a:spcBef>
                <a:spcPct val="20000"/>
              </a:spcBef>
              <a:spcAft>
                <a:spcPts val="0"/>
              </a:spcAft>
              <a:buClrTx/>
              <a:buSzTx/>
              <a:buFont typeface="Monotype Sorts" pitchFamily="2" charset="2"/>
              <a:buNone/>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RMI is similar to Remote Procedure Calls (RPC) in the sense that both RMI and RPC enable you to invoke methods, but there are some important differences. </a:t>
            </a:r>
          </a:p>
          <a:p>
            <a:pPr marL="0" marR="0" lvl="0" indent="0" algn="just" defTabSz="914400" rtl="0" eaLnBrk="1" fontAlgn="auto" latinLnBrk="0" hangingPunct="1">
              <a:lnSpc>
                <a:spcPct val="100000"/>
              </a:lnSpc>
              <a:spcBef>
                <a:spcPct val="20000"/>
              </a:spcBef>
              <a:spcAft>
                <a:spcPts val="0"/>
              </a:spcAft>
              <a:buClrTx/>
              <a:buSzTx/>
              <a:buFont typeface="Monotype Sorts" pitchFamily="2" charset="2"/>
              <a:buNone/>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With RPC, you call a standalone procedure. With RMI, you invoke a method within a specific object. </a:t>
            </a:r>
          </a:p>
          <a:p>
            <a:pPr marL="0" marR="0" lvl="0" indent="0" algn="just" defTabSz="914400" rtl="0" eaLnBrk="1" fontAlgn="auto" latinLnBrk="0" hangingPunct="1">
              <a:lnSpc>
                <a:spcPct val="100000"/>
              </a:lnSpc>
              <a:spcBef>
                <a:spcPct val="20000"/>
              </a:spcBef>
              <a:spcAft>
                <a:spcPts val="0"/>
              </a:spcAft>
              <a:buClrTx/>
              <a:buSzTx/>
              <a:buFont typeface="Monotype Sorts" pitchFamily="2" charset="2"/>
              <a:buNone/>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RMI can be viewed as object-oriented RPC.</a:t>
            </a:r>
          </a:p>
        </p:txBody>
      </p:sp>
      <p:sp>
        <p:nvSpPr>
          <p:cNvPr id="6" name="Slide Number Placeholder 5"/>
          <p:cNvSpPr>
            <a:spLocks noGrp="1"/>
          </p:cNvSpPr>
          <p:nvPr>
            <p:ph type="sldNum" sz="quarter" idx="12"/>
          </p:nvPr>
        </p:nvSpPr>
        <p:spPr/>
        <p:txBody>
          <a:bodyPr/>
          <a:lstStyle/>
          <a:p>
            <a:fld id="{B3F74FCB-21DF-45B1-90CF-B247D43B79DF}"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487362"/>
          </a:xfrm>
        </p:spPr>
        <p:txBody>
          <a:bodyPr>
            <a:normAutofit fontScale="90000"/>
          </a:bodyPr>
          <a:lstStyle/>
          <a:p>
            <a:r>
              <a:rPr lang="en-US" b="1" dirty="0" smtClean="0"/>
              <a:t/>
            </a:r>
            <a:br>
              <a:rPr lang="en-US" b="1" dirty="0" smtClean="0"/>
            </a:br>
            <a:r>
              <a:rPr lang="en-US" b="1" dirty="0" smtClean="0">
                <a:latin typeface="Times New Roman" pitchFamily="18" charset="0"/>
                <a:cs typeface="Times New Roman" pitchFamily="18" charset="0"/>
              </a:rPr>
              <a:t>RPC </a:t>
            </a:r>
            <a:r>
              <a:rPr lang="en-US" b="1" dirty="0" err="1" smtClean="0">
                <a:latin typeface="Times New Roman" pitchFamily="18" charset="0"/>
                <a:cs typeface="Times New Roman" pitchFamily="18" charset="0"/>
              </a:rPr>
              <a:t>vs</a:t>
            </a:r>
            <a:r>
              <a:rPr lang="en-US" b="1" dirty="0" smtClean="0">
                <a:latin typeface="Times New Roman" pitchFamily="18" charset="0"/>
                <a:cs typeface="Times New Roman" pitchFamily="18" charset="0"/>
              </a:rPr>
              <a:t> RMI</a:t>
            </a:r>
            <a:r>
              <a:rPr lang="en-US" dirty="0" smtClean="0"/>
              <a:t/>
            </a:r>
            <a:br>
              <a:rPr lang="en-US" dirty="0" smtClean="0"/>
            </a:br>
            <a:endParaRPr lang="en-US" dirty="0"/>
          </a:p>
        </p:txBody>
      </p:sp>
      <p:sp>
        <p:nvSpPr>
          <p:cNvPr id="3" name="Content Placeholder 2"/>
          <p:cNvSpPr>
            <a:spLocks noGrp="1"/>
          </p:cNvSpPr>
          <p:nvPr>
            <p:ph idx="1"/>
          </p:nvPr>
        </p:nvSpPr>
        <p:spPr>
          <a:xfrm>
            <a:off x="228600" y="838200"/>
            <a:ext cx="8763000" cy="5791200"/>
          </a:xfrm>
        </p:spPr>
        <p:txBody>
          <a:bodyPr>
            <a:normAutofit fontScale="70000" lnSpcReduction="20000"/>
          </a:bodyPr>
          <a:lstStyle/>
          <a:p>
            <a:pPr algn="just"/>
            <a:r>
              <a:rPr lang="en-US" dirty="0" smtClean="0">
                <a:latin typeface="Times New Roman" pitchFamily="18" charset="0"/>
                <a:cs typeface="Times New Roman" pitchFamily="18" charset="0"/>
              </a:rPr>
              <a:t>RPC (Remote Procedure Call) and RMI (Remote Method Invocation) are two mechanisms that allow the user to invoke or call processes that will run on a different computer from the one the user is using. The main difference between the two is the approach or paradigm used. RMI uses an </a:t>
            </a:r>
            <a:r>
              <a:rPr lang="en-US" dirty="0" smtClean="0">
                <a:solidFill>
                  <a:srgbClr val="FF0000"/>
                </a:solidFill>
                <a:latin typeface="Times New Roman" pitchFamily="18" charset="0"/>
                <a:cs typeface="Times New Roman" pitchFamily="18" charset="0"/>
              </a:rPr>
              <a:t>object oriented paradigm </a:t>
            </a:r>
            <a:r>
              <a:rPr lang="en-US" dirty="0" smtClean="0">
                <a:latin typeface="Times New Roman" pitchFamily="18" charset="0"/>
                <a:cs typeface="Times New Roman" pitchFamily="18" charset="0"/>
              </a:rPr>
              <a:t>where the user needs to know the object and the method of the object he needs to invoke. In comparison, RPC </a:t>
            </a:r>
            <a:r>
              <a:rPr lang="en-US" dirty="0" smtClean="0">
                <a:solidFill>
                  <a:srgbClr val="FF0000"/>
                </a:solidFill>
                <a:latin typeface="Times New Roman" pitchFamily="18" charset="0"/>
                <a:cs typeface="Times New Roman" pitchFamily="18" charset="0"/>
              </a:rPr>
              <a:t>isn’t object oriented</a:t>
            </a:r>
            <a:r>
              <a:rPr lang="en-US" dirty="0" smtClean="0">
                <a:latin typeface="Times New Roman" pitchFamily="18" charset="0"/>
                <a:cs typeface="Times New Roman" pitchFamily="18" charset="0"/>
              </a:rPr>
              <a:t> and doesn’t deal with objects. Rather, it calls specific subroutines or procedures  that are already established.</a:t>
            </a:r>
          </a:p>
          <a:p>
            <a:r>
              <a:rPr lang="en-US" b="1" dirty="0" smtClean="0">
                <a:latin typeface="Times New Roman" pitchFamily="18" charset="0"/>
                <a:cs typeface="Times New Roman" pitchFamily="18" charset="0"/>
              </a:rPr>
              <a:t>RMI:</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The remote objects are accessed by the references.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Implements object to object implementation among different java objects to implement distributed communication model.</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RMI passes the objects as parameters to remote methods.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RMI invokes the remote methods from the objects.</a:t>
            </a:r>
          </a:p>
          <a:p>
            <a:r>
              <a:rPr lang="en-US" b="1" dirty="0" smtClean="0">
                <a:latin typeface="Times New Roman" pitchFamily="18" charset="0"/>
                <a:cs typeface="Times New Roman" pitchFamily="18" charset="0"/>
              </a:rPr>
              <a:t>RPC:</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The process is through methods / functions.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Proxy server is involved in processing the procedure calls.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Calls a procedure remotely like invoking the methods.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The remoteness is not exactly transparent to the client.</a:t>
            </a:r>
          </a:p>
        </p:txBody>
      </p:sp>
      <p:sp>
        <p:nvSpPr>
          <p:cNvPr id="4" name="Slide Number Placeholder 3"/>
          <p:cNvSpPr>
            <a:spLocks noGrp="1"/>
          </p:cNvSpPr>
          <p:nvPr>
            <p:ph type="sldNum" sz="quarter" idx="12"/>
          </p:nvPr>
        </p:nvSpPr>
        <p:spPr/>
        <p:txBody>
          <a:bodyPr/>
          <a:lstStyle/>
          <a:p>
            <a:fld id="{B3F74FCB-21DF-45B1-90CF-B247D43B79DF}"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00200"/>
            <a:ext cx="8686800" cy="4525963"/>
          </a:xfrm>
        </p:spPr>
        <p:txBody>
          <a:bodyPr>
            <a:normAutofit/>
          </a:bodyPr>
          <a:lstStyle/>
          <a:p>
            <a:pPr algn="just"/>
            <a:r>
              <a:rPr lang="en-US" dirty="0" smtClean="0">
                <a:latin typeface="Times New Roman" pitchFamily="18" charset="0"/>
                <a:cs typeface="Times New Roman" pitchFamily="18" charset="0"/>
              </a:rPr>
              <a:t>RMI is an evolution of the </a:t>
            </a:r>
            <a:r>
              <a:rPr lang="en-US" dirty="0" smtClean="0">
                <a:solidFill>
                  <a:srgbClr val="FF0000"/>
                </a:solidFill>
                <a:latin typeface="Times New Roman" pitchFamily="18" charset="0"/>
                <a:cs typeface="Times New Roman" pitchFamily="18" charset="0"/>
              </a:rPr>
              <a:t>client/server</a:t>
            </a:r>
            <a:br>
              <a:rPr lang="en-US" dirty="0" smtClean="0">
                <a:solidFill>
                  <a:srgbClr val="FF0000"/>
                </a:solidFill>
                <a:latin typeface="Times New Roman" pitchFamily="18" charset="0"/>
                <a:cs typeface="Times New Roman" pitchFamily="18" charset="0"/>
              </a:rPr>
            </a:br>
            <a:r>
              <a:rPr lang="en-US" dirty="0" smtClean="0">
                <a:solidFill>
                  <a:srgbClr val="FF0000"/>
                </a:solidFill>
                <a:latin typeface="Times New Roman" pitchFamily="18" charset="0"/>
                <a:cs typeface="Times New Roman" pitchFamily="18" charset="0"/>
              </a:rPr>
              <a:t>architecture. </a:t>
            </a:r>
          </a:p>
          <a:p>
            <a:pPr algn="just"/>
            <a:r>
              <a:rPr lang="en-US" dirty="0" smtClean="0">
                <a:latin typeface="Times New Roman" pitchFamily="18" charset="0"/>
                <a:cs typeface="Times New Roman" pitchFamily="18" charset="0"/>
              </a:rPr>
              <a:t>A client is a component that issues requests for</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services, and a server is a component that delivers the requested services. </a:t>
            </a:r>
          </a:p>
          <a:p>
            <a:pPr algn="just"/>
            <a:r>
              <a:rPr lang="en-US" dirty="0" smtClean="0">
                <a:latin typeface="Times New Roman" pitchFamily="18" charset="0"/>
                <a:cs typeface="Times New Roman" pitchFamily="18" charset="0"/>
              </a:rPr>
              <a:t>Like the client/server architecture, RMI maintains the notion of clients and servers, but the RMI approach is more flexible.</a:t>
            </a:r>
            <a:endParaRPr lang="en-US" dirty="0"/>
          </a:p>
        </p:txBody>
      </p:sp>
      <p:sp>
        <p:nvSpPr>
          <p:cNvPr id="4" name="Slide Number Placeholder 3"/>
          <p:cNvSpPr>
            <a:spLocks noGrp="1"/>
          </p:cNvSpPr>
          <p:nvPr>
            <p:ph type="sldNum" sz="quarter" idx="12"/>
          </p:nvPr>
        </p:nvSpPr>
        <p:spPr/>
        <p:txBody>
          <a:bodyPr/>
          <a:lstStyle/>
          <a:p>
            <a:fld id="{B3F74FCB-21DF-45B1-90CF-B247D43B79DF}" type="slidenum">
              <a:rPr lang="en-US" smtClean="0"/>
              <a:pPr/>
              <a:t>8</a:t>
            </a:fld>
            <a:endParaRPr lang="en-US"/>
          </a:p>
        </p:txBody>
      </p:sp>
      <p:sp>
        <p:nvSpPr>
          <p:cNvPr id="5" name="Rectangle 2"/>
          <p:cNvSpPr>
            <a:spLocks noGrp="1" noChangeArrowheads="1"/>
          </p:cNvSpPr>
          <p:nvPr>
            <p:ph type="title"/>
          </p:nvPr>
        </p:nvSpPr>
        <p:spPr>
          <a:xfrm>
            <a:off x="685800" y="381000"/>
            <a:ext cx="7772400" cy="1047750"/>
          </a:xfrm>
        </p:spPr>
        <p:txBody>
          <a:bodyPr>
            <a:normAutofit fontScale="90000"/>
          </a:bodyPr>
          <a:lstStyle/>
          <a:p>
            <a:r>
              <a:rPr lang="en-US" sz="3600" dirty="0">
                <a:latin typeface="Times New Roman" pitchFamily="18" charset="0"/>
                <a:cs typeface="Times New Roman" pitchFamily="18" charset="0"/>
              </a:rPr>
              <a:t>The Differences between RMI and Traditional Client/Server Approach</a:t>
            </a:r>
            <a:endParaRPr lang="en-US" sz="40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685800" y="381000"/>
            <a:ext cx="7772400" cy="1047750"/>
          </a:xfrm>
        </p:spPr>
        <p:txBody>
          <a:bodyPr>
            <a:normAutofit fontScale="90000"/>
          </a:bodyPr>
          <a:lstStyle/>
          <a:p>
            <a:r>
              <a:rPr lang="en-US" sz="3600" dirty="0">
                <a:latin typeface="Times New Roman" pitchFamily="18" charset="0"/>
                <a:cs typeface="Times New Roman" pitchFamily="18" charset="0"/>
              </a:rPr>
              <a:t>The Differences between RMI and Traditional Client/Server Approach</a:t>
            </a:r>
            <a:endParaRPr lang="en-US" sz="4000" dirty="0">
              <a:latin typeface="Times New Roman" pitchFamily="18" charset="0"/>
              <a:cs typeface="Times New Roman" pitchFamily="18" charset="0"/>
            </a:endParaRPr>
          </a:p>
        </p:txBody>
      </p:sp>
      <p:sp>
        <p:nvSpPr>
          <p:cNvPr id="5" name="Rectangle 3"/>
          <p:cNvSpPr txBox="1">
            <a:spLocks noChangeArrowheads="1"/>
          </p:cNvSpPr>
          <p:nvPr/>
        </p:nvSpPr>
        <p:spPr>
          <a:xfrm>
            <a:off x="609600" y="1981200"/>
            <a:ext cx="8077200" cy="4038600"/>
          </a:xfrm>
          <a:prstGeom prst="rect">
            <a:avLst/>
          </a:prstGeom>
        </p:spPr>
        <p:txBody>
          <a:bodyPr vert="horz" lIns="91440" tIns="45720" rIns="91440" bIns="45720" rtlCol="0">
            <a:normAutofit lnSpcReduction="10000"/>
          </a:bodyPr>
          <a:lstStyle/>
          <a:p>
            <a:pPr marL="342900" marR="0" lvl="0" indent="-342900" algn="just"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 RMI component can act as both a client and a server, depending on the scenario in question.</a:t>
            </a:r>
          </a:p>
          <a:p>
            <a:pPr marL="342900" marR="0" lvl="0" indent="-342900" algn="just" defTabSz="914400" rtl="0" eaLnBrk="1" fontAlgn="auto" latinLnBrk="0" hangingPunct="1">
              <a:lnSpc>
                <a:spcPct val="9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342900" marR="0" lvl="0" indent="-342900" algn="just"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 RMI system can pass functionality from a server to a client and vice versa. </a:t>
            </a:r>
          </a:p>
          <a:p>
            <a:pPr marL="342900" marR="0" lvl="0" indent="-342900" algn="just"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 client/server system typically only passes data back and fourth between server and client. </a:t>
            </a:r>
          </a:p>
        </p:txBody>
      </p:sp>
      <p:sp>
        <p:nvSpPr>
          <p:cNvPr id="6" name="Slide Number Placeholder 5"/>
          <p:cNvSpPr>
            <a:spLocks noGrp="1"/>
          </p:cNvSpPr>
          <p:nvPr>
            <p:ph type="sldNum" sz="quarter" idx="12"/>
          </p:nvPr>
        </p:nvSpPr>
        <p:spPr/>
        <p:txBody>
          <a:bodyPr/>
          <a:lstStyle/>
          <a:p>
            <a:fld id="{B3F74FCB-21DF-45B1-90CF-B247D43B79DF}"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2895</TotalTime>
  <Words>2655</Words>
  <Application>Microsoft Office PowerPoint</Application>
  <PresentationFormat>On-screen Show (4:3)</PresentationFormat>
  <Paragraphs>274</Paragraphs>
  <Slides>47</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47</vt:i4>
      </vt:variant>
    </vt:vector>
  </HeadingPairs>
  <TitlesOfParts>
    <vt:vector size="50" baseType="lpstr">
      <vt:lpstr>Office Theme</vt:lpstr>
      <vt:lpstr>Picture</vt:lpstr>
      <vt:lpstr>Microsoft Word Picture</vt:lpstr>
      <vt:lpstr>Chapter Five Remote Method Invocation (RMI)</vt:lpstr>
      <vt:lpstr>What is Distributed System?</vt:lpstr>
      <vt:lpstr>Organization Distributed System</vt:lpstr>
      <vt:lpstr>RMI Basics</vt:lpstr>
      <vt:lpstr>RMI Basics</vt:lpstr>
      <vt:lpstr>The Differences between RMI and RPC </vt:lpstr>
      <vt:lpstr> RPC vs RMI </vt:lpstr>
      <vt:lpstr>The Differences between RMI and Traditional Client/Server Approach</vt:lpstr>
      <vt:lpstr>The Differences between RMI and Traditional Client/Server Approach</vt:lpstr>
      <vt:lpstr>  How Does RMI Work?  </vt:lpstr>
      <vt:lpstr> How Does RMI Work? </vt:lpstr>
      <vt:lpstr>How does RMI work?</vt:lpstr>
      <vt:lpstr>How does RMI work?</vt:lpstr>
      <vt:lpstr>How does RMI work?</vt:lpstr>
      <vt:lpstr>Passing Parameters</vt:lpstr>
      <vt:lpstr>Passing Parameters</vt:lpstr>
      <vt:lpstr>Passing Parameters</vt:lpstr>
      <vt:lpstr>RMI Registry</vt:lpstr>
      <vt:lpstr>RMI Registry</vt:lpstr>
      <vt:lpstr>Developing RMI Applications</vt:lpstr>
      <vt:lpstr>Step 1: Define Server Object Interface</vt:lpstr>
      <vt:lpstr>Step 2: Define Server Implementation Object</vt:lpstr>
      <vt:lpstr>Step 3: Generate the Stub and Skeleton</vt:lpstr>
      <vt:lpstr>Step 4: Create and Register Server Object</vt:lpstr>
      <vt:lpstr>Step 5: Develop Client Program</vt:lpstr>
      <vt:lpstr>Example: Retrieving Student Scores from an RMI Server </vt:lpstr>
      <vt:lpstr>Step 1: Define Server Object Interface</vt:lpstr>
      <vt:lpstr>Step 2: Define Server Implementation Object</vt:lpstr>
      <vt:lpstr>Step 2: Define Server Implementation Object</vt:lpstr>
      <vt:lpstr>Step 3: Generate the Stub and Skeleton</vt:lpstr>
      <vt:lpstr>Step 4: Create and Register Server Object</vt:lpstr>
      <vt:lpstr>Step 5: Develop Client Program</vt:lpstr>
      <vt:lpstr>Step 5: Develop Client Program</vt:lpstr>
      <vt:lpstr>Step 5: Develop Client Program</vt:lpstr>
      <vt:lpstr>Step 5: Develop Client Program</vt:lpstr>
      <vt:lpstr>Step 5: Develop Client Program</vt:lpstr>
      <vt:lpstr>Steps To Run the above Example</vt:lpstr>
      <vt:lpstr>RMI vs. Socket-Level Programming </vt:lpstr>
      <vt:lpstr>Developing Three-Tier Applications Using RMI </vt:lpstr>
      <vt:lpstr>Example: Retrieving Student Scores on a Database Using RMI</vt:lpstr>
      <vt:lpstr>Example: Retrieving Student Scores on a Database Using RMI</vt:lpstr>
      <vt:lpstr>Example: Retrieving Student Scores on a Database Using RMI</vt:lpstr>
      <vt:lpstr>Example: Retrieving Student Scores on a Database Using RMI</vt:lpstr>
      <vt:lpstr>RMI Call Backs</vt:lpstr>
      <vt:lpstr>Example: Distributed TicTacToe Using RMI</vt:lpstr>
      <vt:lpstr>Example: Distributed TicTacToe Using RMI</vt:lpstr>
      <vt:lpstr>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Four Remote Method Invocation (RMI)</dc:title>
  <dc:creator>Hagos</dc:creator>
  <cp:lastModifiedBy>My acer</cp:lastModifiedBy>
  <cp:revision>107</cp:revision>
  <dcterms:created xsi:type="dcterms:W3CDTF">2016-05-04T00:39:33Z</dcterms:created>
  <dcterms:modified xsi:type="dcterms:W3CDTF">2020-05-25T21:38:50Z</dcterms:modified>
</cp:coreProperties>
</file>