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50" r:id="rId3"/>
    <p:sldId id="351" r:id="rId4"/>
    <p:sldId id="290" r:id="rId5"/>
    <p:sldId id="338" r:id="rId6"/>
    <p:sldId id="341" r:id="rId7"/>
    <p:sldId id="342" r:id="rId8"/>
    <p:sldId id="343" r:id="rId9"/>
    <p:sldId id="345" r:id="rId10"/>
    <p:sldId id="346" r:id="rId11"/>
    <p:sldId id="339" r:id="rId12"/>
    <p:sldId id="344" r:id="rId13"/>
    <p:sldId id="340" r:id="rId14"/>
    <p:sldId id="347" r:id="rId15"/>
    <p:sldId id="348" r:id="rId16"/>
    <p:sldId id="328" r:id="rId17"/>
    <p:sldId id="297" r:id="rId18"/>
    <p:sldId id="349" r:id="rId19"/>
    <p:sldId id="306" r:id="rId20"/>
    <p:sldId id="307" r:id="rId21"/>
    <p:sldId id="308" r:id="rId22"/>
    <p:sldId id="309" r:id="rId23"/>
    <p:sldId id="310" r:id="rId24"/>
    <p:sldId id="311" r:id="rId25"/>
    <p:sldId id="314" r:id="rId26"/>
    <p:sldId id="312" r:id="rId27"/>
    <p:sldId id="313" r:id="rId28"/>
    <p:sldId id="315" r:id="rId29"/>
    <p:sldId id="316" r:id="rId30"/>
    <p:sldId id="317" r:id="rId31"/>
    <p:sldId id="318" r:id="rId32"/>
    <p:sldId id="299" r:id="rId33"/>
    <p:sldId id="319" r:id="rId34"/>
    <p:sldId id="320" r:id="rId35"/>
    <p:sldId id="321" r:id="rId36"/>
    <p:sldId id="322" r:id="rId37"/>
    <p:sldId id="325" r:id="rId38"/>
    <p:sldId id="331" r:id="rId39"/>
    <p:sldId id="332" r:id="rId40"/>
    <p:sldId id="333" r:id="rId41"/>
    <p:sldId id="334" r:id="rId42"/>
    <p:sldId id="335" r:id="rId43"/>
    <p:sldId id="336" r:id="rId44"/>
    <p:sldId id="337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1BD1E-798C-4793-9685-227947650E89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27F81-F5C1-4011-AD96-28992A55C0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69F44-A0DB-44C3-9300-949BE55442F0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4730-E632-4D0E-B296-D74A7C9DAFC2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08589-BFA9-4994-A327-B57185085E88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BEE9F-6E88-4617-A29F-0D4613B8BA08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EC6CD-0CB3-4702-9DCC-73852498A3A4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80824-9086-402A-9EF2-3036647BEDDC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2BD9B-906A-4551-B2B5-D6B4653D0FED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9354-23C1-4A6E-8AAF-F22D10476BB6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5118B-B43E-4F0E-9D23-96C735F9548B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48F57-6529-4FFF-93EB-34DC62FF15B1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2407F-FC18-4F30-8FBD-FC37EE33C563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DBEE4-32F2-4B44-BDD1-C9BD1391AE49}" type="datetime1">
              <a:rPr lang="en-US" smtClean="0"/>
              <a:pPr/>
              <a:t>5/25/2020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D4CC-175B-4EFD-B68E-6E474C6B169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77482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Chapter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Java Web Technology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D481D3-9FB1-462A-A162-08703BB8F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Basic Architecture of HTTP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02E922D-371B-421F-B3AD-290AB6CC1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1951037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is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request/response protocol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is based on client/server based architecture. 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protocol, web browser,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search engines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 behave as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 clients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server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Servlet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behaves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</a:p>
          <a:p>
            <a:pPr algn="just">
              <a:lnSpc>
                <a:spcPct val="12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below diagram represents the basic architecture of web application and depicts where HTTP stands: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C15BA66-BCA0-4E68-AADE-2A902F666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901FF2D-1071-464D-B7E2-4EDDA095EE0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13037"/>
            <a:ext cx="8229600" cy="40084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570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F8A781-9A92-4E8C-92E8-02E5466B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Servlet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EF18F5A-86B1-41E0-A2CC-DFF6F43BD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80707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technology is used to create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application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(resides at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side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generates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web page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technology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robust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of java language.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Servlets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 programs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run on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server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Servlets can be used to process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 requests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produce dynamic Web pages. </a:t>
            </a:r>
          </a:p>
          <a:p>
            <a:pPr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Java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services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based on servlets.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CGI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Gateway Interface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scripting language was common as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server-side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programming language.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FA1CF12-0A3C-4D82-B713-91F3EE259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324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F8BEC1-A9B1-4BBC-B9C0-E00285117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1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CGI (Common Gateway Interface)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67D69E4-C72E-4A90-AD31-F639D9725B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335280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CGI technology enables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server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program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pass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 request information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(CGI Program)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the request.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request, it starts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process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CGI was proposed to generate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Web content.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CGI program processes the request and generates a response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runtime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Disadvantages of CGI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problems in CGI technology: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clients increases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takes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time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sending the response.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each request, it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starts a process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server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limited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 processes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uses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 dependent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C, C++,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EBF7A78-5958-43BC-B215-4EDAE28D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C5C157-011A-4A8E-8751-C3511991B3F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70325"/>
            <a:ext cx="8000999" cy="2911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316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CE0222-DAA0-4E6E-9775-01E6E7E8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 of Servlet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833E932-2E71-4D4B-9710-65D3E9D2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1"/>
            <a:ext cx="8839200" cy="350520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many advantages of Servlet over CGI.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container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handling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requests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the Servlet.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Threads have many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over the Processes such as they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share a common memory area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lightweight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communication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the threads are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advantages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Servlet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as follows:</a:t>
            </a:r>
          </a:p>
          <a:p>
            <a:pPr lvl="1" algn="just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because it creates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each request, not process.</a:t>
            </a:r>
          </a:p>
          <a:p>
            <a:pPr lvl="1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Portability: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because it uses Java language.</a:t>
            </a:r>
          </a:p>
          <a:p>
            <a:pPr lvl="1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Robust: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JVM manages Servlets, so we don't need to worry about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memory leak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garbage collection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</a:p>
          <a:p>
            <a:pPr lvl="1"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Secure: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because it uses java language.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63993A-26DE-4406-A021-2F84ADBEF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03D17E3-B0EB-41A4-8CD4-26D4644E9B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267200"/>
            <a:ext cx="8001000" cy="24542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280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CGI vs.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763000" cy="5791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CGI provides a relatively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simple approach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creating dynamic Web applications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accept a user request, process it on the server side, and return responses to the Web browser.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But CGI 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very slow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when handling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large number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requests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simultaneously, because the Web server spawns a process for executing each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CGI program.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Each process has its own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runtime environment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contains and runs the CGI program.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is not difficult to imagine what will happen if many CGI programs were executed simultaneously.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System resource would be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quickly exhausted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potentially causing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server to crash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867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Java servlets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successful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technology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solve the performance problem of CGI programs 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Java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Java programs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function like CGI programs.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run inside a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container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server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or a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engine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container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single process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that runs in a JVM.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JVM creates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thread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handle each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All the threads share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 memory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allocated to the JVM.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Servlets are much more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efficient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than CGI.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As Java programs, Servlets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object oriented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portable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platform independent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CGI vs.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two most common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 requests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or methods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 browser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issues a request using a URL or an HTML form 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trigger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 server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 execute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program.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When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issuing a request from an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HTML form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either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 or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 can be used.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If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GET method is used,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form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appended to the request string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as if it were submitted using a URL.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If the POST method is used, the data in the form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packaged as part of the request file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server program obtains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by reading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 method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secure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 method.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GET and POST Methods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POST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867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GET and POST methods both send requests to the Web server.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POST method always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triggers the execution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of the corresponding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program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GET method may not cause the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program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be executed, if the previous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same request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cached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Web browser.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Web browsers often cache Web pages so that the same request can be quickly responded to without contacting the Web server.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To ensure that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Web page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always displayed, use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 method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For example, use a POST method if the request will actually update the database.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If your request 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time sensitive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 the GET method to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speed up performance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GET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POST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8600" y="914400"/>
          <a:ext cx="8686800" cy="5661579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343400"/>
                <a:gridCol w="4343400"/>
              </a:tblGrid>
              <a:tr h="414277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GET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itchFamily="18" charset="0"/>
                          <a:cs typeface="Times New Roman" pitchFamily="18" charset="0"/>
                        </a:rPr>
                        <a:t>POST</a:t>
                      </a:r>
                    </a:p>
                  </a:txBody>
                  <a:tcPr marL="71298" marR="71298" marT="35649" marB="35649" anchor="ctr"/>
                </a:tc>
              </a:tr>
              <a:tr h="1281486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1) In case of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Get request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, only limited amount of data can be sent because data is sent in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header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In case of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ost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request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, large amount of data can be sent because data is sent in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body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1298" marR="71298" marT="35649" marB="35649" anchor="ctr"/>
                </a:tc>
              </a:tr>
              <a:tr h="985758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2) Get request is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not secured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because data is exposed in URL bar.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Post request is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secured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because data is not exposed in URL bar.</a:t>
                      </a:r>
                    </a:p>
                  </a:txBody>
                  <a:tcPr marL="71298" marR="71298" marT="35649" marB="35649" anchor="ctr"/>
                </a:tc>
              </a:tr>
              <a:tr h="690033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3) Get request can be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bookmarked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Post request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cannot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 be bookmarked.</a:t>
                      </a:r>
                    </a:p>
                  </a:txBody>
                  <a:tcPr marL="71298" marR="71298" marT="35649" marB="35649" anchor="ctr"/>
                </a:tc>
              </a:tr>
              <a:tr h="1281486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4) Get request is 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idempotent</a:t>
                      </a:r>
                      <a:r>
                        <a:rPr lang="en-US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It means second request will be ignored until response of first request is delivered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Post request is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non-idempotent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71298" marR="71298" marT="35649" marB="35649" anchor="ctr"/>
                </a:tc>
              </a:tr>
              <a:tr h="985758"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5) Get request is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more efficient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and used more than Post.</a:t>
                      </a:r>
                    </a:p>
                  </a:txBody>
                  <a:tcPr marL="71298" marR="71298" marT="35649" marB="35649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Post request is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less efficient </a:t>
                      </a:r>
                      <a:r>
                        <a:rPr lang="en-US" sz="2000" dirty="0">
                          <a:latin typeface="Times New Roman" pitchFamily="18" charset="0"/>
                          <a:cs typeface="Times New Roman" pitchFamily="18" charset="0"/>
                        </a:rPr>
                        <a:t>and used less than get.</a:t>
                      </a:r>
                    </a:p>
                  </a:txBody>
                  <a:tcPr marL="71298" marR="71298" marT="35649" marB="35649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API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71500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APIs are grouped into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packages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javax.servlet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javax.servlet.http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packages.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javax.servlet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javax.servlet.http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packages represent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interfaces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classes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API.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javax.servlet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package contains many interfaces and classes that are used by the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or web container. These are not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specific to any protocol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javax.servlet.http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package contains interfaces and classes that are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responsible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http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requests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only.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servlet is a subclass of the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class.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You need to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override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appropriate methods in the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class to implement the servlet.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Java Web Technology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There are different types of Web Technologies in Java, of which the following are the most well-known technologies.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Servlet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Java Server Page (JSP)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Java Server Face(JSF)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API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5" y="1042988"/>
            <a:ext cx="851535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Interface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javax.servlet.Servlet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interface defines the methods that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must implement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The methods are listed below:</a:t>
            </a:r>
          </a:p>
          <a:p>
            <a:pPr algn="just"/>
            <a:endParaRPr lang="en-US" dirty="0"/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init()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throws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ServletException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public void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service(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ServletRequest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request,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ServletResponse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response)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throws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ServletException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destroy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Life Cycle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7912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init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destroy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methods are known 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life-cycle methods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called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the following sequence :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init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method is called when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 is first created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is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called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again as long as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 is not destroyed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service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method is invoked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each time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server receives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the servlet. The server spawns/produces/generates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new thread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invokes service.</a:t>
            </a:r>
          </a:p>
          <a:p>
            <a:pPr marL="971550" lvl="1" indent="-514350" algn="just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971550" lvl="1" indent="-514350" algn="just">
              <a:buFont typeface="+mj-lt"/>
              <a:buAutoNum type="arabicPeriod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destroy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 is invoked after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timeout period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has passed or as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 server is terminated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This method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releases resources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" y="56388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JVM uses the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destroy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methods to control 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19200"/>
            <a:ext cx="8686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Life Cycle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GenericServlet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Class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4864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javax.servlet.GenericServlet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class defines a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protocol independent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servlet. This class is 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abstract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class.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It implements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javax.servlet.Servlet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javax.servlet.ServletConfig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indent="0" algn="just"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600" b="1" dirty="0" err="1">
                <a:latin typeface="Times New Roman" pitchFamily="18" charset="0"/>
                <a:cs typeface="Times New Roman" pitchFamily="18" charset="0"/>
              </a:rPr>
              <a:t>ServletConfig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is an interface that defines 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four methods:</a:t>
            </a:r>
          </a:p>
          <a:p>
            <a:pPr lvl="1" algn="just"/>
            <a:r>
              <a:rPr lang="en-US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getInitParameter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getInitParameterNames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3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en-US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getServletContext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(()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100" dirty="0">
                <a:latin typeface="Times New Roman" pitchFamily="18" charset="0"/>
                <a:cs typeface="Times New Roman" pitchFamily="18" charset="0"/>
              </a:rPr>
              <a:t>and </a:t>
            </a:r>
          </a:p>
          <a:p>
            <a:pPr lvl="1" algn="just"/>
            <a:r>
              <a:rPr lang="en-US" sz="31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getServletName</a:t>
            </a:r>
            <a:r>
              <a:rPr lang="en-US" sz="31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()</a:t>
            </a:r>
            <a:r>
              <a:rPr lang="en-US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These methods are used for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obtaining information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from a Web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during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initialization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All the methods in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ServletConfig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are implemented in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GenericServlet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except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839200" cy="58674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javax.servlet.http.HttpServlet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class defines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 protocol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It extends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GenericServlet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implements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service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method.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service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 is implemented as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dispatcher of HTTP requests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 requests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processed in the following methods:</a:t>
            </a:r>
          </a:p>
          <a:p>
            <a:pPr lvl="1"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doGet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invoked to respond to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request.</a:t>
            </a:r>
          </a:p>
          <a:p>
            <a:pPr lvl="1" algn="just"/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doPost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invoked to respond to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request.</a:t>
            </a:r>
          </a:p>
          <a:p>
            <a:pPr lvl="1" algn="just"/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doDelete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invoked to respond to a DELETE request. Such a request is normally used to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delete a file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on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doPut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invoked to respond to a PUT request. Such a request is normally used to send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file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doOptions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invoked to respond to an OPTIONS request. This returns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information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about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such as which HTTP methods it supports.</a:t>
            </a:r>
          </a:p>
          <a:p>
            <a:pPr lvl="1" algn="just"/>
            <a:r>
              <a:rPr lang="en-US" sz="2900" b="1" dirty="0" err="1">
                <a:latin typeface="Times New Roman" pitchFamily="18" charset="0"/>
                <a:cs typeface="Times New Roman" pitchFamily="18" charset="0"/>
              </a:rPr>
              <a:t>doTrace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invoked to respond to a TRACE request. Such a request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is normally used for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debugging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This method returns an HTML page that contains appropriate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trace information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HttpServlet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Class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All these methods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use the follow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signature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protected void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doXxx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HttpServletRequest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req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HttpServletResponse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resp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)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throws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ServletException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java.io.IOException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HttpServlet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class provides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default implementation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for these methods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You need to override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doGet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doPost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doDelete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doPut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if you want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to process a GET, POST, DELETE, or PUT request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NOTE: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GET and POST requests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used, whereas DELETE, PUT, OPTIONS, and TRACE 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HttpServlet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Class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relationship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b/n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interfaces and classes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610599" cy="487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352800" y="5486400"/>
            <a:ext cx="5638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HttpServlet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inherits abstract class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GenericServlet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which implements interfaces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ServletConfig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9445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ServletRequest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Interface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47800"/>
            <a:ext cx="876300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doXxx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 in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HttpServlet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class has a parameter of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HttpServletRequest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type, which is an object that contains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request information, including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parameter name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values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attributes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an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input stream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HttpServletRequest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is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subinterface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ServletRequest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ServletRequest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defines a more general interface to provide information for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kinds of clients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frequently used methods in these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two interfaces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shown in Figure below.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990600"/>
            <a:ext cx="8920162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198438"/>
            <a:ext cx="88392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ServletRequest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Interface 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514600"/>
            <a:ext cx="8229600" cy="1143000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Servlet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HttpServletResponse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Interface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1"/>
            <a:ext cx="8991600" cy="380999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doXxx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 in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HttpServlet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class has a parameter of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HttpServletResponse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type, which is an object that assists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 sending a response to the client.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HttpServletResponse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subinterface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of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ServletResponse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ServletResponse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defines a more general interface for sending output to the client.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19200"/>
            <a:ext cx="8610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HttpServletResponse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Interface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To run Java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you need a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container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Many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containers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available for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free, but the two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popular ones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are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Tomcat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GlassFish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Both Tomcat and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GlassFish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are bundled and integrated with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NetBeans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(Java EE version).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When you run 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NetBeans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Tomcat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GlassFish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will be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automatically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started.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You can choose to use either of them, or any other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application server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GlassFish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features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than Tomcat and it takes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system resource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37870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To write a Java servlet, you define a class that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extends the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HttpServlet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class.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container runs and controls the execution of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through the methods defined in 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HttpServlet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class.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does not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have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main method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depends on the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engine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call the methods.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Every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has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like the one shown below: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943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javax.servlet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.*;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javax.servlet.http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.*;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import java.io.*;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public 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MyServlet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HttpServlet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init()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throws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ServletException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	...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}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doGet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HttpServletRequest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request,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HttpServletResponse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response)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throws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ServletException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    ...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}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void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doPost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HttpServletRequest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request,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HttpServletResponse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response)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throws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		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ServletException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{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   ...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}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	public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void destroy() {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	...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servlet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 controls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the servlets using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init,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doGet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doPost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destroy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other methods.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By default, the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doPost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methods do nothing.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To handle a GET request, you need to override the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doGet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method; to handle a POST request, you need to override the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doPost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doGet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 is invoked when the Web browser issues a request using 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doGet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method has two parameters,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request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response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Request is for obtaining data from the Web browser and response is for sending data back to the browser. </a:t>
            </a:r>
          </a:p>
          <a:p>
            <a:pPr algn="just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Creating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3657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javax.servlet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.*;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javax.servlet.http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.*;</a:t>
            </a:r>
          </a:p>
          <a:p>
            <a:pPr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import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java.io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.*;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public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class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CurrentTime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extends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HttpServlet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latin typeface="Courier New" pitchFamily="49" charset="0"/>
                <a:cs typeface="Courier New" pitchFamily="49" charset="0"/>
              </a:rPr>
              <a:t>public void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doGet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HttpServletRequest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request,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HttpServletResponse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response)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throws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ServletException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IOException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{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response.setContentType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("text/html");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PrintWriter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out =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response.getWriter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();</a:t>
            </a:r>
            <a:br>
              <a:rPr lang="en-US" dirty="0" smtClean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out.println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("&lt;p&gt;The current time is " +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new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java.util.Date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());</a:t>
            </a:r>
          </a:p>
          <a:p>
            <a:pPr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	//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Close stream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out.close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(); 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Example: Creating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781550"/>
            <a:ext cx="64389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HTML Forms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205740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HTML forms enable you to submit data to the Web server in a convenient form.</a:t>
            </a:r>
          </a:p>
          <a:p>
            <a:pPr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As shown in the following Figure, the form can contain text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fields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text 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check boxes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combo boxes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radio buttons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buttons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37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19400"/>
            <a:ext cx="8458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HTML tags to construct HTML forms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06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1. &lt;form&gt;</a:t>
            </a:r>
          </a:p>
          <a:p>
            <a:pPr lvl="1"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&lt;form&gt; ... &lt;/form&gt;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defines a form body.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attributes for the &lt;form&gt; tag are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method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action attribute specifies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server program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to be executed on the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Web server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when the form is submitted.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method attribute is either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post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2. &lt;label&gt; </a:t>
            </a:r>
          </a:p>
          <a:p>
            <a:pPr lvl="1" algn="just"/>
            <a:r>
              <a:rPr lang="en-US" b="1" dirty="0">
                <a:latin typeface="Times New Roman" pitchFamily="18" charset="0"/>
                <a:cs typeface="Times New Roman" pitchFamily="18" charset="0"/>
              </a:rPr>
              <a:t>&lt;label&gt; ... &lt;/label&gt;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simply defines a label.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7150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3. &lt;input&gt;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&lt;input&gt; defines an input field.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attributes for this tag are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type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checked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ize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and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maxlength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type attribute specifies the input type.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Possible types are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text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a one-line text field,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radio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a radio button, and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checkbox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for a check box.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name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attribute gives a formal name for the attribute. This name attribute is used by the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servlet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program to retrieve its associated value.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names of the radio buttons in a group must be identical. </a:t>
            </a:r>
          </a:p>
          <a:p>
            <a:pPr lvl="1"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value attribute specifies a default value for a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text field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text area.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checked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attribute indicates whether a radio button or a check box is initially checked.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size attribute specifies the size of a text field, and the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maxlength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attribute specifies the maximum length of a text field.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HTML tags to construct HTML forms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Objectives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457200" y="1143000"/>
            <a:ext cx="8229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568325" marR="0" lvl="0" indent="-3937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understand the concept of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68325" marR="0" lvl="0" indent="-3937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run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with Tomcat.</a:t>
            </a:r>
          </a:p>
          <a:p>
            <a:pPr marL="568325" marR="0" lvl="0" indent="-3937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know the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API.</a:t>
            </a:r>
          </a:p>
          <a:p>
            <a:pPr marL="568325" marR="0" lvl="0" indent="-3937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create simple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68325" marR="0" lvl="0" indent="-3937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create and process HTML forms.</a:t>
            </a:r>
          </a:p>
          <a:p>
            <a:pPr marL="568325" marR="0" lvl="0" indent="-3937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develop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 access databases.</a:t>
            </a:r>
          </a:p>
          <a:p>
            <a:pPr marL="568325" marR="0" lvl="0" indent="-3937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use hidden fields, cookies, and </a:t>
            </a:r>
            <a:r>
              <a:rPr kumimoji="0" lang="en-US" sz="2800" b="0" i="0" u="sng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HttpSession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to track sessions.</a:t>
            </a:r>
          </a:p>
          <a:p>
            <a:pPr marL="568325" marR="0" lvl="0" indent="-3937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To send images from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servlets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638800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4. &lt;select&gt;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&lt;select&gt; ... &lt;/select&gt; defines a combo box or a list.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attributes for this tag are name, size, and multiple.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size attribute specifies the number of rows visible in the list.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multiple attribute specifies that multiple values can be selected from a list.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Set size to 1 and do not use a multiple for a combo box.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HTML tags to construct HTML forms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638800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5. &lt;option&gt;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&lt;option&gt; ... &lt;/option&gt; defines a selection list within a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&lt;select&gt; ... &lt;/select&gt; tag.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This tag may be used with the value attribute to specify a value for the selected option (e.g., &lt;option value = "CS"&gt;Computer Science).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If no value is specified, the selected option is the value.</a:t>
            </a:r>
          </a:p>
          <a:p>
            <a:pPr algn="just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6. &lt;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textarea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textarea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 ... &lt;/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textarea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&gt; defines a text area.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attributes are name, rows, and cols. </a:t>
            </a:r>
          </a:p>
          <a:p>
            <a:pPr lvl="1" algn="just"/>
            <a:r>
              <a:rPr lang="en-US" dirty="0">
                <a:latin typeface="Times New Roman" pitchFamily="18" charset="0"/>
                <a:cs typeface="Times New Roman" pitchFamily="18" charset="0"/>
              </a:rPr>
              <a:t>The rows and cols attributes specify the number of rows and columns in a text area.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HTML tags to construct HTML forms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HTML Forms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60198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&lt;html&gt;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&lt;head&gt;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&lt;title&gt;Student Registration Form&lt;/title&gt;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&lt;/head&gt;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&lt;body&gt;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&lt;h3&gt;Student Registration Form&lt;/h3&gt;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&lt;form action =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GetParameters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” method = "get"&gt;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&lt;!-- Name text fields --&gt;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&lt;p&gt;&lt;label&gt;Last Name&lt;/label&gt;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&lt;input type = "text" name =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lastName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 size = "20" /&gt;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&lt;label&gt;First Name&lt;/label&gt;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&lt;input type = "text" name =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firstName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 size = "20" /&gt;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&lt;label&gt;MI&lt;/label&gt;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&lt;input type = "text" name = "mi" size = "1" /&gt;&lt;/p&gt;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&lt;!-- Gender radio buttons --&gt;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&lt;p&gt;&lt;label&gt;Gender:&lt;/label&gt;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&lt;input type = "radio" name = "gender" value = "M" checked /&gt; Male &lt;input type = "radio" name = "gender" value = "F" /&gt; Female&lt;/p&gt;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&lt;!-- Major combo box --&gt;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&lt;p&gt;&lt;label&gt;Major&lt;/label&gt;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&lt;select name = "major" size = "1"&gt;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&lt;option value = "CS"&gt;Computer Science&lt;/option&gt;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&lt;option value = "Math"&gt;Mathematics&lt;/option&gt;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&lt;option&gt;English&lt;/option&gt;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&lt;option&gt;Chinese&lt;/option&gt;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&lt;/select&gt;</a:t>
            </a:r>
            <a:endParaRPr lang="en-US" b="1" dirty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94360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&lt;!-- Minor list --&gt;</a:t>
            </a:r>
            <a:endParaRPr lang="en-US" dirty="0"/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&lt;label&gt;Minor&lt;/label&gt;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&lt;select name = "minor" size = "2" multiple&gt;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&lt;option&gt;Computer Science&lt;/option&gt;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&lt;option&gt;Mathematics&lt;/option&gt;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&lt;option&gt;English&lt;/option&gt;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&lt;option&gt;Chinese&lt;/option&gt;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&lt;/select&gt;&lt;/p&gt;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&lt;!-- Hobby check boxes --&gt;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&lt;p&gt;&lt;label&gt;Hobby: &lt;/label&gt;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&lt;input type = "checkbox" name = "tennis" /&gt; Tennis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&lt;input type = "checkbox" name = "golf" /&gt; Golf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&lt;input type = "checkbox" name = "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pingPong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" checked /&gt;Ping Pong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&lt;/p&gt;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&lt;!-- Remark text area --&gt;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&lt;p&gt;Remarks: &lt;/p&gt;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&lt;p&gt;&lt;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textarea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name = "remarks" rows = "3" cols = "56"&gt;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&lt;/</a:t>
            </a:r>
            <a:r>
              <a:rPr lang="en-US" dirty="0" err="1">
                <a:latin typeface="Courier New" pitchFamily="49" charset="0"/>
                <a:cs typeface="Courier New" pitchFamily="49" charset="0"/>
              </a:rPr>
              <a:t>textarea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&gt;&lt;/p&gt;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&lt;!-- Submit and Reset buttons --&gt;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/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&lt;p&gt;&lt;input type = "submit" value = "Submit" /&gt;</a:t>
            </a:r>
          </a:p>
          <a:p>
            <a:pPr>
              <a:buNone/>
            </a:pPr>
            <a:r>
              <a:rPr lang="en-US" dirty="0">
                <a:latin typeface="Courier New" pitchFamily="49" charset="0"/>
                <a:cs typeface="Courier New" pitchFamily="49" charset="0"/>
              </a:rPr>
              <a:t>	&lt;input type = "reset" value = "Reset" /&gt;&lt;/p&gt;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&lt;/form&gt;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&lt;/body&gt;</a:t>
            </a:r>
            <a:br>
              <a:rPr lang="en-US" dirty="0">
                <a:latin typeface="Courier New" pitchFamily="49" charset="0"/>
                <a:cs typeface="Courier New" pitchFamily="49" charset="0"/>
              </a:rPr>
            </a:br>
            <a:r>
              <a:rPr lang="en-US" dirty="0">
                <a:latin typeface="Courier New" pitchFamily="49" charset="0"/>
                <a:cs typeface="Courier New" pitchFamily="49" charset="0"/>
              </a:rPr>
              <a:t>&lt;/html&gt;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HTML Forms</a:t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95600"/>
            <a:ext cx="8229600" cy="11430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The End!!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26189F-C370-4189-A149-F7F742194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4A8D49A-04E2-4636-858A-1222A873AD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86800" cy="580707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web application?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web application is an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accessible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web. 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web application is composed of web components like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Servlet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 and other elements such as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web components typically execute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Server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respond to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 request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is a collection of related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pages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may contain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page of a website is called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 page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website has specific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 address (URL)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you need to enter in your browser to access a website.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Website is hosted on one or more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can be accessed by visiting its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homepage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using a computer network. 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website is managed by its owner that can be an individual, company or an organization.</a:t>
            </a:r>
          </a:p>
          <a:p>
            <a:pPr algn="just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website can be of two types:</a:t>
            </a: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 /Web Content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 /Web Content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9C4CAA6-1EA0-4924-BAB4-78580FC19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3418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84264-771D-4864-AA63-772E80E08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website/Web Content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11E3FFC-4D6E-4F9A-AD91-B377F700C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2001"/>
            <a:ext cx="8763000" cy="3505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website is the basic type of website that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easy to create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don't need the knowledge of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side programming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 design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a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static website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 pages are coded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HTML.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web contents contain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fixed number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pages and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format of web page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fixed which delivers information to the client.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Static web pages display the exact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information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anyone visits it. 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works fine for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static information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that does not change regardless of who requests it or when it is requested.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Static information is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stored in files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BC9CA95-D952-4BD9-A1F1-8897C31E3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7045403-1DA5-490A-9BC5-713E0D99609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4191000"/>
            <a:ext cx="8077200" cy="25304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3373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41946B-A405-4087-87ED-57F35CC7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website/Web Content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9676428-0E5D-4D5A-AC05-BC4D23C5A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15962"/>
            <a:ext cx="8763000" cy="3932238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website is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 of dynamic web pages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whose content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dynamically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accesses content from 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database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Management System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(CMS).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when you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content of the database, the content of the website is also altered or updated.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website uses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client-side scripting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server-side scripting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both to generate dynamic content.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 side scripting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generates content at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 computer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user input. 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browser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downloads the web page from the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processes the code within the page to render information to the user.</a:t>
            </a:r>
          </a:p>
          <a:p>
            <a:pPr algn="just">
              <a:lnSpc>
                <a:spcPct val="12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 side scripting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software runs on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processing is completed in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plain pages are sent to the user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Dynamic Web pages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generated by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 servers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Stock quotes are updated whenever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trade takes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place. </a:t>
            </a:r>
          </a:p>
          <a:p>
            <a:pPr lvl="1" algn="just"/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Election vote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counts are updated constantly on Election Day. 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Weather reports are frequently updated. </a:t>
            </a:r>
          </a:p>
          <a:p>
            <a:pPr lvl="1"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balance in a customer’s bank account is updated whenever a transaction takes place.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E1069C9-439F-4F83-A6CD-47B3ADA2A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0FBA5BE-F27E-4807-9185-B8FD261A7BB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419600"/>
            <a:ext cx="8001000" cy="234195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2416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C7A5A4A-0072-4F8C-9AD9-DEB590ADF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vs Dynamic website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47C59AB-EEDB-4E9A-9C83-155E63444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="" xmlns:a16="http://schemas.microsoft.com/office/drawing/2014/main" id="{2D342679-4F6F-4D69-BFCF-4532AC5DE3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2785017"/>
              </p:ext>
            </p:extLst>
          </p:nvPr>
        </p:nvGraphicFramePr>
        <p:xfrm>
          <a:off x="228600" y="1066800"/>
          <a:ext cx="8610600" cy="5076738"/>
        </p:xfrm>
        <a:graphic>
          <a:graphicData uri="http://schemas.openxmlformats.org/drawingml/2006/table">
            <a:tbl>
              <a:tblPr/>
              <a:tblGrid>
                <a:gridCol w="4305300">
                  <a:extLst>
                    <a:ext uri="{9D8B030D-6E8A-4147-A177-3AD203B41FA5}">
                      <a16:colId xmlns="" xmlns:a16="http://schemas.microsoft.com/office/drawing/2014/main" val="4234574660"/>
                    </a:ext>
                  </a:extLst>
                </a:gridCol>
                <a:gridCol w="4305300">
                  <a:extLst>
                    <a:ext uri="{9D8B030D-6E8A-4147-A177-3AD203B41FA5}">
                      <a16:colId xmlns="" xmlns:a16="http://schemas.microsoft.com/office/drawing/2014/main" val="2804765871"/>
                    </a:ext>
                  </a:extLst>
                </a:gridCol>
              </a:tblGrid>
              <a:tr h="515713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Static Website</a:t>
                      </a:r>
                    </a:p>
                  </a:txBody>
                  <a:tcPr marL="96161" marR="96161" marT="96161" marB="96161">
                    <a:lnL w="9525" cap="flat" cmpd="sng" algn="ctr">
                      <a:solidFill>
                        <a:srgbClr val="C8FE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FE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FE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CB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Dynamic Website</a:t>
                      </a:r>
                    </a:p>
                  </a:txBody>
                  <a:tcPr marL="96161" marR="96161" marT="96161" marB="96161">
                    <a:lnL w="9525" cap="flat" cmpd="sng" algn="ctr">
                      <a:solidFill>
                        <a:srgbClr val="C8FE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8FE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FE9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CCB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30305824"/>
                  </a:ext>
                </a:extLst>
              </a:tr>
              <a:tr h="71887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Prebuilt content is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same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every time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page is loaded.</a:t>
                      </a:r>
                    </a:p>
                  </a:txBody>
                  <a:tcPr marL="64107" marR="64107" marT="64107" marB="64107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 is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generated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quickly and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changes </a:t>
                      </a: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regularly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64107" marR="64107" marT="64107" marB="64107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4392627"/>
                  </a:ext>
                </a:extLst>
              </a:tr>
              <a:tr h="899015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uses the 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HTML</a:t>
                      </a:r>
                      <a:r>
                        <a:rPr lang="en-US" sz="2000" b="1" dirty="0">
                          <a:solidFill>
                            <a:srgbClr val="2F4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code for developing a website.</a:t>
                      </a:r>
                    </a:p>
                  </a:txBody>
                  <a:tcPr marL="64107" marR="64107" marT="64107" marB="64107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uses the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server side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languages such as </a:t>
                      </a:r>
                      <a:r>
                        <a:rPr lang="en-US" sz="2000" b="1" dirty="0">
                          <a:solidFill>
                            <a:srgbClr val="2F4F4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PHP, SERVLET, JSP, and ASP.NET 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etc. for developing a website.</a:t>
                      </a:r>
                    </a:p>
                  </a:txBody>
                  <a:tcPr marL="64107" marR="64107" marT="64107" marB="64107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6968604"/>
                  </a:ext>
                </a:extLst>
              </a:tr>
              <a:tr h="718872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sends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exactly the same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response for every request.</a:t>
                      </a:r>
                    </a:p>
                  </a:txBody>
                  <a:tcPr marL="64107" marR="64107" marT="64107" marB="64107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may generate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 HTML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 each of the request.</a:t>
                      </a:r>
                    </a:p>
                  </a:txBody>
                  <a:tcPr marL="64107" marR="64107" marT="64107" marB="64107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323824455"/>
                  </a:ext>
                </a:extLst>
              </a:tr>
              <a:tr h="881328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content is only changed when someone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publishes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and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updates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file (sends it to the web server).</a:t>
                      </a:r>
                    </a:p>
                  </a:txBody>
                  <a:tcPr marL="64107" marR="64107" marT="64107" marB="64107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page contains "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server-side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 code which allows the server to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generate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unique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content when the page is loaded.</a:t>
                      </a:r>
                    </a:p>
                  </a:txBody>
                  <a:tcPr marL="64107" marR="64107" marT="64107" marB="64107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F1E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86889000"/>
                  </a:ext>
                </a:extLst>
              </a:tr>
              <a:tr h="1000169"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Flexibility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is the main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static website.</a:t>
                      </a:r>
                    </a:p>
                  </a:txBody>
                  <a:tcPr marL="64107" marR="64107" marT="64107" marB="64107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 Management System (CMS) is the 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main advantage 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of dynamic website.</a:t>
                      </a:r>
                    </a:p>
                  </a:txBody>
                  <a:tcPr marL="64107" marR="64107" marT="64107" marB="64107">
                    <a:lnL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7CC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83382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6536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C57400-9E23-44A3-BDA1-0631580F7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(Hyper Text Transfer Protocol)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BB7E991-8534-48C2-A463-75DC69D636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914401"/>
            <a:ext cx="8763000" cy="27432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Hypertext Transfer Protocol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HTTP)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application-level protocol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collaborative, distributed, hypermedia information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communication protocol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establish communication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client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 is TCP/IP based communication protocol, which is used to deliver the data like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 files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query results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HTML files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 on the World Wide Web (WWW) with the default port is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 80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provides the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standardized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way for computers to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communicate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each other.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75A7F266-CB65-4AE9-8E3D-439A9882F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5AD4CC-175B-4EFD-B68E-6E474C6B169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F88CF4-E408-46C0-AA28-84CBC2CC22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3634253"/>
            <a:ext cx="8153400" cy="3087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3309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4668</TotalTime>
  <Words>2854</Words>
  <Application>Microsoft Office PowerPoint</Application>
  <PresentationFormat>On-screen Show (4:3)</PresentationFormat>
  <Paragraphs>343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Chapter Six Java Web Technology</vt:lpstr>
      <vt:lpstr>Java Web Technology</vt:lpstr>
      <vt:lpstr>Servlet</vt:lpstr>
      <vt:lpstr>Objectives</vt:lpstr>
      <vt:lpstr>Introduction</vt:lpstr>
      <vt:lpstr> Static website/Web Content  </vt:lpstr>
      <vt:lpstr> Dynamic website/Web Content </vt:lpstr>
      <vt:lpstr> Static vs Dynamic website </vt:lpstr>
      <vt:lpstr> HTTP (Hyper Text Transfer Protocol) </vt:lpstr>
      <vt:lpstr>The Basic Architecture of HTTP</vt:lpstr>
      <vt:lpstr>Servlet</vt:lpstr>
      <vt:lpstr> CGI (Common Gateway Interface) </vt:lpstr>
      <vt:lpstr> Advantages of Servlet </vt:lpstr>
      <vt:lpstr>  CGI vs. Servlets  </vt:lpstr>
      <vt:lpstr>  CGI vs. Servlets  </vt:lpstr>
      <vt:lpstr>  The GET and POST Methods  </vt:lpstr>
      <vt:lpstr>  GET and POST  </vt:lpstr>
      <vt:lpstr>GET vs POST</vt:lpstr>
      <vt:lpstr>  The Servlet API  </vt:lpstr>
      <vt:lpstr>The Servlet API</vt:lpstr>
      <vt:lpstr>  The Servlet Interface  </vt:lpstr>
      <vt:lpstr>  Servlet Life Cycle  </vt:lpstr>
      <vt:lpstr>  Servlet Life Cycle  </vt:lpstr>
      <vt:lpstr>   The GenericServlet Class  </vt:lpstr>
      <vt:lpstr>   The HttpServlet Class  </vt:lpstr>
      <vt:lpstr>   The HttpServlet Class  </vt:lpstr>
      <vt:lpstr>  The relationship b/n interfaces and classes   </vt:lpstr>
      <vt:lpstr>  The ServletRequest Interface   </vt:lpstr>
      <vt:lpstr>  The ServletRequest Interface   </vt:lpstr>
      <vt:lpstr>  The HttpServletResponse Interface  </vt:lpstr>
      <vt:lpstr>  The HttpServletResponse Interface  </vt:lpstr>
      <vt:lpstr>  Creating Servlets  </vt:lpstr>
      <vt:lpstr>  Creating Servlets  </vt:lpstr>
      <vt:lpstr>  Creating Servlets  </vt:lpstr>
      <vt:lpstr>  Creating Servlets  </vt:lpstr>
      <vt:lpstr>  Example: Creating Servlets  </vt:lpstr>
      <vt:lpstr>  HTML Forms  </vt:lpstr>
      <vt:lpstr> HTML tags to construct HTML forms </vt:lpstr>
      <vt:lpstr> HTML tags to construct HTML forms </vt:lpstr>
      <vt:lpstr> HTML tags to construct HTML forms </vt:lpstr>
      <vt:lpstr> HTML tags to construct HTML forms </vt:lpstr>
      <vt:lpstr> HTML Forms </vt:lpstr>
      <vt:lpstr> HTML Forms </vt:lpstr>
      <vt:lpstr>The End!!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Hagos</dc:creator>
  <cp:lastModifiedBy>My acer</cp:lastModifiedBy>
  <cp:revision>425</cp:revision>
  <dcterms:created xsi:type="dcterms:W3CDTF">2016-05-14T20:11:01Z</dcterms:created>
  <dcterms:modified xsi:type="dcterms:W3CDTF">2020-05-25T21:39:28Z</dcterms:modified>
</cp:coreProperties>
</file>